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81"/>
  </p:notesMasterIdLst>
  <p:handoutMasterIdLst>
    <p:handoutMasterId r:id="rId82"/>
  </p:handoutMasterIdLst>
  <p:sldIdLst>
    <p:sldId id="257" r:id="rId2"/>
    <p:sldId id="336" r:id="rId3"/>
    <p:sldId id="305" r:id="rId4"/>
    <p:sldId id="360" r:id="rId5"/>
    <p:sldId id="359" r:id="rId6"/>
    <p:sldId id="304" r:id="rId7"/>
    <p:sldId id="367" r:id="rId8"/>
    <p:sldId id="368" r:id="rId9"/>
    <p:sldId id="369" r:id="rId10"/>
    <p:sldId id="284" r:id="rId11"/>
    <p:sldId id="286" r:id="rId12"/>
    <p:sldId id="288" r:id="rId13"/>
    <p:sldId id="287" r:id="rId14"/>
    <p:sldId id="281" r:id="rId15"/>
    <p:sldId id="280" r:id="rId16"/>
    <p:sldId id="282" r:id="rId17"/>
    <p:sldId id="291" r:id="rId18"/>
    <p:sldId id="348" r:id="rId19"/>
    <p:sldId id="349" r:id="rId20"/>
    <p:sldId id="292" r:id="rId21"/>
    <p:sldId id="293" r:id="rId22"/>
    <p:sldId id="294" r:id="rId23"/>
    <p:sldId id="259" r:id="rId24"/>
    <p:sldId id="350" r:id="rId25"/>
    <p:sldId id="260" r:id="rId26"/>
    <p:sldId id="361" r:id="rId27"/>
    <p:sldId id="263" r:id="rId28"/>
    <p:sldId id="295" r:id="rId29"/>
    <p:sldId id="362" r:id="rId30"/>
    <p:sldId id="266" r:id="rId31"/>
    <p:sldId id="363" r:id="rId32"/>
    <p:sldId id="267" r:id="rId33"/>
    <p:sldId id="312" r:id="rId34"/>
    <p:sldId id="370" r:id="rId35"/>
    <p:sldId id="354" r:id="rId36"/>
    <p:sldId id="355" r:id="rId37"/>
    <p:sldId id="356" r:id="rId38"/>
    <p:sldId id="268" r:id="rId39"/>
    <p:sldId id="269" r:id="rId40"/>
    <p:sldId id="270" r:id="rId41"/>
    <p:sldId id="300" r:id="rId42"/>
    <p:sldId id="297" r:id="rId43"/>
    <p:sldId id="299" r:id="rId44"/>
    <p:sldId id="365" r:id="rId45"/>
    <p:sldId id="337" r:id="rId46"/>
    <p:sldId id="338" r:id="rId47"/>
    <p:sldId id="301" r:id="rId48"/>
    <p:sldId id="302" r:id="rId49"/>
    <p:sldId id="303" r:id="rId50"/>
    <p:sldId id="357" r:id="rId51"/>
    <p:sldId id="351" r:id="rId52"/>
    <p:sldId id="324" r:id="rId53"/>
    <p:sldId id="325" r:id="rId54"/>
    <p:sldId id="326" r:id="rId55"/>
    <p:sldId id="327" r:id="rId56"/>
    <p:sldId id="328" r:id="rId57"/>
    <p:sldId id="329" r:id="rId58"/>
    <p:sldId id="330" r:id="rId59"/>
    <p:sldId id="339" r:id="rId60"/>
    <p:sldId id="358" r:id="rId61"/>
    <p:sldId id="331" r:id="rId62"/>
    <p:sldId id="332" r:id="rId63"/>
    <p:sldId id="340" r:id="rId64"/>
    <p:sldId id="333" r:id="rId65"/>
    <p:sldId id="313" r:id="rId66"/>
    <p:sldId id="311" r:id="rId67"/>
    <p:sldId id="315" r:id="rId68"/>
    <p:sldId id="316" r:id="rId69"/>
    <p:sldId id="352" r:id="rId70"/>
    <p:sldId id="341" r:id="rId71"/>
    <p:sldId id="342" r:id="rId72"/>
    <p:sldId id="343" r:id="rId73"/>
    <p:sldId id="317" r:id="rId74"/>
    <p:sldId id="320" r:id="rId75"/>
    <p:sldId id="321" r:id="rId76"/>
    <p:sldId id="334" r:id="rId77"/>
    <p:sldId id="353" r:id="rId78"/>
    <p:sldId id="322" r:id="rId79"/>
    <p:sldId id="310" r:id="rId80"/>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716"/>
    <p:restoredTop sz="84815" autoAdjust="0"/>
  </p:normalViewPr>
  <p:slideViewPr>
    <p:cSldViewPr>
      <p:cViewPr varScale="1">
        <p:scale>
          <a:sx n="86" d="100"/>
          <a:sy n="86" d="100"/>
        </p:scale>
        <p:origin x="480" y="1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626"/>
    </p:cViewPr>
  </p:sorterViewPr>
  <p:notesViewPr>
    <p:cSldViewPr>
      <p:cViewPr varScale="1">
        <p:scale>
          <a:sx n="56" d="100"/>
          <a:sy n="56" d="100"/>
        </p:scale>
        <p:origin x="-2574" y="-84"/>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notesMaster" Target="notesMasters/notesMaster1.xml"/><Relationship Id="rId82" Type="http://schemas.openxmlformats.org/officeDocument/2006/relationships/handoutMaster" Target="handoutMasters/handoutMaster1.xml"/><Relationship Id="rId83" Type="http://schemas.openxmlformats.org/officeDocument/2006/relationships/presProps" Target="presProps.xml"/><Relationship Id="rId84" Type="http://schemas.openxmlformats.org/officeDocument/2006/relationships/viewProps" Target="viewProps.xml"/><Relationship Id="rId85" Type="http://schemas.openxmlformats.org/officeDocument/2006/relationships/theme" Target="theme/theme1.xml"/><Relationship Id="rId86"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 Id="rId2" Type="http://schemas.openxmlformats.org/officeDocument/2006/relationships/image" Target="../media/image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D7153E9D-F623-467A-B22E-AA45F639CD21}" type="datetimeFigureOut">
              <a:rPr lang="en-US"/>
              <a:pPr>
                <a:defRPr/>
              </a:pPr>
              <a:t>10/8/16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4A1B4BD6-3A04-43FD-AFE3-4DC21CCDDF80}" type="slidenum">
              <a:rPr lang="en-US"/>
              <a:pPr>
                <a:defRPr/>
              </a:pPr>
              <a:t>‹#›</a:t>
            </a:fld>
            <a:endParaRPr lang="en-US"/>
          </a:p>
        </p:txBody>
      </p:sp>
    </p:spTree>
    <p:extLst>
      <p:ext uri="{BB962C8B-B14F-4D97-AF65-F5344CB8AC3E}">
        <p14:creationId xmlns:p14="http://schemas.microsoft.com/office/powerpoint/2010/main" val="1609309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2830" tIns="46415" rIns="92830" bIns="46415" rtlCol="0"/>
          <a:lstStyle>
            <a:lvl1pPr algn="l">
              <a:defRPr sz="1200">
                <a:latin typeface="Arial" charset="0"/>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2830" tIns="46415" rIns="92830" bIns="46415" rtlCol="0"/>
          <a:lstStyle>
            <a:lvl1pPr algn="r">
              <a:defRPr sz="1200">
                <a:latin typeface="Arial" charset="0"/>
              </a:defRPr>
            </a:lvl1pPr>
          </a:lstStyle>
          <a:p>
            <a:pPr>
              <a:defRPr/>
            </a:pPr>
            <a:fld id="{90567400-E09D-4EA2-9DD9-682FC9591923}" type="datetimeFigureOut">
              <a:rPr lang="en-US"/>
              <a:pPr>
                <a:defRPr/>
              </a:pPr>
              <a:t>10/8/16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2830" tIns="46415" rIns="92830" bIns="46415"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2830" tIns="46415" rIns="92830" bIns="46415"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2830" tIns="46415" rIns="92830" bIns="46415" rtlCol="0" anchor="b"/>
          <a:lstStyle>
            <a:lvl1pPr algn="l">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2830" tIns="46415" rIns="92830" bIns="46415" rtlCol="0" anchor="b"/>
          <a:lstStyle>
            <a:lvl1pPr algn="r">
              <a:defRPr sz="1200">
                <a:latin typeface="Arial" charset="0"/>
              </a:defRPr>
            </a:lvl1pPr>
          </a:lstStyle>
          <a:p>
            <a:pPr>
              <a:defRPr/>
            </a:pPr>
            <a:fld id="{E3514FBB-F363-49A8-AE6D-3ABC871DC2C1}" type="slidenum">
              <a:rPr lang="en-US"/>
              <a:pPr>
                <a:defRPr/>
              </a:pPr>
              <a:t>‹#›</a:t>
            </a:fld>
            <a:endParaRPr lang="en-US"/>
          </a:p>
        </p:txBody>
      </p:sp>
    </p:spTree>
    <p:extLst>
      <p:ext uri="{BB962C8B-B14F-4D97-AF65-F5344CB8AC3E}">
        <p14:creationId xmlns:p14="http://schemas.microsoft.com/office/powerpoint/2010/main" val="237345111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CLT: Central</a:t>
            </a:r>
            <a:r>
              <a:rPr lang="en-US" baseline="0" dirty="0" smtClean="0"/>
              <a:t> limit theorem</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4</a:t>
            </a:fld>
            <a:endParaRPr lang="en-US"/>
          </a:p>
        </p:txBody>
      </p:sp>
    </p:spTree>
    <p:extLst>
      <p:ext uri="{BB962C8B-B14F-4D97-AF65-F5344CB8AC3E}">
        <p14:creationId xmlns:p14="http://schemas.microsoft.com/office/powerpoint/2010/main" val="1049029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Here there isn’t much overlap between the null and the alternative distributions so there is less chance that you’ll get a value that lies within the acceptance range of the null if the true distribution is really the alternative.  The arrow is pointing to the small part of the left tail of the distribution with mu=8 that is to the left of the grey shaded rejection area.</a:t>
            </a:r>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BB67833-7A57-47DC-985A-A59F78745D68}" type="slidenum">
              <a:rPr lang="en-US" altLang="en-US" smtClean="0">
                <a:latin typeface="Arial" charset="0"/>
              </a:rPr>
              <a:pPr eaLnBrk="1" hangingPunct="1">
                <a:spcBef>
                  <a:spcPct val="0"/>
                </a:spcBef>
              </a:pPr>
              <a:t>71</a:t>
            </a:fld>
            <a:endParaRPr lang="en-US" altLang="en-US" smtClean="0">
              <a:latin typeface="Arial" charset="0"/>
            </a:endParaRPr>
          </a:p>
        </p:txBody>
      </p:sp>
    </p:spTree>
    <p:extLst>
      <p:ext uri="{BB962C8B-B14F-4D97-AF65-F5344CB8AC3E}">
        <p14:creationId xmlns:p14="http://schemas.microsoft.com/office/powerpoint/2010/main" val="8439928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73</a:t>
            </a:fld>
            <a:endParaRPr lang="en-US"/>
          </a:p>
        </p:txBody>
      </p:sp>
    </p:spTree>
    <p:extLst>
      <p:ext uri="{BB962C8B-B14F-4D97-AF65-F5344CB8AC3E}">
        <p14:creationId xmlns:p14="http://schemas.microsoft.com/office/powerpoint/2010/main" val="2118353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hypothesis</a:t>
            </a:r>
            <a:r>
              <a:rPr lang="en-US" baseline="0" dirty="0" smtClean="0"/>
              <a:t> testing gives a yes/no </a:t>
            </a:r>
            <a:r>
              <a:rPr lang="en-US" baseline="0" dirty="0" smtClean="0"/>
              <a:t>answer which may be </a:t>
            </a:r>
            <a:r>
              <a:rPr lang="en-US" baseline="0" dirty="0" err="1" smtClean="0"/>
              <a:t>articificial</a:t>
            </a:r>
            <a:r>
              <a:rPr lang="en-US" baseline="0" dirty="0" smtClean="0"/>
              <a:t>.</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14</a:t>
            </a:fld>
            <a:endParaRPr lang="en-US"/>
          </a:p>
        </p:txBody>
      </p:sp>
    </p:spTree>
    <p:extLst>
      <p:ext uri="{BB962C8B-B14F-4D97-AF65-F5344CB8AC3E}">
        <p14:creationId xmlns:p14="http://schemas.microsoft.com/office/powerpoint/2010/main" val="25180823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smtClean="0"/>
              <a:t>This is because we are taking a sample and do not know the true distribution</a:t>
            </a:r>
          </a:p>
          <a:p>
            <a:pPr defTabSz="927100"/>
            <a:endParaRPr lang="en-US" alt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F43821AF-C294-4137-BD6C-FAC39E8E8FE1}" type="slidenum">
              <a:rPr lang="en-US" altLang="en-US" smtClean="0">
                <a:latin typeface="Arial" charset="0"/>
              </a:rPr>
              <a:pPr eaLnBrk="1" hangingPunct="1">
                <a:spcBef>
                  <a:spcPct val="0"/>
                </a:spcBef>
              </a:pPr>
              <a:t>17</a:t>
            </a:fld>
            <a:endParaRPr lang="en-US" altLang="en-US" smtClean="0">
              <a:latin typeface="Arial" charset="0"/>
            </a:endParaRPr>
          </a:p>
        </p:txBody>
      </p:sp>
    </p:spTree>
    <p:extLst>
      <p:ext uri="{BB962C8B-B14F-4D97-AF65-F5344CB8AC3E}">
        <p14:creationId xmlns:p14="http://schemas.microsoft.com/office/powerpoint/2010/main" val="7018709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100"/>
            <a:r>
              <a:rPr lang="en-US" altLang="en-US" dirty="0" smtClean="0"/>
              <a:t>We realize that we are only drawing</a:t>
            </a:r>
            <a:r>
              <a:rPr lang="en-US" altLang="en-US" baseline="0" dirty="0" smtClean="0"/>
              <a:t> a sample.  If the null is true, e.g. the population mean=0, there is still a chance that we will draw a sample that looks very different from a sample with the mean=0.  This chance is what we are setting by setting alpha.</a:t>
            </a:r>
            <a:r>
              <a:rPr lang="en-US" altLang="en-US" dirty="0" smtClean="0"/>
              <a:t/>
            </a:r>
            <a:br>
              <a:rPr lang="en-US" altLang="en-US" dirty="0" smtClean="0"/>
            </a:b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63C3C9DC-5B79-4949-849F-3FBA5DE52D60}" type="slidenum">
              <a:rPr lang="en-US" altLang="en-US" smtClean="0">
                <a:latin typeface="Arial" charset="0"/>
              </a:rPr>
              <a:pPr eaLnBrk="1" hangingPunct="1">
                <a:spcBef>
                  <a:spcPct val="0"/>
                </a:spcBef>
              </a:pPr>
              <a:t>18</a:t>
            </a:fld>
            <a:endParaRPr lang="en-US" altLang="en-US" smtClean="0">
              <a:latin typeface="Arial" charset="0"/>
            </a:endParaRPr>
          </a:p>
        </p:txBody>
      </p:sp>
    </p:spTree>
    <p:extLst>
      <p:ext uri="{BB962C8B-B14F-4D97-AF65-F5344CB8AC3E}">
        <p14:creationId xmlns:p14="http://schemas.microsoft.com/office/powerpoint/2010/main" val="216980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a p-value</a:t>
            </a:r>
            <a:r>
              <a:rPr lang="en-US" baseline="0" dirty="0" smtClean="0"/>
              <a:t> is a conditional probability</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21</a:t>
            </a:fld>
            <a:endParaRPr lang="en-US"/>
          </a:p>
        </p:txBody>
      </p:sp>
    </p:spTree>
    <p:extLst>
      <p:ext uri="{BB962C8B-B14F-4D97-AF65-F5344CB8AC3E}">
        <p14:creationId xmlns:p14="http://schemas.microsoft.com/office/powerpoint/2010/main" val="2298426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a:t>
            </a:r>
            <a:r>
              <a:rPr lang="en-US" baseline="0" dirty="0" smtClean="0"/>
              <a:t> do you conclude? Does this illustrate why you would not say that you accept the null?</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43</a:t>
            </a:fld>
            <a:endParaRPr lang="en-US"/>
          </a:p>
        </p:txBody>
      </p:sp>
    </p:spTree>
    <p:extLst>
      <p:ext uri="{BB962C8B-B14F-4D97-AF65-F5344CB8AC3E}">
        <p14:creationId xmlns:p14="http://schemas.microsoft.com/office/powerpoint/2010/main" val="11705985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46</a:t>
            </a:fld>
            <a:endParaRPr lang="en-US"/>
          </a:p>
        </p:txBody>
      </p:sp>
    </p:spTree>
    <p:extLst>
      <p:ext uri="{BB962C8B-B14F-4D97-AF65-F5344CB8AC3E}">
        <p14:creationId xmlns:p14="http://schemas.microsoft.com/office/powerpoint/2010/main" val="1634257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Hypothesis tests have an</a:t>
            </a:r>
            <a:r>
              <a:rPr lang="en-US" baseline="0" dirty="0" smtClean="0"/>
              <a:t> artificial cutoff for rejecting vs. failing to reject.</a:t>
            </a:r>
            <a:endParaRPr lang="en-US" dirty="0"/>
          </a:p>
        </p:txBody>
      </p:sp>
      <p:sp>
        <p:nvSpPr>
          <p:cNvPr id="4" name="Slide Number Placeholder 3"/>
          <p:cNvSpPr>
            <a:spLocks noGrp="1"/>
          </p:cNvSpPr>
          <p:nvPr>
            <p:ph type="sldNum" sz="quarter" idx="10"/>
          </p:nvPr>
        </p:nvSpPr>
        <p:spPr/>
        <p:txBody>
          <a:bodyPr/>
          <a:lstStyle/>
          <a:p>
            <a:pPr>
              <a:defRPr/>
            </a:pPr>
            <a:fld id="{E3514FBB-F363-49A8-AE6D-3ABC871DC2C1}" type="slidenum">
              <a:rPr lang="en-US" smtClean="0"/>
              <a:pPr>
                <a:defRPr/>
              </a:pPr>
              <a:t>65</a:t>
            </a:fld>
            <a:endParaRPr lang="en-US"/>
          </a:p>
        </p:txBody>
      </p:sp>
    </p:spTree>
    <p:extLst>
      <p:ext uri="{BB962C8B-B14F-4D97-AF65-F5344CB8AC3E}">
        <p14:creationId xmlns:p14="http://schemas.microsoft.com/office/powerpoint/2010/main" val="1379697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You can miss the effect when your test statistic is not high enough </a:t>
            </a:r>
          </a:p>
          <a:p>
            <a:r>
              <a:rPr lang="en-US" altLang="en-US" smtClean="0"/>
              <a:t>The true mean might be 6 but if you get a sample with mean 4 you won’t reject the null</a:t>
            </a: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CD17DE33-6C90-4C6F-B7F5-9072BEBA0B5B}" type="slidenum">
              <a:rPr lang="en-US" altLang="en-US" smtClean="0">
                <a:latin typeface="Arial" charset="0"/>
              </a:rPr>
              <a:pPr eaLnBrk="1" hangingPunct="1">
                <a:spcBef>
                  <a:spcPct val="0"/>
                </a:spcBef>
              </a:pPr>
              <a:t>70</a:t>
            </a:fld>
            <a:endParaRPr lang="en-US" altLang="en-US" smtClean="0">
              <a:latin typeface="Arial" charset="0"/>
            </a:endParaRPr>
          </a:p>
        </p:txBody>
      </p:sp>
    </p:spTree>
    <p:extLst>
      <p:ext uri="{BB962C8B-B14F-4D97-AF65-F5344CB8AC3E}">
        <p14:creationId xmlns:p14="http://schemas.microsoft.com/office/powerpoint/2010/main" val="9816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218F319-3FB7-44B1-AC49-A70A9DE727D1}" type="datetime1">
              <a:rPr lang="en-US"/>
              <a:pPr>
                <a:defRPr/>
              </a:pPr>
              <a:t>10/8/16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164243-D215-4FD2-B4D8-A49D63806338}" type="slidenum">
              <a:rPr lang="en-US"/>
              <a:pPr>
                <a:defRPr/>
              </a:pPr>
              <a:t>‹#›</a:t>
            </a:fld>
            <a:endParaRPr lang="en-US"/>
          </a:p>
        </p:txBody>
      </p:sp>
    </p:spTree>
    <p:extLst>
      <p:ext uri="{BB962C8B-B14F-4D97-AF65-F5344CB8AC3E}">
        <p14:creationId xmlns:p14="http://schemas.microsoft.com/office/powerpoint/2010/main" val="6109965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7D2582A-F495-48DE-98E8-F754A567ECD7}" type="datetime1">
              <a:rPr lang="en-US"/>
              <a:pPr>
                <a:defRPr/>
              </a:pPr>
              <a:t>10/8/16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6609170-4975-4962-A663-557F9E225977}" type="slidenum">
              <a:rPr lang="en-US"/>
              <a:pPr>
                <a:defRPr/>
              </a:pPr>
              <a:t>‹#›</a:t>
            </a:fld>
            <a:endParaRPr lang="en-US"/>
          </a:p>
        </p:txBody>
      </p:sp>
    </p:spTree>
    <p:extLst>
      <p:ext uri="{BB962C8B-B14F-4D97-AF65-F5344CB8AC3E}">
        <p14:creationId xmlns:p14="http://schemas.microsoft.com/office/powerpoint/2010/main" val="37926082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5831A5F-F39C-4315-B5F6-09F46491CBB5}" type="datetime1">
              <a:rPr lang="en-US"/>
              <a:pPr>
                <a:defRPr/>
              </a:pPr>
              <a:t>10/8/16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A98FE85-F1AB-46B3-A001-3AC5C9A39FFC}" type="slidenum">
              <a:rPr lang="en-US"/>
              <a:pPr>
                <a:defRPr/>
              </a:pPr>
              <a:t>‹#›</a:t>
            </a:fld>
            <a:endParaRPr lang="en-US"/>
          </a:p>
        </p:txBody>
      </p:sp>
    </p:spTree>
    <p:extLst>
      <p:ext uri="{BB962C8B-B14F-4D97-AF65-F5344CB8AC3E}">
        <p14:creationId xmlns:p14="http://schemas.microsoft.com/office/powerpoint/2010/main" val="31715585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fld id="{63E243DA-7309-45BA-96A1-7B931A7F2035}" type="datetime1">
              <a:rPr lang="en-US"/>
              <a:pPr>
                <a:defRPr/>
              </a:pPr>
              <a:t>10/8/16</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F2A2E346-E840-4C5A-87F4-98C8ADCBF97A}" type="slidenum">
              <a:rPr lang="en-US"/>
              <a:pPr>
                <a:defRPr/>
              </a:pPr>
              <a:t>‹#›</a:t>
            </a:fld>
            <a:endParaRPr lang="en-US"/>
          </a:p>
        </p:txBody>
      </p:sp>
    </p:spTree>
    <p:extLst>
      <p:ext uri="{BB962C8B-B14F-4D97-AF65-F5344CB8AC3E}">
        <p14:creationId xmlns:p14="http://schemas.microsoft.com/office/powerpoint/2010/main" val="37787284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06E7BD3-61D1-4B5D-8DC6-7B68586C0C32}" type="datetime1">
              <a:rPr lang="en-US"/>
              <a:pPr>
                <a:defRPr/>
              </a:pPr>
              <a:t>10/8/16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42E76E-B5DD-4E9A-BA7D-C0656A7858E5}" type="slidenum">
              <a:rPr lang="en-US"/>
              <a:pPr>
                <a:defRPr/>
              </a:pPr>
              <a:t>‹#›</a:t>
            </a:fld>
            <a:endParaRPr lang="en-US"/>
          </a:p>
        </p:txBody>
      </p:sp>
    </p:spTree>
    <p:extLst>
      <p:ext uri="{BB962C8B-B14F-4D97-AF65-F5344CB8AC3E}">
        <p14:creationId xmlns:p14="http://schemas.microsoft.com/office/powerpoint/2010/main" val="3961651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C6EDAEF-44EE-468E-9A75-4B92D900637D}" type="datetime1">
              <a:rPr lang="en-US"/>
              <a:pPr>
                <a:defRPr/>
              </a:pPr>
              <a:t>10/8/16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2F44F73-CFE1-4861-BB8A-11556CC4F381}" type="slidenum">
              <a:rPr lang="en-US"/>
              <a:pPr>
                <a:defRPr/>
              </a:pPr>
              <a:t>‹#›</a:t>
            </a:fld>
            <a:endParaRPr lang="en-US"/>
          </a:p>
        </p:txBody>
      </p:sp>
    </p:spTree>
    <p:extLst>
      <p:ext uri="{BB962C8B-B14F-4D97-AF65-F5344CB8AC3E}">
        <p14:creationId xmlns:p14="http://schemas.microsoft.com/office/powerpoint/2010/main" val="2568721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5C9E2B8-F7FE-4B73-BD8E-9047FCAAA02C}" type="datetime1">
              <a:rPr lang="en-US"/>
              <a:pPr>
                <a:defRPr/>
              </a:pPr>
              <a:t>10/8/16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FCC98D-CBB1-4642-B6A9-504E9E2FD389}" type="slidenum">
              <a:rPr lang="en-US"/>
              <a:pPr>
                <a:defRPr/>
              </a:pPr>
              <a:t>‹#›</a:t>
            </a:fld>
            <a:endParaRPr lang="en-US"/>
          </a:p>
        </p:txBody>
      </p:sp>
    </p:spTree>
    <p:extLst>
      <p:ext uri="{BB962C8B-B14F-4D97-AF65-F5344CB8AC3E}">
        <p14:creationId xmlns:p14="http://schemas.microsoft.com/office/powerpoint/2010/main" val="2810504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3E85EE9-2E22-4A3B-B18E-480C2AE34D81}" type="datetime1">
              <a:rPr lang="en-US"/>
              <a:pPr>
                <a:defRPr/>
              </a:pPr>
              <a:t>10/8/16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904A177-7E59-40B7-AB9D-4A683895581F}" type="slidenum">
              <a:rPr lang="en-US"/>
              <a:pPr>
                <a:defRPr/>
              </a:pPr>
              <a:t>‹#›</a:t>
            </a:fld>
            <a:endParaRPr lang="en-US"/>
          </a:p>
        </p:txBody>
      </p:sp>
    </p:spTree>
    <p:extLst>
      <p:ext uri="{BB962C8B-B14F-4D97-AF65-F5344CB8AC3E}">
        <p14:creationId xmlns:p14="http://schemas.microsoft.com/office/powerpoint/2010/main" val="3226776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029D34AF-6FB6-40EB-A644-8618489391C6}" type="datetime1">
              <a:rPr lang="en-US"/>
              <a:pPr>
                <a:defRPr/>
              </a:pPr>
              <a:t>10/8/16</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FEAF4A1-A10C-469A-B668-401A2212DB6C}" type="slidenum">
              <a:rPr lang="en-US"/>
              <a:pPr>
                <a:defRPr/>
              </a:pPr>
              <a:t>‹#›</a:t>
            </a:fld>
            <a:endParaRPr lang="en-US"/>
          </a:p>
        </p:txBody>
      </p:sp>
    </p:spTree>
    <p:extLst>
      <p:ext uri="{BB962C8B-B14F-4D97-AF65-F5344CB8AC3E}">
        <p14:creationId xmlns:p14="http://schemas.microsoft.com/office/powerpoint/2010/main" val="11961097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1552158-2DB4-480F-A3BD-50D4D7EFD919}" type="datetime1">
              <a:rPr lang="en-US"/>
              <a:pPr>
                <a:defRPr/>
              </a:pPr>
              <a:t>10/8/16</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E8F12CE0-784F-4408-AFBD-76C2B1B6D8B5}" type="slidenum">
              <a:rPr lang="en-US"/>
              <a:pPr>
                <a:defRPr/>
              </a:pPr>
              <a:t>‹#›</a:t>
            </a:fld>
            <a:endParaRPr lang="en-US"/>
          </a:p>
        </p:txBody>
      </p:sp>
    </p:spTree>
    <p:extLst>
      <p:ext uri="{BB962C8B-B14F-4D97-AF65-F5344CB8AC3E}">
        <p14:creationId xmlns:p14="http://schemas.microsoft.com/office/powerpoint/2010/main" val="8780752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859ECCF-4ECC-47E8-84CB-8D335925C2EA}" type="datetime1">
              <a:rPr lang="en-US"/>
              <a:pPr>
                <a:defRPr/>
              </a:pPr>
              <a:t>10/8/16</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13433F7-2961-430E-859B-3C07E860E4CE}" type="slidenum">
              <a:rPr lang="en-US"/>
              <a:pPr>
                <a:defRPr/>
              </a:pPr>
              <a:t>‹#›</a:t>
            </a:fld>
            <a:endParaRPr lang="en-US"/>
          </a:p>
        </p:txBody>
      </p:sp>
    </p:spTree>
    <p:extLst>
      <p:ext uri="{BB962C8B-B14F-4D97-AF65-F5344CB8AC3E}">
        <p14:creationId xmlns:p14="http://schemas.microsoft.com/office/powerpoint/2010/main" val="107136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33C6873-2855-4A6C-8251-724473E0A2E0}" type="datetime1">
              <a:rPr lang="en-US"/>
              <a:pPr>
                <a:defRPr/>
              </a:pPr>
              <a:t>10/8/16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C0DCC40-6DD7-44DF-BE59-303840DEF1D6}" type="slidenum">
              <a:rPr lang="en-US"/>
              <a:pPr>
                <a:defRPr/>
              </a:pPr>
              <a:t>‹#›</a:t>
            </a:fld>
            <a:endParaRPr lang="en-US"/>
          </a:p>
        </p:txBody>
      </p:sp>
    </p:spTree>
    <p:extLst>
      <p:ext uri="{BB962C8B-B14F-4D97-AF65-F5344CB8AC3E}">
        <p14:creationId xmlns:p14="http://schemas.microsoft.com/office/powerpoint/2010/main" val="3795106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08EE974-4E53-4BEF-B37D-3A4A5FC96BA0}" type="datetime1">
              <a:rPr lang="en-US"/>
              <a:pPr>
                <a:defRPr/>
              </a:pPr>
              <a:t>10/8/16</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88F704E-AA06-4877-B260-292632B23249}" type="slidenum">
              <a:rPr lang="en-US"/>
              <a:pPr>
                <a:defRPr/>
              </a:pPr>
              <a:t>‹#›</a:t>
            </a:fld>
            <a:endParaRPr lang="en-US"/>
          </a:p>
        </p:txBody>
      </p:sp>
    </p:spTree>
    <p:extLst>
      <p:ext uri="{BB962C8B-B14F-4D97-AF65-F5344CB8AC3E}">
        <p14:creationId xmlns:p14="http://schemas.microsoft.com/office/powerpoint/2010/main" val="253481706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3ED00DFD-800B-44B7-A856-4CB31EB781FE}" type="datetime1">
              <a:rPr lang="en-US"/>
              <a:pPr>
                <a:defRPr/>
              </a:pPr>
              <a:t>10/8/16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defRPr>
            </a:lvl1pPr>
          </a:lstStyle>
          <a:p>
            <a:pPr>
              <a:defRPr/>
            </a:pPr>
            <a:fld id="{ADB7CB98-354A-497E-953C-39981C131E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75" r:id="rId1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8.w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 Id="rId3" Type="http://schemas.openxmlformats.org/officeDocument/2006/relationships/image" Target="../media/image10.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13.wmf"/><Relationship Id="rId1" Type="http://schemas.openxmlformats.org/officeDocument/2006/relationships/vmlDrawing" Target="../drawings/vmlDrawing3.vml"/><Relationship Id="rId2"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5.bin"/><Relationship Id="rId5" Type="http://schemas.openxmlformats.org/officeDocument/2006/relationships/image" Target="../media/image16.w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6.bin"/><Relationship Id="rId4" Type="http://schemas.openxmlformats.org/officeDocument/2006/relationships/image" Target="../media/image18.w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oleObject" Target="../embeddings/oleObject7.bin"/><Relationship Id="rId4" Type="http://schemas.openxmlformats.org/officeDocument/2006/relationships/image" Target="../media/image18.w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9.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0.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1.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4.png"/></Relationships>
</file>

<file path=ppt/slides/_rels/slide73.xml.rels><?xml version="1.0" encoding="UTF-8" standalone="yes"?>
<Relationships xmlns="http://schemas.openxmlformats.org/package/2006/relationships"><Relationship Id="rId3" Type="http://schemas.openxmlformats.org/officeDocument/2006/relationships/notesSlide" Target="../notesSlides/notesSlide11.xml"/><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oleObject" Target="../embeddings/oleObject8.bin"/><Relationship Id="rId7" Type="http://schemas.openxmlformats.org/officeDocument/2006/relationships/image" Target="../media/image28.w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6.wmf"/><Relationship Id="rId5" Type="http://schemas.openxmlformats.org/officeDocument/2006/relationships/oleObject" Target="../embeddings/oleObject2.bin"/><Relationship Id="rId6" Type="http://schemas.openxmlformats.org/officeDocument/2006/relationships/image" Target="../media/image7.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5"/>
          <p:cNvSpPr>
            <a:spLocks noGrp="1"/>
          </p:cNvSpPr>
          <p:nvPr>
            <p:ph type="title"/>
          </p:nvPr>
        </p:nvSpPr>
        <p:spPr/>
        <p:txBody>
          <a:bodyPr rtlCol="0">
            <a:normAutofit fontScale="90000"/>
          </a:bodyPr>
          <a:lstStyle/>
          <a:p>
            <a:pPr eaLnBrk="1" fontAlgn="auto" hangingPunct="1">
              <a:spcAft>
                <a:spcPts val="0"/>
              </a:spcAft>
              <a:defRPr/>
            </a:pPr>
            <a:r>
              <a:rPr lang="en-US" dirty="0" smtClean="0"/>
              <a:t>Biostat 200 </a:t>
            </a:r>
            <a:br>
              <a:rPr lang="en-US" dirty="0" smtClean="0"/>
            </a:br>
            <a:r>
              <a:rPr lang="en-US" dirty="0" smtClean="0"/>
              <a:t>Lecture 5</a:t>
            </a:r>
          </a:p>
        </p:txBody>
      </p:sp>
      <p:sp>
        <p:nvSpPr>
          <p:cNvPr id="2051" name="Content Placeholder 6"/>
          <p:cNvSpPr>
            <a:spLocks noGrp="1"/>
          </p:cNvSpPr>
          <p:nvPr>
            <p:ph idx="1"/>
          </p:nvPr>
        </p:nvSpPr>
        <p:spPr/>
        <p:txBody>
          <a:bodyPr/>
          <a:lstStyle/>
          <a:p>
            <a:pPr eaLnBrk="1" hangingPunct="1">
              <a:buFont typeface="Arial" charset="0"/>
              <a:buNone/>
            </a:pPr>
            <a:endParaRPr lang="en-US" altLang="en-US" smtClean="0"/>
          </a:p>
          <a:p>
            <a:pPr eaLnBrk="1" hangingPunct="1">
              <a:buFont typeface="Arial" charset="0"/>
              <a:buNone/>
            </a:pPr>
            <a:endParaRPr lang="en-US" altLang="en-US" smtClean="0"/>
          </a:p>
        </p:txBody>
      </p:sp>
      <p:sp>
        <p:nvSpPr>
          <p:cNvPr id="8" name="Slide Number Placeholder 7"/>
          <p:cNvSpPr>
            <a:spLocks noGrp="1"/>
          </p:cNvSpPr>
          <p:nvPr>
            <p:ph type="sldNum" sz="quarter" idx="12"/>
          </p:nvPr>
        </p:nvSpPr>
        <p:spPr/>
        <p:txBody>
          <a:bodyPr/>
          <a:lstStyle/>
          <a:p>
            <a:pPr>
              <a:defRPr/>
            </a:pPr>
            <a:fld id="{5D95A8A4-6635-4B1B-AAD0-00DAEE322A61}" type="slidenum">
              <a:rPr lang="en-US"/>
              <a:pPr>
                <a:defRPr/>
              </a:pPr>
              <a:t>1</a:t>
            </a:fld>
            <a:endParaRPr lang="en-US"/>
          </a:p>
        </p:txBody>
      </p:sp>
      <p:sp>
        <p:nvSpPr>
          <p:cNvPr id="2053" name="Rectangle 5"/>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
        <p:nvSpPr>
          <p:cNvPr id="2054" name="Rectangle 7"/>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2"/>
          <p:cNvSpPr>
            <a:spLocks noGrp="1"/>
          </p:cNvSpPr>
          <p:nvPr>
            <p:ph idx="1"/>
          </p:nvPr>
        </p:nvSpPr>
        <p:spPr>
          <a:xfrm>
            <a:off x="457200" y="381000"/>
            <a:ext cx="8229600" cy="6172200"/>
          </a:xfrm>
        </p:spPr>
        <p:txBody>
          <a:bodyPr/>
          <a:lstStyle/>
          <a:p>
            <a:pPr eaLnBrk="1" hangingPunct="1"/>
            <a:r>
              <a:rPr lang="en-US" altLang="en-US" dirty="0" smtClean="0"/>
              <a:t>The width of the confidence interval depends on the confidence level (</a:t>
            </a:r>
            <a:r>
              <a:rPr lang="en-US" altLang="en-US" dirty="0" smtClean="0"/>
              <a:t>1-</a:t>
            </a:r>
            <a:r>
              <a:rPr lang="en-US" altLang="en-US" dirty="0">
                <a:sym typeface="Symbol" pitchFamily="18" charset="2"/>
              </a:rPr>
              <a:t>⍺</a:t>
            </a:r>
            <a:r>
              <a:rPr lang="en-US" altLang="en-US" dirty="0" smtClean="0">
                <a:sym typeface="Symbol" pitchFamily="18" charset="2"/>
              </a:rPr>
              <a:t>) </a:t>
            </a:r>
            <a:r>
              <a:rPr lang="en-US" altLang="en-US" dirty="0" smtClean="0"/>
              <a:t>and n</a:t>
            </a:r>
          </a:p>
          <a:p>
            <a:pPr eaLnBrk="1" hangingPunct="1"/>
            <a:r>
              <a:rPr lang="en-US" altLang="en-US" dirty="0" smtClean="0"/>
              <a:t>For confidence intervals for means, if </a:t>
            </a:r>
            <a:r>
              <a:rPr lang="el-GR" altLang="en-US" dirty="0" smtClean="0"/>
              <a:t>σ</a:t>
            </a:r>
            <a:r>
              <a:rPr lang="en-US" altLang="en-US" dirty="0" smtClean="0"/>
              <a:t> is unknown, we use the t distribution and the sample standard deviation s in our computation</a:t>
            </a:r>
          </a:p>
        </p:txBody>
      </p:sp>
      <p:sp>
        <p:nvSpPr>
          <p:cNvPr id="3" name="Slide Number Placeholder 2"/>
          <p:cNvSpPr>
            <a:spLocks noGrp="1"/>
          </p:cNvSpPr>
          <p:nvPr>
            <p:ph type="sldNum" sz="quarter" idx="12"/>
          </p:nvPr>
        </p:nvSpPr>
        <p:spPr/>
        <p:txBody>
          <a:bodyPr/>
          <a:lstStyle/>
          <a:p>
            <a:pPr>
              <a:defRPr/>
            </a:pPr>
            <a:fld id="{0613FA8B-A5C9-48AF-80DD-2B54CD2DD8C0}" type="slidenum">
              <a:rPr lang="en-US"/>
              <a:pPr>
                <a:defRPr/>
              </a:pPr>
              <a:t>10</a:t>
            </a:fld>
            <a:endParaRPr lang="en-US"/>
          </a:p>
        </p:txBody>
      </p:sp>
      <p:graphicFrame>
        <p:nvGraphicFramePr>
          <p:cNvPr id="13316" name="Object 7"/>
          <p:cNvGraphicFramePr>
            <a:graphicFrameLocks noChangeAspect="1"/>
          </p:cNvGraphicFramePr>
          <p:nvPr/>
        </p:nvGraphicFramePr>
        <p:xfrm>
          <a:off x="762000" y="3657600"/>
          <a:ext cx="7112000" cy="790575"/>
        </p:xfrm>
        <a:graphic>
          <a:graphicData uri="http://schemas.openxmlformats.org/presentationml/2006/ole">
            <mc:AlternateContent xmlns:mc="http://schemas.openxmlformats.org/markup-compatibility/2006">
              <mc:Choice xmlns:v="urn:schemas-microsoft-com:vml" Requires="v">
                <p:oleObj spid="_x0000_s13369" name="Equation" r:id="rId3" imgW="3086100" imgH="342900" progId="Equation.3">
                  <p:embed/>
                </p:oleObj>
              </mc:Choice>
              <mc:Fallback>
                <p:oleObj name="Equation" r:id="rId3" imgW="3086100" imgH="342900" progId="Equation.3">
                  <p:embed/>
                  <p:pic>
                    <p:nvPicPr>
                      <p:cNvPr id="0" name="Object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3657600"/>
                        <a:ext cx="7112000" cy="7905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76200"/>
            <a:ext cx="8686800" cy="1143000"/>
          </a:xfrm>
        </p:spPr>
        <p:txBody>
          <a:bodyPr/>
          <a:lstStyle/>
          <a:p>
            <a:pPr eaLnBrk="1" hangingPunct="1"/>
            <a:r>
              <a:rPr lang="en-US" altLang="en-US" sz="3600" smtClean="0"/>
              <a:t>Confidence intervals for </a:t>
            </a:r>
            <a:r>
              <a:rPr lang="en-US" altLang="en-US" sz="3600" u="sng" smtClean="0"/>
              <a:t>proportions</a:t>
            </a:r>
          </a:p>
        </p:txBody>
      </p:sp>
      <p:sp>
        <p:nvSpPr>
          <p:cNvPr id="12291" name="Content Placeholder 2"/>
          <p:cNvSpPr>
            <a:spLocks noGrp="1"/>
          </p:cNvSpPr>
          <p:nvPr>
            <p:ph idx="1"/>
          </p:nvPr>
        </p:nvSpPr>
        <p:spPr>
          <a:xfrm>
            <a:off x="457200" y="1219200"/>
            <a:ext cx="8229600" cy="6019800"/>
          </a:xfrm>
        </p:spPr>
        <p:txBody>
          <a:bodyPr rtlCol="0">
            <a:normAutofit fontScale="92500" lnSpcReduction="20000"/>
          </a:bodyPr>
          <a:lstStyle/>
          <a:p>
            <a:pPr eaLnBrk="1" fontAlgn="auto" hangingPunct="1">
              <a:spcAft>
                <a:spcPts val="0"/>
              </a:spcAft>
              <a:buFont typeface="Arial" pitchFamily="34" charset="0"/>
              <a:buChar char="•"/>
              <a:defRPr/>
            </a:pPr>
            <a:r>
              <a:rPr lang="en-US" dirty="0" smtClean="0"/>
              <a:t>As n increases, the binomial distribution approaches the normal distribution</a:t>
            </a:r>
          </a:p>
          <a:p>
            <a:pPr eaLnBrk="1" fontAlgn="auto" hangingPunct="1">
              <a:spcAft>
                <a:spcPts val="0"/>
              </a:spcAft>
              <a:buFont typeface="Arial" pitchFamily="34" charset="0"/>
              <a:buChar char="•"/>
              <a:defRPr/>
            </a:pPr>
            <a:r>
              <a:rPr lang="en-US" dirty="0" smtClean="0"/>
              <a:t>Also, as n increases, the distribution of an estimated </a:t>
            </a:r>
            <a:r>
              <a:rPr lang="en-US" u="sng" dirty="0" smtClean="0"/>
              <a:t>proportion</a:t>
            </a:r>
            <a:r>
              <a:rPr lang="en-US" dirty="0" smtClean="0"/>
              <a:t> approaches the normal distribution</a:t>
            </a:r>
          </a:p>
          <a:p>
            <a:pPr lvl="1" eaLnBrk="1" fontAlgn="auto" hangingPunct="1">
              <a:spcAft>
                <a:spcPts val="0"/>
              </a:spcAft>
              <a:buFont typeface="Wingdings" pitchFamily="2" charset="2"/>
              <a:buChar char="§"/>
              <a:defRPr/>
            </a:pPr>
            <a:r>
              <a:rPr lang="en-US" dirty="0">
                <a:cs typeface="Arial" charset="0"/>
              </a:rPr>
              <a:t> </a:t>
            </a:r>
            <a:r>
              <a:rPr lang="en-US" dirty="0" smtClean="0">
                <a:cs typeface="Arial" charset="0"/>
              </a:rPr>
              <a:t>x/n = </a:t>
            </a:r>
            <a:r>
              <a:rPr lang="en-US" dirty="0" smtClean="0"/>
              <a:t>p̂ ~ N( p, </a:t>
            </a:r>
            <a:r>
              <a:rPr lang="en-US" dirty="0" smtClean="0">
                <a:cs typeface="Arial" charset="0"/>
              </a:rPr>
              <a:t>√(p(1-p)/n) )</a:t>
            </a:r>
          </a:p>
          <a:p>
            <a:pPr lvl="2" eaLnBrk="1" fontAlgn="auto" hangingPunct="1">
              <a:spcAft>
                <a:spcPts val="0"/>
              </a:spcAft>
              <a:buFont typeface="Arial" charset="0"/>
              <a:buNone/>
              <a:defRPr/>
            </a:pPr>
            <a:r>
              <a:rPr lang="en-US" dirty="0">
                <a:cs typeface="Arial" charset="0"/>
              </a:rPr>
              <a:t>x</a:t>
            </a:r>
            <a:r>
              <a:rPr lang="en-US" dirty="0" smtClean="0">
                <a:cs typeface="Arial" charset="0"/>
              </a:rPr>
              <a:t>/n is the proportion of successes</a:t>
            </a:r>
          </a:p>
          <a:p>
            <a:pPr lvl="2" eaLnBrk="1" fontAlgn="auto" hangingPunct="1">
              <a:spcAft>
                <a:spcPts val="0"/>
              </a:spcAft>
              <a:buFont typeface="Arial" charset="0"/>
              <a:buNone/>
              <a:defRPr/>
            </a:pPr>
            <a:r>
              <a:rPr lang="en-US" dirty="0" smtClean="0">
                <a:cs typeface="Arial" charset="0"/>
              </a:rPr>
              <a:t>p is the population proportion</a:t>
            </a:r>
          </a:p>
          <a:p>
            <a:pPr lvl="2" eaLnBrk="1" fontAlgn="auto" hangingPunct="1">
              <a:spcAft>
                <a:spcPts val="0"/>
              </a:spcAft>
              <a:buFont typeface="Arial" charset="0"/>
              <a:buNone/>
              <a:defRPr/>
            </a:pPr>
            <a:r>
              <a:rPr lang="en-US" dirty="0" smtClean="0">
                <a:cs typeface="Arial" charset="0"/>
              </a:rPr>
              <a:t>√ (p(1-p)/n) is the standard deviation of x/n if X is binomial</a:t>
            </a:r>
          </a:p>
          <a:p>
            <a:pPr lvl="2" eaLnBrk="1" fontAlgn="auto" hangingPunct="1">
              <a:spcAft>
                <a:spcPts val="0"/>
              </a:spcAft>
              <a:buFont typeface="Arial" charset="0"/>
              <a:buNone/>
              <a:defRPr/>
            </a:pPr>
            <a:r>
              <a:rPr lang="en-US" dirty="0" smtClean="0">
                <a:cs typeface="Arial" charset="0"/>
              </a:rPr>
              <a:t> </a:t>
            </a:r>
          </a:p>
          <a:p>
            <a:pPr marL="0" lvl="2" indent="0" eaLnBrk="1" fontAlgn="auto" hangingPunct="1">
              <a:spcBef>
                <a:spcPts val="0"/>
              </a:spcBef>
              <a:spcAft>
                <a:spcPts val="0"/>
              </a:spcAft>
              <a:buFont typeface="Arial" pitchFamily="34" charset="0"/>
              <a:buChar char="•"/>
              <a:defRPr/>
            </a:pPr>
            <a:r>
              <a:rPr lang="en-US" sz="3200" dirty="0" smtClean="0">
                <a:cs typeface="Arial" charset="0"/>
              </a:rPr>
              <a:t>  </a:t>
            </a:r>
            <a:r>
              <a:rPr lang="en-US" sz="3200" dirty="0" smtClean="0"/>
              <a:t>So we can use the normal distribution to calculate confidence intervals for p</a:t>
            </a:r>
            <a:endParaRPr lang="en-US" sz="2800" dirty="0" smtClean="0"/>
          </a:p>
          <a:p>
            <a:pPr marL="457200" lvl="3" indent="0" eaLnBrk="1" fontAlgn="auto" hangingPunct="1">
              <a:spcBef>
                <a:spcPts val="0"/>
              </a:spcBef>
              <a:spcAft>
                <a:spcPts val="0"/>
              </a:spcAft>
              <a:buFont typeface="Arial" charset="0"/>
              <a:buNone/>
              <a:defRPr/>
            </a:pPr>
            <a:r>
              <a:rPr lang="en-US" sz="2800" dirty="0" smtClean="0"/>
              <a:t>p̂ - 1.96 * </a:t>
            </a:r>
            <a:r>
              <a:rPr lang="en-US" sz="2800" dirty="0" smtClean="0">
                <a:cs typeface="Arial" charset="0"/>
              </a:rPr>
              <a:t>√ (</a:t>
            </a:r>
            <a:r>
              <a:rPr lang="en-US" sz="2800" dirty="0" smtClean="0"/>
              <a:t>p̂</a:t>
            </a:r>
            <a:r>
              <a:rPr lang="en-US" sz="2800" dirty="0" smtClean="0">
                <a:cs typeface="Arial" charset="0"/>
              </a:rPr>
              <a:t>(1-</a:t>
            </a:r>
            <a:r>
              <a:rPr lang="en-US" sz="2800" dirty="0" smtClean="0"/>
              <a:t> p̂</a:t>
            </a:r>
            <a:r>
              <a:rPr lang="en-US" sz="2800" dirty="0" smtClean="0">
                <a:cs typeface="Arial" charset="0"/>
              </a:rPr>
              <a:t>)/n) , </a:t>
            </a:r>
            <a:r>
              <a:rPr lang="en-US" sz="2800" dirty="0" smtClean="0"/>
              <a:t>p̂ + 1.96 * </a:t>
            </a:r>
            <a:r>
              <a:rPr lang="en-US" sz="2800" dirty="0" smtClean="0">
                <a:cs typeface="Arial" charset="0"/>
              </a:rPr>
              <a:t>√ (</a:t>
            </a:r>
            <a:r>
              <a:rPr lang="en-US" sz="2800" dirty="0" smtClean="0"/>
              <a:t>p̂</a:t>
            </a:r>
            <a:r>
              <a:rPr lang="en-US" sz="2800" dirty="0" smtClean="0">
                <a:cs typeface="Arial" charset="0"/>
              </a:rPr>
              <a:t>(1-</a:t>
            </a:r>
            <a:r>
              <a:rPr lang="en-US" sz="2800" dirty="0" smtClean="0"/>
              <a:t> p̂</a:t>
            </a:r>
            <a:r>
              <a:rPr lang="en-US" sz="2800" dirty="0" smtClean="0">
                <a:cs typeface="Arial" charset="0"/>
              </a:rPr>
              <a:t>)/n) </a:t>
            </a:r>
            <a:endParaRPr lang="en-US" sz="2800" dirty="0" smtClean="0"/>
          </a:p>
          <a:p>
            <a:pPr marL="457200" lvl="3" indent="0" eaLnBrk="1" fontAlgn="auto" hangingPunct="1">
              <a:spcBef>
                <a:spcPts val="0"/>
              </a:spcBef>
              <a:spcAft>
                <a:spcPts val="0"/>
              </a:spcAft>
              <a:buFont typeface="Arial" charset="0"/>
              <a:buNone/>
              <a:defRPr/>
            </a:pPr>
            <a:endParaRPr lang="en-US" sz="2800" dirty="0" smtClean="0"/>
          </a:p>
          <a:p>
            <a:pPr lvl="2" eaLnBrk="1" fontAlgn="auto" hangingPunct="1">
              <a:spcAft>
                <a:spcPts val="0"/>
              </a:spcAft>
              <a:buFont typeface="Arial" charset="0"/>
              <a:buNone/>
              <a:defRPr/>
            </a:pPr>
            <a:endParaRPr lang="en-US" dirty="0" smtClean="0"/>
          </a:p>
          <a:p>
            <a:pPr eaLnBrk="1" fontAlgn="auto" hangingPunct="1">
              <a:spcAft>
                <a:spcPts val="0"/>
              </a:spcAft>
              <a:buFont typeface="Arial" charset="0"/>
              <a:buNone/>
              <a:defRPr/>
            </a:pPr>
            <a:r>
              <a:rPr lang="en-US" dirty="0" smtClean="0"/>
              <a:t>					    </a:t>
            </a:r>
          </a:p>
          <a:p>
            <a:pPr eaLnBrk="1" fontAlgn="auto" hangingPunct="1">
              <a:spcAft>
                <a:spcPts val="0"/>
              </a:spcAft>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E4946419-E2A9-45A0-977F-49852AFC0F24}" type="slidenum">
              <a:rPr lang="en-US"/>
              <a:pPr>
                <a:defRPr/>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228600" y="228600"/>
            <a:ext cx="8686800" cy="1143000"/>
          </a:xfrm>
        </p:spPr>
        <p:txBody>
          <a:bodyPr/>
          <a:lstStyle/>
          <a:p>
            <a:pPr eaLnBrk="1" hangingPunct="1"/>
            <a:r>
              <a:rPr lang="en-US" altLang="en-US" sz="3600" smtClean="0"/>
              <a:t>Confidence intervals for proportions</a:t>
            </a:r>
          </a:p>
        </p:txBody>
      </p:sp>
      <p:sp>
        <p:nvSpPr>
          <p:cNvPr id="15363" name="Content Placeholder 2"/>
          <p:cNvSpPr>
            <a:spLocks noGrp="1"/>
          </p:cNvSpPr>
          <p:nvPr>
            <p:ph idx="1"/>
          </p:nvPr>
        </p:nvSpPr>
        <p:spPr>
          <a:xfrm>
            <a:off x="457200" y="1600200"/>
            <a:ext cx="8229600" cy="5257800"/>
          </a:xfrm>
        </p:spPr>
        <p:txBody>
          <a:bodyPr/>
          <a:lstStyle/>
          <a:p>
            <a:pPr eaLnBrk="1" hangingPunct="1"/>
            <a:r>
              <a:rPr lang="en-US" altLang="en-US" sz="2800" smtClean="0"/>
              <a:t>But if n is small or p is small or both then the normal approximation is not good and the intervals using the normal approximation are not good</a:t>
            </a:r>
          </a:p>
          <a:p>
            <a:pPr eaLnBrk="1" hangingPunct="1"/>
            <a:r>
              <a:rPr lang="en-US" altLang="en-US" sz="2800" smtClean="0"/>
              <a:t>We need to use the binomial distribution</a:t>
            </a:r>
          </a:p>
          <a:p>
            <a:pPr eaLnBrk="1" hangingPunct="1"/>
            <a:r>
              <a:rPr lang="en-US" altLang="en-US" sz="2800" smtClean="0"/>
              <a:t>Confidence intervals using the binomial distribution are called exact confidence intervals</a:t>
            </a:r>
          </a:p>
          <a:p>
            <a:pPr eaLnBrk="1" hangingPunct="1"/>
            <a:r>
              <a:rPr lang="en-US" altLang="en-US" sz="2800" smtClean="0"/>
              <a:t>Exact confidence intervals are not symmetric around p̂ (because neither is the binomial distribution for small n or small p)</a:t>
            </a:r>
          </a:p>
          <a:p>
            <a:pPr eaLnBrk="1" hangingPunct="1">
              <a:buFont typeface="Arial" charset="0"/>
              <a:buNone/>
            </a:pPr>
            <a:endParaRPr lang="en-US" altLang="en-US" smtClean="0"/>
          </a:p>
          <a:p>
            <a:pPr eaLnBrk="1" hangingPunct="1">
              <a:buFont typeface="Arial" charset="0"/>
              <a:buNone/>
            </a:pPr>
            <a:endParaRPr lang="en-US" altLang="en-US" smtClean="0"/>
          </a:p>
          <a:p>
            <a:pPr eaLnBrk="1" hangingPunct="1">
              <a:buFont typeface="Arial" charset="0"/>
              <a:buNone/>
            </a:pPr>
            <a:r>
              <a:rPr lang="en-US" altLang="en-US" smtClean="0"/>
              <a:t>					    </a:t>
            </a: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C3F4D381-2CCE-4774-A49D-080BEDC8D825}"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175"/>
            <a:ext cx="4953000" cy="362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3"/>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4179888" y="2655888"/>
            <a:ext cx="5116512" cy="3744912"/>
          </a:xfrm>
          <a:noFill/>
        </p:spPr>
      </p:pic>
      <p:sp>
        <p:nvSpPr>
          <p:cNvPr id="6" name="Slide Number Placeholder 5"/>
          <p:cNvSpPr>
            <a:spLocks noGrp="1"/>
          </p:cNvSpPr>
          <p:nvPr>
            <p:ph type="sldNum" sz="quarter" idx="12"/>
          </p:nvPr>
        </p:nvSpPr>
        <p:spPr/>
        <p:txBody>
          <a:bodyPr/>
          <a:lstStyle/>
          <a:p>
            <a:pPr>
              <a:defRPr/>
            </a:pPr>
            <a:fld id="{2CA65023-966E-460D-8AB8-F7CA2599E8EF}" type="slidenum">
              <a:rPr lang="en-US"/>
              <a:pPr>
                <a:defRPr/>
              </a:pPr>
              <a:t>13</a:t>
            </a:fld>
            <a:endParaRPr lang="en-US"/>
          </a:p>
        </p:txBody>
      </p:sp>
      <p:sp>
        <p:nvSpPr>
          <p:cNvPr id="16389" name="TextBox 5"/>
          <p:cNvSpPr txBox="1">
            <a:spLocks noChangeArrowheads="1"/>
          </p:cNvSpPr>
          <p:nvPr/>
        </p:nvSpPr>
        <p:spPr bwMode="auto">
          <a:xfrm>
            <a:off x="304800" y="3429000"/>
            <a:ext cx="33528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charset="0"/>
              </a:rPr>
              <a:t>For p=0.05, even for large n, the distribution of X doesn’t exactly look </a:t>
            </a:r>
            <a:r>
              <a:rPr lang="en-US" altLang="en-US" sz="1600" dirty="0" smtClean="0">
                <a:latin typeface="Arial" charset="0"/>
              </a:rPr>
              <a:t>normal</a:t>
            </a:r>
          </a:p>
          <a:p>
            <a:pPr eaLnBrk="1" hangingPunct="1">
              <a:spcBef>
                <a:spcPct val="0"/>
              </a:spcBef>
              <a:buFontTx/>
              <a:buNone/>
            </a:pPr>
            <a:r>
              <a:rPr lang="en-US" altLang="en-US" sz="1600" dirty="0" smtClean="0">
                <a:latin typeface="Arial" charset="0"/>
              </a:rPr>
              <a:t>(100*.05=5)</a:t>
            </a:r>
            <a:endParaRPr lang="en-US" altLang="en-US" sz="1600" dirty="0">
              <a:latin typeface="Arial" charset="0"/>
            </a:endParaRPr>
          </a:p>
        </p:txBody>
      </p:sp>
      <p:sp>
        <p:nvSpPr>
          <p:cNvPr id="16390" name="TextBox 6"/>
          <p:cNvSpPr txBox="1">
            <a:spLocks noChangeArrowheads="1"/>
          </p:cNvSpPr>
          <p:nvPr/>
        </p:nvSpPr>
        <p:spPr bwMode="auto">
          <a:xfrm>
            <a:off x="3657600" y="6273800"/>
            <a:ext cx="495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600" dirty="0">
                <a:latin typeface="Arial" charset="0"/>
              </a:rPr>
              <a:t>For p=0.35, the distribution does look fairly normal at small sample </a:t>
            </a:r>
            <a:r>
              <a:rPr lang="en-US" altLang="en-US" sz="1600" dirty="0" smtClean="0">
                <a:latin typeface="Arial" charset="0"/>
              </a:rPr>
              <a:t>sizes. N*.35&gt;5 </a:t>
            </a:r>
            <a:r>
              <a:rPr lang="en-US" altLang="en-US" sz="1600" dirty="0" smtClean="0">
                <a:latin typeface="Arial" charset="0"/>
                <a:sym typeface="Wingdings" panose="05000000000000000000" pitchFamily="2" charset="2"/>
              </a:rPr>
              <a:t> n&gt;14.3</a:t>
            </a:r>
            <a:endParaRPr lang="en-US" altLang="en-US" sz="1600"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altLang="en-US" smtClean="0"/>
              <a:t>Hypothesis testing</a:t>
            </a:r>
          </a:p>
        </p:txBody>
      </p:sp>
      <p:sp>
        <p:nvSpPr>
          <p:cNvPr id="20483"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800" dirty="0" smtClean="0"/>
              <a:t>Confidence intervals </a:t>
            </a:r>
            <a:r>
              <a:rPr lang="en-US" altLang="en-US" sz="2800" dirty="0" smtClean="0"/>
              <a:t>are used to describe the uncertainty </a:t>
            </a:r>
            <a:r>
              <a:rPr lang="en-US" altLang="en-US" sz="2800" dirty="0" smtClean="0"/>
              <a:t>in a point estimate of the population mean or proportion (or some other entity</a:t>
            </a:r>
            <a:r>
              <a:rPr lang="en-US" altLang="en-US" sz="2800" dirty="0" smtClean="0"/>
              <a:t>)</a:t>
            </a:r>
          </a:p>
          <a:p>
            <a:pPr lvl="1" eaLnBrk="1" hangingPunct="1">
              <a:lnSpc>
                <a:spcPct val="80000"/>
              </a:lnSpc>
            </a:pPr>
            <a:r>
              <a:rPr lang="en-US" altLang="en-US" sz="2400" dirty="0" smtClean="0"/>
              <a:t>Although in reality they represent what you’d get if you resampled many times</a:t>
            </a:r>
            <a:endParaRPr lang="en-US" altLang="en-US" sz="2400" dirty="0" smtClean="0"/>
          </a:p>
          <a:p>
            <a:pPr eaLnBrk="1" hangingPunct="1">
              <a:lnSpc>
                <a:spcPct val="80000"/>
              </a:lnSpc>
            </a:pPr>
            <a:endParaRPr lang="en-US" altLang="en-US" sz="2800" dirty="0" smtClean="0"/>
          </a:p>
          <a:p>
            <a:pPr eaLnBrk="1" hangingPunct="1">
              <a:lnSpc>
                <a:spcPct val="80000"/>
              </a:lnSpc>
            </a:pPr>
            <a:r>
              <a:rPr lang="en-US" altLang="en-US" sz="2800" dirty="0" smtClean="0"/>
              <a:t>Hypothesis testing </a:t>
            </a:r>
            <a:r>
              <a:rPr lang="en-US" altLang="en-US" sz="2800" dirty="0" smtClean="0"/>
              <a:t>is used to draw </a:t>
            </a:r>
            <a:r>
              <a:rPr lang="en-US" altLang="en-US" sz="2800" dirty="0" smtClean="0"/>
              <a:t>a conclusion about </a:t>
            </a:r>
            <a:r>
              <a:rPr lang="en-US" altLang="en-US" sz="2800" dirty="0" smtClean="0"/>
              <a:t>how an estimated quantity (e.g. mean) relates to the true population value (under certain conditions)</a:t>
            </a:r>
            <a:endParaRPr lang="en-US" altLang="en-US" sz="2800" dirty="0" smtClean="0"/>
          </a:p>
          <a:p>
            <a:pPr eaLnBrk="1" hangingPunct="1">
              <a:lnSpc>
                <a:spcPct val="80000"/>
              </a:lnSpc>
            </a:pPr>
            <a:endParaRPr lang="en-US" altLang="en-US" sz="2800" dirty="0" smtClean="0"/>
          </a:p>
          <a:p>
            <a:pPr eaLnBrk="1" hangingPunct="1">
              <a:lnSpc>
                <a:spcPct val="80000"/>
              </a:lnSpc>
            </a:pPr>
            <a:r>
              <a:rPr lang="en-US" altLang="en-US" sz="2800" dirty="0" smtClean="0"/>
              <a:t>Remember, we are taking samples from the population and we never know the truth</a:t>
            </a:r>
          </a:p>
          <a:p>
            <a:pPr eaLnBrk="1" hangingPunct="1">
              <a:lnSpc>
                <a:spcPct val="80000"/>
              </a:lnSpc>
              <a:buFont typeface="Wingdings" pitchFamily="2" charset="2"/>
              <a:buNone/>
            </a:pPr>
            <a:endParaRPr lang="en-US" altLang="en-US" sz="2800" dirty="0" smtClean="0"/>
          </a:p>
        </p:txBody>
      </p:sp>
      <p:sp>
        <p:nvSpPr>
          <p:cNvPr id="5" name="Slide Number Placeholder 4"/>
          <p:cNvSpPr>
            <a:spLocks noGrp="1"/>
          </p:cNvSpPr>
          <p:nvPr>
            <p:ph type="sldNum" sz="quarter" idx="12"/>
          </p:nvPr>
        </p:nvSpPr>
        <p:spPr/>
        <p:txBody>
          <a:bodyPr/>
          <a:lstStyle/>
          <a:p>
            <a:pPr>
              <a:defRPr/>
            </a:pPr>
            <a:fld id="{67BF72FA-41B1-4198-BCC6-88CA32E66E15}"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t>Hypothesis testing for a mean</a:t>
            </a:r>
          </a:p>
        </p:txBody>
      </p:sp>
      <p:sp>
        <p:nvSpPr>
          <p:cNvPr id="21507" name="Rectangle 3"/>
          <p:cNvSpPr>
            <a:spLocks noGrp="1" noChangeArrowheads="1"/>
          </p:cNvSpPr>
          <p:nvPr>
            <p:ph idx="1"/>
          </p:nvPr>
        </p:nvSpPr>
        <p:spPr>
          <a:xfrm>
            <a:off x="457200" y="1600200"/>
            <a:ext cx="8229600" cy="5715000"/>
          </a:xfrm>
        </p:spPr>
        <p:txBody>
          <a:bodyPr/>
          <a:lstStyle/>
          <a:p>
            <a:pPr eaLnBrk="1" hangingPunct="1">
              <a:lnSpc>
                <a:spcPct val="80000"/>
              </a:lnSpc>
            </a:pPr>
            <a:r>
              <a:rPr lang="en-US" altLang="en-US" dirty="0" smtClean="0"/>
              <a:t>To conduct a hypothesis test about the mean of a population, we postulate a value for it, and call that value µ</a:t>
            </a:r>
            <a:r>
              <a:rPr lang="en-US" altLang="en-US" baseline="-25000" dirty="0" smtClean="0"/>
              <a:t>0</a:t>
            </a:r>
            <a:r>
              <a:rPr lang="en-US" altLang="en-US" dirty="0" smtClean="0"/>
              <a:t>.  </a:t>
            </a:r>
          </a:p>
          <a:p>
            <a:pPr lvl="1" eaLnBrk="1" hangingPunct="1">
              <a:lnSpc>
                <a:spcPct val="80000"/>
              </a:lnSpc>
            </a:pPr>
            <a:r>
              <a:rPr lang="en-US" altLang="en-US" dirty="0" smtClean="0"/>
              <a:t>We write this  H</a:t>
            </a:r>
            <a:r>
              <a:rPr lang="en-US" altLang="en-US" baseline="-25000" dirty="0" smtClean="0"/>
              <a:t>0</a:t>
            </a:r>
            <a:r>
              <a:rPr lang="en-US" altLang="en-US" dirty="0" smtClean="0"/>
              <a:t> : µ</a:t>
            </a:r>
            <a:r>
              <a:rPr lang="en-US" altLang="en-US" baseline="-25000" dirty="0" smtClean="0"/>
              <a:t> </a:t>
            </a:r>
            <a:r>
              <a:rPr lang="en-US" altLang="en-US" dirty="0" smtClean="0"/>
              <a:t>= µ</a:t>
            </a:r>
            <a:r>
              <a:rPr lang="en-US" altLang="en-US" baseline="-25000" dirty="0" smtClean="0"/>
              <a:t>0</a:t>
            </a:r>
          </a:p>
          <a:p>
            <a:pPr lvl="1" eaLnBrk="1" hangingPunct="1">
              <a:lnSpc>
                <a:spcPct val="80000"/>
              </a:lnSpc>
            </a:pPr>
            <a:r>
              <a:rPr lang="en-US" altLang="en-US" dirty="0" smtClean="0"/>
              <a:t>We call this the null hypothesis</a:t>
            </a:r>
          </a:p>
          <a:p>
            <a:pPr eaLnBrk="1" hangingPunct="1">
              <a:lnSpc>
                <a:spcPct val="80000"/>
              </a:lnSpc>
            </a:pPr>
            <a:endParaRPr lang="en-US" altLang="en-US" dirty="0" smtClean="0"/>
          </a:p>
          <a:p>
            <a:pPr eaLnBrk="1" hangingPunct="1">
              <a:lnSpc>
                <a:spcPct val="80000"/>
              </a:lnSpc>
            </a:pPr>
            <a:r>
              <a:rPr lang="en-US" altLang="en-US" dirty="0" smtClean="0"/>
              <a:t>We set an alternative hypothesis for all other values of µ</a:t>
            </a:r>
          </a:p>
          <a:p>
            <a:pPr lvl="1" eaLnBrk="1" hangingPunct="1">
              <a:lnSpc>
                <a:spcPct val="80000"/>
              </a:lnSpc>
            </a:pPr>
            <a:r>
              <a:rPr lang="en-US" altLang="en-US" dirty="0" smtClean="0"/>
              <a:t>We write this: H</a:t>
            </a:r>
            <a:r>
              <a:rPr lang="en-US" altLang="en-US" baseline="-25000" dirty="0" smtClean="0"/>
              <a:t>A</a:t>
            </a:r>
            <a:r>
              <a:rPr lang="en-US" altLang="en-US" dirty="0" smtClean="0"/>
              <a:t> : µ</a:t>
            </a:r>
            <a:r>
              <a:rPr lang="en-US" altLang="en-US" baseline="-25000" dirty="0" smtClean="0"/>
              <a:t> </a:t>
            </a:r>
            <a:r>
              <a:rPr lang="en-US" altLang="en-US" dirty="0" smtClean="0"/>
              <a:t>≠ µ</a:t>
            </a:r>
            <a:r>
              <a:rPr lang="en-US" altLang="en-US" baseline="-25000" dirty="0" smtClean="0"/>
              <a:t>0</a:t>
            </a:r>
          </a:p>
          <a:p>
            <a:pPr lvl="1" eaLnBrk="1" hangingPunct="1">
              <a:lnSpc>
                <a:spcPct val="80000"/>
              </a:lnSpc>
            </a:pPr>
            <a:r>
              <a:rPr lang="en-US" altLang="en-US" dirty="0" smtClean="0"/>
              <a:t>We call this the alternative hypothesis</a:t>
            </a:r>
          </a:p>
          <a:p>
            <a:pPr eaLnBrk="1" hangingPunct="1">
              <a:lnSpc>
                <a:spcPct val="80000"/>
              </a:lnSpc>
            </a:pPr>
            <a:endParaRPr lang="en-US" altLang="en-US" sz="2800" dirty="0" smtClean="0"/>
          </a:p>
          <a:p>
            <a:pPr eaLnBrk="1" hangingPunct="1">
              <a:lnSpc>
                <a:spcPct val="80000"/>
              </a:lnSpc>
              <a:buFont typeface="Arial" charset="0"/>
              <a:buNone/>
            </a:pPr>
            <a:endParaRPr lang="en-US" altLang="en-US" sz="2800" dirty="0" smtClean="0"/>
          </a:p>
          <a:p>
            <a:pPr eaLnBrk="1" hangingPunct="1">
              <a:lnSpc>
                <a:spcPct val="80000"/>
              </a:lnSpc>
              <a:buFont typeface="Arial" charset="0"/>
              <a:buNone/>
            </a:pPr>
            <a:endParaRPr lang="en-US" altLang="en-US" sz="2800" dirty="0" smtClean="0"/>
          </a:p>
        </p:txBody>
      </p:sp>
      <p:sp>
        <p:nvSpPr>
          <p:cNvPr id="5" name="Slide Number Placeholder 4"/>
          <p:cNvSpPr>
            <a:spLocks noGrp="1"/>
          </p:cNvSpPr>
          <p:nvPr>
            <p:ph type="sldNum" sz="quarter" idx="12"/>
          </p:nvPr>
        </p:nvSpPr>
        <p:spPr/>
        <p:txBody>
          <a:bodyPr/>
          <a:lstStyle/>
          <a:p>
            <a:pPr>
              <a:defRPr/>
            </a:pPr>
            <a:fld id="{57453902-6C84-42B8-B615-668C2D805FBB}"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Hypothesis testing for a mean</a:t>
            </a:r>
          </a:p>
        </p:txBody>
      </p:sp>
      <p:sp>
        <p:nvSpPr>
          <p:cNvPr id="17411" name="Content Placeholder 2"/>
          <p:cNvSpPr>
            <a:spLocks noGrp="1" noRot="1" noChangeAspect="1" noMove="1" noResize="1" noEditPoints="1" noAdjustHandles="1" noChangeArrowheads="1" noChangeShapeType="1" noTextEdit="1"/>
          </p:cNvSpPr>
          <p:nvPr>
            <p:ph idx="1"/>
          </p:nvPr>
        </p:nvSpPr>
        <p:spPr>
          <a:xfrm>
            <a:off x="457200" y="1600200"/>
            <a:ext cx="8229600" cy="5029200"/>
          </a:xfrm>
          <a:blipFill rotWithShape="1">
            <a:blip r:embed="rId2"/>
            <a:stretch>
              <a:fillRect l="-1481" t="-1455" r="-2222" b="-193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2D4F526F-6042-4AE0-ADCE-7867AA43103C}"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smtClean="0"/>
              <a:t>Hypothesis testing for a mean</a:t>
            </a:r>
          </a:p>
        </p:txBody>
      </p:sp>
      <p:sp>
        <p:nvSpPr>
          <p:cNvPr id="23555" name="Content Placeholder 2"/>
          <p:cNvSpPr>
            <a:spLocks noGrp="1"/>
          </p:cNvSpPr>
          <p:nvPr>
            <p:ph idx="1"/>
          </p:nvPr>
        </p:nvSpPr>
        <p:spPr>
          <a:xfrm>
            <a:off x="457200" y="1600200"/>
            <a:ext cx="8229600" cy="5029200"/>
          </a:xfrm>
        </p:spPr>
        <p:txBody>
          <a:bodyPr/>
          <a:lstStyle/>
          <a:p>
            <a:pPr eaLnBrk="1" hangingPunct="1"/>
            <a:r>
              <a:rPr lang="en-US" altLang="en-US" dirty="0"/>
              <a:t>T</a:t>
            </a:r>
            <a:r>
              <a:rPr lang="en-US" altLang="en-US" dirty="0" smtClean="0"/>
              <a:t>here is some probability that we will </a:t>
            </a:r>
            <a:r>
              <a:rPr lang="en-US" altLang="en-US" i="1" dirty="0" smtClean="0"/>
              <a:t>incorrectly </a:t>
            </a:r>
            <a:r>
              <a:rPr lang="en-US" altLang="en-US" dirty="0" smtClean="0"/>
              <a:t>reject </a:t>
            </a:r>
            <a:r>
              <a:rPr lang="en-US" altLang="en-US" dirty="0" smtClean="0"/>
              <a:t>the null hypothesis </a:t>
            </a:r>
            <a:endParaRPr lang="en-US" altLang="en-US" dirty="0" smtClean="0"/>
          </a:p>
          <a:p>
            <a:pPr lvl="1" eaLnBrk="1" hangingPunct="1"/>
            <a:r>
              <a:rPr lang="en-US" altLang="en-US" dirty="0" smtClean="0"/>
              <a:t>Incorrectly </a:t>
            </a:r>
            <a:r>
              <a:rPr lang="en-US" altLang="en-US" dirty="0" smtClean="0"/>
              <a:t>rejecting the null hypothesis means that we say that the evidence is against the null </a:t>
            </a:r>
            <a:r>
              <a:rPr lang="en-US" altLang="en-US" u="sng" dirty="0" smtClean="0"/>
              <a:t>when the null is really true</a:t>
            </a:r>
          </a:p>
        </p:txBody>
      </p:sp>
      <p:sp>
        <p:nvSpPr>
          <p:cNvPr id="4" name="Slide Number Placeholder 3"/>
          <p:cNvSpPr>
            <a:spLocks noGrp="1"/>
          </p:cNvSpPr>
          <p:nvPr>
            <p:ph type="sldNum" sz="quarter" idx="12"/>
          </p:nvPr>
        </p:nvSpPr>
        <p:spPr/>
        <p:txBody>
          <a:bodyPr/>
          <a:lstStyle/>
          <a:p>
            <a:pPr>
              <a:defRPr/>
            </a:pPr>
            <a:fld id="{1ABCFFA0-BC5A-42F6-ABFA-7954630D1D99}"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Hypothesis testing for a mean</a:t>
            </a:r>
          </a:p>
        </p:txBody>
      </p:sp>
      <p:sp>
        <p:nvSpPr>
          <p:cNvPr id="24579" name="Content Placeholder 2"/>
          <p:cNvSpPr>
            <a:spLocks noGrp="1"/>
          </p:cNvSpPr>
          <p:nvPr>
            <p:ph idx="1"/>
          </p:nvPr>
        </p:nvSpPr>
        <p:spPr>
          <a:xfrm>
            <a:off x="457200" y="1600200"/>
            <a:ext cx="8229600" cy="5029200"/>
          </a:xfrm>
        </p:spPr>
        <p:txBody>
          <a:bodyPr/>
          <a:lstStyle/>
          <a:p>
            <a:pPr eaLnBrk="1" hangingPunct="1"/>
            <a:r>
              <a:rPr lang="en-US" altLang="en-US" dirty="0" smtClean="0"/>
              <a:t>We </a:t>
            </a:r>
            <a:r>
              <a:rPr lang="en-US" altLang="en-US" i="1" dirty="0" smtClean="0"/>
              <a:t>set</a:t>
            </a:r>
            <a:r>
              <a:rPr lang="en-US" altLang="en-US" dirty="0" smtClean="0"/>
              <a:t> the probability of incorrectly rejecting the null that </a:t>
            </a:r>
            <a:r>
              <a:rPr lang="en-US" altLang="en-US" u="sng" dirty="0" smtClean="0"/>
              <a:t>we are willing to live with </a:t>
            </a:r>
            <a:r>
              <a:rPr lang="en-US" altLang="en-US" dirty="0" smtClean="0"/>
              <a:t>in advance, </a:t>
            </a:r>
            <a:r>
              <a:rPr lang="en-US" altLang="en-US" i="1" dirty="0" smtClean="0"/>
              <a:t>before collecting the data and doing the analysis</a:t>
            </a:r>
            <a:endParaRPr lang="en-US" altLang="en-US" dirty="0" smtClean="0"/>
          </a:p>
          <a:p>
            <a:pPr eaLnBrk="1" hangingPunct="1"/>
            <a:r>
              <a:rPr lang="en-US" altLang="en-US" dirty="0" smtClean="0"/>
              <a:t>That probability is called the </a:t>
            </a:r>
            <a:r>
              <a:rPr lang="en-US" altLang="en-US" i="1" dirty="0" smtClean="0"/>
              <a:t>significance level</a:t>
            </a:r>
          </a:p>
          <a:p>
            <a:pPr eaLnBrk="1" hangingPunct="1"/>
            <a:r>
              <a:rPr lang="en-US" altLang="en-US" dirty="0" smtClean="0"/>
              <a:t>The significance level is denoted by </a:t>
            </a:r>
            <a:r>
              <a:rPr lang="en-US" altLang="en-US" dirty="0" smtClean="0">
                <a:sym typeface="Symbol" pitchFamily="18" charset="2"/>
              </a:rPr>
              <a:t>⍺</a:t>
            </a:r>
            <a:r>
              <a:rPr lang="en-US" altLang="en-US" dirty="0" smtClean="0">
                <a:sym typeface="Symbol" pitchFamily="18" charset="2"/>
              </a:rPr>
              <a:t>, </a:t>
            </a:r>
            <a:r>
              <a:rPr lang="en-US" altLang="en-US" dirty="0" smtClean="0">
                <a:sym typeface="Symbol" pitchFamily="18" charset="2"/>
              </a:rPr>
              <a:t>and is frequently set to 0.05</a:t>
            </a:r>
            <a:r>
              <a:rPr lang="en-US" altLang="en-US" dirty="0" smtClean="0">
                <a:sym typeface="Symbol" pitchFamily="18" charset="2"/>
              </a:rPr>
              <a:t>.</a:t>
            </a:r>
            <a:endParaRPr lang="en-US" altLang="en-US" dirty="0" smtClean="0"/>
          </a:p>
        </p:txBody>
      </p:sp>
      <p:sp>
        <p:nvSpPr>
          <p:cNvPr id="4" name="Slide Number Placeholder 3"/>
          <p:cNvSpPr>
            <a:spLocks noGrp="1"/>
          </p:cNvSpPr>
          <p:nvPr>
            <p:ph type="sldNum" sz="quarter" idx="12"/>
          </p:nvPr>
        </p:nvSpPr>
        <p:spPr/>
        <p:txBody>
          <a:bodyPr/>
          <a:lstStyle/>
          <a:p>
            <a:pPr>
              <a:defRPr/>
            </a:pPr>
            <a:fld id="{1E8CA679-9A04-4187-820F-0DB182B9B0E0}"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Hypothesis testing</a:t>
            </a:r>
          </a:p>
        </p:txBody>
      </p:sp>
      <p:sp>
        <p:nvSpPr>
          <p:cNvPr id="3" name="Content Placeholder 2"/>
          <p:cNvSpPr>
            <a:spLocks noGrp="1"/>
          </p:cNvSpPr>
          <p:nvPr>
            <p:ph idx="1"/>
          </p:nvPr>
        </p:nvSpPr>
        <p:spPr>
          <a:xfrm>
            <a:off x="457200" y="1600200"/>
            <a:ext cx="8229600" cy="5105400"/>
          </a:xfrm>
        </p:spPr>
        <p:txBody>
          <a:bodyPr rtlCol="0">
            <a:normAutofit lnSpcReduction="10000"/>
          </a:bodyPr>
          <a:lstStyle/>
          <a:p>
            <a:pPr eaLnBrk="1" fontAlgn="auto" hangingPunct="1">
              <a:spcAft>
                <a:spcPts val="0"/>
              </a:spcAft>
              <a:buFont typeface="Arial" pitchFamily="34" charset="0"/>
              <a:buChar char="•"/>
              <a:defRPr/>
            </a:pPr>
            <a:r>
              <a:rPr lang="en-US" dirty="0" smtClean="0"/>
              <a:t>Criminal trials – innocent until proven guilty</a:t>
            </a:r>
          </a:p>
          <a:p>
            <a:pPr eaLnBrk="1" fontAlgn="auto" hangingPunct="1">
              <a:spcAft>
                <a:spcPts val="0"/>
              </a:spcAft>
              <a:buFont typeface="Arial" pitchFamily="34" charset="0"/>
              <a:buChar char="•"/>
              <a:defRPr/>
            </a:pPr>
            <a:r>
              <a:rPr lang="en-US" dirty="0"/>
              <a:t>W</a:t>
            </a:r>
            <a:r>
              <a:rPr lang="en-US" dirty="0" smtClean="0"/>
              <a:t>e assume the null hypothesis is true, and only reject the null if there is enough evidence that the sample did not come from the hypothesized population (e.g. that the mean is not µ</a:t>
            </a:r>
            <a:r>
              <a:rPr lang="en-US" baseline="-25000" dirty="0" smtClean="0"/>
              <a:t>0</a:t>
            </a:r>
            <a:r>
              <a:rPr lang="en-US" dirty="0" smtClean="0"/>
              <a:t>)</a:t>
            </a:r>
          </a:p>
          <a:p>
            <a:pPr eaLnBrk="1" fontAlgn="auto" hangingPunct="1">
              <a:spcAft>
                <a:spcPts val="0"/>
              </a:spcAft>
              <a:buFont typeface="Arial" pitchFamily="34" charset="0"/>
              <a:buChar char="•"/>
              <a:defRPr/>
            </a:pPr>
            <a:r>
              <a:rPr lang="en-US" dirty="0" smtClean="0"/>
              <a:t>In jury trials there is a chance that someone who is innocent is found guilty, but our method of innocent until proven guilty is in place to minimize this</a:t>
            </a:r>
          </a:p>
        </p:txBody>
      </p:sp>
      <p:sp>
        <p:nvSpPr>
          <p:cNvPr id="4" name="Slide Number Placeholder 3"/>
          <p:cNvSpPr>
            <a:spLocks noGrp="1"/>
          </p:cNvSpPr>
          <p:nvPr>
            <p:ph type="sldNum" sz="quarter" idx="12"/>
          </p:nvPr>
        </p:nvSpPr>
        <p:spPr/>
        <p:txBody>
          <a:bodyPr/>
          <a:lstStyle/>
          <a:p>
            <a:pPr>
              <a:defRPr/>
            </a:pPr>
            <a:fld id="{BA5B7629-FE11-4C43-939E-73FCAAF648DD}" type="slidenum">
              <a:rPr lang="en-US"/>
              <a:pPr>
                <a:defRPr/>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smtClean="0"/>
              <a:t>Where are we?</a:t>
            </a:r>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pPr>
              <a:lnSpc>
                <a:spcPct val="134000"/>
              </a:lnSpc>
              <a:spcBef>
                <a:spcPts val="0"/>
              </a:spcBef>
              <a:defRPr/>
            </a:pPr>
            <a:r>
              <a:rPr lang="en-US" dirty="0" smtClean="0"/>
              <a:t>Week 1:  Variables, tables, graphs</a:t>
            </a:r>
          </a:p>
          <a:p>
            <a:pPr>
              <a:lnSpc>
                <a:spcPct val="134000"/>
              </a:lnSpc>
              <a:spcBef>
                <a:spcPts val="0"/>
              </a:spcBef>
              <a:defRPr/>
            </a:pPr>
            <a:r>
              <a:rPr lang="en-US" dirty="0" smtClean="0"/>
              <a:t>Week 2:  Probability: </a:t>
            </a:r>
          </a:p>
          <a:p>
            <a:pPr marL="0" indent="0">
              <a:lnSpc>
                <a:spcPct val="134000"/>
              </a:lnSpc>
              <a:spcBef>
                <a:spcPts val="0"/>
              </a:spcBef>
              <a:buFont typeface="Arial" charset="0"/>
              <a:buNone/>
              <a:defRPr/>
            </a:pPr>
            <a:r>
              <a:rPr lang="en-US" dirty="0"/>
              <a:t>	I</a:t>
            </a:r>
            <a:r>
              <a:rPr lang="en-US" dirty="0" smtClean="0"/>
              <a:t>ndependence </a:t>
            </a:r>
            <a:r>
              <a:rPr lang="en-US" dirty="0" smtClean="0">
                <a:sym typeface="Wingdings" pitchFamily="2" charset="2"/>
              </a:rPr>
              <a:t></a:t>
            </a:r>
            <a:r>
              <a:rPr lang="en-US" dirty="0" smtClean="0"/>
              <a:t> multiplicative rule</a:t>
            </a:r>
          </a:p>
          <a:p>
            <a:pPr marL="0" indent="0">
              <a:lnSpc>
                <a:spcPct val="134000"/>
              </a:lnSpc>
              <a:spcBef>
                <a:spcPts val="0"/>
              </a:spcBef>
              <a:buFont typeface="Arial" charset="0"/>
              <a:buNone/>
              <a:defRPr/>
            </a:pPr>
            <a:r>
              <a:rPr lang="en-US" dirty="0"/>
              <a:t>	</a:t>
            </a:r>
            <a:r>
              <a:rPr lang="en-US" dirty="0" smtClean="0"/>
              <a:t>Mutual exclusivity </a:t>
            </a:r>
            <a:r>
              <a:rPr lang="en-US" dirty="0" smtClean="0">
                <a:sym typeface="Wingdings" pitchFamily="2" charset="2"/>
              </a:rPr>
              <a:t></a:t>
            </a:r>
            <a:r>
              <a:rPr lang="en-US" dirty="0" smtClean="0"/>
              <a:t> additive rule</a:t>
            </a:r>
          </a:p>
          <a:p>
            <a:pPr marL="0" indent="0">
              <a:lnSpc>
                <a:spcPct val="134000"/>
              </a:lnSpc>
              <a:spcBef>
                <a:spcPts val="0"/>
              </a:spcBef>
              <a:buFont typeface="Arial" charset="0"/>
              <a:buNone/>
              <a:defRPr/>
            </a:pPr>
            <a:r>
              <a:rPr lang="en-US" dirty="0"/>
              <a:t>	</a:t>
            </a:r>
            <a:r>
              <a:rPr lang="en-US" dirty="0" smtClean="0"/>
              <a:t>Conditional probability</a:t>
            </a:r>
          </a:p>
          <a:p>
            <a:pPr>
              <a:lnSpc>
                <a:spcPct val="134000"/>
              </a:lnSpc>
              <a:spcBef>
                <a:spcPts val="0"/>
              </a:spcBef>
              <a:defRPr/>
            </a:pPr>
            <a:r>
              <a:rPr lang="en-US" dirty="0" smtClean="0"/>
              <a:t>Week 3:  Binomial and normal probability distributions, how to get probabilities if you assume these distributions</a:t>
            </a:r>
          </a:p>
          <a:p>
            <a:pPr>
              <a:lnSpc>
                <a:spcPct val="134000"/>
              </a:lnSpc>
              <a:spcBef>
                <a:spcPts val="0"/>
              </a:spcBef>
              <a:defRPr/>
            </a:pPr>
            <a:r>
              <a:rPr lang="en-US" dirty="0" smtClean="0"/>
              <a:t>Week 4:  CLT for the distribution of sample means and proportions and 95% CIs for means and proportions</a:t>
            </a:r>
          </a:p>
          <a:p>
            <a:pPr>
              <a:lnSpc>
                <a:spcPct val="134000"/>
              </a:lnSpc>
              <a:spcBef>
                <a:spcPts val="0"/>
              </a:spcBef>
              <a:defRPr/>
            </a:pPr>
            <a:r>
              <a:rPr lang="en-US" dirty="0" smtClean="0">
                <a:solidFill>
                  <a:srgbClr val="FF0000"/>
                </a:solidFill>
              </a:rPr>
              <a:t>Week 5:  Hypothesis testing in general and for comparing one mean or one proportion to a hypothesized value</a:t>
            </a:r>
          </a:p>
          <a:p>
            <a:pPr>
              <a:lnSpc>
                <a:spcPct val="134000"/>
              </a:lnSpc>
              <a:spcBef>
                <a:spcPts val="0"/>
              </a:spcBef>
              <a:defRPr/>
            </a:pPr>
            <a:r>
              <a:rPr lang="en-US" dirty="0" smtClean="0"/>
              <a:t>Weeks 6-8: More hypothesis tests</a:t>
            </a:r>
          </a:p>
          <a:p>
            <a:pPr>
              <a:lnSpc>
                <a:spcPct val="134000"/>
              </a:lnSpc>
              <a:spcBef>
                <a:spcPts val="0"/>
              </a:spcBef>
              <a:defRPr/>
            </a:pPr>
            <a:r>
              <a:rPr lang="en-US" dirty="0" smtClean="0"/>
              <a:t>Weeks 9-11: Correlation and regression (use hypothesis tests there too)</a:t>
            </a:r>
            <a:endParaRPr lang="en-US" dirty="0"/>
          </a:p>
        </p:txBody>
      </p:sp>
      <p:sp>
        <p:nvSpPr>
          <p:cNvPr id="4" name="Slide Number Placeholder 3"/>
          <p:cNvSpPr>
            <a:spLocks noGrp="1"/>
          </p:cNvSpPr>
          <p:nvPr>
            <p:ph type="sldNum" sz="quarter" idx="12"/>
          </p:nvPr>
        </p:nvSpPr>
        <p:spPr/>
        <p:txBody>
          <a:bodyPr/>
          <a:lstStyle/>
          <a:p>
            <a:pPr>
              <a:defRPr/>
            </a:pPr>
            <a:fld id="{D0EB3E46-D290-4ECD-BA78-271746089825}"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eaLnBrk="1" hangingPunct="1"/>
            <a:r>
              <a:rPr lang="en-US" altLang="en-US" smtClean="0"/>
              <a:t>Hypothesis testing</a:t>
            </a:r>
          </a:p>
        </p:txBody>
      </p:sp>
      <p:sp>
        <p:nvSpPr>
          <p:cNvPr id="26627" name="Content Placeholder 2"/>
          <p:cNvSpPr>
            <a:spLocks noGrp="1"/>
          </p:cNvSpPr>
          <p:nvPr>
            <p:ph idx="1"/>
          </p:nvPr>
        </p:nvSpPr>
        <p:spPr>
          <a:xfrm>
            <a:off x="457200" y="1600200"/>
            <a:ext cx="8229600" cy="5105400"/>
          </a:xfrm>
        </p:spPr>
        <p:txBody>
          <a:bodyPr/>
          <a:lstStyle/>
          <a:p>
            <a:pPr eaLnBrk="1" hangingPunct="1"/>
            <a:r>
              <a:rPr lang="en-US" altLang="en-US" dirty="0" smtClean="0"/>
              <a:t>In hypothesis testing, a true null hypothesis might be mistakenly rejected (if the sample you drew very different from the null just by chance)</a:t>
            </a:r>
          </a:p>
          <a:p>
            <a:pPr eaLnBrk="1" hangingPunct="1"/>
            <a:r>
              <a:rPr lang="en-US" altLang="en-US" dirty="0" smtClean="0"/>
              <a:t>This mistake is called a </a:t>
            </a:r>
            <a:r>
              <a:rPr lang="en-US" altLang="en-US" u="sng" dirty="0" smtClean="0"/>
              <a:t>Type I error</a:t>
            </a:r>
          </a:p>
          <a:p>
            <a:pPr lvl="1" eaLnBrk="1" hangingPunct="1"/>
            <a:r>
              <a:rPr lang="en-US" altLang="en-US" dirty="0" smtClean="0"/>
              <a:t>The probability of a Type I </a:t>
            </a:r>
            <a:r>
              <a:rPr lang="en-US" altLang="en-US" dirty="0" smtClean="0"/>
              <a:t>error that we can live with </a:t>
            </a:r>
            <a:r>
              <a:rPr lang="en-US" altLang="en-US" dirty="0" smtClean="0"/>
              <a:t>is chosen in advance</a:t>
            </a:r>
          </a:p>
          <a:p>
            <a:pPr lvl="1" eaLnBrk="1" hangingPunct="1"/>
            <a:r>
              <a:rPr lang="en-US" altLang="en-US" dirty="0" smtClean="0"/>
              <a:t>This probability is called the </a:t>
            </a:r>
            <a:r>
              <a:rPr lang="en-US" altLang="en-US" u="sng" dirty="0" smtClean="0"/>
              <a:t>significance level, </a:t>
            </a:r>
            <a:r>
              <a:rPr lang="en-US" altLang="en-US" dirty="0">
                <a:sym typeface="Symbol" pitchFamily="18" charset="2"/>
              </a:rPr>
              <a:t>⍺</a:t>
            </a:r>
            <a:endParaRPr lang="en-US" altLang="en-US" u="sng" dirty="0" smtClean="0"/>
          </a:p>
        </p:txBody>
      </p:sp>
      <p:sp>
        <p:nvSpPr>
          <p:cNvPr id="4" name="Slide Number Placeholder 3"/>
          <p:cNvSpPr>
            <a:spLocks noGrp="1"/>
          </p:cNvSpPr>
          <p:nvPr>
            <p:ph type="sldNum" sz="quarter" idx="12"/>
          </p:nvPr>
        </p:nvSpPr>
        <p:spPr/>
        <p:txBody>
          <a:bodyPr/>
          <a:lstStyle/>
          <a:p>
            <a:pPr>
              <a:defRPr/>
            </a:pPr>
            <a:fld id="{6B990315-1F8E-4E7B-B7C4-11BDFBA6392E}" type="slidenum">
              <a:rPr lang="en-US"/>
              <a:pPr>
                <a:defRPr/>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dirty="0" smtClean="0"/>
              <a:t>p value for testing a mean</a:t>
            </a:r>
          </a:p>
        </p:txBody>
      </p:sp>
      <p:sp>
        <p:nvSpPr>
          <p:cNvPr id="24579"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a:stretch>
          </a:blipFill>
          <a:extLst/>
        </p:spPr>
        <p:txBody>
          <a:bodyPr/>
          <a:lstStyle/>
          <a:p>
            <a:pPr>
              <a:defRPr/>
            </a:pPr>
            <a:r>
              <a:rPr lang="en-US" dirty="0">
                <a:noFill/>
              </a:rPr>
              <a:t> </a:t>
            </a:r>
          </a:p>
        </p:txBody>
      </p:sp>
      <p:sp>
        <p:nvSpPr>
          <p:cNvPr id="4" name="Slide Number Placeholder 3"/>
          <p:cNvSpPr>
            <a:spLocks noGrp="1"/>
          </p:cNvSpPr>
          <p:nvPr>
            <p:ph type="sldNum" sz="quarter" idx="12"/>
          </p:nvPr>
        </p:nvSpPr>
        <p:spPr/>
        <p:txBody>
          <a:bodyPr/>
          <a:lstStyle/>
          <a:p>
            <a:pPr>
              <a:defRPr/>
            </a:pPr>
            <a:fld id="{16E6D817-4C4A-401D-9F61-17573843DA0A}" type="slidenum">
              <a:rPr lang="en-US"/>
              <a:pPr>
                <a:defRPr/>
              </a:pPr>
              <a:t>21</a:t>
            </a:fld>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Basic steps</a:t>
            </a:r>
          </a:p>
        </p:txBody>
      </p:sp>
      <p:sp>
        <p:nvSpPr>
          <p:cNvPr id="3" name="Content Placeholder 2"/>
          <p:cNvSpPr>
            <a:spLocks noGrp="1"/>
          </p:cNvSpPr>
          <p:nvPr>
            <p:ph idx="1"/>
          </p:nvPr>
        </p:nvSpPr>
        <p:spPr>
          <a:xfrm>
            <a:off x="457200" y="1371600"/>
            <a:ext cx="8229600" cy="5257800"/>
          </a:xfrm>
        </p:spPr>
        <p:txBody>
          <a:bodyPr rtlCol="0">
            <a:normAutofit lnSpcReduction="10000"/>
          </a:bodyPr>
          <a:lstStyle/>
          <a:p>
            <a:pPr eaLnBrk="1" fontAlgn="auto" hangingPunct="1">
              <a:spcAft>
                <a:spcPts val="0"/>
              </a:spcAft>
              <a:buFont typeface="Arial" pitchFamily="34" charset="0"/>
              <a:buChar char="•"/>
              <a:defRPr/>
            </a:pPr>
            <a:r>
              <a:rPr lang="en-US" dirty="0" smtClean="0"/>
              <a:t>Before the test, set the </a:t>
            </a:r>
            <a:r>
              <a:rPr lang="en-US" u="sng" dirty="0" smtClean="0"/>
              <a:t>significance level, </a:t>
            </a:r>
            <a:r>
              <a:rPr lang="en-US" altLang="en-US" dirty="0">
                <a:sym typeface="Symbol" pitchFamily="18" charset="2"/>
              </a:rPr>
              <a:t>⍺</a:t>
            </a:r>
            <a:r>
              <a:rPr lang="en-US" u="sng" dirty="0" smtClean="0">
                <a:sym typeface="Symbol"/>
              </a:rPr>
              <a:t> </a:t>
            </a:r>
            <a:endParaRPr lang="en-US" u="sng" dirty="0" smtClean="0">
              <a:sym typeface="Symbol"/>
            </a:endParaRPr>
          </a:p>
          <a:p>
            <a:pPr lvl="1" eaLnBrk="1" fontAlgn="auto" hangingPunct="1">
              <a:spcAft>
                <a:spcPts val="0"/>
              </a:spcAft>
              <a:buFont typeface="Arial" pitchFamily="34" charset="0"/>
              <a:buChar char="–"/>
              <a:defRPr/>
            </a:pPr>
            <a:r>
              <a:rPr lang="en-US" dirty="0" smtClean="0">
                <a:sym typeface="Symbol"/>
              </a:rPr>
              <a:t>This is the probability of rejecting the null hypothesis when it is true P(</a:t>
            </a:r>
            <a:r>
              <a:rPr lang="en-US" u="sng" dirty="0" smtClean="0">
                <a:sym typeface="Symbol"/>
              </a:rPr>
              <a:t>Type I error</a:t>
            </a:r>
            <a:r>
              <a:rPr lang="en-US" dirty="0" smtClean="0">
                <a:sym typeface="Symbol"/>
              </a:rPr>
              <a:t>) that you can live with</a:t>
            </a:r>
          </a:p>
          <a:p>
            <a:pPr eaLnBrk="1" fontAlgn="auto" hangingPunct="1">
              <a:spcAft>
                <a:spcPts val="0"/>
              </a:spcAft>
              <a:buFont typeface="Arial" pitchFamily="34" charset="0"/>
              <a:buChar char="•"/>
              <a:defRPr/>
            </a:pPr>
            <a:r>
              <a:rPr lang="en-US" dirty="0" smtClean="0"/>
              <a:t>When you run the test, you get a probability of observing a sample mean as extreme as you did, given that the null hypothesis is true</a:t>
            </a:r>
          </a:p>
          <a:p>
            <a:pPr lvl="1" eaLnBrk="1" fontAlgn="auto" hangingPunct="1">
              <a:spcAft>
                <a:spcPts val="0"/>
              </a:spcAft>
              <a:buFont typeface="Arial" pitchFamily="34" charset="0"/>
              <a:buChar char="–"/>
              <a:defRPr/>
            </a:pPr>
            <a:r>
              <a:rPr lang="en-US" dirty="0" smtClean="0"/>
              <a:t>This probability is the </a:t>
            </a:r>
            <a:r>
              <a:rPr lang="en-US" u="sng" dirty="0" smtClean="0"/>
              <a:t>p-value</a:t>
            </a:r>
          </a:p>
          <a:p>
            <a:pPr eaLnBrk="1" fontAlgn="auto" hangingPunct="1">
              <a:spcAft>
                <a:spcPts val="0"/>
              </a:spcAft>
              <a:buFont typeface="Arial" pitchFamily="34" charset="0"/>
              <a:buChar char="•"/>
              <a:defRPr/>
            </a:pPr>
            <a:r>
              <a:rPr lang="en-US" dirty="0" smtClean="0"/>
              <a:t>If the p-value is less than </a:t>
            </a:r>
            <a:r>
              <a:rPr lang="en-US" altLang="en-US" dirty="0">
                <a:sym typeface="Symbol" pitchFamily="18" charset="2"/>
              </a:rPr>
              <a:t>⍺</a:t>
            </a:r>
            <a:r>
              <a:rPr lang="en-US" dirty="0" smtClean="0">
                <a:sym typeface="Symbol"/>
              </a:rPr>
              <a:t>, </a:t>
            </a:r>
            <a:r>
              <a:rPr lang="en-US" dirty="0" smtClean="0">
                <a:sym typeface="Symbol"/>
              </a:rPr>
              <a:t>(e.g. </a:t>
            </a:r>
            <a:r>
              <a:rPr lang="en-US" altLang="en-US" dirty="0">
                <a:sym typeface="Symbol" pitchFamily="18" charset="2"/>
              </a:rPr>
              <a:t>⍺ </a:t>
            </a:r>
            <a:r>
              <a:rPr lang="en-US" dirty="0" smtClean="0">
                <a:sym typeface="Symbol"/>
              </a:rPr>
              <a:t>=</a:t>
            </a:r>
            <a:r>
              <a:rPr lang="en-US" dirty="0" smtClean="0">
                <a:sym typeface="Symbol"/>
              </a:rPr>
              <a:t>0.05 and p=0.013), then the test is called </a:t>
            </a:r>
            <a:r>
              <a:rPr lang="en-US" u="sng" dirty="0" smtClean="0">
                <a:sym typeface="Symbol"/>
              </a:rPr>
              <a:t>statistically significant </a:t>
            </a:r>
            <a:r>
              <a:rPr lang="en-US" dirty="0" smtClean="0">
                <a:sym typeface="Symbol"/>
              </a:rPr>
              <a:t>and the null hypothesis is rejected</a:t>
            </a:r>
            <a:endParaRPr lang="en-US" u="sng" dirty="0" smtClean="0">
              <a:sym typeface="Symbol"/>
            </a:endParaRPr>
          </a:p>
        </p:txBody>
      </p:sp>
      <p:sp>
        <p:nvSpPr>
          <p:cNvPr id="4" name="Slide Number Placeholder 3"/>
          <p:cNvSpPr>
            <a:spLocks noGrp="1"/>
          </p:cNvSpPr>
          <p:nvPr>
            <p:ph type="sldNum" sz="quarter" idx="12"/>
          </p:nvPr>
        </p:nvSpPr>
        <p:spPr/>
        <p:txBody>
          <a:bodyPr/>
          <a:lstStyle/>
          <a:p>
            <a:pPr>
              <a:defRPr/>
            </a:pPr>
            <a:fld id="{8515E7F8-EDD1-4CFB-99A2-061822F48635}"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mtClean="0"/>
              <a:t>Hypothesis testing steps</a:t>
            </a:r>
          </a:p>
        </p:txBody>
      </p:sp>
      <p:sp>
        <p:nvSpPr>
          <p:cNvPr id="31747" name="Rectangle 3"/>
          <p:cNvSpPr>
            <a:spLocks noGrp="1" noChangeArrowheads="1"/>
          </p:cNvSpPr>
          <p:nvPr>
            <p:ph idx="1"/>
          </p:nvPr>
        </p:nvSpPr>
        <p:spPr>
          <a:xfrm>
            <a:off x="457200" y="1295400"/>
            <a:ext cx="8229600" cy="5029200"/>
          </a:xfrm>
        </p:spPr>
        <p:txBody>
          <a:bodyPr/>
          <a:lstStyle/>
          <a:p>
            <a:pPr marL="0" indent="0" eaLnBrk="1" hangingPunct="1">
              <a:lnSpc>
                <a:spcPct val="80000"/>
              </a:lnSpc>
              <a:buFont typeface="Arial" charset="0"/>
              <a:buNone/>
              <a:defRPr/>
            </a:pPr>
            <a:endParaRPr lang="en-US" sz="2800" dirty="0" smtClean="0"/>
          </a:p>
          <a:p>
            <a:pPr eaLnBrk="1" hangingPunct="1">
              <a:lnSpc>
                <a:spcPct val="80000"/>
              </a:lnSpc>
              <a:defRPr/>
            </a:pPr>
            <a:r>
              <a:rPr lang="en-US" dirty="0" smtClean="0"/>
              <a:t>Specify the null and alternative hypothesis</a:t>
            </a:r>
          </a:p>
          <a:p>
            <a:pPr lvl="1" eaLnBrk="1" hangingPunct="1">
              <a:lnSpc>
                <a:spcPct val="80000"/>
              </a:lnSpc>
              <a:buFontTx/>
              <a:buNone/>
              <a:defRPr/>
            </a:pPr>
            <a:endParaRPr lang="en-US" dirty="0" smtClean="0"/>
          </a:p>
          <a:p>
            <a:pPr eaLnBrk="1" hangingPunct="1">
              <a:lnSpc>
                <a:spcPct val="80000"/>
              </a:lnSpc>
              <a:defRPr/>
            </a:pPr>
            <a:r>
              <a:rPr lang="en-US" dirty="0" smtClean="0"/>
              <a:t>Determine the compatibility of the data with the null hypothesis</a:t>
            </a:r>
          </a:p>
          <a:p>
            <a:pPr eaLnBrk="1" hangingPunct="1">
              <a:lnSpc>
                <a:spcPct val="80000"/>
              </a:lnSpc>
              <a:defRPr/>
            </a:pPr>
            <a:endParaRPr lang="en-US" dirty="0" smtClean="0"/>
          </a:p>
          <a:p>
            <a:pPr eaLnBrk="1" hangingPunct="1">
              <a:lnSpc>
                <a:spcPct val="80000"/>
              </a:lnSpc>
              <a:defRPr/>
            </a:pPr>
            <a:r>
              <a:rPr lang="en-US" dirty="0" smtClean="0"/>
              <a:t>Either:</a:t>
            </a:r>
          </a:p>
          <a:p>
            <a:pPr lvl="1" eaLnBrk="1" hangingPunct="1">
              <a:lnSpc>
                <a:spcPct val="80000"/>
              </a:lnSpc>
              <a:defRPr/>
            </a:pPr>
            <a:r>
              <a:rPr lang="en-US" dirty="0" smtClean="0"/>
              <a:t>Reject the null  </a:t>
            </a:r>
          </a:p>
          <a:p>
            <a:pPr marL="457200" lvl="1" indent="0" eaLnBrk="1" hangingPunct="1">
              <a:lnSpc>
                <a:spcPct val="80000"/>
              </a:lnSpc>
              <a:buNone/>
              <a:defRPr/>
            </a:pPr>
            <a:r>
              <a:rPr lang="en-US" dirty="0"/>
              <a:t>	</a:t>
            </a:r>
            <a:r>
              <a:rPr lang="en-US" dirty="0" smtClean="0"/>
              <a:t>	OR</a:t>
            </a:r>
          </a:p>
          <a:p>
            <a:pPr lvl="1" eaLnBrk="1" hangingPunct="1">
              <a:lnSpc>
                <a:spcPct val="80000"/>
              </a:lnSpc>
              <a:defRPr/>
            </a:pPr>
            <a:r>
              <a:rPr lang="en-US" dirty="0" smtClean="0"/>
              <a:t>Fail to reject the null.  NEVER accept the null.</a:t>
            </a:r>
          </a:p>
        </p:txBody>
      </p:sp>
      <p:sp>
        <p:nvSpPr>
          <p:cNvPr id="5" name="Slide Number Placeholder 4"/>
          <p:cNvSpPr>
            <a:spLocks noGrp="1"/>
          </p:cNvSpPr>
          <p:nvPr>
            <p:ph type="sldNum" sz="quarter" idx="12"/>
          </p:nvPr>
        </p:nvSpPr>
        <p:spPr/>
        <p:txBody>
          <a:bodyPr/>
          <a:lstStyle/>
          <a:p>
            <a:pPr>
              <a:defRPr/>
            </a:pPr>
            <a:fld id="{BDFAD2B1-10FB-496A-9D6A-3B4969832CA5}" type="slidenum">
              <a:rPr lang="en-US"/>
              <a:pPr>
                <a:defRPr/>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altLang="en-US" smtClean="0"/>
              <a:t>Hypothesis testing</a:t>
            </a:r>
          </a:p>
        </p:txBody>
      </p:sp>
      <p:sp>
        <p:nvSpPr>
          <p:cNvPr id="24579" name="Rectangle 3"/>
          <p:cNvSpPr>
            <a:spLocks noGrp="1" noChangeArrowheads="1"/>
          </p:cNvSpPr>
          <p:nvPr>
            <p:ph idx="1"/>
          </p:nvPr>
        </p:nvSpPr>
        <p:spPr>
          <a:xfrm>
            <a:off x="457200" y="1295400"/>
            <a:ext cx="8229600" cy="5257800"/>
          </a:xfrm>
        </p:spPr>
        <p:txBody>
          <a:bodyPr rtlCol="0">
            <a:normAutofit/>
          </a:bodyPr>
          <a:lstStyle/>
          <a:p>
            <a:pPr eaLnBrk="1" fontAlgn="auto" hangingPunct="1">
              <a:lnSpc>
                <a:spcPct val="80000"/>
              </a:lnSpc>
              <a:spcAft>
                <a:spcPts val="0"/>
              </a:spcAft>
              <a:defRPr/>
            </a:pPr>
            <a:r>
              <a:rPr lang="en-US" dirty="0" smtClean="0"/>
              <a:t>Specify the null and alternative hypothesis</a:t>
            </a:r>
          </a:p>
          <a:p>
            <a:pPr lvl="2" eaLnBrk="1" fontAlgn="auto" hangingPunct="1">
              <a:lnSpc>
                <a:spcPct val="80000"/>
              </a:lnSpc>
              <a:spcAft>
                <a:spcPts val="0"/>
              </a:spcAft>
              <a:defRPr/>
            </a:pPr>
            <a:r>
              <a:rPr lang="en-US" dirty="0" smtClean="0"/>
              <a:t>E.g. Null: Mean CD4 cell count in population is ≥350</a:t>
            </a:r>
          </a:p>
          <a:p>
            <a:pPr marL="914400" lvl="2" indent="0" eaLnBrk="1" fontAlgn="auto" hangingPunct="1">
              <a:lnSpc>
                <a:spcPct val="80000"/>
              </a:lnSpc>
              <a:spcAft>
                <a:spcPts val="0"/>
              </a:spcAft>
              <a:buFont typeface="Arial" charset="0"/>
              <a:buNone/>
              <a:defRPr/>
            </a:pPr>
            <a:r>
              <a:rPr lang="en-US" dirty="0"/>
              <a:t>	</a:t>
            </a:r>
            <a:r>
              <a:rPr lang="en-US" dirty="0" smtClean="0"/>
              <a:t>Alt:  			‘’                                &lt; 350</a:t>
            </a:r>
          </a:p>
          <a:p>
            <a:pPr eaLnBrk="1" fontAlgn="auto" hangingPunct="1">
              <a:lnSpc>
                <a:spcPct val="80000"/>
              </a:lnSpc>
              <a:spcAft>
                <a:spcPts val="0"/>
              </a:spcAft>
              <a:defRPr/>
            </a:pPr>
            <a:r>
              <a:rPr lang="en-US" dirty="0" smtClean="0"/>
              <a:t>Determine the compatibility of the data with the null hypothesis</a:t>
            </a:r>
          </a:p>
          <a:p>
            <a:pPr lvl="2" eaLnBrk="1" fontAlgn="auto" hangingPunct="1">
              <a:lnSpc>
                <a:spcPct val="80000"/>
              </a:lnSpc>
              <a:spcAft>
                <a:spcPts val="0"/>
              </a:spcAft>
              <a:buFont typeface="Arial" pitchFamily="34" charset="0"/>
              <a:buChar char="•"/>
              <a:defRPr/>
            </a:pPr>
            <a:r>
              <a:rPr lang="en-US" sz="2000" dirty="0" smtClean="0"/>
              <a:t>Calculate a </a:t>
            </a:r>
            <a:r>
              <a:rPr lang="en-US" sz="2000" u="sng" dirty="0" smtClean="0"/>
              <a:t>test statistic</a:t>
            </a:r>
            <a:r>
              <a:rPr lang="en-US" sz="2000" dirty="0"/>
              <a:t> </a:t>
            </a:r>
            <a:r>
              <a:rPr lang="en-US" sz="2000" dirty="0" smtClean="0"/>
              <a:t>and compare it to its corresponding theoretical probability distribution to get the p-value</a:t>
            </a:r>
          </a:p>
          <a:p>
            <a:pPr lvl="2" eaLnBrk="1" fontAlgn="auto" hangingPunct="1">
              <a:lnSpc>
                <a:spcPct val="80000"/>
              </a:lnSpc>
              <a:spcAft>
                <a:spcPts val="0"/>
              </a:spcAft>
              <a:buFont typeface="Arial" pitchFamily="34" charset="0"/>
              <a:buChar char="•"/>
              <a:defRPr/>
            </a:pPr>
            <a:r>
              <a:rPr lang="en-US" sz="2000" dirty="0" smtClean="0"/>
              <a:t>If the test statistic is very large, then the data are very unlikely under the null hypothesis</a:t>
            </a:r>
          </a:p>
          <a:p>
            <a:pPr eaLnBrk="1" fontAlgn="auto" hangingPunct="1">
              <a:lnSpc>
                <a:spcPct val="80000"/>
              </a:lnSpc>
              <a:spcAft>
                <a:spcPts val="0"/>
              </a:spcAft>
              <a:defRPr/>
            </a:pPr>
            <a:r>
              <a:rPr lang="en-US" dirty="0" smtClean="0"/>
              <a:t>Either:</a:t>
            </a:r>
          </a:p>
          <a:p>
            <a:pPr lvl="2" eaLnBrk="1" fontAlgn="auto" hangingPunct="1">
              <a:lnSpc>
                <a:spcPct val="80000"/>
              </a:lnSpc>
              <a:spcAft>
                <a:spcPts val="0"/>
              </a:spcAft>
              <a:buFont typeface="Arial" pitchFamily="34" charset="0"/>
              <a:buChar char="•"/>
              <a:defRPr/>
            </a:pPr>
            <a:r>
              <a:rPr lang="en-US" sz="2000" dirty="0" smtClean="0"/>
              <a:t>Reject the null  if the p-value &lt; </a:t>
            </a:r>
            <a:r>
              <a:rPr lang="en-US" altLang="en-US" sz="2000" dirty="0">
                <a:sym typeface="Symbol" pitchFamily="18" charset="2"/>
              </a:rPr>
              <a:t>⍺</a:t>
            </a:r>
            <a:r>
              <a:rPr lang="en-US" sz="2000" dirty="0" smtClean="0">
                <a:sym typeface="Symbol"/>
              </a:rPr>
              <a:t> </a:t>
            </a:r>
            <a:r>
              <a:rPr lang="en-US" sz="2000" dirty="0" smtClean="0"/>
              <a:t>OR</a:t>
            </a:r>
          </a:p>
          <a:p>
            <a:pPr lvl="2" eaLnBrk="1" fontAlgn="auto" hangingPunct="1">
              <a:lnSpc>
                <a:spcPct val="80000"/>
              </a:lnSpc>
              <a:spcAft>
                <a:spcPts val="0"/>
              </a:spcAft>
              <a:buFont typeface="Arial" pitchFamily="34" charset="0"/>
              <a:buChar char="•"/>
              <a:defRPr/>
            </a:pPr>
            <a:r>
              <a:rPr lang="en-US" sz="2000" dirty="0" smtClean="0"/>
              <a:t>Fail to reject the null</a:t>
            </a:r>
          </a:p>
        </p:txBody>
      </p:sp>
      <p:sp>
        <p:nvSpPr>
          <p:cNvPr id="5" name="Slide Number Placeholder 4"/>
          <p:cNvSpPr>
            <a:spLocks noGrp="1"/>
          </p:cNvSpPr>
          <p:nvPr>
            <p:ph type="sldNum" sz="quarter" idx="12"/>
          </p:nvPr>
        </p:nvSpPr>
        <p:spPr/>
        <p:txBody>
          <a:bodyPr/>
          <a:lstStyle/>
          <a:p>
            <a:pPr>
              <a:defRPr/>
            </a:pPr>
            <a:fld id="{679DEA45-FF22-423C-BC89-AE478B317E51}"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smtClean="0"/>
              <a:t>1. State the hypotheses</a:t>
            </a:r>
          </a:p>
        </p:txBody>
      </p:sp>
      <p:sp>
        <p:nvSpPr>
          <p:cNvPr id="31747" name="Rectangle 3"/>
          <p:cNvSpPr>
            <a:spLocks noGrp="1" noChangeArrowheads="1"/>
          </p:cNvSpPr>
          <p:nvPr>
            <p:ph idx="1"/>
          </p:nvPr>
        </p:nvSpPr>
        <p:spPr>
          <a:xfrm>
            <a:off x="457200" y="1600200"/>
            <a:ext cx="8229600" cy="5029200"/>
          </a:xfrm>
        </p:spPr>
        <p:txBody>
          <a:bodyPr/>
          <a:lstStyle/>
          <a:p>
            <a:pPr eaLnBrk="1" hangingPunct="1">
              <a:lnSpc>
                <a:spcPct val="80000"/>
              </a:lnSpc>
            </a:pPr>
            <a:r>
              <a:rPr lang="en-US" altLang="en-US" sz="2400" dirty="0" smtClean="0"/>
              <a:t>In epidemiology the </a:t>
            </a:r>
            <a:r>
              <a:rPr lang="en-US" altLang="en-US" sz="2400" u="sng" dirty="0" smtClean="0"/>
              <a:t>null hypothesis </a:t>
            </a:r>
            <a:r>
              <a:rPr lang="en-US" altLang="en-US" sz="2400" dirty="0" smtClean="0"/>
              <a:t>is often that there is no association between the exposure and the outcome</a:t>
            </a:r>
          </a:p>
          <a:p>
            <a:pPr lvl="1" eaLnBrk="1" hangingPunct="1">
              <a:lnSpc>
                <a:spcPct val="80000"/>
              </a:lnSpc>
              <a:buFont typeface="Wingdings" pitchFamily="2" charset="2"/>
              <a:buNone/>
            </a:pPr>
            <a:r>
              <a:rPr lang="en-US" altLang="en-US" sz="2000" dirty="0" smtClean="0"/>
              <a:t>E.g., </a:t>
            </a:r>
          </a:p>
          <a:p>
            <a:pPr lvl="1" eaLnBrk="1" hangingPunct="1">
              <a:lnSpc>
                <a:spcPct val="80000"/>
              </a:lnSpc>
            </a:pPr>
            <a:r>
              <a:rPr lang="en-US" altLang="en-US" sz="2000" dirty="0" smtClean="0"/>
              <a:t>The difference in disease risk=0</a:t>
            </a:r>
          </a:p>
          <a:p>
            <a:pPr lvl="2" eaLnBrk="1" hangingPunct="1">
              <a:lnSpc>
                <a:spcPct val="80000"/>
              </a:lnSpc>
            </a:pPr>
            <a:r>
              <a:rPr lang="en-US" altLang="en-US" sz="1800" dirty="0" err="1" smtClean="0"/>
              <a:t>R</a:t>
            </a:r>
            <a:r>
              <a:rPr lang="en-US" altLang="en-US" sz="1800" baseline="-25000" dirty="0" err="1" smtClean="0"/>
              <a:t>exposed</a:t>
            </a:r>
            <a:r>
              <a:rPr lang="en-US" altLang="en-US" sz="1800" baseline="-25000" dirty="0" smtClean="0"/>
              <a:t> </a:t>
            </a:r>
            <a:r>
              <a:rPr lang="en-US" altLang="en-US" sz="1800" dirty="0" smtClean="0"/>
              <a:t>-</a:t>
            </a:r>
            <a:r>
              <a:rPr lang="en-US" altLang="en-US" sz="1800" dirty="0" err="1" smtClean="0"/>
              <a:t>R</a:t>
            </a:r>
            <a:r>
              <a:rPr lang="en-US" altLang="en-US" sz="1800" baseline="-25000" dirty="0" err="1" smtClean="0"/>
              <a:t>not</a:t>
            </a:r>
            <a:r>
              <a:rPr lang="en-US" altLang="en-US" sz="1800" baseline="-25000" dirty="0" smtClean="0"/>
              <a:t> </a:t>
            </a:r>
            <a:r>
              <a:rPr lang="en-US" altLang="en-US" sz="1800" baseline="-25000" dirty="0" smtClean="0"/>
              <a:t>exposed</a:t>
            </a:r>
            <a:r>
              <a:rPr lang="en-US" altLang="en-US" sz="1800" dirty="0" smtClean="0"/>
              <a:t>=0</a:t>
            </a:r>
            <a:endParaRPr lang="en-US" altLang="en-US" sz="1800" baseline="-25000" dirty="0" smtClean="0"/>
          </a:p>
          <a:p>
            <a:pPr lvl="1" eaLnBrk="1" hangingPunct="1">
              <a:lnSpc>
                <a:spcPct val="80000"/>
              </a:lnSpc>
            </a:pPr>
            <a:r>
              <a:rPr lang="en-US" altLang="en-US" sz="2000" dirty="0" smtClean="0"/>
              <a:t>The ratio of </a:t>
            </a:r>
            <a:r>
              <a:rPr lang="en-US" altLang="en-US" sz="2000" dirty="0" smtClean="0"/>
              <a:t>risk or prevalence or </a:t>
            </a:r>
            <a:r>
              <a:rPr lang="en-US" altLang="en-US" sz="2000" dirty="0" err="1" smtClean="0"/>
              <a:t>etc</a:t>
            </a:r>
            <a:r>
              <a:rPr lang="en-US" altLang="en-US" sz="2000" dirty="0" smtClean="0"/>
              <a:t>=1 </a:t>
            </a:r>
            <a:endParaRPr lang="en-US" altLang="en-US" sz="2000" dirty="0" smtClean="0"/>
          </a:p>
          <a:p>
            <a:pPr lvl="2" eaLnBrk="1" hangingPunct="1">
              <a:lnSpc>
                <a:spcPct val="80000"/>
              </a:lnSpc>
            </a:pPr>
            <a:r>
              <a:rPr lang="en-US" altLang="en-US" sz="1800" dirty="0" err="1" smtClean="0"/>
              <a:t>R</a:t>
            </a:r>
            <a:r>
              <a:rPr lang="en-US" altLang="en-US" sz="1800" baseline="-25000" dirty="0" err="1" smtClean="0"/>
              <a:t>exposed</a:t>
            </a:r>
            <a:r>
              <a:rPr lang="en-US" altLang="en-US" sz="1800" baseline="-25000" dirty="0" smtClean="0"/>
              <a:t> </a:t>
            </a:r>
            <a:r>
              <a:rPr lang="en-US" altLang="en-US" sz="1800" dirty="0" smtClean="0"/>
              <a:t>/</a:t>
            </a:r>
            <a:r>
              <a:rPr lang="en-US" altLang="en-US" sz="1800" dirty="0" err="1" smtClean="0"/>
              <a:t>R</a:t>
            </a:r>
            <a:r>
              <a:rPr lang="en-US" altLang="en-US" sz="1800" baseline="-25000" dirty="0" err="1" smtClean="0"/>
              <a:t>not</a:t>
            </a:r>
            <a:r>
              <a:rPr lang="en-US" altLang="en-US" sz="1800" baseline="-25000" dirty="0" smtClean="0"/>
              <a:t> exposed</a:t>
            </a:r>
            <a:r>
              <a:rPr lang="en-US" altLang="en-US" sz="1800" dirty="0" smtClean="0"/>
              <a:t>=1</a:t>
            </a:r>
          </a:p>
          <a:p>
            <a:pPr lvl="1" eaLnBrk="1" hangingPunct="1">
              <a:lnSpc>
                <a:spcPct val="80000"/>
              </a:lnSpc>
            </a:pPr>
            <a:r>
              <a:rPr lang="en-US" altLang="en-US" sz="2000" dirty="0" smtClean="0"/>
              <a:t>Clinical trials:  The mean value of something does not differ between two groups</a:t>
            </a:r>
            <a:endParaRPr lang="en-US" altLang="en-US" sz="2000" baseline="-25000" dirty="0" smtClean="0"/>
          </a:p>
          <a:p>
            <a:pPr eaLnBrk="1" hangingPunct="1">
              <a:lnSpc>
                <a:spcPct val="80000"/>
              </a:lnSpc>
            </a:pPr>
            <a:r>
              <a:rPr lang="en-US" altLang="en-US" sz="2400" dirty="0" smtClean="0"/>
              <a:t>The </a:t>
            </a:r>
            <a:r>
              <a:rPr lang="en-US" altLang="en-US" sz="2400" u="sng" dirty="0" smtClean="0"/>
              <a:t>alternative hypothesis </a:t>
            </a:r>
            <a:r>
              <a:rPr lang="en-US" altLang="en-US" sz="2400" dirty="0" smtClean="0"/>
              <a:t>is usually an association or risk difference</a:t>
            </a:r>
          </a:p>
          <a:p>
            <a:pPr lvl="1" eaLnBrk="1" hangingPunct="1">
              <a:lnSpc>
                <a:spcPct val="80000"/>
              </a:lnSpc>
            </a:pPr>
            <a:r>
              <a:rPr lang="en-US" altLang="en-US" sz="2000" dirty="0" smtClean="0"/>
              <a:t>E.g., </a:t>
            </a:r>
          </a:p>
          <a:p>
            <a:pPr lvl="2" eaLnBrk="1" hangingPunct="1">
              <a:lnSpc>
                <a:spcPct val="80000"/>
              </a:lnSpc>
            </a:pPr>
            <a:r>
              <a:rPr lang="en-US" altLang="en-US" sz="1800" dirty="0" err="1" smtClean="0"/>
              <a:t>R</a:t>
            </a:r>
            <a:r>
              <a:rPr lang="en-US" altLang="en-US" sz="1800" baseline="-25000" dirty="0" err="1" smtClean="0"/>
              <a:t>exposed</a:t>
            </a:r>
            <a:r>
              <a:rPr lang="en-US" altLang="en-US" sz="1800" baseline="-25000" dirty="0" smtClean="0"/>
              <a:t> </a:t>
            </a:r>
            <a:r>
              <a:rPr lang="en-US" altLang="en-US" sz="1800" dirty="0" smtClean="0"/>
              <a:t>-</a:t>
            </a:r>
            <a:r>
              <a:rPr lang="en-US" altLang="en-US" sz="1800" dirty="0" err="1" smtClean="0"/>
              <a:t>R</a:t>
            </a:r>
            <a:r>
              <a:rPr lang="en-US" altLang="en-US" sz="1800" baseline="-25000" dirty="0" err="1" smtClean="0"/>
              <a:t>not</a:t>
            </a:r>
            <a:r>
              <a:rPr lang="en-US" altLang="en-US" sz="1800" baseline="-25000" dirty="0" smtClean="0"/>
              <a:t> </a:t>
            </a:r>
            <a:r>
              <a:rPr lang="en-US" altLang="en-US" sz="1800" baseline="-25000" dirty="0" smtClean="0"/>
              <a:t>exposed</a:t>
            </a:r>
            <a:r>
              <a:rPr lang="en-US" altLang="en-US" sz="1800" dirty="0">
                <a:sym typeface="Symbol" pitchFamily="18" charset="2"/>
              </a:rPr>
              <a:t> </a:t>
            </a:r>
            <a:r>
              <a:rPr lang="en-US" altLang="en-US" sz="1800" dirty="0" smtClean="0">
                <a:sym typeface="Symbol" pitchFamily="18" charset="2"/>
              </a:rPr>
              <a:t>≠ 0</a:t>
            </a:r>
            <a:endParaRPr lang="en-US" altLang="en-US" sz="1800" dirty="0" smtClean="0"/>
          </a:p>
          <a:p>
            <a:pPr lvl="2" eaLnBrk="1" hangingPunct="1">
              <a:lnSpc>
                <a:spcPct val="80000"/>
              </a:lnSpc>
            </a:pPr>
            <a:r>
              <a:rPr lang="en-US" altLang="en-US" sz="1800" dirty="0" err="1" smtClean="0"/>
              <a:t>R</a:t>
            </a:r>
            <a:r>
              <a:rPr lang="en-US" altLang="en-US" sz="1800" baseline="-25000" dirty="0" err="1" smtClean="0"/>
              <a:t>exposed</a:t>
            </a:r>
            <a:r>
              <a:rPr lang="en-US" altLang="en-US" sz="1800" baseline="-25000" dirty="0" smtClean="0"/>
              <a:t> </a:t>
            </a:r>
            <a:r>
              <a:rPr lang="en-US" altLang="en-US" sz="1800" dirty="0" smtClean="0"/>
              <a:t>/</a:t>
            </a:r>
            <a:r>
              <a:rPr lang="en-US" altLang="en-US" sz="1800" dirty="0" err="1" smtClean="0"/>
              <a:t>R</a:t>
            </a:r>
            <a:r>
              <a:rPr lang="en-US" altLang="en-US" sz="1800" baseline="-25000" dirty="0" err="1" smtClean="0"/>
              <a:t>not</a:t>
            </a:r>
            <a:r>
              <a:rPr lang="en-US" altLang="en-US" sz="1800" baseline="-25000" dirty="0" smtClean="0"/>
              <a:t> </a:t>
            </a:r>
            <a:r>
              <a:rPr lang="en-US" altLang="en-US" sz="1800" dirty="0" smtClean="0"/>
              <a:t>exposed ≠ 1</a:t>
            </a:r>
            <a:r>
              <a:rPr lang="en-US" altLang="en-US" sz="1800" dirty="0" smtClean="0">
                <a:sym typeface="Symbol" pitchFamily="18" charset="2"/>
              </a:rPr>
              <a:t> </a:t>
            </a:r>
            <a:endParaRPr lang="en-US" altLang="en-US" sz="1800" dirty="0" smtClean="0"/>
          </a:p>
          <a:p>
            <a:pPr lvl="2" eaLnBrk="1" hangingPunct="1">
              <a:lnSpc>
                <a:spcPct val="80000"/>
              </a:lnSpc>
            </a:pPr>
            <a:r>
              <a:rPr lang="en-US" altLang="en-US" sz="1800" dirty="0" smtClean="0"/>
              <a:t>The mean response in the treated group </a:t>
            </a:r>
            <a:r>
              <a:rPr lang="en-US" altLang="en-US" sz="1800" dirty="0" smtClean="0">
                <a:sym typeface="Symbol" pitchFamily="18" charset="2"/>
              </a:rPr>
              <a:t>≠ t</a:t>
            </a:r>
            <a:r>
              <a:rPr lang="en-US" altLang="en-US" sz="1800" dirty="0" smtClean="0"/>
              <a:t>he </a:t>
            </a:r>
            <a:r>
              <a:rPr lang="en-US" altLang="en-US" sz="1800" dirty="0" smtClean="0"/>
              <a:t>mean response in the untreated group </a:t>
            </a:r>
          </a:p>
        </p:txBody>
      </p:sp>
      <p:sp>
        <p:nvSpPr>
          <p:cNvPr id="5" name="Slide Number Placeholder 4"/>
          <p:cNvSpPr>
            <a:spLocks noGrp="1"/>
          </p:cNvSpPr>
          <p:nvPr>
            <p:ph type="sldNum" sz="quarter" idx="12"/>
          </p:nvPr>
        </p:nvSpPr>
        <p:spPr/>
        <p:txBody>
          <a:bodyPr/>
          <a:lstStyle/>
          <a:p>
            <a:pPr>
              <a:defRPr/>
            </a:pPr>
            <a:fld id="{F658C4A7-9AA0-4C31-87F5-AF02031B4E82}" type="slidenum">
              <a:rPr lang="en-US"/>
              <a:pPr>
                <a:defRPr/>
              </a:pPr>
              <a:t>25</a:t>
            </a:fld>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smtClean="0"/>
              <a:t>1. State the hypotheses</a:t>
            </a:r>
          </a:p>
        </p:txBody>
      </p:sp>
      <p:sp>
        <p:nvSpPr>
          <p:cNvPr id="32771" name="Rectangle 3"/>
          <p:cNvSpPr>
            <a:spLocks noGrp="1" noChangeArrowheads="1"/>
          </p:cNvSpPr>
          <p:nvPr>
            <p:ph idx="1"/>
          </p:nvPr>
        </p:nvSpPr>
        <p:spPr>
          <a:xfrm>
            <a:off x="457200" y="1600200"/>
            <a:ext cx="8229600" cy="5029200"/>
          </a:xfrm>
        </p:spPr>
        <p:txBody>
          <a:bodyPr/>
          <a:lstStyle/>
          <a:p>
            <a:pPr lvl="2" eaLnBrk="1" hangingPunct="1">
              <a:lnSpc>
                <a:spcPct val="80000"/>
              </a:lnSpc>
              <a:buFontTx/>
              <a:buNone/>
            </a:pPr>
            <a:endParaRPr lang="en-US" altLang="en-US" sz="1600" smtClean="0"/>
          </a:p>
          <a:p>
            <a:pPr eaLnBrk="1" hangingPunct="1">
              <a:lnSpc>
                <a:spcPct val="80000"/>
              </a:lnSpc>
            </a:pPr>
            <a:r>
              <a:rPr lang="en-US" altLang="en-US" sz="2800" smtClean="0"/>
              <a:t>H</a:t>
            </a:r>
            <a:r>
              <a:rPr lang="en-US" altLang="en-US" sz="2800" baseline="-25000" smtClean="0"/>
              <a:t>0 </a:t>
            </a:r>
            <a:r>
              <a:rPr lang="en-US" altLang="en-US" sz="2800" smtClean="0"/>
              <a:t>(the null) and H</a:t>
            </a:r>
            <a:r>
              <a:rPr lang="en-US" altLang="en-US" sz="2800" baseline="-25000" smtClean="0"/>
              <a:t>A </a:t>
            </a:r>
            <a:r>
              <a:rPr lang="en-US" altLang="en-US" sz="2800" smtClean="0"/>
              <a:t>(the alternative) must be mutually exclusive (no overlap) and include all the possibilities </a:t>
            </a:r>
          </a:p>
          <a:p>
            <a:pPr eaLnBrk="1" hangingPunct="1">
              <a:lnSpc>
                <a:spcPct val="80000"/>
              </a:lnSpc>
            </a:pPr>
            <a:r>
              <a:rPr lang="en-US" altLang="en-US" sz="2800" smtClean="0"/>
              <a:t>The alternative is the complement of the null</a:t>
            </a:r>
          </a:p>
        </p:txBody>
      </p:sp>
      <p:sp>
        <p:nvSpPr>
          <p:cNvPr id="5" name="Slide Number Placeholder 4"/>
          <p:cNvSpPr>
            <a:spLocks noGrp="1"/>
          </p:cNvSpPr>
          <p:nvPr>
            <p:ph type="sldNum" sz="quarter" idx="12"/>
          </p:nvPr>
        </p:nvSpPr>
        <p:spPr/>
        <p:txBody>
          <a:bodyPr/>
          <a:lstStyle/>
          <a:p>
            <a:pPr>
              <a:defRPr/>
            </a:pPr>
            <a:fld id="{00598FFC-E4CD-47F3-BE51-AED9C35C385B}"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a:xfrm>
            <a:off x="304800" y="460375"/>
            <a:ext cx="8686800" cy="1139825"/>
          </a:xfrm>
        </p:spPr>
        <p:txBody>
          <a:bodyPr rtlCol="0">
            <a:normAutofit fontScale="90000"/>
          </a:bodyPr>
          <a:lstStyle/>
          <a:p>
            <a:pPr eaLnBrk="1" fontAlgn="auto" hangingPunct="1">
              <a:spcAft>
                <a:spcPts val="0"/>
              </a:spcAft>
              <a:defRPr/>
            </a:pPr>
            <a:r>
              <a:rPr lang="en-US" sz="4000" dirty="0" smtClean="0"/>
              <a:t>2.  Determine the compatibility with the null    </a:t>
            </a:r>
          </a:p>
        </p:txBody>
      </p:sp>
      <p:sp>
        <p:nvSpPr>
          <p:cNvPr id="33795" name="Rectangle 3"/>
          <p:cNvSpPr>
            <a:spLocks noGrp="1" noChangeArrowheads="1"/>
          </p:cNvSpPr>
          <p:nvPr>
            <p:ph idx="1"/>
          </p:nvPr>
        </p:nvSpPr>
        <p:spPr>
          <a:xfrm>
            <a:off x="457200" y="1951038"/>
            <a:ext cx="8229600" cy="4525962"/>
          </a:xfrm>
        </p:spPr>
        <p:txBody>
          <a:bodyPr/>
          <a:lstStyle/>
          <a:p>
            <a:pPr eaLnBrk="1" hangingPunct="1"/>
            <a:r>
              <a:rPr lang="en-US" altLang="en-US" sz="2800" dirty="0" smtClean="0"/>
              <a:t>We determine if there is enough evidence to reject the null hypothesis (i.e. calculate the test statistic and find the p-value) </a:t>
            </a:r>
          </a:p>
          <a:p>
            <a:pPr lvl="1" eaLnBrk="1" hangingPunct="1"/>
            <a:r>
              <a:rPr lang="en-US" altLang="en-US" sz="2400" dirty="0" smtClean="0"/>
              <a:t>If the null is true, what is the probability of obtaining the sample data as extreme or more extreme?</a:t>
            </a:r>
          </a:p>
          <a:p>
            <a:pPr lvl="2" eaLnBrk="1" hangingPunct="1"/>
            <a:r>
              <a:rPr lang="en-US" altLang="en-US" sz="2000" dirty="0" smtClean="0"/>
              <a:t>Calculate a test statistic</a:t>
            </a:r>
          </a:p>
          <a:p>
            <a:pPr lvl="2" eaLnBrk="1" hangingPunct="1"/>
            <a:r>
              <a:rPr lang="en-US" altLang="en-US" sz="2000" dirty="0" smtClean="0"/>
              <a:t>Find the probability of the test statistic if the null is true</a:t>
            </a:r>
          </a:p>
          <a:p>
            <a:pPr lvl="1" eaLnBrk="1" hangingPunct="1"/>
            <a:r>
              <a:rPr lang="en-US" altLang="en-US" sz="2400" dirty="0" smtClean="0"/>
              <a:t>This probability is call the p-value</a:t>
            </a:r>
          </a:p>
        </p:txBody>
      </p:sp>
      <p:sp>
        <p:nvSpPr>
          <p:cNvPr id="5" name="Slide Number Placeholder 4"/>
          <p:cNvSpPr>
            <a:spLocks noGrp="1"/>
          </p:cNvSpPr>
          <p:nvPr>
            <p:ph type="sldNum" sz="quarter" idx="12"/>
          </p:nvPr>
        </p:nvSpPr>
        <p:spPr/>
        <p:txBody>
          <a:bodyPr/>
          <a:lstStyle/>
          <a:p>
            <a:pPr>
              <a:defRPr/>
            </a:pPr>
            <a:fld id="{61973C98-5208-4B2E-88DA-2B81D6F7709A}"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304800" y="460375"/>
            <a:ext cx="8686800" cy="1139825"/>
          </a:xfrm>
        </p:spPr>
        <p:txBody>
          <a:bodyPr/>
          <a:lstStyle/>
          <a:p>
            <a:pPr eaLnBrk="1" hangingPunct="1"/>
            <a:r>
              <a:rPr lang="en-US" altLang="en-US" sz="4000" smtClean="0"/>
              <a:t>3.  Reject or fail to reject</a:t>
            </a:r>
          </a:p>
        </p:txBody>
      </p:sp>
      <p:sp>
        <p:nvSpPr>
          <p:cNvPr id="34819" name="Rectangle 3"/>
          <p:cNvSpPr>
            <a:spLocks noGrp="1" noChangeArrowheads="1"/>
          </p:cNvSpPr>
          <p:nvPr>
            <p:ph idx="1"/>
          </p:nvPr>
        </p:nvSpPr>
        <p:spPr>
          <a:xfrm>
            <a:off x="457200" y="1600200"/>
            <a:ext cx="8229600" cy="4724400"/>
          </a:xfrm>
        </p:spPr>
        <p:txBody>
          <a:bodyPr/>
          <a:lstStyle/>
          <a:p>
            <a:pPr eaLnBrk="1" hangingPunct="1"/>
            <a:r>
              <a:rPr lang="en-US" altLang="en-US" dirty="0" smtClean="0"/>
              <a:t>If the p-value (the probability of obtaining the sample data and corresponding test statistic if the null is true) is sufficiently small (we often use 5%) then we reject the null and say the test was statistically significant.  </a:t>
            </a:r>
          </a:p>
          <a:p>
            <a:pPr eaLnBrk="1" hangingPunct="1"/>
            <a:r>
              <a:rPr lang="en-US" altLang="en-US" dirty="0" smtClean="0"/>
              <a:t>This 5% is </a:t>
            </a:r>
            <a:r>
              <a:rPr lang="el-GR" altLang="en-US" dirty="0" smtClean="0"/>
              <a:t>α</a:t>
            </a:r>
            <a:r>
              <a:rPr lang="en-US" altLang="en-US" dirty="0" smtClean="0"/>
              <a:t>, the significance level</a:t>
            </a:r>
          </a:p>
          <a:p>
            <a:pPr eaLnBrk="1" hangingPunct="1"/>
            <a:endParaRPr lang="en-US" altLang="en-US" b="1" dirty="0" smtClean="0">
              <a:solidFill>
                <a:srgbClr val="FF9933"/>
              </a:solidFill>
            </a:endParaRPr>
          </a:p>
        </p:txBody>
      </p:sp>
      <p:sp>
        <p:nvSpPr>
          <p:cNvPr id="5" name="Slide Number Placeholder 4"/>
          <p:cNvSpPr>
            <a:spLocks noGrp="1"/>
          </p:cNvSpPr>
          <p:nvPr>
            <p:ph type="sldNum" sz="quarter" idx="12"/>
          </p:nvPr>
        </p:nvSpPr>
        <p:spPr/>
        <p:txBody>
          <a:bodyPr/>
          <a:lstStyle/>
          <a:p>
            <a:pPr>
              <a:defRPr/>
            </a:pPr>
            <a:fld id="{ED77D21E-A641-46AD-881D-22575ACBB4B3}" type="slidenum">
              <a:rPr lang="en-US"/>
              <a:pPr>
                <a:defRPr/>
              </a:pPr>
              <a:t>28</a:t>
            </a:fld>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304800" y="460375"/>
            <a:ext cx="8686800" cy="1139825"/>
          </a:xfrm>
        </p:spPr>
        <p:txBody>
          <a:bodyPr/>
          <a:lstStyle/>
          <a:p>
            <a:pPr eaLnBrk="1" hangingPunct="1"/>
            <a:r>
              <a:rPr lang="en-US" altLang="en-US" sz="4000" smtClean="0"/>
              <a:t>3.  Reject or fail to reject</a:t>
            </a:r>
          </a:p>
        </p:txBody>
      </p:sp>
      <p:sp>
        <p:nvSpPr>
          <p:cNvPr id="35843" name="Rectangle 3"/>
          <p:cNvSpPr>
            <a:spLocks noGrp="1" noChangeArrowheads="1"/>
          </p:cNvSpPr>
          <p:nvPr>
            <p:ph idx="1"/>
          </p:nvPr>
        </p:nvSpPr>
        <p:spPr>
          <a:xfrm>
            <a:off x="457200" y="1676400"/>
            <a:ext cx="8229600" cy="4724400"/>
          </a:xfrm>
        </p:spPr>
        <p:txBody>
          <a:bodyPr/>
          <a:lstStyle/>
          <a:p>
            <a:pPr eaLnBrk="1" hangingPunct="1"/>
            <a:r>
              <a:rPr lang="en-US" altLang="en-US" sz="4000" u="sng" dirty="0" smtClean="0"/>
              <a:t>If we fail to reject the null hypothesis, it does not mean that we accept it.</a:t>
            </a:r>
          </a:p>
          <a:p>
            <a:pPr lvl="1" eaLnBrk="1" hangingPunct="1"/>
            <a:r>
              <a:rPr lang="en-US" altLang="en-US" dirty="0" smtClean="0"/>
              <a:t>We might fail to reject the null if the sample size is too small or the variability in the sample was too large</a:t>
            </a:r>
          </a:p>
          <a:p>
            <a:pPr lvl="1" eaLnBrk="1" hangingPunct="1"/>
            <a:r>
              <a:rPr lang="en-US" altLang="en-US" dirty="0" smtClean="0"/>
              <a:t>We say we “reject the null” (if the p-value is &lt;</a:t>
            </a:r>
            <a:r>
              <a:rPr lang="el-GR" altLang="en-US" dirty="0" smtClean="0"/>
              <a:t> α</a:t>
            </a:r>
            <a:r>
              <a:rPr lang="en-US" altLang="en-US" dirty="0" smtClean="0"/>
              <a:t>) or we “fail to reject the null” (if the p-value is ≥</a:t>
            </a:r>
            <a:r>
              <a:rPr lang="el-GR" altLang="en-US" dirty="0" smtClean="0"/>
              <a:t> α</a:t>
            </a:r>
            <a:r>
              <a:rPr lang="en-US" altLang="en-US" dirty="0" smtClean="0"/>
              <a:t>)</a:t>
            </a:r>
          </a:p>
          <a:p>
            <a:pPr eaLnBrk="1" hangingPunct="1"/>
            <a:endParaRPr lang="en-US" altLang="en-US" b="1" dirty="0" smtClean="0">
              <a:solidFill>
                <a:srgbClr val="FF9933"/>
              </a:solidFill>
            </a:endParaRPr>
          </a:p>
        </p:txBody>
      </p:sp>
      <p:sp>
        <p:nvSpPr>
          <p:cNvPr id="5" name="Slide Number Placeholder 4"/>
          <p:cNvSpPr>
            <a:spLocks noGrp="1"/>
          </p:cNvSpPr>
          <p:nvPr>
            <p:ph type="sldNum" sz="quarter" idx="12"/>
          </p:nvPr>
        </p:nvSpPr>
        <p:spPr/>
        <p:txBody>
          <a:bodyPr/>
          <a:lstStyle/>
          <a:p>
            <a:pPr>
              <a:defRPr/>
            </a:pPr>
            <a:fld id="{0CAD2D30-9A5D-4B0B-8767-F165D91E4C03}" type="slidenum">
              <a:rPr lang="en-US"/>
              <a:pPr>
                <a:defRPr/>
              </a:pPr>
              <a:t>29</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p:cNvSpPr>
          <p:nvPr>
            <p:ph idx="1"/>
          </p:nvPr>
        </p:nvSpPr>
        <p:spPr/>
        <p:txBody>
          <a:bodyPr/>
          <a:lstStyle/>
          <a:p>
            <a:pPr eaLnBrk="1" hangingPunct="1">
              <a:defRPr/>
            </a:pPr>
            <a:r>
              <a:rPr lang="en-US" dirty="0" smtClean="0"/>
              <a:t>If X ~ N(</a:t>
            </a:r>
            <a:r>
              <a:rPr lang="el-GR" dirty="0" smtClean="0"/>
              <a:t>µ</a:t>
            </a:r>
            <a:r>
              <a:rPr lang="en-US" dirty="0" smtClean="0"/>
              <a:t>,</a:t>
            </a:r>
            <a:r>
              <a:rPr lang="el-GR" dirty="0" smtClean="0"/>
              <a:t>σ</a:t>
            </a:r>
            <a:r>
              <a:rPr lang="en-US" dirty="0" smtClean="0"/>
              <a:t>) then Z=(X-</a:t>
            </a:r>
            <a:r>
              <a:rPr lang="el-GR" dirty="0" smtClean="0"/>
              <a:t> µ</a:t>
            </a:r>
            <a:r>
              <a:rPr lang="en-US" dirty="0" smtClean="0"/>
              <a:t>)/</a:t>
            </a:r>
            <a:r>
              <a:rPr lang="el-GR" dirty="0" smtClean="0"/>
              <a:t>σ</a:t>
            </a:r>
            <a:endParaRPr lang="en-US" dirty="0" smtClean="0"/>
          </a:p>
          <a:p>
            <a:pPr lvl="1" eaLnBrk="1" hangingPunct="1">
              <a:defRPr/>
            </a:pPr>
            <a:r>
              <a:rPr lang="en-US" dirty="0" smtClean="0"/>
              <a:t>To find the proportion of values in the population that exceed some threshold, i.e. P(X&gt;x)</a:t>
            </a:r>
          </a:p>
          <a:p>
            <a:pPr lvl="2" eaLnBrk="1" hangingPunct="1">
              <a:defRPr/>
            </a:pPr>
            <a:r>
              <a:rPr lang="en-US" dirty="0" smtClean="0"/>
              <a:t>Transform x to z=(x -</a:t>
            </a:r>
            <a:r>
              <a:rPr lang="el-GR" dirty="0" smtClean="0"/>
              <a:t> µ</a:t>
            </a:r>
            <a:r>
              <a:rPr lang="en-US" dirty="0" smtClean="0"/>
              <a:t>)/</a:t>
            </a:r>
            <a:r>
              <a:rPr lang="el-GR" dirty="0" smtClean="0"/>
              <a:t>σ</a:t>
            </a:r>
            <a:r>
              <a:rPr lang="en-US" dirty="0" smtClean="0"/>
              <a:t> and look up P(Z&gt;z) using </a:t>
            </a:r>
            <a:r>
              <a:rPr lang="en-US" dirty="0" smtClean="0">
                <a:latin typeface="Courier New" pitchFamily="49" charset="0"/>
                <a:cs typeface="Courier New" pitchFamily="49" charset="0"/>
              </a:rPr>
              <a:t>display 1-normal(z)</a:t>
            </a:r>
          </a:p>
          <a:p>
            <a:pPr lvl="1" eaLnBrk="1" hangingPunct="1">
              <a:defRPr/>
            </a:pPr>
            <a:r>
              <a:rPr lang="en-US" dirty="0" smtClean="0"/>
              <a:t>To find the percentiles of the distribution</a:t>
            </a:r>
          </a:p>
          <a:p>
            <a:pPr lvl="2" eaLnBrk="1" hangingPunct="1">
              <a:defRPr/>
            </a:pPr>
            <a:r>
              <a:rPr lang="en-US" dirty="0" smtClean="0"/>
              <a:t>E.g. to find the 97.5 percentile, the value for which 97.5% of the values are smaller, find z by using </a:t>
            </a:r>
          </a:p>
          <a:p>
            <a:pPr marL="914400" lvl="2" indent="0" eaLnBrk="1" hangingPunct="1">
              <a:buFont typeface="Arial" charset="0"/>
              <a:buNone/>
              <a:defRPr/>
            </a:pP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(.975)  </a:t>
            </a:r>
          </a:p>
          <a:p>
            <a:pPr marL="914400" lvl="2" indent="0" eaLnBrk="1" hangingPunct="1">
              <a:buFont typeface="Arial" charset="0"/>
              <a:buNone/>
              <a:defRPr/>
            </a:pPr>
            <a:r>
              <a:rPr lang="en-US" dirty="0" smtClean="0"/>
              <a:t>and solve z=(x -</a:t>
            </a:r>
            <a:r>
              <a:rPr lang="el-GR" dirty="0" smtClean="0"/>
              <a:t> µ</a:t>
            </a:r>
            <a:r>
              <a:rPr lang="en-US" dirty="0" smtClean="0"/>
              <a:t>)/</a:t>
            </a:r>
            <a:r>
              <a:rPr lang="el-GR" dirty="0" smtClean="0"/>
              <a:t>σ</a:t>
            </a:r>
            <a:r>
              <a:rPr lang="en-US" dirty="0" smtClean="0"/>
              <a:t>  for x</a:t>
            </a:r>
          </a:p>
          <a:p>
            <a:pPr marL="914400" lvl="2" indent="0"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1EFBD237-178F-45C2-9FB7-457E38F28218}" type="slidenum">
              <a:rPr lang="en-US"/>
              <a:pPr>
                <a:defRPr/>
              </a:pPr>
              <a:t>3</a:t>
            </a:fld>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altLang="en-US" smtClean="0"/>
              <a:t>Hypothesis testing</a:t>
            </a:r>
          </a:p>
        </p:txBody>
      </p:sp>
      <p:sp>
        <p:nvSpPr>
          <p:cNvPr id="13" name="Slide Number Placeholder 12"/>
          <p:cNvSpPr>
            <a:spLocks noGrp="1"/>
          </p:cNvSpPr>
          <p:nvPr>
            <p:ph type="sldNum" sz="quarter" idx="12"/>
          </p:nvPr>
        </p:nvSpPr>
        <p:spPr/>
        <p:txBody>
          <a:bodyPr/>
          <a:lstStyle/>
          <a:p>
            <a:pPr>
              <a:defRPr/>
            </a:pPr>
            <a:fld id="{150380E2-A2F8-45AC-B23C-44F4E716672C}" type="slidenum">
              <a:rPr lang="en-US"/>
              <a:pPr>
                <a:defRPr/>
              </a:pPr>
              <a:t>30</a:t>
            </a:fld>
            <a:endParaRPr lang="en-US"/>
          </a:p>
        </p:txBody>
      </p:sp>
      <p:sp>
        <p:nvSpPr>
          <p:cNvPr id="25604" name="Line 5"/>
          <p:cNvSpPr>
            <a:spLocks noChangeShapeType="1"/>
          </p:cNvSpPr>
          <p:nvPr/>
        </p:nvSpPr>
        <p:spPr bwMode="auto">
          <a:xfrm>
            <a:off x="817563" y="3025775"/>
            <a:ext cx="5181600" cy="0"/>
          </a:xfrm>
          <a:prstGeom prst="line">
            <a:avLst/>
          </a:prstGeom>
          <a:noFill/>
          <a:ln w="31750">
            <a:solidFill>
              <a:schemeClr val="tx1"/>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25605" name="Text Box 6"/>
          <p:cNvSpPr txBox="1">
            <a:spLocks noChangeArrowheads="1"/>
          </p:cNvSpPr>
          <p:nvPr/>
        </p:nvSpPr>
        <p:spPr bwMode="auto">
          <a:xfrm>
            <a:off x="725488" y="3036888"/>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0</a:t>
            </a:r>
          </a:p>
        </p:txBody>
      </p:sp>
      <p:sp>
        <p:nvSpPr>
          <p:cNvPr id="25606" name="Text Box 7"/>
          <p:cNvSpPr txBox="1">
            <a:spLocks noChangeArrowheads="1"/>
          </p:cNvSpPr>
          <p:nvPr/>
        </p:nvSpPr>
        <p:spPr bwMode="auto">
          <a:xfrm>
            <a:off x="5840413" y="3000375"/>
            <a:ext cx="32543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1</a:t>
            </a:r>
          </a:p>
        </p:txBody>
      </p:sp>
      <p:sp>
        <p:nvSpPr>
          <p:cNvPr id="25607" name="Line 8"/>
          <p:cNvSpPr>
            <a:spLocks noChangeShapeType="1"/>
          </p:cNvSpPr>
          <p:nvPr/>
        </p:nvSpPr>
        <p:spPr bwMode="auto">
          <a:xfrm>
            <a:off x="1503363" y="2492375"/>
            <a:ext cx="0" cy="1295400"/>
          </a:xfrm>
          <a:prstGeom prst="line">
            <a:avLst/>
          </a:prstGeom>
          <a:noFill/>
          <a:ln w="28575">
            <a:solidFill>
              <a:schemeClr val="tx1"/>
            </a:solidFill>
            <a:prstDash val="sysDot"/>
            <a:round/>
            <a:headEnd/>
            <a:tailEnd/>
          </a:ln>
          <a:extLst>
            <a:ext uri="{909E8E84-426E-40DD-AFC4-6F175D3DCCD1}">
              <a14:hiddenFill xmlns:a14="http://schemas.microsoft.com/office/drawing/2010/main">
                <a:noFill/>
              </a14:hiddenFill>
            </a:ext>
          </a:extLst>
        </p:spPr>
        <p:txBody>
          <a:bodyPr/>
          <a:lstStyle/>
          <a:p>
            <a:endParaRPr lang="en-US"/>
          </a:p>
        </p:txBody>
      </p:sp>
      <p:sp>
        <p:nvSpPr>
          <p:cNvPr id="25608" name="Text Box 9"/>
          <p:cNvSpPr txBox="1">
            <a:spLocks noChangeArrowheads="1"/>
          </p:cNvSpPr>
          <p:nvPr/>
        </p:nvSpPr>
        <p:spPr bwMode="auto">
          <a:xfrm>
            <a:off x="1350963" y="3714750"/>
            <a:ext cx="34067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Significance level </a:t>
            </a:r>
            <a:r>
              <a:rPr lang="el-GR" altLang="en-US" sz="2000"/>
              <a:t>α</a:t>
            </a:r>
            <a:r>
              <a:rPr lang="en-US" altLang="en-US" sz="2000"/>
              <a:t>, set a priori</a:t>
            </a:r>
          </a:p>
        </p:txBody>
      </p:sp>
      <p:sp>
        <p:nvSpPr>
          <p:cNvPr id="25609" name="Line 10"/>
          <p:cNvSpPr>
            <a:spLocks noChangeShapeType="1"/>
          </p:cNvSpPr>
          <p:nvPr/>
        </p:nvSpPr>
        <p:spPr bwMode="auto">
          <a:xfrm>
            <a:off x="2493963" y="2286000"/>
            <a:ext cx="0" cy="762000"/>
          </a:xfrm>
          <a:prstGeom prst="line">
            <a:avLst/>
          </a:prstGeom>
          <a:noFill/>
          <a:ln w="317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5610" name="Text Box 11"/>
          <p:cNvSpPr txBox="1">
            <a:spLocks noChangeArrowheads="1"/>
          </p:cNvSpPr>
          <p:nvPr/>
        </p:nvSpPr>
        <p:spPr bwMode="auto">
          <a:xfrm>
            <a:off x="1752600" y="1885950"/>
            <a:ext cx="43751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000"/>
              <a:t>p-value, the result of your statistical test</a:t>
            </a:r>
          </a:p>
        </p:txBody>
      </p:sp>
      <p:sp>
        <p:nvSpPr>
          <p:cNvPr id="12" name="TextBox 11"/>
          <p:cNvSpPr txBox="1">
            <a:spLocks noChangeArrowheads="1"/>
          </p:cNvSpPr>
          <p:nvPr/>
        </p:nvSpPr>
        <p:spPr bwMode="auto">
          <a:xfrm>
            <a:off x="2743200" y="2209800"/>
            <a:ext cx="646247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pPr>
            <a:r>
              <a:rPr lang="en-US" altLang="en-US" sz="2000" dirty="0"/>
              <a:t>   </a:t>
            </a:r>
            <a:r>
              <a:rPr lang="en-US" altLang="en-US" sz="1800" dirty="0"/>
              <a:t>If p</a:t>
            </a:r>
            <a:r>
              <a:rPr lang="en-US" altLang="en-US" sz="1800" dirty="0" smtClean="0"/>
              <a:t>&lt;</a:t>
            </a:r>
            <a:r>
              <a:rPr lang="en-US" altLang="en-US" sz="1800" dirty="0">
                <a:sym typeface="Symbol" pitchFamily="18" charset="2"/>
              </a:rPr>
              <a:t> ⍺, </a:t>
            </a:r>
            <a:r>
              <a:rPr lang="en-US" altLang="en-US" sz="1800" dirty="0">
                <a:sym typeface="Symbol" pitchFamily="18" charset="2"/>
              </a:rPr>
              <a:t>reject the null </a:t>
            </a:r>
            <a:r>
              <a:rPr lang="en-US" altLang="en-US" sz="1800" dirty="0">
                <a:sym typeface="Wingdings" pitchFamily="2" charset="2"/>
              </a:rPr>
              <a:t> test is statistically significant</a:t>
            </a:r>
            <a:endParaRPr lang="en-US" altLang="en-US" sz="1800" dirty="0">
              <a:sym typeface="Symbol" pitchFamily="18" charset="2"/>
            </a:endParaRPr>
          </a:p>
          <a:p>
            <a:pPr eaLnBrk="1" hangingPunct="1">
              <a:spcBef>
                <a:spcPct val="0"/>
              </a:spcBef>
            </a:pPr>
            <a:r>
              <a:rPr lang="en-US" altLang="en-US" sz="1800" dirty="0">
                <a:sym typeface="Symbol" pitchFamily="18" charset="2"/>
              </a:rPr>
              <a:t>   If </a:t>
            </a:r>
            <a:r>
              <a:rPr lang="en-US" altLang="en-US" sz="1800" dirty="0"/>
              <a:t>p</a:t>
            </a:r>
            <a:r>
              <a:rPr lang="en-US" altLang="en-US" sz="1800" dirty="0" smtClean="0"/>
              <a:t>≥</a:t>
            </a:r>
            <a:r>
              <a:rPr lang="en-US" altLang="en-US" sz="1800" dirty="0">
                <a:sym typeface="Symbol" pitchFamily="18" charset="2"/>
              </a:rPr>
              <a:t> ⍺, </a:t>
            </a:r>
            <a:r>
              <a:rPr lang="en-US" altLang="en-US" sz="1800" dirty="0">
                <a:sym typeface="Symbol" pitchFamily="18" charset="2"/>
              </a:rPr>
              <a:t>do not reject the null </a:t>
            </a:r>
            <a:r>
              <a:rPr lang="en-US" altLang="en-US" sz="1800" dirty="0">
                <a:sym typeface="Wingdings" pitchFamily="2" charset="2"/>
              </a:rPr>
              <a:t> test is not statistically significant</a:t>
            </a:r>
            <a:endParaRPr lang="en-US" altLang="en-US" sz="1800" dirty="0"/>
          </a:p>
          <a:p>
            <a:pPr eaLnBrk="1" hangingPunct="1">
              <a:spcBef>
                <a:spcPct val="0"/>
              </a:spcBef>
              <a:buFontTx/>
              <a:buNone/>
            </a:pPr>
            <a:endParaRPr lang="en-US" altLang="en-US" sz="1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60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60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60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60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60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5610"/>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4" grpId="0" animBg="1"/>
      <p:bldP spid="25605" grpId="0"/>
      <p:bldP spid="25606" grpId="0"/>
      <p:bldP spid="25607" grpId="0" animBg="1"/>
      <p:bldP spid="25608" grpId="0"/>
      <p:bldP spid="25609" grpId="0" animBg="1"/>
      <p:bldP spid="25610"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altLang="en-US" smtClean="0"/>
              <a:t>Tests of one mean</a:t>
            </a:r>
          </a:p>
        </p:txBody>
      </p:sp>
      <p:sp>
        <p:nvSpPr>
          <p:cNvPr id="37891" name="Rectangle 3"/>
          <p:cNvSpPr>
            <a:spLocks noGrp="1" noChangeArrowheads="1"/>
          </p:cNvSpPr>
          <p:nvPr>
            <p:ph type="body" sz="half" idx="1"/>
          </p:nvPr>
        </p:nvSpPr>
        <p:spPr>
          <a:xfrm>
            <a:off x="457200" y="1600200"/>
            <a:ext cx="8382000" cy="4525963"/>
          </a:xfrm>
        </p:spPr>
        <p:txBody>
          <a:bodyPr/>
          <a:lstStyle/>
          <a:p>
            <a:pPr eaLnBrk="1" hangingPunct="1">
              <a:lnSpc>
                <a:spcPct val="80000"/>
              </a:lnSpc>
            </a:pPr>
            <a:r>
              <a:rPr lang="en-US" altLang="en-US" sz="2400" smtClean="0"/>
              <a:t>We want to test whether a mean is equal to some hypothesized value</a:t>
            </a:r>
          </a:p>
          <a:p>
            <a:pPr eaLnBrk="1" hangingPunct="1">
              <a:lnSpc>
                <a:spcPct val="80000"/>
              </a:lnSpc>
            </a:pPr>
            <a:endParaRPr lang="en-US" altLang="en-US" sz="2400" smtClean="0"/>
          </a:p>
          <a:p>
            <a:pPr eaLnBrk="1" hangingPunct="1">
              <a:lnSpc>
                <a:spcPct val="80000"/>
              </a:lnSpc>
            </a:pPr>
            <a:r>
              <a:rPr lang="en-US" altLang="en-US" sz="2400" smtClean="0"/>
              <a:t>If we believe there might be deviations in either direction, we use a two-sided test</a:t>
            </a:r>
          </a:p>
          <a:p>
            <a:pPr eaLnBrk="1" hangingPunct="1">
              <a:lnSpc>
                <a:spcPct val="80000"/>
              </a:lnSpc>
            </a:pPr>
            <a:r>
              <a:rPr lang="en-US" altLang="en-US" sz="2400" smtClean="0"/>
              <a:t>Two sided test:</a:t>
            </a:r>
          </a:p>
          <a:p>
            <a:pPr lvl="1" eaLnBrk="1" hangingPunct="1">
              <a:lnSpc>
                <a:spcPct val="80000"/>
              </a:lnSpc>
            </a:pPr>
            <a:r>
              <a:rPr lang="en-US" altLang="en-US" sz="2400" smtClean="0"/>
              <a:t>Null hypothesis:</a:t>
            </a:r>
            <a:r>
              <a:rPr lang="en-US" altLang="en-US" sz="1800" smtClean="0"/>
              <a:t>  </a:t>
            </a:r>
            <a:r>
              <a:rPr lang="en-US" altLang="en-US" sz="2400" smtClean="0"/>
              <a:t>H</a:t>
            </a:r>
            <a:r>
              <a:rPr lang="en-US" altLang="en-US" sz="2400" baseline="-25000" smtClean="0"/>
              <a:t>0</a:t>
            </a:r>
            <a:r>
              <a:rPr lang="en-US" altLang="en-US" sz="2400" smtClean="0"/>
              <a:t>: </a:t>
            </a:r>
            <a:r>
              <a:rPr lang="el-GR" altLang="en-US" sz="2400" smtClean="0">
                <a:cs typeface="Arial" charset="0"/>
              </a:rPr>
              <a:t>μ</a:t>
            </a:r>
            <a:r>
              <a:rPr lang="en-US" altLang="en-US" sz="2400" smtClean="0">
                <a:cs typeface="Arial" charset="0"/>
              </a:rPr>
              <a:t>=</a:t>
            </a:r>
            <a:r>
              <a:rPr lang="el-GR" altLang="en-US" sz="2400" smtClean="0">
                <a:cs typeface="Arial" charset="0"/>
              </a:rPr>
              <a:t>μ</a:t>
            </a:r>
            <a:r>
              <a:rPr lang="en-US" altLang="en-US" sz="2400" baseline="-25000" smtClean="0">
                <a:cs typeface="Arial" charset="0"/>
              </a:rPr>
              <a:t>0</a:t>
            </a:r>
          </a:p>
          <a:p>
            <a:pPr lvl="1" eaLnBrk="1" hangingPunct="1">
              <a:lnSpc>
                <a:spcPct val="80000"/>
              </a:lnSpc>
            </a:pPr>
            <a:r>
              <a:rPr lang="en-US" altLang="en-US" sz="2400" smtClean="0">
                <a:cs typeface="Arial" charset="0"/>
              </a:rPr>
              <a:t>Alternative hypothesis:  </a:t>
            </a:r>
            <a:r>
              <a:rPr lang="en-US" altLang="en-US" sz="2400" smtClean="0"/>
              <a:t>H</a:t>
            </a:r>
            <a:r>
              <a:rPr lang="en-US" altLang="en-US" sz="2400" baseline="-25000" smtClean="0"/>
              <a:t>A</a:t>
            </a:r>
            <a:r>
              <a:rPr lang="en-US" altLang="en-US" sz="2400" smtClean="0"/>
              <a:t>: </a:t>
            </a:r>
            <a:r>
              <a:rPr lang="el-GR" altLang="en-US" sz="2400" smtClean="0">
                <a:cs typeface="Arial" charset="0"/>
              </a:rPr>
              <a:t>μ</a:t>
            </a:r>
            <a:r>
              <a:rPr lang="en-US" altLang="en-US" sz="2400" smtClean="0">
                <a:cs typeface="Arial" charset="0"/>
              </a:rPr>
              <a:t>≠</a:t>
            </a:r>
            <a:r>
              <a:rPr lang="el-GR" altLang="en-US" sz="2400" smtClean="0">
                <a:cs typeface="Arial" charset="0"/>
              </a:rPr>
              <a:t>μ</a:t>
            </a:r>
            <a:r>
              <a:rPr lang="en-US" altLang="en-US" sz="2400" baseline="-25000" smtClean="0">
                <a:cs typeface="Arial" charset="0"/>
              </a:rPr>
              <a:t>0</a:t>
            </a:r>
            <a:endParaRPr lang="en-US" altLang="en-US" smtClean="0">
              <a:cs typeface="Arial" charset="0"/>
            </a:endParaRPr>
          </a:p>
          <a:p>
            <a:pPr eaLnBrk="1" hangingPunct="1">
              <a:lnSpc>
                <a:spcPct val="80000"/>
              </a:lnSpc>
            </a:pPr>
            <a:endParaRPr lang="en-US" altLang="en-US" sz="2400" smtClean="0"/>
          </a:p>
          <a:p>
            <a:pPr eaLnBrk="1" hangingPunct="1">
              <a:lnSpc>
                <a:spcPct val="80000"/>
              </a:lnSpc>
              <a:buFont typeface="Arial" charset="0"/>
              <a:buNone/>
            </a:pPr>
            <a:endParaRPr lang="en-US" altLang="en-US" sz="2000" smtClean="0"/>
          </a:p>
          <a:p>
            <a:pPr eaLnBrk="1" hangingPunct="1">
              <a:lnSpc>
                <a:spcPct val="80000"/>
              </a:lnSpc>
            </a:pPr>
            <a:endParaRPr lang="en-US" altLang="en-US" sz="2000" smtClean="0"/>
          </a:p>
          <a:p>
            <a:pPr eaLnBrk="1" hangingPunct="1">
              <a:lnSpc>
                <a:spcPct val="80000"/>
              </a:lnSpc>
              <a:buFont typeface="Arial" charset="0"/>
              <a:buNone/>
            </a:pPr>
            <a:endParaRPr lang="en-US" altLang="en-US" sz="1600" baseline="-25000" smtClean="0">
              <a:cs typeface="Arial" charset="0"/>
            </a:endParaRPr>
          </a:p>
        </p:txBody>
      </p:sp>
      <p:sp>
        <p:nvSpPr>
          <p:cNvPr id="5" name="Slide Number Placeholder 4"/>
          <p:cNvSpPr>
            <a:spLocks noGrp="1"/>
          </p:cNvSpPr>
          <p:nvPr>
            <p:ph type="sldNum" sz="quarter" idx="12"/>
          </p:nvPr>
        </p:nvSpPr>
        <p:spPr/>
        <p:txBody>
          <a:bodyPr/>
          <a:lstStyle/>
          <a:p>
            <a:pPr>
              <a:defRPr/>
            </a:pPr>
            <a:fld id="{8A2F7282-EF36-4EA2-8E60-675AB8CDA5CB}" type="slidenum">
              <a:rPr lang="en-US"/>
              <a:pPr>
                <a:defRPr/>
              </a:pPr>
              <a:t>31</a:t>
            </a:fld>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altLang="en-US" smtClean="0"/>
              <a:t>Tests of one mean</a:t>
            </a:r>
          </a:p>
        </p:txBody>
      </p:sp>
      <p:sp>
        <p:nvSpPr>
          <p:cNvPr id="29699" name="Rectangle 3"/>
          <p:cNvSpPr>
            <a:spLocks noGrp="1" noChangeArrowheads="1"/>
          </p:cNvSpPr>
          <p:nvPr>
            <p:ph type="body" sz="half" idx="1"/>
          </p:nvPr>
        </p:nvSpPr>
        <p:spPr>
          <a:xfrm>
            <a:off x="457200" y="1600200"/>
            <a:ext cx="8382000" cy="4525963"/>
          </a:xfrm>
        </p:spPr>
        <p:txBody>
          <a:bodyPr rtlCol="0">
            <a:normAutofit/>
          </a:bodyPr>
          <a:lstStyle/>
          <a:p>
            <a:pPr eaLnBrk="1" fontAlgn="auto" hangingPunct="1">
              <a:lnSpc>
                <a:spcPct val="80000"/>
              </a:lnSpc>
              <a:spcAft>
                <a:spcPts val="0"/>
              </a:spcAft>
              <a:buFont typeface="Arial" pitchFamily="34" charset="0"/>
              <a:buChar char="•"/>
              <a:defRPr/>
            </a:pPr>
            <a:r>
              <a:rPr lang="en-US" sz="2400" dirty="0" smtClean="0"/>
              <a:t>We want to test whether a mean is equal to some hypothesized value</a:t>
            </a:r>
          </a:p>
          <a:p>
            <a:pPr marL="0" indent="0" eaLnBrk="1" fontAlgn="auto" hangingPunct="1">
              <a:lnSpc>
                <a:spcPct val="80000"/>
              </a:lnSpc>
              <a:spcAft>
                <a:spcPts val="0"/>
              </a:spcAft>
              <a:buFont typeface="Arial" charset="0"/>
              <a:buNone/>
              <a:defRPr/>
            </a:pPr>
            <a:endParaRPr lang="en-US" sz="2400" dirty="0" smtClean="0"/>
          </a:p>
          <a:p>
            <a:pPr eaLnBrk="1" fontAlgn="auto" hangingPunct="1">
              <a:lnSpc>
                <a:spcPct val="80000"/>
              </a:lnSpc>
              <a:spcAft>
                <a:spcPts val="0"/>
              </a:spcAft>
              <a:buFont typeface="Arial" pitchFamily="34" charset="0"/>
              <a:buChar char="•"/>
              <a:defRPr/>
            </a:pPr>
            <a:r>
              <a:rPr lang="en-US" sz="2400" dirty="0" smtClean="0"/>
              <a:t>If we only care about values above or below a certain value, we use a one-sided test</a:t>
            </a:r>
          </a:p>
          <a:p>
            <a:pPr eaLnBrk="1" fontAlgn="auto" hangingPunct="1">
              <a:lnSpc>
                <a:spcPct val="80000"/>
              </a:lnSpc>
              <a:spcAft>
                <a:spcPts val="0"/>
              </a:spcAft>
              <a:buFont typeface="Arial" pitchFamily="34" charset="0"/>
              <a:buChar char="•"/>
              <a:defRPr/>
            </a:pPr>
            <a:r>
              <a:rPr lang="en-US" sz="2400" dirty="0" smtClean="0"/>
              <a:t>One sided test: </a:t>
            </a:r>
          </a:p>
          <a:p>
            <a:pPr lvl="1" eaLnBrk="1" fontAlgn="auto" hangingPunct="1">
              <a:lnSpc>
                <a:spcPct val="80000"/>
              </a:lnSpc>
              <a:spcAft>
                <a:spcPts val="0"/>
              </a:spcAft>
              <a:buFont typeface="Arial" pitchFamily="34" charset="0"/>
              <a:buChar char="–"/>
              <a:defRPr/>
            </a:pPr>
            <a:r>
              <a:rPr lang="en-US" sz="2400" dirty="0" smtClean="0"/>
              <a:t>Null hypothesis:</a:t>
            </a:r>
            <a:r>
              <a:rPr lang="en-US" sz="1800" dirty="0" smtClean="0"/>
              <a:t>  </a:t>
            </a:r>
            <a:r>
              <a:rPr lang="en-US" sz="2400" dirty="0" smtClean="0"/>
              <a:t>H</a:t>
            </a:r>
            <a:r>
              <a:rPr lang="en-US" sz="2400" baseline="-25000" dirty="0" smtClean="0"/>
              <a:t>0</a:t>
            </a:r>
            <a:r>
              <a:rPr lang="en-US" sz="2400" dirty="0" smtClean="0"/>
              <a:t>: </a:t>
            </a:r>
            <a:r>
              <a:rPr lang="el-GR" sz="2400" dirty="0" smtClean="0">
                <a:cs typeface="Arial" charset="0"/>
              </a:rPr>
              <a:t>μ</a:t>
            </a:r>
            <a:r>
              <a:rPr lang="en-US" sz="2400" dirty="0" smtClean="0">
                <a:cs typeface="Arial" charset="0"/>
              </a:rPr>
              <a:t>≥</a:t>
            </a:r>
            <a:r>
              <a:rPr lang="el-GR" sz="2400" dirty="0" smtClean="0">
                <a:cs typeface="Arial" charset="0"/>
              </a:rPr>
              <a:t>μ</a:t>
            </a:r>
            <a:r>
              <a:rPr lang="en-US" sz="2400" baseline="-25000" dirty="0" smtClean="0">
                <a:cs typeface="Arial" charset="0"/>
              </a:rPr>
              <a:t>0</a:t>
            </a:r>
          </a:p>
          <a:p>
            <a:pPr lvl="1" eaLnBrk="1" fontAlgn="auto" hangingPunct="1">
              <a:lnSpc>
                <a:spcPct val="80000"/>
              </a:lnSpc>
              <a:spcAft>
                <a:spcPts val="0"/>
              </a:spcAft>
              <a:buFont typeface="Arial" pitchFamily="34" charset="0"/>
              <a:buChar char="–"/>
              <a:defRPr/>
            </a:pPr>
            <a:r>
              <a:rPr lang="en-US" sz="2400" dirty="0" smtClean="0">
                <a:cs typeface="Arial" charset="0"/>
              </a:rPr>
              <a:t>Alternative hypothesis:  </a:t>
            </a:r>
            <a:r>
              <a:rPr lang="en-US" sz="2400" dirty="0" smtClean="0"/>
              <a:t>H</a:t>
            </a:r>
            <a:r>
              <a:rPr lang="en-US" sz="2400" baseline="-25000" dirty="0" smtClean="0"/>
              <a:t>A</a:t>
            </a:r>
            <a:r>
              <a:rPr lang="en-US" sz="2400" dirty="0" smtClean="0"/>
              <a:t>: </a:t>
            </a:r>
            <a:r>
              <a:rPr lang="el-GR" sz="2400" dirty="0" smtClean="0">
                <a:cs typeface="Arial" charset="0"/>
              </a:rPr>
              <a:t>μ</a:t>
            </a:r>
            <a:r>
              <a:rPr lang="en-US" sz="2400" dirty="0" smtClean="0">
                <a:cs typeface="Arial" charset="0"/>
              </a:rPr>
              <a:t>&lt;</a:t>
            </a:r>
            <a:r>
              <a:rPr lang="el-GR" sz="2400" dirty="0" smtClean="0">
                <a:cs typeface="Arial" charset="0"/>
              </a:rPr>
              <a:t>μ</a:t>
            </a:r>
            <a:r>
              <a:rPr lang="en-US" sz="2400" baseline="-25000" dirty="0" smtClean="0">
                <a:cs typeface="Arial" charset="0"/>
              </a:rPr>
              <a:t>0</a:t>
            </a:r>
            <a:endParaRPr lang="en-US" dirty="0" smtClean="0">
              <a:cs typeface="Arial" charset="0"/>
            </a:endParaRPr>
          </a:p>
          <a:p>
            <a:pPr eaLnBrk="1" fontAlgn="auto" hangingPunct="1">
              <a:lnSpc>
                <a:spcPct val="80000"/>
              </a:lnSpc>
              <a:spcAft>
                <a:spcPts val="0"/>
              </a:spcAft>
              <a:buFont typeface="Arial" charset="0"/>
              <a:buNone/>
              <a:defRPr/>
            </a:pPr>
            <a:r>
              <a:rPr lang="en-US" sz="2400" dirty="0" smtClean="0"/>
              <a:t> or </a:t>
            </a:r>
          </a:p>
          <a:p>
            <a:pPr lvl="1" eaLnBrk="1" fontAlgn="auto" hangingPunct="1">
              <a:lnSpc>
                <a:spcPct val="80000"/>
              </a:lnSpc>
              <a:spcAft>
                <a:spcPts val="0"/>
              </a:spcAft>
              <a:buFont typeface="Arial" pitchFamily="34" charset="0"/>
              <a:buChar char="–"/>
              <a:defRPr/>
            </a:pPr>
            <a:r>
              <a:rPr lang="en-US" sz="2400" dirty="0" smtClean="0"/>
              <a:t>Null hypothesis:</a:t>
            </a:r>
            <a:r>
              <a:rPr lang="en-US" sz="1800" dirty="0" smtClean="0"/>
              <a:t>  </a:t>
            </a:r>
            <a:r>
              <a:rPr lang="en-US" sz="2400" dirty="0" smtClean="0"/>
              <a:t>H</a:t>
            </a:r>
            <a:r>
              <a:rPr lang="en-US" sz="2400" baseline="-25000" dirty="0" smtClean="0"/>
              <a:t>0</a:t>
            </a:r>
            <a:r>
              <a:rPr lang="en-US" sz="2400" dirty="0" smtClean="0"/>
              <a:t>: </a:t>
            </a:r>
            <a:r>
              <a:rPr lang="el-GR" sz="2400" dirty="0" smtClean="0">
                <a:cs typeface="Arial" charset="0"/>
              </a:rPr>
              <a:t>μ</a:t>
            </a:r>
            <a:r>
              <a:rPr lang="en-US" sz="2400" dirty="0" smtClean="0">
                <a:cs typeface="Arial" charset="0"/>
              </a:rPr>
              <a:t>≤</a:t>
            </a:r>
            <a:r>
              <a:rPr lang="el-GR" sz="2400" dirty="0" smtClean="0">
                <a:cs typeface="Arial" charset="0"/>
              </a:rPr>
              <a:t>μ</a:t>
            </a:r>
            <a:r>
              <a:rPr lang="en-US" sz="2400" baseline="-25000" dirty="0" smtClean="0">
                <a:cs typeface="Arial" charset="0"/>
              </a:rPr>
              <a:t>0</a:t>
            </a:r>
          </a:p>
          <a:p>
            <a:pPr lvl="1" eaLnBrk="1" fontAlgn="auto" hangingPunct="1">
              <a:lnSpc>
                <a:spcPct val="80000"/>
              </a:lnSpc>
              <a:spcAft>
                <a:spcPts val="0"/>
              </a:spcAft>
              <a:buFont typeface="Arial" pitchFamily="34" charset="0"/>
              <a:buChar char="–"/>
              <a:defRPr/>
            </a:pPr>
            <a:r>
              <a:rPr lang="en-US" sz="2400" dirty="0" smtClean="0">
                <a:cs typeface="Arial" charset="0"/>
              </a:rPr>
              <a:t>Alternative hypothesis:  </a:t>
            </a:r>
            <a:r>
              <a:rPr lang="en-US" sz="2400" dirty="0" smtClean="0"/>
              <a:t>H</a:t>
            </a:r>
            <a:r>
              <a:rPr lang="en-US" sz="2400" baseline="-25000" dirty="0" smtClean="0"/>
              <a:t>A</a:t>
            </a:r>
            <a:r>
              <a:rPr lang="en-US" sz="2400" dirty="0" smtClean="0"/>
              <a:t>: </a:t>
            </a:r>
            <a:r>
              <a:rPr lang="el-GR" sz="2400" dirty="0" smtClean="0">
                <a:cs typeface="Arial" charset="0"/>
              </a:rPr>
              <a:t>μ</a:t>
            </a:r>
            <a:r>
              <a:rPr lang="en-US" sz="2400" dirty="0" smtClean="0">
                <a:cs typeface="Arial" charset="0"/>
              </a:rPr>
              <a:t>&gt;</a:t>
            </a:r>
            <a:r>
              <a:rPr lang="el-GR" sz="2400" dirty="0" smtClean="0">
                <a:cs typeface="Arial" charset="0"/>
              </a:rPr>
              <a:t>μ</a:t>
            </a:r>
            <a:r>
              <a:rPr lang="en-US" sz="2400" baseline="-25000" dirty="0" smtClean="0">
                <a:cs typeface="Arial" charset="0"/>
              </a:rPr>
              <a:t>0</a:t>
            </a:r>
            <a:endParaRPr lang="en-US" dirty="0" smtClean="0">
              <a:cs typeface="Arial" charset="0"/>
            </a:endParaRPr>
          </a:p>
          <a:p>
            <a:pPr eaLnBrk="1" fontAlgn="auto" hangingPunct="1">
              <a:lnSpc>
                <a:spcPct val="80000"/>
              </a:lnSpc>
              <a:spcAft>
                <a:spcPts val="0"/>
              </a:spcAft>
              <a:buFont typeface="Arial" charset="0"/>
              <a:buNone/>
              <a:defRPr/>
            </a:pPr>
            <a:endParaRPr lang="en-US" sz="2000" dirty="0" smtClean="0"/>
          </a:p>
          <a:p>
            <a:pPr eaLnBrk="1" fontAlgn="auto" hangingPunct="1">
              <a:lnSpc>
                <a:spcPct val="80000"/>
              </a:lnSpc>
              <a:spcAft>
                <a:spcPts val="0"/>
              </a:spcAft>
              <a:buFont typeface="Arial" pitchFamily="34" charset="0"/>
              <a:buChar char="•"/>
              <a:defRPr/>
            </a:pPr>
            <a:endParaRPr lang="en-US" sz="2000" dirty="0" smtClean="0"/>
          </a:p>
          <a:p>
            <a:pPr eaLnBrk="1" fontAlgn="auto" hangingPunct="1">
              <a:lnSpc>
                <a:spcPct val="80000"/>
              </a:lnSpc>
              <a:spcAft>
                <a:spcPts val="0"/>
              </a:spcAft>
              <a:buFont typeface="Arial" charset="0"/>
              <a:buNone/>
              <a:defRPr/>
            </a:pPr>
            <a:endParaRPr lang="en-US" sz="1600" baseline="-25000" dirty="0" smtClean="0">
              <a:cs typeface="Arial" charset="0"/>
            </a:endParaRPr>
          </a:p>
        </p:txBody>
      </p:sp>
      <p:sp>
        <p:nvSpPr>
          <p:cNvPr id="5" name="Slide Number Placeholder 4"/>
          <p:cNvSpPr>
            <a:spLocks noGrp="1"/>
          </p:cNvSpPr>
          <p:nvPr>
            <p:ph type="sldNum" sz="quarter" idx="12"/>
          </p:nvPr>
        </p:nvSpPr>
        <p:spPr/>
        <p:txBody>
          <a:bodyPr/>
          <a:lstStyle/>
          <a:p>
            <a:pPr>
              <a:defRPr/>
            </a:pPr>
            <a:fld id="{698C311B-66C5-4A32-B391-C4BD1DF79E58}" type="slidenum">
              <a:rPr lang="en-US"/>
              <a:pPr>
                <a:defRPr/>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6"/>
          <p:cNvSpPr>
            <a:spLocks noGrp="1"/>
          </p:cNvSpPr>
          <p:nvPr>
            <p:ph type="title"/>
          </p:nvPr>
        </p:nvSpPr>
        <p:spPr/>
        <p:txBody>
          <a:bodyPr/>
          <a:lstStyle/>
          <a:p>
            <a:pPr eaLnBrk="1" hangingPunct="1"/>
            <a:r>
              <a:rPr lang="en-US" altLang="en-US" smtClean="0"/>
              <a:t>Lexicon</a:t>
            </a:r>
          </a:p>
        </p:txBody>
      </p:sp>
      <p:sp>
        <p:nvSpPr>
          <p:cNvPr id="39939" name="Content Placeholder 7"/>
          <p:cNvSpPr>
            <a:spLocks noGrp="1"/>
          </p:cNvSpPr>
          <p:nvPr>
            <p:ph idx="1"/>
          </p:nvPr>
        </p:nvSpPr>
        <p:spPr>
          <a:xfrm>
            <a:off x="457200" y="1600200"/>
            <a:ext cx="8229600" cy="5029200"/>
          </a:xfrm>
        </p:spPr>
        <p:txBody>
          <a:bodyPr/>
          <a:lstStyle/>
          <a:p>
            <a:pPr eaLnBrk="1" hangingPunct="1"/>
            <a:r>
              <a:rPr lang="en-US" altLang="en-US" smtClean="0"/>
              <a:t>For two sided tests, people often say they are testing the hypothesis that the mean is </a:t>
            </a:r>
            <a:r>
              <a:rPr lang="el-GR" altLang="en-US" smtClean="0">
                <a:cs typeface="Arial" charset="0"/>
              </a:rPr>
              <a:t>μ</a:t>
            </a:r>
            <a:r>
              <a:rPr lang="en-US" altLang="en-US" baseline="-25000" smtClean="0">
                <a:cs typeface="Arial" charset="0"/>
              </a:rPr>
              <a:t>0</a:t>
            </a:r>
            <a:r>
              <a:rPr lang="en-US" altLang="en-US" smtClean="0">
                <a:cs typeface="Arial" charset="0"/>
              </a:rPr>
              <a:t> .  When they say this they are stating the null hypothesis.</a:t>
            </a:r>
            <a:endParaRPr lang="en-US" altLang="en-US" smtClean="0"/>
          </a:p>
          <a:p>
            <a:pPr eaLnBrk="1" hangingPunct="1"/>
            <a:r>
              <a:rPr lang="en-US" altLang="en-US" smtClean="0"/>
              <a:t>Since you know that the null is the complement of the alternative, you don’t usually state both in practicality (but we will for this class)</a:t>
            </a:r>
          </a:p>
        </p:txBody>
      </p:sp>
      <p:sp>
        <p:nvSpPr>
          <p:cNvPr id="6" name="Slide Number Placeholder 5"/>
          <p:cNvSpPr>
            <a:spLocks noGrp="1"/>
          </p:cNvSpPr>
          <p:nvPr>
            <p:ph type="sldNum" sz="quarter" idx="12"/>
          </p:nvPr>
        </p:nvSpPr>
        <p:spPr/>
        <p:txBody>
          <a:bodyPr/>
          <a:lstStyle/>
          <a:p>
            <a:pPr>
              <a:defRPr/>
            </a:pPr>
            <a:fld id="{B6D36967-D4B7-447E-A318-3C2C5EE2566D}" type="slidenum">
              <a:rPr lang="en-US"/>
              <a:pPr>
                <a:defRPr/>
              </a:pPr>
              <a:t>33</a:t>
            </a:fld>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Test of one mean</a:t>
            </a:r>
            <a:endParaRPr lang="en-US" dirty="0"/>
          </a:p>
        </p:txBody>
      </p:sp>
      <mc:AlternateContent xmlns:mc="http://schemas.openxmlformats.org/markup-compatibility/2006" xmlns:a14="http://schemas.microsoft.com/office/drawing/2010/main">
        <mc:Choice Requires="a14">
          <p:sp>
            <p:nvSpPr>
              <p:cNvPr id="6" name="Content Placeholder 5"/>
              <p:cNvSpPr>
                <a:spLocks noGrp="1"/>
              </p:cNvSpPr>
              <p:nvPr>
                <p:ph idx="1"/>
              </p:nvPr>
            </p:nvSpPr>
            <p:spPr>
              <a:xfrm>
                <a:off x="533400" y="1646237"/>
                <a:ext cx="8229600" cy="4525963"/>
              </a:xfrm>
            </p:spPr>
            <p:txBody>
              <a:bodyPr/>
              <a:lstStyle/>
              <a:p>
                <a:r>
                  <a:rPr lang="en-US" dirty="0" smtClean="0"/>
                  <a:t>The distribution of the sample mean </a:t>
                </a:r>
                <a14:m>
                  <m:oMath xmlns:m="http://schemas.openxmlformats.org/officeDocument/2006/math">
                    <m:acc>
                      <m:accPr>
                        <m:chr m:val="̅"/>
                        <m:ctrlPr>
                          <a:rPr lang="en-US" i="1" smtClean="0">
                            <a:latin typeface="Cambria Math" charset="0"/>
                          </a:rPr>
                        </m:ctrlPr>
                      </m:accPr>
                      <m:e>
                        <m:r>
                          <a:rPr lang="en-US" b="0" i="1" smtClean="0">
                            <a:latin typeface="Cambria Math"/>
                          </a:rPr>
                          <m:t>𝑥</m:t>
                        </m:r>
                      </m:e>
                    </m:acc>
                  </m:oMath>
                </a14:m>
                <a:r>
                  <a:rPr lang="en-US" dirty="0" smtClean="0"/>
                  <a:t> if n is large enough is normal by the CLT. So you can calculate the z statistic:</a:t>
                </a:r>
              </a:p>
              <a:p>
                <a:pPr marL="0" indent="0">
                  <a:buNone/>
                </a:pPr>
                <a14:m>
                  <m:oMathPara xmlns:m="http://schemas.openxmlformats.org/officeDocument/2006/math">
                    <m:oMathParaPr>
                      <m:jc m:val="centerGroup"/>
                    </m:oMathParaPr>
                    <m:oMath xmlns:m="http://schemas.openxmlformats.org/officeDocument/2006/math">
                      <m:sSub>
                        <m:sSubPr>
                          <m:ctrlPr>
                            <a:rPr lang="en-US" i="1" smtClean="0">
                              <a:latin typeface="Cambria Math" charset="0"/>
                            </a:rPr>
                          </m:ctrlPr>
                        </m:sSubPr>
                        <m:e>
                          <m:r>
                            <a:rPr lang="en-US" b="0" i="1" smtClean="0">
                              <a:latin typeface="Cambria Math"/>
                            </a:rPr>
                            <m:t>𝑧</m:t>
                          </m:r>
                        </m:e>
                        <m:sub>
                          <m:r>
                            <a:rPr lang="en-US" b="0" i="1" smtClean="0">
                              <a:latin typeface="Cambria Math"/>
                            </a:rPr>
                            <m:t>𝑠𝑡𝑎𝑡</m:t>
                          </m:r>
                        </m:sub>
                      </m:sSub>
                      <m:r>
                        <a:rPr lang="en-US" b="0" i="1" smtClean="0">
                          <a:latin typeface="Cambria Math"/>
                        </a:rPr>
                        <m:t>=</m:t>
                      </m:r>
                      <m:f>
                        <m:fPr>
                          <m:ctrlPr>
                            <a:rPr lang="en-US" b="0" i="1" smtClean="0">
                              <a:latin typeface="Cambria Math" charset="0"/>
                            </a:rPr>
                          </m:ctrlPr>
                        </m:fPr>
                        <m:num>
                          <m:acc>
                            <m:accPr>
                              <m:chr m:val="̅"/>
                              <m:ctrlPr>
                                <a:rPr lang="en-US" b="0" i="1" smtClean="0">
                                  <a:latin typeface="Cambria Math" charset="0"/>
                                </a:rPr>
                              </m:ctrlPr>
                            </m:accPr>
                            <m:e>
                              <m:r>
                                <a:rPr lang="en-US" b="0" i="1" smtClean="0">
                                  <a:latin typeface="Cambria Math"/>
                                </a:rPr>
                                <m:t>𝑥</m:t>
                              </m:r>
                            </m:e>
                          </m:acc>
                          <m:r>
                            <a:rPr lang="en-US" b="0" i="1" smtClean="0">
                              <a:latin typeface="Cambria Math"/>
                            </a:rPr>
                            <m:t>−</m:t>
                          </m:r>
                          <m:sSub>
                            <m:sSubPr>
                              <m:ctrlPr>
                                <a:rPr lang="en-US" b="0" i="1" smtClean="0">
                                  <a:latin typeface="Cambria Math" charset="0"/>
                                </a:rPr>
                              </m:ctrlPr>
                            </m:sSubPr>
                            <m:e>
                              <m:r>
                                <a:rPr lang="en-US" b="0" i="1" smtClean="0">
                                  <a:latin typeface="Cambria Math"/>
                                  <a:ea typeface="Cambria Math"/>
                                </a:rPr>
                                <m:t>𝜇</m:t>
                              </m:r>
                            </m:e>
                            <m:sub>
                              <m:r>
                                <a:rPr lang="en-US" b="0" i="1" smtClean="0">
                                  <a:latin typeface="Cambria Math"/>
                                </a:rPr>
                                <m:t>0</m:t>
                              </m:r>
                            </m:sub>
                          </m:sSub>
                        </m:num>
                        <m:den>
                          <m:f>
                            <m:fPr>
                              <m:type m:val="skw"/>
                              <m:ctrlPr>
                                <a:rPr lang="en-US" b="0" i="1" smtClean="0">
                                  <a:latin typeface="Cambria Math" charset="0"/>
                                </a:rPr>
                              </m:ctrlPr>
                            </m:fPr>
                            <m:num>
                              <m:r>
                                <a:rPr lang="en-US" b="0" i="1" smtClean="0">
                                  <a:latin typeface="Cambria Math"/>
                                  <a:ea typeface="Cambria Math"/>
                                </a:rPr>
                                <m:t>𝜎</m:t>
                              </m:r>
                            </m:num>
                            <m:den>
                              <m:rad>
                                <m:radPr>
                                  <m:degHide m:val="on"/>
                                  <m:ctrlPr>
                                    <a:rPr lang="en-US" b="0" i="1" smtClean="0">
                                      <a:latin typeface="Cambria Math" charset="0"/>
                                    </a:rPr>
                                  </m:ctrlPr>
                                </m:radPr>
                                <m:deg/>
                                <m:e>
                                  <m:r>
                                    <a:rPr lang="en-US" b="0" i="1" smtClean="0">
                                      <a:latin typeface="Cambria Math"/>
                                    </a:rPr>
                                    <m:t>𝑛</m:t>
                                  </m:r>
                                </m:e>
                              </m:rad>
                            </m:den>
                          </m:f>
                        </m:den>
                      </m:f>
                    </m:oMath>
                  </m:oMathPara>
                </a14:m>
                <a:endParaRPr lang="en-US" dirty="0" smtClean="0"/>
              </a:p>
              <a:p>
                <a:pPr marL="0" indent="0">
                  <a:buNone/>
                </a:pPr>
                <a:r>
                  <a:rPr lang="en-US" dirty="0" smtClean="0"/>
                  <a:t>If </a:t>
                </a:r>
                <a:r>
                  <a:rPr lang="el-GR" dirty="0" smtClean="0"/>
                  <a:t>σ</a:t>
                </a:r>
                <a:r>
                  <a:rPr lang="en-US" dirty="0" smtClean="0"/>
                  <a:t> is not known, calculate</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charset="0"/>
                            </a:rPr>
                          </m:ctrlPr>
                        </m:sSubPr>
                        <m:e>
                          <m:r>
                            <a:rPr lang="en-US" b="0" i="1" smtClean="0">
                              <a:latin typeface="Cambria Math"/>
                            </a:rPr>
                            <m:t>𝑡</m:t>
                          </m:r>
                        </m:e>
                        <m:sub>
                          <m:r>
                            <a:rPr lang="en-US" i="1">
                              <a:latin typeface="Cambria Math"/>
                            </a:rPr>
                            <m:t>𝑠𝑡𝑎𝑡</m:t>
                          </m:r>
                        </m:sub>
                      </m:sSub>
                      <m:r>
                        <a:rPr lang="en-US" i="1">
                          <a:latin typeface="Cambria Math"/>
                        </a:rPr>
                        <m:t>=</m:t>
                      </m:r>
                      <m:f>
                        <m:fPr>
                          <m:ctrlPr>
                            <a:rPr lang="en-US" i="1">
                              <a:latin typeface="Cambria Math" charset="0"/>
                            </a:rPr>
                          </m:ctrlPr>
                        </m:fPr>
                        <m:num>
                          <m:acc>
                            <m:accPr>
                              <m:chr m:val="̅"/>
                              <m:ctrlPr>
                                <a:rPr lang="en-US" i="1">
                                  <a:latin typeface="Cambria Math" charset="0"/>
                                </a:rPr>
                              </m:ctrlPr>
                            </m:accPr>
                            <m:e>
                              <m:r>
                                <a:rPr lang="en-US" i="1">
                                  <a:latin typeface="Cambria Math"/>
                                </a:rPr>
                                <m:t>𝑥</m:t>
                              </m:r>
                            </m:e>
                          </m:acc>
                          <m:r>
                            <a:rPr lang="en-US" i="1">
                              <a:latin typeface="Cambria Math"/>
                            </a:rPr>
                            <m:t>−</m:t>
                          </m:r>
                          <m:sSub>
                            <m:sSubPr>
                              <m:ctrlPr>
                                <a:rPr lang="en-US" i="1">
                                  <a:latin typeface="Cambria Math" charset="0"/>
                                </a:rPr>
                              </m:ctrlPr>
                            </m:sSubPr>
                            <m:e>
                              <m:r>
                                <a:rPr lang="en-US" i="1">
                                  <a:latin typeface="Cambria Math"/>
                                  <a:ea typeface="Cambria Math"/>
                                </a:rPr>
                                <m:t>𝜇</m:t>
                              </m:r>
                            </m:e>
                            <m:sub>
                              <m:r>
                                <a:rPr lang="en-US" i="1">
                                  <a:latin typeface="Cambria Math"/>
                                </a:rPr>
                                <m:t>0</m:t>
                              </m:r>
                            </m:sub>
                          </m:sSub>
                        </m:num>
                        <m:den>
                          <m:f>
                            <m:fPr>
                              <m:type m:val="skw"/>
                              <m:ctrlPr>
                                <a:rPr lang="en-US" i="1">
                                  <a:latin typeface="Cambria Math" charset="0"/>
                                </a:rPr>
                              </m:ctrlPr>
                            </m:fPr>
                            <m:num>
                              <m:r>
                                <a:rPr lang="en-US" b="0" i="1" smtClean="0">
                                  <a:latin typeface="Cambria Math"/>
                                  <a:ea typeface="Cambria Math"/>
                                </a:rPr>
                                <m:t>𝑠</m:t>
                              </m:r>
                            </m:num>
                            <m:den>
                              <m:rad>
                                <m:radPr>
                                  <m:degHide m:val="on"/>
                                  <m:ctrlPr>
                                    <a:rPr lang="en-US" i="1">
                                      <a:latin typeface="Cambria Math" charset="0"/>
                                    </a:rPr>
                                  </m:ctrlPr>
                                </m:radPr>
                                <m:deg/>
                                <m:e>
                                  <m:r>
                                    <a:rPr lang="en-US" i="1">
                                      <a:latin typeface="Cambria Math"/>
                                    </a:rPr>
                                    <m:t>𝑛</m:t>
                                  </m:r>
                                </m:e>
                              </m:rad>
                            </m:den>
                          </m:f>
                        </m:den>
                      </m:f>
                    </m:oMath>
                  </m:oMathPara>
                </a14:m>
                <a:endParaRPr lang="en-US" dirty="0"/>
              </a:p>
              <a:p>
                <a:pPr marL="0" indent="0">
                  <a:buNone/>
                </a:pPr>
                <a:endParaRPr lang="en-US" dirty="0"/>
              </a:p>
            </p:txBody>
          </p:sp>
        </mc:Choice>
        <mc:Fallback xmlns="">
          <p:sp>
            <p:nvSpPr>
              <p:cNvPr id="6" name="Content Placeholder 5"/>
              <p:cNvSpPr>
                <a:spLocks noGrp="1" noRot="1" noChangeAspect="1" noMove="1" noResize="1" noEditPoints="1" noAdjustHandles="1" noChangeArrowheads="1" noChangeShapeType="1" noTextEdit="1"/>
              </p:cNvSpPr>
              <p:nvPr>
                <p:ph idx="1"/>
              </p:nvPr>
            </p:nvSpPr>
            <p:spPr>
              <a:xfrm>
                <a:off x="533400" y="1646237"/>
                <a:ext cx="8229600" cy="4525963"/>
              </a:xfrm>
              <a:blipFill rotWithShape="1">
                <a:blip r:embed="rId2"/>
                <a:stretch>
                  <a:fillRect l="-1926" t="-1615" r="-29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34</a:t>
            </a:fld>
            <a:endParaRPr lang="en-US"/>
          </a:p>
        </p:txBody>
      </p:sp>
    </p:spTree>
    <p:extLst>
      <p:ext uri="{BB962C8B-B14F-4D97-AF65-F5344CB8AC3E}">
        <p14:creationId xmlns:p14="http://schemas.microsoft.com/office/powerpoint/2010/main" val="334133793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en-US" altLang="en-US" smtClean="0"/>
              <a:t>Tests of one mean</a:t>
            </a:r>
          </a:p>
        </p:txBody>
      </p:sp>
      <p:sp>
        <p:nvSpPr>
          <p:cNvPr id="4101" name="Rectangle 3"/>
          <p:cNvSpPr>
            <a:spLocks noGrp="1" noChangeArrowheads="1"/>
          </p:cNvSpPr>
          <p:nvPr>
            <p:ph type="body" sz="half" idx="1"/>
          </p:nvPr>
        </p:nvSpPr>
        <p:spPr>
          <a:xfrm>
            <a:off x="457200" y="1447800"/>
            <a:ext cx="8077200" cy="4953000"/>
          </a:xfrm>
        </p:spPr>
        <p:txBody>
          <a:bodyPr/>
          <a:lstStyle/>
          <a:p>
            <a:pPr eaLnBrk="1" hangingPunct="1">
              <a:lnSpc>
                <a:spcPct val="80000"/>
              </a:lnSpc>
              <a:defRPr/>
            </a:pPr>
            <a:r>
              <a:rPr lang="en-US" dirty="0" smtClean="0"/>
              <a:t>Compare the test statistic to the appropriate distribution to get the p-value</a:t>
            </a:r>
          </a:p>
          <a:p>
            <a:pPr marL="0" indent="0" eaLnBrk="1" hangingPunct="1">
              <a:lnSpc>
                <a:spcPct val="80000"/>
              </a:lnSpc>
              <a:buFont typeface="Arial" charset="0"/>
              <a:buNone/>
              <a:defRPr/>
            </a:pPr>
            <a:endParaRPr lang="en-US" sz="3600" dirty="0" smtClean="0"/>
          </a:p>
          <a:p>
            <a:pPr marL="342900" lvl="1" indent="-342900" eaLnBrk="1" hangingPunct="1">
              <a:lnSpc>
                <a:spcPct val="80000"/>
              </a:lnSpc>
              <a:buFont typeface="Arial" charset="0"/>
              <a:buChar char="•"/>
              <a:defRPr/>
            </a:pPr>
            <a:r>
              <a:rPr lang="en-US" sz="3200" dirty="0" smtClean="0"/>
              <a:t>For a one-sided test, if the alternative hypothesis is H</a:t>
            </a:r>
            <a:r>
              <a:rPr lang="en-US" sz="3200" baseline="-25000" dirty="0" smtClean="0"/>
              <a:t>A</a:t>
            </a:r>
            <a:r>
              <a:rPr lang="en-US" sz="3200" dirty="0" smtClean="0"/>
              <a:t>: </a:t>
            </a:r>
            <a:r>
              <a:rPr lang="el-GR" sz="3200" dirty="0" smtClean="0">
                <a:cs typeface="Arial" charset="0"/>
              </a:rPr>
              <a:t>μ</a:t>
            </a:r>
            <a:r>
              <a:rPr lang="en-US" sz="3200" dirty="0">
                <a:cs typeface="Arial" charset="0"/>
              </a:rPr>
              <a:t>&gt;</a:t>
            </a:r>
            <a:r>
              <a:rPr lang="el-GR" sz="3200" dirty="0" smtClean="0">
                <a:cs typeface="Arial" charset="0"/>
              </a:rPr>
              <a:t>μ</a:t>
            </a:r>
            <a:r>
              <a:rPr lang="en-US" sz="3200" baseline="-25000" dirty="0" smtClean="0">
                <a:cs typeface="Arial" charset="0"/>
              </a:rPr>
              <a:t>0  </a:t>
            </a:r>
            <a:r>
              <a:rPr lang="en-US" sz="3200" dirty="0" smtClean="0">
                <a:cs typeface="Arial" charset="0"/>
              </a:rPr>
              <a:t>then the p-value is</a:t>
            </a:r>
          </a:p>
          <a:p>
            <a:pPr marL="457200" lvl="1" indent="0" eaLnBrk="1" hangingPunct="1">
              <a:lnSpc>
                <a:spcPct val="80000"/>
              </a:lnSpc>
              <a:buFont typeface="Arial" charset="0"/>
              <a:buNone/>
              <a:defRPr/>
            </a:pPr>
            <a:r>
              <a:rPr lang="en-US" sz="3200" dirty="0"/>
              <a:t>	</a:t>
            </a:r>
            <a:r>
              <a:rPr lang="en-US" sz="3200" dirty="0" smtClean="0"/>
              <a:t>	P(Z&gt;</a:t>
            </a:r>
            <a:r>
              <a:rPr lang="en-US" sz="3200" dirty="0" err="1" smtClean="0"/>
              <a:t>z</a:t>
            </a:r>
            <a:r>
              <a:rPr lang="en-US" sz="3200" baseline="-25000" dirty="0" err="1" smtClean="0"/>
              <a:t>stat</a:t>
            </a:r>
            <a:r>
              <a:rPr lang="en-US" sz="3200" dirty="0" smtClean="0"/>
              <a:t>) or P(T&gt;</a:t>
            </a:r>
            <a:r>
              <a:rPr lang="en-US" sz="3200" dirty="0" err="1" smtClean="0"/>
              <a:t>t</a:t>
            </a:r>
            <a:r>
              <a:rPr lang="en-US" sz="3200" baseline="-25000" dirty="0" err="1" smtClean="0"/>
              <a:t>stat</a:t>
            </a:r>
            <a:r>
              <a:rPr lang="en-US" sz="3200" dirty="0" smtClean="0"/>
              <a:t>)  </a:t>
            </a:r>
            <a:endParaRPr lang="en-US" dirty="0"/>
          </a:p>
          <a:p>
            <a:pPr marL="457200" lvl="1" indent="0" eaLnBrk="1" hangingPunct="1">
              <a:lnSpc>
                <a:spcPct val="80000"/>
              </a:lnSpc>
              <a:buFont typeface="Arial" charset="0"/>
              <a:buNone/>
              <a:defRPr/>
            </a:pPr>
            <a:endParaRPr lang="en-US" sz="3200" dirty="0" smtClean="0">
              <a:cs typeface="Arial" charset="0"/>
            </a:endParaRPr>
          </a:p>
          <a:p>
            <a:pPr marL="342900" lvl="1" indent="-342900" eaLnBrk="1" hangingPunct="1">
              <a:lnSpc>
                <a:spcPct val="80000"/>
              </a:lnSpc>
              <a:buFont typeface="Arial" charset="0"/>
              <a:buChar char="•"/>
              <a:defRPr/>
            </a:pPr>
            <a:r>
              <a:rPr lang="en-US" sz="3200" dirty="0" smtClean="0"/>
              <a:t>For a one-sided test, if the alternative hypothesis is H</a:t>
            </a:r>
            <a:r>
              <a:rPr lang="en-US" sz="3200" baseline="-25000" dirty="0" smtClean="0"/>
              <a:t>A</a:t>
            </a:r>
            <a:r>
              <a:rPr lang="en-US" sz="3200" dirty="0" smtClean="0"/>
              <a:t>: </a:t>
            </a:r>
            <a:r>
              <a:rPr lang="el-GR" sz="3200" dirty="0" smtClean="0">
                <a:cs typeface="Arial" charset="0"/>
              </a:rPr>
              <a:t>μ</a:t>
            </a:r>
            <a:r>
              <a:rPr lang="en-US" sz="3200" dirty="0" smtClean="0">
                <a:cs typeface="Arial" charset="0"/>
              </a:rPr>
              <a:t>&lt;</a:t>
            </a:r>
            <a:r>
              <a:rPr lang="el-GR" sz="3200" dirty="0" smtClean="0">
                <a:cs typeface="Arial" charset="0"/>
              </a:rPr>
              <a:t>μ</a:t>
            </a:r>
            <a:r>
              <a:rPr lang="en-US" sz="3200" baseline="-25000" dirty="0" smtClean="0">
                <a:cs typeface="Arial" charset="0"/>
              </a:rPr>
              <a:t>0  </a:t>
            </a:r>
            <a:r>
              <a:rPr lang="en-US" sz="3200" dirty="0" smtClean="0">
                <a:cs typeface="Arial" charset="0"/>
              </a:rPr>
              <a:t>then the p-value is</a:t>
            </a:r>
            <a:endParaRPr lang="en-US" sz="3200" dirty="0" smtClean="0"/>
          </a:p>
          <a:p>
            <a:pPr marL="457200" lvl="1" indent="0" eaLnBrk="1" hangingPunct="1">
              <a:lnSpc>
                <a:spcPct val="80000"/>
              </a:lnSpc>
              <a:buFont typeface="Arial" charset="0"/>
              <a:buNone/>
              <a:defRPr/>
            </a:pPr>
            <a:r>
              <a:rPr lang="en-US" sz="3200" dirty="0" smtClean="0"/>
              <a:t>	 	P(Z&lt;</a:t>
            </a:r>
            <a:r>
              <a:rPr lang="en-US" sz="3200" dirty="0" err="1" smtClean="0"/>
              <a:t>z</a:t>
            </a:r>
            <a:r>
              <a:rPr lang="en-US" sz="3200" baseline="-25000" dirty="0" err="1" smtClean="0"/>
              <a:t>stat</a:t>
            </a:r>
            <a:r>
              <a:rPr lang="en-US" sz="3200" dirty="0" smtClean="0"/>
              <a:t>) or P(T&lt;</a:t>
            </a:r>
            <a:r>
              <a:rPr lang="en-US" sz="3200" dirty="0" err="1" smtClean="0"/>
              <a:t>t</a:t>
            </a:r>
            <a:r>
              <a:rPr lang="en-US" sz="3200" baseline="-25000" dirty="0" err="1" smtClean="0"/>
              <a:t>stat</a:t>
            </a:r>
            <a:r>
              <a:rPr lang="en-US" sz="3200" dirty="0" smtClean="0"/>
              <a:t>)  </a:t>
            </a:r>
            <a:endParaRPr lang="en-US" dirty="0" smtClean="0"/>
          </a:p>
          <a:p>
            <a:pPr marL="457200" lvl="1" indent="0" eaLnBrk="1" hangingPunct="1">
              <a:lnSpc>
                <a:spcPct val="80000"/>
              </a:lnSpc>
              <a:buFont typeface="Arial" charset="0"/>
              <a:buNone/>
              <a:defRPr/>
            </a:pPr>
            <a:endParaRPr lang="en-US" dirty="0" smtClean="0">
              <a:cs typeface="Arial" charset="0"/>
            </a:endParaRPr>
          </a:p>
          <a:p>
            <a:pPr lvl="1" eaLnBrk="1" hangingPunct="1">
              <a:lnSpc>
                <a:spcPct val="80000"/>
              </a:lnSpc>
              <a:defRPr/>
            </a:pPr>
            <a:endParaRPr lang="en-US" sz="2000" dirty="0" smtClean="0"/>
          </a:p>
          <a:p>
            <a:pPr lvl="1" eaLnBrk="1" hangingPunct="1">
              <a:lnSpc>
                <a:spcPct val="80000"/>
              </a:lnSpc>
              <a:defRPr/>
            </a:pPr>
            <a:endParaRPr lang="en-US" sz="1600" dirty="0" smtClean="0"/>
          </a:p>
          <a:p>
            <a:pPr eaLnBrk="1" hangingPunct="1">
              <a:lnSpc>
                <a:spcPct val="80000"/>
              </a:lnSpc>
              <a:buFont typeface="Arial" charset="0"/>
              <a:buNone/>
              <a:defRPr/>
            </a:pPr>
            <a:endParaRPr lang="en-US" sz="1600" baseline="-25000" dirty="0" smtClean="0">
              <a:cs typeface="Arial" charset="0"/>
            </a:endParaRPr>
          </a:p>
        </p:txBody>
      </p:sp>
      <p:sp>
        <p:nvSpPr>
          <p:cNvPr id="7" name="Slide Number Placeholder 6"/>
          <p:cNvSpPr>
            <a:spLocks noGrp="1"/>
          </p:cNvSpPr>
          <p:nvPr>
            <p:ph type="sldNum" sz="quarter" idx="12"/>
          </p:nvPr>
        </p:nvSpPr>
        <p:spPr/>
        <p:txBody>
          <a:bodyPr/>
          <a:lstStyle/>
          <a:p>
            <a:pPr>
              <a:defRPr/>
            </a:pPr>
            <a:fld id="{0421AA92-BCDF-4B92-AAC8-30420EBDA466}" type="slidenum">
              <a:rPr lang="en-US"/>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altLang="en-US" smtClean="0"/>
              <a:t>Tests of one mean</a:t>
            </a:r>
          </a:p>
        </p:txBody>
      </p:sp>
      <p:sp>
        <p:nvSpPr>
          <p:cNvPr id="4101" name="Rectangle 3"/>
          <p:cNvSpPr>
            <a:spLocks noGrp="1" noChangeArrowheads="1"/>
          </p:cNvSpPr>
          <p:nvPr>
            <p:ph type="body" sz="half" idx="1"/>
          </p:nvPr>
        </p:nvSpPr>
        <p:spPr>
          <a:xfrm>
            <a:off x="457200" y="1600200"/>
            <a:ext cx="8077200" cy="4648200"/>
          </a:xfrm>
        </p:spPr>
        <p:txBody>
          <a:bodyPr/>
          <a:lstStyle/>
          <a:p>
            <a:pPr marL="0" indent="0" eaLnBrk="1" hangingPunct="1">
              <a:lnSpc>
                <a:spcPct val="80000"/>
              </a:lnSpc>
              <a:buFont typeface="Arial" charset="0"/>
              <a:buNone/>
              <a:defRPr/>
            </a:pPr>
            <a:endParaRPr lang="en-US" dirty="0" smtClean="0"/>
          </a:p>
          <a:p>
            <a:pPr eaLnBrk="1" hangingPunct="1">
              <a:lnSpc>
                <a:spcPct val="80000"/>
              </a:lnSpc>
              <a:defRPr/>
            </a:pPr>
            <a:r>
              <a:rPr lang="en-US" dirty="0" smtClean="0"/>
              <a:t>For a two-sided test, the p-value is</a:t>
            </a:r>
          </a:p>
          <a:p>
            <a:pPr marL="457200" lvl="1" indent="0" eaLnBrk="1" hangingPunct="1">
              <a:lnSpc>
                <a:spcPct val="80000"/>
              </a:lnSpc>
              <a:buFont typeface="Arial" charset="0"/>
              <a:buNone/>
              <a:defRPr/>
            </a:pPr>
            <a:endParaRPr lang="en-US" dirty="0" smtClean="0"/>
          </a:p>
          <a:p>
            <a:pPr marL="457200" lvl="1" indent="0" eaLnBrk="1" hangingPunct="1">
              <a:lnSpc>
                <a:spcPct val="80000"/>
              </a:lnSpc>
              <a:buFont typeface="Arial" charset="0"/>
              <a:buNone/>
              <a:defRPr/>
            </a:pPr>
            <a:r>
              <a:rPr lang="en-US" dirty="0"/>
              <a:t>	</a:t>
            </a:r>
            <a:r>
              <a:rPr lang="en-US" dirty="0" smtClean="0"/>
              <a:t>	P(Z&gt;</a:t>
            </a:r>
            <a:r>
              <a:rPr lang="en-US" dirty="0" err="1" smtClean="0"/>
              <a:t>z</a:t>
            </a:r>
            <a:r>
              <a:rPr lang="en-US" baseline="-25000" dirty="0" err="1" smtClean="0"/>
              <a:t>stat</a:t>
            </a:r>
            <a:r>
              <a:rPr lang="en-US" dirty="0" smtClean="0"/>
              <a:t>)+P(Z&lt;-</a:t>
            </a:r>
            <a:r>
              <a:rPr lang="en-US" dirty="0" err="1" smtClean="0"/>
              <a:t>z</a:t>
            </a:r>
            <a:r>
              <a:rPr lang="en-US" baseline="-25000" dirty="0" err="1" smtClean="0"/>
              <a:t>stat</a:t>
            </a:r>
            <a:r>
              <a:rPr lang="en-US" dirty="0" smtClean="0"/>
              <a:t>) = 2*P(Z&gt;</a:t>
            </a:r>
            <a:r>
              <a:rPr lang="en-US" dirty="0" err="1" smtClean="0"/>
              <a:t>z</a:t>
            </a:r>
            <a:r>
              <a:rPr lang="en-US" baseline="-25000" dirty="0" err="1" smtClean="0"/>
              <a:t>stat</a:t>
            </a:r>
            <a:r>
              <a:rPr lang="en-US" dirty="0" smtClean="0"/>
              <a:t>)</a:t>
            </a:r>
          </a:p>
          <a:p>
            <a:pPr marL="457200" lvl="1" indent="0" eaLnBrk="1" hangingPunct="1">
              <a:lnSpc>
                <a:spcPct val="80000"/>
              </a:lnSpc>
              <a:buFont typeface="Arial" charset="0"/>
              <a:buNone/>
              <a:defRPr/>
            </a:pPr>
            <a:r>
              <a:rPr lang="en-US" baseline="-25000" dirty="0" smtClean="0"/>
              <a:t>  </a:t>
            </a:r>
          </a:p>
          <a:p>
            <a:pPr marL="457200" lvl="1" indent="0" eaLnBrk="1" hangingPunct="1">
              <a:lnSpc>
                <a:spcPct val="80000"/>
              </a:lnSpc>
              <a:buFont typeface="Arial" charset="0"/>
              <a:buNone/>
              <a:defRPr/>
            </a:pPr>
            <a:r>
              <a:rPr lang="en-US" dirty="0" smtClean="0"/>
              <a:t>OR  	 P(T&gt;</a:t>
            </a:r>
            <a:r>
              <a:rPr lang="en-US" dirty="0" err="1" smtClean="0"/>
              <a:t>t</a:t>
            </a:r>
            <a:r>
              <a:rPr lang="en-US" baseline="-25000" dirty="0" err="1" smtClean="0"/>
              <a:t>stat</a:t>
            </a:r>
            <a:r>
              <a:rPr lang="en-US" dirty="0" smtClean="0"/>
              <a:t>)+P(T&lt;-</a:t>
            </a:r>
            <a:r>
              <a:rPr lang="en-US" dirty="0" err="1"/>
              <a:t>t</a:t>
            </a:r>
            <a:r>
              <a:rPr lang="en-US" baseline="-25000" dirty="0" err="1" smtClean="0"/>
              <a:t>stat</a:t>
            </a:r>
            <a:r>
              <a:rPr lang="en-US" dirty="0" smtClean="0"/>
              <a:t>) = 2*P(T&gt;</a:t>
            </a:r>
            <a:r>
              <a:rPr lang="en-US" dirty="0" err="1" smtClean="0"/>
              <a:t>t</a:t>
            </a:r>
            <a:r>
              <a:rPr lang="en-US" baseline="-25000" dirty="0" err="1" smtClean="0"/>
              <a:t>stat</a:t>
            </a:r>
            <a:r>
              <a:rPr lang="en-US" dirty="0" smtClean="0"/>
              <a:t>)  </a:t>
            </a:r>
          </a:p>
          <a:p>
            <a:pPr lvl="1" eaLnBrk="1" hangingPunct="1">
              <a:lnSpc>
                <a:spcPct val="80000"/>
              </a:lnSpc>
              <a:defRPr/>
            </a:pPr>
            <a:endParaRPr lang="en-US" dirty="0" smtClean="0">
              <a:cs typeface="Arial" charset="0"/>
            </a:endParaRPr>
          </a:p>
          <a:p>
            <a:pPr lvl="1" eaLnBrk="1" hangingPunct="1">
              <a:lnSpc>
                <a:spcPct val="80000"/>
              </a:lnSpc>
              <a:defRPr/>
            </a:pPr>
            <a:endParaRPr lang="en-US" sz="2000" dirty="0" smtClean="0"/>
          </a:p>
          <a:p>
            <a:pPr lvl="1" eaLnBrk="1" hangingPunct="1">
              <a:lnSpc>
                <a:spcPct val="80000"/>
              </a:lnSpc>
              <a:defRPr/>
            </a:pPr>
            <a:endParaRPr lang="en-US" sz="1600" dirty="0" smtClean="0"/>
          </a:p>
          <a:p>
            <a:pPr eaLnBrk="1" hangingPunct="1">
              <a:lnSpc>
                <a:spcPct val="80000"/>
              </a:lnSpc>
              <a:buFont typeface="Arial" charset="0"/>
              <a:buNone/>
              <a:defRPr/>
            </a:pPr>
            <a:endParaRPr lang="en-US" sz="1600" baseline="-25000" dirty="0" smtClean="0">
              <a:cs typeface="Arial" charset="0"/>
            </a:endParaRPr>
          </a:p>
        </p:txBody>
      </p:sp>
      <p:sp>
        <p:nvSpPr>
          <p:cNvPr id="7" name="Slide Number Placeholder 6"/>
          <p:cNvSpPr>
            <a:spLocks noGrp="1"/>
          </p:cNvSpPr>
          <p:nvPr>
            <p:ph type="sldNum" sz="quarter" idx="12"/>
          </p:nvPr>
        </p:nvSpPr>
        <p:spPr/>
        <p:txBody>
          <a:bodyPr/>
          <a:lstStyle/>
          <a:p>
            <a:pPr>
              <a:defRPr/>
            </a:pPr>
            <a:fld id="{ED0F496D-16B1-443F-99CD-C17D656427B6}" type="slidenum">
              <a:rPr lang="en-US"/>
              <a:pPr>
                <a:defRPr/>
              </a:pPr>
              <a:t>36</a:t>
            </a:fld>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smtClean="0"/>
              <a:t>Test of one mean, one sided</a:t>
            </a:r>
          </a:p>
        </p:txBody>
      </p:sp>
      <p:sp>
        <p:nvSpPr>
          <p:cNvPr id="44035" name="Rectangle 3"/>
          <p:cNvSpPr>
            <a:spLocks noGrp="1" noChangeArrowheads="1"/>
          </p:cNvSpPr>
          <p:nvPr>
            <p:ph type="body" sz="half" idx="1"/>
          </p:nvPr>
        </p:nvSpPr>
        <p:spPr>
          <a:xfrm>
            <a:off x="457200" y="1600200"/>
            <a:ext cx="7772400" cy="4876800"/>
          </a:xfrm>
        </p:spPr>
        <p:txBody>
          <a:bodyPr/>
          <a:lstStyle/>
          <a:p>
            <a:pPr eaLnBrk="1" hangingPunct="1">
              <a:buFont typeface="Wingdings" pitchFamily="2" charset="2"/>
              <a:buNone/>
            </a:pPr>
            <a:r>
              <a:rPr lang="en-US" altLang="en-US" dirty="0" smtClean="0"/>
              <a:t>Non-pneumatic anti-shock garment for the treatment of obstetric hemorrhage in Nigeria</a:t>
            </a:r>
          </a:p>
          <a:p>
            <a:pPr eaLnBrk="1" hangingPunct="1"/>
            <a:r>
              <a:rPr lang="en-US" altLang="en-US" dirty="0" smtClean="0"/>
              <a:t>Mean initial blood loss 1413.1 ml; SD=491.3; n=83</a:t>
            </a:r>
          </a:p>
          <a:p>
            <a:pPr eaLnBrk="1" hangingPunct="1"/>
            <a:r>
              <a:rPr lang="en-US" altLang="en-US" dirty="0" smtClean="0"/>
              <a:t>Our question: Are these women sampled from a population that is hemorrhaging (&gt;750 ml blood loss)? </a:t>
            </a:r>
          </a:p>
          <a:p>
            <a:pPr eaLnBrk="1" hangingPunct="1">
              <a:buFont typeface="Arial" charset="0"/>
              <a:buNone/>
            </a:pPr>
            <a:endParaRPr lang="en-US" altLang="en-US" sz="2800" dirty="0" smtClean="0"/>
          </a:p>
          <a:p>
            <a:pPr eaLnBrk="1" hangingPunct="1">
              <a:buFont typeface="Wingdings" pitchFamily="2" charset="2"/>
              <a:buNone/>
            </a:pPr>
            <a:endParaRPr lang="en-US" altLang="en-US" sz="2800" dirty="0" smtClean="0"/>
          </a:p>
          <a:p>
            <a:pPr eaLnBrk="1" hangingPunct="1">
              <a:buFont typeface="Arial" charset="0"/>
              <a:buNone/>
            </a:pPr>
            <a:endParaRPr lang="en-US" altLang="en-US" sz="2800" dirty="0" smtClean="0"/>
          </a:p>
        </p:txBody>
      </p:sp>
      <p:sp>
        <p:nvSpPr>
          <p:cNvPr id="7" name="Slide Number Placeholder 6"/>
          <p:cNvSpPr>
            <a:spLocks noGrp="1"/>
          </p:cNvSpPr>
          <p:nvPr>
            <p:ph type="sldNum" sz="quarter" idx="12"/>
          </p:nvPr>
        </p:nvSpPr>
        <p:spPr/>
        <p:txBody>
          <a:bodyPr/>
          <a:lstStyle/>
          <a:p>
            <a:pPr>
              <a:defRPr/>
            </a:pPr>
            <a:fld id="{B0A2A612-164B-4EA1-A209-981F1449144B}" type="slidenum">
              <a:rPr lang="en-US"/>
              <a:pPr>
                <a:defRPr/>
              </a:pPr>
              <a:t>37</a:t>
            </a:fld>
            <a:endParaRPr lang="en-US"/>
          </a:p>
        </p:txBody>
      </p:sp>
      <p:sp>
        <p:nvSpPr>
          <p:cNvPr id="44037" name="Text Box 4"/>
          <p:cNvSpPr txBox="1">
            <a:spLocks noChangeArrowheads="1"/>
          </p:cNvSpPr>
          <p:nvPr/>
        </p:nvSpPr>
        <p:spPr bwMode="auto">
          <a:xfrm>
            <a:off x="4343400" y="6430963"/>
            <a:ext cx="4649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Miller, S et al. Int J Gynecol Obstet (2009)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altLang="en-US" smtClean="0"/>
              <a:t>Test of one mean, one sided</a:t>
            </a:r>
          </a:p>
        </p:txBody>
      </p:sp>
      <p:sp>
        <p:nvSpPr>
          <p:cNvPr id="5124" name="Rectangle 3"/>
          <p:cNvSpPr>
            <a:spLocks noGrp="1" noChangeArrowheads="1"/>
          </p:cNvSpPr>
          <p:nvPr>
            <p:ph type="body" sz="half" idx="1"/>
          </p:nvPr>
        </p:nvSpPr>
        <p:spPr>
          <a:xfrm>
            <a:off x="457200" y="1600200"/>
            <a:ext cx="7772400" cy="4876800"/>
          </a:xfrm>
        </p:spPr>
        <p:txBody>
          <a:bodyPr/>
          <a:lstStyle/>
          <a:p>
            <a:pPr eaLnBrk="1" hangingPunct="1">
              <a:defRPr/>
            </a:pPr>
            <a:r>
              <a:rPr lang="en-US" dirty="0" smtClean="0"/>
              <a:t>The null hypothesis is they are not hemorrhaging</a:t>
            </a:r>
            <a:endParaRPr lang="en-US" sz="2400" dirty="0" smtClean="0"/>
          </a:p>
          <a:p>
            <a:pPr marL="457200" lvl="1" indent="0" eaLnBrk="1" hangingPunct="1">
              <a:buNone/>
              <a:defRPr/>
            </a:pPr>
            <a:r>
              <a:rPr lang="en-US" sz="2400" dirty="0" smtClean="0"/>
              <a:t>   	</a:t>
            </a:r>
            <a:r>
              <a:rPr lang="en-US" dirty="0" smtClean="0"/>
              <a:t>H</a:t>
            </a:r>
            <a:r>
              <a:rPr lang="en-US" baseline="-25000" dirty="0" smtClean="0"/>
              <a:t>0</a:t>
            </a:r>
            <a:r>
              <a:rPr lang="en-US" dirty="0" smtClean="0"/>
              <a:t>: </a:t>
            </a:r>
            <a:r>
              <a:rPr lang="el-GR" dirty="0" smtClean="0">
                <a:cs typeface="Arial" charset="0"/>
              </a:rPr>
              <a:t>μ</a:t>
            </a:r>
            <a:r>
              <a:rPr lang="en-US" dirty="0" smtClean="0">
                <a:cs typeface="Arial" charset="0"/>
              </a:rPr>
              <a:t>≤750  </a:t>
            </a:r>
            <a:r>
              <a:rPr lang="en-US" baseline="-25000" dirty="0" smtClean="0">
                <a:cs typeface="Arial" charset="0"/>
              </a:rPr>
              <a:t> </a:t>
            </a:r>
            <a:r>
              <a:rPr lang="en-US" dirty="0" smtClean="0"/>
              <a:t>H</a:t>
            </a:r>
            <a:r>
              <a:rPr lang="en-US" baseline="-25000" dirty="0" smtClean="0"/>
              <a:t>A</a:t>
            </a:r>
            <a:r>
              <a:rPr lang="en-US" dirty="0" smtClean="0"/>
              <a:t>: </a:t>
            </a:r>
            <a:r>
              <a:rPr lang="el-GR" dirty="0" smtClean="0">
                <a:cs typeface="Arial" charset="0"/>
              </a:rPr>
              <a:t>μ</a:t>
            </a:r>
            <a:r>
              <a:rPr lang="en-US" dirty="0" smtClean="0">
                <a:cs typeface="Arial" charset="0"/>
              </a:rPr>
              <a:t>&gt;750 </a:t>
            </a:r>
            <a:r>
              <a:rPr lang="en-US" dirty="0" smtClean="0">
                <a:cs typeface="Arial" charset="0"/>
              </a:rPr>
              <a:t>    </a:t>
            </a:r>
            <a:r>
              <a:rPr lang="en-US" altLang="en-US" dirty="0" smtClean="0">
                <a:sym typeface="Symbol" pitchFamily="18" charset="2"/>
              </a:rPr>
              <a:t>⍺</a:t>
            </a:r>
            <a:r>
              <a:rPr lang="en-US" dirty="0" smtClean="0">
                <a:cs typeface="Arial" charset="0"/>
                <a:sym typeface="Symbol" pitchFamily="18" charset="2"/>
              </a:rPr>
              <a:t>=</a:t>
            </a:r>
            <a:r>
              <a:rPr lang="en-US" dirty="0" smtClean="0">
                <a:cs typeface="Arial" charset="0"/>
                <a:sym typeface="Symbol" pitchFamily="18" charset="2"/>
              </a:rPr>
              <a:t>0.05</a:t>
            </a:r>
            <a:endParaRPr lang="en-US" sz="2400" dirty="0" smtClean="0">
              <a:cs typeface="Arial" charset="0"/>
            </a:endParaRPr>
          </a:p>
          <a:p>
            <a:pPr lvl="1" eaLnBrk="1" hangingPunct="1">
              <a:buFont typeface="Wingdings" pitchFamily="2" charset="2"/>
              <a:buNone/>
              <a:defRPr/>
            </a:pPr>
            <a:endParaRPr lang="en-US" sz="2400" dirty="0" smtClean="0"/>
          </a:p>
          <a:p>
            <a:pPr eaLnBrk="1" hangingPunct="1">
              <a:defRPr/>
            </a:pPr>
            <a:r>
              <a:rPr lang="en-US" sz="2800" dirty="0" smtClean="0"/>
              <a:t>T-statistic:</a:t>
            </a:r>
          </a:p>
          <a:p>
            <a:pPr eaLnBrk="1" hangingPunct="1">
              <a:defRPr/>
            </a:pPr>
            <a:endParaRPr lang="en-US" sz="2800" dirty="0" smtClean="0"/>
          </a:p>
          <a:p>
            <a:pPr eaLnBrk="1" hangingPunct="1">
              <a:defRPr/>
            </a:pPr>
            <a:endParaRPr lang="en-US" sz="2800" dirty="0" smtClean="0"/>
          </a:p>
          <a:p>
            <a:pPr eaLnBrk="1" hangingPunct="1">
              <a:defRPr/>
            </a:pPr>
            <a:endParaRPr lang="en-US" sz="2800" dirty="0"/>
          </a:p>
          <a:p>
            <a:pPr eaLnBrk="1" hangingPunct="1">
              <a:defRPr/>
            </a:pPr>
            <a:r>
              <a:rPr lang="en-US" sz="2800" dirty="0" smtClean="0"/>
              <a:t>p-value: P(T&gt;12.3) with 82 </a:t>
            </a:r>
            <a:r>
              <a:rPr lang="en-US" sz="2800" dirty="0" err="1" smtClean="0"/>
              <a:t>d.f.</a:t>
            </a:r>
            <a:endParaRPr lang="en-US" sz="2800" dirty="0" smtClean="0"/>
          </a:p>
          <a:p>
            <a:pPr eaLnBrk="1" hangingPunct="1">
              <a:buFont typeface="Arial" charset="0"/>
              <a:buNone/>
              <a:defRPr/>
            </a:pPr>
            <a:endParaRPr lang="en-US" sz="2800" dirty="0" smtClean="0"/>
          </a:p>
          <a:p>
            <a:pPr eaLnBrk="1" hangingPunct="1">
              <a:buFont typeface="Wingdings" pitchFamily="2" charset="2"/>
              <a:buNone/>
              <a:defRPr/>
            </a:pPr>
            <a:endParaRPr lang="en-US" sz="2800" dirty="0" smtClean="0"/>
          </a:p>
          <a:p>
            <a:pPr eaLnBrk="1" hangingPunct="1">
              <a:buFont typeface="Arial" charset="0"/>
              <a:buNone/>
              <a:defRPr/>
            </a:pPr>
            <a:endParaRPr lang="en-US" sz="2800" dirty="0" smtClean="0"/>
          </a:p>
        </p:txBody>
      </p:sp>
      <p:graphicFrame>
        <p:nvGraphicFramePr>
          <p:cNvPr id="45060" name="Object 5"/>
          <p:cNvGraphicFramePr>
            <a:graphicFrameLocks noGrp="1" noChangeAspect="1"/>
          </p:cNvGraphicFramePr>
          <p:nvPr>
            <p:ph sz="half" idx="2"/>
            <p:extLst>
              <p:ext uri="{D42A27DB-BD31-4B8C-83A1-F6EECF244321}">
                <p14:modId xmlns:p14="http://schemas.microsoft.com/office/powerpoint/2010/main" val="845374805"/>
              </p:ext>
            </p:extLst>
          </p:nvPr>
        </p:nvGraphicFramePr>
        <p:xfrm>
          <a:off x="2667000" y="3352800"/>
          <a:ext cx="2486314" cy="1752702"/>
        </p:xfrm>
        <a:graphic>
          <a:graphicData uri="http://schemas.openxmlformats.org/presentationml/2006/ole">
            <mc:AlternateContent xmlns:mc="http://schemas.openxmlformats.org/markup-compatibility/2006">
              <mc:Choice xmlns:v="urn:schemas-microsoft-com:vml" Requires="v">
                <p:oleObj spid="_x0000_s45118" name="Equation" r:id="rId3" imgW="1333440" imgH="939600" progId="Equation.3">
                  <p:embed/>
                </p:oleObj>
              </mc:Choice>
              <mc:Fallback>
                <p:oleObj name="Equation" r:id="rId3" imgW="1333440" imgH="939600" progId="Equation.3">
                  <p:embed/>
                  <p:pic>
                    <p:nvPicPr>
                      <p:cNvPr id="0" name="Object 5"/>
                      <p:cNvPicPr>
                        <a:picLocks noChangeAspect="1" noChangeArrowheads="1"/>
                      </p:cNvPicPr>
                      <p:nvPr/>
                    </p:nvPicPr>
                    <p:blipFill>
                      <a:blip r:embed="rId4"/>
                      <a:srcRect/>
                      <a:stretch>
                        <a:fillRect/>
                      </a:stretch>
                    </p:blipFill>
                    <p:spPr bwMode="auto">
                      <a:xfrm>
                        <a:off x="2667000" y="3352800"/>
                        <a:ext cx="2486314" cy="1752702"/>
                      </a:xfrm>
                      <a:prstGeom prst="rect">
                        <a:avLst/>
                      </a:prstGeom>
                      <a:solidFill>
                        <a:schemeClr val="bg1"/>
                      </a:solidFill>
                      <a:ln>
                        <a:noFill/>
                      </a:ln>
                      <a:extLst/>
                    </p:spPr>
                  </p:pic>
                </p:oleObj>
              </mc:Fallback>
            </mc:AlternateContent>
          </a:graphicData>
        </a:graphic>
      </p:graphicFrame>
      <p:sp>
        <p:nvSpPr>
          <p:cNvPr id="7" name="Slide Number Placeholder 6"/>
          <p:cNvSpPr>
            <a:spLocks noGrp="1"/>
          </p:cNvSpPr>
          <p:nvPr>
            <p:ph type="sldNum" sz="quarter" idx="12"/>
          </p:nvPr>
        </p:nvSpPr>
        <p:spPr/>
        <p:txBody>
          <a:bodyPr/>
          <a:lstStyle/>
          <a:p>
            <a:pPr>
              <a:defRPr/>
            </a:pPr>
            <a:fld id="{50FF317A-8A53-498B-9E18-324F6465711C}" type="slidenum">
              <a:rPr lang="en-US"/>
              <a:pPr>
                <a:defRPr/>
              </a:pPr>
              <a:t>38</a:t>
            </a:fld>
            <a:endParaRPr lang="en-US"/>
          </a:p>
        </p:txBody>
      </p:sp>
      <p:sp>
        <p:nvSpPr>
          <p:cNvPr id="45062" name="Text Box 4"/>
          <p:cNvSpPr txBox="1">
            <a:spLocks noChangeArrowheads="1"/>
          </p:cNvSpPr>
          <p:nvPr/>
        </p:nvSpPr>
        <p:spPr bwMode="auto">
          <a:xfrm>
            <a:off x="4343400" y="6430963"/>
            <a:ext cx="46497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Miller, S et al. Int J Gynecol Obstet (2009) </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3400" y="76200"/>
            <a:ext cx="8229600" cy="1143000"/>
          </a:xfrm>
        </p:spPr>
        <p:txBody>
          <a:bodyPr/>
          <a:lstStyle/>
          <a:p>
            <a:pPr eaLnBrk="1" hangingPunct="1"/>
            <a:r>
              <a:rPr lang="en-US" altLang="en-US" sz="4000" smtClean="0"/>
              <a:t>Test of one mean</a:t>
            </a:r>
          </a:p>
        </p:txBody>
      </p:sp>
      <p:pic>
        <p:nvPicPr>
          <p:cNvPr id="46083" name="Picture 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600200" y="1066800"/>
            <a:ext cx="5799138" cy="3581400"/>
          </a:xfrm>
          <a:noFill/>
        </p:spPr>
      </p:pic>
      <p:sp>
        <p:nvSpPr>
          <p:cNvPr id="6" name="Slide Number Placeholder 5"/>
          <p:cNvSpPr>
            <a:spLocks noGrp="1"/>
          </p:cNvSpPr>
          <p:nvPr>
            <p:ph type="sldNum" sz="quarter" idx="12"/>
          </p:nvPr>
        </p:nvSpPr>
        <p:spPr/>
        <p:txBody>
          <a:bodyPr/>
          <a:lstStyle/>
          <a:p>
            <a:pPr>
              <a:defRPr/>
            </a:pPr>
            <a:fld id="{5BCEF82A-C70F-43EF-A07E-D316A90AA327}" type="slidenum">
              <a:rPr lang="en-US"/>
              <a:pPr>
                <a:defRPr/>
              </a:pPr>
              <a:t>39</a:t>
            </a:fld>
            <a:endParaRPr lang="en-US"/>
          </a:p>
        </p:txBody>
      </p:sp>
      <p:sp>
        <p:nvSpPr>
          <p:cNvPr id="46085" name="Text Box 5"/>
          <p:cNvSpPr txBox="1">
            <a:spLocks noChangeArrowheads="1"/>
          </p:cNvSpPr>
          <p:nvPr/>
        </p:nvSpPr>
        <p:spPr bwMode="auto">
          <a:xfrm>
            <a:off x="974725" y="4618038"/>
            <a:ext cx="733107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Char char="•"/>
            </a:pPr>
            <a:r>
              <a:rPr lang="en-US" altLang="en-US" sz="1800"/>
              <a:t> 12.3 is off the graph</a:t>
            </a:r>
          </a:p>
          <a:p>
            <a:pPr eaLnBrk="1" hangingPunct="1">
              <a:spcBef>
                <a:spcPct val="0"/>
              </a:spcBef>
              <a:buFontTx/>
              <a:buNone/>
            </a:pPr>
            <a:endParaRPr lang="en-US" altLang="en-US" sz="1800"/>
          </a:p>
          <a:p>
            <a:pPr eaLnBrk="1" hangingPunct="1">
              <a:spcBef>
                <a:spcPct val="0"/>
              </a:spcBef>
              <a:buFontTx/>
              <a:buChar char="•"/>
            </a:pPr>
            <a:r>
              <a:rPr lang="en-US" altLang="en-US" sz="1800"/>
              <a:t>So the probability of observing a sample mean of 1413 with n=83 and SD=431 if the true mean is &lt;=750 is very very low</a:t>
            </a:r>
          </a:p>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630" t="-1752" r="-251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850143C-2632-4C7F-B2D0-7747BFD0629B}" type="slidenum">
              <a:rPr lang="en-US"/>
              <a:pPr>
                <a:defRPr/>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eaLnBrk="1" hangingPunct="1"/>
            <a:r>
              <a:rPr lang="en-US" altLang="en-US" sz="3200" smtClean="0"/>
              <a:t>Test of one mean, one sided hypothesis, Stata</a:t>
            </a:r>
          </a:p>
        </p:txBody>
      </p:sp>
      <p:sp>
        <p:nvSpPr>
          <p:cNvPr id="27651" name="Rectangle 3"/>
          <p:cNvSpPr>
            <a:spLocks noGrp="1" noChangeArrowheads="1"/>
          </p:cNvSpPr>
          <p:nvPr>
            <p:ph idx="1"/>
          </p:nvPr>
        </p:nvSpPr>
        <p:spPr>
          <a:xfrm>
            <a:off x="457200" y="1219200"/>
            <a:ext cx="8229600" cy="4525963"/>
          </a:xfrm>
        </p:spPr>
        <p:txBody>
          <a:bodyPr rtlCol="0">
            <a:normAutofit/>
          </a:bodyPr>
          <a:lstStyle/>
          <a:p>
            <a:pPr marL="0" eaLnBrk="1" fontAlgn="auto" hangingPunct="1">
              <a:lnSpc>
                <a:spcPct val="80000"/>
              </a:lnSpc>
              <a:spcBef>
                <a:spcPts val="0"/>
              </a:spcBef>
              <a:spcAft>
                <a:spcPts val="0"/>
              </a:spcAft>
              <a:buFont typeface="Arial" charset="0"/>
              <a:buNone/>
              <a:defRPr/>
            </a:pPr>
            <a:endParaRPr lang="en-US" sz="2000" dirty="0" smtClean="0">
              <a:latin typeface="Courier New" pitchFamily="49" charset="0"/>
              <a:cs typeface="Courier New" pitchFamily="49" charset="0"/>
            </a:endParaRPr>
          </a:p>
          <a:p>
            <a:pPr eaLnBrk="1" fontAlgn="auto" hangingPunct="1">
              <a:spcAft>
                <a:spcPts val="0"/>
              </a:spcAft>
              <a:buFont typeface="Arial" charset="0"/>
              <a:buNone/>
              <a:defRPr/>
            </a:pPr>
            <a:r>
              <a:rPr lang="en-US" sz="1800" dirty="0" smtClean="0">
                <a:latin typeface="Arial" pitchFamily="34" charset="0"/>
                <a:cs typeface="Arial" pitchFamily="34" charset="0"/>
              </a:rPr>
              <a:t>P(T&gt;test stat)</a:t>
            </a:r>
          </a:p>
          <a:p>
            <a:pPr eaLnBrk="1" fontAlgn="auto" hangingPunct="1">
              <a:spcAft>
                <a:spcPts val="0"/>
              </a:spcAft>
              <a:buFont typeface="Arial" charset="0"/>
              <a:buNone/>
              <a:defRPr/>
            </a:pPr>
            <a:r>
              <a:rPr lang="en-US" sz="2000" dirty="0" smtClean="0">
                <a:latin typeface="Courier New" pitchFamily="49" charset="0"/>
                <a:cs typeface="Courier New" pitchFamily="49" charset="0"/>
              </a:rPr>
              <a:t>. </a:t>
            </a:r>
            <a:r>
              <a:rPr lang="en-US" sz="1400" b="1" dirty="0" smtClean="0">
                <a:latin typeface="Courier New" pitchFamily="49" charset="0"/>
                <a:cs typeface="Courier New" pitchFamily="49" charset="0"/>
              </a:rPr>
              <a:t>display </a:t>
            </a:r>
            <a:r>
              <a:rPr lang="en-US" sz="1400" b="1" dirty="0" err="1" smtClean="0">
                <a:latin typeface="Courier New" pitchFamily="49" charset="0"/>
                <a:cs typeface="Courier New" pitchFamily="49" charset="0"/>
              </a:rPr>
              <a:t>ttail</a:t>
            </a:r>
            <a:r>
              <a:rPr lang="en-US" sz="1400" b="1" dirty="0" smtClean="0">
                <a:latin typeface="Courier New" pitchFamily="49" charset="0"/>
                <a:cs typeface="Courier New" pitchFamily="49" charset="0"/>
              </a:rPr>
              <a:t>(82, 12.3)</a:t>
            </a:r>
          </a:p>
          <a:p>
            <a:pPr eaLnBrk="1" fontAlgn="auto" hangingPunct="1">
              <a:spcAft>
                <a:spcPts val="0"/>
              </a:spcAft>
              <a:buFont typeface="Arial" charset="0"/>
              <a:buNone/>
              <a:defRPr/>
            </a:pPr>
            <a:r>
              <a:rPr lang="en-US" sz="1400" b="1" dirty="0" smtClean="0">
                <a:latin typeface="Courier New" pitchFamily="49" charset="0"/>
                <a:cs typeface="Courier New" pitchFamily="49" charset="0"/>
              </a:rPr>
              <a:t>1.308e-20</a:t>
            </a:r>
          </a:p>
          <a:p>
            <a:pPr eaLnBrk="1" fontAlgn="auto" hangingPunct="1">
              <a:spcAft>
                <a:spcPts val="0"/>
              </a:spcAft>
              <a:buFont typeface="Arial" charset="0"/>
              <a:buNone/>
              <a:defRPr/>
            </a:pPr>
            <a:endParaRPr lang="en-US" sz="1400" b="1" dirty="0">
              <a:latin typeface="Courier New" pitchFamily="49" charset="0"/>
              <a:cs typeface="Courier New" pitchFamily="49" charset="0"/>
            </a:endParaRPr>
          </a:p>
          <a:p>
            <a:pPr eaLnBrk="1" fontAlgn="auto" hangingPunct="1">
              <a:spcAft>
                <a:spcPts val="0"/>
              </a:spcAft>
              <a:buFont typeface="Arial" charset="0"/>
              <a:buNone/>
              <a:defRPr/>
            </a:pPr>
            <a:endParaRPr lang="en-US" sz="1400" b="1" dirty="0" smtClean="0">
              <a:latin typeface="Courier New" pitchFamily="49" charset="0"/>
              <a:cs typeface="Courier New" pitchFamily="49" charset="0"/>
            </a:endParaRPr>
          </a:p>
          <a:p>
            <a:pPr eaLnBrk="1" fontAlgn="auto" hangingPunct="1">
              <a:spcAft>
                <a:spcPts val="0"/>
              </a:spcAft>
              <a:buFont typeface="Arial" charset="0"/>
              <a:buNone/>
              <a:defRPr/>
            </a:pPr>
            <a:endParaRPr lang="en-US" sz="1600" dirty="0" smtClean="0">
              <a:latin typeface="Courier New" pitchFamily="49" charset="0"/>
              <a:cs typeface="Courier New" pitchFamily="49" charset="0"/>
            </a:endParaRPr>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000" dirty="0"/>
          </a:p>
          <a:p>
            <a:pPr eaLnBrk="1" fontAlgn="auto" hangingPunct="1">
              <a:spcAft>
                <a:spcPts val="0"/>
              </a:spcAft>
              <a:buFont typeface="Arial" charset="0"/>
              <a:buNone/>
              <a:defRPr/>
            </a:pPr>
            <a:r>
              <a:rPr lang="en-US" sz="2000" dirty="0" smtClean="0"/>
              <a:t>The p-value is &lt;0.001, which is a lot less than 0.05, therefore we reject the null</a:t>
            </a:r>
            <a:endParaRPr lang="en-US" sz="18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Arial" pitchFamily="34" charset="0"/>
              <a:buChar char="•"/>
              <a:defRPr/>
            </a:pPr>
            <a:endParaRPr lang="en-US" sz="2000" dirty="0" smtClean="0"/>
          </a:p>
        </p:txBody>
      </p:sp>
      <p:sp>
        <p:nvSpPr>
          <p:cNvPr id="5" name="Slide Number Placeholder 4"/>
          <p:cNvSpPr>
            <a:spLocks noGrp="1"/>
          </p:cNvSpPr>
          <p:nvPr>
            <p:ph type="sldNum" sz="quarter" idx="12"/>
          </p:nvPr>
        </p:nvSpPr>
        <p:spPr/>
        <p:txBody>
          <a:bodyPr/>
          <a:lstStyle/>
          <a:p>
            <a:pPr>
              <a:defRPr/>
            </a:pPr>
            <a:fld id="{AAA32537-A2E5-41DD-A6B2-99D207927EB3}" type="slidenum">
              <a:rPr lang="en-US"/>
              <a:pPr>
                <a:defRPr/>
              </a:pPr>
              <a:t>40</a:t>
            </a:fld>
            <a:endParaRPr lang="en-US"/>
          </a:p>
        </p:txBody>
      </p:sp>
      <p:pic>
        <p:nvPicPr>
          <p:cNvPr id="4710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52938" y="1174750"/>
            <a:ext cx="3548062" cy="2597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sz="3200" smtClean="0"/>
              <a:t>Test of one mean, one sided hypothesis, Stata</a:t>
            </a:r>
          </a:p>
        </p:txBody>
      </p:sp>
      <p:sp>
        <p:nvSpPr>
          <p:cNvPr id="27651" name="Rectangle 3"/>
          <p:cNvSpPr>
            <a:spLocks noGrp="1" noChangeArrowheads="1"/>
          </p:cNvSpPr>
          <p:nvPr>
            <p:ph idx="1"/>
          </p:nvPr>
        </p:nvSpPr>
        <p:spPr>
          <a:xfrm>
            <a:off x="152400" y="1219200"/>
            <a:ext cx="8839200" cy="5334000"/>
          </a:xfrm>
        </p:spPr>
        <p:txBody>
          <a:bodyPr rtlCol="0">
            <a:normAutofit lnSpcReduction="10000"/>
          </a:bodyPr>
          <a:lstStyle/>
          <a:p>
            <a:pPr marL="0" eaLnBrk="1" fontAlgn="auto" hangingPunct="1">
              <a:lnSpc>
                <a:spcPct val="80000"/>
              </a:lnSpc>
              <a:spcBef>
                <a:spcPts val="0"/>
              </a:spcBef>
              <a:spcAft>
                <a:spcPts val="0"/>
              </a:spcAft>
              <a:buFont typeface="Arial" charset="0"/>
              <a:buNone/>
              <a:defRPr/>
            </a:pPr>
            <a:r>
              <a:rPr lang="en-US" sz="2000" dirty="0" smtClean="0">
                <a:latin typeface="Arial" pitchFamily="34" charset="0"/>
                <a:cs typeface="Arial" pitchFamily="34" charset="0"/>
              </a:rPr>
              <a:t>Another way:  </a:t>
            </a:r>
            <a:r>
              <a:rPr lang="it-IT" sz="2000" dirty="0" smtClean="0">
                <a:latin typeface="Arial" pitchFamily="34" charset="0"/>
                <a:cs typeface="Arial" pitchFamily="34" charset="0"/>
              </a:rPr>
              <a:t>Stata </a:t>
            </a:r>
            <a:r>
              <a:rPr lang="it-IT" sz="2000" i="1" dirty="0" smtClean="0">
                <a:latin typeface="Arial" pitchFamily="34" charset="0"/>
                <a:cs typeface="Arial" pitchFamily="34" charset="0"/>
              </a:rPr>
              <a:t>immediate</a:t>
            </a:r>
            <a:r>
              <a:rPr lang="it-IT" sz="2000" dirty="0" smtClean="0">
                <a:latin typeface="Arial" pitchFamily="34" charset="0"/>
                <a:cs typeface="Arial" pitchFamily="34" charset="0"/>
              </a:rPr>
              <a:t> code for ttests:</a:t>
            </a:r>
          </a:p>
          <a:p>
            <a:pPr marL="0" eaLnBrk="1" fontAlgn="auto" hangingPunct="1">
              <a:lnSpc>
                <a:spcPct val="80000"/>
              </a:lnSpc>
              <a:spcBef>
                <a:spcPts val="0"/>
              </a:spcBef>
              <a:spcAft>
                <a:spcPts val="0"/>
              </a:spcAft>
              <a:buFont typeface="Arial" charset="0"/>
              <a:buNone/>
              <a:defRPr/>
            </a:pPr>
            <a:endParaRPr lang="en-US" sz="2000" dirty="0" smtClean="0">
              <a:latin typeface="Arial" pitchFamily="34" charset="0"/>
              <a:cs typeface="Arial" pitchFamily="34" charset="0"/>
            </a:endParaRPr>
          </a:p>
          <a:p>
            <a:pPr marL="0" eaLnBrk="1" fontAlgn="auto" hangingPunct="1">
              <a:lnSpc>
                <a:spcPct val="80000"/>
              </a:lnSpc>
              <a:spcBef>
                <a:spcPts val="0"/>
              </a:spcBef>
              <a:spcAft>
                <a:spcPts val="0"/>
              </a:spcAft>
              <a:buFont typeface="Arial" charset="0"/>
              <a:buNone/>
              <a:defRPr/>
            </a:pPr>
            <a:r>
              <a:rPr lang="en-US" sz="2000" dirty="0" err="1" smtClean="0">
                <a:latin typeface="Arial" pitchFamily="34" charset="0"/>
                <a:cs typeface="Arial" pitchFamily="34" charset="0"/>
              </a:rPr>
              <a:t>ttesti</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samplesize</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samplemean</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samplesd</a:t>
            </a:r>
            <a:r>
              <a:rPr lang="en-US" sz="2000" dirty="0" smtClean="0">
                <a:latin typeface="Arial" pitchFamily="34" charset="0"/>
                <a:cs typeface="Arial" pitchFamily="34" charset="0"/>
              </a:rPr>
              <a:t>  </a:t>
            </a:r>
            <a:r>
              <a:rPr lang="en-US" sz="2000" dirty="0" err="1" smtClean="0">
                <a:latin typeface="Arial" pitchFamily="34" charset="0"/>
                <a:cs typeface="Arial" pitchFamily="34" charset="0"/>
              </a:rPr>
              <a:t>hypothesizedmean</a:t>
            </a:r>
            <a:r>
              <a:rPr lang="en-US" sz="2000" dirty="0" smtClean="0">
                <a:latin typeface="Arial" pitchFamily="34" charset="0"/>
                <a:cs typeface="Arial" pitchFamily="34" charset="0"/>
              </a:rPr>
              <a:t> </a:t>
            </a:r>
          </a:p>
          <a:p>
            <a:pPr marL="0" eaLnBrk="1" fontAlgn="auto" hangingPunct="1">
              <a:lnSpc>
                <a:spcPct val="80000"/>
              </a:lnSpc>
              <a:spcBef>
                <a:spcPts val="0"/>
              </a:spcBef>
              <a:spcAft>
                <a:spcPts val="0"/>
              </a:spcAft>
              <a:buFont typeface="Arial" charset="0"/>
              <a:buNone/>
              <a:defRPr/>
            </a:pPr>
            <a:endParaRPr lang="en-US" sz="1200" dirty="0" smtClean="0">
              <a:latin typeface="Arial" pitchFamily="34" charset="0"/>
              <a:cs typeface="Arial" pitchFamily="34" charset="0"/>
            </a:endParaRPr>
          </a:p>
          <a:p>
            <a:pPr marL="0" eaLnBrk="1" fontAlgn="auto" hangingPunct="1">
              <a:lnSpc>
                <a:spcPct val="80000"/>
              </a:lnSpc>
              <a:spcBef>
                <a:spcPts val="0"/>
              </a:spcBef>
              <a:spcAft>
                <a:spcPts val="0"/>
              </a:spcAft>
              <a:buFont typeface="Arial" pitchFamily="34" charset="0"/>
              <a:buChar char="•"/>
              <a:defRPr/>
            </a:pPr>
            <a:endParaRPr lang="en-US" sz="12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Arial" pitchFamily="34" charset="0"/>
              <a:buNone/>
              <a:defRPr/>
            </a:pPr>
            <a:r>
              <a:rPr lang="it-IT" sz="2000" b="1" dirty="0" smtClean="0">
                <a:latin typeface="Courier New" pitchFamily="49" charset="0"/>
                <a:cs typeface="Courier New" pitchFamily="49" charset="0"/>
              </a:rPr>
              <a:t>ttesti 83         1413.1      491.3       750</a:t>
            </a:r>
            <a:endParaRPr lang="en-US" sz="20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Arial" pitchFamily="34" charset="0"/>
              <a:buChar char="•"/>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One-sample t test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     </a:t>
            </a:r>
            <a:r>
              <a:rPr lang="en-US" sz="1400" b="1" dirty="0" err="1" smtClean="0">
                <a:latin typeface="Courier New" pitchFamily="49" charset="0"/>
                <a:cs typeface="Courier New" pitchFamily="49" charset="0"/>
              </a:rPr>
              <a:t>Obs</a:t>
            </a:r>
            <a:r>
              <a:rPr lang="en-US" sz="1400" b="1" dirty="0" smtClean="0">
                <a:latin typeface="Courier New" pitchFamily="49" charset="0"/>
                <a:cs typeface="Courier New" pitchFamily="49" charset="0"/>
              </a:rPr>
              <a:t>        Mean    Std. Err.   Std. Dev.   [95% Conf. Interval]</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x |      83      1413.1    53.92718       491.3    1305.822    1520.378</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mean = mean(x)                                                t =  12.2962</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Ho: mean = 750                                  degrees of freedom =       82</a:t>
            </a:r>
          </a:p>
          <a:p>
            <a:pPr marL="0" eaLnBrk="1" fontAlgn="auto" hangingPunct="1">
              <a:lnSpc>
                <a:spcPct val="80000"/>
              </a:lnSpc>
              <a:spcBef>
                <a:spcPts val="0"/>
              </a:spcBef>
              <a:spcAft>
                <a:spcPts val="0"/>
              </a:spcAft>
              <a:buFont typeface="Wingdings" pitchFamily="2" charset="2"/>
              <a:buNone/>
              <a:defRPr/>
            </a:pPr>
            <a:endParaRPr lang="en-US" sz="1400" b="1" dirty="0" smtClean="0">
              <a:latin typeface="Courier New" pitchFamily="49" charset="0"/>
              <a:cs typeface="Courier New" pitchFamily="49" charset="0"/>
            </a:endParaRP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a:t>
            </a:r>
            <a:r>
              <a:rPr lang="en-US" sz="1400" b="1" dirty="0" smtClean="0">
                <a:solidFill>
                  <a:srgbClr val="FF0000"/>
                </a:solidFill>
                <a:latin typeface="Courier New" pitchFamily="49" charset="0"/>
                <a:cs typeface="Courier New" pitchFamily="49" charset="0"/>
              </a:rPr>
              <a:t>Ha: mean &lt; 750               Ha: mean != 750               Ha: mean &gt; 750</a:t>
            </a:r>
          </a:p>
          <a:p>
            <a:pPr marL="0" eaLnBrk="1" fontAlgn="auto" hangingPunct="1">
              <a:lnSpc>
                <a:spcPct val="80000"/>
              </a:lnSpc>
              <a:spcBef>
                <a:spcPts val="0"/>
              </a:spcBef>
              <a:spcAft>
                <a:spcPts val="0"/>
              </a:spcAft>
              <a:buFont typeface="Wingdings" pitchFamily="2" charset="2"/>
              <a:buNone/>
              <a:defRPr/>
            </a:pPr>
            <a:r>
              <a:rPr lang="en-US" sz="1400" b="1" dirty="0" smtClean="0">
                <a:latin typeface="Courier New" pitchFamily="49" charset="0"/>
                <a:cs typeface="Courier New" pitchFamily="49" charset="0"/>
              </a:rPr>
              <a:t>   Pr(T &lt; t) = 1.0000         Pr(|T| &gt; |t|) = 0.0000          Pr(T &gt; t) = 0.0000</a:t>
            </a:r>
          </a:p>
          <a:p>
            <a:pPr eaLnBrk="1" fontAlgn="auto" hangingPunct="1">
              <a:lnSpc>
                <a:spcPct val="80000"/>
              </a:lnSpc>
              <a:spcAft>
                <a:spcPts val="0"/>
              </a:spcAft>
              <a:buFont typeface="Wingdings" pitchFamily="2" charset="2"/>
              <a:buNone/>
              <a:defRPr/>
            </a:pPr>
            <a:endParaRPr lang="en-US" sz="2400"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000" dirty="0" smtClean="0"/>
          </a:p>
          <a:p>
            <a:pPr eaLnBrk="1" fontAlgn="auto" hangingPunct="1">
              <a:spcAft>
                <a:spcPts val="0"/>
              </a:spcAft>
              <a:buFont typeface="Arial" charset="0"/>
              <a:buNone/>
              <a:defRPr/>
            </a:pPr>
            <a:endParaRPr lang="en-US" sz="2400" dirty="0" smtClean="0">
              <a:sym typeface="Wingdings" pitchFamily="2" charset="2"/>
            </a:endParaRPr>
          </a:p>
          <a:p>
            <a:pPr eaLnBrk="1" fontAlgn="auto" hangingPunct="1">
              <a:spcAft>
                <a:spcPts val="0"/>
              </a:spcAft>
              <a:buFont typeface="Arial" charset="0"/>
              <a:buNone/>
              <a:defRPr/>
            </a:pPr>
            <a:r>
              <a:rPr lang="en-US" sz="2400" dirty="0" smtClean="0">
                <a:sym typeface="Wingdings" pitchFamily="2" charset="2"/>
              </a:rPr>
              <a:t> </a:t>
            </a:r>
            <a:r>
              <a:rPr lang="en-US" sz="2400" dirty="0" smtClean="0"/>
              <a:t>We reject the null</a:t>
            </a: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marL="0" indent="0" eaLnBrk="1" fontAlgn="auto" hangingPunct="1">
              <a:lnSpc>
                <a:spcPct val="80000"/>
              </a:lnSpc>
              <a:spcAft>
                <a:spcPts val="0"/>
              </a:spcAft>
              <a:buFont typeface="Arial" charset="0"/>
              <a:buNone/>
              <a:defRPr/>
            </a:pPr>
            <a:endParaRPr lang="en-US" sz="2000" dirty="0" smtClean="0"/>
          </a:p>
        </p:txBody>
      </p:sp>
      <p:sp>
        <p:nvSpPr>
          <p:cNvPr id="6" name="Slide Number Placeholder 5"/>
          <p:cNvSpPr>
            <a:spLocks noGrp="1"/>
          </p:cNvSpPr>
          <p:nvPr>
            <p:ph type="sldNum" sz="quarter" idx="12"/>
          </p:nvPr>
        </p:nvSpPr>
        <p:spPr/>
        <p:txBody>
          <a:bodyPr/>
          <a:lstStyle/>
          <a:p>
            <a:pPr>
              <a:defRPr/>
            </a:pPr>
            <a:fld id="{C45780AD-E495-4BC5-BD22-A1C46D9ED49F}" type="slidenum">
              <a:rPr lang="en-US"/>
              <a:pPr>
                <a:defRPr/>
              </a:pPr>
              <a:t>41</a:t>
            </a:fld>
            <a:endParaRPr lang="en-US"/>
          </a:p>
        </p:txBody>
      </p:sp>
      <p:sp>
        <p:nvSpPr>
          <p:cNvPr id="48133" name="Oval 6"/>
          <p:cNvSpPr>
            <a:spLocks noChangeArrowheads="1"/>
          </p:cNvSpPr>
          <p:nvPr/>
        </p:nvSpPr>
        <p:spPr bwMode="auto">
          <a:xfrm>
            <a:off x="6553200" y="3810000"/>
            <a:ext cx="2286000" cy="7620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48134" name="TextBox 1"/>
          <p:cNvSpPr txBox="1">
            <a:spLocks noChangeArrowheads="1"/>
          </p:cNvSpPr>
          <p:nvPr/>
        </p:nvSpPr>
        <p:spPr bwMode="auto">
          <a:xfrm>
            <a:off x="3962400" y="5068888"/>
            <a:ext cx="2667000" cy="6461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latin typeface="Arial" charset="0"/>
              </a:rPr>
              <a:t>Stata gives you 3 alternative hypotheses</a:t>
            </a:r>
          </a:p>
        </p:txBody>
      </p:sp>
      <p:cxnSp>
        <p:nvCxnSpPr>
          <p:cNvPr id="3" name="Straight Arrow Connector 2"/>
          <p:cNvCxnSpPr/>
          <p:nvPr/>
        </p:nvCxnSpPr>
        <p:spPr>
          <a:xfrm flipH="1" flipV="1">
            <a:off x="2514600" y="4419600"/>
            <a:ext cx="1447800" cy="838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flipV="1">
            <a:off x="4267200" y="4419600"/>
            <a:ext cx="0" cy="6492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48134" idx="3"/>
          </p:cNvCxnSpPr>
          <p:nvPr/>
        </p:nvCxnSpPr>
        <p:spPr>
          <a:xfrm flipV="1">
            <a:off x="6629400" y="4648200"/>
            <a:ext cx="381000" cy="74453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altLang="en-US" sz="3600" smtClean="0"/>
              <a:t>Test of one mean, two sided hypothesis</a:t>
            </a:r>
          </a:p>
        </p:txBody>
      </p:sp>
      <p:sp>
        <p:nvSpPr>
          <p:cNvPr id="49155" name="Rectangle 3"/>
          <p:cNvSpPr>
            <a:spLocks noGrp="1" noChangeArrowheads="1"/>
          </p:cNvSpPr>
          <p:nvPr>
            <p:ph type="body" sz="half" idx="1"/>
          </p:nvPr>
        </p:nvSpPr>
        <p:spPr>
          <a:xfrm>
            <a:off x="457200" y="1371600"/>
            <a:ext cx="7772400" cy="4876800"/>
          </a:xfrm>
        </p:spPr>
        <p:txBody>
          <a:bodyPr/>
          <a:lstStyle/>
          <a:p>
            <a:pPr eaLnBrk="1" hangingPunct="1">
              <a:buFont typeface="Arial" charset="0"/>
              <a:buNone/>
            </a:pPr>
            <a:r>
              <a:rPr lang="en-US" altLang="en-US" sz="2800" dirty="0" smtClean="0"/>
              <a:t>Example:  Do children with congenital heart disease walk at the same or a different age as compared to healthy children?    Healthy children start walking at mean age of 11.4 months</a:t>
            </a:r>
          </a:p>
          <a:p>
            <a:pPr eaLnBrk="1" hangingPunct="1">
              <a:buFont typeface="Arial" charset="0"/>
              <a:buNone/>
            </a:pPr>
            <a:endParaRPr lang="en-US" altLang="en-US" sz="2800" dirty="0" smtClean="0"/>
          </a:p>
          <a:p>
            <a:pPr lvl="1" eaLnBrk="1" hangingPunct="1"/>
            <a:r>
              <a:rPr lang="en-US" altLang="en-US" sz="2400" dirty="0" smtClean="0"/>
              <a:t>Null hypothesis:  H</a:t>
            </a:r>
            <a:r>
              <a:rPr lang="en-US" altLang="en-US" sz="2400" baseline="-25000" dirty="0" smtClean="0"/>
              <a:t>0</a:t>
            </a:r>
            <a:r>
              <a:rPr lang="en-US" altLang="en-US" sz="2400" dirty="0" smtClean="0"/>
              <a:t>: </a:t>
            </a:r>
            <a:r>
              <a:rPr lang="el-GR" altLang="en-US" sz="2400" dirty="0" smtClean="0">
                <a:cs typeface="Arial" charset="0"/>
              </a:rPr>
              <a:t>μ</a:t>
            </a:r>
            <a:r>
              <a:rPr lang="en-US" altLang="en-US" sz="2400" dirty="0" smtClean="0">
                <a:cs typeface="Arial" charset="0"/>
              </a:rPr>
              <a:t>=</a:t>
            </a:r>
            <a:r>
              <a:rPr lang="el-GR" altLang="en-US" sz="2400" dirty="0" smtClean="0">
                <a:cs typeface="Arial" charset="0"/>
              </a:rPr>
              <a:t> </a:t>
            </a:r>
            <a:r>
              <a:rPr lang="en-US" altLang="en-US" sz="2400" dirty="0" smtClean="0">
                <a:cs typeface="Arial" charset="0"/>
              </a:rPr>
              <a:t>11.4 months (</a:t>
            </a:r>
            <a:r>
              <a:rPr lang="el-GR" altLang="en-US" sz="2400" dirty="0" smtClean="0">
                <a:cs typeface="Arial" charset="0"/>
              </a:rPr>
              <a:t>μ</a:t>
            </a:r>
            <a:r>
              <a:rPr lang="en-US" altLang="en-US" sz="2400" baseline="-25000" dirty="0" smtClean="0">
                <a:cs typeface="Arial" charset="0"/>
              </a:rPr>
              <a:t>0</a:t>
            </a:r>
            <a:r>
              <a:rPr lang="en-US" altLang="en-US" sz="2400" dirty="0" smtClean="0">
                <a:cs typeface="Arial" charset="0"/>
              </a:rPr>
              <a:t>) </a:t>
            </a:r>
            <a:r>
              <a:rPr lang="en-US" altLang="en-US" sz="2400" baseline="-25000" dirty="0" smtClean="0">
                <a:cs typeface="Arial" charset="0"/>
              </a:rPr>
              <a:t> </a:t>
            </a:r>
          </a:p>
          <a:p>
            <a:pPr lvl="1" eaLnBrk="1" hangingPunct="1"/>
            <a:r>
              <a:rPr lang="en-US" altLang="en-US" sz="2400" dirty="0" smtClean="0">
                <a:cs typeface="Arial" charset="0"/>
              </a:rPr>
              <a:t>Alternative hypothesis:  </a:t>
            </a:r>
            <a:r>
              <a:rPr lang="en-US" altLang="en-US" sz="2400" dirty="0" smtClean="0"/>
              <a:t>H</a:t>
            </a:r>
            <a:r>
              <a:rPr lang="en-US" altLang="en-US" sz="2400" baseline="-25000" dirty="0" smtClean="0"/>
              <a:t>A</a:t>
            </a:r>
            <a:r>
              <a:rPr lang="en-US" altLang="en-US" sz="2400" dirty="0" smtClean="0"/>
              <a:t>: </a:t>
            </a:r>
            <a:r>
              <a:rPr lang="el-GR" altLang="en-US" sz="2400" dirty="0" smtClean="0">
                <a:cs typeface="Arial" charset="0"/>
              </a:rPr>
              <a:t>μ</a:t>
            </a:r>
            <a:r>
              <a:rPr lang="en-US" altLang="en-US" sz="2400" dirty="0" smtClean="0">
                <a:cs typeface="Arial" charset="0"/>
              </a:rPr>
              <a:t>≠ 11.4 months </a:t>
            </a:r>
          </a:p>
          <a:p>
            <a:pPr lvl="1" eaLnBrk="1" hangingPunct="1"/>
            <a:r>
              <a:rPr lang="en-US" altLang="en-US" sz="2400" dirty="0" smtClean="0">
                <a:cs typeface="Arial" charset="0"/>
              </a:rPr>
              <a:t>Significance level=0.05</a:t>
            </a:r>
          </a:p>
          <a:p>
            <a:pPr lvl="1" eaLnBrk="1" hangingPunct="1"/>
            <a:r>
              <a:rPr lang="en-US" altLang="en-US" sz="2400" dirty="0" smtClean="0">
                <a:cs typeface="Arial" charset="0"/>
              </a:rPr>
              <a:t>Data:  Sample of children with congenital heart defects, n=9, sample mean=12.8, sample SD=2.4</a:t>
            </a:r>
          </a:p>
          <a:p>
            <a:pPr lvl="1" eaLnBrk="1" hangingPunct="1">
              <a:buFont typeface="Wingdings" pitchFamily="2" charset="2"/>
              <a:buNone/>
            </a:pPr>
            <a:endParaRPr lang="en-US" altLang="en-US" sz="2400" dirty="0" smtClean="0"/>
          </a:p>
          <a:p>
            <a:pPr lvl="1" eaLnBrk="1" hangingPunct="1">
              <a:buFont typeface="Arial" charset="0"/>
              <a:buNone/>
            </a:pPr>
            <a:endParaRPr lang="en-US" altLang="en-US" sz="1800" dirty="0" smtClean="0">
              <a:latin typeface="Arial" charset="0"/>
              <a:cs typeface="Arial" charset="0"/>
            </a:endParaRPr>
          </a:p>
        </p:txBody>
      </p:sp>
      <p:sp>
        <p:nvSpPr>
          <p:cNvPr id="5" name="Slide Number Placeholder 4"/>
          <p:cNvSpPr>
            <a:spLocks noGrp="1"/>
          </p:cNvSpPr>
          <p:nvPr>
            <p:ph type="sldNum" sz="quarter" idx="12"/>
          </p:nvPr>
        </p:nvSpPr>
        <p:spPr/>
        <p:txBody>
          <a:bodyPr/>
          <a:lstStyle/>
          <a:p>
            <a:pPr>
              <a:defRPr/>
            </a:pPr>
            <a:fld id="{8600AEE3-9282-4C94-B866-1889F7C13D65}" type="slidenum">
              <a:rPr lang="en-US"/>
              <a:pPr>
                <a:defRPr/>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Content Placeholder 5"/>
          <p:cNvSpPr>
            <a:spLocks noGrp="1"/>
          </p:cNvSpPr>
          <p:nvPr>
            <p:ph idx="1"/>
          </p:nvPr>
        </p:nvSpPr>
        <p:spPr>
          <a:xfrm>
            <a:off x="457200" y="381000"/>
            <a:ext cx="8229600" cy="6477000"/>
          </a:xfrm>
        </p:spPr>
        <p:txBody>
          <a:bodyPr/>
          <a:lstStyle/>
          <a:p>
            <a:pPr eaLnBrk="1" hangingPunct="1"/>
            <a:r>
              <a:rPr lang="en-US" altLang="en-US" sz="3600" dirty="0" smtClean="0"/>
              <a:t>Calculate the test statistic and its associated p value</a:t>
            </a:r>
          </a:p>
          <a:p>
            <a:pPr eaLnBrk="1" hangingPunct="1">
              <a:buFont typeface="Arial" charset="0"/>
              <a:buNone/>
            </a:pPr>
            <a:endParaRPr lang="en-US" altLang="en-US" sz="3600" dirty="0" smtClean="0"/>
          </a:p>
          <a:p>
            <a:pPr eaLnBrk="1" hangingPunct="1">
              <a:buFont typeface="Arial" charset="0"/>
              <a:buNone/>
            </a:pPr>
            <a:endParaRPr lang="en-US" altLang="en-US" sz="3600" dirty="0" smtClean="0"/>
          </a:p>
          <a:p>
            <a:pPr eaLnBrk="1" hangingPunct="1"/>
            <a:r>
              <a:rPr lang="en-US" altLang="en-US" sz="3600" dirty="0" smtClean="0"/>
              <a:t>p- value is P(T&gt;1.75) + P(T&lt;-1.75)  =                       						2*P(T&gt;1.75)</a:t>
            </a:r>
          </a:p>
          <a:p>
            <a:pPr lvl="1" eaLnBrk="1" hangingPunct="1">
              <a:buFont typeface="Arial" charset="0"/>
              <a:buNone/>
            </a:pPr>
            <a:endParaRPr lang="en-US" altLang="en-US" sz="1200" dirty="0" smtClean="0">
              <a:latin typeface="Courier New" pitchFamily="49" charset="0"/>
              <a:cs typeface="Courier New" pitchFamily="49" charset="0"/>
            </a:endParaRPr>
          </a:p>
          <a:p>
            <a:pPr lvl="1" eaLnBrk="1" hangingPunct="1">
              <a:buFont typeface="Arial" charset="0"/>
              <a:buNone/>
            </a:pPr>
            <a:r>
              <a:rPr lang="en-US" altLang="en-US" sz="2400" dirty="0" smtClean="0">
                <a:latin typeface="Courier New" pitchFamily="49" charset="0"/>
                <a:cs typeface="Courier New" pitchFamily="49" charset="0"/>
              </a:rPr>
              <a:t>display </a:t>
            </a:r>
            <a:r>
              <a:rPr lang="en-US" altLang="en-US" sz="2400" dirty="0" err="1" smtClean="0">
                <a:latin typeface="Courier New" pitchFamily="49" charset="0"/>
                <a:cs typeface="Courier New" pitchFamily="49" charset="0"/>
              </a:rPr>
              <a:t>ttail</a:t>
            </a:r>
            <a:r>
              <a:rPr lang="en-US" altLang="en-US" sz="2400" dirty="0" smtClean="0">
                <a:latin typeface="Courier New" pitchFamily="49" charset="0"/>
                <a:cs typeface="Courier New" pitchFamily="49" charset="0"/>
              </a:rPr>
              <a:t>(8,1.75)*2</a:t>
            </a:r>
          </a:p>
          <a:p>
            <a:pPr lvl="1" eaLnBrk="1" hangingPunct="1">
              <a:buFont typeface="Arial" charset="0"/>
              <a:buNone/>
            </a:pPr>
            <a:r>
              <a:rPr lang="en-US" altLang="en-US" sz="2400" dirty="0" smtClean="0">
                <a:latin typeface="Courier New" pitchFamily="49" charset="0"/>
                <a:cs typeface="Courier New" pitchFamily="49" charset="0"/>
              </a:rPr>
              <a:t>.11823278</a:t>
            </a:r>
          </a:p>
          <a:p>
            <a:pPr eaLnBrk="1" hangingPunct="1">
              <a:buFont typeface="Arial" charset="0"/>
              <a:buNone/>
            </a:pPr>
            <a:endParaRPr lang="en-US" altLang="en-US" sz="5500" dirty="0" smtClean="0">
              <a:latin typeface="Arial" charset="0"/>
              <a:cs typeface="Arial" charset="0"/>
            </a:endParaRPr>
          </a:p>
          <a:p>
            <a:pPr eaLnBrk="1" hangingPunct="1">
              <a:buFont typeface="Arial" charset="0"/>
              <a:buNone/>
            </a:pPr>
            <a:endParaRPr lang="en-US" altLang="en-US" sz="5500" dirty="0" smtClean="0">
              <a:latin typeface="Arial" charset="0"/>
              <a:cs typeface="Arial" charset="0"/>
            </a:endParaRPr>
          </a:p>
        </p:txBody>
      </p:sp>
      <p:sp>
        <p:nvSpPr>
          <p:cNvPr id="7" name="Slide Number Placeholder 6"/>
          <p:cNvSpPr>
            <a:spLocks noGrp="1"/>
          </p:cNvSpPr>
          <p:nvPr>
            <p:ph type="sldNum" sz="quarter" idx="12"/>
          </p:nvPr>
        </p:nvSpPr>
        <p:spPr/>
        <p:txBody>
          <a:bodyPr/>
          <a:lstStyle/>
          <a:p>
            <a:pPr>
              <a:defRPr/>
            </a:pPr>
            <a:fld id="{6EBC89A3-AC53-4921-AB2E-7F6B915A408C}" type="slidenum">
              <a:rPr lang="en-US"/>
              <a:pPr>
                <a:defRPr/>
              </a:pPr>
              <a:t>43</a:t>
            </a:fld>
            <a:endParaRPr lang="en-US"/>
          </a:p>
        </p:txBody>
      </p:sp>
      <p:graphicFrame>
        <p:nvGraphicFramePr>
          <p:cNvPr id="50180" name="Object 5"/>
          <p:cNvGraphicFramePr>
            <a:graphicFrameLocks noChangeAspect="1"/>
          </p:cNvGraphicFramePr>
          <p:nvPr>
            <p:extLst>
              <p:ext uri="{D42A27DB-BD31-4B8C-83A1-F6EECF244321}">
                <p14:modId xmlns:p14="http://schemas.microsoft.com/office/powerpoint/2010/main" val="3207861827"/>
              </p:ext>
            </p:extLst>
          </p:nvPr>
        </p:nvGraphicFramePr>
        <p:xfrm>
          <a:off x="4648200" y="914400"/>
          <a:ext cx="2438400" cy="1879515"/>
        </p:xfrm>
        <a:graphic>
          <a:graphicData uri="http://schemas.openxmlformats.org/presentationml/2006/ole">
            <mc:AlternateContent xmlns:mc="http://schemas.openxmlformats.org/markup-compatibility/2006">
              <mc:Choice xmlns:v="urn:schemas-microsoft-com:vml" Requires="v">
                <p:oleObj spid="_x0000_s50234" name="Equation" r:id="rId4" imgW="1218960" imgH="939600" progId="Equation.3">
                  <p:embed/>
                </p:oleObj>
              </mc:Choice>
              <mc:Fallback>
                <p:oleObj name="Equation" r:id="rId4" imgW="1218960" imgH="939600" progId="Equation.3">
                  <p:embed/>
                  <p:pic>
                    <p:nvPicPr>
                      <p:cNvPr id="0" name="Object 5"/>
                      <p:cNvPicPr>
                        <a:picLocks noChangeAspect="1" noChangeArrowheads="1"/>
                      </p:cNvPicPr>
                      <p:nvPr/>
                    </p:nvPicPr>
                    <p:blipFill>
                      <a:blip r:embed="rId5"/>
                      <a:srcRect/>
                      <a:stretch>
                        <a:fillRect/>
                      </a:stretch>
                    </p:blipFill>
                    <p:spPr bwMode="auto">
                      <a:xfrm>
                        <a:off x="4648200" y="914400"/>
                        <a:ext cx="2438400" cy="1879515"/>
                      </a:xfrm>
                      <a:prstGeom prst="rect">
                        <a:avLst/>
                      </a:prstGeom>
                      <a:solidFill>
                        <a:schemeClr val="bg1"/>
                      </a:solidFill>
                      <a:ln>
                        <a:noFill/>
                      </a:ln>
                      <a:extLst/>
                    </p:spPr>
                  </p:pic>
                </p:oleObj>
              </mc:Fallback>
            </mc:AlternateContent>
          </a:graphicData>
        </a:graphic>
      </p:graphicFrame>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0" y="381000"/>
            <a:ext cx="8534400" cy="6477000"/>
          </a:xfrm>
        </p:spPr>
        <p:txBody>
          <a:bodyPr rtlCol="0">
            <a:normAutofit fontScale="25000" lnSpcReduction="20000"/>
          </a:bodyPr>
          <a:lstStyle/>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endParaRPr lang="en-US" sz="5500" dirty="0" smtClean="0">
              <a:latin typeface="Arial" pitchFamily="34" charset="0"/>
              <a:cs typeface="Arial" pitchFamily="34" charset="0"/>
            </a:endParaRPr>
          </a:p>
          <a:p>
            <a:pPr eaLnBrk="1" fontAlgn="auto" hangingPunct="1">
              <a:spcAft>
                <a:spcPts val="0"/>
              </a:spcAft>
              <a:buFont typeface="Arial" charset="0"/>
              <a:buNone/>
              <a:defRPr/>
            </a:pPr>
            <a:r>
              <a:rPr lang="en-US" sz="8000" dirty="0" smtClean="0">
                <a:latin typeface="Arial" pitchFamily="34" charset="0"/>
                <a:cs typeface="Arial" pitchFamily="34" charset="0"/>
              </a:rPr>
              <a:t>Or run </a:t>
            </a:r>
            <a:r>
              <a:rPr lang="en-US" sz="8000" dirty="0" err="1" smtClean="0">
                <a:latin typeface="Arial" pitchFamily="34" charset="0"/>
                <a:cs typeface="Arial" pitchFamily="34" charset="0"/>
              </a:rPr>
              <a:t>ttesti</a:t>
            </a:r>
            <a:r>
              <a:rPr lang="en-US" sz="8000" dirty="0" smtClean="0">
                <a:latin typeface="Arial" pitchFamily="34" charset="0"/>
                <a:cs typeface="Arial" pitchFamily="34" charset="0"/>
              </a:rPr>
              <a:t> in Stata </a:t>
            </a:r>
          </a:p>
          <a:p>
            <a:pPr eaLnBrk="1" fontAlgn="auto" hangingPunct="1">
              <a:spcAft>
                <a:spcPts val="0"/>
              </a:spcAft>
              <a:buNone/>
              <a:defRPr/>
            </a:pPr>
            <a:r>
              <a:rPr lang="en-US" sz="8000" dirty="0" smtClean="0">
                <a:latin typeface="Arial" pitchFamily="34" charset="0"/>
                <a:cs typeface="Arial" pitchFamily="34" charset="0"/>
              </a:rPr>
              <a:t>** </a:t>
            </a:r>
            <a:r>
              <a:rPr lang="en-US" sz="8000" dirty="0" err="1" smtClean="0">
                <a:latin typeface="Arial" pitchFamily="34" charset="0"/>
                <a:cs typeface="Arial" pitchFamily="34" charset="0"/>
              </a:rPr>
              <a:t>ttesti</a:t>
            </a:r>
            <a:r>
              <a:rPr lang="en-US" sz="8000" dirty="0" smtClean="0">
                <a:latin typeface="Arial" pitchFamily="34" charset="0"/>
                <a:cs typeface="Arial" pitchFamily="34" charset="0"/>
              </a:rPr>
              <a:t>  </a:t>
            </a:r>
            <a:r>
              <a:rPr lang="en-US" sz="8000" dirty="0" err="1">
                <a:latin typeface="Arial" pitchFamily="34" charset="0"/>
                <a:cs typeface="Arial" pitchFamily="34" charset="0"/>
              </a:rPr>
              <a:t>samplesize</a:t>
            </a:r>
            <a:r>
              <a:rPr lang="en-US" sz="8000" dirty="0">
                <a:latin typeface="Arial" pitchFamily="34" charset="0"/>
                <a:cs typeface="Arial" pitchFamily="34" charset="0"/>
              </a:rPr>
              <a:t>  </a:t>
            </a:r>
            <a:r>
              <a:rPr lang="en-US" sz="8000" dirty="0" err="1">
                <a:latin typeface="Arial" pitchFamily="34" charset="0"/>
                <a:cs typeface="Arial" pitchFamily="34" charset="0"/>
              </a:rPr>
              <a:t>samplemean</a:t>
            </a:r>
            <a:r>
              <a:rPr lang="en-US" sz="8000" dirty="0">
                <a:latin typeface="Arial" pitchFamily="34" charset="0"/>
                <a:cs typeface="Arial" pitchFamily="34" charset="0"/>
              </a:rPr>
              <a:t>  </a:t>
            </a:r>
            <a:r>
              <a:rPr lang="en-US" sz="8000" dirty="0" err="1">
                <a:latin typeface="Arial" pitchFamily="34" charset="0"/>
                <a:cs typeface="Arial" pitchFamily="34" charset="0"/>
              </a:rPr>
              <a:t>samplesd</a:t>
            </a:r>
            <a:r>
              <a:rPr lang="en-US" sz="8000" dirty="0">
                <a:latin typeface="Arial" pitchFamily="34" charset="0"/>
                <a:cs typeface="Arial" pitchFamily="34" charset="0"/>
              </a:rPr>
              <a:t>  </a:t>
            </a:r>
            <a:r>
              <a:rPr lang="en-US" sz="8000" dirty="0" err="1">
                <a:latin typeface="Arial" pitchFamily="34" charset="0"/>
                <a:cs typeface="Arial" pitchFamily="34" charset="0"/>
              </a:rPr>
              <a:t>hypothesizedmean</a:t>
            </a:r>
            <a:endParaRPr lang="en-US" sz="8000" dirty="0" smtClean="0">
              <a:latin typeface="Arial" pitchFamily="34" charset="0"/>
              <a:cs typeface="Arial" pitchFamily="34" charset="0"/>
            </a:endParaRPr>
          </a:p>
          <a:p>
            <a:pPr eaLnBrk="1" fontAlgn="auto" hangingPunct="1">
              <a:spcAft>
                <a:spcPts val="0"/>
              </a:spcAft>
              <a:buFont typeface="Arial" charset="0"/>
              <a:buNone/>
              <a:defRPr/>
            </a:pPr>
            <a:endParaRPr lang="en-US" sz="4400"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err="1" smtClean="0">
                <a:latin typeface="Courier New" pitchFamily="49" charset="0"/>
                <a:cs typeface="Courier New" pitchFamily="49" charset="0"/>
              </a:rPr>
              <a:t>ttesti</a:t>
            </a:r>
            <a:r>
              <a:rPr lang="en-US" sz="5600" b="1" dirty="0" smtClean="0">
                <a:latin typeface="Courier New" pitchFamily="49" charset="0"/>
                <a:cs typeface="Courier New" pitchFamily="49" charset="0"/>
              </a:rPr>
              <a:t> 9 12.8 2.4 11.4</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smtClean="0">
                <a:latin typeface="Courier New" pitchFamily="49" charset="0"/>
                <a:cs typeface="Courier New" pitchFamily="49" charset="0"/>
              </a:rPr>
              <a:t>One-sample t test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     </a:t>
            </a:r>
            <a:r>
              <a:rPr lang="en-US" sz="5600" b="1" dirty="0" err="1" smtClean="0">
                <a:latin typeface="Courier New" pitchFamily="49" charset="0"/>
                <a:cs typeface="Courier New" pitchFamily="49" charset="0"/>
              </a:rPr>
              <a:t>Obs</a:t>
            </a:r>
            <a:r>
              <a:rPr lang="en-US" sz="5600" b="1" dirty="0" smtClean="0">
                <a:latin typeface="Courier New" pitchFamily="49" charset="0"/>
                <a:cs typeface="Courier New" pitchFamily="49" charset="0"/>
              </a:rPr>
              <a:t>        Mean    Std. Err.   Std. Dev.   [95% Conf. Interval]</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x |       9        12.8          .8         2.4     10.9552     14.6448</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mean = mean(x)                                                t =   1.7500</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Ho: mean = 11.4                                  degrees of freedom =        8</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r>
              <a:rPr lang="en-US" sz="5600" b="1" dirty="0" smtClean="0">
                <a:latin typeface="Courier New" pitchFamily="49" charset="0"/>
                <a:cs typeface="Courier New" pitchFamily="49" charset="0"/>
              </a:rPr>
              <a:t>   Ha: mean &lt; 11.4             Ha: mean != 11.4               Ha: mean &gt; 11.4</a:t>
            </a:r>
          </a:p>
          <a:p>
            <a:pPr eaLnBrk="1" fontAlgn="auto" hangingPunct="1">
              <a:spcAft>
                <a:spcPts val="0"/>
              </a:spcAft>
              <a:buFont typeface="Arial" charset="0"/>
              <a:buNone/>
              <a:defRPr/>
            </a:pPr>
            <a:r>
              <a:rPr lang="en-US" sz="5600" b="1" dirty="0" smtClean="0">
                <a:latin typeface="Courier New" pitchFamily="49" charset="0"/>
                <a:cs typeface="Courier New" pitchFamily="49" charset="0"/>
              </a:rPr>
              <a:t> Pr(T &lt; t) = 0.9409         Pr(|T| &gt; |t|) = 0.1182          Pr(T &gt; t) = 0.0591</a:t>
            </a:r>
          </a:p>
          <a:p>
            <a:pPr eaLnBrk="1" fontAlgn="auto" hangingPunct="1">
              <a:spcAft>
                <a:spcPts val="0"/>
              </a:spcAft>
              <a:buFont typeface="Arial" charset="0"/>
              <a:buNone/>
              <a:defRPr/>
            </a:pPr>
            <a:endParaRPr lang="en-US" sz="5600" b="1" dirty="0" smtClean="0">
              <a:latin typeface="Courier New" pitchFamily="49" charset="0"/>
              <a:cs typeface="Courier New" pitchFamily="49" charset="0"/>
            </a:endParaRPr>
          </a:p>
          <a:p>
            <a:pPr eaLnBrk="1" fontAlgn="auto" hangingPunct="1">
              <a:spcAft>
                <a:spcPts val="0"/>
              </a:spcAft>
              <a:buFont typeface="Arial" charset="0"/>
              <a:buNone/>
              <a:defRPr/>
            </a:pPr>
            <a:endParaRPr lang="en-US" sz="3600" dirty="0" smtClean="0">
              <a:latin typeface="Courier New" pitchFamily="49" charset="0"/>
              <a:cs typeface="Courier New" pitchFamily="49" charset="0"/>
            </a:endParaRPr>
          </a:p>
          <a:p>
            <a:pPr marL="0" lvl="1" indent="0" eaLnBrk="1" fontAlgn="auto" hangingPunct="1">
              <a:spcBef>
                <a:spcPts val="0"/>
              </a:spcBef>
              <a:spcAft>
                <a:spcPts val="0"/>
              </a:spcAft>
              <a:buFont typeface="Arial" charset="0"/>
              <a:buNone/>
              <a:defRPr/>
            </a:pPr>
            <a:r>
              <a:rPr lang="en-US" sz="9600" dirty="0" smtClean="0">
                <a:latin typeface="Arial" pitchFamily="34" charset="0"/>
                <a:cs typeface="Arial" pitchFamily="34" charset="0"/>
                <a:sym typeface="Wingdings" pitchFamily="2" charset="2"/>
              </a:rPr>
              <a:t> </a:t>
            </a:r>
            <a:r>
              <a:rPr lang="en-US" sz="9600" dirty="0" smtClean="0">
                <a:latin typeface="Arial" pitchFamily="34" charset="0"/>
                <a:cs typeface="Arial" pitchFamily="34" charset="0"/>
              </a:rPr>
              <a:t>Fail to reject the null</a:t>
            </a:r>
          </a:p>
        </p:txBody>
      </p:sp>
      <p:sp>
        <p:nvSpPr>
          <p:cNvPr id="7" name="Slide Number Placeholder 6"/>
          <p:cNvSpPr>
            <a:spLocks noGrp="1"/>
          </p:cNvSpPr>
          <p:nvPr>
            <p:ph type="sldNum" sz="quarter" idx="12"/>
          </p:nvPr>
        </p:nvSpPr>
        <p:spPr/>
        <p:txBody>
          <a:bodyPr/>
          <a:lstStyle/>
          <a:p>
            <a:pPr>
              <a:defRPr/>
            </a:pPr>
            <a:fld id="{9BE010A7-332E-42B9-B614-E7EBDB7C43B1}" type="slidenum">
              <a:rPr lang="en-US"/>
              <a:pPr>
                <a:defRPr/>
              </a:pPr>
              <a:t>44</a:t>
            </a:fld>
            <a:endParaRPr lang="en-US"/>
          </a:p>
        </p:txBody>
      </p:sp>
      <p:sp>
        <p:nvSpPr>
          <p:cNvPr id="51204" name="Oval 6"/>
          <p:cNvSpPr>
            <a:spLocks noChangeArrowheads="1"/>
          </p:cNvSpPr>
          <p:nvPr/>
        </p:nvSpPr>
        <p:spPr bwMode="auto">
          <a:xfrm>
            <a:off x="3352800" y="3886200"/>
            <a:ext cx="26670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Test of one mean</a:t>
            </a:r>
          </a:p>
        </p:txBody>
      </p:sp>
      <p:sp>
        <p:nvSpPr>
          <p:cNvPr id="52227" name="Content Placeholder 2"/>
          <p:cNvSpPr>
            <a:spLocks noGrp="1"/>
          </p:cNvSpPr>
          <p:nvPr>
            <p:ph idx="1"/>
          </p:nvPr>
        </p:nvSpPr>
        <p:spPr>
          <a:xfrm>
            <a:off x="457200" y="1600200"/>
            <a:ext cx="8229600" cy="4800600"/>
          </a:xfrm>
        </p:spPr>
        <p:txBody>
          <a:bodyPr/>
          <a:lstStyle/>
          <a:p>
            <a:r>
              <a:rPr lang="en-US" altLang="en-US" dirty="0" smtClean="0"/>
              <a:t>For data already in Stata, the </a:t>
            </a:r>
            <a:r>
              <a:rPr lang="en-US" altLang="en-US" dirty="0" err="1" smtClean="0"/>
              <a:t>ttest</a:t>
            </a:r>
            <a:r>
              <a:rPr lang="en-US" altLang="en-US" dirty="0" smtClean="0"/>
              <a:t> command also works </a:t>
            </a:r>
          </a:p>
          <a:p>
            <a:r>
              <a:rPr lang="en-US" altLang="en-US" dirty="0" smtClean="0"/>
              <a:t>E.g. We want to test that the mean CD4 cell count &lt;350 among persons newly diagnosed with HIV in Uganda  </a:t>
            </a:r>
          </a:p>
          <a:p>
            <a:pPr lvl="1" eaLnBrk="1" hangingPunct="1"/>
            <a:r>
              <a:rPr lang="en-US" altLang="en-US" sz="2400" dirty="0" smtClean="0"/>
              <a:t>Null hypothesis:  H</a:t>
            </a:r>
            <a:r>
              <a:rPr lang="en-US" altLang="en-US" sz="2400" baseline="-25000" dirty="0" smtClean="0"/>
              <a:t>0</a:t>
            </a:r>
            <a:r>
              <a:rPr lang="en-US" altLang="en-US" sz="2400" dirty="0" smtClean="0"/>
              <a:t>: </a:t>
            </a:r>
            <a:r>
              <a:rPr lang="el-GR" altLang="en-US" sz="2400" dirty="0" smtClean="0">
                <a:cs typeface="Arial" charset="0"/>
              </a:rPr>
              <a:t>μ</a:t>
            </a:r>
            <a:r>
              <a:rPr lang="en-US" altLang="en-US" sz="2400" dirty="0" smtClean="0">
                <a:cs typeface="Arial" charset="0"/>
              </a:rPr>
              <a:t>≥350 cells/mm</a:t>
            </a:r>
            <a:r>
              <a:rPr lang="en-US" altLang="en-US" sz="2400" baseline="30000" dirty="0" smtClean="0">
                <a:cs typeface="Arial" charset="0"/>
              </a:rPr>
              <a:t>3</a:t>
            </a:r>
            <a:r>
              <a:rPr lang="en-US" altLang="en-US" sz="2400" baseline="-25000" dirty="0" smtClean="0">
                <a:cs typeface="Arial" charset="0"/>
              </a:rPr>
              <a:t> </a:t>
            </a:r>
          </a:p>
          <a:p>
            <a:pPr lvl="1" eaLnBrk="1" hangingPunct="1"/>
            <a:r>
              <a:rPr lang="en-US" altLang="en-US" sz="2400" dirty="0" smtClean="0">
                <a:cs typeface="Arial" charset="0"/>
              </a:rPr>
              <a:t>Alternative hypothesis (the one we are worried about – that patients come in with low CD4 cell counts):  </a:t>
            </a:r>
          </a:p>
          <a:p>
            <a:pPr marL="914400" lvl="2" indent="0" eaLnBrk="1" hangingPunct="1">
              <a:buFont typeface="Arial" charset="0"/>
              <a:buNone/>
            </a:pPr>
            <a:r>
              <a:rPr lang="en-US" altLang="en-US" sz="2000" dirty="0" smtClean="0">
                <a:cs typeface="Arial" charset="0"/>
              </a:rPr>
              <a:t>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 &lt;350 cells/mm</a:t>
            </a:r>
            <a:r>
              <a:rPr lang="en-US" altLang="en-US" baseline="30000" dirty="0" smtClean="0">
                <a:cs typeface="Arial" charset="0"/>
              </a:rPr>
              <a:t>3</a:t>
            </a:r>
            <a:r>
              <a:rPr lang="en-US" altLang="en-US" baseline="-25000" dirty="0" smtClean="0">
                <a:cs typeface="Arial" charset="0"/>
              </a:rPr>
              <a:t> </a:t>
            </a:r>
            <a:endParaRPr lang="en-US" altLang="en-US" dirty="0" smtClean="0">
              <a:cs typeface="Arial" charset="0"/>
            </a:endParaRPr>
          </a:p>
          <a:p>
            <a:pPr lvl="1" eaLnBrk="1" hangingPunct="1"/>
            <a:r>
              <a:rPr lang="en-US" altLang="en-US" sz="2400" dirty="0" smtClean="0">
                <a:cs typeface="Arial" charset="0"/>
              </a:rPr>
              <a:t>Significance level=0.05</a:t>
            </a:r>
          </a:p>
        </p:txBody>
      </p:sp>
      <p:sp>
        <p:nvSpPr>
          <p:cNvPr id="4" name="Slide Number Placeholder 3"/>
          <p:cNvSpPr>
            <a:spLocks noGrp="1"/>
          </p:cNvSpPr>
          <p:nvPr>
            <p:ph type="sldNum" sz="quarter" idx="12"/>
          </p:nvPr>
        </p:nvSpPr>
        <p:spPr/>
        <p:txBody>
          <a:bodyPr/>
          <a:lstStyle/>
          <a:p>
            <a:pPr>
              <a:defRPr/>
            </a:pPr>
            <a:fld id="{5B1B25DA-9931-4368-876B-49477CAA73C2}" type="slidenum">
              <a:rPr lang="en-US" smtClean="0"/>
              <a:pPr>
                <a:defRPr/>
              </a:pPr>
              <a:t>45</a:t>
            </a:fld>
            <a:endParaRPr lang="en-US"/>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dirty="0" smtClean="0"/>
              <a:t>Test of one mean</a:t>
            </a:r>
          </a:p>
        </p:txBody>
      </p:sp>
      <p:sp>
        <p:nvSpPr>
          <p:cNvPr id="53251" name="Content Placeholder 2"/>
          <p:cNvSpPr>
            <a:spLocks noGrp="1"/>
          </p:cNvSpPr>
          <p:nvPr>
            <p:ph idx="1"/>
          </p:nvPr>
        </p:nvSpPr>
        <p:spPr/>
        <p:txBody>
          <a:bodyPr/>
          <a:lstStyle/>
          <a:p>
            <a:pPr marL="0" indent="0">
              <a:buFont typeface="Arial" charset="0"/>
              <a:buNone/>
            </a:pPr>
            <a:r>
              <a:rPr lang="en-US" altLang="en-US" dirty="0" smtClean="0"/>
              <a:t>Use </a:t>
            </a:r>
            <a:r>
              <a:rPr lang="en-US" altLang="en-US" dirty="0" err="1" smtClean="0"/>
              <a:t>ttest</a:t>
            </a:r>
            <a:r>
              <a:rPr lang="en-US" altLang="en-US" dirty="0" smtClean="0"/>
              <a:t> </a:t>
            </a:r>
            <a:r>
              <a:rPr lang="en-US" altLang="en-US" dirty="0" err="1" smtClean="0"/>
              <a:t>varname</a:t>
            </a:r>
            <a:r>
              <a:rPr lang="en-US" altLang="en-US" dirty="0" smtClean="0"/>
              <a:t>== hypothesized value</a:t>
            </a:r>
          </a:p>
          <a:p>
            <a:pPr marL="0" indent="0">
              <a:buFont typeface="Arial" charset="0"/>
              <a:buNone/>
            </a:pPr>
            <a:r>
              <a:rPr lang="en-US" altLang="en-US" sz="4400" b="1" dirty="0" smtClean="0"/>
              <a:t>. </a:t>
            </a:r>
            <a:r>
              <a:rPr lang="en-US" altLang="en-US" sz="1400" b="1" dirty="0" err="1" smtClean="0">
                <a:latin typeface="Courier New" pitchFamily="49" charset="0"/>
                <a:cs typeface="Courier New" pitchFamily="49" charset="0"/>
              </a:rPr>
              <a:t>ttest</a:t>
            </a:r>
            <a:r>
              <a:rPr lang="en-US" altLang="en-US" sz="1400" b="1" dirty="0" smtClean="0">
                <a:latin typeface="Courier New" pitchFamily="49" charset="0"/>
                <a:cs typeface="Courier New" pitchFamily="49" charset="0"/>
              </a:rPr>
              <a:t> cd4count==350</a:t>
            </a:r>
          </a:p>
          <a:p>
            <a:pPr marL="0" indent="0">
              <a:buFont typeface="Arial" charset="0"/>
              <a:buNone/>
            </a:pPr>
            <a:endParaRPr lang="en-US" altLang="en-US" sz="1200" b="1" dirty="0" smtClean="0">
              <a:latin typeface="Courier New" pitchFamily="49" charset="0"/>
              <a:cs typeface="Courier New" pitchFamily="49" charset="0"/>
            </a:endParaRPr>
          </a:p>
          <a:p>
            <a:pPr marL="0" indent="0">
              <a:buFont typeface="Arial" charset="0"/>
              <a:buNone/>
            </a:pPr>
            <a:r>
              <a:rPr lang="en-US" altLang="en-US" sz="1200" b="1" dirty="0" smtClean="0">
                <a:latin typeface="Courier New" pitchFamily="49" charset="0"/>
                <a:cs typeface="Courier New" pitchFamily="49" charset="0"/>
              </a:rPr>
              <a:t>One-sample t test</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Variable |     </a:t>
            </a:r>
            <a:r>
              <a:rPr lang="en-US" altLang="en-US" sz="1200" b="1" dirty="0" err="1" smtClean="0">
                <a:latin typeface="Courier New" pitchFamily="49" charset="0"/>
                <a:cs typeface="Courier New" pitchFamily="49" charset="0"/>
              </a:rPr>
              <a:t>Obs</a:t>
            </a:r>
            <a:r>
              <a:rPr lang="en-US" altLang="en-US" sz="1200" b="1" dirty="0" smtClean="0">
                <a:latin typeface="Courier New" pitchFamily="49" charset="0"/>
                <a:cs typeface="Courier New" pitchFamily="49" charset="0"/>
              </a:rPr>
              <a:t>        Mean    Std. Err.   Std. Dev.   [95% Conf. Interval]</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cd4count |     999    329.2332    8.419592    266.1177    312.7111    345.7554</a:t>
            </a:r>
          </a:p>
          <a:p>
            <a:pPr marL="0" indent="0">
              <a:buFont typeface="Arial" charset="0"/>
              <a:buNone/>
            </a:pPr>
            <a:r>
              <a:rPr lang="en-US" altLang="en-US" sz="1200" b="1" dirty="0" smtClean="0">
                <a:latin typeface="Courier New" pitchFamily="49" charset="0"/>
                <a:cs typeface="Courier New" pitchFamily="49" charset="0"/>
              </a:rPr>
              <a:t>------------------------------------------------------------------------------</a:t>
            </a:r>
          </a:p>
          <a:p>
            <a:pPr marL="0" indent="0">
              <a:buFont typeface="Arial" charset="0"/>
              <a:buNone/>
            </a:pPr>
            <a:r>
              <a:rPr lang="en-US" altLang="en-US" sz="1200" b="1" dirty="0" smtClean="0">
                <a:latin typeface="Courier New" pitchFamily="49" charset="0"/>
                <a:cs typeface="Courier New" pitchFamily="49" charset="0"/>
              </a:rPr>
              <a:t>    mean = mean(cd4count)                                         t =  -2.4665</a:t>
            </a:r>
          </a:p>
          <a:p>
            <a:pPr marL="0" indent="0">
              <a:buFont typeface="Arial" charset="0"/>
              <a:buNone/>
            </a:pPr>
            <a:r>
              <a:rPr lang="en-US" altLang="en-US" sz="1200" b="1" dirty="0" smtClean="0">
                <a:latin typeface="Courier New" pitchFamily="49" charset="0"/>
                <a:cs typeface="Courier New" pitchFamily="49" charset="0"/>
              </a:rPr>
              <a:t>Ho: mean = 350                                   degrees of freedom =      998</a:t>
            </a:r>
          </a:p>
          <a:p>
            <a:pPr marL="0" indent="0">
              <a:buFont typeface="Arial" charset="0"/>
              <a:buNone/>
            </a:pPr>
            <a:endParaRPr lang="en-US" altLang="en-US" sz="1200" b="1" dirty="0" smtClean="0">
              <a:latin typeface="Courier New" pitchFamily="49" charset="0"/>
              <a:cs typeface="Courier New" pitchFamily="49" charset="0"/>
            </a:endParaRPr>
          </a:p>
          <a:p>
            <a:pPr marL="0" indent="0">
              <a:buFont typeface="Arial" charset="0"/>
              <a:buNone/>
            </a:pPr>
            <a:r>
              <a:rPr lang="en-US" altLang="en-US" sz="1200" b="1" dirty="0" smtClean="0">
                <a:latin typeface="Courier New" pitchFamily="49" charset="0"/>
                <a:cs typeface="Courier New" pitchFamily="49" charset="0"/>
              </a:rPr>
              <a:t>   Ha: mean &lt; 350               Ha: mean != 350               Ha: mean &gt; 350</a:t>
            </a:r>
          </a:p>
          <a:p>
            <a:pPr marL="0" indent="0">
              <a:buFont typeface="Arial" charset="0"/>
              <a:buNone/>
            </a:pPr>
            <a:r>
              <a:rPr lang="en-US" altLang="en-US" sz="1200" b="1" dirty="0" smtClean="0">
                <a:latin typeface="Courier New" pitchFamily="49" charset="0"/>
                <a:cs typeface="Courier New" pitchFamily="49" charset="0"/>
              </a:rPr>
              <a:t>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&lt; t) = 0.0069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&gt; |t|) = 0.0138          </a:t>
            </a:r>
            <a:r>
              <a:rPr lang="en-US" altLang="en-US" sz="1200" b="1" dirty="0" err="1" smtClean="0">
                <a:latin typeface="Courier New" pitchFamily="49" charset="0"/>
                <a:cs typeface="Courier New" pitchFamily="49" charset="0"/>
              </a:rPr>
              <a:t>Pr</a:t>
            </a:r>
            <a:r>
              <a:rPr lang="en-US" altLang="en-US" sz="1200" b="1" dirty="0" smtClean="0">
                <a:latin typeface="Courier New" pitchFamily="49" charset="0"/>
                <a:cs typeface="Courier New" pitchFamily="49" charset="0"/>
              </a:rPr>
              <a:t>(T &gt; t) = 0.9931</a:t>
            </a:r>
          </a:p>
          <a:p>
            <a:pPr marL="0" indent="0">
              <a:buFont typeface="Arial" charset="0"/>
              <a:buNone/>
            </a:pPr>
            <a:endParaRPr lang="en-US" altLang="en-US" sz="1100" b="1" dirty="0" smtClean="0">
              <a:latin typeface="Courier New" pitchFamily="49" charset="0"/>
              <a:cs typeface="Courier New" pitchFamily="49" charset="0"/>
            </a:endParaRPr>
          </a:p>
          <a:p>
            <a:pPr marL="0" indent="0">
              <a:buFont typeface="Arial" charset="0"/>
              <a:buNone/>
            </a:pPr>
            <a:r>
              <a:rPr lang="en-US" altLang="en-US" sz="2400" dirty="0" smtClean="0">
                <a:cs typeface="Courier New" pitchFamily="49" charset="0"/>
                <a:sym typeface="Wingdings" pitchFamily="2" charset="2"/>
              </a:rPr>
              <a:t> We reject the null</a:t>
            </a:r>
            <a:endParaRPr lang="en-US" altLang="en-US" sz="2400" dirty="0" smtClean="0">
              <a:cs typeface="Courier New" pitchFamily="49" charset="0"/>
            </a:endParaRPr>
          </a:p>
          <a:p>
            <a:pPr marL="0" indent="0">
              <a:buFont typeface="Arial" charset="0"/>
              <a:buNone/>
            </a:pPr>
            <a:endParaRPr lang="en-US" altLang="en-US" sz="2400" dirty="0" smtClean="0">
              <a:latin typeface="Courier New" pitchFamily="49" charset="0"/>
              <a:cs typeface="Courier New" pitchFamily="49" charset="0"/>
            </a:endParaRPr>
          </a:p>
          <a:p>
            <a:pPr marL="0" indent="0">
              <a:buFont typeface="Arial" charset="0"/>
              <a:buNone/>
            </a:pPr>
            <a:endParaRPr lang="en-US" altLang="en-US" sz="9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2862A56-6FAB-4F27-9D91-A6019BA2D8CC}" type="slidenum">
              <a:rPr lang="en-US" smtClean="0"/>
              <a:pPr>
                <a:defRPr/>
              </a:pPr>
              <a:t>46</a:t>
            </a:fld>
            <a:endParaRPr lang="en-US"/>
          </a:p>
        </p:txBody>
      </p:sp>
      <p:sp>
        <p:nvSpPr>
          <p:cNvPr id="53253" name="Oval 6"/>
          <p:cNvSpPr>
            <a:spLocks noChangeArrowheads="1"/>
          </p:cNvSpPr>
          <p:nvPr/>
        </p:nvSpPr>
        <p:spPr bwMode="auto">
          <a:xfrm>
            <a:off x="304800" y="5105400"/>
            <a:ext cx="2209800" cy="6096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
        <p:nvSpPr>
          <p:cNvPr id="2" name="TextBox 1"/>
          <p:cNvSpPr txBox="1"/>
          <p:nvPr/>
        </p:nvSpPr>
        <p:spPr>
          <a:xfrm>
            <a:off x="3886200" y="6400800"/>
            <a:ext cx="4467890" cy="369332"/>
          </a:xfrm>
          <a:prstGeom prst="rect">
            <a:avLst/>
          </a:prstGeom>
          <a:noFill/>
        </p:spPr>
        <p:txBody>
          <a:bodyPr wrap="none" rtlCol="0">
            <a:spAutoFit/>
          </a:bodyPr>
          <a:lstStyle/>
          <a:p>
            <a:r>
              <a:rPr lang="en-US" dirty="0" smtClean="0"/>
              <a:t>Data set:  vct_baseline_biostat200_v1.dta</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pPr eaLnBrk="1" hangingPunct="1"/>
            <a:r>
              <a:rPr lang="en-US" altLang="en-US" dirty="0" smtClean="0"/>
              <a:t>Hypothesis </a:t>
            </a:r>
            <a:r>
              <a:rPr lang="en-US" altLang="en-US" dirty="0" smtClean="0"/>
              <a:t>testing – one sided vs. two sided</a:t>
            </a:r>
            <a:endParaRPr lang="en-US" altLang="en-US" dirty="0" smtClean="0"/>
          </a:p>
        </p:txBody>
      </p:sp>
      <p:sp>
        <p:nvSpPr>
          <p:cNvPr id="54275" name="Content Placeholder 2"/>
          <p:cNvSpPr>
            <a:spLocks noGrp="1"/>
          </p:cNvSpPr>
          <p:nvPr>
            <p:ph idx="1"/>
          </p:nvPr>
        </p:nvSpPr>
        <p:spPr>
          <a:xfrm>
            <a:off x="228600" y="1676400"/>
            <a:ext cx="8686800" cy="5562600"/>
          </a:xfrm>
        </p:spPr>
        <p:txBody>
          <a:bodyPr/>
          <a:lstStyle/>
          <a:p>
            <a:pPr eaLnBrk="1" hangingPunct="1"/>
            <a:r>
              <a:rPr lang="en-US" altLang="en-US" dirty="0" smtClean="0"/>
              <a:t>One sided hypothesis </a:t>
            </a:r>
            <a:r>
              <a:rPr lang="en-US" altLang="en-US" dirty="0" smtClean="0">
                <a:cs typeface="Arial" charset="0"/>
              </a:rPr>
              <a:t>:  e.g. </a:t>
            </a:r>
            <a:r>
              <a:rPr lang="en-US" altLang="en-US" dirty="0" smtClean="0"/>
              <a:t>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&gt;</a:t>
            </a:r>
            <a:r>
              <a:rPr lang="el-GR" altLang="en-US" dirty="0" smtClean="0">
                <a:cs typeface="Arial" charset="0"/>
              </a:rPr>
              <a:t>μ</a:t>
            </a:r>
            <a:r>
              <a:rPr lang="en-US" altLang="en-US" baseline="-25000" dirty="0" smtClean="0">
                <a:cs typeface="Arial" charset="0"/>
              </a:rPr>
              <a:t>0        </a:t>
            </a:r>
          </a:p>
          <a:p>
            <a:pPr lvl="1" eaLnBrk="1" hangingPunct="1"/>
            <a:r>
              <a:rPr lang="en-US" altLang="en-US" dirty="0" smtClean="0"/>
              <a:t>For a one sided hypothesis, if you know </a:t>
            </a:r>
            <a:r>
              <a:rPr lang="el-GR" altLang="en-US" sz="2400" dirty="0" smtClean="0">
                <a:latin typeface="Arial Symbol" pitchFamily="34" charset="0"/>
              </a:rPr>
              <a:t>σ</a:t>
            </a:r>
            <a:r>
              <a:rPr lang="en-US" altLang="en-US" dirty="0" smtClean="0"/>
              <a:t>, you calculate P(Z&gt;z)  </a:t>
            </a:r>
          </a:p>
          <a:p>
            <a:pPr lvl="1" eaLnBrk="1" hangingPunct="1"/>
            <a:r>
              <a:rPr lang="en-US" altLang="en-US" dirty="0" smtClean="0"/>
              <a:t>You are only looking at one tail of the distribution</a:t>
            </a:r>
          </a:p>
          <a:p>
            <a:pPr lvl="1" eaLnBrk="1" hangingPunct="1"/>
            <a:r>
              <a:rPr lang="en-US" altLang="en-US" dirty="0" smtClean="0"/>
              <a:t>For P(Z&gt;z) to be &lt;0.05, the test statistic </a:t>
            </a:r>
            <a:r>
              <a:rPr lang="en-US" altLang="en-US" dirty="0" err="1" smtClean="0"/>
              <a:t>z</a:t>
            </a:r>
            <a:r>
              <a:rPr lang="en-US" altLang="en-US" baseline="-25000" dirty="0" err="1" smtClean="0"/>
              <a:t>stat</a:t>
            </a:r>
            <a:r>
              <a:rPr lang="en-US" altLang="en-US" dirty="0" smtClean="0"/>
              <a:t> must be &gt;1.645 </a:t>
            </a:r>
          </a:p>
          <a:p>
            <a:pPr lvl="1" eaLnBrk="1" hangingPunct="1">
              <a:buFont typeface="Arial" charset="0"/>
              <a:buNone/>
            </a:pPr>
            <a:r>
              <a:rPr lang="en-US" altLang="en-US" sz="2000" dirty="0" smtClean="0">
                <a:latin typeface="Courier New" pitchFamily="49" charset="0"/>
                <a:cs typeface="Courier New" pitchFamily="49" charset="0"/>
              </a:rPr>
              <a:t>   </a:t>
            </a:r>
            <a:endParaRPr lang="en-US" altLang="en-US" dirty="0" smtClean="0"/>
          </a:p>
          <a:p>
            <a:pPr lvl="1" eaLnBrk="1" hangingPunct="1">
              <a:buFont typeface="Arial" charset="0"/>
              <a:buNone/>
            </a:pPr>
            <a:endParaRPr lang="en-US" altLang="en-US" dirty="0" smtClean="0"/>
          </a:p>
        </p:txBody>
      </p:sp>
      <p:sp>
        <p:nvSpPr>
          <p:cNvPr id="4" name="Slide Number Placeholder 3"/>
          <p:cNvSpPr>
            <a:spLocks noGrp="1"/>
          </p:cNvSpPr>
          <p:nvPr>
            <p:ph type="sldNum" sz="quarter" idx="12"/>
          </p:nvPr>
        </p:nvSpPr>
        <p:spPr/>
        <p:txBody>
          <a:bodyPr/>
          <a:lstStyle/>
          <a:p>
            <a:pPr>
              <a:defRPr/>
            </a:pPr>
            <a:fld id="{CF3D9B12-996F-4530-AD63-1EE2B3C87D41}" type="slidenum">
              <a:rPr lang="en-US" sz="1400"/>
              <a:pPr>
                <a:defRPr/>
              </a:pPr>
              <a:t>47</a:t>
            </a:fld>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Content Placeholder 2"/>
          <p:cNvSpPr>
            <a:spLocks noGrp="1"/>
          </p:cNvSpPr>
          <p:nvPr>
            <p:ph idx="1"/>
          </p:nvPr>
        </p:nvSpPr>
        <p:spPr>
          <a:xfrm>
            <a:off x="228600" y="1219200"/>
            <a:ext cx="8686800" cy="5453063"/>
          </a:xfrm>
        </p:spPr>
        <p:txBody>
          <a:bodyPr/>
          <a:lstStyle/>
          <a:p>
            <a:pPr eaLnBrk="1" hangingPunct="1"/>
            <a:r>
              <a:rPr lang="en-US" altLang="en-US" dirty="0" smtClean="0"/>
              <a:t>Two sided hypotheses H</a:t>
            </a:r>
            <a:r>
              <a:rPr lang="en-US" altLang="en-US" baseline="-25000" dirty="0" smtClean="0"/>
              <a:t>A</a:t>
            </a:r>
            <a:r>
              <a:rPr lang="en-US" altLang="en-US" dirty="0" smtClean="0"/>
              <a:t>: </a:t>
            </a:r>
            <a:r>
              <a:rPr lang="el-GR" altLang="en-US" dirty="0" smtClean="0">
                <a:cs typeface="Arial" charset="0"/>
              </a:rPr>
              <a:t>μ</a:t>
            </a:r>
            <a:r>
              <a:rPr lang="en-US" altLang="en-US" dirty="0" smtClean="0">
                <a:cs typeface="Arial" charset="0"/>
              </a:rPr>
              <a:t>≠</a:t>
            </a:r>
            <a:r>
              <a:rPr lang="el-GR" altLang="en-US" dirty="0" smtClean="0">
                <a:cs typeface="Arial" charset="0"/>
              </a:rPr>
              <a:t>μ</a:t>
            </a:r>
            <a:r>
              <a:rPr lang="en-US" altLang="en-US" baseline="-25000" dirty="0" smtClean="0">
                <a:cs typeface="Arial" charset="0"/>
              </a:rPr>
              <a:t>0 </a:t>
            </a:r>
            <a:endParaRPr lang="en-US" altLang="en-US" dirty="0" smtClean="0"/>
          </a:p>
          <a:p>
            <a:pPr lvl="1" eaLnBrk="1" hangingPunct="1"/>
            <a:r>
              <a:rPr lang="en-US" altLang="en-US" dirty="0" smtClean="0"/>
              <a:t>For a two sided hypothesis, you are considering the probability that </a:t>
            </a:r>
            <a:r>
              <a:rPr lang="el-GR" altLang="en-US" dirty="0" smtClean="0">
                <a:cs typeface="Arial" charset="0"/>
              </a:rPr>
              <a:t>μ</a:t>
            </a:r>
            <a:r>
              <a:rPr lang="en-US" altLang="en-US" dirty="0" smtClean="0">
                <a:cs typeface="Arial" charset="0"/>
              </a:rPr>
              <a:t>&gt;</a:t>
            </a:r>
            <a:r>
              <a:rPr lang="el-GR" altLang="en-US" dirty="0" smtClean="0">
                <a:cs typeface="Arial" charset="0"/>
              </a:rPr>
              <a:t>μ</a:t>
            </a:r>
            <a:r>
              <a:rPr lang="en-US" altLang="en-US" baseline="-25000" dirty="0" smtClean="0">
                <a:cs typeface="Arial" charset="0"/>
              </a:rPr>
              <a:t>0 </a:t>
            </a:r>
            <a:r>
              <a:rPr lang="en-US" altLang="en-US" dirty="0" smtClean="0">
                <a:cs typeface="Arial" charset="0"/>
              </a:rPr>
              <a:t> or </a:t>
            </a:r>
            <a:r>
              <a:rPr lang="el-GR" altLang="en-US" dirty="0" smtClean="0">
                <a:cs typeface="Arial" charset="0"/>
              </a:rPr>
              <a:t>μ</a:t>
            </a:r>
            <a:r>
              <a:rPr lang="en-US" altLang="en-US" dirty="0" smtClean="0">
                <a:cs typeface="Arial" charset="0"/>
              </a:rPr>
              <a:t>&lt;</a:t>
            </a:r>
            <a:r>
              <a:rPr lang="el-GR" altLang="en-US" dirty="0" smtClean="0">
                <a:cs typeface="Arial" charset="0"/>
              </a:rPr>
              <a:t>μ</a:t>
            </a:r>
            <a:r>
              <a:rPr lang="en-US" altLang="en-US" baseline="-25000" dirty="0" smtClean="0">
                <a:cs typeface="Arial" charset="0"/>
              </a:rPr>
              <a:t>0</a:t>
            </a:r>
            <a:r>
              <a:rPr lang="en-US" altLang="en-US" dirty="0" smtClean="0"/>
              <a:t> , so you calculate </a:t>
            </a:r>
          </a:p>
          <a:p>
            <a:pPr lvl="1" eaLnBrk="1" hangingPunct="1">
              <a:buFont typeface="Arial" charset="0"/>
              <a:buNone/>
            </a:pPr>
            <a:r>
              <a:rPr lang="en-US" altLang="en-US" dirty="0" smtClean="0"/>
              <a:t>   P(Z&gt;z) or P(Z&lt;-z) if you know </a:t>
            </a:r>
            <a:r>
              <a:rPr lang="el-GR" altLang="en-US" sz="2400" dirty="0" smtClean="0">
                <a:latin typeface="Arial Symbol" pitchFamily="34" charset="0"/>
              </a:rPr>
              <a:t>σ</a:t>
            </a:r>
            <a:r>
              <a:rPr lang="en-US" altLang="en-US" dirty="0" smtClean="0"/>
              <a:t>, which is both tails of the distribution</a:t>
            </a:r>
          </a:p>
          <a:p>
            <a:pPr lvl="1" eaLnBrk="1" hangingPunct="1"/>
            <a:r>
              <a:rPr lang="en-US" altLang="en-US" dirty="0" smtClean="0"/>
              <a:t>This is then 2*P(Z&gt;z) </a:t>
            </a:r>
          </a:p>
          <a:p>
            <a:pPr lvl="1" eaLnBrk="1" hangingPunct="1"/>
            <a:r>
              <a:rPr lang="en-US" altLang="en-US" dirty="0" smtClean="0"/>
              <a:t>For 2*P(Z&gt;z) to be &lt;0.05, the area in each tail must be &lt;0.025, so the test statistic </a:t>
            </a:r>
            <a:r>
              <a:rPr lang="en-US" altLang="en-US" dirty="0" err="1" smtClean="0"/>
              <a:t>z</a:t>
            </a:r>
            <a:r>
              <a:rPr lang="en-US" altLang="en-US" baseline="-25000" dirty="0" err="1" smtClean="0"/>
              <a:t>stat</a:t>
            </a:r>
            <a:r>
              <a:rPr lang="en-US" altLang="en-US" dirty="0" smtClean="0"/>
              <a:t> must be &gt;1.96  or &lt;-1.96</a:t>
            </a:r>
            <a:endParaRPr lang="en-US" altLang="en-US" sz="2000" dirty="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A115273F-3280-4979-B2DD-201C5735E578}" type="slidenum">
              <a:rPr lang="en-US" sz="1400"/>
              <a:pPr>
                <a:defRPr/>
              </a:pPr>
              <a:t>48</a:t>
            </a:fld>
            <a:endParaRPr lang="en-US" dirty="0"/>
          </a:p>
        </p:txBody>
      </p:sp>
      <p:pic>
        <p:nvPicPr>
          <p:cNvPr id="5530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5070475"/>
            <a:ext cx="2438400" cy="178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p:cNvSpPr txBox="1">
            <a:spLocks/>
          </p:cNvSpPr>
          <p:nvPr/>
        </p:nvSpPr>
        <p:spPr bwMode="auto">
          <a:xfrm>
            <a:off x="609600" y="7620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r>
              <a:rPr lang="en-US" altLang="en-US" dirty="0" smtClean="0"/>
              <a:t>Hypothesis testing – one sided vs. two sided</a:t>
            </a:r>
            <a:endParaRPr lang="en-US" alt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pPr eaLnBrk="1" hangingPunct="1"/>
            <a:r>
              <a:rPr lang="en-US" altLang="en-US" smtClean="0"/>
              <a:t>Hypothesis testing</a:t>
            </a:r>
          </a:p>
        </p:txBody>
      </p:sp>
      <p:sp>
        <p:nvSpPr>
          <p:cNvPr id="3" name="Content Placeholder 2"/>
          <p:cNvSpPr>
            <a:spLocks noGrp="1"/>
          </p:cNvSpPr>
          <p:nvPr>
            <p:ph idx="1"/>
          </p:nvPr>
        </p:nvSpPr>
        <p:spPr>
          <a:xfrm>
            <a:off x="457200" y="1600200"/>
            <a:ext cx="8229600" cy="5029200"/>
          </a:xfrm>
        </p:spPr>
        <p:txBody>
          <a:bodyPr rtlCol="0">
            <a:normAutofit/>
          </a:bodyPr>
          <a:lstStyle/>
          <a:p>
            <a:pPr eaLnBrk="1" fontAlgn="auto" hangingPunct="1">
              <a:spcAft>
                <a:spcPts val="0"/>
              </a:spcAft>
              <a:buFont typeface="Arial" pitchFamily="34" charset="0"/>
              <a:buChar char="•"/>
              <a:defRPr/>
            </a:pPr>
            <a:r>
              <a:rPr lang="en-US" dirty="0" smtClean="0"/>
              <a:t>So at the same significance level, here </a:t>
            </a:r>
            <a:r>
              <a:rPr lang="en-US" altLang="en-US" dirty="0" smtClean="0">
                <a:sym typeface="Symbol" pitchFamily="18" charset="2"/>
              </a:rPr>
              <a:t>⍺</a:t>
            </a:r>
            <a:r>
              <a:rPr lang="en-US" dirty="0" smtClean="0">
                <a:sym typeface="Symbol"/>
              </a:rPr>
              <a:t>=</a:t>
            </a:r>
            <a:r>
              <a:rPr lang="en-US" dirty="0" smtClean="0">
                <a:sym typeface="Symbol"/>
              </a:rPr>
              <a:t>0.05, a smaller test statistic, and therefore </a:t>
            </a:r>
            <a:r>
              <a:rPr lang="en-US" dirty="0" smtClean="0"/>
              <a:t>less evidence, is needed to reject the null for a one sided test as compared to a two sided test</a:t>
            </a:r>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smtClean="0"/>
              <a:t>So a two sided test is more conservative</a:t>
            </a:r>
          </a:p>
        </p:txBody>
      </p:sp>
      <p:sp>
        <p:nvSpPr>
          <p:cNvPr id="4" name="Slide Number Placeholder 3"/>
          <p:cNvSpPr>
            <a:spLocks noGrp="1"/>
          </p:cNvSpPr>
          <p:nvPr>
            <p:ph type="sldNum" sz="quarter" idx="12"/>
          </p:nvPr>
        </p:nvSpPr>
        <p:spPr/>
        <p:txBody>
          <a:bodyPr/>
          <a:lstStyle/>
          <a:p>
            <a:pPr>
              <a:defRPr/>
            </a:pPr>
            <a:fld id="{00639F39-668D-4D90-B810-A4C186E42BCF}" type="slidenum">
              <a:rPr lang="en-US"/>
              <a:pPr>
                <a:defRPr/>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mtClean="0"/>
              <a:t>Review: Normal distribution</a:t>
            </a:r>
          </a:p>
        </p:txBody>
      </p:sp>
      <p:sp>
        <p:nvSpPr>
          <p:cNvPr id="9219"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630" b="-5660"/>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7EC1B0E7-1EBE-421D-A2CA-E54B6D9381C4}" type="slidenum">
              <a:rPr lang="en-US"/>
              <a:pPr>
                <a:defRPr/>
              </a:pPr>
              <a:t>5</a:t>
            </a:fld>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ltLang="en-US" smtClean="0"/>
              <a:t>Hypothesis testing</a:t>
            </a:r>
          </a:p>
        </p:txBody>
      </p:sp>
      <p:sp>
        <p:nvSpPr>
          <p:cNvPr id="57347" name="Content Placeholder 2"/>
          <p:cNvSpPr>
            <a:spLocks noGrp="1"/>
          </p:cNvSpPr>
          <p:nvPr>
            <p:ph idx="1"/>
          </p:nvPr>
        </p:nvSpPr>
        <p:spPr>
          <a:xfrm>
            <a:off x="457200" y="1600200"/>
            <a:ext cx="8229600" cy="5029200"/>
          </a:xfrm>
        </p:spPr>
        <p:txBody>
          <a:bodyPr/>
          <a:lstStyle/>
          <a:p>
            <a:pPr eaLnBrk="1" hangingPunct="1"/>
            <a:r>
              <a:rPr lang="en-US" altLang="en-US" smtClean="0"/>
              <a:t>What if you ran a test and got z</a:t>
            </a:r>
            <a:r>
              <a:rPr lang="en-US" altLang="en-US" baseline="-25000" smtClean="0"/>
              <a:t>stat</a:t>
            </a:r>
            <a:r>
              <a:rPr lang="en-US" altLang="en-US" smtClean="0"/>
              <a:t> =1.83?  If your hypothesis was one-sided, you’d reject.  If your hypothesis was two-sided, you’d fail to reject.</a:t>
            </a:r>
          </a:p>
          <a:p>
            <a:pPr eaLnBrk="1" hangingPunct="1"/>
            <a:endParaRPr lang="en-US" altLang="en-US" smtClean="0"/>
          </a:p>
          <a:p>
            <a:pPr eaLnBrk="1" hangingPunct="1"/>
            <a:r>
              <a:rPr lang="en-US" altLang="en-US" smtClean="0"/>
              <a:t>Therefore it is very important to </a:t>
            </a:r>
            <a:r>
              <a:rPr lang="en-US" altLang="en-US" u="sng" smtClean="0"/>
              <a:t>specify your test a priori</a:t>
            </a:r>
            <a:r>
              <a:rPr lang="en-US" altLang="en-US" smtClean="0"/>
              <a:t>!</a:t>
            </a:r>
          </a:p>
        </p:txBody>
      </p:sp>
      <p:sp>
        <p:nvSpPr>
          <p:cNvPr id="4" name="Slide Number Placeholder 3"/>
          <p:cNvSpPr>
            <a:spLocks noGrp="1"/>
          </p:cNvSpPr>
          <p:nvPr>
            <p:ph type="sldNum" sz="quarter" idx="12"/>
          </p:nvPr>
        </p:nvSpPr>
        <p:spPr/>
        <p:txBody>
          <a:bodyPr/>
          <a:lstStyle/>
          <a:p>
            <a:pPr>
              <a:defRPr/>
            </a:pPr>
            <a:fld id="{6E5D6936-0792-4A37-84D3-4A2A287FACF8}" type="slidenum">
              <a:rPr lang="en-US"/>
              <a:pPr>
                <a:defRPr/>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pPr eaLnBrk="1" hangingPunct="1"/>
            <a:r>
              <a:rPr lang="en-US" altLang="en-US" smtClean="0"/>
              <a:t>Hypothesis testing</a:t>
            </a:r>
          </a:p>
        </p:txBody>
      </p:sp>
      <p:sp>
        <p:nvSpPr>
          <p:cNvPr id="58371" name="Content Placeholder 2"/>
          <p:cNvSpPr>
            <a:spLocks noGrp="1"/>
          </p:cNvSpPr>
          <p:nvPr>
            <p:ph idx="1"/>
          </p:nvPr>
        </p:nvSpPr>
        <p:spPr>
          <a:xfrm>
            <a:off x="457200" y="1600200"/>
            <a:ext cx="8229600" cy="5029200"/>
          </a:xfrm>
        </p:spPr>
        <p:txBody>
          <a:bodyPr/>
          <a:lstStyle/>
          <a:p>
            <a:pPr eaLnBrk="1" hangingPunct="1"/>
            <a:r>
              <a:rPr lang="en-US" altLang="en-US" smtClean="0"/>
              <a:t>For clinical trials, most people use two-sided hypotheses</a:t>
            </a:r>
          </a:p>
          <a:p>
            <a:pPr lvl="1" eaLnBrk="1" hangingPunct="1"/>
            <a:r>
              <a:rPr lang="en-US" altLang="en-US" smtClean="0"/>
              <a:t>That way no one will suspect you of changing your hypothesis test after the fact</a:t>
            </a:r>
          </a:p>
          <a:p>
            <a:pPr lvl="1" eaLnBrk="1" hangingPunct="1"/>
            <a:r>
              <a:rPr lang="en-US" altLang="en-US" smtClean="0"/>
              <a:t>On the other hand, does it really make sense to have an alternative hypothesis that a new treatment is either better</a:t>
            </a:r>
            <a:r>
              <a:rPr lang="en-US" altLang="en-US" i="1" smtClean="0"/>
              <a:t> or worse</a:t>
            </a:r>
            <a:r>
              <a:rPr lang="en-US" altLang="en-US" smtClean="0"/>
              <a:t>  than the old one?</a:t>
            </a:r>
          </a:p>
        </p:txBody>
      </p:sp>
      <p:sp>
        <p:nvSpPr>
          <p:cNvPr id="4" name="Slide Number Placeholder 3"/>
          <p:cNvSpPr>
            <a:spLocks noGrp="1"/>
          </p:cNvSpPr>
          <p:nvPr>
            <p:ph type="sldNum" sz="quarter" idx="12"/>
          </p:nvPr>
        </p:nvSpPr>
        <p:spPr/>
        <p:txBody>
          <a:bodyPr/>
          <a:lstStyle/>
          <a:p>
            <a:pPr>
              <a:defRPr/>
            </a:pPr>
            <a:fld id="{409343E9-F8B6-4E61-A2C7-870A398B1AA0}" type="slidenum">
              <a:rPr lang="en-US"/>
              <a:pPr>
                <a:defRPr/>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ltLang="en-US" smtClean="0"/>
              <a:t>Inference on proportions</a:t>
            </a:r>
          </a:p>
        </p:txBody>
      </p:sp>
      <p:sp>
        <p:nvSpPr>
          <p:cNvPr id="59395" name="Rectangle 3"/>
          <p:cNvSpPr>
            <a:spLocks noGrp="1" noChangeArrowheads="1"/>
          </p:cNvSpPr>
          <p:nvPr>
            <p:ph type="body" sz="half" idx="1"/>
          </p:nvPr>
        </p:nvSpPr>
        <p:spPr>
          <a:xfrm>
            <a:off x="457200" y="1600200"/>
            <a:ext cx="8229600" cy="4525963"/>
          </a:xfrm>
        </p:spPr>
        <p:txBody>
          <a:bodyPr/>
          <a:lstStyle/>
          <a:p>
            <a:pPr eaLnBrk="1" hangingPunct="1"/>
            <a:r>
              <a:rPr lang="en-US" altLang="en-US" smtClean="0"/>
              <a:t>Variables that are measured as successes or failures, disease or no disease, etc., can be considered binomial random variables</a:t>
            </a:r>
          </a:p>
          <a:p>
            <a:pPr lvl="1" eaLnBrk="1" hangingPunct="1"/>
            <a:r>
              <a:rPr lang="en-US" altLang="en-US" smtClean="0"/>
              <a:t>x=number of successes</a:t>
            </a:r>
          </a:p>
          <a:p>
            <a:pPr lvl="1" eaLnBrk="1" hangingPunct="1"/>
            <a:r>
              <a:rPr lang="en-US" altLang="en-US" smtClean="0"/>
              <a:t>n=number of “trials”</a:t>
            </a:r>
          </a:p>
          <a:p>
            <a:pPr lvl="1" eaLnBrk="1" hangingPunct="1"/>
            <a:r>
              <a:rPr lang="en-US" altLang="en-US" smtClean="0"/>
              <a:t>x/n = proportion diseased</a:t>
            </a:r>
          </a:p>
          <a:p>
            <a:pPr eaLnBrk="1" hangingPunct="1">
              <a:buFont typeface="Wingdings" pitchFamily="2" charset="2"/>
              <a:buNone/>
            </a:pPr>
            <a:endParaRPr lang="el-GR" altLang="en-US" sz="2800" smtClean="0">
              <a:cs typeface="Arial" charset="0"/>
            </a:endParaRPr>
          </a:p>
        </p:txBody>
      </p:sp>
      <p:sp>
        <p:nvSpPr>
          <p:cNvPr id="5" name="Slide Number Placeholder 4"/>
          <p:cNvSpPr>
            <a:spLocks noGrp="1"/>
          </p:cNvSpPr>
          <p:nvPr>
            <p:ph type="sldNum" sz="quarter" idx="12"/>
          </p:nvPr>
        </p:nvSpPr>
        <p:spPr/>
        <p:txBody>
          <a:bodyPr/>
          <a:lstStyle/>
          <a:p>
            <a:pPr>
              <a:defRPr/>
            </a:pPr>
            <a:fld id="{321FF152-AD86-4490-84C8-5FBD826A4CF4}" type="slidenum">
              <a:rPr lang="en-US"/>
              <a:pPr>
                <a:defRPr/>
              </a:pPr>
              <a:t>52</a:t>
            </a:fld>
            <a:endParaRPr lang="en-US"/>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0419" name="Rectangle 3"/>
          <p:cNvSpPr>
            <a:spLocks noGrp="1" noChangeArrowheads="1"/>
          </p:cNvSpPr>
          <p:nvPr>
            <p:ph idx="1"/>
          </p:nvPr>
        </p:nvSpPr>
        <p:spPr/>
        <p:txBody>
          <a:bodyPr/>
          <a:lstStyle/>
          <a:p>
            <a:pPr eaLnBrk="1" hangingPunct="1"/>
            <a:r>
              <a:rPr lang="en-US" altLang="en-US" smtClean="0"/>
              <a:t>Under the CLT, the sampling distribution of an estimated proportion p̂, if n is large enough, is approximately a normal distribution with mean </a:t>
            </a:r>
            <a:r>
              <a:rPr lang="en-US" altLang="en-US" smtClean="0">
                <a:cs typeface="Arial" charset="0"/>
              </a:rPr>
              <a:t>p and standard deviation=√(p(1-p)/n)</a:t>
            </a:r>
          </a:p>
          <a:p>
            <a:pPr eaLnBrk="1" hangingPunct="1">
              <a:buFont typeface="Wingdings" pitchFamily="2" charset="2"/>
              <a:buNone/>
            </a:pPr>
            <a:endParaRPr lang="en-US" altLang="en-US" smtClean="0">
              <a:cs typeface="Arial" charset="0"/>
            </a:endParaRPr>
          </a:p>
        </p:txBody>
      </p:sp>
      <p:sp>
        <p:nvSpPr>
          <p:cNvPr id="5" name="Slide Number Placeholder 4"/>
          <p:cNvSpPr>
            <a:spLocks noGrp="1"/>
          </p:cNvSpPr>
          <p:nvPr>
            <p:ph type="sldNum" sz="quarter" idx="12"/>
          </p:nvPr>
        </p:nvSpPr>
        <p:spPr/>
        <p:txBody>
          <a:bodyPr/>
          <a:lstStyle/>
          <a:p>
            <a:pPr>
              <a:defRPr/>
            </a:pPr>
            <a:fld id="{EF3C4C88-3562-4F13-AC7C-F4F059DAC668}" type="slidenum">
              <a:rPr lang="en-US"/>
              <a:pPr>
                <a:defRPr/>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1443" name="Rectangle 3"/>
          <p:cNvSpPr>
            <a:spLocks noGrp="1" noChangeArrowheads="1"/>
          </p:cNvSpPr>
          <p:nvPr>
            <p:ph type="body" sz="half" idx="1"/>
          </p:nvPr>
        </p:nvSpPr>
        <p:spPr>
          <a:xfrm>
            <a:off x="457200" y="1600200"/>
            <a:ext cx="7848600" cy="4525963"/>
          </a:xfrm>
        </p:spPr>
        <p:txBody>
          <a:bodyPr/>
          <a:lstStyle/>
          <a:p>
            <a:pPr eaLnBrk="1" hangingPunct="1"/>
            <a:r>
              <a:rPr lang="en-US" altLang="en-US" sz="2800" smtClean="0"/>
              <a:t>Therefore we can test that a sample proportion is equal to, greater than, or less than some </a:t>
            </a:r>
            <a:r>
              <a:rPr lang="en-US" altLang="en-US" sz="2800" u="sng" smtClean="0"/>
              <a:t>hypothesized p</a:t>
            </a:r>
            <a:r>
              <a:rPr lang="en-US" altLang="en-US" sz="2800" u="sng" baseline="-25000" smtClean="0"/>
              <a:t>0</a:t>
            </a:r>
            <a:r>
              <a:rPr lang="en-US" altLang="en-US" sz="2800" u="sng" smtClean="0"/>
              <a:t> </a:t>
            </a:r>
            <a:r>
              <a:rPr lang="en-US" altLang="en-US" sz="2800" smtClean="0"/>
              <a:t>using the z statistic</a:t>
            </a:r>
          </a:p>
          <a:p>
            <a:pPr eaLnBrk="1" hangingPunct="1">
              <a:buFont typeface="Wingdings" pitchFamily="2" charset="2"/>
              <a:buNone/>
            </a:pPr>
            <a:r>
              <a:rPr lang="en-US" altLang="en-US" sz="2800" smtClean="0"/>
              <a:t>  </a:t>
            </a:r>
            <a:endParaRPr lang="en-US" altLang="en-US" sz="2800" smtClean="0">
              <a:cs typeface="Arial" charset="0"/>
            </a:endParaRPr>
          </a:p>
        </p:txBody>
      </p:sp>
      <p:graphicFrame>
        <p:nvGraphicFramePr>
          <p:cNvPr id="61444" name="Object 4"/>
          <p:cNvGraphicFramePr>
            <a:graphicFrameLocks noGrp="1" noChangeAspect="1"/>
          </p:cNvGraphicFramePr>
          <p:nvPr>
            <p:ph sz="half" idx="2"/>
          </p:nvPr>
        </p:nvGraphicFramePr>
        <p:xfrm>
          <a:off x="2286000" y="3168650"/>
          <a:ext cx="3427413" cy="1174750"/>
        </p:xfrm>
        <a:graphic>
          <a:graphicData uri="http://schemas.openxmlformats.org/presentationml/2006/ole">
            <mc:AlternateContent xmlns:mc="http://schemas.openxmlformats.org/markup-compatibility/2006">
              <mc:Choice xmlns:v="urn:schemas-microsoft-com:vml" Requires="v">
                <p:oleObj spid="_x0000_s61498" name="Equation" r:id="rId3" imgW="1333500" imgH="457200" progId="Equation.3">
                  <p:embed/>
                </p:oleObj>
              </mc:Choice>
              <mc:Fallback>
                <p:oleObj name="Equation" r:id="rId3" imgW="1333500" imgH="457200" progId="Equation.3">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3168650"/>
                        <a:ext cx="3427413" cy="1174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Slide Number Placeholder 5"/>
          <p:cNvSpPr>
            <a:spLocks noGrp="1"/>
          </p:cNvSpPr>
          <p:nvPr>
            <p:ph type="sldNum" sz="quarter" idx="12"/>
          </p:nvPr>
        </p:nvSpPr>
        <p:spPr/>
        <p:txBody>
          <a:bodyPr/>
          <a:lstStyle/>
          <a:p>
            <a:pPr>
              <a:defRPr/>
            </a:pPr>
            <a:fld id="{2B82AA99-398A-426C-9BE5-D7859DBA0346}" type="slidenum">
              <a:rPr lang="en-US"/>
              <a:pPr>
                <a:defRPr/>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2467" name="Rectangle 3"/>
          <p:cNvSpPr>
            <a:spLocks noGrp="1" noChangeArrowheads="1"/>
          </p:cNvSpPr>
          <p:nvPr>
            <p:ph idx="1"/>
          </p:nvPr>
        </p:nvSpPr>
        <p:spPr/>
        <p:txBody>
          <a:bodyPr/>
          <a:lstStyle/>
          <a:p>
            <a:pPr eaLnBrk="1" hangingPunct="1">
              <a:lnSpc>
                <a:spcPct val="90000"/>
              </a:lnSpc>
            </a:pPr>
            <a:r>
              <a:rPr lang="en-US" altLang="en-US" sz="2800" smtClean="0"/>
              <a:t>Example:  Micronutrient intake of black women in South Africa </a:t>
            </a:r>
          </a:p>
          <a:p>
            <a:pPr eaLnBrk="1" hangingPunct="1">
              <a:lnSpc>
                <a:spcPct val="90000"/>
              </a:lnSpc>
            </a:pPr>
            <a:r>
              <a:rPr lang="en-US" altLang="en-US" sz="2800" smtClean="0"/>
              <a:t>Study:  Pre-menopausal women randomly selected based on geographic location</a:t>
            </a:r>
          </a:p>
          <a:p>
            <a:pPr eaLnBrk="1" hangingPunct="1">
              <a:lnSpc>
                <a:spcPct val="90000"/>
              </a:lnSpc>
            </a:pPr>
            <a:r>
              <a:rPr lang="en-US" altLang="en-US" sz="2800" smtClean="0"/>
              <a:t>Micronutrient intake was determined using a Quantitative Food Frequency Questionnaire developed for South Africans</a:t>
            </a:r>
          </a:p>
          <a:p>
            <a:pPr eaLnBrk="1" hangingPunct="1">
              <a:lnSpc>
                <a:spcPct val="90000"/>
              </a:lnSpc>
            </a:pPr>
            <a:r>
              <a:rPr lang="en-US" altLang="en-US" sz="2800" smtClean="0"/>
              <a:t>Question:  Do more than 10% of the women have the micronutrient intake of less than the RDA?</a:t>
            </a:r>
          </a:p>
          <a:p>
            <a:pPr eaLnBrk="1" hangingPunct="1">
              <a:lnSpc>
                <a:spcPct val="90000"/>
              </a:lnSpc>
              <a:buFont typeface="Wingdings" pitchFamily="2" charset="2"/>
              <a:buNone/>
            </a:pPr>
            <a:endParaRPr lang="en-US" altLang="en-US" sz="2800" smtClean="0"/>
          </a:p>
        </p:txBody>
      </p:sp>
      <p:sp>
        <p:nvSpPr>
          <p:cNvPr id="6" name="Slide Number Placeholder 5"/>
          <p:cNvSpPr>
            <a:spLocks noGrp="1"/>
          </p:cNvSpPr>
          <p:nvPr>
            <p:ph type="sldNum" sz="quarter" idx="12"/>
          </p:nvPr>
        </p:nvSpPr>
        <p:spPr/>
        <p:txBody>
          <a:bodyPr/>
          <a:lstStyle/>
          <a:p>
            <a:pPr>
              <a:defRPr/>
            </a:pPr>
            <a:fld id="{45DED596-E8A0-4276-B976-1EAA032868DB}" type="slidenum">
              <a:rPr lang="en-US"/>
              <a:pPr>
                <a:defRPr/>
              </a:pPr>
              <a:t>55</a:t>
            </a:fld>
            <a:endParaRPr lang="en-US"/>
          </a:p>
        </p:txBody>
      </p:sp>
      <p:sp>
        <p:nvSpPr>
          <p:cNvPr id="62469" name="Text Box 5"/>
          <p:cNvSpPr txBox="1">
            <a:spLocks noChangeArrowheads="1"/>
          </p:cNvSpPr>
          <p:nvPr/>
        </p:nvSpPr>
        <p:spPr bwMode="auto">
          <a:xfrm>
            <a:off x="3808413" y="6507163"/>
            <a:ext cx="51069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200"/>
              <a:t>Data adapted from Hattingh Z. et al, West Indian Med J 2008: 57 (5):431 </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63491" name="Rectangle 3"/>
          <p:cNvSpPr>
            <a:spLocks noGrp="1" noChangeArrowheads="1"/>
          </p:cNvSpPr>
          <p:nvPr>
            <p:ph idx="1"/>
          </p:nvPr>
        </p:nvSpPr>
        <p:spPr/>
        <p:txBody>
          <a:bodyPr/>
          <a:lstStyle/>
          <a:p>
            <a:pPr eaLnBrk="1" hangingPunct="1"/>
            <a:r>
              <a:rPr lang="en-US" altLang="en-US" sz="2800" smtClean="0"/>
              <a:t>Null hypothesis:  </a:t>
            </a:r>
          </a:p>
          <a:p>
            <a:pPr lvl="1" eaLnBrk="1" hangingPunct="1"/>
            <a:r>
              <a:rPr lang="en-US" altLang="en-US" sz="2400" smtClean="0"/>
              <a:t>10% or fewer of the women aged 25-34 have insufficient dietary folate levels (less than 268 </a:t>
            </a:r>
            <a:r>
              <a:rPr lang="en-US" altLang="en-US" sz="2400" smtClean="0">
                <a:cs typeface="Arial" charset="0"/>
              </a:rPr>
              <a:t>µg, a cutoff based on RDA)</a:t>
            </a:r>
          </a:p>
          <a:p>
            <a:pPr lvl="1" eaLnBrk="1" hangingPunct="1"/>
            <a:r>
              <a:rPr lang="en-US" altLang="en-US" sz="2400" smtClean="0"/>
              <a:t>H</a:t>
            </a:r>
            <a:r>
              <a:rPr lang="en-US" altLang="en-US" sz="2400" baseline="-25000" smtClean="0"/>
              <a:t>0</a:t>
            </a:r>
            <a:r>
              <a:rPr lang="en-US" altLang="en-US" sz="2400" smtClean="0"/>
              <a:t>: p</a:t>
            </a:r>
            <a:r>
              <a:rPr lang="en-US" altLang="en-US" sz="2400" baseline="-25000" smtClean="0"/>
              <a:t>0</a:t>
            </a:r>
            <a:r>
              <a:rPr lang="en-US" altLang="en-US" sz="2400" smtClean="0"/>
              <a:t> ≤ 0.10</a:t>
            </a:r>
          </a:p>
          <a:p>
            <a:pPr eaLnBrk="1" hangingPunct="1"/>
            <a:r>
              <a:rPr lang="en-US" altLang="en-US" sz="2800" smtClean="0"/>
              <a:t>Alternative hypothesis:</a:t>
            </a:r>
          </a:p>
          <a:p>
            <a:pPr lvl="1" eaLnBrk="1" hangingPunct="1"/>
            <a:r>
              <a:rPr lang="en-US" altLang="en-US" sz="2400" smtClean="0"/>
              <a:t>More than 10% of the women aged 25-34 have insufficient dietary folate levels</a:t>
            </a:r>
          </a:p>
          <a:p>
            <a:pPr lvl="1" eaLnBrk="1" hangingPunct="1"/>
            <a:r>
              <a:rPr lang="en-US" altLang="en-US" sz="2400" smtClean="0"/>
              <a:t>H</a:t>
            </a:r>
            <a:r>
              <a:rPr lang="en-US" altLang="en-US" sz="2400" baseline="-25000" smtClean="0"/>
              <a:t>A</a:t>
            </a:r>
            <a:r>
              <a:rPr lang="en-US" altLang="en-US" sz="2400" smtClean="0"/>
              <a:t>: p</a:t>
            </a:r>
            <a:r>
              <a:rPr lang="en-US" altLang="en-US" sz="2400" baseline="-25000" smtClean="0"/>
              <a:t>0</a:t>
            </a:r>
            <a:r>
              <a:rPr lang="en-US" altLang="en-US" sz="2400" smtClean="0"/>
              <a:t> </a:t>
            </a:r>
            <a:r>
              <a:rPr lang="en-US" altLang="en-US" sz="2400" smtClean="0">
                <a:cs typeface="Arial" charset="0"/>
              </a:rPr>
              <a:t>&gt; 0.10</a:t>
            </a:r>
          </a:p>
          <a:p>
            <a:pPr eaLnBrk="1" hangingPunct="1"/>
            <a:r>
              <a:rPr lang="en-US" altLang="en-US" sz="2800" smtClean="0"/>
              <a:t>Significance level set at = 0.05</a:t>
            </a:r>
          </a:p>
        </p:txBody>
      </p:sp>
      <p:sp>
        <p:nvSpPr>
          <p:cNvPr id="5" name="Slide Number Placeholder 4"/>
          <p:cNvSpPr>
            <a:spLocks noGrp="1"/>
          </p:cNvSpPr>
          <p:nvPr>
            <p:ph type="sldNum" sz="quarter" idx="12"/>
          </p:nvPr>
        </p:nvSpPr>
        <p:spPr/>
        <p:txBody>
          <a:bodyPr/>
          <a:lstStyle/>
          <a:p>
            <a:pPr>
              <a:defRPr/>
            </a:pPr>
            <a:fld id="{94468215-F438-4E6D-AC52-3F880DC60078}" type="slidenum">
              <a:rPr lang="en-US"/>
              <a:pPr>
                <a:defRPr/>
              </a:pPr>
              <a:t>56</a:t>
            </a:fld>
            <a:endParaRPr 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en-US" altLang="en-US" smtClean="0"/>
              <a:t>Hypothesis test of a proportion</a:t>
            </a:r>
          </a:p>
        </p:txBody>
      </p:sp>
      <p:sp>
        <p:nvSpPr>
          <p:cNvPr id="54275" name="Rectangle 3"/>
          <p:cNvSpPr>
            <a:spLocks noGrp="1" noChangeArrowheads="1"/>
          </p:cNvSpPr>
          <p:nvPr>
            <p:ph idx="1"/>
          </p:nvPr>
        </p:nvSpPr>
        <p:spPr>
          <a:xfrm>
            <a:off x="457200" y="1600200"/>
            <a:ext cx="8229600" cy="4953000"/>
          </a:xfrm>
        </p:spPr>
        <p:txBody>
          <a:bodyPr/>
          <a:lstStyle/>
          <a:p>
            <a:pPr eaLnBrk="1" hangingPunct="1">
              <a:lnSpc>
                <a:spcPct val="90000"/>
              </a:lnSpc>
              <a:defRPr/>
            </a:pPr>
            <a:r>
              <a:rPr lang="en-US" dirty="0" smtClean="0"/>
              <a:t>The data: </a:t>
            </a:r>
          </a:p>
          <a:p>
            <a:pPr lvl="1" eaLnBrk="1" hangingPunct="1">
              <a:lnSpc>
                <a:spcPct val="90000"/>
              </a:lnSpc>
              <a:defRPr/>
            </a:pPr>
            <a:r>
              <a:rPr lang="en-US" dirty="0" smtClean="0"/>
              <a:t>158/279=56.6% had </a:t>
            </a:r>
            <a:r>
              <a:rPr lang="en-US" dirty="0" err="1" smtClean="0"/>
              <a:t>folate</a:t>
            </a:r>
            <a:r>
              <a:rPr lang="en-US" dirty="0" smtClean="0"/>
              <a:t> levels&lt;268 </a:t>
            </a:r>
            <a:r>
              <a:rPr lang="en-US" dirty="0" smtClean="0">
                <a:cs typeface="Arial" charset="0"/>
              </a:rPr>
              <a:t>µg </a:t>
            </a:r>
          </a:p>
          <a:p>
            <a:pPr eaLnBrk="1" hangingPunct="1">
              <a:lnSpc>
                <a:spcPct val="90000"/>
              </a:lnSpc>
              <a:defRPr/>
            </a:pPr>
            <a:r>
              <a:rPr lang="en-US" dirty="0" smtClean="0">
                <a:cs typeface="Arial" charset="0"/>
              </a:rPr>
              <a:t>Using the normal approximation to the binomial distribution:</a:t>
            </a:r>
          </a:p>
          <a:p>
            <a:pPr marL="457200" lvl="1" indent="0" eaLnBrk="1" hangingPunct="1">
              <a:lnSpc>
                <a:spcPct val="90000"/>
              </a:lnSpc>
              <a:buFont typeface="Arial" charset="0"/>
              <a:buNone/>
              <a:defRPr/>
            </a:pPr>
            <a:endParaRPr lang="en-US" dirty="0" smtClean="0">
              <a:cs typeface="Arial" charset="0"/>
            </a:endParaRPr>
          </a:p>
          <a:p>
            <a:pPr marL="457200" lvl="1" indent="0" eaLnBrk="1" hangingPunct="1">
              <a:lnSpc>
                <a:spcPct val="90000"/>
              </a:lnSpc>
              <a:buFont typeface="Arial" charset="0"/>
              <a:buNone/>
              <a:defRPr/>
            </a:pPr>
            <a:r>
              <a:rPr lang="en-US" dirty="0" smtClean="0">
                <a:cs typeface="Arial" charset="0"/>
              </a:rPr>
              <a:t> </a:t>
            </a:r>
            <a:r>
              <a:rPr lang="en-US" dirty="0" err="1" smtClean="0">
                <a:cs typeface="Arial" charset="0"/>
              </a:rPr>
              <a:t>z</a:t>
            </a:r>
            <a:r>
              <a:rPr lang="en-US" baseline="-25000" dirty="0" err="1" smtClean="0">
                <a:cs typeface="Arial" charset="0"/>
              </a:rPr>
              <a:t>stat</a:t>
            </a:r>
            <a:r>
              <a:rPr lang="en-US" dirty="0" smtClean="0">
                <a:cs typeface="Arial" charset="0"/>
              </a:rPr>
              <a:t> = (.566-0.10)/√(0.10*0.90/279) =25.9 </a:t>
            </a:r>
          </a:p>
          <a:p>
            <a:pPr marL="457200" lvl="1" indent="0" eaLnBrk="1" hangingPunct="1">
              <a:lnSpc>
                <a:spcPct val="90000"/>
              </a:lnSpc>
              <a:buFont typeface="Arial" charset="0"/>
              <a:buNone/>
              <a:defRPr/>
            </a:pPr>
            <a:endParaRPr lang="en-US" dirty="0">
              <a:cs typeface="Arial" charset="0"/>
            </a:endParaRPr>
          </a:p>
          <a:p>
            <a:pPr marL="457200" lvl="1" indent="0" eaLnBrk="1" hangingPunct="1">
              <a:lnSpc>
                <a:spcPct val="90000"/>
              </a:lnSpc>
              <a:buFont typeface="Arial" charset="0"/>
              <a:buNone/>
              <a:defRPr/>
            </a:pPr>
            <a:r>
              <a:rPr lang="en-US" dirty="0" smtClean="0">
                <a:cs typeface="Arial" charset="0"/>
              </a:rPr>
              <a:t>The chance of observing a z statistic of this large (25.9) is very small (&lt;0.05)</a:t>
            </a:r>
          </a:p>
          <a:p>
            <a:pPr marL="457200" lvl="1" indent="0" eaLnBrk="1" hangingPunct="1">
              <a:lnSpc>
                <a:spcPct val="90000"/>
              </a:lnSpc>
              <a:buFont typeface="Arial" charset="0"/>
              <a:buNone/>
              <a:defRPr/>
            </a:pPr>
            <a:r>
              <a:rPr lang="en-US" dirty="0" smtClean="0">
                <a:cs typeface="Arial" charset="0"/>
                <a:sym typeface="Wingdings" pitchFamily="2" charset="2"/>
              </a:rPr>
              <a:t> </a:t>
            </a:r>
            <a:r>
              <a:rPr lang="en-US" dirty="0" smtClean="0">
                <a:cs typeface="Arial" charset="0"/>
              </a:rPr>
              <a:t>So we reject the null hypothesis</a:t>
            </a:r>
          </a:p>
          <a:p>
            <a:pPr eaLnBrk="1" hangingPunct="1">
              <a:lnSpc>
                <a:spcPct val="90000"/>
              </a:lnSpc>
              <a:buFont typeface="Wingdings" pitchFamily="2" charset="2"/>
              <a:buNone/>
              <a:defRPr/>
            </a:pPr>
            <a:endParaRPr lang="en-US" dirty="0" smtClean="0">
              <a:cs typeface="Arial" charset="0"/>
            </a:endParaRPr>
          </a:p>
          <a:p>
            <a:pPr eaLnBrk="1" hangingPunct="1">
              <a:lnSpc>
                <a:spcPct val="90000"/>
              </a:lnSpc>
              <a:buFont typeface="Wingdings" pitchFamily="2" charset="2"/>
              <a:buNone/>
              <a:defRPr/>
            </a:pPr>
            <a:endParaRPr lang="en-US" dirty="0" smtClean="0">
              <a:cs typeface="Arial" charset="0"/>
            </a:endParaRPr>
          </a:p>
          <a:p>
            <a:pPr eaLnBrk="1" hangingPunct="1">
              <a:lnSpc>
                <a:spcPct val="90000"/>
              </a:lnSpc>
              <a:buFont typeface="Wingdings" pitchFamily="2" charset="2"/>
              <a:buNone/>
              <a:defRPr/>
            </a:pPr>
            <a:endParaRPr lang="en-US" dirty="0" smtClean="0">
              <a:cs typeface="Arial" charset="0"/>
            </a:endParaRPr>
          </a:p>
        </p:txBody>
      </p:sp>
      <p:sp>
        <p:nvSpPr>
          <p:cNvPr id="5" name="Slide Number Placeholder 4"/>
          <p:cNvSpPr>
            <a:spLocks noGrp="1"/>
          </p:cNvSpPr>
          <p:nvPr>
            <p:ph type="sldNum" sz="quarter" idx="12"/>
          </p:nvPr>
        </p:nvSpPr>
        <p:spPr/>
        <p:txBody>
          <a:bodyPr/>
          <a:lstStyle/>
          <a:p>
            <a:pPr>
              <a:defRPr/>
            </a:pPr>
            <a:fld id="{826339B9-FBA5-4EDA-B60C-9D461375A141}" type="slidenum">
              <a:rPr lang="en-US"/>
              <a:pPr>
                <a:defRPr/>
              </a:pPr>
              <a:t>57</a:t>
            </a:fld>
            <a:endParaRPr lang="en-US"/>
          </a:p>
        </p:txBody>
      </p:sp>
      <p:graphicFrame>
        <p:nvGraphicFramePr>
          <p:cNvPr id="2" name="Object 1"/>
          <p:cNvGraphicFramePr>
            <a:graphicFrameLocks noGrp="1" noChangeAspect="1"/>
          </p:cNvGraphicFramePr>
          <p:nvPr>
            <p:extLst>
              <p:ext uri="{D42A27DB-BD31-4B8C-83A1-F6EECF244321}">
                <p14:modId xmlns:p14="http://schemas.microsoft.com/office/powerpoint/2010/main" val="1700263701"/>
              </p:ext>
            </p:extLst>
          </p:nvPr>
        </p:nvGraphicFramePr>
        <p:xfrm>
          <a:off x="4572000" y="3048000"/>
          <a:ext cx="2743200" cy="940235"/>
        </p:xfrm>
        <a:graphic>
          <a:graphicData uri="http://schemas.openxmlformats.org/presentationml/2006/ole">
            <mc:AlternateContent xmlns:mc="http://schemas.openxmlformats.org/markup-compatibility/2006">
              <mc:Choice xmlns:v="urn:schemas-microsoft-com:vml" Requires="v">
                <p:oleObj spid="_x0000_s81958" name="Equation" r:id="rId3" imgW="1333500" imgH="457200" progId="Equation.3">
                  <p:embed/>
                </p:oleObj>
              </mc:Choice>
              <mc:Fallback>
                <p:oleObj name="Equation" r:id="rId3" imgW="1333500" imgH="457200" progId="Equation.3">
                  <p:embed/>
                  <p:pic>
                    <p:nvPicPr>
                      <p:cNvPr id="0" name="Object 4"/>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048000"/>
                        <a:ext cx="2743200" cy="940235"/>
                      </a:xfrm>
                      <a:prstGeom prst="rect">
                        <a:avLst/>
                      </a:prstGeom>
                      <a:solidFill>
                        <a:schemeClr val="bg1"/>
                      </a:solidFill>
                      <a:ln>
                        <a:noFill/>
                      </a:ln>
                    </p:spPr>
                  </p:pic>
                </p:oleObj>
              </mc:Fallback>
            </mc:AlternateContent>
          </a:graphicData>
        </a:graphic>
      </p:graphicFrame>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altLang="en-US" smtClean="0"/>
              <a:t>Hypothesis testing of a proportion</a:t>
            </a:r>
          </a:p>
        </p:txBody>
      </p:sp>
      <p:sp>
        <p:nvSpPr>
          <p:cNvPr id="43011" name="Rectangle 3"/>
          <p:cNvSpPr>
            <a:spLocks noGrp="1" noChangeArrowheads="1"/>
          </p:cNvSpPr>
          <p:nvPr>
            <p:ph idx="1"/>
          </p:nvPr>
        </p:nvSpPr>
        <p:spPr>
          <a:xfrm>
            <a:off x="457200" y="1371600"/>
            <a:ext cx="8229600" cy="4754563"/>
          </a:xfrm>
        </p:spPr>
        <p:txBody>
          <a:bodyPr rtlCol="0">
            <a:normAutofit fontScale="62500" lnSpcReduction="20000"/>
          </a:bodyPr>
          <a:lstStyle/>
          <a:p>
            <a:pPr eaLnBrk="1" fontAlgn="auto" hangingPunct="1">
              <a:lnSpc>
                <a:spcPct val="80000"/>
              </a:lnSpc>
              <a:spcAft>
                <a:spcPts val="0"/>
              </a:spcAft>
              <a:buFont typeface="Arial" pitchFamily="34" charset="0"/>
              <a:buChar char="•"/>
              <a:defRPr/>
            </a:pPr>
            <a:endParaRPr lang="en-US" sz="2000" dirty="0" smtClean="0"/>
          </a:p>
          <a:p>
            <a:pPr eaLnBrk="1" fontAlgn="auto" hangingPunct="1">
              <a:lnSpc>
                <a:spcPct val="120000"/>
              </a:lnSpc>
              <a:spcAft>
                <a:spcPts val="0"/>
              </a:spcAft>
              <a:buFont typeface="Wingdings" pitchFamily="2" charset="2"/>
              <a:buNone/>
              <a:defRPr/>
            </a:pPr>
            <a:r>
              <a:rPr lang="en-US" dirty="0" smtClean="0">
                <a:latin typeface="Arial" pitchFamily="34" charset="0"/>
                <a:cs typeface="Arial" pitchFamily="34" charset="0"/>
              </a:rPr>
              <a:t>The </a:t>
            </a:r>
            <a:r>
              <a:rPr lang="en-US" dirty="0" err="1" smtClean="0">
                <a:latin typeface="Arial" pitchFamily="34" charset="0"/>
                <a:cs typeface="Arial" pitchFamily="34" charset="0"/>
              </a:rPr>
              <a:t>stata</a:t>
            </a:r>
            <a:r>
              <a:rPr lang="en-US" dirty="0" smtClean="0">
                <a:latin typeface="Arial" pitchFamily="34" charset="0"/>
                <a:cs typeface="Arial" pitchFamily="34" charset="0"/>
              </a:rPr>
              <a:t> command </a:t>
            </a:r>
            <a:r>
              <a:rPr lang="en-US" dirty="0" err="1" smtClean="0">
                <a:latin typeface="Arial" pitchFamily="34" charset="0"/>
                <a:cs typeface="Arial" pitchFamily="34" charset="0"/>
              </a:rPr>
              <a:t>prtest</a:t>
            </a:r>
            <a:r>
              <a:rPr lang="en-US" dirty="0">
                <a:latin typeface="Arial" pitchFamily="34" charset="0"/>
                <a:cs typeface="Arial" pitchFamily="34" charset="0"/>
              </a:rPr>
              <a:t> </a:t>
            </a:r>
            <a:r>
              <a:rPr lang="en-US" dirty="0" smtClean="0">
                <a:latin typeface="Arial" pitchFamily="34" charset="0"/>
                <a:cs typeface="Arial" pitchFamily="34" charset="0"/>
              </a:rPr>
              <a:t>or </a:t>
            </a:r>
            <a:r>
              <a:rPr lang="en-US" dirty="0" err="1" smtClean="0">
                <a:latin typeface="Arial" pitchFamily="34" charset="0"/>
                <a:cs typeface="Arial" pitchFamily="34" charset="0"/>
              </a:rPr>
              <a:t>prtesti</a:t>
            </a:r>
            <a:r>
              <a:rPr lang="en-US" dirty="0" smtClean="0">
                <a:latin typeface="Arial" pitchFamily="34" charset="0"/>
                <a:cs typeface="Arial" pitchFamily="34" charset="0"/>
              </a:rPr>
              <a:t> gives you a test of a proportion using the normal approximation</a:t>
            </a:r>
          </a:p>
          <a:p>
            <a:pPr eaLnBrk="1" fontAlgn="auto" hangingPunct="1">
              <a:lnSpc>
                <a:spcPct val="80000"/>
              </a:lnSpc>
              <a:spcAft>
                <a:spcPts val="0"/>
              </a:spcAft>
              <a:buFont typeface="Wingdings" pitchFamily="2" charset="2"/>
              <a:buNone/>
              <a:defRPr/>
            </a:pPr>
            <a:endParaRPr lang="en-US" dirty="0">
              <a:latin typeface="Arial" pitchFamily="34" charset="0"/>
              <a:cs typeface="Arial" pitchFamily="34" charset="0"/>
            </a:endParaRPr>
          </a:p>
          <a:p>
            <a:pPr eaLnBrk="1" fontAlgn="auto" hangingPunct="1">
              <a:lnSpc>
                <a:spcPct val="80000"/>
              </a:lnSpc>
              <a:spcAft>
                <a:spcPts val="0"/>
              </a:spcAft>
              <a:buFont typeface="Wingdings" pitchFamily="2" charset="2"/>
              <a:buNone/>
              <a:defRPr/>
            </a:pPr>
            <a:r>
              <a:rPr lang="en-US" dirty="0" smtClean="0">
                <a:latin typeface="Arial" pitchFamily="34" charset="0"/>
                <a:cs typeface="Arial" pitchFamily="34" charset="0"/>
              </a:rPr>
              <a:t>** </a:t>
            </a:r>
            <a:r>
              <a:rPr lang="en-US" dirty="0" err="1" smtClean="0">
                <a:latin typeface="Arial" pitchFamily="34" charset="0"/>
                <a:cs typeface="Arial" pitchFamily="34" charset="0"/>
              </a:rPr>
              <a:t>prtesti</a:t>
            </a:r>
            <a:r>
              <a:rPr lang="en-US" dirty="0" smtClean="0">
                <a:latin typeface="Arial" pitchFamily="34" charset="0"/>
                <a:cs typeface="Arial" pitchFamily="34" charset="0"/>
              </a:rPr>
              <a:t>   </a:t>
            </a:r>
            <a:r>
              <a:rPr lang="en-US" dirty="0" err="1" smtClean="0">
                <a:latin typeface="Arial" pitchFamily="34" charset="0"/>
                <a:cs typeface="Arial" pitchFamily="34" charset="0"/>
              </a:rPr>
              <a:t>samplesize</a:t>
            </a:r>
            <a:r>
              <a:rPr lang="en-US" dirty="0" smtClean="0">
                <a:latin typeface="Arial" pitchFamily="34" charset="0"/>
                <a:cs typeface="Arial" pitchFamily="34" charset="0"/>
              </a:rPr>
              <a:t>  </a:t>
            </a:r>
            <a:r>
              <a:rPr lang="en-US" dirty="0" err="1" smtClean="0">
                <a:latin typeface="Arial" pitchFamily="34" charset="0"/>
                <a:cs typeface="Arial" pitchFamily="34" charset="0"/>
              </a:rPr>
              <a:t>observedp</a:t>
            </a:r>
            <a:r>
              <a:rPr lang="en-US" dirty="0" smtClean="0">
                <a:latin typeface="Arial" pitchFamily="34" charset="0"/>
                <a:cs typeface="Arial" pitchFamily="34" charset="0"/>
              </a:rPr>
              <a:t>   </a:t>
            </a:r>
            <a:r>
              <a:rPr lang="en-US" dirty="0" err="1" smtClean="0">
                <a:latin typeface="Arial" pitchFamily="34" charset="0"/>
                <a:cs typeface="Arial" pitchFamily="34" charset="0"/>
              </a:rPr>
              <a:t>hypothp</a:t>
            </a:r>
            <a:endParaRPr lang="en-US" dirty="0" smtClean="0">
              <a:latin typeface="Arial" pitchFamily="34" charset="0"/>
              <a:cs typeface="Arial" pitchFamily="34" charset="0"/>
            </a:endParaRP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eaLnBrk="1" fontAlgn="auto" hangingPunct="1">
              <a:lnSpc>
                <a:spcPct val="80000"/>
              </a:lnSpc>
              <a:spcAft>
                <a:spcPts val="0"/>
              </a:spcAft>
              <a:buFont typeface="Wingdings" pitchFamily="2" charset="2"/>
              <a:buNone/>
              <a:defRPr/>
            </a:pPr>
            <a:r>
              <a:rPr lang="en-US" sz="2000" dirty="0" smtClean="0">
                <a:latin typeface="Courier New" pitchFamily="49" charset="0"/>
                <a:cs typeface="Courier New" pitchFamily="49" charset="0"/>
              </a:rPr>
              <a:t>. </a:t>
            </a:r>
            <a:r>
              <a:rPr lang="en-US" sz="2000" dirty="0" err="1" smtClean="0">
                <a:latin typeface="Courier New" pitchFamily="49" charset="0"/>
                <a:cs typeface="Courier New" pitchFamily="49" charset="0"/>
              </a:rPr>
              <a:t>prtesti</a:t>
            </a:r>
            <a:r>
              <a:rPr lang="en-US" sz="2000" dirty="0" smtClean="0">
                <a:latin typeface="Courier New" pitchFamily="49" charset="0"/>
                <a:cs typeface="Courier New" pitchFamily="49" charset="0"/>
              </a:rPr>
              <a:t>  279 .566  .1</a:t>
            </a:r>
          </a:p>
          <a:p>
            <a:pPr eaLnBrk="1" fontAlgn="auto" hangingPunct="1">
              <a:lnSpc>
                <a:spcPct val="80000"/>
              </a:lnSpc>
              <a:spcAft>
                <a:spcPts val="0"/>
              </a:spcAft>
              <a:buFont typeface="Wingdings" pitchFamily="2" charset="2"/>
              <a:buNone/>
              <a:defRPr/>
            </a:pPr>
            <a:endParaRPr lang="en-US" sz="2000"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One-sample test of proportion                      x: Number of </a:t>
            </a:r>
            <a:r>
              <a:rPr lang="en-US" sz="2000" b="1" dirty="0" err="1" smtClean="0">
                <a:latin typeface="Courier New" pitchFamily="49" charset="0"/>
                <a:cs typeface="Courier New" pitchFamily="49" charset="0"/>
              </a:rPr>
              <a:t>obs</a:t>
            </a:r>
            <a:r>
              <a:rPr lang="en-US" sz="2000" b="1" dirty="0" smtClean="0">
                <a:latin typeface="Courier New" pitchFamily="49" charset="0"/>
                <a:cs typeface="Courier New" pitchFamily="49" charset="0"/>
              </a:rPr>
              <a:t> =      279</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Variable |       Mean   Std. Err.                     [95% Conf. Interval]</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x |       .566   .0296723                      .5078434    .6241566</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p = proportion(x)                                             z =  25.9458</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Ho: p = 0.1</a:t>
            </a:r>
          </a:p>
          <a:p>
            <a:pPr marL="0" indent="0" eaLnBrk="1" fontAlgn="auto" hangingPunct="1">
              <a:lnSpc>
                <a:spcPct val="120000"/>
              </a:lnSpc>
              <a:spcBef>
                <a:spcPts val="0"/>
              </a:spcBef>
              <a:spcAft>
                <a:spcPts val="0"/>
              </a:spcAft>
              <a:buFont typeface="Wingdings" pitchFamily="2" charset="2"/>
              <a:buNone/>
              <a:defRPr/>
            </a:pPr>
            <a:endParaRPr lang="en-US" sz="2000" b="1"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Ha: p &lt; 0.1                 Ha: p != 0.1                   Ha: p &gt; 0.1</a:t>
            </a:r>
          </a:p>
          <a:p>
            <a:pPr marL="0" indent="0" eaLnBrk="1" fontAlgn="auto" hangingPunct="1">
              <a:lnSpc>
                <a:spcPct val="120000"/>
              </a:lnSpc>
              <a:spcBef>
                <a:spcPts val="0"/>
              </a:spcBef>
              <a:spcAft>
                <a:spcPts val="0"/>
              </a:spcAft>
              <a:buFont typeface="Wingdings" pitchFamily="2" charset="2"/>
              <a:buNone/>
              <a:defRPr/>
            </a:pPr>
            <a:r>
              <a:rPr lang="en-US" sz="2000" b="1" dirty="0" smtClean="0">
                <a:latin typeface="Courier New" pitchFamily="49" charset="0"/>
                <a:cs typeface="Courier New" pitchFamily="49" charset="0"/>
              </a:rPr>
              <a:t> Pr(Z &lt; z) = 1.0000         Pr(|Z| &gt; |z|) = 0.0000          Pr(Z &gt; z) = 0.0000</a:t>
            </a:r>
          </a:p>
          <a:p>
            <a:pPr marL="0" indent="0" eaLnBrk="1" fontAlgn="auto" hangingPunct="1">
              <a:lnSpc>
                <a:spcPct val="120000"/>
              </a:lnSpc>
              <a:spcBef>
                <a:spcPts val="0"/>
              </a:spcBef>
              <a:spcAft>
                <a:spcPts val="0"/>
              </a:spcAft>
              <a:buFont typeface="Wingdings" pitchFamily="2" charset="2"/>
              <a:buNone/>
              <a:defRPr/>
            </a:pPr>
            <a:endParaRPr lang="en-US" sz="2000" b="1" dirty="0" smtClean="0">
              <a:latin typeface="Courier New" pitchFamily="49" charset="0"/>
              <a:cs typeface="Courier New" pitchFamily="49" charset="0"/>
            </a:endParaRPr>
          </a:p>
          <a:p>
            <a:pPr marL="0" indent="0" eaLnBrk="1" fontAlgn="auto" hangingPunct="1">
              <a:lnSpc>
                <a:spcPct val="120000"/>
              </a:lnSpc>
              <a:spcBef>
                <a:spcPts val="0"/>
              </a:spcBef>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p>
          <a:p>
            <a:pPr eaLnBrk="1" fontAlgn="auto" hangingPunct="1">
              <a:lnSpc>
                <a:spcPct val="80000"/>
              </a:lnSpc>
              <a:spcAft>
                <a:spcPts val="0"/>
              </a:spcAft>
              <a:buFont typeface="Wingdings" pitchFamily="2" charset="2"/>
              <a:buNone/>
              <a:defRPr/>
            </a:pPr>
            <a:endParaRPr lang="en-US" sz="2000" dirty="0" smtClean="0">
              <a:cs typeface="Arial" charset="0"/>
            </a:endParaRPr>
          </a:p>
          <a:p>
            <a:pPr eaLnBrk="1" fontAlgn="auto" hangingPunct="1">
              <a:lnSpc>
                <a:spcPct val="80000"/>
              </a:lnSpc>
              <a:spcAft>
                <a:spcPts val="0"/>
              </a:spcAft>
              <a:buFont typeface="Wingdings" pitchFamily="2" charset="2"/>
              <a:buNone/>
              <a:defRPr/>
            </a:pPr>
            <a:endParaRPr lang="en-US" sz="2000" dirty="0" smtClean="0">
              <a:cs typeface="Arial" charset="0"/>
            </a:endParaRPr>
          </a:p>
        </p:txBody>
      </p:sp>
      <p:sp>
        <p:nvSpPr>
          <p:cNvPr id="6" name="Slide Number Placeholder 5"/>
          <p:cNvSpPr>
            <a:spLocks noGrp="1"/>
          </p:cNvSpPr>
          <p:nvPr>
            <p:ph type="sldNum" sz="quarter" idx="12"/>
          </p:nvPr>
        </p:nvSpPr>
        <p:spPr/>
        <p:txBody>
          <a:bodyPr/>
          <a:lstStyle/>
          <a:p>
            <a:pPr>
              <a:defRPr/>
            </a:pPr>
            <a:fld id="{10008DC8-2BDD-4CB2-BEB3-521A0D138E93}" type="slidenum">
              <a:rPr lang="en-US"/>
              <a:pPr>
                <a:defRPr/>
              </a:pPr>
              <a:t>58</a:t>
            </a:fld>
            <a:endParaRPr lang="en-US"/>
          </a:p>
        </p:txBody>
      </p:sp>
      <p:sp>
        <p:nvSpPr>
          <p:cNvPr id="65541" name="Oval 5"/>
          <p:cNvSpPr>
            <a:spLocks noChangeArrowheads="1"/>
          </p:cNvSpPr>
          <p:nvPr/>
        </p:nvSpPr>
        <p:spPr bwMode="auto">
          <a:xfrm>
            <a:off x="5867400" y="4800600"/>
            <a:ext cx="2667000" cy="1143000"/>
          </a:xfrm>
          <a:prstGeom prst="ellipse">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altLang="en-US" smtClean="0"/>
              <a:t>Using the binomial distribution</a:t>
            </a:r>
          </a:p>
        </p:txBody>
      </p:sp>
      <p:sp>
        <p:nvSpPr>
          <p:cNvPr id="3" name="Content Placeholder 2"/>
          <p:cNvSpPr>
            <a:spLocks noGrp="1"/>
          </p:cNvSpPr>
          <p:nvPr>
            <p:ph idx="1"/>
          </p:nvPr>
        </p:nvSpPr>
        <p:spPr>
          <a:xfrm>
            <a:off x="457200" y="1371600"/>
            <a:ext cx="8229600" cy="4754563"/>
          </a:xfrm>
        </p:spPr>
        <p:txBody>
          <a:bodyPr/>
          <a:lstStyle/>
          <a:p>
            <a:pPr>
              <a:defRPr/>
            </a:pPr>
            <a:r>
              <a:rPr lang="en-US" sz="2800" dirty="0" smtClean="0">
                <a:cs typeface="Courier New" pitchFamily="49" charset="0"/>
              </a:rPr>
              <a:t>This is a straightforward test of the binomial distribution  -- we are asking what is the probability that we observe 158 events when n=279 and the “true” proportion is 0.10</a:t>
            </a:r>
          </a:p>
          <a:p>
            <a:pPr marL="0" indent="0">
              <a:buFont typeface="Arial" charset="0"/>
              <a:buNone/>
              <a:defRPr/>
            </a:pPr>
            <a:endParaRPr lang="en-US" sz="2800" dirty="0" smtClean="0">
              <a:cs typeface="Courier New" pitchFamily="49" charset="0"/>
            </a:endParaRPr>
          </a:p>
          <a:p>
            <a:pPr marL="0" indent="0">
              <a:buFont typeface="Arial" charset="0"/>
              <a:buNone/>
              <a:defRPr/>
            </a:pPr>
            <a:r>
              <a:rPr lang="en-US" sz="2800" dirty="0">
                <a:latin typeface="Courier New" pitchFamily="49" charset="0"/>
                <a:cs typeface="Courier New" pitchFamily="49" charset="0"/>
              </a:rPr>
              <a:t>. di </a:t>
            </a:r>
            <a:r>
              <a:rPr lang="en-US" sz="2800" dirty="0" err="1">
                <a:latin typeface="Courier New" pitchFamily="49" charset="0"/>
                <a:cs typeface="Courier New" pitchFamily="49" charset="0"/>
              </a:rPr>
              <a:t>binomialtail</a:t>
            </a:r>
            <a:r>
              <a:rPr lang="en-US" sz="2800" dirty="0">
                <a:latin typeface="Courier New" pitchFamily="49" charset="0"/>
                <a:cs typeface="Courier New" pitchFamily="49" charset="0"/>
              </a:rPr>
              <a:t>(279,158,.1)</a:t>
            </a:r>
          </a:p>
          <a:p>
            <a:pPr marL="0" indent="0">
              <a:buFont typeface="Arial" charset="0"/>
              <a:buNone/>
              <a:defRPr/>
            </a:pPr>
            <a:r>
              <a:rPr lang="en-US" sz="2800" dirty="0">
                <a:latin typeface="Courier New" pitchFamily="49" charset="0"/>
                <a:cs typeface="Courier New" pitchFamily="49" charset="0"/>
              </a:rPr>
              <a:t> 1.268e-82</a:t>
            </a:r>
          </a:p>
          <a:p>
            <a:pPr marL="0" indent="0">
              <a:buFont typeface="Arial" charset="0"/>
              <a:buNone/>
              <a:defRPr/>
            </a:pPr>
            <a:endParaRPr lang="en-US" sz="2800" dirty="0">
              <a:cs typeface="Courier New" pitchFamily="49" charset="0"/>
            </a:endParaRPr>
          </a:p>
        </p:txBody>
      </p:sp>
      <p:sp>
        <p:nvSpPr>
          <p:cNvPr id="4" name="Slide Number Placeholder 3"/>
          <p:cNvSpPr>
            <a:spLocks noGrp="1"/>
          </p:cNvSpPr>
          <p:nvPr>
            <p:ph type="sldNum" sz="quarter" idx="12"/>
          </p:nvPr>
        </p:nvSpPr>
        <p:spPr/>
        <p:txBody>
          <a:bodyPr/>
          <a:lstStyle/>
          <a:p>
            <a:pPr>
              <a:defRPr/>
            </a:pPr>
            <a:fld id="{31112CA3-1D05-4277-A827-DDE5A441D2E5}" type="slidenum">
              <a:rPr lang="en-US" smtClean="0"/>
              <a:pPr>
                <a:defRPr/>
              </a:pPr>
              <a:t>59</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399" y="228600"/>
            <a:ext cx="6629401" cy="6477000"/>
          </a:xfrm>
        </p:spPr>
        <p:txBody>
          <a:bodyPr>
            <a:normAutofit fontScale="62500" lnSpcReduction="20000"/>
          </a:bodyPr>
          <a:lstStyle/>
          <a:p>
            <a:pPr eaLnBrk="1" hangingPunct="1">
              <a:defRPr/>
            </a:pPr>
            <a:r>
              <a:rPr lang="en-US" dirty="0" smtClean="0"/>
              <a:t>For normal distribution</a:t>
            </a:r>
          </a:p>
          <a:p>
            <a:pPr lvl="1" eaLnBrk="1" hangingPunct="1">
              <a:defRPr/>
            </a:pPr>
            <a:r>
              <a:rPr lang="en-US" dirty="0" smtClean="0"/>
              <a:t>Stata calculates P(Z&lt;z) </a:t>
            </a:r>
          </a:p>
          <a:p>
            <a:pPr marL="457200" lvl="1" indent="0" eaLnBrk="1" hangingPunct="1">
              <a:buNone/>
              <a:defRPr/>
            </a:pPr>
            <a:endParaRPr lang="en-US" dirty="0" smtClean="0"/>
          </a:p>
          <a:p>
            <a:pPr lvl="1" eaLnBrk="1" hangingPunct="1">
              <a:defRPr/>
            </a:pPr>
            <a:r>
              <a:rPr lang="en-US" dirty="0" smtClean="0"/>
              <a:t>If you have a z-value and you want p (PZ&lt;z), use </a:t>
            </a:r>
            <a:r>
              <a:rPr lang="en-US" dirty="0"/>
              <a:t>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normal(z</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 </a:t>
            </a:r>
            <a:r>
              <a:rPr lang="en-US" sz="2000" dirty="0">
                <a:latin typeface="Courier New" pitchFamily="49" charset="0"/>
                <a:cs typeface="Courier New" pitchFamily="49" charset="0"/>
              </a:rPr>
              <a:t>normal(1.96)</a:t>
            </a: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9750021</a:t>
            </a:r>
            <a:r>
              <a:rPr lang="en-US" dirty="0" smtClean="0"/>
              <a:t> </a:t>
            </a:r>
          </a:p>
          <a:p>
            <a:pPr marL="457200" lvl="1" indent="0" eaLnBrk="1" hangingPunct="1">
              <a:buNone/>
              <a:defRPr/>
            </a:pPr>
            <a:endParaRPr lang="en-US" dirty="0" smtClean="0"/>
          </a:p>
          <a:p>
            <a:pPr lvl="1" eaLnBrk="1" hangingPunct="1">
              <a:defRPr/>
            </a:pPr>
            <a:r>
              <a:rPr lang="en-US" dirty="0" smtClean="0"/>
              <a:t>If </a:t>
            </a:r>
            <a:r>
              <a:rPr lang="en-US" dirty="0"/>
              <a:t>you have a z-value and you want p </a:t>
            </a:r>
            <a:r>
              <a:rPr lang="en-US" dirty="0" smtClean="0"/>
              <a:t>[P(Z&gt;z)], </a:t>
            </a:r>
            <a:r>
              <a:rPr lang="en-US" dirty="0"/>
              <a:t>use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1-normal(z)</a:t>
            </a:r>
          </a:p>
          <a:p>
            <a:pPr marL="457200" lvl="1" indent="0" eaLnBrk="1" hangingPunct="1">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a:latin typeface="Courier New" pitchFamily="49" charset="0"/>
                <a:cs typeface="Courier New" pitchFamily="49" charset="0"/>
              </a:rPr>
              <a:t>1-normal(1.96)</a:t>
            </a:r>
          </a:p>
          <a:p>
            <a:pPr marL="457200" lvl="1" indent="0" eaLnBrk="1" hangingPunct="1">
              <a:buNone/>
              <a:defRPr/>
            </a:pPr>
            <a:r>
              <a:rPr lang="en-US" sz="2000" dirty="0" smtClean="0">
                <a:latin typeface="Courier New" pitchFamily="49" charset="0"/>
                <a:cs typeface="Courier New" pitchFamily="49" charset="0"/>
              </a:rPr>
              <a:t>		.0249979</a:t>
            </a:r>
          </a:p>
          <a:p>
            <a:pPr marL="457200" lvl="1" indent="0" eaLnBrk="1" hangingPunct="1">
              <a:buNone/>
              <a:defRPr/>
            </a:pPr>
            <a:endParaRPr lang="en-US" dirty="0" smtClean="0">
              <a:latin typeface="Courier New" pitchFamily="49" charset="0"/>
              <a:cs typeface="Courier New" pitchFamily="49" charset="0"/>
            </a:endParaRPr>
          </a:p>
          <a:p>
            <a:pPr lvl="1" eaLnBrk="1" hangingPunct="1">
              <a:defRPr/>
            </a:pPr>
            <a:r>
              <a:rPr lang="en-US" dirty="0" smtClean="0"/>
              <a:t>If you have p [P(Z&lt;z)] and you want z-value, use </a:t>
            </a:r>
          </a:p>
          <a:p>
            <a:pPr marL="914400" lvl="2" indent="0" eaLnBrk="1" hangingPunct="1">
              <a:buNone/>
              <a:defRPr/>
            </a:pPr>
            <a:r>
              <a:rPr lang="en-US" sz="1800" dirty="0">
                <a:latin typeface="Courier New" pitchFamily="49" charset="0"/>
                <a:cs typeface="Courier New" pitchFamily="49" charset="0"/>
              </a:rPr>
              <a:t>	</a:t>
            </a: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 di </a:t>
            </a:r>
            <a:r>
              <a:rPr lang="en-US" sz="2000" dirty="0" err="1">
                <a:latin typeface="Courier New" pitchFamily="49" charset="0"/>
                <a:cs typeface="Courier New" pitchFamily="49" charset="0"/>
              </a:rPr>
              <a:t>invnormal</a:t>
            </a:r>
            <a:r>
              <a:rPr lang="en-US" sz="2000" dirty="0">
                <a:latin typeface="Courier New" pitchFamily="49" charset="0"/>
                <a:cs typeface="Courier New" pitchFamily="49" charset="0"/>
              </a:rPr>
              <a:t>(.975)</a:t>
            </a:r>
          </a:p>
          <a:p>
            <a:pPr marL="914400" lvl="2" indent="0" eaLnBrk="1" hangingPunct="1">
              <a:buNone/>
              <a:defRPr/>
            </a:pPr>
            <a:r>
              <a:rPr lang="en-US" sz="2000" dirty="0" smtClean="0">
                <a:latin typeface="Courier New" pitchFamily="49" charset="0"/>
                <a:cs typeface="Courier New" pitchFamily="49" charset="0"/>
              </a:rPr>
              <a:t>	1.959964</a:t>
            </a:r>
            <a:endParaRPr lang="en-US" sz="2000" dirty="0">
              <a:latin typeface="Courier New" pitchFamily="49" charset="0"/>
              <a:cs typeface="Courier New" pitchFamily="49" charset="0"/>
            </a:endParaRPr>
          </a:p>
          <a:p>
            <a:pPr marL="914400" lvl="2" indent="0" eaLnBrk="1" hangingPunct="1">
              <a:buNone/>
              <a:defRPr/>
            </a:pPr>
            <a:endParaRPr lang="en-US" sz="2000" dirty="0" smtClean="0">
              <a:latin typeface="Courier New" pitchFamily="49" charset="0"/>
              <a:cs typeface="Courier New" pitchFamily="49" charset="0"/>
            </a:endParaRPr>
          </a:p>
          <a:p>
            <a:pPr lvl="1" eaLnBrk="1" hangingPunct="1">
              <a:defRPr/>
            </a:pPr>
            <a:r>
              <a:rPr lang="en-US" dirty="0"/>
              <a:t>If you have p [</a:t>
            </a:r>
            <a:r>
              <a:rPr lang="en-US" dirty="0" smtClean="0"/>
              <a:t>P(Z&gt;z</a:t>
            </a:r>
            <a:r>
              <a:rPr lang="en-US" dirty="0"/>
              <a:t>)] and you want z-value, use </a:t>
            </a:r>
          </a:p>
          <a:p>
            <a:pPr marL="914400" lvl="2" indent="0" eaLnBrk="1" hangingPunct="1">
              <a:buNone/>
              <a:defRPr/>
            </a:pPr>
            <a:r>
              <a:rPr lang="en-US" sz="1800" dirty="0">
                <a:latin typeface="Courier New" pitchFamily="49" charset="0"/>
                <a:cs typeface="Courier New" pitchFamily="49" charset="0"/>
              </a:rPr>
              <a:t>	</a:t>
            </a:r>
            <a:r>
              <a:rPr lang="en-US" sz="2000" dirty="0">
                <a:latin typeface="Courier New" pitchFamily="49" charset="0"/>
                <a:cs typeface="Courier New" pitchFamily="49" charset="0"/>
              </a:rPr>
              <a:t>display </a:t>
            </a:r>
            <a:r>
              <a:rPr lang="en-US" sz="2000" dirty="0" err="1" smtClean="0">
                <a:latin typeface="Courier New" pitchFamily="49" charset="0"/>
                <a:cs typeface="Courier New" pitchFamily="49" charset="0"/>
              </a:rPr>
              <a:t>invnormal</a:t>
            </a:r>
            <a:r>
              <a:rPr lang="en-US" sz="2000" dirty="0" smtClean="0">
                <a:latin typeface="Courier New" pitchFamily="49" charset="0"/>
                <a:cs typeface="Courier New" pitchFamily="49" charset="0"/>
              </a:rPr>
              <a:t>(1-p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a:latin typeface="Courier New" pitchFamily="49" charset="0"/>
                <a:cs typeface="Courier New" pitchFamily="49" charset="0"/>
              </a:rPr>
              <a:t>invnormal</a:t>
            </a:r>
            <a:r>
              <a:rPr lang="en-US" sz="2000" dirty="0">
                <a:latin typeface="Courier New" pitchFamily="49" charset="0"/>
                <a:cs typeface="Courier New" pitchFamily="49" charset="0"/>
              </a:rPr>
              <a:t>(.025)</a:t>
            </a:r>
          </a:p>
          <a:p>
            <a:pPr marL="914400" lvl="2" indent="0" eaLnBrk="1" hangingPunct="1">
              <a:buNone/>
              <a:defRPr/>
            </a:pPr>
            <a:r>
              <a:rPr lang="en-US" sz="2000" dirty="0" smtClean="0">
                <a:latin typeface="Courier New" pitchFamily="49" charset="0"/>
                <a:cs typeface="Courier New" pitchFamily="49" charset="0"/>
              </a:rPr>
              <a:t>	-1.959964</a:t>
            </a:r>
          </a:p>
          <a:p>
            <a:pPr marL="914400" lvl="2" indent="0" eaLnBrk="1" hangingPunct="1">
              <a:buNone/>
              <a:defRPr/>
            </a:pPr>
            <a:endParaRPr lang="en-US" sz="2000" dirty="0" smtClean="0">
              <a:latin typeface="Courier New" pitchFamily="49" charset="0"/>
              <a:cs typeface="Courier New" pitchFamily="49" charset="0"/>
            </a:endParaRPr>
          </a:p>
          <a:p>
            <a:pPr marL="914400" lvl="2" indent="0" eaLnBrk="1" hangingPunct="1">
              <a:buNone/>
              <a:defRPr/>
            </a:pPr>
            <a:r>
              <a:rPr lang="en-US" sz="2900" dirty="0" smtClean="0">
                <a:cs typeface="Courier New" pitchFamily="49" charset="0"/>
              </a:rPr>
              <a:t>Or use what you know about the symmetry of the distribution</a:t>
            </a:r>
            <a:endParaRPr lang="en-US" sz="2900" dirty="0">
              <a:cs typeface="Courier New" pitchFamily="49" charset="0"/>
            </a:endParaRPr>
          </a:p>
          <a:p>
            <a:pPr marL="914400" lvl="2" indent="0" eaLnBrk="1" hangingPunct="1">
              <a:buNone/>
              <a:defRPr/>
            </a:pPr>
            <a:endParaRPr lang="en-US" sz="3600" dirty="0" smtClean="0"/>
          </a:p>
        </p:txBody>
      </p:sp>
      <p:sp>
        <p:nvSpPr>
          <p:cNvPr id="4" name="Slide Number Placeholder 3"/>
          <p:cNvSpPr>
            <a:spLocks noGrp="1"/>
          </p:cNvSpPr>
          <p:nvPr>
            <p:ph type="sldNum" sz="quarter" idx="12"/>
          </p:nvPr>
        </p:nvSpPr>
        <p:spPr/>
        <p:txBody>
          <a:bodyPr/>
          <a:lstStyle/>
          <a:p>
            <a:pPr>
              <a:defRPr/>
            </a:pPr>
            <a:fld id="{51BA683A-E08A-492B-B1E5-78D7B288B890}" type="slidenum">
              <a:rPr lang="en-US"/>
              <a:pPr>
                <a:defRPr/>
              </a:pPr>
              <a:t>6</a:t>
            </a:fld>
            <a:endParaRPr lang="en-US"/>
          </a:p>
        </p:txBody>
      </p:sp>
      <p:pic>
        <p:nvPicPr>
          <p:cNvPr id="9220"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41659" y="109539"/>
            <a:ext cx="2656303" cy="194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altLang="en-US" smtClean="0"/>
              <a:t>Using the binomial distribution</a:t>
            </a:r>
          </a:p>
        </p:txBody>
      </p:sp>
      <p:sp>
        <p:nvSpPr>
          <p:cNvPr id="3" name="Content Placeholder 2"/>
          <p:cNvSpPr>
            <a:spLocks noGrp="1"/>
          </p:cNvSpPr>
          <p:nvPr>
            <p:ph idx="1"/>
          </p:nvPr>
        </p:nvSpPr>
        <p:spPr>
          <a:xfrm>
            <a:off x="457200" y="1371600"/>
            <a:ext cx="8229600" cy="4754563"/>
          </a:xfrm>
        </p:spPr>
        <p:txBody>
          <a:bodyPr/>
          <a:lstStyle/>
          <a:p>
            <a:pPr>
              <a:buFont typeface="Arial" charset="0"/>
              <a:buNone/>
              <a:defRPr/>
            </a:pPr>
            <a:r>
              <a:rPr lang="en-US" sz="2400" dirty="0" smtClean="0">
                <a:cs typeface="Courier New" pitchFamily="49" charset="0"/>
              </a:rPr>
              <a:t>The </a:t>
            </a:r>
            <a:r>
              <a:rPr lang="en-US" sz="2400" dirty="0" err="1" smtClean="0">
                <a:cs typeface="Courier New" pitchFamily="49" charset="0"/>
              </a:rPr>
              <a:t>Stata</a:t>
            </a:r>
            <a:r>
              <a:rPr lang="en-US" sz="2400" dirty="0" smtClean="0">
                <a:cs typeface="Courier New" pitchFamily="49" charset="0"/>
              </a:rPr>
              <a:t> command </a:t>
            </a:r>
            <a:r>
              <a:rPr lang="en-US" sz="2400" dirty="0" err="1" smtClean="0">
                <a:cs typeface="Courier New" pitchFamily="49" charset="0"/>
              </a:rPr>
              <a:t>bitest</a:t>
            </a:r>
            <a:r>
              <a:rPr lang="en-US" sz="2400" dirty="0" smtClean="0">
                <a:cs typeface="Courier New" pitchFamily="49" charset="0"/>
              </a:rPr>
              <a:t> or </a:t>
            </a:r>
            <a:r>
              <a:rPr lang="en-US" sz="2400" dirty="0" err="1" smtClean="0">
                <a:cs typeface="Courier New" pitchFamily="49" charset="0"/>
              </a:rPr>
              <a:t>bitesti</a:t>
            </a:r>
            <a:r>
              <a:rPr lang="en-US" sz="2400" dirty="0" smtClean="0">
                <a:cs typeface="Courier New" pitchFamily="49" charset="0"/>
              </a:rPr>
              <a:t> also does this</a:t>
            </a:r>
          </a:p>
          <a:p>
            <a:pPr>
              <a:buFont typeface="Arial" charset="0"/>
              <a:buNone/>
              <a:defRPr/>
            </a:pPr>
            <a:r>
              <a:rPr lang="en-US" sz="1600" dirty="0" smtClean="0">
                <a:cs typeface="Courier New" pitchFamily="49" charset="0"/>
              </a:rPr>
              <a:t> </a:t>
            </a:r>
          </a:p>
          <a:p>
            <a:pPr>
              <a:buFont typeface="Arial" charset="0"/>
              <a:buNone/>
              <a:defRPr/>
            </a:pP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bitesti</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samplesize</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observed_proportion</a:t>
            </a:r>
            <a:r>
              <a:rPr lang="en-US" sz="1600" dirty="0" smtClean="0">
                <a:latin typeface="Courier New" pitchFamily="49" charset="0"/>
                <a:cs typeface="Courier New" pitchFamily="49" charset="0"/>
              </a:rPr>
              <a:t> </a:t>
            </a:r>
            <a:r>
              <a:rPr lang="en-US" sz="1600" dirty="0" err="1" smtClean="0">
                <a:latin typeface="Courier New" pitchFamily="49" charset="0"/>
                <a:cs typeface="Courier New" pitchFamily="49" charset="0"/>
              </a:rPr>
              <a:t>hypoth_proportion</a:t>
            </a:r>
            <a:endParaRPr lang="en-US" sz="1600" dirty="0" smtClean="0">
              <a:latin typeface="Courier New" pitchFamily="49" charset="0"/>
              <a:cs typeface="Courier New" pitchFamily="49" charset="0"/>
            </a:endParaRPr>
          </a:p>
          <a:p>
            <a:pPr>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bitesti</a:t>
            </a:r>
            <a:r>
              <a:rPr lang="en-US" sz="1400" dirty="0" smtClean="0">
                <a:latin typeface="Courier New" pitchFamily="49" charset="0"/>
                <a:cs typeface="Courier New" pitchFamily="49" charset="0"/>
              </a:rPr>
              <a:t> 279 .566 .1</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N   Observed k   Expected k   Assumed p   Observed p</a:t>
            </a:r>
          </a:p>
          <a:p>
            <a:pPr marL="0" indent="0">
              <a:buFont typeface="Arial" charset="0"/>
              <a:buNone/>
              <a:defRPr/>
            </a:pPr>
            <a:r>
              <a:rPr lang="en-US" sz="1400" dirty="0" smtClean="0">
                <a:latin typeface="Courier New" pitchFamily="49" charset="0"/>
                <a:cs typeface="Courier New" pitchFamily="49" charset="0"/>
              </a:rPr>
              <a:t>------------------------------------------------------------</a:t>
            </a:r>
          </a:p>
          <a:p>
            <a:pPr marL="0" indent="0">
              <a:buFont typeface="Arial" charset="0"/>
              <a:buNone/>
              <a:defRPr/>
            </a:pPr>
            <a:r>
              <a:rPr lang="en-US" sz="1400" dirty="0" smtClean="0">
                <a:latin typeface="Courier New" pitchFamily="49" charset="0"/>
                <a:cs typeface="Courier New" pitchFamily="49" charset="0"/>
              </a:rPr>
              <a:t>      279        158         27.9       0.10000      0.56631</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&gt;= 158) = 0.000000  (one-sided test)</a:t>
            </a: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&lt;= 158) = 1.000000  (one-sided test)</a:t>
            </a:r>
          </a:p>
          <a:p>
            <a:pPr marL="0" indent="0">
              <a:buFont typeface="Arial" charset="0"/>
              <a:buNone/>
              <a:defRPr/>
            </a:pPr>
            <a:r>
              <a:rPr lang="en-US" sz="1400" dirty="0" smtClean="0">
                <a:latin typeface="Courier New" pitchFamily="49" charset="0"/>
                <a:cs typeface="Courier New" pitchFamily="49" charset="0"/>
              </a:rPr>
              <a:t>  </a:t>
            </a:r>
            <a:r>
              <a:rPr lang="en-US" sz="1400" dirty="0" err="1" smtClean="0">
                <a:latin typeface="Courier New" pitchFamily="49" charset="0"/>
                <a:cs typeface="Courier New" pitchFamily="49" charset="0"/>
              </a:rPr>
              <a:t>Pr</a:t>
            </a:r>
            <a:r>
              <a:rPr lang="en-US" sz="1400" dirty="0" smtClean="0">
                <a:latin typeface="Courier New" pitchFamily="49" charset="0"/>
                <a:cs typeface="Courier New" pitchFamily="49" charset="0"/>
              </a:rPr>
              <a:t>(k &gt;= 158) = 0.000000  (two-sided test)</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1400" dirty="0" smtClean="0">
                <a:latin typeface="Courier New" pitchFamily="49" charset="0"/>
                <a:cs typeface="Courier New" pitchFamily="49" charset="0"/>
              </a:rPr>
              <a:t>  note: lower tail of two-sided p-value is empty</a:t>
            </a:r>
          </a:p>
          <a:p>
            <a:pPr marL="0" indent="0">
              <a:buFont typeface="Arial" charset="0"/>
              <a:buNone/>
              <a:defRPr/>
            </a:pPr>
            <a:endParaRPr lang="en-US" sz="1400" dirty="0" smtClean="0">
              <a:latin typeface="Courier New" pitchFamily="49" charset="0"/>
              <a:cs typeface="Courier New" pitchFamily="49" charset="0"/>
            </a:endParaRPr>
          </a:p>
          <a:p>
            <a:pPr marL="0" indent="0">
              <a:buFont typeface="Arial" charset="0"/>
              <a:buNone/>
              <a:defRPr/>
            </a:pPr>
            <a:r>
              <a:rPr lang="en-US" sz="2400" dirty="0" smtClean="0">
                <a:cs typeface="Courier New" pitchFamily="49" charset="0"/>
              </a:rPr>
              <a:t>Use </a:t>
            </a:r>
            <a:r>
              <a:rPr lang="en-US" sz="2400" dirty="0" err="1" smtClean="0">
                <a:cs typeface="Courier New" pitchFamily="49" charset="0"/>
              </a:rPr>
              <a:t>i</a:t>
            </a:r>
            <a:r>
              <a:rPr lang="en-US" sz="2400" dirty="0" smtClean="0">
                <a:cs typeface="Courier New" pitchFamily="49" charset="0"/>
              </a:rPr>
              <a:t> at the end (</a:t>
            </a:r>
            <a:r>
              <a:rPr lang="en-US" sz="2400" dirty="0" err="1" smtClean="0">
                <a:cs typeface="Courier New" pitchFamily="49" charset="0"/>
              </a:rPr>
              <a:t>ttesti</a:t>
            </a:r>
            <a:r>
              <a:rPr lang="en-US" sz="2400" dirty="0" smtClean="0">
                <a:cs typeface="Courier New" pitchFamily="49" charset="0"/>
              </a:rPr>
              <a:t> </a:t>
            </a:r>
            <a:r>
              <a:rPr lang="en-US" sz="2400" dirty="0" err="1" smtClean="0">
                <a:cs typeface="Courier New" pitchFamily="49" charset="0"/>
              </a:rPr>
              <a:t>prtesti</a:t>
            </a:r>
            <a:r>
              <a:rPr lang="en-US" sz="2400" dirty="0" smtClean="0">
                <a:cs typeface="Courier New" pitchFamily="49" charset="0"/>
              </a:rPr>
              <a:t> </a:t>
            </a:r>
            <a:r>
              <a:rPr lang="en-US" sz="2400" dirty="0" err="1" smtClean="0">
                <a:cs typeface="Courier New" pitchFamily="49" charset="0"/>
              </a:rPr>
              <a:t>bitesti</a:t>
            </a:r>
            <a:r>
              <a:rPr lang="en-US" sz="2400" dirty="0" smtClean="0">
                <a:cs typeface="Courier New" pitchFamily="49" charset="0"/>
              </a:rPr>
              <a:t>) when you do not have the data in </a:t>
            </a:r>
            <a:r>
              <a:rPr lang="en-US" sz="2400" dirty="0" err="1" smtClean="0">
                <a:cs typeface="Courier New" pitchFamily="49" charset="0"/>
              </a:rPr>
              <a:t>stata</a:t>
            </a:r>
            <a:r>
              <a:rPr lang="en-US" sz="2400" dirty="0" smtClean="0">
                <a:cs typeface="Courier New" pitchFamily="49" charset="0"/>
              </a:rPr>
              <a:t> but want to run a test</a:t>
            </a:r>
            <a:endParaRPr lang="en-US" sz="2800" dirty="0" smtClean="0">
              <a:cs typeface="Courier New" pitchFamily="49" charset="0"/>
            </a:endParaRPr>
          </a:p>
          <a:p>
            <a:pPr>
              <a:defRPr/>
            </a:pPr>
            <a:endParaRPr lang="en-US" sz="1400" dirty="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64B42C2F-260B-4A3E-AA1D-15650CF5E4A2}" type="slidenum">
              <a:rPr lang="en-US" smtClean="0"/>
              <a:pPr>
                <a:defRPr/>
              </a:pPr>
              <a:t>60</a:t>
            </a:fld>
            <a:endParaRPr lang="en-US"/>
          </a:p>
        </p:txBody>
      </p:sp>
      <p:sp>
        <p:nvSpPr>
          <p:cNvPr id="67589" name="Oval 5"/>
          <p:cNvSpPr>
            <a:spLocks noChangeArrowheads="1"/>
          </p:cNvSpPr>
          <p:nvPr/>
        </p:nvSpPr>
        <p:spPr bwMode="auto">
          <a:xfrm>
            <a:off x="457200" y="4114800"/>
            <a:ext cx="5105400" cy="381000"/>
          </a:xfrm>
          <a:prstGeom prst="ellipse">
            <a:avLst/>
          </a:prstGeom>
          <a:noFill/>
          <a:ln w="19050">
            <a:solidFill>
              <a:srgbClr val="FF9933"/>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normAutofit fontScale="90000"/>
          </a:bodyPr>
          <a:lstStyle/>
          <a:p>
            <a:pPr eaLnBrk="1" hangingPunct="1">
              <a:defRPr/>
            </a:pPr>
            <a:r>
              <a:rPr lang="en-US" dirty="0" smtClean="0"/>
              <a:t>Hypothesis testing of a proportion example</a:t>
            </a:r>
          </a:p>
        </p:txBody>
      </p:sp>
      <p:sp>
        <p:nvSpPr>
          <p:cNvPr id="68611" name="Rectangle 3"/>
          <p:cNvSpPr>
            <a:spLocks noGrp="1" noChangeArrowheads="1"/>
          </p:cNvSpPr>
          <p:nvPr>
            <p:ph idx="1"/>
          </p:nvPr>
        </p:nvSpPr>
        <p:spPr>
          <a:xfrm>
            <a:off x="457200" y="1600200"/>
            <a:ext cx="8229600" cy="5029200"/>
          </a:xfrm>
        </p:spPr>
        <p:txBody>
          <a:bodyPr/>
          <a:lstStyle/>
          <a:p>
            <a:pPr eaLnBrk="1" hangingPunct="1"/>
            <a:r>
              <a:rPr lang="en-US" altLang="en-US" dirty="0" smtClean="0"/>
              <a:t>Null hypothesis:  </a:t>
            </a:r>
          </a:p>
          <a:p>
            <a:pPr lvl="1" eaLnBrk="1" hangingPunct="1"/>
            <a:r>
              <a:rPr lang="en-US" altLang="en-US" dirty="0" smtClean="0"/>
              <a:t>Fewer than 10% of the women aged 25-34 have dietary zinc levels of less than 5 mg</a:t>
            </a:r>
            <a:endParaRPr lang="en-US" altLang="en-US" dirty="0" smtClean="0">
              <a:cs typeface="Arial" charset="0"/>
            </a:endParaRPr>
          </a:p>
          <a:p>
            <a:pPr lvl="1" eaLnBrk="1" hangingPunct="1"/>
            <a:r>
              <a:rPr lang="en-US" altLang="en-US" dirty="0" smtClean="0"/>
              <a:t>H</a:t>
            </a:r>
            <a:r>
              <a:rPr lang="en-US" altLang="en-US" baseline="-25000" dirty="0" smtClean="0"/>
              <a:t>0</a:t>
            </a:r>
            <a:r>
              <a:rPr lang="en-US" altLang="en-US" dirty="0" smtClean="0"/>
              <a:t>: p &lt; 0.10</a:t>
            </a:r>
          </a:p>
          <a:p>
            <a:pPr eaLnBrk="1" hangingPunct="1"/>
            <a:r>
              <a:rPr lang="en-US" altLang="en-US" dirty="0" smtClean="0"/>
              <a:t>Alternative hypothesis:</a:t>
            </a:r>
          </a:p>
          <a:p>
            <a:pPr lvl="1" eaLnBrk="1" hangingPunct="1"/>
            <a:r>
              <a:rPr lang="en-US" altLang="en-US" dirty="0" smtClean="0"/>
              <a:t>10% or more of the women aged 25-34 have dietary zinc levels of less than 5 mg</a:t>
            </a:r>
          </a:p>
          <a:p>
            <a:pPr lvl="1" eaLnBrk="1" hangingPunct="1"/>
            <a:r>
              <a:rPr lang="en-US" altLang="en-US" dirty="0" smtClean="0"/>
              <a:t>H</a:t>
            </a:r>
            <a:r>
              <a:rPr lang="en-US" altLang="en-US" baseline="-25000" dirty="0" smtClean="0"/>
              <a:t>A</a:t>
            </a:r>
            <a:r>
              <a:rPr lang="en-US" altLang="en-US" dirty="0" smtClean="0"/>
              <a:t>: p </a:t>
            </a:r>
            <a:r>
              <a:rPr lang="en-US" altLang="en-US" dirty="0" smtClean="0">
                <a:cs typeface="Arial" charset="0"/>
              </a:rPr>
              <a:t>≥ 0.10</a:t>
            </a:r>
          </a:p>
          <a:p>
            <a:pPr eaLnBrk="1" hangingPunct="1"/>
            <a:r>
              <a:rPr lang="en-US" altLang="en-US" dirty="0" smtClean="0">
                <a:cs typeface="Arial" charset="0"/>
              </a:rPr>
              <a:t>Significance level = 0.05</a:t>
            </a:r>
          </a:p>
        </p:txBody>
      </p:sp>
      <p:sp>
        <p:nvSpPr>
          <p:cNvPr id="5" name="Slide Number Placeholder 4"/>
          <p:cNvSpPr>
            <a:spLocks noGrp="1"/>
          </p:cNvSpPr>
          <p:nvPr>
            <p:ph type="sldNum" sz="quarter" idx="12"/>
          </p:nvPr>
        </p:nvSpPr>
        <p:spPr/>
        <p:txBody>
          <a:bodyPr/>
          <a:lstStyle/>
          <a:p>
            <a:pPr>
              <a:defRPr/>
            </a:pPr>
            <a:fld id="{FAAF83DC-739B-44A9-A5B8-D2FF6E061F39}" type="slidenum">
              <a:rPr lang="en-US"/>
              <a:pPr>
                <a:defRPr/>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ltLang="en-US" smtClean="0"/>
              <a:t>Hypothesis testing of a proportion</a:t>
            </a:r>
          </a:p>
        </p:txBody>
      </p:sp>
      <p:sp>
        <p:nvSpPr>
          <p:cNvPr id="45059" name="Rectangle 3"/>
          <p:cNvSpPr>
            <a:spLocks noGrp="1" noChangeArrowheads="1"/>
          </p:cNvSpPr>
          <p:nvPr>
            <p:ph idx="1"/>
          </p:nvPr>
        </p:nvSpPr>
        <p:spPr>
          <a:xfrm>
            <a:off x="457200" y="1600200"/>
            <a:ext cx="8305800" cy="5029200"/>
          </a:xfrm>
        </p:spPr>
        <p:txBody>
          <a:bodyPr rtlCol="0">
            <a:normAutofit fontScale="92500"/>
          </a:bodyPr>
          <a:lstStyle/>
          <a:p>
            <a:pPr eaLnBrk="1" fontAlgn="auto" hangingPunct="1">
              <a:lnSpc>
                <a:spcPct val="80000"/>
              </a:lnSpc>
              <a:spcAft>
                <a:spcPts val="0"/>
              </a:spcAft>
              <a:buFont typeface="Arial" pitchFamily="34" charset="0"/>
              <a:buChar char="•"/>
              <a:defRPr/>
            </a:pPr>
            <a:r>
              <a:rPr lang="en-US" sz="2400" dirty="0" smtClean="0"/>
              <a:t>The data:  31/279=11.1% had zinc levels of less than 5 m</a:t>
            </a:r>
            <a:r>
              <a:rPr lang="en-US" sz="2400" dirty="0" smtClean="0">
                <a:cs typeface="Arial" charset="0"/>
              </a:rPr>
              <a:t>g</a:t>
            </a:r>
            <a:r>
              <a:rPr lang="en-US" sz="2400" dirty="0" smtClean="0"/>
              <a:t> </a:t>
            </a:r>
          </a:p>
          <a:p>
            <a:pPr eaLnBrk="1" fontAlgn="auto" hangingPunct="1">
              <a:lnSpc>
                <a:spcPct val="80000"/>
              </a:lnSpc>
              <a:spcAft>
                <a:spcPts val="0"/>
              </a:spcAft>
              <a:buFont typeface="Wingdings" pitchFamily="2" charset="2"/>
              <a:buNone/>
              <a:defRPr/>
            </a:pPr>
            <a:endParaRPr lang="en-US" sz="2400" dirty="0" smtClean="0"/>
          </a:p>
          <a:p>
            <a:pPr marL="0" indent="0" eaLnBrk="1" fontAlgn="auto" hangingPunct="1">
              <a:spcBef>
                <a:spcPts val="0"/>
              </a:spcBef>
              <a:spcAft>
                <a:spcPts val="0"/>
              </a:spcAft>
              <a:buFont typeface="Wingdings" pitchFamily="2" charset="2"/>
              <a:buNone/>
              <a:defRPr/>
            </a:pPr>
            <a:r>
              <a:rPr lang="en-US" sz="1400" dirty="0" err="1" smtClean="0">
                <a:latin typeface="Courier New" pitchFamily="49" charset="0"/>
                <a:cs typeface="Courier New" pitchFamily="49" charset="0"/>
              </a:rPr>
              <a:t>prtesti</a:t>
            </a:r>
            <a:r>
              <a:rPr lang="en-US" sz="1400" dirty="0" smtClean="0">
                <a:latin typeface="Courier New" pitchFamily="49" charset="0"/>
                <a:cs typeface="Courier New" pitchFamily="49" charset="0"/>
              </a:rPr>
              <a:t> 279 .111 .1</a:t>
            </a:r>
          </a:p>
          <a:p>
            <a:pPr marL="0" indent="0" eaLnBrk="1" fontAlgn="auto" hangingPunct="1">
              <a:spcBef>
                <a:spcPts val="0"/>
              </a:spcBef>
              <a:spcAft>
                <a:spcPts val="0"/>
              </a:spcAft>
              <a:buFont typeface="Wingdings" pitchFamily="2" charset="2"/>
              <a:buNone/>
              <a:defRPr/>
            </a:pPr>
            <a:endParaRPr lang="en-US" sz="1400" dirty="0" smtClean="0">
              <a:latin typeface="Courier New" pitchFamily="49" charset="0"/>
              <a:cs typeface="Courier New" pitchFamily="49" charset="0"/>
            </a:endParaRP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One-sample test of proportion                      x: Number of </a:t>
            </a:r>
            <a:r>
              <a:rPr lang="en-US" sz="1400" dirty="0" err="1" smtClean="0">
                <a:latin typeface="Courier New" pitchFamily="49" charset="0"/>
                <a:cs typeface="Courier New" pitchFamily="49" charset="0"/>
              </a:rPr>
              <a:t>obs</a:t>
            </a:r>
            <a:r>
              <a:rPr lang="en-US" sz="1400" dirty="0" smtClean="0">
                <a:latin typeface="Courier New" pitchFamily="49" charset="0"/>
                <a:cs typeface="Courier New" pitchFamily="49" charset="0"/>
              </a:rPr>
              <a:t> =      279</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Variable |       Mean   Std. Err.                     [95% Conf. Interval]</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x |       .111   .0188066                      .0741397    .1478603</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p = proportion(x)                                             z =   0.6125</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Ho: p = 0.1</a:t>
            </a:r>
          </a:p>
          <a:p>
            <a:pPr marL="0" indent="0" eaLnBrk="1" fontAlgn="auto" hangingPunct="1">
              <a:spcBef>
                <a:spcPts val="0"/>
              </a:spcBef>
              <a:spcAft>
                <a:spcPts val="0"/>
              </a:spcAft>
              <a:buFont typeface="Wingdings" pitchFamily="2" charset="2"/>
              <a:buNone/>
              <a:defRPr/>
            </a:pPr>
            <a:endParaRPr lang="en-US" sz="1400" dirty="0" smtClean="0">
              <a:latin typeface="Courier New" pitchFamily="49" charset="0"/>
              <a:cs typeface="Courier New" pitchFamily="49" charset="0"/>
            </a:endParaRP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Ha: p &lt; 0.1                 Ha: p != 0.1                        Ha: p &gt; 0.1</a:t>
            </a:r>
          </a:p>
          <a:p>
            <a:pPr marL="0" indent="0" eaLnBrk="1" fontAlgn="auto" hangingPunct="1">
              <a:spcBef>
                <a:spcPts val="0"/>
              </a:spcBef>
              <a:spcAft>
                <a:spcPts val="0"/>
              </a:spcAft>
              <a:buFont typeface="Wingdings" pitchFamily="2" charset="2"/>
              <a:buNone/>
              <a:defRPr/>
            </a:pPr>
            <a:r>
              <a:rPr lang="en-US" sz="1400" dirty="0" smtClean="0">
                <a:latin typeface="Courier New" pitchFamily="49" charset="0"/>
                <a:cs typeface="Courier New" pitchFamily="49" charset="0"/>
              </a:rPr>
              <a:t> Pr(Z &lt; z) = 0.7299         Pr(|Z| &gt; |z|) = 0.5402          Pr(Z &gt; z) = 0.2701</a:t>
            </a:r>
          </a:p>
          <a:p>
            <a:pPr marL="0" indent="0" eaLnBrk="1" fontAlgn="auto" hangingPunct="1">
              <a:spcBef>
                <a:spcPts val="0"/>
              </a:spcBef>
              <a:spcAft>
                <a:spcPts val="0"/>
              </a:spcAft>
              <a:buFont typeface="Wingdings" pitchFamily="2" charset="2"/>
              <a:buNone/>
              <a:defRPr/>
            </a:pPr>
            <a:r>
              <a:rPr lang="en-US" sz="1600" dirty="0" smtClean="0">
                <a:latin typeface="Courier New" pitchFamily="49" charset="0"/>
                <a:cs typeface="Courier New" pitchFamily="49" charset="0"/>
              </a:rPr>
              <a:t> </a:t>
            </a:r>
          </a:p>
          <a:p>
            <a:pPr eaLnBrk="1" fontAlgn="auto" hangingPunct="1">
              <a:lnSpc>
                <a:spcPct val="80000"/>
              </a:lnSpc>
              <a:spcAft>
                <a:spcPts val="0"/>
              </a:spcAft>
              <a:buFont typeface="Arial" pitchFamily="34" charset="0"/>
              <a:buChar char="•"/>
              <a:defRPr/>
            </a:pPr>
            <a:r>
              <a:rPr lang="en-US" sz="2400" dirty="0" smtClean="0"/>
              <a:t>Using the normal approximation, we find that the data are NOT inconsistent with the null hypothesis, therefore we fail to reject the null</a:t>
            </a:r>
          </a:p>
        </p:txBody>
      </p:sp>
      <p:sp>
        <p:nvSpPr>
          <p:cNvPr id="6" name="Slide Number Placeholder 5"/>
          <p:cNvSpPr>
            <a:spLocks noGrp="1"/>
          </p:cNvSpPr>
          <p:nvPr>
            <p:ph type="sldNum" sz="quarter" idx="12"/>
          </p:nvPr>
        </p:nvSpPr>
        <p:spPr/>
        <p:txBody>
          <a:bodyPr/>
          <a:lstStyle/>
          <a:p>
            <a:pPr>
              <a:defRPr/>
            </a:pPr>
            <a:fld id="{F40ED7B2-E27C-4282-A269-1EFAD6B2B815}" type="slidenum">
              <a:rPr lang="en-US"/>
              <a:pPr>
                <a:defRPr/>
              </a:pPr>
              <a:t>62</a:t>
            </a:fld>
            <a:endParaRPr lang="en-US"/>
          </a:p>
        </p:txBody>
      </p:sp>
      <p:sp>
        <p:nvSpPr>
          <p:cNvPr id="69637" name="Oval 5"/>
          <p:cNvSpPr>
            <a:spLocks noChangeArrowheads="1"/>
          </p:cNvSpPr>
          <p:nvPr/>
        </p:nvSpPr>
        <p:spPr bwMode="auto">
          <a:xfrm>
            <a:off x="6400800" y="4191000"/>
            <a:ext cx="2286000" cy="914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p:txBody>
          <a:bodyPr/>
          <a:lstStyle/>
          <a:p>
            <a:r>
              <a:rPr lang="en-US" altLang="en-US" smtClean="0"/>
              <a:t>Using the binomial distribution</a:t>
            </a:r>
          </a:p>
        </p:txBody>
      </p:sp>
      <p:sp>
        <p:nvSpPr>
          <p:cNvPr id="70659" name="Content Placeholder 2"/>
          <p:cNvSpPr>
            <a:spLocks noGrp="1"/>
          </p:cNvSpPr>
          <p:nvPr>
            <p:ph idx="1"/>
          </p:nvPr>
        </p:nvSpPr>
        <p:spPr/>
        <p:txBody>
          <a:bodyPr/>
          <a:lstStyle/>
          <a:p>
            <a:pPr marL="0" indent="0">
              <a:buFont typeface="Arial" charset="0"/>
              <a:buNone/>
            </a:pPr>
            <a:r>
              <a:rPr lang="en-US" altLang="en-US" sz="1400" smtClean="0">
                <a:latin typeface="Courier New" pitchFamily="49" charset="0"/>
                <a:cs typeface="Courier New" pitchFamily="49" charset="0"/>
              </a:rPr>
              <a:t>. bitesti 279 .111 .1</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        N   Observed k   Expected k   Assumed p   Observed p</a:t>
            </a:r>
          </a:p>
          <a:p>
            <a:pPr marL="0" indent="0">
              <a:buFont typeface="Arial" charset="0"/>
              <a:buNone/>
            </a:pPr>
            <a:r>
              <a:rPr lang="en-US" altLang="en-US" sz="1400" smtClean="0">
                <a:latin typeface="Courier New" pitchFamily="49" charset="0"/>
                <a:cs typeface="Courier New" pitchFamily="49" charset="0"/>
              </a:rPr>
              <a:t>------------------------------------------------------------</a:t>
            </a:r>
          </a:p>
          <a:p>
            <a:pPr marL="0" indent="0">
              <a:buFont typeface="Arial" charset="0"/>
              <a:buNone/>
            </a:pPr>
            <a:r>
              <a:rPr lang="en-US" altLang="en-US" sz="1400" smtClean="0">
                <a:latin typeface="Courier New" pitchFamily="49" charset="0"/>
                <a:cs typeface="Courier New" pitchFamily="49" charset="0"/>
              </a:rPr>
              <a:t>      279         31         27.9       0.10000      0.11111</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  Pr(k &gt;= 31)            = 0.295225  (one-sided test)</a:t>
            </a:r>
          </a:p>
          <a:p>
            <a:pPr marL="0" indent="0">
              <a:buFont typeface="Arial" charset="0"/>
              <a:buNone/>
            </a:pPr>
            <a:r>
              <a:rPr lang="en-US" altLang="en-US" sz="1400" smtClean="0">
                <a:latin typeface="Courier New" pitchFamily="49" charset="0"/>
                <a:cs typeface="Courier New" pitchFamily="49" charset="0"/>
              </a:rPr>
              <a:t>  Pr(k &lt;= 31)            = 0.767742  (one-sided test)</a:t>
            </a:r>
          </a:p>
          <a:p>
            <a:pPr marL="0" indent="0">
              <a:buFont typeface="Arial" charset="0"/>
              <a:buNone/>
            </a:pPr>
            <a:r>
              <a:rPr lang="en-US" altLang="en-US" sz="1400" smtClean="0">
                <a:latin typeface="Courier New" pitchFamily="49" charset="0"/>
                <a:cs typeface="Courier New" pitchFamily="49" charset="0"/>
              </a:rPr>
              <a:t>  Pr(k &lt;= 24 or k &gt;= 31) = 0.548577  (two-sided test)</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1400" smtClean="0">
                <a:latin typeface="Courier New" pitchFamily="49" charset="0"/>
                <a:cs typeface="Courier New" pitchFamily="49" charset="0"/>
              </a:rPr>
              <a:t>Or we could have used:</a:t>
            </a:r>
          </a:p>
          <a:p>
            <a:pPr marL="0" indent="0">
              <a:buFont typeface="Arial" charset="0"/>
              <a:buNone/>
            </a:pPr>
            <a:r>
              <a:rPr lang="en-US" altLang="en-US" sz="1400" smtClean="0">
                <a:latin typeface="Courier New" pitchFamily="49" charset="0"/>
                <a:cs typeface="Courier New" pitchFamily="49" charset="0"/>
              </a:rPr>
              <a:t>. di binomialtail(279,31,.1)</a:t>
            </a:r>
          </a:p>
          <a:p>
            <a:pPr marL="0" indent="0">
              <a:buFont typeface="Arial" charset="0"/>
              <a:buNone/>
            </a:pPr>
            <a:r>
              <a:rPr lang="en-US" altLang="en-US" sz="1400" smtClean="0">
                <a:latin typeface="Courier New" pitchFamily="49" charset="0"/>
                <a:cs typeface="Courier New" pitchFamily="49" charset="0"/>
              </a:rPr>
              <a:t>.29522463</a:t>
            </a:r>
          </a:p>
          <a:p>
            <a:pPr marL="0" indent="0">
              <a:buFont typeface="Arial" charset="0"/>
              <a:buNone/>
            </a:pPr>
            <a:endParaRPr lang="en-US" altLang="en-US" sz="1400" smtClean="0">
              <a:latin typeface="Courier New" pitchFamily="49" charset="0"/>
              <a:cs typeface="Courier New" pitchFamily="49" charset="0"/>
            </a:endParaRPr>
          </a:p>
          <a:p>
            <a:pPr marL="0" indent="0">
              <a:buFont typeface="Arial" charset="0"/>
              <a:buNone/>
            </a:pPr>
            <a:r>
              <a:rPr lang="en-US" altLang="en-US" sz="2400" smtClean="0">
                <a:cs typeface="Courier New" pitchFamily="49" charset="0"/>
              </a:rPr>
              <a:t>These are exact tests, rather than using the normal approximation</a:t>
            </a:r>
            <a:r>
              <a:rPr lang="en-US" altLang="en-US" sz="1400" smtClean="0">
                <a:cs typeface="Courier New" pitchFamily="49" charset="0"/>
              </a:rPr>
              <a:t>.</a:t>
            </a:r>
          </a:p>
          <a:p>
            <a:pPr marL="0" indent="0">
              <a:buFont typeface="Arial" charset="0"/>
              <a:buNone/>
            </a:pPr>
            <a:endParaRPr lang="en-US" altLang="en-US" sz="1400" smtClean="0">
              <a:latin typeface="Courier New" pitchFamily="49" charset="0"/>
              <a:cs typeface="Courier New" pitchFamily="49" charset="0"/>
            </a:endParaRPr>
          </a:p>
        </p:txBody>
      </p:sp>
      <p:sp>
        <p:nvSpPr>
          <p:cNvPr id="4" name="Slide Number Placeholder 3"/>
          <p:cNvSpPr>
            <a:spLocks noGrp="1"/>
          </p:cNvSpPr>
          <p:nvPr>
            <p:ph type="sldNum" sz="quarter" idx="12"/>
          </p:nvPr>
        </p:nvSpPr>
        <p:spPr/>
        <p:txBody>
          <a:bodyPr/>
          <a:lstStyle/>
          <a:p>
            <a:pPr>
              <a:defRPr/>
            </a:pPr>
            <a:fld id="{7D1924F6-9E2D-40BA-B236-4DB160B4F597}" type="slidenum">
              <a:rPr lang="en-US" smtClean="0"/>
              <a:pPr>
                <a:defRPr/>
              </a:pPr>
              <a:t>63</a:t>
            </a:fld>
            <a:endParaRPr 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pPr eaLnBrk="1" hangingPunct="1"/>
            <a:r>
              <a:rPr lang="en-US" altLang="en-US" smtClean="0"/>
              <a:t>Hypothesis testing of a proportion</a:t>
            </a:r>
          </a:p>
        </p:txBody>
      </p:sp>
      <p:sp>
        <p:nvSpPr>
          <p:cNvPr id="71683" name="Content Placeholder 2"/>
          <p:cNvSpPr>
            <a:spLocks noGrp="1"/>
          </p:cNvSpPr>
          <p:nvPr>
            <p:ph idx="1"/>
          </p:nvPr>
        </p:nvSpPr>
        <p:spPr/>
        <p:txBody>
          <a:bodyPr/>
          <a:lstStyle/>
          <a:p>
            <a:pPr eaLnBrk="1" hangingPunct="1"/>
            <a:r>
              <a:rPr lang="en-US" altLang="en-US" smtClean="0"/>
              <a:t>Remember that if n or p are small, you may need to use an exact test</a:t>
            </a:r>
          </a:p>
          <a:p>
            <a:pPr eaLnBrk="1" hangingPunct="1"/>
            <a:r>
              <a:rPr lang="en-US" altLang="en-US" smtClean="0"/>
              <a:t>The commands in Stata to do this are</a:t>
            </a:r>
          </a:p>
          <a:p>
            <a:pPr eaLnBrk="1" hangingPunct="1">
              <a:buFont typeface="Arial" charset="0"/>
              <a:buNone/>
            </a:pPr>
            <a:r>
              <a:rPr lang="en-US" altLang="en-US" smtClean="0"/>
              <a:t>		</a:t>
            </a:r>
            <a:r>
              <a:rPr lang="en-US" altLang="en-US" sz="2400" smtClean="0">
                <a:latin typeface="Courier New" pitchFamily="49" charset="0"/>
                <a:cs typeface="Courier New" pitchFamily="49" charset="0"/>
              </a:rPr>
              <a:t>display binomialtail(n,k,p)</a:t>
            </a:r>
            <a:endParaRPr lang="en-US" altLang="en-US" smtClean="0">
              <a:latin typeface="Courier New" pitchFamily="49" charset="0"/>
              <a:cs typeface="Courier New" pitchFamily="49" charset="0"/>
            </a:endParaRPr>
          </a:p>
          <a:p>
            <a:pPr eaLnBrk="1" hangingPunct="1">
              <a:buFont typeface="Arial" charset="0"/>
              <a:buNone/>
            </a:pPr>
            <a:r>
              <a:rPr lang="en-US" altLang="en-US" smtClean="0"/>
              <a:t>or</a:t>
            </a:r>
          </a:p>
          <a:p>
            <a:pPr eaLnBrk="1" hangingPunct="1">
              <a:buFont typeface="Arial" charset="0"/>
              <a:buNone/>
            </a:pPr>
            <a:r>
              <a:rPr lang="en-US" altLang="en-US" smtClean="0"/>
              <a:t>	    </a:t>
            </a:r>
            <a:r>
              <a:rPr lang="en-US" altLang="en-US" sz="2000" smtClean="0">
                <a:latin typeface="Courier New" pitchFamily="49" charset="0"/>
                <a:cs typeface="Courier New" pitchFamily="49" charset="0"/>
              </a:rPr>
              <a:t>bitesti samplesize  observedp   hypothp</a:t>
            </a:r>
            <a:endParaRPr lang="en-US" altLang="en-US" smtClean="0">
              <a:latin typeface="Courier New" pitchFamily="49" charset="0"/>
              <a:cs typeface="Courier New" pitchFamily="49" charset="0"/>
            </a:endParaRPr>
          </a:p>
          <a:p>
            <a:pPr eaLnBrk="1" hangingPunct="1">
              <a:buFont typeface="Arial" charset="0"/>
              <a:buNone/>
            </a:pPr>
            <a:endParaRPr lang="en-US" altLang="en-US" smtClean="0"/>
          </a:p>
        </p:txBody>
      </p:sp>
      <p:sp>
        <p:nvSpPr>
          <p:cNvPr id="4" name="Slide Number Placeholder 3"/>
          <p:cNvSpPr>
            <a:spLocks noGrp="1"/>
          </p:cNvSpPr>
          <p:nvPr>
            <p:ph type="sldNum" sz="quarter" idx="12"/>
          </p:nvPr>
        </p:nvSpPr>
        <p:spPr/>
        <p:txBody>
          <a:bodyPr/>
          <a:lstStyle/>
          <a:p>
            <a:pPr>
              <a:defRPr/>
            </a:pPr>
            <a:fld id="{61831419-AFC6-4E0B-B36C-2AABD3B17DE6}" type="slidenum">
              <a:rPr lang="en-US"/>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t>Hypothesis tests versus confidence intervals</a:t>
            </a:r>
          </a:p>
        </p:txBody>
      </p:sp>
      <p:sp>
        <p:nvSpPr>
          <p:cNvPr id="3" name="Content Placeholder 2"/>
          <p:cNvSpPr>
            <a:spLocks noGrp="1" noRot="1" noChangeAspect="1" noMove="1" noResize="1" noEditPoints="1" noAdjustHandles="1" noChangeArrowheads="1" noChangeShapeType="1" noTextEdit="1"/>
          </p:cNvSpPr>
          <p:nvPr>
            <p:ph idx="1"/>
          </p:nvPr>
        </p:nvSpPr>
        <p:spPr>
          <a:blipFill rotWithShape="1">
            <a:blip r:embed="rId3"/>
            <a:stretch>
              <a:fillRect l="-1481" t="-2695" r="-2370" b="-539"/>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0FBA904D-A599-453F-9C21-5A53A16CF369}" type="slidenum">
              <a:rPr lang="en-US"/>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US" altLang="en-US" smtClean="0"/>
              <a:t>Types of error</a:t>
            </a:r>
          </a:p>
        </p:txBody>
      </p:sp>
      <p:sp>
        <p:nvSpPr>
          <p:cNvPr id="73731" name="Content Placeholder 2"/>
          <p:cNvSpPr>
            <a:spLocks noGrp="1"/>
          </p:cNvSpPr>
          <p:nvPr>
            <p:ph idx="1"/>
          </p:nvPr>
        </p:nvSpPr>
        <p:spPr>
          <a:xfrm>
            <a:off x="457200" y="1600200"/>
            <a:ext cx="8229600" cy="4800600"/>
          </a:xfrm>
        </p:spPr>
        <p:txBody>
          <a:bodyPr/>
          <a:lstStyle/>
          <a:p>
            <a:pPr eaLnBrk="1" hangingPunct="1"/>
            <a:r>
              <a:rPr lang="en-US" altLang="en-US" dirty="0" smtClean="0"/>
              <a:t>Type I error – significance level of the test</a:t>
            </a:r>
          </a:p>
          <a:p>
            <a:pPr eaLnBrk="1" hangingPunct="1">
              <a:buNone/>
            </a:pPr>
            <a:r>
              <a:rPr lang="en-US" altLang="en-US" dirty="0" smtClean="0"/>
              <a:t>	</a:t>
            </a:r>
            <a:r>
              <a:rPr lang="en-US" altLang="en-US" dirty="0">
                <a:sym typeface="Symbol" pitchFamily="18" charset="2"/>
              </a:rPr>
              <a:t> ⍺ =</a:t>
            </a:r>
            <a:r>
              <a:rPr lang="en-US" altLang="en-US" dirty="0" smtClean="0">
                <a:sym typeface="Symbol" pitchFamily="18" charset="2"/>
              </a:rPr>
              <a:t>P(reject H</a:t>
            </a:r>
            <a:r>
              <a:rPr lang="en-US" altLang="en-US" baseline="-25000" dirty="0" smtClean="0">
                <a:sym typeface="Symbol" pitchFamily="18" charset="2"/>
              </a:rPr>
              <a:t>0</a:t>
            </a:r>
            <a:r>
              <a:rPr lang="en-US" altLang="en-US" dirty="0" smtClean="0">
                <a:sym typeface="Symbol" pitchFamily="18" charset="2"/>
              </a:rPr>
              <a:t> | H</a:t>
            </a:r>
            <a:r>
              <a:rPr lang="en-US" altLang="en-US" baseline="-25000" dirty="0" smtClean="0">
                <a:sym typeface="Symbol" pitchFamily="18" charset="2"/>
              </a:rPr>
              <a:t>0</a:t>
            </a:r>
            <a:r>
              <a:rPr lang="en-US" altLang="en-US" dirty="0" smtClean="0">
                <a:sym typeface="Symbol" pitchFamily="18" charset="2"/>
              </a:rPr>
              <a:t> is true) </a:t>
            </a:r>
          </a:p>
          <a:p>
            <a:pPr eaLnBrk="1" hangingPunct="1"/>
            <a:r>
              <a:rPr lang="en-US" altLang="en-US" dirty="0" smtClean="0">
                <a:sym typeface="Symbol" pitchFamily="18" charset="2"/>
              </a:rPr>
              <a:t>Occurs when we incorrectly reject the null</a:t>
            </a:r>
          </a:p>
          <a:p>
            <a:pPr eaLnBrk="1" hangingPunct="1"/>
            <a:r>
              <a:rPr lang="en-US" altLang="en-US" dirty="0" smtClean="0">
                <a:sym typeface="Symbol" pitchFamily="18" charset="2"/>
              </a:rPr>
              <a:t>We take a sample from the population, calculate the statistics, and make inference about the true population.  If we did this repeatedly, we would incorrectly reject the null 5% of the time </a:t>
            </a:r>
            <a:r>
              <a:rPr lang="en-US" altLang="en-US" i="1" dirty="0" smtClean="0">
                <a:sym typeface="Symbol" pitchFamily="18" charset="2"/>
              </a:rPr>
              <a:t>that it is true </a:t>
            </a:r>
            <a:r>
              <a:rPr lang="en-US" altLang="en-US" dirty="0" smtClean="0">
                <a:sym typeface="Symbol" pitchFamily="18" charset="2"/>
              </a:rPr>
              <a:t>if </a:t>
            </a:r>
            <a:r>
              <a:rPr lang="en-US" altLang="en-US" dirty="0">
                <a:sym typeface="Symbol" pitchFamily="18" charset="2"/>
              </a:rPr>
              <a:t>⍺ </a:t>
            </a:r>
            <a:r>
              <a:rPr lang="en-US" altLang="en-US" dirty="0" smtClean="0">
                <a:sym typeface="Symbol" pitchFamily="18" charset="2"/>
              </a:rPr>
              <a:t>is set to 0.05.</a:t>
            </a:r>
            <a:endParaRPr lang="en-US" altLang="en-US" dirty="0" smtClean="0"/>
          </a:p>
        </p:txBody>
      </p:sp>
      <p:sp>
        <p:nvSpPr>
          <p:cNvPr id="4" name="Slide Number Placeholder 3"/>
          <p:cNvSpPr>
            <a:spLocks noGrp="1"/>
          </p:cNvSpPr>
          <p:nvPr>
            <p:ph type="sldNum" sz="quarter" idx="12"/>
          </p:nvPr>
        </p:nvSpPr>
        <p:spPr/>
        <p:txBody>
          <a:bodyPr/>
          <a:lstStyle/>
          <a:p>
            <a:pPr>
              <a:defRPr/>
            </a:pPr>
            <a:fld id="{18ED706D-979A-47D0-B80D-2F9AAFF3C48C}" type="slidenum">
              <a:rPr lang="en-US"/>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pPr eaLnBrk="1" hangingPunct="1"/>
            <a:r>
              <a:rPr lang="en-US" altLang="en-US" smtClean="0"/>
              <a:t>Types of error</a:t>
            </a:r>
          </a:p>
        </p:txBody>
      </p:sp>
      <mc:AlternateContent xmlns:mc="http://schemas.openxmlformats.org/markup-compatibility/2006">
        <mc:Choice xmlns:a14="http://schemas.microsoft.com/office/drawing/2010/main" Requires="a14">
          <p:sp>
            <p:nvSpPr>
              <p:cNvPr id="74755" name="Content Placeholder 2"/>
              <p:cNvSpPr>
                <a:spLocks noGrp="1"/>
              </p:cNvSpPr>
              <p:nvPr>
                <p:ph idx="1"/>
              </p:nvPr>
            </p:nvSpPr>
            <p:spPr>
              <a:xfrm>
                <a:off x="457200" y="1600200"/>
                <a:ext cx="8382000" cy="4572000"/>
              </a:xfrm>
            </p:spPr>
            <p:txBody>
              <a:bodyPr/>
              <a:lstStyle/>
              <a:p>
                <a:pPr eaLnBrk="1" hangingPunct="1"/>
                <a:r>
                  <a:rPr lang="en-US" altLang="en-US" dirty="0" smtClean="0"/>
                  <a:t>Type II error – </a:t>
                </a:r>
              </a:p>
              <a:p>
                <a:pPr eaLnBrk="1" hangingPunct="1">
                  <a:buFont typeface="Arial" charset="0"/>
                  <a:buNone/>
                </a:pPr>
                <a:r>
                  <a:rPr lang="en-US" altLang="en-US" dirty="0" smtClean="0"/>
                  <a:t>	</a:t>
                </a:r>
                <a14:m>
                  <m:oMath xmlns:m="http://schemas.openxmlformats.org/officeDocument/2006/math">
                    <m:r>
                      <a:rPr lang="en-US" altLang="en-US" i="1" smtClean="0">
                        <a:latin typeface="Cambria Math" charset="0"/>
                        <a:ea typeface="Cambria Math" charset="0"/>
                        <a:cs typeface="Cambria Math" charset="0"/>
                      </a:rPr>
                      <m:t>𝛽</m:t>
                    </m:r>
                  </m:oMath>
                </a14:m>
                <a:r>
                  <a:rPr lang="en-US" altLang="en-US" dirty="0" smtClean="0">
                    <a:sym typeface="Symbol" pitchFamily="18" charset="2"/>
                  </a:rPr>
                  <a:t>= </a:t>
                </a:r>
                <a:r>
                  <a:rPr lang="en-US" altLang="en-US" dirty="0" smtClean="0">
                    <a:sym typeface="Symbol" pitchFamily="18" charset="2"/>
                  </a:rPr>
                  <a:t>P(do not reject H</a:t>
                </a:r>
                <a:r>
                  <a:rPr lang="en-US" altLang="en-US" baseline="-25000" dirty="0" smtClean="0">
                    <a:sym typeface="Symbol" pitchFamily="18" charset="2"/>
                  </a:rPr>
                  <a:t>0</a:t>
                </a:r>
                <a:r>
                  <a:rPr lang="en-US" altLang="en-US" dirty="0" smtClean="0">
                    <a:sym typeface="Symbol" pitchFamily="18" charset="2"/>
                  </a:rPr>
                  <a:t> | H</a:t>
                </a:r>
                <a:r>
                  <a:rPr lang="en-US" altLang="en-US" baseline="-25000" dirty="0" smtClean="0">
                    <a:sym typeface="Symbol" pitchFamily="18" charset="2"/>
                  </a:rPr>
                  <a:t>0</a:t>
                </a:r>
                <a:r>
                  <a:rPr lang="en-US" altLang="en-US" dirty="0" smtClean="0">
                    <a:sym typeface="Symbol" pitchFamily="18" charset="2"/>
                  </a:rPr>
                  <a:t> is false)</a:t>
                </a:r>
              </a:p>
              <a:p>
                <a:pPr eaLnBrk="1" hangingPunct="1">
                  <a:buFont typeface="Arial" charset="0"/>
                  <a:buNone/>
                </a:pPr>
                <a:r>
                  <a:rPr lang="en-US" altLang="en-US" dirty="0" smtClean="0">
                    <a:sym typeface="Symbol" pitchFamily="18" charset="2"/>
                  </a:rPr>
                  <a:t> </a:t>
                </a:r>
              </a:p>
              <a:p>
                <a:pPr eaLnBrk="1" hangingPunct="1"/>
                <a:r>
                  <a:rPr lang="en-US" altLang="en-US" dirty="0" smtClean="0">
                    <a:sym typeface="Symbol" pitchFamily="18" charset="2"/>
                  </a:rPr>
                  <a:t>Occurs when we incorrectly fail to reject the null, i.e. when we do not reject the null </a:t>
                </a:r>
                <a:r>
                  <a:rPr lang="en-US" altLang="en-US" i="1" dirty="0" smtClean="0">
                    <a:sym typeface="Symbol" pitchFamily="18" charset="2"/>
                  </a:rPr>
                  <a:t>when the null is false</a:t>
                </a:r>
                <a:endParaRPr lang="en-US" altLang="en-US" dirty="0" smtClean="0">
                  <a:sym typeface="Symbol" pitchFamily="18" charset="2"/>
                </a:endParaRPr>
              </a:p>
              <a:p>
                <a:pPr eaLnBrk="1" hangingPunct="1">
                  <a:buFont typeface="Arial" charset="0"/>
                  <a:buNone/>
                </a:pPr>
                <a:endParaRPr lang="en-US" altLang="en-US" dirty="0" smtClean="0"/>
              </a:p>
            </p:txBody>
          </p:sp>
        </mc:Choice>
        <mc:Fallback>
          <p:sp>
            <p:nvSpPr>
              <p:cNvPr id="74755" name="Content Placeholder 2"/>
              <p:cNvSpPr>
                <a:spLocks noGrp="1" noRot="1" noChangeAspect="1" noMove="1" noResize="1" noEditPoints="1" noAdjustHandles="1" noChangeArrowheads="1" noChangeShapeType="1" noTextEdit="1"/>
              </p:cNvSpPr>
              <p:nvPr>
                <p:ph idx="1"/>
              </p:nvPr>
            </p:nvSpPr>
            <p:spPr>
              <a:xfrm>
                <a:off x="457200" y="1600200"/>
                <a:ext cx="8382000" cy="4572000"/>
              </a:xfrm>
              <a:blipFill rotWithShape="0">
                <a:blip r:embed="rId2"/>
                <a:stretch>
                  <a:fillRect l="-1673" t="-1733"/>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ECEA01E4-86E3-49F2-A516-9B03927F48FB}" type="slidenum">
              <a:rPr lang="en-US"/>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pPr eaLnBrk="1" hangingPunct="1"/>
            <a:r>
              <a:rPr lang="en-US" altLang="en-US" smtClean="0"/>
              <a:t>Types of error</a:t>
            </a:r>
          </a:p>
        </p:txBody>
      </p:sp>
      <p:sp>
        <p:nvSpPr>
          <p:cNvPr id="56323" name="Content Placeholder 2"/>
          <p:cNvSpPr>
            <a:spLocks noGrp="1"/>
          </p:cNvSpPr>
          <p:nvPr>
            <p:ph idx="1"/>
          </p:nvPr>
        </p:nvSpPr>
        <p:spPr>
          <a:xfrm>
            <a:off x="457200" y="1600200"/>
            <a:ext cx="8229600" cy="2895600"/>
          </a:xfrm>
        </p:spPr>
        <p:txBody>
          <a:bodyPr>
            <a:normAutofit fontScale="85000" lnSpcReduction="10000"/>
          </a:bodyPr>
          <a:lstStyle/>
          <a:p>
            <a:pPr eaLnBrk="1" hangingPunct="1">
              <a:defRPr/>
            </a:pPr>
            <a:r>
              <a:rPr lang="en-US" dirty="0" smtClean="0">
                <a:sym typeface="Symbol" pitchFamily="18" charset="2"/>
              </a:rPr>
              <a:t>Remember, H</a:t>
            </a:r>
            <a:r>
              <a:rPr lang="en-US" baseline="-25000" dirty="0" smtClean="0">
                <a:sym typeface="Symbol" pitchFamily="18" charset="2"/>
              </a:rPr>
              <a:t>0  </a:t>
            </a:r>
            <a:r>
              <a:rPr lang="en-US" dirty="0" smtClean="0">
                <a:sym typeface="Symbol" pitchFamily="18" charset="2"/>
              </a:rPr>
              <a:t>is a statement about the population and is either true or false, but we don’t know which</a:t>
            </a:r>
          </a:p>
          <a:p>
            <a:pPr eaLnBrk="1" hangingPunct="1">
              <a:defRPr/>
            </a:pPr>
            <a:r>
              <a:rPr lang="en-US" dirty="0" smtClean="0">
                <a:sym typeface="Symbol" pitchFamily="18" charset="2"/>
              </a:rPr>
              <a:t>We take a sample and use the information in the sample to try to determine the answer</a:t>
            </a:r>
          </a:p>
          <a:p>
            <a:pPr eaLnBrk="1" hangingPunct="1">
              <a:defRPr/>
            </a:pPr>
            <a:r>
              <a:rPr lang="en-US" dirty="0" smtClean="0">
                <a:sym typeface="Symbol" pitchFamily="18" charset="2"/>
              </a:rPr>
              <a:t>We set our chance of a Type I error, and can design our study to minimize the chance of a Type II error</a:t>
            </a:r>
          </a:p>
          <a:p>
            <a:pPr eaLnBrk="1" hangingPunct="1">
              <a:buFont typeface="Arial" charset="0"/>
              <a:buNone/>
              <a:defRPr/>
            </a:pPr>
            <a:endParaRPr lang="en-US" dirty="0" smtClean="0"/>
          </a:p>
        </p:txBody>
      </p:sp>
      <p:sp>
        <p:nvSpPr>
          <p:cNvPr id="4" name="Slide Number Placeholder 3"/>
          <p:cNvSpPr>
            <a:spLocks noGrp="1"/>
          </p:cNvSpPr>
          <p:nvPr>
            <p:ph type="sldNum" sz="quarter" idx="12"/>
          </p:nvPr>
        </p:nvSpPr>
        <p:spPr/>
        <p:txBody>
          <a:bodyPr/>
          <a:lstStyle/>
          <a:p>
            <a:pPr>
              <a:defRPr/>
            </a:pPr>
            <a:fld id="{8E56324C-8AFD-4F67-B0E1-439E4E810AC2}" type="slidenum">
              <a:rPr lang="en-US"/>
              <a:pPr>
                <a:defRPr/>
              </a:pPr>
              <a:t>68</a:t>
            </a:fld>
            <a:endParaRPr lang="en-US"/>
          </a:p>
        </p:txBody>
      </p:sp>
      <mc:AlternateContent xmlns:mc="http://schemas.openxmlformats.org/markup-compatibility/2006">
        <mc:Choice xmlns:a14="http://schemas.microsoft.com/office/drawing/2010/main" Requires="a14">
          <p:graphicFrame>
            <p:nvGraphicFramePr>
              <p:cNvPr id="5" name="Table 4"/>
              <p:cNvGraphicFramePr>
                <a:graphicFrameLocks noGrp="1"/>
              </p:cNvGraphicFramePr>
              <p:nvPr>
                <p:extLst>
                  <p:ext uri="{D42A27DB-BD31-4B8C-83A1-F6EECF244321}">
                    <p14:modId xmlns:p14="http://schemas.microsoft.com/office/powerpoint/2010/main" val="820444258"/>
                  </p:ext>
                </p:extLst>
              </p:nvPr>
            </p:nvGraphicFramePr>
            <p:xfrm>
              <a:off x="838200" y="4419600"/>
              <a:ext cx="6781800" cy="2133600"/>
            </p:xfrm>
            <a:graphic>
              <a:graphicData uri="http://schemas.openxmlformats.org/drawingml/2006/table">
                <a:tbl>
                  <a:tblPr firstRow="1" bandRow="1">
                    <a:tableStyleId>{5C22544A-7EE6-4342-B048-85BDC9FD1C3A}</a:tableStyleId>
                  </a:tblPr>
                  <a:tblGrid>
                    <a:gridCol w="2260600"/>
                    <a:gridCol w="2260600"/>
                    <a:gridCol w="2260600"/>
                  </a:tblGrid>
                  <a:tr h="533400">
                    <a:tc>
                      <a:txBody>
                        <a:bodyPr/>
                        <a:lstStyle/>
                        <a:p>
                          <a:endParaRPr lang="en-US" sz="2400" dirty="0"/>
                        </a:p>
                      </a:txBody>
                      <a:tcPr/>
                    </a:tc>
                    <a:tc gridSpan="2">
                      <a:txBody>
                        <a:bodyPr/>
                        <a:lstStyle/>
                        <a:p>
                          <a:pPr algn="ctr"/>
                          <a:r>
                            <a:rPr lang="en-US" sz="2400" dirty="0" smtClean="0"/>
                            <a:t>True</a:t>
                          </a:r>
                          <a:r>
                            <a:rPr lang="en-US" sz="2400" baseline="0" dirty="0" smtClean="0"/>
                            <a:t> state</a:t>
                          </a:r>
                          <a:endParaRPr lang="en-US" sz="2400" dirty="0"/>
                        </a:p>
                      </a:txBody>
                      <a:tcPr/>
                    </a:tc>
                    <a:tc hMerge="1">
                      <a:txBody>
                        <a:bodyPr/>
                        <a:lstStyle/>
                        <a:p>
                          <a:endParaRPr lang="en-US" sz="2400" dirty="0"/>
                        </a:p>
                      </a:txBody>
                      <a:tcPr/>
                    </a:tc>
                  </a:tr>
                  <a:tr h="533400">
                    <a:tc>
                      <a:txBody>
                        <a:bodyPr/>
                        <a:lstStyle/>
                        <a:p>
                          <a:r>
                            <a:rPr lang="en-US" sz="2400" b="1" u="sng" dirty="0" smtClean="0"/>
                            <a:t>Decision</a:t>
                          </a:r>
                          <a:endParaRPr lang="en-US" sz="2400" b="1" u="sng" dirty="0"/>
                        </a:p>
                      </a:txBody>
                      <a:tcPr/>
                    </a:tc>
                    <a:tc>
                      <a:txBody>
                        <a:bodyPr/>
                        <a:lstStyle/>
                        <a:p>
                          <a:r>
                            <a:rPr lang="en-US" sz="2400" b="1" u="sng" dirty="0" smtClean="0"/>
                            <a:t>H</a:t>
                          </a:r>
                          <a:r>
                            <a:rPr lang="en-US" sz="2400" b="1" u="sng" baseline="-25000" dirty="0" smtClean="0"/>
                            <a:t>0</a:t>
                          </a:r>
                          <a:r>
                            <a:rPr lang="en-US" sz="2400" b="1" u="sng" baseline="0" dirty="0" smtClean="0"/>
                            <a:t> is true</a:t>
                          </a:r>
                          <a:endParaRPr lang="en-US" sz="2400" b="1" u="sng" dirty="0"/>
                        </a:p>
                      </a:txBody>
                      <a:tcPr/>
                    </a:tc>
                    <a:tc>
                      <a:txBody>
                        <a:bodyPr/>
                        <a:lstStyle/>
                        <a:p>
                          <a:r>
                            <a:rPr lang="en-US" sz="2400" b="1" u="sng" dirty="0" smtClean="0"/>
                            <a:t>H</a:t>
                          </a:r>
                          <a:r>
                            <a:rPr lang="en-US" sz="2400" b="1" u="sng" baseline="-25000" dirty="0" smtClean="0"/>
                            <a:t>0</a:t>
                          </a:r>
                          <a:r>
                            <a:rPr lang="en-US" sz="2400" b="1" u="sng" dirty="0" smtClean="0"/>
                            <a:t> is false</a:t>
                          </a:r>
                          <a:endParaRPr lang="en-US" sz="2400" b="1" u="sng" dirty="0"/>
                        </a:p>
                      </a:txBody>
                      <a:tcPr/>
                    </a:tc>
                  </a:tr>
                  <a:tr h="533400">
                    <a:tc>
                      <a:txBody>
                        <a:bodyPr/>
                        <a:lstStyle/>
                        <a:p>
                          <a:r>
                            <a:rPr lang="en-US" sz="2400" dirty="0" smtClean="0"/>
                            <a:t>Do</a:t>
                          </a:r>
                          <a:r>
                            <a:rPr lang="en-US" sz="2400" baseline="0" dirty="0" smtClean="0"/>
                            <a:t> not reject H</a:t>
                          </a:r>
                          <a:r>
                            <a:rPr lang="en-US" sz="2400" baseline="-25000" dirty="0" smtClean="0"/>
                            <a:t>0</a:t>
                          </a:r>
                          <a:endParaRPr lang="en-US" sz="2400" dirty="0"/>
                        </a:p>
                      </a:txBody>
                      <a:tcPr/>
                    </a:tc>
                    <a:tc>
                      <a:txBody>
                        <a:bodyPr/>
                        <a:lstStyle/>
                        <a:p>
                          <a:r>
                            <a:rPr lang="en-US" sz="2400" dirty="0" smtClean="0"/>
                            <a:t>Correct</a:t>
                          </a:r>
                          <a:endParaRPr lang="en-US" sz="2400" dirty="0"/>
                        </a:p>
                      </a:txBody>
                      <a:tcPr/>
                    </a:tc>
                    <a:tc>
                      <a:txBody>
                        <a:bodyPr/>
                        <a:lstStyle/>
                        <a:p>
                          <a:r>
                            <a:rPr lang="en-US" sz="2400" dirty="0" smtClean="0"/>
                            <a:t>Type</a:t>
                          </a:r>
                          <a:r>
                            <a:rPr lang="en-US" sz="2400" baseline="0" dirty="0" smtClean="0"/>
                            <a:t> II error</a:t>
                          </a:r>
                          <a:r>
                            <a:rPr lang="en-US" sz="2400" baseline="0" dirty="0" smtClean="0"/>
                            <a:t>=</a:t>
                          </a:r>
                          <a14:m>
                            <m:oMath xmlns:m="http://schemas.openxmlformats.org/officeDocument/2006/math">
                              <m:r>
                                <a:rPr lang="en-US" altLang="en-US" sz="2400" i="1" smtClean="0">
                                  <a:latin typeface="Cambria Math" charset="0"/>
                                  <a:ea typeface="Cambria Math" charset="0"/>
                                  <a:cs typeface="Cambria Math" charset="0"/>
                                </a:rPr>
                                <m:t>𝛽</m:t>
                              </m:r>
                            </m:oMath>
                          </a14:m>
                          <a:endParaRPr lang="en-US" sz="2400" dirty="0"/>
                        </a:p>
                      </a:txBody>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Reject H</a:t>
                          </a:r>
                          <a:r>
                            <a:rPr lang="en-US" sz="2400" baseline="-25000" dirty="0" smtClean="0"/>
                            <a:t>0</a:t>
                          </a:r>
                          <a:endParaRPr lang="en-US" sz="2400" dirty="0" smtClean="0"/>
                        </a:p>
                      </a:txBody>
                      <a:tcPr/>
                    </a:tc>
                    <a:tc>
                      <a:txBody>
                        <a:bodyPr/>
                        <a:lstStyle/>
                        <a:p>
                          <a:r>
                            <a:rPr lang="en-US" sz="2400" dirty="0" smtClean="0"/>
                            <a:t>Type I error</a:t>
                          </a:r>
                          <a:r>
                            <a:rPr lang="en-US" sz="2400" dirty="0" smtClean="0"/>
                            <a:t>=</a:t>
                          </a:r>
                          <a:r>
                            <a:rPr lang="en-US" altLang="en-US" sz="2400" dirty="0" smtClean="0">
                              <a:sym typeface="Symbol" pitchFamily="18" charset="2"/>
                            </a:rPr>
                            <a:t>⍺</a:t>
                          </a:r>
                          <a:endParaRPr lang="en-US" sz="2400" dirty="0"/>
                        </a:p>
                      </a:txBody>
                      <a:tcPr/>
                    </a:tc>
                    <a:tc>
                      <a:txBody>
                        <a:bodyPr/>
                        <a:lstStyle/>
                        <a:p>
                          <a:r>
                            <a:rPr lang="en-US" sz="2400" dirty="0" smtClean="0"/>
                            <a:t>Correct</a:t>
                          </a:r>
                          <a:endParaRPr lang="en-US" sz="2400" dirty="0"/>
                        </a:p>
                      </a:txBody>
                      <a:tcPr/>
                    </a:tc>
                  </a:tr>
                </a:tbl>
              </a:graphicData>
            </a:graphic>
          </p:graphicFrame>
        </mc:Choice>
        <mc:Fallback>
          <p:graphicFrame>
            <p:nvGraphicFramePr>
              <p:cNvPr id="5" name="Table 4"/>
              <p:cNvGraphicFramePr>
                <a:graphicFrameLocks noGrp="1"/>
              </p:cNvGraphicFramePr>
              <p:nvPr>
                <p:extLst>
                  <p:ext uri="{D42A27DB-BD31-4B8C-83A1-F6EECF244321}">
                    <p14:modId xmlns:p14="http://schemas.microsoft.com/office/powerpoint/2010/main" val="820444258"/>
                  </p:ext>
                </p:extLst>
              </p:nvPr>
            </p:nvGraphicFramePr>
            <p:xfrm>
              <a:off x="838200" y="4419600"/>
              <a:ext cx="6781800" cy="2133600"/>
            </p:xfrm>
            <a:graphic>
              <a:graphicData uri="http://schemas.openxmlformats.org/drawingml/2006/table">
                <a:tbl>
                  <a:tblPr firstRow="1" bandRow="1">
                    <a:tableStyleId>{5C22544A-7EE6-4342-B048-85BDC9FD1C3A}</a:tableStyleId>
                  </a:tblPr>
                  <a:tblGrid>
                    <a:gridCol w="2260600"/>
                    <a:gridCol w="2260600"/>
                    <a:gridCol w="2260600"/>
                  </a:tblGrid>
                  <a:tr h="533400">
                    <a:tc>
                      <a:txBody>
                        <a:bodyPr/>
                        <a:lstStyle/>
                        <a:p>
                          <a:endParaRPr lang="en-US" sz="2400" dirty="0"/>
                        </a:p>
                      </a:txBody>
                      <a:tcPr/>
                    </a:tc>
                    <a:tc gridSpan="2">
                      <a:txBody>
                        <a:bodyPr/>
                        <a:lstStyle/>
                        <a:p>
                          <a:pPr algn="ctr"/>
                          <a:r>
                            <a:rPr lang="en-US" sz="2400" dirty="0" smtClean="0"/>
                            <a:t>True</a:t>
                          </a:r>
                          <a:r>
                            <a:rPr lang="en-US" sz="2400" baseline="0" dirty="0" smtClean="0"/>
                            <a:t> state</a:t>
                          </a:r>
                          <a:endParaRPr lang="en-US" sz="2400" dirty="0"/>
                        </a:p>
                      </a:txBody>
                      <a:tcPr/>
                    </a:tc>
                    <a:tc hMerge="1">
                      <a:txBody>
                        <a:bodyPr/>
                        <a:lstStyle/>
                        <a:p>
                          <a:endParaRPr lang="en-US" sz="2400" dirty="0"/>
                        </a:p>
                      </a:txBody>
                      <a:tcPr/>
                    </a:tc>
                  </a:tr>
                  <a:tr h="533400">
                    <a:tc>
                      <a:txBody>
                        <a:bodyPr/>
                        <a:lstStyle/>
                        <a:p>
                          <a:r>
                            <a:rPr lang="en-US" sz="2400" b="1" u="sng" dirty="0" smtClean="0"/>
                            <a:t>Decision</a:t>
                          </a:r>
                          <a:endParaRPr lang="en-US" sz="2400" b="1" u="sng" dirty="0"/>
                        </a:p>
                      </a:txBody>
                      <a:tcPr/>
                    </a:tc>
                    <a:tc>
                      <a:txBody>
                        <a:bodyPr/>
                        <a:lstStyle/>
                        <a:p>
                          <a:r>
                            <a:rPr lang="en-US" sz="2400" b="1" u="sng" dirty="0" smtClean="0"/>
                            <a:t>H</a:t>
                          </a:r>
                          <a:r>
                            <a:rPr lang="en-US" sz="2400" b="1" u="sng" baseline="-25000" dirty="0" smtClean="0"/>
                            <a:t>0</a:t>
                          </a:r>
                          <a:r>
                            <a:rPr lang="en-US" sz="2400" b="1" u="sng" baseline="0" dirty="0" smtClean="0"/>
                            <a:t> is true</a:t>
                          </a:r>
                          <a:endParaRPr lang="en-US" sz="2400" b="1" u="sng" dirty="0"/>
                        </a:p>
                      </a:txBody>
                      <a:tcPr/>
                    </a:tc>
                    <a:tc>
                      <a:txBody>
                        <a:bodyPr/>
                        <a:lstStyle/>
                        <a:p>
                          <a:r>
                            <a:rPr lang="en-US" sz="2400" b="1" u="sng" dirty="0" smtClean="0"/>
                            <a:t>H</a:t>
                          </a:r>
                          <a:r>
                            <a:rPr lang="en-US" sz="2400" b="1" u="sng" baseline="-25000" dirty="0" smtClean="0"/>
                            <a:t>0</a:t>
                          </a:r>
                          <a:r>
                            <a:rPr lang="en-US" sz="2400" b="1" u="sng" dirty="0" smtClean="0"/>
                            <a:t> is false</a:t>
                          </a:r>
                          <a:endParaRPr lang="en-US" sz="2400" b="1" u="sng" dirty="0"/>
                        </a:p>
                      </a:txBody>
                      <a:tcPr/>
                    </a:tc>
                  </a:tr>
                  <a:tr h="533400">
                    <a:tc>
                      <a:txBody>
                        <a:bodyPr/>
                        <a:lstStyle/>
                        <a:p>
                          <a:r>
                            <a:rPr lang="en-US" sz="2400" dirty="0" smtClean="0"/>
                            <a:t>Do</a:t>
                          </a:r>
                          <a:r>
                            <a:rPr lang="en-US" sz="2400" baseline="0" dirty="0" smtClean="0"/>
                            <a:t> not reject H</a:t>
                          </a:r>
                          <a:r>
                            <a:rPr lang="en-US" sz="2400" baseline="-25000" dirty="0" smtClean="0"/>
                            <a:t>0</a:t>
                          </a:r>
                          <a:endParaRPr lang="en-US" sz="2400" dirty="0"/>
                        </a:p>
                      </a:txBody>
                      <a:tcPr/>
                    </a:tc>
                    <a:tc>
                      <a:txBody>
                        <a:bodyPr/>
                        <a:lstStyle/>
                        <a:p>
                          <a:r>
                            <a:rPr lang="en-US" sz="2400" dirty="0" smtClean="0"/>
                            <a:t>Correct</a:t>
                          </a:r>
                          <a:endParaRPr lang="en-US" sz="2400" dirty="0"/>
                        </a:p>
                      </a:txBody>
                      <a:tcPr/>
                    </a:tc>
                    <a:tc>
                      <a:txBody>
                        <a:bodyPr/>
                        <a:lstStyle/>
                        <a:p>
                          <a:endParaRPr lang="en-US"/>
                        </a:p>
                      </a:txBody>
                      <a:tcPr>
                        <a:blipFill rotWithShape="0">
                          <a:blip r:embed="rId2"/>
                          <a:stretch>
                            <a:fillRect l="-200270" t="-207955" r="-1348" b="-110227"/>
                          </a:stretch>
                        </a:blipFill>
                      </a:tcPr>
                    </a:tc>
                  </a:tr>
                  <a:tr h="53340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aseline="0" dirty="0" smtClean="0"/>
                            <a:t>Reject H</a:t>
                          </a:r>
                          <a:r>
                            <a:rPr lang="en-US" sz="2400" baseline="-25000" dirty="0" smtClean="0"/>
                            <a:t>0</a:t>
                          </a:r>
                          <a:endParaRPr lang="en-US" sz="2400" dirty="0" smtClean="0"/>
                        </a:p>
                      </a:txBody>
                      <a:tcPr/>
                    </a:tc>
                    <a:tc>
                      <a:txBody>
                        <a:bodyPr/>
                        <a:lstStyle/>
                        <a:p>
                          <a:r>
                            <a:rPr lang="en-US" sz="2400" dirty="0" smtClean="0"/>
                            <a:t>Type I error</a:t>
                          </a:r>
                          <a:r>
                            <a:rPr lang="en-US" sz="2400" dirty="0" smtClean="0"/>
                            <a:t>=</a:t>
                          </a:r>
                          <a:r>
                            <a:rPr lang="en-US" altLang="en-US" sz="2400" dirty="0" smtClean="0">
                              <a:sym typeface="Symbol" pitchFamily="18" charset="2"/>
                            </a:rPr>
                            <a:t>⍺</a:t>
                          </a:r>
                          <a:endParaRPr lang="en-US" sz="2400" dirty="0"/>
                        </a:p>
                      </a:txBody>
                      <a:tcPr/>
                    </a:tc>
                    <a:tc>
                      <a:txBody>
                        <a:bodyPr/>
                        <a:lstStyle/>
                        <a:p>
                          <a:r>
                            <a:rPr lang="en-US" sz="2400" dirty="0" smtClean="0"/>
                            <a:t>Correct</a:t>
                          </a:r>
                          <a:endParaRPr lang="en-US" sz="2400" dirty="0"/>
                        </a:p>
                      </a:txBody>
                      <a:tcPr/>
                    </a:tc>
                  </a:tr>
                </a:tbl>
              </a:graphicData>
            </a:graphic>
          </p:graphicFrame>
        </mc:Fallback>
      </mc:AlternateContent>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altLang="en-US" smtClean="0"/>
              <a:t>Type II error</a:t>
            </a:r>
          </a:p>
        </p:txBody>
      </p:sp>
      <p:sp>
        <p:nvSpPr>
          <p:cNvPr id="69635" name="Content Placeholder 2"/>
          <p:cNvSpPr>
            <a:spLocks noGrp="1" noRot="1" noChangeAspect="1" noMove="1" noResize="1" noEditPoints="1" noAdjustHandles="1" noChangeArrowheads="1" noChangeShapeType="1" noTextEdit="1"/>
          </p:cNvSpPr>
          <p:nvPr>
            <p:ph idx="1"/>
          </p:nvPr>
        </p:nvSpPr>
        <p:spPr>
          <a:blipFill rotWithShape="1">
            <a:blip r:embed="rId2"/>
            <a:stretch>
              <a:fillRect l="-1630" t="-1752" r="-1704"/>
            </a:stretch>
          </a:blipFill>
          <a:extLst/>
        </p:spPr>
        <p:txBody>
          <a:bodyPr/>
          <a:lstStyle/>
          <a:p>
            <a:pPr>
              <a:defRPr/>
            </a:pPr>
            <a:r>
              <a:rPr lang="en-US">
                <a:noFill/>
              </a:rPr>
              <a:t> </a:t>
            </a:r>
          </a:p>
        </p:txBody>
      </p:sp>
      <p:sp>
        <p:nvSpPr>
          <p:cNvPr id="4" name="Slide Number Placeholder 3"/>
          <p:cNvSpPr>
            <a:spLocks noGrp="1"/>
          </p:cNvSpPr>
          <p:nvPr>
            <p:ph type="sldNum" sz="quarter" idx="12"/>
          </p:nvPr>
        </p:nvSpPr>
        <p:spPr/>
        <p:txBody>
          <a:bodyPr/>
          <a:lstStyle/>
          <a:p>
            <a:pPr>
              <a:defRPr/>
            </a:pPr>
            <a:fld id="{50715DF6-11EF-4CEF-B591-0BDB05A00430}"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152399" y="228600"/>
            <a:ext cx="6629401" cy="6477000"/>
          </a:xfrm>
        </p:spPr>
        <p:txBody>
          <a:bodyPr>
            <a:normAutofit fontScale="62500" lnSpcReduction="20000"/>
          </a:bodyPr>
          <a:lstStyle/>
          <a:p>
            <a:pPr eaLnBrk="1" hangingPunct="1">
              <a:defRPr/>
            </a:pPr>
            <a:r>
              <a:rPr lang="en-US" dirty="0" smtClean="0"/>
              <a:t>For t distribution</a:t>
            </a:r>
          </a:p>
          <a:p>
            <a:pPr lvl="1" eaLnBrk="1" hangingPunct="1">
              <a:defRPr/>
            </a:pPr>
            <a:r>
              <a:rPr lang="en-US" dirty="0" smtClean="0"/>
              <a:t>Stata </a:t>
            </a:r>
            <a:r>
              <a:rPr lang="en-US" smtClean="0"/>
              <a:t>calculates P(T&gt;t</a:t>
            </a:r>
            <a:r>
              <a:rPr lang="en-US" dirty="0" smtClean="0"/>
              <a:t>)  for each </a:t>
            </a:r>
            <a:r>
              <a:rPr lang="en-US" dirty="0" err="1" smtClean="0"/>
              <a:t>d.f.</a:t>
            </a:r>
            <a:endParaRPr lang="en-US" dirty="0" smtClean="0"/>
          </a:p>
          <a:p>
            <a:pPr marL="457200" lvl="1" indent="0" eaLnBrk="1" hangingPunct="1">
              <a:buNone/>
              <a:defRPr/>
            </a:pPr>
            <a:endParaRPr lang="en-US" dirty="0" smtClean="0"/>
          </a:p>
          <a:p>
            <a:pPr lvl="1" eaLnBrk="1" hangingPunct="1">
              <a:defRPr/>
            </a:pPr>
            <a:r>
              <a:rPr lang="en-US" dirty="0" smtClean="0"/>
              <a:t>If you have a t value and you want p </a:t>
            </a:r>
            <a:r>
              <a:rPr lang="en-US" dirty="0"/>
              <a:t>[</a:t>
            </a:r>
            <a:r>
              <a:rPr lang="en-US" dirty="0" smtClean="0"/>
              <a:t>P(T&gt;t)], use </a:t>
            </a:r>
            <a:r>
              <a:rPr lang="en-US" dirty="0"/>
              <a:t>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a:t>
            </a:r>
            <a:r>
              <a:rPr lang="en-US" sz="2000" dirty="0" err="1" smtClean="0">
                <a:latin typeface="Courier New" pitchFamily="49" charset="0"/>
                <a:cs typeface="Courier New" pitchFamily="49" charset="0"/>
              </a:rPr>
              <a:t>ttail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df,t</a:t>
            </a:r>
            <a:r>
              <a:rPr lang="en-US" sz="2000" dirty="0" smtClean="0">
                <a:latin typeface="Courier New" pitchFamily="49" charset="0"/>
                <a:cs typeface="Courier New" pitchFamily="49" charset="0"/>
              </a:rPr>
              <a:t>) </a:t>
            </a:r>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 </a:t>
            </a:r>
            <a:r>
              <a:rPr lang="en-US" sz="2000" dirty="0" err="1" smtClean="0">
                <a:latin typeface="Courier New" pitchFamily="49" charset="0"/>
                <a:cs typeface="Courier New" pitchFamily="49" charset="0"/>
              </a:rPr>
              <a:t>ttail</a:t>
            </a:r>
            <a:r>
              <a:rPr lang="en-US" sz="2000" dirty="0" smtClean="0">
                <a:latin typeface="Courier New" pitchFamily="49" charset="0"/>
                <a:cs typeface="Courier New" pitchFamily="49" charset="0"/>
              </a:rPr>
              <a:t>(99,1.96)</a:t>
            </a:r>
            <a:endParaRPr lang="en-US" sz="2000" dirty="0">
              <a:latin typeface="Courier New" pitchFamily="49" charset="0"/>
              <a:cs typeface="Courier New" pitchFamily="49" charset="0"/>
            </a:endParaRP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.02640356</a:t>
            </a:r>
            <a:endParaRPr lang="en-US" dirty="0" smtClean="0"/>
          </a:p>
          <a:p>
            <a:pPr marL="457200" lvl="1" indent="0" eaLnBrk="1" hangingPunct="1">
              <a:buNone/>
              <a:defRPr/>
            </a:pPr>
            <a:endParaRPr lang="en-US" dirty="0" smtClean="0"/>
          </a:p>
          <a:p>
            <a:pPr lvl="1" eaLnBrk="1" hangingPunct="1">
              <a:defRPr/>
            </a:pPr>
            <a:r>
              <a:rPr lang="en-US" dirty="0" smtClean="0"/>
              <a:t>If </a:t>
            </a:r>
            <a:r>
              <a:rPr lang="en-US" dirty="0"/>
              <a:t>you have a </a:t>
            </a:r>
            <a:r>
              <a:rPr lang="en-US" dirty="0" smtClean="0"/>
              <a:t>t value </a:t>
            </a:r>
            <a:r>
              <a:rPr lang="en-US" dirty="0"/>
              <a:t>and you want p </a:t>
            </a:r>
            <a:r>
              <a:rPr lang="en-US" dirty="0" smtClean="0"/>
              <a:t>[P(T&lt;t)], </a:t>
            </a:r>
            <a:r>
              <a:rPr lang="en-US" dirty="0"/>
              <a:t>use </a:t>
            </a:r>
            <a:endParaRPr lang="en-US" dirty="0" smtClean="0"/>
          </a:p>
          <a:p>
            <a:pPr marL="457200" lvl="1"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	display 1-ttail(</a:t>
            </a:r>
            <a:r>
              <a:rPr lang="en-US" sz="2000" dirty="0" err="1" smtClean="0">
                <a:latin typeface="Courier New" pitchFamily="49" charset="0"/>
                <a:cs typeface="Courier New" pitchFamily="49" charset="0"/>
              </a:rPr>
              <a:t>df,t</a:t>
            </a:r>
            <a:r>
              <a:rPr lang="en-US" sz="2000" dirty="0" smtClean="0">
                <a:latin typeface="Courier New" pitchFamily="49" charset="0"/>
                <a:cs typeface="Courier New" pitchFamily="49" charset="0"/>
              </a:rPr>
              <a:t>)</a:t>
            </a:r>
          </a:p>
          <a:p>
            <a:pPr marL="457200" lvl="1" indent="0" eaLnBrk="1" hangingPunct="1">
              <a:buNone/>
              <a:defRPr/>
            </a:pPr>
            <a:r>
              <a:rPr lang="en-US" dirty="0">
                <a:latin typeface="Courier New" pitchFamily="49" charset="0"/>
                <a:cs typeface="Courier New" pitchFamily="49" charset="0"/>
              </a:rPr>
              <a:t> </a:t>
            </a:r>
            <a:r>
              <a:rPr lang="en-US" dirty="0" smtClean="0">
                <a:latin typeface="Courier New" pitchFamily="49" charset="0"/>
                <a:cs typeface="Courier New" pitchFamily="49" charset="0"/>
              </a:rPr>
              <a:t>		</a:t>
            </a:r>
            <a:r>
              <a:rPr lang="en-US" sz="2000" dirty="0" smtClean="0">
                <a:latin typeface="Courier New" pitchFamily="49" charset="0"/>
                <a:cs typeface="Courier New" pitchFamily="49" charset="0"/>
              </a:rPr>
              <a:t>di 1-ttail(99,1.96)</a:t>
            </a:r>
            <a:endParaRPr lang="en-US" sz="2000" dirty="0">
              <a:latin typeface="Courier New" pitchFamily="49" charset="0"/>
              <a:cs typeface="Courier New" pitchFamily="49" charset="0"/>
            </a:endParaRPr>
          </a:p>
          <a:p>
            <a:pPr marL="457200" lvl="1" indent="0" eaLnBrk="1" hangingPunct="1">
              <a:buNone/>
              <a:defRPr/>
            </a:pPr>
            <a:r>
              <a:rPr lang="en-US" sz="2000" dirty="0" smtClean="0">
                <a:latin typeface="Courier New" pitchFamily="49" charset="0"/>
                <a:cs typeface="Courier New" pitchFamily="49" charset="0"/>
              </a:rPr>
              <a:t>	</a:t>
            </a:r>
            <a:r>
              <a:rPr lang="en-US" sz="2000" dirty="0">
                <a:latin typeface="Courier New" pitchFamily="49" charset="0"/>
                <a:cs typeface="Courier New" pitchFamily="49" charset="0"/>
              </a:rPr>
              <a:t>	.97359644</a:t>
            </a:r>
            <a:endParaRPr lang="en-US" sz="2000" dirty="0" smtClean="0">
              <a:latin typeface="Courier New" pitchFamily="49" charset="0"/>
              <a:cs typeface="Courier New" pitchFamily="49" charset="0"/>
            </a:endParaRPr>
          </a:p>
          <a:p>
            <a:pPr marL="457200" lvl="1" indent="0" eaLnBrk="1" hangingPunct="1">
              <a:buNone/>
              <a:defRPr/>
            </a:pPr>
            <a:endParaRPr lang="en-US" dirty="0" smtClean="0">
              <a:latin typeface="Courier New" pitchFamily="49" charset="0"/>
              <a:cs typeface="Courier New" pitchFamily="49" charset="0"/>
            </a:endParaRPr>
          </a:p>
          <a:p>
            <a:pPr lvl="1" eaLnBrk="1" hangingPunct="1">
              <a:defRPr/>
            </a:pPr>
            <a:r>
              <a:rPr lang="en-US" dirty="0" smtClean="0"/>
              <a:t>If you have p [P(T&gt;t)] and you want t-value, use </a:t>
            </a:r>
          </a:p>
          <a:p>
            <a:pPr marL="914400" lvl="2" indent="0" eaLnBrk="1" hangingPunct="1">
              <a:buNone/>
              <a:defRPr/>
            </a:pPr>
            <a:r>
              <a:rPr lang="en-US" sz="1800" dirty="0">
                <a:latin typeface="Courier New" pitchFamily="49" charset="0"/>
                <a:cs typeface="Courier New" pitchFamily="49" charset="0"/>
              </a:rPr>
              <a:t>	</a:t>
            </a:r>
            <a:r>
              <a:rPr lang="en-US" sz="2000" dirty="0" smtClean="0">
                <a:latin typeface="Courier New" pitchFamily="49" charset="0"/>
                <a:cs typeface="Courier New" pitchFamily="49" charset="0"/>
              </a:rPr>
              <a:t>display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a:t>
            </a:r>
            <a:r>
              <a:rPr lang="en-US" sz="2000" dirty="0" err="1" smtClean="0">
                <a:latin typeface="Courier New" pitchFamily="49" charset="0"/>
                <a:cs typeface="Courier New" pitchFamily="49" charset="0"/>
              </a:rPr>
              <a:t>df,p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(99,.025</a:t>
            </a:r>
            <a:r>
              <a:rPr lang="en-US" sz="2000" dirty="0">
                <a:latin typeface="Courier New" pitchFamily="49" charset="0"/>
                <a:cs typeface="Courier New" pitchFamily="49" charset="0"/>
              </a:rPr>
              <a:t>)</a:t>
            </a:r>
          </a:p>
          <a:p>
            <a:pPr marL="914400" lvl="2" indent="0" eaLnBrk="1" hangingPunct="1">
              <a:buNone/>
              <a:defRPr/>
            </a:pPr>
            <a:r>
              <a:rPr lang="en-US" sz="2000" dirty="0">
                <a:latin typeface="Courier New" pitchFamily="49" charset="0"/>
                <a:cs typeface="Courier New" pitchFamily="49" charset="0"/>
              </a:rPr>
              <a:t>	1.984217</a:t>
            </a:r>
            <a:endParaRPr lang="en-US" sz="2000" dirty="0" smtClean="0">
              <a:latin typeface="Courier New" pitchFamily="49" charset="0"/>
              <a:cs typeface="Courier New" pitchFamily="49" charset="0"/>
            </a:endParaRPr>
          </a:p>
          <a:p>
            <a:pPr marL="914400" lvl="2" indent="0" eaLnBrk="1" hangingPunct="1">
              <a:buNone/>
              <a:defRPr/>
            </a:pPr>
            <a:endParaRPr lang="en-US" sz="2000" dirty="0" smtClean="0">
              <a:latin typeface="Courier New" pitchFamily="49" charset="0"/>
              <a:cs typeface="Courier New" pitchFamily="49" charset="0"/>
            </a:endParaRPr>
          </a:p>
          <a:p>
            <a:pPr lvl="1" eaLnBrk="1" hangingPunct="1">
              <a:defRPr/>
            </a:pPr>
            <a:r>
              <a:rPr lang="en-US" dirty="0"/>
              <a:t>If you have p [</a:t>
            </a:r>
            <a:r>
              <a:rPr lang="en-US" dirty="0" smtClean="0"/>
              <a:t>P(T&lt;t)] </a:t>
            </a:r>
            <a:r>
              <a:rPr lang="en-US" dirty="0"/>
              <a:t>and you want </a:t>
            </a:r>
            <a:r>
              <a:rPr lang="en-US" dirty="0" smtClean="0"/>
              <a:t>t value</a:t>
            </a:r>
            <a:r>
              <a:rPr lang="en-US" dirty="0"/>
              <a:t>, use </a:t>
            </a:r>
          </a:p>
          <a:p>
            <a:pPr marL="914400" lvl="2" indent="0" eaLnBrk="1" hangingPunct="1">
              <a:buNone/>
              <a:defRPr/>
            </a:pPr>
            <a:r>
              <a:rPr lang="en-US" sz="1800" dirty="0">
                <a:latin typeface="Courier New" pitchFamily="49" charset="0"/>
                <a:cs typeface="Courier New" pitchFamily="49" charset="0"/>
              </a:rPr>
              <a:t>	</a:t>
            </a:r>
            <a:r>
              <a:rPr lang="en-US" sz="2000" dirty="0">
                <a:latin typeface="Courier New" pitchFamily="49" charset="0"/>
                <a:cs typeface="Courier New" pitchFamily="49" charset="0"/>
              </a:rPr>
              <a:t>display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(df,1-p</a:t>
            </a:r>
            <a:r>
              <a:rPr lang="en-US" sz="2000" dirty="0">
                <a:latin typeface="Courier New" pitchFamily="49" charset="0"/>
                <a:cs typeface="Courier New" pitchFamily="49" charset="0"/>
              </a:rPr>
              <a:t>) </a:t>
            </a:r>
            <a:endParaRPr lang="en-US" sz="2000" dirty="0" smtClean="0">
              <a:latin typeface="Courier New" pitchFamily="49" charset="0"/>
              <a:cs typeface="Courier New" pitchFamily="49" charset="0"/>
            </a:endParaRP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di </a:t>
            </a:r>
            <a:r>
              <a:rPr lang="en-US" sz="2000" dirty="0" err="1" smtClean="0">
                <a:latin typeface="Courier New" pitchFamily="49" charset="0"/>
                <a:cs typeface="Courier New" pitchFamily="49" charset="0"/>
              </a:rPr>
              <a:t>invttail</a:t>
            </a:r>
            <a:r>
              <a:rPr lang="en-US" sz="2000" dirty="0" smtClean="0">
                <a:latin typeface="Courier New" pitchFamily="49" charset="0"/>
                <a:cs typeface="Courier New" pitchFamily="49" charset="0"/>
              </a:rPr>
              <a:t>(99,.975</a:t>
            </a:r>
            <a:r>
              <a:rPr lang="en-US" sz="2000" dirty="0">
                <a:latin typeface="Courier New" pitchFamily="49" charset="0"/>
                <a:cs typeface="Courier New" pitchFamily="49" charset="0"/>
              </a:rPr>
              <a:t>)</a:t>
            </a:r>
          </a:p>
          <a:p>
            <a:pPr marL="914400" lvl="2" indent="0" eaLnBrk="1" hangingPunct="1">
              <a:buNone/>
              <a:defRPr/>
            </a:pPr>
            <a:r>
              <a:rPr lang="en-US" sz="2000" dirty="0">
                <a:latin typeface="Courier New" pitchFamily="49" charset="0"/>
                <a:cs typeface="Courier New" pitchFamily="49" charset="0"/>
              </a:rPr>
              <a:t>	-</a:t>
            </a:r>
            <a:r>
              <a:rPr lang="en-US" sz="2000" dirty="0" smtClean="0">
                <a:latin typeface="Courier New" pitchFamily="49" charset="0"/>
                <a:cs typeface="Courier New" pitchFamily="49" charset="0"/>
              </a:rPr>
              <a:t>1.984217</a:t>
            </a:r>
          </a:p>
          <a:p>
            <a:pPr marL="914400" lvl="2" indent="0" eaLnBrk="1" hangingPunct="1">
              <a:buNone/>
              <a:defRPr/>
            </a:pPr>
            <a:endParaRPr lang="en-US" sz="2000" dirty="0">
              <a:latin typeface="Courier New" pitchFamily="49" charset="0"/>
              <a:cs typeface="Courier New" pitchFamily="49" charset="0"/>
            </a:endParaRPr>
          </a:p>
          <a:p>
            <a:pPr marL="914400" lvl="2" indent="0" eaLnBrk="1" hangingPunct="1">
              <a:buNone/>
              <a:defRPr/>
            </a:pPr>
            <a:r>
              <a:rPr lang="en-US" sz="3600" dirty="0">
                <a:cs typeface="Courier New" pitchFamily="49" charset="0"/>
              </a:rPr>
              <a:t>Or use what you know about the symmetry of the </a:t>
            </a:r>
            <a:r>
              <a:rPr lang="en-US" sz="3600" dirty="0" smtClean="0">
                <a:cs typeface="Courier New" pitchFamily="49" charset="0"/>
              </a:rPr>
              <a:t>distribution</a:t>
            </a:r>
            <a:endParaRPr lang="en-US" sz="3600" dirty="0">
              <a:cs typeface="Courier New" pitchFamily="49" charset="0"/>
            </a:endParaRPr>
          </a:p>
        </p:txBody>
      </p:sp>
      <p:sp>
        <p:nvSpPr>
          <p:cNvPr id="4" name="Slide Number Placeholder 3"/>
          <p:cNvSpPr>
            <a:spLocks noGrp="1"/>
          </p:cNvSpPr>
          <p:nvPr>
            <p:ph type="sldNum" sz="quarter" idx="12"/>
          </p:nvPr>
        </p:nvSpPr>
        <p:spPr/>
        <p:txBody>
          <a:bodyPr/>
          <a:lstStyle/>
          <a:p>
            <a:pPr>
              <a:defRPr/>
            </a:pPr>
            <a:fld id="{51BA683A-E08A-492B-B1E5-78D7B288B890}" type="slidenum">
              <a:rPr lang="en-US"/>
              <a:pPr>
                <a:defRPr/>
              </a:pPr>
              <a:t>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52400"/>
            <a:ext cx="2530475" cy="18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61060564"/>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pPr eaLnBrk="1" hangingPunct="1"/>
            <a:r>
              <a:rPr lang="en-US" altLang="en-US" smtClean="0"/>
              <a:t>Chance of a type II error</a:t>
            </a:r>
          </a:p>
        </p:txBody>
      </p:sp>
      <p:pic>
        <p:nvPicPr>
          <p:cNvPr id="7782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58850" y="1181100"/>
            <a:ext cx="72898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mc:Choice xmlns:a14="http://schemas.microsoft.com/office/drawing/2010/main" Requires="a14">
          <p:sp>
            <p:nvSpPr>
              <p:cNvPr id="77828" name="TextBox 10"/>
              <p:cNvSpPr txBox="1">
                <a:spLocks noChangeArrowheads="1"/>
              </p:cNvSpPr>
              <p:nvPr/>
            </p:nvSpPr>
            <p:spPr bwMode="auto">
              <a:xfrm>
                <a:off x="1200150" y="1981200"/>
                <a:ext cx="19812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14:m>
                  <m:oMath xmlns:m="http://schemas.openxmlformats.org/officeDocument/2006/math">
                    <m:r>
                      <a:rPr lang="en-US" altLang="en-US" sz="1800" i="1">
                        <a:latin typeface="Cambria Math" charset="0"/>
                        <a:ea typeface="Cambria Math" charset="0"/>
                        <a:cs typeface="Cambria Math" charset="0"/>
                      </a:rPr>
                      <m:t>𝛽</m:t>
                    </m:r>
                  </m:oMath>
                </a14:m>
                <a:r>
                  <a:rPr lang="en-US" altLang="en-US" sz="1800" dirty="0" smtClean="0">
                    <a:latin typeface="Arial" charset="0"/>
                    <a:sym typeface="Symbol" pitchFamily="18" charset="2"/>
                  </a:rPr>
                  <a:t> chance of failing to reject the null if the alternative is true</a:t>
                </a:r>
                <a:endParaRPr lang="en-US" altLang="en-US" sz="1800" dirty="0">
                  <a:latin typeface="Arial" charset="0"/>
                </a:endParaRPr>
              </a:p>
            </p:txBody>
          </p:sp>
        </mc:Choice>
        <mc:Fallback>
          <p:sp>
            <p:nvSpPr>
              <p:cNvPr id="77828" name="TextBox 10"/>
              <p:cNvSpPr txBox="1">
                <a:spLocks noRot="1" noChangeAspect="1" noMove="1" noResize="1" noEditPoints="1" noAdjustHandles="1" noChangeArrowheads="1" noChangeShapeType="1" noTextEdit="1"/>
              </p:cNvSpPr>
              <p:nvPr/>
            </p:nvSpPr>
            <p:spPr bwMode="auto">
              <a:xfrm>
                <a:off x="1200150" y="1981200"/>
                <a:ext cx="1981200" cy="1200329"/>
              </a:xfrm>
              <a:prstGeom prst="rect">
                <a:avLst/>
              </a:prstGeom>
              <a:blipFill rotWithShape="0">
                <a:blip r:embed="rId4"/>
                <a:stretch>
                  <a:fillRect l="-2769" t="-2538"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8" name="Straight Arrow Connector 7"/>
          <p:cNvCxnSpPr/>
          <p:nvPr/>
        </p:nvCxnSpPr>
        <p:spPr>
          <a:xfrm>
            <a:off x="179705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0" y="274638"/>
            <a:ext cx="8686800" cy="1143000"/>
          </a:xfrm>
        </p:spPr>
        <p:txBody>
          <a:bodyPr/>
          <a:lstStyle/>
          <a:p>
            <a:pPr eaLnBrk="1" hangingPunct="1"/>
            <a:r>
              <a:rPr lang="en-US" altLang="en-US" sz="3600" smtClean="0"/>
              <a:t>If the alternative is very different from the null, the chance of a Type II error is low</a:t>
            </a:r>
          </a:p>
        </p:txBody>
      </p:sp>
      <p:pic>
        <p:nvPicPr>
          <p:cNvPr id="7885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58875" y="16367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676400" y="3200400"/>
            <a:ext cx="2590800" cy="25908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78853" name="TextBox 10"/>
              <p:cNvSpPr txBox="1">
                <a:spLocks noChangeArrowheads="1"/>
              </p:cNvSpPr>
              <p:nvPr/>
            </p:nvSpPr>
            <p:spPr bwMode="auto">
              <a:xfrm>
                <a:off x="685800" y="2076450"/>
                <a:ext cx="19812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14:m>
                  <m:oMath xmlns:m="http://schemas.openxmlformats.org/officeDocument/2006/math">
                    <m:r>
                      <a:rPr lang="en-US" altLang="en-US" sz="1800" i="1">
                        <a:latin typeface="Cambria Math" charset="0"/>
                        <a:ea typeface="Cambria Math" charset="0"/>
                        <a:cs typeface="Cambria Math" charset="0"/>
                      </a:rPr>
                      <m:t>𝛽</m:t>
                    </m:r>
                    <m:r>
                      <a:rPr lang="en-US" altLang="en-US" sz="1800" i="1">
                        <a:latin typeface="Cambria Math" charset="0"/>
                        <a:ea typeface="Cambria Math" charset="0"/>
                        <a:cs typeface="Cambria Math" charset="0"/>
                      </a:rPr>
                      <m:t> </m:t>
                    </m:r>
                  </m:oMath>
                </a14:m>
                <a:r>
                  <a:rPr lang="en-US" altLang="en-US" sz="1800" dirty="0" smtClean="0">
                    <a:latin typeface="Arial" charset="0"/>
                    <a:sym typeface="Symbol" pitchFamily="18" charset="2"/>
                  </a:rPr>
                  <a:t>chance </a:t>
                </a:r>
                <a:r>
                  <a:rPr lang="en-US" altLang="en-US" sz="1800" dirty="0">
                    <a:latin typeface="Arial" charset="0"/>
                    <a:sym typeface="Symbol" pitchFamily="18" charset="2"/>
                  </a:rPr>
                  <a:t>of failing to reject the null if the alternative is true</a:t>
                </a:r>
                <a:endParaRPr lang="en-US" altLang="en-US" sz="1800" dirty="0">
                  <a:latin typeface="Arial" charset="0"/>
                </a:endParaRPr>
              </a:p>
            </p:txBody>
          </p:sp>
        </mc:Choice>
        <mc:Fallback>
          <p:sp>
            <p:nvSpPr>
              <p:cNvPr id="78853" name="TextBox 10"/>
              <p:cNvSpPr txBox="1">
                <a:spLocks noRot="1" noChangeAspect="1" noMove="1" noResize="1" noEditPoints="1" noAdjustHandles="1" noChangeArrowheads="1" noChangeShapeType="1" noTextEdit="1"/>
              </p:cNvSpPr>
              <p:nvPr/>
            </p:nvSpPr>
            <p:spPr bwMode="auto">
              <a:xfrm>
                <a:off x="685800" y="2076450"/>
                <a:ext cx="1981200" cy="1200329"/>
              </a:xfrm>
              <a:prstGeom prst="rect">
                <a:avLst/>
              </a:prstGeom>
              <a:blipFill rotWithShape="0">
                <a:blip r:embed="rId4"/>
                <a:stretch>
                  <a:fillRect l="-2769" t="-29442"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a:xfrm>
            <a:off x="304800" y="274638"/>
            <a:ext cx="8686800" cy="1143000"/>
          </a:xfrm>
        </p:spPr>
        <p:txBody>
          <a:bodyPr/>
          <a:lstStyle/>
          <a:p>
            <a:pPr eaLnBrk="1" hangingPunct="1"/>
            <a:r>
              <a:rPr lang="en-US" altLang="en-US" sz="3600" smtClean="0"/>
              <a:t>If the alternative is not very different from the null, the chance of a Type II error is high</a:t>
            </a:r>
            <a:endParaRPr lang="en-US" altLang="en-US" smtClean="0"/>
          </a:p>
        </p:txBody>
      </p:sp>
      <p:pic>
        <p:nvPicPr>
          <p:cNvPr id="79875" name="Picture 2253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58875" y="1484313"/>
            <a:ext cx="6826250" cy="4992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2"/>
          <p:cNvSpPr>
            <a:spLocks noChangeAspect="1" noChangeArrowheads="1"/>
          </p:cNvSpPr>
          <p:nvPr/>
        </p:nvSpPr>
        <p:spPr bwMode="auto">
          <a:xfrm>
            <a:off x="1252538" y="1560513"/>
            <a:ext cx="6824662" cy="499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endParaRPr lang="en-US" altLang="en-US" sz="1800">
              <a:latin typeface="Arial" charset="0"/>
            </a:endParaRPr>
          </a:p>
        </p:txBody>
      </p:sp>
      <mc:AlternateContent xmlns:mc="http://schemas.openxmlformats.org/markup-compatibility/2006">
        <mc:Choice xmlns:a14="http://schemas.microsoft.com/office/drawing/2010/main" Requires="a14">
          <p:sp>
            <p:nvSpPr>
              <p:cNvPr id="79877" name="TextBox 10"/>
              <p:cNvSpPr txBox="1">
                <a:spLocks noChangeArrowheads="1"/>
              </p:cNvSpPr>
              <p:nvPr/>
            </p:nvSpPr>
            <p:spPr bwMode="auto">
              <a:xfrm>
                <a:off x="1200150" y="1981200"/>
                <a:ext cx="1981200" cy="12003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14:m>
                  <m:oMath xmlns:m="http://schemas.openxmlformats.org/officeDocument/2006/math">
                    <m:r>
                      <a:rPr lang="en-US" altLang="en-US" sz="1800" i="1">
                        <a:latin typeface="Cambria Math" charset="0"/>
                        <a:ea typeface="Cambria Math" charset="0"/>
                        <a:cs typeface="Cambria Math" charset="0"/>
                      </a:rPr>
                      <m:t>𝛽</m:t>
                    </m:r>
                  </m:oMath>
                </a14:m>
                <a:r>
                  <a:rPr lang="en-US" altLang="en-US" sz="1800" dirty="0" smtClean="0">
                    <a:latin typeface="Arial" charset="0"/>
                    <a:sym typeface="Symbol" pitchFamily="18" charset="2"/>
                  </a:rPr>
                  <a:t> </a:t>
                </a:r>
                <a:r>
                  <a:rPr lang="en-US" altLang="en-US" sz="1800" dirty="0">
                    <a:latin typeface="Arial" charset="0"/>
                    <a:sym typeface="Symbol" pitchFamily="18" charset="2"/>
                  </a:rPr>
                  <a:t>chance of failing to reject the null if the alternative is true</a:t>
                </a:r>
                <a:endParaRPr lang="en-US" altLang="en-US" sz="1800" dirty="0">
                  <a:latin typeface="Arial" charset="0"/>
                </a:endParaRPr>
              </a:p>
            </p:txBody>
          </p:sp>
        </mc:Choice>
        <mc:Fallback>
          <p:sp>
            <p:nvSpPr>
              <p:cNvPr id="79877" name="TextBox 10"/>
              <p:cNvSpPr txBox="1">
                <a:spLocks noRot="1" noChangeAspect="1" noMove="1" noResize="1" noEditPoints="1" noAdjustHandles="1" noChangeArrowheads="1" noChangeShapeType="1" noTextEdit="1"/>
              </p:cNvSpPr>
              <p:nvPr/>
            </p:nvSpPr>
            <p:spPr bwMode="auto">
              <a:xfrm>
                <a:off x="1200150" y="1981200"/>
                <a:ext cx="1981200" cy="1200329"/>
              </a:xfrm>
              <a:prstGeom prst="rect">
                <a:avLst/>
              </a:prstGeom>
              <a:blipFill rotWithShape="0">
                <a:blip r:embed="rId3"/>
                <a:stretch>
                  <a:fillRect l="-2769" t="-2538" b="-7107"/>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cxnSp>
        <p:nvCxnSpPr>
          <p:cNvPr id="6" name="Straight Arrow Connector 5"/>
          <p:cNvCxnSpPr/>
          <p:nvPr/>
        </p:nvCxnSpPr>
        <p:spPr>
          <a:xfrm>
            <a:off x="1524000" y="3124200"/>
            <a:ext cx="2895600" cy="236220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80898" name="Title 1"/>
              <p:cNvSpPr>
                <a:spLocks noGrp="1"/>
              </p:cNvSpPr>
              <p:nvPr>
                <p:ph type="title"/>
              </p:nvPr>
            </p:nvSpPr>
            <p:spPr/>
            <p:txBody>
              <a:bodyPr/>
              <a:lstStyle/>
              <a:p>
                <a:pPr eaLnBrk="1" hangingPunct="1"/>
                <a:r>
                  <a:rPr lang="en-US" altLang="en-US" dirty="0" smtClean="0"/>
                  <a:t>Finding </a:t>
                </a:r>
                <a14:m>
                  <m:oMath xmlns:m="http://schemas.openxmlformats.org/officeDocument/2006/math">
                    <m:r>
                      <a:rPr lang="en-US" altLang="en-US" i="1" smtClean="0">
                        <a:latin typeface="Cambria Math" charset="0"/>
                        <a:ea typeface="Cambria Math" charset="0"/>
                        <a:cs typeface="Cambria Math" charset="0"/>
                      </a:rPr>
                      <m:t>𝛽</m:t>
                    </m:r>
                  </m:oMath>
                </a14:m>
                <a:r>
                  <a:rPr lang="en-US" altLang="en-US" dirty="0" smtClean="0">
                    <a:sym typeface="Symbol" pitchFamily="18" charset="2"/>
                  </a:rPr>
                  <a:t>, P(Type </a:t>
                </a:r>
                <a:r>
                  <a:rPr lang="en-US" altLang="en-US" dirty="0" smtClean="0">
                    <a:sym typeface="Symbol" pitchFamily="18" charset="2"/>
                  </a:rPr>
                  <a:t>II error)</a:t>
                </a:r>
                <a:endParaRPr lang="en-US" altLang="en-US" dirty="0" smtClean="0"/>
              </a:p>
            </p:txBody>
          </p:sp>
        </mc:Choice>
        <mc:Fallback>
          <p:sp>
            <p:nvSpPr>
              <p:cNvPr id="80898" name="Title 1"/>
              <p:cNvSpPr>
                <a:spLocks noGrp="1" noRot="1" noChangeAspect="1" noMove="1" noResize="1" noEditPoints="1" noAdjustHandles="1" noChangeArrowheads="1" noChangeShapeType="1" noTextEdit="1"/>
              </p:cNvSpPr>
              <p:nvPr>
                <p:ph type="title"/>
              </p:nvPr>
            </p:nvSpPr>
            <p:spPr>
              <a:blipFill rotWithShape="0">
                <a:blip r:embed="rId4"/>
                <a:stretch>
                  <a:fillRect b="-8511"/>
                </a:stretch>
              </a:blipFill>
            </p:spPr>
            <p:txBody>
              <a:bodyPr/>
              <a:lstStyle/>
              <a:p>
                <a:r>
                  <a:rPr lang="en-US">
                    <a:noFill/>
                  </a:rPr>
                  <a:t> </a:t>
                </a:r>
              </a:p>
            </p:txBody>
          </p:sp>
        </mc:Fallback>
      </mc:AlternateContent>
      <p:sp>
        <p:nvSpPr>
          <p:cNvPr id="3" name="Content Placeholder 2"/>
          <p:cNvSpPr>
            <a:spLocks noGrp="1" noRot="1" noChangeAspect="1" noMove="1" noResize="1" noEditPoints="1" noAdjustHandles="1" noChangeArrowheads="1" noChangeShapeType="1" noTextEdit="1"/>
          </p:cNvSpPr>
          <p:nvPr>
            <p:ph idx="1"/>
          </p:nvPr>
        </p:nvSpPr>
        <p:spPr>
          <a:xfrm>
            <a:off x="457200" y="1447800"/>
            <a:ext cx="8229600" cy="5105400"/>
          </a:xfrm>
          <a:blipFill rotWithShape="1">
            <a:blip r:embed="rId5"/>
            <a:stretch>
              <a:fillRect l="-1259" t="-2628" r="-370"/>
            </a:stretch>
          </a:blipFill>
          <a:extLst/>
        </p:spPr>
        <p:txBody>
          <a:bodyPr/>
          <a:lstStyle/>
          <a:p>
            <a:pPr>
              <a:defRPr/>
            </a:pPr>
            <a:r>
              <a:rPr lang="en-US" dirty="0">
                <a:noFill/>
              </a:rPr>
              <a:t> </a:t>
            </a:r>
          </a:p>
        </p:txBody>
      </p:sp>
      <p:sp>
        <p:nvSpPr>
          <p:cNvPr id="4" name="Slide Number Placeholder 3"/>
          <p:cNvSpPr>
            <a:spLocks noGrp="1"/>
          </p:cNvSpPr>
          <p:nvPr>
            <p:ph type="sldNum" sz="quarter" idx="12"/>
          </p:nvPr>
        </p:nvSpPr>
        <p:spPr/>
        <p:txBody>
          <a:bodyPr/>
          <a:lstStyle/>
          <a:p>
            <a:pPr>
              <a:defRPr/>
            </a:pPr>
            <a:fld id="{ED605318-4317-4FA0-A5CA-09023E3572AA}" type="slidenum">
              <a:rPr lang="en-US"/>
              <a:pPr>
                <a:defRPr/>
              </a:pPr>
              <a:t>73</a:t>
            </a:fld>
            <a:endParaRPr lang="en-US"/>
          </a:p>
        </p:txBody>
      </p:sp>
      <p:graphicFrame>
        <p:nvGraphicFramePr>
          <p:cNvPr id="80901" name="Object 3"/>
          <p:cNvGraphicFramePr>
            <a:graphicFrameLocks noChangeAspect="1"/>
          </p:cNvGraphicFramePr>
          <p:nvPr/>
        </p:nvGraphicFramePr>
        <p:xfrm>
          <a:off x="4953000" y="3881438"/>
          <a:ext cx="2667000" cy="1604962"/>
        </p:xfrm>
        <a:graphic>
          <a:graphicData uri="http://schemas.openxmlformats.org/presentationml/2006/ole">
            <mc:AlternateContent xmlns:mc="http://schemas.openxmlformats.org/markup-compatibility/2006">
              <mc:Choice xmlns:v="urn:schemas-microsoft-com:vml" Requires="v">
                <p:oleObj spid="_x0000_s80953" name="Equation" r:id="rId6" imgW="1308100" imgH="787400" progId="Equation.3">
                  <p:embed/>
                </p:oleObj>
              </mc:Choice>
              <mc:Fallback>
                <p:oleObj name="Equation" r:id="rId6" imgW="1308100" imgH="787400" progId="Equation.3">
                  <p:embed/>
                  <p:pic>
                    <p:nvPicPr>
                      <p:cNvPr id="0"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0" y="3881438"/>
                        <a:ext cx="2667000" cy="1604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rtlCol="0">
            <a:normAutofit fontScale="92500" lnSpcReduction="20000"/>
          </a:bodyPr>
          <a:lstStyle/>
          <a:p>
            <a:pPr eaLnBrk="1" fontAlgn="auto" hangingPunct="1">
              <a:spcAft>
                <a:spcPts val="0"/>
              </a:spcAft>
              <a:buFont typeface="Arial" pitchFamily="34" charset="0"/>
              <a:buChar char="•"/>
              <a:defRPr/>
            </a:pPr>
            <a:r>
              <a:rPr lang="en-US" dirty="0"/>
              <a:t>I</a:t>
            </a:r>
            <a:r>
              <a:rPr lang="en-US" dirty="0" smtClean="0"/>
              <a:t>f the true mean </a:t>
            </a:r>
            <a:r>
              <a:rPr lang="en-US" dirty="0" smtClean="0"/>
              <a:t>µ is </a:t>
            </a:r>
            <a:r>
              <a:rPr lang="en-US" dirty="0" smtClean="0"/>
              <a:t>really 14 (versus the null value of &lt;11.4, meaning the null is false), what is the probability that the null will not be rejected? </a:t>
            </a:r>
          </a:p>
          <a:p>
            <a:pPr lvl="1" eaLnBrk="1" fontAlgn="auto" hangingPunct="1">
              <a:spcAft>
                <a:spcPts val="0"/>
              </a:spcAft>
              <a:buFont typeface="Arial" pitchFamily="34" charset="0"/>
              <a:buChar char="–"/>
              <a:defRPr/>
            </a:pPr>
            <a:r>
              <a:rPr lang="en-US" dirty="0" smtClean="0"/>
              <a:t>The probability of a Type II error?</a:t>
            </a:r>
          </a:p>
          <a:p>
            <a:pPr eaLnBrk="1" fontAlgn="auto" hangingPunct="1">
              <a:spcAft>
                <a:spcPts val="0"/>
              </a:spcAft>
              <a:buFont typeface="Arial" pitchFamily="34" charset="0"/>
              <a:buChar char="•"/>
              <a:defRPr/>
            </a:pPr>
            <a:r>
              <a:rPr lang="en-US" dirty="0" smtClean="0"/>
              <a:t>The null will be rejected if the sample mean is &gt;12.5, not rejected if it is ≤12.5</a:t>
            </a:r>
          </a:p>
          <a:p>
            <a:pPr eaLnBrk="1" fontAlgn="auto" hangingPunct="1">
              <a:spcAft>
                <a:spcPts val="0"/>
              </a:spcAft>
              <a:buFont typeface="Arial" pitchFamily="34" charset="0"/>
              <a:buChar char="•"/>
              <a:defRPr/>
            </a:pPr>
            <a:r>
              <a:rPr lang="en-US" dirty="0" smtClean="0"/>
              <a:t>What is the probability of getting a sample mean of ≤12.5 if the true mean is 14? This is a z statistic.</a:t>
            </a:r>
          </a:p>
          <a:p>
            <a:pPr eaLnBrk="1" fontAlgn="auto" hangingPunct="1">
              <a:spcAft>
                <a:spcPts val="0"/>
              </a:spcAft>
              <a:buFont typeface="Arial" pitchFamily="34" charset="0"/>
              <a:buChar char="•"/>
              <a:defRPr/>
            </a:pPr>
            <a:r>
              <a:rPr lang="en-US" dirty="0" smtClean="0"/>
              <a:t>P(Z&lt;(12.5-14)/(2/3)) </a:t>
            </a:r>
          </a:p>
          <a:p>
            <a:pPr marL="800100" lvl="2" indent="0" eaLnBrk="1" fontAlgn="auto" hangingPunct="1">
              <a:spcAft>
                <a:spcPts val="0"/>
              </a:spcAft>
              <a:buFont typeface="Arial" charset="0"/>
              <a:buNone/>
              <a:defRPr/>
            </a:pPr>
            <a:r>
              <a:rPr lang="it-IT" dirty="0" smtClean="0">
                <a:latin typeface="Courier New" pitchFamily="49" charset="0"/>
                <a:cs typeface="Courier New" pitchFamily="49" charset="0"/>
              </a:rPr>
              <a:t>di normal</a:t>
            </a:r>
            <a:r>
              <a:rPr lang="it-IT" dirty="0">
                <a:latin typeface="Courier New" pitchFamily="49" charset="0"/>
                <a:cs typeface="Courier New" pitchFamily="49" charset="0"/>
              </a:rPr>
              <a:t>((</a:t>
            </a:r>
            <a:r>
              <a:rPr lang="it-IT" dirty="0" smtClean="0">
                <a:latin typeface="Courier New" pitchFamily="49" charset="0"/>
                <a:cs typeface="Courier New" pitchFamily="49" charset="0"/>
              </a:rPr>
              <a:t>12.5-14)/(2/3))</a:t>
            </a:r>
            <a:endParaRPr lang="it-IT" dirty="0">
              <a:latin typeface="Courier New" pitchFamily="49" charset="0"/>
              <a:cs typeface="Courier New" pitchFamily="49" charset="0"/>
            </a:endParaRPr>
          </a:p>
          <a:p>
            <a:pPr marL="800100" lvl="2" indent="0" eaLnBrk="1" fontAlgn="auto" hangingPunct="1">
              <a:spcAft>
                <a:spcPts val="0"/>
              </a:spcAft>
              <a:buFont typeface="Arial" charset="0"/>
              <a:buNone/>
              <a:defRPr/>
            </a:pPr>
            <a:r>
              <a:rPr lang="it-IT" sz="2000" dirty="0" smtClean="0">
                <a:latin typeface="Courier New" pitchFamily="49" charset="0"/>
                <a:cs typeface="Courier New" pitchFamily="49" charset="0"/>
              </a:rPr>
              <a:t>.01222447 </a:t>
            </a:r>
          </a:p>
          <a:p>
            <a:pPr marL="800100" lvl="2" indent="0" eaLnBrk="1" fontAlgn="auto" hangingPunct="1">
              <a:spcAft>
                <a:spcPts val="0"/>
              </a:spcAft>
              <a:buFont typeface="Arial" charset="0"/>
              <a:buNone/>
              <a:defRPr/>
            </a:pPr>
            <a:r>
              <a:rPr lang="en-US" dirty="0" smtClean="0"/>
              <a:t>So if the true mean is 14 and the sample size is 9, the probability of incorrectly failing to reject the null is 0.012</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53A61E8B-7E89-49DA-BE27-F99F3A3D60E5}" type="slidenum">
              <a:rPr lang="en-US"/>
              <a:pPr>
                <a:defRPr/>
              </a:pPr>
              <a:t>74</a:t>
            </a:fld>
            <a:endParaRPr lang="en-US"/>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458200" cy="5715000"/>
          </a:xfrm>
        </p:spPr>
        <p:txBody>
          <a:bodyPr rtlCol="0">
            <a:normAutofit fontScale="92500"/>
          </a:bodyPr>
          <a:lstStyle/>
          <a:p>
            <a:pPr eaLnBrk="1" fontAlgn="auto" hangingPunct="1">
              <a:spcAft>
                <a:spcPts val="0"/>
              </a:spcAft>
              <a:buFont typeface="Arial" pitchFamily="34" charset="0"/>
              <a:buChar char="•"/>
              <a:defRPr/>
            </a:pPr>
            <a:r>
              <a:rPr lang="en-US" dirty="0" smtClean="0"/>
              <a:t>Note that this depended on this other population mean (e.g. 14)</a:t>
            </a:r>
          </a:p>
          <a:p>
            <a:pPr lvl="1" eaLnBrk="1" fontAlgn="auto" hangingPunct="1">
              <a:spcAft>
                <a:spcPts val="0"/>
              </a:spcAft>
              <a:buFont typeface="Arial" pitchFamily="34" charset="0"/>
              <a:buChar char="–"/>
              <a:defRPr/>
            </a:pPr>
            <a:r>
              <a:rPr lang="en-US" dirty="0" smtClean="0"/>
              <a:t>The chance of failing to reject the null will increase if this true population mean is closer to the null value</a:t>
            </a:r>
          </a:p>
          <a:p>
            <a:pPr eaLnBrk="1" fontAlgn="auto" hangingPunct="1">
              <a:spcAft>
                <a:spcPts val="0"/>
              </a:spcAft>
              <a:buFont typeface="Arial" pitchFamily="34" charset="0"/>
              <a:buChar char="•"/>
              <a:defRPr/>
            </a:pPr>
            <a:r>
              <a:rPr lang="en-US" dirty="0" smtClean="0"/>
              <a:t>What is the probability of failing to reject the null if the true population mean is 13?</a:t>
            </a:r>
          </a:p>
          <a:p>
            <a:pPr lvl="1" eaLnBrk="1" fontAlgn="auto" hangingPunct="1">
              <a:spcAft>
                <a:spcPts val="0"/>
              </a:spcAft>
              <a:buFont typeface="Arial" pitchFamily="34" charset="0"/>
              <a:buChar char="–"/>
              <a:defRPr/>
            </a:pPr>
            <a:r>
              <a:rPr lang="en-US" dirty="0" smtClean="0"/>
              <a:t>P(Z&lt;(12.5-13)/(2/3)) </a:t>
            </a:r>
          </a:p>
          <a:p>
            <a:pPr marL="857250" lvl="2" indent="0" eaLnBrk="1" fontAlgn="auto" hangingPunct="1">
              <a:spcAft>
                <a:spcPts val="0"/>
              </a:spcAft>
              <a:buFont typeface="Arial" charset="0"/>
              <a:buNone/>
              <a:defRPr/>
            </a:pPr>
            <a:r>
              <a:rPr lang="it-IT" dirty="0" smtClean="0">
                <a:latin typeface="Courier New" pitchFamily="49" charset="0"/>
                <a:cs typeface="Courier New" pitchFamily="49" charset="0"/>
              </a:rPr>
              <a:t>di </a:t>
            </a:r>
            <a:r>
              <a:rPr lang="it-IT" dirty="0">
                <a:latin typeface="Courier New" pitchFamily="49" charset="0"/>
                <a:cs typeface="Courier New" pitchFamily="49" charset="0"/>
              </a:rPr>
              <a:t>normal((</a:t>
            </a:r>
            <a:r>
              <a:rPr lang="it-IT" dirty="0" smtClean="0">
                <a:latin typeface="Courier New" pitchFamily="49" charset="0"/>
                <a:cs typeface="Courier New" pitchFamily="49" charset="0"/>
              </a:rPr>
              <a:t>12.5-13)/(2/3))</a:t>
            </a:r>
            <a:endParaRPr lang="it-IT" dirty="0">
              <a:latin typeface="Courier New" pitchFamily="49" charset="0"/>
              <a:cs typeface="Courier New" pitchFamily="49" charset="0"/>
            </a:endParaRPr>
          </a:p>
          <a:p>
            <a:pPr marL="857250" lvl="2" indent="0" eaLnBrk="1" fontAlgn="auto" hangingPunct="1">
              <a:spcAft>
                <a:spcPts val="0"/>
              </a:spcAft>
              <a:buFont typeface="Arial" charset="0"/>
              <a:buNone/>
              <a:defRPr/>
            </a:pPr>
            <a:r>
              <a:rPr lang="it-IT" dirty="0" smtClean="0">
                <a:latin typeface="Courier New" pitchFamily="49" charset="0"/>
                <a:cs typeface="Courier New" pitchFamily="49" charset="0"/>
              </a:rPr>
              <a:t>.22662735</a:t>
            </a:r>
          </a:p>
          <a:p>
            <a:pPr marL="342900" lvl="2" indent="-342900" eaLnBrk="1" fontAlgn="auto" hangingPunct="1">
              <a:spcAft>
                <a:spcPts val="0"/>
              </a:spcAft>
              <a:defRPr/>
            </a:pPr>
            <a:r>
              <a:rPr lang="en-US" sz="3200" dirty="0" smtClean="0"/>
              <a:t>So for an alternative mean that is closer to the null value, the chances of failing to reject are higher</a:t>
            </a:r>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45C479F0-54D3-455E-8CA3-6ECC8C7EFD8D}" type="slidenum">
              <a:rPr lang="en-US"/>
              <a:pPr>
                <a:defRPr/>
              </a:pPr>
              <a:t>75</a:t>
            </a:fld>
            <a:endParaRPr lang="en-US"/>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pPr eaLnBrk="1" hangingPunct="1"/>
            <a:r>
              <a:rPr lang="en-US" altLang="en-US" smtClean="0"/>
              <a:t>Power</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600200"/>
                <a:ext cx="8458200" cy="5105400"/>
              </a:xfrm>
            </p:spPr>
            <p:txBody>
              <a:bodyPr rtlCol="0">
                <a:normAutofit fontScale="92500" lnSpcReduction="20000"/>
              </a:bodyPr>
              <a:lstStyle/>
              <a:p>
                <a:pPr lvl="1"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r>
                  <a:rPr lang="en-US" dirty="0" smtClean="0"/>
                  <a:t>1-</a:t>
                </a:r>
                <a:r>
                  <a:rPr lang="en-US" dirty="0">
                    <a:sym typeface="Symbol"/>
                  </a:rPr>
                  <a:t> </a:t>
                </a:r>
                <a14:m>
                  <m:oMath xmlns:m="http://schemas.openxmlformats.org/officeDocument/2006/math">
                    <m:r>
                      <a:rPr lang="en-US" altLang="en-US" i="1">
                        <a:latin typeface="Cambria Math" charset="0"/>
                        <a:ea typeface="Cambria Math" charset="0"/>
                        <a:cs typeface="Cambria Math" charset="0"/>
                      </a:rPr>
                      <m:t>𝛽</m:t>
                    </m:r>
                    <m:r>
                      <a:rPr lang="en-US" altLang="en-US" i="1">
                        <a:latin typeface="Cambria Math" charset="0"/>
                        <a:ea typeface="Cambria Math" charset="0"/>
                        <a:cs typeface="Cambria Math" charset="0"/>
                      </a:rPr>
                      <m:t> </m:t>
                    </m:r>
                  </m:oMath>
                </a14:m>
                <a:r>
                  <a:rPr lang="en-US" dirty="0" smtClean="0">
                    <a:sym typeface="Symbol"/>
                  </a:rPr>
                  <a:t>is </a:t>
                </a:r>
                <a:r>
                  <a:rPr lang="en-US" dirty="0">
                    <a:sym typeface="Symbol"/>
                  </a:rPr>
                  <a:t>called the </a:t>
                </a:r>
                <a:r>
                  <a:rPr lang="en-US" u="sng" dirty="0">
                    <a:sym typeface="Symbol"/>
                  </a:rPr>
                  <a:t>power</a:t>
                </a:r>
                <a:r>
                  <a:rPr lang="en-US" dirty="0">
                    <a:sym typeface="Symbol"/>
                  </a:rPr>
                  <a:t> of a statistical test</a:t>
                </a:r>
              </a:p>
              <a:p>
                <a:pPr eaLnBrk="1" fontAlgn="auto" hangingPunct="1">
                  <a:spcAft>
                    <a:spcPts val="0"/>
                  </a:spcAft>
                  <a:buFont typeface="Arial" pitchFamily="34" charset="0"/>
                  <a:buChar char="•"/>
                  <a:defRPr/>
                </a:pPr>
                <a:r>
                  <a:rPr lang="en-US" dirty="0" smtClean="0">
                    <a:sym typeface="Symbol"/>
                  </a:rPr>
                  <a:t>The power of a test is the probability that you will reject the null hypothesis when you should (i.e. when it is false) </a:t>
                </a:r>
              </a:p>
              <a:p>
                <a:pPr eaLnBrk="1" fontAlgn="auto" hangingPunct="1">
                  <a:spcAft>
                    <a:spcPts val="0"/>
                  </a:spcAft>
                  <a:buFont typeface="Arial" pitchFamily="34" charset="0"/>
                  <a:buChar char="•"/>
                  <a:defRPr/>
                </a:pPr>
                <a:r>
                  <a:rPr lang="en-US" dirty="0" smtClean="0">
                    <a:sym typeface="Symbol"/>
                  </a:rPr>
                  <a:t>You can construct a power curve by plotting power versus different alternative hypotheses</a:t>
                </a:r>
              </a:p>
              <a:p>
                <a:pPr eaLnBrk="1" fontAlgn="auto" hangingPunct="1">
                  <a:spcAft>
                    <a:spcPts val="0"/>
                  </a:spcAft>
                  <a:buFont typeface="Arial" pitchFamily="34" charset="0"/>
                  <a:buChar char="•"/>
                  <a:defRPr/>
                </a:pPr>
                <a:r>
                  <a:rPr lang="en-US" dirty="0" smtClean="0">
                    <a:sym typeface="Symbol"/>
                  </a:rPr>
                  <a:t>You can also construct a power curve by plotting power versus different sample sizes (</a:t>
                </a:r>
                <a:r>
                  <a:rPr lang="en-US" dirty="0" err="1" smtClean="0">
                    <a:sym typeface="Symbol"/>
                  </a:rPr>
                  <a:t>n’s</a:t>
                </a:r>
                <a:r>
                  <a:rPr lang="en-US" dirty="0" smtClean="0">
                    <a:sym typeface="Symbol"/>
                  </a:rPr>
                  <a:t>)</a:t>
                </a:r>
              </a:p>
              <a:p>
                <a:pPr lvl="1" eaLnBrk="1" fontAlgn="auto" hangingPunct="1">
                  <a:spcAft>
                    <a:spcPts val="0"/>
                  </a:spcAft>
                  <a:buFont typeface="Arial" pitchFamily="34" charset="0"/>
                  <a:buChar char="•"/>
                  <a:defRPr/>
                </a:pPr>
                <a:r>
                  <a:rPr lang="en-US" dirty="0" smtClean="0">
                    <a:sym typeface="Symbol"/>
                  </a:rPr>
                  <a:t>This curve will allow you to see what gains you might have versus cost of adding participants</a:t>
                </a:r>
              </a:p>
              <a:p>
                <a:pPr lvl="1" eaLnBrk="1" fontAlgn="auto" hangingPunct="1">
                  <a:spcAft>
                    <a:spcPts val="0"/>
                  </a:spcAft>
                  <a:buFont typeface="Arial" pitchFamily="34" charset="0"/>
                  <a:buChar char="•"/>
                  <a:defRPr/>
                </a:pPr>
                <a:r>
                  <a:rPr lang="en-US" dirty="0" smtClean="0">
                    <a:sym typeface="Symbol"/>
                  </a:rPr>
                  <a:t>Power curves are not linear</a:t>
                </a:r>
                <a:endParaRPr lang="en-US" dirty="0" smtClean="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600200"/>
                <a:ext cx="8458200" cy="5105400"/>
              </a:xfrm>
              <a:blipFill rotWithShape="0">
                <a:blip r:embed="rId2"/>
                <a:stretch>
                  <a:fillRect l="-1441" r="-144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DF27B4A3-5196-4E81-A3A2-BE43F0847E7B}" type="slidenum">
              <a:rPr lang="en-US"/>
              <a:pPr>
                <a:defRPr/>
              </a:pPr>
              <a:t>76</a:t>
            </a:fld>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p:txBody>
          <a:bodyPr/>
          <a:lstStyle/>
          <a:p>
            <a:pPr eaLnBrk="1" hangingPunct="1"/>
            <a:r>
              <a:rPr lang="en-US" altLang="en-US" smtClean="0"/>
              <a:t>Power</a:t>
            </a:r>
          </a:p>
        </p:txBody>
      </p:sp>
      <p:sp>
        <p:nvSpPr>
          <p:cNvPr id="3" name="Content Placeholder 2"/>
          <p:cNvSpPr>
            <a:spLocks noGrp="1"/>
          </p:cNvSpPr>
          <p:nvPr>
            <p:ph idx="1"/>
          </p:nvPr>
        </p:nvSpPr>
        <p:spPr>
          <a:xfrm>
            <a:off x="457200" y="1600200"/>
            <a:ext cx="8458200" cy="4953000"/>
          </a:xfrm>
        </p:spPr>
        <p:txBody>
          <a:bodyPr rtlCol="0">
            <a:normAutofit lnSpcReduction="10000"/>
          </a:bodyPr>
          <a:lstStyle/>
          <a:p>
            <a:pPr eaLnBrk="1" fontAlgn="auto" hangingPunct="1">
              <a:spcAft>
                <a:spcPts val="0"/>
              </a:spcAft>
              <a:buFont typeface="Arial" pitchFamily="34" charset="0"/>
              <a:buChar char="•"/>
              <a:defRPr/>
            </a:pPr>
            <a:r>
              <a:rPr lang="en-US" dirty="0" smtClean="0"/>
              <a:t>The power of a statistical test is lower for alternative values that are closer to the null value.  </a:t>
            </a:r>
          </a:p>
          <a:p>
            <a:pPr lvl="2" eaLnBrk="1" fontAlgn="auto" hangingPunct="1">
              <a:spcAft>
                <a:spcPts val="0"/>
              </a:spcAft>
              <a:buFont typeface="Arial" pitchFamily="34" charset="0"/>
              <a:buChar char="•"/>
              <a:defRPr/>
            </a:pPr>
            <a:r>
              <a:rPr lang="en-US" dirty="0" smtClean="0"/>
              <a:t>When alt mean was 14, power =1-.012=.988</a:t>
            </a:r>
          </a:p>
          <a:p>
            <a:pPr lvl="2" eaLnBrk="1" fontAlgn="auto" hangingPunct="1">
              <a:spcAft>
                <a:spcPts val="0"/>
              </a:spcAft>
              <a:buFont typeface="Arial" pitchFamily="34" charset="0"/>
              <a:buChar char="•"/>
              <a:defRPr/>
            </a:pPr>
            <a:r>
              <a:rPr lang="en-US" dirty="0" smtClean="0"/>
              <a:t>When alt mean was 13, power was 1-.227=.773</a:t>
            </a:r>
          </a:p>
          <a:p>
            <a:pPr eaLnBrk="1" fontAlgn="auto" hangingPunct="1">
              <a:spcAft>
                <a:spcPts val="0"/>
              </a:spcAft>
              <a:buFont typeface="Arial" pitchFamily="34" charset="0"/>
              <a:buChar char="•"/>
              <a:defRPr/>
            </a:pPr>
            <a:r>
              <a:rPr lang="en-US" dirty="0" smtClean="0"/>
              <a:t>The power of a statistical test can also be increased by increasing n</a:t>
            </a:r>
          </a:p>
          <a:p>
            <a:pPr eaLnBrk="1" fontAlgn="auto" hangingPunct="1">
              <a:spcAft>
                <a:spcPts val="0"/>
              </a:spcAft>
              <a:buFont typeface="Arial" pitchFamily="34" charset="0"/>
              <a:buChar char="•"/>
              <a:defRPr/>
            </a:pPr>
            <a:r>
              <a:rPr lang="en-US" dirty="0" smtClean="0"/>
              <a:t>For a fixed n, the power of a statistical test can be increased by increasing </a:t>
            </a:r>
            <a:r>
              <a:rPr lang="en-US" dirty="0">
                <a:sym typeface="Symbol"/>
              </a:rPr>
              <a:t>⍺</a:t>
            </a:r>
            <a:r>
              <a:rPr lang="en-US" dirty="0" smtClean="0">
                <a:sym typeface="Symbol"/>
              </a:rPr>
              <a:t>, </a:t>
            </a:r>
            <a:r>
              <a:rPr lang="en-US" dirty="0" smtClean="0">
                <a:sym typeface="Symbol"/>
              </a:rPr>
              <a:t>the probability of a Type I error</a:t>
            </a:r>
            <a:endParaRPr lang="en-US" dirty="0" smtClean="0"/>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smtClean="0"/>
          </a:p>
        </p:txBody>
      </p:sp>
      <p:sp>
        <p:nvSpPr>
          <p:cNvPr id="4" name="Slide Number Placeholder 3"/>
          <p:cNvSpPr>
            <a:spLocks noGrp="1"/>
          </p:cNvSpPr>
          <p:nvPr>
            <p:ph type="sldNum" sz="quarter" idx="12"/>
          </p:nvPr>
        </p:nvSpPr>
        <p:spPr/>
        <p:txBody>
          <a:bodyPr/>
          <a:lstStyle/>
          <a:p>
            <a:pPr>
              <a:defRPr/>
            </a:pPr>
            <a:fld id="{A33753F0-3B73-4801-BB15-0677D72F6B71}" type="slidenum">
              <a:rPr lang="en-US"/>
              <a:pPr>
                <a:defRPr/>
              </a:pPr>
              <a:t>77</a:t>
            </a:fld>
            <a:endParaRPr lang="en-US" dirty="0"/>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pPr eaLnBrk="1" hangingPunct="1"/>
            <a:r>
              <a:rPr lang="en-US" altLang="en-US" smtClean="0"/>
              <a:t>Power</a:t>
            </a:r>
          </a:p>
        </p:txBody>
      </p:sp>
      <mc:AlternateContent xmlns:mc="http://schemas.openxmlformats.org/markup-compatibility/2006">
        <mc:Choice xmlns:a14="http://schemas.microsoft.com/office/drawing/2010/main" Requires="a14">
          <p:sp>
            <p:nvSpPr>
              <p:cNvPr id="86019" name="Content Placeholder 2"/>
              <p:cNvSpPr>
                <a:spLocks noGrp="1"/>
              </p:cNvSpPr>
              <p:nvPr>
                <p:ph idx="1"/>
              </p:nvPr>
            </p:nvSpPr>
            <p:spPr>
              <a:xfrm>
                <a:off x="457200" y="1600200"/>
                <a:ext cx="8458200" cy="4953000"/>
              </a:xfrm>
            </p:spPr>
            <p:txBody>
              <a:bodyPr/>
              <a:lstStyle/>
              <a:p>
                <a:pPr eaLnBrk="1" hangingPunct="1"/>
                <a:r>
                  <a:rPr lang="en-US" altLang="en-US" dirty="0" smtClean="0"/>
                  <a:t>The balance between type I error and type II error (or power) should depend on the context of the study</a:t>
                </a:r>
              </a:p>
              <a:p>
                <a:pPr eaLnBrk="1" hangingPunct="1"/>
                <a:r>
                  <a:rPr lang="en-US" altLang="en-US" dirty="0" smtClean="0"/>
                  <a:t>When setting up a study, most investigators make sure that there will be at least 80% power.</a:t>
                </a:r>
              </a:p>
              <a:p>
                <a:pPr eaLnBrk="1" hangingPunct="1"/>
                <a:r>
                  <a:rPr lang="en-US" altLang="en-US" dirty="0" smtClean="0"/>
                  <a:t>Sample size formulas allow you to specify the desired </a:t>
                </a:r>
                <a:r>
                  <a:rPr lang="en-US" altLang="en-US" dirty="0" smtClean="0">
                    <a:sym typeface="Symbol" pitchFamily="18" charset="2"/>
                  </a:rPr>
                  <a:t>⍺ </a:t>
                </a:r>
                <a:r>
                  <a:rPr lang="en-US" altLang="en-US" dirty="0" smtClean="0">
                    <a:sym typeface="Symbol" pitchFamily="18" charset="2"/>
                  </a:rPr>
                  <a:t>and </a:t>
                </a:r>
                <a14:m>
                  <m:oMath xmlns:m="http://schemas.openxmlformats.org/officeDocument/2006/math">
                    <m:r>
                      <a:rPr lang="en-US" altLang="en-US" i="1" smtClean="0">
                        <a:latin typeface="Cambria Math" charset="0"/>
                        <a:ea typeface="Cambria Math" charset="0"/>
                        <a:cs typeface="Cambria Math" charset="0"/>
                        <a:sym typeface="Symbol" pitchFamily="18" charset="2"/>
                      </a:rPr>
                      <m:t>𝛽</m:t>
                    </m:r>
                  </m:oMath>
                </a14:m>
                <a:r>
                  <a:rPr lang="en-US" altLang="en-US" dirty="0" smtClean="0">
                    <a:sym typeface="Symbol" pitchFamily="18" charset="2"/>
                  </a:rPr>
                  <a:t> levels</a:t>
                </a:r>
                <a:r>
                  <a:rPr lang="en-US" altLang="en-US" dirty="0" smtClean="0">
                    <a:sym typeface="Symbol" pitchFamily="18" charset="2"/>
                  </a:rPr>
                  <a:t>.</a:t>
                </a:r>
                <a:r>
                  <a:rPr lang="en-US" altLang="en-US" dirty="0" smtClean="0"/>
                  <a:t>  </a:t>
                </a:r>
                <a:r>
                  <a:rPr lang="en-US" altLang="en-US" smtClean="0"/>
                  <a:t>-- </a:t>
                </a:r>
                <a:r>
                  <a:rPr lang="en-US" altLang="en-US" i="1" smtClean="0"/>
                  <a:t>next week</a:t>
                </a:r>
                <a:endParaRPr lang="en-US" altLang="en-US" dirty="0" smtClean="0"/>
              </a:p>
              <a:p>
                <a:pPr eaLnBrk="1" hangingPunct="1">
                  <a:buFont typeface="Arial" charset="0"/>
                  <a:buNone/>
                </a:pPr>
                <a:endParaRPr lang="en-US" altLang="en-US" dirty="0" smtClean="0"/>
              </a:p>
              <a:p>
                <a:pPr eaLnBrk="1" hangingPunct="1"/>
                <a:endParaRPr lang="en-US" altLang="en-US" dirty="0" smtClean="0"/>
              </a:p>
              <a:p>
                <a:pPr eaLnBrk="1" hangingPunct="1"/>
                <a:endParaRPr lang="en-US" altLang="en-US" dirty="0" smtClean="0"/>
              </a:p>
            </p:txBody>
          </p:sp>
        </mc:Choice>
        <mc:Fallback>
          <p:sp>
            <p:nvSpPr>
              <p:cNvPr id="86019" name="Content Placeholder 2"/>
              <p:cNvSpPr>
                <a:spLocks noGrp="1" noRot="1" noChangeAspect="1" noMove="1" noResize="1" noEditPoints="1" noAdjustHandles="1" noChangeArrowheads="1" noChangeShapeType="1" noTextEdit="1"/>
              </p:cNvSpPr>
              <p:nvPr>
                <p:ph idx="1"/>
              </p:nvPr>
            </p:nvSpPr>
            <p:spPr>
              <a:xfrm>
                <a:off x="457200" y="1600200"/>
                <a:ext cx="8458200" cy="4953000"/>
              </a:xfrm>
              <a:blipFill rotWithShape="0">
                <a:blip r:embed="rId2"/>
                <a:stretch>
                  <a:fillRect l="-1657" t="-1601" r="-158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32BF4ECA-AF77-4DD1-AEAD-2E6F16A5FDDE}" type="slidenum">
              <a:rPr lang="en-US"/>
              <a:pPr>
                <a:defRPr/>
              </a:pPr>
              <a:t>78</a:t>
            </a:fld>
            <a:endParaRPr 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altLang="en-US" smtClean="0"/>
              <a:t>For next time</a:t>
            </a:r>
          </a:p>
        </p:txBody>
      </p:sp>
      <p:sp>
        <p:nvSpPr>
          <p:cNvPr id="87043" name="Rectangle 3"/>
          <p:cNvSpPr>
            <a:spLocks noGrp="1" noChangeArrowheads="1"/>
          </p:cNvSpPr>
          <p:nvPr>
            <p:ph idx="1"/>
          </p:nvPr>
        </p:nvSpPr>
        <p:spPr/>
        <p:txBody>
          <a:bodyPr/>
          <a:lstStyle/>
          <a:p>
            <a:pPr eaLnBrk="1" hangingPunct="1">
              <a:buFont typeface="Arial" charset="0"/>
              <a:buNone/>
            </a:pPr>
            <a:endParaRPr lang="en-US" altLang="en-US" smtClean="0"/>
          </a:p>
          <a:p>
            <a:pPr eaLnBrk="1" hangingPunct="1"/>
            <a:r>
              <a:rPr lang="en-US" altLang="en-US" smtClean="0"/>
              <a:t>Read Pagano and Gauvreau</a:t>
            </a:r>
          </a:p>
          <a:p>
            <a:pPr lvl="1" eaLnBrk="1" hangingPunct="1">
              <a:buFont typeface="Arial" charset="0"/>
              <a:buNone/>
            </a:pPr>
            <a:endParaRPr lang="en-US" altLang="en-US" smtClean="0"/>
          </a:p>
          <a:p>
            <a:pPr lvl="1" eaLnBrk="1" hangingPunct="1"/>
            <a:r>
              <a:rPr lang="en-US" altLang="en-US" smtClean="0"/>
              <a:t>Chapter 10 and 14 (pages 329-330) today’s material</a:t>
            </a:r>
          </a:p>
          <a:p>
            <a:pPr lvl="1" eaLnBrk="1" hangingPunct="1"/>
            <a:r>
              <a:rPr lang="en-US" altLang="en-US" smtClean="0"/>
              <a:t>Pagano and Gauvreau Chapters 11-12, and 14 (pages 332-338) </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lstStyle/>
              <a:p>
                <a:r>
                  <a:rPr lang="en-US" dirty="0" smtClean="0"/>
                  <a:t>Usually you want to summarize the values you observed in your sample </a:t>
                </a:r>
                <a:r>
                  <a:rPr lang="en-US" dirty="0" smtClean="0"/>
                  <a:t>(e.g. the sample mean) and </a:t>
                </a:r>
                <a:r>
                  <a:rPr lang="en-US" dirty="0" smtClean="0"/>
                  <a:t>make inference about the sample</a:t>
                </a:r>
              </a:p>
              <a:p>
                <a:r>
                  <a:rPr lang="en-US" dirty="0" smtClean="0"/>
                  <a:t>The Central Limit Theorem says that the distribution of a sample mean </a:t>
                </a:r>
                <a14:m>
                  <m:oMath xmlns:m="http://schemas.openxmlformats.org/officeDocument/2006/math">
                    <m:acc>
                      <m:accPr>
                        <m:chr m:val="̅"/>
                        <m:ctrlPr>
                          <a:rPr lang="en-US" i="1" smtClean="0">
                            <a:latin typeface="Cambria Math" charset="0"/>
                          </a:rPr>
                        </m:ctrlPr>
                      </m:accPr>
                      <m:e>
                        <m:r>
                          <a:rPr lang="en-US" b="0" i="1" smtClean="0">
                            <a:latin typeface="Cambria Math"/>
                          </a:rPr>
                          <m:t>𝑋</m:t>
                        </m:r>
                      </m:e>
                    </m:acc>
                    <m:r>
                      <a:rPr lang="en-US" b="0" i="1" smtClean="0">
                        <a:latin typeface="Cambria Math"/>
                      </a:rPr>
                      <m:t> </m:t>
                    </m:r>
                  </m:oMath>
                </a14:m>
                <a:r>
                  <a:rPr lang="en-US" dirty="0" smtClean="0"/>
                  <a:t>is a normal distribution with mean </a:t>
                </a:r>
                <a:r>
                  <a:rPr lang="el-GR" dirty="0" smtClean="0"/>
                  <a:t>μ</a:t>
                </a:r>
                <a:r>
                  <a:rPr lang="en-US" dirty="0" smtClean="0"/>
                  <a:t> and standard deviation </a:t>
                </a:r>
                <a14:m>
                  <m:oMath xmlns:m="http://schemas.openxmlformats.org/officeDocument/2006/math">
                    <m:r>
                      <m:rPr>
                        <m:sty m:val="p"/>
                      </m:rPr>
                      <a:rPr lang="el-GR" i="1" smtClean="0">
                        <a:latin typeface="Cambria Math"/>
                      </a:rPr>
                      <m:t>σ</m:t>
                    </m:r>
                    <m:r>
                      <a:rPr lang="en-US" b="0" i="1" smtClean="0">
                        <a:latin typeface="Cambria Math"/>
                      </a:rPr>
                      <m:t>/</m:t>
                    </m:r>
                    <m:r>
                      <a:rPr lang="en-US" b="0" i="1" smtClean="0">
                        <a:latin typeface="Cambria Math"/>
                        <a:ea typeface="Cambria Math"/>
                      </a:rPr>
                      <m:t>√</m:t>
                    </m:r>
                    <m:r>
                      <a:rPr lang="en-US" b="0" i="1" smtClean="0">
                        <a:latin typeface="Cambria Math"/>
                        <a:ea typeface="Cambria Math"/>
                      </a:rPr>
                      <m:t>𝑛</m:t>
                    </m:r>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704" t="-1752" r="-214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8</a:t>
            </a:fld>
            <a:endParaRPr lang="en-US"/>
          </a:p>
        </p:txBody>
      </p:sp>
    </p:spTree>
    <p:extLst>
      <p:ext uri="{BB962C8B-B14F-4D97-AF65-F5344CB8AC3E}">
        <p14:creationId xmlns:p14="http://schemas.microsoft.com/office/powerpoint/2010/main" val="216069756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Confidence intervals</a:t>
            </a:r>
            <a:endParaRPr lang="en-US" dirty="0"/>
          </a:p>
        </p:txBody>
      </p:sp>
      <p:sp>
        <p:nvSpPr>
          <p:cNvPr id="3" name="Content Placeholder 2"/>
          <p:cNvSpPr>
            <a:spLocks noGrp="1"/>
          </p:cNvSpPr>
          <p:nvPr>
            <p:ph idx="1"/>
          </p:nvPr>
        </p:nvSpPr>
        <p:spPr>
          <a:xfrm>
            <a:off x="533400" y="1600200"/>
            <a:ext cx="8229600" cy="5029200"/>
          </a:xfrm>
        </p:spPr>
        <p:txBody>
          <a:bodyPr>
            <a:normAutofit fontScale="92500" lnSpcReduction="20000"/>
          </a:bodyPr>
          <a:lstStyle/>
          <a:p>
            <a:r>
              <a:rPr lang="en-US" dirty="0" smtClean="0"/>
              <a:t>Knowing the distribution of the sample means we write down</a:t>
            </a:r>
          </a:p>
          <a:p>
            <a:pPr marL="0" indent="0">
              <a:buNone/>
            </a:pPr>
            <a:endParaRPr lang="en-US" dirty="0"/>
          </a:p>
          <a:p>
            <a:pPr marL="0" indent="0">
              <a:buNone/>
            </a:pPr>
            <a:r>
              <a:rPr lang="en-US" dirty="0" smtClean="0"/>
              <a:t>    and do the math to get</a:t>
            </a:r>
          </a:p>
          <a:p>
            <a:pPr marL="0" indent="0">
              <a:buNone/>
            </a:pPr>
            <a:endParaRPr lang="en-US" dirty="0"/>
          </a:p>
          <a:p>
            <a:r>
              <a:rPr lang="en-US" dirty="0" smtClean="0"/>
              <a:t>If you had drawn your sample 100 times, approximately 95 of the confidence intervals would include the true population mean µ.</a:t>
            </a:r>
          </a:p>
          <a:p>
            <a:pPr lvl="1"/>
            <a:r>
              <a:rPr lang="en-US" dirty="0" smtClean="0"/>
              <a:t>The interval is random.</a:t>
            </a:r>
          </a:p>
          <a:p>
            <a:r>
              <a:rPr lang="en-US" dirty="0" smtClean="0"/>
              <a:t>These intervals can be derived for any point estimate, e.g. risk ratio, rate, etc. with known distribution.</a:t>
            </a:r>
            <a:endParaRPr lang="en-US" dirty="0"/>
          </a:p>
        </p:txBody>
      </p:sp>
      <p:sp>
        <p:nvSpPr>
          <p:cNvPr id="4" name="Slide Number Placeholder 3"/>
          <p:cNvSpPr>
            <a:spLocks noGrp="1"/>
          </p:cNvSpPr>
          <p:nvPr>
            <p:ph type="sldNum" sz="quarter" idx="12"/>
          </p:nvPr>
        </p:nvSpPr>
        <p:spPr/>
        <p:txBody>
          <a:bodyPr/>
          <a:lstStyle/>
          <a:p>
            <a:pPr>
              <a:defRPr/>
            </a:pPr>
            <a:fld id="{62F44F73-CFE1-4861-BB8A-11556CC4F381}" type="slidenum">
              <a:rPr lang="en-US" smtClean="0"/>
              <a:pPr>
                <a:defRPr/>
              </a:pPr>
              <a:t>9</a:t>
            </a:fld>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936248709"/>
              </p:ext>
            </p:extLst>
          </p:nvPr>
        </p:nvGraphicFramePr>
        <p:xfrm>
          <a:off x="2590800" y="1905000"/>
          <a:ext cx="3962400" cy="1046884"/>
        </p:xfrm>
        <a:graphic>
          <a:graphicData uri="http://schemas.openxmlformats.org/presentationml/2006/ole">
            <mc:AlternateContent xmlns:mc="http://schemas.openxmlformats.org/markup-compatibility/2006">
              <mc:Choice xmlns:v="urn:schemas-microsoft-com:vml" Requires="v">
                <p:oleObj spid="_x0000_s83003" name="Equation" r:id="rId3" imgW="2019300" imgH="533400" progId="Equation.3">
                  <p:embed/>
                </p:oleObj>
              </mc:Choice>
              <mc:Fallback>
                <p:oleObj name="Equation" r:id="rId3" imgW="2019300" imgH="533400"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1905000"/>
                        <a:ext cx="3962400" cy="1046884"/>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964755241"/>
              </p:ext>
            </p:extLst>
          </p:nvPr>
        </p:nvGraphicFramePr>
        <p:xfrm>
          <a:off x="1752600" y="3124200"/>
          <a:ext cx="6172200" cy="677732"/>
        </p:xfrm>
        <a:graphic>
          <a:graphicData uri="http://schemas.openxmlformats.org/presentationml/2006/ole">
            <mc:AlternateContent xmlns:mc="http://schemas.openxmlformats.org/markup-compatibility/2006">
              <mc:Choice xmlns:v="urn:schemas-microsoft-com:vml" Requires="v">
                <p:oleObj spid="_x0000_s83004" name="Equation" r:id="rId5" imgW="3009900" imgH="330200" progId="Equation.3">
                  <p:embed/>
                </p:oleObj>
              </mc:Choice>
              <mc:Fallback>
                <p:oleObj name="Equation" r:id="rId5" imgW="3009900" imgH="330200" progId="Equation.3">
                  <p:embed/>
                  <p:pic>
                    <p:nvPicPr>
                      <p:cNvPr id="0" name="Object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52600" y="3124200"/>
                        <a:ext cx="6172200" cy="677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21861099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27151</TotalTime>
  <Words>4688</Words>
  <Application>Microsoft Macintosh PowerPoint</Application>
  <PresentationFormat>On-screen Show (4:3)</PresentationFormat>
  <Paragraphs>701</Paragraphs>
  <Slides>79</Slides>
  <Notes>11</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79</vt:i4>
      </vt:variant>
    </vt:vector>
  </HeadingPairs>
  <TitlesOfParts>
    <vt:vector size="88" baseType="lpstr">
      <vt:lpstr>Arial Symbol</vt:lpstr>
      <vt:lpstr>Calibri</vt:lpstr>
      <vt:lpstr>Cambria Math</vt:lpstr>
      <vt:lpstr>Courier New</vt:lpstr>
      <vt:lpstr>Symbol</vt:lpstr>
      <vt:lpstr>Wingdings</vt:lpstr>
      <vt:lpstr>Arial</vt:lpstr>
      <vt:lpstr>Office Theme</vt:lpstr>
      <vt:lpstr>Equation</vt:lpstr>
      <vt:lpstr>Biostat 200  Lecture 5</vt:lpstr>
      <vt:lpstr>Where are we?</vt:lpstr>
      <vt:lpstr>Review: Normal distribution</vt:lpstr>
      <vt:lpstr>Review: Normal distribution</vt:lpstr>
      <vt:lpstr>Review: Normal distribution</vt:lpstr>
      <vt:lpstr>PowerPoint Presentation</vt:lpstr>
      <vt:lpstr>PowerPoint Presentation</vt:lpstr>
      <vt:lpstr>PowerPoint Presentation</vt:lpstr>
      <vt:lpstr>Confidence intervals</vt:lpstr>
      <vt:lpstr>PowerPoint Presentation</vt:lpstr>
      <vt:lpstr>Confidence intervals for proportions</vt:lpstr>
      <vt:lpstr>Confidence intervals for proportions</vt:lpstr>
      <vt:lpstr>PowerPoint Presentation</vt:lpstr>
      <vt:lpstr>Hypothesis testing</vt:lpstr>
      <vt:lpstr>Hypothesis testing for a mean</vt:lpstr>
      <vt:lpstr>Hypothesis testing for a mean</vt:lpstr>
      <vt:lpstr>Hypothesis testing for a mean</vt:lpstr>
      <vt:lpstr>Hypothesis testing for a mean</vt:lpstr>
      <vt:lpstr>Hypothesis testing</vt:lpstr>
      <vt:lpstr>Hypothesis testing</vt:lpstr>
      <vt:lpstr>p value for testing a mean</vt:lpstr>
      <vt:lpstr>Basic steps</vt:lpstr>
      <vt:lpstr>Hypothesis testing steps</vt:lpstr>
      <vt:lpstr>Hypothesis testing</vt:lpstr>
      <vt:lpstr>1. State the hypotheses</vt:lpstr>
      <vt:lpstr>1. State the hypotheses</vt:lpstr>
      <vt:lpstr>2.  Determine the compatibility with the null    </vt:lpstr>
      <vt:lpstr>3.  Reject or fail to reject</vt:lpstr>
      <vt:lpstr>3.  Reject or fail to reject</vt:lpstr>
      <vt:lpstr>Hypothesis testing</vt:lpstr>
      <vt:lpstr>Tests of one mean</vt:lpstr>
      <vt:lpstr>Tests of one mean</vt:lpstr>
      <vt:lpstr>Lexicon</vt:lpstr>
      <vt:lpstr>Test of one mean</vt:lpstr>
      <vt:lpstr>Tests of one mean</vt:lpstr>
      <vt:lpstr>Tests of one mean</vt:lpstr>
      <vt:lpstr>Test of one mean, one sided</vt:lpstr>
      <vt:lpstr>Test of one mean, one sided</vt:lpstr>
      <vt:lpstr>Test of one mean</vt:lpstr>
      <vt:lpstr>Test of one mean, one sided hypothesis, Stata</vt:lpstr>
      <vt:lpstr>Test of one mean, one sided hypothesis, Stata</vt:lpstr>
      <vt:lpstr>Test of one mean, two sided hypothesis</vt:lpstr>
      <vt:lpstr>PowerPoint Presentation</vt:lpstr>
      <vt:lpstr>PowerPoint Presentation</vt:lpstr>
      <vt:lpstr>Test of one mean</vt:lpstr>
      <vt:lpstr>Test of one mean</vt:lpstr>
      <vt:lpstr>Hypothesis testing – one sided vs. two sided</vt:lpstr>
      <vt:lpstr>PowerPoint Presentation</vt:lpstr>
      <vt:lpstr>Hypothesis testing</vt:lpstr>
      <vt:lpstr>Hypothesis testing</vt:lpstr>
      <vt:lpstr>Hypothesis testing</vt:lpstr>
      <vt:lpstr>Inference on proportions</vt:lpstr>
      <vt:lpstr>Hypothesis test of a proportion</vt:lpstr>
      <vt:lpstr>Hypothesis test of a proportion</vt:lpstr>
      <vt:lpstr>Hypothesis test of a proportion</vt:lpstr>
      <vt:lpstr>Hypothesis test of a proportion</vt:lpstr>
      <vt:lpstr>Hypothesis test of a proportion</vt:lpstr>
      <vt:lpstr>Hypothesis testing of a proportion</vt:lpstr>
      <vt:lpstr>Using the binomial distribution</vt:lpstr>
      <vt:lpstr>Using the binomial distribution</vt:lpstr>
      <vt:lpstr>Hypothesis testing of a proportion example</vt:lpstr>
      <vt:lpstr>Hypothesis testing of a proportion</vt:lpstr>
      <vt:lpstr>Using the binomial distribution</vt:lpstr>
      <vt:lpstr>Hypothesis testing of a proportion</vt:lpstr>
      <vt:lpstr>Hypothesis tests versus confidence intervals</vt:lpstr>
      <vt:lpstr>Types of error</vt:lpstr>
      <vt:lpstr>Types of error</vt:lpstr>
      <vt:lpstr>Types of error</vt:lpstr>
      <vt:lpstr>Type II error</vt:lpstr>
      <vt:lpstr>Chance of a type II error</vt:lpstr>
      <vt:lpstr>If the alternative is very different from the null, the chance of a Type II error is low</vt:lpstr>
      <vt:lpstr>If the alternative is not very different from the null, the chance of a Type II error is high</vt:lpstr>
      <vt:lpstr>Finding β, P(Type II error)</vt:lpstr>
      <vt:lpstr>PowerPoint Presentation</vt:lpstr>
      <vt:lpstr>PowerPoint Presentation</vt:lpstr>
      <vt:lpstr>Power</vt:lpstr>
      <vt:lpstr>Power</vt:lpstr>
      <vt:lpstr>Power</vt:lpstr>
      <vt:lpstr>For next time</vt:lpstr>
    </vt:vector>
  </TitlesOfParts>
  <Company>UCSF</Company>
  <LinksUpToDate>false</LinksUpToDate>
  <SharedDoc>false</SharedDoc>
  <HyperlinksChanged>false</HyperlinksChanged>
  <AppVersion>15.0022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Judy Hahn</dc:creator>
  <cp:lastModifiedBy>Judy Hahn</cp:lastModifiedBy>
  <cp:revision>214</cp:revision>
  <cp:lastPrinted>2011-10-16T15:44:59Z</cp:lastPrinted>
  <dcterms:created xsi:type="dcterms:W3CDTF">2010-10-02T17:02:45Z</dcterms:created>
  <dcterms:modified xsi:type="dcterms:W3CDTF">2016-10-11T05:14:11Z</dcterms:modified>
</cp:coreProperties>
</file>