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 id="2147484092" r:id="rId2"/>
    <p:sldMasterId id="2147484210" r:id="rId3"/>
  </p:sldMasterIdLst>
  <p:notesMasterIdLst>
    <p:notesMasterId r:id="rId72"/>
  </p:notesMasterIdLst>
  <p:handoutMasterIdLst>
    <p:handoutMasterId r:id="rId73"/>
  </p:handoutMasterIdLst>
  <p:sldIdLst>
    <p:sldId id="816" r:id="rId4"/>
    <p:sldId id="684" r:id="rId5"/>
    <p:sldId id="628" r:id="rId6"/>
    <p:sldId id="714" r:id="rId7"/>
    <p:sldId id="715" r:id="rId8"/>
    <p:sldId id="716" r:id="rId9"/>
    <p:sldId id="717" r:id="rId10"/>
    <p:sldId id="727" r:id="rId11"/>
    <p:sldId id="728" r:id="rId12"/>
    <p:sldId id="725" r:id="rId13"/>
    <p:sldId id="726" r:id="rId14"/>
    <p:sldId id="784" r:id="rId15"/>
    <p:sldId id="660" r:id="rId16"/>
    <p:sldId id="629" r:id="rId17"/>
    <p:sldId id="630" r:id="rId18"/>
    <p:sldId id="709" r:id="rId19"/>
    <p:sldId id="624" r:id="rId20"/>
    <p:sldId id="626" r:id="rId21"/>
    <p:sldId id="808" r:id="rId22"/>
    <p:sldId id="809" r:id="rId23"/>
    <p:sldId id="810" r:id="rId24"/>
    <p:sldId id="811" r:id="rId25"/>
    <p:sldId id="812" r:id="rId26"/>
    <p:sldId id="813" r:id="rId27"/>
    <p:sldId id="661" r:id="rId28"/>
    <p:sldId id="732" r:id="rId29"/>
    <p:sldId id="679" r:id="rId30"/>
    <p:sldId id="786" r:id="rId31"/>
    <p:sldId id="787" r:id="rId32"/>
    <p:sldId id="788" r:id="rId33"/>
    <p:sldId id="789" r:id="rId34"/>
    <p:sldId id="790" r:id="rId35"/>
    <p:sldId id="791" r:id="rId36"/>
    <p:sldId id="792" r:id="rId37"/>
    <p:sldId id="793" r:id="rId38"/>
    <p:sldId id="794" r:id="rId39"/>
    <p:sldId id="795" r:id="rId40"/>
    <p:sldId id="736" r:id="rId41"/>
    <p:sldId id="695" r:id="rId42"/>
    <p:sldId id="785" r:id="rId43"/>
    <p:sldId id="692" r:id="rId44"/>
    <p:sldId id="693" r:id="rId45"/>
    <p:sldId id="737" r:id="rId46"/>
    <p:sldId id="733" r:id="rId47"/>
    <p:sldId id="738" r:id="rId48"/>
    <p:sldId id="782" r:id="rId49"/>
    <p:sldId id="744" r:id="rId50"/>
    <p:sldId id="734" r:id="rId51"/>
    <p:sldId id="663" r:id="rId52"/>
    <p:sldId id="669" r:id="rId53"/>
    <p:sldId id="590" r:id="rId54"/>
    <p:sldId id="674" r:id="rId55"/>
    <p:sldId id="745" r:id="rId56"/>
    <p:sldId id="677" r:id="rId57"/>
    <p:sldId id="806" r:id="rId58"/>
    <p:sldId id="802" r:id="rId59"/>
    <p:sldId id="803" r:id="rId60"/>
    <p:sldId id="804" r:id="rId61"/>
    <p:sldId id="796" r:id="rId62"/>
    <p:sldId id="797" r:id="rId63"/>
    <p:sldId id="798" r:id="rId64"/>
    <p:sldId id="799" r:id="rId65"/>
    <p:sldId id="800" r:id="rId66"/>
    <p:sldId id="814" r:id="rId67"/>
    <p:sldId id="801" r:id="rId68"/>
    <p:sldId id="807" r:id="rId69"/>
    <p:sldId id="755" r:id="rId70"/>
    <p:sldId id="815" r:id="rId71"/>
  </p:sldIdLst>
  <p:sldSz cx="9144000" cy="6858000" type="screen4x3"/>
  <p:notesSz cx="6858000" cy="9107488"/>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0000"/>
    <a:srgbClr val="999933"/>
    <a:srgbClr val="CC6600"/>
    <a:srgbClr val="CC9933"/>
    <a:srgbClr val="BBBBAA"/>
    <a:srgbClr val="88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168" autoAdjust="0"/>
    <p:restoredTop sz="89730" autoAdjust="0"/>
  </p:normalViewPr>
  <p:slideViewPr>
    <p:cSldViewPr>
      <p:cViewPr varScale="1">
        <p:scale>
          <a:sx n="60" d="100"/>
          <a:sy n="60" d="100"/>
        </p:scale>
        <p:origin x="532" y="48"/>
      </p:cViewPr>
      <p:guideLst>
        <p:guide orient="horz" pos="2160"/>
        <p:guide pos="2880"/>
      </p:guideLst>
    </p:cSldViewPr>
  </p:slideViewPr>
  <p:outlineViewPr>
    <p:cViewPr>
      <p:scale>
        <a:sx n="33" d="100"/>
        <a:sy n="33" d="100"/>
      </p:scale>
      <p:origin x="42" y="1771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Sheet1!$B$4</c:f>
              <c:strCache>
                <c:ptCount val="1"/>
                <c:pt idx="0">
                  <c:v>&lt; = high school</c:v>
                </c:pt>
              </c:strCache>
            </c:strRef>
          </c:tx>
          <c:spPr>
            <a:ln w="38100"/>
          </c:spPr>
          <c:marker>
            <c:symbol val="none"/>
          </c:marker>
          <c:cat>
            <c:strRef>
              <c:f>Sheet1!$C$3:$E$3</c:f>
              <c:strCache>
                <c:ptCount val="3"/>
                <c:pt idx="0">
                  <c:v>2001-2005</c:v>
                </c:pt>
                <c:pt idx="1">
                  <c:v>2006-2010</c:v>
                </c:pt>
                <c:pt idx="2">
                  <c:v>2011-2012</c:v>
                </c:pt>
              </c:strCache>
            </c:strRef>
          </c:cat>
          <c:val>
            <c:numRef>
              <c:f>Sheet1!$C$4:$E$4</c:f>
              <c:numCache>
                <c:formatCode>General</c:formatCode>
                <c:ptCount val="3"/>
                <c:pt idx="0">
                  <c:v>33</c:v>
                </c:pt>
                <c:pt idx="1">
                  <c:v>30</c:v>
                </c:pt>
                <c:pt idx="2">
                  <c:v>28</c:v>
                </c:pt>
              </c:numCache>
            </c:numRef>
          </c:val>
          <c:smooth val="0"/>
        </c:ser>
        <c:ser>
          <c:idx val="1"/>
          <c:order val="1"/>
          <c:tx>
            <c:strRef>
              <c:f>Sheet1!$B$5</c:f>
              <c:strCache>
                <c:ptCount val="1"/>
                <c:pt idx="0">
                  <c:v>some college</c:v>
                </c:pt>
              </c:strCache>
            </c:strRef>
          </c:tx>
          <c:spPr>
            <a:ln w="38100"/>
          </c:spPr>
          <c:marker>
            <c:symbol val="none"/>
          </c:marker>
          <c:cat>
            <c:strRef>
              <c:f>Sheet1!$C$3:$E$3</c:f>
              <c:strCache>
                <c:ptCount val="3"/>
                <c:pt idx="0">
                  <c:v>2001-2005</c:v>
                </c:pt>
                <c:pt idx="1">
                  <c:v>2006-2010</c:v>
                </c:pt>
                <c:pt idx="2">
                  <c:v>2011-2012</c:v>
                </c:pt>
              </c:strCache>
            </c:strRef>
          </c:cat>
          <c:val>
            <c:numRef>
              <c:f>Sheet1!$C$5:$E$5</c:f>
              <c:numCache>
                <c:formatCode>General</c:formatCode>
                <c:ptCount val="3"/>
                <c:pt idx="0">
                  <c:v>27</c:v>
                </c:pt>
                <c:pt idx="1">
                  <c:v>22</c:v>
                </c:pt>
                <c:pt idx="2">
                  <c:v>20</c:v>
                </c:pt>
              </c:numCache>
            </c:numRef>
          </c:val>
          <c:smooth val="0"/>
        </c:ser>
        <c:ser>
          <c:idx val="2"/>
          <c:order val="2"/>
          <c:tx>
            <c:strRef>
              <c:f>Sheet1!$B$6</c:f>
              <c:strCache>
                <c:ptCount val="1"/>
                <c:pt idx="0">
                  <c:v>college graduate</c:v>
                </c:pt>
              </c:strCache>
            </c:strRef>
          </c:tx>
          <c:spPr>
            <a:ln w="38100"/>
          </c:spPr>
          <c:marker>
            <c:symbol val="none"/>
          </c:marker>
          <c:cat>
            <c:strRef>
              <c:f>Sheet1!$C$3:$E$3</c:f>
              <c:strCache>
                <c:ptCount val="3"/>
                <c:pt idx="0">
                  <c:v>2001-2005</c:v>
                </c:pt>
                <c:pt idx="1">
                  <c:v>2006-2010</c:v>
                </c:pt>
                <c:pt idx="2">
                  <c:v>2011-2012</c:v>
                </c:pt>
              </c:strCache>
            </c:strRef>
          </c:cat>
          <c:val>
            <c:numRef>
              <c:f>Sheet1!$C$6:$E$6</c:f>
              <c:numCache>
                <c:formatCode>General</c:formatCode>
                <c:ptCount val="3"/>
                <c:pt idx="0">
                  <c:v>17</c:v>
                </c:pt>
                <c:pt idx="1">
                  <c:v>15</c:v>
                </c:pt>
                <c:pt idx="2">
                  <c:v>16</c:v>
                </c:pt>
              </c:numCache>
            </c:numRef>
          </c:val>
          <c:smooth val="0"/>
        </c:ser>
        <c:ser>
          <c:idx val="3"/>
          <c:order val="3"/>
          <c:tx>
            <c:strRef>
              <c:f>Sheet1!$B$7</c:f>
              <c:strCache>
                <c:ptCount val="1"/>
                <c:pt idx="0">
                  <c:v>post graduate</c:v>
                </c:pt>
              </c:strCache>
            </c:strRef>
          </c:tx>
          <c:spPr>
            <a:ln w="38100"/>
          </c:spPr>
          <c:marker>
            <c:symbol val="none"/>
          </c:marker>
          <c:cat>
            <c:strRef>
              <c:f>Sheet1!$C$3:$E$3</c:f>
              <c:strCache>
                <c:ptCount val="3"/>
                <c:pt idx="0">
                  <c:v>2001-2005</c:v>
                </c:pt>
                <c:pt idx="1">
                  <c:v>2006-2010</c:v>
                </c:pt>
                <c:pt idx="2">
                  <c:v>2011-2012</c:v>
                </c:pt>
              </c:strCache>
            </c:strRef>
          </c:cat>
          <c:val>
            <c:numRef>
              <c:f>Sheet1!$C$7:$E$7</c:f>
              <c:numCache>
                <c:formatCode>General</c:formatCode>
                <c:ptCount val="3"/>
                <c:pt idx="0">
                  <c:v>10</c:v>
                </c:pt>
                <c:pt idx="1">
                  <c:v>10</c:v>
                </c:pt>
                <c:pt idx="2">
                  <c:v>8</c:v>
                </c:pt>
              </c:numCache>
            </c:numRef>
          </c:val>
          <c:smooth val="0"/>
        </c:ser>
        <c:dLbls>
          <c:showLegendKey val="0"/>
          <c:showVal val="0"/>
          <c:showCatName val="0"/>
          <c:showSerName val="0"/>
          <c:showPercent val="0"/>
          <c:showBubbleSize val="0"/>
        </c:dLbls>
        <c:smooth val="0"/>
        <c:axId val="372282832"/>
        <c:axId val="372284008"/>
      </c:lineChart>
      <c:catAx>
        <c:axId val="372282832"/>
        <c:scaling>
          <c:orientation val="minMax"/>
        </c:scaling>
        <c:delete val="0"/>
        <c:axPos val="b"/>
        <c:numFmt formatCode="General" sourceLinked="0"/>
        <c:majorTickMark val="out"/>
        <c:minorTickMark val="none"/>
        <c:tickLblPos val="nextTo"/>
        <c:txPr>
          <a:bodyPr/>
          <a:lstStyle/>
          <a:p>
            <a:pPr>
              <a:defRPr sz="1400">
                <a:solidFill>
                  <a:schemeClr val="bg1"/>
                </a:solidFill>
              </a:defRPr>
            </a:pPr>
            <a:endParaRPr lang="en-US"/>
          </a:p>
        </c:txPr>
        <c:crossAx val="372284008"/>
        <c:crosses val="autoZero"/>
        <c:auto val="1"/>
        <c:lblAlgn val="ctr"/>
        <c:lblOffset val="100"/>
        <c:noMultiLvlLbl val="0"/>
      </c:catAx>
      <c:valAx>
        <c:axId val="372284008"/>
        <c:scaling>
          <c:orientation val="minMax"/>
        </c:scaling>
        <c:delete val="0"/>
        <c:axPos val="l"/>
        <c:majorGridlines>
          <c:spPr>
            <a:ln w="19050">
              <a:solidFill>
                <a:schemeClr val="bg1"/>
              </a:solidFill>
            </a:ln>
          </c:spPr>
        </c:majorGridlines>
        <c:numFmt formatCode="General" sourceLinked="1"/>
        <c:majorTickMark val="out"/>
        <c:minorTickMark val="none"/>
        <c:tickLblPos val="nextTo"/>
        <c:txPr>
          <a:bodyPr/>
          <a:lstStyle/>
          <a:p>
            <a:pPr>
              <a:defRPr sz="1400">
                <a:solidFill>
                  <a:schemeClr val="bg1"/>
                </a:solidFill>
              </a:defRPr>
            </a:pPr>
            <a:endParaRPr lang="en-US"/>
          </a:p>
        </c:txPr>
        <c:crossAx val="372282832"/>
        <c:crosses val="autoZero"/>
        <c:crossBetween val="between"/>
      </c:valAx>
    </c:plotArea>
    <c:legend>
      <c:legendPos val="r"/>
      <c:legendEntry>
        <c:idx val="0"/>
        <c:txPr>
          <a:bodyPr/>
          <a:lstStyle/>
          <a:p>
            <a:pPr>
              <a:defRPr sz="1400">
                <a:solidFill>
                  <a:schemeClr val="bg1"/>
                </a:solidFill>
              </a:defRPr>
            </a:pPr>
            <a:endParaRPr lang="en-US"/>
          </a:p>
        </c:txPr>
      </c:legendEntry>
      <c:legendEntry>
        <c:idx val="1"/>
        <c:txPr>
          <a:bodyPr/>
          <a:lstStyle/>
          <a:p>
            <a:pPr>
              <a:defRPr sz="1400">
                <a:solidFill>
                  <a:schemeClr val="bg1"/>
                </a:solidFill>
              </a:defRPr>
            </a:pPr>
            <a:endParaRPr lang="en-US"/>
          </a:p>
        </c:txPr>
      </c:legendEntry>
      <c:legendEntry>
        <c:idx val="2"/>
        <c:txPr>
          <a:bodyPr/>
          <a:lstStyle/>
          <a:p>
            <a:pPr>
              <a:defRPr sz="1400">
                <a:solidFill>
                  <a:schemeClr val="bg1"/>
                </a:solidFill>
              </a:defRPr>
            </a:pPr>
            <a:endParaRPr lang="en-US"/>
          </a:p>
        </c:txPr>
      </c:legendEntry>
      <c:legendEntry>
        <c:idx val="3"/>
        <c:txPr>
          <a:bodyPr/>
          <a:lstStyle/>
          <a:p>
            <a:pPr>
              <a:defRPr sz="1400">
                <a:solidFill>
                  <a:schemeClr val="bg1"/>
                </a:solidFill>
              </a:defRPr>
            </a:pPr>
            <a:endParaRPr lang="en-US"/>
          </a:p>
        </c:txPr>
      </c:legendEntry>
      <c:layout/>
      <c:overlay val="0"/>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current smoker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White</c:v>
                </c:pt>
                <c:pt idx="1">
                  <c:v>All AAPI</c:v>
                </c:pt>
                <c:pt idx="2">
                  <c:v>Chinese</c:v>
                </c:pt>
                <c:pt idx="3">
                  <c:v>Filipino</c:v>
                </c:pt>
                <c:pt idx="4">
                  <c:v>Japanese</c:v>
                </c:pt>
                <c:pt idx="5">
                  <c:v>South Asian</c:v>
                </c:pt>
                <c:pt idx="6">
                  <c:v>Korean</c:v>
                </c:pt>
                <c:pt idx="7">
                  <c:v>Vietnamese</c:v>
                </c:pt>
                <c:pt idx="8">
                  <c:v>Pacific Islander</c:v>
                </c:pt>
              </c:strCache>
            </c:strRef>
          </c:cat>
          <c:val>
            <c:numRef>
              <c:f>Sheet1!$B$2:$B$10</c:f>
              <c:numCache>
                <c:formatCode>General</c:formatCode>
                <c:ptCount val="9"/>
                <c:pt idx="0">
                  <c:v>57.5</c:v>
                </c:pt>
                <c:pt idx="1">
                  <c:v>46.8</c:v>
                </c:pt>
                <c:pt idx="2">
                  <c:v>50.7</c:v>
                </c:pt>
                <c:pt idx="3">
                  <c:v>41.7</c:v>
                </c:pt>
                <c:pt idx="4">
                  <c:v>59.8</c:v>
                </c:pt>
                <c:pt idx="5">
                  <c:v>42.3</c:v>
                </c:pt>
                <c:pt idx="6">
                  <c:v>32.700000000000003</c:v>
                </c:pt>
                <c:pt idx="7">
                  <c:v>46.6</c:v>
                </c:pt>
                <c:pt idx="8">
                  <c:v>42.2</c:v>
                </c:pt>
              </c:numCache>
            </c:numRef>
          </c:val>
        </c:ser>
        <c:dLbls>
          <c:showLegendKey val="0"/>
          <c:showVal val="0"/>
          <c:showCatName val="0"/>
          <c:showSerName val="0"/>
          <c:showPercent val="0"/>
          <c:showBubbleSize val="0"/>
        </c:dLbls>
        <c:gapWidth val="219"/>
        <c:overlap val="-27"/>
        <c:axId val="372278912"/>
        <c:axId val="372278520"/>
      </c:barChart>
      <c:catAx>
        <c:axId val="372278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372278520"/>
        <c:crosses val="autoZero"/>
        <c:auto val="1"/>
        <c:lblAlgn val="ctr"/>
        <c:lblOffset val="100"/>
        <c:noMultiLvlLbl val="0"/>
      </c:catAx>
      <c:valAx>
        <c:axId val="372278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372278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374"/>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5374"/>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027128-563B-42AB-8695-4719B473FD9B}" type="datetimeFigureOut">
              <a:rPr lang="en-US"/>
              <a:pPr>
                <a:defRPr/>
              </a:pPr>
              <a:t>1/20/2020</a:t>
            </a:fld>
            <a:endParaRPr lang="en-US"/>
          </a:p>
        </p:txBody>
      </p:sp>
      <p:sp>
        <p:nvSpPr>
          <p:cNvPr id="4" name="Footer Placeholder 3"/>
          <p:cNvSpPr>
            <a:spLocks noGrp="1"/>
          </p:cNvSpPr>
          <p:nvPr>
            <p:ph type="ftr" sz="quarter" idx="2"/>
          </p:nvPr>
        </p:nvSpPr>
        <p:spPr>
          <a:xfrm>
            <a:off x="0" y="8650533"/>
            <a:ext cx="2971800" cy="455374"/>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50533"/>
            <a:ext cx="2971800" cy="455374"/>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07D5728-7EC3-4C63-B189-98D57C9F6271}" type="slidenum">
              <a:rPr lang="en-US"/>
              <a:pPr>
                <a:defRPr/>
              </a:pPr>
              <a:t>‹#›</a:t>
            </a:fld>
            <a:endParaRPr lang="en-US"/>
          </a:p>
        </p:txBody>
      </p:sp>
    </p:spTree>
    <p:extLst>
      <p:ext uri="{BB962C8B-B14F-4D97-AF65-F5344CB8AC3E}">
        <p14:creationId xmlns:p14="http://schemas.microsoft.com/office/powerpoint/2010/main" val="144322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37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5374"/>
          </a:xfrm>
          <a:prstGeom prst="rect">
            <a:avLst/>
          </a:prstGeom>
        </p:spPr>
        <p:txBody>
          <a:bodyPr vert="horz" lIns="91440" tIns="45720" rIns="91440" bIns="45720" rtlCol="0"/>
          <a:lstStyle>
            <a:lvl1pPr algn="r">
              <a:defRPr sz="1200"/>
            </a:lvl1pPr>
          </a:lstStyle>
          <a:p>
            <a:fld id="{C36B0E42-7A1C-448B-B0EC-ABC05927D936}" type="datetimeFigureOut">
              <a:rPr lang="en-US" smtClean="0"/>
              <a:pPr/>
              <a:t>1/20/2020</a:t>
            </a:fld>
            <a:endParaRPr lang="en-US"/>
          </a:p>
        </p:txBody>
      </p:sp>
      <p:sp>
        <p:nvSpPr>
          <p:cNvPr id="4" name="Slide Image Placeholder 3"/>
          <p:cNvSpPr>
            <a:spLocks noGrp="1" noRot="1" noChangeAspect="1"/>
          </p:cNvSpPr>
          <p:nvPr>
            <p:ph type="sldImg" idx="2"/>
          </p:nvPr>
        </p:nvSpPr>
        <p:spPr>
          <a:xfrm>
            <a:off x="1150938" y="682625"/>
            <a:ext cx="4556125" cy="34163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26057"/>
            <a:ext cx="5486400" cy="409837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50533"/>
            <a:ext cx="2971800" cy="45537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50533"/>
            <a:ext cx="2971800" cy="455374"/>
          </a:xfrm>
          <a:prstGeom prst="rect">
            <a:avLst/>
          </a:prstGeom>
        </p:spPr>
        <p:txBody>
          <a:bodyPr vert="horz" lIns="91440" tIns="45720" rIns="91440" bIns="45720" rtlCol="0" anchor="b"/>
          <a:lstStyle>
            <a:lvl1pPr algn="r">
              <a:defRPr sz="1200"/>
            </a:lvl1pPr>
          </a:lstStyle>
          <a:p>
            <a:fld id="{EF8CE332-6E9C-4D11-9F5B-65AA288B18B8}" type="slidenum">
              <a:rPr lang="en-US" smtClean="0"/>
              <a:pPr/>
              <a:t>‹#›</a:t>
            </a:fld>
            <a:endParaRPr lang="en-US"/>
          </a:p>
        </p:txBody>
      </p:sp>
    </p:spTree>
    <p:extLst>
      <p:ext uri="{BB962C8B-B14F-4D97-AF65-F5344CB8AC3E}">
        <p14:creationId xmlns:p14="http://schemas.microsoft.com/office/powerpoint/2010/main" val="411441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3</a:t>
            </a:fld>
            <a:endParaRPr lang="en-US"/>
          </a:p>
        </p:txBody>
      </p:sp>
    </p:spTree>
    <p:extLst>
      <p:ext uri="{BB962C8B-B14F-4D97-AF65-F5344CB8AC3E}">
        <p14:creationId xmlns:p14="http://schemas.microsoft.com/office/powerpoint/2010/main" val="1858311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30</a:t>
            </a:fld>
            <a:endParaRPr lang="en-US"/>
          </a:p>
        </p:txBody>
      </p:sp>
    </p:spTree>
    <p:extLst>
      <p:ext uri="{BB962C8B-B14F-4D97-AF65-F5344CB8AC3E}">
        <p14:creationId xmlns:p14="http://schemas.microsoft.com/office/powerpoint/2010/main" val="2865872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32</a:t>
            </a:fld>
            <a:endParaRPr lang="en-US"/>
          </a:p>
        </p:txBody>
      </p:sp>
    </p:spTree>
    <p:extLst>
      <p:ext uri="{BB962C8B-B14F-4D97-AF65-F5344CB8AC3E}">
        <p14:creationId xmlns:p14="http://schemas.microsoft.com/office/powerpoint/2010/main" val="886175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34</a:t>
            </a:fld>
            <a:endParaRPr lang="en-US"/>
          </a:p>
        </p:txBody>
      </p:sp>
    </p:spTree>
    <p:extLst>
      <p:ext uri="{BB962C8B-B14F-4D97-AF65-F5344CB8AC3E}">
        <p14:creationId xmlns:p14="http://schemas.microsoft.com/office/powerpoint/2010/main" val="787808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36</a:t>
            </a:fld>
            <a:endParaRPr lang="en-US"/>
          </a:p>
        </p:txBody>
      </p:sp>
    </p:spTree>
    <p:extLst>
      <p:ext uri="{BB962C8B-B14F-4D97-AF65-F5344CB8AC3E}">
        <p14:creationId xmlns:p14="http://schemas.microsoft.com/office/powerpoint/2010/main" val="1064319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38</a:t>
            </a:fld>
            <a:endParaRPr lang="en-US"/>
          </a:p>
        </p:txBody>
      </p:sp>
    </p:spTree>
    <p:extLst>
      <p:ext uri="{BB962C8B-B14F-4D97-AF65-F5344CB8AC3E}">
        <p14:creationId xmlns:p14="http://schemas.microsoft.com/office/powerpoint/2010/main" val="2649522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43</a:t>
            </a:fld>
            <a:endParaRPr lang="en-US"/>
          </a:p>
        </p:txBody>
      </p:sp>
    </p:spTree>
    <p:extLst>
      <p:ext uri="{BB962C8B-B14F-4D97-AF65-F5344CB8AC3E}">
        <p14:creationId xmlns:p14="http://schemas.microsoft.com/office/powerpoint/2010/main" val="1206219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45</a:t>
            </a:fld>
            <a:endParaRPr lang="en-US"/>
          </a:p>
        </p:txBody>
      </p:sp>
    </p:spTree>
    <p:extLst>
      <p:ext uri="{BB962C8B-B14F-4D97-AF65-F5344CB8AC3E}">
        <p14:creationId xmlns:p14="http://schemas.microsoft.com/office/powerpoint/2010/main" val="3801939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47</a:t>
            </a:fld>
            <a:endParaRPr lang="en-US"/>
          </a:p>
        </p:txBody>
      </p:sp>
    </p:spTree>
    <p:extLst>
      <p:ext uri="{BB962C8B-B14F-4D97-AF65-F5344CB8AC3E}">
        <p14:creationId xmlns:p14="http://schemas.microsoft.com/office/powerpoint/2010/main" val="4191381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53</a:t>
            </a:fld>
            <a:endParaRPr lang="en-US"/>
          </a:p>
        </p:txBody>
      </p:sp>
    </p:spTree>
    <p:extLst>
      <p:ext uri="{BB962C8B-B14F-4D97-AF65-F5344CB8AC3E}">
        <p14:creationId xmlns:p14="http://schemas.microsoft.com/office/powerpoint/2010/main" val="1615222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34EF8F-9BAB-474D-A423-910428344E44}" type="slidenum">
              <a:rPr lang="en-US" smtClean="0"/>
              <a:pPr/>
              <a:t>17</a:t>
            </a:fld>
            <a:endParaRPr lang="en-US"/>
          </a:p>
        </p:txBody>
      </p:sp>
    </p:spTree>
    <p:extLst>
      <p:ext uri="{BB962C8B-B14F-4D97-AF65-F5344CB8AC3E}">
        <p14:creationId xmlns:p14="http://schemas.microsoft.com/office/powerpoint/2010/main" val="1350334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FA59D9BD-384F-46D5-9061-71603C0E44FC}" type="slidenum">
              <a:rPr lang="en-US" smtClean="0"/>
              <a:t>20</a:t>
            </a:fld>
            <a:endParaRPr lang="en-US"/>
          </a:p>
        </p:txBody>
      </p:sp>
    </p:spTree>
    <p:extLst>
      <p:ext uri="{BB962C8B-B14F-4D97-AF65-F5344CB8AC3E}">
        <p14:creationId xmlns:p14="http://schemas.microsoft.com/office/powerpoint/2010/main" val="545616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Cells-to-Society</a:t>
            </a:r>
            <a:r>
              <a:rPr lang="en-US" baseline="0" dirty="0" smtClean="0"/>
              <a:t> model of cancer disparities research, published in 2008, nicely illustrates </a:t>
            </a:r>
          </a:p>
          <a:p>
            <a:pPr marL="171450" indent="-171450">
              <a:buFont typeface="Arial" panose="020B0604020202020204" pitchFamily="34" charset="0"/>
              <a:buChar char="•"/>
            </a:pPr>
            <a:r>
              <a:rPr lang="en-US" baseline="0" dirty="0" smtClean="0"/>
              <a:t>The model provides examples of fundamental causes of disparity, </a:t>
            </a:r>
          </a:p>
          <a:p>
            <a:pPr marL="0" indent="0">
              <a:buFont typeface="Arial" panose="020B0604020202020204" pitchFamily="34" charset="0"/>
              <a:buNone/>
            </a:pPr>
            <a:r>
              <a:rPr lang="en-US" baseline="0" dirty="0" smtClean="0"/>
              <a:t>the contexts in which people live and work, </a:t>
            </a:r>
          </a:p>
          <a:p>
            <a:pPr marL="0" indent="0">
              <a:buFont typeface="Arial" panose="020B0604020202020204" pitchFamily="34" charset="0"/>
              <a:buNone/>
            </a:pPr>
            <a:r>
              <a:rPr lang="en-US" baseline="0" dirty="0" smtClean="0"/>
              <a:t>individual-level factors—like race/ethnicity and education and behavioral factors like smoking and diet—</a:t>
            </a:r>
          </a:p>
          <a:p>
            <a:pPr marL="0" indent="0">
              <a:buFont typeface="Arial" panose="020B0604020202020204" pitchFamily="34" charset="0"/>
              <a:buNone/>
            </a:pPr>
            <a:r>
              <a:rPr lang="en-US" baseline="0" dirty="0" smtClean="0"/>
              <a:t>and the biologic responses and pathways that ultimately decide an individuals’ health state. </a:t>
            </a:r>
          </a:p>
          <a:p>
            <a:pPr marL="171450" indent="-171450">
              <a:buFont typeface="Arial" panose="020B0604020202020204" pitchFamily="34" charset="0"/>
              <a:buChar char="•"/>
            </a:pPr>
            <a:r>
              <a:rPr lang="en-US" baseline="0" dirty="0" smtClean="0"/>
              <a:t>The arrow on the left indicates that one can expect interactions between these levels and between factors within</a:t>
            </a:r>
          </a:p>
        </p:txBody>
      </p:sp>
      <p:sp>
        <p:nvSpPr>
          <p:cNvPr id="4" name="Slide Number Placeholder 3"/>
          <p:cNvSpPr>
            <a:spLocks noGrp="1"/>
          </p:cNvSpPr>
          <p:nvPr>
            <p:ph type="sldNum" sz="quarter" idx="10"/>
          </p:nvPr>
        </p:nvSpPr>
        <p:spPr/>
        <p:txBody>
          <a:bodyPr/>
          <a:lstStyle/>
          <a:p>
            <a:fld id="{FA59D9BD-384F-46D5-9061-71603C0E44FC}" type="slidenum">
              <a:rPr lang="en-US" smtClean="0"/>
              <a:t>21</a:t>
            </a:fld>
            <a:endParaRPr lang="en-US"/>
          </a:p>
        </p:txBody>
      </p:sp>
    </p:spTree>
    <p:extLst>
      <p:ext uri="{BB962C8B-B14F-4D97-AF65-F5344CB8AC3E}">
        <p14:creationId xmlns:p14="http://schemas.microsoft.com/office/powerpoint/2010/main" val="101855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Cells-to-Society</a:t>
            </a:r>
            <a:r>
              <a:rPr lang="en-US" baseline="0" dirty="0" smtClean="0"/>
              <a:t> model of cancer disparities research, published in 2008, nicely illustrates </a:t>
            </a:r>
          </a:p>
          <a:p>
            <a:pPr marL="171450" indent="-171450">
              <a:buFont typeface="Arial" panose="020B0604020202020204" pitchFamily="34" charset="0"/>
              <a:buChar char="•"/>
            </a:pPr>
            <a:r>
              <a:rPr lang="en-US" baseline="0" dirty="0" smtClean="0"/>
              <a:t>The model provides examples of fundamental causes of disparity, </a:t>
            </a:r>
          </a:p>
          <a:p>
            <a:pPr marL="0" indent="0">
              <a:buFont typeface="Arial" panose="020B0604020202020204" pitchFamily="34" charset="0"/>
              <a:buNone/>
            </a:pPr>
            <a:r>
              <a:rPr lang="en-US" baseline="0" dirty="0" smtClean="0"/>
              <a:t>the contexts in which people live and work, </a:t>
            </a:r>
          </a:p>
          <a:p>
            <a:pPr marL="0" indent="0">
              <a:buFont typeface="Arial" panose="020B0604020202020204" pitchFamily="34" charset="0"/>
              <a:buNone/>
            </a:pPr>
            <a:r>
              <a:rPr lang="en-US" baseline="0" dirty="0" smtClean="0"/>
              <a:t>individual-level factors—like race/ethnicity and education and behavioral factors like smoking and diet—</a:t>
            </a:r>
          </a:p>
          <a:p>
            <a:pPr marL="0" indent="0">
              <a:buFont typeface="Arial" panose="020B0604020202020204" pitchFamily="34" charset="0"/>
              <a:buNone/>
            </a:pPr>
            <a:r>
              <a:rPr lang="en-US" baseline="0" dirty="0" smtClean="0"/>
              <a:t>and the biologic responses and pathways that ultimately decide an individuals’ health state. </a:t>
            </a:r>
          </a:p>
          <a:p>
            <a:pPr marL="171450" indent="-171450">
              <a:buFont typeface="Arial" panose="020B0604020202020204" pitchFamily="34" charset="0"/>
              <a:buChar char="•"/>
            </a:pPr>
            <a:r>
              <a:rPr lang="en-US" baseline="0" dirty="0" smtClean="0"/>
              <a:t>The arrow on the left indicates that one can expect interactions between these levels and between factors within</a:t>
            </a:r>
          </a:p>
        </p:txBody>
      </p:sp>
      <p:sp>
        <p:nvSpPr>
          <p:cNvPr id="4" name="Slide Number Placeholder 3"/>
          <p:cNvSpPr>
            <a:spLocks noGrp="1"/>
          </p:cNvSpPr>
          <p:nvPr>
            <p:ph type="sldNum" sz="quarter" idx="10"/>
          </p:nvPr>
        </p:nvSpPr>
        <p:spPr/>
        <p:txBody>
          <a:bodyPr/>
          <a:lstStyle/>
          <a:p>
            <a:fld id="{FA59D9BD-384F-46D5-9061-71603C0E44FC}" type="slidenum">
              <a:rPr lang="en-US" smtClean="0"/>
              <a:t>22</a:t>
            </a:fld>
            <a:endParaRPr lang="en-US"/>
          </a:p>
        </p:txBody>
      </p:sp>
    </p:spTree>
    <p:extLst>
      <p:ext uri="{BB962C8B-B14F-4D97-AF65-F5344CB8AC3E}">
        <p14:creationId xmlns:p14="http://schemas.microsoft.com/office/powerpoint/2010/main" val="2395594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Cells-to-Society</a:t>
            </a:r>
            <a:r>
              <a:rPr lang="en-US" baseline="0" dirty="0" smtClean="0"/>
              <a:t> model of cancer disparities research, published in 2008, nicely illustrates </a:t>
            </a:r>
          </a:p>
          <a:p>
            <a:pPr marL="171450" indent="-171450">
              <a:buFont typeface="Arial" panose="020B0604020202020204" pitchFamily="34" charset="0"/>
              <a:buChar char="•"/>
            </a:pPr>
            <a:r>
              <a:rPr lang="en-US" baseline="0" dirty="0" smtClean="0"/>
              <a:t>The model provides examples of fundamental causes of disparity, </a:t>
            </a:r>
          </a:p>
          <a:p>
            <a:pPr marL="0" indent="0">
              <a:buFont typeface="Arial" panose="020B0604020202020204" pitchFamily="34" charset="0"/>
              <a:buNone/>
            </a:pPr>
            <a:r>
              <a:rPr lang="en-US" baseline="0" dirty="0" smtClean="0"/>
              <a:t>the contexts in which people live and work, </a:t>
            </a:r>
          </a:p>
          <a:p>
            <a:pPr marL="0" indent="0">
              <a:buFont typeface="Arial" panose="020B0604020202020204" pitchFamily="34" charset="0"/>
              <a:buNone/>
            </a:pPr>
            <a:r>
              <a:rPr lang="en-US" baseline="0" dirty="0" smtClean="0"/>
              <a:t>individual-level factors—like race/ethnicity and education and behavioral factors like smoking and diet—</a:t>
            </a:r>
          </a:p>
          <a:p>
            <a:pPr marL="0" indent="0">
              <a:buFont typeface="Arial" panose="020B0604020202020204" pitchFamily="34" charset="0"/>
              <a:buNone/>
            </a:pPr>
            <a:r>
              <a:rPr lang="en-US" baseline="0" dirty="0" smtClean="0"/>
              <a:t>and the biologic responses and pathways that ultimately decide an individuals’ health state. </a:t>
            </a:r>
          </a:p>
          <a:p>
            <a:pPr marL="171450" indent="-171450">
              <a:buFont typeface="Arial" panose="020B0604020202020204" pitchFamily="34" charset="0"/>
              <a:buChar char="•"/>
            </a:pPr>
            <a:r>
              <a:rPr lang="en-US" baseline="0" dirty="0" smtClean="0"/>
              <a:t>The arrow on the left indicates that one can expect interactions between these levels and between factors within</a:t>
            </a:r>
          </a:p>
        </p:txBody>
      </p:sp>
      <p:sp>
        <p:nvSpPr>
          <p:cNvPr id="4" name="Slide Number Placeholder 3"/>
          <p:cNvSpPr>
            <a:spLocks noGrp="1"/>
          </p:cNvSpPr>
          <p:nvPr>
            <p:ph type="sldNum" sz="quarter" idx="10"/>
          </p:nvPr>
        </p:nvSpPr>
        <p:spPr/>
        <p:txBody>
          <a:bodyPr/>
          <a:lstStyle/>
          <a:p>
            <a:fld id="{FA59D9BD-384F-46D5-9061-71603C0E44FC}" type="slidenum">
              <a:rPr lang="en-US" smtClean="0"/>
              <a:t>23</a:t>
            </a:fld>
            <a:endParaRPr lang="en-US"/>
          </a:p>
        </p:txBody>
      </p:sp>
    </p:spTree>
    <p:extLst>
      <p:ext uri="{BB962C8B-B14F-4D97-AF65-F5344CB8AC3E}">
        <p14:creationId xmlns:p14="http://schemas.microsoft.com/office/powerpoint/2010/main" val="2127677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26</a:t>
            </a:fld>
            <a:endParaRPr lang="en-US"/>
          </a:p>
        </p:txBody>
      </p:sp>
    </p:spTree>
    <p:extLst>
      <p:ext uri="{BB962C8B-B14F-4D97-AF65-F5344CB8AC3E}">
        <p14:creationId xmlns:p14="http://schemas.microsoft.com/office/powerpoint/2010/main" val="3738259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27</a:t>
            </a:fld>
            <a:endParaRPr lang="en-US"/>
          </a:p>
        </p:txBody>
      </p:sp>
    </p:spTree>
    <p:extLst>
      <p:ext uri="{BB962C8B-B14F-4D97-AF65-F5344CB8AC3E}">
        <p14:creationId xmlns:p14="http://schemas.microsoft.com/office/powerpoint/2010/main" val="1021681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pPr/>
              <a:t>28</a:t>
            </a:fld>
            <a:endParaRPr lang="en-US"/>
          </a:p>
        </p:txBody>
      </p:sp>
    </p:spTree>
    <p:extLst>
      <p:ext uri="{BB962C8B-B14F-4D97-AF65-F5344CB8AC3E}">
        <p14:creationId xmlns:p14="http://schemas.microsoft.com/office/powerpoint/2010/main" val="3499649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pPr>
                <a:defRPr/>
              </a:pPr>
              <a:t>‹#›</a:t>
            </a:fld>
            <a:endParaRPr lang="en-US"/>
          </a:p>
        </p:txBody>
      </p:sp>
    </p:spTree>
    <p:extLst>
      <p:ext uri="{BB962C8B-B14F-4D97-AF65-F5344CB8AC3E}">
        <p14:creationId xmlns:p14="http://schemas.microsoft.com/office/powerpoint/2010/main" val="2300920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pPr>
                <a:defRPr/>
              </a:pPr>
              <a:t>1/20/2020</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pPr>
                <a:defRPr/>
              </a:pPr>
              <a:t>‹#›</a:t>
            </a:fld>
            <a:endParaRPr lang="en-US"/>
          </a:p>
        </p:txBody>
      </p:sp>
    </p:spTree>
    <p:extLst>
      <p:ext uri="{BB962C8B-B14F-4D97-AF65-F5344CB8AC3E}">
        <p14:creationId xmlns:p14="http://schemas.microsoft.com/office/powerpoint/2010/main" val="116525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pPr>
                <a:defRPr/>
              </a:pPr>
              <a:t>1/20/2020</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pPr>
                <a:defRPr/>
              </a:pPr>
              <a:t>‹#›</a:t>
            </a:fld>
            <a:endParaRPr lang="en-US"/>
          </a:p>
        </p:txBody>
      </p:sp>
    </p:spTree>
    <p:extLst>
      <p:ext uri="{BB962C8B-B14F-4D97-AF65-F5344CB8AC3E}">
        <p14:creationId xmlns:p14="http://schemas.microsoft.com/office/powerpoint/2010/main" val="1156316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Slide – Teal">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272106" y="6453505"/>
            <a:ext cx="246061" cy="155233"/>
          </a:xfrm>
          <a:prstGeom prst="rect">
            <a:avLst/>
          </a:prstGeom>
        </p:spPr>
        <p:txBody>
          <a:bodyPr/>
          <a:lstStyle/>
          <a:p>
            <a:fld id="{7BCC8D0D-EAEC-449D-9161-023DFF90F2E2}" type="slidenum">
              <a:rPr lang="en-US" smtClean="0"/>
              <a:pPr/>
              <a:t>‹#›</a:t>
            </a:fld>
            <a:endParaRPr lang="en-US" dirty="0"/>
          </a:p>
        </p:txBody>
      </p:sp>
      <p:sp>
        <p:nvSpPr>
          <p:cNvPr id="9" name="Text Placeholder 8"/>
          <p:cNvSpPr>
            <a:spLocks noGrp="1"/>
          </p:cNvSpPr>
          <p:nvPr>
            <p:ph type="body" sz="quarter" idx="13" hasCustomPrompt="1"/>
          </p:nvPr>
        </p:nvSpPr>
        <p:spPr>
          <a:xfrm>
            <a:off x="437600" y="1908314"/>
            <a:ext cx="8229323" cy="2809461"/>
          </a:xfrm>
          <a:prstGeom prst="rect">
            <a:avLst/>
          </a:prstGeom>
        </p:spPr>
        <p:txBody>
          <a:bodyPr anchor="ctr" anchorCtr="0">
            <a:normAutofit/>
          </a:bodyPr>
          <a:lstStyle>
            <a:lvl1pPr marL="0" indent="0">
              <a:lnSpc>
                <a:spcPct val="100000"/>
              </a:lnSpc>
              <a:buNone/>
              <a:defRPr sz="2800" i="0" baseline="0">
                <a:latin typeface="+mj-lt"/>
              </a:defRPr>
            </a:lvl1pPr>
            <a:lvl2pPr marL="230187" indent="0">
              <a:buNone/>
              <a:defRPr>
                <a:latin typeface="+mn-lt"/>
              </a:defRPr>
            </a:lvl2pPr>
            <a:lvl3pPr marL="515937" indent="0">
              <a:buNone/>
              <a:defRPr>
                <a:latin typeface="+mn-lt"/>
              </a:defRPr>
            </a:lvl3pPr>
            <a:lvl4pPr marL="800100" indent="0">
              <a:buNone/>
              <a:defRPr>
                <a:latin typeface="+mn-lt"/>
              </a:defRPr>
            </a:lvl4pPr>
            <a:lvl5pPr marL="1085850" indent="0">
              <a:buNone/>
              <a:defRPr>
                <a:latin typeface="+mn-lt"/>
              </a:defRPr>
            </a:lvl5pPr>
          </a:lstStyle>
          <a:p>
            <a:pPr lvl="0"/>
            <a:r>
              <a:rPr lang="en-US" dirty="0"/>
              <a:t>This page is an option should you wish to utilize a quote as a stand-alone slide within your presentation. The rest is </a:t>
            </a:r>
            <a:r>
              <a:rPr lang="en-US" dirty="0" err="1"/>
              <a:t>lorem</a:t>
            </a:r>
            <a:r>
              <a:rPr lang="en-US" dirty="0"/>
              <a:t> </a:t>
            </a:r>
            <a:r>
              <a:rPr lang="en-US" dirty="0" err="1"/>
              <a:t>ipsum</a:t>
            </a:r>
            <a:r>
              <a:rPr lang="en-US" dirty="0"/>
              <a:t>. </a:t>
            </a:r>
            <a:r>
              <a:rPr lang="en-US" dirty="0" err="1"/>
              <a:t>Ut</a:t>
            </a:r>
            <a:r>
              <a:rPr lang="en-US" dirty="0"/>
              <a:t> </a:t>
            </a:r>
            <a:r>
              <a:rPr lang="en-US" dirty="0" err="1"/>
              <a:t>enim</a:t>
            </a:r>
            <a:r>
              <a:rPr lang="en-US" dirty="0"/>
              <a:t> ad minim </a:t>
            </a:r>
            <a:r>
              <a:rPr lang="en-US" dirty="0" err="1"/>
              <a:t>quis</a:t>
            </a:r>
            <a:r>
              <a:rPr lang="en-US" dirty="0"/>
              <a:t> </a:t>
            </a:r>
            <a:r>
              <a:rPr lang="en-US" dirty="0" err="1"/>
              <a:t>nostrud</a:t>
            </a:r>
            <a:r>
              <a:rPr lang="en-US" dirty="0"/>
              <a:t>.</a:t>
            </a:r>
          </a:p>
        </p:txBody>
      </p:sp>
      <p:sp>
        <p:nvSpPr>
          <p:cNvPr id="13" name="Rectangle 12"/>
          <p:cNvSpPr/>
          <p:nvPr userDrawn="1"/>
        </p:nvSpPr>
        <p:spPr bwMode="auto">
          <a:xfrm>
            <a:off x="496956" y="2"/>
            <a:ext cx="1073426" cy="1577005"/>
          </a:xfrm>
          <a:prstGeom prst="rect">
            <a:avLst/>
          </a:prstGeom>
          <a:solidFill>
            <a:schemeClr val="accent2"/>
          </a:solidFill>
          <a:ln w="19050" algn="ctr">
            <a:noFill/>
            <a:miter lim="800000"/>
            <a:headEnd/>
            <a:tailEnd/>
          </a:ln>
        </p:spPr>
        <p:txBody>
          <a:bodyPr wrap="none" rtlCol="0" anchor="ctr"/>
          <a:lstStyle/>
          <a:p>
            <a:pPr algn="ctr">
              <a:lnSpc>
                <a:spcPct val="90000"/>
              </a:lnSpc>
            </a:pPr>
            <a:endParaRPr lang="en-US" sz="1600" b="1" dirty="0" err="1">
              <a:solidFill>
                <a:srgbClr val="90BD31"/>
              </a:solidFill>
              <a:latin typeface="+mj-lt"/>
            </a:endParaRPr>
          </a:p>
        </p:txBody>
      </p:sp>
      <p:sp>
        <p:nvSpPr>
          <p:cNvPr id="12" name="TextBox 11"/>
          <p:cNvSpPr txBox="1"/>
          <p:nvPr userDrawn="1"/>
        </p:nvSpPr>
        <p:spPr bwMode="auto">
          <a:xfrm>
            <a:off x="434628" y="353943"/>
            <a:ext cx="1192695" cy="2123658"/>
          </a:xfrm>
          <a:prstGeom prst="rect">
            <a:avLst/>
          </a:prstGeom>
          <a:noFill/>
          <a:ln w="19050" algn="ctr">
            <a:noFill/>
            <a:miter lim="800000"/>
            <a:headEnd/>
            <a:tailEnd/>
          </a:ln>
        </p:spPr>
        <p:txBody>
          <a:bodyPr wrap="square" lIns="0" tIns="0" rIns="0" bIns="0" rtlCol="0" anchor="ctr">
            <a:spAutoFit/>
          </a:bodyPr>
          <a:lstStyle/>
          <a:p>
            <a:pPr algn="ctr"/>
            <a:r>
              <a:rPr lang="en-US" sz="13800" b="1" i="0" dirty="0">
                <a:solidFill>
                  <a:schemeClr val="bg2"/>
                </a:solidFill>
                <a:latin typeface="+mn-lt"/>
              </a:rPr>
              <a:t>“</a:t>
            </a:r>
          </a:p>
        </p:txBody>
      </p:sp>
      <p:sp>
        <p:nvSpPr>
          <p:cNvPr id="10" name="Text Placeholder 13"/>
          <p:cNvSpPr>
            <a:spLocks noGrp="1"/>
          </p:cNvSpPr>
          <p:nvPr>
            <p:ph type="body" sz="quarter" idx="14" hasCustomPrompt="1"/>
          </p:nvPr>
        </p:nvSpPr>
        <p:spPr>
          <a:xfrm>
            <a:off x="447674" y="4929105"/>
            <a:ext cx="6513958" cy="573905"/>
          </a:xfrm>
          <a:prstGeom prst="rect">
            <a:avLst/>
          </a:prstGeom>
        </p:spPr>
        <p:txBody>
          <a:bodyPr>
            <a:normAutofit/>
          </a:bodyPr>
          <a:lstStyle>
            <a:lvl1pPr marL="0" indent="0">
              <a:lnSpc>
                <a:spcPct val="100000"/>
              </a:lnSpc>
              <a:buNone/>
              <a:defRPr sz="1800" b="1">
                <a:solidFill>
                  <a:schemeClr val="accent2"/>
                </a:solidFill>
                <a:latin typeface="+mn-lt"/>
              </a:defRPr>
            </a:lvl1pPr>
          </a:lstStyle>
          <a:p>
            <a:pPr lvl="0"/>
            <a:r>
              <a:rPr lang="en-US" dirty="0"/>
              <a:t>Author’s Name</a:t>
            </a:r>
          </a:p>
        </p:txBody>
      </p:sp>
      <p:sp>
        <p:nvSpPr>
          <p:cNvPr id="11" name="Text Placeholder 13"/>
          <p:cNvSpPr>
            <a:spLocks noGrp="1"/>
          </p:cNvSpPr>
          <p:nvPr>
            <p:ph type="body" sz="quarter" idx="15" hasCustomPrompt="1"/>
          </p:nvPr>
        </p:nvSpPr>
        <p:spPr>
          <a:xfrm>
            <a:off x="447674" y="5307937"/>
            <a:ext cx="6513958" cy="587916"/>
          </a:xfrm>
          <a:prstGeom prst="rect">
            <a:avLst/>
          </a:prstGeom>
        </p:spPr>
        <p:txBody>
          <a:bodyPr>
            <a:normAutofit/>
          </a:bodyPr>
          <a:lstStyle>
            <a:lvl1pPr marL="0" indent="0">
              <a:lnSpc>
                <a:spcPts val="2000"/>
              </a:lnSpc>
              <a:buNone/>
              <a:defRPr sz="1800" b="0" baseline="0">
                <a:solidFill>
                  <a:schemeClr val="accent2"/>
                </a:solidFill>
                <a:latin typeface="+mn-lt"/>
              </a:defRPr>
            </a:lvl1pPr>
          </a:lstStyle>
          <a:p>
            <a:pPr lvl="0"/>
            <a:r>
              <a:rPr lang="en-US" dirty="0"/>
              <a:t>Position Title</a:t>
            </a:r>
          </a:p>
        </p:txBody>
      </p:sp>
    </p:spTree>
    <p:extLst>
      <p:ext uri="{BB962C8B-B14F-4D97-AF65-F5344CB8AC3E}">
        <p14:creationId xmlns:p14="http://schemas.microsoft.com/office/powerpoint/2010/main" val="15886444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Slide-White">
    <p:bg>
      <p:bgRef idx="1001">
        <a:schemeClr val="bg1"/>
      </p:bgRef>
    </p:bg>
    <p:spTree>
      <p:nvGrpSpPr>
        <p:cNvPr id="1" name=""/>
        <p:cNvGrpSpPr/>
        <p:nvPr/>
      </p:nvGrpSpPr>
      <p:grpSpPr>
        <a:xfrm>
          <a:off x="0" y="0"/>
          <a:ext cx="0" cy="0"/>
          <a:chOff x="0" y="0"/>
          <a:chExt cx="0" cy="0"/>
        </a:xfrm>
      </p:grpSpPr>
      <p:sp>
        <p:nvSpPr>
          <p:cNvPr id="14" name="Slide Number Placeholder 13"/>
          <p:cNvSpPr>
            <a:spLocks noGrp="1"/>
          </p:cNvSpPr>
          <p:nvPr>
            <p:ph type="sldNum" sz="quarter" idx="13"/>
          </p:nvPr>
        </p:nvSpPr>
        <p:spPr>
          <a:xfrm>
            <a:off x="272106" y="6453506"/>
            <a:ext cx="246061" cy="155233"/>
          </a:xfrm>
          <a:prstGeom prst="rect">
            <a:avLst/>
          </a:prstGeom>
        </p:spPr>
        <p:txBody>
          <a:bodyPr/>
          <a:lstStyle/>
          <a:p>
            <a:fld id="{7BCC8D0D-EAEC-449D-9161-023DFF90F2E2}" type="slidenum">
              <a:rPr lang="en-US" smtClean="0">
                <a:solidFill>
                  <a:srgbClr val="052049"/>
                </a:solidFill>
              </a:rPr>
              <a:pPr/>
              <a:t>‹#›</a:t>
            </a:fld>
            <a:endParaRPr lang="en-US" dirty="0">
              <a:solidFill>
                <a:srgbClr val="052049"/>
              </a:solidFill>
            </a:endParaRPr>
          </a:p>
        </p:txBody>
      </p:sp>
      <p:sp>
        <p:nvSpPr>
          <p:cNvPr id="7" name="Title 15"/>
          <p:cNvSpPr>
            <a:spLocks noGrp="1"/>
          </p:cNvSpPr>
          <p:nvPr>
            <p:ph type="title" hasCustomPrompt="1"/>
          </p:nvPr>
        </p:nvSpPr>
        <p:spPr>
          <a:xfrm>
            <a:off x="453586" y="425002"/>
            <a:ext cx="8173580" cy="611449"/>
          </a:xfrm>
          <a:prstGeom prst="rect">
            <a:avLst/>
          </a:prstGeo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457203" y="927655"/>
            <a:ext cx="8169964"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459683" y="1868557"/>
            <a:ext cx="8137665"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10273631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pPr>
                <a:defRPr/>
              </a:pPr>
              <a:t>1/20/2020</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pPr>
                <a:defRPr/>
              </a:pPr>
              <a:t>‹#›</a:t>
            </a:fld>
            <a:endParaRPr lang="en-US"/>
          </a:p>
        </p:txBody>
      </p:sp>
    </p:spTree>
    <p:extLst>
      <p:ext uri="{BB962C8B-B14F-4D97-AF65-F5344CB8AC3E}">
        <p14:creationId xmlns:p14="http://schemas.microsoft.com/office/powerpoint/2010/main" val="6838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90381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pPr>
                <a:defRPr/>
              </a:pPr>
              <a:t>1/20/2020</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pPr>
                <a:defRPr/>
              </a:pPr>
              <a:t>‹#›</a:t>
            </a:fld>
            <a:endParaRPr lang="en-US"/>
          </a:p>
        </p:txBody>
      </p:sp>
    </p:spTree>
    <p:extLst>
      <p:ext uri="{BB962C8B-B14F-4D97-AF65-F5344CB8AC3E}">
        <p14:creationId xmlns:p14="http://schemas.microsoft.com/office/powerpoint/2010/main" val="114543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pPr>
                <a:defRPr/>
              </a:pPr>
              <a:t>1/20/2020</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pPr>
                <a:defRPr/>
              </a:pPr>
              <a:t>‹#›</a:t>
            </a:fld>
            <a:endParaRPr lang="en-US"/>
          </a:p>
        </p:txBody>
      </p:sp>
    </p:spTree>
    <p:extLst>
      <p:ext uri="{BB962C8B-B14F-4D97-AF65-F5344CB8AC3E}">
        <p14:creationId xmlns:p14="http://schemas.microsoft.com/office/powerpoint/2010/main" val="2268498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pPr>
                <a:defRPr/>
              </a:pPr>
              <a:t>1/20/2020</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pPr>
                <a:defRPr/>
              </a:pPr>
              <a:t>‹#›</a:t>
            </a:fld>
            <a:endParaRPr lang="en-US"/>
          </a:p>
        </p:txBody>
      </p:sp>
    </p:spTree>
    <p:extLst>
      <p:ext uri="{BB962C8B-B14F-4D97-AF65-F5344CB8AC3E}">
        <p14:creationId xmlns:p14="http://schemas.microsoft.com/office/powerpoint/2010/main" val="171155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pPr>
                <a:defRPr/>
              </a:pPr>
              <a:t>1/20/2020</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pPr>
                <a:defRPr/>
              </a:pPr>
              <a:t>‹#›</a:t>
            </a:fld>
            <a:endParaRPr lang="en-US"/>
          </a:p>
        </p:txBody>
      </p:sp>
    </p:spTree>
    <p:extLst>
      <p:ext uri="{BB962C8B-B14F-4D97-AF65-F5344CB8AC3E}">
        <p14:creationId xmlns:p14="http://schemas.microsoft.com/office/powerpoint/2010/main" val="290698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356835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3366"/>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pPr>
                <a:defRPr/>
              </a:pPr>
              <a:t>‹#›</a:t>
            </a:fld>
            <a:endParaRPr lang="en-US"/>
          </a:p>
        </p:txBody>
      </p:sp>
    </p:spTree>
    <p:extLst>
      <p:ext uri="{BB962C8B-B14F-4D97-AF65-F5344CB8AC3E}">
        <p14:creationId xmlns:p14="http://schemas.microsoft.com/office/powerpoint/2010/main" val="5402665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pPr>
                <a:defRPr/>
              </a:pPr>
              <a:t>1/20/2020</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pPr>
                <a:defRPr/>
              </a:pPr>
              <a:t>‹#›</a:t>
            </a:fld>
            <a:endParaRPr lang="en-US"/>
          </a:p>
        </p:txBody>
      </p:sp>
    </p:spTree>
    <p:extLst>
      <p:ext uri="{BB962C8B-B14F-4D97-AF65-F5344CB8AC3E}">
        <p14:creationId xmlns:p14="http://schemas.microsoft.com/office/powerpoint/2010/main" val="3710898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pPr>
                <a:defRPr/>
              </a:pPr>
              <a:t>1/20/2020</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pPr>
                <a:defRPr/>
              </a:pPr>
              <a:t>‹#›</a:t>
            </a:fld>
            <a:endParaRPr lang="en-US"/>
          </a:p>
        </p:txBody>
      </p:sp>
    </p:spTree>
    <p:extLst>
      <p:ext uri="{BB962C8B-B14F-4D97-AF65-F5344CB8AC3E}">
        <p14:creationId xmlns:p14="http://schemas.microsoft.com/office/powerpoint/2010/main" val="2187060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pPr>
                <a:defRPr/>
              </a:pPr>
              <a:t>1/20/2020</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pPr>
                <a:defRPr/>
              </a:pPr>
              <a:t>‹#›</a:t>
            </a:fld>
            <a:endParaRPr lang="en-US"/>
          </a:p>
        </p:txBody>
      </p:sp>
    </p:spTree>
    <p:extLst>
      <p:ext uri="{BB962C8B-B14F-4D97-AF65-F5344CB8AC3E}">
        <p14:creationId xmlns:p14="http://schemas.microsoft.com/office/powerpoint/2010/main" val="2696412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pPr>
                <a:defRPr/>
              </a:pPr>
              <a:t>1/20/2020</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pPr>
                <a:defRPr/>
              </a:pPr>
              <a:t>‹#›</a:t>
            </a:fld>
            <a:endParaRPr lang="en-US"/>
          </a:p>
        </p:txBody>
      </p:sp>
    </p:spTree>
    <p:extLst>
      <p:ext uri="{BB962C8B-B14F-4D97-AF65-F5344CB8AC3E}">
        <p14:creationId xmlns:p14="http://schemas.microsoft.com/office/powerpoint/2010/main" val="3274869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DB26A6-B2E8-4407-A83B-79019C9D6844}"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3F8DB-9A0A-4989-AF96-BFB0EC160312}" type="slidenum">
              <a:rPr lang="en-US" smtClean="0"/>
              <a:t>‹#›</a:t>
            </a:fld>
            <a:endParaRPr lang="en-US"/>
          </a:p>
        </p:txBody>
      </p:sp>
    </p:spTree>
    <p:extLst>
      <p:ext uri="{BB962C8B-B14F-4D97-AF65-F5344CB8AC3E}">
        <p14:creationId xmlns:p14="http://schemas.microsoft.com/office/powerpoint/2010/main" val="37916468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B26A6-B2E8-4407-A83B-79019C9D6844}"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B3F8DB-9A0A-4989-AF96-BFB0EC160312}" type="slidenum">
              <a:rPr lang="en-US" smtClean="0"/>
              <a:t>‹#›</a:t>
            </a:fld>
            <a:endParaRPr lang="en-US"/>
          </a:p>
        </p:txBody>
      </p:sp>
    </p:spTree>
    <p:extLst>
      <p:ext uri="{BB962C8B-B14F-4D97-AF65-F5344CB8AC3E}">
        <p14:creationId xmlns:p14="http://schemas.microsoft.com/office/powerpoint/2010/main" val="32005007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DB26A6-B2E8-4407-A83B-79019C9D6844}" type="datetimeFigureOut">
              <a:rPr lang="en-US" smtClean="0"/>
              <a:t>1/20/2020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2D67C37-78D5-49F8-B732-6711843F403C}" type="slidenum">
              <a:rPr lang="en-US" smtClean="0"/>
              <a:pPr>
                <a:defRPr/>
              </a:pPr>
              <a:t>‹#›</a:t>
            </a:fld>
            <a:endParaRPr lang="en-US"/>
          </a:p>
        </p:txBody>
      </p:sp>
    </p:spTree>
    <p:extLst>
      <p:ext uri="{BB962C8B-B14F-4D97-AF65-F5344CB8AC3E}">
        <p14:creationId xmlns:p14="http://schemas.microsoft.com/office/powerpoint/2010/main" val="3735518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D9BE9D4-892E-4947-9756-9E23C45B2341}" type="datetimeFigureOut">
              <a:rPr lang="en-US" smtClean="0"/>
              <a:pPr>
                <a:defRPr/>
              </a:pPr>
              <a:t>1/20/2020</a:t>
            </a:fld>
            <a:endParaRPr lang="en-US"/>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CD115B0D-7298-4BCC-8B45-0671093FD4A1}" type="slidenum">
              <a:rPr lang="en-US" smtClean="0"/>
              <a:pPr>
                <a:defRPr/>
              </a:pPr>
              <a:t>‹#›</a:t>
            </a:fld>
            <a:endParaRPr lang="en-US"/>
          </a:p>
        </p:txBody>
      </p:sp>
    </p:spTree>
    <p:extLst>
      <p:ext uri="{BB962C8B-B14F-4D97-AF65-F5344CB8AC3E}">
        <p14:creationId xmlns:p14="http://schemas.microsoft.com/office/powerpoint/2010/main" val="29365346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DB26A6-B2E8-4407-A83B-79019C9D6844}" type="datetimeFigureOut">
              <a:rPr lang="en-US" smtClean="0"/>
              <a:t>1/20/2020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D3E42EC6-405B-41EC-889D-F5E407DC420B}" type="slidenum">
              <a:rPr lang="en-US" smtClean="0"/>
              <a:pPr>
                <a:defRPr/>
              </a:pPr>
              <a:t>‹#›</a:t>
            </a:fld>
            <a:endParaRPr lang="en-US"/>
          </a:p>
        </p:txBody>
      </p:sp>
    </p:spTree>
    <p:extLst>
      <p:ext uri="{BB962C8B-B14F-4D97-AF65-F5344CB8AC3E}">
        <p14:creationId xmlns:p14="http://schemas.microsoft.com/office/powerpoint/2010/main" val="1028042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pPr>
                <a:defRPr/>
              </a:pPr>
              <a:t>‹#›</a:t>
            </a:fld>
            <a:endParaRPr lang="en-US"/>
          </a:p>
        </p:txBody>
      </p:sp>
    </p:spTree>
    <p:extLst>
      <p:ext uri="{BB962C8B-B14F-4D97-AF65-F5344CB8AC3E}">
        <p14:creationId xmlns:p14="http://schemas.microsoft.com/office/powerpoint/2010/main" val="11796135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DB26A6-B2E8-4407-A83B-79019C9D6844}" type="datetimeFigureOut">
              <a:rPr lang="en-US" smtClean="0"/>
              <a:t>1/20/2020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495C76C8-D4A4-4778-A9D9-5ABC1F11DDD4}" type="slidenum">
              <a:rPr lang="en-US" smtClean="0"/>
              <a:pPr>
                <a:defRPr/>
              </a:pPr>
              <a:t>‹#›</a:t>
            </a:fld>
            <a:endParaRPr lang="en-US"/>
          </a:p>
        </p:txBody>
      </p:sp>
    </p:spTree>
    <p:extLst>
      <p:ext uri="{BB962C8B-B14F-4D97-AF65-F5344CB8AC3E}">
        <p14:creationId xmlns:p14="http://schemas.microsoft.com/office/powerpoint/2010/main" val="2562561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B26A6-B2E8-4407-A83B-79019C9D6844}" type="datetimeFigureOut">
              <a:rPr lang="en-US" smtClean="0"/>
              <a:t>1/20/2020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122597BA-2897-492F-8DEB-13A27BBBCB42}" type="slidenum">
              <a:rPr lang="en-US" smtClean="0"/>
              <a:pPr>
                <a:defRPr/>
              </a:pPr>
              <a:t>‹#›</a:t>
            </a:fld>
            <a:endParaRPr lang="en-US"/>
          </a:p>
        </p:txBody>
      </p:sp>
    </p:spTree>
    <p:extLst>
      <p:ext uri="{BB962C8B-B14F-4D97-AF65-F5344CB8AC3E}">
        <p14:creationId xmlns:p14="http://schemas.microsoft.com/office/powerpoint/2010/main" val="2563838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7A4BA01-4336-48EA-AB6E-742DD6B6DF11}" type="datetimeFigureOut">
              <a:rPr lang="en-US" smtClean="0"/>
              <a:pPr>
                <a:defRPr/>
              </a:pPr>
              <a:t>1/20/2020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DA8938B-A0A9-494F-9E66-FCD6D2F613B4}" type="slidenum">
              <a:rPr lang="en-US" smtClean="0"/>
              <a:pPr>
                <a:defRPr/>
              </a:pPr>
              <a:t>‹#›</a:t>
            </a:fld>
            <a:endParaRPr lang="en-US"/>
          </a:p>
        </p:txBody>
      </p:sp>
    </p:spTree>
    <p:extLst>
      <p:ext uri="{BB962C8B-B14F-4D97-AF65-F5344CB8AC3E}">
        <p14:creationId xmlns:p14="http://schemas.microsoft.com/office/powerpoint/2010/main" val="41492866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1AEF1FF4-54A5-4372-B3B2-5CF6F8C34999}" type="datetimeFigureOut">
              <a:rPr lang="en-US" smtClean="0"/>
              <a:pPr>
                <a:defRPr/>
              </a:pPr>
              <a:t>1/20/2020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41CB1D3-B870-4CE5-93B8-A3D7E06A65E5}" type="slidenum">
              <a:rPr lang="en-US" smtClean="0"/>
              <a:pPr>
                <a:defRPr/>
              </a:pPr>
              <a:t>‹#›</a:t>
            </a:fld>
            <a:endParaRPr lang="en-US"/>
          </a:p>
        </p:txBody>
      </p:sp>
    </p:spTree>
    <p:extLst>
      <p:ext uri="{BB962C8B-B14F-4D97-AF65-F5344CB8AC3E}">
        <p14:creationId xmlns:p14="http://schemas.microsoft.com/office/powerpoint/2010/main" val="16514317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88227B6-C509-497A-AC84-B0F3CBE53D54}" type="datetimeFigureOut">
              <a:rPr lang="en-US" smtClean="0"/>
              <a:pPr>
                <a:defRPr/>
              </a:pPr>
              <a:t>1/20/2020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0E7E255-44D2-42BE-8875-86371A889290}" type="slidenum">
              <a:rPr lang="en-US" smtClean="0"/>
              <a:pPr>
                <a:defRPr/>
              </a:pPr>
              <a:t>‹#›</a:t>
            </a:fld>
            <a:endParaRPr lang="en-US"/>
          </a:p>
        </p:txBody>
      </p:sp>
    </p:spTree>
    <p:extLst>
      <p:ext uri="{BB962C8B-B14F-4D97-AF65-F5344CB8AC3E}">
        <p14:creationId xmlns:p14="http://schemas.microsoft.com/office/powerpoint/2010/main" val="7458590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622AE409-CB20-48A4-8589-2C79FEB5CEBB}" type="datetimeFigureOut">
              <a:rPr lang="en-US" smtClean="0"/>
              <a:pPr>
                <a:defRPr/>
              </a:pPr>
              <a:t>1/20/2020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01A1EC-0EE3-4574-B487-055EE8018F79}" type="slidenum">
              <a:rPr lang="en-US" smtClean="0"/>
              <a:pPr>
                <a:defRPr/>
              </a:pPr>
              <a:t>‹#›</a:t>
            </a:fld>
            <a:endParaRPr lang="en-US"/>
          </a:p>
        </p:txBody>
      </p:sp>
    </p:spTree>
    <p:extLst>
      <p:ext uri="{BB962C8B-B14F-4D97-AF65-F5344CB8AC3E}">
        <p14:creationId xmlns:p14="http://schemas.microsoft.com/office/powerpoint/2010/main" val="23417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pPr>
                <a:defRPr/>
              </a:pPr>
              <a:t>1/20/2020</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pPr>
                <a:defRPr/>
              </a:pPr>
              <a:t>‹#›</a:t>
            </a:fld>
            <a:endParaRPr lang="en-US"/>
          </a:p>
        </p:txBody>
      </p:sp>
    </p:spTree>
    <p:extLst>
      <p:ext uri="{BB962C8B-B14F-4D97-AF65-F5344CB8AC3E}">
        <p14:creationId xmlns:p14="http://schemas.microsoft.com/office/powerpoint/2010/main" val="157340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pPr>
                <a:defRPr/>
              </a:pPr>
              <a:t>‹#›</a:t>
            </a:fld>
            <a:endParaRPr lang="en-US"/>
          </a:p>
        </p:txBody>
      </p:sp>
    </p:spTree>
    <p:extLst>
      <p:ext uri="{BB962C8B-B14F-4D97-AF65-F5344CB8AC3E}">
        <p14:creationId xmlns:p14="http://schemas.microsoft.com/office/powerpoint/2010/main" val="264445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pPr>
                <a:defRPr/>
              </a:pPr>
              <a:t>‹#›</a:t>
            </a:fld>
            <a:endParaRPr lang="en-US"/>
          </a:p>
        </p:txBody>
      </p:sp>
    </p:spTree>
    <p:extLst>
      <p:ext uri="{BB962C8B-B14F-4D97-AF65-F5344CB8AC3E}">
        <p14:creationId xmlns:p14="http://schemas.microsoft.com/office/powerpoint/2010/main" val="2923240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pPr>
                <a:defRPr/>
              </a:pPr>
              <a:t>‹#›</a:t>
            </a:fld>
            <a:endParaRPr lang="en-US"/>
          </a:p>
        </p:txBody>
      </p:sp>
    </p:spTree>
    <p:extLst>
      <p:ext uri="{BB962C8B-B14F-4D97-AF65-F5344CB8AC3E}">
        <p14:creationId xmlns:p14="http://schemas.microsoft.com/office/powerpoint/2010/main" val="3140252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pPr>
                <a:defRPr/>
              </a:pPr>
              <a:t>1/20/2020</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pPr>
                <a:defRPr/>
              </a:pPr>
              <a:t>‹#›</a:t>
            </a:fld>
            <a:endParaRPr lang="en-US"/>
          </a:p>
        </p:txBody>
      </p:sp>
    </p:spTree>
    <p:extLst>
      <p:ext uri="{BB962C8B-B14F-4D97-AF65-F5344CB8AC3E}">
        <p14:creationId xmlns:p14="http://schemas.microsoft.com/office/powerpoint/2010/main" val="339502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pPr>
                <a:defRPr/>
              </a:pPr>
              <a:t>1/20/2020</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pPr>
                <a:defRPr/>
              </a:pPr>
              <a:t>‹#›</a:t>
            </a:fld>
            <a:endParaRPr lang="en-US"/>
          </a:p>
        </p:txBody>
      </p:sp>
    </p:spTree>
    <p:extLst>
      <p:ext uri="{BB962C8B-B14F-4D97-AF65-F5344CB8AC3E}">
        <p14:creationId xmlns:p14="http://schemas.microsoft.com/office/powerpoint/2010/main" val="745201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5"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0" r:id="rId1"/>
    <p:sldLayoutId id="2147484188"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 id="2147484222" r:id="rId12"/>
    <p:sldLayoutId id="2147484223" r:id="rId1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7"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0" r:id="rId1"/>
    <p:sldLayoutId id="2147484189"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DB26A6-B2E8-4407-A83B-79019C9D6844}" type="datetimeFigureOut">
              <a:rPr lang="en-US" smtClean="0"/>
              <a:t>1/20/2020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3B3F8DB-9A0A-4989-AF96-BFB0EC160312}" type="slidenum">
              <a:rPr lang="en-US" smtClean="0"/>
              <a:t>‹#›</a:t>
            </a:fld>
            <a:endParaRPr lang="en-US"/>
          </a:p>
        </p:txBody>
      </p:sp>
    </p:spTree>
    <p:extLst>
      <p:ext uri="{BB962C8B-B14F-4D97-AF65-F5344CB8AC3E}">
        <p14:creationId xmlns:p14="http://schemas.microsoft.com/office/powerpoint/2010/main" val="510045923"/>
      </p:ext>
    </p:extLst>
  </p:cSld>
  <p:clrMap bg1="lt1" tx1="dk1" bg2="lt2" tx2="dk2" accent1="accent1" accent2="accent2" accent3="accent3" accent4="accent4" accent5="accent5" accent6="accent6" hlink="hlink" folHlink="folHlink"/>
  <p:sldLayoutIdLst>
    <p:sldLayoutId id="2147484211"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xml"/><Relationship Id="rId4" Type="http://schemas.openxmlformats.org/officeDocument/2006/relationships/image" Target="../media/image1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228600" y="1295400"/>
            <a:ext cx="8686800" cy="147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600" b="1" dirty="0" smtClean="0"/>
              <a:t>Multi-level Etiologies of Health Disparities:</a:t>
            </a:r>
            <a:br>
              <a:rPr lang="en-US" sz="3600" b="1" dirty="0" smtClean="0"/>
            </a:br>
            <a:r>
              <a:rPr lang="en-US" sz="3600" b="1" dirty="0" smtClean="0"/>
              <a:t>Pt 3. Behavioral</a:t>
            </a:r>
          </a:p>
          <a:p>
            <a:r>
              <a:rPr lang="en-US" sz="3600" dirty="0" smtClean="0"/>
              <a:t/>
            </a:r>
            <a:br>
              <a:rPr lang="en-US" sz="3600" dirty="0" smtClean="0"/>
            </a:br>
            <a:r>
              <a:rPr lang="en-US" sz="2800" dirty="0" smtClean="0"/>
              <a:t>January 21, 2020</a:t>
            </a:r>
            <a:endParaRPr lang="en-US" altLang="en-US" sz="2800" dirty="0" smtClean="0"/>
          </a:p>
        </p:txBody>
      </p:sp>
      <p:sp>
        <p:nvSpPr>
          <p:cNvPr id="5" name="Subtitle 2"/>
          <p:cNvSpPr txBox="1">
            <a:spLocks/>
          </p:cNvSpPr>
          <p:nvPr/>
        </p:nvSpPr>
        <p:spPr bwMode="auto">
          <a:xfrm>
            <a:off x="762000" y="4800600"/>
            <a:ext cx="8117874" cy="762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charset="0"/>
              <a:buNone/>
              <a:defRPr sz="3200" kern="1200">
                <a:solidFill>
                  <a:schemeClr val="bg1"/>
                </a:solidFill>
                <a:latin typeface="+mn-lt"/>
                <a:ea typeface="+mn-ea"/>
                <a:cs typeface="+mn-cs"/>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hangingPunct="1">
              <a:spcBef>
                <a:spcPts val="0"/>
              </a:spcBef>
            </a:pPr>
            <a:r>
              <a:rPr lang="en-US" altLang="en-US" sz="3000" dirty="0" smtClean="0"/>
              <a:t>Scarlett Lin Gomez, PhD, MPH</a:t>
            </a:r>
          </a:p>
          <a:p>
            <a:pPr eaLnBrk="1" hangingPunct="1">
              <a:spcBef>
                <a:spcPts val="0"/>
              </a:spcBef>
            </a:pPr>
            <a:r>
              <a:rPr lang="en-US" altLang="en-US" sz="2400" dirty="0" smtClean="0"/>
              <a:t>Department of Epidemiology &amp; Biostatistics</a:t>
            </a:r>
          </a:p>
          <a:p>
            <a:pPr eaLnBrk="1" hangingPunct="1">
              <a:spcBef>
                <a:spcPts val="0"/>
              </a:spcBef>
            </a:pPr>
            <a:r>
              <a:rPr lang="en-US" altLang="en-US" sz="2400" dirty="0" smtClean="0"/>
              <a:t>Helen Diller Family Comprehensive Cancer Center</a:t>
            </a:r>
            <a:endParaRPr lang="en-US" altLang="en-US" sz="2400" dirty="0" smtClean="0"/>
          </a:p>
        </p:txBody>
      </p:sp>
    </p:spTree>
    <p:extLst>
      <p:ext uri="{BB962C8B-B14F-4D97-AF65-F5344CB8AC3E}">
        <p14:creationId xmlns:p14="http://schemas.microsoft.com/office/powerpoint/2010/main" val="2718525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6858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 </a:t>
            </a:r>
            <a:r>
              <a:rPr kumimoji="0" lang="en-US" sz="4400" b="0" i="0" u="none" strike="noStrike" kern="1200" cap="none" spc="0" normalizeH="0" baseline="0" noProof="0" dirty="0" smtClean="0">
                <a:ln>
                  <a:noFill/>
                </a:ln>
                <a:solidFill>
                  <a:schemeClr val="bg1"/>
                </a:solidFill>
                <a:effectLst/>
                <a:uLnTx/>
                <a:uFillTx/>
                <a:latin typeface="+mj-lt"/>
                <a:ea typeface="+mj-ea"/>
                <a:cs typeface="+mj-cs"/>
              </a:rPr>
              <a:t>Drugs and Alcohol</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l="25834" t="19260" r="29583" b="14074"/>
          <a:stretch>
            <a:fillRect/>
          </a:stretch>
        </p:blipFill>
        <p:spPr bwMode="auto">
          <a:xfrm>
            <a:off x="914400" y="990600"/>
            <a:ext cx="7467600" cy="5105400"/>
          </a:xfrm>
          <a:prstGeom prst="rect">
            <a:avLst/>
          </a:prstGeom>
          <a:noFill/>
          <a:ln w="9525">
            <a:noFill/>
            <a:miter lim="800000"/>
            <a:headEnd/>
            <a:tailEnd/>
          </a:ln>
        </p:spPr>
      </p:pic>
      <p:sp>
        <p:nvSpPr>
          <p:cNvPr id="4" name="Rectangle 3"/>
          <p:cNvSpPr/>
          <p:nvPr/>
        </p:nvSpPr>
        <p:spPr>
          <a:xfrm>
            <a:off x="2133600" y="6324600"/>
            <a:ext cx="4473789" cy="369332"/>
          </a:xfrm>
          <a:prstGeom prst="rect">
            <a:avLst/>
          </a:prstGeom>
        </p:spPr>
        <p:txBody>
          <a:bodyPr wrap="none">
            <a:spAutoFit/>
          </a:bodyPr>
          <a:lstStyle/>
          <a:p>
            <a:r>
              <a:rPr lang="en-US" dirty="0" smtClean="0"/>
              <a:t>2013 National Survey on Drug Use and Health</a:t>
            </a:r>
            <a:endParaRPr lang="en-US" dirty="0"/>
          </a:p>
        </p:txBody>
      </p:sp>
    </p:spTree>
    <p:extLst>
      <p:ext uri="{BB962C8B-B14F-4D97-AF65-F5344CB8AC3E}">
        <p14:creationId xmlns:p14="http://schemas.microsoft.com/office/powerpoint/2010/main" val="4078337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295400"/>
            <a:ext cx="7620000" cy="4832092"/>
          </a:xfrm>
          <a:prstGeom prst="rect">
            <a:avLst/>
          </a:prstGeom>
        </p:spPr>
        <p:txBody>
          <a:bodyPr wrap="square">
            <a:spAutoFit/>
          </a:bodyPr>
          <a:lstStyle/>
          <a:p>
            <a:r>
              <a:rPr lang="en-US" sz="2800" dirty="0" smtClean="0">
                <a:solidFill>
                  <a:schemeClr val="bg1"/>
                </a:solidFill>
              </a:rPr>
              <a:t>2013 </a:t>
            </a:r>
            <a:r>
              <a:rPr lang="en-US" sz="2800" dirty="0">
                <a:solidFill>
                  <a:schemeClr val="bg1"/>
                </a:solidFill>
              </a:rPr>
              <a:t>National Survey on Drug Use and </a:t>
            </a:r>
            <a:r>
              <a:rPr lang="en-US" sz="2800" dirty="0" smtClean="0">
                <a:solidFill>
                  <a:schemeClr val="bg1"/>
                </a:solidFill>
              </a:rPr>
              <a:t>Health (aged 26+)</a:t>
            </a:r>
          </a:p>
          <a:p>
            <a:r>
              <a:rPr lang="en-US" sz="2800" dirty="0" smtClean="0">
                <a:solidFill>
                  <a:schemeClr val="bg1"/>
                </a:solidFill>
              </a:rPr>
              <a:t> </a:t>
            </a:r>
          </a:p>
          <a:p>
            <a:pPr marL="342900" indent="-342900">
              <a:buFont typeface="Arial" panose="020B0604020202020204" pitchFamily="34" charset="0"/>
              <a:buChar char="•"/>
            </a:pPr>
            <a:r>
              <a:rPr lang="en-US" sz="2800" dirty="0" smtClean="0">
                <a:solidFill>
                  <a:schemeClr val="bg1"/>
                </a:solidFill>
              </a:rPr>
              <a:t>College graduates: 0.9</a:t>
            </a:r>
            <a:r>
              <a:rPr lang="en-US" sz="2800" dirty="0">
                <a:solidFill>
                  <a:schemeClr val="bg1"/>
                </a:solidFill>
              </a:rPr>
              <a:t>%</a:t>
            </a:r>
            <a:r>
              <a:rPr lang="en-US" sz="2800" dirty="0" smtClean="0">
                <a:solidFill>
                  <a:schemeClr val="bg1"/>
                </a:solidFill>
              </a:rPr>
              <a:t> </a:t>
            </a:r>
          </a:p>
          <a:p>
            <a:pPr marL="342900" indent="-342900">
              <a:buFont typeface="Arial" panose="020B0604020202020204" pitchFamily="34" charset="0"/>
              <a:buChar char="•"/>
            </a:pPr>
            <a:endParaRPr lang="en-US" sz="2800" dirty="0" smtClean="0">
              <a:solidFill>
                <a:schemeClr val="bg1"/>
              </a:solidFill>
            </a:endParaRPr>
          </a:p>
          <a:p>
            <a:pPr marL="342900" indent="-342900">
              <a:buFont typeface="Arial" panose="020B0604020202020204" pitchFamily="34" charset="0"/>
              <a:buChar char="•"/>
            </a:pPr>
            <a:r>
              <a:rPr lang="en-US" sz="2800" dirty="0">
                <a:solidFill>
                  <a:schemeClr val="bg1"/>
                </a:solidFill>
              </a:rPr>
              <a:t>S</a:t>
            </a:r>
            <a:r>
              <a:rPr lang="en-US" sz="2800" dirty="0" smtClean="0">
                <a:solidFill>
                  <a:schemeClr val="bg1"/>
                </a:solidFill>
              </a:rPr>
              <a:t>ome college education: 2.1</a:t>
            </a:r>
            <a:r>
              <a:rPr lang="en-US" sz="2800" dirty="0">
                <a:solidFill>
                  <a:schemeClr val="bg1"/>
                </a:solidFill>
              </a:rPr>
              <a:t>%</a:t>
            </a:r>
            <a:endParaRPr lang="en-US" sz="2800" dirty="0" smtClean="0">
              <a:solidFill>
                <a:schemeClr val="bg1"/>
              </a:solidFill>
            </a:endParaRPr>
          </a:p>
          <a:p>
            <a:pPr marL="342900" indent="-342900">
              <a:buFont typeface="Arial" panose="020B0604020202020204" pitchFamily="34" charset="0"/>
              <a:buChar char="•"/>
            </a:pPr>
            <a:endParaRPr lang="en-US" sz="2800" dirty="0" smtClean="0">
              <a:solidFill>
                <a:schemeClr val="bg1"/>
              </a:solidFill>
            </a:endParaRPr>
          </a:p>
          <a:p>
            <a:pPr marL="342900" indent="-342900">
              <a:buFont typeface="Arial" panose="020B0604020202020204" pitchFamily="34" charset="0"/>
              <a:buChar char="•"/>
            </a:pPr>
            <a:r>
              <a:rPr lang="en-US" sz="2800" dirty="0" smtClean="0">
                <a:solidFill>
                  <a:schemeClr val="bg1"/>
                </a:solidFill>
              </a:rPr>
              <a:t>High school graduate: 1.9</a:t>
            </a:r>
            <a:r>
              <a:rPr lang="en-US" sz="2800" dirty="0">
                <a:solidFill>
                  <a:schemeClr val="bg1"/>
                </a:solidFill>
              </a:rPr>
              <a:t>%</a:t>
            </a:r>
            <a:endParaRPr lang="en-US" sz="2800" dirty="0" smtClean="0">
              <a:solidFill>
                <a:schemeClr val="bg1"/>
              </a:solidFill>
            </a:endParaRPr>
          </a:p>
          <a:p>
            <a:pPr marL="342900" indent="-342900">
              <a:buFont typeface="Arial" panose="020B0604020202020204" pitchFamily="34" charset="0"/>
              <a:buChar char="•"/>
            </a:pPr>
            <a:endParaRPr lang="en-US" sz="2800" dirty="0" smtClean="0">
              <a:solidFill>
                <a:schemeClr val="bg1"/>
              </a:solidFill>
            </a:endParaRPr>
          </a:p>
          <a:p>
            <a:pPr marL="342900" indent="-342900">
              <a:buFont typeface="Arial" panose="020B0604020202020204" pitchFamily="34" charset="0"/>
              <a:buChar char="•"/>
            </a:pPr>
            <a:r>
              <a:rPr lang="en-US" sz="2800" dirty="0">
                <a:solidFill>
                  <a:schemeClr val="bg1"/>
                </a:solidFill>
              </a:rPr>
              <a:t>D</a:t>
            </a:r>
            <a:r>
              <a:rPr lang="en-US" sz="2800" dirty="0" smtClean="0">
                <a:solidFill>
                  <a:schemeClr val="bg1"/>
                </a:solidFill>
              </a:rPr>
              <a:t>id not graduate from high school: 2.5</a:t>
            </a:r>
            <a:r>
              <a:rPr lang="en-US" sz="2800" dirty="0">
                <a:solidFill>
                  <a:schemeClr val="bg1"/>
                </a:solidFill>
              </a:rPr>
              <a:t>%</a:t>
            </a:r>
            <a:endParaRPr lang="en-US" sz="2800" dirty="0" smtClean="0">
              <a:solidFill>
                <a:schemeClr val="bg1"/>
              </a:solidFill>
            </a:endParaRPr>
          </a:p>
          <a:p>
            <a:endParaRPr lang="en-US" sz="2800" dirty="0">
              <a:solidFill>
                <a:schemeClr val="bg1"/>
              </a:solidFill>
            </a:endParaRPr>
          </a:p>
        </p:txBody>
      </p:sp>
      <p:sp>
        <p:nvSpPr>
          <p:cNvPr id="3" name="Rectangle 2"/>
          <p:cNvSpPr/>
          <p:nvPr/>
        </p:nvSpPr>
        <p:spPr>
          <a:xfrm>
            <a:off x="685800" y="381000"/>
            <a:ext cx="7792967" cy="584775"/>
          </a:xfrm>
          <a:prstGeom prst="rect">
            <a:avLst/>
          </a:prstGeom>
        </p:spPr>
        <p:txBody>
          <a:bodyPr wrap="none">
            <a:spAutoFit/>
          </a:bodyPr>
          <a:lstStyle/>
          <a:p>
            <a:r>
              <a:rPr lang="en-US" sz="3200" dirty="0" smtClean="0">
                <a:solidFill>
                  <a:schemeClr val="bg1"/>
                </a:solidFill>
              </a:rPr>
              <a:t>Illicit drug dependence or abuse by education</a:t>
            </a:r>
            <a:endParaRPr lang="en-US" sz="3200" dirty="0">
              <a:solidFill>
                <a:schemeClr val="bg1"/>
              </a:solidFill>
            </a:endParaRPr>
          </a:p>
        </p:txBody>
      </p:sp>
    </p:spTree>
    <p:extLst>
      <p:ext uri="{BB962C8B-B14F-4D97-AF65-F5344CB8AC3E}">
        <p14:creationId xmlns:p14="http://schemas.microsoft.com/office/powerpoint/2010/main" val="12407060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Binge drinking by </a:t>
            </a:r>
            <a:r>
              <a:rPr lang="en-US" sz="3000" dirty="0"/>
              <a:t>race/ethnicity, </a:t>
            </a:r>
            <a:br>
              <a:rPr lang="en-US" sz="3000" dirty="0"/>
            </a:br>
            <a:r>
              <a:rPr lang="en-US" sz="3000" dirty="0"/>
              <a:t>California Health Interview Survey 2015-2016</a:t>
            </a:r>
          </a:p>
        </p:txBody>
      </p:sp>
      <p:pic>
        <p:nvPicPr>
          <p:cNvPr id="3" name="Picture 2"/>
          <p:cNvPicPr>
            <a:picLocks noChangeAspect="1"/>
          </p:cNvPicPr>
          <p:nvPr/>
        </p:nvPicPr>
        <p:blipFill>
          <a:blip r:embed="rId2"/>
          <a:stretch>
            <a:fillRect/>
          </a:stretch>
        </p:blipFill>
        <p:spPr>
          <a:xfrm>
            <a:off x="685800" y="1566306"/>
            <a:ext cx="7696200" cy="4224894"/>
          </a:xfrm>
          <a:prstGeom prst="rect">
            <a:avLst/>
          </a:prstGeom>
        </p:spPr>
      </p:pic>
    </p:spTree>
    <p:extLst>
      <p:ext uri="{BB962C8B-B14F-4D97-AF65-F5344CB8AC3E}">
        <p14:creationId xmlns:p14="http://schemas.microsoft.com/office/powerpoint/2010/main" val="3498745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models </a:t>
            </a:r>
            <a:br>
              <a:rPr lang="en-US" dirty="0" smtClean="0"/>
            </a:br>
            <a:r>
              <a:rPr lang="en-US" dirty="0" smtClean="0"/>
              <a:t>of health behaviors</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151214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l="16250" t="18518" r="26250" b="11852"/>
          <a:stretch>
            <a:fillRect/>
          </a:stretch>
        </p:blipFill>
        <p:spPr bwMode="auto">
          <a:xfrm>
            <a:off x="856035" y="990600"/>
            <a:ext cx="7525966" cy="5126383"/>
          </a:xfrm>
          <a:prstGeom prst="rect">
            <a:avLst/>
          </a:prstGeom>
          <a:noFill/>
          <a:ln w="9525">
            <a:noFill/>
            <a:miter lim="800000"/>
            <a:headEnd/>
            <a:tailEnd/>
          </a:ln>
        </p:spPr>
      </p:pic>
      <p:sp>
        <p:nvSpPr>
          <p:cNvPr id="2" name="TextBox 1"/>
          <p:cNvSpPr txBox="1"/>
          <p:nvPr/>
        </p:nvSpPr>
        <p:spPr>
          <a:xfrm>
            <a:off x="228600" y="304800"/>
            <a:ext cx="8895448" cy="523220"/>
          </a:xfrm>
          <a:prstGeom prst="rect">
            <a:avLst/>
          </a:prstGeom>
          <a:noFill/>
        </p:spPr>
        <p:txBody>
          <a:bodyPr wrap="none" rtlCol="0">
            <a:spAutoFit/>
          </a:bodyPr>
          <a:lstStyle/>
          <a:p>
            <a:r>
              <a:rPr lang="en-US" sz="2800" b="1" dirty="0" smtClean="0">
                <a:solidFill>
                  <a:schemeClr val="bg1"/>
                </a:solidFill>
              </a:rPr>
              <a:t>Psychological models of motivation and behavioral change</a:t>
            </a:r>
            <a:endParaRPr lang="en-US" sz="2800" b="1" dirty="0">
              <a:solidFill>
                <a:schemeClr val="bg1"/>
              </a:solidFill>
            </a:endParaRPr>
          </a:p>
        </p:txBody>
      </p:sp>
    </p:spTree>
    <p:extLst>
      <p:ext uri="{BB962C8B-B14F-4D97-AF65-F5344CB8AC3E}">
        <p14:creationId xmlns:p14="http://schemas.microsoft.com/office/powerpoint/2010/main" val="33303534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ory of planned behavior.jpg"/>
          <p:cNvPicPr>
            <a:picLocks noChangeAspect="1"/>
          </p:cNvPicPr>
          <p:nvPr/>
        </p:nvPicPr>
        <p:blipFill>
          <a:blip r:embed="rId2" cstate="print"/>
          <a:stretch>
            <a:fillRect/>
          </a:stretch>
        </p:blipFill>
        <p:spPr>
          <a:xfrm>
            <a:off x="304800" y="1114033"/>
            <a:ext cx="8610600" cy="4524767"/>
          </a:xfrm>
          <a:prstGeom prst="rect">
            <a:avLst/>
          </a:prstGeom>
        </p:spPr>
      </p:pic>
      <p:sp>
        <p:nvSpPr>
          <p:cNvPr id="3" name="TextBox 2"/>
          <p:cNvSpPr txBox="1"/>
          <p:nvPr/>
        </p:nvSpPr>
        <p:spPr>
          <a:xfrm>
            <a:off x="228600" y="304800"/>
            <a:ext cx="8895448" cy="523220"/>
          </a:xfrm>
          <a:prstGeom prst="rect">
            <a:avLst/>
          </a:prstGeom>
          <a:noFill/>
        </p:spPr>
        <p:txBody>
          <a:bodyPr wrap="none" rtlCol="0">
            <a:spAutoFit/>
          </a:bodyPr>
          <a:lstStyle/>
          <a:p>
            <a:r>
              <a:rPr lang="en-US" sz="2800" b="1" dirty="0" smtClean="0">
                <a:solidFill>
                  <a:schemeClr val="bg1"/>
                </a:solidFill>
              </a:rPr>
              <a:t>Psychological models of motivation and behavioral change</a:t>
            </a:r>
            <a:endParaRPr lang="en-US" sz="2800" b="1" dirty="0">
              <a:solidFill>
                <a:schemeClr val="bg1"/>
              </a:solidFill>
            </a:endParaRPr>
          </a:p>
        </p:txBody>
      </p:sp>
    </p:spTree>
    <p:extLst>
      <p:ext uri="{BB962C8B-B14F-4D97-AF65-F5344CB8AC3E}">
        <p14:creationId xmlns:p14="http://schemas.microsoft.com/office/powerpoint/2010/main" val="283680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62017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RWJ</a:t>
            </a:r>
            <a:r>
              <a:rPr kumimoji="0" lang="en-US" sz="4000" b="1" i="0" u="none" strike="noStrike" kern="1200" cap="none" spc="0" normalizeH="0" noProof="0" dirty="0" smtClean="0">
                <a:ln>
                  <a:noFill/>
                </a:ln>
                <a:solidFill>
                  <a:prstClr val="white"/>
                </a:solidFill>
                <a:effectLst/>
                <a:uLnTx/>
                <a:uFillTx/>
                <a:latin typeface="Calibri" pitchFamily="34" charset="0"/>
                <a:ea typeface="+mn-ea"/>
                <a:cs typeface="Arial" charset="0"/>
              </a:rPr>
              <a:t> Foundation Framework</a:t>
            </a:r>
            <a:endParaRPr kumimoji="0" lang="en-US" sz="4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kumimoji="0" lang="en-US" sz="1400" b="1" i="0" u="none" strike="noStrike" kern="1200" cap="none" spc="0" normalizeH="0" baseline="0" noProof="0" dirty="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kumimoji="0" lang="en-US" sz="1400" b="1" i="0" u="none" strike="noStrike" kern="1200" cap="none" spc="0" normalizeH="0" baseline="0" noProof="0" dirty="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in Homes </a:t>
            </a:r>
            <a:r>
              <a:rPr kumimoji="0" lang="en-US" sz="1400" b="1" i="0" u="none" strike="noStrike" kern="1200" cap="none" spc="0" normalizeH="0" baseline="0" noProof="0" dirty="0" smtClean="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kumimoji="0" lang="en-US" sz="1400" b="1" i="0" u="none" strike="noStrike" kern="1200" cap="none" spc="0" normalizeH="0" baseline="0" noProof="0" dirty="0" smtClean="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and </a:t>
            </a: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100" b="0" i="0" u="none" strike="noStrike" kern="1200" cap="none" spc="0" normalizeH="0" baseline="0" noProof="0" dirty="0">
                <a:ln>
                  <a:noFill/>
                </a:ln>
                <a:solidFill>
                  <a:prstClr val="black"/>
                </a:solidFill>
                <a:effectLst/>
                <a:uLnTx/>
                <a:uFillTx/>
                <a:latin typeface="Arial" charset="0"/>
                <a:ea typeface="+mn-ea"/>
                <a:cs typeface="Arial" charset="0"/>
              </a:rPr>
              <a:t>Adapted from Braveman et al., for </a:t>
            </a:r>
            <a:r>
              <a:rPr kumimoji="1" lang="en-US" altLang="en-US" sz="1100" b="0" i="0" u="none" strike="noStrike" kern="1200" cap="none" spc="0" normalizeH="0" baseline="0" noProof="0" dirty="0" smtClean="0">
                <a:ln>
                  <a:noFill/>
                </a:ln>
                <a:solidFill>
                  <a:prstClr val="black"/>
                </a:solidFill>
                <a:effectLst/>
                <a:uLnTx/>
                <a:uFillTx/>
                <a:latin typeface="Arial" charset="0"/>
                <a:ea typeface="+mn-ea"/>
                <a:cs typeface="Arial" charset="0"/>
              </a:rPr>
              <a:t>RWJ Foundation</a:t>
            </a: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en-US" sz="1100" b="0" i="0" u="none" strike="noStrike" kern="1200" cap="none" spc="0" normalizeH="0" baseline="0" noProof="0" dirty="0" smtClean="0">
                <a:ln>
                  <a:noFill/>
                </a:ln>
                <a:solidFill>
                  <a:prstClr val="black"/>
                </a:solidFill>
                <a:effectLst/>
                <a:uLnTx/>
                <a:uFillTx/>
                <a:latin typeface="Arial" charset="0"/>
                <a:ea typeface="+mn-ea"/>
                <a:cs typeface="Arial" charset="0"/>
              </a:rPr>
              <a:t> </a:t>
            </a:r>
            <a:r>
              <a:rPr kumimoji="1" lang="en-US" altLang="en-US" sz="1100" b="0" i="0" u="none" strike="noStrike" kern="1200" cap="none" spc="0" normalizeH="0" baseline="0" noProof="0" dirty="0">
                <a:ln>
                  <a:noFill/>
                </a:ln>
                <a:solidFill>
                  <a:prstClr val="black"/>
                </a:solidFill>
                <a:effectLst/>
                <a:uLnTx/>
                <a:uFillTx/>
                <a:latin typeface="Arial" charset="0"/>
                <a:ea typeface="+mn-ea"/>
                <a:cs typeface="Arial" charset="0"/>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smtClean="0">
                <a:ln>
                  <a:noFill/>
                </a:ln>
                <a:solidFill>
                  <a:prstClr val="white"/>
                </a:solidFill>
                <a:effectLst/>
                <a:uLnTx/>
                <a:uFillTx/>
                <a:latin typeface="Arial" charset="0"/>
                <a:ea typeface="+mn-ea"/>
                <a:cs typeface="Arial" charset="0"/>
              </a:rPr>
              <a:t>Interaction with genetic/other biological factors</a:t>
            </a:r>
            <a:endParaRPr kumimoji="0" lang="en-US" altLang="en-US" sz="16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3" name="Oval 2"/>
          <p:cNvSpPr/>
          <p:nvPr/>
        </p:nvSpPr>
        <p:spPr>
          <a:xfrm>
            <a:off x="3200400" y="3962400"/>
            <a:ext cx="1327150" cy="609600"/>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1868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8556" y="6107906"/>
            <a:ext cx="7456289" cy="222240"/>
          </a:xfrm>
          <a:prstGeom prst="rect">
            <a:avLst/>
          </a:prstGeom>
        </p:spPr>
        <p:txBody>
          <a:bodyPr wrap="square">
            <a:spAutoFit/>
          </a:bodyPr>
          <a:lstStyle/>
          <a:p>
            <a:r>
              <a:rPr lang="en-US" sz="844" dirty="0">
                <a:solidFill>
                  <a:srgbClr val="000000"/>
                </a:solidFill>
                <a:latin typeface="Gill Sans" charset="0"/>
                <a:ea typeface="ヒラギノ角ゴ ProN W3" charset="-128"/>
                <a:sym typeface="Gill Sans" charset="0"/>
              </a:rPr>
              <a:t>SOURCE: Amended from Solar &amp; Irwin, 2007</a:t>
            </a:r>
          </a:p>
        </p:txBody>
      </p:sp>
      <p:sp>
        <p:nvSpPr>
          <p:cNvPr id="6" name="Rectangle 5"/>
          <p:cNvSpPr/>
          <p:nvPr/>
        </p:nvSpPr>
        <p:spPr bwMode="auto">
          <a:xfrm>
            <a:off x="553641" y="1928812"/>
            <a:ext cx="1804913" cy="3214688"/>
          </a:xfrm>
          <a:prstGeom prst="rect">
            <a:avLst/>
          </a:prstGeom>
          <a:solidFill>
            <a:srgbClr val="66CCFF"/>
          </a:solidFill>
          <a:ln w="25400" cap="flat" cmpd="sng" algn="ctr">
            <a:solidFill>
              <a:srgbClr val="66CC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1400" b="1" dirty="0" smtClean="0">
              <a:solidFill>
                <a:prstClr val="black"/>
              </a:solidFill>
              <a:latin typeface="Gill Sans" charset="0"/>
              <a:ea typeface="ヒラギノ角ゴ ProN W3" charset="-128"/>
              <a:sym typeface="Gill Sans" charset="0"/>
            </a:endParaRPr>
          </a:p>
          <a:p>
            <a:pPr algn="ctr"/>
            <a:r>
              <a:rPr lang="en-US" sz="1400" b="1" dirty="0" smtClean="0">
                <a:solidFill>
                  <a:prstClr val="black"/>
                </a:solidFill>
                <a:latin typeface="Gill Sans" charset="0"/>
                <a:ea typeface="ヒラギノ角ゴ ProN W3" charset="-128"/>
                <a:sym typeface="Gill Sans" charset="0"/>
              </a:rPr>
              <a:t>Socioeconomic &amp; political context</a:t>
            </a:r>
          </a:p>
          <a:p>
            <a:pPr algn="ctr"/>
            <a:endParaRPr lang="en-US" sz="1400" b="1" dirty="0">
              <a:solidFill>
                <a:prstClr val="black"/>
              </a:solidFill>
              <a:latin typeface="Gill Sans" charset="0"/>
              <a:ea typeface="ヒラギノ角ゴ ProN W3" charset="-128"/>
              <a:sym typeface="Gill Sans" charset="0"/>
            </a:endParaRPr>
          </a:p>
          <a:p>
            <a:pPr algn="ctr"/>
            <a:r>
              <a:rPr lang="en-US" sz="1400" b="1" dirty="0" smtClean="0">
                <a:solidFill>
                  <a:prstClr val="black"/>
                </a:solidFill>
                <a:latin typeface="Gill Sans" charset="0"/>
                <a:ea typeface="ヒラギノ角ゴ ProN W3" charset="-128"/>
                <a:sym typeface="Gill Sans" charset="0"/>
              </a:rPr>
              <a:t>Governance</a:t>
            </a:r>
          </a:p>
          <a:p>
            <a:pPr algn="ctr"/>
            <a:endParaRPr lang="en-US" sz="1400" b="1" dirty="0" smtClean="0">
              <a:solidFill>
                <a:prstClr val="black"/>
              </a:solidFill>
              <a:latin typeface="Gill Sans" charset="0"/>
              <a:ea typeface="ヒラギノ角ゴ ProN W3" charset="-128"/>
              <a:sym typeface="Gill Sans" charset="0"/>
            </a:endParaRPr>
          </a:p>
          <a:p>
            <a:pPr algn="ctr"/>
            <a:r>
              <a:rPr lang="en-US" sz="1400" b="1" dirty="0" smtClean="0">
                <a:solidFill>
                  <a:prstClr val="black"/>
                </a:solidFill>
                <a:latin typeface="Gill Sans" charset="0"/>
                <a:ea typeface="ヒラギノ角ゴ ProN W3" charset="-128"/>
                <a:sym typeface="Gill Sans" charset="0"/>
              </a:rPr>
              <a:t>Policy (Macroeconomic, Social, Health)</a:t>
            </a:r>
          </a:p>
          <a:p>
            <a:pPr algn="ctr"/>
            <a:endParaRPr lang="en-US" sz="1400" b="1" dirty="0" smtClean="0">
              <a:solidFill>
                <a:prstClr val="black"/>
              </a:solidFill>
              <a:latin typeface="Gill Sans" charset="0"/>
              <a:ea typeface="ヒラギノ角ゴ ProN W3" charset="-128"/>
              <a:sym typeface="Gill Sans" charset="0"/>
            </a:endParaRPr>
          </a:p>
          <a:p>
            <a:pPr algn="ctr"/>
            <a:r>
              <a:rPr lang="en-US" sz="1400" b="1" dirty="0" smtClean="0">
                <a:solidFill>
                  <a:prstClr val="black"/>
                </a:solidFill>
                <a:latin typeface="Gill Sans" charset="0"/>
                <a:ea typeface="ヒラギノ角ゴ ProN W3" charset="-128"/>
                <a:sym typeface="Gill Sans" charset="0"/>
              </a:rPr>
              <a:t>Cultural and societal norms and values</a:t>
            </a:r>
            <a:endParaRPr lang="en-US" sz="1400" b="1" dirty="0">
              <a:solidFill>
                <a:prstClr val="black"/>
              </a:solidFill>
              <a:latin typeface="Gill Sans" charset="0"/>
              <a:ea typeface="ヒラギノ角ゴ ProN W3" charset="-128"/>
              <a:sym typeface="Gill Sans" charset="0"/>
            </a:endParaRPr>
          </a:p>
        </p:txBody>
      </p:sp>
      <p:sp>
        <p:nvSpPr>
          <p:cNvPr id="7" name="Rectangle 6"/>
          <p:cNvSpPr/>
          <p:nvPr/>
        </p:nvSpPr>
        <p:spPr bwMode="auto">
          <a:xfrm>
            <a:off x="2890539" y="2732484"/>
            <a:ext cx="1735931" cy="638026"/>
          </a:xfrm>
          <a:prstGeom prst="rect">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algn="ctr"/>
            <a:r>
              <a:rPr lang="en-US" sz="1400" b="1" dirty="0" smtClean="0">
                <a:solidFill>
                  <a:prstClr val="white"/>
                </a:solidFill>
                <a:latin typeface="Gill Sans" charset="0"/>
                <a:ea typeface="ヒラギノ角ゴ ProN W3" charset="-128"/>
                <a:cs typeface="ヒラギノ角ゴ ProN W3" charset="-128"/>
                <a:sym typeface="Gill Sans" charset="0"/>
              </a:rPr>
              <a:t>Social Position</a:t>
            </a:r>
            <a:endParaRPr lang="en-US" sz="1400" b="1" dirty="0">
              <a:solidFill>
                <a:prstClr val="white"/>
              </a:solidFill>
              <a:latin typeface="Gill Sans" charset="0"/>
              <a:ea typeface="ヒラギノ角ゴ ProN W3" charset="-128"/>
              <a:cs typeface="ヒラギノ角ゴ ProN W3" charset="-128"/>
              <a:sym typeface="Gill Sans" charset="0"/>
            </a:endParaRPr>
          </a:p>
        </p:txBody>
      </p:sp>
      <p:sp>
        <p:nvSpPr>
          <p:cNvPr id="8" name="Rectangle 7"/>
          <p:cNvSpPr/>
          <p:nvPr/>
        </p:nvSpPr>
        <p:spPr bwMode="auto">
          <a:xfrm>
            <a:off x="2890539" y="3465123"/>
            <a:ext cx="1735931" cy="1812428"/>
          </a:xfrm>
          <a:prstGeom prst="rect">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algn="ctr">
              <a:lnSpc>
                <a:spcPct val="150000"/>
              </a:lnSpc>
            </a:pPr>
            <a:r>
              <a:rPr lang="en-US" sz="1400" b="1" dirty="0" smtClean="0">
                <a:solidFill>
                  <a:prstClr val="white"/>
                </a:solidFill>
                <a:latin typeface="Gill Sans" charset="0"/>
                <a:ea typeface="ヒラギノ角ゴ ProN W3" charset="-128"/>
                <a:sym typeface="Gill Sans" charset="0"/>
              </a:rPr>
              <a:t>Education</a:t>
            </a:r>
          </a:p>
          <a:p>
            <a:pPr algn="ctr">
              <a:lnSpc>
                <a:spcPct val="150000"/>
              </a:lnSpc>
            </a:pPr>
            <a:r>
              <a:rPr lang="en-US" sz="1400" b="1" dirty="0" smtClean="0">
                <a:solidFill>
                  <a:prstClr val="white"/>
                </a:solidFill>
                <a:latin typeface="Gill Sans" charset="0"/>
                <a:ea typeface="ヒラギノ角ゴ ProN W3" charset="-128"/>
                <a:sym typeface="Gill Sans" charset="0"/>
              </a:rPr>
              <a:t>Occupation</a:t>
            </a:r>
          </a:p>
          <a:p>
            <a:pPr algn="ctr">
              <a:lnSpc>
                <a:spcPct val="150000"/>
              </a:lnSpc>
            </a:pPr>
            <a:r>
              <a:rPr lang="en-US" sz="1400" b="1" dirty="0" smtClean="0">
                <a:solidFill>
                  <a:prstClr val="white"/>
                </a:solidFill>
                <a:latin typeface="Gill Sans" charset="0"/>
                <a:ea typeface="ヒラギノ角ゴ ProN W3" charset="-128"/>
                <a:sym typeface="Gill Sans" charset="0"/>
              </a:rPr>
              <a:t>Income</a:t>
            </a:r>
          </a:p>
          <a:p>
            <a:pPr algn="ctr">
              <a:lnSpc>
                <a:spcPct val="150000"/>
              </a:lnSpc>
            </a:pPr>
            <a:r>
              <a:rPr lang="en-US" sz="1400" b="1" dirty="0" smtClean="0">
                <a:solidFill>
                  <a:prstClr val="white"/>
                </a:solidFill>
                <a:latin typeface="Gill Sans" charset="0"/>
                <a:ea typeface="ヒラギノ角ゴ ProN W3" charset="-128"/>
                <a:sym typeface="Gill Sans" charset="0"/>
              </a:rPr>
              <a:t>Gender</a:t>
            </a:r>
          </a:p>
          <a:p>
            <a:pPr algn="ctr">
              <a:lnSpc>
                <a:spcPct val="150000"/>
              </a:lnSpc>
            </a:pPr>
            <a:r>
              <a:rPr lang="en-US" sz="1400" b="1" dirty="0" smtClean="0">
                <a:solidFill>
                  <a:prstClr val="white"/>
                </a:solidFill>
                <a:latin typeface="Gill Sans" charset="0"/>
                <a:ea typeface="ヒラギノ角ゴ ProN W3" charset="-128"/>
                <a:sym typeface="Gill Sans" charset="0"/>
              </a:rPr>
              <a:t>Ethnicity/Race</a:t>
            </a:r>
            <a:endParaRPr lang="en-US" sz="1400" b="1" dirty="0">
              <a:solidFill>
                <a:prstClr val="white"/>
              </a:solidFill>
              <a:latin typeface="Gill Sans" charset="0"/>
              <a:ea typeface="ヒラギノ角ゴ ProN W3" charset="-128"/>
              <a:sym typeface="Gill Sans" charset="0"/>
            </a:endParaRPr>
          </a:p>
        </p:txBody>
      </p:sp>
      <p:sp>
        <p:nvSpPr>
          <p:cNvPr id="9" name="Rectangle 8"/>
          <p:cNvSpPr/>
          <p:nvPr/>
        </p:nvSpPr>
        <p:spPr bwMode="auto">
          <a:xfrm>
            <a:off x="5095280" y="2732484"/>
            <a:ext cx="1778794" cy="1810941"/>
          </a:xfrm>
          <a:prstGeom prst="rect">
            <a:avLst/>
          </a:prstGeom>
          <a:solidFill>
            <a:srgbClr val="003366"/>
          </a:solidFill>
          <a:ln w="25400" cap="flat" cmpd="sng" algn="ctr">
            <a:solidFill>
              <a:srgbClr val="003366"/>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spcBef>
                <a:spcPts val="1200"/>
              </a:spcBef>
            </a:pPr>
            <a:r>
              <a:rPr lang="en-US" sz="1400" dirty="0" smtClean="0">
                <a:solidFill>
                  <a:prstClr val="white"/>
                </a:solidFill>
                <a:latin typeface="Gill Sans" charset="0"/>
                <a:ea typeface="ヒラギノ角ゴ ProN W3" charset="-128"/>
                <a:cs typeface="ヒラギノ角ゴ ProN W3" charset="-128"/>
                <a:sym typeface="Gill Sans" charset="0"/>
              </a:rPr>
              <a:t>Material circumstances</a:t>
            </a:r>
          </a:p>
          <a:p>
            <a:pPr algn="ctr">
              <a:lnSpc>
                <a:spcPct val="150000"/>
              </a:lnSpc>
            </a:pPr>
            <a:r>
              <a:rPr lang="en-US" sz="1400" dirty="0" smtClean="0">
                <a:solidFill>
                  <a:prstClr val="white"/>
                </a:solidFill>
                <a:latin typeface="Gill Sans" charset="0"/>
                <a:ea typeface="ヒラギノ角ゴ ProN W3" charset="-128"/>
                <a:sym typeface="Gill Sans" charset="0"/>
              </a:rPr>
              <a:t>Social cohesion</a:t>
            </a:r>
          </a:p>
          <a:p>
            <a:pPr algn="ctr">
              <a:lnSpc>
                <a:spcPct val="150000"/>
              </a:lnSpc>
            </a:pPr>
            <a:r>
              <a:rPr lang="en-US" sz="1400" dirty="0" smtClean="0">
                <a:solidFill>
                  <a:prstClr val="white"/>
                </a:solidFill>
                <a:latin typeface="Gill Sans" charset="0"/>
                <a:ea typeface="ヒラギノ角ゴ ProN W3" charset="-128"/>
                <a:cs typeface="ヒラギノ角ゴ ProN W3" charset="-128"/>
                <a:sym typeface="Gill Sans" charset="0"/>
              </a:rPr>
              <a:t>Psychosocial factors</a:t>
            </a:r>
          </a:p>
          <a:p>
            <a:pPr algn="ctr">
              <a:lnSpc>
                <a:spcPct val="150000"/>
              </a:lnSpc>
            </a:pPr>
            <a:r>
              <a:rPr lang="en-US" sz="1400" dirty="0" smtClean="0">
                <a:solidFill>
                  <a:prstClr val="white"/>
                </a:solidFill>
                <a:latin typeface="Gill Sans" charset="0"/>
                <a:ea typeface="ヒラギノ角ゴ ProN W3" charset="-128"/>
                <a:sym typeface="Gill Sans" charset="0"/>
              </a:rPr>
              <a:t>Behaviors</a:t>
            </a:r>
          </a:p>
          <a:p>
            <a:pPr algn="ctr">
              <a:lnSpc>
                <a:spcPct val="150000"/>
              </a:lnSpc>
            </a:pPr>
            <a:r>
              <a:rPr lang="en-US" sz="1400" dirty="0" smtClean="0">
                <a:solidFill>
                  <a:prstClr val="white"/>
                </a:solidFill>
                <a:latin typeface="Gill Sans" charset="0"/>
                <a:ea typeface="ヒラギノ角ゴ ProN W3" charset="-128"/>
                <a:cs typeface="ヒラギノ角ゴ ProN W3" charset="-128"/>
                <a:sym typeface="Gill Sans" charset="0"/>
              </a:rPr>
              <a:t>Biological factors</a:t>
            </a:r>
            <a:endParaRPr lang="en-US" sz="1400" dirty="0">
              <a:solidFill>
                <a:prstClr val="white"/>
              </a:solidFill>
              <a:latin typeface="Gill Sans" charset="0"/>
              <a:ea typeface="ヒラギノ角ゴ ProN W3" charset="-128"/>
              <a:cs typeface="ヒラギノ角ゴ ProN W3" charset="-128"/>
              <a:sym typeface="Gill Sans" charset="0"/>
            </a:endParaRPr>
          </a:p>
        </p:txBody>
      </p:sp>
      <p:sp>
        <p:nvSpPr>
          <p:cNvPr id="11" name="Rectangle 10"/>
          <p:cNvSpPr/>
          <p:nvPr/>
        </p:nvSpPr>
        <p:spPr bwMode="auto">
          <a:xfrm>
            <a:off x="5017813" y="4942128"/>
            <a:ext cx="2072359" cy="385763"/>
          </a:xfrm>
          <a:prstGeom prst="rect">
            <a:avLst/>
          </a:prstGeom>
          <a:noFill/>
          <a:ln w="76200" cap="flat" cmpd="sng" algn="ctr">
            <a:solidFill>
              <a:srgbClr val="003366"/>
            </a:solidFill>
            <a:prstDash val="solid"/>
            <a:round/>
            <a:headEnd type="none" w="med" len="med"/>
            <a:tailEnd type="none" w="med" len="med"/>
          </a:ln>
          <a:effectLst/>
        </p:spPr>
        <p:txBody>
          <a:bodyPr vert="horz" wrap="square" lIns="64294" tIns="32147" rIns="64294" bIns="32147" numCol="1" rtlCol="0" anchor="ctr" anchorCtr="0" compatLnSpc="1">
            <a:prstTxWarp prst="textNoShape">
              <a:avLst/>
            </a:prstTxWarp>
          </a:bodyPr>
          <a:lstStyle/>
          <a:p>
            <a:pPr algn="ctr"/>
            <a:r>
              <a:rPr lang="en-US" sz="1400" b="1" dirty="0" smtClean="0">
                <a:solidFill>
                  <a:srgbClr val="000000"/>
                </a:solidFill>
                <a:latin typeface="Gill Sans" charset="0"/>
                <a:ea typeface="ヒラギノ角ゴ ProN W3" charset="-128"/>
                <a:sym typeface="Gill Sans" charset="0"/>
              </a:rPr>
              <a:t>Health-Care System</a:t>
            </a:r>
            <a:endParaRPr lang="en-US" sz="1400" b="1" dirty="0">
              <a:solidFill>
                <a:srgbClr val="000000"/>
              </a:solidFill>
              <a:latin typeface="Gill Sans" charset="0"/>
              <a:ea typeface="ヒラギノ角ゴ ProN W3" charset="-128"/>
              <a:sym typeface="Gill Sans" charset="0"/>
            </a:endParaRPr>
          </a:p>
        </p:txBody>
      </p:sp>
      <p:sp>
        <p:nvSpPr>
          <p:cNvPr id="12" name="Isosceles Triangle 11"/>
          <p:cNvSpPr/>
          <p:nvPr/>
        </p:nvSpPr>
        <p:spPr bwMode="auto">
          <a:xfrm rot="5400000">
            <a:off x="2531566" y="3195935"/>
            <a:ext cx="169664" cy="160734"/>
          </a:xfrm>
          <a:prstGeom prst="triangle">
            <a:avLst/>
          </a:prstGeom>
          <a:solidFill>
            <a:srgbClr val="66CCFF"/>
          </a:solidFill>
          <a:ln w="25400" cap="flat" cmpd="sng" algn="ctr">
            <a:solidFill>
              <a:srgbClr val="66CC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3" name="Isosceles Triangle 12"/>
          <p:cNvSpPr/>
          <p:nvPr/>
        </p:nvSpPr>
        <p:spPr bwMode="auto">
          <a:xfrm rot="5400000">
            <a:off x="2531566" y="3884116"/>
            <a:ext cx="169664" cy="160734"/>
          </a:xfrm>
          <a:prstGeom prst="triangle">
            <a:avLst/>
          </a:prstGeom>
          <a:solidFill>
            <a:srgbClr val="66CCFF"/>
          </a:solidFill>
          <a:ln w="25400" cap="flat" cmpd="sng" algn="ctr">
            <a:solidFill>
              <a:srgbClr val="66CC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4" name="Isosceles Triangle 13"/>
          <p:cNvSpPr/>
          <p:nvPr/>
        </p:nvSpPr>
        <p:spPr bwMode="auto">
          <a:xfrm rot="16200000" flipH="1">
            <a:off x="2531566" y="3540026"/>
            <a:ext cx="169664" cy="160734"/>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5" name="Isosceles Triangle 14"/>
          <p:cNvSpPr/>
          <p:nvPr/>
        </p:nvSpPr>
        <p:spPr bwMode="auto">
          <a:xfrm rot="16200000" flipH="1">
            <a:off x="2531566" y="4228207"/>
            <a:ext cx="169664" cy="160734"/>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6" name="Isosceles Triangle 15"/>
          <p:cNvSpPr/>
          <p:nvPr/>
        </p:nvSpPr>
        <p:spPr bwMode="auto">
          <a:xfrm rot="5400000">
            <a:off x="4802386" y="3165574"/>
            <a:ext cx="169664" cy="160734"/>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7" name="Isosceles Triangle 16"/>
          <p:cNvSpPr/>
          <p:nvPr/>
        </p:nvSpPr>
        <p:spPr bwMode="auto">
          <a:xfrm rot="5400000">
            <a:off x="4802386" y="3616524"/>
            <a:ext cx="169664" cy="160734"/>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sp>
        <p:nvSpPr>
          <p:cNvPr id="18" name="Isosceles Triangle 17"/>
          <p:cNvSpPr/>
          <p:nvPr/>
        </p:nvSpPr>
        <p:spPr bwMode="auto">
          <a:xfrm rot="5400000">
            <a:off x="4802386" y="4067473"/>
            <a:ext cx="169664" cy="160734"/>
          </a:xfrm>
          <a:prstGeom prst="triangle">
            <a:avLst/>
          </a:prstGeom>
          <a:solidFill>
            <a:srgbClr val="0099FF"/>
          </a:solidFill>
          <a:ln w="254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endParaRPr lang="en-US" sz="2953">
              <a:solidFill>
                <a:srgbClr val="000000"/>
              </a:solidFill>
              <a:latin typeface="Gill Sans" charset="0"/>
              <a:ea typeface="ヒラギノ角ゴ ProN W3" charset="-128"/>
              <a:cs typeface="ヒラギノ角ゴ ProN W3" charset="-128"/>
              <a:sym typeface="Gill Sans" charset="0"/>
            </a:endParaRPr>
          </a:p>
        </p:txBody>
      </p:sp>
      <p:cxnSp>
        <p:nvCxnSpPr>
          <p:cNvPr id="19" name="Straight Arrow Connector 18"/>
          <p:cNvCxnSpPr/>
          <p:nvPr/>
        </p:nvCxnSpPr>
        <p:spPr bwMode="auto">
          <a:xfrm flipV="1">
            <a:off x="2375297" y="5943600"/>
            <a:ext cx="4822031" cy="15416"/>
          </a:xfrm>
          <a:prstGeom prst="straightConnector1">
            <a:avLst/>
          </a:prstGeom>
          <a:blipFill dpi="0" rotWithShape="0">
            <a:blip r:embed="rId3"/>
            <a:srcRect/>
            <a:tile tx="0" ty="0" sx="100000" sy="100000" flip="none" algn="tl"/>
          </a:blipFill>
          <a:ln w="101600" cap="flat" cmpd="sng" algn="ctr">
            <a:solidFill>
              <a:srgbClr val="0099FF"/>
            </a:solidFill>
            <a:prstDash val="solid"/>
            <a:round/>
            <a:headEnd type="none" w="med" len="med"/>
            <a:tailEnd type="triangle"/>
          </a:ln>
          <a:effectLst/>
        </p:spPr>
      </p:cxnSp>
      <p:sp>
        <p:nvSpPr>
          <p:cNvPr id="20" name="TextBox 19"/>
          <p:cNvSpPr txBox="1"/>
          <p:nvPr/>
        </p:nvSpPr>
        <p:spPr>
          <a:xfrm>
            <a:off x="2321719" y="5612267"/>
            <a:ext cx="4552355" cy="308674"/>
          </a:xfrm>
          <a:prstGeom prst="rect">
            <a:avLst/>
          </a:prstGeom>
          <a:noFill/>
        </p:spPr>
        <p:txBody>
          <a:bodyPr wrap="square" rtlCol="0">
            <a:spAutoFit/>
          </a:bodyPr>
          <a:lstStyle/>
          <a:p>
            <a:pPr algn="ctr"/>
            <a:r>
              <a:rPr lang="en-US" sz="1406" b="1" dirty="0">
                <a:solidFill>
                  <a:srgbClr val="0099FF"/>
                </a:solidFill>
                <a:latin typeface="Gill Sans" charset="0"/>
                <a:ea typeface="ヒラギノ角ゴ ProN W3" charset="-128"/>
                <a:sym typeface="Gill Sans" charset="0"/>
              </a:rPr>
              <a:t>SOCIAL DETERMINANTS OF HEALTH INEQUITIES</a:t>
            </a:r>
          </a:p>
        </p:txBody>
      </p:sp>
      <p:cxnSp>
        <p:nvCxnSpPr>
          <p:cNvPr id="21" name="Straight Arrow Connector 20"/>
          <p:cNvCxnSpPr>
            <a:stCxn id="9" idx="2"/>
          </p:cNvCxnSpPr>
          <p:nvPr/>
        </p:nvCxnSpPr>
        <p:spPr bwMode="auto">
          <a:xfrm>
            <a:off x="5984677" y="4543425"/>
            <a:ext cx="0" cy="375047"/>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2" name="Elbow Connector 21"/>
          <p:cNvCxnSpPr>
            <a:stCxn id="11" idx="3"/>
          </p:cNvCxnSpPr>
          <p:nvPr/>
        </p:nvCxnSpPr>
        <p:spPr bwMode="auto">
          <a:xfrm flipV="1">
            <a:off x="7090171" y="3633259"/>
            <a:ext cx="745851" cy="1501750"/>
          </a:xfrm>
          <a:prstGeom prst="bentConnector2">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3" name="Elbow Connector 22"/>
          <p:cNvCxnSpPr/>
          <p:nvPr/>
        </p:nvCxnSpPr>
        <p:spPr bwMode="auto">
          <a:xfrm rot="10800000">
            <a:off x="2375297" y="2257424"/>
            <a:ext cx="5786438" cy="689372"/>
          </a:xfrm>
          <a:prstGeom prst="bentConnector3">
            <a:avLst>
              <a:gd name="adj1" fmla="val 0"/>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grpSp>
        <p:nvGrpSpPr>
          <p:cNvPr id="24" name="Group 23"/>
          <p:cNvGrpSpPr/>
          <p:nvPr/>
        </p:nvGrpSpPr>
        <p:grpSpPr>
          <a:xfrm>
            <a:off x="3758505" y="2464593"/>
            <a:ext cx="3813871" cy="535781"/>
            <a:chOff x="5421629" y="3505199"/>
            <a:chExt cx="5424172" cy="762000"/>
          </a:xfrm>
        </p:grpSpPr>
        <p:cxnSp>
          <p:nvCxnSpPr>
            <p:cNvPr id="31" name="Elbow Connector 30"/>
            <p:cNvCxnSpPr/>
            <p:nvPr/>
          </p:nvCxnSpPr>
          <p:spPr bwMode="auto">
            <a:xfrm rot="10800000">
              <a:off x="5421630" y="3505199"/>
              <a:ext cx="5424171" cy="762000"/>
            </a:xfrm>
            <a:prstGeom prst="bentConnector3">
              <a:avLst>
                <a:gd name="adj1" fmla="val 314"/>
              </a:avLst>
            </a:prstGeom>
            <a:blipFill dpi="0" rotWithShape="0">
              <a:blip r:embed="rId3"/>
              <a:srcRect/>
              <a:tile tx="0" ty="0" sx="100000" sy="100000" flip="none" algn="tl"/>
            </a:blipFill>
            <a:ln w="28575" cap="flat" cmpd="sng" algn="ctr">
              <a:solidFill>
                <a:srgbClr val="000000"/>
              </a:solidFill>
              <a:prstDash val="solid"/>
              <a:round/>
              <a:headEnd type="none" w="med" len="med"/>
              <a:tailEnd type="none" w="med" len="med"/>
            </a:ln>
            <a:effectLst/>
          </p:spPr>
        </p:cxnSp>
        <p:cxnSp>
          <p:nvCxnSpPr>
            <p:cNvPr id="32" name="Straight Arrow Connector 31"/>
            <p:cNvCxnSpPr>
              <a:endCxn id="7" idx="0"/>
            </p:cNvCxnSpPr>
            <p:nvPr/>
          </p:nvCxnSpPr>
          <p:spPr bwMode="auto">
            <a:xfrm>
              <a:off x="5421629" y="3505199"/>
              <a:ext cx="0" cy="38100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grpSp>
      <p:cxnSp>
        <p:nvCxnSpPr>
          <p:cNvPr id="25" name="Straight Connector 24"/>
          <p:cNvCxnSpPr/>
          <p:nvPr/>
        </p:nvCxnSpPr>
        <p:spPr bwMode="auto">
          <a:xfrm>
            <a:off x="7090172" y="3053953"/>
            <a:ext cx="0" cy="1928813"/>
          </a:xfrm>
          <a:prstGeom prst="line">
            <a:avLst/>
          </a:prstGeom>
          <a:blipFill dpi="0" rotWithShape="0">
            <a:blip r:embed="rId3"/>
            <a:srcRect/>
            <a:tile tx="0" ty="0" sx="100000" sy="100000" flip="none" algn="tl"/>
          </a:blipFill>
          <a:ln w="28575" cap="flat" cmpd="sng" algn="ctr">
            <a:solidFill>
              <a:srgbClr val="000000"/>
            </a:solidFill>
            <a:prstDash val="solid"/>
            <a:round/>
            <a:headEnd type="none" w="med" len="med"/>
            <a:tailEnd type="none" w="med" len="med"/>
          </a:ln>
          <a:effectLst/>
        </p:spPr>
      </p:cxnSp>
      <p:cxnSp>
        <p:nvCxnSpPr>
          <p:cNvPr id="26" name="Straight Arrow Connector 25"/>
          <p:cNvCxnSpPr/>
          <p:nvPr/>
        </p:nvCxnSpPr>
        <p:spPr bwMode="auto">
          <a:xfrm flipH="1">
            <a:off x="6874074" y="3053953"/>
            <a:ext cx="216098"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7" name="Straight Arrow Connector 26"/>
          <p:cNvCxnSpPr/>
          <p:nvPr/>
        </p:nvCxnSpPr>
        <p:spPr bwMode="auto">
          <a:xfrm flipH="1">
            <a:off x="6874074" y="3370510"/>
            <a:ext cx="216098"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8" name="Straight Arrow Connector 27"/>
          <p:cNvCxnSpPr/>
          <p:nvPr/>
        </p:nvCxnSpPr>
        <p:spPr bwMode="auto">
          <a:xfrm flipH="1">
            <a:off x="6874074" y="3636169"/>
            <a:ext cx="216098"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29" name="Straight Arrow Connector 28"/>
          <p:cNvCxnSpPr/>
          <p:nvPr/>
        </p:nvCxnSpPr>
        <p:spPr bwMode="auto">
          <a:xfrm flipH="1">
            <a:off x="6874074" y="3964781"/>
            <a:ext cx="216098"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cxnSp>
        <p:nvCxnSpPr>
          <p:cNvPr id="30" name="Straight Arrow Connector 29"/>
          <p:cNvCxnSpPr/>
          <p:nvPr/>
        </p:nvCxnSpPr>
        <p:spPr bwMode="auto">
          <a:xfrm flipH="1">
            <a:off x="6874074" y="4232672"/>
            <a:ext cx="216098" cy="0"/>
          </a:xfrm>
          <a:prstGeom prst="straightConnector1">
            <a:avLst/>
          </a:prstGeom>
          <a:blipFill dpi="0" rotWithShape="0">
            <a:blip r:embed="rId3"/>
            <a:srcRect/>
            <a:tile tx="0" ty="0" sx="100000" sy="100000" flip="none" algn="tl"/>
          </a:blipFill>
          <a:ln w="28575" cap="flat" cmpd="sng" algn="ctr">
            <a:solidFill>
              <a:srgbClr val="000000"/>
            </a:solidFill>
            <a:prstDash val="solid"/>
            <a:round/>
            <a:headEnd type="none" w="med" len="med"/>
            <a:tailEnd type="triangle"/>
          </a:ln>
          <a:effectLst/>
        </p:spPr>
      </p:cxnSp>
      <p:sp>
        <p:nvSpPr>
          <p:cNvPr id="34" name="Title 6"/>
          <p:cNvSpPr>
            <a:spLocks noGrp="1"/>
          </p:cNvSpPr>
          <p:nvPr>
            <p:ph type="title"/>
          </p:nvPr>
        </p:nvSpPr>
        <p:spPr>
          <a:xfrm>
            <a:off x="628650" y="365126"/>
            <a:ext cx="8286750" cy="1325563"/>
          </a:xfrm>
        </p:spPr>
        <p:txBody>
          <a:bodyPr>
            <a:normAutofit fontScale="90000"/>
          </a:bodyPr>
          <a:lstStyle/>
          <a:p>
            <a:r>
              <a:rPr lang="en-US" sz="3094" b="1" dirty="0" smtClean="0"/>
              <a:t>Putting it in Context: World </a:t>
            </a:r>
            <a:r>
              <a:rPr lang="en-US" sz="3094" b="1" dirty="0"/>
              <a:t>Health Organization’s Commission on </a:t>
            </a:r>
            <a:r>
              <a:rPr lang="en-US" sz="3094" b="1" dirty="0" smtClean="0"/>
              <a:t>Social </a:t>
            </a:r>
            <a:r>
              <a:rPr lang="en-US" sz="3094" b="1" dirty="0"/>
              <a:t>Determinants of Health Framework</a:t>
            </a:r>
          </a:p>
        </p:txBody>
      </p:sp>
      <p:sp>
        <p:nvSpPr>
          <p:cNvPr id="35" name="Rectangle 34"/>
          <p:cNvSpPr/>
          <p:nvPr/>
        </p:nvSpPr>
        <p:spPr>
          <a:xfrm>
            <a:off x="610509" y="6513972"/>
            <a:ext cx="7456289" cy="265457"/>
          </a:xfrm>
          <a:prstGeom prst="rect">
            <a:avLst/>
          </a:prstGeom>
        </p:spPr>
        <p:txBody>
          <a:bodyPr wrap="square">
            <a:spAutoFit/>
          </a:bodyPr>
          <a:lstStyle/>
          <a:p>
            <a:r>
              <a:rPr lang="en-US" sz="1125" dirty="0">
                <a:latin typeface="Gill Sans" charset="0"/>
                <a:ea typeface="ヒラギノ角ゴ ProN W3" charset="-128"/>
                <a:sym typeface="Gill Sans" charset="0"/>
              </a:rPr>
              <a:t>http://www.who.int/social_determinants/thecommission/finalreport/graphs/en/</a:t>
            </a:r>
          </a:p>
        </p:txBody>
      </p:sp>
      <p:sp>
        <p:nvSpPr>
          <p:cNvPr id="10" name="Rectangle 9"/>
          <p:cNvSpPr/>
          <p:nvPr/>
        </p:nvSpPr>
        <p:spPr bwMode="auto">
          <a:xfrm>
            <a:off x="7197328" y="2939653"/>
            <a:ext cx="1393031" cy="696516"/>
          </a:xfrm>
          <a:prstGeom prst="rect">
            <a:avLst/>
          </a:prstGeom>
          <a:solidFill>
            <a:schemeClr val="bg1"/>
          </a:solidFill>
          <a:ln w="76200" cap="flat" cmpd="sng" algn="ctr">
            <a:solidFill>
              <a:srgbClr val="0099FF"/>
            </a:solid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algn="ctr"/>
            <a:r>
              <a:rPr lang="en-US" sz="1400" b="1" dirty="0" smtClean="0">
                <a:solidFill>
                  <a:srgbClr val="000000"/>
                </a:solidFill>
                <a:latin typeface="Gill Sans" charset="0"/>
                <a:ea typeface="ヒラギノ角ゴ ProN W3" charset="-128"/>
                <a:sym typeface="Gill Sans" charset="0"/>
              </a:rPr>
              <a:t>Distribution of health and</a:t>
            </a:r>
          </a:p>
          <a:p>
            <a:pPr algn="ctr"/>
            <a:r>
              <a:rPr lang="en-US" sz="1400" b="1" dirty="0" smtClean="0">
                <a:solidFill>
                  <a:srgbClr val="000000"/>
                </a:solidFill>
                <a:latin typeface="Gill Sans" charset="0"/>
                <a:ea typeface="ヒラギノ角ゴ ProN W3" charset="-128"/>
                <a:sym typeface="Gill Sans" charset="0"/>
              </a:rPr>
              <a:t> well-being</a:t>
            </a:r>
            <a:endParaRPr lang="en-US" sz="1400" b="1" dirty="0">
              <a:solidFill>
                <a:srgbClr val="000000"/>
              </a:solidFill>
              <a:latin typeface="Gill Sans" charset="0"/>
              <a:ea typeface="ヒラギノ角ゴ ProN W3" charset="-128"/>
              <a:sym typeface="Gill Sans" charset="0"/>
            </a:endParaRPr>
          </a:p>
        </p:txBody>
      </p:sp>
      <p:sp>
        <p:nvSpPr>
          <p:cNvPr id="2" name="Oval 1"/>
          <p:cNvSpPr/>
          <p:nvPr/>
        </p:nvSpPr>
        <p:spPr>
          <a:xfrm>
            <a:off x="5105400" y="3810000"/>
            <a:ext cx="1793379" cy="42862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0336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81000" y="467915"/>
            <a:ext cx="8382000" cy="4789885"/>
          </a:xfrm>
        </p:spPr>
        <p:txBody>
          <a:bodyPr>
            <a:noAutofit/>
          </a:bodyPr>
          <a:lstStyle/>
          <a:p>
            <a:r>
              <a:rPr lang="en-US" sz="2400" b="1" dirty="0" smtClean="0"/>
              <a:t>“Unnatural Causes. Place Matters” (PBS 2008)</a:t>
            </a:r>
            <a:endParaRPr lang="en-US" sz="2400" b="1" dirty="0"/>
          </a:p>
          <a:p>
            <a:pPr>
              <a:defRPr/>
            </a:pPr>
            <a:r>
              <a:rPr lang="en-US" sz="2400" i="1" dirty="0">
                <a:latin typeface="Trebuchet MS" pitchFamily="34" charset="0"/>
                <a:cs typeface="Arial" charset="0"/>
              </a:rPr>
              <a:t>Why is your street address…such a good predictor of your health</a:t>
            </a:r>
            <a:r>
              <a:rPr lang="en-US" sz="2400" i="1" dirty="0" smtClean="0">
                <a:latin typeface="Trebuchet MS" pitchFamily="34" charset="0"/>
                <a:cs typeface="Arial" charset="0"/>
              </a:rPr>
              <a:t>?</a:t>
            </a:r>
            <a:endParaRPr lang="en-US" sz="2400" dirty="0">
              <a:latin typeface="Trebuchet MS" pitchFamily="34" charset="0"/>
              <a:cs typeface="Arial" charset="0"/>
            </a:endParaRPr>
          </a:p>
          <a:p>
            <a:pPr>
              <a:defRPr/>
            </a:pPr>
            <a:r>
              <a:rPr lang="en-US" sz="2400" dirty="0">
                <a:latin typeface="Trebuchet MS" pitchFamily="34" charset="0"/>
                <a:cs typeface="Arial" charset="0"/>
              </a:rPr>
              <a:t>“When we think about health, we usually think about health care and access to health care and the quality of care.  But what research clearly shows is that health is embedded in the larger conditions in which we live and work.…</a:t>
            </a:r>
          </a:p>
          <a:p>
            <a:pPr>
              <a:defRPr/>
            </a:pPr>
            <a:r>
              <a:rPr lang="en-US" sz="2400" dirty="0">
                <a:latin typeface="Trebuchet MS" pitchFamily="34" charset="0"/>
                <a:cs typeface="Arial" charset="0"/>
              </a:rPr>
              <a:t>Sometimes, we naively think of improving health by simply changing behaviors.  </a:t>
            </a:r>
            <a:r>
              <a:rPr lang="en-US" sz="2400" b="1" dirty="0">
                <a:solidFill>
                  <a:srgbClr val="92D050"/>
                </a:solidFill>
                <a:latin typeface="Trebuchet MS" pitchFamily="34" charset="0"/>
                <a:cs typeface="Arial" charset="0"/>
              </a:rPr>
              <a:t>But the choices of individuals are often limited by the environments in which they live.</a:t>
            </a:r>
            <a:r>
              <a:rPr lang="en-US" sz="2400" dirty="0">
                <a:latin typeface="Trebuchet MS" pitchFamily="34" charset="0"/>
                <a:cs typeface="Arial" charset="0"/>
              </a:rPr>
              <a:t>” </a:t>
            </a:r>
          </a:p>
          <a:p>
            <a:pPr marL="355979" indent="-355979">
              <a:defRPr/>
            </a:pPr>
            <a:r>
              <a:rPr lang="en-US" sz="2400" dirty="0">
                <a:latin typeface="Trebuchet MS" pitchFamily="34" charset="0"/>
                <a:cs typeface="Arial" charset="0"/>
              </a:rPr>
              <a:t>(David Williams)</a:t>
            </a:r>
          </a:p>
          <a:p>
            <a:endParaRPr lang="en-US" sz="2400" dirty="0" smtClean="0"/>
          </a:p>
        </p:txBody>
      </p:sp>
    </p:spTree>
    <p:extLst>
      <p:ext uri="{BB962C8B-B14F-4D97-AF65-F5344CB8AC3E}">
        <p14:creationId xmlns:p14="http://schemas.microsoft.com/office/powerpoint/2010/main" val="5929182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US" b="1" dirty="0">
                <a:solidFill>
                  <a:schemeClr val="bg1"/>
                </a:solidFill>
              </a:rPr>
              <a:t>Health equity</a:t>
            </a:r>
            <a:r>
              <a:rPr lang="en-US" dirty="0">
                <a:solidFill>
                  <a:schemeClr val="bg1"/>
                </a:solidFill>
              </a:rPr>
              <a:t> means social justice in health (i.e., no one is denied the possibility to be healthy for belonging to a group that has historically been economically/socially disadvantaged</a:t>
            </a:r>
            <a:r>
              <a:rPr lang="en-US" dirty="0" smtClean="0">
                <a:solidFill>
                  <a:schemeClr val="bg1"/>
                </a:solidFill>
              </a:rPr>
              <a:t>).”</a:t>
            </a:r>
            <a:endParaRPr lang="en-US" dirty="0">
              <a:solidFill>
                <a:schemeClr val="bg1"/>
              </a:solidFill>
            </a:endParaRPr>
          </a:p>
        </p:txBody>
      </p:sp>
      <p:sp>
        <p:nvSpPr>
          <p:cNvPr id="4" name="Text Placeholder 3"/>
          <p:cNvSpPr>
            <a:spLocks noGrp="1"/>
          </p:cNvSpPr>
          <p:nvPr>
            <p:ph type="body" sz="quarter" idx="14"/>
          </p:nvPr>
        </p:nvSpPr>
        <p:spPr/>
        <p:txBody>
          <a:bodyPr/>
          <a:lstStyle/>
          <a:p>
            <a:r>
              <a:rPr lang="en-US" dirty="0"/>
              <a:t>Paula </a:t>
            </a:r>
            <a:r>
              <a:rPr lang="en-US" dirty="0" err="1"/>
              <a:t>Braveman</a:t>
            </a:r>
            <a:r>
              <a:rPr lang="en-US" dirty="0"/>
              <a:t>, Public Health Rep 2014</a:t>
            </a:r>
          </a:p>
        </p:txBody>
      </p:sp>
    </p:spTree>
    <p:extLst>
      <p:ext uri="{BB962C8B-B14F-4D97-AF65-F5344CB8AC3E}">
        <p14:creationId xmlns:p14="http://schemas.microsoft.com/office/powerpoint/2010/main" val="23794792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620170"/>
          </a:xfrm>
          <a:prstGeom prst="rect">
            <a:avLst/>
          </a:prstGeom>
          <a:noFill/>
          <a:ln w="9525">
            <a:noFill/>
            <a:miter lim="800000"/>
            <a:headEnd/>
            <a:tailEnd/>
          </a:ln>
          <a:effectLst/>
        </p:spPr>
        <p:txBody>
          <a:bodyPr wrap="square">
            <a:spAutoFit/>
          </a:body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Map </a:t>
            </a:r>
            <a:r>
              <a:rPr kumimoji="0" lang="en-US" sz="4000" b="1" i="0" u="none" strike="noStrike" kern="1200" cap="none" spc="0" normalizeH="0" baseline="0" noProof="0" smtClean="0">
                <a:ln>
                  <a:noFill/>
                </a:ln>
                <a:solidFill>
                  <a:prstClr val="white"/>
                </a:solidFill>
                <a:effectLst/>
                <a:uLnTx/>
                <a:uFillTx/>
                <a:latin typeface="Calibri" pitchFamily="34" charset="0"/>
                <a:ea typeface="+mn-ea"/>
                <a:cs typeface="Arial" charset="0"/>
              </a:rPr>
              <a:t>of First Four </a:t>
            </a:r>
            <a:r>
              <a:rPr kumimoji="0" lang="en-US" sz="4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Weeks</a:t>
            </a:r>
            <a:endParaRPr kumimoji="0" lang="en-US" sz="4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a:ea typeface="+mn-ea"/>
                <a:cs typeface="+mn-cs"/>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a:ea typeface="+mn-ea"/>
                  <a:cs typeface="+mn-cs"/>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Behaviors</a:t>
            </a:r>
            <a:endParaRPr kumimoji="0" lang="en-US" sz="1400" b="1" i="0" u="none" strike="noStrike" kern="1200" cap="none" spc="0" normalizeH="0" baseline="0" noProof="0" dirty="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smtClean="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Medical Care</a:t>
            </a:r>
            <a:endParaRPr kumimoji="0" lang="en-US" sz="1400" b="1" i="0" u="none" strike="noStrike" kern="1200" cap="none" spc="0" normalizeH="0" baseline="0" noProof="0" dirty="0">
              <a:ln>
                <a:noFill/>
              </a:ln>
              <a:solidFill>
                <a:prstClr val="white"/>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in Homes </a:t>
            </a:r>
            <a:r>
              <a:rPr kumimoji="0" lang="en-US" sz="1400" b="1" i="0" u="none" strike="noStrike" kern="1200" cap="none" spc="0" normalizeH="0" baseline="0" noProof="0" dirty="0" smtClean="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and Communities</a:t>
            </a:r>
            <a:endPar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Opportunities </a:t>
            </a:r>
            <a:r>
              <a:rPr kumimoji="0" lang="en-US" sz="1400" b="1" i="0" u="none" strike="noStrike" kern="1200" cap="none" spc="0" normalizeH="0" baseline="0" noProof="0" dirty="0" smtClean="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and </a:t>
            </a:r>
            <a:r>
              <a:rPr kumimoji="0" lang="en-US" sz="1400" b="1" i="0" u="none" strike="noStrike" kern="1200" cap="none" spc="0" normalizeH="0" baseline="0" noProof="0" dirty="0">
                <a:ln>
                  <a:noFill/>
                </a:ln>
                <a:solidFill>
                  <a:srgbClr val="00206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1" lang="en-US" altLang="en-US" sz="1100" b="0" i="0" u="none" strike="noStrike" kern="1200" cap="none" spc="0" normalizeH="0" baseline="0" noProof="0" dirty="0">
                <a:ln>
                  <a:noFill/>
                </a:ln>
                <a:solidFill>
                  <a:prstClr val="black"/>
                </a:solidFill>
                <a:effectLst/>
                <a:uLnTx/>
                <a:uFillTx/>
                <a:latin typeface="Arial" charset="0"/>
                <a:ea typeface="+mn-ea"/>
                <a:cs typeface="Arial" charset="0"/>
              </a:rPr>
              <a:t>Adapted from Braveman et al., for </a:t>
            </a:r>
            <a:r>
              <a:rPr kumimoji="1" lang="en-US" altLang="en-US" sz="1100" b="0" i="0" u="none" strike="noStrike" kern="1200" cap="none" spc="0" normalizeH="0" baseline="0" noProof="0" dirty="0" smtClean="0">
                <a:ln>
                  <a:noFill/>
                </a:ln>
                <a:solidFill>
                  <a:prstClr val="black"/>
                </a:solidFill>
                <a:effectLst/>
                <a:uLnTx/>
                <a:uFillTx/>
                <a:latin typeface="Arial" charset="0"/>
                <a:ea typeface="+mn-ea"/>
                <a:cs typeface="Arial" charset="0"/>
              </a:rPr>
              <a:t>RWJ Foundation</a:t>
            </a: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en-US" altLang="en-US" sz="1100" b="0" i="0" u="none" strike="noStrike" kern="1200" cap="none" spc="0" normalizeH="0" baseline="0" noProof="0" dirty="0" smtClean="0">
                <a:ln>
                  <a:noFill/>
                </a:ln>
                <a:solidFill>
                  <a:prstClr val="black"/>
                </a:solidFill>
                <a:effectLst/>
                <a:uLnTx/>
                <a:uFillTx/>
                <a:latin typeface="Arial" charset="0"/>
                <a:ea typeface="+mn-ea"/>
                <a:cs typeface="Arial" charset="0"/>
              </a:rPr>
              <a:t> </a:t>
            </a:r>
            <a:r>
              <a:rPr kumimoji="1" lang="en-US" altLang="en-US" sz="1100" b="0" i="0" u="none" strike="noStrike" kern="1200" cap="none" spc="0" normalizeH="0" baseline="0" noProof="0" dirty="0">
                <a:ln>
                  <a:noFill/>
                </a:ln>
                <a:solidFill>
                  <a:prstClr val="black"/>
                </a:solidFill>
                <a:effectLst/>
                <a:uLnTx/>
                <a:uFillTx/>
                <a:latin typeface="Arial" charset="0"/>
                <a:ea typeface="+mn-ea"/>
                <a:cs typeface="Arial" charset="0"/>
              </a:rPr>
              <a:t>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smtClean="0">
                <a:ln>
                  <a:noFill/>
                </a:ln>
                <a:solidFill>
                  <a:prstClr val="white"/>
                </a:solidFill>
                <a:effectLst/>
                <a:uLnTx/>
                <a:uFillTx/>
                <a:latin typeface="Arial" charset="0"/>
                <a:ea typeface="+mn-ea"/>
                <a:cs typeface="Arial" charset="0"/>
              </a:rPr>
              <a:t>Interaction with genetic/other biological factors</a:t>
            </a:r>
            <a:endParaRPr kumimoji="0" lang="en-US" altLang="en-US" sz="16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2" name="TextBox 1"/>
          <p:cNvSpPr txBox="1"/>
          <p:nvPr/>
        </p:nvSpPr>
        <p:spPr>
          <a:xfrm>
            <a:off x="1059584" y="1400145"/>
            <a:ext cx="1371600" cy="400110"/>
          </a:xfrm>
          <a:prstGeom prst="rect">
            <a:avLst/>
          </a:prstGeom>
          <a:noFill/>
          <a:ln>
            <a:solidFill>
              <a:schemeClr val="accent1">
                <a:shade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Week 2</a:t>
            </a:r>
            <a:endParaRPr kumimoji="0" lang="en-US" sz="2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cxnSp>
        <p:nvCxnSpPr>
          <p:cNvPr id="4" name="Straight Arrow Connector 3"/>
          <p:cNvCxnSpPr/>
          <p:nvPr/>
        </p:nvCxnSpPr>
        <p:spPr>
          <a:xfrm>
            <a:off x="2209800" y="1800255"/>
            <a:ext cx="533400" cy="33334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 idx="2"/>
          </p:cNvCxnSpPr>
          <p:nvPr/>
        </p:nvCxnSpPr>
        <p:spPr>
          <a:xfrm>
            <a:off x="1745384" y="1800255"/>
            <a:ext cx="1596304" cy="112709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570786" y="3033682"/>
            <a:ext cx="1371600" cy="400110"/>
          </a:xfrm>
          <a:prstGeom prst="rect">
            <a:avLst/>
          </a:prstGeom>
          <a:noFill/>
          <a:ln>
            <a:solidFill>
              <a:schemeClr val="accent1">
                <a:shade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Week 4</a:t>
            </a:r>
            <a:endParaRPr kumimoji="0" lang="en-US" sz="2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cxnSp>
        <p:nvCxnSpPr>
          <p:cNvPr id="11" name="Straight Arrow Connector 10"/>
          <p:cNvCxnSpPr/>
          <p:nvPr/>
        </p:nvCxnSpPr>
        <p:spPr>
          <a:xfrm flipH="1">
            <a:off x="7143125" y="3597275"/>
            <a:ext cx="1113462" cy="1462881"/>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180874" y="1566817"/>
            <a:ext cx="1371600" cy="400110"/>
          </a:xfrm>
          <a:prstGeom prst="rect">
            <a:avLst/>
          </a:prstGeom>
          <a:noFill/>
          <a:ln>
            <a:solidFill>
              <a:schemeClr val="accent1">
                <a:shade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Week 5</a:t>
            </a:r>
            <a:endParaRPr kumimoji="0" lang="en-US" sz="2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cxnSp>
        <p:nvCxnSpPr>
          <p:cNvPr id="17" name="Straight Arrow Connector 16"/>
          <p:cNvCxnSpPr/>
          <p:nvPr/>
        </p:nvCxnSpPr>
        <p:spPr>
          <a:xfrm flipH="1">
            <a:off x="5257800" y="1966927"/>
            <a:ext cx="1339130" cy="1766873"/>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28600" y="2727295"/>
            <a:ext cx="1371600" cy="400110"/>
          </a:xfrm>
          <a:prstGeom prst="rect">
            <a:avLst/>
          </a:prstGeom>
          <a:noFill/>
          <a:ln>
            <a:solidFill>
              <a:schemeClr val="accent1">
                <a:shade val="50000"/>
              </a:schemeClr>
            </a:solidFill>
          </a:ln>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smtClean="0">
                <a:ln>
                  <a:noFill/>
                </a:ln>
                <a:solidFill>
                  <a:prstClr val="white"/>
                </a:solidFill>
                <a:effectLst/>
                <a:uLnTx/>
                <a:uFillTx/>
                <a:latin typeface="Calibri" pitchFamily="34" charset="0"/>
                <a:ea typeface="+mn-ea"/>
                <a:cs typeface="Arial" charset="0"/>
              </a:rPr>
              <a:t>Week 3</a:t>
            </a:r>
            <a:endParaRPr kumimoji="0" lang="en-US" sz="2000" b="1" i="0" u="none" strike="noStrike" kern="1200" cap="none" spc="0" normalizeH="0" baseline="0" noProof="0" dirty="0">
              <a:ln>
                <a:noFill/>
              </a:ln>
              <a:solidFill>
                <a:prstClr val="white"/>
              </a:solidFill>
              <a:effectLst/>
              <a:uLnTx/>
              <a:uFillTx/>
              <a:latin typeface="Calibri" pitchFamily="34" charset="0"/>
              <a:ea typeface="+mn-ea"/>
              <a:cs typeface="Arial" charset="0"/>
            </a:endParaRPr>
          </a:p>
        </p:txBody>
      </p:sp>
      <p:cxnSp>
        <p:nvCxnSpPr>
          <p:cNvPr id="19" name="Straight Arrow Connector 18"/>
          <p:cNvCxnSpPr/>
          <p:nvPr/>
        </p:nvCxnSpPr>
        <p:spPr>
          <a:xfrm>
            <a:off x="1371600" y="3233737"/>
            <a:ext cx="1970088" cy="885826"/>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30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0"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25247" cy="416675"/>
          </a:xfrm>
        </p:spPr>
        <p:txBody>
          <a:bodyPr/>
          <a:lstStyle/>
          <a:p>
            <a:r>
              <a:rPr lang="en-US" dirty="0" smtClean="0"/>
              <a:t>Cells-to-Society model</a:t>
            </a:r>
            <a:endParaRPr lang="en-US" dirty="0"/>
          </a:p>
        </p:txBody>
      </p:sp>
      <p:sp>
        <p:nvSpPr>
          <p:cNvPr id="4" name="Text Placeholder 3"/>
          <p:cNvSpPr>
            <a:spLocks noGrp="1"/>
          </p:cNvSpPr>
          <p:nvPr>
            <p:ph type="body" sz="half" idx="2"/>
          </p:nvPr>
        </p:nvSpPr>
        <p:spPr>
          <a:xfrm>
            <a:off x="457200" y="990600"/>
            <a:ext cx="3008313" cy="5135563"/>
          </a:xfrm>
        </p:spPr>
        <p:txBody>
          <a:bodyPr>
            <a:normAutofit/>
          </a:bodyPr>
          <a:lstStyle/>
          <a:p>
            <a:r>
              <a:rPr lang="en-US" dirty="0" smtClean="0"/>
              <a:t>A framework for multilevel research </a:t>
            </a:r>
          </a:p>
          <a:p>
            <a:r>
              <a:rPr lang="en-US" dirty="0" smtClean="0"/>
              <a:t>Centers for Population Health and Health Disparities, NIH</a:t>
            </a:r>
          </a:p>
          <a:p>
            <a:endParaRPr lang="en-US" dirty="0" smtClean="0"/>
          </a:p>
        </p:txBody>
      </p:sp>
      <p:sp>
        <p:nvSpPr>
          <p:cNvPr id="8" name="TextBox 7"/>
          <p:cNvSpPr txBox="1"/>
          <p:nvPr/>
        </p:nvSpPr>
        <p:spPr>
          <a:xfrm>
            <a:off x="248880" y="5805553"/>
            <a:ext cx="2057551" cy="300082"/>
          </a:xfrm>
          <a:prstGeom prst="rect">
            <a:avLst/>
          </a:prstGeom>
          <a:noFill/>
        </p:spPr>
        <p:txBody>
          <a:bodyPr wrap="none" rtlCol="0">
            <a:spAutoFit/>
          </a:bodyPr>
          <a:lstStyle/>
          <a:p>
            <a:r>
              <a:rPr lang="en-US" sz="1350" dirty="0" err="1">
                <a:solidFill>
                  <a:schemeClr val="bg1"/>
                </a:solidFill>
              </a:rPr>
              <a:t>Warnecke</a:t>
            </a:r>
            <a:r>
              <a:rPr lang="en-US" sz="1350" dirty="0">
                <a:solidFill>
                  <a:schemeClr val="bg1"/>
                </a:solidFill>
              </a:rPr>
              <a:t> et al. AJPH 2008</a:t>
            </a:r>
          </a:p>
        </p:txBody>
      </p:sp>
      <p:sp>
        <p:nvSpPr>
          <p:cNvPr id="6" name="TextBox 5"/>
          <p:cNvSpPr txBox="1"/>
          <p:nvPr/>
        </p:nvSpPr>
        <p:spPr>
          <a:xfrm>
            <a:off x="4437674" y="1595972"/>
            <a:ext cx="1943100" cy="484748"/>
          </a:xfrm>
          <a:prstGeom prst="rect">
            <a:avLst/>
          </a:prstGeom>
          <a:solidFill>
            <a:schemeClr val="accent4">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b="1" u="sng" dirty="0">
                <a:solidFill>
                  <a:prstClr val="black"/>
                </a:solidFill>
                <a:latin typeface="Arial" pitchFamily="34" charset="0"/>
                <a:cs typeface="Arial" pitchFamily="34" charset="0"/>
              </a:rPr>
              <a:t>Institutional context</a:t>
            </a:r>
          </a:p>
          <a:p>
            <a:r>
              <a:rPr lang="en-US" sz="825" dirty="0">
                <a:solidFill>
                  <a:prstClr val="black"/>
                </a:solidFill>
                <a:latin typeface="Arial" pitchFamily="34" charset="0"/>
                <a:cs typeface="Arial" pitchFamily="34" charset="0"/>
              </a:rPr>
              <a:t>Health care system, economic system, media, political system</a:t>
            </a:r>
            <a:endParaRPr lang="en-US" sz="825" strike="sngStrike" dirty="0">
              <a:solidFill>
                <a:prstClr val="black"/>
              </a:solidFill>
              <a:latin typeface="Arial" pitchFamily="34" charset="0"/>
              <a:cs typeface="Arial" pitchFamily="34" charset="0"/>
            </a:endParaRPr>
          </a:p>
        </p:txBody>
      </p:sp>
      <p:sp>
        <p:nvSpPr>
          <p:cNvPr id="7" name="TextBox 6"/>
          <p:cNvSpPr txBox="1"/>
          <p:nvPr/>
        </p:nvSpPr>
        <p:spPr>
          <a:xfrm>
            <a:off x="4436348" y="3814046"/>
            <a:ext cx="1943100" cy="484748"/>
          </a:xfrm>
          <a:prstGeom prst="rect">
            <a:avLst/>
          </a:prstGeom>
          <a:solidFill>
            <a:schemeClr val="accent4">
              <a:lumMod val="60000"/>
              <a:lumOff val="4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b="1" u="sng" dirty="0">
                <a:solidFill>
                  <a:prstClr val="black"/>
                </a:solidFill>
                <a:latin typeface="Arial" pitchFamily="34" charset="0"/>
                <a:cs typeface="Arial" pitchFamily="34" charset="0"/>
              </a:rPr>
              <a:t>Individual demographics</a:t>
            </a:r>
          </a:p>
          <a:p>
            <a:r>
              <a:rPr lang="en-US" sz="825" dirty="0">
                <a:solidFill>
                  <a:prstClr val="black"/>
                </a:solidFill>
                <a:latin typeface="Arial" pitchFamily="34" charset="0"/>
                <a:cs typeface="Arial" pitchFamily="34" charset="0"/>
              </a:rPr>
              <a:t>Age, race/ethnicity, SES, health insurance, education, acculturation</a:t>
            </a:r>
          </a:p>
        </p:txBody>
      </p:sp>
      <p:sp>
        <p:nvSpPr>
          <p:cNvPr id="9" name="TextBox 8"/>
          <p:cNvSpPr txBox="1"/>
          <p:nvPr/>
        </p:nvSpPr>
        <p:spPr>
          <a:xfrm>
            <a:off x="4431032" y="4336825"/>
            <a:ext cx="1943100" cy="357790"/>
          </a:xfrm>
          <a:prstGeom prst="rect">
            <a:avLst/>
          </a:prstGeom>
          <a:solidFill>
            <a:schemeClr val="accent4">
              <a:lumMod val="60000"/>
              <a:lumOff val="4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b="1" u="sng" dirty="0">
                <a:solidFill>
                  <a:prstClr val="black"/>
                </a:solidFill>
                <a:latin typeface="Arial" pitchFamily="34" charset="0"/>
                <a:cs typeface="Arial" pitchFamily="34" charset="0"/>
              </a:rPr>
              <a:t>Individual risk behaviors</a:t>
            </a:r>
          </a:p>
          <a:p>
            <a:r>
              <a:rPr lang="en-US" sz="825" dirty="0">
                <a:solidFill>
                  <a:prstClr val="black"/>
                </a:solidFill>
                <a:latin typeface="Arial" pitchFamily="34" charset="0"/>
                <a:cs typeface="Arial" pitchFamily="34" charset="0"/>
              </a:rPr>
              <a:t>Smoking, alcohol, diet, sleep</a:t>
            </a:r>
          </a:p>
        </p:txBody>
      </p:sp>
      <p:grpSp>
        <p:nvGrpSpPr>
          <p:cNvPr id="10" name="Group 9"/>
          <p:cNvGrpSpPr/>
          <p:nvPr/>
        </p:nvGrpSpPr>
        <p:grpSpPr>
          <a:xfrm>
            <a:off x="3933930" y="1200151"/>
            <a:ext cx="388118" cy="4516941"/>
            <a:chOff x="1752600" y="838200"/>
            <a:chExt cx="685800" cy="5105400"/>
          </a:xfrm>
          <a:solidFill>
            <a:schemeClr val="accent6">
              <a:lumMod val="40000"/>
              <a:lumOff val="60000"/>
            </a:schemeClr>
          </a:solidFill>
        </p:grpSpPr>
        <p:sp>
          <p:nvSpPr>
            <p:cNvPr id="33" name="Up-Down Arrow 32"/>
            <p:cNvSpPr/>
            <p:nvPr/>
          </p:nvSpPr>
          <p:spPr>
            <a:xfrm>
              <a:off x="1752600" y="838200"/>
              <a:ext cx="685800" cy="5105400"/>
            </a:xfrm>
            <a:prstGeom prst="upDownArrow">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sz="1350">
                <a:solidFill>
                  <a:prstClr val="black"/>
                </a:solidFill>
              </a:endParaRPr>
            </a:p>
          </p:txBody>
        </p:sp>
        <p:sp>
          <p:nvSpPr>
            <p:cNvPr id="34" name="TextBox 33"/>
            <p:cNvSpPr txBox="1"/>
            <p:nvPr/>
          </p:nvSpPr>
          <p:spPr>
            <a:xfrm rot="16200000">
              <a:off x="1470236" y="3050415"/>
              <a:ext cx="1155663" cy="530241"/>
            </a:xfrm>
            <a:prstGeom prst="rect">
              <a:avLst/>
            </a:prstGeom>
            <a:noFill/>
          </p:spPr>
          <p:txBody>
            <a:bodyPr wrap="none" rtlCol="0">
              <a:spAutoFit/>
            </a:bodyPr>
            <a:lstStyle/>
            <a:p>
              <a:r>
                <a:rPr lang="en-US" sz="1350" dirty="0">
                  <a:solidFill>
                    <a:prstClr val="black"/>
                  </a:solidFill>
                </a:rPr>
                <a:t>Interactions</a:t>
              </a:r>
            </a:p>
          </p:txBody>
        </p:sp>
      </p:grpSp>
      <p:sp>
        <p:nvSpPr>
          <p:cNvPr id="11" name="Right Bracket 10"/>
          <p:cNvSpPr/>
          <p:nvPr/>
        </p:nvSpPr>
        <p:spPr>
          <a:xfrm>
            <a:off x="6379448" y="2311552"/>
            <a:ext cx="207748" cy="126336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12" name="Right Bracket 11"/>
          <p:cNvSpPr/>
          <p:nvPr/>
        </p:nvSpPr>
        <p:spPr>
          <a:xfrm>
            <a:off x="6388199" y="4066794"/>
            <a:ext cx="177058" cy="484807"/>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13" name="TextBox 12"/>
          <p:cNvSpPr txBox="1"/>
          <p:nvPr/>
        </p:nvSpPr>
        <p:spPr>
          <a:xfrm>
            <a:off x="6694831" y="1410585"/>
            <a:ext cx="969550" cy="369332"/>
          </a:xfrm>
          <a:prstGeom prst="rect">
            <a:avLst/>
          </a:prstGeom>
          <a:noFill/>
        </p:spPr>
        <p:txBody>
          <a:bodyPr wrap="square" rtlCol="0">
            <a:spAutoFit/>
          </a:bodyPr>
          <a:lstStyle/>
          <a:p>
            <a:r>
              <a:rPr lang="en-US" sz="900" dirty="0">
                <a:solidFill>
                  <a:schemeClr val="bg1"/>
                </a:solidFill>
                <a:latin typeface="Arial" pitchFamily="34" charset="0"/>
                <a:cs typeface="Arial" pitchFamily="34" charset="0"/>
              </a:rPr>
              <a:t>Fundamental causes</a:t>
            </a:r>
          </a:p>
        </p:txBody>
      </p:sp>
      <p:sp>
        <p:nvSpPr>
          <p:cNvPr id="14" name="TextBox 13"/>
          <p:cNvSpPr txBox="1"/>
          <p:nvPr/>
        </p:nvSpPr>
        <p:spPr>
          <a:xfrm>
            <a:off x="6694831" y="2687918"/>
            <a:ext cx="969550" cy="507831"/>
          </a:xfrm>
          <a:prstGeom prst="rect">
            <a:avLst/>
          </a:prstGeom>
          <a:noFill/>
        </p:spPr>
        <p:txBody>
          <a:bodyPr wrap="square" rtlCol="0">
            <a:spAutoFit/>
          </a:bodyPr>
          <a:lstStyle/>
          <a:p>
            <a:r>
              <a:rPr lang="en-US" sz="900" dirty="0">
                <a:solidFill>
                  <a:schemeClr val="bg1"/>
                </a:solidFill>
                <a:latin typeface="Arial" pitchFamily="34" charset="0"/>
                <a:cs typeface="Arial" pitchFamily="34" charset="0"/>
              </a:rPr>
              <a:t>Social &amp; physical context</a:t>
            </a:r>
          </a:p>
        </p:txBody>
      </p:sp>
      <p:sp>
        <p:nvSpPr>
          <p:cNvPr id="15" name="TextBox 14"/>
          <p:cNvSpPr txBox="1"/>
          <p:nvPr/>
        </p:nvSpPr>
        <p:spPr>
          <a:xfrm>
            <a:off x="6694831" y="4125798"/>
            <a:ext cx="969550" cy="369332"/>
          </a:xfrm>
          <a:prstGeom prst="rect">
            <a:avLst/>
          </a:prstGeom>
          <a:noFill/>
        </p:spPr>
        <p:txBody>
          <a:bodyPr wrap="square" rtlCol="0">
            <a:spAutoFit/>
          </a:bodyPr>
          <a:lstStyle/>
          <a:p>
            <a:r>
              <a:rPr lang="en-US" sz="900" dirty="0">
                <a:solidFill>
                  <a:schemeClr val="bg1"/>
                </a:solidFill>
                <a:latin typeface="Arial" pitchFamily="34" charset="0"/>
                <a:cs typeface="Arial" pitchFamily="34" charset="0"/>
              </a:rPr>
              <a:t>Individual factors</a:t>
            </a:r>
          </a:p>
        </p:txBody>
      </p:sp>
      <p:sp>
        <p:nvSpPr>
          <p:cNvPr id="16" name="TextBox 15"/>
          <p:cNvSpPr txBox="1"/>
          <p:nvPr/>
        </p:nvSpPr>
        <p:spPr>
          <a:xfrm>
            <a:off x="7923576" y="3221410"/>
            <a:ext cx="1143000" cy="36933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900" b="1" dirty="0">
                <a:solidFill>
                  <a:schemeClr val="bg1"/>
                </a:solidFill>
                <a:latin typeface="Arial" pitchFamily="34" charset="0"/>
                <a:cs typeface="Arial" pitchFamily="34" charset="0"/>
              </a:rPr>
              <a:t>Disparate health outcomes</a:t>
            </a:r>
          </a:p>
        </p:txBody>
      </p:sp>
      <p:sp>
        <p:nvSpPr>
          <p:cNvPr id="17" name="TextBox 16"/>
          <p:cNvSpPr txBox="1"/>
          <p:nvPr/>
        </p:nvSpPr>
        <p:spPr>
          <a:xfrm>
            <a:off x="4436348" y="4732647"/>
            <a:ext cx="1943100" cy="484748"/>
          </a:xfrm>
          <a:prstGeom prst="rect">
            <a:avLst/>
          </a:prstGeom>
          <a:solidFill>
            <a:schemeClr val="accent4">
              <a:lumMod val="75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b="1" u="sng" dirty="0">
                <a:solidFill>
                  <a:prstClr val="black"/>
                </a:solidFill>
                <a:latin typeface="Arial" pitchFamily="34" charset="0"/>
                <a:cs typeface="Arial" pitchFamily="34" charset="0"/>
              </a:rPr>
              <a:t>Biological responses</a:t>
            </a:r>
          </a:p>
          <a:p>
            <a:r>
              <a:rPr lang="en-US" sz="825" dirty="0">
                <a:solidFill>
                  <a:prstClr val="black"/>
                </a:solidFill>
                <a:latin typeface="Arial" pitchFamily="34" charset="0"/>
                <a:cs typeface="Arial" pitchFamily="34" charset="0"/>
              </a:rPr>
              <a:t>Obesity, depression, stress, hypertension</a:t>
            </a:r>
          </a:p>
        </p:txBody>
      </p:sp>
      <p:sp>
        <p:nvSpPr>
          <p:cNvPr id="18" name="TextBox 17"/>
          <p:cNvSpPr txBox="1"/>
          <p:nvPr/>
        </p:nvSpPr>
        <p:spPr>
          <a:xfrm>
            <a:off x="4431032" y="1200150"/>
            <a:ext cx="1943100" cy="357790"/>
          </a:xfrm>
          <a:prstGeom prst="rect">
            <a:avLst/>
          </a:prstGeom>
          <a:solidFill>
            <a:schemeClr val="accent4">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b="1" u="sng" dirty="0">
                <a:solidFill>
                  <a:prstClr val="black"/>
                </a:solidFill>
                <a:latin typeface="Arial" pitchFamily="34" charset="0"/>
                <a:cs typeface="Arial" pitchFamily="34" charset="0"/>
              </a:rPr>
              <a:t>Social conditions &amp; policies</a:t>
            </a:r>
            <a:endParaRPr lang="en-US" sz="900" b="1" u="sng" strike="sngStrike" dirty="0">
              <a:solidFill>
                <a:prstClr val="black"/>
              </a:solidFill>
              <a:latin typeface="Arial" pitchFamily="34" charset="0"/>
              <a:cs typeface="Arial" pitchFamily="34" charset="0"/>
            </a:endParaRPr>
          </a:p>
          <a:p>
            <a:r>
              <a:rPr lang="en-US" sz="825" dirty="0">
                <a:solidFill>
                  <a:prstClr val="black"/>
                </a:solidFill>
                <a:latin typeface="Arial" pitchFamily="34" charset="0"/>
                <a:cs typeface="Arial" pitchFamily="34" charset="0"/>
              </a:rPr>
              <a:t>Poverty, norms, prejudice</a:t>
            </a:r>
            <a:endParaRPr lang="en-US" sz="825" strike="sngStrike" dirty="0">
              <a:solidFill>
                <a:prstClr val="black"/>
              </a:solidFill>
              <a:latin typeface="Arial" pitchFamily="34" charset="0"/>
              <a:cs typeface="Arial" pitchFamily="34" charset="0"/>
            </a:endParaRPr>
          </a:p>
        </p:txBody>
      </p:sp>
      <p:sp>
        <p:nvSpPr>
          <p:cNvPr id="19" name="Right Bracket 18"/>
          <p:cNvSpPr/>
          <p:nvPr/>
        </p:nvSpPr>
        <p:spPr>
          <a:xfrm>
            <a:off x="6388199" y="1361164"/>
            <a:ext cx="178517" cy="46564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20" name="TextBox 19"/>
          <p:cNvSpPr txBox="1"/>
          <p:nvPr/>
        </p:nvSpPr>
        <p:spPr>
          <a:xfrm>
            <a:off x="4436348" y="5255426"/>
            <a:ext cx="1943100" cy="611706"/>
          </a:xfrm>
          <a:prstGeom prst="rect">
            <a:avLst/>
          </a:prstGeom>
          <a:solidFill>
            <a:schemeClr val="accent4">
              <a:lumMod val="75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b="1" u="sng" dirty="0">
                <a:solidFill>
                  <a:prstClr val="black"/>
                </a:solidFill>
                <a:latin typeface="Arial" pitchFamily="34" charset="0"/>
                <a:cs typeface="Arial" pitchFamily="34" charset="0"/>
              </a:rPr>
              <a:t>Biologic/Genetic pathways</a:t>
            </a:r>
          </a:p>
          <a:p>
            <a:r>
              <a:rPr lang="en-US" sz="825" dirty="0">
                <a:solidFill>
                  <a:prstClr val="black"/>
                </a:solidFill>
                <a:latin typeface="Arial" pitchFamily="34" charset="0"/>
                <a:cs typeface="Arial" pitchFamily="34" charset="0"/>
              </a:rPr>
              <a:t>Allostatic load, biologic processes, genetic ancestry, genetic mechanisms</a:t>
            </a:r>
          </a:p>
        </p:txBody>
      </p:sp>
      <p:sp>
        <p:nvSpPr>
          <p:cNvPr id="21" name="Right Bracket 20"/>
          <p:cNvSpPr/>
          <p:nvPr/>
        </p:nvSpPr>
        <p:spPr>
          <a:xfrm>
            <a:off x="6388199" y="5025334"/>
            <a:ext cx="169080" cy="49885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22" name="TextBox 21"/>
          <p:cNvSpPr txBox="1"/>
          <p:nvPr/>
        </p:nvSpPr>
        <p:spPr>
          <a:xfrm>
            <a:off x="6694831" y="5160612"/>
            <a:ext cx="969550" cy="230832"/>
          </a:xfrm>
          <a:prstGeom prst="rect">
            <a:avLst/>
          </a:prstGeom>
          <a:noFill/>
        </p:spPr>
        <p:txBody>
          <a:bodyPr wrap="square" rtlCol="0">
            <a:spAutoFit/>
          </a:bodyPr>
          <a:lstStyle/>
          <a:p>
            <a:r>
              <a:rPr lang="en-US" sz="900" dirty="0">
                <a:solidFill>
                  <a:schemeClr val="bg1"/>
                </a:solidFill>
                <a:latin typeface="Arial" pitchFamily="34" charset="0"/>
                <a:cs typeface="Arial" pitchFamily="34" charset="0"/>
              </a:rPr>
              <a:t>Biologic factors</a:t>
            </a:r>
          </a:p>
        </p:txBody>
      </p:sp>
      <p:sp>
        <p:nvSpPr>
          <p:cNvPr id="23" name="TextBox 22"/>
          <p:cNvSpPr txBox="1"/>
          <p:nvPr/>
        </p:nvSpPr>
        <p:spPr>
          <a:xfrm>
            <a:off x="4436348" y="2118751"/>
            <a:ext cx="1943100" cy="484748"/>
          </a:xfrm>
          <a:prstGeom prst="rect">
            <a:avLst/>
          </a:prstGeom>
          <a:solidFill>
            <a:schemeClr val="accent4">
              <a:lumMod val="40000"/>
              <a:lumOff val="6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900" b="1" u="sng" dirty="0">
                <a:solidFill>
                  <a:prstClr val="black"/>
                </a:solidFill>
                <a:latin typeface="Arial" pitchFamily="34" charset="0"/>
                <a:cs typeface="Arial" pitchFamily="34" charset="0"/>
              </a:rPr>
              <a:t>Social context</a:t>
            </a:r>
          </a:p>
          <a:p>
            <a:r>
              <a:rPr lang="en-US" sz="825" dirty="0">
                <a:solidFill>
                  <a:prstClr val="black"/>
                </a:solidFill>
                <a:latin typeface="Arial" pitchFamily="34" charset="0"/>
                <a:cs typeface="Arial" pitchFamily="34" charset="0"/>
              </a:rPr>
              <a:t>Collective efficacy, social capital, racial/ethnic integration</a:t>
            </a:r>
          </a:p>
        </p:txBody>
      </p:sp>
      <p:sp>
        <p:nvSpPr>
          <p:cNvPr id="24" name="TextBox 23"/>
          <p:cNvSpPr txBox="1"/>
          <p:nvPr/>
        </p:nvSpPr>
        <p:spPr>
          <a:xfrm>
            <a:off x="4436348" y="2641530"/>
            <a:ext cx="1943100" cy="611706"/>
          </a:xfrm>
          <a:prstGeom prst="rect">
            <a:avLst/>
          </a:prstGeom>
          <a:solidFill>
            <a:schemeClr val="accent4">
              <a:lumMod val="40000"/>
              <a:lumOff val="6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900" b="1" u="sng" dirty="0">
                <a:solidFill>
                  <a:prstClr val="black"/>
                </a:solidFill>
                <a:latin typeface="Arial" pitchFamily="34" charset="0"/>
                <a:cs typeface="Arial" pitchFamily="34" charset="0"/>
              </a:rPr>
              <a:t>Social relationships</a:t>
            </a:r>
          </a:p>
          <a:p>
            <a:r>
              <a:rPr lang="en-US" sz="825" dirty="0">
                <a:solidFill>
                  <a:prstClr val="black"/>
                </a:solidFill>
                <a:latin typeface="Arial" pitchFamily="34" charset="0"/>
                <a:cs typeface="Arial" pitchFamily="34" charset="0"/>
              </a:rPr>
              <a:t>Social networks, social support, religious participation, civic engagement</a:t>
            </a:r>
          </a:p>
        </p:txBody>
      </p:sp>
      <p:sp>
        <p:nvSpPr>
          <p:cNvPr id="25" name="TextBox 24"/>
          <p:cNvSpPr txBox="1"/>
          <p:nvPr/>
        </p:nvSpPr>
        <p:spPr>
          <a:xfrm>
            <a:off x="4445099" y="3291267"/>
            <a:ext cx="1943100" cy="484748"/>
          </a:xfrm>
          <a:prstGeom prst="rect">
            <a:avLst/>
          </a:prstGeom>
          <a:solidFill>
            <a:schemeClr val="accent4">
              <a:lumMod val="40000"/>
              <a:lumOff val="6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900" b="1" u="sng" dirty="0">
                <a:solidFill>
                  <a:prstClr val="black"/>
                </a:solidFill>
                <a:latin typeface="Arial" pitchFamily="34" charset="0"/>
                <a:cs typeface="Arial" pitchFamily="34" charset="0"/>
              </a:rPr>
              <a:t>Physical context</a:t>
            </a:r>
          </a:p>
          <a:p>
            <a:r>
              <a:rPr lang="en-US" sz="825" dirty="0">
                <a:solidFill>
                  <a:prstClr val="black"/>
                </a:solidFill>
                <a:latin typeface="Arial" pitchFamily="34" charset="0"/>
                <a:cs typeface="Arial" pitchFamily="34" charset="0"/>
              </a:rPr>
              <a:t>Building quality, pollution, sidewalks, parks</a:t>
            </a:r>
          </a:p>
        </p:txBody>
      </p:sp>
      <p:sp>
        <p:nvSpPr>
          <p:cNvPr id="26" name="Right Bracket 25"/>
          <p:cNvSpPr/>
          <p:nvPr/>
        </p:nvSpPr>
        <p:spPr>
          <a:xfrm>
            <a:off x="7610548" y="1534858"/>
            <a:ext cx="161469" cy="373990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cxnSp>
        <p:nvCxnSpPr>
          <p:cNvPr id="27" name="Straight Connector 26"/>
          <p:cNvCxnSpPr/>
          <p:nvPr/>
        </p:nvCxnSpPr>
        <p:spPr>
          <a:xfrm>
            <a:off x="6694831" y="1593985"/>
            <a:ext cx="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9" idx="2"/>
            <a:endCxn id="13" idx="1"/>
          </p:cNvCxnSpPr>
          <p:nvPr/>
        </p:nvCxnSpPr>
        <p:spPr>
          <a:xfrm>
            <a:off x="6566715" y="1593985"/>
            <a:ext cx="128116" cy="1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1" idx="2"/>
            <a:endCxn id="22" idx="1"/>
          </p:cNvCxnSpPr>
          <p:nvPr/>
        </p:nvCxnSpPr>
        <p:spPr>
          <a:xfrm>
            <a:off x="6557279" y="5274760"/>
            <a:ext cx="137552" cy="1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2"/>
            <a:endCxn id="15" idx="1"/>
          </p:cNvCxnSpPr>
          <p:nvPr/>
        </p:nvCxnSpPr>
        <p:spPr>
          <a:xfrm>
            <a:off x="6565257" y="4309198"/>
            <a:ext cx="129574" cy="1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1" idx="2"/>
            <a:endCxn id="14" idx="1"/>
          </p:cNvCxnSpPr>
          <p:nvPr/>
        </p:nvCxnSpPr>
        <p:spPr>
          <a:xfrm flipV="1">
            <a:off x="6587197" y="2941834"/>
            <a:ext cx="107635" cy="1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6" idx="2"/>
            <a:endCxn id="16" idx="1"/>
          </p:cNvCxnSpPr>
          <p:nvPr/>
        </p:nvCxnSpPr>
        <p:spPr>
          <a:xfrm>
            <a:off x="7772016" y="3404810"/>
            <a:ext cx="151560" cy="126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07310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066800"/>
            <a:ext cx="3008313" cy="4691063"/>
          </a:xfrm>
        </p:spPr>
        <p:txBody>
          <a:bodyPr>
            <a:normAutofit/>
          </a:bodyPr>
          <a:lstStyle/>
          <a:p>
            <a:r>
              <a:rPr lang="en-US" sz="1600" b="1" dirty="0"/>
              <a:t>Fundamental causes</a:t>
            </a:r>
          </a:p>
          <a:p>
            <a:r>
              <a:rPr lang="en-US" sz="1600" dirty="0">
                <a:solidFill>
                  <a:schemeClr val="bg1">
                    <a:lumMod val="75000"/>
                  </a:schemeClr>
                </a:solidFill>
              </a:rPr>
              <a:t>They are considered </a:t>
            </a:r>
            <a:r>
              <a:rPr lang="en-US" sz="1600" dirty="0" smtClean="0">
                <a:solidFill>
                  <a:schemeClr val="bg1">
                    <a:lumMod val="75000"/>
                  </a:schemeClr>
                </a:solidFill>
              </a:rPr>
              <a:t>fundamental causes </a:t>
            </a:r>
            <a:r>
              <a:rPr lang="en-US" sz="1600" dirty="0">
                <a:solidFill>
                  <a:schemeClr val="bg1">
                    <a:lumMod val="75000"/>
                  </a:schemeClr>
                </a:solidFill>
              </a:rPr>
              <a:t>because their influence </a:t>
            </a:r>
            <a:r>
              <a:rPr lang="en-US" sz="1600" dirty="0" smtClean="0">
                <a:solidFill>
                  <a:schemeClr val="bg1">
                    <a:lumMod val="75000"/>
                  </a:schemeClr>
                </a:solidFill>
              </a:rPr>
              <a:t>is solely </a:t>
            </a:r>
            <a:r>
              <a:rPr lang="en-US" sz="1600" dirty="0">
                <a:solidFill>
                  <a:schemeClr val="bg1">
                    <a:lumMod val="75000"/>
                  </a:schemeClr>
                </a:solidFill>
              </a:rPr>
              <a:t>reflected at the population level in the variation in rates of disease or poor health... Their roots are embedded in policy, shared social norms about health and social practices, </a:t>
            </a:r>
            <a:r>
              <a:rPr lang="en-US" sz="1600" dirty="0" smtClean="0">
                <a:solidFill>
                  <a:schemeClr val="bg1">
                    <a:lumMod val="75000"/>
                  </a:schemeClr>
                </a:solidFill>
              </a:rPr>
              <a:t>socioeconomic disadvantage</a:t>
            </a:r>
            <a:r>
              <a:rPr lang="en-US" sz="1600" dirty="0">
                <a:solidFill>
                  <a:schemeClr val="bg1">
                    <a:lumMod val="75000"/>
                  </a:schemeClr>
                </a:solidFill>
              </a:rPr>
              <a:t>, and policies that </a:t>
            </a:r>
            <a:r>
              <a:rPr lang="en-US" sz="1600" dirty="0" smtClean="0">
                <a:solidFill>
                  <a:schemeClr val="bg1">
                    <a:lumMod val="75000"/>
                  </a:schemeClr>
                </a:solidFill>
              </a:rPr>
              <a:t>affect public </a:t>
            </a:r>
            <a:r>
              <a:rPr lang="en-US" sz="1600" dirty="0">
                <a:solidFill>
                  <a:schemeClr val="bg1">
                    <a:lumMod val="75000"/>
                  </a:schemeClr>
                </a:solidFill>
              </a:rPr>
              <a:t>availability of health services, including who receives them and the level and quality of service. They are the determinants of inequities rather than differences</a:t>
            </a:r>
            <a:r>
              <a:rPr lang="en-US" sz="1600" dirty="0" smtClean="0">
                <a:solidFill>
                  <a:schemeClr val="bg1">
                    <a:lumMod val="75000"/>
                  </a:schemeClr>
                </a:solidFill>
              </a:rPr>
              <a:t>.</a:t>
            </a:r>
            <a:endParaRPr lang="en-US" sz="1600" dirty="0">
              <a:solidFill>
                <a:schemeClr val="bg1">
                  <a:lumMod val="75000"/>
                </a:schemeClr>
              </a:solidFill>
            </a:endParaRPr>
          </a:p>
          <a:p>
            <a:endParaRPr lang="en-US" dirty="0" smtClean="0"/>
          </a:p>
        </p:txBody>
      </p:sp>
      <p:sp>
        <p:nvSpPr>
          <p:cNvPr id="8" name="TextBox 7"/>
          <p:cNvSpPr txBox="1"/>
          <p:nvPr/>
        </p:nvSpPr>
        <p:spPr>
          <a:xfrm>
            <a:off x="228600" y="5798388"/>
            <a:ext cx="2057551" cy="300082"/>
          </a:xfrm>
          <a:prstGeom prst="rect">
            <a:avLst/>
          </a:prstGeom>
          <a:noFill/>
        </p:spPr>
        <p:txBody>
          <a:bodyPr wrap="none" rtlCol="0">
            <a:spAutoFit/>
          </a:bodyPr>
          <a:lstStyle/>
          <a:p>
            <a:r>
              <a:rPr lang="en-US" sz="1350" dirty="0" err="1">
                <a:solidFill>
                  <a:schemeClr val="bg1"/>
                </a:solidFill>
              </a:rPr>
              <a:t>Warnecke</a:t>
            </a:r>
            <a:r>
              <a:rPr lang="en-US" sz="1350" dirty="0">
                <a:solidFill>
                  <a:schemeClr val="bg1"/>
                </a:solidFill>
              </a:rPr>
              <a:t> et al. AJPH 2008</a:t>
            </a:r>
          </a:p>
        </p:txBody>
      </p:sp>
      <p:sp>
        <p:nvSpPr>
          <p:cNvPr id="6" name="TextBox 5"/>
          <p:cNvSpPr txBox="1"/>
          <p:nvPr/>
        </p:nvSpPr>
        <p:spPr>
          <a:xfrm>
            <a:off x="4437674" y="1595972"/>
            <a:ext cx="1943100" cy="484748"/>
          </a:xfrm>
          <a:prstGeom prst="rect">
            <a:avLst/>
          </a:prstGeom>
          <a:solidFill>
            <a:schemeClr val="accent4">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b="1" u="sng" dirty="0">
                <a:solidFill>
                  <a:prstClr val="black"/>
                </a:solidFill>
                <a:latin typeface="Arial" pitchFamily="34" charset="0"/>
                <a:cs typeface="Arial" pitchFamily="34" charset="0"/>
              </a:rPr>
              <a:t>Institutional context</a:t>
            </a:r>
          </a:p>
          <a:p>
            <a:r>
              <a:rPr lang="en-US" sz="825" dirty="0">
                <a:solidFill>
                  <a:prstClr val="black"/>
                </a:solidFill>
                <a:latin typeface="Arial" pitchFamily="34" charset="0"/>
                <a:cs typeface="Arial" pitchFamily="34" charset="0"/>
              </a:rPr>
              <a:t>Health care system, economic system, media, political system</a:t>
            </a:r>
            <a:endParaRPr lang="en-US" sz="825" strike="sngStrike" dirty="0">
              <a:solidFill>
                <a:prstClr val="black"/>
              </a:solidFill>
              <a:latin typeface="Arial" pitchFamily="34" charset="0"/>
              <a:cs typeface="Arial" pitchFamily="34" charset="0"/>
            </a:endParaRPr>
          </a:p>
        </p:txBody>
      </p:sp>
      <p:sp>
        <p:nvSpPr>
          <p:cNvPr id="7" name="TextBox 6"/>
          <p:cNvSpPr txBox="1"/>
          <p:nvPr/>
        </p:nvSpPr>
        <p:spPr>
          <a:xfrm>
            <a:off x="4436348" y="3814046"/>
            <a:ext cx="1943100" cy="484748"/>
          </a:xfrm>
          <a:prstGeom prst="rect">
            <a:avLst/>
          </a:prstGeom>
          <a:solidFill>
            <a:schemeClr val="accent5">
              <a:lumMod val="9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b="1" u="sng" dirty="0">
                <a:solidFill>
                  <a:schemeClr val="bg1">
                    <a:lumMod val="50000"/>
                  </a:schemeClr>
                </a:solidFill>
                <a:latin typeface="Arial" pitchFamily="34" charset="0"/>
                <a:cs typeface="Arial" pitchFamily="34" charset="0"/>
              </a:rPr>
              <a:t>Individual demographics</a:t>
            </a:r>
          </a:p>
          <a:p>
            <a:r>
              <a:rPr lang="en-US" sz="825" dirty="0">
                <a:solidFill>
                  <a:schemeClr val="bg1">
                    <a:lumMod val="50000"/>
                  </a:schemeClr>
                </a:solidFill>
                <a:latin typeface="Arial" pitchFamily="34" charset="0"/>
                <a:cs typeface="Arial" pitchFamily="34" charset="0"/>
              </a:rPr>
              <a:t>Age, race/ethnicity, SES, health insurance, education, acculturation</a:t>
            </a:r>
          </a:p>
        </p:txBody>
      </p:sp>
      <p:sp>
        <p:nvSpPr>
          <p:cNvPr id="9" name="TextBox 8"/>
          <p:cNvSpPr txBox="1"/>
          <p:nvPr/>
        </p:nvSpPr>
        <p:spPr>
          <a:xfrm>
            <a:off x="4431032" y="4336825"/>
            <a:ext cx="1943100" cy="357790"/>
          </a:xfrm>
          <a:prstGeom prst="rect">
            <a:avLst/>
          </a:prstGeom>
          <a:solidFill>
            <a:schemeClr val="accent5">
              <a:lumMod val="9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b="1" u="sng" dirty="0">
                <a:solidFill>
                  <a:schemeClr val="bg1">
                    <a:lumMod val="50000"/>
                  </a:schemeClr>
                </a:solidFill>
                <a:latin typeface="Arial" pitchFamily="34" charset="0"/>
                <a:cs typeface="Arial" pitchFamily="34" charset="0"/>
              </a:rPr>
              <a:t>Individual risk behaviors</a:t>
            </a:r>
          </a:p>
          <a:p>
            <a:r>
              <a:rPr lang="en-US" sz="825" dirty="0">
                <a:solidFill>
                  <a:schemeClr val="bg1">
                    <a:lumMod val="50000"/>
                  </a:schemeClr>
                </a:solidFill>
                <a:latin typeface="Arial" pitchFamily="34" charset="0"/>
                <a:cs typeface="Arial" pitchFamily="34" charset="0"/>
              </a:rPr>
              <a:t>Smoking, alcohol, diet, sleep</a:t>
            </a:r>
          </a:p>
        </p:txBody>
      </p:sp>
      <p:grpSp>
        <p:nvGrpSpPr>
          <p:cNvPr id="10" name="Group 9"/>
          <p:cNvGrpSpPr/>
          <p:nvPr/>
        </p:nvGrpSpPr>
        <p:grpSpPr>
          <a:xfrm>
            <a:off x="3933930" y="1200151"/>
            <a:ext cx="388118" cy="4516941"/>
            <a:chOff x="1752600" y="838200"/>
            <a:chExt cx="685800" cy="5105400"/>
          </a:xfrm>
          <a:solidFill>
            <a:schemeClr val="accent6">
              <a:lumMod val="40000"/>
              <a:lumOff val="60000"/>
            </a:schemeClr>
          </a:solidFill>
        </p:grpSpPr>
        <p:sp>
          <p:nvSpPr>
            <p:cNvPr id="33" name="Up-Down Arrow 32"/>
            <p:cNvSpPr/>
            <p:nvPr/>
          </p:nvSpPr>
          <p:spPr>
            <a:xfrm>
              <a:off x="1752600" y="838200"/>
              <a:ext cx="685800" cy="5105400"/>
            </a:xfrm>
            <a:prstGeom prst="upDownArrow">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sz="1350">
                <a:solidFill>
                  <a:prstClr val="black"/>
                </a:solidFill>
              </a:endParaRPr>
            </a:p>
          </p:txBody>
        </p:sp>
        <p:sp>
          <p:nvSpPr>
            <p:cNvPr id="34" name="TextBox 33"/>
            <p:cNvSpPr txBox="1"/>
            <p:nvPr/>
          </p:nvSpPr>
          <p:spPr>
            <a:xfrm rot="16200000">
              <a:off x="1470236" y="3050415"/>
              <a:ext cx="1155663" cy="530241"/>
            </a:xfrm>
            <a:prstGeom prst="rect">
              <a:avLst/>
            </a:prstGeom>
            <a:noFill/>
          </p:spPr>
          <p:txBody>
            <a:bodyPr wrap="none" rtlCol="0">
              <a:spAutoFit/>
            </a:bodyPr>
            <a:lstStyle/>
            <a:p>
              <a:r>
                <a:rPr lang="en-US" sz="1350" dirty="0">
                  <a:solidFill>
                    <a:prstClr val="black"/>
                  </a:solidFill>
                </a:rPr>
                <a:t>Interactions</a:t>
              </a:r>
            </a:p>
          </p:txBody>
        </p:sp>
      </p:grpSp>
      <p:sp>
        <p:nvSpPr>
          <p:cNvPr id="11" name="Right Bracket 10"/>
          <p:cNvSpPr/>
          <p:nvPr/>
        </p:nvSpPr>
        <p:spPr>
          <a:xfrm>
            <a:off x="6379448" y="2311552"/>
            <a:ext cx="207748" cy="126336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12" name="Right Bracket 11"/>
          <p:cNvSpPr/>
          <p:nvPr/>
        </p:nvSpPr>
        <p:spPr>
          <a:xfrm>
            <a:off x="6388199" y="4066794"/>
            <a:ext cx="177058" cy="484807"/>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13" name="TextBox 12"/>
          <p:cNvSpPr txBox="1"/>
          <p:nvPr/>
        </p:nvSpPr>
        <p:spPr>
          <a:xfrm>
            <a:off x="6694831" y="1410585"/>
            <a:ext cx="969550" cy="369332"/>
          </a:xfrm>
          <a:prstGeom prst="rect">
            <a:avLst/>
          </a:prstGeom>
          <a:noFill/>
        </p:spPr>
        <p:txBody>
          <a:bodyPr wrap="square" rtlCol="0">
            <a:spAutoFit/>
          </a:bodyPr>
          <a:lstStyle/>
          <a:p>
            <a:r>
              <a:rPr lang="en-US" sz="900" dirty="0">
                <a:solidFill>
                  <a:schemeClr val="bg1"/>
                </a:solidFill>
                <a:latin typeface="Arial" pitchFamily="34" charset="0"/>
                <a:cs typeface="Arial" pitchFamily="34" charset="0"/>
              </a:rPr>
              <a:t>Fundamental causes</a:t>
            </a:r>
          </a:p>
        </p:txBody>
      </p:sp>
      <p:sp>
        <p:nvSpPr>
          <p:cNvPr id="14" name="TextBox 13"/>
          <p:cNvSpPr txBox="1"/>
          <p:nvPr/>
        </p:nvSpPr>
        <p:spPr>
          <a:xfrm>
            <a:off x="6694831" y="2687918"/>
            <a:ext cx="969550" cy="507831"/>
          </a:xfrm>
          <a:prstGeom prst="rect">
            <a:avLst/>
          </a:prstGeom>
          <a:noFill/>
        </p:spPr>
        <p:txBody>
          <a:bodyPr wrap="square" rtlCol="0">
            <a:spAutoFit/>
          </a:bodyPr>
          <a:lstStyle/>
          <a:p>
            <a:r>
              <a:rPr lang="en-US" sz="900" dirty="0">
                <a:solidFill>
                  <a:schemeClr val="bg1"/>
                </a:solidFill>
                <a:latin typeface="Arial" pitchFamily="34" charset="0"/>
                <a:cs typeface="Arial" pitchFamily="34" charset="0"/>
              </a:rPr>
              <a:t>Social &amp; physical context</a:t>
            </a:r>
          </a:p>
        </p:txBody>
      </p:sp>
      <p:sp>
        <p:nvSpPr>
          <p:cNvPr id="15" name="TextBox 14"/>
          <p:cNvSpPr txBox="1"/>
          <p:nvPr/>
        </p:nvSpPr>
        <p:spPr>
          <a:xfrm>
            <a:off x="6694831" y="4125798"/>
            <a:ext cx="969550" cy="369332"/>
          </a:xfrm>
          <a:prstGeom prst="rect">
            <a:avLst/>
          </a:prstGeom>
          <a:noFill/>
        </p:spPr>
        <p:txBody>
          <a:bodyPr wrap="square" rtlCol="0">
            <a:spAutoFit/>
          </a:bodyPr>
          <a:lstStyle/>
          <a:p>
            <a:r>
              <a:rPr lang="en-US" sz="900" dirty="0">
                <a:solidFill>
                  <a:schemeClr val="bg1"/>
                </a:solidFill>
                <a:latin typeface="Arial" pitchFamily="34" charset="0"/>
                <a:cs typeface="Arial" pitchFamily="34" charset="0"/>
              </a:rPr>
              <a:t>Individual factors</a:t>
            </a:r>
          </a:p>
        </p:txBody>
      </p:sp>
      <p:sp>
        <p:nvSpPr>
          <p:cNvPr id="16" name="TextBox 15"/>
          <p:cNvSpPr txBox="1"/>
          <p:nvPr/>
        </p:nvSpPr>
        <p:spPr>
          <a:xfrm>
            <a:off x="7923576" y="3221410"/>
            <a:ext cx="1143000" cy="36933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900" b="1" dirty="0">
                <a:solidFill>
                  <a:schemeClr val="bg1"/>
                </a:solidFill>
                <a:latin typeface="Arial" pitchFamily="34" charset="0"/>
                <a:cs typeface="Arial" pitchFamily="34" charset="0"/>
              </a:rPr>
              <a:t>Disparate health outcomes</a:t>
            </a:r>
          </a:p>
        </p:txBody>
      </p:sp>
      <p:sp>
        <p:nvSpPr>
          <p:cNvPr id="17" name="TextBox 16"/>
          <p:cNvSpPr txBox="1"/>
          <p:nvPr/>
        </p:nvSpPr>
        <p:spPr>
          <a:xfrm>
            <a:off x="4436348" y="4732647"/>
            <a:ext cx="1943100" cy="484748"/>
          </a:xfrm>
          <a:prstGeom prst="rect">
            <a:avLst/>
          </a:prstGeom>
          <a:solidFill>
            <a:schemeClr val="accent5">
              <a:lumMod val="9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b="1" u="sng" dirty="0">
                <a:solidFill>
                  <a:schemeClr val="bg1">
                    <a:lumMod val="50000"/>
                  </a:schemeClr>
                </a:solidFill>
                <a:latin typeface="Arial" pitchFamily="34" charset="0"/>
                <a:cs typeface="Arial" pitchFamily="34" charset="0"/>
              </a:rPr>
              <a:t>Biological responses</a:t>
            </a:r>
          </a:p>
          <a:p>
            <a:r>
              <a:rPr lang="en-US" sz="825" dirty="0">
                <a:solidFill>
                  <a:schemeClr val="bg1">
                    <a:lumMod val="50000"/>
                  </a:schemeClr>
                </a:solidFill>
                <a:latin typeface="Arial" pitchFamily="34" charset="0"/>
                <a:cs typeface="Arial" pitchFamily="34" charset="0"/>
              </a:rPr>
              <a:t>Obesity, depression, stress, hypertension</a:t>
            </a:r>
          </a:p>
        </p:txBody>
      </p:sp>
      <p:sp>
        <p:nvSpPr>
          <p:cNvPr id="18" name="TextBox 17"/>
          <p:cNvSpPr txBox="1"/>
          <p:nvPr/>
        </p:nvSpPr>
        <p:spPr>
          <a:xfrm>
            <a:off x="4431032" y="1200150"/>
            <a:ext cx="1943100" cy="357790"/>
          </a:xfrm>
          <a:prstGeom prst="rect">
            <a:avLst/>
          </a:prstGeom>
          <a:solidFill>
            <a:schemeClr val="accent4">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b="1" u="sng" dirty="0">
                <a:solidFill>
                  <a:prstClr val="black"/>
                </a:solidFill>
                <a:latin typeface="Arial" pitchFamily="34" charset="0"/>
                <a:cs typeface="Arial" pitchFamily="34" charset="0"/>
              </a:rPr>
              <a:t>Social conditions &amp; policies</a:t>
            </a:r>
            <a:endParaRPr lang="en-US" sz="900" b="1" u="sng" strike="sngStrike" dirty="0">
              <a:solidFill>
                <a:prstClr val="black"/>
              </a:solidFill>
              <a:latin typeface="Arial" pitchFamily="34" charset="0"/>
              <a:cs typeface="Arial" pitchFamily="34" charset="0"/>
            </a:endParaRPr>
          </a:p>
          <a:p>
            <a:r>
              <a:rPr lang="en-US" sz="825" dirty="0">
                <a:solidFill>
                  <a:prstClr val="black"/>
                </a:solidFill>
                <a:latin typeface="Arial" pitchFamily="34" charset="0"/>
                <a:cs typeface="Arial" pitchFamily="34" charset="0"/>
              </a:rPr>
              <a:t>Poverty, norms, prejudice</a:t>
            </a:r>
            <a:endParaRPr lang="en-US" sz="825" strike="sngStrike" dirty="0">
              <a:solidFill>
                <a:prstClr val="black"/>
              </a:solidFill>
              <a:latin typeface="Arial" pitchFamily="34" charset="0"/>
              <a:cs typeface="Arial" pitchFamily="34" charset="0"/>
            </a:endParaRPr>
          </a:p>
        </p:txBody>
      </p:sp>
      <p:sp>
        <p:nvSpPr>
          <p:cNvPr id="19" name="Right Bracket 18"/>
          <p:cNvSpPr/>
          <p:nvPr/>
        </p:nvSpPr>
        <p:spPr>
          <a:xfrm>
            <a:off x="6388199" y="1361164"/>
            <a:ext cx="178517" cy="46564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20" name="TextBox 19"/>
          <p:cNvSpPr txBox="1"/>
          <p:nvPr/>
        </p:nvSpPr>
        <p:spPr>
          <a:xfrm>
            <a:off x="4436348" y="5255426"/>
            <a:ext cx="1943100" cy="611706"/>
          </a:xfrm>
          <a:prstGeom prst="rect">
            <a:avLst/>
          </a:prstGeom>
          <a:solidFill>
            <a:schemeClr val="accent5">
              <a:lumMod val="9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b="1" u="sng" dirty="0">
                <a:solidFill>
                  <a:schemeClr val="bg1">
                    <a:lumMod val="50000"/>
                  </a:schemeClr>
                </a:solidFill>
                <a:latin typeface="Arial" pitchFamily="34" charset="0"/>
                <a:cs typeface="Arial" pitchFamily="34" charset="0"/>
              </a:rPr>
              <a:t>Biologic/Genetic pathways</a:t>
            </a:r>
          </a:p>
          <a:p>
            <a:r>
              <a:rPr lang="en-US" sz="825" dirty="0">
                <a:solidFill>
                  <a:schemeClr val="bg1">
                    <a:lumMod val="50000"/>
                  </a:schemeClr>
                </a:solidFill>
                <a:latin typeface="Arial" pitchFamily="34" charset="0"/>
                <a:cs typeface="Arial" pitchFamily="34" charset="0"/>
              </a:rPr>
              <a:t>Allostatic load, biologic processes, genetic ancestry, genetic mechanisms</a:t>
            </a:r>
          </a:p>
        </p:txBody>
      </p:sp>
      <p:sp>
        <p:nvSpPr>
          <p:cNvPr id="21" name="Right Bracket 20"/>
          <p:cNvSpPr/>
          <p:nvPr/>
        </p:nvSpPr>
        <p:spPr>
          <a:xfrm>
            <a:off x="6388199" y="5025334"/>
            <a:ext cx="169080" cy="49885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22" name="TextBox 21"/>
          <p:cNvSpPr txBox="1"/>
          <p:nvPr/>
        </p:nvSpPr>
        <p:spPr>
          <a:xfrm>
            <a:off x="6694831" y="5160612"/>
            <a:ext cx="969550" cy="230832"/>
          </a:xfrm>
          <a:prstGeom prst="rect">
            <a:avLst/>
          </a:prstGeom>
          <a:noFill/>
        </p:spPr>
        <p:txBody>
          <a:bodyPr wrap="square" rtlCol="0">
            <a:spAutoFit/>
          </a:bodyPr>
          <a:lstStyle/>
          <a:p>
            <a:r>
              <a:rPr lang="en-US" sz="900" dirty="0">
                <a:solidFill>
                  <a:schemeClr val="bg1"/>
                </a:solidFill>
                <a:latin typeface="Arial" pitchFamily="34" charset="0"/>
                <a:cs typeface="Arial" pitchFamily="34" charset="0"/>
              </a:rPr>
              <a:t>Biologic factors</a:t>
            </a:r>
          </a:p>
        </p:txBody>
      </p:sp>
      <p:sp>
        <p:nvSpPr>
          <p:cNvPr id="23" name="TextBox 22"/>
          <p:cNvSpPr txBox="1"/>
          <p:nvPr/>
        </p:nvSpPr>
        <p:spPr>
          <a:xfrm>
            <a:off x="4436348" y="2118751"/>
            <a:ext cx="1943100" cy="484748"/>
          </a:xfrm>
          <a:prstGeom prst="rect">
            <a:avLst/>
          </a:prstGeom>
          <a:solidFill>
            <a:schemeClr val="accent5">
              <a:lumMod val="9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900" b="1" u="sng" dirty="0">
                <a:solidFill>
                  <a:schemeClr val="bg1">
                    <a:lumMod val="50000"/>
                  </a:schemeClr>
                </a:solidFill>
                <a:latin typeface="Arial" pitchFamily="34" charset="0"/>
                <a:cs typeface="Arial" pitchFamily="34" charset="0"/>
              </a:rPr>
              <a:t>Social context</a:t>
            </a:r>
          </a:p>
          <a:p>
            <a:r>
              <a:rPr lang="en-US" sz="825" dirty="0">
                <a:solidFill>
                  <a:schemeClr val="bg1">
                    <a:lumMod val="50000"/>
                  </a:schemeClr>
                </a:solidFill>
                <a:latin typeface="Arial" pitchFamily="34" charset="0"/>
                <a:cs typeface="Arial" pitchFamily="34" charset="0"/>
              </a:rPr>
              <a:t>Collective efficacy, social capital, racial/ethnic integration</a:t>
            </a:r>
          </a:p>
        </p:txBody>
      </p:sp>
      <p:sp>
        <p:nvSpPr>
          <p:cNvPr id="24" name="TextBox 23"/>
          <p:cNvSpPr txBox="1"/>
          <p:nvPr/>
        </p:nvSpPr>
        <p:spPr>
          <a:xfrm>
            <a:off x="4436348" y="2641530"/>
            <a:ext cx="1943100" cy="611706"/>
          </a:xfrm>
          <a:prstGeom prst="rect">
            <a:avLst/>
          </a:prstGeom>
          <a:solidFill>
            <a:schemeClr val="accent5">
              <a:lumMod val="9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900" b="1" u="sng" dirty="0">
                <a:solidFill>
                  <a:schemeClr val="bg1">
                    <a:lumMod val="50000"/>
                  </a:schemeClr>
                </a:solidFill>
                <a:latin typeface="Arial" pitchFamily="34" charset="0"/>
                <a:cs typeface="Arial" pitchFamily="34" charset="0"/>
              </a:rPr>
              <a:t>Social relationships</a:t>
            </a:r>
          </a:p>
          <a:p>
            <a:r>
              <a:rPr lang="en-US" sz="825" dirty="0">
                <a:solidFill>
                  <a:schemeClr val="bg1">
                    <a:lumMod val="50000"/>
                  </a:schemeClr>
                </a:solidFill>
                <a:latin typeface="Arial" pitchFamily="34" charset="0"/>
                <a:cs typeface="Arial" pitchFamily="34" charset="0"/>
              </a:rPr>
              <a:t>Social networks, social support, religious participation, civic engagement</a:t>
            </a:r>
          </a:p>
        </p:txBody>
      </p:sp>
      <p:sp>
        <p:nvSpPr>
          <p:cNvPr id="25" name="TextBox 24"/>
          <p:cNvSpPr txBox="1"/>
          <p:nvPr/>
        </p:nvSpPr>
        <p:spPr>
          <a:xfrm>
            <a:off x="4445099" y="3291267"/>
            <a:ext cx="1943100" cy="484748"/>
          </a:xfrm>
          <a:prstGeom prst="rect">
            <a:avLst/>
          </a:prstGeom>
          <a:solidFill>
            <a:schemeClr val="accent5">
              <a:lumMod val="9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900" b="1" u="sng" dirty="0">
                <a:solidFill>
                  <a:schemeClr val="bg1">
                    <a:lumMod val="50000"/>
                  </a:schemeClr>
                </a:solidFill>
                <a:latin typeface="Arial" pitchFamily="34" charset="0"/>
                <a:cs typeface="Arial" pitchFamily="34" charset="0"/>
              </a:rPr>
              <a:t>Physical context</a:t>
            </a:r>
          </a:p>
          <a:p>
            <a:r>
              <a:rPr lang="en-US" sz="825" dirty="0">
                <a:solidFill>
                  <a:schemeClr val="bg1">
                    <a:lumMod val="50000"/>
                  </a:schemeClr>
                </a:solidFill>
                <a:latin typeface="Arial" pitchFamily="34" charset="0"/>
                <a:cs typeface="Arial" pitchFamily="34" charset="0"/>
              </a:rPr>
              <a:t>Building quality, pollution, sidewalks, parks</a:t>
            </a:r>
          </a:p>
        </p:txBody>
      </p:sp>
      <p:sp>
        <p:nvSpPr>
          <p:cNvPr id="26" name="Right Bracket 25"/>
          <p:cNvSpPr/>
          <p:nvPr/>
        </p:nvSpPr>
        <p:spPr>
          <a:xfrm>
            <a:off x="7610548" y="1534858"/>
            <a:ext cx="161469" cy="373990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cxnSp>
        <p:nvCxnSpPr>
          <p:cNvPr id="27" name="Straight Connector 26"/>
          <p:cNvCxnSpPr/>
          <p:nvPr/>
        </p:nvCxnSpPr>
        <p:spPr>
          <a:xfrm>
            <a:off x="6694831" y="1593985"/>
            <a:ext cx="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9" idx="2"/>
            <a:endCxn id="13" idx="1"/>
          </p:cNvCxnSpPr>
          <p:nvPr/>
        </p:nvCxnSpPr>
        <p:spPr>
          <a:xfrm>
            <a:off x="6566715" y="1593985"/>
            <a:ext cx="128116" cy="1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1" idx="2"/>
            <a:endCxn id="22" idx="1"/>
          </p:cNvCxnSpPr>
          <p:nvPr/>
        </p:nvCxnSpPr>
        <p:spPr>
          <a:xfrm>
            <a:off x="6557279" y="5274760"/>
            <a:ext cx="137552" cy="1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2"/>
            <a:endCxn id="15" idx="1"/>
          </p:cNvCxnSpPr>
          <p:nvPr/>
        </p:nvCxnSpPr>
        <p:spPr>
          <a:xfrm>
            <a:off x="6565257" y="4309198"/>
            <a:ext cx="129574" cy="1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1" idx="2"/>
            <a:endCxn id="14" idx="1"/>
          </p:cNvCxnSpPr>
          <p:nvPr/>
        </p:nvCxnSpPr>
        <p:spPr>
          <a:xfrm flipV="1">
            <a:off x="6587197" y="2941834"/>
            <a:ext cx="107635" cy="1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6" idx="2"/>
            <a:endCxn id="16" idx="1"/>
          </p:cNvCxnSpPr>
          <p:nvPr/>
        </p:nvCxnSpPr>
        <p:spPr>
          <a:xfrm>
            <a:off x="7772016" y="3404810"/>
            <a:ext cx="151560" cy="1267"/>
          </a:xfrm>
          <a:prstGeom prst="line">
            <a:avLst/>
          </a:prstGeom>
        </p:spPr>
        <p:style>
          <a:lnRef idx="1">
            <a:schemeClr val="accent1"/>
          </a:lnRef>
          <a:fillRef idx="0">
            <a:schemeClr val="accent1"/>
          </a:fillRef>
          <a:effectRef idx="0">
            <a:schemeClr val="accent1"/>
          </a:effectRef>
          <a:fontRef idx="minor">
            <a:schemeClr val="tx1"/>
          </a:fontRef>
        </p:style>
      </p:cxnSp>
      <p:sp>
        <p:nvSpPr>
          <p:cNvPr id="35" name="Title 1"/>
          <p:cNvSpPr>
            <a:spLocks noGrp="1"/>
          </p:cNvSpPr>
          <p:nvPr>
            <p:ph type="title"/>
          </p:nvPr>
        </p:nvSpPr>
        <p:spPr>
          <a:xfrm>
            <a:off x="457200" y="609600"/>
            <a:ext cx="3025247" cy="416675"/>
          </a:xfrm>
        </p:spPr>
        <p:txBody>
          <a:bodyPr/>
          <a:lstStyle/>
          <a:p>
            <a:r>
              <a:rPr lang="en-US" dirty="0" smtClean="0"/>
              <a:t>Cells-to-Society model</a:t>
            </a:r>
            <a:endParaRPr lang="en-US" dirty="0"/>
          </a:p>
        </p:txBody>
      </p:sp>
    </p:spTree>
    <p:extLst>
      <p:ext uri="{BB962C8B-B14F-4D97-AF65-F5344CB8AC3E}">
        <p14:creationId xmlns:p14="http://schemas.microsoft.com/office/powerpoint/2010/main" val="87601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435100"/>
            <a:ext cx="3008313" cy="4691063"/>
          </a:xfrm>
        </p:spPr>
        <p:txBody>
          <a:bodyPr>
            <a:normAutofit/>
          </a:bodyPr>
          <a:lstStyle/>
          <a:p>
            <a:r>
              <a:rPr lang="en-US" sz="1600" b="1" dirty="0"/>
              <a:t>Social Determinants</a:t>
            </a:r>
          </a:p>
          <a:p>
            <a:endParaRPr lang="en-US" sz="1600" dirty="0"/>
          </a:p>
          <a:p>
            <a:r>
              <a:rPr lang="en-US" sz="1600" dirty="0">
                <a:solidFill>
                  <a:schemeClr val="bg1">
                    <a:lumMod val="75000"/>
                  </a:schemeClr>
                </a:solidFill>
              </a:rPr>
              <a:t>Social determinant of health are the conditions in which people are born, grow, work, live, and age, and the wider set of forces and systems shaping the conditions of daily life.	</a:t>
            </a:r>
            <a:endParaRPr lang="en-US" sz="1600" dirty="0" smtClean="0">
              <a:solidFill>
                <a:schemeClr val="bg1">
                  <a:lumMod val="75000"/>
                </a:schemeClr>
              </a:solidFill>
            </a:endParaRPr>
          </a:p>
          <a:p>
            <a:endParaRPr lang="en-US" sz="1600" dirty="0">
              <a:solidFill>
                <a:schemeClr val="bg1">
                  <a:lumMod val="75000"/>
                </a:schemeClr>
              </a:solidFill>
            </a:endParaRPr>
          </a:p>
          <a:p>
            <a:r>
              <a:rPr lang="en-US" sz="1600" dirty="0" smtClean="0">
                <a:solidFill>
                  <a:schemeClr val="bg1">
                    <a:lumMod val="75000"/>
                  </a:schemeClr>
                </a:solidFill>
              </a:rPr>
              <a:t>-</a:t>
            </a:r>
            <a:r>
              <a:rPr lang="en-US" sz="1600" dirty="0">
                <a:solidFill>
                  <a:schemeClr val="bg1">
                    <a:lumMod val="75000"/>
                  </a:schemeClr>
                </a:solidFill>
              </a:rPr>
              <a:t>World Health Organization</a:t>
            </a:r>
          </a:p>
          <a:p>
            <a:endParaRPr lang="en-US" sz="1600" dirty="0" smtClean="0"/>
          </a:p>
          <a:p>
            <a:endParaRPr lang="en-US" sz="1600" dirty="0" smtClean="0"/>
          </a:p>
        </p:txBody>
      </p:sp>
      <p:sp>
        <p:nvSpPr>
          <p:cNvPr id="8" name="TextBox 7"/>
          <p:cNvSpPr txBox="1"/>
          <p:nvPr/>
        </p:nvSpPr>
        <p:spPr>
          <a:xfrm>
            <a:off x="380849" y="5872118"/>
            <a:ext cx="2057551" cy="300082"/>
          </a:xfrm>
          <a:prstGeom prst="rect">
            <a:avLst/>
          </a:prstGeom>
          <a:noFill/>
        </p:spPr>
        <p:txBody>
          <a:bodyPr wrap="none" rtlCol="0">
            <a:spAutoFit/>
          </a:bodyPr>
          <a:lstStyle/>
          <a:p>
            <a:r>
              <a:rPr lang="en-US" sz="1350" dirty="0" err="1">
                <a:solidFill>
                  <a:schemeClr val="bg1"/>
                </a:solidFill>
              </a:rPr>
              <a:t>Warnecke</a:t>
            </a:r>
            <a:r>
              <a:rPr lang="en-US" sz="1350" dirty="0">
                <a:solidFill>
                  <a:schemeClr val="bg1"/>
                </a:solidFill>
              </a:rPr>
              <a:t> et al. AJPH 2008</a:t>
            </a:r>
          </a:p>
        </p:txBody>
      </p:sp>
      <p:sp>
        <p:nvSpPr>
          <p:cNvPr id="6" name="TextBox 5"/>
          <p:cNvSpPr txBox="1"/>
          <p:nvPr/>
        </p:nvSpPr>
        <p:spPr>
          <a:xfrm>
            <a:off x="4437674" y="1595972"/>
            <a:ext cx="1943100" cy="484748"/>
          </a:xfrm>
          <a:prstGeom prst="rect">
            <a:avLst/>
          </a:prstGeom>
          <a:solidFill>
            <a:schemeClr val="accent5">
              <a:lumMod val="9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b="1" u="sng" dirty="0">
                <a:solidFill>
                  <a:schemeClr val="accent5">
                    <a:lumMod val="50000"/>
                  </a:schemeClr>
                </a:solidFill>
                <a:latin typeface="Arial" pitchFamily="34" charset="0"/>
                <a:cs typeface="Arial" pitchFamily="34" charset="0"/>
              </a:rPr>
              <a:t>Institutional context</a:t>
            </a:r>
          </a:p>
          <a:p>
            <a:r>
              <a:rPr lang="en-US" sz="825" dirty="0">
                <a:solidFill>
                  <a:schemeClr val="accent5">
                    <a:lumMod val="50000"/>
                  </a:schemeClr>
                </a:solidFill>
                <a:latin typeface="Arial" pitchFamily="34" charset="0"/>
                <a:cs typeface="Arial" pitchFamily="34" charset="0"/>
              </a:rPr>
              <a:t>Health care system, economic system, media, political system</a:t>
            </a:r>
            <a:endParaRPr lang="en-US" sz="825" strike="sngStrike" dirty="0">
              <a:solidFill>
                <a:schemeClr val="accent5">
                  <a:lumMod val="50000"/>
                </a:schemeClr>
              </a:solidFill>
              <a:latin typeface="Arial" pitchFamily="34" charset="0"/>
              <a:cs typeface="Arial" pitchFamily="34" charset="0"/>
            </a:endParaRPr>
          </a:p>
        </p:txBody>
      </p:sp>
      <p:sp>
        <p:nvSpPr>
          <p:cNvPr id="7" name="TextBox 6"/>
          <p:cNvSpPr txBox="1"/>
          <p:nvPr/>
        </p:nvSpPr>
        <p:spPr>
          <a:xfrm>
            <a:off x="4436348" y="3814046"/>
            <a:ext cx="1943100" cy="484748"/>
          </a:xfrm>
          <a:prstGeom prst="rect">
            <a:avLst/>
          </a:prstGeom>
          <a:solidFill>
            <a:schemeClr val="accent4">
              <a:lumMod val="60000"/>
              <a:lumOff val="4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b="1" u="sng" dirty="0">
                <a:solidFill>
                  <a:prstClr val="black"/>
                </a:solidFill>
                <a:latin typeface="Arial" pitchFamily="34" charset="0"/>
                <a:cs typeface="Arial" pitchFamily="34" charset="0"/>
              </a:rPr>
              <a:t>Individual demographics</a:t>
            </a:r>
          </a:p>
          <a:p>
            <a:r>
              <a:rPr lang="en-US" sz="825" dirty="0">
                <a:solidFill>
                  <a:prstClr val="black"/>
                </a:solidFill>
                <a:latin typeface="Arial" pitchFamily="34" charset="0"/>
                <a:cs typeface="Arial" pitchFamily="34" charset="0"/>
              </a:rPr>
              <a:t>Age, race/ethnicity, SES, health insurance, education, acculturation</a:t>
            </a:r>
          </a:p>
        </p:txBody>
      </p:sp>
      <p:sp>
        <p:nvSpPr>
          <p:cNvPr id="9" name="TextBox 8"/>
          <p:cNvSpPr txBox="1"/>
          <p:nvPr/>
        </p:nvSpPr>
        <p:spPr>
          <a:xfrm>
            <a:off x="4431032" y="4336825"/>
            <a:ext cx="1943100" cy="357790"/>
          </a:xfrm>
          <a:prstGeom prst="rect">
            <a:avLst/>
          </a:prstGeom>
          <a:solidFill>
            <a:schemeClr val="accent5">
              <a:lumMod val="9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b="1" u="sng" dirty="0">
                <a:solidFill>
                  <a:schemeClr val="bg1">
                    <a:lumMod val="50000"/>
                  </a:schemeClr>
                </a:solidFill>
                <a:latin typeface="Arial" pitchFamily="34" charset="0"/>
                <a:cs typeface="Arial" pitchFamily="34" charset="0"/>
              </a:rPr>
              <a:t>Individual risk behaviors</a:t>
            </a:r>
          </a:p>
          <a:p>
            <a:r>
              <a:rPr lang="en-US" sz="825" dirty="0">
                <a:solidFill>
                  <a:schemeClr val="bg1">
                    <a:lumMod val="50000"/>
                  </a:schemeClr>
                </a:solidFill>
                <a:latin typeface="Arial" pitchFamily="34" charset="0"/>
                <a:cs typeface="Arial" pitchFamily="34" charset="0"/>
              </a:rPr>
              <a:t>Smoking, alcohol, diet, sleep</a:t>
            </a:r>
          </a:p>
        </p:txBody>
      </p:sp>
      <p:grpSp>
        <p:nvGrpSpPr>
          <p:cNvPr id="10" name="Group 9"/>
          <p:cNvGrpSpPr/>
          <p:nvPr/>
        </p:nvGrpSpPr>
        <p:grpSpPr>
          <a:xfrm>
            <a:off x="3933930" y="1200151"/>
            <a:ext cx="388118" cy="4516941"/>
            <a:chOff x="1752600" y="838200"/>
            <a:chExt cx="685800" cy="5105400"/>
          </a:xfrm>
          <a:solidFill>
            <a:schemeClr val="accent6">
              <a:lumMod val="40000"/>
              <a:lumOff val="60000"/>
            </a:schemeClr>
          </a:solidFill>
        </p:grpSpPr>
        <p:sp>
          <p:nvSpPr>
            <p:cNvPr id="33" name="Up-Down Arrow 32"/>
            <p:cNvSpPr/>
            <p:nvPr/>
          </p:nvSpPr>
          <p:spPr>
            <a:xfrm>
              <a:off x="1752600" y="838200"/>
              <a:ext cx="685800" cy="5105400"/>
            </a:xfrm>
            <a:prstGeom prst="upDownArrow">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sz="1350">
                <a:solidFill>
                  <a:prstClr val="black"/>
                </a:solidFill>
              </a:endParaRPr>
            </a:p>
          </p:txBody>
        </p:sp>
        <p:sp>
          <p:nvSpPr>
            <p:cNvPr id="34" name="TextBox 33"/>
            <p:cNvSpPr txBox="1"/>
            <p:nvPr/>
          </p:nvSpPr>
          <p:spPr>
            <a:xfrm rot="16200000">
              <a:off x="1470236" y="3050415"/>
              <a:ext cx="1155663" cy="530241"/>
            </a:xfrm>
            <a:prstGeom prst="rect">
              <a:avLst/>
            </a:prstGeom>
            <a:noFill/>
          </p:spPr>
          <p:txBody>
            <a:bodyPr wrap="none" rtlCol="0">
              <a:spAutoFit/>
            </a:bodyPr>
            <a:lstStyle/>
            <a:p>
              <a:r>
                <a:rPr lang="en-US" sz="1350" dirty="0">
                  <a:solidFill>
                    <a:prstClr val="black"/>
                  </a:solidFill>
                </a:rPr>
                <a:t>Interactions</a:t>
              </a:r>
            </a:p>
          </p:txBody>
        </p:sp>
      </p:grpSp>
      <p:sp>
        <p:nvSpPr>
          <p:cNvPr id="11" name="Right Bracket 10"/>
          <p:cNvSpPr/>
          <p:nvPr/>
        </p:nvSpPr>
        <p:spPr>
          <a:xfrm>
            <a:off x="6379448" y="2311552"/>
            <a:ext cx="207748" cy="126336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12" name="Right Bracket 11"/>
          <p:cNvSpPr/>
          <p:nvPr/>
        </p:nvSpPr>
        <p:spPr>
          <a:xfrm>
            <a:off x="6388199" y="4066794"/>
            <a:ext cx="177058" cy="484807"/>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13" name="TextBox 12"/>
          <p:cNvSpPr txBox="1"/>
          <p:nvPr/>
        </p:nvSpPr>
        <p:spPr>
          <a:xfrm>
            <a:off x="6694831" y="1410585"/>
            <a:ext cx="969550" cy="369332"/>
          </a:xfrm>
          <a:prstGeom prst="rect">
            <a:avLst/>
          </a:prstGeom>
          <a:noFill/>
        </p:spPr>
        <p:txBody>
          <a:bodyPr wrap="square" rtlCol="0">
            <a:spAutoFit/>
          </a:bodyPr>
          <a:lstStyle/>
          <a:p>
            <a:r>
              <a:rPr lang="en-US" sz="900" dirty="0">
                <a:solidFill>
                  <a:schemeClr val="bg1"/>
                </a:solidFill>
                <a:latin typeface="Arial" pitchFamily="34" charset="0"/>
                <a:cs typeface="Arial" pitchFamily="34" charset="0"/>
              </a:rPr>
              <a:t>Fundamental causes</a:t>
            </a:r>
          </a:p>
        </p:txBody>
      </p:sp>
      <p:sp>
        <p:nvSpPr>
          <p:cNvPr id="14" name="TextBox 13"/>
          <p:cNvSpPr txBox="1"/>
          <p:nvPr/>
        </p:nvSpPr>
        <p:spPr>
          <a:xfrm>
            <a:off x="6694831" y="2687918"/>
            <a:ext cx="969550" cy="507831"/>
          </a:xfrm>
          <a:prstGeom prst="rect">
            <a:avLst/>
          </a:prstGeom>
          <a:noFill/>
        </p:spPr>
        <p:txBody>
          <a:bodyPr wrap="square" rtlCol="0">
            <a:spAutoFit/>
          </a:bodyPr>
          <a:lstStyle/>
          <a:p>
            <a:r>
              <a:rPr lang="en-US" sz="900" dirty="0">
                <a:solidFill>
                  <a:schemeClr val="bg1"/>
                </a:solidFill>
                <a:latin typeface="Arial" pitchFamily="34" charset="0"/>
                <a:cs typeface="Arial" pitchFamily="34" charset="0"/>
              </a:rPr>
              <a:t>Social &amp; physical context</a:t>
            </a:r>
          </a:p>
        </p:txBody>
      </p:sp>
      <p:sp>
        <p:nvSpPr>
          <p:cNvPr id="15" name="TextBox 14"/>
          <p:cNvSpPr txBox="1"/>
          <p:nvPr/>
        </p:nvSpPr>
        <p:spPr>
          <a:xfrm>
            <a:off x="6694831" y="4125798"/>
            <a:ext cx="969550" cy="369332"/>
          </a:xfrm>
          <a:prstGeom prst="rect">
            <a:avLst/>
          </a:prstGeom>
          <a:noFill/>
        </p:spPr>
        <p:txBody>
          <a:bodyPr wrap="square" rtlCol="0">
            <a:spAutoFit/>
          </a:bodyPr>
          <a:lstStyle/>
          <a:p>
            <a:r>
              <a:rPr lang="en-US" sz="900" dirty="0">
                <a:solidFill>
                  <a:schemeClr val="bg1"/>
                </a:solidFill>
                <a:latin typeface="Arial" pitchFamily="34" charset="0"/>
                <a:cs typeface="Arial" pitchFamily="34" charset="0"/>
              </a:rPr>
              <a:t>Individual factors</a:t>
            </a:r>
          </a:p>
        </p:txBody>
      </p:sp>
      <p:sp>
        <p:nvSpPr>
          <p:cNvPr id="16" name="TextBox 15"/>
          <p:cNvSpPr txBox="1"/>
          <p:nvPr/>
        </p:nvSpPr>
        <p:spPr>
          <a:xfrm>
            <a:off x="7923576" y="3221410"/>
            <a:ext cx="1143000" cy="36933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900" b="1" dirty="0">
                <a:solidFill>
                  <a:schemeClr val="bg1"/>
                </a:solidFill>
                <a:latin typeface="Arial" pitchFamily="34" charset="0"/>
                <a:cs typeface="Arial" pitchFamily="34" charset="0"/>
              </a:rPr>
              <a:t>Disparate health outcomes</a:t>
            </a:r>
          </a:p>
        </p:txBody>
      </p:sp>
      <p:sp>
        <p:nvSpPr>
          <p:cNvPr id="17" name="TextBox 16"/>
          <p:cNvSpPr txBox="1"/>
          <p:nvPr/>
        </p:nvSpPr>
        <p:spPr>
          <a:xfrm>
            <a:off x="4436348" y="4732647"/>
            <a:ext cx="1943100" cy="484748"/>
          </a:xfrm>
          <a:prstGeom prst="rect">
            <a:avLst/>
          </a:prstGeom>
          <a:solidFill>
            <a:schemeClr val="accent5">
              <a:lumMod val="9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b="1" u="sng" dirty="0">
                <a:solidFill>
                  <a:schemeClr val="bg1">
                    <a:lumMod val="50000"/>
                  </a:schemeClr>
                </a:solidFill>
                <a:latin typeface="Arial" pitchFamily="34" charset="0"/>
                <a:cs typeface="Arial" pitchFamily="34" charset="0"/>
              </a:rPr>
              <a:t>Biological responses</a:t>
            </a:r>
          </a:p>
          <a:p>
            <a:r>
              <a:rPr lang="en-US" sz="825" dirty="0">
                <a:solidFill>
                  <a:schemeClr val="bg1">
                    <a:lumMod val="50000"/>
                  </a:schemeClr>
                </a:solidFill>
                <a:latin typeface="Arial" pitchFamily="34" charset="0"/>
                <a:cs typeface="Arial" pitchFamily="34" charset="0"/>
              </a:rPr>
              <a:t>Obesity, depression, stress, hypertension</a:t>
            </a:r>
          </a:p>
        </p:txBody>
      </p:sp>
      <p:sp>
        <p:nvSpPr>
          <p:cNvPr id="18" name="TextBox 17"/>
          <p:cNvSpPr txBox="1"/>
          <p:nvPr/>
        </p:nvSpPr>
        <p:spPr>
          <a:xfrm>
            <a:off x="4431032" y="1200150"/>
            <a:ext cx="1943100" cy="357790"/>
          </a:xfrm>
          <a:prstGeom prst="rect">
            <a:avLst/>
          </a:prstGeom>
          <a:solidFill>
            <a:schemeClr val="accent5">
              <a:lumMod val="9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b="1" u="sng" dirty="0">
                <a:solidFill>
                  <a:schemeClr val="accent5">
                    <a:lumMod val="50000"/>
                  </a:schemeClr>
                </a:solidFill>
                <a:latin typeface="Arial" pitchFamily="34" charset="0"/>
                <a:cs typeface="Arial" pitchFamily="34" charset="0"/>
              </a:rPr>
              <a:t>Social conditions &amp; policies</a:t>
            </a:r>
            <a:endParaRPr lang="en-US" sz="900" b="1" u="sng" strike="sngStrike" dirty="0">
              <a:solidFill>
                <a:schemeClr val="accent5">
                  <a:lumMod val="50000"/>
                </a:schemeClr>
              </a:solidFill>
              <a:latin typeface="Arial" pitchFamily="34" charset="0"/>
              <a:cs typeface="Arial" pitchFamily="34" charset="0"/>
            </a:endParaRPr>
          </a:p>
          <a:p>
            <a:r>
              <a:rPr lang="en-US" sz="825" dirty="0">
                <a:solidFill>
                  <a:schemeClr val="accent5">
                    <a:lumMod val="50000"/>
                  </a:schemeClr>
                </a:solidFill>
                <a:latin typeface="Arial" pitchFamily="34" charset="0"/>
                <a:cs typeface="Arial" pitchFamily="34" charset="0"/>
              </a:rPr>
              <a:t>Poverty, norms, prejudice</a:t>
            </a:r>
            <a:endParaRPr lang="en-US" sz="825" strike="sngStrike" dirty="0">
              <a:solidFill>
                <a:schemeClr val="accent5">
                  <a:lumMod val="50000"/>
                </a:schemeClr>
              </a:solidFill>
              <a:latin typeface="Arial" pitchFamily="34" charset="0"/>
              <a:cs typeface="Arial" pitchFamily="34" charset="0"/>
            </a:endParaRPr>
          </a:p>
        </p:txBody>
      </p:sp>
      <p:sp>
        <p:nvSpPr>
          <p:cNvPr id="19" name="Right Bracket 18"/>
          <p:cNvSpPr/>
          <p:nvPr/>
        </p:nvSpPr>
        <p:spPr>
          <a:xfrm>
            <a:off x="6388199" y="1361164"/>
            <a:ext cx="178517" cy="46564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20" name="TextBox 19"/>
          <p:cNvSpPr txBox="1"/>
          <p:nvPr/>
        </p:nvSpPr>
        <p:spPr>
          <a:xfrm>
            <a:off x="4436348" y="5255426"/>
            <a:ext cx="1943100" cy="611706"/>
          </a:xfrm>
          <a:prstGeom prst="rect">
            <a:avLst/>
          </a:prstGeom>
          <a:solidFill>
            <a:schemeClr val="accent5">
              <a:lumMod val="9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b="1" u="sng" dirty="0">
                <a:solidFill>
                  <a:schemeClr val="bg1">
                    <a:lumMod val="50000"/>
                  </a:schemeClr>
                </a:solidFill>
                <a:latin typeface="Arial" pitchFamily="34" charset="0"/>
                <a:cs typeface="Arial" pitchFamily="34" charset="0"/>
              </a:rPr>
              <a:t>Biologic/Genetic pathways</a:t>
            </a:r>
          </a:p>
          <a:p>
            <a:r>
              <a:rPr lang="en-US" sz="825" dirty="0">
                <a:solidFill>
                  <a:schemeClr val="bg1">
                    <a:lumMod val="50000"/>
                  </a:schemeClr>
                </a:solidFill>
                <a:latin typeface="Arial" pitchFamily="34" charset="0"/>
                <a:cs typeface="Arial" pitchFamily="34" charset="0"/>
              </a:rPr>
              <a:t>Allostatic load, biologic processes, genetic ancestry, genetic mechanisms</a:t>
            </a:r>
          </a:p>
        </p:txBody>
      </p:sp>
      <p:sp>
        <p:nvSpPr>
          <p:cNvPr id="21" name="Right Bracket 20"/>
          <p:cNvSpPr/>
          <p:nvPr/>
        </p:nvSpPr>
        <p:spPr>
          <a:xfrm>
            <a:off x="6388199" y="5025334"/>
            <a:ext cx="169080" cy="49885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22" name="TextBox 21"/>
          <p:cNvSpPr txBox="1"/>
          <p:nvPr/>
        </p:nvSpPr>
        <p:spPr>
          <a:xfrm>
            <a:off x="6694831" y="5160612"/>
            <a:ext cx="969550" cy="230832"/>
          </a:xfrm>
          <a:prstGeom prst="rect">
            <a:avLst/>
          </a:prstGeom>
          <a:noFill/>
        </p:spPr>
        <p:txBody>
          <a:bodyPr wrap="square" rtlCol="0">
            <a:spAutoFit/>
          </a:bodyPr>
          <a:lstStyle/>
          <a:p>
            <a:r>
              <a:rPr lang="en-US" sz="900" dirty="0">
                <a:solidFill>
                  <a:schemeClr val="bg1"/>
                </a:solidFill>
                <a:latin typeface="Arial" pitchFamily="34" charset="0"/>
                <a:cs typeface="Arial" pitchFamily="34" charset="0"/>
              </a:rPr>
              <a:t>Biologic factors</a:t>
            </a:r>
          </a:p>
        </p:txBody>
      </p:sp>
      <p:sp>
        <p:nvSpPr>
          <p:cNvPr id="23" name="TextBox 22"/>
          <p:cNvSpPr txBox="1"/>
          <p:nvPr/>
        </p:nvSpPr>
        <p:spPr>
          <a:xfrm>
            <a:off x="4436348" y="2118751"/>
            <a:ext cx="1943100" cy="484748"/>
          </a:xfrm>
          <a:prstGeom prst="rect">
            <a:avLst/>
          </a:prstGeom>
          <a:solidFill>
            <a:schemeClr val="accent4">
              <a:lumMod val="40000"/>
              <a:lumOff val="6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900" b="1" u="sng" dirty="0">
                <a:solidFill>
                  <a:prstClr val="black"/>
                </a:solidFill>
                <a:latin typeface="Arial" pitchFamily="34" charset="0"/>
                <a:cs typeface="Arial" pitchFamily="34" charset="0"/>
              </a:rPr>
              <a:t>Social context</a:t>
            </a:r>
          </a:p>
          <a:p>
            <a:r>
              <a:rPr lang="en-US" sz="825" dirty="0">
                <a:solidFill>
                  <a:prstClr val="black"/>
                </a:solidFill>
                <a:latin typeface="Arial" pitchFamily="34" charset="0"/>
                <a:cs typeface="Arial" pitchFamily="34" charset="0"/>
              </a:rPr>
              <a:t>Collective efficacy, social capital, racial/ethnic integration</a:t>
            </a:r>
          </a:p>
        </p:txBody>
      </p:sp>
      <p:sp>
        <p:nvSpPr>
          <p:cNvPr id="24" name="TextBox 23"/>
          <p:cNvSpPr txBox="1"/>
          <p:nvPr/>
        </p:nvSpPr>
        <p:spPr>
          <a:xfrm>
            <a:off x="4436348" y="2641530"/>
            <a:ext cx="1943100" cy="611706"/>
          </a:xfrm>
          <a:prstGeom prst="rect">
            <a:avLst/>
          </a:prstGeom>
          <a:solidFill>
            <a:schemeClr val="accent4">
              <a:lumMod val="40000"/>
              <a:lumOff val="6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900" b="1" u="sng" dirty="0">
                <a:solidFill>
                  <a:prstClr val="black"/>
                </a:solidFill>
                <a:latin typeface="Arial" pitchFamily="34" charset="0"/>
                <a:cs typeface="Arial" pitchFamily="34" charset="0"/>
              </a:rPr>
              <a:t>Social relationships</a:t>
            </a:r>
          </a:p>
          <a:p>
            <a:r>
              <a:rPr lang="en-US" sz="825" dirty="0">
                <a:solidFill>
                  <a:prstClr val="black"/>
                </a:solidFill>
                <a:latin typeface="Arial" pitchFamily="34" charset="0"/>
                <a:cs typeface="Arial" pitchFamily="34" charset="0"/>
              </a:rPr>
              <a:t>Social networks, social support, religious participation, civic engagement</a:t>
            </a:r>
          </a:p>
        </p:txBody>
      </p:sp>
      <p:sp>
        <p:nvSpPr>
          <p:cNvPr id="25" name="TextBox 24"/>
          <p:cNvSpPr txBox="1"/>
          <p:nvPr/>
        </p:nvSpPr>
        <p:spPr>
          <a:xfrm>
            <a:off x="4445099" y="3291267"/>
            <a:ext cx="1943100" cy="484748"/>
          </a:xfrm>
          <a:prstGeom prst="rect">
            <a:avLst/>
          </a:prstGeom>
          <a:solidFill>
            <a:schemeClr val="accent4">
              <a:lumMod val="40000"/>
              <a:lumOff val="6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900" b="1" u="sng" dirty="0">
                <a:solidFill>
                  <a:prstClr val="black"/>
                </a:solidFill>
                <a:latin typeface="Arial" pitchFamily="34" charset="0"/>
                <a:cs typeface="Arial" pitchFamily="34" charset="0"/>
              </a:rPr>
              <a:t>Physical context</a:t>
            </a:r>
          </a:p>
          <a:p>
            <a:r>
              <a:rPr lang="en-US" sz="825" dirty="0">
                <a:solidFill>
                  <a:prstClr val="black"/>
                </a:solidFill>
                <a:latin typeface="Arial" pitchFamily="34" charset="0"/>
                <a:cs typeface="Arial" pitchFamily="34" charset="0"/>
              </a:rPr>
              <a:t>Building quality, pollution, sidewalks, parks</a:t>
            </a:r>
          </a:p>
        </p:txBody>
      </p:sp>
      <p:sp>
        <p:nvSpPr>
          <p:cNvPr id="26" name="Right Bracket 25"/>
          <p:cNvSpPr/>
          <p:nvPr/>
        </p:nvSpPr>
        <p:spPr>
          <a:xfrm>
            <a:off x="7610548" y="1534858"/>
            <a:ext cx="161469" cy="373990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cxnSp>
        <p:nvCxnSpPr>
          <p:cNvPr id="27" name="Straight Connector 26"/>
          <p:cNvCxnSpPr/>
          <p:nvPr/>
        </p:nvCxnSpPr>
        <p:spPr>
          <a:xfrm>
            <a:off x="6694831" y="1593985"/>
            <a:ext cx="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9" idx="2"/>
            <a:endCxn id="13" idx="1"/>
          </p:cNvCxnSpPr>
          <p:nvPr/>
        </p:nvCxnSpPr>
        <p:spPr>
          <a:xfrm>
            <a:off x="6566715" y="1593985"/>
            <a:ext cx="128116" cy="1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1" idx="2"/>
            <a:endCxn id="22" idx="1"/>
          </p:cNvCxnSpPr>
          <p:nvPr/>
        </p:nvCxnSpPr>
        <p:spPr>
          <a:xfrm>
            <a:off x="6557279" y="5274760"/>
            <a:ext cx="137552" cy="1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2"/>
            <a:endCxn id="15" idx="1"/>
          </p:cNvCxnSpPr>
          <p:nvPr/>
        </p:nvCxnSpPr>
        <p:spPr>
          <a:xfrm>
            <a:off x="6565257" y="4309198"/>
            <a:ext cx="129574" cy="1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1" idx="2"/>
            <a:endCxn id="14" idx="1"/>
          </p:cNvCxnSpPr>
          <p:nvPr/>
        </p:nvCxnSpPr>
        <p:spPr>
          <a:xfrm flipV="1">
            <a:off x="6587197" y="2941834"/>
            <a:ext cx="107635" cy="1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6" idx="2"/>
            <a:endCxn id="16" idx="1"/>
          </p:cNvCxnSpPr>
          <p:nvPr/>
        </p:nvCxnSpPr>
        <p:spPr>
          <a:xfrm>
            <a:off x="7772016" y="3404810"/>
            <a:ext cx="151560" cy="1267"/>
          </a:xfrm>
          <a:prstGeom prst="line">
            <a:avLst/>
          </a:prstGeom>
        </p:spPr>
        <p:style>
          <a:lnRef idx="1">
            <a:schemeClr val="accent1"/>
          </a:lnRef>
          <a:fillRef idx="0">
            <a:schemeClr val="accent1"/>
          </a:fillRef>
          <a:effectRef idx="0">
            <a:schemeClr val="accent1"/>
          </a:effectRef>
          <a:fontRef idx="minor">
            <a:schemeClr val="tx1"/>
          </a:fontRef>
        </p:style>
      </p:cxnSp>
      <p:sp>
        <p:nvSpPr>
          <p:cNvPr id="35" name="Title 1"/>
          <p:cNvSpPr>
            <a:spLocks noGrp="1"/>
          </p:cNvSpPr>
          <p:nvPr>
            <p:ph type="title"/>
          </p:nvPr>
        </p:nvSpPr>
        <p:spPr>
          <a:xfrm>
            <a:off x="457200" y="609600"/>
            <a:ext cx="3025247" cy="416675"/>
          </a:xfrm>
        </p:spPr>
        <p:txBody>
          <a:bodyPr/>
          <a:lstStyle/>
          <a:p>
            <a:r>
              <a:rPr lang="en-US" dirty="0" smtClean="0"/>
              <a:t>Cells-to-Society model</a:t>
            </a:r>
            <a:endParaRPr lang="en-US" dirty="0"/>
          </a:p>
        </p:txBody>
      </p:sp>
    </p:spTree>
    <p:extLst>
      <p:ext uri="{BB962C8B-B14F-4D97-AF65-F5344CB8AC3E}">
        <p14:creationId xmlns:p14="http://schemas.microsoft.com/office/powerpoint/2010/main" val="31612687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435100"/>
            <a:ext cx="3008313" cy="4691063"/>
          </a:xfrm>
        </p:spPr>
        <p:txBody>
          <a:bodyPr>
            <a:normAutofit/>
          </a:bodyPr>
          <a:lstStyle/>
          <a:p>
            <a:r>
              <a:rPr lang="en-US" sz="1600" b="1" dirty="0"/>
              <a:t>Fundamental Causes + Social Determinants</a:t>
            </a:r>
          </a:p>
          <a:p>
            <a:endParaRPr lang="en-US" sz="1600" b="1" dirty="0"/>
          </a:p>
          <a:p>
            <a:r>
              <a:rPr lang="en-US" dirty="0" smtClean="0">
                <a:solidFill>
                  <a:schemeClr val="bg1">
                    <a:lumMod val="65000"/>
                  </a:schemeClr>
                </a:solidFill>
              </a:rPr>
              <a:t>Meta-analysis </a:t>
            </a:r>
            <a:r>
              <a:rPr lang="en-US" dirty="0">
                <a:solidFill>
                  <a:schemeClr val="bg1">
                    <a:lumMod val="65000"/>
                  </a:schemeClr>
                </a:solidFill>
              </a:rPr>
              <a:t>of ~50 studies found that social factors accounted for </a:t>
            </a:r>
            <a:r>
              <a:rPr lang="en-US" b="1" dirty="0">
                <a:solidFill>
                  <a:schemeClr val="bg1">
                    <a:lumMod val="65000"/>
                  </a:schemeClr>
                </a:solidFill>
              </a:rPr>
              <a:t>1/3 of total deaths </a:t>
            </a:r>
            <a:r>
              <a:rPr lang="en-US" dirty="0">
                <a:solidFill>
                  <a:schemeClr val="bg1">
                    <a:lumMod val="65000"/>
                  </a:schemeClr>
                </a:solidFill>
              </a:rPr>
              <a:t>in US</a:t>
            </a:r>
          </a:p>
          <a:p>
            <a:pPr marL="216694"/>
            <a:r>
              <a:rPr lang="en-US" dirty="0">
                <a:solidFill>
                  <a:schemeClr val="bg1">
                    <a:lumMod val="65000"/>
                  </a:schemeClr>
                </a:solidFill>
              </a:rPr>
              <a:t>	-S. </a:t>
            </a:r>
            <a:r>
              <a:rPr lang="en-US" dirty="0" err="1">
                <a:solidFill>
                  <a:schemeClr val="bg1">
                    <a:lumMod val="65000"/>
                  </a:schemeClr>
                </a:solidFill>
              </a:rPr>
              <a:t>Galea</a:t>
            </a:r>
            <a:r>
              <a:rPr lang="en-US" dirty="0">
                <a:solidFill>
                  <a:schemeClr val="bg1">
                    <a:lumMod val="65000"/>
                  </a:schemeClr>
                </a:solidFill>
              </a:rPr>
              <a:t> AJPH 2010</a:t>
            </a:r>
          </a:p>
          <a:p>
            <a:endParaRPr lang="en-US" dirty="0" smtClean="0"/>
          </a:p>
          <a:p>
            <a:endParaRPr lang="en-US" dirty="0" smtClean="0"/>
          </a:p>
        </p:txBody>
      </p:sp>
      <p:sp>
        <p:nvSpPr>
          <p:cNvPr id="8" name="TextBox 7"/>
          <p:cNvSpPr txBox="1"/>
          <p:nvPr/>
        </p:nvSpPr>
        <p:spPr>
          <a:xfrm>
            <a:off x="380849" y="5791200"/>
            <a:ext cx="2057551" cy="300082"/>
          </a:xfrm>
          <a:prstGeom prst="rect">
            <a:avLst/>
          </a:prstGeom>
          <a:noFill/>
        </p:spPr>
        <p:txBody>
          <a:bodyPr wrap="none" rtlCol="0">
            <a:spAutoFit/>
          </a:bodyPr>
          <a:lstStyle/>
          <a:p>
            <a:r>
              <a:rPr lang="en-US" sz="1350" dirty="0" err="1">
                <a:solidFill>
                  <a:schemeClr val="bg1"/>
                </a:solidFill>
              </a:rPr>
              <a:t>Warnecke</a:t>
            </a:r>
            <a:r>
              <a:rPr lang="en-US" sz="1350" dirty="0">
                <a:solidFill>
                  <a:schemeClr val="bg1"/>
                </a:solidFill>
              </a:rPr>
              <a:t> et al. AJPH 2008</a:t>
            </a:r>
          </a:p>
        </p:txBody>
      </p:sp>
      <p:sp>
        <p:nvSpPr>
          <p:cNvPr id="6" name="TextBox 5"/>
          <p:cNvSpPr txBox="1"/>
          <p:nvPr/>
        </p:nvSpPr>
        <p:spPr>
          <a:xfrm>
            <a:off x="4437674" y="1595972"/>
            <a:ext cx="1943100" cy="484748"/>
          </a:xfrm>
          <a:prstGeom prst="rect">
            <a:avLst/>
          </a:prstGeom>
          <a:solidFill>
            <a:schemeClr val="accent4">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b="1" u="sng" dirty="0">
                <a:solidFill>
                  <a:prstClr val="black"/>
                </a:solidFill>
                <a:latin typeface="Arial" pitchFamily="34" charset="0"/>
                <a:cs typeface="Arial" pitchFamily="34" charset="0"/>
              </a:rPr>
              <a:t>Institutional context</a:t>
            </a:r>
          </a:p>
          <a:p>
            <a:r>
              <a:rPr lang="en-US" sz="825" dirty="0">
                <a:solidFill>
                  <a:prstClr val="black"/>
                </a:solidFill>
                <a:latin typeface="Arial" pitchFamily="34" charset="0"/>
                <a:cs typeface="Arial" pitchFamily="34" charset="0"/>
              </a:rPr>
              <a:t>Health care system, economic system, media, political system</a:t>
            </a:r>
            <a:endParaRPr lang="en-US" sz="825" strike="sngStrike" dirty="0">
              <a:solidFill>
                <a:prstClr val="black"/>
              </a:solidFill>
              <a:latin typeface="Arial" pitchFamily="34" charset="0"/>
              <a:cs typeface="Arial" pitchFamily="34" charset="0"/>
            </a:endParaRPr>
          </a:p>
        </p:txBody>
      </p:sp>
      <p:sp>
        <p:nvSpPr>
          <p:cNvPr id="7" name="TextBox 6"/>
          <p:cNvSpPr txBox="1"/>
          <p:nvPr/>
        </p:nvSpPr>
        <p:spPr>
          <a:xfrm>
            <a:off x="4436348" y="3814046"/>
            <a:ext cx="1943100" cy="484748"/>
          </a:xfrm>
          <a:prstGeom prst="rect">
            <a:avLst/>
          </a:prstGeom>
          <a:solidFill>
            <a:schemeClr val="accent4">
              <a:lumMod val="60000"/>
              <a:lumOff val="4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b="1" u="sng" dirty="0">
                <a:solidFill>
                  <a:prstClr val="black"/>
                </a:solidFill>
                <a:latin typeface="Arial" pitchFamily="34" charset="0"/>
                <a:cs typeface="Arial" pitchFamily="34" charset="0"/>
              </a:rPr>
              <a:t>Individual demographics</a:t>
            </a:r>
          </a:p>
          <a:p>
            <a:r>
              <a:rPr lang="en-US" sz="825" dirty="0">
                <a:solidFill>
                  <a:prstClr val="black"/>
                </a:solidFill>
                <a:latin typeface="Arial" pitchFamily="34" charset="0"/>
                <a:cs typeface="Arial" pitchFamily="34" charset="0"/>
              </a:rPr>
              <a:t>Age, race/ethnicity, SES, health insurance, education, acculturation</a:t>
            </a:r>
          </a:p>
        </p:txBody>
      </p:sp>
      <p:sp>
        <p:nvSpPr>
          <p:cNvPr id="9" name="TextBox 8"/>
          <p:cNvSpPr txBox="1"/>
          <p:nvPr/>
        </p:nvSpPr>
        <p:spPr>
          <a:xfrm>
            <a:off x="4431032" y="4336825"/>
            <a:ext cx="1943100" cy="357790"/>
          </a:xfrm>
          <a:prstGeom prst="rect">
            <a:avLst/>
          </a:prstGeom>
          <a:solidFill>
            <a:schemeClr val="accent5">
              <a:lumMod val="9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b="1" u="sng" dirty="0">
                <a:solidFill>
                  <a:schemeClr val="bg1">
                    <a:lumMod val="50000"/>
                  </a:schemeClr>
                </a:solidFill>
                <a:latin typeface="Arial" pitchFamily="34" charset="0"/>
                <a:cs typeface="Arial" pitchFamily="34" charset="0"/>
              </a:rPr>
              <a:t>Individual risk behaviors</a:t>
            </a:r>
          </a:p>
          <a:p>
            <a:r>
              <a:rPr lang="en-US" sz="825" dirty="0">
                <a:solidFill>
                  <a:schemeClr val="bg1">
                    <a:lumMod val="50000"/>
                  </a:schemeClr>
                </a:solidFill>
                <a:latin typeface="Arial" pitchFamily="34" charset="0"/>
                <a:cs typeface="Arial" pitchFamily="34" charset="0"/>
              </a:rPr>
              <a:t>Smoking, alcohol, diet, sleep</a:t>
            </a:r>
          </a:p>
        </p:txBody>
      </p:sp>
      <p:grpSp>
        <p:nvGrpSpPr>
          <p:cNvPr id="10" name="Group 9"/>
          <p:cNvGrpSpPr/>
          <p:nvPr/>
        </p:nvGrpSpPr>
        <p:grpSpPr>
          <a:xfrm>
            <a:off x="3933930" y="1200151"/>
            <a:ext cx="388118" cy="4516941"/>
            <a:chOff x="1752600" y="838200"/>
            <a:chExt cx="685800" cy="5105400"/>
          </a:xfrm>
          <a:solidFill>
            <a:schemeClr val="accent6">
              <a:lumMod val="40000"/>
              <a:lumOff val="60000"/>
            </a:schemeClr>
          </a:solidFill>
        </p:grpSpPr>
        <p:sp>
          <p:nvSpPr>
            <p:cNvPr id="33" name="Up-Down Arrow 32"/>
            <p:cNvSpPr/>
            <p:nvPr/>
          </p:nvSpPr>
          <p:spPr>
            <a:xfrm>
              <a:off x="1752600" y="838200"/>
              <a:ext cx="685800" cy="5105400"/>
            </a:xfrm>
            <a:prstGeom prst="upDownArrow">
              <a:avLst/>
            </a:prstGeom>
            <a:grpFill/>
          </p:spPr>
          <p:style>
            <a:lnRef idx="1">
              <a:schemeClr val="dk1"/>
            </a:lnRef>
            <a:fillRef idx="2">
              <a:schemeClr val="dk1"/>
            </a:fillRef>
            <a:effectRef idx="1">
              <a:schemeClr val="dk1"/>
            </a:effectRef>
            <a:fontRef idx="minor">
              <a:schemeClr val="dk1"/>
            </a:fontRef>
          </p:style>
          <p:txBody>
            <a:bodyPr rtlCol="0" anchor="ctr"/>
            <a:lstStyle/>
            <a:p>
              <a:pPr algn="ctr"/>
              <a:endParaRPr lang="en-US" sz="1350">
                <a:solidFill>
                  <a:prstClr val="black"/>
                </a:solidFill>
              </a:endParaRPr>
            </a:p>
          </p:txBody>
        </p:sp>
        <p:sp>
          <p:nvSpPr>
            <p:cNvPr id="34" name="TextBox 33"/>
            <p:cNvSpPr txBox="1"/>
            <p:nvPr/>
          </p:nvSpPr>
          <p:spPr>
            <a:xfrm rot="16200000">
              <a:off x="1470236" y="3050415"/>
              <a:ext cx="1155663" cy="530241"/>
            </a:xfrm>
            <a:prstGeom prst="rect">
              <a:avLst/>
            </a:prstGeom>
            <a:noFill/>
          </p:spPr>
          <p:txBody>
            <a:bodyPr wrap="none" rtlCol="0">
              <a:spAutoFit/>
            </a:bodyPr>
            <a:lstStyle/>
            <a:p>
              <a:r>
                <a:rPr lang="en-US" sz="1350" dirty="0">
                  <a:solidFill>
                    <a:prstClr val="black"/>
                  </a:solidFill>
                </a:rPr>
                <a:t>Interactions</a:t>
              </a:r>
            </a:p>
          </p:txBody>
        </p:sp>
      </p:grpSp>
      <p:sp>
        <p:nvSpPr>
          <p:cNvPr id="11" name="Right Bracket 10"/>
          <p:cNvSpPr/>
          <p:nvPr/>
        </p:nvSpPr>
        <p:spPr>
          <a:xfrm>
            <a:off x="6379448" y="2311552"/>
            <a:ext cx="207748" cy="1263364"/>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12" name="Right Bracket 11"/>
          <p:cNvSpPr/>
          <p:nvPr/>
        </p:nvSpPr>
        <p:spPr>
          <a:xfrm>
            <a:off x="6388199" y="4066794"/>
            <a:ext cx="177058" cy="484807"/>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13" name="TextBox 12"/>
          <p:cNvSpPr txBox="1"/>
          <p:nvPr/>
        </p:nvSpPr>
        <p:spPr>
          <a:xfrm>
            <a:off x="6694831" y="1410585"/>
            <a:ext cx="969550" cy="369332"/>
          </a:xfrm>
          <a:prstGeom prst="rect">
            <a:avLst/>
          </a:prstGeom>
          <a:noFill/>
        </p:spPr>
        <p:txBody>
          <a:bodyPr wrap="square" rtlCol="0">
            <a:spAutoFit/>
          </a:bodyPr>
          <a:lstStyle/>
          <a:p>
            <a:r>
              <a:rPr lang="en-US" sz="900" dirty="0">
                <a:solidFill>
                  <a:schemeClr val="bg1"/>
                </a:solidFill>
                <a:latin typeface="Arial" pitchFamily="34" charset="0"/>
                <a:cs typeface="Arial" pitchFamily="34" charset="0"/>
              </a:rPr>
              <a:t>Fundamental causes</a:t>
            </a:r>
          </a:p>
        </p:txBody>
      </p:sp>
      <p:sp>
        <p:nvSpPr>
          <p:cNvPr id="14" name="TextBox 13"/>
          <p:cNvSpPr txBox="1"/>
          <p:nvPr/>
        </p:nvSpPr>
        <p:spPr>
          <a:xfrm>
            <a:off x="6694831" y="2687918"/>
            <a:ext cx="969550" cy="507831"/>
          </a:xfrm>
          <a:prstGeom prst="rect">
            <a:avLst/>
          </a:prstGeom>
          <a:noFill/>
        </p:spPr>
        <p:txBody>
          <a:bodyPr wrap="square" rtlCol="0">
            <a:spAutoFit/>
          </a:bodyPr>
          <a:lstStyle/>
          <a:p>
            <a:r>
              <a:rPr lang="en-US" sz="900" dirty="0">
                <a:solidFill>
                  <a:schemeClr val="bg1"/>
                </a:solidFill>
                <a:latin typeface="Arial" pitchFamily="34" charset="0"/>
                <a:cs typeface="Arial" pitchFamily="34" charset="0"/>
              </a:rPr>
              <a:t>Social &amp; physical context</a:t>
            </a:r>
          </a:p>
        </p:txBody>
      </p:sp>
      <p:sp>
        <p:nvSpPr>
          <p:cNvPr id="15" name="TextBox 14"/>
          <p:cNvSpPr txBox="1"/>
          <p:nvPr/>
        </p:nvSpPr>
        <p:spPr>
          <a:xfrm>
            <a:off x="6694831" y="4125798"/>
            <a:ext cx="969550" cy="369332"/>
          </a:xfrm>
          <a:prstGeom prst="rect">
            <a:avLst/>
          </a:prstGeom>
          <a:noFill/>
        </p:spPr>
        <p:txBody>
          <a:bodyPr wrap="square" rtlCol="0">
            <a:spAutoFit/>
          </a:bodyPr>
          <a:lstStyle/>
          <a:p>
            <a:r>
              <a:rPr lang="en-US" sz="900" dirty="0">
                <a:solidFill>
                  <a:schemeClr val="bg1"/>
                </a:solidFill>
                <a:latin typeface="Arial" pitchFamily="34" charset="0"/>
                <a:cs typeface="Arial" pitchFamily="34" charset="0"/>
              </a:rPr>
              <a:t>Individual factors</a:t>
            </a:r>
          </a:p>
        </p:txBody>
      </p:sp>
      <p:sp>
        <p:nvSpPr>
          <p:cNvPr id="16" name="TextBox 15"/>
          <p:cNvSpPr txBox="1"/>
          <p:nvPr/>
        </p:nvSpPr>
        <p:spPr>
          <a:xfrm>
            <a:off x="7923576" y="3221410"/>
            <a:ext cx="1143000" cy="369332"/>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sz="900" b="1" dirty="0">
                <a:solidFill>
                  <a:schemeClr val="bg1"/>
                </a:solidFill>
                <a:latin typeface="Arial" pitchFamily="34" charset="0"/>
                <a:cs typeface="Arial" pitchFamily="34" charset="0"/>
              </a:rPr>
              <a:t>Disparate health outcomes</a:t>
            </a:r>
          </a:p>
        </p:txBody>
      </p:sp>
      <p:sp>
        <p:nvSpPr>
          <p:cNvPr id="17" name="TextBox 16"/>
          <p:cNvSpPr txBox="1"/>
          <p:nvPr/>
        </p:nvSpPr>
        <p:spPr>
          <a:xfrm>
            <a:off x="4436348" y="4732647"/>
            <a:ext cx="1943100" cy="484748"/>
          </a:xfrm>
          <a:prstGeom prst="rect">
            <a:avLst/>
          </a:prstGeom>
          <a:solidFill>
            <a:schemeClr val="accent5">
              <a:lumMod val="9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b="1" u="sng" dirty="0">
                <a:solidFill>
                  <a:schemeClr val="bg1">
                    <a:lumMod val="50000"/>
                  </a:schemeClr>
                </a:solidFill>
                <a:latin typeface="Arial" pitchFamily="34" charset="0"/>
                <a:cs typeface="Arial" pitchFamily="34" charset="0"/>
              </a:rPr>
              <a:t>Biological responses</a:t>
            </a:r>
          </a:p>
          <a:p>
            <a:r>
              <a:rPr lang="en-US" sz="825" dirty="0">
                <a:solidFill>
                  <a:schemeClr val="bg1">
                    <a:lumMod val="50000"/>
                  </a:schemeClr>
                </a:solidFill>
                <a:latin typeface="Arial" pitchFamily="34" charset="0"/>
                <a:cs typeface="Arial" pitchFamily="34" charset="0"/>
              </a:rPr>
              <a:t>Obesity, depression, stress, hypertension</a:t>
            </a:r>
          </a:p>
        </p:txBody>
      </p:sp>
      <p:sp>
        <p:nvSpPr>
          <p:cNvPr id="18" name="TextBox 17"/>
          <p:cNvSpPr txBox="1"/>
          <p:nvPr/>
        </p:nvSpPr>
        <p:spPr>
          <a:xfrm>
            <a:off x="4431032" y="1200150"/>
            <a:ext cx="1943100" cy="357790"/>
          </a:xfrm>
          <a:prstGeom prst="rect">
            <a:avLst/>
          </a:prstGeom>
          <a:solidFill>
            <a:schemeClr val="accent4">
              <a:lumMod val="20000"/>
              <a:lumOff val="80000"/>
            </a:schemeClr>
          </a:solidFill>
          <a:ln>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900" b="1" u="sng" dirty="0">
                <a:solidFill>
                  <a:prstClr val="black"/>
                </a:solidFill>
                <a:latin typeface="Arial" pitchFamily="34" charset="0"/>
                <a:cs typeface="Arial" pitchFamily="34" charset="0"/>
              </a:rPr>
              <a:t>Social conditions &amp; policies</a:t>
            </a:r>
            <a:endParaRPr lang="en-US" sz="900" b="1" u="sng" strike="sngStrike" dirty="0">
              <a:solidFill>
                <a:prstClr val="black"/>
              </a:solidFill>
              <a:latin typeface="Arial" pitchFamily="34" charset="0"/>
              <a:cs typeface="Arial" pitchFamily="34" charset="0"/>
            </a:endParaRPr>
          </a:p>
          <a:p>
            <a:r>
              <a:rPr lang="en-US" sz="825" dirty="0">
                <a:solidFill>
                  <a:prstClr val="black"/>
                </a:solidFill>
                <a:latin typeface="Arial" pitchFamily="34" charset="0"/>
                <a:cs typeface="Arial" pitchFamily="34" charset="0"/>
              </a:rPr>
              <a:t>Poverty, norms, prejudice</a:t>
            </a:r>
            <a:endParaRPr lang="en-US" sz="825" strike="sngStrike" dirty="0">
              <a:solidFill>
                <a:prstClr val="black"/>
              </a:solidFill>
              <a:latin typeface="Arial" pitchFamily="34" charset="0"/>
              <a:cs typeface="Arial" pitchFamily="34" charset="0"/>
            </a:endParaRPr>
          </a:p>
        </p:txBody>
      </p:sp>
      <p:sp>
        <p:nvSpPr>
          <p:cNvPr id="19" name="Right Bracket 18"/>
          <p:cNvSpPr/>
          <p:nvPr/>
        </p:nvSpPr>
        <p:spPr>
          <a:xfrm>
            <a:off x="6388199" y="1361164"/>
            <a:ext cx="178517" cy="465641"/>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20" name="TextBox 19"/>
          <p:cNvSpPr txBox="1"/>
          <p:nvPr/>
        </p:nvSpPr>
        <p:spPr>
          <a:xfrm>
            <a:off x="4436348" y="5255426"/>
            <a:ext cx="1943100" cy="611706"/>
          </a:xfrm>
          <a:prstGeom prst="rect">
            <a:avLst/>
          </a:prstGeom>
          <a:solidFill>
            <a:schemeClr val="accent5">
              <a:lumMod val="90000"/>
            </a:schemeClr>
          </a:solidFill>
          <a:ln>
            <a:solidFill>
              <a:schemeClr val="bg1"/>
            </a:solid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900" b="1" u="sng" dirty="0">
                <a:solidFill>
                  <a:schemeClr val="bg1">
                    <a:lumMod val="50000"/>
                  </a:schemeClr>
                </a:solidFill>
                <a:latin typeface="Arial" pitchFamily="34" charset="0"/>
                <a:cs typeface="Arial" pitchFamily="34" charset="0"/>
              </a:rPr>
              <a:t>Biologic/Genetic pathways</a:t>
            </a:r>
          </a:p>
          <a:p>
            <a:r>
              <a:rPr lang="en-US" sz="825" dirty="0">
                <a:solidFill>
                  <a:schemeClr val="bg1">
                    <a:lumMod val="50000"/>
                  </a:schemeClr>
                </a:solidFill>
                <a:latin typeface="Arial" pitchFamily="34" charset="0"/>
                <a:cs typeface="Arial" pitchFamily="34" charset="0"/>
              </a:rPr>
              <a:t>Allostatic load, biologic processes, genetic ancestry, genetic mechanisms</a:t>
            </a:r>
          </a:p>
        </p:txBody>
      </p:sp>
      <p:sp>
        <p:nvSpPr>
          <p:cNvPr id="21" name="Right Bracket 20"/>
          <p:cNvSpPr/>
          <p:nvPr/>
        </p:nvSpPr>
        <p:spPr>
          <a:xfrm>
            <a:off x="6388199" y="5025334"/>
            <a:ext cx="169080" cy="498852"/>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sp>
        <p:nvSpPr>
          <p:cNvPr id="22" name="TextBox 21"/>
          <p:cNvSpPr txBox="1"/>
          <p:nvPr/>
        </p:nvSpPr>
        <p:spPr>
          <a:xfrm>
            <a:off x="6694831" y="5160612"/>
            <a:ext cx="969550" cy="230832"/>
          </a:xfrm>
          <a:prstGeom prst="rect">
            <a:avLst/>
          </a:prstGeom>
          <a:noFill/>
        </p:spPr>
        <p:txBody>
          <a:bodyPr wrap="square" rtlCol="0">
            <a:spAutoFit/>
          </a:bodyPr>
          <a:lstStyle/>
          <a:p>
            <a:r>
              <a:rPr lang="en-US" sz="900" dirty="0">
                <a:solidFill>
                  <a:schemeClr val="bg1"/>
                </a:solidFill>
                <a:latin typeface="Arial" pitchFamily="34" charset="0"/>
                <a:cs typeface="Arial" pitchFamily="34" charset="0"/>
              </a:rPr>
              <a:t>Biologic factors</a:t>
            </a:r>
          </a:p>
        </p:txBody>
      </p:sp>
      <p:sp>
        <p:nvSpPr>
          <p:cNvPr id="23" name="TextBox 22"/>
          <p:cNvSpPr txBox="1"/>
          <p:nvPr/>
        </p:nvSpPr>
        <p:spPr>
          <a:xfrm>
            <a:off x="4436348" y="2118751"/>
            <a:ext cx="1943100" cy="484748"/>
          </a:xfrm>
          <a:prstGeom prst="rect">
            <a:avLst/>
          </a:prstGeom>
          <a:solidFill>
            <a:schemeClr val="accent4">
              <a:lumMod val="40000"/>
              <a:lumOff val="6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900" b="1" u="sng" dirty="0">
                <a:solidFill>
                  <a:prstClr val="black"/>
                </a:solidFill>
                <a:latin typeface="Arial" pitchFamily="34" charset="0"/>
                <a:cs typeface="Arial" pitchFamily="34" charset="0"/>
              </a:rPr>
              <a:t>Social context</a:t>
            </a:r>
          </a:p>
          <a:p>
            <a:r>
              <a:rPr lang="en-US" sz="825" dirty="0">
                <a:solidFill>
                  <a:prstClr val="black"/>
                </a:solidFill>
                <a:latin typeface="Arial" pitchFamily="34" charset="0"/>
                <a:cs typeface="Arial" pitchFamily="34" charset="0"/>
              </a:rPr>
              <a:t>Collective efficacy, social capital, racial/ethnic integration</a:t>
            </a:r>
          </a:p>
        </p:txBody>
      </p:sp>
      <p:sp>
        <p:nvSpPr>
          <p:cNvPr id="24" name="TextBox 23"/>
          <p:cNvSpPr txBox="1"/>
          <p:nvPr/>
        </p:nvSpPr>
        <p:spPr>
          <a:xfrm>
            <a:off x="4436348" y="2641530"/>
            <a:ext cx="1943100" cy="611706"/>
          </a:xfrm>
          <a:prstGeom prst="rect">
            <a:avLst/>
          </a:prstGeom>
          <a:solidFill>
            <a:schemeClr val="accent4">
              <a:lumMod val="40000"/>
              <a:lumOff val="6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900" b="1" u="sng" dirty="0">
                <a:solidFill>
                  <a:prstClr val="black"/>
                </a:solidFill>
                <a:latin typeface="Arial" pitchFamily="34" charset="0"/>
                <a:cs typeface="Arial" pitchFamily="34" charset="0"/>
              </a:rPr>
              <a:t>Social relationships</a:t>
            </a:r>
          </a:p>
          <a:p>
            <a:r>
              <a:rPr lang="en-US" sz="825" dirty="0">
                <a:solidFill>
                  <a:prstClr val="black"/>
                </a:solidFill>
                <a:latin typeface="Arial" pitchFamily="34" charset="0"/>
                <a:cs typeface="Arial" pitchFamily="34" charset="0"/>
              </a:rPr>
              <a:t>Social networks, social support, religious participation, civic engagement</a:t>
            </a:r>
          </a:p>
        </p:txBody>
      </p:sp>
      <p:sp>
        <p:nvSpPr>
          <p:cNvPr id="25" name="TextBox 24"/>
          <p:cNvSpPr txBox="1"/>
          <p:nvPr/>
        </p:nvSpPr>
        <p:spPr>
          <a:xfrm>
            <a:off x="4457700" y="3291267"/>
            <a:ext cx="1943100" cy="484748"/>
          </a:xfrm>
          <a:prstGeom prst="rect">
            <a:avLst/>
          </a:prstGeom>
          <a:solidFill>
            <a:schemeClr val="accent4">
              <a:lumMod val="40000"/>
              <a:lumOff val="60000"/>
            </a:schemeClr>
          </a:solidFill>
          <a:ln>
            <a:solidFill>
              <a:schemeClr val="bg1"/>
            </a:solid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900" b="1" u="sng" dirty="0">
                <a:solidFill>
                  <a:prstClr val="black"/>
                </a:solidFill>
                <a:latin typeface="Arial" pitchFamily="34" charset="0"/>
                <a:cs typeface="Arial" pitchFamily="34" charset="0"/>
              </a:rPr>
              <a:t>Physical context</a:t>
            </a:r>
          </a:p>
          <a:p>
            <a:r>
              <a:rPr lang="en-US" sz="825" dirty="0">
                <a:solidFill>
                  <a:prstClr val="black"/>
                </a:solidFill>
                <a:latin typeface="Arial" pitchFamily="34" charset="0"/>
                <a:cs typeface="Arial" pitchFamily="34" charset="0"/>
              </a:rPr>
              <a:t>Building quality, pollution, sidewalks, parks</a:t>
            </a:r>
          </a:p>
        </p:txBody>
      </p:sp>
      <p:sp>
        <p:nvSpPr>
          <p:cNvPr id="26" name="Right Bracket 25"/>
          <p:cNvSpPr/>
          <p:nvPr/>
        </p:nvSpPr>
        <p:spPr>
          <a:xfrm>
            <a:off x="7610548" y="1534858"/>
            <a:ext cx="161469" cy="3739903"/>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solidFill>
                <a:prstClr val="black"/>
              </a:solidFill>
            </a:endParaRPr>
          </a:p>
        </p:txBody>
      </p:sp>
      <p:cxnSp>
        <p:nvCxnSpPr>
          <p:cNvPr id="27" name="Straight Connector 26"/>
          <p:cNvCxnSpPr/>
          <p:nvPr/>
        </p:nvCxnSpPr>
        <p:spPr>
          <a:xfrm>
            <a:off x="6694831" y="1593985"/>
            <a:ext cx="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9" idx="2"/>
            <a:endCxn id="13" idx="1"/>
          </p:cNvCxnSpPr>
          <p:nvPr/>
        </p:nvCxnSpPr>
        <p:spPr>
          <a:xfrm>
            <a:off x="6566715" y="1593985"/>
            <a:ext cx="128116" cy="1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1" idx="2"/>
            <a:endCxn id="22" idx="1"/>
          </p:cNvCxnSpPr>
          <p:nvPr/>
        </p:nvCxnSpPr>
        <p:spPr>
          <a:xfrm>
            <a:off x="6557279" y="5274760"/>
            <a:ext cx="137552" cy="126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2" idx="2"/>
            <a:endCxn id="15" idx="1"/>
          </p:cNvCxnSpPr>
          <p:nvPr/>
        </p:nvCxnSpPr>
        <p:spPr>
          <a:xfrm>
            <a:off x="6565257" y="4309198"/>
            <a:ext cx="129574" cy="1267"/>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1" idx="2"/>
            <a:endCxn id="14" idx="1"/>
          </p:cNvCxnSpPr>
          <p:nvPr/>
        </p:nvCxnSpPr>
        <p:spPr>
          <a:xfrm flipV="1">
            <a:off x="6587197" y="2941834"/>
            <a:ext cx="107635" cy="1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26" idx="2"/>
            <a:endCxn id="16" idx="1"/>
          </p:cNvCxnSpPr>
          <p:nvPr/>
        </p:nvCxnSpPr>
        <p:spPr>
          <a:xfrm>
            <a:off x="7772016" y="3404810"/>
            <a:ext cx="151560" cy="1267"/>
          </a:xfrm>
          <a:prstGeom prst="line">
            <a:avLst/>
          </a:prstGeom>
        </p:spPr>
        <p:style>
          <a:lnRef idx="1">
            <a:schemeClr val="accent1"/>
          </a:lnRef>
          <a:fillRef idx="0">
            <a:schemeClr val="accent1"/>
          </a:fillRef>
          <a:effectRef idx="0">
            <a:schemeClr val="accent1"/>
          </a:effectRef>
          <a:fontRef idx="minor">
            <a:schemeClr val="tx1"/>
          </a:fontRef>
        </p:style>
      </p:cxnSp>
      <p:sp>
        <p:nvSpPr>
          <p:cNvPr id="35" name="Title 1"/>
          <p:cNvSpPr>
            <a:spLocks noGrp="1"/>
          </p:cNvSpPr>
          <p:nvPr>
            <p:ph type="title"/>
          </p:nvPr>
        </p:nvSpPr>
        <p:spPr>
          <a:xfrm>
            <a:off x="457200" y="609600"/>
            <a:ext cx="3025247" cy="416675"/>
          </a:xfrm>
        </p:spPr>
        <p:txBody>
          <a:bodyPr/>
          <a:lstStyle/>
          <a:p>
            <a:r>
              <a:rPr lang="en-US" dirty="0" smtClean="0"/>
              <a:t>Cells-to-Society model</a:t>
            </a:r>
            <a:endParaRPr lang="en-US" dirty="0"/>
          </a:p>
        </p:txBody>
      </p:sp>
    </p:spTree>
    <p:extLst>
      <p:ext uri="{BB962C8B-B14F-4D97-AF65-F5344CB8AC3E}">
        <p14:creationId xmlns:p14="http://schemas.microsoft.com/office/powerpoint/2010/main" val="23690135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3586" y="988751"/>
            <a:ext cx="8173580" cy="611449"/>
          </a:xfrm>
        </p:spPr>
        <p:txBody>
          <a:bodyPr/>
          <a:lstStyle/>
          <a:p>
            <a:r>
              <a:rPr lang="en-US" dirty="0" smtClean="0"/>
              <a:t>#</a:t>
            </a:r>
            <a:r>
              <a:rPr lang="en-US" dirty="0" err="1" smtClean="0"/>
              <a:t>RacismNotRace</a:t>
            </a:r>
            <a:endParaRPr lang="en-US" dirty="0"/>
          </a:p>
        </p:txBody>
      </p:sp>
      <p:sp>
        <p:nvSpPr>
          <p:cNvPr id="6" name="Rounded Rectangular Callout 5"/>
          <p:cNvSpPr/>
          <p:nvPr/>
        </p:nvSpPr>
        <p:spPr>
          <a:xfrm>
            <a:off x="1247383" y="2291145"/>
            <a:ext cx="2315883" cy="84793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Race is NOT the risk factor, racism is.</a:t>
            </a:r>
          </a:p>
          <a:p>
            <a:pPr algn="ctr"/>
            <a:r>
              <a:rPr lang="en-US" sz="1500" dirty="0"/>
              <a:t>M. McLemore</a:t>
            </a:r>
            <a:endParaRPr lang="en-US" sz="1500" dirty="0"/>
          </a:p>
        </p:txBody>
      </p:sp>
      <p:sp>
        <p:nvSpPr>
          <p:cNvPr id="7" name="Flowchart: Process 6"/>
          <p:cNvSpPr/>
          <p:nvPr/>
        </p:nvSpPr>
        <p:spPr>
          <a:xfrm>
            <a:off x="1828800" y="1663697"/>
            <a:ext cx="5326380" cy="459486"/>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dirty="0">
                <a:solidFill>
                  <a:schemeClr val="tx1"/>
                </a:solidFill>
              </a:rPr>
              <a:t>Selected tweets from academics</a:t>
            </a:r>
            <a:endParaRPr lang="en-US" sz="2100" dirty="0">
              <a:solidFill>
                <a:schemeClr val="tx1"/>
              </a:solidFill>
            </a:endParaRPr>
          </a:p>
        </p:txBody>
      </p:sp>
      <p:sp>
        <p:nvSpPr>
          <p:cNvPr id="8" name="Rounded Rectangular Callout 7"/>
          <p:cNvSpPr/>
          <p:nvPr/>
        </p:nvSpPr>
        <p:spPr>
          <a:xfrm>
            <a:off x="5141203" y="2255624"/>
            <a:ext cx="2315883" cy="84793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In fact, structural racism is THE risk factor…</a:t>
            </a:r>
          </a:p>
          <a:p>
            <a:pPr algn="ctr"/>
            <a:r>
              <a:rPr lang="en-US" sz="1500" dirty="0"/>
              <a:t>J. </a:t>
            </a:r>
            <a:r>
              <a:rPr lang="en-US" sz="1500" dirty="0" err="1"/>
              <a:t>Attilus</a:t>
            </a:r>
            <a:endParaRPr lang="en-US" sz="1500" dirty="0"/>
          </a:p>
        </p:txBody>
      </p:sp>
      <p:sp>
        <p:nvSpPr>
          <p:cNvPr id="9" name="Rounded Rectangular Callout 8"/>
          <p:cNvSpPr/>
          <p:nvPr/>
        </p:nvSpPr>
        <p:spPr>
          <a:xfrm>
            <a:off x="5439828" y="3439479"/>
            <a:ext cx="3551772" cy="138133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…we should be talking about the effects of structural, interpersonal, and cultural racism in not only the health care system but society in general</a:t>
            </a:r>
          </a:p>
          <a:p>
            <a:pPr algn="ctr"/>
            <a:r>
              <a:rPr lang="en-US" sz="1500" dirty="0"/>
              <a:t>M. </a:t>
            </a:r>
            <a:r>
              <a:rPr lang="en-US" sz="1500" dirty="0" err="1"/>
              <a:t>Agenor</a:t>
            </a:r>
            <a:endParaRPr lang="en-US" sz="1500" dirty="0"/>
          </a:p>
        </p:txBody>
      </p:sp>
      <p:sp>
        <p:nvSpPr>
          <p:cNvPr id="10" name="Rounded Rectangular Callout 9"/>
          <p:cNvSpPr/>
          <p:nvPr/>
        </p:nvSpPr>
        <p:spPr>
          <a:xfrm>
            <a:off x="1649468" y="3846669"/>
            <a:ext cx="3207248" cy="1419431"/>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a:t>
            </a:r>
            <a:r>
              <a:rPr lang="en-US" sz="1500" dirty="0" err="1"/>
              <a:t>RacismNotRace</a:t>
            </a:r>
            <a:r>
              <a:rPr lang="en-US" sz="1500" dirty="0"/>
              <a:t> is about pushing past the “control for race” mode of engaging structural racism &amp; addressing the upstream factors that shape Black patients’ health.</a:t>
            </a:r>
          </a:p>
          <a:p>
            <a:pPr algn="ctr"/>
            <a:r>
              <a:rPr lang="en-US" sz="1500" dirty="0"/>
              <a:t>A. </a:t>
            </a:r>
            <a:r>
              <a:rPr lang="en-US" sz="1500" dirty="0" err="1"/>
              <a:t>Planey</a:t>
            </a:r>
            <a:endParaRPr lang="en-US" sz="1500" dirty="0"/>
          </a:p>
        </p:txBody>
      </p:sp>
      <p:pic>
        <p:nvPicPr>
          <p:cNvPr id="11" name="Picture 8"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1011" y="1025808"/>
            <a:ext cx="542662" cy="54266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5600" y="39469"/>
            <a:ext cx="3976730" cy="646331"/>
          </a:xfrm>
          <a:prstGeom prst="rect">
            <a:avLst/>
          </a:prstGeom>
          <a:noFill/>
        </p:spPr>
        <p:txBody>
          <a:bodyPr wrap="none" rtlCol="0">
            <a:spAutoFit/>
          </a:bodyPr>
          <a:lstStyle/>
          <a:p>
            <a:r>
              <a:rPr lang="en-US" sz="3600" b="1" dirty="0" smtClean="0"/>
              <a:t>Critical Race Theory</a:t>
            </a:r>
            <a:endParaRPr lang="en-US" sz="3600" b="1" dirty="0"/>
          </a:p>
        </p:txBody>
      </p:sp>
    </p:spTree>
    <p:extLst>
      <p:ext uri="{BB962C8B-B14F-4D97-AF65-F5344CB8AC3E}">
        <p14:creationId xmlns:p14="http://schemas.microsoft.com/office/powerpoint/2010/main" val="345779134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964487" cy="1362075"/>
          </a:xfrm>
        </p:spPr>
        <p:txBody>
          <a:bodyPr/>
          <a:lstStyle/>
          <a:p>
            <a:r>
              <a:rPr lang="en-US" sz="3000" dirty="0"/>
              <a:t>Explanatory </a:t>
            </a:r>
            <a:r>
              <a:rPr lang="en-US" sz="3000" dirty="0" smtClean="0"/>
              <a:t>concepts/POTENTIAL PATHWAYS </a:t>
            </a:r>
            <a:r>
              <a:rPr lang="en-US" sz="3000" dirty="0"/>
              <a:t>connecting social determinants with </a:t>
            </a:r>
            <a:r>
              <a:rPr lang="en-US" sz="3000" dirty="0" smtClean="0"/>
              <a:t>behaviors</a:t>
            </a:r>
            <a:r>
              <a:rPr lang="en-US" sz="3000" dirty="0"/>
              <a:t/>
            </a:r>
            <a:br>
              <a:rPr lang="en-US" sz="3000" dirty="0"/>
            </a:br>
            <a:endParaRPr lang="en-US" sz="3000" dirty="0"/>
          </a:p>
        </p:txBody>
      </p:sp>
    </p:spTree>
    <p:extLst>
      <p:ext uri="{BB962C8B-B14F-4D97-AF65-F5344CB8AC3E}">
        <p14:creationId xmlns:p14="http://schemas.microsoft.com/office/powerpoint/2010/main" val="2337924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pathways</a:t>
            </a:r>
            <a:br>
              <a:rPr lang="en-US" dirty="0" smtClean="0"/>
            </a:br>
            <a:r>
              <a:rPr lang="en-US" sz="3000" dirty="0"/>
              <a:t>S</a:t>
            </a:r>
            <a:r>
              <a:rPr lang="en-US" sz="3000" dirty="0" smtClean="0"/>
              <a:t>ociological perspectives</a:t>
            </a:r>
            <a:endParaRPr lang="en-US" sz="3000" dirty="0"/>
          </a:p>
        </p:txBody>
      </p:sp>
      <p:sp>
        <p:nvSpPr>
          <p:cNvPr id="3" name="Content Placeholder 2"/>
          <p:cNvSpPr>
            <a:spLocks noGrp="1"/>
          </p:cNvSpPr>
          <p:nvPr>
            <p:ph idx="1"/>
          </p:nvPr>
        </p:nvSpPr>
        <p:spPr>
          <a:xfrm>
            <a:off x="457200" y="2179637"/>
            <a:ext cx="8229600" cy="3763963"/>
          </a:xfrm>
        </p:spPr>
        <p:txBody>
          <a:bodyPr/>
          <a:lstStyle/>
          <a:p>
            <a:pPr>
              <a:spcBef>
                <a:spcPts val="600"/>
              </a:spcBef>
            </a:pPr>
            <a:r>
              <a:rPr lang="en-US" dirty="0" smtClean="0"/>
              <a:t>Fewer benefits of health behaviors for longevity</a:t>
            </a:r>
          </a:p>
          <a:p>
            <a:pPr>
              <a:spcBef>
                <a:spcPts val="600"/>
              </a:spcBef>
            </a:pPr>
            <a:r>
              <a:rPr lang="en-US" dirty="0" smtClean="0"/>
              <a:t>Latent traits</a:t>
            </a:r>
          </a:p>
          <a:p>
            <a:pPr>
              <a:spcBef>
                <a:spcPts val="600"/>
              </a:spcBef>
            </a:pPr>
            <a:r>
              <a:rPr lang="en-US" dirty="0" smtClean="0"/>
              <a:t>Class distinctions</a:t>
            </a:r>
          </a:p>
          <a:p>
            <a:pPr>
              <a:spcBef>
                <a:spcPts val="600"/>
              </a:spcBef>
            </a:pPr>
            <a:r>
              <a:rPr lang="en-US" dirty="0"/>
              <a:t>Knowledge and access to </a:t>
            </a:r>
            <a:r>
              <a:rPr lang="en-US" dirty="0" smtClean="0"/>
              <a:t>information</a:t>
            </a:r>
          </a:p>
          <a:p>
            <a:pPr>
              <a:spcBef>
                <a:spcPts val="600"/>
              </a:spcBef>
            </a:pPr>
            <a:r>
              <a:rPr lang="en-US" dirty="0" smtClean="0"/>
              <a:t>Efficacy and agency</a:t>
            </a:r>
          </a:p>
        </p:txBody>
      </p:sp>
      <p:sp>
        <p:nvSpPr>
          <p:cNvPr id="4" name="TextBox 3"/>
          <p:cNvSpPr txBox="1"/>
          <p:nvPr/>
        </p:nvSpPr>
        <p:spPr>
          <a:xfrm>
            <a:off x="5867400" y="5574268"/>
            <a:ext cx="3095206" cy="369332"/>
          </a:xfrm>
          <a:prstGeom prst="rect">
            <a:avLst/>
          </a:prstGeom>
          <a:noFill/>
        </p:spPr>
        <p:txBody>
          <a:bodyPr wrap="none" rtlCol="0">
            <a:spAutoFit/>
          </a:bodyPr>
          <a:lstStyle/>
          <a:p>
            <a:r>
              <a:rPr lang="en-US" dirty="0">
                <a:solidFill>
                  <a:schemeClr val="bg1"/>
                </a:solidFill>
              </a:rPr>
              <a:t>(</a:t>
            </a:r>
            <a:r>
              <a:rPr lang="en-US" dirty="0" err="1">
                <a:solidFill>
                  <a:schemeClr val="bg1"/>
                </a:solidFill>
              </a:rPr>
              <a:t>Pampel</a:t>
            </a:r>
            <a:r>
              <a:rPr lang="en-US" dirty="0">
                <a:solidFill>
                  <a:schemeClr val="bg1"/>
                </a:solidFill>
              </a:rPr>
              <a:t> </a:t>
            </a:r>
            <a:r>
              <a:rPr lang="en-US" dirty="0" err="1">
                <a:solidFill>
                  <a:schemeClr val="bg1"/>
                </a:solidFill>
              </a:rPr>
              <a:t>Annu</a:t>
            </a:r>
            <a:r>
              <a:rPr lang="en-US" dirty="0">
                <a:solidFill>
                  <a:schemeClr val="bg1"/>
                </a:solidFill>
              </a:rPr>
              <a:t> Rev </a:t>
            </a:r>
            <a:r>
              <a:rPr lang="en-US" dirty="0" err="1">
                <a:solidFill>
                  <a:schemeClr val="bg1"/>
                </a:solidFill>
              </a:rPr>
              <a:t>Sociol</a:t>
            </a:r>
            <a:r>
              <a:rPr lang="en-US" dirty="0">
                <a:solidFill>
                  <a:schemeClr val="bg1"/>
                </a:solidFill>
              </a:rPr>
              <a:t> 2010)</a:t>
            </a:r>
          </a:p>
        </p:txBody>
      </p:sp>
    </p:spTree>
    <p:extLst>
      <p:ext uri="{BB962C8B-B14F-4D97-AF65-F5344CB8AC3E}">
        <p14:creationId xmlns:p14="http://schemas.microsoft.com/office/powerpoint/2010/main" val="1702735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pathways</a:t>
            </a:r>
            <a:br>
              <a:rPr lang="en-US" dirty="0" smtClean="0"/>
            </a:br>
            <a:r>
              <a:rPr lang="en-US" sz="3000" dirty="0"/>
              <a:t>C</a:t>
            </a:r>
            <a:r>
              <a:rPr lang="en-US" sz="3000" dirty="0" smtClean="0"/>
              <a:t>ontextual considerations</a:t>
            </a:r>
            <a:endParaRPr lang="en-US" sz="3000" dirty="0"/>
          </a:p>
        </p:txBody>
      </p:sp>
      <p:sp>
        <p:nvSpPr>
          <p:cNvPr id="3" name="Content Placeholder 2"/>
          <p:cNvSpPr>
            <a:spLocks noGrp="1"/>
          </p:cNvSpPr>
          <p:nvPr>
            <p:ph idx="1"/>
          </p:nvPr>
        </p:nvSpPr>
        <p:spPr>
          <a:xfrm>
            <a:off x="457200" y="1828800"/>
            <a:ext cx="8229600" cy="4191000"/>
          </a:xfrm>
        </p:spPr>
        <p:txBody>
          <a:bodyPr/>
          <a:lstStyle/>
          <a:p>
            <a:pPr>
              <a:spcBef>
                <a:spcPts val="600"/>
              </a:spcBef>
            </a:pPr>
            <a:r>
              <a:rPr lang="en-US" dirty="0" smtClean="0"/>
              <a:t>Access to resources: neighborhood/environmental context</a:t>
            </a:r>
          </a:p>
          <a:p>
            <a:pPr>
              <a:spcBef>
                <a:spcPts val="600"/>
              </a:spcBef>
            </a:pPr>
            <a:r>
              <a:rPr lang="en-US" dirty="0" smtClean="0"/>
              <a:t>Economic deprivation</a:t>
            </a:r>
            <a:r>
              <a:rPr lang="en-US" dirty="0"/>
              <a:t>, </a:t>
            </a:r>
            <a:r>
              <a:rPr lang="en-US" dirty="0" smtClean="0"/>
              <a:t>financial constraints</a:t>
            </a:r>
          </a:p>
          <a:p>
            <a:pPr>
              <a:spcBef>
                <a:spcPts val="600"/>
              </a:spcBef>
            </a:pPr>
            <a:r>
              <a:rPr lang="en-US" dirty="0" smtClean="0"/>
              <a:t>Social </a:t>
            </a:r>
            <a:r>
              <a:rPr lang="en-US" dirty="0"/>
              <a:t>and cultural </a:t>
            </a:r>
            <a:r>
              <a:rPr lang="en-US" dirty="0" smtClean="0"/>
              <a:t>norms, culturally-driven health beliefs</a:t>
            </a:r>
            <a:endParaRPr lang="en-US" dirty="0"/>
          </a:p>
          <a:p>
            <a:pPr>
              <a:spcBef>
                <a:spcPts val="600"/>
              </a:spcBef>
            </a:pPr>
            <a:r>
              <a:rPr lang="en-US" dirty="0"/>
              <a:t>Stress &amp; social </a:t>
            </a:r>
            <a:r>
              <a:rPr lang="en-US" dirty="0" smtClean="0"/>
              <a:t>support</a:t>
            </a:r>
          </a:p>
          <a:p>
            <a:pPr>
              <a:spcBef>
                <a:spcPts val="600"/>
              </a:spcBef>
            </a:pPr>
            <a:r>
              <a:rPr lang="en-US" dirty="0" smtClean="0"/>
              <a:t>Medical mistrust &amp; healthcare utilization</a:t>
            </a:r>
            <a:endParaRPr lang="en-US" dirty="0"/>
          </a:p>
          <a:p>
            <a:pPr>
              <a:spcBef>
                <a:spcPts val="600"/>
              </a:spcBef>
            </a:pPr>
            <a:endParaRPr lang="en-US" dirty="0"/>
          </a:p>
        </p:txBody>
      </p:sp>
    </p:spTree>
    <p:extLst>
      <p:ext uri="{BB962C8B-B14F-4D97-AF65-F5344CB8AC3E}">
        <p14:creationId xmlns:p14="http://schemas.microsoft.com/office/powerpoint/2010/main" val="5800979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pathways</a:t>
            </a:r>
            <a:br>
              <a:rPr lang="en-US" dirty="0" smtClean="0"/>
            </a:br>
            <a:r>
              <a:rPr lang="en-US" sz="3000" dirty="0" smtClean="0"/>
              <a:t>Sociological perspectives</a:t>
            </a:r>
            <a:endParaRPr lang="en-US" sz="3000" dirty="0"/>
          </a:p>
        </p:txBody>
      </p:sp>
      <p:sp>
        <p:nvSpPr>
          <p:cNvPr id="3" name="Content Placeholder 2"/>
          <p:cNvSpPr>
            <a:spLocks noGrp="1"/>
          </p:cNvSpPr>
          <p:nvPr>
            <p:ph idx="1"/>
          </p:nvPr>
        </p:nvSpPr>
        <p:spPr>
          <a:xfrm>
            <a:off x="457200" y="1646237"/>
            <a:ext cx="8229600" cy="4525963"/>
          </a:xfrm>
        </p:spPr>
        <p:txBody>
          <a:bodyPr/>
          <a:lstStyle/>
          <a:p>
            <a:pPr>
              <a:spcBef>
                <a:spcPts val="600"/>
              </a:spcBef>
            </a:pPr>
            <a:r>
              <a:rPr lang="en-US" dirty="0" smtClean="0"/>
              <a:t>Fewer benefits of health behaviors for longevity</a:t>
            </a:r>
          </a:p>
          <a:p>
            <a:pPr>
              <a:spcBef>
                <a:spcPts val="600"/>
              </a:spcBef>
            </a:pPr>
            <a:r>
              <a:rPr lang="en-US" dirty="0">
                <a:solidFill>
                  <a:schemeClr val="tx1">
                    <a:lumMod val="50000"/>
                    <a:lumOff val="50000"/>
                  </a:schemeClr>
                </a:solidFill>
              </a:rPr>
              <a:t>Latent traits</a:t>
            </a:r>
          </a:p>
          <a:p>
            <a:pPr>
              <a:spcBef>
                <a:spcPts val="600"/>
              </a:spcBef>
            </a:pPr>
            <a:r>
              <a:rPr lang="en-US" dirty="0">
                <a:solidFill>
                  <a:schemeClr val="tx1">
                    <a:lumMod val="50000"/>
                    <a:lumOff val="50000"/>
                  </a:schemeClr>
                </a:solidFill>
              </a:rPr>
              <a:t>Class distinctions</a:t>
            </a:r>
          </a:p>
          <a:p>
            <a:pPr>
              <a:spcBef>
                <a:spcPts val="600"/>
              </a:spcBef>
            </a:pPr>
            <a:r>
              <a:rPr lang="en-US" dirty="0">
                <a:solidFill>
                  <a:schemeClr val="tx1">
                    <a:lumMod val="50000"/>
                    <a:lumOff val="50000"/>
                  </a:schemeClr>
                </a:solidFill>
              </a:rPr>
              <a:t>Knowledge and access to information</a:t>
            </a:r>
          </a:p>
          <a:p>
            <a:pPr>
              <a:spcBef>
                <a:spcPts val="600"/>
              </a:spcBef>
            </a:pPr>
            <a:r>
              <a:rPr lang="en-US" dirty="0">
                <a:solidFill>
                  <a:schemeClr val="tx1">
                    <a:lumMod val="50000"/>
                    <a:lumOff val="50000"/>
                  </a:schemeClr>
                </a:solidFill>
              </a:rPr>
              <a:t>Efficacy and </a:t>
            </a:r>
            <a:r>
              <a:rPr lang="en-US" dirty="0" smtClean="0">
                <a:solidFill>
                  <a:schemeClr val="tx1">
                    <a:lumMod val="50000"/>
                    <a:lumOff val="50000"/>
                  </a:schemeClr>
                </a:solidFill>
              </a:rPr>
              <a:t>agency</a:t>
            </a:r>
            <a:endParaRPr lang="en-US" dirty="0">
              <a:solidFill>
                <a:schemeClr val="tx1">
                  <a:lumMod val="50000"/>
                  <a:lumOff val="50000"/>
                </a:schemeClr>
              </a:solidFill>
            </a:endParaRPr>
          </a:p>
        </p:txBody>
      </p:sp>
    </p:spTree>
    <p:extLst>
      <p:ext uri="{BB962C8B-B14F-4D97-AF65-F5344CB8AC3E}">
        <p14:creationId xmlns:p14="http://schemas.microsoft.com/office/powerpoint/2010/main" val="41118266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spcBef>
                <a:spcPts val="600"/>
              </a:spcBef>
            </a:pPr>
            <a:r>
              <a:rPr lang="en-US" sz="3200" dirty="0"/>
              <a:t>Fewer benefits of health behaviors for longevity</a:t>
            </a:r>
          </a:p>
        </p:txBody>
      </p:sp>
      <p:sp>
        <p:nvSpPr>
          <p:cNvPr id="3" name="Content Placeholder 2"/>
          <p:cNvSpPr>
            <a:spLocks noGrp="1"/>
          </p:cNvSpPr>
          <p:nvPr>
            <p:ph idx="1"/>
          </p:nvPr>
        </p:nvSpPr>
        <p:spPr>
          <a:xfrm>
            <a:off x="457200" y="1189037"/>
            <a:ext cx="8229600" cy="4525963"/>
          </a:xfrm>
        </p:spPr>
        <p:txBody>
          <a:bodyPr/>
          <a:lstStyle/>
          <a:p>
            <a:r>
              <a:rPr lang="en-US" sz="2600" dirty="0" smtClean="0"/>
              <a:t>Persons of low SES have less to gain from healthy behaviors</a:t>
            </a:r>
          </a:p>
          <a:p>
            <a:r>
              <a:rPr lang="en-US" sz="2600" dirty="0" smtClean="0"/>
              <a:t>Less reason to invest in future longevity and more reason to focus on present when making decisions about health behaviors</a:t>
            </a:r>
          </a:p>
          <a:p>
            <a:r>
              <a:rPr lang="en-US" sz="2600" dirty="0" smtClean="0"/>
              <a:t>Lower SES groups feel fatalistic about ability to act in ways that extend longevity, reduce disease risk</a:t>
            </a:r>
          </a:p>
        </p:txBody>
      </p:sp>
      <p:sp>
        <p:nvSpPr>
          <p:cNvPr id="4" name="TextBox 3"/>
          <p:cNvSpPr txBox="1"/>
          <p:nvPr/>
        </p:nvSpPr>
        <p:spPr>
          <a:xfrm>
            <a:off x="228600" y="6334125"/>
            <a:ext cx="2954142" cy="369332"/>
          </a:xfrm>
          <a:prstGeom prst="rect">
            <a:avLst/>
          </a:prstGeom>
          <a:noFill/>
        </p:spPr>
        <p:txBody>
          <a:bodyPr wrap="none" rtlCol="0">
            <a:spAutoFit/>
          </a:bodyPr>
          <a:lstStyle/>
          <a:p>
            <a:r>
              <a:rPr lang="en-US" dirty="0" err="1" smtClean="0"/>
              <a:t>Pampel</a:t>
            </a:r>
            <a:r>
              <a:rPr lang="en-US" dirty="0" smtClean="0"/>
              <a:t> </a:t>
            </a:r>
            <a:r>
              <a:rPr lang="en-US" dirty="0" err="1" smtClean="0"/>
              <a:t>Annu</a:t>
            </a:r>
            <a:r>
              <a:rPr lang="en-US" dirty="0" smtClean="0"/>
              <a:t> Rev </a:t>
            </a:r>
            <a:r>
              <a:rPr lang="en-US" dirty="0" err="1" smtClean="0"/>
              <a:t>Sociol</a:t>
            </a:r>
            <a:r>
              <a:rPr lang="en-US" dirty="0" smtClean="0"/>
              <a:t> 2010</a:t>
            </a:r>
            <a:endParaRPr lang="en-US" dirty="0"/>
          </a:p>
        </p:txBody>
      </p:sp>
    </p:spTree>
    <p:extLst>
      <p:ext uri="{BB962C8B-B14F-4D97-AF65-F5344CB8AC3E}">
        <p14:creationId xmlns:p14="http://schemas.microsoft.com/office/powerpoint/2010/main" val="1892188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Outline</a:t>
            </a:r>
            <a:endParaRPr lang="en-US" dirty="0"/>
          </a:p>
        </p:txBody>
      </p:sp>
      <p:sp>
        <p:nvSpPr>
          <p:cNvPr id="5" name="Content Placeholder 4"/>
          <p:cNvSpPr>
            <a:spLocks noGrp="1"/>
          </p:cNvSpPr>
          <p:nvPr>
            <p:ph idx="1"/>
          </p:nvPr>
        </p:nvSpPr>
        <p:spPr>
          <a:xfrm>
            <a:off x="304800" y="1066800"/>
            <a:ext cx="8534400" cy="5486400"/>
          </a:xfrm>
        </p:spPr>
        <p:txBody>
          <a:bodyPr/>
          <a:lstStyle/>
          <a:p>
            <a:r>
              <a:rPr lang="en-US" sz="2600" dirty="0" smtClean="0"/>
              <a:t>Health behaviors - patterned by social determinants, ex:</a:t>
            </a:r>
          </a:p>
          <a:p>
            <a:pPr lvl="1"/>
            <a:r>
              <a:rPr lang="en-US" sz="2600" dirty="0" smtClean="0"/>
              <a:t>Tobacco</a:t>
            </a:r>
          </a:p>
          <a:p>
            <a:pPr lvl="1"/>
            <a:r>
              <a:rPr lang="en-US" sz="2600" dirty="0" smtClean="0"/>
              <a:t>Diet</a:t>
            </a:r>
          </a:p>
          <a:p>
            <a:pPr lvl="1"/>
            <a:r>
              <a:rPr lang="en-US" sz="2600" dirty="0" smtClean="0"/>
              <a:t>Physical activity</a:t>
            </a:r>
          </a:p>
          <a:p>
            <a:pPr lvl="1"/>
            <a:r>
              <a:rPr lang="en-US" sz="2600" dirty="0" smtClean="0"/>
              <a:t>Alcohol / </a:t>
            </a:r>
            <a:r>
              <a:rPr lang="en-US" sz="2600" dirty="0"/>
              <a:t>d</a:t>
            </a:r>
            <a:r>
              <a:rPr lang="en-US" sz="2600" dirty="0" smtClean="0"/>
              <a:t>rugs</a:t>
            </a:r>
          </a:p>
          <a:p>
            <a:pPr lvl="1"/>
            <a:r>
              <a:rPr lang="en-US" sz="2600" dirty="0" smtClean="0"/>
              <a:t>Healthcare utilization</a:t>
            </a:r>
          </a:p>
          <a:p>
            <a:r>
              <a:rPr lang="en-US" sz="2600" dirty="0" smtClean="0"/>
              <a:t>Conceptual </a:t>
            </a:r>
            <a:r>
              <a:rPr lang="en-US" sz="2600" dirty="0"/>
              <a:t>models of health </a:t>
            </a:r>
            <a:r>
              <a:rPr lang="en-US" sz="2600" dirty="0" smtClean="0"/>
              <a:t>behaviors</a:t>
            </a:r>
          </a:p>
          <a:p>
            <a:r>
              <a:rPr lang="en-US" sz="2600" dirty="0" smtClean="0"/>
              <a:t>Explanatory concepts/potential mechanisms connecting social determinants with health behaviors</a:t>
            </a:r>
          </a:p>
          <a:p>
            <a:pPr lvl="1"/>
            <a:r>
              <a:rPr lang="en-US" sz="2600" dirty="0" smtClean="0"/>
              <a:t>Putting it into practice</a:t>
            </a:r>
          </a:p>
        </p:txBody>
      </p:sp>
    </p:spTree>
    <p:extLst>
      <p:ext uri="{BB962C8B-B14F-4D97-AF65-F5344CB8AC3E}">
        <p14:creationId xmlns:p14="http://schemas.microsoft.com/office/powerpoint/2010/main" val="84337639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pathways</a:t>
            </a:r>
            <a:br>
              <a:rPr lang="en-US" dirty="0" smtClean="0"/>
            </a:br>
            <a:r>
              <a:rPr lang="en-US" sz="3000" dirty="0"/>
              <a:t>Sociological perspectives</a:t>
            </a:r>
          </a:p>
        </p:txBody>
      </p:sp>
      <p:sp>
        <p:nvSpPr>
          <p:cNvPr id="3" name="Content Placeholder 2"/>
          <p:cNvSpPr>
            <a:spLocks noGrp="1"/>
          </p:cNvSpPr>
          <p:nvPr>
            <p:ph idx="1"/>
          </p:nvPr>
        </p:nvSpPr>
        <p:spPr>
          <a:xfrm>
            <a:off x="457200" y="1646237"/>
            <a:ext cx="8229600" cy="4525963"/>
          </a:xfrm>
        </p:spPr>
        <p:txBody>
          <a:bodyPr/>
          <a:lstStyle/>
          <a:p>
            <a:pPr>
              <a:spcBef>
                <a:spcPts val="600"/>
              </a:spcBef>
            </a:pPr>
            <a:r>
              <a:rPr lang="en-US" dirty="0" smtClean="0">
                <a:solidFill>
                  <a:schemeClr val="tx1">
                    <a:lumMod val="50000"/>
                    <a:lumOff val="50000"/>
                  </a:schemeClr>
                </a:solidFill>
              </a:rPr>
              <a:t>Fewer benefits of health behaviors for longevity</a:t>
            </a:r>
          </a:p>
          <a:p>
            <a:pPr>
              <a:spcBef>
                <a:spcPts val="600"/>
              </a:spcBef>
            </a:pPr>
            <a:r>
              <a:rPr lang="en-US" dirty="0"/>
              <a:t>Latent traits</a:t>
            </a:r>
          </a:p>
          <a:p>
            <a:pPr>
              <a:spcBef>
                <a:spcPts val="600"/>
              </a:spcBef>
            </a:pPr>
            <a:r>
              <a:rPr lang="en-US" dirty="0">
                <a:solidFill>
                  <a:schemeClr val="tx1">
                    <a:lumMod val="50000"/>
                    <a:lumOff val="50000"/>
                  </a:schemeClr>
                </a:solidFill>
              </a:rPr>
              <a:t>Class distinctions</a:t>
            </a:r>
          </a:p>
          <a:p>
            <a:pPr>
              <a:spcBef>
                <a:spcPts val="600"/>
              </a:spcBef>
            </a:pPr>
            <a:r>
              <a:rPr lang="en-US" dirty="0">
                <a:solidFill>
                  <a:schemeClr val="tx1">
                    <a:lumMod val="50000"/>
                    <a:lumOff val="50000"/>
                  </a:schemeClr>
                </a:solidFill>
              </a:rPr>
              <a:t>Knowledge and access to information</a:t>
            </a:r>
          </a:p>
          <a:p>
            <a:pPr>
              <a:spcBef>
                <a:spcPts val="600"/>
              </a:spcBef>
            </a:pPr>
            <a:r>
              <a:rPr lang="en-US" dirty="0">
                <a:solidFill>
                  <a:schemeClr val="tx1">
                    <a:lumMod val="50000"/>
                    <a:lumOff val="50000"/>
                  </a:schemeClr>
                </a:solidFill>
              </a:rPr>
              <a:t>Efficacy and </a:t>
            </a:r>
            <a:r>
              <a:rPr lang="en-US" dirty="0" smtClean="0">
                <a:solidFill>
                  <a:schemeClr val="tx1">
                    <a:lumMod val="50000"/>
                    <a:lumOff val="50000"/>
                  </a:schemeClr>
                </a:solidFill>
              </a:rPr>
              <a:t>agency</a:t>
            </a:r>
            <a:endParaRPr lang="en-US" dirty="0">
              <a:solidFill>
                <a:schemeClr val="tx1">
                  <a:lumMod val="50000"/>
                  <a:lumOff val="50000"/>
                </a:schemeClr>
              </a:solidFill>
            </a:endParaRPr>
          </a:p>
        </p:txBody>
      </p:sp>
    </p:spTree>
    <p:extLst>
      <p:ext uri="{BB962C8B-B14F-4D97-AF65-F5344CB8AC3E}">
        <p14:creationId xmlns:p14="http://schemas.microsoft.com/office/powerpoint/2010/main" val="16145674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600"/>
              </a:spcBef>
            </a:pPr>
            <a:r>
              <a:rPr lang="en-US" sz="3200" dirty="0" smtClean="0"/>
              <a:t>Latent traits</a:t>
            </a:r>
            <a:endParaRPr lang="en-US" sz="3200" dirty="0"/>
          </a:p>
        </p:txBody>
      </p:sp>
      <p:sp>
        <p:nvSpPr>
          <p:cNvPr id="3" name="Content Placeholder 2"/>
          <p:cNvSpPr>
            <a:spLocks noGrp="1"/>
          </p:cNvSpPr>
          <p:nvPr>
            <p:ph idx="1"/>
          </p:nvPr>
        </p:nvSpPr>
        <p:spPr>
          <a:xfrm>
            <a:off x="457200" y="1295400"/>
            <a:ext cx="8229600" cy="4525963"/>
          </a:xfrm>
        </p:spPr>
        <p:txBody>
          <a:bodyPr/>
          <a:lstStyle/>
          <a:p>
            <a:r>
              <a:rPr lang="en-US" sz="2600" dirty="0" smtClean="0"/>
              <a:t>Personal characteristic with propensity to engage in risky and/or unhealthy behaviors</a:t>
            </a:r>
          </a:p>
          <a:p>
            <a:r>
              <a:rPr lang="en-US" sz="2600" dirty="0" smtClean="0"/>
              <a:t>Crime literature – low self-control, attraction to risk, choose short-term gain in the face of long-term harm</a:t>
            </a:r>
            <a:endParaRPr lang="en-US" sz="2600" dirty="0"/>
          </a:p>
          <a:p>
            <a:pPr lvl="1"/>
            <a:endParaRPr lang="en-US" sz="2600" dirty="0"/>
          </a:p>
        </p:txBody>
      </p:sp>
      <p:sp>
        <p:nvSpPr>
          <p:cNvPr id="5" name="TextBox 4"/>
          <p:cNvSpPr txBox="1"/>
          <p:nvPr/>
        </p:nvSpPr>
        <p:spPr>
          <a:xfrm>
            <a:off x="228600" y="6334125"/>
            <a:ext cx="2954142" cy="369332"/>
          </a:xfrm>
          <a:prstGeom prst="rect">
            <a:avLst/>
          </a:prstGeom>
          <a:noFill/>
        </p:spPr>
        <p:txBody>
          <a:bodyPr wrap="none" rtlCol="0">
            <a:spAutoFit/>
          </a:bodyPr>
          <a:lstStyle/>
          <a:p>
            <a:r>
              <a:rPr lang="en-US" dirty="0" err="1" smtClean="0"/>
              <a:t>Pampel</a:t>
            </a:r>
            <a:r>
              <a:rPr lang="en-US" dirty="0" smtClean="0"/>
              <a:t> </a:t>
            </a:r>
            <a:r>
              <a:rPr lang="en-US" dirty="0" err="1" smtClean="0"/>
              <a:t>Annu</a:t>
            </a:r>
            <a:r>
              <a:rPr lang="en-US" dirty="0" smtClean="0"/>
              <a:t> Rev </a:t>
            </a:r>
            <a:r>
              <a:rPr lang="en-US" dirty="0" err="1" smtClean="0"/>
              <a:t>Sociol</a:t>
            </a:r>
            <a:r>
              <a:rPr lang="en-US" dirty="0" smtClean="0"/>
              <a:t> 2010</a:t>
            </a:r>
            <a:endParaRPr lang="en-US" dirty="0"/>
          </a:p>
        </p:txBody>
      </p:sp>
    </p:spTree>
    <p:extLst>
      <p:ext uri="{BB962C8B-B14F-4D97-AF65-F5344CB8AC3E}">
        <p14:creationId xmlns:p14="http://schemas.microsoft.com/office/powerpoint/2010/main" val="25604083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pathways</a:t>
            </a:r>
            <a:br>
              <a:rPr lang="en-US" dirty="0" smtClean="0"/>
            </a:br>
            <a:r>
              <a:rPr lang="en-US" sz="3000" dirty="0"/>
              <a:t>Sociological perspectives</a:t>
            </a:r>
          </a:p>
        </p:txBody>
      </p:sp>
      <p:sp>
        <p:nvSpPr>
          <p:cNvPr id="3" name="Content Placeholder 2"/>
          <p:cNvSpPr>
            <a:spLocks noGrp="1"/>
          </p:cNvSpPr>
          <p:nvPr>
            <p:ph idx="1"/>
          </p:nvPr>
        </p:nvSpPr>
        <p:spPr>
          <a:xfrm>
            <a:off x="457200" y="1646237"/>
            <a:ext cx="8229600" cy="4525963"/>
          </a:xfrm>
        </p:spPr>
        <p:txBody>
          <a:bodyPr/>
          <a:lstStyle/>
          <a:p>
            <a:pPr>
              <a:spcBef>
                <a:spcPts val="600"/>
              </a:spcBef>
            </a:pPr>
            <a:r>
              <a:rPr lang="en-US" dirty="0" smtClean="0">
                <a:solidFill>
                  <a:schemeClr val="tx1">
                    <a:lumMod val="50000"/>
                    <a:lumOff val="50000"/>
                  </a:schemeClr>
                </a:solidFill>
              </a:rPr>
              <a:t>Fewer benefits of health behaviors for longevity</a:t>
            </a:r>
          </a:p>
          <a:p>
            <a:pPr>
              <a:spcBef>
                <a:spcPts val="600"/>
              </a:spcBef>
            </a:pPr>
            <a:r>
              <a:rPr lang="en-US" dirty="0">
                <a:solidFill>
                  <a:schemeClr val="tx1">
                    <a:lumMod val="50000"/>
                    <a:lumOff val="50000"/>
                  </a:schemeClr>
                </a:solidFill>
              </a:rPr>
              <a:t>Latent traits</a:t>
            </a:r>
          </a:p>
          <a:p>
            <a:pPr>
              <a:spcBef>
                <a:spcPts val="600"/>
              </a:spcBef>
            </a:pPr>
            <a:r>
              <a:rPr lang="en-US" dirty="0"/>
              <a:t>Class distinctions</a:t>
            </a:r>
          </a:p>
          <a:p>
            <a:pPr>
              <a:spcBef>
                <a:spcPts val="600"/>
              </a:spcBef>
            </a:pPr>
            <a:r>
              <a:rPr lang="en-US" dirty="0">
                <a:solidFill>
                  <a:schemeClr val="tx1">
                    <a:lumMod val="50000"/>
                    <a:lumOff val="50000"/>
                  </a:schemeClr>
                </a:solidFill>
              </a:rPr>
              <a:t>Knowledge and access to information</a:t>
            </a:r>
          </a:p>
          <a:p>
            <a:pPr>
              <a:spcBef>
                <a:spcPts val="600"/>
              </a:spcBef>
            </a:pPr>
            <a:r>
              <a:rPr lang="en-US" dirty="0">
                <a:solidFill>
                  <a:schemeClr val="tx1">
                    <a:lumMod val="50000"/>
                    <a:lumOff val="50000"/>
                  </a:schemeClr>
                </a:solidFill>
              </a:rPr>
              <a:t>Efficacy and </a:t>
            </a:r>
            <a:r>
              <a:rPr lang="en-US" dirty="0" smtClean="0">
                <a:solidFill>
                  <a:schemeClr val="tx1">
                    <a:lumMod val="50000"/>
                    <a:lumOff val="50000"/>
                  </a:schemeClr>
                </a:solidFill>
              </a:rPr>
              <a:t>agency</a:t>
            </a:r>
            <a:endParaRPr lang="en-US" dirty="0">
              <a:solidFill>
                <a:schemeClr val="tx1">
                  <a:lumMod val="50000"/>
                  <a:lumOff val="50000"/>
                </a:schemeClr>
              </a:solidFill>
            </a:endParaRPr>
          </a:p>
        </p:txBody>
      </p:sp>
    </p:spTree>
    <p:extLst>
      <p:ext uri="{BB962C8B-B14F-4D97-AF65-F5344CB8AC3E}">
        <p14:creationId xmlns:p14="http://schemas.microsoft.com/office/powerpoint/2010/main" val="19659066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600"/>
              </a:spcBef>
            </a:pPr>
            <a:r>
              <a:rPr lang="en-US" sz="3200" dirty="0" smtClean="0"/>
              <a:t>Class distinctions</a:t>
            </a:r>
            <a:endParaRPr lang="en-US" sz="3200" dirty="0"/>
          </a:p>
        </p:txBody>
      </p:sp>
      <p:sp>
        <p:nvSpPr>
          <p:cNvPr id="3" name="Content Placeholder 2"/>
          <p:cNvSpPr>
            <a:spLocks noGrp="1"/>
          </p:cNvSpPr>
          <p:nvPr>
            <p:ph idx="1"/>
          </p:nvPr>
        </p:nvSpPr>
        <p:spPr>
          <a:xfrm>
            <a:off x="457200" y="1371600"/>
            <a:ext cx="8229600" cy="4525963"/>
          </a:xfrm>
        </p:spPr>
        <p:txBody>
          <a:bodyPr/>
          <a:lstStyle/>
          <a:p>
            <a:r>
              <a:rPr lang="en-US" sz="2600" dirty="0" smtClean="0"/>
              <a:t>Engage in healthy behaviors and lifestyles to set themselves apart from lower SES groups</a:t>
            </a:r>
          </a:p>
          <a:p>
            <a:r>
              <a:rPr lang="en-US" sz="2600" dirty="0" smtClean="0"/>
              <a:t>Classical theory: lifestyle as source of social differentiation, adoption of innovative fashion to reinforce differences</a:t>
            </a:r>
            <a:endParaRPr lang="en-US" sz="2600" dirty="0"/>
          </a:p>
          <a:p>
            <a:pPr lvl="1"/>
            <a:endParaRPr lang="en-US" sz="2600" dirty="0"/>
          </a:p>
        </p:txBody>
      </p:sp>
      <p:sp>
        <p:nvSpPr>
          <p:cNvPr id="5" name="TextBox 4"/>
          <p:cNvSpPr txBox="1"/>
          <p:nvPr/>
        </p:nvSpPr>
        <p:spPr>
          <a:xfrm>
            <a:off x="228600" y="6334125"/>
            <a:ext cx="2954142" cy="369332"/>
          </a:xfrm>
          <a:prstGeom prst="rect">
            <a:avLst/>
          </a:prstGeom>
          <a:noFill/>
        </p:spPr>
        <p:txBody>
          <a:bodyPr wrap="none" rtlCol="0">
            <a:spAutoFit/>
          </a:bodyPr>
          <a:lstStyle/>
          <a:p>
            <a:r>
              <a:rPr lang="en-US" dirty="0" err="1" smtClean="0"/>
              <a:t>Pampel</a:t>
            </a:r>
            <a:r>
              <a:rPr lang="en-US" dirty="0" smtClean="0"/>
              <a:t> </a:t>
            </a:r>
            <a:r>
              <a:rPr lang="en-US" dirty="0" err="1" smtClean="0"/>
              <a:t>Annu</a:t>
            </a:r>
            <a:r>
              <a:rPr lang="en-US" dirty="0" smtClean="0"/>
              <a:t> Rev </a:t>
            </a:r>
            <a:r>
              <a:rPr lang="en-US" dirty="0" err="1" smtClean="0"/>
              <a:t>Sociol</a:t>
            </a:r>
            <a:r>
              <a:rPr lang="en-US" dirty="0" smtClean="0"/>
              <a:t> 2010</a:t>
            </a:r>
            <a:endParaRPr lang="en-US" dirty="0"/>
          </a:p>
        </p:txBody>
      </p:sp>
    </p:spTree>
    <p:extLst>
      <p:ext uri="{BB962C8B-B14F-4D97-AF65-F5344CB8AC3E}">
        <p14:creationId xmlns:p14="http://schemas.microsoft.com/office/powerpoint/2010/main" val="25038213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pathways</a:t>
            </a:r>
            <a:br>
              <a:rPr lang="en-US" dirty="0" smtClean="0"/>
            </a:br>
            <a:r>
              <a:rPr lang="en-US" sz="3000" dirty="0"/>
              <a:t>Sociological perspectives</a:t>
            </a:r>
          </a:p>
        </p:txBody>
      </p:sp>
      <p:sp>
        <p:nvSpPr>
          <p:cNvPr id="3" name="Content Placeholder 2"/>
          <p:cNvSpPr>
            <a:spLocks noGrp="1"/>
          </p:cNvSpPr>
          <p:nvPr>
            <p:ph idx="1"/>
          </p:nvPr>
        </p:nvSpPr>
        <p:spPr>
          <a:xfrm>
            <a:off x="457200" y="1646237"/>
            <a:ext cx="8229600" cy="4525963"/>
          </a:xfrm>
        </p:spPr>
        <p:txBody>
          <a:bodyPr/>
          <a:lstStyle/>
          <a:p>
            <a:pPr>
              <a:spcBef>
                <a:spcPts val="600"/>
              </a:spcBef>
            </a:pPr>
            <a:r>
              <a:rPr lang="en-US" dirty="0" smtClean="0">
                <a:solidFill>
                  <a:schemeClr val="tx1">
                    <a:lumMod val="50000"/>
                    <a:lumOff val="50000"/>
                  </a:schemeClr>
                </a:solidFill>
              </a:rPr>
              <a:t>Fewer benefits of health behaviors for longevity</a:t>
            </a:r>
          </a:p>
          <a:p>
            <a:pPr>
              <a:spcBef>
                <a:spcPts val="600"/>
              </a:spcBef>
            </a:pPr>
            <a:r>
              <a:rPr lang="en-US" dirty="0">
                <a:solidFill>
                  <a:schemeClr val="tx1">
                    <a:lumMod val="50000"/>
                    <a:lumOff val="50000"/>
                  </a:schemeClr>
                </a:solidFill>
              </a:rPr>
              <a:t>Latent traits</a:t>
            </a:r>
          </a:p>
          <a:p>
            <a:pPr>
              <a:spcBef>
                <a:spcPts val="600"/>
              </a:spcBef>
            </a:pPr>
            <a:r>
              <a:rPr lang="en-US" dirty="0">
                <a:solidFill>
                  <a:schemeClr val="tx1">
                    <a:lumMod val="50000"/>
                    <a:lumOff val="50000"/>
                  </a:schemeClr>
                </a:solidFill>
              </a:rPr>
              <a:t>Class distinctions</a:t>
            </a:r>
          </a:p>
          <a:p>
            <a:pPr>
              <a:spcBef>
                <a:spcPts val="600"/>
              </a:spcBef>
            </a:pPr>
            <a:r>
              <a:rPr lang="en-US" dirty="0"/>
              <a:t>Knowledge and access to information</a:t>
            </a:r>
          </a:p>
          <a:p>
            <a:pPr>
              <a:spcBef>
                <a:spcPts val="600"/>
              </a:spcBef>
            </a:pPr>
            <a:r>
              <a:rPr lang="en-US" dirty="0">
                <a:solidFill>
                  <a:schemeClr val="tx1">
                    <a:lumMod val="50000"/>
                    <a:lumOff val="50000"/>
                  </a:schemeClr>
                </a:solidFill>
              </a:rPr>
              <a:t>Efficacy and </a:t>
            </a:r>
            <a:r>
              <a:rPr lang="en-US" dirty="0" smtClean="0">
                <a:solidFill>
                  <a:schemeClr val="tx1">
                    <a:lumMod val="50000"/>
                    <a:lumOff val="50000"/>
                  </a:schemeClr>
                </a:solidFill>
              </a:rPr>
              <a:t>agency</a:t>
            </a:r>
            <a:endParaRPr lang="en-US" dirty="0">
              <a:solidFill>
                <a:schemeClr val="tx1">
                  <a:lumMod val="50000"/>
                  <a:lumOff val="50000"/>
                </a:schemeClr>
              </a:solidFill>
            </a:endParaRPr>
          </a:p>
        </p:txBody>
      </p:sp>
    </p:spTree>
    <p:extLst>
      <p:ext uri="{BB962C8B-B14F-4D97-AF65-F5344CB8AC3E}">
        <p14:creationId xmlns:p14="http://schemas.microsoft.com/office/powerpoint/2010/main" val="39475035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600"/>
              </a:spcBef>
            </a:pPr>
            <a:r>
              <a:rPr lang="en-US" sz="3200" dirty="0" smtClean="0"/>
              <a:t>Knowledge and access to information</a:t>
            </a:r>
            <a:endParaRPr lang="en-US" sz="3200" dirty="0"/>
          </a:p>
        </p:txBody>
      </p:sp>
      <p:sp>
        <p:nvSpPr>
          <p:cNvPr id="3" name="Content Placeholder 2"/>
          <p:cNvSpPr>
            <a:spLocks noGrp="1"/>
          </p:cNvSpPr>
          <p:nvPr>
            <p:ph idx="1"/>
          </p:nvPr>
        </p:nvSpPr>
        <p:spPr>
          <a:xfrm>
            <a:off x="457200" y="1447800"/>
            <a:ext cx="8229600" cy="4525963"/>
          </a:xfrm>
        </p:spPr>
        <p:txBody>
          <a:bodyPr/>
          <a:lstStyle/>
          <a:p>
            <a:r>
              <a:rPr lang="en-US" sz="2600" dirty="0" smtClean="0"/>
              <a:t>Lower SES groups have less access to and opportunities for learning about harms of unhealthy behaviors</a:t>
            </a:r>
          </a:p>
          <a:p>
            <a:r>
              <a:rPr lang="en-US" sz="2600" dirty="0" smtClean="0"/>
              <a:t>Some groups may also be exposed to more advertising</a:t>
            </a:r>
          </a:p>
          <a:p>
            <a:r>
              <a:rPr lang="en-US" sz="2600" dirty="0" smtClean="0"/>
              <a:t>Persons with college degree 3.6 x more likely to report that they pay attention to nutritional information from scientific experts, compared to those with less than high school degree</a:t>
            </a:r>
            <a:endParaRPr lang="en-US" sz="2600" dirty="0"/>
          </a:p>
          <a:p>
            <a:pPr lvl="1"/>
            <a:endParaRPr lang="en-US" sz="2600" dirty="0"/>
          </a:p>
        </p:txBody>
      </p:sp>
      <p:sp>
        <p:nvSpPr>
          <p:cNvPr id="5" name="TextBox 4"/>
          <p:cNvSpPr txBox="1"/>
          <p:nvPr/>
        </p:nvSpPr>
        <p:spPr>
          <a:xfrm>
            <a:off x="228600" y="6334125"/>
            <a:ext cx="2954142" cy="369332"/>
          </a:xfrm>
          <a:prstGeom prst="rect">
            <a:avLst/>
          </a:prstGeom>
          <a:noFill/>
        </p:spPr>
        <p:txBody>
          <a:bodyPr wrap="none" rtlCol="0">
            <a:spAutoFit/>
          </a:bodyPr>
          <a:lstStyle/>
          <a:p>
            <a:r>
              <a:rPr lang="en-US" dirty="0" err="1" smtClean="0"/>
              <a:t>Pampel</a:t>
            </a:r>
            <a:r>
              <a:rPr lang="en-US" dirty="0" smtClean="0"/>
              <a:t> </a:t>
            </a:r>
            <a:r>
              <a:rPr lang="en-US" dirty="0" err="1" smtClean="0"/>
              <a:t>Annu</a:t>
            </a:r>
            <a:r>
              <a:rPr lang="en-US" dirty="0" smtClean="0"/>
              <a:t> Rev </a:t>
            </a:r>
            <a:r>
              <a:rPr lang="en-US" dirty="0" err="1" smtClean="0"/>
              <a:t>Sociol</a:t>
            </a:r>
            <a:r>
              <a:rPr lang="en-US" dirty="0" smtClean="0"/>
              <a:t> 2010</a:t>
            </a:r>
            <a:endParaRPr lang="en-US" dirty="0"/>
          </a:p>
        </p:txBody>
      </p:sp>
    </p:spTree>
    <p:extLst>
      <p:ext uri="{BB962C8B-B14F-4D97-AF65-F5344CB8AC3E}">
        <p14:creationId xmlns:p14="http://schemas.microsoft.com/office/powerpoint/2010/main" val="26573096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pathways</a:t>
            </a:r>
            <a:br>
              <a:rPr lang="en-US" dirty="0" smtClean="0"/>
            </a:br>
            <a:r>
              <a:rPr lang="en-US" sz="3000" dirty="0"/>
              <a:t>Sociological perspectives</a:t>
            </a:r>
          </a:p>
        </p:txBody>
      </p:sp>
      <p:sp>
        <p:nvSpPr>
          <p:cNvPr id="3" name="Content Placeholder 2"/>
          <p:cNvSpPr>
            <a:spLocks noGrp="1"/>
          </p:cNvSpPr>
          <p:nvPr>
            <p:ph idx="1"/>
          </p:nvPr>
        </p:nvSpPr>
        <p:spPr>
          <a:xfrm>
            <a:off x="457200" y="1646237"/>
            <a:ext cx="8229600" cy="4525963"/>
          </a:xfrm>
        </p:spPr>
        <p:txBody>
          <a:bodyPr/>
          <a:lstStyle/>
          <a:p>
            <a:pPr>
              <a:spcBef>
                <a:spcPts val="600"/>
              </a:spcBef>
            </a:pPr>
            <a:r>
              <a:rPr lang="en-US" dirty="0" smtClean="0">
                <a:solidFill>
                  <a:schemeClr val="tx1">
                    <a:lumMod val="50000"/>
                    <a:lumOff val="50000"/>
                  </a:schemeClr>
                </a:solidFill>
              </a:rPr>
              <a:t>Fewer benefits of health behaviors for longevity</a:t>
            </a:r>
          </a:p>
          <a:p>
            <a:pPr>
              <a:spcBef>
                <a:spcPts val="600"/>
              </a:spcBef>
            </a:pPr>
            <a:r>
              <a:rPr lang="en-US" dirty="0">
                <a:solidFill>
                  <a:schemeClr val="tx1">
                    <a:lumMod val="50000"/>
                    <a:lumOff val="50000"/>
                  </a:schemeClr>
                </a:solidFill>
              </a:rPr>
              <a:t>Latent traits</a:t>
            </a:r>
          </a:p>
          <a:p>
            <a:pPr>
              <a:spcBef>
                <a:spcPts val="600"/>
              </a:spcBef>
            </a:pPr>
            <a:r>
              <a:rPr lang="en-US" dirty="0">
                <a:solidFill>
                  <a:schemeClr val="tx1">
                    <a:lumMod val="50000"/>
                    <a:lumOff val="50000"/>
                  </a:schemeClr>
                </a:solidFill>
              </a:rPr>
              <a:t>Class distinctions</a:t>
            </a:r>
          </a:p>
          <a:p>
            <a:pPr>
              <a:spcBef>
                <a:spcPts val="600"/>
              </a:spcBef>
            </a:pPr>
            <a:r>
              <a:rPr lang="en-US" dirty="0">
                <a:solidFill>
                  <a:schemeClr val="tx1">
                    <a:lumMod val="50000"/>
                    <a:lumOff val="50000"/>
                  </a:schemeClr>
                </a:solidFill>
              </a:rPr>
              <a:t>Knowledge and access to information</a:t>
            </a:r>
          </a:p>
          <a:p>
            <a:pPr>
              <a:spcBef>
                <a:spcPts val="600"/>
              </a:spcBef>
            </a:pPr>
            <a:r>
              <a:rPr lang="en-US" dirty="0"/>
              <a:t>Efficacy and </a:t>
            </a:r>
            <a:r>
              <a:rPr lang="en-US" dirty="0" smtClean="0"/>
              <a:t>agency</a:t>
            </a:r>
            <a:endParaRPr lang="en-US" dirty="0"/>
          </a:p>
        </p:txBody>
      </p:sp>
    </p:spTree>
    <p:extLst>
      <p:ext uri="{BB962C8B-B14F-4D97-AF65-F5344CB8AC3E}">
        <p14:creationId xmlns:p14="http://schemas.microsoft.com/office/powerpoint/2010/main" val="36873305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600"/>
              </a:spcBef>
            </a:pPr>
            <a:r>
              <a:rPr lang="en-US" sz="3200" dirty="0" smtClean="0"/>
              <a:t>Efficacy and agency</a:t>
            </a:r>
            <a:endParaRPr lang="en-US" sz="3200" dirty="0"/>
          </a:p>
        </p:txBody>
      </p:sp>
      <p:sp>
        <p:nvSpPr>
          <p:cNvPr id="3" name="Content Placeholder 2"/>
          <p:cNvSpPr>
            <a:spLocks noGrp="1"/>
          </p:cNvSpPr>
          <p:nvPr>
            <p:ph idx="1"/>
          </p:nvPr>
        </p:nvSpPr>
        <p:spPr>
          <a:xfrm>
            <a:off x="457200" y="1600200"/>
            <a:ext cx="8229600" cy="4525963"/>
          </a:xfrm>
        </p:spPr>
        <p:txBody>
          <a:bodyPr/>
          <a:lstStyle/>
          <a:p>
            <a:r>
              <a:rPr lang="en-US" sz="2600" dirty="0" smtClean="0"/>
              <a:t>Education provides human capital, effective agency, and sense of personal control</a:t>
            </a:r>
          </a:p>
          <a:p>
            <a:r>
              <a:rPr lang="en-US" sz="2600" dirty="0" smtClean="0"/>
              <a:t>Education trains individuals to evaluate and use information</a:t>
            </a:r>
          </a:p>
          <a:p>
            <a:r>
              <a:rPr lang="en-US" sz="2600" dirty="0" smtClean="0"/>
              <a:t>High SES groups are quickest to use new medical technologies</a:t>
            </a:r>
          </a:p>
          <a:p>
            <a:r>
              <a:rPr lang="en-US" sz="2600" dirty="0" smtClean="0"/>
              <a:t>Education increases use of aids to quit smoking, and responsiveness to antismoking ads</a:t>
            </a:r>
            <a:endParaRPr lang="en-US" sz="2600" dirty="0"/>
          </a:p>
          <a:p>
            <a:pPr lvl="1"/>
            <a:endParaRPr lang="en-US" sz="2600" dirty="0"/>
          </a:p>
        </p:txBody>
      </p:sp>
      <p:sp>
        <p:nvSpPr>
          <p:cNvPr id="5" name="TextBox 4"/>
          <p:cNvSpPr txBox="1"/>
          <p:nvPr/>
        </p:nvSpPr>
        <p:spPr>
          <a:xfrm>
            <a:off x="228600" y="6334125"/>
            <a:ext cx="2954142" cy="369332"/>
          </a:xfrm>
          <a:prstGeom prst="rect">
            <a:avLst/>
          </a:prstGeom>
          <a:noFill/>
        </p:spPr>
        <p:txBody>
          <a:bodyPr wrap="none" rtlCol="0">
            <a:spAutoFit/>
          </a:bodyPr>
          <a:lstStyle/>
          <a:p>
            <a:r>
              <a:rPr lang="en-US" dirty="0" err="1" smtClean="0"/>
              <a:t>Pampel</a:t>
            </a:r>
            <a:r>
              <a:rPr lang="en-US" dirty="0" smtClean="0"/>
              <a:t> </a:t>
            </a:r>
            <a:r>
              <a:rPr lang="en-US" dirty="0" err="1" smtClean="0"/>
              <a:t>Annu</a:t>
            </a:r>
            <a:r>
              <a:rPr lang="en-US" dirty="0" smtClean="0"/>
              <a:t> Rev </a:t>
            </a:r>
            <a:r>
              <a:rPr lang="en-US" dirty="0" err="1" smtClean="0"/>
              <a:t>Sociol</a:t>
            </a:r>
            <a:r>
              <a:rPr lang="en-US" dirty="0" smtClean="0"/>
              <a:t> 2010</a:t>
            </a:r>
            <a:endParaRPr lang="en-US" dirty="0"/>
          </a:p>
        </p:txBody>
      </p:sp>
    </p:spTree>
    <p:extLst>
      <p:ext uri="{BB962C8B-B14F-4D97-AF65-F5344CB8AC3E}">
        <p14:creationId xmlns:p14="http://schemas.microsoft.com/office/powerpoint/2010/main" val="1277543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t>
            </a:r>
            <a:r>
              <a:rPr lang="en-US" dirty="0"/>
              <a:t>pathways</a:t>
            </a:r>
            <a:br>
              <a:rPr lang="en-US" dirty="0"/>
            </a:br>
            <a:r>
              <a:rPr lang="en-US" sz="3000" dirty="0"/>
              <a:t>Contextual considerations</a:t>
            </a:r>
          </a:p>
        </p:txBody>
      </p:sp>
      <p:sp>
        <p:nvSpPr>
          <p:cNvPr id="3" name="Content Placeholder 2"/>
          <p:cNvSpPr>
            <a:spLocks noGrp="1"/>
          </p:cNvSpPr>
          <p:nvPr>
            <p:ph idx="1"/>
          </p:nvPr>
        </p:nvSpPr>
        <p:spPr>
          <a:xfrm>
            <a:off x="457200" y="1646237"/>
            <a:ext cx="8229600" cy="4525963"/>
          </a:xfrm>
        </p:spPr>
        <p:txBody>
          <a:bodyPr/>
          <a:lstStyle/>
          <a:p>
            <a:pPr>
              <a:spcBef>
                <a:spcPts val="600"/>
              </a:spcBef>
            </a:pPr>
            <a:r>
              <a:rPr lang="en-US" dirty="0" smtClean="0"/>
              <a:t>Access to resources: neighborhood/environmental context</a:t>
            </a:r>
          </a:p>
          <a:p>
            <a:pPr>
              <a:spcBef>
                <a:spcPts val="600"/>
              </a:spcBef>
            </a:pPr>
            <a:r>
              <a:rPr lang="en-US" dirty="0" smtClean="0">
                <a:solidFill>
                  <a:schemeClr val="tx1">
                    <a:lumMod val="50000"/>
                    <a:lumOff val="50000"/>
                  </a:schemeClr>
                </a:solidFill>
              </a:rPr>
              <a:t>Economic deprivation</a:t>
            </a:r>
            <a:r>
              <a:rPr lang="en-US" dirty="0">
                <a:solidFill>
                  <a:schemeClr val="tx1">
                    <a:lumMod val="50000"/>
                    <a:lumOff val="50000"/>
                  </a:schemeClr>
                </a:solidFill>
              </a:rPr>
              <a:t>, </a:t>
            </a:r>
            <a:r>
              <a:rPr lang="en-US" dirty="0" smtClean="0">
                <a:solidFill>
                  <a:schemeClr val="tx1">
                    <a:lumMod val="50000"/>
                    <a:lumOff val="50000"/>
                  </a:schemeClr>
                </a:solidFill>
              </a:rPr>
              <a:t>financial constraints</a:t>
            </a:r>
          </a:p>
          <a:p>
            <a:pPr>
              <a:spcBef>
                <a:spcPts val="600"/>
              </a:spcBef>
            </a:pPr>
            <a:r>
              <a:rPr lang="en-US" dirty="0" smtClean="0">
                <a:solidFill>
                  <a:schemeClr val="tx1">
                    <a:lumMod val="50000"/>
                    <a:lumOff val="50000"/>
                  </a:schemeClr>
                </a:solidFill>
              </a:rPr>
              <a:t>Social </a:t>
            </a:r>
            <a:r>
              <a:rPr lang="en-US" dirty="0">
                <a:solidFill>
                  <a:schemeClr val="tx1">
                    <a:lumMod val="50000"/>
                    <a:lumOff val="50000"/>
                  </a:schemeClr>
                </a:solidFill>
              </a:rPr>
              <a:t>and cultural </a:t>
            </a:r>
            <a:r>
              <a:rPr lang="en-US" dirty="0" smtClean="0">
                <a:solidFill>
                  <a:schemeClr val="tx1">
                    <a:lumMod val="50000"/>
                    <a:lumOff val="50000"/>
                  </a:schemeClr>
                </a:solidFill>
              </a:rPr>
              <a:t>norms, culturally-driven health beliefs</a:t>
            </a:r>
            <a:endParaRPr lang="en-US" dirty="0">
              <a:solidFill>
                <a:schemeClr val="tx1">
                  <a:lumMod val="50000"/>
                  <a:lumOff val="50000"/>
                </a:schemeClr>
              </a:solidFill>
            </a:endParaRPr>
          </a:p>
          <a:p>
            <a:pPr>
              <a:spcBef>
                <a:spcPts val="600"/>
              </a:spcBef>
            </a:pPr>
            <a:r>
              <a:rPr lang="en-US" dirty="0">
                <a:solidFill>
                  <a:schemeClr val="tx1">
                    <a:lumMod val="50000"/>
                    <a:lumOff val="50000"/>
                  </a:schemeClr>
                </a:solidFill>
              </a:rPr>
              <a:t>Stress &amp; social </a:t>
            </a:r>
            <a:r>
              <a:rPr lang="en-US" dirty="0" smtClean="0">
                <a:solidFill>
                  <a:schemeClr val="tx1">
                    <a:lumMod val="50000"/>
                    <a:lumOff val="50000"/>
                  </a:schemeClr>
                </a:solidFill>
              </a:rPr>
              <a:t>support</a:t>
            </a:r>
          </a:p>
          <a:p>
            <a:pPr>
              <a:spcBef>
                <a:spcPts val="600"/>
              </a:spcBef>
            </a:pPr>
            <a:r>
              <a:rPr lang="en-US" dirty="0" smtClean="0">
                <a:solidFill>
                  <a:schemeClr val="tx1">
                    <a:lumMod val="50000"/>
                    <a:lumOff val="50000"/>
                  </a:schemeClr>
                </a:solidFill>
              </a:rPr>
              <a:t>Medical mistrust &amp; healthcare utilization</a:t>
            </a:r>
            <a:endParaRPr lang="en-US" dirty="0">
              <a:solidFill>
                <a:schemeClr val="tx1">
                  <a:lumMod val="50000"/>
                  <a:lumOff val="50000"/>
                </a:schemeClr>
              </a:solidFill>
            </a:endParaRPr>
          </a:p>
          <a:p>
            <a:pPr>
              <a:spcBef>
                <a:spcPts val="600"/>
              </a:spcBef>
            </a:pPr>
            <a:endParaRPr lang="en-US" dirty="0"/>
          </a:p>
        </p:txBody>
      </p:sp>
    </p:spTree>
    <p:extLst>
      <p:ext uri="{BB962C8B-B14F-4D97-AF65-F5344CB8AC3E}">
        <p14:creationId xmlns:p14="http://schemas.microsoft.com/office/powerpoint/2010/main" val="11413424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687252" y="921532"/>
            <a:ext cx="7466148" cy="5149068"/>
          </a:xfrm>
          <a:prstGeom prst="rect">
            <a:avLst/>
          </a:prstGeom>
          <a:ln w="9525">
            <a:solidFill>
              <a:schemeClr val="tx1"/>
            </a:solidFill>
          </a:ln>
        </p:spPr>
      </p:pic>
      <p:sp>
        <p:nvSpPr>
          <p:cNvPr id="3" name="TextBox 2"/>
          <p:cNvSpPr txBox="1"/>
          <p:nvPr/>
        </p:nvSpPr>
        <p:spPr>
          <a:xfrm>
            <a:off x="668564" y="76200"/>
            <a:ext cx="7620000" cy="317500"/>
          </a:xfrm>
          <a:prstGeom prst="rect">
            <a:avLst/>
          </a:prstGeom>
        </p:spPr>
        <p:txBody>
          <a:bodyPr/>
          <a:lstStyle/>
          <a:p>
            <a:pPr algn="ctr"/>
            <a:r>
              <a:rPr lang="en-US" sz="2400" i="0" baseline="0" dirty="0" smtClean="0">
                <a:solidFill>
                  <a:schemeClr val="bg1"/>
                </a:solidFill>
                <a:latin typeface="Arial"/>
              </a:rPr>
              <a:t>Model </a:t>
            </a:r>
            <a:r>
              <a:rPr lang="en-US" sz="2400" i="0" baseline="0" dirty="0">
                <a:solidFill>
                  <a:schemeClr val="bg1"/>
                </a:solidFill>
                <a:latin typeface="Arial"/>
              </a:rPr>
              <a:t>linking social and physical environmental characteristics to </a:t>
            </a:r>
            <a:r>
              <a:rPr lang="en-US" sz="2400" i="0" baseline="0" dirty="0" smtClean="0">
                <a:solidFill>
                  <a:schemeClr val="bg1"/>
                </a:solidFill>
                <a:latin typeface="Arial"/>
              </a:rPr>
              <a:t>obesity</a:t>
            </a:r>
            <a:endParaRPr lang="en-US" sz="2400" i="0" baseline="0" dirty="0">
              <a:solidFill>
                <a:schemeClr val="bg1"/>
              </a:solidFill>
              <a:latin typeface="Arial"/>
            </a:endParaRPr>
          </a:p>
        </p:txBody>
      </p:sp>
      <p:sp>
        <p:nvSpPr>
          <p:cNvPr id="4" name="TextBox 3"/>
          <p:cNvSpPr txBox="1"/>
          <p:nvPr/>
        </p:nvSpPr>
        <p:spPr>
          <a:xfrm>
            <a:off x="76200" y="6350000"/>
            <a:ext cx="8077200" cy="241300"/>
          </a:xfrm>
          <a:prstGeom prst="rect">
            <a:avLst/>
          </a:prstGeom>
        </p:spPr>
        <p:txBody>
          <a:bodyPr/>
          <a:lstStyle/>
          <a:p>
            <a:r>
              <a:rPr lang="en-US" sz="1400" dirty="0"/>
              <a:t>Mai  Stafford , Steven  Cummins , Anne  </a:t>
            </a:r>
            <a:r>
              <a:rPr lang="en-US" sz="1400" dirty="0" err="1"/>
              <a:t>Ellaway</a:t>
            </a:r>
            <a:r>
              <a:rPr lang="en-US" sz="1400" dirty="0"/>
              <a:t> , Amanda  Sacker , Richard D.  Wiggins , Sally  Macintyre</a:t>
            </a:r>
          </a:p>
        </p:txBody>
      </p:sp>
      <p:sp>
        <p:nvSpPr>
          <p:cNvPr id="5" name="TextBox 4"/>
          <p:cNvSpPr txBox="1"/>
          <p:nvPr/>
        </p:nvSpPr>
        <p:spPr>
          <a:xfrm>
            <a:off x="76200" y="6096000"/>
            <a:ext cx="8077200" cy="241300"/>
          </a:xfrm>
          <a:prstGeom prst="rect">
            <a:avLst/>
          </a:prstGeom>
        </p:spPr>
        <p:txBody>
          <a:bodyPr/>
          <a:lstStyle/>
          <a:p>
            <a:r>
              <a:rPr lang="en-US" sz="1400" dirty="0"/>
              <a:t> Pathways to obesity: Identifying local, modifiable determinants of physical activity and diet</a:t>
            </a:r>
          </a:p>
        </p:txBody>
      </p:sp>
      <p:sp>
        <p:nvSpPr>
          <p:cNvPr id="6" name="TextBox 5"/>
          <p:cNvSpPr txBox="1"/>
          <p:nvPr/>
        </p:nvSpPr>
        <p:spPr>
          <a:xfrm>
            <a:off x="76200" y="6616700"/>
            <a:ext cx="8077200" cy="241300"/>
          </a:xfrm>
          <a:prstGeom prst="rect">
            <a:avLst/>
          </a:prstGeom>
        </p:spPr>
        <p:txBody>
          <a:bodyPr/>
          <a:lstStyle/>
          <a:p>
            <a:r>
              <a:rPr lang="en-US" sz="1400" dirty="0"/>
              <a:t>Social Science &amp; Medicine, Volume 65, Issue 9, 2007, 1882 - 1897</a:t>
            </a:r>
          </a:p>
        </p:txBody>
      </p:sp>
      <p:sp>
        <p:nvSpPr>
          <p:cNvPr id="7" name="Rectangle 6"/>
          <p:cNvSpPr/>
          <p:nvPr/>
        </p:nvSpPr>
        <p:spPr>
          <a:xfrm>
            <a:off x="5029200" y="1447800"/>
            <a:ext cx="1295400" cy="2819400"/>
          </a:xfrm>
          <a:prstGeom prst="rect">
            <a:avLst/>
          </a:prstGeom>
        </p:spPr>
        <p:txBody>
          <a:bodyPr wrap="square" rtlCol="0" anchor="ctr">
            <a:spAutoFit/>
          </a:bodyPr>
          <a:lstStyle/>
          <a:p>
            <a:pPr marL="112713" indent="-112713" algn="ctr">
              <a:buFont typeface="Arial" pitchFamily="34" charset="0"/>
              <a:buChar char="•"/>
            </a:pPr>
            <a:endParaRPr lang="en-US" sz="2400" dirty="0" smtClean="0">
              <a:solidFill>
                <a:schemeClr val="bg1"/>
              </a:solidFill>
            </a:endParaRPr>
          </a:p>
        </p:txBody>
      </p:sp>
      <p:sp>
        <p:nvSpPr>
          <p:cNvPr id="9" name="Rectangle 8"/>
          <p:cNvSpPr/>
          <p:nvPr/>
        </p:nvSpPr>
        <p:spPr>
          <a:xfrm>
            <a:off x="5029200" y="1752600"/>
            <a:ext cx="1219200" cy="2743200"/>
          </a:xfrm>
          <a:prstGeom prst="rect">
            <a:avLst/>
          </a:prstGeom>
          <a:ln w="25400">
            <a:solidFill>
              <a:srgbClr val="C00000"/>
            </a:solidFill>
          </a:ln>
        </p:spPr>
        <p:txBody>
          <a:bodyPr wrap="square" rtlCol="0" anchor="ctr">
            <a:spAutoFit/>
          </a:bodyPr>
          <a:lstStyle/>
          <a:p>
            <a:pPr marL="112713" indent="-112713" algn="ctr">
              <a:buFont typeface="Arial" pitchFamily="34" charset="0"/>
              <a:buChar char="•"/>
            </a:pPr>
            <a:endParaRPr lang="en-US" sz="2400" dirty="0" smtClean="0">
              <a:solidFill>
                <a:schemeClr val="bg1"/>
              </a:solidFill>
            </a:endParaRPr>
          </a:p>
        </p:txBody>
      </p:sp>
    </p:spTree>
    <p:extLst>
      <p:ext uri="{BB962C8B-B14F-4D97-AF65-F5344CB8AC3E}">
        <p14:creationId xmlns:p14="http://schemas.microsoft.com/office/powerpoint/2010/main" val="325196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1752600"/>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dirty="0" smtClean="0">
                <a:solidFill>
                  <a:schemeClr val="bg1"/>
                </a:solidFill>
                <a:latin typeface="+mj-lt"/>
                <a:ea typeface="+mj-ea"/>
                <a:cs typeface="+mj-cs"/>
              </a:rPr>
              <a:t>Health behaviors are patterned by social determinants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smoking-899934538.jpg"/>
          <p:cNvPicPr>
            <a:picLocks noChangeAspect="1"/>
          </p:cNvPicPr>
          <p:nvPr/>
        </p:nvPicPr>
        <p:blipFill>
          <a:blip r:embed="rId2" cstate="print"/>
          <a:stretch>
            <a:fillRect/>
          </a:stretch>
        </p:blipFill>
        <p:spPr>
          <a:xfrm>
            <a:off x="457200" y="4495800"/>
            <a:ext cx="1975599" cy="1313854"/>
          </a:xfrm>
          <a:prstGeom prst="rect">
            <a:avLst/>
          </a:prstGeom>
        </p:spPr>
      </p:pic>
      <p:pic>
        <p:nvPicPr>
          <p:cNvPr id="4" name="Picture 3" descr="AlcoholicBeverages-731x1024.jpg"/>
          <p:cNvPicPr>
            <a:picLocks noChangeAspect="1"/>
          </p:cNvPicPr>
          <p:nvPr/>
        </p:nvPicPr>
        <p:blipFill>
          <a:blip r:embed="rId3" cstate="print"/>
          <a:stretch>
            <a:fillRect/>
          </a:stretch>
        </p:blipFill>
        <p:spPr>
          <a:xfrm>
            <a:off x="7391400" y="3886200"/>
            <a:ext cx="1501080" cy="2102744"/>
          </a:xfrm>
          <a:prstGeom prst="rect">
            <a:avLst/>
          </a:prstGeom>
        </p:spPr>
      </p:pic>
      <p:pic>
        <p:nvPicPr>
          <p:cNvPr id="5" name="Picture 4" descr="fast-food.jpg"/>
          <p:cNvPicPr>
            <a:picLocks noChangeAspect="1"/>
          </p:cNvPicPr>
          <p:nvPr/>
        </p:nvPicPr>
        <p:blipFill>
          <a:blip r:embed="rId4" cstate="print"/>
          <a:srcRect/>
          <a:stretch>
            <a:fillRect/>
          </a:stretch>
        </p:blipFill>
        <p:spPr bwMode="auto">
          <a:xfrm>
            <a:off x="5434013" y="4131569"/>
            <a:ext cx="1576387" cy="1857375"/>
          </a:xfrm>
          <a:prstGeom prst="rect">
            <a:avLst/>
          </a:prstGeom>
          <a:noFill/>
          <a:ln w="9525">
            <a:noFill/>
            <a:miter lim="800000"/>
            <a:headEnd/>
            <a:tailEnd/>
          </a:ln>
        </p:spPr>
      </p:pic>
      <p:pic>
        <p:nvPicPr>
          <p:cNvPr id="6" name="Picture 5" descr="cul de sac sidewalk.jpg"/>
          <p:cNvPicPr>
            <a:picLocks noChangeAspect="1"/>
          </p:cNvPicPr>
          <p:nvPr/>
        </p:nvPicPr>
        <p:blipFill>
          <a:blip r:embed="rId5" cstate="print"/>
          <a:stretch>
            <a:fillRect/>
          </a:stretch>
        </p:blipFill>
        <p:spPr>
          <a:xfrm>
            <a:off x="2686724" y="4335958"/>
            <a:ext cx="2418676" cy="1633537"/>
          </a:xfrm>
          <a:prstGeom prst="rect">
            <a:avLst/>
          </a:prstGeom>
        </p:spPr>
      </p:pic>
    </p:spTree>
    <p:extLst>
      <p:ext uri="{BB962C8B-B14F-4D97-AF65-F5344CB8AC3E}">
        <p14:creationId xmlns:p14="http://schemas.microsoft.com/office/powerpoint/2010/main" val="31979964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687252" y="921532"/>
            <a:ext cx="7466148" cy="5149068"/>
          </a:xfrm>
          <a:prstGeom prst="rect">
            <a:avLst/>
          </a:prstGeom>
          <a:ln w="9525">
            <a:solidFill>
              <a:schemeClr val="tx1"/>
            </a:solidFill>
          </a:ln>
        </p:spPr>
      </p:pic>
      <p:sp>
        <p:nvSpPr>
          <p:cNvPr id="3" name="TextBox 2"/>
          <p:cNvSpPr txBox="1"/>
          <p:nvPr/>
        </p:nvSpPr>
        <p:spPr>
          <a:xfrm>
            <a:off x="668564" y="76200"/>
            <a:ext cx="7620000" cy="317500"/>
          </a:xfrm>
          <a:prstGeom prst="rect">
            <a:avLst/>
          </a:prstGeom>
        </p:spPr>
        <p:txBody>
          <a:bodyPr/>
          <a:lstStyle/>
          <a:p>
            <a:pPr algn="ctr"/>
            <a:r>
              <a:rPr lang="en-US" sz="2400" i="0" baseline="0" dirty="0" smtClean="0">
                <a:solidFill>
                  <a:schemeClr val="bg1"/>
                </a:solidFill>
                <a:latin typeface="Arial"/>
              </a:rPr>
              <a:t>Model </a:t>
            </a:r>
            <a:r>
              <a:rPr lang="en-US" sz="2400" i="0" baseline="0" dirty="0">
                <a:solidFill>
                  <a:schemeClr val="bg1"/>
                </a:solidFill>
                <a:latin typeface="Arial"/>
              </a:rPr>
              <a:t>linking social and physical environmental characteristics to </a:t>
            </a:r>
            <a:r>
              <a:rPr lang="en-US" sz="2400" i="0" baseline="0" dirty="0" smtClean="0">
                <a:solidFill>
                  <a:schemeClr val="bg1"/>
                </a:solidFill>
                <a:latin typeface="Arial"/>
              </a:rPr>
              <a:t>obesity</a:t>
            </a:r>
            <a:endParaRPr lang="en-US" sz="2400" i="0" baseline="0" dirty="0">
              <a:solidFill>
                <a:schemeClr val="bg1"/>
              </a:solidFill>
              <a:latin typeface="Arial"/>
            </a:endParaRPr>
          </a:p>
        </p:txBody>
      </p:sp>
      <p:sp>
        <p:nvSpPr>
          <p:cNvPr id="4" name="TextBox 3"/>
          <p:cNvSpPr txBox="1"/>
          <p:nvPr/>
        </p:nvSpPr>
        <p:spPr>
          <a:xfrm>
            <a:off x="76200" y="6350000"/>
            <a:ext cx="8077200" cy="241300"/>
          </a:xfrm>
          <a:prstGeom prst="rect">
            <a:avLst/>
          </a:prstGeom>
        </p:spPr>
        <p:txBody>
          <a:bodyPr/>
          <a:lstStyle/>
          <a:p>
            <a:r>
              <a:rPr lang="en-US" sz="1400" dirty="0"/>
              <a:t>Mai  Stafford , Steven  Cummins , Anne  </a:t>
            </a:r>
            <a:r>
              <a:rPr lang="en-US" sz="1400" dirty="0" err="1"/>
              <a:t>Ellaway</a:t>
            </a:r>
            <a:r>
              <a:rPr lang="en-US" sz="1400" dirty="0"/>
              <a:t> , Amanda  Sacker , Richard D.  Wiggins , Sally  Macintyre</a:t>
            </a:r>
          </a:p>
        </p:txBody>
      </p:sp>
      <p:sp>
        <p:nvSpPr>
          <p:cNvPr id="5" name="TextBox 4"/>
          <p:cNvSpPr txBox="1"/>
          <p:nvPr/>
        </p:nvSpPr>
        <p:spPr>
          <a:xfrm>
            <a:off x="76200" y="6096000"/>
            <a:ext cx="8077200" cy="241300"/>
          </a:xfrm>
          <a:prstGeom prst="rect">
            <a:avLst/>
          </a:prstGeom>
        </p:spPr>
        <p:txBody>
          <a:bodyPr/>
          <a:lstStyle/>
          <a:p>
            <a:r>
              <a:rPr lang="en-US" sz="1400" dirty="0"/>
              <a:t> Pathways to obesity: Identifying local, modifiable determinants of physical activity and diet</a:t>
            </a:r>
          </a:p>
        </p:txBody>
      </p:sp>
      <p:sp>
        <p:nvSpPr>
          <p:cNvPr id="6" name="TextBox 5"/>
          <p:cNvSpPr txBox="1"/>
          <p:nvPr/>
        </p:nvSpPr>
        <p:spPr>
          <a:xfrm>
            <a:off x="76200" y="6616700"/>
            <a:ext cx="8077200" cy="241300"/>
          </a:xfrm>
          <a:prstGeom prst="rect">
            <a:avLst/>
          </a:prstGeom>
        </p:spPr>
        <p:txBody>
          <a:bodyPr/>
          <a:lstStyle/>
          <a:p>
            <a:r>
              <a:rPr lang="en-US" sz="1400" dirty="0"/>
              <a:t>Social Science &amp; Medicine, Volume 65, Issue 9, 2007, 1882 - 1897</a:t>
            </a:r>
          </a:p>
        </p:txBody>
      </p:sp>
      <p:sp>
        <p:nvSpPr>
          <p:cNvPr id="7" name="Rectangle 6"/>
          <p:cNvSpPr/>
          <p:nvPr/>
        </p:nvSpPr>
        <p:spPr>
          <a:xfrm>
            <a:off x="5029200" y="1447800"/>
            <a:ext cx="1295400" cy="2819400"/>
          </a:xfrm>
          <a:prstGeom prst="rect">
            <a:avLst/>
          </a:prstGeom>
        </p:spPr>
        <p:txBody>
          <a:bodyPr wrap="square" rtlCol="0" anchor="ctr">
            <a:spAutoFit/>
          </a:bodyPr>
          <a:lstStyle/>
          <a:p>
            <a:pPr marL="112713" indent="-112713" algn="ctr">
              <a:buFont typeface="Arial" pitchFamily="34" charset="0"/>
              <a:buChar char="•"/>
            </a:pPr>
            <a:endParaRPr lang="en-US" sz="2400" dirty="0" smtClean="0">
              <a:solidFill>
                <a:schemeClr val="bg1"/>
              </a:solidFill>
            </a:endParaRPr>
          </a:p>
        </p:txBody>
      </p:sp>
      <p:sp>
        <p:nvSpPr>
          <p:cNvPr id="9" name="Rectangle 8"/>
          <p:cNvSpPr/>
          <p:nvPr/>
        </p:nvSpPr>
        <p:spPr>
          <a:xfrm>
            <a:off x="5029200" y="1752600"/>
            <a:ext cx="1219200" cy="2743200"/>
          </a:xfrm>
          <a:prstGeom prst="rect">
            <a:avLst/>
          </a:prstGeom>
          <a:ln w="25400">
            <a:solidFill>
              <a:srgbClr val="C00000"/>
            </a:solidFill>
          </a:ln>
        </p:spPr>
        <p:txBody>
          <a:bodyPr wrap="square" rtlCol="0" anchor="ctr">
            <a:spAutoFit/>
          </a:bodyPr>
          <a:lstStyle/>
          <a:p>
            <a:pPr marL="112713" indent="-112713" algn="ctr">
              <a:buFont typeface="Arial" pitchFamily="34" charset="0"/>
              <a:buChar char="•"/>
            </a:pPr>
            <a:endParaRPr lang="en-US" sz="2400" dirty="0" smtClean="0">
              <a:solidFill>
                <a:schemeClr val="bg1"/>
              </a:solidFill>
            </a:endParaRPr>
          </a:p>
        </p:txBody>
      </p:sp>
      <p:sp>
        <p:nvSpPr>
          <p:cNvPr id="8" name="TextBox 7"/>
          <p:cNvSpPr txBox="1"/>
          <p:nvPr/>
        </p:nvSpPr>
        <p:spPr>
          <a:xfrm>
            <a:off x="2286000" y="2286000"/>
            <a:ext cx="4495800" cy="2400657"/>
          </a:xfrm>
          <a:prstGeom prst="rect">
            <a:avLst/>
          </a:prstGeom>
          <a:solidFill>
            <a:schemeClr val="bg2">
              <a:lumMod val="25000"/>
            </a:schemeClr>
          </a:solidFill>
        </p:spPr>
        <p:txBody>
          <a:bodyPr wrap="square" rtlCol="0">
            <a:spAutoFit/>
          </a:bodyPr>
          <a:lstStyle/>
          <a:p>
            <a:pPr algn="ctr"/>
            <a:r>
              <a:rPr lang="en-US" sz="3000" b="1" dirty="0" smtClean="0">
                <a:solidFill>
                  <a:srgbClr val="92D050"/>
                </a:solidFill>
                <a:latin typeface="Trebuchet MS" pitchFamily="34" charset="0"/>
              </a:rPr>
              <a:t>… choices </a:t>
            </a:r>
            <a:r>
              <a:rPr lang="en-US" sz="3000" b="1" dirty="0">
                <a:solidFill>
                  <a:srgbClr val="92D050"/>
                </a:solidFill>
                <a:latin typeface="Trebuchet MS" pitchFamily="34" charset="0"/>
              </a:rPr>
              <a:t>of individuals are often limited by the environments in which they </a:t>
            </a:r>
            <a:r>
              <a:rPr lang="en-US" sz="3000" b="1" dirty="0" smtClean="0">
                <a:solidFill>
                  <a:srgbClr val="92D050"/>
                </a:solidFill>
                <a:latin typeface="Trebuchet MS" pitchFamily="34" charset="0"/>
              </a:rPr>
              <a:t>live. </a:t>
            </a:r>
          </a:p>
          <a:p>
            <a:pPr algn="ctr"/>
            <a:r>
              <a:rPr lang="en-US" sz="3000" b="1" dirty="0" smtClean="0">
                <a:solidFill>
                  <a:srgbClr val="92D050"/>
                </a:solidFill>
                <a:latin typeface="Trebuchet MS" pitchFamily="34" charset="0"/>
              </a:rPr>
              <a:t>D. Williams</a:t>
            </a:r>
            <a:endParaRPr lang="en-US" sz="3000" dirty="0"/>
          </a:p>
        </p:txBody>
      </p:sp>
    </p:spTree>
    <p:extLst>
      <p:ext uri="{BB962C8B-B14F-4D97-AF65-F5344CB8AC3E}">
        <p14:creationId xmlns:p14="http://schemas.microsoft.com/office/powerpoint/2010/main" val="2489002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533400" y="381000"/>
            <a:ext cx="7248525" cy="619125"/>
          </a:xfrm>
          <a:prstGeom prst="rect">
            <a:avLst/>
          </a:prstGeom>
        </p:spPr>
        <p:txBody>
          <a:bodyPr/>
          <a:lstStyle/>
          <a:p>
            <a:pPr eaLnBrk="0" hangingPunct="0">
              <a:lnSpc>
                <a:spcPct val="95000"/>
              </a:lnSpc>
              <a:defRPr/>
            </a:pPr>
            <a:r>
              <a:rPr lang="en-US" sz="2800" b="1" kern="0" dirty="0" smtClean="0">
                <a:solidFill>
                  <a:schemeClr val="bg1"/>
                </a:solidFill>
                <a:latin typeface="+mj-lt"/>
                <a:ea typeface="+mj-ea"/>
                <a:cs typeface="+mj-cs"/>
              </a:rPr>
              <a:t>Food environment</a:t>
            </a:r>
            <a:endParaRPr lang="en-US" sz="2800" b="1" kern="0" dirty="0">
              <a:solidFill>
                <a:schemeClr val="bg1"/>
              </a:solidFill>
              <a:latin typeface="+mj-lt"/>
              <a:ea typeface="+mj-ea"/>
              <a:cs typeface="+mj-cs"/>
            </a:endParaRPr>
          </a:p>
        </p:txBody>
      </p:sp>
      <p:sp>
        <p:nvSpPr>
          <p:cNvPr id="4" name="Rectangle 3"/>
          <p:cNvSpPr>
            <a:spLocks noChangeArrowheads="1"/>
          </p:cNvSpPr>
          <p:nvPr/>
        </p:nvSpPr>
        <p:spPr bwMode="auto">
          <a:xfrm>
            <a:off x="762000" y="1295400"/>
            <a:ext cx="7772400" cy="4893647"/>
          </a:xfrm>
          <a:prstGeom prst="rect">
            <a:avLst/>
          </a:prstGeom>
          <a:noFill/>
          <a:ln w="9525">
            <a:noFill/>
            <a:miter lim="800000"/>
            <a:headEnd/>
            <a:tailEnd/>
          </a:ln>
        </p:spPr>
        <p:txBody>
          <a:bodyPr wrap="square">
            <a:spAutoFit/>
          </a:bodyPr>
          <a:lstStyle/>
          <a:p>
            <a:r>
              <a:rPr lang="en-US" sz="2400" dirty="0">
                <a:solidFill>
                  <a:schemeClr val="bg1"/>
                </a:solidFill>
              </a:rPr>
              <a:t>Galvez et al 2009: </a:t>
            </a:r>
          </a:p>
          <a:p>
            <a:r>
              <a:rPr lang="en-US" sz="2400" dirty="0">
                <a:solidFill>
                  <a:schemeClr val="bg1"/>
                </a:solidFill>
              </a:rPr>
              <a:t>Children (ages 6-8) living on a block with 1 + convenience stores (range, 1–6) were more likely to have a BMI percentile in the top </a:t>
            </a:r>
            <a:r>
              <a:rPr lang="en-US" sz="2400" dirty="0" err="1">
                <a:solidFill>
                  <a:schemeClr val="bg1"/>
                </a:solidFill>
              </a:rPr>
              <a:t>tertile</a:t>
            </a:r>
            <a:r>
              <a:rPr lang="en-US" sz="2400" dirty="0">
                <a:solidFill>
                  <a:schemeClr val="bg1"/>
                </a:solidFill>
              </a:rPr>
              <a:t> </a:t>
            </a:r>
            <a:r>
              <a:rPr lang="en-US" sz="2400" dirty="0" smtClean="0">
                <a:solidFill>
                  <a:schemeClr val="bg1"/>
                </a:solidFill>
              </a:rPr>
              <a:t>(OR 1.90</a:t>
            </a:r>
            <a:r>
              <a:rPr lang="en-US" sz="2400" dirty="0">
                <a:solidFill>
                  <a:schemeClr val="bg1"/>
                </a:solidFill>
              </a:rPr>
              <a:t>, 95% </a:t>
            </a:r>
            <a:r>
              <a:rPr lang="en-US" sz="2400" dirty="0" smtClean="0">
                <a:solidFill>
                  <a:schemeClr val="bg1"/>
                </a:solidFill>
              </a:rPr>
              <a:t>CI, </a:t>
            </a:r>
            <a:r>
              <a:rPr lang="en-US" sz="2400" dirty="0">
                <a:solidFill>
                  <a:schemeClr val="bg1"/>
                </a:solidFill>
              </a:rPr>
              <a:t>1.15–3.15) compared with children having no convenience stores </a:t>
            </a:r>
          </a:p>
          <a:p>
            <a:endParaRPr lang="en-US" sz="2400" dirty="0">
              <a:solidFill>
                <a:schemeClr val="bg1"/>
              </a:solidFill>
            </a:endParaRPr>
          </a:p>
          <a:p>
            <a:r>
              <a:rPr lang="en-US" sz="2400" dirty="0" err="1">
                <a:solidFill>
                  <a:schemeClr val="bg1"/>
                </a:solidFill>
              </a:rPr>
              <a:t>Oreskovic</a:t>
            </a:r>
            <a:r>
              <a:rPr lang="en-US" sz="2400" dirty="0">
                <a:solidFill>
                  <a:schemeClr val="bg1"/>
                </a:solidFill>
              </a:rPr>
              <a:t> et al 2009:</a:t>
            </a:r>
          </a:p>
          <a:p>
            <a:r>
              <a:rPr lang="en-US" sz="2400" dirty="0">
                <a:solidFill>
                  <a:schemeClr val="bg1"/>
                </a:solidFill>
              </a:rPr>
              <a:t>D</a:t>
            </a:r>
            <a:r>
              <a:rPr lang="en-US" sz="2400" dirty="0" smtClean="0">
                <a:solidFill>
                  <a:schemeClr val="bg1"/>
                </a:solidFill>
              </a:rPr>
              <a:t>istance </a:t>
            </a:r>
            <a:r>
              <a:rPr lang="en-US" sz="2400" dirty="0">
                <a:solidFill>
                  <a:schemeClr val="bg1"/>
                </a:solidFill>
              </a:rPr>
              <a:t>to nearest fast-food restaurant was inversely associated with </a:t>
            </a:r>
            <a:r>
              <a:rPr lang="en-US" sz="2400" dirty="0" smtClean="0">
                <a:solidFill>
                  <a:schemeClr val="bg1"/>
                </a:solidFill>
              </a:rPr>
              <a:t>BMI</a:t>
            </a:r>
          </a:p>
          <a:p>
            <a:endParaRPr lang="en-US" sz="2400" dirty="0">
              <a:solidFill>
                <a:schemeClr val="bg1"/>
              </a:solidFill>
            </a:endParaRPr>
          </a:p>
          <a:p>
            <a:r>
              <a:rPr lang="en-US" sz="2400" dirty="0" smtClean="0">
                <a:solidFill>
                  <a:schemeClr val="bg1"/>
                </a:solidFill>
              </a:rPr>
              <a:t>Chen et al 2016:</a:t>
            </a:r>
          </a:p>
          <a:p>
            <a:r>
              <a:rPr lang="en-US" sz="2400" dirty="0" smtClean="0">
                <a:solidFill>
                  <a:schemeClr val="bg1"/>
                </a:solidFill>
              </a:rPr>
              <a:t>Food environment incl. living in food desert associated with obesity after adjusting for home food environment factors</a:t>
            </a:r>
            <a:endParaRPr lang="en-US" sz="2400" dirty="0">
              <a:solidFill>
                <a:schemeClr val="bg1"/>
              </a:solidFill>
            </a:endParaRPr>
          </a:p>
        </p:txBody>
      </p:sp>
      <p:pic>
        <p:nvPicPr>
          <p:cNvPr id="6" name="Picture 5" descr="convenience store.jpg"/>
          <p:cNvPicPr>
            <a:picLocks noChangeAspect="1"/>
          </p:cNvPicPr>
          <p:nvPr/>
        </p:nvPicPr>
        <p:blipFill>
          <a:blip r:embed="rId2" cstate="print"/>
          <a:srcRect/>
          <a:stretch>
            <a:fillRect/>
          </a:stretch>
        </p:blipFill>
        <p:spPr bwMode="auto">
          <a:xfrm>
            <a:off x="6477000" y="76200"/>
            <a:ext cx="2455862" cy="1633538"/>
          </a:xfrm>
          <a:prstGeom prst="rect">
            <a:avLst/>
          </a:prstGeom>
          <a:noFill/>
          <a:ln w="9525">
            <a:noFill/>
            <a:miter lim="800000"/>
            <a:headEnd/>
            <a:tailEnd/>
          </a:ln>
        </p:spPr>
      </p:pic>
    </p:spTree>
    <p:extLst>
      <p:ext uri="{BB962C8B-B14F-4D97-AF65-F5344CB8AC3E}">
        <p14:creationId xmlns:p14="http://schemas.microsoft.com/office/powerpoint/2010/main" val="24380978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3800" y="228600"/>
            <a:ext cx="2748381" cy="769441"/>
          </a:xfrm>
          <a:prstGeom prst="rect">
            <a:avLst/>
          </a:prstGeom>
        </p:spPr>
        <p:txBody>
          <a:bodyPr wrap="none">
            <a:spAutoFit/>
          </a:bodyPr>
          <a:lstStyle/>
          <a:p>
            <a:r>
              <a:rPr lang="en-US" sz="4400" dirty="0" smtClean="0">
                <a:solidFill>
                  <a:schemeClr val="bg1"/>
                </a:solidFill>
              </a:rPr>
              <a:t>Diet / Food</a:t>
            </a:r>
          </a:p>
        </p:txBody>
      </p:sp>
      <p:sp>
        <p:nvSpPr>
          <p:cNvPr id="6" name="Rectangle 5"/>
          <p:cNvSpPr/>
          <p:nvPr/>
        </p:nvSpPr>
        <p:spPr>
          <a:xfrm>
            <a:off x="533400" y="1524000"/>
            <a:ext cx="2819400" cy="3970318"/>
          </a:xfrm>
          <a:prstGeom prst="rect">
            <a:avLst/>
          </a:prstGeom>
        </p:spPr>
        <p:txBody>
          <a:bodyPr wrap="square">
            <a:spAutoFit/>
          </a:bodyPr>
          <a:lstStyle/>
          <a:p>
            <a:pPr>
              <a:spcAft>
                <a:spcPts val="600"/>
              </a:spcAft>
            </a:pPr>
            <a:r>
              <a:rPr lang="en-US" sz="2800" dirty="0" smtClean="0">
                <a:solidFill>
                  <a:schemeClr val="bg1"/>
                </a:solidFill>
              </a:rPr>
              <a:t>“Food Desert” - low-income census tract where a large number of residents are more than a mile from a grocery store.</a:t>
            </a:r>
            <a:endParaRPr lang="en-US" sz="2800" dirty="0">
              <a:solidFill>
                <a:schemeClr val="bg1"/>
              </a:solidFill>
            </a:endParaRPr>
          </a:p>
        </p:txBody>
      </p:sp>
      <p:pic>
        <p:nvPicPr>
          <p:cNvPr id="7" name="Picture 6" descr="food desert los angeles.jpeg"/>
          <p:cNvPicPr>
            <a:picLocks noChangeAspect="1"/>
          </p:cNvPicPr>
          <p:nvPr/>
        </p:nvPicPr>
        <p:blipFill>
          <a:blip r:embed="rId2" cstate="print"/>
          <a:stretch>
            <a:fillRect/>
          </a:stretch>
        </p:blipFill>
        <p:spPr>
          <a:xfrm>
            <a:off x="3657600" y="1295400"/>
            <a:ext cx="5105400" cy="4495800"/>
          </a:xfrm>
          <a:prstGeom prst="rect">
            <a:avLst/>
          </a:prstGeom>
        </p:spPr>
      </p:pic>
    </p:spTree>
    <p:extLst>
      <p:ext uri="{BB962C8B-B14F-4D97-AF65-F5344CB8AC3E}">
        <p14:creationId xmlns:p14="http://schemas.microsoft.com/office/powerpoint/2010/main" val="24862796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t>
            </a:r>
            <a:r>
              <a:rPr lang="en-US" dirty="0"/>
              <a:t>pathways</a:t>
            </a:r>
            <a:br>
              <a:rPr lang="en-US" dirty="0"/>
            </a:br>
            <a:r>
              <a:rPr lang="en-US" sz="3000" dirty="0"/>
              <a:t>Contextual considerations</a:t>
            </a:r>
          </a:p>
        </p:txBody>
      </p:sp>
      <p:sp>
        <p:nvSpPr>
          <p:cNvPr id="3" name="Content Placeholder 2"/>
          <p:cNvSpPr>
            <a:spLocks noGrp="1"/>
          </p:cNvSpPr>
          <p:nvPr>
            <p:ph idx="1"/>
          </p:nvPr>
        </p:nvSpPr>
        <p:spPr>
          <a:xfrm>
            <a:off x="457200" y="1646237"/>
            <a:ext cx="8229600" cy="4525963"/>
          </a:xfrm>
        </p:spPr>
        <p:txBody>
          <a:bodyPr/>
          <a:lstStyle/>
          <a:p>
            <a:pPr>
              <a:spcBef>
                <a:spcPts val="600"/>
              </a:spcBef>
            </a:pPr>
            <a:r>
              <a:rPr lang="en-US" dirty="0" smtClean="0">
                <a:solidFill>
                  <a:schemeClr val="tx1">
                    <a:lumMod val="50000"/>
                    <a:lumOff val="50000"/>
                  </a:schemeClr>
                </a:solidFill>
              </a:rPr>
              <a:t>Access to resources: neighborhood/environmental context</a:t>
            </a:r>
          </a:p>
          <a:p>
            <a:pPr>
              <a:spcBef>
                <a:spcPts val="600"/>
              </a:spcBef>
            </a:pPr>
            <a:r>
              <a:rPr lang="en-US" dirty="0" smtClean="0"/>
              <a:t>Economic deprivation</a:t>
            </a:r>
            <a:r>
              <a:rPr lang="en-US" dirty="0"/>
              <a:t>, </a:t>
            </a:r>
            <a:r>
              <a:rPr lang="en-US" dirty="0" smtClean="0"/>
              <a:t>financial constraints</a:t>
            </a:r>
          </a:p>
          <a:p>
            <a:pPr>
              <a:spcBef>
                <a:spcPts val="600"/>
              </a:spcBef>
            </a:pPr>
            <a:r>
              <a:rPr lang="en-US" dirty="0" smtClean="0">
                <a:solidFill>
                  <a:schemeClr val="tx1">
                    <a:lumMod val="50000"/>
                    <a:lumOff val="50000"/>
                  </a:schemeClr>
                </a:solidFill>
              </a:rPr>
              <a:t>Social </a:t>
            </a:r>
            <a:r>
              <a:rPr lang="en-US" dirty="0">
                <a:solidFill>
                  <a:schemeClr val="tx1">
                    <a:lumMod val="50000"/>
                    <a:lumOff val="50000"/>
                  </a:schemeClr>
                </a:solidFill>
              </a:rPr>
              <a:t>and cultural </a:t>
            </a:r>
            <a:r>
              <a:rPr lang="en-US" dirty="0" smtClean="0">
                <a:solidFill>
                  <a:schemeClr val="tx1">
                    <a:lumMod val="50000"/>
                    <a:lumOff val="50000"/>
                  </a:schemeClr>
                </a:solidFill>
              </a:rPr>
              <a:t>norms, culturally-driven health beliefs</a:t>
            </a:r>
            <a:endParaRPr lang="en-US" dirty="0">
              <a:solidFill>
                <a:schemeClr val="tx1">
                  <a:lumMod val="50000"/>
                  <a:lumOff val="50000"/>
                </a:schemeClr>
              </a:solidFill>
            </a:endParaRPr>
          </a:p>
          <a:p>
            <a:pPr>
              <a:spcBef>
                <a:spcPts val="600"/>
              </a:spcBef>
            </a:pPr>
            <a:r>
              <a:rPr lang="en-US" dirty="0">
                <a:solidFill>
                  <a:schemeClr val="tx1">
                    <a:lumMod val="50000"/>
                    <a:lumOff val="50000"/>
                  </a:schemeClr>
                </a:solidFill>
              </a:rPr>
              <a:t>Stress &amp; social </a:t>
            </a:r>
            <a:r>
              <a:rPr lang="en-US" dirty="0" smtClean="0">
                <a:solidFill>
                  <a:schemeClr val="tx1">
                    <a:lumMod val="50000"/>
                    <a:lumOff val="50000"/>
                  </a:schemeClr>
                </a:solidFill>
              </a:rPr>
              <a:t>support</a:t>
            </a:r>
          </a:p>
          <a:p>
            <a:pPr>
              <a:spcBef>
                <a:spcPts val="600"/>
              </a:spcBef>
            </a:pPr>
            <a:r>
              <a:rPr lang="en-US" dirty="0" smtClean="0">
                <a:solidFill>
                  <a:schemeClr val="tx1">
                    <a:lumMod val="50000"/>
                    <a:lumOff val="50000"/>
                  </a:schemeClr>
                </a:solidFill>
              </a:rPr>
              <a:t>Medical mistrust &amp; healthcare utilization</a:t>
            </a:r>
            <a:endParaRPr lang="en-US" dirty="0">
              <a:solidFill>
                <a:schemeClr val="tx1">
                  <a:lumMod val="50000"/>
                  <a:lumOff val="50000"/>
                </a:schemeClr>
              </a:solidFill>
            </a:endParaRPr>
          </a:p>
          <a:p>
            <a:pPr>
              <a:spcBef>
                <a:spcPts val="600"/>
              </a:spcBef>
            </a:pPr>
            <a:endParaRPr lang="en-US" dirty="0"/>
          </a:p>
        </p:txBody>
      </p:sp>
    </p:spTree>
    <p:extLst>
      <p:ext uri="{BB962C8B-B14F-4D97-AF65-F5344CB8AC3E}">
        <p14:creationId xmlns:p14="http://schemas.microsoft.com/office/powerpoint/2010/main" val="23556422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1917918"/>
            <a:ext cx="8077200" cy="3108543"/>
          </a:xfrm>
          <a:prstGeom prst="rect">
            <a:avLst/>
          </a:prstGeom>
        </p:spPr>
        <p:txBody>
          <a:bodyPr wrap="square">
            <a:spAutoFit/>
          </a:bodyPr>
          <a:lstStyle/>
          <a:p>
            <a:pPr marL="225425" indent="-225425">
              <a:buFont typeface="Arial" pitchFamily="34" charset="0"/>
              <a:buChar char="•"/>
            </a:pPr>
            <a:r>
              <a:rPr lang="en-US" sz="2800" dirty="0" smtClean="0">
                <a:solidFill>
                  <a:schemeClr val="bg1"/>
                </a:solidFill>
              </a:rPr>
              <a:t>Meta-analysis of 27 studies - healthy eating costs $1.48 more per day per adult than eating a low-quality diet ($550 more annually per person). </a:t>
            </a:r>
          </a:p>
          <a:p>
            <a:pPr marL="225425" indent="-225425">
              <a:buFont typeface="Arial" pitchFamily="34" charset="0"/>
              <a:buChar char="•"/>
            </a:pPr>
            <a:r>
              <a:rPr lang="en-US" sz="2800" dirty="0" smtClean="0">
                <a:solidFill>
                  <a:schemeClr val="bg1"/>
                </a:solidFill>
              </a:rPr>
              <a:t>Aids for healthy behavior (</a:t>
            </a:r>
            <a:r>
              <a:rPr lang="en-US" sz="2800" dirty="0" err="1" smtClean="0">
                <a:solidFill>
                  <a:schemeClr val="bg1"/>
                </a:solidFill>
              </a:rPr>
              <a:t>Pampel</a:t>
            </a:r>
            <a:r>
              <a:rPr lang="en-US" sz="2800" dirty="0" smtClean="0">
                <a:solidFill>
                  <a:schemeClr val="bg1"/>
                </a:solidFill>
              </a:rPr>
              <a:t> 2010)</a:t>
            </a:r>
          </a:p>
          <a:p>
            <a:pPr marL="682625" lvl="1" indent="-225425">
              <a:buFont typeface="Arial" pitchFamily="34" charset="0"/>
              <a:buChar char="•"/>
            </a:pPr>
            <a:r>
              <a:rPr lang="en-US" sz="2800" dirty="0" smtClean="0">
                <a:solidFill>
                  <a:schemeClr val="bg1"/>
                </a:solidFill>
              </a:rPr>
              <a:t>Costs required for resources to quit smoking/reduce alcohol dependency, physical activities</a:t>
            </a:r>
            <a:endParaRPr lang="en-US" sz="2800" dirty="0">
              <a:solidFill>
                <a:schemeClr val="bg1"/>
              </a:solidFill>
            </a:endParaRPr>
          </a:p>
        </p:txBody>
      </p:sp>
      <p:sp>
        <p:nvSpPr>
          <p:cNvPr id="4" name="Title 1"/>
          <p:cNvSpPr txBox="1">
            <a:spLocks/>
          </p:cNvSpPr>
          <p:nvPr/>
        </p:nvSpPr>
        <p:spPr>
          <a:xfrm>
            <a:off x="457200" y="3810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dirty="0" smtClean="0">
                <a:solidFill>
                  <a:schemeClr val="bg1"/>
                </a:solidFill>
              </a:rPr>
              <a:t>Economic deprivation/</a:t>
            </a:r>
          </a:p>
          <a:p>
            <a:r>
              <a:rPr lang="en-US" sz="4000" dirty="0" smtClean="0">
                <a:solidFill>
                  <a:schemeClr val="bg1"/>
                </a:solidFill>
              </a:rPr>
              <a:t>Financial constraints</a:t>
            </a:r>
            <a:endParaRPr lang="en-US" sz="4000" dirty="0">
              <a:solidFill>
                <a:schemeClr val="bg1"/>
              </a:solidFill>
            </a:endParaRPr>
          </a:p>
        </p:txBody>
      </p:sp>
    </p:spTree>
    <p:extLst>
      <p:ext uri="{BB962C8B-B14F-4D97-AF65-F5344CB8AC3E}">
        <p14:creationId xmlns:p14="http://schemas.microsoft.com/office/powerpoint/2010/main" val="7055354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t>
            </a:r>
            <a:r>
              <a:rPr lang="en-US" dirty="0"/>
              <a:t>pathways</a:t>
            </a:r>
            <a:br>
              <a:rPr lang="en-US" dirty="0"/>
            </a:br>
            <a:r>
              <a:rPr lang="en-US" sz="3000" dirty="0"/>
              <a:t>Contextual considerations</a:t>
            </a:r>
          </a:p>
        </p:txBody>
      </p:sp>
      <p:sp>
        <p:nvSpPr>
          <p:cNvPr id="3" name="Content Placeholder 2"/>
          <p:cNvSpPr>
            <a:spLocks noGrp="1"/>
          </p:cNvSpPr>
          <p:nvPr>
            <p:ph idx="1"/>
          </p:nvPr>
        </p:nvSpPr>
        <p:spPr>
          <a:xfrm>
            <a:off x="457200" y="1722437"/>
            <a:ext cx="8229600" cy="4525963"/>
          </a:xfrm>
        </p:spPr>
        <p:txBody>
          <a:bodyPr/>
          <a:lstStyle/>
          <a:p>
            <a:pPr>
              <a:spcBef>
                <a:spcPts val="600"/>
              </a:spcBef>
            </a:pPr>
            <a:r>
              <a:rPr lang="en-US" dirty="0" smtClean="0">
                <a:solidFill>
                  <a:schemeClr val="tx1">
                    <a:lumMod val="50000"/>
                    <a:lumOff val="50000"/>
                  </a:schemeClr>
                </a:solidFill>
              </a:rPr>
              <a:t>Access to resources: neighborhood/environmental context</a:t>
            </a:r>
          </a:p>
          <a:p>
            <a:pPr>
              <a:spcBef>
                <a:spcPts val="600"/>
              </a:spcBef>
            </a:pPr>
            <a:r>
              <a:rPr lang="en-US" dirty="0" smtClean="0">
                <a:solidFill>
                  <a:schemeClr val="tx1">
                    <a:lumMod val="50000"/>
                    <a:lumOff val="50000"/>
                  </a:schemeClr>
                </a:solidFill>
              </a:rPr>
              <a:t>Economic deprivation</a:t>
            </a:r>
            <a:r>
              <a:rPr lang="en-US" dirty="0">
                <a:solidFill>
                  <a:schemeClr val="tx1">
                    <a:lumMod val="50000"/>
                    <a:lumOff val="50000"/>
                  </a:schemeClr>
                </a:solidFill>
              </a:rPr>
              <a:t>, </a:t>
            </a:r>
            <a:r>
              <a:rPr lang="en-US" dirty="0" smtClean="0">
                <a:solidFill>
                  <a:schemeClr val="tx1">
                    <a:lumMod val="50000"/>
                    <a:lumOff val="50000"/>
                  </a:schemeClr>
                </a:solidFill>
              </a:rPr>
              <a:t>financial constraints</a:t>
            </a:r>
          </a:p>
          <a:p>
            <a:pPr>
              <a:spcBef>
                <a:spcPts val="600"/>
              </a:spcBef>
            </a:pPr>
            <a:r>
              <a:rPr lang="en-US" dirty="0" smtClean="0"/>
              <a:t>Social </a:t>
            </a:r>
            <a:r>
              <a:rPr lang="en-US" dirty="0"/>
              <a:t>and cultural </a:t>
            </a:r>
            <a:r>
              <a:rPr lang="en-US" dirty="0" smtClean="0"/>
              <a:t>norms, culturally-driven health beliefs</a:t>
            </a:r>
            <a:endParaRPr lang="en-US" dirty="0"/>
          </a:p>
          <a:p>
            <a:pPr>
              <a:spcBef>
                <a:spcPts val="600"/>
              </a:spcBef>
            </a:pPr>
            <a:r>
              <a:rPr lang="en-US" dirty="0">
                <a:solidFill>
                  <a:schemeClr val="tx1">
                    <a:lumMod val="50000"/>
                    <a:lumOff val="50000"/>
                  </a:schemeClr>
                </a:solidFill>
              </a:rPr>
              <a:t>Stress &amp; social </a:t>
            </a:r>
            <a:r>
              <a:rPr lang="en-US" dirty="0" smtClean="0">
                <a:solidFill>
                  <a:schemeClr val="tx1">
                    <a:lumMod val="50000"/>
                    <a:lumOff val="50000"/>
                  </a:schemeClr>
                </a:solidFill>
              </a:rPr>
              <a:t>support</a:t>
            </a:r>
          </a:p>
          <a:p>
            <a:pPr>
              <a:spcBef>
                <a:spcPts val="600"/>
              </a:spcBef>
            </a:pPr>
            <a:r>
              <a:rPr lang="en-US" dirty="0" smtClean="0">
                <a:solidFill>
                  <a:schemeClr val="tx1">
                    <a:lumMod val="50000"/>
                    <a:lumOff val="50000"/>
                  </a:schemeClr>
                </a:solidFill>
              </a:rPr>
              <a:t>Medical mistrust &amp; healthcare utilization</a:t>
            </a:r>
            <a:endParaRPr lang="en-US" dirty="0">
              <a:solidFill>
                <a:schemeClr val="tx1">
                  <a:lumMod val="50000"/>
                  <a:lumOff val="50000"/>
                </a:schemeClr>
              </a:solidFill>
            </a:endParaRPr>
          </a:p>
          <a:p>
            <a:pPr>
              <a:spcBef>
                <a:spcPts val="600"/>
              </a:spcBef>
            </a:pPr>
            <a:endParaRPr lang="en-US" dirty="0"/>
          </a:p>
        </p:txBody>
      </p:sp>
    </p:spTree>
    <p:extLst>
      <p:ext uri="{BB962C8B-B14F-4D97-AF65-F5344CB8AC3E}">
        <p14:creationId xmlns:p14="http://schemas.microsoft.com/office/powerpoint/2010/main" val="42138988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1371600"/>
            <a:ext cx="8077200" cy="4955203"/>
          </a:xfrm>
          <a:prstGeom prst="rect">
            <a:avLst/>
          </a:prstGeom>
        </p:spPr>
        <p:txBody>
          <a:bodyPr wrap="square">
            <a:spAutoFit/>
          </a:bodyPr>
          <a:lstStyle/>
          <a:p>
            <a:pPr marL="225425" indent="-225425">
              <a:buFont typeface="Arial" pitchFamily="34" charset="0"/>
              <a:buChar char="•"/>
            </a:pPr>
            <a:r>
              <a:rPr lang="en-US" sz="2800" dirty="0" smtClean="0">
                <a:solidFill>
                  <a:schemeClr val="bg1"/>
                </a:solidFill>
              </a:rPr>
              <a:t>Some negative health behaviors are more common among certain social groups</a:t>
            </a:r>
          </a:p>
          <a:p>
            <a:pPr marL="682625" lvl="1" indent="-225425">
              <a:buFont typeface="Arial" pitchFamily="34" charset="0"/>
              <a:buChar char="•"/>
            </a:pPr>
            <a:r>
              <a:rPr lang="en-US" sz="2600" dirty="0" smtClean="0">
                <a:solidFill>
                  <a:schemeClr val="bg1"/>
                </a:solidFill>
              </a:rPr>
              <a:t>Culturally acceptable? E.g., alternative forms of smoking among South Asians, esp. women</a:t>
            </a:r>
          </a:p>
          <a:p>
            <a:pPr marL="682625" lvl="1" indent="-225425">
              <a:buFont typeface="Arial" pitchFamily="34" charset="0"/>
              <a:buChar char="•"/>
            </a:pPr>
            <a:r>
              <a:rPr lang="en-US" sz="2600" dirty="0" smtClean="0">
                <a:solidFill>
                  <a:schemeClr val="bg1"/>
                </a:solidFill>
              </a:rPr>
              <a:t>Less stigmatized? E.g., overweight/obesity among immigrant/2</a:t>
            </a:r>
            <a:r>
              <a:rPr lang="en-US" sz="2600" baseline="30000" dirty="0" smtClean="0">
                <a:solidFill>
                  <a:schemeClr val="bg1"/>
                </a:solidFill>
              </a:rPr>
              <a:t>nd</a:t>
            </a:r>
            <a:r>
              <a:rPr lang="en-US" sz="2600" dirty="0" smtClean="0">
                <a:solidFill>
                  <a:schemeClr val="bg1"/>
                </a:solidFill>
              </a:rPr>
              <a:t> gen Latinos and Asians</a:t>
            </a:r>
          </a:p>
          <a:p>
            <a:pPr marL="682625" lvl="1" indent="-225425">
              <a:buFont typeface="Arial" pitchFamily="34" charset="0"/>
              <a:buChar char="•"/>
            </a:pPr>
            <a:r>
              <a:rPr lang="en-US" sz="2600" dirty="0" smtClean="0">
                <a:solidFill>
                  <a:schemeClr val="bg1"/>
                </a:solidFill>
              </a:rPr>
              <a:t>Targeted advertising? E.g., menthol cigarettes among African-American communities</a:t>
            </a:r>
          </a:p>
          <a:p>
            <a:pPr marL="682625" lvl="1" indent="-225425">
              <a:buFont typeface="Arial" pitchFamily="34" charset="0"/>
              <a:buChar char="•"/>
            </a:pPr>
            <a:r>
              <a:rPr lang="en-US" sz="2600" dirty="0" smtClean="0">
                <a:solidFill>
                  <a:schemeClr val="bg1"/>
                </a:solidFill>
              </a:rPr>
              <a:t>Greater availability? E.g., betel-nut chewing in East Asia</a:t>
            </a:r>
          </a:p>
          <a:p>
            <a:pPr marL="682625" lvl="1" indent="-225425">
              <a:buFont typeface="Arial" pitchFamily="34" charset="0"/>
              <a:buChar char="•"/>
            </a:pPr>
            <a:r>
              <a:rPr lang="en-US" sz="2600" dirty="0" smtClean="0">
                <a:solidFill>
                  <a:schemeClr val="bg1"/>
                </a:solidFill>
              </a:rPr>
              <a:t>Perceived necessity of preventive health in absence of symptoms</a:t>
            </a:r>
          </a:p>
        </p:txBody>
      </p:sp>
      <p:sp>
        <p:nvSpPr>
          <p:cNvPr id="4" name="Title 1"/>
          <p:cNvSpPr txBox="1">
            <a:spLocks/>
          </p:cNvSpPr>
          <p:nvPr/>
        </p:nvSpPr>
        <p:spPr>
          <a:xfrm>
            <a:off x="457200" y="76200"/>
            <a:ext cx="8229600" cy="114300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4000" dirty="0" smtClean="0">
                <a:solidFill>
                  <a:schemeClr val="bg1"/>
                </a:solidFill>
              </a:rPr>
              <a:t>Social and cultural norms, culturally-driven health beliefs</a:t>
            </a:r>
            <a:endParaRPr lang="en-US" sz="4000" dirty="0">
              <a:solidFill>
                <a:schemeClr val="bg1"/>
              </a:solidFill>
            </a:endParaRPr>
          </a:p>
        </p:txBody>
      </p:sp>
    </p:spTree>
    <p:extLst>
      <p:ext uri="{BB962C8B-B14F-4D97-AF65-F5344CB8AC3E}">
        <p14:creationId xmlns:p14="http://schemas.microsoft.com/office/powerpoint/2010/main" val="23960579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t>
            </a:r>
            <a:r>
              <a:rPr lang="en-US" dirty="0"/>
              <a:t>pathways</a:t>
            </a:r>
            <a:br>
              <a:rPr lang="en-US" dirty="0"/>
            </a:br>
            <a:r>
              <a:rPr lang="en-US" sz="3000" dirty="0"/>
              <a:t>Contextual considerations</a:t>
            </a:r>
          </a:p>
        </p:txBody>
      </p:sp>
      <p:sp>
        <p:nvSpPr>
          <p:cNvPr id="3" name="Content Placeholder 2"/>
          <p:cNvSpPr>
            <a:spLocks noGrp="1"/>
          </p:cNvSpPr>
          <p:nvPr>
            <p:ph idx="1"/>
          </p:nvPr>
        </p:nvSpPr>
        <p:spPr>
          <a:xfrm>
            <a:off x="457200" y="1646237"/>
            <a:ext cx="8229600" cy="4525963"/>
          </a:xfrm>
        </p:spPr>
        <p:txBody>
          <a:bodyPr/>
          <a:lstStyle/>
          <a:p>
            <a:pPr>
              <a:spcBef>
                <a:spcPts val="600"/>
              </a:spcBef>
            </a:pPr>
            <a:r>
              <a:rPr lang="en-US" dirty="0" smtClean="0">
                <a:solidFill>
                  <a:schemeClr val="tx1">
                    <a:lumMod val="50000"/>
                    <a:lumOff val="50000"/>
                  </a:schemeClr>
                </a:solidFill>
              </a:rPr>
              <a:t>Access to resources: neighborhood/environmental context</a:t>
            </a:r>
          </a:p>
          <a:p>
            <a:pPr>
              <a:spcBef>
                <a:spcPts val="600"/>
              </a:spcBef>
            </a:pPr>
            <a:r>
              <a:rPr lang="en-US" dirty="0" smtClean="0">
                <a:solidFill>
                  <a:schemeClr val="tx1">
                    <a:lumMod val="50000"/>
                    <a:lumOff val="50000"/>
                  </a:schemeClr>
                </a:solidFill>
              </a:rPr>
              <a:t>Economic deprivation</a:t>
            </a:r>
            <a:r>
              <a:rPr lang="en-US" dirty="0">
                <a:solidFill>
                  <a:schemeClr val="tx1">
                    <a:lumMod val="50000"/>
                    <a:lumOff val="50000"/>
                  </a:schemeClr>
                </a:solidFill>
              </a:rPr>
              <a:t>, </a:t>
            </a:r>
            <a:r>
              <a:rPr lang="en-US" dirty="0" smtClean="0">
                <a:solidFill>
                  <a:schemeClr val="tx1">
                    <a:lumMod val="50000"/>
                    <a:lumOff val="50000"/>
                  </a:schemeClr>
                </a:solidFill>
              </a:rPr>
              <a:t>financial constraints</a:t>
            </a:r>
          </a:p>
          <a:p>
            <a:pPr>
              <a:spcBef>
                <a:spcPts val="600"/>
              </a:spcBef>
            </a:pPr>
            <a:r>
              <a:rPr lang="en-US" dirty="0" smtClean="0">
                <a:solidFill>
                  <a:schemeClr val="tx1">
                    <a:lumMod val="50000"/>
                    <a:lumOff val="50000"/>
                  </a:schemeClr>
                </a:solidFill>
              </a:rPr>
              <a:t>Social </a:t>
            </a:r>
            <a:r>
              <a:rPr lang="en-US" dirty="0">
                <a:solidFill>
                  <a:schemeClr val="tx1">
                    <a:lumMod val="50000"/>
                    <a:lumOff val="50000"/>
                  </a:schemeClr>
                </a:solidFill>
              </a:rPr>
              <a:t>and cultural </a:t>
            </a:r>
            <a:r>
              <a:rPr lang="en-US" dirty="0" smtClean="0">
                <a:solidFill>
                  <a:schemeClr val="tx1">
                    <a:lumMod val="50000"/>
                    <a:lumOff val="50000"/>
                  </a:schemeClr>
                </a:solidFill>
              </a:rPr>
              <a:t>norms, culturally-driven health beliefs</a:t>
            </a:r>
            <a:endParaRPr lang="en-US" dirty="0">
              <a:solidFill>
                <a:schemeClr val="tx1">
                  <a:lumMod val="50000"/>
                  <a:lumOff val="50000"/>
                </a:schemeClr>
              </a:solidFill>
            </a:endParaRPr>
          </a:p>
          <a:p>
            <a:pPr>
              <a:spcBef>
                <a:spcPts val="600"/>
              </a:spcBef>
            </a:pPr>
            <a:r>
              <a:rPr lang="en-US" dirty="0"/>
              <a:t>Stress &amp; social </a:t>
            </a:r>
            <a:r>
              <a:rPr lang="en-US" dirty="0" smtClean="0"/>
              <a:t>support</a:t>
            </a:r>
          </a:p>
          <a:p>
            <a:pPr>
              <a:spcBef>
                <a:spcPts val="600"/>
              </a:spcBef>
            </a:pPr>
            <a:r>
              <a:rPr lang="en-US" dirty="0" smtClean="0">
                <a:solidFill>
                  <a:schemeClr val="tx1">
                    <a:lumMod val="50000"/>
                    <a:lumOff val="50000"/>
                  </a:schemeClr>
                </a:solidFill>
              </a:rPr>
              <a:t>Medical mistrust &amp; healthcare utilization</a:t>
            </a:r>
            <a:endParaRPr lang="en-US" dirty="0">
              <a:solidFill>
                <a:schemeClr val="tx1">
                  <a:lumMod val="50000"/>
                  <a:lumOff val="50000"/>
                </a:schemeClr>
              </a:solidFill>
            </a:endParaRPr>
          </a:p>
          <a:p>
            <a:pPr>
              <a:spcBef>
                <a:spcPts val="600"/>
              </a:spcBef>
            </a:pPr>
            <a:endParaRPr lang="en-US" dirty="0"/>
          </a:p>
        </p:txBody>
      </p:sp>
    </p:spTree>
    <p:extLst>
      <p:ext uri="{BB962C8B-B14F-4D97-AF65-F5344CB8AC3E}">
        <p14:creationId xmlns:p14="http://schemas.microsoft.com/office/powerpoint/2010/main" val="21839117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04800"/>
            <a:ext cx="86868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Stress &amp; social</a:t>
            </a:r>
            <a:r>
              <a:rPr kumimoji="0" lang="en-US" sz="3200" b="0" i="0" u="none" strike="noStrike" kern="1200" cap="none" spc="0" normalizeH="0" noProof="0" dirty="0" smtClean="0">
                <a:ln>
                  <a:noFill/>
                </a:ln>
                <a:solidFill>
                  <a:schemeClr val="bg1"/>
                </a:solidFill>
                <a:effectLst/>
                <a:uLnTx/>
                <a:uFillTx/>
                <a:latin typeface="+mj-lt"/>
                <a:ea typeface="+mj-ea"/>
                <a:cs typeface="+mj-cs"/>
              </a:rPr>
              <a:t> support</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Rectangle 3"/>
          <p:cNvSpPr txBox="1">
            <a:spLocks/>
          </p:cNvSpPr>
          <p:nvPr/>
        </p:nvSpPr>
        <p:spPr>
          <a:xfrm>
            <a:off x="990600" y="1066800"/>
            <a:ext cx="7086600" cy="5257800"/>
          </a:xfrm>
          <a:prstGeom prst="rect">
            <a:avLst/>
          </a:prstGeom>
        </p:spPr>
        <p:txBody>
          <a:bodyPr/>
          <a:lstStyle/>
          <a:p>
            <a:pPr marL="746125" lvl="1" indent="-288925">
              <a:spcBef>
                <a:spcPct val="20000"/>
              </a:spcBef>
              <a:spcAft>
                <a:spcPts val="0"/>
              </a:spcAft>
              <a:buClr>
                <a:srgbClr val="D14B01"/>
              </a:buClr>
              <a:buFont typeface="Wingdings" pitchFamily="2" charset="2"/>
              <a:buChar char="§"/>
              <a:defRPr/>
            </a:pPr>
            <a:endParaRPr lang="en-US" sz="2800" kern="0" dirty="0">
              <a:solidFill>
                <a:schemeClr val="bg1"/>
              </a:solidFill>
              <a:latin typeface="+mn-lt"/>
            </a:endParaRPr>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solidFill>
                  <a:schemeClr val="bg1"/>
                </a:solidFill>
              </a:rPr>
              <a:t>Socioeconomic disadvantage </a:t>
            </a:r>
            <a:r>
              <a:rPr lang="en-US" sz="2600" dirty="0" smtClean="0">
                <a:solidFill>
                  <a:schemeClr val="bg1"/>
                </a:solidFill>
                <a:sym typeface="Wingdings" panose="05000000000000000000" pitchFamily="2" charset="2"/>
              </a:rPr>
              <a:t> increased adversity, drain on capacity to cope (</a:t>
            </a:r>
            <a:r>
              <a:rPr lang="en-US" sz="2600" dirty="0" err="1" smtClean="0">
                <a:solidFill>
                  <a:schemeClr val="bg1"/>
                </a:solidFill>
                <a:sym typeface="Wingdings" panose="05000000000000000000" pitchFamily="2" charset="2"/>
              </a:rPr>
              <a:t>Pampel</a:t>
            </a:r>
            <a:r>
              <a:rPr lang="en-US" sz="2600" dirty="0" smtClean="0">
                <a:solidFill>
                  <a:schemeClr val="bg1"/>
                </a:solidFill>
                <a:sym typeface="Wingdings" panose="05000000000000000000" pitchFamily="2" charset="2"/>
              </a:rPr>
              <a:t> 2010)</a:t>
            </a:r>
          </a:p>
          <a:p>
            <a:r>
              <a:rPr lang="en-US" sz="2600" dirty="0" smtClean="0">
                <a:solidFill>
                  <a:schemeClr val="bg1"/>
                </a:solidFill>
                <a:sym typeface="Wingdings" panose="05000000000000000000" pitchFamily="2" charset="2"/>
              </a:rPr>
              <a:t>Affordances model:</a:t>
            </a:r>
          </a:p>
          <a:p>
            <a:pPr lvl="1"/>
            <a:r>
              <a:rPr lang="en-US" sz="2200" dirty="0" smtClean="0">
                <a:solidFill>
                  <a:schemeClr val="bg1"/>
                </a:solidFill>
                <a:sym typeface="Wingdings" panose="05000000000000000000" pitchFamily="2" charset="2"/>
              </a:rPr>
              <a:t>Poor health behaviors  regulate mood  ability to cope</a:t>
            </a:r>
          </a:p>
          <a:p>
            <a:r>
              <a:rPr lang="en-US" sz="2600" dirty="0" smtClean="0">
                <a:solidFill>
                  <a:schemeClr val="bg1"/>
                </a:solidFill>
                <a:sym typeface="Wingdings" panose="05000000000000000000" pitchFamily="2" charset="2"/>
              </a:rPr>
              <a:t>Environmental affordances:</a:t>
            </a:r>
          </a:p>
          <a:p>
            <a:pPr lvl="1"/>
            <a:r>
              <a:rPr lang="en-US" sz="2000" dirty="0" smtClean="0">
                <a:solidFill>
                  <a:schemeClr val="bg1"/>
                </a:solidFill>
              </a:rPr>
              <a:t>Relationships </a:t>
            </a:r>
            <a:r>
              <a:rPr lang="en-US" sz="2000" dirty="0">
                <a:solidFill>
                  <a:schemeClr val="bg1"/>
                </a:solidFill>
              </a:rPr>
              <a:t>between people and their environments that can have an effect on human activity whether or not they are visible, known, or desirable.</a:t>
            </a:r>
          </a:p>
          <a:p>
            <a:pPr lvl="1"/>
            <a:endParaRPr lang="en-US" sz="2200" dirty="0" smtClean="0">
              <a:solidFill>
                <a:schemeClr val="bg1"/>
              </a:solidFill>
            </a:endParaRPr>
          </a:p>
        </p:txBody>
      </p:sp>
    </p:spTree>
    <p:extLst>
      <p:ext uri="{BB962C8B-B14F-4D97-AF65-F5344CB8AC3E}">
        <p14:creationId xmlns:p14="http://schemas.microsoft.com/office/powerpoint/2010/main" val="29181649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372612"/>
            <a:ext cx="7848600" cy="4524315"/>
          </a:xfrm>
          <a:prstGeom prst="rect">
            <a:avLst/>
          </a:prstGeom>
        </p:spPr>
        <p:txBody>
          <a:bodyPr wrap="square">
            <a:spAutoFit/>
          </a:bodyPr>
          <a:lstStyle/>
          <a:p>
            <a:pPr marL="342900" indent="-342900">
              <a:buFont typeface="Arial" panose="020B0604020202020204" pitchFamily="34" charset="0"/>
              <a:buChar char="•"/>
            </a:pPr>
            <a:r>
              <a:rPr lang="en-US" sz="3000" dirty="0" smtClean="0">
                <a:solidFill>
                  <a:schemeClr val="bg1"/>
                </a:solidFill>
              </a:rPr>
              <a:t>Over the life course, Blacks (and other underserved populations) are more likely to engage in coping strategies (i.e., adverse health behaviors) that “preserve” </a:t>
            </a:r>
            <a:r>
              <a:rPr lang="en-US" sz="3000" u="sng" dirty="0" smtClean="0">
                <a:solidFill>
                  <a:schemeClr val="bg1"/>
                </a:solidFill>
              </a:rPr>
              <a:t>mental health</a:t>
            </a:r>
            <a:r>
              <a:rPr lang="en-US" sz="3000" dirty="0" smtClean="0">
                <a:solidFill>
                  <a:schemeClr val="bg1"/>
                </a:solidFill>
              </a:rPr>
              <a:t> </a:t>
            </a:r>
          </a:p>
          <a:p>
            <a:pPr marL="342900" indent="-342900">
              <a:buFont typeface="Arial" panose="020B0604020202020204" pitchFamily="34" charset="0"/>
              <a:buChar char="•"/>
            </a:pPr>
            <a:r>
              <a:rPr lang="en-US" sz="3000" dirty="0" smtClean="0">
                <a:solidFill>
                  <a:schemeClr val="bg1"/>
                </a:solidFill>
              </a:rPr>
              <a:t>However, over time, in concert with social, economic, and environmental stressors, these coping strategies lead to poor </a:t>
            </a:r>
            <a:r>
              <a:rPr lang="en-US" sz="3000" u="sng" dirty="0" smtClean="0">
                <a:solidFill>
                  <a:schemeClr val="bg1"/>
                </a:solidFill>
              </a:rPr>
              <a:t>physical health </a:t>
            </a:r>
            <a:r>
              <a:rPr lang="en-US" sz="3000" dirty="0" smtClean="0">
                <a:solidFill>
                  <a:schemeClr val="bg1"/>
                </a:solidFill>
              </a:rPr>
              <a:t>in middle age and older life</a:t>
            </a:r>
          </a:p>
          <a:p>
            <a:pPr marL="342900" indent="-342900">
              <a:buFont typeface="Arial" panose="020B0604020202020204" pitchFamily="34" charset="0"/>
              <a:buChar char="•"/>
            </a:pPr>
            <a:endParaRPr lang="en-US" sz="2400" dirty="0">
              <a:solidFill>
                <a:schemeClr val="bg1"/>
              </a:solidFill>
            </a:endParaRPr>
          </a:p>
          <a:p>
            <a:r>
              <a:rPr lang="en-US" sz="2400" dirty="0" smtClean="0">
                <a:solidFill>
                  <a:schemeClr val="bg1"/>
                </a:solidFill>
              </a:rPr>
              <a:t>Jackson et al. AJPH 2010</a:t>
            </a:r>
            <a:endParaRPr lang="en-US" sz="2400" dirty="0">
              <a:solidFill>
                <a:schemeClr val="bg1"/>
              </a:solidFill>
            </a:endParaRPr>
          </a:p>
        </p:txBody>
      </p:sp>
      <p:sp>
        <p:nvSpPr>
          <p:cNvPr id="3" name="Title 1"/>
          <p:cNvSpPr txBox="1">
            <a:spLocks/>
          </p:cNvSpPr>
          <p:nvPr/>
        </p:nvSpPr>
        <p:spPr>
          <a:xfrm>
            <a:off x="457200" y="304800"/>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Affordances</a:t>
            </a:r>
            <a:r>
              <a:rPr kumimoji="0" lang="en-US" sz="4400" b="0" i="0" u="none" strike="noStrike" kern="1200" cap="none" spc="0" normalizeH="0" noProof="0" dirty="0" smtClean="0">
                <a:ln>
                  <a:noFill/>
                </a:ln>
                <a:solidFill>
                  <a:schemeClr val="bg1"/>
                </a:solidFill>
                <a:effectLst/>
                <a:uLnTx/>
                <a:uFillTx/>
                <a:latin typeface="+mj-lt"/>
                <a:ea typeface="+mj-ea"/>
                <a:cs typeface="+mj-cs"/>
              </a:rPr>
              <a:t> Model (Jackson)</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44339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behaviors vary by SES</a:t>
            </a:r>
            <a:endParaRPr lang="en-US" dirty="0"/>
          </a:p>
        </p:txBody>
      </p:sp>
      <p:sp>
        <p:nvSpPr>
          <p:cNvPr id="3" name="Content Placeholder 2"/>
          <p:cNvSpPr>
            <a:spLocks noGrp="1"/>
          </p:cNvSpPr>
          <p:nvPr>
            <p:ph idx="1"/>
          </p:nvPr>
        </p:nvSpPr>
        <p:spPr>
          <a:xfrm>
            <a:off x="457200" y="1600200"/>
            <a:ext cx="8458200" cy="4525963"/>
          </a:xfrm>
        </p:spPr>
        <p:txBody>
          <a:bodyPr/>
          <a:lstStyle/>
          <a:p>
            <a:r>
              <a:rPr lang="en-US" dirty="0" smtClean="0"/>
              <a:t>In representative US sample (Lantz, JAMA 1998)</a:t>
            </a:r>
          </a:p>
        </p:txBody>
      </p:sp>
      <p:graphicFrame>
        <p:nvGraphicFramePr>
          <p:cNvPr id="4" name="Table 3"/>
          <p:cNvGraphicFramePr>
            <a:graphicFrameLocks noGrp="1"/>
          </p:cNvGraphicFramePr>
          <p:nvPr>
            <p:extLst/>
          </p:nvPr>
        </p:nvGraphicFramePr>
        <p:xfrm>
          <a:off x="685800" y="2801461"/>
          <a:ext cx="7620000" cy="2651760"/>
        </p:xfrm>
        <a:graphic>
          <a:graphicData uri="http://schemas.openxmlformats.org/drawingml/2006/table">
            <a:tbl>
              <a:tblPr firstRow="1" bandRow="1">
                <a:tableStyleId>{5C22544A-7EE6-4342-B048-85BDC9FD1C3A}</a:tableStyleId>
              </a:tblPr>
              <a:tblGrid>
                <a:gridCol w="3352800"/>
                <a:gridCol w="2133600"/>
                <a:gridCol w="2133600"/>
              </a:tblGrid>
              <a:tr h="370840">
                <a:tc>
                  <a:txBody>
                    <a:bodyPr/>
                    <a:lstStyle/>
                    <a:p>
                      <a:r>
                        <a:rPr lang="en-US" sz="2400" dirty="0" smtClean="0"/>
                        <a:t>Health Behavior</a:t>
                      </a:r>
                      <a:endParaRPr lang="en-US" sz="2400" dirty="0"/>
                    </a:p>
                  </a:txBody>
                  <a:tcPr/>
                </a:tc>
                <a:tc>
                  <a:txBody>
                    <a:bodyPr/>
                    <a:lstStyle/>
                    <a:p>
                      <a:r>
                        <a:rPr lang="en-US" sz="2400" dirty="0" smtClean="0"/>
                        <a:t>&lt; High school education</a:t>
                      </a:r>
                      <a:endParaRPr lang="en-US" sz="2400" dirty="0"/>
                    </a:p>
                  </a:txBody>
                  <a:tcPr/>
                </a:tc>
                <a:tc>
                  <a:txBody>
                    <a:bodyPr/>
                    <a:lstStyle/>
                    <a:p>
                      <a:r>
                        <a:rPr lang="en-US" sz="2400" dirty="0" smtClean="0"/>
                        <a:t>College education</a:t>
                      </a:r>
                      <a:endParaRPr lang="en-US" sz="2400" dirty="0"/>
                    </a:p>
                  </a:txBody>
                  <a:tcPr/>
                </a:tc>
              </a:tr>
              <a:tr h="370840">
                <a:tc>
                  <a:txBody>
                    <a:bodyPr/>
                    <a:lstStyle/>
                    <a:p>
                      <a:r>
                        <a:rPr lang="en-US" sz="2400" dirty="0" smtClean="0"/>
                        <a:t>Smoking</a:t>
                      </a:r>
                      <a:endParaRPr lang="en-US" sz="2400" dirty="0"/>
                    </a:p>
                  </a:txBody>
                  <a:tcPr/>
                </a:tc>
                <a:tc>
                  <a:txBody>
                    <a:bodyPr/>
                    <a:lstStyle/>
                    <a:p>
                      <a:r>
                        <a:rPr lang="en-US" sz="2400" dirty="0" smtClean="0"/>
                        <a:t>42%</a:t>
                      </a:r>
                      <a:endParaRPr lang="en-US" sz="2400" dirty="0"/>
                    </a:p>
                  </a:txBody>
                  <a:tcPr/>
                </a:tc>
                <a:tc>
                  <a:txBody>
                    <a:bodyPr/>
                    <a:lstStyle/>
                    <a:p>
                      <a:r>
                        <a:rPr lang="en-US" sz="2400" dirty="0" smtClean="0"/>
                        <a:t>20%</a:t>
                      </a:r>
                      <a:endParaRPr lang="en-US" sz="2400" dirty="0"/>
                    </a:p>
                  </a:txBody>
                  <a:tcPr/>
                </a:tc>
              </a:tr>
              <a:tr h="370840">
                <a:tc>
                  <a:txBody>
                    <a:bodyPr/>
                    <a:lstStyle/>
                    <a:p>
                      <a:r>
                        <a:rPr lang="en-US" sz="2400" dirty="0" smtClean="0"/>
                        <a:t>Excessive alcohol intake</a:t>
                      </a:r>
                      <a:endParaRPr lang="en-US" sz="2400" dirty="0"/>
                    </a:p>
                  </a:txBody>
                  <a:tcPr/>
                </a:tc>
                <a:tc>
                  <a:txBody>
                    <a:bodyPr/>
                    <a:lstStyle/>
                    <a:p>
                      <a:r>
                        <a:rPr lang="en-US" sz="2400" dirty="0" smtClean="0"/>
                        <a:t>4.4%</a:t>
                      </a:r>
                      <a:endParaRPr lang="en-US" sz="2400" dirty="0"/>
                    </a:p>
                  </a:txBody>
                  <a:tcPr/>
                </a:tc>
                <a:tc>
                  <a:txBody>
                    <a:bodyPr/>
                    <a:lstStyle/>
                    <a:p>
                      <a:r>
                        <a:rPr lang="en-US" sz="2400" dirty="0" smtClean="0"/>
                        <a:t>3.7%</a:t>
                      </a:r>
                      <a:endParaRPr lang="en-US" sz="2400" dirty="0"/>
                    </a:p>
                  </a:txBody>
                  <a:tcPr/>
                </a:tc>
              </a:tr>
              <a:tr h="370840">
                <a:tc>
                  <a:txBody>
                    <a:bodyPr/>
                    <a:lstStyle/>
                    <a:p>
                      <a:r>
                        <a:rPr lang="en-US" sz="2400" dirty="0" smtClean="0"/>
                        <a:t>Physical inactivity</a:t>
                      </a:r>
                      <a:endParaRPr lang="en-US" sz="2400" dirty="0"/>
                    </a:p>
                  </a:txBody>
                  <a:tcPr/>
                </a:tc>
                <a:tc>
                  <a:txBody>
                    <a:bodyPr/>
                    <a:lstStyle/>
                    <a:p>
                      <a:r>
                        <a:rPr lang="en-US" sz="2400" dirty="0" smtClean="0"/>
                        <a:t>37%</a:t>
                      </a:r>
                      <a:endParaRPr lang="en-US" sz="2400" dirty="0"/>
                    </a:p>
                  </a:txBody>
                  <a:tcPr/>
                </a:tc>
                <a:tc>
                  <a:txBody>
                    <a:bodyPr/>
                    <a:lstStyle/>
                    <a:p>
                      <a:r>
                        <a:rPr lang="en-US" sz="2400" dirty="0" smtClean="0"/>
                        <a:t>14%</a:t>
                      </a:r>
                      <a:endParaRPr lang="en-US" sz="2400" dirty="0"/>
                    </a:p>
                  </a:txBody>
                  <a:tcPr/>
                </a:tc>
              </a:tr>
              <a:tr h="370840">
                <a:tc>
                  <a:txBody>
                    <a:bodyPr/>
                    <a:lstStyle/>
                    <a:p>
                      <a:r>
                        <a:rPr lang="en-US" sz="2400" dirty="0" smtClean="0"/>
                        <a:t>Obesity</a:t>
                      </a:r>
                      <a:endParaRPr lang="en-US" sz="2400" dirty="0"/>
                    </a:p>
                  </a:txBody>
                  <a:tcPr/>
                </a:tc>
                <a:tc>
                  <a:txBody>
                    <a:bodyPr/>
                    <a:lstStyle/>
                    <a:p>
                      <a:r>
                        <a:rPr lang="en-US" sz="2400" dirty="0" smtClean="0"/>
                        <a:t>28%</a:t>
                      </a:r>
                      <a:endParaRPr lang="en-US" sz="2400" dirty="0"/>
                    </a:p>
                  </a:txBody>
                  <a:tcPr/>
                </a:tc>
                <a:tc>
                  <a:txBody>
                    <a:bodyPr/>
                    <a:lstStyle/>
                    <a:p>
                      <a:r>
                        <a:rPr lang="en-US" sz="2400" dirty="0" smtClean="0"/>
                        <a:t>11%</a:t>
                      </a:r>
                      <a:endParaRPr lang="en-US" sz="2400" dirty="0"/>
                    </a:p>
                  </a:txBody>
                  <a:tcPr/>
                </a:tc>
              </a:tr>
            </a:tbl>
          </a:graphicData>
        </a:graphic>
      </p:graphicFrame>
    </p:spTree>
    <p:extLst>
      <p:ext uri="{BB962C8B-B14F-4D97-AF65-F5344CB8AC3E}">
        <p14:creationId xmlns:p14="http://schemas.microsoft.com/office/powerpoint/2010/main" val="31458493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srcRect l="18334" t="7407" r="19167" b="30412"/>
          <a:stretch/>
        </p:blipFill>
        <p:spPr bwMode="auto">
          <a:xfrm>
            <a:off x="381000" y="1447800"/>
            <a:ext cx="8305800" cy="4648200"/>
          </a:xfrm>
          <a:prstGeom prst="rect">
            <a:avLst/>
          </a:prstGeom>
          <a:noFill/>
          <a:ln w="9525">
            <a:noFill/>
            <a:miter lim="800000"/>
            <a:headEnd/>
            <a:tailEnd/>
          </a:ln>
        </p:spPr>
      </p:pic>
      <p:sp>
        <p:nvSpPr>
          <p:cNvPr id="2" name="TextBox 1"/>
          <p:cNvSpPr txBox="1"/>
          <p:nvPr/>
        </p:nvSpPr>
        <p:spPr>
          <a:xfrm>
            <a:off x="228600" y="76200"/>
            <a:ext cx="8686801" cy="1384995"/>
          </a:xfrm>
          <a:prstGeom prst="rect">
            <a:avLst/>
          </a:prstGeom>
          <a:noFill/>
        </p:spPr>
        <p:txBody>
          <a:bodyPr wrap="square" rtlCol="0">
            <a:spAutoFit/>
          </a:bodyPr>
          <a:lstStyle/>
          <a:p>
            <a:r>
              <a:rPr lang="en-US" sz="2800" dirty="0" smtClean="0">
                <a:solidFill>
                  <a:schemeClr val="bg1"/>
                </a:solidFill>
              </a:rPr>
              <a:t>Affordances Framework: Inter-relationships among environment, stressors, negative health behaviors, and physical and mental health</a:t>
            </a:r>
            <a:endParaRPr lang="en-US" sz="2800" dirty="0">
              <a:solidFill>
                <a:schemeClr val="bg1"/>
              </a:solidFill>
            </a:endParaRPr>
          </a:p>
        </p:txBody>
      </p:sp>
      <p:sp>
        <p:nvSpPr>
          <p:cNvPr id="3" name="TextBox 2"/>
          <p:cNvSpPr txBox="1"/>
          <p:nvPr/>
        </p:nvSpPr>
        <p:spPr>
          <a:xfrm>
            <a:off x="533400" y="6324600"/>
            <a:ext cx="6091283" cy="369332"/>
          </a:xfrm>
          <a:prstGeom prst="rect">
            <a:avLst/>
          </a:prstGeom>
          <a:noFill/>
        </p:spPr>
        <p:txBody>
          <a:bodyPr wrap="none" rtlCol="0">
            <a:spAutoFit/>
          </a:bodyPr>
          <a:lstStyle/>
          <a:p>
            <a:r>
              <a:rPr lang="en-US" dirty="0" smtClean="0"/>
              <a:t>Jackson &amp; Knight, 2006; Jackson, Knight, &amp; Rafferty, 2010, AJPH</a:t>
            </a:r>
            <a:endParaRPr lang="en-US" dirty="0"/>
          </a:p>
        </p:txBody>
      </p:sp>
    </p:spTree>
    <p:extLst>
      <p:ext uri="{BB962C8B-B14F-4D97-AF65-F5344CB8AC3E}">
        <p14:creationId xmlns:p14="http://schemas.microsoft.com/office/powerpoint/2010/main" val="2600524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04800"/>
            <a:ext cx="86868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Adverse Childhood Experiences (ACEs) - CDC</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Rectangle 3"/>
          <p:cNvSpPr txBox="1">
            <a:spLocks/>
          </p:cNvSpPr>
          <p:nvPr/>
        </p:nvSpPr>
        <p:spPr>
          <a:xfrm>
            <a:off x="990600" y="1066800"/>
            <a:ext cx="7086600" cy="5257800"/>
          </a:xfrm>
          <a:prstGeom prst="rect">
            <a:avLst/>
          </a:prstGeom>
        </p:spPr>
        <p:txBody>
          <a:bodyPr/>
          <a:lstStyle/>
          <a:p>
            <a:pPr marL="288925" indent="-288925">
              <a:spcBef>
                <a:spcPct val="20000"/>
              </a:spcBef>
              <a:spcAft>
                <a:spcPts val="0"/>
              </a:spcAft>
              <a:buClr>
                <a:srgbClr val="D14B01"/>
              </a:buClr>
              <a:defRPr/>
            </a:pPr>
            <a:r>
              <a:rPr lang="en-US" sz="2800" kern="0" dirty="0" smtClean="0">
                <a:solidFill>
                  <a:schemeClr val="bg1"/>
                </a:solidFill>
                <a:latin typeface="+mn-lt"/>
              </a:rPr>
              <a:t>Before the age of 18:</a:t>
            </a:r>
          </a:p>
          <a:p>
            <a:pPr marL="288925" indent="-288925">
              <a:spcBef>
                <a:spcPct val="20000"/>
              </a:spcBef>
              <a:spcAft>
                <a:spcPts val="0"/>
              </a:spcAft>
              <a:buClr>
                <a:srgbClr val="D14B01"/>
              </a:buClr>
              <a:buFontTx/>
              <a:buChar char="•"/>
              <a:defRPr/>
            </a:pPr>
            <a:r>
              <a:rPr lang="en-US" sz="2800" kern="0" dirty="0" smtClean="0">
                <a:solidFill>
                  <a:schemeClr val="bg1"/>
                </a:solidFill>
                <a:latin typeface="+mn-lt"/>
              </a:rPr>
              <a:t>Live with </a:t>
            </a:r>
          </a:p>
          <a:p>
            <a:pPr marL="746125" lvl="1" indent="-288925">
              <a:spcBef>
                <a:spcPct val="20000"/>
              </a:spcBef>
              <a:spcAft>
                <a:spcPts val="0"/>
              </a:spcAft>
              <a:buClr>
                <a:srgbClr val="D14B01"/>
              </a:buClr>
              <a:buFont typeface="Wingdings" pitchFamily="2" charset="2"/>
              <a:buChar char="§"/>
              <a:defRPr/>
            </a:pPr>
            <a:r>
              <a:rPr lang="en-US" sz="2800" kern="0" dirty="0" smtClean="0">
                <a:solidFill>
                  <a:schemeClr val="bg1"/>
                </a:solidFill>
                <a:latin typeface="+mn-lt"/>
              </a:rPr>
              <a:t>depressed or mentally ill person</a:t>
            </a:r>
          </a:p>
          <a:p>
            <a:pPr marL="746125" lvl="1" indent="-288925">
              <a:spcBef>
                <a:spcPct val="20000"/>
              </a:spcBef>
              <a:spcAft>
                <a:spcPts val="0"/>
              </a:spcAft>
              <a:buClr>
                <a:srgbClr val="D14B01"/>
              </a:buClr>
              <a:buFont typeface="Wingdings" pitchFamily="2" charset="2"/>
              <a:buChar char="§"/>
              <a:defRPr/>
            </a:pPr>
            <a:r>
              <a:rPr lang="en-US" sz="2800" kern="0" dirty="0" smtClean="0">
                <a:solidFill>
                  <a:schemeClr val="bg1"/>
                </a:solidFill>
                <a:latin typeface="+mn-lt"/>
              </a:rPr>
              <a:t>alcoholic</a:t>
            </a:r>
          </a:p>
          <a:p>
            <a:pPr marL="746125" lvl="1" indent="-288925">
              <a:spcBef>
                <a:spcPct val="20000"/>
              </a:spcBef>
              <a:spcAft>
                <a:spcPts val="0"/>
              </a:spcAft>
              <a:buClr>
                <a:srgbClr val="D14B01"/>
              </a:buClr>
              <a:buFont typeface="Wingdings" pitchFamily="2" charset="2"/>
              <a:buChar char="§"/>
              <a:defRPr/>
            </a:pPr>
            <a:r>
              <a:rPr lang="en-US" sz="2800" kern="0" dirty="0">
                <a:solidFill>
                  <a:schemeClr val="bg1"/>
                </a:solidFill>
                <a:latin typeface="+mn-lt"/>
              </a:rPr>
              <a:t>d</a:t>
            </a:r>
            <a:r>
              <a:rPr lang="en-US" sz="2800" kern="0" dirty="0" smtClean="0">
                <a:solidFill>
                  <a:schemeClr val="bg1"/>
                </a:solidFill>
                <a:latin typeface="+mn-lt"/>
              </a:rPr>
              <a:t>rug user</a:t>
            </a:r>
          </a:p>
          <a:p>
            <a:pPr marL="746125" lvl="1" indent="-288925">
              <a:spcBef>
                <a:spcPct val="20000"/>
              </a:spcBef>
              <a:spcAft>
                <a:spcPts val="0"/>
              </a:spcAft>
              <a:buClr>
                <a:srgbClr val="D14B01"/>
              </a:buClr>
              <a:buFont typeface="Wingdings" pitchFamily="2" charset="2"/>
              <a:buChar char="§"/>
              <a:defRPr/>
            </a:pPr>
            <a:r>
              <a:rPr lang="en-US" sz="2800" kern="0" dirty="0">
                <a:solidFill>
                  <a:schemeClr val="bg1"/>
                </a:solidFill>
                <a:latin typeface="+mn-lt"/>
              </a:rPr>
              <a:t>a</a:t>
            </a:r>
            <a:r>
              <a:rPr lang="en-US" sz="2800" kern="0" dirty="0" smtClean="0">
                <a:solidFill>
                  <a:schemeClr val="bg1"/>
                </a:solidFill>
                <a:latin typeface="+mn-lt"/>
              </a:rPr>
              <a:t>nyone sentenced to prison time</a:t>
            </a:r>
          </a:p>
          <a:p>
            <a:pPr marL="288925" indent="-288925">
              <a:spcBef>
                <a:spcPct val="20000"/>
              </a:spcBef>
              <a:spcAft>
                <a:spcPts val="0"/>
              </a:spcAft>
              <a:buClr>
                <a:srgbClr val="D14B01"/>
              </a:buClr>
              <a:buFontTx/>
              <a:buChar char="•"/>
              <a:defRPr/>
            </a:pPr>
            <a:r>
              <a:rPr lang="en-US" sz="2800" kern="0" dirty="0">
                <a:solidFill>
                  <a:schemeClr val="bg1"/>
                </a:solidFill>
              </a:rPr>
              <a:t>Parents separated or divorced </a:t>
            </a:r>
          </a:p>
          <a:p>
            <a:pPr marL="288925" indent="-288925">
              <a:spcBef>
                <a:spcPct val="20000"/>
              </a:spcBef>
              <a:spcAft>
                <a:spcPts val="0"/>
              </a:spcAft>
              <a:buClr>
                <a:srgbClr val="D14B01"/>
              </a:buClr>
              <a:buFontTx/>
              <a:buChar char="•"/>
              <a:defRPr/>
            </a:pPr>
            <a:r>
              <a:rPr lang="en-US" sz="2800" kern="0" dirty="0">
                <a:solidFill>
                  <a:schemeClr val="bg1"/>
                </a:solidFill>
              </a:rPr>
              <a:t>Exposed to domestic violence</a:t>
            </a:r>
          </a:p>
          <a:p>
            <a:pPr marL="288925" indent="-288925">
              <a:spcBef>
                <a:spcPct val="20000"/>
              </a:spcBef>
              <a:spcAft>
                <a:spcPts val="0"/>
              </a:spcAft>
              <a:buClr>
                <a:srgbClr val="D14B01"/>
              </a:buClr>
              <a:buFontTx/>
              <a:buChar char="•"/>
              <a:defRPr/>
            </a:pPr>
            <a:r>
              <a:rPr lang="en-US" sz="2800" kern="0" dirty="0">
                <a:solidFill>
                  <a:schemeClr val="bg1"/>
                </a:solidFill>
              </a:rPr>
              <a:t>Physical abuse</a:t>
            </a:r>
          </a:p>
          <a:p>
            <a:pPr marL="288925" indent="-288925">
              <a:spcBef>
                <a:spcPct val="20000"/>
              </a:spcBef>
              <a:spcAft>
                <a:spcPts val="0"/>
              </a:spcAft>
              <a:buClr>
                <a:srgbClr val="D14B01"/>
              </a:buClr>
              <a:buFontTx/>
              <a:buChar char="•"/>
              <a:defRPr/>
            </a:pPr>
            <a:r>
              <a:rPr lang="en-US" sz="2800" kern="0" dirty="0">
                <a:solidFill>
                  <a:schemeClr val="bg1"/>
                </a:solidFill>
              </a:rPr>
              <a:t>Sexual abuse</a:t>
            </a:r>
          </a:p>
          <a:p>
            <a:pPr marL="746125" lvl="1" indent="-288925">
              <a:spcBef>
                <a:spcPct val="20000"/>
              </a:spcBef>
              <a:spcAft>
                <a:spcPts val="0"/>
              </a:spcAft>
              <a:buClr>
                <a:srgbClr val="D14B01"/>
              </a:buClr>
              <a:buFont typeface="Wingdings" pitchFamily="2" charset="2"/>
              <a:buChar char="§"/>
              <a:defRPr/>
            </a:pPr>
            <a:endParaRPr lang="en-US" sz="2800" kern="0" dirty="0">
              <a:solidFill>
                <a:schemeClr val="bg1"/>
              </a:solidFill>
              <a:latin typeface="+mn-lt"/>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775071"/>
            <a:ext cx="8382000" cy="5500793"/>
          </a:xfrm>
          <a:prstGeom prst="rect">
            <a:avLst/>
          </a:prstGeom>
        </p:spPr>
      </p:pic>
      <p:sp>
        <p:nvSpPr>
          <p:cNvPr id="3" name="TextBox 2"/>
          <p:cNvSpPr txBox="1"/>
          <p:nvPr/>
        </p:nvSpPr>
        <p:spPr>
          <a:xfrm>
            <a:off x="156198" y="6400800"/>
            <a:ext cx="2237857" cy="369332"/>
          </a:xfrm>
          <a:prstGeom prst="rect">
            <a:avLst/>
          </a:prstGeom>
          <a:noFill/>
        </p:spPr>
        <p:txBody>
          <a:bodyPr wrap="none" rtlCol="0">
            <a:spAutoFit/>
          </a:bodyPr>
          <a:lstStyle/>
          <a:p>
            <a:r>
              <a:rPr lang="en-US" dirty="0" smtClean="0"/>
              <a:t>Bellis et al. AJPH 2013</a:t>
            </a:r>
            <a:endParaRPr lang="en-US" dirty="0"/>
          </a:p>
        </p:txBody>
      </p:sp>
      <p:sp>
        <p:nvSpPr>
          <p:cNvPr id="4" name="TextBox 3"/>
          <p:cNvSpPr txBox="1"/>
          <p:nvPr/>
        </p:nvSpPr>
        <p:spPr>
          <a:xfrm>
            <a:off x="188096" y="239203"/>
            <a:ext cx="8265019" cy="461665"/>
          </a:xfrm>
          <a:prstGeom prst="rect">
            <a:avLst/>
          </a:prstGeom>
          <a:noFill/>
        </p:spPr>
        <p:txBody>
          <a:bodyPr wrap="none" rtlCol="0">
            <a:spAutoFit/>
          </a:bodyPr>
          <a:lstStyle/>
          <a:p>
            <a:r>
              <a:rPr lang="en-US" sz="2400" b="1" dirty="0" smtClean="0">
                <a:solidFill>
                  <a:schemeClr val="bg1"/>
                </a:solidFill>
              </a:rPr>
              <a:t>Adverse Childhood Experiences and adult health behaviors, UK </a:t>
            </a:r>
            <a:endParaRPr lang="en-US" sz="2400" b="1" dirty="0">
              <a:solidFill>
                <a:schemeClr val="bg1"/>
              </a:solidFill>
            </a:endParaRPr>
          </a:p>
        </p:txBody>
      </p:sp>
    </p:spTree>
    <p:extLst>
      <p:ext uri="{BB962C8B-B14F-4D97-AF65-F5344CB8AC3E}">
        <p14:creationId xmlns:p14="http://schemas.microsoft.com/office/powerpoint/2010/main" val="8189633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Potential </a:t>
            </a:r>
            <a:r>
              <a:rPr lang="en-US" dirty="0"/>
              <a:t>pathways</a:t>
            </a:r>
            <a:br>
              <a:rPr lang="en-US" dirty="0"/>
            </a:br>
            <a:r>
              <a:rPr lang="en-US" sz="3000" dirty="0"/>
              <a:t>Contextual considerations</a:t>
            </a:r>
          </a:p>
        </p:txBody>
      </p:sp>
      <p:sp>
        <p:nvSpPr>
          <p:cNvPr id="3" name="Content Placeholder 2"/>
          <p:cNvSpPr>
            <a:spLocks noGrp="1"/>
          </p:cNvSpPr>
          <p:nvPr>
            <p:ph idx="1"/>
          </p:nvPr>
        </p:nvSpPr>
        <p:spPr>
          <a:xfrm>
            <a:off x="457200" y="1798637"/>
            <a:ext cx="8229600" cy="4525963"/>
          </a:xfrm>
        </p:spPr>
        <p:txBody>
          <a:bodyPr/>
          <a:lstStyle/>
          <a:p>
            <a:pPr>
              <a:spcBef>
                <a:spcPts val="600"/>
              </a:spcBef>
            </a:pPr>
            <a:r>
              <a:rPr lang="en-US" dirty="0" smtClean="0">
                <a:solidFill>
                  <a:schemeClr val="tx1">
                    <a:lumMod val="50000"/>
                    <a:lumOff val="50000"/>
                  </a:schemeClr>
                </a:solidFill>
              </a:rPr>
              <a:t>Access to resources: neighborhood/environmental context</a:t>
            </a:r>
          </a:p>
          <a:p>
            <a:pPr>
              <a:spcBef>
                <a:spcPts val="600"/>
              </a:spcBef>
            </a:pPr>
            <a:r>
              <a:rPr lang="en-US" dirty="0" smtClean="0">
                <a:solidFill>
                  <a:schemeClr val="tx1">
                    <a:lumMod val="50000"/>
                    <a:lumOff val="50000"/>
                  </a:schemeClr>
                </a:solidFill>
              </a:rPr>
              <a:t>Economic deprivation</a:t>
            </a:r>
            <a:r>
              <a:rPr lang="en-US" dirty="0">
                <a:solidFill>
                  <a:schemeClr val="tx1">
                    <a:lumMod val="50000"/>
                    <a:lumOff val="50000"/>
                  </a:schemeClr>
                </a:solidFill>
              </a:rPr>
              <a:t>, </a:t>
            </a:r>
            <a:r>
              <a:rPr lang="en-US" dirty="0" smtClean="0">
                <a:solidFill>
                  <a:schemeClr val="tx1">
                    <a:lumMod val="50000"/>
                    <a:lumOff val="50000"/>
                  </a:schemeClr>
                </a:solidFill>
              </a:rPr>
              <a:t>financial constraints</a:t>
            </a:r>
          </a:p>
          <a:p>
            <a:pPr>
              <a:spcBef>
                <a:spcPts val="600"/>
              </a:spcBef>
            </a:pPr>
            <a:r>
              <a:rPr lang="en-US" dirty="0" smtClean="0">
                <a:solidFill>
                  <a:schemeClr val="tx1">
                    <a:lumMod val="50000"/>
                    <a:lumOff val="50000"/>
                  </a:schemeClr>
                </a:solidFill>
              </a:rPr>
              <a:t>Social </a:t>
            </a:r>
            <a:r>
              <a:rPr lang="en-US" dirty="0">
                <a:solidFill>
                  <a:schemeClr val="tx1">
                    <a:lumMod val="50000"/>
                    <a:lumOff val="50000"/>
                  </a:schemeClr>
                </a:solidFill>
              </a:rPr>
              <a:t>and cultural </a:t>
            </a:r>
            <a:r>
              <a:rPr lang="en-US" dirty="0" smtClean="0">
                <a:solidFill>
                  <a:schemeClr val="tx1">
                    <a:lumMod val="50000"/>
                    <a:lumOff val="50000"/>
                  </a:schemeClr>
                </a:solidFill>
              </a:rPr>
              <a:t>norms, culturally-driven health beliefs</a:t>
            </a:r>
            <a:endParaRPr lang="en-US" dirty="0">
              <a:solidFill>
                <a:schemeClr val="tx1">
                  <a:lumMod val="50000"/>
                  <a:lumOff val="50000"/>
                </a:schemeClr>
              </a:solidFill>
            </a:endParaRPr>
          </a:p>
          <a:p>
            <a:pPr>
              <a:spcBef>
                <a:spcPts val="600"/>
              </a:spcBef>
            </a:pPr>
            <a:r>
              <a:rPr lang="en-US" dirty="0">
                <a:solidFill>
                  <a:schemeClr val="tx1">
                    <a:lumMod val="50000"/>
                    <a:lumOff val="50000"/>
                  </a:schemeClr>
                </a:solidFill>
              </a:rPr>
              <a:t>Stress &amp; social </a:t>
            </a:r>
            <a:r>
              <a:rPr lang="en-US" dirty="0" smtClean="0">
                <a:solidFill>
                  <a:schemeClr val="tx1">
                    <a:lumMod val="50000"/>
                    <a:lumOff val="50000"/>
                  </a:schemeClr>
                </a:solidFill>
              </a:rPr>
              <a:t>support</a:t>
            </a:r>
          </a:p>
          <a:p>
            <a:pPr>
              <a:spcBef>
                <a:spcPts val="600"/>
              </a:spcBef>
            </a:pPr>
            <a:r>
              <a:rPr lang="en-US" dirty="0" smtClean="0"/>
              <a:t>Medical mistrust &amp; healthcare utilization</a:t>
            </a:r>
            <a:endParaRPr lang="en-US" dirty="0"/>
          </a:p>
          <a:p>
            <a:pPr>
              <a:spcBef>
                <a:spcPts val="600"/>
              </a:spcBef>
            </a:pPr>
            <a:endParaRPr lang="en-US" dirty="0"/>
          </a:p>
        </p:txBody>
      </p:sp>
    </p:spTree>
    <p:extLst>
      <p:ext uri="{BB962C8B-B14F-4D97-AF65-F5344CB8AC3E}">
        <p14:creationId xmlns:p14="http://schemas.microsoft.com/office/powerpoint/2010/main" val="40906461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Medical mistrust and healthcare utilization</a:t>
            </a:r>
            <a:endParaRPr lang="en-US" sz="3600" dirty="0"/>
          </a:p>
        </p:txBody>
      </p:sp>
      <p:sp>
        <p:nvSpPr>
          <p:cNvPr id="3" name="Content Placeholder 2"/>
          <p:cNvSpPr>
            <a:spLocks noGrp="1"/>
          </p:cNvSpPr>
          <p:nvPr>
            <p:ph idx="1"/>
          </p:nvPr>
        </p:nvSpPr>
        <p:spPr>
          <a:xfrm>
            <a:off x="457200" y="1219200"/>
            <a:ext cx="8229600" cy="4525963"/>
          </a:xfrm>
        </p:spPr>
        <p:txBody>
          <a:bodyPr/>
          <a:lstStyle/>
          <a:p>
            <a:r>
              <a:rPr lang="en-US" sz="2800" dirty="0" smtClean="0"/>
              <a:t>Historical and </a:t>
            </a:r>
            <a:r>
              <a:rPr lang="en-US" sz="2800" dirty="0" smtClean="0"/>
              <a:t>personal experiences with adverse medical experiences may result in mistrust of the medical care system and providers, leading to avoidance of medical care</a:t>
            </a:r>
          </a:p>
          <a:p>
            <a:r>
              <a:rPr lang="en-US" sz="2800" dirty="0" smtClean="0"/>
              <a:t>Medical mistrust index (of healthcare organizations) associated with measures of underutilization of health care (</a:t>
            </a:r>
            <a:r>
              <a:rPr lang="en-US" sz="2800" dirty="0" err="1" smtClean="0"/>
              <a:t>LaVeist</a:t>
            </a:r>
            <a:r>
              <a:rPr lang="en-US" sz="2800" dirty="0" smtClean="0"/>
              <a:t> et al. Health </a:t>
            </a:r>
            <a:r>
              <a:rPr lang="en-US" sz="2800" dirty="0" err="1" smtClean="0"/>
              <a:t>Serv</a:t>
            </a:r>
            <a:r>
              <a:rPr lang="en-US" sz="2800" dirty="0" smtClean="0"/>
              <a:t> Res 2009)</a:t>
            </a:r>
          </a:p>
          <a:p>
            <a:r>
              <a:rPr lang="en-US" sz="2800" dirty="0" smtClean="0"/>
              <a:t>Review of 27 studies showed greater medical mistrust associated (in most studies) with lower use of colorectal cancer screening (Adams et al. J </a:t>
            </a:r>
            <a:r>
              <a:rPr lang="en-US" sz="2800" dirty="0" err="1" smtClean="0"/>
              <a:t>Comm</a:t>
            </a:r>
            <a:r>
              <a:rPr lang="en-US" sz="2800" dirty="0" smtClean="0"/>
              <a:t> Health 2017)</a:t>
            </a:r>
            <a:endParaRPr lang="en-US" sz="2800" dirty="0"/>
          </a:p>
        </p:txBody>
      </p:sp>
    </p:spTree>
    <p:extLst>
      <p:ext uri="{BB962C8B-B14F-4D97-AF65-F5344CB8AC3E}">
        <p14:creationId xmlns:p14="http://schemas.microsoft.com/office/powerpoint/2010/main" val="237990922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964487" cy="1362075"/>
          </a:xfrm>
        </p:spPr>
        <p:txBody>
          <a:bodyPr/>
          <a:lstStyle/>
          <a:p>
            <a:r>
              <a:rPr lang="en-US" sz="3000" dirty="0" smtClean="0"/>
              <a:t>Putting it into practice: examples of research</a:t>
            </a:r>
            <a:r>
              <a:rPr lang="en-US" sz="3000" dirty="0"/>
              <a:t/>
            </a:r>
            <a:br>
              <a:rPr lang="en-US" sz="3000" dirty="0"/>
            </a:br>
            <a:endParaRPr lang="en-US" sz="3000" dirty="0"/>
          </a:p>
        </p:txBody>
      </p:sp>
    </p:spTree>
    <p:extLst>
      <p:ext uri="{BB962C8B-B14F-4D97-AF65-F5344CB8AC3E}">
        <p14:creationId xmlns:p14="http://schemas.microsoft.com/office/powerpoint/2010/main" val="364694472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69472" y="1470130"/>
            <a:ext cx="7796893" cy="3742010"/>
          </a:xfrm>
          <a:prstGeom prst="rect">
            <a:avLst/>
          </a:prstGeom>
        </p:spPr>
        <p:txBody>
          <a:bodyPr wrap="square" lIns="48218" tIns="24110" rIns="48218" bIns="24110">
            <a:spAutoFit/>
          </a:bodyPr>
          <a:lstStyle/>
          <a:p>
            <a:pPr marL="241093" indent="-241093">
              <a:buClr>
                <a:schemeClr val="tx1"/>
              </a:buClr>
              <a:buFont typeface="Arial" pitchFamily="34" charset="0"/>
              <a:buChar char="•"/>
              <a:defRPr/>
            </a:pPr>
            <a:r>
              <a:rPr lang="en-US" sz="2400" dirty="0">
                <a:solidFill>
                  <a:schemeClr val="bg1">
                    <a:lumMod val="95000"/>
                  </a:schemeClr>
                </a:solidFill>
              </a:rPr>
              <a:t>California Teachers Study: population cohort study of ~130,000 teachers and teaching administrators</a:t>
            </a:r>
          </a:p>
          <a:p>
            <a:pPr marL="241093" indent="-241093">
              <a:buClr>
                <a:schemeClr val="tx1"/>
              </a:buClr>
              <a:buFont typeface="Arial" pitchFamily="34" charset="0"/>
              <a:buChar char="•"/>
              <a:defRPr/>
            </a:pPr>
            <a:endParaRPr lang="en-US" sz="2400" dirty="0">
              <a:solidFill>
                <a:schemeClr val="bg1">
                  <a:lumMod val="95000"/>
                </a:schemeClr>
              </a:solidFill>
            </a:endParaRPr>
          </a:p>
          <a:p>
            <a:pPr marL="241093" indent="-241093">
              <a:buClr>
                <a:schemeClr val="tx1"/>
              </a:buClr>
              <a:buFont typeface="Arial" pitchFamily="34" charset="0"/>
              <a:buChar char="•"/>
              <a:defRPr/>
            </a:pPr>
            <a:r>
              <a:rPr lang="en-US" sz="2400" dirty="0">
                <a:solidFill>
                  <a:schemeClr val="bg1">
                    <a:lumMod val="95000"/>
                  </a:schemeClr>
                </a:solidFill>
              </a:rPr>
              <a:t>Analysis included 117,367 women who resided in California at the time of the 1995 baseline survey and for whom residential address could be </a:t>
            </a:r>
            <a:r>
              <a:rPr lang="en-US" sz="2400" dirty="0" err="1">
                <a:solidFill>
                  <a:schemeClr val="bg1">
                    <a:lumMod val="95000"/>
                  </a:schemeClr>
                </a:solidFill>
              </a:rPr>
              <a:t>geocoded</a:t>
            </a:r>
            <a:r>
              <a:rPr lang="en-US" sz="2400" dirty="0">
                <a:solidFill>
                  <a:schemeClr val="bg1">
                    <a:lumMod val="95000"/>
                  </a:schemeClr>
                </a:solidFill>
              </a:rPr>
              <a:t> </a:t>
            </a:r>
          </a:p>
          <a:p>
            <a:pPr marL="241093" indent="-241093">
              <a:buClr>
                <a:schemeClr val="tx1"/>
              </a:buClr>
              <a:buFont typeface="Arial" pitchFamily="34" charset="0"/>
              <a:buChar char="•"/>
              <a:defRPr/>
            </a:pPr>
            <a:endParaRPr lang="en-US" sz="2400" dirty="0">
              <a:solidFill>
                <a:schemeClr val="bg1">
                  <a:lumMod val="95000"/>
                </a:schemeClr>
              </a:solidFill>
            </a:endParaRPr>
          </a:p>
          <a:p>
            <a:pPr marL="241093" indent="-241093">
              <a:buClr>
                <a:schemeClr val="tx1"/>
              </a:buClr>
              <a:buFont typeface="Arial" pitchFamily="34" charset="0"/>
              <a:buChar char="•"/>
              <a:defRPr/>
            </a:pPr>
            <a:r>
              <a:rPr lang="en-US" sz="2400" u="sng" dirty="0">
                <a:solidFill>
                  <a:schemeClr val="bg1">
                    <a:lumMod val="95000"/>
                  </a:schemeClr>
                </a:solidFill>
              </a:rPr>
              <a:t>Recursive partitioning</a:t>
            </a:r>
            <a:r>
              <a:rPr lang="en-US" sz="2400" dirty="0">
                <a:solidFill>
                  <a:schemeClr val="bg1">
                    <a:lumMod val="95000"/>
                  </a:schemeClr>
                </a:solidFill>
              </a:rPr>
              <a:t> was used to identify </a:t>
            </a:r>
            <a:r>
              <a:rPr lang="en-US" sz="2400" u="sng" dirty="0" smtClean="0">
                <a:solidFill>
                  <a:schemeClr val="bg1">
                    <a:lumMod val="95000"/>
                  </a:schemeClr>
                </a:solidFill>
              </a:rPr>
              <a:t>unique combinations of predictors</a:t>
            </a:r>
            <a:r>
              <a:rPr lang="en-US" sz="2400" dirty="0" smtClean="0">
                <a:solidFill>
                  <a:schemeClr val="bg1">
                    <a:lumMod val="95000"/>
                  </a:schemeClr>
                </a:solidFill>
              </a:rPr>
              <a:t> </a:t>
            </a:r>
            <a:r>
              <a:rPr lang="en-US" sz="2400" dirty="0">
                <a:solidFill>
                  <a:schemeClr val="bg1">
                    <a:lumMod val="95000"/>
                  </a:schemeClr>
                </a:solidFill>
              </a:rPr>
              <a:t>of physical inactivity (&lt; 25 hrs/wk) </a:t>
            </a:r>
          </a:p>
        </p:txBody>
      </p:sp>
      <p:sp>
        <p:nvSpPr>
          <p:cNvPr id="2" name="Title 1"/>
          <p:cNvSpPr>
            <a:spLocks noGrp="1"/>
          </p:cNvSpPr>
          <p:nvPr>
            <p:ph type="title"/>
          </p:nvPr>
        </p:nvSpPr>
        <p:spPr>
          <a:xfrm>
            <a:off x="152400" y="228600"/>
            <a:ext cx="8763000" cy="994172"/>
          </a:xfrm>
        </p:spPr>
        <p:txBody>
          <a:bodyPr>
            <a:normAutofit fontScale="90000"/>
          </a:bodyPr>
          <a:lstStyle/>
          <a:p>
            <a:r>
              <a:rPr lang="en-US" sz="3000" dirty="0"/>
              <a:t>Multilevel Research: built environment and physical </a:t>
            </a:r>
            <a:r>
              <a:rPr lang="en-US" sz="3000" dirty="0" smtClean="0"/>
              <a:t>activity</a:t>
            </a:r>
            <a:endParaRPr lang="en-US" sz="3000" dirty="0"/>
          </a:p>
        </p:txBody>
      </p:sp>
      <p:sp>
        <p:nvSpPr>
          <p:cNvPr id="3" name="TextBox 2"/>
          <p:cNvSpPr txBox="1"/>
          <p:nvPr/>
        </p:nvSpPr>
        <p:spPr>
          <a:xfrm>
            <a:off x="228600" y="6211669"/>
            <a:ext cx="3808991" cy="369332"/>
          </a:xfrm>
          <a:prstGeom prst="rect">
            <a:avLst/>
          </a:prstGeom>
          <a:noFill/>
        </p:spPr>
        <p:txBody>
          <a:bodyPr wrap="none" rtlCol="0">
            <a:spAutoFit/>
          </a:bodyPr>
          <a:lstStyle/>
          <a:p>
            <a:r>
              <a:rPr lang="en-US" dirty="0"/>
              <a:t>Keegan </a:t>
            </a:r>
            <a:r>
              <a:rPr lang="en-US" dirty="0" smtClean="0"/>
              <a:t>et </a:t>
            </a:r>
            <a:r>
              <a:rPr lang="en-US" dirty="0"/>
              <a:t>al. </a:t>
            </a:r>
            <a:r>
              <a:rPr lang="en-US" dirty="0" smtClean="0"/>
              <a:t>Am </a:t>
            </a:r>
            <a:r>
              <a:rPr lang="en-US" dirty="0"/>
              <a:t>J Public Health, </a:t>
            </a:r>
            <a:r>
              <a:rPr lang="en-US" dirty="0" smtClean="0"/>
              <a:t>2012</a:t>
            </a:r>
            <a:endParaRPr lang="en-US" dirty="0"/>
          </a:p>
        </p:txBody>
      </p:sp>
    </p:spTree>
    <p:extLst>
      <p:ext uri="{BB962C8B-B14F-4D97-AF65-F5344CB8AC3E}">
        <p14:creationId xmlns:p14="http://schemas.microsoft.com/office/powerpoint/2010/main" val="2939284531"/>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1447800" y="76200"/>
            <a:ext cx="6019800" cy="6781800"/>
            <a:chOff x="2209800" y="41958"/>
            <a:chExt cx="4800600" cy="6816042"/>
          </a:xfrm>
        </p:grpSpPr>
        <p:pic>
          <p:nvPicPr>
            <p:cNvPr id="75781" name="Picture 3"/>
            <p:cNvPicPr>
              <a:picLocks noChangeAspect="1" noChangeArrowheads="1"/>
            </p:cNvPicPr>
            <p:nvPr/>
          </p:nvPicPr>
          <p:blipFill>
            <a:blip r:embed="rId2" cstate="print"/>
            <a:srcRect/>
            <a:stretch>
              <a:fillRect/>
            </a:stretch>
          </p:blipFill>
          <p:spPr bwMode="auto">
            <a:xfrm>
              <a:off x="2286000" y="41958"/>
              <a:ext cx="4724400" cy="6816042"/>
            </a:xfrm>
            <a:prstGeom prst="rect">
              <a:avLst/>
            </a:prstGeom>
            <a:noFill/>
            <a:ln w="9525">
              <a:noFill/>
              <a:miter lim="800000"/>
              <a:headEnd/>
              <a:tailEnd/>
            </a:ln>
          </p:spPr>
        </p:pic>
        <p:sp>
          <p:nvSpPr>
            <p:cNvPr id="11" name="Oval 10"/>
            <p:cNvSpPr/>
            <p:nvPr/>
          </p:nvSpPr>
          <p:spPr>
            <a:xfrm>
              <a:off x="2209800" y="838179"/>
              <a:ext cx="1371911" cy="6852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2819659" y="1828274"/>
              <a:ext cx="1370823" cy="6864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Oval 12"/>
            <p:cNvSpPr/>
            <p:nvPr/>
          </p:nvSpPr>
          <p:spPr>
            <a:xfrm>
              <a:off x="2819659" y="3352433"/>
              <a:ext cx="1370823" cy="68648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Oval 13"/>
            <p:cNvSpPr/>
            <p:nvPr/>
          </p:nvSpPr>
          <p:spPr>
            <a:xfrm>
              <a:off x="2285896" y="4953410"/>
              <a:ext cx="1371911" cy="68526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394111159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p:cNvSpPr>
          <p:nvPr/>
        </p:nvSpPr>
        <p:spPr bwMode="auto">
          <a:xfrm>
            <a:off x="685800" y="1850122"/>
            <a:ext cx="8153400" cy="3346958"/>
          </a:xfrm>
          <a:prstGeom prst="rect">
            <a:avLst/>
          </a:prstGeom>
          <a:noFill/>
          <a:ln w="12700">
            <a:noFill/>
            <a:miter lim="800000"/>
            <a:headEnd/>
            <a:tailEnd/>
          </a:ln>
        </p:spPr>
        <p:txBody>
          <a:bodyPr lIns="26788" tIns="26788" rIns="26788" bIns="26788" anchor="ctr"/>
          <a:lstStyle/>
          <a:p>
            <a:pPr marL="415216" indent="-301367" eaLnBrk="0" hangingPunct="0">
              <a:lnSpc>
                <a:spcPct val="90000"/>
              </a:lnSpc>
              <a:spcBef>
                <a:spcPts val="316"/>
              </a:spcBef>
              <a:spcAft>
                <a:spcPts val="316"/>
              </a:spcAft>
              <a:buClr>
                <a:schemeClr val="tx1"/>
              </a:buClr>
              <a:buSzPct val="100000"/>
              <a:buFont typeface="Arial" panose="020B0604020202020204" pitchFamily="34" charset="0"/>
              <a:buChar char="•"/>
              <a:defRPr/>
            </a:pPr>
            <a:r>
              <a:rPr lang="en-US" sz="2400" kern="0" dirty="0">
                <a:solidFill>
                  <a:schemeClr val="bg1">
                    <a:lumMod val="95000"/>
                  </a:schemeClr>
                </a:solidFill>
              </a:rPr>
              <a:t>Built environment variables associated with physical activity</a:t>
            </a:r>
          </a:p>
          <a:p>
            <a:pPr marL="649612" lvl="1" indent="-301367" eaLnBrk="0" hangingPunct="0">
              <a:lnSpc>
                <a:spcPct val="90000"/>
              </a:lnSpc>
              <a:spcBef>
                <a:spcPts val="316"/>
              </a:spcBef>
              <a:spcAft>
                <a:spcPts val="316"/>
              </a:spcAft>
              <a:buClr>
                <a:schemeClr val="tx1"/>
              </a:buClr>
              <a:buSzPct val="150000"/>
              <a:buFont typeface="Arial" panose="020B0604020202020204" pitchFamily="34" charset="0"/>
              <a:buChar char="•"/>
              <a:defRPr/>
            </a:pPr>
            <a:r>
              <a:rPr lang="en-US" sz="2400" kern="0" dirty="0">
                <a:solidFill>
                  <a:schemeClr val="bg1">
                    <a:lumMod val="95000"/>
                  </a:schemeClr>
                </a:solidFill>
              </a:rPr>
              <a:t>Household crowding</a:t>
            </a:r>
          </a:p>
          <a:p>
            <a:pPr marL="649612" lvl="1" indent="-301367" eaLnBrk="0" hangingPunct="0">
              <a:lnSpc>
                <a:spcPct val="90000"/>
              </a:lnSpc>
              <a:spcBef>
                <a:spcPts val="316"/>
              </a:spcBef>
              <a:spcAft>
                <a:spcPts val="316"/>
              </a:spcAft>
              <a:buClr>
                <a:schemeClr val="tx1"/>
              </a:buClr>
              <a:buSzPct val="150000"/>
              <a:buFont typeface="Arial" panose="020B0604020202020204" pitchFamily="34" charset="0"/>
              <a:buChar char="•"/>
              <a:defRPr/>
            </a:pPr>
            <a:r>
              <a:rPr lang="en-US" sz="2400" kern="0" dirty="0">
                <a:solidFill>
                  <a:schemeClr val="bg1">
                    <a:lumMod val="95000"/>
                  </a:schemeClr>
                </a:solidFill>
              </a:rPr>
              <a:t>% of population work at home</a:t>
            </a:r>
          </a:p>
          <a:p>
            <a:pPr marL="649612" lvl="1" indent="-301367" eaLnBrk="0" hangingPunct="0">
              <a:lnSpc>
                <a:spcPct val="90000"/>
              </a:lnSpc>
              <a:spcBef>
                <a:spcPts val="316"/>
              </a:spcBef>
              <a:spcAft>
                <a:spcPts val="316"/>
              </a:spcAft>
              <a:buClr>
                <a:schemeClr val="tx1"/>
              </a:buClr>
              <a:buSzPct val="150000"/>
              <a:buFont typeface="Arial" panose="020B0604020202020204" pitchFamily="34" charset="0"/>
              <a:buChar char="•"/>
              <a:defRPr/>
            </a:pPr>
            <a:r>
              <a:rPr lang="en-US" sz="2400" kern="0" dirty="0">
                <a:solidFill>
                  <a:schemeClr val="bg1">
                    <a:lumMod val="95000"/>
                  </a:schemeClr>
                </a:solidFill>
              </a:rPr>
              <a:t>N of desirable amenities</a:t>
            </a:r>
          </a:p>
          <a:p>
            <a:pPr marL="415216" indent="-301367" eaLnBrk="0" hangingPunct="0">
              <a:lnSpc>
                <a:spcPct val="90000"/>
              </a:lnSpc>
              <a:spcBef>
                <a:spcPts val="316"/>
              </a:spcBef>
              <a:spcAft>
                <a:spcPts val="316"/>
              </a:spcAft>
              <a:buClr>
                <a:schemeClr val="tx1"/>
              </a:buClr>
              <a:buSzPct val="100000"/>
              <a:buFont typeface="Arial" panose="020B0604020202020204" pitchFamily="34" charset="0"/>
              <a:buChar char="•"/>
              <a:defRPr/>
            </a:pPr>
            <a:r>
              <a:rPr lang="en-US" sz="2400" kern="0" dirty="0">
                <a:solidFill>
                  <a:schemeClr val="bg1">
                    <a:lumMod val="95000"/>
                  </a:schemeClr>
                </a:solidFill>
              </a:rPr>
              <a:t>But built environment effects seen only among non-Hispanic Whites and “other” race/ethnicity, aged 36-75</a:t>
            </a:r>
          </a:p>
          <a:p>
            <a:pPr marL="415216" indent="-301367" eaLnBrk="0" hangingPunct="0">
              <a:lnSpc>
                <a:spcPct val="90000"/>
              </a:lnSpc>
              <a:spcBef>
                <a:spcPts val="316"/>
              </a:spcBef>
              <a:spcAft>
                <a:spcPts val="316"/>
              </a:spcAft>
              <a:buClr>
                <a:schemeClr val="tx1"/>
              </a:buClr>
              <a:buSzPct val="100000"/>
              <a:buFont typeface="Arial" panose="020B0604020202020204" pitchFamily="34" charset="0"/>
              <a:buChar char="•"/>
              <a:defRPr/>
            </a:pPr>
            <a:r>
              <a:rPr lang="en-US" sz="2400" kern="0" dirty="0">
                <a:solidFill>
                  <a:schemeClr val="bg1">
                    <a:lumMod val="95000"/>
                  </a:schemeClr>
                </a:solidFill>
              </a:rPr>
              <a:t>Minority groups have low physical activity </a:t>
            </a:r>
            <a:r>
              <a:rPr lang="en-US" sz="2400" u="sng" kern="0" dirty="0">
                <a:solidFill>
                  <a:schemeClr val="bg1">
                    <a:lumMod val="95000"/>
                  </a:schemeClr>
                </a:solidFill>
              </a:rPr>
              <a:t>regardless of built </a:t>
            </a:r>
            <a:r>
              <a:rPr lang="en-US" sz="2400" u="sng" kern="0" dirty="0" smtClean="0">
                <a:solidFill>
                  <a:schemeClr val="bg1">
                    <a:lumMod val="95000"/>
                  </a:schemeClr>
                </a:solidFill>
              </a:rPr>
              <a:t>environment in this educated population of educators</a:t>
            </a:r>
            <a:endParaRPr lang="en-US" sz="2400" u="sng" kern="0" dirty="0">
              <a:solidFill>
                <a:schemeClr val="bg1">
                  <a:lumMod val="95000"/>
                </a:schemeClr>
              </a:solidFill>
            </a:endParaRPr>
          </a:p>
          <a:p>
            <a:pPr marL="415216" indent="-301367" eaLnBrk="0" hangingPunct="0">
              <a:lnSpc>
                <a:spcPct val="90000"/>
              </a:lnSpc>
              <a:spcBef>
                <a:spcPts val="316"/>
              </a:spcBef>
              <a:spcAft>
                <a:spcPts val="316"/>
              </a:spcAft>
              <a:buClr>
                <a:schemeClr val="tx1"/>
              </a:buClr>
              <a:buSzPct val="171000"/>
              <a:buFont typeface="Arial" panose="020B0604020202020204" pitchFamily="34" charset="0"/>
              <a:buChar char="•"/>
              <a:defRPr/>
            </a:pPr>
            <a:endParaRPr lang="en-US" sz="2400" kern="0" dirty="0">
              <a:solidFill>
                <a:schemeClr val="bg1">
                  <a:lumMod val="95000"/>
                </a:schemeClr>
              </a:solidFill>
            </a:endParaRPr>
          </a:p>
        </p:txBody>
      </p:sp>
      <p:sp>
        <p:nvSpPr>
          <p:cNvPr id="5" name="Title 1"/>
          <p:cNvSpPr txBox="1">
            <a:spLocks/>
          </p:cNvSpPr>
          <p:nvPr/>
        </p:nvSpPr>
        <p:spPr>
          <a:xfrm>
            <a:off x="0" y="228600"/>
            <a:ext cx="9144000" cy="994172"/>
          </a:xfrm>
          <a:prstGeom prst="rect">
            <a:avLst/>
          </a:prstGeom>
        </p:spPr>
        <p:txBody>
          <a:bodyPr>
            <a:normAutofit fontScale="97500"/>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3000" dirty="0" smtClean="0"/>
              <a:t>Multilevel Research: built environment and physical activity</a:t>
            </a:r>
            <a:endParaRPr lang="en-US" sz="3000" dirty="0"/>
          </a:p>
        </p:txBody>
      </p:sp>
    </p:spTree>
    <p:extLst>
      <p:ext uri="{BB962C8B-B14F-4D97-AF65-F5344CB8AC3E}">
        <p14:creationId xmlns:p14="http://schemas.microsoft.com/office/powerpoint/2010/main" val="3425016647"/>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Colorectal cancer screening guideline adherence among Asian Americans &amp; Pacific Islanders, </a:t>
            </a:r>
            <a:br>
              <a:rPr lang="en-US" sz="3000" dirty="0" smtClean="0"/>
            </a:br>
            <a:r>
              <a:rPr lang="en-US" sz="3000" dirty="0" smtClean="0"/>
              <a:t>CHIS 2001-2005 </a:t>
            </a:r>
            <a:r>
              <a:rPr lang="en-US" sz="2000" dirty="0" smtClean="0"/>
              <a:t>(Lee, Ethnicity &amp; Health 2011)</a:t>
            </a:r>
            <a:endParaRPr lang="en-US" sz="2000" dirty="0"/>
          </a:p>
        </p:txBody>
      </p:sp>
      <p:graphicFrame>
        <p:nvGraphicFramePr>
          <p:cNvPr id="6" name="Content Placeholder 5"/>
          <p:cNvGraphicFramePr>
            <a:graphicFrameLocks noGrp="1"/>
          </p:cNvGraphicFramePr>
          <p:nvPr>
            <p:ph idx="1"/>
            <p:extLst/>
          </p:nvPr>
        </p:nvGraphicFramePr>
        <p:xfrm>
          <a:off x="457200" y="17526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2388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dirty="0" smtClean="0">
                <a:ln>
                  <a:noFill/>
                </a:ln>
                <a:solidFill>
                  <a:schemeClr val="bg1"/>
                </a:solidFill>
                <a:effectLst/>
                <a:uLnTx/>
                <a:uFillTx/>
                <a:latin typeface="+mj-lt"/>
                <a:ea typeface="+mj-ea"/>
                <a:cs typeface="+mj-cs"/>
              </a:rPr>
              <a:t>Tobacco trends by race/ethnicity and sex</a:t>
            </a:r>
            <a:endParaRPr kumimoji="0" lang="en-US" sz="3000" b="0" i="0" u="none" strike="noStrike" kern="1200" cap="none" spc="0" normalizeH="0" baseline="0" noProof="0" dirty="0">
              <a:ln>
                <a:noFill/>
              </a:ln>
              <a:solidFill>
                <a:schemeClr val="bg1"/>
              </a:solidFill>
              <a:effectLst/>
              <a:uLnTx/>
              <a:uFillTx/>
              <a:latin typeface="+mj-lt"/>
              <a:ea typeface="+mj-ea"/>
              <a:cs typeface="+mj-cs"/>
            </a:endParaRPr>
          </a:p>
        </p:txBody>
      </p:sp>
      <p:pic>
        <p:nvPicPr>
          <p:cNvPr id="3" name="Picture 2" descr="smoking US over time black white.gif"/>
          <p:cNvPicPr>
            <a:picLocks noChangeAspect="1"/>
          </p:cNvPicPr>
          <p:nvPr/>
        </p:nvPicPr>
        <p:blipFill>
          <a:blip r:embed="rId2" cstate="print"/>
          <a:stretch>
            <a:fillRect/>
          </a:stretch>
        </p:blipFill>
        <p:spPr>
          <a:xfrm>
            <a:off x="112711" y="1219200"/>
            <a:ext cx="8978901" cy="4267200"/>
          </a:xfrm>
          <a:prstGeom prst="rect">
            <a:avLst/>
          </a:prstGeom>
        </p:spPr>
      </p:pic>
    </p:spTree>
    <p:extLst>
      <p:ext uri="{BB962C8B-B14F-4D97-AF65-F5344CB8AC3E}">
        <p14:creationId xmlns:p14="http://schemas.microsoft.com/office/powerpoint/2010/main" val="39170122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325463"/>
            <a:ext cx="7620000" cy="4893647"/>
          </a:xfrm>
          <a:prstGeom prst="rect">
            <a:avLst/>
          </a:prstGeom>
        </p:spPr>
        <p:txBody>
          <a:bodyPr wrap="square">
            <a:spAutoFit/>
          </a:bodyPr>
          <a:lstStyle/>
          <a:p>
            <a:r>
              <a:rPr lang="en-US" sz="2400" dirty="0">
                <a:solidFill>
                  <a:schemeClr val="bg1"/>
                </a:solidFill>
              </a:rPr>
              <a:t>Factors associated with  </a:t>
            </a:r>
            <a:r>
              <a:rPr lang="en-US" sz="2400" dirty="0" smtClean="0">
                <a:solidFill>
                  <a:schemeClr val="bg1"/>
                </a:solidFill>
              </a:rPr>
              <a:t>lower colorectal cancer screening </a:t>
            </a:r>
            <a:r>
              <a:rPr lang="en-US" sz="2400" dirty="0">
                <a:solidFill>
                  <a:schemeClr val="bg1"/>
                </a:solidFill>
              </a:rPr>
              <a:t>in </a:t>
            </a:r>
            <a:r>
              <a:rPr lang="en-US" sz="2400" dirty="0" smtClean="0">
                <a:solidFill>
                  <a:schemeClr val="bg1"/>
                </a:solidFill>
              </a:rPr>
              <a:t>AAPIs (</a:t>
            </a:r>
            <a:r>
              <a:rPr lang="en-US" sz="2400" dirty="0" smtClean="0">
                <a:solidFill>
                  <a:schemeClr val="bg1"/>
                </a:solidFill>
              </a:rPr>
              <a:t>Lee, Ethnicity </a:t>
            </a:r>
            <a:r>
              <a:rPr lang="en-US" sz="2400" dirty="0">
                <a:solidFill>
                  <a:schemeClr val="bg1"/>
                </a:solidFill>
              </a:rPr>
              <a:t>&amp; Health 2011</a:t>
            </a:r>
            <a:r>
              <a:rPr lang="en-US" sz="2400" dirty="0" smtClean="0">
                <a:solidFill>
                  <a:schemeClr val="bg1"/>
                </a:solidFill>
              </a:rPr>
              <a:t>)</a:t>
            </a:r>
          </a:p>
          <a:p>
            <a:pPr marL="342900" indent="-342900">
              <a:buFont typeface="Arial" panose="020B0604020202020204" pitchFamily="34" charset="0"/>
              <a:buChar char="•"/>
            </a:pPr>
            <a:r>
              <a:rPr lang="en-US" sz="2400" dirty="0" smtClean="0">
                <a:solidFill>
                  <a:schemeClr val="bg1"/>
                </a:solidFill>
              </a:rPr>
              <a:t>Female</a:t>
            </a:r>
          </a:p>
          <a:p>
            <a:pPr marL="342900" indent="-342900">
              <a:buFont typeface="Arial" panose="020B0604020202020204" pitchFamily="34" charset="0"/>
              <a:buChar char="•"/>
            </a:pPr>
            <a:r>
              <a:rPr lang="en-US" sz="2400" dirty="0" smtClean="0">
                <a:solidFill>
                  <a:schemeClr val="bg1"/>
                </a:solidFill>
              </a:rPr>
              <a:t>Never married</a:t>
            </a:r>
          </a:p>
          <a:p>
            <a:pPr marL="342900" indent="-342900">
              <a:buFont typeface="Arial" panose="020B0604020202020204" pitchFamily="34" charset="0"/>
              <a:buChar char="•"/>
            </a:pPr>
            <a:r>
              <a:rPr lang="en-US" sz="2400" dirty="0" smtClean="0">
                <a:solidFill>
                  <a:schemeClr val="bg1"/>
                </a:solidFill>
              </a:rPr>
              <a:t>Lower education</a:t>
            </a:r>
          </a:p>
          <a:p>
            <a:pPr marL="342900" indent="-342900">
              <a:buFont typeface="Arial" panose="020B0604020202020204" pitchFamily="34" charset="0"/>
              <a:buChar char="•"/>
            </a:pPr>
            <a:r>
              <a:rPr lang="en-US" sz="2400" dirty="0" smtClean="0">
                <a:solidFill>
                  <a:schemeClr val="bg1"/>
                </a:solidFill>
              </a:rPr>
              <a:t>Poverty</a:t>
            </a:r>
          </a:p>
          <a:p>
            <a:pPr marL="342900" indent="-342900">
              <a:buFont typeface="Arial" panose="020B0604020202020204" pitchFamily="34" charset="0"/>
              <a:buChar char="•"/>
            </a:pPr>
            <a:r>
              <a:rPr lang="en-US" sz="2400" dirty="0" smtClean="0">
                <a:solidFill>
                  <a:schemeClr val="bg1"/>
                </a:solidFill>
              </a:rPr>
              <a:t>No health insurance</a:t>
            </a:r>
          </a:p>
          <a:p>
            <a:pPr marL="342900" indent="-342900">
              <a:buFont typeface="Arial" panose="020B0604020202020204" pitchFamily="34" charset="0"/>
              <a:buChar char="•"/>
            </a:pPr>
            <a:r>
              <a:rPr lang="en-US" sz="2400" dirty="0" smtClean="0">
                <a:solidFill>
                  <a:schemeClr val="bg1"/>
                </a:solidFill>
              </a:rPr>
              <a:t>No usual source of care</a:t>
            </a:r>
          </a:p>
          <a:p>
            <a:pPr marL="342900" indent="-342900">
              <a:buFont typeface="Arial" panose="020B0604020202020204" pitchFamily="34" charset="0"/>
              <a:buChar char="•"/>
            </a:pPr>
            <a:r>
              <a:rPr lang="en-US" sz="2400" dirty="0" smtClean="0">
                <a:solidFill>
                  <a:schemeClr val="bg1"/>
                </a:solidFill>
              </a:rPr>
              <a:t>Fewer years in US</a:t>
            </a:r>
          </a:p>
          <a:p>
            <a:pPr marL="342900" indent="-342900">
              <a:buFont typeface="Arial" panose="020B0604020202020204" pitchFamily="34" charset="0"/>
              <a:buChar char="•"/>
            </a:pPr>
            <a:r>
              <a:rPr lang="en-US" sz="2400" dirty="0" smtClean="0">
                <a:solidFill>
                  <a:schemeClr val="bg1"/>
                </a:solidFill>
              </a:rPr>
              <a:t>Speak English + another language at home</a:t>
            </a:r>
          </a:p>
          <a:p>
            <a:pPr marL="342900" indent="-342900">
              <a:buFont typeface="Arial" panose="020B0604020202020204" pitchFamily="34" charset="0"/>
              <a:buChar char="•"/>
            </a:pPr>
            <a:r>
              <a:rPr lang="en-US" sz="2400" dirty="0" smtClean="0">
                <a:solidFill>
                  <a:schemeClr val="bg1"/>
                </a:solidFill>
              </a:rPr>
              <a:t>Fewer doctor visits</a:t>
            </a:r>
          </a:p>
          <a:p>
            <a:pPr marL="342900" indent="-342900">
              <a:buFont typeface="Arial" panose="020B0604020202020204" pitchFamily="34" charset="0"/>
              <a:buChar char="•"/>
            </a:pPr>
            <a:r>
              <a:rPr lang="en-US" sz="2400" dirty="0" smtClean="0">
                <a:solidFill>
                  <a:schemeClr val="bg1"/>
                </a:solidFill>
              </a:rPr>
              <a:t>Fewer chronic diseases</a:t>
            </a:r>
          </a:p>
          <a:p>
            <a:pPr marL="342900" indent="-342900">
              <a:buFont typeface="Arial" panose="020B0604020202020204" pitchFamily="34" charset="0"/>
              <a:buChar char="•"/>
            </a:pPr>
            <a:r>
              <a:rPr lang="en-US" sz="2400" dirty="0">
                <a:solidFill>
                  <a:schemeClr val="bg1"/>
                </a:solidFill>
              </a:rPr>
              <a:t>S</a:t>
            </a:r>
            <a:r>
              <a:rPr lang="en-US" sz="2400" dirty="0" smtClean="0">
                <a:solidFill>
                  <a:schemeClr val="bg1"/>
                </a:solidFill>
              </a:rPr>
              <a:t>moker</a:t>
            </a:r>
            <a:endParaRPr lang="en-US" sz="2400" dirty="0">
              <a:solidFill>
                <a:schemeClr val="bg1"/>
              </a:solidFill>
            </a:endParaRPr>
          </a:p>
        </p:txBody>
      </p:sp>
      <p:sp>
        <p:nvSpPr>
          <p:cNvPr id="4" name="Rectangle 3"/>
          <p:cNvSpPr/>
          <p:nvPr/>
        </p:nvSpPr>
        <p:spPr>
          <a:xfrm>
            <a:off x="381000" y="180945"/>
            <a:ext cx="8382000" cy="1077218"/>
          </a:xfrm>
          <a:prstGeom prst="rect">
            <a:avLst/>
          </a:prstGeom>
        </p:spPr>
        <p:txBody>
          <a:bodyPr wrap="square">
            <a:spAutoFit/>
          </a:bodyPr>
          <a:lstStyle/>
          <a:p>
            <a:pPr lvl="0" algn="ctr" eaLnBrk="0" hangingPunct="0">
              <a:defRPr/>
            </a:pPr>
            <a:r>
              <a:rPr lang="en-US" sz="3200" dirty="0" smtClean="0">
                <a:solidFill>
                  <a:schemeClr val="bg1"/>
                </a:solidFill>
              </a:rPr>
              <a:t>Studies addressing </a:t>
            </a:r>
            <a:r>
              <a:rPr lang="en-US" sz="3200" dirty="0" smtClean="0">
                <a:solidFill>
                  <a:schemeClr val="bg1"/>
                </a:solidFill>
              </a:rPr>
              <a:t>social </a:t>
            </a:r>
            <a:r>
              <a:rPr lang="en-US" sz="3200" dirty="0">
                <a:solidFill>
                  <a:schemeClr val="bg1"/>
                </a:solidFill>
              </a:rPr>
              <a:t>and cultural norms, </a:t>
            </a:r>
            <a:r>
              <a:rPr lang="en-US" sz="3200" dirty="0" smtClean="0">
                <a:solidFill>
                  <a:schemeClr val="bg1"/>
                </a:solidFill>
              </a:rPr>
              <a:t>culturally-driven </a:t>
            </a:r>
            <a:r>
              <a:rPr lang="en-US" sz="3200" dirty="0">
                <a:solidFill>
                  <a:schemeClr val="bg1"/>
                </a:solidFill>
              </a:rPr>
              <a:t>health beliefs</a:t>
            </a:r>
          </a:p>
        </p:txBody>
      </p:sp>
    </p:spTree>
    <p:extLst>
      <p:ext uri="{BB962C8B-B14F-4D97-AF65-F5344CB8AC3E}">
        <p14:creationId xmlns:p14="http://schemas.microsoft.com/office/powerpoint/2010/main" val="422313643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04800"/>
            <a:ext cx="86868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Social and cultural norms,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culturally-driven health beliefs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Rectangle 3"/>
          <p:cNvSpPr txBox="1">
            <a:spLocks/>
          </p:cNvSpPr>
          <p:nvPr/>
        </p:nvSpPr>
        <p:spPr>
          <a:xfrm>
            <a:off x="990600" y="1066800"/>
            <a:ext cx="7086600" cy="5257800"/>
          </a:xfrm>
          <a:prstGeom prst="rect">
            <a:avLst/>
          </a:prstGeom>
        </p:spPr>
        <p:txBody>
          <a:bodyPr/>
          <a:lstStyle/>
          <a:p>
            <a:pPr marL="746125" lvl="1" indent="-288925">
              <a:spcBef>
                <a:spcPct val="20000"/>
              </a:spcBef>
              <a:spcAft>
                <a:spcPts val="0"/>
              </a:spcAft>
              <a:buClr>
                <a:srgbClr val="D14B01"/>
              </a:buClr>
              <a:buFont typeface="Wingdings" pitchFamily="2" charset="2"/>
              <a:buChar char="§"/>
              <a:defRPr/>
            </a:pPr>
            <a:endParaRPr lang="en-US" sz="2800" kern="0" dirty="0">
              <a:solidFill>
                <a:schemeClr val="bg1"/>
              </a:solidFill>
              <a:latin typeface="+mn-lt"/>
            </a:endParaRPr>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solidFill>
                  <a:schemeClr val="bg1"/>
                </a:solidFill>
              </a:rPr>
              <a:t>Ex: </a:t>
            </a:r>
            <a:r>
              <a:rPr lang="en-US" sz="2800" dirty="0" smtClean="0">
                <a:solidFill>
                  <a:schemeClr val="bg1"/>
                </a:solidFill>
              </a:rPr>
              <a:t>Colorectal cancer </a:t>
            </a:r>
            <a:r>
              <a:rPr lang="en-US" sz="2800" dirty="0">
                <a:solidFill>
                  <a:schemeClr val="bg1"/>
                </a:solidFill>
              </a:rPr>
              <a:t>screening in South Asian </a:t>
            </a:r>
            <a:r>
              <a:rPr lang="en-US" sz="2800" dirty="0" smtClean="0">
                <a:solidFill>
                  <a:schemeClr val="bg1"/>
                </a:solidFill>
              </a:rPr>
              <a:t>Americans </a:t>
            </a:r>
            <a:r>
              <a:rPr lang="en-US" sz="2800" dirty="0" smtClean="0">
                <a:solidFill>
                  <a:schemeClr val="bg1"/>
                </a:solidFill>
                <a:sym typeface="Wingdings" panose="05000000000000000000" pitchFamily="2" charset="2"/>
              </a:rPr>
              <a:t> </a:t>
            </a:r>
            <a:r>
              <a:rPr lang="en-US" sz="2800" u="sng" dirty="0" smtClean="0">
                <a:solidFill>
                  <a:schemeClr val="bg1"/>
                </a:solidFill>
                <a:sym typeface="Wingdings" panose="05000000000000000000" pitchFamily="2" charset="2"/>
              </a:rPr>
              <a:t>preventive health beliefs</a:t>
            </a:r>
            <a:endParaRPr lang="en-US" sz="2600" u="sng" dirty="0" smtClean="0">
              <a:solidFill>
                <a:schemeClr val="bg1"/>
              </a:solidFill>
            </a:endParaRPr>
          </a:p>
          <a:p>
            <a:r>
              <a:rPr lang="en-US" sz="2600" dirty="0" smtClean="0">
                <a:solidFill>
                  <a:schemeClr val="bg1"/>
                </a:solidFill>
              </a:rPr>
              <a:t>While immigration and language determinants were important, the factors most strongly associated with screening were being </a:t>
            </a:r>
            <a:r>
              <a:rPr lang="en-US" sz="2600" u="sng" dirty="0" smtClean="0">
                <a:solidFill>
                  <a:schemeClr val="bg1"/>
                </a:solidFill>
              </a:rPr>
              <a:t>obese</a:t>
            </a:r>
            <a:r>
              <a:rPr lang="en-US" sz="2600" dirty="0" smtClean="0">
                <a:solidFill>
                  <a:schemeClr val="bg1"/>
                </a:solidFill>
              </a:rPr>
              <a:t> and having had a </a:t>
            </a:r>
            <a:r>
              <a:rPr lang="en-US" sz="2600" u="sng" dirty="0" smtClean="0">
                <a:solidFill>
                  <a:schemeClr val="bg1"/>
                </a:solidFill>
              </a:rPr>
              <a:t>flu shot</a:t>
            </a:r>
            <a:r>
              <a:rPr lang="en-US" sz="2600" dirty="0" smtClean="0">
                <a:solidFill>
                  <a:schemeClr val="bg1"/>
                </a:solidFill>
              </a:rPr>
              <a:t> in the past year</a:t>
            </a:r>
          </a:p>
          <a:p>
            <a:r>
              <a:rPr lang="en-US" sz="2600" dirty="0" smtClean="0">
                <a:solidFill>
                  <a:schemeClr val="bg1"/>
                </a:solidFill>
              </a:rPr>
              <a:t>Findings triangulate with qualitative data showing </a:t>
            </a:r>
            <a:r>
              <a:rPr lang="en-US" sz="2600" u="sng" dirty="0" smtClean="0">
                <a:solidFill>
                  <a:schemeClr val="bg1"/>
                </a:solidFill>
              </a:rPr>
              <a:t>health beliefs, </a:t>
            </a:r>
            <a:r>
              <a:rPr lang="en-US" sz="2600" u="sng" dirty="0" err="1" smtClean="0">
                <a:solidFill>
                  <a:schemeClr val="bg1"/>
                </a:solidFill>
              </a:rPr>
              <a:t>esp</a:t>
            </a:r>
            <a:r>
              <a:rPr lang="en-US" sz="2600" u="sng" dirty="0" smtClean="0">
                <a:solidFill>
                  <a:schemeClr val="bg1"/>
                </a:solidFill>
              </a:rPr>
              <a:t> in preventive care</a:t>
            </a:r>
            <a:r>
              <a:rPr lang="en-US" sz="2600" dirty="0" smtClean="0">
                <a:solidFill>
                  <a:schemeClr val="bg1"/>
                </a:solidFill>
              </a:rPr>
              <a:t>, is important in this population (</a:t>
            </a:r>
            <a:r>
              <a:rPr lang="en-US" sz="2600" dirty="0" smtClean="0">
                <a:solidFill>
                  <a:schemeClr val="bg1"/>
                </a:solidFill>
              </a:rPr>
              <a:t>Ivey, </a:t>
            </a:r>
            <a:r>
              <a:rPr lang="en-US" sz="2600" dirty="0" smtClean="0">
                <a:solidFill>
                  <a:schemeClr val="bg1"/>
                </a:solidFill>
              </a:rPr>
              <a:t>J Health Care Poor </a:t>
            </a:r>
            <a:r>
              <a:rPr lang="en-US" sz="2600" dirty="0" err="1" smtClean="0">
                <a:solidFill>
                  <a:schemeClr val="bg1"/>
                </a:solidFill>
              </a:rPr>
              <a:t>Underserv</a:t>
            </a:r>
            <a:r>
              <a:rPr lang="en-US" sz="2600" dirty="0" smtClean="0">
                <a:solidFill>
                  <a:schemeClr val="bg1"/>
                </a:solidFill>
              </a:rPr>
              <a:t> 2018)</a:t>
            </a:r>
            <a:endParaRPr lang="en-US" sz="2600" dirty="0">
              <a:solidFill>
                <a:schemeClr val="bg1"/>
              </a:solidFill>
            </a:endParaRPr>
          </a:p>
        </p:txBody>
      </p:sp>
    </p:spTree>
    <p:extLst>
      <p:ext uri="{BB962C8B-B14F-4D97-AF65-F5344CB8AC3E}">
        <p14:creationId xmlns:p14="http://schemas.microsoft.com/office/powerpoint/2010/main" val="425496758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04800"/>
            <a:ext cx="86868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Applying conceptual models of health behaviors to intervention studies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Rectangle 3"/>
          <p:cNvSpPr txBox="1">
            <a:spLocks/>
          </p:cNvSpPr>
          <p:nvPr/>
        </p:nvSpPr>
        <p:spPr>
          <a:xfrm>
            <a:off x="990600" y="1066800"/>
            <a:ext cx="7086600" cy="5257800"/>
          </a:xfrm>
          <a:prstGeom prst="rect">
            <a:avLst/>
          </a:prstGeom>
        </p:spPr>
        <p:txBody>
          <a:bodyPr/>
          <a:lstStyle/>
          <a:p>
            <a:pPr marL="746125" lvl="1" indent="-288925">
              <a:spcBef>
                <a:spcPct val="20000"/>
              </a:spcBef>
              <a:spcAft>
                <a:spcPts val="0"/>
              </a:spcAft>
              <a:buClr>
                <a:srgbClr val="D14B01"/>
              </a:buClr>
              <a:buFont typeface="Wingdings" pitchFamily="2" charset="2"/>
              <a:buChar char="§"/>
              <a:defRPr/>
            </a:pPr>
            <a:endParaRPr lang="en-US" sz="2800" kern="0" dirty="0">
              <a:solidFill>
                <a:schemeClr val="bg1"/>
              </a:solidFill>
              <a:latin typeface="+mn-lt"/>
            </a:endParaRPr>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solidFill>
                  <a:schemeClr val="bg1"/>
                </a:solidFill>
              </a:rPr>
              <a:t>Study #1: Colorectal </a:t>
            </a:r>
            <a:r>
              <a:rPr lang="en-US" sz="2600" dirty="0">
                <a:solidFill>
                  <a:schemeClr val="bg1"/>
                </a:solidFill>
              </a:rPr>
              <a:t>cancer screening in Chinese </a:t>
            </a:r>
            <a:r>
              <a:rPr lang="en-US" sz="2600" dirty="0" smtClean="0">
                <a:solidFill>
                  <a:schemeClr val="bg1"/>
                </a:solidFill>
              </a:rPr>
              <a:t>Americans (</a:t>
            </a:r>
            <a:r>
              <a:rPr lang="en-US" sz="2600" dirty="0" smtClean="0">
                <a:solidFill>
                  <a:schemeClr val="bg1"/>
                </a:solidFill>
              </a:rPr>
              <a:t>Nguyen, </a:t>
            </a:r>
            <a:r>
              <a:rPr lang="en-US" sz="2600" dirty="0" smtClean="0">
                <a:solidFill>
                  <a:schemeClr val="bg1"/>
                </a:solidFill>
              </a:rPr>
              <a:t>AJPM 2017)</a:t>
            </a:r>
          </a:p>
          <a:p>
            <a:pPr lvl="1"/>
            <a:r>
              <a:rPr lang="en-US" sz="2200" dirty="0" smtClean="0">
                <a:solidFill>
                  <a:schemeClr val="bg1"/>
                </a:solidFill>
              </a:rPr>
              <a:t>In-language print materials</a:t>
            </a:r>
          </a:p>
          <a:p>
            <a:pPr lvl="1"/>
            <a:r>
              <a:rPr lang="en-US" sz="2200" dirty="0" smtClean="0">
                <a:solidFill>
                  <a:schemeClr val="bg1"/>
                </a:solidFill>
              </a:rPr>
              <a:t>Randomize to print materials vs. lay health worker</a:t>
            </a:r>
          </a:p>
          <a:p>
            <a:pPr lvl="1"/>
            <a:r>
              <a:rPr lang="en-US" sz="2200" dirty="0" smtClean="0">
                <a:solidFill>
                  <a:schemeClr val="bg1"/>
                </a:solidFill>
              </a:rPr>
              <a:t>Lay health worker outreach more effective than print materials alone</a:t>
            </a:r>
          </a:p>
          <a:p>
            <a:pPr lvl="1"/>
            <a:endParaRPr lang="en-US" sz="2200" dirty="0">
              <a:solidFill>
                <a:schemeClr val="bg1"/>
              </a:solidFill>
            </a:endParaRPr>
          </a:p>
        </p:txBody>
      </p:sp>
    </p:spTree>
    <p:extLst>
      <p:ext uri="{BB962C8B-B14F-4D97-AF65-F5344CB8AC3E}">
        <p14:creationId xmlns:p14="http://schemas.microsoft.com/office/powerpoint/2010/main" val="11152064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304800"/>
            <a:ext cx="86868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Applying conceptual models of health behaviors to intervention studies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Rectangle 3"/>
          <p:cNvSpPr txBox="1">
            <a:spLocks/>
          </p:cNvSpPr>
          <p:nvPr/>
        </p:nvSpPr>
        <p:spPr>
          <a:xfrm>
            <a:off x="990600" y="1066800"/>
            <a:ext cx="7086600" cy="5257800"/>
          </a:xfrm>
          <a:prstGeom prst="rect">
            <a:avLst/>
          </a:prstGeom>
        </p:spPr>
        <p:txBody>
          <a:bodyPr/>
          <a:lstStyle/>
          <a:p>
            <a:pPr marL="746125" lvl="1" indent="-288925">
              <a:spcBef>
                <a:spcPct val="20000"/>
              </a:spcBef>
              <a:spcAft>
                <a:spcPts val="0"/>
              </a:spcAft>
              <a:buClr>
                <a:srgbClr val="D14B01"/>
              </a:buClr>
              <a:buFont typeface="Wingdings" pitchFamily="2" charset="2"/>
              <a:buChar char="§"/>
              <a:defRPr/>
            </a:pPr>
            <a:endParaRPr lang="en-US" sz="2800" kern="0" dirty="0">
              <a:solidFill>
                <a:schemeClr val="bg1"/>
              </a:solidFill>
              <a:latin typeface="+mn-lt"/>
            </a:endParaRPr>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solidFill>
                  <a:schemeClr val="bg1"/>
                </a:solidFill>
              </a:rPr>
              <a:t>Study #2: FLU-FIT program (</a:t>
            </a:r>
            <a:r>
              <a:rPr lang="en-US" sz="2600" dirty="0" smtClean="0">
                <a:solidFill>
                  <a:schemeClr val="bg1"/>
                </a:solidFill>
              </a:rPr>
              <a:t>Potter, </a:t>
            </a:r>
            <a:r>
              <a:rPr lang="en-US" sz="2600" dirty="0" smtClean="0">
                <a:solidFill>
                  <a:schemeClr val="bg1"/>
                </a:solidFill>
              </a:rPr>
              <a:t>AJPH 2013)</a:t>
            </a:r>
          </a:p>
          <a:p>
            <a:pPr lvl="1"/>
            <a:r>
              <a:rPr lang="en-US" sz="2200" dirty="0" smtClean="0">
                <a:solidFill>
                  <a:schemeClr val="bg1"/>
                </a:solidFill>
              </a:rPr>
              <a:t>Randomized flu clinics in an integrated healthcare system to offering FIT vs. no FIT</a:t>
            </a:r>
          </a:p>
          <a:p>
            <a:pPr lvl="1"/>
            <a:r>
              <a:rPr lang="en-US" sz="2200" dirty="0" smtClean="0">
                <a:solidFill>
                  <a:schemeClr val="bg1"/>
                </a:solidFill>
              </a:rPr>
              <a:t>Offering FIT increased FIT completion within 90 days of flu clinic, OR = 2.75</a:t>
            </a:r>
          </a:p>
          <a:p>
            <a:pPr lvl="1"/>
            <a:endParaRPr lang="en-US" sz="2200" dirty="0" smtClean="0">
              <a:solidFill>
                <a:schemeClr val="bg1"/>
              </a:solidFill>
            </a:endParaRPr>
          </a:p>
          <a:p>
            <a:pPr lvl="1"/>
            <a:endParaRPr lang="en-US" sz="2200" dirty="0">
              <a:solidFill>
                <a:schemeClr val="bg1"/>
              </a:solidFill>
            </a:endParaRPr>
          </a:p>
        </p:txBody>
      </p:sp>
    </p:spTree>
    <p:extLst>
      <p:ext uri="{BB962C8B-B14F-4D97-AF65-F5344CB8AC3E}">
        <p14:creationId xmlns:p14="http://schemas.microsoft.com/office/powerpoint/2010/main" val="71349054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0"/>
            <a:ext cx="86868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Applying Critical Race Theory</a:t>
            </a:r>
            <a:r>
              <a:rPr kumimoji="0" lang="en-US" sz="3200" b="0" i="0" u="none" strike="noStrike" kern="1200" cap="none" spc="0" normalizeH="0" noProof="0" dirty="0" smtClean="0">
                <a:ln>
                  <a:noFill/>
                </a:ln>
                <a:solidFill>
                  <a:schemeClr val="bg1"/>
                </a:solidFill>
                <a:effectLst/>
                <a:uLnTx/>
                <a:uFillTx/>
                <a:latin typeface="+mj-lt"/>
                <a:ea typeface="+mj-ea"/>
                <a:cs typeface="+mj-cs"/>
              </a:rPr>
              <a:t> &amp; Intersectionality Theory to understanding impact of structural racism on engagement in HIV care</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Rectangle 3"/>
          <p:cNvSpPr txBox="1">
            <a:spLocks/>
          </p:cNvSpPr>
          <p:nvPr/>
        </p:nvSpPr>
        <p:spPr>
          <a:xfrm>
            <a:off x="990600" y="1066800"/>
            <a:ext cx="7086600" cy="5257800"/>
          </a:xfrm>
          <a:prstGeom prst="rect">
            <a:avLst/>
          </a:prstGeom>
        </p:spPr>
        <p:txBody>
          <a:bodyPr/>
          <a:lstStyle/>
          <a:p>
            <a:pPr marL="746125" lvl="1" indent="-288925">
              <a:spcBef>
                <a:spcPct val="20000"/>
              </a:spcBef>
              <a:spcAft>
                <a:spcPts val="0"/>
              </a:spcAft>
              <a:buClr>
                <a:srgbClr val="D14B01"/>
              </a:buClr>
              <a:buFont typeface="Wingdings" pitchFamily="2" charset="2"/>
              <a:buChar char="§"/>
              <a:defRPr/>
            </a:pPr>
            <a:endParaRPr lang="en-US" sz="2800" kern="0" dirty="0">
              <a:solidFill>
                <a:schemeClr val="bg1"/>
              </a:solidFill>
              <a:latin typeface="+mn-lt"/>
            </a:endParaRPr>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solidFill>
                  <a:schemeClr val="bg1"/>
                </a:solidFill>
              </a:rPr>
              <a:t>Qualitative research (Freeman, </a:t>
            </a:r>
            <a:r>
              <a:rPr lang="en-US" sz="2600" dirty="0" err="1" smtClean="0">
                <a:solidFill>
                  <a:schemeClr val="bg1"/>
                </a:solidFill>
              </a:rPr>
              <a:t>Int</a:t>
            </a:r>
            <a:r>
              <a:rPr lang="en-US" sz="2600" dirty="0" smtClean="0">
                <a:solidFill>
                  <a:schemeClr val="bg1"/>
                </a:solidFill>
              </a:rPr>
              <a:t> J Equity Health 2017)</a:t>
            </a:r>
            <a:endParaRPr lang="en-US" sz="2600" dirty="0" smtClean="0">
              <a:solidFill>
                <a:schemeClr val="bg1"/>
              </a:solidFill>
            </a:endParaRPr>
          </a:p>
          <a:p>
            <a:pPr lvl="1"/>
            <a:r>
              <a:rPr lang="en-US" sz="2200" dirty="0" smtClean="0">
                <a:solidFill>
                  <a:schemeClr val="bg1"/>
                </a:solidFill>
              </a:rPr>
              <a:t>Semi-structured research</a:t>
            </a:r>
            <a:endParaRPr lang="en-US" sz="2200" dirty="0" smtClean="0">
              <a:solidFill>
                <a:schemeClr val="bg1"/>
              </a:solidFill>
            </a:endParaRPr>
          </a:p>
          <a:p>
            <a:pPr lvl="1"/>
            <a:r>
              <a:rPr lang="en-US" sz="2200" dirty="0" smtClean="0">
                <a:solidFill>
                  <a:schemeClr val="bg1"/>
                </a:solidFill>
              </a:rPr>
              <a:t>African-American/Black &amp; Hispanic persons w/HIV, not on </a:t>
            </a:r>
            <a:r>
              <a:rPr lang="en-US" sz="2200" dirty="0" err="1" smtClean="0">
                <a:solidFill>
                  <a:schemeClr val="bg1"/>
                </a:solidFill>
              </a:rPr>
              <a:t>retroantiviral</a:t>
            </a:r>
            <a:r>
              <a:rPr lang="en-US" sz="2200" dirty="0" smtClean="0">
                <a:solidFill>
                  <a:schemeClr val="bg1"/>
                </a:solidFill>
              </a:rPr>
              <a:t> therapy</a:t>
            </a:r>
          </a:p>
          <a:p>
            <a:pPr lvl="1"/>
            <a:r>
              <a:rPr lang="en-US" sz="2200" dirty="0" smtClean="0">
                <a:solidFill>
                  <a:schemeClr val="bg1"/>
                </a:solidFill>
              </a:rPr>
              <a:t>HIV care decisions &amp; behavior influenced by:</a:t>
            </a:r>
          </a:p>
          <a:p>
            <a:pPr lvl="2"/>
            <a:r>
              <a:rPr lang="en-US" sz="1800" dirty="0" smtClean="0">
                <a:solidFill>
                  <a:schemeClr val="bg1"/>
                </a:solidFill>
              </a:rPr>
              <a:t>Healthcare settings overly institutionalized -&gt; dehumanizing</a:t>
            </a:r>
          </a:p>
          <a:p>
            <a:pPr lvl="2"/>
            <a:r>
              <a:rPr lang="en-US" sz="1800" dirty="0" smtClean="0">
                <a:solidFill>
                  <a:schemeClr val="bg1"/>
                </a:solidFill>
              </a:rPr>
              <a:t>Knowledge of historical medical mistrust against persons of color -&gt; distrust</a:t>
            </a:r>
          </a:p>
          <a:p>
            <a:pPr lvl="2"/>
            <a:r>
              <a:rPr lang="en-US" sz="1800" dirty="0" smtClean="0">
                <a:solidFill>
                  <a:schemeClr val="bg1"/>
                </a:solidFill>
              </a:rPr>
              <a:t>Perceptions that patients excluded from healthcare decision process</a:t>
            </a:r>
          </a:p>
          <a:p>
            <a:pPr lvl="2"/>
            <a:r>
              <a:rPr lang="en-US" sz="1800" dirty="0" smtClean="0">
                <a:solidFill>
                  <a:schemeClr val="bg1"/>
                </a:solidFill>
              </a:rPr>
              <a:t>Over-emphasis on antiretroviral therapy relative to other non-HIV concerns</a:t>
            </a:r>
          </a:p>
          <a:p>
            <a:pPr lvl="1"/>
            <a:r>
              <a:rPr lang="en-US" sz="2200" dirty="0" smtClean="0">
                <a:solidFill>
                  <a:schemeClr val="bg1"/>
                </a:solidFill>
              </a:rPr>
              <a:t>Intersectionality not as critical but race/ethnicity and social class important</a:t>
            </a:r>
            <a:endParaRPr lang="en-US" sz="2200" dirty="0" smtClean="0">
              <a:solidFill>
                <a:schemeClr val="bg1"/>
              </a:solidFill>
            </a:endParaRPr>
          </a:p>
          <a:p>
            <a:pPr lvl="1"/>
            <a:endParaRPr lang="en-US" sz="2200" dirty="0" smtClean="0">
              <a:solidFill>
                <a:schemeClr val="bg1"/>
              </a:solidFill>
            </a:endParaRPr>
          </a:p>
          <a:p>
            <a:pPr lvl="1"/>
            <a:endParaRPr lang="en-US" sz="2200" dirty="0">
              <a:solidFill>
                <a:schemeClr val="bg1"/>
              </a:solidFill>
            </a:endParaRPr>
          </a:p>
        </p:txBody>
      </p:sp>
    </p:spTree>
    <p:extLst>
      <p:ext uri="{BB962C8B-B14F-4D97-AF65-F5344CB8AC3E}">
        <p14:creationId xmlns:p14="http://schemas.microsoft.com/office/powerpoint/2010/main" val="20461124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228600" y="304800"/>
            <a:ext cx="86868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bg1"/>
                </a:solidFill>
                <a:effectLst/>
                <a:uLnTx/>
                <a:uFillTx/>
                <a:latin typeface="+mj-lt"/>
                <a:ea typeface="+mj-ea"/>
                <a:cs typeface="+mj-cs"/>
              </a:rPr>
              <a:t>Applying conceptual models of health behaviors to intervention studies</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
        <p:nvSpPr>
          <p:cNvPr id="3" name="Rectangle 3"/>
          <p:cNvSpPr txBox="1">
            <a:spLocks/>
          </p:cNvSpPr>
          <p:nvPr/>
        </p:nvSpPr>
        <p:spPr>
          <a:xfrm>
            <a:off x="990600" y="1066800"/>
            <a:ext cx="7086600" cy="5257800"/>
          </a:xfrm>
          <a:prstGeom prst="rect">
            <a:avLst/>
          </a:prstGeom>
        </p:spPr>
        <p:txBody>
          <a:bodyPr/>
          <a:lstStyle/>
          <a:p>
            <a:pPr marL="746125" lvl="1" indent="-288925">
              <a:spcBef>
                <a:spcPct val="20000"/>
              </a:spcBef>
              <a:spcAft>
                <a:spcPts val="0"/>
              </a:spcAft>
              <a:buClr>
                <a:srgbClr val="D14B01"/>
              </a:buClr>
              <a:buFont typeface="Wingdings" pitchFamily="2" charset="2"/>
              <a:buChar char="§"/>
              <a:defRPr/>
            </a:pPr>
            <a:endParaRPr lang="en-US" sz="2800" kern="0" dirty="0">
              <a:solidFill>
                <a:schemeClr val="bg1"/>
              </a:solidFill>
              <a:latin typeface="+mn-lt"/>
            </a:endParaRPr>
          </a:p>
        </p:txBody>
      </p:sp>
      <p:sp>
        <p:nvSpPr>
          <p:cNvPr id="4" name="Content Placeholder 2"/>
          <p:cNvSpPr txBox="1">
            <a:spLocks/>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600" dirty="0" smtClean="0">
                <a:solidFill>
                  <a:schemeClr val="bg1"/>
                </a:solidFill>
              </a:rPr>
              <a:t>Study #3: A physician-initiated intervention to increase colorectal cancer screening (Sun Cancer 2018)</a:t>
            </a:r>
          </a:p>
          <a:p>
            <a:pPr lvl="1"/>
            <a:r>
              <a:rPr lang="en-US" sz="2200" dirty="0" smtClean="0">
                <a:solidFill>
                  <a:schemeClr val="bg1"/>
                </a:solidFill>
              </a:rPr>
              <a:t>Physicians from local independent practice association serving Chinese Americans </a:t>
            </a:r>
          </a:p>
          <a:p>
            <a:pPr lvl="1"/>
            <a:r>
              <a:rPr lang="en-US" sz="2200" dirty="0" smtClean="0">
                <a:solidFill>
                  <a:schemeClr val="bg1"/>
                </a:solidFill>
              </a:rPr>
              <a:t>Early intervention group: CME + patient intervention mailer w/FOBT kit</a:t>
            </a:r>
          </a:p>
          <a:p>
            <a:pPr lvl="1"/>
            <a:r>
              <a:rPr lang="en-US" sz="2200" dirty="0" smtClean="0">
                <a:solidFill>
                  <a:schemeClr val="bg1"/>
                </a:solidFill>
              </a:rPr>
              <a:t>Delayed intervention group: patient intervention mailer only</a:t>
            </a:r>
          </a:p>
          <a:p>
            <a:pPr lvl="1"/>
            <a:r>
              <a:rPr lang="en-US" sz="2200" dirty="0" smtClean="0">
                <a:solidFill>
                  <a:schemeClr val="bg1"/>
                </a:solidFill>
              </a:rPr>
              <a:t>No effect of CME </a:t>
            </a:r>
            <a:r>
              <a:rPr lang="en-US" sz="2200" dirty="0" smtClean="0">
                <a:solidFill>
                  <a:schemeClr val="bg1"/>
                </a:solidFill>
                <a:sym typeface="Wingdings" panose="05000000000000000000" pitchFamily="2" charset="2"/>
              </a:rPr>
              <a:t> both arms saw equal increase in FOBT </a:t>
            </a:r>
            <a:endParaRPr lang="en-US" sz="2200" dirty="0" smtClean="0">
              <a:solidFill>
                <a:schemeClr val="bg1"/>
              </a:solidFill>
            </a:endParaRPr>
          </a:p>
          <a:p>
            <a:pPr lvl="1"/>
            <a:endParaRPr lang="en-US" sz="2200" dirty="0" smtClean="0">
              <a:solidFill>
                <a:schemeClr val="bg1"/>
              </a:solidFill>
            </a:endParaRPr>
          </a:p>
          <a:p>
            <a:pPr lvl="1"/>
            <a:endParaRPr lang="en-US" sz="2200" dirty="0" smtClean="0">
              <a:solidFill>
                <a:schemeClr val="bg1"/>
              </a:solidFill>
            </a:endParaRPr>
          </a:p>
          <a:p>
            <a:pPr lvl="1"/>
            <a:endParaRPr lang="en-US" sz="2200" dirty="0">
              <a:solidFill>
                <a:schemeClr val="bg1"/>
              </a:solidFill>
            </a:endParaRPr>
          </a:p>
        </p:txBody>
      </p:sp>
    </p:spTree>
    <p:extLst>
      <p:ext uri="{BB962C8B-B14F-4D97-AF65-F5344CB8AC3E}">
        <p14:creationId xmlns:p14="http://schemas.microsoft.com/office/powerpoint/2010/main" val="42103821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4406900"/>
            <a:ext cx="7964487" cy="1362075"/>
          </a:xfrm>
        </p:spPr>
        <p:txBody>
          <a:bodyPr/>
          <a:lstStyle/>
          <a:p>
            <a:r>
              <a:rPr lang="en-US" sz="3000" dirty="0" smtClean="0"/>
              <a:t>Now our turn: design a research project</a:t>
            </a:r>
            <a:r>
              <a:rPr lang="en-US" sz="3000" dirty="0"/>
              <a:t/>
            </a:r>
            <a:br>
              <a:rPr lang="en-US" sz="3000" dirty="0"/>
            </a:br>
            <a:endParaRPr lang="en-US" sz="3000" dirty="0"/>
          </a:p>
        </p:txBody>
      </p:sp>
    </p:spTree>
    <p:extLst>
      <p:ext uri="{BB962C8B-B14F-4D97-AF65-F5344CB8AC3E}">
        <p14:creationId xmlns:p14="http://schemas.microsoft.com/office/powerpoint/2010/main" val="33767163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8153400" cy="5486400"/>
          </a:xfrm>
        </p:spPr>
        <p:txBody>
          <a:bodyPr/>
          <a:lstStyle/>
          <a:p>
            <a:pPr algn="l"/>
            <a:r>
              <a:rPr lang="en-US" sz="3400" dirty="0" smtClean="0"/>
              <a:t>1. What’s the disparity? </a:t>
            </a:r>
            <a:br>
              <a:rPr lang="en-US" sz="3400" dirty="0" smtClean="0"/>
            </a:br>
            <a:r>
              <a:rPr lang="en-US" sz="3400" dirty="0"/>
              <a:t>	</a:t>
            </a:r>
            <a:r>
              <a:rPr lang="en-US" sz="3400" dirty="0" smtClean="0"/>
              <a:t>a. behavioral outcome</a:t>
            </a:r>
            <a:br>
              <a:rPr lang="en-US" sz="3400" dirty="0" smtClean="0"/>
            </a:br>
            <a:r>
              <a:rPr lang="en-US" sz="3400" dirty="0"/>
              <a:t>	</a:t>
            </a:r>
            <a:r>
              <a:rPr lang="en-US" sz="3400" dirty="0" smtClean="0"/>
              <a:t>b. disparity group</a:t>
            </a:r>
            <a:br>
              <a:rPr lang="en-US" sz="3400" dirty="0" smtClean="0"/>
            </a:br>
            <a:r>
              <a:rPr lang="en-US" sz="3400" dirty="0" smtClean="0"/>
              <a:t>2. What is/are the multilevel social determinants being </a:t>
            </a:r>
            <a:r>
              <a:rPr lang="en-US" sz="3400" dirty="0" smtClean="0"/>
              <a:t>studied?</a:t>
            </a:r>
            <a:r>
              <a:rPr lang="en-US" sz="3400" dirty="0" smtClean="0"/>
              <a:t/>
            </a:r>
            <a:br>
              <a:rPr lang="en-US" sz="3400" dirty="0" smtClean="0"/>
            </a:br>
            <a:r>
              <a:rPr lang="en-US" sz="3400" dirty="0"/>
              <a:t>	</a:t>
            </a:r>
            <a:r>
              <a:rPr lang="en-US" sz="3400" dirty="0" smtClean="0"/>
              <a:t>Mediator? Moderator?</a:t>
            </a:r>
            <a:br>
              <a:rPr lang="en-US" sz="3400" dirty="0" smtClean="0"/>
            </a:br>
            <a:r>
              <a:rPr lang="en-US" sz="3400" dirty="0" smtClean="0"/>
              <a:t>3. Observational or intervention?</a:t>
            </a:r>
            <a:br>
              <a:rPr lang="en-US" sz="3400" dirty="0" smtClean="0"/>
            </a:br>
            <a:r>
              <a:rPr lang="en-US" sz="3400" dirty="0" smtClean="0"/>
              <a:t/>
            </a:r>
            <a:br>
              <a:rPr lang="en-US" sz="3400" dirty="0" smtClean="0"/>
            </a:br>
            <a:r>
              <a:rPr lang="en-US" sz="3400" dirty="0" smtClean="0">
                <a:sym typeface="Wingdings" panose="05000000000000000000" pitchFamily="2" charset="2"/>
              </a:rPr>
              <a:t> 5 min:</a:t>
            </a:r>
            <a:r>
              <a:rPr lang="en-US" sz="3400" dirty="0" smtClean="0"/>
              <a:t> work on your own</a:t>
            </a:r>
            <a:br>
              <a:rPr lang="en-US" sz="3400" dirty="0" smtClean="0"/>
            </a:br>
            <a:r>
              <a:rPr lang="en-US" sz="3400" dirty="0" smtClean="0">
                <a:sym typeface="Wingdings" panose="05000000000000000000" pitchFamily="2" charset="2"/>
              </a:rPr>
              <a:t> 15-20 min: take turns sharing &amp; discussion</a:t>
            </a:r>
            <a:endParaRPr lang="en-US" sz="3400" dirty="0">
              <a:solidFill>
                <a:schemeClr val="tx1">
                  <a:lumMod val="50000"/>
                  <a:lumOff val="50000"/>
                </a:schemeClr>
              </a:solidFill>
            </a:endParaRPr>
          </a:p>
        </p:txBody>
      </p:sp>
    </p:spTree>
    <p:extLst>
      <p:ext uri="{BB962C8B-B14F-4D97-AF65-F5344CB8AC3E}">
        <p14:creationId xmlns:p14="http://schemas.microsoft.com/office/powerpoint/2010/main" val="40390361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8305800" cy="5486400"/>
          </a:xfrm>
        </p:spPr>
        <p:txBody>
          <a:bodyPr/>
          <a:lstStyle/>
          <a:p>
            <a:pPr algn="l"/>
            <a:r>
              <a:rPr lang="en-US" sz="3400" dirty="0" smtClean="0"/>
              <a:t>1. What’s the disparity? </a:t>
            </a:r>
            <a:br>
              <a:rPr lang="en-US" sz="3400" dirty="0" smtClean="0"/>
            </a:br>
            <a:r>
              <a:rPr lang="en-US" sz="3000" dirty="0" smtClean="0"/>
              <a:t>Low physical activity</a:t>
            </a:r>
            <a:r>
              <a:rPr lang="en-US" sz="3000" dirty="0"/>
              <a:t> </a:t>
            </a:r>
            <a:r>
              <a:rPr lang="en-US" sz="3000" dirty="0" smtClean="0"/>
              <a:t>levels among </a:t>
            </a:r>
            <a:r>
              <a:rPr lang="en-US" sz="3000" dirty="0" smtClean="0"/>
              <a:t>African American &amp; Latino youth in low income neighborhood</a:t>
            </a:r>
            <a:r>
              <a:rPr lang="en-US" sz="3400" dirty="0" smtClean="0"/>
              <a:t/>
            </a:r>
            <a:br>
              <a:rPr lang="en-US" sz="3400" dirty="0" smtClean="0"/>
            </a:br>
            <a:r>
              <a:rPr lang="en-US" sz="3400" dirty="0" smtClean="0"/>
              <a:t>2. What is/are the multilevel social determinants being </a:t>
            </a:r>
            <a:r>
              <a:rPr lang="en-US" sz="3400" dirty="0" smtClean="0"/>
              <a:t>studied?</a:t>
            </a:r>
            <a:r>
              <a:rPr lang="en-US" sz="3400" dirty="0" smtClean="0"/>
              <a:t/>
            </a:r>
            <a:br>
              <a:rPr lang="en-US" sz="3400" dirty="0" smtClean="0"/>
            </a:br>
            <a:r>
              <a:rPr lang="en-US" sz="3000" u="sng" dirty="0" smtClean="0"/>
              <a:t>Neighborhood-level factors</a:t>
            </a:r>
            <a:r>
              <a:rPr lang="en-US" sz="3000" dirty="0" smtClean="0"/>
              <a:t>: impact of built environment, safety, aesthetics</a:t>
            </a:r>
            <a:br>
              <a:rPr lang="en-US" sz="3000" dirty="0" smtClean="0"/>
            </a:br>
            <a:r>
              <a:rPr lang="en-US" sz="3000" u="sng" dirty="0" smtClean="0"/>
              <a:t>Social determinants</a:t>
            </a:r>
            <a:r>
              <a:rPr lang="en-US" sz="3000" dirty="0" smtClean="0"/>
              <a:t>: economic resources, peer pressure</a:t>
            </a:r>
            <a:r>
              <a:rPr lang="en-US" sz="3000" dirty="0"/>
              <a:t>	</a:t>
            </a:r>
            <a:r>
              <a:rPr lang="en-US" sz="3000" dirty="0" smtClean="0"/>
              <a:t/>
            </a:r>
            <a:br>
              <a:rPr lang="en-US" sz="3000" dirty="0" smtClean="0"/>
            </a:br>
            <a:r>
              <a:rPr lang="en-US" sz="3400" dirty="0" smtClean="0"/>
              <a:t>3</a:t>
            </a:r>
            <a:r>
              <a:rPr lang="en-US" sz="3400" dirty="0" smtClean="0"/>
              <a:t>. Observational or intervention</a:t>
            </a:r>
            <a:r>
              <a:rPr lang="en-US" sz="3400" dirty="0" smtClean="0"/>
              <a:t>?</a:t>
            </a:r>
            <a:r>
              <a:rPr lang="en-US" sz="3400" dirty="0"/>
              <a:t/>
            </a:r>
            <a:br>
              <a:rPr lang="en-US" sz="3400" dirty="0"/>
            </a:br>
            <a:r>
              <a:rPr lang="en-US" sz="3000" u="sng" dirty="0" smtClean="0"/>
              <a:t>Observational</a:t>
            </a:r>
            <a:r>
              <a:rPr lang="en-US" sz="3000" dirty="0" smtClean="0"/>
              <a:t>: mixed methods study to identify barriers &amp; facilitators to engaging in physical activity</a:t>
            </a:r>
            <a:endParaRPr lang="en-US" sz="3000" dirty="0">
              <a:solidFill>
                <a:schemeClr val="tx1">
                  <a:lumMod val="50000"/>
                  <a:lumOff val="50000"/>
                </a:schemeClr>
              </a:solidFill>
            </a:endParaRPr>
          </a:p>
        </p:txBody>
      </p:sp>
    </p:spTree>
    <p:extLst>
      <p:ext uri="{BB962C8B-B14F-4D97-AF65-F5344CB8AC3E}">
        <p14:creationId xmlns:p14="http://schemas.microsoft.com/office/powerpoint/2010/main" val="2762970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nvPr>
        </p:nvGraphicFramePr>
        <p:xfrm>
          <a:off x="228600" y="1066800"/>
          <a:ext cx="8686800" cy="4648200"/>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3"/>
          <p:cNvSpPr txBox="1">
            <a:spLocks/>
          </p:cNvSpPr>
          <p:nvPr/>
        </p:nvSpPr>
        <p:spPr>
          <a:xfrm>
            <a:off x="457200" y="274638"/>
            <a:ext cx="8229600" cy="114300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1200" cap="none" spc="0" normalizeH="0" baseline="0" noProof="0" dirty="0" smtClean="0">
                <a:ln>
                  <a:noFill/>
                </a:ln>
                <a:solidFill>
                  <a:schemeClr val="bg1"/>
                </a:solidFill>
                <a:effectLst/>
                <a:uLnTx/>
                <a:uFillTx/>
                <a:latin typeface="+mj-lt"/>
                <a:ea typeface="+mj-ea"/>
                <a:cs typeface="+mj-cs"/>
              </a:rPr>
              <a:t>Tobacco trends by education</a:t>
            </a:r>
            <a:endParaRPr kumimoji="0" lang="en-US" sz="4400" b="0" i="0" u="none" strike="noStrike" kern="1200" cap="none" spc="0" normalizeH="0" baseline="0" noProof="0" dirty="0">
              <a:ln>
                <a:noFill/>
              </a:ln>
              <a:solidFill>
                <a:schemeClr val="bg1"/>
              </a:solidFill>
              <a:effectLst/>
              <a:uLnTx/>
              <a:uFillTx/>
              <a:latin typeface="+mj-lt"/>
              <a:ea typeface="+mj-ea"/>
              <a:cs typeface="+mj-cs"/>
            </a:endParaRPr>
          </a:p>
        </p:txBody>
      </p:sp>
    </p:spTree>
    <p:extLst>
      <p:ext uri="{BB962C8B-B14F-4D97-AF65-F5344CB8AC3E}">
        <p14:creationId xmlns:p14="http://schemas.microsoft.com/office/powerpoint/2010/main" val="917464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000" dirty="0" smtClean="0"/>
              <a:t>Health behaviors by race/ethnicity, </a:t>
            </a:r>
            <a:br>
              <a:rPr lang="en-US" sz="3000" dirty="0" smtClean="0"/>
            </a:br>
            <a:r>
              <a:rPr lang="en-US" sz="3000" dirty="0" smtClean="0"/>
              <a:t>California Health Interview Survey 2015-2016</a:t>
            </a:r>
            <a:endParaRPr lang="en-US" sz="3000" dirty="0"/>
          </a:p>
        </p:txBody>
      </p:sp>
      <p:pic>
        <p:nvPicPr>
          <p:cNvPr id="5" name="Picture 4"/>
          <p:cNvPicPr>
            <a:picLocks noChangeAspect="1"/>
          </p:cNvPicPr>
          <p:nvPr/>
        </p:nvPicPr>
        <p:blipFill>
          <a:blip r:embed="rId2"/>
          <a:stretch>
            <a:fillRect/>
          </a:stretch>
        </p:blipFill>
        <p:spPr>
          <a:xfrm>
            <a:off x="228600" y="1169100"/>
            <a:ext cx="4573907" cy="2510884"/>
          </a:xfrm>
          <a:prstGeom prst="rect">
            <a:avLst/>
          </a:prstGeom>
        </p:spPr>
      </p:pic>
      <p:pic>
        <p:nvPicPr>
          <p:cNvPr id="10" name="Picture 9"/>
          <p:cNvPicPr>
            <a:picLocks noChangeAspect="1"/>
          </p:cNvPicPr>
          <p:nvPr/>
        </p:nvPicPr>
        <p:blipFill>
          <a:blip r:embed="rId3"/>
          <a:stretch>
            <a:fillRect/>
          </a:stretch>
        </p:blipFill>
        <p:spPr>
          <a:xfrm>
            <a:off x="304800" y="3786807"/>
            <a:ext cx="4345307" cy="2385393"/>
          </a:xfrm>
          <a:prstGeom prst="rect">
            <a:avLst/>
          </a:prstGeom>
        </p:spPr>
      </p:pic>
      <p:pic>
        <p:nvPicPr>
          <p:cNvPr id="11" name="Picture 10"/>
          <p:cNvPicPr>
            <a:picLocks noChangeAspect="1"/>
          </p:cNvPicPr>
          <p:nvPr/>
        </p:nvPicPr>
        <p:blipFill>
          <a:blip r:embed="rId4"/>
          <a:stretch>
            <a:fillRect/>
          </a:stretch>
        </p:blipFill>
        <p:spPr>
          <a:xfrm>
            <a:off x="4790398" y="2133600"/>
            <a:ext cx="4277402" cy="2348116"/>
          </a:xfrm>
          <a:prstGeom prst="rect">
            <a:avLst/>
          </a:prstGeom>
        </p:spPr>
      </p:pic>
    </p:spTree>
    <p:extLst>
      <p:ext uri="{BB962C8B-B14F-4D97-AF65-F5344CB8AC3E}">
        <p14:creationId xmlns:p14="http://schemas.microsoft.com/office/powerpoint/2010/main" val="1188416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000" dirty="0" smtClean="0"/>
              <a:t>Health behaviors by race/ethnicity, </a:t>
            </a:r>
            <a:br>
              <a:rPr lang="en-US" sz="3000" dirty="0" smtClean="0"/>
            </a:br>
            <a:r>
              <a:rPr lang="en-US" sz="3000" dirty="0" smtClean="0"/>
              <a:t>California Health Interview Survey 2015-2016</a:t>
            </a:r>
            <a:endParaRPr lang="en-US" sz="3000" dirty="0"/>
          </a:p>
        </p:txBody>
      </p:sp>
      <p:pic>
        <p:nvPicPr>
          <p:cNvPr id="3" name="Picture 2"/>
          <p:cNvPicPr>
            <a:picLocks noChangeAspect="1"/>
          </p:cNvPicPr>
          <p:nvPr/>
        </p:nvPicPr>
        <p:blipFill>
          <a:blip r:embed="rId2"/>
          <a:stretch>
            <a:fillRect/>
          </a:stretch>
        </p:blipFill>
        <p:spPr>
          <a:xfrm>
            <a:off x="455293" y="1169100"/>
            <a:ext cx="4343401" cy="2384346"/>
          </a:xfrm>
          <a:prstGeom prst="rect">
            <a:avLst/>
          </a:prstGeom>
        </p:spPr>
      </p:pic>
      <p:pic>
        <p:nvPicPr>
          <p:cNvPr id="4" name="Picture 3"/>
          <p:cNvPicPr>
            <a:picLocks noChangeAspect="1"/>
          </p:cNvPicPr>
          <p:nvPr/>
        </p:nvPicPr>
        <p:blipFill>
          <a:blip r:embed="rId3"/>
          <a:stretch>
            <a:fillRect/>
          </a:stretch>
        </p:blipFill>
        <p:spPr>
          <a:xfrm>
            <a:off x="4953001" y="2431177"/>
            <a:ext cx="4038599" cy="2217023"/>
          </a:xfrm>
          <a:prstGeom prst="rect">
            <a:avLst/>
          </a:prstGeom>
        </p:spPr>
      </p:pic>
      <p:pic>
        <p:nvPicPr>
          <p:cNvPr id="6" name="Picture 5"/>
          <p:cNvPicPr>
            <a:picLocks noChangeAspect="1"/>
          </p:cNvPicPr>
          <p:nvPr/>
        </p:nvPicPr>
        <p:blipFill>
          <a:blip r:embed="rId4"/>
          <a:stretch>
            <a:fillRect/>
          </a:stretch>
        </p:blipFill>
        <p:spPr>
          <a:xfrm>
            <a:off x="455293" y="3711654"/>
            <a:ext cx="4343401" cy="2384346"/>
          </a:xfrm>
          <a:prstGeom prst="rect">
            <a:avLst/>
          </a:prstGeom>
        </p:spPr>
      </p:pic>
    </p:spTree>
    <p:extLst>
      <p:ext uri="{BB962C8B-B14F-4D97-AF65-F5344CB8AC3E}">
        <p14:creationId xmlns:p14="http://schemas.microsoft.com/office/powerpoint/2010/main" val="415878539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marL="112713" indent="-112713">
          <a:buFont typeface="Arial" pitchFamily="34" charset="0"/>
          <a:buChar char="•"/>
          <a:defRPr sz="2400" dirty="0" smtClean="0">
            <a:solidFill>
              <a:schemeClr val="bg1"/>
            </a:solidFill>
          </a:defRPr>
        </a:defPPr>
      </a:lst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FCM Template 2013</Template>
  <TotalTime>62628</TotalTime>
  <Words>3319</Words>
  <Application>Microsoft Office PowerPoint</Application>
  <PresentationFormat>On-screen Show (4:3)</PresentationFormat>
  <Paragraphs>500</Paragraphs>
  <Slides>68</Slides>
  <Notes>18</Notes>
  <HiddenSlides>2</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68</vt:i4>
      </vt:variant>
    </vt:vector>
  </HeadingPairs>
  <TitlesOfParts>
    <vt:vector size="79" baseType="lpstr">
      <vt:lpstr>Arial Unicode MS</vt:lpstr>
      <vt:lpstr>Arial</vt:lpstr>
      <vt:lpstr>Calibri</vt:lpstr>
      <vt:lpstr>Calibri Light</vt:lpstr>
      <vt:lpstr>Gill Sans</vt:lpstr>
      <vt:lpstr>Trebuchet MS</vt:lpstr>
      <vt:lpstr>Wingdings</vt:lpstr>
      <vt:lpstr>ヒラギノ角ゴ ProN W3</vt:lpstr>
      <vt:lpstr>1_FCM Template 10 border with shading</vt:lpstr>
      <vt:lpstr>2_FCM Template border no shading</vt:lpstr>
      <vt:lpstr>Office Theme</vt:lpstr>
      <vt:lpstr>PowerPoint Presentation</vt:lpstr>
      <vt:lpstr>PowerPoint Presentation</vt:lpstr>
      <vt:lpstr>Outline</vt:lpstr>
      <vt:lpstr>PowerPoint Presentation</vt:lpstr>
      <vt:lpstr>Health behaviors vary by SES</vt:lpstr>
      <vt:lpstr>PowerPoint Presentation</vt:lpstr>
      <vt:lpstr>PowerPoint Presentation</vt:lpstr>
      <vt:lpstr>Health behaviors by race/ethnicity,  California Health Interview Survey 2015-2016</vt:lpstr>
      <vt:lpstr>Health behaviors by race/ethnicity,  California Health Interview Survey 2015-2016</vt:lpstr>
      <vt:lpstr>PowerPoint Presentation</vt:lpstr>
      <vt:lpstr>PowerPoint Presentation</vt:lpstr>
      <vt:lpstr>Binge drinking by race/ethnicity,  California Health Interview Survey 2015-2016</vt:lpstr>
      <vt:lpstr>Conceptual models  of health behaviors</vt:lpstr>
      <vt:lpstr>PowerPoint Presentation</vt:lpstr>
      <vt:lpstr>PowerPoint Presentation</vt:lpstr>
      <vt:lpstr>PowerPoint Presentation</vt:lpstr>
      <vt:lpstr>Putting it in Context: World Health Organization’s Commission on Social Determinants of Health Framework</vt:lpstr>
      <vt:lpstr>PowerPoint Presentation</vt:lpstr>
      <vt:lpstr>PowerPoint Presentation</vt:lpstr>
      <vt:lpstr>Cells-to-Society model</vt:lpstr>
      <vt:lpstr>Cells-to-Society model</vt:lpstr>
      <vt:lpstr>Cells-to-Society model</vt:lpstr>
      <vt:lpstr>Cells-to-Society model</vt:lpstr>
      <vt:lpstr>#RacismNotRace</vt:lpstr>
      <vt:lpstr>Explanatory concepts/POTENTIAL PATHWAYS connecting social determinants with behaviors </vt:lpstr>
      <vt:lpstr>Potential pathways Sociological perspectives</vt:lpstr>
      <vt:lpstr>Potential pathways Contextual considerations</vt:lpstr>
      <vt:lpstr>Potential pathways Sociological perspectives</vt:lpstr>
      <vt:lpstr>Fewer benefits of health behaviors for longevity</vt:lpstr>
      <vt:lpstr>Potential pathways Sociological perspectives</vt:lpstr>
      <vt:lpstr>Latent traits</vt:lpstr>
      <vt:lpstr>Potential pathways Sociological perspectives</vt:lpstr>
      <vt:lpstr>Class distinctions</vt:lpstr>
      <vt:lpstr>Potential pathways Sociological perspectives</vt:lpstr>
      <vt:lpstr>Knowledge and access to information</vt:lpstr>
      <vt:lpstr>Potential pathways Sociological perspectives</vt:lpstr>
      <vt:lpstr>Efficacy and agency</vt:lpstr>
      <vt:lpstr>Potential pathways Contextual considerations</vt:lpstr>
      <vt:lpstr>PowerPoint Presentation</vt:lpstr>
      <vt:lpstr>PowerPoint Presentation</vt:lpstr>
      <vt:lpstr>PowerPoint Presentation</vt:lpstr>
      <vt:lpstr>PowerPoint Presentation</vt:lpstr>
      <vt:lpstr>Potential pathways Contextual considerations</vt:lpstr>
      <vt:lpstr>PowerPoint Presentation</vt:lpstr>
      <vt:lpstr>Potential pathways Contextual considerations</vt:lpstr>
      <vt:lpstr>PowerPoint Presentation</vt:lpstr>
      <vt:lpstr>Potential pathways Contextual considerations</vt:lpstr>
      <vt:lpstr>PowerPoint Presentation</vt:lpstr>
      <vt:lpstr>PowerPoint Presentation</vt:lpstr>
      <vt:lpstr>PowerPoint Presentation</vt:lpstr>
      <vt:lpstr>PowerPoint Presentation</vt:lpstr>
      <vt:lpstr>PowerPoint Presentation</vt:lpstr>
      <vt:lpstr>Potential pathways Contextual considerations</vt:lpstr>
      <vt:lpstr>Medical mistrust and healthcare utilization</vt:lpstr>
      <vt:lpstr>Putting it into practice: examples of research </vt:lpstr>
      <vt:lpstr>Multilevel Research: built environment and physical activity</vt:lpstr>
      <vt:lpstr>PowerPoint Presentation</vt:lpstr>
      <vt:lpstr>PowerPoint Presentation</vt:lpstr>
      <vt:lpstr>Colorectal cancer screening guideline adherence among Asian Americans &amp; Pacific Islanders,  CHIS 2001-2005 (Lee, Ethnicity &amp; Health 2011)</vt:lpstr>
      <vt:lpstr>PowerPoint Presentation</vt:lpstr>
      <vt:lpstr>PowerPoint Presentation</vt:lpstr>
      <vt:lpstr>PowerPoint Presentation</vt:lpstr>
      <vt:lpstr>PowerPoint Presentation</vt:lpstr>
      <vt:lpstr>PowerPoint Presentation</vt:lpstr>
      <vt:lpstr>PowerPoint Presentation</vt:lpstr>
      <vt:lpstr>Now our turn: design a research project </vt:lpstr>
      <vt:lpstr>1. What’s the disparity?   a. behavioral outcome  b. disparity group 2. What is/are the multilevel social determinants being studied?  Mediator? Moderator? 3. Observational or intervention?   5 min: work on your own  15-20 min: take turns sharing &amp; discussion</vt:lpstr>
      <vt:lpstr>1. What’s the disparity?  Low physical activity levels among African American &amp; Latino youth in low income neighborhood 2. What is/are the multilevel social determinants being studied? Neighborhood-level factors: impact of built environment, safety, aesthetics Social determinants: economic resources, peer pressure  3. Observational or intervention? Observational: mixed methods study to identify barriers &amp; facilitators to engaging in physical activity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Gomez, Scarlett</cp:lastModifiedBy>
  <cp:revision>776</cp:revision>
  <dcterms:created xsi:type="dcterms:W3CDTF">2013-11-18T23:48:20Z</dcterms:created>
  <dcterms:modified xsi:type="dcterms:W3CDTF">2020-01-20T21:48:26Z</dcterms:modified>
</cp:coreProperties>
</file>