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2" r:id="rId2"/>
  </p:sldMasterIdLst>
  <p:notesMasterIdLst>
    <p:notesMasterId r:id="rId109"/>
  </p:notesMasterIdLst>
  <p:sldIdLst>
    <p:sldId id="256" r:id="rId3"/>
    <p:sldId id="458" r:id="rId4"/>
    <p:sldId id="531" r:id="rId5"/>
    <p:sldId id="532" r:id="rId6"/>
    <p:sldId id="530" r:id="rId7"/>
    <p:sldId id="526" r:id="rId8"/>
    <p:sldId id="575" r:id="rId9"/>
    <p:sldId id="576" r:id="rId10"/>
    <p:sldId id="577" r:id="rId11"/>
    <p:sldId id="578" r:id="rId12"/>
    <p:sldId id="579" r:id="rId13"/>
    <p:sldId id="580" r:id="rId14"/>
    <p:sldId id="581" r:id="rId15"/>
    <p:sldId id="582" r:id="rId16"/>
    <p:sldId id="586"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533" r:id="rId30"/>
    <p:sldId id="534" r:id="rId31"/>
    <p:sldId id="571" r:id="rId32"/>
    <p:sldId id="572" r:id="rId33"/>
    <p:sldId id="573" r:id="rId34"/>
    <p:sldId id="574" r:id="rId35"/>
    <p:sldId id="535" r:id="rId36"/>
    <p:sldId id="536" r:id="rId37"/>
    <p:sldId id="538" r:id="rId38"/>
    <p:sldId id="539" r:id="rId39"/>
    <p:sldId id="541" r:id="rId40"/>
    <p:sldId id="603" r:id="rId41"/>
    <p:sldId id="491" r:id="rId42"/>
    <p:sldId id="492" r:id="rId43"/>
    <p:sldId id="496" r:id="rId44"/>
    <p:sldId id="605" r:id="rId45"/>
    <p:sldId id="606" r:id="rId46"/>
    <p:sldId id="508" r:id="rId47"/>
    <p:sldId id="510" r:id="rId48"/>
    <p:sldId id="514" r:id="rId49"/>
    <p:sldId id="515" r:id="rId50"/>
    <p:sldId id="607" r:id="rId51"/>
    <p:sldId id="609" r:id="rId52"/>
    <p:sldId id="610" r:id="rId53"/>
    <p:sldId id="611" r:id="rId54"/>
    <p:sldId id="612" r:id="rId55"/>
    <p:sldId id="613" r:id="rId56"/>
    <p:sldId id="614" r:id="rId57"/>
    <p:sldId id="615" r:id="rId58"/>
    <p:sldId id="637" r:id="rId59"/>
    <p:sldId id="616" r:id="rId60"/>
    <p:sldId id="617" r:id="rId61"/>
    <p:sldId id="618" r:id="rId62"/>
    <p:sldId id="619" r:id="rId63"/>
    <p:sldId id="620" r:id="rId64"/>
    <p:sldId id="621" r:id="rId65"/>
    <p:sldId id="622" r:id="rId66"/>
    <p:sldId id="623" r:id="rId67"/>
    <p:sldId id="624" r:id="rId68"/>
    <p:sldId id="625" r:id="rId69"/>
    <p:sldId id="626" r:id="rId70"/>
    <p:sldId id="627" r:id="rId71"/>
    <p:sldId id="628" r:id="rId72"/>
    <p:sldId id="664" r:id="rId73"/>
    <p:sldId id="640" r:id="rId74"/>
    <p:sldId id="641" r:id="rId75"/>
    <p:sldId id="642" r:id="rId76"/>
    <p:sldId id="643" r:id="rId77"/>
    <p:sldId id="646" r:id="rId78"/>
    <p:sldId id="647" r:id="rId79"/>
    <p:sldId id="648" r:id="rId80"/>
    <p:sldId id="651" r:id="rId81"/>
    <p:sldId id="652" r:id="rId82"/>
    <p:sldId id="658" r:id="rId83"/>
    <p:sldId id="659" r:id="rId84"/>
    <p:sldId id="660" r:id="rId85"/>
    <p:sldId id="661" r:id="rId86"/>
    <p:sldId id="662" r:id="rId87"/>
    <p:sldId id="663" r:id="rId88"/>
    <p:sldId id="542" r:id="rId89"/>
    <p:sldId id="666" r:id="rId90"/>
    <p:sldId id="667" r:id="rId91"/>
    <p:sldId id="668" r:id="rId92"/>
    <p:sldId id="669" r:id="rId93"/>
    <p:sldId id="670" r:id="rId94"/>
    <p:sldId id="671" r:id="rId95"/>
    <p:sldId id="672" r:id="rId96"/>
    <p:sldId id="673" r:id="rId97"/>
    <p:sldId id="674" r:id="rId98"/>
    <p:sldId id="675" r:id="rId99"/>
    <p:sldId id="676" r:id="rId100"/>
    <p:sldId id="677" r:id="rId101"/>
    <p:sldId id="678" r:id="rId102"/>
    <p:sldId id="679" r:id="rId103"/>
    <p:sldId id="680" r:id="rId104"/>
    <p:sldId id="639" r:id="rId105"/>
    <p:sldId id="681" r:id="rId106"/>
    <p:sldId id="682" r:id="rId107"/>
    <p:sldId id="683" r:id="rId108"/>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y Critchlow" initials="cwc" lastIdx="26" clrIdx="0"/>
  <p:cmAuthor id="1" name="Akhila Balasubramanian" initials="AB" lastIdx="7" clrIdx="1"/>
  <p:cmAuthor id="2" name="fxue" initials="f" lastIdx="3" clrIdx="2"/>
  <p:cmAuthor id="3" name="awahnerm" initials="a" lastIdx="1" clrIdx="3"/>
  <p:cmAuthor id="4" name="Xue, Fei" initials="FX"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AB5E4"/>
    <a:srgbClr val="99CCFF"/>
    <a:srgbClr val="003399"/>
    <a:srgbClr val="006600"/>
    <a:srgbClr val="000099"/>
    <a:srgbClr val="663300"/>
    <a:srgbClr val="9966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2167" autoAdjust="0"/>
  </p:normalViewPr>
  <p:slideViewPr>
    <p:cSldViewPr>
      <p:cViewPr>
        <p:scale>
          <a:sx n="66" d="100"/>
          <a:sy n="66" d="100"/>
        </p:scale>
        <p:origin x="-149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80"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True RR = 2.0</a:t>
            </a:r>
            <a:endParaRPr lang="en-US" dirty="0"/>
          </a:p>
        </c:rich>
      </c:tx>
      <c:overlay val="0"/>
    </c:title>
    <c:autoTitleDeleted val="0"/>
    <c:plotArea>
      <c:layout/>
      <c:lineChart>
        <c:grouping val="standard"/>
        <c:varyColors val="0"/>
        <c:ser>
          <c:idx val="0"/>
          <c:order val="0"/>
          <c:tx>
            <c:strRef>
              <c:f>positive!$A$30</c:f>
              <c:strCache>
                <c:ptCount val="1"/>
                <c:pt idx="0">
                  <c:v>Incidence = 0.05</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positive!$C$30:$T$30</c:f>
              <c:numCache>
                <c:formatCode>General</c:formatCode>
                <c:ptCount val="18"/>
                <c:pt idx="1">
                  <c:v>10.5</c:v>
                </c:pt>
                <c:pt idx="2">
                  <c:v>7.3333333333333401</c:v>
                </c:pt>
                <c:pt idx="3">
                  <c:v>5.75</c:v>
                </c:pt>
                <c:pt idx="4">
                  <c:v>4.7999999999999989</c:v>
                </c:pt>
                <c:pt idx="5">
                  <c:v>4.166666666666667</c:v>
                </c:pt>
                <c:pt idx="6">
                  <c:v>3.714285714285714</c:v>
                </c:pt>
                <c:pt idx="7">
                  <c:v>3.3749999999999991</c:v>
                </c:pt>
                <c:pt idx="8">
                  <c:v>3.1111111111111112</c:v>
                </c:pt>
                <c:pt idx="9">
                  <c:v>2.9</c:v>
                </c:pt>
                <c:pt idx="10">
                  <c:v>2.7272727272727288</c:v>
                </c:pt>
                <c:pt idx="11">
                  <c:v>2.5833333333333348</c:v>
                </c:pt>
                <c:pt idx="12">
                  <c:v>2.4615384615384621</c:v>
                </c:pt>
                <c:pt idx="13">
                  <c:v>2.3571428571428572</c:v>
                </c:pt>
                <c:pt idx="14">
                  <c:v>2.2666666666666671</c:v>
                </c:pt>
                <c:pt idx="15">
                  <c:v>2.1875000000000022</c:v>
                </c:pt>
                <c:pt idx="16">
                  <c:v>2.117647058823529</c:v>
                </c:pt>
                <c:pt idx="17">
                  <c:v>2.0555555555555549</c:v>
                </c:pt>
              </c:numCache>
            </c:numRef>
          </c:val>
          <c:smooth val="0"/>
        </c:ser>
        <c:ser>
          <c:idx val="1"/>
          <c:order val="1"/>
          <c:tx>
            <c:strRef>
              <c:f>positive!$A$31</c:f>
              <c:strCache>
                <c:ptCount val="1"/>
                <c:pt idx="0">
                  <c:v>Incidence = 0.01</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positive!$C$31:$T$31</c:f>
              <c:numCache>
                <c:formatCode>General</c:formatCode>
                <c:ptCount val="18"/>
                <c:pt idx="1">
                  <c:v>8.0714285714285712</c:v>
                </c:pt>
                <c:pt idx="2">
                  <c:v>6.2105263157894761</c:v>
                </c:pt>
                <c:pt idx="3">
                  <c:v>5.1249999999999947</c:v>
                </c:pt>
                <c:pt idx="4">
                  <c:v>4.4137931034482802</c:v>
                </c:pt>
                <c:pt idx="5">
                  <c:v>3.911764705882355</c:v>
                </c:pt>
                <c:pt idx="6">
                  <c:v>3.5384615384615401</c:v>
                </c:pt>
                <c:pt idx="7">
                  <c:v>3.25</c:v>
                </c:pt>
                <c:pt idx="8">
                  <c:v>3.0204081632653041</c:v>
                </c:pt>
                <c:pt idx="9">
                  <c:v>2.833333333333333</c:v>
                </c:pt>
                <c:pt idx="10">
                  <c:v>2.677966101694917</c:v>
                </c:pt>
                <c:pt idx="11">
                  <c:v>2.5468749999999991</c:v>
                </c:pt>
                <c:pt idx="12">
                  <c:v>2.4347826086956532</c:v>
                </c:pt>
                <c:pt idx="13">
                  <c:v>2.3378378378378382</c:v>
                </c:pt>
                <c:pt idx="14">
                  <c:v>2.253164556962028</c:v>
                </c:pt>
                <c:pt idx="15">
                  <c:v>2.1785714285714302</c:v>
                </c:pt>
                <c:pt idx="16">
                  <c:v>2.112359550561798</c:v>
                </c:pt>
                <c:pt idx="17">
                  <c:v>2.0531914893617031</c:v>
                </c:pt>
              </c:numCache>
            </c:numRef>
          </c:val>
          <c:smooth val="0"/>
        </c:ser>
        <c:ser>
          <c:idx val="2"/>
          <c:order val="2"/>
          <c:tx>
            <c:strRef>
              <c:f>positive!$A$32</c:f>
              <c:strCache>
                <c:ptCount val="1"/>
                <c:pt idx="0">
                  <c:v>Incidence = 0.001</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positive!$C$32:$T$32</c:f>
              <c:numCache>
                <c:formatCode>General</c:formatCode>
                <c:ptCount val="18"/>
                <c:pt idx="1">
                  <c:v>7.7046979865771821</c:v>
                </c:pt>
                <c:pt idx="2">
                  <c:v>6.0201005025125616</c:v>
                </c:pt>
                <c:pt idx="3">
                  <c:v>5.012048192771088</c:v>
                </c:pt>
                <c:pt idx="4">
                  <c:v>4.3411371237458187</c:v>
                </c:pt>
                <c:pt idx="5">
                  <c:v>3.862464183381086</c:v>
                </c:pt>
                <c:pt idx="6">
                  <c:v>3.503759398496241</c:v>
                </c:pt>
                <c:pt idx="7">
                  <c:v>3.2249443207126962</c:v>
                </c:pt>
                <c:pt idx="8">
                  <c:v>3.002004008016034</c:v>
                </c:pt>
                <c:pt idx="9">
                  <c:v>2.8196721311475379</c:v>
                </c:pt>
                <c:pt idx="10">
                  <c:v>2.6677796327212042</c:v>
                </c:pt>
                <c:pt idx="11">
                  <c:v>2.539291217257321</c:v>
                </c:pt>
                <c:pt idx="12">
                  <c:v>2.4291845493562252</c:v>
                </c:pt>
                <c:pt idx="13">
                  <c:v>2.3337783711615492</c:v>
                </c:pt>
                <c:pt idx="14">
                  <c:v>2.2503128911138921</c:v>
                </c:pt>
                <c:pt idx="15">
                  <c:v>2.1766784452296788</c:v>
                </c:pt>
                <c:pt idx="16">
                  <c:v>2.1112347052280311</c:v>
                </c:pt>
                <c:pt idx="17">
                  <c:v>2.0526870389884091</c:v>
                </c:pt>
              </c:numCache>
            </c:numRef>
          </c:val>
          <c:smooth val="0"/>
        </c:ser>
        <c:ser>
          <c:idx val="3"/>
          <c:order val="3"/>
          <c:tx>
            <c:strRef>
              <c:f>positive!$A$33</c:f>
              <c:strCache>
                <c:ptCount val="1"/>
                <c:pt idx="0">
                  <c:v>Incidence = 0.0001</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positive!$C$33:$T$33</c:f>
              <c:numCache>
                <c:formatCode>General</c:formatCode>
                <c:ptCount val="18"/>
                <c:pt idx="1">
                  <c:v>7.6704469646430917</c:v>
                </c:pt>
                <c:pt idx="2">
                  <c:v>6.0020010005002504</c:v>
                </c:pt>
                <c:pt idx="3">
                  <c:v>5.0012004801920833</c:v>
                </c:pt>
                <c:pt idx="4">
                  <c:v>4.3341113704568119</c:v>
                </c:pt>
                <c:pt idx="5">
                  <c:v>3.857673621034579</c:v>
                </c:pt>
                <c:pt idx="6">
                  <c:v>3.5003750937734428</c:v>
                </c:pt>
                <c:pt idx="7">
                  <c:v>3.2224938875305642</c:v>
                </c:pt>
                <c:pt idx="8">
                  <c:v>3.0002000400080018</c:v>
                </c:pt>
                <c:pt idx="9">
                  <c:v>2.8183306055646482</c:v>
                </c:pt>
                <c:pt idx="10">
                  <c:v>2.6667777962993848</c:v>
                </c:pt>
                <c:pt idx="11">
                  <c:v>2.5385443914448378</c:v>
                </c:pt>
                <c:pt idx="12">
                  <c:v>2.4286326618088281</c:v>
                </c:pt>
                <c:pt idx="13">
                  <c:v>2.3333777837044938</c:v>
                </c:pt>
                <c:pt idx="14">
                  <c:v>2.25003125390674</c:v>
                </c:pt>
                <c:pt idx="15">
                  <c:v>2.1764913519237559</c:v>
                </c:pt>
                <c:pt idx="16">
                  <c:v>2.11112345816202</c:v>
                </c:pt>
                <c:pt idx="17">
                  <c:v>2.0526371196968078</c:v>
                </c:pt>
              </c:numCache>
            </c:numRef>
          </c:val>
          <c:smooth val="0"/>
        </c:ser>
        <c:dLbls>
          <c:showLegendKey val="0"/>
          <c:showVal val="0"/>
          <c:showCatName val="0"/>
          <c:showSerName val="0"/>
          <c:showPercent val="0"/>
          <c:showBubbleSize val="0"/>
        </c:dLbls>
        <c:marker val="1"/>
        <c:smooth val="0"/>
        <c:axId val="140388224"/>
        <c:axId val="140398592"/>
      </c:lineChart>
      <c:catAx>
        <c:axId val="140388224"/>
        <c:scaling>
          <c:orientation val="minMax"/>
        </c:scaling>
        <c:delete val="0"/>
        <c:axPos val="b"/>
        <c:title>
          <c:tx>
            <c:rich>
              <a:bodyPr/>
              <a:lstStyle/>
              <a:p>
                <a:pPr>
                  <a:defRPr/>
                </a:pPr>
                <a:r>
                  <a:rPr lang="en-US"/>
                  <a:t>PPV</a:t>
                </a:r>
              </a:p>
            </c:rich>
          </c:tx>
          <c:overlay val="0"/>
        </c:title>
        <c:numFmt formatCode="General" sourceLinked="1"/>
        <c:majorTickMark val="out"/>
        <c:minorTickMark val="none"/>
        <c:tickLblPos val="nextTo"/>
        <c:crossAx val="140398592"/>
        <c:crosses val="autoZero"/>
        <c:auto val="1"/>
        <c:lblAlgn val="ctr"/>
        <c:lblOffset val="100"/>
        <c:noMultiLvlLbl val="0"/>
      </c:catAx>
      <c:valAx>
        <c:axId val="140398592"/>
        <c:scaling>
          <c:orientation val="minMax"/>
        </c:scaling>
        <c:delete val="0"/>
        <c:axPos val="l"/>
        <c:majorGridlines/>
        <c:title>
          <c:tx>
            <c:rich>
              <a:bodyPr rot="-5400000" vert="horz"/>
              <a:lstStyle/>
              <a:p>
                <a:pPr>
                  <a:defRPr/>
                </a:pPr>
                <a:r>
                  <a:rPr lang="en-US"/>
                  <a:t>Observed</a:t>
                </a:r>
                <a:r>
                  <a:rPr lang="en-US" baseline="0"/>
                  <a:t> RR</a:t>
                </a:r>
                <a:endParaRPr lang="en-US"/>
              </a:p>
            </c:rich>
          </c:tx>
          <c:overlay val="0"/>
        </c:title>
        <c:numFmt formatCode="General" sourceLinked="1"/>
        <c:majorTickMark val="out"/>
        <c:minorTickMark val="none"/>
        <c:tickLblPos val="nextTo"/>
        <c:crossAx val="140388224"/>
        <c:crosses val="autoZero"/>
        <c:crossBetween val="midCat"/>
        <c:majorUnit val="1"/>
      </c:valAx>
      <c:spPr>
        <a:ln>
          <a:solidFill>
            <a:schemeClr val="tx1"/>
          </a:solidFill>
        </a:ln>
      </c:spPr>
    </c:plotArea>
    <c:legend>
      <c:legendPos val="r"/>
      <c:layout>
        <c:manualLayout>
          <c:xMode val="edge"/>
          <c:yMode val="edge"/>
          <c:x val="0.600203307919843"/>
          <c:y val="0.15926102200218001"/>
          <c:w val="0.30313398325209401"/>
          <c:h val="0.28445902595508898"/>
        </c:manualLayout>
      </c:layout>
      <c:overlay val="1"/>
      <c:spPr>
        <a:solidFill>
          <a:schemeClr val="bg1"/>
        </a:solidFill>
        <a:ln cmpd="dbl">
          <a:solidFill>
            <a:schemeClr val="tx1"/>
          </a:solidFill>
        </a:ln>
        <a:effectLst>
          <a:outerShdw sx="1000" sy="1000" algn="ctr" rotWithShape="0">
            <a:srgbClr val="000000"/>
          </a:outerShdw>
        </a:effectLst>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True RR = 0.8</a:t>
            </a:r>
            <a:endParaRPr lang="en-US" sz="1800" b="1" i="0" baseline="0" dirty="0"/>
          </a:p>
        </c:rich>
      </c:tx>
      <c:overlay val="0"/>
    </c:title>
    <c:autoTitleDeleted val="0"/>
    <c:plotArea>
      <c:layout/>
      <c:lineChart>
        <c:grouping val="standard"/>
        <c:varyColors val="0"/>
        <c:ser>
          <c:idx val="0"/>
          <c:order val="0"/>
          <c:tx>
            <c:strRef>
              <c:f>negative!$A$30</c:f>
              <c:strCache>
                <c:ptCount val="1"/>
                <c:pt idx="0">
                  <c:v>Incidence = 0.05</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negative!$B$30:$Q$30</c:f>
              <c:numCache>
                <c:formatCode>General</c:formatCode>
                <c:ptCount val="16"/>
                <c:pt idx="1">
                  <c:v>5.0000000000000197E-2</c:v>
                </c:pt>
                <c:pt idx="2">
                  <c:v>0.24</c:v>
                </c:pt>
                <c:pt idx="3">
                  <c:v>0.36666666666666697</c:v>
                </c:pt>
                <c:pt idx="4">
                  <c:v>0.45714285714285702</c:v>
                </c:pt>
                <c:pt idx="5">
                  <c:v>0.52500000000000002</c:v>
                </c:pt>
                <c:pt idx="6">
                  <c:v>0.57777777777777795</c:v>
                </c:pt>
                <c:pt idx="7">
                  <c:v>0.62</c:v>
                </c:pt>
                <c:pt idx="8">
                  <c:v>0.65454545454545499</c:v>
                </c:pt>
                <c:pt idx="9">
                  <c:v>0.68333333333333401</c:v>
                </c:pt>
                <c:pt idx="10">
                  <c:v>0.70769230769230795</c:v>
                </c:pt>
                <c:pt idx="11">
                  <c:v>0.72857142857142898</c:v>
                </c:pt>
                <c:pt idx="12">
                  <c:v>0.74666666666666703</c:v>
                </c:pt>
                <c:pt idx="13">
                  <c:v>0.76249999999999996</c:v>
                </c:pt>
                <c:pt idx="14">
                  <c:v>0.77647058823529402</c:v>
                </c:pt>
                <c:pt idx="15">
                  <c:v>0.78888888888888897</c:v>
                </c:pt>
              </c:numCache>
            </c:numRef>
          </c:val>
          <c:smooth val="0"/>
        </c:ser>
        <c:ser>
          <c:idx val="1"/>
          <c:order val="1"/>
          <c:tx>
            <c:strRef>
              <c:f>negative!$A$31</c:f>
              <c:strCache>
                <c:ptCount val="1"/>
                <c:pt idx="0">
                  <c:v>Incidence = 0.01</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negative!$B$31:$Q$31</c:f>
              <c:numCache>
                <c:formatCode>General</c:formatCode>
                <c:ptCount val="16"/>
                <c:pt idx="1">
                  <c:v>0.17499999999999999</c:v>
                </c:pt>
                <c:pt idx="2">
                  <c:v>0.31724137931034502</c:v>
                </c:pt>
                <c:pt idx="3">
                  <c:v>0.41764705882352898</c:v>
                </c:pt>
                <c:pt idx="4">
                  <c:v>0.492307692307693</c:v>
                </c:pt>
                <c:pt idx="5">
                  <c:v>0.55000000000000004</c:v>
                </c:pt>
                <c:pt idx="6">
                  <c:v>0.59591836734693804</c:v>
                </c:pt>
                <c:pt idx="7">
                  <c:v>0.63333333333333397</c:v>
                </c:pt>
                <c:pt idx="8">
                  <c:v>0.66440677966101702</c:v>
                </c:pt>
                <c:pt idx="9">
                  <c:v>0.69062500000000104</c:v>
                </c:pt>
                <c:pt idx="10">
                  <c:v>0.71304347826087</c:v>
                </c:pt>
                <c:pt idx="11">
                  <c:v>0.73243243243243294</c:v>
                </c:pt>
                <c:pt idx="12">
                  <c:v>0.74936708860759504</c:v>
                </c:pt>
                <c:pt idx="13">
                  <c:v>0.76428571428571501</c:v>
                </c:pt>
                <c:pt idx="14">
                  <c:v>0.77752808988763999</c:v>
                </c:pt>
                <c:pt idx="15">
                  <c:v>0.78936170212765899</c:v>
                </c:pt>
              </c:numCache>
            </c:numRef>
          </c:val>
          <c:smooth val="0"/>
        </c:ser>
        <c:ser>
          <c:idx val="2"/>
          <c:order val="2"/>
          <c:tx>
            <c:strRef>
              <c:f>negative!$A$32</c:f>
              <c:strCache>
                <c:ptCount val="1"/>
                <c:pt idx="0">
                  <c:v>Incidence = 0.001</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negative!$B$32:$Q$32</c:f>
              <c:numCache>
                <c:formatCode>General</c:formatCode>
                <c:ptCount val="16"/>
                <c:pt idx="1">
                  <c:v>0.19759036144578301</c:v>
                </c:pt>
                <c:pt idx="2">
                  <c:v>0.33177257525083698</c:v>
                </c:pt>
                <c:pt idx="3">
                  <c:v>0.42750716332378302</c:v>
                </c:pt>
                <c:pt idx="4">
                  <c:v>0.499248120300752</c:v>
                </c:pt>
                <c:pt idx="5">
                  <c:v>0.55501113585746098</c:v>
                </c:pt>
                <c:pt idx="6">
                  <c:v>0.59959919839679399</c:v>
                </c:pt>
                <c:pt idx="7">
                  <c:v>0.636065573770492</c:v>
                </c:pt>
                <c:pt idx="8">
                  <c:v>0.66644407345575996</c:v>
                </c:pt>
                <c:pt idx="9">
                  <c:v>0.69214175654853705</c:v>
                </c:pt>
                <c:pt idx="10">
                  <c:v>0.71416309012875501</c:v>
                </c:pt>
                <c:pt idx="11">
                  <c:v>0.73324432576769005</c:v>
                </c:pt>
                <c:pt idx="12">
                  <c:v>0.749937421777221</c:v>
                </c:pt>
                <c:pt idx="13">
                  <c:v>0.76466431095406395</c:v>
                </c:pt>
                <c:pt idx="14">
                  <c:v>0.77775305895439395</c:v>
                </c:pt>
                <c:pt idx="15">
                  <c:v>0.78946259220231796</c:v>
                </c:pt>
              </c:numCache>
            </c:numRef>
          </c:val>
          <c:smooth val="0"/>
        </c:ser>
        <c:ser>
          <c:idx val="3"/>
          <c:order val="3"/>
          <c:tx>
            <c:strRef>
              <c:f>negative!$A$33</c:f>
              <c:strCache>
                <c:ptCount val="1"/>
                <c:pt idx="0">
                  <c:v>Incidence = 0.0001</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negative!$B$33:$Q$33</c:f>
              <c:numCache>
                <c:formatCode>General</c:formatCode>
                <c:ptCount val="16"/>
                <c:pt idx="1">
                  <c:v>0.19975990396158499</c:v>
                </c:pt>
                <c:pt idx="2">
                  <c:v>0.33317772590863698</c:v>
                </c:pt>
                <c:pt idx="3">
                  <c:v>0.42846527579308402</c:v>
                </c:pt>
                <c:pt idx="4">
                  <c:v>0.49992498124531198</c:v>
                </c:pt>
                <c:pt idx="5">
                  <c:v>0.555501222493889</c:v>
                </c:pt>
                <c:pt idx="6">
                  <c:v>0.5999599919984</c:v>
                </c:pt>
                <c:pt idx="7">
                  <c:v>0.63633387888707105</c:v>
                </c:pt>
                <c:pt idx="8">
                  <c:v>0.66664444074012397</c:v>
                </c:pt>
                <c:pt idx="9">
                  <c:v>0.69229112171103302</c:v>
                </c:pt>
                <c:pt idx="10">
                  <c:v>0.71427346763823396</c:v>
                </c:pt>
                <c:pt idx="11">
                  <c:v>0.73332444325910195</c:v>
                </c:pt>
                <c:pt idx="12">
                  <c:v>0.74999374921865303</c:v>
                </c:pt>
                <c:pt idx="13">
                  <c:v>0.76470172961524896</c:v>
                </c:pt>
                <c:pt idx="14">
                  <c:v>0.77777530836759701</c:v>
                </c:pt>
                <c:pt idx="15">
                  <c:v>0.78947257606063803</c:v>
                </c:pt>
              </c:numCache>
            </c:numRef>
          </c:val>
          <c:smooth val="0"/>
        </c:ser>
        <c:dLbls>
          <c:showLegendKey val="0"/>
          <c:showVal val="0"/>
          <c:showCatName val="0"/>
          <c:showSerName val="0"/>
          <c:showPercent val="0"/>
          <c:showBubbleSize val="0"/>
        </c:dLbls>
        <c:marker val="1"/>
        <c:smooth val="0"/>
        <c:axId val="140425856"/>
        <c:axId val="140432128"/>
      </c:lineChart>
      <c:catAx>
        <c:axId val="140425856"/>
        <c:scaling>
          <c:orientation val="minMax"/>
        </c:scaling>
        <c:delete val="0"/>
        <c:axPos val="b"/>
        <c:title>
          <c:tx>
            <c:rich>
              <a:bodyPr/>
              <a:lstStyle/>
              <a:p>
                <a:pPr>
                  <a:defRPr/>
                </a:pPr>
                <a:r>
                  <a:rPr lang="en-US"/>
                  <a:t>PPV</a:t>
                </a:r>
              </a:p>
            </c:rich>
          </c:tx>
          <c:overlay val="0"/>
        </c:title>
        <c:numFmt formatCode="General" sourceLinked="1"/>
        <c:majorTickMark val="out"/>
        <c:minorTickMark val="none"/>
        <c:tickLblPos val="nextTo"/>
        <c:crossAx val="140432128"/>
        <c:crosses val="autoZero"/>
        <c:auto val="1"/>
        <c:lblAlgn val="ctr"/>
        <c:lblOffset val="100"/>
        <c:noMultiLvlLbl val="0"/>
      </c:catAx>
      <c:valAx>
        <c:axId val="140432128"/>
        <c:scaling>
          <c:orientation val="minMax"/>
          <c:max val="1"/>
        </c:scaling>
        <c:delete val="0"/>
        <c:axPos val="l"/>
        <c:majorGridlines/>
        <c:title>
          <c:tx>
            <c:rich>
              <a:bodyPr rot="-5400000" vert="horz"/>
              <a:lstStyle/>
              <a:p>
                <a:pPr>
                  <a:defRPr/>
                </a:pPr>
                <a:r>
                  <a:rPr lang="en-US"/>
                  <a:t>Observed RR</a:t>
                </a:r>
              </a:p>
            </c:rich>
          </c:tx>
          <c:overlay val="0"/>
        </c:title>
        <c:numFmt formatCode="General" sourceLinked="1"/>
        <c:majorTickMark val="out"/>
        <c:minorTickMark val="none"/>
        <c:tickLblPos val="nextTo"/>
        <c:crossAx val="140425856"/>
        <c:crosses val="autoZero"/>
        <c:crossBetween val="between"/>
      </c:valAx>
      <c:spPr>
        <a:ln>
          <a:solidFill>
            <a:schemeClr val="tx1"/>
          </a:solidFill>
        </a:ln>
      </c:spPr>
    </c:plotArea>
    <c:legend>
      <c:legendPos val="r"/>
      <c:layout>
        <c:manualLayout>
          <c:xMode val="edge"/>
          <c:yMode val="edge"/>
          <c:x val="0.64107912740415696"/>
          <c:y val="0.423413531641878"/>
          <c:w val="0.290614861666882"/>
          <c:h val="0.26789501312336"/>
        </c:manualLayout>
      </c:layout>
      <c:overlay val="1"/>
      <c:spPr>
        <a:solidFill>
          <a:sysClr val="window" lastClr="FFFFFF"/>
        </a:solidFill>
        <a:ln>
          <a:solidFill>
            <a:schemeClr val="tx1"/>
          </a:solidFill>
        </a:ln>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True RR = 0.95</a:t>
            </a:r>
            <a:endParaRPr lang="en-US" sz="1800" b="1" i="0" baseline="0" dirty="0"/>
          </a:p>
        </c:rich>
      </c:tx>
      <c:overlay val="0"/>
    </c:title>
    <c:autoTitleDeleted val="0"/>
    <c:plotArea>
      <c:layout/>
      <c:lineChart>
        <c:grouping val="standard"/>
        <c:varyColors val="0"/>
        <c:ser>
          <c:idx val="0"/>
          <c:order val="0"/>
          <c:tx>
            <c:strRef>
              <c:f>'small negative'!$A$30</c:f>
              <c:strCache>
                <c:ptCount val="1"/>
                <c:pt idx="0">
                  <c:v>Incidence = 0.05</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negative'!$B$30:$Q$30</c:f>
              <c:numCache>
                <c:formatCode>General</c:formatCode>
                <c:ptCount val="16"/>
                <c:pt idx="0">
                  <c:v>0.68333333333333302</c:v>
                </c:pt>
                <c:pt idx="1">
                  <c:v>0.76249999999999996</c:v>
                </c:pt>
                <c:pt idx="2">
                  <c:v>0.81</c:v>
                </c:pt>
                <c:pt idx="3">
                  <c:v>0.84166666666666701</c:v>
                </c:pt>
                <c:pt idx="4">
                  <c:v>0.86428571428571499</c:v>
                </c:pt>
                <c:pt idx="5">
                  <c:v>0.88124999999999998</c:v>
                </c:pt>
                <c:pt idx="6">
                  <c:v>0.89444444444444504</c:v>
                </c:pt>
                <c:pt idx="7">
                  <c:v>0.90500000000000003</c:v>
                </c:pt>
                <c:pt idx="8">
                  <c:v>0.91363636363636402</c:v>
                </c:pt>
                <c:pt idx="9">
                  <c:v>0.92083333333333395</c:v>
                </c:pt>
                <c:pt idx="10">
                  <c:v>0.92692307692307796</c:v>
                </c:pt>
                <c:pt idx="11">
                  <c:v>0.93214285714285705</c:v>
                </c:pt>
                <c:pt idx="12">
                  <c:v>0.93666666666666698</c:v>
                </c:pt>
                <c:pt idx="13">
                  <c:v>0.94062500000000004</c:v>
                </c:pt>
                <c:pt idx="14">
                  <c:v>0.94411764705882395</c:v>
                </c:pt>
                <c:pt idx="15">
                  <c:v>0.94722222222222197</c:v>
                </c:pt>
              </c:numCache>
            </c:numRef>
          </c:val>
          <c:smooth val="0"/>
        </c:ser>
        <c:ser>
          <c:idx val="1"/>
          <c:order val="1"/>
          <c:tx>
            <c:strRef>
              <c:f>'small negative'!$A$31</c:f>
              <c:strCache>
                <c:ptCount val="1"/>
                <c:pt idx="0">
                  <c:v>Incidence = 0.01</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negative'!$B$31:$Q$31</c:f>
              <c:numCache>
                <c:formatCode>General</c:formatCode>
                <c:ptCount val="16"/>
                <c:pt idx="0">
                  <c:v>0.73947368421052595</c:v>
                </c:pt>
                <c:pt idx="1">
                  <c:v>0.79374999999999996</c:v>
                </c:pt>
                <c:pt idx="2">
                  <c:v>0.82931034482758603</c:v>
                </c:pt>
                <c:pt idx="3">
                  <c:v>0.85441176470588198</c:v>
                </c:pt>
                <c:pt idx="4">
                  <c:v>0.87307692307692297</c:v>
                </c:pt>
                <c:pt idx="5">
                  <c:v>0.88749999999999996</c:v>
                </c:pt>
                <c:pt idx="6">
                  <c:v>0.89897959183673504</c:v>
                </c:pt>
                <c:pt idx="7">
                  <c:v>0.90833333333333299</c:v>
                </c:pt>
                <c:pt idx="8">
                  <c:v>0.91610169491525395</c:v>
                </c:pt>
                <c:pt idx="9">
                  <c:v>0.92265624999999996</c:v>
                </c:pt>
                <c:pt idx="10">
                  <c:v>0.92826086956521703</c:v>
                </c:pt>
                <c:pt idx="11">
                  <c:v>0.93310810810810796</c:v>
                </c:pt>
                <c:pt idx="12">
                  <c:v>0.93734177215189896</c:v>
                </c:pt>
                <c:pt idx="13">
                  <c:v>0.941071428571429</c:v>
                </c:pt>
                <c:pt idx="14">
                  <c:v>0.94438202247191005</c:v>
                </c:pt>
                <c:pt idx="15">
                  <c:v>0.947340425531915</c:v>
                </c:pt>
              </c:numCache>
            </c:numRef>
          </c:val>
          <c:smooth val="0"/>
        </c:ser>
        <c:ser>
          <c:idx val="2"/>
          <c:order val="2"/>
          <c:tx>
            <c:strRef>
              <c:f>'small negative'!$A$32</c:f>
              <c:strCache>
                <c:ptCount val="1"/>
                <c:pt idx="0">
                  <c:v>Incidence = 0.001</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negative'!$B$32:$Q$32</c:f>
              <c:numCache>
                <c:formatCode>General</c:formatCode>
                <c:ptCount val="16"/>
                <c:pt idx="0">
                  <c:v>0.74899497487437205</c:v>
                </c:pt>
                <c:pt idx="1">
                  <c:v>0.79939759036144498</c:v>
                </c:pt>
                <c:pt idx="2">
                  <c:v>0.83294314381270795</c:v>
                </c:pt>
                <c:pt idx="3">
                  <c:v>0.85687679083094503</c:v>
                </c:pt>
                <c:pt idx="4">
                  <c:v>0.87481203007518804</c:v>
                </c:pt>
                <c:pt idx="5">
                  <c:v>0.88875278396436497</c:v>
                </c:pt>
                <c:pt idx="6">
                  <c:v>0.89989979959919897</c:v>
                </c:pt>
                <c:pt idx="7">
                  <c:v>0.90901639344262197</c:v>
                </c:pt>
                <c:pt idx="8">
                  <c:v>0.91661101836393999</c:v>
                </c:pt>
                <c:pt idx="9">
                  <c:v>0.92303543913713404</c:v>
                </c:pt>
                <c:pt idx="10">
                  <c:v>0.92854077253218903</c:v>
                </c:pt>
                <c:pt idx="11">
                  <c:v>0.93331108144192199</c:v>
                </c:pt>
                <c:pt idx="12">
                  <c:v>0.93748435544430497</c:v>
                </c:pt>
                <c:pt idx="13">
                  <c:v>0.94116607773851602</c:v>
                </c:pt>
                <c:pt idx="14">
                  <c:v>0.94443826473859904</c:v>
                </c:pt>
                <c:pt idx="15">
                  <c:v>0.94736564805057999</c:v>
                </c:pt>
              </c:numCache>
            </c:numRef>
          </c:val>
          <c:smooth val="0"/>
        </c:ser>
        <c:ser>
          <c:idx val="3"/>
          <c:order val="3"/>
          <c:tx>
            <c:strRef>
              <c:f>'small negative'!$A$33</c:f>
              <c:strCache>
                <c:ptCount val="1"/>
                <c:pt idx="0">
                  <c:v>Incidence = 0.0001</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negative'!$B$33:$Q$33</c:f>
              <c:numCache>
                <c:formatCode>General</c:formatCode>
                <c:ptCount val="16"/>
                <c:pt idx="0">
                  <c:v>0.74989994997498799</c:v>
                </c:pt>
                <c:pt idx="1">
                  <c:v>0.79993997599039601</c:v>
                </c:pt>
                <c:pt idx="2">
                  <c:v>0.83329443147715898</c:v>
                </c:pt>
                <c:pt idx="3">
                  <c:v>0.85711631894827101</c:v>
                </c:pt>
                <c:pt idx="4">
                  <c:v>0.87498124531132804</c:v>
                </c:pt>
                <c:pt idx="5">
                  <c:v>0.88887530562347195</c:v>
                </c:pt>
                <c:pt idx="6">
                  <c:v>0.8999899979996</c:v>
                </c:pt>
                <c:pt idx="7">
                  <c:v>0.90908346972176701</c:v>
                </c:pt>
                <c:pt idx="8">
                  <c:v>0.91666111018503105</c:v>
                </c:pt>
                <c:pt idx="9">
                  <c:v>0.92307278042775798</c:v>
                </c:pt>
                <c:pt idx="10">
                  <c:v>0.92856836690955802</c:v>
                </c:pt>
                <c:pt idx="11">
                  <c:v>0.93333111081477604</c:v>
                </c:pt>
                <c:pt idx="12">
                  <c:v>0.93749843730466298</c:v>
                </c:pt>
                <c:pt idx="13">
                  <c:v>0.94117543240381296</c:v>
                </c:pt>
                <c:pt idx="14">
                  <c:v>0.944443827091899</c:v>
                </c:pt>
                <c:pt idx="15">
                  <c:v>0.94736814401515901</c:v>
                </c:pt>
              </c:numCache>
            </c:numRef>
          </c:val>
          <c:smooth val="0"/>
        </c:ser>
        <c:dLbls>
          <c:showLegendKey val="0"/>
          <c:showVal val="0"/>
          <c:showCatName val="0"/>
          <c:showSerName val="0"/>
          <c:showPercent val="0"/>
          <c:showBubbleSize val="0"/>
        </c:dLbls>
        <c:marker val="1"/>
        <c:smooth val="0"/>
        <c:axId val="140455296"/>
        <c:axId val="140477952"/>
      </c:lineChart>
      <c:catAx>
        <c:axId val="140455296"/>
        <c:scaling>
          <c:orientation val="minMax"/>
        </c:scaling>
        <c:delete val="0"/>
        <c:axPos val="b"/>
        <c:title>
          <c:tx>
            <c:rich>
              <a:bodyPr/>
              <a:lstStyle/>
              <a:p>
                <a:pPr>
                  <a:defRPr/>
                </a:pPr>
                <a:r>
                  <a:rPr lang="en-US"/>
                  <a:t>PPV</a:t>
                </a:r>
              </a:p>
            </c:rich>
          </c:tx>
          <c:overlay val="0"/>
        </c:title>
        <c:numFmt formatCode="General" sourceLinked="1"/>
        <c:majorTickMark val="out"/>
        <c:minorTickMark val="none"/>
        <c:tickLblPos val="nextTo"/>
        <c:crossAx val="140477952"/>
        <c:crosses val="autoZero"/>
        <c:auto val="1"/>
        <c:lblAlgn val="ctr"/>
        <c:lblOffset val="100"/>
        <c:noMultiLvlLbl val="0"/>
      </c:catAx>
      <c:valAx>
        <c:axId val="140477952"/>
        <c:scaling>
          <c:orientation val="minMax"/>
        </c:scaling>
        <c:delete val="0"/>
        <c:axPos val="l"/>
        <c:majorGridlines/>
        <c:title>
          <c:tx>
            <c:rich>
              <a:bodyPr rot="-5400000" vert="horz"/>
              <a:lstStyle/>
              <a:p>
                <a:pPr>
                  <a:defRPr/>
                </a:pPr>
                <a:r>
                  <a:rPr lang="en-US"/>
                  <a:t>Observed RR</a:t>
                </a:r>
              </a:p>
            </c:rich>
          </c:tx>
          <c:overlay val="0"/>
        </c:title>
        <c:numFmt formatCode="General" sourceLinked="1"/>
        <c:majorTickMark val="out"/>
        <c:minorTickMark val="none"/>
        <c:tickLblPos val="nextTo"/>
        <c:crossAx val="140455296"/>
        <c:crosses val="autoZero"/>
        <c:crossBetween val="between"/>
      </c:valAx>
      <c:spPr>
        <a:ln>
          <a:solidFill>
            <a:schemeClr val="tx1"/>
          </a:solidFill>
        </a:ln>
      </c:spPr>
    </c:plotArea>
    <c:legend>
      <c:legendPos val="r"/>
      <c:layout>
        <c:manualLayout>
          <c:xMode val="edge"/>
          <c:yMode val="edge"/>
          <c:x val="0.57440878152942698"/>
          <c:y val="0.37758151064450302"/>
          <c:w val="0.30560478668980001"/>
          <c:h val="0.28868970545348499"/>
        </c:manualLayout>
      </c:layout>
      <c:overlay val="1"/>
      <c:spPr>
        <a:solidFill>
          <a:schemeClr val="bg1"/>
        </a:solidFill>
        <a:ln>
          <a:solidFill>
            <a:schemeClr val="tx1"/>
          </a:solidFill>
        </a:ln>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True RR = 1.05</a:t>
            </a:r>
            <a:endParaRPr lang="en-US" dirty="0"/>
          </a:p>
        </c:rich>
      </c:tx>
      <c:overlay val="0"/>
    </c:title>
    <c:autoTitleDeleted val="0"/>
    <c:plotArea>
      <c:layout/>
      <c:lineChart>
        <c:grouping val="standard"/>
        <c:varyColors val="0"/>
        <c:ser>
          <c:idx val="0"/>
          <c:order val="0"/>
          <c:tx>
            <c:strRef>
              <c:f>'small positive'!$A$30</c:f>
              <c:strCache>
                <c:ptCount val="1"/>
                <c:pt idx="0">
                  <c:v>Incidence = 0.05</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positive'!$B$30:$S$30</c:f>
              <c:numCache>
                <c:formatCode>General</c:formatCode>
                <c:ptCount val="18"/>
                <c:pt idx="0">
                  <c:v>1.9500000000000031</c:v>
                </c:pt>
                <c:pt idx="1">
                  <c:v>1.4750000000000001</c:v>
                </c:pt>
                <c:pt idx="2">
                  <c:v>1.3166666666666671</c:v>
                </c:pt>
                <c:pt idx="3">
                  <c:v>1.2374999999999989</c:v>
                </c:pt>
                <c:pt idx="4">
                  <c:v>1.1900000000000011</c:v>
                </c:pt>
                <c:pt idx="5">
                  <c:v>1.1583333333333341</c:v>
                </c:pt>
                <c:pt idx="6">
                  <c:v>1.135714285714285</c:v>
                </c:pt>
                <c:pt idx="7">
                  <c:v>1.1187499999999999</c:v>
                </c:pt>
                <c:pt idx="8">
                  <c:v>1.1055555555555561</c:v>
                </c:pt>
                <c:pt idx="9">
                  <c:v>1.095</c:v>
                </c:pt>
                <c:pt idx="10">
                  <c:v>1.086363636363636</c:v>
                </c:pt>
                <c:pt idx="11">
                  <c:v>1.0791666666666671</c:v>
                </c:pt>
                <c:pt idx="12">
                  <c:v>1.0730769230769239</c:v>
                </c:pt>
                <c:pt idx="13">
                  <c:v>1.0678571428571431</c:v>
                </c:pt>
                <c:pt idx="14">
                  <c:v>1.063333333333333</c:v>
                </c:pt>
                <c:pt idx="15">
                  <c:v>1.059375</c:v>
                </c:pt>
                <c:pt idx="16">
                  <c:v>1.0558823529411761</c:v>
                </c:pt>
                <c:pt idx="17">
                  <c:v>1.052777777777778</c:v>
                </c:pt>
              </c:numCache>
            </c:numRef>
          </c:val>
          <c:smooth val="0"/>
        </c:ser>
        <c:ser>
          <c:idx val="1"/>
          <c:order val="1"/>
          <c:tx>
            <c:strRef>
              <c:f>'small positive'!$A$31</c:f>
              <c:strCache>
                <c:ptCount val="1"/>
                <c:pt idx="0">
                  <c:v>Incidence = 0.01</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positive'!$B$31:$S$31</c:f>
              <c:numCache>
                <c:formatCode>General</c:formatCode>
                <c:ptCount val="18"/>
                <c:pt idx="0">
                  <c:v>1.5500000000000009</c:v>
                </c:pt>
                <c:pt idx="1">
                  <c:v>1.3535714285714291</c:v>
                </c:pt>
                <c:pt idx="2">
                  <c:v>1.2605263157894719</c:v>
                </c:pt>
                <c:pt idx="3">
                  <c:v>1.20625</c:v>
                </c:pt>
                <c:pt idx="4">
                  <c:v>1.1706896551724131</c:v>
                </c:pt>
                <c:pt idx="5">
                  <c:v>1.145588235294118</c:v>
                </c:pt>
                <c:pt idx="6">
                  <c:v>1.1269230769230769</c:v>
                </c:pt>
                <c:pt idx="7">
                  <c:v>1.1125</c:v>
                </c:pt>
                <c:pt idx="8">
                  <c:v>1.1010204081632651</c:v>
                </c:pt>
                <c:pt idx="9">
                  <c:v>1.091666666666667</c:v>
                </c:pt>
                <c:pt idx="10">
                  <c:v>1.0838983050847451</c:v>
                </c:pt>
                <c:pt idx="11">
                  <c:v>1.07734375</c:v>
                </c:pt>
                <c:pt idx="12">
                  <c:v>1.0717391304347821</c:v>
                </c:pt>
                <c:pt idx="13">
                  <c:v>1.0668918918918919</c:v>
                </c:pt>
                <c:pt idx="14">
                  <c:v>1.062658227848102</c:v>
                </c:pt>
                <c:pt idx="15">
                  <c:v>1.0589285714285721</c:v>
                </c:pt>
                <c:pt idx="16">
                  <c:v>1.0556179775280901</c:v>
                </c:pt>
                <c:pt idx="17">
                  <c:v>1.052659574468086</c:v>
                </c:pt>
              </c:numCache>
            </c:numRef>
          </c:val>
          <c:smooth val="0"/>
        </c:ser>
        <c:ser>
          <c:idx val="2"/>
          <c:order val="2"/>
          <c:tx>
            <c:strRef>
              <c:f>'small positive'!$A$32</c:f>
              <c:strCache>
                <c:ptCount val="1"/>
                <c:pt idx="0">
                  <c:v>Incidence = 0.001</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positive'!$B$32:$S$32</c:f>
              <c:numCache>
                <c:formatCode>General</c:formatCode>
                <c:ptCount val="18"/>
                <c:pt idx="0">
                  <c:v>1.5045454545454551</c:v>
                </c:pt>
                <c:pt idx="1">
                  <c:v>1.335234899328859</c:v>
                </c:pt>
                <c:pt idx="2">
                  <c:v>1.2510050251256279</c:v>
                </c:pt>
                <c:pt idx="3">
                  <c:v>1.200602409638555</c:v>
                </c:pt>
                <c:pt idx="4">
                  <c:v>1.167056856187292</c:v>
                </c:pt>
                <c:pt idx="5">
                  <c:v>1.143123209169054</c:v>
                </c:pt>
                <c:pt idx="6">
                  <c:v>1.125187969924814</c:v>
                </c:pt>
                <c:pt idx="7">
                  <c:v>1.111247216035635</c:v>
                </c:pt>
                <c:pt idx="8">
                  <c:v>1.100100200400802</c:v>
                </c:pt>
                <c:pt idx="9">
                  <c:v>1.090983606557377</c:v>
                </c:pt>
                <c:pt idx="10">
                  <c:v>1.0833889816360609</c:v>
                </c:pt>
                <c:pt idx="11">
                  <c:v>1.076964560862866</c:v>
                </c:pt>
                <c:pt idx="12">
                  <c:v>1.071459227467811</c:v>
                </c:pt>
                <c:pt idx="13">
                  <c:v>1.0666889185580779</c:v>
                </c:pt>
                <c:pt idx="14">
                  <c:v>1.0625156445556949</c:v>
                </c:pt>
                <c:pt idx="15">
                  <c:v>1.058833922261484</c:v>
                </c:pt>
                <c:pt idx="16">
                  <c:v>1.0555617352614011</c:v>
                </c:pt>
                <c:pt idx="17">
                  <c:v>1.052634351949419</c:v>
                </c:pt>
              </c:numCache>
            </c:numRef>
          </c:val>
          <c:smooth val="0"/>
        </c:ser>
        <c:ser>
          <c:idx val="3"/>
          <c:order val="3"/>
          <c:tx>
            <c:strRef>
              <c:f>'small positive'!$A$33</c:f>
              <c:strCache>
                <c:ptCount val="1"/>
                <c:pt idx="0">
                  <c:v>Incidence = 0.0001</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positive'!$B$33:$S$33</c:f>
              <c:numCache>
                <c:formatCode>General</c:formatCode>
                <c:ptCount val="18"/>
                <c:pt idx="0">
                  <c:v>1.500450450450451</c:v>
                </c:pt>
                <c:pt idx="1">
                  <c:v>1.3335223482321541</c:v>
                </c:pt>
                <c:pt idx="2">
                  <c:v>1.250100050025013</c:v>
                </c:pt>
                <c:pt idx="3">
                  <c:v>1.200060024009604</c:v>
                </c:pt>
                <c:pt idx="4">
                  <c:v>1.166705568522842</c:v>
                </c:pt>
                <c:pt idx="5">
                  <c:v>1.14288368105173</c:v>
                </c:pt>
                <c:pt idx="6">
                  <c:v>1.1250187546886721</c:v>
                </c:pt>
                <c:pt idx="7">
                  <c:v>1.1111246943765281</c:v>
                </c:pt>
                <c:pt idx="8">
                  <c:v>1.1000100020004</c:v>
                </c:pt>
                <c:pt idx="9">
                  <c:v>1.0909165302782331</c:v>
                </c:pt>
                <c:pt idx="10">
                  <c:v>1.083338889814969</c:v>
                </c:pt>
                <c:pt idx="11">
                  <c:v>1.0769272195722419</c:v>
                </c:pt>
                <c:pt idx="12">
                  <c:v>1.071431633090441</c:v>
                </c:pt>
                <c:pt idx="13">
                  <c:v>1.066668889185225</c:v>
                </c:pt>
                <c:pt idx="14">
                  <c:v>1.0625015626953369</c:v>
                </c:pt>
                <c:pt idx="15">
                  <c:v>1.058824567596188</c:v>
                </c:pt>
                <c:pt idx="16">
                  <c:v>1.0555561729081011</c:v>
                </c:pt>
                <c:pt idx="17">
                  <c:v>1.05263185598484</c:v>
                </c:pt>
              </c:numCache>
            </c:numRef>
          </c:val>
          <c:smooth val="0"/>
        </c:ser>
        <c:dLbls>
          <c:showLegendKey val="0"/>
          <c:showVal val="0"/>
          <c:showCatName val="0"/>
          <c:showSerName val="0"/>
          <c:showPercent val="0"/>
          <c:showBubbleSize val="0"/>
        </c:dLbls>
        <c:marker val="1"/>
        <c:smooth val="0"/>
        <c:axId val="140517760"/>
        <c:axId val="140519680"/>
      </c:lineChart>
      <c:catAx>
        <c:axId val="140517760"/>
        <c:scaling>
          <c:orientation val="minMax"/>
        </c:scaling>
        <c:delete val="0"/>
        <c:axPos val="b"/>
        <c:title>
          <c:tx>
            <c:rich>
              <a:bodyPr/>
              <a:lstStyle/>
              <a:p>
                <a:pPr>
                  <a:defRPr/>
                </a:pPr>
                <a:r>
                  <a:rPr lang="en-US"/>
                  <a:t>PPV</a:t>
                </a:r>
              </a:p>
            </c:rich>
          </c:tx>
          <c:overlay val="0"/>
        </c:title>
        <c:numFmt formatCode="General" sourceLinked="1"/>
        <c:majorTickMark val="out"/>
        <c:minorTickMark val="none"/>
        <c:tickLblPos val="nextTo"/>
        <c:crossAx val="140519680"/>
        <c:crosses val="autoZero"/>
        <c:auto val="1"/>
        <c:lblAlgn val="ctr"/>
        <c:lblOffset val="100"/>
        <c:noMultiLvlLbl val="0"/>
      </c:catAx>
      <c:valAx>
        <c:axId val="140519680"/>
        <c:scaling>
          <c:orientation val="minMax"/>
          <c:max val="10"/>
        </c:scaling>
        <c:delete val="0"/>
        <c:axPos val="l"/>
        <c:majorGridlines/>
        <c:title>
          <c:tx>
            <c:rich>
              <a:bodyPr rot="-5400000" vert="horz"/>
              <a:lstStyle/>
              <a:p>
                <a:pPr>
                  <a:defRPr/>
                </a:pPr>
                <a:r>
                  <a:rPr lang="en-US"/>
                  <a:t>Observed RR</a:t>
                </a:r>
              </a:p>
            </c:rich>
          </c:tx>
          <c:overlay val="0"/>
        </c:title>
        <c:numFmt formatCode="General" sourceLinked="1"/>
        <c:majorTickMark val="out"/>
        <c:minorTickMark val="none"/>
        <c:tickLblPos val="nextTo"/>
        <c:crossAx val="140517760"/>
        <c:crosses val="autoZero"/>
        <c:crossBetween val="between"/>
      </c:valAx>
    </c:plotArea>
    <c:legend>
      <c:legendPos val="r"/>
      <c:layout>
        <c:manualLayout>
          <c:xMode val="edge"/>
          <c:yMode val="edge"/>
          <c:x val="0.60724614501312302"/>
          <c:y val="0.16709891732283499"/>
          <c:w val="0.31086409120734998"/>
          <c:h val="0.27212160979877498"/>
        </c:manualLayout>
      </c:layout>
      <c:overlay val="1"/>
      <c:spPr>
        <a:solidFill>
          <a:sysClr val="window" lastClr="FFFFFF"/>
        </a:solidFill>
        <a:ln>
          <a:solidFill>
            <a:sysClr val="windowText" lastClr="000000"/>
          </a:solidFill>
        </a:ln>
      </c:sp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4" dt="2016-02-01T16:17:19.160" idx="1">
    <p:pos x="128" y="101"/>
    <p:text>add immortal time bias concept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800" b="1" u="sng" dirty="0" smtClean="0"/>
            <a:t>Design</a:t>
          </a:r>
        </a:p>
        <a:p>
          <a:pPr algn="l"/>
          <a:r>
            <a:rPr lang="en-US" sz="1800" u="none" dirty="0" smtClean="0"/>
            <a:t>    - Restriction</a:t>
          </a:r>
        </a:p>
        <a:p>
          <a:pPr algn="l"/>
          <a:r>
            <a:rPr lang="en-US" sz="1800" u="none" dirty="0" smtClean="0"/>
            <a:t>    - Matching</a:t>
          </a:r>
          <a:endParaRPr lang="en-US" sz="18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800" b="1" u="sng" dirty="0" smtClean="0"/>
            <a:t>Analysis</a:t>
          </a:r>
        </a:p>
        <a:p>
          <a:pPr algn="l"/>
          <a:r>
            <a:rPr lang="en-US" sz="1800" u="none" dirty="0" smtClean="0"/>
            <a:t>  - Standardization</a:t>
          </a:r>
        </a:p>
        <a:p>
          <a:pPr algn="l"/>
          <a:r>
            <a:rPr lang="en-US" sz="1800" u="none" dirty="0" smtClean="0"/>
            <a:t>  - Stratification</a:t>
          </a:r>
        </a:p>
        <a:p>
          <a:pPr algn="l"/>
          <a:r>
            <a:rPr lang="en-US" sz="1800" u="none" dirty="0" smtClean="0"/>
            <a:t>  - Regression</a:t>
          </a:r>
        </a:p>
        <a:p>
          <a:pPr algn="l"/>
          <a:r>
            <a:rPr lang="en-US" sz="1800" u="none" dirty="0" smtClean="0"/>
            <a:t>  - </a:t>
          </a:r>
          <a:r>
            <a:rPr lang="en-US" sz="1800" u="none" dirty="0" smtClean="0">
              <a:solidFill>
                <a:schemeClr val="bg1"/>
              </a:solidFill>
            </a:rPr>
            <a:t>Marginal</a:t>
          </a:r>
          <a:br>
            <a:rPr lang="en-US" sz="1800" u="none" dirty="0" smtClean="0">
              <a:solidFill>
                <a:schemeClr val="bg1"/>
              </a:solidFill>
            </a:rPr>
          </a:br>
          <a:r>
            <a:rPr lang="en-US" sz="1800" u="none" dirty="0" smtClean="0">
              <a:solidFill>
                <a:schemeClr val="bg1"/>
              </a:solidFill>
            </a:rPr>
            <a:t>    Structural Models</a:t>
          </a:r>
          <a:endParaRPr lang="en-US" sz="18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8727" custScaleY="183821"/>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28238" custScaleY="185196"/>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EA35F809-C360-4F22-9CD7-F8386CEC47D3}" type="presOf" srcId="{0C9D77AB-39A1-4685-B9F2-B5B7603B859F}" destId="{DA9910D0-2F39-48C2-8D0E-DA83ACCBECAF}" srcOrd="0" destOrd="0" presId="urn:microsoft.com/office/officeart/2005/8/layout/hierarchy6"/>
    <dgm:cxn modelId="{E97E4176-AD32-4F35-B006-46663D237830}" type="presOf" srcId="{4EE5923A-C12B-4292-B5A2-4EB155F88D31}" destId="{FB23B61F-CA35-4945-AE6F-07ABE0117CFD}" srcOrd="0" destOrd="0" presId="urn:microsoft.com/office/officeart/2005/8/layout/hierarchy6"/>
    <dgm:cxn modelId="{8D417DB1-2573-4E7E-9338-C09ED4D5CA49}" type="presOf" srcId="{746FDFFE-BEF6-46E5-A405-9C1F0CBA0617}" destId="{5FEE8379-E1A6-47EC-BA8F-C6EE5A32979E}" srcOrd="0" destOrd="0" presId="urn:microsoft.com/office/officeart/2005/8/layout/hierarchy6"/>
    <dgm:cxn modelId="{5A9D2179-C547-47DF-A5D7-11601DF624FA}" type="presOf" srcId="{3D64471E-5E2A-42CE-8A9D-DA1A9D4B2516}" destId="{08CC1AAE-4E35-4188-A3C3-5B24A5119C6F}"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942155F9-2A8D-412F-B7C6-5EE371DEF69E}" type="presOf" srcId="{41DBA756-F54F-486E-8334-0B381F0BD6D6}" destId="{8854D1F9-53E6-46A8-91D3-B55D968BC0DC}" srcOrd="0" destOrd="0" presId="urn:microsoft.com/office/officeart/2005/8/layout/hierarchy6"/>
    <dgm:cxn modelId="{A1A7004D-596D-491A-A59B-6C6DDDA7D0AE}" type="presOf" srcId="{92FD67E4-B0A4-4021-8CE2-AA876ECC18DB}" destId="{420ED443-0DD6-4610-AFD7-8134C167ED21}"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1EEF7852-2766-4FD7-829F-A85161EA94BF}" srcId="{92FD67E4-B0A4-4021-8CE2-AA876ECC18DB}" destId="{3D64471E-5E2A-42CE-8A9D-DA1A9D4B2516}" srcOrd="1" destOrd="0" parTransId="{41DBA756-F54F-486E-8334-0B381F0BD6D6}" sibTransId="{910FEDD5-2785-4DFB-A8AE-D3C85647DA63}"/>
    <dgm:cxn modelId="{CE74ABFE-691B-4306-B465-F9C77D9CE5B5}" type="presParOf" srcId="{FB23B61F-CA35-4945-AE6F-07ABE0117CFD}" destId="{7346D07C-2BB9-4CA3-BDD6-BDC0AEF77E98}" srcOrd="0" destOrd="0" presId="urn:microsoft.com/office/officeart/2005/8/layout/hierarchy6"/>
    <dgm:cxn modelId="{6D8ED5E2-DFF0-4746-9C63-FCB71803C752}" type="presParOf" srcId="{7346D07C-2BB9-4CA3-BDD6-BDC0AEF77E98}" destId="{4EB655E5-8127-4B95-BE3A-D09788F53E2C}" srcOrd="0" destOrd="0" presId="urn:microsoft.com/office/officeart/2005/8/layout/hierarchy6"/>
    <dgm:cxn modelId="{43A39711-7342-4286-9FD9-A1C5FA012CE9}" type="presParOf" srcId="{4EB655E5-8127-4B95-BE3A-D09788F53E2C}" destId="{A86CD979-4B6F-4647-9E3F-ED82BADB0E1E}" srcOrd="0" destOrd="0" presId="urn:microsoft.com/office/officeart/2005/8/layout/hierarchy6"/>
    <dgm:cxn modelId="{57221E5A-0C66-4743-9507-C945CAEEF2BB}" type="presParOf" srcId="{A86CD979-4B6F-4647-9E3F-ED82BADB0E1E}" destId="{420ED443-0DD6-4610-AFD7-8134C167ED21}" srcOrd="0" destOrd="0" presId="urn:microsoft.com/office/officeart/2005/8/layout/hierarchy6"/>
    <dgm:cxn modelId="{0B242FD4-1007-48C7-8A64-6D19E8D1F32A}" type="presParOf" srcId="{A86CD979-4B6F-4647-9E3F-ED82BADB0E1E}" destId="{A6A0C087-BF65-41BA-A909-765A052A2856}" srcOrd="1" destOrd="0" presId="urn:microsoft.com/office/officeart/2005/8/layout/hierarchy6"/>
    <dgm:cxn modelId="{1C325AD4-9A09-4C96-90FD-226F416C7C7D}" type="presParOf" srcId="{A6A0C087-BF65-41BA-A909-765A052A2856}" destId="{5FEE8379-E1A6-47EC-BA8F-C6EE5A32979E}" srcOrd="0" destOrd="0" presId="urn:microsoft.com/office/officeart/2005/8/layout/hierarchy6"/>
    <dgm:cxn modelId="{57F937FF-3F53-4D2E-B2BA-6D50412E3D80}" type="presParOf" srcId="{A6A0C087-BF65-41BA-A909-765A052A2856}" destId="{5F06EA30-8DF0-4494-9E8C-B3FEB0D5C38C}" srcOrd="1" destOrd="0" presId="urn:microsoft.com/office/officeart/2005/8/layout/hierarchy6"/>
    <dgm:cxn modelId="{E44B9461-2DFC-4B5C-BBD6-1B7034C1DB22}" type="presParOf" srcId="{5F06EA30-8DF0-4494-9E8C-B3FEB0D5C38C}" destId="{DA9910D0-2F39-48C2-8D0E-DA83ACCBECAF}" srcOrd="0" destOrd="0" presId="urn:microsoft.com/office/officeart/2005/8/layout/hierarchy6"/>
    <dgm:cxn modelId="{F8EC5496-791E-4D4C-AC66-E43EFD873C02}" type="presParOf" srcId="{5F06EA30-8DF0-4494-9E8C-B3FEB0D5C38C}" destId="{C1412201-9BCD-4F9F-A58E-58035534E2FA}" srcOrd="1" destOrd="0" presId="urn:microsoft.com/office/officeart/2005/8/layout/hierarchy6"/>
    <dgm:cxn modelId="{20DCE71C-7C50-4A73-8C6D-8658840DE4FE}" type="presParOf" srcId="{A6A0C087-BF65-41BA-A909-765A052A2856}" destId="{8854D1F9-53E6-46A8-91D3-B55D968BC0DC}" srcOrd="2" destOrd="0" presId="urn:microsoft.com/office/officeart/2005/8/layout/hierarchy6"/>
    <dgm:cxn modelId="{FA084369-12FD-4CDD-A5D0-CE5222E81B46}" type="presParOf" srcId="{A6A0C087-BF65-41BA-A909-765A052A2856}" destId="{B1002B02-F67D-45C7-BC54-F5FE15AA582F}" srcOrd="3" destOrd="0" presId="urn:microsoft.com/office/officeart/2005/8/layout/hierarchy6"/>
    <dgm:cxn modelId="{F7187796-7F36-4B05-A56C-B98ADC5FCA81}" type="presParOf" srcId="{B1002B02-F67D-45C7-BC54-F5FE15AA582F}" destId="{08CC1AAE-4E35-4188-A3C3-5B24A5119C6F}" srcOrd="0" destOrd="0" presId="urn:microsoft.com/office/officeart/2005/8/layout/hierarchy6"/>
    <dgm:cxn modelId="{95E00F9B-83C2-4BAD-9309-C368F8F95407}" type="presParOf" srcId="{B1002B02-F67D-45C7-BC54-F5FE15AA582F}" destId="{AE66FDB1-F4B6-496A-B5E5-BEE6690B7AFC}" srcOrd="1" destOrd="0" presId="urn:microsoft.com/office/officeart/2005/8/layout/hierarchy6"/>
    <dgm:cxn modelId="{7BF34155-4F6B-479D-B9B4-D8BBF9220F29}"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800" b="1" u="sng" dirty="0" smtClean="0"/>
            <a:t>Design</a:t>
          </a:r>
        </a:p>
        <a:p>
          <a:pPr algn="l"/>
          <a:r>
            <a:rPr lang="en-US" sz="1800" u="none" dirty="0" smtClean="0"/>
            <a:t>    - Restriction</a:t>
          </a:r>
        </a:p>
        <a:p>
          <a:pPr algn="l"/>
          <a:r>
            <a:rPr lang="en-US" sz="1800" u="none" dirty="0" smtClean="0"/>
            <a:t>    - Matching</a:t>
          </a:r>
          <a:endParaRPr lang="en-US" sz="18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800" b="1" u="sng" dirty="0" smtClean="0"/>
            <a:t>Analysis</a:t>
          </a:r>
        </a:p>
        <a:p>
          <a:pPr algn="l"/>
          <a:r>
            <a:rPr lang="en-US" sz="1800" u="none" dirty="0" smtClean="0"/>
            <a:t>  - Standardization</a:t>
          </a:r>
        </a:p>
        <a:p>
          <a:pPr algn="l"/>
          <a:r>
            <a:rPr lang="en-US" sz="1800" u="none" dirty="0" smtClean="0"/>
            <a:t>  - Stratification</a:t>
          </a:r>
        </a:p>
        <a:p>
          <a:pPr algn="l"/>
          <a:r>
            <a:rPr lang="en-US" sz="1800" u="none" dirty="0" smtClean="0"/>
            <a:t>  - Regression</a:t>
          </a:r>
        </a:p>
        <a:p>
          <a:pPr algn="l"/>
          <a:r>
            <a:rPr lang="en-US" sz="1800" u="none" dirty="0" smtClean="0"/>
            <a:t>  - </a:t>
          </a:r>
          <a:r>
            <a:rPr lang="en-US" sz="1800" u="none" dirty="0" smtClean="0">
              <a:solidFill>
                <a:schemeClr val="bg1"/>
              </a:solidFill>
            </a:rPr>
            <a:t>Marginal</a:t>
          </a:r>
          <a:br>
            <a:rPr lang="en-US" sz="1800" u="none" dirty="0" smtClean="0">
              <a:solidFill>
                <a:schemeClr val="bg1"/>
              </a:solidFill>
            </a:rPr>
          </a:br>
          <a:r>
            <a:rPr lang="en-US" sz="1800" u="none" dirty="0" smtClean="0">
              <a:solidFill>
                <a:schemeClr val="bg1"/>
              </a:solidFill>
            </a:rPr>
            <a:t>    Structural Models</a:t>
          </a:r>
          <a:endParaRPr lang="en-US" sz="18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8727" custScaleY="183821"/>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28238" custScaleY="185196"/>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448E42C5-C7DF-4D00-8641-338B3BEF6784}" type="presOf" srcId="{3D64471E-5E2A-42CE-8A9D-DA1A9D4B2516}" destId="{08CC1AAE-4E35-4188-A3C3-5B24A5119C6F}" srcOrd="0" destOrd="0" presId="urn:microsoft.com/office/officeart/2005/8/layout/hierarchy6"/>
    <dgm:cxn modelId="{98D962CE-1648-4E9D-AF0B-1F1D43FC2AAD}" type="presOf" srcId="{4EE5923A-C12B-4292-B5A2-4EB155F88D31}" destId="{FB23B61F-CA35-4945-AE6F-07ABE0117CFD}"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F8CA62AF-277D-42CC-BB0D-9D3DBE66683A}" type="presOf" srcId="{41DBA756-F54F-486E-8334-0B381F0BD6D6}" destId="{8854D1F9-53E6-46A8-91D3-B55D968BC0DC}" srcOrd="0" destOrd="0" presId="urn:microsoft.com/office/officeart/2005/8/layout/hierarchy6"/>
    <dgm:cxn modelId="{D0E3CB39-00A7-4595-8280-81C3F9F7034F}" type="presOf" srcId="{0C9D77AB-39A1-4685-B9F2-B5B7603B859F}" destId="{DA9910D0-2F39-48C2-8D0E-DA83ACCBECAF}" srcOrd="0" destOrd="0" presId="urn:microsoft.com/office/officeart/2005/8/layout/hierarchy6"/>
    <dgm:cxn modelId="{7A241A37-43E8-463B-9C6E-462F8A51528E}" type="presOf" srcId="{92FD67E4-B0A4-4021-8CE2-AA876ECC18DB}" destId="{420ED443-0DD6-4610-AFD7-8134C167ED21}"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1AD7BF19-B8D7-43D6-BA30-7F5D70A0344B}" type="presOf" srcId="{746FDFFE-BEF6-46E5-A405-9C1F0CBA0617}" destId="{5FEE8379-E1A6-47EC-BA8F-C6EE5A32979E}" srcOrd="0" destOrd="0" presId="urn:microsoft.com/office/officeart/2005/8/layout/hierarchy6"/>
    <dgm:cxn modelId="{1EEF7852-2766-4FD7-829F-A85161EA94BF}" srcId="{92FD67E4-B0A4-4021-8CE2-AA876ECC18DB}" destId="{3D64471E-5E2A-42CE-8A9D-DA1A9D4B2516}" srcOrd="1" destOrd="0" parTransId="{41DBA756-F54F-486E-8334-0B381F0BD6D6}" sibTransId="{910FEDD5-2785-4DFB-A8AE-D3C85647DA63}"/>
    <dgm:cxn modelId="{422B1597-7BB1-4FB9-AA66-9FC4587DE346}" type="presParOf" srcId="{FB23B61F-CA35-4945-AE6F-07ABE0117CFD}" destId="{7346D07C-2BB9-4CA3-BDD6-BDC0AEF77E98}" srcOrd="0" destOrd="0" presId="urn:microsoft.com/office/officeart/2005/8/layout/hierarchy6"/>
    <dgm:cxn modelId="{476596A2-FBED-4D04-8986-EF1D69275624}" type="presParOf" srcId="{7346D07C-2BB9-4CA3-BDD6-BDC0AEF77E98}" destId="{4EB655E5-8127-4B95-BE3A-D09788F53E2C}" srcOrd="0" destOrd="0" presId="urn:microsoft.com/office/officeart/2005/8/layout/hierarchy6"/>
    <dgm:cxn modelId="{B2354E06-B566-44D6-8D65-E595CDB0E771}" type="presParOf" srcId="{4EB655E5-8127-4B95-BE3A-D09788F53E2C}" destId="{A86CD979-4B6F-4647-9E3F-ED82BADB0E1E}" srcOrd="0" destOrd="0" presId="urn:microsoft.com/office/officeart/2005/8/layout/hierarchy6"/>
    <dgm:cxn modelId="{BCE902E7-BC48-40CC-B980-FE4367E8ECA2}" type="presParOf" srcId="{A86CD979-4B6F-4647-9E3F-ED82BADB0E1E}" destId="{420ED443-0DD6-4610-AFD7-8134C167ED21}" srcOrd="0" destOrd="0" presId="urn:microsoft.com/office/officeart/2005/8/layout/hierarchy6"/>
    <dgm:cxn modelId="{8B63F0DD-7CE4-4A2C-BC68-4F4486F12E74}" type="presParOf" srcId="{A86CD979-4B6F-4647-9E3F-ED82BADB0E1E}" destId="{A6A0C087-BF65-41BA-A909-765A052A2856}" srcOrd="1" destOrd="0" presId="urn:microsoft.com/office/officeart/2005/8/layout/hierarchy6"/>
    <dgm:cxn modelId="{EBDCB4F9-93B4-4301-964A-06D8B90A268B}" type="presParOf" srcId="{A6A0C087-BF65-41BA-A909-765A052A2856}" destId="{5FEE8379-E1A6-47EC-BA8F-C6EE5A32979E}" srcOrd="0" destOrd="0" presId="urn:microsoft.com/office/officeart/2005/8/layout/hierarchy6"/>
    <dgm:cxn modelId="{8F51943B-2AFC-495C-ADC1-41C088FFA4B0}" type="presParOf" srcId="{A6A0C087-BF65-41BA-A909-765A052A2856}" destId="{5F06EA30-8DF0-4494-9E8C-B3FEB0D5C38C}" srcOrd="1" destOrd="0" presId="urn:microsoft.com/office/officeart/2005/8/layout/hierarchy6"/>
    <dgm:cxn modelId="{1BCBDF61-E4F7-42AF-A133-A5D11F182AF1}" type="presParOf" srcId="{5F06EA30-8DF0-4494-9E8C-B3FEB0D5C38C}" destId="{DA9910D0-2F39-48C2-8D0E-DA83ACCBECAF}" srcOrd="0" destOrd="0" presId="urn:microsoft.com/office/officeart/2005/8/layout/hierarchy6"/>
    <dgm:cxn modelId="{68EF7B3A-0016-49FC-ACE9-58CDA05B3025}" type="presParOf" srcId="{5F06EA30-8DF0-4494-9E8C-B3FEB0D5C38C}" destId="{C1412201-9BCD-4F9F-A58E-58035534E2FA}" srcOrd="1" destOrd="0" presId="urn:microsoft.com/office/officeart/2005/8/layout/hierarchy6"/>
    <dgm:cxn modelId="{70C72CD8-BB2D-4DA0-9699-EF338ED65943}" type="presParOf" srcId="{A6A0C087-BF65-41BA-A909-765A052A2856}" destId="{8854D1F9-53E6-46A8-91D3-B55D968BC0DC}" srcOrd="2" destOrd="0" presId="urn:microsoft.com/office/officeart/2005/8/layout/hierarchy6"/>
    <dgm:cxn modelId="{8E05BC77-A725-4AFD-A6C8-32B875D25637}" type="presParOf" srcId="{A6A0C087-BF65-41BA-A909-765A052A2856}" destId="{B1002B02-F67D-45C7-BC54-F5FE15AA582F}" srcOrd="3" destOrd="0" presId="urn:microsoft.com/office/officeart/2005/8/layout/hierarchy6"/>
    <dgm:cxn modelId="{699E0AD6-CAA8-4366-BDA5-29E874070E34}" type="presParOf" srcId="{B1002B02-F67D-45C7-BC54-F5FE15AA582F}" destId="{08CC1AAE-4E35-4188-A3C3-5B24A5119C6F}" srcOrd="0" destOrd="0" presId="urn:microsoft.com/office/officeart/2005/8/layout/hierarchy6"/>
    <dgm:cxn modelId="{B3FDE9DC-6F6A-45A2-AB2B-C44B937DF185}" type="presParOf" srcId="{B1002B02-F67D-45C7-BC54-F5FE15AA582F}" destId="{AE66FDB1-F4B6-496A-B5E5-BEE6690B7AFC}" srcOrd="1" destOrd="0" presId="urn:microsoft.com/office/officeart/2005/8/layout/hierarchy6"/>
    <dgm:cxn modelId="{E67E801B-F737-4EC3-A0E5-98174AC30217}"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Unmeasured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400" b="1" u="sng" dirty="0" smtClean="0"/>
            <a:t>Measurable in sub-study</a:t>
          </a:r>
          <a:endParaRPr lang="en-US" sz="1400" b="1" u="none" dirty="0" smtClean="0"/>
        </a:p>
        <a:p>
          <a:pPr algn="l"/>
          <a:r>
            <a:rPr lang="en-US" sz="1400" u="none" dirty="0" smtClean="0"/>
            <a:t>- </a:t>
          </a:r>
          <a:r>
            <a:rPr lang="en-US" sz="1400" u="none" dirty="0" smtClean="0">
              <a:solidFill>
                <a:schemeClr val="bg1"/>
              </a:solidFill>
            </a:rPr>
            <a:t>2-stage sample</a:t>
          </a:r>
        </a:p>
        <a:p>
          <a:pPr algn="l"/>
          <a:r>
            <a:rPr lang="en-US" sz="1400" u="none" dirty="0" smtClean="0">
              <a:solidFill>
                <a:schemeClr val="bg1"/>
              </a:solidFill>
            </a:rPr>
            <a:t>- External adjustment</a:t>
          </a:r>
        </a:p>
        <a:p>
          <a:pPr algn="l"/>
          <a:r>
            <a:rPr lang="en-US" sz="1400" u="none" dirty="0" smtClean="0">
              <a:solidFill>
                <a:schemeClr val="bg1"/>
              </a:solidFill>
            </a:rPr>
            <a:t>- Imputation</a:t>
          </a:r>
          <a:endParaRPr lang="en-US" sz="14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400" b="1" u="sng" dirty="0" err="1" smtClean="0"/>
            <a:t>Unmeasurable</a:t>
          </a:r>
          <a:endParaRPr lang="en-US" sz="1400" b="1" u="sng" dirty="0" smtClean="0"/>
        </a:p>
        <a:p>
          <a:pPr algn="l"/>
          <a:r>
            <a:rPr lang="en-US" sz="1400" u="none" dirty="0" smtClean="0">
              <a:solidFill>
                <a:schemeClr val="bg1"/>
              </a:solidFill>
            </a:rPr>
            <a:t>- Cross-over analysis</a:t>
          </a:r>
        </a:p>
        <a:p>
          <a:pPr algn="l"/>
          <a:r>
            <a:rPr lang="en-US" sz="1400" u="none" dirty="0" smtClean="0">
              <a:solidFill>
                <a:schemeClr val="bg1"/>
              </a:solidFill>
            </a:rPr>
            <a:t>- Instrumental variables</a:t>
          </a:r>
        </a:p>
        <a:p>
          <a:pPr algn="l"/>
          <a:r>
            <a:rPr lang="en-US" sz="1400" u="none" dirty="0" smtClean="0">
              <a:solidFill>
                <a:schemeClr val="bg1"/>
              </a:solidFill>
            </a:rPr>
            <a:t>- Etc</a:t>
          </a:r>
          <a:endParaRPr lang="en-US" sz="14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custLinFactNeighborX="41" custLinFactNeighborY="-125">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1789" custScaleY="184485"/>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16135" custScaleY="182242"/>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1B1F0E29-6624-426F-B028-C566EFE757A0}" type="presOf" srcId="{746FDFFE-BEF6-46E5-A405-9C1F0CBA0617}" destId="{5FEE8379-E1A6-47EC-BA8F-C6EE5A32979E}"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67B5D879-65BF-4960-8D82-0D41B06BBCE0}" type="presOf" srcId="{92FD67E4-B0A4-4021-8CE2-AA876ECC18DB}" destId="{420ED443-0DD6-4610-AFD7-8134C167ED21}" srcOrd="0" destOrd="0" presId="urn:microsoft.com/office/officeart/2005/8/layout/hierarchy6"/>
    <dgm:cxn modelId="{D98A79F4-8201-49AA-A73B-9A2F95AFCB0D}" type="presOf" srcId="{4EE5923A-C12B-4292-B5A2-4EB155F88D31}" destId="{FB23B61F-CA35-4945-AE6F-07ABE0117CFD}" srcOrd="0" destOrd="0" presId="urn:microsoft.com/office/officeart/2005/8/layout/hierarchy6"/>
    <dgm:cxn modelId="{9EAC3C1E-9F5B-41AD-8E85-EC679498AC95}" type="presOf" srcId="{0C9D77AB-39A1-4685-B9F2-B5B7603B859F}" destId="{DA9910D0-2F39-48C2-8D0E-DA83ACCBECAF}"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66DBDDA2-1F1D-44E1-AC56-372ECFAFF2A6}" type="presOf" srcId="{3D64471E-5E2A-42CE-8A9D-DA1A9D4B2516}" destId="{08CC1AAE-4E35-4188-A3C3-5B24A5119C6F}" srcOrd="0" destOrd="0" presId="urn:microsoft.com/office/officeart/2005/8/layout/hierarchy6"/>
    <dgm:cxn modelId="{79CCFA06-9DF6-48E5-A094-325CF76ED680}" type="presOf" srcId="{41DBA756-F54F-486E-8334-0B381F0BD6D6}" destId="{8854D1F9-53E6-46A8-91D3-B55D968BC0DC}" srcOrd="0" destOrd="0" presId="urn:microsoft.com/office/officeart/2005/8/layout/hierarchy6"/>
    <dgm:cxn modelId="{1EEF7852-2766-4FD7-829F-A85161EA94BF}" srcId="{92FD67E4-B0A4-4021-8CE2-AA876ECC18DB}" destId="{3D64471E-5E2A-42CE-8A9D-DA1A9D4B2516}" srcOrd="1" destOrd="0" parTransId="{41DBA756-F54F-486E-8334-0B381F0BD6D6}" sibTransId="{910FEDD5-2785-4DFB-A8AE-D3C85647DA63}"/>
    <dgm:cxn modelId="{2FF98106-94E0-44DF-917B-6489B2D9AFDB}" type="presParOf" srcId="{FB23B61F-CA35-4945-AE6F-07ABE0117CFD}" destId="{7346D07C-2BB9-4CA3-BDD6-BDC0AEF77E98}" srcOrd="0" destOrd="0" presId="urn:microsoft.com/office/officeart/2005/8/layout/hierarchy6"/>
    <dgm:cxn modelId="{6B499D5B-A84B-4351-8692-F573A30BB938}" type="presParOf" srcId="{7346D07C-2BB9-4CA3-BDD6-BDC0AEF77E98}" destId="{4EB655E5-8127-4B95-BE3A-D09788F53E2C}" srcOrd="0" destOrd="0" presId="urn:microsoft.com/office/officeart/2005/8/layout/hierarchy6"/>
    <dgm:cxn modelId="{98E547AD-8093-4074-8C51-54292CF953F3}" type="presParOf" srcId="{4EB655E5-8127-4B95-BE3A-D09788F53E2C}" destId="{A86CD979-4B6F-4647-9E3F-ED82BADB0E1E}" srcOrd="0" destOrd="0" presId="urn:microsoft.com/office/officeart/2005/8/layout/hierarchy6"/>
    <dgm:cxn modelId="{FD6FD516-F763-46E5-BA75-679374ECD43B}" type="presParOf" srcId="{A86CD979-4B6F-4647-9E3F-ED82BADB0E1E}" destId="{420ED443-0DD6-4610-AFD7-8134C167ED21}" srcOrd="0" destOrd="0" presId="urn:microsoft.com/office/officeart/2005/8/layout/hierarchy6"/>
    <dgm:cxn modelId="{3A3B18F7-7466-44CB-9B7C-26C5C7076269}" type="presParOf" srcId="{A86CD979-4B6F-4647-9E3F-ED82BADB0E1E}" destId="{A6A0C087-BF65-41BA-A909-765A052A2856}" srcOrd="1" destOrd="0" presId="urn:microsoft.com/office/officeart/2005/8/layout/hierarchy6"/>
    <dgm:cxn modelId="{C319E182-A0CB-4F8E-A6BA-2FBA274421DE}" type="presParOf" srcId="{A6A0C087-BF65-41BA-A909-765A052A2856}" destId="{5FEE8379-E1A6-47EC-BA8F-C6EE5A32979E}" srcOrd="0" destOrd="0" presId="urn:microsoft.com/office/officeart/2005/8/layout/hierarchy6"/>
    <dgm:cxn modelId="{4611424D-B236-4F81-8D21-F33B88A767FC}" type="presParOf" srcId="{A6A0C087-BF65-41BA-A909-765A052A2856}" destId="{5F06EA30-8DF0-4494-9E8C-B3FEB0D5C38C}" srcOrd="1" destOrd="0" presId="urn:microsoft.com/office/officeart/2005/8/layout/hierarchy6"/>
    <dgm:cxn modelId="{4DE29CF2-99FB-4120-8846-C30A89D932F4}" type="presParOf" srcId="{5F06EA30-8DF0-4494-9E8C-B3FEB0D5C38C}" destId="{DA9910D0-2F39-48C2-8D0E-DA83ACCBECAF}" srcOrd="0" destOrd="0" presId="urn:microsoft.com/office/officeart/2005/8/layout/hierarchy6"/>
    <dgm:cxn modelId="{C2C2A58E-A840-430D-B3EE-B3EEED22074D}" type="presParOf" srcId="{5F06EA30-8DF0-4494-9E8C-B3FEB0D5C38C}" destId="{C1412201-9BCD-4F9F-A58E-58035534E2FA}" srcOrd="1" destOrd="0" presId="urn:microsoft.com/office/officeart/2005/8/layout/hierarchy6"/>
    <dgm:cxn modelId="{F4649293-84EB-45C3-A319-981B3EF8F17F}" type="presParOf" srcId="{A6A0C087-BF65-41BA-A909-765A052A2856}" destId="{8854D1F9-53E6-46A8-91D3-B55D968BC0DC}" srcOrd="2" destOrd="0" presId="urn:microsoft.com/office/officeart/2005/8/layout/hierarchy6"/>
    <dgm:cxn modelId="{061460A5-21C0-4AE0-B0B0-44FDB96DE9A8}" type="presParOf" srcId="{A6A0C087-BF65-41BA-A909-765A052A2856}" destId="{B1002B02-F67D-45C7-BC54-F5FE15AA582F}" srcOrd="3" destOrd="0" presId="urn:microsoft.com/office/officeart/2005/8/layout/hierarchy6"/>
    <dgm:cxn modelId="{230F7047-5011-490B-B2BE-654D87FC5CCA}" type="presParOf" srcId="{B1002B02-F67D-45C7-BC54-F5FE15AA582F}" destId="{08CC1AAE-4E35-4188-A3C3-5B24A5119C6F}" srcOrd="0" destOrd="0" presId="urn:microsoft.com/office/officeart/2005/8/layout/hierarchy6"/>
    <dgm:cxn modelId="{40B53DDD-8EF4-43BC-AF3D-AE5D4B049E54}" type="presParOf" srcId="{B1002B02-F67D-45C7-BC54-F5FE15AA582F}" destId="{AE66FDB1-F4B6-496A-B5E5-BEE6690B7AFC}" srcOrd="1" destOrd="0" presId="urn:microsoft.com/office/officeart/2005/8/layout/hierarchy6"/>
    <dgm:cxn modelId="{827D1561-3903-4B43-BD32-871B9620FA8F}"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Unmeasured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400" b="1" u="sng" dirty="0" smtClean="0"/>
            <a:t>Measurable in sub-study</a:t>
          </a:r>
          <a:endParaRPr lang="en-US" sz="1400" b="1" u="none" dirty="0" smtClean="0"/>
        </a:p>
        <a:p>
          <a:pPr algn="l"/>
          <a:r>
            <a:rPr lang="en-US" sz="1400" u="none" dirty="0" smtClean="0"/>
            <a:t>- </a:t>
          </a:r>
          <a:r>
            <a:rPr lang="en-US" sz="1400" u="none" dirty="0" smtClean="0">
              <a:solidFill>
                <a:schemeClr val="bg1"/>
              </a:solidFill>
            </a:rPr>
            <a:t>2-stage sample</a:t>
          </a:r>
        </a:p>
        <a:p>
          <a:pPr algn="l"/>
          <a:r>
            <a:rPr lang="en-US" sz="1400" u="none" dirty="0" smtClean="0">
              <a:solidFill>
                <a:schemeClr val="bg1"/>
              </a:solidFill>
            </a:rPr>
            <a:t>- External adjustment</a:t>
          </a:r>
        </a:p>
        <a:p>
          <a:pPr algn="l"/>
          <a:r>
            <a:rPr lang="en-US" sz="1400" u="none" dirty="0" smtClean="0">
              <a:solidFill>
                <a:schemeClr val="bg1"/>
              </a:solidFill>
            </a:rPr>
            <a:t>- Imputation</a:t>
          </a:r>
          <a:endParaRPr lang="en-US" sz="14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400" b="1" u="sng" dirty="0" err="1" smtClean="0"/>
            <a:t>Unmeasurable</a:t>
          </a:r>
          <a:endParaRPr lang="en-US" sz="1400" b="1" u="sng" dirty="0" smtClean="0"/>
        </a:p>
        <a:p>
          <a:pPr algn="l"/>
          <a:r>
            <a:rPr lang="en-US" sz="1400" u="none" dirty="0" smtClean="0">
              <a:solidFill>
                <a:schemeClr val="bg1"/>
              </a:solidFill>
            </a:rPr>
            <a:t>- Cross-over analysis</a:t>
          </a:r>
        </a:p>
        <a:p>
          <a:pPr algn="l"/>
          <a:r>
            <a:rPr lang="en-US" sz="1400" u="none" dirty="0" smtClean="0">
              <a:solidFill>
                <a:schemeClr val="bg1"/>
              </a:solidFill>
            </a:rPr>
            <a:t>- Instrumental variables</a:t>
          </a:r>
        </a:p>
        <a:p>
          <a:pPr algn="l"/>
          <a:r>
            <a:rPr lang="en-US" sz="1400" u="none" dirty="0" smtClean="0">
              <a:solidFill>
                <a:schemeClr val="bg1"/>
              </a:solidFill>
            </a:rPr>
            <a:t>- Etc</a:t>
          </a:r>
          <a:endParaRPr lang="en-US" sz="14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custLinFactNeighborX="41" custLinFactNeighborY="-125">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1789" custScaleY="184485"/>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16135" custScaleY="182242"/>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2A700F30-A860-4E2E-9148-9A2FBAAF0C0B}" type="presOf" srcId="{92FD67E4-B0A4-4021-8CE2-AA876ECC18DB}" destId="{420ED443-0DD6-4610-AFD7-8134C167ED21}" srcOrd="0" destOrd="0" presId="urn:microsoft.com/office/officeart/2005/8/layout/hierarchy6"/>
    <dgm:cxn modelId="{F6E1F2B3-17B7-4A61-9968-979C9E9CB97D}" type="presOf" srcId="{4EE5923A-C12B-4292-B5A2-4EB155F88D31}" destId="{FB23B61F-CA35-4945-AE6F-07ABE0117CFD}" srcOrd="0" destOrd="0" presId="urn:microsoft.com/office/officeart/2005/8/layout/hierarchy6"/>
    <dgm:cxn modelId="{45F00959-F783-4B32-BAB8-145E894C079C}" type="presOf" srcId="{746FDFFE-BEF6-46E5-A405-9C1F0CBA0617}" destId="{5FEE8379-E1A6-47EC-BA8F-C6EE5A32979E}"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9433A1F7-3DF0-4900-A87E-AC330468DAB8}" type="presOf" srcId="{3D64471E-5E2A-42CE-8A9D-DA1A9D4B2516}" destId="{08CC1AAE-4E35-4188-A3C3-5B24A5119C6F}" srcOrd="0" destOrd="0" presId="urn:microsoft.com/office/officeart/2005/8/layout/hierarchy6"/>
    <dgm:cxn modelId="{E051549E-9C3D-40A4-912C-A18F1669AE5C}" type="presOf" srcId="{41DBA756-F54F-486E-8334-0B381F0BD6D6}" destId="{8854D1F9-53E6-46A8-91D3-B55D968BC0DC}" srcOrd="0" destOrd="0" presId="urn:microsoft.com/office/officeart/2005/8/layout/hierarchy6"/>
    <dgm:cxn modelId="{0BEA389E-E5C9-4EF0-A755-EA8D2EC7E112}" type="presOf" srcId="{0C9D77AB-39A1-4685-B9F2-B5B7603B859F}" destId="{DA9910D0-2F39-48C2-8D0E-DA83ACCBECAF}"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1EEF7852-2766-4FD7-829F-A85161EA94BF}" srcId="{92FD67E4-B0A4-4021-8CE2-AA876ECC18DB}" destId="{3D64471E-5E2A-42CE-8A9D-DA1A9D4B2516}" srcOrd="1" destOrd="0" parTransId="{41DBA756-F54F-486E-8334-0B381F0BD6D6}" sibTransId="{910FEDD5-2785-4DFB-A8AE-D3C85647DA63}"/>
    <dgm:cxn modelId="{EDF8374D-8ACF-4696-A6B4-DF38E3AC895E}" type="presParOf" srcId="{FB23B61F-CA35-4945-AE6F-07ABE0117CFD}" destId="{7346D07C-2BB9-4CA3-BDD6-BDC0AEF77E98}" srcOrd="0" destOrd="0" presId="urn:microsoft.com/office/officeart/2005/8/layout/hierarchy6"/>
    <dgm:cxn modelId="{95B17EE3-FA33-499D-A4C2-55E7B5FCD042}" type="presParOf" srcId="{7346D07C-2BB9-4CA3-BDD6-BDC0AEF77E98}" destId="{4EB655E5-8127-4B95-BE3A-D09788F53E2C}" srcOrd="0" destOrd="0" presId="urn:microsoft.com/office/officeart/2005/8/layout/hierarchy6"/>
    <dgm:cxn modelId="{8B13A94A-21D4-4C8C-9A2E-F8D381B8B2BE}" type="presParOf" srcId="{4EB655E5-8127-4B95-BE3A-D09788F53E2C}" destId="{A86CD979-4B6F-4647-9E3F-ED82BADB0E1E}" srcOrd="0" destOrd="0" presId="urn:microsoft.com/office/officeart/2005/8/layout/hierarchy6"/>
    <dgm:cxn modelId="{10C1F14F-402E-47DA-8F09-282D5C80305E}" type="presParOf" srcId="{A86CD979-4B6F-4647-9E3F-ED82BADB0E1E}" destId="{420ED443-0DD6-4610-AFD7-8134C167ED21}" srcOrd="0" destOrd="0" presId="urn:microsoft.com/office/officeart/2005/8/layout/hierarchy6"/>
    <dgm:cxn modelId="{582C3C6F-46A6-485D-AE49-6058508A8DA3}" type="presParOf" srcId="{A86CD979-4B6F-4647-9E3F-ED82BADB0E1E}" destId="{A6A0C087-BF65-41BA-A909-765A052A2856}" srcOrd="1" destOrd="0" presId="urn:microsoft.com/office/officeart/2005/8/layout/hierarchy6"/>
    <dgm:cxn modelId="{558FF708-940C-4E5E-97BC-B966DE7D6C14}" type="presParOf" srcId="{A6A0C087-BF65-41BA-A909-765A052A2856}" destId="{5FEE8379-E1A6-47EC-BA8F-C6EE5A32979E}" srcOrd="0" destOrd="0" presId="urn:microsoft.com/office/officeart/2005/8/layout/hierarchy6"/>
    <dgm:cxn modelId="{DE191337-73A0-4EF8-8D4E-99912AFA13E4}" type="presParOf" srcId="{A6A0C087-BF65-41BA-A909-765A052A2856}" destId="{5F06EA30-8DF0-4494-9E8C-B3FEB0D5C38C}" srcOrd="1" destOrd="0" presId="urn:microsoft.com/office/officeart/2005/8/layout/hierarchy6"/>
    <dgm:cxn modelId="{C74D9869-FC0A-4C41-9D28-61688D9A086A}" type="presParOf" srcId="{5F06EA30-8DF0-4494-9E8C-B3FEB0D5C38C}" destId="{DA9910D0-2F39-48C2-8D0E-DA83ACCBECAF}" srcOrd="0" destOrd="0" presId="urn:microsoft.com/office/officeart/2005/8/layout/hierarchy6"/>
    <dgm:cxn modelId="{027E609C-CABF-4C72-90DF-F20BD2D981FC}" type="presParOf" srcId="{5F06EA30-8DF0-4494-9E8C-B3FEB0D5C38C}" destId="{C1412201-9BCD-4F9F-A58E-58035534E2FA}" srcOrd="1" destOrd="0" presId="urn:microsoft.com/office/officeart/2005/8/layout/hierarchy6"/>
    <dgm:cxn modelId="{6E9F2343-3E49-4071-8A51-E1A88B70A09D}" type="presParOf" srcId="{A6A0C087-BF65-41BA-A909-765A052A2856}" destId="{8854D1F9-53E6-46A8-91D3-B55D968BC0DC}" srcOrd="2" destOrd="0" presId="urn:microsoft.com/office/officeart/2005/8/layout/hierarchy6"/>
    <dgm:cxn modelId="{786B7B88-F241-4A34-AC2C-3DD11BEDC63D}" type="presParOf" srcId="{A6A0C087-BF65-41BA-A909-765A052A2856}" destId="{B1002B02-F67D-45C7-BC54-F5FE15AA582F}" srcOrd="3" destOrd="0" presId="urn:microsoft.com/office/officeart/2005/8/layout/hierarchy6"/>
    <dgm:cxn modelId="{5ED5133A-0491-43C4-A82D-373509FE0213}" type="presParOf" srcId="{B1002B02-F67D-45C7-BC54-F5FE15AA582F}" destId="{08CC1AAE-4E35-4188-A3C3-5B24A5119C6F}" srcOrd="0" destOrd="0" presId="urn:microsoft.com/office/officeart/2005/8/layout/hierarchy6"/>
    <dgm:cxn modelId="{6E1D0621-D5AC-4CB5-BA31-9B648EC734DF}" type="presParOf" srcId="{B1002B02-F67D-45C7-BC54-F5FE15AA582F}" destId="{AE66FDB1-F4B6-496A-B5E5-BEE6690B7AFC}" srcOrd="1" destOrd="0" presId="urn:microsoft.com/office/officeart/2005/8/layout/hierarchy6"/>
    <dgm:cxn modelId="{A3471B36-7825-4FB3-81EA-7DC43FD43D84}"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C7339C-C3AA-4C7C-870D-50E564117F9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17C1FD9-736F-4BE7-AB86-4EC90E2501FA}">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200" dirty="0" smtClean="0"/>
            <a:t>Pros: Readily Available and Inexpensive</a:t>
          </a:r>
        </a:p>
        <a:p>
          <a:r>
            <a:rPr lang="en-US" sz="1200" dirty="0" smtClean="0"/>
            <a:t>Cons: Data collected for administrative purposes rather than research </a:t>
          </a:r>
          <a:r>
            <a:rPr lang="en-US" sz="1200" dirty="0" smtClean="0">
              <a:sym typeface="Wingdings" panose="05000000000000000000" pitchFamily="2" charset="2"/>
            </a:rPr>
            <a:t> Limited validity</a:t>
          </a:r>
          <a:endParaRPr lang="en-US" sz="1200" dirty="0"/>
        </a:p>
      </dgm:t>
    </dgm:pt>
    <dgm:pt modelId="{7822FD65-48EE-4473-915A-A681EA5DA899}" type="parTrans" cxnId="{C0DF1124-ABED-42E8-BE03-4BED96AE48C1}">
      <dgm:prSet/>
      <dgm:spPr/>
      <dgm:t>
        <a:bodyPr/>
        <a:lstStyle/>
        <a:p>
          <a:endParaRPr lang="en-US"/>
        </a:p>
      </dgm:t>
    </dgm:pt>
    <dgm:pt modelId="{A9DE6C29-EF40-4A82-B4E6-2433C66CE0CE}" type="sibTrans" cxnId="{C0DF1124-ABED-42E8-BE03-4BED96AE48C1}">
      <dgm:prSet/>
      <dgm:spPr/>
      <dgm:t>
        <a:bodyPr/>
        <a:lstStyle/>
        <a:p>
          <a:endParaRPr lang="en-US"/>
        </a:p>
      </dgm:t>
    </dgm:pt>
    <dgm:pt modelId="{CDD1D3D5-87CA-480E-A401-C34868190A9F}">
      <dgm:prSet phldrT="[Text]"/>
      <dgm:spPr/>
      <dgm:t>
        <a:bodyPr/>
        <a:lstStyle/>
        <a:p>
          <a:r>
            <a:rPr lang="en-US" dirty="0" smtClean="0"/>
            <a:t>Healthcare Insurance Claims databases</a:t>
          </a:r>
          <a:endParaRPr lang="en-US" dirty="0"/>
        </a:p>
      </dgm:t>
    </dgm:pt>
    <dgm:pt modelId="{1829A605-3308-4FC2-8302-6544D6565782}" type="parTrans" cxnId="{323C3CEC-C315-4FBA-8810-AF6E83741553}">
      <dgm:prSet/>
      <dgm:spPr/>
      <dgm:t>
        <a:bodyPr/>
        <a:lstStyle/>
        <a:p>
          <a:endParaRPr lang="en-US"/>
        </a:p>
      </dgm:t>
    </dgm:pt>
    <dgm:pt modelId="{BEAC9576-9B74-4469-91B2-80B250BB96A3}" type="sibTrans" cxnId="{323C3CEC-C315-4FBA-8810-AF6E83741553}">
      <dgm:prSet/>
      <dgm:spPr/>
      <dgm:t>
        <a:bodyPr/>
        <a:lstStyle/>
        <a:p>
          <a:endParaRPr lang="en-US"/>
        </a:p>
      </dgm:t>
    </dgm:pt>
    <dgm:pt modelId="{B14C6711-3588-409E-A8B2-360408E3E84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Electronic Medical Records databases</a:t>
          </a:r>
          <a:endParaRPr lang="en-US" dirty="0"/>
        </a:p>
      </dgm:t>
    </dgm:pt>
    <dgm:pt modelId="{0D4F36F7-CD53-4197-B427-50619D00F8A5}" type="parTrans" cxnId="{9F9CFF04-F9B3-4686-848D-9CDDE248833C}">
      <dgm:prSet/>
      <dgm:spPr/>
      <dgm:t>
        <a:bodyPr/>
        <a:lstStyle/>
        <a:p>
          <a:endParaRPr lang="en-US"/>
        </a:p>
      </dgm:t>
    </dgm:pt>
    <dgm:pt modelId="{82C7EE2B-6A91-4DF4-9898-A5AD2207F59D}" type="sibTrans" cxnId="{9F9CFF04-F9B3-4686-848D-9CDDE248833C}">
      <dgm:prSet/>
      <dgm:spPr/>
      <dgm:t>
        <a:bodyPr/>
        <a:lstStyle/>
        <a:p>
          <a:endParaRPr lang="en-US"/>
        </a:p>
      </dgm:t>
    </dgm:pt>
    <dgm:pt modelId="{743EAF5A-6994-4034-A078-5E1C29845655}">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National Healthcare Registries</a:t>
          </a:r>
          <a:endParaRPr lang="en-US" dirty="0"/>
        </a:p>
      </dgm:t>
    </dgm:pt>
    <dgm:pt modelId="{0AC5D1B1-ABFA-4537-A710-A82F19C8E7E0}" type="parTrans" cxnId="{FA9FC6B3-3471-4264-BEBF-ACF613D7D9F6}">
      <dgm:prSet/>
      <dgm:spPr/>
      <dgm:t>
        <a:bodyPr/>
        <a:lstStyle/>
        <a:p>
          <a:endParaRPr lang="en-US"/>
        </a:p>
      </dgm:t>
    </dgm:pt>
    <dgm:pt modelId="{DF9B92EC-5352-43CC-9717-FAB775408E04}" type="sibTrans" cxnId="{FA9FC6B3-3471-4264-BEBF-ACF613D7D9F6}">
      <dgm:prSet/>
      <dgm:spPr/>
      <dgm:t>
        <a:bodyPr/>
        <a:lstStyle/>
        <a:p>
          <a:endParaRPr lang="en-US"/>
        </a:p>
      </dgm:t>
    </dgm:pt>
    <dgm:pt modelId="{A362A8F6-A393-4B85-9635-A993825A1E7B}" type="pres">
      <dgm:prSet presAssocID="{56C7339C-C3AA-4C7C-870D-50E564117F98}" presName="cycle" presStyleCnt="0">
        <dgm:presLayoutVars>
          <dgm:chMax val="1"/>
          <dgm:dir/>
          <dgm:animLvl val="ctr"/>
          <dgm:resizeHandles val="exact"/>
        </dgm:presLayoutVars>
      </dgm:prSet>
      <dgm:spPr/>
      <dgm:t>
        <a:bodyPr/>
        <a:lstStyle/>
        <a:p>
          <a:endParaRPr lang="en-US"/>
        </a:p>
      </dgm:t>
    </dgm:pt>
    <dgm:pt modelId="{2281C023-96DF-4D84-BA99-189C81803D77}" type="pres">
      <dgm:prSet presAssocID="{C17C1FD9-736F-4BE7-AB86-4EC90E2501FA}" presName="centerShape" presStyleLbl="node0" presStyleIdx="0" presStyleCnt="1" custScaleX="128311" custScaleY="120310" custLinFactNeighborX="0" custLinFactNeighborY="-4170"/>
      <dgm:spPr/>
      <dgm:t>
        <a:bodyPr/>
        <a:lstStyle/>
        <a:p>
          <a:endParaRPr lang="en-US"/>
        </a:p>
      </dgm:t>
    </dgm:pt>
    <dgm:pt modelId="{05FCD51B-57D3-4885-AA97-3A755F30A3DE}" type="pres">
      <dgm:prSet presAssocID="{1829A605-3308-4FC2-8302-6544D6565782}" presName="parTrans" presStyleLbl="bgSibTrans2D1" presStyleIdx="0" presStyleCnt="3"/>
      <dgm:spPr/>
      <dgm:t>
        <a:bodyPr/>
        <a:lstStyle/>
        <a:p>
          <a:endParaRPr lang="en-US"/>
        </a:p>
      </dgm:t>
    </dgm:pt>
    <dgm:pt modelId="{BE6324A8-2467-40FF-A3BF-9136C044199C}" type="pres">
      <dgm:prSet presAssocID="{CDD1D3D5-87CA-480E-A401-C34868190A9F}" presName="node" presStyleLbl="node1" presStyleIdx="0" presStyleCnt="3" custRadScaleRad="142790" custRadScaleInc="-6032">
        <dgm:presLayoutVars>
          <dgm:bulletEnabled val="1"/>
        </dgm:presLayoutVars>
      </dgm:prSet>
      <dgm:spPr/>
      <dgm:t>
        <a:bodyPr/>
        <a:lstStyle/>
        <a:p>
          <a:endParaRPr lang="en-US"/>
        </a:p>
      </dgm:t>
    </dgm:pt>
    <dgm:pt modelId="{27941AA8-8F42-4436-9291-FC4BA037761B}" type="pres">
      <dgm:prSet presAssocID="{0D4F36F7-CD53-4197-B427-50619D00F8A5}" presName="parTrans" presStyleLbl="bgSibTrans2D1" presStyleIdx="1" presStyleCnt="3"/>
      <dgm:spPr/>
      <dgm:t>
        <a:bodyPr/>
        <a:lstStyle/>
        <a:p>
          <a:endParaRPr lang="en-US"/>
        </a:p>
      </dgm:t>
    </dgm:pt>
    <dgm:pt modelId="{AC4CE9D2-70E5-4C4B-959F-00004A0E963E}" type="pres">
      <dgm:prSet presAssocID="{B14C6711-3588-409E-A8B2-360408E3E84B}" presName="node" presStyleLbl="node1" presStyleIdx="1" presStyleCnt="3">
        <dgm:presLayoutVars>
          <dgm:bulletEnabled val="1"/>
        </dgm:presLayoutVars>
      </dgm:prSet>
      <dgm:spPr/>
      <dgm:t>
        <a:bodyPr/>
        <a:lstStyle/>
        <a:p>
          <a:endParaRPr lang="en-US"/>
        </a:p>
      </dgm:t>
    </dgm:pt>
    <dgm:pt modelId="{84735320-39E7-4328-A509-58226D52E6E6}" type="pres">
      <dgm:prSet presAssocID="{0AC5D1B1-ABFA-4537-A710-A82F19C8E7E0}" presName="parTrans" presStyleLbl="bgSibTrans2D1" presStyleIdx="2" presStyleCnt="3"/>
      <dgm:spPr/>
      <dgm:t>
        <a:bodyPr/>
        <a:lstStyle/>
        <a:p>
          <a:endParaRPr lang="en-US"/>
        </a:p>
      </dgm:t>
    </dgm:pt>
    <dgm:pt modelId="{683729AB-E581-4168-BD04-7493D0E92347}" type="pres">
      <dgm:prSet presAssocID="{743EAF5A-6994-4034-A078-5E1C29845655}" presName="node" presStyleLbl="node1" presStyleIdx="2" presStyleCnt="3" custRadScaleRad="132633" custRadScaleInc="7695">
        <dgm:presLayoutVars>
          <dgm:bulletEnabled val="1"/>
        </dgm:presLayoutVars>
      </dgm:prSet>
      <dgm:spPr/>
      <dgm:t>
        <a:bodyPr/>
        <a:lstStyle/>
        <a:p>
          <a:endParaRPr lang="en-US"/>
        </a:p>
      </dgm:t>
    </dgm:pt>
  </dgm:ptLst>
  <dgm:cxnLst>
    <dgm:cxn modelId="{33EF6325-BDDB-4584-9D04-80772A547A89}" type="presOf" srcId="{C17C1FD9-736F-4BE7-AB86-4EC90E2501FA}" destId="{2281C023-96DF-4D84-BA99-189C81803D77}" srcOrd="0" destOrd="0" presId="urn:microsoft.com/office/officeart/2005/8/layout/radial4"/>
    <dgm:cxn modelId="{C0DF1124-ABED-42E8-BE03-4BED96AE48C1}" srcId="{56C7339C-C3AA-4C7C-870D-50E564117F98}" destId="{C17C1FD9-736F-4BE7-AB86-4EC90E2501FA}" srcOrd="0" destOrd="0" parTransId="{7822FD65-48EE-4473-915A-A681EA5DA899}" sibTransId="{A9DE6C29-EF40-4A82-B4E6-2433C66CE0CE}"/>
    <dgm:cxn modelId="{9F9CFF04-F9B3-4686-848D-9CDDE248833C}" srcId="{C17C1FD9-736F-4BE7-AB86-4EC90E2501FA}" destId="{B14C6711-3588-409E-A8B2-360408E3E84B}" srcOrd="1" destOrd="0" parTransId="{0D4F36F7-CD53-4197-B427-50619D00F8A5}" sibTransId="{82C7EE2B-6A91-4DF4-9898-A5AD2207F59D}"/>
    <dgm:cxn modelId="{FA9FC6B3-3471-4264-BEBF-ACF613D7D9F6}" srcId="{C17C1FD9-736F-4BE7-AB86-4EC90E2501FA}" destId="{743EAF5A-6994-4034-A078-5E1C29845655}" srcOrd="2" destOrd="0" parTransId="{0AC5D1B1-ABFA-4537-A710-A82F19C8E7E0}" sibTransId="{DF9B92EC-5352-43CC-9717-FAB775408E04}"/>
    <dgm:cxn modelId="{6F0432D7-C186-416D-AE2D-E29334109036}" type="presOf" srcId="{B14C6711-3588-409E-A8B2-360408E3E84B}" destId="{AC4CE9D2-70E5-4C4B-959F-00004A0E963E}" srcOrd="0" destOrd="0" presId="urn:microsoft.com/office/officeart/2005/8/layout/radial4"/>
    <dgm:cxn modelId="{83678D76-D9DB-4D39-8738-AF0C8C37A3DA}" type="presOf" srcId="{CDD1D3D5-87CA-480E-A401-C34868190A9F}" destId="{BE6324A8-2467-40FF-A3BF-9136C044199C}" srcOrd="0" destOrd="0" presId="urn:microsoft.com/office/officeart/2005/8/layout/radial4"/>
    <dgm:cxn modelId="{660C0444-DDF4-47B8-A0E3-F1EFFA4E471E}" type="presOf" srcId="{1829A605-3308-4FC2-8302-6544D6565782}" destId="{05FCD51B-57D3-4885-AA97-3A755F30A3DE}" srcOrd="0" destOrd="0" presId="urn:microsoft.com/office/officeart/2005/8/layout/radial4"/>
    <dgm:cxn modelId="{F8137B1F-9FB0-4B80-B55A-3F5477E47259}" type="presOf" srcId="{56C7339C-C3AA-4C7C-870D-50E564117F98}" destId="{A362A8F6-A393-4B85-9635-A993825A1E7B}" srcOrd="0" destOrd="0" presId="urn:microsoft.com/office/officeart/2005/8/layout/radial4"/>
    <dgm:cxn modelId="{44348C02-53C4-4246-A329-3928256646BA}" type="presOf" srcId="{0D4F36F7-CD53-4197-B427-50619D00F8A5}" destId="{27941AA8-8F42-4436-9291-FC4BA037761B}" srcOrd="0" destOrd="0" presId="urn:microsoft.com/office/officeart/2005/8/layout/radial4"/>
    <dgm:cxn modelId="{C925D46D-C480-4B4D-8D6C-49BFA90E9F22}" type="presOf" srcId="{743EAF5A-6994-4034-A078-5E1C29845655}" destId="{683729AB-E581-4168-BD04-7493D0E92347}" srcOrd="0" destOrd="0" presId="urn:microsoft.com/office/officeart/2005/8/layout/radial4"/>
    <dgm:cxn modelId="{E9A45478-EB12-4490-8447-8B2DDDC7E002}" type="presOf" srcId="{0AC5D1B1-ABFA-4537-A710-A82F19C8E7E0}" destId="{84735320-39E7-4328-A509-58226D52E6E6}" srcOrd="0" destOrd="0" presId="urn:microsoft.com/office/officeart/2005/8/layout/radial4"/>
    <dgm:cxn modelId="{323C3CEC-C315-4FBA-8810-AF6E83741553}" srcId="{C17C1FD9-736F-4BE7-AB86-4EC90E2501FA}" destId="{CDD1D3D5-87CA-480E-A401-C34868190A9F}" srcOrd="0" destOrd="0" parTransId="{1829A605-3308-4FC2-8302-6544D6565782}" sibTransId="{BEAC9576-9B74-4469-91B2-80B250BB96A3}"/>
    <dgm:cxn modelId="{4D984B45-D106-4564-AD26-5C5EA18B356D}" type="presParOf" srcId="{A362A8F6-A393-4B85-9635-A993825A1E7B}" destId="{2281C023-96DF-4D84-BA99-189C81803D77}" srcOrd="0" destOrd="0" presId="urn:microsoft.com/office/officeart/2005/8/layout/radial4"/>
    <dgm:cxn modelId="{1D05F980-623C-4374-9B97-AB5E86FA24DE}" type="presParOf" srcId="{A362A8F6-A393-4B85-9635-A993825A1E7B}" destId="{05FCD51B-57D3-4885-AA97-3A755F30A3DE}" srcOrd="1" destOrd="0" presId="urn:microsoft.com/office/officeart/2005/8/layout/radial4"/>
    <dgm:cxn modelId="{31C0A136-2B42-4E74-934E-DD99F424D0F8}" type="presParOf" srcId="{A362A8F6-A393-4B85-9635-A993825A1E7B}" destId="{BE6324A8-2467-40FF-A3BF-9136C044199C}" srcOrd="2" destOrd="0" presId="urn:microsoft.com/office/officeart/2005/8/layout/radial4"/>
    <dgm:cxn modelId="{CD6CBB93-7191-4202-9438-F99466456AD9}" type="presParOf" srcId="{A362A8F6-A393-4B85-9635-A993825A1E7B}" destId="{27941AA8-8F42-4436-9291-FC4BA037761B}" srcOrd="3" destOrd="0" presId="urn:microsoft.com/office/officeart/2005/8/layout/radial4"/>
    <dgm:cxn modelId="{6B8FEAE8-3BF8-45BA-9D17-AD59E71B70F2}" type="presParOf" srcId="{A362A8F6-A393-4B85-9635-A993825A1E7B}" destId="{AC4CE9D2-70E5-4C4B-959F-00004A0E963E}" srcOrd="4" destOrd="0" presId="urn:microsoft.com/office/officeart/2005/8/layout/radial4"/>
    <dgm:cxn modelId="{3CCD7EB1-7D5F-45AC-B8B7-97D3F7F3A745}" type="presParOf" srcId="{A362A8F6-A393-4B85-9635-A993825A1E7B}" destId="{84735320-39E7-4328-A509-58226D52E6E6}" srcOrd="5" destOrd="0" presId="urn:microsoft.com/office/officeart/2005/8/layout/radial4"/>
    <dgm:cxn modelId="{6CDDE7CC-C765-4282-9F5D-AC53E7904877}" type="presParOf" srcId="{A362A8F6-A393-4B85-9635-A993825A1E7B}" destId="{683729AB-E581-4168-BD04-7493D0E9234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8F4CEA-A661-4338-860F-53905654259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BD6234CB-F30C-437E-BBAF-3239C7604BBC}">
      <dgm:prSet phldrT="[Text]" custT="1"/>
      <dgm:spPr/>
      <dgm:t>
        <a:bodyPr/>
        <a:lstStyle/>
        <a:p>
          <a:r>
            <a:rPr lang="en-US" sz="1100" dirty="0" smtClean="0"/>
            <a:t>Medical Record Review</a:t>
          </a:r>
          <a:endParaRPr lang="en-US" sz="1100" dirty="0"/>
        </a:p>
      </dgm:t>
    </dgm:pt>
    <dgm:pt modelId="{2A6628C3-AB76-4BDF-B763-BC05F7C2BDF3}" type="parTrans" cxnId="{AF881F1F-5420-4702-A53D-317DBE8B5511}">
      <dgm:prSet/>
      <dgm:spPr/>
      <dgm:t>
        <a:bodyPr/>
        <a:lstStyle/>
        <a:p>
          <a:endParaRPr lang="en-US" sz="2400"/>
        </a:p>
      </dgm:t>
    </dgm:pt>
    <dgm:pt modelId="{A30C157A-04CD-4DB9-8B2C-5DB8EDFCD758}" type="sibTrans" cxnId="{AF881F1F-5420-4702-A53D-317DBE8B5511}">
      <dgm:prSet/>
      <dgm:spPr/>
      <dgm:t>
        <a:bodyPr/>
        <a:lstStyle/>
        <a:p>
          <a:endParaRPr lang="en-US" sz="2400"/>
        </a:p>
      </dgm:t>
    </dgm:pt>
    <dgm:pt modelId="{460E3991-7401-41C1-B89D-34AE77C5FF24}">
      <dgm:prSet phldrT="[Text]" custT="1"/>
      <dgm:spPr/>
      <dgm:t>
        <a:bodyPr/>
        <a:lstStyle/>
        <a:p>
          <a:r>
            <a:rPr lang="en-US" sz="1100" dirty="0" smtClean="0"/>
            <a:t>Linkage to Disease Registries</a:t>
          </a:r>
          <a:endParaRPr lang="en-US" sz="1100" dirty="0"/>
        </a:p>
      </dgm:t>
    </dgm:pt>
    <dgm:pt modelId="{09D028E2-12E8-4996-B6F0-1DA4618B4AB6}" type="parTrans" cxnId="{A06DD6D3-6F8C-4D0A-B19E-67ABD1ECF715}">
      <dgm:prSet/>
      <dgm:spPr/>
      <dgm:t>
        <a:bodyPr/>
        <a:lstStyle/>
        <a:p>
          <a:endParaRPr lang="en-US" sz="2400"/>
        </a:p>
      </dgm:t>
    </dgm:pt>
    <dgm:pt modelId="{A493602C-E858-4307-B79D-D4BBD177048D}" type="sibTrans" cxnId="{A06DD6D3-6F8C-4D0A-B19E-67ABD1ECF715}">
      <dgm:prSet/>
      <dgm:spPr/>
      <dgm:t>
        <a:bodyPr/>
        <a:lstStyle/>
        <a:p>
          <a:endParaRPr lang="en-US" sz="2400"/>
        </a:p>
      </dgm:t>
    </dgm:pt>
    <dgm:pt modelId="{6B0BF2E2-4D27-43DB-B25D-C27CED7B4162}">
      <dgm:prSet phldrT="[Text]" custT="1"/>
      <dgm:spPr/>
      <dgm:t>
        <a:bodyPr/>
        <a:lstStyle/>
        <a:p>
          <a:r>
            <a:rPr lang="en-US" sz="1100" dirty="0" smtClean="0"/>
            <a:t>Patient/</a:t>
          </a:r>
        </a:p>
        <a:p>
          <a:r>
            <a:rPr lang="en-US" sz="1100" dirty="0" smtClean="0"/>
            <a:t>Physician survey</a:t>
          </a:r>
          <a:endParaRPr lang="en-US" sz="1100" dirty="0"/>
        </a:p>
      </dgm:t>
    </dgm:pt>
    <dgm:pt modelId="{74744779-1984-4F6E-AD58-F9CB4C289710}" type="parTrans" cxnId="{64296207-5A6E-44DF-80FC-44748247F8F3}">
      <dgm:prSet/>
      <dgm:spPr/>
      <dgm:t>
        <a:bodyPr/>
        <a:lstStyle/>
        <a:p>
          <a:endParaRPr lang="en-US" sz="2400"/>
        </a:p>
      </dgm:t>
    </dgm:pt>
    <dgm:pt modelId="{FB9CDBEC-AA81-4F41-8B9B-B59217BEFFED}" type="sibTrans" cxnId="{64296207-5A6E-44DF-80FC-44748247F8F3}">
      <dgm:prSet/>
      <dgm:spPr/>
      <dgm:t>
        <a:bodyPr/>
        <a:lstStyle/>
        <a:p>
          <a:endParaRPr lang="en-US" sz="2400"/>
        </a:p>
      </dgm:t>
    </dgm:pt>
    <dgm:pt modelId="{BA0FDD9B-BDDF-4D52-9E34-EF841A777D5D}">
      <dgm:prSet phldrT="[Text]" custT="1"/>
      <dgm:spPr/>
      <dgm:t>
        <a:bodyPr/>
        <a:lstStyle/>
        <a:p>
          <a:r>
            <a:rPr lang="en-US" sz="1100" dirty="0" smtClean="0"/>
            <a:t>National Death Index Search,  etc.</a:t>
          </a:r>
          <a:endParaRPr lang="en-US" sz="1100" dirty="0"/>
        </a:p>
      </dgm:t>
    </dgm:pt>
    <dgm:pt modelId="{2727A95E-8A11-4141-9C85-EA4B952547E3}" type="parTrans" cxnId="{3CEA5BBA-1ECA-4276-B0EB-C713269ED8ED}">
      <dgm:prSet/>
      <dgm:spPr/>
      <dgm:t>
        <a:bodyPr/>
        <a:lstStyle/>
        <a:p>
          <a:endParaRPr lang="en-US" sz="2400"/>
        </a:p>
      </dgm:t>
    </dgm:pt>
    <dgm:pt modelId="{3DDE10BC-4124-467F-AD35-5C8676C99B15}" type="sibTrans" cxnId="{3CEA5BBA-1ECA-4276-B0EB-C713269ED8ED}">
      <dgm:prSet/>
      <dgm:spPr/>
      <dgm:t>
        <a:bodyPr/>
        <a:lstStyle/>
        <a:p>
          <a:endParaRPr lang="en-US" sz="2400"/>
        </a:p>
      </dgm:t>
    </dgm:pt>
    <dgm:pt modelId="{76C8960A-86F8-4C8F-BAFA-4D0D74AB1F64}" type="pres">
      <dgm:prSet presAssocID="{7E8F4CEA-A661-4338-860F-539056542595}" presName="Name0" presStyleCnt="0">
        <dgm:presLayoutVars>
          <dgm:dir/>
          <dgm:resizeHandles val="exact"/>
        </dgm:presLayoutVars>
      </dgm:prSet>
      <dgm:spPr/>
      <dgm:t>
        <a:bodyPr/>
        <a:lstStyle/>
        <a:p>
          <a:endParaRPr lang="en-US"/>
        </a:p>
      </dgm:t>
    </dgm:pt>
    <dgm:pt modelId="{02DB1272-B8E3-4719-83F0-FB52265E70EF}" type="pres">
      <dgm:prSet presAssocID="{BD6234CB-F30C-437E-BBAF-3239C7604BBC}" presName="Name5" presStyleLbl="vennNode1" presStyleIdx="0" presStyleCnt="4">
        <dgm:presLayoutVars>
          <dgm:bulletEnabled val="1"/>
        </dgm:presLayoutVars>
      </dgm:prSet>
      <dgm:spPr/>
      <dgm:t>
        <a:bodyPr/>
        <a:lstStyle/>
        <a:p>
          <a:endParaRPr lang="en-US"/>
        </a:p>
      </dgm:t>
    </dgm:pt>
    <dgm:pt modelId="{4E05F68C-DA62-4765-8A5B-A85D57505E00}" type="pres">
      <dgm:prSet presAssocID="{A30C157A-04CD-4DB9-8B2C-5DB8EDFCD758}" presName="space" presStyleCnt="0"/>
      <dgm:spPr/>
    </dgm:pt>
    <dgm:pt modelId="{BBEE15CD-ECD0-4CA1-8BB2-42FAC64D319E}" type="pres">
      <dgm:prSet presAssocID="{460E3991-7401-41C1-B89D-34AE77C5FF24}" presName="Name5" presStyleLbl="vennNode1" presStyleIdx="1" presStyleCnt="4">
        <dgm:presLayoutVars>
          <dgm:bulletEnabled val="1"/>
        </dgm:presLayoutVars>
      </dgm:prSet>
      <dgm:spPr/>
      <dgm:t>
        <a:bodyPr/>
        <a:lstStyle/>
        <a:p>
          <a:endParaRPr lang="en-US"/>
        </a:p>
      </dgm:t>
    </dgm:pt>
    <dgm:pt modelId="{3E024BE9-2089-4C1F-A3C0-8B04CFE3B24E}" type="pres">
      <dgm:prSet presAssocID="{A493602C-E858-4307-B79D-D4BBD177048D}" presName="space" presStyleCnt="0"/>
      <dgm:spPr/>
    </dgm:pt>
    <dgm:pt modelId="{9D452417-C16D-4EDB-8B23-E8B1123477E4}" type="pres">
      <dgm:prSet presAssocID="{6B0BF2E2-4D27-43DB-B25D-C27CED7B4162}" presName="Name5" presStyleLbl="vennNode1" presStyleIdx="2" presStyleCnt="4">
        <dgm:presLayoutVars>
          <dgm:bulletEnabled val="1"/>
        </dgm:presLayoutVars>
      </dgm:prSet>
      <dgm:spPr/>
      <dgm:t>
        <a:bodyPr/>
        <a:lstStyle/>
        <a:p>
          <a:endParaRPr lang="en-US"/>
        </a:p>
      </dgm:t>
    </dgm:pt>
    <dgm:pt modelId="{F90682DF-5000-48D1-84A8-7516AED9066F}" type="pres">
      <dgm:prSet presAssocID="{FB9CDBEC-AA81-4F41-8B9B-B59217BEFFED}" presName="space" presStyleCnt="0"/>
      <dgm:spPr/>
    </dgm:pt>
    <dgm:pt modelId="{9D209EB5-95E9-4E5B-AA8A-32B92BA9063F}" type="pres">
      <dgm:prSet presAssocID="{BA0FDD9B-BDDF-4D52-9E34-EF841A777D5D}" presName="Name5" presStyleLbl="vennNode1" presStyleIdx="3" presStyleCnt="4">
        <dgm:presLayoutVars>
          <dgm:bulletEnabled val="1"/>
        </dgm:presLayoutVars>
      </dgm:prSet>
      <dgm:spPr/>
      <dgm:t>
        <a:bodyPr/>
        <a:lstStyle/>
        <a:p>
          <a:endParaRPr lang="en-US"/>
        </a:p>
      </dgm:t>
    </dgm:pt>
  </dgm:ptLst>
  <dgm:cxnLst>
    <dgm:cxn modelId="{696CE200-5E28-4781-B7EC-FD5EA9D18A9B}" type="presOf" srcId="{6B0BF2E2-4D27-43DB-B25D-C27CED7B4162}" destId="{9D452417-C16D-4EDB-8B23-E8B1123477E4}" srcOrd="0" destOrd="0" presId="urn:microsoft.com/office/officeart/2005/8/layout/venn3"/>
    <dgm:cxn modelId="{C2A088A5-3F95-433C-926C-9E4DD4C8A070}" type="presOf" srcId="{BD6234CB-F30C-437E-BBAF-3239C7604BBC}" destId="{02DB1272-B8E3-4719-83F0-FB52265E70EF}" srcOrd="0" destOrd="0" presId="urn:microsoft.com/office/officeart/2005/8/layout/venn3"/>
    <dgm:cxn modelId="{A06DD6D3-6F8C-4D0A-B19E-67ABD1ECF715}" srcId="{7E8F4CEA-A661-4338-860F-539056542595}" destId="{460E3991-7401-41C1-B89D-34AE77C5FF24}" srcOrd="1" destOrd="0" parTransId="{09D028E2-12E8-4996-B6F0-1DA4618B4AB6}" sibTransId="{A493602C-E858-4307-B79D-D4BBD177048D}"/>
    <dgm:cxn modelId="{AF881F1F-5420-4702-A53D-317DBE8B5511}" srcId="{7E8F4CEA-A661-4338-860F-539056542595}" destId="{BD6234CB-F30C-437E-BBAF-3239C7604BBC}" srcOrd="0" destOrd="0" parTransId="{2A6628C3-AB76-4BDF-B763-BC05F7C2BDF3}" sibTransId="{A30C157A-04CD-4DB9-8B2C-5DB8EDFCD758}"/>
    <dgm:cxn modelId="{B281F88D-BB13-4801-887A-34E8911C820B}" type="presOf" srcId="{BA0FDD9B-BDDF-4D52-9E34-EF841A777D5D}" destId="{9D209EB5-95E9-4E5B-AA8A-32B92BA9063F}" srcOrd="0" destOrd="0" presId="urn:microsoft.com/office/officeart/2005/8/layout/venn3"/>
    <dgm:cxn modelId="{696D8CC4-0CDF-4628-80A9-937379D10129}" type="presOf" srcId="{460E3991-7401-41C1-B89D-34AE77C5FF24}" destId="{BBEE15CD-ECD0-4CA1-8BB2-42FAC64D319E}" srcOrd="0" destOrd="0" presId="urn:microsoft.com/office/officeart/2005/8/layout/venn3"/>
    <dgm:cxn modelId="{3CEA5BBA-1ECA-4276-B0EB-C713269ED8ED}" srcId="{7E8F4CEA-A661-4338-860F-539056542595}" destId="{BA0FDD9B-BDDF-4D52-9E34-EF841A777D5D}" srcOrd="3" destOrd="0" parTransId="{2727A95E-8A11-4141-9C85-EA4B952547E3}" sibTransId="{3DDE10BC-4124-467F-AD35-5C8676C99B15}"/>
    <dgm:cxn modelId="{91ADA765-BFEE-4CB6-B18E-C3880416BA7D}" type="presOf" srcId="{7E8F4CEA-A661-4338-860F-539056542595}" destId="{76C8960A-86F8-4C8F-BAFA-4D0D74AB1F64}" srcOrd="0" destOrd="0" presId="urn:microsoft.com/office/officeart/2005/8/layout/venn3"/>
    <dgm:cxn modelId="{64296207-5A6E-44DF-80FC-44748247F8F3}" srcId="{7E8F4CEA-A661-4338-860F-539056542595}" destId="{6B0BF2E2-4D27-43DB-B25D-C27CED7B4162}" srcOrd="2" destOrd="0" parTransId="{74744779-1984-4F6E-AD58-F9CB4C289710}" sibTransId="{FB9CDBEC-AA81-4F41-8B9B-B59217BEFFED}"/>
    <dgm:cxn modelId="{31080C85-4ED9-4623-89A8-60BB0284174B}" type="presParOf" srcId="{76C8960A-86F8-4C8F-BAFA-4D0D74AB1F64}" destId="{02DB1272-B8E3-4719-83F0-FB52265E70EF}" srcOrd="0" destOrd="0" presId="urn:microsoft.com/office/officeart/2005/8/layout/venn3"/>
    <dgm:cxn modelId="{226E5055-3C7D-420C-B445-92C5E0F97104}" type="presParOf" srcId="{76C8960A-86F8-4C8F-BAFA-4D0D74AB1F64}" destId="{4E05F68C-DA62-4765-8A5B-A85D57505E00}" srcOrd="1" destOrd="0" presId="urn:microsoft.com/office/officeart/2005/8/layout/venn3"/>
    <dgm:cxn modelId="{A14C27A0-7532-48D8-B86A-126E4ABC5E7F}" type="presParOf" srcId="{76C8960A-86F8-4C8F-BAFA-4D0D74AB1F64}" destId="{BBEE15CD-ECD0-4CA1-8BB2-42FAC64D319E}" srcOrd="2" destOrd="0" presId="urn:microsoft.com/office/officeart/2005/8/layout/venn3"/>
    <dgm:cxn modelId="{33C13525-AE83-4071-BB48-A68D715549D3}" type="presParOf" srcId="{76C8960A-86F8-4C8F-BAFA-4D0D74AB1F64}" destId="{3E024BE9-2089-4C1F-A3C0-8B04CFE3B24E}" srcOrd="3" destOrd="0" presId="urn:microsoft.com/office/officeart/2005/8/layout/venn3"/>
    <dgm:cxn modelId="{72BEFDAD-BA6E-4AE0-9F53-8509051A04D0}" type="presParOf" srcId="{76C8960A-86F8-4C8F-BAFA-4D0D74AB1F64}" destId="{9D452417-C16D-4EDB-8B23-E8B1123477E4}" srcOrd="4" destOrd="0" presId="urn:microsoft.com/office/officeart/2005/8/layout/venn3"/>
    <dgm:cxn modelId="{A6379E23-93B1-4509-A568-9230DC0C8D56}" type="presParOf" srcId="{76C8960A-86F8-4C8F-BAFA-4D0D74AB1F64}" destId="{F90682DF-5000-48D1-84A8-7516AED9066F}" srcOrd="5" destOrd="0" presId="urn:microsoft.com/office/officeart/2005/8/layout/venn3"/>
    <dgm:cxn modelId="{EC419326-102A-4BA5-AEE2-731B5B67C4CE}" type="presParOf" srcId="{76C8960A-86F8-4C8F-BAFA-4D0D74AB1F64}" destId="{9D209EB5-95E9-4E5B-AA8A-32B92BA9063F}"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A6869AEE-2931-4B0F-A0CC-BB860548A94F}" type="datetimeFigureOut">
              <a:rPr lang="en-US" smtClean="0"/>
              <a:pPr/>
              <a:t>2/3/2016</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0518E267-527A-4A49-A021-54E36E4ED3BD}" type="slidenum">
              <a:rPr lang="en-US" smtClean="0"/>
              <a:pPr/>
              <a:t>‹#›</a:t>
            </a:fld>
            <a:endParaRPr lang="en-US"/>
          </a:p>
        </p:txBody>
      </p:sp>
    </p:spTree>
    <p:extLst>
      <p:ext uri="{BB962C8B-B14F-4D97-AF65-F5344CB8AC3E}">
        <p14:creationId xmlns:p14="http://schemas.microsoft.com/office/powerpoint/2010/main" val="202721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ref-jle120064-5"/><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Observation bias</a:t>
            </a:r>
          </a:p>
          <a:p>
            <a:pPr lvl="1"/>
            <a:r>
              <a:rPr lang="en-US" dirty="0" smtClean="0"/>
              <a:t>Selection bias</a:t>
            </a:r>
          </a:p>
          <a:p>
            <a:pPr lvl="1"/>
            <a:r>
              <a:rPr lang="en-US" dirty="0" smtClean="0"/>
              <a:t>Confounding</a:t>
            </a:r>
            <a:endParaRPr lang="en-US" dirty="0"/>
          </a:p>
        </p:txBody>
      </p:sp>
      <p:sp>
        <p:nvSpPr>
          <p:cNvPr id="4" name="Slide Number Placeholder 3"/>
          <p:cNvSpPr>
            <a:spLocks noGrp="1"/>
          </p:cNvSpPr>
          <p:nvPr>
            <p:ph type="sldNum" sz="quarter" idx="10"/>
          </p:nvPr>
        </p:nvSpPr>
        <p:spPr/>
        <p:txBody>
          <a:bodyPr/>
          <a:lstStyle/>
          <a:p>
            <a:fld id="{61246474-7CE3-4312-B285-79A0A69046C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1B4F6-1CDB-4C79-BF2D-0105CD4FC887}" type="slidenum">
              <a:rPr lang="en-US" smtClean="0"/>
              <a:pPr/>
              <a:t>54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effectLst/>
              </a:rPr>
              <a:t>Clinical research relying on readily available, inexpensive data originally collected for administrative or billing purposes or both has increased exponentially. Yet the inherent limitations of these administrative databases should</a:t>
            </a:r>
            <a:r>
              <a:rPr lang="en-US" baseline="0" dirty="0" smtClean="0">
                <a:effectLst/>
              </a:rPr>
              <a:t> not be </a:t>
            </a:r>
            <a:r>
              <a:rPr lang="en-US" dirty="0" smtClean="0">
                <a:effectLst/>
              </a:rPr>
              <a:t>ignored. Large administrative data sets</a:t>
            </a:r>
            <a:r>
              <a:rPr lang="en-US" baseline="0" dirty="0" smtClean="0">
                <a:effectLst/>
              </a:rPr>
              <a:t> </a:t>
            </a:r>
            <a:r>
              <a:rPr lang="en-US" dirty="0" smtClean="0">
                <a:effectLst/>
              </a:rPr>
              <a:t>are assembled from data originally intended for billing purposes. Not surprisingly, many diagnostic procedures are systematically underreported</a:t>
            </a:r>
            <a:r>
              <a:rPr lang="en-US" baseline="30000" dirty="0" smtClean="0">
                <a:effectLst/>
              </a:rPr>
              <a:t> </a:t>
            </a:r>
            <a:r>
              <a:rPr lang="en-US" dirty="0" smtClean="0">
                <a:effectLst/>
              </a:rPr>
              <a:t>because there is no financial incentive to document them. On</a:t>
            </a:r>
            <a:r>
              <a:rPr lang="en-US" baseline="0" dirty="0" smtClean="0">
                <a:effectLst/>
              </a:rPr>
              <a:t> the other hand, diagnoses codes representing rule/out diagnosis may also be reflected in claims data if they are associated with reimbursement. </a:t>
            </a:r>
            <a:endParaRPr lang="en-US" dirty="0" smtClean="0">
              <a:effectLst/>
            </a:endParaRPr>
          </a:p>
          <a:p>
            <a:endParaRPr lang="en-US" dirty="0" smtClean="0">
              <a:effectLst/>
            </a:endParaRPr>
          </a:p>
          <a:p>
            <a:r>
              <a:rPr lang="en-US" dirty="0" smtClean="0">
                <a:effectLst/>
              </a:rPr>
              <a:t>Although systematic </a:t>
            </a:r>
            <a:r>
              <a:rPr lang="en-US" dirty="0" err="1" smtClean="0">
                <a:effectLst/>
              </a:rPr>
              <a:t>undercoding</a:t>
            </a:r>
            <a:r>
              <a:rPr lang="en-US" dirty="0" smtClean="0">
                <a:effectLst/>
              </a:rPr>
              <a:t> of certain diagnostic procedures poses a major problem, all studies may not be affected to the same degree. High-revenue invasive diagnostic procedures (</a:t>
            </a:r>
            <a:r>
              <a:rPr lang="en-US" dirty="0" err="1" smtClean="0">
                <a:effectLst/>
              </a:rPr>
              <a:t>ie</a:t>
            </a:r>
            <a:r>
              <a:rPr lang="en-US" dirty="0" smtClean="0">
                <a:effectLst/>
              </a:rPr>
              <a:t>, cardiac catheterization, gastrointestinal endoscopy) are well captured in billing data and likely yield valid research studies.</a:t>
            </a:r>
            <a:r>
              <a:rPr lang="en-US" baseline="30000" dirty="0" smtClean="0">
                <a:effectLst/>
                <a:hlinkClick r:id="rId3"/>
              </a:rPr>
              <a:t>5</a:t>
            </a:r>
            <a:r>
              <a:rPr lang="en-US" dirty="0" smtClean="0">
                <a:effectLst/>
              </a:rPr>
              <a:t> However, less-costly, noninvasive studies (</a:t>
            </a:r>
            <a:r>
              <a:rPr lang="en-US" dirty="0" err="1" smtClean="0">
                <a:effectLst/>
              </a:rPr>
              <a:t>ie</a:t>
            </a:r>
            <a:r>
              <a:rPr lang="en-US" dirty="0" smtClean="0">
                <a:effectLst/>
              </a:rPr>
              <a:t>, computed tomographic scans, electrocardiography, and ultrasound) are rarely, if ever, captured. Furthermore, the validity</a:t>
            </a:r>
            <a:r>
              <a:rPr lang="en-US" baseline="0" dirty="0" smtClean="0">
                <a:effectLst/>
              </a:rPr>
              <a:t> of the diagnosis may also be affected by the setting in which medical care was provided. For instance, inpatient diagnosis may carry higher reliability than outpatient </a:t>
            </a:r>
            <a:r>
              <a:rPr lang="en-US" baseline="0" dirty="0" err="1" smtClean="0">
                <a:effectLst/>
              </a:rPr>
              <a:t>daignosis</a:t>
            </a:r>
            <a:r>
              <a:rPr lang="en-US" baseline="0" dirty="0" smtClean="0">
                <a:effectLst/>
              </a:rPr>
              <a:t>.</a:t>
            </a:r>
            <a:endParaRPr lang="en-US" dirty="0" smtClean="0">
              <a:effectLst/>
            </a:endParaRPr>
          </a:p>
          <a:p>
            <a:endParaRPr lang="en-US" dirty="0" smtClean="0">
              <a:effectLst/>
            </a:endParaRPr>
          </a:p>
          <a:p>
            <a:pPr defTabSz="930311">
              <a:defRPr/>
            </a:pPr>
            <a:r>
              <a:rPr lang="en-US" dirty="0" smtClean="0">
                <a:effectLst/>
              </a:rPr>
              <a:t>Although imperfect, administrative data play an important role in health services research. Yet the data need to be better. Rather than abandon the use of administrative data or mandate the collection of additional data such that administrative data more closely resemble the electronic health record, researchers can leverage electronic health records to supplement administrative data with more detailed clinical information, as is currently done with the Surveillance, Epidemiology, and End Results (SEER) cancer registry and Medicare claims file data. Researchers and policy makers should transparently acknowledge the inherent limitations of administrative data and explore how those limitations may influence the inferences they make.</a:t>
            </a:r>
          </a:p>
          <a:p>
            <a:endParaRPr lang="en-US" dirty="0"/>
          </a:p>
        </p:txBody>
      </p:sp>
      <p:sp>
        <p:nvSpPr>
          <p:cNvPr id="4" name="Slide Number Placeholder 3"/>
          <p:cNvSpPr>
            <a:spLocks noGrp="1"/>
          </p:cNvSpPr>
          <p:nvPr>
            <p:ph type="sldNum" sz="quarter" idx="10"/>
          </p:nvPr>
        </p:nvSpPr>
        <p:spPr/>
        <p:txBody>
          <a:bodyPr/>
          <a:lstStyle/>
          <a:p>
            <a:fld id="{095557EC-386C-478D-AD1D-217E4BE9FD11}"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54855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CE90DC-B0B1-440F-870F-5B19AE838020}" type="slidenum">
              <a:rPr lang="en-US" smtClean="0"/>
              <a:pPr/>
              <a:t>73</a:t>
            </a:fld>
            <a:endParaRPr lang="en-US"/>
          </a:p>
        </p:txBody>
      </p:sp>
    </p:spTree>
    <p:extLst>
      <p:ext uri="{BB962C8B-B14F-4D97-AF65-F5344CB8AC3E}">
        <p14:creationId xmlns:p14="http://schemas.microsoft.com/office/powerpoint/2010/main" val="89607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1pPr>
            <a:lvl2pPr marL="743481" indent="-285955"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2pPr>
            <a:lvl3pPr marL="1143817"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3pPr>
            <a:lvl4pPr marL="1601344"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4pPr>
            <a:lvl5pPr marL="2058871"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5pPr>
            <a:lvl6pPr marL="251639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6pPr>
            <a:lvl7pPr marL="2973923"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7pPr>
            <a:lvl8pPr marL="3431450"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8pPr>
            <a:lvl9pPr marL="388897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a:spcBef>
                <a:spcPct val="0"/>
              </a:spcBef>
            </a:pPr>
            <a:fld id="{2E8F97CA-8336-4C16-95CB-735BB3615815}" type="slidenum">
              <a:rPr lang="en-US" altLang="en-US"/>
              <a:pPr>
                <a:spcBef>
                  <a:spcPct val="0"/>
                </a:spcBef>
              </a:pPr>
              <a:t>79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1pPr>
            <a:lvl2pPr marL="743481" indent="-285955"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2pPr>
            <a:lvl3pPr marL="1143817"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3pPr>
            <a:lvl4pPr marL="1601344"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4pPr>
            <a:lvl5pPr marL="2058871"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5pPr>
            <a:lvl6pPr marL="251639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6pPr>
            <a:lvl7pPr marL="2973923"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7pPr>
            <a:lvl8pPr marL="3431450"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8pPr>
            <a:lvl9pPr marL="388897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a:spcBef>
                <a:spcPct val="0"/>
              </a:spcBef>
            </a:pPr>
            <a:fld id="{9713EF14-7F8D-43EA-89AF-DD6B6E2C7CD8}" type="slidenum">
              <a:rPr lang="en-US" altLang="en-US"/>
              <a:pPr>
                <a:spcBef>
                  <a:spcPct val="0"/>
                </a:spcBef>
              </a:pPr>
              <a:t>80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noChangeArrowheads="1"/>
          </p:cNvSpPr>
          <p:nvPr>
            <p:ph type="sldNum" sz="quarter" idx="5"/>
          </p:nvPr>
        </p:nvSpPr>
        <p:spPr>
          <a:noFill/>
        </p:spPr>
        <p:txBody>
          <a:bodyPr/>
          <a:lstStyle/>
          <a:p>
            <a:fld id="{38A22D81-4533-4E6B-A8A0-0663D92CD55A}" type="slidenum">
              <a:rPr lang="de-DE"/>
              <a:pPr/>
              <a:t>81</a:t>
            </a:fld>
            <a:endParaRPr lang="de-DE"/>
          </a:p>
        </p:txBody>
      </p:sp>
      <p:sp>
        <p:nvSpPr>
          <p:cNvPr id="110594" name="Rectangle 2"/>
          <p:cNvSpPr>
            <a:spLocks noGrp="1" noRot="1" noChangeAspect="1" noChangeArrowheads="1" noTextEdit="1"/>
          </p:cNvSpPr>
          <p:nvPr>
            <p:ph type="sldImg"/>
          </p:nvPr>
        </p:nvSpPr>
        <p:spPr>
          <a:xfrm>
            <a:off x="1185863" y="703263"/>
            <a:ext cx="4625975" cy="3468687"/>
          </a:xfrm>
          <a:ln/>
        </p:spPr>
      </p:sp>
      <p:sp>
        <p:nvSpPr>
          <p:cNvPr id="11059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8E267-527A-4A49-A021-54E36E4ED3BD}" type="slidenum">
              <a:rPr lang="en-US" smtClean="0"/>
              <a:pPr/>
              <a:t>92</a:t>
            </a:fld>
            <a:endParaRPr lang="en-US"/>
          </a:p>
        </p:txBody>
      </p:sp>
    </p:spTree>
    <p:extLst>
      <p:ext uri="{BB962C8B-B14F-4D97-AF65-F5344CB8AC3E}">
        <p14:creationId xmlns:p14="http://schemas.microsoft.com/office/powerpoint/2010/main" val="392404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3380" lvl="1" indent="-343380">
              <a:buFont typeface="Wingdings" pitchFamily="2" charset="2"/>
              <a:buChar char="§"/>
            </a:pPr>
            <a:r>
              <a:rPr lang="en-US" sz="2000" dirty="0" smtClean="0"/>
              <a:t>Carry-over effects impact assessment of treatment effects</a:t>
            </a:r>
          </a:p>
          <a:p>
            <a:pPr marL="343380" lvl="1" indent="-343380">
              <a:spcBef>
                <a:spcPts val="1803"/>
              </a:spcBef>
              <a:buFont typeface="Wingdings" pitchFamily="2" charset="2"/>
              <a:buChar char="§"/>
            </a:pPr>
            <a:r>
              <a:rPr lang="en-US" sz="2000" dirty="0" smtClean="0"/>
              <a:t>Unbalanced switching pattern may introduce bias</a:t>
            </a:r>
          </a:p>
          <a:p>
            <a:pPr marL="743990" lvl="2" indent="-343380">
              <a:spcBef>
                <a:spcPts val="601"/>
              </a:spcBef>
              <a:buFont typeface="Wingdings" pitchFamily="2" charset="2"/>
              <a:buChar char="§"/>
            </a:pPr>
            <a:r>
              <a:rPr lang="en-US" sz="2000" dirty="0" smtClean="0"/>
              <a:t>A more serious problem for AESI with long latency</a:t>
            </a:r>
          </a:p>
          <a:p>
            <a:pPr>
              <a:spcBef>
                <a:spcPts val="1803"/>
              </a:spcBef>
            </a:pPr>
            <a:r>
              <a:rPr lang="en-US" dirty="0" smtClean="0"/>
              <a:t>Proposed analytical approaches</a:t>
            </a:r>
          </a:p>
          <a:p>
            <a:pPr lvl="1">
              <a:spcBef>
                <a:spcPts val="601"/>
              </a:spcBef>
              <a:buFont typeface="Arial" pitchFamily="34" charset="0"/>
              <a:buChar char="•"/>
            </a:pPr>
            <a:r>
              <a:rPr lang="en-US" dirty="0" smtClean="0"/>
              <a:t>Cox regression with time dependent exposures and covariates </a:t>
            </a:r>
          </a:p>
          <a:p>
            <a:pPr lvl="1">
              <a:spcBef>
                <a:spcPts val="601"/>
              </a:spcBef>
              <a:buFont typeface="Arial" pitchFamily="34" charset="0"/>
              <a:buChar char="•"/>
            </a:pPr>
            <a:r>
              <a:rPr lang="en-US" dirty="0" smtClean="0"/>
              <a:t>Stratification by previously received treatment</a:t>
            </a:r>
          </a:p>
          <a:p>
            <a:endParaRPr lang="en-US" dirty="0"/>
          </a:p>
        </p:txBody>
      </p:sp>
      <p:sp>
        <p:nvSpPr>
          <p:cNvPr id="4" name="Footer Placeholder 3"/>
          <p:cNvSpPr>
            <a:spLocks noGrp="1"/>
          </p:cNvSpPr>
          <p:nvPr>
            <p:ph type="ftr" sz="quarter" idx="10"/>
          </p:nvPr>
        </p:nvSpPr>
        <p:spPr/>
        <p:txBody>
          <a:bodyPr/>
          <a:lstStyle/>
          <a:p>
            <a:r>
              <a:rPr lang="en-US" smtClean="0"/>
              <a:t>Amgen Corporate Template</a:t>
            </a:r>
            <a:endParaRPr lang="en-US"/>
          </a:p>
        </p:txBody>
      </p:sp>
      <p:sp>
        <p:nvSpPr>
          <p:cNvPr id="5" name="Slide Number Placeholder 4"/>
          <p:cNvSpPr>
            <a:spLocks noGrp="1"/>
          </p:cNvSpPr>
          <p:nvPr>
            <p:ph type="sldNum" sz="quarter" idx="11"/>
          </p:nvPr>
        </p:nvSpPr>
        <p:spPr/>
        <p:txBody>
          <a:bodyPr/>
          <a:lstStyle/>
          <a:p>
            <a:pPr>
              <a:defRPr/>
            </a:pPr>
            <a:fld id="{8E4F145C-A34B-4C96-95C2-FD55592E0583}" type="slidenum">
              <a:rPr lang="en-US" smtClean="0"/>
              <a:pPr>
                <a:defRPr/>
              </a:pPr>
              <a:t>103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The preliminary data from Denmark indicated that out of 40 potential cases,13 (</a:t>
            </a:r>
            <a:r>
              <a:rPr lang="en-GB" dirty="0" smtClean="0"/>
              <a:t>PPV=0.325, 95% CI: 0.186-0.491) was confirmed through medical chart review.</a:t>
            </a:r>
            <a:endParaRPr lang="en-US" dirty="0" smtClean="0"/>
          </a:p>
        </p:txBody>
      </p:sp>
      <p:sp>
        <p:nvSpPr>
          <p:cNvPr id="29700" name="Footer Placeholder 3"/>
          <p:cNvSpPr>
            <a:spLocks noGrp="1"/>
          </p:cNvSpPr>
          <p:nvPr>
            <p:ph type="ftr" sz="quarter" idx="4"/>
          </p:nvPr>
        </p:nvSpPr>
        <p:spPr>
          <a:noFill/>
        </p:spPr>
        <p:txBody>
          <a:bodyPr/>
          <a:lstStyle/>
          <a:p>
            <a:r>
              <a:rPr lang="en-US" smtClean="0"/>
              <a:t>Amgen Corporate Template</a:t>
            </a:r>
          </a:p>
        </p:txBody>
      </p:sp>
      <p:sp>
        <p:nvSpPr>
          <p:cNvPr id="29701" name="Slide Number Placeholder 4"/>
          <p:cNvSpPr>
            <a:spLocks noGrp="1"/>
          </p:cNvSpPr>
          <p:nvPr>
            <p:ph type="sldNum" sz="quarter" idx="5"/>
          </p:nvPr>
        </p:nvSpPr>
        <p:spPr>
          <a:noFill/>
        </p:spPr>
        <p:txBody>
          <a:bodyPr/>
          <a:lstStyle/>
          <a:p>
            <a:fld id="{9E73463B-A911-470F-923E-AB71181C8390}" type="slidenum">
              <a:rPr lang="en-US" smtClean="0"/>
              <a:pPr/>
              <a:t>104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18E267-527A-4A49-A021-54E36E4ED3B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Confounding by indication for treatment or by disease severity (channeling)</a:t>
            </a:r>
          </a:p>
          <a:p>
            <a:r>
              <a:rPr lang="en-US" dirty="0" smtClean="0"/>
              <a:t>Treatment decisions at time of prescribing may depend upon available prognostic data </a:t>
            </a:r>
          </a:p>
          <a:p>
            <a:r>
              <a:rPr lang="en-US" dirty="0" smtClean="0"/>
              <a:t>If variables used to inform prescribing decisions are independently related to the outcome, they are confounders</a:t>
            </a:r>
          </a:p>
          <a:p>
            <a:r>
              <a:rPr lang="en-US" dirty="0" smtClean="0"/>
              <a:t>Failure to properly account for such variables can bias estimates of treatment effects</a:t>
            </a:r>
          </a:p>
          <a:p>
            <a:endParaRPr lang="en-US" dirty="0"/>
          </a:p>
        </p:txBody>
      </p:sp>
      <p:sp>
        <p:nvSpPr>
          <p:cNvPr id="4" name="Slide Number Placeholder 3"/>
          <p:cNvSpPr>
            <a:spLocks noGrp="1"/>
          </p:cNvSpPr>
          <p:nvPr>
            <p:ph type="sldNum" sz="quarter" idx="10"/>
          </p:nvPr>
        </p:nvSpPr>
        <p:spPr/>
        <p:txBody>
          <a:bodyPr/>
          <a:lstStyle/>
          <a:p>
            <a:fld id="{61246474-7CE3-4312-B285-79A0A69046C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EE856-9FA3-4ED4-9643-28CDAE1EB8C2}" type="slidenum">
              <a:rPr lang="en-US"/>
              <a:pPr/>
              <a:t>30</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AA76A-E821-4D71-B9E8-39A9E49ADF94}" type="slidenum">
              <a:rPr lang="en-US"/>
              <a:pPr/>
              <a:t>31</a:t>
            </a:fld>
            <a:endParaRPr lang="en-US"/>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98873-3FC4-4F5C-A3EA-74B28181F7AF}" type="slidenum">
              <a:rPr lang="en-US"/>
              <a:pPr/>
              <a:t>32</a:t>
            </a:fld>
            <a:endParaRPr lang="en-US"/>
          </a:p>
        </p:txBody>
      </p:sp>
      <p:sp>
        <p:nvSpPr>
          <p:cNvPr id="1295362" name="Rectangle 2"/>
          <p:cNvSpPr>
            <a:spLocks noGrp="1" noRot="1" noChangeAspect="1" noChangeArrowheads="1" noTextEdit="1"/>
          </p:cNvSpPr>
          <p:nvPr>
            <p:ph type="sldImg"/>
          </p:nvPr>
        </p:nvSpPr>
        <p:spPr>
          <a:ln/>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BF6C4-88E2-4C45-9263-B7C2DF184B48}" type="slidenum">
              <a:rPr lang="en-US"/>
              <a:pPr/>
              <a:t>51</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BDC7B-E29A-4383-BE9B-D4596B9775E4}" type="slidenum">
              <a:rPr lang="en-US"/>
              <a:pPr/>
              <a:t>52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ct val="50000"/>
              </a:spcBef>
              <a:buFontTx/>
              <a:buChar char="•"/>
              <a:defRPr/>
            </a:pPr>
            <a:r>
              <a:rPr lang="en-US" dirty="0" smtClean="0">
                <a:latin typeface="Arial" charset="0"/>
              </a:rPr>
              <a:t> </a:t>
            </a:r>
            <a:r>
              <a:rPr lang="en-US" dirty="0">
                <a:latin typeface="Arial" charset="0"/>
              </a:rPr>
              <a:t>Numerator is the intention to treat (ITT) estimate of the risk difference</a:t>
            </a:r>
          </a:p>
          <a:p>
            <a:pPr algn="l">
              <a:spcBef>
                <a:spcPct val="50000"/>
              </a:spcBef>
              <a:buFontTx/>
              <a:buChar char="•"/>
              <a:defRPr/>
            </a:pPr>
            <a:r>
              <a:rPr lang="en-US" dirty="0">
                <a:latin typeface="Arial" charset="0"/>
              </a:rPr>
              <a:t> Denominator is estimate of the effect of the instrument on treatment </a:t>
            </a:r>
          </a:p>
          <a:p>
            <a:pPr algn="l">
              <a:spcBef>
                <a:spcPct val="50000"/>
              </a:spcBef>
              <a:buFontTx/>
              <a:buChar char="•"/>
              <a:defRPr/>
            </a:pPr>
            <a:endParaRPr lang="en-US" dirty="0">
              <a:solidFill>
                <a:srgbClr val="FF0000"/>
              </a:solidFill>
              <a:latin typeface="Arial" charset="0"/>
            </a:endParaRPr>
          </a:p>
          <a:p>
            <a:pPr algn="l">
              <a:spcBef>
                <a:spcPct val="50000"/>
              </a:spcBef>
              <a:buFontTx/>
              <a:buChar char="•"/>
              <a:defRPr/>
            </a:pPr>
            <a:r>
              <a:rPr lang="en-US" dirty="0">
                <a:solidFill>
                  <a:srgbClr val="FF0000"/>
                </a:solidFill>
                <a:latin typeface="Arial" charset="0"/>
              </a:rPr>
              <a:t>on the risk difference scale</a:t>
            </a:r>
          </a:p>
          <a:p>
            <a:endParaRPr lang="en-US" dirty="0"/>
          </a:p>
        </p:txBody>
      </p:sp>
      <p:sp>
        <p:nvSpPr>
          <p:cNvPr id="4" name="Slide Number Placeholder 3"/>
          <p:cNvSpPr>
            <a:spLocks noGrp="1"/>
          </p:cNvSpPr>
          <p:nvPr>
            <p:ph type="sldNum" sz="quarter" idx="10"/>
          </p:nvPr>
        </p:nvSpPr>
        <p:spPr/>
        <p:txBody>
          <a:bodyPr/>
          <a:lstStyle/>
          <a:p>
            <a:fld id="{9961B4F6-1CDB-4C79-BF2D-0105CD4FC887}"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FDAB81E-DBD5-442D-8E7C-CFF9ADDFB94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14300" y="6491288"/>
            <a:ext cx="9029700" cy="366712"/>
          </a:xfrm>
          <a:prstGeom prst="rect">
            <a:avLst/>
          </a:prstGeom>
          <a:noFill/>
          <a:ln w="9525">
            <a:noFill/>
            <a:miter lim="800000"/>
            <a:headEnd/>
            <a:tailEnd/>
          </a:ln>
          <a:effectLst/>
        </p:spPr>
        <p:txBody>
          <a:bodyPr lIns="92075" tIns="46038" rIns="92075" bIns="46038">
            <a:spAutoFit/>
          </a:bodyPr>
          <a:lstStyle/>
          <a:p>
            <a:pPr defTabSz="917575" eaLnBrk="0" fontAlgn="base" hangingPunct="0">
              <a:spcBef>
                <a:spcPct val="50000"/>
              </a:spcBef>
              <a:spcAft>
                <a:spcPct val="0"/>
              </a:spcAft>
              <a:tabLst>
                <a:tab pos="3028950" algn="ctr"/>
                <a:tab pos="5829300" algn="ctr"/>
                <a:tab pos="8859838" algn="r"/>
                <a:tab pos="9434513" algn="r"/>
              </a:tabLst>
            </a:pPr>
            <a:r>
              <a:rPr lang="en-US" b="1" smtClean="0">
                <a:solidFill>
                  <a:srgbClr val="FFFFFF"/>
                </a:solidFill>
                <a:ea typeface="ＭＳ Ｐゴシック" pitchFamily="34" charset="-128"/>
              </a:rPr>
              <a:t>			CC-</a:t>
            </a:r>
            <a:fld id="{0DFD0952-FEE5-4557-93CB-B03185256FFE}" type="slidenum">
              <a:rPr lang="en-US" b="1" smtClean="0">
                <a:solidFill>
                  <a:srgbClr val="FFFFFF"/>
                </a:solidFill>
                <a:ea typeface="ＭＳ Ｐゴシック" pitchFamily="34" charset="-128"/>
              </a:rPr>
              <a:pPr defTabSz="917575" eaLnBrk="0" fontAlgn="base" hangingPunct="0">
                <a:spcBef>
                  <a:spcPct val="50000"/>
                </a:spcBef>
                <a:spcAft>
                  <a:spcPct val="0"/>
                </a:spcAft>
                <a:tabLst>
                  <a:tab pos="3028950" algn="ctr"/>
                  <a:tab pos="5829300" algn="ctr"/>
                  <a:tab pos="8859838" algn="r"/>
                  <a:tab pos="9434513" algn="r"/>
                </a:tabLst>
              </a:pPr>
              <a:t>‹#›</a:t>
            </a:fld>
            <a:endParaRPr lang="en-US" b="1" smtClean="0">
              <a:solidFill>
                <a:srgbClr val="FFFFFF"/>
              </a:solidFill>
              <a:ea typeface="ＭＳ Ｐゴシック" pitchFamily="34" charset="-128"/>
            </a:endParaRPr>
          </a:p>
        </p:txBody>
      </p:sp>
      <p:sp>
        <p:nvSpPr>
          <p:cNvPr id="3788802" name="Rectangle 2"/>
          <p:cNvSpPr>
            <a:spLocks noGrp="1" noChangeArrowheads="1"/>
          </p:cNvSpPr>
          <p:nvPr>
            <p:ph type="ctrTitle"/>
          </p:nvPr>
        </p:nvSpPr>
        <p:spPr>
          <a:xfrm>
            <a:off x="685800" y="1828800"/>
            <a:ext cx="7772400" cy="1143000"/>
          </a:xfrm>
        </p:spPr>
        <p:txBody>
          <a:bodyPr lIns="91440" tIns="45720" rIns="91440" bIns="45720" anchor="ctr"/>
          <a:lstStyle>
            <a:lvl1pPr algn="ctr">
              <a:defRPr sz="4800"/>
            </a:lvl1pPr>
          </a:lstStyle>
          <a:p>
            <a:r>
              <a:rPr lang="en-US"/>
              <a:t>Click to edit Master title style</a:t>
            </a:r>
          </a:p>
        </p:txBody>
      </p:sp>
      <p:sp>
        <p:nvSpPr>
          <p:cNvPr id="3788803" name="Rectangle 3"/>
          <p:cNvSpPr>
            <a:spLocks noGrp="1" noChangeArrowheads="1"/>
          </p:cNvSpPr>
          <p:nvPr>
            <p:ph type="subTitle" idx="1"/>
          </p:nvPr>
        </p:nvSpPr>
        <p:spPr>
          <a:xfrm>
            <a:off x="1371600" y="3429000"/>
            <a:ext cx="6400800" cy="1752600"/>
          </a:xfrm>
        </p:spPr>
        <p:txBody>
          <a:bodyPr/>
          <a:lstStyle>
            <a:lvl1pPr marL="0" indent="0" algn="ctr">
              <a:buFont typeface="Wingdings" pitchFamily="-107" charset="2"/>
              <a:buNone/>
              <a:defRPr b="0"/>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374775"/>
            <a:ext cx="4152900"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374775"/>
            <a:ext cx="4152900"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42913"/>
            <a:ext cx="21336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442913"/>
            <a:ext cx="6249987"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442913"/>
            <a:ext cx="8535987"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5600" y="1374775"/>
            <a:ext cx="4152900"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374775"/>
            <a:ext cx="4152900"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1788" y="442913"/>
            <a:ext cx="8535987" cy="711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374775"/>
            <a:ext cx="8458200" cy="5041900"/>
          </a:xfrm>
        </p:spPr>
        <p:txBody>
          <a:bodyPr/>
          <a:lstStyle/>
          <a:p>
            <a:pPr lvl="0"/>
            <a:endParaRPr lang="en-US"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FC0D6-6FCE-400F-85CC-678C6C1E4CBD}"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FC0D6-6FCE-400F-85CC-678C6C1E4CBD}"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FC0D6-6FCE-400F-85CC-678C6C1E4CBD}" type="datetimeFigureOut">
              <a:rPr lang="en-US" smtClean="0"/>
              <a:pPr/>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FC0D6-6FCE-400F-85CC-678C6C1E4CBD}" type="datetimeFigureOut">
              <a:rPr lang="en-US" smtClean="0"/>
              <a:pPr/>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FC0D6-6FCE-400F-85CC-678C6C1E4CBD}" type="datetimeFigureOut">
              <a:rPr lang="en-US" smtClean="0"/>
              <a:pPr/>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FC0D6-6FCE-400F-85CC-678C6C1E4CBD}"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FC0D6-6FCE-400F-85CC-678C6C1E4CBD}"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EF584-49A4-4E9F-9704-CDDD97859AFA}" type="datetimeFigureOut">
              <a:rPr lang="en-US" smtClean="0"/>
              <a:pPr/>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CE6AF-6D11-498A-A3AF-02A1C7071C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3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55600" y="1374775"/>
            <a:ext cx="8458200"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31788" y="442913"/>
            <a:ext cx="8535987" cy="711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Slide Title</a:t>
            </a:r>
          </a:p>
        </p:txBody>
      </p:sp>
      <p:sp>
        <p:nvSpPr>
          <p:cNvPr id="3787780" name="Line 4"/>
          <p:cNvSpPr>
            <a:spLocks noChangeShapeType="1"/>
          </p:cNvSpPr>
          <p:nvPr/>
        </p:nvSpPr>
        <p:spPr bwMode="auto">
          <a:xfrm>
            <a:off x="234950" y="1211263"/>
            <a:ext cx="8674100" cy="0"/>
          </a:xfrm>
          <a:prstGeom prst="line">
            <a:avLst/>
          </a:prstGeom>
          <a:noFill/>
          <a:ln w="57150">
            <a:solidFill>
              <a:srgbClr val="FFFF00"/>
            </a:solidFill>
            <a:round/>
            <a:headEnd/>
            <a:tailEnd/>
          </a:ln>
          <a:effectLst/>
        </p:spPr>
        <p:txBody>
          <a:bodyPr>
            <a:spAutoFit/>
          </a:bodyPr>
          <a:lstStyle/>
          <a:p>
            <a:pPr fontAlgn="base">
              <a:spcBef>
                <a:spcPct val="0"/>
              </a:spcBef>
              <a:spcAft>
                <a:spcPct val="0"/>
              </a:spcAft>
              <a:defRPr/>
            </a:pPr>
            <a:endParaRPr lang="en-US" sz="1600" b="1">
              <a:solidFill>
                <a:srgbClr val="FFFFFF"/>
              </a:solidFill>
              <a:ea typeface="ＭＳ Ｐゴシック" pitchFamily="34" charset="-128"/>
            </a:endParaRPr>
          </a:p>
        </p:txBody>
      </p:sp>
      <p:sp>
        <p:nvSpPr>
          <p:cNvPr id="3787783" name="Rectangle 7"/>
          <p:cNvSpPr>
            <a:spLocks noChangeArrowheads="1"/>
          </p:cNvSpPr>
          <p:nvPr/>
        </p:nvSpPr>
        <p:spPr bwMode="auto">
          <a:xfrm>
            <a:off x="114300" y="6491288"/>
            <a:ext cx="9029700" cy="366712"/>
          </a:xfrm>
          <a:prstGeom prst="rect">
            <a:avLst/>
          </a:prstGeom>
          <a:noFill/>
          <a:ln w="9525">
            <a:noFill/>
            <a:miter lim="800000"/>
            <a:headEnd/>
            <a:tailEnd/>
          </a:ln>
          <a:effectLst/>
        </p:spPr>
        <p:txBody>
          <a:bodyPr lIns="92075" tIns="46038" rIns="92075" bIns="46038">
            <a:spAutoFit/>
          </a:bodyPr>
          <a:lstStyle/>
          <a:p>
            <a:pPr defTabSz="917575" eaLnBrk="0" fontAlgn="base" hangingPunct="0">
              <a:spcBef>
                <a:spcPct val="50000"/>
              </a:spcBef>
              <a:spcAft>
                <a:spcPct val="0"/>
              </a:spcAft>
              <a:tabLst>
                <a:tab pos="3028950" algn="ctr"/>
                <a:tab pos="5829300" algn="ctr"/>
                <a:tab pos="8859838" algn="r"/>
                <a:tab pos="9434513" algn="r"/>
              </a:tabLst>
            </a:pPr>
            <a:r>
              <a:rPr lang="en-US" b="1" smtClean="0">
                <a:solidFill>
                  <a:srgbClr val="FFFFFF"/>
                </a:solidFill>
                <a:ea typeface="ＭＳ Ｐゴシック" pitchFamily="34" charset="-128"/>
              </a:rPr>
              <a:t>			CC-</a:t>
            </a:r>
            <a:fld id="{FE361C95-A005-474F-BA8A-43B72FA87889}" type="slidenum">
              <a:rPr lang="en-US" b="1" smtClean="0">
                <a:solidFill>
                  <a:srgbClr val="FFFFFF"/>
                </a:solidFill>
                <a:ea typeface="ＭＳ Ｐゴシック" pitchFamily="34" charset="-128"/>
              </a:rPr>
              <a:pPr defTabSz="917575" eaLnBrk="0" fontAlgn="base" hangingPunct="0">
                <a:spcBef>
                  <a:spcPct val="50000"/>
                </a:spcBef>
                <a:spcAft>
                  <a:spcPct val="0"/>
                </a:spcAft>
                <a:tabLst>
                  <a:tab pos="3028950" algn="ctr"/>
                  <a:tab pos="5829300" algn="ctr"/>
                  <a:tab pos="8859838" algn="r"/>
                  <a:tab pos="9434513" algn="r"/>
                </a:tabLst>
              </a:pPr>
              <a:t>‹#›</a:t>
            </a:fld>
            <a:endParaRPr lang="en-US" b="1" smtClean="0">
              <a:solidFill>
                <a:srgbClr val="FFFFFF"/>
              </a:solidFill>
              <a:ea typeface="ＭＳ Ｐゴシック" pitchFamily="34" charset="-128"/>
            </a:endParaRPr>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3600">
          <a:solidFill>
            <a:srgbClr val="FFFF00"/>
          </a:solidFill>
          <a:latin typeface="+mj-lt"/>
          <a:ea typeface="ＭＳ Ｐゴシック" pitchFamily="34" charset="-128"/>
          <a:cs typeface="+mj-cs"/>
        </a:defRPr>
      </a:lvl1pPr>
      <a:lvl2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2pPr>
      <a:lvl3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3pPr>
      <a:lvl4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4pPr>
      <a:lvl5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5pPr>
      <a:lvl6pPr marL="457200" algn="l" rtl="0" fontAlgn="base">
        <a:lnSpc>
          <a:spcPct val="95000"/>
        </a:lnSpc>
        <a:spcBef>
          <a:spcPct val="0"/>
        </a:spcBef>
        <a:spcAft>
          <a:spcPct val="0"/>
        </a:spcAft>
        <a:defRPr sz="3600">
          <a:solidFill>
            <a:srgbClr val="FFFF00"/>
          </a:solidFill>
          <a:latin typeface="Arial" pitchFamily="-107" charset="0"/>
        </a:defRPr>
      </a:lvl6pPr>
      <a:lvl7pPr marL="914400" algn="l" rtl="0" fontAlgn="base">
        <a:lnSpc>
          <a:spcPct val="95000"/>
        </a:lnSpc>
        <a:spcBef>
          <a:spcPct val="0"/>
        </a:spcBef>
        <a:spcAft>
          <a:spcPct val="0"/>
        </a:spcAft>
        <a:defRPr sz="3600">
          <a:solidFill>
            <a:srgbClr val="FFFF00"/>
          </a:solidFill>
          <a:latin typeface="Arial" pitchFamily="-107" charset="0"/>
        </a:defRPr>
      </a:lvl7pPr>
      <a:lvl8pPr marL="1371600" algn="l" rtl="0" fontAlgn="base">
        <a:lnSpc>
          <a:spcPct val="95000"/>
        </a:lnSpc>
        <a:spcBef>
          <a:spcPct val="0"/>
        </a:spcBef>
        <a:spcAft>
          <a:spcPct val="0"/>
        </a:spcAft>
        <a:defRPr sz="3600">
          <a:solidFill>
            <a:srgbClr val="FFFF00"/>
          </a:solidFill>
          <a:latin typeface="Arial" pitchFamily="-107" charset="0"/>
        </a:defRPr>
      </a:lvl8pPr>
      <a:lvl9pPr marL="1828800" algn="l" rtl="0" fontAlgn="base">
        <a:lnSpc>
          <a:spcPct val="95000"/>
        </a:lnSpc>
        <a:spcBef>
          <a:spcPct val="0"/>
        </a:spcBef>
        <a:spcAft>
          <a:spcPct val="0"/>
        </a:spcAft>
        <a:defRPr sz="3600">
          <a:solidFill>
            <a:srgbClr val="FFFF00"/>
          </a:solidFill>
          <a:latin typeface="Arial" pitchFamily="-107" charset="0"/>
        </a:defRPr>
      </a:lvl9pPr>
    </p:titleStyle>
    <p:bodyStyle>
      <a:lvl1pPr marL="342900" indent="-342900" algn="l" rtl="0" eaLnBrk="0" fontAlgn="base" hangingPunct="0">
        <a:spcBef>
          <a:spcPct val="60000"/>
        </a:spcBef>
        <a:spcAft>
          <a:spcPct val="0"/>
        </a:spcAft>
        <a:buClr>
          <a:srgbClr val="FFFF00"/>
        </a:buClr>
        <a:buSzPct val="110000"/>
        <a:buFont typeface="Wingdings" pitchFamily="2" charset="2"/>
        <a:buChar char="§"/>
        <a:defRPr sz="2400" b="1">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FFFF00"/>
        </a:buClr>
        <a:buSzPct val="130000"/>
        <a:buFont typeface="Times New Roman" pitchFamily="18" charset="0"/>
        <a:buChar char="–"/>
        <a:defRPr sz="2000" b="1">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rgbClr val="FFFF00"/>
        </a:buClr>
        <a:buSzPct val="110000"/>
        <a:buChar char="•"/>
        <a:defRPr b="1">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rgbClr val="FFFF00"/>
        </a:buClr>
        <a:buSzPct val="110000"/>
        <a:buChar char="–"/>
        <a:defRPr sz="1600" b="1">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rgbClr val="FFFF00"/>
        </a:buClr>
        <a:buSzPct val="110000"/>
        <a:buChar char="»"/>
        <a:defRPr sz="1600" b="1">
          <a:solidFill>
            <a:schemeClr val="tx1"/>
          </a:solidFill>
          <a:latin typeface="+mn-lt"/>
          <a:ea typeface="ＭＳ Ｐゴシック" pitchFamily="-107" charset="-128"/>
        </a:defRPr>
      </a:lvl5pPr>
      <a:lvl6pPr marL="25146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6pPr>
      <a:lvl7pPr marL="29718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7pPr>
      <a:lvl8pPr marL="34290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8pPr>
      <a:lvl9pPr marL="38862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msmcie.pdf" TargetMode="External"/><Relationship Id="rId2" Type="http://schemas.openxmlformats.org/officeDocument/2006/relationships/hyperlink" Target="http://zvd.pdf" TargetMode="External"/><Relationship Id="rId1" Type="http://schemas.openxmlformats.org/officeDocument/2006/relationships/slideLayout" Target="../slideLayouts/slideLayout2.xml"/><Relationship Id="rId5" Type="http://schemas.openxmlformats.org/officeDocument/2006/relationships/hyperlink" Target="http://msm-web.pdf" TargetMode="External"/><Relationship Id="rId4" Type="http://schemas.openxmlformats.org/officeDocument/2006/relationships/hyperlink" Target="http://msm-cie-fnl.pdf" TargetMode="Externa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ncbi.nlm.nih.gov/core/lw/2.0/html/tileshop_pmc/tileshop_pmc_inline.html?title=An%20external%20file%20that%20holds%20a%20picture,%20illustration,%20etc.%0aObject%20name%20is%20nihms-202990-f0001.jpg%20%5bObject%20name%20is%20nihms-202990-f0001.jpg%5d&amp;p=PMC3&amp;id=2917262_nihms-202990-f0001.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ncbi.nlm.nih.gov/core/lw/2.0/html/tileshop_pmc/tileshop_pmc_inline.html?title=An%20external%20file%20that%20holds%20a%20picture,%20illustration,%20etc.%0aObject%20name%20is%20nihms-202990-f0003.jpg%20%5bObject%20name%20is%20nihms-202990-f0003.jpg%5d&amp;p=PMC3&amp;id=2917262_nihms-202990-f0003.jp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ncbi.nlm.nih.gov/core/lw/2.0/html/tileshop_pmc/tileshop_pmc_inline.html?title=An%20external%20file%20that%20holds%20a%20picture,%20illustration,%20etc.%0aObject%20name%20is%20nihms-202990-f0004.jpg%20%5bObject%20name%20is%20nihms-202990-f0004.jpg%5d&amp;p=PMC3&amp;id=2917262_nihms-202990-f0004.jp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ncbi.nlm.nih.gov/core/lw/2.0/html/tileshop_pmc/tileshop_pmc_inline.html?title=An%20external%20file%20that%20holds%20a%20picture,%20illustration,%20etc.%0aObject%20name%20is%20nihms-202990-f0005.jpg%20%5bObject%20name%20is%20nihms-202990-f0005.jpg%5d&amp;p=PMC3&amp;id=2917262_nihms-202990-f0005.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ncbi.nlm.nih.gov/core/lw/2.0/html/tileshop_pmc/tileshop_pmc_inline.html?title=An%20external%20file%20that%20holds%20a%20picture,%20illustration,%20etc.%0aObject%20name%20is%20nihms-202990-f0003.jpg%20%5bObject%20name%20is%20nihms-202990-f0003.jpg%5d&amp;p=PMC3&amp;id=2917262_nihms-202990-f0003.jp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ncbi.nlm.nih.gov/core/lw/2.0/html/tileshop_pmc/tileshop_pmc_inline.html?title=An%20external%20file%20that%20holds%20a%20picture,%20illustration,%20etc.%0aObject%20name%20is%20nihms-202990-f0006.jpg%20%5bObject%20name%20is%20nihms-202990-f0006.jpg%5d&amp;p=PMC3&amp;id=2917262_nihms-202990-f0006.jp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ncbi.nlm.nih.gov/core/lw/2.0/html/tileshop_pmc/tileshop_pmc_inline.html?title=An%20external%20file%20that%20holds%20a%20picture,%20illustration,%20etc.%0aObject%20name%20is%20nihms-202990-f0007.jpg%20%5bObject%20name%20is%20nihms-202990-f0007.jpg%5d&amp;p=PMC3&amp;id=2917262_nihms-202990-f0007.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ncbi.nlm.nih.gov/core/lw/2.0/html/tileshop_pmc/tileshop_pmc_inline.html?title=An%20external%20file%20that%20holds%20a%20picture,%20illustration,%20etc.%0aObject%20name%20is%20nihms-202990-f0008.jpg%20%5bObject%20name%20is%20nihms-202990-f0008.jpg%5d&amp;p=PMC3&amp;id=2917262_nihms-202990-f0008.jp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514600"/>
            <a:ext cx="8458200" cy="1470025"/>
          </a:xfrm>
        </p:spPr>
        <p:txBody>
          <a:bodyPr>
            <a:normAutofit/>
          </a:bodyPr>
          <a:lstStyle/>
          <a:p>
            <a:pPr hangingPunct="0"/>
            <a:r>
              <a:rPr lang="en-US" dirty="0" smtClean="0"/>
              <a:t>Advanced Methods in </a:t>
            </a:r>
            <a:r>
              <a:rPr lang="en-US" dirty="0" err="1" smtClean="0"/>
              <a:t>Pharmacoepidemiology</a:t>
            </a:r>
            <a:endParaRPr lang="en-US" b="1" dirty="0">
              <a:solidFill>
                <a:schemeClr val="tx2"/>
              </a:solidFill>
            </a:endParaRPr>
          </a:p>
        </p:txBody>
      </p:sp>
      <p:sp>
        <p:nvSpPr>
          <p:cNvPr id="7" name="Subtitle 6"/>
          <p:cNvSpPr>
            <a:spLocks noGrp="1"/>
          </p:cNvSpPr>
          <p:nvPr>
            <p:ph type="subTitle" idx="1"/>
          </p:nvPr>
        </p:nvSpPr>
        <p:spPr>
          <a:xfrm>
            <a:off x="1371600" y="5029200"/>
            <a:ext cx="7391400" cy="990600"/>
          </a:xfrm>
        </p:spPr>
        <p:txBody>
          <a:bodyPr>
            <a:normAutofit fontScale="92500" lnSpcReduction="10000"/>
          </a:bodyPr>
          <a:lstStyle/>
          <a:p>
            <a:pPr algn="r">
              <a:lnSpc>
                <a:spcPct val="90000"/>
              </a:lnSpc>
              <a:spcBef>
                <a:spcPts val="600"/>
              </a:spcBef>
            </a:pPr>
            <a:r>
              <a:rPr lang="en-US" sz="2200" dirty="0" smtClean="0">
                <a:solidFill>
                  <a:schemeClr val="tx1">
                    <a:lumMod val="85000"/>
                    <a:lumOff val="15000"/>
                  </a:schemeClr>
                </a:solidFill>
              </a:rPr>
              <a:t>Fei Xue, MD, ScD</a:t>
            </a:r>
          </a:p>
          <a:p>
            <a:pPr algn="r">
              <a:lnSpc>
                <a:spcPct val="90000"/>
              </a:lnSpc>
              <a:spcBef>
                <a:spcPts val="600"/>
              </a:spcBef>
            </a:pPr>
            <a:r>
              <a:rPr lang="en-US" sz="2200" dirty="0" smtClean="0">
                <a:solidFill>
                  <a:schemeClr val="tx1">
                    <a:lumMod val="85000"/>
                    <a:lumOff val="15000"/>
                  </a:schemeClr>
                </a:solidFill>
              </a:rPr>
              <a:t>Center for Observational Research, Amgen </a:t>
            </a:r>
          </a:p>
          <a:p>
            <a:pPr algn="r">
              <a:lnSpc>
                <a:spcPct val="90000"/>
              </a:lnSpc>
              <a:spcBef>
                <a:spcPts val="600"/>
              </a:spcBef>
            </a:pPr>
            <a:r>
              <a:rPr lang="en-US" sz="2200" dirty="0" smtClean="0">
                <a:solidFill>
                  <a:schemeClr val="tx1">
                    <a:lumMod val="85000"/>
                    <a:lumOff val="15000"/>
                  </a:schemeClr>
                </a:solidFill>
              </a:rPr>
              <a:t>Feb 5, 2015</a:t>
            </a:r>
          </a:p>
          <a:p>
            <a:endParaRPr lang="en-US" dirty="0">
              <a:solidFill>
                <a:schemeClr val="tx1">
                  <a:lumMod val="85000"/>
                  <a:lumOff val="1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Causal Diagram (4)</a:t>
            </a:r>
          </a:p>
        </p:txBody>
      </p:sp>
      <p:sp>
        <p:nvSpPr>
          <p:cNvPr id="11268" name="Slide Number Placeholder 4"/>
          <p:cNvSpPr>
            <a:spLocks noGrp="1"/>
          </p:cNvSpPr>
          <p:nvPr>
            <p:ph type="sldNum" sz="quarter" idx="11"/>
          </p:nvPr>
        </p:nvSpPr>
        <p:spPr>
          <a:noFill/>
        </p:spPr>
        <p:txBody>
          <a:bodyPr/>
          <a:lstStyle/>
          <a:p>
            <a:fld id="{41F72BB5-76BB-45C9-9D06-CD4B23E29397}" type="slidenum">
              <a:rPr lang="en-US" smtClean="0"/>
              <a:pPr/>
              <a:t>10</a:t>
            </a:fld>
            <a:endParaRPr lang="en-US" smtClean="0"/>
          </a:p>
        </p:txBody>
      </p:sp>
      <p:sp>
        <p:nvSpPr>
          <p:cNvPr id="11269" name="TextBox 5"/>
          <p:cNvSpPr txBox="1">
            <a:spLocks noChangeArrowheads="1"/>
          </p:cNvSpPr>
          <p:nvPr/>
        </p:nvSpPr>
        <p:spPr bwMode="auto">
          <a:xfrm>
            <a:off x="1076325" y="4306888"/>
            <a:ext cx="393700" cy="369887"/>
          </a:xfrm>
          <a:prstGeom prst="rect">
            <a:avLst/>
          </a:prstGeom>
          <a:noFill/>
          <a:ln w="9525">
            <a:noFill/>
            <a:miter lim="800000"/>
            <a:headEnd/>
            <a:tailEnd/>
          </a:ln>
        </p:spPr>
        <p:txBody>
          <a:bodyPr>
            <a:spAutoFit/>
          </a:bodyPr>
          <a:lstStyle/>
          <a:p>
            <a:r>
              <a:rPr lang="en-US"/>
              <a:t>E</a:t>
            </a:r>
          </a:p>
        </p:txBody>
      </p:sp>
      <p:sp>
        <p:nvSpPr>
          <p:cNvPr id="11270" name="TextBox 6"/>
          <p:cNvSpPr txBox="1">
            <a:spLocks noChangeArrowheads="1"/>
          </p:cNvSpPr>
          <p:nvPr/>
        </p:nvSpPr>
        <p:spPr bwMode="auto">
          <a:xfrm>
            <a:off x="4110038" y="4308475"/>
            <a:ext cx="368300" cy="369888"/>
          </a:xfrm>
          <a:prstGeom prst="rect">
            <a:avLst/>
          </a:prstGeom>
          <a:noFill/>
          <a:ln w="9525">
            <a:noFill/>
            <a:miter lim="800000"/>
            <a:headEnd/>
            <a:tailEnd/>
          </a:ln>
        </p:spPr>
        <p:txBody>
          <a:bodyPr>
            <a:spAutoFit/>
          </a:bodyPr>
          <a:lstStyle/>
          <a:p>
            <a:r>
              <a:rPr lang="en-US"/>
              <a:t>D</a:t>
            </a:r>
          </a:p>
        </p:txBody>
      </p:sp>
      <p:sp>
        <p:nvSpPr>
          <p:cNvPr id="11271" name="TextBox 7"/>
          <p:cNvSpPr txBox="1">
            <a:spLocks noChangeArrowheads="1"/>
          </p:cNvSpPr>
          <p:nvPr/>
        </p:nvSpPr>
        <p:spPr bwMode="auto">
          <a:xfrm>
            <a:off x="2617788" y="3303588"/>
            <a:ext cx="311150" cy="368300"/>
          </a:xfrm>
          <a:prstGeom prst="rect">
            <a:avLst/>
          </a:prstGeom>
          <a:noFill/>
          <a:ln w="9525">
            <a:noFill/>
            <a:miter lim="800000"/>
            <a:headEnd/>
            <a:tailEnd/>
          </a:ln>
        </p:spPr>
        <p:txBody>
          <a:bodyPr>
            <a:spAutoFit/>
          </a:bodyPr>
          <a:lstStyle/>
          <a:p>
            <a:r>
              <a:rPr lang="en-US"/>
              <a:t>C</a:t>
            </a:r>
          </a:p>
        </p:txBody>
      </p:sp>
      <p:sp>
        <p:nvSpPr>
          <p:cNvPr id="11272" name="TextBox 8"/>
          <p:cNvSpPr txBox="1">
            <a:spLocks noChangeArrowheads="1"/>
          </p:cNvSpPr>
          <p:nvPr/>
        </p:nvSpPr>
        <p:spPr bwMode="auto">
          <a:xfrm>
            <a:off x="1076325" y="2097088"/>
            <a:ext cx="393700" cy="369887"/>
          </a:xfrm>
          <a:prstGeom prst="rect">
            <a:avLst/>
          </a:prstGeom>
          <a:noFill/>
          <a:ln w="9525">
            <a:noFill/>
            <a:miter lim="800000"/>
            <a:headEnd/>
            <a:tailEnd/>
          </a:ln>
        </p:spPr>
        <p:txBody>
          <a:bodyPr>
            <a:spAutoFit/>
          </a:bodyPr>
          <a:lstStyle/>
          <a:p>
            <a:r>
              <a:rPr lang="en-US"/>
              <a:t>A</a:t>
            </a:r>
          </a:p>
        </p:txBody>
      </p:sp>
      <p:sp>
        <p:nvSpPr>
          <p:cNvPr id="11273" name="TextBox 9"/>
          <p:cNvSpPr txBox="1">
            <a:spLocks noChangeArrowheads="1"/>
          </p:cNvSpPr>
          <p:nvPr/>
        </p:nvSpPr>
        <p:spPr bwMode="auto">
          <a:xfrm>
            <a:off x="4111625" y="2097088"/>
            <a:ext cx="368300" cy="369887"/>
          </a:xfrm>
          <a:prstGeom prst="rect">
            <a:avLst/>
          </a:prstGeom>
          <a:noFill/>
          <a:ln w="9525">
            <a:noFill/>
            <a:miter lim="800000"/>
            <a:headEnd/>
            <a:tailEnd/>
          </a:ln>
        </p:spPr>
        <p:txBody>
          <a:bodyPr>
            <a:spAutoFit/>
          </a:bodyPr>
          <a:lstStyle/>
          <a:p>
            <a:r>
              <a:rPr lang="en-US"/>
              <a:t>B</a:t>
            </a:r>
          </a:p>
        </p:txBody>
      </p:sp>
      <p:cxnSp>
        <p:nvCxnSpPr>
          <p:cNvPr id="11274" name="Straight Arrow Connector 10"/>
          <p:cNvCxnSpPr>
            <a:cxnSpLocks noChangeShapeType="1"/>
            <a:stCxn id="11269" idx="3"/>
            <a:endCxn id="11270" idx="1"/>
          </p:cNvCxnSpPr>
          <p:nvPr/>
        </p:nvCxnSpPr>
        <p:spPr bwMode="auto">
          <a:xfrm>
            <a:off x="1470025" y="4492625"/>
            <a:ext cx="2640013" cy="1588"/>
          </a:xfrm>
          <a:prstGeom prst="straightConnector1">
            <a:avLst/>
          </a:prstGeom>
          <a:noFill/>
          <a:ln w="9525" algn="ctr">
            <a:solidFill>
              <a:schemeClr val="tx1"/>
            </a:solidFill>
            <a:round/>
            <a:headEnd/>
            <a:tailEnd type="arrow" w="med" len="med"/>
          </a:ln>
        </p:spPr>
      </p:cxnSp>
      <p:cxnSp>
        <p:nvCxnSpPr>
          <p:cNvPr id="11275" name="Straight Arrow Connector 11"/>
          <p:cNvCxnSpPr>
            <a:cxnSpLocks noChangeShapeType="1"/>
            <a:stCxn id="11272" idx="2"/>
            <a:endCxn id="11269" idx="0"/>
          </p:cNvCxnSpPr>
          <p:nvPr/>
        </p:nvCxnSpPr>
        <p:spPr bwMode="auto">
          <a:xfrm rot="5400000">
            <a:off x="352426" y="3387725"/>
            <a:ext cx="1839912" cy="1587"/>
          </a:xfrm>
          <a:prstGeom prst="straightConnector1">
            <a:avLst/>
          </a:prstGeom>
          <a:noFill/>
          <a:ln w="9525" algn="ctr">
            <a:solidFill>
              <a:schemeClr val="tx1"/>
            </a:solidFill>
            <a:round/>
            <a:headEnd/>
            <a:tailEnd type="arrow" w="med" len="med"/>
          </a:ln>
        </p:spPr>
      </p:cxnSp>
      <p:cxnSp>
        <p:nvCxnSpPr>
          <p:cNvPr id="11276" name="Straight Arrow Connector 12"/>
          <p:cNvCxnSpPr>
            <a:cxnSpLocks noChangeShapeType="1"/>
            <a:stCxn id="11272" idx="3"/>
            <a:endCxn id="11271" idx="0"/>
          </p:cNvCxnSpPr>
          <p:nvPr/>
        </p:nvCxnSpPr>
        <p:spPr bwMode="auto">
          <a:xfrm>
            <a:off x="1470025" y="2282825"/>
            <a:ext cx="1303338" cy="1020763"/>
          </a:xfrm>
          <a:prstGeom prst="straightConnector1">
            <a:avLst/>
          </a:prstGeom>
          <a:noFill/>
          <a:ln w="9525" algn="ctr">
            <a:solidFill>
              <a:schemeClr val="tx1"/>
            </a:solidFill>
            <a:round/>
            <a:headEnd/>
            <a:tailEnd type="arrow" w="med" len="med"/>
          </a:ln>
        </p:spPr>
      </p:cxnSp>
      <p:cxnSp>
        <p:nvCxnSpPr>
          <p:cNvPr id="11277" name="Straight Arrow Connector 13"/>
          <p:cNvCxnSpPr>
            <a:cxnSpLocks noChangeShapeType="1"/>
            <a:stCxn id="11273" idx="1"/>
            <a:endCxn id="11271" idx="0"/>
          </p:cNvCxnSpPr>
          <p:nvPr/>
        </p:nvCxnSpPr>
        <p:spPr bwMode="auto">
          <a:xfrm rot="10800000" flipV="1">
            <a:off x="2773363" y="2282825"/>
            <a:ext cx="1338262" cy="1020763"/>
          </a:xfrm>
          <a:prstGeom prst="straightConnector1">
            <a:avLst/>
          </a:prstGeom>
          <a:noFill/>
          <a:ln w="9525" algn="ctr">
            <a:solidFill>
              <a:schemeClr val="tx1"/>
            </a:solidFill>
            <a:round/>
            <a:headEnd/>
            <a:tailEnd type="arrow" w="med" len="med"/>
          </a:ln>
        </p:spPr>
      </p:cxnSp>
      <p:cxnSp>
        <p:nvCxnSpPr>
          <p:cNvPr id="11278" name="Straight Arrow Connector 14"/>
          <p:cNvCxnSpPr>
            <a:cxnSpLocks noChangeShapeType="1"/>
            <a:stCxn id="11273" idx="2"/>
            <a:endCxn id="11270" idx="0"/>
          </p:cNvCxnSpPr>
          <p:nvPr/>
        </p:nvCxnSpPr>
        <p:spPr bwMode="auto">
          <a:xfrm rot="5400000">
            <a:off x="3374232" y="3386931"/>
            <a:ext cx="1841500" cy="1587"/>
          </a:xfrm>
          <a:prstGeom prst="straightConnector1">
            <a:avLst/>
          </a:prstGeom>
          <a:noFill/>
          <a:ln w="9525" algn="ctr">
            <a:solidFill>
              <a:schemeClr val="tx1"/>
            </a:solidFill>
            <a:round/>
            <a:headEnd/>
            <a:tailEnd type="arrow" w="med" len="med"/>
          </a:ln>
        </p:spPr>
      </p:cxnSp>
      <p:cxnSp>
        <p:nvCxnSpPr>
          <p:cNvPr id="11279" name="Straight Arrow Connector 15"/>
          <p:cNvCxnSpPr>
            <a:cxnSpLocks noChangeShapeType="1"/>
            <a:stCxn id="11271" idx="1"/>
            <a:endCxn id="11269" idx="0"/>
          </p:cNvCxnSpPr>
          <p:nvPr/>
        </p:nvCxnSpPr>
        <p:spPr bwMode="auto">
          <a:xfrm rot="10800000" flipV="1">
            <a:off x="1273175" y="3487738"/>
            <a:ext cx="1344613" cy="819150"/>
          </a:xfrm>
          <a:prstGeom prst="straightConnector1">
            <a:avLst/>
          </a:prstGeom>
          <a:noFill/>
          <a:ln w="9525" algn="ctr">
            <a:solidFill>
              <a:schemeClr val="tx1"/>
            </a:solidFill>
            <a:round/>
            <a:headEnd/>
            <a:tailEnd type="arrow" w="med" len="med"/>
          </a:ln>
        </p:spPr>
      </p:cxnSp>
      <p:cxnSp>
        <p:nvCxnSpPr>
          <p:cNvPr id="11280" name="Straight Arrow Connector 16"/>
          <p:cNvCxnSpPr>
            <a:cxnSpLocks noChangeShapeType="1"/>
            <a:stCxn id="11271" idx="3"/>
            <a:endCxn id="11270" idx="0"/>
          </p:cNvCxnSpPr>
          <p:nvPr/>
        </p:nvCxnSpPr>
        <p:spPr bwMode="auto">
          <a:xfrm>
            <a:off x="2928938" y="3487738"/>
            <a:ext cx="1365250" cy="820737"/>
          </a:xfrm>
          <a:prstGeom prst="straightConnector1">
            <a:avLst/>
          </a:prstGeom>
          <a:noFill/>
          <a:ln w="9525" algn="ctr">
            <a:solidFill>
              <a:schemeClr val="tx1"/>
            </a:solidFill>
            <a:round/>
            <a:headEnd/>
            <a:tailEnd type="arrow" w="med" len="med"/>
          </a:ln>
        </p:spPr>
      </p:cxnSp>
      <p:sp>
        <p:nvSpPr>
          <p:cNvPr id="11281" name="TextBox 19"/>
          <p:cNvSpPr txBox="1">
            <a:spLocks noChangeArrowheads="1"/>
          </p:cNvSpPr>
          <p:nvPr/>
        </p:nvSpPr>
        <p:spPr bwMode="auto">
          <a:xfrm>
            <a:off x="4775200" y="2282825"/>
            <a:ext cx="3619500" cy="2030413"/>
          </a:xfrm>
          <a:prstGeom prst="rect">
            <a:avLst/>
          </a:prstGeom>
          <a:noFill/>
          <a:ln w="9525">
            <a:noFill/>
            <a:miter lim="800000"/>
            <a:headEnd/>
            <a:tailEnd/>
          </a:ln>
        </p:spPr>
        <p:txBody>
          <a:bodyPr>
            <a:spAutoFit/>
          </a:bodyPr>
          <a:lstStyle/>
          <a:p>
            <a:r>
              <a:rPr lang="en-US"/>
              <a:t>A</a:t>
            </a:r>
            <a:r>
              <a:rPr lang="en-US">
                <a:sym typeface="Wingdings" pitchFamily="2" charset="2"/>
              </a:rPr>
              <a:t>ED:</a:t>
            </a:r>
          </a:p>
          <a:p>
            <a:endParaRPr lang="en-US">
              <a:sym typeface="Wingdings" pitchFamily="2" charset="2"/>
            </a:endParaRPr>
          </a:p>
          <a:p>
            <a:r>
              <a:rPr lang="en-US">
                <a:sym typeface="Wingdings" pitchFamily="2" charset="2"/>
              </a:rPr>
              <a:t>ACB:</a:t>
            </a:r>
          </a:p>
          <a:p>
            <a:endParaRPr lang="en-US">
              <a:sym typeface="Wingdings" pitchFamily="2" charset="2"/>
            </a:endParaRPr>
          </a:p>
          <a:p>
            <a:r>
              <a:rPr lang="en-US">
                <a:sym typeface="Wingdings" pitchFamily="2" charset="2"/>
              </a:rPr>
              <a:t>AEC:</a:t>
            </a:r>
          </a:p>
          <a:p>
            <a:endParaRPr lang="en-US">
              <a:sym typeface="Wingdings" pitchFamily="2" charset="2"/>
            </a:endParaRPr>
          </a:p>
          <a:p>
            <a:r>
              <a:rPr lang="en-US">
                <a:sym typeface="Wingdings" pitchFamily="2" charset="2"/>
              </a:rPr>
              <a:t>EACD:</a:t>
            </a:r>
            <a:endParaRPr lang="en-US"/>
          </a:p>
        </p:txBody>
      </p:sp>
      <p:sp>
        <p:nvSpPr>
          <p:cNvPr id="11282" name="TextBox 17"/>
          <p:cNvSpPr txBox="1">
            <a:spLocks noChangeArrowheads="1"/>
          </p:cNvSpPr>
          <p:nvPr/>
        </p:nvSpPr>
        <p:spPr bwMode="auto">
          <a:xfrm>
            <a:off x="4775200" y="1587500"/>
            <a:ext cx="2859088" cy="368300"/>
          </a:xfrm>
          <a:prstGeom prst="rect">
            <a:avLst/>
          </a:prstGeom>
          <a:noFill/>
          <a:ln w="9525">
            <a:noFill/>
            <a:miter lim="800000"/>
            <a:headEnd/>
            <a:tailEnd/>
          </a:ln>
        </p:spPr>
        <p:txBody>
          <a:bodyPr>
            <a:spAutoFit/>
          </a:bodyPr>
          <a:lstStyle/>
          <a:p>
            <a:r>
              <a:rPr lang="en-US"/>
              <a:t>Blocked or unblocked?</a:t>
            </a:r>
          </a:p>
        </p:txBody>
      </p:sp>
    </p:spTree>
    <p:extLst>
      <p:ext uri="{BB962C8B-B14F-4D97-AF65-F5344CB8AC3E}">
        <p14:creationId xmlns:p14="http://schemas.microsoft.com/office/powerpoint/2010/main" val="371349452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Control for Mediator (1)</a:t>
            </a:r>
          </a:p>
        </p:txBody>
      </p:sp>
      <p:sp>
        <p:nvSpPr>
          <p:cNvPr id="22532" name="Slide Number Placeholder 4"/>
          <p:cNvSpPr>
            <a:spLocks noGrp="1"/>
          </p:cNvSpPr>
          <p:nvPr>
            <p:ph type="sldNum" sz="quarter" idx="11"/>
          </p:nvPr>
        </p:nvSpPr>
        <p:spPr>
          <a:noFill/>
        </p:spPr>
        <p:txBody>
          <a:bodyPr/>
          <a:lstStyle/>
          <a:p>
            <a:fld id="{6D9F3FE4-4449-4C4C-9AC3-A49AE5A345E1}" type="slidenum">
              <a:rPr lang="en-US" smtClean="0"/>
              <a:pPr/>
              <a:t>100</a:t>
            </a:fld>
            <a:endParaRPr lang="en-US" smtClean="0"/>
          </a:p>
        </p:txBody>
      </p:sp>
      <p:sp>
        <p:nvSpPr>
          <p:cNvPr id="22533" name="TextBox 13"/>
          <p:cNvSpPr txBox="1">
            <a:spLocks noChangeArrowheads="1"/>
          </p:cNvSpPr>
          <p:nvPr/>
        </p:nvSpPr>
        <p:spPr bwMode="auto">
          <a:xfrm>
            <a:off x="2230438" y="2030413"/>
            <a:ext cx="449262" cy="369887"/>
          </a:xfrm>
          <a:prstGeom prst="rect">
            <a:avLst/>
          </a:prstGeom>
          <a:noFill/>
          <a:ln w="9525">
            <a:noFill/>
            <a:miter lim="800000"/>
            <a:headEnd/>
            <a:tailEnd/>
          </a:ln>
        </p:spPr>
        <p:txBody>
          <a:bodyPr>
            <a:spAutoFit/>
          </a:bodyPr>
          <a:lstStyle/>
          <a:p>
            <a:r>
              <a:rPr lang="en-US"/>
              <a:t>E</a:t>
            </a:r>
          </a:p>
        </p:txBody>
      </p:sp>
      <p:sp>
        <p:nvSpPr>
          <p:cNvPr id="22534" name="TextBox 14"/>
          <p:cNvSpPr txBox="1">
            <a:spLocks noChangeArrowheads="1"/>
          </p:cNvSpPr>
          <p:nvPr/>
        </p:nvSpPr>
        <p:spPr bwMode="auto">
          <a:xfrm>
            <a:off x="3689350" y="2030413"/>
            <a:ext cx="650875" cy="369887"/>
          </a:xfrm>
          <a:prstGeom prst="rect">
            <a:avLst/>
          </a:prstGeom>
          <a:noFill/>
          <a:ln w="9525">
            <a:noFill/>
            <a:miter lim="800000"/>
            <a:headEnd/>
            <a:tailEnd/>
          </a:ln>
        </p:spPr>
        <p:txBody>
          <a:bodyPr>
            <a:spAutoFit/>
          </a:bodyPr>
          <a:lstStyle/>
          <a:p>
            <a:r>
              <a:rPr lang="en-US"/>
              <a:t>C</a:t>
            </a:r>
          </a:p>
        </p:txBody>
      </p:sp>
      <p:sp>
        <p:nvSpPr>
          <p:cNvPr id="22535" name="TextBox 15"/>
          <p:cNvSpPr txBox="1">
            <a:spLocks noChangeArrowheads="1"/>
          </p:cNvSpPr>
          <p:nvPr/>
        </p:nvSpPr>
        <p:spPr bwMode="auto">
          <a:xfrm>
            <a:off x="5335588" y="2030413"/>
            <a:ext cx="857250" cy="369887"/>
          </a:xfrm>
          <a:prstGeom prst="rect">
            <a:avLst/>
          </a:prstGeom>
          <a:noFill/>
          <a:ln w="9525">
            <a:noFill/>
            <a:miter lim="800000"/>
            <a:headEnd/>
            <a:tailEnd/>
          </a:ln>
        </p:spPr>
        <p:txBody>
          <a:bodyPr>
            <a:spAutoFit/>
          </a:bodyPr>
          <a:lstStyle/>
          <a:p>
            <a:r>
              <a:rPr lang="en-US"/>
              <a:t>D</a:t>
            </a:r>
          </a:p>
        </p:txBody>
      </p:sp>
      <p:cxnSp>
        <p:nvCxnSpPr>
          <p:cNvPr id="22536" name="Straight Arrow Connector 16"/>
          <p:cNvCxnSpPr>
            <a:cxnSpLocks noChangeShapeType="1"/>
            <a:stCxn id="22533" idx="3"/>
            <a:endCxn id="22534" idx="1"/>
          </p:cNvCxnSpPr>
          <p:nvPr/>
        </p:nvCxnSpPr>
        <p:spPr bwMode="auto">
          <a:xfrm>
            <a:off x="2679700" y="2216150"/>
            <a:ext cx="1009650" cy="1588"/>
          </a:xfrm>
          <a:prstGeom prst="straightConnector1">
            <a:avLst/>
          </a:prstGeom>
          <a:noFill/>
          <a:ln w="9525" algn="ctr">
            <a:solidFill>
              <a:schemeClr val="tx1"/>
            </a:solidFill>
            <a:round/>
            <a:headEnd/>
            <a:tailEnd type="arrow" w="med" len="med"/>
          </a:ln>
        </p:spPr>
      </p:cxnSp>
      <p:cxnSp>
        <p:nvCxnSpPr>
          <p:cNvPr id="22537" name="Straight Arrow Connector 17"/>
          <p:cNvCxnSpPr>
            <a:cxnSpLocks noChangeShapeType="1"/>
            <a:endCxn id="22535" idx="1"/>
          </p:cNvCxnSpPr>
          <p:nvPr/>
        </p:nvCxnSpPr>
        <p:spPr bwMode="auto">
          <a:xfrm>
            <a:off x="4087813" y="2216150"/>
            <a:ext cx="1247775" cy="1588"/>
          </a:xfrm>
          <a:prstGeom prst="straightConnector1">
            <a:avLst/>
          </a:prstGeom>
          <a:noFill/>
          <a:ln w="9525" algn="ctr">
            <a:solidFill>
              <a:schemeClr val="tx1"/>
            </a:solidFill>
            <a:round/>
            <a:headEnd/>
            <a:tailEnd type="arrow" w="med" len="med"/>
          </a:ln>
        </p:spPr>
      </p:cxnSp>
      <p:sp>
        <p:nvSpPr>
          <p:cNvPr id="22538" name="TextBox 18"/>
          <p:cNvSpPr txBox="1">
            <a:spLocks noChangeArrowheads="1"/>
          </p:cNvSpPr>
          <p:nvPr/>
        </p:nvSpPr>
        <p:spPr bwMode="auto">
          <a:xfrm>
            <a:off x="622300" y="1417638"/>
            <a:ext cx="6784975" cy="369887"/>
          </a:xfrm>
          <a:prstGeom prst="rect">
            <a:avLst/>
          </a:prstGeom>
          <a:noFill/>
          <a:ln w="9525">
            <a:noFill/>
            <a:miter lim="800000"/>
            <a:headEnd/>
            <a:tailEnd/>
          </a:ln>
        </p:spPr>
        <p:txBody>
          <a:bodyPr>
            <a:spAutoFit/>
          </a:bodyPr>
          <a:lstStyle/>
          <a:p>
            <a:r>
              <a:rPr lang="en-US"/>
              <a:t>Stratification, Matching or Weighing by Mediating Factors</a:t>
            </a:r>
          </a:p>
        </p:txBody>
      </p:sp>
      <p:sp>
        <p:nvSpPr>
          <p:cNvPr id="22539" name="Freeform 35"/>
          <p:cNvSpPr>
            <a:spLocks/>
          </p:cNvSpPr>
          <p:nvPr/>
        </p:nvSpPr>
        <p:spPr bwMode="auto">
          <a:xfrm>
            <a:off x="2586038" y="2257425"/>
            <a:ext cx="2892425" cy="415925"/>
          </a:xfrm>
          <a:custGeom>
            <a:avLst/>
            <a:gdLst>
              <a:gd name="T0" fmla="*/ 0 w 2891590"/>
              <a:gd name="T1" fmla="*/ 88944 h 415090"/>
              <a:gd name="T2" fmla="*/ 879322 w 2891590"/>
              <a:gd name="T3" fmla="*/ 355775 h 415090"/>
              <a:gd name="T4" fmla="*/ 2264550 w 2891590"/>
              <a:gd name="T5" fmla="*/ 367904 h 415090"/>
              <a:gd name="T6" fmla="*/ 2806598 w 2891590"/>
              <a:gd name="T7" fmla="*/ 52558 h 415090"/>
              <a:gd name="T8" fmla="*/ 2794551 w 2891590"/>
              <a:gd name="T9" fmla="*/ 52558 h 415090"/>
              <a:gd name="T10" fmla="*/ 0 60000 65536"/>
              <a:gd name="T11" fmla="*/ 0 60000 65536"/>
              <a:gd name="T12" fmla="*/ 0 60000 65536"/>
              <a:gd name="T13" fmla="*/ 0 60000 65536"/>
              <a:gd name="T14" fmla="*/ 0 60000 65536"/>
              <a:gd name="T15" fmla="*/ 0 w 2891590"/>
              <a:gd name="T16" fmla="*/ 0 h 415090"/>
              <a:gd name="T17" fmla="*/ 2891590 w 2891590"/>
              <a:gd name="T18" fmla="*/ 415090 h 415090"/>
            </a:gdLst>
            <a:ahLst/>
            <a:cxnLst>
              <a:cxn ang="T10">
                <a:pos x="T0" y="T1"/>
              </a:cxn>
              <a:cxn ang="T11">
                <a:pos x="T2" y="T3"/>
              </a:cxn>
              <a:cxn ang="T12">
                <a:pos x="T4" y="T5"/>
              </a:cxn>
              <a:cxn ang="T13">
                <a:pos x="T6" y="T7"/>
              </a:cxn>
              <a:cxn ang="T14">
                <a:pos x="T8" y="T9"/>
              </a:cxn>
            </a:cxnLst>
            <a:rect l="T15" t="T16" r="T17" b="T18"/>
            <a:pathLst>
              <a:path w="2891590" h="415090">
                <a:moveTo>
                  <a:pt x="0" y="88232"/>
                </a:moveTo>
                <a:cubicBezTo>
                  <a:pt x="250658" y="197519"/>
                  <a:pt x="501317" y="306806"/>
                  <a:pt x="878306" y="352927"/>
                </a:cubicBezTo>
                <a:cubicBezTo>
                  <a:pt x="1255295" y="399048"/>
                  <a:pt x="1941095" y="415090"/>
                  <a:pt x="2261937" y="364958"/>
                </a:cubicBezTo>
                <a:cubicBezTo>
                  <a:pt x="2582779" y="314826"/>
                  <a:pt x="2715126" y="104274"/>
                  <a:pt x="2803358" y="52137"/>
                </a:cubicBezTo>
                <a:cubicBezTo>
                  <a:pt x="2891590" y="0"/>
                  <a:pt x="2841458" y="26068"/>
                  <a:pt x="2791327" y="52137"/>
                </a:cubicBezTo>
              </a:path>
            </a:pathLst>
          </a:custGeom>
          <a:noFill/>
          <a:ln w="9525" cap="flat" cmpd="sng" algn="ctr">
            <a:solidFill>
              <a:schemeClr val="tx1"/>
            </a:solidFill>
            <a:prstDash val="dash"/>
            <a:round/>
            <a:headEnd type="none" w="med" len="med"/>
            <a:tailEnd type="triangle" w="med" len="med"/>
          </a:ln>
        </p:spPr>
        <p:txBody>
          <a:bodyPr wrap="none" anchor="ctr">
            <a:spAutoFit/>
          </a:bodyPr>
          <a:lstStyle/>
          <a:p>
            <a:endParaRPr lang="en-US"/>
          </a:p>
        </p:txBody>
      </p:sp>
      <p:sp>
        <p:nvSpPr>
          <p:cNvPr id="37" name="Multiply 36"/>
          <p:cNvSpPr/>
          <p:nvPr/>
        </p:nvSpPr>
        <p:spPr bwMode="auto">
          <a:xfrm>
            <a:off x="2832100" y="1933575"/>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2541" name="TextBox 37"/>
          <p:cNvSpPr txBox="1">
            <a:spLocks noChangeArrowheads="1"/>
          </p:cNvSpPr>
          <p:nvPr/>
        </p:nvSpPr>
        <p:spPr bwMode="auto">
          <a:xfrm>
            <a:off x="2322513" y="3833813"/>
            <a:ext cx="449262" cy="369887"/>
          </a:xfrm>
          <a:prstGeom prst="rect">
            <a:avLst/>
          </a:prstGeom>
          <a:noFill/>
          <a:ln w="9525">
            <a:noFill/>
            <a:miter lim="800000"/>
            <a:headEnd/>
            <a:tailEnd/>
          </a:ln>
        </p:spPr>
        <p:txBody>
          <a:bodyPr>
            <a:spAutoFit/>
          </a:bodyPr>
          <a:lstStyle/>
          <a:p>
            <a:r>
              <a:rPr lang="en-US"/>
              <a:t>E</a:t>
            </a:r>
          </a:p>
        </p:txBody>
      </p:sp>
      <p:sp>
        <p:nvSpPr>
          <p:cNvPr id="22542" name="TextBox 38"/>
          <p:cNvSpPr txBox="1">
            <a:spLocks noChangeArrowheads="1"/>
          </p:cNvSpPr>
          <p:nvPr/>
        </p:nvSpPr>
        <p:spPr bwMode="auto">
          <a:xfrm>
            <a:off x="3783013" y="3833813"/>
            <a:ext cx="649287" cy="369887"/>
          </a:xfrm>
          <a:prstGeom prst="rect">
            <a:avLst/>
          </a:prstGeom>
          <a:noFill/>
          <a:ln w="9525">
            <a:noFill/>
            <a:miter lim="800000"/>
            <a:headEnd/>
            <a:tailEnd/>
          </a:ln>
        </p:spPr>
        <p:txBody>
          <a:bodyPr>
            <a:spAutoFit/>
          </a:bodyPr>
          <a:lstStyle/>
          <a:p>
            <a:r>
              <a:rPr lang="en-US"/>
              <a:t>C</a:t>
            </a:r>
          </a:p>
        </p:txBody>
      </p:sp>
      <p:sp>
        <p:nvSpPr>
          <p:cNvPr id="22543" name="TextBox 39"/>
          <p:cNvSpPr txBox="1">
            <a:spLocks noChangeArrowheads="1"/>
          </p:cNvSpPr>
          <p:nvPr/>
        </p:nvSpPr>
        <p:spPr bwMode="auto">
          <a:xfrm>
            <a:off x="5427663" y="3833813"/>
            <a:ext cx="857250" cy="369887"/>
          </a:xfrm>
          <a:prstGeom prst="rect">
            <a:avLst/>
          </a:prstGeom>
          <a:noFill/>
          <a:ln w="9525">
            <a:noFill/>
            <a:miter lim="800000"/>
            <a:headEnd/>
            <a:tailEnd/>
          </a:ln>
        </p:spPr>
        <p:txBody>
          <a:bodyPr>
            <a:spAutoFit/>
          </a:bodyPr>
          <a:lstStyle/>
          <a:p>
            <a:r>
              <a:rPr lang="en-US"/>
              <a:t>D</a:t>
            </a:r>
          </a:p>
        </p:txBody>
      </p:sp>
      <p:cxnSp>
        <p:nvCxnSpPr>
          <p:cNvPr id="22544" name="Straight Arrow Connector 40"/>
          <p:cNvCxnSpPr>
            <a:cxnSpLocks noChangeShapeType="1"/>
            <a:stCxn id="22541" idx="3"/>
            <a:endCxn id="22542" idx="1"/>
          </p:cNvCxnSpPr>
          <p:nvPr/>
        </p:nvCxnSpPr>
        <p:spPr bwMode="auto">
          <a:xfrm>
            <a:off x="2771775" y="4017963"/>
            <a:ext cx="1011238" cy="1587"/>
          </a:xfrm>
          <a:prstGeom prst="straightConnector1">
            <a:avLst/>
          </a:prstGeom>
          <a:noFill/>
          <a:ln w="9525" algn="ctr">
            <a:solidFill>
              <a:schemeClr val="tx1"/>
            </a:solidFill>
            <a:round/>
            <a:headEnd/>
            <a:tailEnd type="arrow" w="med" len="med"/>
          </a:ln>
        </p:spPr>
      </p:cxnSp>
      <p:cxnSp>
        <p:nvCxnSpPr>
          <p:cNvPr id="22545" name="Straight Arrow Connector 41"/>
          <p:cNvCxnSpPr>
            <a:cxnSpLocks noChangeShapeType="1"/>
            <a:endCxn id="22543" idx="1"/>
          </p:cNvCxnSpPr>
          <p:nvPr/>
        </p:nvCxnSpPr>
        <p:spPr bwMode="auto">
          <a:xfrm>
            <a:off x="4179888" y="4017963"/>
            <a:ext cx="1247775" cy="1587"/>
          </a:xfrm>
          <a:prstGeom prst="straightConnector1">
            <a:avLst/>
          </a:prstGeom>
          <a:noFill/>
          <a:ln w="9525" algn="ctr">
            <a:solidFill>
              <a:schemeClr val="tx1"/>
            </a:solidFill>
            <a:round/>
            <a:headEnd/>
            <a:tailEnd type="arrow" w="med" len="med"/>
          </a:ln>
        </p:spPr>
      </p:cxnSp>
      <p:sp>
        <p:nvSpPr>
          <p:cNvPr id="22546" name="TextBox 42"/>
          <p:cNvSpPr txBox="1">
            <a:spLocks noChangeArrowheads="1"/>
          </p:cNvSpPr>
          <p:nvPr/>
        </p:nvSpPr>
        <p:spPr bwMode="auto">
          <a:xfrm>
            <a:off x="714375" y="3219450"/>
            <a:ext cx="6786563" cy="369888"/>
          </a:xfrm>
          <a:prstGeom prst="rect">
            <a:avLst/>
          </a:prstGeom>
          <a:noFill/>
          <a:ln w="9525">
            <a:noFill/>
            <a:miter lim="800000"/>
            <a:headEnd/>
            <a:tailEnd/>
          </a:ln>
        </p:spPr>
        <p:txBody>
          <a:bodyPr>
            <a:spAutoFit/>
          </a:bodyPr>
          <a:lstStyle/>
          <a:p>
            <a:r>
              <a:rPr lang="en-US"/>
              <a:t>Adjustment of Mediating Factor in Modeling</a:t>
            </a:r>
          </a:p>
        </p:txBody>
      </p:sp>
      <p:sp>
        <p:nvSpPr>
          <p:cNvPr id="22547" name="Freeform 43"/>
          <p:cNvSpPr>
            <a:spLocks/>
          </p:cNvSpPr>
          <p:nvPr/>
        </p:nvSpPr>
        <p:spPr bwMode="auto">
          <a:xfrm>
            <a:off x="2679700" y="4060825"/>
            <a:ext cx="2890838" cy="414338"/>
          </a:xfrm>
          <a:custGeom>
            <a:avLst/>
            <a:gdLst>
              <a:gd name="T0" fmla="*/ 0 w 2891590"/>
              <a:gd name="T1" fmla="*/ 87594 h 415090"/>
              <a:gd name="T2" fmla="*/ 877394 w 2891590"/>
              <a:gd name="T3" fmla="*/ 350377 h 415090"/>
              <a:gd name="T4" fmla="*/ 2259584 w 2891590"/>
              <a:gd name="T5" fmla="*/ 362320 h 415090"/>
              <a:gd name="T6" fmla="*/ 2800440 w 2891590"/>
              <a:gd name="T7" fmla="*/ 51761 h 415090"/>
              <a:gd name="T8" fmla="*/ 2788423 w 2891590"/>
              <a:gd name="T9" fmla="*/ 51761 h 415090"/>
              <a:gd name="T10" fmla="*/ 0 60000 65536"/>
              <a:gd name="T11" fmla="*/ 0 60000 65536"/>
              <a:gd name="T12" fmla="*/ 0 60000 65536"/>
              <a:gd name="T13" fmla="*/ 0 60000 65536"/>
              <a:gd name="T14" fmla="*/ 0 60000 65536"/>
              <a:gd name="T15" fmla="*/ 0 w 2891590"/>
              <a:gd name="T16" fmla="*/ 0 h 415090"/>
              <a:gd name="T17" fmla="*/ 2891590 w 2891590"/>
              <a:gd name="T18" fmla="*/ 415090 h 415090"/>
            </a:gdLst>
            <a:ahLst/>
            <a:cxnLst>
              <a:cxn ang="T10">
                <a:pos x="T0" y="T1"/>
              </a:cxn>
              <a:cxn ang="T11">
                <a:pos x="T2" y="T3"/>
              </a:cxn>
              <a:cxn ang="T12">
                <a:pos x="T4" y="T5"/>
              </a:cxn>
              <a:cxn ang="T13">
                <a:pos x="T6" y="T7"/>
              </a:cxn>
              <a:cxn ang="T14">
                <a:pos x="T8" y="T9"/>
              </a:cxn>
            </a:cxnLst>
            <a:rect l="T15" t="T16" r="T17" b="T18"/>
            <a:pathLst>
              <a:path w="2891590" h="415090">
                <a:moveTo>
                  <a:pt x="0" y="88232"/>
                </a:moveTo>
                <a:cubicBezTo>
                  <a:pt x="250658" y="197519"/>
                  <a:pt x="501317" y="306806"/>
                  <a:pt x="878306" y="352927"/>
                </a:cubicBezTo>
                <a:cubicBezTo>
                  <a:pt x="1255295" y="399048"/>
                  <a:pt x="1941095" y="415090"/>
                  <a:pt x="2261937" y="364958"/>
                </a:cubicBezTo>
                <a:cubicBezTo>
                  <a:pt x="2582779" y="314826"/>
                  <a:pt x="2715126" y="104274"/>
                  <a:pt x="2803358" y="52137"/>
                </a:cubicBezTo>
                <a:cubicBezTo>
                  <a:pt x="2891590" y="0"/>
                  <a:pt x="2841458" y="26068"/>
                  <a:pt x="2791327" y="52137"/>
                </a:cubicBezTo>
              </a:path>
            </a:pathLst>
          </a:custGeom>
          <a:noFill/>
          <a:ln w="9525" cap="flat" cmpd="sng" algn="ctr">
            <a:solidFill>
              <a:schemeClr val="tx1"/>
            </a:solidFill>
            <a:prstDash val="dash"/>
            <a:round/>
            <a:headEnd type="none" w="med" len="med"/>
            <a:tailEnd type="triangle" w="med" len="med"/>
          </a:ln>
        </p:spPr>
        <p:txBody>
          <a:bodyPr wrap="none" anchor="ctr">
            <a:spAutoFit/>
          </a:bodyPr>
          <a:lstStyle/>
          <a:p>
            <a:endParaRPr lang="en-US"/>
          </a:p>
        </p:txBody>
      </p:sp>
      <p:sp>
        <p:nvSpPr>
          <p:cNvPr id="47" name="Multiply 46"/>
          <p:cNvSpPr/>
          <p:nvPr/>
        </p:nvSpPr>
        <p:spPr bwMode="auto">
          <a:xfrm>
            <a:off x="4586288" y="3735388"/>
            <a:ext cx="474662"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48" name="TextBox 47"/>
          <p:cNvSpPr txBox="1"/>
          <p:nvPr/>
        </p:nvSpPr>
        <p:spPr>
          <a:xfrm>
            <a:off x="676275" y="5056188"/>
            <a:ext cx="7820025" cy="83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underestimates the overall causal effect of E on D by excluding effect mediated by C</a:t>
            </a:r>
          </a:p>
        </p:txBody>
      </p:sp>
    </p:spTree>
    <p:extLst>
      <p:ext uri="{BB962C8B-B14F-4D97-AF65-F5344CB8AC3E}">
        <p14:creationId xmlns:p14="http://schemas.microsoft.com/office/powerpoint/2010/main" val="170558823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Control for Mediator (2)</a:t>
            </a:r>
          </a:p>
        </p:txBody>
      </p:sp>
      <p:sp>
        <p:nvSpPr>
          <p:cNvPr id="23556" name="Slide Number Placeholder 4"/>
          <p:cNvSpPr>
            <a:spLocks noGrp="1"/>
          </p:cNvSpPr>
          <p:nvPr>
            <p:ph type="sldNum" sz="quarter" idx="11"/>
          </p:nvPr>
        </p:nvSpPr>
        <p:spPr>
          <a:noFill/>
        </p:spPr>
        <p:txBody>
          <a:bodyPr/>
          <a:lstStyle/>
          <a:p>
            <a:fld id="{07ABBC6B-7EFA-41FE-A645-CDC36D1ED5C6}" type="slidenum">
              <a:rPr lang="en-US" smtClean="0"/>
              <a:pPr/>
              <a:t>101</a:t>
            </a:fld>
            <a:endParaRPr lang="en-US" smtClean="0"/>
          </a:p>
        </p:txBody>
      </p:sp>
      <p:sp>
        <p:nvSpPr>
          <p:cNvPr id="23557" name="TextBox 13"/>
          <p:cNvSpPr txBox="1">
            <a:spLocks noChangeArrowheads="1"/>
          </p:cNvSpPr>
          <p:nvPr/>
        </p:nvSpPr>
        <p:spPr bwMode="auto">
          <a:xfrm>
            <a:off x="1358900" y="3197225"/>
            <a:ext cx="450850" cy="369888"/>
          </a:xfrm>
          <a:prstGeom prst="rect">
            <a:avLst/>
          </a:prstGeom>
          <a:noFill/>
          <a:ln w="9525">
            <a:noFill/>
            <a:miter lim="800000"/>
            <a:headEnd/>
            <a:tailEnd/>
          </a:ln>
        </p:spPr>
        <p:txBody>
          <a:bodyPr>
            <a:spAutoFit/>
          </a:bodyPr>
          <a:lstStyle/>
          <a:p>
            <a:r>
              <a:rPr lang="en-US"/>
              <a:t>E</a:t>
            </a:r>
          </a:p>
        </p:txBody>
      </p:sp>
      <p:sp>
        <p:nvSpPr>
          <p:cNvPr id="15" name="TextBox 14"/>
          <p:cNvSpPr txBox="1"/>
          <p:nvPr/>
        </p:nvSpPr>
        <p:spPr>
          <a:xfrm>
            <a:off x="3689350" y="3195638"/>
            <a:ext cx="43815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sp>
        <p:nvSpPr>
          <p:cNvPr id="23559" name="TextBox 15"/>
          <p:cNvSpPr txBox="1">
            <a:spLocks noChangeArrowheads="1"/>
          </p:cNvSpPr>
          <p:nvPr/>
        </p:nvSpPr>
        <p:spPr bwMode="auto">
          <a:xfrm>
            <a:off x="6192838" y="3197225"/>
            <a:ext cx="244475" cy="369888"/>
          </a:xfrm>
          <a:prstGeom prst="rect">
            <a:avLst/>
          </a:prstGeom>
          <a:noFill/>
          <a:ln w="9525">
            <a:noFill/>
            <a:miter lim="800000"/>
            <a:headEnd/>
            <a:tailEnd/>
          </a:ln>
        </p:spPr>
        <p:txBody>
          <a:bodyPr>
            <a:spAutoFit/>
          </a:bodyPr>
          <a:lstStyle/>
          <a:p>
            <a:r>
              <a:rPr lang="en-US"/>
              <a:t>D</a:t>
            </a:r>
          </a:p>
        </p:txBody>
      </p:sp>
      <p:cxnSp>
        <p:nvCxnSpPr>
          <p:cNvPr id="23560" name="Straight Arrow Connector 16"/>
          <p:cNvCxnSpPr>
            <a:cxnSpLocks noChangeShapeType="1"/>
            <a:stCxn id="23557" idx="3"/>
            <a:endCxn id="15" idx="1"/>
          </p:cNvCxnSpPr>
          <p:nvPr/>
        </p:nvCxnSpPr>
        <p:spPr bwMode="auto">
          <a:xfrm flipV="1">
            <a:off x="1809750" y="3381375"/>
            <a:ext cx="1879600" cy="1588"/>
          </a:xfrm>
          <a:prstGeom prst="straightConnector1">
            <a:avLst/>
          </a:prstGeom>
          <a:noFill/>
          <a:ln w="9525" algn="ctr">
            <a:solidFill>
              <a:schemeClr val="tx1"/>
            </a:solidFill>
            <a:round/>
            <a:headEnd/>
            <a:tailEnd type="arrow" w="med" len="med"/>
          </a:ln>
        </p:spPr>
      </p:cxnSp>
      <p:cxnSp>
        <p:nvCxnSpPr>
          <p:cNvPr id="23561" name="Straight Arrow Connector 17"/>
          <p:cNvCxnSpPr>
            <a:cxnSpLocks noChangeShapeType="1"/>
            <a:stCxn id="15" idx="3"/>
            <a:endCxn id="23559" idx="1"/>
          </p:cNvCxnSpPr>
          <p:nvPr/>
        </p:nvCxnSpPr>
        <p:spPr bwMode="auto">
          <a:xfrm>
            <a:off x="4127500" y="3381375"/>
            <a:ext cx="2065338" cy="1588"/>
          </a:xfrm>
          <a:prstGeom prst="straightConnector1">
            <a:avLst/>
          </a:prstGeom>
          <a:noFill/>
          <a:ln w="9525" algn="ctr">
            <a:solidFill>
              <a:schemeClr val="tx1"/>
            </a:solidFill>
            <a:round/>
            <a:headEnd/>
            <a:tailEnd type="arrow" w="med" len="med"/>
          </a:ln>
        </p:spPr>
      </p:cxnSp>
      <p:sp>
        <p:nvSpPr>
          <p:cNvPr id="23562" name="TextBox 18"/>
          <p:cNvSpPr txBox="1">
            <a:spLocks noChangeArrowheads="1"/>
          </p:cNvSpPr>
          <p:nvPr/>
        </p:nvSpPr>
        <p:spPr bwMode="auto">
          <a:xfrm>
            <a:off x="512763" y="1417638"/>
            <a:ext cx="7391400" cy="646112"/>
          </a:xfrm>
          <a:prstGeom prst="rect">
            <a:avLst/>
          </a:prstGeom>
          <a:noFill/>
          <a:ln w="9525">
            <a:noFill/>
            <a:miter lim="800000"/>
            <a:headEnd/>
            <a:tailEnd/>
          </a:ln>
        </p:spPr>
        <p:txBody>
          <a:bodyPr>
            <a:spAutoFit/>
          </a:bodyPr>
          <a:lstStyle/>
          <a:p>
            <a:r>
              <a:rPr lang="en-US"/>
              <a:t>Stratification, Matching, or Weighing  by or Adjusting for Mediating Factors, which is also Confounded by Unmeasured Factors</a:t>
            </a:r>
          </a:p>
        </p:txBody>
      </p:sp>
      <p:sp>
        <p:nvSpPr>
          <p:cNvPr id="48" name="TextBox 47"/>
          <p:cNvSpPr txBox="1"/>
          <p:nvPr/>
        </p:nvSpPr>
        <p:spPr>
          <a:xfrm>
            <a:off x="676275" y="5056188"/>
            <a:ext cx="7820025" cy="83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includes a spurious effect (non-causal) between E and D by adjusting for a collider </a:t>
            </a:r>
          </a:p>
        </p:txBody>
      </p:sp>
      <p:sp>
        <p:nvSpPr>
          <p:cNvPr id="23564" name="Freeform 26"/>
          <p:cNvSpPr>
            <a:spLocks/>
          </p:cNvSpPr>
          <p:nvPr/>
        </p:nvSpPr>
        <p:spPr bwMode="auto">
          <a:xfrm>
            <a:off x="1563688" y="3500438"/>
            <a:ext cx="4595812" cy="614362"/>
          </a:xfrm>
          <a:custGeom>
            <a:avLst/>
            <a:gdLst>
              <a:gd name="T0" fmla="*/ 0 w 4596063"/>
              <a:gd name="T1" fmla="*/ 0 h 613611"/>
              <a:gd name="T2" fmla="*/ 673625 w 4596063"/>
              <a:gd name="T3" fmla="*/ 435261 h 613611"/>
              <a:gd name="T4" fmla="*/ 1780291 w 4596063"/>
              <a:gd name="T5" fmla="*/ 519895 h 613611"/>
              <a:gd name="T6" fmla="*/ 3319998 w 4596063"/>
              <a:gd name="T7" fmla="*/ 531987 h 613611"/>
              <a:gd name="T8" fmla="*/ 4595068 w 4596063"/>
              <a:gd name="T9" fmla="*/ 12092 h 613611"/>
              <a:gd name="T10" fmla="*/ 0 60000 65536"/>
              <a:gd name="T11" fmla="*/ 0 60000 65536"/>
              <a:gd name="T12" fmla="*/ 0 60000 65536"/>
              <a:gd name="T13" fmla="*/ 0 60000 65536"/>
              <a:gd name="T14" fmla="*/ 0 60000 65536"/>
              <a:gd name="T15" fmla="*/ 0 w 4596063"/>
              <a:gd name="T16" fmla="*/ 0 h 613611"/>
              <a:gd name="T17" fmla="*/ 4596063 w 4596063"/>
              <a:gd name="T18" fmla="*/ 613611 h 613611"/>
            </a:gdLst>
            <a:ahLst/>
            <a:cxnLst>
              <a:cxn ang="T10">
                <a:pos x="T0" y="T1"/>
              </a:cxn>
              <a:cxn ang="T11">
                <a:pos x="T2" y="T3"/>
              </a:cxn>
              <a:cxn ang="T12">
                <a:pos x="T4" y="T5"/>
              </a:cxn>
              <a:cxn ang="T13">
                <a:pos x="T6" y="T7"/>
              </a:cxn>
              <a:cxn ang="T14">
                <a:pos x="T8" y="T9"/>
              </a:cxn>
            </a:cxnLst>
            <a:rect l="T15" t="T16" r="T17" b="T18"/>
            <a:pathLst>
              <a:path w="4596063" h="613611">
                <a:moveTo>
                  <a:pt x="0" y="0"/>
                </a:moveTo>
                <a:cubicBezTo>
                  <a:pt x="188495" y="173455"/>
                  <a:pt x="376990" y="346911"/>
                  <a:pt x="673769" y="433137"/>
                </a:cubicBezTo>
                <a:cubicBezTo>
                  <a:pt x="970548" y="519363"/>
                  <a:pt x="1339516" y="501316"/>
                  <a:pt x="1780674" y="517358"/>
                </a:cubicBezTo>
                <a:cubicBezTo>
                  <a:pt x="2221832" y="533400"/>
                  <a:pt x="2851484" y="613611"/>
                  <a:pt x="3320716" y="529390"/>
                </a:cubicBezTo>
                <a:cubicBezTo>
                  <a:pt x="3789948" y="445169"/>
                  <a:pt x="4193005" y="228600"/>
                  <a:pt x="4596063" y="12032"/>
                </a:cubicBezTo>
              </a:path>
            </a:pathLst>
          </a:custGeom>
          <a:noFill/>
          <a:ln w="9525" cap="flat" cmpd="sng" algn="ctr">
            <a:solidFill>
              <a:schemeClr val="tx1"/>
            </a:solidFill>
            <a:prstDash val="dash"/>
            <a:round/>
            <a:headEnd type="none" w="med" len="med"/>
            <a:tailEnd type="triangle" w="med" len="med"/>
          </a:ln>
        </p:spPr>
        <p:txBody>
          <a:bodyPr wrap="none" anchor="ctr">
            <a:spAutoFit/>
          </a:bodyPr>
          <a:lstStyle/>
          <a:p>
            <a:endParaRPr lang="en-US"/>
          </a:p>
        </p:txBody>
      </p:sp>
      <p:sp>
        <p:nvSpPr>
          <p:cNvPr id="23565" name="TextBox 27"/>
          <p:cNvSpPr txBox="1">
            <a:spLocks noChangeArrowheads="1"/>
          </p:cNvSpPr>
          <p:nvPr/>
        </p:nvSpPr>
        <p:spPr bwMode="auto">
          <a:xfrm>
            <a:off x="2387600" y="2147888"/>
            <a:ext cx="403225" cy="373062"/>
          </a:xfrm>
          <a:prstGeom prst="rect">
            <a:avLst/>
          </a:prstGeom>
          <a:noFill/>
          <a:ln w="9525">
            <a:noFill/>
            <a:miter lim="800000"/>
            <a:headEnd/>
            <a:tailEnd/>
          </a:ln>
        </p:spPr>
        <p:txBody>
          <a:bodyPr>
            <a:spAutoFit/>
          </a:bodyPr>
          <a:lstStyle/>
          <a:p>
            <a:r>
              <a:rPr lang="en-US"/>
              <a:t>U</a:t>
            </a:r>
          </a:p>
        </p:txBody>
      </p:sp>
      <p:cxnSp>
        <p:nvCxnSpPr>
          <p:cNvPr id="23566" name="Straight Arrow Connector 32"/>
          <p:cNvCxnSpPr>
            <a:cxnSpLocks noChangeShapeType="1"/>
            <a:stCxn id="23565" idx="2"/>
          </p:cNvCxnSpPr>
          <p:nvPr/>
        </p:nvCxnSpPr>
        <p:spPr bwMode="auto">
          <a:xfrm rot="16200000" flipH="1">
            <a:off x="2911475" y="2198688"/>
            <a:ext cx="674688" cy="1319212"/>
          </a:xfrm>
          <a:prstGeom prst="straightConnector1">
            <a:avLst/>
          </a:prstGeom>
          <a:noFill/>
          <a:ln w="9525" algn="ctr">
            <a:solidFill>
              <a:schemeClr val="tx1"/>
            </a:solidFill>
            <a:round/>
            <a:headEnd/>
            <a:tailEnd type="arrow" w="med" len="med"/>
          </a:ln>
        </p:spPr>
      </p:cxnSp>
      <p:cxnSp>
        <p:nvCxnSpPr>
          <p:cNvPr id="23567" name="Straight Arrow Connector 44"/>
          <p:cNvCxnSpPr>
            <a:cxnSpLocks noChangeShapeType="1"/>
            <a:stCxn id="23565" idx="3"/>
            <a:endCxn id="23559" idx="0"/>
          </p:cNvCxnSpPr>
          <p:nvPr/>
        </p:nvCxnSpPr>
        <p:spPr bwMode="auto">
          <a:xfrm>
            <a:off x="2790825" y="2333625"/>
            <a:ext cx="3524250" cy="863600"/>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183430010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smtClean="0"/>
              <a:t>Marginal Structural Models in Point-Treatment Studies (7)</a:t>
            </a:r>
          </a:p>
        </p:txBody>
      </p:sp>
      <p:graphicFrame>
        <p:nvGraphicFramePr>
          <p:cNvPr id="7" name="Content Placeholder 6"/>
          <p:cNvGraphicFramePr>
            <a:graphicFrameLocks noGrp="1"/>
          </p:cNvGraphicFramePr>
          <p:nvPr>
            <p:ph idx="1"/>
          </p:nvPr>
        </p:nvGraphicFramePr>
        <p:xfrm>
          <a:off x="311150" y="3821113"/>
          <a:ext cx="8318500" cy="2217420"/>
        </p:xfrm>
        <a:graphic>
          <a:graphicData uri="http://schemas.openxmlformats.org/drawingml/2006/table">
            <a:tbl>
              <a:tblPr/>
              <a:tblGrid>
                <a:gridCol w="996950"/>
                <a:gridCol w="803275"/>
                <a:gridCol w="1117600"/>
                <a:gridCol w="722313"/>
                <a:gridCol w="1077912"/>
                <a:gridCol w="900113"/>
                <a:gridCol w="635000"/>
                <a:gridCol w="893762"/>
                <a:gridCol w="11715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[L(1), A(1)]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N</a:t>
                      </a:r>
                      <a:r>
                        <a:rPr kumimoji="0" lang="en-US" sz="1400" b="1" i="0" u="none" strike="noStrike" cap="none" normalizeH="0" baseline="-25000" smtClean="0">
                          <a:ln>
                            <a:noFill/>
                          </a:ln>
                          <a:solidFill>
                            <a:srgbClr val="FFFFFF"/>
                          </a:solidFill>
                          <a:effectLst/>
                          <a:latin typeface="Arial" charset="0"/>
                        </a:rPr>
                        <a:t>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f[A(1)|L(1)] weighted by N</a:t>
                      </a:r>
                      <a:r>
                        <a:rPr kumimoji="0" lang="en-US" sz="1400" b="1" i="0" u="none" strike="noStrike" cap="none" normalizeH="0" baseline="-25000" smtClean="0">
                          <a:ln>
                            <a:noFill/>
                          </a:ln>
                          <a:solidFill>
                            <a:srgbClr val="FFFFFF"/>
                          </a:solidFill>
                          <a:effectLst/>
                          <a:latin typeface="Arial" charset="0"/>
                        </a:rPr>
                        <a:t>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f[A(1)]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SW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N</a:t>
                      </a:r>
                      <a:r>
                        <a:rPr kumimoji="0" lang="en-US" sz="1400" b="1" i="0" u="none" strike="noStrike" cap="none" normalizeH="0" baseline="-25000" smtClean="0">
                          <a:ln>
                            <a:noFill/>
                          </a:ln>
                          <a:solidFill>
                            <a:srgbClr val="FFFFFF"/>
                          </a:solidFill>
                          <a:effectLst/>
                          <a:latin typeface="Arial" charset="0"/>
                        </a:rPr>
                        <a:t>SW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f[A(1)|L(1)] weighted by N</a:t>
                      </a:r>
                      <a:r>
                        <a:rPr kumimoji="0" lang="en-US" sz="1400" b="1" i="0" u="none" strike="noStrike" cap="none" normalizeH="0" baseline="-25000" smtClean="0">
                          <a:ln>
                            <a:noFill/>
                          </a:ln>
                          <a:solidFill>
                            <a:srgbClr val="FFFFFF"/>
                          </a:solidFill>
                          <a:effectLst/>
                          <a:latin typeface="Arial" charset="0"/>
                        </a:rPr>
                        <a:t>SW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1/0.9=1.11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54.6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bl>
          </a:graphicData>
        </a:graphic>
      </p:graphicFrame>
      <p:sp>
        <p:nvSpPr>
          <p:cNvPr id="16448" name="Slide Number Placeholder 4"/>
          <p:cNvSpPr>
            <a:spLocks noGrp="1"/>
          </p:cNvSpPr>
          <p:nvPr>
            <p:ph type="sldNum" sz="quarter" idx="11"/>
          </p:nvPr>
        </p:nvSpPr>
        <p:spPr>
          <a:noFill/>
        </p:spPr>
        <p:txBody>
          <a:bodyPr/>
          <a:lstStyle/>
          <a:p>
            <a:fld id="{5E81D7E2-7F0B-42C0-A62A-EDD1D67BA174}" type="slidenum">
              <a:rPr lang="en-US"/>
              <a:pPr/>
              <a:t>102</a:t>
            </a:fld>
            <a:endParaRPr lang="en-US"/>
          </a:p>
        </p:txBody>
      </p:sp>
      <p:pic>
        <p:nvPicPr>
          <p:cNvPr id="16449" name="Picture 2"/>
          <p:cNvPicPr>
            <a:picLocks noChangeAspect="1" noChangeArrowheads="1"/>
          </p:cNvPicPr>
          <p:nvPr/>
        </p:nvPicPr>
        <p:blipFill>
          <a:blip r:embed="rId2" cstate="print"/>
          <a:srcRect/>
          <a:stretch>
            <a:fillRect/>
          </a:stretch>
        </p:blipFill>
        <p:spPr bwMode="auto">
          <a:xfrm>
            <a:off x="1536700" y="1371600"/>
            <a:ext cx="5321300" cy="2449513"/>
          </a:xfrm>
          <a:prstGeom prst="rect">
            <a:avLst/>
          </a:prstGeom>
          <a:noFill/>
          <a:ln w="9525" algn="ctr">
            <a:noFill/>
            <a:miter lim="800000"/>
            <a:headEnd/>
            <a:tailEnd/>
          </a:ln>
        </p:spPr>
      </p:pic>
      <p:sp>
        <p:nvSpPr>
          <p:cNvPr id="16450" name="TextBox 7"/>
          <p:cNvSpPr txBox="1">
            <a:spLocks noChangeArrowheads="1"/>
          </p:cNvSpPr>
          <p:nvPr/>
        </p:nvSpPr>
        <p:spPr bwMode="auto">
          <a:xfrm>
            <a:off x="311150" y="6035675"/>
            <a:ext cx="7539038" cy="369888"/>
          </a:xfrm>
          <a:prstGeom prst="rect">
            <a:avLst/>
          </a:prstGeom>
          <a:noFill/>
          <a:ln w="9525">
            <a:noFill/>
            <a:miter lim="800000"/>
            <a:headEnd/>
            <a:tailEnd/>
          </a:ln>
        </p:spPr>
        <p:txBody>
          <a:bodyPr>
            <a:spAutoFit/>
          </a:bodyPr>
          <a:lstStyle/>
          <a:p>
            <a:r>
              <a:rPr lang="en-US"/>
              <a:t>*W=1/f[A(1)|L(1)], SW=1/{f[A(1)]/f[A(1)|L(1)]}</a:t>
            </a:r>
          </a:p>
        </p:txBody>
      </p:sp>
    </p:spTree>
    <p:extLst>
      <p:ext uri="{BB962C8B-B14F-4D97-AF65-F5344CB8AC3E}">
        <p14:creationId xmlns:p14="http://schemas.microsoft.com/office/powerpoint/2010/main" val="119428394"/>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8139"/>
            <a:ext cx="9144000" cy="946413"/>
          </a:xfrm>
        </p:spPr>
        <p:txBody>
          <a:bodyPr>
            <a:normAutofit/>
          </a:bodyPr>
          <a:lstStyle/>
          <a:p>
            <a:pPr algn="ctr"/>
            <a:r>
              <a:rPr lang="en-US" sz="2400" b="1" dirty="0" smtClean="0">
                <a:solidFill>
                  <a:schemeClr val="tx2"/>
                </a:solidFill>
              </a:rPr>
              <a:t>Change Treatment Exposure Over Time Poses Challenges for Comparative Effectiveness/Safety Studies</a:t>
            </a:r>
          </a:p>
        </p:txBody>
      </p:sp>
      <p:pic>
        <p:nvPicPr>
          <p:cNvPr id="6" name="Picture 2"/>
          <p:cNvPicPr>
            <a:picLocks noGrp="1" noChangeAspect="1" noChangeArrowheads="1"/>
          </p:cNvPicPr>
          <p:nvPr>
            <p:ph idx="1"/>
          </p:nvPr>
        </p:nvPicPr>
        <p:blipFill>
          <a:blip r:embed="rId3" cstate="print"/>
          <a:srcRect/>
          <a:stretch>
            <a:fillRect/>
          </a:stretch>
        </p:blipFill>
        <p:spPr bwMode="auto">
          <a:xfrm>
            <a:off x="491498" y="1451337"/>
            <a:ext cx="8118475" cy="3746564"/>
          </a:xfrm>
          <a:prstGeom prst="rect">
            <a:avLst/>
          </a:prstGeom>
          <a:noFill/>
          <a:ln w="9525">
            <a:noFill/>
            <a:miter lim="800000"/>
            <a:headEnd/>
            <a:tailEnd/>
          </a:ln>
        </p:spPr>
      </p:pic>
      <p:sp>
        <p:nvSpPr>
          <p:cNvPr id="7" name="TextBox 5"/>
          <p:cNvSpPr txBox="1">
            <a:spLocks noChangeArrowheads="1"/>
          </p:cNvSpPr>
          <p:nvPr/>
        </p:nvSpPr>
        <p:spPr bwMode="auto">
          <a:xfrm>
            <a:off x="76200" y="5410200"/>
            <a:ext cx="8915400" cy="923330"/>
          </a:xfrm>
          <a:prstGeom prst="rect">
            <a:avLst/>
          </a:prstGeom>
          <a:noFill/>
          <a:ln w="9525">
            <a:noFill/>
            <a:miter lim="800000"/>
            <a:headEnd/>
            <a:tailEnd/>
          </a:ln>
        </p:spPr>
        <p:txBody>
          <a:bodyPr wrap="square">
            <a:spAutoFit/>
          </a:bodyPr>
          <a:lstStyle/>
          <a:p>
            <a:pPr marL="342900" lvl="1" indent="-342900" algn="l">
              <a:buClr>
                <a:schemeClr val="accent1"/>
              </a:buClr>
              <a:buFont typeface="Wingdings" pitchFamily="2" charset="2"/>
              <a:buChar char="§"/>
            </a:pPr>
            <a:r>
              <a:rPr lang="en-US" dirty="0" smtClean="0"/>
              <a:t>Switching pattern more likely to be BP </a:t>
            </a:r>
            <a:r>
              <a:rPr lang="en-US" dirty="0" smtClean="0">
                <a:sym typeface="Symbol"/>
              </a:rPr>
              <a:t></a:t>
            </a:r>
            <a:r>
              <a:rPr lang="en-US" dirty="0" smtClean="0"/>
              <a:t> </a:t>
            </a:r>
            <a:r>
              <a:rPr lang="en-US" dirty="0" err="1" smtClean="0"/>
              <a:t>Prolia</a:t>
            </a:r>
            <a:endParaRPr lang="en-US" dirty="0" smtClean="0"/>
          </a:p>
          <a:p>
            <a:pPr marL="342900" lvl="1" indent="-342900" algn="l">
              <a:buClr>
                <a:schemeClr val="accent1"/>
              </a:buClr>
              <a:buFont typeface="Wingdings" pitchFamily="2" charset="2"/>
              <a:buChar char="§"/>
            </a:pPr>
            <a:r>
              <a:rPr lang="en-US" dirty="0" smtClean="0"/>
              <a:t>Duration of BP effect unknown and may be irreversible</a:t>
            </a:r>
          </a:p>
          <a:p>
            <a:pPr marL="342900" lvl="1" indent="-342900">
              <a:buClr>
                <a:schemeClr val="accent1"/>
              </a:buClr>
              <a:buFont typeface="Wingdings" pitchFamily="2" charset="2"/>
              <a:buChar char="§"/>
            </a:pPr>
            <a:r>
              <a:rPr lang="en-US" dirty="0" smtClean="0"/>
              <a:t>Carry-over effects impact assessment of treatment effects (impacts events of long latency)</a:t>
            </a:r>
          </a:p>
        </p:txBody>
      </p:sp>
    </p:spTree>
    <p:extLst>
      <p:ext uri="{BB962C8B-B14F-4D97-AF65-F5344CB8AC3E}">
        <p14:creationId xmlns:p14="http://schemas.microsoft.com/office/powerpoint/2010/main" val="225795232"/>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dirty="0" smtClean="0"/>
              <a:t>ONJ Validation in Sweden: Preliminary Results</a:t>
            </a:r>
          </a:p>
        </p:txBody>
      </p:sp>
      <p:sp>
        <p:nvSpPr>
          <p:cNvPr id="25603" name="Content Placeholder 2"/>
          <p:cNvSpPr>
            <a:spLocks noGrp="1"/>
          </p:cNvSpPr>
          <p:nvPr>
            <p:ph idx="1"/>
          </p:nvPr>
        </p:nvSpPr>
        <p:spPr>
          <a:xfrm>
            <a:off x="458227" y="1190345"/>
            <a:ext cx="8334375" cy="463643"/>
          </a:xfrm>
        </p:spPr>
        <p:txBody>
          <a:bodyPr/>
          <a:lstStyle/>
          <a:p>
            <a:pPr>
              <a:buNone/>
            </a:pPr>
            <a:r>
              <a:rPr lang="en-US" sz="1600" b="1" dirty="0" smtClean="0"/>
              <a:t>Positive predictive value (PPV) and 95% confidence interval (CI) for ICD codes</a:t>
            </a:r>
            <a:endParaRPr lang="en-US" sz="1600" dirty="0" smtClean="0"/>
          </a:p>
        </p:txBody>
      </p:sp>
      <p:sp>
        <p:nvSpPr>
          <p:cNvPr id="25605" name="Slide Number Placeholder 4"/>
          <p:cNvSpPr>
            <a:spLocks noGrp="1"/>
          </p:cNvSpPr>
          <p:nvPr>
            <p:ph type="sldNum" sz="quarter" idx="11"/>
          </p:nvPr>
        </p:nvSpPr>
        <p:spPr>
          <a:noFill/>
        </p:spPr>
        <p:txBody>
          <a:bodyPr/>
          <a:lstStyle/>
          <a:p>
            <a:fld id="{846A5334-0A19-4EAA-8447-3EA6EB790101}" type="slidenum">
              <a:rPr lang="en-US" smtClean="0"/>
              <a:pPr/>
              <a:t>104</a:t>
            </a:fld>
            <a:endParaRPr lang="en-US" smtClean="0"/>
          </a:p>
        </p:txBody>
      </p:sp>
      <p:graphicFrame>
        <p:nvGraphicFramePr>
          <p:cNvPr id="8" name="Table 7"/>
          <p:cNvGraphicFramePr>
            <a:graphicFrameLocks noGrp="1"/>
          </p:cNvGraphicFramePr>
          <p:nvPr>
            <p:extLst>
              <p:ext uri="{D42A27DB-BD31-4B8C-83A1-F6EECF244321}">
                <p14:modId xmlns:p14="http://schemas.microsoft.com/office/powerpoint/2010/main" val="3904715663"/>
              </p:ext>
            </p:extLst>
          </p:nvPr>
        </p:nvGraphicFramePr>
        <p:xfrm>
          <a:off x="296862" y="1559862"/>
          <a:ext cx="8495738" cy="4387648"/>
        </p:xfrm>
        <a:graphic>
          <a:graphicData uri="http://schemas.openxmlformats.org/drawingml/2006/table">
            <a:tbl>
              <a:tblPr>
                <a:tableStyleId>{BC89EF96-8CEA-46FF-86C4-4CE0E7609802}</a:tableStyleId>
              </a:tblPr>
              <a:tblGrid>
                <a:gridCol w="3791043"/>
                <a:gridCol w="1519518"/>
                <a:gridCol w="1156447"/>
                <a:gridCol w="914400"/>
                <a:gridCol w="1114330"/>
              </a:tblGrid>
              <a:tr h="275733">
                <a:tc>
                  <a:txBody>
                    <a:bodyPr/>
                    <a:lstStyle/>
                    <a:p>
                      <a:pPr algn="l" fontAlgn="t"/>
                      <a:r>
                        <a:rPr lang="en-US" sz="1200" b="1" u="none" strike="noStrike" dirty="0">
                          <a:latin typeface="+mn-lt"/>
                        </a:rPr>
                        <a:t>ONJ related diagnoses in </a:t>
                      </a:r>
                      <a:r>
                        <a:rPr lang="en-US" sz="1200" b="1" u="none" strike="noStrike" dirty="0" smtClean="0">
                          <a:latin typeface="+mn-lt"/>
                        </a:rPr>
                        <a:t>Patient </a:t>
                      </a:r>
                      <a:r>
                        <a:rPr lang="en-US" sz="1200" b="1" u="none" strike="noStrike" dirty="0">
                          <a:latin typeface="+mn-lt"/>
                        </a:rPr>
                        <a:t>Register</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smtClean="0">
                          <a:latin typeface="+mn-lt"/>
                        </a:rPr>
                        <a:t>Potential </a:t>
                      </a:r>
                      <a:r>
                        <a:rPr lang="en-US" sz="1200" b="1" u="none" strike="noStrike" dirty="0">
                          <a:latin typeface="+mn-lt"/>
                        </a:rPr>
                        <a:t>cases</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t"/>
                      <a:r>
                        <a:rPr lang="en-US" sz="1200" b="1" u="none" strike="noStrike" dirty="0" smtClean="0">
                          <a:latin typeface="+mn-lt"/>
                        </a:rPr>
                        <a:t>Cases confirmed by medical </a:t>
                      </a:r>
                      <a:r>
                        <a:rPr lang="en-US" sz="1200" b="1" u="none" strike="noStrike" dirty="0">
                          <a:latin typeface="+mn-lt"/>
                        </a:rPr>
                        <a:t>record review</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5131">
                <a:tc>
                  <a:txBody>
                    <a:bodyPr/>
                    <a:lstStyle/>
                    <a:p>
                      <a:pPr algn="l" fontAlgn="t"/>
                      <a:r>
                        <a:rPr lang="en-GB" sz="1200" u="none" strike="noStrike" dirty="0">
                          <a:latin typeface="+mn-lt"/>
                        </a:rPr>
                        <a:t> </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smtClean="0">
                          <a:solidFill>
                            <a:srgbClr val="000000"/>
                          </a:solidFill>
                          <a:latin typeface="+mn-lt"/>
                        </a:rPr>
                        <a:t>Number</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200" u="none" strike="noStrike" dirty="0" smtClean="0">
                          <a:latin typeface="+mn-lt"/>
                        </a:rPr>
                        <a:t>Number</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u="none" strike="noStrike" dirty="0" smtClean="0">
                          <a:latin typeface="+mn-lt"/>
                        </a:rPr>
                        <a:t>PPV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u="none" strike="noStrike" dirty="0">
                          <a:latin typeface="+mn-lt"/>
                        </a:rPr>
                        <a:t>95% </a:t>
                      </a:r>
                      <a:r>
                        <a:rPr lang="en-US" sz="1200" u="none" strike="noStrike" dirty="0" smtClean="0">
                          <a:latin typeface="+mn-lt"/>
                        </a:rPr>
                        <a:t>CI</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561">
                <a:tc>
                  <a:txBody>
                    <a:bodyPr/>
                    <a:lstStyle/>
                    <a:p>
                      <a:pPr algn="l" fontAlgn="t">
                        <a:spcBef>
                          <a:spcPts val="100"/>
                        </a:spcBef>
                        <a:spcAft>
                          <a:spcPts val="100"/>
                        </a:spcAft>
                      </a:pPr>
                      <a:r>
                        <a:rPr lang="en-GB" sz="1200" b="1" u="none" strike="noStrike" dirty="0">
                          <a:latin typeface="+mn-lt"/>
                        </a:rPr>
                        <a:t>Any ONJ related diagnosis</a:t>
                      </a:r>
                      <a:endParaRPr lang="en-US" sz="1200" b="1"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dirty="0" smtClean="0">
                          <a:latin typeface="+mn-lt"/>
                        </a:rPr>
                        <a:t>83*</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dirty="0">
                          <a:latin typeface="+mn-lt"/>
                        </a:rPr>
                        <a:t>15</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a:latin typeface="+mn-lt"/>
                        </a:rPr>
                        <a:t>18</a:t>
                      </a:r>
                      <a:endParaRPr lang="en-US" sz="1200" b="1"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dirty="0">
                          <a:latin typeface="+mn-lt"/>
                        </a:rPr>
                        <a:t>10-28</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dirty="0" err="1">
                          <a:latin typeface="+mn-lt"/>
                        </a:rPr>
                        <a:t>Periapical</a:t>
                      </a:r>
                      <a:r>
                        <a:rPr lang="en-US" sz="1200" u="none" strike="noStrike" dirty="0">
                          <a:latin typeface="+mn-lt"/>
                        </a:rPr>
                        <a:t> abscess with </a:t>
                      </a:r>
                      <a:r>
                        <a:rPr lang="en-US" sz="1200" u="none" strike="noStrike" dirty="0" smtClean="0">
                          <a:latin typeface="+mn-lt"/>
                        </a:rPr>
                        <a:t>sinus </a:t>
                      </a:r>
                      <a:r>
                        <a:rPr lang="en-US" sz="1200" u="none" strike="noStrike" dirty="0">
                          <a:latin typeface="+mn-lt"/>
                        </a:rPr>
                        <a:t>(ICD-10 K04.6)</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20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0 - 17</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dirty="0">
                          <a:latin typeface="+mn-lt"/>
                        </a:rPr>
                        <a:t>Inflammatory conditions of jaws (ICD-10 K10.2)</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43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7</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a:latin typeface="+mn-lt"/>
                        </a:rPr>
                        <a:t>16</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7-31</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469">
                <a:tc>
                  <a:txBody>
                    <a:bodyPr/>
                    <a:lstStyle/>
                    <a:p>
                      <a:pPr algn="l" fontAlgn="t">
                        <a:spcBef>
                          <a:spcPts val="100"/>
                        </a:spcBef>
                        <a:spcAft>
                          <a:spcPts val="100"/>
                        </a:spcAft>
                      </a:pPr>
                      <a:r>
                        <a:rPr lang="en-US" sz="1200" u="none" strike="noStrike" dirty="0" err="1">
                          <a:latin typeface="+mn-lt"/>
                        </a:rPr>
                        <a:t>Alveolitis</a:t>
                      </a:r>
                      <a:r>
                        <a:rPr lang="en-US" sz="1200" u="none" strike="noStrike" dirty="0">
                          <a:latin typeface="+mn-lt"/>
                        </a:rPr>
                        <a:t> of jaws (ICD-10 K10.3)</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7</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0 - 41</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476">
                <a:tc>
                  <a:txBody>
                    <a:bodyPr/>
                    <a:lstStyle/>
                    <a:p>
                      <a:pPr algn="l" fontAlgn="t">
                        <a:spcBef>
                          <a:spcPts val="100"/>
                        </a:spcBef>
                        <a:spcAft>
                          <a:spcPts val="100"/>
                        </a:spcAft>
                      </a:pPr>
                      <a:r>
                        <a:rPr lang="en-US" sz="1200" u="none" strike="noStrike" dirty="0">
                          <a:latin typeface="+mn-lt"/>
                        </a:rPr>
                        <a:t>Idiopathic aseptic necrosis of bone (ICD-10 M87.0)</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98">
                <a:tc>
                  <a:txBody>
                    <a:bodyPr/>
                    <a:lstStyle/>
                    <a:p>
                      <a:pPr algn="l" fontAlgn="t">
                        <a:spcBef>
                          <a:spcPts val="100"/>
                        </a:spcBef>
                        <a:spcAft>
                          <a:spcPts val="100"/>
                        </a:spcAft>
                      </a:pPr>
                      <a:r>
                        <a:rPr lang="en-US" sz="1200" u="none" strike="noStrike" dirty="0" err="1">
                          <a:latin typeface="+mn-lt"/>
                        </a:rPr>
                        <a:t>Osteonecrosis</a:t>
                      </a:r>
                      <a:r>
                        <a:rPr lang="en-US" sz="1200" u="none" strike="noStrike" dirty="0">
                          <a:latin typeface="+mn-lt"/>
                        </a:rPr>
                        <a:t> due to drugs (ICD-10 M87.1)</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6</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a:latin typeface="+mn-lt"/>
                        </a:rPr>
                        <a:t>5</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83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36 - 100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7">
                <a:tc>
                  <a:txBody>
                    <a:bodyPr/>
                    <a:lstStyle/>
                    <a:p>
                      <a:pPr algn="l" fontAlgn="t">
                        <a:spcBef>
                          <a:spcPts val="100"/>
                        </a:spcBef>
                        <a:spcAft>
                          <a:spcPts val="100"/>
                        </a:spcAft>
                      </a:pPr>
                      <a:r>
                        <a:rPr lang="en-US" sz="1200" u="none" strike="noStrike" dirty="0" err="1">
                          <a:latin typeface="+mn-lt"/>
                        </a:rPr>
                        <a:t>Osteonecrosis</a:t>
                      </a:r>
                      <a:r>
                        <a:rPr lang="en-US" sz="1200" u="none" strike="noStrike" dirty="0">
                          <a:latin typeface="+mn-lt"/>
                        </a:rPr>
                        <a:t> due to previous trauma (ICD-10 M87.2)</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a:latin typeface="+mn-lt"/>
                        </a:rPr>
                        <a:t>Other secondary osteonecrosis (ICD-10 M87.3)</a:t>
                      </a:r>
                      <a:endParaRPr lang="en-US" sz="1200" b="0" i="1"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a:latin typeface="+mn-lt"/>
                        </a:rPr>
                        <a:t>Other osteonecrosis (ICD-10 M87.8)</a:t>
                      </a:r>
                      <a:endParaRPr lang="en-US" sz="1200" b="0" i="1"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0 - 71</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a:latin typeface="+mn-lt"/>
                        </a:rPr>
                        <a:t>Osteonecrosis, unspecified (ICD-10 M87.9)</a:t>
                      </a:r>
                      <a:endParaRPr lang="en-US" sz="1200" b="0" i="1"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193">
                <a:tc>
                  <a:txBody>
                    <a:bodyPr/>
                    <a:lstStyle/>
                    <a:p>
                      <a:pPr algn="l" fontAlgn="t">
                        <a:spcBef>
                          <a:spcPts val="100"/>
                        </a:spcBef>
                        <a:spcAft>
                          <a:spcPts val="100"/>
                        </a:spcAft>
                      </a:pPr>
                      <a:r>
                        <a:rPr lang="en-GB" sz="1200" u="none" strike="noStrike" dirty="0">
                          <a:latin typeface="+mn-lt"/>
                        </a:rPr>
                        <a:t>Mixed </a:t>
                      </a:r>
                      <a:r>
                        <a:rPr lang="en-GB" sz="1200" u="none" strike="noStrike" dirty="0" smtClean="0">
                          <a:latin typeface="+mn-lt"/>
                        </a:rPr>
                        <a:t>groups</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402">
                <a:tc>
                  <a:txBody>
                    <a:bodyPr/>
                    <a:lstStyle/>
                    <a:p>
                      <a:pPr algn="l" fontAlgn="t">
                        <a:spcBef>
                          <a:spcPts val="100"/>
                        </a:spcBef>
                        <a:spcAft>
                          <a:spcPts val="100"/>
                        </a:spcAft>
                      </a:pPr>
                      <a:r>
                        <a:rPr lang="en-US" sz="1200" u="none" strike="noStrike" dirty="0">
                          <a:latin typeface="+mn-lt"/>
                        </a:rPr>
                        <a:t>Inflammatory conditions of jaws (ICD-10 K10.2</a:t>
                      </a:r>
                      <a:r>
                        <a:rPr lang="en-US" sz="1200" u="none" strike="noStrike" dirty="0" smtClean="0">
                          <a:latin typeface="+mn-lt"/>
                        </a:rPr>
                        <a:t>) + </a:t>
                      </a:r>
                      <a:r>
                        <a:rPr lang="en-US" sz="1200" u="none" strike="noStrike" dirty="0" err="1">
                          <a:latin typeface="+mn-lt"/>
                        </a:rPr>
                        <a:t>Osteonecrosis</a:t>
                      </a:r>
                      <a:r>
                        <a:rPr lang="en-US" sz="1200" u="none" strike="noStrike" dirty="0">
                          <a:latin typeface="+mn-lt"/>
                        </a:rPr>
                        <a:t> due to drugs (ICD-10 M87.1)</a:t>
                      </a:r>
                      <a:endParaRPr lang="en-US" sz="1200" b="0" i="1" u="none" strike="noStrike" dirty="0">
                        <a:solidFill>
                          <a:srgbClr val="000000"/>
                        </a:solidFill>
                        <a:latin typeface="+mn-lt"/>
                      </a:endParaRPr>
                    </a:p>
                  </a:txBody>
                  <a:tcPr marL="241825"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a:latin typeface="+mn-lt"/>
                        </a:rPr>
                        <a:t>3</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100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29 - 100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742">
                <a:tc>
                  <a:txBody>
                    <a:bodyPr/>
                    <a:lstStyle/>
                    <a:p>
                      <a:pPr algn="l" fontAlgn="t">
                        <a:spcBef>
                          <a:spcPts val="100"/>
                        </a:spcBef>
                        <a:spcAft>
                          <a:spcPts val="100"/>
                        </a:spcAft>
                      </a:pPr>
                      <a:r>
                        <a:rPr lang="en-US" sz="1200" u="none" strike="noStrike" dirty="0">
                          <a:latin typeface="+mn-lt"/>
                        </a:rPr>
                        <a:t>Inflammatory conditions of jaws (ICD-10 K10.2</a:t>
                      </a:r>
                      <a:r>
                        <a:rPr lang="en-US" sz="1200" u="none" strike="noStrike" dirty="0" smtClean="0">
                          <a:latin typeface="+mn-lt"/>
                        </a:rPr>
                        <a:t>) + </a:t>
                      </a:r>
                      <a:r>
                        <a:rPr lang="en-US" sz="1200" u="none" strike="noStrike" dirty="0">
                          <a:latin typeface="+mn-lt"/>
                        </a:rPr>
                        <a:t>Other </a:t>
                      </a:r>
                      <a:r>
                        <a:rPr lang="en-US" sz="1200" u="none" strike="noStrike" dirty="0" err="1">
                          <a:latin typeface="+mn-lt"/>
                        </a:rPr>
                        <a:t>osteonecrosis</a:t>
                      </a:r>
                      <a:r>
                        <a:rPr lang="en-US" sz="1200" u="none" strike="noStrike" dirty="0">
                          <a:latin typeface="+mn-lt"/>
                        </a:rPr>
                        <a:t> (ICD-10 M87.8)</a:t>
                      </a:r>
                      <a:endParaRPr lang="en-US" sz="1200" b="0" i="1" u="none" strike="noStrike" dirty="0">
                        <a:solidFill>
                          <a:srgbClr val="000000"/>
                        </a:solidFill>
                        <a:latin typeface="+mn-lt"/>
                      </a:endParaRPr>
                    </a:p>
                  </a:txBody>
                  <a:tcPr marL="241825"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a:latin typeface="+mn-lt"/>
                        </a:rPr>
                        <a:t>1</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0 - 98</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5702" name="TextBox 8"/>
          <p:cNvSpPr txBox="1">
            <a:spLocks noChangeArrowheads="1"/>
          </p:cNvSpPr>
          <p:nvPr/>
        </p:nvSpPr>
        <p:spPr bwMode="auto">
          <a:xfrm>
            <a:off x="296863" y="5996829"/>
            <a:ext cx="7662862" cy="307777"/>
          </a:xfrm>
          <a:prstGeom prst="rect">
            <a:avLst/>
          </a:prstGeom>
          <a:noFill/>
          <a:ln w="9525">
            <a:noFill/>
            <a:miter lim="800000"/>
            <a:headEnd/>
            <a:tailEnd/>
          </a:ln>
        </p:spPr>
        <p:txBody>
          <a:bodyPr>
            <a:spAutoFit/>
          </a:bodyPr>
          <a:lstStyle/>
          <a:p>
            <a:pPr algn="l"/>
            <a:r>
              <a:rPr lang="en-US" sz="1400" dirty="0" smtClean="0"/>
              <a:t>*Medical </a:t>
            </a:r>
            <a:r>
              <a:rPr lang="en-US" sz="1400" dirty="0"/>
              <a:t>records for 83 </a:t>
            </a:r>
            <a:r>
              <a:rPr lang="en-US" sz="1400" dirty="0" smtClean="0"/>
              <a:t>(95%) of </a:t>
            </a:r>
            <a:r>
              <a:rPr lang="en-US" sz="1400" dirty="0"/>
              <a:t>87 identified potential cases </a:t>
            </a:r>
            <a:r>
              <a:rPr lang="en-US" sz="1400" dirty="0" smtClean="0"/>
              <a:t>in Sweden were obtained.</a:t>
            </a:r>
          </a:p>
        </p:txBody>
      </p:sp>
    </p:spTree>
    <p:extLst>
      <p:ext uri="{BB962C8B-B14F-4D97-AF65-F5344CB8AC3E}">
        <p14:creationId xmlns:p14="http://schemas.microsoft.com/office/powerpoint/2010/main" val="229863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2763" y="0"/>
            <a:ext cx="8362297" cy="1109663"/>
          </a:xfrm>
        </p:spPr>
        <p:txBody>
          <a:bodyPr/>
          <a:lstStyle/>
          <a:p>
            <a:r>
              <a:rPr lang="en-US" sz="2400" dirty="0" smtClean="0"/>
              <a:t>ONJ Validation in US Medicare: Preliminary Results </a:t>
            </a:r>
          </a:p>
        </p:txBody>
      </p:sp>
      <p:sp>
        <p:nvSpPr>
          <p:cNvPr id="23557" name="Slide Number Placeholder 4"/>
          <p:cNvSpPr>
            <a:spLocks noGrp="1"/>
          </p:cNvSpPr>
          <p:nvPr>
            <p:ph type="sldNum" sz="quarter" idx="11"/>
          </p:nvPr>
        </p:nvSpPr>
        <p:spPr>
          <a:noFill/>
        </p:spPr>
        <p:txBody>
          <a:bodyPr/>
          <a:lstStyle/>
          <a:p>
            <a:fld id="{70BDFFA4-E70D-40F4-A721-BCFBB396DCCF}" type="slidenum">
              <a:rPr lang="en-US" smtClean="0"/>
              <a:pPr/>
              <a:t>105</a:t>
            </a:fld>
            <a:endParaRPr lang="en-US" smtClean="0"/>
          </a:p>
        </p:txBody>
      </p:sp>
      <p:graphicFrame>
        <p:nvGraphicFramePr>
          <p:cNvPr id="6" name="Table 5"/>
          <p:cNvGraphicFramePr>
            <a:graphicFrameLocks noGrp="1"/>
          </p:cNvGraphicFramePr>
          <p:nvPr>
            <p:extLst>
              <p:ext uri="{D42A27DB-BD31-4B8C-83A1-F6EECF244321}">
                <p14:modId xmlns:p14="http://schemas.microsoft.com/office/powerpoint/2010/main" val="1374757100"/>
              </p:ext>
            </p:extLst>
          </p:nvPr>
        </p:nvGraphicFramePr>
        <p:xfrm>
          <a:off x="152400" y="1143000"/>
          <a:ext cx="8864327" cy="4237131"/>
        </p:xfrm>
        <a:graphic>
          <a:graphicData uri="http://schemas.openxmlformats.org/drawingml/2006/table">
            <a:tbl>
              <a:tblPr>
                <a:tableStyleId>{BC89EF96-8CEA-46FF-86C4-4CE0E7609802}</a:tableStyleId>
              </a:tblPr>
              <a:tblGrid>
                <a:gridCol w="3064021"/>
                <a:gridCol w="1175385"/>
                <a:gridCol w="1029051"/>
                <a:gridCol w="1092026"/>
                <a:gridCol w="1251922"/>
                <a:gridCol w="1251922"/>
              </a:tblGrid>
              <a:tr h="373343">
                <a:tc>
                  <a:txBody>
                    <a:bodyPr/>
                    <a:lstStyle/>
                    <a:p>
                      <a:pPr marL="0" marR="0" algn="ctr">
                        <a:lnSpc>
                          <a:spcPct val="115000"/>
                        </a:lnSpc>
                        <a:spcBef>
                          <a:spcPts val="600"/>
                        </a:spcBef>
                        <a:spcAft>
                          <a:spcPts val="600"/>
                        </a:spcAft>
                      </a:pP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rPr>
                        <a:t>Requested</a:t>
                      </a:r>
                      <a:br>
                        <a:rPr lang="en-US" sz="1600" dirty="0" smtClean="0">
                          <a:latin typeface="+mn-lt"/>
                        </a:rPr>
                      </a:br>
                      <a:r>
                        <a:rPr lang="en-US" sz="1600" dirty="0" smtClean="0">
                          <a:latin typeface="+mn-lt"/>
                        </a:rPr>
                        <a:t>(n)</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rPr>
                        <a:t>Obtained</a:t>
                      </a:r>
                      <a:br>
                        <a:rPr lang="en-US" sz="1600" dirty="0" smtClean="0">
                          <a:latin typeface="+mn-lt"/>
                        </a:rPr>
                      </a:br>
                      <a:r>
                        <a:rPr lang="en-US" sz="1600" dirty="0" smtClean="0">
                          <a:latin typeface="+mn-lt"/>
                        </a:rPr>
                        <a:t>(n)</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rPr>
                        <a:t>Retrieved</a:t>
                      </a:r>
                      <a:br>
                        <a:rPr lang="en-US" sz="1600" dirty="0" smtClean="0">
                          <a:latin typeface="+mn-lt"/>
                        </a:rPr>
                      </a:br>
                      <a:r>
                        <a:rPr lang="en-US" sz="1600" dirty="0" smtClean="0">
                          <a:latin typeface="+mn-lt"/>
                        </a:rPr>
                        <a:t>(%) </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ea typeface="Times New Roman"/>
                          <a:cs typeface="Times New Roman"/>
                        </a:rPr>
                        <a:t>Confirmed Cases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ea typeface="Times New Roman"/>
                          <a:cs typeface="Times New Roman"/>
                        </a:rPr>
                        <a:t>Confirmed (%)</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734">
                <a:tc>
                  <a:txBody>
                    <a:bodyPr/>
                    <a:lstStyle/>
                    <a:p>
                      <a:pPr marL="0" marR="0">
                        <a:lnSpc>
                          <a:spcPct val="125000"/>
                        </a:lnSpc>
                        <a:spcBef>
                          <a:spcPts val="600"/>
                        </a:spcBef>
                        <a:spcAft>
                          <a:spcPts val="600"/>
                        </a:spcAft>
                      </a:pPr>
                      <a:r>
                        <a:rPr lang="en-US" sz="1600" dirty="0" smtClean="0">
                          <a:latin typeface="+mn-lt"/>
                        </a:rPr>
                        <a:t>Potential ONJ cases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304</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84</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a:latin typeface="+mn-lt"/>
                        </a:rPr>
                        <a:t>27.7</a:t>
                      </a:r>
                      <a:endParaRPr lang="en-US" sz="160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Times New Roman"/>
                          <a:cs typeface="Times New Roman"/>
                        </a:rPr>
                        <a:t>6</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Times New Roman"/>
                          <a:cs typeface="Times New Roman"/>
                        </a:rPr>
                        <a:t>7.1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353">
                <a:tc>
                  <a:txBody>
                    <a:bodyPr/>
                    <a:lstStyle/>
                    <a:p>
                      <a:pPr marL="245110" marR="0">
                        <a:lnSpc>
                          <a:spcPct val="125000"/>
                        </a:lnSpc>
                        <a:spcBef>
                          <a:spcPts val="600"/>
                        </a:spcBef>
                        <a:spcAft>
                          <a:spcPts val="600"/>
                        </a:spcAft>
                      </a:pPr>
                      <a:r>
                        <a:rPr lang="en-US" sz="1600" dirty="0" err="1">
                          <a:latin typeface="+mn-lt"/>
                        </a:rPr>
                        <a:t>Periapical</a:t>
                      </a:r>
                      <a:r>
                        <a:rPr lang="en-US" sz="1600" dirty="0">
                          <a:latin typeface="+mn-lt"/>
                        </a:rPr>
                        <a:t> abscess with </a:t>
                      </a:r>
                      <a:r>
                        <a:rPr lang="en-US" sz="1600" dirty="0" smtClean="0">
                          <a:latin typeface="+mn-lt"/>
                        </a:rPr>
                        <a:t>sinus</a:t>
                      </a:r>
                      <a:br>
                        <a:rPr lang="en-US" sz="1600" dirty="0" smtClean="0">
                          <a:latin typeface="+mn-lt"/>
                        </a:rPr>
                      </a:br>
                      <a:r>
                        <a:rPr lang="en-US" sz="1600" dirty="0" smtClean="0">
                          <a:latin typeface="+mn-lt"/>
                        </a:rPr>
                        <a:t>(ICD-9 </a:t>
                      </a:r>
                      <a:r>
                        <a:rPr lang="en-US" sz="1600" dirty="0">
                          <a:latin typeface="+mn-lt"/>
                        </a:rPr>
                        <a:t>522.7)</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17</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&lt;11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353">
                <a:tc>
                  <a:txBody>
                    <a:bodyPr/>
                    <a:lstStyle/>
                    <a:p>
                      <a:pPr marL="245110" marR="0">
                        <a:lnSpc>
                          <a:spcPct val="125000"/>
                        </a:lnSpc>
                        <a:spcBef>
                          <a:spcPts val="600"/>
                        </a:spcBef>
                        <a:spcAft>
                          <a:spcPts val="600"/>
                        </a:spcAft>
                      </a:pPr>
                      <a:r>
                        <a:rPr lang="en-US" sz="1600" dirty="0">
                          <a:latin typeface="+mn-lt"/>
                        </a:rPr>
                        <a:t>Inflammatory conditions of </a:t>
                      </a:r>
                      <a:r>
                        <a:rPr lang="en-US" sz="1600" dirty="0" smtClean="0">
                          <a:latin typeface="+mn-lt"/>
                        </a:rPr>
                        <a:t>jaw</a:t>
                      </a:r>
                      <a:br>
                        <a:rPr lang="en-US" sz="1600" dirty="0" smtClean="0">
                          <a:latin typeface="+mn-lt"/>
                        </a:rPr>
                      </a:br>
                      <a:r>
                        <a:rPr lang="en-US" sz="1600" dirty="0" smtClean="0">
                          <a:latin typeface="+mn-lt"/>
                        </a:rPr>
                        <a:t>(ICD-9 </a:t>
                      </a:r>
                      <a:r>
                        <a:rPr lang="en-US" sz="1600" dirty="0">
                          <a:latin typeface="+mn-lt"/>
                        </a:rPr>
                        <a:t>526.4)</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162</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mn-ea"/>
                          <a:cs typeface="+mn-cs"/>
                        </a:rPr>
                        <a:t>40</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24.7</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906">
                <a:tc>
                  <a:txBody>
                    <a:bodyPr/>
                    <a:lstStyle/>
                    <a:p>
                      <a:pPr marL="245110" marR="0">
                        <a:lnSpc>
                          <a:spcPct val="125000"/>
                        </a:lnSpc>
                        <a:spcBef>
                          <a:spcPts val="600"/>
                        </a:spcBef>
                        <a:spcAft>
                          <a:spcPts val="600"/>
                        </a:spcAft>
                      </a:pPr>
                      <a:r>
                        <a:rPr lang="en-US" sz="1600" dirty="0" err="1">
                          <a:latin typeface="+mn-lt"/>
                        </a:rPr>
                        <a:t>Alveolitis</a:t>
                      </a:r>
                      <a:r>
                        <a:rPr lang="en-US" sz="1600" dirty="0">
                          <a:latin typeface="+mn-lt"/>
                        </a:rPr>
                        <a:t> of </a:t>
                      </a:r>
                      <a:r>
                        <a:rPr lang="en-US" sz="1600" dirty="0" smtClean="0">
                          <a:latin typeface="+mn-lt"/>
                        </a:rPr>
                        <a:t>jaw</a:t>
                      </a:r>
                      <a:br>
                        <a:rPr lang="en-US" sz="1600" dirty="0" smtClean="0">
                          <a:latin typeface="+mn-lt"/>
                        </a:rPr>
                      </a:br>
                      <a:r>
                        <a:rPr lang="en-US" sz="1600" dirty="0" smtClean="0">
                          <a:latin typeface="+mn-lt"/>
                        </a:rPr>
                        <a:t>(ICD-9 </a:t>
                      </a:r>
                      <a:r>
                        <a:rPr lang="en-US" sz="1600" dirty="0">
                          <a:latin typeface="+mn-lt"/>
                        </a:rPr>
                        <a:t>526.5)</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&lt;11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&lt;11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353">
                <a:tc>
                  <a:txBody>
                    <a:bodyPr/>
                    <a:lstStyle/>
                    <a:p>
                      <a:pPr marL="245110" marR="0">
                        <a:lnSpc>
                          <a:spcPct val="125000"/>
                        </a:lnSpc>
                        <a:spcBef>
                          <a:spcPts val="600"/>
                        </a:spcBef>
                        <a:spcAft>
                          <a:spcPts val="600"/>
                        </a:spcAft>
                      </a:pPr>
                      <a:r>
                        <a:rPr lang="en-US" sz="1600" dirty="0">
                          <a:latin typeface="+mn-lt"/>
                        </a:rPr>
                        <a:t>Jaw </a:t>
                      </a:r>
                      <a:r>
                        <a:rPr lang="en-US" sz="1600" dirty="0" smtClean="0">
                          <a:latin typeface="+mn-lt"/>
                        </a:rPr>
                        <a:t>pain</a:t>
                      </a:r>
                      <a:r>
                        <a:rPr lang="en-US" sz="1600" dirty="0">
                          <a:latin typeface="+mn-lt"/>
                        </a:rPr>
                        <a:t>, </a:t>
                      </a:r>
                      <a:r>
                        <a:rPr lang="en-US" sz="1600" dirty="0" smtClean="0">
                          <a:latin typeface="+mn-lt"/>
                        </a:rPr>
                        <a:t>NOS</a:t>
                      </a:r>
                      <a:br>
                        <a:rPr lang="en-US" sz="1600" dirty="0" smtClean="0">
                          <a:latin typeface="+mn-lt"/>
                        </a:rPr>
                      </a:br>
                      <a:r>
                        <a:rPr lang="en-US" sz="1600" dirty="0" smtClean="0">
                          <a:latin typeface="+mn-lt"/>
                        </a:rPr>
                        <a:t>(</a:t>
                      </a:r>
                      <a:r>
                        <a:rPr lang="en-US" sz="1600" dirty="0">
                          <a:latin typeface="+mn-lt"/>
                        </a:rPr>
                        <a:t>ICD-9 526.9)</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a:latin typeface="+mn-lt"/>
                        </a:rPr>
                        <a:t>112</a:t>
                      </a:r>
                      <a:endParaRPr lang="en-US" sz="160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38</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33.9</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062">
                <a:tc>
                  <a:txBody>
                    <a:bodyPr/>
                    <a:lstStyle/>
                    <a:p>
                      <a:pPr marL="245110" marR="0">
                        <a:lnSpc>
                          <a:spcPct val="125000"/>
                        </a:lnSpc>
                        <a:spcBef>
                          <a:spcPts val="600"/>
                        </a:spcBef>
                        <a:spcAft>
                          <a:spcPts val="600"/>
                        </a:spcAft>
                      </a:pPr>
                      <a:r>
                        <a:rPr lang="en-US" sz="1600" dirty="0">
                          <a:latin typeface="+mn-lt"/>
                        </a:rPr>
                        <a:t> Aseptic necrosis of bone, </a:t>
                      </a:r>
                      <a:r>
                        <a:rPr lang="en-US" sz="1600" dirty="0" smtClean="0">
                          <a:latin typeface="+mn-lt"/>
                        </a:rPr>
                        <a:t>jaw</a:t>
                      </a:r>
                      <a:br>
                        <a:rPr lang="en-US" sz="1600" dirty="0" smtClean="0">
                          <a:latin typeface="+mn-lt"/>
                        </a:rPr>
                      </a:br>
                      <a:r>
                        <a:rPr lang="en-US" sz="1600" dirty="0" smtClean="0">
                          <a:latin typeface="+mn-lt"/>
                        </a:rPr>
                        <a:t>(ICD-9 </a:t>
                      </a:r>
                      <a:r>
                        <a:rPr lang="en-US" sz="1600" dirty="0">
                          <a:latin typeface="+mn-lt"/>
                        </a:rPr>
                        <a:t>733.45)</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a:latin typeface="+mn-lt"/>
                        </a:rPr>
                        <a:t>&lt;11</a:t>
                      </a:r>
                      <a:endParaRPr lang="en-US" sz="160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mn-ea"/>
                          <a:cs typeface="+mn-cs"/>
                        </a:rPr>
                        <a:t>4</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609600" y="5562600"/>
            <a:ext cx="8229600" cy="646331"/>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Question: How to address the issue with low chart retrieval rate?</a:t>
            </a:r>
          </a:p>
          <a:p>
            <a:r>
              <a:rPr lang="en-US" dirty="0"/>
              <a:t> </a:t>
            </a:r>
            <a:r>
              <a:rPr lang="en-US" dirty="0" smtClean="0"/>
              <a:t>                 How to address the issue with low case confirmation rate?</a:t>
            </a:r>
            <a:endParaRPr lang="en-US" dirty="0"/>
          </a:p>
        </p:txBody>
      </p:sp>
    </p:spTree>
    <p:extLst>
      <p:ext uri="{BB962C8B-B14F-4D97-AF65-F5344CB8AC3E}">
        <p14:creationId xmlns:p14="http://schemas.microsoft.com/office/powerpoint/2010/main" val="358334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altLang="en-US" dirty="0" smtClean="0">
                <a:solidFill>
                  <a:srgbClr val="080808"/>
                </a:solidFill>
              </a:rPr>
              <a:t>Bone disorder diagnosis and treatment codes increase accuracy of </a:t>
            </a:r>
            <a:r>
              <a:rPr lang="en-US" altLang="en-US" dirty="0" err="1" smtClean="0">
                <a:solidFill>
                  <a:srgbClr val="080808"/>
                </a:solidFill>
              </a:rPr>
              <a:t>densoumab</a:t>
            </a:r>
            <a:r>
              <a:rPr lang="en-US" altLang="en-US" dirty="0" smtClean="0">
                <a:solidFill>
                  <a:srgbClr val="080808"/>
                </a:solidFill>
              </a:rPr>
              <a:t>-specific HCPCS codes, even in the absence of a </a:t>
            </a:r>
            <a:r>
              <a:rPr lang="en-US" altLang="en-US" dirty="0" err="1" smtClean="0">
                <a:solidFill>
                  <a:srgbClr val="080808"/>
                </a:solidFill>
              </a:rPr>
              <a:t>denosumab</a:t>
            </a:r>
            <a:r>
              <a:rPr lang="en-US" altLang="en-US" dirty="0" smtClean="0">
                <a:solidFill>
                  <a:srgbClr val="080808"/>
                </a:solidFill>
              </a:rPr>
              <a:t> 60 mg NDC code</a:t>
            </a:r>
          </a:p>
          <a:p>
            <a:pPr>
              <a:buFontTx/>
              <a:buNone/>
            </a:pPr>
            <a:endParaRPr lang="en-US" altLang="en-US" dirty="0" smtClean="0">
              <a:solidFill>
                <a:srgbClr val="080808"/>
              </a:solidFill>
            </a:endParaRPr>
          </a:p>
          <a:p>
            <a:pPr>
              <a:buFont typeface="Wingdings" pitchFamily="2" charset="2"/>
              <a:buChar char="§"/>
            </a:pPr>
            <a:r>
              <a:rPr lang="en-US" altLang="en-US" dirty="0" smtClean="0">
                <a:solidFill>
                  <a:srgbClr val="080808"/>
                </a:solidFill>
              </a:rPr>
              <a:t>Restriction to administration claims with cost reflecting the price of </a:t>
            </a:r>
            <a:r>
              <a:rPr lang="en-US" altLang="en-US" dirty="0" err="1" smtClean="0">
                <a:solidFill>
                  <a:srgbClr val="080808"/>
                </a:solidFill>
              </a:rPr>
              <a:t>denosumab</a:t>
            </a:r>
            <a:r>
              <a:rPr lang="en-US" altLang="en-US" dirty="0" smtClean="0">
                <a:solidFill>
                  <a:srgbClr val="080808"/>
                </a:solidFill>
              </a:rPr>
              <a:t> 60 mg increases the accuracy of non-specific HCPCS codes in identifying </a:t>
            </a:r>
            <a:r>
              <a:rPr lang="en-US" altLang="en-US" dirty="0" err="1" smtClean="0">
                <a:solidFill>
                  <a:srgbClr val="080808"/>
                </a:solidFill>
              </a:rPr>
              <a:t>denosumab</a:t>
            </a:r>
            <a:r>
              <a:rPr lang="en-US" altLang="en-US" dirty="0" smtClean="0">
                <a:solidFill>
                  <a:srgbClr val="080808"/>
                </a:solidFill>
              </a:rPr>
              <a:t> 60 mg use in conjunction with bone disorder diagnosis and treatment codes </a:t>
            </a:r>
          </a:p>
          <a:p>
            <a:endParaRPr lang="en-US" dirty="0"/>
          </a:p>
        </p:txBody>
      </p:sp>
    </p:spTree>
    <p:extLst>
      <p:ext uri="{BB962C8B-B14F-4D97-AF65-F5344CB8AC3E}">
        <p14:creationId xmlns:p14="http://schemas.microsoft.com/office/powerpoint/2010/main" val="421794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Causal Diagram (5)</a:t>
            </a:r>
          </a:p>
        </p:txBody>
      </p:sp>
      <p:sp>
        <p:nvSpPr>
          <p:cNvPr id="12292" name="Slide Number Placeholder 4"/>
          <p:cNvSpPr>
            <a:spLocks noGrp="1"/>
          </p:cNvSpPr>
          <p:nvPr>
            <p:ph type="sldNum" sz="quarter" idx="11"/>
          </p:nvPr>
        </p:nvSpPr>
        <p:spPr>
          <a:noFill/>
        </p:spPr>
        <p:txBody>
          <a:bodyPr/>
          <a:lstStyle/>
          <a:p>
            <a:fld id="{26AC5964-D830-4BB0-9695-EC3645C8148A}" type="slidenum">
              <a:rPr lang="en-US" smtClean="0"/>
              <a:pPr/>
              <a:t>11</a:t>
            </a:fld>
            <a:endParaRPr lang="en-US" smtClean="0"/>
          </a:p>
        </p:txBody>
      </p:sp>
      <p:sp>
        <p:nvSpPr>
          <p:cNvPr id="12293" name="TextBox 5"/>
          <p:cNvSpPr txBox="1">
            <a:spLocks noChangeArrowheads="1"/>
          </p:cNvSpPr>
          <p:nvPr/>
        </p:nvSpPr>
        <p:spPr bwMode="auto">
          <a:xfrm>
            <a:off x="1076325" y="4306888"/>
            <a:ext cx="393700" cy="369887"/>
          </a:xfrm>
          <a:prstGeom prst="rect">
            <a:avLst/>
          </a:prstGeom>
          <a:noFill/>
          <a:ln w="9525">
            <a:noFill/>
            <a:miter lim="800000"/>
            <a:headEnd/>
            <a:tailEnd/>
          </a:ln>
        </p:spPr>
        <p:txBody>
          <a:bodyPr>
            <a:spAutoFit/>
          </a:bodyPr>
          <a:lstStyle/>
          <a:p>
            <a:r>
              <a:rPr lang="en-US"/>
              <a:t>E</a:t>
            </a:r>
          </a:p>
        </p:txBody>
      </p:sp>
      <p:sp>
        <p:nvSpPr>
          <p:cNvPr id="12294" name="TextBox 6"/>
          <p:cNvSpPr txBox="1">
            <a:spLocks noChangeArrowheads="1"/>
          </p:cNvSpPr>
          <p:nvPr/>
        </p:nvSpPr>
        <p:spPr bwMode="auto">
          <a:xfrm>
            <a:off x="4110038" y="4308475"/>
            <a:ext cx="368300" cy="369888"/>
          </a:xfrm>
          <a:prstGeom prst="rect">
            <a:avLst/>
          </a:prstGeom>
          <a:noFill/>
          <a:ln w="9525">
            <a:noFill/>
            <a:miter lim="800000"/>
            <a:headEnd/>
            <a:tailEnd/>
          </a:ln>
        </p:spPr>
        <p:txBody>
          <a:bodyPr>
            <a:spAutoFit/>
          </a:bodyPr>
          <a:lstStyle/>
          <a:p>
            <a:r>
              <a:rPr lang="en-US"/>
              <a:t>D</a:t>
            </a:r>
          </a:p>
        </p:txBody>
      </p:sp>
      <p:sp>
        <p:nvSpPr>
          <p:cNvPr id="12295" name="TextBox 7"/>
          <p:cNvSpPr txBox="1">
            <a:spLocks noChangeArrowheads="1"/>
          </p:cNvSpPr>
          <p:nvPr/>
        </p:nvSpPr>
        <p:spPr bwMode="auto">
          <a:xfrm>
            <a:off x="2617788" y="3303588"/>
            <a:ext cx="311150" cy="368300"/>
          </a:xfrm>
          <a:prstGeom prst="rect">
            <a:avLst/>
          </a:prstGeom>
          <a:noFill/>
          <a:ln w="9525">
            <a:noFill/>
            <a:miter lim="800000"/>
            <a:headEnd/>
            <a:tailEnd/>
          </a:ln>
        </p:spPr>
        <p:txBody>
          <a:bodyPr>
            <a:spAutoFit/>
          </a:bodyPr>
          <a:lstStyle/>
          <a:p>
            <a:r>
              <a:rPr lang="en-US"/>
              <a:t>C</a:t>
            </a:r>
          </a:p>
        </p:txBody>
      </p:sp>
      <p:sp>
        <p:nvSpPr>
          <p:cNvPr id="12296" name="TextBox 8"/>
          <p:cNvSpPr txBox="1">
            <a:spLocks noChangeArrowheads="1"/>
          </p:cNvSpPr>
          <p:nvPr/>
        </p:nvSpPr>
        <p:spPr bwMode="auto">
          <a:xfrm>
            <a:off x="1076325" y="2097088"/>
            <a:ext cx="393700" cy="369887"/>
          </a:xfrm>
          <a:prstGeom prst="rect">
            <a:avLst/>
          </a:prstGeom>
          <a:noFill/>
          <a:ln w="9525">
            <a:noFill/>
            <a:miter lim="800000"/>
            <a:headEnd/>
            <a:tailEnd/>
          </a:ln>
        </p:spPr>
        <p:txBody>
          <a:bodyPr>
            <a:spAutoFit/>
          </a:bodyPr>
          <a:lstStyle/>
          <a:p>
            <a:r>
              <a:rPr lang="en-US"/>
              <a:t>A</a:t>
            </a:r>
          </a:p>
        </p:txBody>
      </p:sp>
      <p:sp>
        <p:nvSpPr>
          <p:cNvPr id="12297" name="TextBox 9"/>
          <p:cNvSpPr txBox="1">
            <a:spLocks noChangeArrowheads="1"/>
          </p:cNvSpPr>
          <p:nvPr/>
        </p:nvSpPr>
        <p:spPr bwMode="auto">
          <a:xfrm>
            <a:off x="4111625" y="2097088"/>
            <a:ext cx="368300" cy="369887"/>
          </a:xfrm>
          <a:prstGeom prst="rect">
            <a:avLst/>
          </a:prstGeom>
          <a:noFill/>
          <a:ln w="9525">
            <a:noFill/>
            <a:miter lim="800000"/>
            <a:headEnd/>
            <a:tailEnd/>
          </a:ln>
        </p:spPr>
        <p:txBody>
          <a:bodyPr>
            <a:spAutoFit/>
          </a:bodyPr>
          <a:lstStyle/>
          <a:p>
            <a:r>
              <a:rPr lang="en-US"/>
              <a:t>B</a:t>
            </a:r>
          </a:p>
        </p:txBody>
      </p:sp>
      <p:cxnSp>
        <p:nvCxnSpPr>
          <p:cNvPr id="12298" name="Straight Arrow Connector 10"/>
          <p:cNvCxnSpPr>
            <a:cxnSpLocks noChangeShapeType="1"/>
            <a:stCxn id="12293" idx="3"/>
            <a:endCxn id="12294" idx="1"/>
          </p:cNvCxnSpPr>
          <p:nvPr/>
        </p:nvCxnSpPr>
        <p:spPr bwMode="auto">
          <a:xfrm>
            <a:off x="1470025" y="4492625"/>
            <a:ext cx="2640013" cy="1588"/>
          </a:xfrm>
          <a:prstGeom prst="straightConnector1">
            <a:avLst/>
          </a:prstGeom>
          <a:noFill/>
          <a:ln w="9525" algn="ctr">
            <a:solidFill>
              <a:schemeClr val="tx1"/>
            </a:solidFill>
            <a:round/>
            <a:headEnd/>
            <a:tailEnd type="arrow" w="med" len="med"/>
          </a:ln>
        </p:spPr>
      </p:cxnSp>
      <p:cxnSp>
        <p:nvCxnSpPr>
          <p:cNvPr id="12299" name="Straight Arrow Connector 11"/>
          <p:cNvCxnSpPr>
            <a:cxnSpLocks noChangeShapeType="1"/>
            <a:stCxn id="12296" idx="2"/>
            <a:endCxn id="12293" idx="0"/>
          </p:cNvCxnSpPr>
          <p:nvPr/>
        </p:nvCxnSpPr>
        <p:spPr bwMode="auto">
          <a:xfrm rot="5400000">
            <a:off x="352426" y="3387725"/>
            <a:ext cx="1839912" cy="1587"/>
          </a:xfrm>
          <a:prstGeom prst="straightConnector1">
            <a:avLst/>
          </a:prstGeom>
          <a:noFill/>
          <a:ln w="9525" algn="ctr">
            <a:solidFill>
              <a:schemeClr val="tx1"/>
            </a:solidFill>
            <a:round/>
            <a:headEnd/>
            <a:tailEnd type="arrow" w="med" len="med"/>
          </a:ln>
        </p:spPr>
      </p:cxnSp>
      <p:cxnSp>
        <p:nvCxnSpPr>
          <p:cNvPr id="12300" name="Straight Arrow Connector 12"/>
          <p:cNvCxnSpPr>
            <a:cxnSpLocks noChangeShapeType="1"/>
            <a:stCxn id="12296" idx="3"/>
            <a:endCxn id="12295" idx="0"/>
          </p:cNvCxnSpPr>
          <p:nvPr/>
        </p:nvCxnSpPr>
        <p:spPr bwMode="auto">
          <a:xfrm>
            <a:off x="1470025" y="2282825"/>
            <a:ext cx="1303338" cy="1020763"/>
          </a:xfrm>
          <a:prstGeom prst="straightConnector1">
            <a:avLst/>
          </a:prstGeom>
          <a:noFill/>
          <a:ln w="9525" algn="ctr">
            <a:solidFill>
              <a:schemeClr val="tx1"/>
            </a:solidFill>
            <a:round/>
            <a:headEnd/>
            <a:tailEnd type="arrow" w="med" len="med"/>
          </a:ln>
        </p:spPr>
      </p:cxnSp>
      <p:cxnSp>
        <p:nvCxnSpPr>
          <p:cNvPr id="12301" name="Straight Arrow Connector 13"/>
          <p:cNvCxnSpPr>
            <a:cxnSpLocks noChangeShapeType="1"/>
            <a:stCxn id="12297" idx="1"/>
            <a:endCxn id="12295" idx="0"/>
          </p:cNvCxnSpPr>
          <p:nvPr/>
        </p:nvCxnSpPr>
        <p:spPr bwMode="auto">
          <a:xfrm rot="10800000" flipV="1">
            <a:off x="2773363" y="2282825"/>
            <a:ext cx="1338262" cy="1020763"/>
          </a:xfrm>
          <a:prstGeom prst="straightConnector1">
            <a:avLst/>
          </a:prstGeom>
          <a:noFill/>
          <a:ln w="9525" algn="ctr">
            <a:solidFill>
              <a:schemeClr val="tx1"/>
            </a:solidFill>
            <a:round/>
            <a:headEnd/>
            <a:tailEnd type="arrow" w="med" len="med"/>
          </a:ln>
        </p:spPr>
      </p:cxnSp>
      <p:cxnSp>
        <p:nvCxnSpPr>
          <p:cNvPr id="12302" name="Straight Arrow Connector 14"/>
          <p:cNvCxnSpPr>
            <a:cxnSpLocks noChangeShapeType="1"/>
            <a:stCxn id="12297" idx="2"/>
            <a:endCxn id="12294" idx="0"/>
          </p:cNvCxnSpPr>
          <p:nvPr/>
        </p:nvCxnSpPr>
        <p:spPr bwMode="auto">
          <a:xfrm rot="5400000">
            <a:off x="3374232" y="3386931"/>
            <a:ext cx="1841500" cy="1587"/>
          </a:xfrm>
          <a:prstGeom prst="straightConnector1">
            <a:avLst/>
          </a:prstGeom>
          <a:noFill/>
          <a:ln w="9525" algn="ctr">
            <a:solidFill>
              <a:schemeClr val="tx1"/>
            </a:solidFill>
            <a:round/>
            <a:headEnd/>
            <a:tailEnd type="arrow" w="med" len="med"/>
          </a:ln>
        </p:spPr>
      </p:cxnSp>
      <p:cxnSp>
        <p:nvCxnSpPr>
          <p:cNvPr id="12303" name="Straight Arrow Connector 15"/>
          <p:cNvCxnSpPr>
            <a:cxnSpLocks noChangeShapeType="1"/>
            <a:stCxn id="12295" idx="1"/>
            <a:endCxn id="12293" idx="0"/>
          </p:cNvCxnSpPr>
          <p:nvPr/>
        </p:nvCxnSpPr>
        <p:spPr bwMode="auto">
          <a:xfrm rot="10800000" flipV="1">
            <a:off x="1273175" y="3487738"/>
            <a:ext cx="1344613" cy="819150"/>
          </a:xfrm>
          <a:prstGeom prst="straightConnector1">
            <a:avLst/>
          </a:prstGeom>
          <a:noFill/>
          <a:ln w="9525" algn="ctr">
            <a:solidFill>
              <a:schemeClr val="tx1"/>
            </a:solidFill>
            <a:round/>
            <a:headEnd/>
            <a:tailEnd type="arrow" w="med" len="med"/>
          </a:ln>
        </p:spPr>
      </p:cxnSp>
      <p:cxnSp>
        <p:nvCxnSpPr>
          <p:cNvPr id="12304" name="Straight Arrow Connector 16"/>
          <p:cNvCxnSpPr>
            <a:cxnSpLocks noChangeShapeType="1"/>
            <a:stCxn id="12295" idx="3"/>
            <a:endCxn id="12294" idx="0"/>
          </p:cNvCxnSpPr>
          <p:nvPr/>
        </p:nvCxnSpPr>
        <p:spPr bwMode="auto">
          <a:xfrm>
            <a:off x="2928938" y="3487738"/>
            <a:ext cx="1365250" cy="820737"/>
          </a:xfrm>
          <a:prstGeom prst="straightConnector1">
            <a:avLst/>
          </a:prstGeom>
          <a:noFill/>
          <a:ln w="9525" algn="ctr">
            <a:solidFill>
              <a:schemeClr val="tx1"/>
            </a:solidFill>
            <a:round/>
            <a:headEnd/>
            <a:tailEnd type="arrow" w="med" len="med"/>
          </a:ln>
        </p:spPr>
      </p:cxnSp>
      <p:sp>
        <p:nvSpPr>
          <p:cNvPr id="12305" name="TextBox 19"/>
          <p:cNvSpPr txBox="1">
            <a:spLocks noChangeArrowheads="1"/>
          </p:cNvSpPr>
          <p:nvPr/>
        </p:nvSpPr>
        <p:spPr bwMode="auto">
          <a:xfrm>
            <a:off x="4775200" y="2282825"/>
            <a:ext cx="3619500" cy="2862263"/>
          </a:xfrm>
          <a:prstGeom prst="rect">
            <a:avLst/>
          </a:prstGeom>
          <a:noFill/>
          <a:ln w="9525">
            <a:noFill/>
            <a:miter lim="800000"/>
            <a:headEnd/>
            <a:tailEnd/>
          </a:ln>
        </p:spPr>
        <p:txBody>
          <a:bodyPr>
            <a:spAutoFit/>
          </a:bodyPr>
          <a:lstStyle/>
          <a:p>
            <a:r>
              <a:rPr lang="en-US"/>
              <a:t>A</a:t>
            </a:r>
            <a:r>
              <a:rPr lang="en-US">
                <a:sym typeface="Wingdings" pitchFamily="2" charset="2"/>
              </a:rPr>
              <a:t>ED: unblocked direct path from D to A</a:t>
            </a:r>
          </a:p>
          <a:p>
            <a:endParaRPr lang="en-US">
              <a:sym typeface="Wingdings" pitchFamily="2" charset="2"/>
            </a:endParaRPr>
          </a:p>
          <a:p>
            <a:r>
              <a:rPr lang="en-US">
                <a:sym typeface="Wingdings" pitchFamily="2" charset="2"/>
              </a:rPr>
              <a:t>ACB: blocked by collider C</a:t>
            </a:r>
          </a:p>
          <a:p>
            <a:endParaRPr lang="en-US">
              <a:sym typeface="Wingdings" pitchFamily="2" charset="2"/>
            </a:endParaRPr>
          </a:p>
          <a:p>
            <a:r>
              <a:rPr lang="en-US">
                <a:sym typeface="Wingdings" pitchFamily="2" charset="2"/>
              </a:rPr>
              <a:t>AEC: blocked by collider E</a:t>
            </a:r>
          </a:p>
          <a:p>
            <a:endParaRPr lang="en-US">
              <a:sym typeface="Wingdings" pitchFamily="2" charset="2"/>
            </a:endParaRPr>
          </a:p>
          <a:p>
            <a:r>
              <a:rPr lang="en-US">
                <a:sym typeface="Wingdings" pitchFamily="2" charset="2"/>
              </a:rPr>
              <a:t>EACD: unblocked backdoor path (E to A) and direct path (A to C to D)</a:t>
            </a:r>
            <a:endParaRPr lang="en-US"/>
          </a:p>
        </p:txBody>
      </p:sp>
      <p:sp>
        <p:nvSpPr>
          <p:cNvPr id="12306" name="TextBox 17"/>
          <p:cNvSpPr txBox="1">
            <a:spLocks noChangeArrowheads="1"/>
          </p:cNvSpPr>
          <p:nvPr/>
        </p:nvSpPr>
        <p:spPr bwMode="auto">
          <a:xfrm>
            <a:off x="4775200" y="1587500"/>
            <a:ext cx="2859088" cy="368300"/>
          </a:xfrm>
          <a:prstGeom prst="rect">
            <a:avLst/>
          </a:prstGeom>
          <a:noFill/>
          <a:ln w="9525">
            <a:noFill/>
            <a:miter lim="800000"/>
            <a:headEnd/>
            <a:tailEnd/>
          </a:ln>
        </p:spPr>
        <p:txBody>
          <a:bodyPr>
            <a:spAutoFit/>
          </a:bodyPr>
          <a:lstStyle/>
          <a:p>
            <a:r>
              <a:rPr lang="en-US"/>
              <a:t>Blocked or unblocked?</a:t>
            </a:r>
          </a:p>
        </p:txBody>
      </p:sp>
    </p:spTree>
    <p:extLst>
      <p:ext uri="{BB962C8B-B14F-4D97-AF65-F5344CB8AC3E}">
        <p14:creationId xmlns:p14="http://schemas.microsoft.com/office/powerpoint/2010/main" val="3728275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Causal Diagram (6)</a:t>
            </a:r>
          </a:p>
        </p:txBody>
      </p:sp>
      <p:sp>
        <p:nvSpPr>
          <p:cNvPr id="13315" name="Content Placeholder 2"/>
          <p:cNvSpPr>
            <a:spLocks noGrp="1"/>
          </p:cNvSpPr>
          <p:nvPr>
            <p:ph idx="1"/>
          </p:nvPr>
        </p:nvSpPr>
        <p:spPr>
          <a:xfrm>
            <a:off x="512763" y="1462088"/>
            <a:ext cx="8118475" cy="1166812"/>
          </a:xfrm>
        </p:spPr>
        <p:txBody>
          <a:bodyPr>
            <a:normAutofit fontScale="85000" lnSpcReduction="20000"/>
          </a:bodyPr>
          <a:lstStyle/>
          <a:p>
            <a:pPr eaLnBrk="1" hangingPunct="1"/>
            <a:r>
              <a:rPr lang="en-US" smtClean="0"/>
              <a:t>Conditioning on a collider X</a:t>
            </a:r>
            <a:r>
              <a:rPr lang="en-US" smtClean="0">
                <a:sym typeface="Wingdings" pitchFamily="2" charset="2"/>
              </a:rPr>
              <a:t>ZY </a:t>
            </a:r>
            <a:r>
              <a:rPr lang="en-US" smtClean="0"/>
              <a:t>generates a spurious association between X and Y within a stratum of Z</a:t>
            </a:r>
          </a:p>
        </p:txBody>
      </p:sp>
      <p:sp>
        <p:nvSpPr>
          <p:cNvPr id="13317" name="Slide Number Placeholder 4"/>
          <p:cNvSpPr>
            <a:spLocks noGrp="1"/>
          </p:cNvSpPr>
          <p:nvPr>
            <p:ph type="sldNum" sz="quarter" idx="11"/>
          </p:nvPr>
        </p:nvSpPr>
        <p:spPr>
          <a:noFill/>
        </p:spPr>
        <p:txBody>
          <a:bodyPr/>
          <a:lstStyle/>
          <a:p>
            <a:fld id="{3823CC7C-6303-475A-B5C4-220E5C610951}" type="slidenum">
              <a:rPr lang="en-US" smtClean="0"/>
              <a:pPr/>
              <a:t>12</a:t>
            </a:fld>
            <a:endParaRPr lang="en-US" smtClean="0"/>
          </a:p>
        </p:txBody>
      </p:sp>
      <p:sp>
        <p:nvSpPr>
          <p:cNvPr id="13318" name="TextBox 5"/>
          <p:cNvSpPr txBox="1">
            <a:spLocks noChangeArrowheads="1"/>
          </p:cNvSpPr>
          <p:nvPr/>
        </p:nvSpPr>
        <p:spPr bwMode="auto">
          <a:xfrm>
            <a:off x="1827213" y="3424238"/>
            <a:ext cx="609600" cy="369887"/>
          </a:xfrm>
          <a:prstGeom prst="rect">
            <a:avLst/>
          </a:prstGeom>
          <a:noFill/>
          <a:ln w="9525">
            <a:noFill/>
            <a:miter lim="800000"/>
            <a:headEnd/>
            <a:tailEnd/>
          </a:ln>
        </p:spPr>
        <p:txBody>
          <a:bodyPr>
            <a:spAutoFit/>
          </a:bodyPr>
          <a:lstStyle/>
          <a:p>
            <a:r>
              <a:rPr lang="en-US"/>
              <a:t>A</a:t>
            </a:r>
          </a:p>
        </p:txBody>
      </p:sp>
      <p:sp>
        <p:nvSpPr>
          <p:cNvPr id="13319" name="TextBox 6"/>
          <p:cNvSpPr txBox="1">
            <a:spLocks noChangeArrowheads="1"/>
          </p:cNvSpPr>
          <p:nvPr/>
        </p:nvSpPr>
        <p:spPr bwMode="auto">
          <a:xfrm>
            <a:off x="4800600" y="3424238"/>
            <a:ext cx="481013" cy="369887"/>
          </a:xfrm>
          <a:prstGeom prst="rect">
            <a:avLst/>
          </a:prstGeom>
          <a:noFill/>
          <a:ln w="9525">
            <a:noFill/>
            <a:miter lim="800000"/>
            <a:headEnd/>
            <a:tailEnd/>
          </a:ln>
        </p:spPr>
        <p:txBody>
          <a:bodyPr>
            <a:spAutoFit/>
          </a:bodyPr>
          <a:lstStyle/>
          <a:p>
            <a:r>
              <a:rPr lang="en-US"/>
              <a:t>B</a:t>
            </a:r>
          </a:p>
        </p:txBody>
      </p:sp>
      <p:sp>
        <p:nvSpPr>
          <p:cNvPr id="13320" name="TextBox 7"/>
          <p:cNvSpPr txBox="1">
            <a:spLocks noChangeArrowheads="1"/>
          </p:cNvSpPr>
          <p:nvPr/>
        </p:nvSpPr>
        <p:spPr bwMode="auto">
          <a:xfrm>
            <a:off x="3135313" y="4941888"/>
            <a:ext cx="412750" cy="369887"/>
          </a:xfrm>
          <a:prstGeom prst="rect">
            <a:avLst/>
          </a:prstGeom>
          <a:noFill/>
          <a:ln w="9525">
            <a:noFill/>
            <a:miter lim="800000"/>
            <a:headEnd/>
            <a:tailEnd/>
          </a:ln>
        </p:spPr>
        <p:txBody>
          <a:bodyPr>
            <a:spAutoFit/>
          </a:bodyPr>
          <a:lstStyle/>
          <a:p>
            <a:r>
              <a:rPr lang="en-US"/>
              <a:t>C</a:t>
            </a:r>
          </a:p>
        </p:txBody>
      </p:sp>
      <p:cxnSp>
        <p:nvCxnSpPr>
          <p:cNvPr id="13321" name="Straight Arrow Connector 9"/>
          <p:cNvCxnSpPr>
            <a:cxnSpLocks noChangeShapeType="1"/>
            <a:stCxn id="13318" idx="3"/>
            <a:endCxn id="13319" idx="1"/>
          </p:cNvCxnSpPr>
          <p:nvPr/>
        </p:nvCxnSpPr>
        <p:spPr bwMode="auto">
          <a:xfrm>
            <a:off x="2436813" y="3608388"/>
            <a:ext cx="2363787" cy="1587"/>
          </a:xfrm>
          <a:prstGeom prst="straightConnector1">
            <a:avLst/>
          </a:prstGeom>
          <a:noFill/>
          <a:ln w="9525" algn="ctr">
            <a:solidFill>
              <a:schemeClr val="tx1"/>
            </a:solidFill>
            <a:prstDash val="dash"/>
            <a:round/>
            <a:headEnd/>
            <a:tailEnd type="arrow" w="med" len="med"/>
          </a:ln>
        </p:spPr>
      </p:cxnSp>
      <p:cxnSp>
        <p:nvCxnSpPr>
          <p:cNvPr id="13322" name="Straight Arrow Connector 11"/>
          <p:cNvCxnSpPr>
            <a:cxnSpLocks noChangeShapeType="1"/>
            <a:stCxn id="13318" idx="2"/>
            <a:endCxn id="13320" idx="1"/>
          </p:cNvCxnSpPr>
          <p:nvPr/>
        </p:nvCxnSpPr>
        <p:spPr bwMode="auto">
          <a:xfrm rot="16200000" flipH="1">
            <a:off x="1966913" y="3959225"/>
            <a:ext cx="1333500" cy="1003300"/>
          </a:xfrm>
          <a:prstGeom prst="straightConnector1">
            <a:avLst/>
          </a:prstGeom>
          <a:noFill/>
          <a:ln w="9525" algn="ctr">
            <a:solidFill>
              <a:schemeClr val="tx1"/>
            </a:solidFill>
            <a:round/>
            <a:headEnd/>
            <a:tailEnd type="arrow" w="med" len="med"/>
          </a:ln>
        </p:spPr>
      </p:cxnSp>
      <p:cxnSp>
        <p:nvCxnSpPr>
          <p:cNvPr id="13323" name="Straight Arrow Connector 13"/>
          <p:cNvCxnSpPr>
            <a:cxnSpLocks noChangeShapeType="1"/>
            <a:stCxn id="13319" idx="2"/>
          </p:cNvCxnSpPr>
          <p:nvPr/>
        </p:nvCxnSpPr>
        <p:spPr bwMode="auto">
          <a:xfrm rot="5400000">
            <a:off x="3628232" y="3713956"/>
            <a:ext cx="1333500" cy="1493837"/>
          </a:xfrm>
          <a:prstGeom prst="straightConnector1">
            <a:avLst/>
          </a:prstGeom>
          <a:noFill/>
          <a:ln w="9525" algn="ctr">
            <a:solidFill>
              <a:schemeClr val="tx1"/>
            </a:solidFill>
            <a:round/>
            <a:headEnd/>
            <a:tailEnd type="arrow" w="med" len="med"/>
          </a:ln>
        </p:spPr>
      </p:cxnSp>
      <p:sp>
        <p:nvSpPr>
          <p:cNvPr id="13324" name="TextBox 14"/>
          <p:cNvSpPr txBox="1">
            <a:spLocks noChangeArrowheads="1"/>
          </p:cNvSpPr>
          <p:nvPr/>
        </p:nvSpPr>
        <p:spPr bwMode="auto">
          <a:xfrm>
            <a:off x="5981700" y="3424238"/>
            <a:ext cx="1955800" cy="1477962"/>
          </a:xfrm>
          <a:prstGeom prst="rect">
            <a:avLst/>
          </a:prstGeom>
          <a:noFill/>
          <a:ln w="9525">
            <a:noFill/>
            <a:miter lim="800000"/>
            <a:headEnd/>
            <a:tailEnd/>
          </a:ln>
        </p:spPr>
        <p:txBody>
          <a:bodyPr>
            <a:spAutoFit/>
          </a:bodyPr>
          <a:lstStyle/>
          <a:p>
            <a:r>
              <a:rPr lang="en-US"/>
              <a:t>A: It rains</a:t>
            </a:r>
          </a:p>
          <a:p>
            <a:endParaRPr lang="en-US"/>
          </a:p>
          <a:p>
            <a:r>
              <a:rPr lang="en-US"/>
              <a:t>B: Sprinkler is on</a:t>
            </a:r>
          </a:p>
          <a:p>
            <a:endParaRPr lang="en-US"/>
          </a:p>
          <a:p>
            <a:r>
              <a:rPr lang="en-US"/>
              <a:t>C: Lawn is wet</a:t>
            </a:r>
          </a:p>
        </p:txBody>
      </p:sp>
      <p:sp>
        <p:nvSpPr>
          <p:cNvPr id="16" name="TextBox 15"/>
          <p:cNvSpPr txBox="1"/>
          <p:nvPr/>
        </p:nvSpPr>
        <p:spPr>
          <a:xfrm>
            <a:off x="512763" y="5567363"/>
            <a:ext cx="7820025"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Given that the lawn is wet, and it did not rain …</a:t>
            </a:r>
          </a:p>
        </p:txBody>
      </p:sp>
    </p:spTree>
    <p:extLst>
      <p:ext uri="{BB962C8B-B14F-4D97-AF65-F5344CB8AC3E}">
        <p14:creationId xmlns:p14="http://schemas.microsoft.com/office/powerpoint/2010/main" val="41589170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Causal Diagram (6)</a:t>
            </a:r>
          </a:p>
        </p:txBody>
      </p:sp>
      <p:sp>
        <p:nvSpPr>
          <p:cNvPr id="14339" name="Content Placeholder 2"/>
          <p:cNvSpPr>
            <a:spLocks noGrp="1"/>
          </p:cNvSpPr>
          <p:nvPr>
            <p:ph idx="1"/>
          </p:nvPr>
        </p:nvSpPr>
        <p:spPr>
          <a:xfrm>
            <a:off x="512763" y="1462088"/>
            <a:ext cx="8118475" cy="1166812"/>
          </a:xfrm>
        </p:spPr>
        <p:txBody>
          <a:bodyPr>
            <a:normAutofit fontScale="85000" lnSpcReduction="20000"/>
          </a:bodyPr>
          <a:lstStyle/>
          <a:p>
            <a:pPr eaLnBrk="1" hangingPunct="1"/>
            <a:r>
              <a:rPr lang="en-US" smtClean="0"/>
              <a:t>Conditioning on a collider X</a:t>
            </a:r>
            <a:r>
              <a:rPr lang="en-US" smtClean="0">
                <a:sym typeface="Wingdings" pitchFamily="2" charset="2"/>
              </a:rPr>
              <a:t>ZY </a:t>
            </a:r>
            <a:r>
              <a:rPr lang="en-US" smtClean="0"/>
              <a:t>generates a spurious association between X and Y within a stratum of Z</a:t>
            </a:r>
          </a:p>
        </p:txBody>
      </p:sp>
      <p:sp>
        <p:nvSpPr>
          <p:cNvPr id="14341" name="Slide Number Placeholder 4"/>
          <p:cNvSpPr>
            <a:spLocks noGrp="1"/>
          </p:cNvSpPr>
          <p:nvPr>
            <p:ph type="sldNum" sz="quarter" idx="11"/>
          </p:nvPr>
        </p:nvSpPr>
        <p:spPr>
          <a:noFill/>
        </p:spPr>
        <p:txBody>
          <a:bodyPr/>
          <a:lstStyle/>
          <a:p>
            <a:fld id="{2B3A7806-017C-416E-8B79-130CACD9FC8F}" type="slidenum">
              <a:rPr lang="en-US" smtClean="0"/>
              <a:pPr/>
              <a:t>13</a:t>
            </a:fld>
            <a:endParaRPr lang="en-US" smtClean="0"/>
          </a:p>
        </p:txBody>
      </p:sp>
      <p:sp>
        <p:nvSpPr>
          <p:cNvPr id="14342" name="TextBox 5"/>
          <p:cNvSpPr txBox="1">
            <a:spLocks noChangeArrowheads="1"/>
          </p:cNvSpPr>
          <p:nvPr/>
        </p:nvSpPr>
        <p:spPr bwMode="auto">
          <a:xfrm>
            <a:off x="1827213" y="3424238"/>
            <a:ext cx="609600" cy="369887"/>
          </a:xfrm>
          <a:prstGeom prst="rect">
            <a:avLst/>
          </a:prstGeom>
          <a:noFill/>
          <a:ln w="9525">
            <a:noFill/>
            <a:miter lim="800000"/>
            <a:headEnd/>
            <a:tailEnd/>
          </a:ln>
        </p:spPr>
        <p:txBody>
          <a:bodyPr>
            <a:spAutoFit/>
          </a:bodyPr>
          <a:lstStyle/>
          <a:p>
            <a:r>
              <a:rPr lang="en-US"/>
              <a:t>A</a:t>
            </a:r>
          </a:p>
        </p:txBody>
      </p:sp>
      <p:sp>
        <p:nvSpPr>
          <p:cNvPr id="14343" name="TextBox 6"/>
          <p:cNvSpPr txBox="1">
            <a:spLocks noChangeArrowheads="1"/>
          </p:cNvSpPr>
          <p:nvPr/>
        </p:nvSpPr>
        <p:spPr bwMode="auto">
          <a:xfrm>
            <a:off x="4800600" y="3424238"/>
            <a:ext cx="481013" cy="369887"/>
          </a:xfrm>
          <a:prstGeom prst="rect">
            <a:avLst/>
          </a:prstGeom>
          <a:noFill/>
          <a:ln w="9525">
            <a:noFill/>
            <a:miter lim="800000"/>
            <a:headEnd/>
            <a:tailEnd/>
          </a:ln>
        </p:spPr>
        <p:txBody>
          <a:bodyPr>
            <a:spAutoFit/>
          </a:bodyPr>
          <a:lstStyle/>
          <a:p>
            <a:r>
              <a:rPr lang="en-US"/>
              <a:t>B</a:t>
            </a:r>
          </a:p>
        </p:txBody>
      </p:sp>
      <p:sp>
        <p:nvSpPr>
          <p:cNvPr id="8" name="TextBox 7"/>
          <p:cNvSpPr txBox="1"/>
          <p:nvPr/>
        </p:nvSpPr>
        <p:spPr>
          <a:xfrm>
            <a:off x="3135313" y="4941888"/>
            <a:ext cx="41275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cxnSp>
        <p:nvCxnSpPr>
          <p:cNvPr id="14345" name="Straight Arrow Connector 9"/>
          <p:cNvCxnSpPr>
            <a:cxnSpLocks noChangeShapeType="1"/>
            <a:endCxn id="14343" idx="1"/>
          </p:cNvCxnSpPr>
          <p:nvPr/>
        </p:nvCxnSpPr>
        <p:spPr bwMode="auto">
          <a:xfrm>
            <a:off x="2436813" y="3608388"/>
            <a:ext cx="2363787" cy="1587"/>
          </a:xfrm>
          <a:prstGeom prst="straightConnector1">
            <a:avLst/>
          </a:prstGeom>
          <a:noFill/>
          <a:ln w="9525" algn="ctr">
            <a:solidFill>
              <a:schemeClr val="tx1"/>
            </a:solidFill>
            <a:prstDash val="dash"/>
            <a:round/>
            <a:headEnd/>
            <a:tailEnd type="arrow" w="med" len="med"/>
          </a:ln>
        </p:spPr>
      </p:cxnSp>
      <p:cxnSp>
        <p:nvCxnSpPr>
          <p:cNvPr id="14346" name="Straight Arrow Connector 11"/>
          <p:cNvCxnSpPr>
            <a:cxnSpLocks noChangeShapeType="1"/>
            <a:stCxn id="14342" idx="2"/>
            <a:endCxn id="8" idx="1"/>
          </p:cNvCxnSpPr>
          <p:nvPr/>
        </p:nvCxnSpPr>
        <p:spPr bwMode="auto">
          <a:xfrm rot="16200000" flipH="1">
            <a:off x="1966913" y="3959225"/>
            <a:ext cx="1333500" cy="1003300"/>
          </a:xfrm>
          <a:prstGeom prst="straightConnector1">
            <a:avLst/>
          </a:prstGeom>
          <a:noFill/>
          <a:ln w="9525" algn="ctr">
            <a:solidFill>
              <a:schemeClr val="tx1"/>
            </a:solidFill>
            <a:round/>
            <a:headEnd/>
            <a:tailEnd type="arrow" w="med" len="med"/>
          </a:ln>
        </p:spPr>
      </p:cxnSp>
      <p:cxnSp>
        <p:nvCxnSpPr>
          <p:cNvPr id="14347" name="Straight Arrow Connector 13"/>
          <p:cNvCxnSpPr>
            <a:cxnSpLocks noChangeShapeType="1"/>
            <a:stCxn id="14343" idx="2"/>
          </p:cNvCxnSpPr>
          <p:nvPr/>
        </p:nvCxnSpPr>
        <p:spPr bwMode="auto">
          <a:xfrm rot="5400000">
            <a:off x="3628232" y="3713956"/>
            <a:ext cx="1333500" cy="1493837"/>
          </a:xfrm>
          <a:prstGeom prst="straightConnector1">
            <a:avLst/>
          </a:prstGeom>
          <a:noFill/>
          <a:ln w="9525" algn="ctr">
            <a:solidFill>
              <a:schemeClr val="tx1"/>
            </a:solidFill>
            <a:round/>
            <a:headEnd/>
            <a:tailEnd type="arrow" w="med" len="med"/>
          </a:ln>
        </p:spPr>
      </p:cxnSp>
      <p:sp>
        <p:nvSpPr>
          <p:cNvPr id="14348" name="TextBox 14"/>
          <p:cNvSpPr txBox="1">
            <a:spLocks noChangeArrowheads="1"/>
          </p:cNvSpPr>
          <p:nvPr/>
        </p:nvSpPr>
        <p:spPr bwMode="auto">
          <a:xfrm>
            <a:off x="5981700" y="3424238"/>
            <a:ext cx="1955800" cy="1477962"/>
          </a:xfrm>
          <a:prstGeom prst="rect">
            <a:avLst/>
          </a:prstGeom>
          <a:noFill/>
          <a:ln w="9525">
            <a:noFill/>
            <a:miter lim="800000"/>
            <a:headEnd/>
            <a:tailEnd/>
          </a:ln>
        </p:spPr>
        <p:txBody>
          <a:bodyPr>
            <a:spAutoFit/>
          </a:bodyPr>
          <a:lstStyle/>
          <a:p>
            <a:r>
              <a:rPr lang="en-US"/>
              <a:t>A: It rains</a:t>
            </a:r>
          </a:p>
          <a:p>
            <a:endParaRPr lang="en-US"/>
          </a:p>
          <a:p>
            <a:r>
              <a:rPr lang="en-US"/>
              <a:t>B: Sprinkler is on</a:t>
            </a:r>
          </a:p>
          <a:p>
            <a:endParaRPr lang="en-US"/>
          </a:p>
          <a:p>
            <a:r>
              <a:rPr lang="en-US"/>
              <a:t>C: Lawn is wet</a:t>
            </a:r>
          </a:p>
        </p:txBody>
      </p:sp>
      <p:sp>
        <p:nvSpPr>
          <p:cNvPr id="13" name="TextBox 12"/>
          <p:cNvSpPr txBox="1"/>
          <p:nvPr/>
        </p:nvSpPr>
        <p:spPr>
          <a:xfrm>
            <a:off x="512763" y="5567363"/>
            <a:ext cx="7820025" cy="830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Given that the lawn is wet, and it did not rain, it is more likely that the sprinkler is on!!</a:t>
            </a:r>
          </a:p>
        </p:txBody>
      </p:sp>
    </p:spTree>
    <p:extLst>
      <p:ext uri="{BB962C8B-B14F-4D97-AF65-F5344CB8AC3E}">
        <p14:creationId xmlns:p14="http://schemas.microsoft.com/office/powerpoint/2010/main" val="12662219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Causal Diagram (7)</a:t>
            </a:r>
          </a:p>
        </p:txBody>
      </p:sp>
      <p:sp>
        <p:nvSpPr>
          <p:cNvPr id="15363" name="Content Placeholder 2"/>
          <p:cNvSpPr>
            <a:spLocks noGrp="1"/>
          </p:cNvSpPr>
          <p:nvPr>
            <p:ph idx="1"/>
          </p:nvPr>
        </p:nvSpPr>
        <p:spPr>
          <a:xfrm>
            <a:off x="512763" y="1462088"/>
            <a:ext cx="8118475" cy="481012"/>
          </a:xfrm>
        </p:spPr>
        <p:txBody>
          <a:bodyPr>
            <a:noAutofit/>
          </a:bodyPr>
          <a:lstStyle/>
          <a:p>
            <a:pPr eaLnBrk="1" hangingPunct="1"/>
            <a:r>
              <a:rPr lang="en-US" sz="2400" dirty="0" smtClean="0"/>
              <a:t>Another example: Selection bias due to stratification by uterine bleeding</a:t>
            </a:r>
          </a:p>
        </p:txBody>
      </p:sp>
      <p:sp>
        <p:nvSpPr>
          <p:cNvPr id="15365" name="Slide Number Placeholder 4"/>
          <p:cNvSpPr>
            <a:spLocks noGrp="1"/>
          </p:cNvSpPr>
          <p:nvPr>
            <p:ph type="sldNum" sz="quarter" idx="11"/>
          </p:nvPr>
        </p:nvSpPr>
        <p:spPr>
          <a:noFill/>
        </p:spPr>
        <p:txBody>
          <a:bodyPr/>
          <a:lstStyle/>
          <a:p>
            <a:fld id="{EB1745A2-F5B9-4B02-BBB8-71DC91292E0A}" type="slidenum">
              <a:rPr lang="en-US" smtClean="0"/>
              <a:pPr/>
              <a:t>14</a:t>
            </a:fld>
            <a:endParaRPr lang="en-US" smtClean="0"/>
          </a:p>
        </p:txBody>
      </p:sp>
      <p:sp>
        <p:nvSpPr>
          <p:cNvPr id="15366" name="TextBox 5"/>
          <p:cNvSpPr txBox="1">
            <a:spLocks noChangeArrowheads="1"/>
          </p:cNvSpPr>
          <p:nvPr/>
        </p:nvSpPr>
        <p:spPr bwMode="auto">
          <a:xfrm>
            <a:off x="1827213" y="3424238"/>
            <a:ext cx="609600" cy="369887"/>
          </a:xfrm>
          <a:prstGeom prst="rect">
            <a:avLst/>
          </a:prstGeom>
          <a:noFill/>
          <a:ln w="9525">
            <a:noFill/>
            <a:miter lim="800000"/>
            <a:headEnd/>
            <a:tailEnd/>
          </a:ln>
        </p:spPr>
        <p:txBody>
          <a:bodyPr>
            <a:spAutoFit/>
          </a:bodyPr>
          <a:lstStyle/>
          <a:p>
            <a:r>
              <a:rPr lang="en-US"/>
              <a:t>E</a:t>
            </a:r>
          </a:p>
        </p:txBody>
      </p:sp>
      <p:sp>
        <p:nvSpPr>
          <p:cNvPr id="15367" name="TextBox 6"/>
          <p:cNvSpPr txBox="1">
            <a:spLocks noChangeArrowheads="1"/>
          </p:cNvSpPr>
          <p:nvPr/>
        </p:nvSpPr>
        <p:spPr bwMode="auto">
          <a:xfrm>
            <a:off x="4800600" y="3424238"/>
            <a:ext cx="481013" cy="369887"/>
          </a:xfrm>
          <a:prstGeom prst="rect">
            <a:avLst/>
          </a:prstGeom>
          <a:noFill/>
          <a:ln w="9525">
            <a:noFill/>
            <a:miter lim="800000"/>
            <a:headEnd/>
            <a:tailEnd/>
          </a:ln>
        </p:spPr>
        <p:txBody>
          <a:bodyPr>
            <a:spAutoFit/>
          </a:bodyPr>
          <a:lstStyle/>
          <a:p>
            <a:r>
              <a:rPr lang="en-US"/>
              <a:t>D</a:t>
            </a:r>
          </a:p>
        </p:txBody>
      </p:sp>
      <p:sp>
        <p:nvSpPr>
          <p:cNvPr id="8" name="TextBox 7"/>
          <p:cNvSpPr txBox="1"/>
          <p:nvPr/>
        </p:nvSpPr>
        <p:spPr>
          <a:xfrm>
            <a:off x="3135313" y="4941888"/>
            <a:ext cx="41275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cxnSp>
        <p:nvCxnSpPr>
          <p:cNvPr id="15369" name="Straight Arrow Connector 8"/>
          <p:cNvCxnSpPr>
            <a:cxnSpLocks noChangeShapeType="1"/>
            <a:endCxn id="15367" idx="1"/>
          </p:cNvCxnSpPr>
          <p:nvPr/>
        </p:nvCxnSpPr>
        <p:spPr bwMode="auto">
          <a:xfrm>
            <a:off x="2436813" y="3608388"/>
            <a:ext cx="2363787" cy="1587"/>
          </a:xfrm>
          <a:prstGeom prst="straightConnector1">
            <a:avLst/>
          </a:prstGeom>
          <a:noFill/>
          <a:ln w="9525" algn="ctr">
            <a:solidFill>
              <a:schemeClr val="tx1"/>
            </a:solidFill>
            <a:prstDash val="dash"/>
            <a:round/>
            <a:headEnd/>
            <a:tailEnd type="arrow" w="med" len="med"/>
          </a:ln>
        </p:spPr>
      </p:cxnSp>
      <p:cxnSp>
        <p:nvCxnSpPr>
          <p:cNvPr id="15370" name="Straight Arrow Connector 9"/>
          <p:cNvCxnSpPr>
            <a:cxnSpLocks noChangeShapeType="1"/>
            <a:stCxn id="15366" idx="2"/>
            <a:endCxn id="8" idx="1"/>
          </p:cNvCxnSpPr>
          <p:nvPr/>
        </p:nvCxnSpPr>
        <p:spPr bwMode="auto">
          <a:xfrm rot="16200000" flipH="1">
            <a:off x="1966913" y="3959225"/>
            <a:ext cx="1333500" cy="1003300"/>
          </a:xfrm>
          <a:prstGeom prst="straightConnector1">
            <a:avLst/>
          </a:prstGeom>
          <a:noFill/>
          <a:ln w="9525" algn="ctr">
            <a:solidFill>
              <a:schemeClr val="tx1"/>
            </a:solidFill>
            <a:round/>
            <a:headEnd/>
            <a:tailEnd type="arrow" w="med" len="med"/>
          </a:ln>
        </p:spPr>
      </p:cxnSp>
      <p:cxnSp>
        <p:nvCxnSpPr>
          <p:cNvPr id="15371" name="Straight Arrow Connector 10"/>
          <p:cNvCxnSpPr>
            <a:cxnSpLocks noChangeShapeType="1"/>
            <a:stCxn id="15367" idx="2"/>
          </p:cNvCxnSpPr>
          <p:nvPr/>
        </p:nvCxnSpPr>
        <p:spPr bwMode="auto">
          <a:xfrm rot="5400000">
            <a:off x="3628232" y="3713956"/>
            <a:ext cx="1333500" cy="1493837"/>
          </a:xfrm>
          <a:prstGeom prst="straightConnector1">
            <a:avLst/>
          </a:prstGeom>
          <a:noFill/>
          <a:ln w="9525" algn="ctr">
            <a:solidFill>
              <a:schemeClr val="tx1"/>
            </a:solidFill>
            <a:round/>
            <a:headEnd/>
            <a:tailEnd type="arrow" w="med" len="med"/>
          </a:ln>
        </p:spPr>
      </p:cxnSp>
      <p:sp>
        <p:nvSpPr>
          <p:cNvPr id="15372" name="TextBox 11"/>
          <p:cNvSpPr txBox="1">
            <a:spLocks noChangeArrowheads="1"/>
          </p:cNvSpPr>
          <p:nvPr/>
        </p:nvSpPr>
        <p:spPr bwMode="auto">
          <a:xfrm>
            <a:off x="5981700" y="3424238"/>
            <a:ext cx="2647950" cy="1477962"/>
          </a:xfrm>
          <a:prstGeom prst="rect">
            <a:avLst/>
          </a:prstGeom>
          <a:noFill/>
          <a:ln w="9525">
            <a:noFill/>
            <a:miter lim="800000"/>
            <a:headEnd/>
            <a:tailEnd/>
          </a:ln>
        </p:spPr>
        <p:txBody>
          <a:bodyPr>
            <a:spAutoFit/>
          </a:bodyPr>
          <a:lstStyle/>
          <a:p>
            <a:r>
              <a:rPr lang="en-US"/>
              <a:t>E: Estrogen</a:t>
            </a:r>
          </a:p>
          <a:p>
            <a:endParaRPr lang="en-US"/>
          </a:p>
          <a:p>
            <a:r>
              <a:rPr lang="en-US"/>
              <a:t>D: Endometrial cancer</a:t>
            </a:r>
          </a:p>
          <a:p>
            <a:endParaRPr lang="en-US"/>
          </a:p>
          <a:p>
            <a:r>
              <a:rPr lang="en-US"/>
              <a:t>C: Uterine bleeding</a:t>
            </a:r>
          </a:p>
        </p:txBody>
      </p:sp>
    </p:spTree>
    <p:extLst>
      <p:ext uri="{BB962C8B-B14F-4D97-AF65-F5344CB8AC3E}">
        <p14:creationId xmlns:p14="http://schemas.microsoft.com/office/powerpoint/2010/main" val="2736718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smtClean="0"/>
              <a:t>How does confounding differ from other epidemiologic concepts </a:t>
            </a:r>
          </a:p>
        </p:txBody>
      </p:sp>
      <p:sp>
        <p:nvSpPr>
          <p:cNvPr id="19459" name="Content Placeholder 2"/>
          <p:cNvSpPr>
            <a:spLocks noGrp="1"/>
          </p:cNvSpPr>
          <p:nvPr>
            <p:ph idx="1"/>
          </p:nvPr>
        </p:nvSpPr>
        <p:spPr>
          <a:xfrm>
            <a:off x="457200" y="1447800"/>
            <a:ext cx="8118475" cy="2573337"/>
          </a:xfrm>
        </p:spPr>
        <p:txBody>
          <a:bodyPr>
            <a:normAutofit fontScale="92500" lnSpcReduction="20000"/>
          </a:bodyPr>
          <a:lstStyle/>
          <a:p>
            <a:pPr eaLnBrk="1" hangingPunct="1"/>
            <a:r>
              <a:rPr lang="en-US" dirty="0" smtClean="0"/>
              <a:t>Mediator: A factor that’s on the causal pathway from exposure to outcome</a:t>
            </a:r>
          </a:p>
          <a:p>
            <a:pPr eaLnBrk="1" hangingPunct="1"/>
            <a:r>
              <a:rPr lang="en-US" dirty="0" smtClean="0"/>
              <a:t>Effect Modifier: A factor that modifies the association between exposure and outcome.</a:t>
            </a:r>
          </a:p>
          <a:p>
            <a:pPr eaLnBrk="1" hangingPunct="1"/>
            <a:r>
              <a:rPr lang="en-US" dirty="0" smtClean="0"/>
              <a:t>Collider: A factor that is a common effect of exposure and outcome</a:t>
            </a:r>
          </a:p>
          <a:p>
            <a:pPr eaLnBrk="1" hangingPunct="1">
              <a:buFontTx/>
              <a:buNone/>
            </a:pPr>
            <a:endParaRPr lang="en-US" dirty="0" smtClean="0"/>
          </a:p>
        </p:txBody>
      </p:sp>
      <p:sp>
        <p:nvSpPr>
          <p:cNvPr id="19461" name="Slide Number Placeholder 4"/>
          <p:cNvSpPr>
            <a:spLocks noGrp="1"/>
          </p:cNvSpPr>
          <p:nvPr>
            <p:ph type="sldNum" sz="quarter" idx="11"/>
          </p:nvPr>
        </p:nvSpPr>
        <p:spPr>
          <a:noFill/>
        </p:spPr>
        <p:txBody>
          <a:bodyPr/>
          <a:lstStyle/>
          <a:p>
            <a:fld id="{531449F7-993B-4C33-B282-BEE7FF0EF879}" type="slidenum">
              <a:rPr lang="en-US" smtClean="0"/>
              <a:pPr/>
              <a:t>15</a:t>
            </a:fld>
            <a:endParaRPr lang="en-US" smtClean="0"/>
          </a:p>
        </p:txBody>
      </p:sp>
      <p:sp>
        <p:nvSpPr>
          <p:cNvPr id="19462" name="TextBox 5"/>
          <p:cNvSpPr txBox="1">
            <a:spLocks noChangeArrowheads="1"/>
          </p:cNvSpPr>
          <p:nvPr/>
        </p:nvSpPr>
        <p:spPr bwMode="auto">
          <a:xfrm>
            <a:off x="3197225" y="4130675"/>
            <a:ext cx="450850" cy="369888"/>
          </a:xfrm>
          <a:prstGeom prst="rect">
            <a:avLst/>
          </a:prstGeom>
          <a:noFill/>
          <a:ln w="9525">
            <a:noFill/>
            <a:miter lim="800000"/>
            <a:headEnd/>
            <a:tailEnd/>
          </a:ln>
        </p:spPr>
        <p:txBody>
          <a:bodyPr>
            <a:spAutoFit/>
          </a:bodyPr>
          <a:lstStyle/>
          <a:p>
            <a:r>
              <a:rPr lang="en-US"/>
              <a:t>E</a:t>
            </a:r>
          </a:p>
        </p:txBody>
      </p:sp>
      <p:sp>
        <p:nvSpPr>
          <p:cNvPr id="19463" name="TextBox 6"/>
          <p:cNvSpPr txBox="1">
            <a:spLocks noChangeArrowheads="1"/>
          </p:cNvSpPr>
          <p:nvPr/>
        </p:nvSpPr>
        <p:spPr bwMode="auto">
          <a:xfrm>
            <a:off x="4730750" y="4130675"/>
            <a:ext cx="649288" cy="369888"/>
          </a:xfrm>
          <a:prstGeom prst="rect">
            <a:avLst/>
          </a:prstGeom>
          <a:noFill/>
          <a:ln w="9525">
            <a:noFill/>
            <a:miter lim="800000"/>
            <a:headEnd/>
            <a:tailEnd/>
          </a:ln>
        </p:spPr>
        <p:txBody>
          <a:bodyPr>
            <a:spAutoFit/>
          </a:bodyPr>
          <a:lstStyle/>
          <a:p>
            <a:r>
              <a:rPr lang="en-US"/>
              <a:t>C</a:t>
            </a:r>
          </a:p>
        </p:txBody>
      </p:sp>
      <p:sp>
        <p:nvSpPr>
          <p:cNvPr id="19464" name="TextBox 7"/>
          <p:cNvSpPr txBox="1">
            <a:spLocks noChangeArrowheads="1"/>
          </p:cNvSpPr>
          <p:nvPr/>
        </p:nvSpPr>
        <p:spPr bwMode="auto">
          <a:xfrm>
            <a:off x="6302375" y="4130675"/>
            <a:ext cx="858838" cy="369888"/>
          </a:xfrm>
          <a:prstGeom prst="rect">
            <a:avLst/>
          </a:prstGeom>
          <a:noFill/>
          <a:ln w="9525">
            <a:noFill/>
            <a:miter lim="800000"/>
            <a:headEnd/>
            <a:tailEnd/>
          </a:ln>
        </p:spPr>
        <p:txBody>
          <a:bodyPr>
            <a:spAutoFit/>
          </a:bodyPr>
          <a:lstStyle/>
          <a:p>
            <a:r>
              <a:rPr lang="en-US"/>
              <a:t>D</a:t>
            </a:r>
          </a:p>
        </p:txBody>
      </p:sp>
      <p:cxnSp>
        <p:nvCxnSpPr>
          <p:cNvPr id="19465" name="Straight Arrow Connector 9"/>
          <p:cNvCxnSpPr>
            <a:cxnSpLocks noChangeShapeType="1"/>
            <a:stCxn id="19462" idx="3"/>
            <a:endCxn id="19463" idx="1"/>
          </p:cNvCxnSpPr>
          <p:nvPr/>
        </p:nvCxnSpPr>
        <p:spPr bwMode="auto">
          <a:xfrm>
            <a:off x="3648075" y="4314825"/>
            <a:ext cx="1082675" cy="1588"/>
          </a:xfrm>
          <a:prstGeom prst="straightConnector1">
            <a:avLst/>
          </a:prstGeom>
          <a:noFill/>
          <a:ln w="9525" algn="ctr">
            <a:solidFill>
              <a:schemeClr val="tx1"/>
            </a:solidFill>
            <a:round/>
            <a:headEnd/>
            <a:tailEnd type="arrow" w="med" len="med"/>
          </a:ln>
        </p:spPr>
      </p:cxnSp>
      <p:cxnSp>
        <p:nvCxnSpPr>
          <p:cNvPr id="19466" name="Straight Arrow Connector 11"/>
          <p:cNvCxnSpPr>
            <a:cxnSpLocks noChangeShapeType="1"/>
            <a:endCxn id="19464" idx="1"/>
          </p:cNvCxnSpPr>
          <p:nvPr/>
        </p:nvCxnSpPr>
        <p:spPr bwMode="auto">
          <a:xfrm>
            <a:off x="5054600" y="4314825"/>
            <a:ext cx="1247775" cy="1588"/>
          </a:xfrm>
          <a:prstGeom prst="straightConnector1">
            <a:avLst/>
          </a:prstGeom>
          <a:noFill/>
          <a:ln w="9525" algn="ctr">
            <a:solidFill>
              <a:schemeClr val="tx1"/>
            </a:solidFill>
            <a:round/>
            <a:headEnd/>
            <a:tailEnd type="arrow" w="med" len="med"/>
          </a:ln>
        </p:spPr>
      </p:cxnSp>
      <p:sp>
        <p:nvSpPr>
          <p:cNvPr id="19467" name="TextBox 12"/>
          <p:cNvSpPr txBox="1">
            <a:spLocks noChangeArrowheads="1"/>
          </p:cNvSpPr>
          <p:nvPr/>
        </p:nvSpPr>
        <p:spPr bwMode="auto">
          <a:xfrm>
            <a:off x="1863725" y="5041900"/>
            <a:ext cx="450850" cy="368300"/>
          </a:xfrm>
          <a:prstGeom prst="rect">
            <a:avLst/>
          </a:prstGeom>
          <a:noFill/>
          <a:ln w="9525">
            <a:noFill/>
            <a:miter lim="800000"/>
            <a:headEnd/>
            <a:tailEnd/>
          </a:ln>
        </p:spPr>
        <p:txBody>
          <a:bodyPr>
            <a:spAutoFit/>
          </a:bodyPr>
          <a:lstStyle/>
          <a:p>
            <a:r>
              <a:rPr lang="en-US"/>
              <a:t>E</a:t>
            </a:r>
          </a:p>
        </p:txBody>
      </p:sp>
      <p:sp>
        <p:nvSpPr>
          <p:cNvPr id="19468" name="TextBox 13"/>
          <p:cNvSpPr txBox="1">
            <a:spLocks noChangeArrowheads="1"/>
          </p:cNvSpPr>
          <p:nvPr/>
        </p:nvSpPr>
        <p:spPr bwMode="auto">
          <a:xfrm>
            <a:off x="4056063" y="5029200"/>
            <a:ext cx="601662" cy="369888"/>
          </a:xfrm>
          <a:prstGeom prst="rect">
            <a:avLst/>
          </a:prstGeom>
          <a:noFill/>
          <a:ln w="9525">
            <a:noFill/>
            <a:miter lim="800000"/>
            <a:headEnd/>
            <a:tailEnd/>
          </a:ln>
        </p:spPr>
        <p:txBody>
          <a:bodyPr>
            <a:spAutoFit/>
          </a:bodyPr>
          <a:lstStyle/>
          <a:p>
            <a:r>
              <a:rPr lang="en-US"/>
              <a:t>D</a:t>
            </a:r>
          </a:p>
        </p:txBody>
      </p:sp>
      <p:cxnSp>
        <p:nvCxnSpPr>
          <p:cNvPr id="19469" name="Straight Arrow Connector 14"/>
          <p:cNvCxnSpPr>
            <a:cxnSpLocks noChangeShapeType="1"/>
          </p:cNvCxnSpPr>
          <p:nvPr/>
        </p:nvCxnSpPr>
        <p:spPr bwMode="auto">
          <a:xfrm>
            <a:off x="2224088" y="5197475"/>
            <a:ext cx="1749425" cy="1588"/>
          </a:xfrm>
          <a:prstGeom prst="straightConnector1">
            <a:avLst/>
          </a:prstGeom>
          <a:noFill/>
          <a:ln w="9525" algn="ctr">
            <a:solidFill>
              <a:schemeClr val="tx1"/>
            </a:solidFill>
            <a:prstDash val="dash"/>
            <a:round/>
            <a:headEnd/>
            <a:tailEnd type="arrow" w="med" len="med"/>
          </a:ln>
        </p:spPr>
      </p:cxnSp>
      <p:sp>
        <p:nvSpPr>
          <p:cNvPr id="19470" name="TextBox 16"/>
          <p:cNvSpPr txBox="1">
            <a:spLocks noChangeArrowheads="1"/>
          </p:cNvSpPr>
          <p:nvPr/>
        </p:nvSpPr>
        <p:spPr bwMode="auto">
          <a:xfrm>
            <a:off x="4500563" y="5630863"/>
            <a:ext cx="936625" cy="369887"/>
          </a:xfrm>
          <a:prstGeom prst="rect">
            <a:avLst/>
          </a:prstGeom>
          <a:noFill/>
          <a:ln w="9525">
            <a:noFill/>
            <a:miter lim="800000"/>
            <a:headEnd/>
            <a:tailEnd/>
          </a:ln>
        </p:spPr>
        <p:txBody>
          <a:bodyPr>
            <a:spAutoFit/>
          </a:bodyPr>
          <a:lstStyle/>
          <a:p>
            <a:r>
              <a:rPr lang="en-US"/>
              <a:t>C</a:t>
            </a:r>
          </a:p>
        </p:txBody>
      </p:sp>
      <p:cxnSp>
        <p:nvCxnSpPr>
          <p:cNvPr id="19471" name="Straight Arrow Connector 18"/>
          <p:cNvCxnSpPr>
            <a:cxnSpLocks noChangeShapeType="1"/>
            <a:stCxn id="19467" idx="2"/>
          </p:cNvCxnSpPr>
          <p:nvPr/>
        </p:nvCxnSpPr>
        <p:spPr bwMode="auto">
          <a:xfrm rot="16200000" flipH="1">
            <a:off x="3100388" y="4398962"/>
            <a:ext cx="388938" cy="2411413"/>
          </a:xfrm>
          <a:prstGeom prst="straightConnector1">
            <a:avLst/>
          </a:prstGeom>
          <a:noFill/>
          <a:ln w="9525" algn="ctr">
            <a:solidFill>
              <a:schemeClr val="tx1"/>
            </a:solidFill>
            <a:round/>
            <a:headEnd/>
            <a:tailEnd type="arrow" w="med" len="med"/>
          </a:ln>
        </p:spPr>
      </p:cxnSp>
      <p:cxnSp>
        <p:nvCxnSpPr>
          <p:cNvPr id="19472" name="Straight Arrow Connector 20"/>
          <p:cNvCxnSpPr>
            <a:cxnSpLocks noChangeShapeType="1"/>
            <a:stCxn id="19468" idx="2"/>
          </p:cNvCxnSpPr>
          <p:nvPr/>
        </p:nvCxnSpPr>
        <p:spPr bwMode="auto">
          <a:xfrm rot="16200000" flipH="1">
            <a:off x="4391819" y="5364957"/>
            <a:ext cx="231775" cy="300037"/>
          </a:xfrm>
          <a:prstGeom prst="straightConnector1">
            <a:avLst/>
          </a:prstGeom>
          <a:noFill/>
          <a:ln w="9525" algn="ctr">
            <a:solidFill>
              <a:schemeClr val="tx1"/>
            </a:solidFill>
            <a:round/>
            <a:headEnd/>
            <a:tailEnd type="arrow" w="med" len="med"/>
          </a:ln>
        </p:spPr>
      </p:cxnSp>
      <p:sp>
        <p:nvSpPr>
          <p:cNvPr id="19473" name="TextBox 22"/>
          <p:cNvSpPr txBox="1">
            <a:spLocks noChangeArrowheads="1"/>
          </p:cNvSpPr>
          <p:nvPr/>
        </p:nvSpPr>
        <p:spPr bwMode="auto">
          <a:xfrm>
            <a:off x="5589588" y="4973638"/>
            <a:ext cx="450850" cy="369887"/>
          </a:xfrm>
          <a:prstGeom prst="rect">
            <a:avLst/>
          </a:prstGeom>
          <a:noFill/>
          <a:ln w="9525">
            <a:noFill/>
            <a:miter lim="800000"/>
            <a:headEnd/>
            <a:tailEnd/>
          </a:ln>
        </p:spPr>
        <p:txBody>
          <a:bodyPr>
            <a:spAutoFit/>
          </a:bodyPr>
          <a:lstStyle/>
          <a:p>
            <a:r>
              <a:rPr lang="en-US"/>
              <a:t>E</a:t>
            </a:r>
          </a:p>
        </p:txBody>
      </p:sp>
      <p:sp>
        <p:nvSpPr>
          <p:cNvPr id="19474" name="TextBox 23"/>
          <p:cNvSpPr txBox="1">
            <a:spLocks noChangeArrowheads="1"/>
          </p:cNvSpPr>
          <p:nvPr/>
        </p:nvSpPr>
        <p:spPr bwMode="auto">
          <a:xfrm>
            <a:off x="7781925" y="4960938"/>
            <a:ext cx="601663" cy="369887"/>
          </a:xfrm>
          <a:prstGeom prst="rect">
            <a:avLst/>
          </a:prstGeom>
          <a:noFill/>
          <a:ln w="9525">
            <a:noFill/>
            <a:miter lim="800000"/>
            <a:headEnd/>
            <a:tailEnd/>
          </a:ln>
        </p:spPr>
        <p:txBody>
          <a:bodyPr>
            <a:spAutoFit/>
          </a:bodyPr>
          <a:lstStyle/>
          <a:p>
            <a:r>
              <a:rPr lang="en-US"/>
              <a:t>D</a:t>
            </a:r>
          </a:p>
        </p:txBody>
      </p:sp>
      <p:cxnSp>
        <p:nvCxnSpPr>
          <p:cNvPr id="19475" name="Straight Arrow Connector 24"/>
          <p:cNvCxnSpPr>
            <a:cxnSpLocks noChangeShapeType="1"/>
          </p:cNvCxnSpPr>
          <p:nvPr/>
        </p:nvCxnSpPr>
        <p:spPr bwMode="auto">
          <a:xfrm>
            <a:off x="5949950" y="5129213"/>
            <a:ext cx="1749425" cy="1587"/>
          </a:xfrm>
          <a:prstGeom prst="straightConnector1">
            <a:avLst/>
          </a:prstGeom>
          <a:noFill/>
          <a:ln w="9525" algn="ctr">
            <a:solidFill>
              <a:schemeClr val="tx1"/>
            </a:solidFill>
            <a:prstDash val="dash"/>
            <a:round/>
            <a:headEnd/>
            <a:tailEnd type="arrow" w="med" len="med"/>
          </a:ln>
        </p:spPr>
      </p:cxnSp>
      <p:sp>
        <p:nvSpPr>
          <p:cNvPr id="19476" name="TextBox 25"/>
          <p:cNvSpPr txBox="1">
            <a:spLocks noChangeArrowheads="1"/>
          </p:cNvSpPr>
          <p:nvPr/>
        </p:nvSpPr>
        <p:spPr bwMode="auto">
          <a:xfrm>
            <a:off x="8310563" y="6027738"/>
            <a:ext cx="319087" cy="369887"/>
          </a:xfrm>
          <a:prstGeom prst="rect">
            <a:avLst/>
          </a:prstGeom>
          <a:noFill/>
          <a:ln w="9525">
            <a:noFill/>
            <a:miter lim="800000"/>
            <a:headEnd/>
            <a:tailEnd/>
          </a:ln>
        </p:spPr>
        <p:txBody>
          <a:bodyPr>
            <a:spAutoFit/>
          </a:bodyPr>
          <a:lstStyle/>
          <a:p>
            <a:r>
              <a:rPr lang="en-US"/>
              <a:t>C</a:t>
            </a:r>
          </a:p>
        </p:txBody>
      </p:sp>
      <p:cxnSp>
        <p:nvCxnSpPr>
          <p:cNvPr id="19477" name="Straight Arrow Connector 26"/>
          <p:cNvCxnSpPr>
            <a:cxnSpLocks noChangeShapeType="1"/>
            <a:stCxn id="19473" idx="2"/>
          </p:cNvCxnSpPr>
          <p:nvPr/>
        </p:nvCxnSpPr>
        <p:spPr bwMode="auto">
          <a:xfrm rot="16200000" flipH="1">
            <a:off x="5906294" y="5252244"/>
            <a:ext cx="455613" cy="638175"/>
          </a:xfrm>
          <a:prstGeom prst="straightConnector1">
            <a:avLst/>
          </a:prstGeom>
          <a:noFill/>
          <a:ln w="9525" algn="ctr">
            <a:solidFill>
              <a:schemeClr val="tx1"/>
            </a:solidFill>
            <a:round/>
            <a:headEnd/>
            <a:tailEnd type="arrow" w="med" len="med"/>
          </a:ln>
        </p:spPr>
      </p:cxnSp>
      <p:cxnSp>
        <p:nvCxnSpPr>
          <p:cNvPr id="19478" name="Straight Arrow Connector 27"/>
          <p:cNvCxnSpPr>
            <a:cxnSpLocks noChangeShapeType="1"/>
          </p:cNvCxnSpPr>
          <p:nvPr/>
        </p:nvCxnSpPr>
        <p:spPr bwMode="auto">
          <a:xfrm rot="16200000" flipH="1">
            <a:off x="7923212" y="5503863"/>
            <a:ext cx="620713" cy="300038"/>
          </a:xfrm>
          <a:prstGeom prst="straightConnector1">
            <a:avLst/>
          </a:prstGeom>
          <a:noFill/>
          <a:ln w="9525" algn="ctr">
            <a:solidFill>
              <a:schemeClr val="tx1"/>
            </a:solidFill>
            <a:round/>
            <a:headEnd/>
            <a:tailEnd type="arrow" w="med" len="med"/>
          </a:ln>
        </p:spPr>
      </p:cxnSp>
      <p:sp>
        <p:nvSpPr>
          <p:cNvPr id="19479" name="TextBox 29"/>
          <p:cNvSpPr txBox="1">
            <a:spLocks noChangeArrowheads="1"/>
          </p:cNvSpPr>
          <p:nvPr/>
        </p:nvSpPr>
        <p:spPr bwMode="auto">
          <a:xfrm>
            <a:off x="6540500" y="5780088"/>
            <a:ext cx="333375" cy="369887"/>
          </a:xfrm>
          <a:prstGeom prst="rect">
            <a:avLst/>
          </a:prstGeom>
          <a:noFill/>
          <a:ln w="9525">
            <a:noFill/>
            <a:miter lim="800000"/>
            <a:headEnd/>
            <a:tailEnd/>
          </a:ln>
        </p:spPr>
        <p:txBody>
          <a:bodyPr>
            <a:spAutoFit/>
          </a:bodyPr>
          <a:lstStyle/>
          <a:p>
            <a:r>
              <a:rPr lang="en-US"/>
              <a:t>U</a:t>
            </a:r>
          </a:p>
        </p:txBody>
      </p:sp>
      <p:cxnSp>
        <p:nvCxnSpPr>
          <p:cNvPr id="19480" name="Straight Arrow Connector 33"/>
          <p:cNvCxnSpPr>
            <a:cxnSpLocks noChangeShapeType="1"/>
            <a:stCxn id="19479" idx="3"/>
          </p:cNvCxnSpPr>
          <p:nvPr/>
        </p:nvCxnSpPr>
        <p:spPr bwMode="auto">
          <a:xfrm>
            <a:off x="6873875" y="5964238"/>
            <a:ext cx="1352550" cy="204787"/>
          </a:xfrm>
          <a:prstGeom prst="straightConnector1">
            <a:avLst/>
          </a:prstGeom>
          <a:noFill/>
          <a:ln w="9525" algn="ctr">
            <a:solidFill>
              <a:schemeClr val="tx1"/>
            </a:solidFill>
            <a:round/>
            <a:headEnd/>
            <a:tailEnd type="arrow" w="med" len="med"/>
          </a:ln>
        </p:spPr>
      </p:cxnSp>
      <p:sp>
        <p:nvSpPr>
          <p:cNvPr id="19481" name="TextBox 39"/>
          <p:cNvSpPr txBox="1">
            <a:spLocks noChangeArrowheads="1"/>
          </p:cNvSpPr>
          <p:nvPr/>
        </p:nvSpPr>
        <p:spPr bwMode="auto">
          <a:xfrm>
            <a:off x="512763" y="4130675"/>
            <a:ext cx="2684462" cy="369888"/>
          </a:xfrm>
          <a:prstGeom prst="rect">
            <a:avLst/>
          </a:prstGeom>
          <a:noFill/>
          <a:ln w="9525">
            <a:noFill/>
            <a:miter lim="800000"/>
            <a:headEnd/>
            <a:tailEnd/>
          </a:ln>
        </p:spPr>
        <p:txBody>
          <a:bodyPr>
            <a:spAutoFit/>
          </a:bodyPr>
          <a:lstStyle/>
          <a:p>
            <a:r>
              <a:rPr lang="en-US"/>
              <a:t>Example of Mediator</a:t>
            </a:r>
          </a:p>
        </p:txBody>
      </p:sp>
      <p:sp>
        <p:nvSpPr>
          <p:cNvPr id="19482" name="TextBox 40"/>
          <p:cNvSpPr txBox="1">
            <a:spLocks noChangeArrowheads="1"/>
          </p:cNvSpPr>
          <p:nvPr/>
        </p:nvSpPr>
        <p:spPr bwMode="auto">
          <a:xfrm>
            <a:off x="522288" y="4789488"/>
            <a:ext cx="2684462" cy="368300"/>
          </a:xfrm>
          <a:prstGeom prst="rect">
            <a:avLst/>
          </a:prstGeom>
          <a:noFill/>
          <a:ln w="9525">
            <a:noFill/>
            <a:miter lim="800000"/>
            <a:headEnd/>
            <a:tailEnd/>
          </a:ln>
        </p:spPr>
        <p:txBody>
          <a:bodyPr>
            <a:spAutoFit/>
          </a:bodyPr>
          <a:lstStyle/>
          <a:p>
            <a:r>
              <a:rPr lang="en-US"/>
              <a:t>Example of Collider</a:t>
            </a:r>
          </a:p>
        </p:txBody>
      </p:sp>
    </p:spTree>
    <p:extLst>
      <p:ext uri="{BB962C8B-B14F-4D97-AF65-F5344CB8AC3E}">
        <p14:creationId xmlns:p14="http://schemas.microsoft.com/office/powerpoint/2010/main" val="37610883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600" dirty="0" smtClean="0"/>
              <a:t>Conventional Methods to Identify Confounding Factors</a:t>
            </a:r>
          </a:p>
        </p:txBody>
      </p:sp>
      <p:sp>
        <p:nvSpPr>
          <p:cNvPr id="25603" name="Content Placeholder 2"/>
          <p:cNvSpPr>
            <a:spLocks noGrp="1"/>
          </p:cNvSpPr>
          <p:nvPr>
            <p:ph idx="1"/>
          </p:nvPr>
        </p:nvSpPr>
        <p:spPr>
          <a:xfrm>
            <a:off x="457200" y="1371600"/>
            <a:ext cx="8229600" cy="4632325"/>
          </a:xfrm>
        </p:spPr>
        <p:txBody>
          <a:bodyPr>
            <a:noAutofit/>
          </a:bodyPr>
          <a:lstStyle/>
          <a:p>
            <a:pPr marL="457200" indent="-457200" eaLnBrk="1" hangingPunct="1">
              <a:buFontTx/>
              <a:buAutoNum type="arabicPeriod"/>
            </a:pPr>
            <a:r>
              <a:rPr lang="en-US" sz="2400" dirty="0" smtClean="0"/>
              <a:t>Automatic variable selection procedures, such as step-wise model selection based on P-value</a:t>
            </a:r>
          </a:p>
          <a:p>
            <a:pPr marL="914400" lvl="1" indent="-457200" eaLnBrk="1" hangingPunct="1"/>
            <a:r>
              <a:rPr lang="en-US" sz="2000" dirty="0" smtClean="0"/>
              <a:t>Assumes predictors of outcomes are confounding variables</a:t>
            </a:r>
          </a:p>
          <a:p>
            <a:pPr marL="457200" indent="-457200" eaLnBrk="1" hangingPunct="1">
              <a:buFontTx/>
              <a:buAutoNum type="arabicPeriod"/>
            </a:pPr>
            <a:r>
              <a:rPr lang="en-US" sz="2400" dirty="0" smtClean="0"/>
              <a:t>Comparison of adjusted and unadjusted effect estimates </a:t>
            </a:r>
          </a:p>
          <a:p>
            <a:pPr marL="914400" lvl="1" indent="-457200" eaLnBrk="1" hangingPunct="1"/>
            <a:r>
              <a:rPr lang="en-US" sz="2000" dirty="0" smtClean="0"/>
              <a:t>Assumes that variables associated with substantial change of the exposure-outcome association are confounding variables</a:t>
            </a:r>
          </a:p>
          <a:p>
            <a:pPr marL="457200" indent="-457200" eaLnBrk="1" hangingPunct="1">
              <a:buFontTx/>
              <a:buAutoNum type="arabicPeriod"/>
            </a:pPr>
            <a:r>
              <a:rPr lang="en-US" sz="2400" dirty="0" smtClean="0"/>
              <a:t>Checking criteria for confounding variable</a:t>
            </a:r>
          </a:p>
          <a:p>
            <a:pPr marL="914400" lvl="1" indent="-457200" eaLnBrk="1" hangingPunct="1">
              <a:buFontTx/>
              <a:buAutoNum type="arabicPeriod"/>
            </a:pPr>
            <a:r>
              <a:rPr lang="en-US" sz="2000" dirty="0" smtClean="0"/>
              <a:t>Whether the variable is associated with exposure in the population</a:t>
            </a:r>
          </a:p>
          <a:p>
            <a:pPr marL="914400" lvl="1" indent="-457200" eaLnBrk="1" hangingPunct="1">
              <a:buFontTx/>
              <a:buAutoNum type="arabicPeriod"/>
            </a:pPr>
            <a:r>
              <a:rPr lang="en-US" sz="2000" dirty="0" smtClean="0"/>
              <a:t>Whether the variable is associated with the outcome conditioning on exposure (among the unexposed)</a:t>
            </a:r>
          </a:p>
          <a:p>
            <a:pPr marL="914400" lvl="1" indent="-457200" eaLnBrk="1" hangingPunct="1">
              <a:buFontTx/>
              <a:buAutoNum type="arabicPeriod"/>
            </a:pPr>
            <a:r>
              <a:rPr lang="en-US" sz="2000" dirty="0" smtClean="0"/>
              <a:t>Whether the variable is not in the causal pathway  between exposure and outcome</a:t>
            </a:r>
          </a:p>
          <a:p>
            <a:pPr marL="914400" lvl="1" indent="-457200" eaLnBrk="1" hangingPunct="1"/>
            <a:endParaRPr lang="en-US" sz="2000" dirty="0" smtClean="0"/>
          </a:p>
        </p:txBody>
      </p:sp>
      <p:sp>
        <p:nvSpPr>
          <p:cNvPr id="25605" name="Slide Number Placeholder 4"/>
          <p:cNvSpPr>
            <a:spLocks noGrp="1"/>
          </p:cNvSpPr>
          <p:nvPr>
            <p:ph type="sldNum" sz="quarter" idx="11"/>
          </p:nvPr>
        </p:nvSpPr>
        <p:spPr>
          <a:noFill/>
        </p:spPr>
        <p:txBody>
          <a:bodyPr/>
          <a:lstStyle/>
          <a:p>
            <a:fld id="{2DD73EBD-8046-4061-B699-9F3F307D4BCC}" type="slidenum">
              <a:rPr lang="en-US" smtClean="0"/>
              <a:pPr/>
              <a:t>16</a:t>
            </a:fld>
            <a:endParaRPr lang="en-US" smtClean="0"/>
          </a:p>
        </p:txBody>
      </p:sp>
    </p:spTree>
    <p:extLst>
      <p:ext uri="{BB962C8B-B14F-4D97-AF65-F5344CB8AC3E}">
        <p14:creationId xmlns:p14="http://schemas.microsoft.com/office/powerpoint/2010/main" val="3602950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dirty="0" smtClean="0"/>
              <a:t>Conventional Methods to Identify Confounding Factors (2)</a:t>
            </a:r>
          </a:p>
        </p:txBody>
      </p:sp>
      <p:sp>
        <p:nvSpPr>
          <p:cNvPr id="26627" name="Content Placeholder 2"/>
          <p:cNvSpPr>
            <a:spLocks noGrp="1"/>
          </p:cNvSpPr>
          <p:nvPr>
            <p:ph idx="1"/>
          </p:nvPr>
        </p:nvSpPr>
        <p:spPr>
          <a:xfrm>
            <a:off x="457200" y="1447800"/>
            <a:ext cx="8118475" cy="4656137"/>
          </a:xfrm>
        </p:spPr>
        <p:txBody>
          <a:bodyPr>
            <a:normAutofit fontScale="70000" lnSpcReduction="20000"/>
          </a:bodyPr>
          <a:lstStyle/>
          <a:p>
            <a:pPr eaLnBrk="1" hangingPunct="1"/>
            <a:r>
              <a:rPr lang="en-US" dirty="0" smtClean="0"/>
              <a:t>Inadequacy of conventional methods when solely based on statistical analysis</a:t>
            </a:r>
          </a:p>
          <a:p>
            <a:pPr lvl="1" eaLnBrk="1" hangingPunct="1"/>
            <a:r>
              <a:rPr lang="en-US" dirty="0" smtClean="0"/>
              <a:t>Confounding criteria is based on causal relationship with exposure and with outcome</a:t>
            </a:r>
          </a:p>
          <a:p>
            <a:pPr lvl="1" eaLnBrk="1" hangingPunct="1"/>
            <a:r>
              <a:rPr lang="en-US" dirty="0" smtClean="0"/>
              <a:t>Causal relationships with exposure or outcome cannot be ascertained from statistical analysis</a:t>
            </a:r>
          </a:p>
          <a:p>
            <a:pPr eaLnBrk="1" hangingPunct="1"/>
            <a:r>
              <a:rPr lang="en-US" dirty="0" smtClean="0"/>
              <a:t>Example1</a:t>
            </a:r>
            <a:r>
              <a:rPr lang="en-US" baseline="30000" dirty="0" smtClean="0"/>
              <a:t>1</a:t>
            </a:r>
            <a:r>
              <a:rPr lang="en-US" dirty="0" smtClean="0"/>
              <a:t>: </a:t>
            </a:r>
          </a:p>
          <a:p>
            <a:pPr lvl="1" eaLnBrk="1" hangingPunct="1"/>
            <a:r>
              <a:rPr lang="en-US" dirty="0" smtClean="0"/>
              <a:t>Population: Slone Epidemiology Unit Birth Defect Study, infants born from 1992 to 1997</a:t>
            </a:r>
          </a:p>
          <a:p>
            <a:pPr lvl="1" eaLnBrk="1" hangingPunct="1"/>
            <a:r>
              <a:rPr lang="en-US" dirty="0" smtClean="0"/>
              <a:t>Design: Case-control</a:t>
            </a:r>
          </a:p>
          <a:p>
            <a:pPr lvl="1" eaLnBrk="1" hangingPunct="1"/>
            <a:r>
              <a:rPr lang="en-US" dirty="0" smtClean="0"/>
              <a:t>E: Supplementation with folic acid (E=1) vs. No Supplementation (E=0)</a:t>
            </a:r>
          </a:p>
          <a:p>
            <a:pPr lvl="1" eaLnBrk="1" hangingPunct="1"/>
            <a:r>
              <a:rPr lang="en-US" dirty="0" smtClean="0"/>
              <a:t>D: Neural tube birth defects (D=1) vs. Birth defects unrelated to folic acid (D=0)</a:t>
            </a:r>
          </a:p>
          <a:p>
            <a:pPr lvl="1" eaLnBrk="1" hangingPunct="1"/>
            <a:r>
              <a:rPr lang="en-US" dirty="0" smtClean="0"/>
              <a:t>C: Identity withheld</a:t>
            </a:r>
          </a:p>
          <a:p>
            <a:pPr lvl="1" eaLnBrk="1" hangingPunct="1"/>
            <a:endParaRPr lang="en-US" dirty="0" smtClean="0"/>
          </a:p>
        </p:txBody>
      </p:sp>
      <p:sp>
        <p:nvSpPr>
          <p:cNvPr id="26629" name="Slide Number Placeholder 4"/>
          <p:cNvSpPr>
            <a:spLocks noGrp="1"/>
          </p:cNvSpPr>
          <p:nvPr>
            <p:ph type="sldNum" sz="quarter" idx="11"/>
          </p:nvPr>
        </p:nvSpPr>
        <p:spPr>
          <a:noFill/>
        </p:spPr>
        <p:txBody>
          <a:bodyPr/>
          <a:lstStyle/>
          <a:p>
            <a:fld id="{9FC742FA-51D0-46A0-ACDB-E5F90A1F257C}" type="slidenum">
              <a:rPr lang="en-US" smtClean="0"/>
              <a:pPr/>
              <a:t>17</a:t>
            </a:fld>
            <a:endParaRPr lang="en-US" smtClean="0"/>
          </a:p>
        </p:txBody>
      </p:sp>
      <p:sp>
        <p:nvSpPr>
          <p:cNvPr id="26630" name="TextBox 5"/>
          <p:cNvSpPr txBox="1">
            <a:spLocks noChangeArrowheads="1"/>
          </p:cNvSpPr>
          <p:nvPr/>
        </p:nvSpPr>
        <p:spPr bwMode="auto">
          <a:xfrm>
            <a:off x="512763" y="6243638"/>
            <a:ext cx="6129337" cy="307975"/>
          </a:xfrm>
          <a:prstGeom prst="rect">
            <a:avLst/>
          </a:prstGeom>
          <a:noFill/>
          <a:ln w="9525">
            <a:noFill/>
            <a:miter lim="800000"/>
            <a:headEnd/>
            <a:tailEnd/>
          </a:ln>
        </p:spPr>
        <p:txBody>
          <a:bodyPr>
            <a:spAutoFit/>
          </a:bodyPr>
          <a:lstStyle/>
          <a:p>
            <a:r>
              <a:rPr lang="en-US" sz="1400"/>
              <a:t>1. Hernan et al, American Journal of Epidemiology, 2002</a:t>
            </a:r>
          </a:p>
        </p:txBody>
      </p:sp>
    </p:spTree>
    <p:extLst>
      <p:ext uri="{BB962C8B-B14F-4D97-AF65-F5344CB8AC3E}">
        <p14:creationId xmlns:p14="http://schemas.microsoft.com/office/powerpoint/2010/main" val="23459237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Example (continued)</a:t>
            </a:r>
          </a:p>
        </p:txBody>
      </p:sp>
      <p:sp>
        <p:nvSpPr>
          <p:cNvPr id="27652" name="Slide Number Placeholder 4"/>
          <p:cNvSpPr>
            <a:spLocks noGrp="1"/>
          </p:cNvSpPr>
          <p:nvPr>
            <p:ph type="sldNum" sz="quarter" idx="11"/>
          </p:nvPr>
        </p:nvSpPr>
        <p:spPr>
          <a:noFill/>
        </p:spPr>
        <p:txBody>
          <a:bodyPr/>
          <a:lstStyle/>
          <a:p>
            <a:fld id="{E8930206-6F51-4955-885C-29E68F73DA8D}" type="slidenum">
              <a:rPr lang="en-US" smtClean="0"/>
              <a:pPr/>
              <a:t>18</a:t>
            </a:fld>
            <a:endParaRPr lang="en-US" smtClean="0"/>
          </a:p>
        </p:txBody>
      </p:sp>
      <p:pic>
        <p:nvPicPr>
          <p:cNvPr id="27653" name="Picture 2"/>
          <p:cNvPicPr>
            <a:picLocks noChangeAspect="1" noChangeArrowheads="1"/>
          </p:cNvPicPr>
          <p:nvPr/>
        </p:nvPicPr>
        <p:blipFill>
          <a:blip r:embed="rId2" cstate="print"/>
          <a:srcRect/>
          <a:stretch>
            <a:fillRect/>
          </a:stretch>
        </p:blipFill>
        <p:spPr bwMode="auto">
          <a:xfrm>
            <a:off x="0" y="4024313"/>
            <a:ext cx="3306763" cy="1489075"/>
          </a:xfrm>
          <a:prstGeom prst="rect">
            <a:avLst/>
          </a:prstGeom>
          <a:noFill/>
          <a:ln w="9525" algn="ctr">
            <a:noFill/>
            <a:miter lim="800000"/>
            <a:headEnd/>
            <a:tailEnd/>
          </a:ln>
        </p:spPr>
      </p:pic>
      <p:pic>
        <p:nvPicPr>
          <p:cNvPr id="27654" name="Picture 3"/>
          <p:cNvPicPr>
            <a:picLocks noGrp="1" noChangeAspect="1" noChangeArrowheads="1"/>
          </p:cNvPicPr>
          <p:nvPr>
            <p:ph idx="1"/>
          </p:nvPr>
        </p:nvPicPr>
        <p:blipFill>
          <a:blip r:embed="rId3" cstate="print"/>
          <a:srcRect/>
          <a:stretch>
            <a:fillRect/>
          </a:stretch>
        </p:blipFill>
        <p:spPr bwMode="auto">
          <a:xfrm>
            <a:off x="3408363" y="4010025"/>
            <a:ext cx="4822825" cy="1503363"/>
          </a:xfrm>
          <a:noFill/>
        </p:spPr>
      </p:pic>
      <p:sp>
        <p:nvSpPr>
          <p:cNvPr id="27655" name="TextBox 7"/>
          <p:cNvSpPr txBox="1">
            <a:spLocks noChangeArrowheads="1"/>
          </p:cNvSpPr>
          <p:nvPr/>
        </p:nvSpPr>
        <p:spPr bwMode="auto">
          <a:xfrm>
            <a:off x="650875" y="5667375"/>
            <a:ext cx="3743325" cy="306388"/>
          </a:xfrm>
          <a:prstGeom prst="rect">
            <a:avLst/>
          </a:prstGeom>
          <a:noFill/>
          <a:ln w="9525">
            <a:noFill/>
            <a:miter lim="800000"/>
            <a:headEnd/>
            <a:tailEnd/>
          </a:ln>
        </p:spPr>
        <p:txBody>
          <a:bodyPr>
            <a:spAutoFit/>
          </a:bodyPr>
          <a:lstStyle/>
          <a:p>
            <a:r>
              <a:rPr lang="en-US" sz="1400"/>
              <a:t>OR</a:t>
            </a:r>
            <a:r>
              <a:rPr lang="en-US" sz="1400" baseline="-25000"/>
              <a:t>ED</a:t>
            </a:r>
            <a:r>
              <a:rPr lang="en-US" sz="1400"/>
              <a:t> (95% CI)= 0.65 (0.45 – 0.94)</a:t>
            </a:r>
          </a:p>
        </p:txBody>
      </p:sp>
      <p:sp>
        <p:nvSpPr>
          <p:cNvPr id="27656" name="TextBox 8"/>
          <p:cNvSpPr txBox="1">
            <a:spLocks noChangeArrowheads="1"/>
          </p:cNvSpPr>
          <p:nvPr/>
        </p:nvSpPr>
        <p:spPr bwMode="auto">
          <a:xfrm>
            <a:off x="4659313" y="5667375"/>
            <a:ext cx="3200400" cy="306388"/>
          </a:xfrm>
          <a:prstGeom prst="rect">
            <a:avLst/>
          </a:prstGeom>
          <a:noFill/>
          <a:ln w="9525">
            <a:noFill/>
            <a:miter lim="800000"/>
            <a:headEnd/>
            <a:tailEnd/>
          </a:ln>
        </p:spPr>
        <p:txBody>
          <a:bodyPr>
            <a:spAutoFit/>
          </a:bodyPr>
          <a:lstStyle/>
          <a:p>
            <a:r>
              <a:rPr lang="en-US" sz="1400"/>
              <a:t>OR</a:t>
            </a:r>
            <a:r>
              <a:rPr lang="en-US" sz="1400" baseline="-25000"/>
              <a:t>ED|C</a:t>
            </a:r>
            <a:r>
              <a:rPr lang="en-US" sz="1400"/>
              <a:t> (95% CI)= 0.80 (0.53 – 1.20)</a:t>
            </a:r>
          </a:p>
        </p:txBody>
      </p:sp>
      <p:sp>
        <p:nvSpPr>
          <p:cNvPr id="13" name="Content Placeholder 2"/>
          <p:cNvSpPr txBox="1">
            <a:spLocks/>
          </p:cNvSpPr>
          <p:nvPr/>
        </p:nvSpPr>
        <p:spPr bwMode="gray">
          <a:xfrm>
            <a:off x="511175" y="1241425"/>
            <a:ext cx="8118475" cy="2403475"/>
          </a:xfrm>
          <a:prstGeom prst="rect">
            <a:avLst/>
          </a:prstGeom>
          <a:noFill/>
          <a:ln w="9525" algn="ctr">
            <a:noFill/>
            <a:miter lim="800000"/>
            <a:headEnd/>
            <a:tailEnd/>
          </a:ln>
          <a:effectLst/>
        </p:spPr>
        <p:txBody>
          <a:bodyPr/>
          <a:lstStyle/>
          <a:p>
            <a:pPr marL="342900" indent="-342900" eaLnBrk="1" hangingPunct="1">
              <a:lnSpc>
                <a:spcPct val="95000"/>
              </a:lnSpc>
              <a:spcBef>
                <a:spcPct val="50000"/>
              </a:spcBef>
              <a:buClr>
                <a:schemeClr val="accent1"/>
              </a:buClr>
              <a:buFontTx/>
              <a:buChar char="•"/>
              <a:defRPr/>
            </a:pPr>
            <a:r>
              <a:rPr lang="en-US" sz="2000" kern="0" dirty="0">
                <a:latin typeface="+mn-lt"/>
              </a:rPr>
              <a:t>Automatic forward variable selection: P for C&lt;0.001</a:t>
            </a:r>
          </a:p>
          <a:p>
            <a:pPr marL="342900" indent="-342900" eaLnBrk="1" hangingPunct="1">
              <a:lnSpc>
                <a:spcPct val="95000"/>
              </a:lnSpc>
              <a:spcBef>
                <a:spcPct val="50000"/>
              </a:spcBef>
              <a:buClr>
                <a:schemeClr val="accent1"/>
              </a:buClr>
              <a:buFontTx/>
              <a:buChar char="•"/>
              <a:defRPr/>
            </a:pPr>
            <a:r>
              <a:rPr lang="en-US" sz="2000" kern="0" dirty="0">
                <a:latin typeface="+mn-lt"/>
              </a:rPr>
              <a:t>Relative change in effect estimate: (0.80 – 0.65)/0.80=19%</a:t>
            </a:r>
          </a:p>
          <a:p>
            <a:pPr marL="342900" indent="-342900" eaLnBrk="1" hangingPunct="1">
              <a:lnSpc>
                <a:spcPct val="95000"/>
              </a:lnSpc>
              <a:spcBef>
                <a:spcPct val="50000"/>
              </a:spcBef>
              <a:buClr>
                <a:schemeClr val="accent1"/>
              </a:buClr>
              <a:buFontTx/>
              <a:buChar char="•"/>
              <a:defRPr/>
            </a:pPr>
            <a:r>
              <a:rPr lang="en-US" sz="2000" kern="0" dirty="0">
                <a:latin typeface="+mn-lt"/>
              </a:rPr>
              <a:t>Standard criteria for confounding</a:t>
            </a:r>
          </a:p>
          <a:p>
            <a:pPr marL="800100" lvl="1" indent="-342900" eaLnBrk="1" hangingPunct="1">
              <a:lnSpc>
                <a:spcPct val="95000"/>
              </a:lnSpc>
              <a:spcBef>
                <a:spcPct val="50000"/>
              </a:spcBef>
              <a:buClr>
                <a:schemeClr val="accent1"/>
              </a:buClr>
              <a:buFontTx/>
              <a:buChar char="•"/>
              <a:defRPr/>
            </a:pPr>
            <a:r>
              <a:rPr lang="en-US" sz="2000" kern="0" dirty="0">
                <a:latin typeface="+mn-lt"/>
              </a:rPr>
              <a:t>OR</a:t>
            </a:r>
            <a:r>
              <a:rPr lang="en-US" sz="2000" kern="0" baseline="-25000" dirty="0">
                <a:latin typeface="+mn-lt"/>
              </a:rPr>
              <a:t>CE|D=0</a:t>
            </a:r>
            <a:r>
              <a:rPr lang="en-US" sz="2000" kern="0" dirty="0">
                <a:latin typeface="+mn-lt"/>
              </a:rPr>
              <a:t> =0.50 (95%CI 0.23 – 1.07)</a:t>
            </a:r>
          </a:p>
          <a:p>
            <a:pPr marL="800100" lvl="1" indent="-342900" eaLnBrk="1" hangingPunct="1">
              <a:lnSpc>
                <a:spcPct val="95000"/>
              </a:lnSpc>
              <a:spcBef>
                <a:spcPct val="50000"/>
              </a:spcBef>
              <a:buClr>
                <a:schemeClr val="accent1"/>
              </a:buClr>
              <a:buFontTx/>
              <a:buChar char="•"/>
              <a:defRPr/>
            </a:pPr>
            <a:r>
              <a:rPr lang="en-US" sz="2000" kern="0" dirty="0">
                <a:latin typeface="+mn-lt"/>
              </a:rPr>
              <a:t> OR</a:t>
            </a:r>
            <a:r>
              <a:rPr lang="en-US" sz="2000" kern="0" baseline="-25000" dirty="0">
                <a:latin typeface="+mn-lt"/>
              </a:rPr>
              <a:t>CD|E </a:t>
            </a:r>
            <a:r>
              <a:rPr lang="en-US" sz="2000" kern="0" dirty="0">
                <a:latin typeface="+mn-lt"/>
              </a:rPr>
              <a:t>=15.22 (95% CI 10.09 – 22.95)</a:t>
            </a:r>
          </a:p>
          <a:p>
            <a:pPr marL="800100" lvl="1" indent="-342900" eaLnBrk="1" hangingPunct="1">
              <a:lnSpc>
                <a:spcPct val="95000"/>
              </a:lnSpc>
              <a:spcBef>
                <a:spcPct val="50000"/>
              </a:spcBef>
              <a:buClr>
                <a:schemeClr val="accent1"/>
              </a:buClr>
              <a:buFontTx/>
              <a:buChar char="•"/>
              <a:defRPr/>
            </a:pPr>
            <a:r>
              <a:rPr lang="en-US" sz="2000" kern="0" dirty="0">
                <a:latin typeface="+mn-lt"/>
              </a:rPr>
              <a:t>C is not on the causal pathway from E to D</a:t>
            </a:r>
          </a:p>
        </p:txBody>
      </p:sp>
    </p:spTree>
    <p:extLst>
      <p:ext uri="{BB962C8B-B14F-4D97-AF65-F5344CB8AC3E}">
        <p14:creationId xmlns:p14="http://schemas.microsoft.com/office/powerpoint/2010/main" val="13030787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Example (continued)</a:t>
            </a:r>
          </a:p>
        </p:txBody>
      </p:sp>
      <p:sp>
        <p:nvSpPr>
          <p:cNvPr id="28676" name="Slide Number Placeholder 4"/>
          <p:cNvSpPr>
            <a:spLocks noGrp="1"/>
          </p:cNvSpPr>
          <p:nvPr>
            <p:ph type="sldNum" sz="quarter" idx="11"/>
          </p:nvPr>
        </p:nvSpPr>
        <p:spPr>
          <a:noFill/>
        </p:spPr>
        <p:txBody>
          <a:bodyPr/>
          <a:lstStyle/>
          <a:p>
            <a:fld id="{4064278A-1B2A-4003-86A8-04B8F84B0B3F}" type="slidenum">
              <a:rPr lang="en-US" smtClean="0"/>
              <a:pPr/>
              <a:t>19</a:t>
            </a:fld>
            <a:endParaRPr lang="en-US" smtClean="0"/>
          </a:p>
        </p:txBody>
      </p:sp>
      <p:pic>
        <p:nvPicPr>
          <p:cNvPr id="28677" name="Picture 2"/>
          <p:cNvPicPr>
            <a:picLocks noChangeAspect="1" noChangeArrowheads="1"/>
          </p:cNvPicPr>
          <p:nvPr/>
        </p:nvPicPr>
        <p:blipFill>
          <a:blip r:embed="rId2" cstate="print"/>
          <a:srcRect/>
          <a:stretch>
            <a:fillRect/>
          </a:stretch>
        </p:blipFill>
        <p:spPr bwMode="auto">
          <a:xfrm>
            <a:off x="0" y="4024313"/>
            <a:ext cx="3306763" cy="1489075"/>
          </a:xfrm>
          <a:prstGeom prst="rect">
            <a:avLst/>
          </a:prstGeom>
          <a:noFill/>
          <a:ln w="9525" algn="ctr">
            <a:noFill/>
            <a:miter lim="800000"/>
            <a:headEnd/>
            <a:tailEnd/>
          </a:ln>
        </p:spPr>
      </p:pic>
      <p:pic>
        <p:nvPicPr>
          <p:cNvPr id="28678" name="Picture 3"/>
          <p:cNvPicPr>
            <a:picLocks noGrp="1" noChangeAspect="1" noChangeArrowheads="1"/>
          </p:cNvPicPr>
          <p:nvPr>
            <p:ph idx="1"/>
          </p:nvPr>
        </p:nvPicPr>
        <p:blipFill>
          <a:blip r:embed="rId3" cstate="print"/>
          <a:srcRect/>
          <a:stretch>
            <a:fillRect/>
          </a:stretch>
        </p:blipFill>
        <p:spPr bwMode="auto">
          <a:xfrm>
            <a:off x="3408363" y="4010025"/>
            <a:ext cx="4822825" cy="1503363"/>
          </a:xfrm>
          <a:noFill/>
        </p:spPr>
      </p:pic>
      <p:sp>
        <p:nvSpPr>
          <p:cNvPr id="28679" name="TextBox 7"/>
          <p:cNvSpPr txBox="1">
            <a:spLocks noChangeArrowheads="1"/>
          </p:cNvSpPr>
          <p:nvPr/>
        </p:nvSpPr>
        <p:spPr bwMode="auto">
          <a:xfrm>
            <a:off x="650875" y="5667375"/>
            <a:ext cx="3743325" cy="306388"/>
          </a:xfrm>
          <a:prstGeom prst="rect">
            <a:avLst/>
          </a:prstGeom>
          <a:noFill/>
          <a:ln w="9525">
            <a:noFill/>
            <a:miter lim="800000"/>
            <a:headEnd/>
            <a:tailEnd/>
          </a:ln>
        </p:spPr>
        <p:txBody>
          <a:bodyPr>
            <a:spAutoFit/>
          </a:bodyPr>
          <a:lstStyle/>
          <a:p>
            <a:r>
              <a:rPr lang="en-US" sz="1400"/>
              <a:t>OR</a:t>
            </a:r>
            <a:r>
              <a:rPr lang="en-US" sz="1400" baseline="-25000"/>
              <a:t>ED</a:t>
            </a:r>
            <a:r>
              <a:rPr lang="en-US" sz="1400"/>
              <a:t> (95% CI)= 0.65 (0.45 – 0.94)</a:t>
            </a:r>
          </a:p>
        </p:txBody>
      </p:sp>
      <p:sp>
        <p:nvSpPr>
          <p:cNvPr id="28680" name="TextBox 8"/>
          <p:cNvSpPr txBox="1">
            <a:spLocks noChangeArrowheads="1"/>
          </p:cNvSpPr>
          <p:nvPr/>
        </p:nvSpPr>
        <p:spPr bwMode="auto">
          <a:xfrm>
            <a:off x="4659313" y="5667375"/>
            <a:ext cx="3200400" cy="306388"/>
          </a:xfrm>
          <a:prstGeom prst="rect">
            <a:avLst/>
          </a:prstGeom>
          <a:noFill/>
          <a:ln w="9525">
            <a:noFill/>
            <a:miter lim="800000"/>
            <a:headEnd/>
            <a:tailEnd/>
          </a:ln>
        </p:spPr>
        <p:txBody>
          <a:bodyPr>
            <a:spAutoFit/>
          </a:bodyPr>
          <a:lstStyle/>
          <a:p>
            <a:r>
              <a:rPr lang="en-US" sz="1400"/>
              <a:t>OR</a:t>
            </a:r>
            <a:r>
              <a:rPr lang="en-US" sz="1400" baseline="-25000"/>
              <a:t>ED|C</a:t>
            </a:r>
            <a:r>
              <a:rPr lang="en-US" sz="1400"/>
              <a:t> (95% CI)= 0.80 (0.53 – 1.20)</a:t>
            </a:r>
          </a:p>
        </p:txBody>
      </p:sp>
      <p:sp>
        <p:nvSpPr>
          <p:cNvPr id="13" name="Content Placeholder 2"/>
          <p:cNvSpPr txBox="1">
            <a:spLocks/>
          </p:cNvSpPr>
          <p:nvPr/>
        </p:nvSpPr>
        <p:spPr bwMode="gray">
          <a:xfrm>
            <a:off x="511175" y="1241425"/>
            <a:ext cx="8118475" cy="2403475"/>
          </a:xfrm>
          <a:prstGeom prst="rect">
            <a:avLst/>
          </a:prstGeom>
          <a:noFill/>
          <a:ln w="9525" algn="ctr">
            <a:noFill/>
            <a:miter lim="800000"/>
            <a:headEnd/>
            <a:tailEnd/>
          </a:ln>
          <a:effectLst/>
        </p:spPr>
        <p:txBody>
          <a:bodyPr/>
          <a:lstStyle/>
          <a:p>
            <a:pPr marL="342900" indent="-342900" eaLnBrk="1" hangingPunct="1">
              <a:lnSpc>
                <a:spcPct val="95000"/>
              </a:lnSpc>
              <a:spcBef>
                <a:spcPct val="50000"/>
              </a:spcBef>
              <a:buClr>
                <a:schemeClr val="accent1"/>
              </a:buClr>
              <a:buFontTx/>
              <a:buChar char="•"/>
              <a:defRPr/>
            </a:pPr>
            <a:r>
              <a:rPr lang="en-US" sz="2000" kern="0" dirty="0">
                <a:latin typeface="+mn-lt"/>
              </a:rPr>
              <a:t>Automatic forward variable selection: P for C&lt;0.001</a:t>
            </a:r>
          </a:p>
          <a:p>
            <a:pPr marL="342900" indent="-342900" eaLnBrk="1" hangingPunct="1">
              <a:lnSpc>
                <a:spcPct val="95000"/>
              </a:lnSpc>
              <a:spcBef>
                <a:spcPct val="50000"/>
              </a:spcBef>
              <a:buClr>
                <a:schemeClr val="accent1"/>
              </a:buClr>
              <a:buFontTx/>
              <a:buChar char="•"/>
              <a:defRPr/>
            </a:pPr>
            <a:r>
              <a:rPr lang="en-US" sz="2000" kern="0" dirty="0">
                <a:latin typeface="+mn-lt"/>
              </a:rPr>
              <a:t>Relative change in effect estimate: (0.80 – 0.65)/0.80=19%</a:t>
            </a:r>
          </a:p>
          <a:p>
            <a:pPr marL="342900" indent="-342900" eaLnBrk="1" hangingPunct="1">
              <a:lnSpc>
                <a:spcPct val="95000"/>
              </a:lnSpc>
              <a:spcBef>
                <a:spcPct val="50000"/>
              </a:spcBef>
              <a:buClr>
                <a:schemeClr val="accent1"/>
              </a:buClr>
              <a:buFontTx/>
              <a:buChar char="•"/>
              <a:defRPr/>
            </a:pPr>
            <a:r>
              <a:rPr lang="en-US" sz="2000" kern="0" dirty="0">
                <a:latin typeface="+mn-lt"/>
              </a:rPr>
              <a:t>Standard criteria for confounding</a:t>
            </a:r>
          </a:p>
          <a:p>
            <a:pPr marL="800100" lvl="1" indent="-342900" eaLnBrk="1" hangingPunct="1">
              <a:lnSpc>
                <a:spcPct val="95000"/>
              </a:lnSpc>
              <a:spcBef>
                <a:spcPct val="50000"/>
              </a:spcBef>
              <a:buClr>
                <a:schemeClr val="accent1"/>
              </a:buClr>
              <a:buFontTx/>
              <a:buChar char="•"/>
              <a:defRPr/>
            </a:pPr>
            <a:r>
              <a:rPr lang="en-US" sz="2000" kern="0" dirty="0">
                <a:latin typeface="+mn-lt"/>
              </a:rPr>
              <a:t>OR</a:t>
            </a:r>
            <a:r>
              <a:rPr lang="en-US" sz="2000" kern="0" baseline="-25000" dirty="0">
                <a:latin typeface="+mn-lt"/>
              </a:rPr>
              <a:t>CE|D=0</a:t>
            </a:r>
            <a:r>
              <a:rPr lang="en-US" sz="2000" kern="0" dirty="0">
                <a:latin typeface="+mn-lt"/>
              </a:rPr>
              <a:t> =0.50 (95%CI 0.23 – 1.07)</a:t>
            </a:r>
          </a:p>
          <a:p>
            <a:pPr marL="800100" lvl="1" indent="-342900" eaLnBrk="1" hangingPunct="1">
              <a:lnSpc>
                <a:spcPct val="95000"/>
              </a:lnSpc>
              <a:spcBef>
                <a:spcPct val="50000"/>
              </a:spcBef>
              <a:buClr>
                <a:schemeClr val="accent1"/>
              </a:buClr>
              <a:buFontTx/>
              <a:buChar char="•"/>
              <a:defRPr/>
            </a:pPr>
            <a:r>
              <a:rPr lang="en-US" sz="2000" kern="0" dirty="0">
                <a:latin typeface="+mn-lt"/>
              </a:rPr>
              <a:t> OR</a:t>
            </a:r>
            <a:r>
              <a:rPr lang="en-US" sz="2000" kern="0" baseline="-25000" dirty="0">
                <a:latin typeface="+mn-lt"/>
              </a:rPr>
              <a:t>CD|E </a:t>
            </a:r>
            <a:r>
              <a:rPr lang="en-US" sz="2000" kern="0" dirty="0">
                <a:latin typeface="+mn-lt"/>
              </a:rPr>
              <a:t>=15.22 (95% CI 10.09 – 22.95)</a:t>
            </a:r>
          </a:p>
          <a:p>
            <a:pPr marL="800100" lvl="1" indent="-342900" eaLnBrk="1" hangingPunct="1">
              <a:lnSpc>
                <a:spcPct val="95000"/>
              </a:lnSpc>
              <a:spcBef>
                <a:spcPct val="50000"/>
              </a:spcBef>
              <a:buClr>
                <a:schemeClr val="accent1"/>
              </a:buClr>
              <a:buFontTx/>
              <a:buChar char="•"/>
              <a:defRPr/>
            </a:pPr>
            <a:r>
              <a:rPr lang="en-US" sz="2000" kern="0" dirty="0">
                <a:latin typeface="+mn-lt"/>
              </a:rPr>
              <a:t>C is not on the causal pathway from E to D</a:t>
            </a:r>
          </a:p>
        </p:txBody>
      </p:sp>
      <p:sp>
        <p:nvSpPr>
          <p:cNvPr id="10" name="TextBox 9"/>
          <p:cNvSpPr txBox="1"/>
          <p:nvPr/>
        </p:nvSpPr>
        <p:spPr>
          <a:xfrm>
            <a:off x="180975" y="5932488"/>
            <a:ext cx="87344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C satisfies all conventional confounder criteria and yet is </a:t>
            </a:r>
            <a:r>
              <a:rPr lang="en-US" sz="2000" b="1" dirty="0"/>
              <a:t>NOT</a:t>
            </a:r>
            <a:r>
              <a:rPr lang="en-US" sz="2000" dirty="0"/>
              <a:t> a confounder!</a:t>
            </a:r>
          </a:p>
        </p:txBody>
      </p:sp>
    </p:spTree>
    <p:extLst>
      <p:ext uri="{BB962C8B-B14F-4D97-AF65-F5344CB8AC3E}">
        <p14:creationId xmlns:p14="http://schemas.microsoft.com/office/powerpoint/2010/main" val="11655831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solidFill>
              </a:rPr>
              <a:t>Topics</a:t>
            </a:r>
            <a:endParaRPr lang="en-US" sz="4000" b="1" dirty="0">
              <a:solidFill>
                <a:schemeClr val="tx2"/>
              </a:solidFill>
            </a:endParaRPr>
          </a:p>
        </p:txBody>
      </p:sp>
      <p:sp>
        <p:nvSpPr>
          <p:cNvPr id="3" name="Content Placeholder 2"/>
          <p:cNvSpPr>
            <a:spLocks noGrp="1"/>
          </p:cNvSpPr>
          <p:nvPr>
            <p:ph idx="1"/>
          </p:nvPr>
        </p:nvSpPr>
        <p:spPr>
          <a:xfrm>
            <a:off x="381000" y="1219200"/>
            <a:ext cx="8229600" cy="4800600"/>
          </a:xfrm>
        </p:spPr>
        <p:txBody>
          <a:bodyPr>
            <a:normAutofit fontScale="92500" lnSpcReduction="10000"/>
          </a:bodyPr>
          <a:lstStyle/>
          <a:p>
            <a:r>
              <a:rPr lang="en-US" dirty="0" smtClean="0"/>
              <a:t>Assess bias and confounding in observational studies</a:t>
            </a:r>
          </a:p>
          <a:p>
            <a:pPr lvl="1"/>
            <a:r>
              <a:rPr lang="en-US" dirty="0" smtClean="0"/>
              <a:t>Causal diagram</a:t>
            </a:r>
            <a:endParaRPr lang="en-US" dirty="0"/>
          </a:p>
          <a:p>
            <a:r>
              <a:rPr lang="en-US" dirty="0"/>
              <a:t>Methods to address confounding by indication:  </a:t>
            </a:r>
          </a:p>
          <a:p>
            <a:pPr lvl="1"/>
            <a:r>
              <a:rPr lang="en-US" dirty="0"/>
              <a:t>Propensity </a:t>
            </a:r>
            <a:r>
              <a:rPr lang="en-US" dirty="0" smtClean="0"/>
              <a:t>score </a:t>
            </a:r>
            <a:r>
              <a:rPr lang="en-US" dirty="0"/>
              <a:t>analyses </a:t>
            </a:r>
          </a:p>
          <a:p>
            <a:pPr lvl="1"/>
            <a:r>
              <a:rPr lang="en-US" dirty="0" smtClean="0"/>
              <a:t>Marginal structural models</a:t>
            </a:r>
          </a:p>
          <a:p>
            <a:pPr lvl="1"/>
            <a:r>
              <a:rPr lang="en-US" dirty="0"/>
              <a:t>Instrumental </a:t>
            </a:r>
            <a:r>
              <a:rPr lang="en-US" dirty="0" smtClean="0"/>
              <a:t>variables</a:t>
            </a:r>
          </a:p>
          <a:p>
            <a:pPr lvl="1"/>
            <a:r>
              <a:rPr lang="en-US" dirty="0" smtClean="0">
                <a:solidFill>
                  <a:schemeClr val="bg2">
                    <a:lumMod val="50000"/>
                  </a:schemeClr>
                </a:solidFill>
              </a:rPr>
              <a:t>External covariate adjustment</a:t>
            </a:r>
            <a:endParaRPr lang="en-US" dirty="0">
              <a:solidFill>
                <a:schemeClr val="bg2">
                  <a:lumMod val="50000"/>
                </a:schemeClr>
              </a:solidFill>
            </a:endParaRPr>
          </a:p>
          <a:p>
            <a:r>
              <a:rPr lang="en-US" dirty="0" smtClean="0"/>
              <a:t>Handling changing </a:t>
            </a:r>
            <a:r>
              <a:rPr lang="en-US" dirty="0"/>
              <a:t>exposure over time </a:t>
            </a:r>
          </a:p>
          <a:p>
            <a:r>
              <a:rPr lang="en-US" dirty="0"/>
              <a:t>Validity </a:t>
            </a:r>
            <a:r>
              <a:rPr lang="en-US" dirty="0" smtClean="0"/>
              <a:t>studies</a:t>
            </a:r>
          </a:p>
          <a:p>
            <a:pPr marL="0" indent="0">
              <a:buNone/>
            </a:pPr>
            <a:endParaRPr lang="en-US" dirty="0"/>
          </a:p>
          <a:p>
            <a:pPr>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Example (continued)</a:t>
            </a:r>
          </a:p>
        </p:txBody>
      </p:sp>
      <p:sp>
        <p:nvSpPr>
          <p:cNvPr id="29699" name="Content Placeholder 2"/>
          <p:cNvSpPr>
            <a:spLocks noGrp="1"/>
          </p:cNvSpPr>
          <p:nvPr>
            <p:ph idx="1"/>
          </p:nvPr>
        </p:nvSpPr>
        <p:spPr>
          <a:xfrm>
            <a:off x="512763" y="1462088"/>
            <a:ext cx="8118475" cy="887412"/>
          </a:xfrm>
        </p:spPr>
        <p:txBody>
          <a:bodyPr>
            <a:normAutofit fontScale="70000" lnSpcReduction="20000"/>
          </a:bodyPr>
          <a:lstStyle/>
          <a:p>
            <a:pPr eaLnBrk="1" hangingPunct="1"/>
            <a:r>
              <a:rPr lang="en-US" smtClean="0"/>
              <a:t>Unveiled C: Pregnancy ending in still birth or therapeutic abortion </a:t>
            </a:r>
          </a:p>
          <a:p>
            <a:pPr eaLnBrk="1" hangingPunct="1"/>
            <a:r>
              <a:rPr lang="en-US" smtClean="0"/>
              <a:t>What is the possible causal diagram?</a:t>
            </a:r>
          </a:p>
        </p:txBody>
      </p:sp>
      <p:sp>
        <p:nvSpPr>
          <p:cNvPr id="29701" name="Slide Number Placeholder 4"/>
          <p:cNvSpPr>
            <a:spLocks noGrp="1"/>
          </p:cNvSpPr>
          <p:nvPr>
            <p:ph type="sldNum" sz="quarter" idx="11"/>
          </p:nvPr>
        </p:nvSpPr>
        <p:spPr>
          <a:noFill/>
        </p:spPr>
        <p:txBody>
          <a:bodyPr/>
          <a:lstStyle/>
          <a:p>
            <a:fld id="{AC2A9500-5856-4BF6-AC22-E9AD8F512ADE}" type="slidenum">
              <a:rPr lang="en-US" smtClean="0"/>
              <a:pPr/>
              <a:t>20</a:t>
            </a:fld>
            <a:endParaRPr lang="en-US" smtClean="0"/>
          </a:p>
        </p:txBody>
      </p:sp>
      <p:sp>
        <p:nvSpPr>
          <p:cNvPr id="29702" name="TextBox 5"/>
          <p:cNvSpPr txBox="1">
            <a:spLocks noChangeArrowheads="1"/>
          </p:cNvSpPr>
          <p:nvPr/>
        </p:nvSpPr>
        <p:spPr bwMode="auto">
          <a:xfrm>
            <a:off x="611188" y="3181350"/>
            <a:ext cx="254000" cy="369888"/>
          </a:xfrm>
          <a:prstGeom prst="rect">
            <a:avLst/>
          </a:prstGeom>
          <a:noFill/>
          <a:ln w="9525">
            <a:noFill/>
            <a:miter lim="800000"/>
            <a:headEnd/>
            <a:tailEnd/>
          </a:ln>
        </p:spPr>
        <p:txBody>
          <a:bodyPr>
            <a:spAutoFit/>
          </a:bodyPr>
          <a:lstStyle/>
          <a:p>
            <a:r>
              <a:rPr lang="en-US"/>
              <a:t>E</a:t>
            </a:r>
          </a:p>
        </p:txBody>
      </p:sp>
      <p:sp>
        <p:nvSpPr>
          <p:cNvPr id="29703" name="TextBox 6"/>
          <p:cNvSpPr txBox="1">
            <a:spLocks noChangeArrowheads="1"/>
          </p:cNvSpPr>
          <p:nvPr/>
        </p:nvSpPr>
        <p:spPr bwMode="auto">
          <a:xfrm>
            <a:off x="2311400" y="3181350"/>
            <a:ext cx="344488" cy="369888"/>
          </a:xfrm>
          <a:prstGeom prst="rect">
            <a:avLst/>
          </a:prstGeom>
          <a:noFill/>
          <a:ln w="9525">
            <a:noFill/>
            <a:miter lim="800000"/>
            <a:headEnd/>
            <a:tailEnd/>
          </a:ln>
        </p:spPr>
        <p:txBody>
          <a:bodyPr>
            <a:spAutoFit/>
          </a:bodyPr>
          <a:lstStyle/>
          <a:p>
            <a:r>
              <a:rPr lang="en-US"/>
              <a:t>D</a:t>
            </a:r>
          </a:p>
        </p:txBody>
      </p:sp>
      <p:sp>
        <p:nvSpPr>
          <p:cNvPr id="29704" name="TextBox 7"/>
          <p:cNvSpPr txBox="1">
            <a:spLocks noChangeArrowheads="1"/>
          </p:cNvSpPr>
          <p:nvPr/>
        </p:nvSpPr>
        <p:spPr bwMode="auto">
          <a:xfrm>
            <a:off x="3759200" y="3182938"/>
            <a:ext cx="330200" cy="369887"/>
          </a:xfrm>
          <a:prstGeom prst="rect">
            <a:avLst/>
          </a:prstGeom>
          <a:noFill/>
          <a:ln w="9525">
            <a:noFill/>
            <a:miter lim="800000"/>
            <a:headEnd/>
            <a:tailEnd/>
          </a:ln>
        </p:spPr>
        <p:txBody>
          <a:bodyPr>
            <a:spAutoFit/>
          </a:bodyPr>
          <a:lstStyle/>
          <a:p>
            <a:r>
              <a:rPr lang="en-US"/>
              <a:t>C</a:t>
            </a:r>
          </a:p>
        </p:txBody>
      </p:sp>
      <p:sp>
        <p:nvSpPr>
          <p:cNvPr id="29705" name="TextBox 8"/>
          <p:cNvSpPr txBox="1">
            <a:spLocks noChangeArrowheads="1"/>
          </p:cNvSpPr>
          <p:nvPr/>
        </p:nvSpPr>
        <p:spPr bwMode="auto">
          <a:xfrm>
            <a:off x="1792288" y="4400550"/>
            <a:ext cx="519112" cy="369888"/>
          </a:xfrm>
          <a:prstGeom prst="rect">
            <a:avLst/>
          </a:prstGeom>
          <a:noFill/>
          <a:ln w="9525">
            <a:noFill/>
            <a:miter lim="800000"/>
            <a:headEnd/>
            <a:tailEnd/>
          </a:ln>
        </p:spPr>
        <p:txBody>
          <a:bodyPr>
            <a:spAutoFit/>
          </a:bodyPr>
          <a:lstStyle/>
          <a:p>
            <a:r>
              <a:rPr lang="en-US"/>
              <a:t>U</a:t>
            </a:r>
          </a:p>
        </p:txBody>
      </p:sp>
      <p:cxnSp>
        <p:nvCxnSpPr>
          <p:cNvPr id="29706" name="Straight Arrow Connector 10"/>
          <p:cNvCxnSpPr>
            <a:cxnSpLocks noChangeShapeType="1"/>
            <a:stCxn id="29702" idx="3"/>
            <a:endCxn id="29703" idx="1"/>
          </p:cNvCxnSpPr>
          <p:nvPr/>
        </p:nvCxnSpPr>
        <p:spPr bwMode="auto">
          <a:xfrm>
            <a:off x="865188" y="3367088"/>
            <a:ext cx="1446212" cy="1587"/>
          </a:xfrm>
          <a:prstGeom prst="straightConnector1">
            <a:avLst/>
          </a:prstGeom>
          <a:noFill/>
          <a:ln w="9525" algn="ctr">
            <a:solidFill>
              <a:schemeClr val="tx1"/>
            </a:solidFill>
            <a:prstDash val="dash"/>
            <a:round/>
            <a:headEnd/>
            <a:tailEnd type="arrow" w="med" len="med"/>
          </a:ln>
        </p:spPr>
      </p:cxnSp>
      <p:cxnSp>
        <p:nvCxnSpPr>
          <p:cNvPr id="29707" name="Straight Arrow Connector 13"/>
          <p:cNvCxnSpPr>
            <a:cxnSpLocks noChangeShapeType="1"/>
            <a:stCxn id="29703" idx="3"/>
            <a:endCxn id="29704" idx="1"/>
          </p:cNvCxnSpPr>
          <p:nvPr/>
        </p:nvCxnSpPr>
        <p:spPr bwMode="auto">
          <a:xfrm>
            <a:off x="2655888" y="3367088"/>
            <a:ext cx="1103312" cy="1587"/>
          </a:xfrm>
          <a:prstGeom prst="straightConnector1">
            <a:avLst/>
          </a:prstGeom>
          <a:noFill/>
          <a:ln w="9525" algn="ctr">
            <a:solidFill>
              <a:schemeClr val="tx1"/>
            </a:solidFill>
            <a:round/>
            <a:headEnd/>
            <a:tailEnd type="arrow" w="med" len="med"/>
          </a:ln>
        </p:spPr>
      </p:cxnSp>
      <p:cxnSp>
        <p:nvCxnSpPr>
          <p:cNvPr id="29708" name="Straight Arrow Connector 15"/>
          <p:cNvCxnSpPr>
            <a:cxnSpLocks noChangeShapeType="1"/>
            <a:stCxn id="29705" idx="1"/>
            <a:endCxn id="29702" idx="2"/>
          </p:cNvCxnSpPr>
          <p:nvPr/>
        </p:nvCxnSpPr>
        <p:spPr bwMode="auto">
          <a:xfrm rot="10800000">
            <a:off x="738188" y="3551238"/>
            <a:ext cx="1054100" cy="1035050"/>
          </a:xfrm>
          <a:prstGeom prst="straightConnector1">
            <a:avLst/>
          </a:prstGeom>
          <a:noFill/>
          <a:ln w="9525" algn="ctr">
            <a:solidFill>
              <a:schemeClr val="tx1"/>
            </a:solidFill>
            <a:round/>
            <a:headEnd/>
            <a:tailEnd type="arrow" w="med" len="med"/>
          </a:ln>
        </p:spPr>
      </p:cxnSp>
      <p:cxnSp>
        <p:nvCxnSpPr>
          <p:cNvPr id="29709" name="Straight Arrow Connector 17"/>
          <p:cNvCxnSpPr>
            <a:cxnSpLocks noChangeShapeType="1"/>
            <a:stCxn id="29705" idx="3"/>
            <a:endCxn id="29704" idx="2"/>
          </p:cNvCxnSpPr>
          <p:nvPr/>
        </p:nvCxnSpPr>
        <p:spPr bwMode="auto">
          <a:xfrm flipV="1">
            <a:off x="2311400" y="3552825"/>
            <a:ext cx="1612900" cy="1033463"/>
          </a:xfrm>
          <a:prstGeom prst="straightConnector1">
            <a:avLst/>
          </a:prstGeom>
          <a:noFill/>
          <a:ln w="9525" algn="ctr">
            <a:solidFill>
              <a:schemeClr val="tx1"/>
            </a:solidFill>
            <a:round/>
            <a:headEnd/>
            <a:tailEnd type="arrow" w="med" len="med"/>
          </a:ln>
        </p:spPr>
      </p:cxnSp>
      <p:sp>
        <p:nvSpPr>
          <p:cNvPr id="29710" name="TextBox 32"/>
          <p:cNvSpPr txBox="1">
            <a:spLocks noChangeArrowheads="1"/>
          </p:cNvSpPr>
          <p:nvPr/>
        </p:nvSpPr>
        <p:spPr bwMode="auto">
          <a:xfrm>
            <a:off x="4657725" y="3705225"/>
            <a:ext cx="254000" cy="368300"/>
          </a:xfrm>
          <a:prstGeom prst="rect">
            <a:avLst/>
          </a:prstGeom>
          <a:noFill/>
          <a:ln w="9525">
            <a:noFill/>
            <a:miter lim="800000"/>
            <a:headEnd/>
            <a:tailEnd/>
          </a:ln>
        </p:spPr>
        <p:txBody>
          <a:bodyPr>
            <a:spAutoFit/>
          </a:bodyPr>
          <a:lstStyle/>
          <a:p>
            <a:r>
              <a:rPr lang="en-US"/>
              <a:t>E</a:t>
            </a:r>
          </a:p>
        </p:txBody>
      </p:sp>
      <p:sp>
        <p:nvSpPr>
          <p:cNvPr id="29711" name="TextBox 33"/>
          <p:cNvSpPr txBox="1">
            <a:spLocks noChangeArrowheads="1"/>
          </p:cNvSpPr>
          <p:nvPr/>
        </p:nvSpPr>
        <p:spPr bwMode="auto">
          <a:xfrm>
            <a:off x="6357938" y="3705225"/>
            <a:ext cx="344487" cy="368300"/>
          </a:xfrm>
          <a:prstGeom prst="rect">
            <a:avLst/>
          </a:prstGeom>
          <a:noFill/>
          <a:ln w="9525">
            <a:noFill/>
            <a:miter lim="800000"/>
            <a:headEnd/>
            <a:tailEnd/>
          </a:ln>
        </p:spPr>
        <p:txBody>
          <a:bodyPr>
            <a:spAutoFit/>
          </a:bodyPr>
          <a:lstStyle/>
          <a:p>
            <a:r>
              <a:rPr lang="en-US"/>
              <a:t>D</a:t>
            </a:r>
          </a:p>
        </p:txBody>
      </p:sp>
      <p:sp>
        <p:nvSpPr>
          <p:cNvPr id="29712" name="TextBox 34"/>
          <p:cNvSpPr txBox="1">
            <a:spLocks noChangeArrowheads="1"/>
          </p:cNvSpPr>
          <p:nvPr/>
        </p:nvSpPr>
        <p:spPr bwMode="auto">
          <a:xfrm>
            <a:off x="7805738" y="3706813"/>
            <a:ext cx="330200" cy="368300"/>
          </a:xfrm>
          <a:prstGeom prst="rect">
            <a:avLst/>
          </a:prstGeom>
          <a:noFill/>
          <a:ln w="9525">
            <a:noFill/>
            <a:miter lim="800000"/>
            <a:headEnd/>
            <a:tailEnd/>
          </a:ln>
        </p:spPr>
        <p:txBody>
          <a:bodyPr>
            <a:spAutoFit/>
          </a:bodyPr>
          <a:lstStyle/>
          <a:p>
            <a:r>
              <a:rPr lang="en-US"/>
              <a:t>C</a:t>
            </a:r>
          </a:p>
        </p:txBody>
      </p:sp>
      <p:sp>
        <p:nvSpPr>
          <p:cNvPr id="29713" name="TextBox 35"/>
          <p:cNvSpPr txBox="1">
            <a:spLocks noChangeArrowheads="1"/>
          </p:cNvSpPr>
          <p:nvPr/>
        </p:nvSpPr>
        <p:spPr bwMode="auto">
          <a:xfrm>
            <a:off x="5838825" y="4924425"/>
            <a:ext cx="519113" cy="368300"/>
          </a:xfrm>
          <a:prstGeom prst="rect">
            <a:avLst/>
          </a:prstGeom>
          <a:noFill/>
          <a:ln w="9525">
            <a:noFill/>
            <a:miter lim="800000"/>
            <a:headEnd/>
            <a:tailEnd/>
          </a:ln>
        </p:spPr>
        <p:txBody>
          <a:bodyPr>
            <a:spAutoFit/>
          </a:bodyPr>
          <a:lstStyle/>
          <a:p>
            <a:r>
              <a:rPr lang="en-US"/>
              <a:t>U</a:t>
            </a:r>
            <a:r>
              <a:rPr lang="en-US" baseline="-25000"/>
              <a:t>1</a:t>
            </a:r>
            <a:endParaRPr lang="en-US"/>
          </a:p>
        </p:txBody>
      </p:sp>
      <p:cxnSp>
        <p:nvCxnSpPr>
          <p:cNvPr id="29714" name="Straight Arrow Connector 36"/>
          <p:cNvCxnSpPr>
            <a:cxnSpLocks noChangeShapeType="1"/>
            <a:stCxn id="29710" idx="3"/>
            <a:endCxn id="29711" idx="1"/>
          </p:cNvCxnSpPr>
          <p:nvPr/>
        </p:nvCxnSpPr>
        <p:spPr bwMode="auto">
          <a:xfrm>
            <a:off x="4911725" y="3889375"/>
            <a:ext cx="1446213" cy="1588"/>
          </a:xfrm>
          <a:prstGeom prst="straightConnector1">
            <a:avLst/>
          </a:prstGeom>
          <a:noFill/>
          <a:ln w="9525" algn="ctr">
            <a:solidFill>
              <a:schemeClr val="tx1"/>
            </a:solidFill>
            <a:prstDash val="dash"/>
            <a:round/>
            <a:headEnd/>
            <a:tailEnd type="arrow" w="med" len="med"/>
          </a:ln>
        </p:spPr>
      </p:cxnSp>
      <p:cxnSp>
        <p:nvCxnSpPr>
          <p:cNvPr id="29715" name="Straight Arrow Connector 38"/>
          <p:cNvCxnSpPr>
            <a:cxnSpLocks noChangeShapeType="1"/>
            <a:stCxn id="29713" idx="1"/>
            <a:endCxn id="29710" idx="2"/>
          </p:cNvCxnSpPr>
          <p:nvPr/>
        </p:nvCxnSpPr>
        <p:spPr bwMode="auto">
          <a:xfrm rot="10800000">
            <a:off x="4784725" y="4073525"/>
            <a:ext cx="1054100" cy="1035050"/>
          </a:xfrm>
          <a:prstGeom prst="straightConnector1">
            <a:avLst/>
          </a:prstGeom>
          <a:noFill/>
          <a:ln w="9525" algn="ctr">
            <a:solidFill>
              <a:schemeClr val="tx1"/>
            </a:solidFill>
            <a:round/>
            <a:headEnd/>
            <a:tailEnd type="arrow" w="med" len="med"/>
          </a:ln>
        </p:spPr>
      </p:cxnSp>
      <p:cxnSp>
        <p:nvCxnSpPr>
          <p:cNvPr id="29716" name="Straight Arrow Connector 39"/>
          <p:cNvCxnSpPr>
            <a:cxnSpLocks noChangeShapeType="1"/>
            <a:stCxn id="29713" idx="3"/>
            <a:endCxn id="29712" idx="2"/>
          </p:cNvCxnSpPr>
          <p:nvPr/>
        </p:nvCxnSpPr>
        <p:spPr bwMode="auto">
          <a:xfrm flipV="1">
            <a:off x="6357938" y="4075113"/>
            <a:ext cx="1612900" cy="1033462"/>
          </a:xfrm>
          <a:prstGeom prst="straightConnector1">
            <a:avLst/>
          </a:prstGeom>
          <a:noFill/>
          <a:ln w="9525" algn="ctr">
            <a:solidFill>
              <a:schemeClr val="tx1"/>
            </a:solidFill>
            <a:round/>
            <a:headEnd/>
            <a:tailEnd type="arrow" w="med" len="med"/>
          </a:ln>
        </p:spPr>
      </p:cxnSp>
      <p:sp>
        <p:nvSpPr>
          <p:cNvPr id="29717" name="TextBox 40"/>
          <p:cNvSpPr txBox="1">
            <a:spLocks noChangeArrowheads="1"/>
          </p:cNvSpPr>
          <p:nvPr/>
        </p:nvSpPr>
        <p:spPr bwMode="auto">
          <a:xfrm>
            <a:off x="6442075" y="2627313"/>
            <a:ext cx="519113" cy="369887"/>
          </a:xfrm>
          <a:prstGeom prst="rect">
            <a:avLst/>
          </a:prstGeom>
          <a:noFill/>
          <a:ln w="9525">
            <a:noFill/>
            <a:miter lim="800000"/>
            <a:headEnd/>
            <a:tailEnd/>
          </a:ln>
        </p:spPr>
        <p:txBody>
          <a:bodyPr>
            <a:spAutoFit/>
          </a:bodyPr>
          <a:lstStyle/>
          <a:p>
            <a:r>
              <a:rPr lang="en-US"/>
              <a:t>U</a:t>
            </a:r>
            <a:r>
              <a:rPr lang="en-US" baseline="-25000"/>
              <a:t>2</a:t>
            </a:r>
            <a:endParaRPr lang="en-US"/>
          </a:p>
        </p:txBody>
      </p:sp>
      <p:cxnSp>
        <p:nvCxnSpPr>
          <p:cNvPr id="29718" name="Straight Arrow Connector 42"/>
          <p:cNvCxnSpPr>
            <a:cxnSpLocks noChangeShapeType="1"/>
            <a:stCxn id="29717" idx="2"/>
            <a:endCxn id="29711" idx="0"/>
          </p:cNvCxnSpPr>
          <p:nvPr/>
        </p:nvCxnSpPr>
        <p:spPr bwMode="auto">
          <a:xfrm rot="5400000">
            <a:off x="6261894" y="3264694"/>
            <a:ext cx="708025" cy="173037"/>
          </a:xfrm>
          <a:prstGeom prst="straightConnector1">
            <a:avLst/>
          </a:prstGeom>
          <a:noFill/>
          <a:ln w="9525" algn="ctr">
            <a:solidFill>
              <a:schemeClr val="tx1"/>
            </a:solidFill>
            <a:round/>
            <a:headEnd/>
            <a:tailEnd type="arrow" w="med" len="med"/>
          </a:ln>
        </p:spPr>
      </p:cxnSp>
      <p:cxnSp>
        <p:nvCxnSpPr>
          <p:cNvPr id="29719" name="Straight Arrow Connector 44"/>
          <p:cNvCxnSpPr>
            <a:cxnSpLocks noChangeShapeType="1"/>
            <a:stCxn id="29717" idx="3"/>
            <a:endCxn id="29712" idx="0"/>
          </p:cNvCxnSpPr>
          <p:nvPr/>
        </p:nvCxnSpPr>
        <p:spPr bwMode="auto">
          <a:xfrm>
            <a:off x="6961188" y="2813050"/>
            <a:ext cx="1009650" cy="893763"/>
          </a:xfrm>
          <a:prstGeom prst="straightConnector1">
            <a:avLst/>
          </a:prstGeom>
          <a:noFill/>
          <a:ln w="9525" algn="ctr">
            <a:solidFill>
              <a:schemeClr val="tx1"/>
            </a:solidFill>
            <a:round/>
            <a:headEnd/>
            <a:tailEnd type="arrow" w="med" len="med"/>
          </a:ln>
        </p:spPr>
      </p:cxnSp>
      <p:sp>
        <p:nvSpPr>
          <p:cNvPr id="48" name="TextBox 47"/>
          <p:cNvSpPr txBox="1"/>
          <p:nvPr/>
        </p:nvSpPr>
        <p:spPr>
          <a:xfrm>
            <a:off x="180975" y="5530850"/>
            <a:ext cx="873442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C is downstream of E and D in the causal structure and thus is not eligible as a confounding factor.</a:t>
            </a:r>
          </a:p>
        </p:txBody>
      </p:sp>
    </p:spTree>
    <p:extLst>
      <p:ext uri="{BB962C8B-B14F-4D97-AF65-F5344CB8AC3E}">
        <p14:creationId xmlns:p14="http://schemas.microsoft.com/office/powerpoint/2010/main" val="8064196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smtClean="0"/>
              <a:t>Detection of Confounding In DAG (1)</a:t>
            </a:r>
          </a:p>
        </p:txBody>
      </p:sp>
      <p:sp>
        <p:nvSpPr>
          <p:cNvPr id="30723" name="Content Placeholder 2"/>
          <p:cNvSpPr>
            <a:spLocks noGrp="1"/>
          </p:cNvSpPr>
          <p:nvPr>
            <p:ph idx="1"/>
          </p:nvPr>
        </p:nvSpPr>
        <p:spPr>
          <a:xfrm>
            <a:off x="512763" y="1462088"/>
            <a:ext cx="8118475" cy="3541712"/>
          </a:xfrm>
        </p:spPr>
        <p:txBody>
          <a:bodyPr>
            <a:normAutofit fontScale="85000" lnSpcReduction="20000"/>
          </a:bodyPr>
          <a:lstStyle/>
          <a:p>
            <a:pPr eaLnBrk="1" hangingPunct="1"/>
            <a:r>
              <a:rPr lang="en-US" dirty="0" smtClean="0"/>
              <a:t>Algorithm</a:t>
            </a:r>
            <a:r>
              <a:rPr lang="en-US" baseline="30000" dirty="0" smtClean="0"/>
              <a:t>1</a:t>
            </a:r>
            <a:r>
              <a:rPr lang="en-US" dirty="0" smtClean="0"/>
              <a:t>:</a:t>
            </a:r>
          </a:p>
          <a:p>
            <a:pPr lvl="1" eaLnBrk="1" hangingPunct="1"/>
            <a:r>
              <a:rPr lang="en-US" dirty="0" smtClean="0"/>
              <a:t>Delete all single-headed arrows from the exposure</a:t>
            </a:r>
          </a:p>
          <a:p>
            <a:pPr lvl="1" eaLnBrk="1" hangingPunct="1"/>
            <a:r>
              <a:rPr lang="en-US" dirty="0" smtClean="0"/>
              <a:t>In the new graph without exposure effects, see whether there is any unblocked path from exposure to disease</a:t>
            </a:r>
          </a:p>
          <a:p>
            <a:pPr eaLnBrk="1" hangingPunct="1"/>
            <a:r>
              <a:rPr lang="en-US" dirty="0" smtClean="0"/>
              <a:t>Conventional criteria</a:t>
            </a:r>
            <a:r>
              <a:rPr lang="en-US" baseline="30000" dirty="0" smtClean="0"/>
              <a:t>1</a:t>
            </a:r>
            <a:r>
              <a:rPr lang="en-US" dirty="0" smtClean="0"/>
              <a:t>:</a:t>
            </a:r>
          </a:p>
          <a:p>
            <a:pPr lvl="1" eaLnBrk="1" hangingPunct="1"/>
            <a:r>
              <a:rPr lang="en-US" dirty="0" smtClean="0"/>
              <a:t>The variable is an ancestor of the outcome</a:t>
            </a:r>
          </a:p>
          <a:p>
            <a:pPr lvl="1" eaLnBrk="1" hangingPunct="1"/>
            <a:r>
              <a:rPr lang="en-US" dirty="0" smtClean="0"/>
              <a:t>The variable is associated with exposure</a:t>
            </a:r>
          </a:p>
          <a:p>
            <a:pPr lvl="1" eaLnBrk="1" hangingPunct="1"/>
            <a:r>
              <a:rPr lang="en-US" dirty="0" smtClean="0"/>
              <a:t>The variable is not a descendant of either exposure or outcome</a:t>
            </a:r>
          </a:p>
        </p:txBody>
      </p:sp>
      <p:sp>
        <p:nvSpPr>
          <p:cNvPr id="30725" name="Slide Number Placeholder 4"/>
          <p:cNvSpPr>
            <a:spLocks noGrp="1"/>
          </p:cNvSpPr>
          <p:nvPr>
            <p:ph type="sldNum" sz="quarter" idx="11"/>
          </p:nvPr>
        </p:nvSpPr>
        <p:spPr>
          <a:noFill/>
        </p:spPr>
        <p:txBody>
          <a:bodyPr/>
          <a:lstStyle/>
          <a:p>
            <a:fld id="{42EF6619-9982-4F26-8A80-A3A45FE631B9}" type="slidenum">
              <a:rPr lang="en-US" smtClean="0"/>
              <a:pPr/>
              <a:t>21</a:t>
            </a:fld>
            <a:endParaRPr lang="en-US" smtClean="0"/>
          </a:p>
        </p:txBody>
      </p:sp>
      <p:sp>
        <p:nvSpPr>
          <p:cNvPr id="30726" name="TextBox 5"/>
          <p:cNvSpPr txBox="1">
            <a:spLocks noChangeArrowheads="1"/>
          </p:cNvSpPr>
          <p:nvPr/>
        </p:nvSpPr>
        <p:spPr bwMode="auto">
          <a:xfrm>
            <a:off x="512763" y="5156200"/>
            <a:ext cx="7386637" cy="369888"/>
          </a:xfrm>
          <a:prstGeom prst="rect">
            <a:avLst/>
          </a:prstGeom>
          <a:noFill/>
          <a:ln w="9525">
            <a:noFill/>
            <a:miter lim="800000"/>
            <a:headEnd/>
            <a:tailEnd/>
          </a:ln>
        </p:spPr>
        <p:txBody>
          <a:bodyPr>
            <a:spAutoFit/>
          </a:bodyPr>
          <a:lstStyle/>
          <a:p>
            <a:r>
              <a:rPr lang="en-US"/>
              <a:t>1. Greenland et al, Epidemiology, 1999</a:t>
            </a:r>
          </a:p>
        </p:txBody>
      </p:sp>
    </p:spTree>
    <p:extLst>
      <p:ext uri="{BB962C8B-B14F-4D97-AF65-F5344CB8AC3E}">
        <p14:creationId xmlns:p14="http://schemas.microsoft.com/office/powerpoint/2010/main" val="37250362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mtClean="0"/>
              <a:t>Detection of Confounding In DAG (2)</a:t>
            </a:r>
          </a:p>
        </p:txBody>
      </p:sp>
      <p:sp>
        <p:nvSpPr>
          <p:cNvPr id="31748" name="Slide Number Placeholder 4"/>
          <p:cNvSpPr>
            <a:spLocks noGrp="1"/>
          </p:cNvSpPr>
          <p:nvPr>
            <p:ph type="sldNum" sz="quarter" idx="11"/>
          </p:nvPr>
        </p:nvSpPr>
        <p:spPr>
          <a:xfrm>
            <a:off x="3660775" y="6215063"/>
            <a:ext cx="1905000" cy="365125"/>
          </a:xfrm>
          <a:noFill/>
        </p:spPr>
        <p:txBody>
          <a:bodyPr/>
          <a:lstStyle/>
          <a:p>
            <a:fld id="{64F642A1-049D-41F6-885C-D78BB9B7BFBC}" type="slidenum">
              <a:rPr lang="en-US" smtClean="0"/>
              <a:pPr/>
              <a:t>22</a:t>
            </a:fld>
            <a:endParaRPr lang="en-US" smtClean="0"/>
          </a:p>
        </p:txBody>
      </p:sp>
      <p:sp>
        <p:nvSpPr>
          <p:cNvPr id="31749" name="TextBox 5"/>
          <p:cNvSpPr txBox="1">
            <a:spLocks noChangeArrowheads="1"/>
          </p:cNvSpPr>
          <p:nvPr/>
        </p:nvSpPr>
        <p:spPr bwMode="auto">
          <a:xfrm>
            <a:off x="2119313" y="4456113"/>
            <a:ext cx="393700" cy="369887"/>
          </a:xfrm>
          <a:prstGeom prst="rect">
            <a:avLst/>
          </a:prstGeom>
          <a:noFill/>
          <a:ln w="9525">
            <a:noFill/>
            <a:miter lim="800000"/>
            <a:headEnd/>
            <a:tailEnd/>
          </a:ln>
        </p:spPr>
        <p:txBody>
          <a:bodyPr>
            <a:spAutoFit/>
          </a:bodyPr>
          <a:lstStyle/>
          <a:p>
            <a:r>
              <a:rPr lang="en-US"/>
              <a:t>E</a:t>
            </a:r>
          </a:p>
        </p:txBody>
      </p:sp>
      <p:sp>
        <p:nvSpPr>
          <p:cNvPr id="31750" name="TextBox 6"/>
          <p:cNvSpPr txBox="1">
            <a:spLocks noChangeArrowheads="1"/>
          </p:cNvSpPr>
          <p:nvPr/>
        </p:nvSpPr>
        <p:spPr bwMode="auto">
          <a:xfrm>
            <a:off x="5154613" y="4457700"/>
            <a:ext cx="368300" cy="369888"/>
          </a:xfrm>
          <a:prstGeom prst="rect">
            <a:avLst/>
          </a:prstGeom>
          <a:noFill/>
          <a:ln w="9525">
            <a:noFill/>
            <a:miter lim="800000"/>
            <a:headEnd/>
            <a:tailEnd/>
          </a:ln>
        </p:spPr>
        <p:txBody>
          <a:bodyPr>
            <a:spAutoFit/>
          </a:bodyPr>
          <a:lstStyle/>
          <a:p>
            <a:r>
              <a:rPr lang="en-US"/>
              <a:t>D</a:t>
            </a:r>
          </a:p>
        </p:txBody>
      </p:sp>
      <p:sp>
        <p:nvSpPr>
          <p:cNvPr id="31751" name="TextBox 7"/>
          <p:cNvSpPr txBox="1">
            <a:spLocks noChangeArrowheads="1"/>
          </p:cNvSpPr>
          <p:nvPr/>
        </p:nvSpPr>
        <p:spPr bwMode="auto">
          <a:xfrm>
            <a:off x="3660775" y="3452813"/>
            <a:ext cx="311150" cy="368300"/>
          </a:xfrm>
          <a:prstGeom prst="rect">
            <a:avLst/>
          </a:prstGeom>
          <a:noFill/>
          <a:ln w="9525">
            <a:noFill/>
            <a:miter lim="800000"/>
            <a:headEnd/>
            <a:tailEnd/>
          </a:ln>
        </p:spPr>
        <p:txBody>
          <a:bodyPr>
            <a:spAutoFit/>
          </a:bodyPr>
          <a:lstStyle/>
          <a:p>
            <a:r>
              <a:rPr lang="en-US"/>
              <a:t>C</a:t>
            </a:r>
          </a:p>
        </p:txBody>
      </p:sp>
      <p:sp>
        <p:nvSpPr>
          <p:cNvPr id="31752" name="TextBox 8"/>
          <p:cNvSpPr txBox="1">
            <a:spLocks noChangeArrowheads="1"/>
          </p:cNvSpPr>
          <p:nvPr/>
        </p:nvSpPr>
        <p:spPr bwMode="auto">
          <a:xfrm>
            <a:off x="2119313" y="2246313"/>
            <a:ext cx="393700" cy="369887"/>
          </a:xfrm>
          <a:prstGeom prst="rect">
            <a:avLst/>
          </a:prstGeom>
          <a:noFill/>
          <a:ln w="9525">
            <a:noFill/>
            <a:miter lim="800000"/>
            <a:headEnd/>
            <a:tailEnd/>
          </a:ln>
        </p:spPr>
        <p:txBody>
          <a:bodyPr>
            <a:spAutoFit/>
          </a:bodyPr>
          <a:lstStyle/>
          <a:p>
            <a:r>
              <a:rPr lang="en-US"/>
              <a:t>A</a:t>
            </a:r>
          </a:p>
        </p:txBody>
      </p:sp>
      <p:sp>
        <p:nvSpPr>
          <p:cNvPr id="31753" name="TextBox 9"/>
          <p:cNvSpPr txBox="1">
            <a:spLocks noChangeArrowheads="1"/>
          </p:cNvSpPr>
          <p:nvPr/>
        </p:nvSpPr>
        <p:spPr bwMode="auto">
          <a:xfrm>
            <a:off x="5154613" y="2246313"/>
            <a:ext cx="368300" cy="369887"/>
          </a:xfrm>
          <a:prstGeom prst="rect">
            <a:avLst/>
          </a:prstGeom>
          <a:noFill/>
          <a:ln w="9525">
            <a:noFill/>
            <a:miter lim="800000"/>
            <a:headEnd/>
            <a:tailEnd/>
          </a:ln>
        </p:spPr>
        <p:txBody>
          <a:bodyPr>
            <a:spAutoFit/>
          </a:bodyPr>
          <a:lstStyle/>
          <a:p>
            <a:r>
              <a:rPr lang="en-US"/>
              <a:t>B</a:t>
            </a:r>
          </a:p>
        </p:txBody>
      </p:sp>
      <p:sp>
        <p:nvSpPr>
          <p:cNvPr id="31754" name="TextBox 10"/>
          <p:cNvSpPr txBox="1">
            <a:spLocks noChangeArrowheads="1"/>
          </p:cNvSpPr>
          <p:nvPr/>
        </p:nvSpPr>
        <p:spPr bwMode="auto">
          <a:xfrm>
            <a:off x="6477000" y="1447800"/>
            <a:ext cx="342900" cy="369888"/>
          </a:xfrm>
          <a:prstGeom prst="rect">
            <a:avLst/>
          </a:prstGeom>
          <a:noFill/>
          <a:ln w="9525">
            <a:noFill/>
            <a:miter lim="800000"/>
            <a:headEnd/>
            <a:tailEnd/>
          </a:ln>
        </p:spPr>
        <p:txBody>
          <a:bodyPr>
            <a:spAutoFit/>
          </a:bodyPr>
          <a:lstStyle/>
          <a:p>
            <a:r>
              <a:rPr lang="en-US"/>
              <a:t>U</a:t>
            </a:r>
          </a:p>
        </p:txBody>
      </p:sp>
      <p:cxnSp>
        <p:nvCxnSpPr>
          <p:cNvPr id="31755" name="Straight Arrow Connector 12"/>
          <p:cNvCxnSpPr>
            <a:cxnSpLocks noChangeShapeType="1"/>
            <a:stCxn id="31749" idx="3"/>
            <a:endCxn id="31750" idx="1"/>
          </p:cNvCxnSpPr>
          <p:nvPr/>
        </p:nvCxnSpPr>
        <p:spPr bwMode="auto">
          <a:xfrm>
            <a:off x="2513013" y="4641850"/>
            <a:ext cx="2641600" cy="1588"/>
          </a:xfrm>
          <a:prstGeom prst="straightConnector1">
            <a:avLst/>
          </a:prstGeom>
          <a:noFill/>
          <a:ln w="9525" algn="ctr">
            <a:solidFill>
              <a:schemeClr val="tx1"/>
            </a:solidFill>
            <a:round/>
            <a:headEnd/>
            <a:tailEnd type="arrow" w="med" len="med"/>
          </a:ln>
        </p:spPr>
      </p:cxnSp>
      <p:cxnSp>
        <p:nvCxnSpPr>
          <p:cNvPr id="31756" name="Straight Arrow Connector 15"/>
          <p:cNvCxnSpPr>
            <a:cxnSpLocks noChangeShapeType="1"/>
            <a:stCxn id="31752" idx="2"/>
            <a:endCxn id="31749" idx="0"/>
          </p:cNvCxnSpPr>
          <p:nvPr/>
        </p:nvCxnSpPr>
        <p:spPr bwMode="auto">
          <a:xfrm rot="5400000">
            <a:off x="1395413" y="3536950"/>
            <a:ext cx="1839912" cy="1588"/>
          </a:xfrm>
          <a:prstGeom prst="straightConnector1">
            <a:avLst/>
          </a:prstGeom>
          <a:noFill/>
          <a:ln w="9525" algn="ctr">
            <a:solidFill>
              <a:schemeClr val="tx1"/>
            </a:solidFill>
            <a:round/>
            <a:headEnd/>
            <a:tailEnd type="arrow" w="med" len="med"/>
          </a:ln>
        </p:spPr>
      </p:cxnSp>
      <p:cxnSp>
        <p:nvCxnSpPr>
          <p:cNvPr id="31757" name="Straight Arrow Connector 17"/>
          <p:cNvCxnSpPr>
            <a:cxnSpLocks noChangeShapeType="1"/>
            <a:stCxn id="31752" idx="3"/>
            <a:endCxn id="31751" idx="0"/>
          </p:cNvCxnSpPr>
          <p:nvPr/>
        </p:nvCxnSpPr>
        <p:spPr bwMode="auto">
          <a:xfrm>
            <a:off x="2513013" y="2432050"/>
            <a:ext cx="1303337" cy="1020763"/>
          </a:xfrm>
          <a:prstGeom prst="straightConnector1">
            <a:avLst/>
          </a:prstGeom>
          <a:noFill/>
          <a:ln w="9525" algn="ctr">
            <a:solidFill>
              <a:schemeClr val="tx1"/>
            </a:solidFill>
            <a:round/>
            <a:headEnd/>
            <a:tailEnd type="arrow" w="med" len="med"/>
          </a:ln>
        </p:spPr>
      </p:cxnSp>
      <p:cxnSp>
        <p:nvCxnSpPr>
          <p:cNvPr id="31758" name="Straight Arrow Connector 19"/>
          <p:cNvCxnSpPr>
            <a:cxnSpLocks noChangeShapeType="1"/>
            <a:stCxn id="31753" idx="1"/>
            <a:endCxn id="31751" idx="0"/>
          </p:cNvCxnSpPr>
          <p:nvPr/>
        </p:nvCxnSpPr>
        <p:spPr bwMode="auto">
          <a:xfrm rot="10800000" flipV="1">
            <a:off x="3816350" y="2432050"/>
            <a:ext cx="1338263" cy="1020763"/>
          </a:xfrm>
          <a:prstGeom prst="straightConnector1">
            <a:avLst/>
          </a:prstGeom>
          <a:noFill/>
          <a:ln w="9525" algn="ctr">
            <a:solidFill>
              <a:schemeClr val="tx1"/>
            </a:solidFill>
            <a:round/>
            <a:headEnd/>
            <a:tailEnd type="arrow" w="med" len="med"/>
          </a:ln>
        </p:spPr>
      </p:cxnSp>
      <p:cxnSp>
        <p:nvCxnSpPr>
          <p:cNvPr id="31759" name="Straight Arrow Connector 21"/>
          <p:cNvCxnSpPr>
            <a:cxnSpLocks noChangeShapeType="1"/>
            <a:stCxn id="31753" idx="2"/>
            <a:endCxn id="31750" idx="0"/>
          </p:cNvCxnSpPr>
          <p:nvPr/>
        </p:nvCxnSpPr>
        <p:spPr bwMode="auto">
          <a:xfrm rot="5400000">
            <a:off x="4418013" y="3536950"/>
            <a:ext cx="1841500" cy="0"/>
          </a:xfrm>
          <a:prstGeom prst="straightConnector1">
            <a:avLst/>
          </a:prstGeom>
          <a:noFill/>
          <a:ln w="9525" algn="ctr">
            <a:solidFill>
              <a:schemeClr val="tx1"/>
            </a:solidFill>
            <a:round/>
            <a:headEnd/>
            <a:tailEnd type="arrow" w="med" len="med"/>
          </a:ln>
        </p:spPr>
      </p:cxnSp>
      <p:cxnSp>
        <p:nvCxnSpPr>
          <p:cNvPr id="31760" name="Straight Arrow Connector 23"/>
          <p:cNvCxnSpPr>
            <a:cxnSpLocks noChangeShapeType="1"/>
            <a:stCxn id="31751" idx="1"/>
            <a:endCxn id="31749" idx="0"/>
          </p:cNvCxnSpPr>
          <p:nvPr/>
        </p:nvCxnSpPr>
        <p:spPr bwMode="auto">
          <a:xfrm rot="10800000" flipV="1">
            <a:off x="2316163" y="3636963"/>
            <a:ext cx="1344612" cy="819150"/>
          </a:xfrm>
          <a:prstGeom prst="straightConnector1">
            <a:avLst/>
          </a:prstGeom>
          <a:noFill/>
          <a:ln w="9525" algn="ctr">
            <a:solidFill>
              <a:schemeClr val="tx1"/>
            </a:solidFill>
            <a:round/>
            <a:headEnd/>
            <a:tailEnd type="arrow" w="med" len="med"/>
          </a:ln>
        </p:spPr>
      </p:cxnSp>
      <p:cxnSp>
        <p:nvCxnSpPr>
          <p:cNvPr id="31761" name="Straight Arrow Connector 25"/>
          <p:cNvCxnSpPr>
            <a:cxnSpLocks noChangeShapeType="1"/>
            <a:stCxn id="31751" idx="3"/>
            <a:endCxn id="31750" idx="0"/>
          </p:cNvCxnSpPr>
          <p:nvPr/>
        </p:nvCxnSpPr>
        <p:spPr bwMode="auto">
          <a:xfrm>
            <a:off x="3971925" y="3636963"/>
            <a:ext cx="1366838" cy="820737"/>
          </a:xfrm>
          <a:prstGeom prst="straightConnector1">
            <a:avLst/>
          </a:prstGeom>
          <a:noFill/>
          <a:ln w="9525" algn="ctr">
            <a:solidFill>
              <a:schemeClr val="tx1"/>
            </a:solidFill>
            <a:round/>
            <a:headEnd/>
            <a:tailEnd type="arrow" w="med" len="med"/>
          </a:ln>
        </p:spPr>
      </p:cxnSp>
      <p:cxnSp>
        <p:nvCxnSpPr>
          <p:cNvPr id="31762" name="Straight Arrow Connector 27"/>
          <p:cNvCxnSpPr>
            <a:cxnSpLocks noChangeShapeType="1"/>
            <a:stCxn id="31754" idx="1"/>
            <a:endCxn id="31752" idx="0"/>
          </p:cNvCxnSpPr>
          <p:nvPr/>
        </p:nvCxnSpPr>
        <p:spPr bwMode="auto">
          <a:xfrm rot="10800000" flipV="1">
            <a:off x="2316163" y="1631950"/>
            <a:ext cx="4160837" cy="614363"/>
          </a:xfrm>
          <a:prstGeom prst="straightConnector1">
            <a:avLst/>
          </a:prstGeom>
          <a:noFill/>
          <a:ln w="9525" algn="ctr">
            <a:solidFill>
              <a:schemeClr val="tx1"/>
            </a:solidFill>
            <a:prstDash val="dash"/>
            <a:round/>
            <a:headEnd/>
            <a:tailEnd type="arrow" w="med" len="med"/>
          </a:ln>
        </p:spPr>
      </p:cxnSp>
      <p:cxnSp>
        <p:nvCxnSpPr>
          <p:cNvPr id="31763" name="Straight Arrow Connector 29"/>
          <p:cNvCxnSpPr>
            <a:cxnSpLocks noChangeShapeType="1"/>
            <a:stCxn id="31754" idx="1"/>
            <a:endCxn id="31750" idx="3"/>
          </p:cNvCxnSpPr>
          <p:nvPr/>
        </p:nvCxnSpPr>
        <p:spPr bwMode="auto">
          <a:xfrm rot="10800000" flipV="1">
            <a:off x="5522913" y="1631950"/>
            <a:ext cx="954087" cy="3011488"/>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14053324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US" smtClean="0"/>
              <a:t>Detection of Confounding In DAG (3)</a:t>
            </a:r>
          </a:p>
        </p:txBody>
      </p:sp>
      <p:sp>
        <p:nvSpPr>
          <p:cNvPr id="32772" name="Slide Number Placeholder 4"/>
          <p:cNvSpPr>
            <a:spLocks noGrp="1"/>
          </p:cNvSpPr>
          <p:nvPr>
            <p:ph type="sldNum" sz="quarter" idx="11"/>
          </p:nvPr>
        </p:nvSpPr>
        <p:spPr>
          <a:xfrm>
            <a:off x="3660775" y="6215063"/>
            <a:ext cx="1905000" cy="365125"/>
          </a:xfrm>
          <a:noFill/>
        </p:spPr>
        <p:txBody>
          <a:bodyPr/>
          <a:lstStyle/>
          <a:p>
            <a:fld id="{12403F6B-33CB-49D9-95C0-1F34A605F8E5}" type="slidenum">
              <a:rPr lang="en-US" smtClean="0"/>
              <a:pPr/>
              <a:t>23</a:t>
            </a:fld>
            <a:endParaRPr lang="en-US" smtClean="0"/>
          </a:p>
        </p:txBody>
      </p:sp>
      <p:sp>
        <p:nvSpPr>
          <p:cNvPr id="32773" name="TextBox 5"/>
          <p:cNvSpPr txBox="1">
            <a:spLocks noChangeArrowheads="1"/>
          </p:cNvSpPr>
          <p:nvPr/>
        </p:nvSpPr>
        <p:spPr bwMode="auto">
          <a:xfrm>
            <a:off x="1749425" y="4271963"/>
            <a:ext cx="393700" cy="369887"/>
          </a:xfrm>
          <a:prstGeom prst="rect">
            <a:avLst/>
          </a:prstGeom>
          <a:noFill/>
          <a:ln w="9525">
            <a:noFill/>
            <a:miter lim="800000"/>
            <a:headEnd/>
            <a:tailEnd/>
          </a:ln>
        </p:spPr>
        <p:txBody>
          <a:bodyPr>
            <a:spAutoFit/>
          </a:bodyPr>
          <a:lstStyle/>
          <a:p>
            <a:r>
              <a:rPr lang="en-US"/>
              <a:t>E</a:t>
            </a:r>
          </a:p>
        </p:txBody>
      </p:sp>
      <p:sp>
        <p:nvSpPr>
          <p:cNvPr id="32774" name="TextBox 6"/>
          <p:cNvSpPr txBox="1">
            <a:spLocks noChangeArrowheads="1"/>
          </p:cNvSpPr>
          <p:nvPr/>
        </p:nvSpPr>
        <p:spPr bwMode="auto">
          <a:xfrm>
            <a:off x="4784725" y="4273550"/>
            <a:ext cx="368300" cy="369888"/>
          </a:xfrm>
          <a:prstGeom prst="rect">
            <a:avLst/>
          </a:prstGeom>
          <a:noFill/>
          <a:ln w="9525">
            <a:noFill/>
            <a:miter lim="800000"/>
            <a:headEnd/>
            <a:tailEnd/>
          </a:ln>
        </p:spPr>
        <p:txBody>
          <a:bodyPr>
            <a:spAutoFit/>
          </a:bodyPr>
          <a:lstStyle/>
          <a:p>
            <a:r>
              <a:rPr lang="en-US"/>
              <a:t>D</a:t>
            </a:r>
          </a:p>
        </p:txBody>
      </p:sp>
      <p:sp>
        <p:nvSpPr>
          <p:cNvPr id="32775" name="TextBox 7"/>
          <p:cNvSpPr txBox="1">
            <a:spLocks noChangeArrowheads="1"/>
          </p:cNvSpPr>
          <p:nvPr/>
        </p:nvSpPr>
        <p:spPr bwMode="auto">
          <a:xfrm>
            <a:off x="3290888" y="3268663"/>
            <a:ext cx="311150" cy="368300"/>
          </a:xfrm>
          <a:prstGeom prst="rect">
            <a:avLst/>
          </a:prstGeom>
          <a:noFill/>
          <a:ln w="9525">
            <a:noFill/>
            <a:miter lim="800000"/>
            <a:headEnd/>
            <a:tailEnd/>
          </a:ln>
        </p:spPr>
        <p:txBody>
          <a:bodyPr>
            <a:spAutoFit/>
          </a:bodyPr>
          <a:lstStyle/>
          <a:p>
            <a:r>
              <a:rPr lang="en-US"/>
              <a:t>C</a:t>
            </a:r>
          </a:p>
        </p:txBody>
      </p:sp>
      <p:sp>
        <p:nvSpPr>
          <p:cNvPr id="32776" name="TextBox 8"/>
          <p:cNvSpPr txBox="1">
            <a:spLocks noChangeArrowheads="1"/>
          </p:cNvSpPr>
          <p:nvPr/>
        </p:nvSpPr>
        <p:spPr bwMode="auto">
          <a:xfrm>
            <a:off x="1749425" y="2062163"/>
            <a:ext cx="393700" cy="369887"/>
          </a:xfrm>
          <a:prstGeom prst="rect">
            <a:avLst/>
          </a:prstGeom>
          <a:noFill/>
          <a:ln w="9525">
            <a:noFill/>
            <a:miter lim="800000"/>
            <a:headEnd/>
            <a:tailEnd/>
          </a:ln>
        </p:spPr>
        <p:txBody>
          <a:bodyPr>
            <a:spAutoFit/>
          </a:bodyPr>
          <a:lstStyle/>
          <a:p>
            <a:r>
              <a:rPr lang="en-US"/>
              <a:t>A</a:t>
            </a:r>
          </a:p>
        </p:txBody>
      </p:sp>
      <p:sp>
        <p:nvSpPr>
          <p:cNvPr id="32777" name="TextBox 9"/>
          <p:cNvSpPr txBox="1">
            <a:spLocks noChangeArrowheads="1"/>
          </p:cNvSpPr>
          <p:nvPr/>
        </p:nvSpPr>
        <p:spPr bwMode="auto">
          <a:xfrm>
            <a:off x="4786313" y="2062163"/>
            <a:ext cx="368300" cy="369887"/>
          </a:xfrm>
          <a:prstGeom prst="rect">
            <a:avLst/>
          </a:prstGeom>
          <a:noFill/>
          <a:ln w="9525">
            <a:noFill/>
            <a:miter lim="800000"/>
            <a:headEnd/>
            <a:tailEnd/>
          </a:ln>
        </p:spPr>
        <p:txBody>
          <a:bodyPr>
            <a:spAutoFit/>
          </a:bodyPr>
          <a:lstStyle/>
          <a:p>
            <a:r>
              <a:rPr lang="en-US"/>
              <a:t>B</a:t>
            </a:r>
          </a:p>
        </p:txBody>
      </p:sp>
      <p:cxnSp>
        <p:nvCxnSpPr>
          <p:cNvPr id="32778" name="Straight Arrow Connector 15"/>
          <p:cNvCxnSpPr>
            <a:cxnSpLocks noChangeShapeType="1"/>
            <a:stCxn id="32776" idx="2"/>
            <a:endCxn id="32773" idx="0"/>
          </p:cNvCxnSpPr>
          <p:nvPr/>
        </p:nvCxnSpPr>
        <p:spPr bwMode="auto">
          <a:xfrm rot="5400000">
            <a:off x="1026319" y="3352006"/>
            <a:ext cx="1841500" cy="1588"/>
          </a:xfrm>
          <a:prstGeom prst="straightConnector1">
            <a:avLst/>
          </a:prstGeom>
          <a:noFill/>
          <a:ln w="9525" algn="ctr">
            <a:solidFill>
              <a:schemeClr val="tx1"/>
            </a:solidFill>
            <a:round/>
            <a:headEnd/>
            <a:tailEnd type="arrow" w="med" len="med"/>
          </a:ln>
        </p:spPr>
      </p:cxnSp>
      <p:cxnSp>
        <p:nvCxnSpPr>
          <p:cNvPr id="32779" name="Straight Arrow Connector 17"/>
          <p:cNvCxnSpPr>
            <a:cxnSpLocks noChangeShapeType="1"/>
            <a:stCxn id="32776" idx="3"/>
            <a:endCxn id="32775" idx="0"/>
          </p:cNvCxnSpPr>
          <p:nvPr/>
        </p:nvCxnSpPr>
        <p:spPr bwMode="auto">
          <a:xfrm>
            <a:off x="2143125" y="2246313"/>
            <a:ext cx="1303338" cy="1022350"/>
          </a:xfrm>
          <a:prstGeom prst="straightConnector1">
            <a:avLst/>
          </a:prstGeom>
          <a:noFill/>
          <a:ln w="9525" algn="ctr">
            <a:solidFill>
              <a:schemeClr val="tx1"/>
            </a:solidFill>
            <a:round/>
            <a:headEnd/>
            <a:tailEnd type="arrow" w="med" len="med"/>
          </a:ln>
        </p:spPr>
      </p:cxnSp>
      <p:cxnSp>
        <p:nvCxnSpPr>
          <p:cNvPr id="32780" name="Straight Arrow Connector 19"/>
          <p:cNvCxnSpPr>
            <a:cxnSpLocks noChangeShapeType="1"/>
            <a:stCxn id="32777" idx="1"/>
            <a:endCxn id="32775" idx="0"/>
          </p:cNvCxnSpPr>
          <p:nvPr/>
        </p:nvCxnSpPr>
        <p:spPr bwMode="auto">
          <a:xfrm rot="10800000" flipV="1">
            <a:off x="3448050" y="2246313"/>
            <a:ext cx="1338263" cy="1022350"/>
          </a:xfrm>
          <a:prstGeom prst="straightConnector1">
            <a:avLst/>
          </a:prstGeom>
          <a:noFill/>
          <a:ln w="9525" algn="ctr">
            <a:solidFill>
              <a:schemeClr val="tx1"/>
            </a:solidFill>
            <a:round/>
            <a:headEnd/>
            <a:tailEnd type="arrow" w="med" len="med"/>
          </a:ln>
        </p:spPr>
      </p:cxnSp>
      <p:cxnSp>
        <p:nvCxnSpPr>
          <p:cNvPr id="32781" name="Straight Arrow Connector 21"/>
          <p:cNvCxnSpPr>
            <a:cxnSpLocks noChangeShapeType="1"/>
            <a:stCxn id="32777" idx="2"/>
            <a:endCxn id="32774" idx="0"/>
          </p:cNvCxnSpPr>
          <p:nvPr/>
        </p:nvCxnSpPr>
        <p:spPr bwMode="auto">
          <a:xfrm rot="5400000">
            <a:off x="4048919" y="3352006"/>
            <a:ext cx="1841500" cy="1588"/>
          </a:xfrm>
          <a:prstGeom prst="straightConnector1">
            <a:avLst/>
          </a:prstGeom>
          <a:noFill/>
          <a:ln w="9525" algn="ctr">
            <a:solidFill>
              <a:schemeClr val="tx1"/>
            </a:solidFill>
            <a:round/>
            <a:headEnd/>
            <a:tailEnd type="arrow" w="med" len="med"/>
          </a:ln>
        </p:spPr>
      </p:cxnSp>
      <p:cxnSp>
        <p:nvCxnSpPr>
          <p:cNvPr id="32782" name="Straight Arrow Connector 23"/>
          <p:cNvCxnSpPr>
            <a:cxnSpLocks noChangeShapeType="1"/>
            <a:stCxn id="32775" idx="1"/>
            <a:endCxn id="32773" idx="0"/>
          </p:cNvCxnSpPr>
          <p:nvPr/>
        </p:nvCxnSpPr>
        <p:spPr bwMode="auto">
          <a:xfrm rot="10800000" flipV="1">
            <a:off x="1947863" y="3452813"/>
            <a:ext cx="1344612" cy="819150"/>
          </a:xfrm>
          <a:prstGeom prst="straightConnector1">
            <a:avLst/>
          </a:prstGeom>
          <a:noFill/>
          <a:ln w="9525" algn="ctr">
            <a:solidFill>
              <a:schemeClr val="tx1"/>
            </a:solidFill>
            <a:round/>
            <a:headEnd/>
            <a:tailEnd type="arrow" w="med" len="med"/>
          </a:ln>
        </p:spPr>
      </p:cxnSp>
      <p:cxnSp>
        <p:nvCxnSpPr>
          <p:cNvPr id="32783" name="Straight Arrow Connector 25"/>
          <p:cNvCxnSpPr>
            <a:cxnSpLocks noChangeShapeType="1"/>
            <a:stCxn id="32775" idx="3"/>
            <a:endCxn id="32774" idx="0"/>
          </p:cNvCxnSpPr>
          <p:nvPr/>
        </p:nvCxnSpPr>
        <p:spPr bwMode="auto">
          <a:xfrm>
            <a:off x="3602038" y="3452813"/>
            <a:ext cx="1366837" cy="820737"/>
          </a:xfrm>
          <a:prstGeom prst="straightConnector1">
            <a:avLst/>
          </a:prstGeom>
          <a:noFill/>
          <a:ln w="9525" algn="ctr">
            <a:solidFill>
              <a:schemeClr val="tx1"/>
            </a:solidFill>
            <a:round/>
            <a:headEnd/>
            <a:tailEnd type="arrow" w="med" len="med"/>
          </a:ln>
        </p:spPr>
      </p:cxnSp>
      <p:sp>
        <p:nvSpPr>
          <p:cNvPr id="32784" name="TextBox 20"/>
          <p:cNvSpPr txBox="1">
            <a:spLocks noChangeArrowheads="1"/>
          </p:cNvSpPr>
          <p:nvPr/>
        </p:nvSpPr>
        <p:spPr bwMode="auto">
          <a:xfrm>
            <a:off x="5565775" y="2432050"/>
            <a:ext cx="2711450" cy="646113"/>
          </a:xfrm>
          <a:prstGeom prst="rect">
            <a:avLst/>
          </a:prstGeom>
          <a:noFill/>
          <a:ln w="9525">
            <a:noFill/>
            <a:miter lim="800000"/>
            <a:headEnd/>
            <a:tailEnd/>
          </a:ln>
        </p:spPr>
        <p:txBody>
          <a:bodyPr>
            <a:spAutoFit/>
          </a:bodyPr>
          <a:lstStyle/>
          <a:p>
            <a:r>
              <a:rPr lang="en-US" b="1"/>
              <a:t>Backdoor paths?</a:t>
            </a:r>
          </a:p>
          <a:p>
            <a:endParaRPr lang="en-US"/>
          </a:p>
        </p:txBody>
      </p:sp>
    </p:spTree>
    <p:extLst>
      <p:ext uri="{BB962C8B-B14F-4D97-AF65-F5344CB8AC3E}">
        <p14:creationId xmlns:p14="http://schemas.microsoft.com/office/powerpoint/2010/main" val="26285407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smtClean="0"/>
              <a:t>Detection of Confounding In DAG (4)</a:t>
            </a:r>
          </a:p>
        </p:txBody>
      </p:sp>
      <p:sp>
        <p:nvSpPr>
          <p:cNvPr id="33796" name="Slide Number Placeholder 4"/>
          <p:cNvSpPr>
            <a:spLocks noGrp="1"/>
          </p:cNvSpPr>
          <p:nvPr>
            <p:ph type="sldNum" sz="quarter" idx="11"/>
          </p:nvPr>
        </p:nvSpPr>
        <p:spPr>
          <a:xfrm>
            <a:off x="3660775" y="6215063"/>
            <a:ext cx="1905000" cy="365125"/>
          </a:xfrm>
          <a:noFill/>
        </p:spPr>
        <p:txBody>
          <a:bodyPr/>
          <a:lstStyle/>
          <a:p>
            <a:fld id="{29C6989D-CDEA-4C90-9ACC-331A4E98C634}" type="slidenum">
              <a:rPr lang="en-US" smtClean="0"/>
              <a:pPr/>
              <a:t>24</a:t>
            </a:fld>
            <a:endParaRPr lang="en-US" smtClean="0"/>
          </a:p>
        </p:txBody>
      </p:sp>
      <p:sp>
        <p:nvSpPr>
          <p:cNvPr id="33797"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3798"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33799" name="TextBox 7"/>
          <p:cNvSpPr txBox="1">
            <a:spLocks noChangeArrowheads="1"/>
          </p:cNvSpPr>
          <p:nvPr/>
        </p:nvSpPr>
        <p:spPr bwMode="auto">
          <a:xfrm>
            <a:off x="2478088" y="3082925"/>
            <a:ext cx="311150" cy="368300"/>
          </a:xfrm>
          <a:prstGeom prst="rect">
            <a:avLst/>
          </a:prstGeom>
          <a:noFill/>
          <a:ln w="9525">
            <a:noFill/>
            <a:miter lim="800000"/>
            <a:headEnd/>
            <a:tailEnd/>
          </a:ln>
        </p:spPr>
        <p:txBody>
          <a:bodyPr>
            <a:spAutoFit/>
          </a:bodyPr>
          <a:lstStyle/>
          <a:p>
            <a:r>
              <a:rPr lang="en-US"/>
              <a:t>C</a:t>
            </a:r>
          </a:p>
        </p:txBody>
      </p:sp>
      <p:sp>
        <p:nvSpPr>
          <p:cNvPr id="33800"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3801"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3802" name="Straight Arrow Connector 15"/>
          <p:cNvCxnSpPr>
            <a:cxnSpLocks noChangeShapeType="1"/>
            <a:stCxn id="33800" idx="2"/>
            <a:endCxn id="33797"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3803" name="Straight Arrow Connector 17"/>
          <p:cNvCxnSpPr>
            <a:cxnSpLocks noChangeShapeType="1"/>
            <a:stCxn id="33800" idx="3"/>
            <a:endCxn id="33799"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3804" name="Straight Arrow Connector 19"/>
          <p:cNvCxnSpPr>
            <a:cxnSpLocks noChangeShapeType="1"/>
            <a:stCxn id="33801" idx="1"/>
            <a:endCxn id="33799"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3805" name="Straight Arrow Connector 21"/>
          <p:cNvCxnSpPr>
            <a:cxnSpLocks noChangeShapeType="1"/>
            <a:stCxn id="33801" idx="2"/>
            <a:endCxn id="33798"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3806" name="Straight Arrow Connector 23"/>
          <p:cNvCxnSpPr>
            <a:cxnSpLocks noChangeShapeType="1"/>
            <a:stCxn id="33799" idx="1"/>
            <a:endCxn id="33797"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3807" name="Straight Arrow Connector 25"/>
          <p:cNvCxnSpPr>
            <a:cxnSpLocks noChangeShapeType="1"/>
            <a:stCxn id="33799" idx="3"/>
            <a:endCxn id="33798"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3808"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Tree>
    <p:extLst>
      <p:ext uri="{BB962C8B-B14F-4D97-AF65-F5344CB8AC3E}">
        <p14:creationId xmlns:p14="http://schemas.microsoft.com/office/powerpoint/2010/main" val="224694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dirty="0" smtClean="0"/>
              <a:t>Detection of Confounding In DAG (5)</a:t>
            </a:r>
          </a:p>
        </p:txBody>
      </p:sp>
      <p:sp>
        <p:nvSpPr>
          <p:cNvPr id="34820" name="Slide Number Placeholder 4"/>
          <p:cNvSpPr>
            <a:spLocks noGrp="1"/>
          </p:cNvSpPr>
          <p:nvPr>
            <p:ph type="sldNum" sz="quarter" idx="11"/>
          </p:nvPr>
        </p:nvSpPr>
        <p:spPr>
          <a:xfrm>
            <a:off x="3660775" y="6215063"/>
            <a:ext cx="1905000" cy="365125"/>
          </a:xfrm>
          <a:noFill/>
        </p:spPr>
        <p:txBody>
          <a:bodyPr/>
          <a:lstStyle/>
          <a:p>
            <a:fld id="{1926C182-896D-466B-8472-543020DBB910}" type="slidenum">
              <a:rPr lang="en-US" smtClean="0"/>
              <a:pPr/>
              <a:t>25</a:t>
            </a:fld>
            <a:endParaRPr lang="en-US" smtClean="0"/>
          </a:p>
        </p:txBody>
      </p:sp>
      <p:sp>
        <p:nvSpPr>
          <p:cNvPr id="34821"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4822"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8" name="TextBox 7"/>
          <p:cNvSpPr txBox="1"/>
          <p:nvPr/>
        </p:nvSpPr>
        <p:spPr>
          <a:xfrm>
            <a:off x="2478088" y="3082925"/>
            <a:ext cx="311150"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sp>
        <p:nvSpPr>
          <p:cNvPr id="34824"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4825"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4826" name="Straight Arrow Connector 15"/>
          <p:cNvCxnSpPr>
            <a:cxnSpLocks noChangeShapeType="1"/>
            <a:stCxn id="34824" idx="2"/>
            <a:endCxn id="34821"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4827" name="Straight Arrow Connector 17"/>
          <p:cNvCxnSpPr>
            <a:cxnSpLocks noChangeShapeType="1"/>
            <a:stCxn id="34824" idx="3"/>
            <a:endCxn id="8"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4828" name="Straight Arrow Connector 19"/>
          <p:cNvCxnSpPr>
            <a:cxnSpLocks noChangeShapeType="1"/>
            <a:stCxn id="34825" idx="1"/>
            <a:endCxn id="8"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4829" name="Straight Arrow Connector 21"/>
          <p:cNvCxnSpPr>
            <a:cxnSpLocks noChangeShapeType="1"/>
            <a:stCxn id="34825" idx="2"/>
            <a:endCxn id="34822"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4830" name="Straight Arrow Connector 23"/>
          <p:cNvCxnSpPr>
            <a:cxnSpLocks noChangeShapeType="1"/>
            <a:stCxn id="8" idx="1"/>
            <a:endCxn id="34821"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4831" name="Straight Arrow Connector 25"/>
          <p:cNvCxnSpPr>
            <a:cxnSpLocks noChangeShapeType="1"/>
            <a:stCxn id="8" idx="3"/>
            <a:endCxn id="34822"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4832"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
        <p:nvSpPr>
          <p:cNvPr id="19" name="TextBox 18"/>
          <p:cNvSpPr txBox="1"/>
          <p:nvPr/>
        </p:nvSpPr>
        <p:spPr>
          <a:xfrm>
            <a:off x="180975" y="5530850"/>
            <a:ext cx="873442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Which variable(s) need to be adjusted for to completed block all the backdoor paths and thus adjust for all confounding effects?</a:t>
            </a:r>
          </a:p>
        </p:txBody>
      </p:sp>
      <p:sp>
        <p:nvSpPr>
          <p:cNvPr id="21" name="Multiply 20"/>
          <p:cNvSpPr/>
          <p:nvPr/>
        </p:nvSpPr>
        <p:spPr bwMode="auto">
          <a:xfrm>
            <a:off x="896938" y="2798763"/>
            <a:ext cx="474662"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3" name="Multiply 22"/>
          <p:cNvSpPr/>
          <p:nvPr/>
        </p:nvSpPr>
        <p:spPr bwMode="auto">
          <a:xfrm>
            <a:off x="3917950" y="2798763"/>
            <a:ext cx="476250"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9" name="Multiply 28"/>
          <p:cNvSpPr/>
          <p:nvPr/>
        </p:nvSpPr>
        <p:spPr bwMode="auto">
          <a:xfrm rot="19577431">
            <a:off x="1628775" y="3365500"/>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Tree>
    <p:extLst>
      <p:ext uri="{BB962C8B-B14F-4D97-AF65-F5344CB8AC3E}">
        <p14:creationId xmlns:p14="http://schemas.microsoft.com/office/powerpoint/2010/main" val="22187568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smtClean="0"/>
              <a:t>Detection of Confounding In DAG (6)</a:t>
            </a:r>
          </a:p>
        </p:txBody>
      </p:sp>
      <p:sp>
        <p:nvSpPr>
          <p:cNvPr id="35844" name="Slide Number Placeholder 4"/>
          <p:cNvSpPr>
            <a:spLocks noGrp="1"/>
          </p:cNvSpPr>
          <p:nvPr>
            <p:ph type="sldNum" sz="quarter" idx="11"/>
          </p:nvPr>
        </p:nvSpPr>
        <p:spPr>
          <a:xfrm>
            <a:off x="3660775" y="6215063"/>
            <a:ext cx="1905000" cy="365125"/>
          </a:xfrm>
          <a:noFill/>
        </p:spPr>
        <p:txBody>
          <a:bodyPr/>
          <a:lstStyle/>
          <a:p>
            <a:fld id="{3379211A-7722-4AB3-834F-592C6D618D08}" type="slidenum">
              <a:rPr lang="en-US" smtClean="0"/>
              <a:pPr/>
              <a:t>26</a:t>
            </a:fld>
            <a:endParaRPr lang="en-US" smtClean="0"/>
          </a:p>
        </p:txBody>
      </p:sp>
      <p:sp>
        <p:nvSpPr>
          <p:cNvPr id="35845"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5846"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8" name="TextBox 7"/>
          <p:cNvSpPr txBox="1"/>
          <p:nvPr/>
        </p:nvSpPr>
        <p:spPr>
          <a:xfrm>
            <a:off x="2478088" y="3082925"/>
            <a:ext cx="311150"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sp>
        <p:nvSpPr>
          <p:cNvPr id="35848"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5849"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5850" name="Straight Arrow Connector 15"/>
          <p:cNvCxnSpPr>
            <a:cxnSpLocks noChangeShapeType="1"/>
            <a:stCxn id="35848" idx="2"/>
            <a:endCxn id="35845"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5851" name="Straight Arrow Connector 17"/>
          <p:cNvCxnSpPr>
            <a:cxnSpLocks noChangeShapeType="1"/>
            <a:stCxn id="35848" idx="3"/>
            <a:endCxn id="8"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5852" name="Straight Arrow Connector 19"/>
          <p:cNvCxnSpPr>
            <a:cxnSpLocks noChangeShapeType="1"/>
            <a:stCxn id="35849" idx="1"/>
            <a:endCxn id="8"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5853" name="Straight Arrow Connector 21"/>
          <p:cNvCxnSpPr>
            <a:cxnSpLocks noChangeShapeType="1"/>
            <a:stCxn id="35849" idx="2"/>
            <a:endCxn id="35846"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5854" name="Straight Arrow Connector 23"/>
          <p:cNvCxnSpPr>
            <a:cxnSpLocks noChangeShapeType="1"/>
            <a:stCxn id="8" idx="1"/>
            <a:endCxn id="35845"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5855" name="Straight Arrow Connector 25"/>
          <p:cNvCxnSpPr>
            <a:cxnSpLocks noChangeShapeType="1"/>
            <a:stCxn id="8" idx="3"/>
            <a:endCxn id="35846"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5856"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
        <p:nvSpPr>
          <p:cNvPr id="19" name="TextBox 18"/>
          <p:cNvSpPr txBox="1"/>
          <p:nvPr/>
        </p:nvSpPr>
        <p:spPr>
          <a:xfrm>
            <a:off x="180975" y="5530850"/>
            <a:ext cx="873442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Which variable(s) need to be adjusted for to completed block all the backdoor paths and thus adjust for all confounding effects?</a:t>
            </a:r>
          </a:p>
        </p:txBody>
      </p:sp>
      <p:sp>
        <p:nvSpPr>
          <p:cNvPr id="21" name="Multiply 20"/>
          <p:cNvSpPr/>
          <p:nvPr/>
        </p:nvSpPr>
        <p:spPr bwMode="auto">
          <a:xfrm>
            <a:off x="896938" y="2798763"/>
            <a:ext cx="474662"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3" name="Multiply 22"/>
          <p:cNvSpPr/>
          <p:nvPr/>
        </p:nvSpPr>
        <p:spPr bwMode="auto">
          <a:xfrm>
            <a:off x="3917950" y="2798763"/>
            <a:ext cx="476250"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cxnSp>
        <p:nvCxnSpPr>
          <p:cNvPr id="35860" name="Straight Connector 26"/>
          <p:cNvCxnSpPr>
            <a:cxnSpLocks noChangeShapeType="1"/>
            <a:stCxn id="35848" idx="3"/>
          </p:cNvCxnSpPr>
          <p:nvPr/>
        </p:nvCxnSpPr>
        <p:spPr bwMode="auto">
          <a:xfrm>
            <a:off x="1330325" y="2060575"/>
            <a:ext cx="2587625" cy="0"/>
          </a:xfrm>
          <a:prstGeom prst="line">
            <a:avLst/>
          </a:prstGeom>
          <a:noFill/>
          <a:ln w="9525" algn="ctr">
            <a:solidFill>
              <a:schemeClr val="tx1"/>
            </a:solidFill>
            <a:prstDash val="dash"/>
            <a:round/>
            <a:headEnd/>
            <a:tailEnd/>
          </a:ln>
        </p:spPr>
      </p:cxnSp>
      <p:sp>
        <p:nvSpPr>
          <p:cNvPr id="29" name="Multiply 28"/>
          <p:cNvSpPr/>
          <p:nvPr/>
        </p:nvSpPr>
        <p:spPr bwMode="auto">
          <a:xfrm rot="19577431">
            <a:off x="1628775" y="3365500"/>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Tree>
    <p:extLst>
      <p:ext uri="{BB962C8B-B14F-4D97-AF65-F5344CB8AC3E}">
        <p14:creationId xmlns:p14="http://schemas.microsoft.com/office/powerpoint/2010/main" val="38030115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smtClean="0"/>
              <a:t>Detection of Confounding In DAG (7)</a:t>
            </a:r>
          </a:p>
        </p:txBody>
      </p:sp>
      <p:sp>
        <p:nvSpPr>
          <p:cNvPr id="36868" name="Slide Number Placeholder 4"/>
          <p:cNvSpPr>
            <a:spLocks noGrp="1"/>
          </p:cNvSpPr>
          <p:nvPr>
            <p:ph type="sldNum" sz="quarter" idx="11"/>
          </p:nvPr>
        </p:nvSpPr>
        <p:spPr>
          <a:xfrm>
            <a:off x="3660775" y="6215063"/>
            <a:ext cx="1905000" cy="365125"/>
          </a:xfrm>
          <a:noFill/>
        </p:spPr>
        <p:txBody>
          <a:bodyPr/>
          <a:lstStyle/>
          <a:p>
            <a:fld id="{2DA922FB-1491-4CAE-A089-F32114969866}" type="slidenum">
              <a:rPr lang="en-US" smtClean="0"/>
              <a:pPr/>
              <a:t>27</a:t>
            </a:fld>
            <a:endParaRPr lang="en-US" smtClean="0"/>
          </a:p>
        </p:txBody>
      </p:sp>
      <p:sp>
        <p:nvSpPr>
          <p:cNvPr id="36869"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6870"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36871" name="TextBox 7"/>
          <p:cNvSpPr txBox="1">
            <a:spLocks noChangeArrowheads="1"/>
          </p:cNvSpPr>
          <p:nvPr/>
        </p:nvSpPr>
        <p:spPr bwMode="auto">
          <a:xfrm>
            <a:off x="2478088" y="3082925"/>
            <a:ext cx="311150" cy="368300"/>
          </a:xfrm>
          <a:prstGeom prst="rect">
            <a:avLst/>
          </a:prstGeom>
          <a:noFill/>
          <a:ln w="9525">
            <a:noFill/>
            <a:miter lim="800000"/>
            <a:headEnd/>
            <a:tailEnd/>
          </a:ln>
        </p:spPr>
        <p:txBody>
          <a:bodyPr>
            <a:spAutoFit/>
          </a:bodyPr>
          <a:lstStyle/>
          <a:p>
            <a:r>
              <a:rPr lang="en-US"/>
              <a:t>C</a:t>
            </a:r>
          </a:p>
        </p:txBody>
      </p:sp>
      <p:sp>
        <p:nvSpPr>
          <p:cNvPr id="36872"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6873"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6874" name="Straight Arrow Connector 15"/>
          <p:cNvCxnSpPr>
            <a:cxnSpLocks noChangeShapeType="1"/>
            <a:stCxn id="36872" idx="2"/>
            <a:endCxn id="36869"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6875" name="Straight Arrow Connector 17"/>
          <p:cNvCxnSpPr>
            <a:cxnSpLocks noChangeShapeType="1"/>
            <a:stCxn id="36872" idx="3"/>
            <a:endCxn id="36871"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6876" name="Straight Arrow Connector 19"/>
          <p:cNvCxnSpPr>
            <a:cxnSpLocks noChangeShapeType="1"/>
            <a:stCxn id="36873" idx="1"/>
            <a:endCxn id="36871"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6877" name="Straight Arrow Connector 21"/>
          <p:cNvCxnSpPr>
            <a:cxnSpLocks noChangeShapeType="1"/>
            <a:stCxn id="36873" idx="2"/>
            <a:endCxn id="36870"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6878" name="Straight Arrow Connector 23"/>
          <p:cNvCxnSpPr>
            <a:cxnSpLocks noChangeShapeType="1"/>
            <a:stCxn id="36871" idx="1"/>
            <a:endCxn id="36869"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6879" name="Straight Arrow Connector 25"/>
          <p:cNvCxnSpPr>
            <a:cxnSpLocks noChangeShapeType="1"/>
            <a:stCxn id="36871" idx="3"/>
            <a:endCxn id="36870"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6880"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
        <p:nvSpPr>
          <p:cNvPr id="19" name="TextBox 18"/>
          <p:cNvSpPr txBox="1"/>
          <p:nvPr/>
        </p:nvSpPr>
        <p:spPr>
          <a:xfrm>
            <a:off x="180975" y="5199063"/>
            <a:ext cx="8734425"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Which variable(s) need to be adjusted for to completed block all the backdoor paths and thus adjust for all confounding effects?</a:t>
            </a:r>
          </a:p>
          <a:p>
            <a:pPr>
              <a:defRPr/>
            </a:pPr>
            <a:r>
              <a:rPr lang="en-US" sz="2000" b="1" dirty="0"/>
              <a:t>C and (A or B)!</a:t>
            </a:r>
          </a:p>
        </p:txBody>
      </p:sp>
    </p:spTree>
    <p:extLst>
      <p:ext uri="{BB962C8B-B14F-4D97-AF65-F5344CB8AC3E}">
        <p14:creationId xmlns:p14="http://schemas.microsoft.com/office/powerpoint/2010/main" val="17751810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When Confounders are Measured </a:t>
            </a:r>
            <a:endParaRPr lang="en-US" sz="3200" b="1" dirty="0">
              <a:solidFill>
                <a:schemeClr val="tx2"/>
              </a:solidFill>
            </a:endParaRPr>
          </a:p>
        </p:txBody>
      </p:sp>
      <p:graphicFrame>
        <p:nvGraphicFramePr>
          <p:cNvPr id="9" name="Diagram 8"/>
          <p:cNvGraphicFramePr/>
          <p:nvPr/>
        </p:nvGraphicFramePr>
        <p:xfrm>
          <a:off x="1219200" y="1371600"/>
          <a:ext cx="6705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TextBox 4"/>
          <p:cNvSpPr txBox="1"/>
          <p:nvPr/>
        </p:nvSpPr>
        <p:spPr>
          <a:xfrm>
            <a:off x="3505200" y="5977929"/>
            <a:ext cx="1843133" cy="369332"/>
          </a:xfrm>
          <a:prstGeom prst="rect">
            <a:avLst/>
          </a:prstGeom>
          <a:noFill/>
          <a:ln w="38100">
            <a:solidFill>
              <a:schemeClr val="accent5">
                <a:lumMod val="75000"/>
              </a:schemeClr>
            </a:solidFill>
          </a:ln>
        </p:spPr>
        <p:txBody>
          <a:bodyPr wrap="none" rtlCol="0">
            <a:spAutoFit/>
          </a:bodyPr>
          <a:lstStyle/>
          <a:p>
            <a:r>
              <a:rPr lang="en-US" dirty="0" smtClean="0"/>
              <a:t>Propensity Scores</a:t>
            </a:r>
            <a:endParaRPr lang="en-US" dirty="0"/>
          </a:p>
        </p:txBody>
      </p:sp>
      <p:sp>
        <p:nvSpPr>
          <p:cNvPr id="6" name="Left Brace 5"/>
          <p:cNvSpPr/>
          <p:nvPr/>
        </p:nvSpPr>
        <p:spPr>
          <a:xfrm rot="16200000">
            <a:off x="4152900" y="4000501"/>
            <a:ext cx="533400" cy="3200400"/>
          </a:xfrm>
          <a:prstGeom prst="leftBrace">
            <a:avLst>
              <a:gd name="adj1" fmla="val 12101"/>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5152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28"/>
            <a:ext cx="8229600" cy="1143000"/>
          </a:xfrm>
        </p:spPr>
        <p:txBody>
          <a:bodyPr>
            <a:normAutofit/>
          </a:bodyPr>
          <a:lstStyle/>
          <a:p>
            <a:r>
              <a:rPr lang="en-US" sz="3000" b="1" dirty="0" smtClean="0">
                <a:solidFill>
                  <a:schemeClr val="accent1">
                    <a:lumMod val="75000"/>
                  </a:schemeClr>
                </a:solidFill>
              </a:rPr>
              <a:t>Propensity Scores (PS)</a:t>
            </a:r>
            <a:endParaRPr lang="en-US" sz="3000" b="1" dirty="0">
              <a:solidFill>
                <a:schemeClr val="accent1">
                  <a:lumMod val="75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2819400"/>
            <a:ext cx="4572000" cy="3803258"/>
          </a:xfrm>
          <a:prstGeom prst="rect">
            <a:avLst/>
          </a:prstGeom>
          <a:noFill/>
          <a:ln w="9525">
            <a:noFill/>
            <a:miter lim="800000"/>
            <a:headEnd/>
            <a:tailEnd/>
          </a:ln>
        </p:spPr>
      </p:pic>
      <p:sp>
        <p:nvSpPr>
          <p:cNvPr id="5" name="TextBox 4"/>
          <p:cNvSpPr txBox="1"/>
          <p:nvPr/>
        </p:nvSpPr>
        <p:spPr>
          <a:xfrm>
            <a:off x="304800" y="1219200"/>
            <a:ext cx="8458199" cy="1477328"/>
          </a:xfrm>
          <a:prstGeom prst="rect">
            <a:avLst/>
          </a:prstGeom>
          <a:noFill/>
          <a:ln w="12700">
            <a:solidFill>
              <a:schemeClr val="accent1"/>
            </a:solidFill>
          </a:ln>
        </p:spPr>
        <p:txBody>
          <a:bodyPr wrap="square" rtlCol="0">
            <a:spAutoFit/>
          </a:bodyPr>
          <a:lstStyle/>
          <a:p>
            <a:pPr>
              <a:spcBef>
                <a:spcPts val="400"/>
              </a:spcBef>
              <a:buFont typeface="Arial" pitchFamily="34" charset="0"/>
              <a:buChar char="•"/>
            </a:pPr>
            <a:r>
              <a:rPr lang="en-US" sz="1600" dirty="0" smtClean="0"/>
              <a:t> A propensity score is the conditional probability of receiving treatment given the covariates</a:t>
            </a:r>
          </a:p>
          <a:p>
            <a:pPr>
              <a:spcBef>
                <a:spcPts val="400"/>
              </a:spcBef>
              <a:buFont typeface="Arial" pitchFamily="34" charset="0"/>
              <a:buChar char="•"/>
            </a:pPr>
            <a:r>
              <a:rPr lang="en-US" sz="1600" dirty="0" smtClean="0"/>
              <a:t> PS usually estimated using logistic regression (other approaches are also possible)</a:t>
            </a:r>
          </a:p>
          <a:p>
            <a:pPr>
              <a:spcBef>
                <a:spcPts val="400"/>
              </a:spcBef>
              <a:buFont typeface="Arial" pitchFamily="34" charset="0"/>
              <a:buChar char="•"/>
            </a:pPr>
            <a:r>
              <a:rPr lang="en-US" sz="1600" i="1" dirty="0" smtClean="0"/>
              <a:t> Combines many patient characteristics/determinants of treatment into a single score</a:t>
            </a:r>
          </a:p>
          <a:p>
            <a:pPr>
              <a:spcBef>
                <a:spcPts val="400"/>
              </a:spcBef>
              <a:buFont typeface="Arial" pitchFamily="34" charset="0"/>
              <a:buChar char="•"/>
            </a:pPr>
            <a:r>
              <a:rPr lang="en-US" sz="1600" dirty="0" smtClean="0"/>
              <a:t> Regions of overlap in PS distributions represent clinical equipoise between two therapeutic</a:t>
            </a:r>
            <a:br>
              <a:rPr lang="en-US" sz="1600" dirty="0" smtClean="0"/>
            </a:br>
            <a:r>
              <a:rPr lang="en-US" sz="1600" dirty="0" smtClean="0"/>
              <a:t>  options</a:t>
            </a:r>
            <a:endParaRPr lang="en-US" sz="1600" dirty="0"/>
          </a:p>
        </p:txBody>
      </p:sp>
      <p:sp>
        <p:nvSpPr>
          <p:cNvPr id="6" name="TextBox 5"/>
          <p:cNvSpPr txBox="1"/>
          <p:nvPr/>
        </p:nvSpPr>
        <p:spPr>
          <a:xfrm>
            <a:off x="5105400" y="2895600"/>
            <a:ext cx="3657600" cy="16312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buFont typeface="Arial" pitchFamily="34" charset="0"/>
              <a:buChar char="•"/>
            </a:pPr>
            <a:r>
              <a:rPr lang="en-US" dirty="0" smtClean="0"/>
              <a:t> Can be used in analysis through:</a:t>
            </a:r>
          </a:p>
          <a:p>
            <a:pPr lvl="1">
              <a:buFont typeface="Courier New" pitchFamily="49" charset="0"/>
              <a:buChar char="o"/>
            </a:pPr>
            <a:r>
              <a:rPr lang="en-US" sz="1600" dirty="0" smtClean="0"/>
              <a:t> Matching</a:t>
            </a:r>
          </a:p>
          <a:p>
            <a:pPr lvl="1">
              <a:buFont typeface="Courier New" pitchFamily="49" charset="0"/>
              <a:buChar char="o"/>
            </a:pPr>
            <a:r>
              <a:rPr lang="en-US" sz="1600" dirty="0" smtClean="0"/>
              <a:t> Stratification</a:t>
            </a:r>
          </a:p>
          <a:p>
            <a:pPr lvl="1">
              <a:buFont typeface="Courier New" pitchFamily="49" charset="0"/>
              <a:buChar char="o"/>
            </a:pPr>
            <a:r>
              <a:rPr lang="en-US" sz="1600" dirty="0" smtClean="0"/>
              <a:t> Regression</a:t>
            </a:r>
          </a:p>
          <a:p>
            <a:pPr lvl="1">
              <a:buFont typeface="Courier New" pitchFamily="49" charset="0"/>
              <a:buChar char="o"/>
            </a:pPr>
            <a:r>
              <a:rPr lang="en-US" sz="1600" dirty="0" smtClean="0"/>
              <a:t> Combination of above methods</a:t>
            </a:r>
          </a:p>
          <a:p>
            <a:endParaRPr lang="en-US" dirty="0"/>
          </a:p>
        </p:txBody>
      </p:sp>
      <p:sp>
        <p:nvSpPr>
          <p:cNvPr id="8" name="TextBox 7"/>
          <p:cNvSpPr txBox="1"/>
          <p:nvPr/>
        </p:nvSpPr>
        <p:spPr>
          <a:xfrm>
            <a:off x="228600" y="6581001"/>
            <a:ext cx="4670061" cy="276999"/>
          </a:xfrm>
          <a:prstGeom prst="rect">
            <a:avLst/>
          </a:prstGeom>
          <a:noFill/>
        </p:spPr>
        <p:txBody>
          <a:bodyPr wrap="none" rtlCol="0">
            <a:spAutoFit/>
          </a:bodyPr>
          <a:lstStyle/>
          <a:p>
            <a:r>
              <a:rPr lang="en-US" sz="1200" i="1" dirty="0" smtClean="0"/>
              <a:t>Figure taken from </a:t>
            </a:r>
            <a:r>
              <a:rPr lang="en-US" sz="1200" i="1" dirty="0" err="1" smtClean="0"/>
              <a:t>Schneeweis</a:t>
            </a:r>
            <a:r>
              <a:rPr lang="en-US" sz="1200" i="1" dirty="0" smtClean="0"/>
              <a:t> S, </a:t>
            </a:r>
            <a:r>
              <a:rPr lang="en-US" sz="1200" i="1" dirty="0" err="1" smtClean="0"/>
              <a:t>Clin</a:t>
            </a:r>
            <a:r>
              <a:rPr lang="en-US" sz="1200" i="1" dirty="0" smtClean="0"/>
              <a:t> </a:t>
            </a:r>
            <a:r>
              <a:rPr lang="en-US" sz="1200" i="1" dirty="0" err="1" smtClean="0"/>
              <a:t>Pharmacol</a:t>
            </a:r>
            <a:r>
              <a:rPr lang="en-US" sz="1200" i="1" dirty="0" smtClean="0"/>
              <a:t> </a:t>
            </a:r>
            <a:r>
              <a:rPr lang="en-US" sz="1200" i="1" dirty="0" err="1" smtClean="0"/>
              <a:t>Ther</a:t>
            </a:r>
            <a:r>
              <a:rPr lang="en-US" sz="1200" i="1" dirty="0" smtClean="0"/>
              <a:t> 2007;82(2):143-56.</a:t>
            </a:r>
            <a:endParaRPr lang="en-US" sz="1600" i="1" dirty="0"/>
          </a:p>
        </p:txBody>
      </p:sp>
    </p:spTree>
    <p:extLst>
      <p:ext uri="{BB962C8B-B14F-4D97-AF65-F5344CB8AC3E}">
        <p14:creationId xmlns:p14="http://schemas.microsoft.com/office/powerpoint/2010/main" val="401740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74638"/>
            <a:ext cx="8458200" cy="1143000"/>
          </a:xfrm>
        </p:spPr>
        <p:txBody>
          <a:bodyPr>
            <a:normAutofit/>
          </a:bodyPr>
          <a:lstStyle/>
          <a:p>
            <a:pPr eaLnBrk="1" hangingPunct="1"/>
            <a:r>
              <a:rPr lang="en-US" sz="3000" b="1" dirty="0" smtClean="0">
                <a:solidFill>
                  <a:schemeClr val="tx2"/>
                </a:solidFill>
                <a:latin typeface="Arial" pitchFamily="34" charset="0"/>
                <a:cs typeface="Arial" pitchFamily="34" charset="0"/>
              </a:rPr>
              <a:t>Determining whether an association is causal</a:t>
            </a:r>
          </a:p>
        </p:txBody>
      </p:sp>
      <p:sp>
        <p:nvSpPr>
          <p:cNvPr id="27651" name="Rectangle 3"/>
          <p:cNvSpPr>
            <a:spLocks noGrp="1" noChangeArrowheads="1"/>
          </p:cNvSpPr>
          <p:nvPr>
            <p:ph idx="1"/>
          </p:nvPr>
        </p:nvSpPr>
        <p:spPr>
          <a:xfrm>
            <a:off x="304800" y="1295400"/>
            <a:ext cx="8540750" cy="5281612"/>
          </a:xfrm>
        </p:spPr>
        <p:txBody>
          <a:bodyPr>
            <a:normAutofit/>
          </a:bodyPr>
          <a:lstStyle/>
          <a:p>
            <a:pPr eaLnBrk="1" hangingPunct="1"/>
            <a:r>
              <a:rPr lang="en-US" sz="2800" dirty="0" smtClean="0"/>
              <a:t>An observed association must be due to chance, bias or causation</a:t>
            </a:r>
          </a:p>
          <a:p>
            <a:pPr eaLnBrk="1" hangingPunct="1">
              <a:buNone/>
            </a:pPr>
            <a:endParaRPr lang="en-US" sz="1400" dirty="0" smtClean="0"/>
          </a:p>
          <a:p>
            <a:pPr eaLnBrk="1" hangingPunct="1"/>
            <a:r>
              <a:rPr lang="en-US" sz="2800" dirty="0" smtClean="0"/>
              <a:t>Statistical tests quantify probability of an association is due to chance</a:t>
            </a:r>
          </a:p>
          <a:p>
            <a:pPr eaLnBrk="1" hangingPunct="1">
              <a:buNone/>
            </a:pPr>
            <a:endParaRPr lang="en-US" sz="1400" dirty="0" smtClean="0"/>
          </a:p>
          <a:p>
            <a:pPr eaLnBrk="1" hangingPunct="1"/>
            <a:r>
              <a:rPr lang="en-US" sz="2800" dirty="0" smtClean="0"/>
              <a:t>Knowing potential sources of bias allows one to assess whether results are likely to be affected by bias</a:t>
            </a:r>
          </a:p>
          <a:p>
            <a:pPr eaLnBrk="1" hangingPunct="1">
              <a:buNone/>
            </a:pPr>
            <a:endParaRPr lang="en-US" sz="1400" dirty="0" smtClean="0"/>
          </a:p>
          <a:p>
            <a:pPr eaLnBrk="1" hangingPunct="1"/>
            <a:r>
              <a:rPr lang="en-US" sz="2800" dirty="0" smtClean="0"/>
              <a:t>Additional considerations in assessing causality:</a:t>
            </a:r>
          </a:p>
          <a:p>
            <a:pPr lvl="1" eaLnBrk="1" hangingPunct="1"/>
            <a:r>
              <a:rPr lang="en-US" sz="2400" dirty="0" smtClean="0"/>
              <a:t>Biologic plausibility, temporal sequence, strength of association, dose-response, specificity, consistency</a:t>
            </a:r>
          </a:p>
        </p:txBody>
      </p:sp>
    </p:spTree>
    <p:extLst>
      <p:ext uri="{BB962C8B-B14F-4D97-AF65-F5344CB8AC3E}">
        <p14:creationId xmlns:p14="http://schemas.microsoft.com/office/powerpoint/2010/main" val="8805218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a:xfrm>
            <a:off x="533400" y="482600"/>
            <a:ext cx="8153400" cy="341313"/>
          </a:xfrm>
        </p:spPr>
        <p:txBody>
          <a:bodyPr>
            <a:normAutofit fontScale="90000"/>
          </a:bodyPr>
          <a:lstStyle/>
          <a:p>
            <a:r>
              <a:rPr lang="en-US" sz="2800" dirty="0"/>
              <a:t>Propensity Score Analysis – When?</a:t>
            </a:r>
          </a:p>
        </p:txBody>
      </p:sp>
      <p:pic>
        <p:nvPicPr>
          <p:cNvPr id="1244167" name="Picture 7"/>
          <p:cNvPicPr>
            <a:picLocks noChangeAspect="1" noChangeArrowheads="1"/>
          </p:cNvPicPr>
          <p:nvPr/>
        </p:nvPicPr>
        <p:blipFill>
          <a:blip r:embed="rId3" cstate="print"/>
          <a:srcRect/>
          <a:stretch>
            <a:fillRect/>
          </a:stretch>
        </p:blipFill>
        <p:spPr bwMode="auto">
          <a:xfrm>
            <a:off x="0" y="976313"/>
            <a:ext cx="9144000" cy="5526087"/>
          </a:xfrm>
          <a:prstGeom prst="rect">
            <a:avLst/>
          </a:prstGeom>
          <a:noFill/>
          <a:ln w="9525">
            <a:noFill/>
            <a:miter lim="800000"/>
            <a:headEnd/>
            <a:tailEnd/>
          </a:ln>
          <a:effectLst/>
        </p:spPr>
      </p:pic>
      <p:sp>
        <p:nvSpPr>
          <p:cNvPr id="1244168" name="Text Box 8"/>
          <p:cNvSpPr txBox="1">
            <a:spLocks noChangeArrowheads="1"/>
          </p:cNvSpPr>
          <p:nvPr/>
        </p:nvSpPr>
        <p:spPr bwMode="auto">
          <a:xfrm>
            <a:off x="3127375" y="6418263"/>
            <a:ext cx="2787943" cy="230832"/>
          </a:xfrm>
          <a:prstGeom prst="rect">
            <a:avLst/>
          </a:prstGeom>
          <a:noFill/>
          <a:ln w="9525">
            <a:noFill/>
            <a:miter lim="800000"/>
            <a:headEnd/>
            <a:tailEnd/>
          </a:ln>
          <a:effectLst/>
        </p:spPr>
        <p:txBody>
          <a:bodyPr wrap="none">
            <a:spAutoFit/>
          </a:bodyPr>
          <a:lstStyle/>
          <a:p>
            <a:r>
              <a:rPr lang="en-US" sz="900" dirty="0" smtClean="0"/>
              <a:t>Slide by S</a:t>
            </a:r>
            <a:r>
              <a:rPr lang="en-US" sz="900" dirty="0"/>
              <a:t>. </a:t>
            </a:r>
            <a:r>
              <a:rPr lang="en-US" sz="900" dirty="0" err="1" smtClean="0"/>
              <a:t>Schneeweiss</a:t>
            </a:r>
            <a:r>
              <a:rPr lang="en-US" sz="900" dirty="0" smtClean="0"/>
              <a:t>, Brigham and Women’s Hospital</a:t>
            </a:r>
            <a:endParaRPr lang="en-US" sz="900" dirty="0"/>
          </a:p>
        </p:txBody>
      </p:sp>
      <p:grpSp>
        <p:nvGrpSpPr>
          <p:cNvPr id="2" name="Group 10"/>
          <p:cNvGrpSpPr>
            <a:grpSpLocks/>
          </p:cNvGrpSpPr>
          <p:nvPr/>
        </p:nvGrpSpPr>
        <p:grpSpPr bwMode="auto">
          <a:xfrm>
            <a:off x="65088" y="4943475"/>
            <a:ext cx="3162300" cy="1458913"/>
            <a:chOff x="41" y="3114"/>
            <a:chExt cx="1992" cy="919"/>
          </a:xfrm>
        </p:grpSpPr>
        <p:sp>
          <p:nvSpPr>
            <p:cNvPr id="1244171" name="AutoShape 11"/>
            <p:cNvSpPr>
              <a:spLocks/>
            </p:cNvSpPr>
            <p:nvPr/>
          </p:nvSpPr>
          <p:spPr bwMode="auto">
            <a:xfrm rot="5400000">
              <a:off x="942" y="2213"/>
              <a:ext cx="190" cy="1992"/>
            </a:xfrm>
            <a:prstGeom prst="rightBrace">
              <a:avLst>
                <a:gd name="adj1" fmla="val 87368"/>
                <a:gd name="adj2" fmla="val 50000"/>
              </a:avLst>
            </a:prstGeom>
            <a:noFill/>
            <a:ln w="76200">
              <a:solidFill>
                <a:schemeClr val="accent2"/>
              </a:solidFill>
              <a:round/>
              <a:headEnd/>
              <a:tailEnd/>
            </a:ln>
            <a:effectLst/>
          </p:spPr>
          <p:txBody>
            <a:bodyPr wrap="none" anchor="ctr"/>
            <a:lstStyle/>
            <a:p>
              <a:endParaRPr lang="en-US"/>
            </a:p>
          </p:txBody>
        </p:sp>
        <p:sp>
          <p:nvSpPr>
            <p:cNvPr id="1244172" name="Text Box 12"/>
            <p:cNvSpPr txBox="1">
              <a:spLocks noChangeArrowheads="1"/>
            </p:cNvSpPr>
            <p:nvPr/>
          </p:nvSpPr>
          <p:spPr bwMode="auto">
            <a:xfrm>
              <a:off x="414" y="3285"/>
              <a:ext cx="1248" cy="748"/>
            </a:xfrm>
            <a:prstGeom prst="rect">
              <a:avLst/>
            </a:prstGeom>
            <a:solidFill>
              <a:schemeClr val="bg1">
                <a:alpha val="50000"/>
              </a:schemeClr>
            </a:solidFill>
            <a:ln w="57150">
              <a:noFill/>
              <a:prstDash val="sysDot"/>
              <a:miter lim="800000"/>
              <a:headEnd/>
              <a:tailEnd/>
            </a:ln>
            <a:effectLst/>
          </p:spPr>
          <p:txBody>
            <a:bodyPr>
              <a:spAutoFit/>
            </a:bodyPr>
            <a:lstStyle/>
            <a:p>
              <a:pPr eaLnBrk="1" hangingPunct="1"/>
              <a:r>
                <a:rPr lang="en-US" b="0">
                  <a:solidFill>
                    <a:schemeClr val="accent2"/>
                  </a:solidFill>
                </a:rPr>
                <a:t>Amenable to Propensity Techniques</a:t>
              </a:r>
            </a:p>
          </p:txBody>
        </p:sp>
      </p:grpSp>
    </p:spTree>
    <p:extLst>
      <p:ext uri="{BB962C8B-B14F-4D97-AF65-F5344CB8AC3E}">
        <p14:creationId xmlns:p14="http://schemas.microsoft.com/office/powerpoint/2010/main" val="742504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title"/>
          </p:nvPr>
        </p:nvSpPr>
        <p:spPr>
          <a:xfrm>
            <a:off x="533400" y="482600"/>
            <a:ext cx="8153400" cy="341313"/>
          </a:xfrm>
        </p:spPr>
        <p:txBody>
          <a:bodyPr>
            <a:noAutofit/>
          </a:bodyPr>
          <a:lstStyle/>
          <a:p>
            <a:r>
              <a:rPr lang="en-US" sz="2800" dirty="0"/>
              <a:t>Motivation </a:t>
            </a:r>
          </a:p>
        </p:txBody>
      </p:sp>
      <p:sp>
        <p:nvSpPr>
          <p:cNvPr id="1368067" name="Rectangle 3"/>
          <p:cNvSpPr>
            <a:spLocks noChangeArrowheads="1"/>
          </p:cNvSpPr>
          <p:nvPr/>
        </p:nvSpPr>
        <p:spPr bwMode="auto">
          <a:xfrm>
            <a:off x="420688" y="971550"/>
            <a:ext cx="8458200" cy="5435600"/>
          </a:xfrm>
          <a:prstGeom prst="rect">
            <a:avLst/>
          </a:prstGeom>
          <a:noFill/>
          <a:ln w="9525">
            <a:noFill/>
            <a:miter lim="800000"/>
            <a:headEnd/>
            <a:tailEnd/>
          </a:ln>
          <a:effectLst/>
        </p:spPr>
        <p:txBody>
          <a:bodyPr/>
          <a:lstStyle/>
          <a:p>
            <a:pPr marL="287338" indent="-287338" eaLnBrk="1" hangingPunct="1">
              <a:spcBef>
                <a:spcPct val="70000"/>
              </a:spcBef>
              <a:buClr>
                <a:schemeClr val="accent2"/>
              </a:buClr>
              <a:buFont typeface="Wingdings" pitchFamily="2" charset="2"/>
              <a:buChar char="§"/>
            </a:pPr>
            <a:r>
              <a:rPr lang="en-US" b="0" dirty="0"/>
              <a:t>Assume matching when comparing 2 treatments:</a:t>
            </a:r>
          </a:p>
          <a:p>
            <a:pPr marL="687388" lvl="1" indent="-285750" eaLnBrk="1" hangingPunct="1">
              <a:spcBef>
                <a:spcPct val="20000"/>
              </a:spcBef>
              <a:buClr>
                <a:schemeClr val="accent2"/>
              </a:buClr>
              <a:buFont typeface="Arial" charset="0"/>
              <a:buChar char="–"/>
            </a:pPr>
            <a:r>
              <a:rPr lang="en-US" b="0" dirty="0"/>
              <a:t>For every drug user with given characteristics</a:t>
            </a:r>
          </a:p>
          <a:p>
            <a:pPr marL="687388" lvl="1" indent="-285750" eaLnBrk="1" hangingPunct="1">
              <a:spcBef>
                <a:spcPct val="20000"/>
              </a:spcBef>
              <a:buClr>
                <a:schemeClr val="accent2"/>
              </a:buClr>
              <a:buFont typeface="Arial" charset="0"/>
              <a:buChar char="–"/>
            </a:pPr>
            <a:r>
              <a:rPr lang="en-US" b="0" dirty="0"/>
              <a:t>Find a comparator with identical characteristics</a:t>
            </a:r>
          </a:p>
          <a:p>
            <a:pPr marL="287338" indent="-287338" eaLnBrk="1" hangingPunct="1">
              <a:spcBef>
                <a:spcPct val="70000"/>
              </a:spcBef>
              <a:buClr>
                <a:schemeClr val="accent2"/>
              </a:buClr>
              <a:buFont typeface="Wingdings" pitchFamily="2" charset="2"/>
              <a:buChar char="§"/>
            </a:pPr>
            <a:r>
              <a:rPr lang="en-US" b="0" dirty="0"/>
              <a:t>Example: Male, age 45, smoker, with HTN…</a:t>
            </a:r>
          </a:p>
        </p:txBody>
      </p:sp>
      <p:sp>
        <p:nvSpPr>
          <p:cNvPr id="1368068" name="Rectangle 4"/>
          <p:cNvSpPr>
            <a:spLocks noChangeArrowheads="1"/>
          </p:cNvSpPr>
          <p:nvPr/>
        </p:nvSpPr>
        <p:spPr bwMode="auto">
          <a:xfrm>
            <a:off x="381000" y="2590800"/>
            <a:ext cx="8153400" cy="3365500"/>
          </a:xfrm>
          <a:prstGeom prst="rect">
            <a:avLst/>
          </a:prstGeom>
          <a:noFill/>
          <a:ln w="9525">
            <a:noFill/>
            <a:miter lim="800000"/>
            <a:headEnd/>
            <a:tailEnd/>
          </a:ln>
          <a:effectLst/>
        </p:spPr>
        <p:txBody>
          <a:bodyPr/>
          <a:lstStyle/>
          <a:p>
            <a:pPr marL="342900" indent="-342900" eaLnBrk="1" hangingPunct="1">
              <a:lnSpc>
                <a:spcPts val="2800"/>
              </a:lnSpc>
              <a:spcBef>
                <a:spcPts val="1200"/>
              </a:spcBef>
              <a:buClr>
                <a:schemeClr val="tx2"/>
              </a:buClr>
              <a:buSzPct val="80000"/>
              <a:buFont typeface="Webdings" pitchFamily="18" charset="2"/>
              <a:buChar char="4"/>
            </a:pPr>
            <a:r>
              <a:rPr lang="en-US" sz="2400" b="0" dirty="0"/>
              <a:t>Matching fails:</a:t>
            </a:r>
          </a:p>
          <a:p>
            <a:pPr marL="742950" lvl="1" indent="-285750" eaLnBrk="1" hangingPunct="1">
              <a:lnSpc>
                <a:spcPts val="2400"/>
              </a:lnSpc>
              <a:spcBef>
                <a:spcPts val="1200"/>
              </a:spcBef>
              <a:buClr>
                <a:schemeClr val="tx2"/>
              </a:buClr>
              <a:buFont typeface="Wingdings" pitchFamily="2" charset="2"/>
              <a:buChar char="§"/>
            </a:pPr>
            <a:r>
              <a:rPr lang="en-US" b="0" dirty="0"/>
              <a:t>Age (10 categories) x</a:t>
            </a:r>
          </a:p>
          <a:p>
            <a:pPr marL="742950" lvl="1" indent="-285750" eaLnBrk="1" hangingPunct="1">
              <a:lnSpc>
                <a:spcPts val="2400"/>
              </a:lnSpc>
              <a:spcBef>
                <a:spcPts val="1200"/>
              </a:spcBef>
              <a:buClr>
                <a:schemeClr val="tx2"/>
              </a:buClr>
              <a:buFont typeface="Wingdings" pitchFamily="2" charset="2"/>
              <a:buChar char="§"/>
            </a:pPr>
            <a:r>
              <a:rPr lang="en-US" b="0" dirty="0"/>
              <a:t>Sex (2 categories) x</a:t>
            </a:r>
          </a:p>
          <a:p>
            <a:pPr marL="742950" lvl="1" indent="-285750" eaLnBrk="1" hangingPunct="1">
              <a:lnSpc>
                <a:spcPts val="2400"/>
              </a:lnSpc>
              <a:spcBef>
                <a:spcPts val="1200"/>
              </a:spcBef>
              <a:buClr>
                <a:schemeClr val="tx2"/>
              </a:buClr>
              <a:buFont typeface="Wingdings" pitchFamily="2" charset="2"/>
              <a:buChar char="§"/>
            </a:pPr>
            <a:r>
              <a:rPr lang="en-US" b="0" dirty="0"/>
              <a:t>Prior diagnoses (5 @ 2 categories each)</a:t>
            </a:r>
          </a:p>
          <a:p>
            <a:pPr marL="742950" lvl="1" indent="-285750" eaLnBrk="1" hangingPunct="1">
              <a:lnSpc>
                <a:spcPts val="2400"/>
              </a:lnSpc>
              <a:spcBef>
                <a:spcPts val="1200"/>
              </a:spcBef>
              <a:buClr>
                <a:schemeClr val="tx2"/>
              </a:buClr>
              <a:buFont typeface="Wingdings" pitchFamily="2" charset="2"/>
              <a:buChar char="§"/>
            </a:pPr>
            <a:r>
              <a:rPr lang="en-US" b="0" dirty="0"/>
              <a:t>Prior drug therapy (5 @ 2 categories each)</a:t>
            </a:r>
          </a:p>
          <a:p>
            <a:pPr marL="742950" lvl="1" indent="-285750" eaLnBrk="1" hangingPunct="1">
              <a:lnSpc>
                <a:spcPts val="2400"/>
              </a:lnSpc>
              <a:spcBef>
                <a:spcPts val="1200"/>
              </a:spcBef>
              <a:buClr>
                <a:schemeClr val="tx2"/>
              </a:buClr>
              <a:buFont typeface="Wingdings" pitchFamily="2" charset="2"/>
              <a:buChar char="§"/>
            </a:pPr>
            <a:r>
              <a:rPr lang="en-US" b="0" dirty="0"/>
              <a:t>Preceding cost of care (5 categories)</a:t>
            </a:r>
          </a:p>
          <a:p>
            <a:pPr marL="742950" lvl="1" indent="-285750" eaLnBrk="1" hangingPunct="1">
              <a:lnSpc>
                <a:spcPts val="2400"/>
              </a:lnSpc>
              <a:spcBef>
                <a:spcPts val="1200"/>
              </a:spcBef>
              <a:buClr>
                <a:schemeClr val="tx2"/>
              </a:buClr>
              <a:buFont typeface="Wingdings" pitchFamily="2" charset="2"/>
              <a:buNone/>
            </a:pPr>
            <a:r>
              <a:rPr lang="en-US" sz="3200" b="0" dirty="0">
                <a:sym typeface="Wingdings 3" pitchFamily="18" charset="2"/>
              </a:rPr>
              <a:t>102,400 potential matching groups</a:t>
            </a:r>
            <a:endParaRPr lang="en-US" sz="3200" b="0" dirty="0"/>
          </a:p>
        </p:txBody>
      </p:sp>
      <p:sp>
        <p:nvSpPr>
          <p:cNvPr id="5" name="Text Box 8"/>
          <p:cNvSpPr txBox="1">
            <a:spLocks noChangeArrowheads="1"/>
          </p:cNvSpPr>
          <p:nvPr/>
        </p:nvSpPr>
        <p:spPr bwMode="auto">
          <a:xfrm>
            <a:off x="3124200" y="6322368"/>
            <a:ext cx="1077539" cy="230832"/>
          </a:xfrm>
          <a:prstGeom prst="rect">
            <a:avLst/>
          </a:prstGeom>
          <a:noFill/>
          <a:ln w="9525">
            <a:noFill/>
            <a:miter lim="800000"/>
            <a:headEnd/>
            <a:tailEnd/>
          </a:ln>
          <a:effectLst/>
        </p:spPr>
        <p:txBody>
          <a:bodyPr wrap="none">
            <a:spAutoFit/>
          </a:bodyPr>
          <a:lstStyle/>
          <a:p>
            <a:r>
              <a:rPr lang="en-US" sz="900" dirty="0"/>
              <a:t>Thanks to </a:t>
            </a:r>
            <a:r>
              <a:rPr lang="en-US" sz="900" dirty="0" smtClean="0"/>
              <a:t>J. Seeger</a:t>
            </a:r>
            <a:endParaRPr lang="en-US" sz="900" dirty="0"/>
          </a:p>
        </p:txBody>
      </p:sp>
    </p:spTree>
    <p:extLst>
      <p:ext uri="{BB962C8B-B14F-4D97-AF65-F5344CB8AC3E}">
        <p14:creationId xmlns:p14="http://schemas.microsoft.com/office/powerpoint/2010/main" val="3656804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8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6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4341" name="Picture 5"/>
          <p:cNvPicPr>
            <a:picLocks noChangeAspect="1" noChangeArrowheads="1"/>
          </p:cNvPicPr>
          <p:nvPr/>
        </p:nvPicPr>
        <p:blipFill>
          <a:blip r:embed="rId3" cstate="print"/>
          <a:srcRect/>
          <a:stretch>
            <a:fillRect/>
          </a:stretch>
        </p:blipFill>
        <p:spPr bwMode="auto">
          <a:xfrm>
            <a:off x="23813" y="971550"/>
            <a:ext cx="5562600" cy="5021263"/>
          </a:xfrm>
          <a:prstGeom prst="rect">
            <a:avLst/>
          </a:prstGeom>
          <a:noFill/>
          <a:ln w="9525">
            <a:noFill/>
            <a:miter lim="800000"/>
            <a:headEnd/>
            <a:tailEnd/>
          </a:ln>
          <a:effectLst/>
        </p:spPr>
      </p:pic>
      <p:sp>
        <p:nvSpPr>
          <p:cNvPr id="1294338" name="Rectangle 2"/>
          <p:cNvSpPr>
            <a:spLocks noChangeArrowheads="1"/>
          </p:cNvSpPr>
          <p:nvPr/>
        </p:nvSpPr>
        <p:spPr bwMode="white">
          <a:xfrm>
            <a:off x="609600" y="381000"/>
            <a:ext cx="7581900" cy="353302"/>
          </a:xfrm>
          <a:prstGeom prst="rect">
            <a:avLst/>
          </a:prstGeom>
          <a:noFill/>
          <a:ln w="9525">
            <a:noFill/>
            <a:miter lim="800000"/>
            <a:headEnd/>
            <a:tailEnd/>
          </a:ln>
          <a:effectLst/>
        </p:spPr>
        <p:txBody>
          <a:bodyPr lIns="0" tIns="0" rIns="0" bIns="0">
            <a:spAutoFit/>
          </a:bodyPr>
          <a:lstStyle/>
          <a:p>
            <a:pPr algn="ctr" eaLnBrk="1" hangingPunct="1">
              <a:lnSpc>
                <a:spcPct val="80000"/>
              </a:lnSpc>
            </a:pPr>
            <a:r>
              <a:rPr lang="en-US" sz="2800" dirty="0" smtClean="0"/>
              <a:t>Motivation (2)</a:t>
            </a:r>
            <a:endParaRPr lang="en-US" sz="2800" dirty="0"/>
          </a:p>
        </p:txBody>
      </p:sp>
      <p:sp>
        <p:nvSpPr>
          <p:cNvPr id="1294339" name="Rectangle 3"/>
          <p:cNvSpPr>
            <a:spLocks noChangeArrowheads="1"/>
          </p:cNvSpPr>
          <p:nvPr/>
        </p:nvSpPr>
        <p:spPr bwMode="auto">
          <a:xfrm>
            <a:off x="5559425" y="1047750"/>
            <a:ext cx="3489325" cy="5481638"/>
          </a:xfrm>
          <a:prstGeom prst="rect">
            <a:avLst/>
          </a:prstGeom>
          <a:noFill/>
          <a:ln w="9525">
            <a:noFill/>
            <a:miter lim="800000"/>
            <a:headEnd/>
            <a:tailEnd/>
          </a:ln>
          <a:effectLst/>
        </p:spPr>
        <p:txBody>
          <a:bodyPr lIns="0" tIns="0" rIns="0" bIns="0"/>
          <a:lstStyle/>
          <a:p>
            <a:pPr marL="287338" indent="-287338" eaLnBrk="1" hangingPunct="1">
              <a:spcBef>
                <a:spcPct val="70000"/>
              </a:spcBef>
              <a:buClr>
                <a:schemeClr val="accent2"/>
              </a:buClr>
              <a:buFont typeface="Wingdings" pitchFamily="2" charset="2"/>
              <a:buChar char="§"/>
            </a:pPr>
            <a:r>
              <a:rPr lang="en-US" sz="2000" b="0"/>
              <a:t>More than 8 events per covariate leads to unbiased estimates</a:t>
            </a:r>
          </a:p>
          <a:p>
            <a:pPr marL="287338" indent="-287338" eaLnBrk="1" hangingPunct="1">
              <a:spcBef>
                <a:spcPct val="70000"/>
              </a:spcBef>
              <a:buClr>
                <a:schemeClr val="accent2"/>
              </a:buClr>
              <a:buFont typeface="Wingdings" pitchFamily="2" charset="2"/>
              <a:buChar char="§"/>
            </a:pPr>
            <a:r>
              <a:rPr lang="en-US" sz="2000" b="0"/>
              <a:t>So propensity score favored when:</a:t>
            </a:r>
          </a:p>
          <a:p>
            <a:pPr marL="287338" indent="-287338" eaLnBrk="1" hangingPunct="1">
              <a:spcBef>
                <a:spcPct val="70000"/>
              </a:spcBef>
              <a:buClr>
                <a:schemeClr val="accent2"/>
              </a:buClr>
              <a:buFont typeface="Wingdings" pitchFamily="2" charset="2"/>
              <a:buChar char="§"/>
            </a:pPr>
            <a:r>
              <a:rPr lang="en-US" sz="2000" b="0"/>
              <a:t>Many more persons exposed to drug of interest than study outcomes </a:t>
            </a:r>
          </a:p>
          <a:p>
            <a:pPr marL="687388" lvl="1" indent="-285750" eaLnBrk="1" hangingPunct="1">
              <a:spcBef>
                <a:spcPct val="20000"/>
              </a:spcBef>
              <a:buClr>
                <a:schemeClr val="accent2"/>
              </a:buClr>
              <a:buFont typeface="Arial" charset="0"/>
              <a:buChar char="–"/>
            </a:pPr>
            <a:r>
              <a:rPr lang="en-US" sz="2000" b="0"/>
              <a:t>Common exposure</a:t>
            </a:r>
          </a:p>
          <a:p>
            <a:pPr marL="687388" lvl="1" indent="-285750" eaLnBrk="1" hangingPunct="1">
              <a:spcBef>
                <a:spcPct val="20000"/>
              </a:spcBef>
              <a:buClr>
                <a:schemeClr val="accent2"/>
              </a:buClr>
              <a:buFont typeface="Arial" charset="0"/>
              <a:buChar char="–"/>
            </a:pPr>
            <a:r>
              <a:rPr lang="en-US" sz="2000" b="0"/>
              <a:t>Rare outcome</a:t>
            </a:r>
          </a:p>
          <a:p>
            <a:pPr marL="287338" indent="-287338" eaLnBrk="1" hangingPunct="1">
              <a:spcBef>
                <a:spcPct val="70000"/>
              </a:spcBef>
              <a:buClr>
                <a:schemeClr val="accent2"/>
              </a:buClr>
              <a:buFont typeface="Wingdings" pitchFamily="2" charset="2"/>
              <a:buChar char="§"/>
            </a:pPr>
            <a:r>
              <a:rPr lang="en-US" sz="2000" b="0"/>
              <a:t>Allows for richer model (more predictors) of exposure than outcome</a:t>
            </a:r>
          </a:p>
          <a:p>
            <a:pPr marL="687388" lvl="1" indent="-285750" eaLnBrk="1" hangingPunct="1">
              <a:spcBef>
                <a:spcPct val="20000"/>
              </a:spcBef>
              <a:buClr>
                <a:schemeClr val="accent2"/>
              </a:buClr>
              <a:buFont typeface="Arial" charset="0"/>
              <a:buChar char="–"/>
            </a:pPr>
            <a:r>
              <a:rPr lang="en-US" sz="2000" b="0"/>
              <a:t>Alternative hypotheses </a:t>
            </a:r>
          </a:p>
        </p:txBody>
      </p:sp>
      <p:sp>
        <p:nvSpPr>
          <p:cNvPr id="1294340" name="Text Box 4"/>
          <p:cNvSpPr txBox="1">
            <a:spLocks noChangeArrowheads="1"/>
          </p:cNvSpPr>
          <p:nvPr/>
        </p:nvSpPr>
        <p:spPr bwMode="auto">
          <a:xfrm>
            <a:off x="171450" y="6019800"/>
            <a:ext cx="6096000" cy="304800"/>
          </a:xfrm>
          <a:prstGeom prst="rect">
            <a:avLst/>
          </a:prstGeom>
          <a:noFill/>
          <a:ln w="9525">
            <a:noFill/>
            <a:miter lim="800000"/>
            <a:headEnd/>
            <a:tailEnd/>
          </a:ln>
          <a:effectLst/>
        </p:spPr>
        <p:txBody>
          <a:bodyPr>
            <a:spAutoFit/>
          </a:bodyPr>
          <a:lstStyle/>
          <a:p>
            <a:pPr>
              <a:spcBef>
                <a:spcPct val="50000"/>
              </a:spcBef>
            </a:pPr>
            <a:r>
              <a:rPr lang="en-US" sz="1400" b="0"/>
              <a:t>Cepeda S, et al. Am J Epidemiol 2003;158:280-287.   </a:t>
            </a:r>
          </a:p>
        </p:txBody>
      </p:sp>
    </p:spTree>
    <p:extLst>
      <p:ext uri="{BB962C8B-B14F-4D97-AF65-F5344CB8AC3E}">
        <p14:creationId xmlns:p14="http://schemas.microsoft.com/office/powerpoint/2010/main" val="411792688"/>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dirty="0" smtClean="0"/>
              <a:t>How to calculate it?</a:t>
            </a:r>
            <a:endParaRPr lang="en-US" dirty="0"/>
          </a:p>
        </p:txBody>
      </p:sp>
      <p:sp>
        <p:nvSpPr>
          <p:cNvPr id="35843" name="Rectangle 3"/>
          <p:cNvSpPr>
            <a:spLocks noGrp="1" noChangeArrowheads="1"/>
          </p:cNvSpPr>
          <p:nvPr>
            <p:ph type="body" idx="1"/>
          </p:nvPr>
        </p:nvSpPr>
        <p:spPr>
          <a:xfrm>
            <a:off x="457200" y="1600200"/>
            <a:ext cx="8229600" cy="4953000"/>
          </a:xfrm>
        </p:spPr>
        <p:txBody>
          <a:bodyPr/>
          <a:lstStyle/>
          <a:p>
            <a:pPr>
              <a:lnSpc>
                <a:spcPct val="80000"/>
              </a:lnSpc>
            </a:pPr>
            <a:r>
              <a:rPr lang="en-US" sz="2800" dirty="0" smtClean="0"/>
              <a:t>To </a:t>
            </a:r>
            <a:r>
              <a:rPr lang="en-US" sz="2800" dirty="0"/>
              <a:t>do this, you run a regression (</a:t>
            </a:r>
            <a:r>
              <a:rPr lang="en-US" sz="2800" dirty="0" err="1"/>
              <a:t>probit</a:t>
            </a:r>
            <a:r>
              <a:rPr lang="en-US" sz="2800" dirty="0"/>
              <a:t> or </a:t>
            </a:r>
            <a:r>
              <a:rPr lang="en-US" sz="2800" dirty="0" err="1"/>
              <a:t>logit</a:t>
            </a:r>
            <a:r>
              <a:rPr lang="en-US" sz="2800" dirty="0"/>
              <a:t>) that has the probability of receiving treatment on the left hand side, and the covariates that determine selection into the treatment on the right hand side:</a:t>
            </a:r>
          </a:p>
          <a:p>
            <a:pPr>
              <a:lnSpc>
                <a:spcPct val="80000"/>
              </a:lnSpc>
              <a:buFont typeface="Wingdings" pitchFamily="2" charset="2"/>
              <a:buNone/>
            </a:pPr>
            <a:r>
              <a:rPr lang="en-US" sz="2800" dirty="0"/>
              <a:t>	</a:t>
            </a:r>
            <a:r>
              <a:rPr lang="en-US" sz="2400" dirty="0" err="1"/>
              <a:t>I</a:t>
            </a:r>
            <a:r>
              <a:rPr lang="en-US" sz="2400" baseline="-25000" dirty="0" err="1"/>
              <a:t>i</a:t>
            </a:r>
            <a:r>
              <a:rPr lang="en-US" sz="2400" baseline="30000" dirty="0" err="1"/>
              <a:t>treat</a:t>
            </a:r>
            <a:r>
              <a:rPr lang="en-US" sz="2400" dirty="0"/>
              <a:t> = </a:t>
            </a:r>
            <a:r>
              <a:rPr lang="el-GR" sz="2400" dirty="0"/>
              <a:t>β</a:t>
            </a:r>
            <a:r>
              <a:rPr lang="en-US" sz="2400" baseline="-25000" dirty="0"/>
              <a:t>0</a:t>
            </a:r>
            <a:r>
              <a:rPr lang="en-US" sz="2400" dirty="0"/>
              <a:t>+ </a:t>
            </a:r>
            <a:r>
              <a:rPr lang="el-GR" sz="2400" dirty="0"/>
              <a:t>β</a:t>
            </a:r>
            <a:r>
              <a:rPr lang="en-US" sz="2400" baseline="-25000" dirty="0"/>
              <a:t>1 </a:t>
            </a:r>
            <a:r>
              <a:rPr lang="en-US" sz="2400" dirty="0"/>
              <a:t>X</a:t>
            </a:r>
            <a:r>
              <a:rPr lang="en-US" sz="2400" baseline="-25000" dirty="0"/>
              <a:t>i1 </a:t>
            </a:r>
            <a:r>
              <a:rPr lang="en-US" sz="2400" dirty="0"/>
              <a:t>+ </a:t>
            </a:r>
            <a:r>
              <a:rPr lang="el-GR" sz="2400" dirty="0"/>
              <a:t>β</a:t>
            </a:r>
            <a:r>
              <a:rPr lang="en-US" sz="2400" baseline="-25000" dirty="0"/>
              <a:t>2 </a:t>
            </a:r>
            <a:r>
              <a:rPr lang="en-US" sz="2400" dirty="0"/>
              <a:t>X</a:t>
            </a:r>
            <a:r>
              <a:rPr lang="en-US" sz="2400" baseline="-25000" dirty="0"/>
              <a:t>i2 </a:t>
            </a:r>
            <a:r>
              <a:rPr lang="en-US" sz="2400" dirty="0"/>
              <a:t>+… (+</a:t>
            </a:r>
            <a:r>
              <a:rPr lang="el-GR" sz="2400" dirty="0"/>
              <a:t>γ </a:t>
            </a:r>
            <a:r>
              <a:rPr lang="en-US" sz="2400" baseline="-25000" dirty="0"/>
              <a:t>1 </a:t>
            </a:r>
            <a:r>
              <a:rPr lang="en-US" sz="2400" dirty="0"/>
              <a:t>X</a:t>
            </a:r>
            <a:r>
              <a:rPr lang="en-US" sz="2400" baseline="-25000" dirty="0"/>
              <a:t>i1</a:t>
            </a:r>
            <a:r>
              <a:rPr lang="en-US" sz="2400" baseline="30000" dirty="0"/>
              <a:t>2</a:t>
            </a:r>
            <a:r>
              <a:rPr lang="en-US" sz="2400" baseline="-25000" dirty="0"/>
              <a:t> </a:t>
            </a:r>
            <a:r>
              <a:rPr lang="en-US" sz="2400" dirty="0"/>
              <a:t>+ </a:t>
            </a:r>
            <a:r>
              <a:rPr lang="el-GR" sz="2400" dirty="0"/>
              <a:t>γ </a:t>
            </a:r>
            <a:r>
              <a:rPr lang="en-US" sz="2400" baseline="-25000" dirty="0"/>
              <a:t>2 </a:t>
            </a:r>
            <a:r>
              <a:rPr lang="en-US" sz="2400" dirty="0"/>
              <a:t>X</a:t>
            </a:r>
            <a:r>
              <a:rPr lang="en-US" sz="2400" baseline="-25000" dirty="0"/>
              <a:t>i2</a:t>
            </a:r>
            <a:r>
              <a:rPr lang="en-US" sz="2400" baseline="30000" dirty="0"/>
              <a:t>2</a:t>
            </a:r>
            <a:r>
              <a:rPr lang="en-US" sz="2400" dirty="0"/>
              <a:t>…) + </a:t>
            </a:r>
            <a:r>
              <a:rPr lang="el-GR" sz="2400" dirty="0"/>
              <a:t>ε</a:t>
            </a:r>
            <a:r>
              <a:rPr lang="en-US" sz="2400" baseline="-25000" dirty="0" err="1"/>
              <a:t>i</a:t>
            </a:r>
            <a:endParaRPr lang="el-GR" sz="2400" dirty="0"/>
          </a:p>
          <a:p>
            <a:pPr>
              <a:lnSpc>
                <a:spcPct val="80000"/>
              </a:lnSpc>
            </a:pPr>
            <a:r>
              <a:rPr lang="en-US" sz="2800" dirty="0"/>
              <a:t>The propensity score is just the predicted value </a:t>
            </a:r>
            <a:r>
              <a:rPr lang="en-US" sz="2800" dirty="0" err="1"/>
              <a:t>Î</a:t>
            </a:r>
            <a:r>
              <a:rPr lang="en-US" sz="2400" baseline="-25000" dirty="0" err="1"/>
              <a:t>i</a:t>
            </a:r>
            <a:r>
              <a:rPr lang="en-US" sz="2400" baseline="30000" dirty="0" err="1"/>
              <a:t>treat</a:t>
            </a:r>
            <a:r>
              <a:rPr lang="en-US" sz="2400" dirty="0"/>
              <a:t> </a:t>
            </a:r>
            <a:r>
              <a:rPr lang="en-US" sz="2800" dirty="0"/>
              <a:t>that you get from this regression. </a:t>
            </a:r>
          </a:p>
          <a:p>
            <a:pPr marL="0" indent="0">
              <a:lnSpc>
                <a:spcPct val="80000"/>
              </a:lnSpc>
              <a:buNone/>
            </a:pPr>
            <a:endParaRPr lang="en-US" sz="2800" dirty="0"/>
          </a:p>
        </p:txBody>
      </p:sp>
    </p:spTree>
    <p:extLst>
      <p:ext uri="{BB962C8B-B14F-4D97-AF65-F5344CB8AC3E}">
        <p14:creationId xmlns:p14="http://schemas.microsoft.com/office/powerpoint/2010/main" val="4072715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0"/>
            <a:ext cx="7391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62330" y="1355984"/>
            <a:ext cx="4419600" cy="552450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34257" y="2590799"/>
            <a:ext cx="9009743" cy="271688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984354" y="112426"/>
            <a:ext cx="7086601" cy="1159239"/>
          </a:xfrm>
          <a:prstGeom prst="rect">
            <a:avLst/>
          </a:prstGeom>
          <a:noFill/>
          <a:ln w="9525">
            <a:solidFill>
              <a:schemeClr val="tx1"/>
            </a:solidFill>
            <a:miter lim="800000"/>
            <a:headEnd/>
            <a:tailEnd/>
          </a:ln>
        </p:spPr>
      </p:pic>
      <p:sp>
        <p:nvSpPr>
          <p:cNvPr id="8" name="Oval 7"/>
          <p:cNvSpPr/>
          <p:nvPr/>
        </p:nvSpPr>
        <p:spPr>
          <a:xfrm>
            <a:off x="152400" y="1371600"/>
            <a:ext cx="3886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00600" y="6324600"/>
            <a:ext cx="3356945" cy="307777"/>
          </a:xfrm>
          <a:prstGeom prst="rect">
            <a:avLst/>
          </a:prstGeom>
          <a:noFill/>
        </p:spPr>
        <p:txBody>
          <a:bodyPr wrap="none" rtlCol="0">
            <a:spAutoFit/>
          </a:bodyPr>
          <a:lstStyle/>
          <a:p>
            <a:r>
              <a:rPr lang="en-US" sz="1400" i="1" dirty="0" smtClean="0"/>
              <a:t>Seeger et al, Am J </a:t>
            </a:r>
            <a:r>
              <a:rPr lang="en-US" sz="1400" i="1" dirty="0" err="1" smtClean="0"/>
              <a:t>Cardiol</a:t>
            </a:r>
            <a:r>
              <a:rPr lang="en-US" sz="1400" i="1" dirty="0" smtClean="0"/>
              <a:t> 2003;92:1447-51.</a:t>
            </a:r>
            <a:endParaRPr lang="en-US" sz="1400" i="1" dirty="0"/>
          </a:p>
        </p:txBody>
      </p:sp>
    </p:spTree>
    <p:extLst>
      <p:ext uri="{BB962C8B-B14F-4D97-AF65-F5344CB8AC3E}">
        <p14:creationId xmlns:p14="http://schemas.microsoft.com/office/powerpoint/2010/main" val="2084941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3617913" y="6397625"/>
            <a:ext cx="1905000" cy="365125"/>
          </a:xfrm>
          <a:prstGeom prst="rect">
            <a:avLst/>
          </a:prstGeom>
        </p:spPr>
        <p:txBody>
          <a:bodyPr/>
          <a:lstStyle/>
          <a:p>
            <a:fld id="{63D2DA40-3F1A-4031-AE8F-0FC5A6E509BC}" type="slidenum">
              <a:rPr lang="en-US" smtClean="0"/>
              <a:pPr/>
              <a:t>35</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418639" y="63608"/>
            <a:ext cx="8229600" cy="5651392"/>
          </a:xfrm>
          <a:prstGeom prst="rect">
            <a:avLst/>
          </a:prstGeom>
          <a:noFill/>
          <a:ln w="9525">
            <a:noFill/>
            <a:miter lim="800000"/>
            <a:headEnd/>
            <a:tailEnd/>
          </a:ln>
        </p:spPr>
      </p:pic>
      <p:sp>
        <p:nvSpPr>
          <p:cNvPr id="4" name="TextBox 3"/>
          <p:cNvSpPr txBox="1"/>
          <p:nvPr/>
        </p:nvSpPr>
        <p:spPr>
          <a:xfrm>
            <a:off x="418639" y="5943600"/>
            <a:ext cx="7887161" cy="338554"/>
          </a:xfrm>
          <a:prstGeom prst="rect">
            <a:avLst/>
          </a:prstGeom>
          <a:noFill/>
        </p:spPr>
        <p:txBody>
          <a:bodyPr wrap="square" rtlCol="0">
            <a:spAutoFit/>
          </a:bodyPr>
          <a:lstStyle/>
          <a:p>
            <a:r>
              <a:rPr lang="en-US" sz="1600" dirty="0" smtClean="0"/>
              <a:t>Analysis based on </a:t>
            </a:r>
            <a:r>
              <a:rPr lang="en-US" sz="1600" dirty="0" err="1" smtClean="0"/>
              <a:t>MarketScan</a:t>
            </a:r>
            <a:r>
              <a:rPr lang="en-US" sz="1600" dirty="0" smtClean="0"/>
              <a:t> health insurance database</a:t>
            </a:r>
            <a:endParaRPr lang="en-US" sz="1600" dirty="0"/>
          </a:p>
        </p:txBody>
      </p:sp>
    </p:spTree>
    <p:extLst>
      <p:ext uri="{BB962C8B-B14F-4D97-AF65-F5344CB8AC3E}">
        <p14:creationId xmlns:p14="http://schemas.microsoft.com/office/powerpoint/2010/main" val="71074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15963" y="165100"/>
            <a:ext cx="8116887" cy="330200"/>
          </a:xfrm>
        </p:spPr>
        <p:txBody>
          <a:bodyPr>
            <a:normAutofit fontScale="90000"/>
          </a:bodyPr>
          <a:lstStyle/>
          <a:p>
            <a:r>
              <a:rPr lang="en-US" altLang="en-US" sz="1400" dirty="0" smtClean="0"/>
              <a:t>Table 1. Comparison of patient characteristics between Prolia cohort and bisphosphonate cohort  prior to matching</a:t>
            </a:r>
          </a:p>
        </p:txBody>
      </p:sp>
      <p:sp>
        <p:nvSpPr>
          <p:cNvPr id="12291" name="Slide Number Placeholder 4"/>
          <p:cNvSpPr>
            <a:spLocks noGrp="1"/>
          </p:cNvSpPr>
          <p:nvPr>
            <p:ph type="sldNum" sz="quarter" idx="11"/>
          </p:nvPr>
        </p:nvSpPr>
        <p:spPr>
          <a:xfrm>
            <a:off x="2741613" y="6397625"/>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fld id="{F05F7DC4-E972-427D-862F-7A2FD2A50C92}" type="slidenum">
              <a:rPr lang="en-US" altLang="en-US" sz="1000" smtClean="0">
                <a:solidFill>
                  <a:schemeClr val="bg2"/>
                </a:solidFill>
              </a:rPr>
              <a:pPr>
                <a:lnSpc>
                  <a:spcPct val="100000"/>
                </a:lnSpc>
                <a:spcBef>
                  <a:spcPct val="0"/>
                </a:spcBef>
                <a:buClrTx/>
                <a:buFontTx/>
                <a:buNone/>
              </a:pPr>
              <a:t>36</a:t>
            </a:fld>
            <a:endParaRPr lang="en-US" altLang="en-US" sz="1000" smtClean="0">
              <a:solidFill>
                <a:schemeClr val="bg2"/>
              </a:solidFill>
            </a:endParaRPr>
          </a:p>
        </p:txBody>
      </p:sp>
      <p:graphicFrame>
        <p:nvGraphicFramePr>
          <p:cNvPr id="8" name="Table 7"/>
          <p:cNvGraphicFramePr>
            <a:graphicFrameLocks noGrp="1"/>
          </p:cNvGraphicFramePr>
          <p:nvPr/>
        </p:nvGraphicFramePr>
        <p:xfrm>
          <a:off x="228600" y="493713"/>
          <a:ext cx="7251700" cy="6365955"/>
        </p:xfrm>
        <a:graphic>
          <a:graphicData uri="http://schemas.openxmlformats.org/drawingml/2006/table">
            <a:tbl>
              <a:tblPr/>
              <a:tblGrid>
                <a:gridCol w="2668588"/>
                <a:gridCol w="576262"/>
                <a:gridCol w="604838"/>
                <a:gridCol w="479425"/>
                <a:gridCol w="604837"/>
                <a:gridCol w="811213"/>
                <a:gridCol w="1506537"/>
              </a:tblGrid>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Bisphosphonates</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N=440825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Prolia</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Comparisons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Covariates</a:t>
                      </a:r>
                      <a:r>
                        <a:rPr kumimoji="0" lang="en-US" altLang="en-US" sz="1000" b="0" i="0" u="none" strike="noStrike" cap="none" normalizeH="0" baseline="30000" smtClean="0">
                          <a:ln>
                            <a:noFill/>
                          </a:ln>
                          <a:solidFill>
                            <a:srgbClr val="000000"/>
                          </a:solidFill>
                          <a:effectLst/>
                          <a:latin typeface="Arial" charset="0"/>
                        </a:rPr>
                        <a:t>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Two-sample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t-statistic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Standardized Difference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Percentage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87306">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DEMOGRAPHIC AND OTHER PATIENT CHARACTERISTICS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878">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Age on the exposure cohort index date (years)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67.68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10.56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-22.11**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-26.53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Fragility fracture history</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-14.31**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-19.72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Charlson co-morbidity index score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0.77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16.29**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19.99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1 to 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-6.09**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&gt;= 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-15.62**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-20.66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USAGE OF HEALTHCARE FACILITIES</a:t>
                      </a:r>
                      <a:r>
                        <a:rPr kumimoji="0" lang="en-US" altLang="en-US" sz="1000" b="0" i="0" u="none" strike="noStrike" cap="none" normalizeH="0" baseline="30000" smtClean="0">
                          <a:ln>
                            <a:noFill/>
                          </a:ln>
                          <a:solidFill>
                            <a:srgbClr val="000000"/>
                          </a:solidFill>
                          <a:effectLst/>
                          <a:latin typeface="Arial" charset="0"/>
                        </a:rPr>
                        <a:t>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physician office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/outpatient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7.42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6.54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-34.76**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-45.47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emergency room</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0.52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1.51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Days of hospitalization</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0.54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3.03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ICU visits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1.21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ENROLLMENT FACTORS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7781">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Calendar year of meeting PMO eligibility criteria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0.60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46.67**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53.68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-8.20**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-9.77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RISK FACTORS FOR ONJ</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CHRONIC DISEASES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1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-4.64**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-5.97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2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-2.69**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-3.21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Poorly controlled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-9.31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CONCOMITANT MEDICATIONS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Corticosteriods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-14.15**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-17.12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bisphosphonate use (yes/no)</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0.75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72.38**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88.28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cumulative BP dose</a:t>
                      </a:r>
                      <a:r>
                        <a:rPr kumimoji="0" lang="en-US" altLang="en-US" sz="1000" b="0" i="0" u="none" strike="noStrike" cap="none" normalizeH="0" baseline="30000" smtClean="0">
                          <a:ln>
                            <a:noFill/>
                          </a:ln>
                          <a:solidFill>
                            <a:srgbClr val="000000"/>
                          </a:solidFill>
                          <a:effectLst/>
                          <a:latin typeface="Arial" charset="0"/>
                        </a:rPr>
                        <a:t>d</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1845.77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1357.92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659.37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1121.39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89.94**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95.27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Duration of BP (days)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188.15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136.78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66.47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112.86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91.65**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97.04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Anti-diabetic medication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5.92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Immunosuppressant drugs</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-0.99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bl>
          </a:graphicData>
        </a:graphic>
      </p:graphicFrame>
      <p:sp>
        <p:nvSpPr>
          <p:cNvPr id="12547" name="Rectangle 8"/>
          <p:cNvSpPr>
            <a:spLocks noChangeArrowheads="1"/>
          </p:cNvSpPr>
          <p:nvPr/>
        </p:nvSpPr>
        <p:spPr bwMode="auto">
          <a:xfrm>
            <a:off x="5130800" y="1117600"/>
            <a:ext cx="596900" cy="5740400"/>
          </a:xfrm>
          <a:prstGeom prst="rect">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endParaRPr lang="en-US" altLang="en-US" sz="1800"/>
          </a:p>
        </p:txBody>
      </p:sp>
      <p:sp>
        <p:nvSpPr>
          <p:cNvPr id="10" name="TextBox 9"/>
          <p:cNvSpPr txBox="1"/>
          <p:nvPr/>
        </p:nvSpPr>
        <p:spPr>
          <a:xfrm>
            <a:off x="7734300" y="5334000"/>
            <a:ext cx="1308100" cy="415925"/>
          </a:xfrm>
          <a:prstGeom prst="rect">
            <a:avLst/>
          </a:prstGeom>
          <a:noFill/>
        </p:spPr>
        <p:txBody>
          <a:bodyPr>
            <a:spAutoFit/>
          </a:bodyPr>
          <a:lstStyle/>
          <a:p>
            <a:pPr>
              <a:defRPr/>
            </a:pPr>
            <a:r>
              <a:rPr lang="en-US" sz="1050" dirty="0"/>
              <a:t>* 0.01&lt;P≤0.05</a:t>
            </a:r>
          </a:p>
          <a:p>
            <a:pPr>
              <a:defRPr/>
            </a:pPr>
            <a:r>
              <a:rPr lang="en-US" sz="1050" dirty="0"/>
              <a:t>** P≤0.01</a:t>
            </a:r>
          </a:p>
        </p:txBody>
      </p:sp>
    </p:spTree>
    <p:extLst>
      <p:ext uri="{BB962C8B-B14F-4D97-AF65-F5344CB8AC3E}">
        <p14:creationId xmlns:p14="http://schemas.microsoft.com/office/powerpoint/2010/main" val="411229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14375" y="163513"/>
            <a:ext cx="8116888" cy="330200"/>
          </a:xfrm>
        </p:spPr>
        <p:txBody>
          <a:bodyPr>
            <a:normAutofit fontScale="90000"/>
          </a:bodyPr>
          <a:lstStyle/>
          <a:p>
            <a:r>
              <a:rPr lang="en-US" altLang="en-US" sz="1400" dirty="0" smtClean="0"/>
              <a:t>Table 2. Comparison of patient characteristics between Prolia cohort and the bisphosphonate cohort after matching on key measured confounding variables</a:t>
            </a:r>
          </a:p>
        </p:txBody>
      </p:sp>
      <p:sp>
        <p:nvSpPr>
          <p:cNvPr id="14339" name="Slide Number Placeholder 4"/>
          <p:cNvSpPr>
            <a:spLocks noGrp="1"/>
          </p:cNvSpPr>
          <p:nvPr>
            <p:ph type="sldNum" sz="quarter" idx="11"/>
          </p:nvPr>
        </p:nvSpPr>
        <p:spPr>
          <a:xfrm>
            <a:off x="2690813" y="6397625"/>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fld id="{23616D88-4AE6-47B4-9CDE-06B0110F0E2F}" type="slidenum">
              <a:rPr lang="en-US" altLang="en-US" sz="1000" smtClean="0">
                <a:solidFill>
                  <a:schemeClr val="bg2"/>
                </a:solidFill>
              </a:rPr>
              <a:pPr>
                <a:lnSpc>
                  <a:spcPct val="100000"/>
                </a:lnSpc>
                <a:spcBef>
                  <a:spcPct val="0"/>
                </a:spcBef>
                <a:buClrTx/>
                <a:buFontTx/>
                <a:buNone/>
              </a:pPr>
              <a:t>37</a:t>
            </a:fld>
            <a:endParaRPr lang="en-US" altLang="en-US" sz="1000" smtClean="0">
              <a:solidFill>
                <a:schemeClr val="bg2"/>
              </a:solidFill>
            </a:endParaRPr>
          </a:p>
        </p:txBody>
      </p:sp>
      <p:graphicFrame>
        <p:nvGraphicFramePr>
          <p:cNvPr id="8" name="Table 7"/>
          <p:cNvGraphicFramePr>
            <a:graphicFrameLocks noGrp="1"/>
          </p:cNvGraphicFramePr>
          <p:nvPr/>
        </p:nvGraphicFramePr>
        <p:xfrm>
          <a:off x="177800" y="493713"/>
          <a:ext cx="7251700" cy="6191253"/>
        </p:xfrm>
        <a:graphic>
          <a:graphicData uri="http://schemas.openxmlformats.org/drawingml/2006/table">
            <a:tbl>
              <a:tblPr/>
              <a:tblGrid>
                <a:gridCol w="2668588"/>
                <a:gridCol w="576262"/>
                <a:gridCol w="604838"/>
                <a:gridCol w="479425"/>
                <a:gridCol w="604837"/>
                <a:gridCol w="811213"/>
                <a:gridCol w="1506537"/>
              </a:tblGrid>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Bisphosphonates</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Prolia</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Comparisons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Covariates</a:t>
                      </a:r>
                      <a:r>
                        <a:rPr kumimoji="0" lang="en-US" altLang="en-US" sz="1000" b="0" i="0" u="none" strike="noStrike" cap="none" normalizeH="0" baseline="30000" smtClean="0">
                          <a:ln>
                            <a:noFill/>
                          </a:ln>
                          <a:solidFill>
                            <a:srgbClr val="000000"/>
                          </a:solidFill>
                          <a:effectLst/>
                          <a:latin typeface="Arial" charset="0"/>
                        </a:rPr>
                        <a:t>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Two-sample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t-statistic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Stantardized Difference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Percentage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87335">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DEMOGRAPHIC AND OTHER PATIENT CHARACTERISTICS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11">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Age on the exposure cohort index date (years)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70.2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70.4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10.6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-1.47</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Fragility fracture history</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-7.08**</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-11.6</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Charlson co-morbidity index score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4.15**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6.81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1 to 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&gt;= 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-5.49**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-9.02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USAGE OF HEALTHCARE FACILITIES</a:t>
                      </a:r>
                      <a:r>
                        <a:rPr kumimoji="0" lang="en-US" altLang="en-US" sz="1000" b="0" i="0" u="none" strike="noStrike" cap="none" normalizeH="0" baseline="30000" smtClean="0">
                          <a:ln>
                            <a:noFill/>
                          </a:ln>
                          <a:solidFill>
                            <a:srgbClr val="000000"/>
                          </a:solidFill>
                          <a:effectLst/>
                          <a:latin typeface="Arial" charset="0"/>
                        </a:rPr>
                        <a:t>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physician office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/outpatient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8.3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7.1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10.9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8.5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-19.9**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emergency room</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0.52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1.51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-1.62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-2.66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Days of hospitalization</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0.81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4.40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ICU visits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ENROLLMENT FACTORS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7809">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Calendar year of meeting PMO eligibility criteria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0.00</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RISK FACTORS FOR ONJ</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CHRONIC DISEASES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1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-4.07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2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5.13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Poorly controlled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CONCOMITANT MEDICATIONS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Corticosteriods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bisphosphonate use (yes/no)</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cumulative BP dose</a:t>
                      </a:r>
                      <a:r>
                        <a:rPr kumimoji="0" lang="en-US" altLang="en-US" sz="1000" b="0" i="0" u="none" strike="noStrike" cap="none" normalizeH="0" baseline="30000" smtClean="0">
                          <a:ln>
                            <a:noFill/>
                          </a:ln>
                          <a:solidFill>
                            <a:srgbClr val="000000"/>
                          </a:solidFill>
                          <a:effectLst/>
                          <a:latin typeface="Arial" charset="0"/>
                        </a:rPr>
                        <a:t>d</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674.7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1,125.6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659.2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1,121.6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0.84</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Anti-diabetic medication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7.44**</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12.24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Immunosuppressant drugs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0.66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1.08</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bl>
          </a:graphicData>
        </a:graphic>
      </p:graphicFrame>
      <p:sp>
        <p:nvSpPr>
          <p:cNvPr id="6" name="TextBox 5"/>
          <p:cNvSpPr txBox="1"/>
          <p:nvPr/>
        </p:nvSpPr>
        <p:spPr>
          <a:xfrm>
            <a:off x="7734300" y="5334000"/>
            <a:ext cx="1308100" cy="415925"/>
          </a:xfrm>
          <a:prstGeom prst="rect">
            <a:avLst/>
          </a:prstGeom>
          <a:noFill/>
        </p:spPr>
        <p:txBody>
          <a:bodyPr>
            <a:spAutoFit/>
          </a:bodyPr>
          <a:lstStyle/>
          <a:p>
            <a:pPr>
              <a:defRPr/>
            </a:pPr>
            <a:r>
              <a:rPr lang="en-US" sz="1050" dirty="0"/>
              <a:t>* 0.01&lt;P≤0.05</a:t>
            </a:r>
          </a:p>
          <a:p>
            <a:pPr>
              <a:defRPr/>
            </a:pPr>
            <a:r>
              <a:rPr lang="en-US" sz="1050" dirty="0"/>
              <a:t>** P≤0.01</a:t>
            </a:r>
          </a:p>
        </p:txBody>
      </p:sp>
      <p:sp>
        <p:nvSpPr>
          <p:cNvPr id="14588" name="TextBox 2"/>
          <p:cNvSpPr txBox="1">
            <a:spLocks noChangeArrowheads="1"/>
          </p:cNvSpPr>
          <p:nvPr/>
        </p:nvSpPr>
        <p:spPr bwMode="auto">
          <a:xfrm>
            <a:off x="5067300" y="1298575"/>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89" name="TextBox 8"/>
          <p:cNvSpPr txBox="1">
            <a:spLocks noChangeArrowheads="1"/>
          </p:cNvSpPr>
          <p:nvPr/>
        </p:nvSpPr>
        <p:spPr bwMode="auto">
          <a:xfrm>
            <a:off x="4948238" y="4279900"/>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90" name="TextBox 9"/>
          <p:cNvSpPr txBox="1">
            <a:spLocks noChangeArrowheads="1"/>
          </p:cNvSpPr>
          <p:nvPr/>
        </p:nvSpPr>
        <p:spPr bwMode="auto">
          <a:xfrm>
            <a:off x="4948238" y="5414963"/>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91" name="TextBox 10"/>
          <p:cNvSpPr txBox="1">
            <a:spLocks noChangeArrowheads="1"/>
          </p:cNvSpPr>
          <p:nvPr/>
        </p:nvSpPr>
        <p:spPr bwMode="auto">
          <a:xfrm>
            <a:off x="4953000" y="5732463"/>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92" name="TextBox 11"/>
          <p:cNvSpPr txBox="1">
            <a:spLocks noChangeArrowheads="1"/>
          </p:cNvSpPr>
          <p:nvPr/>
        </p:nvSpPr>
        <p:spPr bwMode="auto">
          <a:xfrm>
            <a:off x="4976813" y="5997575"/>
            <a:ext cx="514350" cy="317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Tree>
    <p:extLst>
      <p:ext uri="{BB962C8B-B14F-4D97-AF65-F5344CB8AC3E}">
        <p14:creationId xmlns:p14="http://schemas.microsoft.com/office/powerpoint/2010/main" val="13738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14375" y="150813"/>
            <a:ext cx="8116888" cy="330200"/>
          </a:xfrm>
        </p:spPr>
        <p:txBody>
          <a:bodyPr>
            <a:normAutofit fontScale="90000"/>
          </a:bodyPr>
          <a:lstStyle/>
          <a:p>
            <a:r>
              <a:rPr lang="en-US" altLang="en-US" sz="1400" smtClean="0"/>
              <a:t>Table 7. Comparison of patient characteristics between the Prolia cohort and the bisphosphonate cohort after matching on key confounders and HDPS tertiles</a:t>
            </a:r>
          </a:p>
        </p:txBody>
      </p:sp>
      <p:sp>
        <p:nvSpPr>
          <p:cNvPr id="18435" name="Slide Number Placeholder 4"/>
          <p:cNvSpPr>
            <a:spLocks noGrp="1"/>
          </p:cNvSpPr>
          <p:nvPr>
            <p:ph type="sldNum" sz="quarter" idx="11"/>
          </p:nvPr>
        </p:nvSpPr>
        <p:spPr>
          <a:xfrm>
            <a:off x="2843213" y="6384925"/>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fld id="{0E7B8016-F14F-452A-B043-A319BEB82080}" type="slidenum">
              <a:rPr lang="en-US" altLang="en-US" sz="1000" smtClean="0">
                <a:solidFill>
                  <a:schemeClr val="bg2"/>
                </a:solidFill>
              </a:rPr>
              <a:pPr>
                <a:lnSpc>
                  <a:spcPct val="100000"/>
                </a:lnSpc>
                <a:spcBef>
                  <a:spcPct val="0"/>
                </a:spcBef>
                <a:buClrTx/>
                <a:buFontTx/>
                <a:buNone/>
              </a:pPr>
              <a:t>38</a:t>
            </a:fld>
            <a:endParaRPr lang="en-US" altLang="en-US" sz="1000" smtClean="0">
              <a:solidFill>
                <a:schemeClr val="bg2"/>
              </a:solidFill>
            </a:endParaRPr>
          </a:p>
        </p:txBody>
      </p:sp>
      <p:graphicFrame>
        <p:nvGraphicFramePr>
          <p:cNvPr id="8" name="Table 7"/>
          <p:cNvGraphicFramePr>
            <a:graphicFrameLocks noGrp="1"/>
          </p:cNvGraphicFramePr>
          <p:nvPr/>
        </p:nvGraphicFramePr>
        <p:xfrm>
          <a:off x="330200" y="481013"/>
          <a:ext cx="7251700" cy="6365955"/>
        </p:xfrm>
        <a:graphic>
          <a:graphicData uri="http://schemas.openxmlformats.org/drawingml/2006/table">
            <a:tbl>
              <a:tblPr/>
              <a:tblGrid>
                <a:gridCol w="2668588"/>
                <a:gridCol w="576262"/>
                <a:gridCol w="604838"/>
                <a:gridCol w="479425"/>
                <a:gridCol w="604837"/>
                <a:gridCol w="811213"/>
                <a:gridCol w="1506537"/>
              </a:tblGrid>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Bisphosphonates</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N=7318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Prolia</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Comparisons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Covariates</a:t>
                      </a:r>
                      <a:r>
                        <a:rPr kumimoji="0" lang="en-US" altLang="en-US" sz="1000" b="0" i="0" u="none" strike="noStrike" cap="none" normalizeH="0" baseline="30000" smtClean="0">
                          <a:ln>
                            <a:noFill/>
                          </a:ln>
                          <a:solidFill>
                            <a:srgbClr val="000000"/>
                          </a:solidFill>
                          <a:effectLst/>
                          <a:latin typeface="Arial" charset="0"/>
                        </a:rPr>
                        <a:t>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Two-sample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t-statistic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Stantardized Difference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Percentage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87306">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DEMOGRAPHIC AND OTHER PATIENT CHARACTERISTICS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878">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Age on the exposure cohort index date (years)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70.25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70.41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10.56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Fragility fracture history</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Charlson co-morbidity index score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1 to 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&gt;= 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-1.49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USAGE OF HEALTHCARE FACILITIES</a:t>
                      </a:r>
                      <a:r>
                        <a:rPr kumimoji="0" lang="en-US" altLang="en-US" sz="1000" b="0" i="0" u="none" strike="noStrike" cap="none" normalizeH="0" baseline="30000" smtClean="0">
                          <a:ln>
                            <a:noFill/>
                          </a:ln>
                          <a:solidFill>
                            <a:srgbClr val="000000"/>
                          </a:solidFill>
                          <a:effectLst/>
                          <a:latin typeface="Arial" charset="0"/>
                        </a:rPr>
                        <a:t>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physician office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/outpatient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10.55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9.35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8.48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-2.11*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emergency room</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1.51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Days of hospitalization</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3.01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ICU visits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ENROLLMENT FACTORS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7781">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Calendar year of meeting PMO eligibility criteria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RISK FACTORS FOR ONJ</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CHRONIC DISEASES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1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2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Poorly controlled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CONCOMITANT MEDICATIONS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Corticosteriods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bisphosphonate use (yes/no)</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cumulative BP dose</a:t>
                      </a:r>
                      <a:r>
                        <a:rPr kumimoji="0" lang="en-US" altLang="en-US" sz="1000" b="0" i="0" u="none" strike="noStrike" cap="none" normalizeH="0" baseline="30000" smtClean="0">
                          <a:ln>
                            <a:noFill/>
                          </a:ln>
                          <a:solidFill>
                            <a:srgbClr val="000000"/>
                          </a:solidFill>
                          <a:effectLst/>
                          <a:latin typeface="Arial" charset="0"/>
                        </a:rPr>
                        <a:t>d</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666.48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1125.68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659.37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1121.39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Duration of BP (days)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67.81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113.93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66.47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112.86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0.72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Anti-diabetic medication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2.12*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3.50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Immunosuppressant drugs</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dirty="0" smtClean="0">
                          <a:ln>
                            <a:noFill/>
                          </a:ln>
                          <a:solidFill>
                            <a:srgbClr val="000000"/>
                          </a:solidFill>
                          <a:effectLst/>
                          <a:latin typeface="Arial" charset="0"/>
                          <a:ea typeface="SimSun" pitchFamily="2" charset="-122"/>
                        </a:rPr>
                        <a:t>0.26</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bl>
          </a:graphicData>
        </a:graphic>
      </p:graphicFrame>
      <p:sp>
        <p:nvSpPr>
          <p:cNvPr id="18691" name="Rectangle 8"/>
          <p:cNvSpPr>
            <a:spLocks noChangeArrowheads="1"/>
          </p:cNvSpPr>
          <p:nvPr/>
        </p:nvSpPr>
        <p:spPr bwMode="auto">
          <a:xfrm>
            <a:off x="5232400" y="1104900"/>
            <a:ext cx="596900" cy="5740400"/>
          </a:xfrm>
          <a:prstGeom prst="rect">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endParaRPr lang="en-US" altLang="en-US" sz="1800"/>
          </a:p>
        </p:txBody>
      </p:sp>
      <p:sp>
        <p:nvSpPr>
          <p:cNvPr id="6" name="TextBox 5"/>
          <p:cNvSpPr txBox="1"/>
          <p:nvPr/>
        </p:nvSpPr>
        <p:spPr>
          <a:xfrm>
            <a:off x="7734300" y="5334000"/>
            <a:ext cx="1308100" cy="415925"/>
          </a:xfrm>
          <a:prstGeom prst="rect">
            <a:avLst/>
          </a:prstGeom>
          <a:noFill/>
        </p:spPr>
        <p:txBody>
          <a:bodyPr>
            <a:spAutoFit/>
          </a:bodyPr>
          <a:lstStyle/>
          <a:p>
            <a:pPr>
              <a:defRPr/>
            </a:pPr>
            <a:r>
              <a:rPr lang="en-US" sz="1050" dirty="0"/>
              <a:t>* 0.01&lt;P≤0.05</a:t>
            </a:r>
          </a:p>
          <a:p>
            <a:pPr>
              <a:defRPr/>
            </a:pPr>
            <a:r>
              <a:rPr lang="en-US" sz="1050" dirty="0"/>
              <a:t>** P≤0.01</a:t>
            </a:r>
          </a:p>
        </p:txBody>
      </p:sp>
    </p:spTree>
    <p:extLst>
      <p:ext uri="{BB962C8B-B14F-4D97-AF65-F5344CB8AC3E}">
        <p14:creationId xmlns:p14="http://schemas.microsoft.com/office/powerpoint/2010/main" val="143045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By Indication When Confounders are Measured </a:t>
            </a:r>
            <a:endParaRPr lang="en-US" sz="3200" b="1" dirty="0">
              <a:solidFill>
                <a:schemeClr val="tx2"/>
              </a:solidFill>
            </a:endParaRPr>
          </a:p>
        </p:txBody>
      </p:sp>
      <p:graphicFrame>
        <p:nvGraphicFramePr>
          <p:cNvPr id="9" name="Diagram 8"/>
          <p:cNvGraphicFramePr/>
          <p:nvPr/>
        </p:nvGraphicFramePr>
        <p:xfrm>
          <a:off x="1219200" y="1371600"/>
          <a:ext cx="6705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TextBox 4"/>
          <p:cNvSpPr txBox="1"/>
          <p:nvPr/>
        </p:nvSpPr>
        <p:spPr>
          <a:xfrm>
            <a:off x="3505200" y="5977929"/>
            <a:ext cx="1843133" cy="369332"/>
          </a:xfrm>
          <a:prstGeom prst="rect">
            <a:avLst/>
          </a:prstGeom>
          <a:noFill/>
          <a:ln w="38100">
            <a:solidFill>
              <a:schemeClr val="accent5">
                <a:lumMod val="75000"/>
              </a:schemeClr>
            </a:solidFill>
          </a:ln>
        </p:spPr>
        <p:txBody>
          <a:bodyPr wrap="none" rtlCol="0">
            <a:spAutoFit/>
          </a:bodyPr>
          <a:lstStyle/>
          <a:p>
            <a:r>
              <a:rPr lang="en-US" dirty="0" smtClean="0"/>
              <a:t>Propensity Scores</a:t>
            </a:r>
            <a:endParaRPr lang="en-US" dirty="0"/>
          </a:p>
        </p:txBody>
      </p:sp>
      <p:sp>
        <p:nvSpPr>
          <p:cNvPr id="6" name="Left Brace 5"/>
          <p:cNvSpPr/>
          <p:nvPr/>
        </p:nvSpPr>
        <p:spPr>
          <a:xfrm rot="16200000">
            <a:off x="4152900" y="4000501"/>
            <a:ext cx="533400" cy="3200400"/>
          </a:xfrm>
          <a:prstGeom prst="leftBrace">
            <a:avLst>
              <a:gd name="adj1" fmla="val 12101"/>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876800" y="4648200"/>
            <a:ext cx="2057400" cy="533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770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Trial vs. Observational Studies</a:t>
            </a:r>
            <a:endParaRPr lang="en-US" dirty="0"/>
          </a:p>
        </p:txBody>
      </p:sp>
      <p:sp>
        <p:nvSpPr>
          <p:cNvPr id="3" name="Content Placeholder 2"/>
          <p:cNvSpPr>
            <a:spLocks noGrp="1"/>
          </p:cNvSpPr>
          <p:nvPr>
            <p:ph idx="1"/>
          </p:nvPr>
        </p:nvSpPr>
        <p:spPr/>
        <p:txBody>
          <a:bodyPr>
            <a:normAutofit fontScale="77500" lnSpcReduction="20000"/>
          </a:bodyPr>
          <a:lstStyle/>
          <a:p>
            <a:pPr marL="342900" lvl="1" indent="-342900">
              <a:buFont typeface="Arial" pitchFamily="34" charset="0"/>
              <a:buChar char="•"/>
            </a:pPr>
            <a:r>
              <a:rPr lang="en-GB" dirty="0" smtClean="0">
                <a:solidFill>
                  <a:srgbClr val="B01914"/>
                </a:solidFill>
                <a:latin typeface="Arial Rounded MT Bold" pitchFamily="34" charset="0"/>
                <a:cs typeface="Arial" charset="0"/>
              </a:rPr>
              <a:t>Randomized trials</a:t>
            </a:r>
            <a:r>
              <a:rPr lang="en-GB" dirty="0" smtClean="0">
                <a:solidFill>
                  <a:srgbClr val="000000"/>
                </a:solidFill>
                <a:latin typeface="Arial Rounded MT Bold" pitchFamily="34" charset="0"/>
                <a:cs typeface="Arial" charset="0"/>
              </a:rPr>
              <a:t> are sometimes described as the “</a:t>
            </a:r>
            <a:r>
              <a:rPr lang="en-GB" dirty="0" smtClean="0">
                <a:solidFill>
                  <a:srgbClr val="B01914"/>
                </a:solidFill>
                <a:latin typeface="Arial Rounded MT Bold" pitchFamily="34" charset="0"/>
                <a:cs typeface="Arial" charset="0"/>
              </a:rPr>
              <a:t>gold standard</a:t>
            </a:r>
            <a:r>
              <a:rPr lang="en-GB" dirty="0" smtClean="0">
                <a:solidFill>
                  <a:srgbClr val="000000"/>
                </a:solidFill>
                <a:latin typeface="Arial Rounded MT Bold" pitchFamily="34" charset="0"/>
                <a:cs typeface="Arial" charset="0"/>
              </a:rPr>
              <a:t>” of biomedical research, in contrast to epidemiologic (“observational”) studies.  But randomized trials, like all epidemiologic studies, are subject to biases and random error, and </a:t>
            </a:r>
            <a:r>
              <a:rPr lang="en-GB" dirty="0" smtClean="0">
                <a:solidFill>
                  <a:srgbClr val="B01914"/>
                </a:solidFill>
                <a:latin typeface="Arial Rounded MT Bold" pitchFamily="34" charset="0"/>
                <a:cs typeface="Arial" charset="0"/>
              </a:rPr>
              <a:t>are imperfect</a:t>
            </a:r>
            <a:r>
              <a:rPr lang="en-GB" dirty="0" smtClean="0">
                <a:solidFill>
                  <a:srgbClr val="000000"/>
                </a:solidFill>
                <a:latin typeface="Arial Rounded MT Bold" pitchFamily="34" charset="0"/>
                <a:cs typeface="Arial" charset="0"/>
              </a:rPr>
              <a:t>.</a:t>
            </a:r>
          </a:p>
          <a:p>
            <a:pPr marL="342900" lvl="1" indent="-342900">
              <a:buFont typeface="Arial" pitchFamily="34" charset="0"/>
              <a:buChar char="•"/>
            </a:pPr>
            <a:r>
              <a:rPr lang="en-GB" dirty="0" smtClean="0">
                <a:solidFill>
                  <a:srgbClr val="000000"/>
                </a:solidFill>
                <a:latin typeface="Arial Rounded MT Bold" pitchFamily="34" charset="0"/>
                <a:cs typeface="Arial" charset="0"/>
              </a:rPr>
              <a:t>The big advantage of trials of randomization requires comparing the randomized groups (ITT analysis), but ITT is </a:t>
            </a:r>
            <a:r>
              <a:rPr lang="en-GB" dirty="0" smtClean="0">
                <a:solidFill>
                  <a:srgbClr val="B01914"/>
                </a:solidFill>
                <a:latin typeface="Arial Rounded MT Bold" pitchFamily="34" charset="0"/>
                <a:cs typeface="Arial" charset="0"/>
              </a:rPr>
              <a:t>biased toward the null</a:t>
            </a:r>
            <a:r>
              <a:rPr lang="en-GB" dirty="0" smtClean="0">
                <a:solidFill>
                  <a:srgbClr val="000000"/>
                </a:solidFill>
                <a:latin typeface="Arial Rounded MT Bold" pitchFamily="34" charset="0"/>
                <a:cs typeface="Arial" charset="0"/>
              </a:rPr>
              <a:t> because of non-adherence.  Such bias is tolerated in efficacy studies but should not be acceptable in safety studies.</a:t>
            </a:r>
          </a:p>
          <a:p>
            <a:pPr marL="342900" lvl="1" indent="-342900">
              <a:buFont typeface="Arial" pitchFamily="34" charset="0"/>
              <a:buChar char="•"/>
            </a:pPr>
            <a:r>
              <a:rPr lang="en-GB" dirty="0" smtClean="0">
                <a:solidFill>
                  <a:srgbClr val="000000"/>
                </a:solidFill>
                <a:latin typeface="Arial Rounded MT Bold" pitchFamily="34" charset="0"/>
                <a:cs typeface="Arial" charset="0"/>
              </a:rPr>
              <a:t>But comparing those adhering to treatment with those who did not receive or stick with treatment amounts to a non-randomized study.  For studies evaluating drug safety, </a:t>
            </a:r>
            <a:r>
              <a:rPr lang="en-GB" dirty="0" smtClean="0">
                <a:solidFill>
                  <a:srgbClr val="B01914"/>
                </a:solidFill>
                <a:latin typeface="Arial Rounded MT Bold" pitchFamily="34" charset="0"/>
                <a:cs typeface="Arial" charset="0"/>
              </a:rPr>
              <a:t>trials may offer little advantage </a:t>
            </a:r>
            <a:r>
              <a:rPr lang="en-GB" dirty="0" smtClean="0">
                <a:solidFill>
                  <a:srgbClr val="000000"/>
                </a:solidFill>
                <a:latin typeface="Arial Rounded MT Bold" pitchFamily="34" charset="0"/>
                <a:cs typeface="Arial" charset="0"/>
              </a:rPr>
              <a:t>(depending on levels of adherence)</a:t>
            </a:r>
            <a:r>
              <a:rPr lang="en-GB" dirty="0" smtClean="0">
                <a:solidFill>
                  <a:srgbClr val="B01914"/>
                </a:solidFill>
                <a:latin typeface="Arial Rounded MT Bold" pitchFamily="34" charset="0"/>
                <a:cs typeface="Arial" charset="0"/>
              </a:rPr>
              <a:t> over </a:t>
            </a:r>
            <a:r>
              <a:rPr lang="en-GB" dirty="0" err="1" smtClean="0">
                <a:solidFill>
                  <a:srgbClr val="B01914"/>
                </a:solidFill>
                <a:latin typeface="Arial Rounded MT Bold" pitchFamily="34" charset="0"/>
                <a:cs typeface="Arial" charset="0"/>
              </a:rPr>
              <a:t>nonexperimental</a:t>
            </a:r>
            <a:r>
              <a:rPr lang="en-GB" dirty="0" smtClean="0">
                <a:solidFill>
                  <a:srgbClr val="B01914"/>
                </a:solidFill>
                <a:latin typeface="Arial Rounded MT Bold" pitchFamily="34" charset="0"/>
                <a:cs typeface="Arial" charset="0"/>
              </a:rPr>
              <a:t> studies.</a:t>
            </a:r>
          </a:p>
          <a:p>
            <a:pPr>
              <a:buNone/>
            </a:pPr>
            <a:endParaRPr lang="en-US" dirty="0"/>
          </a:p>
        </p:txBody>
      </p:sp>
      <p:sp>
        <p:nvSpPr>
          <p:cNvPr id="4" name="Rectangle 3"/>
          <p:cNvSpPr/>
          <p:nvPr/>
        </p:nvSpPr>
        <p:spPr>
          <a:xfrm>
            <a:off x="152400" y="6248400"/>
            <a:ext cx="8610600" cy="307777"/>
          </a:xfrm>
          <a:prstGeom prst="rect">
            <a:avLst/>
          </a:prstGeom>
        </p:spPr>
        <p:txBody>
          <a:bodyPr wrap="square">
            <a:spAutoFit/>
          </a:bodyPr>
          <a:lstStyle/>
          <a:p>
            <a:r>
              <a:rPr lang="en-US" sz="1400" i="1" dirty="0" smtClean="0"/>
              <a:t>Slide adapted from Kenneth Roth, RTI</a:t>
            </a:r>
            <a:endParaRPr lang="en-US" sz="1400" i="1" dirty="0"/>
          </a:p>
        </p:txBody>
      </p:sp>
    </p:spTree>
    <p:extLst>
      <p:ext uri="{BB962C8B-B14F-4D97-AF65-F5344CB8AC3E}">
        <p14:creationId xmlns:p14="http://schemas.microsoft.com/office/powerpoint/2010/main" val="2932028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smtClean="0"/>
              <a:t>Marginal Structural Models in Point-Treatment Studies </a:t>
            </a:r>
          </a:p>
        </p:txBody>
      </p:sp>
      <p:sp>
        <p:nvSpPr>
          <p:cNvPr id="12291" name="Content Placeholder 2"/>
          <p:cNvSpPr>
            <a:spLocks noGrp="1"/>
          </p:cNvSpPr>
          <p:nvPr>
            <p:ph idx="1"/>
          </p:nvPr>
        </p:nvSpPr>
        <p:spPr>
          <a:xfrm>
            <a:off x="512763" y="1462088"/>
            <a:ext cx="8118475" cy="4006850"/>
          </a:xfrm>
        </p:spPr>
        <p:txBody>
          <a:bodyPr>
            <a:normAutofit fontScale="92500" lnSpcReduction="10000"/>
          </a:bodyPr>
          <a:lstStyle/>
          <a:p>
            <a:r>
              <a:rPr lang="en-US" dirty="0" smtClean="0"/>
              <a:t>Assuming no unmeasured confounders given measured confounders L</a:t>
            </a:r>
            <a:r>
              <a:rPr lang="en-US" baseline="-25000" dirty="0" smtClean="0"/>
              <a:t>0</a:t>
            </a:r>
            <a:r>
              <a:rPr lang="en-US" dirty="0" smtClean="0"/>
              <a:t>, unbiased causal estimates can be estimated by performing a weighted analysis. </a:t>
            </a:r>
          </a:p>
          <a:p>
            <a:pPr>
              <a:buFontTx/>
              <a:buNone/>
            </a:pPr>
            <a:r>
              <a:rPr lang="en-US" i="1" dirty="0" smtClean="0">
                <a:solidFill>
                  <a:srgbClr val="0070C0"/>
                </a:solidFill>
              </a:rPr>
              <a:t>            </a:t>
            </a:r>
            <a:r>
              <a:rPr lang="en-US" i="1" dirty="0" err="1" smtClean="0">
                <a:solidFill>
                  <a:srgbClr val="0070C0"/>
                </a:solidFill>
              </a:rPr>
              <a:t>w</a:t>
            </a:r>
            <a:r>
              <a:rPr lang="en-US" i="1" baseline="-25000" dirty="0" err="1" smtClean="0">
                <a:solidFill>
                  <a:srgbClr val="0070C0"/>
                </a:solidFill>
              </a:rPr>
              <a:t>i</a:t>
            </a:r>
            <a:r>
              <a:rPr lang="en-US" i="1" dirty="0" smtClean="0">
                <a:solidFill>
                  <a:srgbClr val="0070C0"/>
                </a:solidFill>
              </a:rPr>
              <a:t> = 1/</a:t>
            </a:r>
            <a:r>
              <a:rPr lang="en-US" i="1" dirty="0" err="1" smtClean="0">
                <a:solidFill>
                  <a:srgbClr val="0070C0"/>
                </a:solidFill>
              </a:rPr>
              <a:t>pr</a:t>
            </a:r>
            <a:r>
              <a:rPr lang="en-US" i="1" dirty="0" smtClean="0">
                <a:solidFill>
                  <a:srgbClr val="0070C0"/>
                </a:solidFill>
              </a:rPr>
              <a:t>[A</a:t>
            </a:r>
            <a:r>
              <a:rPr lang="en-US" i="1" baseline="-25000" dirty="0" smtClean="0">
                <a:solidFill>
                  <a:srgbClr val="0070C0"/>
                </a:solidFill>
              </a:rPr>
              <a:t>0</a:t>
            </a:r>
            <a:r>
              <a:rPr lang="en-US" i="1" dirty="0" smtClean="0">
                <a:solidFill>
                  <a:srgbClr val="0070C0"/>
                </a:solidFill>
              </a:rPr>
              <a:t> = a</a:t>
            </a:r>
            <a:r>
              <a:rPr lang="en-US" i="1" baseline="-25000" dirty="0" smtClean="0">
                <a:solidFill>
                  <a:srgbClr val="0070C0"/>
                </a:solidFill>
              </a:rPr>
              <a:t>0i</a:t>
            </a:r>
            <a:r>
              <a:rPr lang="en-US" i="1" dirty="0" smtClean="0">
                <a:solidFill>
                  <a:srgbClr val="0070C0"/>
                </a:solidFill>
              </a:rPr>
              <a:t>|L</a:t>
            </a:r>
            <a:r>
              <a:rPr lang="en-US" i="1" baseline="-25000" dirty="0" smtClean="0">
                <a:solidFill>
                  <a:srgbClr val="0070C0"/>
                </a:solidFill>
              </a:rPr>
              <a:t>0</a:t>
            </a:r>
            <a:r>
              <a:rPr lang="en-US" i="1" dirty="0" smtClean="0">
                <a:solidFill>
                  <a:srgbClr val="0070C0"/>
                </a:solidFill>
              </a:rPr>
              <a:t> = l</a:t>
            </a:r>
            <a:r>
              <a:rPr lang="en-US" i="1" baseline="-25000" dirty="0" smtClean="0">
                <a:solidFill>
                  <a:srgbClr val="0070C0"/>
                </a:solidFill>
              </a:rPr>
              <a:t>0i</a:t>
            </a:r>
            <a:r>
              <a:rPr lang="en-US" i="1" dirty="0" smtClean="0">
                <a:solidFill>
                  <a:srgbClr val="0070C0"/>
                </a:solidFill>
              </a:rPr>
              <a:t>]</a:t>
            </a:r>
          </a:p>
          <a:p>
            <a:pPr>
              <a:buFontTx/>
              <a:buNone/>
            </a:pPr>
            <a:r>
              <a:rPr lang="en-US" i="1" dirty="0" smtClean="0"/>
              <a:t>    </a:t>
            </a:r>
            <a:r>
              <a:rPr lang="en-US" sz="2000" i="1" dirty="0" smtClean="0"/>
              <a:t>which can be estimated from data in a logistic regression of A</a:t>
            </a:r>
            <a:r>
              <a:rPr lang="en-US" sz="2000" i="1" baseline="-25000" dirty="0" smtClean="0"/>
              <a:t>0 </a:t>
            </a:r>
            <a:r>
              <a:rPr lang="en-US" sz="2000" i="1" dirty="0" smtClean="0"/>
              <a:t>on L</a:t>
            </a:r>
            <a:r>
              <a:rPr lang="en-US" sz="2000" i="1" baseline="-25000" dirty="0" smtClean="0"/>
              <a:t>0 </a:t>
            </a:r>
            <a:endParaRPr lang="en-US" i="1" baseline="-25000" dirty="0" smtClean="0"/>
          </a:p>
          <a:p>
            <a:pPr>
              <a:buFontTx/>
              <a:buNone/>
            </a:pPr>
            <a:r>
              <a:rPr lang="en-US" i="1" dirty="0" smtClean="0"/>
              <a:t>            </a:t>
            </a:r>
            <a:r>
              <a:rPr lang="en-US" i="1" dirty="0" err="1" smtClean="0">
                <a:solidFill>
                  <a:srgbClr val="0070C0"/>
                </a:solidFill>
              </a:rPr>
              <a:t>logit</a:t>
            </a:r>
            <a:r>
              <a:rPr lang="en-US" i="1" dirty="0" smtClean="0">
                <a:solidFill>
                  <a:srgbClr val="0070C0"/>
                </a:solidFill>
              </a:rPr>
              <a:t> </a:t>
            </a:r>
            <a:r>
              <a:rPr lang="en-US" i="1" dirty="0" err="1" smtClean="0">
                <a:solidFill>
                  <a:srgbClr val="0070C0"/>
                </a:solidFill>
              </a:rPr>
              <a:t>pr</a:t>
            </a:r>
            <a:r>
              <a:rPr lang="en-US" i="1" dirty="0" smtClean="0">
                <a:solidFill>
                  <a:srgbClr val="0070C0"/>
                </a:solidFill>
              </a:rPr>
              <a:t>[A</a:t>
            </a:r>
            <a:r>
              <a:rPr lang="en-US" i="1" baseline="-25000" dirty="0" smtClean="0">
                <a:solidFill>
                  <a:srgbClr val="0070C0"/>
                </a:solidFill>
              </a:rPr>
              <a:t>0</a:t>
            </a:r>
            <a:r>
              <a:rPr lang="en-US" i="1" dirty="0" smtClean="0">
                <a:solidFill>
                  <a:srgbClr val="0070C0"/>
                </a:solidFill>
              </a:rPr>
              <a:t> = </a:t>
            </a:r>
            <a:r>
              <a:rPr lang="en-US" i="1" dirty="0">
                <a:solidFill>
                  <a:srgbClr val="0070C0"/>
                </a:solidFill>
              </a:rPr>
              <a:t>a</a:t>
            </a:r>
            <a:r>
              <a:rPr lang="en-US" i="1" baseline="-25000" dirty="0">
                <a:solidFill>
                  <a:srgbClr val="0070C0"/>
                </a:solidFill>
              </a:rPr>
              <a:t>0i</a:t>
            </a:r>
            <a:r>
              <a:rPr lang="en-US" i="1" dirty="0" smtClean="0">
                <a:solidFill>
                  <a:srgbClr val="0070C0"/>
                </a:solidFill>
              </a:rPr>
              <a:t>|L</a:t>
            </a:r>
            <a:r>
              <a:rPr lang="en-US" i="1" baseline="-25000" dirty="0" smtClean="0">
                <a:solidFill>
                  <a:srgbClr val="0070C0"/>
                </a:solidFill>
              </a:rPr>
              <a:t>0</a:t>
            </a:r>
            <a:r>
              <a:rPr lang="en-US" i="1" dirty="0" smtClean="0">
                <a:solidFill>
                  <a:srgbClr val="0070C0"/>
                </a:solidFill>
              </a:rPr>
              <a:t> = l</a:t>
            </a:r>
            <a:r>
              <a:rPr lang="en-US" i="1" baseline="-25000" dirty="0" smtClean="0">
                <a:solidFill>
                  <a:srgbClr val="0070C0"/>
                </a:solidFill>
              </a:rPr>
              <a:t>0</a:t>
            </a:r>
            <a:r>
              <a:rPr lang="en-US" i="1" dirty="0" smtClean="0">
                <a:solidFill>
                  <a:srgbClr val="0070C0"/>
                </a:solidFill>
              </a:rPr>
              <a:t>]=</a:t>
            </a:r>
            <a:r>
              <a:rPr lang="el-GR" i="1" dirty="0" smtClean="0">
                <a:solidFill>
                  <a:srgbClr val="0070C0"/>
                </a:solidFill>
              </a:rPr>
              <a:t>α</a:t>
            </a:r>
            <a:r>
              <a:rPr lang="en-US" baseline="-25000" dirty="0" smtClean="0">
                <a:solidFill>
                  <a:srgbClr val="0070C0"/>
                </a:solidFill>
              </a:rPr>
              <a:t>0</a:t>
            </a:r>
            <a:r>
              <a:rPr lang="en-US" dirty="0" smtClean="0">
                <a:solidFill>
                  <a:srgbClr val="0070C0"/>
                </a:solidFill>
              </a:rPr>
              <a:t> + </a:t>
            </a:r>
            <a:r>
              <a:rPr lang="el-GR" i="1" dirty="0" smtClean="0">
                <a:solidFill>
                  <a:srgbClr val="0070C0"/>
                </a:solidFill>
              </a:rPr>
              <a:t>α</a:t>
            </a:r>
            <a:r>
              <a:rPr lang="en-US" baseline="-25000" dirty="0" smtClean="0">
                <a:solidFill>
                  <a:srgbClr val="0070C0"/>
                </a:solidFill>
              </a:rPr>
              <a:t>1</a:t>
            </a:r>
            <a:r>
              <a:rPr lang="en-US" i="1" dirty="0" smtClean="0">
                <a:solidFill>
                  <a:srgbClr val="0070C0"/>
                </a:solidFill>
              </a:rPr>
              <a:t>l</a:t>
            </a:r>
            <a:r>
              <a:rPr lang="en-US" i="1" baseline="-25000" dirty="0" smtClean="0">
                <a:solidFill>
                  <a:srgbClr val="0070C0"/>
                </a:solidFill>
              </a:rPr>
              <a:t>0</a:t>
            </a:r>
          </a:p>
          <a:p>
            <a:pPr>
              <a:buFontTx/>
              <a:buNone/>
            </a:pPr>
            <a:r>
              <a:rPr lang="en-US" sz="2000" i="1" dirty="0" smtClean="0"/>
              <a:t>    where A</a:t>
            </a:r>
            <a:r>
              <a:rPr lang="en-US" sz="2000" i="1" baseline="-25000" dirty="0" smtClean="0"/>
              <a:t>0</a:t>
            </a:r>
            <a:r>
              <a:rPr lang="en-US" sz="2000" i="1" dirty="0" smtClean="0"/>
              <a:t> is a dichotomous variable, e.g., treatment and L</a:t>
            </a:r>
            <a:r>
              <a:rPr lang="en-US" sz="2000" i="1" baseline="-25000" dirty="0" smtClean="0"/>
              <a:t>0</a:t>
            </a:r>
            <a:r>
              <a:rPr lang="en-US" sz="2000" i="1" dirty="0" smtClean="0"/>
              <a:t> is a column vector of measured confounders</a:t>
            </a:r>
          </a:p>
          <a:p>
            <a:pPr>
              <a:buFontTx/>
              <a:buNone/>
            </a:pPr>
            <a:endParaRPr lang="en-US" sz="2000" i="1" dirty="0" smtClean="0"/>
          </a:p>
          <a:p>
            <a:pPr>
              <a:buFontTx/>
              <a:buNone/>
            </a:pPr>
            <a:endParaRPr lang="en-US" dirty="0" smtClean="0"/>
          </a:p>
        </p:txBody>
      </p:sp>
      <p:sp>
        <p:nvSpPr>
          <p:cNvPr id="12293" name="Slide Number Placeholder 4"/>
          <p:cNvSpPr>
            <a:spLocks noGrp="1"/>
          </p:cNvSpPr>
          <p:nvPr>
            <p:ph type="sldNum" sz="quarter" idx="11"/>
          </p:nvPr>
        </p:nvSpPr>
        <p:spPr>
          <a:noFill/>
        </p:spPr>
        <p:txBody>
          <a:bodyPr/>
          <a:lstStyle/>
          <a:p>
            <a:fld id="{418F261A-9284-4BF0-9E59-5AFC428CA6D6}" type="slidenum">
              <a:rPr lang="en-US"/>
              <a:pPr/>
              <a:t>40</a:t>
            </a:fld>
            <a:endParaRPr lang="en-US"/>
          </a:p>
        </p:txBody>
      </p:sp>
      <p:sp>
        <p:nvSpPr>
          <p:cNvPr id="12294" name="Rectangle 5"/>
          <p:cNvSpPr>
            <a:spLocks noChangeArrowheads="1"/>
          </p:cNvSpPr>
          <p:nvPr/>
        </p:nvSpPr>
        <p:spPr bwMode="auto">
          <a:xfrm>
            <a:off x="366713" y="5686425"/>
            <a:ext cx="8647112" cy="369888"/>
          </a:xfrm>
          <a:prstGeom prst="rect">
            <a:avLst/>
          </a:prstGeom>
          <a:solidFill>
            <a:schemeClr val="accent1"/>
          </a:solidFill>
          <a:ln w="9525" algn="ctr">
            <a:solidFill>
              <a:schemeClr val="tx1"/>
            </a:solidFill>
            <a:round/>
            <a:headEnd/>
            <a:tailEnd/>
          </a:ln>
        </p:spPr>
        <p:txBody>
          <a:bodyPr anchor="ctr">
            <a:spAutoFit/>
          </a:bodyPr>
          <a:lstStyle/>
          <a:p>
            <a:pPr marL="342900" indent="-342900"/>
            <a:r>
              <a:rPr lang="en-US">
                <a:solidFill>
                  <a:schemeClr val="bg1"/>
                </a:solidFill>
              </a:rPr>
              <a:t>With the presence of unmeasured confounders, unbiased estimation is impossible.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t>Marginal Structural Models in Point-Treatment Studies </a:t>
            </a:r>
          </a:p>
        </p:txBody>
      </p:sp>
      <p:sp>
        <p:nvSpPr>
          <p:cNvPr id="3" name="Content Placeholder 2"/>
          <p:cNvSpPr>
            <a:spLocks noGrp="1"/>
          </p:cNvSpPr>
          <p:nvPr>
            <p:ph idx="1"/>
          </p:nvPr>
        </p:nvSpPr>
        <p:spPr>
          <a:xfrm>
            <a:off x="533400" y="1447800"/>
            <a:ext cx="8118475" cy="3009900"/>
          </a:xfrm>
        </p:spPr>
        <p:txBody>
          <a:bodyPr>
            <a:normAutofit fontScale="77500" lnSpcReduction="20000"/>
          </a:bodyPr>
          <a:lstStyle/>
          <a:p>
            <a:r>
              <a:rPr lang="en-US" dirty="0" smtClean="0">
                <a:solidFill>
                  <a:srgbClr val="000000"/>
                </a:solidFill>
              </a:rPr>
              <a:t>Assuming no unmeasured confounders, confounding by L</a:t>
            </a:r>
            <a:r>
              <a:rPr lang="en-US" baseline="-25000" dirty="0" smtClean="0">
                <a:solidFill>
                  <a:srgbClr val="000000"/>
                </a:solidFill>
              </a:rPr>
              <a:t>0 </a:t>
            </a:r>
            <a:r>
              <a:rPr lang="en-US" dirty="0" smtClean="0">
                <a:solidFill>
                  <a:srgbClr val="000000"/>
                </a:solidFill>
              </a:rPr>
              <a:t>is can be controlled for  through crude analysis in a </a:t>
            </a:r>
            <a:r>
              <a:rPr lang="en-US" dirty="0" err="1" smtClean="0">
                <a:solidFill>
                  <a:srgbClr val="000000"/>
                </a:solidFill>
              </a:rPr>
              <a:t>psudopopulation</a:t>
            </a:r>
            <a:r>
              <a:rPr lang="en-US" dirty="0" smtClean="0">
                <a:solidFill>
                  <a:srgbClr val="000000"/>
                </a:solidFill>
              </a:rPr>
              <a:t> where each patient is weighted by </a:t>
            </a:r>
            <a:r>
              <a:rPr lang="en-US" dirty="0" err="1" smtClean="0">
                <a:solidFill>
                  <a:srgbClr val="000000"/>
                </a:solidFill>
              </a:rPr>
              <a:t>w</a:t>
            </a:r>
            <a:r>
              <a:rPr lang="en-US" baseline="-25000" dirty="0" err="1" smtClean="0">
                <a:solidFill>
                  <a:srgbClr val="000000"/>
                </a:solidFill>
              </a:rPr>
              <a:t>i</a:t>
            </a:r>
            <a:r>
              <a:rPr lang="en-US" dirty="0" smtClean="0">
                <a:solidFill>
                  <a:srgbClr val="000000"/>
                </a:solidFill>
              </a:rPr>
              <a:t> </a:t>
            </a:r>
            <a:endParaRPr lang="en-US" dirty="0" smtClean="0"/>
          </a:p>
          <a:p>
            <a:r>
              <a:rPr lang="en-US" dirty="0" smtClean="0"/>
              <a:t>Features of weighted </a:t>
            </a:r>
            <a:r>
              <a:rPr lang="en-US" dirty="0" err="1" smtClean="0"/>
              <a:t>psudopopulation</a:t>
            </a:r>
            <a:endParaRPr lang="en-US" dirty="0" smtClean="0"/>
          </a:p>
          <a:p>
            <a:pPr marL="914400" lvl="1" indent="-457200"/>
            <a:r>
              <a:rPr lang="en-US" dirty="0" smtClean="0"/>
              <a:t>A</a:t>
            </a:r>
            <a:r>
              <a:rPr lang="en-US" baseline="-25000" dirty="0" smtClean="0"/>
              <a:t>0</a:t>
            </a:r>
            <a:r>
              <a:rPr lang="en-US" dirty="0" smtClean="0"/>
              <a:t> is </a:t>
            </a:r>
            <a:r>
              <a:rPr lang="en-US" dirty="0" err="1" smtClean="0"/>
              <a:t>unconfounded</a:t>
            </a:r>
            <a:r>
              <a:rPr lang="en-US" dirty="0" smtClean="0"/>
              <a:t> by measured confounders L</a:t>
            </a:r>
            <a:r>
              <a:rPr lang="en-US" baseline="-25000" dirty="0" smtClean="0"/>
              <a:t>0</a:t>
            </a:r>
            <a:endParaRPr lang="en-US" dirty="0" smtClean="0"/>
          </a:p>
          <a:p>
            <a:pPr marL="914400" lvl="1" indent="-457200"/>
            <a:r>
              <a:rPr lang="en-US" i="1" dirty="0" smtClean="0"/>
              <a:t>pr(Y</a:t>
            </a:r>
            <a:r>
              <a:rPr lang="en-US" sz="800" i="1" dirty="0" smtClean="0"/>
              <a:t>a0=1 </a:t>
            </a:r>
            <a:r>
              <a:rPr lang="en-US" i="1" dirty="0" smtClean="0"/>
              <a:t>= 1) and pr(Y</a:t>
            </a:r>
            <a:r>
              <a:rPr lang="en-US" sz="800" i="1" dirty="0" smtClean="0"/>
              <a:t>a0=0 </a:t>
            </a:r>
            <a:r>
              <a:rPr lang="en-US" i="1" dirty="0" smtClean="0"/>
              <a:t>= 1) in the </a:t>
            </a:r>
            <a:r>
              <a:rPr lang="en-US" dirty="0" err="1" smtClean="0"/>
              <a:t>pseudopopulation</a:t>
            </a:r>
            <a:r>
              <a:rPr lang="en-US" dirty="0" smtClean="0"/>
              <a:t> are the same as in the true study population so that the causal </a:t>
            </a:r>
            <a:r>
              <a:rPr lang="en-US" i="1" dirty="0" smtClean="0"/>
              <a:t>RD, RR, </a:t>
            </a:r>
            <a:r>
              <a:rPr lang="en-US" dirty="0" smtClean="0"/>
              <a:t>and</a:t>
            </a:r>
            <a:r>
              <a:rPr lang="en-US" i="1" dirty="0" smtClean="0"/>
              <a:t> OR </a:t>
            </a:r>
            <a:r>
              <a:rPr lang="en-US" dirty="0" smtClean="0"/>
              <a:t>are the same in both populations.</a:t>
            </a:r>
          </a:p>
          <a:p>
            <a:pPr>
              <a:buFontTx/>
              <a:buNone/>
            </a:pPr>
            <a:endParaRPr lang="en-US" dirty="0" smtClean="0"/>
          </a:p>
        </p:txBody>
      </p:sp>
      <p:sp>
        <p:nvSpPr>
          <p:cNvPr id="13317" name="Slide Number Placeholder 4"/>
          <p:cNvSpPr>
            <a:spLocks noGrp="1"/>
          </p:cNvSpPr>
          <p:nvPr>
            <p:ph type="sldNum" sz="quarter" idx="11"/>
          </p:nvPr>
        </p:nvSpPr>
        <p:spPr>
          <a:noFill/>
        </p:spPr>
        <p:txBody>
          <a:bodyPr/>
          <a:lstStyle/>
          <a:p>
            <a:fld id="{F874B703-51E3-4575-9F5A-2B5FAC0FBBE5}" type="slidenum">
              <a:rPr lang="en-US"/>
              <a:pPr/>
              <a:t>41</a:t>
            </a:fld>
            <a:endParaRPr lang="en-US"/>
          </a:p>
        </p:txBody>
      </p:sp>
      <p:sp>
        <p:nvSpPr>
          <p:cNvPr id="13318" name="Rounded Rectangle 6"/>
          <p:cNvSpPr>
            <a:spLocks noChangeArrowheads="1"/>
          </p:cNvSpPr>
          <p:nvPr/>
        </p:nvSpPr>
        <p:spPr bwMode="auto">
          <a:xfrm>
            <a:off x="681038" y="4856163"/>
            <a:ext cx="2268537" cy="1079500"/>
          </a:xfrm>
          <a:prstGeom prst="roundRect">
            <a:avLst>
              <a:gd name="adj" fmla="val 16667"/>
            </a:avLst>
          </a:prstGeom>
          <a:solidFill>
            <a:schemeClr val="accent1"/>
          </a:solidFill>
          <a:ln w="9525" algn="ctr">
            <a:solidFill>
              <a:schemeClr val="tx1"/>
            </a:solidFill>
            <a:round/>
            <a:headEnd/>
            <a:tailEnd/>
          </a:ln>
        </p:spPr>
        <p:txBody>
          <a:bodyPr wrap="none" anchor="ctr">
            <a:spAutoFit/>
          </a:bodyPr>
          <a:lstStyle/>
          <a:p>
            <a:endParaRPr lang="en-US"/>
          </a:p>
        </p:txBody>
      </p:sp>
      <p:sp>
        <p:nvSpPr>
          <p:cNvPr id="13319" name="Smiley Face 7"/>
          <p:cNvSpPr>
            <a:spLocks noChangeArrowheads="1"/>
          </p:cNvSpPr>
          <p:nvPr/>
        </p:nvSpPr>
        <p:spPr bwMode="auto">
          <a:xfrm>
            <a:off x="825500" y="486251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0" name="Smiley Face 8"/>
          <p:cNvSpPr>
            <a:spLocks noChangeArrowheads="1"/>
          </p:cNvSpPr>
          <p:nvPr/>
        </p:nvSpPr>
        <p:spPr bwMode="auto">
          <a:xfrm>
            <a:off x="1239838" y="48625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1" name="Smiley Face 9"/>
          <p:cNvSpPr>
            <a:spLocks noChangeArrowheads="1"/>
          </p:cNvSpPr>
          <p:nvPr/>
        </p:nvSpPr>
        <p:spPr bwMode="auto">
          <a:xfrm>
            <a:off x="1654175" y="4862513"/>
            <a:ext cx="412750"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2" name="Smiley Face 10"/>
          <p:cNvSpPr>
            <a:spLocks noChangeArrowheads="1"/>
          </p:cNvSpPr>
          <p:nvPr/>
        </p:nvSpPr>
        <p:spPr bwMode="auto">
          <a:xfrm>
            <a:off x="2066925" y="4856163"/>
            <a:ext cx="414338"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3" name="Smiley Face 11"/>
          <p:cNvSpPr>
            <a:spLocks noChangeArrowheads="1"/>
          </p:cNvSpPr>
          <p:nvPr/>
        </p:nvSpPr>
        <p:spPr bwMode="auto">
          <a:xfrm>
            <a:off x="2481263" y="48625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4" name="Smiley Face 12"/>
          <p:cNvSpPr>
            <a:spLocks noChangeArrowheads="1"/>
          </p:cNvSpPr>
          <p:nvPr/>
        </p:nvSpPr>
        <p:spPr bwMode="auto">
          <a:xfrm>
            <a:off x="825500" y="5414963"/>
            <a:ext cx="414338"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5" name="Smiley Face 13"/>
          <p:cNvSpPr>
            <a:spLocks noChangeArrowheads="1"/>
          </p:cNvSpPr>
          <p:nvPr/>
        </p:nvSpPr>
        <p:spPr bwMode="auto">
          <a:xfrm>
            <a:off x="1239838" y="5414963"/>
            <a:ext cx="414337" cy="520700"/>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6" name="Smiley Face 14"/>
          <p:cNvSpPr>
            <a:spLocks noChangeArrowheads="1"/>
          </p:cNvSpPr>
          <p:nvPr/>
        </p:nvSpPr>
        <p:spPr bwMode="auto">
          <a:xfrm>
            <a:off x="1654175" y="5414963"/>
            <a:ext cx="412750"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7" name="Smiley Face 15"/>
          <p:cNvSpPr>
            <a:spLocks noChangeArrowheads="1"/>
          </p:cNvSpPr>
          <p:nvPr/>
        </p:nvSpPr>
        <p:spPr bwMode="auto">
          <a:xfrm>
            <a:off x="2066925" y="5414963"/>
            <a:ext cx="414338" cy="520700"/>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8" name="Smiley Face 16"/>
          <p:cNvSpPr>
            <a:spLocks noChangeArrowheads="1"/>
          </p:cNvSpPr>
          <p:nvPr/>
        </p:nvSpPr>
        <p:spPr bwMode="auto">
          <a:xfrm>
            <a:off x="2481263" y="5414963"/>
            <a:ext cx="414337"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9" name="Rounded Rectangle 22"/>
          <p:cNvSpPr>
            <a:spLocks noChangeArrowheads="1"/>
          </p:cNvSpPr>
          <p:nvPr/>
        </p:nvSpPr>
        <p:spPr bwMode="auto">
          <a:xfrm>
            <a:off x="5522913" y="4297363"/>
            <a:ext cx="2268537" cy="1077912"/>
          </a:xfrm>
          <a:prstGeom prst="roundRect">
            <a:avLst>
              <a:gd name="adj" fmla="val 16667"/>
            </a:avLst>
          </a:prstGeom>
          <a:solidFill>
            <a:schemeClr val="accent1"/>
          </a:solidFill>
          <a:ln w="9525" algn="ctr">
            <a:solidFill>
              <a:schemeClr val="tx1"/>
            </a:solidFill>
            <a:round/>
            <a:headEnd/>
            <a:tailEnd/>
          </a:ln>
        </p:spPr>
        <p:txBody>
          <a:bodyPr wrap="none" anchor="ctr">
            <a:spAutoFit/>
          </a:bodyPr>
          <a:lstStyle/>
          <a:p>
            <a:endParaRPr lang="en-US"/>
          </a:p>
        </p:txBody>
      </p:sp>
      <p:sp>
        <p:nvSpPr>
          <p:cNvPr id="13330" name="Smiley Face 23"/>
          <p:cNvSpPr>
            <a:spLocks noChangeArrowheads="1"/>
          </p:cNvSpPr>
          <p:nvPr/>
        </p:nvSpPr>
        <p:spPr bwMode="auto">
          <a:xfrm>
            <a:off x="5667375" y="4303713"/>
            <a:ext cx="412750"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1" name="Smiley Face 24"/>
          <p:cNvSpPr>
            <a:spLocks noChangeArrowheads="1"/>
          </p:cNvSpPr>
          <p:nvPr/>
        </p:nvSpPr>
        <p:spPr bwMode="auto">
          <a:xfrm>
            <a:off x="6080125" y="430371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2" name="Smiley Face 25"/>
          <p:cNvSpPr>
            <a:spLocks noChangeArrowheads="1"/>
          </p:cNvSpPr>
          <p:nvPr/>
        </p:nvSpPr>
        <p:spPr bwMode="auto">
          <a:xfrm>
            <a:off x="6494463" y="430371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3" name="Smiley Face 26"/>
          <p:cNvSpPr>
            <a:spLocks noChangeArrowheads="1"/>
          </p:cNvSpPr>
          <p:nvPr/>
        </p:nvSpPr>
        <p:spPr bwMode="auto">
          <a:xfrm>
            <a:off x="6908800" y="429736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4" name="Smiley Face 27"/>
          <p:cNvSpPr>
            <a:spLocks noChangeArrowheads="1"/>
          </p:cNvSpPr>
          <p:nvPr/>
        </p:nvSpPr>
        <p:spPr bwMode="auto">
          <a:xfrm>
            <a:off x="7323138" y="430371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5" name="Smiley Face 28"/>
          <p:cNvSpPr>
            <a:spLocks noChangeArrowheads="1"/>
          </p:cNvSpPr>
          <p:nvPr/>
        </p:nvSpPr>
        <p:spPr bwMode="auto">
          <a:xfrm>
            <a:off x="5667375" y="4856163"/>
            <a:ext cx="412750"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6" name="Smiley Face 29"/>
          <p:cNvSpPr>
            <a:spLocks noChangeArrowheads="1"/>
          </p:cNvSpPr>
          <p:nvPr/>
        </p:nvSpPr>
        <p:spPr bwMode="auto">
          <a:xfrm>
            <a:off x="6080125" y="485616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7" name="Smiley Face 30"/>
          <p:cNvSpPr>
            <a:spLocks noChangeArrowheads="1"/>
          </p:cNvSpPr>
          <p:nvPr/>
        </p:nvSpPr>
        <p:spPr bwMode="auto">
          <a:xfrm>
            <a:off x="6494463" y="485616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8" name="Smiley Face 31"/>
          <p:cNvSpPr>
            <a:spLocks noChangeArrowheads="1"/>
          </p:cNvSpPr>
          <p:nvPr/>
        </p:nvSpPr>
        <p:spPr bwMode="auto">
          <a:xfrm>
            <a:off x="6908800" y="485616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9" name="Smiley Face 32"/>
          <p:cNvSpPr>
            <a:spLocks noChangeArrowheads="1"/>
          </p:cNvSpPr>
          <p:nvPr/>
        </p:nvSpPr>
        <p:spPr bwMode="auto">
          <a:xfrm>
            <a:off x="7323138" y="485616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40" name="Rounded Rectangle 44"/>
          <p:cNvSpPr>
            <a:spLocks noChangeArrowheads="1"/>
          </p:cNvSpPr>
          <p:nvPr/>
        </p:nvSpPr>
        <p:spPr bwMode="auto">
          <a:xfrm>
            <a:off x="5522913" y="5668963"/>
            <a:ext cx="2268537" cy="1079500"/>
          </a:xfrm>
          <a:prstGeom prst="roundRect">
            <a:avLst>
              <a:gd name="adj" fmla="val 16667"/>
            </a:avLst>
          </a:prstGeom>
          <a:solidFill>
            <a:schemeClr val="accent1"/>
          </a:solidFill>
          <a:ln w="9525" algn="ctr">
            <a:solidFill>
              <a:schemeClr val="tx1"/>
            </a:solidFill>
            <a:round/>
            <a:headEnd/>
            <a:tailEnd/>
          </a:ln>
        </p:spPr>
        <p:txBody>
          <a:bodyPr wrap="none" anchor="ctr">
            <a:spAutoFit/>
          </a:bodyPr>
          <a:lstStyle/>
          <a:p>
            <a:endParaRPr lang="en-US"/>
          </a:p>
        </p:txBody>
      </p:sp>
      <p:sp>
        <p:nvSpPr>
          <p:cNvPr id="13341" name="Smiley Face 45"/>
          <p:cNvSpPr>
            <a:spLocks noChangeArrowheads="1"/>
          </p:cNvSpPr>
          <p:nvPr/>
        </p:nvSpPr>
        <p:spPr bwMode="auto">
          <a:xfrm>
            <a:off x="5721350" y="5675313"/>
            <a:ext cx="414338"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2" name="Smiley Face 46"/>
          <p:cNvSpPr>
            <a:spLocks noChangeArrowheads="1"/>
          </p:cNvSpPr>
          <p:nvPr/>
        </p:nvSpPr>
        <p:spPr bwMode="auto">
          <a:xfrm>
            <a:off x="6135688" y="56753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3" name="Smiley Face 47"/>
          <p:cNvSpPr>
            <a:spLocks noChangeArrowheads="1"/>
          </p:cNvSpPr>
          <p:nvPr/>
        </p:nvSpPr>
        <p:spPr bwMode="auto">
          <a:xfrm>
            <a:off x="6550025" y="5675313"/>
            <a:ext cx="412750"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4" name="Smiley Face 48"/>
          <p:cNvSpPr>
            <a:spLocks noChangeArrowheads="1"/>
          </p:cNvSpPr>
          <p:nvPr/>
        </p:nvSpPr>
        <p:spPr bwMode="auto">
          <a:xfrm>
            <a:off x="6962775" y="5668963"/>
            <a:ext cx="414338"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5" name="Smiley Face 49"/>
          <p:cNvSpPr>
            <a:spLocks noChangeArrowheads="1"/>
          </p:cNvSpPr>
          <p:nvPr/>
        </p:nvSpPr>
        <p:spPr bwMode="auto">
          <a:xfrm>
            <a:off x="7377113" y="56753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6" name="Smiley Face 50"/>
          <p:cNvSpPr>
            <a:spLocks noChangeArrowheads="1"/>
          </p:cNvSpPr>
          <p:nvPr/>
        </p:nvSpPr>
        <p:spPr bwMode="auto">
          <a:xfrm>
            <a:off x="5721350" y="6229350"/>
            <a:ext cx="414338"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7" name="Smiley Face 51"/>
          <p:cNvSpPr>
            <a:spLocks noChangeArrowheads="1"/>
          </p:cNvSpPr>
          <p:nvPr/>
        </p:nvSpPr>
        <p:spPr bwMode="auto">
          <a:xfrm>
            <a:off x="6135688" y="6229350"/>
            <a:ext cx="414337"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8" name="Smiley Face 52"/>
          <p:cNvSpPr>
            <a:spLocks noChangeArrowheads="1"/>
          </p:cNvSpPr>
          <p:nvPr/>
        </p:nvSpPr>
        <p:spPr bwMode="auto">
          <a:xfrm>
            <a:off x="6550025" y="6229350"/>
            <a:ext cx="412750"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9" name="Smiley Face 53"/>
          <p:cNvSpPr>
            <a:spLocks noChangeArrowheads="1"/>
          </p:cNvSpPr>
          <p:nvPr/>
        </p:nvSpPr>
        <p:spPr bwMode="auto">
          <a:xfrm>
            <a:off x="6962775" y="6229350"/>
            <a:ext cx="414338"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50" name="Smiley Face 54"/>
          <p:cNvSpPr>
            <a:spLocks noChangeArrowheads="1"/>
          </p:cNvSpPr>
          <p:nvPr/>
        </p:nvSpPr>
        <p:spPr bwMode="auto">
          <a:xfrm>
            <a:off x="7377113" y="6229350"/>
            <a:ext cx="414337"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cxnSp>
        <p:nvCxnSpPr>
          <p:cNvPr id="13351" name="Straight Arrow Connector 69"/>
          <p:cNvCxnSpPr>
            <a:cxnSpLocks noChangeShapeType="1"/>
            <a:stCxn id="13318" idx="3"/>
            <a:endCxn id="13340" idx="1"/>
          </p:cNvCxnSpPr>
          <p:nvPr/>
        </p:nvCxnSpPr>
        <p:spPr bwMode="auto">
          <a:xfrm>
            <a:off x="2949575" y="5395913"/>
            <a:ext cx="2573338" cy="812800"/>
          </a:xfrm>
          <a:prstGeom prst="straightConnector1">
            <a:avLst/>
          </a:prstGeom>
          <a:noFill/>
          <a:ln w="9525" algn="ctr">
            <a:solidFill>
              <a:schemeClr val="tx1"/>
            </a:solidFill>
            <a:round/>
            <a:headEnd/>
            <a:tailEnd type="arrow" w="med" len="med"/>
          </a:ln>
        </p:spPr>
      </p:cxnSp>
      <p:cxnSp>
        <p:nvCxnSpPr>
          <p:cNvPr id="13352" name="Straight Arrow Connector 71"/>
          <p:cNvCxnSpPr>
            <a:cxnSpLocks noChangeShapeType="1"/>
            <a:stCxn id="13318" idx="3"/>
            <a:endCxn id="13329" idx="1"/>
          </p:cNvCxnSpPr>
          <p:nvPr/>
        </p:nvCxnSpPr>
        <p:spPr bwMode="auto">
          <a:xfrm flipV="1">
            <a:off x="2949575" y="4837113"/>
            <a:ext cx="2573338" cy="5588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smtClean="0"/>
              <a:t>Marginal Structural Models in Point-Treatment Studies (8)</a:t>
            </a:r>
          </a:p>
        </p:txBody>
      </p:sp>
      <p:sp>
        <p:nvSpPr>
          <p:cNvPr id="17411" name="Content Placeholder 2"/>
          <p:cNvSpPr>
            <a:spLocks noGrp="1"/>
          </p:cNvSpPr>
          <p:nvPr>
            <p:ph idx="1"/>
          </p:nvPr>
        </p:nvSpPr>
        <p:spPr>
          <a:xfrm>
            <a:off x="512763" y="1462088"/>
            <a:ext cx="8118475" cy="1433512"/>
          </a:xfrm>
        </p:spPr>
        <p:txBody>
          <a:bodyPr>
            <a:noAutofit/>
          </a:bodyPr>
          <a:lstStyle/>
          <a:p>
            <a:r>
              <a:rPr lang="en-US" sz="2400" dirty="0" smtClean="0"/>
              <a:t>Causal diagram view of the effect by inversed probability weighting (IPTW) </a:t>
            </a:r>
          </a:p>
          <a:p>
            <a:r>
              <a:rPr lang="en-US" sz="2400" dirty="0" smtClean="0"/>
              <a:t>No Confounding by L</a:t>
            </a:r>
            <a:r>
              <a:rPr lang="en-US" sz="2400" baseline="-25000" dirty="0" smtClean="0"/>
              <a:t>0</a:t>
            </a:r>
            <a:r>
              <a:rPr lang="en-US" sz="2400" dirty="0" smtClean="0"/>
              <a:t> in the </a:t>
            </a:r>
            <a:r>
              <a:rPr lang="en-US" sz="2400" dirty="0" err="1" smtClean="0"/>
              <a:t>psudopopulation</a:t>
            </a:r>
            <a:r>
              <a:rPr lang="en-US" sz="2400" dirty="0" smtClean="0"/>
              <a:t> and thus crude analysis in the </a:t>
            </a:r>
            <a:r>
              <a:rPr lang="en-US" sz="2400" dirty="0" err="1" smtClean="0"/>
              <a:t>psudopopulation</a:t>
            </a:r>
            <a:r>
              <a:rPr lang="en-US" sz="2400" dirty="0" smtClean="0"/>
              <a:t> generates unbiased effect estimate for A</a:t>
            </a:r>
            <a:r>
              <a:rPr lang="en-US" sz="2400" baseline="-25000" dirty="0" smtClean="0"/>
              <a:t>0</a:t>
            </a:r>
            <a:endParaRPr lang="en-US" sz="2400" dirty="0" smtClean="0"/>
          </a:p>
        </p:txBody>
      </p:sp>
      <p:sp>
        <p:nvSpPr>
          <p:cNvPr id="17413" name="Slide Number Placeholder 4"/>
          <p:cNvSpPr>
            <a:spLocks noGrp="1"/>
          </p:cNvSpPr>
          <p:nvPr>
            <p:ph type="sldNum" sz="quarter" idx="11"/>
          </p:nvPr>
        </p:nvSpPr>
        <p:spPr>
          <a:noFill/>
        </p:spPr>
        <p:txBody>
          <a:bodyPr/>
          <a:lstStyle/>
          <a:p>
            <a:fld id="{4F978444-2587-4629-9945-B0A5939B6B77}" type="slidenum">
              <a:rPr lang="en-US"/>
              <a:pPr/>
              <a:t>42</a:t>
            </a:fld>
            <a:endParaRPr lang="en-US"/>
          </a:p>
        </p:txBody>
      </p:sp>
      <p:sp>
        <p:nvSpPr>
          <p:cNvPr id="17414" name="TextBox 7"/>
          <p:cNvSpPr txBox="1">
            <a:spLocks noChangeArrowheads="1"/>
          </p:cNvSpPr>
          <p:nvPr/>
        </p:nvSpPr>
        <p:spPr bwMode="auto">
          <a:xfrm>
            <a:off x="1077119" y="5029200"/>
            <a:ext cx="3062287" cy="369888"/>
          </a:xfrm>
          <a:prstGeom prst="rect">
            <a:avLst/>
          </a:prstGeom>
          <a:noFill/>
          <a:ln w="9525">
            <a:noFill/>
            <a:miter lim="800000"/>
            <a:headEnd/>
            <a:tailEnd/>
          </a:ln>
        </p:spPr>
        <p:txBody>
          <a:bodyPr>
            <a:spAutoFit/>
          </a:bodyPr>
          <a:lstStyle/>
          <a:p>
            <a:r>
              <a:rPr lang="en-US"/>
              <a:t>Original study population</a:t>
            </a:r>
          </a:p>
        </p:txBody>
      </p:sp>
      <p:sp>
        <p:nvSpPr>
          <p:cNvPr id="17415" name="TextBox 8"/>
          <p:cNvSpPr txBox="1">
            <a:spLocks noChangeArrowheads="1"/>
          </p:cNvSpPr>
          <p:nvPr/>
        </p:nvSpPr>
        <p:spPr bwMode="auto">
          <a:xfrm>
            <a:off x="5482431" y="5010377"/>
            <a:ext cx="3062287" cy="369888"/>
          </a:xfrm>
          <a:prstGeom prst="rect">
            <a:avLst/>
          </a:prstGeom>
          <a:noFill/>
          <a:ln w="9525">
            <a:noFill/>
            <a:miter lim="800000"/>
            <a:headEnd/>
            <a:tailEnd/>
          </a:ln>
        </p:spPr>
        <p:txBody>
          <a:bodyPr>
            <a:spAutoFit/>
          </a:bodyPr>
          <a:lstStyle/>
          <a:p>
            <a:r>
              <a:rPr lang="en-US"/>
              <a:t>Weighted psudopopulation</a:t>
            </a:r>
          </a:p>
        </p:txBody>
      </p:sp>
      <p:pic>
        <p:nvPicPr>
          <p:cNvPr id="17416" name="Picture 2"/>
          <p:cNvPicPr>
            <a:picLocks noChangeAspect="1" noChangeArrowheads="1"/>
          </p:cNvPicPr>
          <p:nvPr/>
        </p:nvPicPr>
        <p:blipFill>
          <a:blip r:embed="rId2" cstate="print"/>
          <a:srcRect/>
          <a:stretch>
            <a:fillRect/>
          </a:stretch>
        </p:blipFill>
        <p:spPr bwMode="auto">
          <a:xfrm>
            <a:off x="1077119" y="3343275"/>
            <a:ext cx="2800350" cy="1685925"/>
          </a:xfrm>
          <a:prstGeom prst="rect">
            <a:avLst/>
          </a:prstGeom>
          <a:noFill/>
          <a:ln w="9525" algn="ctr">
            <a:noFill/>
            <a:miter lim="800000"/>
            <a:headEnd/>
            <a:tailEnd/>
          </a:ln>
        </p:spPr>
      </p:pic>
      <p:pic>
        <p:nvPicPr>
          <p:cNvPr id="17417" name="Picture 3"/>
          <p:cNvPicPr>
            <a:picLocks noChangeAspect="1" noChangeArrowheads="1"/>
          </p:cNvPicPr>
          <p:nvPr/>
        </p:nvPicPr>
        <p:blipFill>
          <a:blip r:embed="rId3" cstate="print"/>
          <a:srcRect/>
          <a:stretch>
            <a:fillRect/>
          </a:stretch>
        </p:blipFill>
        <p:spPr bwMode="auto">
          <a:xfrm>
            <a:off x="5599906" y="3343502"/>
            <a:ext cx="2657475" cy="16668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762000"/>
          </a:xfrm>
        </p:spPr>
        <p:txBody>
          <a:bodyPr>
            <a:noAutofit/>
          </a:bodyPr>
          <a:lstStyle/>
          <a:p>
            <a:r>
              <a:rPr lang="en-US" sz="2800" dirty="0"/>
              <a:t>Marginal Structural Models in Time-Dependent Treatments</a:t>
            </a:r>
          </a:p>
        </p:txBody>
      </p:sp>
      <p:sp>
        <p:nvSpPr>
          <p:cNvPr id="5" name="TextBox 3"/>
          <p:cNvSpPr txBox="1"/>
          <p:nvPr/>
        </p:nvSpPr>
        <p:spPr>
          <a:xfrm>
            <a:off x="228600" y="2667000"/>
            <a:ext cx="144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1</a:t>
            </a:r>
            <a:endParaRPr lang="en-US" dirty="0"/>
          </a:p>
        </p:txBody>
      </p:sp>
      <p:sp>
        <p:nvSpPr>
          <p:cNvPr id="6" name="TextBox 6"/>
          <p:cNvSpPr txBox="1"/>
          <p:nvPr/>
        </p:nvSpPr>
        <p:spPr>
          <a:xfrm>
            <a:off x="2590800" y="2667001"/>
            <a:ext cx="1371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Fragility Fracture</a:t>
            </a:r>
            <a:endParaRPr lang="en-US" dirty="0"/>
          </a:p>
        </p:txBody>
      </p:sp>
      <p:sp>
        <p:nvSpPr>
          <p:cNvPr id="7" name="TextBox 7"/>
          <p:cNvSpPr txBox="1"/>
          <p:nvPr/>
        </p:nvSpPr>
        <p:spPr>
          <a:xfrm>
            <a:off x="4648200" y="26670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2</a:t>
            </a:r>
            <a:endParaRPr lang="en-US" dirty="0"/>
          </a:p>
        </p:txBody>
      </p:sp>
      <p:sp>
        <p:nvSpPr>
          <p:cNvPr id="8" name="TextBox 8"/>
          <p:cNvSpPr txBox="1"/>
          <p:nvPr/>
        </p:nvSpPr>
        <p:spPr>
          <a:xfrm>
            <a:off x="7010400" y="2667000"/>
            <a:ext cx="16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Serious Infections</a:t>
            </a:r>
            <a:endParaRPr lang="en-US" dirty="0"/>
          </a:p>
        </p:txBody>
      </p:sp>
      <p:cxnSp>
        <p:nvCxnSpPr>
          <p:cNvPr id="9" name="Straight Arrow Connector 8"/>
          <p:cNvCxnSpPr>
            <a:stCxn id="5" idx="3"/>
            <a:endCxn id="6" idx="1"/>
          </p:cNvCxnSpPr>
          <p:nvPr/>
        </p:nvCxnSpPr>
        <p:spPr>
          <a:xfrm>
            <a:off x="1676400" y="2990166"/>
            <a:ext cx="9144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3"/>
            <a:endCxn id="7" idx="1"/>
          </p:cNvCxnSpPr>
          <p:nvPr/>
        </p:nvCxnSpPr>
        <p:spPr>
          <a:xfrm>
            <a:off x="3962400" y="2990167"/>
            <a:ext cx="685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7" idx="3"/>
            <a:endCxn id="8" idx="1"/>
          </p:cNvCxnSpPr>
          <p:nvPr/>
        </p:nvCxnSpPr>
        <p:spPr>
          <a:xfrm flipV="1">
            <a:off x="6172200" y="2990166"/>
            <a:ext cx="8382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Curved Connector 11"/>
          <p:cNvCxnSpPr>
            <a:stCxn id="6" idx="0"/>
            <a:endCxn id="8" idx="0"/>
          </p:cNvCxnSpPr>
          <p:nvPr/>
        </p:nvCxnSpPr>
        <p:spPr>
          <a:xfrm rot="5400000" flipH="1" flipV="1">
            <a:off x="5543550" y="400051"/>
            <a:ext cx="1" cy="4533900"/>
          </a:xfrm>
          <a:prstGeom prst="curvedConnector3">
            <a:avLst>
              <a:gd name="adj1" fmla="val 22860100000"/>
            </a:avLst>
          </a:prstGeom>
          <a:ln>
            <a:tailEnd type="arrow"/>
          </a:ln>
        </p:spPr>
        <p:style>
          <a:lnRef idx="1">
            <a:schemeClr val="dk1"/>
          </a:lnRef>
          <a:fillRef idx="0">
            <a:schemeClr val="dk1"/>
          </a:fillRef>
          <a:effectRef idx="0">
            <a:schemeClr val="dk1"/>
          </a:effectRef>
          <a:fontRef idx="minor">
            <a:schemeClr val="tx1"/>
          </a:fontRef>
        </p:style>
      </p:cxnSp>
      <p:sp>
        <p:nvSpPr>
          <p:cNvPr id="13" name="TextBox 25"/>
          <p:cNvSpPr txBox="1"/>
          <p:nvPr/>
        </p:nvSpPr>
        <p:spPr>
          <a:xfrm>
            <a:off x="4648200" y="38862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Unmeasured Confounders</a:t>
            </a:r>
            <a:endParaRPr lang="en-US" dirty="0"/>
          </a:p>
        </p:txBody>
      </p:sp>
      <p:cxnSp>
        <p:nvCxnSpPr>
          <p:cNvPr id="14" name="Curved Connector 27"/>
          <p:cNvCxnSpPr>
            <a:stCxn id="13" idx="1"/>
            <a:endCxn id="6" idx="2"/>
          </p:cNvCxnSpPr>
          <p:nvPr/>
        </p:nvCxnSpPr>
        <p:spPr>
          <a:xfrm rot="10800000">
            <a:off x="3276600" y="3313333"/>
            <a:ext cx="1371600" cy="896035"/>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30"/>
          <p:cNvCxnSpPr>
            <a:stCxn id="13" idx="3"/>
            <a:endCxn id="8" idx="2"/>
          </p:cNvCxnSpPr>
          <p:nvPr/>
        </p:nvCxnSpPr>
        <p:spPr>
          <a:xfrm flipV="1">
            <a:off x="6172200" y="3313331"/>
            <a:ext cx="1638300" cy="896036"/>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2819400" y="2514600"/>
            <a:ext cx="990600" cy="914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1676400" y="2819400"/>
            <a:ext cx="1143000" cy="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3569110" y="3451123"/>
            <a:ext cx="1061884" cy="604683"/>
          </a:xfrm>
          <a:custGeom>
            <a:avLst/>
            <a:gdLst>
              <a:gd name="connsiteX0" fmla="*/ 0 w 1061884"/>
              <a:gd name="connsiteY0" fmla="*/ 0 h 604683"/>
              <a:gd name="connsiteX1" fmla="*/ 265471 w 1061884"/>
              <a:gd name="connsiteY1" fmla="*/ 412954 h 604683"/>
              <a:gd name="connsiteX2" fmla="*/ 1061884 w 1061884"/>
              <a:gd name="connsiteY2" fmla="*/ 604683 h 604683"/>
              <a:gd name="connsiteX3" fmla="*/ 1061884 w 1061884"/>
              <a:gd name="connsiteY3" fmla="*/ 604683 h 604683"/>
            </a:gdLst>
            <a:ahLst/>
            <a:cxnLst>
              <a:cxn ang="0">
                <a:pos x="connsiteX0" y="connsiteY0"/>
              </a:cxn>
              <a:cxn ang="0">
                <a:pos x="connsiteX1" y="connsiteY1"/>
              </a:cxn>
              <a:cxn ang="0">
                <a:pos x="connsiteX2" y="connsiteY2"/>
              </a:cxn>
              <a:cxn ang="0">
                <a:pos x="connsiteX3" y="connsiteY3"/>
              </a:cxn>
            </a:cxnLst>
            <a:rect l="l" t="t" r="r" b="b"/>
            <a:pathLst>
              <a:path w="1061884" h="604683">
                <a:moveTo>
                  <a:pt x="0" y="0"/>
                </a:moveTo>
                <a:cubicBezTo>
                  <a:pt x="44245" y="156087"/>
                  <a:pt x="88490" y="312174"/>
                  <a:pt x="265471" y="412954"/>
                </a:cubicBezTo>
                <a:cubicBezTo>
                  <a:pt x="442452" y="513734"/>
                  <a:pt x="1061884" y="604683"/>
                  <a:pt x="1061884" y="604683"/>
                </a:cubicBezTo>
                <a:lnTo>
                  <a:pt x="1061884" y="604683"/>
                </a:lnTo>
              </a:path>
            </a:pathLst>
          </a:cu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Multiply 41"/>
          <p:cNvSpPr/>
          <p:nvPr/>
        </p:nvSpPr>
        <p:spPr>
          <a:xfrm>
            <a:off x="1981200" y="2819400"/>
            <a:ext cx="228600" cy="381000"/>
          </a:xfrm>
          <a:prstGeom prst="mathMultiply">
            <a:avLst/>
          </a:prstGeom>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52400" y="4953000"/>
            <a:ext cx="8763000" cy="646331"/>
          </a:xfrm>
          <a:prstGeom prst="rect">
            <a:avLst/>
          </a:prstGeom>
          <a:noFill/>
        </p:spPr>
        <p:txBody>
          <a:bodyPr wrap="square" rtlCol="0">
            <a:spAutoFit/>
          </a:bodyPr>
          <a:lstStyle/>
          <a:p>
            <a:r>
              <a:rPr lang="en-US" dirty="0" smtClean="0">
                <a:solidFill>
                  <a:srgbClr val="FF0000"/>
                </a:solidFill>
              </a:rPr>
              <a:t>Issue 1: Open the back-door path: </a:t>
            </a:r>
          </a:p>
          <a:p>
            <a:r>
              <a:rPr lang="en-US" dirty="0" smtClean="0">
                <a:solidFill>
                  <a:srgbClr val="FF0000"/>
                </a:solidFill>
              </a:rPr>
              <a:t>Treatment 1 </a:t>
            </a:r>
            <a:r>
              <a:rPr lang="en-US" dirty="0" smtClean="0">
                <a:solidFill>
                  <a:srgbClr val="FF0000"/>
                </a:solidFill>
                <a:sym typeface="Wingdings" pitchFamily="2" charset="2"/>
              </a:rPr>
              <a:t> Fragility Fracture  Unmeasured confounders  Serious Infection </a:t>
            </a:r>
            <a:r>
              <a:rPr lang="en-US" dirty="0" smtClean="0">
                <a:solidFill>
                  <a:srgbClr val="FF0000"/>
                </a:solidFill>
              </a:rPr>
              <a:t> </a:t>
            </a:r>
            <a:endParaRPr lang="en-US" dirty="0">
              <a:solidFill>
                <a:srgbClr val="FF0000"/>
              </a:solidFill>
            </a:endParaRPr>
          </a:p>
        </p:txBody>
      </p:sp>
      <p:sp>
        <p:nvSpPr>
          <p:cNvPr id="46" name="TextBox 45"/>
          <p:cNvSpPr txBox="1"/>
          <p:nvPr/>
        </p:nvSpPr>
        <p:spPr>
          <a:xfrm>
            <a:off x="152400" y="5791200"/>
            <a:ext cx="8458200" cy="646331"/>
          </a:xfrm>
          <a:prstGeom prst="rect">
            <a:avLst/>
          </a:prstGeom>
          <a:noFill/>
        </p:spPr>
        <p:txBody>
          <a:bodyPr wrap="square" rtlCol="0">
            <a:spAutoFit/>
          </a:bodyPr>
          <a:lstStyle/>
          <a:p>
            <a:r>
              <a:rPr lang="en-US" dirty="0" smtClean="0">
                <a:solidFill>
                  <a:srgbClr val="FF0000"/>
                </a:solidFill>
              </a:rPr>
              <a:t>Issue 2: Blocked causal path:</a:t>
            </a:r>
          </a:p>
          <a:p>
            <a:r>
              <a:rPr lang="en-US" dirty="0" smtClean="0">
                <a:solidFill>
                  <a:srgbClr val="FF0000"/>
                </a:solidFill>
              </a:rPr>
              <a:t>Treatment 1</a:t>
            </a:r>
            <a:r>
              <a:rPr lang="en-US" dirty="0" smtClean="0">
                <a:solidFill>
                  <a:srgbClr val="FF0000"/>
                </a:solidFill>
                <a:sym typeface="Wingdings" pitchFamily="2" charset="2"/>
              </a:rPr>
              <a:t> Fragility Fracture  Treatment 2  Serious Infection</a:t>
            </a:r>
            <a:r>
              <a:rPr lang="en-US" dirty="0" smtClean="0">
                <a:solidFill>
                  <a:srgbClr val="FF0000"/>
                </a:solidFill>
              </a:rPr>
              <a:t> </a:t>
            </a:r>
            <a:endParaRPr lang="en-US" dirty="0">
              <a:solidFill>
                <a:srgbClr val="FF0000"/>
              </a:solidFill>
            </a:endParaRPr>
          </a:p>
        </p:txBody>
      </p:sp>
      <p:sp>
        <p:nvSpPr>
          <p:cNvPr id="3" name="Rectangle 2"/>
          <p:cNvSpPr/>
          <p:nvPr/>
        </p:nvSpPr>
        <p:spPr>
          <a:xfrm>
            <a:off x="533400" y="1305314"/>
            <a:ext cx="8077200" cy="646331"/>
          </a:xfrm>
          <a:prstGeom prst="rect">
            <a:avLst/>
          </a:prstGeom>
        </p:spPr>
        <p:txBody>
          <a:bodyPr wrap="square">
            <a:spAutoFit/>
          </a:bodyPr>
          <a:lstStyle/>
          <a:p>
            <a:r>
              <a:rPr lang="en-US" dirty="0"/>
              <a:t>Time-varying confounding by fragility fracture for the association between sequential osteoporosis treatment and the risk of serious infection </a:t>
            </a:r>
          </a:p>
        </p:txBody>
      </p:sp>
    </p:spTree>
    <p:extLst>
      <p:ext uri="{BB962C8B-B14F-4D97-AF65-F5344CB8AC3E}">
        <p14:creationId xmlns:p14="http://schemas.microsoft.com/office/powerpoint/2010/main" val="300727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20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20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2" grpId="0" animBg="1"/>
      <p:bldP spid="45" grpId="0"/>
      <p:bldP spid="4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2800" dirty="0" smtClean="0"/>
              <a:t>Time-varying confounding by fragility fracture for the association between sequential osteoporosis treatment and the risk of serious infection </a:t>
            </a:r>
            <a:endParaRPr lang="en-US" sz="2800" dirty="0"/>
          </a:p>
        </p:txBody>
      </p:sp>
      <p:sp>
        <p:nvSpPr>
          <p:cNvPr id="5" name="TextBox 3"/>
          <p:cNvSpPr txBox="1"/>
          <p:nvPr/>
        </p:nvSpPr>
        <p:spPr>
          <a:xfrm>
            <a:off x="228600" y="2667000"/>
            <a:ext cx="144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1</a:t>
            </a:r>
            <a:endParaRPr lang="en-US" dirty="0"/>
          </a:p>
        </p:txBody>
      </p:sp>
      <p:sp>
        <p:nvSpPr>
          <p:cNvPr id="6" name="TextBox 6"/>
          <p:cNvSpPr txBox="1"/>
          <p:nvPr/>
        </p:nvSpPr>
        <p:spPr>
          <a:xfrm>
            <a:off x="2590800" y="2667001"/>
            <a:ext cx="1371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Fragility Fracture</a:t>
            </a:r>
            <a:endParaRPr lang="en-US" dirty="0"/>
          </a:p>
        </p:txBody>
      </p:sp>
      <p:sp>
        <p:nvSpPr>
          <p:cNvPr id="7" name="TextBox 7"/>
          <p:cNvSpPr txBox="1"/>
          <p:nvPr/>
        </p:nvSpPr>
        <p:spPr>
          <a:xfrm>
            <a:off x="4648200" y="26670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2</a:t>
            </a:r>
            <a:endParaRPr lang="en-US" dirty="0"/>
          </a:p>
        </p:txBody>
      </p:sp>
      <p:sp>
        <p:nvSpPr>
          <p:cNvPr id="8" name="TextBox 8"/>
          <p:cNvSpPr txBox="1"/>
          <p:nvPr/>
        </p:nvSpPr>
        <p:spPr>
          <a:xfrm>
            <a:off x="7010400" y="2667000"/>
            <a:ext cx="16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Serious Infections</a:t>
            </a:r>
            <a:endParaRPr lang="en-US" dirty="0"/>
          </a:p>
        </p:txBody>
      </p:sp>
      <p:cxnSp>
        <p:nvCxnSpPr>
          <p:cNvPr id="9" name="Straight Arrow Connector 8"/>
          <p:cNvCxnSpPr>
            <a:stCxn id="5" idx="3"/>
            <a:endCxn id="6" idx="1"/>
          </p:cNvCxnSpPr>
          <p:nvPr/>
        </p:nvCxnSpPr>
        <p:spPr>
          <a:xfrm>
            <a:off x="1676400" y="2990166"/>
            <a:ext cx="9144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3"/>
            <a:endCxn id="7" idx="1"/>
          </p:cNvCxnSpPr>
          <p:nvPr/>
        </p:nvCxnSpPr>
        <p:spPr>
          <a:xfrm>
            <a:off x="3962400" y="2990167"/>
            <a:ext cx="685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7" idx="3"/>
            <a:endCxn id="8" idx="1"/>
          </p:cNvCxnSpPr>
          <p:nvPr/>
        </p:nvCxnSpPr>
        <p:spPr>
          <a:xfrm flipV="1">
            <a:off x="6172200" y="2990166"/>
            <a:ext cx="8382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Curved Connector 11"/>
          <p:cNvCxnSpPr>
            <a:stCxn id="6" idx="0"/>
            <a:endCxn id="8" idx="0"/>
          </p:cNvCxnSpPr>
          <p:nvPr/>
        </p:nvCxnSpPr>
        <p:spPr>
          <a:xfrm rot="5400000" flipH="1" flipV="1">
            <a:off x="5543550" y="400051"/>
            <a:ext cx="1" cy="4533900"/>
          </a:xfrm>
          <a:prstGeom prst="curvedConnector3">
            <a:avLst>
              <a:gd name="adj1" fmla="val 22860100000"/>
            </a:avLst>
          </a:prstGeom>
          <a:ln>
            <a:tailEnd type="arrow"/>
          </a:ln>
        </p:spPr>
        <p:style>
          <a:lnRef idx="1">
            <a:schemeClr val="dk1"/>
          </a:lnRef>
          <a:fillRef idx="0">
            <a:schemeClr val="dk1"/>
          </a:fillRef>
          <a:effectRef idx="0">
            <a:schemeClr val="dk1"/>
          </a:effectRef>
          <a:fontRef idx="minor">
            <a:schemeClr val="tx1"/>
          </a:fontRef>
        </p:style>
      </p:cxnSp>
      <p:sp>
        <p:nvSpPr>
          <p:cNvPr id="13" name="TextBox 25"/>
          <p:cNvSpPr txBox="1"/>
          <p:nvPr/>
        </p:nvSpPr>
        <p:spPr>
          <a:xfrm>
            <a:off x="4648200" y="38862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Unmeasured Confounders</a:t>
            </a:r>
            <a:endParaRPr lang="en-US" dirty="0"/>
          </a:p>
        </p:txBody>
      </p:sp>
      <p:cxnSp>
        <p:nvCxnSpPr>
          <p:cNvPr id="14" name="Curved Connector 27"/>
          <p:cNvCxnSpPr>
            <a:stCxn id="13" idx="1"/>
            <a:endCxn id="6" idx="2"/>
          </p:cNvCxnSpPr>
          <p:nvPr/>
        </p:nvCxnSpPr>
        <p:spPr>
          <a:xfrm rot="10800000">
            <a:off x="3276600" y="3313333"/>
            <a:ext cx="1371600" cy="896035"/>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30"/>
          <p:cNvCxnSpPr>
            <a:stCxn id="13" idx="3"/>
            <a:endCxn id="8" idx="2"/>
          </p:cNvCxnSpPr>
          <p:nvPr/>
        </p:nvCxnSpPr>
        <p:spPr>
          <a:xfrm flipV="1">
            <a:off x="6172200" y="3313331"/>
            <a:ext cx="1638300" cy="896036"/>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33400" y="5486400"/>
            <a:ext cx="6934200" cy="369332"/>
          </a:xfrm>
          <a:prstGeom prst="rect">
            <a:avLst/>
          </a:prstGeom>
          <a:noFill/>
        </p:spPr>
        <p:txBody>
          <a:bodyPr wrap="square" rtlCol="0">
            <a:spAutoFit/>
          </a:bodyPr>
          <a:lstStyle/>
          <a:p>
            <a:endParaRPr lang="en-US" dirty="0"/>
          </a:p>
        </p:txBody>
      </p:sp>
      <p:sp>
        <p:nvSpPr>
          <p:cNvPr id="21" name="TextBox 20"/>
          <p:cNvSpPr txBox="1"/>
          <p:nvPr/>
        </p:nvSpPr>
        <p:spPr>
          <a:xfrm>
            <a:off x="304800" y="4953000"/>
            <a:ext cx="8382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MSM weights each patients by the stabilized weight (</a:t>
            </a:r>
            <a:r>
              <a:rPr lang="en-US" dirty="0" err="1" smtClean="0"/>
              <a:t>SW</a:t>
            </a:r>
            <a:r>
              <a:rPr lang="en-US" baseline="-25000" dirty="0" err="1" smtClean="0"/>
              <a:t>i</a:t>
            </a:r>
            <a:r>
              <a:rPr lang="en-US" dirty="0" smtClean="0"/>
              <a:t>) of treatment and creates a “</a:t>
            </a:r>
            <a:r>
              <a:rPr lang="en-US" dirty="0" err="1" smtClean="0"/>
              <a:t>pseudopopulation</a:t>
            </a:r>
            <a:r>
              <a:rPr lang="en-US" dirty="0" smtClean="0"/>
              <a:t>”, where measured confounders are not predictive of treatment assignment and thus, crude analysis will generate unbiased effect estimate</a:t>
            </a:r>
          </a:p>
        </p:txBody>
      </p:sp>
    </p:spTree>
    <p:extLst>
      <p:ext uri="{BB962C8B-B14F-4D97-AF65-F5344CB8AC3E}">
        <p14:creationId xmlns:p14="http://schemas.microsoft.com/office/powerpoint/2010/main" val="331874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8229600" cy="1143000"/>
          </a:xfrm>
        </p:spPr>
        <p:txBody>
          <a:bodyPr>
            <a:noAutofit/>
          </a:bodyPr>
          <a:lstStyle/>
          <a:p>
            <a:r>
              <a:rPr lang="en-US" sz="3600" dirty="0" smtClean="0"/>
              <a:t>Marginal Structural Models in Time-Dependent Treatments (6)</a:t>
            </a:r>
          </a:p>
        </p:txBody>
      </p:sp>
      <p:sp>
        <p:nvSpPr>
          <p:cNvPr id="29699" name="Content Placeholder 2"/>
          <p:cNvSpPr>
            <a:spLocks noGrp="1"/>
          </p:cNvSpPr>
          <p:nvPr>
            <p:ph idx="1"/>
          </p:nvPr>
        </p:nvSpPr>
        <p:spPr>
          <a:xfrm>
            <a:off x="511175" y="1241425"/>
            <a:ext cx="8118475" cy="4657725"/>
          </a:xfrm>
        </p:spPr>
        <p:txBody>
          <a:bodyPr>
            <a:normAutofit fontScale="77500" lnSpcReduction="20000"/>
          </a:bodyPr>
          <a:lstStyle/>
          <a:p>
            <a:r>
              <a:rPr lang="en-US" dirty="0" smtClean="0"/>
              <a:t>Pooled logistic regression model that treats each person-day as an observation can be used to estimate </a:t>
            </a:r>
            <a:r>
              <a:rPr lang="en-US" dirty="0" err="1" smtClean="0"/>
              <a:t>SW</a:t>
            </a:r>
            <a:r>
              <a:rPr lang="en-US" baseline="-25000" dirty="0" err="1" smtClean="0"/>
              <a:t>i</a:t>
            </a:r>
            <a:endParaRPr lang="en-US" baseline="-25000" dirty="0" smtClean="0"/>
          </a:p>
          <a:p>
            <a:pPr lvl="1"/>
            <a:r>
              <a:rPr lang="en-US" dirty="0" smtClean="0"/>
              <a:t>Denominator: </a:t>
            </a:r>
          </a:p>
          <a:p>
            <a:pPr lvl="1"/>
            <a:endParaRPr lang="en-US" dirty="0" smtClean="0"/>
          </a:p>
          <a:p>
            <a:pPr lvl="1">
              <a:buFontTx/>
              <a:buNone/>
            </a:pPr>
            <a:endParaRPr lang="en-US" dirty="0" smtClean="0"/>
          </a:p>
          <a:p>
            <a:pPr lvl="1"/>
            <a:r>
              <a:rPr lang="en-US" dirty="0" smtClean="0"/>
              <a:t>Numerator:</a:t>
            </a:r>
          </a:p>
          <a:p>
            <a:pPr lvl="1">
              <a:buFontTx/>
              <a:buNone/>
            </a:pPr>
            <a:endParaRPr lang="en-US" dirty="0" smtClean="0"/>
          </a:p>
          <a:p>
            <a:pPr lvl="1"/>
            <a:r>
              <a:rPr lang="en-US" dirty="0" smtClean="0"/>
              <a:t>Output the estimated                                             and       </a:t>
            </a:r>
          </a:p>
          <a:p>
            <a:pPr lvl="1">
              <a:buFontTx/>
              <a:buNone/>
            </a:pPr>
            <a:r>
              <a:rPr lang="en-US" dirty="0" smtClean="0"/>
              <a:t>                                 for each patient.</a:t>
            </a:r>
          </a:p>
          <a:p>
            <a:pPr lvl="1">
              <a:buFontTx/>
              <a:buNone/>
            </a:pPr>
            <a:r>
              <a:rPr lang="en-US" dirty="0" smtClean="0"/>
              <a:t>             </a:t>
            </a:r>
          </a:p>
          <a:p>
            <a:pPr lvl="1">
              <a:buFontTx/>
              <a:buNone/>
            </a:pPr>
            <a:r>
              <a:rPr lang="en-US" dirty="0" smtClean="0"/>
              <a:t>     </a:t>
            </a:r>
          </a:p>
          <a:p>
            <a:pPr lvl="1">
              <a:buFontTx/>
              <a:buNone/>
            </a:pPr>
            <a:endParaRPr lang="en-US" dirty="0" smtClean="0"/>
          </a:p>
          <a:p>
            <a:pPr lvl="1">
              <a:buFontTx/>
              <a:buNone/>
            </a:pPr>
            <a:r>
              <a:rPr lang="en-US" dirty="0" smtClean="0"/>
              <a:t>     </a:t>
            </a:r>
          </a:p>
          <a:p>
            <a:pPr lvl="1">
              <a:buFontTx/>
              <a:buNone/>
            </a:pPr>
            <a:endParaRPr lang="en-US" dirty="0" smtClean="0"/>
          </a:p>
        </p:txBody>
      </p:sp>
      <p:sp>
        <p:nvSpPr>
          <p:cNvPr id="29701" name="Slide Number Placeholder 4"/>
          <p:cNvSpPr>
            <a:spLocks noGrp="1"/>
          </p:cNvSpPr>
          <p:nvPr>
            <p:ph type="sldNum" sz="quarter" idx="11"/>
          </p:nvPr>
        </p:nvSpPr>
        <p:spPr>
          <a:noFill/>
        </p:spPr>
        <p:txBody>
          <a:bodyPr/>
          <a:lstStyle/>
          <a:p>
            <a:fld id="{4757A11C-AA7B-4F00-9CDF-12A2E9538B1B}" type="slidenum">
              <a:rPr lang="en-US"/>
              <a:pPr/>
              <a:t>45</a:t>
            </a:fld>
            <a:endParaRPr lang="en-US"/>
          </a:p>
        </p:txBody>
      </p:sp>
      <p:pic>
        <p:nvPicPr>
          <p:cNvPr id="29702" name="Picture 4"/>
          <p:cNvPicPr>
            <a:picLocks noChangeAspect="1" noChangeArrowheads="1"/>
          </p:cNvPicPr>
          <p:nvPr/>
        </p:nvPicPr>
        <p:blipFill>
          <a:blip r:embed="rId2" cstate="print"/>
          <a:srcRect/>
          <a:stretch>
            <a:fillRect/>
          </a:stretch>
        </p:blipFill>
        <p:spPr bwMode="auto">
          <a:xfrm>
            <a:off x="1600200" y="2209800"/>
            <a:ext cx="4362450" cy="723900"/>
          </a:xfrm>
          <a:prstGeom prst="rect">
            <a:avLst/>
          </a:prstGeom>
          <a:noFill/>
          <a:ln w="9525" algn="ctr">
            <a:noFill/>
            <a:miter lim="800000"/>
            <a:headEnd/>
            <a:tailEnd/>
          </a:ln>
        </p:spPr>
      </p:pic>
      <p:pic>
        <p:nvPicPr>
          <p:cNvPr id="29703" name="Picture 6"/>
          <p:cNvPicPr>
            <a:picLocks noChangeAspect="1" noChangeArrowheads="1"/>
          </p:cNvPicPr>
          <p:nvPr/>
        </p:nvPicPr>
        <p:blipFill>
          <a:blip r:embed="rId3" cstate="print"/>
          <a:srcRect/>
          <a:stretch>
            <a:fillRect/>
          </a:stretch>
        </p:blipFill>
        <p:spPr bwMode="auto">
          <a:xfrm>
            <a:off x="5943600" y="2667000"/>
            <a:ext cx="1562100" cy="276225"/>
          </a:xfrm>
          <a:prstGeom prst="rect">
            <a:avLst/>
          </a:prstGeom>
          <a:noFill/>
          <a:ln w="9525" algn="ctr">
            <a:noFill/>
            <a:miter lim="800000"/>
            <a:headEnd/>
            <a:tailEnd/>
          </a:ln>
        </p:spPr>
      </p:pic>
      <p:pic>
        <p:nvPicPr>
          <p:cNvPr id="29704" name="Picture 7"/>
          <p:cNvPicPr>
            <a:picLocks noChangeAspect="1" noChangeArrowheads="1"/>
          </p:cNvPicPr>
          <p:nvPr/>
        </p:nvPicPr>
        <p:blipFill>
          <a:blip r:embed="rId4" cstate="print"/>
          <a:srcRect/>
          <a:stretch>
            <a:fillRect/>
          </a:stretch>
        </p:blipFill>
        <p:spPr bwMode="auto">
          <a:xfrm>
            <a:off x="1524000" y="3200400"/>
            <a:ext cx="4381500" cy="390525"/>
          </a:xfrm>
          <a:prstGeom prst="rect">
            <a:avLst/>
          </a:prstGeom>
          <a:noFill/>
          <a:ln w="9525" algn="ctr">
            <a:noFill/>
            <a:miter lim="800000"/>
            <a:headEnd/>
            <a:tailEnd/>
          </a:ln>
        </p:spPr>
      </p:pic>
      <p:pic>
        <p:nvPicPr>
          <p:cNvPr id="29705" name="Picture 8"/>
          <p:cNvPicPr>
            <a:picLocks noChangeAspect="1" noChangeArrowheads="1"/>
          </p:cNvPicPr>
          <p:nvPr/>
        </p:nvPicPr>
        <p:blipFill>
          <a:blip r:embed="rId5" cstate="print"/>
          <a:srcRect/>
          <a:stretch>
            <a:fillRect/>
          </a:stretch>
        </p:blipFill>
        <p:spPr bwMode="auto">
          <a:xfrm>
            <a:off x="5867400" y="3200400"/>
            <a:ext cx="1057275" cy="304800"/>
          </a:xfrm>
          <a:prstGeom prst="rect">
            <a:avLst/>
          </a:prstGeom>
          <a:noFill/>
          <a:ln w="9525" algn="ctr">
            <a:noFill/>
            <a:miter lim="800000"/>
            <a:headEnd/>
            <a:tailEnd/>
          </a:ln>
        </p:spPr>
      </p:pic>
      <p:pic>
        <p:nvPicPr>
          <p:cNvPr id="29706" name="Picture 10"/>
          <p:cNvPicPr>
            <a:picLocks noChangeAspect="1" noChangeArrowheads="1"/>
          </p:cNvPicPr>
          <p:nvPr/>
        </p:nvPicPr>
        <p:blipFill>
          <a:blip r:embed="rId6" cstate="print"/>
          <a:srcRect/>
          <a:stretch>
            <a:fillRect/>
          </a:stretch>
        </p:blipFill>
        <p:spPr bwMode="auto">
          <a:xfrm>
            <a:off x="3810000" y="3657600"/>
            <a:ext cx="2771775" cy="314325"/>
          </a:xfrm>
          <a:prstGeom prst="rect">
            <a:avLst/>
          </a:prstGeom>
          <a:noFill/>
          <a:ln w="9525" algn="ctr">
            <a:noFill/>
            <a:miter lim="800000"/>
            <a:headEnd/>
            <a:tailEnd/>
          </a:ln>
        </p:spPr>
      </p:pic>
      <p:pic>
        <p:nvPicPr>
          <p:cNvPr id="29707" name="Picture 12"/>
          <p:cNvPicPr>
            <a:picLocks noChangeAspect="1" noChangeArrowheads="1"/>
          </p:cNvPicPr>
          <p:nvPr/>
        </p:nvPicPr>
        <p:blipFill>
          <a:blip r:embed="rId7" cstate="print"/>
          <a:srcRect/>
          <a:stretch>
            <a:fillRect/>
          </a:stretch>
        </p:blipFill>
        <p:spPr bwMode="auto">
          <a:xfrm>
            <a:off x="1143000" y="3962400"/>
            <a:ext cx="2000250" cy="276225"/>
          </a:xfrm>
          <a:prstGeom prst="rect">
            <a:avLst/>
          </a:prstGeom>
          <a:noFill/>
          <a:ln w="9525" algn="ctr">
            <a:noFill/>
            <a:miter lim="800000"/>
            <a:headEnd/>
            <a:tailEnd/>
          </a:ln>
        </p:spPr>
      </p:pic>
      <p:pic>
        <p:nvPicPr>
          <p:cNvPr id="29708" name="Picture 13"/>
          <p:cNvPicPr>
            <a:picLocks noChangeAspect="1" noChangeArrowheads="1"/>
          </p:cNvPicPr>
          <p:nvPr/>
        </p:nvPicPr>
        <p:blipFill>
          <a:blip r:embed="rId8" cstate="print"/>
          <a:srcRect/>
          <a:stretch>
            <a:fillRect/>
          </a:stretch>
        </p:blipFill>
        <p:spPr bwMode="auto">
          <a:xfrm>
            <a:off x="1676400" y="4495800"/>
            <a:ext cx="2505075" cy="638175"/>
          </a:xfrm>
          <a:prstGeom prst="rect">
            <a:avLst/>
          </a:prstGeom>
          <a:noFill/>
          <a:ln w="9525" algn="ctr">
            <a:noFill/>
            <a:miter lim="800000"/>
            <a:headEnd/>
            <a:tailEnd/>
          </a:ln>
        </p:spPr>
      </p:pic>
      <p:pic>
        <p:nvPicPr>
          <p:cNvPr id="29709" name="Picture 14"/>
          <p:cNvPicPr>
            <a:picLocks noChangeAspect="1" noChangeArrowheads="1"/>
          </p:cNvPicPr>
          <p:nvPr/>
        </p:nvPicPr>
        <p:blipFill>
          <a:blip r:embed="rId9" cstate="print"/>
          <a:srcRect/>
          <a:stretch>
            <a:fillRect/>
          </a:stretch>
        </p:blipFill>
        <p:spPr bwMode="auto">
          <a:xfrm>
            <a:off x="4191000" y="4419600"/>
            <a:ext cx="2105025" cy="8858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en-US" sz="3200" dirty="0" smtClean="0"/>
              <a:t>Marginal Structural Models in Time-Dependent Treatments (8)</a:t>
            </a:r>
          </a:p>
        </p:txBody>
      </p:sp>
      <p:sp>
        <p:nvSpPr>
          <p:cNvPr id="31748" name="Slide Number Placeholder 4"/>
          <p:cNvSpPr>
            <a:spLocks noGrp="1"/>
          </p:cNvSpPr>
          <p:nvPr>
            <p:ph type="sldNum" sz="quarter" idx="11"/>
          </p:nvPr>
        </p:nvSpPr>
        <p:spPr>
          <a:noFill/>
        </p:spPr>
        <p:txBody>
          <a:bodyPr/>
          <a:lstStyle/>
          <a:p>
            <a:fld id="{9E693E74-05A8-47D7-8BBB-698A746AD6F5}" type="slidenum">
              <a:rPr lang="en-US"/>
              <a:pPr/>
              <a:t>46</a:t>
            </a:fld>
            <a:endParaRPr lang="en-US"/>
          </a:p>
        </p:txBody>
      </p:sp>
      <p:pic>
        <p:nvPicPr>
          <p:cNvPr id="31749" name="Picture 2"/>
          <p:cNvPicPr>
            <a:picLocks noChangeAspect="1" noChangeArrowheads="1"/>
          </p:cNvPicPr>
          <p:nvPr/>
        </p:nvPicPr>
        <p:blipFill>
          <a:blip r:embed="rId2" cstate="print"/>
          <a:srcRect/>
          <a:stretch>
            <a:fillRect/>
          </a:stretch>
        </p:blipFill>
        <p:spPr bwMode="auto">
          <a:xfrm>
            <a:off x="1219200" y="1371600"/>
            <a:ext cx="5783262" cy="2462212"/>
          </a:xfrm>
          <a:prstGeom prst="rect">
            <a:avLst/>
          </a:prstGeom>
          <a:noFill/>
          <a:ln w="9525" algn="ctr">
            <a:noFill/>
            <a:miter lim="800000"/>
            <a:headEnd/>
            <a:tailEnd/>
          </a:ln>
        </p:spPr>
      </p:pic>
      <p:graphicFrame>
        <p:nvGraphicFramePr>
          <p:cNvPr id="7" name="Content Placeholder 6"/>
          <p:cNvGraphicFramePr>
            <a:graphicFrameLocks noGrp="1"/>
          </p:cNvGraphicFramePr>
          <p:nvPr>
            <p:ph idx="1"/>
          </p:nvPr>
        </p:nvGraphicFramePr>
        <p:xfrm>
          <a:off x="228600" y="3886200"/>
          <a:ext cx="8696325" cy="2346960"/>
        </p:xfrm>
        <a:graphic>
          <a:graphicData uri="http://schemas.openxmlformats.org/drawingml/2006/table">
            <a:tbl>
              <a:tblPr/>
              <a:tblGrid>
                <a:gridCol w="1039812"/>
                <a:gridCol w="517525"/>
                <a:gridCol w="1128713"/>
                <a:gridCol w="469900"/>
                <a:gridCol w="1598612"/>
                <a:gridCol w="1109663"/>
                <a:gridCol w="576262"/>
                <a:gridCol w="577850"/>
                <a:gridCol w="1677988"/>
              </a:tblGrid>
              <a:tr h="392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rPr>
                        <a:t>[A(0), L(1), A(1)]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N</a:t>
                      </a:r>
                      <a:r>
                        <a:rPr kumimoji="0" lang="en-US" sz="1000" b="1" i="0" u="none" strike="noStrike" cap="none" normalizeH="0" baseline="-25000" smtClean="0">
                          <a:ln>
                            <a:noFill/>
                          </a:ln>
                          <a:solidFill>
                            <a:srgbClr val="FFFFFF"/>
                          </a:solidFill>
                          <a:effectLst/>
                          <a:latin typeface="Arial" charset="0"/>
                        </a:rPr>
                        <a:t>W</a:t>
                      </a:r>
                      <a:endParaRPr kumimoji="0" lang="en-US" sz="10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f[A(1)|A(0), L(1)} weighted by N</a:t>
                      </a:r>
                      <a:r>
                        <a:rPr kumimoji="0" lang="en-US" sz="1000" b="1" i="0" u="none" strike="noStrike" cap="none" normalizeH="0" baseline="-25000" smtClean="0">
                          <a:ln>
                            <a:noFill/>
                          </a:ln>
                          <a:solidFill>
                            <a:srgbClr val="FFFFFF"/>
                          </a:solidFill>
                          <a:effectLst/>
                          <a:latin typeface="Arial" charset="0"/>
                        </a:rPr>
                        <a:t>W</a:t>
                      </a:r>
                      <a:endParaRPr kumimoji="0" lang="en-US" sz="10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f[A(1)|A(0)]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f [A(0)]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SW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N</a:t>
                      </a:r>
                      <a:r>
                        <a:rPr kumimoji="0" lang="en-US" sz="1000" b="1" i="0" u="none" strike="noStrike" cap="none" normalizeH="0" baseline="-25000" smtClean="0">
                          <a:ln>
                            <a:noFill/>
                          </a:ln>
                          <a:solidFill>
                            <a:srgbClr val="FFFFFF"/>
                          </a:solidFill>
                          <a:effectLst/>
                          <a:latin typeface="Arial" charset="0"/>
                        </a:rPr>
                        <a:t>SW</a:t>
                      </a:r>
                      <a:endParaRPr kumimoji="0" lang="en-US" sz="10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rPr>
                        <a:t>f[A(1)|A(0), L(1)} weighted by N</a:t>
                      </a:r>
                      <a:r>
                        <a:rPr kumimoji="0" lang="en-US" sz="1000" b="1" i="0" u="none" strike="noStrike" cap="none" normalizeH="0" baseline="-25000" dirty="0" smtClean="0">
                          <a:ln>
                            <a:noFill/>
                          </a:ln>
                          <a:solidFill>
                            <a:srgbClr val="FFFFFF"/>
                          </a:solidFill>
                          <a:effectLst/>
                          <a:latin typeface="Arial" charset="0"/>
                        </a:rPr>
                        <a:t>SW</a:t>
                      </a:r>
                      <a:endParaRPr kumimoji="0" lang="en-US" sz="1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0.78*0.5=0.39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23.4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0.22*0.5=0.11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(1, 0,1)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1/(0.5*0.9)=2.2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0.78*0.5=0.39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(1, 0,0)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0.22*0.5=0.11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0.86*0.5=0.43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0.14*0.5=0.07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(0, 0,1)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1/0.5*0.9)=2.22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0.86*0.5=0.43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(0, 0,0)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0.14*0.5=0.07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12.6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bl>
          </a:graphicData>
        </a:graphic>
      </p:graphicFrame>
      <p:sp>
        <p:nvSpPr>
          <p:cNvPr id="31848" name="TextBox 7"/>
          <p:cNvSpPr txBox="1">
            <a:spLocks noChangeArrowheads="1"/>
          </p:cNvSpPr>
          <p:nvPr/>
        </p:nvSpPr>
        <p:spPr bwMode="auto">
          <a:xfrm>
            <a:off x="311150" y="6243638"/>
            <a:ext cx="7539038" cy="307975"/>
          </a:xfrm>
          <a:prstGeom prst="rect">
            <a:avLst/>
          </a:prstGeom>
          <a:noFill/>
          <a:ln w="9525">
            <a:noFill/>
            <a:miter lim="800000"/>
            <a:headEnd/>
            <a:tailEnd/>
          </a:ln>
        </p:spPr>
        <p:txBody>
          <a:bodyPr>
            <a:spAutoFit/>
          </a:bodyPr>
          <a:lstStyle/>
          <a:p>
            <a:r>
              <a:rPr lang="en-US" sz="1400"/>
              <a:t>*W=1/{f[A(1)|L(1), A(0)]f[A(0)]}, SW={f[A(1)|A(0)]f[A(0)]} /{f[A(1)|L(1), A(0)]f[A(0)]}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3200" dirty="0" smtClean="0"/>
              <a:t>Example: </a:t>
            </a:r>
            <a:r>
              <a:rPr lang="en-US" sz="3200" dirty="0" err="1" smtClean="0"/>
              <a:t>Hernan</a:t>
            </a:r>
            <a:r>
              <a:rPr lang="en-US" sz="3200" dirty="0" smtClean="0"/>
              <a:t> et al, Epidemiology, 2000</a:t>
            </a:r>
          </a:p>
        </p:txBody>
      </p:sp>
      <p:sp>
        <p:nvSpPr>
          <p:cNvPr id="35843" name="Content Placeholder 2"/>
          <p:cNvSpPr>
            <a:spLocks noGrp="1"/>
          </p:cNvSpPr>
          <p:nvPr>
            <p:ph idx="1"/>
          </p:nvPr>
        </p:nvSpPr>
        <p:spPr>
          <a:xfrm>
            <a:off x="533400" y="1219200"/>
            <a:ext cx="8118475" cy="1906587"/>
          </a:xfrm>
        </p:spPr>
        <p:txBody>
          <a:bodyPr/>
          <a:lstStyle/>
          <a:p>
            <a:r>
              <a:rPr lang="en-US" sz="2000" dirty="0" smtClean="0"/>
              <a:t>Marginal structural Cox proportional hazards model was used to estimate the causal effect of </a:t>
            </a:r>
            <a:r>
              <a:rPr lang="en-US" sz="2000" dirty="0" err="1" smtClean="0"/>
              <a:t>zidovudine</a:t>
            </a:r>
            <a:r>
              <a:rPr lang="en-US" sz="2000" dirty="0" smtClean="0"/>
              <a:t> on the mortality of HIV-positive men</a:t>
            </a:r>
          </a:p>
          <a:p>
            <a:r>
              <a:rPr lang="en-US" sz="2000" dirty="0" smtClean="0"/>
              <a:t>CD4 lymphocyte count is both a time-dependent confounder of the causal effect of </a:t>
            </a:r>
            <a:r>
              <a:rPr lang="en-US" sz="2000" dirty="0" err="1" smtClean="0"/>
              <a:t>zidovudine</a:t>
            </a:r>
            <a:r>
              <a:rPr lang="en-US" sz="2000" dirty="0" smtClean="0"/>
              <a:t> on mortality and is affected by past </a:t>
            </a:r>
            <a:r>
              <a:rPr lang="en-US" sz="2000" dirty="0" err="1" smtClean="0"/>
              <a:t>zidovudine</a:t>
            </a:r>
            <a:r>
              <a:rPr lang="en-US" sz="2000" dirty="0" smtClean="0"/>
              <a:t> treatment.</a:t>
            </a:r>
          </a:p>
          <a:p>
            <a:endParaRPr lang="en-US" dirty="0" smtClean="0"/>
          </a:p>
        </p:txBody>
      </p:sp>
      <p:sp>
        <p:nvSpPr>
          <p:cNvPr id="35845" name="Slide Number Placeholder 4"/>
          <p:cNvSpPr>
            <a:spLocks noGrp="1"/>
          </p:cNvSpPr>
          <p:nvPr>
            <p:ph type="sldNum" sz="quarter" idx="11"/>
          </p:nvPr>
        </p:nvSpPr>
        <p:spPr>
          <a:noFill/>
        </p:spPr>
        <p:txBody>
          <a:bodyPr/>
          <a:lstStyle/>
          <a:p>
            <a:fld id="{6CB78E1E-044E-4319-AB4E-AC6A728F3F8A}" type="slidenum">
              <a:rPr lang="en-US"/>
              <a:pPr/>
              <a:t>47</a:t>
            </a:fld>
            <a:endParaRPr lang="en-US"/>
          </a:p>
        </p:txBody>
      </p:sp>
      <p:pic>
        <p:nvPicPr>
          <p:cNvPr id="35846" name="Picture 3"/>
          <p:cNvPicPr>
            <a:picLocks noChangeAspect="1" noChangeArrowheads="1"/>
          </p:cNvPicPr>
          <p:nvPr/>
        </p:nvPicPr>
        <p:blipFill>
          <a:blip r:embed="rId2" cstate="print"/>
          <a:srcRect/>
          <a:stretch>
            <a:fillRect/>
          </a:stretch>
        </p:blipFill>
        <p:spPr bwMode="auto">
          <a:xfrm>
            <a:off x="1066800" y="3048000"/>
            <a:ext cx="6557962" cy="320516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References:</a:t>
            </a:r>
          </a:p>
        </p:txBody>
      </p:sp>
      <p:sp>
        <p:nvSpPr>
          <p:cNvPr id="36867" name="Content Placeholder 2"/>
          <p:cNvSpPr>
            <a:spLocks noGrp="1"/>
          </p:cNvSpPr>
          <p:nvPr>
            <p:ph idx="1"/>
          </p:nvPr>
        </p:nvSpPr>
        <p:spPr/>
        <p:txBody>
          <a:bodyPr/>
          <a:lstStyle/>
          <a:p>
            <a:r>
              <a:rPr lang="en-US" sz="1400" b="1" smtClean="0"/>
              <a:t>Hernán M, Brumback B, Robins JM. (2000). </a:t>
            </a:r>
            <a:r>
              <a:rPr lang="en-US" sz="1400" b="1" smtClean="0">
                <a:hlinkClick r:id="rId2"/>
              </a:rPr>
              <a:t>Marginal structural models to estimate the causal effect of zidovudine on the survival of HIV-positive men</a:t>
            </a:r>
            <a:r>
              <a:rPr lang="en-US" sz="1400" b="1" smtClean="0"/>
              <a:t>. Epidemiology, 11(5):561-570.</a:t>
            </a:r>
          </a:p>
          <a:p>
            <a:r>
              <a:rPr lang="en-US" sz="1400" b="1" smtClean="0"/>
              <a:t>Robins JM, Hernán M, Brumback B. (2000). </a:t>
            </a:r>
            <a:r>
              <a:rPr lang="en-US" sz="1400" b="1" smtClean="0">
                <a:hlinkClick r:id="rId3"/>
              </a:rPr>
              <a:t>Marginal structural models and causal inference in epidemiology</a:t>
            </a:r>
            <a:r>
              <a:rPr lang="en-US" sz="1400" b="1" smtClean="0"/>
              <a:t>. Epidemiology, 11(5):550-560.</a:t>
            </a:r>
          </a:p>
          <a:p>
            <a:r>
              <a:rPr lang="en-US" sz="1400" b="1" smtClean="0"/>
              <a:t>Robins JM. (1999). </a:t>
            </a:r>
            <a:r>
              <a:rPr lang="en-US" sz="1400" b="1" smtClean="0">
                <a:hlinkClick r:id="rId4"/>
              </a:rPr>
              <a:t>Marginal Structural Models versus Structural Nested Models as Tools for Causal Inference</a:t>
            </a:r>
            <a:r>
              <a:rPr lang="en-US" sz="1400" b="1" smtClean="0"/>
              <a:t>. Statistical Models in Epidemiology: The Environment and Clinical Trials. M.E. Halloran and D. Berry, Editors, IMA Volume 116, NY: Springer-Verlag, pp. 95-134.</a:t>
            </a:r>
          </a:p>
          <a:p>
            <a:r>
              <a:rPr lang="en-US" sz="1400" b="1" smtClean="0"/>
              <a:t>Robins JM. (1998). </a:t>
            </a:r>
            <a:r>
              <a:rPr lang="en-US" sz="1400" b="1" smtClean="0">
                <a:hlinkClick r:id="rId5"/>
              </a:rPr>
              <a:t>Marginal structural models</a:t>
            </a:r>
            <a:r>
              <a:rPr lang="en-US" sz="1400" b="1" smtClean="0"/>
              <a:t>. 1997 Proceedings of the American Statistical Association. Section on Bayesian Statistical Science, pp. 1-10. </a:t>
            </a:r>
            <a:r>
              <a:rPr lang="en-US" sz="1400" b="1" i="1" smtClean="0"/>
              <a:t>Reproduced courtesy of the American Statistical Association.</a:t>
            </a:r>
            <a:endParaRPr lang="en-US" sz="1400" b="1" smtClean="0"/>
          </a:p>
          <a:p>
            <a:pPr>
              <a:buFontTx/>
              <a:buNone/>
            </a:pPr>
            <a:r>
              <a:rPr lang="en-US" sz="1800" smtClean="0"/>
              <a:t>Dr. James Robins’ Research webpage: </a:t>
            </a:r>
            <a:r>
              <a:rPr lang="en-US" sz="1800" b="1" smtClean="0"/>
              <a:t>http://www.biostat.harvard.edu/~robins/research.html</a:t>
            </a:r>
          </a:p>
          <a:p>
            <a:pPr>
              <a:buFontTx/>
              <a:buNone/>
            </a:pPr>
            <a:endParaRPr lang="en-US" smtClean="0"/>
          </a:p>
        </p:txBody>
      </p:sp>
      <p:sp>
        <p:nvSpPr>
          <p:cNvPr id="36869" name="Slide Number Placeholder 4"/>
          <p:cNvSpPr>
            <a:spLocks noGrp="1"/>
          </p:cNvSpPr>
          <p:nvPr>
            <p:ph type="sldNum" sz="quarter" idx="11"/>
          </p:nvPr>
        </p:nvSpPr>
        <p:spPr>
          <a:noFill/>
        </p:spPr>
        <p:txBody>
          <a:bodyPr/>
          <a:lstStyle/>
          <a:p>
            <a:fld id="{1A2D8182-9F2E-49A7-AB3D-863D6B426573}" type="slidenum">
              <a:rPr lang="en-US"/>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When Confounders are Unmeasured </a:t>
            </a:r>
            <a:endParaRPr lang="en-US" sz="3200" b="1" dirty="0">
              <a:solidFill>
                <a:schemeClr val="tx2"/>
              </a:solidFill>
            </a:endParaRPr>
          </a:p>
        </p:txBody>
      </p:sp>
      <p:graphicFrame>
        <p:nvGraphicFramePr>
          <p:cNvPr id="9" name="Diagram 8"/>
          <p:cNvGraphicFramePr/>
          <p:nvPr>
            <p:extLst>
              <p:ext uri="{D42A27DB-BD31-4B8C-83A1-F6EECF244321}">
                <p14:modId xmlns:p14="http://schemas.microsoft.com/office/powerpoint/2010/main" val="2383932874"/>
              </p:ext>
            </p:extLst>
          </p:nvPr>
        </p:nvGraphicFramePr>
        <p:xfrm>
          <a:off x="1219200" y="1600200"/>
          <a:ext cx="6858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Rectangle 4"/>
          <p:cNvSpPr/>
          <p:nvPr/>
        </p:nvSpPr>
        <p:spPr>
          <a:xfrm>
            <a:off x="4953000" y="4368800"/>
            <a:ext cx="2057400" cy="2667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0280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228600"/>
            <a:ext cx="8763000" cy="1143000"/>
          </a:xfrm>
        </p:spPr>
        <p:txBody>
          <a:bodyPr anchor="ctr">
            <a:normAutofit/>
          </a:bodyPr>
          <a:lstStyle/>
          <a:p>
            <a:r>
              <a:rPr lang="en-US" sz="3200" b="1" dirty="0" smtClean="0">
                <a:solidFill>
                  <a:schemeClr val="tx2"/>
                </a:solidFill>
              </a:rPr>
              <a:t>Several biases are often important in </a:t>
            </a:r>
            <a:r>
              <a:rPr lang="en-US" sz="3200" b="1" dirty="0" err="1" smtClean="0">
                <a:solidFill>
                  <a:schemeClr val="tx2"/>
                </a:solidFill>
              </a:rPr>
              <a:t>pharmacoepidemiology</a:t>
            </a:r>
            <a:r>
              <a:rPr lang="en-US" sz="3200" b="1" dirty="0" smtClean="0">
                <a:solidFill>
                  <a:schemeClr val="tx2"/>
                </a:solidFill>
              </a:rPr>
              <a:t> studies</a:t>
            </a:r>
            <a:endParaRPr lang="en-US" sz="3200" b="1" dirty="0">
              <a:solidFill>
                <a:schemeClr val="tx2"/>
              </a:solidFill>
            </a:endParaRPr>
          </a:p>
        </p:txBody>
      </p:sp>
      <p:sp>
        <p:nvSpPr>
          <p:cNvPr id="193539" name="Rectangle 3"/>
          <p:cNvSpPr>
            <a:spLocks noGrp="1" noChangeArrowheads="1"/>
          </p:cNvSpPr>
          <p:nvPr>
            <p:ph idx="1"/>
          </p:nvPr>
        </p:nvSpPr>
        <p:spPr>
          <a:xfrm>
            <a:off x="304800" y="1371600"/>
            <a:ext cx="8610600" cy="5181600"/>
          </a:xfrm>
        </p:spPr>
        <p:txBody>
          <a:bodyPr>
            <a:normAutofit fontScale="85000" lnSpcReduction="20000"/>
          </a:bodyPr>
          <a:lstStyle/>
          <a:p>
            <a:pPr>
              <a:lnSpc>
                <a:spcPct val="100000"/>
              </a:lnSpc>
            </a:pPr>
            <a:r>
              <a:rPr lang="en-US" sz="2800" dirty="0" smtClean="0">
                <a:solidFill>
                  <a:schemeClr val="tx2"/>
                </a:solidFill>
              </a:rPr>
              <a:t>“Healthy user” (adherence) bias </a:t>
            </a:r>
          </a:p>
          <a:p>
            <a:pPr lvl="1"/>
            <a:r>
              <a:rPr lang="en-US" sz="2000" dirty="0" smtClean="0"/>
              <a:t>Patients more adherent to </a:t>
            </a:r>
            <a:r>
              <a:rPr lang="en-US" sz="2000" dirty="0"/>
              <a:t>long-term preventive drug therapy are more health seeking (Ray, 2000) </a:t>
            </a:r>
            <a:endParaRPr lang="en-US" sz="2000" dirty="0" smtClean="0"/>
          </a:p>
          <a:p>
            <a:pPr lvl="1">
              <a:buNone/>
            </a:pPr>
            <a:endParaRPr lang="en-US" sz="2000" dirty="0"/>
          </a:p>
          <a:p>
            <a:pPr>
              <a:lnSpc>
                <a:spcPct val="90000"/>
              </a:lnSpc>
            </a:pPr>
            <a:r>
              <a:rPr lang="en-US" sz="2800" dirty="0" smtClean="0">
                <a:solidFill>
                  <a:schemeClr val="tx2"/>
                </a:solidFill>
              </a:rPr>
              <a:t>Survivor bias</a:t>
            </a:r>
          </a:p>
          <a:p>
            <a:pPr lvl="1">
              <a:lnSpc>
                <a:spcPct val="90000"/>
              </a:lnSpc>
            </a:pPr>
            <a:r>
              <a:rPr lang="en-US" sz="2000" dirty="0" smtClean="0"/>
              <a:t>Prevalent users may have disproportionately more subjects at lower risk of adverse outcomes</a:t>
            </a:r>
          </a:p>
          <a:p>
            <a:pPr lvl="1">
              <a:lnSpc>
                <a:spcPct val="90000"/>
              </a:lnSpc>
              <a:buNone/>
            </a:pPr>
            <a:endParaRPr lang="en-US" sz="2000" dirty="0" smtClean="0"/>
          </a:p>
          <a:p>
            <a:pPr>
              <a:lnSpc>
                <a:spcPct val="90000"/>
              </a:lnSpc>
            </a:pPr>
            <a:r>
              <a:rPr lang="en-US" sz="2800" dirty="0" smtClean="0">
                <a:solidFill>
                  <a:schemeClr val="tx2"/>
                </a:solidFill>
              </a:rPr>
              <a:t>Channeling bias</a:t>
            </a:r>
          </a:p>
          <a:p>
            <a:pPr lvl="1">
              <a:spcBef>
                <a:spcPts val="600"/>
              </a:spcBef>
            </a:pPr>
            <a:r>
              <a:rPr lang="en-US" sz="2100" dirty="0"/>
              <a:t>Physicians may not prescribe certain treatments to patients perceived to be at greater risk of side effects</a:t>
            </a:r>
          </a:p>
          <a:p>
            <a:pPr lvl="1">
              <a:spcBef>
                <a:spcPts val="1200"/>
              </a:spcBef>
            </a:pPr>
            <a:r>
              <a:rPr lang="en-US" sz="2000" dirty="0"/>
              <a:t>Inadequate control for this bias may make certain drugs appear safer in observational studies of specific outcomes</a:t>
            </a:r>
          </a:p>
          <a:p>
            <a:pPr>
              <a:lnSpc>
                <a:spcPct val="90000"/>
              </a:lnSpc>
            </a:pPr>
            <a:r>
              <a:rPr lang="en-US" sz="2800" dirty="0">
                <a:solidFill>
                  <a:schemeClr val="tx2"/>
                </a:solidFill>
              </a:rPr>
              <a:t>Immortal time </a:t>
            </a:r>
            <a:r>
              <a:rPr lang="en-US" sz="2800" dirty="0" smtClean="0">
                <a:solidFill>
                  <a:schemeClr val="tx2"/>
                </a:solidFill>
              </a:rPr>
              <a:t>bias: </a:t>
            </a:r>
            <a:endParaRPr lang="en-US" sz="2800" dirty="0">
              <a:solidFill>
                <a:schemeClr val="tx2"/>
              </a:solidFill>
            </a:endParaRPr>
          </a:p>
          <a:p>
            <a:pPr lvl="1">
              <a:lnSpc>
                <a:spcPct val="90000"/>
              </a:lnSpc>
            </a:pPr>
            <a:r>
              <a:rPr lang="en-US" sz="2100" dirty="0"/>
              <a:t>Inclusion of a period of follow-up during which, by design, death or the study outcome cannot </a:t>
            </a:r>
            <a:r>
              <a:rPr lang="en-US" sz="2100" dirty="0" smtClean="0"/>
              <a:t>occur (e.g., </a:t>
            </a:r>
            <a:r>
              <a:rPr lang="en-US" sz="2000" dirty="0"/>
              <a:t>waiting for a prescription to be dispensed after discharge from hospital when the discharge date represents the start of follow-up </a:t>
            </a:r>
            <a:r>
              <a:rPr lang="en-US" sz="2000" dirty="0" smtClean="0"/>
              <a:t>)</a:t>
            </a:r>
            <a:endParaRPr lang="en-US" sz="2100" dirty="0" smtClean="0"/>
          </a:p>
          <a:p>
            <a:pPr lvl="1">
              <a:lnSpc>
                <a:spcPct val="90000"/>
              </a:lnSpc>
            </a:pPr>
            <a:r>
              <a:rPr lang="en-US" sz="2100" dirty="0" smtClean="0"/>
              <a:t>Biases </a:t>
            </a:r>
            <a:r>
              <a:rPr lang="en-US" sz="2100" dirty="0"/>
              <a:t>the results in </a:t>
            </a:r>
            <a:r>
              <a:rPr lang="en-US" sz="2100" dirty="0" smtClean="0"/>
              <a:t>favor of </a:t>
            </a:r>
            <a:r>
              <a:rPr lang="en-US" sz="2100" dirty="0"/>
              <a:t>the treatment under study by conferring a spurious survival advantage to the treated group</a:t>
            </a:r>
          </a:p>
        </p:txBody>
      </p:sp>
    </p:spTree>
    <p:extLst>
      <p:ext uri="{BB962C8B-B14F-4D97-AF65-F5344CB8AC3E}">
        <p14:creationId xmlns:p14="http://schemas.microsoft.com/office/powerpoint/2010/main" val="41473881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52400" y="132233"/>
            <a:ext cx="8839200" cy="1143000"/>
          </a:xfrm>
        </p:spPr>
        <p:txBody>
          <a:bodyPr>
            <a:noAutofit/>
          </a:bodyPr>
          <a:lstStyle/>
          <a:p>
            <a:r>
              <a:rPr lang="en-US" sz="3200" b="1" dirty="0" smtClean="0">
                <a:solidFill>
                  <a:schemeClr val="tx2"/>
                </a:solidFill>
              </a:rPr>
              <a:t>Defining a Preference-Based Instrumental Variable</a:t>
            </a:r>
            <a:endParaRPr lang="en-US" sz="3200" b="1" dirty="0">
              <a:solidFill>
                <a:schemeClr val="tx2"/>
              </a:solidFill>
            </a:endParaRPr>
          </a:p>
        </p:txBody>
      </p:sp>
      <p:pic>
        <p:nvPicPr>
          <p:cNvPr id="250882" name="Picture 2" descr="as1350tn"/>
          <p:cNvPicPr>
            <a:picLocks noGrp="1" noChangeAspect="1" noChangeArrowheads="1"/>
          </p:cNvPicPr>
          <p:nvPr>
            <p:ph sz="quarter" idx="4294967295"/>
          </p:nvPr>
        </p:nvPicPr>
        <p:blipFill>
          <a:blip r:embed="rId2" cstate="print"/>
          <a:srcRect/>
          <a:stretch>
            <a:fillRect/>
          </a:stretch>
        </p:blipFill>
        <p:spPr>
          <a:xfrm>
            <a:off x="1143000" y="2667000"/>
            <a:ext cx="952500" cy="1362075"/>
          </a:xfrm>
          <a:noFill/>
          <a:ln/>
        </p:spPr>
      </p:pic>
      <p:pic>
        <p:nvPicPr>
          <p:cNvPr id="250883" name="Picture 3" descr="as1853tn"/>
          <p:cNvPicPr>
            <a:picLocks noGrp="1" noChangeAspect="1" noChangeArrowheads="1"/>
          </p:cNvPicPr>
          <p:nvPr>
            <p:ph sz="quarter" idx="4294967295"/>
          </p:nvPr>
        </p:nvPicPr>
        <p:blipFill>
          <a:blip r:embed="rId3" cstate="print"/>
          <a:srcRect/>
          <a:stretch>
            <a:fillRect/>
          </a:stretch>
        </p:blipFill>
        <p:spPr>
          <a:xfrm>
            <a:off x="1066800" y="4724400"/>
            <a:ext cx="952500" cy="1362075"/>
          </a:xfrm>
          <a:solidFill>
            <a:srgbClr val="FFFFFF"/>
          </a:solidFill>
          <a:ln/>
        </p:spPr>
      </p:pic>
      <p:pic>
        <p:nvPicPr>
          <p:cNvPr id="250893" name="Picture 13" descr="aw4201tn"/>
          <p:cNvPicPr>
            <a:picLocks noGrp="1" noChangeAspect="1" noChangeArrowheads="1"/>
          </p:cNvPicPr>
          <p:nvPr>
            <p:ph sz="half" idx="4294967295"/>
          </p:nvPr>
        </p:nvPicPr>
        <p:blipFill>
          <a:blip r:embed="rId4" cstate="print"/>
          <a:srcRect/>
          <a:stretch>
            <a:fillRect/>
          </a:stretch>
        </p:blipFill>
        <p:spPr>
          <a:xfrm>
            <a:off x="7467600" y="1828800"/>
            <a:ext cx="487362" cy="914400"/>
          </a:xfrm>
          <a:noFill/>
          <a:ln/>
        </p:spPr>
      </p:pic>
      <p:pic>
        <p:nvPicPr>
          <p:cNvPr id="250884" name="Picture 4" descr="aw4201tn"/>
          <p:cNvPicPr>
            <a:picLocks noChangeAspect="1" noChangeArrowheads="1"/>
          </p:cNvPicPr>
          <p:nvPr/>
        </p:nvPicPr>
        <p:blipFill>
          <a:blip r:embed="rId4" cstate="print"/>
          <a:srcRect/>
          <a:stretch>
            <a:fillRect/>
          </a:stretch>
        </p:blipFill>
        <p:spPr bwMode="auto">
          <a:xfrm>
            <a:off x="3886200" y="1752600"/>
            <a:ext cx="528638" cy="990600"/>
          </a:xfrm>
          <a:prstGeom prst="rect">
            <a:avLst/>
          </a:prstGeom>
          <a:noFill/>
          <a:ln w="9525">
            <a:noFill/>
            <a:miter lim="800000"/>
            <a:headEnd/>
            <a:tailEnd/>
          </a:ln>
        </p:spPr>
      </p:pic>
      <p:pic>
        <p:nvPicPr>
          <p:cNvPr id="250885" name="Picture 5" descr="aw4201tn"/>
          <p:cNvPicPr>
            <a:picLocks noChangeAspect="1" noChangeArrowheads="1"/>
          </p:cNvPicPr>
          <p:nvPr/>
        </p:nvPicPr>
        <p:blipFill>
          <a:blip r:embed="rId4" cstate="print"/>
          <a:srcRect/>
          <a:stretch>
            <a:fillRect/>
          </a:stretch>
        </p:blipFill>
        <p:spPr bwMode="auto">
          <a:xfrm>
            <a:off x="5715000" y="1828800"/>
            <a:ext cx="487363" cy="914400"/>
          </a:xfrm>
          <a:prstGeom prst="rect">
            <a:avLst/>
          </a:prstGeom>
          <a:noFill/>
          <a:ln w="9525">
            <a:noFill/>
            <a:miter lim="800000"/>
            <a:headEnd/>
            <a:tailEnd/>
          </a:ln>
        </p:spPr>
      </p:pic>
      <p:sp>
        <p:nvSpPr>
          <p:cNvPr id="250886" name="Text Box 6"/>
          <p:cNvSpPr txBox="1">
            <a:spLocks noChangeArrowheads="1"/>
          </p:cNvSpPr>
          <p:nvPr/>
        </p:nvSpPr>
        <p:spPr bwMode="auto">
          <a:xfrm>
            <a:off x="5486400" y="3290887"/>
            <a:ext cx="914400" cy="366713"/>
          </a:xfrm>
          <a:prstGeom prst="rect">
            <a:avLst/>
          </a:prstGeom>
          <a:noFill/>
          <a:ln w="9525">
            <a:noFill/>
            <a:miter lim="800000"/>
            <a:headEnd/>
            <a:tailEnd/>
          </a:ln>
          <a:effectLst/>
        </p:spPr>
        <p:txBody>
          <a:bodyPr wrap="square">
            <a:spAutoFit/>
          </a:bodyPr>
          <a:lstStyle/>
          <a:p>
            <a:pPr algn="l" eaLnBrk="0" hangingPunct="0"/>
            <a:r>
              <a:rPr lang="en-US" dirty="0">
                <a:latin typeface="Arial" pitchFamily="34" charset="0"/>
              </a:rPr>
              <a:t>COXIB</a:t>
            </a:r>
          </a:p>
        </p:txBody>
      </p:sp>
      <p:sp>
        <p:nvSpPr>
          <p:cNvPr id="250887" name="Text Box 7"/>
          <p:cNvSpPr txBox="1">
            <a:spLocks noChangeArrowheads="1"/>
          </p:cNvSpPr>
          <p:nvPr/>
        </p:nvSpPr>
        <p:spPr bwMode="auto">
          <a:xfrm>
            <a:off x="228600" y="4114800"/>
            <a:ext cx="2992438"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COX-2 Preferring Physician</a:t>
            </a:r>
          </a:p>
        </p:txBody>
      </p:sp>
      <p:sp>
        <p:nvSpPr>
          <p:cNvPr id="250888" name="Text Box 8"/>
          <p:cNvSpPr txBox="1">
            <a:spLocks noChangeArrowheads="1"/>
          </p:cNvSpPr>
          <p:nvPr/>
        </p:nvSpPr>
        <p:spPr bwMode="auto">
          <a:xfrm>
            <a:off x="228600" y="6172200"/>
            <a:ext cx="3373438"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NS NSAID Preferring Physician</a:t>
            </a:r>
          </a:p>
        </p:txBody>
      </p:sp>
      <p:sp>
        <p:nvSpPr>
          <p:cNvPr id="250889" name="Text Box 9"/>
          <p:cNvSpPr txBox="1">
            <a:spLocks noChangeArrowheads="1"/>
          </p:cNvSpPr>
          <p:nvPr/>
        </p:nvSpPr>
        <p:spPr bwMode="auto">
          <a:xfrm>
            <a:off x="5334000" y="5421868"/>
            <a:ext cx="1263650" cy="369332"/>
          </a:xfrm>
          <a:prstGeom prst="rect">
            <a:avLst/>
          </a:prstGeom>
          <a:noFill/>
          <a:ln w="9525">
            <a:noFill/>
            <a:miter lim="800000"/>
            <a:headEnd/>
            <a:tailEnd/>
          </a:ln>
          <a:effectLst/>
        </p:spPr>
        <p:txBody>
          <a:bodyPr wrap="square">
            <a:spAutoFit/>
          </a:bodyPr>
          <a:lstStyle/>
          <a:p>
            <a:pPr algn="l" eaLnBrk="0" hangingPunct="0"/>
            <a:r>
              <a:rPr lang="en-US">
                <a:latin typeface="Arial" pitchFamily="34" charset="0"/>
              </a:rPr>
              <a:t>NS NSAID</a:t>
            </a:r>
          </a:p>
        </p:txBody>
      </p:sp>
      <p:sp>
        <p:nvSpPr>
          <p:cNvPr id="250890" name="Text Box 10"/>
          <p:cNvSpPr txBox="1">
            <a:spLocks noChangeArrowheads="1"/>
          </p:cNvSpPr>
          <p:nvPr/>
        </p:nvSpPr>
        <p:spPr bwMode="auto">
          <a:xfrm>
            <a:off x="1295400" y="41910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50891" name="Text Box 11"/>
          <p:cNvSpPr txBox="1">
            <a:spLocks noChangeArrowheads="1"/>
          </p:cNvSpPr>
          <p:nvPr/>
        </p:nvSpPr>
        <p:spPr bwMode="auto">
          <a:xfrm>
            <a:off x="1143000" y="41148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50892" name="Text Box 12"/>
          <p:cNvSpPr txBox="1">
            <a:spLocks noChangeArrowheads="1"/>
          </p:cNvSpPr>
          <p:nvPr/>
        </p:nvSpPr>
        <p:spPr bwMode="auto">
          <a:xfrm>
            <a:off x="4953000" y="2743200"/>
            <a:ext cx="2133600" cy="366713"/>
          </a:xfrm>
          <a:prstGeom prst="rect">
            <a:avLst/>
          </a:prstGeom>
          <a:noFill/>
          <a:ln w="9525">
            <a:noFill/>
            <a:miter lim="800000"/>
            <a:headEnd/>
            <a:tailEnd/>
          </a:ln>
          <a:effectLst/>
        </p:spPr>
        <p:txBody>
          <a:bodyPr>
            <a:spAutoFit/>
          </a:bodyPr>
          <a:lstStyle/>
          <a:p>
            <a:pPr algn="l"/>
            <a:r>
              <a:rPr lang="en-US" dirty="0">
                <a:solidFill>
                  <a:srgbClr val="C00000"/>
                </a:solidFill>
                <a:latin typeface="Arial" pitchFamily="34" charset="0"/>
              </a:rPr>
              <a:t>“Marginal Patient”</a:t>
            </a:r>
          </a:p>
        </p:txBody>
      </p:sp>
      <p:sp>
        <p:nvSpPr>
          <p:cNvPr id="250894" name="Text Box 14"/>
          <p:cNvSpPr txBox="1">
            <a:spLocks noChangeArrowheads="1"/>
          </p:cNvSpPr>
          <p:nvPr/>
        </p:nvSpPr>
        <p:spPr bwMode="auto">
          <a:xfrm>
            <a:off x="7239000" y="3290887"/>
            <a:ext cx="914400" cy="366713"/>
          </a:xfrm>
          <a:prstGeom prst="rect">
            <a:avLst/>
          </a:prstGeom>
          <a:noFill/>
          <a:ln w="9525">
            <a:noFill/>
            <a:miter lim="800000"/>
            <a:headEnd/>
            <a:tailEnd/>
          </a:ln>
          <a:effectLst/>
        </p:spPr>
        <p:txBody>
          <a:bodyPr>
            <a:spAutoFit/>
          </a:bodyPr>
          <a:lstStyle/>
          <a:p>
            <a:pPr algn="l" eaLnBrk="0" hangingPunct="0"/>
            <a:r>
              <a:rPr lang="en-US" dirty="0">
                <a:latin typeface="Arial" pitchFamily="34" charset="0"/>
              </a:rPr>
              <a:t>COXIB</a:t>
            </a:r>
          </a:p>
        </p:txBody>
      </p:sp>
      <p:sp>
        <p:nvSpPr>
          <p:cNvPr id="250895" name="Text Box 15"/>
          <p:cNvSpPr txBox="1">
            <a:spLocks noChangeArrowheads="1"/>
          </p:cNvSpPr>
          <p:nvPr/>
        </p:nvSpPr>
        <p:spPr bwMode="auto">
          <a:xfrm>
            <a:off x="7239000" y="5421868"/>
            <a:ext cx="914400" cy="369332"/>
          </a:xfrm>
          <a:prstGeom prst="rect">
            <a:avLst/>
          </a:prstGeom>
          <a:noFill/>
          <a:ln w="9525">
            <a:noFill/>
            <a:miter lim="800000"/>
            <a:headEnd/>
            <a:tailEnd/>
          </a:ln>
          <a:effectLst/>
        </p:spPr>
        <p:txBody>
          <a:bodyPr wrap="square">
            <a:spAutoFit/>
          </a:bodyPr>
          <a:lstStyle/>
          <a:p>
            <a:pPr algn="l" eaLnBrk="0" hangingPunct="0"/>
            <a:r>
              <a:rPr lang="en-US" dirty="0">
                <a:latin typeface="Arial" pitchFamily="34" charset="0"/>
              </a:rPr>
              <a:t>COXIB</a:t>
            </a:r>
          </a:p>
        </p:txBody>
      </p:sp>
      <p:sp>
        <p:nvSpPr>
          <p:cNvPr id="250896" name="Text Box 16"/>
          <p:cNvSpPr txBox="1">
            <a:spLocks noChangeArrowheads="1"/>
          </p:cNvSpPr>
          <p:nvPr/>
        </p:nvSpPr>
        <p:spPr bwMode="auto">
          <a:xfrm>
            <a:off x="3429000" y="5421868"/>
            <a:ext cx="1263650" cy="369332"/>
          </a:xfrm>
          <a:prstGeom prst="rect">
            <a:avLst/>
          </a:prstGeom>
          <a:noFill/>
          <a:ln w="9525">
            <a:noFill/>
            <a:miter lim="800000"/>
            <a:headEnd/>
            <a:tailEnd/>
          </a:ln>
          <a:effectLst/>
        </p:spPr>
        <p:txBody>
          <a:bodyPr wrap="square">
            <a:spAutoFit/>
          </a:bodyPr>
          <a:lstStyle/>
          <a:p>
            <a:pPr algn="l" eaLnBrk="0" hangingPunct="0"/>
            <a:r>
              <a:rPr lang="en-US">
                <a:latin typeface="Arial" pitchFamily="34" charset="0"/>
              </a:rPr>
              <a:t>NS NSAID</a:t>
            </a:r>
          </a:p>
        </p:txBody>
      </p:sp>
      <p:sp>
        <p:nvSpPr>
          <p:cNvPr id="250897" name="Text Box 17"/>
          <p:cNvSpPr txBox="1">
            <a:spLocks noChangeArrowheads="1"/>
          </p:cNvSpPr>
          <p:nvPr/>
        </p:nvSpPr>
        <p:spPr bwMode="auto">
          <a:xfrm>
            <a:off x="3505200" y="3276600"/>
            <a:ext cx="1263650" cy="366713"/>
          </a:xfrm>
          <a:prstGeom prst="rect">
            <a:avLst/>
          </a:prstGeom>
          <a:noFill/>
          <a:ln w="9525">
            <a:noFill/>
            <a:miter lim="800000"/>
            <a:headEnd/>
            <a:tailEnd/>
          </a:ln>
          <a:effectLst/>
        </p:spPr>
        <p:txBody>
          <a:bodyPr wrap="square">
            <a:spAutoFit/>
          </a:bodyPr>
          <a:lstStyle/>
          <a:p>
            <a:pPr algn="l" eaLnBrk="0" hangingPunct="0"/>
            <a:r>
              <a:rPr lang="en-US" dirty="0">
                <a:latin typeface="Arial" pitchFamily="34" charset="0"/>
              </a:rPr>
              <a:t>NS NSAID</a:t>
            </a:r>
          </a:p>
        </p:txBody>
      </p:sp>
      <p:sp>
        <p:nvSpPr>
          <p:cNvPr id="250898" name="Line 18"/>
          <p:cNvSpPr>
            <a:spLocks noChangeShapeType="1"/>
          </p:cNvSpPr>
          <p:nvPr/>
        </p:nvSpPr>
        <p:spPr bwMode="auto">
          <a:xfrm>
            <a:off x="2362200" y="3429000"/>
            <a:ext cx="914400" cy="0"/>
          </a:xfrm>
          <a:prstGeom prst="line">
            <a:avLst/>
          </a:prstGeom>
          <a:noFill/>
          <a:ln w="9525">
            <a:solidFill>
              <a:schemeClr val="tx1"/>
            </a:solidFill>
            <a:round/>
            <a:headEnd/>
            <a:tailEnd type="triangle" w="med" len="med"/>
          </a:ln>
          <a:effectLst/>
        </p:spPr>
        <p:txBody>
          <a:bodyPr/>
          <a:lstStyle/>
          <a:p>
            <a:endParaRPr lang="en-US"/>
          </a:p>
        </p:txBody>
      </p:sp>
      <p:sp>
        <p:nvSpPr>
          <p:cNvPr id="250899" name="Line 19"/>
          <p:cNvSpPr>
            <a:spLocks noChangeShapeType="1"/>
          </p:cNvSpPr>
          <p:nvPr/>
        </p:nvSpPr>
        <p:spPr bwMode="auto">
          <a:xfrm>
            <a:off x="2438400" y="5650468"/>
            <a:ext cx="914400" cy="0"/>
          </a:xfrm>
          <a:prstGeom prst="line">
            <a:avLst/>
          </a:prstGeom>
          <a:noFill/>
          <a:ln w="9525">
            <a:solidFill>
              <a:schemeClr val="tx1"/>
            </a:solidFill>
            <a:round/>
            <a:headEnd/>
            <a:tailEnd type="triangle" w="med" len="med"/>
          </a:ln>
          <a:effectLst/>
        </p:spPr>
        <p:txBody>
          <a:bodyPr/>
          <a:lstStyle/>
          <a:p>
            <a:endParaRPr lang="en-US"/>
          </a:p>
        </p:txBody>
      </p:sp>
      <p:sp>
        <p:nvSpPr>
          <p:cNvPr id="250900" name="Text Box 20"/>
          <p:cNvSpPr txBox="1">
            <a:spLocks noChangeArrowheads="1"/>
          </p:cNvSpPr>
          <p:nvPr/>
        </p:nvSpPr>
        <p:spPr bwMode="auto">
          <a:xfrm>
            <a:off x="3124200" y="1371600"/>
            <a:ext cx="1981200" cy="369332"/>
          </a:xfrm>
          <a:prstGeom prst="rect">
            <a:avLst/>
          </a:prstGeom>
          <a:noFill/>
          <a:ln w="9525">
            <a:noFill/>
            <a:miter lim="800000"/>
            <a:headEnd/>
            <a:tailEnd/>
          </a:ln>
          <a:effectLst/>
        </p:spPr>
        <p:txBody>
          <a:bodyPr wrap="square">
            <a:spAutoFit/>
          </a:bodyPr>
          <a:lstStyle/>
          <a:p>
            <a:pPr algn="ctr"/>
            <a:r>
              <a:rPr lang="en-US" dirty="0" smtClean="0">
                <a:solidFill>
                  <a:srgbClr val="0066FF"/>
                </a:solidFill>
                <a:latin typeface="Arial" pitchFamily="34" charset="0"/>
              </a:rPr>
              <a:t>Low GI Risk</a:t>
            </a:r>
            <a:endParaRPr lang="en-US" dirty="0">
              <a:solidFill>
                <a:srgbClr val="0066FF"/>
              </a:solidFill>
              <a:latin typeface="Arial" pitchFamily="34" charset="0"/>
            </a:endParaRPr>
          </a:p>
        </p:txBody>
      </p:sp>
      <p:sp>
        <p:nvSpPr>
          <p:cNvPr id="250901" name="Text Box 21"/>
          <p:cNvSpPr txBox="1">
            <a:spLocks noChangeArrowheads="1"/>
          </p:cNvSpPr>
          <p:nvPr/>
        </p:nvSpPr>
        <p:spPr bwMode="auto">
          <a:xfrm>
            <a:off x="5029200" y="1371600"/>
            <a:ext cx="1981200" cy="369332"/>
          </a:xfrm>
          <a:prstGeom prst="rect">
            <a:avLst/>
          </a:prstGeom>
          <a:noFill/>
          <a:ln w="9525">
            <a:noFill/>
            <a:miter lim="800000"/>
            <a:headEnd/>
            <a:tailEnd/>
          </a:ln>
          <a:effectLst/>
        </p:spPr>
        <p:txBody>
          <a:bodyPr wrap="square">
            <a:spAutoFit/>
          </a:bodyPr>
          <a:lstStyle/>
          <a:p>
            <a:pPr algn="l"/>
            <a:r>
              <a:rPr lang="en-US" dirty="0" smtClean="0">
                <a:solidFill>
                  <a:srgbClr val="0066FF"/>
                </a:solidFill>
                <a:latin typeface="Arial" pitchFamily="34" charset="0"/>
              </a:rPr>
              <a:t>Moderate GI Risk</a:t>
            </a:r>
            <a:endParaRPr lang="en-US" dirty="0">
              <a:solidFill>
                <a:srgbClr val="0066FF"/>
              </a:solidFill>
              <a:latin typeface="Arial" pitchFamily="34" charset="0"/>
            </a:endParaRPr>
          </a:p>
        </p:txBody>
      </p:sp>
      <p:sp>
        <p:nvSpPr>
          <p:cNvPr id="250902" name="Text Box 22"/>
          <p:cNvSpPr txBox="1">
            <a:spLocks noChangeArrowheads="1"/>
          </p:cNvSpPr>
          <p:nvPr/>
        </p:nvSpPr>
        <p:spPr bwMode="auto">
          <a:xfrm>
            <a:off x="7162800" y="1371600"/>
            <a:ext cx="1600200" cy="369332"/>
          </a:xfrm>
          <a:prstGeom prst="rect">
            <a:avLst/>
          </a:prstGeom>
          <a:noFill/>
          <a:ln w="9525">
            <a:noFill/>
            <a:miter lim="800000"/>
            <a:headEnd/>
            <a:tailEnd/>
          </a:ln>
          <a:effectLst/>
        </p:spPr>
        <p:txBody>
          <a:bodyPr wrap="square">
            <a:spAutoFit/>
          </a:bodyPr>
          <a:lstStyle/>
          <a:p>
            <a:pPr algn="l"/>
            <a:r>
              <a:rPr lang="en-US" dirty="0" smtClean="0">
                <a:solidFill>
                  <a:srgbClr val="0066FF"/>
                </a:solidFill>
                <a:latin typeface="Arial" pitchFamily="34" charset="0"/>
              </a:rPr>
              <a:t>High GI Risk</a:t>
            </a:r>
            <a:endParaRPr lang="en-US" dirty="0">
              <a:solidFill>
                <a:srgbClr val="0066FF"/>
              </a:solidFill>
              <a:latin typeface="Arial" pitchFamily="34" charset="0"/>
            </a:endParaRPr>
          </a:p>
        </p:txBody>
      </p:sp>
      <p:sp>
        <p:nvSpPr>
          <p:cNvPr id="25" name="TextBox 24"/>
          <p:cNvSpPr txBox="1"/>
          <p:nvPr/>
        </p:nvSpPr>
        <p:spPr>
          <a:xfrm>
            <a:off x="4137025" y="6488668"/>
            <a:ext cx="3710055" cy="338554"/>
          </a:xfrm>
          <a:prstGeom prst="rect">
            <a:avLst/>
          </a:prstGeom>
          <a:noFill/>
        </p:spPr>
        <p:txBody>
          <a:bodyPr wrap="none" rtlCol="0">
            <a:spAutoFit/>
          </a:bodyPr>
          <a:lstStyle/>
          <a:p>
            <a:r>
              <a:rPr lang="en-US" sz="1600" i="1" dirty="0" smtClean="0"/>
              <a:t>Slide Courtesy of Alan Brookhart, UNC</a:t>
            </a:r>
            <a:endParaRPr lang="en-US" sz="1600" i="1" dirty="0"/>
          </a:p>
        </p:txBody>
      </p:sp>
    </p:spTree>
    <p:extLst>
      <p:ext uri="{BB962C8B-B14F-4D97-AF65-F5344CB8AC3E}">
        <p14:creationId xmlns:p14="http://schemas.microsoft.com/office/powerpoint/2010/main" val="374432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04800" y="29029"/>
            <a:ext cx="8458200" cy="1143000"/>
          </a:xfrm>
        </p:spPr>
        <p:txBody>
          <a:bodyPr>
            <a:normAutofit/>
          </a:bodyPr>
          <a:lstStyle/>
          <a:p>
            <a:r>
              <a:rPr lang="en-US" sz="3200" b="1" dirty="0" smtClean="0">
                <a:solidFill>
                  <a:schemeClr val="tx2"/>
                </a:solidFill>
              </a:rPr>
              <a:t>Preference-Based Instrumental Variable </a:t>
            </a:r>
            <a:endParaRPr lang="en-US" sz="3200" b="1" dirty="0">
              <a:solidFill>
                <a:schemeClr val="tx2"/>
              </a:solidFill>
            </a:endParaRPr>
          </a:p>
        </p:txBody>
      </p:sp>
      <p:pic>
        <p:nvPicPr>
          <p:cNvPr id="24578" name="Picture 2" descr="as1350tn"/>
          <p:cNvPicPr>
            <a:picLocks noGrp="1" noChangeAspect="1" noChangeArrowheads="1"/>
          </p:cNvPicPr>
          <p:nvPr>
            <p:ph sz="quarter" idx="4294967295"/>
          </p:nvPr>
        </p:nvPicPr>
        <p:blipFill>
          <a:blip r:embed="rId3" cstate="print"/>
          <a:srcRect/>
          <a:stretch>
            <a:fillRect/>
          </a:stretch>
        </p:blipFill>
        <p:spPr>
          <a:xfrm>
            <a:off x="4038600" y="1447800"/>
            <a:ext cx="952500" cy="1362075"/>
          </a:xfrm>
          <a:noFill/>
          <a:ln/>
        </p:spPr>
      </p:pic>
      <p:pic>
        <p:nvPicPr>
          <p:cNvPr id="24579" name="Picture 3" descr="aw4201tn"/>
          <p:cNvPicPr>
            <a:picLocks noChangeAspect="1" noChangeArrowheads="1"/>
          </p:cNvPicPr>
          <p:nvPr/>
        </p:nvPicPr>
        <p:blipFill>
          <a:blip r:embed="rId4" cstate="print"/>
          <a:srcRect/>
          <a:stretch>
            <a:fillRect/>
          </a:stretch>
        </p:blipFill>
        <p:spPr bwMode="auto">
          <a:xfrm>
            <a:off x="1676400" y="3962400"/>
            <a:ext cx="487363" cy="914400"/>
          </a:xfrm>
          <a:prstGeom prst="rect">
            <a:avLst/>
          </a:prstGeom>
          <a:noFill/>
          <a:ln w="9525">
            <a:noFill/>
            <a:miter lim="800000"/>
            <a:headEnd/>
            <a:tailEnd/>
          </a:ln>
        </p:spPr>
      </p:pic>
      <p:pic>
        <p:nvPicPr>
          <p:cNvPr id="24580" name="Picture 4" descr="aw4201tn"/>
          <p:cNvPicPr>
            <a:picLocks noChangeAspect="1" noChangeArrowheads="1"/>
          </p:cNvPicPr>
          <p:nvPr/>
        </p:nvPicPr>
        <p:blipFill>
          <a:blip r:embed="rId4" cstate="print"/>
          <a:srcRect/>
          <a:stretch>
            <a:fillRect/>
          </a:stretch>
        </p:blipFill>
        <p:spPr bwMode="auto">
          <a:xfrm>
            <a:off x="6858000" y="3962400"/>
            <a:ext cx="487363" cy="914400"/>
          </a:xfrm>
          <a:prstGeom prst="rect">
            <a:avLst/>
          </a:prstGeom>
          <a:noFill/>
          <a:ln w="9525">
            <a:noFill/>
            <a:miter lim="800000"/>
            <a:headEnd/>
            <a:tailEnd/>
          </a:ln>
        </p:spPr>
      </p:pic>
      <p:sp>
        <p:nvSpPr>
          <p:cNvPr id="24581" name="Line 5"/>
          <p:cNvSpPr>
            <a:spLocks noChangeShapeType="1"/>
          </p:cNvSpPr>
          <p:nvPr/>
        </p:nvSpPr>
        <p:spPr bwMode="auto">
          <a:xfrm>
            <a:off x="2286000" y="4343400"/>
            <a:ext cx="4495800" cy="0"/>
          </a:xfrm>
          <a:prstGeom prst="line">
            <a:avLst/>
          </a:prstGeom>
          <a:noFill/>
          <a:ln w="9525">
            <a:solidFill>
              <a:schemeClr val="tx1"/>
            </a:solidFill>
            <a:round/>
            <a:headEnd/>
            <a:tailEnd type="triangle" w="med" len="med"/>
          </a:ln>
          <a:effectLst/>
        </p:spPr>
        <p:txBody>
          <a:bodyPr/>
          <a:lstStyle/>
          <a:p>
            <a:endParaRPr lang="en-US"/>
          </a:p>
        </p:txBody>
      </p:sp>
      <p:sp>
        <p:nvSpPr>
          <p:cNvPr id="24582" name="Line 6"/>
          <p:cNvSpPr>
            <a:spLocks noChangeShapeType="1"/>
          </p:cNvSpPr>
          <p:nvPr/>
        </p:nvSpPr>
        <p:spPr bwMode="auto">
          <a:xfrm flipH="1">
            <a:off x="2133600" y="2438400"/>
            <a:ext cx="1905000" cy="1524000"/>
          </a:xfrm>
          <a:prstGeom prst="line">
            <a:avLst/>
          </a:prstGeom>
          <a:noFill/>
          <a:ln w="9525">
            <a:solidFill>
              <a:schemeClr val="tx1"/>
            </a:solidFill>
            <a:round/>
            <a:headEnd/>
            <a:tailEnd type="triangle" w="med" len="med"/>
          </a:ln>
          <a:effectLst/>
        </p:spPr>
        <p:txBody>
          <a:bodyPr/>
          <a:lstStyle/>
          <a:p>
            <a:endParaRPr lang="en-US"/>
          </a:p>
        </p:txBody>
      </p:sp>
      <p:sp>
        <p:nvSpPr>
          <p:cNvPr id="24583" name="Line 7"/>
          <p:cNvSpPr>
            <a:spLocks noChangeShapeType="1"/>
          </p:cNvSpPr>
          <p:nvPr/>
        </p:nvSpPr>
        <p:spPr bwMode="auto">
          <a:xfrm>
            <a:off x="5029200" y="2438400"/>
            <a:ext cx="1981200" cy="1447800"/>
          </a:xfrm>
          <a:prstGeom prst="line">
            <a:avLst/>
          </a:prstGeom>
          <a:noFill/>
          <a:ln w="9525">
            <a:solidFill>
              <a:schemeClr val="tx1"/>
            </a:solidFill>
            <a:round/>
            <a:headEnd/>
            <a:tailEnd type="triangle" w="med" len="med"/>
          </a:ln>
          <a:effectLst/>
        </p:spPr>
        <p:txBody>
          <a:bodyPr/>
          <a:lstStyle/>
          <a:p>
            <a:endParaRPr lang="en-US"/>
          </a:p>
        </p:txBody>
      </p:sp>
      <p:sp>
        <p:nvSpPr>
          <p:cNvPr id="24588" name="Text Box 12"/>
          <p:cNvSpPr txBox="1">
            <a:spLocks noChangeArrowheads="1"/>
          </p:cNvSpPr>
          <p:nvPr/>
        </p:nvSpPr>
        <p:spPr bwMode="auto">
          <a:xfrm>
            <a:off x="2743200" y="3581400"/>
            <a:ext cx="3810000" cy="641350"/>
          </a:xfrm>
          <a:prstGeom prst="rect">
            <a:avLst/>
          </a:prstGeom>
          <a:noFill/>
          <a:ln w="9525">
            <a:noFill/>
            <a:miter lim="800000"/>
            <a:headEnd/>
            <a:tailEnd/>
          </a:ln>
          <a:effectLst/>
        </p:spPr>
        <p:txBody>
          <a:bodyPr>
            <a:spAutoFit/>
          </a:bodyPr>
          <a:lstStyle/>
          <a:p>
            <a:pPr algn="ctr" eaLnBrk="0" hangingPunct="0"/>
            <a:r>
              <a:rPr lang="en-US" b="1" dirty="0">
                <a:solidFill>
                  <a:schemeClr val="tx2">
                    <a:lumMod val="60000"/>
                    <a:lumOff val="40000"/>
                  </a:schemeClr>
                </a:solidFill>
                <a:latin typeface="Arial" pitchFamily="34" charset="0"/>
              </a:rPr>
              <a:t>Index Patient’s IV is</a:t>
            </a:r>
          </a:p>
          <a:p>
            <a:pPr algn="ctr" eaLnBrk="0" hangingPunct="0"/>
            <a:r>
              <a:rPr lang="en-US" b="1" dirty="0">
                <a:solidFill>
                  <a:schemeClr val="tx2">
                    <a:lumMod val="60000"/>
                    <a:lumOff val="40000"/>
                  </a:schemeClr>
                </a:solidFill>
                <a:latin typeface="Arial" pitchFamily="34" charset="0"/>
              </a:rPr>
              <a:t>Previous Patient’s Treatment</a:t>
            </a:r>
          </a:p>
        </p:txBody>
      </p:sp>
      <p:sp>
        <p:nvSpPr>
          <p:cNvPr id="24592" name="Text Box 16"/>
          <p:cNvSpPr txBox="1">
            <a:spLocks noChangeArrowheads="1"/>
          </p:cNvSpPr>
          <p:nvPr/>
        </p:nvSpPr>
        <p:spPr bwMode="auto">
          <a:xfrm>
            <a:off x="1676400" y="2743200"/>
            <a:ext cx="1225550" cy="366713"/>
          </a:xfrm>
          <a:prstGeom prst="rect">
            <a:avLst/>
          </a:prstGeom>
          <a:noFill/>
          <a:ln w="9525">
            <a:noFill/>
            <a:miter lim="800000"/>
            <a:headEnd/>
            <a:tailEnd/>
          </a:ln>
          <a:effectLst/>
        </p:spPr>
        <p:txBody>
          <a:bodyPr wrap="none">
            <a:spAutoFit/>
          </a:bodyPr>
          <a:lstStyle/>
          <a:p>
            <a:pPr algn="l" eaLnBrk="0" hangingPunct="0"/>
            <a:r>
              <a:rPr lang="en-US">
                <a:latin typeface="Arial" pitchFamily="34" charset="0"/>
              </a:rPr>
              <a:t>Treatment</a:t>
            </a:r>
          </a:p>
        </p:txBody>
      </p:sp>
      <p:sp>
        <p:nvSpPr>
          <p:cNvPr id="24593" name="Text Box 17"/>
          <p:cNvSpPr txBox="1">
            <a:spLocks noChangeArrowheads="1"/>
          </p:cNvSpPr>
          <p:nvPr/>
        </p:nvSpPr>
        <p:spPr bwMode="auto">
          <a:xfrm>
            <a:off x="1295400" y="49530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4594" name="Text Box 18"/>
          <p:cNvSpPr txBox="1">
            <a:spLocks noChangeArrowheads="1"/>
          </p:cNvSpPr>
          <p:nvPr/>
        </p:nvSpPr>
        <p:spPr bwMode="auto">
          <a:xfrm>
            <a:off x="1143000" y="48768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4595" name="Text Box 19"/>
          <p:cNvSpPr txBox="1">
            <a:spLocks noChangeArrowheads="1"/>
          </p:cNvSpPr>
          <p:nvPr/>
        </p:nvSpPr>
        <p:spPr bwMode="auto">
          <a:xfrm>
            <a:off x="838200" y="4921250"/>
            <a:ext cx="2317750" cy="641350"/>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Previous Patient</a:t>
            </a:r>
          </a:p>
          <a:p>
            <a:pPr algn="l" eaLnBrk="0" hangingPunct="0"/>
            <a:r>
              <a:rPr lang="en-US" dirty="0">
                <a:latin typeface="Arial" pitchFamily="34" charset="0"/>
              </a:rPr>
              <a:t>Treated with NSAIDs</a:t>
            </a:r>
          </a:p>
        </p:txBody>
      </p:sp>
      <p:sp>
        <p:nvSpPr>
          <p:cNvPr id="24596" name="Text Box 20"/>
          <p:cNvSpPr txBox="1">
            <a:spLocks noChangeArrowheads="1"/>
          </p:cNvSpPr>
          <p:nvPr/>
        </p:nvSpPr>
        <p:spPr bwMode="auto">
          <a:xfrm>
            <a:off x="6400800" y="5043487"/>
            <a:ext cx="1519238"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Index Patient</a:t>
            </a:r>
          </a:p>
        </p:txBody>
      </p:sp>
      <p:sp>
        <p:nvSpPr>
          <p:cNvPr id="24598" name="Text Box 22"/>
          <p:cNvSpPr txBox="1">
            <a:spLocks noChangeArrowheads="1"/>
          </p:cNvSpPr>
          <p:nvPr/>
        </p:nvSpPr>
        <p:spPr bwMode="auto">
          <a:xfrm>
            <a:off x="6019800" y="2819400"/>
            <a:ext cx="1612900" cy="366713"/>
          </a:xfrm>
          <a:prstGeom prst="rect">
            <a:avLst/>
          </a:prstGeom>
          <a:noFill/>
          <a:ln w="9525">
            <a:noFill/>
            <a:miter lim="800000"/>
            <a:headEnd/>
            <a:tailEnd/>
          </a:ln>
          <a:effectLst/>
        </p:spPr>
        <p:txBody>
          <a:bodyPr wrap="none">
            <a:spAutoFit/>
          </a:bodyPr>
          <a:lstStyle/>
          <a:p>
            <a:pPr algn="l" eaLnBrk="0" hangingPunct="0"/>
            <a:r>
              <a:rPr lang="en-US">
                <a:latin typeface="Arial" pitchFamily="34" charset="0"/>
              </a:rPr>
              <a:t>Treatment = ?</a:t>
            </a:r>
          </a:p>
        </p:txBody>
      </p:sp>
      <p:sp>
        <p:nvSpPr>
          <p:cNvPr id="24601" name="Line 25"/>
          <p:cNvSpPr>
            <a:spLocks noChangeShapeType="1"/>
          </p:cNvSpPr>
          <p:nvPr/>
        </p:nvSpPr>
        <p:spPr bwMode="auto">
          <a:xfrm>
            <a:off x="2286000" y="5978580"/>
            <a:ext cx="4495800" cy="0"/>
          </a:xfrm>
          <a:prstGeom prst="line">
            <a:avLst/>
          </a:prstGeom>
          <a:noFill/>
          <a:ln w="9525">
            <a:solidFill>
              <a:schemeClr val="tx1"/>
            </a:solidFill>
            <a:round/>
            <a:headEnd/>
            <a:tailEnd type="triangle" w="med" len="med"/>
          </a:ln>
          <a:effectLst/>
        </p:spPr>
        <p:txBody>
          <a:bodyPr/>
          <a:lstStyle/>
          <a:p>
            <a:endParaRPr lang="en-US"/>
          </a:p>
        </p:txBody>
      </p:sp>
      <p:sp>
        <p:nvSpPr>
          <p:cNvPr id="24603" name="Text Box 27"/>
          <p:cNvSpPr txBox="1">
            <a:spLocks noChangeArrowheads="1"/>
          </p:cNvSpPr>
          <p:nvPr/>
        </p:nvSpPr>
        <p:spPr bwMode="auto">
          <a:xfrm>
            <a:off x="4267200" y="5521380"/>
            <a:ext cx="692150"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Time</a:t>
            </a:r>
          </a:p>
        </p:txBody>
      </p:sp>
      <p:sp>
        <p:nvSpPr>
          <p:cNvPr id="17" name="TextBox 16"/>
          <p:cNvSpPr txBox="1"/>
          <p:nvPr/>
        </p:nvSpPr>
        <p:spPr>
          <a:xfrm>
            <a:off x="3810000" y="6386286"/>
            <a:ext cx="3710055" cy="338554"/>
          </a:xfrm>
          <a:prstGeom prst="rect">
            <a:avLst/>
          </a:prstGeom>
          <a:noFill/>
        </p:spPr>
        <p:txBody>
          <a:bodyPr wrap="none" rtlCol="0">
            <a:spAutoFit/>
          </a:bodyPr>
          <a:lstStyle/>
          <a:p>
            <a:r>
              <a:rPr lang="en-US" sz="1600" i="1" dirty="0" smtClean="0"/>
              <a:t>Slide Courtesy of Alan Brookhart, UNC</a:t>
            </a:r>
            <a:endParaRPr lang="en-US" sz="1600" i="1" dirty="0"/>
          </a:p>
        </p:txBody>
      </p:sp>
    </p:spTree>
    <p:extLst>
      <p:ext uri="{BB962C8B-B14F-4D97-AF65-F5344CB8AC3E}">
        <p14:creationId xmlns:p14="http://schemas.microsoft.com/office/powerpoint/2010/main" val="345242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229600" cy="1143000"/>
          </a:xfrm>
        </p:spPr>
        <p:txBody>
          <a:bodyPr>
            <a:normAutofit/>
          </a:bodyPr>
          <a:lstStyle/>
          <a:p>
            <a:r>
              <a:rPr lang="en-US" sz="3200" b="1" dirty="0" smtClean="0">
                <a:solidFill>
                  <a:schemeClr val="tx2"/>
                </a:solidFill>
              </a:rPr>
              <a:t>Characteristics of An Instrumental Variable</a:t>
            </a:r>
            <a:endParaRPr lang="en-US" sz="3200" b="1" dirty="0">
              <a:solidFill>
                <a:schemeClr val="tx2"/>
              </a:solidFill>
            </a:endParaRPr>
          </a:p>
        </p:txBody>
      </p:sp>
      <p:sp>
        <p:nvSpPr>
          <p:cNvPr id="116741" name="Line 5"/>
          <p:cNvSpPr>
            <a:spLocks noChangeShapeType="1"/>
          </p:cNvSpPr>
          <p:nvPr/>
        </p:nvSpPr>
        <p:spPr bwMode="auto">
          <a:xfrm>
            <a:off x="3505200" y="5486400"/>
            <a:ext cx="2667000" cy="0"/>
          </a:xfrm>
          <a:prstGeom prst="line">
            <a:avLst/>
          </a:prstGeom>
          <a:noFill/>
          <a:ln w="9525">
            <a:solidFill>
              <a:schemeClr val="tx1"/>
            </a:solidFill>
            <a:round/>
            <a:headEnd/>
            <a:tailEnd type="triangle" w="med" len="med"/>
          </a:ln>
          <a:effectLst/>
        </p:spPr>
        <p:txBody>
          <a:bodyPr/>
          <a:lstStyle/>
          <a:p>
            <a:endParaRPr lang="en-US"/>
          </a:p>
        </p:txBody>
      </p:sp>
      <p:sp>
        <p:nvSpPr>
          <p:cNvPr id="116742" name="Line 6"/>
          <p:cNvSpPr>
            <a:spLocks noChangeShapeType="1"/>
          </p:cNvSpPr>
          <p:nvPr/>
        </p:nvSpPr>
        <p:spPr bwMode="auto">
          <a:xfrm>
            <a:off x="5105400" y="3657600"/>
            <a:ext cx="1600200" cy="1371600"/>
          </a:xfrm>
          <a:prstGeom prst="line">
            <a:avLst/>
          </a:prstGeom>
          <a:noFill/>
          <a:ln w="9525">
            <a:solidFill>
              <a:schemeClr val="tx1"/>
            </a:solidFill>
            <a:round/>
            <a:headEnd/>
            <a:tailEnd type="triangle" w="med" len="med"/>
          </a:ln>
          <a:effectLst/>
        </p:spPr>
        <p:txBody>
          <a:bodyPr/>
          <a:lstStyle/>
          <a:p>
            <a:endParaRPr lang="en-US"/>
          </a:p>
        </p:txBody>
      </p:sp>
      <p:sp>
        <p:nvSpPr>
          <p:cNvPr id="116743" name="Line 7"/>
          <p:cNvSpPr>
            <a:spLocks noChangeShapeType="1"/>
          </p:cNvSpPr>
          <p:nvPr/>
        </p:nvSpPr>
        <p:spPr bwMode="auto">
          <a:xfrm flipH="1">
            <a:off x="3048000" y="3581400"/>
            <a:ext cx="1524000" cy="1752600"/>
          </a:xfrm>
          <a:prstGeom prst="line">
            <a:avLst/>
          </a:prstGeom>
          <a:noFill/>
          <a:ln w="9525">
            <a:solidFill>
              <a:schemeClr val="tx1"/>
            </a:solidFill>
            <a:round/>
            <a:headEnd/>
            <a:tailEnd type="triangle" w="med" len="med"/>
          </a:ln>
          <a:effectLst/>
        </p:spPr>
        <p:txBody>
          <a:bodyPr/>
          <a:lstStyle/>
          <a:p>
            <a:endParaRPr lang="en-US"/>
          </a:p>
        </p:txBody>
      </p:sp>
      <p:sp>
        <p:nvSpPr>
          <p:cNvPr id="116744" name="Text Box 8"/>
          <p:cNvSpPr txBox="1">
            <a:spLocks noChangeArrowheads="1"/>
          </p:cNvSpPr>
          <p:nvPr/>
        </p:nvSpPr>
        <p:spPr bwMode="auto">
          <a:xfrm>
            <a:off x="2057400" y="5334000"/>
            <a:ext cx="1143000" cy="584775"/>
          </a:xfrm>
          <a:prstGeom prst="rect">
            <a:avLst/>
          </a:prstGeom>
          <a:noFill/>
          <a:ln w="9525">
            <a:noFill/>
            <a:miter lim="800000"/>
            <a:headEnd/>
            <a:tailEnd/>
          </a:ln>
          <a:effectLst/>
        </p:spPr>
        <p:txBody>
          <a:bodyPr>
            <a:spAutoFit/>
          </a:bodyPr>
          <a:lstStyle/>
          <a:p>
            <a:pPr algn="l"/>
            <a:endParaRPr lang="en-US" sz="1600" dirty="0">
              <a:effectLst>
                <a:outerShdw blurRad="38100" dist="38100" dir="2700000" algn="tl">
                  <a:srgbClr val="C0C0C0"/>
                </a:outerShdw>
              </a:effectLst>
            </a:endParaRPr>
          </a:p>
          <a:p>
            <a:pPr algn="l"/>
            <a:r>
              <a:rPr lang="en-US" sz="1600" dirty="0" smtClean="0">
                <a:effectLst>
                  <a:outerShdw blurRad="38100" dist="38100" dir="2700000" algn="tl">
                    <a:srgbClr val="C0C0C0"/>
                  </a:outerShdw>
                </a:effectLst>
              </a:rPr>
              <a:t>Treatment</a:t>
            </a:r>
            <a:endParaRPr lang="en-US" sz="1400" dirty="0">
              <a:effectLst>
                <a:outerShdw blurRad="38100" dist="38100" dir="2700000" algn="tl">
                  <a:srgbClr val="C0C0C0"/>
                </a:outerShdw>
              </a:effectLst>
            </a:endParaRPr>
          </a:p>
        </p:txBody>
      </p:sp>
      <p:sp>
        <p:nvSpPr>
          <p:cNvPr id="116745" name="Text Box 9"/>
          <p:cNvSpPr txBox="1">
            <a:spLocks noChangeArrowheads="1"/>
          </p:cNvSpPr>
          <p:nvPr/>
        </p:nvSpPr>
        <p:spPr bwMode="auto">
          <a:xfrm>
            <a:off x="6248400" y="5562600"/>
            <a:ext cx="1155060" cy="338554"/>
          </a:xfrm>
          <a:prstGeom prst="rect">
            <a:avLst/>
          </a:prstGeom>
          <a:noFill/>
          <a:ln w="9525">
            <a:noFill/>
            <a:miter lim="800000"/>
            <a:headEnd/>
            <a:tailEnd/>
          </a:ln>
          <a:effectLst/>
        </p:spPr>
        <p:txBody>
          <a:bodyPr wrap="none">
            <a:spAutoFit/>
          </a:bodyPr>
          <a:lstStyle/>
          <a:p>
            <a:pPr algn="l"/>
            <a:r>
              <a:rPr lang="en-US" sz="1600" dirty="0" smtClean="0">
                <a:effectLst>
                  <a:outerShdw blurRad="38100" dist="38100" dir="2700000" algn="tl">
                    <a:srgbClr val="C0C0C0"/>
                  </a:outerShdw>
                </a:effectLst>
              </a:rPr>
              <a:t>Outcome</a:t>
            </a:r>
            <a:r>
              <a:rPr lang="en-US" sz="1400" dirty="0" smtClean="0">
                <a:effectLst>
                  <a:outerShdw blurRad="38100" dist="38100" dir="2700000" algn="tl">
                    <a:srgbClr val="C0C0C0"/>
                  </a:outerShdw>
                </a:effectLst>
              </a:rPr>
              <a:t>     </a:t>
            </a:r>
            <a:endParaRPr lang="en-US" sz="1400" dirty="0">
              <a:effectLst>
                <a:outerShdw blurRad="38100" dist="38100" dir="2700000" algn="tl">
                  <a:srgbClr val="C0C0C0"/>
                </a:outerShdw>
              </a:effectLst>
            </a:endParaRPr>
          </a:p>
        </p:txBody>
      </p:sp>
      <p:sp>
        <p:nvSpPr>
          <p:cNvPr id="116746" name="Text Box 10"/>
          <p:cNvSpPr txBox="1">
            <a:spLocks noChangeArrowheads="1"/>
          </p:cNvSpPr>
          <p:nvPr/>
        </p:nvSpPr>
        <p:spPr bwMode="auto">
          <a:xfrm>
            <a:off x="3962400" y="2667000"/>
            <a:ext cx="1597025" cy="396875"/>
          </a:xfrm>
          <a:prstGeom prst="rect">
            <a:avLst/>
          </a:prstGeom>
          <a:noFill/>
          <a:ln w="9525">
            <a:noFill/>
            <a:miter lim="800000"/>
            <a:headEnd/>
            <a:tailEnd/>
          </a:ln>
          <a:effectLst/>
        </p:spPr>
        <p:txBody>
          <a:bodyPr wrap="none">
            <a:spAutoFit/>
          </a:bodyPr>
          <a:lstStyle/>
          <a:p>
            <a:pPr eaLnBrk="0" hangingPunct="0"/>
            <a:r>
              <a:rPr lang="en-US" sz="2000" dirty="0">
                <a:effectLst>
                  <a:outerShdw blurRad="38100" dist="38100" dir="2700000" algn="tl">
                    <a:srgbClr val="C0C0C0"/>
                  </a:outerShdw>
                </a:effectLst>
              </a:rPr>
              <a:t>Confounders</a:t>
            </a:r>
          </a:p>
        </p:txBody>
      </p:sp>
      <p:sp>
        <p:nvSpPr>
          <p:cNvPr id="116747" name="Text Box 11"/>
          <p:cNvSpPr txBox="1">
            <a:spLocks noChangeArrowheads="1"/>
          </p:cNvSpPr>
          <p:nvPr/>
        </p:nvSpPr>
        <p:spPr bwMode="auto">
          <a:xfrm>
            <a:off x="304800" y="2667000"/>
            <a:ext cx="2683683" cy="400110"/>
          </a:xfrm>
          <a:prstGeom prst="rect">
            <a:avLst/>
          </a:prstGeom>
          <a:noFill/>
          <a:ln w="9525">
            <a:noFill/>
            <a:miter lim="800000"/>
            <a:headEnd/>
            <a:tailEnd/>
          </a:ln>
          <a:effectLst/>
        </p:spPr>
        <p:txBody>
          <a:bodyPr wrap="none">
            <a:spAutoFit/>
          </a:bodyPr>
          <a:lstStyle/>
          <a:p>
            <a:pPr eaLnBrk="0" hangingPunct="0"/>
            <a:r>
              <a:rPr lang="en-US" sz="2000" dirty="0" smtClean="0">
                <a:solidFill>
                  <a:srgbClr val="0070C0"/>
                </a:solidFill>
                <a:effectLst>
                  <a:outerShdw blurRad="38100" dist="38100" dir="2700000" algn="tl">
                    <a:srgbClr val="C0C0C0"/>
                  </a:outerShdw>
                </a:effectLst>
              </a:rPr>
              <a:t>Last patient’s treatment</a:t>
            </a:r>
            <a:endParaRPr lang="en-US" sz="2000" dirty="0">
              <a:solidFill>
                <a:srgbClr val="0070C0"/>
              </a:solidFill>
              <a:effectLst>
                <a:outerShdw blurRad="38100" dist="38100" dir="2700000" algn="tl">
                  <a:srgbClr val="C0C0C0"/>
                </a:outerShdw>
              </a:effectLst>
            </a:endParaRPr>
          </a:p>
        </p:txBody>
      </p:sp>
      <p:grpSp>
        <p:nvGrpSpPr>
          <p:cNvPr id="2" name="Group 12"/>
          <p:cNvGrpSpPr>
            <a:grpSpLocks/>
          </p:cNvGrpSpPr>
          <p:nvPr/>
        </p:nvGrpSpPr>
        <p:grpSpPr bwMode="auto">
          <a:xfrm>
            <a:off x="2667000" y="3200400"/>
            <a:ext cx="1524000" cy="381000"/>
            <a:chOff x="1920" y="1920"/>
            <a:chExt cx="960" cy="240"/>
          </a:xfrm>
        </p:grpSpPr>
        <p:sp>
          <p:nvSpPr>
            <p:cNvPr id="116749" name="Line 13"/>
            <p:cNvSpPr>
              <a:spLocks noChangeShapeType="1"/>
            </p:cNvSpPr>
            <p:nvPr/>
          </p:nvSpPr>
          <p:spPr bwMode="auto">
            <a:xfrm>
              <a:off x="1920" y="2064"/>
              <a:ext cx="96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6750" name="AutoShape 14"/>
            <p:cNvSpPr>
              <a:spLocks noChangeArrowheads="1"/>
            </p:cNvSpPr>
            <p:nvPr/>
          </p:nvSpPr>
          <p:spPr bwMode="auto">
            <a:xfrm>
              <a:off x="2304" y="1920"/>
              <a:ext cx="240" cy="24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lstStyle/>
            <a:p>
              <a:endParaRPr lang="en-US">
                <a:solidFill>
                  <a:srgbClr val="CC0000"/>
                </a:solidFill>
                <a:latin typeface="Arial" pitchFamily="34" charset="0"/>
              </a:endParaRPr>
            </a:p>
          </p:txBody>
        </p:sp>
      </p:grpSp>
      <p:grpSp>
        <p:nvGrpSpPr>
          <p:cNvPr id="3" name="Group 15"/>
          <p:cNvGrpSpPr>
            <a:grpSpLocks/>
          </p:cNvGrpSpPr>
          <p:nvPr/>
        </p:nvGrpSpPr>
        <p:grpSpPr bwMode="auto">
          <a:xfrm>
            <a:off x="2819400" y="3733800"/>
            <a:ext cx="3429000" cy="1447800"/>
            <a:chOff x="1872" y="2256"/>
            <a:chExt cx="2160" cy="912"/>
          </a:xfrm>
        </p:grpSpPr>
        <p:sp>
          <p:nvSpPr>
            <p:cNvPr id="116752" name="Line 16"/>
            <p:cNvSpPr>
              <a:spLocks noChangeShapeType="1"/>
            </p:cNvSpPr>
            <p:nvPr/>
          </p:nvSpPr>
          <p:spPr bwMode="auto">
            <a:xfrm>
              <a:off x="1872" y="2256"/>
              <a:ext cx="2160" cy="912"/>
            </a:xfrm>
            <a:prstGeom prst="line">
              <a:avLst/>
            </a:prstGeom>
            <a:noFill/>
            <a:ln w="9525">
              <a:solidFill>
                <a:schemeClr val="tx1"/>
              </a:solidFill>
              <a:round/>
              <a:headEnd/>
              <a:tailEnd type="triangle" w="med" len="med"/>
            </a:ln>
            <a:effectLst/>
          </p:spPr>
          <p:txBody>
            <a:bodyPr/>
            <a:lstStyle/>
            <a:p>
              <a:endParaRPr lang="en-US"/>
            </a:p>
          </p:txBody>
        </p:sp>
        <p:sp>
          <p:nvSpPr>
            <p:cNvPr id="116753" name="AutoShape 17"/>
            <p:cNvSpPr>
              <a:spLocks noChangeArrowheads="1"/>
            </p:cNvSpPr>
            <p:nvPr/>
          </p:nvSpPr>
          <p:spPr bwMode="auto">
            <a:xfrm>
              <a:off x="2832" y="2592"/>
              <a:ext cx="240" cy="24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lstStyle/>
            <a:p>
              <a:endParaRPr lang="en-US">
                <a:solidFill>
                  <a:srgbClr val="CC0000"/>
                </a:solidFill>
                <a:latin typeface="Arial" pitchFamily="34" charset="0"/>
              </a:endParaRPr>
            </a:p>
          </p:txBody>
        </p:sp>
      </p:grpSp>
      <p:sp>
        <p:nvSpPr>
          <p:cNvPr id="116754" name="Text Box 18"/>
          <p:cNvSpPr txBox="1">
            <a:spLocks noChangeArrowheads="1"/>
          </p:cNvSpPr>
          <p:nvPr/>
        </p:nvSpPr>
        <p:spPr bwMode="auto">
          <a:xfrm>
            <a:off x="1219200" y="1295400"/>
            <a:ext cx="7387150" cy="400110"/>
          </a:xfrm>
          <a:prstGeom prst="rect">
            <a:avLst/>
          </a:prstGeom>
          <a:noFill/>
          <a:ln w="9525">
            <a:noFill/>
            <a:miter lim="800000"/>
            <a:headEnd/>
            <a:tailEnd/>
          </a:ln>
          <a:effectLst/>
        </p:spPr>
        <p:txBody>
          <a:bodyPr wrap="none">
            <a:spAutoFit/>
          </a:bodyPr>
          <a:lstStyle/>
          <a:p>
            <a:pPr algn="l"/>
            <a:r>
              <a:rPr lang="en-US" sz="2000" dirty="0">
                <a:latin typeface="Arial" pitchFamily="34" charset="0"/>
              </a:rPr>
              <a:t>Example: </a:t>
            </a:r>
            <a:r>
              <a:rPr lang="en-US" sz="2000" dirty="0" smtClean="0">
                <a:latin typeface="Arial" pitchFamily="34" charset="0"/>
              </a:rPr>
              <a:t>Physician Preference (e.g., last patient’s prescription)</a:t>
            </a:r>
            <a:endParaRPr lang="en-US" sz="2000" dirty="0">
              <a:latin typeface="Arial" pitchFamily="34" charset="0"/>
            </a:endParaRPr>
          </a:p>
        </p:txBody>
      </p:sp>
      <p:grpSp>
        <p:nvGrpSpPr>
          <p:cNvPr id="4" name="Group 19"/>
          <p:cNvGrpSpPr>
            <a:grpSpLocks/>
          </p:cNvGrpSpPr>
          <p:nvPr/>
        </p:nvGrpSpPr>
        <p:grpSpPr bwMode="auto">
          <a:xfrm>
            <a:off x="2190743" y="1828800"/>
            <a:ext cx="3752857" cy="1371600"/>
            <a:chOff x="1219" y="1056"/>
            <a:chExt cx="2364" cy="864"/>
          </a:xfrm>
        </p:grpSpPr>
        <p:sp>
          <p:nvSpPr>
            <p:cNvPr id="116756" name="Text Box 20"/>
            <p:cNvSpPr txBox="1">
              <a:spLocks noChangeArrowheads="1"/>
            </p:cNvSpPr>
            <p:nvPr/>
          </p:nvSpPr>
          <p:spPr bwMode="auto">
            <a:xfrm>
              <a:off x="1219" y="1056"/>
              <a:ext cx="2364" cy="252"/>
            </a:xfrm>
            <a:prstGeom prst="rect">
              <a:avLst/>
            </a:prstGeom>
            <a:noFill/>
            <a:ln w="9525">
              <a:noFill/>
              <a:miter lim="800000"/>
              <a:headEnd/>
              <a:tailEnd/>
            </a:ln>
            <a:effectLst/>
          </p:spPr>
          <p:txBody>
            <a:bodyPr wrap="none">
              <a:spAutoFit/>
            </a:bodyPr>
            <a:lstStyle/>
            <a:p>
              <a:pPr eaLnBrk="0" hangingPunct="0"/>
              <a:r>
                <a:rPr lang="en-US" sz="2000" dirty="0" smtClean="0">
                  <a:solidFill>
                    <a:srgbClr val="FF0000"/>
                  </a:solidFill>
                  <a:effectLst>
                    <a:outerShdw blurRad="38100" dist="38100" dir="2700000" algn="tl">
                      <a:srgbClr val="C0C0C0"/>
                    </a:outerShdw>
                  </a:effectLst>
                </a:rPr>
                <a:t>Unrelated to index pt’s risk factors</a:t>
              </a:r>
              <a:endParaRPr lang="en-US" sz="2000" dirty="0">
                <a:solidFill>
                  <a:srgbClr val="FF0000"/>
                </a:solidFill>
                <a:effectLst>
                  <a:outerShdw blurRad="38100" dist="38100" dir="2700000" algn="tl">
                    <a:srgbClr val="C0C0C0"/>
                  </a:outerShdw>
                </a:effectLst>
              </a:endParaRPr>
            </a:p>
          </p:txBody>
        </p:sp>
        <p:cxnSp>
          <p:nvCxnSpPr>
            <p:cNvPr id="116757" name="AutoShape 21"/>
            <p:cNvCxnSpPr>
              <a:cxnSpLocks noChangeShapeType="1"/>
              <a:stCxn id="116756" idx="3"/>
            </p:cNvCxnSpPr>
            <p:nvPr/>
          </p:nvCxnSpPr>
          <p:spPr bwMode="auto">
            <a:xfrm flipH="1">
              <a:off x="2143" y="1182"/>
              <a:ext cx="1440" cy="738"/>
            </a:xfrm>
            <a:prstGeom prst="curvedConnector3">
              <a:avLst>
                <a:gd name="adj1" fmla="val -10000"/>
              </a:avLst>
            </a:prstGeom>
            <a:noFill/>
            <a:ln w="9525">
              <a:solidFill>
                <a:schemeClr val="tx1"/>
              </a:solidFill>
              <a:round/>
              <a:headEnd/>
              <a:tailEnd type="triangle" w="med" len="med"/>
            </a:ln>
            <a:effectLst/>
          </p:spPr>
        </p:cxnSp>
      </p:grpSp>
      <p:grpSp>
        <p:nvGrpSpPr>
          <p:cNvPr id="5" name="Group 22"/>
          <p:cNvGrpSpPr>
            <a:grpSpLocks/>
          </p:cNvGrpSpPr>
          <p:nvPr/>
        </p:nvGrpSpPr>
        <p:grpSpPr bwMode="auto">
          <a:xfrm>
            <a:off x="4800600" y="3428999"/>
            <a:ext cx="3878263" cy="923925"/>
            <a:chOff x="3302" y="2058"/>
            <a:chExt cx="2443" cy="582"/>
          </a:xfrm>
        </p:grpSpPr>
        <p:sp>
          <p:nvSpPr>
            <p:cNvPr id="116759" name="Text Box 23"/>
            <p:cNvSpPr txBox="1">
              <a:spLocks noChangeArrowheads="1"/>
            </p:cNvSpPr>
            <p:nvPr/>
          </p:nvSpPr>
          <p:spPr bwMode="auto">
            <a:xfrm>
              <a:off x="4179" y="2058"/>
              <a:ext cx="1566" cy="582"/>
            </a:xfrm>
            <a:prstGeom prst="rect">
              <a:avLst/>
            </a:prstGeom>
            <a:noFill/>
            <a:ln w="9525">
              <a:noFill/>
              <a:miter lim="800000"/>
              <a:headEnd/>
              <a:tailEnd/>
            </a:ln>
            <a:effectLst/>
          </p:spPr>
          <p:txBody>
            <a:bodyPr wrap="none">
              <a:spAutoFit/>
            </a:bodyPr>
            <a:lstStyle/>
            <a:p>
              <a:pPr eaLnBrk="0" hangingPunct="0"/>
              <a:r>
                <a:rPr lang="en-US" dirty="0" smtClean="0">
                  <a:solidFill>
                    <a:srgbClr val="FF0000"/>
                  </a:solidFill>
                  <a:effectLst>
                    <a:outerShdw blurRad="38100" dist="38100" dir="2700000" algn="tl">
                      <a:srgbClr val="000000">
                        <a:alpha val="43137"/>
                      </a:srgbClr>
                    </a:outerShdw>
                  </a:effectLst>
                </a:rPr>
                <a:t>Related to outcome </a:t>
              </a:r>
            </a:p>
            <a:p>
              <a:pPr eaLnBrk="0" hangingPunct="0"/>
              <a:r>
                <a:rPr lang="en-US" dirty="0" smtClean="0">
                  <a:solidFill>
                    <a:srgbClr val="FF0000"/>
                  </a:solidFill>
                  <a:effectLst>
                    <a:outerShdw blurRad="38100" dist="38100" dir="2700000" algn="tl">
                      <a:srgbClr val="000000">
                        <a:alpha val="43137"/>
                      </a:srgbClr>
                    </a:outerShdw>
                  </a:effectLst>
                </a:rPr>
                <a:t>only through association</a:t>
              </a:r>
            </a:p>
            <a:p>
              <a:pPr eaLnBrk="0" hangingPunct="0"/>
              <a:r>
                <a:rPr lang="en-US" dirty="0" smtClean="0">
                  <a:solidFill>
                    <a:srgbClr val="FF0000"/>
                  </a:solidFill>
                  <a:effectLst>
                    <a:outerShdw blurRad="38100" dist="38100" dir="2700000" algn="tl">
                      <a:srgbClr val="000000">
                        <a:alpha val="43137"/>
                      </a:srgbClr>
                    </a:outerShdw>
                  </a:effectLst>
                </a:rPr>
                <a:t> with treatment</a:t>
              </a:r>
              <a:endParaRPr lang="en-US" dirty="0">
                <a:solidFill>
                  <a:srgbClr val="FF0000"/>
                </a:solidFill>
                <a:effectLst>
                  <a:outerShdw blurRad="38100" dist="38100" dir="2700000" algn="tl">
                    <a:srgbClr val="000000">
                      <a:alpha val="43137"/>
                    </a:srgbClr>
                  </a:outerShdw>
                </a:effectLst>
              </a:endParaRPr>
            </a:p>
          </p:txBody>
        </p:sp>
        <p:cxnSp>
          <p:nvCxnSpPr>
            <p:cNvPr id="116760" name="AutoShape 24"/>
            <p:cNvCxnSpPr>
              <a:cxnSpLocks noChangeShapeType="1"/>
              <a:stCxn id="116759" idx="1"/>
            </p:cNvCxnSpPr>
            <p:nvPr/>
          </p:nvCxnSpPr>
          <p:spPr bwMode="auto">
            <a:xfrm rot="10800000" flipV="1">
              <a:off x="3302" y="2349"/>
              <a:ext cx="877" cy="285"/>
            </a:xfrm>
            <a:prstGeom prst="curvedConnector3">
              <a:avLst>
                <a:gd name="adj1" fmla="val 50000"/>
              </a:avLst>
            </a:prstGeom>
            <a:noFill/>
            <a:ln w="9525">
              <a:solidFill>
                <a:schemeClr val="tx1"/>
              </a:solidFill>
              <a:round/>
              <a:headEnd/>
              <a:tailEnd type="triangle" w="med" len="med"/>
            </a:ln>
            <a:effectLst/>
          </p:spPr>
        </p:cxnSp>
      </p:grpSp>
      <p:sp>
        <p:nvSpPr>
          <p:cNvPr id="116761" name="Text Box 25"/>
          <p:cNvSpPr txBox="1">
            <a:spLocks noChangeArrowheads="1"/>
          </p:cNvSpPr>
          <p:nvPr/>
        </p:nvSpPr>
        <p:spPr bwMode="auto">
          <a:xfrm>
            <a:off x="4572000" y="3200400"/>
            <a:ext cx="336550" cy="396875"/>
          </a:xfrm>
          <a:prstGeom prst="rect">
            <a:avLst/>
          </a:prstGeom>
          <a:noFill/>
          <a:ln w="9525">
            <a:noFill/>
            <a:miter lim="800000"/>
            <a:headEnd/>
            <a:tailEnd/>
          </a:ln>
          <a:effectLst/>
        </p:spPr>
        <p:txBody>
          <a:bodyPr wrap="none">
            <a:spAutoFit/>
          </a:bodyPr>
          <a:lstStyle/>
          <a:p>
            <a:pPr algn="l"/>
            <a:r>
              <a:rPr lang="en-US" sz="2000">
                <a:effectLst>
                  <a:outerShdw blurRad="38100" dist="38100" dir="2700000" algn="tl">
                    <a:srgbClr val="C0C0C0"/>
                  </a:outerShdw>
                </a:effectLst>
              </a:rPr>
              <a:t>C</a:t>
            </a:r>
          </a:p>
        </p:txBody>
      </p:sp>
      <p:sp>
        <p:nvSpPr>
          <p:cNvPr id="116764" name="Text Box 28"/>
          <p:cNvSpPr txBox="1">
            <a:spLocks noChangeArrowheads="1"/>
          </p:cNvSpPr>
          <p:nvPr/>
        </p:nvSpPr>
        <p:spPr bwMode="auto">
          <a:xfrm>
            <a:off x="2514600" y="5257800"/>
            <a:ext cx="331788" cy="396875"/>
          </a:xfrm>
          <a:prstGeom prst="rect">
            <a:avLst/>
          </a:prstGeom>
          <a:noFill/>
          <a:ln w="9525">
            <a:noFill/>
            <a:miter lim="800000"/>
            <a:headEnd/>
            <a:tailEnd/>
          </a:ln>
          <a:effectLst/>
        </p:spPr>
        <p:txBody>
          <a:bodyPr wrap="none">
            <a:spAutoFit/>
          </a:bodyPr>
          <a:lstStyle/>
          <a:p>
            <a:pPr algn="l"/>
            <a:r>
              <a:rPr lang="en-US" sz="2000" dirty="0">
                <a:effectLst>
                  <a:outerShdw blurRad="38100" dist="38100" dir="2700000" algn="tl">
                    <a:srgbClr val="C0C0C0"/>
                  </a:outerShdw>
                </a:effectLst>
              </a:rPr>
              <a:t>X</a:t>
            </a:r>
          </a:p>
        </p:txBody>
      </p:sp>
      <p:sp>
        <p:nvSpPr>
          <p:cNvPr id="116765" name="Text Box 29"/>
          <p:cNvSpPr txBox="1">
            <a:spLocks noChangeArrowheads="1"/>
          </p:cNvSpPr>
          <p:nvPr/>
        </p:nvSpPr>
        <p:spPr bwMode="auto">
          <a:xfrm>
            <a:off x="6553200" y="5181600"/>
            <a:ext cx="330200" cy="396875"/>
          </a:xfrm>
          <a:prstGeom prst="rect">
            <a:avLst/>
          </a:prstGeom>
          <a:noFill/>
          <a:ln w="9525">
            <a:noFill/>
            <a:miter lim="800000"/>
            <a:headEnd/>
            <a:tailEnd/>
          </a:ln>
          <a:effectLst/>
        </p:spPr>
        <p:txBody>
          <a:bodyPr wrap="none">
            <a:spAutoFit/>
          </a:bodyPr>
          <a:lstStyle/>
          <a:p>
            <a:pPr algn="l"/>
            <a:r>
              <a:rPr lang="en-US" sz="2000" dirty="0">
                <a:effectLst>
                  <a:outerShdw blurRad="38100" dist="38100" dir="2700000" algn="tl">
                    <a:srgbClr val="C0C0C0"/>
                  </a:outerShdw>
                </a:effectLst>
              </a:rPr>
              <a:t>Y</a:t>
            </a:r>
          </a:p>
        </p:txBody>
      </p:sp>
      <p:grpSp>
        <p:nvGrpSpPr>
          <p:cNvPr id="6" name="Group 34"/>
          <p:cNvGrpSpPr>
            <a:grpSpLocks/>
          </p:cNvGrpSpPr>
          <p:nvPr/>
        </p:nvGrpSpPr>
        <p:grpSpPr bwMode="auto">
          <a:xfrm>
            <a:off x="1447801" y="2362200"/>
            <a:ext cx="1344613" cy="2819400"/>
            <a:chOff x="1008" y="1392"/>
            <a:chExt cx="847" cy="1776"/>
          </a:xfrm>
        </p:grpSpPr>
        <p:grpSp>
          <p:nvGrpSpPr>
            <p:cNvPr id="7" name="Group 33"/>
            <p:cNvGrpSpPr>
              <a:grpSpLocks/>
            </p:cNvGrpSpPr>
            <p:nvPr/>
          </p:nvGrpSpPr>
          <p:grpSpPr bwMode="auto">
            <a:xfrm>
              <a:off x="1440" y="1949"/>
              <a:ext cx="336" cy="1219"/>
              <a:chOff x="1440" y="1949"/>
              <a:chExt cx="336" cy="1219"/>
            </a:xfrm>
          </p:grpSpPr>
          <p:sp>
            <p:nvSpPr>
              <p:cNvPr id="116739" name="Text Box 3"/>
              <p:cNvSpPr txBox="1">
                <a:spLocks noChangeArrowheads="1"/>
              </p:cNvSpPr>
              <p:nvPr/>
            </p:nvSpPr>
            <p:spPr bwMode="auto">
              <a:xfrm>
                <a:off x="1440" y="1949"/>
                <a:ext cx="205" cy="250"/>
              </a:xfrm>
              <a:prstGeom prst="rect">
                <a:avLst/>
              </a:prstGeom>
              <a:noFill/>
              <a:ln w="9525">
                <a:noFill/>
                <a:miter lim="800000"/>
                <a:headEnd/>
                <a:tailEnd/>
              </a:ln>
              <a:effectLst/>
            </p:spPr>
            <p:txBody>
              <a:bodyPr wrap="none">
                <a:spAutoFit/>
              </a:bodyPr>
              <a:lstStyle/>
              <a:p>
                <a:pPr algn="l"/>
                <a:r>
                  <a:rPr lang="en-US" sz="2000" dirty="0">
                    <a:effectLst>
                      <a:outerShdw blurRad="38100" dist="38100" dir="2700000" algn="tl">
                        <a:srgbClr val="C0C0C0"/>
                      </a:outerShdw>
                    </a:effectLst>
                  </a:rPr>
                  <a:t>Z</a:t>
                </a:r>
              </a:p>
            </p:txBody>
          </p:sp>
          <p:sp>
            <p:nvSpPr>
              <p:cNvPr id="116740" name="Line 4"/>
              <p:cNvSpPr>
                <a:spLocks noChangeShapeType="1"/>
              </p:cNvSpPr>
              <p:nvPr/>
            </p:nvSpPr>
            <p:spPr bwMode="auto">
              <a:xfrm>
                <a:off x="1584" y="2208"/>
                <a:ext cx="192" cy="960"/>
              </a:xfrm>
              <a:prstGeom prst="line">
                <a:avLst/>
              </a:prstGeom>
              <a:noFill/>
              <a:ln w="9525">
                <a:solidFill>
                  <a:schemeClr val="tx1"/>
                </a:solidFill>
                <a:round/>
                <a:headEnd/>
                <a:tailEnd type="triangle" w="med" len="med"/>
              </a:ln>
              <a:effectLst/>
            </p:spPr>
            <p:txBody>
              <a:bodyPr/>
              <a:lstStyle/>
              <a:p>
                <a:endParaRPr lang="en-US"/>
              </a:p>
            </p:txBody>
          </p:sp>
        </p:grpSp>
        <p:sp>
          <p:nvSpPr>
            <p:cNvPr id="116768" name="Text Box 32"/>
            <p:cNvSpPr txBox="1">
              <a:spLocks noChangeArrowheads="1"/>
            </p:cNvSpPr>
            <p:nvPr/>
          </p:nvSpPr>
          <p:spPr bwMode="auto">
            <a:xfrm>
              <a:off x="1008" y="1392"/>
              <a:ext cx="847" cy="252"/>
            </a:xfrm>
            <a:prstGeom prst="rect">
              <a:avLst/>
            </a:prstGeom>
            <a:noFill/>
            <a:ln w="9525">
              <a:noFill/>
              <a:miter lim="800000"/>
              <a:headEnd/>
              <a:tailEnd/>
            </a:ln>
            <a:effectLst/>
          </p:spPr>
          <p:txBody>
            <a:bodyPr wrap="none">
              <a:spAutoFit/>
            </a:bodyPr>
            <a:lstStyle/>
            <a:p>
              <a:pPr eaLnBrk="0" hangingPunct="0"/>
              <a:r>
                <a:rPr lang="en-US" sz="2000" dirty="0">
                  <a:solidFill>
                    <a:srgbClr val="0070C0"/>
                  </a:solidFill>
                  <a:effectLst>
                    <a:outerShdw blurRad="38100" dist="38100" dir="2700000" algn="tl">
                      <a:srgbClr val="C0C0C0"/>
                    </a:outerShdw>
                  </a:effectLst>
                </a:rPr>
                <a:t>Instrument</a:t>
              </a:r>
            </a:p>
          </p:txBody>
        </p:sp>
      </p:grpSp>
      <p:sp>
        <p:nvSpPr>
          <p:cNvPr id="32" name="TextBox 31"/>
          <p:cNvSpPr txBox="1"/>
          <p:nvPr/>
        </p:nvSpPr>
        <p:spPr>
          <a:xfrm>
            <a:off x="0" y="3429000"/>
            <a:ext cx="2133600" cy="646331"/>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rPr>
              <a:t>Correlated with index pt’s treatment</a:t>
            </a:r>
            <a:endParaRPr lang="en-US" dirty="0">
              <a:solidFill>
                <a:srgbClr val="FF0000"/>
              </a:solidFill>
              <a:effectLst>
                <a:outerShdw blurRad="38100" dist="38100" dir="2700000" algn="tl">
                  <a:srgbClr val="000000">
                    <a:alpha val="43137"/>
                  </a:srgbClr>
                </a:outerShdw>
              </a:effectLst>
            </a:endParaRPr>
          </a:p>
        </p:txBody>
      </p:sp>
      <p:cxnSp>
        <p:nvCxnSpPr>
          <p:cNvPr id="34" name="Curved Connector 33"/>
          <p:cNvCxnSpPr/>
          <p:nvPr/>
        </p:nvCxnSpPr>
        <p:spPr>
          <a:xfrm>
            <a:off x="685800" y="4038600"/>
            <a:ext cx="1752600" cy="2286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6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6747"/>
                                        </p:tgtEl>
                                        <p:attrNameLst>
                                          <p:attrName>style.visibility</p:attrName>
                                        </p:attrNameLst>
                                      </p:cBhvr>
                                      <p:to>
                                        <p:strVal val="visible"/>
                                      </p:to>
                                    </p:set>
                                    <p:animEffect transition="in" filter="dissolve">
                                      <p:cBhvr>
                                        <p:cTn id="13" dur="500"/>
                                        <p:tgtEl>
                                          <p:spTgt spid="11674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par>
                                <p:cTn id="25" presetID="9"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7" grpId="0"/>
      <p:bldP spid="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IV Analysis Methods</a:t>
            </a:r>
            <a:endParaRPr lang="en-US" dirty="0"/>
          </a:p>
        </p:txBody>
      </p:sp>
      <p:sp>
        <p:nvSpPr>
          <p:cNvPr id="4" name="Slide Number Placeholder 3"/>
          <p:cNvSpPr>
            <a:spLocks noGrp="1"/>
          </p:cNvSpPr>
          <p:nvPr>
            <p:ph type="sldNum" sz="quarter" idx="11"/>
          </p:nvPr>
        </p:nvSpPr>
        <p:spPr/>
        <p:txBody>
          <a:bodyPr/>
          <a:lstStyle/>
          <a:p>
            <a:fld id="{09A8B6D0-1CF2-4EEE-8F65-D705B5B8053A}" type="slidenum">
              <a:rPr lang="en-US" smtClean="0"/>
              <a:pPr/>
              <a:t>53</a:t>
            </a:fld>
            <a:endParaRPr lang="en-US"/>
          </a:p>
        </p:txBody>
      </p:sp>
      <p:graphicFrame>
        <p:nvGraphicFramePr>
          <p:cNvPr id="1026" name="Object 3"/>
          <p:cNvGraphicFramePr>
            <a:graphicFrameLocks noGrp="1" noChangeAspect="1"/>
          </p:cNvGraphicFramePr>
          <p:nvPr/>
        </p:nvGraphicFramePr>
        <p:xfrm>
          <a:off x="2057400" y="1676400"/>
          <a:ext cx="4860925" cy="1123950"/>
        </p:xfrm>
        <a:graphic>
          <a:graphicData uri="http://schemas.openxmlformats.org/presentationml/2006/ole">
            <mc:AlternateContent xmlns:mc="http://schemas.openxmlformats.org/markup-compatibility/2006">
              <mc:Choice xmlns:v="urn:schemas-microsoft-com:vml" Requires="v">
                <p:oleObj spid="_x0000_s1045" name="Equation" r:id="rId4" imgW="2031840" imgH="469800" progId="Equation.3">
                  <p:embed/>
                </p:oleObj>
              </mc:Choice>
              <mc:Fallback>
                <p:oleObj name="Equation" r:id="rId4" imgW="2031840" imgH="4698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76400"/>
                        <a:ext cx="4860925" cy="112395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6" name="Rectangle 5"/>
          <p:cNvSpPr>
            <a:spLocks noChangeArrowheads="1"/>
          </p:cNvSpPr>
          <p:nvPr/>
        </p:nvSpPr>
        <p:spPr bwMode="auto">
          <a:xfrm>
            <a:off x="3352800" y="3124200"/>
            <a:ext cx="2544286" cy="923330"/>
          </a:xfrm>
          <a:prstGeom prst="rect">
            <a:avLst/>
          </a:prstGeom>
          <a:noFill/>
          <a:ln w="9525">
            <a:noFill/>
            <a:miter lim="800000"/>
            <a:headEnd/>
            <a:tailEnd/>
          </a:ln>
          <a:effectLst/>
        </p:spPr>
        <p:txBody>
          <a:bodyPr wrap="none">
            <a:spAutoFit/>
          </a:bodyPr>
          <a:lstStyle/>
          <a:p>
            <a:pPr algn="l" eaLnBrk="0" hangingPunct="0">
              <a:defRPr/>
            </a:pPr>
            <a:r>
              <a:rPr lang="en-US" i="1" dirty="0">
                <a:latin typeface="Arial" charset="0"/>
                <a:ea typeface="ＭＳ Ｐゴシック" charset="0"/>
              </a:rPr>
              <a:t>X</a:t>
            </a:r>
            <a:r>
              <a:rPr lang="en-US" dirty="0">
                <a:latin typeface="Arial" charset="0"/>
                <a:ea typeface="ＭＳ Ｐゴシック" charset="0"/>
              </a:rPr>
              <a:t> is received </a:t>
            </a:r>
            <a:r>
              <a:rPr lang="en-US" dirty="0" smtClean="0">
                <a:latin typeface="Arial" charset="0"/>
                <a:ea typeface="ＭＳ Ｐゴシック" charset="0"/>
              </a:rPr>
              <a:t>treatment</a:t>
            </a:r>
          </a:p>
          <a:p>
            <a:pPr algn="l" eaLnBrk="0" hangingPunct="0">
              <a:defRPr/>
            </a:pPr>
            <a:r>
              <a:rPr lang="en-US" dirty="0" smtClean="0">
                <a:latin typeface="Arial" charset="0"/>
                <a:ea typeface="ＭＳ Ｐゴシック" charset="0"/>
              </a:rPr>
              <a:t>Y is outcome </a:t>
            </a:r>
          </a:p>
          <a:p>
            <a:pPr algn="l" eaLnBrk="0" hangingPunct="0">
              <a:defRPr/>
            </a:pPr>
            <a:r>
              <a:rPr lang="en-US" dirty="0" smtClean="0">
                <a:latin typeface="Arial" charset="0"/>
                <a:ea typeface="ＭＳ Ｐゴシック" charset="0"/>
              </a:rPr>
              <a:t>Z is IV</a:t>
            </a:r>
            <a:endParaRPr lang="en-US" dirty="0">
              <a:latin typeface="Arial" charset="0"/>
              <a:ea typeface="ＭＳ Ｐゴシック" charset="0"/>
            </a:endParaRPr>
          </a:p>
        </p:txBody>
      </p:sp>
      <p:sp>
        <p:nvSpPr>
          <p:cNvPr id="7" name="TextBox 6"/>
          <p:cNvSpPr txBox="1"/>
          <p:nvPr/>
        </p:nvSpPr>
        <p:spPr>
          <a:xfrm>
            <a:off x="304800" y="4800600"/>
            <a:ext cx="86868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IV estimate (</a:t>
            </a:r>
            <a:r>
              <a:rPr lang="el-GR" sz="2000" i="1" dirty="0" smtClean="0">
                <a:solidFill>
                  <a:schemeClr val="bg1"/>
                </a:solidFill>
              </a:rPr>
              <a:t>α</a:t>
            </a:r>
            <a:r>
              <a:rPr lang="en-US" sz="2000" baseline="-25000" dirty="0" smtClean="0"/>
              <a:t>iv</a:t>
            </a:r>
            <a:r>
              <a:rPr lang="en-US" sz="2000" dirty="0" smtClean="0"/>
              <a:t>) is the intent-to-treat estimate of the effect of IV (numerator), weighted by the strength of IV in predicting received treatment (denominator)</a:t>
            </a:r>
            <a:endParaRPr lang="en-US" sz="2000" dirty="0"/>
          </a:p>
        </p:txBody>
      </p:sp>
      <p:grpSp>
        <p:nvGrpSpPr>
          <p:cNvPr id="3" name="Group 16"/>
          <p:cNvGrpSpPr/>
          <p:nvPr/>
        </p:nvGrpSpPr>
        <p:grpSpPr>
          <a:xfrm>
            <a:off x="1828800" y="4876800"/>
            <a:ext cx="152400" cy="76200"/>
            <a:chOff x="1447800" y="3505200"/>
            <a:chExt cx="152400" cy="76200"/>
          </a:xfrm>
        </p:grpSpPr>
        <p:cxnSp>
          <p:nvCxnSpPr>
            <p:cNvPr id="13" name="Straight Connector 12"/>
            <p:cNvCxnSpPr/>
            <p:nvPr/>
          </p:nvCxnSpPr>
          <p:spPr bwMode="auto">
            <a:xfrm flipV="1">
              <a:off x="1447800" y="3505200"/>
              <a:ext cx="76200" cy="7620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rot="5400000" flipV="1">
              <a:off x="1524000" y="3505200"/>
              <a:ext cx="76200" cy="76200"/>
            </a:xfrm>
            <a:prstGeom prst="line">
              <a:avLst/>
            </a:prstGeom>
            <a:solidFill>
              <a:schemeClr val="accent1"/>
            </a:solidFill>
            <a:ln w="222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91322044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Constructing an IV from a Database</a:t>
            </a:r>
            <a:endParaRPr lang="en-US" dirty="0"/>
          </a:p>
        </p:txBody>
      </p:sp>
      <p:cxnSp>
        <p:nvCxnSpPr>
          <p:cNvPr id="7" name="Straight Arrow Connector 6"/>
          <p:cNvCxnSpPr/>
          <p:nvPr/>
        </p:nvCxnSpPr>
        <p:spPr bwMode="auto">
          <a:xfrm>
            <a:off x="1524000" y="2819400"/>
            <a:ext cx="64008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8" name="TextBox 7"/>
          <p:cNvSpPr txBox="1"/>
          <p:nvPr/>
        </p:nvSpPr>
        <p:spPr>
          <a:xfrm>
            <a:off x="762000" y="2209800"/>
            <a:ext cx="1571969" cy="369332"/>
          </a:xfrm>
          <a:prstGeom prst="rect">
            <a:avLst/>
          </a:prstGeom>
          <a:noFill/>
        </p:spPr>
        <p:txBody>
          <a:bodyPr wrap="none" rtlCol="0">
            <a:spAutoFit/>
          </a:bodyPr>
          <a:lstStyle/>
          <a:p>
            <a:r>
              <a:rPr lang="en-US" dirty="0" smtClean="0"/>
              <a:t>Patient (PATID)</a:t>
            </a:r>
            <a:endParaRPr lang="en-US" dirty="0"/>
          </a:p>
        </p:txBody>
      </p:sp>
      <p:cxnSp>
        <p:nvCxnSpPr>
          <p:cNvPr id="11" name="Straight Connector 10"/>
          <p:cNvCxnSpPr/>
          <p:nvPr/>
        </p:nvCxnSpPr>
        <p:spPr bwMode="auto">
          <a:xfrm>
            <a:off x="7086600" y="2667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6629400" y="2971800"/>
            <a:ext cx="926857" cy="276999"/>
          </a:xfrm>
          <a:prstGeom prst="rect">
            <a:avLst/>
          </a:prstGeom>
          <a:noFill/>
        </p:spPr>
        <p:txBody>
          <a:bodyPr wrap="none" rtlCol="0">
            <a:spAutoFit/>
          </a:bodyPr>
          <a:lstStyle/>
          <a:p>
            <a:r>
              <a:rPr lang="en-US" sz="1200" dirty="0" smtClean="0"/>
              <a:t>Index Date</a:t>
            </a:r>
            <a:endParaRPr lang="en-US" sz="1200" dirty="0"/>
          </a:p>
        </p:txBody>
      </p:sp>
      <p:sp>
        <p:nvSpPr>
          <p:cNvPr id="9" name="TextBox 8"/>
          <p:cNvSpPr txBox="1"/>
          <p:nvPr/>
        </p:nvSpPr>
        <p:spPr>
          <a:xfrm>
            <a:off x="685800" y="3657600"/>
            <a:ext cx="1628074" cy="369332"/>
          </a:xfrm>
          <a:prstGeom prst="rect">
            <a:avLst/>
          </a:prstGeom>
          <a:noFill/>
        </p:spPr>
        <p:txBody>
          <a:bodyPr wrap="none" rtlCol="0">
            <a:spAutoFit/>
          </a:bodyPr>
          <a:lstStyle/>
          <a:p>
            <a:r>
              <a:rPr lang="en-US" dirty="0" smtClean="0"/>
              <a:t>Physician (DEA)</a:t>
            </a:r>
            <a:endParaRPr lang="en-US" dirty="0"/>
          </a:p>
        </p:txBody>
      </p:sp>
      <p:cxnSp>
        <p:nvCxnSpPr>
          <p:cNvPr id="19" name="Straight Arrow Connector 18"/>
          <p:cNvCxnSpPr/>
          <p:nvPr/>
        </p:nvCxnSpPr>
        <p:spPr bwMode="auto">
          <a:xfrm>
            <a:off x="1524000" y="4343400"/>
            <a:ext cx="640080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0" name="Straight Connector 19"/>
          <p:cNvCxnSpPr/>
          <p:nvPr/>
        </p:nvCxnSpPr>
        <p:spPr bwMode="auto">
          <a:xfrm>
            <a:off x="70866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705600" y="4495800"/>
            <a:ext cx="926857" cy="276999"/>
          </a:xfrm>
          <a:prstGeom prst="rect">
            <a:avLst/>
          </a:prstGeom>
          <a:noFill/>
        </p:spPr>
        <p:txBody>
          <a:bodyPr wrap="none" rtlCol="0">
            <a:spAutoFit/>
          </a:bodyPr>
          <a:lstStyle/>
          <a:p>
            <a:r>
              <a:rPr lang="en-US" sz="1200" dirty="0" smtClean="0"/>
              <a:t>Index Date</a:t>
            </a:r>
            <a:endParaRPr lang="en-US" sz="1200" dirty="0"/>
          </a:p>
        </p:txBody>
      </p:sp>
      <p:grpSp>
        <p:nvGrpSpPr>
          <p:cNvPr id="3" name="Group 39"/>
          <p:cNvGrpSpPr/>
          <p:nvPr/>
        </p:nvGrpSpPr>
        <p:grpSpPr>
          <a:xfrm>
            <a:off x="5638800" y="4191000"/>
            <a:ext cx="1037463" cy="581799"/>
            <a:chOff x="5334000" y="3505200"/>
            <a:chExt cx="1037463" cy="581799"/>
          </a:xfrm>
        </p:grpSpPr>
        <p:sp>
          <p:nvSpPr>
            <p:cNvPr id="24" name="TextBox 23"/>
            <p:cNvSpPr txBox="1"/>
            <p:nvPr/>
          </p:nvSpPr>
          <p:spPr>
            <a:xfrm>
              <a:off x="5334000" y="3810000"/>
              <a:ext cx="1037463" cy="276999"/>
            </a:xfrm>
            <a:prstGeom prst="rect">
              <a:avLst/>
            </a:prstGeom>
            <a:noFill/>
          </p:spPr>
          <p:txBody>
            <a:bodyPr wrap="none" rtlCol="0">
              <a:spAutoFit/>
            </a:bodyPr>
            <a:lstStyle/>
            <a:p>
              <a:r>
                <a:rPr lang="en-US" sz="1200" dirty="0" smtClean="0"/>
                <a:t>Prior fill date</a:t>
              </a:r>
              <a:endParaRPr lang="en-US" sz="1200" dirty="0"/>
            </a:p>
          </p:txBody>
        </p:sp>
        <p:cxnSp>
          <p:nvCxnSpPr>
            <p:cNvPr id="25" name="Straight Connector 24"/>
            <p:cNvCxnSpPr/>
            <p:nvPr/>
          </p:nvCxnSpPr>
          <p:spPr bwMode="auto">
            <a:xfrm>
              <a:off x="6019800" y="35052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2" name="TextBox 41"/>
          <p:cNvSpPr txBox="1"/>
          <p:nvPr/>
        </p:nvSpPr>
        <p:spPr>
          <a:xfrm>
            <a:off x="4495800" y="4495800"/>
            <a:ext cx="1037463" cy="276999"/>
          </a:xfrm>
          <a:prstGeom prst="rect">
            <a:avLst/>
          </a:prstGeom>
          <a:noFill/>
        </p:spPr>
        <p:txBody>
          <a:bodyPr wrap="none" rtlCol="0">
            <a:spAutoFit/>
          </a:bodyPr>
          <a:lstStyle/>
          <a:p>
            <a:r>
              <a:rPr lang="en-US" sz="1200" dirty="0" smtClean="0"/>
              <a:t>Prior fill date</a:t>
            </a:r>
            <a:endParaRPr lang="en-US" sz="1200" dirty="0"/>
          </a:p>
        </p:txBody>
      </p:sp>
      <p:sp>
        <p:nvSpPr>
          <p:cNvPr id="43" name="TextBox 42"/>
          <p:cNvSpPr txBox="1"/>
          <p:nvPr/>
        </p:nvSpPr>
        <p:spPr>
          <a:xfrm>
            <a:off x="3429000" y="4495800"/>
            <a:ext cx="1037463" cy="276999"/>
          </a:xfrm>
          <a:prstGeom prst="rect">
            <a:avLst/>
          </a:prstGeom>
          <a:noFill/>
        </p:spPr>
        <p:txBody>
          <a:bodyPr wrap="none" rtlCol="0">
            <a:spAutoFit/>
          </a:bodyPr>
          <a:lstStyle/>
          <a:p>
            <a:r>
              <a:rPr lang="en-US" sz="1200" dirty="0" smtClean="0"/>
              <a:t>Prior fill date</a:t>
            </a:r>
            <a:endParaRPr lang="en-US" sz="1200" dirty="0"/>
          </a:p>
        </p:txBody>
      </p:sp>
      <p:sp>
        <p:nvSpPr>
          <p:cNvPr id="44" name="TextBox 43"/>
          <p:cNvSpPr txBox="1"/>
          <p:nvPr/>
        </p:nvSpPr>
        <p:spPr>
          <a:xfrm>
            <a:off x="2362200" y="4495800"/>
            <a:ext cx="1037463" cy="276999"/>
          </a:xfrm>
          <a:prstGeom prst="rect">
            <a:avLst/>
          </a:prstGeom>
          <a:noFill/>
        </p:spPr>
        <p:txBody>
          <a:bodyPr wrap="none" rtlCol="0">
            <a:spAutoFit/>
          </a:bodyPr>
          <a:lstStyle/>
          <a:p>
            <a:r>
              <a:rPr lang="en-US" sz="1200" dirty="0" smtClean="0"/>
              <a:t>Prior fill date</a:t>
            </a:r>
            <a:endParaRPr lang="en-US" sz="1200" dirty="0"/>
          </a:p>
        </p:txBody>
      </p:sp>
      <p:cxnSp>
        <p:nvCxnSpPr>
          <p:cNvPr id="45" name="Straight Connector 44"/>
          <p:cNvCxnSpPr/>
          <p:nvPr/>
        </p:nvCxnSpPr>
        <p:spPr bwMode="auto">
          <a:xfrm>
            <a:off x="49530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8862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28956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Down Arrow 50"/>
          <p:cNvSpPr/>
          <p:nvPr/>
        </p:nvSpPr>
        <p:spPr bwMode="auto">
          <a:xfrm>
            <a:off x="7010400" y="3276600"/>
            <a:ext cx="2286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6" name="Slide Number Placeholder 25"/>
          <p:cNvSpPr>
            <a:spLocks noGrp="1"/>
          </p:cNvSpPr>
          <p:nvPr>
            <p:ph type="sldNum" sz="quarter" idx="11"/>
          </p:nvPr>
        </p:nvSpPr>
        <p:spPr/>
        <p:txBody>
          <a:bodyPr/>
          <a:lstStyle/>
          <a:p>
            <a:fld id="{09A8B6D0-1CF2-4EEE-8F65-D705B5B8053A}" type="slidenum">
              <a:rPr lang="en-US" smtClean="0"/>
              <a:pPr/>
              <a:t>54</a:t>
            </a:fld>
            <a:endParaRPr lang="en-US"/>
          </a:p>
        </p:txBody>
      </p:sp>
      <p:sp>
        <p:nvSpPr>
          <p:cNvPr id="30" name="Up Arrow Callout 29"/>
          <p:cNvSpPr/>
          <p:nvPr/>
        </p:nvSpPr>
        <p:spPr>
          <a:xfrm>
            <a:off x="5562600" y="4800600"/>
            <a:ext cx="1447800" cy="1066800"/>
          </a:xfrm>
          <a:prstGeom prst="upArrowCallout">
            <a:avLst>
              <a:gd name="adj1" fmla="val 0"/>
              <a:gd name="adj2" fmla="val 9127"/>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t>IV: Rx on the fill date prior to index date</a:t>
            </a:r>
          </a:p>
        </p:txBody>
      </p:sp>
    </p:spTree>
    <p:extLst>
      <p:ext uri="{BB962C8B-B14F-4D97-AF65-F5344CB8AC3E}">
        <p14:creationId xmlns:p14="http://schemas.microsoft.com/office/powerpoint/2010/main" val="2729654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42" grpId="0"/>
      <p:bldP spid="43" grpId="0"/>
      <p:bldP spid="44" grpId="0"/>
      <p:bldP spid="51" grpId="0" animBg="1"/>
      <p:bldP spid="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93"/>
            <a:ext cx="8229600" cy="1143000"/>
          </a:xfrm>
        </p:spPr>
        <p:txBody>
          <a:bodyPr>
            <a:normAutofit fontScale="90000"/>
          </a:bodyPr>
          <a:lstStyle/>
          <a:p>
            <a:r>
              <a:rPr lang="en-US" sz="2800" b="1" dirty="0" smtClean="0">
                <a:solidFill>
                  <a:schemeClr val="tx2"/>
                </a:solidFill>
              </a:rPr>
              <a:t>Use of COX-2 inhibitors vs. non-selective NSAIDS and risk of GI toxicity: An example of confounding by indication (CBI)</a:t>
            </a:r>
            <a:endParaRPr lang="en-US" sz="2800" b="1" dirty="0">
              <a:solidFill>
                <a:schemeClr val="tx2"/>
              </a:solidFill>
            </a:endParaRPr>
          </a:p>
        </p:txBody>
      </p:sp>
      <p:pic>
        <p:nvPicPr>
          <p:cNvPr id="154626" name="Picture 2"/>
          <p:cNvPicPr>
            <a:picLocks noChangeAspect="1" noChangeArrowheads="1"/>
          </p:cNvPicPr>
          <p:nvPr/>
        </p:nvPicPr>
        <p:blipFill>
          <a:blip r:embed="rId2" cstate="print"/>
          <a:srcRect/>
          <a:stretch>
            <a:fillRect/>
          </a:stretch>
        </p:blipFill>
        <p:spPr bwMode="auto">
          <a:xfrm>
            <a:off x="1524000" y="1066800"/>
            <a:ext cx="5619750" cy="5287547"/>
          </a:xfrm>
          <a:prstGeom prst="rect">
            <a:avLst/>
          </a:prstGeom>
          <a:noFill/>
          <a:ln w="9525">
            <a:noFill/>
            <a:miter lim="800000"/>
            <a:headEnd/>
            <a:tailEnd/>
          </a:ln>
        </p:spPr>
      </p:pic>
      <p:sp>
        <p:nvSpPr>
          <p:cNvPr id="5" name="TextBox 4"/>
          <p:cNvSpPr txBox="1"/>
          <p:nvPr/>
        </p:nvSpPr>
        <p:spPr>
          <a:xfrm>
            <a:off x="392245" y="6295870"/>
            <a:ext cx="8327408" cy="276999"/>
          </a:xfrm>
          <a:prstGeom prst="rect">
            <a:avLst/>
          </a:prstGeom>
          <a:noFill/>
        </p:spPr>
        <p:txBody>
          <a:bodyPr wrap="none" rtlCol="0">
            <a:spAutoFit/>
          </a:bodyPr>
          <a:lstStyle/>
          <a:p>
            <a:r>
              <a:rPr lang="en-US" sz="1200" dirty="0" smtClean="0"/>
              <a:t>*risk of outcome per 100 patients treated with a COX-2 minus risk of outcome per 100 patients treated with a non-selective NSAID</a:t>
            </a:r>
            <a:endParaRPr lang="en-US" sz="1600" dirty="0"/>
          </a:p>
        </p:txBody>
      </p:sp>
      <p:sp>
        <p:nvSpPr>
          <p:cNvPr id="6" name="TextBox 5"/>
          <p:cNvSpPr txBox="1"/>
          <p:nvPr/>
        </p:nvSpPr>
        <p:spPr>
          <a:xfrm>
            <a:off x="123670" y="6535715"/>
            <a:ext cx="3311997" cy="276999"/>
          </a:xfrm>
          <a:prstGeom prst="rect">
            <a:avLst/>
          </a:prstGeom>
          <a:noFill/>
        </p:spPr>
        <p:txBody>
          <a:bodyPr wrap="none" rtlCol="0">
            <a:spAutoFit/>
          </a:bodyPr>
          <a:lstStyle/>
          <a:p>
            <a:r>
              <a:rPr lang="en-US" sz="1200" i="1" dirty="0" smtClean="0"/>
              <a:t>Brookhart et al, Epidemiology 2006 ;17(3):268-75.</a:t>
            </a:r>
            <a:endParaRPr lang="en-US" sz="1200" i="1" dirty="0"/>
          </a:p>
        </p:txBody>
      </p:sp>
      <p:sp>
        <p:nvSpPr>
          <p:cNvPr id="7" name="Oval 6"/>
          <p:cNvSpPr/>
          <p:nvPr/>
        </p:nvSpPr>
        <p:spPr>
          <a:xfrm>
            <a:off x="6270885" y="2583304"/>
            <a:ext cx="702040" cy="3543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1619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93"/>
            <a:ext cx="8229600" cy="1143000"/>
          </a:xfrm>
        </p:spPr>
        <p:txBody>
          <a:bodyPr>
            <a:normAutofit/>
          </a:bodyPr>
          <a:lstStyle/>
          <a:p>
            <a:r>
              <a:rPr lang="en-US" sz="2400" b="1" dirty="0" smtClean="0">
                <a:solidFill>
                  <a:schemeClr val="tx2"/>
                </a:solidFill>
              </a:rPr>
              <a:t>Use of COX-2 inhibitors vs. non-selective NSAIDS and risk of GI toxicity: After adjusting for confounding by indication</a:t>
            </a:r>
            <a:endParaRPr lang="en-US" sz="2400" b="1" dirty="0">
              <a:solidFill>
                <a:schemeClr val="tx2"/>
              </a:solidFill>
            </a:endParaRPr>
          </a:p>
        </p:txBody>
      </p:sp>
      <p:sp>
        <p:nvSpPr>
          <p:cNvPr id="5" name="TextBox 4"/>
          <p:cNvSpPr txBox="1"/>
          <p:nvPr/>
        </p:nvSpPr>
        <p:spPr>
          <a:xfrm>
            <a:off x="99940" y="6325850"/>
            <a:ext cx="8327408" cy="276999"/>
          </a:xfrm>
          <a:prstGeom prst="rect">
            <a:avLst/>
          </a:prstGeom>
          <a:noFill/>
        </p:spPr>
        <p:txBody>
          <a:bodyPr wrap="none" rtlCol="0">
            <a:spAutoFit/>
          </a:bodyPr>
          <a:lstStyle/>
          <a:p>
            <a:r>
              <a:rPr lang="en-US" sz="1200" dirty="0" smtClean="0"/>
              <a:t>*risk of outcome per 100 patients treated with a COX-2 minus risk of outcome per 100 patients treated with a non-selective NSAID</a:t>
            </a:r>
            <a:endParaRPr lang="en-US" sz="1600" dirty="0"/>
          </a:p>
        </p:txBody>
      </p:sp>
      <p:pic>
        <p:nvPicPr>
          <p:cNvPr id="154628" name="Picture 4"/>
          <p:cNvPicPr>
            <a:picLocks noChangeAspect="1" noChangeArrowheads="1"/>
          </p:cNvPicPr>
          <p:nvPr/>
        </p:nvPicPr>
        <p:blipFill>
          <a:blip r:embed="rId2" cstate="print"/>
          <a:srcRect/>
          <a:stretch>
            <a:fillRect/>
          </a:stretch>
        </p:blipFill>
        <p:spPr bwMode="auto">
          <a:xfrm>
            <a:off x="4720655" y="1068050"/>
            <a:ext cx="2444430" cy="5308996"/>
          </a:xfrm>
          <a:prstGeom prst="rect">
            <a:avLst/>
          </a:prstGeom>
          <a:noFill/>
          <a:ln w="9525">
            <a:noFill/>
            <a:miter lim="800000"/>
            <a:headEnd/>
            <a:tailEnd/>
          </a:ln>
        </p:spPr>
      </p:pic>
      <p:pic>
        <p:nvPicPr>
          <p:cNvPr id="154629" name="Picture 5"/>
          <p:cNvPicPr>
            <a:picLocks noChangeAspect="1" noChangeArrowheads="1"/>
          </p:cNvPicPr>
          <p:nvPr/>
        </p:nvPicPr>
        <p:blipFill>
          <a:blip r:embed="rId3" cstate="print"/>
          <a:srcRect/>
          <a:stretch>
            <a:fillRect/>
          </a:stretch>
        </p:blipFill>
        <p:spPr bwMode="auto">
          <a:xfrm>
            <a:off x="1066800" y="1060436"/>
            <a:ext cx="3657600" cy="5318058"/>
          </a:xfrm>
          <a:prstGeom prst="rect">
            <a:avLst/>
          </a:prstGeom>
          <a:noFill/>
          <a:ln w="9525">
            <a:noFill/>
            <a:miter lim="800000"/>
            <a:headEnd/>
            <a:tailEnd/>
          </a:ln>
        </p:spPr>
      </p:pic>
      <p:sp>
        <p:nvSpPr>
          <p:cNvPr id="9" name="TextBox 8"/>
          <p:cNvSpPr txBox="1"/>
          <p:nvPr/>
        </p:nvSpPr>
        <p:spPr>
          <a:xfrm>
            <a:off x="123670" y="6535715"/>
            <a:ext cx="3311997" cy="276999"/>
          </a:xfrm>
          <a:prstGeom prst="rect">
            <a:avLst/>
          </a:prstGeom>
          <a:noFill/>
        </p:spPr>
        <p:txBody>
          <a:bodyPr wrap="none" rtlCol="0">
            <a:spAutoFit/>
          </a:bodyPr>
          <a:lstStyle/>
          <a:p>
            <a:r>
              <a:rPr lang="en-US" sz="1200" i="1" dirty="0" smtClean="0"/>
              <a:t>Brookhart et al, Epidemiology 2006 ;17(3):268-75.</a:t>
            </a:r>
            <a:endParaRPr lang="en-US" sz="1200" i="1" dirty="0"/>
          </a:p>
        </p:txBody>
      </p:sp>
    </p:spTree>
    <p:extLst>
      <p:ext uri="{BB962C8B-B14F-4D97-AF65-F5344CB8AC3E}">
        <p14:creationId xmlns:p14="http://schemas.microsoft.com/office/powerpoint/2010/main" val="3674872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When Confounders are Unmeasured </a:t>
            </a:r>
            <a:endParaRPr lang="en-US" sz="3200" b="1" dirty="0">
              <a:solidFill>
                <a:schemeClr val="tx2"/>
              </a:solidFill>
            </a:endParaRPr>
          </a:p>
        </p:txBody>
      </p:sp>
      <p:graphicFrame>
        <p:nvGraphicFramePr>
          <p:cNvPr id="9" name="Diagram 8"/>
          <p:cNvGraphicFramePr/>
          <p:nvPr/>
        </p:nvGraphicFramePr>
        <p:xfrm>
          <a:off x="1219200" y="1524000"/>
          <a:ext cx="6858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Rectangle 4"/>
          <p:cNvSpPr/>
          <p:nvPr/>
        </p:nvSpPr>
        <p:spPr>
          <a:xfrm>
            <a:off x="2286000" y="4343400"/>
            <a:ext cx="20574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586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30200" y="0"/>
            <a:ext cx="8509000" cy="1109663"/>
          </a:xfrm>
        </p:spPr>
        <p:txBody>
          <a:bodyPr>
            <a:normAutofit fontScale="90000"/>
          </a:bodyPr>
          <a:lstStyle/>
          <a:p>
            <a:pPr eaLnBrk="1" hangingPunct="1"/>
            <a:r>
              <a:rPr lang="en-US" altLang="en-US" dirty="0" smtClean="0"/>
              <a:t>Incident User Cohort Design – Overview</a:t>
            </a:r>
          </a:p>
        </p:txBody>
      </p:sp>
      <p:sp>
        <p:nvSpPr>
          <p:cNvPr id="6147" name="Content Placeholder 2"/>
          <p:cNvSpPr>
            <a:spLocks noGrp="1"/>
          </p:cNvSpPr>
          <p:nvPr>
            <p:ph idx="1"/>
          </p:nvPr>
        </p:nvSpPr>
        <p:spPr>
          <a:xfrm>
            <a:off x="330200" y="1109663"/>
            <a:ext cx="8509000" cy="4481512"/>
          </a:xfrm>
        </p:spPr>
        <p:txBody>
          <a:bodyPr>
            <a:normAutofit fontScale="85000" lnSpcReduction="20000"/>
          </a:bodyPr>
          <a:lstStyle/>
          <a:p>
            <a:pPr eaLnBrk="1" hangingPunct="1"/>
            <a:r>
              <a:rPr lang="en-US" altLang="en-US" dirty="0" smtClean="0"/>
              <a:t>Alternatively called “new user design”, “initiator cohort design”, “intent-to-treat analysis”, </a:t>
            </a:r>
            <a:r>
              <a:rPr lang="en-US" altLang="en-US" dirty="0" err="1" smtClean="0"/>
              <a:t>etc</a:t>
            </a:r>
            <a:endParaRPr lang="en-US" altLang="en-US" dirty="0" smtClean="0"/>
          </a:p>
          <a:p>
            <a:pPr eaLnBrk="1" hangingPunct="1"/>
            <a:r>
              <a:rPr lang="en-US" altLang="en-US" dirty="0" smtClean="0"/>
              <a:t>Identify all patients in a defined population who start a course of treatment with the study drugs.</a:t>
            </a:r>
          </a:p>
          <a:p>
            <a:pPr lvl="1" eaLnBrk="1" hangingPunct="1"/>
            <a:r>
              <a:rPr lang="en-US" altLang="en-US" dirty="0" smtClean="0"/>
              <a:t>Restricted to patients with a minimum period of nonuse (washout) prior to the start of treatment (index date)</a:t>
            </a:r>
          </a:p>
          <a:p>
            <a:pPr eaLnBrk="1" hangingPunct="1"/>
            <a:r>
              <a:rPr lang="en-US" altLang="en-US" dirty="0" smtClean="0"/>
              <a:t>Covariates evaluated during the washout period</a:t>
            </a:r>
          </a:p>
          <a:p>
            <a:pPr eaLnBrk="1" hangingPunct="1"/>
            <a:r>
              <a:rPr lang="en-US" altLang="en-US" dirty="0" smtClean="0"/>
              <a:t>Follow up for endpoints starting from the initiation of the treatment until censoring by disenrollment, death or occurrence of the endpoint (if incident case is of interest)</a:t>
            </a:r>
          </a:p>
          <a:p>
            <a:pPr eaLnBrk="1" hangingPunct="1"/>
            <a:r>
              <a:rPr lang="en-US" altLang="en-US" dirty="0" smtClean="0"/>
              <a:t>Analysis of data is similar to the way for clinical trials </a:t>
            </a:r>
          </a:p>
          <a:p>
            <a:pPr lvl="1" eaLnBrk="1" hangingPunct="1"/>
            <a:r>
              <a:rPr lang="en-US" altLang="en-US" dirty="0" smtClean="0"/>
              <a:t>The index date is randomization</a:t>
            </a: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80F2AD-BAF9-482A-B471-00191BDCF7F4}" type="slidenum">
              <a:rPr lang="en-US" altLang="en-US">
                <a:solidFill>
                  <a:schemeClr val="bg2"/>
                </a:solidFill>
              </a:rPr>
              <a:pPr/>
              <a:t>58</a:t>
            </a:fld>
            <a:endParaRPr lang="en-US" altLang="en-US">
              <a:solidFill>
                <a:schemeClr val="bg2"/>
              </a:solidFill>
            </a:endParaRPr>
          </a:p>
        </p:txBody>
      </p:sp>
    </p:spTree>
    <p:extLst>
      <p:ext uri="{BB962C8B-B14F-4D97-AF65-F5344CB8AC3E}">
        <p14:creationId xmlns:p14="http://schemas.microsoft.com/office/powerpoint/2010/main" val="196938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0"/>
            <a:ext cx="8585200" cy="1109663"/>
          </a:xfrm>
        </p:spPr>
        <p:txBody>
          <a:bodyPr>
            <a:normAutofit fontScale="90000"/>
          </a:bodyPr>
          <a:lstStyle/>
          <a:p>
            <a:pPr eaLnBrk="1" hangingPunct="1"/>
            <a:r>
              <a:rPr lang="en-US" altLang="en-US" dirty="0" smtClean="0"/>
              <a:t>Incident User Cohort Design – Overview</a:t>
            </a:r>
          </a:p>
        </p:txBody>
      </p:sp>
      <p:sp>
        <p:nvSpPr>
          <p:cNvPr id="717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71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CA3CBE-00C8-409E-A5F9-59B213A92F7D}" type="slidenum">
              <a:rPr lang="en-US" altLang="en-US">
                <a:solidFill>
                  <a:schemeClr val="bg2"/>
                </a:solidFill>
              </a:rPr>
              <a:pPr/>
              <a:t>59</a:t>
            </a:fld>
            <a:endParaRPr lang="en-US" altLang="en-US">
              <a:solidFill>
                <a:schemeClr val="bg2"/>
              </a:solidFill>
            </a:endParaRPr>
          </a:p>
        </p:txBody>
      </p:sp>
      <p:pic>
        <p:nvPicPr>
          <p:cNvPr id="7173" name="Picture 10" descr="An external file that holds a picture, illustration, etc.&#10;Object name is nihms-202990-f0001.jpg Object name is nihms-202990-f0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651000"/>
            <a:ext cx="74803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83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8485188" cy="990600"/>
          </a:xfrm>
        </p:spPr>
        <p:txBody>
          <a:bodyPr>
            <a:noAutofit/>
          </a:bodyPr>
          <a:lstStyle/>
          <a:p>
            <a:pPr eaLnBrk="1" hangingPunct="1"/>
            <a:r>
              <a:rPr lang="en-US" sz="2800" b="1" dirty="0" smtClean="0">
                <a:solidFill>
                  <a:schemeClr val="tx2"/>
                </a:solidFill>
              </a:rPr>
              <a:t>Confounding by indication (CBI) for treatment is one of the more important biases to consider</a:t>
            </a:r>
          </a:p>
        </p:txBody>
      </p:sp>
      <p:sp>
        <p:nvSpPr>
          <p:cNvPr id="28676" name="Rectangle 18"/>
          <p:cNvSpPr>
            <a:spLocks noGrp="1" noChangeArrowheads="1"/>
          </p:cNvSpPr>
          <p:nvPr>
            <p:ph idx="1"/>
          </p:nvPr>
        </p:nvSpPr>
        <p:spPr>
          <a:xfrm>
            <a:off x="0" y="5334000"/>
            <a:ext cx="9144000" cy="1295400"/>
          </a:xfrm>
        </p:spPr>
        <p:txBody>
          <a:bodyPr>
            <a:normAutofit fontScale="92500" lnSpcReduction="10000"/>
          </a:bodyPr>
          <a:lstStyle/>
          <a:p>
            <a:pPr>
              <a:lnSpc>
                <a:spcPct val="100000"/>
              </a:lnSpc>
              <a:spcBef>
                <a:spcPts val="600"/>
              </a:spcBef>
            </a:pPr>
            <a:r>
              <a:rPr lang="en-US" sz="1600" dirty="0" smtClean="0"/>
              <a:t>Exposure and outcome association confounded by patient factors reflecting need for treatment</a:t>
            </a:r>
            <a:endParaRPr lang="en-US" sz="1600" dirty="0" smtClean="0">
              <a:solidFill>
                <a:srgbClr val="FF0000"/>
              </a:solidFill>
            </a:endParaRPr>
          </a:p>
          <a:p>
            <a:pPr>
              <a:lnSpc>
                <a:spcPct val="100000"/>
              </a:lnSpc>
              <a:spcBef>
                <a:spcPts val="600"/>
              </a:spcBef>
            </a:pPr>
            <a:r>
              <a:rPr lang="en-US" sz="1600" dirty="0" smtClean="0"/>
              <a:t>Patients with more severe disease have greater need for treatment and potentially greater risk of the event of interest</a:t>
            </a:r>
          </a:p>
          <a:p>
            <a:pPr eaLnBrk="1" hangingPunct="1">
              <a:lnSpc>
                <a:spcPct val="100000"/>
              </a:lnSpc>
              <a:spcBef>
                <a:spcPts val="600"/>
              </a:spcBef>
            </a:pPr>
            <a:r>
              <a:rPr lang="en-US" sz="1600" dirty="0" smtClean="0"/>
              <a:t>Without control for confounding, effects of disease severity on outcome may be mistakenly attributed to exposure</a:t>
            </a:r>
          </a:p>
        </p:txBody>
      </p:sp>
      <p:grpSp>
        <p:nvGrpSpPr>
          <p:cNvPr id="2" name="Group 3"/>
          <p:cNvGrpSpPr>
            <a:grpSpLocks/>
          </p:cNvGrpSpPr>
          <p:nvPr/>
        </p:nvGrpSpPr>
        <p:grpSpPr bwMode="auto">
          <a:xfrm>
            <a:off x="1359876" y="1524000"/>
            <a:ext cx="6123753" cy="3818851"/>
            <a:chOff x="634" y="720"/>
            <a:chExt cx="4023" cy="2733"/>
          </a:xfrm>
        </p:grpSpPr>
        <p:sp>
          <p:nvSpPr>
            <p:cNvPr id="28678" name="Oval 4"/>
            <p:cNvSpPr>
              <a:spLocks noChangeArrowheads="1"/>
            </p:cNvSpPr>
            <p:nvPr/>
          </p:nvSpPr>
          <p:spPr bwMode="auto">
            <a:xfrm>
              <a:off x="2116" y="1211"/>
              <a:ext cx="720" cy="534"/>
            </a:xfrm>
            <a:prstGeom prst="ellipse">
              <a:avLst/>
            </a:prstGeom>
            <a:noFill/>
            <a:ln w="9525">
              <a:solidFill>
                <a:schemeClr val="tx1"/>
              </a:solidFill>
              <a:round/>
              <a:headEnd/>
              <a:tailEnd/>
            </a:ln>
          </p:spPr>
          <p:txBody>
            <a:bodyPr wrap="none" anchor="ctr"/>
            <a:lstStyle/>
            <a:p>
              <a:endParaRPr lang="en-US" sz="1800">
                <a:cs typeface="Arial" charset="0"/>
              </a:endParaRPr>
            </a:p>
          </p:txBody>
        </p:sp>
        <p:sp>
          <p:nvSpPr>
            <p:cNvPr id="28679" name="Text Box 5"/>
            <p:cNvSpPr txBox="1">
              <a:spLocks noChangeArrowheads="1"/>
            </p:cNvSpPr>
            <p:nvPr/>
          </p:nvSpPr>
          <p:spPr bwMode="auto">
            <a:xfrm>
              <a:off x="2356" y="1361"/>
              <a:ext cx="220" cy="231"/>
            </a:xfrm>
            <a:prstGeom prst="rect">
              <a:avLst/>
            </a:prstGeom>
            <a:noFill/>
            <a:ln w="9525">
              <a:noFill/>
              <a:miter lim="800000"/>
              <a:headEnd/>
              <a:tailEnd/>
            </a:ln>
          </p:spPr>
          <p:txBody>
            <a:bodyPr wrap="none">
              <a:spAutoFit/>
            </a:bodyPr>
            <a:lstStyle/>
            <a:p>
              <a:pPr algn="l"/>
              <a:r>
                <a:rPr lang="en-US" sz="1800">
                  <a:solidFill>
                    <a:srgbClr val="000099"/>
                  </a:solidFill>
                  <a:cs typeface="Arial" charset="0"/>
                </a:rPr>
                <a:t>C</a:t>
              </a:r>
            </a:p>
          </p:txBody>
        </p:sp>
        <p:sp>
          <p:nvSpPr>
            <p:cNvPr id="28680" name="Oval 6"/>
            <p:cNvSpPr>
              <a:spLocks noChangeArrowheads="1"/>
            </p:cNvSpPr>
            <p:nvPr/>
          </p:nvSpPr>
          <p:spPr bwMode="auto">
            <a:xfrm>
              <a:off x="792" y="2083"/>
              <a:ext cx="720" cy="598"/>
            </a:xfrm>
            <a:prstGeom prst="ellipse">
              <a:avLst/>
            </a:prstGeom>
            <a:noFill/>
            <a:ln w="9525">
              <a:solidFill>
                <a:schemeClr val="tx1"/>
              </a:solidFill>
              <a:round/>
              <a:headEnd/>
              <a:tailEnd/>
            </a:ln>
          </p:spPr>
          <p:txBody>
            <a:bodyPr wrap="none" anchor="ctr"/>
            <a:lstStyle/>
            <a:p>
              <a:endParaRPr lang="en-US" sz="1800">
                <a:cs typeface="Arial" charset="0"/>
              </a:endParaRPr>
            </a:p>
          </p:txBody>
        </p:sp>
        <p:sp>
          <p:nvSpPr>
            <p:cNvPr id="28681" name="Oval 7"/>
            <p:cNvSpPr>
              <a:spLocks noChangeArrowheads="1"/>
            </p:cNvSpPr>
            <p:nvPr/>
          </p:nvSpPr>
          <p:spPr bwMode="auto">
            <a:xfrm>
              <a:off x="3748" y="2130"/>
              <a:ext cx="720" cy="598"/>
            </a:xfrm>
            <a:prstGeom prst="ellipse">
              <a:avLst/>
            </a:prstGeom>
            <a:noFill/>
            <a:ln w="9525">
              <a:solidFill>
                <a:schemeClr val="tx1"/>
              </a:solidFill>
              <a:round/>
              <a:headEnd/>
              <a:tailEnd/>
            </a:ln>
          </p:spPr>
          <p:txBody>
            <a:bodyPr wrap="none" anchor="ctr"/>
            <a:lstStyle/>
            <a:p>
              <a:endParaRPr lang="en-US" sz="1800">
                <a:solidFill>
                  <a:srgbClr val="000099"/>
                </a:solidFill>
                <a:cs typeface="Arial" charset="0"/>
              </a:endParaRPr>
            </a:p>
          </p:txBody>
        </p:sp>
        <p:sp>
          <p:nvSpPr>
            <p:cNvPr id="28682" name="Line 8"/>
            <p:cNvSpPr>
              <a:spLocks noChangeShapeType="1"/>
            </p:cNvSpPr>
            <p:nvPr/>
          </p:nvSpPr>
          <p:spPr bwMode="auto">
            <a:xfrm>
              <a:off x="1876" y="2429"/>
              <a:ext cx="1776" cy="0"/>
            </a:xfrm>
            <a:prstGeom prst="line">
              <a:avLst/>
            </a:prstGeom>
            <a:noFill/>
            <a:ln w="9525">
              <a:solidFill>
                <a:schemeClr val="tx1"/>
              </a:solidFill>
              <a:round/>
              <a:headEnd/>
              <a:tailEnd type="triangle" w="med" len="med"/>
            </a:ln>
          </p:spPr>
          <p:txBody>
            <a:bodyPr/>
            <a:lstStyle/>
            <a:p>
              <a:endParaRPr lang="en-US"/>
            </a:p>
          </p:txBody>
        </p:sp>
        <p:sp>
          <p:nvSpPr>
            <p:cNvPr id="28683" name="Line 9"/>
            <p:cNvSpPr>
              <a:spLocks noChangeShapeType="1"/>
            </p:cNvSpPr>
            <p:nvPr/>
          </p:nvSpPr>
          <p:spPr bwMode="auto">
            <a:xfrm>
              <a:off x="2836" y="1660"/>
              <a:ext cx="960" cy="512"/>
            </a:xfrm>
            <a:prstGeom prst="line">
              <a:avLst/>
            </a:prstGeom>
            <a:noFill/>
            <a:ln w="9525">
              <a:solidFill>
                <a:schemeClr val="tx1"/>
              </a:solidFill>
              <a:round/>
              <a:headEnd/>
              <a:tailEnd type="triangle" w="med" len="med"/>
            </a:ln>
          </p:spPr>
          <p:txBody>
            <a:bodyPr/>
            <a:lstStyle/>
            <a:p>
              <a:endParaRPr lang="en-US"/>
            </a:p>
          </p:txBody>
        </p:sp>
        <p:sp>
          <p:nvSpPr>
            <p:cNvPr id="28684" name="Text Box 10"/>
            <p:cNvSpPr txBox="1">
              <a:spLocks noChangeArrowheads="1"/>
            </p:cNvSpPr>
            <p:nvPr/>
          </p:nvSpPr>
          <p:spPr bwMode="auto">
            <a:xfrm>
              <a:off x="1042" y="2247"/>
              <a:ext cx="212" cy="231"/>
            </a:xfrm>
            <a:prstGeom prst="rect">
              <a:avLst/>
            </a:prstGeom>
            <a:noFill/>
            <a:ln w="9525">
              <a:noFill/>
              <a:miter lim="800000"/>
              <a:headEnd/>
              <a:tailEnd/>
            </a:ln>
          </p:spPr>
          <p:txBody>
            <a:bodyPr wrap="none">
              <a:spAutoFit/>
            </a:bodyPr>
            <a:lstStyle/>
            <a:p>
              <a:pPr algn="l"/>
              <a:r>
                <a:rPr lang="en-US" sz="1800" dirty="0">
                  <a:solidFill>
                    <a:srgbClr val="000099"/>
                  </a:solidFill>
                  <a:cs typeface="Arial" charset="0"/>
                </a:rPr>
                <a:t>X</a:t>
              </a:r>
            </a:p>
          </p:txBody>
        </p:sp>
        <p:sp>
          <p:nvSpPr>
            <p:cNvPr id="28685" name="Text Box 11"/>
            <p:cNvSpPr txBox="1">
              <a:spLocks noChangeArrowheads="1"/>
            </p:cNvSpPr>
            <p:nvPr/>
          </p:nvSpPr>
          <p:spPr bwMode="auto">
            <a:xfrm>
              <a:off x="4036" y="2309"/>
              <a:ext cx="144" cy="231"/>
            </a:xfrm>
            <a:prstGeom prst="rect">
              <a:avLst/>
            </a:prstGeom>
            <a:noFill/>
            <a:ln w="9525">
              <a:noFill/>
              <a:miter lim="800000"/>
              <a:headEnd/>
              <a:tailEnd/>
            </a:ln>
          </p:spPr>
          <p:txBody>
            <a:bodyPr>
              <a:spAutoFit/>
            </a:bodyPr>
            <a:lstStyle/>
            <a:p>
              <a:pPr algn="l"/>
              <a:r>
                <a:rPr lang="en-US" sz="1800">
                  <a:solidFill>
                    <a:srgbClr val="000099"/>
                  </a:solidFill>
                  <a:cs typeface="Arial" charset="0"/>
                </a:rPr>
                <a:t>Y</a:t>
              </a:r>
            </a:p>
          </p:txBody>
        </p:sp>
        <p:sp>
          <p:nvSpPr>
            <p:cNvPr id="28686" name="Text Box 12"/>
            <p:cNvSpPr txBox="1">
              <a:spLocks noChangeArrowheads="1"/>
            </p:cNvSpPr>
            <p:nvPr/>
          </p:nvSpPr>
          <p:spPr bwMode="auto">
            <a:xfrm>
              <a:off x="634" y="2792"/>
              <a:ext cx="930" cy="463"/>
            </a:xfrm>
            <a:prstGeom prst="rect">
              <a:avLst/>
            </a:prstGeom>
            <a:noFill/>
            <a:ln w="9525">
              <a:noFill/>
              <a:miter lim="800000"/>
              <a:headEnd/>
              <a:tailEnd/>
            </a:ln>
          </p:spPr>
          <p:txBody>
            <a:bodyPr wrap="none">
              <a:spAutoFit/>
            </a:bodyPr>
            <a:lstStyle/>
            <a:p>
              <a:pPr algn="ctr"/>
              <a:r>
                <a:rPr lang="en-US" sz="1800" b="1" dirty="0">
                  <a:solidFill>
                    <a:srgbClr val="0099CC"/>
                  </a:solidFill>
                  <a:cs typeface="Arial" charset="0"/>
                </a:rPr>
                <a:t>Exposure</a:t>
              </a:r>
              <a:r>
                <a:rPr lang="en-US" sz="1800" dirty="0">
                  <a:solidFill>
                    <a:srgbClr val="0099CC"/>
                  </a:solidFill>
                  <a:cs typeface="Arial" charset="0"/>
                </a:rPr>
                <a:t/>
              </a:r>
              <a:br>
                <a:rPr lang="en-US" sz="1800" dirty="0">
                  <a:solidFill>
                    <a:srgbClr val="0099CC"/>
                  </a:solidFill>
                  <a:cs typeface="Arial" charset="0"/>
                </a:rPr>
              </a:br>
              <a:r>
                <a:rPr lang="en-US" sz="1800" dirty="0" smtClean="0">
                  <a:cs typeface="Arial" charset="0"/>
                </a:rPr>
                <a:t>Drug therapy</a:t>
              </a:r>
              <a:endParaRPr lang="en-US" sz="1800" dirty="0">
                <a:solidFill>
                  <a:srgbClr val="FF0000"/>
                </a:solidFill>
                <a:cs typeface="Arial" charset="0"/>
              </a:endParaRPr>
            </a:p>
          </p:txBody>
        </p:sp>
        <p:sp>
          <p:nvSpPr>
            <p:cNvPr id="28687" name="Text Box 13"/>
            <p:cNvSpPr txBox="1">
              <a:spLocks noChangeArrowheads="1"/>
            </p:cNvSpPr>
            <p:nvPr/>
          </p:nvSpPr>
          <p:spPr bwMode="auto">
            <a:xfrm>
              <a:off x="3525" y="2792"/>
              <a:ext cx="1132" cy="661"/>
            </a:xfrm>
            <a:prstGeom prst="rect">
              <a:avLst/>
            </a:prstGeom>
            <a:noFill/>
            <a:ln w="9525">
              <a:noFill/>
              <a:miter lim="800000"/>
              <a:headEnd/>
              <a:tailEnd/>
            </a:ln>
          </p:spPr>
          <p:txBody>
            <a:bodyPr wrap="none">
              <a:spAutoFit/>
            </a:bodyPr>
            <a:lstStyle/>
            <a:p>
              <a:pPr algn="ctr"/>
              <a:r>
                <a:rPr lang="en-US" sz="1800" b="1" dirty="0" smtClean="0">
                  <a:solidFill>
                    <a:srgbClr val="0099CC"/>
                  </a:solidFill>
                  <a:cs typeface="Arial" charset="0"/>
                </a:rPr>
                <a:t>Outcome</a:t>
              </a:r>
            </a:p>
            <a:p>
              <a:pPr algn="ctr"/>
              <a:r>
                <a:rPr lang="en-US" dirty="0" smtClean="0">
                  <a:cs typeface="Arial" charset="0"/>
                </a:rPr>
                <a:t>Event of interest</a:t>
              </a:r>
              <a:endParaRPr lang="en-US" sz="1800" dirty="0">
                <a:solidFill>
                  <a:srgbClr val="FF0000"/>
                </a:solidFill>
                <a:cs typeface="Arial" charset="0"/>
              </a:endParaRPr>
            </a:p>
            <a:p>
              <a:pPr algn="ctr"/>
              <a:endParaRPr lang="en-US" sz="1800" dirty="0">
                <a:cs typeface="Arial" charset="0"/>
              </a:endParaRPr>
            </a:p>
          </p:txBody>
        </p:sp>
        <p:sp>
          <p:nvSpPr>
            <p:cNvPr id="28688" name="Text Box 14"/>
            <p:cNvSpPr txBox="1">
              <a:spLocks noChangeArrowheads="1"/>
            </p:cNvSpPr>
            <p:nvPr/>
          </p:nvSpPr>
          <p:spPr bwMode="auto">
            <a:xfrm>
              <a:off x="1837" y="720"/>
              <a:ext cx="1327" cy="463"/>
            </a:xfrm>
            <a:prstGeom prst="rect">
              <a:avLst/>
            </a:prstGeom>
            <a:noFill/>
            <a:ln w="9525">
              <a:noFill/>
              <a:miter lim="800000"/>
              <a:headEnd/>
              <a:tailEnd/>
            </a:ln>
          </p:spPr>
          <p:txBody>
            <a:bodyPr wrap="none">
              <a:spAutoFit/>
            </a:bodyPr>
            <a:lstStyle/>
            <a:p>
              <a:pPr algn="ctr"/>
              <a:r>
                <a:rPr lang="en-US" sz="1800" b="1" dirty="0">
                  <a:solidFill>
                    <a:srgbClr val="0099CC"/>
                  </a:solidFill>
                  <a:cs typeface="Arial" charset="0"/>
                </a:rPr>
                <a:t>Confounding </a:t>
              </a:r>
              <a:r>
                <a:rPr lang="en-US" sz="1800" b="1" dirty="0" smtClean="0">
                  <a:solidFill>
                    <a:srgbClr val="0099CC"/>
                  </a:solidFill>
                  <a:cs typeface="Arial" charset="0"/>
                </a:rPr>
                <a:t>factor</a:t>
              </a:r>
              <a:r>
                <a:rPr lang="en-US" sz="1800" dirty="0">
                  <a:solidFill>
                    <a:srgbClr val="0099CC"/>
                  </a:solidFill>
                  <a:cs typeface="Arial" charset="0"/>
                </a:rPr>
                <a:t/>
              </a:r>
              <a:br>
                <a:rPr lang="en-US" sz="1800" dirty="0">
                  <a:solidFill>
                    <a:srgbClr val="0099CC"/>
                  </a:solidFill>
                  <a:cs typeface="Arial" charset="0"/>
                </a:rPr>
              </a:br>
              <a:r>
                <a:rPr lang="en-US" sz="1800" dirty="0" smtClean="0">
                  <a:cs typeface="Arial" charset="0"/>
                </a:rPr>
                <a:t>Disease severity</a:t>
              </a:r>
              <a:endParaRPr lang="en-US" sz="1800" dirty="0">
                <a:solidFill>
                  <a:srgbClr val="FF0000"/>
                </a:solidFill>
                <a:cs typeface="Arial" charset="0"/>
              </a:endParaRPr>
            </a:p>
          </p:txBody>
        </p:sp>
        <p:sp>
          <p:nvSpPr>
            <p:cNvPr id="28690" name="Text Box 16"/>
            <p:cNvSpPr txBox="1">
              <a:spLocks noChangeArrowheads="1"/>
            </p:cNvSpPr>
            <p:nvPr/>
          </p:nvSpPr>
          <p:spPr bwMode="auto">
            <a:xfrm>
              <a:off x="1364" y="1403"/>
              <a:ext cx="368" cy="576"/>
            </a:xfrm>
            <a:prstGeom prst="rect">
              <a:avLst/>
            </a:prstGeom>
            <a:noFill/>
            <a:ln w="12700">
              <a:noFill/>
              <a:miter lim="800000"/>
              <a:headEnd type="none" w="sm" len="sm"/>
              <a:tailEnd type="none" w="sm" len="sm"/>
            </a:ln>
          </p:spPr>
          <p:txBody>
            <a:bodyPr wrap="none">
              <a:spAutoFit/>
            </a:bodyPr>
            <a:lstStyle/>
            <a:p>
              <a:pPr algn="l"/>
              <a:r>
                <a:rPr lang="en-US" sz="5400" b="1"/>
                <a:t>+</a:t>
              </a:r>
            </a:p>
          </p:txBody>
        </p:sp>
        <p:sp>
          <p:nvSpPr>
            <p:cNvPr id="28691" name="Text Box 17"/>
            <p:cNvSpPr txBox="1">
              <a:spLocks noChangeArrowheads="1"/>
            </p:cNvSpPr>
            <p:nvPr/>
          </p:nvSpPr>
          <p:spPr bwMode="auto">
            <a:xfrm>
              <a:off x="3316" y="1403"/>
              <a:ext cx="368" cy="576"/>
            </a:xfrm>
            <a:prstGeom prst="rect">
              <a:avLst/>
            </a:prstGeom>
            <a:noFill/>
            <a:ln w="12700">
              <a:noFill/>
              <a:miter lim="800000"/>
              <a:headEnd type="none" w="sm" len="sm"/>
              <a:tailEnd type="none" w="sm" len="sm"/>
            </a:ln>
          </p:spPr>
          <p:txBody>
            <a:bodyPr wrap="none">
              <a:spAutoFit/>
            </a:bodyPr>
            <a:lstStyle/>
            <a:p>
              <a:pPr algn="l"/>
              <a:r>
                <a:rPr lang="en-US" sz="5400" b="1"/>
                <a:t>+</a:t>
              </a:r>
            </a:p>
          </p:txBody>
        </p:sp>
      </p:grpSp>
      <p:sp>
        <p:nvSpPr>
          <p:cNvPr id="28677" name="Rectangle 34"/>
          <p:cNvSpPr>
            <a:spLocks noChangeArrowheads="1"/>
          </p:cNvSpPr>
          <p:nvPr/>
        </p:nvSpPr>
        <p:spPr bwMode="auto">
          <a:xfrm>
            <a:off x="3890963" y="3141663"/>
            <a:ext cx="525462" cy="762000"/>
          </a:xfrm>
          <a:prstGeom prst="rect">
            <a:avLst/>
          </a:prstGeom>
          <a:noFill/>
          <a:ln w="9525" algn="ctr">
            <a:noFill/>
            <a:miter lim="800000"/>
            <a:headEnd/>
            <a:tailEnd/>
          </a:ln>
        </p:spPr>
        <p:txBody>
          <a:bodyPr wrap="none">
            <a:spAutoFit/>
          </a:bodyPr>
          <a:lstStyle/>
          <a:p>
            <a:r>
              <a:rPr lang="en-US" sz="4400" b="1"/>
              <a:t>?</a:t>
            </a:r>
          </a:p>
        </p:txBody>
      </p:sp>
      <p:cxnSp>
        <p:nvCxnSpPr>
          <p:cNvPr id="21" name="Straight Arrow Connector 20"/>
          <p:cNvCxnSpPr/>
          <p:nvPr/>
        </p:nvCxnSpPr>
        <p:spPr>
          <a:xfrm flipH="1">
            <a:off x="2743200" y="2895600"/>
            <a:ext cx="762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0688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41300" y="0"/>
            <a:ext cx="8610600" cy="1109663"/>
          </a:xfrm>
        </p:spPr>
        <p:txBody>
          <a:bodyPr>
            <a:normAutofit fontScale="90000"/>
          </a:bodyPr>
          <a:lstStyle/>
          <a:p>
            <a:pPr eaLnBrk="1" hangingPunct="1"/>
            <a:r>
              <a:rPr lang="en-US" altLang="en-US" smtClean="0"/>
              <a:t>Incident User Cohort Design – Advantages</a:t>
            </a:r>
          </a:p>
        </p:txBody>
      </p:sp>
      <p:sp>
        <p:nvSpPr>
          <p:cNvPr id="8195" name="Content Placeholder 2"/>
          <p:cNvSpPr>
            <a:spLocks noGrp="1"/>
          </p:cNvSpPr>
          <p:nvPr>
            <p:ph idx="1"/>
          </p:nvPr>
        </p:nvSpPr>
        <p:spPr>
          <a:xfrm>
            <a:off x="241300" y="1109663"/>
            <a:ext cx="8610600" cy="4481512"/>
          </a:xfrm>
        </p:spPr>
        <p:txBody>
          <a:bodyPr>
            <a:normAutofit fontScale="77500" lnSpcReduction="20000"/>
          </a:bodyPr>
          <a:lstStyle/>
          <a:p>
            <a:pPr eaLnBrk="1" hangingPunct="1"/>
            <a:r>
              <a:rPr lang="en-US" altLang="en-US" smtClean="0"/>
              <a:t>Patients in the study cohort and comparator cohort(s) were equally evaluated and likely similar in characteristics</a:t>
            </a:r>
          </a:p>
          <a:p>
            <a:pPr eaLnBrk="1" hangingPunct="1"/>
            <a:r>
              <a:rPr lang="en-US" altLang="en-US" smtClean="0"/>
              <a:t>Clear temporal sequence of confounder adjustment before treatment initiation avoids adjustment for mediators</a:t>
            </a:r>
          </a:p>
          <a:p>
            <a:pPr eaLnBrk="1" hangingPunct="1"/>
            <a:r>
              <a:rPr lang="en-US" altLang="en-US" smtClean="0"/>
              <a:t>Identifying two active treatment groups reduces the chances of immortal time bias associated due to inclusion of “non-user” comparison group</a:t>
            </a:r>
          </a:p>
          <a:p>
            <a:pPr eaLnBrk="1" hangingPunct="1"/>
            <a:r>
              <a:rPr lang="en-US" altLang="en-US" smtClean="0"/>
              <a:t>Well-defined starting point of initiation cohorts makes it possible to assess whether and how incidence vary over time.</a:t>
            </a:r>
          </a:p>
          <a:p>
            <a:pPr eaLnBrk="1" hangingPunct="1"/>
            <a:r>
              <a:rPr lang="en-US" altLang="en-US" smtClean="0"/>
              <a:t>Avoid comparing a population predominantly composed of first-time users of a new drug with a population predominantly composed of prevalent users of an old drug.</a:t>
            </a:r>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81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F23916-1412-4CE0-AD12-6B3158BBA5B5}" type="slidenum">
              <a:rPr lang="en-US" altLang="en-US">
                <a:solidFill>
                  <a:schemeClr val="bg2"/>
                </a:solidFill>
              </a:rPr>
              <a:pPr/>
              <a:t>60</a:t>
            </a:fld>
            <a:endParaRPr lang="en-US" altLang="en-US">
              <a:solidFill>
                <a:schemeClr val="bg2"/>
              </a:solidFill>
            </a:endParaRPr>
          </a:p>
        </p:txBody>
      </p:sp>
    </p:spTree>
    <p:extLst>
      <p:ext uri="{BB962C8B-B14F-4D97-AF65-F5344CB8AC3E}">
        <p14:creationId xmlns:p14="http://schemas.microsoft.com/office/powerpoint/2010/main" val="338937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3200" y="0"/>
            <a:ext cx="8940800" cy="1109663"/>
          </a:xfrm>
        </p:spPr>
        <p:txBody>
          <a:bodyPr>
            <a:normAutofit fontScale="90000"/>
          </a:bodyPr>
          <a:lstStyle/>
          <a:p>
            <a:pPr eaLnBrk="1" hangingPunct="1"/>
            <a:r>
              <a:rPr lang="en-US" altLang="en-US" dirty="0" smtClean="0"/>
              <a:t>Incident User Cohort Design – Advantages </a:t>
            </a:r>
          </a:p>
        </p:txBody>
      </p:sp>
      <p:sp>
        <p:nvSpPr>
          <p:cNvPr id="92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922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E35333-511D-4619-A241-A6441DFFD2D8}" type="slidenum">
              <a:rPr lang="en-US" altLang="en-US">
                <a:solidFill>
                  <a:schemeClr val="bg2"/>
                </a:solidFill>
              </a:rPr>
              <a:pPr/>
              <a:t>61</a:t>
            </a:fld>
            <a:endParaRPr lang="en-US" altLang="en-US">
              <a:solidFill>
                <a:schemeClr val="bg2"/>
              </a:solidFill>
            </a:endParaRPr>
          </a:p>
        </p:txBody>
      </p:sp>
      <p:pic>
        <p:nvPicPr>
          <p:cNvPr id="9221" name="Picture 5" descr="An external file that holds a picture, illustration, etc.&#10;Object name is nihms-202990-f0003.jpg Object name is nihms-202990-f00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12900"/>
            <a:ext cx="7416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85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altLang="en-US" dirty="0" smtClean="0"/>
              <a:t>Incident User Cohort Design – Potential Advantage</a:t>
            </a:r>
          </a:p>
        </p:txBody>
      </p:sp>
      <p:sp>
        <p:nvSpPr>
          <p:cNvPr id="1024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024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5330CE-58DD-4DAC-824D-A372CA34F5FB}" type="slidenum">
              <a:rPr lang="en-US" altLang="en-US">
                <a:solidFill>
                  <a:schemeClr val="bg2"/>
                </a:solidFill>
              </a:rPr>
              <a:pPr/>
              <a:t>62</a:t>
            </a:fld>
            <a:endParaRPr lang="en-US" altLang="en-US">
              <a:solidFill>
                <a:schemeClr val="bg2"/>
              </a:solidFill>
            </a:endParaRPr>
          </a:p>
        </p:txBody>
      </p:sp>
      <p:pic>
        <p:nvPicPr>
          <p:cNvPr id="10245" name="Picture 5" descr="An external file that holds a picture, illustration, etc.&#10;Object name is nihms-202990-f0004.jpg Object name is nihms-202990-f00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498600"/>
            <a:ext cx="7581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33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altLang="en-US" smtClean="0"/>
              <a:t>Incident User Cohort Design – Potential Limitation</a:t>
            </a:r>
          </a:p>
        </p:txBody>
      </p:sp>
      <p:sp>
        <p:nvSpPr>
          <p:cNvPr id="11267" name="Content Placeholder 2"/>
          <p:cNvSpPr>
            <a:spLocks noGrp="1"/>
          </p:cNvSpPr>
          <p:nvPr>
            <p:ph idx="1"/>
          </p:nvPr>
        </p:nvSpPr>
        <p:spPr/>
        <p:txBody>
          <a:bodyPr>
            <a:normAutofit fontScale="77500" lnSpcReduction="20000"/>
          </a:bodyPr>
          <a:lstStyle/>
          <a:p>
            <a:pPr eaLnBrk="1" hangingPunct="1"/>
            <a:r>
              <a:rPr lang="en-US" altLang="en-US" smtClean="0"/>
              <a:t>Misclassification of exposure due to switched treatment during follow-up</a:t>
            </a:r>
          </a:p>
          <a:p>
            <a:pPr eaLnBrk="1" hangingPunct="1"/>
            <a:r>
              <a:rPr lang="en-US" altLang="en-US" smtClean="0"/>
              <a:t>Exclusion of prevalent users reduces study sample size</a:t>
            </a:r>
          </a:p>
          <a:p>
            <a:pPr eaLnBrk="1" hangingPunct="1"/>
            <a:r>
              <a:rPr lang="en-US" altLang="en-US" smtClean="0"/>
              <a:t>For studies of second-line treatments in chronic conditions, only patients who switch from one drug to another can be studied due to small number of treatment-naïve patients</a:t>
            </a:r>
          </a:p>
          <a:p>
            <a:pPr lvl="1" eaLnBrk="1" hangingPunct="1"/>
            <a:r>
              <a:rPr lang="en-US" altLang="en-US" smtClean="0"/>
              <a:t>Switching likely determined by disease progression and treatment failure or side effects</a:t>
            </a:r>
          </a:p>
          <a:p>
            <a:pPr lvl="1" eaLnBrk="1" hangingPunct="1"/>
            <a:r>
              <a:rPr lang="en-US" altLang="en-US" smtClean="0"/>
              <a:t>Fair treatment comparison can still be achieved by comparing new switchers to study drug and those to comparison drug</a:t>
            </a:r>
          </a:p>
          <a:p>
            <a:pPr lvl="1" eaLnBrk="1" hangingPunct="1">
              <a:buFontTx/>
              <a:buNone/>
            </a:pPr>
            <a:r>
              <a:rPr lang="en-US" altLang="en-US" smtClean="0"/>
              <a:t>Example: Among methotrexate uses, compare new switchers to two biological disease modifying (BDM) anti-rheumatic drugs</a:t>
            </a:r>
          </a:p>
          <a:p>
            <a:pPr eaLnBrk="1" hangingPunct="1">
              <a:buFontTx/>
              <a:buNone/>
            </a:pPr>
            <a:endParaRPr lang="en-US" altLang="en-US" smtClean="0"/>
          </a:p>
        </p:txBody>
      </p:sp>
      <p:sp>
        <p:nvSpPr>
          <p:cNvPr id="112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12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42335C-FD20-4609-9F56-5C083C81E0AD}" type="slidenum">
              <a:rPr lang="en-US" altLang="en-US">
                <a:solidFill>
                  <a:schemeClr val="bg2"/>
                </a:solidFill>
              </a:rPr>
              <a:pPr/>
              <a:t>63</a:t>
            </a:fld>
            <a:endParaRPr lang="en-US" altLang="en-US">
              <a:solidFill>
                <a:schemeClr val="bg2"/>
              </a:solidFill>
            </a:endParaRPr>
          </a:p>
        </p:txBody>
      </p:sp>
    </p:spTree>
    <p:extLst>
      <p:ext uri="{BB962C8B-B14F-4D97-AF65-F5344CB8AC3E}">
        <p14:creationId xmlns:p14="http://schemas.microsoft.com/office/powerpoint/2010/main" val="66586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dirty="0" smtClean="0"/>
              <a:t>Incident User Cohort Design – Potential Limitation</a:t>
            </a:r>
          </a:p>
        </p:txBody>
      </p:sp>
      <p:sp>
        <p:nvSpPr>
          <p:cNvPr id="1229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229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D4E7CC-494D-47AC-8D35-448EF7A4C1CD}" type="slidenum">
              <a:rPr lang="en-US" altLang="en-US">
                <a:solidFill>
                  <a:schemeClr val="bg2"/>
                </a:solidFill>
              </a:rPr>
              <a:pPr/>
              <a:t>64</a:t>
            </a:fld>
            <a:endParaRPr lang="en-US" altLang="en-US">
              <a:solidFill>
                <a:schemeClr val="bg2"/>
              </a:solidFill>
            </a:endParaRPr>
          </a:p>
        </p:txBody>
      </p:sp>
      <p:pic>
        <p:nvPicPr>
          <p:cNvPr id="12293" name="Picture 5" descr="An external file that holds a picture, illustration, etc.&#10;Object name is nihms-202990-f0005.jpg Object name is nihms-202990-f000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58900"/>
            <a:ext cx="6629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94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altLang="en-US" smtClean="0"/>
              <a:t>Incident User Cohort Design – Exposure Risk window </a:t>
            </a:r>
          </a:p>
        </p:txBody>
      </p:sp>
      <p:sp>
        <p:nvSpPr>
          <p:cNvPr id="13315" name="Content Placeholder 2"/>
          <p:cNvSpPr>
            <a:spLocks noGrp="1"/>
          </p:cNvSpPr>
          <p:nvPr>
            <p:ph idx="1"/>
          </p:nvPr>
        </p:nvSpPr>
        <p:spPr/>
        <p:txBody>
          <a:bodyPr/>
          <a:lstStyle/>
          <a:p>
            <a:pPr eaLnBrk="1" hangingPunct="1"/>
            <a:r>
              <a:rPr lang="en-US" altLang="en-US" smtClean="0"/>
              <a:t>The exposure risk window depends on pharmacokinetics and pharmacodynamics of the drug and study outcome</a:t>
            </a:r>
          </a:p>
          <a:p>
            <a:pPr eaLnBrk="1" hangingPunct="1"/>
            <a:r>
              <a:rPr lang="en-US" altLang="en-US" smtClean="0"/>
              <a:t>Exposure risk window can be varied to assess the most likely underlying risk window</a:t>
            </a:r>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33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FD929F-D601-4960-93B0-A4144A7C4EDB}" type="slidenum">
              <a:rPr lang="en-US" altLang="en-US">
                <a:solidFill>
                  <a:schemeClr val="bg2"/>
                </a:solidFill>
              </a:rPr>
              <a:pPr/>
              <a:t>65</a:t>
            </a:fld>
            <a:endParaRPr lang="en-US" altLang="en-US">
              <a:solidFill>
                <a:schemeClr val="bg2"/>
              </a:solidFill>
            </a:endParaRPr>
          </a:p>
        </p:txBody>
      </p:sp>
      <p:pic>
        <p:nvPicPr>
          <p:cNvPr id="13318" name="Picture 5" descr="An external file that holds a picture, illustration, etc.&#10;Object name is nihms-202990-f0003.jpg Object name is nihms-202990-f00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3619500"/>
            <a:ext cx="77089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37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altLang="en-US" smtClean="0"/>
              <a:t>Incident User Cohort Design – Balancing Patient Characteristics</a:t>
            </a:r>
          </a:p>
        </p:txBody>
      </p:sp>
      <p:sp>
        <p:nvSpPr>
          <p:cNvPr id="14339" name="Content Placeholder 2"/>
          <p:cNvSpPr>
            <a:spLocks noGrp="1"/>
          </p:cNvSpPr>
          <p:nvPr>
            <p:ph idx="1"/>
          </p:nvPr>
        </p:nvSpPr>
        <p:spPr/>
        <p:txBody>
          <a:bodyPr>
            <a:normAutofit fontScale="92500" lnSpcReduction="10000"/>
          </a:bodyPr>
          <a:lstStyle/>
          <a:p>
            <a:pPr eaLnBrk="1" hangingPunct="1"/>
            <a:r>
              <a:rPr lang="en-US" altLang="en-US" smtClean="0"/>
              <a:t>Propensity score methods (matching, adjustment, stratification, weighting) can be used to balance large numbers of baseline covariates efficiently</a:t>
            </a:r>
          </a:p>
          <a:p>
            <a:pPr eaLnBrk="1" hangingPunct="1"/>
            <a:r>
              <a:rPr lang="en-US" altLang="en-US" smtClean="0"/>
              <a:t>Similar to randomization, propensity score matching creates two study cohorts balanced with regard to measured confounders.</a:t>
            </a:r>
          </a:p>
          <a:p>
            <a:pPr eaLnBrk="1" hangingPunct="1"/>
            <a:r>
              <a:rPr lang="en-US" altLang="en-US" smtClean="0"/>
              <a:t>In case of substantial to full separation of comparison cohorts, propensity score matching serves as an important diagnostic as to whether a specific comparison can be validly made.</a:t>
            </a:r>
          </a:p>
        </p:txBody>
      </p:sp>
      <p:sp>
        <p:nvSpPr>
          <p:cNvPr id="143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F7B767-1FB4-4F00-AD89-7967C320BE3E}" type="slidenum">
              <a:rPr lang="en-US" altLang="en-US">
                <a:solidFill>
                  <a:schemeClr val="bg2"/>
                </a:solidFill>
              </a:rPr>
              <a:pPr/>
              <a:t>66</a:t>
            </a:fld>
            <a:endParaRPr lang="en-US" altLang="en-US">
              <a:solidFill>
                <a:schemeClr val="bg2"/>
              </a:solidFill>
            </a:endParaRPr>
          </a:p>
        </p:txBody>
      </p:sp>
    </p:spTree>
    <p:extLst>
      <p:ext uri="{BB962C8B-B14F-4D97-AF65-F5344CB8AC3E}">
        <p14:creationId xmlns:p14="http://schemas.microsoft.com/office/powerpoint/2010/main" val="12873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normAutofit fontScale="90000"/>
          </a:bodyPr>
          <a:lstStyle/>
          <a:p>
            <a:pPr eaLnBrk="1" hangingPunct="1"/>
            <a:r>
              <a:rPr lang="en-US" altLang="en-US" dirty="0" smtClean="0"/>
              <a:t>Incident User Cohort Design – Balancing Patient Characteristics 2</a:t>
            </a:r>
          </a:p>
        </p:txBody>
      </p:sp>
      <p:sp>
        <p:nvSpPr>
          <p:cNvPr id="1536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536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95EF2C-04C2-48F4-AF0E-D02A307D8A43}" type="slidenum">
              <a:rPr lang="en-US" altLang="en-US">
                <a:solidFill>
                  <a:schemeClr val="bg2"/>
                </a:solidFill>
              </a:rPr>
              <a:pPr/>
              <a:t>67</a:t>
            </a:fld>
            <a:endParaRPr lang="en-US" altLang="en-US">
              <a:solidFill>
                <a:schemeClr val="bg2"/>
              </a:solidFill>
            </a:endParaRPr>
          </a:p>
        </p:txBody>
      </p:sp>
      <p:pic>
        <p:nvPicPr>
          <p:cNvPr id="15365" name="Picture 5" descr="An external file that holds a picture, illustration, etc.&#10;Object name is nihms-202990-f0006.jpg Object name is nihms-202990-f00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214438"/>
            <a:ext cx="65024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37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altLang="en-US" dirty="0" smtClean="0"/>
              <a:t>Incident User Cohort Design – Statistical Analysis </a:t>
            </a:r>
          </a:p>
        </p:txBody>
      </p:sp>
      <p:sp>
        <p:nvSpPr>
          <p:cNvPr id="16387" name="Content Placeholder 2"/>
          <p:cNvSpPr>
            <a:spLocks noGrp="1"/>
          </p:cNvSpPr>
          <p:nvPr>
            <p:ph idx="1"/>
          </p:nvPr>
        </p:nvSpPr>
        <p:spPr>
          <a:xfrm>
            <a:off x="228600" y="1270000"/>
            <a:ext cx="8915400" cy="4481513"/>
          </a:xfrm>
        </p:spPr>
        <p:txBody>
          <a:bodyPr>
            <a:normAutofit fontScale="92500" lnSpcReduction="10000"/>
          </a:bodyPr>
          <a:lstStyle/>
          <a:p>
            <a:pPr eaLnBrk="1" hangingPunct="1"/>
            <a:r>
              <a:rPr lang="en-US" altLang="en-US" dirty="0" smtClean="0"/>
              <a:t>Propensity score matched study can be analyzed as RCTs</a:t>
            </a:r>
          </a:p>
          <a:p>
            <a:pPr lvl="1" eaLnBrk="1" hangingPunct="1"/>
            <a:r>
              <a:rPr lang="en-US" altLang="en-US" dirty="0" smtClean="0"/>
              <a:t>2 x 2 tables</a:t>
            </a:r>
          </a:p>
          <a:p>
            <a:pPr lvl="1" eaLnBrk="1" hangingPunct="1"/>
            <a:r>
              <a:rPr lang="en-US" altLang="en-US" dirty="0" smtClean="0"/>
              <a:t>Kaplan-Meier plots and log rank tests</a:t>
            </a:r>
          </a:p>
          <a:p>
            <a:pPr lvl="1" eaLnBrk="1" hangingPunct="1"/>
            <a:r>
              <a:rPr lang="en-US" altLang="en-US" dirty="0" smtClean="0"/>
              <a:t>Multivariate adjusted regression model</a:t>
            </a:r>
          </a:p>
          <a:p>
            <a:pPr eaLnBrk="1" hangingPunct="1"/>
            <a:r>
              <a:rPr lang="en-US" altLang="en-US" dirty="0" smtClean="0"/>
              <a:t>Sensitivity analysis</a:t>
            </a:r>
          </a:p>
          <a:p>
            <a:pPr lvl="1" eaLnBrk="1" hangingPunct="1"/>
            <a:r>
              <a:rPr lang="en-US" altLang="en-US" sz="2400" dirty="0" smtClean="0"/>
              <a:t>Vary time assumptions</a:t>
            </a:r>
          </a:p>
          <a:p>
            <a:pPr lvl="2" eaLnBrk="1" hangingPunct="1"/>
            <a:r>
              <a:rPr lang="en-US" altLang="en-US" sz="2000" dirty="0" smtClean="0"/>
              <a:t>length of wash-out period</a:t>
            </a:r>
          </a:p>
          <a:p>
            <a:pPr lvl="2" eaLnBrk="1" hangingPunct="1"/>
            <a:r>
              <a:rPr lang="en-US" altLang="en-US" sz="2000" dirty="0" smtClean="0"/>
              <a:t>length of exposure risk window</a:t>
            </a:r>
          </a:p>
          <a:p>
            <a:pPr lvl="1" eaLnBrk="1" hangingPunct="1"/>
            <a:r>
              <a:rPr lang="en-US" altLang="en-US" sz="2400" dirty="0" smtClean="0"/>
              <a:t>Assess potential for exposure misclassification</a:t>
            </a:r>
          </a:p>
          <a:p>
            <a:pPr lvl="2" eaLnBrk="1" hangingPunct="1"/>
            <a:r>
              <a:rPr lang="en-US" altLang="en-US" sz="2000" dirty="0" smtClean="0"/>
              <a:t>as-treated analysis allowing exposure status to vary over time</a:t>
            </a:r>
          </a:p>
          <a:p>
            <a:pPr lvl="1" eaLnBrk="1" hangingPunct="1"/>
            <a:endParaRPr lang="en-US" altLang="en-US" dirty="0" smtClean="0"/>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BF2A13-BD05-4678-95D8-2429929D233F}" type="slidenum">
              <a:rPr lang="en-US" altLang="en-US">
                <a:solidFill>
                  <a:schemeClr val="bg2"/>
                </a:solidFill>
              </a:rPr>
              <a:pPr/>
              <a:t>68</a:t>
            </a:fld>
            <a:endParaRPr lang="en-US" altLang="en-US">
              <a:solidFill>
                <a:schemeClr val="bg2"/>
              </a:solidFill>
            </a:endParaRPr>
          </a:p>
        </p:txBody>
      </p:sp>
    </p:spTree>
    <p:extLst>
      <p:ext uri="{BB962C8B-B14F-4D97-AF65-F5344CB8AC3E}">
        <p14:creationId xmlns:p14="http://schemas.microsoft.com/office/powerpoint/2010/main" val="2401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altLang="en-US" dirty="0" smtClean="0"/>
              <a:t>Incident User Cohort Design – Statistical Analysis </a:t>
            </a:r>
          </a:p>
        </p:txBody>
      </p:sp>
      <p:sp>
        <p:nvSpPr>
          <p:cNvPr id="1741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741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45786A-A718-4F21-8BED-2354DBB055B5}" type="slidenum">
              <a:rPr lang="en-US" altLang="en-US">
                <a:solidFill>
                  <a:schemeClr val="bg2"/>
                </a:solidFill>
              </a:rPr>
              <a:pPr/>
              <a:t>69</a:t>
            </a:fld>
            <a:endParaRPr lang="en-US" altLang="en-US">
              <a:solidFill>
                <a:schemeClr val="bg2"/>
              </a:solidFill>
            </a:endParaRPr>
          </a:p>
        </p:txBody>
      </p:sp>
      <p:pic>
        <p:nvPicPr>
          <p:cNvPr id="17413" name="Picture 6" descr="An external file that holds a picture, illustration, etc.&#10;Object name is nihms-202990-f0007.jpg Object name is nihms-202990-f000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162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44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Causal Diagram (1)</a:t>
            </a:r>
          </a:p>
        </p:txBody>
      </p:sp>
      <p:sp>
        <p:nvSpPr>
          <p:cNvPr id="8195" name="Content Placeholder 2"/>
          <p:cNvSpPr>
            <a:spLocks noGrp="1"/>
          </p:cNvSpPr>
          <p:nvPr>
            <p:ph idx="1"/>
          </p:nvPr>
        </p:nvSpPr>
        <p:spPr>
          <a:xfrm>
            <a:off x="512763" y="1462088"/>
            <a:ext cx="8118475" cy="4189412"/>
          </a:xfrm>
        </p:spPr>
        <p:txBody>
          <a:bodyPr>
            <a:normAutofit lnSpcReduction="10000"/>
          </a:bodyPr>
          <a:lstStyle/>
          <a:p>
            <a:pPr eaLnBrk="1" hangingPunct="1"/>
            <a:r>
              <a:rPr lang="en-US" sz="2800" dirty="0" smtClean="0"/>
              <a:t>Directed acyclic graphs (DAGs)</a:t>
            </a:r>
          </a:p>
          <a:p>
            <a:pPr lvl="1" eaLnBrk="1" hangingPunct="1"/>
            <a:r>
              <a:rPr lang="en-US" sz="2400" dirty="0" smtClean="0"/>
              <a:t>Equivalent to G-computation</a:t>
            </a:r>
            <a:r>
              <a:rPr lang="en-US" sz="2400" baseline="30000" dirty="0" smtClean="0"/>
              <a:t>1-3</a:t>
            </a:r>
            <a:r>
              <a:rPr lang="en-US" sz="2400" dirty="0" smtClean="0"/>
              <a:t> A compact graphic and algebraic formulation of assumptions and results</a:t>
            </a:r>
          </a:p>
          <a:p>
            <a:pPr lvl="1" eaLnBrk="1" hangingPunct="1"/>
            <a:r>
              <a:rPr lang="en-US" sz="2400" dirty="0" smtClean="0"/>
              <a:t>A visual tool to identify variables that must be measured and controlled for to obtain un-confounded effect estimates</a:t>
            </a:r>
          </a:p>
          <a:p>
            <a:pPr lvl="1" eaLnBrk="1" hangingPunct="1"/>
            <a:r>
              <a:rPr lang="en-US" sz="2400" dirty="0" smtClean="0"/>
              <a:t>Complements statistical modeling by </a:t>
            </a:r>
          </a:p>
          <a:p>
            <a:pPr lvl="2" eaLnBrk="1" hangingPunct="1"/>
            <a:r>
              <a:rPr lang="en-US" sz="2000" dirty="0" smtClean="0"/>
              <a:t>Displaying a web of causation that are not conventionally captured</a:t>
            </a:r>
          </a:p>
          <a:p>
            <a:pPr lvl="2" eaLnBrk="1" hangingPunct="1"/>
            <a:r>
              <a:rPr lang="en-US" sz="2000" dirty="0" smtClean="0"/>
              <a:t>Build a basis to test the validity of assumptions with reasonable variations  </a:t>
            </a:r>
          </a:p>
          <a:p>
            <a:pPr eaLnBrk="1" hangingPunct="1"/>
            <a:endParaRPr lang="en-US" dirty="0" smtClean="0"/>
          </a:p>
        </p:txBody>
      </p:sp>
      <p:sp>
        <p:nvSpPr>
          <p:cNvPr id="8197" name="Slide Number Placeholder 4"/>
          <p:cNvSpPr>
            <a:spLocks noGrp="1"/>
          </p:cNvSpPr>
          <p:nvPr>
            <p:ph type="sldNum" sz="quarter" idx="11"/>
          </p:nvPr>
        </p:nvSpPr>
        <p:spPr>
          <a:noFill/>
        </p:spPr>
        <p:txBody>
          <a:bodyPr/>
          <a:lstStyle/>
          <a:p>
            <a:fld id="{2CA887A8-798E-434D-8125-01C39D76AF6A}" type="slidenum">
              <a:rPr lang="en-US" smtClean="0"/>
              <a:pPr/>
              <a:t>7</a:t>
            </a:fld>
            <a:endParaRPr lang="en-US" smtClean="0"/>
          </a:p>
        </p:txBody>
      </p:sp>
      <p:sp>
        <p:nvSpPr>
          <p:cNvPr id="8198" name="TextBox 5"/>
          <p:cNvSpPr txBox="1">
            <a:spLocks noChangeArrowheads="1"/>
          </p:cNvSpPr>
          <p:nvPr/>
        </p:nvSpPr>
        <p:spPr bwMode="auto">
          <a:xfrm>
            <a:off x="512763" y="5803900"/>
            <a:ext cx="7742237" cy="584200"/>
          </a:xfrm>
          <a:prstGeom prst="rect">
            <a:avLst/>
          </a:prstGeom>
          <a:noFill/>
          <a:ln w="9525">
            <a:noFill/>
            <a:miter lim="800000"/>
            <a:headEnd/>
            <a:tailEnd/>
          </a:ln>
        </p:spPr>
        <p:txBody>
          <a:bodyPr>
            <a:spAutoFit/>
          </a:bodyPr>
          <a:lstStyle/>
          <a:p>
            <a:r>
              <a:rPr lang="en-US" sz="1600"/>
              <a:t>1. Robins J Chron Dis 1987; 2. Robins Biometrika 1995; 3. Robins Latent Variable Modeling with Application s to Causality 1997</a:t>
            </a:r>
          </a:p>
        </p:txBody>
      </p:sp>
    </p:spTree>
    <p:extLst>
      <p:ext uri="{BB962C8B-B14F-4D97-AF65-F5344CB8AC3E}">
        <p14:creationId xmlns:p14="http://schemas.microsoft.com/office/powerpoint/2010/main" val="341014222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ltLang="en-US" dirty="0" smtClean="0"/>
              <a:t>Misclassification of Exposure Status due to Treatment Switching</a:t>
            </a:r>
          </a:p>
        </p:txBody>
      </p:sp>
      <p:sp>
        <p:nvSpPr>
          <p:cNvPr id="1843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843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E45CA7-97EB-48C5-84BE-348577BF6B80}" type="slidenum">
              <a:rPr lang="en-US" altLang="en-US">
                <a:solidFill>
                  <a:schemeClr val="bg2"/>
                </a:solidFill>
              </a:rPr>
              <a:pPr/>
              <a:t>70</a:t>
            </a:fld>
            <a:endParaRPr lang="en-US" altLang="en-US">
              <a:solidFill>
                <a:schemeClr val="bg2"/>
              </a:solidFill>
            </a:endParaRPr>
          </a:p>
        </p:txBody>
      </p:sp>
      <p:pic>
        <p:nvPicPr>
          <p:cNvPr id="18437" name="Picture 6" descr="An external file that holds a picture, illustration, etc.&#10;Object name is nihms-202990-f0008.jpg Object name is nihms-202990-f00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612900"/>
            <a:ext cx="7188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04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82838" y="4494958"/>
            <a:ext cx="7876073" cy="125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659728" y="4284219"/>
            <a:ext cx="422156" cy="57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7"/>
          <p:cNvSpPr txBox="1"/>
          <p:nvPr/>
        </p:nvSpPr>
        <p:spPr>
          <a:xfrm>
            <a:off x="228600" y="4615395"/>
            <a:ext cx="108621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Treatment A</a:t>
            </a:r>
            <a:endParaRPr lang="en-US" sz="1100" dirty="0">
              <a:solidFill>
                <a:srgbClr val="C00000"/>
              </a:solidFill>
            </a:endParaRPr>
          </a:p>
        </p:txBody>
      </p:sp>
      <p:sp>
        <p:nvSpPr>
          <p:cNvPr id="7" name="Right Brace 6"/>
          <p:cNvSpPr/>
          <p:nvPr/>
        </p:nvSpPr>
        <p:spPr>
          <a:xfrm rot="16200000">
            <a:off x="1245093" y="3759650"/>
            <a:ext cx="361311" cy="110930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rgbClr val="C00000"/>
              </a:solidFill>
            </a:endParaRPr>
          </a:p>
        </p:txBody>
      </p:sp>
      <p:sp>
        <p:nvSpPr>
          <p:cNvPr id="8" name="TextBox 10"/>
          <p:cNvSpPr txBox="1"/>
          <p:nvPr/>
        </p:nvSpPr>
        <p:spPr>
          <a:xfrm>
            <a:off x="1037491" y="3591682"/>
            <a:ext cx="942909"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Days supplied</a:t>
            </a:r>
            <a:endParaRPr lang="en-US" sz="1100" dirty="0">
              <a:solidFill>
                <a:srgbClr val="C00000"/>
              </a:solidFill>
            </a:endParaRPr>
          </a:p>
        </p:txBody>
      </p:sp>
      <p:sp>
        <p:nvSpPr>
          <p:cNvPr id="9" name="Right Brace 8"/>
          <p:cNvSpPr/>
          <p:nvPr/>
        </p:nvSpPr>
        <p:spPr>
          <a:xfrm rot="16200000">
            <a:off x="1938409" y="4175640"/>
            <a:ext cx="361311" cy="27732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0" name="TextBox 13"/>
          <p:cNvSpPr txBox="1"/>
          <p:nvPr/>
        </p:nvSpPr>
        <p:spPr>
          <a:xfrm>
            <a:off x="1924937" y="3651900"/>
            <a:ext cx="51633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30 days</a:t>
            </a:r>
            <a:endParaRPr lang="en-US" sz="1100" dirty="0">
              <a:solidFill>
                <a:srgbClr val="C00000"/>
              </a:solidFill>
            </a:endParaRPr>
          </a:p>
        </p:txBody>
      </p:sp>
      <p:sp>
        <p:nvSpPr>
          <p:cNvPr id="11" name="Right Brace 10"/>
          <p:cNvSpPr/>
          <p:nvPr/>
        </p:nvSpPr>
        <p:spPr>
          <a:xfrm rot="5400000">
            <a:off x="1413865" y="3952188"/>
            <a:ext cx="301092" cy="1386633"/>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2" name="TextBox 16"/>
          <p:cNvSpPr txBox="1"/>
          <p:nvPr/>
        </p:nvSpPr>
        <p:spPr>
          <a:xfrm>
            <a:off x="1148422" y="4916487"/>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On-treatment period</a:t>
            </a:r>
            <a:endParaRPr lang="en-US" sz="1100" dirty="0">
              <a:solidFill>
                <a:srgbClr val="C00000"/>
              </a:solidFill>
            </a:endParaRPr>
          </a:p>
        </p:txBody>
      </p:sp>
      <p:sp>
        <p:nvSpPr>
          <p:cNvPr id="13" name="TextBox 18"/>
          <p:cNvSpPr txBox="1"/>
          <p:nvPr/>
        </p:nvSpPr>
        <p:spPr>
          <a:xfrm>
            <a:off x="2756916" y="4916487"/>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Post-treatment period</a:t>
            </a:r>
            <a:endParaRPr lang="en-US" sz="1100" dirty="0">
              <a:solidFill>
                <a:srgbClr val="C00000"/>
              </a:solidFill>
            </a:endParaRPr>
          </a:p>
        </p:txBody>
      </p:sp>
      <p:sp>
        <p:nvSpPr>
          <p:cNvPr id="14" name="Right Brace 13"/>
          <p:cNvSpPr/>
          <p:nvPr/>
        </p:nvSpPr>
        <p:spPr>
          <a:xfrm rot="5400000">
            <a:off x="3604745" y="3147941"/>
            <a:ext cx="301092" cy="299512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5" name="Right Brace 14"/>
          <p:cNvSpPr/>
          <p:nvPr/>
        </p:nvSpPr>
        <p:spPr>
          <a:xfrm rot="16200000">
            <a:off x="3574636" y="2816740"/>
            <a:ext cx="361311" cy="299512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6" name="TextBox 21"/>
          <p:cNvSpPr txBox="1"/>
          <p:nvPr/>
        </p:nvSpPr>
        <p:spPr>
          <a:xfrm>
            <a:off x="3533430" y="3772337"/>
            <a:ext cx="1553029" cy="2604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1-year</a:t>
            </a:r>
            <a:endParaRPr lang="en-US" sz="1100" dirty="0">
              <a:solidFill>
                <a:srgbClr val="C00000"/>
              </a:solidFill>
            </a:endParaRPr>
          </a:p>
        </p:txBody>
      </p:sp>
      <p:cxnSp>
        <p:nvCxnSpPr>
          <p:cNvPr id="17" name="Straight Arrow Connector 16"/>
          <p:cNvCxnSpPr/>
          <p:nvPr/>
        </p:nvCxnSpPr>
        <p:spPr>
          <a:xfrm rot="5400000" flipH="1" flipV="1">
            <a:off x="88834" y="5217001"/>
            <a:ext cx="1565679" cy="115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476411" y="4284243"/>
            <a:ext cx="3552887" cy="115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871095" y="5819764"/>
            <a:ext cx="22186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626422" y="3531488"/>
            <a:ext cx="1927617" cy="57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2262" y="2507750"/>
            <a:ext cx="6156649" cy="1255"/>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379152" y="2297011"/>
            <a:ext cx="422156" cy="57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TextBox 66"/>
          <p:cNvSpPr txBox="1"/>
          <p:nvPr/>
        </p:nvSpPr>
        <p:spPr>
          <a:xfrm>
            <a:off x="2119064" y="2628187"/>
            <a:ext cx="102610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Treatment B</a:t>
            </a:r>
            <a:endParaRPr lang="en-US" sz="1100" dirty="0">
              <a:solidFill>
                <a:srgbClr val="0070C0"/>
              </a:solidFill>
            </a:endParaRPr>
          </a:p>
        </p:txBody>
      </p:sp>
      <p:sp>
        <p:nvSpPr>
          <p:cNvPr id="24" name="Right Brace 23"/>
          <p:cNvSpPr/>
          <p:nvPr/>
        </p:nvSpPr>
        <p:spPr>
          <a:xfrm rot="16200000">
            <a:off x="2964517" y="1772442"/>
            <a:ext cx="361311" cy="1109306"/>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25" name="TextBox 68"/>
          <p:cNvSpPr txBox="1"/>
          <p:nvPr/>
        </p:nvSpPr>
        <p:spPr>
          <a:xfrm>
            <a:off x="2673026" y="1604474"/>
            <a:ext cx="115121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Days supplied</a:t>
            </a:r>
            <a:endParaRPr lang="en-US" sz="1100" dirty="0">
              <a:solidFill>
                <a:srgbClr val="0070C0"/>
              </a:solidFill>
            </a:endParaRPr>
          </a:p>
        </p:txBody>
      </p:sp>
      <p:sp>
        <p:nvSpPr>
          <p:cNvPr id="26" name="Right Brace 25"/>
          <p:cNvSpPr/>
          <p:nvPr/>
        </p:nvSpPr>
        <p:spPr>
          <a:xfrm rot="16200000">
            <a:off x="3657834" y="2188432"/>
            <a:ext cx="361311" cy="277327"/>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27" name="TextBox 70"/>
          <p:cNvSpPr txBox="1"/>
          <p:nvPr/>
        </p:nvSpPr>
        <p:spPr>
          <a:xfrm>
            <a:off x="3644360" y="1664692"/>
            <a:ext cx="541746"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30 days</a:t>
            </a:r>
            <a:endParaRPr lang="en-US" sz="1100" dirty="0">
              <a:solidFill>
                <a:srgbClr val="0070C0"/>
              </a:solidFill>
            </a:endParaRPr>
          </a:p>
        </p:txBody>
      </p:sp>
      <p:sp>
        <p:nvSpPr>
          <p:cNvPr id="28" name="Right Brace 27"/>
          <p:cNvSpPr/>
          <p:nvPr/>
        </p:nvSpPr>
        <p:spPr>
          <a:xfrm rot="5400000">
            <a:off x="3133290" y="1964980"/>
            <a:ext cx="301092" cy="1386633"/>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29" name="TextBox 72"/>
          <p:cNvSpPr txBox="1"/>
          <p:nvPr/>
        </p:nvSpPr>
        <p:spPr>
          <a:xfrm>
            <a:off x="2867846" y="2929279"/>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On-treatment period</a:t>
            </a:r>
            <a:endParaRPr lang="en-US" sz="1100" dirty="0">
              <a:solidFill>
                <a:srgbClr val="0070C0"/>
              </a:solidFill>
            </a:endParaRPr>
          </a:p>
        </p:txBody>
      </p:sp>
      <p:sp>
        <p:nvSpPr>
          <p:cNvPr id="30" name="TextBox 73"/>
          <p:cNvSpPr txBox="1"/>
          <p:nvPr/>
        </p:nvSpPr>
        <p:spPr>
          <a:xfrm>
            <a:off x="4476339" y="2929279"/>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Post-treatment period</a:t>
            </a:r>
            <a:endParaRPr lang="en-US" sz="1100" dirty="0">
              <a:solidFill>
                <a:srgbClr val="0070C0"/>
              </a:solidFill>
            </a:endParaRPr>
          </a:p>
        </p:txBody>
      </p:sp>
      <p:sp>
        <p:nvSpPr>
          <p:cNvPr id="31" name="Right Brace 30"/>
          <p:cNvSpPr/>
          <p:nvPr/>
        </p:nvSpPr>
        <p:spPr>
          <a:xfrm rot="5400000">
            <a:off x="5324169" y="1160733"/>
            <a:ext cx="301092" cy="2995127"/>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32" name="Right Brace 31"/>
          <p:cNvSpPr/>
          <p:nvPr/>
        </p:nvSpPr>
        <p:spPr>
          <a:xfrm rot="16200000">
            <a:off x="5294060" y="829532"/>
            <a:ext cx="361311" cy="2995127"/>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33" name="TextBox 76"/>
          <p:cNvSpPr txBox="1"/>
          <p:nvPr/>
        </p:nvSpPr>
        <p:spPr>
          <a:xfrm>
            <a:off x="5252854" y="1785129"/>
            <a:ext cx="1553029" cy="2604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1-year</a:t>
            </a:r>
            <a:endParaRPr lang="en-US" sz="1100" dirty="0">
              <a:solidFill>
                <a:srgbClr val="0070C0"/>
              </a:solidFill>
            </a:endParaRPr>
          </a:p>
        </p:txBody>
      </p:sp>
      <p:cxnSp>
        <p:nvCxnSpPr>
          <p:cNvPr id="34" name="Straight Connector 33"/>
          <p:cNvCxnSpPr/>
          <p:nvPr/>
        </p:nvCxnSpPr>
        <p:spPr>
          <a:xfrm rot="5400000">
            <a:off x="1837789" y="5247689"/>
            <a:ext cx="150546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0"/>
          </p:cNvCxnSpPr>
          <p:nvPr/>
        </p:nvCxnSpPr>
        <p:spPr>
          <a:xfrm rot="10800000" flipV="1">
            <a:off x="6972279" y="2507750"/>
            <a:ext cx="0" cy="36131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24124" y="5819764"/>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87"/>
          <p:cNvSpPr txBox="1"/>
          <p:nvPr/>
        </p:nvSpPr>
        <p:spPr>
          <a:xfrm>
            <a:off x="1173589" y="5578890"/>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a:t>
            </a:r>
            <a:r>
              <a:rPr lang="en-US" sz="1100" dirty="0"/>
              <a:t>A</a:t>
            </a:r>
            <a:r>
              <a:rPr lang="en-US" sz="1100" dirty="0" smtClean="0"/>
              <a:t> only</a:t>
            </a:r>
            <a:endParaRPr lang="en-US" sz="1100" dirty="0"/>
          </a:p>
        </p:txBody>
      </p:sp>
      <p:cxnSp>
        <p:nvCxnSpPr>
          <p:cNvPr id="38" name="Straight Arrow Connector 37"/>
          <p:cNvCxnSpPr/>
          <p:nvPr/>
        </p:nvCxnSpPr>
        <p:spPr>
          <a:xfrm rot="10800000">
            <a:off x="2590520" y="5819764"/>
            <a:ext cx="22186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086458" y="5819764"/>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90"/>
          <p:cNvSpPr txBox="1"/>
          <p:nvPr/>
        </p:nvSpPr>
        <p:spPr>
          <a:xfrm>
            <a:off x="2893013" y="5578890"/>
            <a:ext cx="221861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a:t>
            </a:r>
            <a:r>
              <a:rPr lang="en-US" sz="1100" dirty="0"/>
              <a:t>A</a:t>
            </a:r>
            <a:r>
              <a:rPr lang="en-US" sz="1100" dirty="0" smtClean="0"/>
              <a:t> and </a:t>
            </a:r>
            <a:r>
              <a:rPr lang="en-US" sz="1100" dirty="0"/>
              <a:t>B</a:t>
            </a:r>
          </a:p>
        </p:txBody>
      </p:sp>
      <p:cxnSp>
        <p:nvCxnSpPr>
          <p:cNvPr id="41" name="Straight Arrow Connector 40"/>
          <p:cNvCxnSpPr/>
          <p:nvPr/>
        </p:nvCxnSpPr>
        <p:spPr>
          <a:xfrm rot="10800000">
            <a:off x="5252854" y="5819764"/>
            <a:ext cx="22186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05883" y="5819764"/>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93"/>
          <p:cNvSpPr txBox="1"/>
          <p:nvPr/>
        </p:nvSpPr>
        <p:spPr>
          <a:xfrm>
            <a:off x="5555348" y="5578890"/>
            <a:ext cx="1275701"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B</a:t>
            </a:r>
            <a:endParaRPr lang="en-US" sz="1100" dirty="0"/>
          </a:p>
        </p:txBody>
      </p:sp>
      <p:cxnSp>
        <p:nvCxnSpPr>
          <p:cNvPr id="44" name="Straight Arrow Connector 43"/>
          <p:cNvCxnSpPr/>
          <p:nvPr/>
        </p:nvCxnSpPr>
        <p:spPr>
          <a:xfrm rot="5400000">
            <a:off x="7776318" y="2145862"/>
            <a:ext cx="722621" cy="115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7142868" y="3500776"/>
            <a:ext cx="1987208" cy="1156"/>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354211" y="5277798"/>
            <a:ext cx="15656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970654" y="5759545"/>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6972279" y="5819764"/>
            <a:ext cx="11093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82397" y="2688406"/>
            <a:ext cx="887445" cy="429035"/>
          </a:xfrm>
          <a:prstGeom prst="rect">
            <a:avLst/>
          </a:prstGeom>
          <a:noFill/>
          <a:ln w="15875">
            <a:noFill/>
          </a:ln>
        </p:spPr>
        <p:txBody>
          <a:bodyPr wrap="square" rtlCol="0">
            <a:spAutoFit/>
          </a:bodyPr>
          <a:lstStyle/>
          <a:p>
            <a:r>
              <a:rPr lang="en-US" sz="1100" dirty="0">
                <a:solidFill>
                  <a:srgbClr val="0070C0"/>
                </a:solidFill>
              </a:rPr>
              <a:t>End</a:t>
            </a:r>
            <a:r>
              <a:rPr lang="en-US" sz="1100" dirty="0" smtClean="0">
                <a:solidFill>
                  <a:srgbClr val="0070C0"/>
                </a:solidFill>
              </a:rPr>
              <a:t> </a:t>
            </a:r>
            <a:r>
              <a:rPr lang="en-US" sz="1100" dirty="0">
                <a:solidFill>
                  <a:srgbClr val="0070C0"/>
                </a:solidFill>
              </a:rPr>
              <a:t>of follow-up</a:t>
            </a:r>
          </a:p>
        </p:txBody>
      </p:sp>
      <p:sp>
        <p:nvSpPr>
          <p:cNvPr id="50" name="TextBox 49"/>
          <p:cNvSpPr txBox="1"/>
          <p:nvPr/>
        </p:nvSpPr>
        <p:spPr>
          <a:xfrm>
            <a:off x="7748793" y="4494959"/>
            <a:ext cx="887445" cy="429035"/>
          </a:xfrm>
          <a:prstGeom prst="rect">
            <a:avLst/>
          </a:prstGeom>
          <a:noFill/>
        </p:spPr>
        <p:txBody>
          <a:bodyPr wrap="square" rtlCol="0">
            <a:spAutoFit/>
          </a:bodyPr>
          <a:lstStyle/>
          <a:p>
            <a:r>
              <a:rPr lang="en-US" sz="1100" dirty="0">
                <a:solidFill>
                  <a:srgbClr val="C00000"/>
                </a:solidFill>
              </a:rPr>
              <a:t>End</a:t>
            </a:r>
            <a:r>
              <a:rPr lang="en-US" sz="1100" dirty="0" smtClean="0">
                <a:solidFill>
                  <a:srgbClr val="C00000"/>
                </a:solidFill>
              </a:rPr>
              <a:t> </a:t>
            </a:r>
            <a:r>
              <a:rPr lang="en-US" sz="1100" dirty="0">
                <a:solidFill>
                  <a:srgbClr val="C00000"/>
                </a:solidFill>
              </a:rPr>
              <a:t>of follow-up</a:t>
            </a:r>
          </a:p>
        </p:txBody>
      </p:sp>
      <p:sp>
        <p:nvSpPr>
          <p:cNvPr id="51" name="TextBox 93"/>
          <p:cNvSpPr txBox="1"/>
          <p:nvPr/>
        </p:nvSpPr>
        <p:spPr>
          <a:xfrm>
            <a:off x="7155453" y="5386854"/>
            <a:ext cx="942909" cy="600164"/>
          </a:xfrm>
          <a:prstGeom prst="rect">
            <a:avLst/>
          </a:prstGeom>
          <a:noFill/>
          <a:ln w="158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no Treatment</a:t>
            </a:r>
            <a:endParaRPr lang="en-US" sz="1100" dirty="0"/>
          </a:p>
        </p:txBody>
      </p:sp>
      <p:sp>
        <p:nvSpPr>
          <p:cNvPr id="54" name="Title 1"/>
          <p:cNvSpPr>
            <a:spLocks noGrp="1"/>
          </p:cNvSpPr>
          <p:nvPr>
            <p:ph type="title"/>
          </p:nvPr>
        </p:nvSpPr>
        <p:spPr>
          <a:xfrm>
            <a:off x="381000" y="274638"/>
            <a:ext cx="8458200" cy="1143000"/>
          </a:xfrm>
        </p:spPr>
        <p:txBody>
          <a:bodyPr>
            <a:noAutofit/>
          </a:bodyPr>
          <a:lstStyle/>
          <a:p>
            <a:r>
              <a:rPr lang="en-US" sz="2800" b="1" dirty="0" smtClean="0"/>
              <a:t>Alternatively, As-treated Analysis Based on Switched Treatment Status </a:t>
            </a:r>
            <a:endParaRPr lang="en-US" sz="2800" b="1" dirty="0"/>
          </a:p>
        </p:txBody>
      </p:sp>
      <p:sp>
        <p:nvSpPr>
          <p:cNvPr id="55" name="Rectangle 54"/>
          <p:cNvSpPr/>
          <p:nvPr/>
        </p:nvSpPr>
        <p:spPr>
          <a:xfrm>
            <a:off x="609600" y="6019800"/>
            <a:ext cx="8305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smtClean="0"/>
              <a:t>As-treatment Analysis is Limited in Control for Confounding because factors associated with treatment switching may not be completely adjusted for </a:t>
            </a:r>
            <a:endParaRPr lang="en-US" dirty="0" smtClean="0"/>
          </a:p>
        </p:txBody>
      </p:sp>
    </p:spTree>
    <p:extLst>
      <p:ext uri="{BB962C8B-B14F-4D97-AF65-F5344CB8AC3E}">
        <p14:creationId xmlns:p14="http://schemas.microsoft.com/office/powerpoint/2010/main" val="1753207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0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20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20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000"/>
                                        <p:tgtEl>
                                          <p:spTgt spid="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20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0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20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20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2000"/>
                                        <p:tgtEl>
                                          <p:spTgt spid="3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2000"/>
                                        <p:tgtEl>
                                          <p:spTgt spid="3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20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2000"/>
                                        <p:tgtEl>
                                          <p:spTgt spid="17"/>
                                        </p:tgtEl>
                                      </p:cBhvr>
                                    </p:animEffect>
                                  </p:childTnLst>
                                </p:cTn>
                              </p:par>
                              <p:par>
                                <p:cTn id="107" presetID="10" presetClass="entr" presetSubtype="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2000"/>
                                        <p:tgtEl>
                                          <p:spTgt spid="34"/>
                                        </p:tgtEl>
                                      </p:cBhvr>
                                    </p:animEffect>
                                  </p:childTnLst>
                                </p:cTn>
                              </p:par>
                              <p:par>
                                <p:cTn id="110" presetID="10" presetClass="entr" presetSubtype="0" fill="hold"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2000"/>
                                        <p:tgtEl>
                                          <p:spTgt spid="1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2000"/>
                                        <p:tgtEl>
                                          <p:spTgt spid="37"/>
                                        </p:tgtEl>
                                      </p:cBhvr>
                                    </p:animEffect>
                                  </p:childTnLst>
                                </p:cTn>
                              </p:par>
                              <p:par>
                                <p:cTn id="116" presetID="10" presetClass="entr" presetSubtype="0" fill="hold"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20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2000"/>
                                        <p:tgtEl>
                                          <p:spTgt spid="3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2000"/>
                                        <p:tgtEl>
                                          <p:spTgt spid="40"/>
                                        </p:tgtEl>
                                      </p:cBhvr>
                                    </p:animEffect>
                                  </p:childTnLst>
                                </p:cTn>
                              </p:par>
                              <p:par>
                                <p:cTn id="127" presetID="10" presetClass="entr" presetSubtype="0" fill="hold"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2000"/>
                                        <p:tgtEl>
                                          <p:spTgt spid="39"/>
                                        </p:tgtEl>
                                      </p:cBhvr>
                                    </p:animEffect>
                                  </p:childTnLst>
                                </p:cTn>
                              </p:par>
                              <p:par>
                                <p:cTn id="130" presetID="10" presetClass="entr" presetSubtype="0" fill="hold" nodeType="with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fade">
                                      <p:cBhvr>
                                        <p:cTn id="132" dur="20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2000"/>
                                        <p:tgtEl>
                                          <p:spTgt spid="41"/>
                                        </p:tgtEl>
                                      </p:cBhvr>
                                    </p:animEffect>
                                  </p:childTnLst>
                                </p:cTn>
                              </p:par>
                              <p:par>
                                <p:cTn id="138" presetID="10" presetClass="entr" presetSubtype="0"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2000"/>
                                        <p:tgtEl>
                                          <p:spTgt spid="42"/>
                                        </p:tgtEl>
                                      </p:cBhvr>
                                    </p:animEffect>
                                  </p:childTnLst>
                                </p:cTn>
                              </p:par>
                              <p:par>
                                <p:cTn id="141" presetID="10" presetClass="entr" presetSubtype="0" fill="hold"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2000"/>
                                        <p:tgtEl>
                                          <p:spTgt spid="3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fade">
                                      <p:cBhvr>
                                        <p:cTn id="146" dur="2000"/>
                                        <p:tgtEl>
                                          <p:spTgt spid="4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2000"/>
                                        <p:tgtEl>
                                          <p:spTgt spid="4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fade">
                                      <p:cBhvr>
                                        <p:cTn id="154" dur="2000"/>
                                        <p:tgtEl>
                                          <p:spTgt spid="51"/>
                                        </p:tgtEl>
                                      </p:cBhvr>
                                    </p:animEffect>
                                  </p:childTnLst>
                                </p:cTn>
                              </p:par>
                              <p:par>
                                <p:cTn id="155" presetID="10" presetClass="entr" presetSubtype="0" fill="hold" nodeType="with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fade">
                                      <p:cBhvr>
                                        <p:cTn id="157" dur="2000"/>
                                        <p:tgtEl>
                                          <p:spTgt spid="47"/>
                                        </p:tgtEl>
                                      </p:cBhvr>
                                    </p:animEffect>
                                  </p:childTnLst>
                                </p:cTn>
                              </p:par>
                              <p:par>
                                <p:cTn id="158" presetID="10" presetClass="entr" presetSubtype="0" fill="hold"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2000"/>
                                        <p:tgtEl>
                                          <p:spTgt spid="46"/>
                                        </p:tgtEl>
                                      </p:cBhvr>
                                    </p:animEffect>
                                  </p:childTnLst>
                                </p:cTn>
                              </p:par>
                              <p:par>
                                <p:cTn id="161" presetID="10" presetClass="entr" presetSubtype="0" fill="hold" nodeType="with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fade">
                                      <p:cBhvr>
                                        <p:cTn id="163" dur="2000"/>
                                        <p:tgtEl>
                                          <p:spTgt spid="45"/>
                                        </p:tgtEl>
                                      </p:cBhvr>
                                    </p:animEffect>
                                  </p:childTnLst>
                                </p:cTn>
                              </p:par>
                              <p:par>
                                <p:cTn id="164" presetID="10" presetClass="entr" presetSubtype="0" fill="hold" nodeType="with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fade">
                                      <p:cBhvr>
                                        <p:cTn id="166" dur="2000"/>
                                        <p:tgtEl>
                                          <p:spTgt spid="44"/>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55">
                                            <p:bg/>
                                          </p:spTgt>
                                        </p:tgtEl>
                                        <p:attrNameLst>
                                          <p:attrName>style.visibility</p:attrName>
                                        </p:attrNameLst>
                                      </p:cBhvr>
                                      <p:to>
                                        <p:strVal val="visible"/>
                                      </p:to>
                                    </p:set>
                                    <p:animEffect transition="in" filter="fade">
                                      <p:cBhvr>
                                        <p:cTn id="171" dur="2000"/>
                                        <p:tgtEl>
                                          <p:spTgt spid="55">
                                            <p:bg/>
                                          </p:spTgt>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55">
                                            <p:txEl>
                                              <p:pRg st="0" end="0"/>
                                            </p:txEl>
                                          </p:spTgt>
                                        </p:tgtEl>
                                        <p:attrNameLst>
                                          <p:attrName>style.visibility</p:attrName>
                                        </p:attrNameLst>
                                      </p:cBhvr>
                                      <p:to>
                                        <p:strVal val="visible"/>
                                      </p:to>
                                    </p:set>
                                    <p:animEffect transition="in" filter="fade">
                                      <p:cBhvr>
                                        <p:cTn id="174" dur="2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p:bldP spid="14" grpId="0" animBg="1"/>
      <p:bldP spid="15" grpId="0" animBg="1"/>
      <p:bldP spid="16" grpId="0"/>
      <p:bldP spid="23" grpId="0"/>
      <p:bldP spid="24" grpId="0" animBg="1"/>
      <p:bldP spid="25" grpId="0"/>
      <p:bldP spid="26" grpId="0" animBg="1"/>
      <p:bldP spid="27" grpId="0"/>
      <p:bldP spid="28" grpId="0" animBg="1"/>
      <p:bldP spid="29" grpId="0"/>
      <p:bldP spid="30" grpId="0"/>
      <p:bldP spid="31" grpId="0" animBg="1"/>
      <p:bldP spid="32" grpId="0" animBg="1"/>
      <p:bldP spid="33" grpId="0"/>
      <p:bldP spid="37" grpId="0"/>
      <p:bldP spid="40" grpId="0"/>
      <p:bldP spid="43" grpId="0"/>
      <p:bldP spid="49" grpId="0"/>
      <p:bldP spid="50" grpId="0"/>
      <p:bldP spid="51" grpId="0"/>
      <p:bldP spid="55" grpId="0" build="allAtOnce"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2588555"/>
              </p:ext>
            </p:extLst>
          </p:nvPr>
        </p:nvGraphicFramePr>
        <p:xfrm>
          <a:off x="876300" y="1600200"/>
          <a:ext cx="7086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3200" dirty="0" smtClean="0"/>
              <a:t>Supplemental Data Collection  Complements Existing Databases</a:t>
            </a:r>
            <a:endParaRPr lang="en-US" sz="3200" dirty="0"/>
          </a:p>
        </p:txBody>
      </p:sp>
      <p:graphicFrame>
        <p:nvGraphicFramePr>
          <p:cNvPr id="5" name="Diagram 4"/>
          <p:cNvGraphicFramePr/>
          <p:nvPr>
            <p:extLst>
              <p:ext uri="{D42A27DB-BD31-4B8C-83A1-F6EECF244321}">
                <p14:modId xmlns:p14="http://schemas.microsoft.com/office/powerpoint/2010/main" val="3566436910"/>
              </p:ext>
            </p:extLst>
          </p:nvPr>
        </p:nvGraphicFramePr>
        <p:xfrm>
          <a:off x="2286000" y="5273035"/>
          <a:ext cx="44958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ight Brace 5"/>
          <p:cNvSpPr/>
          <p:nvPr/>
        </p:nvSpPr>
        <p:spPr>
          <a:xfrm rot="16200000">
            <a:off x="4305300" y="3598159"/>
            <a:ext cx="2286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3364992" y="5224262"/>
            <a:ext cx="2362200"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smtClean="0">
                <a:solidFill>
                  <a:prstClr val="black"/>
                </a:solidFill>
              </a:rPr>
              <a:t>Project-Specific Data Collection</a:t>
            </a:r>
            <a:endParaRPr lang="en-US" sz="1100" dirty="0">
              <a:solidFill>
                <a:prstClr val="black"/>
              </a:solidFill>
            </a:endParaRPr>
          </a:p>
        </p:txBody>
      </p:sp>
    </p:spTree>
    <p:extLst>
      <p:ext uri="{BB962C8B-B14F-4D97-AF65-F5344CB8AC3E}">
        <p14:creationId xmlns:p14="http://schemas.microsoft.com/office/powerpoint/2010/main" val="8086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7948" y="154733"/>
            <a:ext cx="7924800" cy="914400"/>
          </a:xfrm>
        </p:spPr>
        <p:txBody>
          <a:bodyPr>
            <a:normAutofit fontScale="90000"/>
          </a:bodyPr>
          <a:lstStyle/>
          <a:p>
            <a:r>
              <a:rPr lang="en-US" altLang="en-US" sz="3600" dirty="0" smtClean="0"/>
              <a:t>Coded Medical Data are Susceptible to Errors</a:t>
            </a:r>
          </a:p>
        </p:txBody>
      </p:sp>
      <p:sp>
        <p:nvSpPr>
          <p:cNvPr id="6147"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DA8AC33-FE03-46DE-9514-56D2ECA67250}" type="slidenum">
              <a:rPr lang="en-US" altLang="en-US" sz="1400"/>
              <a:pPr eaLnBrk="1" hangingPunct="1">
                <a:spcBef>
                  <a:spcPct val="0"/>
                </a:spcBef>
                <a:buFontTx/>
                <a:buNone/>
              </a:pPr>
              <a:t>73</a:t>
            </a:fld>
            <a:endParaRPr lang="en-US" altLang="en-US" sz="1400"/>
          </a:p>
        </p:txBody>
      </p:sp>
      <p:sp>
        <p:nvSpPr>
          <p:cNvPr id="6148" name="TextBox 4"/>
          <p:cNvSpPr txBox="1">
            <a:spLocks noChangeArrowheads="1"/>
          </p:cNvSpPr>
          <p:nvPr/>
        </p:nvSpPr>
        <p:spPr bwMode="auto">
          <a:xfrm>
            <a:off x="152400" y="3063081"/>
            <a:ext cx="14478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Medical encounter</a:t>
            </a:r>
          </a:p>
        </p:txBody>
      </p:sp>
      <p:sp>
        <p:nvSpPr>
          <p:cNvPr id="6149" name="TextBox 18"/>
          <p:cNvSpPr txBox="1">
            <a:spLocks noChangeArrowheads="1"/>
          </p:cNvSpPr>
          <p:nvPr/>
        </p:nvSpPr>
        <p:spPr bwMode="auto">
          <a:xfrm>
            <a:off x="1981200" y="3051968"/>
            <a:ext cx="1447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dirty="0"/>
              <a:t>Medical record</a:t>
            </a:r>
          </a:p>
        </p:txBody>
      </p:sp>
      <p:sp>
        <p:nvSpPr>
          <p:cNvPr id="6150" name="TextBox 19"/>
          <p:cNvSpPr txBox="1">
            <a:spLocks noChangeArrowheads="1"/>
          </p:cNvSpPr>
          <p:nvPr/>
        </p:nvSpPr>
        <p:spPr bwMode="auto">
          <a:xfrm>
            <a:off x="4038600" y="4033043"/>
            <a:ext cx="1752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Postmarketing adverse event form</a:t>
            </a:r>
          </a:p>
        </p:txBody>
      </p:sp>
      <p:sp>
        <p:nvSpPr>
          <p:cNvPr id="6151" name="TextBox 20"/>
          <p:cNvSpPr txBox="1">
            <a:spLocks noChangeArrowheads="1"/>
          </p:cNvSpPr>
          <p:nvPr/>
        </p:nvSpPr>
        <p:spPr bwMode="auto">
          <a:xfrm>
            <a:off x="4038600" y="1832768"/>
            <a:ext cx="1752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dirty="0"/>
              <a:t>Clinical trial adverse event form</a:t>
            </a:r>
          </a:p>
        </p:txBody>
      </p:sp>
      <p:sp>
        <p:nvSpPr>
          <p:cNvPr id="6152" name="TextBox 21"/>
          <p:cNvSpPr txBox="1">
            <a:spLocks noChangeArrowheads="1"/>
          </p:cNvSpPr>
          <p:nvPr/>
        </p:nvSpPr>
        <p:spPr bwMode="auto">
          <a:xfrm>
            <a:off x="4038600" y="3190081"/>
            <a:ext cx="17526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Billing record</a:t>
            </a:r>
          </a:p>
        </p:txBody>
      </p:sp>
      <p:sp>
        <p:nvSpPr>
          <p:cNvPr id="6153" name="TextBox 22"/>
          <p:cNvSpPr txBox="1">
            <a:spLocks noChangeArrowheads="1"/>
          </p:cNvSpPr>
          <p:nvPr/>
        </p:nvSpPr>
        <p:spPr bwMode="auto">
          <a:xfrm>
            <a:off x="1981200" y="4042568"/>
            <a:ext cx="14478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Non-medical reporter</a:t>
            </a:r>
          </a:p>
        </p:txBody>
      </p:sp>
      <p:sp>
        <p:nvSpPr>
          <p:cNvPr id="6154" name="Rectangle 5"/>
          <p:cNvSpPr>
            <a:spLocks noChangeArrowheads="1"/>
          </p:cNvSpPr>
          <p:nvPr/>
        </p:nvSpPr>
        <p:spPr bwMode="auto">
          <a:xfrm>
            <a:off x="6019800" y="1832768"/>
            <a:ext cx="2514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algn="ctr" eaLnBrk="1" hangingPunct="1">
              <a:spcBef>
                <a:spcPct val="0"/>
              </a:spcBef>
              <a:buFontTx/>
              <a:buNone/>
            </a:pPr>
            <a:r>
              <a:rPr lang="en-US" altLang="en-US" sz="1800"/>
              <a:t>Investigator verbatim term → Coded term </a:t>
            </a:r>
          </a:p>
        </p:txBody>
      </p:sp>
      <p:sp>
        <p:nvSpPr>
          <p:cNvPr id="6155" name="Rectangle 6"/>
          <p:cNvSpPr>
            <a:spLocks noChangeArrowheads="1"/>
          </p:cNvSpPr>
          <p:nvPr/>
        </p:nvSpPr>
        <p:spPr bwMode="auto">
          <a:xfrm>
            <a:off x="6648450" y="3204368"/>
            <a:ext cx="15049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Coded terms</a:t>
            </a:r>
          </a:p>
        </p:txBody>
      </p:sp>
      <p:sp>
        <p:nvSpPr>
          <p:cNvPr id="6156" name="Rectangle 7"/>
          <p:cNvSpPr>
            <a:spLocks noChangeArrowheads="1"/>
          </p:cNvSpPr>
          <p:nvPr/>
        </p:nvSpPr>
        <p:spPr bwMode="auto">
          <a:xfrm>
            <a:off x="6019800" y="4033043"/>
            <a:ext cx="2895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algn="ctr" eaLnBrk="1" hangingPunct="1">
              <a:spcBef>
                <a:spcPct val="0"/>
              </a:spcBef>
              <a:buFontTx/>
              <a:buNone/>
            </a:pPr>
            <a:r>
              <a:rPr lang="en-US" altLang="en-US" sz="1800"/>
              <a:t>Narrative text → Event terms identified → Coded terms</a:t>
            </a:r>
          </a:p>
        </p:txBody>
      </p:sp>
      <p:cxnSp>
        <p:nvCxnSpPr>
          <p:cNvPr id="10" name="Straight Arrow Connector 9"/>
          <p:cNvCxnSpPr/>
          <p:nvPr/>
        </p:nvCxnSpPr>
        <p:spPr>
          <a:xfrm flipV="1">
            <a:off x="1676400" y="3386931"/>
            <a:ext cx="2286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05200" y="3375818"/>
            <a:ext cx="4572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513138" y="2213768"/>
            <a:ext cx="449262" cy="1162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06788" y="3377406"/>
            <a:ext cx="455612" cy="1176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05200" y="4575968"/>
            <a:ext cx="457200" cy="4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151" idx="3"/>
          </p:cNvCxnSpPr>
          <p:nvPr/>
        </p:nvCxnSpPr>
        <p:spPr>
          <a:xfrm>
            <a:off x="5791200" y="2294731"/>
            <a:ext cx="2365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867400" y="3356768"/>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791200" y="4499768"/>
            <a:ext cx="2365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
          <p:cNvSpPr txBox="1">
            <a:spLocks noChangeArrowheads="1"/>
          </p:cNvSpPr>
          <p:nvPr/>
        </p:nvSpPr>
        <p:spPr bwMode="auto">
          <a:xfrm>
            <a:off x="228600" y="1685131"/>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Diagnostic accuracy</a:t>
            </a:r>
          </a:p>
        </p:txBody>
      </p:sp>
      <p:sp>
        <p:nvSpPr>
          <p:cNvPr id="24" name="Oval 23"/>
          <p:cNvSpPr/>
          <p:nvPr/>
        </p:nvSpPr>
        <p:spPr>
          <a:xfrm>
            <a:off x="114300" y="1608931"/>
            <a:ext cx="16383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25" name="Straight Arrow Connector 24"/>
          <p:cNvCxnSpPr/>
          <p:nvPr/>
        </p:nvCxnSpPr>
        <p:spPr>
          <a:xfrm>
            <a:off x="933450" y="2370931"/>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3"/>
          <p:cNvSpPr txBox="1">
            <a:spLocks noChangeArrowheads="1"/>
          </p:cNvSpPr>
          <p:nvPr/>
        </p:nvSpPr>
        <p:spPr bwMode="auto">
          <a:xfrm>
            <a:off x="1989138" y="1735931"/>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Careful documentation</a:t>
            </a:r>
          </a:p>
        </p:txBody>
      </p:sp>
      <p:sp>
        <p:nvSpPr>
          <p:cNvPr id="27" name="Oval 26"/>
          <p:cNvSpPr/>
          <p:nvPr/>
        </p:nvSpPr>
        <p:spPr>
          <a:xfrm>
            <a:off x="1874838" y="1659731"/>
            <a:ext cx="16383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28" name="Straight Arrow Connector 27"/>
          <p:cNvCxnSpPr/>
          <p:nvPr/>
        </p:nvCxnSpPr>
        <p:spPr>
          <a:xfrm>
            <a:off x="2713038" y="2421731"/>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3"/>
          <p:cNvSpPr txBox="1">
            <a:spLocks noChangeArrowheads="1"/>
          </p:cNvSpPr>
          <p:nvPr/>
        </p:nvSpPr>
        <p:spPr bwMode="auto">
          <a:xfrm>
            <a:off x="159448" y="5006179"/>
            <a:ext cx="2746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Fidelity of reporting</a:t>
            </a:r>
          </a:p>
          <a:p>
            <a:pPr algn="ctr" eaLnBrk="1" hangingPunct="1">
              <a:spcBef>
                <a:spcPct val="0"/>
              </a:spcBef>
              <a:buFontTx/>
              <a:buNone/>
            </a:pPr>
            <a:r>
              <a:rPr lang="en-US" altLang="en-US" sz="1400" dirty="0"/>
              <a:t>adverse events</a:t>
            </a:r>
          </a:p>
          <a:p>
            <a:pPr algn="ctr" eaLnBrk="1" hangingPunct="1">
              <a:spcBef>
                <a:spcPct val="0"/>
              </a:spcBef>
              <a:buFontTx/>
              <a:buNone/>
            </a:pPr>
            <a:r>
              <a:rPr lang="en-US" altLang="en-US" sz="1400" dirty="0"/>
              <a:t>Accuracy of verbatim terms</a:t>
            </a:r>
          </a:p>
        </p:txBody>
      </p:sp>
      <p:sp>
        <p:nvSpPr>
          <p:cNvPr id="32" name="Oval 31"/>
          <p:cNvSpPr/>
          <p:nvPr/>
        </p:nvSpPr>
        <p:spPr>
          <a:xfrm>
            <a:off x="0" y="4929979"/>
            <a:ext cx="2935288" cy="890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34" name="Straight Arrow Connector 33"/>
          <p:cNvCxnSpPr/>
          <p:nvPr/>
        </p:nvCxnSpPr>
        <p:spPr>
          <a:xfrm flipV="1">
            <a:off x="1600200" y="2794795"/>
            <a:ext cx="2137569" cy="21351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23"/>
          <p:cNvSpPr txBox="1">
            <a:spLocks noChangeArrowheads="1"/>
          </p:cNvSpPr>
          <p:nvPr/>
        </p:nvSpPr>
        <p:spPr bwMode="auto">
          <a:xfrm>
            <a:off x="486569" y="5976920"/>
            <a:ext cx="213756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Extent of billing</a:t>
            </a:r>
          </a:p>
          <a:p>
            <a:pPr algn="ctr" eaLnBrk="1" hangingPunct="1">
              <a:spcBef>
                <a:spcPct val="0"/>
              </a:spcBef>
              <a:buFontTx/>
              <a:buNone/>
            </a:pPr>
            <a:r>
              <a:rPr lang="en-US" altLang="en-US" sz="1400" dirty="0" smtClean="0"/>
              <a:t>Accuracy</a:t>
            </a:r>
            <a:endParaRPr lang="en-US" altLang="en-US" sz="1400" dirty="0"/>
          </a:p>
        </p:txBody>
      </p:sp>
      <p:sp>
        <p:nvSpPr>
          <p:cNvPr id="45" name="Oval 44"/>
          <p:cNvSpPr/>
          <p:nvPr/>
        </p:nvSpPr>
        <p:spPr>
          <a:xfrm>
            <a:off x="390334" y="5849938"/>
            <a:ext cx="2284604" cy="793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46" name="Straight Arrow Connector 45"/>
          <p:cNvCxnSpPr>
            <a:stCxn id="45" idx="6"/>
          </p:cNvCxnSpPr>
          <p:nvPr/>
        </p:nvCxnSpPr>
        <p:spPr>
          <a:xfrm flipV="1">
            <a:off x="2674938" y="3389312"/>
            <a:ext cx="1058862" cy="28573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23"/>
          <p:cNvSpPr txBox="1">
            <a:spLocks noChangeArrowheads="1"/>
          </p:cNvSpPr>
          <p:nvPr/>
        </p:nvSpPr>
        <p:spPr bwMode="auto">
          <a:xfrm>
            <a:off x="3205163" y="5903913"/>
            <a:ext cx="2744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Correct identification of medical terms in narrative</a:t>
            </a:r>
          </a:p>
        </p:txBody>
      </p:sp>
      <p:sp>
        <p:nvSpPr>
          <p:cNvPr id="50" name="Oval 49"/>
          <p:cNvSpPr/>
          <p:nvPr/>
        </p:nvSpPr>
        <p:spPr>
          <a:xfrm>
            <a:off x="3084513" y="5849938"/>
            <a:ext cx="2935287" cy="577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51" name="Straight Arrow Connector 50"/>
          <p:cNvCxnSpPr/>
          <p:nvPr/>
        </p:nvCxnSpPr>
        <p:spPr>
          <a:xfrm flipV="1">
            <a:off x="5464175" y="4580731"/>
            <a:ext cx="1165225" cy="13231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5692774" y="1054894"/>
            <a:ext cx="2746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Final common issue:</a:t>
            </a:r>
          </a:p>
          <a:p>
            <a:pPr algn="ctr" eaLnBrk="1" hangingPunct="1">
              <a:spcBef>
                <a:spcPct val="0"/>
              </a:spcBef>
              <a:buFontTx/>
              <a:buNone/>
            </a:pPr>
            <a:r>
              <a:rPr lang="en-US" altLang="en-US" sz="1400" dirty="0"/>
              <a:t>Coding</a:t>
            </a:r>
          </a:p>
        </p:txBody>
      </p:sp>
      <p:sp>
        <p:nvSpPr>
          <p:cNvPr id="57" name="Oval 56"/>
          <p:cNvSpPr/>
          <p:nvPr/>
        </p:nvSpPr>
        <p:spPr>
          <a:xfrm>
            <a:off x="5692775" y="1027113"/>
            <a:ext cx="2935288" cy="577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58" name="Straight Arrow Connector 57"/>
          <p:cNvCxnSpPr>
            <a:stCxn id="57" idx="4"/>
          </p:cNvCxnSpPr>
          <p:nvPr/>
        </p:nvCxnSpPr>
        <p:spPr>
          <a:xfrm>
            <a:off x="7160419" y="1604963"/>
            <a:ext cx="0" cy="2278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858000" y="1604963"/>
            <a:ext cx="29170" cy="15994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6156" idx="0"/>
          </p:cNvCxnSpPr>
          <p:nvPr/>
        </p:nvCxnSpPr>
        <p:spPr>
          <a:xfrm>
            <a:off x="7467600" y="1590676"/>
            <a:ext cx="0" cy="24423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29400" y="6138863"/>
            <a:ext cx="2514600" cy="276999"/>
          </a:xfrm>
          <a:prstGeom prst="rect">
            <a:avLst/>
          </a:prstGeom>
          <a:noFill/>
        </p:spPr>
        <p:txBody>
          <a:bodyPr wrap="square" rtlCol="0">
            <a:spAutoFit/>
          </a:bodyPr>
          <a:lstStyle/>
          <a:p>
            <a:r>
              <a:rPr lang="en-US" sz="1200" dirty="0" smtClean="0"/>
              <a:t>Slide adapted from Gerald Dal Pan</a:t>
            </a:r>
            <a:endParaRPr lang="en-US" sz="1200" dirty="0"/>
          </a:p>
        </p:txBody>
      </p:sp>
    </p:spTree>
    <p:extLst>
      <p:ext uri="{BB962C8B-B14F-4D97-AF65-F5344CB8AC3E}">
        <p14:creationId xmlns:p14="http://schemas.microsoft.com/office/powerpoint/2010/main" val="321231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p:bldP spid="27" grpId="0" animBg="1"/>
      <p:bldP spid="30" grpId="0"/>
      <p:bldP spid="32" grpId="0" animBg="1"/>
      <p:bldP spid="44" grpId="0"/>
      <p:bldP spid="45" grpId="0" animBg="1"/>
      <p:bldP spid="49" grpId="0"/>
      <p:bldP spid="50" grpId="0" animBg="1"/>
      <p:bldP spid="56" grpId="0"/>
      <p:bldP spid="5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tLang="en-US" dirty="0" smtClean="0"/>
              <a:t>Challenges in Medical Event Identification from Existing Databases</a:t>
            </a:r>
          </a:p>
        </p:txBody>
      </p:sp>
      <p:sp>
        <p:nvSpPr>
          <p:cNvPr id="15363" name="Content Placeholder 2"/>
          <p:cNvSpPr>
            <a:spLocks noGrp="1"/>
          </p:cNvSpPr>
          <p:nvPr>
            <p:ph idx="1"/>
          </p:nvPr>
        </p:nvSpPr>
        <p:spPr>
          <a:xfrm>
            <a:off x="457200" y="1524000"/>
            <a:ext cx="8229600" cy="4525963"/>
          </a:xfrm>
        </p:spPr>
        <p:txBody>
          <a:bodyPr/>
          <a:lstStyle/>
          <a:p>
            <a:r>
              <a:rPr lang="en-US" altLang="en-US" sz="2000" dirty="0" smtClean="0"/>
              <a:t>A clinical event might not be recognized or diagnosed accurately</a:t>
            </a:r>
          </a:p>
          <a:p>
            <a:r>
              <a:rPr lang="en-US" altLang="en-US" sz="2000" dirty="0" smtClean="0"/>
              <a:t>A clinical event might not be recorded in the medical record</a:t>
            </a:r>
          </a:p>
          <a:p>
            <a:r>
              <a:rPr lang="en-US" altLang="en-US" sz="2000" dirty="0" smtClean="0"/>
              <a:t>A clinical event might not be reported as an adverse event (not relevant for claims data)</a:t>
            </a:r>
          </a:p>
          <a:p>
            <a:r>
              <a:rPr lang="en-US" altLang="en-US" sz="2000" dirty="0" smtClean="0"/>
              <a:t>A clinical event might not be captured in billing data</a:t>
            </a:r>
          </a:p>
          <a:p>
            <a:r>
              <a:rPr lang="en-US" altLang="en-US" sz="2000" dirty="0" smtClean="0"/>
              <a:t>An unconfirmed clinical event could be captured in billing data (“Rule out…”)</a:t>
            </a:r>
          </a:p>
          <a:p>
            <a:r>
              <a:rPr lang="en-US" altLang="en-US" sz="2000" dirty="0" smtClean="0"/>
              <a:t>Coding serves many purposes</a:t>
            </a:r>
          </a:p>
          <a:p>
            <a:r>
              <a:rPr lang="en-US" altLang="en-US" sz="2000" dirty="0" smtClean="0"/>
              <a:t>Balancing tradeoffs:</a:t>
            </a:r>
          </a:p>
          <a:p>
            <a:pPr lvl="1"/>
            <a:r>
              <a:rPr lang="en-US" altLang="en-US" sz="1600" dirty="0" smtClean="0"/>
              <a:t>Code-based outcome definitions that increase sensitivity typically do so at the expense of positive predictive value</a:t>
            </a:r>
          </a:p>
          <a:p>
            <a:pPr lvl="1"/>
            <a:r>
              <a:rPr lang="en-US" altLang="en-US" sz="1600" dirty="0" smtClean="0"/>
              <a:t>Code-based outcome definitions that increase positive predictive value typically do so at the expense of sensitivity</a:t>
            </a:r>
          </a:p>
          <a:p>
            <a:pPr>
              <a:buFontTx/>
              <a:buNone/>
            </a:pPr>
            <a:endParaRPr lang="en-US" altLang="en-US" sz="2000" dirty="0" smtClean="0"/>
          </a:p>
          <a:p>
            <a:endParaRPr lang="en-US" altLang="en-US" sz="2000" dirty="0" smtClean="0"/>
          </a:p>
          <a:p>
            <a:endParaRPr lang="en-US" altLang="en-US" sz="2400" dirty="0" smtClean="0"/>
          </a:p>
          <a:p>
            <a:endParaRPr lang="en-US" altLang="en-US" sz="2400" dirty="0" smtClean="0"/>
          </a:p>
        </p:txBody>
      </p:sp>
      <p:sp>
        <p:nvSpPr>
          <p:cNvPr id="153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E2815BB-2904-4146-8A46-7B7F4BDD65A9}" type="slidenum">
              <a:rPr lang="en-US" altLang="en-US" sz="1400"/>
              <a:pPr eaLnBrk="1" hangingPunct="1">
                <a:spcBef>
                  <a:spcPct val="0"/>
                </a:spcBef>
                <a:buFontTx/>
                <a:buNone/>
              </a:pPr>
              <a:t>74</a:t>
            </a:fld>
            <a:endParaRPr lang="en-US" altLang="en-US" sz="1400"/>
          </a:p>
        </p:txBody>
      </p:sp>
      <p:sp>
        <p:nvSpPr>
          <p:cNvPr id="5" name="TextBox 4"/>
          <p:cNvSpPr txBox="1"/>
          <p:nvPr/>
        </p:nvSpPr>
        <p:spPr>
          <a:xfrm>
            <a:off x="6629400" y="6138863"/>
            <a:ext cx="2514600" cy="276999"/>
          </a:xfrm>
          <a:prstGeom prst="rect">
            <a:avLst/>
          </a:prstGeom>
          <a:noFill/>
        </p:spPr>
        <p:txBody>
          <a:bodyPr wrap="square" rtlCol="0">
            <a:spAutoFit/>
          </a:bodyPr>
          <a:lstStyle/>
          <a:p>
            <a:r>
              <a:rPr lang="en-US" sz="1200" dirty="0" smtClean="0"/>
              <a:t>Slide adapted from Gerald Dal Pan</a:t>
            </a:r>
            <a:endParaRPr lang="en-US" sz="1200" dirty="0"/>
          </a:p>
        </p:txBody>
      </p:sp>
    </p:spTree>
    <p:extLst>
      <p:ext uri="{BB962C8B-B14F-4D97-AF65-F5344CB8AC3E}">
        <p14:creationId xmlns:p14="http://schemas.microsoft.com/office/powerpoint/2010/main" val="180756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dirty="0" smtClean="0"/>
              <a:t>Performance of Outcome Identification Algorithms based on Existing Databases Varies</a:t>
            </a:r>
            <a:endParaRPr lang="en-US" sz="2800" dirty="0"/>
          </a:p>
        </p:txBody>
      </p:sp>
      <p:sp>
        <p:nvSpPr>
          <p:cNvPr id="5" name="Rectangle 1"/>
          <p:cNvSpPr>
            <a:spLocks noChangeArrowheads="1"/>
          </p:cNvSpPr>
          <p:nvPr/>
        </p:nvSpPr>
        <p:spPr bwMode="auto">
          <a:xfrm>
            <a:off x="1800225" y="1633538"/>
            <a:ext cx="3017838"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33265931"/>
              </p:ext>
            </p:extLst>
          </p:nvPr>
        </p:nvGraphicFramePr>
        <p:xfrm>
          <a:off x="1198564" y="1066800"/>
          <a:ext cx="7238998" cy="5257805"/>
        </p:xfrm>
        <a:graphic>
          <a:graphicData uri="http://schemas.openxmlformats.org/drawingml/2006/table">
            <a:tbl>
              <a:tblPr firstRow="1" firstCol="1" bandRow="1">
                <a:tableStyleId>{5C22544A-7EE6-4342-B048-85BDC9FD1C3A}</a:tableStyleId>
              </a:tblPr>
              <a:tblGrid>
                <a:gridCol w="2784230"/>
                <a:gridCol w="2784230"/>
                <a:gridCol w="1670538"/>
              </a:tblGrid>
              <a:tr h="392722">
                <a:tc>
                  <a:txBody>
                    <a:bodyPr/>
                    <a:lstStyle/>
                    <a:p>
                      <a:pPr marL="0" marR="0">
                        <a:lnSpc>
                          <a:spcPts val="1200"/>
                        </a:lnSpc>
                        <a:spcBef>
                          <a:spcPts val="600"/>
                        </a:spcBef>
                        <a:spcAft>
                          <a:spcPts val="600"/>
                        </a:spcAft>
                      </a:pPr>
                      <a:r>
                        <a:rPr lang="en-US" sz="1200" dirty="0" smtClean="0">
                          <a:effectLst/>
                          <a:latin typeface="+mn-lt"/>
                          <a:ea typeface="+mn-ea"/>
                          <a:cs typeface="+mn-cs"/>
                        </a:rPr>
                        <a:t>Adverse</a:t>
                      </a:r>
                      <a:r>
                        <a:rPr lang="en-US" sz="1200" baseline="0" dirty="0" smtClean="0">
                          <a:effectLst/>
                          <a:latin typeface="+mn-lt"/>
                          <a:ea typeface="+mn-ea"/>
                          <a:cs typeface="+mn-cs"/>
                        </a:rPr>
                        <a:t> Events of Special Interest</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Data System</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Overall PPV</a:t>
                      </a:r>
                      <a:endParaRPr lang="en-US" sz="1200" dirty="0">
                        <a:effectLst/>
                        <a:latin typeface="Arial"/>
                        <a:ea typeface="Times New Roman"/>
                        <a:cs typeface="Times New Roman"/>
                      </a:endParaRPr>
                    </a:p>
                  </a:txBody>
                  <a:tcPr marL="68580" marR="68580" marT="0" marB="0">
                    <a:solidFill>
                      <a:srgbClr val="0070C0"/>
                    </a:solidFill>
                  </a:tcPr>
                </a:tc>
              </a:tr>
              <a:tr h="275280">
                <a:tc rowSpan="3">
                  <a:txBody>
                    <a:bodyPr/>
                    <a:lstStyle/>
                    <a:p>
                      <a:pPr marL="0" marR="0">
                        <a:lnSpc>
                          <a:spcPts val="1200"/>
                        </a:lnSpc>
                        <a:spcBef>
                          <a:spcPts val="600"/>
                        </a:spcBef>
                        <a:spcAft>
                          <a:spcPts val="600"/>
                        </a:spcAft>
                      </a:pPr>
                      <a:r>
                        <a:rPr lang="en-US" sz="1200" dirty="0">
                          <a:effectLst/>
                        </a:rPr>
                        <a:t>Fracture healing complications</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Danish national registries</a:t>
                      </a:r>
                      <a:endParaRPr lang="en-US" sz="1200" dirty="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72%</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60%</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Norwegian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57%</a:t>
                      </a:r>
                      <a:endParaRPr lang="en-US" sz="1200">
                        <a:effectLst/>
                        <a:latin typeface="Arial"/>
                        <a:ea typeface="Times New Roman"/>
                        <a:cs typeface="Times New Roman"/>
                      </a:endParaRPr>
                    </a:p>
                  </a:txBody>
                  <a:tcPr marL="68580" marR="68580" marT="0" marB="0"/>
                </a:tc>
              </a:tr>
              <a:tr h="329139">
                <a:tc rowSpan="2">
                  <a:txBody>
                    <a:bodyPr/>
                    <a:lstStyle/>
                    <a:p>
                      <a:pPr marL="0" marR="0">
                        <a:lnSpc>
                          <a:spcPts val="1200"/>
                        </a:lnSpc>
                        <a:spcBef>
                          <a:spcPts val="600"/>
                        </a:spcBef>
                        <a:spcAft>
                          <a:spcPts val="600"/>
                        </a:spcAft>
                      </a:pPr>
                      <a:r>
                        <a:rPr lang="en-US" sz="1200" dirty="0" err="1">
                          <a:effectLst/>
                        </a:rPr>
                        <a:t>Hypocalcemia</a:t>
                      </a:r>
                      <a:r>
                        <a:rPr lang="en-US" sz="1200" dirty="0">
                          <a:effectLst/>
                        </a:rPr>
                        <a:t> leading to hospitalization or ER visit</a:t>
                      </a:r>
                      <a:endParaRPr lang="en-US" sz="1200" dirty="0">
                        <a:effectLst/>
                        <a:latin typeface="Arial"/>
                        <a:ea typeface="Times New Roman"/>
                        <a:cs typeface="Times New Roman"/>
                      </a:endParaRPr>
                    </a:p>
                  </a:txBody>
                  <a:tcPr marL="68580" marR="68580" marT="0" marB="0">
                    <a:solidFill>
                      <a:srgbClr val="0070C0"/>
                    </a:solidFill>
                  </a:tcPr>
                </a:tc>
                <a:tc rowSpan="2">
                  <a:txBody>
                    <a:bodyPr/>
                    <a:lstStyle/>
                    <a:p>
                      <a:pPr marL="0" marR="0" algn="ctr">
                        <a:lnSpc>
                          <a:spcPts val="1200"/>
                        </a:lnSpc>
                        <a:spcBef>
                          <a:spcPts val="600"/>
                        </a:spcBef>
                        <a:spcAft>
                          <a:spcPts val="600"/>
                        </a:spcAft>
                      </a:pPr>
                      <a:r>
                        <a:rPr lang="en-US" sz="1200">
                          <a:effectLst/>
                        </a:rPr>
                        <a:t>United Healthcare</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40% overall</a:t>
                      </a:r>
                      <a:endParaRPr lang="en-US" sz="1200">
                        <a:effectLst/>
                        <a:latin typeface="Arial"/>
                        <a:ea typeface="Times New Roman"/>
                        <a:cs typeface="Times New Roman"/>
                      </a:endParaRPr>
                    </a:p>
                  </a:txBody>
                  <a:tcPr marL="68580" marR="68580" marT="0" marB="0"/>
                </a:tc>
              </a:tr>
              <a:tr h="463786">
                <a:tc vMerge="1">
                  <a:txBody>
                    <a:bodyPr/>
                    <a:lstStyle/>
                    <a:p>
                      <a:endParaRPr lang="en-US"/>
                    </a:p>
                  </a:txBody>
                  <a:tcPr/>
                </a:tc>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82% for cases leading to ER visit</a:t>
                      </a:r>
                      <a:endParaRPr lang="en-US" sz="1200">
                        <a:effectLst/>
                        <a:latin typeface="Arial"/>
                        <a:ea typeface="Times New Roman"/>
                        <a:cs typeface="Times New Roman"/>
                      </a:endParaRPr>
                    </a:p>
                  </a:txBody>
                  <a:tcPr marL="68580" marR="68580" marT="0" marB="0"/>
                </a:tc>
              </a:tr>
              <a:tr h="261815">
                <a:tc rowSpan="4">
                  <a:txBody>
                    <a:bodyPr/>
                    <a:lstStyle/>
                    <a:p>
                      <a:pPr marL="0" marR="0">
                        <a:lnSpc>
                          <a:spcPts val="1200"/>
                        </a:lnSpc>
                        <a:spcBef>
                          <a:spcPts val="600"/>
                        </a:spcBef>
                        <a:spcAft>
                          <a:spcPts val="600"/>
                        </a:spcAft>
                      </a:pPr>
                      <a:r>
                        <a:rPr lang="en-US" sz="1200" dirty="0">
                          <a:effectLst/>
                        </a:rPr>
                        <a:t>Dermatologic adverse events leading to hospitalization</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a:effectLst/>
                        </a:rPr>
                        <a:t>United HealthCare</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70%</a:t>
                      </a:r>
                      <a:endParaRPr lang="en-US" sz="1200">
                        <a:effectLst/>
                        <a:latin typeface="Arial"/>
                        <a:ea typeface="Times New Roman"/>
                        <a:cs typeface="Times New Roman"/>
                      </a:endParaRPr>
                    </a:p>
                  </a:txBody>
                  <a:tcPr marL="68580" marR="68580" marT="0" marB="0"/>
                </a:tc>
              </a:tr>
              <a:tr h="329139">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Danish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86%</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Norwegian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33%</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15%</a:t>
                      </a:r>
                      <a:endParaRPr lang="en-US" sz="1200">
                        <a:effectLst/>
                        <a:latin typeface="Arial"/>
                        <a:ea typeface="Times New Roman"/>
                        <a:cs typeface="Times New Roman"/>
                      </a:endParaRPr>
                    </a:p>
                  </a:txBody>
                  <a:tcPr marL="68580" marR="68580" marT="0" marB="0"/>
                </a:tc>
              </a:tr>
              <a:tr h="261815">
                <a:tc rowSpan="4">
                  <a:txBody>
                    <a:bodyPr/>
                    <a:lstStyle/>
                    <a:p>
                      <a:pPr marL="0" marR="0">
                        <a:lnSpc>
                          <a:spcPts val="1200"/>
                        </a:lnSpc>
                        <a:spcBef>
                          <a:spcPts val="600"/>
                        </a:spcBef>
                        <a:spcAft>
                          <a:spcPts val="600"/>
                        </a:spcAft>
                      </a:pPr>
                      <a:r>
                        <a:rPr lang="en-US" sz="1200" dirty="0">
                          <a:effectLst/>
                        </a:rPr>
                        <a:t>Hypersensitivity leading to hospitalization or ER visit</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US Medicare</a:t>
                      </a:r>
                      <a:endParaRPr lang="en-US" sz="1200" dirty="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76%</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Danish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14%</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17%</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Norwegian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0%</a:t>
                      </a:r>
                      <a:endParaRPr lang="en-US" sz="1200">
                        <a:effectLst/>
                        <a:latin typeface="Arial"/>
                        <a:ea typeface="Times New Roman"/>
                        <a:cs typeface="Times New Roman"/>
                      </a:endParaRPr>
                    </a:p>
                  </a:txBody>
                  <a:tcPr marL="68580" marR="68580" marT="0" marB="0"/>
                </a:tc>
              </a:tr>
              <a:tr h="261815">
                <a:tc rowSpan="3">
                  <a:txBody>
                    <a:bodyPr/>
                    <a:lstStyle/>
                    <a:p>
                      <a:pPr marL="0" marR="0">
                        <a:lnSpc>
                          <a:spcPts val="1200"/>
                        </a:lnSpc>
                        <a:spcBef>
                          <a:spcPts val="600"/>
                        </a:spcBef>
                        <a:spcAft>
                          <a:spcPts val="600"/>
                        </a:spcAft>
                      </a:pPr>
                      <a:r>
                        <a:rPr lang="en-US" sz="1200" dirty="0" smtClean="0">
                          <a:effectLst/>
                        </a:rPr>
                        <a:t>Osteonecrosis of the Jaw</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a:effectLst/>
                        </a:rPr>
                        <a:t>US Medicare</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Danish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33%</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8%</a:t>
                      </a:r>
                      <a:endParaRPr lang="en-US" sz="1200">
                        <a:effectLst/>
                        <a:latin typeface="Arial"/>
                        <a:ea typeface="Times New Roman"/>
                        <a:cs typeface="Times New Roman"/>
                      </a:endParaRPr>
                    </a:p>
                  </a:txBody>
                  <a:tcPr marL="68580" marR="68580" marT="0" marB="0"/>
                </a:tc>
              </a:tr>
              <a:tr h="325959">
                <a:tc gridSpan="3">
                  <a:txBody>
                    <a:bodyPr/>
                    <a:lstStyle/>
                    <a:p>
                      <a:pPr marL="0" marR="0" indent="-11430">
                        <a:spcBef>
                          <a:spcPts val="0"/>
                        </a:spcBef>
                        <a:spcAft>
                          <a:spcPts val="0"/>
                        </a:spcAft>
                      </a:pPr>
                      <a:r>
                        <a:rPr lang="en-US" sz="1000" dirty="0" smtClean="0">
                          <a:effectLst/>
                        </a:rPr>
                        <a:t>ER </a:t>
                      </a:r>
                      <a:r>
                        <a:rPr lang="en-US" sz="1000" dirty="0">
                          <a:effectLst/>
                        </a:rPr>
                        <a:t>= emergency room; </a:t>
                      </a:r>
                      <a:r>
                        <a:rPr lang="en-US" sz="1000" dirty="0" smtClean="0">
                          <a:effectLst/>
                        </a:rPr>
                        <a:t>PPV</a:t>
                      </a:r>
                      <a:r>
                        <a:rPr lang="en-US" sz="1000" dirty="0">
                          <a:effectLst/>
                        </a:rPr>
                        <a:t> = positive predictive value; US = United States</a:t>
                      </a:r>
                      <a:endParaRPr lang="en-US" sz="1000" dirty="0">
                        <a:effectLst/>
                        <a:latin typeface="Arial"/>
                        <a:ea typeface="Times New Roman"/>
                        <a:cs typeface="Times New Roman"/>
                      </a:endParaRPr>
                    </a:p>
                  </a:txBody>
                  <a:tcPr marL="68580" marR="68580" marT="0" marB="0" anchor="ctr">
                    <a:solidFill>
                      <a:srgbClr val="0070C0"/>
                    </a:solidFill>
                  </a:tcPr>
                </a:tc>
                <a:tc hMerge="1">
                  <a:txBody>
                    <a:bodyPr/>
                    <a:lstStyle/>
                    <a:p>
                      <a:endParaRPr lang="en-US"/>
                    </a:p>
                  </a:txBody>
                  <a:tcPr/>
                </a:tc>
                <a:tc hMerge="1">
                  <a:txBody>
                    <a:bodyPr/>
                    <a:lstStyle/>
                    <a:p>
                      <a:endParaRPr lang="en-US"/>
                    </a:p>
                  </a:txBody>
                  <a:tcPr/>
                </a:tc>
              </a:tr>
            </a:tbl>
          </a:graphicData>
        </a:graphic>
      </p:graphicFrame>
      <p:sp>
        <p:nvSpPr>
          <p:cNvPr id="11" name="TextBox 10"/>
          <p:cNvSpPr txBox="1"/>
          <p:nvPr/>
        </p:nvSpPr>
        <p:spPr>
          <a:xfrm>
            <a:off x="838200" y="6400800"/>
            <a:ext cx="7848600" cy="36933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schemeClr val="tx1"/>
                </a:solidFill>
              </a:rPr>
              <a:t>Supplemental Data Collection is Sometimes Necessary to Ensure Study Validity</a:t>
            </a:r>
            <a:endParaRPr lang="en-US" dirty="0">
              <a:solidFill>
                <a:schemeClr val="tx1"/>
              </a:solidFill>
            </a:endParaRPr>
          </a:p>
        </p:txBody>
      </p:sp>
    </p:spTree>
    <p:extLst>
      <p:ext uri="{BB962C8B-B14F-4D97-AF65-F5344CB8AC3E}">
        <p14:creationId xmlns:p14="http://schemas.microsoft.com/office/powerpoint/2010/main" val="31011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smtClean="0"/>
              <a:t>Identification of Potential ONJ Events</a:t>
            </a:r>
          </a:p>
        </p:txBody>
      </p:sp>
      <p:graphicFrame>
        <p:nvGraphicFramePr>
          <p:cNvPr id="6" name="Content Placeholder 5"/>
          <p:cNvGraphicFramePr>
            <a:graphicFrameLocks noGrp="1"/>
          </p:cNvGraphicFramePr>
          <p:nvPr>
            <p:ph idx="1"/>
          </p:nvPr>
        </p:nvGraphicFramePr>
        <p:xfrm>
          <a:off x="255494" y="1182687"/>
          <a:ext cx="8565777" cy="5214937"/>
        </p:xfrm>
        <a:graphic>
          <a:graphicData uri="http://schemas.openxmlformats.org/drawingml/2006/table">
            <a:tbl>
              <a:tblPr firstRow="1" bandRow="1">
                <a:tableStyleId>{5C22544A-7EE6-4342-B048-85BDC9FD1C3A}</a:tableStyleId>
              </a:tblPr>
              <a:tblGrid>
                <a:gridCol w="1420916"/>
                <a:gridCol w="2304588"/>
                <a:gridCol w="230041"/>
                <a:gridCol w="1635159"/>
                <a:gridCol w="2975073"/>
              </a:tblGrid>
              <a:tr h="571213">
                <a:tc>
                  <a:txBody>
                    <a:bodyPr/>
                    <a:lstStyle/>
                    <a:p>
                      <a:r>
                        <a:rPr lang="en-US" sz="1400" b="1" dirty="0" smtClean="0"/>
                        <a:t>ICD-9 codes </a:t>
                      </a:r>
                      <a:endParaRPr lang="en-US" sz="1400" b="1"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t>Description</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ICD-10 codes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Description</a:t>
                      </a:r>
                    </a:p>
                  </a:txBody>
                  <a:tcP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695">
                <a:tc>
                  <a:txBody>
                    <a:bodyPr/>
                    <a:lstStyle/>
                    <a:p>
                      <a:pPr marL="0" marR="0">
                        <a:lnSpc>
                          <a:spcPct val="100000"/>
                        </a:lnSpc>
                        <a:spcBef>
                          <a:spcPts val="600"/>
                        </a:spcBef>
                        <a:spcAft>
                          <a:spcPts val="600"/>
                        </a:spcAft>
                      </a:pPr>
                      <a:r>
                        <a:rPr lang="en-US" sz="1400" dirty="0">
                          <a:latin typeface="+mn-lt"/>
                          <a:ea typeface="Times New Roman"/>
                          <a:cs typeface="Times New Roman"/>
                        </a:rPr>
                        <a:t>526.4</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a:latin typeface="+mn-lt"/>
                          <a:ea typeface="Times New Roman"/>
                          <a:cs typeface="Times New Roman"/>
                        </a:rPr>
                        <a:t>Inflammatory conditions of jaw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K046x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Periapical</a:t>
                      </a:r>
                      <a:r>
                        <a:rPr lang="en-US" sz="1400" kern="1200" dirty="0">
                          <a:solidFill>
                            <a:schemeClr val="dk1"/>
                          </a:solidFill>
                          <a:latin typeface="+mn-lt"/>
                          <a:ea typeface="Times New Roman"/>
                          <a:cs typeface="Times New Roman"/>
                        </a:rPr>
                        <a:t> abscess with sinus</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23391">
                <a:tc>
                  <a:txBody>
                    <a:bodyPr/>
                    <a:lstStyle/>
                    <a:p>
                      <a:pPr marL="0" marR="0">
                        <a:lnSpc>
                          <a:spcPct val="100000"/>
                        </a:lnSpc>
                        <a:spcBef>
                          <a:spcPts val="600"/>
                        </a:spcBef>
                        <a:spcAft>
                          <a:spcPts val="600"/>
                        </a:spcAft>
                      </a:pPr>
                      <a:r>
                        <a:rPr lang="en-US" sz="1400" dirty="0">
                          <a:latin typeface="+mn-lt"/>
                          <a:ea typeface="Times New Roman"/>
                          <a:cs typeface="Times New Roman"/>
                        </a:rPr>
                        <a:t>522.7</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err="1">
                          <a:latin typeface="+mn-lt"/>
                          <a:ea typeface="Times New Roman"/>
                          <a:cs typeface="Times New Roman"/>
                        </a:rPr>
                        <a:t>Periapical</a:t>
                      </a:r>
                      <a:r>
                        <a:rPr lang="en-US" sz="1400" dirty="0">
                          <a:latin typeface="+mn-lt"/>
                          <a:ea typeface="Times New Roman"/>
                          <a:cs typeface="Times New Roman"/>
                        </a:rPr>
                        <a:t> abscess with sinus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K102x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Inflammatory conditions of jaws, including </a:t>
                      </a:r>
                      <a:r>
                        <a:rPr lang="en-US" sz="1400" kern="1200" dirty="0" err="1">
                          <a:solidFill>
                            <a:schemeClr val="dk1"/>
                          </a:solidFill>
                          <a:latin typeface="+mn-lt"/>
                          <a:ea typeface="Times New Roman"/>
                          <a:cs typeface="Times New Roman"/>
                        </a:rPr>
                        <a:t>osteitis</a:t>
                      </a:r>
                      <a:r>
                        <a:rPr lang="en-US" sz="1400" kern="1200" dirty="0">
                          <a:solidFill>
                            <a:schemeClr val="dk1"/>
                          </a:solidFill>
                          <a:latin typeface="+mn-lt"/>
                          <a:ea typeface="Times New Roman"/>
                          <a:cs typeface="Times New Roman"/>
                        </a:rPr>
                        <a:t> of jaws; </a:t>
                      </a:r>
                      <a:br>
                        <a:rPr lang="en-US" sz="1400" kern="1200" dirty="0">
                          <a:solidFill>
                            <a:schemeClr val="dk1"/>
                          </a:solidFill>
                          <a:latin typeface="+mn-lt"/>
                          <a:ea typeface="Times New Roman"/>
                          <a:cs typeface="Times New Roman"/>
                        </a:rPr>
                      </a:br>
                      <a:r>
                        <a:rPr lang="en-US" sz="1400" kern="1200" dirty="0" err="1">
                          <a:solidFill>
                            <a:schemeClr val="dk1"/>
                          </a:solidFill>
                          <a:latin typeface="+mn-lt"/>
                          <a:ea typeface="Times New Roman"/>
                          <a:cs typeface="Times New Roman"/>
                        </a:rPr>
                        <a:t>osteomyelitis</a:t>
                      </a:r>
                      <a:r>
                        <a:rPr lang="en-US" sz="1400" kern="1200" dirty="0">
                          <a:solidFill>
                            <a:schemeClr val="dk1"/>
                          </a:solidFill>
                          <a:latin typeface="+mn-lt"/>
                          <a:ea typeface="Times New Roman"/>
                          <a:cs typeface="Times New Roman"/>
                        </a:rPr>
                        <a:t> of jaws; </a:t>
                      </a:r>
                      <a:r>
                        <a:rPr lang="en-US" sz="1400" kern="1200" dirty="0" err="1">
                          <a:solidFill>
                            <a:schemeClr val="dk1"/>
                          </a:solidFill>
                          <a:latin typeface="+mn-lt"/>
                          <a:ea typeface="Times New Roman"/>
                          <a:cs typeface="Times New Roman"/>
                        </a:rPr>
                        <a:t>periostitis</a:t>
                      </a:r>
                      <a:r>
                        <a:rPr lang="en-US" sz="1400" kern="1200" dirty="0">
                          <a:solidFill>
                            <a:schemeClr val="dk1"/>
                          </a:solidFill>
                          <a:latin typeface="+mn-lt"/>
                          <a:ea typeface="Times New Roman"/>
                          <a:cs typeface="Times New Roman"/>
                        </a:rPr>
                        <a:t> of jaws; </a:t>
                      </a:r>
                      <a:r>
                        <a:rPr lang="en-US" sz="1400" kern="1200" dirty="0" err="1">
                          <a:solidFill>
                            <a:schemeClr val="dk1"/>
                          </a:solidFill>
                          <a:latin typeface="+mn-lt"/>
                          <a:ea typeface="Times New Roman"/>
                          <a:cs typeface="Times New Roman"/>
                        </a:rPr>
                        <a:t>sequestrum</a:t>
                      </a:r>
                      <a:r>
                        <a:rPr lang="en-US" sz="1400" kern="1200" dirty="0">
                          <a:solidFill>
                            <a:schemeClr val="dk1"/>
                          </a:solidFill>
                          <a:latin typeface="+mn-lt"/>
                          <a:ea typeface="Times New Roman"/>
                          <a:cs typeface="Times New Roman"/>
                        </a:rPr>
                        <a:t> of jaw bone </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7412">
                <a:tc>
                  <a:txBody>
                    <a:bodyPr/>
                    <a:lstStyle/>
                    <a:p>
                      <a:pPr marL="0" marR="0">
                        <a:lnSpc>
                          <a:spcPct val="100000"/>
                        </a:lnSpc>
                        <a:spcBef>
                          <a:spcPts val="600"/>
                        </a:spcBef>
                        <a:spcAft>
                          <a:spcPts val="600"/>
                        </a:spcAft>
                      </a:pPr>
                      <a:r>
                        <a:rPr lang="en-US" sz="1400" dirty="0">
                          <a:latin typeface="+mn-lt"/>
                          <a:ea typeface="Times New Roman"/>
                          <a:cs typeface="Times New Roman"/>
                        </a:rPr>
                        <a:t>526.5</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err="1">
                          <a:latin typeface="+mn-lt"/>
                          <a:ea typeface="Times New Roman"/>
                          <a:cs typeface="Times New Roman"/>
                        </a:rPr>
                        <a:t>Alveolitis</a:t>
                      </a:r>
                      <a:r>
                        <a:rPr lang="en-US" sz="1400" dirty="0">
                          <a:latin typeface="+mn-lt"/>
                          <a:ea typeface="Times New Roman"/>
                          <a:cs typeface="Times New Roman"/>
                        </a:rPr>
                        <a:t> of jaw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K103x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Alveolitis</a:t>
                      </a:r>
                      <a:r>
                        <a:rPr lang="en-US" sz="1400" kern="1200" dirty="0">
                          <a:solidFill>
                            <a:schemeClr val="dk1"/>
                          </a:solidFill>
                          <a:latin typeface="+mn-lt"/>
                          <a:ea typeface="Times New Roman"/>
                          <a:cs typeface="Times New Roman"/>
                        </a:rPr>
                        <a:t> of jaws</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7543">
                <a:tc>
                  <a:txBody>
                    <a:bodyPr/>
                    <a:lstStyle/>
                    <a:p>
                      <a:pPr marL="0" marR="0">
                        <a:lnSpc>
                          <a:spcPct val="100000"/>
                        </a:lnSpc>
                        <a:spcBef>
                          <a:spcPts val="600"/>
                        </a:spcBef>
                        <a:spcAft>
                          <a:spcPts val="600"/>
                        </a:spcAft>
                      </a:pPr>
                      <a:r>
                        <a:rPr lang="en-US" sz="1400" dirty="0">
                          <a:latin typeface="+mn-lt"/>
                          <a:ea typeface="Times New Roman"/>
                          <a:cs typeface="Times New Roman"/>
                        </a:rPr>
                        <a:t>733.45</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a:latin typeface="+mn-lt"/>
                          <a:ea typeface="Times New Roman"/>
                          <a:cs typeface="Times New Roman"/>
                        </a:rPr>
                        <a:t>Aseptic necrosis of bone, </a:t>
                      </a:r>
                      <a:r>
                        <a:rPr lang="en-US" sz="1400" dirty="0" smtClean="0">
                          <a:latin typeface="+mn-lt"/>
                          <a:ea typeface="Times New Roman"/>
                          <a:cs typeface="Times New Roman"/>
                        </a:rPr>
                        <a:t>jaw (introduced Oct 2007)</a:t>
                      </a: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Idiopathic aseptic necrosis of bone</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M87.1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Osteonecrosis</a:t>
                      </a:r>
                      <a:r>
                        <a:rPr lang="en-US" sz="1400" kern="1200" dirty="0">
                          <a:solidFill>
                            <a:schemeClr val="dk1"/>
                          </a:solidFill>
                          <a:latin typeface="+mn-lt"/>
                          <a:ea typeface="Times New Roman"/>
                          <a:cs typeface="Times New Roman"/>
                        </a:rPr>
                        <a:t> due to drugs</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511695">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Osteonecrosis</a:t>
                      </a:r>
                      <a:r>
                        <a:rPr lang="en-US" sz="1400" kern="1200" dirty="0">
                          <a:solidFill>
                            <a:schemeClr val="dk1"/>
                          </a:solidFill>
                          <a:latin typeface="+mn-lt"/>
                          <a:ea typeface="Times New Roman"/>
                          <a:cs typeface="Times New Roman"/>
                        </a:rPr>
                        <a:t> due to previous trauma</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Other secondary </a:t>
                      </a:r>
                      <a:r>
                        <a:rPr lang="en-US" sz="1400" kern="1200" dirty="0" err="1">
                          <a:solidFill>
                            <a:schemeClr val="dk1"/>
                          </a:solidFill>
                          <a:latin typeface="+mn-lt"/>
                          <a:ea typeface="Times New Roman"/>
                          <a:cs typeface="Times New Roman"/>
                        </a:rPr>
                        <a:t>osteonecrosis</a:t>
                      </a:r>
                      <a:endParaRPr lang="en-US" sz="1400" kern="1200" dirty="0">
                        <a:solidFill>
                          <a:schemeClr val="dk1"/>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a:solidFill>
                            <a:schemeClr val="dk1"/>
                          </a:solidFill>
                          <a:latin typeface="+mn-lt"/>
                          <a:ea typeface="Times New Roman"/>
                          <a:cs typeface="Times New Roman"/>
                        </a:rPr>
                        <a:t>M87.8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Other </a:t>
                      </a:r>
                      <a:r>
                        <a:rPr lang="en-US" sz="1400" kern="1200" dirty="0" err="1">
                          <a:solidFill>
                            <a:schemeClr val="dk1"/>
                          </a:solidFill>
                          <a:latin typeface="+mn-lt"/>
                          <a:ea typeface="Times New Roman"/>
                          <a:cs typeface="Times New Roman"/>
                        </a:rPr>
                        <a:t>osteonecrosis</a:t>
                      </a:r>
                      <a:endParaRPr lang="en-US" sz="1400" kern="1200" dirty="0">
                        <a:solidFill>
                          <a:schemeClr val="dk1"/>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Osteonecrosis</a:t>
                      </a:r>
                      <a:r>
                        <a:rPr lang="en-US" sz="1400" kern="1200" dirty="0">
                          <a:solidFill>
                            <a:schemeClr val="dk1"/>
                          </a:solidFill>
                          <a:latin typeface="+mn-lt"/>
                          <a:ea typeface="Times New Roman"/>
                          <a:cs typeface="Times New Roman"/>
                        </a:rPr>
                        <a:t>, unspecified</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20535" name="Slide Number Placeholder 4"/>
          <p:cNvSpPr>
            <a:spLocks noGrp="1"/>
          </p:cNvSpPr>
          <p:nvPr>
            <p:ph type="sldNum" sz="quarter" idx="11"/>
          </p:nvPr>
        </p:nvSpPr>
        <p:spPr>
          <a:noFill/>
        </p:spPr>
        <p:txBody>
          <a:bodyPr/>
          <a:lstStyle/>
          <a:p>
            <a:fld id="{BC0A77C5-CFCA-4879-9603-1977439CE751}" type="slidenum">
              <a:rPr lang="en-US" smtClean="0"/>
              <a:pPr/>
              <a:t>76</a:t>
            </a:fld>
            <a:endParaRPr lang="en-US" smtClean="0"/>
          </a:p>
        </p:txBody>
      </p:sp>
    </p:spTree>
    <p:extLst>
      <p:ext uri="{BB962C8B-B14F-4D97-AF65-F5344CB8AC3E}">
        <p14:creationId xmlns:p14="http://schemas.microsoft.com/office/powerpoint/2010/main" val="4596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400" dirty="0" smtClean="0"/>
              <a:t>Medical Chart Abstraction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3342681"/>
              </p:ext>
            </p:extLst>
          </p:nvPr>
        </p:nvGraphicFramePr>
        <p:xfrm>
          <a:off x="512763" y="1276350"/>
          <a:ext cx="8118476" cy="5003800"/>
        </p:xfrm>
        <a:graphic>
          <a:graphicData uri="http://schemas.openxmlformats.org/drawingml/2006/table">
            <a:tbl>
              <a:tblPr firstRow="1" bandRow="1">
                <a:tableStyleId>{22838BEF-8BB2-4498-84A7-C5851F593DF1}</a:tableStyleId>
              </a:tblPr>
              <a:tblGrid>
                <a:gridCol w="1944687"/>
                <a:gridCol w="6173789"/>
              </a:tblGrid>
              <a:tr h="370840">
                <a:tc>
                  <a:txBody>
                    <a:bodyPr/>
                    <a:lstStyle/>
                    <a:p>
                      <a:r>
                        <a:rPr lang="en-US" b="1" dirty="0" smtClean="0"/>
                        <a:t>Who will do it?</a:t>
                      </a:r>
                      <a:endParaRPr lang="en-US" b="1" dirty="0"/>
                    </a:p>
                  </a:txBody>
                  <a:tcPr/>
                </a:tc>
                <a:tc>
                  <a:txBody>
                    <a:bodyPr/>
                    <a:lstStyle/>
                    <a:p>
                      <a:r>
                        <a:rPr lang="en-US" sz="1400" b="0" dirty="0" smtClean="0"/>
                        <a:t>Study</a:t>
                      </a:r>
                      <a:r>
                        <a:rPr lang="en-US" sz="1400" b="0" baseline="0" dirty="0" smtClean="0"/>
                        <a:t> investigator or a 3</a:t>
                      </a:r>
                      <a:r>
                        <a:rPr lang="en-US" sz="1400" b="0" baseline="30000" dirty="0" smtClean="0"/>
                        <a:t>rd</a:t>
                      </a:r>
                      <a:r>
                        <a:rPr lang="en-US" sz="1400" b="0" baseline="0" dirty="0" smtClean="0"/>
                        <a:t> party abstractor contracted with the investigator</a:t>
                      </a:r>
                      <a:endParaRPr lang="en-US" sz="1400" b="0" dirty="0"/>
                    </a:p>
                  </a:txBody>
                  <a:tcPr/>
                </a:tc>
              </a:tr>
              <a:tr h="370840">
                <a:tc>
                  <a:txBody>
                    <a:bodyPr/>
                    <a:lstStyle/>
                    <a:p>
                      <a:r>
                        <a:rPr lang="en-US" b="1" dirty="0" smtClean="0"/>
                        <a:t>From</a:t>
                      </a:r>
                      <a:r>
                        <a:rPr lang="en-US" b="1" baseline="0" dirty="0" smtClean="0"/>
                        <a:t> whom?</a:t>
                      </a:r>
                      <a:endParaRPr lang="en-US" b="1" dirty="0"/>
                    </a:p>
                  </a:txBody>
                  <a:tcPr/>
                </a:tc>
                <a:tc>
                  <a:txBody>
                    <a:bodyPr/>
                    <a:lstStyle/>
                    <a:p>
                      <a:r>
                        <a:rPr lang="en-US" sz="1400" dirty="0" smtClean="0"/>
                        <a:t>Health</a:t>
                      </a:r>
                      <a:r>
                        <a:rPr lang="en-US" sz="1400" baseline="0" dirty="0" smtClean="0"/>
                        <a:t>care providers who have made a diagnosis of ONJ as recorded in a claims or EMR database and who are likely to have medical records related to the ONJ diagnosis. Preferred providers may include </a:t>
                      </a:r>
                    </a:p>
                    <a:p>
                      <a:pPr>
                        <a:buFont typeface="Arial" pitchFamily="34" charset="0"/>
                        <a:buChar char="•"/>
                      </a:pPr>
                      <a:r>
                        <a:rPr lang="en-US" sz="1400" baseline="0" dirty="0" smtClean="0"/>
                        <a:t> inpatient hospitals</a:t>
                      </a:r>
                    </a:p>
                    <a:p>
                      <a:pPr>
                        <a:buFont typeface="Arial" pitchFamily="34" charset="0"/>
                        <a:buChar char="•"/>
                      </a:pPr>
                      <a:r>
                        <a:rPr lang="en-US" sz="1400" baseline="0" dirty="0" smtClean="0"/>
                        <a:t> specialists</a:t>
                      </a:r>
                    </a:p>
                    <a:p>
                      <a:pPr>
                        <a:buFont typeface="Arial" pitchFamily="34" charset="0"/>
                        <a:buChar char="•"/>
                      </a:pPr>
                      <a:r>
                        <a:rPr lang="en-US" sz="1400" baseline="0" dirty="0" smtClean="0"/>
                        <a:t> physicians providing long-term and/or frequent medical services</a:t>
                      </a:r>
                      <a:endParaRPr lang="en-US" sz="1400" b="0" dirty="0"/>
                    </a:p>
                  </a:txBody>
                  <a:tcPr/>
                </a:tc>
              </a:tr>
              <a:tr h="370840">
                <a:tc>
                  <a:txBody>
                    <a:bodyPr/>
                    <a:lstStyle/>
                    <a:p>
                      <a:r>
                        <a:rPr lang="en-US" b="1" dirty="0" smtClean="0"/>
                        <a:t>What time frame?</a:t>
                      </a:r>
                      <a:endParaRPr lang="en-US" b="1" dirty="0"/>
                    </a:p>
                  </a:txBody>
                  <a:tcPr/>
                </a:tc>
                <a:tc>
                  <a:txBody>
                    <a:bodyPr/>
                    <a:lstStyle/>
                    <a:p>
                      <a:r>
                        <a:rPr lang="en-US" sz="1400" dirty="0" smtClean="0"/>
                        <a:t>All</a:t>
                      </a:r>
                      <a:r>
                        <a:rPr lang="en-US" sz="1400" baseline="0" dirty="0" smtClean="0"/>
                        <a:t> requested medical records over a period from </a:t>
                      </a:r>
                      <a:r>
                        <a:rPr lang="en-US" sz="1400" dirty="0" smtClean="0"/>
                        <a:t>3</a:t>
                      </a:r>
                      <a:r>
                        <a:rPr lang="en-US" sz="1400" baseline="0" dirty="0" smtClean="0"/>
                        <a:t> months before the purported diagnosis date to the later of 3 months after the diagnosis date or end of hospitalization</a:t>
                      </a:r>
                      <a:endParaRPr lang="en-US" sz="1400" b="0" dirty="0"/>
                    </a:p>
                  </a:txBody>
                  <a:tcPr/>
                </a:tc>
              </a:tr>
              <a:tr h="370840">
                <a:tc>
                  <a:txBody>
                    <a:bodyPr/>
                    <a:lstStyle/>
                    <a:p>
                      <a:r>
                        <a:rPr lang="en-US" b="1" dirty="0" smtClean="0"/>
                        <a:t>What is to be collected?</a:t>
                      </a:r>
                      <a:endParaRPr lang="en-US" b="1" dirty="0"/>
                    </a:p>
                  </a:txBody>
                  <a:tcPr/>
                </a:tc>
                <a:tc>
                  <a:txBody>
                    <a:bodyPr/>
                    <a:lstStyle/>
                    <a:p>
                      <a:pPr lvl="0">
                        <a:buFont typeface="Arial" pitchFamily="34" charset="0"/>
                        <a:buChar char="•"/>
                      </a:pPr>
                      <a:r>
                        <a:rPr lang="en-US" sz="1400" kern="1200" dirty="0" smtClean="0"/>
                        <a:t> Hospital admission note</a:t>
                      </a:r>
                      <a:r>
                        <a:rPr lang="en-US" sz="1400" kern="1200" baseline="0" dirty="0" smtClean="0"/>
                        <a:t> and </a:t>
                      </a:r>
                      <a:r>
                        <a:rPr lang="en-US" sz="1400" kern="1200" dirty="0" smtClean="0"/>
                        <a:t>discharge summary</a:t>
                      </a:r>
                    </a:p>
                    <a:p>
                      <a:pPr lvl="0">
                        <a:buFont typeface="Arial" pitchFamily="34" charset="0"/>
                        <a:buChar char="•"/>
                      </a:pPr>
                      <a:r>
                        <a:rPr lang="en-US" sz="1400" kern="1200" dirty="0" smtClean="0"/>
                        <a:t> Emergency room report</a:t>
                      </a:r>
                    </a:p>
                    <a:p>
                      <a:pPr lvl="0">
                        <a:buFont typeface="Arial" pitchFamily="34" charset="0"/>
                        <a:buChar char="•"/>
                      </a:pPr>
                      <a:r>
                        <a:rPr lang="en-US" sz="1400" kern="1200" dirty="0" smtClean="0"/>
                        <a:t> Outpatient physician visit note</a:t>
                      </a:r>
                    </a:p>
                    <a:p>
                      <a:pPr lvl="0">
                        <a:buFont typeface="Arial" pitchFamily="34" charset="0"/>
                        <a:buChar char="•"/>
                      </a:pPr>
                      <a:r>
                        <a:rPr lang="en-US" sz="1400" kern="1200" dirty="0" smtClean="0"/>
                        <a:t> Critical care consult note</a:t>
                      </a:r>
                    </a:p>
                    <a:p>
                      <a:pPr lvl="0">
                        <a:buFont typeface="Arial" pitchFamily="34" charset="0"/>
                        <a:buChar char="•"/>
                      </a:pPr>
                      <a:r>
                        <a:rPr lang="en-US" sz="1400" kern="1200" dirty="0" smtClean="0"/>
                        <a:t> Specialist consult note</a:t>
                      </a:r>
                    </a:p>
                    <a:p>
                      <a:pPr lvl="0">
                        <a:buFont typeface="Arial" pitchFamily="34" charset="0"/>
                        <a:buChar char="•"/>
                      </a:pPr>
                      <a:r>
                        <a:rPr lang="en-US" sz="1400" kern="1200" dirty="0" smtClean="0"/>
                        <a:t> Laboratory test report</a:t>
                      </a:r>
                    </a:p>
                    <a:p>
                      <a:pPr lvl="0">
                        <a:buFont typeface="Arial" pitchFamily="34" charset="0"/>
                        <a:buChar char="•"/>
                      </a:pPr>
                      <a:r>
                        <a:rPr lang="en-US" sz="1400" kern="1200" dirty="0" smtClean="0"/>
                        <a:t> Radiographic report</a:t>
                      </a:r>
                    </a:p>
                    <a:p>
                      <a:pPr lvl="0">
                        <a:buFont typeface="Arial" pitchFamily="34" charset="0"/>
                        <a:buChar char="•"/>
                      </a:pPr>
                      <a:r>
                        <a:rPr lang="en-US" sz="1400" kern="1200" dirty="0" smtClean="0"/>
                        <a:t> Medication administration record</a:t>
                      </a:r>
                      <a:endParaRPr lang="en-US" sz="1400" kern="1200" dirty="0" smtClean="0">
                        <a:solidFill>
                          <a:schemeClr val="tx1"/>
                        </a:solidFill>
                        <a:latin typeface="+mn-lt"/>
                        <a:ea typeface="+mn-ea"/>
                        <a:cs typeface="+mn-cs"/>
                      </a:endParaRPr>
                    </a:p>
                  </a:txBody>
                  <a:tcPr/>
                </a:tc>
              </a:tr>
              <a:tr h="370840">
                <a:tc>
                  <a:txBody>
                    <a:bodyPr/>
                    <a:lstStyle/>
                    <a:p>
                      <a:r>
                        <a:rPr lang="en-US" b="1" dirty="0" smtClean="0"/>
                        <a:t>How?</a:t>
                      </a:r>
                      <a:endParaRPr lang="en-US" b="1" dirty="0"/>
                    </a:p>
                  </a:txBody>
                  <a:tcPr/>
                </a:tc>
                <a:tc>
                  <a:txBody>
                    <a:bodyPr/>
                    <a:lstStyle/>
                    <a:p>
                      <a:r>
                        <a:rPr lang="en-US" sz="1400" dirty="0" smtClean="0"/>
                        <a:t>Abstractor</a:t>
                      </a:r>
                      <a:r>
                        <a:rPr lang="en-US" sz="1400" baseline="0" dirty="0" smtClean="0"/>
                        <a:t> will contact providers requesting photocopies of relevant medical records in Medicare and abstract key medical information related to ONJ using standardized forms in Scandinavian National registries</a:t>
                      </a:r>
                      <a:endParaRPr lang="en-US" sz="1400" dirty="0"/>
                    </a:p>
                  </a:txBody>
                  <a:tcPr/>
                </a:tc>
              </a:tr>
            </a:tbl>
          </a:graphicData>
        </a:graphic>
      </p:graphicFrame>
      <p:sp>
        <p:nvSpPr>
          <p:cNvPr id="21528" name="Slide Number Placeholder 4"/>
          <p:cNvSpPr>
            <a:spLocks noGrp="1"/>
          </p:cNvSpPr>
          <p:nvPr>
            <p:ph type="sldNum" sz="quarter" idx="11"/>
          </p:nvPr>
        </p:nvSpPr>
        <p:spPr>
          <a:noFill/>
        </p:spPr>
        <p:txBody>
          <a:bodyPr/>
          <a:lstStyle/>
          <a:p>
            <a:fld id="{967F7EC5-CC45-4EDD-8FFC-A245EFDCD85C}" type="slidenum">
              <a:rPr lang="en-US" smtClean="0"/>
              <a:pPr/>
              <a:t>77</a:t>
            </a:fld>
            <a:endParaRPr lang="en-US" smtClean="0"/>
          </a:p>
        </p:txBody>
      </p:sp>
    </p:spTree>
    <p:extLst>
      <p:ext uri="{BB962C8B-B14F-4D97-AF65-F5344CB8AC3E}">
        <p14:creationId xmlns:p14="http://schemas.microsoft.com/office/powerpoint/2010/main" val="1786471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2400" dirty="0" smtClean="0"/>
              <a:t>An Example of Medical Record Abstraction from a Potential ONJ Case …</a:t>
            </a:r>
          </a:p>
        </p:txBody>
      </p:sp>
      <p:sp>
        <p:nvSpPr>
          <p:cNvPr id="22532" name="Slide Number Placeholder 4"/>
          <p:cNvSpPr>
            <a:spLocks noGrp="1"/>
          </p:cNvSpPr>
          <p:nvPr>
            <p:ph type="sldNum" sz="quarter" idx="11"/>
          </p:nvPr>
        </p:nvSpPr>
        <p:spPr>
          <a:noFill/>
        </p:spPr>
        <p:txBody>
          <a:bodyPr/>
          <a:lstStyle/>
          <a:p>
            <a:fld id="{9212A4AF-83A2-41BD-B920-8DBCD84D3353}" type="slidenum">
              <a:rPr lang="en-US" smtClean="0"/>
              <a:pPr/>
              <a:t>78</a:t>
            </a:fld>
            <a:endParaRPr lang="en-US" smtClean="0"/>
          </a:p>
        </p:txBody>
      </p:sp>
      <p:sp>
        <p:nvSpPr>
          <p:cNvPr id="6" name="Rectangle 5"/>
          <p:cNvSpPr/>
          <p:nvPr/>
        </p:nvSpPr>
        <p:spPr bwMode="auto">
          <a:xfrm>
            <a:off x="512763" y="1323666"/>
            <a:ext cx="2104524" cy="1477328"/>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Identification of claims with ICD-9 733.45 (</a:t>
            </a:r>
            <a:r>
              <a:rPr lang="en-US" sz="1400" dirty="0">
                <a:latin typeface="Arial"/>
                <a:ea typeface="Times New Roman"/>
                <a:cs typeface="Times New Roman"/>
              </a:rPr>
              <a:t>Aseptic necrosis of bone, jaw) on July 5, 2011, July 10, 2011 and August 21, 2011</a:t>
            </a:r>
            <a:r>
              <a:rPr lang="en-US" sz="2000" dirty="0"/>
              <a:t> </a:t>
            </a:r>
            <a:endParaRPr lang="en-US" sz="1800" dirty="0"/>
          </a:p>
        </p:txBody>
      </p:sp>
      <p:sp>
        <p:nvSpPr>
          <p:cNvPr id="7" name="Rectangle 6"/>
          <p:cNvSpPr/>
          <p:nvPr/>
        </p:nvSpPr>
        <p:spPr bwMode="auto">
          <a:xfrm>
            <a:off x="3306764" y="1260523"/>
            <a:ext cx="2216150" cy="1600438"/>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Review of claims history:  claim on July 10, 2011 refers to an inpatient hospitalization to Hospital A and is the most relevant for chart abstraction  </a:t>
            </a:r>
            <a:endParaRPr lang="en-US" sz="1800" dirty="0"/>
          </a:p>
        </p:txBody>
      </p:sp>
      <p:sp>
        <p:nvSpPr>
          <p:cNvPr id="8" name="Rectangle 7"/>
          <p:cNvSpPr/>
          <p:nvPr/>
        </p:nvSpPr>
        <p:spPr bwMode="auto">
          <a:xfrm>
            <a:off x="6356266" y="3355879"/>
            <a:ext cx="2357604" cy="1384995"/>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Abstractor contacts the Hospital A and collects photocopies of all relevant medical record from April 10 until Oct 10, 2010</a:t>
            </a:r>
            <a:endParaRPr lang="en-US" sz="1800" dirty="0"/>
          </a:p>
        </p:txBody>
      </p:sp>
      <p:sp>
        <p:nvSpPr>
          <p:cNvPr id="9" name="Rectangle 8"/>
          <p:cNvSpPr/>
          <p:nvPr/>
        </p:nvSpPr>
        <p:spPr bwMode="auto">
          <a:xfrm>
            <a:off x="6399172" y="1583689"/>
            <a:ext cx="2273384" cy="954107"/>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Investigator send contact information of Hospital A to contracted abstractors</a:t>
            </a:r>
            <a:endParaRPr lang="en-US" sz="1800" dirty="0"/>
          </a:p>
        </p:txBody>
      </p:sp>
      <p:sp>
        <p:nvSpPr>
          <p:cNvPr id="10" name="Rectangle 9"/>
          <p:cNvSpPr/>
          <p:nvPr/>
        </p:nvSpPr>
        <p:spPr bwMode="auto">
          <a:xfrm>
            <a:off x="6440486" y="5384484"/>
            <a:ext cx="2189163" cy="1169551"/>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Abstractor abstracts key information related to ONJ diagnosis according to the standardized form</a:t>
            </a:r>
            <a:endParaRPr lang="en-US" sz="1800" dirty="0"/>
          </a:p>
        </p:txBody>
      </p:sp>
      <p:sp>
        <p:nvSpPr>
          <p:cNvPr id="11" name="Rectangle 10"/>
          <p:cNvSpPr/>
          <p:nvPr/>
        </p:nvSpPr>
        <p:spPr bwMode="auto">
          <a:xfrm>
            <a:off x="3415508" y="5384484"/>
            <a:ext cx="2593973" cy="1169551"/>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Abstract sends all photocopies of medical records or completed abstraction form to coordinating center</a:t>
            </a:r>
            <a:endParaRPr lang="en-US" sz="1800" dirty="0"/>
          </a:p>
        </p:txBody>
      </p:sp>
      <p:cxnSp>
        <p:nvCxnSpPr>
          <p:cNvPr id="22551" name="Straight Arrow Connector 12"/>
          <p:cNvCxnSpPr>
            <a:cxnSpLocks noChangeShapeType="1"/>
          </p:cNvCxnSpPr>
          <p:nvPr/>
        </p:nvCxnSpPr>
        <p:spPr bwMode="auto">
          <a:xfrm flipV="1">
            <a:off x="2617788" y="2060575"/>
            <a:ext cx="688975" cy="1588"/>
          </a:xfrm>
          <a:prstGeom prst="straightConnector1">
            <a:avLst/>
          </a:prstGeom>
          <a:noFill/>
          <a:ln w="9525" algn="ctr">
            <a:solidFill>
              <a:schemeClr val="tx1"/>
            </a:solidFill>
            <a:round/>
            <a:headEnd/>
            <a:tailEnd type="arrow" w="med" len="med"/>
          </a:ln>
        </p:spPr>
      </p:cxnSp>
      <p:cxnSp>
        <p:nvCxnSpPr>
          <p:cNvPr id="22552" name="Straight Arrow Connector 15"/>
          <p:cNvCxnSpPr>
            <a:cxnSpLocks noChangeShapeType="1"/>
          </p:cNvCxnSpPr>
          <p:nvPr/>
        </p:nvCxnSpPr>
        <p:spPr bwMode="auto">
          <a:xfrm>
            <a:off x="5522913" y="2060575"/>
            <a:ext cx="876300" cy="0"/>
          </a:xfrm>
          <a:prstGeom prst="straightConnector1">
            <a:avLst/>
          </a:prstGeom>
          <a:noFill/>
          <a:ln w="9525" algn="ctr">
            <a:solidFill>
              <a:schemeClr val="tx1"/>
            </a:solidFill>
            <a:round/>
            <a:headEnd/>
            <a:tailEnd type="arrow" w="med" len="med"/>
          </a:ln>
        </p:spPr>
      </p:cxnSp>
      <p:cxnSp>
        <p:nvCxnSpPr>
          <p:cNvPr id="22553" name="Straight Arrow Connector 18"/>
          <p:cNvCxnSpPr>
            <a:cxnSpLocks noChangeShapeType="1"/>
          </p:cNvCxnSpPr>
          <p:nvPr/>
        </p:nvCxnSpPr>
        <p:spPr bwMode="auto">
          <a:xfrm rot="5400000">
            <a:off x="7127082" y="2947194"/>
            <a:ext cx="817562" cy="0"/>
          </a:xfrm>
          <a:prstGeom prst="straightConnector1">
            <a:avLst/>
          </a:prstGeom>
          <a:noFill/>
          <a:ln w="9525" algn="ctr">
            <a:solidFill>
              <a:schemeClr val="tx1"/>
            </a:solidFill>
            <a:round/>
            <a:headEnd/>
            <a:tailEnd type="arrow" w="med" len="med"/>
          </a:ln>
        </p:spPr>
      </p:cxnSp>
      <p:cxnSp>
        <p:nvCxnSpPr>
          <p:cNvPr id="22554" name="Straight Arrow Connector 21"/>
          <p:cNvCxnSpPr>
            <a:cxnSpLocks noChangeShapeType="1"/>
          </p:cNvCxnSpPr>
          <p:nvPr/>
        </p:nvCxnSpPr>
        <p:spPr bwMode="auto">
          <a:xfrm rot="5400000">
            <a:off x="7213600" y="5062538"/>
            <a:ext cx="642937" cy="1588"/>
          </a:xfrm>
          <a:prstGeom prst="straightConnector1">
            <a:avLst/>
          </a:prstGeom>
          <a:noFill/>
          <a:ln w="9525" algn="ctr">
            <a:solidFill>
              <a:schemeClr val="tx1"/>
            </a:solidFill>
            <a:round/>
            <a:headEnd/>
            <a:tailEnd type="arrow" w="med" len="med"/>
          </a:ln>
        </p:spPr>
      </p:cxnSp>
      <p:cxnSp>
        <p:nvCxnSpPr>
          <p:cNvPr id="22555" name="Straight Arrow Connector 24"/>
          <p:cNvCxnSpPr>
            <a:cxnSpLocks noChangeShapeType="1"/>
          </p:cNvCxnSpPr>
          <p:nvPr/>
        </p:nvCxnSpPr>
        <p:spPr bwMode="auto">
          <a:xfrm rot="10800000">
            <a:off x="6010275" y="5969000"/>
            <a:ext cx="430213" cy="1588"/>
          </a:xfrm>
          <a:prstGeom prst="straightConnector1">
            <a:avLst/>
          </a:prstGeom>
          <a:noFill/>
          <a:ln w="9525" algn="ctr">
            <a:solidFill>
              <a:schemeClr val="tx1"/>
            </a:solidFill>
            <a:round/>
            <a:headEnd/>
            <a:tailEnd type="arrow" w="med" len="med"/>
          </a:ln>
        </p:spPr>
      </p:cxnSp>
      <p:sp>
        <p:nvSpPr>
          <p:cNvPr id="58" name="Line Callout 3 (Border and Accent Bar) 57"/>
          <p:cNvSpPr/>
          <p:nvPr/>
        </p:nvSpPr>
        <p:spPr bwMode="auto">
          <a:xfrm>
            <a:off x="866775" y="2927350"/>
            <a:ext cx="3930650" cy="2308225"/>
          </a:xfrm>
          <a:prstGeom prst="accentBorderCallout3">
            <a:avLst>
              <a:gd name="adj1" fmla="val 18750"/>
              <a:gd name="adj2" fmla="val -8333"/>
              <a:gd name="adj3" fmla="val 18750"/>
              <a:gd name="adj4" fmla="val -16667"/>
              <a:gd name="adj5" fmla="val 100000"/>
              <a:gd name="adj6" fmla="val -16667"/>
              <a:gd name="adj7" fmla="val 132992"/>
              <a:gd name="adj8" fmla="val 65594"/>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wrap="none" anchor="ctr">
            <a:spAutoFit/>
          </a:bodyPr>
          <a:lstStyle/>
          <a:p>
            <a:pPr>
              <a:defRPr/>
            </a:pPr>
            <a:r>
              <a:rPr lang="en-US" sz="1200" dirty="0"/>
              <a:t>Medical records may include:</a:t>
            </a:r>
          </a:p>
          <a:p>
            <a:pPr algn="l">
              <a:buFont typeface="Arial" pitchFamily="34" charset="0"/>
              <a:buChar char="•"/>
              <a:defRPr/>
            </a:pPr>
            <a:r>
              <a:rPr lang="en-US" sz="1200" b="0" dirty="0"/>
              <a:t> Outpatient visit note</a:t>
            </a:r>
          </a:p>
          <a:p>
            <a:pPr algn="l">
              <a:buFont typeface="Arial" pitchFamily="34" charset="0"/>
              <a:buChar char="•"/>
              <a:defRPr/>
            </a:pPr>
            <a:r>
              <a:rPr lang="en-US" sz="1200" b="0" dirty="0"/>
              <a:t> X-ray report</a:t>
            </a:r>
          </a:p>
          <a:p>
            <a:pPr algn="l">
              <a:buFont typeface="Arial" pitchFamily="34" charset="0"/>
              <a:buChar char="•"/>
              <a:defRPr/>
            </a:pPr>
            <a:r>
              <a:rPr lang="en-US" sz="1200" b="0" dirty="0"/>
              <a:t> Lab test results</a:t>
            </a:r>
          </a:p>
          <a:p>
            <a:pPr algn="l">
              <a:buFont typeface="Arial" pitchFamily="34" charset="0"/>
              <a:buChar char="•"/>
              <a:defRPr/>
            </a:pPr>
            <a:r>
              <a:rPr lang="en-US" sz="1200" b="0" dirty="0"/>
              <a:t> Referral note</a:t>
            </a:r>
          </a:p>
          <a:p>
            <a:pPr algn="l">
              <a:buFont typeface="Arial" pitchFamily="34" charset="0"/>
              <a:buChar char="•"/>
              <a:defRPr/>
            </a:pPr>
            <a:r>
              <a:rPr lang="en-US" sz="1200" b="0" dirty="0"/>
              <a:t> Outpatient specialist consulting note</a:t>
            </a:r>
          </a:p>
          <a:p>
            <a:pPr algn="l">
              <a:buFont typeface="Arial" pitchFamily="34" charset="0"/>
              <a:buChar char="•"/>
              <a:defRPr/>
            </a:pPr>
            <a:r>
              <a:rPr lang="en-US" sz="1200" b="0" dirty="0"/>
              <a:t> Outpatient medical procedures and drug prescriptions</a:t>
            </a:r>
          </a:p>
          <a:p>
            <a:pPr algn="l">
              <a:buFont typeface="Arial" pitchFamily="34" charset="0"/>
              <a:buChar char="•"/>
              <a:defRPr/>
            </a:pPr>
            <a:r>
              <a:rPr lang="en-US" sz="1200" b="0" dirty="0"/>
              <a:t> Hospital admission summary</a:t>
            </a:r>
          </a:p>
          <a:p>
            <a:pPr algn="l">
              <a:buFont typeface="Arial" pitchFamily="34" charset="0"/>
              <a:buChar char="•"/>
              <a:defRPr/>
            </a:pPr>
            <a:r>
              <a:rPr lang="en-US" sz="1200" b="0" dirty="0"/>
              <a:t> Inpatient Medical procedures and drug prescriptions</a:t>
            </a:r>
          </a:p>
          <a:p>
            <a:pPr algn="l">
              <a:buFont typeface="Arial" pitchFamily="34" charset="0"/>
              <a:buChar char="•"/>
              <a:defRPr/>
            </a:pPr>
            <a:r>
              <a:rPr lang="en-US" sz="1200" b="0" dirty="0"/>
              <a:t> Surgery notes and summary</a:t>
            </a:r>
          </a:p>
          <a:p>
            <a:pPr algn="l">
              <a:buFont typeface="Arial" pitchFamily="34" charset="0"/>
              <a:buChar char="•"/>
              <a:defRPr/>
            </a:pPr>
            <a:r>
              <a:rPr lang="en-US" sz="1200" b="0" dirty="0"/>
              <a:t> Inpatient specialist consulting notes</a:t>
            </a:r>
          </a:p>
          <a:p>
            <a:pPr algn="l">
              <a:buFont typeface="Arial" pitchFamily="34" charset="0"/>
              <a:buChar char="•"/>
              <a:defRPr/>
            </a:pPr>
            <a:r>
              <a:rPr lang="en-US" sz="1200" b="0" dirty="0"/>
              <a:t> Discharge summary …</a:t>
            </a:r>
          </a:p>
        </p:txBody>
      </p:sp>
    </p:spTree>
    <p:extLst>
      <p:ext uri="{BB962C8B-B14F-4D97-AF65-F5344CB8AC3E}">
        <p14:creationId xmlns:p14="http://schemas.microsoft.com/office/powerpoint/2010/main" val="263873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altLang="en-US" sz="3600" dirty="0" smtClean="0">
                <a:solidFill>
                  <a:srgbClr val="080808"/>
                </a:solidFill>
              </a:rPr>
              <a:t>Ascertainment of Exposure in Electronic Healthcare Databases</a:t>
            </a:r>
          </a:p>
        </p:txBody>
      </p:sp>
      <p:sp>
        <p:nvSpPr>
          <p:cNvPr id="13315" name="Content Placeholder 2"/>
          <p:cNvSpPr>
            <a:spLocks noGrp="1"/>
          </p:cNvSpPr>
          <p:nvPr>
            <p:ph idx="1"/>
          </p:nvPr>
        </p:nvSpPr>
        <p:spPr/>
        <p:txBody>
          <a:bodyPr>
            <a:normAutofit fontScale="85000" lnSpcReduction="10000"/>
          </a:bodyPr>
          <a:lstStyle/>
          <a:p>
            <a:pPr>
              <a:spcBef>
                <a:spcPct val="25000"/>
              </a:spcBef>
              <a:spcAft>
                <a:spcPct val="25000"/>
              </a:spcAft>
              <a:buFont typeface="Wingdings" pitchFamily="2" charset="2"/>
              <a:buChar char="§"/>
            </a:pPr>
            <a:r>
              <a:rPr lang="en-US" altLang="en-US" dirty="0" smtClean="0">
                <a:solidFill>
                  <a:srgbClr val="080808"/>
                </a:solidFill>
              </a:rPr>
              <a:t>Relies on coding systems which are often based on health insurance claims</a:t>
            </a:r>
          </a:p>
          <a:p>
            <a:pPr lvl="1">
              <a:spcBef>
                <a:spcPct val="25000"/>
              </a:spcBef>
              <a:spcAft>
                <a:spcPct val="25000"/>
              </a:spcAft>
              <a:buClrTx/>
            </a:pPr>
            <a:r>
              <a:rPr lang="en-US" altLang="en-US" dirty="0" smtClean="0">
                <a:solidFill>
                  <a:srgbClr val="080808"/>
                </a:solidFill>
              </a:rPr>
              <a:t>National Drug Classification (NDC) Codes</a:t>
            </a:r>
          </a:p>
          <a:p>
            <a:pPr lvl="2">
              <a:spcBef>
                <a:spcPct val="25000"/>
              </a:spcBef>
              <a:spcAft>
                <a:spcPct val="25000"/>
              </a:spcAft>
            </a:pPr>
            <a:r>
              <a:rPr lang="en-US" altLang="en-US" dirty="0" smtClean="0">
                <a:solidFill>
                  <a:srgbClr val="080808"/>
                </a:solidFill>
              </a:rPr>
              <a:t>Oral medications and non-oral medications dispensed at the pharmacy</a:t>
            </a:r>
          </a:p>
          <a:p>
            <a:pPr lvl="2">
              <a:spcBef>
                <a:spcPct val="25000"/>
              </a:spcBef>
              <a:spcAft>
                <a:spcPct val="25000"/>
              </a:spcAft>
            </a:pPr>
            <a:r>
              <a:rPr lang="en-US" altLang="en-US" dirty="0" smtClean="0">
                <a:solidFill>
                  <a:srgbClr val="080808"/>
                </a:solidFill>
              </a:rPr>
              <a:t>10-digit unique numeric code assigned to each medication </a:t>
            </a:r>
          </a:p>
          <a:p>
            <a:pPr lvl="1">
              <a:spcBef>
                <a:spcPct val="25000"/>
              </a:spcBef>
              <a:spcAft>
                <a:spcPct val="25000"/>
              </a:spcAft>
              <a:buClrTx/>
            </a:pPr>
            <a:r>
              <a:rPr lang="en-US" altLang="en-US" dirty="0" smtClean="0">
                <a:solidFill>
                  <a:srgbClr val="080808"/>
                </a:solidFill>
              </a:rPr>
              <a:t>Healthcare Common Procedure Coding System (HCPCS)</a:t>
            </a:r>
          </a:p>
          <a:p>
            <a:pPr lvl="2">
              <a:spcBef>
                <a:spcPct val="25000"/>
              </a:spcBef>
              <a:spcAft>
                <a:spcPct val="25000"/>
              </a:spcAft>
            </a:pPr>
            <a:r>
              <a:rPr lang="en-US" altLang="en-US" dirty="0" smtClean="0">
                <a:solidFill>
                  <a:srgbClr val="080808"/>
                </a:solidFill>
              </a:rPr>
              <a:t>Non-oral medications administered by the provider</a:t>
            </a:r>
          </a:p>
          <a:p>
            <a:pPr lvl="2">
              <a:spcBef>
                <a:spcPct val="25000"/>
              </a:spcBef>
              <a:spcAft>
                <a:spcPct val="25000"/>
              </a:spcAft>
            </a:pPr>
            <a:r>
              <a:rPr lang="en-US" altLang="en-US" dirty="0" smtClean="0">
                <a:solidFill>
                  <a:srgbClr val="080808"/>
                </a:solidFill>
              </a:rPr>
              <a:t>Identifies a category of products (e.g., chemotherapy) and not specific brand/trade names</a:t>
            </a:r>
          </a:p>
          <a:p>
            <a:pPr marL="914400" lvl="2" indent="0">
              <a:spcBef>
                <a:spcPct val="25000"/>
              </a:spcBef>
              <a:spcAft>
                <a:spcPct val="25000"/>
              </a:spcAft>
              <a:buClrTx/>
              <a:buNone/>
            </a:pPr>
            <a:endParaRPr lang="en-US" altLang="en-US" dirty="0" smtClean="0">
              <a:solidFill>
                <a:srgbClr val="080808"/>
              </a:solidFill>
            </a:endParaRPr>
          </a:p>
          <a:p>
            <a:pPr lvl="1">
              <a:spcBef>
                <a:spcPct val="25000"/>
              </a:spcBef>
              <a:spcAft>
                <a:spcPct val="25000"/>
              </a:spcAft>
              <a:buFont typeface="Wingdings" pitchFamily="2" charset="2"/>
              <a:buChar char="§"/>
            </a:pPr>
            <a:endParaRPr lang="en-US" altLang="en-US" dirty="0" smtClean="0">
              <a:solidFill>
                <a:srgbClr val="080808"/>
              </a:solidFill>
            </a:endParaRPr>
          </a:p>
          <a:p>
            <a:pPr lvl="2">
              <a:spcBef>
                <a:spcPct val="25000"/>
              </a:spcBef>
              <a:spcAft>
                <a:spcPct val="25000"/>
              </a:spcAft>
              <a:buFont typeface="Wingdings" pitchFamily="2" charset="2"/>
              <a:buChar char="§"/>
            </a:pPr>
            <a:endParaRPr lang="en-US" altLang="en-US" dirty="0" smtClean="0">
              <a:solidFill>
                <a:srgbClr val="080808"/>
              </a:solidFill>
            </a:endParaRPr>
          </a:p>
          <a:p>
            <a:pPr lvl="1">
              <a:spcBef>
                <a:spcPct val="25000"/>
              </a:spcBef>
              <a:spcAft>
                <a:spcPct val="25000"/>
              </a:spcAft>
              <a:buFont typeface="Arial" pitchFamily="34" charset="0"/>
              <a:buChar char="•"/>
            </a:pPr>
            <a:endParaRPr lang="en-US" altLang="en-US" sz="1800" dirty="0" smtClean="0">
              <a:solidFill>
                <a:srgbClr val="080808"/>
              </a:solidFill>
            </a:endParaRPr>
          </a:p>
          <a:p>
            <a:pPr lvl="1">
              <a:spcBef>
                <a:spcPct val="25000"/>
              </a:spcBef>
              <a:spcAft>
                <a:spcPct val="25000"/>
              </a:spcAft>
              <a:buFont typeface="Arial" pitchFamily="34" charset="0"/>
              <a:buNone/>
            </a:pPr>
            <a:endParaRPr lang="en-US" altLang="en-US" sz="1800" dirty="0" smtClean="0">
              <a:solidFill>
                <a:srgbClr val="080808"/>
              </a:solidFill>
            </a:endParaRPr>
          </a:p>
          <a:p>
            <a:pPr lvl="1">
              <a:spcBef>
                <a:spcPct val="25000"/>
              </a:spcBef>
              <a:spcAft>
                <a:spcPct val="25000"/>
              </a:spcAft>
              <a:buFont typeface="Arial" pitchFamily="34" charset="0"/>
              <a:buChar char="•"/>
            </a:pPr>
            <a:endParaRPr lang="en-US" altLang="en-US" sz="1800" dirty="0" smtClean="0">
              <a:solidFill>
                <a:srgbClr val="080808"/>
              </a:solidFill>
            </a:endParaRPr>
          </a:p>
          <a:p>
            <a:pPr>
              <a:spcBef>
                <a:spcPct val="25000"/>
              </a:spcBef>
              <a:spcAft>
                <a:spcPct val="25000"/>
              </a:spcAft>
              <a:buFontTx/>
              <a:buNone/>
            </a:pPr>
            <a:endParaRPr lang="en-US" altLang="en-US" sz="1800" dirty="0" smtClean="0">
              <a:solidFill>
                <a:srgbClr val="080808"/>
              </a:solidFill>
            </a:endParaRPr>
          </a:p>
          <a:p>
            <a:pPr lvl="1" algn="r">
              <a:spcBef>
                <a:spcPct val="25000"/>
              </a:spcBef>
              <a:spcAft>
                <a:spcPct val="25000"/>
              </a:spcAft>
              <a:buFont typeface="Arial" pitchFamily="34" charset="0"/>
              <a:buNone/>
            </a:pPr>
            <a:endParaRPr lang="en-US" altLang="en-US" sz="1800" dirty="0" smtClean="0">
              <a:solidFill>
                <a:srgbClr val="080808"/>
              </a:solidFill>
            </a:endParaRPr>
          </a:p>
          <a:p>
            <a:pPr lvl="1">
              <a:spcBef>
                <a:spcPct val="25000"/>
              </a:spcBef>
              <a:spcAft>
                <a:spcPct val="25000"/>
              </a:spcAft>
              <a:buFont typeface="Arial" pitchFamily="34" charset="0"/>
              <a:buNone/>
            </a:pPr>
            <a:endParaRPr lang="en-US" altLang="en-US" sz="1800" dirty="0" smtClean="0">
              <a:solidFill>
                <a:srgbClr val="080808"/>
              </a:solidFill>
            </a:endParaRP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fld id="{3DF14B5E-4672-41C9-A651-293E8CEA517F}" type="slidenum">
              <a:rPr lang="en-US" altLang="en-US" sz="800"/>
              <a:pPr/>
              <a:t>79</a:t>
            </a:fld>
            <a:endParaRPr lang="en-US" altLang="en-US" sz="800"/>
          </a:p>
        </p:txBody>
      </p:sp>
    </p:spTree>
    <p:extLst>
      <p:ext uri="{BB962C8B-B14F-4D97-AF65-F5344CB8AC3E}">
        <p14:creationId xmlns:p14="http://schemas.microsoft.com/office/powerpoint/2010/main" val="168732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Causal Diagram (2)</a:t>
            </a:r>
          </a:p>
        </p:txBody>
      </p:sp>
      <p:sp>
        <p:nvSpPr>
          <p:cNvPr id="9220" name="Slide Number Placeholder 4"/>
          <p:cNvSpPr>
            <a:spLocks noGrp="1"/>
          </p:cNvSpPr>
          <p:nvPr>
            <p:ph type="sldNum" sz="quarter" idx="11"/>
          </p:nvPr>
        </p:nvSpPr>
        <p:spPr>
          <a:xfrm>
            <a:off x="3660775" y="6215063"/>
            <a:ext cx="1905000" cy="365125"/>
          </a:xfrm>
          <a:noFill/>
        </p:spPr>
        <p:txBody>
          <a:bodyPr/>
          <a:lstStyle/>
          <a:p>
            <a:fld id="{EBC1C685-1D5B-405C-B3E6-5B897B5EFEB0}" type="slidenum">
              <a:rPr lang="en-US" smtClean="0"/>
              <a:pPr/>
              <a:t>8</a:t>
            </a:fld>
            <a:endParaRPr lang="en-US" smtClean="0"/>
          </a:p>
        </p:txBody>
      </p:sp>
      <p:sp>
        <p:nvSpPr>
          <p:cNvPr id="9221" name="TextBox 5"/>
          <p:cNvSpPr txBox="1">
            <a:spLocks noChangeArrowheads="1"/>
          </p:cNvSpPr>
          <p:nvPr/>
        </p:nvSpPr>
        <p:spPr bwMode="auto">
          <a:xfrm>
            <a:off x="2119313" y="4456113"/>
            <a:ext cx="393700" cy="369887"/>
          </a:xfrm>
          <a:prstGeom prst="rect">
            <a:avLst/>
          </a:prstGeom>
          <a:noFill/>
          <a:ln w="9525">
            <a:noFill/>
            <a:miter lim="800000"/>
            <a:headEnd/>
            <a:tailEnd/>
          </a:ln>
        </p:spPr>
        <p:txBody>
          <a:bodyPr>
            <a:spAutoFit/>
          </a:bodyPr>
          <a:lstStyle/>
          <a:p>
            <a:r>
              <a:rPr lang="en-US"/>
              <a:t>E</a:t>
            </a:r>
          </a:p>
        </p:txBody>
      </p:sp>
      <p:sp>
        <p:nvSpPr>
          <p:cNvPr id="9222" name="TextBox 6"/>
          <p:cNvSpPr txBox="1">
            <a:spLocks noChangeArrowheads="1"/>
          </p:cNvSpPr>
          <p:nvPr/>
        </p:nvSpPr>
        <p:spPr bwMode="auto">
          <a:xfrm>
            <a:off x="5154613" y="4457700"/>
            <a:ext cx="368300" cy="369888"/>
          </a:xfrm>
          <a:prstGeom prst="rect">
            <a:avLst/>
          </a:prstGeom>
          <a:noFill/>
          <a:ln w="9525">
            <a:noFill/>
            <a:miter lim="800000"/>
            <a:headEnd/>
            <a:tailEnd/>
          </a:ln>
        </p:spPr>
        <p:txBody>
          <a:bodyPr>
            <a:spAutoFit/>
          </a:bodyPr>
          <a:lstStyle/>
          <a:p>
            <a:r>
              <a:rPr lang="en-US"/>
              <a:t>D</a:t>
            </a:r>
          </a:p>
        </p:txBody>
      </p:sp>
      <p:sp>
        <p:nvSpPr>
          <p:cNvPr id="9223" name="TextBox 7"/>
          <p:cNvSpPr txBox="1">
            <a:spLocks noChangeArrowheads="1"/>
          </p:cNvSpPr>
          <p:nvPr/>
        </p:nvSpPr>
        <p:spPr bwMode="auto">
          <a:xfrm>
            <a:off x="3660775" y="3452813"/>
            <a:ext cx="311150" cy="368300"/>
          </a:xfrm>
          <a:prstGeom prst="rect">
            <a:avLst/>
          </a:prstGeom>
          <a:noFill/>
          <a:ln w="9525">
            <a:noFill/>
            <a:miter lim="800000"/>
            <a:headEnd/>
            <a:tailEnd/>
          </a:ln>
        </p:spPr>
        <p:txBody>
          <a:bodyPr>
            <a:spAutoFit/>
          </a:bodyPr>
          <a:lstStyle/>
          <a:p>
            <a:r>
              <a:rPr lang="en-US"/>
              <a:t>C</a:t>
            </a:r>
          </a:p>
        </p:txBody>
      </p:sp>
      <p:sp>
        <p:nvSpPr>
          <p:cNvPr id="9224" name="TextBox 8"/>
          <p:cNvSpPr txBox="1">
            <a:spLocks noChangeArrowheads="1"/>
          </p:cNvSpPr>
          <p:nvPr/>
        </p:nvSpPr>
        <p:spPr bwMode="auto">
          <a:xfrm>
            <a:off x="2119313" y="2246313"/>
            <a:ext cx="393700" cy="369887"/>
          </a:xfrm>
          <a:prstGeom prst="rect">
            <a:avLst/>
          </a:prstGeom>
          <a:noFill/>
          <a:ln w="9525">
            <a:noFill/>
            <a:miter lim="800000"/>
            <a:headEnd/>
            <a:tailEnd/>
          </a:ln>
        </p:spPr>
        <p:txBody>
          <a:bodyPr>
            <a:spAutoFit/>
          </a:bodyPr>
          <a:lstStyle/>
          <a:p>
            <a:r>
              <a:rPr lang="en-US"/>
              <a:t>A</a:t>
            </a:r>
          </a:p>
        </p:txBody>
      </p:sp>
      <p:sp>
        <p:nvSpPr>
          <p:cNvPr id="9225" name="TextBox 9"/>
          <p:cNvSpPr txBox="1">
            <a:spLocks noChangeArrowheads="1"/>
          </p:cNvSpPr>
          <p:nvPr/>
        </p:nvSpPr>
        <p:spPr bwMode="auto">
          <a:xfrm>
            <a:off x="5154613" y="2246313"/>
            <a:ext cx="368300" cy="369887"/>
          </a:xfrm>
          <a:prstGeom prst="rect">
            <a:avLst/>
          </a:prstGeom>
          <a:noFill/>
          <a:ln w="9525">
            <a:noFill/>
            <a:miter lim="800000"/>
            <a:headEnd/>
            <a:tailEnd/>
          </a:ln>
        </p:spPr>
        <p:txBody>
          <a:bodyPr>
            <a:spAutoFit/>
          </a:bodyPr>
          <a:lstStyle/>
          <a:p>
            <a:r>
              <a:rPr lang="en-US"/>
              <a:t>B</a:t>
            </a:r>
          </a:p>
        </p:txBody>
      </p:sp>
      <p:sp>
        <p:nvSpPr>
          <p:cNvPr id="9226" name="TextBox 10"/>
          <p:cNvSpPr txBox="1">
            <a:spLocks noChangeArrowheads="1"/>
          </p:cNvSpPr>
          <p:nvPr/>
        </p:nvSpPr>
        <p:spPr bwMode="auto">
          <a:xfrm>
            <a:off x="6477000" y="1447800"/>
            <a:ext cx="342900" cy="369888"/>
          </a:xfrm>
          <a:prstGeom prst="rect">
            <a:avLst/>
          </a:prstGeom>
          <a:noFill/>
          <a:ln w="9525">
            <a:noFill/>
            <a:miter lim="800000"/>
            <a:headEnd/>
            <a:tailEnd/>
          </a:ln>
        </p:spPr>
        <p:txBody>
          <a:bodyPr>
            <a:spAutoFit/>
          </a:bodyPr>
          <a:lstStyle/>
          <a:p>
            <a:r>
              <a:rPr lang="en-US"/>
              <a:t>U</a:t>
            </a:r>
          </a:p>
        </p:txBody>
      </p:sp>
      <p:cxnSp>
        <p:nvCxnSpPr>
          <p:cNvPr id="9227" name="Straight Arrow Connector 12"/>
          <p:cNvCxnSpPr>
            <a:cxnSpLocks noChangeShapeType="1"/>
            <a:stCxn id="9221" idx="3"/>
            <a:endCxn id="9222" idx="1"/>
          </p:cNvCxnSpPr>
          <p:nvPr/>
        </p:nvCxnSpPr>
        <p:spPr bwMode="auto">
          <a:xfrm>
            <a:off x="2513013" y="4641850"/>
            <a:ext cx="2641600" cy="1588"/>
          </a:xfrm>
          <a:prstGeom prst="straightConnector1">
            <a:avLst/>
          </a:prstGeom>
          <a:noFill/>
          <a:ln w="9525" algn="ctr">
            <a:solidFill>
              <a:schemeClr val="tx1"/>
            </a:solidFill>
            <a:round/>
            <a:headEnd/>
            <a:tailEnd type="arrow" w="med" len="med"/>
          </a:ln>
        </p:spPr>
      </p:cxnSp>
      <p:cxnSp>
        <p:nvCxnSpPr>
          <p:cNvPr id="9228" name="Straight Arrow Connector 15"/>
          <p:cNvCxnSpPr>
            <a:cxnSpLocks noChangeShapeType="1"/>
            <a:stCxn id="9224" idx="2"/>
            <a:endCxn id="9221" idx="0"/>
          </p:cNvCxnSpPr>
          <p:nvPr/>
        </p:nvCxnSpPr>
        <p:spPr bwMode="auto">
          <a:xfrm rot="5400000">
            <a:off x="1395413" y="3536950"/>
            <a:ext cx="1839912" cy="1588"/>
          </a:xfrm>
          <a:prstGeom prst="straightConnector1">
            <a:avLst/>
          </a:prstGeom>
          <a:noFill/>
          <a:ln w="9525" algn="ctr">
            <a:solidFill>
              <a:schemeClr val="tx1"/>
            </a:solidFill>
            <a:round/>
            <a:headEnd/>
            <a:tailEnd type="arrow" w="med" len="med"/>
          </a:ln>
        </p:spPr>
      </p:cxnSp>
      <p:cxnSp>
        <p:nvCxnSpPr>
          <p:cNvPr id="9229" name="Straight Arrow Connector 17"/>
          <p:cNvCxnSpPr>
            <a:cxnSpLocks noChangeShapeType="1"/>
            <a:stCxn id="9224" idx="3"/>
            <a:endCxn id="9223" idx="0"/>
          </p:cNvCxnSpPr>
          <p:nvPr/>
        </p:nvCxnSpPr>
        <p:spPr bwMode="auto">
          <a:xfrm>
            <a:off x="2513013" y="2432050"/>
            <a:ext cx="1303337" cy="1020763"/>
          </a:xfrm>
          <a:prstGeom prst="straightConnector1">
            <a:avLst/>
          </a:prstGeom>
          <a:noFill/>
          <a:ln w="9525" algn="ctr">
            <a:solidFill>
              <a:schemeClr val="tx1"/>
            </a:solidFill>
            <a:round/>
            <a:headEnd/>
            <a:tailEnd type="arrow" w="med" len="med"/>
          </a:ln>
        </p:spPr>
      </p:cxnSp>
      <p:cxnSp>
        <p:nvCxnSpPr>
          <p:cNvPr id="9230" name="Straight Arrow Connector 19"/>
          <p:cNvCxnSpPr>
            <a:cxnSpLocks noChangeShapeType="1"/>
            <a:stCxn id="9225" idx="1"/>
            <a:endCxn id="9223" idx="0"/>
          </p:cNvCxnSpPr>
          <p:nvPr/>
        </p:nvCxnSpPr>
        <p:spPr bwMode="auto">
          <a:xfrm rot="10800000" flipV="1">
            <a:off x="3816350" y="2432050"/>
            <a:ext cx="1338263" cy="1020763"/>
          </a:xfrm>
          <a:prstGeom prst="straightConnector1">
            <a:avLst/>
          </a:prstGeom>
          <a:noFill/>
          <a:ln w="9525" algn="ctr">
            <a:solidFill>
              <a:schemeClr val="tx1"/>
            </a:solidFill>
            <a:round/>
            <a:headEnd/>
            <a:tailEnd type="arrow" w="med" len="med"/>
          </a:ln>
        </p:spPr>
      </p:cxnSp>
      <p:cxnSp>
        <p:nvCxnSpPr>
          <p:cNvPr id="9231" name="Straight Arrow Connector 21"/>
          <p:cNvCxnSpPr>
            <a:cxnSpLocks noChangeShapeType="1"/>
            <a:stCxn id="9225" idx="2"/>
            <a:endCxn id="9222" idx="0"/>
          </p:cNvCxnSpPr>
          <p:nvPr/>
        </p:nvCxnSpPr>
        <p:spPr bwMode="auto">
          <a:xfrm rot="5400000">
            <a:off x="4418013" y="3536950"/>
            <a:ext cx="1841500" cy="0"/>
          </a:xfrm>
          <a:prstGeom prst="straightConnector1">
            <a:avLst/>
          </a:prstGeom>
          <a:noFill/>
          <a:ln w="9525" algn="ctr">
            <a:solidFill>
              <a:schemeClr val="tx1"/>
            </a:solidFill>
            <a:round/>
            <a:headEnd/>
            <a:tailEnd type="arrow" w="med" len="med"/>
          </a:ln>
        </p:spPr>
      </p:cxnSp>
      <p:cxnSp>
        <p:nvCxnSpPr>
          <p:cNvPr id="9232" name="Straight Arrow Connector 23"/>
          <p:cNvCxnSpPr>
            <a:cxnSpLocks noChangeShapeType="1"/>
            <a:stCxn id="9223" idx="1"/>
            <a:endCxn id="9221" idx="0"/>
          </p:cNvCxnSpPr>
          <p:nvPr/>
        </p:nvCxnSpPr>
        <p:spPr bwMode="auto">
          <a:xfrm rot="10800000" flipV="1">
            <a:off x="2316163" y="3636963"/>
            <a:ext cx="1344612" cy="819150"/>
          </a:xfrm>
          <a:prstGeom prst="straightConnector1">
            <a:avLst/>
          </a:prstGeom>
          <a:noFill/>
          <a:ln w="9525" algn="ctr">
            <a:solidFill>
              <a:schemeClr val="tx1"/>
            </a:solidFill>
            <a:round/>
            <a:headEnd/>
            <a:tailEnd type="arrow" w="med" len="med"/>
          </a:ln>
        </p:spPr>
      </p:cxnSp>
      <p:cxnSp>
        <p:nvCxnSpPr>
          <p:cNvPr id="9233" name="Straight Arrow Connector 25"/>
          <p:cNvCxnSpPr>
            <a:cxnSpLocks noChangeShapeType="1"/>
            <a:stCxn id="9223" idx="3"/>
            <a:endCxn id="9222" idx="0"/>
          </p:cNvCxnSpPr>
          <p:nvPr/>
        </p:nvCxnSpPr>
        <p:spPr bwMode="auto">
          <a:xfrm>
            <a:off x="3971925" y="3636963"/>
            <a:ext cx="1366838" cy="820737"/>
          </a:xfrm>
          <a:prstGeom prst="straightConnector1">
            <a:avLst/>
          </a:prstGeom>
          <a:noFill/>
          <a:ln w="9525" algn="ctr">
            <a:solidFill>
              <a:schemeClr val="tx1"/>
            </a:solidFill>
            <a:round/>
            <a:headEnd/>
            <a:tailEnd type="arrow" w="med" len="med"/>
          </a:ln>
        </p:spPr>
      </p:cxnSp>
      <p:cxnSp>
        <p:nvCxnSpPr>
          <p:cNvPr id="9234" name="Straight Arrow Connector 27"/>
          <p:cNvCxnSpPr>
            <a:cxnSpLocks noChangeShapeType="1"/>
            <a:stCxn id="9226" idx="1"/>
            <a:endCxn id="9224" idx="0"/>
          </p:cNvCxnSpPr>
          <p:nvPr/>
        </p:nvCxnSpPr>
        <p:spPr bwMode="auto">
          <a:xfrm rot="10800000" flipV="1">
            <a:off x="2316163" y="1631950"/>
            <a:ext cx="4160837" cy="614363"/>
          </a:xfrm>
          <a:prstGeom prst="straightConnector1">
            <a:avLst/>
          </a:prstGeom>
          <a:noFill/>
          <a:ln w="9525" algn="ctr">
            <a:solidFill>
              <a:schemeClr val="tx1"/>
            </a:solidFill>
            <a:prstDash val="dash"/>
            <a:round/>
            <a:headEnd/>
            <a:tailEnd type="arrow" w="med" len="med"/>
          </a:ln>
        </p:spPr>
      </p:cxnSp>
      <p:cxnSp>
        <p:nvCxnSpPr>
          <p:cNvPr id="9235" name="Straight Arrow Connector 29"/>
          <p:cNvCxnSpPr>
            <a:cxnSpLocks noChangeShapeType="1"/>
            <a:stCxn id="9226" idx="1"/>
            <a:endCxn id="9222" idx="3"/>
          </p:cNvCxnSpPr>
          <p:nvPr/>
        </p:nvCxnSpPr>
        <p:spPr bwMode="auto">
          <a:xfrm rot="10800000" flipV="1">
            <a:off x="5522913" y="1631950"/>
            <a:ext cx="954087" cy="3011488"/>
          </a:xfrm>
          <a:prstGeom prst="straightConnector1">
            <a:avLst/>
          </a:prstGeom>
          <a:noFill/>
          <a:ln w="9525" algn="ctr">
            <a:solidFill>
              <a:schemeClr val="tx1"/>
            </a:solidFill>
            <a:prstDash val="dash"/>
            <a:round/>
            <a:headEnd/>
            <a:tailEnd type="arrow" w="med" len="med"/>
          </a:ln>
        </p:spPr>
      </p:cxnSp>
      <p:sp>
        <p:nvSpPr>
          <p:cNvPr id="9236" name="TextBox 34"/>
          <p:cNvSpPr txBox="1">
            <a:spLocks noChangeArrowheads="1"/>
          </p:cNvSpPr>
          <p:nvPr/>
        </p:nvSpPr>
        <p:spPr bwMode="auto">
          <a:xfrm>
            <a:off x="3660775" y="4827588"/>
            <a:ext cx="1254125" cy="369887"/>
          </a:xfrm>
          <a:prstGeom prst="rect">
            <a:avLst/>
          </a:prstGeom>
          <a:noFill/>
          <a:ln w="9525">
            <a:noFill/>
            <a:miter lim="800000"/>
            <a:headEnd/>
            <a:tailEnd/>
          </a:ln>
        </p:spPr>
        <p:txBody>
          <a:bodyPr>
            <a:spAutoFit/>
          </a:bodyPr>
          <a:lstStyle/>
          <a:p>
            <a:r>
              <a:rPr lang="en-US">
                <a:solidFill>
                  <a:schemeClr val="accent1"/>
                </a:solidFill>
              </a:rPr>
              <a:t>Edge</a:t>
            </a:r>
          </a:p>
        </p:txBody>
      </p:sp>
      <p:sp>
        <p:nvSpPr>
          <p:cNvPr id="9237" name="TextBox 35"/>
          <p:cNvSpPr txBox="1">
            <a:spLocks noChangeArrowheads="1"/>
          </p:cNvSpPr>
          <p:nvPr/>
        </p:nvSpPr>
        <p:spPr bwMode="auto">
          <a:xfrm>
            <a:off x="5338763" y="2062163"/>
            <a:ext cx="747712" cy="369887"/>
          </a:xfrm>
          <a:prstGeom prst="rect">
            <a:avLst/>
          </a:prstGeom>
          <a:noFill/>
          <a:ln w="9525">
            <a:noFill/>
            <a:miter lim="800000"/>
            <a:headEnd/>
            <a:tailEnd/>
          </a:ln>
        </p:spPr>
        <p:txBody>
          <a:bodyPr>
            <a:spAutoFit/>
          </a:bodyPr>
          <a:lstStyle/>
          <a:p>
            <a:r>
              <a:rPr lang="en-US">
                <a:solidFill>
                  <a:schemeClr val="accent1"/>
                </a:solidFill>
              </a:rPr>
              <a:t>Node</a:t>
            </a:r>
          </a:p>
        </p:txBody>
      </p:sp>
      <p:sp>
        <p:nvSpPr>
          <p:cNvPr id="9238" name="TextBox 37"/>
          <p:cNvSpPr txBox="1">
            <a:spLocks noChangeArrowheads="1"/>
          </p:cNvSpPr>
          <p:nvPr/>
        </p:nvSpPr>
        <p:spPr bwMode="auto">
          <a:xfrm>
            <a:off x="1031875" y="4826000"/>
            <a:ext cx="1481138" cy="646113"/>
          </a:xfrm>
          <a:prstGeom prst="rect">
            <a:avLst/>
          </a:prstGeom>
          <a:noFill/>
          <a:ln w="9525">
            <a:noFill/>
            <a:miter lim="800000"/>
            <a:headEnd/>
            <a:tailEnd/>
          </a:ln>
        </p:spPr>
        <p:txBody>
          <a:bodyPr>
            <a:spAutoFit/>
          </a:bodyPr>
          <a:lstStyle/>
          <a:p>
            <a:r>
              <a:rPr lang="en-US">
                <a:solidFill>
                  <a:schemeClr val="accent1"/>
                </a:solidFill>
              </a:rPr>
              <a:t>Adjacent to A and C</a:t>
            </a:r>
          </a:p>
        </p:txBody>
      </p:sp>
      <p:sp>
        <p:nvSpPr>
          <p:cNvPr id="9239" name="TextBox 38"/>
          <p:cNvSpPr txBox="1">
            <a:spLocks noChangeArrowheads="1"/>
          </p:cNvSpPr>
          <p:nvPr/>
        </p:nvSpPr>
        <p:spPr bwMode="auto">
          <a:xfrm>
            <a:off x="512763" y="2070100"/>
            <a:ext cx="1606550" cy="923925"/>
          </a:xfrm>
          <a:prstGeom prst="rect">
            <a:avLst/>
          </a:prstGeom>
          <a:noFill/>
          <a:ln w="9525">
            <a:noFill/>
            <a:miter lim="800000"/>
            <a:headEnd/>
            <a:tailEnd/>
          </a:ln>
        </p:spPr>
        <p:txBody>
          <a:bodyPr>
            <a:spAutoFit/>
          </a:bodyPr>
          <a:lstStyle/>
          <a:p>
            <a:r>
              <a:rPr lang="en-US">
                <a:solidFill>
                  <a:schemeClr val="accent1"/>
                </a:solidFill>
              </a:rPr>
              <a:t>Parent of  E and C; Ancestor of D</a:t>
            </a:r>
          </a:p>
        </p:txBody>
      </p:sp>
      <p:sp>
        <p:nvSpPr>
          <p:cNvPr id="9240" name="TextBox 39"/>
          <p:cNvSpPr txBox="1">
            <a:spLocks noChangeArrowheads="1"/>
          </p:cNvSpPr>
          <p:nvPr/>
        </p:nvSpPr>
        <p:spPr bwMode="auto">
          <a:xfrm>
            <a:off x="5338763" y="4735513"/>
            <a:ext cx="1606550" cy="922337"/>
          </a:xfrm>
          <a:prstGeom prst="rect">
            <a:avLst/>
          </a:prstGeom>
          <a:noFill/>
          <a:ln w="9525">
            <a:noFill/>
            <a:miter lim="800000"/>
            <a:headEnd/>
            <a:tailEnd/>
          </a:ln>
        </p:spPr>
        <p:txBody>
          <a:bodyPr>
            <a:spAutoFit/>
          </a:bodyPr>
          <a:lstStyle/>
          <a:p>
            <a:r>
              <a:rPr lang="en-US">
                <a:solidFill>
                  <a:schemeClr val="accent1"/>
                </a:solidFill>
              </a:rPr>
              <a:t>Child of  E,C and B; Descent of A</a:t>
            </a:r>
          </a:p>
        </p:txBody>
      </p:sp>
      <p:sp>
        <p:nvSpPr>
          <p:cNvPr id="9241" name="TextBox 40"/>
          <p:cNvSpPr txBox="1">
            <a:spLocks noChangeArrowheads="1"/>
          </p:cNvSpPr>
          <p:nvPr/>
        </p:nvSpPr>
        <p:spPr bwMode="auto">
          <a:xfrm>
            <a:off x="6819900" y="1447800"/>
            <a:ext cx="1498600" cy="646113"/>
          </a:xfrm>
          <a:prstGeom prst="rect">
            <a:avLst/>
          </a:prstGeom>
          <a:noFill/>
          <a:ln w="9525">
            <a:noFill/>
            <a:miter lim="800000"/>
            <a:headEnd/>
            <a:tailEnd/>
          </a:ln>
        </p:spPr>
        <p:txBody>
          <a:bodyPr>
            <a:spAutoFit/>
          </a:bodyPr>
          <a:lstStyle/>
          <a:p>
            <a:r>
              <a:rPr lang="en-US">
                <a:solidFill>
                  <a:schemeClr val="accent1"/>
                </a:solidFill>
              </a:rPr>
              <a:t>Unmeasured confounder</a:t>
            </a:r>
          </a:p>
        </p:txBody>
      </p:sp>
    </p:spTree>
    <p:extLst>
      <p:ext uri="{BB962C8B-B14F-4D97-AF65-F5344CB8AC3E}">
        <p14:creationId xmlns:p14="http://schemas.microsoft.com/office/powerpoint/2010/main" val="352957722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3600" dirty="0" smtClean="0">
                <a:solidFill>
                  <a:srgbClr val="080808"/>
                </a:solidFill>
              </a:rPr>
              <a:t>Challenges in Ascertainment of Injectable Agents</a:t>
            </a:r>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fld id="{57068266-BE33-4F12-B41B-61E8595676A8}" type="slidenum">
              <a:rPr lang="en-US" altLang="en-US" sz="800"/>
              <a:pPr/>
              <a:t>80</a:t>
            </a:fld>
            <a:endParaRPr lang="en-US" altLang="en-US" sz="800"/>
          </a:p>
        </p:txBody>
      </p:sp>
      <p:sp>
        <p:nvSpPr>
          <p:cNvPr id="5" name="Content Placeholder 4"/>
          <p:cNvSpPr>
            <a:spLocks noGrp="1"/>
          </p:cNvSpPr>
          <p:nvPr>
            <p:ph idx="1"/>
          </p:nvPr>
        </p:nvSpPr>
        <p:spPr>
          <a:xfrm>
            <a:off x="533400" y="1447800"/>
            <a:ext cx="8228013" cy="5210175"/>
          </a:xfrm>
        </p:spPr>
        <p:txBody>
          <a:bodyPr>
            <a:noAutofit/>
          </a:bodyPr>
          <a:lstStyle/>
          <a:p>
            <a:pPr>
              <a:buFont typeface="Wingdings" pitchFamily="2" charset="2"/>
              <a:buChar char="§"/>
            </a:pPr>
            <a:r>
              <a:rPr lang="en-US" altLang="en-US" sz="2400" dirty="0" smtClean="0">
                <a:solidFill>
                  <a:srgbClr val="080808"/>
                </a:solidFill>
              </a:rPr>
              <a:t>Agents billed using miscellaneous codes</a:t>
            </a:r>
          </a:p>
          <a:p>
            <a:pPr lvl="1">
              <a:buClrTx/>
            </a:pPr>
            <a:r>
              <a:rPr lang="en-US" altLang="en-US" sz="2400" dirty="0" smtClean="0">
                <a:solidFill>
                  <a:srgbClr val="080808"/>
                </a:solidFill>
              </a:rPr>
              <a:t>Newly approved agents</a:t>
            </a:r>
          </a:p>
          <a:p>
            <a:pPr lvl="1">
              <a:buClrTx/>
            </a:pPr>
            <a:r>
              <a:rPr lang="en-US" altLang="en-US" sz="2400" dirty="0" smtClean="0">
                <a:solidFill>
                  <a:srgbClr val="080808"/>
                </a:solidFill>
              </a:rPr>
              <a:t>Agents not meeting requirements for assignment of a permanent HCPCS code</a:t>
            </a:r>
          </a:p>
          <a:p>
            <a:pPr lvl="1">
              <a:buClrTx/>
            </a:pPr>
            <a:r>
              <a:rPr lang="en-US" altLang="en-US" sz="2400" dirty="0" smtClean="0">
                <a:solidFill>
                  <a:srgbClr val="080808"/>
                </a:solidFill>
              </a:rPr>
              <a:t>NDC code may or may not be included on the same claim line as the HCPCS/CPT code to identify a specific brand/trade name</a:t>
            </a:r>
          </a:p>
          <a:p>
            <a:pPr>
              <a:buFont typeface="Wingdings" pitchFamily="2" charset="2"/>
              <a:buChar char="§"/>
            </a:pPr>
            <a:r>
              <a:rPr lang="en-US" altLang="en-US" sz="2400" dirty="0" smtClean="0">
                <a:solidFill>
                  <a:srgbClr val="080808"/>
                </a:solidFill>
              </a:rPr>
              <a:t>Product-specific codes may be shared by different dosages or formulations of the same drug</a:t>
            </a:r>
          </a:p>
          <a:p>
            <a:pPr>
              <a:buFont typeface="Wingdings" pitchFamily="2" charset="2"/>
              <a:buChar char="§"/>
            </a:pPr>
            <a:r>
              <a:rPr lang="en-US" altLang="en-US" sz="2400" dirty="0" smtClean="0">
                <a:solidFill>
                  <a:srgbClr val="080808"/>
                </a:solidFill>
              </a:rPr>
              <a:t>Issues</a:t>
            </a:r>
          </a:p>
          <a:p>
            <a:pPr lvl="1">
              <a:buClrTx/>
            </a:pPr>
            <a:r>
              <a:rPr lang="en-US" altLang="en-US" sz="2400" dirty="0" smtClean="0">
                <a:solidFill>
                  <a:srgbClr val="080808"/>
                </a:solidFill>
              </a:rPr>
              <a:t>Misclassification of exposure </a:t>
            </a:r>
          </a:p>
          <a:p>
            <a:pPr lvl="1">
              <a:buClrTx/>
            </a:pPr>
            <a:r>
              <a:rPr lang="en-US" altLang="en-US" sz="2400" dirty="0" smtClean="0">
                <a:solidFill>
                  <a:srgbClr val="080808"/>
                </a:solidFill>
              </a:rPr>
              <a:t>Challenges in assessing medication utilization (e.g., off-label use)</a:t>
            </a:r>
          </a:p>
          <a:p>
            <a:pPr>
              <a:buFont typeface="Wingdings" pitchFamily="2" charset="2"/>
              <a:buChar char="§"/>
            </a:pPr>
            <a:endParaRPr lang="en-US" altLang="en-US" sz="2400" dirty="0" smtClean="0">
              <a:solidFill>
                <a:srgbClr val="080808"/>
              </a:solidFill>
            </a:endParaRPr>
          </a:p>
          <a:p>
            <a:pPr>
              <a:buFontTx/>
              <a:buNone/>
            </a:pPr>
            <a:endParaRPr lang="en-US" altLang="en-US" sz="2400" dirty="0" smtClean="0">
              <a:solidFill>
                <a:srgbClr val="080808"/>
              </a:solidFill>
            </a:endParaRPr>
          </a:p>
          <a:p>
            <a:endParaRPr lang="en-US" altLang="en-US" sz="2400" dirty="0" smtClean="0">
              <a:solidFill>
                <a:srgbClr val="080808"/>
              </a:solidFill>
            </a:endParaRPr>
          </a:p>
          <a:p>
            <a:endParaRPr lang="en-US" altLang="en-US" sz="2400" dirty="0" smtClean="0">
              <a:solidFill>
                <a:srgbClr val="080808"/>
              </a:solidFill>
            </a:endParaRPr>
          </a:p>
          <a:p>
            <a:pPr lvl="1">
              <a:buFont typeface="Arial" pitchFamily="34" charset="0"/>
              <a:buNone/>
            </a:pPr>
            <a:r>
              <a:rPr lang="en-US" altLang="en-US" sz="2400" dirty="0" smtClean="0">
                <a:solidFill>
                  <a:srgbClr val="080808"/>
                </a:solidFill>
              </a:rPr>
              <a:t> </a:t>
            </a:r>
          </a:p>
          <a:p>
            <a:endParaRPr lang="en-US" altLang="en-US" sz="2400" dirty="0" smtClean="0">
              <a:solidFill>
                <a:srgbClr val="080808"/>
              </a:solidFill>
            </a:endParaRPr>
          </a:p>
        </p:txBody>
      </p:sp>
    </p:spTree>
    <p:extLst>
      <p:ext uri="{BB962C8B-B14F-4D97-AF65-F5344CB8AC3E}">
        <p14:creationId xmlns:p14="http://schemas.microsoft.com/office/powerpoint/2010/main" val="221394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5"/>
          <p:cNvSpPr>
            <a:spLocks noGrp="1"/>
          </p:cNvSpPr>
          <p:nvPr>
            <p:ph type="sldNum" sz="quarter" idx="12"/>
          </p:nvPr>
        </p:nvSpPr>
        <p:spPr>
          <a:noFill/>
        </p:spPr>
        <p:txBody>
          <a:bodyPr/>
          <a:lstStyle/>
          <a:p>
            <a:fld id="{3D40F7DC-DEB5-4CE9-9A91-DD5B1BA5B690}" type="slidenum">
              <a:rPr lang="en-US"/>
              <a:pPr/>
              <a:t>81</a:t>
            </a:fld>
            <a:endParaRPr lang="en-US"/>
          </a:p>
        </p:txBody>
      </p:sp>
      <p:sp>
        <p:nvSpPr>
          <p:cNvPr id="109570" name="Rectangle 2"/>
          <p:cNvSpPr>
            <a:spLocks noGrp="1" noChangeArrowheads="1"/>
          </p:cNvSpPr>
          <p:nvPr>
            <p:ph type="title"/>
          </p:nvPr>
        </p:nvSpPr>
        <p:spPr/>
        <p:txBody>
          <a:bodyPr/>
          <a:lstStyle/>
          <a:p>
            <a:r>
              <a:rPr lang="en-US" smtClean="0">
                <a:ea typeface="ＭＳ Ｐゴシック" pitchFamily="34" charset="-128"/>
              </a:rPr>
              <a:t>Outcome misclassification</a:t>
            </a:r>
          </a:p>
        </p:txBody>
      </p:sp>
      <p:sp>
        <p:nvSpPr>
          <p:cNvPr id="109571" name="Rectangle 3"/>
          <p:cNvSpPr>
            <a:spLocks noGrp="1" noChangeArrowheads="1"/>
          </p:cNvSpPr>
          <p:nvPr>
            <p:ph type="body" idx="1"/>
          </p:nvPr>
        </p:nvSpPr>
        <p:spPr/>
        <p:txBody>
          <a:bodyPr/>
          <a:lstStyle/>
          <a:p>
            <a:r>
              <a:rPr lang="en-US" dirty="0" smtClean="0">
                <a:ea typeface="ＭＳ Ｐゴシック" pitchFamily="34" charset="-128"/>
              </a:rPr>
              <a:t>High specificity translates into high PPV</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Is PPV important?</a:t>
            </a:r>
          </a:p>
        </p:txBody>
      </p:sp>
      <p:pic>
        <p:nvPicPr>
          <p:cNvPr id="1026" name="Picture 2"/>
          <p:cNvPicPr>
            <a:picLocks noChangeAspect="1" noChangeArrowheads="1"/>
          </p:cNvPicPr>
          <p:nvPr/>
        </p:nvPicPr>
        <p:blipFill>
          <a:blip r:embed="rId3" cstate="print"/>
          <a:srcRect/>
          <a:stretch>
            <a:fillRect/>
          </a:stretch>
        </p:blipFill>
        <p:spPr bwMode="auto">
          <a:xfrm>
            <a:off x="381000" y="2438400"/>
            <a:ext cx="8360936" cy="2133600"/>
          </a:xfrm>
          <a:prstGeom prst="rect">
            <a:avLst/>
          </a:prstGeom>
          <a:noFill/>
          <a:ln w="9525">
            <a:noFill/>
            <a:miter lim="800000"/>
            <a:headEnd/>
            <a:tailEnd/>
          </a:ln>
        </p:spPr>
      </p:pic>
    </p:spTree>
    <p:extLst>
      <p:ext uri="{BB962C8B-B14F-4D97-AF65-F5344CB8AC3E}">
        <p14:creationId xmlns:p14="http://schemas.microsoft.com/office/powerpoint/2010/main" val="112779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28600" y="1219200"/>
            <a:ext cx="8077200" cy="4906963"/>
          </a:xfrm>
        </p:spPr>
        <p:txBody>
          <a:bodyPr>
            <a:normAutofit fontScale="85000" lnSpcReduction="20000"/>
          </a:bodyPr>
          <a:lstStyle/>
          <a:p>
            <a:r>
              <a:rPr lang="en-US" dirty="0" smtClean="0"/>
              <a:t>Cohort study:</a:t>
            </a:r>
          </a:p>
          <a:p>
            <a:pPr lvl="1"/>
            <a:r>
              <a:rPr lang="en-US" dirty="0" smtClean="0"/>
              <a:t>100 exposed give rise to 40 cases (risk=0.4)</a:t>
            </a:r>
          </a:p>
          <a:p>
            <a:pPr lvl="1"/>
            <a:r>
              <a:rPr lang="en-US" dirty="0" smtClean="0"/>
              <a:t>200 unexposed give rise to 20 cases (risk=0.1)</a:t>
            </a:r>
          </a:p>
          <a:p>
            <a:pPr lvl="1"/>
            <a:r>
              <a:rPr lang="en-US" dirty="0" smtClean="0"/>
              <a:t>Risk ratio = 0.4/0.1 = 4</a:t>
            </a:r>
          </a:p>
          <a:p>
            <a:pPr lvl="1"/>
            <a:r>
              <a:rPr lang="en-US" dirty="0" smtClean="0"/>
              <a:t>Risk difference = 0.4-0.1 = 0.3</a:t>
            </a:r>
          </a:p>
          <a:p>
            <a:r>
              <a:rPr lang="en-US" dirty="0" smtClean="0"/>
              <a:t>Outcome measured with high specificity (100%), limited sensitivity (70%) </a:t>
            </a:r>
          </a:p>
          <a:p>
            <a:pPr lvl="1"/>
            <a:r>
              <a:rPr lang="en-US" dirty="0" smtClean="0"/>
              <a:t>Exposed cases = 0.7*40 = 28, risk = 0.28</a:t>
            </a:r>
          </a:p>
          <a:p>
            <a:pPr lvl="1"/>
            <a:r>
              <a:rPr lang="en-US" dirty="0" smtClean="0"/>
              <a:t>Unexposed cases = 0.7*20 = 14, risk = 0.07</a:t>
            </a:r>
          </a:p>
          <a:p>
            <a:pPr lvl="1"/>
            <a:r>
              <a:rPr lang="en-US" dirty="0" smtClean="0"/>
              <a:t>Risk ratio = 0.28/0.07 = 4</a:t>
            </a:r>
          </a:p>
          <a:p>
            <a:pPr lvl="2"/>
            <a:r>
              <a:rPr lang="en-US" dirty="0" smtClean="0"/>
              <a:t>Note, RR is unbiased</a:t>
            </a:r>
          </a:p>
          <a:p>
            <a:pPr lvl="1"/>
            <a:r>
              <a:rPr lang="en-US" dirty="0" smtClean="0"/>
              <a:t>Risk difference = 0.28-0.07 = 0.21  </a:t>
            </a:r>
          </a:p>
          <a:p>
            <a:pPr lvl="2"/>
            <a:r>
              <a:rPr lang="en-US" dirty="0" smtClean="0"/>
              <a:t>Note, this is risk difference*sensitivity (0.7*0.3)</a:t>
            </a:r>
            <a:endParaRPr lang="en-US" dirty="0"/>
          </a:p>
        </p:txBody>
      </p:sp>
      <p:sp>
        <p:nvSpPr>
          <p:cNvPr id="4" name="Rectangle 3"/>
          <p:cNvSpPr/>
          <p:nvPr/>
        </p:nvSpPr>
        <p:spPr>
          <a:xfrm>
            <a:off x="3581400" y="2286000"/>
            <a:ext cx="304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4495800"/>
            <a:ext cx="304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a:stCxn id="4" idx="3"/>
            <a:endCxn id="5" idx="3"/>
          </p:cNvCxnSpPr>
          <p:nvPr/>
        </p:nvCxnSpPr>
        <p:spPr>
          <a:xfrm>
            <a:off x="3886200" y="2514600"/>
            <a:ext cx="304800" cy="2209800"/>
          </a:xfrm>
          <a:prstGeom prst="bentConnector3">
            <a:avLst>
              <a:gd name="adj1" fmla="val 1205304"/>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96200" y="3352800"/>
            <a:ext cx="886781" cy="369332"/>
          </a:xfrm>
          <a:prstGeom prst="rect">
            <a:avLst/>
          </a:prstGeom>
          <a:noFill/>
        </p:spPr>
        <p:txBody>
          <a:bodyPr wrap="none" rtlCol="0">
            <a:spAutoFit/>
          </a:bodyPr>
          <a:lstStyle/>
          <a:p>
            <a:r>
              <a:rPr lang="en-US" dirty="0" smtClean="0"/>
              <a:t>No Bias</a:t>
            </a:r>
            <a:endParaRPr lang="en-US" dirty="0"/>
          </a:p>
        </p:txBody>
      </p:sp>
    </p:spTree>
    <p:extLst>
      <p:ext uri="{BB962C8B-B14F-4D97-AF65-F5344CB8AC3E}">
        <p14:creationId xmlns:p14="http://schemas.microsoft.com/office/powerpoint/2010/main" val="282529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Example, Different Test</a:t>
            </a:r>
            <a:endParaRPr lang="en-US" dirty="0"/>
          </a:p>
        </p:txBody>
      </p:sp>
      <p:sp>
        <p:nvSpPr>
          <p:cNvPr id="3" name="Content Placeholder 2"/>
          <p:cNvSpPr>
            <a:spLocks noGrp="1"/>
          </p:cNvSpPr>
          <p:nvPr>
            <p:ph idx="1"/>
          </p:nvPr>
        </p:nvSpPr>
        <p:spPr>
          <a:xfrm>
            <a:off x="304800" y="1447800"/>
            <a:ext cx="8229600" cy="4678363"/>
          </a:xfrm>
        </p:spPr>
        <p:txBody>
          <a:bodyPr>
            <a:normAutofit fontScale="85000" lnSpcReduction="20000"/>
          </a:bodyPr>
          <a:lstStyle/>
          <a:p>
            <a:r>
              <a:rPr lang="en-US" dirty="0" smtClean="0"/>
              <a:t>Cohort study:</a:t>
            </a:r>
          </a:p>
          <a:p>
            <a:pPr lvl="1"/>
            <a:r>
              <a:rPr lang="en-US" dirty="0" smtClean="0"/>
              <a:t>100 exposed give rise to 40 cases (risk=0.4)</a:t>
            </a:r>
          </a:p>
          <a:p>
            <a:pPr lvl="1"/>
            <a:r>
              <a:rPr lang="en-US" dirty="0" smtClean="0"/>
              <a:t>200 unexposed give rise to 20 cases (risk=0.1)</a:t>
            </a:r>
          </a:p>
          <a:p>
            <a:pPr lvl="1"/>
            <a:r>
              <a:rPr lang="en-US" dirty="0" smtClean="0"/>
              <a:t>Risk ratio = 0.4/0.1 = 4</a:t>
            </a:r>
          </a:p>
          <a:p>
            <a:pPr lvl="1"/>
            <a:r>
              <a:rPr lang="en-US" dirty="0" smtClean="0"/>
              <a:t>Risk difference = 0.4-0.1 = 0.3</a:t>
            </a:r>
          </a:p>
          <a:p>
            <a:r>
              <a:rPr lang="en-US" dirty="0" smtClean="0"/>
              <a:t>Outcome measured with high sensitivity (100%), limited specificity (80%)</a:t>
            </a:r>
          </a:p>
          <a:p>
            <a:pPr lvl="1"/>
            <a:r>
              <a:rPr lang="en-US" dirty="0" smtClean="0"/>
              <a:t>Exposed cases = 40+ (1-0.8)(100-40) = 52, risk = 0.52</a:t>
            </a:r>
          </a:p>
          <a:p>
            <a:pPr lvl="1"/>
            <a:r>
              <a:rPr lang="en-US" dirty="0" smtClean="0"/>
              <a:t>Unexposed cases = 20+(1-0.8)(200-20) = 56, risk = 0.28</a:t>
            </a:r>
          </a:p>
          <a:p>
            <a:pPr lvl="1"/>
            <a:r>
              <a:rPr lang="en-US" dirty="0" smtClean="0"/>
              <a:t>RR = 0.52/0.28 = 1.9</a:t>
            </a:r>
          </a:p>
          <a:p>
            <a:pPr lvl="1"/>
            <a:r>
              <a:rPr lang="en-US" dirty="0" smtClean="0"/>
              <a:t>Risk difference = 0.52-0.28 = 0.24 </a:t>
            </a:r>
          </a:p>
          <a:p>
            <a:pPr lvl="2"/>
            <a:r>
              <a:rPr lang="en-US" dirty="0" smtClean="0"/>
              <a:t>Note this is risk difference*specificity (0.3*0.8)</a:t>
            </a:r>
          </a:p>
          <a:p>
            <a:pPr>
              <a:buNone/>
            </a:pPr>
            <a:endParaRPr lang="en-US" dirty="0"/>
          </a:p>
        </p:txBody>
      </p:sp>
      <p:sp>
        <p:nvSpPr>
          <p:cNvPr id="4" name="Rectangle 3"/>
          <p:cNvSpPr/>
          <p:nvPr/>
        </p:nvSpPr>
        <p:spPr>
          <a:xfrm>
            <a:off x="3685219" y="2514600"/>
            <a:ext cx="304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0400" y="47244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a:stCxn id="4" idx="3"/>
            <a:endCxn id="5" idx="3"/>
          </p:cNvCxnSpPr>
          <p:nvPr/>
        </p:nvCxnSpPr>
        <p:spPr>
          <a:xfrm flipH="1">
            <a:off x="3733800" y="2743200"/>
            <a:ext cx="256219" cy="2209800"/>
          </a:xfrm>
          <a:prstGeom prst="bentConnector3">
            <a:avLst>
              <a:gd name="adj1" fmla="val -1552799"/>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71425" y="3581400"/>
            <a:ext cx="562975" cy="369332"/>
          </a:xfrm>
          <a:prstGeom prst="rect">
            <a:avLst/>
          </a:prstGeom>
          <a:noFill/>
        </p:spPr>
        <p:txBody>
          <a:bodyPr wrap="none" rtlCol="0">
            <a:spAutoFit/>
          </a:bodyPr>
          <a:lstStyle/>
          <a:p>
            <a:r>
              <a:rPr lang="en-US" dirty="0" smtClean="0"/>
              <a:t>Bias</a:t>
            </a:r>
            <a:endParaRPr lang="en-US" dirty="0"/>
          </a:p>
        </p:txBody>
      </p:sp>
      <p:sp>
        <p:nvSpPr>
          <p:cNvPr id="10" name="Rectangle 9"/>
          <p:cNvSpPr/>
          <p:nvPr/>
        </p:nvSpPr>
        <p:spPr>
          <a:xfrm>
            <a:off x="914400" y="6129992"/>
            <a:ext cx="6934200" cy="36933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a:ea typeface="ＭＳ Ｐゴシック" pitchFamily="34" charset="-128"/>
              </a:rPr>
              <a:t>Low sensitivity </a:t>
            </a:r>
            <a:r>
              <a:rPr lang="en-US" dirty="0" smtClean="0">
                <a:ea typeface="ＭＳ Ｐゴシック" pitchFamily="34" charset="-128"/>
              </a:rPr>
              <a:t>but not low specificity is OK </a:t>
            </a:r>
            <a:r>
              <a:rPr lang="en-US" dirty="0">
                <a:ea typeface="ＭＳ Ｐゴシック" pitchFamily="34" charset="-128"/>
              </a:rPr>
              <a:t>for RR determination</a:t>
            </a:r>
          </a:p>
        </p:txBody>
      </p:sp>
    </p:spTree>
    <p:extLst>
      <p:ext uri="{BB962C8B-B14F-4D97-AF65-F5344CB8AC3E}">
        <p14:creationId xmlns:p14="http://schemas.microsoft.com/office/powerpoint/2010/main" val="407419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Effect of PPV on Outcome</a:t>
            </a:r>
            <a:endParaRPr lang="en-US" dirty="0"/>
          </a:p>
        </p:txBody>
      </p:sp>
      <p:sp>
        <p:nvSpPr>
          <p:cNvPr id="3" name="Content Placeholder 2"/>
          <p:cNvSpPr>
            <a:spLocks noGrp="1"/>
          </p:cNvSpPr>
          <p:nvPr>
            <p:ph idx="1"/>
          </p:nvPr>
        </p:nvSpPr>
        <p:spPr/>
        <p:txBody>
          <a:bodyPr/>
          <a:lstStyle/>
          <a:p>
            <a:r>
              <a:rPr lang="en-US" dirty="0" smtClean="0"/>
              <a:t>Assumes</a:t>
            </a:r>
          </a:p>
          <a:p>
            <a:r>
              <a:rPr lang="en-US" dirty="0" smtClean="0"/>
              <a:t>Non-differential misclassification of outcome</a:t>
            </a:r>
          </a:p>
          <a:p>
            <a:pPr lvl="1"/>
            <a:r>
              <a:rPr lang="en-US" dirty="0" smtClean="0"/>
              <a:t>Independent of individual exposure status</a:t>
            </a:r>
          </a:p>
          <a:p>
            <a:r>
              <a:rPr lang="en-US" dirty="0" smtClean="0"/>
              <a:t>Also</a:t>
            </a:r>
          </a:p>
          <a:p>
            <a:pPr lvl="1"/>
            <a:r>
              <a:rPr lang="en-US" dirty="0" smtClean="0"/>
              <a:t>No exposure misclassification</a:t>
            </a:r>
          </a:p>
          <a:p>
            <a:pPr lvl="1"/>
            <a:r>
              <a:rPr lang="en-US" dirty="0" smtClean="0"/>
              <a:t>No confounding</a:t>
            </a:r>
          </a:p>
          <a:p>
            <a:pPr lvl="1"/>
            <a:r>
              <a:rPr lang="en-US" dirty="0" smtClean="0"/>
              <a:t>No selection bias</a:t>
            </a:r>
          </a:p>
          <a:p>
            <a:pPr lvl="1"/>
            <a:r>
              <a:rPr lang="en-US" dirty="0" smtClean="0"/>
              <a:t>No heterogeneity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876800" y="4343400"/>
            <a:ext cx="3362325" cy="1752600"/>
          </a:xfrm>
          <a:prstGeom prst="rect">
            <a:avLst/>
          </a:prstGeom>
          <a:noFill/>
          <a:ln w="9525">
            <a:noFill/>
            <a:miter lim="800000"/>
            <a:headEnd/>
            <a:tailEnd/>
          </a:ln>
        </p:spPr>
      </p:pic>
      <p:sp>
        <p:nvSpPr>
          <p:cNvPr id="5" name="TextBox 4"/>
          <p:cNvSpPr txBox="1"/>
          <p:nvPr/>
        </p:nvSpPr>
        <p:spPr>
          <a:xfrm>
            <a:off x="228600" y="6172200"/>
            <a:ext cx="6629400" cy="369332"/>
          </a:xfrm>
          <a:prstGeom prst="rect">
            <a:avLst/>
          </a:prstGeom>
          <a:noFill/>
        </p:spPr>
        <p:txBody>
          <a:bodyPr wrap="square" rtlCol="0">
            <a:spAutoFit/>
          </a:bodyPr>
          <a:lstStyle/>
          <a:p>
            <a:r>
              <a:rPr lang="en-US" dirty="0" smtClean="0"/>
              <a:t>Green et al, American Journal of Epidemiology 1983, </a:t>
            </a:r>
            <a:r>
              <a:rPr lang="en-US" dirty="0" err="1" smtClean="0"/>
              <a:t>Vol</a:t>
            </a:r>
            <a:r>
              <a:rPr lang="en-US" dirty="0" smtClean="0"/>
              <a:t> 117, No. 1</a:t>
            </a:r>
            <a:endParaRPr lang="en-US" dirty="0"/>
          </a:p>
        </p:txBody>
      </p:sp>
    </p:spTree>
    <p:extLst>
      <p:ext uri="{BB962C8B-B14F-4D97-AF65-F5344CB8AC3E}">
        <p14:creationId xmlns:p14="http://schemas.microsoft.com/office/powerpoint/2010/main" val="78362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8963" y="0"/>
            <a:ext cx="9018837" cy="6858000"/>
          </a:xfrm>
          <a:prstGeom prst="rect">
            <a:avLst/>
          </a:prstGeom>
          <a:noFill/>
          <a:ln w="9525">
            <a:noFill/>
            <a:miter lim="800000"/>
            <a:headEnd/>
            <a:tailEnd/>
          </a:ln>
        </p:spPr>
      </p:pic>
      <p:sp>
        <p:nvSpPr>
          <p:cNvPr id="5" name="Rectangle 4"/>
          <p:cNvSpPr/>
          <p:nvPr/>
        </p:nvSpPr>
        <p:spPr>
          <a:xfrm>
            <a:off x="6269474" y="27708"/>
            <a:ext cx="1524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cs typeface="Arial" pitchFamily="34" charset="0"/>
              </a:rPr>
              <a:t>DDDD</a:t>
            </a:r>
            <a:endParaRPr lang="en-US" sz="1600" dirty="0">
              <a:latin typeface="Arial" pitchFamily="34" charset="0"/>
              <a:cs typeface="Arial" pitchFamily="34" charset="0"/>
            </a:endParaRPr>
          </a:p>
        </p:txBody>
      </p:sp>
      <p:sp>
        <p:nvSpPr>
          <p:cNvPr id="6" name="TextBox 5"/>
          <p:cNvSpPr txBox="1"/>
          <p:nvPr/>
        </p:nvSpPr>
        <p:spPr>
          <a:xfrm>
            <a:off x="6220982" y="570344"/>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
        <p:nvSpPr>
          <p:cNvPr id="7" name="TextBox 6"/>
          <p:cNvSpPr txBox="1"/>
          <p:nvPr/>
        </p:nvSpPr>
        <p:spPr>
          <a:xfrm>
            <a:off x="6230218" y="814439"/>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
        <p:nvSpPr>
          <p:cNvPr id="8" name="TextBox 7"/>
          <p:cNvSpPr txBox="1"/>
          <p:nvPr/>
        </p:nvSpPr>
        <p:spPr>
          <a:xfrm>
            <a:off x="6239454" y="1073059"/>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
        <p:nvSpPr>
          <p:cNvPr id="9" name="TextBox 8"/>
          <p:cNvSpPr txBox="1"/>
          <p:nvPr/>
        </p:nvSpPr>
        <p:spPr>
          <a:xfrm>
            <a:off x="6239454" y="1310895"/>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05634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61384990"/>
              </p:ext>
            </p:extLst>
          </p:nvPr>
        </p:nvGraphicFramePr>
        <p:xfrm>
          <a:off x="0" y="0"/>
          <a:ext cx="45720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593328924"/>
              </p:ext>
            </p:extLst>
          </p:nvPr>
        </p:nvGraphicFramePr>
        <p:xfrm>
          <a:off x="0" y="3059668"/>
          <a:ext cx="4572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73659549"/>
              </p:ext>
            </p:extLst>
          </p:nvPr>
        </p:nvGraphicFramePr>
        <p:xfrm>
          <a:off x="4648200" y="3036922"/>
          <a:ext cx="44958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462122336"/>
              </p:ext>
            </p:extLst>
          </p:nvPr>
        </p:nvGraphicFramePr>
        <p:xfrm>
          <a:off x="4343400" y="0"/>
          <a:ext cx="45720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04800" y="6553200"/>
            <a:ext cx="3581400" cy="369332"/>
          </a:xfrm>
          <a:prstGeom prst="rect">
            <a:avLst/>
          </a:prstGeom>
          <a:noFill/>
        </p:spPr>
        <p:txBody>
          <a:bodyPr wrap="square" rtlCol="0">
            <a:spAutoFit/>
          </a:bodyPr>
          <a:lstStyle/>
          <a:p>
            <a:r>
              <a:rPr lang="en-US" dirty="0" smtClean="0"/>
              <a:t>Slide adapted from John Seeger</a:t>
            </a:r>
            <a:endParaRPr lang="en-US" dirty="0"/>
          </a:p>
        </p:txBody>
      </p:sp>
      <p:sp>
        <p:nvSpPr>
          <p:cNvPr id="10" name="TextBox 9"/>
          <p:cNvSpPr txBox="1"/>
          <p:nvPr/>
        </p:nvSpPr>
        <p:spPr>
          <a:xfrm>
            <a:off x="666466" y="6304002"/>
            <a:ext cx="7567112" cy="36933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ea typeface="ＭＳ Ｐゴシック" pitchFamily="34" charset="-128"/>
              </a:rPr>
              <a:t>Seek high specificity in outcome </a:t>
            </a:r>
            <a:r>
              <a:rPr lang="en-US" dirty="0" smtClean="0">
                <a:ea typeface="ＭＳ Ｐゴシック" pitchFamily="34" charset="-128"/>
              </a:rPr>
              <a:t>ascertainment, which leads </a:t>
            </a:r>
            <a:r>
              <a:rPr lang="en-US" dirty="0">
                <a:ea typeface="ＭＳ Ｐゴシック" pitchFamily="34" charset="-128"/>
              </a:rPr>
              <a:t>to unbiased </a:t>
            </a:r>
            <a:r>
              <a:rPr lang="en-US" dirty="0" smtClean="0">
                <a:ea typeface="ＭＳ Ｐゴシック" pitchFamily="34" charset="-128"/>
              </a:rPr>
              <a:t>RR</a:t>
            </a:r>
            <a:endParaRPr lang="en-US" dirty="0">
              <a:ea typeface="ＭＳ Ｐゴシック" pitchFamily="34" charset="-128"/>
            </a:endParaRPr>
          </a:p>
        </p:txBody>
      </p:sp>
    </p:spTree>
    <p:extLst>
      <p:ext uri="{BB962C8B-B14F-4D97-AF65-F5344CB8AC3E}">
        <p14:creationId xmlns:p14="http://schemas.microsoft.com/office/powerpoint/2010/main" val="177578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dirty="0" smtClean="0"/>
              <a:t>Causal diagram is a useful method to identify potential confounders that need to be adjusted for in </a:t>
            </a:r>
            <a:r>
              <a:rPr lang="en-US" dirty="0" err="1" smtClean="0"/>
              <a:t>pharmacoepidemiologic</a:t>
            </a:r>
            <a:r>
              <a:rPr lang="en-US" dirty="0" smtClean="0"/>
              <a:t> studies</a:t>
            </a:r>
          </a:p>
          <a:p>
            <a:r>
              <a:rPr lang="en-US" dirty="0" smtClean="0"/>
              <a:t>Various study designs and </a:t>
            </a:r>
            <a:r>
              <a:rPr lang="en-US" dirty="0"/>
              <a:t>statistical methods can be leveraged to </a:t>
            </a:r>
            <a:r>
              <a:rPr lang="en-US" dirty="0" smtClean="0"/>
              <a:t>address measured and unmeasured confounding</a:t>
            </a:r>
          </a:p>
          <a:p>
            <a:r>
              <a:rPr lang="en-US" dirty="0"/>
              <a:t>Some of the challenges related to data availability can </a:t>
            </a:r>
            <a:r>
              <a:rPr lang="en-US" sz="2800" dirty="0"/>
              <a:t>be</a:t>
            </a:r>
            <a:r>
              <a:rPr lang="en-US" dirty="0"/>
              <a:t> addressed by supplemental data collection or algorithms developed based on available information</a:t>
            </a:r>
          </a:p>
          <a:p>
            <a:endParaRPr lang="en-US" dirty="0"/>
          </a:p>
          <a:p>
            <a:endParaRPr lang="en-US" dirty="0"/>
          </a:p>
        </p:txBody>
      </p:sp>
      <p:sp>
        <p:nvSpPr>
          <p:cNvPr id="4" name="TextBox 3"/>
          <p:cNvSpPr txBox="1"/>
          <p:nvPr/>
        </p:nvSpPr>
        <p:spPr>
          <a:xfrm>
            <a:off x="361666" y="5791200"/>
            <a:ext cx="8458200" cy="70788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Quality and validity of a study is ultimately decided by the quality and availability of data.</a:t>
            </a:r>
            <a:endParaRPr lang="en-US" sz="2000" dirty="0"/>
          </a:p>
        </p:txBody>
      </p:sp>
    </p:spTree>
    <p:extLst>
      <p:ext uri="{BB962C8B-B14F-4D97-AF65-F5344CB8AC3E}">
        <p14:creationId xmlns:p14="http://schemas.microsoft.com/office/powerpoint/2010/main" val="22976948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dirty="0" smtClean="0"/>
              <a:t>Thank you!</a:t>
            </a:r>
            <a:br>
              <a:rPr lang="en-US" dirty="0" smtClean="0"/>
            </a:br>
            <a:r>
              <a:rPr lang="en-US" dirty="0" smtClean="0"/>
              <a:t>Questions?</a:t>
            </a:r>
            <a:endParaRPr lang="en-US" dirty="0"/>
          </a:p>
        </p:txBody>
      </p:sp>
      <p:sp>
        <p:nvSpPr>
          <p:cNvPr id="4" name="Slide Number Placeholder 3"/>
          <p:cNvSpPr>
            <a:spLocks noGrp="1"/>
          </p:cNvSpPr>
          <p:nvPr>
            <p:ph type="sldNum" sz="quarter" idx="12"/>
          </p:nvPr>
        </p:nvSpPr>
        <p:spPr/>
        <p:txBody>
          <a:bodyPr/>
          <a:lstStyle/>
          <a:p>
            <a:fld id="{D4CD1D0B-4BB7-4704-84FA-10544A428167}" type="slidenum">
              <a:rPr lang="en-US" smtClean="0">
                <a:solidFill>
                  <a:srgbClr val="04617B">
                    <a:shade val="90000"/>
                  </a:srgbClr>
                </a:solidFill>
              </a:rPr>
              <a:pPr/>
              <a:t>88</a:t>
            </a:fld>
            <a:endParaRPr lang="en-US">
              <a:solidFill>
                <a:srgbClr val="04617B">
                  <a:shade val="90000"/>
                </a:srgbClr>
              </a:solidFill>
            </a:endParaRPr>
          </a:p>
        </p:txBody>
      </p:sp>
    </p:spTree>
    <p:extLst>
      <p:ext uri="{BB962C8B-B14F-4D97-AF65-F5344CB8AC3E}">
        <p14:creationId xmlns:p14="http://schemas.microsoft.com/office/powerpoint/2010/main" val="428748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15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Causal Diagram (3)</a:t>
            </a:r>
          </a:p>
        </p:txBody>
      </p:sp>
      <p:sp>
        <p:nvSpPr>
          <p:cNvPr id="10243" name="Content Placeholder 2"/>
          <p:cNvSpPr>
            <a:spLocks noGrp="1"/>
          </p:cNvSpPr>
          <p:nvPr>
            <p:ph idx="1"/>
          </p:nvPr>
        </p:nvSpPr>
        <p:spPr>
          <a:xfrm>
            <a:off x="457200" y="1219200"/>
            <a:ext cx="8305800" cy="2068512"/>
          </a:xfrm>
        </p:spPr>
        <p:txBody>
          <a:bodyPr>
            <a:noAutofit/>
          </a:bodyPr>
          <a:lstStyle/>
          <a:p>
            <a:pPr eaLnBrk="1" hangingPunct="1"/>
            <a:r>
              <a:rPr lang="en-US" sz="2800" dirty="0" smtClean="0"/>
              <a:t>Directed path includes </a:t>
            </a:r>
          </a:p>
          <a:p>
            <a:pPr lvl="1" eaLnBrk="1" hangingPunct="1"/>
            <a:r>
              <a:rPr lang="en-US" sz="2400" dirty="0" smtClean="0"/>
              <a:t>Direct effect of X on Y: X</a:t>
            </a:r>
            <a:r>
              <a:rPr lang="en-US" sz="2400" dirty="0" smtClean="0">
                <a:sym typeface="Wingdings" pitchFamily="2" charset="2"/>
              </a:rPr>
              <a:t>Y</a:t>
            </a:r>
          </a:p>
          <a:p>
            <a:pPr lvl="1" eaLnBrk="1" hangingPunct="1"/>
            <a:r>
              <a:rPr lang="en-US" sz="2400" dirty="0" smtClean="0"/>
              <a:t>Indirect effect of X on Y based on known information: X</a:t>
            </a:r>
            <a:r>
              <a:rPr lang="en-US" sz="2400" dirty="0" smtClean="0">
                <a:sym typeface="Wingdings" pitchFamily="2" charset="2"/>
              </a:rPr>
              <a:t>ZY</a:t>
            </a:r>
            <a:endParaRPr lang="en-US" sz="3200" dirty="0" smtClean="0"/>
          </a:p>
          <a:p>
            <a:pPr eaLnBrk="1" hangingPunct="1"/>
            <a:r>
              <a:rPr lang="en-US" sz="2800" dirty="0" smtClean="0"/>
              <a:t>Backdoor path from X to Y: X</a:t>
            </a:r>
            <a:r>
              <a:rPr lang="en-US" sz="2800" dirty="0" smtClean="0">
                <a:sym typeface="Wingdings" pitchFamily="2" charset="2"/>
              </a:rPr>
              <a:t>Y</a:t>
            </a:r>
          </a:p>
          <a:p>
            <a:pPr eaLnBrk="1" hangingPunct="1"/>
            <a:r>
              <a:rPr lang="en-US" sz="2800" dirty="0" smtClean="0">
                <a:sym typeface="Wingdings" pitchFamily="2" charset="2"/>
              </a:rPr>
              <a:t>Collider X: YXZ</a:t>
            </a:r>
          </a:p>
          <a:p>
            <a:pPr eaLnBrk="1" hangingPunct="1"/>
            <a:r>
              <a:rPr lang="en-US" sz="2800" dirty="0" smtClean="0">
                <a:sym typeface="Wingdings" pitchFamily="2" charset="2"/>
              </a:rPr>
              <a:t>A blocked path: A path with one or more colliders</a:t>
            </a:r>
          </a:p>
          <a:p>
            <a:pPr eaLnBrk="1" hangingPunct="1"/>
            <a:r>
              <a:rPr lang="en-US" sz="2800" dirty="0" smtClean="0">
                <a:sym typeface="Wingdings" pitchFamily="2" charset="2"/>
              </a:rPr>
              <a:t>An unblocked path (association): A path with no collider</a:t>
            </a:r>
          </a:p>
          <a:p>
            <a:pPr lvl="1" eaLnBrk="1" hangingPunct="1"/>
            <a:r>
              <a:rPr lang="en-US" sz="2400" dirty="0" smtClean="0">
                <a:sym typeface="Wingdings" pitchFamily="2" charset="2"/>
              </a:rPr>
              <a:t>Directed path (causal effect): </a:t>
            </a:r>
            <a:r>
              <a:rPr lang="en-US" sz="2400" dirty="0" smtClean="0"/>
              <a:t>X</a:t>
            </a:r>
            <a:r>
              <a:rPr lang="en-US" sz="2400" dirty="0" smtClean="0">
                <a:sym typeface="Wingdings" pitchFamily="2" charset="2"/>
              </a:rPr>
              <a:t>ZY</a:t>
            </a:r>
          </a:p>
          <a:p>
            <a:pPr lvl="1" eaLnBrk="1" hangingPunct="1"/>
            <a:r>
              <a:rPr lang="en-US" sz="2400" dirty="0" smtClean="0">
                <a:sym typeface="Wingdings" pitchFamily="2" charset="2"/>
              </a:rPr>
              <a:t>Backdoor path (confounding): XZY</a:t>
            </a:r>
            <a:endParaRPr lang="en-US" sz="3200" dirty="0" smtClean="0">
              <a:sym typeface="Wingdings" pitchFamily="2" charset="2"/>
            </a:endParaRPr>
          </a:p>
          <a:p>
            <a:pPr eaLnBrk="1" hangingPunct="1"/>
            <a:endParaRPr lang="en-US" dirty="0" smtClean="0"/>
          </a:p>
        </p:txBody>
      </p:sp>
      <p:sp>
        <p:nvSpPr>
          <p:cNvPr id="10245" name="Slide Number Placeholder 4"/>
          <p:cNvSpPr>
            <a:spLocks noGrp="1"/>
          </p:cNvSpPr>
          <p:nvPr>
            <p:ph type="sldNum" sz="quarter" idx="11"/>
          </p:nvPr>
        </p:nvSpPr>
        <p:spPr>
          <a:noFill/>
        </p:spPr>
        <p:txBody>
          <a:bodyPr/>
          <a:lstStyle/>
          <a:p>
            <a:fld id="{B7A2666F-A8D1-4D5A-905D-491B327D3C32}" type="slidenum">
              <a:rPr lang="en-US" smtClean="0"/>
              <a:pPr/>
              <a:t>9</a:t>
            </a:fld>
            <a:endParaRPr lang="en-US" smtClean="0"/>
          </a:p>
        </p:txBody>
      </p:sp>
    </p:spTree>
    <p:extLst>
      <p:ext uri="{BB962C8B-B14F-4D97-AF65-F5344CB8AC3E}">
        <p14:creationId xmlns:p14="http://schemas.microsoft.com/office/powerpoint/2010/main" val="66929707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altLang="en-US" smtClean="0"/>
              <a:t>External Covariate Adjustment - Overview </a:t>
            </a:r>
          </a:p>
        </p:txBody>
      </p:sp>
      <p:sp>
        <p:nvSpPr>
          <p:cNvPr id="19459" name="Content Placeholder 2"/>
          <p:cNvSpPr>
            <a:spLocks noGrp="1"/>
          </p:cNvSpPr>
          <p:nvPr>
            <p:ph idx="1"/>
          </p:nvPr>
        </p:nvSpPr>
        <p:spPr/>
        <p:txBody>
          <a:bodyPr>
            <a:normAutofit fontScale="92500" lnSpcReduction="20000"/>
          </a:bodyPr>
          <a:lstStyle/>
          <a:p>
            <a:pPr eaLnBrk="1" hangingPunct="1"/>
            <a:r>
              <a:rPr lang="en-US" altLang="en-US" dirty="0" smtClean="0"/>
              <a:t>Claims data studies is limited by incomplete capture of potential confounders</a:t>
            </a:r>
          </a:p>
          <a:p>
            <a:pPr lvl="1" eaLnBrk="1" hangingPunct="1"/>
            <a:r>
              <a:rPr lang="en-US" altLang="en-US" dirty="0" smtClean="0"/>
              <a:t>Markers of disease severity</a:t>
            </a:r>
          </a:p>
          <a:p>
            <a:pPr lvl="1" eaLnBrk="1" hangingPunct="1"/>
            <a:r>
              <a:rPr lang="en-US" altLang="en-US" dirty="0" smtClean="0"/>
              <a:t>BMI</a:t>
            </a:r>
          </a:p>
          <a:p>
            <a:pPr lvl="1" eaLnBrk="1" hangingPunct="1"/>
            <a:r>
              <a:rPr lang="en-US" altLang="en-US" dirty="0" smtClean="0"/>
              <a:t>Smoking status</a:t>
            </a:r>
          </a:p>
          <a:p>
            <a:pPr lvl="1" eaLnBrk="1" hangingPunct="1"/>
            <a:r>
              <a:rPr lang="en-US" altLang="en-US" dirty="0" smtClean="0"/>
              <a:t>Functional status</a:t>
            </a:r>
          </a:p>
          <a:p>
            <a:pPr lvl="1" eaLnBrk="1" hangingPunct="1"/>
            <a:r>
              <a:rPr lang="en-US" altLang="en-US" dirty="0" smtClean="0"/>
              <a:t>Lab values, </a:t>
            </a:r>
            <a:r>
              <a:rPr lang="en-US" altLang="en-US" dirty="0" err="1" smtClean="0"/>
              <a:t>etc</a:t>
            </a:r>
            <a:endParaRPr lang="en-US" altLang="en-US" dirty="0" smtClean="0"/>
          </a:p>
          <a:p>
            <a:pPr eaLnBrk="1" hangingPunct="1"/>
            <a:r>
              <a:rPr lang="en-US" altLang="en-US" dirty="0" smtClean="0"/>
              <a:t>When additional information is available through survey or medical chart review, external adjustment can be performed to estimate the strength of unmeasured confounding.</a:t>
            </a:r>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94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BEC673-BCDD-4AD2-A368-ABF25E2F477A}" type="slidenum">
              <a:rPr lang="en-US" altLang="en-US">
                <a:solidFill>
                  <a:schemeClr val="bg2"/>
                </a:solidFill>
              </a:rPr>
              <a:pPr/>
              <a:t>90</a:t>
            </a:fld>
            <a:endParaRPr lang="en-US" altLang="en-US">
              <a:solidFill>
                <a:schemeClr val="bg2"/>
              </a:solidFill>
            </a:endParaRPr>
          </a:p>
        </p:txBody>
      </p:sp>
    </p:spTree>
    <p:extLst>
      <p:ext uri="{BB962C8B-B14F-4D97-AF65-F5344CB8AC3E}">
        <p14:creationId xmlns:p14="http://schemas.microsoft.com/office/powerpoint/2010/main" val="258772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altLang="en-US" smtClean="0"/>
              <a:t>External Covariate Adjustment – Measured vs. Unmeasured Confounding</a:t>
            </a:r>
          </a:p>
        </p:txBody>
      </p:sp>
      <p:sp>
        <p:nvSpPr>
          <p:cNvPr id="2048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048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448EA2-7ECB-49B9-9E66-D843B8F61103}" type="slidenum">
              <a:rPr lang="en-US" altLang="en-US">
                <a:solidFill>
                  <a:schemeClr val="bg2"/>
                </a:solidFill>
              </a:rPr>
              <a:pPr/>
              <a:t>91</a:t>
            </a:fld>
            <a:endParaRPr lang="en-US" altLang="en-US">
              <a:solidFill>
                <a:schemeClr val="bg2"/>
              </a:solidFill>
            </a:endParaRP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09663"/>
            <a:ext cx="54625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6" name="TextBox 7"/>
          <p:cNvSpPr txBox="1">
            <a:spLocks noChangeArrowheads="1"/>
          </p:cNvSpPr>
          <p:nvPr/>
        </p:nvSpPr>
        <p:spPr bwMode="auto">
          <a:xfrm>
            <a:off x="6426200" y="2733675"/>
            <a:ext cx="2203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Confounding exists only if OR</a:t>
            </a:r>
            <a:r>
              <a:rPr lang="en-US" altLang="en-US" baseline="-25000"/>
              <a:t>EC</a:t>
            </a:r>
            <a:r>
              <a:rPr lang="en-US" altLang="en-US"/>
              <a:t> ≠ 1 and RR</a:t>
            </a:r>
            <a:r>
              <a:rPr lang="en-US" altLang="en-US" baseline="-25000"/>
              <a:t>CD</a:t>
            </a:r>
            <a:r>
              <a:rPr lang="en-US" altLang="en-US"/>
              <a:t> ≠ 1 </a:t>
            </a:r>
          </a:p>
        </p:txBody>
      </p:sp>
    </p:spTree>
    <p:extLst>
      <p:ext uri="{BB962C8B-B14F-4D97-AF65-F5344CB8AC3E}">
        <p14:creationId xmlns:p14="http://schemas.microsoft.com/office/powerpoint/2010/main" val="72094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altLang="en-US" smtClean="0"/>
              <a:t>External Covariate Adjustment – Array Approach (1)</a:t>
            </a:r>
          </a:p>
        </p:txBody>
      </p:sp>
      <p:sp>
        <p:nvSpPr>
          <p:cNvPr id="21507" name="Content Placeholder 2"/>
          <p:cNvSpPr>
            <a:spLocks noGrp="1"/>
          </p:cNvSpPr>
          <p:nvPr>
            <p:ph idx="1"/>
          </p:nvPr>
        </p:nvSpPr>
        <p:spPr/>
        <p:txBody>
          <a:bodyPr>
            <a:normAutofit/>
          </a:bodyPr>
          <a:lstStyle/>
          <a:p>
            <a:pPr eaLnBrk="1" hangingPunct="1"/>
            <a:r>
              <a:rPr lang="en-US" altLang="en-US" sz="2800" dirty="0" smtClean="0"/>
              <a:t>To estimate the true or fully adjusted RR assuming an apparent relative risk (ARR), a prevalence of unmeasured confounder in the unexposed (P</a:t>
            </a:r>
            <a:r>
              <a:rPr lang="en-US" altLang="en-US" sz="2800" baseline="-25000" dirty="0" smtClean="0"/>
              <a:t>C0</a:t>
            </a:r>
            <a:r>
              <a:rPr lang="en-US" altLang="en-US" sz="2800" dirty="0" smtClean="0"/>
              <a:t>) and exposed (P</a:t>
            </a:r>
            <a:r>
              <a:rPr lang="en-US" altLang="en-US" sz="2800" baseline="-25000" dirty="0" smtClean="0"/>
              <a:t>C1</a:t>
            </a:r>
            <a:r>
              <a:rPr lang="en-US" altLang="en-US" sz="2800" dirty="0" smtClean="0"/>
              <a:t>), and the association between unmeasured confounder and outcome (RR</a:t>
            </a:r>
            <a:r>
              <a:rPr lang="en-US" altLang="en-US" sz="2800" baseline="-25000" dirty="0" smtClean="0"/>
              <a:t>CD</a:t>
            </a:r>
            <a:r>
              <a:rPr lang="en-US" altLang="en-US" sz="2800" dirty="0" smtClean="0"/>
              <a:t>). </a:t>
            </a:r>
          </a:p>
          <a:p>
            <a:pPr lvl="1" eaLnBrk="1" hangingPunct="1"/>
            <a:r>
              <a:rPr lang="en-US" altLang="en-US" sz="2400" dirty="0" smtClean="0"/>
              <a:t>C</a:t>
            </a:r>
            <a:r>
              <a:rPr lang="en-US" altLang="en-US" sz="2400" baseline="-25000" dirty="0" smtClean="0"/>
              <a:t>0</a:t>
            </a:r>
            <a:r>
              <a:rPr lang="en-US" altLang="en-US" sz="2400" dirty="0" smtClean="0"/>
              <a:t>,</a:t>
            </a:r>
            <a:r>
              <a:rPr lang="en-US" altLang="en-US" sz="2400" baseline="-25000" dirty="0" smtClean="0"/>
              <a:t> </a:t>
            </a:r>
            <a:r>
              <a:rPr lang="en-US" altLang="en-US" sz="2400" dirty="0" smtClean="0"/>
              <a:t>C</a:t>
            </a:r>
            <a:r>
              <a:rPr lang="en-US" altLang="en-US" sz="2400" baseline="-25000" dirty="0" smtClean="0"/>
              <a:t>1 </a:t>
            </a:r>
            <a:r>
              <a:rPr lang="en-US" altLang="en-US" sz="2400" dirty="0" smtClean="0"/>
              <a:t>and</a:t>
            </a:r>
            <a:r>
              <a:rPr lang="en-US" altLang="en-US" sz="2400" baseline="-25000" dirty="0" smtClean="0"/>
              <a:t> </a:t>
            </a:r>
            <a:r>
              <a:rPr lang="en-US" altLang="en-US" sz="2400" dirty="0" smtClean="0"/>
              <a:t>RR</a:t>
            </a:r>
            <a:r>
              <a:rPr lang="en-US" altLang="en-US" sz="2400" baseline="-25000" dirty="0" smtClean="0"/>
              <a:t>CD </a:t>
            </a:r>
            <a:r>
              <a:rPr lang="en-US" altLang="en-US" sz="2400" dirty="0" smtClean="0"/>
              <a:t>are assessed through medical record review or patient survey</a:t>
            </a:r>
          </a:p>
          <a:p>
            <a:pPr lvl="1" eaLnBrk="1" hangingPunct="1"/>
            <a:r>
              <a:rPr lang="en-US" altLang="en-US" sz="2400" dirty="0" smtClean="0"/>
              <a:t>It has been proved that </a:t>
            </a:r>
          </a:p>
          <a:p>
            <a:pPr lvl="1" eaLnBrk="1" hangingPunct="1"/>
            <a:endParaRPr lang="en-US" altLang="en-US" sz="2400" dirty="0" smtClean="0"/>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15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915E89-73D0-4883-8EDA-8A0383CB1699}" type="slidenum">
              <a:rPr lang="en-US" altLang="en-US">
                <a:solidFill>
                  <a:schemeClr val="bg2"/>
                </a:solidFill>
              </a:rPr>
              <a:pPr/>
              <a:t>92</a:t>
            </a:fld>
            <a:endParaRPr lang="en-US" altLang="en-US">
              <a:solidFill>
                <a:schemeClr val="bg2"/>
              </a:solidFill>
            </a:endParaRPr>
          </a:p>
        </p:txBody>
      </p:sp>
      <p:pic>
        <p:nvPicPr>
          <p:cNvPr id="215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81600"/>
            <a:ext cx="36988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02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smtClean="0"/>
              <a:t>External Covariate Adjustment – Array Approach (2)</a:t>
            </a:r>
          </a:p>
        </p:txBody>
      </p:sp>
      <p:sp>
        <p:nvSpPr>
          <p:cNvPr id="2253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253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A41037-3351-4BAF-B3A6-DE3AF45EF499}" type="slidenum">
              <a:rPr lang="en-US" altLang="en-US">
                <a:solidFill>
                  <a:schemeClr val="bg2"/>
                </a:solidFill>
              </a:rPr>
              <a:pPr/>
              <a:t>93</a:t>
            </a:fld>
            <a:endParaRPr lang="en-US" altLang="en-US">
              <a:solidFill>
                <a:schemeClr val="bg2"/>
              </a:solidFill>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2413"/>
            <a:ext cx="61341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altLang="en-US" smtClean="0"/>
              <a:t>External Covariate Adjustment – Other Methods and Resources</a:t>
            </a:r>
          </a:p>
        </p:txBody>
      </p:sp>
      <p:sp>
        <p:nvSpPr>
          <p:cNvPr id="25603" name="Content Placeholder 2"/>
          <p:cNvSpPr>
            <a:spLocks noGrp="1"/>
          </p:cNvSpPr>
          <p:nvPr>
            <p:ph idx="1"/>
          </p:nvPr>
        </p:nvSpPr>
        <p:spPr/>
        <p:txBody>
          <a:bodyPr/>
          <a:lstStyle/>
          <a:p>
            <a:pPr eaLnBrk="1" hangingPunct="1"/>
            <a:r>
              <a:rPr lang="en-US" altLang="en-US" smtClean="0"/>
              <a:t>Algebraic solution for single binary confounders</a:t>
            </a:r>
          </a:p>
          <a:p>
            <a:pPr eaLnBrk="1" hangingPunct="1"/>
            <a:r>
              <a:rPr lang="en-US" altLang="en-US" smtClean="0"/>
              <a:t>Multiple confounders of various distributions</a:t>
            </a:r>
          </a:p>
          <a:p>
            <a:pPr eaLnBrk="1" hangingPunct="1"/>
            <a:r>
              <a:rPr lang="en-US" altLang="en-US" smtClean="0"/>
              <a:t>Simulation-based sensitivity analysis</a:t>
            </a:r>
          </a:p>
          <a:p>
            <a:pPr eaLnBrk="1" hangingPunct="1"/>
            <a:r>
              <a:rPr lang="en-US" altLang="en-US" smtClean="0"/>
              <a:t>For array approach, rule out approach and algebraic solution, spread-sheets with example data can be downloaded at htttp:www.drugepi.org</a:t>
            </a:r>
          </a:p>
          <a:p>
            <a:pPr eaLnBrk="1" hangingPunct="1">
              <a:buFontTx/>
              <a:buNone/>
            </a:pPr>
            <a:endParaRPr lang="en-US" altLang="en-US" smtClean="0"/>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56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5BA657-C037-4C0C-91C6-F640D5802042}" type="slidenum">
              <a:rPr lang="en-US" altLang="en-US">
                <a:solidFill>
                  <a:schemeClr val="bg2"/>
                </a:solidFill>
              </a:rPr>
              <a:pPr/>
              <a:t>94</a:t>
            </a:fld>
            <a:endParaRPr lang="en-US" altLang="en-US">
              <a:solidFill>
                <a:schemeClr val="bg2"/>
              </a:solidFill>
            </a:endParaRPr>
          </a:p>
        </p:txBody>
      </p:sp>
    </p:spTree>
    <p:extLst>
      <p:ext uri="{BB962C8B-B14F-4D97-AF65-F5344CB8AC3E}">
        <p14:creationId xmlns:p14="http://schemas.microsoft.com/office/powerpoint/2010/main" val="18977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Confounding</a:t>
            </a:r>
          </a:p>
        </p:txBody>
      </p:sp>
      <p:sp>
        <p:nvSpPr>
          <p:cNvPr id="16387" name="Content Placeholder 2"/>
          <p:cNvSpPr>
            <a:spLocks noGrp="1"/>
          </p:cNvSpPr>
          <p:nvPr>
            <p:ph idx="1"/>
          </p:nvPr>
        </p:nvSpPr>
        <p:spPr>
          <a:xfrm>
            <a:off x="512763" y="1462088"/>
            <a:ext cx="8118475" cy="1677987"/>
          </a:xfrm>
        </p:spPr>
        <p:txBody>
          <a:bodyPr>
            <a:normAutofit fontScale="92500" lnSpcReduction="20000"/>
          </a:bodyPr>
          <a:lstStyle/>
          <a:p>
            <a:pPr eaLnBrk="1" hangingPunct="1"/>
            <a:r>
              <a:rPr lang="en-US" smtClean="0"/>
              <a:t>Conventional criteria for confounding factor</a:t>
            </a:r>
            <a:r>
              <a:rPr lang="en-US" baseline="30000" smtClean="0"/>
              <a:t>1</a:t>
            </a:r>
            <a:endParaRPr lang="en-US" smtClean="0"/>
          </a:p>
          <a:p>
            <a:pPr lvl="1" eaLnBrk="1" hangingPunct="1"/>
            <a:r>
              <a:rPr lang="en-US" smtClean="0"/>
              <a:t>The variable is a cause of outcome</a:t>
            </a:r>
          </a:p>
          <a:p>
            <a:pPr lvl="1" eaLnBrk="1" hangingPunct="1"/>
            <a:r>
              <a:rPr lang="en-US" smtClean="0"/>
              <a:t>The variable is associated with exposure</a:t>
            </a:r>
          </a:p>
          <a:p>
            <a:pPr lvl="1" eaLnBrk="1" hangingPunct="1"/>
            <a:r>
              <a:rPr lang="en-US" smtClean="0"/>
              <a:t>The variable is not an effect of exposure or outcome</a:t>
            </a:r>
          </a:p>
          <a:p>
            <a:pPr eaLnBrk="1" hangingPunct="1"/>
            <a:endParaRPr lang="en-US" smtClean="0"/>
          </a:p>
        </p:txBody>
      </p:sp>
      <p:sp>
        <p:nvSpPr>
          <p:cNvPr id="16389" name="Slide Number Placeholder 4"/>
          <p:cNvSpPr>
            <a:spLocks noGrp="1"/>
          </p:cNvSpPr>
          <p:nvPr>
            <p:ph type="sldNum" sz="quarter" idx="11"/>
          </p:nvPr>
        </p:nvSpPr>
        <p:spPr>
          <a:noFill/>
        </p:spPr>
        <p:txBody>
          <a:bodyPr/>
          <a:lstStyle/>
          <a:p>
            <a:fld id="{00395A5E-850C-4F95-956D-FBBF6295861F}" type="slidenum">
              <a:rPr lang="en-US" smtClean="0"/>
              <a:pPr/>
              <a:t>95</a:t>
            </a:fld>
            <a:endParaRPr lang="en-US" smtClean="0"/>
          </a:p>
        </p:txBody>
      </p:sp>
      <p:sp>
        <p:nvSpPr>
          <p:cNvPr id="16390" name="TextBox 5"/>
          <p:cNvSpPr txBox="1">
            <a:spLocks noChangeArrowheads="1"/>
          </p:cNvSpPr>
          <p:nvPr/>
        </p:nvSpPr>
        <p:spPr bwMode="auto">
          <a:xfrm>
            <a:off x="512763" y="6243638"/>
            <a:ext cx="5226050" cy="307975"/>
          </a:xfrm>
          <a:prstGeom prst="rect">
            <a:avLst/>
          </a:prstGeom>
          <a:noFill/>
          <a:ln w="9525">
            <a:noFill/>
            <a:miter lim="800000"/>
            <a:headEnd/>
            <a:tailEnd/>
          </a:ln>
        </p:spPr>
        <p:txBody>
          <a:bodyPr>
            <a:spAutoFit/>
          </a:bodyPr>
          <a:lstStyle/>
          <a:p>
            <a:r>
              <a:rPr lang="en-US" sz="1400" dirty="0"/>
              <a:t>1. Greenland et al, Epidemiology 1999</a:t>
            </a:r>
          </a:p>
        </p:txBody>
      </p:sp>
      <p:sp>
        <p:nvSpPr>
          <p:cNvPr id="16391" name="TextBox 6"/>
          <p:cNvSpPr txBox="1">
            <a:spLocks noChangeArrowheads="1"/>
          </p:cNvSpPr>
          <p:nvPr/>
        </p:nvSpPr>
        <p:spPr bwMode="auto">
          <a:xfrm>
            <a:off x="1576388" y="4824413"/>
            <a:ext cx="962025" cy="369887"/>
          </a:xfrm>
          <a:prstGeom prst="rect">
            <a:avLst/>
          </a:prstGeom>
          <a:noFill/>
          <a:ln w="9525">
            <a:noFill/>
            <a:miter lim="800000"/>
            <a:headEnd/>
            <a:tailEnd/>
          </a:ln>
        </p:spPr>
        <p:txBody>
          <a:bodyPr>
            <a:spAutoFit/>
          </a:bodyPr>
          <a:lstStyle/>
          <a:p>
            <a:r>
              <a:rPr lang="en-US"/>
              <a:t>E</a:t>
            </a:r>
          </a:p>
        </p:txBody>
      </p:sp>
      <p:sp>
        <p:nvSpPr>
          <p:cNvPr id="16392" name="TextBox 7"/>
          <p:cNvSpPr txBox="1">
            <a:spLocks noChangeArrowheads="1"/>
          </p:cNvSpPr>
          <p:nvPr/>
        </p:nvSpPr>
        <p:spPr bwMode="auto">
          <a:xfrm>
            <a:off x="5522913" y="4824413"/>
            <a:ext cx="793750" cy="369887"/>
          </a:xfrm>
          <a:prstGeom prst="rect">
            <a:avLst/>
          </a:prstGeom>
          <a:noFill/>
          <a:ln w="9525">
            <a:noFill/>
            <a:miter lim="800000"/>
            <a:headEnd/>
            <a:tailEnd/>
          </a:ln>
        </p:spPr>
        <p:txBody>
          <a:bodyPr>
            <a:spAutoFit/>
          </a:bodyPr>
          <a:lstStyle/>
          <a:p>
            <a:r>
              <a:rPr lang="en-US"/>
              <a:t>D</a:t>
            </a:r>
          </a:p>
        </p:txBody>
      </p:sp>
      <p:cxnSp>
        <p:nvCxnSpPr>
          <p:cNvPr id="16393" name="Straight Arrow Connector 9"/>
          <p:cNvCxnSpPr>
            <a:cxnSpLocks noChangeShapeType="1"/>
          </p:cNvCxnSpPr>
          <p:nvPr/>
        </p:nvCxnSpPr>
        <p:spPr bwMode="auto">
          <a:xfrm>
            <a:off x="2020888" y="5005388"/>
            <a:ext cx="3502025" cy="11112"/>
          </a:xfrm>
          <a:prstGeom prst="straightConnector1">
            <a:avLst/>
          </a:prstGeom>
          <a:noFill/>
          <a:ln w="9525" algn="ctr">
            <a:solidFill>
              <a:schemeClr val="tx1"/>
            </a:solidFill>
            <a:prstDash val="dash"/>
            <a:round/>
            <a:headEnd/>
            <a:tailEnd type="arrow" w="med" len="med"/>
          </a:ln>
        </p:spPr>
      </p:cxnSp>
      <p:sp>
        <p:nvSpPr>
          <p:cNvPr id="16394" name="TextBox 10"/>
          <p:cNvSpPr txBox="1">
            <a:spLocks noChangeArrowheads="1"/>
          </p:cNvSpPr>
          <p:nvPr/>
        </p:nvSpPr>
        <p:spPr bwMode="auto">
          <a:xfrm>
            <a:off x="3617913" y="3489325"/>
            <a:ext cx="854075" cy="369888"/>
          </a:xfrm>
          <a:prstGeom prst="rect">
            <a:avLst/>
          </a:prstGeom>
          <a:noFill/>
          <a:ln w="9525">
            <a:noFill/>
            <a:miter lim="800000"/>
            <a:headEnd/>
            <a:tailEnd/>
          </a:ln>
        </p:spPr>
        <p:txBody>
          <a:bodyPr>
            <a:spAutoFit/>
          </a:bodyPr>
          <a:lstStyle/>
          <a:p>
            <a:r>
              <a:rPr lang="en-US"/>
              <a:t>C</a:t>
            </a:r>
          </a:p>
        </p:txBody>
      </p:sp>
      <p:cxnSp>
        <p:nvCxnSpPr>
          <p:cNvPr id="16395" name="Straight Connector 12"/>
          <p:cNvCxnSpPr>
            <a:cxnSpLocks noChangeShapeType="1"/>
            <a:stCxn id="16391" idx="0"/>
          </p:cNvCxnSpPr>
          <p:nvPr/>
        </p:nvCxnSpPr>
        <p:spPr bwMode="auto">
          <a:xfrm rot="5400000" flipH="1" flipV="1">
            <a:off x="2355057" y="3561556"/>
            <a:ext cx="965200" cy="1560513"/>
          </a:xfrm>
          <a:prstGeom prst="line">
            <a:avLst/>
          </a:prstGeom>
          <a:noFill/>
          <a:ln w="9525" algn="ctr">
            <a:solidFill>
              <a:schemeClr val="tx1"/>
            </a:solidFill>
            <a:round/>
            <a:headEnd/>
            <a:tailEnd/>
          </a:ln>
        </p:spPr>
      </p:cxnSp>
      <p:cxnSp>
        <p:nvCxnSpPr>
          <p:cNvPr id="16396" name="Straight Arrow Connector 14"/>
          <p:cNvCxnSpPr>
            <a:cxnSpLocks noChangeShapeType="1"/>
            <a:stCxn id="16394" idx="2"/>
          </p:cNvCxnSpPr>
          <p:nvPr/>
        </p:nvCxnSpPr>
        <p:spPr bwMode="auto">
          <a:xfrm rot="16200000" flipH="1">
            <a:off x="4209257" y="3694906"/>
            <a:ext cx="965200" cy="129381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127505527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Confounding</a:t>
            </a:r>
          </a:p>
        </p:txBody>
      </p:sp>
      <p:sp>
        <p:nvSpPr>
          <p:cNvPr id="17411" name="Content Placeholder 2"/>
          <p:cNvSpPr>
            <a:spLocks noGrp="1"/>
          </p:cNvSpPr>
          <p:nvPr>
            <p:ph idx="1"/>
          </p:nvPr>
        </p:nvSpPr>
        <p:spPr>
          <a:xfrm>
            <a:off x="512763" y="1462088"/>
            <a:ext cx="8118475" cy="1677987"/>
          </a:xfrm>
        </p:spPr>
        <p:txBody>
          <a:bodyPr>
            <a:normAutofit fontScale="92500" lnSpcReduction="20000"/>
          </a:bodyPr>
          <a:lstStyle/>
          <a:p>
            <a:pPr eaLnBrk="1" hangingPunct="1"/>
            <a:r>
              <a:rPr lang="en-US" dirty="0" smtClean="0"/>
              <a:t>Conventional criteria for confounding factor</a:t>
            </a:r>
            <a:r>
              <a:rPr lang="en-US" baseline="30000" dirty="0" smtClean="0"/>
              <a:t>1</a:t>
            </a:r>
            <a:endParaRPr lang="en-US" dirty="0" smtClean="0"/>
          </a:p>
          <a:p>
            <a:pPr lvl="1" eaLnBrk="1" hangingPunct="1"/>
            <a:r>
              <a:rPr lang="en-US" dirty="0" smtClean="0"/>
              <a:t>The variable is a cause of outcome</a:t>
            </a:r>
          </a:p>
          <a:p>
            <a:pPr lvl="1" eaLnBrk="1" hangingPunct="1"/>
            <a:r>
              <a:rPr lang="en-US" dirty="0" smtClean="0"/>
              <a:t>The variable is associated with exposure</a:t>
            </a:r>
          </a:p>
          <a:p>
            <a:pPr lvl="1" eaLnBrk="1" hangingPunct="1"/>
            <a:r>
              <a:rPr lang="en-US" dirty="0" smtClean="0"/>
              <a:t>The variable is not an effect of exposure or outcome</a:t>
            </a:r>
          </a:p>
          <a:p>
            <a:pPr eaLnBrk="1" hangingPunct="1"/>
            <a:endParaRPr lang="en-US" dirty="0" smtClean="0"/>
          </a:p>
        </p:txBody>
      </p:sp>
      <p:sp>
        <p:nvSpPr>
          <p:cNvPr id="17413" name="Slide Number Placeholder 4"/>
          <p:cNvSpPr>
            <a:spLocks noGrp="1"/>
          </p:cNvSpPr>
          <p:nvPr>
            <p:ph type="sldNum" sz="quarter" idx="11"/>
          </p:nvPr>
        </p:nvSpPr>
        <p:spPr>
          <a:noFill/>
        </p:spPr>
        <p:txBody>
          <a:bodyPr/>
          <a:lstStyle/>
          <a:p>
            <a:fld id="{6052753E-8A5C-452B-8D34-9C17EF3045FB}" type="slidenum">
              <a:rPr lang="en-US" smtClean="0"/>
              <a:pPr/>
              <a:t>96</a:t>
            </a:fld>
            <a:endParaRPr lang="en-US" smtClean="0"/>
          </a:p>
        </p:txBody>
      </p:sp>
      <p:sp>
        <p:nvSpPr>
          <p:cNvPr id="17414" name="TextBox 5"/>
          <p:cNvSpPr txBox="1">
            <a:spLocks noChangeArrowheads="1"/>
          </p:cNvSpPr>
          <p:nvPr/>
        </p:nvSpPr>
        <p:spPr bwMode="auto">
          <a:xfrm>
            <a:off x="512763" y="6243638"/>
            <a:ext cx="5226050" cy="307975"/>
          </a:xfrm>
          <a:prstGeom prst="rect">
            <a:avLst/>
          </a:prstGeom>
          <a:noFill/>
          <a:ln w="9525">
            <a:noFill/>
            <a:miter lim="800000"/>
            <a:headEnd/>
            <a:tailEnd/>
          </a:ln>
        </p:spPr>
        <p:txBody>
          <a:bodyPr>
            <a:spAutoFit/>
          </a:bodyPr>
          <a:lstStyle/>
          <a:p>
            <a:r>
              <a:rPr lang="en-US" sz="1400"/>
              <a:t>1. Greenland et al, Epidemiology 1999</a:t>
            </a:r>
          </a:p>
        </p:txBody>
      </p:sp>
      <p:sp>
        <p:nvSpPr>
          <p:cNvPr id="17415" name="TextBox 6"/>
          <p:cNvSpPr txBox="1">
            <a:spLocks noChangeArrowheads="1"/>
          </p:cNvSpPr>
          <p:nvPr/>
        </p:nvSpPr>
        <p:spPr bwMode="auto">
          <a:xfrm>
            <a:off x="1576388" y="4824413"/>
            <a:ext cx="962025" cy="369887"/>
          </a:xfrm>
          <a:prstGeom prst="rect">
            <a:avLst/>
          </a:prstGeom>
          <a:noFill/>
          <a:ln w="9525">
            <a:noFill/>
            <a:miter lim="800000"/>
            <a:headEnd/>
            <a:tailEnd/>
          </a:ln>
        </p:spPr>
        <p:txBody>
          <a:bodyPr>
            <a:spAutoFit/>
          </a:bodyPr>
          <a:lstStyle/>
          <a:p>
            <a:r>
              <a:rPr lang="en-US"/>
              <a:t>E</a:t>
            </a:r>
          </a:p>
        </p:txBody>
      </p:sp>
      <p:sp>
        <p:nvSpPr>
          <p:cNvPr id="17416" name="TextBox 7"/>
          <p:cNvSpPr txBox="1">
            <a:spLocks noChangeArrowheads="1"/>
          </p:cNvSpPr>
          <p:nvPr/>
        </p:nvSpPr>
        <p:spPr bwMode="auto">
          <a:xfrm>
            <a:off x="5522913" y="4824413"/>
            <a:ext cx="793750" cy="369887"/>
          </a:xfrm>
          <a:prstGeom prst="rect">
            <a:avLst/>
          </a:prstGeom>
          <a:noFill/>
          <a:ln w="9525">
            <a:noFill/>
            <a:miter lim="800000"/>
            <a:headEnd/>
            <a:tailEnd/>
          </a:ln>
        </p:spPr>
        <p:txBody>
          <a:bodyPr>
            <a:spAutoFit/>
          </a:bodyPr>
          <a:lstStyle/>
          <a:p>
            <a:r>
              <a:rPr lang="en-US"/>
              <a:t>D</a:t>
            </a:r>
          </a:p>
        </p:txBody>
      </p:sp>
      <p:cxnSp>
        <p:nvCxnSpPr>
          <p:cNvPr id="17417" name="Straight Arrow Connector 9"/>
          <p:cNvCxnSpPr>
            <a:cxnSpLocks noChangeShapeType="1"/>
          </p:cNvCxnSpPr>
          <p:nvPr/>
        </p:nvCxnSpPr>
        <p:spPr bwMode="auto">
          <a:xfrm>
            <a:off x="2020888" y="5005388"/>
            <a:ext cx="3502025" cy="11112"/>
          </a:xfrm>
          <a:prstGeom prst="straightConnector1">
            <a:avLst/>
          </a:prstGeom>
          <a:noFill/>
          <a:ln w="9525" algn="ctr">
            <a:solidFill>
              <a:schemeClr val="tx1"/>
            </a:solidFill>
            <a:prstDash val="dash"/>
            <a:round/>
            <a:headEnd/>
            <a:tailEnd type="arrow" w="med" len="med"/>
          </a:ln>
        </p:spPr>
      </p:cxnSp>
      <p:sp>
        <p:nvSpPr>
          <p:cNvPr id="17418" name="TextBox 10"/>
          <p:cNvSpPr txBox="1">
            <a:spLocks noChangeArrowheads="1"/>
          </p:cNvSpPr>
          <p:nvPr/>
        </p:nvSpPr>
        <p:spPr bwMode="auto">
          <a:xfrm>
            <a:off x="3617913" y="3489325"/>
            <a:ext cx="854075" cy="369888"/>
          </a:xfrm>
          <a:prstGeom prst="rect">
            <a:avLst/>
          </a:prstGeom>
          <a:noFill/>
          <a:ln w="9525">
            <a:noFill/>
            <a:miter lim="800000"/>
            <a:headEnd/>
            <a:tailEnd/>
          </a:ln>
        </p:spPr>
        <p:txBody>
          <a:bodyPr>
            <a:spAutoFit/>
          </a:bodyPr>
          <a:lstStyle/>
          <a:p>
            <a:r>
              <a:rPr lang="en-US"/>
              <a:t>C</a:t>
            </a:r>
          </a:p>
        </p:txBody>
      </p:sp>
      <p:cxnSp>
        <p:nvCxnSpPr>
          <p:cNvPr id="17419" name="Straight Connector 12"/>
          <p:cNvCxnSpPr>
            <a:cxnSpLocks noChangeShapeType="1"/>
            <a:endCxn id="17415" idx="0"/>
          </p:cNvCxnSpPr>
          <p:nvPr/>
        </p:nvCxnSpPr>
        <p:spPr bwMode="auto">
          <a:xfrm rot="10800000" flipV="1">
            <a:off x="2057400" y="3859213"/>
            <a:ext cx="1560513" cy="965200"/>
          </a:xfrm>
          <a:prstGeom prst="line">
            <a:avLst/>
          </a:prstGeom>
          <a:noFill/>
          <a:ln w="9525" algn="ctr">
            <a:solidFill>
              <a:schemeClr val="tx1"/>
            </a:solidFill>
            <a:round/>
            <a:headEnd/>
            <a:tailEnd type="arrow" w="med" len="med"/>
          </a:ln>
        </p:spPr>
      </p:cxnSp>
      <p:cxnSp>
        <p:nvCxnSpPr>
          <p:cNvPr id="17420" name="Straight Arrow Connector 14"/>
          <p:cNvCxnSpPr>
            <a:cxnSpLocks noChangeShapeType="1"/>
            <a:stCxn id="17418" idx="2"/>
          </p:cNvCxnSpPr>
          <p:nvPr/>
        </p:nvCxnSpPr>
        <p:spPr bwMode="auto">
          <a:xfrm rot="16200000" flipH="1">
            <a:off x="4209257" y="3694906"/>
            <a:ext cx="965200" cy="129381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273447088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Confounding</a:t>
            </a:r>
          </a:p>
        </p:txBody>
      </p:sp>
      <p:sp>
        <p:nvSpPr>
          <p:cNvPr id="18435" name="Content Placeholder 2"/>
          <p:cNvSpPr>
            <a:spLocks noGrp="1"/>
          </p:cNvSpPr>
          <p:nvPr>
            <p:ph idx="1"/>
          </p:nvPr>
        </p:nvSpPr>
        <p:spPr>
          <a:xfrm>
            <a:off x="512763" y="1462088"/>
            <a:ext cx="8118475" cy="1677987"/>
          </a:xfrm>
        </p:spPr>
        <p:txBody>
          <a:bodyPr>
            <a:normAutofit fontScale="92500" lnSpcReduction="20000"/>
          </a:bodyPr>
          <a:lstStyle/>
          <a:p>
            <a:pPr eaLnBrk="1" hangingPunct="1"/>
            <a:r>
              <a:rPr lang="en-US" dirty="0" smtClean="0"/>
              <a:t>Conventional criteria for confounding factor</a:t>
            </a:r>
            <a:r>
              <a:rPr lang="en-US" baseline="30000" dirty="0" smtClean="0"/>
              <a:t>1</a:t>
            </a:r>
            <a:endParaRPr lang="en-US" dirty="0" smtClean="0"/>
          </a:p>
          <a:p>
            <a:pPr lvl="1" eaLnBrk="1" hangingPunct="1"/>
            <a:r>
              <a:rPr lang="en-US" dirty="0" smtClean="0"/>
              <a:t>The variable is a cause of outcome</a:t>
            </a:r>
          </a:p>
          <a:p>
            <a:pPr lvl="1" eaLnBrk="1" hangingPunct="1"/>
            <a:r>
              <a:rPr lang="en-US" dirty="0" smtClean="0"/>
              <a:t>The variable is associated with exposure</a:t>
            </a:r>
          </a:p>
          <a:p>
            <a:pPr lvl="1" eaLnBrk="1" hangingPunct="1"/>
            <a:r>
              <a:rPr lang="en-US" dirty="0" smtClean="0"/>
              <a:t>The variable is not an effect of exposure or outcome</a:t>
            </a:r>
          </a:p>
          <a:p>
            <a:pPr lvl="1" eaLnBrk="1" hangingPunct="1"/>
            <a:endParaRPr lang="en-US" dirty="0" smtClean="0"/>
          </a:p>
        </p:txBody>
      </p:sp>
      <p:sp>
        <p:nvSpPr>
          <p:cNvPr id="18437" name="Slide Number Placeholder 4"/>
          <p:cNvSpPr>
            <a:spLocks noGrp="1"/>
          </p:cNvSpPr>
          <p:nvPr>
            <p:ph type="sldNum" sz="quarter" idx="11"/>
          </p:nvPr>
        </p:nvSpPr>
        <p:spPr>
          <a:noFill/>
        </p:spPr>
        <p:txBody>
          <a:bodyPr/>
          <a:lstStyle/>
          <a:p>
            <a:fld id="{3A50109C-29E8-4802-B688-64518F011688}" type="slidenum">
              <a:rPr lang="en-US" smtClean="0"/>
              <a:pPr/>
              <a:t>97</a:t>
            </a:fld>
            <a:endParaRPr lang="en-US" smtClean="0"/>
          </a:p>
        </p:txBody>
      </p:sp>
      <p:sp>
        <p:nvSpPr>
          <p:cNvPr id="18438" name="TextBox 5"/>
          <p:cNvSpPr txBox="1">
            <a:spLocks noChangeArrowheads="1"/>
          </p:cNvSpPr>
          <p:nvPr/>
        </p:nvSpPr>
        <p:spPr bwMode="auto">
          <a:xfrm>
            <a:off x="533400" y="6172200"/>
            <a:ext cx="5226050" cy="307975"/>
          </a:xfrm>
          <a:prstGeom prst="rect">
            <a:avLst/>
          </a:prstGeom>
          <a:noFill/>
          <a:ln w="9525">
            <a:noFill/>
            <a:miter lim="800000"/>
            <a:headEnd/>
            <a:tailEnd/>
          </a:ln>
        </p:spPr>
        <p:txBody>
          <a:bodyPr>
            <a:spAutoFit/>
          </a:bodyPr>
          <a:lstStyle/>
          <a:p>
            <a:r>
              <a:rPr lang="en-US" sz="1400" dirty="0"/>
              <a:t>1. Greenland et al, Epidemiology 1999</a:t>
            </a:r>
          </a:p>
        </p:txBody>
      </p:sp>
      <p:sp>
        <p:nvSpPr>
          <p:cNvPr id="18439" name="TextBox 6"/>
          <p:cNvSpPr txBox="1">
            <a:spLocks noChangeArrowheads="1"/>
          </p:cNvSpPr>
          <p:nvPr/>
        </p:nvSpPr>
        <p:spPr bwMode="auto">
          <a:xfrm>
            <a:off x="1576388" y="4824413"/>
            <a:ext cx="962025" cy="369887"/>
          </a:xfrm>
          <a:prstGeom prst="rect">
            <a:avLst/>
          </a:prstGeom>
          <a:noFill/>
          <a:ln w="9525">
            <a:noFill/>
            <a:miter lim="800000"/>
            <a:headEnd/>
            <a:tailEnd/>
          </a:ln>
        </p:spPr>
        <p:txBody>
          <a:bodyPr>
            <a:spAutoFit/>
          </a:bodyPr>
          <a:lstStyle/>
          <a:p>
            <a:r>
              <a:rPr lang="en-US"/>
              <a:t>E</a:t>
            </a:r>
          </a:p>
        </p:txBody>
      </p:sp>
      <p:sp>
        <p:nvSpPr>
          <p:cNvPr id="18440" name="TextBox 7"/>
          <p:cNvSpPr txBox="1">
            <a:spLocks noChangeArrowheads="1"/>
          </p:cNvSpPr>
          <p:nvPr/>
        </p:nvSpPr>
        <p:spPr bwMode="auto">
          <a:xfrm>
            <a:off x="5522913" y="4824413"/>
            <a:ext cx="793750" cy="369887"/>
          </a:xfrm>
          <a:prstGeom prst="rect">
            <a:avLst/>
          </a:prstGeom>
          <a:noFill/>
          <a:ln w="9525">
            <a:noFill/>
            <a:miter lim="800000"/>
            <a:headEnd/>
            <a:tailEnd/>
          </a:ln>
        </p:spPr>
        <p:txBody>
          <a:bodyPr>
            <a:spAutoFit/>
          </a:bodyPr>
          <a:lstStyle/>
          <a:p>
            <a:r>
              <a:rPr lang="en-US"/>
              <a:t>D</a:t>
            </a:r>
          </a:p>
        </p:txBody>
      </p:sp>
      <p:cxnSp>
        <p:nvCxnSpPr>
          <p:cNvPr id="18441" name="Straight Arrow Connector 9"/>
          <p:cNvCxnSpPr>
            <a:cxnSpLocks noChangeShapeType="1"/>
          </p:cNvCxnSpPr>
          <p:nvPr/>
        </p:nvCxnSpPr>
        <p:spPr bwMode="auto">
          <a:xfrm>
            <a:off x="2020888" y="5005388"/>
            <a:ext cx="3502025" cy="11112"/>
          </a:xfrm>
          <a:prstGeom prst="straightConnector1">
            <a:avLst/>
          </a:prstGeom>
          <a:noFill/>
          <a:ln w="9525" algn="ctr">
            <a:solidFill>
              <a:schemeClr val="tx1"/>
            </a:solidFill>
            <a:prstDash val="dash"/>
            <a:round/>
            <a:headEnd/>
            <a:tailEnd type="arrow" w="med" len="med"/>
          </a:ln>
        </p:spPr>
      </p:cxnSp>
      <p:sp>
        <p:nvSpPr>
          <p:cNvPr id="18442" name="TextBox 10"/>
          <p:cNvSpPr txBox="1">
            <a:spLocks noChangeArrowheads="1"/>
          </p:cNvSpPr>
          <p:nvPr/>
        </p:nvSpPr>
        <p:spPr bwMode="auto">
          <a:xfrm>
            <a:off x="3617913" y="3489325"/>
            <a:ext cx="854075" cy="369888"/>
          </a:xfrm>
          <a:prstGeom prst="rect">
            <a:avLst/>
          </a:prstGeom>
          <a:noFill/>
          <a:ln w="9525">
            <a:noFill/>
            <a:miter lim="800000"/>
            <a:headEnd/>
            <a:tailEnd/>
          </a:ln>
        </p:spPr>
        <p:txBody>
          <a:bodyPr>
            <a:spAutoFit/>
          </a:bodyPr>
          <a:lstStyle/>
          <a:p>
            <a:r>
              <a:rPr lang="en-US"/>
              <a:t>C</a:t>
            </a:r>
          </a:p>
        </p:txBody>
      </p:sp>
      <p:cxnSp>
        <p:nvCxnSpPr>
          <p:cNvPr id="18443" name="Straight Arrow Connector 14"/>
          <p:cNvCxnSpPr>
            <a:cxnSpLocks noChangeShapeType="1"/>
            <a:stCxn id="18442" idx="2"/>
          </p:cNvCxnSpPr>
          <p:nvPr/>
        </p:nvCxnSpPr>
        <p:spPr bwMode="auto">
          <a:xfrm rot="16200000" flipH="1">
            <a:off x="4209257" y="3694906"/>
            <a:ext cx="965200" cy="1293813"/>
          </a:xfrm>
          <a:prstGeom prst="straightConnector1">
            <a:avLst/>
          </a:prstGeom>
          <a:noFill/>
          <a:ln w="9525" algn="ctr">
            <a:solidFill>
              <a:schemeClr val="tx1"/>
            </a:solidFill>
            <a:round/>
            <a:headEnd/>
            <a:tailEnd type="arrow" w="med" len="med"/>
          </a:ln>
        </p:spPr>
      </p:cxnSp>
      <p:sp>
        <p:nvSpPr>
          <p:cNvPr id="18444" name="TextBox 13"/>
          <p:cNvSpPr txBox="1">
            <a:spLocks noChangeArrowheads="1"/>
          </p:cNvSpPr>
          <p:nvPr/>
        </p:nvSpPr>
        <p:spPr bwMode="auto">
          <a:xfrm>
            <a:off x="1576388" y="3489325"/>
            <a:ext cx="757237" cy="369888"/>
          </a:xfrm>
          <a:prstGeom prst="rect">
            <a:avLst/>
          </a:prstGeom>
          <a:noFill/>
          <a:ln w="9525">
            <a:noFill/>
            <a:miter lim="800000"/>
            <a:headEnd/>
            <a:tailEnd/>
          </a:ln>
        </p:spPr>
        <p:txBody>
          <a:bodyPr>
            <a:spAutoFit/>
          </a:bodyPr>
          <a:lstStyle/>
          <a:p>
            <a:r>
              <a:rPr lang="en-US"/>
              <a:t>U</a:t>
            </a:r>
          </a:p>
        </p:txBody>
      </p:sp>
      <p:cxnSp>
        <p:nvCxnSpPr>
          <p:cNvPr id="18445" name="Straight Arrow Connector 16"/>
          <p:cNvCxnSpPr>
            <a:cxnSpLocks noChangeShapeType="1"/>
          </p:cNvCxnSpPr>
          <p:nvPr/>
        </p:nvCxnSpPr>
        <p:spPr bwMode="auto">
          <a:xfrm rot="5400000">
            <a:off x="1273175" y="4341813"/>
            <a:ext cx="966787" cy="1588"/>
          </a:xfrm>
          <a:prstGeom prst="straightConnector1">
            <a:avLst/>
          </a:prstGeom>
          <a:noFill/>
          <a:ln w="9525" algn="ctr">
            <a:solidFill>
              <a:schemeClr val="tx1"/>
            </a:solidFill>
            <a:round/>
            <a:headEnd/>
            <a:tailEnd type="arrow" w="med" len="med"/>
          </a:ln>
        </p:spPr>
      </p:cxnSp>
      <p:cxnSp>
        <p:nvCxnSpPr>
          <p:cNvPr id="18446" name="Straight Arrow Connector 18"/>
          <p:cNvCxnSpPr>
            <a:cxnSpLocks noChangeShapeType="1"/>
            <a:endCxn id="18442" idx="1"/>
          </p:cNvCxnSpPr>
          <p:nvPr/>
        </p:nvCxnSpPr>
        <p:spPr bwMode="auto">
          <a:xfrm>
            <a:off x="2020888" y="3673475"/>
            <a:ext cx="1597025" cy="1588"/>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399393785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Control for Confounding Factor</a:t>
            </a:r>
          </a:p>
        </p:txBody>
      </p:sp>
      <p:sp>
        <p:nvSpPr>
          <p:cNvPr id="20484" name="Slide Number Placeholder 4"/>
          <p:cNvSpPr>
            <a:spLocks noGrp="1"/>
          </p:cNvSpPr>
          <p:nvPr>
            <p:ph type="sldNum" sz="quarter" idx="11"/>
          </p:nvPr>
        </p:nvSpPr>
        <p:spPr>
          <a:noFill/>
        </p:spPr>
        <p:txBody>
          <a:bodyPr/>
          <a:lstStyle/>
          <a:p>
            <a:fld id="{610070F6-8D1C-46C1-8E74-DC98500C8595}" type="slidenum">
              <a:rPr lang="en-US" smtClean="0"/>
              <a:pPr/>
              <a:t>98</a:t>
            </a:fld>
            <a:endParaRPr lang="en-US" smtClean="0"/>
          </a:p>
        </p:txBody>
      </p:sp>
      <p:sp>
        <p:nvSpPr>
          <p:cNvPr id="20485" name="TextBox 5"/>
          <p:cNvSpPr txBox="1">
            <a:spLocks noChangeArrowheads="1"/>
          </p:cNvSpPr>
          <p:nvPr/>
        </p:nvSpPr>
        <p:spPr bwMode="auto">
          <a:xfrm>
            <a:off x="2041525" y="2946400"/>
            <a:ext cx="962025" cy="369888"/>
          </a:xfrm>
          <a:prstGeom prst="rect">
            <a:avLst/>
          </a:prstGeom>
          <a:noFill/>
          <a:ln w="9525">
            <a:noFill/>
            <a:miter lim="800000"/>
            <a:headEnd/>
            <a:tailEnd/>
          </a:ln>
        </p:spPr>
        <p:txBody>
          <a:bodyPr>
            <a:spAutoFit/>
          </a:bodyPr>
          <a:lstStyle/>
          <a:p>
            <a:r>
              <a:rPr lang="en-US"/>
              <a:t>E</a:t>
            </a:r>
          </a:p>
        </p:txBody>
      </p:sp>
      <p:sp>
        <p:nvSpPr>
          <p:cNvPr id="20486" name="TextBox 6"/>
          <p:cNvSpPr txBox="1">
            <a:spLocks noChangeArrowheads="1"/>
          </p:cNvSpPr>
          <p:nvPr/>
        </p:nvSpPr>
        <p:spPr bwMode="auto">
          <a:xfrm>
            <a:off x="5988050" y="2951163"/>
            <a:ext cx="793750" cy="368300"/>
          </a:xfrm>
          <a:prstGeom prst="rect">
            <a:avLst/>
          </a:prstGeom>
          <a:noFill/>
          <a:ln w="9525">
            <a:noFill/>
            <a:miter lim="800000"/>
            <a:headEnd/>
            <a:tailEnd/>
          </a:ln>
        </p:spPr>
        <p:txBody>
          <a:bodyPr>
            <a:spAutoFit/>
          </a:bodyPr>
          <a:lstStyle/>
          <a:p>
            <a:r>
              <a:rPr lang="en-US"/>
              <a:t>D</a:t>
            </a:r>
          </a:p>
        </p:txBody>
      </p:sp>
      <p:cxnSp>
        <p:nvCxnSpPr>
          <p:cNvPr id="20487" name="Straight Arrow Connector 7"/>
          <p:cNvCxnSpPr>
            <a:cxnSpLocks noChangeShapeType="1"/>
          </p:cNvCxnSpPr>
          <p:nvPr/>
        </p:nvCxnSpPr>
        <p:spPr bwMode="auto">
          <a:xfrm>
            <a:off x="2486025" y="3130550"/>
            <a:ext cx="3502025" cy="12700"/>
          </a:xfrm>
          <a:prstGeom prst="straightConnector1">
            <a:avLst/>
          </a:prstGeom>
          <a:noFill/>
          <a:ln w="9525" algn="ctr">
            <a:solidFill>
              <a:schemeClr val="tx1"/>
            </a:solidFill>
            <a:prstDash val="dash"/>
            <a:round/>
            <a:headEnd/>
            <a:tailEnd type="arrow" w="med" len="med"/>
          </a:ln>
        </p:spPr>
      </p:cxnSp>
      <p:sp>
        <p:nvSpPr>
          <p:cNvPr id="20488" name="TextBox 8"/>
          <p:cNvSpPr txBox="1">
            <a:spLocks noChangeArrowheads="1"/>
          </p:cNvSpPr>
          <p:nvPr/>
        </p:nvSpPr>
        <p:spPr bwMode="auto">
          <a:xfrm>
            <a:off x="4083050" y="1614488"/>
            <a:ext cx="854075" cy="369887"/>
          </a:xfrm>
          <a:prstGeom prst="rect">
            <a:avLst/>
          </a:prstGeom>
          <a:noFill/>
          <a:ln w="9525">
            <a:noFill/>
            <a:miter lim="800000"/>
            <a:headEnd/>
            <a:tailEnd/>
          </a:ln>
        </p:spPr>
        <p:txBody>
          <a:bodyPr>
            <a:spAutoFit/>
          </a:bodyPr>
          <a:lstStyle/>
          <a:p>
            <a:r>
              <a:rPr lang="en-US"/>
              <a:t>C</a:t>
            </a:r>
          </a:p>
        </p:txBody>
      </p:sp>
      <p:cxnSp>
        <p:nvCxnSpPr>
          <p:cNvPr id="20489" name="Straight Arrow Connector 9"/>
          <p:cNvCxnSpPr>
            <a:cxnSpLocks noChangeShapeType="1"/>
            <a:stCxn id="20488" idx="2"/>
          </p:cNvCxnSpPr>
          <p:nvPr/>
        </p:nvCxnSpPr>
        <p:spPr bwMode="auto">
          <a:xfrm rot="16200000" flipH="1">
            <a:off x="4673600" y="1820863"/>
            <a:ext cx="966788" cy="1293812"/>
          </a:xfrm>
          <a:prstGeom prst="straightConnector1">
            <a:avLst/>
          </a:prstGeom>
          <a:noFill/>
          <a:ln w="9525" algn="ctr">
            <a:solidFill>
              <a:schemeClr val="tx1"/>
            </a:solidFill>
            <a:round/>
            <a:headEnd/>
            <a:tailEnd type="arrow" w="med" len="med"/>
          </a:ln>
        </p:spPr>
      </p:cxnSp>
      <p:sp>
        <p:nvSpPr>
          <p:cNvPr id="20490" name="TextBox 10"/>
          <p:cNvSpPr txBox="1">
            <a:spLocks noChangeArrowheads="1"/>
          </p:cNvSpPr>
          <p:nvPr/>
        </p:nvSpPr>
        <p:spPr bwMode="auto">
          <a:xfrm>
            <a:off x="2041525" y="1614488"/>
            <a:ext cx="757238" cy="369887"/>
          </a:xfrm>
          <a:prstGeom prst="rect">
            <a:avLst/>
          </a:prstGeom>
          <a:noFill/>
          <a:ln w="9525">
            <a:noFill/>
            <a:miter lim="800000"/>
            <a:headEnd/>
            <a:tailEnd/>
          </a:ln>
        </p:spPr>
        <p:txBody>
          <a:bodyPr>
            <a:spAutoFit/>
          </a:bodyPr>
          <a:lstStyle/>
          <a:p>
            <a:r>
              <a:rPr lang="en-US"/>
              <a:t>U</a:t>
            </a:r>
          </a:p>
        </p:txBody>
      </p:sp>
      <p:cxnSp>
        <p:nvCxnSpPr>
          <p:cNvPr id="20491" name="Straight Arrow Connector 11"/>
          <p:cNvCxnSpPr>
            <a:cxnSpLocks noChangeShapeType="1"/>
          </p:cNvCxnSpPr>
          <p:nvPr/>
        </p:nvCxnSpPr>
        <p:spPr bwMode="auto">
          <a:xfrm rot="5400000">
            <a:off x="1738313" y="2466975"/>
            <a:ext cx="966788" cy="1587"/>
          </a:xfrm>
          <a:prstGeom prst="straightConnector1">
            <a:avLst/>
          </a:prstGeom>
          <a:noFill/>
          <a:ln w="9525" algn="ctr">
            <a:solidFill>
              <a:schemeClr val="tx1"/>
            </a:solidFill>
            <a:round/>
            <a:headEnd/>
            <a:tailEnd type="arrow" w="med" len="med"/>
          </a:ln>
        </p:spPr>
      </p:cxnSp>
      <p:cxnSp>
        <p:nvCxnSpPr>
          <p:cNvPr id="20492" name="Straight Arrow Connector 12"/>
          <p:cNvCxnSpPr>
            <a:cxnSpLocks noChangeShapeType="1"/>
          </p:cNvCxnSpPr>
          <p:nvPr/>
        </p:nvCxnSpPr>
        <p:spPr bwMode="auto">
          <a:xfrm>
            <a:off x="2455863" y="1801813"/>
            <a:ext cx="1597025" cy="1587"/>
          </a:xfrm>
          <a:prstGeom prst="straightConnector1">
            <a:avLst/>
          </a:prstGeom>
          <a:noFill/>
          <a:ln w="9525" algn="ctr">
            <a:solidFill>
              <a:schemeClr val="tx1"/>
            </a:solidFill>
            <a:round/>
            <a:headEnd/>
            <a:tailEnd type="arrow" w="med" len="med"/>
          </a:ln>
        </p:spPr>
      </p:cxnSp>
      <p:sp>
        <p:nvSpPr>
          <p:cNvPr id="20493" name="TextBox 14"/>
          <p:cNvSpPr txBox="1">
            <a:spLocks noChangeArrowheads="1"/>
          </p:cNvSpPr>
          <p:nvPr/>
        </p:nvSpPr>
        <p:spPr bwMode="auto">
          <a:xfrm>
            <a:off x="682625" y="1233488"/>
            <a:ext cx="6784975" cy="368300"/>
          </a:xfrm>
          <a:prstGeom prst="rect">
            <a:avLst/>
          </a:prstGeom>
          <a:noFill/>
          <a:ln w="9525">
            <a:noFill/>
            <a:miter lim="800000"/>
            <a:headEnd/>
            <a:tailEnd/>
          </a:ln>
        </p:spPr>
        <p:txBody>
          <a:bodyPr>
            <a:spAutoFit/>
          </a:bodyPr>
          <a:lstStyle/>
          <a:p>
            <a:r>
              <a:rPr lang="en-US"/>
              <a:t>Stratification, Matching or Weighting by Confounding Factors</a:t>
            </a:r>
          </a:p>
        </p:txBody>
      </p:sp>
      <p:sp>
        <p:nvSpPr>
          <p:cNvPr id="26" name="Multiply 25"/>
          <p:cNvSpPr/>
          <p:nvPr/>
        </p:nvSpPr>
        <p:spPr bwMode="auto">
          <a:xfrm>
            <a:off x="1981200" y="2168525"/>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0495" name="TextBox 26"/>
          <p:cNvSpPr txBox="1">
            <a:spLocks noChangeArrowheads="1"/>
          </p:cNvSpPr>
          <p:nvPr/>
        </p:nvSpPr>
        <p:spPr bwMode="auto">
          <a:xfrm>
            <a:off x="682625" y="3475038"/>
            <a:ext cx="6784975" cy="368300"/>
          </a:xfrm>
          <a:prstGeom prst="rect">
            <a:avLst/>
          </a:prstGeom>
          <a:noFill/>
          <a:ln w="9525">
            <a:noFill/>
            <a:miter lim="800000"/>
            <a:headEnd/>
            <a:tailEnd/>
          </a:ln>
        </p:spPr>
        <p:txBody>
          <a:bodyPr>
            <a:spAutoFit/>
          </a:bodyPr>
          <a:lstStyle/>
          <a:p>
            <a:r>
              <a:rPr lang="en-US"/>
              <a:t>Adjustment of Confounding Factor in Modeling</a:t>
            </a:r>
          </a:p>
        </p:txBody>
      </p:sp>
      <p:sp>
        <p:nvSpPr>
          <p:cNvPr id="20496" name="TextBox 27"/>
          <p:cNvSpPr txBox="1">
            <a:spLocks noChangeArrowheads="1"/>
          </p:cNvSpPr>
          <p:nvPr/>
        </p:nvSpPr>
        <p:spPr bwMode="auto">
          <a:xfrm>
            <a:off x="2101850" y="5175250"/>
            <a:ext cx="962025" cy="368300"/>
          </a:xfrm>
          <a:prstGeom prst="rect">
            <a:avLst/>
          </a:prstGeom>
          <a:noFill/>
          <a:ln w="9525">
            <a:noFill/>
            <a:miter lim="800000"/>
            <a:headEnd/>
            <a:tailEnd/>
          </a:ln>
        </p:spPr>
        <p:txBody>
          <a:bodyPr>
            <a:spAutoFit/>
          </a:bodyPr>
          <a:lstStyle/>
          <a:p>
            <a:r>
              <a:rPr lang="en-US"/>
              <a:t>E</a:t>
            </a:r>
          </a:p>
        </p:txBody>
      </p:sp>
      <p:sp>
        <p:nvSpPr>
          <p:cNvPr id="20497" name="TextBox 28"/>
          <p:cNvSpPr txBox="1">
            <a:spLocks noChangeArrowheads="1"/>
          </p:cNvSpPr>
          <p:nvPr/>
        </p:nvSpPr>
        <p:spPr bwMode="auto">
          <a:xfrm>
            <a:off x="6048375" y="5178425"/>
            <a:ext cx="793750" cy="369888"/>
          </a:xfrm>
          <a:prstGeom prst="rect">
            <a:avLst/>
          </a:prstGeom>
          <a:noFill/>
          <a:ln w="9525">
            <a:noFill/>
            <a:miter lim="800000"/>
            <a:headEnd/>
            <a:tailEnd/>
          </a:ln>
        </p:spPr>
        <p:txBody>
          <a:bodyPr>
            <a:spAutoFit/>
          </a:bodyPr>
          <a:lstStyle/>
          <a:p>
            <a:r>
              <a:rPr lang="en-US"/>
              <a:t>D</a:t>
            </a:r>
          </a:p>
        </p:txBody>
      </p:sp>
      <p:cxnSp>
        <p:nvCxnSpPr>
          <p:cNvPr id="20498" name="Straight Arrow Connector 29"/>
          <p:cNvCxnSpPr>
            <a:cxnSpLocks noChangeShapeType="1"/>
          </p:cNvCxnSpPr>
          <p:nvPr/>
        </p:nvCxnSpPr>
        <p:spPr bwMode="auto">
          <a:xfrm>
            <a:off x="2546350" y="5359400"/>
            <a:ext cx="3502025" cy="12700"/>
          </a:xfrm>
          <a:prstGeom prst="straightConnector1">
            <a:avLst/>
          </a:prstGeom>
          <a:noFill/>
          <a:ln w="9525" algn="ctr">
            <a:solidFill>
              <a:schemeClr val="tx1"/>
            </a:solidFill>
            <a:prstDash val="dash"/>
            <a:round/>
            <a:headEnd/>
            <a:tailEnd type="arrow" w="med" len="med"/>
          </a:ln>
        </p:spPr>
      </p:cxnSp>
      <p:sp>
        <p:nvSpPr>
          <p:cNvPr id="20499" name="TextBox 30"/>
          <p:cNvSpPr txBox="1">
            <a:spLocks noChangeArrowheads="1"/>
          </p:cNvSpPr>
          <p:nvPr/>
        </p:nvSpPr>
        <p:spPr bwMode="auto">
          <a:xfrm>
            <a:off x="4143375" y="3843338"/>
            <a:ext cx="854075" cy="369887"/>
          </a:xfrm>
          <a:prstGeom prst="rect">
            <a:avLst/>
          </a:prstGeom>
          <a:noFill/>
          <a:ln w="9525">
            <a:noFill/>
            <a:miter lim="800000"/>
            <a:headEnd/>
            <a:tailEnd/>
          </a:ln>
        </p:spPr>
        <p:txBody>
          <a:bodyPr>
            <a:spAutoFit/>
          </a:bodyPr>
          <a:lstStyle/>
          <a:p>
            <a:r>
              <a:rPr lang="en-US"/>
              <a:t>C</a:t>
            </a:r>
          </a:p>
        </p:txBody>
      </p:sp>
      <p:cxnSp>
        <p:nvCxnSpPr>
          <p:cNvPr id="20500" name="Straight Arrow Connector 31"/>
          <p:cNvCxnSpPr>
            <a:cxnSpLocks noChangeShapeType="1"/>
            <a:stCxn id="20499" idx="2"/>
          </p:cNvCxnSpPr>
          <p:nvPr/>
        </p:nvCxnSpPr>
        <p:spPr bwMode="auto">
          <a:xfrm rot="16200000" flipH="1">
            <a:off x="4734719" y="4048919"/>
            <a:ext cx="965200" cy="1293812"/>
          </a:xfrm>
          <a:prstGeom prst="straightConnector1">
            <a:avLst/>
          </a:prstGeom>
          <a:noFill/>
          <a:ln w="9525" algn="ctr">
            <a:solidFill>
              <a:schemeClr val="tx1"/>
            </a:solidFill>
            <a:round/>
            <a:headEnd/>
            <a:tailEnd type="arrow" w="med" len="med"/>
          </a:ln>
        </p:spPr>
      </p:cxnSp>
      <p:sp>
        <p:nvSpPr>
          <p:cNvPr id="20501" name="TextBox 32"/>
          <p:cNvSpPr txBox="1">
            <a:spLocks noChangeArrowheads="1"/>
          </p:cNvSpPr>
          <p:nvPr/>
        </p:nvSpPr>
        <p:spPr bwMode="auto">
          <a:xfrm>
            <a:off x="2101850" y="3843338"/>
            <a:ext cx="757238" cy="369887"/>
          </a:xfrm>
          <a:prstGeom prst="rect">
            <a:avLst/>
          </a:prstGeom>
          <a:noFill/>
          <a:ln w="9525">
            <a:noFill/>
            <a:miter lim="800000"/>
            <a:headEnd/>
            <a:tailEnd/>
          </a:ln>
        </p:spPr>
        <p:txBody>
          <a:bodyPr>
            <a:spAutoFit/>
          </a:bodyPr>
          <a:lstStyle/>
          <a:p>
            <a:r>
              <a:rPr lang="en-US"/>
              <a:t>U</a:t>
            </a:r>
          </a:p>
        </p:txBody>
      </p:sp>
      <p:cxnSp>
        <p:nvCxnSpPr>
          <p:cNvPr id="20502" name="Straight Arrow Connector 33"/>
          <p:cNvCxnSpPr>
            <a:cxnSpLocks noChangeShapeType="1"/>
          </p:cNvCxnSpPr>
          <p:nvPr/>
        </p:nvCxnSpPr>
        <p:spPr bwMode="auto">
          <a:xfrm rot="5400000">
            <a:off x="1798638" y="4695825"/>
            <a:ext cx="966788" cy="1587"/>
          </a:xfrm>
          <a:prstGeom prst="straightConnector1">
            <a:avLst/>
          </a:prstGeom>
          <a:noFill/>
          <a:ln w="9525" algn="ctr">
            <a:solidFill>
              <a:schemeClr val="tx1"/>
            </a:solidFill>
            <a:round/>
            <a:headEnd/>
            <a:tailEnd type="arrow" w="med" len="med"/>
          </a:ln>
        </p:spPr>
      </p:cxnSp>
      <p:cxnSp>
        <p:nvCxnSpPr>
          <p:cNvPr id="20503" name="Straight Arrow Connector 34"/>
          <p:cNvCxnSpPr>
            <a:cxnSpLocks noChangeShapeType="1"/>
          </p:cNvCxnSpPr>
          <p:nvPr/>
        </p:nvCxnSpPr>
        <p:spPr bwMode="auto">
          <a:xfrm>
            <a:off x="2516188" y="4029075"/>
            <a:ext cx="1597025" cy="1588"/>
          </a:xfrm>
          <a:prstGeom prst="straightConnector1">
            <a:avLst/>
          </a:prstGeom>
          <a:noFill/>
          <a:ln w="9525" algn="ctr">
            <a:solidFill>
              <a:schemeClr val="tx1"/>
            </a:solidFill>
            <a:round/>
            <a:headEnd/>
            <a:tailEnd type="arrow" w="med" len="med"/>
          </a:ln>
        </p:spPr>
      </p:cxnSp>
      <p:sp>
        <p:nvSpPr>
          <p:cNvPr id="36" name="Multiply 35"/>
          <p:cNvSpPr/>
          <p:nvPr/>
        </p:nvSpPr>
        <p:spPr bwMode="auto">
          <a:xfrm rot="2386187">
            <a:off x="4937125" y="4397375"/>
            <a:ext cx="476250"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37" name="TextBox 36"/>
          <p:cNvSpPr txBox="1"/>
          <p:nvPr/>
        </p:nvSpPr>
        <p:spPr>
          <a:xfrm>
            <a:off x="512763" y="5702300"/>
            <a:ext cx="78200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is a valid estimator of the causal effect of E on D</a:t>
            </a:r>
          </a:p>
        </p:txBody>
      </p:sp>
    </p:spTree>
    <p:extLst>
      <p:ext uri="{BB962C8B-B14F-4D97-AF65-F5344CB8AC3E}">
        <p14:creationId xmlns:p14="http://schemas.microsoft.com/office/powerpoint/2010/main" val="328554078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Control for Collider</a:t>
            </a:r>
          </a:p>
        </p:txBody>
      </p:sp>
      <p:sp>
        <p:nvSpPr>
          <p:cNvPr id="21508" name="Slide Number Placeholder 4"/>
          <p:cNvSpPr>
            <a:spLocks noGrp="1"/>
          </p:cNvSpPr>
          <p:nvPr>
            <p:ph type="sldNum" sz="quarter" idx="11"/>
          </p:nvPr>
        </p:nvSpPr>
        <p:spPr>
          <a:noFill/>
        </p:spPr>
        <p:txBody>
          <a:bodyPr/>
          <a:lstStyle/>
          <a:p>
            <a:fld id="{EBF6CCB2-78C5-496C-BC2B-B118B43D99BC}" type="slidenum">
              <a:rPr lang="en-US" smtClean="0"/>
              <a:pPr/>
              <a:t>99</a:t>
            </a:fld>
            <a:endParaRPr lang="en-US" smtClean="0"/>
          </a:p>
        </p:txBody>
      </p:sp>
      <p:sp>
        <p:nvSpPr>
          <p:cNvPr id="21509" name="TextBox 5"/>
          <p:cNvSpPr txBox="1">
            <a:spLocks noChangeArrowheads="1"/>
          </p:cNvSpPr>
          <p:nvPr/>
        </p:nvSpPr>
        <p:spPr bwMode="auto">
          <a:xfrm>
            <a:off x="2108200" y="1978025"/>
            <a:ext cx="450850" cy="368300"/>
          </a:xfrm>
          <a:prstGeom prst="rect">
            <a:avLst/>
          </a:prstGeom>
          <a:noFill/>
          <a:ln w="9525">
            <a:noFill/>
            <a:miter lim="800000"/>
            <a:headEnd/>
            <a:tailEnd/>
          </a:ln>
        </p:spPr>
        <p:txBody>
          <a:bodyPr>
            <a:spAutoFit/>
          </a:bodyPr>
          <a:lstStyle/>
          <a:p>
            <a:r>
              <a:rPr lang="en-US"/>
              <a:t>E</a:t>
            </a:r>
          </a:p>
        </p:txBody>
      </p:sp>
      <p:sp>
        <p:nvSpPr>
          <p:cNvPr id="21510" name="TextBox 6"/>
          <p:cNvSpPr txBox="1">
            <a:spLocks noChangeArrowheads="1"/>
          </p:cNvSpPr>
          <p:nvPr/>
        </p:nvSpPr>
        <p:spPr bwMode="auto">
          <a:xfrm>
            <a:off x="4921250" y="2162175"/>
            <a:ext cx="601663" cy="369888"/>
          </a:xfrm>
          <a:prstGeom prst="rect">
            <a:avLst/>
          </a:prstGeom>
          <a:noFill/>
          <a:ln w="9525">
            <a:noFill/>
            <a:miter lim="800000"/>
            <a:headEnd/>
            <a:tailEnd/>
          </a:ln>
        </p:spPr>
        <p:txBody>
          <a:bodyPr>
            <a:spAutoFit/>
          </a:bodyPr>
          <a:lstStyle/>
          <a:p>
            <a:r>
              <a:rPr lang="en-US"/>
              <a:t>D</a:t>
            </a:r>
          </a:p>
        </p:txBody>
      </p:sp>
      <p:cxnSp>
        <p:nvCxnSpPr>
          <p:cNvPr id="21511" name="Straight Arrow Connector 7"/>
          <p:cNvCxnSpPr>
            <a:cxnSpLocks noChangeShapeType="1"/>
            <a:stCxn id="21509" idx="3"/>
            <a:endCxn id="21510" idx="1"/>
          </p:cNvCxnSpPr>
          <p:nvPr/>
        </p:nvCxnSpPr>
        <p:spPr bwMode="auto">
          <a:xfrm>
            <a:off x="2559050" y="2162175"/>
            <a:ext cx="2362200" cy="184150"/>
          </a:xfrm>
          <a:prstGeom prst="straightConnector1">
            <a:avLst/>
          </a:prstGeom>
          <a:noFill/>
          <a:ln w="9525" algn="ctr">
            <a:solidFill>
              <a:schemeClr val="tx1"/>
            </a:solidFill>
            <a:prstDash val="dash"/>
            <a:round/>
            <a:headEnd/>
            <a:tailEnd type="arrow" w="med" len="med"/>
          </a:ln>
        </p:spPr>
      </p:cxnSp>
      <p:sp>
        <p:nvSpPr>
          <p:cNvPr id="9" name="TextBox 8"/>
          <p:cNvSpPr txBox="1"/>
          <p:nvPr/>
        </p:nvSpPr>
        <p:spPr>
          <a:xfrm>
            <a:off x="5522913" y="3613150"/>
            <a:ext cx="319087"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cxnSp>
        <p:nvCxnSpPr>
          <p:cNvPr id="21513" name="Straight Arrow Connector 9"/>
          <p:cNvCxnSpPr>
            <a:cxnSpLocks noChangeShapeType="1"/>
            <a:stCxn id="21509" idx="2"/>
            <a:endCxn id="21515" idx="1"/>
          </p:cNvCxnSpPr>
          <p:nvPr/>
        </p:nvCxnSpPr>
        <p:spPr bwMode="auto">
          <a:xfrm rot="16200000" flipH="1">
            <a:off x="2115344" y="2564606"/>
            <a:ext cx="1387475" cy="950913"/>
          </a:xfrm>
          <a:prstGeom prst="straightConnector1">
            <a:avLst/>
          </a:prstGeom>
          <a:noFill/>
          <a:ln w="9525" algn="ctr">
            <a:solidFill>
              <a:schemeClr val="tx1"/>
            </a:solidFill>
            <a:round/>
            <a:headEnd/>
            <a:tailEnd type="arrow" w="med" len="med"/>
          </a:ln>
        </p:spPr>
      </p:cxnSp>
      <p:cxnSp>
        <p:nvCxnSpPr>
          <p:cNvPr id="21514" name="Straight Arrow Connector 10"/>
          <p:cNvCxnSpPr>
            <a:cxnSpLocks noChangeShapeType="1"/>
            <a:stCxn id="21510" idx="2"/>
            <a:endCxn id="9" idx="0"/>
          </p:cNvCxnSpPr>
          <p:nvPr/>
        </p:nvCxnSpPr>
        <p:spPr bwMode="auto">
          <a:xfrm rot="16200000" flipH="1">
            <a:off x="4911725" y="2843213"/>
            <a:ext cx="1081087" cy="458788"/>
          </a:xfrm>
          <a:prstGeom prst="straightConnector1">
            <a:avLst/>
          </a:prstGeom>
          <a:noFill/>
          <a:ln w="9525" algn="ctr">
            <a:solidFill>
              <a:schemeClr val="tx1"/>
            </a:solidFill>
            <a:round/>
            <a:headEnd/>
            <a:tailEnd type="arrow" w="med" len="med"/>
          </a:ln>
        </p:spPr>
      </p:cxnSp>
      <p:sp>
        <p:nvSpPr>
          <p:cNvPr id="21515" name="TextBox 11"/>
          <p:cNvSpPr txBox="1">
            <a:spLocks noChangeArrowheads="1"/>
          </p:cNvSpPr>
          <p:nvPr/>
        </p:nvSpPr>
        <p:spPr bwMode="auto">
          <a:xfrm>
            <a:off x="3284538" y="3549650"/>
            <a:ext cx="333375" cy="368300"/>
          </a:xfrm>
          <a:prstGeom prst="rect">
            <a:avLst/>
          </a:prstGeom>
          <a:noFill/>
          <a:ln w="9525">
            <a:noFill/>
            <a:miter lim="800000"/>
            <a:headEnd/>
            <a:tailEnd/>
          </a:ln>
        </p:spPr>
        <p:txBody>
          <a:bodyPr>
            <a:spAutoFit/>
          </a:bodyPr>
          <a:lstStyle/>
          <a:p>
            <a:r>
              <a:rPr lang="en-US"/>
              <a:t>U</a:t>
            </a:r>
          </a:p>
        </p:txBody>
      </p:sp>
      <p:cxnSp>
        <p:nvCxnSpPr>
          <p:cNvPr id="21516" name="Straight Arrow Connector 12"/>
          <p:cNvCxnSpPr>
            <a:cxnSpLocks noChangeShapeType="1"/>
            <a:stCxn id="21515" idx="3"/>
            <a:endCxn id="9" idx="1"/>
          </p:cNvCxnSpPr>
          <p:nvPr/>
        </p:nvCxnSpPr>
        <p:spPr bwMode="auto">
          <a:xfrm>
            <a:off x="3617913" y="3733800"/>
            <a:ext cx="1905000" cy="63500"/>
          </a:xfrm>
          <a:prstGeom prst="straightConnector1">
            <a:avLst/>
          </a:prstGeom>
          <a:noFill/>
          <a:ln w="9525" algn="ctr">
            <a:solidFill>
              <a:schemeClr val="tx1"/>
            </a:solidFill>
            <a:round/>
            <a:headEnd/>
            <a:tailEnd type="arrow" w="med" len="med"/>
          </a:ln>
        </p:spPr>
      </p:cxnSp>
      <p:sp>
        <p:nvSpPr>
          <p:cNvPr id="31" name="TextBox 30"/>
          <p:cNvSpPr txBox="1"/>
          <p:nvPr/>
        </p:nvSpPr>
        <p:spPr>
          <a:xfrm>
            <a:off x="676275" y="5056188"/>
            <a:ext cx="7820025" cy="83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includes a spurious effect (non-causal) between of E on D by opening a back-door path from E to D </a:t>
            </a:r>
          </a:p>
        </p:txBody>
      </p:sp>
      <p:sp>
        <p:nvSpPr>
          <p:cNvPr id="21518" name="TextBox 31"/>
          <p:cNvSpPr txBox="1">
            <a:spLocks noChangeArrowheads="1"/>
          </p:cNvSpPr>
          <p:nvPr/>
        </p:nvSpPr>
        <p:spPr bwMode="auto">
          <a:xfrm>
            <a:off x="512763" y="1417638"/>
            <a:ext cx="7391400" cy="369887"/>
          </a:xfrm>
          <a:prstGeom prst="rect">
            <a:avLst/>
          </a:prstGeom>
          <a:noFill/>
          <a:ln w="9525">
            <a:noFill/>
            <a:miter lim="800000"/>
            <a:headEnd/>
            <a:tailEnd/>
          </a:ln>
        </p:spPr>
        <p:txBody>
          <a:bodyPr>
            <a:spAutoFit/>
          </a:bodyPr>
          <a:lstStyle/>
          <a:p>
            <a:r>
              <a:rPr lang="en-US"/>
              <a:t>Stratification, Matching, or Weighing  by or Adjusting for a Collider</a:t>
            </a:r>
          </a:p>
        </p:txBody>
      </p:sp>
    </p:spTree>
    <p:extLst>
      <p:ext uri="{BB962C8B-B14F-4D97-AF65-F5344CB8AC3E}">
        <p14:creationId xmlns:p14="http://schemas.microsoft.com/office/powerpoint/2010/main" val="12420464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Amgen Standard Blue">
  <a:themeElements>
    <a:clrScheme name="4_Amgen Standard Blue 11">
      <a:dk1>
        <a:srgbClr val="080808"/>
      </a:dk1>
      <a:lt1>
        <a:srgbClr val="FFFFFF"/>
      </a:lt1>
      <a:dk2>
        <a:srgbClr val="000066"/>
      </a:dk2>
      <a:lt2>
        <a:srgbClr val="FFFF00"/>
      </a:lt2>
      <a:accent1>
        <a:srgbClr val="00FFFF"/>
      </a:accent1>
      <a:accent2>
        <a:srgbClr val="FF00FF"/>
      </a:accent2>
      <a:accent3>
        <a:srgbClr val="AAAAB8"/>
      </a:accent3>
      <a:accent4>
        <a:srgbClr val="DADADA"/>
      </a:accent4>
      <a:accent5>
        <a:srgbClr val="AAFFFF"/>
      </a:accent5>
      <a:accent6>
        <a:srgbClr val="E700E7"/>
      </a:accent6>
      <a:hlink>
        <a:srgbClr val="99CC00"/>
      </a:hlink>
      <a:folHlink>
        <a:srgbClr val="FF9900"/>
      </a:folHlink>
    </a:clrScheme>
    <a:fontScheme name="4_Amgen Standard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pitchFamily="-107" charset="0"/>
          </a:defRPr>
        </a:defPPr>
      </a:lstStyle>
    </a:lnDef>
  </a:objectDefaults>
  <a:extraClrSchemeLst>
    <a:extraClrScheme>
      <a:clrScheme name="4_Amgen Standard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Amgen Standard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Amgen Standard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Amgen Standard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Amgen Standard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Amgen Standard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8">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9">
        <a:dk1>
          <a:srgbClr val="FFFFFF"/>
        </a:dk1>
        <a:lt1>
          <a:srgbClr val="FFFFFF"/>
        </a:lt1>
        <a:dk2>
          <a:srgbClr val="0000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10">
        <a:dk1>
          <a:srgbClr val="FFFFFF"/>
        </a:dk1>
        <a:lt1>
          <a:srgbClr val="FFFFFF"/>
        </a:lt1>
        <a:dk2>
          <a:srgbClr val="000000"/>
        </a:dk2>
        <a:lt2>
          <a:srgbClr val="080808"/>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11">
        <a:dk1>
          <a:srgbClr val="080808"/>
        </a:dk1>
        <a:lt1>
          <a:srgbClr val="FFFFFF"/>
        </a:lt1>
        <a:dk2>
          <a:srgbClr val="000066"/>
        </a:dk2>
        <a:lt2>
          <a:srgbClr val="FFFF00"/>
        </a:lt2>
        <a:accent1>
          <a:srgbClr val="00FFFF"/>
        </a:accent1>
        <a:accent2>
          <a:srgbClr val="FF00FF"/>
        </a:accent2>
        <a:accent3>
          <a:srgbClr val="AAAAB8"/>
        </a:accent3>
        <a:accent4>
          <a:srgbClr val="DADADA"/>
        </a:accent4>
        <a:accent5>
          <a:srgbClr val="AAFFFF"/>
        </a:accent5>
        <a:accent6>
          <a:srgbClr val="E700E7"/>
        </a:accent6>
        <a:hlink>
          <a:srgbClr val="99CC00"/>
        </a:hlink>
        <a:folHlink>
          <a:srgbClr val="FF9900"/>
        </a:folHlink>
      </a:clrScheme>
      <a:clrMap bg1="dk2" tx1="lt1" bg2="dk1" tx2="lt2" accent1="accent1" accent2="accent2" accent3="accent3" accent4="accent4" accent5="accent5" accent6="accent6" hlink="hlink" folHlink="folHlink"/>
    </a:extraClrScheme>
    <a:extraClrScheme>
      <a:clrScheme name="4_Amgen Standard Blue 12">
        <a:dk1>
          <a:srgbClr val="080808"/>
        </a:dk1>
        <a:lt1>
          <a:srgbClr val="FFFFFF"/>
        </a:lt1>
        <a:dk2>
          <a:srgbClr val="000066"/>
        </a:dk2>
        <a:lt2>
          <a:srgbClr val="000066"/>
        </a:lt2>
        <a:accent1>
          <a:srgbClr val="00FFFF"/>
        </a:accent1>
        <a:accent2>
          <a:srgbClr val="FF00FF"/>
        </a:accent2>
        <a:accent3>
          <a:srgbClr val="AAAAB8"/>
        </a:accent3>
        <a:accent4>
          <a:srgbClr val="DADADA"/>
        </a:accent4>
        <a:accent5>
          <a:srgbClr val="AAFFFF"/>
        </a:accent5>
        <a:accent6>
          <a:srgbClr val="E700E7"/>
        </a:accent6>
        <a:hlink>
          <a:srgbClr val="99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Prolia</Template>
  <TotalTime>10784</TotalTime>
  <Words>8083</Words>
  <Application>Microsoft Office PowerPoint</Application>
  <PresentationFormat>On-screen Show (4:3)</PresentationFormat>
  <Paragraphs>1889</Paragraphs>
  <Slides>106</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09" baseType="lpstr">
      <vt:lpstr>Office Theme</vt:lpstr>
      <vt:lpstr>4_Amgen Standard Blue</vt:lpstr>
      <vt:lpstr>Equation</vt:lpstr>
      <vt:lpstr>Advanced Methods in Pharmacoepidemiology</vt:lpstr>
      <vt:lpstr>Topics</vt:lpstr>
      <vt:lpstr>Determining whether an association is causal</vt:lpstr>
      <vt:lpstr>Clinical Trial vs. Observational Studies</vt:lpstr>
      <vt:lpstr>Several biases are often important in pharmacoepidemiology studies</vt:lpstr>
      <vt:lpstr>Confounding by indication (CBI) for treatment is one of the more important biases to consider</vt:lpstr>
      <vt:lpstr>Causal Diagram (1)</vt:lpstr>
      <vt:lpstr>Causal Diagram (2)</vt:lpstr>
      <vt:lpstr>Causal Diagram (3)</vt:lpstr>
      <vt:lpstr>Causal Diagram (4)</vt:lpstr>
      <vt:lpstr>Causal Diagram (5)</vt:lpstr>
      <vt:lpstr>Causal Diagram (6)</vt:lpstr>
      <vt:lpstr>Causal Diagram (6)</vt:lpstr>
      <vt:lpstr>Causal Diagram (7)</vt:lpstr>
      <vt:lpstr>How does confounding differ from other epidemiologic concepts </vt:lpstr>
      <vt:lpstr>Conventional Methods to Identify Confounding Factors</vt:lpstr>
      <vt:lpstr>Conventional Methods to Identify Confounding Factors (2)</vt:lpstr>
      <vt:lpstr>Example (continued)</vt:lpstr>
      <vt:lpstr>Example (continued)</vt:lpstr>
      <vt:lpstr>Example (continued)</vt:lpstr>
      <vt:lpstr>Detection of Confounding In DAG (1)</vt:lpstr>
      <vt:lpstr>Detection of Confounding In DAG (2)</vt:lpstr>
      <vt:lpstr>Detection of Confounding In DAG (3)</vt:lpstr>
      <vt:lpstr>Detection of Confounding In DAG (4)</vt:lpstr>
      <vt:lpstr>Detection of Confounding In DAG (5)</vt:lpstr>
      <vt:lpstr>Detection of Confounding In DAG (6)</vt:lpstr>
      <vt:lpstr>Detection of Confounding In DAG (7)</vt:lpstr>
      <vt:lpstr>Strategies to Reduce Confounding When Confounders are Measured </vt:lpstr>
      <vt:lpstr>Propensity Scores (PS)</vt:lpstr>
      <vt:lpstr>Propensity Score Analysis – When?</vt:lpstr>
      <vt:lpstr>Motivation </vt:lpstr>
      <vt:lpstr>PowerPoint Presentation</vt:lpstr>
      <vt:lpstr>How to calculate it?</vt:lpstr>
      <vt:lpstr>PowerPoint Presentation</vt:lpstr>
      <vt:lpstr>PowerPoint Presentation</vt:lpstr>
      <vt:lpstr>Table 1. Comparison of patient characteristics between Prolia cohort and bisphosphonate cohort  prior to matching</vt:lpstr>
      <vt:lpstr>Table 2. Comparison of patient characteristics between Prolia cohort and the bisphosphonate cohort after matching on key measured confounding variables</vt:lpstr>
      <vt:lpstr>Table 7. Comparison of patient characteristics between the Prolia cohort and the bisphosphonate cohort after matching on key confounders and HDPS tertiles</vt:lpstr>
      <vt:lpstr>Strategies to Reduce Confounding By Indication When Confounders are Measured </vt:lpstr>
      <vt:lpstr>Marginal Structural Models in Point-Treatment Studies </vt:lpstr>
      <vt:lpstr>Marginal Structural Models in Point-Treatment Studies </vt:lpstr>
      <vt:lpstr>Marginal Structural Models in Point-Treatment Studies (8)</vt:lpstr>
      <vt:lpstr>Marginal Structural Models in Time-Dependent Treatments</vt:lpstr>
      <vt:lpstr>Time-varying confounding by fragility fracture for the association between sequential osteoporosis treatment and the risk of serious infection </vt:lpstr>
      <vt:lpstr>Marginal Structural Models in Time-Dependent Treatments (6)</vt:lpstr>
      <vt:lpstr>Marginal Structural Models in Time-Dependent Treatments (8)</vt:lpstr>
      <vt:lpstr>Example: Hernan et al, Epidemiology, 2000</vt:lpstr>
      <vt:lpstr>References:</vt:lpstr>
      <vt:lpstr>Strategies to Reduce Confounding When Confounders are Unmeasured </vt:lpstr>
      <vt:lpstr>Defining a Preference-Based Instrumental Variable</vt:lpstr>
      <vt:lpstr>Preference-Based Instrumental Variable </vt:lpstr>
      <vt:lpstr>Characteristics of An Instrumental Variable</vt:lpstr>
      <vt:lpstr>IV Analysis Methods</vt:lpstr>
      <vt:lpstr>Constructing an IV from a Database</vt:lpstr>
      <vt:lpstr>Use of COX-2 inhibitors vs. non-selective NSAIDS and risk of GI toxicity: An example of confounding by indication (CBI)</vt:lpstr>
      <vt:lpstr>Use of COX-2 inhibitors vs. non-selective NSAIDS and risk of GI toxicity: After adjusting for confounding by indication</vt:lpstr>
      <vt:lpstr>Strategies to Reduce Confounding When Confounders are Unmeasured </vt:lpstr>
      <vt:lpstr>Incident User Cohort Design – Overview</vt:lpstr>
      <vt:lpstr>Incident User Cohort Design – Overview</vt:lpstr>
      <vt:lpstr>Incident User Cohort Design – Advantages</vt:lpstr>
      <vt:lpstr>Incident User Cohort Design – Advantages </vt:lpstr>
      <vt:lpstr>Incident User Cohort Design – Potential Advantage</vt:lpstr>
      <vt:lpstr>Incident User Cohort Design – Potential Limitation</vt:lpstr>
      <vt:lpstr>Incident User Cohort Design – Potential Limitation</vt:lpstr>
      <vt:lpstr>Incident User Cohort Design – Exposure Risk window </vt:lpstr>
      <vt:lpstr>Incident User Cohort Design – Balancing Patient Characteristics</vt:lpstr>
      <vt:lpstr>Incident User Cohort Design – Balancing Patient Characteristics 2</vt:lpstr>
      <vt:lpstr>Incident User Cohort Design – Statistical Analysis </vt:lpstr>
      <vt:lpstr>Incident User Cohort Design – Statistical Analysis </vt:lpstr>
      <vt:lpstr>Misclassification of Exposure Status due to Treatment Switching</vt:lpstr>
      <vt:lpstr>Alternatively, As-treated Analysis Based on Switched Treatment Status </vt:lpstr>
      <vt:lpstr>Supplemental Data Collection  Complements Existing Databases</vt:lpstr>
      <vt:lpstr>Coded Medical Data are Susceptible to Errors</vt:lpstr>
      <vt:lpstr>Challenges in Medical Event Identification from Existing Databases</vt:lpstr>
      <vt:lpstr>Performance of Outcome Identification Algorithms based on Existing Databases Varies</vt:lpstr>
      <vt:lpstr>Identification of Potential ONJ Events</vt:lpstr>
      <vt:lpstr>Medical Chart Abstraction</vt:lpstr>
      <vt:lpstr>An Example of Medical Record Abstraction from a Potential ONJ Case …</vt:lpstr>
      <vt:lpstr>Ascertainment of Exposure in Electronic Healthcare Databases</vt:lpstr>
      <vt:lpstr>Challenges in Ascertainment of Injectable Agents</vt:lpstr>
      <vt:lpstr>Outcome misclassification</vt:lpstr>
      <vt:lpstr>Example</vt:lpstr>
      <vt:lpstr>Same Example, Different Test</vt:lpstr>
      <vt:lpstr>Assess Effect of PPV on Outcome</vt:lpstr>
      <vt:lpstr>PowerPoint Presentation</vt:lpstr>
      <vt:lpstr>PowerPoint Presentation</vt:lpstr>
      <vt:lpstr>Summary</vt:lpstr>
      <vt:lpstr>Thank you! Questions?</vt:lpstr>
      <vt:lpstr>backup</vt:lpstr>
      <vt:lpstr>External Covariate Adjustment - Overview </vt:lpstr>
      <vt:lpstr>External Covariate Adjustment – Measured vs. Unmeasured Confounding</vt:lpstr>
      <vt:lpstr>External Covariate Adjustment – Array Approach (1)</vt:lpstr>
      <vt:lpstr>External Covariate Adjustment – Array Approach (2)</vt:lpstr>
      <vt:lpstr>External Covariate Adjustment – Other Methods and Resources</vt:lpstr>
      <vt:lpstr>Confounding</vt:lpstr>
      <vt:lpstr>Confounding</vt:lpstr>
      <vt:lpstr>Confounding</vt:lpstr>
      <vt:lpstr>Control for Confounding Factor</vt:lpstr>
      <vt:lpstr>Control for Collider</vt:lpstr>
      <vt:lpstr>Control for Mediator (1)</vt:lpstr>
      <vt:lpstr>Control for Mediator (2)</vt:lpstr>
      <vt:lpstr>Marginal Structural Models in Point-Treatment Studies (7)</vt:lpstr>
      <vt:lpstr>Change Treatment Exposure Over Time Poses Challenges for Comparative Effectiveness/Safety Studies</vt:lpstr>
      <vt:lpstr>ONJ Validation in Sweden: Preliminary Results</vt:lpstr>
      <vt:lpstr>ONJ Validation in US Medicare: Preliminary Results </vt:lpstr>
      <vt:lpstr>Lessons Learned</vt:lpstr>
    </vt:vector>
  </TitlesOfParts>
  <Company>Amgen Employee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Cathy Critchlow</dc:creator>
  <cp:lastModifiedBy>Kelsh, Mike</cp:lastModifiedBy>
  <cp:revision>480</cp:revision>
  <dcterms:created xsi:type="dcterms:W3CDTF">2010-09-21T19:26:55Z</dcterms:created>
  <dcterms:modified xsi:type="dcterms:W3CDTF">2016-02-03T22:59:41Z</dcterms:modified>
</cp:coreProperties>
</file>