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charts/chart1.xml" ContentType="application/vnd.openxmlformats-officedocument.drawingml.chart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50"/>
  </p:notesMasterIdLst>
  <p:handoutMasterIdLst>
    <p:handoutMasterId r:id="rId51"/>
  </p:handoutMasterIdLst>
  <p:sldIdLst>
    <p:sldId id="406" r:id="rId7"/>
    <p:sldId id="674" r:id="rId8"/>
    <p:sldId id="641" r:id="rId9"/>
    <p:sldId id="651" r:id="rId10"/>
    <p:sldId id="652" r:id="rId11"/>
    <p:sldId id="653" r:id="rId12"/>
    <p:sldId id="654" r:id="rId13"/>
    <p:sldId id="650" r:id="rId14"/>
    <p:sldId id="646" r:id="rId15"/>
    <p:sldId id="655" r:id="rId16"/>
    <p:sldId id="663" r:id="rId17"/>
    <p:sldId id="683" r:id="rId18"/>
    <p:sldId id="665" r:id="rId19"/>
    <p:sldId id="666" r:id="rId20"/>
    <p:sldId id="667" r:id="rId21"/>
    <p:sldId id="675" r:id="rId22"/>
    <p:sldId id="668" r:id="rId23"/>
    <p:sldId id="648" r:id="rId24"/>
    <p:sldId id="647" r:id="rId25"/>
    <p:sldId id="649" r:id="rId26"/>
    <p:sldId id="676" r:id="rId27"/>
    <p:sldId id="677" r:id="rId28"/>
    <p:sldId id="678" r:id="rId29"/>
    <p:sldId id="656" r:id="rId30"/>
    <p:sldId id="657" r:id="rId31"/>
    <p:sldId id="660" r:id="rId32"/>
    <p:sldId id="662" r:id="rId33"/>
    <p:sldId id="661" r:id="rId34"/>
    <p:sldId id="659" r:id="rId35"/>
    <p:sldId id="681" r:id="rId36"/>
    <p:sldId id="682" r:id="rId37"/>
    <p:sldId id="679" r:id="rId38"/>
    <p:sldId id="664" r:id="rId39"/>
    <p:sldId id="642" r:id="rId40"/>
    <p:sldId id="643" r:id="rId41"/>
    <p:sldId id="644" r:id="rId42"/>
    <p:sldId id="669" r:id="rId43"/>
    <p:sldId id="673" r:id="rId44"/>
    <p:sldId id="670" r:id="rId45"/>
    <p:sldId id="671" r:id="rId46"/>
    <p:sldId id="672" r:id="rId47"/>
    <p:sldId id="645" r:id="rId48"/>
    <p:sldId id="488" r:id="rId4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80" autoAdjust="0"/>
    <p:restoredTop sz="89011" autoAdjust="0"/>
  </p:normalViewPr>
  <p:slideViewPr>
    <p:cSldViewPr snapToGrid="0" snapToObjects="1" showGuides="1">
      <p:cViewPr varScale="1">
        <p:scale>
          <a:sx n="91" d="100"/>
          <a:sy n="91" d="100"/>
        </p:scale>
        <p:origin x="-1680" y="-112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464"/>
        <p:guide orient="horz" pos="3938"/>
        <p:guide orient="horz" pos="231"/>
        <p:guide pos="230"/>
        <p:guide pos="5530"/>
        <p:guide pos="2880"/>
        <p:guide pos="1120"/>
        <p:guide pos="1411"/>
        <p:guide pos="5287"/>
        <p:guide pos="456"/>
        <p:guide pos="48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Change</a:t>
            </a:r>
            <a:r>
              <a:rPr lang="en-US" sz="1200" baseline="0"/>
              <a:t> in TFR and Child Sex Ratio in India: 1961-2011</a:t>
            </a:r>
            <a:endParaRPr lang="en-US" sz="12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3178258967629"/>
          <c:y val="0.192592228054826"/>
          <c:w val="0.550486001749781"/>
          <c:h val="0.694691965587635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Office PowerPoint]Sheet1'!$G$3</c:f>
              <c:strCache>
                <c:ptCount val="1"/>
                <c:pt idx="0">
                  <c:v>TFR</c:v>
                </c:pt>
              </c:strCache>
            </c:strRef>
          </c:tx>
          <c:marker>
            <c:symbol val="none"/>
          </c:marker>
          <c:cat>
            <c:numRef>
              <c:f>'[Chart in Microsoft Office PowerPoint]Sheet1'!$F$4:$F$9</c:f>
              <c:numCache>
                <c:formatCode>General</c:formatCode>
                <c:ptCount val="6"/>
                <c:pt idx="0">
                  <c:v>1961.0</c:v>
                </c:pt>
                <c:pt idx="1">
                  <c:v>1971.0</c:v>
                </c:pt>
                <c:pt idx="2">
                  <c:v>1981.0</c:v>
                </c:pt>
                <c:pt idx="3">
                  <c:v>1991.0</c:v>
                </c:pt>
                <c:pt idx="4">
                  <c:v>2001.0</c:v>
                </c:pt>
                <c:pt idx="5">
                  <c:v>2008.0</c:v>
                </c:pt>
              </c:numCache>
            </c:numRef>
          </c:cat>
          <c:val>
            <c:numRef>
              <c:f>'[Chart in Microsoft Office PowerPoint]Sheet1'!$G$4:$G$9</c:f>
              <c:numCache>
                <c:formatCode>General</c:formatCode>
                <c:ptCount val="6"/>
                <c:pt idx="0">
                  <c:v>5.856999999999997</c:v>
                </c:pt>
                <c:pt idx="1">
                  <c:v>5.391</c:v>
                </c:pt>
                <c:pt idx="2">
                  <c:v>4.612999999999976</c:v>
                </c:pt>
                <c:pt idx="3">
                  <c:v>3.951999999999999</c:v>
                </c:pt>
                <c:pt idx="4">
                  <c:v>3.21</c:v>
                </c:pt>
                <c:pt idx="5">
                  <c:v>2.66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8212472"/>
        <c:axId val="2138209480"/>
      </c:lineChart>
      <c:lineChart>
        <c:grouping val="standard"/>
        <c:varyColors val="0"/>
        <c:ser>
          <c:idx val="1"/>
          <c:order val="1"/>
          <c:tx>
            <c:strRef>
              <c:f>'[Chart in Microsoft Office PowerPoint]Sheet1'!$H$3</c:f>
              <c:strCache>
                <c:ptCount val="1"/>
                <c:pt idx="0">
                  <c:v>Child Sex Ratio</c:v>
                </c:pt>
              </c:strCache>
            </c:strRef>
          </c:tx>
          <c:marker>
            <c:symbol val="none"/>
          </c:marker>
          <c:cat>
            <c:numRef>
              <c:f>'[Chart in Microsoft Office PowerPoint]Sheet1'!$F$4:$F$9</c:f>
              <c:numCache>
                <c:formatCode>General</c:formatCode>
                <c:ptCount val="6"/>
                <c:pt idx="0">
                  <c:v>1961.0</c:v>
                </c:pt>
                <c:pt idx="1">
                  <c:v>1971.0</c:v>
                </c:pt>
                <c:pt idx="2">
                  <c:v>1981.0</c:v>
                </c:pt>
                <c:pt idx="3">
                  <c:v>1991.0</c:v>
                </c:pt>
                <c:pt idx="4">
                  <c:v>2001.0</c:v>
                </c:pt>
                <c:pt idx="5">
                  <c:v>2008.0</c:v>
                </c:pt>
              </c:numCache>
            </c:numRef>
          </c:cat>
          <c:val>
            <c:numRef>
              <c:f>'[Chart in Microsoft Office PowerPoint]Sheet1'!$H$4:$H$9</c:f>
              <c:numCache>
                <c:formatCode>General</c:formatCode>
                <c:ptCount val="6"/>
                <c:pt idx="0">
                  <c:v>976.0</c:v>
                </c:pt>
                <c:pt idx="1">
                  <c:v>964.0</c:v>
                </c:pt>
                <c:pt idx="2">
                  <c:v>962.0</c:v>
                </c:pt>
                <c:pt idx="3">
                  <c:v>945.0</c:v>
                </c:pt>
                <c:pt idx="4">
                  <c:v>927.0</c:v>
                </c:pt>
                <c:pt idx="5">
                  <c:v>914.0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8198344"/>
        <c:axId val="2138203976"/>
      </c:lineChart>
      <c:catAx>
        <c:axId val="2138212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8209480"/>
        <c:crosses val="autoZero"/>
        <c:auto val="1"/>
        <c:lblAlgn val="ctr"/>
        <c:lblOffset val="100"/>
        <c:noMultiLvlLbl val="0"/>
      </c:catAx>
      <c:valAx>
        <c:axId val="2138209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Fertility Rate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8212472"/>
        <c:crosses val="autoZero"/>
        <c:crossBetween val="between"/>
      </c:valAx>
      <c:valAx>
        <c:axId val="213820397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Child Sex Ratio (girls/1000 boys)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8198344"/>
        <c:crosses val="max"/>
        <c:crossBetween val="between"/>
      </c:valAx>
      <c:catAx>
        <c:axId val="2138198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820397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08333333333333"/>
          <c:y val="0.385263925342665"/>
          <c:w val="0.183333333333333"/>
          <c:h val="0.37113808690580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6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10/4/15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6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8028" y="399934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10/4/15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10/4/15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 boiler plate language: 2 versions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Through its singular focus on health, UCSF is leading revolutions in health.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UCSF is driven by the idea that great breakthroughs are achieved when the best research, the best education and the best patient care converge.</a:t>
            </a:r>
            <a:endParaRPr lang="en-US" smtClean="0"/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81535CF-1E6D-4F58-ADCA-A0D754487971}" type="datetime1">
              <a:rPr lang="en-US" smtClean="0">
                <a:latin typeface="Arial" pitchFamily="34" charset="0"/>
                <a:cs typeface="Arial" pitchFamily="34" charset="0"/>
              </a:rPr>
              <a:t>10/4/15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Relationship Id="rId3" Type="http://schemas.openxmlformats.org/officeDocument/2006/relationships/image" Target="../media/image6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Relationship Id="rId3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emf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6150A5-0478-4814-9F6F-313D0B0598FE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6F5B01-31EA-46FA-A31F-D71521F3C0AE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3693AB-E85E-4A83-93AE-7C2C33716FFD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669700-339D-4BC3-9C61-1670B9701C57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7F4196-1AA7-489C-AB25-66F2A1CDE0B2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412304-4450-4BFA-A76B-D97C72798D07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10/4/15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6AEAD4-049B-F049-94C8-73FF9B67F583}" type="datetime1">
              <a:rPr lang="en-US" smtClean="0"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32F40-3B8A-6848-880F-D6949BBEE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4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4" name="Picture 3" descr="UCSF_SubLogo_GlobalHealthSci_whit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36601"/>
            <a:ext cx="2465211" cy="53944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 descr="UCSF_SubLogo_GlobalHealthSci_whit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36601"/>
            <a:ext cx="2465211" cy="5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6E1587-BC69-4B74-AFFA-2A7C92D282D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5C4B3-F886-41B6-9CDF-2EEF0C9BB989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C454B-8AA2-4785-AE0D-AE23F3ECCADE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3C71C-E15B-4273-8FC5-6D8F0B255339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68621-AC61-413F-988E-AE3E49B130F0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17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23803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3502429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6" name="Picture 15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20" Type="http://schemas.openxmlformats.org/officeDocument/2006/relationships/image" Target="../media/image6.emf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2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20" Type="http://schemas.openxmlformats.org/officeDocument/2006/relationships/image" Target="../media/image6.emf"/><Relationship Id="rId10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0.xml"/><Relationship Id="rId19" Type="http://schemas.openxmlformats.org/officeDocument/2006/relationships/theme" Target="../theme/theme3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 userDrawn="1"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  <p:sldLayoutId id="2147484017" r:id="rId24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92B5C8-A02F-48BB-85A9-4E6693BB4284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1.xml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2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9.emf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2849426"/>
            <a:ext cx="6595720" cy="652743"/>
          </a:xfrm>
        </p:spPr>
        <p:txBody>
          <a:bodyPr/>
          <a:lstStyle/>
          <a:p>
            <a:r>
              <a:rPr lang="en-US" dirty="0" smtClean="0">
                <a:ea typeface="MS PGothic" charset="0"/>
              </a:rPr>
              <a:t>Fertility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MS PGothic" charset="0"/>
              </a:rPr>
              <a:t/>
            </a:r>
            <a:br>
              <a:rPr lang="en-US" dirty="0">
                <a:ea typeface="MS PGothic" charset="0"/>
              </a:rPr>
            </a:b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October 5, 2015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Lowest low fertility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53732" y="1452910"/>
            <a:ext cx="7574214" cy="4011502"/>
          </a:xfrm>
        </p:spPr>
        <p:txBody>
          <a:bodyPr/>
          <a:lstStyle/>
          <a:p>
            <a:r>
              <a:rPr lang="en-US" dirty="0" smtClean="0"/>
              <a:t>Replacement level fertility: ~2.1</a:t>
            </a:r>
          </a:p>
          <a:p>
            <a:pPr lvl="1"/>
            <a:r>
              <a:rPr lang="en-US" dirty="0" smtClean="0"/>
              <a:t>Many countries in Europe and East Asia have fertility below replacement level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756" y="2907290"/>
            <a:ext cx="6593456" cy="333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75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Why has fertility fallen so 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243" y="1280923"/>
            <a:ext cx="8325548" cy="4011502"/>
          </a:xfrm>
        </p:spPr>
        <p:txBody>
          <a:bodyPr/>
          <a:lstStyle/>
          <a:p>
            <a:r>
              <a:rPr lang="en-US" dirty="0" smtClean="0"/>
              <a:t>Becker continued (rising cost of children)</a:t>
            </a:r>
          </a:p>
          <a:p>
            <a:r>
              <a:rPr lang="en-US" dirty="0" smtClean="0"/>
              <a:t>Risk aversion</a:t>
            </a:r>
          </a:p>
          <a:p>
            <a:pPr lvl="1"/>
            <a:r>
              <a:rPr lang="en-US" dirty="0" smtClean="0"/>
              <a:t>High divorce, employment instability</a:t>
            </a:r>
          </a:p>
          <a:p>
            <a:r>
              <a:rPr lang="en-US" dirty="0" smtClean="0"/>
              <a:t>Materialistic values</a:t>
            </a:r>
          </a:p>
          <a:p>
            <a:r>
              <a:rPr lang="en-US" dirty="0" smtClean="0"/>
              <a:t>Changes in gender equity </a:t>
            </a:r>
          </a:p>
          <a:p>
            <a:pPr lvl="1"/>
            <a:r>
              <a:rPr lang="en-US" dirty="0" smtClean="0"/>
              <a:t>Women entering the workplace,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ivision of labor in the home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905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Fertility and gender inequality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44" y="1155246"/>
            <a:ext cx="8325548" cy="503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229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Is low fertility a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386761"/>
            <a:ext cx="8325548" cy="4011502"/>
          </a:xfrm>
        </p:spPr>
        <p:txBody>
          <a:bodyPr/>
          <a:lstStyle/>
          <a:p>
            <a:r>
              <a:rPr lang="en-US" dirty="0" smtClean="0"/>
              <a:t>Three issues</a:t>
            </a:r>
          </a:p>
          <a:p>
            <a:pPr lvl="1"/>
            <a:r>
              <a:rPr lang="en-US" dirty="0" smtClean="0"/>
              <a:t>Negative growth </a:t>
            </a:r>
          </a:p>
          <a:p>
            <a:pPr lvl="2"/>
            <a:r>
              <a:rPr lang="en-US" dirty="0" smtClean="0"/>
              <a:t>Is negative population growth associated with negative economic growth</a:t>
            </a:r>
          </a:p>
          <a:p>
            <a:pPr lvl="1"/>
            <a:r>
              <a:rPr lang="en-US" dirty="0"/>
              <a:t>Aging </a:t>
            </a:r>
            <a:r>
              <a:rPr lang="en-US" dirty="0" smtClean="0"/>
              <a:t>population</a:t>
            </a:r>
          </a:p>
          <a:p>
            <a:pPr lvl="1"/>
            <a:r>
              <a:rPr lang="en-US" dirty="0" smtClean="0"/>
              <a:t>Countries with strong sex preferences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664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Aging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399991"/>
            <a:ext cx="8325548" cy="4011502"/>
          </a:xfrm>
        </p:spPr>
        <p:txBody>
          <a:bodyPr/>
          <a:lstStyle/>
          <a:p>
            <a:r>
              <a:rPr lang="en-US" dirty="0" smtClean="0"/>
              <a:t>Burden on taxpayers</a:t>
            </a:r>
          </a:p>
          <a:p>
            <a:pPr lvl="1"/>
            <a:r>
              <a:rPr lang="en-US" dirty="0" smtClean="0"/>
              <a:t>If you have a strong welfare state</a:t>
            </a:r>
          </a:p>
          <a:p>
            <a:r>
              <a:rPr lang="en-US" dirty="0" smtClean="0"/>
              <a:t>Burden on children to care for elderly</a:t>
            </a:r>
          </a:p>
          <a:p>
            <a:pPr lvl="1"/>
            <a:r>
              <a:rPr lang="en-US" dirty="0" smtClean="0"/>
              <a:t>Especially with low fertility, there are fewer kids to care for each aging parent</a:t>
            </a:r>
          </a:p>
          <a:p>
            <a:r>
              <a:rPr lang="en-US" dirty="0" smtClean="0"/>
              <a:t>Recent data suggests that supporting the elderly is not as big of a deal as people worry it 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650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Solution to aging: Migration?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505830"/>
            <a:ext cx="8325548" cy="4011502"/>
          </a:xfrm>
        </p:spPr>
        <p:txBody>
          <a:bodyPr/>
          <a:lstStyle/>
          <a:p>
            <a:r>
              <a:rPr lang="en-US" dirty="0" smtClean="0"/>
              <a:t>Migrants </a:t>
            </a:r>
            <a:r>
              <a:rPr lang="en-US" dirty="0"/>
              <a:t>have higher </a:t>
            </a:r>
            <a:r>
              <a:rPr lang="en-US" dirty="0" smtClean="0"/>
              <a:t>fertility…at first…</a:t>
            </a:r>
          </a:p>
          <a:p>
            <a:r>
              <a:rPr lang="en-US" dirty="0" smtClean="0"/>
              <a:t>Can help take pressures off other countries with higher fertility and not enough jobs</a:t>
            </a:r>
          </a:p>
          <a:p>
            <a:r>
              <a:rPr lang="en-US" dirty="0" smtClean="0"/>
              <a:t>Problem with assimilation, acceptance</a:t>
            </a:r>
          </a:p>
          <a:p>
            <a:pPr lvl="1"/>
            <a:r>
              <a:rPr lang="en-US" dirty="0" smtClean="0"/>
              <a:t>An increasingly controversial issue</a:t>
            </a:r>
          </a:p>
          <a:p>
            <a:r>
              <a:rPr lang="en-US" dirty="0" smtClean="0"/>
              <a:t>Plus, there are some places that people don</a:t>
            </a:r>
            <a:r>
              <a:rPr lang="fr-FR" dirty="0" smtClean="0"/>
              <a:t>’</a:t>
            </a:r>
            <a:r>
              <a:rPr lang="en-US" dirty="0" smtClean="0"/>
              <a:t>t want to move to (Russia?) 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991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Sex Ratio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Most of the world (including China), over 1 or over 100 favors boys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329671"/>
              </p:ext>
            </p:extLst>
          </p:nvPr>
        </p:nvGraphicFramePr>
        <p:xfrm>
          <a:off x="1132347" y="3876443"/>
          <a:ext cx="6129483" cy="1261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3" imgW="2095500" imgH="431800" progId="Equation.3">
                  <p:embed/>
                </p:oleObj>
              </mc:Choice>
              <mc:Fallback>
                <p:oleObj name="Equation" r:id="rId3" imgW="2095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2347" y="3876443"/>
                        <a:ext cx="6129483" cy="1261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27877"/>
              </p:ext>
            </p:extLst>
          </p:nvPr>
        </p:nvGraphicFramePr>
        <p:xfrm>
          <a:off x="1034144" y="2201068"/>
          <a:ext cx="5274581" cy="1128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5" imgW="2019300" imgH="431800" progId="Equation.3">
                  <p:embed/>
                </p:oleObj>
              </mc:Choice>
              <mc:Fallback>
                <p:oleObj name="Equation" r:id="rId5" imgW="2019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4144" y="2201068"/>
                        <a:ext cx="5274581" cy="1128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3"/>
          <p:cNvSpPr txBox="1">
            <a:spLocks/>
          </p:cNvSpPr>
          <p:nvPr/>
        </p:nvSpPr>
        <p:spPr>
          <a:xfrm>
            <a:off x="358009" y="3585143"/>
            <a:ext cx="8087171" cy="3139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lang="en-US" sz="21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800" b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600" b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lang="en-US" sz="1400" b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400" b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India: under 1000 favors boys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940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Sex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96" y="1463231"/>
            <a:ext cx="3558424" cy="4011502"/>
          </a:xfrm>
        </p:spPr>
        <p:txBody>
          <a:bodyPr/>
          <a:lstStyle/>
          <a:p>
            <a:r>
              <a:rPr lang="en-US" dirty="0" smtClean="0"/>
              <a:t>Falling fertility in India and China especially associated with increasingly imbalanced child sex ratios</a:t>
            </a:r>
          </a:p>
          <a:p>
            <a:pPr lvl="1"/>
            <a:r>
              <a:rPr lang="en-US" dirty="0" smtClean="0"/>
              <a:t>Son preference +</a:t>
            </a:r>
          </a:p>
          <a:p>
            <a:pPr lvl="1"/>
            <a:r>
              <a:rPr lang="en-US" dirty="0" smtClean="0"/>
              <a:t>Falling fertility +</a:t>
            </a:r>
          </a:p>
          <a:p>
            <a:pPr lvl="1"/>
            <a:r>
              <a:rPr lang="en-US" dirty="0" smtClean="0"/>
              <a:t>Ultrasound and</a:t>
            </a:r>
          </a:p>
          <a:p>
            <a:pPr marL="230187" lvl="1" indent="0">
              <a:buNone/>
            </a:pPr>
            <a:r>
              <a:rPr lang="en-US" dirty="0" smtClean="0"/>
              <a:t> abortion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244703"/>
              </p:ext>
            </p:extLst>
          </p:nvPr>
        </p:nvGraphicFramePr>
        <p:xfrm>
          <a:off x="4064523" y="142619"/>
          <a:ext cx="4986880" cy="4176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040" y="3955355"/>
            <a:ext cx="4897190" cy="251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967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Three measures of Fertility: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347072"/>
            <a:ext cx="8325548" cy="4011502"/>
          </a:xfrm>
        </p:spPr>
        <p:txBody>
          <a:bodyPr/>
          <a:lstStyle/>
          <a:p>
            <a:r>
              <a:rPr lang="en-US" dirty="0" smtClean="0"/>
              <a:t>Crude </a:t>
            </a:r>
            <a:r>
              <a:rPr lang="en-US" dirty="0"/>
              <a:t>birth </a:t>
            </a:r>
            <a:r>
              <a:rPr lang="en-US" dirty="0" smtClean="0"/>
              <a:t>rate: 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of births during t/mid-year population in t 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General </a:t>
            </a:r>
            <a:r>
              <a:rPr lang="en-US" dirty="0"/>
              <a:t>fertility </a:t>
            </a:r>
            <a:r>
              <a:rPr lang="en-US" dirty="0" smtClean="0"/>
              <a:t>rate: 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of births during t/mid-year population of women </a:t>
            </a:r>
            <a:r>
              <a:rPr lang="en-US" dirty="0" smtClean="0"/>
              <a:t>aged 15</a:t>
            </a:r>
            <a:r>
              <a:rPr lang="en-US" dirty="0"/>
              <a:t>–</a:t>
            </a:r>
            <a:r>
              <a:rPr lang="en-US" dirty="0" smtClean="0"/>
              <a:t>49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212589"/>
              </p:ext>
            </p:extLst>
          </p:nvPr>
        </p:nvGraphicFramePr>
        <p:xfrm>
          <a:off x="1857375" y="2201862"/>
          <a:ext cx="54165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3" imgW="2933700" imgH="469900" progId="Equation.3">
                  <p:embed/>
                </p:oleObj>
              </mc:Choice>
              <mc:Fallback>
                <p:oleObj name="Equation" r:id="rId3" imgW="2933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7375" y="2201862"/>
                        <a:ext cx="5416550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682736"/>
              </p:ext>
            </p:extLst>
          </p:nvPr>
        </p:nvGraphicFramePr>
        <p:xfrm>
          <a:off x="1538810" y="4560061"/>
          <a:ext cx="6237287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5" imgW="3378200" imgH="431800" progId="Equation.3">
                  <p:embed/>
                </p:oleObj>
              </mc:Choice>
              <mc:Fallback>
                <p:oleObj name="Equation" r:id="rId5" imgW="3378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8810" y="4560061"/>
                        <a:ext cx="6237287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13503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518877"/>
          </a:xfrm>
        </p:spPr>
        <p:txBody>
          <a:bodyPr/>
          <a:lstStyle/>
          <a:p>
            <a:r>
              <a:rPr lang="en-US" dirty="0"/>
              <a:t>Age-specific fertility rate</a:t>
            </a:r>
            <a:r>
              <a:rPr lang="en-US" dirty="0" smtClean="0"/>
              <a:t>: A synthetic Measure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Number of births to women aged x during t/mid-year population of women aged x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18080"/>
              </p:ext>
            </p:extLst>
          </p:nvPr>
        </p:nvGraphicFramePr>
        <p:xfrm>
          <a:off x="3435350" y="2022475"/>
          <a:ext cx="2776538" cy="401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5350" y="2022475"/>
                        <a:ext cx="2776538" cy="401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96" y="2320406"/>
            <a:ext cx="6592228" cy="37136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2701" y="2698881"/>
            <a:ext cx="1998890" cy="333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325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Show population pyramids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312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ASFR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410786"/>
            <a:ext cx="8325548" cy="4011502"/>
          </a:xfrm>
        </p:spPr>
        <p:txBody>
          <a:bodyPr/>
          <a:lstStyle/>
          <a:p>
            <a:r>
              <a:rPr lang="en-US" dirty="0" smtClean="0"/>
              <a:t>The number of children a woman would have if she experienced the ASFR of a certain year for her whole life time</a:t>
            </a:r>
          </a:p>
          <a:p>
            <a:r>
              <a:rPr lang="en-US" dirty="0" smtClean="0"/>
              <a:t>No woman actually actually experiences the ASFR of a certain year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81" y="3218090"/>
            <a:ext cx="8042752" cy="254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367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Lexis Diagrams: An individual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50" y="1015993"/>
            <a:ext cx="7377782" cy="50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969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Cohort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52" y="1015993"/>
            <a:ext cx="7623006" cy="525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638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Cohort experiences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33" y="1210814"/>
            <a:ext cx="6842730" cy="479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758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Lexis Diagram: Period </a:t>
            </a:r>
            <a:r>
              <a:rPr lang="en-US" dirty="0" err="1" smtClean="0"/>
              <a:t>vs</a:t>
            </a:r>
            <a:r>
              <a:rPr lang="en-US" dirty="0" smtClean="0"/>
              <a:t> Cohort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18" y="1015993"/>
            <a:ext cx="5279492" cy="509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5909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Cohort vs. Period fertility: Canada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46200"/>
            <a:ext cx="76200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2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Cohort vs. Period fertility: Why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Hint: mean age at childbirth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What might make this difference?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867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Average age of mothers over time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856" y="1111303"/>
            <a:ext cx="5906974" cy="51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09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251221" cy="1047979"/>
          </a:xfrm>
        </p:spPr>
        <p:txBody>
          <a:bodyPr/>
          <a:lstStyle/>
          <a:p>
            <a:r>
              <a:rPr lang="en-US" dirty="0" smtClean="0"/>
              <a:t>Mean age at childbirth: need to look at parity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70" y="1015993"/>
            <a:ext cx="7798331" cy="502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754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Tempo effect: Czech Republic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76" y="1339827"/>
            <a:ext cx="6838296" cy="46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778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Fertility Decline: Global Differences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999"/>
            <a:ext cx="9144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484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Parity Progression Ratios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Cohort measures, free of tempo effects</a:t>
            </a:r>
          </a:p>
          <a:p>
            <a:r>
              <a:rPr lang="en-US" dirty="0" smtClean="0"/>
              <a:t>Proportion of women with n children who go on to have n+1 children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159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933" y="1333500"/>
            <a:ext cx="5194300" cy="427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Parity Progression ratios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889" y="1231900"/>
            <a:ext cx="5346700" cy="4381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358009" y="1982109"/>
            <a:ext cx="2674880" cy="400109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a0 = proportion of women with 0 children who go on to have 1</a:t>
            </a:r>
          </a:p>
          <a:p>
            <a:endParaRPr lang="en-US" sz="2000" dirty="0" smtClean="0"/>
          </a:p>
          <a:p>
            <a:r>
              <a:rPr lang="en-US" sz="2000" dirty="0"/>
              <a:t>a</a:t>
            </a:r>
            <a:r>
              <a:rPr lang="en-US" sz="2000" dirty="0" smtClean="0"/>
              <a:t>1 = </a:t>
            </a:r>
            <a:r>
              <a:rPr lang="en-US" sz="2000" dirty="0"/>
              <a:t>proportion of women </a:t>
            </a:r>
            <a:r>
              <a:rPr lang="en-US" sz="2000" dirty="0" smtClean="0"/>
              <a:t>with 1 child who </a:t>
            </a:r>
            <a:r>
              <a:rPr lang="en-US" sz="2000" dirty="0"/>
              <a:t>go on to have </a:t>
            </a:r>
            <a:r>
              <a:rPr lang="en-US" sz="2000" dirty="0" smtClean="0"/>
              <a:t>2</a:t>
            </a:r>
          </a:p>
          <a:p>
            <a:endParaRPr lang="en-US" sz="2000" dirty="0"/>
          </a:p>
          <a:p>
            <a:r>
              <a:rPr lang="en-US" sz="2000" dirty="0"/>
              <a:t>a</a:t>
            </a:r>
            <a:r>
              <a:rPr lang="en-US" sz="2000" dirty="0" smtClean="0"/>
              <a:t>2 = </a:t>
            </a:r>
            <a:r>
              <a:rPr lang="en-US" sz="2000" dirty="0"/>
              <a:t>proportion of women with </a:t>
            </a:r>
            <a:r>
              <a:rPr lang="en-US" sz="2000" dirty="0" smtClean="0"/>
              <a:t>2 </a:t>
            </a:r>
            <a:r>
              <a:rPr lang="en-US" sz="2000" dirty="0"/>
              <a:t>children who go on to have </a:t>
            </a:r>
            <a:r>
              <a:rPr lang="en-US" sz="2000" dirty="0" smtClean="0"/>
              <a:t>3</a:t>
            </a:r>
          </a:p>
          <a:p>
            <a:endParaRPr lang="en-US" sz="2000" dirty="0" smtClean="0"/>
          </a:p>
          <a:p>
            <a:r>
              <a:rPr lang="en-US" sz="2000" dirty="0" smtClean="0"/>
              <a:t>Etc….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7261830" y="5829315"/>
            <a:ext cx="897181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/>
              <a:t>UNFPA)</a:t>
            </a:r>
          </a:p>
        </p:txBody>
      </p:sp>
    </p:spTree>
    <p:extLst>
      <p:ext uri="{BB962C8B-B14F-4D97-AF65-F5344CB8AC3E}">
        <p14:creationId xmlns:p14="http://schemas.microsoft.com/office/powerpoint/2010/main" val="42005188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Cohort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61464" y="1235490"/>
            <a:ext cx="3989387" cy="3978016"/>
          </a:xfrm>
        </p:spPr>
        <p:txBody>
          <a:bodyPr/>
          <a:lstStyle/>
          <a:p>
            <a:r>
              <a:rPr lang="en-US" dirty="0" smtClean="0"/>
              <a:t>Period	</a:t>
            </a:r>
          </a:p>
          <a:p>
            <a:pPr lvl="1"/>
            <a:r>
              <a:rPr lang="en-US" dirty="0" smtClean="0"/>
              <a:t>Easy to collect</a:t>
            </a:r>
          </a:p>
          <a:p>
            <a:pPr lvl="1"/>
            <a:r>
              <a:rPr lang="en-US" dirty="0" smtClean="0"/>
              <a:t>Use up to date info</a:t>
            </a:r>
          </a:p>
          <a:p>
            <a:pPr lvl="1"/>
            <a:r>
              <a:rPr lang="en-US" dirty="0" smtClean="0"/>
              <a:t>Rapid changes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Does not reflect real life life experiences of individuals</a:t>
            </a:r>
          </a:p>
          <a:p>
            <a:pPr lvl="2"/>
            <a:r>
              <a:rPr lang="en-US" dirty="0" smtClean="0"/>
              <a:t>Tempo effects</a:t>
            </a:r>
          </a:p>
          <a:p>
            <a:pPr lvl="1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1"/>
          </p:nvPr>
        </p:nvSpPr>
        <p:spPr>
          <a:xfrm>
            <a:off x="4882627" y="1235490"/>
            <a:ext cx="4013199" cy="3978016"/>
          </a:xfrm>
        </p:spPr>
        <p:txBody>
          <a:bodyPr/>
          <a:lstStyle/>
          <a:p>
            <a:r>
              <a:rPr lang="en-US" dirty="0" smtClean="0"/>
              <a:t>Cohort</a:t>
            </a:r>
          </a:p>
          <a:p>
            <a:pPr lvl="1"/>
            <a:r>
              <a:rPr lang="en-US" dirty="0" smtClean="0"/>
              <a:t>Tells us about real lived experiences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Takes decades to collect</a:t>
            </a:r>
          </a:p>
          <a:p>
            <a:pPr lvl="2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948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Fertility differentials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654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Fertility Decline: Ethnic Groups: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rcRect t="5863" b="5863"/>
          <a:stretch>
            <a:fillRect/>
          </a:stretch>
        </p:blipFill>
        <p:spPr>
          <a:xfrm>
            <a:off x="204788" y="1236663"/>
            <a:ext cx="8809490" cy="507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845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Fertility Decline: Age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4967" t="6684" r="20394" b="12611"/>
          <a:stretch/>
        </p:blipFill>
        <p:spPr>
          <a:xfrm>
            <a:off x="1590519" y="1144490"/>
            <a:ext cx="5780468" cy="541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715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Fertility Decline: Education (US)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20619"/>
          <a:stretch/>
        </p:blipFill>
        <p:spPr>
          <a:xfrm>
            <a:off x="1546527" y="1175172"/>
            <a:ext cx="5918541" cy="51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850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Fertility and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062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Policies to decrease 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439680"/>
            <a:ext cx="8325548" cy="4011502"/>
          </a:xfrm>
        </p:spPr>
        <p:txBody>
          <a:bodyPr/>
          <a:lstStyle/>
          <a:p>
            <a:r>
              <a:rPr lang="en-US" dirty="0" smtClean="0"/>
              <a:t>Family planning programs</a:t>
            </a:r>
          </a:p>
          <a:p>
            <a:r>
              <a:rPr lang="en-US" dirty="0" smtClean="0"/>
              <a:t>1 child policy: china</a:t>
            </a:r>
          </a:p>
          <a:p>
            <a:r>
              <a:rPr lang="en-US" dirty="0" smtClean="0"/>
              <a:t>Forced sterilizations: India, Columbia</a:t>
            </a:r>
          </a:p>
          <a:p>
            <a:endParaRPr lang="en-US" dirty="0"/>
          </a:p>
          <a:p>
            <a:r>
              <a:rPr lang="en-US" dirty="0" smtClean="0"/>
              <a:t>Women’s education</a:t>
            </a:r>
          </a:p>
          <a:p>
            <a:r>
              <a:rPr lang="en-US" dirty="0" smtClean="0"/>
              <a:t>Women’s labor force opportunities</a:t>
            </a:r>
          </a:p>
          <a:p>
            <a:r>
              <a:rPr lang="en-US" dirty="0" smtClean="0"/>
              <a:t>Laws about age at marriage</a:t>
            </a:r>
          </a:p>
          <a:p>
            <a:r>
              <a:rPr lang="en-US" dirty="0" smtClean="0"/>
              <a:t>Women’s empowerment	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936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1047979"/>
          </a:xfrm>
        </p:spPr>
        <p:txBody>
          <a:bodyPr/>
          <a:lstStyle/>
          <a:p>
            <a:r>
              <a:rPr lang="en-US" dirty="0" smtClean="0"/>
              <a:t>Population policies and fertility in India and China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10/4/15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7" y="2689654"/>
            <a:ext cx="4557329" cy="3486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202" y="971265"/>
            <a:ext cx="4551647" cy="35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4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Theories of fertility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Modernization theory</a:t>
            </a:r>
          </a:p>
          <a:p>
            <a:pPr lvl="1"/>
            <a:r>
              <a:rPr lang="en-US" dirty="0" smtClean="0"/>
              <a:t>Less developed countries will eventually look like developed countries</a:t>
            </a:r>
          </a:p>
          <a:p>
            <a:pPr lvl="2"/>
            <a:r>
              <a:rPr lang="en-US" dirty="0" smtClean="0"/>
              <a:t>Assumes that today’s developed countries looked like today’s developing countries in the past</a:t>
            </a:r>
          </a:p>
          <a:p>
            <a:pPr lvl="1"/>
            <a:r>
              <a:rPr lang="en-US" dirty="0" smtClean="0"/>
              <a:t>Based in assumptions about economic development</a:t>
            </a:r>
          </a:p>
          <a:p>
            <a:pPr lvl="2"/>
            <a:r>
              <a:rPr lang="en-US" dirty="0" smtClean="0"/>
              <a:t>Family change: </a:t>
            </a:r>
          </a:p>
          <a:p>
            <a:pPr lvl="3"/>
            <a:r>
              <a:rPr lang="en-US" dirty="0" smtClean="0"/>
              <a:t>Move from extended to nuclear households</a:t>
            </a:r>
          </a:p>
          <a:p>
            <a:pPr lvl="4"/>
            <a:r>
              <a:rPr lang="en-US" dirty="0" smtClean="0"/>
              <a:t>What was it like in the past?</a:t>
            </a:r>
          </a:p>
          <a:p>
            <a:pPr lvl="3"/>
            <a:r>
              <a:rPr lang="en-US" dirty="0" smtClean="0"/>
              <a:t>Change from high to low fertility</a:t>
            </a:r>
          </a:p>
          <a:p>
            <a:pPr lvl="4"/>
            <a:r>
              <a:rPr lang="en-US" dirty="0" smtClean="0"/>
              <a:t>What was Europe like in the past?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Why has fertility declined?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73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77081"/>
          </a:xfrm>
        </p:spPr>
        <p:txBody>
          <a:bodyPr/>
          <a:lstStyle/>
          <a:p>
            <a:r>
              <a:rPr lang="en-US" dirty="0" smtClean="0"/>
              <a:t>Policies to increase 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789" y="1248060"/>
            <a:ext cx="8089901" cy="49699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Financial incentives</a:t>
            </a:r>
          </a:p>
          <a:p>
            <a:pPr lvl="1"/>
            <a:r>
              <a:rPr lang="en-US" dirty="0" smtClean="0"/>
              <a:t>Lump sums, periodic</a:t>
            </a:r>
          </a:p>
          <a:p>
            <a:pPr lvl="1"/>
            <a:r>
              <a:rPr lang="en-US" dirty="0" smtClean="0"/>
              <a:t>Tax rebates, credits, etc.</a:t>
            </a:r>
          </a:p>
          <a:p>
            <a:pPr lvl="1"/>
            <a:r>
              <a:rPr lang="en-US" dirty="0" smtClean="0"/>
              <a:t>Free/subsidized goods for children</a:t>
            </a:r>
          </a:p>
          <a:p>
            <a:r>
              <a:rPr lang="en-US" dirty="0" smtClean="0"/>
              <a:t>Work/family incentives</a:t>
            </a:r>
          </a:p>
          <a:p>
            <a:pPr lvl="1"/>
            <a:r>
              <a:rPr lang="en-US" dirty="0" smtClean="0"/>
              <a:t>Maternity and paternity leave</a:t>
            </a:r>
          </a:p>
          <a:p>
            <a:pPr lvl="1"/>
            <a:r>
              <a:rPr lang="en-US" dirty="0" smtClean="0"/>
              <a:t>Flexible hours</a:t>
            </a:r>
          </a:p>
          <a:p>
            <a:pPr lvl="1"/>
            <a:r>
              <a:rPr lang="en-US" dirty="0" smtClean="0"/>
              <a:t>Childcare</a:t>
            </a:r>
          </a:p>
          <a:p>
            <a:pPr lvl="1"/>
            <a:r>
              <a:rPr lang="en-US" dirty="0" smtClean="0"/>
              <a:t>Anti discrimination laws</a:t>
            </a:r>
          </a:p>
          <a:p>
            <a:r>
              <a:rPr lang="en-US" dirty="0" smtClean="0"/>
              <a:t>Social change to be more supportive of children and parents</a:t>
            </a:r>
          </a:p>
          <a:p>
            <a:pPr lvl="1"/>
            <a:r>
              <a:rPr lang="en-US" dirty="0" smtClean="0"/>
              <a:t>Gender equity in household, marriages</a:t>
            </a:r>
          </a:p>
          <a:p>
            <a:pPr lvl="1"/>
            <a:r>
              <a:rPr lang="en-US" dirty="0" smtClean="0"/>
              <a:t>Child friendly environments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10/4/15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3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77081"/>
          </a:xfrm>
        </p:spPr>
        <p:txBody>
          <a:bodyPr/>
          <a:lstStyle/>
          <a:p>
            <a:r>
              <a:rPr lang="en-US" dirty="0" smtClean="0"/>
              <a:t>Evidence on policies to increase 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Systematic Review (Gauthier, 2007) found</a:t>
            </a:r>
          </a:p>
          <a:p>
            <a:pPr lvl="1"/>
            <a:r>
              <a:rPr lang="en-US" dirty="0" smtClean="0"/>
              <a:t>Little conclusive evidence, some policies had positive effect, many none</a:t>
            </a:r>
          </a:p>
          <a:p>
            <a:pPr lvl="1"/>
            <a:r>
              <a:rPr lang="en-US" dirty="0" smtClean="0"/>
              <a:t>Evidence that when they did work, they mostly seemed to affect timing rather than overall completed fertility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EAD4-049B-F049-94C8-73FF9B67F583}" type="datetime1">
              <a:rPr lang="en-US" smtClean="0"/>
              <a:t>10/4/15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2F40-3B8A-6848-880F-D6949BBEEB9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8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 smtClean="0"/>
              <a:t>How culture and policy shape fertility: Singapore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608" y="1650513"/>
            <a:ext cx="6126274" cy="445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557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endParaRPr lang="en-US" dirty="0"/>
          </a:p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53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61" y="1246240"/>
            <a:ext cx="7254944" cy="5010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Demographic Transition Theory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61" y="1246239"/>
            <a:ext cx="7128396" cy="534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24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/>
              <a:t>Demographic Transition Theory </a:t>
            </a:r>
            <a:r>
              <a:rPr lang="en-US" dirty="0" smtClean="0"/>
              <a:t>and Ideational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677817"/>
            <a:ext cx="8325548" cy="4011502"/>
          </a:xfrm>
        </p:spPr>
        <p:txBody>
          <a:bodyPr/>
          <a:lstStyle/>
          <a:p>
            <a:r>
              <a:rPr lang="en-US" dirty="0"/>
              <a:t>European Fertility </a:t>
            </a:r>
            <a:r>
              <a:rPr lang="en-US" dirty="0" smtClean="0"/>
              <a:t>Project: Collected data on fertility by province in Europe back as far as possible</a:t>
            </a:r>
          </a:p>
          <a:p>
            <a:r>
              <a:rPr lang="en-US" dirty="0" smtClean="0"/>
              <a:t>Tried to test Demographic Transition Theory </a:t>
            </a:r>
          </a:p>
          <a:p>
            <a:pPr lvl="1"/>
            <a:r>
              <a:rPr lang="en-US" dirty="0" smtClean="0"/>
              <a:t>Looked at economic development and fertility</a:t>
            </a:r>
          </a:p>
          <a:p>
            <a:r>
              <a:rPr lang="en-US" dirty="0" smtClean="0"/>
              <a:t>Found little evidence of </a:t>
            </a:r>
            <a:r>
              <a:rPr lang="en-US" dirty="0"/>
              <a:t>Demographic Transition Theory </a:t>
            </a:r>
            <a:endParaRPr lang="en-US" dirty="0" smtClean="0"/>
          </a:p>
          <a:p>
            <a:pPr lvl="1"/>
            <a:r>
              <a:rPr lang="en-US" dirty="0" smtClean="0"/>
              <a:t>Instead evidence of cultural, mostly linguistic, lines </a:t>
            </a:r>
          </a:p>
          <a:p>
            <a:r>
              <a:rPr lang="en-US" dirty="0" smtClean="0"/>
              <a:t>Led to idea of Ideational theory</a:t>
            </a:r>
          </a:p>
          <a:p>
            <a:pPr lvl="1"/>
            <a:r>
              <a:rPr lang="en-US" dirty="0" smtClean="0"/>
              <a:t>All people want to have smaller families, once knowledge about how to do so is out, it spreads quickly</a:t>
            </a:r>
          </a:p>
          <a:p>
            <a:pPr lvl="1"/>
            <a:r>
              <a:rPr lang="en-US" dirty="0" smtClean="0"/>
              <a:t>Scientific rational for family planning programs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24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Other theories of fertility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070" y="1519059"/>
            <a:ext cx="2605993" cy="4011502"/>
          </a:xfrm>
        </p:spPr>
        <p:txBody>
          <a:bodyPr/>
          <a:lstStyle/>
          <a:p>
            <a:r>
              <a:rPr lang="en-US" dirty="0" smtClean="0"/>
              <a:t>Supply/Demand (Becker)</a:t>
            </a:r>
          </a:p>
          <a:p>
            <a:pPr lvl="1"/>
            <a:r>
              <a:rPr lang="en-US" dirty="0" smtClean="0"/>
              <a:t>Demand</a:t>
            </a:r>
            <a:r>
              <a:rPr lang="en-US" dirty="0" smtClean="0">
                <a:sym typeface="Wingdings"/>
              </a:rPr>
              <a:t>: (for children)</a:t>
            </a:r>
            <a:r>
              <a:rPr lang="en-US" dirty="0" smtClean="0"/>
              <a:t> ideal family size</a:t>
            </a:r>
          </a:p>
          <a:p>
            <a:pPr lvl="1"/>
            <a:r>
              <a:rPr lang="en-US" dirty="0" smtClean="0"/>
              <a:t>Supply</a:t>
            </a:r>
            <a:r>
              <a:rPr lang="en-US" dirty="0" smtClean="0">
                <a:sym typeface="Wingdings"/>
              </a:rPr>
              <a:t>: (of children) </a:t>
            </a:r>
            <a:r>
              <a:rPr lang="en-US" dirty="0" smtClean="0"/>
              <a:t> ability to control fertility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260" y="1701504"/>
            <a:ext cx="51435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07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 smtClean="0"/>
              <a:t>What makes fertility change?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28" y="2362200"/>
            <a:ext cx="6357818" cy="320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053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/>
              <a:t>Proximate determinants of Fertility (</a:t>
            </a:r>
            <a:r>
              <a:rPr lang="en-US" dirty="0" err="1"/>
              <a:t>Bongaarts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609285"/>
            <a:ext cx="8325548" cy="4011502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0000"/>
                </a:solidFill>
                <a:latin typeface="+mn-lt"/>
              </a:rPr>
              <a:t>Proportion of married women/in a sexual union among all women of reproductive age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+mn-lt"/>
              </a:rPr>
              <a:t>Contraceptive use and effectiveness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+mn-lt"/>
              </a:rPr>
              <a:t>Duration of postpartum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infecundability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(or postpartum insusceptibility)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+mn-lt"/>
              </a:rPr>
              <a:t>Induced abortion</a:t>
            </a:r>
          </a:p>
          <a:p>
            <a:pPr lvl="0"/>
            <a:r>
              <a:rPr lang="en-US" dirty="0" err="1">
                <a:latin typeface="+mn-lt"/>
              </a:rPr>
              <a:t>Fecundability</a:t>
            </a:r>
            <a:r>
              <a:rPr lang="en-US" dirty="0">
                <a:latin typeface="+mn-lt"/>
              </a:rPr>
              <a:t> (including frequency and timing of intercourse)</a:t>
            </a:r>
          </a:p>
          <a:p>
            <a:pPr lvl="0"/>
            <a:r>
              <a:rPr lang="en-US" dirty="0">
                <a:latin typeface="+mn-lt"/>
              </a:rPr>
              <a:t>Prevalence of permanent sterility</a:t>
            </a:r>
          </a:p>
          <a:p>
            <a:pPr lvl="0"/>
            <a:r>
              <a:rPr lang="en-US" dirty="0">
                <a:latin typeface="+mn-lt"/>
              </a:rPr>
              <a:t>Spontaneous intrauterine mortality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4F006E-5431-4BDD-8829-6B0B1D987D3A}" type="datetime1">
              <a:rPr lang="en-US" smtClean="0"/>
              <a:t>10/4/15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619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59546</TotalTime>
  <Words>1135</Words>
  <Application>Microsoft Macintosh PowerPoint</Application>
  <PresentationFormat>On-screen Show (4:3)</PresentationFormat>
  <Paragraphs>258</Paragraphs>
  <Slides>43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UCSF PPT Template</vt:lpstr>
      <vt:lpstr>UCSF PPT Template-Blue</vt:lpstr>
      <vt:lpstr>UCSF PPT Template-Blue Bar</vt:lpstr>
      <vt:lpstr>Equation</vt:lpstr>
      <vt:lpstr>Fertility</vt:lpstr>
      <vt:lpstr>Show population pyramids</vt:lpstr>
      <vt:lpstr>Fertility Decline: Global Differences</vt:lpstr>
      <vt:lpstr>Theories of fertility decline</vt:lpstr>
      <vt:lpstr>Demographic Transition Theory</vt:lpstr>
      <vt:lpstr>Demographic Transition Theory and Ideational Theory</vt:lpstr>
      <vt:lpstr>Other theories of fertility decline</vt:lpstr>
      <vt:lpstr>What makes fertility change?</vt:lpstr>
      <vt:lpstr>Proximate determinants of Fertility (Bongaarts)</vt:lpstr>
      <vt:lpstr>Lowest low fertility</vt:lpstr>
      <vt:lpstr>Why has fertility fallen so low?</vt:lpstr>
      <vt:lpstr>Fertility and gender inequality</vt:lpstr>
      <vt:lpstr>Is low fertility a problem?</vt:lpstr>
      <vt:lpstr>Aging population</vt:lpstr>
      <vt:lpstr>Solution to aging: Migration?</vt:lpstr>
      <vt:lpstr>Sex Ratio</vt:lpstr>
      <vt:lpstr>Sex ratios</vt:lpstr>
      <vt:lpstr>Three measures of Fertility: </vt:lpstr>
      <vt:lpstr>Age-specific fertility rate: A synthetic Measure  </vt:lpstr>
      <vt:lpstr>ASFR</vt:lpstr>
      <vt:lpstr>Lexis Diagrams: An individual</vt:lpstr>
      <vt:lpstr>Cohort</vt:lpstr>
      <vt:lpstr>Cohort experiences</vt:lpstr>
      <vt:lpstr>Lexis Diagram: Period vs Cohort</vt:lpstr>
      <vt:lpstr>Cohort vs. Period fertility: Canada</vt:lpstr>
      <vt:lpstr>Cohort vs. Period fertility: Why?</vt:lpstr>
      <vt:lpstr>Average age of mothers over time</vt:lpstr>
      <vt:lpstr>Mean age at childbirth: need to look at parity</vt:lpstr>
      <vt:lpstr>Tempo effect: Czech Republic</vt:lpstr>
      <vt:lpstr>Parity Progression Ratios</vt:lpstr>
      <vt:lpstr>Parity Progression ratios</vt:lpstr>
      <vt:lpstr>Period vs Cohort </vt:lpstr>
      <vt:lpstr>Fertility differentials</vt:lpstr>
      <vt:lpstr>Fertility Decline: Ethnic Groups: US</vt:lpstr>
      <vt:lpstr>Fertility Decline: Age Groups</vt:lpstr>
      <vt:lpstr>Fertility Decline: Education (US)</vt:lpstr>
      <vt:lpstr>Fertility and Policy</vt:lpstr>
      <vt:lpstr>Policies to decrease fertility</vt:lpstr>
      <vt:lpstr>Population policies and fertility in India and China</vt:lpstr>
      <vt:lpstr>Policies to increase fertility</vt:lpstr>
      <vt:lpstr>Evidence on policies to increase fertility</vt:lpstr>
      <vt:lpstr>How culture and policy shape fertility: Singapore</vt:lpstr>
      <vt:lpstr>PowerPoint Presentation</vt:lpstr>
    </vt:vector>
  </TitlesOfParts>
  <Company>UCSF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test</cp:lastModifiedBy>
  <cp:revision>453</cp:revision>
  <dcterms:created xsi:type="dcterms:W3CDTF">2012-05-07T17:59:34Z</dcterms:created>
  <dcterms:modified xsi:type="dcterms:W3CDTF">2015-10-06T04:11:56Z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