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2148" y="-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AEB79D-00D5-4AA6-9DBB-9ECEE5579CA9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13D88F-40AF-45E1-83E0-0E7321CD5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526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664A64-8257-42A6-B4F1-1BD06400BFE3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altLang="en-US" dirty="0" smtClean="0"/>
              <a:t>With</a:t>
            </a:r>
            <a:r>
              <a:rPr lang="en-US" altLang="en-US" baseline="0" dirty="0" smtClean="0"/>
              <a:t> this DAG in mind, the Stata code on the following pages can be used to assess for additive interaction between E and G.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761144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9600" y="8534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53000" y="85344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grpSp>
        <p:nvGrpSpPr>
          <p:cNvPr id="34820" name="Group 7"/>
          <p:cNvGrpSpPr>
            <a:grpSpLocks/>
          </p:cNvGrpSpPr>
          <p:nvPr/>
        </p:nvGrpSpPr>
        <p:grpSpPr bwMode="auto">
          <a:xfrm>
            <a:off x="285750" y="827088"/>
            <a:ext cx="6591300" cy="8316912"/>
            <a:chOff x="180" y="521"/>
            <a:chExt cx="4152" cy="5239"/>
          </a:xfrm>
        </p:grpSpPr>
        <p:sp>
          <p:nvSpPr>
            <p:cNvPr id="1029" name="Freeform 5"/>
            <p:cNvSpPr>
              <a:spLocks/>
            </p:cNvSpPr>
            <p:nvPr/>
          </p:nvSpPr>
          <p:spPr bwMode="auto">
            <a:xfrm>
              <a:off x="180" y="1429"/>
              <a:ext cx="4152" cy="4331"/>
            </a:xfrm>
            <a:custGeom>
              <a:avLst/>
              <a:gdLst/>
              <a:ahLst/>
              <a:cxnLst>
                <a:cxn ang="0">
                  <a:pos x="4151" y="0"/>
                </a:cxn>
                <a:cxn ang="0">
                  <a:pos x="0" y="0"/>
                </a:cxn>
                <a:cxn ang="0">
                  <a:pos x="0" y="4330"/>
                </a:cxn>
              </a:cxnLst>
              <a:rect l="0" t="0" r="r" b="b"/>
              <a:pathLst>
                <a:path w="4152" h="4331">
                  <a:moveTo>
                    <a:pt x="4151" y="0"/>
                  </a:moveTo>
                  <a:lnTo>
                    <a:pt x="0" y="0"/>
                  </a:lnTo>
                  <a:lnTo>
                    <a:pt x="0" y="4330"/>
                  </a:lnTo>
                </a:path>
              </a:pathLst>
            </a:custGeom>
            <a:noFill/>
            <a:ln w="101600" cap="rnd" cmpd="sng">
              <a:noFill/>
              <a:prstDash val="solid"/>
              <a:round/>
              <a:headEnd type="none" w="sm" len="sm"/>
              <a:tailEnd type="none" w="sm" len="sm"/>
            </a:ln>
            <a:effectLst>
              <a:prstShdw prst="shdw17" dist="17961" dir="2700000">
                <a:schemeClr val="accent1">
                  <a:gamma/>
                  <a:shade val="60000"/>
                  <a:invGamma/>
                </a:schemeClr>
              </a:prstShdw>
            </a:effectLst>
          </p:spPr>
          <p:txBody>
            <a:bodyPr/>
            <a:lstStyle/>
            <a:p>
              <a:pPr algn="r" eaLnBrk="0" hangingPunct="0">
                <a:spcBef>
                  <a:spcPct val="50000"/>
                </a:spcBef>
                <a:defRPr/>
              </a:pPr>
              <a:endParaRPr lang="en-US"/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180" y="521"/>
              <a:ext cx="4152" cy="5239"/>
            </a:xfrm>
            <a:custGeom>
              <a:avLst/>
              <a:gdLst/>
              <a:ahLst/>
              <a:cxnLst>
                <a:cxn ang="0">
                  <a:pos x="324" y="523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648"/>
                </a:cxn>
                <a:cxn ang="0">
                  <a:pos x="4151" y="648"/>
                </a:cxn>
              </a:cxnLst>
              <a:rect l="0" t="0" r="r" b="b"/>
              <a:pathLst>
                <a:path w="4152" h="5239">
                  <a:moveTo>
                    <a:pt x="324" y="5238"/>
                  </a:moveTo>
                  <a:lnTo>
                    <a:pt x="324" y="0"/>
                  </a:lnTo>
                  <a:lnTo>
                    <a:pt x="0" y="0"/>
                  </a:lnTo>
                  <a:lnTo>
                    <a:pt x="0" y="648"/>
                  </a:lnTo>
                  <a:lnTo>
                    <a:pt x="4151" y="648"/>
                  </a:lnTo>
                </a:path>
              </a:pathLst>
            </a:custGeom>
            <a:noFill/>
            <a:ln w="101600" cap="rnd" cmpd="sng">
              <a:noFill/>
              <a:prstDash val="solid"/>
              <a:round/>
              <a:headEnd type="none" w="sm" len="sm"/>
              <a:tailEnd type="none" w="sm" len="sm"/>
            </a:ln>
            <a:effectLst>
              <a:prstShdw prst="shdw17" dist="17961" dir="2700000">
                <a:schemeClr val="accent1">
                  <a:gamma/>
                  <a:shade val="60000"/>
                  <a:invGamma/>
                </a:schemeClr>
              </a:prstShdw>
            </a:effectLst>
          </p:spPr>
          <p:txBody>
            <a:bodyPr/>
            <a:lstStyle/>
            <a:p>
              <a:pPr algn="r" eaLnBrk="0" hangingPunct="0">
                <a:spcBef>
                  <a:spcPct val="50000"/>
                </a:spcBef>
                <a:defRPr/>
              </a:pPr>
              <a:endParaRPr lang="en-US"/>
            </a:p>
          </p:txBody>
        </p:sp>
      </p:grpSp>
      <p:sp>
        <p:nvSpPr>
          <p:cNvPr id="34821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58308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312" tIns="42862" rIns="87312" bIns="42862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  					</a:t>
            </a:r>
          </a:p>
        </p:txBody>
      </p:sp>
      <p:sp>
        <p:nvSpPr>
          <p:cNvPr id="34822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76400"/>
            <a:ext cx="5830888" cy="678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312" tIns="42862" rIns="87312" bIns="428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07401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803275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ctr" defTabSz="803275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2pPr>
      <a:lvl3pPr algn="ctr" defTabSz="803275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3pPr>
      <a:lvl4pPr algn="ctr" defTabSz="803275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4pPr>
      <a:lvl5pPr algn="ctr" defTabSz="803275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5pPr>
      <a:lvl6pPr marL="457200" algn="ctr" defTabSz="803275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6pPr>
      <a:lvl7pPr marL="914400" algn="ctr" defTabSz="803275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7pPr>
      <a:lvl8pPr marL="1371600" algn="ctr" defTabSz="803275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8pPr>
      <a:lvl9pPr marL="1828800" algn="ctr" defTabSz="803275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9pPr>
    </p:titleStyle>
    <p:bodyStyle>
      <a:lvl1pPr marL="322263" indent="-322263" algn="l" defTabSz="803275" rtl="0" eaLnBrk="0" fontAlgn="base" hangingPunct="0">
        <a:spcBef>
          <a:spcPct val="20000"/>
        </a:spcBef>
        <a:spcAft>
          <a:spcPct val="50000"/>
        </a:spcAft>
        <a:buClr>
          <a:schemeClr val="accent2"/>
        </a:buClr>
        <a:buSzPct val="75000"/>
        <a:buFont typeface="Symbol" pitchFamily="18" charset="2"/>
        <a:buChar char="·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676275" indent="-239713" algn="l" defTabSz="803275" rtl="0" eaLnBrk="0" fontAlgn="base" hangingPunct="0">
        <a:spcBef>
          <a:spcPct val="0"/>
        </a:spcBef>
        <a:spcAft>
          <a:spcPct val="2500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</a:defRPr>
      </a:lvl2pPr>
      <a:lvl3pPr marL="1071563" indent="-280988" algn="l" defTabSz="803275" rtl="0" eaLnBrk="0" fontAlgn="base" hangingPunct="0">
        <a:spcBef>
          <a:spcPct val="20000"/>
        </a:spcBef>
        <a:spcAft>
          <a:spcPct val="25000"/>
        </a:spcAft>
        <a:buClr>
          <a:schemeClr val="tx1"/>
        </a:buClr>
        <a:buSzPct val="100000"/>
        <a:buChar char="»"/>
        <a:defRPr sz="2000">
          <a:solidFill>
            <a:schemeClr val="tx1"/>
          </a:solidFill>
          <a:latin typeface="+mn-lt"/>
        </a:defRPr>
      </a:lvl3pPr>
      <a:lvl4pPr marL="1500188" indent="-214313" algn="l" defTabSz="803275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Monotype Sorts"/>
        <a:buChar char="•"/>
        <a:defRPr sz="2000">
          <a:solidFill>
            <a:schemeClr val="tx1"/>
          </a:solidFill>
          <a:latin typeface="+mn-lt"/>
        </a:defRPr>
      </a:lvl4pPr>
      <a:lvl5pPr marL="1928813" indent="-214313" algn="l" defTabSz="803275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386013" indent="-214313" algn="l" defTabSz="803275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843213" indent="-214313" algn="l" defTabSz="803275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300413" indent="-214313" algn="l" defTabSz="803275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757613" indent="-214313" algn="l" defTabSz="803275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Word_Document1.doc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6858000" cy="762000"/>
          </a:xfrm>
        </p:spPr>
        <p:txBody>
          <a:bodyPr/>
          <a:lstStyle/>
          <a:p>
            <a:r>
              <a:rPr lang="en-US" altLang="en-US" dirty="0" smtClean="0">
                <a:solidFill>
                  <a:srgbClr val="000000"/>
                </a:solidFill>
              </a:rPr>
              <a:t>Stata Code for Determining P Values for Statistical Tests for Interaction</a:t>
            </a:r>
            <a:br>
              <a:rPr lang="en-US" altLang="en-US" dirty="0" smtClean="0">
                <a:solidFill>
                  <a:srgbClr val="000000"/>
                </a:solidFill>
              </a:rPr>
            </a:b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2304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5830888" cy="6781800"/>
          </a:xfrm>
        </p:spPr>
        <p:txBody>
          <a:bodyPr/>
          <a:lstStyle/>
          <a:p>
            <a:pPr marL="0" indent="0">
              <a:buFont typeface="Symbol" pitchFamily="18" charset="2"/>
              <a:buAutoNum type="arabicPeriod"/>
            </a:pPr>
            <a:endParaRPr lang="en-US" altLang="en-US" sz="2800" b="1" dirty="0" smtClean="0"/>
          </a:p>
          <a:p>
            <a:pPr marL="0" indent="0">
              <a:buFont typeface="Symbol" pitchFamily="18" charset="2"/>
              <a:buAutoNum type="arabicPeriod"/>
            </a:pPr>
            <a:endParaRPr lang="en-US" altLang="en-US" dirty="0" smtClean="0"/>
          </a:p>
          <a:p>
            <a:pPr marL="0" indent="0">
              <a:buFont typeface="Symbol" pitchFamily="18" charset="2"/>
              <a:buAutoNum type="arabicPeriod"/>
            </a:pPr>
            <a:endParaRPr lang="en-US" altLang="en-US" dirty="0" smtClean="0"/>
          </a:p>
          <a:p>
            <a:pPr marL="0" indent="0">
              <a:buFont typeface="Symbol" pitchFamily="18" charset="2"/>
              <a:buAutoNum type="arabicPeriod"/>
            </a:pPr>
            <a:endParaRPr lang="en-US" altLang="en-US" dirty="0" smtClean="0"/>
          </a:p>
          <a:p>
            <a:pPr marL="0" indent="0">
              <a:buFont typeface="Symbol" pitchFamily="18" charset="2"/>
              <a:buAutoNum type="arabicPeriod"/>
            </a:pPr>
            <a:endParaRPr lang="en-US" altLang="en-US" dirty="0" smtClean="0"/>
          </a:p>
          <a:p>
            <a:pPr marL="0" indent="0">
              <a:buFont typeface="Symbol" pitchFamily="18" charset="2"/>
              <a:buNone/>
            </a:pPr>
            <a:r>
              <a:rPr lang="en-US" altLang="en-US" dirty="0" smtClean="0"/>
              <a:t>	</a:t>
            </a:r>
          </a:p>
          <a:p>
            <a:pPr marL="0" indent="0">
              <a:buFont typeface="Symbol" pitchFamily="18" charset="2"/>
              <a:buNone/>
            </a:pPr>
            <a:r>
              <a:rPr lang="en-US" altLang="en-US" dirty="0" smtClean="0"/>
              <a:t>	</a:t>
            </a:r>
          </a:p>
          <a:p>
            <a:pPr marL="817563" lvl="1" indent="-381000"/>
            <a:endParaRPr lang="en-US" altLang="en-US" dirty="0" smtClean="0"/>
          </a:p>
          <a:p>
            <a:pPr marL="817563" lvl="1" indent="-381000"/>
            <a:endParaRPr lang="en-US" altLang="en-US" dirty="0" smtClean="0"/>
          </a:p>
          <a:p>
            <a:pPr marL="817563" lvl="1" indent="-381000"/>
            <a:endParaRPr lang="en-US" altLang="en-US" dirty="0" smtClean="0"/>
          </a:p>
          <a:p>
            <a:pPr marL="817563" lvl="1" indent="-381000"/>
            <a:endParaRPr lang="en-US" altLang="en-US" dirty="0" smtClean="0"/>
          </a:p>
          <a:p>
            <a:pPr marL="817563" lvl="1" indent="-381000"/>
            <a:endParaRPr lang="en-US" altLang="en-US" dirty="0" smtClean="0"/>
          </a:p>
          <a:p>
            <a:pPr marL="817563" lvl="1" indent="-381000"/>
            <a:endParaRPr lang="en-US" altLang="en-US" dirty="0" smtClean="0"/>
          </a:p>
          <a:p>
            <a:pPr marL="0" indent="0">
              <a:buFont typeface="Symbol" pitchFamily="18" charset="2"/>
              <a:buAutoNum type="arabicPeriod"/>
            </a:pPr>
            <a:endParaRPr lang="en-US" altLang="en-US" dirty="0" smtClean="0"/>
          </a:p>
          <a:p>
            <a:pPr marL="817563" lvl="1" indent="-381000"/>
            <a:endParaRPr lang="en-US" altLang="en-US" dirty="0" smtClean="0"/>
          </a:p>
          <a:p>
            <a:pPr marL="0" indent="0"/>
            <a:endParaRPr lang="en-US" altLang="en-US" dirty="0" smtClean="0"/>
          </a:p>
          <a:p>
            <a:pPr marL="817563" lvl="1" indent="-381000"/>
            <a:endParaRPr lang="en-US" altLang="en-US" dirty="0" smtClean="0"/>
          </a:p>
        </p:txBody>
      </p:sp>
      <p:sp>
        <p:nvSpPr>
          <p:cNvPr id="1285124" name="Text Box 4"/>
          <p:cNvSpPr txBox="1">
            <a:spLocks noChangeArrowheads="1"/>
          </p:cNvSpPr>
          <p:nvPr/>
        </p:nvSpPr>
        <p:spPr bwMode="auto">
          <a:xfrm>
            <a:off x="609600" y="4114800"/>
            <a:ext cx="1676400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r>
              <a:rPr lang="en-US" sz="3200" dirty="0"/>
              <a:t>E </a:t>
            </a:r>
          </a:p>
        </p:txBody>
      </p:sp>
      <p:sp>
        <p:nvSpPr>
          <p:cNvPr id="1285125" name="Text Box 5"/>
          <p:cNvSpPr txBox="1">
            <a:spLocks noChangeArrowheads="1"/>
          </p:cNvSpPr>
          <p:nvPr/>
        </p:nvSpPr>
        <p:spPr bwMode="auto">
          <a:xfrm>
            <a:off x="3886200" y="4191000"/>
            <a:ext cx="1600200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r>
              <a:rPr lang="en-US" sz="3200" dirty="0"/>
              <a:t>D</a:t>
            </a:r>
          </a:p>
        </p:txBody>
      </p:sp>
      <p:sp>
        <p:nvSpPr>
          <p:cNvPr id="1285126" name="Text Box 6"/>
          <p:cNvSpPr txBox="1">
            <a:spLocks noChangeArrowheads="1"/>
          </p:cNvSpPr>
          <p:nvPr/>
        </p:nvSpPr>
        <p:spPr bwMode="auto">
          <a:xfrm>
            <a:off x="3124200" y="2057400"/>
            <a:ext cx="990600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dirty="0" smtClean="0"/>
              <a:t>G</a:t>
            </a:r>
            <a:endParaRPr lang="en-US" sz="3200" dirty="0"/>
          </a:p>
        </p:txBody>
      </p:sp>
      <p:sp>
        <p:nvSpPr>
          <p:cNvPr id="1285127" name="Line 7"/>
          <p:cNvSpPr>
            <a:spLocks noChangeShapeType="1"/>
          </p:cNvSpPr>
          <p:nvPr/>
        </p:nvSpPr>
        <p:spPr bwMode="auto">
          <a:xfrm>
            <a:off x="2286000" y="4419600"/>
            <a:ext cx="2590800" cy="0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 type="stealth" w="med" len="med"/>
          </a:ln>
          <a:effectLst>
            <a:outerShdw dist="107763" dir="2700000" algn="ctr" rotWithShape="0">
              <a:schemeClr val="bg2"/>
            </a:outerShdw>
          </a:effectLst>
        </p:spPr>
        <p:txBody>
          <a:bodyPr anchor="ctr"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1285128" name="Text Box 8"/>
          <p:cNvSpPr txBox="1">
            <a:spLocks noChangeArrowheads="1"/>
          </p:cNvSpPr>
          <p:nvPr/>
        </p:nvSpPr>
        <p:spPr bwMode="auto">
          <a:xfrm>
            <a:off x="2743200" y="4419600"/>
            <a:ext cx="685800" cy="4572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anchor="ctr"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r>
              <a:rPr lang="en-US" sz="2400" dirty="0"/>
              <a:t>?</a:t>
            </a:r>
          </a:p>
        </p:txBody>
      </p:sp>
      <p:sp>
        <p:nvSpPr>
          <p:cNvPr id="1285130" name="Line 10"/>
          <p:cNvSpPr>
            <a:spLocks noChangeShapeType="1"/>
          </p:cNvSpPr>
          <p:nvPr/>
        </p:nvSpPr>
        <p:spPr bwMode="auto">
          <a:xfrm flipH="1" flipV="1">
            <a:off x="3886200" y="2514600"/>
            <a:ext cx="76200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anchor="ctr"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H="1">
            <a:off x="1447800" y="4694238"/>
            <a:ext cx="381000" cy="9445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 flipV="1">
            <a:off x="894690" y="3048001"/>
            <a:ext cx="990598" cy="11429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 flipV="1">
            <a:off x="1143000" y="2971799"/>
            <a:ext cx="3276600" cy="11429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14" name="Line 10"/>
          <p:cNvSpPr>
            <a:spLocks noChangeShapeType="1"/>
          </p:cNvSpPr>
          <p:nvPr/>
        </p:nvSpPr>
        <p:spPr bwMode="auto">
          <a:xfrm flipH="1">
            <a:off x="1880038" y="4694238"/>
            <a:ext cx="2768162" cy="9445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475593" y="2224881"/>
            <a:ext cx="990600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dirty="0" smtClean="0"/>
              <a:t>C1</a:t>
            </a:r>
            <a:endParaRPr lang="en-US" sz="3200" dirty="0"/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970893" y="5592762"/>
            <a:ext cx="990600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dirty="0" smtClean="0"/>
              <a:t>C2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1402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9683274"/>
              </p:ext>
            </p:extLst>
          </p:nvPr>
        </p:nvGraphicFramePr>
        <p:xfrm>
          <a:off x="152400" y="381000"/>
          <a:ext cx="6483350" cy="1063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Document" r:id="rId4" imgW="5027591" imgH="8246085" progId="Word.Document.12">
                  <p:embed/>
                </p:oleObj>
              </mc:Choice>
              <mc:Fallback>
                <p:oleObj name="Document" r:id="rId4" imgW="5027591" imgH="824608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400" y="381000"/>
                        <a:ext cx="6483350" cy="1063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1397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5576879"/>
              </p:ext>
            </p:extLst>
          </p:nvPr>
        </p:nvGraphicFramePr>
        <p:xfrm>
          <a:off x="168275" y="76200"/>
          <a:ext cx="6551613" cy="1062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Document" r:id="rId3" imgW="5163248" imgH="8373348" progId="Word.Document.12">
                  <p:embed/>
                </p:oleObj>
              </mc:Choice>
              <mc:Fallback>
                <p:oleObj name="Document" r:id="rId3" imgW="5163248" imgH="837334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8275" y="76200"/>
                        <a:ext cx="6551613" cy="10626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0796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BCBCB"/>
      </a:accent1>
      <a:accent2>
        <a:srgbClr val="969696"/>
      </a:accent2>
      <a:accent3>
        <a:srgbClr val="FFFFFF"/>
      </a:accent3>
      <a:accent4>
        <a:srgbClr val="000000"/>
      </a:accent4>
      <a:accent5>
        <a:srgbClr val="E2E2E2"/>
      </a:accent5>
      <a:accent6>
        <a:srgbClr val="878787"/>
      </a:accent6>
      <a:hlink>
        <a:srgbClr val="5F5F5F"/>
      </a:hlink>
      <a:folHlink>
        <a:srgbClr val="EAEAEA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90673881</TotalTime>
  <Pages>46</Pages>
  <Words>44</Words>
  <Application>Microsoft Office PowerPoint</Application>
  <PresentationFormat>Letter Paper (8.5x11 in)</PresentationFormat>
  <Paragraphs>24</Paragraphs>
  <Slides>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Blank Presentation</vt:lpstr>
      <vt:lpstr>Document</vt:lpstr>
      <vt:lpstr>Stata Code for Determining P Values for Statistical Tests for Interaction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Confounding and Interaction II 2015 with extra slides_ Suggestions for Next Year</dc:title>
  <dc:creator>JMartin</dc:creator>
  <dc:description>Stata Code for Determining P Values for Statistical Tests for Interaction</dc:description>
  <cp:lastModifiedBy>Jeff Martin</cp:lastModifiedBy>
  <cp:revision>751</cp:revision>
  <cp:lastPrinted>2001-11-20T02:55:55Z</cp:lastPrinted>
  <dcterms:created xsi:type="dcterms:W3CDTF">1995-06-17T23:31:02Z</dcterms:created>
  <dcterms:modified xsi:type="dcterms:W3CDTF">2015-11-28T05:09:39Z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Confounding and Interaction II 2015 with extra slides_ Suggestions for Next Year</vt:lpwstr>
  </property>
  <property fmtid="{D5CDD505-2E9C-101B-9397-08002B2CF9AE}" pid="3" name="SlideDescription">
    <vt:lpwstr>Stata Code for Determining P Values for Statistical Tests for Interaction_x000d_</vt:lpwstr>
  </property>
</Properties>
</file>