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7"/>
  </p:notesMasterIdLst>
  <p:handoutMasterIdLst>
    <p:handoutMasterId r:id="rId8"/>
  </p:handoutMasterIdLst>
  <p:sldIdLst>
    <p:sldId id="463" r:id="rId2"/>
    <p:sldId id="464" r:id="rId3"/>
    <p:sldId id="456" r:id="rId4"/>
    <p:sldId id="466" r:id="rId5"/>
    <p:sldId id="458" r:id="rId6"/>
  </p:sldIdLst>
  <p:sldSz cx="9144000" cy="6858000" type="screen4x3"/>
  <p:notesSz cx="69977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4936" autoAdjust="0"/>
  </p:normalViewPr>
  <p:slideViewPr>
    <p:cSldViewPr>
      <p:cViewPr varScale="1">
        <p:scale>
          <a:sx n="72" d="100"/>
          <a:sy n="72" d="100"/>
        </p:scale>
        <p:origin x="-13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56" d="100"/>
          <a:sy n="56" d="100"/>
        </p:scale>
        <p:origin x="-1830" y="-10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3" y="1"/>
            <a:ext cx="3032125" cy="464185"/>
          </a:xfrm>
          <a:prstGeom prst="rect">
            <a:avLst/>
          </a:prstGeom>
          <a:noFill/>
          <a:ln w="9525">
            <a:noFill/>
            <a:miter lim="800000"/>
            <a:headEnd/>
            <a:tailEnd/>
          </a:ln>
          <a:effectLst/>
        </p:spPr>
        <p:txBody>
          <a:bodyPr vert="horz" wrap="square" lIns="93026" tIns="46513" rIns="93026" bIns="46513" numCol="1" anchor="t" anchorCtr="0" compatLnSpc="1">
            <a:prstTxWarp prst="textNoShape">
              <a:avLst/>
            </a:prstTxWarp>
          </a:bodyPr>
          <a:lstStyle>
            <a:lvl1pPr defTabSz="929311">
              <a:defRPr sz="1200"/>
            </a:lvl1pPr>
          </a:lstStyle>
          <a:p>
            <a:endParaRPr lang="en-US"/>
          </a:p>
        </p:txBody>
      </p:sp>
      <p:sp>
        <p:nvSpPr>
          <p:cNvPr id="71683" name="Rectangle 3"/>
          <p:cNvSpPr>
            <a:spLocks noGrp="1" noChangeArrowheads="1"/>
          </p:cNvSpPr>
          <p:nvPr>
            <p:ph type="dt" sz="quarter" idx="1"/>
          </p:nvPr>
        </p:nvSpPr>
        <p:spPr bwMode="auto">
          <a:xfrm>
            <a:off x="3965576" y="1"/>
            <a:ext cx="3032125" cy="464185"/>
          </a:xfrm>
          <a:prstGeom prst="rect">
            <a:avLst/>
          </a:prstGeom>
          <a:noFill/>
          <a:ln w="9525">
            <a:noFill/>
            <a:miter lim="800000"/>
            <a:headEnd/>
            <a:tailEnd/>
          </a:ln>
          <a:effectLst/>
        </p:spPr>
        <p:txBody>
          <a:bodyPr vert="horz" wrap="square" lIns="93026" tIns="46513" rIns="93026" bIns="46513" numCol="1" anchor="t" anchorCtr="0" compatLnSpc="1">
            <a:prstTxWarp prst="textNoShape">
              <a:avLst/>
            </a:prstTxWarp>
          </a:bodyPr>
          <a:lstStyle>
            <a:lvl1pPr algn="r" defTabSz="929311">
              <a:defRPr sz="1200"/>
            </a:lvl1pPr>
          </a:lstStyle>
          <a:p>
            <a:endParaRPr lang="en-US"/>
          </a:p>
        </p:txBody>
      </p:sp>
      <p:sp>
        <p:nvSpPr>
          <p:cNvPr id="71684" name="Rectangle 4"/>
          <p:cNvSpPr>
            <a:spLocks noGrp="1" noChangeArrowheads="1"/>
          </p:cNvSpPr>
          <p:nvPr>
            <p:ph type="ftr" sz="quarter" idx="2"/>
          </p:nvPr>
        </p:nvSpPr>
        <p:spPr bwMode="auto">
          <a:xfrm>
            <a:off x="3" y="8819517"/>
            <a:ext cx="3032125" cy="464185"/>
          </a:xfrm>
          <a:prstGeom prst="rect">
            <a:avLst/>
          </a:prstGeom>
          <a:noFill/>
          <a:ln w="9525">
            <a:noFill/>
            <a:miter lim="800000"/>
            <a:headEnd/>
            <a:tailEnd/>
          </a:ln>
          <a:effectLst/>
        </p:spPr>
        <p:txBody>
          <a:bodyPr vert="horz" wrap="square" lIns="93026" tIns="46513" rIns="93026" bIns="46513" numCol="1" anchor="b" anchorCtr="0" compatLnSpc="1">
            <a:prstTxWarp prst="textNoShape">
              <a:avLst/>
            </a:prstTxWarp>
          </a:bodyPr>
          <a:lstStyle>
            <a:lvl1pPr defTabSz="929311">
              <a:defRPr sz="1200"/>
            </a:lvl1pPr>
          </a:lstStyle>
          <a:p>
            <a:endParaRPr lang="en-US"/>
          </a:p>
        </p:txBody>
      </p:sp>
      <p:sp>
        <p:nvSpPr>
          <p:cNvPr id="71685" name="Rectangle 5"/>
          <p:cNvSpPr>
            <a:spLocks noGrp="1" noChangeArrowheads="1"/>
          </p:cNvSpPr>
          <p:nvPr>
            <p:ph type="sldNum" sz="quarter" idx="3"/>
          </p:nvPr>
        </p:nvSpPr>
        <p:spPr bwMode="auto">
          <a:xfrm>
            <a:off x="3965576" y="8819517"/>
            <a:ext cx="3032125" cy="464185"/>
          </a:xfrm>
          <a:prstGeom prst="rect">
            <a:avLst/>
          </a:prstGeom>
          <a:noFill/>
          <a:ln w="9525">
            <a:noFill/>
            <a:miter lim="800000"/>
            <a:headEnd/>
            <a:tailEnd/>
          </a:ln>
          <a:effectLst/>
        </p:spPr>
        <p:txBody>
          <a:bodyPr vert="horz" wrap="square" lIns="93026" tIns="46513" rIns="93026" bIns="46513" numCol="1" anchor="b" anchorCtr="0" compatLnSpc="1">
            <a:prstTxWarp prst="textNoShape">
              <a:avLst/>
            </a:prstTxWarp>
          </a:bodyPr>
          <a:lstStyle>
            <a:lvl1pPr algn="r" defTabSz="929311">
              <a:defRPr sz="1200"/>
            </a:lvl1pPr>
          </a:lstStyle>
          <a:p>
            <a:fld id="{686B5FDE-BAFF-40F6-AF95-9C075D9F7E89}" type="slidenum">
              <a:rPr lang="en-US"/>
              <a:pPr/>
              <a:t>‹#›</a:t>
            </a:fld>
            <a:endParaRPr lang="en-US"/>
          </a:p>
        </p:txBody>
      </p:sp>
    </p:spTree>
    <p:extLst>
      <p:ext uri="{BB962C8B-B14F-4D97-AF65-F5344CB8AC3E}">
        <p14:creationId xmlns:p14="http://schemas.microsoft.com/office/powerpoint/2010/main" val="58365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3" y="1"/>
            <a:ext cx="3032125" cy="464185"/>
          </a:xfrm>
          <a:prstGeom prst="rect">
            <a:avLst/>
          </a:prstGeom>
          <a:noFill/>
          <a:ln w="9525">
            <a:noFill/>
            <a:miter lim="800000"/>
            <a:headEnd/>
            <a:tailEnd/>
          </a:ln>
          <a:effectLst/>
        </p:spPr>
        <p:txBody>
          <a:bodyPr vert="horz" wrap="square" lIns="91502" tIns="45751" rIns="91502" bIns="45751" numCol="1" anchor="t" anchorCtr="0" compatLnSpc="1">
            <a:prstTxWarp prst="textNoShape">
              <a:avLst/>
            </a:prstTxWarp>
          </a:bodyPr>
          <a:lstStyle>
            <a:lvl1pPr>
              <a:defRPr sz="1200">
                <a:latin typeface="Arial" charset="0"/>
              </a:defRPr>
            </a:lvl1pPr>
          </a:lstStyle>
          <a:p>
            <a:endParaRPr lang="en-US"/>
          </a:p>
        </p:txBody>
      </p:sp>
      <p:sp>
        <p:nvSpPr>
          <p:cNvPr id="122883" name="Rectangle 3"/>
          <p:cNvSpPr>
            <a:spLocks noGrp="1" noChangeArrowheads="1"/>
          </p:cNvSpPr>
          <p:nvPr>
            <p:ph type="dt" idx="1"/>
          </p:nvPr>
        </p:nvSpPr>
        <p:spPr bwMode="auto">
          <a:xfrm>
            <a:off x="3963990" y="1"/>
            <a:ext cx="3032125" cy="464185"/>
          </a:xfrm>
          <a:prstGeom prst="rect">
            <a:avLst/>
          </a:prstGeom>
          <a:noFill/>
          <a:ln w="9525">
            <a:noFill/>
            <a:miter lim="800000"/>
            <a:headEnd/>
            <a:tailEnd/>
          </a:ln>
          <a:effectLst/>
        </p:spPr>
        <p:txBody>
          <a:bodyPr vert="horz" wrap="square" lIns="91502" tIns="45751" rIns="91502" bIns="45751" numCol="1" anchor="t" anchorCtr="0" compatLnSpc="1">
            <a:prstTxWarp prst="textNoShape">
              <a:avLst/>
            </a:prstTxWarp>
          </a:bodyPr>
          <a:lstStyle>
            <a:lvl1pPr algn="r">
              <a:defRPr sz="1200">
                <a:latin typeface="Arial" charset="0"/>
              </a:defRPr>
            </a:lvl1pPr>
          </a:lstStyle>
          <a:p>
            <a:endParaRPr lang="en-US"/>
          </a:p>
        </p:txBody>
      </p:sp>
      <p:sp>
        <p:nvSpPr>
          <p:cNvPr id="122884" name="Rectangle 4"/>
          <p:cNvSpPr>
            <a:spLocks noGrp="1" noRot="1" noChangeAspect="1" noChangeArrowheads="1" noTextEdit="1"/>
          </p:cNvSpPr>
          <p:nvPr>
            <p:ph type="sldImg" idx="2"/>
          </p:nvPr>
        </p:nvSpPr>
        <p:spPr bwMode="auto">
          <a:xfrm>
            <a:off x="1179513" y="696913"/>
            <a:ext cx="4638675" cy="3479800"/>
          </a:xfrm>
          <a:prstGeom prst="rect">
            <a:avLst/>
          </a:prstGeom>
          <a:noFill/>
          <a:ln w="9525">
            <a:solidFill>
              <a:srgbClr val="000000"/>
            </a:solidFill>
            <a:miter lim="800000"/>
            <a:headEnd/>
            <a:tailEnd/>
          </a:ln>
          <a:effectLst/>
        </p:spPr>
      </p:sp>
      <p:sp>
        <p:nvSpPr>
          <p:cNvPr id="122885" name="Rectangle 5"/>
          <p:cNvSpPr>
            <a:spLocks noGrp="1" noChangeArrowheads="1"/>
          </p:cNvSpPr>
          <p:nvPr>
            <p:ph type="body" sz="quarter" idx="3"/>
          </p:nvPr>
        </p:nvSpPr>
        <p:spPr bwMode="auto">
          <a:xfrm>
            <a:off x="700090" y="4409759"/>
            <a:ext cx="5597525" cy="4177665"/>
          </a:xfrm>
          <a:prstGeom prst="rect">
            <a:avLst/>
          </a:prstGeom>
          <a:noFill/>
          <a:ln w="9525">
            <a:noFill/>
            <a:miter lim="800000"/>
            <a:headEnd/>
            <a:tailEnd/>
          </a:ln>
          <a:effectLst/>
        </p:spPr>
        <p:txBody>
          <a:bodyPr vert="horz" wrap="square" lIns="91502" tIns="45751" rIns="91502" bIns="457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6" name="Rectangle 6"/>
          <p:cNvSpPr>
            <a:spLocks noGrp="1" noChangeArrowheads="1"/>
          </p:cNvSpPr>
          <p:nvPr>
            <p:ph type="ftr" sz="quarter" idx="4"/>
          </p:nvPr>
        </p:nvSpPr>
        <p:spPr bwMode="auto">
          <a:xfrm>
            <a:off x="3" y="8817928"/>
            <a:ext cx="3032125" cy="464185"/>
          </a:xfrm>
          <a:prstGeom prst="rect">
            <a:avLst/>
          </a:prstGeom>
          <a:noFill/>
          <a:ln w="9525">
            <a:noFill/>
            <a:miter lim="800000"/>
            <a:headEnd/>
            <a:tailEnd/>
          </a:ln>
          <a:effectLst/>
        </p:spPr>
        <p:txBody>
          <a:bodyPr vert="horz" wrap="square" lIns="91502" tIns="45751" rIns="91502" bIns="45751" numCol="1" anchor="b" anchorCtr="0" compatLnSpc="1">
            <a:prstTxWarp prst="textNoShape">
              <a:avLst/>
            </a:prstTxWarp>
          </a:bodyPr>
          <a:lstStyle>
            <a:lvl1pPr>
              <a:defRPr sz="1200">
                <a:latin typeface="Arial" charset="0"/>
              </a:defRPr>
            </a:lvl1pPr>
          </a:lstStyle>
          <a:p>
            <a:endParaRPr lang="en-US"/>
          </a:p>
        </p:txBody>
      </p:sp>
      <p:sp>
        <p:nvSpPr>
          <p:cNvPr id="122887" name="Rectangle 7"/>
          <p:cNvSpPr>
            <a:spLocks noGrp="1" noChangeArrowheads="1"/>
          </p:cNvSpPr>
          <p:nvPr>
            <p:ph type="sldNum" sz="quarter" idx="5"/>
          </p:nvPr>
        </p:nvSpPr>
        <p:spPr bwMode="auto">
          <a:xfrm>
            <a:off x="3963990" y="8817928"/>
            <a:ext cx="3032125" cy="464185"/>
          </a:xfrm>
          <a:prstGeom prst="rect">
            <a:avLst/>
          </a:prstGeom>
          <a:noFill/>
          <a:ln w="9525">
            <a:noFill/>
            <a:miter lim="800000"/>
            <a:headEnd/>
            <a:tailEnd/>
          </a:ln>
          <a:effectLst/>
        </p:spPr>
        <p:txBody>
          <a:bodyPr vert="horz" wrap="square" lIns="91502" tIns="45751" rIns="91502" bIns="45751" numCol="1" anchor="b" anchorCtr="0" compatLnSpc="1">
            <a:prstTxWarp prst="textNoShape">
              <a:avLst/>
            </a:prstTxWarp>
          </a:bodyPr>
          <a:lstStyle>
            <a:lvl1pPr algn="r">
              <a:defRPr sz="1200">
                <a:latin typeface="Arial" charset="0"/>
              </a:defRPr>
            </a:lvl1pPr>
          </a:lstStyle>
          <a:p>
            <a:fld id="{498DC337-269A-4BB5-AAA9-186AF1BE57E4}" type="slidenum">
              <a:rPr lang="en-US"/>
              <a:pPr/>
              <a:t>‹#›</a:t>
            </a:fld>
            <a:endParaRPr lang="en-US"/>
          </a:p>
        </p:txBody>
      </p:sp>
    </p:spTree>
    <p:extLst>
      <p:ext uri="{BB962C8B-B14F-4D97-AF65-F5344CB8AC3E}">
        <p14:creationId xmlns:p14="http://schemas.microsoft.com/office/powerpoint/2010/main" val="24668344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4</a:t>
            </a:fld>
            <a:endParaRPr lang="en-US"/>
          </a:p>
        </p:txBody>
      </p:sp>
    </p:spTree>
    <p:extLst>
      <p:ext uri="{BB962C8B-B14F-4D97-AF65-F5344CB8AC3E}">
        <p14:creationId xmlns:p14="http://schemas.microsoft.com/office/powerpoint/2010/main" val="166739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40" name="Rectangle 4"/>
          <p:cNvSpPr>
            <a:spLocks noGrp="1" noChangeArrowheads="1"/>
          </p:cNvSpPr>
          <p:nvPr>
            <p:ph type="subTitle" idx="1"/>
          </p:nvPr>
        </p:nvSpPr>
        <p:spPr>
          <a:xfrm>
            <a:off x="2590800" y="297180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65547" name="Rectangle 11"/>
          <p:cNvSpPr>
            <a:spLocks noGrp="1" noChangeArrowheads="1"/>
          </p:cNvSpPr>
          <p:nvPr>
            <p:ph type="ctrTitle" sz="quarter"/>
          </p:nvPr>
        </p:nvSpPr>
        <p:spPr>
          <a:xfrm>
            <a:off x="936625" y="1425575"/>
            <a:ext cx="7772400" cy="1143000"/>
          </a:xfrm>
          <a:noFill/>
          <a:ln>
            <a:noFill/>
          </a:ln>
        </p:spPr>
        <p:txBody>
          <a:bodyPr anchor="ctr"/>
          <a:lstStyle>
            <a:lvl1pPr>
              <a:defRPr>
                <a:solidFill>
                  <a:schemeClr val="tx1"/>
                </a:solidFill>
              </a:defRPr>
            </a:lvl1pPr>
          </a:lstStyle>
          <a:p>
            <a:r>
              <a:rPr lang="en-US"/>
              <a:t>Click to edit Master title style</a:t>
            </a:r>
          </a:p>
        </p:txBody>
      </p:sp>
      <p:sp>
        <p:nvSpPr>
          <p:cNvPr id="65548" name="Text Box 12"/>
          <p:cNvSpPr txBox="1">
            <a:spLocks noChangeArrowheads="1"/>
          </p:cNvSpPr>
          <p:nvPr userDrawn="1"/>
        </p:nvSpPr>
        <p:spPr bwMode="auto">
          <a:xfrm>
            <a:off x="0" y="6400801"/>
            <a:ext cx="9144000" cy="461665"/>
          </a:xfrm>
          <a:prstGeom prst="rect">
            <a:avLst/>
          </a:prstGeom>
          <a:solidFill>
            <a:schemeClr val="tx1"/>
          </a:solidFill>
          <a:ln w="9525">
            <a:noFill/>
            <a:miter lim="800000"/>
            <a:headEnd/>
            <a:tailEnd/>
          </a:ln>
          <a:effectLst/>
        </p:spPr>
        <p:txBody>
          <a:bodyPr>
            <a:spAutoFit/>
          </a:bodyPr>
          <a:lstStyle/>
          <a:p>
            <a:pPr>
              <a:spcBef>
                <a:spcPct val="50000"/>
              </a:spcBef>
            </a:pPr>
            <a:endParaRPr lang="en-US"/>
          </a:p>
        </p:txBody>
      </p:sp>
      <p:sp>
        <p:nvSpPr>
          <p:cNvPr id="65550" name="Text Box 14"/>
          <p:cNvSpPr txBox="1">
            <a:spLocks noChangeArrowheads="1"/>
          </p:cNvSpPr>
          <p:nvPr userDrawn="1"/>
        </p:nvSpPr>
        <p:spPr bwMode="auto">
          <a:xfrm>
            <a:off x="0" y="0"/>
            <a:ext cx="9144000" cy="461665"/>
          </a:xfrm>
          <a:prstGeom prst="rect">
            <a:avLst/>
          </a:prstGeom>
          <a:noFill/>
          <a:ln w="9525">
            <a:noFill/>
            <a:miter lim="800000"/>
            <a:headEnd/>
            <a:tailEnd/>
          </a:ln>
          <a:effectLst/>
        </p:spPr>
        <p:txBody>
          <a:bodyPr>
            <a:spAutoFit/>
          </a:bodyPr>
          <a:lstStyle/>
          <a:p>
            <a:pPr>
              <a:spcBef>
                <a:spcPct val="50000"/>
              </a:spcBef>
            </a:pPr>
            <a:endParaRPr lang="en-US"/>
          </a:p>
        </p:txBody>
      </p:sp>
      <p:sp>
        <p:nvSpPr>
          <p:cNvPr id="65551" name="Text Box 15"/>
          <p:cNvSpPr txBox="1">
            <a:spLocks noChangeArrowheads="1"/>
          </p:cNvSpPr>
          <p:nvPr userDrawn="1"/>
        </p:nvSpPr>
        <p:spPr bwMode="auto">
          <a:xfrm>
            <a:off x="0" y="0"/>
            <a:ext cx="9144000" cy="461665"/>
          </a:xfrm>
          <a:prstGeom prst="rect">
            <a:avLst/>
          </a:prstGeom>
          <a:solidFill>
            <a:schemeClr val="accent1"/>
          </a:solidFill>
          <a:ln w="9525">
            <a:noFill/>
            <a:miter lim="800000"/>
            <a:headEnd/>
            <a:tailEnd/>
          </a:ln>
          <a:effectLst/>
        </p:spPr>
        <p:txBody>
          <a:bodyPr>
            <a:spAutoFit/>
          </a:bodyPr>
          <a:lstStyle/>
          <a:p>
            <a:pPr>
              <a:spcBef>
                <a:spcPct val="50000"/>
              </a:spcBef>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219201"/>
            <a:ext cx="8001000" cy="5105400"/>
          </a:xfrm>
        </p:spPr>
        <p:txBody>
          <a:bodyPr/>
          <a:lstStyle/>
          <a:p>
            <a:endParaRPr lang="en-US"/>
          </a:p>
        </p:txBody>
      </p:sp>
      <p:sp>
        <p:nvSpPr>
          <p:cNvPr id="4" name="Footer Placeholder 3"/>
          <p:cNvSpPr>
            <a:spLocks noGrp="1"/>
          </p:cNvSpPr>
          <p:nvPr>
            <p:ph type="ftr" sz="quarter" idx="10"/>
          </p:nvPr>
        </p:nvSpPr>
        <p:spPr>
          <a:xfrm>
            <a:off x="0" y="6550224"/>
            <a:ext cx="9144000" cy="307777"/>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219201"/>
            <a:ext cx="8001000" cy="5105400"/>
          </a:xfrm>
        </p:spPr>
        <p:txBody>
          <a:bodyPr/>
          <a:lstStyle/>
          <a:p>
            <a:endParaRPr lang="en-US"/>
          </a:p>
        </p:txBody>
      </p:sp>
      <p:sp>
        <p:nvSpPr>
          <p:cNvPr id="4" name="Footer Placeholder 3"/>
          <p:cNvSpPr>
            <a:spLocks noGrp="1"/>
          </p:cNvSpPr>
          <p:nvPr>
            <p:ph type="ftr" sz="quarter" idx="10"/>
          </p:nvPr>
        </p:nvSpPr>
        <p:spPr>
          <a:xfrm>
            <a:off x="0" y="6550224"/>
            <a:ext cx="9144000" cy="307777"/>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1"/>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1"/>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8" name="Rectangle 6"/>
          <p:cNvSpPr>
            <a:spLocks noGrp="1" noChangeArrowheads="1"/>
          </p:cNvSpPr>
          <p:nvPr>
            <p:ph type="title"/>
          </p:nvPr>
        </p:nvSpPr>
        <p:spPr bwMode="auto">
          <a:xfrm>
            <a:off x="0" y="1"/>
            <a:ext cx="9144000" cy="762000"/>
          </a:xfrm>
          <a:prstGeom prst="rect">
            <a:avLst/>
          </a:prstGeom>
          <a:solidFill>
            <a:schemeClr val="accent1"/>
          </a:solidFill>
          <a:ln w="9525">
            <a:solidFill>
              <a:schemeClr val="accent1"/>
            </a:solid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19" name="Rectangle 7"/>
          <p:cNvSpPr>
            <a:spLocks noGrp="1" noChangeArrowheads="1"/>
          </p:cNvSpPr>
          <p:nvPr>
            <p:ph type="body" idx="1"/>
          </p:nvPr>
        </p:nvSpPr>
        <p:spPr bwMode="auto">
          <a:xfrm>
            <a:off x="609600" y="1219201"/>
            <a:ext cx="8001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1" name="Rectangle 9"/>
          <p:cNvSpPr>
            <a:spLocks noGrp="1" noChangeArrowheads="1"/>
          </p:cNvSpPr>
          <p:nvPr>
            <p:ph type="ftr" sz="quarter" idx="3"/>
          </p:nvPr>
        </p:nvSpPr>
        <p:spPr bwMode="auto">
          <a:xfrm>
            <a:off x="0" y="6550224"/>
            <a:ext cx="9144000" cy="307777"/>
          </a:xfrm>
          <a:prstGeom prst="rect">
            <a:avLst/>
          </a:prstGeom>
          <a:solidFill>
            <a:schemeClr val="tx1"/>
          </a:solidFill>
          <a:ln w="9525">
            <a:solidFill>
              <a:schemeClr val="tx1"/>
            </a:solid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endParaRPr lang="en-US"/>
          </a:p>
        </p:txBody>
      </p:sp>
      <p:sp>
        <p:nvSpPr>
          <p:cNvPr id="64526" name="Text Box 14"/>
          <p:cNvSpPr txBox="1">
            <a:spLocks noChangeArrowheads="1"/>
          </p:cNvSpPr>
          <p:nvPr userDrawn="1"/>
        </p:nvSpPr>
        <p:spPr bwMode="auto">
          <a:xfrm>
            <a:off x="-92074" y="762001"/>
            <a:ext cx="9236075" cy="461665"/>
          </a:xfrm>
          <a:prstGeom prst="rect">
            <a:avLst/>
          </a:prstGeom>
          <a:noFill/>
          <a:ln w="9525">
            <a:noFill/>
            <a:miter lim="800000"/>
            <a:headEnd/>
            <a:tailEnd/>
          </a:ln>
          <a:effectLst/>
        </p:spPr>
        <p:txBody>
          <a:bodyPr>
            <a:spAutoFit/>
          </a:bodyPr>
          <a:lstStyle/>
          <a:p>
            <a:endParaRPr lang="en-US"/>
          </a:p>
        </p:txBody>
      </p:sp>
      <p:sp>
        <p:nvSpPr>
          <p:cNvPr id="64527" name="Text Box 15"/>
          <p:cNvSpPr txBox="1">
            <a:spLocks noChangeArrowheads="1"/>
          </p:cNvSpPr>
          <p:nvPr userDrawn="1"/>
        </p:nvSpPr>
        <p:spPr bwMode="auto">
          <a:xfrm>
            <a:off x="8650859" y="6613526"/>
            <a:ext cx="341760" cy="246221"/>
          </a:xfrm>
          <a:prstGeom prst="rect">
            <a:avLst/>
          </a:prstGeom>
          <a:noFill/>
          <a:ln w="9525">
            <a:noFill/>
            <a:miter lim="800000"/>
            <a:headEnd/>
            <a:tailEnd/>
          </a:ln>
          <a:effectLst/>
        </p:spPr>
        <p:txBody>
          <a:bodyPr wrap="none">
            <a:spAutoFit/>
          </a:bodyPr>
          <a:lstStyle/>
          <a:p>
            <a:pPr algn="ctr"/>
            <a:fld id="{1FB1867C-3260-4668-AFDA-11FD68CB92BC}" type="slidenum">
              <a:rPr lang="en-US" sz="1000">
                <a:latin typeface="Arial" charset="0"/>
              </a:rPr>
              <a:pPr algn="ctr"/>
              <a:t>‹#›</a:t>
            </a:fld>
            <a:endParaRPr lang="en-US" sz="1000">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fontAlgn="base">
        <a:lnSpc>
          <a:spcPct val="90000"/>
        </a:lnSpc>
        <a:spcBef>
          <a:spcPct val="0"/>
        </a:spcBef>
        <a:spcAft>
          <a:spcPct val="0"/>
        </a:spcAft>
        <a:defRPr sz="2800" b="1">
          <a:solidFill>
            <a:schemeClr val="tx2"/>
          </a:solidFill>
          <a:latin typeface="+mj-lt"/>
          <a:ea typeface="+mj-ea"/>
          <a:cs typeface="+mj-cs"/>
        </a:defRPr>
      </a:lvl1pPr>
      <a:lvl2pPr algn="ctr" rtl="0" fontAlgn="base">
        <a:lnSpc>
          <a:spcPct val="90000"/>
        </a:lnSpc>
        <a:spcBef>
          <a:spcPct val="0"/>
        </a:spcBef>
        <a:spcAft>
          <a:spcPct val="0"/>
        </a:spcAft>
        <a:defRPr sz="2800" b="1">
          <a:solidFill>
            <a:schemeClr val="tx2"/>
          </a:solidFill>
          <a:latin typeface="Arial" charset="0"/>
        </a:defRPr>
      </a:lvl2pPr>
      <a:lvl3pPr algn="ctr" rtl="0" fontAlgn="base">
        <a:lnSpc>
          <a:spcPct val="90000"/>
        </a:lnSpc>
        <a:spcBef>
          <a:spcPct val="0"/>
        </a:spcBef>
        <a:spcAft>
          <a:spcPct val="0"/>
        </a:spcAft>
        <a:defRPr sz="2800" b="1">
          <a:solidFill>
            <a:schemeClr val="tx2"/>
          </a:solidFill>
          <a:latin typeface="Arial" charset="0"/>
        </a:defRPr>
      </a:lvl3pPr>
      <a:lvl4pPr algn="ctr" rtl="0" fontAlgn="base">
        <a:lnSpc>
          <a:spcPct val="90000"/>
        </a:lnSpc>
        <a:spcBef>
          <a:spcPct val="0"/>
        </a:spcBef>
        <a:spcAft>
          <a:spcPct val="0"/>
        </a:spcAft>
        <a:defRPr sz="2800" b="1">
          <a:solidFill>
            <a:schemeClr val="tx2"/>
          </a:solidFill>
          <a:latin typeface="Arial" charset="0"/>
        </a:defRPr>
      </a:lvl4pPr>
      <a:lvl5pPr algn="ctr" rtl="0" fontAlgn="base">
        <a:lnSpc>
          <a:spcPct val="90000"/>
        </a:lnSpc>
        <a:spcBef>
          <a:spcPct val="0"/>
        </a:spcBef>
        <a:spcAft>
          <a:spcPct val="0"/>
        </a:spcAft>
        <a:defRPr sz="2800" b="1">
          <a:solidFill>
            <a:schemeClr val="tx2"/>
          </a:solidFill>
          <a:latin typeface="Arial" charset="0"/>
        </a:defRPr>
      </a:lvl5pPr>
      <a:lvl6pPr marL="457200" algn="ctr" rtl="0" fontAlgn="base">
        <a:lnSpc>
          <a:spcPct val="90000"/>
        </a:lnSpc>
        <a:spcBef>
          <a:spcPct val="0"/>
        </a:spcBef>
        <a:spcAft>
          <a:spcPct val="0"/>
        </a:spcAft>
        <a:defRPr sz="2800" b="1">
          <a:solidFill>
            <a:schemeClr val="tx2"/>
          </a:solidFill>
          <a:latin typeface="Arial" charset="0"/>
        </a:defRPr>
      </a:lvl6pPr>
      <a:lvl7pPr marL="914400" algn="ctr" rtl="0" fontAlgn="base">
        <a:lnSpc>
          <a:spcPct val="90000"/>
        </a:lnSpc>
        <a:spcBef>
          <a:spcPct val="0"/>
        </a:spcBef>
        <a:spcAft>
          <a:spcPct val="0"/>
        </a:spcAft>
        <a:defRPr sz="2800" b="1">
          <a:solidFill>
            <a:schemeClr val="tx2"/>
          </a:solidFill>
          <a:latin typeface="Arial" charset="0"/>
        </a:defRPr>
      </a:lvl7pPr>
      <a:lvl8pPr marL="1371600" algn="ctr" rtl="0" fontAlgn="base">
        <a:lnSpc>
          <a:spcPct val="90000"/>
        </a:lnSpc>
        <a:spcBef>
          <a:spcPct val="0"/>
        </a:spcBef>
        <a:spcAft>
          <a:spcPct val="0"/>
        </a:spcAft>
        <a:defRPr sz="2800" b="1">
          <a:solidFill>
            <a:schemeClr val="tx2"/>
          </a:solidFill>
          <a:latin typeface="Arial" charset="0"/>
        </a:defRPr>
      </a:lvl8pPr>
      <a:lvl9pPr marL="1828800" algn="ctr" rtl="0" fontAlgn="base">
        <a:lnSpc>
          <a:spcPct val="90000"/>
        </a:lnSpc>
        <a:spcBef>
          <a:spcPct val="0"/>
        </a:spcBef>
        <a:spcAft>
          <a:spcPct val="0"/>
        </a:spcAft>
        <a:defRPr sz="28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kelsh\Documents\UCSF Pharmacoepi\2016 Seminar\Saint Michael Trio CD co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39" y="0"/>
            <a:ext cx="79825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sz="1800" dirty="0" smtClean="0"/>
              <a:t>Q1.  Consider </a:t>
            </a:r>
            <a:r>
              <a:rPr lang="en-US" sz="1800" dirty="0"/>
              <a:t>the meta-analysis study by </a:t>
            </a:r>
            <a:r>
              <a:rPr lang="en-US" sz="1800" dirty="0" err="1"/>
              <a:t>Petrelli</a:t>
            </a:r>
            <a:r>
              <a:rPr lang="en-US" sz="1800" dirty="0"/>
              <a:t> et al (2012). </a:t>
            </a:r>
            <a:r>
              <a:rPr lang="en-US" sz="1800" dirty="0" smtClean="0"/>
              <a:t>Do </a:t>
            </a:r>
            <a:r>
              <a:rPr lang="en-US" sz="1800" dirty="0"/>
              <a:t>you think these studies meet the first hurdle in a </a:t>
            </a:r>
            <a:r>
              <a:rPr lang="en-US" sz="1800" dirty="0" smtClean="0"/>
              <a:t>meta-analysis (combinable/common footing)? What </a:t>
            </a:r>
            <a:r>
              <a:rPr lang="en-US" sz="1800" dirty="0"/>
              <a:t>are the rates of hypomagnesemia in the control arms of these studies?  How might this influence the comparability of these studies?  What are the risk differences </a:t>
            </a:r>
            <a:r>
              <a:rPr lang="en-US" sz="1800" dirty="0" smtClean="0"/>
              <a:t>for </a:t>
            </a:r>
            <a:r>
              <a:rPr lang="en-US" sz="1800" dirty="0"/>
              <a:t>each study? </a:t>
            </a:r>
            <a:r>
              <a:rPr lang="en-US" sz="1800" dirty="0" smtClean="0"/>
              <a:t>How </a:t>
            </a:r>
            <a:r>
              <a:rPr lang="en-US" sz="1800" dirty="0"/>
              <a:t>might that affect the interpretation of these data?</a:t>
            </a:r>
          </a:p>
        </p:txBody>
      </p:sp>
      <p:sp>
        <p:nvSpPr>
          <p:cNvPr id="6" name="Content Placeholder 5"/>
          <p:cNvSpPr>
            <a:spLocks noGrp="1"/>
          </p:cNvSpPr>
          <p:nvPr>
            <p:ph idx="1"/>
          </p:nvPr>
        </p:nvSpPr>
        <p:spPr>
          <a:xfrm>
            <a:off x="304800" y="1295400"/>
            <a:ext cx="8305800" cy="5333999"/>
          </a:xfrm>
        </p:spPr>
        <p:txBody>
          <a:bodyPr/>
          <a:lstStyle/>
          <a:p>
            <a:pPr lvl="1"/>
            <a:endParaRPr lang="en-US" dirty="0"/>
          </a:p>
        </p:txBody>
      </p:sp>
    </p:spTree>
    <p:extLst>
      <p:ext uri="{BB962C8B-B14F-4D97-AF65-F5344CB8AC3E}">
        <p14:creationId xmlns:p14="http://schemas.microsoft.com/office/powerpoint/2010/main" val="2077483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1800" dirty="0" smtClean="0"/>
              <a:t>Q 2: </a:t>
            </a:r>
            <a:r>
              <a:rPr lang="en-US" sz="1800" dirty="0"/>
              <a:t>Describe the concept of “confounding by indication”.  Why is this a concern to </a:t>
            </a:r>
            <a:r>
              <a:rPr lang="en-US" sz="1800" dirty="0" err="1"/>
              <a:t>pharmaocepidemiologic</a:t>
            </a:r>
            <a:r>
              <a:rPr lang="en-US" sz="1800" dirty="0"/>
              <a:t> studies that evaluate drug safety and efficacy?  Is confounding by indication a concern for randomized clinical trials? </a:t>
            </a:r>
          </a:p>
        </p:txBody>
      </p:sp>
      <p:sp>
        <p:nvSpPr>
          <p:cNvPr id="6" name="Content Placeholder 5"/>
          <p:cNvSpPr>
            <a:spLocks noGrp="1"/>
          </p:cNvSpPr>
          <p:nvPr>
            <p:ph idx="1"/>
          </p:nvPr>
        </p:nvSpPr>
        <p:spPr/>
        <p:txBody>
          <a:bodyPr/>
          <a:lstStyle/>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In Real world physicians may prescribe certain drugs to patients with the same disease, but different risk profiles – so disease severity is associated with drug exposure as well as outcome (e.g. risk of AE, disease progression)- “Indication” for prescribing drug in a certain manner </a:t>
            </a:r>
          </a:p>
          <a:p>
            <a:r>
              <a:rPr lang="en-US" sz="1600" dirty="0" smtClean="0"/>
              <a:t>Patients receiving drug of interest may be healthier or sicker – so bias can go in both directions </a:t>
            </a:r>
          </a:p>
          <a:p>
            <a:r>
              <a:rPr lang="en-US" sz="1600" dirty="0" smtClean="0"/>
              <a:t>Consequence – inaccurate assessment of a drug’s benefit or safety profile. May create false associations attributed to drug that are basically due to patients’ disease severity, or miss a true benefit that is “masked” by disease severity</a:t>
            </a:r>
          </a:p>
          <a:p>
            <a:r>
              <a:rPr lang="en-US" sz="1600" dirty="0" smtClean="0"/>
              <a:t>Propensity score analyses, marginal structural models – methods for addressing this bias     </a:t>
            </a:r>
          </a:p>
          <a:p>
            <a:r>
              <a:rPr lang="en-US" sz="1600" dirty="0" smtClean="0"/>
              <a:t>Examples: COX-2 Inhibitors and GI events,    </a:t>
            </a:r>
            <a:endParaRPr lang="en-US" sz="1600" dirty="0"/>
          </a:p>
          <a:p>
            <a:endParaRPr lang="en-US" sz="1600" dirty="0" smtClean="0"/>
          </a:p>
          <a:p>
            <a:endParaRPr lang="en-US" sz="1600" dirty="0"/>
          </a:p>
          <a:p>
            <a:endParaRPr lang="en-US" sz="1600" dirty="0" smtClean="0"/>
          </a:p>
          <a:p>
            <a:endParaRPr lang="en-US" sz="1600" dirty="0"/>
          </a:p>
          <a:p>
            <a:r>
              <a:rPr lang="en-US" sz="1600" dirty="0" smtClean="0"/>
              <a:t>Randomization protocols in clinical trials usually minimize he potential for confounding by indication</a:t>
            </a:r>
          </a:p>
          <a:p>
            <a:endParaRPr lang="en-US" dirty="0"/>
          </a:p>
        </p:txBody>
      </p:sp>
      <p:pic>
        <p:nvPicPr>
          <p:cNvPr id="9" name="Picture 8" descr="C:\Users\Jayanth\Downloads\dagitty-model (28).jpg"/>
          <p:cNvPicPr/>
          <p:nvPr/>
        </p:nvPicPr>
        <p:blipFill rotWithShape="1">
          <a:blip r:embed="rId2">
            <a:extLst>
              <a:ext uri="{28A0092B-C50C-407E-A947-70E740481C1C}">
                <a14:useLocalDpi xmlns:a14="http://schemas.microsoft.com/office/drawing/2010/main" val="0"/>
              </a:ext>
            </a:extLst>
          </a:blip>
          <a:srcRect l="25171" t="62912" r="40058" b="10803"/>
          <a:stretch/>
        </p:blipFill>
        <p:spPr bwMode="auto">
          <a:xfrm>
            <a:off x="3200400" y="1143000"/>
            <a:ext cx="2514600" cy="1371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6363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sz="1800" dirty="0" smtClean="0"/>
              <a:t>Q 3. Describe </a:t>
            </a:r>
            <a:r>
              <a:rPr lang="en-US" sz="1800" dirty="0"/>
              <a:t>some the key differences between the SEER-Medicare database and commercial insurance claims databases (e.g. </a:t>
            </a:r>
            <a:r>
              <a:rPr lang="en-US" sz="1800" dirty="0" err="1"/>
              <a:t>Marketscan</a:t>
            </a:r>
            <a:r>
              <a:rPr lang="en-US" sz="1800" dirty="0"/>
              <a:t>, United Health Care). What are some of the key strengths and limitations of these two types of databases? </a:t>
            </a:r>
            <a:r>
              <a:rPr lang="en-US" sz="1800" dirty="0" smtClean="0"/>
              <a:t> </a:t>
            </a:r>
            <a:endParaRPr lang="en-US" sz="1800" dirty="0"/>
          </a:p>
        </p:txBody>
      </p:sp>
      <p:sp>
        <p:nvSpPr>
          <p:cNvPr id="6" name="Content Placeholder 5"/>
          <p:cNvSpPr>
            <a:spLocks noGrp="1"/>
          </p:cNvSpPr>
          <p:nvPr>
            <p:ph idx="1"/>
          </p:nvPr>
        </p:nvSpPr>
        <p:spPr>
          <a:xfrm>
            <a:off x="304800" y="1295400"/>
            <a:ext cx="8305800" cy="5333999"/>
          </a:xfrm>
        </p:spPr>
        <p:txBody>
          <a:bodyPr/>
          <a:lstStyle/>
          <a:p>
            <a:r>
              <a:rPr lang="en-US" sz="1800" b="1" dirty="0" smtClean="0"/>
              <a:t>Commercial Insurance Claims databases</a:t>
            </a:r>
            <a:endParaRPr lang="en-US" sz="1800" dirty="0" smtClean="0"/>
          </a:p>
          <a:p>
            <a:pPr lvl="1"/>
            <a:r>
              <a:rPr lang="en-US" sz="1800" dirty="0" smtClean="0"/>
              <a:t>Developed for administrative billing purposes – diagnoses, treatments/ procedures, dates of treatment/procedures</a:t>
            </a:r>
          </a:p>
          <a:p>
            <a:pPr lvl="1"/>
            <a:r>
              <a:rPr lang="en-US" sz="1800" dirty="0" smtClean="0"/>
              <a:t>Typically do not include lab test results, patient status, clinical </a:t>
            </a:r>
            <a:r>
              <a:rPr lang="en-US" sz="1800" dirty="0" smtClean="0"/>
              <a:t>notes and other confounder data (e.g. smoking, BMI)   </a:t>
            </a:r>
            <a:endParaRPr lang="en-US" sz="1800" dirty="0" smtClean="0"/>
          </a:p>
          <a:p>
            <a:pPr lvl="1"/>
            <a:r>
              <a:rPr lang="en-US" sz="1800" dirty="0" smtClean="0"/>
              <a:t>Insured populations, widespread coverage, reflects working populations</a:t>
            </a:r>
          </a:p>
          <a:p>
            <a:pPr lvl="1"/>
            <a:r>
              <a:rPr lang="en-US" sz="1800" dirty="0" smtClean="0"/>
              <a:t>Adjudicated data</a:t>
            </a:r>
          </a:p>
          <a:p>
            <a:pPr lvl="1"/>
            <a:r>
              <a:rPr lang="en-US" sz="1800" dirty="0"/>
              <a:t>Patients drop coverage, move to different plans, lack full medical history </a:t>
            </a:r>
          </a:p>
          <a:p>
            <a:pPr lvl="1"/>
            <a:r>
              <a:rPr lang="en-US" sz="1800" dirty="0" smtClean="0"/>
              <a:t>Large sample sizes     </a:t>
            </a:r>
            <a:endParaRPr lang="en-US" sz="1800" dirty="0" smtClean="0"/>
          </a:p>
          <a:p>
            <a:r>
              <a:rPr lang="en-US" sz="1800" b="1" dirty="0" smtClean="0"/>
              <a:t>SEER-Medicare Data </a:t>
            </a:r>
          </a:p>
          <a:p>
            <a:pPr lvl="1"/>
            <a:r>
              <a:rPr lang="en-US" sz="1800" dirty="0" smtClean="0"/>
              <a:t>Medicare - administrative claims data like commercial claims databases</a:t>
            </a:r>
          </a:p>
          <a:p>
            <a:pPr lvl="1"/>
            <a:r>
              <a:rPr lang="en-US" sz="1800" dirty="0" smtClean="0"/>
              <a:t>Linked </a:t>
            </a:r>
            <a:r>
              <a:rPr lang="en-US" sz="1800" dirty="0" smtClean="0"/>
              <a:t>file of SEER cancer registry to Medicare data – </a:t>
            </a:r>
            <a:r>
              <a:rPr lang="en-US" sz="1800" dirty="0" smtClean="0"/>
              <a:t>accuracy in cancer diagnosis, staging etc.  Survival data </a:t>
            </a:r>
            <a:endParaRPr lang="en-US" sz="1800" dirty="0" smtClean="0"/>
          </a:p>
          <a:p>
            <a:pPr lvl="1"/>
            <a:r>
              <a:rPr lang="en-US" sz="1800" dirty="0" smtClean="0"/>
              <a:t>Medicare primarily 65+ year olds </a:t>
            </a:r>
            <a:endParaRPr lang="en-US" sz="1800" dirty="0" smtClean="0"/>
          </a:p>
          <a:p>
            <a:pPr lvl="1"/>
            <a:r>
              <a:rPr lang="en-US" sz="1800" dirty="0" smtClean="0"/>
              <a:t>More </a:t>
            </a:r>
            <a:r>
              <a:rPr lang="en-US" sz="1800" dirty="0" smtClean="0"/>
              <a:t>complete coverage in older </a:t>
            </a:r>
            <a:r>
              <a:rPr lang="en-US" sz="1800" dirty="0" smtClean="0"/>
              <a:t>population – accurate estimates of incidence, prevalence of cancer, surveillance data   </a:t>
            </a:r>
            <a:endParaRPr lang="en-US" sz="1800" dirty="0" smtClean="0"/>
          </a:p>
          <a:p>
            <a:pPr lvl="1"/>
            <a:r>
              <a:rPr lang="en-US" sz="1800" dirty="0" smtClean="0"/>
              <a:t>Reporting lag ~ 3 years </a:t>
            </a:r>
            <a:endParaRPr lang="en-US" sz="1800" dirty="0" smtClean="0"/>
          </a:p>
          <a:p>
            <a:pPr marL="0" indent="0">
              <a:buNone/>
            </a:pPr>
            <a:r>
              <a:rPr lang="en-US" sz="1800" dirty="0" smtClean="0"/>
              <a:t> </a:t>
            </a:r>
          </a:p>
          <a:p>
            <a:pPr lvl="1"/>
            <a:endParaRPr lang="en-US" dirty="0"/>
          </a:p>
        </p:txBody>
      </p:sp>
    </p:spTree>
    <p:extLst>
      <p:ext uri="{BB962C8B-B14F-4D97-AF65-F5344CB8AC3E}">
        <p14:creationId xmlns:p14="http://schemas.microsoft.com/office/powerpoint/2010/main" val="3863938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1800" dirty="0" smtClean="0"/>
              <a:t>Q 4:  </a:t>
            </a:r>
            <a:r>
              <a:rPr lang="en-US" sz="1800" dirty="0"/>
              <a:t>In one of our seminars, data from several studies on the potential adverse effects of VIOXX were presented and discussed.  Based on the clinical trial and epidemiologic data, do you think Merck should have taken VIOXX off the market? Why? </a:t>
            </a:r>
            <a:r>
              <a:rPr lang="en-US" sz="1800" dirty="0" smtClean="0"/>
              <a:t> </a:t>
            </a:r>
            <a:endParaRPr lang="en-US" sz="1800" dirty="0"/>
          </a:p>
        </p:txBody>
      </p:sp>
      <p:sp>
        <p:nvSpPr>
          <p:cNvPr id="6" name="Content Placeholder 5"/>
          <p:cNvSpPr>
            <a:spLocks noGrp="1"/>
          </p:cNvSpPr>
          <p:nvPr>
            <p:ph idx="1"/>
          </p:nvPr>
        </p:nvSpPr>
        <p:spPr/>
        <p:txBody>
          <a:bodyPr/>
          <a:lstStyle/>
          <a:p>
            <a:r>
              <a:rPr lang="en-US" sz="1800" dirty="0" smtClean="0"/>
              <a:t>No correct answer to this question. </a:t>
            </a:r>
          </a:p>
          <a:p>
            <a:r>
              <a:rPr lang="en-US" sz="1800" dirty="0" smtClean="0"/>
              <a:t>Arguments pointing to the need for withdrawal:</a:t>
            </a:r>
          </a:p>
          <a:p>
            <a:pPr lvl="1"/>
            <a:r>
              <a:rPr lang="en-US" sz="1800" dirty="0" smtClean="0"/>
              <a:t>Clinical studies with longer follow-up showed elevated risk – limitations of earlier studies – not enough follow-up</a:t>
            </a:r>
          </a:p>
          <a:p>
            <a:pPr lvl="1"/>
            <a:r>
              <a:rPr lang="en-US" sz="1800" dirty="0" smtClean="0"/>
              <a:t>Several post market studies – showed increased risk</a:t>
            </a:r>
          </a:p>
          <a:p>
            <a:pPr lvl="1"/>
            <a:r>
              <a:rPr lang="en-US" sz="1800" dirty="0" smtClean="0"/>
              <a:t>Marketing misbehavior on the part of Merck</a:t>
            </a:r>
          </a:p>
          <a:p>
            <a:r>
              <a:rPr lang="en-US" sz="1800" dirty="0" smtClean="0"/>
              <a:t>Arguments favoring not taking off the market: </a:t>
            </a:r>
            <a:endParaRPr lang="en-US" sz="1800" dirty="0"/>
          </a:p>
          <a:p>
            <a:pPr lvl="1"/>
            <a:r>
              <a:rPr lang="en-US" sz="1800" dirty="0" smtClean="0"/>
              <a:t>FDA did not request </a:t>
            </a:r>
          </a:p>
          <a:p>
            <a:pPr lvl="1"/>
            <a:r>
              <a:rPr lang="en-US" sz="1800" dirty="0" smtClean="0"/>
              <a:t>Other similar COX inhibitors with similar risks – still on market </a:t>
            </a:r>
          </a:p>
          <a:p>
            <a:pPr lvl="1"/>
            <a:r>
              <a:rPr lang="en-US" sz="1800" dirty="0" smtClean="0"/>
              <a:t>Benefit risk considerations for certain patient subgroups </a:t>
            </a:r>
          </a:p>
          <a:p>
            <a:pPr lvl="1"/>
            <a:r>
              <a:rPr lang="en-US" sz="1800" dirty="0" smtClean="0"/>
              <a:t>Anecdotally – for certain patients drug offered pain relief when others did not work</a:t>
            </a:r>
          </a:p>
          <a:p>
            <a:pPr lvl="1"/>
            <a:r>
              <a:rPr lang="en-US" sz="1800" dirty="0" smtClean="0"/>
              <a:t>Could implement more restrictive risk management program, use in special circumstances     </a:t>
            </a:r>
          </a:p>
          <a:p>
            <a:endParaRPr lang="en-US" dirty="0"/>
          </a:p>
        </p:txBody>
      </p:sp>
    </p:spTree>
    <p:extLst>
      <p:ext uri="{BB962C8B-B14F-4D97-AF65-F5344CB8AC3E}">
        <p14:creationId xmlns:p14="http://schemas.microsoft.com/office/powerpoint/2010/main" val="2596202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5558</TotalTime>
  <Words>581</Words>
  <Application>Microsoft Office PowerPoint</Application>
  <PresentationFormat>On-screen Show (4:3)</PresentationFormat>
  <Paragraphs>45</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Capsules</vt:lpstr>
      <vt:lpstr>PowerPoint Presentation</vt:lpstr>
      <vt:lpstr>Q1.  Consider the meta-analysis study by Petrelli et al (2012). Do you think these studies meet the first hurdle in a meta-analysis (combinable/common footing)? What are the rates of hypomagnesemia in the control arms of these studies?  How might this influence the comparability of these studies?  What are the risk differences for each study? How might that affect the interpretation of these data?</vt:lpstr>
      <vt:lpstr>Q 2: Describe the concept of “confounding by indication”.  Why is this a concern to pharmaocepidemiologic studies that evaluate drug safety and efficacy?  Is confounding by indication a concern for randomized clinical trials? </vt:lpstr>
      <vt:lpstr>Q 3. Describe some the key differences between the SEER-Medicare database and commercial insurance claims databases (e.g. Marketscan, United Health Care). What are some of the key strengths and limitations of these two types of databases?  </vt:lpstr>
      <vt:lpstr>Q 4:  In one of our seminars, data from several studies on the potential adverse effects of VIOXX were presented and discussed.  Based on the clinical trial and epidemiologic data, do you think Merck should have taken VIOXX off the market? Why?  </vt:lpstr>
    </vt:vector>
  </TitlesOfParts>
  <Company>Amgen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Predictors of Early Mortality</dc:title>
  <dc:creator>Administrator</dc:creator>
  <cp:lastModifiedBy>Kelsh, Mike</cp:lastModifiedBy>
  <cp:revision>276</cp:revision>
  <cp:lastPrinted>2015-01-14T06:34:46Z</cp:lastPrinted>
  <dcterms:created xsi:type="dcterms:W3CDTF">2005-08-17T16:35:31Z</dcterms:created>
  <dcterms:modified xsi:type="dcterms:W3CDTF">2017-03-09T20:30:27Z</dcterms:modified>
</cp:coreProperties>
</file>