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20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21.xml" ContentType="application/vnd.openxmlformats-officedocument.presentationml.notesSlide+xml"/>
  <Override PartName="/ppt/theme/themeOverride1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5" r:id="rId1"/>
  </p:sldMasterIdLst>
  <p:notesMasterIdLst>
    <p:notesMasterId r:id="rId86"/>
  </p:notesMasterIdLst>
  <p:sldIdLst>
    <p:sldId id="257" r:id="rId2"/>
    <p:sldId id="352" r:id="rId3"/>
    <p:sldId id="372" r:id="rId4"/>
    <p:sldId id="354" r:id="rId5"/>
    <p:sldId id="258" r:id="rId6"/>
    <p:sldId id="317" r:id="rId7"/>
    <p:sldId id="355" r:id="rId8"/>
    <p:sldId id="259" r:id="rId9"/>
    <p:sldId id="320" r:id="rId10"/>
    <p:sldId id="282" r:id="rId11"/>
    <p:sldId id="284" r:id="rId12"/>
    <p:sldId id="286" r:id="rId13"/>
    <p:sldId id="373" r:id="rId14"/>
    <p:sldId id="290" r:id="rId15"/>
    <p:sldId id="287" r:id="rId16"/>
    <p:sldId id="288" r:id="rId17"/>
    <p:sldId id="356" r:id="rId18"/>
    <p:sldId id="357" r:id="rId19"/>
    <p:sldId id="364" r:id="rId20"/>
    <p:sldId id="289" r:id="rId21"/>
    <p:sldId id="283" r:id="rId22"/>
    <p:sldId id="260" r:id="rId23"/>
    <p:sldId id="359" r:id="rId24"/>
    <p:sldId id="291" r:id="rId25"/>
    <p:sldId id="261" r:id="rId26"/>
    <p:sldId id="293" r:id="rId27"/>
    <p:sldId id="295" r:id="rId28"/>
    <p:sldId id="296" r:id="rId29"/>
    <p:sldId id="298" r:id="rId30"/>
    <p:sldId id="299" r:id="rId31"/>
    <p:sldId id="292" r:id="rId32"/>
    <p:sldId id="294" r:id="rId33"/>
    <p:sldId id="374" r:id="rId34"/>
    <p:sldId id="300" r:id="rId35"/>
    <p:sldId id="297" r:id="rId36"/>
    <p:sldId id="262" r:id="rId37"/>
    <p:sldId id="363" r:id="rId38"/>
    <p:sldId id="301" r:id="rId39"/>
    <p:sldId id="365" r:id="rId40"/>
    <p:sldId id="360" r:id="rId41"/>
    <p:sldId id="306" r:id="rId42"/>
    <p:sldId id="367" r:id="rId43"/>
    <p:sldId id="307" r:id="rId44"/>
    <p:sldId id="368" r:id="rId45"/>
    <p:sldId id="369" r:id="rId46"/>
    <p:sldId id="370" r:id="rId47"/>
    <p:sldId id="378" r:id="rId48"/>
    <p:sldId id="322" r:id="rId49"/>
    <p:sldId id="375" r:id="rId50"/>
    <p:sldId id="321" r:id="rId51"/>
    <p:sldId id="323" r:id="rId52"/>
    <p:sldId id="267" r:id="rId53"/>
    <p:sldId id="324" r:id="rId54"/>
    <p:sldId id="268" r:id="rId55"/>
    <p:sldId id="379" r:id="rId56"/>
    <p:sldId id="380" r:id="rId57"/>
    <p:sldId id="269" r:id="rId58"/>
    <p:sldId id="270" r:id="rId59"/>
    <p:sldId id="325" r:id="rId60"/>
    <p:sldId id="326" r:id="rId61"/>
    <p:sldId id="271" r:id="rId62"/>
    <p:sldId id="330" r:id="rId63"/>
    <p:sldId id="327" r:id="rId64"/>
    <p:sldId id="376" r:id="rId65"/>
    <p:sldId id="328" r:id="rId66"/>
    <p:sldId id="329" r:id="rId67"/>
    <p:sldId id="274" r:id="rId68"/>
    <p:sldId id="333" r:id="rId69"/>
    <p:sldId id="275" r:id="rId70"/>
    <p:sldId id="335" r:id="rId71"/>
    <p:sldId id="337" r:id="rId72"/>
    <p:sldId id="336" r:id="rId73"/>
    <p:sldId id="339" r:id="rId74"/>
    <p:sldId id="342" r:id="rId75"/>
    <p:sldId id="343" r:id="rId76"/>
    <p:sldId id="276" r:id="rId77"/>
    <p:sldId id="349" r:id="rId78"/>
    <p:sldId id="371" r:id="rId79"/>
    <p:sldId id="347" r:id="rId80"/>
    <p:sldId id="279" r:id="rId81"/>
    <p:sldId id="345" r:id="rId82"/>
    <p:sldId id="381" r:id="rId83"/>
    <p:sldId id="346" r:id="rId84"/>
    <p:sldId id="281" r:id="rId8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/>
    <p:restoredTop sz="76007"/>
  </p:normalViewPr>
  <p:slideViewPr>
    <p:cSldViewPr>
      <p:cViewPr varScale="1">
        <p:scale>
          <a:sx n="76" d="100"/>
          <a:sy n="76" d="100"/>
        </p:scale>
        <p:origin x="196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notesMaster" Target="notesMasters/notesMaster1.xml"/><Relationship Id="rId87" Type="http://schemas.openxmlformats.org/officeDocument/2006/relationships/presProps" Target="presProps.xml"/><Relationship Id="rId88" Type="http://schemas.openxmlformats.org/officeDocument/2006/relationships/viewProps" Target="viewProps.xml"/><Relationship Id="rId8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7066205895463"/>
          <c:y val="0.0292219587677793"/>
          <c:w val="0.63236312516906"/>
          <c:h val="0.849029896541226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numRef>
              <c:f>Sheet1!$A$1:$A$3</c:f>
              <c:numCache>
                <c:formatCode>General</c:formatCode>
                <c:ptCount val="3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</c:numCache>
            </c:numRef>
          </c:cat>
          <c:val>
            <c:numRef>
              <c:f>Sheet1!$B$1:$B$3</c:f>
              <c:numCache>
                <c:formatCode>General</c:formatCode>
                <c:ptCount val="3"/>
                <c:pt idx="0">
                  <c:v>0.9604</c:v>
                </c:pt>
                <c:pt idx="1">
                  <c:v>0.0392</c:v>
                </c:pt>
                <c:pt idx="2">
                  <c:v>0.0004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2129886992"/>
        <c:axId val="2125409968"/>
      </c:barChart>
      <c:catAx>
        <c:axId val="21298869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en-US" sz="1100"/>
                  <a:t>Number of false</a:t>
                </a:r>
                <a:r>
                  <a:rPr lang="en-US" sz="1100" baseline="0"/>
                  <a:t> positives when 2 tests are run</a:t>
                </a:r>
                <a:endParaRPr lang="en-US" sz="110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125409968"/>
        <c:crosses val="autoZero"/>
        <c:auto val="1"/>
        <c:lblAlgn val="ctr"/>
        <c:lblOffset val="100"/>
        <c:noMultiLvlLbl val="0"/>
      </c:catAx>
      <c:valAx>
        <c:axId val="2125409968"/>
        <c:scaling>
          <c:orientation val="minMax"/>
          <c:max val="1.0"/>
        </c:scaling>
        <c:delete val="0"/>
        <c:axPos val="l"/>
        <c:majorGridlines/>
        <c:minorGridlines>
          <c:spPr>
            <a:ln>
              <a:noFill/>
            </a:ln>
          </c:spPr>
        </c:minorGridlines>
        <c:title>
          <c:tx>
            <c:rich>
              <a:bodyPr rot="0" vert="horz"/>
              <a:lstStyle/>
              <a:p>
                <a:pPr>
                  <a:defRPr sz="1100"/>
                </a:pPr>
                <a:r>
                  <a:rPr lang="en-US" sz="1100"/>
                  <a:t>Probability of observing this number of positive tests</a:t>
                </a:r>
              </a:p>
            </c:rich>
          </c:tx>
          <c:layout>
            <c:manualLayout>
              <c:xMode val="edge"/>
              <c:yMode val="edge"/>
              <c:x val="0.0627138471452091"/>
              <c:y val="0.2773913596237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298869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eader Placeholder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D05EE0B-ABFC-4380-99D1-7BB316D7FDE8}" type="datetimeFigureOut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2052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Notes Placeholder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4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5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2175F21-CF07-4A47-9300-751E1FE6ED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289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10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9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0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5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1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5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2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5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3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6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4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6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5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6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6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6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7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7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8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8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2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6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7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8.xml"/><Relationship Id="rId2" Type="http://schemas.openxmlformats.org/officeDocument/2006/relationships/notesMaster" Target="../notesMasters/notesMaster1.xml"/><Relationship Id="rId3" Type="http://schemas.openxmlformats.org/officeDocument/2006/relationships/slide" Target="../slides/slide4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This is the theoretical probability distribution for the number of heads in trials of 2 coin tosses</a:t>
            </a:r>
          </a:p>
        </p:txBody>
      </p:sp>
      <p:sp>
        <p:nvSpPr>
          <p:cNvPr id="1331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AB87136-CEC0-473F-B337-07137211F7E9}" type="slidenum">
              <a:rPr lang="en-US" altLang="en-US" sz="1200">
                <a:latin typeface="Calibri" pitchFamily="34" charset="0"/>
              </a:rPr>
              <a:pPr algn="r" eaLnBrk="1" hangingPunct="1"/>
              <a:t>10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3771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12261F-5B20-4A3F-BE37-D24BA047B419}" type="slidenum">
              <a:rPr lang="en-US" altLang="en-US" sz="1200">
                <a:latin typeface="Calibri" pitchFamily="34" charset="0"/>
              </a:rPr>
              <a:pPr algn="r" eaLnBrk="1" hangingPunct="1"/>
              <a:t>48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Remember that X is the number of successes</a:t>
            </a:r>
          </a:p>
        </p:txBody>
      </p:sp>
    </p:spTree>
    <p:extLst>
      <p:ext uri="{BB962C8B-B14F-4D97-AF65-F5344CB8AC3E}">
        <p14:creationId xmlns:p14="http://schemas.microsoft.com/office/powerpoint/2010/main" val="190795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1BBEC2-7B53-4F9C-8C91-B82E6EA6D670}" type="slidenum">
              <a:rPr lang="en-US" altLang="en-US" sz="1200">
                <a:latin typeface="Calibri" pitchFamily="34" charset="0"/>
              </a:rPr>
              <a:pPr algn="r" eaLnBrk="1" hangingPunct="1"/>
              <a:t>53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What are the means and variance of these three distributions?</a:t>
            </a:r>
          </a:p>
        </p:txBody>
      </p:sp>
    </p:spTree>
    <p:extLst>
      <p:ext uri="{BB962C8B-B14F-4D97-AF65-F5344CB8AC3E}">
        <p14:creationId xmlns:p14="http://schemas.microsoft.com/office/powerpoint/2010/main" val="1256718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en-US" altLang="en-US" dirty="0"/>
          </a:p>
        </p:txBody>
      </p:sp>
      <p:sp>
        <p:nvSpPr>
          <p:cNvPr id="6963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321FD3-B547-455F-BEDC-B3CDF529327C}" type="slidenum">
              <a:rPr lang="en-US" altLang="en-US" sz="1200">
                <a:latin typeface="Calibri" pitchFamily="34" charset="0"/>
              </a:rPr>
              <a:pPr algn="r" eaLnBrk="1" hangingPunct="1"/>
              <a:t>54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396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https://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www.umass.edu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/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wsp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/resources/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poisson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/</a:t>
            </a:r>
            <a:endParaRPr lang="en-US" altLang="en-US" dirty="0"/>
          </a:p>
        </p:txBody>
      </p:sp>
      <p:sp>
        <p:nvSpPr>
          <p:cNvPr id="6963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321FD3-B547-455F-BEDC-B3CDF529327C}" type="slidenum">
              <a:rPr lang="en-US" altLang="en-US" sz="1200">
                <a:latin typeface="Calibri" pitchFamily="34" charset="0"/>
              </a:rPr>
              <a:pPr algn="r" eaLnBrk="1" hangingPunct="1"/>
              <a:t>55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4065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</a:t>
            </a:r>
            <a:r>
              <a:rPr lang="en-US" baseline="0" dirty="0" smtClean="0"/>
              <a:t> don’t need to memorize this formula!  It should just look familiar to you!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58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74728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Blue line: Mean=0, SD=1</a:t>
            </a:r>
          </a:p>
          <a:p>
            <a:r>
              <a:rPr lang="en-US" altLang="en-US" dirty="0"/>
              <a:t>Green line: Mean=4, SD=1</a:t>
            </a:r>
          </a:p>
          <a:p>
            <a:r>
              <a:rPr lang="en-US" altLang="en-US" dirty="0"/>
              <a:t>Red line: Mean=0, SD=3</a:t>
            </a:r>
          </a:p>
        </p:txBody>
      </p:sp>
      <p:sp>
        <p:nvSpPr>
          <p:cNvPr id="7680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0AC7FF8-F31A-456B-ABDB-259B912C537A}" type="slidenum">
              <a:rPr lang="en-US" altLang="en-US" sz="1200">
                <a:latin typeface="Calibri" pitchFamily="34" charset="0"/>
              </a:rPr>
              <a:pPr algn="r" eaLnBrk="1" hangingPunct="1"/>
              <a:t>62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902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memorize</a:t>
            </a:r>
            <a:r>
              <a:rPr lang="en-US" baseline="0" dirty="0" smtClean="0"/>
              <a:t> this one either!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64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884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A normally distributed random variable with mean=0 and standard deviation=1 is called a standard normal random variable and is often referred to as Z </a:t>
            </a:r>
          </a:p>
        </p:txBody>
      </p:sp>
      <p:sp>
        <p:nvSpPr>
          <p:cNvPr id="8192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64042A-3E03-48CE-9617-FBC83778C3EE}" type="slidenum">
              <a:rPr lang="en-US" altLang="en-US" sz="1200">
                <a:latin typeface="Calibri" pitchFamily="34" charset="0"/>
              </a:rPr>
              <a:pPr algn="r" eaLnBrk="1" hangingPunct="1"/>
              <a:t>66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012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The area under the whole curve, that is from -∞ to +∞ is 1.</a:t>
            </a:r>
          </a:p>
        </p:txBody>
      </p:sp>
      <p:sp>
        <p:nvSpPr>
          <p:cNvPr id="8499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CB09145-8321-4346-BC21-116E6B54D4B2}" type="slidenum">
              <a:rPr lang="en-US" altLang="en-US" sz="1200">
                <a:latin typeface="Calibri" pitchFamily="34" charset="0"/>
              </a:rPr>
              <a:pPr algn="r" eaLnBrk="1" hangingPunct="1"/>
              <a:t>68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9965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en-US" altLang="en-US" dirty="0"/>
          </a:p>
        </p:txBody>
      </p:sp>
      <p:sp>
        <p:nvSpPr>
          <p:cNvPr id="8704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D5B6903-B930-4B79-854A-071FBFD41355}" type="slidenum">
              <a:rPr lang="en-US" altLang="en-US" sz="1200">
                <a:latin typeface="Calibri" pitchFamily="34" charset="0"/>
              </a:rPr>
              <a:pPr algn="r" eaLnBrk="1" hangingPunct="1"/>
              <a:t>69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341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type of plot does</a:t>
            </a:r>
            <a:r>
              <a:rPr lang="en-US" baseline="0" dirty="0" smtClean="0"/>
              <a:t> this look like?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0595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The notation X~N(129, 19.8) means the variable is normally distributed with mean=129 and SD=19.8</a:t>
            </a:r>
          </a:p>
        </p:txBody>
      </p:sp>
      <p:sp>
        <p:nvSpPr>
          <p:cNvPr id="98308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0E34AEF-8AEC-456B-A70F-9B0E35E46F8C}" type="slidenum">
              <a:rPr lang="en-US" altLang="en-US" sz="1200">
                <a:latin typeface="Calibri" pitchFamily="34" charset="0"/>
              </a:rPr>
              <a:pPr algn="r" eaLnBrk="1" hangingPunct="1"/>
              <a:t>78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186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Remember that on an earlier slide we saw that 95.4% of the distribution was between -2 and +2.</a:t>
            </a:r>
          </a:p>
          <a:p>
            <a:r>
              <a:rPr lang="en-US" altLang="en-US" dirty="0"/>
              <a:t>Confidence intervals are for when we have drawn a sample…</a:t>
            </a:r>
          </a:p>
        </p:txBody>
      </p:sp>
      <p:sp>
        <p:nvSpPr>
          <p:cNvPr id="101380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5D53DC4-C138-4ECB-B4F9-4206DE27FDCD}" type="slidenum">
              <a:rPr lang="en-US" altLang="en-US" sz="1200">
                <a:latin typeface="Calibri" pitchFamily="34" charset="0"/>
              </a:rPr>
              <a:pPr algn="r" eaLnBrk="1" hangingPunct="1"/>
              <a:t>80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807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We can add these probabilities on each line because they are mutually exclusive</a:t>
            </a:r>
          </a:p>
        </p:txBody>
      </p:sp>
      <p:sp>
        <p:nvSpPr>
          <p:cNvPr id="31748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DC23897-BF72-4117-9A5D-230DAE1699A1}" type="slidenum">
              <a:rPr lang="en-US" altLang="en-US" sz="1200">
                <a:latin typeface="Calibri" pitchFamily="34" charset="0"/>
              </a:rPr>
              <a:pPr algn="r" eaLnBrk="1" hangingPunct="1"/>
              <a:t>27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752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Using P(X&gt;=1)=1-P(X=0) is an example of using the complement of an event</a:t>
            </a:r>
          </a:p>
        </p:txBody>
      </p:sp>
      <p:sp>
        <p:nvSpPr>
          <p:cNvPr id="48132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6D5DDB-ED6C-4ACC-8CEC-86ABDE69F70D}" type="slidenum">
              <a:rPr lang="en-US" altLang="en-US" sz="1200">
                <a:latin typeface="Calibri" pitchFamily="34" charset="0"/>
              </a:rPr>
              <a:pPr algn="r" eaLnBrk="1" hangingPunct="1"/>
              <a:t>41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973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en-US" altLang="en-US" dirty="0"/>
          </a:p>
        </p:txBody>
      </p:sp>
      <p:sp>
        <p:nvSpPr>
          <p:cNvPr id="50180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549C2FD-0DD9-442E-9B79-73DCD6DD3263}" type="slidenum">
              <a:rPr lang="en-US" altLang="en-US" sz="1200">
                <a:latin typeface="Calibri" pitchFamily="34" charset="0"/>
              </a:rPr>
              <a:pPr algn="r" eaLnBrk="1" hangingPunct="1"/>
              <a:t>42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994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C1511E8-8CE4-4312-9920-B8174C7B0FF6}" type="slidenum">
              <a:rPr lang="en-US" altLang="en-US" sz="1200">
                <a:latin typeface="Calibri" pitchFamily="34" charset="0"/>
              </a:rPr>
              <a:pPr algn="r" eaLnBrk="1" hangingPunct="1"/>
              <a:t>44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01925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AF22FF-259F-4A4D-8F86-F0EBA605C258}" type="slidenum">
              <a:rPr lang="en-US" altLang="en-US" sz="1200">
                <a:latin typeface="Calibri" pitchFamily="34" charset="0"/>
              </a:rPr>
              <a:pPr algn="r" eaLnBrk="1" hangingPunct="1"/>
              <a:t>45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96944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657D5F1-5BA4-4370-A526-B77B737C3333}" type="slidenum">
              <a:rPr lang="en-US" altLang="en-US" sz="1200">
                <a:latin typeface="Calibri" pitchFamily="34" charset="0"/>
              </a:rPr>
              <a:pPr algn="r" eaLnBrk="1" hangingPunct="1"/>
              <a:t>46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An application of the binomial distribution</a:t>
            </a:r>
          </a:p>
        </p:txBody>
      </p:sp>
    </p:spTree>
    <p:extLst>
      <p:ext uri="{BB962C8B-B14F-4D97-AF65-F5344CB8AC3E}">
        <p14:creationId xmlns:p14="http://schemas.microsoft.com/office/powerpoint/2010/main" val="5623083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12261F-5B20-4A3F-BE37-D24BA047B419}" type="slidenum">
              <a:rPr lang="en-US" altLang="en-US" sz="1200">
                <a:latin typeface="Calibri" pitchFamily="34" charset="0"/>
              </a:rPr>
              <a:pPr algn="r" eaLnBrk="1" hangingPunct="1"/>
              <a:t>47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Remember that X is the number of successes</a:t>
            </a:r>
          </a:p>
        </p:txBody>
      </p:sp>
    </p:spTree>
    <p:extLst>
      <p:ext uri="{BB962C8B-B14F-4D97-AF65-F5344CB8AC3E}">
        <p14:creationId xmlns:p14="http://schemas.microsoft.com/office/powerpoint/2010/main" val="1787685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E8C35F-37F5-447A-A984-476C2D9EBE3C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5E099-8143-4AD5-9FA1-A02AA44BB1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71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3EE3CB-EFF5-4D55-ACC8-AE22836ADC52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A2920-3526-4120-AEFA-A9B465F5BB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10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4ADCCF-595B-42C5-B70B-972869A416AA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8416F-184F-4187-8FFF-3C060AAE4D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57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DD3D54-1012-47E7-B445-8835713F4574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D4A53-4909-4D3F-87FB-945DB2884B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28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7942DB-1742-43E8-8A45-663B3ABB91C5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B1B43-CE56-4E44-9713-47607D187C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20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4F208B-0BAE-43B4-82E9-685E624DF490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21894-C43A-4C93-B76D-D5E27C74E3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9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228948-9FBD-4C9C-AE91-150E082885CA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F23D0-5EF0-44BA-AE1D-C7CAD29BAE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8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6708B6-37FB-4BB2-BE94-3DC0A3242EF3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27035-8D4D-4EAD-BAC3-454D716E8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28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492B71-7227-4769-A5C9-9AA3E2C1A9EA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2DBEA-E9AD-4F52-93DD-973B4CA2AD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45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61D46-E832-4651-B2CD-1D07902F7B6F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A8137-5EB6-4471-A864-CFB8BB4DCE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50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E46CE-6D4E-436E-88E0-2C64662C0090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4D223-A7F7-4452-958F-E046FDDF63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26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636A8703-A5D0-4C0B-ADAA-6978B5793C1A}" type="datetime1">
              <a:rPr lang="en-US" altLang="en-US"/>
              <a:pPr/>
              <a:t>9/26/16</a:t>
            </a:fld>
            <a:endParaRPr lang="en-US" altLang="en-US"/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F59EF65-BE50-4F4E-8D12-0C82E80BD7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7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8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9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oleObject" Target="../embeddings/oleObject6.bin"/><Relationship Id="rId5" Type="http://schemas.openxmlformats.org/officeDocument/2006/relationships/image" Target="../media/image10.w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6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e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e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13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e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14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5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6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8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9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0.emf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jpg"/><Relationship Id="rId3" Type="http://schemas.openxmlformats.org/officeDocument/2006/relationships/image" Target="../media/image22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12.bin"/><Relationship Id="rId5" Type="http://schemas.openxmlformats.org/officeDocument/2006/relationships/image" Target="../media/image23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4.emf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5.emf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oleObject" Target="../embeddings/oleObject13.bin"/><Relationship Id="rId5" Type="http://schemas.openxmlformats.org/officeDocument/2006/relationships/image" Target="../media/image26.w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7.emf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oleObject" Target="../embeddings/oleObject14.bin"/><Relationship Id="rId5" Type="http://schemas.openxmlformats.org/officeDocument/2006/relationships/image" Target="../media/image28.w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Biostat 200 Lecture 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0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A297A1C-9372-4D0A-A9B1-42A186D98C9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/>
              <a:t>discrete </a:t>
            </a:r>
            <a:r>
              <a:rPr lang="en-US" altLang="en-US" u="sng" dirty="0" smtClean="0"/>
              <a:t>(or categorical) random </a:t>
            </a:r>
            <a:r>
              <a:rPr lang="en-US" altLang="en-US" u="sng" dirty="0"/>
              <a:t>variables </a:t>
            </a:r>
            <a:r>
              <a:rPr lang="en-US" altLang="en-US" dirty="0"/>
              <a:t>the probability distribution describes the </a:t>
            </a:r>
            <a:r>
              <a:rPr lang="en-US" altLang="en-US" u="sng" dirty="0"/>
              <a:t>probability of each possible value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example, consider the experiment in which you flip a coin 2 times and count the number of heads.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The possible outcomes of the experiment are: HH, TH, HT, TT.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You want to focus on the number of heads, which could be 0, 1, or 2.  The probability of each outcome is: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graphicFrame>
        <p:nvGraphicFramePr>
          <p:cNvPr id="12291" name="Group 3"/>
          <p:cNvGraphicFramePr>
            <a:graphicFrameLocks noGrp="1"/>
          </p:cNvGraphicFramePr>
          <p:nvPr/>
        </p:nvGraphicFramePr>
        <p:xfrm>
          <a:off x="2590800" y="4648200"/>
          <a:ext cx="4267200" cy="1465939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</a:tblGrid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Probability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230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5EDC909-452F-4616-A885-8D3C1F0EC73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04800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The table looks similar to a frequency table of the data, but it is actually the theoretical distribution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If you perform an infinite number of experiments, your data will look like this table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14340" name="Group 4"/>
          <p:cNvGraphicFramePr>
            <a:graphicFrameLocks noGrp="1"/>
          </p:cNvGraphicFramePr>
          <p:nvPr/>
        </p:nvGraphicFramePr>
        <p:xfrm>
          <a:off x="2286000" y="3124200"/>
          <a:ext cx="4724400" cy="2073276"/>
        </p:xfrm>
        <a:graphic>
          <a:graphicData uri="http://schemas.openxmlformats.org/drawingml/2006/table">
            <a:tbl>
              <a:tblPr/>
              <a:tblGrid>
                <a:gridCol w="2362200"/>
                <a:gridCol w="2362200"/>
              </a:tblGrid>
              <a:tr h="5191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Relative frequency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191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43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1BACDEE-FC08-4624-8B20-BE643EB32D3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04800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The graphical representation of the probability distribution for tossing a coin 2 times is: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5364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2CA29B4-FE23-43ED-BA48-EE158BDFA600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5365" name="Chart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75" y="1450975"/>
            <a:ext cx="7083425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/>
              <a:t>Note that the probabilities add to 1.  This is true of all probability distributions.</a:t>
            </a:r>
          </a:p>
          <a:p>
            <a:pPr eaLnBrk="1" hangingPunct="1">
              <a:lnSpc>
                <a:spcPct val="80000"/>
              </a:lnSpc>
            </a:pPr>
            <a:endParaRPr lang="en-US" altLang="en-US" sz="3600"/>
          </a:p>
          <a:p>
            <a:pPr eaLnBrk="1" hangingPunct="1">
              <a:lnSpc>
                <a:spcPct val="80000"/>
              </a:lnSpc>
            </a:pPr>
            <a:r>
              <a:rPr lang="en-US" altLang="en-US" sz="3600"/>
              <a:t>This is a </a:t>
            </a:r>
            <a:r>
              <a:rPr lang="en-US" altLang="en-US" sz="3600" u="sng"/>
              <a:t>theoretical probability distribution </a:t>
            </a:r>
            <a:r>
              <a:rPr lang="en-US" altLang="en-US" sz="3600"/>
              <a:t> based on our understanding of coin tossing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/>
              <a:t>The probability of a head on each toss is .5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/>
              <a:t>The probability of heads on the first toss is independent of the second toss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/>
              <a:t>It’s actually the binomial distribution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638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B7F4604-692C-4A25-B0B5-50E3AE8264F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We can write down a formula for the probability </a:t>
            </a:r>
            <a:r>
              <a:rPr lang="en-US" altLang="en-US" sz="3600" dirty="0" smtClean="0"/>
              <a:t>of event X, which is </a:t>
            </a:r>
            <a:r>
              <a:rPr lang="en-US" altLang="en-US" sz="3600" dirty="0"/>
              <a:t>observing a certain # of </a:t>
            </a:r>
            <a:r>
              <a:rPr lang="en-US" altLang="en-US" sz="3600" dirty="0" smtClean="0"/>
              <a:t>heads </a:t>
            </a:r>
            <a:endParaRPr lang="en-US" altLang="en-US" sz="36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This is written in general form P(X=x)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0 heads: P(X=0)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1 head: P(X=1)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2 heads: P(X=2)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1 or more heads: P(X≥1)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74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FEEA61D-4828-44BD-91AD-6EA492EB396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81000"/>
            <a:ext cx="86868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We can use this theoretical distribution to make predictions about future experiments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E.g. The probability that there will be at least 1 head in a trial of 2 coin tosses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/>
              <a:t>	               P(X≥1) = P(X=1) + P(X=2)   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/>
              <a:t>					(by what probability rule?)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/>
              <a:t>  			= .5 +.25 = .75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8436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C7947F4-B36B-4D91-964F-D58E9CA7925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8437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352800"/>
            <a:ext cx="6016625" cy="327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If you performed the experiment (i.e. 2 coin tosses) once, you’d get 0,1, or 2 heads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 smtClean="0"/>
              <a:t>I performed </a:t>
            </a:r>
            <a:r>
              <a:rPr lang="en-US" altLang="en-US" sz="3600" dirty="0"/>
              <a:t>the experiment 10 </a:t>
            </a:r>
            <a:r>
              <a:rPr lang="en-US" altLang="en-US" sz="3600" dirty="0" smtClean="0"/>
              <a:t>times</a:t>
            </a:r>
            <a:r>
              <a:rPr lang="en-US" altLang="en-US" sz="3600" dirty="0"/>
              <a:t> </a:t>
            </a:r>
            <a:r>
              <a:rPr lang="en-US" altLang="en-US" sz="3600" dirty="0" smtClean="0"/>
              <a:t>and</a:t>
            </a:r>
            <a:r>
              <a:rPr lang="en-US" altLang="en-US" sz="3600" dirty="0" smtClean="0"/>
              <a:t> </a:t>
            </a:r>
            <a:r>
              <a:rPr lang="en-US" altLang="en-US" sz="3600" dirty="0"/>
              <a:t>got: 2, 1, 1, 1, 1, 0, 0, 0, 1, </a:t>
            </a:r>
            <a:r>
              <a:rPr lang="en-US" altLang="en-US" sz="3600" dirty="0" smtClean="0"/>
              <a:t>1 heads in 2 tosses</a:t>
            </a:r>
            <a:endParaRPr lang="en-US" altLang="en-US" sz="3600" dirty="0"/>
          </a:p>
          <a:p>
            <a:pPr eaLnBrk="1" hangingPunct="1">
              <a:lnSpc>
                <a:spcPct val="80000"/>
              </a:lnSpc>
            </a:pPr>
            <a:endParaRPr lang="en-US" altLang="en-US" sz="3600" dirty="0"/>
          </a:p>
          <a:p>
            <a:pPr eaLnBrk="1" hangingPunct="1">
              <a:lnSpc>
                <a:spcPct val="80000"/>
              </a:lnSpc>
            </a:pPr>
            <a:endParaRPr lang="en-US" altLang="en-US" sz="36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36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What if we did the experiment 100 times?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3200" dirty="0"/>
              <a:t>1000 times?  What would the frequency distribution for the outcomes look like?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19460" name="Group 4"/>
          <p:cNvGraphicFramePr>
            <a:graphicFrameLocks noGrp="1"/>
          </p:cNvGraphicFramePr>
          <p:nvPr/>
        </p:nvGraphicFramePr>
        <p:xfrm>
          <a:off x="2133600" y="2895600"/>
          <a:ext cx="4267200" cy="1465939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</a:tblGrid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Frequency (%)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 (30)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 (60)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(10)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947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C83F76C-9078-4853-8B5D-8EEAC0DF113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This is the same situation as when we looked at two independent diagnostic tests with 2% false positive probability.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2% of the time the test randomly gives a positive result when the true result is </a:t>
            </a:r>
            <a:r>
              <a:rPr lang="en-US" altLang="en-US" dirty="0" smtClean="0"/>
              <a:t>negative</a:t>
            </a: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The possible outcomes were </a:t>
            </a:r>
            <a:r>
              <a:rPr lang="en-US" altLang="en-US" dirty="0" err="1"/>
              <a:t>NegNeg</a:t>
            </a:r>
            <a:r>
              <a:rPr lang="en-US" altLang="en-US" dirty="0"/>
              <a:t>, </a:t>
            </a:r>
            <a:r>
              <a:rPr lang="en-US" altLang="en-US" dirty="0" err="1"/>
              <a:t>NegPos</a:t>
            </a:r>
            <a:r>
              <a:rPr lang="en-US" altLang="en-US" dirty="0"/>
              <a:t>, </a:t>
            </a:r>
            <a:r>
              <a:rPr lang="en-US" altLang="en-US" dirty="0" err="1"/>
              <a:t>PosNeg</a:t>
            </a:r>
            <a:r>
              <a:rPr lang="en-US" altLang="en-US" dirty="0"/>
              <a:t>, </a:t>
            </a:r>
            <a:r>
              <a:rPr lang="en-US" altLang="en-US" dirty="0" err="1"/>
              <a:t>PosPos</a:t>
            </a:r>
            <a:endParaRPr lang="en-US" altLang="en-US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smtClean="0"/>
              <a:t>Calculating </a:t>
            </a:r>
            <a:r>
              <a:rPr lang="en-US" altLang="en-US" dirty="0"/>
              <a:t>the probability </a:t>
            </a:r>
            <a:r>
              <a:rPr lang="en-US" altLang="en-US" dirty="0" smtClean="0"/>
              <a:t>0, 1, or 2 positive tests:</a:t>
            </a: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graphicFrame>
        <p:nvGraphicFramePr>
          <p:cNvPr id="20483" name="Group 3"/>
          <p:cNvGraphicFramePr>
            <a:graphicFrameLocks noGrp="1"/>
          </p:cNvGraphicFramePr>
          <p:nvPr/>
        </p:nvGraphicFramePr>
        <p:xfrm>
          <a:off x="2667000" y="4267200"/>
          <a:ext cx="4267200" cy="1740977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</a:tblGrid>
              <a:tr h="6397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positive tests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Probability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.98</a:t>
                      </a:r>
                      <a:r>
                        <a:rPr kumimoji="0" lang="en-US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= .9604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.98*.02 *2= .0392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.02</a:t>
                      </a:r>
                      <a:r>
                        <a:rPr kumimoji="0" lang="en-US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=.0004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05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6AC0C3-0DBF-431D-AE32-895E65934FF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04800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The graphical representation of the probability distribution for number of false positive tests is: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1508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1457B0C-C281-4343-ACF8-26325C78039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278965"/>
              </p:ext>
            </p:extLst>
          </p:nvPr>
        </p:nvGraphicFramePr>
        <p:xfrm>
          <a:off x="304800" y="1219258"/>
          <a:ext cx="8610486" cy="5638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C14EA78-4A9E-4744-939D-A67E49CD5B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2531" name="Chart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" y="1371600"/>
            <a:ext cx="4187825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Chart 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4800"/>
            <a:ext cx="4645025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381000" y="5943600"/>
            <a:ext cx="8534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/>
              <a:t>These both represent distributions that show the probability of 0, 1, or 2 events occurring in 2 independent trials.  Why do they look so different?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Today’s topics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458200" cy="4525963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</a:pPr>
            <a:endParaRPr lang="en-US" altLang="en-US"/>
          </a:p>
          <a:p>
            <a:pPr marL="0" indent="0" eaLnBrk="1" hangingPunct="1"/>
            <a:r>
              <a:rPr lang="en-US" altLang="en-US"/>
              <a:t>Review of some probability facts</a:t>
            </a:r>
          </a:p>
          <a:p>
            <a:pPr marL="0" indent="0" eaLnBrk="1" hangingPunct="1"/>
            <a:r>
              <a:rPr lang="en-US" altLang="en-US"/>
              <a:t>Check in on what you should have learned so far</a:t>
            </a:r>
          </a:p>
          <a:p>
            <a:pPr marL="0" indent="0" eaLnBrk="1" hangingPunct="1"/>
            <a:r>
              <a:rPr lang="en-US" altLang="en-US"/>
              <a:t>Probability distributions</a:t>
            </a:r>
          </a:p>
        </p:txBody>
      </p:sp>
      <p:sp>
        <p:nvSpPr>
          <p:cNvPr id="41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A8250D4-B67A-4011-9BEB-DDAE7FBE5A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Empirical Probability distributions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1447800"/>
            <a:ext cx="86868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Empirical probability distributions are based on real data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They are usually based on a large sample or complete enumeration of a population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The probabilities are calculated from the relative frequencies of the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E.g. proportion of live births by age of mother in </a:t>
            </a:r>
            <a:r>
              <a:rPr lang="en-US" altLang="en-US" dirty="0" smtClean="0"/>
              <a:t>Michigan</a:t>
            </a:r>
            <a:endParaRPr lang="en-US" altLang="en-US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35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7731C3A-BFF1-4284-ACD4-DAF9186F3DE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Probability distributions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 smtClean="0"/>
              <a:t>discrete (or categorical) </a:t>
            </a:r>
            <a:r>
              <a:rPr lang="en-US" altLang="en-US" u="sng" dirty="0"/>
              <a:t>variables </a:t>
            </a:r>
            <a:r>
              <a:rPr lang="en-US" altLang="en-US" dirty="0"/>
              <a:t>the probability distribution describes the probability of </a:t>
            </a:r>
            <a:r>
              <a:rPr lang="en-US" altLang="en-US" u="sng" dirty="0"/>
              <a:t>each possible value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/>
              <a:t>continuous variables</a:t>
            </a:r>
            <a:r>
              <a:rPr lang="en-US" altLang="en-US" dirty="0"/>
              <a:t>, the distribution describes the probability of a </a:t>
            </a:r>
            <a:r>
              <a:rPr lang="en-US" altLang="en-US" i="1" u="sng" dirty="0"/>
              <a:t>range</a:t>
            </a:r>
            <a:r>
              <a:rPr lang="en-US" altLang="en-US" u="sng" dirty="0"/>
              <a:t> of values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458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2388A18-AC01-4DDA-957B-9BE98973867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Bernoulli random variable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If you have a variable that can take on one of two values with a constant probability p, then it is a Bernoulli random variable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If the proportion of people in the population with a disease (the prevalence) is 15%,  then when you randomly select one person, the probability that he/she has the disease is P(Y=1)=p= 0.15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The probability that a randomly selected  person does not have the disease is		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/>
              <a:t>			P(Y=0)=1-p =0.85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40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5605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8FB4794-2218-4FBA-B35A-DDF57A0D8DA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Bernoulli distribution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01491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 Bernoulli random variable is said to follow the Bernoulli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p is the </a:t>
            </a:r>
            <a:r>
              <a:rPr lang="en-US" altLang="en-US" sz="2800" u="sng" dirty="0"/>
              <a:t>parameter</a:t>
            </a:r>
            <a:r>
              <a:rPr lang="en-US" altLang="en-US" sz="2800" dirty="0"/>
              <a:t> that characterizes the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The Bernoulli distribution is a discrete distribution – the outcome is either 0 or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It describes only one trial – so really is more theoretical than practical – it is the building block to describe the distribution of more than one trial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662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29F5503-D0FA-43D7-A842-3EFEC2CA04A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143000"/>
            <a:ext cx="8229600" cy="566896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/>
            <a:r>
              <a:rPr lang="en-US" altLang="en-US"/>
              <a:t>Example:  The proportion of people in the population with the disease (the prevalence) is 15%, then P(Y=1)=0.15 and P(Y=0)=0.85.</a:t>
            </a:r>
          </a:p>
          <a:p>
            <a:pPr eaLnBrk="1" hangingPunct="1"/>
            <a:r>
              <a:rPr lang="en-US" altLang="en-US"/>
              <a:t>One random draw will produce either 0 or 1 person with disease</a:t>
            </a:r>
          </a:p>
          <a:p>
            <a:pPr eaLnBrk="1" hangingPunct="1"/>
            <a:r>
              <a:rPr lang="en-US" altLang="en-US"/>
              <a:t>If we take a random sample of 5 people from this population, there will be 0,1,2,3,4, or 5 people with the disease. 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765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D215F2E-ECD7-4A81-AFDB-AB241F71BC9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655638"/>
            <a:ext cx="8229600" cy="582136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If the probability of disease in each person is independent, then we can write down the probability of each of these outcomes even before we draw the sample.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0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For example, the probability that ALL of them will have the disease is P(X=5):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000" dirty="0"/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600" dirty="0"/>
              <a:t>	=P(X</a:t>
            </a:r>
            <a:r>
              <a:rPr lang="en-US" altLang="en-US" sz="2600" baseline="-25000" dirty="0"/>
              <a:t>1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2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3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4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5</a:t>
            </a:r>
            <a:r>
              <a:rPr lang="en-US" altLang="en-US" sz="2600" dirty="0"/>
              <a:t>=1)</a:t>
            </a:r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altLang="en-US" sz="2600" dirty="0"/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600" dirty="0"/>
              <a:t>	= 0.15 x 0.15 x 0.15 x 0.15 x 0.15 = 0.00008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>
                <a:cs typeface="Arial" pitchFamily="34" charset="0"/>
              </a:rPr>
              <a:t>    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>
                <a:cs typeface="Arial" pitchFamily="34" charset="0"/>
              </a:rPr>
              <a:t>		by the multiplication rule for independence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/>
              <a:t>        	P(A </a:t>
            </a:r>
            <a:r>
              <a:rPr lang="en-US" altLang="en-US" sz="3000" dirty="0">
                <a:cs typeface="Arial" pitchFamily="34" charset="0"/>
              </a:rPr>
              <a:t>∩ B)=P(A)P(B)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1900" dirty="0"/>
          </a:p>
          <a:p>
            <a:pPr lvl="2" eaLnBrk="1" hangingPunct="1">
              <a:lnSpc>
                <a:spcPct val="70000"/>
              </a:lnSpc>
            </a:pPr>
            <a:endParaRPr lang="en-US" altLang="en-US" sz="1900" dirty="0"/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86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1529442-4798-4F03-BCD2-5C1DA890B94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The probability that NONE of them will have the disease is P(X=0):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/>
              <a:t>	=P(X</a:t>
            </a:r>
            <a:r>
              <a:rPr lang="en-US" altLang="en-US" baseline="-25000"/>
              <a:t>1</a:t>
            </a:r>
            <a:r>
              <a:rPr lang="en-US" altLang="en-US"/>
              <a:t>=0)* P(X</a:t>
            </a:r>
            <a:r>
              <a:rPr lang="en-US" altLang="en-US" baseline="-25000"/>
              <a:t>2</a:t>
            </a:r>
            <a:r>
              <a:rPr lang="en-US" altLang="en-US"/>
              <a:t>=0)* P(X</a:t>
            </a:r>
            <a:r>
              <a:rPr lang="en-US" altLang="en-US" baseline="-25000"/>
              <a:t>3</a:t>
            </a:r>
            <a:r>
              <a:rPr lang="en-US" altLang="en-US"/>
              <a:t>=0)* P(X</a:t>
            </a:r>
            <a:r>
              <a:rPr lang="en-US" altLang="en-US" baseline="-25000"/>
              <a:t>4</a:t>
            </a:r>
            <a:r>
              <a:rPr lang="en-US" altLang="en-US"/>
              <a:t>=0)* P(X</a:t>
            </a:r>
            <a:r>
              <a:rPr lang="en-US" altLang="en-US" baseline="-25000"/>
              <a:t>5</a:t>
            </a:r>
            <a:r>
              <a:rPr lang="en-US" altLang="en-US"/>
              <a:t>=0)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		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    =0.85 x 0.85 x 0.85 x 0.85 x 0.85 = 0.444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lvl="2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/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97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6C97B7B-A0D0-4F3D-9ACF-D1EBBCFA2D4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533400"/>
            <a:ext cx="8229600" cy="59436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>
                <a:cs typeface="Arial" pitchFamily="34" charset="0"/>
              </a:rPr>
              <a:t>The probability that </a:t>
            </a:r>
            <a:r>
              <a:rPr lang="en-US" altLang="en-US" sz="2700" u="sng">
                <a:cs typeface="Arial" pitchFamily="34" charset="0"/>
              </a:rPr>
              <a:t>exactly one person</a:t>
            </a:r>
            <a:r>
              <a:rPr lang="en-US" altLang="en-US" sz="2700">
                <a:cs typeface="Arial" pitchFamily="34" charset="0"/>
              </a:rPr>
              <a:t> P(X=1) has the disease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  P</a:t>
            </a:r>
            <a:r>
              <a:rPr lang="en-US" altLang="en-US"/>
              <a:t>(X</a:t>
            </a:r>
            <a:r>
              <a:rPr lang="en-US" altLang="en-US" baseline="-25000"/>
              <a:t>1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 + </a:t>
            </a:r>
            <a:r>
              <a:rPr lang="en-US" altLang="en-US">
                <a:cs typeface="Arial" pitchFamily="34" charset="0"/>
              </a:rPr>
              <a:t>P</a:t>
            </a:r>
            <a:r>
              <a:rPr lang="en-US" altLang="en-US"/>
              <a:t>(X</a:t>
            </a:r>
            <a:r>
              <a:rPr lang="en-US" altLang="en-US" baseline="-25000"/>
              <a:t>2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  + P</a:t>
            </a:r>
            <a:r>
              <a:rPr lang="en-US" altLang="en-US"/>
              <a:t>(X</a:t>
            </a:r>
            <a:r>
              <a:rPr lang="en-US" altLang="en-US" baseline="-25000"/>
              <a:t>3</a:t>
            </a:r>
            <a:r>
              <a:rPr lang="en-US" altLang="en-US"/>
              <a:t>=1)* P(the other 4=0)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 + </a:t>
            </a:r>
            <a:r>
              <a:rPr lang="en-US" altLang="en-US">
                <a:cs typeface="Arial" pitchFamily="34" charset="0"/>
              </a:rPr>
              <a:t>P</a:t>
            </a:r>
            <a:r>
              <a:rPr lang="en-US" altLang="en-US"/>
              <a:t>(X</a:t>
            </a:r>
            <a:r>
              <a:rPr lang="en-US" altLang="en-US" baseline="-25000"/>
              <a:t>4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  + P</a:t>
            </a:r>
            <a:r>
              <a:rPr lang="en-US" altLang="en-US"/>
              <a:t>(X</a:t>
            </a:r>
            <a:r>
              <a:rPr lang="en-US" altLang="en-US" baseline="-25000"/>
              <a:t>5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</a:t>
            </a:r>
            <a:r>
              <a:rPr lang="en-US" altLang="en-US" sz="2800" b="1"/>
              <a:t>0.15</a:t>
            </a:r>
            <a:r>
              <a:rPr lang="en-US" altLang="en-US"/>
              <a:t> x 0.85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</a:t>
            </a:r>
            <a:r>
              <a:rPr lang="en-US" altLang="en-US" sz="2800" b="1"/>
              <a:t>0.15</a:t>
            </a:r>
            <a:r>
              <a:rPr lang="en-US" altLang="en-US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</a:t>
            </a:r>
            <a:r>
              <a:rPr lang="en-US" altLang="en-US">
                <a:cs typeface="Arial" pitchFamily="34" charset="0"/>
              </a:rPr>
              <a:t> </a:t>
            </a:r>
            <a:r>
              <a:rPr lang="en-US" altLang="en-US"/>
              <a:t>0.85 x 0.85 x </a:t>
            </a:r>
            <a:r>
              <a:rPr lang="en-US" altLang="en-US" sz="2800" b="1"/>
              <a:t>0.15</a:t>
            </a:r>
            <a:r>
              <a:rPr lang="en-US" altLang="en-US"/>
              <a:t>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0.85 x 0.85 x </a:t>
            </a:r>
            <a:r>
              <a:rPr lang="en-US" altLang="en-US" sz="2800" b="1"/>
              <a:t>0.15</a:t>
            </a:r>
            <a:r>
              <a:rPr lang="en-US" altLang="en-US"/>
              <a:t>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0.85 x 0.85 x 0.85 x </a:t>
            </a:r>
            <a:r>
              <a:rPr lang="en-US" altLang="en-US" sz="2800" b="1"/>
              <a:t>0.15</a:t>
            </a:r>
            <a:r>
              <a:rPr lang="en-US" altLang="en-US" sz="3100" b="1"/>
              <a:t> </a:t>
            </a:r>
            <a:r>
              <a:rPr lang="en-US" altLang="en-US"/>
              <a:t>  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= 5 * .15 * .85</a:t>
            </a:r>
            <a:r>
              <a:rPr lang="en-US" altLang="en-US" baseline="30000"/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= 0.392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100"/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307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9221EC-3254-434C-A9BD-1575DBCA7C5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>
                <a:cs typeface="Arial" pitchFamily="34" charset="0"/>
              </a:rPr>
              <a:t>The probability that </a:t>
            </a:r>
            <a:r>
              <a:rPr lang="en-US" altLang="en-US" sz="2700" u="sng">
                <a:cs typeface="Arial" pitchFamily="34" charset="0"/>
              </a:rPr>
              <a:t>exactly two people</a:t>
            </a:r>
            <a:r>
              <a:rPr lang="en-US" altLang="en-US" sz="2700">
                <a:cs typeface="Arial" pitchFamily="34" charset="0"/>
              </a:rPr>
              <a:t> P(X=2) of 5 have the disease </a:t>
            </a:r>
            <a:endParaRPr lang="en-US" altLang="en-US" sz="310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 </a:t>
            </a:r>
            <a:r>
              <a:rPr lang="en-US" altLang="en-US" sz="28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2800" b="1"/>
              <a:t>0.15</a:t>
            </a:r>
            <a:r>
              <a:rPr lang="en-US" altLang="en-US"/>
              <a:t> x 0.85 x </a:t>
            </a:r>
            <a:r>
              <a:rPr lang="en-US" altLang="en-US" sz="2800" b="1"/>
              <a:t>0.15</a:t>
            </a:r>
            <a:r>
              <a:rPr lang="en-US" altLang="en-US"/>
              <a:t> x 0.85 x 0.85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2800" b="1"/>
              <a:t>0.15</a:t>
            </a:r>
            <a:r>
              <a:rPr lang="en-US" altLang="en-US"/>
              <a:t> x 0.85 x 0.85 x </a:t>
            </a:r>
            <a:r>
              <a:rPr lang="en-US" altLang="en-US" sz="30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3000" b="1"/>
              <a:t>0.15</a:t>
            </a:r>
            <a:r>
              <a:rPr lang="en-US" altLang="en-US"/>
              <a:t> x 0.85 x 0.85 x 0.85 x </a:t>
            </a:r>
            <a:r>
              <a:rPr lang="en-US" altLang="en-US" sz="2900" b="1"/>
              <a:t>0.15</a:t>
            </a:r>
            <a:r>
              <a:rPr lang="en-US" altLang="en-US"/>
              <a:t>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</a:t>
            </a:r>
            <a:r>
              <a:rPr lang="en-US" altLang="en-US" sz="2600" b="1"/>
              <a:t>0.15</a:t>
            </a:r>
            <a:r>
              <a:rPr lang="en-US" altLang="en-US"/>
              <a:t> x 0.85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0.85 x </a:t>
            </a:r>
            <a:r>
              <a:rPr lang="en-US" altLang="en-US" sz="26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0.85 x 0.85 x </a:t>
            </a:r>
            <a:r>
              <a:rPr lang="en-US" altLang="en-US" sz="2600" b="1"/>
              <a:t>0.15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</a:t>
            </a:r>
            <a:r>
              <a:rPr lang="en-US" altLang="en-US" sz="26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</a:t>
            </a:r>
            <a:r>
              <a:rPr lang="en-US" altLang="en-US" sz="2800" b="1"/>
              <a:t>0.15</a:t>
            </a:r>
            <a:r>
              <a:rPr lang="en-US" altLang="en-US"/>
              <a:t> x 0.85 x </a:t>
            </a:r>
            <a:r>
              <a:rPr lang="en-US" altLang="en-US" sz="2800" b="1"/>
              <a:t>0.15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0.85 x </a:t>
            </a:r>
            <a:r>
              <a:rPr lang="en-US" altLang="en-US" sz="28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   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= 10 * .15</a:t>
            </a:r>
            <a:r>
              <a:rPr lang="en-US" altLang="en-US" baseline="30000"/>
              <a:t>2</a:t>
            </a:r>
            <a:r>
              <a:rPr lang="en-US" altLang="en-US"/>
              <a:t> * .85</a:t>
            </a:r>
            <a:r>
              <a:rPr lang="en-US" altLang="en-US" baseline="30000"/>
              <a:t>3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baseline="30000"/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= 0.138</a:t>
            </a:r>
            <a:r>
              <a:rPr lang="en-US" altLang="en-US" baseline="30000"/>
              <a:t> </a:t>
            </a: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327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938E595-EDDA-46D8-8DD9-16F453FE4E3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27038"/>
            <a:ext cx="8229600" cy="551656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no people</a:t>
            </a:r>
            <a:r>
              <a:rPr lang="en-US" altLang="en-US" sz="2400">
                <a:cs typeface="Arial" pitchFamily="34" charset="0"/>
              </a:rPr>
              <a:t> P(X=0) of 5 have the disease = .444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one person</a:t>
            </a:r>
            <a:r>
              <a:rPr lang="en-US" altLang="en-US" sz="2400">
                <a:cs typeface="Arial" pitchFamily="34" charset="0"/>
              </a:rPr>
              <a:t> P(X=1) of 5 has the disease = .392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two people</a:t>
            </a:r>
            <a:r>
              <a:rPr lang="en-US" altLang="en-US" sz="2400">
                <a:cs typeface="Arial" pitchFamily="34" charset="0"/>
              </a:rPr>
              <a:t> P(X=2) of 5 have the disease = .138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three people</a:t>
            </a:r>
            <a:r>
              <a:rPr lang="en-US" altLang="en-US" sz="2400">
                <a:cs typeface="Arial" pitchFamily="34" charset="0"/>
              </a:rPr>
              <a:t> P(X=3) of 5 have the disease = .024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four people</a:t>
            </a:r>
            <a:r>
              <a:rPr lang="en-US" altLang="en-US" sz="2400">
                <a:cs typeface="Arial" pitchFamily="34" charset="0"/>
              </a:rPr>
              <a:t> P(X=4) of 5 have the disease = .002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five people</a:t>
            </a:r>
            <a:r>
              <a:rPr lang="en-US" altLang="en-US" sz="2400">
                <a:cs typeface="Arial" pitchFamily="34" charset="0"/>
              </a:rPr>
              <a:t> P(X=5) of 5 have the disease = .00008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2700">
              <a:cs typeface="Arial" pitchFamily="34" charset="0"/>
            </a:endParaRP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270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170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/>
              <a:t>	 </a:t>
            </a: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3379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0E3B5D0-C66F-403E-897F-7AD7764DA88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From last lecture: Independence vs. mutual exclusivity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Mutual exclusivity:  P(A </a:t>
            </a:r>
            <a:r>
              <a:rPr lang="en-US" altLang="en-US" dirty="0">
                <a:cs typeface="Arial" pitchFamily="34" charset="0"/>
              </a:rPr>
              <a:t>∩ B) =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A and B cannot occur together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If A and B are independent: 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P(B | A) = P(B)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    P(A | B) = P(A)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</a:t>
            </a:r>
            <a:endParaRPr lang="en-US" altLang="en-US" sz="2800" dirty="0">
              <a:cs typeface="Arial" pitchFamily="34" charset="0"/>
            </a:endParaRPr>
          </a:p>
        </p:txBody>
      </p:sp>
      <p:sp>
        <p:nvSpPr>
          <p:cNvPr id="51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DCC9E78-85FA-45ED-A07F-54512326001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B23DEFA-E83A-4422-8DDF-30986563320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34819" name="Chart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25" y="231775"/>
            <a:ext cx="7242175" cy="540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57200"/>
            <a:ext cx="8229600" cy="60198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 dirty="0">
                <a:cs typeface="Arial" pitchFamily="34" charset="0"/>
              </a:rPr>
              <a:t>The probability that </a:t>
            </a:r>
            <a:r>
              <a:rPr lang="en-US" altLang="en-US" sz="2700" u="sng" dirty="0">
                <a:cs typeface="Arial" pitchFamily="34" charset="0"/>
              </a:rPr>
              <a:t>exactly one person</a:t>
            </a:r>
            <a:r>
              <a:rPr lang="en-US" altLang="en-US" sz="2700" dirty="0">
                <a:cs typeface="Arial" pitchFamily="34" charset="0"/>
              </a:rPr>
              <a:t> P(X=1) has the disease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P(X=1; n=5, p=0.15)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sz="2800" b="1" dirty="0"/>
              <a:t>= 0.15</a:t>
            </a:r>
            <a:r>
              <a:rPr lang="en-US" altLang="en-US" dirty="0"/>
              <a:t> x 0.85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</a:t>
            </a:r>
            <a:r>
              <a:rPr lang="en-US" altLang="en-US" dirty="0">
                <a:cs typeface="Arial" pitchFamily="34" charset="0"/>
              </a:rPr>
              <a:t> </a:t>
            </a:r>
            <a:r>
              <a:rPr lang="en-US" altLang="en-US" dirty="0"/>
              <a:t>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0.85 x 0.85 x 0.85 x </a:t>
            </a:r>
            <a:r>
              <a:rPr lang="en-US" altLang="en-US" sz="2800" b="1" dirty="0"/>
              <a:t>0.15</a:t>
            </a:r>
            <a:r>
              <a:rPr lang="en-US" altLang="en-US" sz="3100" b="1" dirty="0"/>
              <a:t> </a:t>
            </a:r>
            <a:r>
              <a:rPr lang="en-US" altLang="en-US" dirty="0"/>
              <a:t>  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    = 0.392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			 = 5 * .15</a:t>
            </a:r>
            <a:r>
              <a:rPr lang="en-US" altLang="en-US" baseline="30000" dirty="0">
                <a:cs typeface="Arial" pitchFamily="34" charset="0"/>
              </a:rPr>
              <a:t>1   </a:t>
            </a:r>
            <a:r>
              <a:rPr lang="en-US" altLang="en-US" dirty="0">
                <a:cs typeface="Arial" pitchFamily="34" charset="0"/>
              </a:rPr>
              <a:t>*.85</a:t>
            </a:r>
            <a:r>
              <a:rPr lang="en-US" altLang="en-US" baseline="30000" dirty="0">
                <a:cs typeface="Arial" pitchFamily="34" charset="0"/>
              </a:rPr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			 = 5 * p</a:t>
            </a:r>
            <a:r>
              <a:rPr lang="en-US" altLang="en-US" baseline="30000" dirty="0">
                <a:cs typeface="Arial" pitchFamily="34" charset="0"/>
              </a:rPr>
              <a:t>1</a:t>
            </a:r>
            <a:r>
              <a:rPr lang="en-US" altLang="en-US" dirty="0">
                <a:cs typeface="Arial" pitchFamily="34" charset="0"/>
              </a:rPr>
              <a:t>  * (1-p)</a:t>
            </a:r>
            <a:r>
              <a:rPr lang="en-US" altLang="en-US" baseline="30000" dirty="0">
                <a:cs typeface="Arial" pitchFamily="34" charset="0"/>
              </a:rPr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5 is the number of different ways you could get one “success” in the 5 “trials”</a:t>
            </a:r>
            <a:endParaRPr lang="en-US" altLang="en-US" dirty="0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100" dirty="0"/>
              <a:t>	 </a:t>
            </a:r>
          </a:p>
        </p:txBody>
      </p:sp>
      <p:sp>
        <p:nvSpPr>
          <p:cNvPr id="35843" name="Slide Number Placeholder 2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E3BDE4D-FF88-445D-88D9-715DAE1046C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1676400"/>
            <a:ext cx="86868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>
                <a:cs typeface="Arial" pitchFamily="34" charset="0"/>
              </a:rPr>
              <a:t>This generalizes to: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>
                <a:cs typeface="Arial" pitchFamily="34" charset="0"/>
              </a:rPr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>
                <a:cs typeface="Arial" pitchFamily="34" charset="0"/>
              </a:rPr>
              <a:t>p</a:t>
            </a:r>
            <a:r>
              <a:rPr lang="en-US" altLang="en-US" sz="2800">
                <a:cs typeface="Arial" pitchFamily="34" charset="0"/>
              </a:rPr>
              <a:t>    is probability of “success” in each “trial”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>
                <a:cs typeface="Arial" pitchFamily="34" charset="0"/>
              </a:rPr>
              <a:t>n</a:t>
            </a:r>
            <a:r>
              <a:rPr lang="en-US" altLang="en-US" sz="2800">
                <a:cs typeface="Arial" pitchFamily="34" charset="0"/>
              </a:rPr>
              <a:t>   is the number of “trials” (e.g., coin flips, 	 	 	persons assessed for disease status, etc.)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>
                <a:cs typeface="Arial" pitchFamily="34" charset="0"/>
              </a:rPr>
              <a:t>n</a:t>
            </a:r>
            <a:r>
              <a:rPr lang="en-US" altLang="en-US" sz="2800">
                <a:cs typeface="Arial" pitchFamily="34" charset="0"/>
              </a:rPr>
              <a:t> and </a:t>
            </a:r>
            <a:r>
              <a:rPr lang="en-US" altLang="en-US" sz="2800" i="1">
                <a:cs typeface="Arial" pitchFamily="34" charset="0"/>
              </a:rPr>
              <a:t>p</a:t>
            </a:r>
            <a:r>
              <a:rPr lang="en-US" altLang="en-US" sz="2800">
                <a:cs typeface="Arial" pitchFamily="34" charset="0"/>
              </a:rPr>
              <a:t> are the parameters of the binomial distribution,   	i.e. the values that summarize the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cs typeface="Arial" pitchFamily="34" charset="0"/>
              </a:rPr>
              <a:t>x    is the number of “successes” (e.g. heads, 			numbers with the disease, etc.)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	 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6869" name="Object 4"/>
          <p:cNvGraphicFramePr>
            <a:graphicFrameLocks noChangeAspect="1"/>
          </p:cNvGraphicFramePr>
          <p:nvPr/>
        </p:nvGraphicFramePr>
        <p:xfrm>
          <a:off x="3429000" y="11430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1" r:id="rId3" imgW="41757917" imgH="10973117" progId="Equation.3">
                  <p:embed/>
                </p:oleObj>
              </mc:Choice>
              <mc:Fallback>
                <p:oleObj r:id="rId3" imgW="41757917" imgH="109731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1430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0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3ADCF08-F45A-4685-860B-1E263F8F4A8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2362200"/>
            <a:ext cx="86868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This is the formula for the binomial distribution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	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Note that Stata </a:t>
            </a:r>
            <a:r>
              <a:rPr lang="en-US" altLang="en-US" dirty="0" smtClean="0">
                <a:cs typeface="Arial" pitchFamily="34" charset="0"/>
              </a:rPr>
              <a:t>uses </a:t>
            </a:r>
            <a:r>
              <a:rPr lang="en-US" altLang="en-US" dirty="0">
                <a:cs typeface="Arial" pitchFamily="34" charset="0"/>
              </a:rPr>
              <a:t>the symbol k for x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/>
              <a:t>	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7893" name="Object 4"/>
          <p:cNvGraphicFramePr>
            <a:graphicFrameLocks noChangeAspect="1"/>
          </p:cNvGraphicFramePr>
          <p:nvPr/>
        </p:nvGraphicFramePr>
        <p:xfrm>
          <a:off x="2362200" y="11430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5" r:id="rId3" imgW="41757917" imgH="10973117" progId="Equation.3">
                  <p:embed/>
                </p:oleObj>
              </mc:Choice>
              <mc:Fallback>
                <p:oleObj r:id="rId3" imgW="41757917" imgH="109731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1430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F83770D-3B23-49AD-927D-E168AB2DF2A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95400"/>
            <a:ext cx="8382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/>
              <a:t>Assumptions: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There are a fixed number of trials </a:t>
            </a:r>
            <a:r>
              <a:rPr lang="en-US" altLang="en-US" sz="3200" i="1"/>
              <a:t>n</a:t>
            </a: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Within each trial, there are two mutually exclusive outcomes (heads vs. tails, disease vs. no disease)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 outcomes of the </a:t>
            </a:r>
            <a:r>
              <a:rPr lang="en-US" altLang="en-US" sz="3200" i="1"/>
              <a:t>n</a:t>
            </a:r>
            <a:r>
              <a:rPr lang="en-US" altLang="en-US" sz="3200"/>
              <a:t> trials are independent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 probability of success </a:t>
            </a:r>
            <a:r>
              <a:rPr lang="en-US" altLang="en-US" sz="3200" i="1"/>
              <a:t>p</a:t>
            </a:r>
            <a:r>
              <a:rPr lang="en-US" altLang="en-US" sz="3200"/>
              <a:t> is constant for each trial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200"/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8917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38918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24FD49C-2859-4DF3-B8BC-96551BC3518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 is called “n choose x” and is the number of 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different ways to get x successes in n trials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6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r>
              <a:rPr lang="en-US" altLang="en-US" sz="2600" dirty="0">
                <a:cs typeface="Arial" pitchFamily="34" charset="0"/>
              </a:rPr>
              <a:t>There are 5 ways that there could be 1 success in 5 trials 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6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r>
              <a:rPr lang="en-US" altLang="en-US" sz="2600" dirty="0">
                <a:cs typeface="Arial" pitchFamily="34" charset="0"/>
              </a:rPr>
              <a:t>There are 10 ways there could be 2 successes in 5 trials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/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19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	 </a:t>
            </a:r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9940" name="Object 3"/>
          <p:cNvGraphicFramePr>
            <a:graphicFrameLocks noChangeAspect="1"/>
          </p:cNvGraphicFramePr>
          <p:nvPr/>
        </p:nvGraphicFramePr>
        <p:xfrm>
          <a:off x="685800" y="1981200"/>
          <a:ext cx="622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2" r:id="rId3" imgW="6401117" imgH="10973117" progId="Equation.3">
                  <p:embed/>
                </p:oleObj>
              </mc:Choice>
              <mc:Fallback>
                <p:oleObj r:id="rId3" imgW="6401117" imgH="109731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81200"/>
                        <a:ext cx="622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D56CAB2-422B-4FE7-9CC8-073F4BC80C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609600"/>
            <a:ext cx="83820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/>
              <a:t>The formula for n choose x is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1 = 5! / (1! * 4!)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 (5*4*3*2*1) / (1*4*3*2*1)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5 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2 = 5! / (2! * 3! 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 (5*4*3*2*1) / (2*1*3*2*1)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5*4/2 = 10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3 = 5! / (3! * 2!) = 10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In Stata:  display comb(n,k)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700">
                <a:latin typeface="Courier New" pitchFamily="49" charset="0"/>
                <a:cs typeface="Courier New" pitchFamily="49" charset="0"/>
              </a:rPr>
              <a:t>. display comb(5,3)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70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</p:txBody>
      </p:sp>
      <p:graphicFrame>
        <p:nvGraphicFramePr>
          <p:cNvPr id="40963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93750" y="990600"/>
          <a:ext cx="625792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7" r:id="rId3" imgW="61265117" imgH="10973117" progId="Equation.3">
                  <p:embed/>
                </p:oleObj>
              </mc:Choice>
              <mc:Fallback>
                <p:oleObj r:id="rId3" imgW="61265117" imgH="1097311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990600"/>
                        <a:ext cx="6257925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65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096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215BE7C-8370-4521-920A-544B3975541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609600"/>
            <a:ext cx="8382000" cy="5943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graphicFrame>
        <p:nvGraphicFramePr>
          <p:cNvPr id="41987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814763" y="1219200"/>
          <a:ext cx="1198562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1" r:id="rId3" imgW="11887517" imgH="34137917" progId="Equation.3">
                  <p:embed/>
                </p:oleObj>
              </mc:Choice>
              <mc:Fallback>
                <p:oleObj r:id="rId3" imgW="11887517" imgH="3413791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4763" y="1219200"/>
                        <a:ext cx="1198562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1990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169EEFA-2478-41FF-81B0-6F91CEF225E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95400"/>
            <a:ext cx="8382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Ways to find binomial probabilities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The previous equations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Stata</a:t>
            </a:r>
            <a:r>
              <a:rPr lang="en-US" altLang="en-US" dirty="0" smtClean="0"/>
              <a:t>:  </a:t>
            </a:r>
            <a:r>
              <a:rPr lang="en-US" altLang="en-US" dirty="0" err="1" smtClean="0"/>
              <a:t>Binomialp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n,k,p</a:t>
            </a:r>
            <a:r>
              <a:rPr lang="en-US" altLang="en-US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Table </a:t>
            </a:r>
            <a:r>
              <a:rPr lang="en-US" altLang="en-US" dirty="0" smtClean="0"/>
              <a:t>A.1 in the textbook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dirty="0"/>
          </a:p>
          <a:p>
            <a:pPr lvl="2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43011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3012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301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7162439-DF77-4027-AF29-2CCA59D4818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20688" y="609600"/>
            <a:ext cx="8382000" cy="5257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The binomial formula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What is the probability of exactly 2 cases of disease in a sample of n=5 where p=0.15?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en-US" sz="1800">
                <a:latin typeface="Courier New" pitchFamily="49" charset="0"/>
                <a:cs typeface="Courier New" pitchFamily="49" charset="0"/>
              </a:rPr>
              <a:t>. di comb(5,2)*.15^2*.85^3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en-US" sz="1800" b="1">
                <a:latin typeface="Courier New" pitchFamily="49" charset="0"/>
                <a:cs typeface="Courier New" pitchFamily="49" charset="0"/>
              </a:rPr>
              <a:t>.13817812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4036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403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8339E5B-ED8E-4452-9E6D-EBD1CB3EB98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4038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505200"/>
            <a:ext cx="4110038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4039" name="Object 3"/>
          <p:cNvGraphicFramePr>
            <a:graphicFrameLocks noChangeAspect="1"/>
          </p:cNvGraphicFramePr>
          <p:nvPr/>
        </p:nvGraphicFramePr>
        <p:xfrm>
          <a:off x="871538" y="3276600"/>
          <a:ext cx="3684587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19" r:id="rId4" imgW="37795517" imgH="10973117" progId="Equation.3">
                  <p:embed/>
                </p:oleObj>
              </mc:Choice>
              <mc:Fallback>
                <p:oleObj r:id="rId4" imgW="37795517" imgH="109731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3276600"/>
                        <a:ext cx="3684587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5"/>
          <p:cNvGraphicFramePr>
            <a:graphicFrameLocks noChangeAspect="1"/>
          </p:cNvGraphicFramePr>
          <p:nvPr/>
        </p:nvGraphicFramePr>
        <p:xfrm>
          <a:off x="1066800" y="22098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0" r:id="rId6" imgW="41757917" imgH="10973117" progId="Equation.3">
                  <p:embed/>
                </p:oleObj>
              </mc:Choice>
              <mc:Fallback>
                <p:oleObj r:id="rId6" imgW="41757917" imgH="109731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098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From last lecture: Independence vs. mutual exclusivity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Mutual exclusivity:  P(A </a:t>
            </a:r>
            <a:r>
              <a:rPr lang="en-US" altLang="en-US" dirty="0">
                <a:cs typeface="Arial" pitchFamily="34" charset="0"/>
              </a:rPr>
              <a:t>∩ B) =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A and B cannot occur together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cs typeface="Arial" pitchFamily="34" charset="0"/>
              </a:rPr>
              <a:t>Mutual </a:t>
            </a:r>
            <a:r>
              <a:rPr lang="en-US" altLang="en-US" dirty="0" err="1">
                <a:cs typeface="Arial" pitchFamily="34" charset="0"/>
              </a:rPr>
              <a:t>exclusitivity</a:t>
            </a:r>
            <a:r>
              <a:rPr lang="en-US" altLang="en-US" dirty="0">
                <a:cs typeface="Arial" pitchFamily="34" charset="0"/>
              </a:rPr>
              <a:t> gets us the additive rule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dirty="0">
                <a:cs typeface="Arial" pitchFamily="34" charset="0"/>
              </a:rPr>
              <a:t>		 P(A U B) = P(A) + P(B</a:t>
            </a:r>
            <a:r>
              <a:rPr lang="en-US" altLang="en-US">
                <a:cs typeface="Arial" pitchFamily="34" charset="0"/>
              </a:rPr>
              <a:t>) </a:t>
            </a:r>
            <a:r>
              <a:rPr lang="en-US" altLang="en-US" dirty="0">
                <a:cs typeface="Arial" pitchFamily="34" charset="0"/>
              </a:rPr>
              <a:t>-</a:t>
            </a:r>
            <a:r>
              <a:rPr lang="en-US" altLang="en-US" smtClean="0">
                <a:cs typeface="Arial" pitchFamily="34" charset="0"/>
              </a:rPr>
              <a:t> </a:t>
            </a:r>
            <a:r>
              <a:rPr lang="en-US" altLang="en-US" dirty="0"/>
              <a:t>P(A </a:t>
            </a:r>
            <a:r>
              <a:rPr lang="en-US" altLang="en-US" dirty="0">
                <a:cs typeface="Arial" pitchFamily="34" charset="0"/>
              </a:rPr>
              <a:t>∩ B) </a:t>
            </a:r>
            <a:endParaRPr lang="en-US" altLang="en-US" dirty="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dirty="0">
                <a:cs typeface="Arial" pitchFamily="34" charset="0"/>
              </a:rPr>
              <a:t>			 </a:t>
            </a:r>
            <a:r>
              <a:rPr lang="en-US" altLang="en-US" dirty="0" smtClean="0">
                <a:cs typeface="Arial" pitchFamily="34" charset="0"/>
              </a:rPr>
              <a:t>      = </a:t>
            </a:r>
            <a:r>
              <a:rPr lang="en-US" altLang="en-US" dirty="0">
                <a:cs typeface="Arial" pitchFamily="34" charset="0"/>
              </a:rPr>
              <a:t>P(A) + P(B)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r>
              <a:rPr lang="en-US" altLang="en-US" dirty="0">
                <a:cs typeface="Arial" pitchFamily="34" charset="0"/>
              </a:rPr>
              <a:t>Independence gets us the multiplication rule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If A and B are independent, then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 	P(A ∩ B) = P(A)P(B)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7E31DAB-260A-4604-8CA3-DD30B5A02E0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lvl="1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Stata binomialp()</a:t>
            </a:r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What is the probability of exactly 2 cases of disease in a sample of n=5 where p=0.15?</a:t>
            </a:r>
          </a:p>
          <a:p>
            <a:pPr marL="0" lvl="1" indent="0" eaLnBrk="1" hangingPunct="1">
              <a:lnSpc>
                <a:spcPct val="90000"/>
              </a:lnSpc>
            </a:pPr>
            <a:r>
              <a:rPr lang="en-US" altLang="en-US"/>
              <a:t>Use binomialp(n,k,p) to get P(X=k) in n trials with probability of success in each trial=p</a:t>
            </a:r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altLang="en-US"/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di binomialp(5,2,.15)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	.13817813</a:t>
            </a:r>
            <a:endParaRPr lang="en-US" altLang="en-US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6083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6085" name="Slide Number Placeholder 6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A2BB478-745E-48A7-B964-68C0AEB3BFF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6086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060700"/>
            <a:ext cx="4033838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/>
              <a:t>What is the probability of 1 or more cases of disease in a sample of n=5 where p=0.15?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We want P(X≥1)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One way would be to calculate all the probabilities: P(X=1)+P(X=2)+ ... +P(X=5)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But remember P(X≥1) = 1-P(X=0)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4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4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7107" name="Text Box 5"/>
          <p:cNvSpPr txBox="1">
            <a:spLocks noChangeArrowheads="1"/>
          </p:cNvSpPr>
          <p:nvPr/>
        </p:nvSpPr>
        <p:spPr bwMode="auto">
          <a:xfrm>
            <a:off x="441325" y="5881688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710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8BDE974-842D-4B71-8D90-7B58F32E4A8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00400"/>
            <a:ext cx="4664075" cy="341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Binomial formula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What is the probability of 1 or more cases of disease in a sample of n=5 where p=0.15?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400" dirty="0"/>
              <a:t>P(X≥1) = 1-P(X=0)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    di comb(5,0)*.85^5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.44370531</a:t>
            </a:r>
            <a:endParaRPr lang="en-US" altLang="en-US" sz="3400" dirty="0"/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dirty="0"/>
              <a:t>So 1-P(X=0) = 1- 0.4437 = 0.5563</a:t>
            </a:r>
            <a:r>
              <a:rPr lang="en-US" altLang="en-US" sz="3600" dirty="0"/>
              <a:t> </a:t>
            </a:r>
            <a:endParaRPr lang="en-US" altLang="en-US" sz="3600" dirty="0" smtClean="0"/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600" dirty="0" smtClean="0"/>
              <a:t>Or use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display 1-binomialp(5,0,.15)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.55629469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49155" name="Text Box 5"/>
          <p:cNvSpPr txBox="1">
            <a:spLocks noChangeArrowheads="1"/>
          </p:cNvSpPr>
          <p:nvPr/>
        </p:nvSpPr>
        <p:spPr bwMode="auto">
          <a:xfrm>
            <a:off x="441325" y="5881688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9156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91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53344BF-5D2D-4BD0-8A87-4069921EC1B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49158" name="Object 1"/>
          <p:cNvGraphicFramePr>
            <a:graphicFrameLocks noChangeAspect="1"/>
          </p:cNvGraphicFramePr>
          <p:nvPr/>
        </p:nvGraphicFramePr>
        <p:xfrm>
          <a:off x="798513" y="2663825"/>
          <a:ext cx="4962525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9" r:id="rId4" imgW="50901917" imgH="10973117" progId="Equation.3">
                  <p:embed/>
                </p:oleObj>
              </mc:Choice>
              <mc:Fallback>
                <p:oleObj r:id="rId4" imgW="50901917" imgH="109731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513" y="2663825"/>
                        <a:ext cx="4962525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7675" y="327025"/>
            <a:ext cx="8382000" cy="5257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Stata </a:t>
            </a:r>
            <a:r>
              <a:rPr lang="en-US" altLang="en-US" sz="3400" dirty="0" err="1"/>
              <a:t>binomialtail</a:t>
            </a:r>
            <a:r>
              <a:rPr lang="en-US" altLang="en-US" sz="3400" dirty="0"/>
              <a:t>()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400" dirty="0"/>
              <a:t>The function </a:t>
            </a:r>
            <a:r>
              <a:rPr lang="en-US" altLang="en-US" sz="3400" u="sng" dirty="0" err="1"/>
              <a:t>binomialtail</a:t>
            </a:r>
            <a:r>
              <a:rPr lang="en-US" altLang="en-US" sz="3400" u="sng" dirty="0"/>
              <a:t>(</a:t>
            </a:r>
            <a:r>
              <a:rPr lang="en-US" altLang="en-US" sz="3400" u="sng" dirty="0" err="1"/>
              <a:t>n,k,p</a:t>
            </a:r>
            <a:r>
              <a:rPr lang="en-US" altLang="en-US" sz="3400" u="sng" dirty="0"/>
              <a:t>)</a:t>
            </a:r>
            <a:r>
              <a:rPr lang="en-US" altLang="en-US" sz="3400" dirty="0"/>
              <a:t> gives us P(</a:t>
            </a:r>
            <a:r>
              <a:rPr lang="en-US" altLang="en-US" sz="3400" dirty="0" err="1"/>
              <a:t>X≥k</a:t>
            </a:r>
            <a:r>
              <a:rPr lang="en-US" altLang="en-US" sz="3400" dirty="0"/>
              <a:t>) so we can use it without manipulation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800" dirty="0" err="1">
                <a:latin typeface="Courier New" pitchFamily="49" charset="0"/>
                <a:cs typeface="Courier New" pitchFamily="49" charset="0"/>
              </a:rPr>
              <a:t>binomialtail</a:t>
            </a: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(5,1,.15)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   .55629469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53251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3252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325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EE7584D-4876-4F49-A55D-C2DB2452CCC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5325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124200"/>
            <a:ext cx="4614863" cy="337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685800"/>
            <a:ext cx="8229600" cy="5745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Example.  The probability that my husband will serve an ace in tennis at each point is .05.  What is the probability that he will serve a perfect game, that is  serve 4 aces in a row (assume each serve independent of the previous)?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/>
              <a:t>. 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 .05^4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6.250e-06</a:t>
            </a: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 smtClean="0"/>
              <a:t>Or, </a:t>
            </a:r>
            <a:endParaRPr lang="en-US" altLang="en-US" sz="2800" dirty="0"/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 di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binomialp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(4,4,.05)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6.250e-06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800100" lvl="2" indent="0" eaLnBrk="1" hangingPunct="1"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42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3AF2B8F-A295-4C6D-BD7E-FC546032807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54277" name="Object 1"/>
          <p:cNvGraphicFramePr>
            <a:graphicFrameLocks noChangeAspect="1"/>
          </p:cNvGraphicFramePr>
          <p:nvPr/>
        </p:nvGraphicFramePr>
        <p:xfrm>
          <a:off x="990600" y="2667000"/>
          <a:ext cx="499268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9" r:id="rId4" imgW="51206717" imgH="10973117" progId="Equation.3">
                  <p:embed/>
                </p:oleObj>
              </mc:Choice>
              <mc:Fallback>
                <p:oleObj r:id="rId4" imgW="51206717" imgH="109731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67000"/>
                        <a:ext cx="4992688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685800"/>
            <a:ext cx="8229600" cy="5745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Example.  The probability that my husband will serve a double fault at each point is .25.  Assuming each point is independent, what is the probability that he will serve 4 double faults in a row?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latin typeface="Courier New" pitchFamily="49" charset="0"/>
                <a:cs typeface="Courier New" pitchFamily="49" charset="0"/>
              </a:rPr>
              <a:t>. di .25^4</a:t>
            </a:r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latin typeface="Courier New" pitchFamily="49" charset="0"/>
                <a:cs typeface="Courier New" pitchFamily="49" charset="0"/>
              </a:rPr>
              <a:t>.00390625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Or, </a:t>
            </a: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binomialp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(4,4,.25)</a:t>
            </a:r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.00390625</a:t>
            </a:r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857250" lvl="2" indent="0" eaLnBrk="1" hangingPunct="1"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56323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63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6CABF5D-CE97-4F06-9588-0E5F18EA72D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56325" name="Object 1"/>
          <p:cNvGraphicFramePr>
            <a:graphicFrameLocks noChangeAspect="1"/>
          </p:cNvGraphicFramePr>
          <p:nvPr/>
        </p:nvGraphicFramePr>
        <p:xfrm>
          <a:off x="1012825" y="2206625"/>
          <a:ext cx="499268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7" r:id="rId4" imgW="51206717" imgH="10973117" progId="Equation.3">
                  <p:embed/>
                </p:oleObj>
              </mc:Choice>
              <mc:Fallback>
                <p:oleObj r:id="rId4" imgW="51206717" imgH="109731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2206625"/>
                        <a:ext cx="4992688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685800"/>
            <a:ext cx="8229600" cy="5745163"/>
          </a:xfrm>
        </p:spPr>
        <p:txBody>
          <a:bodyPr/>
          <a:lstStyle/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/>
              <a:t>What is the probability that he will serve at least 1 double fault in a game that goes on for 6 points (again, assuming each point is independent)?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/>
              <a:t>n= 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/>
              <a:t>p= 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/>
              <a:t>k= 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/>
              <a:t>P(X≥1) = ?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800100" lvl="2" indent="0" eaLnBrk="1" hangingPunct="1"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83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307DFE0-7F30-4C7E-AADD-1A3F4E8E9D1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Means and Variances</a:t>
            </a:r>
            <a:endParaRPr lang="en-US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0419" name="Rectangle 3"/>
              <p:cNvSpPr>
                <a:spLocks noGrp="1" noChangeArrowheads="1"/>
              </p:cNvSpPr>
              <p:nvPr>
                <p:ph idx="4294967295"/>
              </p:nvPr>
            </p:nvSpPr>
            <p:spPr>
              <a:xfrm>
                <a:off x="457200" y="1219200"/>
                <a:ext cx="8229600" cy="4525963"/>
              </a:xfrm>
            </p:spPr>
            <p:txBody>
              <a:bodyPr/>
              <a:lstStyle/>
              <a:p>
                <a:pPr eaLnBrk="1" hangingPunct="1"/>
                <a:endParaRPr lang="en-US" altLang="en-US" dirty="0" smtClean="0"/>
              </a:p>
              <a:p>
                <a:pPr eaLnBrk="1" hangingPunct="1"/>
                <a:r>
                  <a:rPr lang="en-US" altLang="en-US" dirty="0" smtClean="0"/>
                  <a:t>In Lecture 1 we learned how to calculate the </a:t>
                </a:r>
                <a:r>
                  <a:rPr lang="en-US" altLang="en-US" u="sng" dirty="0" smtClean="0"/>
                  <a:t>sample</a:t>
                </a:r>
                <a:r>
                  <a:rPr lang="en-US" altLang="en-US" dirty="0" smtClean="0"/>
                  <a:t> mean, variance, and standard deviation</a:t>
                </a:r>
              </a:p>
              <a:p>
                <a:pPr eaLnBrk="1" hangingPunct="1"/>
                <a:r>
                  <a:rPr lang="en-US" altLang="en-US" dirty="0" smtClean="0"/>
                  <a:t>Theoretical distributions have </a:t>
                </a:r>
                <a:r>
                  <a:rPr lang="en-US" altLang="en-US" u="sng" dirty="0" smtClean="0"/>
                  <a:t>theoretical </a:t>
                </a:r>
                <a:r>
                  <a:rPr lang="en-US" altLang="en-US" dirty="0" smtClean="0"/>
                  <a:t>means</a:t>
                </a:r>
                <a:r>
                  <a:rPr lang="en-US" altLang="en-US" dirty="0" smtClean="0"/>
                  <a:t>, variances, and standard deviations</a:t>
                </a:r>
              </a:p>
              <a:p>
                <a:pPr eaLnBrk="1" hangingPunct="1"/>
                <a:r>
                  <a:rPr lang="en-US" altLang="en-US" dirty="0" smtClean="0"/>
                  <a:t>For a discrete distribution, the mean of the distribution is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i="1" smtClean="0">
                            <a:latin typeface="Cambria Math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altLang="en-US" b="0" i="1" smtClean="0"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en-US" altLang="en-US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altLang="en-US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en-US" b="0" i="1" smtClean="0">
                        <a:latin typeface="Cambria Math"/>
                      </a:rPr>
                      <m:t>𝑃</m:t>
                    </m:r>
                    <m:r>
                      <a:rPr lang="en-US" altLang="en-US" b="0" i="1" smtClean="0">
                        <a:latin typeface="Cambria Math"/>
                      </a:rPr>
                      <m:t>(</m:t>
                    </m:r>
                    <m:r>
                      <a:rPr lang="en-US" altLang="en-US" b="0" i="1" smtClean="0">
                        <a:latin typeface="Cambria Math"/>
                      </a:rPr>
                      <m:t>𝑋</m:t>
                    </m:r>
                    <m:r>
                      <a:rPr lang="en-US" alt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alt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en-US" dirty="0" smtClean="0"/>
                  <a:t> over all the possible values of x.</a:t>
                </a:r>
              </a:p>
              <a:p>
                <a:pPr marL="0" indent="0" eaLnBrk="1" hangingPunct="1">
                  <a:buNone/>
                </a:pPr>
                <a:endParaRPr lang="en-US" altLang="en-US" i="1" dirty="0"/>
              </a:p>
              <a:p>
                <a:pPr eaLnBrk="1" hangingPunct="1"/>
                <a:endParaRPr lang="en-US" altLang="en-US" i="1" dirty="0"/>
              </a:p>
              <a:p>
                <a:pPr eaLnBrk="1" hangingPunct="1">
                  <a:buFont typeface="Arial" pitchFamily="34" charset="0"/>
                  <a:buNone/>
                </a:pPr>
                <a:endParaRPr lang="en-US" altLang="en-US" i="1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US" altLang="en-US" i="1" dirty="0"/>
              </a:p>
            </p:txBody>
          </p:sp>
        </mc:Choice>
        <mc:Fallback>
          <p:sp>
            <p:nvSpPr>
              <p:cNvPr id="604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457200" y="1219200"/>
                <a:ext cx="8229600" cy="4525963"/>
              </a:xfrm>
              <a:blipFill rotWithShape="0">
                <a:blip r:embed="rId3"/>
                <a:stretch>
                  <a:fillRect l="-1704" b="-101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042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20A122-8447-4775-B84A-683999F8AB5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35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Binomial distribution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 </a:t>
            </a:r>
            <a:r>
              <a:rPr lang="en-US" altLang="en-US" u="sng" dirty="0"/>
              <a:t>mean</a:t>
            </a:r>
            <a:r>
              <a:rPr lang="en-US" altLang="en-US" dirty="0"/>
              <a:t> of a binomially distributed random variable X is </a:t>
            </a:r>
            <a:r>
              <a:rPr lang="en-US" altLang="en-US" i="1" dirty="0" smtClean="0"/>
              <a:t>np</a:t>
            </a:r>
          </a:p>
          <a:p>
            <a:pPr eaLnBrk="1" hangingPunct="1"/>
            <a:r>
              <a:rPr lang="en-US" altLang="en-US" dirty="0" smtClean="0"/>
              <a:t>This </a:t>
            </a:r>
            <a:r>
              <a:rPr lang="en-US" altLang="en-US" dirty="0"/>
              <a:t>means that over an large number of samples of size n with probability p of success, the mean number of successes </a:t>
            </a:r>
            <a:r>
              <a:rPr lang="en-US" altLang="en-US" dirty="0" smtClean="0"/>
              <a:t>(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̅</a:t>
            </a:r>
            <a:r>
              <a:rPr lang="en-US" altLang="en-US" dirty="0" smtClean="0"/>
              <a:t>)  </a:t>
            </a:r>
            <a:r>
              <a:rPr lang="en-US" altLang="en-US" dirty="0"/>
              <a:t>over the samples will be approximately </a:t>
            </a:r>
            <a:r>
              <a:rPr lang="en-US" altLang="en-US" i="1" dirty="0" smtClean="0"/>
              <a:t>np</a:t>
            </a:r>
          </a:p>
          <a:p>
            <a:pPr eaLnBrk="1" hangingPunct="1"/>
            <a:r>
              <a:rPr lang="en-US" altLang="en-US" dirty="0" smtClean="0"/>
              <a:t>In shorthand, </a:t>
            </a:r>
            <a:r>
              <a:rPr lang="en-US" altLang="en-US" i="1" dirty="0" smtClean="0"/>
              <a:t>np</a:t>
            </a:r>
            <a:r>
              <a:rPr lang="en-US" altLang="en-US" dirty="0" smtClean="0"/>
              <a:t> is the mean of the binomial distribution</a:t>
            </a:r>
          </a:p>
          <a:p>
            <a:pPr marL="0" indent="0" eaLnBrk="1" hangingPunct="1">
              <a:buNone/>
            </a:pPr>
            <a:endParaRPr lang="en-US" altLang="en-US" i="1" dirty="0"/>
          </a:p>
          <a:p>
            <a:pPr eaLnBrk="1" hangingPunct="1"/>
            <a:endParaRPr lang="en-US" altLang="en-US" i="1" dirty="0"/>
          </a:p>
          <a:p>
            <a:pPr eaLnBrk="1" hangingPunct="1">
              <a:buFont typeface="Arial" pitchFamily="34" charset="0"/>
              <a:buNone/>
            </a:pPr>
            <a:endParaRPr lang="en-US" altLang="en-US" i="1" dirty="0"/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042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20A122-8447-4775-B84A-683999F8AB5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534400" cy="5364163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altLang="en-US" dirty="0"/>
              <a:t>For our example with </a:t>
            </a:r>
            <a:r>
              <a:rPr lang="en-US" altLang="en-US" dirty="0" smtClean="0"/>
              <a:t>n=5 </a:t>
            </a:r>
            <a:r>
              <a:rPr lang="en-US" altLang="en-US" dirty="0"/>
              <a:t>and </a:t>
            </a:r>
            <a:r>
              <a:rPr lang="en-US" altLang="en-US" dirty="0" smtClean="0"/>
              <a:t> p=P(disease</a:t>
            </a:r>
            <a:r>
              <a:rPr lang="en-US" altLang="en-US" dirty="0"/>
              <a:t>)=.</a:t>
            </a:r>
            <a:r>
              <a:rPr lang="en-US" altLang="en-US" dirty="0" smtClean="0"/>
              <a:t>15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 the </a:t>
            </a:r>
            <a:r>
              <a:rPr lang="en-US" altLang="en-US" dirty="0"/>
              <a:t>mean </a:t>
            </a:r>
            <a:r>
              <a:rPr lang="en-US" altLang="en-US" dirty="0" smtClean="0"/>
              <a:t>of the distribution of the number of cases </a:t>
            </a:r>
            <a:r>
              <a:rPr lang="en-US" altLang="en-US" dirty="0"/>
              <a:t>is 5*.15 = .75</a:t>
            </a:r>
          </a:p>
          <a:p>
            <a:pPr lvl="1" eaLnBrk="1" hangingPunct="1"/>
            <a:r>
              <a:rPr lang="en-US" altLang="en-US" dirty="0"/>
              <a:t>If you took a sample of </a:t>
            </a:r>
            <a:r>
              <a:rPr lang="en-US" altLang="en-US" dirty="0" smtClean="0"/>
              <a:t>n=5</a:t>
            </a:r>
            <a:r>
              <a:rPr lang="en-US" altLang="en-US" dirty="0"/>
              <a:t>, repeatedly, the mean number of cases over these samples would be 0.75 </a:t>
            </a:r>
          </a:p>
          <a:p>
            <a:pPr lvl="1" eaLnBrk="1" hangingPunct="1"/>
            <a:r>
              <a:rPr lang="en-US" altLang="en-US" dirty="0"/>
              <a:t>Does this fit with the graph of the distribution?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3492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ED4DAB-080E-41EE-8CA6-BDC148D6B23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3493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5825"/>
            <a:ext cx="4572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From last lecture: Independence vs. mutual exclusivity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Examples of non-independence of an </a:t>
            </a:r>
            <a:r>
              <a:rPr lang="en-US" altLang="en-US" u="sng" dirty="0">
                <a:cs typeface="Arial" pitchFamily="34" charset="0"/>
              </a:rPr>
              <a:t>event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cs typeface="Arial" pitchFamily="34" charset="0"/>
              </a:rPr>
              <a:t>Repeated </a:t>
            </a:r>
            <a:r>
              <a:rPr lang="en-US" altLang="en-US" dirty="0">
                <a:cs typeface="Arial" pitchFamily="34" charset="0"/>
              </a:rPr>
              <a:t>measurement of the same study participant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Measurements of persons within the same family or some other clustering unit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We also talk about two </a:t>
            </a:r>
            <a:r>
              <a:rPr lang="en-US" altLang="en-US" u="sng" dirty="0">
                <a:cs typeface="Arial" pitchFamily="34" charset="0"/>
              </a:rPr>
              <a:t>random</a:t>
            </a:r>
            <a:r>
              <a:rPr lang="en-US" altLang="en-US" dirty="0">
                <a:cs typeface="Arial" pitchFamily="34" charset="0"/>
              </a:rPr>
              <a:t> </a:t>
            </a:r>
            <a:r>
              <a:rPr lang="en-US" altLang="en-US" u="sng" dirty="0">
                <a:cs typeface="Arial" pitchFamily="34" charset="0"/>
              </a:rPr>
              <a:t>variables</a:t>
            </a:r>
            <a:r>
              <a:rPr lang="en-US" altLang="en-US" dirty="0">
                <a:cs typeface="Arial" pitchFamily="34" charset="0"/>
              </a:rPr>
              <a:t> being independent, i.e. </a:t>
            </a:r>
            <a:r>
              <a:rPr lang="en-US" altLang="en-US" dirty="0" smtClean="0">
                <a:cs typeface="Arial" pitchFamily="34" charset="0"/>
              </a:rPr>
              <a:t>if one is related to the other.  </a:t>
            </a:r>
            <a:r>
              <a:rPr lang="en-US" altLang="en-US" dirty="0">
                <a:cs typeface="Arial" pitchFamily="34" charset="0"/>
              </a:rPr>
              <a:t>T</a:t>
            </a:r>
            <a:r>
              <a:rPr lang="en-US" altLang="en-US" dirty="0" smtClean="0">
                <a:cs typeface="Arial" pitchFamily="34" charset="0"/>
              </a:rPr>
              <a:t>he </a:t>
            </a:r>
            <a:r>
              <a:rPr lang="en-US" altLang="en-US" dirty="0">
                <a:cs typeface="Arial" pitchFamily="34" charset="0"/>
              </a:rPr>
              <a:t>chi-square test is often called a test of </a:t>
            </a:r>
            <a:r>
              <a:rPr lang="en-US" altLang="en-US" dirty="0" smtClean="0">
                <a:cs typeface="Arial" pitchFamily="34" charset="0"/>
              </a:rPr>
              <a:t>independence.</a:t>
            </a:r>
            <a:endParaRPr lang="en-US" altLang="en-US" dirty="0">
              <a:cs typeface="Arial" pitchFamily="34" charset="0"/>
            </a:endParaRPr>
          </a:p>
        </p:txBody>
      </p:sp>
      <p:sp>
        <p:nvSpPr>
          <p:cNvPr id="614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EAD9D6D-692A-4EA1-BA6C-4EC94910758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33363" y="1219200"/>
            <a:ext cx="8728075" cy="5257800"/>
          </a:xfrm>
        </p:spPr>
        <p:txBody>
          <a:bodyPr/>
          <a:lstStyle/>
          <a:p>
            <a:pPr eaLnBrk="1" hangingPunct="1"/>
            <a:r>
              <a:rPr lang="en-US" altLang="en-US" dirty="0"/>
              <a:t>The variance of a binomially distributed random variable X is </a:t>
            </a:r>
            <a:r>
              <a:rPr lang="en-US" altLang="en-US" i="1" dirty="0"/>
              <a:t>n*p*(1-p)</a:t>
            </a:r>
          </a:p>
          <a:p>
            <a:pPr eaLnBrk="1" hangingPunct="1"/>
            <a:r>
              <a:rPr lang="en-US" altLang="en-US" dirty="0"/>
              <a:t>This means that over a large number of samples of size n, the </a:t>
            </a:r>
            <a:r>
              <a:rPr lang="en-US" altLang="en-US" i="1" dirty="0"/>
              <a:t>sample variance </a:t>
            </a:r>
            <a:r>
              <a:rPr lang="en-US" altLang="en-US" dirty="0"/>
              <a:t>of the X’s, the number of successes, will be approximately </a:t>
            </a:r>
            <a:r>
              <a:rPr lang="en-US" altLang="en-US" i="1" dirty="0"/>
              <a:t>n*p*(1-p)</a:t>
            </a:r>
          </a:p>
          <a:p>
            <a:pPr eaLnBrk="1" hangingPunct="1"/>
            <a:r>
              <a:rPr lang="en-US" altLang="en-US" dirty="0"/>
              <a:t>The standard deviation is </a:t>
            </a:r>
            <a:endParaRPr lang="en-US" altLang="en-US" i="1" dirty="0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246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49AFC95-8BED-485C-B4C9-4526FF1EBED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62470" name="Object 6"/>
          <p:cNvGraphicFramePr>
            <a:graphicFrameLocks/>
          </p:cNvGraphicFramePr>
          <p:nvPr/>
        </p:nvGraphicFramePr>
        <p:xfrm>
          <a:off x="2438400" y="4876800"/>
          <a:ext cx="2438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2" r:id="rId3" imgW="17069117" imgH="6096317" progId="Equation.3">
                  <p:embed/>
                </p:oleObj>
              </mc:Choice>
              <mc:Fallback>
                <p:oleObj r:id="rId3" imgW="17069117" imgH="6096317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876800"/>
                        <a:ext cx="2438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534400" cy="5364163"/>
          </a:xfrm>
        </p:spPr>
        <p:txBody>
          <a:bodyPr/>
          <a:lstStyle/>
          <a:p>
            <a:pPr eaLnBrk="1" hangingPunct="1"/>
            <a:r>
              <a:rPr lang="en-US" altLang="en-US" dirty="0"/>
              <a:t>For our example with n=5 and </a:t>
            </a:r>
            <a:r>
              <a:rPr lang="en-US" altLang="en-US" dirty="0" smtClean="0"/>
              <a:t>p=P(disease</a:t>
            </a:r>
            <a:r>
              <a:rPr lang="en-US" altLang="en-US" dirty="0"/>
              <a:t>)=.15, the variance </a:t>
            </a:r>
            <a:r>
              <a:rPr lang="en-US" altLang="en-US" dirty="0" smtClean="0"/>
              <a:t>is n*p*(1-p) = 5*.15 *.85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If you took a sample of n=5, repeatedly, the </a:t>
            </a:r>
            <a:r>
              <a:rPr lang="en-US" altLang="en-US" dirty="0" smtClean="0"/>
              <a:t>sample variance in the number of cases </a:t>
            </a:r>
            <a:r>
              <a:rPr lang="en-US" altLang="en-US" dirty="0"/>
              <a:t>over these samples would be </a:t>
            </a:r>
            <a:r>
              <a:rPr lang="en-US" altLang="en-US" dirty="0" smtClean="0"/>
              <a:t>this number</a:t>
            </a: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451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451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F193655-FD9E-4A04-9C3D-27B9C4BC2660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4517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25" y="2895600"/>
            <a:ext cx="4498975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/>
              <a:t>Binomial mean = np</a:t>
            </a:r>
          </a:p>
          <a:p>
            <a:pPr eaLnBrk="1" hangingPunct="1"/>
            <a:r>
              <a:rPr lang="en-US" altLang="en-US"/>
              <a:t>Binomial variance= np(1-p) </a:t>
            </a:r>
          </a:p>
          <a:p>
            <a:pPr lvl="1" eaLnBrk="1" hangingPunct="1"/>
            <a:r>
              <a:rPr lang="en-US" altLang="en-US"/>
              <a:t>Variance is largest when p=0.5, smaller when p closer to 0 or 1</a:t>
            </a:r>
          </a:p>
          <a:p>
            <a:pPr lvl="1" eaLnBrk="1" hangingPunct="1"/>
            <a:r>
              <a:rPr lang="en-US" altLang="en-US"/>
              <a:t>The distribution is symmetric when p=0.5</a:t>
            </a:r>
          </a:p>
          <a:p>
            <a:pPr lvl="1" eaLnBrk="1" hangingPunct="1"/>
            <a:r>
              <a:rPr lang="en-US" altLang="en-US"/>
              <a:t>The distribution is a mirror image for 1-p </a:t>
            </a:r>
          </a:p>
          <a:p>
            <a:pPr lvl="2" eaLnBrk="1" hangingPunct="1"/>
            <a:r>
              <a:rPr lang="en-US" altLang="en-US"/>
              <a:t>E.g. the distribution for p=0.05 is the mirror image of the one for p=0.95</a:t>
            </a:r>
          </a:p>
          <a:p>
            <a:pPr lvl="1" eaLnBrk="1" hangingPunct="1"/>
            <a:endParaRPr lang="en-US" altLang="en-US"/>
          </a:p>
          <a:p>
            <a:pPr eaLnBrk="1" hangingPunct="1">
              <a:buFont typeface="Wingdings" pitchFamily="2" charset="2"/>
              <a:buNone/>
            </a:pPr>
            <a:endParaRPr lang="en-US" altLang="en-US" i="1"/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554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6FD6859-869A-4C76-90F2-1B8873DB3DC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pic>
        <p:nvPicPr>
          <p:cNvPr id="6656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228600"/>
            <a:ext cx="8540750" cy="624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4" name="TextBox 11"/>
          <p:cNvSpPr txBox="1">
            <a:spLocks noChangeArrowheads="1"/>
          </p:cNvSpPr>
          <p:nvPr/>
        </p:nvSpPr>
        <p:spPr bwMode="auto">
          <a:xfrm>
            <a:off x="6248400" y="4876800"/>
            <a:ext cx="2057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itchFamily="34" charset="0"/>
              </a:rPr>
              <a:t>P(X=2) 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itchFamily="34" charset="0"/>
              </a:rPr>
              <a:t>P(X≥2) ?</a:t>
            </a:r>
          </a:p>
        </p:txBody>
      </p:sp>
      <p:sp>
        <p:nvSpPr>
          <p:cNvPr id="66565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833BA04-C073-4FA8-B73C-67DB8CC8B4E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Poisson distribution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371600"/>
            <a:ext cx="89154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A discrete distribution to model rare events occurring in time or space </a:t>
            </a:r>
          </a:p>
          <a:p>
            <a:pPr eaLnBrk="1" hangingPunct="1"/>
            <a:r>
              <a:rPr lang="en-US" altLang="en-US" dirty="0"/>
              <a:t>Unlike the binomial distribution, </a:t>
            </a:r>
            <a:r>
              <a:rPr lang="en-US" altLang="en-US" dirty="0" smtClean="0"/>
              <a:t>which </a:t>
            </a:r>
            <a:r>
              <a:rPr lang="en-US" altLang="en-US" dirty="0"/>
              <a:t>is </a:t>
            </a:r>
            <a:r>
              <a:rPr lang="en-US" altLang="en-US" dirty="0" smtClean="0"/>
              <a:t>based </a:t>
            </a:r>
            <a:r>
              <a:rPr lang="en-US" altLang="en-US" dirty="0"/>
              <a:t>on a series of </a:t>
            </a:r>
            <a:r>
              <a:rPr lang="en-US" altLang="en-US" dirty="0" smtClean="0"/>
              <a:t>n trials</a:t>
            </a:r>
            <a:r>
              <a:rPr lang="en-US" altLang="en-US" dirty="0"/>
              <a:t>, </a:t>
            </a:r>
            <a:r>
              <a:rPr lang="en-US" altLang="en-US" dirty="0" smtClean="0"/>
              <a:t>there </a:t>
            </a:r>
            <a:r>
              <a:rPr lang="en-US" altLang="en-US" dirty="0"/>
              <a:t>is no theoretical limit to the number of events that can occur</a:t>
            </a:r>
          </a:p>
          <a:p>
            <a:pPr eaLnBrk="1" hangingPunct="1"/>
            <a:r>
              <a:rPr lang="en-US" altLang="en-US" dirty="0"/>
              <a:t>However, when n is large and p is small, it does act like the binomial</a:t>
            </a:r>
          </a:p>
          <a:p>
            <a:pPr eaLnBrk="1" hangingPunct="1"/>
            <a:r>
              <a:rPr lang="en-US" altLang="en-US" dirty="0"/>
              <a:t>The Poisson has only one parameter, </a:t>
            </a:r>
            <a:r>
              <a:rPr lang="el-GR" altLang="en-US" dirty="0"/>
              <a:t>λ</a:t>
            </a:r>
            <a:r>
              <a:rPr lang="en-US" altLang="en-US" dirty="0"/>
              <a:t>, that is the mean number of events (and also the variance)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686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B00B981-D8C4-409D-ABC5-1DDA9F15040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Poisson distribution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371600"/>
            <a:ext cx="89154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Used to model counts – whole numbers </a:t>
            </a:r>
          </a:p>
          <a:p>
            <a:pPr eaLnBrk="1" hangingPunct="1"/>
            <a:r>
              <a:rPr lang="en-US" altLang="en-US" dirty="0" smtClean="0"/>
              <a:t>It is possible to model counts but meaningless to consider how many have not occurred (so not binomial)</a:t>
            </a:r>
            <a:endParaRPr lang="en-US" altLang="en-US" dirty="0"/>
          </a:p>
          <a:p>
            <a:pPr eaLnBrk="1" hangingPunct="1"/>
            <a:r>
              <a:rPr lang="en-US" altLang="en-US" dirty="0" smtClean="0"/>
              <a:t>Occurrences are independent – the events don’t depend on each other</a:t>
            </a:r>
            <a:endParaRPr lang="en-US" altLang="en-US" dirty="0"/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686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B00B981-D8C4-409D-ABC5-1DDA9F15040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7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Poisson Distribution with varying means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300" y="1600248"/>
            <a:ext cx="4848225" cy="4086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668920"/>
            <a:ext cx="3276576" cy="118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43045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distribution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Used for </a:t>
            </a:r>
            <a:r>
              <a:rPr lang="en-US" altLang="en-US" u="sng" dirty="0"/>
              <a:t>continuous variables </a:t>
            </a:r>
            <a:r>
              <a:rPr lang="en-US" altLang="en-US" dirty="0"/>
              <a:t>that cover the entire range, i.e. values can take on 1.432, -72.12</a:t>
            </a:r>
          </a:p>
          <a:p>
            <a:pPr eaLnBrk="1" hangingPunct="1"/>
            <a:r>
              <a:rPr lang="en-US" altLang="en-US" dirty="0"/>
              <a:t>Classic bell shaped curve</a:t>
            </a:r>
          </a:p>
          <a:p>
            <a:pPr eaLnBrk="1" hangingPunct="1"/>
            <a:r>
              <a:rPr lang="en-US" altLang="en-US" dirty="0"/>
              <a:t>Values can span from -</a:t>
            </a:r>
            <a:r>
              <a:rPr lang="en-US" altLang="en-US" dirty="0">
                <a:cs typeface="Arial" pitchFamily="34" charset="0"/>
              </a:rPr>
              <a:t>∞ to ∞</a:t>
            </a:r>
          </a:p>
          <a:p>
            <a:pPr eaLnBrk="1" hangingPunct="1"/>
            <a:r>
              <a:rPr lang="en-US" altLang="en-US" dirty="0" err="1">
                <a:cs typeface="Arial" pitchFamily="34" charset="0"/>
              </a:rPr>
              <a:t>Uni</a:t>
            </a:r>
            <a:r>
              <a:rPr lang="en-US" altLang="en-US" dirty="0">
                <a:cs typeface="Arial" pitchFamily="34" charset="0"/>
              </a:rPr>
              <a:t>-modal and symmetric, so the mean is also equal to the median and mode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7066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23EE621-963A-490F-85D7-D2E11B74966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distribution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dirty="0">
                <a:cs typeface="Arial" pitchFamily="34" charset="0"/>
              </a:rPr>
              <a:t>The probability density function is</a:t>
            </a: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r>
              <a:rPr lang="el-GR" altLang="en-US" dirty="0">
                <a:cs typeface="Arial" pitchFamily="34" charset="0"/>
              </a:rPr>
              <a:t>μ</a:t>
            </a:r>
            <a:r>
              <a:rPr lang="en-US" altLang="en-US" dirty="0">
                <a:cs typeface="Arial" pitchFamily="34" charset="0"/>
              </a:rPr>
              <a:t> is the mean and </a:t>
            </a:r>
            <a:r>
              <a:rPr lang="el-GR" altLang="en-US" dirty="0">
                <a:cs typeface="Arial" pitchFamily="34" charset="0"/>
              </a:rPr>
              <a:t>σ</a:t>
            </a:r>
            <a:r>
              <a:rPr lang="en-US" altLang="en-US" dirty="0">
                <a:cs typeface="Arial" pitchFamily="34" charset="0"/>
              </a:rPr>
              <a:t> is the standard deviation of a normally distributed random variable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They are the parameters of the normal distribution</a:t>
            </a:r>
          </a:p>
          <a:p>
            <a:pPr lvl="1" eaLnBrk="1" hangingPunct="1"/>
            <a:r>
              <a:rPr lang="el-GR" altLang="en-US" dirty="0">
                <a:cs typeface="Arial" pitchFamily="34" charset="0"/>
              </a:rPr>
              <a:t>π</a:t>
            </a:r>
            <a:r>
              <a:rPr lang="en-US" altLang="en-US" dirty="0">
                <a:cs typeface="Arial" pitchFamily="34" charset="0"/>
              </a:rPr>
              <a:t> is the constant that is approximately 3.14159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1141413" y="1905000"/>
          <a:ext cx="739298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8" r:id="rId4" imgW="60655517" imgH="11887517" progId="Equation.3">
                  <p:embed/>
                </p:oleObj>
              </mc:Choice>
              <mc:Fallback>
                <p:oleObj r:id="rId4" imgW="60655517" imgH="118875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1905000"/>
                        <a:ext cx="739298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A5943B7-132E-484F-B1E1-9A7BFD33A45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/>
            <a:r>
              <a:rPr lang="en-US" altLang="en-US" dirty="0">
                <a:cs typeface="Arial" pitchFamily="34" charset="0"/>
              </a:rPr>
              <a:t>Note that the left hand side of the equation is f(x) and not P(X=x)</a:t>
            </a:r>
          </a:p>
          <a:p>
            <a:pPr eaLnBrk="1" hangingPunct="1"/>
            <a:r>
              <a:rPr lang="en-US" altLang="en-US" dirty="0">
                <a:cs typeface="Arial" pitchFamily="34" charset="0"/>
              </a:rPr>
              <a:t>Why?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For a discrete distribution, the sum of the bars equals 1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For a continuous distribution, the area under the curve equals one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A continuous variable X can take on an infinite number of values, therefore P(X=x)=0</a:t>
            </a: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270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7270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EE9C9EA-AED0-4A65-8B5A-6163758F19E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What you should have learned from the past 2 weeks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Basic </a:t>
            </a:r>
            <a:r>
              <a:rPr lang="en-US" altLang="en-US" dirty="0"/>
              <a:t>summaries relevant to different types of </a:t>
            </a:r>
            <a:r>
              <a:rPr lang="en-US" altLang="en-US" dirty="0" smtClean="0"/>
              <a:t>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Basic </a:t>
            </a:r>
            <a:r>
              <a:rPr lang="en-US" altLang="en-US" dirty="0"/>
              <a:t>graphical analyses of different 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Basic probability concepts, especially conditional probability, mutual exclusivity, and independence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</p:txBody>
      </p:sp>
      <p:sp>
        <p:nvSpPr>
          <p:cNvPr id="819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0CFAA75-D163-4FDA-A4E0-BADC9FD5551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Content Placeholder 2"/>
          <p:cNvSpPr>
            <a:spLocks noGrp="1"/>
          </p:cNvSpPr>
          <p:nvPr>
            <p:ph idx="4294967295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/>
            <a:r>
              <a:rPr lang="en-US" altLang="en-US">
                <a:cs typeface="Arial" pitchFamily="34" charset="0"/>
              </a:rPr>
              <a:t>If X has a normal distribution with mean </a:t>
            </a:r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  and standard deviation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 we write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cs typeface="Arial" pitchFamily="34" charset="0"/>
              </a:rPr>
              <a:t>                </a:t>
            </a:r>
            <a:r>
              <a:rPr lang="en-US" altLang="en-US" i="1">
                <a:cs typeface="Arial" pitchFamily="34" charset="0"/>
              </a:rPr>
              <a:t>X ~ N(</a:t>
            </a:r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) </a:t>
            </a:r>
          </a:p>
          <a:p>
            <a:pPr eaLnBrk="1" hangingPunct="1"/>
            <a:r>
              <a:rPr lang="en-US" altLang="en-US"/>
              <a:t>Many variables are approximately normally distributed</a:t>
            </a:r>
          </a:p>
          <a:p>
            <a:pPr eaLnBrk="1" hangingPunct="1"/>
            <a:r>
              <a:rPr lang="en-US" altLang="en-US"/>
              <a:t>We can use the distribution to calculate probabilities associated with such variables</a:t>
            </a:r>
          </a:p>
        </p:txBody>
      </p:sp>
      <p:sp>
        <p:nvSpPr>
          <p:cNvPr id="73731" name="Slide Number Placeholder 2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093A40B-6A8F-406B-BF55-CEFFEB1403F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5"/>
          <p:cNvSpPr txBox="1">
            <a:spLocks noChangeArrowheads="1"/>
          </p:cNvSpPr>
          <p:nvPr/>
        </p:nvSpPr>
        <p:spPr bwMode="auto">
          <a:xfrm>
            <a:off x="304800" y="4572000"/>
            <a:ext cx="86106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600">
                <a:latin typeface="Calibri" pitchFamily="34" charset="0"/>
              </a:rPr>
              <a:t>The standard deviation defines the amount of spread around the mean</a:t>
            </a:r>
          </a:p>
          <a:p>
            <a:pPr lvl="1" eaLnBrk="1" hangingPunct="1"/>
            <a:r>
              <a:rPr lang="en-US" altLang="en-US" sz="2000">
                <a:latin typeface="Calibri" pitchFamily="34" charset="0"/>
              </a:rPr>
              <a:t>Small standard deviation – little spread around the mean (blue line SD=1)</a:t>
            </a:r>
          </a:p>
          <a:p>
            <a:pPr lvl="1" eaLnBrk="1" hangingPunct="1"/>
            <a:r>
              <a:rPr lang="en-US" altLang="en-US" sz="2000">
                <a:latin typeface="Calibri" pitchFamily="34" charset="0"/>
              </a:rPr>
              <a:t>Large standard deviation – greater spread around the mean (red line SD=3)</a:t>
            </a:r>
          </a:p>
        </p:txBody>
      </p:sp>
      <p:sp>
        <p:nvSpPr>
          <p:cNvPr id="74755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pic>
        <p:nvPicPr>
          <p:cNvPr id="74756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304800"/>
            <a:ext cx="5635625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23BE298-6AA1-4A59-8BF5-558790846A6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5779" name="Content Placeholder 4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7578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28600"/>
            <a:ext cx="8640762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B565F53-0D0B-4948-A77F-8B5725C4CDA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u="sng" dirty="0"/>
              <a:t>Standard</a:t>
            </a:r>
            <a:r>
              <a:rPr lang="en-US" altLang="en-US" dirty="0"/>
              <a:t> Normal Distribution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80000"/>
            </a:pPr>
            <a:r>
              <a:rPr lang="el-GR" altLang="en-US" dirty="0"/>
              <a:t>μ</a:t>
            </a:r>
            <a:r>
              <a:rPr lang="en-US" altLang="en-US" dirty="0"/>
              <a:t> and </a:t>
            </a:r>
            <a:r>
              <a:rPr lang="el-GR" altLang="en-US" dirty="0"/>
              <a:t>σ</a:t>
            </a:r>
            <a:r>
              <a:rPr lang="en-US" altLang="en-US" dirty="0"/>
              <a:t> can take on an infinite number of values so we have an infinite number of curves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For simplicity, we have a standard curve that we use as a reference</a:t>
            </a:r>
          </a:p>
        </p:txBody>
      </p:sp>
      <p:sp>
        <p:nvSpPr>
          <p:cNvPr id="7782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96AABE0-4D28-4786-811E-1984528908C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This one curve has mean </a:t>
            </a:r>
            <a:r>
              <a:rPr lang="el-GR" altLang="en-US" dirty="0"/>
              <a:t>μ</a:t>
            </a:r>
            <a:r>
              <a:rPr lang="en-US" altLang="en-US" dirty="0"/>
              <a:t> =0 and standard deviation </a:t>
            </a:r>
            <a:r>
              <a:rPr lang="el-GR" altLang="en-US" dirty="0"/>
              <a:t>σ</a:t>
            </a:r>
            <a:r>
              <a:rPr lang="en-US" altLang="en-US" dirty="0"/>
              <a:t> =1 (and variance </a:t>
            </a:r>
            <a:r>
              <a:rPr lang="el-GR" altLang="en-US" dirty="0"/>
              <a:t>σ</a:t>
            </a:r>
            <a:r>
              <a:rPr lang="en-US" altLang="en-US" baseline="30000" dirty="0"/>
              <a:t>2</a:t>
            </a:r>
            <a:r>
              <a:rPr lang="en-US" altLang="en-US" dirty="0"/>
              <a:t>=1).  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Denoted N(0,1</a:t>
            </a:r>
            <a:r>
              <a:rPr lang="en-US" altLang="en-US" dirty="0" smtClean="0"/>
              <a:t>)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 smtClean="0"/>
              <a:t>The formula for the distribution simplifies to</a:t>
            </a:r>
            <a:endParaRPr lang="en-US" altLang="en-US" dirty="0"/>
          </a:p>
        </p:txBody>
      </p:sp>
      <p:sp>
        <p:nvSpPr>
          <p:cNvPr id="7885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C348F4F-3D84-43BC-9CEC-B7578B03DA1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788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608305"/>
              </p:ext>
            </p:extLst>
          </p:nvPr>
        </p:nvGraphicFramePr>
        <p:xfrm>
          <a:off x="1066892" y="3581396"/>
          <a:ext cx="5105266" cy="1020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95" r:id="rId4" imgW="53340317" imgH="10668317" progId="Equation.3">
                  <p:embed/>
                </p:oleObj>
              </mc:Choice>
              <mc:Fallback>
                <p:oleObj r:id="rId4" imgW="53340317" imgH="106683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92" y="3581396"/>
                        <a:ext cx="5105266" cy="1020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00200"/>
            <a:ext cx="8610600" cy="50292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dirty="0"/>
              <a:t>If X is a normally distributed random variable with mean </a:t>
            </a:r>
            <a:r>
              <a:rPr lang="el-GR" altLang="en-US" dirty="0"/>
              <a:t>μ</a:t>
            </a:r>
            <a:r>
              <a:rPr lang="en-US" altLang="en-US" dirty="0"/>
              <a:t> and standard deviation </a:t>
            </a:r>
            <a:r>
              <a:rPr lang="el-GR" altLang="en-US" dirty="0"/>
              <a:t>σ</a:t>
            </a:r>
            <a:r>
              <a:rPr lang="en-US" altLang="en-US" dirty="0"/>
              <a:t>  then </a:t>
            </a:r>
          </a:p>
          <a:p>
            <a:pPr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en-US" dirty="0">
                <a:solidFill>
                  <a:srgbClr val="FF9933"/>
                </a:solidFill>
              </a:rPr>
              <a:t>   		</a:t>
            </a:r>
            <a:r>
              <a:rPr lang="en-US" altLang="en-US" dirty="0"/>
              <a:t>Z= (X – </a:t>
            </a:r>
            <a:r>
              <a:rPr lang="el-GR" altLang="en-US" dirty="0"/>
              <a:t>μ</a:t>
            </a:r>
            <a:r>
              <a:rPr lang="en-US" altLang="en-US" dirty="0"/>
              <a:t>)/</a:t>
            </a:r>
            <a:r>
              <a:rPr lang="el-GR" altLang="en-US" dirty="0"/>
              <a:t>σ</a:t>
            </a:r>
            <a:r>
              <a:rPr lang="en-US" altLang="en-US" dirty="0"/>
              <a:t>  </a:t>
            </a:r>
          </a:p>
          <a:p>
            <a:pPr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en-US" dirty="0"/>
              <a:t>          is a </a:t>
            </a:r>
            <a:r>
              <a:rPr lang="en-US" altLang="en-US" i="1" dirty="0"/>
              <a:t>standard</a:t>
            </a:r>
            <a:r>
              <a:rPr lang="en-US" altLang="en-US" dirty="0"/>
              <a:t> normal random variable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That is, any normally distributed random variable with its mean subtracted off, divided by its standard deviation, is a </a:t>
            </a:r>
            <a:r>
              <a:rPr lang="en-US" altLang="en-US" dirty="0" smtClean="0"/>
              <a:t>standard normal </a:t>
            </a:r>
            <a:r>
              <a:rPr lang="en-US" altLang="en-US" dirty="0"/>
              <a:t>random variable with mean=0 and standard deviation=1</a:t>
            </a:r>
          </a:p>
        </p:txBody>
      </p:sp>
      <p:sp>
        <p:nvSpPr>
          <p:cNvPr id="798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E2EB58C-0315-4004-9F46-780A4A7ADB3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i="1">
                <a:cs typeface="Arial" pitchFamily="34" charset="0"/>
              </a:rPr>
              <a:t>X ~ N(</a:t>
            </a:r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)   then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cs typeface="Arial" pitchFamily="34" charset="0"/>
              </a:rPr>
              <a:t>Z= (X-</a:t>
            </a:r>
            <a:r>
              <a:rPr lang="el-GR" altLang="en-US">
                <a:cs typeface="Arial" pitchFamily="34" charset="0"/>
              </a:rPr>
              <a:t> μ</a:t>
            </a:r>
            <a:r>
              <a:rPr lang="en-US" altLang="en-US">
                <a:cs typeface="Arial" pitchFamily="34" charset="0"/>
              </a:rPr>
              <a:t>) /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 </a:t>
            </a:r>
            <a:r>
              <a:rPr lang="en-US" altLang="en-US" i="1">
                <a:cs typeface="Arial" pitchFamily="34" charset="0"/>
              </a:rPr>
              <a:t>~ N(</a:t>
            </a:r>
            <a:r>
              <a:rPr lang="en-US" altLang="en-US">
                <a:cs typeface="Arial" pitchFamily="34" charset="0"/>
              </a:rPr>
              <a:t>0,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n-US" altLang="en-US">
                <a:cs typeface="Arial" pitchFamily="34" charset="0"/>
              </a:rPr>
              <a:t>1)</a:t>
            </a:r>
            <a:endParaRPr lang="en-US" altLang="en-US"/>
          </a:p>
        </p:txBody>
      </p:sp>
      <p:sp>
        <p:nvSpPr>
          <p:cNvPr id="8090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4ADFCF1-228E-443C-905A-4FF279A2761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8090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2809875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3"/>
          <p:cNvSpPr txBox="1">
            <a:spLocks noChangeArrowheads="1"/>
          </p:cNvSpPr>
          <p:nvPr/>
        </p:nvSpPr>
        <p:spPr bwMode="auto">
          <a:xfrm>
            <a:off x="381000" y="458788"/>
            <a:ext cx="8534400" cy="609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We can use theoretical distributions to determine the probability of particular values of random variables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 For the binomial distribution, we added probabilities of the assumed distribution to calculate the probability of observing a certain number (k) of events (or more). 	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Remember the probability of observing 1 or more disease cases in a sample of 5 was </a:t>
            </a:r>
            <a:r>
              <a:rPr lang="en-US" altLang="en-US" sz="3000" dirty="0" smtClean="0"/>
              <a:t>equal to   </a:t>
            </a:r>
            <a:endParaRPr lang="en-US" altLang="en-US" sz="3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/>
              <a:t>    P(X=1) + P(X=2) + P(X=3) + P(X=4) + P(X=5)</a:t>
            </a:r>
            <a:endParaRPr lang="en-US" altLang="en-US" sz="3000" dirty="0"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000" dirty="0"/>
          </a:p>
        </p:txBody>
      </p:sp>
      <p:sp>
        <p:nvSpPr>
          <p:cNvPr id="8294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294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7AA1DA8-39CC-4ED7-B0D6-8DB31BDDD46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3"/>
          <p:cNvSpPr txBox="1">
            <a:spLocks noChangeArrowheads="1"/>
          </p:cNvSpPr>
          <p:nvPr/>
        </p:nvSpPr>
        <p:spPr bwMode="auto">
          <a:xfrm>
            <a:off x="381000" y="457200"/>
            <a:ext cx="85344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However, for a continuous variable, because there are an infinite number of </a:t>
            </a:r>
            <a:r>
              <a:rPr lang="en-US" altLang="en-US" sz="2800" dirty="0" smtClean="0">
                <a:cs typeface="Arial" pitchFamily="34" charset="0"/>
              </a:rPr>
              <a:t>values, </a:t>
            </a:r>
            <a:r>
              <a:rPr lang="en-US" altLang="en-US" sz="2800" dirty="0">
                <a:cs typeface="Arial" pitchFamily="34" charset="0"/>
              </a:rPr>
              <a:t>we can’t calculate P(X=x). 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However, we can calculate P(X ≥ x),  which is the area under the normal curve from x to infinity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The area under curves is calculated by taking the integral </a:t>
            </a:r>
            <a:endParaRPr lang="en-US" altLang="en-US" sz="2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8397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8397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151966"/>
              </p:ext>
            </p:extLst>
          </p:nvPr>
        </p:nvGraphicFramePr>
        <p:xfrm>
          <a:off x="609704" y="3505198"/>
          <a:ext cx="6762666" cy="13830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5" r:id="rId4" imgW="60960317" imgH="12497117" progId="Equation.3">
                  <p:embed/>
                </p:oleObj>
              </mc:Choice>
              <mc:Fallback>
                <p:oleObj r:id="rId4" imgW="60960317" imgH="124971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04" y="3505198"/>
                        <a:ext cx="6762666" cy="13830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730FFFB-9FEC-4B8A-B6BF-0734094B18B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3"/>
          <p:cNvSpPr txBox="1">
            <a:spLocks noChangeArrowheads="1"/>
          </p:cNvSpPr>
          <p:nvPr/>
        </p:nvSpPr>
        <p:spPr bwMode="auto">
          <a:xfrm>
            <a:off x="262731" y="228684"/>
            <a:ext cx="8534400" cy="226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For Z ~ N(0,1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),      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P(Z≥0) = 0.50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1800" dirty="0" smtClean="0"/>
              <a:t>Remember that for the standard normal distribution that 0 is not only the mean but also the median of the standard normal distribution.  Therefore the probability of observing the median value or more is automatically 0.5 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8601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602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1DD72E-3FAF-4C18-B0D6-4C261A13929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524080" y="1861746"/>
            <a:ext cx="6045200" cy="4386580"/>
            <a:chOff x="0" y="5"/>
            <a:chExt cx="9520" cy="6908"/>
          </a:xfrm>
        </p:grpSpPr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9500" y="8"/>
              <a:ext cx="20" cy="6905"/>
            </a:xfrm>
            <a:custGeom>
              <a:avLst/>
              <a:gdLst>
                <a:gd name="T0" fmla="*/ 0 w 20"/>
                <a:gd name="T1" fmla="*/ 0 h 6905"/>
                <a:gd name="T2" fmla="*/ 5 w 20"/>
                <a:gd name="T3" fmla="*/ 0 h 6905"/>
                <a:gd name="T4" fmla="*/ 5 w 20"/>
                <a:gd name="T5" fmla="*/ 6904 h 6905"/>
                <a:gd name="T6" fmla="*/ 0 w 20"/>
                <a:gd name="T7" fmla="*/ 6904 h 6905"/>
                <a:gd name="T8" fmla="*/ 0 w 20"/>
                <a:gd name="T9" fmla="*/ 0 h 6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905">
                  <a:moveTo>
                    <a:pt x="0" y="0"/>
                  </a:moveTo>
                  <a:lnTo>
                    <a:pt x="5" y="0"/>
                  </a:lnTo>
                  <a:lnTo>
                    <a:pt x="5" y="6904"/>
                  </a:lnTo>
                  <a:lnTo>
                    <a:pt x="0" y="69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0" y="8"/>
              <a:ext cx="20" cy="6905"/>
            </a:xfrm>
            <a:custGeom>
              <a:avLst/>
              <a:gdLst>
                <a:gd name="T0" fmla="*/ 0 w 20"/>
                <a:gd name="T1" fmla="*/ 0 h 6905"/>
                <a:gd name="T2" fmla="*/ 5 w 20"/>
                <a:gd name="T3" fmla="*/ 0 h 6905"/>
                <a:gd name="T4" fmla="*/ 5 w 20"/>
                <a:gd name="T5" fmla="*/ 6904 h 6905"/>
                <a:gd name="T6" fmla="*/ 0 w 20"/>
                <a:gd name="T7" fmla="*/ 6904 h 6905"/>
                <a:gd name="T8" fmla="*/ 0 w 20"/>
                <a:gd name="T9" fmla="*/ 0 h 6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905">
                  <a:moveTo>
                    <a:pt x="0" y="0"/>
                  </a:moveTo>
                  <a:lnTo>
                    <a:pt x="5" y="0"/>
                  </a:lnTo>
                  <a:lnTo>
                    <a:pt x="5" y="6904"/>
                  </a:lnTo>
                  <a:lnTo>
                    <a:pt x="0" y="69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5" y="5"/>
              <a:ext cx="9495" cy="6897"/>
            </a:xfrm>
            <a:custGeom>
              <a:avLst/>
              <a:gdLst>
                <a:gd name="T0" fmla="*/ 0 w 9495"/>
                <a:gd name="T1" fmla="*/ 0 h 6897"/>
                <a:gd name="T2" fmla="*/ 9494 w 9495"/>
                <a:gd name="T3" fmla="*/ 0 h 6897"/>
                <a:gd name="T4" fmla="*/ 9494 w 9495"/>
                <a:gd name="T5" fmla="*/ 6896 h 6897"/>
                <a:gd name="T6" fmla="*/ 0 w 9495"/>
                <a:gd name="T7" fmla="*/ 6896 h 6897"/>
                <a:gd name="T8" fmla="*/ 0 w 9495"/>
                <a:gd name="T9" fmla="*/ 0 h 6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95" h="6897">
                  <a:moveTo>
                    <a:pt x="0" y="0"/>
                  </a:moveTo>
                  <a:lnTo>
                    <a:pt x="9494" y="0"/>
                  </a:lnTo>
                  <a:lnTo>
                    <a:pt x="9494" y="6896"/>
                  </a:lnTo>
                  <a:lnTo>
                    <a:pt x="0" y="68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5" y="8"/>
              <a:ext cx="9495" cy="6894"/>
            </a:xfrm>
            <a:custGeom>
              <a:avLst/>
              <a:gdLst>
                <a:gd name="T0" fmla="*/ 9494 w 9495"/>
                <a:gd name="T1" fmla="*/ 3 h 6894"/>
                <a:gd name="T2" fmla="*/ 9494 w 9495"/>
                <a:gd name="T3" fmla="*/ 6896 h 6894"/>
                <a:gd name="T4" fmla="*/ 0 w 9495"/>
                <a:gd name="T5" fmla="*/ 6896 h 6894"/>
                <a:gd name="T6" fmla="*/ 0 w 9495"/>
                <a:gd name="T7" fmla="*/ 3 h 6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95" h="6894">
                  <a:moveTo>
                    <a:pt x="9494" y="3"/>
                  </a:moveTo>
                  <a:lnTo>
                    <a:pt x="9494" y="6896"/>
                  </a:lnTo>
                  <a:lnTo>
                    <a:pt x="0" y="6896"/>
                  </a:lnTo>
                  <a:lnTo>
                    <a:pt x="0" y="3"/>
                  </a:lnTo>
                </a:path>
              </a:pathLst>
            </a:custGeom>
            <a:noFill/>
            <a:ln w="731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47" y="5819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247" y="4570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7" y="3315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7" y="2066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247" y="817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0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2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3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44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46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47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9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50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2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53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55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6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8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9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61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62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63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65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6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68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69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71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72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74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75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77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78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80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81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82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84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85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87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88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90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91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92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94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95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97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98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100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01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103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104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06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107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09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110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11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113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14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16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17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19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120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122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23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125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126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128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129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130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132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133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135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136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1376" y="581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396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410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425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439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453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1468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1482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1499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1514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1528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1543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1557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1571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1586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1600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1615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1629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1635" y="580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1658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1672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1687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1701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1715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1730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1747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1756" y="580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1776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1790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1805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1819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1833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1848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1854" y="579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1877" y="576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1891" y="576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1905" y="576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1911" y="579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1934" y="5762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1949" y="5762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1963" y="5762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1969" y="578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1992" y="5756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006" y="5756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2015" y="577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2038" y="575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2052" y="575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2061" y="577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2081" y="5744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2095" y="5744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2101" y="576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2124" y="573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2130" y="576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2153" y="573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2159" y="575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2182" y="572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2188" y="575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2205" y="574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2225" y="5716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2234" y="573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2245" y="573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2271" y="5704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2280" y="572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2291" y="572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2308" y="571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2329" y="568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2337" y="571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2349" y="570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2366" y="569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2378" y="569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2395" y="568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2406" y="568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2424" y="567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2435" y="567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2452" y="565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2464" y="565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2481" y="564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2498" y="563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510" y="562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2527" y="562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2539" y="5612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2556" y="560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2568" y="559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2585" y="5583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2596" y="557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2614" y="556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2625" y="5554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2642" y="5543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2654" y="5531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2671" y="5520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2683" y="550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2700" y="549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2712" y="548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2729" y="546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2740" y="545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2758" y="544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2775" y="542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2786" y="541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2804" y="5399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2815" y="5382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2832" y="5364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2844" y="5347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2861" y="5330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2873" y="5313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2890" y="5295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2902" y="527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2919" y="5255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2930" y="523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2948" y="5215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2959" y="5197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2976" y="5174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2988" y="5151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3005" y="5128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3022" y="5105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3034" y="5082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3051" y="5059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3063" y="5036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3080" y="5007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3092" y="4984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3109" y="4956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3120" y="4927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3138" y="4898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3149" y="4869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3166" y="4841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3178" y="4812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3195" y="4783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3207" y="4748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3224" y="4720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3235" y="4685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3253" y="4656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3264" y="4622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3282" y="4587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3299" y="4553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1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3310" y="4518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3328" y="4478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3339" y="4443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3356" y="4409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1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3368" y="4369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3385" y="4328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3397" y="4294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3414" y="4253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3425" y="4213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3443" y="4173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3454" y="4127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3472" y="408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3483" y="404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3500" y="4000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3518" y="3960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3529" y="391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3546" y="386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3558" y="382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3575" y="3781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3587" y="3735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3604" y="3689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3616" y="3643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3633" y="3597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3644" y="3545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3662" y="3499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3673" y="3453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3690" y="3401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3702" y="3355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3719" y="330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3731" y="325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3748" y="3206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3759" y="315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3777" y="310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3794" y="3056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3806" y="300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3823" y="2952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3834" y="2906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3852" y="2855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3863" y="2803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3880" y="2751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3892" y="2705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3909" y="2653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3921" y="2601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3938" y="2549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3949" y="2498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3967" y="2452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3978" y="2400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3996" y="235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007" y="2302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4024" y="2250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4042" y="220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053" y="215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4070" y="2106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4082" y="2060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4099" y="201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4111" y="196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4128" y="1922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4139" y="1876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4157" y="1830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4168" y="178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4186" y="1744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4197" y="1697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4214" y="165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4226" y="161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4243" y="157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4255" y="153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4272" y="149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4289" y="145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4301" y="1421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4318" y="1381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4330" y="1346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4347" y="1312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1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4358" y="1277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4376" y="1248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4387" y="1214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4404" y="1185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4416" y="1156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4433" y="1128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4445" y="1099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4462" y="1076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4473" y="1053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4491" y="1030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4502" y="1007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4520" y="984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4537" y="966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4548" y="949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4566" y="932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4577" y="915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4594" y="897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4606" y="88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4623" y="874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4635" y="863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4652" y="85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4663" y="84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4681" y="84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4692" y="83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4715" y="80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4721" y="82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4744" y="79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4756" y="828"/>
              <a:ext cx="3392" cy="4991"/>
            </a:xfrm>
            <a:custGeom>
              <a:avLst/>
              <a:gdLst>
                <a:gd name="T0" fmla="*/ 11 w 3392"/>
                <a:gd name="T1" fmla="*/ 0 h 4991"/>
                <a:gd name="T2" fmla="*/ 69 w 3392"/>
                <a:gd name="T3" fmla="*/ 17 h 4991"/>
                <a:gd name="T4" fmla="*/ 126 w 3392"/>
                <a:gd name="T5" fmla="*/ 57 h 4991"/>
                <a:gd name="T6" fmla="*/ 184 w 3392"/>
                <a:gd name="T7" fmla="*/ 120 h 4991"/>
                <a:gd name="T8" fmla="*/ 241 w 3392"/>
                <a:gd name="T9" fmla="*/ 201 h 4991"/>
                <a:gd name="T10" fmla="*/ 316 w 3392"/>
                <a:gd name="T11" fmla="*/ 328 h 4991"/>
                <a:gd name="T12" fmla="*/ 374 w 3392"/>
                <a:gd name="T13" fmla="*/ 449 h 4991"/>
                <a:gd name="T14" fmla="*/ 431 w 3392"/>
                <a:gd name="T15" fmla="*/ 592 h 4991"/>
                <a:gd name="T16" fmla="*/ 489 w 3392"/>
                <a:gd name="T17" fmla="*/ 748 h 4991"/>
                <a:gd name="T18" fmla="*/ 564 w 3392"/>
                <a:gd name="T19" fmla="*/ 955 h 4991"/>
                <a:gd name="T20" fmla="*/ 621 w 3392"/>
                <a:gd name="T21" fmla="*/ 1139 h 4991"/>
                <a:gd name="T22" fmla="*/ 679 w 3392"/>
                <a:gd name="T23" fmla="*/ 1329 h 4991"/>
                <a:gd name="T24" fmla="*/ 737 w 3392"/>
                <a:gd name="T25" fmla="*/ 1525 h 4991"/>
                <a:gd name="T26" fmla="*/ 800 w 3392"/>
                <a:gd name="T27" fmla="*/ 1721 h 4991"/>
                <a:gd name="T28" fmla="*/ 857 w 3392"/>
                <a:gd name="T29" fmla="*/ 1922 h 4991"/>
                <a:gd name="T30" fmla="*/ 915 w 3392"/>
                <a:gd name="T31" fmla="*/ 2124 h 4991"/>
                <a:gd name="T32" fmla="*/ 973 w 3392"/>
                <a:gd name="T33" fmla="*/ 2325 h 4991"/>
                <a:gd name="T34" fmla="*/ 1030 w 3392"/>
                <a:gd name="T35" fmla="*/ 2527 h 4991"/>
                <a:gd name="T36" fmla="*/ 1088 w 3392"/>
                <a:gd name="T37" fmla="*/ 2717 h 4991"/>
                <a:gd name="T38" fmla="*/ 1145 w 3392"/>
                <a:gd name="T39" fmla="*/ 2907 h 4991"/>
                <a:gd name="T40" fmla="*/ 1203 w 3392"/>
                <a:gd name="T41" fmla="*/ 3085 h 4991"/>
                <a:gd name="T42" fmla="*/ 1260 w 3392"/>
                <a:gd name="T43" fmla="*/ 3258 h 4991"/>
                <a:gd name="T44" fmla="*/ 1324 w 3392"/>
                <a:gd name="T45" fmla="*/ 3425 h 4991"/>
                <a:gd name="T46" fmla="*/ 1381 w 3392"/>
                <a:gd name="T47" fmla="*/ 3580 h 4991"/>
                <a:gd name="T48" fmla="*/ 1439 w 3392"/>
                <a:gd name="T49" fmla="*/ 3724 h 4991"/>
                <a:gd name="T50" fmla="*/ 1497 w 3392"/>
                <a:gd name="T51" fmla="*/ 3856 h 4991"/>
                <a:gd name="T52" fmla="*/ 1554 w 3392"/>
                <a:gd name="T53" fmla="*/ 3983 h 4991"/>
                <a:gd name="T54" fmla="*/ 1612 w 3392"/>
                <a:gd name="T55" fmla="*/ 4098 h 4991"/>
                <a:gd name="T56" fmla="*/ 1669 w 3392"/>
                <a:gd name="T57" fmla="*/ 4207 h 4991"/>
                <a:gd name="T58" fmla="*/ 1727 w 3392"/>
                <a:gd name="T59" fmla="*/ 4300 h 4991"/>
                <a:gd name="T60" fmla="*/ 1790 w 3392"/>
                <a:gd name="T61" fmla="*/ 4386 h 4991"/>
                <a:gd name="T62" fmla="*/ 1848 w 3392"/>
                <a:gd name="T63" fmla="*/ 4467 h 4991"/>
                <a:gd name="T64" fmla="*/ 1905 w 3392"/>
                <a:gd name="T65" fmla="*/ 4536 h 4991"/>
                <a:gd name="T66" fmla="*/ 1963 w 3392"/>
                <a:gd name="T67" fmla="*/ 4599 h 4991"/>
                <a:gd name="T68" fmla="*/ 2038 w 3392"/>
                <a:gd name="T69" fmla="*/ 4668 h 4991"/>
                <a:gd name="T70" fmla="*/ 2095 w 3392"/>
                <a:gd name="T71" fmla="*/ 4714 h 4991"/>
                <a:gd name="T72" fmla="*/ 2153 w 3392"/>
                <a:gd name="T73" fmla="*/ 4754 h 4991"/>
                <a:gd name="T74" fmla="*/ 2211 w 3392"/>
                <a:gd name="T75" fmla="*/ 4795 h 4991"/>
                <a:gd name="T76" fmla="*/ 2268 w 3392"/>
                <a:gd name="T77" fmla="*/ 4823 h 4991"/>
                <a:gd name="T78" fmla="*/ 2326 w 3392"/>
                <a:gd name="T79" fmla="*/ 4852 h 4991"/>
                <a:gd name="T80" fmla="*/ 2383 w 3392"/>
                <a:gd name="T81" fmla="*/ 4875 h 4991"/>
                <a:gd name="T82" fmla="*/ 2441 w 3392"/>
                <a:gd name="T83" fmla="*/ 4892 h 4991"/>
                <a:gd name="T84" fmla="*/ 2498 w 3392"/>
                <a:gd name="T85" fmla="*/ 4910 h 4991"/>
                <a:gd name="T86" fmla="*/ 2573 w 3392"/>
                <a:gd name="T87" fmla="*/ 4927 h 4991"/>
                <a:gd name="T88" fmla="*/ 2648 w 3392"/>
                <a:gd name="T89" fmla="*/ 4939 h 4991"/>
                <a:gd name="T90" fmla="*/ 2717 w 3392"/>
                <a:gd name="T91" fmla="*/ 4950 h 4991"/>
                <a:gd name="T92" fmla="*/ 2821 w 3392"/>
                <a:gd name="T93" fmla="*/ 4962 h 4991"/>
                <a:gd name="T94" fmla="*/ 2982 w 3392"/>
                <a:gd name="T95" fmla="*/ 4973 h 4991"/>
                <a:gd name="T96" fmla="*/ 3374 w 3392"/>
                <a:gd name="T97" fmla="*/ 4985 h 4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392" h="4991">
                  <a:moveTo>
                    <a:pt x="3391" y="4990"/>
                  </a:moveTo>
                  <a:lnTo>
                    <a:pt x="0" y="499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28" y="5"/>
                  </a:lnTo>
                  <a:lnTo>
                    <a:pt x="40" y="5"/>
                  </a:lnTo>
                  <a:lnTo>
                    <a:pt x="57" y="11"/>
                  </a:lnTo>
                  <a:lnTo>
                    <a:pt x="69" y="17"/>
                  </a:lnTo>
                  <a:lnTo>
                    <a:pt x="86" y="28"/>
                  </a:lnTo>
                  <a:lnTo>
                    <a:pt x="97" y="34"/>
                  </a:lnTo>
                  <a:lnTo>
                    <a:pt x="115" y="46"/>
                  </a:lnTo>
                  <a:lnTo>
                    <a:pt x="126" y="57"/>
                  </a:lnTo>
                  <a:lnTo>
                    <a:pt x="143" y="69"/>
                  </a:lnTo>
                  <a:lnTo>
                    <a:pt x="155" y="86"/>
                  </a:lnTo>
                  <a:lnTo>
                    <a:pt x="172" y="103"/>
                  </a:lnTo>
                  <a:lnTo>
                    <a:pt x="184" y="120"/>
                  </a:lnTo>
                  <a:lnTo>
                    <a:pt x="201" y="138"/>
                  </a:lnTo>
                  <a:lnTo>
                    <a:pt x="213" y="155"/>
                  </a:lnTo>
                  <a:lnTo>
                    <a:pt x="230" y="178"/>
                  </a:lnTo>
                  <a:lnTo>
                    <a:pt x="241" y="201"/>
                  </a:lnTo>
                  <a:lnTo>
                    <a:pt x="276" y="247"/>
                  </a:lnTo>
                  <a:lnTo>
                    <a:pt x="287" y="270"/>
                  </a:lnTo>
                  <a:lnTo>
                    <a:pt x="305" y="299"/>
                  </a:lnTo>
                  <a:lnTo>
                    <a:pt x="316" y="328"/>
                  </a:lnTo>
                  <a:lnTo>
                    <a:pt x="333" y="356"/>
                  </a:lnTo>
                  <a:lnTo>
                    <a:pt x="345" y="385"/>
                  </a:lnTo>
                  <a:lnTo>
                    <a:pt x="362" y="420"/>
                  </a:lnTo>
                  <a:lnTo>
                    <a:pt x="374" y="449"/>
                  </a:lnTo>
                  <a:lnTo>
                    <a:pt x="391" y="483"/>
                  </a:lnTo>
                  <a:lnTo>
                    <a:pt x="403" y="518"/>
                  </a:lnTo>
                  <a:lnTo>
                    <a:pt x="420" y="552"/>
                  </a:lnTo>
                  <a:lnTo>
                    <a:pt x="431" y="592"/>
                  </a:lnTo>
                  <a:lnTo>
                    <a:pt x="449" y="627"/>
                  </a:lnTo>
                  <a:lnTo>
                    <a:pt x="460" y="667"/>
                  </a:lnTo>
                  <a:lnTo>
                    <a:pt x="477" y="708"/>
                  </a:lnTo>
                  <a:lnTo>
                    <a:pt x="489" y="748"/>
                  </a:lnTo>
                  <a:lnTo>
                    <a:pt x="523" y="828"/>
                  </a:lnTo>
                  <a:lnTo>
                    <a:pt x="535" y="869"/>
                  </a:lnTo>
                  <a:lnTo>
                    <a:pt x="552" y="915"/>
                  </a:lnTo>
                  <a:lnTo>
                    <a:pt x="564" y="955"/>
                  </a:lnTo>
                  <a:lnTo>
                    <a:pt x="581" y="1001"/>
                  </a:lnTo>
                  <a:lnTo>
                    <a:pt x="593" y="1047"/>
                  </a:lnTo>
                  <a:lnTo>
                    <a:pt x="610" y="1093"/>
                  </a:lnTo>
                  <a:lnTo>
                    <a:pt x="621" y="1139"/>
                  </a:lnTo>
                  <a:lnTo>
                    <a:pt x="639" y="1185"/>
                  </a:lnTo>
                  <a:lnTo>
                    <a:pt x="650" y="1231"/>
                  </a:lnTo>
                  <a:lnTo>
                    <a:pt x="667" y="1277"/>
                  </a:lnTo>
                  <a:lnTo>
                    <a:pt x="679" y="1329"/>
                  </a:lnTo>
                  <a:lnTo>
                    <a:pt x="696" y="1375"/>
                  </a:lnTo>
                  <a:lnTo>
                    <a:pt x="708" y="1421"/>
                  </a:lnTo>
                  <a:lnTo>
                    <a:pt x="725" y="1473"/>
                  </a:lnTo>
                  <a:lnTo>
                    <a:pt x="737" y="1525"/>
                  </a:lnTo>
                  <a:lnTo>
                    <a:pt x="754" y="1571"/>
                  </a:lnTo>
                  <a:lnTo>
                    <a:pt x="765" y="1623"/>
                  </a:lnTo>
                  <a:lnTo>
                    <a:pt x="783" y="1669"/>
                  </a:lnTo>
                  <a:lnTo>
                    <a:pt x="800" y="1721"/>
                  </a:lnTo>
                  <a:lnTo>
                    <a:pt x="811" y="1772"/>
                  </a:lnTo>
                  <a:lnTo>
                    <a:pt x="829" y="1824"/>
                  </a:lnTo>
                  <a:lnTo>
                    <a:pt x="840" y="1870"/>
                  </a:lnTo>
                  <a:lnTo>
                    <a:pt x="857" y="1922"/>
                  </a:lnTo>
                  <a:lnTo>
                    <a:pt x="869" y="1974"/>
                  </a:lnTo>
                  <a:lnTo>
                    <a:pt x="886" y="2026"/>
                  </a:lnTo>
                  <a:lnTo>
                    <a:pt x="898" y="2078"/>
                  </a:lnTo>
                  <a:lnTo>
                    <a:pt x="915" y="2124"/>
                  </a:lnTo>
                  <a:lnTo>
                    <a:pt x="927" y="2175"/>
                  </a:lnTo>
                  <a:lnTo>
                    <a:pt x="944" y="2227"/>
                  </a:lnTo>
                  <a:lnTo>
                    <a:pt x="955" y="2279"/>
                  </a:lnTo>
                  <a:lnTo>
                    <a:pt x="973" y="2325"/>
                  </a:lnTo>
                  <a:lnTo>
                    <a:pt x="984" y="2377"/>
                  </a:lnTo>
                  <a:lnTo>
                    <a:pt x="1001" y="2429"/>
                  </a:lnTo>
                  <a:lnTo>
                    <a:pt x="1019" y="2475"/>
                  </a:lnTo>
                  <a:lnTo>
                    <a:pt x="1030" y="2527"/>
                  </a:lnTo>
                  <a:lnTo>
                    <a:pt x="1047" y="2573"/>
                  </a:lnTo>
                  <a:lnTo>
                    <a:pt x="1059" y="2624"/>
                  </a:lnTo>
                  <a:lnTo>
                    <a:pt x="1076" y="2670"/>
                  </a:lnTo>
                  <a:lnTo>
                    <a:pt x="1088" y="2717"/>
                  </a:lnTo>
                  <a:lnTo>
                    <a:pt x="1105" y="2763"/>
                  </a:lnTo>
                  <a:lnTo>
                    <a:pt x="1117" y="2814"/>
                  </a:lnTo>
                  <a:lnTo>
                    <a:pt x="1134" y="2860"/>
                  </a:lnTo>
                  <a:lnTo>
                    <a:pt x="1145" y="2907"/>
                  </a:lnTo>
                  <a:lnTo>
                    <a:pt x="1163" y="2953"/>
                  </a:lnTo>
                  <a:lnTo>
                    <a:pt x="1174" y="2999"/>
                  </a:lnTo>
                  <a:lnTo>
                    <a:pt x="1191" y="3039"/>
                  </a:lnTo>
                  <a:lnTo>
                    <a:pt x="1203" y="3085"/>
                  </a:lnTo>
                  <a:lnTo>
                    <a:pt x="1220" y="3131"/>
                  </a:lnTo>
                  <a:lnTo>
                    <a:pt x="1232" y="3171"/>
                  </a:lnTo>
                  <a:lnTo>
                    <a:pt x="1249" y="3217"/>
                  </a:lnTo>
                  <a:lnTo>
                    <a:pt x="1260" y="3258"/>
                  </a:lnTo>
                  <a:lnTo>
                    <a:pt x="1278" y="3298"/>
                  </a:lnTo>
                  <a:lnTo>
                    <a:pt x="1295" y="3344"/>
                  </a:lnTo>
                  <a:lnTo>
                    <a:pt x="1307" y="3384"/>
                  </a:lnTo>
                  <a:lnTo>
                    <a:pt x="1324" y="3425"/>
                  </a:lnTo>
                  <a:lnTo>
                    <a:pt x="1335" y="3465"/>
                  </a:lnTo>
                  <a:lnTo>
                    <a:pt x="1353" y="3499"/>
                  </a:lnTo>
                  <a:lnTo>
                    <a:pt x="1364" y="3540"/>
                  </a:lnTo>
                  <a:lnTo>
                    <a:pt x="1381" y="3580"/>
                  </a:lnTo>
                  <a:lnTo>
                    <a:pt x="1393" y="3615"/>
                  </a:lnTo>
                  <a:lnTo>
                    <a:pt x="1410" y="3649"/>
                  </a:lnTo>
                  <a:lnTo>
                    <a:pt x="1422" y="3689"/>
                  </a:lnTo>
                  <a:lnTo>
                    <a:pt x="1439" y="3724"/>
                  </a:lnTo>
                  <a:lnTo>
                    <a:pt x="1451" y="3758"/>
                  </a:lnTo>
                  <a:lnTo>
                    <a:pt x="1468" y="3793"/>
                  </a:lnTo>
                  <a:lnTo>
                    <a:pt x="1479" y="3828"/>
                  </a:lnTo>
                  <a:lnTo>
                    <a:pt x="1497" y="3856"/>
                  </a:lnTo>
                  <a:lnTo>
                    <a:pt x="1508" y="3891"/>
                  </a:lnTo>
                  <a:lnTo>
                    <a:pt x="1525" y="3920"/>
                  </a:lnTo>
                  <a:lnTo>
                    <a:pt x="1543" y="3954"/>
                  </a:lnTo>
                  <a:lnTo>
                    <a:pt x="1554" y="3983"/>
                  </a:lnTo>
                  <a:lnTo>
                    <a:pt x="1571" y="4012"/>
                  </a:lnTo>
                  <a:lnTo>
                    <a:pt x="1583" y="4041"/>
                  </a:lnTo>
                  <a:lnTo>
                    <a:pt x="1600" y="4069"/>
                  </a:lnTo>
                  <a:lnTo>
                    <a:pt x="1612" y="4098"/>
                  </a:lnTo>
                  <a:lnTo>
                    <a:pt x="1629" y="4127"/>
                  </a:lnTo>
                  <a:lnTo>
                    <a:pt x="1641" y="4156"/>
                  </a:lnTo>
                  <a:lnTo>
                    <a:pt x="1658" y="4179"/>
                  </a:lnTo>
                  <a:lnTo>
                    <a:pt x="1669" y="4207"/>
                  </a:lnTo>
                  <a:lnTo>
                    <a:pt x="1687" y="4230"/>
                  </a:lnTo>
                  <a:lnTo>
                    <a:pt x="1698" y="4254"/>
                  </a:lnTo>
                  <a:lnTo>
                    <a:pt x="1715" y="4277"/>
                  </a:lnTo>
                  <a:lnTo>
                    <a:pt x="1727" y="4300"/>
                  </a:lnTo>
                  <a:lnTo>
                    <a:pt x="1744" y="4323"/>
                  </a:lnTo>
                  <a:lnTo>
                    <a:pt x="1756" y="4346"/>
                  </a:lnTo>
                  <a:lnTo>
                    <a:pt x="1773" y="4369"/>
                  </a:lnTo>
                  <a:lnTo>
                    <a:pt x="1790" y="4386"/>
                  </a:lnTo>
                  <a:lnTo>
                    <a:pt x="1802" y="4409"/>
                  </a:lnTo>
                  <a:lnTo>
                    <a:pt x="1819" y="4426"/>
                  </a:lnTo>
                  <a:lnTo>
                    <a:pt x="1831" y="4449"/>
                  </a:lnTo>
                  <a:lnTo>
                    <a:pt x="1848" y="4467"/>
                  </a:lnTo>
                  <a:lnTo>
                    <a:pt x="1859" y="4484"/>
                  </a:lnTo>
                  <a:lnTo>
                    <a:pt x="1877" y="4501"/>
                  </a:lnTo>
                  <a:lnTo>
                    <a:pt x="1888" y="4518"/>
                  </a:lnTo>
                  <a:lnTo>
                    <a:pt x="1905" y="4536"/>
                  </a:lnTo>
                  <a:lnTo>
                    <a:pt x="1917" y="4553"/>
                  </a:lnTo>
                  <a:lnTo>
                    <a:pt x="1934" y="4570"/>
                  </a:lnTo>
                  <a:lnTo>
                    <a:pt x="1946" y="4587"/>
                  </a:lnTo>
                  <a:lnTo>
                    <a:pt x="1963" y="4599"/>
                  </a:lnTo>
                  <a:lnTo>
                    <a:pt x="1974" y="4616"/>
                  </a:lnTo>
                  <a:lnTo>
                    <a:pt x="1992" y="4628"/>
                  </a:lnTo>
                  <a:lnTo>
                    <a:pt x="2021" y="4656"/>
                  </a:lnTo>
                  <a:lnTo>
                    <a:pt x="2038" y="4668"/>
                  </a:lnTo>
                  <a:lnTo>
                    <a:pt x="2049" y="4679"/>
                  </a:lnTo>
                  <a:lnTo>
                    <a:pt x="2067" y="4691"/>
                  </a:lnTo>
                  <a:lnTo>
                    <a:pt x="2078" y="4703"/>
                  </a:lnTo>
                  <a:lnTo>
                    <a:pt x="2095" y="4714"/>
                  </a:lnTo>
                  <a:lnTo>
                    <a:pt x="2107" y="4726"/>
                  </a:lnTo>
                  <a:lnTo>
                    <a:pt x="2124" y="4737"/>
                  </a:lnTo>
                  <a:lnTo>
                    <a:pt x="2136" y="4749"/>
                  </a:lnTo>
                  <a:lnTo>
                    <a:pt x="2153" y="4754"/>
                  </a:lnTo>
                  <a:lnTo>
                    <a:pt x="2164" y="4766"/>
                  </a:lnTo>
                  <a:lnTo>
                    <a:pt x="2182" y="4777"/>
                  </a:lnTo>
                  <a:lnTo>
                    <a:pt x="2193" y="4783"/>
                  </a:lnTo>
                  <a:lnTo>
                    <a:pt x="2211" y="4795"/>
                  </a:lnTo>
                  <a:lnTo>
                    <a:pt x="2222" y="4800"/>
                  </a:lnTo>
                  <a:lnTo>
                    <a:pt x="2239" y="4806"/>
                  </a:lnTo>
                  <a:lnTo>
                    <a:pt x="2251" y="4818"/>
                  </a:lnTo>
                  <a:lnTo>
                    <a:pt x="2268" y="4823"/>
                  </a:lnTo>
                  <a:lnTo>
                    <a:pt x="2280" y="4829"/>
                  </a:lnTo>
                  <a:lnTo>
                    <a:pt x="2297" y="4835"/>
                  </a:lnTo>
                  <a:lnTo>
                    <a:pt x="2314" y="4846"/>
                  </a:lnTo>
                  <a:lnTo>
                    <a:pt x="2326" y="4852"/>
                  </a:lnTo>
                  <a:lnTo>
                    <a:pt x="2343" y="4858"/>
                  </a:lnTo>
                  <a:lnTo>
                    <a:pt x="2355" y="4864"/>
                  </a:lnTo>
                  <a:lnTo>
                    <a:pt x="2372" y="4869"/>
                  </a:lnTo>
                  <a:lnTo>
                    <a:pt x="2383" y="4875"/>
                  </a:lnTo>
                  <a:lnTo>
                    <a:pt x="2401" y="4881"/>
                  </a:lnTo>
                  <a:lnTo>
                    <a:pt x="2412" y="4887"/>
                  </a:lnTo>
                  <a:lnTo>
                    <a:pt x="2429" y="4887"/>
                  </a:lnTo>
                  <a:lnTo>
                    <a:pt x="2441" y="4892"/>
                  </a:lnTo>
                  <a:lnTo>
                    <a:pt x="2458" y="4898"/>
                  </a:lnTo>
                  <a:lnTo>
                    <a:pt x="2470" y="4904"/>
                  </a:lnTo>
                  <a:lnTo>
                    <a:pt x="2487" y="4904"/>
                  </a:lnTo>
                  <a:lnTo>
                    <a:pt x="2498" y="4910"/>
                  </a:lnTo>
                  <a:lnTo>
                    <a:pt x="2516" y="4916"/>
                  </a:lnTo>
                  <a:lnTo>
                    <a:pt x="2527" y="4916"/>
                  </a:lnTo>
                  <a:lnTo>
                    <a:pt x="2562" y="4927"/>
                  </a:lnTo>
                  <a:lnTo>
                    <a:pt x="2573" y="4927"/>
                  </a:lnTo>
                  <a:lnTo>
                    <a:pt x="2591" y="4933"/>
                  </a:lnTo>
                  <a:lnTo>
                    <a:pt x="2602" y="4933"/>
                  </a:lnTo>
                  <a:lnTo>
                    <a:pt x="2619" y="4939"/>
                  </a:lnTo>
                  <a:lnTo>
                    <a:pt x="2648" y="4939"/>
                  </a:lnTo>
                  <a:lnTo>
                    <a:pt x="2660" y="4944"/>
                  </a:lnTo>
                  <a:lnTo>
                    <a:pt x="2677" y="4944"/>
                  </a:lnTo>
                  <a:lnTo>
                    <a:pt x="2688" y="4950"/>
                  </a:lnTo>
                  <a:lnTo>
                    <a:pt x="2717" y="4950"/>
                  </a:lnTo>
                  <a:lnTo>
                    <a:pt x="2735" y="4956"/>
                  </a:lnTo>
                  <a:lnTo>
                    <a:pt x="2763" y="4956"/>
                  </a:lnTo>
                  <a:lnTo>
                    <a:pt x="2781" y="4962"/>
                  </a:lnTo>
                  <a:lnTo>
                    <a:pt x="2821" y="4962"/>
                  </a:lnTo>
                  <a:lnTo>
                    <a:pt x="2838" y="4967"/>
                  </a:lnTo>
                  <a:lnTo>
                    <a:pt x="2878" y="4967"/>
                  </a:lnTo>
                  <a:lnTo>
                    <a:pt x="2896" y="4973"/>
                  </a:lnTo>
                  <a:lnTo>
                    <a:pt x="2982" y="4973"/>
                  </a:lnTo>
                  <a:lnTo>
                    <a:pt x="2994" y="4979"/>
                  </a:lnTo>
                  <a:lnTo>
                    <a:pt x="3115" y="4979"/>
                  </a:lnTo>
                  <a:lnTo>
                    <a:pt x="3126" y="4985"/>
                  </a:lnTo>
                  <a:lnTo>
                    <a:pt x="3374" y="4985"/>
                  </a:lnTo>
                  <a:lnTo>
                    <a:pt x="3391" y="4990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4756" y="828"/>
              <a:ext cx="4354" cy="4991"/>
            </a:xfrm>
            <a:custGeom>
              <a:avLst/>
              <a:gdLst>
                <a:gd name="T0" fmla="*/ 40 w 4354"/>
                <a:gd name="T1" fmla="*/ 5 h 4991"/>
                <a:gd name="T2" fmla="*/ 115 w 4354"/>
                <a:gd name="T3" fmla="*/ 46 h 4991"/>
                <a:gd name="T4" fmla="*/ 184 w 4354"/>
                <a:gd name="T5" fmla="*/ 120 h 4991"/>
                <a:gd name="T6" fmla="*/ 259 w 4354"/>
                <a:gd name="T7" fmla="*/ 224 h 4991"/>
                <a:gd name="T8" fmla="*/ 333 w 4354"/>
                <a:gd name="T9" fmla="*/ 356 h 4991"/>
                <a:gd name="T10" fmla="*/ 403 w 4354"/>
                <a:gd name="T11" fmla="*/ 518 h 4991"/>
                <a:gd name="T12" fmla="*/ 477 w 4354"/>
                <a:gd name="T13" fmla="*/ 708 h 4991"/>
                <a:gd name="T14" fmla="*/ 552 w 4354"/>
                <a:gd name="T15" fmla="*/ 915 h 4991"/>
                <a:gd name="T16" fmla="*/ 621 w 4354"/>
                <a:gd name="T17" fmla="*/ 1139 h 4991"/>
                <a:gd name="T18" fmla="*/ 696 w 4354"/>
                <a:gd name="T19" fmla="*/ 1375 h 4991"/>
                <a:gd name="T20" fmla="*/ 765 w 4354"/>
                <a:gd name="T21" fmla="*/ 1623 h 4991"/>
                <a:gd name="T22" fmla="*/ 840 w 4354"/>
                <a:gd name="T23" fmla="*/ 1870 h 4991"/>
                <a:gd name="T24" fmla="*/ 915 w 4354"/>
                <a:gd name="T25" fmla="*/ 2124 h 4991"/>
                <a:gd name="T26" fmla="*/ 984 w 4354"/>
                <a:gd name="T27" fmla="*/ 2377 h 4991"/>
                <a:gd name="T28" fmla="*/ 1059 w 4354"/>
                <a:gd name="T29" fmla="*/ 2624 h 4991"/>
                <a:gd name="T30" fmla="*/ 1134 w 4354"/>
                <a:gd name="T31" fmla="*/ 2860 h 4991"/>
                <a:gd name="T32" fmla="*/ 1203 w 4354"/>
                <a:gd name="T33" fmla="*/ 3085 h 4991"/>
                <a:gd name="T34" fmla="*/ 1278 w 4354"/>
                <a:gd name="T35" fmla="*/ 3298 h 4991"/>
                <a:gd name="T36" fmla="*/ 1353 w 4354"/>
                <a:gd name="T37" fmla="*/ 3499 h 4991"/>
                <a:gd name="T38" fmla="*/ 1422 w 4354"/>
                <a:gd name="T39" fmla="*/ 3689 h 4991"/>
                <a:gd name="T40" fmla="*/ 1497 w 4354"/>
                <a:gd name="T41" fmla="*/ 3856 h 4991"/>
                <a:gd name="T42" fmla="*/ 1571 w 4354"/>
                <a:gd name="T43" fmla="*/ 4012 h 4991"/>
                <a:gd name="T44" fmla="*/ 1641 w 4354"/>
                <a:gd name="T45" fmla="*/ 4156 h 4991"/>
                <a:gd name="T46" fmla="*/ 1715 w 4354"/>
                <a:gd name="T47" fmla="*/ 4277 h 4991"/>
                <a:gd name="T48" fmla="*/ 1790 w 4354"/>
                <a:gd name="T49" fmla="*/ 4386 h 4991"/>
                <a:gd name="T50" fmla="*/ 1859 w 4354"/>
                <a:gd name="T51" fmla="*/ 4484 h 4991"/>
                <a:gd name="T52" fmla="*/ 1934 w 4354"/>
                <a:gd name="T53" fmla="*/ 4570 h 4991"/>
                <a:gd name="T54" fmla="*/ 2003 w 4354"/>
                <a:gd name="T55" fmla="*/ 4639 h 4991"/>
                <a:gd name="T56" fmla="*/ 2078 w 4354"/>
                <a:gd name="T57" fmla="*/ 4703 h 4991"/>
                <a:gd name="T58" fmla="*/ 2153 w 4354"/>
                <a:gd name="T59" fmla="*/ 4754 h 4991"/>
                <a:gd name="T60" fmla="*/ 2222 w 4354"/>
                <a:gd name="T61" fmla="*/ 4800 h 4991"/>
                <a:gd name="T62" fmla="*/ 2297 w 4354"/>
                <a:gd name="T63" fmla="*/ 4835 h 4991"/>
                <a:gd name="T64" fmla="*/ 2372 w 4354"/>
                <a:gd name="T65" fmla="*/ 4869 h 4991"/>
                <a:gd name="T66" fmla="*/ 2441 w 4354"/>
                <a:gd name="T67" fmla="*/ 4892 h 4991"/>
                <a:gd name="T68" fmla="*/ 2516 w 4354"/>
                <a:gd name="T69" fmla="*/ 4916 h 4991"/>
                <a:gd name="T70" fmla="*/ 2591 w 4354"/>
                <a:gd name="T71" fmla="*/ 4933 h 4991"/>
                <a:gd name="T72" fmla="*/ 2660 w 4354"/>
                <a:gd name="T73" fmla="*/ 4944 h 4991"/>
                <a:gd name="T74" fmla="*/ 2735 w 4354"/>
                <a:gd name="T75" fmla="*/ 4956 h 4991"/>
                <a:gd name="T76" fmla="*/ 2809 w 4354"/>
                <a:gd name="T77" fmla="*/ 4962 h 4991"/>
                <a:gd name="T78" fmla="*/ 2878 w 4354"/>
                <a:gd name="T79" fmla="*/ 4967 h 4991"/>
                <a:gd name="T80" fmla="*/ 2953 w 4354"/>
                <a:gd name="T81" fmla="*/ 4973 h 4991"/>
                <a:gd name="T82" fmla="*/ 3022 w 4354"/>
                <a:gd name="T83" fmla="*/ 4979 h 4991"/>
                <a:gd name="T84" fmla="*/ 3097 w 4354"/>
                <a:gd name="T85" fmla="*/ 4979 h 4991"/>
                <a:gd name="T86" fmla="*/ 3172 w 4354"/>
                <a:gd name="T87" fmla="*/ 4985 h 4991"/>
                <a:gd name="T88" fmla="*/ 3241 w 4354"/>
                <a:gd name="T89" fmla="*/ 4985 h 4991"/>
                <a:gd name="T90" fmla="*/ 3316 w 4354"/>
                <a:gd name="T91" fmla="*/ 4985 h 4991"/>
                <a:gd name="T92" fmla="*/ 3391 w 4354"/>
                <a:gd name="T93" fmla="*/ 4990 h 4991"/>
                <a:gd name="T94" fmla="*/ 3460 w 4354"/>
                <a:gd name="T95" fmla="*/ 4990 h 4991"/>
                <a:gd name="T96" fmla="*/ 3535 w 4354"/>
                <a:gd name="T97" fmla="*/ 4990 h 4991"/>
                <a:gd name="T98" fmla="*/ 3610 w 4354"/>
                <a:gd name="T99" fmla="*/ 4990 h 4991"/>
                <a:gd name="T100" fmla="*/ 3679 w 4354"/>
                <a:gd name="T101" fmla="*/ 4990 h 4991"/>
                <a:gd name="T102" fmla="*/ 3754 w 4354"/>
                <a:gd name="T103" fmla="*/ 4990 h 4991"/>
                <a:gd name="T104" fmla="*/ 3829 w 4354"/>
                <a:gd name="T105" fmla="*/ 4990 h 4991"/>
                <a:gd name="T106" fmla="*/ 3898 w 4354"/>
                <a:gd name="T107" fmla="*/ 4990 h 4991"/>
                <a:gd name="T108" fmla="*/ 3973 w 4354"/>
                <a:gd name="T109" fmla="*/ 4990 h 4991"/>
                <a:gd name="T110" fmla="*/ 4042 w 4354"/>
                <a:gd name="T111" fmla="*/ 4990 h 4991"/>
                <a:gd name="T112" fmla="*/ 4116 w 4354"/>
                <a:gd name="T113" fmla="*/ 4990 h 4991"/>
                <a:gd name="T114" fmla="*/ 4191 w 4354"/>
                <a:gd name="T115" fmla="*/ 4990 h 4991"/>
                <a:gd name="T116" fmla="*/ 4260 w 4354"/>
                <a:gd name="T117" fmla="*/ 4990 h 4991"/>
                <a:gd name="T118" fmla="*/ 4335 w 4354"/>
                <a:gd name="T119" fmla="*/ 4990 h 4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54" h="4991">
                  <a:moveTo>
                    <a:pt x="0" y="0"/>
                  </a:moveTo>
                  <a:lnTo>
                    <a:pt x="0" y="0"/>
                  </a:lnTo>
                  <a:lnTo>
                    <a:pt x="11" y="0"/>
                  </a:lnTo>
                  <a:lnTo>
                    <a:pt x="28" y="5"/>
                  </a:lnTo>
                  <a:lnTo>
                    <a:pt x="40" y="5"/>
                  </a:lnTo>
                  <a:lnTo>
                    <a:pt x="57" y="11"/>
                  </a:lnTo>
                  <a:lnTo>
                    <a:pt x="69" y="17"/>
                  </a:lnTo>
                  <a:lnTo>
                    <a:pt x="86" y="28"/>
                  </a:lnTo>
                  <a:lnTo>
                    <a:pt x="97" y="34"/>
                  </a:lnTo>
                  <a:lnTo>
                    <a:pt x="115" y="46"/>
                  </a:lnTo>
                  <a:lnTo>
                    <a:pt x="126" y="57"/>
                  </a:lnTo>
                  <a:lnTo>
                    <a:pt x="143" y="69"/>
                  </a:lnTo>
                  <a:lnTo>
                    <a:pt x="155" y="86"/>
                  </a:lnTo>
                  <a:lnTo>
                    <a:pt x="172" y="103"/>
                  </a:lnTo>
                  <a:lnTo>
                    <a:pt x="184" y="120"/>
                  </a:lnTo>
                  <a:lnTo>
                    <a:pt x="201" y="138"/>
                  </a:lnTo>
                  <a:lnTo>
                    <a:pt x="213" y="155"/>
                  </a:lnTo>
                  <a:lnTo>
                    <a:pt x="230" y="178"/>
                  </a:lnTo>
                  <a:lnTo>
                    <a:pt x="241" y="201"/>
                  </a:lnTo>
                  <a:lnTo>
                    <a:pt x="259" y="224"/>
                  </a:lnTo>
                  <a:lnTo>
                    <a:pt x="276" y="247"/>
                  </a:lnTo>
                  <a:lnTo>
                    <a:pt x="287" y="270"/>
                  </a:lnTo>
                  <a:lnTo>
                    <a:pt x="305" y="299"/>
                  </a:lnTo>
                  <a:lnTo>
                    <a:pt x="316" y="328"/>
                  </a:lnTo>
                  <a:lnTo>
                    <a:pt x="333" y="356"/>
                  </a:lnTo>
                  <a:lnTo>
                    <a:pt x="345" y="385"/>
                  </a:lnTo>
                  <a:lnTo>
                    <a:pt x="362" y="420"/>
                  </a:lnTo>
                  <a:lnTo>
                    <a:pt x="374" y="449"/>
                  </a:lnTo>
                  <a:lnTo>
                    <a:pt x="391" y="483"/>
                  </a:lnTo>
                  <a:lnTo>
                    <a:pt x="403" y="518"/>
                  </a:lnTo>
                  <a:lnTo>
                    <a:pt x="420" y="552"/>
                  </a:lnTo>
                  <a:lnTo>
                    <a:pt x="431" y="592"/>
                  </a:lnTo>
                  <a:lnTo>
                    <a:pt x="449" y="627"/>
                  </a:lnTo>
                  <a:lnTo>
                    <a:pt x="460" y="667"/>
                  </a:lnTo>
                  <a:lnTo>
                    <a:pt x="477" y="708"/>
                  </a:lnTo>
                  <a:lnTo>
                    <a:pt x="489" y="748"/>
                  </a:lnTo>
                  <a:lnTo>
                    <a:pt x="506" y="788"/>
                  </a:lnTo>
                  <a:lnTo>
                    <a:pt x="523" y="828"/>
                  </a:lnTo>
                  <a:lnTo>
                    <a:pt x="535" y="869"/>
                  </a:lnTo>
                  <a:lnTo>
                    <a:pt x="552" y="915"/>
                  </a:lnTo>
                  <a:lnTo>
                    <a:pt x="564" y="955"/>
                  </a:lnTo>
                  <a:lnTo>
                    <a:pt x="581" y="1001"/>
                  </a:lnTo>
                  <a:lnTo>
                    <a:pt x="593" y="1047"/>
                  </a:lnTo>
                  <a:lnTo>
                    <a:pt x="610" y="1093"/>
                  </a:lnTo>
                  <a:lnTo>
                    <a:pt x="621" y="1139"/>
                  </a:lnTo>
                  <a:lnTo>
                    <a:pt x="639" y="1185"/>
                  </a:lnTo>
                  <a:lnTo>
                    <a:pt x="650" y="1231"/>
                  </a:lnTo>
                  <a:lnTo>
                    <a:pt x="667" y="1277"/>
                  </a:lnTo>
                  <a:lnTo>
                    <a:pt x="679" y="1329"/>
                  </a:lnTo>
                  <a:lnTo>
                    <a:pt x="696" y="1375"/>
                  </a:lnTo>
                  <a:lnTo>
                    <a:pt x="708" y="1421"/>
                  </a:lnTo>
                  <a:lnTo>
                    <a:pt x="725" y="1473"/>
                  </a:lnTo>
                  <a:lnTo>
                    <a:pt x="737" y="1525"/>
                  </a:lnTo>
                  <a:lnTo>
                    <a:pt x="754" y="1571"/>
                  </a:lnTo>
                  <a:lnTo>
                    <a:pt x="765" y="1623"/>
                  </a:lnTo>
                  <a:lnTo>
                    <a:pt x="783" y="1669"/>
                  </a:lnTo>
                  <a:lnTo>
                    <a:pt x="800" y="1721"/>
                  </a:lnTo>
                  <a:lnTo>
                    <a:pt x="811" y="1772"/>
                  </a:lnTo>
                  <a:lnTo>
                    <a:pt x="829" y="1824"/>
                  </a:lnTo>
                  <a:lnTo>
                    <a:pt x="840" y="1870"/>
                  </a:lnTo>
                  <a:lnTo>
                    <a:pt x="857" y="1922"/>
                  </a:lnTo>
                  <a:lnTo>
                    <a:pt x="869" y="1974"/>
                  </a:lnTo>
                  <a:lnTo>
                    <a:pt x="886" y="2026"/>
                  </a:lnTo>
                  <a:lnTo>
                    <a:pt x="898" y="2078"/>
                  </a:lnTo>
                  <a:lnTo>
                    <a:pt x="915" y="2124"/>
                  </a:lnTo>
                  <a:lnTo>
                    <a:pt x="927" y="2175"/>
                  </a:lnTo>
                  <a:lnTo>
                    <a:pt x="944" y="2227"/>
                  </a:lnTo>
                  <a:lnTo>
                    <a:pt x="955" y="2279"/>
                  </a:lnTo>
                  <a:lnTo>
                    <a:pt x="973" y="2325"/>
                  </a:lnTo>
                  <a:lnTo>
                    <a:pt x="984" y="2377"/>
                  </a:lnTo>
                  <a:lnTo>
                    <a:pt x="1001" y="2429"/>
                  </a:lnTo>
                  <a:lnTo>
                    <a:pt x="1019" y="2475"/>
                  </a:lnTo>
                  <a:lnTo>
                    <a:pt x="1030" y="2527"/>
                  </a:lnTo>
                  <a:lnTo>
                    <a:pt x="1047" y="2573"/>
                  </a:lnTo>
                  <a:lnTo>
                    <a:pt x="1059" y="2624"/>
                  </a:lnTo>
                  <a:lnTo>
                    <a:pt x="1076" y="2670"/>
                  </a:lnTo>
                  <a:lnTo>
                    <a:pt x="1088" y="2717"/>
                  </a:lnTo>
                  <a:lnTo>
                    <a:pt x="1105" y="2763"/>
                  </a:lnTo>
                  <a:lnTo>
                    <a:pt x="1117" y="2814"/>
                  </a:lnTo>
                  <a:lnTo>
                    <a:pt x="1134" y="2860"/>
                  </a:lnTo>
                  <a:lnTo>
                    <a:pt x="1145" y="2907"/>
                  </a:lnTo>
                  <a:lnTo>
                    <a:pt x="1163" y="2953"/>
                  </a:lnTo>
                  <a:lnTo>
                    <a:pt x="1174" y="2999"/>
                  </a:lnTo>
                  <a:lnTo>
                    <a:pt x="1191" y="3039"/>
                  </a:lnTo>
                  <a:lnTo>
                    <a:pt x="1203" y="3085"/>
                  </a:lnTo>
                  <a:lnTo>
                    <a:pt x="1220" y="3131"/>
                  </a:lnTo>
                  <a:lnTo>
                    <a:pt x="1232" y="3171"/>
                  </a:lnTo>
                  <a:lnTo>
                    <a:pt x="1249" y="3217"/>
                  </a:lnTo>
                  <a:lnTo>
                    <a:pt x="1260" y="3258"/>
                  </a:lnTo>
                  <a:lnTo>
                    <a:pt x="1278" y="3298"/>
                  </a:lnTo>
                  <a:lnTo>
                    <a:pt x="1295" y="3344"/>
                  </a:lnTo>
                  <a:lnTo>
                    <a:pt x="1307" y="3384"/>
                  </a:lnTo>
                  <a:lnTo>
                    <a:pt x="1324" y="3425"/>
                  </a:lnTo>
                  <a:lnTo>
                    <a:pt x="1335" y="3465"/>
                  </a:lnTo>
                  <a:lnTo>
                    <a:pt x="1353" y="3499"/>
                  </a:lnTo>
                  <a:lnTo>
                    <a:pt x="1364" y="3540"/>
                  </a:lnTo>
                  <a:lnTo>
                    <a:pt x="1381" y="3580"/>
                  </a:lnTo>
                  <a:lnTo>
                    <a:pt x="1393" y="3615"/>
                  </a:lnTo>
                  <a:lnTo>
                    <a:pt x="1410" y="3649"/>
                  </a:lnTo>
                  <a:lnTo>
                    <a:pt x="1422" y="3689"/>
                  </a:lnTo>
                  <a:lnTo>
                    <a:pt x="1439" y="3724"/>
                  </a:lnTo>
                  <a:lnTo>
                    <a:pt x="1451" y="3758"/>
                  </a:lnTo>
                  <a:lnTo>
                    <a:pt x="1468" y="3793"/>
                  </a:lnTo>
                  <a:lnTo>
                    <a:pt x="1479" y="3828"/>
                  </a:lnTo>
                  <a:lnTo>
                    <a:pt x="1497" y="3856"/>
                  </a:lnTo>
                  <a:lnTo>
                    <a:pt x="1508" y="3891"/>
                  </a:lnTo>
                  <a:lnTo>
                    <a:pt x="1525" y="3920"/>
                  </a:lnTo>
                  <a:lnTo>
                    <a:pt x="1543" y="3954"/>
                  </a:lnTo>
                  <a:lnTo>
                    <a:pt x="1554" y="3983"/>
                  </a:lnTo>
                  <a:lnTo>
                    <a:pt x="1571" y="4012"/>
                  </a:lnTo>
                  <a:lnTo>
                    <a:pt x="1583" y="4041"/>
                  </a:lnTo>
                  <a:lnTo>
                    <a:pt x="1600" y="4069"/>
                  </a:lnTo>
                  <a:lnTo>
                    <a:pt x="1612" y="4098"/>
                  </a:lnTo>
                  <a:lnTo>
                    <a:pt x="1629" y="4127"/>
                  </a:lnTo>
                  <a:lnTo>
                    <a:pt x="1641" y="4156"/>
                  </a:lnTo>
                  <a:lnTo>
                    <a:pt x="1658" y="4179"/>
                  </a:lnTo>
                  <a:lnTo>
                    <a:pt x="1669" y="4207"/>
                  </a:lnTo>
                  <a:lnTo>
                    <a:pt x="1687" y="4230"/>
                  </a:lnTo>
                  <a:lnTo>
                    <a:pt x="1698" y="4254"/>
                  </a:lnTo>
                  <a:lnTo>
                    <a:pt x="1715" y="4277"/>
                  </a:lnTo>
                  <a:lnTo>
                    <a:pt x="1727" y="4300"/>
                  </a:lnTo>
                  <a:lnTo>
                    <a:pt x="1744" y="4323"/>
                  </a:lnTo>
                  <a:lnTo>
                    <a:pt x="1756" y="4346"/>
                  </a:lnTo>
                  <a:lnTo>
                    <a:pt x="1773" y="4369"/>
                  </a:lnTo>
                  <a:lnTo>
                    <a:pt x="1790" y="4386"/>
                  </a:lnTo>
                  <a:lnTo>
                    <a:pt x="1802" y="4409"/>
                  </a:lnTo>
                  <a:lnTo>
                    <a:pt x="1819" y="4426"/>
                  </a:lnTo>
                  <a:lnTo>
                    <a:pt x="1831" y="4449"/>
                  </a:lnTo>
                  <a:lnTo>
                    <a:pt x="1848" y="4467"/>
                  </a:lnTo>
                  <a:lnTo>
                    <a:pt x="1859" y="4484"/>
                  </a:lnTo>
                  <a:lnTo>
                    <a:pt x="1877" y="4501"/>
                  </a:lnTo>
                  <a:lnTo>
                    <a:pt x="1888" y="4518"/>
                  </a:lnTo>
                  <a:lnTo>
                    <a:pt x="1905" y="4536"/>
                  </a:lnTo>
                  <a:lnTo>
                    <a:pt x="1917" y="4553"/>
                  </a:lnTo>
                  <a:lnTo>
                    <a:pt x="1934" y="4570"/>
                  </a:lnTo>
                  <a:lnTo>
                    <a:pt x="1946" y="4587"/>
                  </a:lnTo>
                  <a:lnTo>
                    <a:pt x="1963" y="4599"/>
                  </a:lnTo>
                  <a:lnTo>
                    <a:pt x="1974" y="4616"/>
                  </a:lnTo>
                  <a:lnTo>
                    <a:pt x="1992" y="4628"/>
                  </a:lnTo>
                  <a:lnTo>
                    <a:pt x="2003" y="4639"/>
                  </a:lnTo>
                  <a:lnTo>
                    <a:pt x="2021" y="4656"/>
                  </a:lnTo>
                  <a:lnTo>
                    <a:pt x="2038" y="4668"/>
                  </a:lnTo>
                  <a:lnTo>
                    <a:pt x="2049" y="4679"/>
                  </a:lnTo>
                  <a:lnTo>
                    <a:pt x="2067" y="4691"/>
                  </a:lnTo>
                  <a:lnTo>
                    <a:pt x="2078" y="4703"/>
                  </a:lnTo>
                  <a:lnTo>
                    <a:pt x="2095" y="4714"/>
                  </a:lnTo>
                  <a:lnTo>
                    <a:pt x="2107" y="4726"/>
                  </a:lnTo>
                  <a:lnTo>
                    <a:pt x="2124" y="4737"/>
                  </a:lnTo>
                  <a:lnTo>
                    <a:pt x="2136" y="4749"/>
                  </a:lnTo>
                  <a:lnTo>
                    <a:pt x="2153" y="4754"/>
                  </a:lnTo>
                  <a:lnTo>
                    <a:pt x="2165" y="4766"/>
                  </a:lnTo>
                  <a:lnTo>
                    <a:pt x="2182" y="4777"/>
                  </a:lnTo>
                  <a:lnTo>
                    <a:pt x="2193" y="4783"/>
                  </a:lnTo>
                  <a:lnTo>
                    <a:pt x="2211" y="4795"/>
                  </a:lnTo>
                  <a:lnTo>
                    <a:pt x="2222" y="4800"/>
                  </a:lnTo>
                  <a:lnTo>
                    <a:pt x="2239" y="4806"/>
                  </a:lnTo>
                  <a:lnTo>
                    <a:pt x="2251" y="4818"/>
                  </a:lnTo>
                  <a:lnTo>
                    <a:pt x="2268" y="4823"/>
                  </a:lnTo>
                  <a:lnTo>
                    <a:pt x="2280" y="4829"/>
                  </a:lnTo>
                  <a:lnTo>
                    <a:pt x="2297" y="4835"/>
                  </a:lnTo>
                  <a:lnTo>
                    <a:pt x="2314" y="4846"/>
                  </a:lnTo>
                  <a:lnTo>
                    <a:pt x="2326" y="4852"/>
                  </a:lnTo>
                  <a:lnTo>
                    <a:pt x="2343" y="4858"/>
                  </a:lnTo>
                  <a:lnTo>
                    <a:pt x="2355" y="4864"/>
                  </a:lnTo>
                  <a:lnTo>
                    <a:pt x="2372" y="4869"/>
                  </a:lnTo>
                  <a:lnTo>
                    <a:pt x="2383" y="4875"/>
                  </a:lnTo>
                  <a:lnTo>
                    <a:pt x="2401" y="4881"/>
                  </a:lnTo>
                  <a:lnTo>
                    <a:pt x="2412" y="4887"/>
                  </a:lnTo>
                  <a:lnTo>
                    <a:pt x="2429" y="4887"/>
                  </a:lnTo>
                  <a:lnTo>
                    <a:pt x="2441" y="4892"/>
                  </a:lnTo>
                  <a:lnTo>
                    <a:pt x="2458" y="4898"/>
                  </a:lnTo>
                  <a:lnTo>
                    <a:pt x="2470" y="4904"/>
                  </a:lnTo>
                  <a:lnTo>
                    <a:pt x="2487" y="4904"/>
                  </a:lnTo>
                  <a:lnTo>
                    <a:pt x="2498" y="4910"/>
                  </a:lnTo>
                  <a:lnTo>
                    <a:pt x="2516" y="4916"/>
                  </a:lnTo>
                  <a:lnTo>
                    <a:pt x="2527" y="4916"/>
                  </a:lnTo>
                  <a:lnTo>
                    <a:pt x="2545" y="4921"/>
                  </a:lnTo>
                  <a:lnTo>
                    <a:pt x="2562" y="4927"/>
                  </a:lnTo>
                  <a:lnTo>
                    <a:pt x="2573" y="4927"/>
                  </a:lnTo>
                  <a:lnTo>
                    <a:pt x="2591" y="4933"/>
                  </a:lnTo>
                  <a:lnTo>
                    <a:pt x="2602" y="4933"/>
                  </a:lnTo>
                  <a:lnTo>
                    <a:pt x="2619" y="4939"/>
                  </a:lnTo>
                  <a:lnTo>
                    <a:pt x="2631" y="4939"/>
                  </a:lnTo>
                  <a:lnTo>
                    <a:pt x="2648" y="4939"/>
                  </a:lnTo>
                  <a:lnTo>
                    <a:pt x="2660" y="4944"/>
                  </a:lnTo>
                  <a:lnTo>
                    <a:pt x="2677" y="4944"/>
                  </a:lnTo>
                  <a:lnTo>
                    <a:pt x="2688" y="4950"/>
                  </a:lnTo>
                  <a:lnTo>
                    <a:pt x="2706" y="4950"/>
                  </a:lnTo>
                  <a:lnTo>
                    <a:pt x="2717" y="4950"/>
                  </a:lnTo>
                  <a:lnTo>
                    <a:pt x="2735" y="4956"/>
                  </a:lnTo>
                  <a:lnTo>
                    <a:pt x="2746" y="4956"/>
                  </a:lnTo>
                  <a:lnTo>
                    <a:pt x="2763" y="4956"/>
                  </a:lnTo>
                  <a:lnTo>
                    <a:pt x="2781" y="4962"/>
                  </a:lnTo>
                  <a:lnTo>
                    <a:pt x="2792" y="4962"/>
                  </a:lnTo>
                  <a:lnTo>
                    <a:pt x="2809" y="4962"/>
                  </a:lnTo>
                  <a:lnTo>
                    <a:pt x="2821" y="4962"/>
                  </a:lnTo>
                  <a:lnTo>
                    <a:pt x="2838" y="4967"/>
                  </a:lnTo>
                  <a:lnTo>
                    <a:pt x="2850" y="4967"/>
                  </a:lnTo>
                  <a:lnTo>
                    <a:pt x="2867" y="4967"/>
                  </a:lnTo>
                  <a:lnTo>
                    <a:pt x="2878" y="4967"/>
                  </a:lnTo>
                  <a:lnTo>
                    <a:pt x="2896" y="4973"/>
                  </a:lnTo>
                  <a:lnTo>
                    <a:pt x="2907" y="4973"/>
                  </a:lnTo>
                  <a:lnTo>
                    <a:pt x="2925" y="4973"/>
                  </a:lnTo>
                  <a:lnTo>
                    <a:pt x="2936" y="4973"/>
                  </a:lnTo>
                  <a:lnTo>
                    <a:pt x="2953" y="4973"/>
                  </a:lnTo>
                  <a:lnTo>
                    <a:pt x="2965" y="4973"/>
                  </a:lnTo>
                  <a:lnTo>
                    <a:pt x="2982" y="4973"/>
                  </a:lnTo>
                  <a:lnTo>
                    <a:pt x="2994" y="4979"/>
                  </a:lnTo>
                  <a:lnTo>
                    <a:pt x="3011" y="4979"/>
                  </a:lnTo>
                  <a:lnTo>
                    <a:pt x="3022" y="4979"/>
                  </a:lnTo>
                  <a:lnTo>
                    <a:pt x="3040" y="4979"/>
                  </a:lnTo>
                  <a:lnTo>
                    <a:pt x="3057" y="4979"/>
                  </a:lnTo>
                  <a:lnTo>
                    <a:pt x="3069" y="4979"/>
                  </a:lnTo>
                  <a:lnTo>
                    <a:pt x="3086" y="4979"/>
                  </a:lnTo>
                  <a:lnTo>
                    <a:pt x="3097" y="4979"/>
                  </a:lnTo>
                  <a:lnTo>
                    <a:pt x="3115" y="4979"/>
                  </a:lnTo>
                  <a:lnTo>
                    <a:pt x="3126" y="4985"/>
                  </a:lnTo>
                  <a:lnTo>
                    <a:pt x="3143" y="4985"/>
                  </a:lnTo>
                  <a:lnTo>
                    <a:pt x="3155" y="4985"/>
                  </a:lnTo>
                  <a:lnTo>
                    <a:pt x="3172" y="4985"/>
                  </a:lnTo>
                  <a:lnTo>
                    <a:pt x="3184" y="4985"/>
                  </a:lnTo>
                  <a:lnTo>
                    <a:pt x="3201" y="4985"/>
                  </a:lnTo>
                  <a:lnTo>
                    <a:pt x="3212" y="4985"/>
                  </a:lnTo>
                  <a:lnTo>
                    <a:pt x="3230" y="4985"/>
                  </a:lnTo>
                  <a:lnTo>
                    <a:pt x="3241" y="4985"/>
                  </a:lnTo>
                  <a:lnTo>
                    <a:pt x="3259" y="4985"/>
                  </a:lnTo>
                  <a:lnTo>
                    <a:pt x="3270" y="4985"/>
                  </a:lnTo>
                  <a:lnTo>
                    <a:pt x="3287" y="4985"/>
                  </a:lnTo>
                  <a:lnTo>
                    <a:pt x="3305" y="4985"/>
                  </a:lnTo>
                  <a:lnTo>
                    <a:pt x="3316" y="4985"/>
                  </a:lnTo>
                  <a:lnTo>
                    <a:pt x="3333" y="4985"/>
                  </a:lnTo>
                  <a:lnTo>
                    <a:pt x="3345" y="4985"/>
                  </a:lnTo>
                  <a:lnTo>
                    <a:pt x="3362" y="4985"/>
                  </a:lnTo>
                  <a:lnTo>
                    <a:pt x="3374" y="4985"/>
                  </a:lnTo>
                  <a:lnTo>
                    <a:pt x="3391" y="4990"/>
                  </a:lnTo>
                  <a:lnTo>
                    <a:pt x="3402" y="4990"/>
                  </a:lnTo>
                  <a:lnTo>
                    <a:pt x="3420" y="4990"/>
                  </a:lnTo>
                  <a:lnTo>
                    <a:pt x="3431" y="4990"/>
                  </a:lnTo>
                  <a:lnTo>
                    <a:pt x="3449" y="4990"/>
                  </a:lnTo>
                  <a:lnTo>
                    <a:pt x="3460" y="4990"/>
                  </a:lnTo>
                  <a:lnTo>
                    <a:pt x="3477" y="4990"/>
                  </a:lnTo>
                  <a:lnTo>
                    <a:pt x="3489" y="4990"/>
                  </a:lnTo>
                  <a:lnTo>
                    <a:pt x="3506" y="4990"/>
                  </a:lnTo>
                  <a:lnTo>
                    <a:pt x="3518" y="4990"/>
                  </a:lnTo>
                  <a:lnTo>
                    <a:pt x="3535" y="4990"/>
                  </a:lnTo>
                  <a:lnTo>
                    <a:pt x="3546" y="4990"/>
                  </a:lnTo>
                  <a:lnTo>
                    <a:pt x="3564" y="4990"/>
                  </a:lnTo>
                  <a:lnTo>
                    <a:pt x="3581" y="4990"/>
                  </a:lnTo>
                  <a:lnTo>
                    <a:pt x="3592" y="4990"/>
                  </a:lnTo>
                  <a:lnTo>
                    <a:pt x="3610" y="4990"/>
                  </a:lnTo>
                  <a:lnTo>
                    <a:pt x="3621" y="4990"/>
                  </a:lnTo>
                  <a:lnTo>
                    <a:pt x="3639" y="4990"/>
                  </a:lnTo>
                  <a:lnTo>
                    <a:pt x="3650" y="4990"/>
                  </a:lnTo>
                  <a:lnTo>
                    <a:pt x="3667" y="4990"/>
                  </a:lnTo>
                  <a:lnTo>
                    <a:pt x="3679" y="4990"/>
                  </a:lnTo>
                  <a:lnTo>
                    <a:pt x="3696" y="4990"/>
                  </a:lnTo>
                  <a:lnTo>
                    <a:pt x="3708" y="4990"/>
                  </a:lnTo>
                  <a:lnTo>
                    <a:pt x="3725" y="4990"/>
                  </a:lnTo>
                  <a:lnTo>
                    <a:pt x="3736" y="4990"/>
                  </a:lnTo>
                  <a:lnTo>
                    <a:pt x="3754" y="4990"/>
                  </a:lnTo>
                  <a:lnTo>
                    <a:pt x="3765" y="4990"/>
                  </a:lnTo>
                  <a:lnTo>
                    <a:pt x="3782" y="4990"/>
                  </a:lnTo>
                  <a:lnTo>
                    <a:pt x="3800" y="4990"/>
                  </a:lnTo>
                  <a:lnTo>
                    <a:pt x="3811" y="4990"/>
                  </a:lnTo>
                  <a:lnTo>
                    <a:pt x="3829" y="4990"/>
                  </a:lnTo>
                  <a:lnTo>
                    <a:pt x="3840" y="4990"/>
                  </a:lnTo>
                  <a:lnTo>
                    <a:pt x="3857" y="4990"/>
                  </a:lnTo>
                  <a:lnTo>
                    <a:pt x="3869" y="4990"/>
                  </a:lnTo>
                  <a:lnTo>
                    <a:pt x="3886" y="4990"/>
                  </a:lnTo>
                  <a:lnTo>
                    <a:pt x="3898" y="4990"/>
                  </a:lnTo>
                  <a:lnTo>
                    <a:pt x="3915" y="4990"/>
                  </a:lnTo>
                  <a:lnTo>
                    <a:pt x="3926" y="4990"/>
                  </a:lnTo>
                  <a:lnTo>
                    <a:pt x="3944" y="4990"/>
                  </a:lnTo>
                  <a:lnTo>
                    <a:pt x="3955" y="4990"/>
                  </a:lnTo>
                  <a:lnTo>
                    <a:pt x="3973" y="4990"/>
                  </a:lnTo>
                  <a:lnTo>
                    <a:pt x="3984" y="4990"/>
                  </a:lnTo>
                  <a:lnTo>
                    <a:pt x="4001" y="4990"/>
                  </a:lnTo>
                  <a:lnTo>
                    <a:pt x="4013" y="4990"/>
                  </a:lnTo>
                  <a:lnTo>
                    <a:pt x="4030" y="4990"/>
                  </a:lnTo>
                  <a:lnTo>
                    <a:pt x="4042" y="4990"/>
                  </a:lnTo>
                  <a:lnTo>
                    <a:pt x="4059" y="4990"/>
                  </a:lnTo>
                  <a:lnTo>
                    <a:pt x="4076" y="4990"/>
                  </a:lnTo>
                  <a:lnTo>
                    <a:pt x="4088" y="4990"/>
                  </a:lnTo>
                  <a:lnTo>
                    <a:pt x="4105" y="4990"/>
                  </a:lnTo>
                  <a:lnTo>
                    <a:pt x="4116" y="4990"/>
                  </a:lnTo>
                  <a:lnTo>
                    <a:pt x="4134" y="4990"/>
                  </a:lnTo>
                  <a:lnTo>
                    <a:pt x="4145" y="4990"/>
                  </a:lnTo>
                  <a:lnTo>
                    <a:pt x="4163" y="4990"/>
                  </a:lnTo>
                  <a:lnTo>
                    <a:pt x="4174" y="4990"/>
                  </a:lnTo>
                  <a:lnTo>
                    <a:pt x="4191" y="4990"/>
                  </a:lnTo>
                  <a:lnTo>
                    <a:pt x="4203" y="4990"/>
                  </a:lnTo>
                  <a:lnTo>
                    <a:pt x="4220" y="4990"/>
                  </a:lnTo>
                  <a:lnTo>
                    <a:pt x="4232" y="4990"/>
                  </a:lnTo>
                  <a:lnTo>
                    <a:pt x="4249" y="4990"/>
                  </a:lnTo>
                  <a:lnTo>
                    <a:pt x="4260" y="4990"/>
                  </a:lnTo>
                  <a:lnTo>
                    <a:pt x="4278" y="4990"/>
                  </a:lnTo>
                  <a:lnTo>
                    <a:pt x="4289" y="4990"/>
                  </a:lnTo>
                  <a:lnTo>
                    <a:pt x="4306" y="4990"/>
                  </a:lnTo>
                  <a:lnTo>
                    <a:pt x="4324" y="4990"/>
                  </a:lnTo>
                  <a:lnTo>
                    <a:pt x="4335" y="4990"/>
                  </a:lnTo>
                  <a:lnTo>
                    <a:pt x="4353" y="4990"/>
                  </a:lnTo>
                  <a:lnTo>
                    <a:pt x="0" y="499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247" y="5969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73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397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1272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2141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3011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3880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4756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5625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6495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7364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8233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9109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Text Box 659"/>
            <p:cNvSpPr txBox="1">
              <a:spLocks noChangeArrowheads="1"/>
            </p:cNvSpPr>
            <p:nvPr/>
          </p:nvSpPr>
          <p:spPr bwMode="auto">
            <a:xfrm>
              <a:off x="2672" y="276"/>
              <a:ext cx="419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67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650" spc="9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650" spc="10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1" name="Text Box 660"/>
            <p:cNvSpPr txBox="1">
              <a:spLocks noChangeArrowheads="1"/>
            </p:cNvSpPr>
            <p:nvPr/>
          </p:nvSpPr>
          <p:spPr bwMode="auto">
            <a:xfrm>
              <a:off x="294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661"/>
            <p:cNvSpPr txBox="1">
              <a:spLocks noChangeArrowheads="1"/>
            </p:cNvSpPr>
            <p:nvPr/>
          </p:nvSpPr>
          <p:spPr bwMode="auto">
            <a:xfrm>
              <a:off x="1169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662"/>
            <p:cNvSpPr txBox="1">
              <a:spLocks noChangeArrowheads="1"/>
            </p:cNvSpPr>
            <p:nvPr/>
          </p:nvSpPr>
          <p:spPr bwMode="auto">
            <a:xfrm>
              <a:off x="2038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663"/>
            <p:cNvSpPr txBox="1">
              <a:spLocks noChangeArrowheads="1"/>
            </p:cNvSpPr>
            <p:nvPr/>
          </p:nvSpPr>
          <p:spPr bwMode="auto">
            <a:xfrm>
              <a:off x="2908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664"/>
            <p:cNvSpPr txBox="1">
              <a:spLocks noChangeArrowheads="1"/>
            </p:cNvSpPr>
            <p:nvPr/>
          </p:nvSpPr>
          <p:spPr bwMode="auto">
            <a:xfrm>
              <a:off x="3777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665"/>
            <p:cNvSpPr txBox="1">
              <a:spLocks noChangeArrowheads="1"/>
            </p:cNvSpPr>
            <p:nvPr/>
          </p:nvSpPr>
          <p:spPr bwMode="auto">
            <a:xfrm>
              <a:off x="4681" y="6136"/>
              <a:ext cx="148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6985" marR="0" eaLnBrk="0" hangingPunct="0">
                <a:lnSpc>
                  <a:spcPts val="113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2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666"/>
            <p:cNvSpPr txBox="1">
              <a:spLocks noChangeArrowheads="1"/>
            </p:cNvSpPr>
            <p:nvPr/>
          </p:nvSpPr>
          <p:spPr bwMode="auto">
            <a:xfrm>
              <a:off x="5562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667"/>
            <p:cNvSpPr txBox="1">
              <a:spLocks noChangeArrowheads="1"/>
            </p:cNvSpPr>
            <p:nvPr/>
          </p:nvSpPr>
          <p:spPr bwMode="auto">
            <a:xfrm>
              <a:off x="6432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668"/>
            <p:cNvSpPr txBox="1">
              <a:spLocks noChangeArrowheads="1"/>
            </p:cNvSpPr>
            <p:nvPr/>
          </p:nvSpPr>
          <p:spPr bwMode="auto">
            <a:xfrm>
              <a:off x="7301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0" name="Text Box 669"/>
            <p:cNvSpPr txBox="1">
              <a:spLocks noChangeArrowheads="1"/>
            </p:cNvSpPr>
            <p:nvPr/>
          </p:nvSpPr>
          <p:spPr bwMode="auto">
            <a:xfrm>
              <a:off x="8171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1" name="Text Box 670"/>
            <p:cNvSpPr txBox="1">
              <a:spLocks noChangeArrowheads="1"/>
            </p:cNvSpPr>
            <p:nvPr/>
          </p:nvSpPr>
          <p:spPr bwMode="auto">
            <a:xfrm>
              <a:off x="9046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Where we go from here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700" dirty="0"/>
              <a:t>Use probability concepts to discuss theoretical distributions</a:t>
            </a:r>
          </a:p>
          <a:p>
            <a:pPr>
              <a:lnSpc>
                <a:spcPct val="80000"/>
              </a:lnSpc>
            </a:pPr>
            <a:r>
              <a:rPr lang="en-US" altLang="en-US" sz="2700" dirty="0"/>
              <a:t>Knowing (or assuming) that a variable follows a certain distribution, you can calculate the </a:t>
            </a:r>
            <a:r>
              <a:rPr lang="en-US" altLang="en-US" sz="2700" u="sng" dirty="0"/>
              <a:t>probability of observing a certain value for that variable </a:t>
            </a:r>
          </a:p>
          <a:p>
            <a:pPr>
              <a:lnSpc>
                <a:spcPct val="80000"/>
              </a:lnSpc>
            </a:pPr>
            <a:r>
              <a:rPr lang="en-US" altLang="en-US" sz="2700" dirty="0"/>
              <a:t>Next week: We will examine the probability distribution of sample means (the normal distribution)</a:t>
            </a:r>
          </a:p>
          <a:p>
            <a:pPr>
              <a:lnSpc>
                <a:spcPct val="80000"/>
              </a:lnSpc>
            </a:pPr>
            <a:r>
              <a:rPr lang="en-US" altLang="en-US" sz="2700" dirty="0"/>
              <a:t>Knowing the distribution of a sample mean allows us to calculate the probability of observing a particular sample mean</a:t>
            </a:r>
          </a:p>
          <a:p>
            <a:pPr>
              <a:lnSpc>
                <a:spcPct val="80000"/>
              </a:lnSpc>
            </a:pPr>
            <a:r>
              <a:rPr lang="en-US" altLang="en-US" sz="2700" dirty="0"/>
              <a:t>We will extend these concepts to examine other things, such as: differences in means and proportions between two or more groups, regression slopes, etc. (hypothesis testing) </a:t>
            </a:r>
          </a:p>
        </p:txBody>
      </p:sp>
      <p:sp>
        <p:nvSpPr>
          <p:cNvPr id="922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922F9D-69B7-417A-8E04-59EFD8A0044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P(Z≥1.65) = 0.049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806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8068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CB521C2-0402-4B73-B659-7C73EBC0E9C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1844040" y="1484312"/>
            <a:ext cx="5760720" cy="4194175"/>
            <a:chOff x="5" y="5"/>
            <a:chExt cx="9072" cy="6605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9057" y="5"/>
              <a:ext cx="20" cy="6605"/>
            </a:xfrm>
            <a:custGeom>
              <a:avLst/>
              <a:gdLst>
                <a:gd name="T0" fmla="*/ 0 w 20"/>
                <a:gd name="T1" fmla="*/ 0 h 6605"/>
                <a:gd name="T2" fmla="*/ 5 w 20"/>
                <a:gd name="T3" fmla="*/ 0 h 6605"/>
                <a:gd name="T4" fmla="*/ 5 w 20"/>
                <a:gd name="T5" fmla="*/ 6604 h 6605"/>
                <a:gd name="T6" fmla="*/ 0 w 20"/>
                <a:gd name="T7" fmla="*/ 6604 h 6605"/>
                <a:gd name="T8" fmla="*/ 0 w 20"/>
                <a:gd name="T9" fmla="*/ 0 h 6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605">
                  <a:moveTo>
                    <a:pt x="0" y="0"/>
                  </a:moveTo>
                  <a:lnTo>
                    <a:pt x="5" y="0"/>
                  </a:lnTo>
                  <a:lnTo>
                    <a:pt x="5" y="6604"/>
                  </a:lnTo>
                  <a:lnTo>
                    <a:pt x="0" y="66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5" y="5"/>
              <a:ext cx="9053" cy="6605"/>
            </a:xfrm>
            <a:custGeom>
              <a:avLst/>
              <a:gdLst>
                <a:gd name="T0" fmla="*/ 0 w 9053"/>
                <a:gd name="T1" fmla="*/ 6604 h 6605"/>
                <a:gd name="T2" fmla="*/ 0 w 9053"/>
                <a:gd name="T3" fmla="*/ 0 h 6605"/>
                <a:gd name="T4" fmla="*/ 9052 w 9053"/>
                <a:gd name="T5" fmla="*/ 0 h 6605"/>
                <a:gd name="T6" fmla="*/ 9052 w 9053"/>
                <a:gd name="T7" fmla="*/ 6604 h 6605"/>
                <a:gd name="T8" fmla="*/ 0 w 9053"/>
                <a:gd name="T9" fmla="*/ 6604 h 6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53" h="6605">
                  <a:moveTo>
                    <a:pt x="0" y="6604"/>
                  </a:moveTo>
                  <a:lnTo>
                    <a:pt x="0" y="0"/>
                  </a:lnTo>
                  <a:lnTo>
                    <a:pt x="9052" y="0"/>
                  </a:lnTo>
                  <a:lnTo>
                    <a:pt x="9052" y="6604"/>
                  </a:lnTo>
                  <a:lnTo>
                    <a:pt x="0" y="6604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5" y="5"/>
              <a:ext cx="9053" cy="6605"/>
            </a:xfrm>
            <a:custGeom>
              <a:avLst/>
              <a:gdLst>
                <a:gd name="T0" fmla="*/ 9052 w 9053"/>
                <a:gd name="T1" fmla="*/ 0 h 6605"/>
                <a:gd name="T2" fmla="*/ 9052 w 9053"/>
                <a:gd name="T3" fmla="*/ 6604 h 6605"/>
                <a:gd name="T4" fmla="*/ 0 w 9053"/>
                <a:gd name="T5" fmla="*/ 6604 h 6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53" h="6605">
                  <a:moveTo>
                    <a:pt x="9052" y="0"/>
                  </a:moveTo>
                  <a:lnTo>
                    <a:pt x="9052" y="6604"/>
                  </a:lnTo>
                  <a:lnTo>
                    <a:pt x="0" y="6604"/>
                  </a:lnTo>
                </a:path>
              </a:pathLst>
            </a:custGeom>
            <a:noFill/>
            <a:ln w="7009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87" y="5572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87" y="4375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87" y="3172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87" y="1974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87" y="776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34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36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77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97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1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433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452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47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49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2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4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6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82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60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62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37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65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67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69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71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73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75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76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78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80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82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84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86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88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89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918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93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95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97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99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100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102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104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106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08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110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112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13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1158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178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119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21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1233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25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258" y="5566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288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305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1324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1343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363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1382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1399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1418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1437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1454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1473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1492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1509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1517" y="556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1548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567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586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603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622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633" y="555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1658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1677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1697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1713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1721" y="5550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1752" y="552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1768" y="552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1777" y="5544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1807" y="5517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1826" y="5517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1837" y="553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1862" y="5511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1882" y="5511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1893" y="553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1917" y="5506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1926" y="5528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1956" y="5500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1964" y="552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1981" y="5517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2011" y="548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2020" y="551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2042" y="550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2058" y="550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2086" y="547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2097" y="549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2113" y="548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2130" y="5484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2152" y="547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2169" y="547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2185" y="5462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2207" y="545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2224" y="545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2246" y="544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2262" y="5434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2279" y="5428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2301" y="541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2318" y="540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334" y="540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2356" y="5390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2373" y="5379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2389" y="5368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2411" y="535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2428" y="534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2445" y="5329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2467" y="531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2483" y="5301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2505" y="5290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2522" y="5274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2538" y="5257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2560" y="5241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2577" y="5224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2594" y="5208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2616" y="5186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2632" y="5169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2649" y="5147"/>
              <a:ext cx="23" cy="23"/>
            </a:xfrm>
            <a:custGeom>
              <a:avLst/>
              <a:gdLst>
                <a:gd name="T0" fmla="*/ 0 w 23"/>
                <a:gd name="T1" fmla="*/ 22 h 23"/>
                <a:gd name="T2" fmla="*/ 22 w 23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2671" y="5125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2687" y="5103"/>
              <a:ext cx="23" cy="23"/>
            </a:xfrm>
            <a:custGeom>
              <a:avLst/>
              <a:gdLst>
                <a:gd name="T0" fmla="*/ 0 w 23"/>
                <a:gd name="T1" fmla="*/ 22 h 23"/>
                <a:gd name="T2" fmla="*/ 22 w 23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2710" y="508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2726" y="5059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2743" y="5031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2765" y="5003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2781" y="498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2798" y="4954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2820" y="4926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2836" y="4893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2853" y="4866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2875" y="4832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2892" y="4799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2908" y="4766"/>
              <a:ext cx="23" cy="34"/>
            </a:xfrm>
            <a:custGeom>
              <a:avLst/>
              <a:gdLst>
                <a:gd name="T0" fmla="*/ 0 w 23"/>
                <a:gd name="T1" fmla="*/ 33 h 34"/>
                <a:gd name="T2" fmla="*/ 22 w 23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4">
                  <a:moveTo>
                    <a:pt x="0" y="33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2930" y="4733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2947" y="4700"/>
              <a:ext cx="23" cy="34"/>
            </a:xfrm>
            <a:custGeom>
              <a:avLst/>
              <a:gdLst>
                <a:gd name="T0" fmla="*/ 0 w 23"/>
                <a:gd name="T1" fmla="*/ 33 h 34"/>
                <a:gd name="T2" fmla="*/ 22 w 23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4">
                  <a:moveTo>
                    <a:pt x="0" y="33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2969" y="4661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985" y="4623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3002" y="4584"/>
              <a:ext cx="23" cy="39"/>
            </a:xfrm>
            <a:custGeom>
              <a:avLst/>
              <a:gdLst>
                <a:gd name="T0" fmla="*/ 0 w 23"/>
                <a:gd name="T1" fmla="*/ 38 h 39"/>
                <a:gd name="T2" fmla="*/ 22 w 23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9">
                  <a:moveTo>
                    <a:pt x="0" y="38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3024" y="4545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3041" y="4507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3057" y="4463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3079" y="4424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3096" y="4380"/>
              <a:ext cx="20" cy="45"/>
            </a:xfrm>
            <a:custGeom>
              <a:avLst/>
              <a:gdLst>
                <a:gd name="T0" fmla="*/ 0 w 20"/>
                <a:gd name="T1" fmla="*/ 44 h 45"/>
                <a:gd name="T2" fmla="*/ 16 w 20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44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3112" y="4336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3135" y="4286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3151" y="4242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173" y="4192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3190" y="4143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3206" y="4093"/>
              <a:ext cx="23" cy="50"/>
            </a:xfrm>
            <a:custGeom>
              <a:avLst/>
              <a:gdLst>
                <a:gd name="T0" fmla="*/ 0 w 23"/>
                <a:gd name="T1" fmla="*/ 49 h 50"/>
                <a:gd name="T2" fmla="*/ 22 w 23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49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228" y="4043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245" y="3994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3261" y="3938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284" y="3889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3300" y="3834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3317" y="3778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3339" y="3718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3355" y="3662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3377" y="3607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3394" y="3547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3411" y="3486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3433" y="3425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3449" y="3364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3466" y="3304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3488" y="3243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3504" y="3182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3521" y="3116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3543" y="3055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3560" y="2989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3576" y="2928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3598" y="2862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3615" y="2796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3637" y="2735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3653" y="2669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3670" y="2603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3692" y="2542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3709" y="2476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3725" y="2415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3747" y="2349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3764" y="2283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3780" y="2222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3802" y="2161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3819" y="2095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3841" y="2034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3858" y="1974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3874" y="1919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3896" y="1858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3913" y="1797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3929" y="1742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3951" y="1687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3968" y="1632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3985" y="1576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4007" y="1521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4023" y="1472"/>
              <a:ext cx="23" cy="50"/>
            </a:xfrm>
            <a:custGeom>
              <a:avLst/>
              <a:gdLst>
                <a:gd name="T0" fmla="*/ 0 w 23"/>
                <a:gd name="T1" fmla="*/ 49 h 50"/>
                <a:gd name="T2" fmla="*/ 22 w 23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49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4045" y="1422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4062" y="1372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4078" y="1328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4101" y="1284"/>
              <a:ext cx="20" cy="45"/>
            </a:xfrm>
            <a:custGeom>
              <a:avLst/>
              <a:gdLst>
                <a:gd name="T0" fmla="*/ 0 w 20"/>
                <a:gd name="T1" fmla="*/ 44 h 45"/>
                <a:gd name="T2" fmla="*/ 16 w 20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44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117" y="1240"/>
              <a:ext cx="20" cy="45"/>
            </a:xfrm>
            <a:custGeom>
              <a:avLst/>
              <a:gdLst>
                <a:gd name="T0" fmla="*/ 0 w 20"/>
                <a:gd name="T1" fmla="*/ 44 h 45"/>
                <a:gd name="T2" fmla="*/ 16 w 20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44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4134" y="1196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4156" y="1157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4172" y="1118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4189" y="1080"/>
              <a:ext cx="23" cy="39"/>
            </a:xfrm>
            <a:custGeom>
              <a:avLst/>
              <a:gdLst>
                <a:gd name="T0" fmla="*/ 0 w 23"/>
                <a:gd name="T1" fmla="*/ 38 h 39"/>
                <a:gd name="T2" fmla="*/ 22 w 23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9">
                  <a:moveTo>
                    <a:pt x="0" y="38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4211" y="1047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4227" y="1014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4244" y="986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4266" y="958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4283" y="931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4305" y="903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4321" y="88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4338" y="865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4360" y="848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4376" y="831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4393" y="820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4415" y="809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4432" y="79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4448" y="793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4479" y="765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4487" y="787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4509" y="7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5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4534" y="765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4542" y="793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4564" y="79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1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4581" y="8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1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4597" y="820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4619" y="83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4636" y="84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4652" y="865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4675" y="887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6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6" y="22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4691" y="909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6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6" y="22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4708" y="931"/>
              <a:ext cx="23" cy="28"/>
            </a:xfrm>
            <a:custGeom>
              <a:avLst/>
              <a:gdLst>
                <a:gd name="T0" fmla="*/ 0 w 23"/>
                <a:gd name="T1" fmla="*/ 0 h 28"/>
                <a:gd name="T2" fmla="*/ 22 w 23"/>
                <a:gd name="T3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0"/>
                  </a:moveTo>
                  <a:lnTo>
                    <a:pt x="22" y="27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4730" y="958"/>
              <a:ext cx="20" cy="28"/>
            </a:xfrm>
            <a:custGeom>
              <a:avLst/>
              <a:gdLst>
                <a:gd name="T0" fmla="*/ 0 w 20"/>
                <a:gd name="T1" fmla="*/ 0 h 28"/>
                <a:gd name="T2" fmla="*/ 16 w 20"/>
                <a:gd name="T3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0"/>
                  </a:moveTo>
                  <a:lnTo>
                    <a:pt x="16" y="27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4746" y="986"/>
              <a:ext cx="23" cy="28"/>
            </a:xfrm>
            <a:custGeom>
              <a:avLst/>
              <a:gdLst>
                <a:gd name="T0" fmla="*/ 0 w 23"/>
                <a:gd name="T1" fmla="*/ 0 h 28"/>
                <a:gd name="T2" fmla="*/ 22 w 23"/>
                <a:gd name="T3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0"/>
                  </a:moveTo>
                  <a:lnTo>
                    <a:pt x="22" y="27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4768" y="1013"/>
              <a:ext cx="20" cy="34"/>
            </a:xfrm>
            <a:custGeom>
              <a:avLst/>
              <a:gdLst>
                <a:gd name="T0" fmla="*/ 0 w 20"/>
                <a:gd name="T1" fmla="*/ 0 h 34"/>
                <a:gd name="T2" fmla="*/ 16 w 20"/>
                <a:gd name="T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0"/>
                  </a:moveTo>
                  <a:lnTo>
                    <a:pt x="16" y="33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4785" y="1047"/>
              <a:ext cx="20" cy="39"/>
            </a:xfrm>
            <a:custGeom>
              <a:avLst/>
              <a:gdLst>
                <a:gd name="T0" fmla="*/ 0 w 20"/>
                <a:gd name="T1" fmla="*/ 0 h 39"/>
                <a:gd name="T2" fmla="*/ 16 w 20"/>
                <a:gd name="T3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0"/>
                  </a:moveTo>
                  <a:lnTo>
                    <a:pt x="16" y="38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4802" y="1085"/>
              <a:ext cx="23" cy="34"/>
            </a:xfrm>
            <a:custGeom>
              <a:avLst/>
              <a:gdLst>
                <a:gd name="T0" fmla="*/ 0 w 23"/>
                <a:gd name="T1" fmla="*/ 0 h 34"/>
                <a:gd name="T2" fmla="*/ 22 w 23"/>
                <a:gd name="T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4">
                  <a:moveTo>
                    <a:pt x="0" y="0"/>
                  </a:moveTo>
                  <a:lnTo>
                    <a:pt x="22" y="33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4824" y="1118"/>
              <a:ext cx="20" cy="39"/>
            </a:xfrm>
            <a:custGeom>
              <a:avLst/>
              <a:gdLst>
                <a:gd name="T0" fmla="*/ 0 w 20"/>
                <a:gd name="T1" fmla="*/ 0 h 39"/>
                <a:gd name="T2" fmla="*/ 16 w 20"/>
                <a:gd name="T3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0"/>
                  </a:moveTo>
                  <a:lnTo>
                    <a:pt x="16" y="38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840" y="1157"/>
              <a:ext cx="20" cy="39"/>
            </a:xfrm>
            <a:custGeom>
              <a:avLst/>
              <a:gdLst>
                <a:gd name="T0" fmla="*/ 0 w 20"/>
                <a:gd name="T1" fmla="*/ 0 h 39"/>
                <a:gd name="T2" fmla="*/ 16 w 20"/>
                <a:gd name="T3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0"/>
                  </a:moveTo>
                  <a:lnTo>
                    <a:pt x="16" y="38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4857" y="1196"/>
              <a:ext cx="23" cy="45"/>
            </a:xfrm>
            <a:custGeom>
              <a:avLst/>
              <a:gdLst>
                <a:gd name="T0" fmla="*/ 0 w 23"/>
                <a:gd name="T1" fmla="*/ 0 h 45"/>
                <a:gd name="T2" fmla="*/ 22 w 23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0"/>
                  </a:moveTo>
                  <a:lnTo>
                    <a:pt x="22" y="44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4879" y="1240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895" y="1284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4912" y="1328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4934" y="1378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951" y="1422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4973" y="147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4989" y="1527"/>
              <a:ext cx="20" cy="50"/>
            </a:xfrm>
            <a:custGeom>
              <a:avLst/>
              <a:gdLst>
                <a:gd name="T0" fmla="*/ 0 w 20"/>
                <a:gd name="T1" fmla="*/ 0 h 50"/>
                <a:gd name="T2" fmla="*/ 16 w 20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0"/>
                  </a:moveTo>
                  <a:lnTo>
                    <a:pt x="16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5006" y="1576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5028" y="163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5044" y="1687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5061" y="1742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5083" y="180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5100" y="1858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5116" y="1918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5138" y="1979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5155" y="2040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5171" y="2101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5193" y="2161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5210" y="2228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5232" y="2288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5249" y="2349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5265" y="2415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5287" y="2481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5304" y="2542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5320" y="2608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5342" y="2675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5359" y="2735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5376" y="2801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5398" y="2868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5414" y="2928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5436" y="2995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5453" y="3055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5469" y="3121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5492" y="3182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5508" y="3243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5525" y="3309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5547" y="3370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5563" y="3431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5580" y="3491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5602" y="3546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5618" y="3607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5641" y="3662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5657" y="372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5674" y="3778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5696" y="38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5712" y="388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5729" y="3944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5751" y="399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5767" y="4049"/>
              <a:ext cx="20" cy="50"/>
            </a:xfrm>
            <a:custGeom>
              <a:avLst/>
              <a:gdLst>
                <a:gd name="T0" fmla="*/ 0 w 20"/>
                <a:gd name="T1" fmla="*/ 0 h 50"/>
                <a:gd name="T2" fmla="*/ 16 w 20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0"/>
                  </a:moveTo>
                  <a:lnTo>
                    <a:pt x="16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5784" y="4098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5806" y="4148"/>
              <a:ext cx="20" cy="50"/>
            </a:xfrm>
            <a:custGeom>
              <a:avLst/>
              <a:gdLst>
                <a:gd name="T0" fmla="*/ 0 w 20"/>
                <a:gd name="T1" fmla="*/ 0 h 50"/>
                <a:gd name="T2" fmla="*/ 16 w 20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0"/>
                  </a:moveTo>
                  <a:lnTo>
                    <a:pt x="16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5823" y="4198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5839" y="4242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5861" y="4291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5878" y="4336"/>
              <a:ext cx="1883" cy="1237"/>
            </a:xfrm>
            <a:custGeom>
              <a:avLst/>
              <a:gdLst>
                <a:gd name="T0" fmla="*/ 0 w 1883"/>
                <a:gd name="T1" fmla="*/ 1236 h 1237"/>
                <a:gd name="T2" fmla="*/ 22 w 1883"/>
                <a:gd name="T3" fmla="*/ 44 h 1237"/>
                <a:gd name="T4" fmla="*/ 49 w 1883"/>
                <a:gd name="T5" fmla="*/ 110 h 1237"/>
                <a:gd name="T6" fmla="*/ 66 w 1883"/>
                <a:gd name="T7" fmla="*/ 154 h 1237"/>
                <a:gd name="T8" fmla="*/ 82 w 1883"/>
                <a:gd name="T9" fmla="*/ 193 h 1237"/>
                <a:gd name="T10" fmla="*/ 115 w 1883"/>
                <a:gd name="T11" fmla="*/ 253 h 1237"/>
                <a:gd name="T12" fmla="*/ 132 w 1883"/>
                <a:gd name="T13" fmla="*/ 292 h 1237"/>
                <a:gd name="T14" fmla="*/ 149 w 1883"/>
                <a:gd name="T15" fmla="*/ 331 h 1237"/>
                <a:gd name="T16" fmla="*/ 171 w 1883"/>
                <a:gd name="T17" fmla="*/ 369 h 1237"/>
                <a:gd name="T18" fmla="*/ 209 w 1883"/>
                <a:gd name="T19" fmla="*/ 435 h 1237"/>
                <a:gd name="T20" fmla="*/ 237 w 1883"/>
                <a:gd name="T21" fmla="*/ 485 h 1237"/>
                <a:gd name="T22" fmla="*/ 264 w 1883"/>
                <a:gd name="T23" fmla="*/ 535 h 1237"/>
                <a:gd name="T24" fmla="*/ 281 w 1883"/>
                <a:gd name="T25" fmla="*/ 562 h 1237"/>
                <a:gd name="T26" fmla="*/ 309 w 1883"/>
                <a:gd name="T27" fmla="*/ 607 h 1237"/>
                <a:gd name="T28" fmla="*/ 331 w 1883"/>
                <a:gd name="T29" fmla="*/ 634 h 1237"/>
                <a:gd name="T30" fmla="*/ 347 w 1883"/>
                <a:gd name="T31" fmla="*/ 662 h 1237"/>
                <a:gd name="T32" fmla="*/ 364 w 1883"/>
                <a:gd name="T33" fmla="*/ 689 h 1237"/>
                <a:gd name="T34" fmla="*/ 397 w 1883"/>
                <a:gd name="T35" fmla="*/ 728 h 1237"/>
                <a:gd name="T36" fmla="*/ 425 w 1883"/>
                <a:gd name="T37" fmla="*/ 761 h 1237"/>
                <a:gd name="T38" fmla="*/ 452 w 1883"/>
                <a:gd name="T39" fmla="*/ 794 h 1237"/>
                <a:gd name="T40" fmla="*/ 480 w 1883"/>
                <a:gd name="T41" fmla="*/ 827 h 1237"/>
                <a:gd name="T42" fmla="*/ 496 w 1883"/>
                <a:gd name="T43" fmla="*/ 844 h 1237"/>
                <a:gd name="T44" fmla="*/ 524 w 1883"/>
                <a:gd name="T45" fmla="*/ 877 h 1237"/>
                <a:gd name="T46" fmla="*/ 563 w 1883"/>
                <a:gd name="T47" fmla="*/ 910 h 1237"/>
                <a:gd name="T48" fmla="*/ 579 w 1883"/>
                <a:gd name="T49" fmla="*/ 927 h 1237"/>
                <a:gd name="T50" fmla="*/ 601 w 1883"/>
                <a:gd name="T51" fmla="*/ 943 h 1237"/>
                <a:gd name="T52" fmla="*/ 618 w 1883"/>
                <a:gd name="T53" fmla="*/ 960 h 1237"/>
                <a:gd name="T54" fmla="*/ 656 w 1883"/>
                <a:gd name="T55" fmla="*/ 987 h 1237"/>
                <a:gd name="T56" fmla="*/ 673 w 1883"/>
                <a:gd name="T57" fmla="*/ 998 h 1237"/>
                <a:gd name="T58" fmla="*/ 712 w 1883"/>
                <a:gd name="T59" fmla="*/ 1026 h 1237"/>
                <a:gd name="T60" fmla="*/ 739 w 1883"/>
                <a:gd name="T61" fmla="*/ 1042 h 1237"/>
                <a:gd name="T62" fmla="*/ 767 w 1883"/>
                <a:gd name="T63" fmla="*/ 1059 h 1237"/>
                <a:gd name="T64" fmla="*/ 789 w 1883"/>
                <a:gd name="T65" fmla="*/ 1065 h 1237"/>
                <a:gd name="T66" fmla="*/ 827 w 1883"/>
                <a:gd name="T67" fmla="*/ 1087 h 1237"/>
                <a:gd name="T68" fmla="*/ 844 w 1883"/>
                <a:gd name="T69" fmla="*/ 1092 h 1237"/>
                <a:gd name="T70" fmla="*/ 861 w 1883"/>
                <a:gd name="T71" fmla="*/ 1103 h 1237"/>
                <a:gd name="T72" fmla="*/ 883 w 1883"/>
                <a:gd name="T73" fmla="*/ 1109 h 1237"/>
                <a:gd name="T74" fmla="*/ 899 w 1883"/>
                <a:gd name="T75" fmla="*/ 1120 h 1237"/>
                <a:gd name="T76" fmla="*/ 921 w 1883"/>
                <a:gd name="T77" fmla="*/ 1125 h 1237"/>
                <a:gd name="T78" fmla="*/ 949 w 1883"/>
                <a:gd name="T79" fmla="*/ 1136 h 1237"/>
                <a:gd name="T80" fmla="*/ 965 w 1883"/>
                <a:gd name="T81" fmla="*/ 1142 h 1237"/>
                <a:gd name="T82" fmla="*/ 982 w 1883"/>
                <a:gd name="T83" fmla="*/ 1147 h 1237"/>
                <a:gd name="T84" fmla="*/ 1004 w 1883"/>
                <a:gd name="T85" fmla="*/ 1153 h 1237"/>
                <a:gd name="T86" fmla="*/ 1021 w 1883"/>
                <a:gd name="T87" fmla="*/ 1158 h 1237"/>
                <a:gd name="T88" fmla="*/ 1043 w 1883"/>
                <a:gd name="T89" fmla="*/ 1164 h 1237"/>
                <a:gd name="T90" fmla="*/ 1070 w 1883"/>
                <a:gd name="T91" fmla="*/ 1169 h 1237"/>
                <a:gd name="T92" fmla="*/ 1087 w 1883"/>
                <a:gd name="T93" fmla="*/ 1175 h 1237"/>
                <a:gd name="T94" fmla="*/ 1114 w 1883"/>
                <a:gd name="T95" fmla="*/ 1180 h 1237"/>
                <a:gd name="T96" fmla="*/ 1142 w 1883"/>
                <a:gd name="T97" fmla="*/ 1186 h 1237"/>
                <a:gd name="T98" fmla="*/ 1170 w 1883"/>
                <a:gd name="T99" fmla="*/ 1191 h 1237"/>
                <a:gd name="T100" fmla="*/ 1208 w 1883"/>
                <a:gd name="T101" fmla="*/ 1197 h 1237"/>
                <a:gd name="T102" fmla="*/ 1247 w 1883"/>
                <a:gd name="T103" fmla="*/ 1203 h 1237"/>
                <a:gd name="T104" fmla="*/ 1291 w 1883"/>
                <a:gd name="T105" fmla="*/ 1208 h 1237"/>
                <a:gd name="T106" fmla="*/ 1341 w 1883"/>
                <a:gd name="T107" fmla="*/ 1214 h 1237"/>
                <a:gd name="T108" fmla="*/ 1407 w 1883"/>
                <a:gd name="T109" fmla="*/ 1219 h 1237"/>
                <a:gd name="T110" fmla="*/ 1501 w 1883"/>
                <a:gd name="T111" fmla="*/ 1225 h 1237"/>
                <a:gd name="T112" fmla="*/ 1622 w 1883"/>
                <a:gd name="T113" fmla="*/ 1230 h 1237"/>
                <a:gd name="T114" fmla="*/ 1882 w 1883"/>
                <a:gd name="T115" fmla="*/ 1236 h 1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83" h="1237">
                  <a:moveTo>
                    <a:pt x="1882" y="1236"/>
                  </a:moveTo>
                  <a:lnTo>
                    <a:pt x="0" y="1236"/>
                  </a:lnTo>
                  <a:lnTo>
                    <a:pt x="0" y="0"/>
                  </a:lnTo>
                  <a:lnTo>
                    <a:pt x="22" y="44"/>
                  </a:lnTo>
                  <a:lnTo>
                    <a:pt x="27" y="66"/>
                  </a:lnTo>
                  <a:lnTo>
                    <a:pt x="49" y="110"/>
                  </a:lnTo>
                  <a:lnTo>
                    <a:pt x="55" y="132"/>
                  </a:lnTo>
                  <a:lnTo>
                    <a:pt x="66" y="154"/>
                  </a:lnTo>
                  <a:lnTo>
                    <a:pt x="77" y="171"/>
                  </a:lnTo>
                  <a:lnTo>
                    <a:pt x="82" y="193"/>
                  </a:lnTo>
                  <a:lnTo>
                    <a:pt x="104" y="237"/>
                  </a:lnTo>
                  <a:lnTo>
                    <a:pt x="115" y="253"/>
                  </a:lnTo>
                  <a:lnTo>
                    <a:pt x="121" y="275"/>
                  </a:lnTo>
                  <a:lnTo>
                    <a:pt x="132" y="292"/>
                  </a:lnTo>
                  <a:lnTo>
                    <a:pt x="143" y="314"/>
                  </a:lnTo>
                  <a:lnTo>
                    <a:pt x="149" y="331"/>
                  </a:lnTo>
                  <a:lnTo>
                    <a:pt x="160" y="347"/>
                  </a:lnTo>
                  <a:lnTo>
                    <a:pt x="171" y="369"/>
                  </a:lnTo>
                  <a:lnTo>
                    <a:pt x="176" y="386"/>
                  </a:lnTo>
                  <a:lnTo>
                    <a:pt x="209" y="435"/>
                  </a:lnTo>
                  <a:lnTo>
                    <a:pt x="215" y="452"/>
                  </a:lnTo>
                  <a:lnTo>
                    <a:pt x="237" y="485"/>
                  </a:lnTo>
                  <a:lnTo>
                    <a:pt x="242" y="502"/>
                  </a:lnTo>
                  <a:lnTo>
                    <a:pt x="264" y="535"/>
                  </a:lnTo>
                  <a:lnTo>
                    <a:pt x="270" y="551"/>
                  </a:lnTo>
                  <a:lnTo>
                    <a:pt x="281" y="562"/>
                  </a:lnTo>
                  <a:lnTo>
                    <a:pt x="303" y="595"/>
                  </a:lnTo>
                  <a:lnTo>
                    <a:pt x="309" y="607"/>
                  </a:lnTo>
                  <a:lnTo>
                    <a:pt x="320" y="623"/>
                  </a:lnTo>
                  <a:lnTo>
                    <a:pt x="331" y="634"/>
                  </a:lnTo>
                  <a:lnTo>
                    <a:pt x="336" y="651"/>
                  </a:lnTo>
                  <a:lnTo>
                    <a:pt x="347" y="662"/>
                  </a:lnTo>
                  <a:lnTo>
                    <a:pt x="358" y="678"/>
                  </a:lnTo>
                  <a:lnTo>
                    <a:pt x="364" y="689"/>
                  </a:lnTo>
                  <a:lnTo>
                    <a:pt x="386" y="711"/>
                  </a:lnTo>
                  <a:lnTo>
                    <a:pt x="397" y="728"/>
                  </a:lnTo>
                  <a:lnTo>
                    <a:pt x="402" y="739"/>
                  </a:lnTo>
                  <a:lnTo>
                    <a:pt x="425" y="761"/>
                  </a:lnTo>
                  <a:lnTo>
                    <a:pt x="430" y="772"/>
                  </a:lnTo>
                  <a:lnTo>
                    <a:pt x="452" y="794"/>
                  </a:lnTo>
                  <a:lnTo>
                    <a:pt x="458" y="805"/>
                  </a:lnTo>
                  <a:lnTo>
                    <a:pt x="480" y="827"/>
                  </a:lnTo>
                  <a:lnTo>
                    <a:pt x="485" y="838"/>
                  </a:lnTo>
                  <a:lnTo>
                    <a:pt x="496" y="844"/>
                  </a:lnTo>
                  <a:lnTo>
                    <a:pt x="518" y="866"/>
                  </a:lnTo>
                  <a:lnTo>
                    <a:pt x="524" y="877"/>
                  </a:lnTo>
                  <a:lnTo>
                    <a:pt x="535" y="882"/>
                  </a:lnTo>
                  <a:lnTo>
                    <a:pt x="563" y="910"/>
                  </a:lnTo>
                  <a:lnTo>
                    <a:pt x="574" y="916"/>
                  </a:lnTo>
                  <a:lnTo>
                    <a:pt x="579" y="927"/>
                  </a:lnTo>
                  <a:lnTo>
                    <a:pt x="590" y="932"/>
                  </a:lnTo>
                  <a:lnTo>
                    <a:pt x="601" y="943"/>
                  </a:lnTo>
                  <a:lnTo>
                    <a:pt x="612" y="949"/>
                  </a:lnTo>
                  <a:lnTo>
                    <a:pt x="618" y="960"/>
                  </a:lnTo>
                  <a:lnTo>
                    <a:pt x="640" y="971"/>
                  </a:lnTo>
                  <a:lnTo>
                    <a:pt x="656" y="987"/>
                  </a:lnTo>
                  <a:lnTo>
                    <a:pt x="667" y="993"/>
                  </a:lnTo>
                  <a:lnTo>
                    <a:pt x="673" y="998"/>
                  </a:lnTo>
                  <a:lnTo>
                    <a:pt x="695" y="1009"/>
                  </a:lnTo>
                  <a:lnTo>
                    <a:pt x="712" y="1026"/>
                  </a:lnTo>
                  <a:lnTo>
                    <a:pt x="734" y="1037"/>
                  </a:lnTo>
                  <a:lnTo>
                    <a:pt x="739" y="1042"/>
                  </a:lnTo>
                  <a:lnTo>
                    <a:pt x="761" y="1054"/>
                  </a:lnTo>
                  <a:lnTo>
                    <a:pt x="767" y="1059"/>
                  </a:lnTo>
                  <a:lnTo>
                    <a:pt x="778" y="1065"/>
                  </a:lnTo>
                  <a:lnTo>
                    <a:pt x="789" y="1065"/>
                  </a:lnTo>
                  <a:lnTo>
                    <a:pt x="794" y="1070"/>
                  </a:lnTo>
                  <a:lnTo>
                    <a:pt x="827" y="1087"/>
                  </a:lnTo>
                  <a:lnTo>
                    <a:pt x="833" y="1092"/>
                  </a:lnTo>
                  <a:lnTo>
                    <a:pt x="844" y="1092"/>
                  </a:lnTo>
                  <a:lnTo>
                    <a:pt x="855" y="1098"/>
                  </a:lnTo>
                  <a:lnTo>
                    <a:pt x="861" y="1103"/>
                  </a:lnTo>
                  <a:lnTo>
                    <a:pt x="872" y="1109"/>
                  </a:lnTo>
                  <a:lnTo>
                    <a:pt x="883" y="1109"/>
                  </a:lnTo>
                  <a:lnTo>
                    <a:pt x="888" y="1114"/>
                  </a:lnTo>
                  <a:lnTo>
                    <a:pt x="899" y="1120"/>
                  </a:lnTo>
                  <a:lnTo>
                    <a:pt x="910" y="1120"/>
                  </a:lnTo>
                  <a:lnTo>
                    <a:pt x="921" y="1125"/>
                  </a:lnTo>
                  <a:lnTo>
                    <a:pt x="927" y="1125"/>
                  </a:lnTo>
                  <a:lnTo>
                    <a:pt x="949" y="1136"/>
                  </a:lnTo>
                  <a:lnTo>
                    <a:pt x="954" y="1136"/>
                  </a:lnTo>
                  <a:lnTo>
                    <a:pt x="965" y="1142"/>
                  </a:lnTo>
                  <a:lnTo>
                    <a:pt x="976" y="1142"/>
                  </a:lnTo>
                  <a:lnTo>
                    <a:pt x="982" y="1147"/>
                  </a:lnTo>
                  <a:lnTo>
                    <a:pt x="993" y="1147"/>
                  </a:lnTo>
                  <a:lnTo>
                    <a:pt x="1004" y="1153"/>
                  </a:lnTo>
                  <a:lnTo>
                    <a:pt x="1010" y="1153"/>
                  </a:lnTo>
                  <a:lnTo>
                    <a:pt x="1021" y="1158"/>
                  </a:lnTo>
                  <a:lnTo>
                    <a:pt x="1032" y="1158"/>
                  </a:lnTo>
                  <a:lnTo>
                    <a:pt x="1043" y="1164"/>
                  </a:lnTo>
                  <a:lnTo>
                    <a:pt x="1059" y="1164"/>
                  </a:lnTo>
                  <a:lnTo>
                    <a:pt x="1070" y="1169"/>
                  </a:lnTo>
                  <a:lnTo>
                    <a:pt x="1076" y="1169"/>
                  </a:lnTo>
                  <a:lnTo>
                    <a:pt x="1087" y="1175"/>
                  </a:lnTo>
                  <a:lnTo>
                    <a:pt x="1103" y="1175"/>
                  </a:lnTo>
                  <a:lnTo>
                    <a:pt x="1114" y="1180"/>
                  </a:lnTo>
                  <a:lnTo>
                    <a:pt x="1137" y="1180"/>
                  </a:lnTo>
                  <a:lnTo>
                    <a:pt x="1142" y="1186"/>
                  </a:lnTo>
                  <a:lnTo>
                    <a:pt x="1164" y="1186"/>
                  </a:lnTo>
                  <a:lnTo>
                    <a:pt x="1170" y="1191"/>
                  </a:lnTo>
                  <a:lnTo>
                    <a:pt x="1197" y="1191"/>
                  </a:lnTo>
                  <a:lnTo>
                    <a:pt x="1208" y="1197"/>
                  </a:lnTo>
                  <a:lnTo>
                    <a:pt x="1236" y="1197"/>
                  </a:lnTo>
                  <a:lnTo>
                    <a:pt x="1247" y="1203"/>
                  </a:lnTo>
                  <a:lnTo>
                    <a:pt x="1286" y="1203"/>
                  </a:lnTo>
                  <a:lnTo>
                    <a:pt x="1291" y="1208"/>
                  </a:lnTo>
                  <a:lnTo>
                    <a:pt x="1330" y="1208"/>
                  </a:lnTo>
                  <a:lnTo>
                    <a:pt x="1341" y="1214"/>
                  </a:lnTo>
                  <a:lnTo>
                    <a:pt x="1396" y="1214"/>
                  </a:lnTo>
                  <a:lnTo>
                    <a:pt x="1407" y="1219"/>
                  </a:lnTo>
                  <a:lnTo>
                    <a:pt x="1490" y="1219"/>
                  </a:lnTo>
                  <a:lnTo>
                    <a:pt x="1501" y="1225"/>
                  </a:lnTo>
                  <a:lnTo>
                    <a:pt x="1611" y="1225"/>
                  </a:lnTo>
                  <a:lnTo>
                    <a:pt x="1622" y="1230"/>
                  </a:lnTo>
                  <a:lnTo>
                    <a:pt x="1876" y="1230"/>
                  </a:lnTo>
                  <a:lnTo>
                    <a:pt x="1882" y="1236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5878" y="4336"/>
              <a:ext cx="2805" cy="1237"/>
            </a:xfrm>
            <a:custGeom>
              <a:avLst/>
              <a:gdLst>
                <a:gd name="T0" fmla="*/ 27 w 2805"/>
                <a:gd name="T1" fmla="*/ 66 h 1237"/>
                <a:gd name="T2" fmla="*/ 77 w 2805"/>
                <a:gd name="T3" fmla="*/ 171 h 1237"/>
                <a:gd name="T4" fmla="*/ 121 w 2805"/>
                <a:gd name="T5" fmla="*/ 275 h 1237"/>
                <a:gd name="T6" fmla="*/ 171 w 2805"/>
                <a:gd name="T7" fmla="*/ 369 h 1237"/>
                <a:gd name="T8" fmla="*/ 215 w 2805"/>
                <a:gd name="T9" fmla="*/ 452 h 1237"/>
                <a:gd name="T10" fmla="*/ 264 w 2805"/>
                <a:gd name="T11" fmla="*/ 535 h 1237"/>
                <a:gd name="T12" fmla="*/ 309 w 2805"/>
                <a:gd name="T13" fmla="*/ 607 h 1237"/>
                <a:gd name="T14" fmla="*/ 358 w 2805"/>
                <a:gd name="T15" fmla="*/ 678 h 1237"/>
                <a:gd name="T16" fmla="*/ 402 w 2805"/>
                <a:gd name="T17" fmla="*/ 739 h 1237"/>
                <a:gd name="T18" fmla="*/ 452 w 2805"/>
                <a:gd name="T19" fmla="*/ 794 h 1237"/>
                <a:gd name="T20" fmla="*/ 496 w 2805"/>
                <a:gd name="T21" fmla="*/ 844 h 1237"/>
                <a:gd name="T22" fmla="*/ 546 w 2805"/>
                <a:gd name="T23" fmla="*/ 893 h 1237"/>
                <a:gd name="T24" fmla="*/ 590 w 2805"/>
                <a:gd name="T25" fmla="*/ 932 h 1237"/>
                <a:gd name="T26" fmla="*/ 640 w 2805"/>
                <a:gd name="T27" fmla="*/ 971 h 1237"/>
                <a:gd name="T28" fmla="*/ 684 w 2805"/>
                <a:gd name="T29" fmla="*/ 1004 h 1237"/>
                <a:gd name="T30" fmla="*/ 734 w 2805"/>
                <a:gd name="T31" fmla="*/ 1037 h 1237"/>
                <a:gd name="T32" fmla="*/ 778 w 2805"/>
                <a:gd name="T33" fmla="*/ 1065 h 1237"/>
                <a:gd name="T34" fmla="*/ 827 w 2805"/>
                <a:gd name="T35" fmla="*/ 1087 h 1237"/>
                <a:gd name="T36" fmla="*/ 872 w 2805"/>
                <a:gd name="T37" fmla="*/ 1109 h 1237"/>
                <a:gd name="T38" fmla="*/ 921 w 2805"/>
                <a:gd name="T39" fmla="*/ 1125 h 1237"/>
                <a:gd name="T40" fmla="*/ 965 w 2805"/>
                <a:gd name="T41" fmla="*/ 1142 h 1237"/>
                <a:gd name="T42" fmla="*/ 1010 w 2805"/>
                <a:gd name="T43" fmla="*/ 1153 h 1237"/>
                <a:gd name="T44" fmla="*/ 1059 w 2805"/>
                <a:gd name="T45" fmla="*/ 1164 h 1237"/>
                <a:gd name="T46" fmla="*/ 1103 w 2805"/>
                <a:gd name="T47" fmla="*/ 1175 h 1237"/>
                <a:gd name="T48" fmla="*/ 1153 w 2805"/>
                <a:gd name="T49" fmla="*/ 1186 h 1237"/>
                <a:gd name="T50" fmla="*/ 1197 w 2805"/>
                <a:gd name="T51" fmla="*/ 1191 h 1237"/>
                <a:gd name="T52" fmla="*/ 1247 w 2805"/>
                <a:gd name="T53" fmla="*/ 1203 h 1237"/>
                <a:gd name="T54" fmla="*/ 1291 w 2805"/>
                <a:gd name="T55" fmla="*/ 1208 h 1237"/>
                <a:gd name="T56" fmla="*/ 1341 w 2805"/>
                <a:gd name="T57" fmla="*/ 1214 h 1237"/>
                <a:gd name="T58" fmla="*/ 1385 w 2805"/>
                <a:gd name="T59" fmla="*/ 1214 h 1237"/>
                <a:gd name="T60" fmla="*/ 1435 w 2805"/>
                <a:gd name="T61" fmla="*/ 1219 h 1237"/>
                <a:gd name="T62" fmla="*/ 1479 w 2805"/>
                <a:gd name="T63" fmla="*/ 1219 h 1237"/>
                <a:gd name="T64" fmla="*/ 1528 w 2805"/>
                <a:gd name="T65" fmla="*/ 1225 h 1237"/>
                <a:gd name="T66" fmla="*/ 1573 w 2805"/>
                <a:gd name="T67" fmla="*/ 1225 h 1237"/>
                <a:gd name="T68" fmla="*/ 1622 w 2805"/>
                <a:gd name="T69" fmla="*/ 1230 h 1237"/>
                <a:gd name="T70" fmla="*/ 1666 w 2805"/>
                <a:gd name="T71" fmla="*/ 1230 h 1237"/>
                <a:gd name="T72" fmla="*/ 1716 w 2805"/>
                <a:gd name="T73" fmla="*/ 1230 h 1237"/>
                <a:gd name="T74" fmla="*/ 1760 w 2805"/>
                <a:gd name="T75" fmla="*/ 1230 h 1237"/>
                <a:gd name="T76" fmla="*/ 1810 w 2805"/>
                <a:gd name="T77" fmla="*/ 1230 h 1237"/>
                <a:gd name="T78" fmla="*/ 1854 w 2805"/>
                <a:gd name="T79" fmla="*/ 1230 h 1237"/>
                <a:gd name="T80" fmla="*/ 1904 w 2805"/>
                <a:gd name="T81" fmla="*/ 1236 h 1237"/>
                <a:gd name="T82" fmla="*/ 1948 w 2805"/>
                <a:gd name="T83" fmla="*/ 1236 h 1237"/>
                <a:gd name="T84" fmla="*/ 1998 w 2805"/>
                <a:gd name="T85" fmla="*/ 1236 h 1237"/>
                <a:gd name="T86" fmla="*/ 2042 w 2805"/>
                <a:gd name="T87" fmla="*/ 1236 h 1237"/>
                <a:gd name="T88" fmla="*/ 2091 w 2805"/>
                <a:gd name="T89" fmla="*/ 1236 h 1237"/>
                <a:gd name="T90" fmla="*/ 2136 w 2805"/>
                <a:gd name="T91" fmla="*/ 1236 h 1237"/>
                <a:gd name="T92" fmla="*/ 2185 w 2805"/>
                <a:gd name="T93" fmla="*/ 1236 h 1237"/>
                <a:gd name="T94" fmla="*/ 2229 w 2805"/>
                <a:gd name="T95" fmla="*/ 1236 h 1237"/>
                <a:gd name="T96" fmla="*/ 2279 w 2805"/>
                <a:gd name="T97" fmla="*/ 1236 h 1237"/>
                <a:gd name="T98" fmla="*/ 2323 w 2805"/>
                <a:gd name="T99" fmla="*/ 1236 h 1237"/>
                <a:gd name="T100" fmla="*/ 2373 w 2805"/>
                <a:gd name="T101" fmla="*/ 1236 h 1237"/>
                <a:gd name="T102" fmla="*/ 2417 w 2805"/>
                <a:gd name="T103" fmla="*/ 1236 h 1237"/>
                <a:gd name="T104" fmla="*/ 2467 w 2805"/>
                <a:gd name="T105" fmla="*/ 1236 h 1237"/>
                <a:gd name="T106" fmla="*/ 2511 w 2805"/>
                <a:gd name="T107" fmla="*/ 1236 h 1237"/>
                <a:gd name="T108" fmla="*/ 2555 w 2805"/>
                <a:gd name="T109" fmla="*/ 1236 h 1237"/>
                <a:gd name="T110" fmla="*/ 2605 w 2805"/>
                <a:gd name="T111" fmla="*/ 1236 h 1237"/>
                <a:gd name="T112" fmla="*/ 2649 w 2805"/>
                <a:gd name="T113" fmla="*/ 1236 h 1237"/>
                <a:gd name="T114" fmla="*/ 2699 w 2805"/>
                <a:gd name="T115" fmla="*/ 1236 h 1237"/>
                <a:gd name="T116" fmla="*/ 2743 w 2805"/>
                <a:gd name="T117" fmla="*/ 1236 h 1237"/>
                <a:gd name="T118" fmla="*/ 2792 w 2805"/>
                <a:gd name="T119" fmla="*/ 1236 h 1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05" h="1237">
                  <a:moveTo>
                    <a:pt x="0" y="0"/>
                  </a:moveTo>
                  <a:lnTo>
                    <a:pt x="0" y="0"/>
                  </a:lnTo>
                  <a:lnTo>
                    <a:pt x="11" y="22"/>
                  </a:lnTo>
                  <a:lnTo>
                    <a:pt x="22" y="44"/>
                  </a:lnTo>
                  <a:lnTo>
                    <a:pt x="27" y="66"/>
                  </a:lnTo>
                  <a:lnTo>
                    <a:pt x="38" y="88"/>
                  </a:lnTo>
                  <a:lnTo>
                    <a:pt x="49" y="110"/>
                  </a:lnTo>
                  <a:lnTo>
                    <a:pt x="55" y="132"/>
                  </a:lnTo>
                  <a:lnTo>
                    <a:pt x="66" y="154"/>
                  </a:lnTo>
                  <a:lnTo>
                    <a:pt x="77" y="171"/>
                  </a:lnTo>
                  <a:lnTo>
                    <a:pt x="82" y="193"/>
                  </a:lnTo>
                  <a:lnTo>
                    <a:pt x="93" y="215"/>
                  </a:lnTo>
                  <a:lnTo>
                    <a:pt x="104" y="237"/>
                  </a:lnTo>
                  <a:lnTo>
                    <a:pt x="115" y="253"/>
                  </a:lnTo>
                  <a:lnTo>
                    <a:pt x="121" y="275"/>
                  </a:lnTo>
                  <a:lnTo>
                    <a:pt x="132" y="292"/>
                  </a:lnTo>
                  <a:lnTo>
                    <a:pt x="143" y="314"/>
                  </a:lnTo>
                  <a:lnTo>
                    <a:pt x="149" y="331"/>
                  </a:lnTo>
                  <a:lnTo>
                    <a:pt x="160" y="347"/>
                  </a:lnTo>
                  <a:lnTo>
                    <a:pt x="171" y="369"/>
                  </a:lnTo>
                  <a:lnTo>
                    <a:pt x="176" y="386"/>
                  </a:lnTo>
                  <a:lnTo>
                    <a:pt x="187" y="402"/>
                  </a:lnTo>
                  <a:lnTo>
                    <a:pt x="198" y="419"/>
                  </a:lnTo>
                  <a:lnTo>
                    <a:pt x="209" y="435"/>
                  </a:lnTo>
                  <a:lnTo>
                    <a:pt x="215" y="452"/>
                  </a:lnTo>
                  <a:lnTo>
                    <a:pt x="226" y="469"/>
                  </a:lnTo>
                  <a:lnTo>
                    <a:pt x="237" y="485"/>
                  </a:lnTo>
                  <a:lnTo>
                    <a:pt x="242" y="502"/>
                  </a:lnTo>
                  <a:lnTo>
                    <a:pt x="253" y="518"/>
                  </a:lnTo>
                  <a:lnTo>
                    <a:pt x="264" y="535"/>
                  </a:lnTo>
                  <a:lnTo>
                    <a:pt x="270" y="551"/>
                  </a:lnTo>
                  <a:lnTo>
                    <a:pt x="281" y="562"/>
                  </a:lnTo>
                  <a:lnTo>
                    <a:pt x="292" y="579"/>
                  </a:lnTo>
                  <a:lnTo>
                    <a:pt x="303" y="595"/>
                  </a:lnTo>
                  <a:lnTo>
                    <a:pt x="309" y="607"/>
                  </a:lnTo>
                  <a:lnTo>
                    <a:pt x="320" y="623"/>
                  </a:lnTo>
                  <a:lnTo>
                    <a:pt x="331" y="634"/>
                  </a:lnTo>
                  <a:lnTo>
                    <a:pt x="336" y="651"/>
                  </a:lnTo>
                  <a:lnTo>
                    <a:pt x="347" y="662"/>
                  </a:lnTo>
                  <a:lnTo>
                    <a:pt x="358" y="678"/>
                  </a:lnTo>
                  <a:lnTo>
                    <a:pt x="364" y="689"/>
                  </a:lnTo>
                  <a:lnTo>
                    <a:pt x="375" y="700"/>
                  </a:lnTo>
                  <a:lnTo>
                    <a:pt x="386" y="711"/>
                  </a:lnTo>
                  <a:lnTo>
                    <a:pt x="397" y="728"/>
                  </a:lnTo>
                  <a:lnTo>
                    <a:pt x="402" y="739"/>
                  </a:lnTo>
                  <a:lnTo>
                    <a:pt x="413" y="750"/>
                  </a:lnTo>
                  <a:lnTo>
                    <a:pt x="425" y="761"/>
                  </a:lnTo>
                  <a:lnTo>
                    <a:pt x="430" y="772"/>
                  </a:lnTo>
                  <a:lnTo>
                    <a:pt x="441" y="783"/>
                  </a:lnTo>
                  <a:lnTo>
                    <a:pt x="452" y="794"/>
                  </a:lnTo>
                  <a:lnTo>
                    <a:pt x="458" y="805"/>
                  </a:lnTo>
                  <a:lnTo>
                    <a:pt x="469" y="816"/>
                  </a:lnTo>
                  <a:lnTo>
                    <a:pt x="480" y="827"/>
                  </a:lnTo>
                  <a:lnTo>
                    <a:pt x="485" y="838"/>
                  </a:lnTo>
                  <a:lnTo>
                    <a:pt x="496" y="844"/>
                  </a:lnTo>
                  <a:lnTo>
                    <a:pt x="507" y="855"/>
                  </a:lnTo>
                  <a:lnTo>
                    <a:pt x="518" y="866"/>
                  </a:lnTo>
                  <a:lnTo>
                    <a:pt x="524" y="877"/>
                  </a:lnTo>
                  <a:lnTo>
                    <a:pt x="535" y="882"/>
                  </a:lnTo>
                  <a:lnTo>
                    <a:pt x="546" y="893"/>
                  </a:lnTo>
                  <a:lnTo>
                    <a:pt x="551" y="899"/>
                  </a:lnTo>
                  <a:lnTo>
                    <a:pt x="563" y="910"/>
                  </a:lnTo>
                  <a:lnTo>
                    <a:pt x="574" y="916"/>
                  </a:lnTo>
                  <a:lnTo>
                    <a:pt x="579" y="927"/>
                  </a:lnTo>
                  <a:lnTo>
                    <a:pt x="590" y="932"/>
                  </a:lnTo>
                  <a:lnTo>
                    <a:pt x="601" y="943"/>
                  </a:lnTo>
                  <a:lnTo>
                    <a:pt x="612" y="949"/>
                  </a:lnTo>
                  <a:lnTo>
                    <a:pt x="618" y="960"/>
                  </a:lnTo>
                  <a:lnTo>
                    <a:pt x="629" y="965"/>
                  </a:lnTo>
                  <a:lnTo>
                    <a:pt x="640" y="971"/>
                  </a:lnTo>
                  <a:lnTo>
                    <a:pt x="645" y="976"/>
                  </a:lnTo>
                  <a:lnTo>
                    <a:pt x="656" y="987"/>
                  </a:lnTo>
                  <a:lnTo>
                    <a:pt x="667" y="993"/>
                  </a:lnTo>
                  <a:lnTo>
                    <a:pt x="673" y="998"/>
                  </a:lnTo>
                  <a:lnTo>
                    <a:pt x="684" y="1004"/>
                  </a:lnTo>
                  <a:lnTo>
                    <a:pt x="695" y="1009"/>
                  </a:lnTo>
                  <a:lnTo>
                    <a:pt x="706" y="1020"/>
                  </a:lnTo>
                  <a:lnTo>
                    <a:pt x="712" y="1026"/>
                  </a:lnTo>
                  <a:lnTo>
                    <a:pt x="723" y="1031"/>
                  </a:lnTo>
                  <a:lnTo>
                    <a:pt x="734" y="1037"/>
                  </a:lnTo>
                  <a:lnTo>
                    <a:pt x="739" y="1042"/>
                  </a:lnTo>
                  <a:lnTo>
                    <a:pt x="750" y="1048"/>
                  </a:lnTo>
                  <a:lnTo>
                    <a:pt x="761" y="1054"/>
                  </a:lnTo>
                  <a:lnTo>
                    <a:pt x="767" y="1059"/>
                  </a:lnTo>
                  <a:lnTo>
                    <a:pt x="778" y="1065"/>
                  </a:lnTo>
                  <a:lnTo>
                    <a:pt x="789" y="1065"/>
                  </a:lnTo>
                  <a:lnTo>
                    <a:pt x="794" y="1070"/>
                  </a:lnTo>
                  <a:lnTo>
                    <a:pt x="805" y="1076"/>
                  </a:lnTo>
                  <a:lnTo>
                    <a:pt x="816" y="1081"/>
                  </a:lnTo>
                  <a:lnTo>
                    <a:pt x="827" y="1087"/>
                  </a:lnTo>
                  <a:lnTo>
                    <a:pt x="833" y="1092"/>
                  </a:lnTo>
                  <a:lnTo>
                    <a:pt x="844" y="1092"/>
                  </a:lnTo>
                  <a:lnTo>
                    <a:pt x="855" y="1098"/>
                  </a:lnTo>
                  <a:lnTo>
                    <a:pt x="861" y="1103"/>
                  </a:lnTo>
                  <a:lnTo>
                    <a:pt x="872" y="1109"/>
                  </a:lnTo>
                  <a:lnTo>
                    <a:pt x="883" y="1109"/>
                  </a:lnTo>
                  <a:lnTo>
                    <a:pt x="888" y="1114"/>
                  </a:lnTo>
                  <a:lnTo>
                    <a:pt x="899" y="1120"/>
                  </a:lnTo>
                  <a:lnTo>
                    <a:pt x="910" y="1120"/>
                  </a:lnTo>
                  <a:lnTo>
                    <a:pt x="921" y="1125"/>
                  </a:lnTo>
                  <a:lnTo>
                    <a:pt x="927" y="1125"/>
                  </a:lnTo>
                  <a:lnTo>
                    <a:pt x="938" y="1131"/>
                  </a:lnTo>
                  <a:lnTo>
                    <a:pt x="949" y="1136"/>
                  </a:lnTo>
                  <a:lnTo>
                    <a:pt x="954" y="1136"/>
                  </a:lnTo>
                  <a:lnTo>
                    <a:pt x="965" y="1142"/>
                  </a:lnTo>
                  <a:lnTo>
                    <a:pt x="976" y="1142"/>
                  </a:lnTo>
                  <a:lnTo>
                    <a:pt x="982" y="1147"/>
                  </a:lnTo>
                  <a:lnTo>
                    <a:pt x="993" y="1147"/>
                  </a:lnTo>
                  <a:lnTo>
                    <a:pt x="1004" y="1153"/>
                  </a:lnTo>
                  <a:lnTo>
                    <a:pt x="1010" y="1153"/>
                  </a:lnTo>
                  <a:lnTo>
                    <a:pt x="1021" y="1158"/>
                  </a:lnTo>
                  <a:lnTo>
                    <a:pt x="1032" y="1158"/>
                  </a:lnTo>
                  <a:lnTo>
                    <a:pt x="1043" y="1164"/>
                  </a:lnTo>
                  <a:lnTo>
                    <a:pt x="1048" y="1164"/>
                  </a:lnTo>
                  <a:lnTo>
                    <a:pt x="1059" y="1164"/>
                  </a:lnTo>
                  <a:lnTo>
                    <a:pt x="1070" y="1169"/>
                  </a:lnTo>
                  <a:lnTo>
                    <a:pt x="1076" y="1169"/>
                  </a:lnTo>
                  <a:lnTo>
                    <a:pt x="1087" y="1175"/>
                  </a:lnTo>
                  <a:lnTo>
                    <a:pt x="1098" y="1175"/>
                  </a:lnTo>
                  <a:lnTo>
                    <a:pt x="1103" y="1175"/>
                  </a:lnTo>
                  <a:lnTo>
                    <a:pt x="1114" y="1180"/>
                  </a:lnTo>
                  <a:lnTo>
                    <a:pt x="1126" y="1180"/>
                  </a:lnTo>
                  <a:lnTo>
                    <a:pt x="1137" y="1180"/>
                  </a:lnTo>
                  <a:lnTo>
                    <a:pt x="1142" y="1186"/>
                  </a:lnTo>
                  <a:lnTo>
                    <a:pt x="1153" y="1186"/>
                  </a:lnTo>
                  <a:lnTo>
                    <a:pt x="1164" y="1186"/>
                  </a:lnTo>
                  <a:lnTo>
                    <a:pt x="1170" y="1191"/>
                  </a:lnTo>
                  <a:lnTo>
                    <a:pt x="1181" y="1191"/>
                  </a:lnTo>
                  <a:lnTo>
                    <a:pt x="1192" y="1191"/>
                  </a:lnTo>
                  <a:lnTo>
                    <a:pt x="1197" y="1191"/>
                  </a:lnTo>
                  <a:lnTo>
                    <a:pt x="1208" y="1197"/>
                  </a:lnTo>
                  <a:lnTo>
                    <a:pt x="1219" y="1197"/>
                  </a:lnTo>
                  <a:lnTo>
                    <a:pt x="1230" y="1197"/>
                  </a:lnTo>
                  <a:lnTo>
                    <a:pt x="1236" y="1197"/>
                  </a:lnTo>
                  <a:lnTo>
                    <a:pt x="1247" y="1203"/>
                  </a:lnTo>
                  <a:lnTo>
                    <a:pt x="1258" y="1203"/>
                  </a:lnTo>
                  <a:lnTo>
                    <a:pt x="1264" y="1203"/>
                  </a:lnTo>
                  <a:lnTo>
                    <a:pt x="1275" y="1203"/>
                  </a:lnTo>
                  <a:lnTo>
                    <a:pt x="1286" y="1203"/>
                  </a:lnTo>
                  <a:lnTo>
                    <a:pt x="1291" y="1208"/>
                  </a:lnTo>
                  <a:lnTo>
                    <a:pt x="1302" y="1208"/>
                  </a:lnTo>
                  <a:lnTo>
                    <a:pt x="1313" y="1208"/>
                  </a:lnTo>
                  <a:lnTo>
                    <a:pt x="1324" y="1208"/>
                  </a:lnTo>
                  <a:lnTo>
                    <a:pt x="1330" y="1208"/>
                  </a:lnTo>
                  <a:lnTo>
                    <a:pt x="1341" y="1214"/>
                  </a:lnTo>
                  <a:lnTo>
                    <a:pt x="1352" y="1214"/>
                  </a:lnTo>
                  <a:lnTo>
                    <a:pt x="1357" y="1214"/>
                  </a:lnTo>
                  <a:lnTo>
                    <a:pt x="1368" y="1214"/>
                  </a:lnTo>
                  <a:lnTo>
                    <a:pt x="1379" y="1214"/>
                  </a:lnTo>
                  <a:lnTo>
                    <a:pt x="1385" y="1214"/>
                  </a:lnTo>
                  <a:lnTo>
                    <a:pt x="1396" y="1214"/>
                  </a:lnTo>
                  <a:lnTo>
                    <a:pt x="1407" y="1219"/>
                  </a:lnTo>
                  <a:lnTo>
                    <a:pt x="1413" y="1219"/>
                  </a:lnTo>
                  <a:lnTo>
                    <a:pt x="1424" y="1219"/>
                  </a:lnTo>
                  <a:lnTo>
                    <a:pt x="1435" y="1219"/>
                  </a:lnTo>
                  <a:lnTo>
                    <a:pt x="1446" y="1219"/>
                  </a:lnTo>
                  <a:lnTo>
                    <a:pt x="1451" y="1219"/>
                  </a:lnTo>
                  <a:lnTo>
                    <a:pt x="1462" y="1219"/>
                  </a:lnTo>
                  <a:lnTo>
                    <a:pt x="1473" y="1219"/>
                  </a:lnTo>
                  <a:lnTo>
                    <a:pt x="1479" y="1219"/>
                  </a:lnTo>
                  <a:lnTo>
                    <a:pt x="1490" y="1219"/>
                  </a:lnTo>
                  <a:lnTo>
                    <a:pt x="1501" y="1225"/>
                  </a:lnTo>
                  <a:lnTo>
                    <a:pt x="1506" y="1225"/>
                  </a:lnTo>
                  <a:lnTo>
                    <a:pt x="1517" y="1225"/>
                  </a:lnTo>
                  <a:lnTo>
                    <a:pt x="1528" y="1225"/>
                  </a:lnTo>
                  <a:lnTo>
                    <a:pt x="1540" y="1225"/>
                  </a:lnTo>
                  <a:lnTo>
                    <a:pt x="1545" y="1225"/>
                  </a:lnTo>
                  <a:lnTo>
                    <a:pt x="1556" y="1225"/>
                  </a:lnTo>
                  <a:lnTo>
                    <a:pt x="1567" y="1225"/>
                  </a:lnTo>
                  <a:lnTo>
                    <a:pt x="1573" y="1225"/>
                  </a:lnTo>
                  <a:lnTo>
                    <a:pt x="1584" y="1225"/>
                  </a:lnTo>
                  <a:lnTo>
                    <a:pt x="1595" y="1225"/>
                  </a:lnTo>
                  <a:lnTo>
                    <a:pt x="1600" y="1225"/>
                  </a:lnTo>
                  <a:lnTo>
                    <a:pt x="1611" y="1225"/>
                  </a:lnTo>
                  <a:lnTo>
                    <a:pt x="1622" y="1230"/>
                  </a:lnTo>
                  <a:lnTo>
                    <a:pt x="1628" y="1230"/>
                  </a:lnTo>
                  <a:lnTo>
                    <a:pt x="1639" y="1230"/>
                  </a:lnTo>
                  <a:lnTo>
                    <a:pt x="1650" y="1230"/>
                  </a:lnTo>
                  <a:lnTo>
                    <a:pt x="1661" y="1230"/>
                  </a:lnTo>
                  <a:lnTo>
                    <a:pt x="1666" y="1230"/>
                  </a:lnTo>
                  <a:lnTo>
                    <a:pt x="1678" y="1230"/>
                  </a:lnTo>
                  <a:lnTo>
                    <a:pt x="1689" y="1230"/>
                  </a:lnTo>
                  <a:lnTo>
                    <a:pt x="1694" y="1230"/>
                  </a:lnTo>
                  <a:lnTo>
                    <a:pt x="1705" y="1230"/>
                  </a:lnTo>
                  <a:lnTo>
                    <a:pt x="1716" y="1230"/>
                  </a:lnTo>
                  <a:lnTo>
                    <a:pt x="1722" y="1230"/>
                  </a:lnTo>
                  <a:lnTo>
                    <a:pt x="1733" y="1230"/>
                  </a:lnTo>
                  <a:lnTo>
                    <a:pt x="1744" y="1230"/>
                  </a:lnTo>
                  <a:lnTo>
                    <a:pt x="1755" y="1230"/>
                  </a:lnTo>
                  <a:lnTo>
                    <a:pt x="1760" y="1230"/>
                  </a:lnTo>
                  <a:lnTo>
                    <a:pt x="1771" y="1230"/>
                  </a:lnTo>
                  <a:lnTo>
                    <a:pt x="1782" y="1230"/>
                  </a:lnTo>
                  <a:lnTo>
                    <a:pt x="1788" y="1230"/>
                  </a:lnTo>
                  <a:lnTo>
                    <a:pt x="1799" y="1230"/>
                  </a:lnTo>
                  <a:lnTo>
                    <a:pt x="1810" y="1230"/>
                  </a:lnTo>
                  <a:lnTo>
                    <a:pt x="1815" y="1230"/>
                  </a:lnTo>
                  <a:lnTo>
                    <a:pt x="1827" y="1230"/>
                  </a:lnTo>
                  <a:lnTo>
                    <a:pt x="1838" y="1230"/>
                  </a:lnTo>
                  <a:lnTo>
                    <a:pt x="1849" y="1230"/>
                  </a:lnTo>
                  <a:lnTo>
                    <a:pt x="1854" y="1230"/>
                  </a:lnTo>
                  <a:lnTo>
                    <a:pt x="1865" y="1230"/>
                  </a:lnTo>
                  <a:lnTo>
                    <a:pt x="1876" y="1230"/>
                  </a:lnTo>
                  <a:lnTo>
                    <a:pt x="1882" y="1236"/>
                  </a:lnTo>
                  <a:lnTo>
                    <a:pt x="1893" y="1236"/>
                  </a:lnTo>
                  <a:lnTo>
                    <a:pt x="1904" y="1236"/>
                  </a:lnTo>
                  <a:lnTo>
                    <a:pt x="1909" y="1236"/>
                  </a:lnTo>
                  <a:lnTo>
                    <a:pt x="1920" y="1236"/>
                  </a:lnTo>
                  <a:lnTo>
                    <a:pt x="1931" y="1236"/>
                  </a:lnTo>
                  <a:lnTo>
                    <a:pt x="1937" y="1236"/>
                  </a:lnTo>
                  <a:lnTo>
                    <a:pt x="1948" y="1236"/>
                  </a:lnTo>
                  <a:lnTo>
                    <a:pt x="1959" y="1236"/>
                  </a:lnTo>
                  <a:lnTo>
                    <a:pt x="1970" y="1236"/>
                  </a:lnTo>
                  <a:lnTo>
                    <a:pt x="1976" y="1236"/>
                  </a:lnTo>
                  <a:lnTo>
                    <a:pt x="1987" y="1236"/>
                  </a:lnTo>
                  <a:lnTo>
                    <a:pt x="1998" y="1236"/>
                  </a:lnTo>
                  <a:lnTo>
                    <a:pt x="2003" y="1236"/>
                  </a:lnTo>
                  <a:lnTo>
                    <a:pt x="2014" y="1236"/>
                  </a:lnTo>
                  <a:lnTo>
                    <a:pt x="2025" y="1236"/>
                  </a:lnTo>
                  <a:lnTo>
                    <a:pt x="2031" y="1236"/>
                  </a:lnTo>
                  <a:lnTo>
                    <a:pt x="2042" y="1236"/>
                  </a:lnTo>
                  <a:lnTo>
                    <a:pt x="2053" y="1236"/>
                  </a:lnTo>
                  <a:lnTo>
                    <a:pt x="2064" y="1236"/>
                  </a:lnTo>
                  <a:lnTo>
                    <a:pt x="2069" y="1236"/>
                  </a:lnTo>
                  <a:lnTo>
                    <a:pt x="2080" y="1236"/>
                  </a:lnTo>
                  <a:lnTo>
                    <a:pt x="2091" y="1236"/>
                  </a:lnTo>
                  <a:lnTo>
                    <a:pt x="2097" y="1236"/>
                  </a:lnTo>
                  <a:lnTo>
                    <a:pt x="2108" y="1236"/>
                  </a:lnTo>
                  <a:lnTo>
                    <a:pt x="2119" y="1236"/>
                  </a:lnTo>
                  <a:lnTo>
                    <a:pt x="2125" y="1236"/>
                  </a:lnTo>
                  <a:lnTo>
                    <a:pt x="2136" y="1236"/>
                  </a:lnTo>
                  <a:lnTo>
                    <a:pt x="2147" y="1236"/>
                  </a:lnTo>
                  <a:lnTo>
                    <a:pt x="2152" y="1236"/>
                  </a:lnTo>
                  <a:lnTo>
                    <a:pt x="2163" y="1236"/>
                  </a:lnTo>
                  <a:lnTo>
                    <a:pt x="2174" y="1236"/>
                  </a:lnTo>
                  <a:lnTo>
                    <a:pt x="2185" y="1236"/>
                  </a:lnTo>
                  <a:lnTo>
                    <a:pt x="2191" y="1236"/>
                  </a:lnTo>
                  <a:lnTo>
                    <a:pt x="2202" y="1236"/>
                  </a:lnTo>
                  <a:lnTo>
                    <a:pt x="2213" y="1236"/>
                  </a:lnTo>
                  <a:lnTo>
                    <a:pt x="2218" y="1236"/>
                  </a:lnTo>
                  <a:lnTo>
                    <a:pt x="2229" y="1236"/>
                  </a:lnTo>
                  <a:lnTo>
                    <a:pt x="2241" y="1236"/>
                  </a:lnTo>
                  <a:lnTo>
                    <a:pt x="2246" y="1236"/>
                  </a:lnTo>
                  <a:lnTo>
                    <a:pt x="2257" y="1236"/>
                  </a:lnTo>
                  <a:lnTo>
                    <a:pt x="2268" y="1236"/>
                  </a:lnTo>
                  <a:lnTo>
                    <a:pt x="2279" y="1236"/>
                  </a:lnTo>
                  <a:lnTo>
                    <a:pt x="2285" y="1236"/>
                  </a:lnTo>
                  <a:lnTo>
                    <a:pt x="2296" y="1236"/>
                  </a:lnTo>
                  <a:lnTo>
                    <a:pt x="2307" y="1236"/>
                  </a:lnTo>
                  <a:lnTo>
                    <a:pt x="2312" y="1236"/>
                  </a:lnTo>
                  <a:lnTo>
                    <a:pt x="2323" y="1236"/>
                  </a:lnTo>
                  <a:lnTo>
                    <a:pt x="2334" y="1236"/>
                  </a:lnTo>
                  <a:lnTo>
                    <a:pt x="2340" y="1236"/>
                  </a:lnTo>
                  <a:lnTo>
                    <a:pt x="2351" y="1236"/>
                  </a:lnTo>
                  <a:lnTo>
                    <a:pt x="2362" y="1236"/>
                  </a:lnTo>
                  <a:lnTo>
                    <a:pt x="2373" y="1236"/>
                  </a:lnTo>
                  <a:lnTo>
                    <a:pt x="2379" y="1236"/>
                  </a:lnTo>
                  <a:lnTo>
                    <a:pt x="2390" y="1236"/>
                  </a:lnTo>
                  <a:lnTo>
                    <a:pt x="2401" y="1236"/>
                  </a:lnTo>
                  <a:lnTo>
                    <a:pt x="2406" y="1236"/>
                  </a:lnTo>
                  <a:lnTo>
                    <a:pt x="2417" y="1236"/>
                  </a:lnTo>
                  <a:lnTo>
                    <a:pt x="2428" y="1236"/>
                  </a:lnTo>
                  <a:lnTo>
                    <a:pt x="2434" y="1236"/>
                  </a:lnTo>
                  <a:lnTo>
                    <a:pt x="2445" y="1236"/>
                  </a:lnTo>
                  <a:lnTo>
                    <a:pt x="2456" y="1236"/>
                  </a:lnTo>
                  <a:lnTo>
                    <a:pt x="2467" y="1236"/>
                  </a:lnTo>
                  <a:lnTo>
                    <a:pt x="2472" y="1236"/>
                  </a:lnTo>
                  <a:lnTo>
                    <a:pt x="2483" y="1236"/>
                  </a:lnTo>
                  <a:lnTo>
                    <a:pt x="2494" y="1236"/>
                  </a:lnTo>
                  <a:lnTo>
                    <a:pt x="2500" y="1236"/>
                  </a:lnTo>
                  <a:lnTo>
                    <a:pt x="2511" y="1236"/>
                  </a:lnTo>
                  <a:lnTo>
                    <a:pt x="2522" y="1236"/>
                  </a:lnTo>
                  <a:lnTo>
                    <a:pt x="2528" y="1236"/>
                  </a:lnTo>
                  <a:lnTo>
                    <a:pt x="2539" y="1236"/>
                  </a:lnTo>
                  <a:lnTo>
                    <a:pt x="2550" y="1236"/>
                  </a:lnTo>
                  <a:lnTo>
                    <a:pt x="2555" y="1236"/>
                  </a:lnTo>
                  <a:lnTo>
                    <a:pt x="2566" y="1236"/>
                  </a:lnTo>
                  <a:lnTo>
                    <a:pt x="2577" y="1236"/>
                  </a:lnTo>
                  <a:lnTo>
                    <a:pt x="2588" y="1236"/>
                  </a:lnTo>
                  <a:lnTo>
                    <a:pt x="2594" y="1236"/>
                  </a:lnTo>
                  <a:lnTo>
                    <a:pt x="2605" y="1236"/>
                  </a:lnTo>
                  <a:lnTo>
                    <a:pt x="2616" y="1236"/>
                  </a:lnTo>
                  <a:lnTo>
                    <a:pt x="2621" y="1236"/>
                  </a:lnTo>
                  <a:lnTo>
                    <a:pt x="2632" y="1236"/>
                  </a:lnTo>
                  <a:lnTo>
                    <a:pt x="2643" y="1236"/>
                  </a:lnTo>
                  <a:lnTo>
                    <a:pt x="2649" y="1236"/>
                  </a:lnTo>
                  <a:lnTo>
                    <a:pt x="2660" y="1236"/>
                  </a:lnTo>
                  <a:lnTo>
                    <a:pt x="2671" y="1236"/>
                  </a:lnTo>
                  <a:lnTo>
                    <a:pt x="2682" y="1236"/>
                  </a:lnTo>
                  <a:lnTo>
                    <a:pt x="2688" y="1236"/>
                  </a:lnTo>
                  <a:lnTo>
                    <a:pt x="2699" y="1236"/>
                  </a:lnTo>
                  <a:lnTo>
                    <a:pt x="2710" y="1236"/>
                  </a:lnTo>
                  <a:lnTo>
                    <a:pt x="2715" y="1236"/>
                  </a:lnTo>
                  <a:lnTo>
                    <a:pt x="2726" y="1236"/>
                  </a:lnTo>
                  <a:lnTo>
                    <a:pt x="2737" y="1236"/>
                  </a:lnTo>
                  <a:lnTo>
                    <a:pt x="2743" y="1236"/>
                  </a:lnTo>
                  <a:lnTo>
                    <a:pt x="2754" y="1236"/>
                  </a:lnTo>
                  <a:lnTo>
                    <a:pt x="2765" y="1236"/>
                  </a:lnTo>
                  <a:lnTo>
                    <a:pt x="2776" y="1236"/>
                  </a:lnTo>
                  <a:lnTo>
                    <a:pt x="2781" y="1236"/>
                  </a:lnTo>
                  <a:lnTo>
                    <a:pt x="2792" y="1236"/>
                  </a:lnTo>
                  <a:lnTo>
                    <a:pt x="2804" y="1236"/>
                  </a:lnTo>
                  <a:lnTo>
                    <a:pt x="0" y="123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187" y="5715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70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331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1170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2003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2837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3670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4509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5342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6176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7009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7843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Freeform 330"/>
            <p:cNvSpPr>
              <a:spLocks/>
            </p:cNvSpPr>
            <p:nvPr/>
          </p:nvSpPr>
          <p:spPr bwMode="auto">
            <a:xfrm>
              <a:off x="8682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2" name="Text Box 324"/>
            <p:cNvSpPr txBox="1">
              <a:spLocks noChangeArrowheads="1"/>
            </p:cNvSpPr>
            <p:nvPr/>
          </p:nvSpPr>
          <p:spPr bwMode="auto">
            <a:xfrm>
              <a:off x="2511" y="258"/>
              <a:ext cx="4021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600" spc="-1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0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6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325"/>
            <p:cNvSpPr txBox="1">
              <a:spLocks noChangeArrowheads="1"/>
            </p:cNvSpPr>
            <p:nvPr/>
          </p:nvSpPr>
          <p:spPr bwMode="auto">
            <a:xfrm>
              <a:off x="232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326"/>
            <p:cNvSpPr txBox="1">
              <a:spLocks noChangeArrowheads="1"/>
            </p:cNvSpPr>
            <p:nvPr/>
          </p:nvSpPr>
          <p:spPr bwMode="auto">
            <a:xfrm>
              <a:off x="1071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327"/>
            <p:cNvSpPr txBox="1">
              <a:spLocks noChangeArrowheads="1"/>
            </p:cNvSpPr>
            <p:nvPr/>
          </p:nvSpPr>
          <p:spPr bwMode="auto">
            <a:xfrm>
              <a:off x="1904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328"/>
            <p:cNvSpPr txBox="1">
              <a:spLocks noChangeArrowheads="1"/>
            </p:cNvSpPr>
            <p:nvPr/>
          </p:nvSpPr>
          <p:spPr bwMode="auto">
            <a:xfrm>
              <a:off x="2738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329"/>
            <p:cNvSpPr txBox="1">
              <a:spLocks noChangeArrowheads="1"/>
            </p:cNvSpPr>
            <p:nvPr/>
          </p:nvSpPr>
          <p:spPr bwMode="auto">
            <a:xfrm>
              <a:off x="3571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330"/>
            <p:cNvSpPr txBox="1">
              <a:spLocks noChangeArrowheads="1"/>
            </p:cNvSpPr>
            <p:nvPr/>
          </p:nvSpPr>
          <p:spPr bwMode="auto">
            <a:xfrm>
              <a:off x="4438" y="5875"/>
              <a:ext cx="142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6985" marR="0" eaLnBrk="0" hangingPunct="0">
                <a:lnSpc>
                  <a:spcPts val="108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2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331"/>
            <p:cNvSpPr txBox="1">
              <a:spLocks noChangeArrowheads="1"/>
            </p:cNvSpPr>
            <p:nvPr/>
          </p:nvSpPr>
          <p:spPr bwMode="auto">
            <a:xfrm>
              <a:off x="5282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0" name="Text Box 332"/>
            <p:cNvSpPr txBox="1">
              <a:spLocks noChangeArrowheads="1"/>
            </p:cNvSpPr>
            <p:nvPr/>
          </p:nvSpPr>
          <p:spPr bwMode="auto">
            <a:xfrm>
              <a:off x="6116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1" name="Text Box 333"/>
            <p:cNvSpPr txBox="1">
              <a:spLocks noChangeArrowheads="1"/>
            </p:cNvSpPr>
            <p:nvPr/>
          </p:nvSpPr>
          <p:spPr bwMode="auto">
            <a:xfrm>
              <a:off x="6949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2" name="Text Box 334"/>
            <p:cNvSpPr txBox="1">
              <a:spLocks noChangeArrowheads="1"/>
            </p:cNvSpPr>
            <p:nvPr/>
          </p:nvSpPr>
          <p:spPr bwMode="auto">
            <a:xfrm>
              <a:off x="7783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3" name="Text Box 335"/>
            <p:cNvSpPr txBox="1">
              <a:spLocks noChangeArrowheads="1"/>
            </p:cNvSpPr>
            <p:nvPr/>
          </p:nvSpPr>
          <p:spPr bwMode="auto">
            <a:xfrm>
              <a:off x="8622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P(Z≥1.96) = 0.025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909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9092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1579A37-F473-4A23-A7C3-91201CDF321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461452" y="1269297"/>
            <a:ext cx="6525895" cy="4750435"/>
            <a:chOff x="0" y="6"/>
            <a:chExt cx="10277" cy="7481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0257" y="6"/>
              <a:ext cx="20" cy="7481"/>
            </a:xfrm>
            <a:custGeom>
              <a:avLst/>
              <a:gdLst>
                <a:gd name="T0" fmla="*/ 0 w 20"/>
                <a:gd name="T1" fmla="*/ 0 h 7481"/>
                <a:gd name="T2" fmla="*/ 6 w 20"/>
                <a:gd name="T3" fmla="*/ 0 h 7481"/>
                <a:gd name="T4" fmla="*/ 6 w 20"/>
                <a:gd name="T5" fmla="*/ 7480 h 7481"/>
                <a:gd name="T6" fmla="*/ 0 w 20"/>
                <a:gd name="T7" fmla="*/ 7480 h 7481"/>
                <a:gd name="T8" fmla="*/ 0 w 20"/>
                <a:gd name="T9" fmla="*/ 0 h 7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7481">
                  <a:moveTo>
                    <a:pt x="0" y="0"/>
                  </a:moveTo>
                  <a:lnTo>
                    <a:pt x="6" y="0"/>
                  </a:lnTo>
                  <a:lnTo>
                    <a:pt x="6" y="7480"/>
                  </a:lnTo>
                  <a:lnTo>
                    <a:pt x="0" y="74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6"/>
              <a:ext cx="10258" cy="7481"/>
            </a:xfrm>
            <a:custGeom>
              <a:avLst/>
              <a:gdLst>
                <a:gd name="T0" fmla="*/ 0 w 10258"/>
                <a:gd name="T1" fmla="*/ 7480 h 7481"/>
                <a:gd name="T2" fmla="*/ 0 w 10258"/>
                <a:gd name="T3" fmla="*/ 0 h 7481"/>
                <a:gd name="T4" fmla="*/ 10257 w 10258"/>
                <a:gd name="T5" fmla="*/ 0 h 7481"/>
                <a:gd name="T6" fmla="*/ 10257 w 10258"/>
                <a:gd name="T7" fmla="*/ 7480 h 7481"/>
                <a:gd name="T8" fmla="*/ 0 w 10258"/>
                <a:gd name="T9" fmla="*/ 7480 h 7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58" h="7481">
                  <a:moveTo>
                    <a:pt x="0" y="7480"/>
                  </a:moveTo>
                  <a:lnTo>
                    <a:pt x="0" y="0"/>
                  </a:lnTo>
                  <a:lnTo>
                    <a:pt x="10257" y="0"/>
                  </a:lnTo>
                  <a:lnTo>
                    <a:pt x="10257" y="7480"/>
                  </a:lnTo>
                  <a:lnTo>
                    <a:pt x="0" y="748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0257" y="6"/>
              <a:ext cx="20" cy="7481"/>
            </a:xfrm>
            <a:custGeom>
              <a:avLst/>
              <a:gdLst>
                <a:gd name="T0" fmla="*/ 0 w 20"/>
                <a:gd name="T1" fmla="*/ 0 h 7481"/>
                <a:gd name="T2" fmla="*/ 0 w 20"/>
                <a:gd name="T3" fmla="*/ 7480 h 7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481">
                  <a:moveTo>
                    <a:pt x="0" y="0"/>
                  </a:moveTo>
                  <a:lnTo>
                    <a:pt x="0" y="7480"/>
                  </a:lnTo>
                </a:path>
              </a:pathLst>
            </a:custGeom>
            <a:noFill/>
            <a:ln w="7959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86" y="6322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86" y="4963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86" y="3597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86" y="2238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86" y="878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6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38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0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2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4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47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49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1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53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562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84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606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628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650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672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694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716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738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75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78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80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82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84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86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89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91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93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95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97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100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102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104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106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1088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114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113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115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117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120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122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124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126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128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131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33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135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137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39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1408" y="6316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443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1465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486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1508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530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552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574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596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1618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1640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665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1687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1696" y="6310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1731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1753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1775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1797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1819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1828" y="6304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1862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1884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906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928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941" y="6297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972" y="626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994" y="626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2003" y="6291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2038" y="6260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2060" y="6260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2072" y="6285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2104" y="6254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2116" y="6279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2148" y="6247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2160" y="6272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2195" y="624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2204" y="6266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2229" y="6260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2260" y="622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2273" y="6254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2292" y="6247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2317" y="6241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2336" y="6235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2361" y="6229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2380" y="6222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2405" y="6216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2423" y="6210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2448" y="6203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2467" y="6197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2492" y="6185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2511" y="6178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2536" y="6172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2555" y="6160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2580" y="6147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2599" y="6141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2624" y="6128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2643" y="6116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2668" y="6103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2687" y="6091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2712" y="6078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2737" y="6059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2756" y="6047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2781" y="6028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2799" y="6009"/>
              <a:ext cx="26" cy="20"/>
            </a:xfrm>
            <a:custGeom>
              <a:avLst/>
              <a:gdLst>
                <a:gd name="T0" fmla="*/ 0 w 26"/>
                <a:gd name="T1" fmla="*/ 18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8"/>
                  </a:moveTo>
                  <a:lnTo>
                    <a:pt x="25" y="0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825" y="5997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2843" y="5978"/>
              <a:ext cx="26" cy="20"/>
            </a:xfrm>
            <a:custGeom>
              <a:avLst/>
              <a:gdLst>
                <a:gd name="T0" fmla="*/ 0 w 26"/>
                <a:gd name="T1" fmla="*/ 18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8"/>
                  </a:moveTo>
                  <a:lnTo>
                    <a:pt x="25" y="0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2868" y="5959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2887" y="5934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2912" y="5915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2931" y="5890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2956" y="5871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2975" y="5846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3000" y="5821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8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8" y="0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3019" y="5796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3044" y="5771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8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8" y="0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3063" y="5740"/>
              <a:ext cx="26" cy="32"/>
            </a:xfrm>
            <a:custGeom>
              <a:avLst/>
              <a:gdLst>
                <a:gd name="T0" fmla="*/ 0 w 26"/>
                <a:gd name="T1" fmla="*/ 31 h 32"/>
                <a:gd name="T2" fmla="*/ 25 w 26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2">
                  <a:moveTo>
                    <a:pt x="0" y="31"/>
                  </a:moveTo>
                  <a:lnTo>
                    <a:pt x="25" y="0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3088" y="5709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3107" y="5684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3132" y="5652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3150" y="5615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3175" y="5583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3194" y="5546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3219" y="5514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3238" y="5477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3263" y="5439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8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3282" y="5395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3307" y="5358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3332" y="5314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3351" y="5270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3376" y="5226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3395" y="5176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3420" y="5132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3439" y="5082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3464" y="5032"/>
              <a:ext cx="20" cy="51"/>
            </a:xfrm>
            <a:custGeom>
              <a:avLst/>
              <a:gdLst>
                <a:gd name="T0" fmla="*/ 0 w 20"/>
                <a:gd name="T1" fmla="*/ 50 h 51"/>
                <a:gd name="T2" fmla="*/ 18 w 20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50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3483" y="4982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3508" y="4925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8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3526" y="4869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3552" y="4819"/>
              <a:ext cx="20" cy="51"/>
            </a:xfrm>
            <a:custGeom>
              <a:avLst/>
              <a:gdLst>
                <a:gd name="T0" fmla="*/ 0 w 20"/>
                <a:gd name="T1" fmla="*/ 50 h 51"/>
                <a:gd name="T2" fmla="*/ 18 w 20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50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3570" y="4763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3595" y="4700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3614" y="4644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3639" y="4581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3658" y="4518"/>
              <a:ext cx="26" cy="63"/>
            </a:xfrm>
            <a:custGeom>
              <a:avLst/>
              <a:gdLst>
                <a:gd name="T0" fmla="*/ 0 w 26"/>
                <a:gd name="T1" fmla="*/ 62 h 63"/>
                <a:gd name="T2" fmla="*/ 25 w 26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62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3683" y="4456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3702" y="4393"/>
              <a:ext cx="26" cy="63"/>
            </a:xfrm>
            <a:custGeom>
              <a:avLst/>
              <a:gdLst>
                <a:gd name="T0" fmla="*/ 0 w 26"/>
                <a:gd name="T1" fmla="*/ 62 h 63"/>
                <a:gd name="T2" fmla="*/ 25 w 26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62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3727" y="4330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3746" y="4261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3771" y="4193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3790" y="4124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815" y="4055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3840" y="3986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3859" y="3917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884" y="3842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902" y="3773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3928" y="3698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946" y="3622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3971" y="3547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3990" y="3472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4015" y="3397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4034" y="3322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4059" y="3247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4078" y="3171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4103" y="3096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4122" y="3015"/>
              <a:ext cx="26" cy="82"/>
            </a:xfrm>
            <a:custGeom>
              <a:avLst/>
              <a:gdLst>
                <a:gd name="T0" fmla="*/ 0 w 26"/>
                <a:gd name="T1" fmla="*/ 81 h 82"/>
                <a:gd name="T2" fmla="*/ 25 w 26"/>
                <a:gd name="T3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82">
                  <a:moveTo>
                    <a:pt x="0" y="81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4147" y="2940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4166" y="2864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4191" y="2789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4210" y="2714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4235" y="2633"/>
              <a:ext cx="20" cy="82"/>
            </a:xfrm>
            <a:custGeom>
              <a:avLst/>
              <a:gdLst>
                <a:gd name="T0" fmla="*/ 0 w 20"/>
                <a:gd name="T1" fmla="*/ 81 h 82"/>
                <a:gd name="T2" fmla="*/ 18 w 20"/>
                <a:gd name="T3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81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4253" y="2557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4279" y="2488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4297" y="2413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4322" y="2338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4341" y="2263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4366" y="2194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4391" y="2125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4410" y="2056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4435" y="1987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4454" y="1918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4479" y="1856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4498" y="1787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4523" y="1724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4542" y="1668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4567" y="1605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4586" y="1549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4611" y="1492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8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4629" y="1442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4655" y="1386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8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4673" y="1342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4698" y="1292"/>
              <a:ext cx="20" cy="51"/>
            </a:xfrm>
            <a:custGeom>
              <a:avLst/>
              <a:gdLst>
                <a:gd name="T0" fmla="*/ 0 w 20"/>
                <a:gd name="T1" fmla="*/ 50 h 51"/>
                <a:gd name="T2" fmla="*/ 18 w 20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50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4717" y="1248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4742" y="1204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4761" y="1167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4786" y="1129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8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4805" y="1091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4830" y="1060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4849" y="1035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4874" y="1004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4893" y="985"/>
              <a:ext cx="26" cy="20"/>
            </a:xfrm>
            <a:custGeom>
              <a:avLst/>
              <a:gdLst>
                <a:gd name="T0" fmla="*/ 0 w 26"/>
                <a:gd name="T1" fmla="*/ 18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8"/>
                  </a:moveTo>
                  <a:lnTo>
                    <a:pt x="25" y="0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4918" y="960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943" y="941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4962" y="929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4987" y="916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5005" y="903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5031" y="897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5049" y="891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5084" y="860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5093" y="891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6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5128" y="86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5137" y="897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12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5162" y="9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8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8" y="6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5181" y="916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18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5206" y="9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8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8" y="12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5225" y="947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18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5250" y="966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8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8" y="25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5269" y="991"/>
              <a:ext cx="26" cy="26"/>
            </a:xfrm>
            <a:custGeom>
              <a:avLst/>
              <a:gdLst>
                <a:gd name="T0" fmla="*/ 0 w 26"/>
                <a:gd name="T1" fmla="*/ 0 h 26"/>
                <a:gd name="T2" fmla="*/ 25 w 26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0"/>
                  </a:moveTo>
                  <a:lnTo>
                    <a:pt x="25" y="25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5294" y="1016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8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8" y="25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5313" y="1041"/>
              <a:ext cx="26" cy="32"/>
            </a:xfrm>
            <a:custGeom>
              <a:avLst/>
              <a:gdLst>
                <a:gd name="T0" fmla="*/ 0 w 26"/>
                <a:gd name="T1" fmla="*/ 0 h 32"/>
                <a:gd name="T2" fmla="*/ 25 w 26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2">
                  <a:moveTo>
                    <a:pt x="0" y="0"/>
                  </a:moveTo>
                  <a:lnTo>
                    <a:pt x="25" y="31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5338" y="1073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8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8" y="37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5356" y="1110"/>
              <a:ext cx="26" cy="32"/>
            </a:xfrm>
            <a:custGeom>
              <a:avLst/>
              <a:gdLst>
                <a:gd name="T0" fmla="*/ 0 w 26"/>
                <a:gd name="T1" fmla="*/ 0 h 32"/>
                <a:gd name="T2" fmla="*/ 25 w 26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2">
                  <a:moveTo>
                    <a:pt x="0" y="0"/>
                  </a:moveTo>
                  <a:lnTo>
                    <a:pt x="25" y="31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5382" y="1142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8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8" y="37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5400" y="1179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5425" y="1223"/>
              <a:ext cx="20" cy="44"/>
            </a:xfrm>
            <a:custGeom>
              <a:avLst/>
              <a:gdLst>
                <a:gd name="T0" fmla="*/ 0 w 20"/>
                <a:gd name="T1" fmla="*/ 0 h 44"/>
                <a:gd name="T2" fmla="*/ 18 w 20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lnTo>
                    <a:pt x="18" y="43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5444" y="1267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5469" y="1311"/>
              <a:ext cx="26" cy="51"/>
            </a:xfrm>
            <a:custGeom>
              <a:avLst/>
              <a:gdLst>
                <a:gd name="T0" fmla="*/ 0 w 26"/>
                <a:gd name="T1" fmla="*/ 0 h 51"/>
                <a:gd name="T2" fmla="*/ 25 w 26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0"/>
                  </a:moveTo>
                  <a:lnTo>
                    <a:pt x="25" y="5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5494" y="13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5513" y="1411"/>
              <a:ext cx="26" cy="51"/>
            </a:xfrm>
            <a:custGeom>
              <a:avLst/>
              <a:gdLst>
                <a:gd name="T0" fmla="*/ 0 w 26"/>
                <a:gd name="T1" fmla="*/ 0 h 51"/>
                <a:gd name="T2" fmla="*/ 25 w 26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0"/>
                  </a:moveTo>
                  <a:lnTo>
                    <a:pt x="25" y="5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5538" y="146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8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8" y="56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5557" y="1517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5582" y="157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8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8" y="56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5601" y="1630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5626" y="1687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5645" y="1749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5670" y="1812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5689" y="1881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5714" y="1943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5732" y="2012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5758" y="2081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5776" y="2150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5801" y="2225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5820" y="2294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5845" y="2370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5864" y="2438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5889" y="2514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5908" y="2589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5933" y="2664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5952" y="2739"/>
              <a:ext cx="26" cy="82"/>
            </a:xfrm>
            <a:custGeom>
              <a:avLst/>
              <a:gdLst>
                <a:gd name="T0" fmla="*/ 0 w 26"/>
                <a:gd name="T1" fmla="*/ 0 h 82"/>
                <a:gd name="T2" fmla="*/ 25 w 26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82">
                  <a:moveTo>
                    <a:pt x="0" y="0"/>
                  </a:moveTo>
                  <a:lnTo>
                    <a:pt x="25" y="81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5977" y="2821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5996" y="2896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6021" y="2971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6046" y="3046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6065" y="3121"/>
              <a:ext cx="26" cy="82"/>
            </a:xfrm>
            <a:custGeom>
              <a:avLst/>
              <a:gdLst>
                <a:gd name="T0" fmla="*/ 0 w 26"/>
                <a:gd name="T1" fmla="*/ 0 h 82"/>
                <a:gd name="T2" fmla="*/ 25 w 26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82">
                  <a:moveTo>
                    <a:pt x="0" y="0"/>
                  </a:moveTo>
                  <a:lnTo>
                    <a:pt x="25" y="81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6090" y="3203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6109" y="3278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6134" y="3353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6152" y="3428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6177" y="3503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6196" y="3579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6221" y="3654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6240" y="3729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6265" y="3798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6284" y="3873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6309" y="3942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6328" y="4017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6353" y="4086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6372" y="4155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6397" y="4224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6416" y="4287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6441" y="435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6459" y="4418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6485" y="448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6503" y="4544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6528" y="460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6547" y="4669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6572" y="4725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6597" y="478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8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8" y="56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6616" y="4838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6641" y="4894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6660" y="4944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6685" y="500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6704" y="5051"/>
              <a:ext cx="26" cy="51"/>
            </a:xfrm>
            <a:custGeom>
              <a:avLst/>
              <a:gdLst>
                <a:gd name="T0" fmla="*/ 0 w 26"/>
                <a:gd name="T1" fmla="*/ 0 h 51"/>
                <a:gd name="T2" fmla="*/ 25 w 26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0"/>
                  </a:moveTo>
                  <a:lnTo>
                    <a:pt x="25" y="5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6729" y="510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6748" y="5151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6773" y="519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6792" y="5245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6817" y="5289"/>
              <a:ext cx="20" cy="44"/>
            </a:xfrm>
            <a:custGeom>
              <a:avLst/>
              <a:gdLst>
                <a:gd name="T0" fmla="*/ 0 w 20"/>
                <a:gd name="T1" fmla="*/ 0 h 44"/>
                <a:gd name="T2" fmla="*/ 18 w 20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lnTo>
                    <a:pt x="18" y="43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6836" y="5333"/>
              <a:ext cx="26" cy="38"/>
            </a:xfrm>
            <a:custGeom>
              <a:avLst/>
              <a:gdLst>
                <a:gd name="T0" fmla="*/ 0 w 26"/>
                <a:gd name="T1" fmla="*/ 0 h 38"/>
                <a:gd name="T2" fmla="*/ 25 w 26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0"/>
                  </a:moveTo>
                  <a:lnTo>
                    <a:pt x="25" y="37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6861" y="5370"/>
              <a:ext cx="20" cy="44"/>
            </a:xfrm>
            <a:custGeom>
              <a:avLst/>
              <a:gdLst>
                <a:gd name="T0" fmla="*/ 0 w 20"/>
                <a:gd name="T1" fmla="*/ 0 h 44"/>
                <a:gd name="T2" fmla="*/ 18 w 20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lnTo>
                    <a:pt x="18" y="43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6879" y="5414"/>
              <a:ext cx="26" cy="38"/>
            </a:xfrm>
            <a:custGeom>
              <a:avLst/>
              <a:gdLst>
                <a:gd name="T0" fmla="*/ 0 w 26"/>
                <a:gd name="T1" fmla="*/ 0 h 38"/>
                <a:gd name="T2" fmla="*/ 25 w 26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0"/>
                  </a:moveTo>
                  <a:lnTo>
                    <a:pt x="25" y="37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6904" y="5452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8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8" y="37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6923" y="5490"/>
              <a:ext cx="26" cy="38"/>
            </a:xfrm>
            <a:custGeom>
              <a:avLst/>
              <a:gdLst>
                <a:gd name="T0" fmla="*/ 0 w 26"/>
                <a:gd name="T1" fmla="*/ 0 h 38"/>
                <a:gd name="T2" fmla="*/ 25 w 26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0"/>
                  </a:moveTo>
                  <a:lnTo>
                    <a:pt x="25" y="37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6948" y="5527"/>
              <a:ext cx="1831" cy="796"/>
            </a:xfrm>
            <a:custGeom>
              <a:avLst/>
              <a:gdLst>
                <a:gd name="T0" fmla="*/ 0 w 1831"/>
                <a:gd name="T1" fmla="*/ 795 h 796"/>
                <a:gd name="T2" fmla="*/ 6 w 1831"/>
                <a:gd name="T3" fmla="*/ 12 h 796"/>
                <a:gd name="T4" fmla="*/ 25 w 1831"/>
                <a:gd name="T5" fmla="*/ 43 h 796"/>
                <a:gd name="T6" fmla="*/ 50 w 1831"/>
                <a:gd name="T7" fmla="*/ 75 h 796"/>
                <a:gd name="T8" fmla="*/ 68 w 1831"/>
                <a:gd name="T9" fmla="*/ 106 h 796"/>
                <a:gd name="T10" fmla="*/ 87 w 1831"/>
                <a:gd name="T11" fmla="*/ 131 h 796"/>
                <a:gd name="T12" fmla="*/ 106 w 1831"/>
                <a:gd name="T13" fmla="*/ 162 h 796"/>
                <a:gd name="T14" fmla="*/ 125 w 1831"/>
                <a:gd name="T15" fmla="*/ 187 h 796"/>
                <a:gd name="T16" fmla="*/ 144 w 1831"/>
                <a:gd name="T17" fmla="*/ 213 h 796"/>
                <a:gd name="T18" fmla="*/ 175 w 1831"/>
                <a:gd name="T19" fmla="*/ 250 h 796"/>
                <a:gd name="T20" fmla="*/ 194 w 1831"/>
                <a:gd name="T21" fmla="*/ 269 h 796"/>
                <a:gd name="T22" fmla="*/ 213 w 1831"/>
                <a:gd name="T23" fmla="*/ 294 h 796"/>
                <a:gd name="T24" fmla="*/ 250 w 1831"/>
                <a:gd name="T25" fmla="*/ 338 h 796"/>
                <a:gd name="T26" fmla="*/ 269 w 1831"/>
                <a:gd name="T27" fmla="*/ 357 h 796"/>
                <a:gd name="T28" fmla="*/ 288 w 1831"/>
                <a:gd name="T29" fmla="*/ 375 h 796"/>
                <a:gd name="T30" fmla="*/ 357 w 1831"/>
                <a:gd name="T31" fmla="*/ 438 h 796"/>
                <a:gd name="T32" fmla="*/ 376 w 1831"/>
                <a:gd name="T33" fmla="*/ 457 h 796"/>
                <a:gd name="T34" fmla="*/ 394 w 1831"/>
                <a:gd name="T35" fmla="*/ 469 h 796"/>
                <a:gd name="T36" fmla="*/ 426 w 1831"/>
                <a:gd name="T37" fmla="*/ 494 h 796"/>
                <a:gd name="T38" fmla="*/ 444 w 1831"/>
                <a:gd name="T39" fmla="*/ 507 h 796"/>
                <a:gd name="T40" fmla="*/ 463 w 1831"/>
                <a:gd name="T41" fmla="*/ 526 h 796"/>
                <a:gd name="T42" fmla="*/ 482 w 1831"/>
                <a:gd name="T43" fmla="*/ 538 h 796"/>
                <a:gd name="T44" fmla="*/ 501 w 1831"/>
                <a:gd name="T45" fmla="*/ 551 h 796"/>
                <a:gd name="T46" fmla="*/ 520 w 1831"/>
                <a:gd name="T47" fmla="*/ 563 h 796"/>
                <a:gd name="T48" fmla="*/ 538 w 1831"/>
                <a:gd name="T49" fmla="*/ 576 h 796"/>
                <a:gd name="T50" fmla="*/ 557 w 1831"/>
                <a:gd name="T51" fmla="*/ 582 h 796"/>
                <a:gd name="T52" fmla="*/ 576 w 1831"/>
                <a:gd name="T53" fmla="*/ 595 h 796"/>
                <a:gd name="T54" fmla="*/ 595 w 1831"/>
                <a:gd name="T55" fmla="*/ 607 h 796"/>
                <a:gd name="T56" fmla="*/ 614 w 1831"/>
                <a:gd name="T57" fmla="*/ 613 h 796"/>
                <a:gd name="T58" fmla="*/ 632 w 1831"/>
                <a:gd name="T59" fmla="*/ 626 h 796"/>
                <a:gd name="T60" fmla="*/ 651 w 1831"/>
                <a:gd name="T61" fmla="*/ 632 h 796"/>
                <a:gd name="T62" fmla="*/ 676 w 1831"/>
                <a:gd name="T63" fmla="*/ 639 h 796"/>
                <a:gd name="T64" fmla="*/ 695 w 1831"/>
                <a:gd name="T65" fmla="*/ 651 h 796"/>
                <a:gd name="T66" fmla="*/ 714 w 1831"/>
                <a:gd name="T67" fmla="*/ 657 h 796"/>
                <a:gd name="T68" fmla="*/ 733 w 1831"/>
                <a:gd name="T69" fmla="*/ 664 h 796"/>
                <a:gd name="T70" fmla="*/ 752 w 1831"/>
                <a:gd name="T71" fmla="*/ 670 h 796"/>
                <a:gd name="T72" fmla="*/ 770 w 1831"/>
                <a:gd name="T73" fmla="*/ 676 h 796"/>
                <a:gd name="T74" fmla="*/ 789 w 1831"/>
                <a:gd name="T75" fmla="*/ 682 h 796"/>
                <a:gd name="T76" fmla="*/ 808 w 1831"/>
                <a:gd name="T77" fmla="*/ 689 h 796"/>
                <a:gd name="T78" fmla="*/ 827 w 1831"/>
                <a:gd name="T79" fmla="*/ 695 h 796"/>
                <a:gd name="T80" fmla="*/ 846 w 1831"/>
                <a:gd name="T81" fmla="*/ 701 h 796"/>
                <a:gd name="T82" fmla="*/ 877 w 1831"/>
                <a:gd name="T83" fmla="*/ 707 h 796"/>
                <a:gd name="T84" fmla="*/ 896 w 1831"/>
                <a:gd name="T85" fmla="*/ 714 h 796"/>
                <a:gd name="T86" fmla="*/ 921 w 1831"/>
                <a:gd name="T87" fmla="*/ 720 h 796"/>
                <a:gd name="T88" fmla="*/ 952 w 1831"/>
                <a:gd name="T89" fmla="*/ 726 h 796"/>
                <a:gd name="T90" fmla="*/ 990 w 1831"/>
                <a:gd name="T91" fmla="*/ 733 h 796"/>
                <a:gd name="T92" fmla="*/ 1021 w 1831"/>
                <a:gd name="T93" fmla="*/ 739 h 796"/>
                <a:gd name="T94" fmla="*/ 1059 w 1831"/>
                <a:gd name="T95" fmla="*/ 745 h 796"/>
                <a:gd name="T96" fmla="*/ 1109 w 1831"/>
                <a:gd name="T97" fmla="*/ 751 h 796"/>
                <a:gd name="T98" fmla="*/ 1153 w 1831"/>
                <a:gd name="T99" fmla="*/ 758 h 796"/>
                <a:gd name="T100" fmla="*/ 1215 w 1831"/>
                <a:gd name="T101" fmla="*/ 764 h 796"/>
                <a:gd name="T102" fmla="*/ 1291 w 1831"/>
                <a:gd name="T103" fmla="*/ 770 h 796"/>
                <a:gd name="T104" fmla="*/ 1385 w 1831"/>
                <a:gd name="T105" fmla="*/ 776 h 796"/>
                <a:gd name="T106" fmla="*/ 1529 w 1831"/>
                <a:gd name="T107" fmla="*/ 783 h 796"/>
                <a:gd name="T108" fmla="*/ 1817 w 1831"/>
                <a:gd name="T109" fmla="*/ 789 h 7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31" h="796">
                  <a:moveTo>
                    <a:pt x="1830" y="795"/>
                  </a:moveTo>
                  <a:lnTo>
                    <a:pt x="0" y="795"/>
                  </a:lnTo>
                  <a:lnTo>
                    <a:pt x="0" y="0"/>
                  </a:lnTo>
                  <a:lnTo>
                    <a:pt x="6" y="12"/>
                  </a:lnTo>
                  <a:lnTo>
                    <a:pt x="18" y="31"/>
                  </a:lnTo>
                  <a:lnTo>
                    <a:pt x="25" y="43"/>
                  </a:lnTo>
                  <a:lnTo>
                    <a:pt x="37" y="62"/>
                  </a:lnTo>
                  <a:lnTo>
                    <a:pt x="50" y="75"/>
                  </a:lnTo>
                  <a:lnTo>
                    <a:pt x="56" y="87"/>
                  </a:lnTo>
                  <a:lnTo>
                    <a:pt x="68" y="106"/>
                  </a:lnTo>
                  <a:lnTo>
                    <a:pt x="75" y="119"/>
                  </a:lnTo>
                  <a:lnTo>
                    <a:pt x="87" y="131"/>
                  </a:lnTo>
                  <a:lnTo>
                    <a:pt x="94" y="144"/>
                  </a:lnTo>
                  <a:lnTo>
                    <a:pt x="106" y="162"/>
                  </a:lnTo>
                  <a:lnTo>
                    <a:pt x="112" y="175"/>
                  </a:lnTo>
                  <a:lnTo>
                    <a:pt x="125" y="187"/>
                  </a:lnTo>
                  <a:lnTo>
                    <a:pt x="131" y="200"/>
                  </a:lnTo>
                  <a:lnTo>
                    <a:pt x="144" y="213"/>
                  </a:lnTo>
                  <a:lnTo>
                    <a:pt x="150" y="225"/>
                  </a:lnTo>
                  <a:lnTo>
                    <a:pt x="175" y="250"/>
                  </a:lnTo>
                  <a:lnTo>
                    <a:pt x="181" y="263"/>
                  </a:lnTo>
                  <a:lnTo>
                    <a:pt x="194" y="269"/>
                  </a:lnTo>
                  <a:lnTo>
                    <a:pt x="200" y="281"/>
                  </a:lnTo>
                  <a:lnTo>
                    <a:pt x="213" y="294"/>
                  </a:lnTo>
                  <a:lnTo>
                    <a:pt x="219" y="306"/>
                  </a:lnTo>
                  <a:lnTo>
                    <a:pt x="250" y="338"/>
                  </a:lnTo>
                  <a:lnTo>
                    <a:pt x="256" y="350"/>
                  </a:lnTo>
                  <a:lnTo>
                    <a:pt x="269" y="357"/>
                  </a:lnTo>
                  <a:lnTo>
                    <a:pt x="275" y="369"/>
                  </a:lnTo>
                  <a:lnTo>
                    <a:pt x="288" y="375"/>
                  </a:lnTo>
                  <a:lnTo>
                    <a:pt x="344" y="432"/>
                  </a:lnTo>
                  <a:lnTo>
                    <a:pt x="357" y="438"/>
                  </a:lnTo>
                  <a:lnTo>
                    <a:pt x="363" y="451"/>
                  </a:lnTo>
                  <a:lnTo>
                    <a:pt x="376" y="457"/>
                  </a:lnTo>
                  <a:lnTo>
                    <a:pt x="382" y="463"/>
                  </a:lnTo>
                  <a:lnTo>
                    <a:pt x="394" y="469"/>
                  </a:lnTo>
                  <a:lnTo>
                    <a:pt x="401" y="482"/>
                  </a:lnTo>
                  <a:lnTo>
                    <a:pt x="426" y="494"/>
                  </a:lnTo>
                  <a:lnTo>
                    <a:pt x="432" y="501"/>
                  </a:lnTo>
                  <a:lnTo>
                    <a:pt x="444" y="507"/>
                  </a:lnTo>
                  <a:lnTo>
                    <a:pt x="451" y="519"/>
                  </a:lnTo>
                  <a:lnTo>
                    <a:pt x="463" y="526"/>
                  </a:lnTo>
                  <a:lnTo>
                    <a:pt x="470" y="532"/>
                  </a:lnTo>
                  <a:lnTo>
                    <a:pt x="482" y="538"/>
                  </a:lnTo>
                  <a:lnTo>
                    <a:pt x="488" y="545"/>
                  </a:lnTo>
                  <a:lnTo>
                    <a:pt x="501" y="551"/>
                  </a:lnTo>
                  <a:lnTo>
                    <a:pt x="507" y="557"/>
                  </a:lnTo>
                  <a:lnTo>
                    <a:pt x="520" y="563"/>
                  </a:lnTo>
                  <a:lnTo>
                    <a:pt x="526" y="570"/>
                  </a:lnTo>
                  <a:lnTo>
                    <a:pt x="538" y="576"/>
                  </a:lnTo>
                  <a:lnTo>
                    <a:pt x="551" y="576"/>
                  </a:lnTo>
                  <a:lnTo>
                    <a:pt x="557" y="582"/>
                  </a:lnTo>
                  <a:lnTo>
                    <a:pt x="570" y="588"/>
                  </a:lnTo>
                  <a:lnTo>
                    <a:pt x="576" y="595"/>
                  </a:lnTo>
                  <a:lnTo>
                    <a:pt x="589" y="601"/>
                  </a:lnTo>
                  <a:lnTo>
                    <a:pt x="595" y="607"/>
                  </a:lnTo>
                  <a:lnTo>
                    <a:pt x="607" y="607"/>
                  </a:lnTo>
                  <a:lnTo>
                    <a:pt x="614" y="613"/>
                  </a:lnTo>
                  <a:lnTo>
                    <a:pt x="626" y="620"/>
                  </a:lnTo>
                  <a:lnTo>
                    <a:pt x="632" y="626"/>
                  </a:lnTo>
                  <a:lnTo>
                    <a:pt x="645" y="626"/>
                  </a:lnTo>
                  <a:lnTo>
                    <a:pt x="651" y="632"/>
                  </a:lnTo>
                  <a:lnTo>
                    <a:pt x="664" y="639"/>
                  </a:lnTo>
                  <a:lnTo>
                    <a:pt x="676" y="639"/>
                  </a:lnTo>
                  <a:lnTo>
                    <a:pt x="683" y="645"/>
                  </a:lnTo>
                  <a:lnTo>
                    <a:pt x="695" y="651"/>
                  </a:lnTo>
                  <a:lnTo>
                    <a:pt x="701" y="651"/>
                  </a:lnTo>
                  <a:lnTo>
                    <a:pt x="714" y="657"/>
                  </a:lnTo>
                  <a:lnTo>
                    <a:pt x="720" y="664"/>
                  </a:lnTo>
                  <a:lnTo>
                    <a:pt x="733" y="664"/>
                  </a:lnTo>
                  <a:lnTo>
                    <a:pt x="739" y="670"/>
                  </a:lnTo>
                  <a:lnTo>
                    <a:pt x="752" y="670"/>
                  </a:lnTo>
                  <a:lnTo>
                    <a:pt x="758" y="676"/>
                  </a:lnTo>
                  <a:lnTo>
                    <a:pt x="770" y="676"/>
                  </a:lnTo>
                  <a:lnTo>
                    <a:pt x="777" y="682"/>
                  </a:lnTo>
                  <a:lnTo>
                    <a:pt x="789" y="682"/>
                  </a:lnTo>
                  <a:lnTo>
                    <a:pt x="795" y="689"/>
                  </a:lnTo>
                  <a:lnTo>
                    <a:pt x="808" y="689"/>
                  </a:lnTo>
                  <a:lnTo>
                    <a:pt x="821" y="695"/>
                  </a:lnTo>
                  <a:lnTo>
                    <a:pt x="827" y="695"/>
                  </a:lnTo>
                  <a:lnTo>
                    <a:pt x="839" y="701"/>
                  </a:lnTo>
                  <a:lnTo>
                    <a:pt x="846" y="701"/>
                  </a:lnTo>
                  <a:lnTo>
                    <a:pt x="858" y="707"/>
                  </a:lnTo>
                  <a:lnTo>
                    <a:pt x="877" y="707"/>
                  </a:lnTo>
                  <a:lnTo>
                    <a:pt x="883" y="714"/>
                  </a:lnTo>
                  <a:lnTo>
                    <a:pt x="896" y="714"/>
                  </a:lnTo>
                  <a:lnTo>
                    <a:pt x="902" y="720"/>
                  </a:lnTo>
                  <a:lnTo>
                    <a:pt x="921" y="720"/>
                  </a:lnTo>
                  <a:lnTo>
                    <a:pt x="933" y="726"/>
                  </a:lnTo>
                  <a:lnTo>
                    <a:pt x="952" y="726"/>
                  </a:lnTo>
                  <a:lnTo>
                    <a:pt x="965" y="733"/>
                  </a:lnTo>
                  <a:lnTo>
                    <a:pt x="990" y="733"/>
                  </a:lnTo>
                  <a:lnTo>
                    <a:pt x="1002" y="739"/>
                  </a:lnTo>
                  <a:lnTo>
                    <a:pt x="1021" y="739"/>
                  </a:lnTo>
                  <a:lnTo>
                    <a:pt x="1027" y="745"/>
                  </a:lnTo>
                  <a:lnTo>
                    <a:pt x="1059" y="745"/>
                  </a:lnTo>
                  <a:lnTo>
                    <a:pt x="1071" y="751"/>
                  </a:lnTo>
                  <a:lnTo>
                    <a:pt x="1109" y="751"/>
                  </a:lnTo>
                  <a:lnTo>
                    <a:pt x="1115" y="758"/>
                  </a:lnTo>
                  <a:lnTo>
                    <a:pt x="1153" y="758"/>
                  </a:lnTo>
                  <a:lnTo>
                    <a:pt x="1165" y="764"/>
                  </a:lnTo>
                  <a:lnTo>
                    <a:pt x="1215" y="764"/>
                  </a:lnTo>
                  <a:lnTo>
                    <a:pt x="1222" y="770"/>
                  </a:lnTo>
                  <a:lnTo>
                    <a:pt x="1291" y="770"/>
                  </a:lnTo>
                  <a:lnTo>
                    <a:pt x="1297" y="776"/>
                  </a:lnTo>
                  <a:lnTo>
                    <a:pt x="1385" y="776"/>
                  </a:lnTo>
                  <a:lnTo>
                    <a:pt x="1397" y="783"/>
                  </a:lnTo>
                  <a:lnTo>
                    <a:pt x="1529" y="783"/>
                  </a:lnTo>
                  <a:lnTo>
                    <a:pt x="1541" y="789"/>
                  </a:lnTo>
                  <a:lnTo>
                    <a:pt x="1817" y="789"/>
                  </a:lnTo>
                  <a:lnTo>
                    <a:pt x="1830" y="795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6948" y="5527"/>
              <a:ext cx="2883" cy="796"/>
            </a:xfrm>
            <a:custGeom>
              <a:avLst/>
              <a:gdLst>
                <a:gd name="T0" fmla="*/ 25 w 2883"/>
                <a:gd name="T1" fmla="*/ 43 h 796"/>
                <a:gd name="T2" fmla="*/ 75 w 2883"/>
                <a:gd name="T3" fmla="*/ 119 h 796"/>
                <a:gd name="T4" fmla="*/ 125 w 2883"/>
                <a:gd name="T5" fmla="*/ 187 h 796"/>
                <a:gd name="T6" fmla="*/ 175 w 2883"/>
                <a:gd name="T7" fmla="*/ 250 h 796"/>
                <a:gd name="T8" fmla="*/ 219 w 2883"/>
                <a:gd name="T9" fmla="*/ 306 h 796"/>
                <a:gd name="T10" fmla="*/ 269 w 2883"/>
                <a:gd name="T11" fmla="*/ 357 h 796"/>
                <a:gd name="T12" fmla="*/ 319 w 2883"/>
                <a:gd name="T13" fmla="*/ 407 h 796"/>
                <a:gd name="T14" fmla="*/ 363 w 2883"/>
                <a:gd name="T15" fmla="*/ 451 h 796"/>
                <a:gd name="T16" fmla="*/ 413 w 2883"/>
                <a:gd name="T17" fmla="*/ 488 h 796"/>
                <a:gd name="T18" fmla="*/ 463 w 2883"/>
                <a:gd name="T19" fmla="*/ 526 h 796"/>
                <a:gd name="T20" fmla="*/ 507 w 2883"/>
                <a:gd name="T21" fmla="*/ 557 h 796"/>
                <a:gd name="T22" fmla="*/ 557 w 2883"/>
                <a:gd name="T23" fmla="*/ 582 h 796"/>
                <a:gd name="T24" fmla="*/ 607 w 2883"/>
                <a:gd name="T25" fmla="*/ 607 h 796"/>
                <a:gd name="T26" fmla="*/ 651 w 2883"/>
                <a:gd name="T27" fmla="*/ 632 h 796"/>
                <a:gd name="T28" fmla="*/ 701 w 2883"/>
                <a:gd name="T29" fmla="*/ 651 h 796"/>
                <a:gd name="T30" fmla="*/ 752 w 2883"/>
                <a:gd name="T31" fmla="*/ 670 h 796"/>
                <a:gd name="T32" fmla="*/ 795 w 2883"/>
                <a:gd name="T33" fmla="*/ 689 h 796"/>
                <a:gd name="T34" fmla="*/ 846 w 2883"/>
                <a:gd name="T35" fmla="*/ 701 h 796"/>
                <a:gd name="T36" fmla="*/ 896 w 2883"/>
                <a:gd name="T37" fmla="*/ 714 h 796"/>
                <a:gd name="T38" fmla="*/ 946 w 2883"/>
                <a:gd name="T39" fmla="*/ 726 h 796"/>
                <a:gd name="T40" fmla="*/ 990 w 2883"/>
                <a:gd name="T41" fmla="*/ 733 h 796"/>
                <a:gd name="T42" fmla="*/ 1040 w 2883"/>
                <a:gd name="T43" fmla="*/ 745 h 796"/>
                <a:gd name="T44" fmla="*/ 1090 w 2883"/>
                <a:gd name="T45" fmla="*/ 751 h 796"/>
                <a:gd name="T46" fmla="*/ 1134 w 2883"/>
                <a:gd name="T47" fmla="*/ 758 h 796"/>
                <a:gd name="T48" fmla="*/ 1184 w 2883"/>
                <a:gd name="T49" fmla="*/ 764 h 796"/>
                <a:gd name="T50" fmla="*/ 1234 w 2883"/>
                <a:gd name="T51" fmla="*/ 770 h 796"/>
                <a:gd name="T52" fmla="*/ 1278 w 2883"/>
                <a:gd name="T53" fmla="*/ 770 h 796"/>
                <a:gd name="T54" fmla="*/ 1328 w 2883"/>
                <a:gd name="T55" fmla="*/ 776 h 796"/>
                <a:gd name="T56" fmla="*/ 1378 w 2883"/>
                <a:gd name="T57" fmla="*/ 776 h 796"/>
                <a:gd name="T58" fmla="*/ 1422 w 2883"/>
                <a:gd name="T59" fmla="*/ 783 h 796"/>
                <a:gd name="T60" fmla="*/ 1472 w 2883"/>
                <a:gd name="T61" fmla="*/ 783 h 796"/>
                <a:gd name="T62" fmla="*/ 1522 w 2883"/>
                <a:gd name="T63" fmla="*/ 783 h 796"/>
                <a:gd name="T64" fmla="*/ 1573 w 2883"/>
                <a:gd name="T65" fmla="*/ 789 h 796"/>
                <a:gd name="T66" fmla="*/ 1616 w 2883"/>
                <a:gd name="T67" fmla="*/ 789 h 796"/>
                <a:gd name="T68" fmla="*/ 1667 w 2883"/>
                <a:gd name="T69" fmla="*/ 789 h 796"/>
                <a:gd name="T70" fmla="*/ 1717 w 2883"/>
                <a:gd name="T71" fmla="*/ 789 h 796"/>
                <a:gd name="T72" fmla="*/ 1761 w 2883"/>
                <a:gd name="T73" fmla="*/ 789 h 796"/>
                <a:gd name="T74" fmla="*/ 1811 w 2883"/>
                <a:gd name="T75" fmla="*/ 789 h 796"/>
                <a:gd name="T76" fmla="*/ 1861 w 2883"/>
                <a:gd name="T77" fmla="*/ 795 h 796"/>
                <a:gd name="T78" fmla="*/ 1905 w 2883"/>
                <a:gd name="T79" fmla="*/ 795 h 796"/>
                <a:gd name="T80" fmla="*/ 1955 w 2883"/>
                <a:gd name="T81" fmla="*/ 795 h 796"/>
                <a:gd name="T82" fmla="*/ 2005 w 2883"/>
                <a:gd name="T83" fmla="*/ 795 h 796"/>
                <a:gd name="T84" fmla="*/ 2049 w 2883"/>
                <a:gd name="T85" fmla="*/ 795 h 796"/>
                <a:gd name="T86" fmla="*/ 2099 w 2883"/>
                <a:gd name="T87" fmla="*/ 795 h 796"/>
                <a:gd name="T88" fmla="*/ 2149 w 2883"/>
                <a:gd name="T89" fmla="*/ 795 h 796"/>
                <a:gd name="T90" fmla="*/ 2193 w 2883"/>
                <a:gd name="T91" fmla="*/ 795 h 796"/>
                <a:gd name="T92" fmla="*/ 2243 w 2883"/>
                <a:gd name="T93" fmla="*/ 795 h 796"/>
                <a:gd name="T94" fmla="*/ 2293 w 2883"/>
                <a:gd name="T95" fmla="*/ 795 h 796"/>
                <a:gd name="T96" fmla="*/ 2343 w 2883"/>
                <a:gd name="T97" fmla="*/ 795 h 796"/>
                <a:gd name="T98" fmla="*/ 2387 w 2883"/>
                <a:gd name="T99" fmla="*/ 795 h 796"/>
                <a:gd name="T100" fmla="*/ 2437 w 2883"/>
                <a:gd name="T101" fmla="*/ 795 h 796"/>
                <a:gd name="T102" fmla="*/ 2488 w 2883"/>
                <a:gd name="T103" fmla="*/ 795 h 796"/>
                <a:gd name="T104" fmla="*/ 2531 w 2883"/>
                <a:gd name="T105" fmla="*/ 795 h 796"/>
                <a:gd name="T106" fmla="*/ 2582 w 2883"/>
                <a:gd name="T107" fmla="*/ 795 h 796"/>
                <a:gd name="T108" fmla="*/ 2632 w 2883"/>
                <a:gd name="T109" fmla="*/ 795 h 796"/>
                <a:gd name="T110" fmla="*/ 2676 w 2883"/>
                <a:gd name="T111" fmla="*/ 795 h 796"/>
                <a:gd name="T112" fmla="*/ 2726 w 2883"/>
                <a:gd name="T113" fmla="*/ 795 h 796"/>
                <a:gd name="T114" fmla="*/ 2776 w 2883"/>
                <a:gd name="T115" fmla="*/ 795 h 796"/>
                <a:gd name="T116" fmla="*/ 2820 w 2883"/>
                <a:gd name="T117" fmla="*/ 795 h 796"/>
                <a:gd name="T118" fmla="*/ 2870 w 2883"/>
                <a:gd name="T119" fmla="*/ 795 h 7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83" h="796">
                  <a:moveTo>
                    <a:pt x="0" y="0"/>
                  </a:moveTo>
                  <a:lnTo>
                    <a:pt x="0" y="0"/>
                  </a:lnTo>
                  <a:lnTo>
                    <a:pt x="6" y="12"/>
                  </a:lnTo>
                  <a:lnTo>
                    <a:pt x="18" y="31"/>
                  </a:lnTo>
                  <a:lnTo>
                    <a:pt x="25" y="43"/>
                  </a:lnTo>
                  <a:lnTo>
                    <a:pt x="37" y="62"/>
                  </a:lnTo>
                  <a:lnTo>
                    <a:pt x="50" y="75"/>
                  </a:lnTo>
                  <a:lnTo>
                    <a:pt x="56" y="87"/>
                  </a:lnTo>
                  <a:lnTo>
                    <a:pt x="68" y="106"/>
                  </a:lnTo>
                  <a:lnTo>
                    <a:pt x="75" y="119"/>
                  </a:lnTo>
                  <a:lnTo>
                    <a:pt x="87" y="131"/>
                  </a:lnTo>
                  <a:lnTo>
                    <a:pt x="94" y="144"/>
                  </a:lnTo>
                  <a:lnTo>
                    <a:pt x="106" y="162"/>
                  </a:lnTo>
                  <a:lnTo>
                    <a:pt x="112" y="175"/>
                  </a:lnTo>
                  <a:lnTo>
                    <a:pt x="125" y="187"/>
                  </a:lnTo>
                  <a:lnTo>
                    <a:pt x="131" y="200"/>
                  </a:lnTo>
                  <a:lnTo>
                    <a:pt x="144" y="213"/>
                  </a:lnTo>
                  <a:lnTo>
                    <a:pt x="150" y="225"/>
                  </a:lnTo>
                  <a:lnTo>
                    <a:pt x="162" y="238"/>
                  </a:lnTo>
                  <a:lnTo>
                    <a:pt x="175" y="250"/>
                  </a:lnTo>
                  <a:lnTo>
                    <a:pt x="181" y="263"/>
                  </a:lnTo>
                  <a:lnTo>
                    <a:pt x="194" y="269"/>
                  </a:lnTo>
                  <a:lnTo>
                    <a:pt x="200" y="281"/>
                  </a:lnTo>
                  <a:lnTo>
                    <a:pt x="213" y="294"/>
                  </a:lnTo>
                  <a:lnTo>
                    <a:pt x="219" y="306"/>
                  </a:lnTo>
                  <a:lnTo>
                    <a:pt x="231" y="319"/>
                  </a:lnTo>
                  <a:lnTo>
                    <a:pt x="238" y="325"/>
                  </a:lnTo>
                  <a:lnTo>
                    <a:pt x="250" y="338"/>
                  </a:lnTo>
                  <a:lnTo>
                    <a:pt x="256" y="350"/>
                  </a:lnTo>
                  <a:lnTo>
                    <a:pt x="269" y="357"/>
                  </a:lnTo>
                  <a:lnTo>
                    <a:pt x="275" y="369"/>
                  </a:lnTo>
                  <a:lnTo>
                    <a:pt x="288" y="375"/>
                  </a:lnTo>
                  <a:lnTo>
                    <a:pt x="300" y="388"/>
                  </a:lnTo>
                  <a:lnTo>
                    <a:pt x="307" y="394"/>
                  </a:lnTo>
                  <a:lnTo>
                    <a:pt x="319" y="407"/>
                  </a:lnTo>
                  <a:lnTo>
                    <a:pt x="325" y="413"/>
                  </a:lnTo>
                  <a:lnTo>
                    <a:pt x="338" y="426"/>
                  </a:lnTo>
                  <a:lnTo>
                    <a:pt x="344" y="432"/>
                  </a:lnTo>
                  <a:lnTo>
                    <a:pt x="357" y="438"/>
                  </a:lnTo>
                  <a:lnTo>
                    <a:pt x="363" y="451"/>
                  </a:lnTo>
                  <a:lnTo>
                    <a:pt x="376" y="457"/>
                  </a:lnTo>
                  <a:lnTo>
                    <a:pt x="382" y="463"/>
                  </a:lnTo>
                  <a:lnTo>
                    <a:pt x="394" y="469"/>
                  </a:lnTo>
                  <a:lnTo>
                    <a:pt x="401" y="482"/>
                  </a:lnTo>
                  <a:lnTo>
                    <a:pt x="413" y="488"/>
                  </a:lnTo>
                  <a:lnTo>
                    <a:pt x="426" y="494"/>
                  </a:lnTo>
                  <a:lnTo>
                    <a:pt x="432" y="501"/>
                  </a:lnTo>
                  <a:lnTo>
                    <a:pt x="444" y="507"/>
                  </a:lnTo>
                  <a:lnTo>
                    <a:pt x="451" y="519"/>
                  </a:lnTo>
                  <a:lnTo>
                    <a:pt x="463" y="526"/>
                  </a:lnTo>
                  <a:lnTo>
                    <a:pt x="470" y="532"/>
                  </a:lnTo>
                  <a:lnTo>
                    <a:pt x="482" y="538"/>
                  </a:lnTo>
                  <a:lnTo>
                    <a:pt x="488" y="545"/>
                  </a:lnTo>
                  <a:lnTo>
                    <a:pt x="501" y="551"/>
                  </a:lnTo>
                  <a:lnTo>
                    <a:pt x="507" y="557"/>
                  </a:lnTo>
                  <a:lnTo>
                    <a:pt x="520" y="563"/>
                  </a:lnTo>
                  <a:lnTo>
                    <a:pt x="526" y="570"/>
                  </a:lnTo>
                  <a:lnTo>
                    <a:pt x="538" y="576"/>
                  </a:lnTo>
                  <a:lnTo>
                    <a:pt x="551" y="576"/>
                  </a:lnTo>
                  <a:lnTo>
                    <a:pt x="557" y="582"/>
                  </a:lnTo>
                  <a:lnTo>
                    <a:pt x="570" y="588"/>
                  </a:lnTo>
                  <a:lnTo>
                    <a:pt x="576" y="595"/>
                  </a:lnTo>
                  <a:lnTo>
                    <a:pt x="589" y="601"/>
                  </a:lnTo>
                  <a:lnTo>
                    <a:pt x="595" y="607"/>
                  </a:lnTo>
                  <a:lnTo>
                    <a:pt x="607" y="607"/>
                  </a:lnTo>
                  <a:lnTo>
                    <a:pt x="614" y="613"/>
                  </a:lnTo>
                  <a:lnTo>
                    <a:pt x="626" y="620"/>
                  </a:lnTo>
                  <a:lnTo>
                    <a:pt x="632" y="626"/>
                  </a:lnTo>
                  <a:lnTo>
                    <a:pt x="645" y="626"/>
                  </a:lnTo>
                  <a:lnTo>
                    <a:pt x="651" y="632"/>
                  </a:lnTo>
                  <a:lnTo>
                    <a:pt x="664" y="639"/>
                  </a:lnTo>
                  <a:lnTo>
                    <a:pt x="676" y="639"/>
                  </a:lnTo>
                  <a:lnTo>
                    <a:pt x="683" y="645"/>
                  </a:lnTo>
                  <a:lnTo>
                    <a:pt x="695" y="651"/>
                  </a:lnTo>
                  <a:lnTo>
                    <a:pt x="701" y="651"/>
                  </a:lnTo>
                  <a:lnTo>
                    <a:pt x="714" y="657"/>
                  </a:lnTo>
                  <a:lnTo>
                    <a:pt x="720" y="664"/>
                  </a:lnTo>
                  <a:lnTo>
                    <a:pt x="733" y="664"/>
                  </a:lnTo>
                  <a:lnTo>
                    <a:pt x="739" y="670"/>
                  </a:lnTo>
                  <a:lnTo>
                    <a:pt x="752" y="670"/>
                  </a:lnTo>
                  <a:lnTo>
                    <a:pt x="758" y="676"/>
                  </a:lnTo>
                  <a:lnTo>
                    <a:pt x="770" y="676"/>
                  </a:lnTo>
                  <a:lnTo>
                    <a:pt x="777" y="682"/>
                  </a:lnTo>
                  <a:lnTo>
                    <a:pt x="789" y="682"/>
                  </a:lnTo>
                  <a:lnTo>
                    <a:pt x="795" y="689"/>
                  </a:lnTo>
                  <a:lnTo>
                    <a:pt x="808" y="689"/>
                  </a:lnTo>
                  <a:lnTo>
                    <a:pt x="821" y="695"/>
                  </a:lnTo>
                  <a:lnTo>
                    <a:pt x="827" y="695"/>
                  </a:lnTo>
                  <a:lnTo>
                    <a:pt x="839" y="701"/>
                  </a:lnTo>
                  <a:lnTo>
                    <a:pt x="846" y="701"/>
                  </a:lnTo>
                  <a:lnTo>
                    <a:pt x="858" y="707"/>
                  </a:lnTo>
                  <a:lnTo>
                    <a:pt x="864" y="707"/>
                  </a:lnTo>
                  <a:lnTo>
                    <a:pt x="877" y="707"/>
                  </a:lnTo>
                  <a:lnTo>
                    <a:pt x="883" y="714"/>
                  </a:lnTo>
                  <a:lnTo>
                    <a:pt x="896" y="714"/>
                  </a:lnTo>
                  <a:lnTo>
                    <a:pt x="902" y="720"/>
                  </a:lnTo>
                  <a:lnTo>
                    <a:pt x="915" y="720"/>
                  </a:lnTo>
                  <a:lnTo>
                    <a:pt x="921" y="720"/>
                  </a:lnTo>
                  <a:lnTo>
                    <a:pt x="933" y="726"/>
                  </a:lnTo>
                  <a:lnTo>
                    <a:pt x="946" y="726"/>
                  </a:lnTo>
                  <a:lnTo>
                    <a:pt x="952" y="726"/>
                  </a:lnTo>
                  <a:lnTo>
                    <a:pt x="965" y="733"/>
                  </a:lnTo>
                  <a:lnTo>
                    <a:pt x="971" y="733"/>
                  </a:lnTo>
                  <a:lnTo>
                    <a:pt x="983" y="733"/>
                  </a:lnTo>
                  <a:lnTo>
                    <a:pt x="990" y="733"/>
                  </a:lnTo>
                  <a:lnTo>
                    <a:pt x="1002" y="739"/>
                  </a:lnTo>
                  <a:lnTo>
                    <a:pt x="1009" y="739"/>
                  </a:lnTo>
                  <a:lnTo>
                    <a:pt x="1021" y="739"/>
                  </a:lnTo>
                  <a:lnTo>
                    <a:pt x="1027" y="745"/>
                  </a:lnTo>
                  <a:lnTo>
                    <a:pt x="1040" y="745"/>
                  </a:lnTo>
                  <a:lnTo>
                    <a:pt x="1046" y="745"/>
                  </a:lnTo>
                  <a:lnTo>
                    <a:pt x="1059" y="745"/>
                  </a:lnTo>
                  <a:lnTo>
                    <a:pt x="1071" y="751"/>
                  </a:lnTo>
                  <a:lnTo>
                    <a:pt x="1077" y="751"/>
                  </a:lnTo>
                  <a:lnTo>
                    <a:pt x="1090" y="751"/>
                  </a:lnTo>
                  <a:lnTo>
                    <a:pt x="1096" y="751"/>
                  </a:lnTo>
                  <a:lnTo>
                    <a:pt x="1109" y="751"/>
                  </a:lnTo>
                  <a:lnTo>
                    <a:pt x="1115" y="758"/>
                  </a:lnTo>
                  <a:lnTo>
                    <a:pt x="1128" y="758"/>
                  </a:lnTo>
                  <a:lnTo>
                    <a:pt x="1134" y="758"/>
                  </a:lnTo>
                  <a:lnTo>
                    <a:pt x="1146" y="758"/>
                  </a:lnTo>
                  <a:lnTo>
                    <a:pt x="1153" y="758"/>
                  </a:lnTo>
                  <a:lnTo>
                    <a:pt x="1165" y="764"/>
                  </a:lnTo>
                  <a:lnTo>
                    <a:pt x="1171" y="764"/>
                  </a:lnTo>
                  <a:lnTo>
                    <a:pt x="1184" y="764"/>
                  </a:lnTo>
                  <a:lnTo>
                    <a:pt x="1197" y="764"/>
                  </a:lnTo>
                  <a:lnTo>
                    <a:pt x="1203" y="764"/>
                  </a:lnTo>
                  <a:lnTo>
                    <a:pt x="1215" y="764"/>
                  </a:lnTo>
                  <a:lnTo>
                    <a:pt x="1222" y="770"/>
                  </a:lnTo>
                  <a:lnTo>
                    <a:pt x="1234" y="770"/>
                  </a:lnTo>
                  <a:lnTo>
                    <a:pt x="1240" y="770"/>
                  </a:lnTo>
                  <a:lnTo>
                    <a:pt x="1253" y="770"/>
                  </a:lnTo>
                  <a:lnTo>
                    <a:pt x="1259" y="770"/>
                  </a:lnTo>
                  <a:lnTo>
                    <a:pt x="1272" y="770"/>
                  </a:lnTo>
                  <a:lnTo>
                    <a:pt x="1278" y="770"/>
                  </a:lnTo>
                  <a:lnTo>
                    <a:pt x="1291" y="770"/>
                  </a:lnTo>
                  <a:lnTo>
                    <a:pt x="1297" y="776"/>
                  </a:lnTo>
                  <a:lnTo>
                    <a:pt x="1309" y="776"/>
                  </a:lnTo>
                  <a:lnTo>
                    <a:pt x="1322" y="776"/>
                  </a:lnTo>
                  <a:lnTo>
                    <a:pt x="1328" y="776"/>
                  </a:lnTo>
                  <a:lnTo>
                    <a:pt x="1341" y="776"/>
                  </a:lnTo>
                  <a:lnTo>
                    <a:pt x="1347" y="776"/>
                  </a:lnTo>
                  <a:lnTo>
                    <a:pt x="1359" y="776"/>
                  </a:lnTo>
                  <a:lnTo>
                    <a:pt x="1366" y="776"/>
                  </a:lnTo>
                  <a:lnTo>
                    <a:pt x="1378" y="776"/>
                  </a:lnTo>
                  <a:lnTo>
                    <a:pt x="1385" y="776"/>
                  </a:lnTo>
                  <a:lnTo>
                    <a:pt x="1397" y="783"/>
                  </a:lnTo>
                  <a:lnTo>
                    <a:pt x="1403" y="783"/>
                  </a:lnTo>
                  <a:lnTo>
                    <a:pt x="1416" y="783"/>
                  </a:lnTo>
                  <a:lnTo>
                    <a:pt x="1422" y="783"/>
                  </a:lnTo>
                  <a:lnTo>
                    <a:pt x="1435" y="783"/>
                  </a:lnTo>
                  <a:lnTo>
                    <a:pt x="1447" y="783"/>
                  </a:lnTo>
                  <a:lnTo>
                    <a:pt x="1453" y="783"/>
                  </a:lnTo>
                  <a:lnTo>
                    <a:pt x="1466" y="783"/>
                  </a:lnTo>
                  <a:lnTo>
                    <a:pt x="1472" y="783"/>
                  </a:lnTo>
                  <a:lnTo>
                    <a:pt x="1485" y="783"/>
                  </a:lnTo>
                  <a:lnTo>
                    <a:pt x="1491" y="783"/>
                  </a:lnTo>
                  <a:lnTo>
                    <a:pt x="1504" y="783"/>
                  </a:lnTo>
                  <a:lnTo>
                    <a:pt x="1510" y="783"/>
                  </a:lnTo>
                  <a:lnTo>
                    <a:pt x="1522" y="783"/>
                  </a:lnTo>
                  <a:lnTo>
                    <a:pt x="1529" y="783"/>
                  </a:lnTo>
                  <a:lnTo>
                    <a:pt x="1541" y="789"/>
                  </a:lnTo>
                  <a:lnTo>
                    <a:pt x="1548" y="789"/>
                  </a:lnTo>
                  <a:lnTo>
                    <a:pt x="1560" y="789"/>
                  </a:lnTo>
                  <a:lnTo>
                    <a:pt x="1573" y="789"/>
                  </a:lnTo>
                  <a:lnTo>
                    <a:pt x="1579" y="789"/>
                  </a:lnTo>
                  <a:lnTo>
                    <a:pt x="1591" y="789"/>
                  </a:lnTo>
                  <a:lnTo>
                    <a:pt x="1598" y="789"/>
                  </a:lnTo>
                  <a:lnTo>
                    <a:pt x="1610" y="789"/>
                  </a:lnTo>
                  <a:lnTo>
                    <a:pt x="1616" y="789"/>
                  </a:lnTo>
                  <a:lnTo>
                    <a:pt x="1629" y="789"/>
                  </a:lnTo>
                  <a:lnTo>
                    <a:pt x="1635" y="789"/>
                  </a:lnTo>
                  <a:lnTo>
                    <a:pt x="1648" y="789"/>
                  </a:lnTo>
                  <a:lnTo>
                    <a:pt x="1654" y="789"/>
                  </a:lnTo>
                  <a:lnTo>
                    <a:pt x="1667" y="789"/>
                  </a:lnTo>
                  <a:lnTo>
                    <a:pt x="1673" y="789"/>
                  </a:lnTo>
                  <a:lnTo>
                    <a:pt x="1685" y="789"/>
                  </a:lnTo>
                  <a:lnTo>
                    <a:pt x="1692" y="789"/>
                  </a:lnTo>
                  <a:lnTo>
                    <a:pt x="1704" y="789"/>
                  </a:lnTo>
                  <a:lnTo>
                    <a:pt x="1717" y="789"/>
                  </a:lnTo>
                  <a:lnTo>
                    <a:pt x="1723" y="789"/>
                  </a:lnTo>
                  <a:lnTo>
                    <a:pt x="1736" y="789"/>
                  </a:lnTo>
                  <a:lnTo>
                    <a:pt x="1742" y="789"/>
                  </a:lnTo>
                  <a:lnTo>
                    <a:pt x="1754" y="789"/>
                  </a:lnTo>
                  <a:lnTo>
                    <a:pt x="1761" y="789"/>
                  </a:lnTo>
                  <a:lnTo>
                    <a:pt x="1773" y="789"/>
                  </a:lnTo>
                  <a:lnTo>
                    <a:pt x="1779" y="789"/>
                  </a:lnTo>
                  <a:lnTo>
                    <a:pt x="1792" y="789"/>
                  </a:lnTo>
                  <a:lnTo>
                    <a:pt x="1798" y="789"/>
                  </a:lnTo>
                  <a:lnTo>
                    <a:pt x="1811" y="789"/>
                  </a:lnTo>
                  <a:lnTo>
                    <a:pt x="1817" y="789"/>
                  </a:lnTo>
                  <a:lnTo>
                    <a:pt x="1830" y="795"/>
                  </a:lnTo>
                  <a:lnTo>
                    <a:pt x="1842" y="795"/>
                  </a:lnTo>
                  <a:lnTo>
                    <a:pt x="1848" y="795"/>
                  </a:lnTo>
                  <a:lnTo>
                    <a:pt x="1861" y="795"/>
                  </a:lnTo>
                  <a:lnTo>
                    <a:pt x="1867" y="795"/>
                  </a:lnTo>
                  <a:lnTo>
                    <a:pt x="1880" y="795"/>
                  </a:lnTo>
                  <a:lnTo>
                    <a:pt x="1886" y="795"/>
                  </a:lnTo>
                  <a:lnTo>
                    <a:pt x="1898" y="795"/>
                  </a:lnTo>
                  <a:lnTo>
                    <a:pt x="1905" y="795"/>
                  </a:lnTo>
                  <a:lnTo>
                    <a:pt x="1917" y="795"/>
                  </a:lnTo>
                  <a:lnTo>
                    <a:pt x="1924" y="795"/>
                  </a:lnTo>
                  <a:lnTo>
                    <a:pt x="1936" y="795"/>
                  </a:lnTo>
                  <a:lnTo>
                    <a:pt x="1942" y="795"/>
                  </a:lnTo>
                  <a:lnTo>
                    <a:pt x="1955" y="795"/>
                  </a:lnTo>
                  <a:lnTo>
                    <a:pt x="1967" y="795"/>
                  </a:lnTo>
                  <a:lnTo>
                    <a:pt x="1974" y="795"/>
                  </a:lnTo>
                  <a:lnTo>
                    <a:pt x="1986" y="795"/>
                  </a:lnTo>
                  <a:lnTo>
                    <a:pt x="1992" y="795"/>
                  </a:lnTo>
                  <a:lnTo>
                    <a:pt x="2005" y="795"/>
                  </a:lnTo>
                  <a:lnTo>
                    <a:pt x="2011" y="795"/>
                  </a:lnTo>
                  <a:lnTo>
                    <a:pt x="2024" y="795"/>
                  </a:lnTo>
                  <a:lnTo>
                    <a:pt x="2030" y="795"/>
                  </a:lnTo>
                  <a:lnTo>
                    <a:pt x="2043" y="795"/>
                  </a:lnTo>
                  <a:lnTo>
                    <a:pt x="2049" y="795"/>
                  </a:lnTo>
                  <a:lnTo>
                    <a:pt x="2061" y="795"/>
                  </a:lnTo>
                  <a:lnTo>
                    <a:pt x="2068" y="795"/>
                  </a:lnTo>
                  <a:lnTo>
                    <a:pt x="2080" y="795"/>
                  </a:lnTo>
                  <a:lnTo>
                    <a:pt x="2093" y="795"/>
                  </a:lnTo>
                  <a:lnTo>
                    <a:pt x="2099" y="795"/>
                  </a:lnTo>
                  <a:lnTo>
                    <a:pt x="2112" y="795"/>
                  </a:lnTo>
                  <a:lnTo>
                    <a:pt x="2118" y="795"/>
                  </a:lnTo>
                  <a:lnTo>
                    <a:pt x="2130" y="795"/>
                  </a:lnTo>
                  <a:lnTo>
                    <a:pt x="2137" y="795"/>
                  </a:lnTo>
                  <a:lnTo>
                    <a:pt x="2149" y="795"/>
                  </a:lnTo>
                  <a:lnTo>
                    <a:pt x="2155" y="795"/>
                  </a:lnTo>
                  <a:lnTo>
                    <a:pt x="2168" y="795"/>
                  </a:lnTo>
                  <a:lnTo>
                    <a:pt x="2174" y="795"/>
                  </a:lnTo>
                  <a:lnTo>
                    <a:pt x="2187" y="795"/>
                  </a:lnTo>
                  <a:lnTo>
                    <a:pt x="2193" y="795"/>
                  </a:lnTo>
                  <a:lnTo>
                    <a:pt x="2206" y="795"/>
                  </a:lnTo>
                  <a:lnTo>
                    <a:pt x="2218" y="795"/>
                  </a:lnTo>
                  <a:lnTo>
                    <a:pt x="2224" y="795"/>
                  </a:lnTo>
                  <a:lnTo>
                    <a:pt x="2237" y="795"/>
                  </a:lnTo>
                  <a:lnTo>
                    <a:pt x="2243" y="795"/>
                  </a:lnTo>
                  <a:lnTo>
                    <a:pt x="2256" y="795"/>
                  </a:lnTo>
                  <a:lnTo>
                    <a:pt x="2262" y="795"/>
                  </a:lnTo>
                  <a:lnTo>
                    <a:pt x="2275" y="795"/>
                  </a:lnTo>
                  <a:lnTo>
                    <a:pt x="2281" y="795"/>
                  </a:lnTo>
                  <a:lnTo>
                    <a:pt x="2293" y="795"/>
                  </a:lnTo>
                  <a:lnTo>
                    <a:pt x="2300" y="795"/>
                  </a:lnTo>
                  <a:lnTo>
                    <a:pt x="2312" y="795"/>
                  </a:lnTo>
                  <a:lnTo>
                    <a:pt x="2318" y="795"/>
                  </a:lnTo>
                  <a:lnTo>
                    <a:pt x="2331" y="795"/>
                  </a:lnTo>
                  <a:lnTo>
                    <a:pt x="2343" y="795"/>
                  </a:lnTo>
                  <a:lnTo>
                    <a:pt x="2350" y="795"/>
                  </a:lnTo>
                  <a:lnTo>
                    <a:pt x="2362" y="795"/>
                  </a:lnTo>
                  <a:lnTo>
                    <a:pt x="2369" y="795"/>
                  </a:lnTo>
                  <a:lnTo>
                    <a:pt x="2381" y="795"/>
                  </a:lnTo>
                  <a:lnTo>
                    <a:pt x="2387" y="795"/>
                  </a:lnTo>
                  <a:lnTo>
                    <a:pt x="2400" y="795"/>
                  </a:lnTo>
                  <a:lnTo>
                    <a:pt x="2406" y="795"/>
                  </a:lnTo>
                  <a:lnTo>
                    <a:pt x="2419" y="795"/>
                  </a:lnTo>
                  <a:lnTo>
                    <a:pt x="2425" y="795"/>
                  </a:lnTo>
                  <a:lnTo>
                    <a:pt x="2437" y="795"/>
                  </a:lnTo>
                  <a:lnTo>
                    <a:pt x="2444" y="795"/>
                  </a:lnTo>
                  <a:lnTo>
                    <a:pt x="2456" y="795"/>
                  </a:lnTo>
                  <a:lnTo>
                    <a:pt x="2469" y="795"/>
                  </a:lnTo>
                  <a:lnTo>
                    <a:pt x="2475" y="795"/>
                  </a:lnTo>
                  <a:lnTo>
                    <a:pt x="2488" y="795"/>
                  </a:lnTo>
                  <a:lnTo>
                    <a:pt x="2494" y="795"/>
                  </a:lnTo>
                  <a:lnTo>
                    <a:pt x="2506" y="795"/>
                  </a:lnTo>
                  <a:lnTo>
                    <a:pt x="2513" y="795"/>
                  </a:lnTo>
                  <a:lnTo>
                    <a:pt x="2525" y="795"/>
                  </a:lnTo>
                  <a:lnTo>
                    <a:pt x="2531" y="795"/>
                  </a:lnTo>
                  <a:lnTo>
                    <a:pt x="2544" y="795"/>
                  </a:lnTo>
                  <a:lnTo>
                    <a:pt x="2550" y="795"/>
                  </a:lnTo>
                  <a:lnTo>
                    <a:pt x="2563" y="795"/>
                  </a:lnTo>
                  <a:lnTo>
                    <a:pt x="2569" y="795"/>
                  </a:lnTo>
                  <a:lnTo>
                    <a:pt x="2582" y="795"/>
                  </a:lnTo>
                  <a:lnTo>
                    <a:pt x="2588" y="795"/>
                  </a:lnTo>
                  <a:lnTo>
                    <a:pt x="2600" y="795"/>
                  </a:lnTo>
                  <a:lnTo>
                    <a:pt x="2613" y="795"/>
                  </a:lnTo>
                  <a:lnTo>
                    <a:pt x="2619" y="795"/>
                  </a:lnTo>
                  <a:lnTo>
                    <a:pt x="2632" y="795"/>
                  </a:lnTo>
                  <a:lnTo>
                    <a:pt x="2638" y="795"/>
                  </a:lnTo>
                  <a:lnTo>
                    <a:pt x="2651" y="795"/>
                  </a:lnTo>
                  <a:lnTo>
                    <a:pt x="2657" y="795"/>
                  </a:lnTo>
                  <a:lnTo>
                    <a:pt x="2669" y="795"/>
                  </a:lnTo>
                  <a:lnTo>
                    <a:pt x="2676" y="795"/>
                  </a:lnTo>
                  <a:lnTo>
                    <a:pt x="2688" y="795"/>
                  </a:lnTo>
                  <a:lnTo>
                    <a:pt x="2694" y="795"/>
                  </a:lnTo>
                  <a:lnTo>
                    <a:pt x="2707" y="795"/>
                  </a:lnTo>
                  <a:lnTo>
                    <a:pt x="2713" y="795"/>
                  </a:lnTo>
                  <a:lnTo>
                    <a:pt x="2726" y="795"/>
                  </a:lnTo>
                  <a:lnTo>
                    <a:pt x="2738" y="795"/>
                  </a:lnTo>
                  <a:lnTo>
                    <a:pt x="2745" y="795"/>
                  </a:lnTo>
                  <a:lnTo>
                    <a:pt x="2757" y="795"/>
                  </a:lnTo>
                  <a:lnTo>
                    <a:pt x="2763" y="795"/>
                  </a:lnTo>
                  <a:lnTo>
                    <a:pt x="2776" y="795"/>
                  </a:lnTo>
                  <a:lnTo>
                    <a:pt x="2782" y="795"/>
                  </a:lnTo>
                  <a:lnTo>
                    <a:pt x="2795" y="795"/>
                  </a:lnTo>
                  <a:lnTo>
                    <a:pt x="2801" y="795"/>
                  </a:lnTo>
                  <a:lnTo>
                    <a:pt x="2813" y="795"/>
                  </a:lnTo>
                  <a:lnTo>
                    <a:pt x="2820" y="795"/>
                  </a:lnTo>
                  <a:lnTo>
                    <a:pt x="2832" y="795"/>
                  </a:lnTo>
                  <a:lnTo>
                    <a:pt x="2839" y="795"/>
                  </a:lnTo>
                  <a:lnTo>
                    <a:pt x="2851" y="795"/>
                  </a:lnTo>
                  <a:lnTo>
                    <a:pt x="2864" y="795"/>
                  </a:lnTo>
                  <a:lnTo>
                    <a:pt x="2870" y="795"/>
                  </a:lnTo>
                  <a:lnTo>
                    <a:pt x="2882" y="795"/>
                  </a:lnTo>
                  <a:lnTo>
                    <a:pt x="0" y="79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186" y="6486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79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349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1302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2248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3194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4141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5093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6040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6986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7932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8879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9831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Text Box 993"/>
            <p:cNvSpPr txBox="1">
              <a:spLocks noChangeArrowheads="1"/>
            </p:cNvSpPr>
            <p:nvPr/>
          </p:nvSpPr>
          <p:spPr bwMode="auto">
            <a:xfrm>
              <a:off x="2825" y="290"/>
              <a:ext cx="4565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8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800" spc="-1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80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 </a:t>
              </a:r>
              <a:r>
                <a:rPr lang="en-US" sz="18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29" name="Text Box 994"/>
            <p:cNvSpPr txBox="1">
              <a:spLocks noChangeArrowheads="1"/>
            </p:cNvSpPr>
            <p:nvPr/>
          </p:nvSpPr>
          <p:spPr bwMode="auto">
            <a:xfrm>
              <a:off x="237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0" name="Text Box 995"/>
            <p:cNvSpPr txBox="1">
              <a:spLocks noChangeArrowheads="1"/>
            </p:cNvSpPr>
            <p:nvPr/>
          </p:nvSpPr>
          <p:spPr bwMode="auto">
            <a:xfrm>
              <a:off x="1189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1" name="Text Box 996"/>
            <p:cNvSpPr txBox="1">
              <a:spLocks noChangeArrowheads="1"/>
            </p:cNvSpPr>
            <p:nvPr/>
          </p:nvSpPr>
          <p:spPr bwMode="auto">
            <a:xfrm>
              <a:off x="2136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997"/>
            <p:cNvSpPr txBox="1">
              <a:spLocks noChangeArrowheads="1"/>
            </p:cNvSpPr>
            <p:nvPr/>
          </p:nvSpPr>
          <p:spPr bwMode="auto">
            <a:xfrm>
              <a:off x="3082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998"/>
            <p:cNvSpPr txBox="1">
              <a:spLocks noChangeArrowheads="1"/>
            </p:cNvSpPr>
            <p:nvPr/>
          </p:nvSpPr>
          <p:spPr bwMode="auto">
            <a:xfrm>
              <a:off x="4028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999"/>
            <p:cNvSpPr txBox="1">
              <a:spLocks noChangeArrowheads="1"/>
            </p:cNvSpPr>
            <p:nvPr/>
          </p:nvSpPr>
          <p:spPr bwMode="auto">
            <a:xfrm>
              <a:off x="5012" y="6668"/>
              <a:ext cx="161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7620" marR="0" eaLnBrk="0" hangingPunct="0">
                <a:lnSpc>
                  <a:spcPts val="123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36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1000"/>
            <p:cNvSpPr txBox="1">
              <a:spLocks noChangeArrowheads="1"/>
            </p:cNvSpPr>
            <p:nvPr/>
          </p:nvSpPr>
          <p:spPr bwMode="auto">
            <a:xfrm>
              <a:off x="5971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1001"/>
            <p:cNvSpPr txBox="1">
              <a:spLocks noChangeArrowheads="1"/>
            </p:cNvSpPr>
            <p:nvPr/>
          </p:nvSpPr>
          <p:spPr bwMode="auto">
            <a:xfrm>
              <a:off x="6918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1002"/>
            <p:cNvSpPr txBox="1">
              <a:spLocks noChangeArrowheads="1"/>
            </p:cNvSpPr>
            <p:nvPr/>
          </p:nvSpPr>
          <p:spPr bwMode="auto">
            <a:xfrm>
              <a:off x="7864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1003"/>
            <p:cNvSpPr txBox="1">
              <a:spLocks noChangeArrowheads="1"/>
            </p:cNvSpPr>
            <p:nvPr/>
          </p:nvSpPr>
          <p:spPr bwMode="auto">
            <a:xfrm>
              <a:off x="8810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1004"/>
            <p:cNvSpPr txBox="1">
              <a:spLocks noChangeArrowheads="1"/>
            </p:cNvSpPr>
            <p:nvPr/>
          </p:nvSpPr>
          <p:spPr bwMode="auto">
            <a:xfrm>
              <a:off x="9763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P(Z&lt;-1.96) = 0.025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Z is symmetric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011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0116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9B9C14-C43F-4652-AD11-604E9C2A680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750060" y="1430655"/>
            <a:ext cx="5948680" cy="4301490"/>
            <a:chOff x="2" y="5"/>
            <a:chExt cx="9368" cy="6774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2" y="5"/>
              <a:ext cx="20" cy="6774"/>
            </a:xfrm>
            <a:custGeom>
              <a:avLst/>
              <a:gdLst>
                <a:gd name="T0" fmla="*/ 0 w 20"/>
                <a:gd name="T1" fmla="*/ 0 h 6774"/>
                <a:gd name="T2" fmla="*/ 3 w 20"/>
                <a:gd name="T3" fmla="*/ 0 h 6774"/>
                <a:gd name="T4" fmla="*/ 3 w 20"/>
                <a:gd name="T5" fmla="*/ 6773 h 6774"/>
                <a:gd name="T6" fmla="*/ 0 w 20"/>
                <a:gd name="T7" fmla="*/ 6773 h 6774"/>
                <a:gd name="T8" fmla="*/ 0 w 20"/>
                <a:gd name="T9" fmla="*/ 0 h 6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774">
                  <a:moveTo>
                    <a:pt x="0" y="0"/>
                  </a:moveTo>
                  <a:lnTo>
                    <a:pt x="3" y="0"/>
                  </a:lnTo>
                  <a:lnTo>
                    <a:pt x="3" y="6773"/>
                  </a:lnTo>
                  <a:lnTo>
                    <a:pt x="0" y="67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5" y="5"/>
              <a:ext cx="9365" cy="6774"/>
            </a:xfrm>
            <a:custGeom>
              <a:avLst/>
              <a:gdLst>
                <a:gd name="T0" fmla="*/ 0 w 9365"/>
                <a:gd name="T1" fmla="*/ 0 h 6774"/>
                <a:gd name="T2" fmla="*/ 9364 w 9365"/>
                <a:gd name="T3" fmla="*/ 0 h 6774"/>
                <a:gd name="T4" fmla="*/ 9364 w 9365"/>
                <a:gd name="T5" fmla="*/ 6773 h 6774"/>
                <a:gd name="T6" fmla="*/ 0 w 9365"/>
                <a:gd name="T7" fmla="*/ 6773 h 6774"/>
                <a:gd name="T8" fmla="*/ 0 w 9365"/>
                <a:gd name="T9" fmla="*/ 0 h 6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65" h="6774">
                  <a:moveTo>
                    <a:pt x="0" y="0"/>
                  </a:moveTo>
                  <a:lnTo>
                    <a:pt x="9364" y="0"/>
                  </a:lnTo>
                  <a:lnTo>
                    <a:pt x="9364" y="6773"/>
                  </a:lnTo>
                  <a:lnTo>
                    <a:pt x="0" y="67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5" y="5"/>
              <a:ext cx="20" cy="6774"/>
            </a:xfrm>
            <a:custGeom>
              <a:avLst/>
              <a:gdLst>
                <a:gd name="T0" fmla="*/ 0 w 20"/>
                <a:gd name="T1" fmla="*/ 6773 h 6774"/>
                <a:gd name="T2" fmla="*/ 0 w 20"/>
                <a:gd name="T3" fmla="*/ 0 h 6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74">
                  <a:moveTo>
                    <a:pt x="0" y="6773"/>
                  </a:moveTo>
                  <a:lnTo>
                    <a:pt x="0" y="0"/>
                  </a:lnTo>
                </a:path>
              </a:pathLst>
            </a:custGeom>
            <a:noFill/>
            <a:ln w="72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244" y="5726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44" y="4493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44" y="3253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244" y="2019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4" y="786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347" y="5004"/>
              <a:ext cx="1661" cy="723"/>
            </a:xfrm>
            <a:custGeom>
              <a:avLst/>
              <a:gdLst>
                <a:gd name="T0" fmla="*/ 0 w 1661"/>
                <a:gd name="T1" fmla="*/ 722 h 723"/>
                <a:gd name="T2" fmla="*/ 261 w 1661"/>
                <a:gd name="T3" fmla="*/ 716 h 723"/>
                <a:gd name="T4" fmla="*/ 392 w 1661"/>
                <a:gd name="T5" fmla="*/ 710 h 723"/>
                <a:gd name="T6" fmla="*/ 483 w 1661"/>
                <a:gd name="T7" fmla="*/ 704 h 723"/>
                <a:gd name="T8" fmla="*/ 551 w 1661"/>
                <a:gd name="T9" fmla="*/ 699 h 723"/>
                <a:gd name="T10" fmla="*/ 602 w 1661"/>
                <a:gd name="T11" fmla="*/ 693 h 723"/>
                <a:gd name="T12" fmla="*/ 648 w 1661"/>
                <a:gd name="T13" fmla="*/ 687 h 723"/>
                <a:gd name="T14" fmla="*/ 688 w 1661"/>
                <a:gd name="T15" fmla="*/ 682 h 723"/>
                <a:gd name="T16" fmla="*/ 727 w 1661"/>
                <a:gd name="T17" fmla="*/ 676 h 723"/>
                <a:gd name="T18" fmla="*/ 750 w 1661"/>
                <a:gd name="T19" fmla="*/ 670 h 723"/>
                <a:gd name="T20" fmla="*/ 784 w 1661"/>
                <a:gd name="T21" fmla="*/ 665 h 723"/>
                <a:gd name="T22" fmla="*/ 813 w 1661"/>
                <a:gd name="T23" fmla="*/ 659 h 723"/>
                <a:gd name="T24" fmla="*/ 841 w 1661"/>
                <a:gd name="T25" fmla="*/ 653 h 723"/>
                <a:gd name="T26" fmla="*/ 858 w 1661"/>
                <a:gd name="T27" fmla="*/ 648 h 723"/>
                <a:gd name="T28" fmla="*/ 881 w 1661"/>
                <a:gd name="T29" fmla="*/ 642 h 723"/>
                <a:gd name="T30" fmla="*/ 898 w 1661"/>
                <a:gd name="T31" fmla="*/ 636 h 723"/>
                <a:gd name="T32" fmla="*/ 915 w 1661"/>
                <a:gd name="T33" fmla="*/ 631 h 723"/>
                <a:gd name="T34" fmla="*/ 932 w 1661"/>
                <a:gd name="T35" fmla="*/ 625 h 723"/>
                <a:gd name="T36" fmla="*/ 955 w 1661"/>
                <a:gd name="T37" fmla="*/ 619 h 723"/>
                <a:gd name="T38" fmla="*/ 972 w 1661"/>
                <a:gd name="T39" fmla="*/ 614 h 723"/>
                <a:gd name="T40" fmla="*/ 989 w 1661"/>
                <a:gd name="T41" fmla="*/ 608 h 723"/>
                <a:gd name="T42" fmla="*/ 1006 w 1661"/>
                <a:gd name="T43" fmla="*/ 602 h 723"/>
                <a:gd name="T44" fmla="*/ 1023 w 1661"/>
                <a:gd name="T45" fmla="*/ 591 h 723"/>
                <a:gd name="T46" fmla="*/ 1040 w 1661"/>
                <a:gd name="T47" fmla="*/ 585 h 723"/>
                <a:gd name="T48" fmla="*/ 1057 w 1661"/>
                <a:gd name="T49" fmla="*/ 579 h 723"/>
                <a:gd name="T50" fmla="*/ 1074 w 1661"/>
                <a:gd name="T51" fmla="*/ 568 h 723"/>
                <a:gd name="T52" fmla="*/ 1091 w 1661"/>
                <a:gd name="T53" fmla="*/ 562 h 723"/>
                <a:gd name="T54" fmla="*/ 1108 w 1661"/>
                <a:gd name="T55" fmla="*/ 551 h 723"/>
                <a:gd name="T56" fmla="*/ 1125 w 1661"/>
                <a:gd name="T57" fmla="*/ 545 h 723"/>
                <a:gd name="T58" fmla="*/ 1142 w 1661"/>
                <a:gd name="T59" fmla="*/ 534 h 723"/>
                <a:gd name="T60" fmla="*/ 1160 w 1661"/>
                <a:gd name="T61" fmla="*/ 523 h 723"/>
                <a:gd name="T62" fmla="*/ 1182 w 1661"/>
                <a:gd name="T63" fmla="*/ 517 h 723"/>
                <a:gd name="T64" fmla="*/ 1199 w 1661"/>
                <a:gd name="T65" fmla="*/ 505 h 723"/>
                <a:gd name="T66" fmla="*/ 1216 w 1661"/>
                <a:gd name="T67" fmla="*/ 494 h 723"/>
                <a:gd name="T68" fmla="*/ 1233 w 1661"/>
                <a:gd name="T69" fmla="*/ 483 h 723"/>
                <a:gd name="T70" fmla="*/ 1251 w 1661"/>
                <a:gd name="T71" fmla="*/ 471 h 723"/>
                <a:gd name="T72" fmla="*/ 1268 w 1661"/>
                <a:gd name="T73" fmla="*/ 454 h 723"/>
                <a:gd name="T74" fmla="*/ 1296 w 1661"/>
                <a:gd name="T75" fmla="*/ 437 h 723"/>
                <a:gd name="T76" fmla="*/ 1313 w 1661"/>
                <a:gd name="T77" fmla="*/ 420 h 723"/>
                <a:gd name="T78" fmla="*/ 1330 w 1661"/>
                <a:gd name="T79" fmla="*/ 409 h 723"/>
                <a:gd name="T80" fmla="*/ 1347 w 1661"/>
                <a:gd name="T81" fmla="*/ 392 h 723"/>
                <a:gd name="T82" fmla="*/ 1427 w 1661"/>
                <a:gd name="T83" fmla="*/ 318 h 723"/>
                <a:gd name="T84" fmla="*/ 1461 w 1661"/>
                <a:gd name="T85" fmla="*/ 278 h 723"/>
                <a:gd name="T86" fmla="*/ 1478 w 1661"/>
                <a:gd name="T87" fmla="*/ 255 h 723"/>
                <a:gd name="T88" fmla="*/ 1495 w 1661"/>
                <a:gd name="T89" fmla="*/ 238 h 723"/>
                <a:gd name="T90" fmla="*/ 1512 w 1661"/>
                <a:gd name="T91" fmla="*/ 216 h 723"/>
                <a:gd name="T92" fmla="*/ 1541 w 1661"/>
                <a:gd name="T93" fmla="*/ 181 h 723"/>
                <a:gd name="T94" fmla="*/ 1558 w 1661"/>
                <a:gd name="T95" fmla="*/ 159 h 723"/>
                <a:gd name="T96" fmla="*/ 1575 w 1661"/>
                <a:gd name="T97" fmla="*/ 130 h 723"/>
                <a:gd name="T98" fmla="*/ 1592 w 1661"/>
                <a:gd name="T99" fmla="*/ 108 h 723"/>
                <a:gd name="T100" fmla="*/ 1609 w 1661"/>
                <a:gd name="T101" fmla="*/ 79 h 723"/>
                <a:gd name="T102" fmla="*/ 1626 w 1661"/>
                <a:gd name="T103" fmla="*/ 56 h 723"/>
                <a:gd name="T104" fmla="*/ 1643 w 1661"/>
                <a:gd name="T105" fmla="*/ 28 h 723"/>
                <a:gd name="T106" fmla="*/ 1660 w 1661"/>
                <a:gd name="T107" fmla="*/ 0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61" h="723">
                  <a:moveTo>
                    <a:pt x="1660" y="722"/>
                  </a:moveTo>
                  <a:lnTo>
                    <a:pt x="0" y="722"/>
                  </a:lnTo>
                  <a:lnTo>
                    <a:pt x="11" y="716"/>
                  </a:lnTo>
                  <a:lnTo>
                    <a:pt x="261" y="716"/>
                  </a:lnTo>
                  <a:lnTo>
                    <a:pt x="272" y="710"/>
                  </a:lnTo>
                  <a:lnTo>
                    <a:pt x="392" y="710"/>
                  </a:lnTo>
                  <a:lnTo>
                    <a:pt x="403" y="704"/>
                  </a:lnTo>
                  <a:lnTo>
                    <a:pt x="483" y="704"/>
                  </a:lnTo>
                  <a:lnTo>
                    <a:pt x="489" y="699"/>
                  </a:lnTo>
                  <a:lnTo>
                    <a:pt x="551" y="699"/>
                  </a:lnTo>
                  <a:lnTo>
                    <a:pt x="557" y="693"/>
                  </a:lnTo>
                  <a:lnTo>
                    <a:pt x="602" y="693"/>
                  </a:lnTo>
                  <a:lnTo>
                    <a:pt x="614" y="687"/>
                  </a:lnTo>
                  <a:lnTo>
                    <a:pt x="648" y="687"/>
                  </a:lnTo>
                  <a:lnTo>
                    <a:pt x="653" y="682"/>
                  </a:lnTo>
                  <a:lnTo>
                    <a:pt x="688" y="682"/>
                  </a:lnTo>
                  <a:lnTo>
                    <a:pt x="699" y="676"/>
                  </a:lnTo>
                  <a:lnTo>
                    <a:pt x="727" y="676"/>
                  </a:lnTo>
                  <a:lnTo>
                    <a:pt x="733" y="670"/>
                  </a:lnTo>
                  <a:lnTo>
                    <a:pt x="750" y="670"/>
                  </a:lnTo>
                  <a:lnTo>
                    <a:pt x="761" y="665"/>
                  </a:lnTo>
                  <a:lnTo>
                    <a:pt x="784" y="665"/>
                  </a:lnTo>
                  <a:lnTo>
                    <a:pt x="796" y="659"/>
                  </a:lnTo>
                  <a:lnTo>
                    <a:pt x="813" y="659"/>
                  </a:lnTo>
                  <a:lnTo>
                    <a:pt x="818" y="653"/>
                  </a:lnTo>
                  <a:lnTo>
                    <a:pt x="841" y="653"/>
                  </a:lnTo>
                  <a:lnTo>
                    <a:pt x="847" y="648"/>
                  </a:lnTo>
                  <a:lnTo>
                    <a:pt x="858" y="648"/>
                  </a:lnTo>
                  <a:lnTo>
                    <a:pt x="864" y="642"/>
                  </a:lnTo>
                  <a:lnTo>
                    <a:pt x="881" y="642"/>
                  </a:lnTo>
                  <a:lnTo>
                    <a:pt x="892" y="636"/>
                  </a:lnTo>
                  <a:lnTo>
                    <a:pt x="898" y="636"/>
                  </a:lnTo>
                  <a:lnTo>
                    <a:pt x="909" y="631"/>
                  </a:lnTo>
                  <a:lnTo>
                    <a:pt x="915" y="631"/>
                  </a:lnTo>
                  <a:lnTo>
                    <a:pt x="926" y="625"/>
                  </a:lnTo>
                  <a:lnTo>
                    <a:pt x="932" y="625"/>
                  </a:lnTo>
                  <a:lnTo>
                    <a:pt x="943" y="619"/>
                  </a:lnTo>
                  <a:lnTo>
                    <a:pt x="955" y="619"/>
                  </a:lnTo>
                  <a:lnTo>
                    <a:pt x="961" y="614"/>
                  </a:lnTo>
                  <a:lnTo>
                    <a:pt x="972" y="614"/>
                  </a:lnTo>
                  <a:lnTo>
                    <a:pt x="978" y="608"/>
                  </a:lnTo>
                  <a:lnTo>
                    <a:pt x="989" y="608"/>
                  </a:lnTo>
                  <a:lnTo>
                    <a:pt x="995" y="602"/>
                  </a:lnTo>
                  <a:lnTo>
                    <a:pt x="1006" y="602"/>
                  </a:lnTo>
                  <a:lnTo>
                    <a:pt x="1012" y="596"/>
                  </a:lnTo>
                  <a:lnTo>
                    <a:pt x="1023" y="591"/>
                  </a:lnTo>
                  <a:lnTo>
                    <a:pt x="1029" y="591"/>
                  </a:lnTo>
                  <a:lnTo>
                    <a:pt x="1040" y="585"/>
                  </a:lnTo>
                  <a:lnTo>
                    <a:pt x="1046" y="579"/>
                  </a:lnTo>
                  <a:lnTo>
                    <a:pt x="1057" y="579"/>
                  </a:lnTo>
                  <a:lnTo>
                    <a:pt x="1069" y="574"/>
                  </a:lnTo>
                  <a:lnTo>
                    <a:pt x="1074" y="568"/>
                  </a:lnTo>
                  <a:lnTo>
                    <a:pt x="1086" y="568"/>
                  </a:lnTo>
                  <a:lnTo>
                    <a:pt x="1091" y="562"/>
                  </a:lnTo>
                  <a:lnTo>
                    <a:pt x="1103" y="557"/>
                  </a:lnTo>
                  <a:lnTo>
                    <a:pt x="1108" y="551"/>
                  </a:lnTo>
                  <a:lnTo>
                    <a:pt x="1120" y="551"/>
                  </a:lnTo>
                  <a:lnTo>
                    <a:pt x="1125" y="545"/>
                  </a:lnTo>
                  <a:lnTo>
                    <a:pt x="1137" y="540"/>
                  </a:lnTo>
                  <a:lnTo>
                    <a:pt x="1142" y="534"/>
                  </a:lnTo>
                  <a:lnTo>
                    <a:pt x="1154" y="528"/>
                  </a:lnTo>
                  <a:lnTo>
                    <a:pt x="1160" y="523"/>
                  </a:lnTo>
                  <a:lnTo>
                    <a:pt x="1171" y="523"/>
                  </a:lnTo>
                  <a:lnTo>
                    <a:pt x="1182" y="517"/>
                  </a:lnTo>
                  <a:lnTo>
                    <a:pt x="1188" y="511"/>
                  </a:lnTo>
                  <a:lnTo>
                    <a:pt x="1199" y="505"/>
                  </a:lnTo>
                  <a:lnTo>
                    <a:pt x="1205" y="500"/>
                  </a:lnTo>
                  <a:lnTo>
                    <a:pt x="1216" y="494"/>
                  </a:lnTo>
                  <a:lnTo>
                    <a:pt x="1222" y="488"/>
                  </a:lnTo>
                  <a:lnTo>
                    <a:pt x="1233" y="483"/>
                  </a:lnTo>
                  <a:lnTo>
                    <a:pt x="1239" y="477"/>
                  </a:lnTo>
                  <a:lnTo>
                    <a:pt x="1251" y="471"/>
                  </a:lnTo>
                  <a:lnTo>
                    <a:pt x="1256" y="460"/>
                  </a:lnTo>
                  <a:lnTo>
                    <a:pt x="1268" y="454"/>
                  </a:lnTo>
                  <a:lnTo>
                    <a:pt x="1273" y="449"/>
                  </a:lnTo>
                  <a:lnTo>
                    <a:pt x="1296" y="437"/>
                  </a:lnTo>
                  <a:lnTo>
                    <a:pt x="1302" y="426"/>
                  </a:lnTo>
                  <a:lnTo>
                    <a:pt x="1313" y="420"/>
                  </a:lnTo>
                  <a:lnTo>
                    <a:pt x="1319" y="415"/>
                  </a:lnTo>
                  <a:lnTo>
                    <a:pt x="1330" y="409"/>
                  </a:lnTo>
                  <a:lnTo>
                    <a:pt x="1336" y="397"/>
                  </a:lnTo>
                  <a:lnTo>
                    <a:pt x="1347" y="392"/>
                  </a:lnTo>
                  <a:lnTo>
                    <a:pt x="1415" y="324"/>
                  </a:lnTo>
                  <a:lnTo>
                    <a:pt x="1427" y="318"/>
                  </a:lnTo>
                  <a:lnTo>
                    <a:pt x="1433" y="307"/>
                  </a:lnTo>
                  <a:lnTo>
                    <a:pt x="1461" y="278"/>
                  </a:lnTo>
                  <a:lnTo>
                    <a:pt x="1467" y="267"/>
                  </a:lnTo>
                  <a:lnTo>
                    <a:pt x="1478" y="255"/>
                  </a:lnTo>
                  <a:lnTo>
                    <a:pt x="1484" y="244"/>
                  </a:lnTo>
                  <a:lnTo>
                    <a:pt x="1495" y="238"/>
                  </a:lnTo>
                  <a:lnTo>
                    <a:pt x="1501" y="227"/>
                  </a:lnTo>
                  <a:lnTo>
                    <a:pt x="1512" y="216"/>
                  </a:lnTo>
                  <a:lnTo>
                    <a:pt x="1518" y="204"/>
                  </a:lnTo>
                  <a:lnTo>
                    <a:pt x="1541" y="181"/>
                  </a:lnTo>
                  <a:lnTo>
                    <a:pt x="1546" y="170"/>
                  </a:lnTo>
                  <a:lnTo>
                    <a:pt x="1558" y="159"/>
                  </a:lnTo>
                  <a:lnTo>
                    <a:pt x="1563" y="147"/>
                  </a:lnTo>
                  <a:lnTo>
                    <a:pt x="1575" y="130"/>
                  </a:lnTo>
                  <a:lnTo>
                    <a:pt x="1580" y="119"/>
                  </a:lnTo>
                  <a:lnTo>
                    <a:pt x="1592" y="108"/>
                  </a:lnTo>
                  <a:lnTo>
                    <a:pt x="1597" y="96"/>
                  </a:lnTo>
                  <a:lnTo>
                    <a:pt x="1609" y="79"/>
                  </a:lnTo>
                  <a:lnTo>
                    <a:pt x="1614" y="68"/>
                  </a:lnTo>
                  <a:lnTo>
                    <a:pt x="1626" y="56"/>
                  </a:lnTo>
                  <a:lnTo>
                    <a:pt x="1632" y="39"/>
                  </a:lnTo>
                  <a:lnTo>
                    <a:pt x="1643" y="28"/>
                  </a:lnTo>
                  <a:lnTo>
                    <a:pt x="1654" y="11"/>
                  </a:lnTo>
                  <a:lnTo>
                    <a:pt x="1660" y="0"/>
                  </a:lnTo>
                  <a:lnTo>
                    <a:pt x="1660" y="722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392" y="5004"/>
              <a:ext cx="2616" cy="723"/>
            </a:xfrm>
            <a:custGeom>
              <a:avLst/>
              <a:gdLst>
                <a:gd name="T0" fmla="*/ 28 w 2616"/>
                <a:gd name="T1" fmla="*/ 722 h 723"/>
                <a:gd name="T2" fmla="*/ 73 w 2616"/>
                <a:gd name="T3" fmla="*/ 722 h 723"/>
                <a:gd name="T4" fmla="*/ 113 w 2616"/>
                <a:gd name="T5" fmla="*/ 722 h 723"/>
                <a:gd name="T6" fmla="*/ 159 w 2616"/>
                <a:gd name="T7" fmla="*/ 722 h 723"/>
                <a:gd name="T8" fmla="*/ 204 w 2616"/>
                <a:gd name="T9" fmla="*/ 722 h 723"/>
                <a:gd name="T10" fmla="*/ 244 w 2616"/>
                <a:gd name="T11" fmla="*/ 722 h 723"/>
                <a:gd name="T12" fmla="*/ 290 w 2616"/>
                <a:gd name="T13" fmla="*/ 722 h 723"/>
                <a:gd name="T14" fmla="*/ 335 w 2616"/>
                <a:gd name="T15" fmla="*/ 722 h 723"/>
                <a:gd name="T16" fmla="*/ 375 w 2616"/>
                <a:gd name="T17" fmla="*/ 722 h 723"/>
                <a:gd name="T18" fmla="*/ 420 w 2616"/>
                <a:gd name="T19" fmla="*/ 722 h 723"/>
                <a:gd name="T20" fmla="*/ 466 w 2616"/>
                <a:gd name="T21" fmla="*/ 722 h 723"/>
                <a:gd name="T22" fmla="*/ 511 w 2616"/>
                <a:gd name="T23" fmla="*/ 722 h 723"/>
                <a:gd name="T24" fmla="*/ 551 w 2616"/>
                <a:gd name="T25" fmla="*/ 722 h 723"/>
                <a:gd name="T26" fmla="*/ 597 w 2616"/>
                <a:gd name="T27" fmla="*/ 722 h 723"/>
                <a:gd name="T28" fmla="*/ 642 w 2616"/>
                <a:gd name="T29" fmla="*/ 722 h 723"/>
                <a:gd name="T30" fmla="*/ 682 w 2616"/>
                <a:gd name="T31" fmla="*/ 722 h 723"/>
                <a:gd name="T32" fmla="*/ 727 w 2616"/>
                <a:gd name="T33" fmla="*/ 722 h 723"/>
                <a:gd name="T34" fmla="*/ 773 w 2616"/>
                <a:gd name="T35" fmla="*/ 722 h 723"/>
                <a:gd name="T36" fmla="*/ 813 w 2616"/>
                <a:gd name="T37" fmla="*/ 722 h 723"/>
                <a:gd name="T38" fmla="*/ 858 w 2616"/>
                <a:gd name="T39" fmla="*/ 722 h 723"/>
                <a:gd name="T40" fmla="*/ 904 w 2616"/>
                <a:gd name="T41" fmla="*/ 722 h 723"/>
                <a:gd name="T42" fmla="*/ 943 w 2616"/>
                <a:gd name="T43" fmla="*/ 722 h 723"/>
                <a:gd name="T44" fmla="*/ 989 w 2616"/>
                <a:gd name="T45" fmla="*/ 716 h 723"/>
                <a:gd name="T46" fmla="*/ 1034 w 2616"/>
                <a:gd name="T47" fmla="*/ 716 h 723"/>
                <a:gd name="T48" fmla="*/ 1074 w 2616"/>
                <a:gd name="T49" fmla="*/ 716 h 723"/>
                <a:gd name="T50" fmla="*/ 1120 w 2616"/>
                <a:gd name="T51" fmla="*/ 716 h 723"/>
                <a:gd name="T52" fmla="*/ 1165 w 2616"/>
                <a:gd name="T53" fmla="*/ 716 h 723"/>
                <a:gd name="T54" fmla="*/ 1211 w 2616"/>
                <a:gd name="T55" fmla="*/ 716 h 723"/>
                <a:gd name="T56" fmla="*/ 1251 w 2616"/>
                <a:gd name="T57" fmla="*/ 710 h 723"/>
                <a:gd name="T58" fmla="*/ 1296 w 2616"/>
                <a:gd name="T59" fmla="*/ 710 h 723"/>
                <a:gd name="T60" fmla="*/ 1342 w 2616"/>
                <a:gd name="T61" fmla="*/ 710 h 723"/>
                <a:gd name="T62" fmla="*/ 1381 w 2616"/>
                <a:gd name="T63" fmla="*/ 704 h 723"/>
                <a:gd name="T64" fmla="*/ 1427 w 2616"/>
                <a:gd name="T65" fmla="*/ 704 h 723"/>
                <a:gd name="T66" fmla="*/ 1472 w 2616"/>
                <a:gd name="T67" fmla="*/ 699 h 723"/>
                <a:gd name="T68" fmla="*/ 1512 w 2616"/>
                <a:gd name="T69" fmla="*/ 693 h 723"/>
                <a:gd name="T70" fmla="*/ 1558 w 2616"/>
                <a:gd name="T71" fmla="*/ 693 h 723"/>
                <a:gd name="T72" fmla="*/ 1603 w 2616"/>
                <a:gd name="T73" fmla="*/ 687 h 723"/>
                <a:gd name="T74" fmla="*/ 1643 w 2616"/>
                <a:gd name="T75" fmla="*/ 682 h 723"/>
                <a:gd name="T76" fmla="*/ 1688 w 2616"/>
                <a:gd name="T77" fmla="*/ 670 h 723"/>
                <a:gd name="T78" fmla="*/ 1734 w 2616"/>
                <a:gd name="T79" fmla="*/ 665 h 723"/>
                <a:gd name="T80" fmla="*/ 1774 w 2616"/>
                <a:gd name="T81" fmla="*/ 653 h 723"/>
                <a:gd name="T82" fmla="*/ 1819 w 2616"/>
                <a:gd name="T83" fmla="*/ 642 h 723"/>
                <a:gd name="T84" fmla="*/ 1865 w 2616"/>
                <a:gd name="T85" fmla="*/ 631 h 723"/>
                <a:gd name="T86" fmla="*/ 1910 w 2616"/>
                <a:gd name="T87" fmla="*/ 619 h 723"/>
                <a:gd name="T88" fmla="*/ 1950 w 2616"/>
                <a:gd name="T89" fmla="*/ 602 h 723"/>
                <a:gd name="T90" fmla="*/ 1995 w 2616"/>
                <a:gd name="T91" fmla="*/ 585 h 723"/>
                <a:gd name="T92" fmla="*/ 2041 w 2616"/>
                <a:gd name="T93" fmla="*/ 568 h 723"/>
                <a:gd name="T94" fmla="*/ 2081 w 2616"/>
                <a:gd name="T95" fmla="*/ 545 h 723"/>
                <a:gd name="T96" fmla="*/ 2126 w 2616"/>
                <a:gd name="T97" fmla="*/ 523 h 723"/>
                <a:gd name="T98" fmla="*/ 2172 w 2616"/>
                <a:gd name="T99" fmla="*/ 494 h 723"/>
                <a:gd name="T100" fmla="*/ 2212 w 2616"/>
                <a:gd name="T101" fmla="*/ 460 h 723"/>
                <a:gd name="T102" fmla="*/ 2257 w 2616"/>
                <a:gd name="T103" fmla="*/ 426 h 723"/>
                <a:gd name="T104" fmla="*/ 2303 w 2616"/>
                <a:gd name="T105" fmla="*/ 392 h 723"/>
                <a:gd name="T106" fmla="*/ 2342 w 2616"/>
                <a:gd name="T107" fmla="*/ 352 h 723"/>
                <a:gd name="T108" fmla="*/ 2388 w 2616"/>
                <a:gd name="T109" fmla="*/ 307 h 723"/>
                <a:gd name="T110" fmla="*/ 2433 w 2616"/>
                <a:gd name="T111" fmla="*/ 255 h 723"/>
                <a:gd name="T112" fmla="*/ 2473 w 2616"/>
                <a:gd name="T113" fmla="*/ 204 h 723"/>
                <a:gd name="T114" fmla="*/ 2519 w 2616"/>
                <a:gd name="T115" fmla="*/ 147 h 723"/>
                <a:gd name="T116" fmla="*/ 2564 w 2616"/>
                <a:gd name="T117" fmla="*/ 79 h 723"/>
                <a:gd name="T118" fmla="*/ 2610 w 2616"/>
                <a:gd name="T119" fmla="*/ 11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616" h="723">
                  <a:moveTo>
                    <a:pt x="0" y="722"/>
                  </a:moveTo>
                  <a:lnTo>
                    <a:pt x="0" y="722"/>
                  </a:lnTo>
                  <a:lnTo>
                    <a:pt x="11" y="722"/>
                  </a:lnTo>
                  <a:lnTo>
                    <a:pt x="17" y="722"/>
                  </a:lnTo>
                  <a:lnTo>
                    <a:pt x="28" y="722"/>
                  </a:lnTo>
                  <a:lnTo>
                    <a:pt x="39" y="722"/>
                  </a:lnTo>
                  <a:lnTo>
                    <a:pt x="45" y="722"/>
                  </a:lnTo>
                  <a:lnTo>
                    <a:pt x="56" y="722"/>
                  </a:lnTo>
                  <a:lnTo>
                    <a:pt x="62" y="722"/>
                  </a:lnTo>
                  <a:lnTo>
                    <a:pt x="73" y="722"/>
                  </a:lnTo>
                  <a:lnTo>
                    <a:pt x="79" y="722"/>
                  </a:lnTo>
                  <a:lnTo>
                    <a:pt x="90" y="722"/>
                  </a:lnTo>
                  <a:lnTo>
                    <a:pt x="96" y="722"/>
                  </a:lnTo>
                  <a:lnTo>
                    <a:pt x="108" y="722"/>
                  </a:lnTo>
                  <a:lnTo>
                    <a:pt x="113" y="722"/>
                  </a:lnTo>
                  <a:lnTo>
                    <a:pt x="125" y="722"/>
                  </a:lnTo>
                  <a:lnTo>
                    <a:pt x="130" y="722"/>
                  </a:lnTo>
                  <a:lnTo>
                    <a:pt x="142" y="722"/>
                  </a:lnTo>
                  <a:lnTo>
                    <a:pt x="153" y="722"/>
                  </a:lnTo>
                  <a:lnTo>
                    <a:pt x="159" y="722"/>
                  </a:lnTo>
                  <a:lnTo>
                    <a:pt x="170" y="722"/>
                  </a:lnTo>
                  <a:lnTo>
                    <a:pt x="176" y="722"/>
                  </a:lnTo>
                  <a:lnTo>
                    <a:pt x="187" y="722"/>
                  </a:lnTo>
                  <a:lnTo>
                    <a:pt x="193" y="722"/>
                  </a:lnTo>
                  <a:lnTo>
                    <a:pt x="204" y="722"/>
                  </a:lnTo>
                  <a:lnTo>
                    <a:pt x="210" y="722"/>
                  </a:lnTo>
                  <a:lnTo>
                    <a:pt x="221" y="722"/>
                  </a:lnTo>
                  <a:lnTo>
                    <a:pt x="227" y="722"/>
                  </a:lnTo>
                  <a:lnTo>
                    <a:pt x="238" y="722"/>
                  </a:lnTo>
                  <a:lnTo>
                    <a:pt x="244" y="722"/>
                  </a:lnTo>
                  <a:lnTo>
                    <a:pt x="255" y="722"/>
                  </a:lnTo>
                  <a:lnTo>
                    <a:pt x="267" y="722"/>
                  </a:lnTo>
                  <a:lnTo>
                    <a:pt x="272" y="722"/>
                  </a:lnTo>
                  <a:lnTo>
                    <a:pt x="284" y="722"/>
                  </a:lnTo>
                  <a:lnTo>
                    <a:pt x="290" y="722"/>
                  </a:lnTo>
                  <a:lnTo>
                    <a:pt x="301" y="722"/>
                  </a:lnTo>
                  <a:lnTo>
                    <a:pt x="307" y="722"/>
                  </a:lnTo>
                  <a:lnTo>
                    <a:pt x="318" y="722"/>
                  </a:lnTo>
                  <a:lnTo>
                    <a:pt x="324" y="722"/>
                  </a:lnTo>
                  <a:lnTo>
                    <a:pt x="335" y="722"/>
                  </a:lnTo>
                  <a:lnTo>
                    <a:pt x="341" y="722"/>
                  </a:lnTo>
                  <a:lnTo>
                    <a:pt x="352" y="722"/>
                  </a:lnTo>
                  <a:lnTo>
                    <a:pt x="358" y="722"/>
                  </a:lnTo>
                  <a:lnTo>
                    <a:pt x="369" y="722"/>
                  </a:lnTo>
                  <a:lnTo>
                    <a:pt x="375" y="722"/>
                  </a:lnTo>
                  <a:lnTo>
                    <a:pt x="386" y="722"/>
                  </a:lnTo>
                  <a:lnTo>
                    <a:pt x="398" y="722"/>
                  </a:lnTo>
                  <a:lnTo>
                    <a:pt x="403" y="722"/>
                  </a:lnTo>
                  <a:lnTo>
                    <a:pt x="415" y="722"/>
                  </a:lnTo>
                  <a:lnTo>
                    <a:pt x="420" y="722"/>
                  </a:lnTo>
                  <a:lnTo>
                    <a:pt x="432" y="722"/>
                  </a:lnTo>
                  <a:lnTo>
                    <a:pt x="437" y="722"/>
                  </a:lnTo>
                  <a:lnTo>
                    <a:pt x="449" y="722"/>
                  </a:lnTo>
                  <a:lnTo>
                    <a:pt x="454" y="722"/>
                  </a:lnTo>
                  <a:lnTo>
                    <a:pt x="466" y="722"/>
                  </a:lnTo>
                  <a:lnTo>
                    <a:pt x="471" y="722"/>
                  </a:lnTo>
                  <a:lnTo>
                    <a:pt x="483" y="722"/>
                  </a:lnTo>
                  <a:lnTo>
                    <a:pt x="489" y="722"/>
                  </a:lnTo>
                  <a:lnTo>
                    <a:pt x="500" y="722"/>
                  </a:lnTo>
                  <a:lnTo>
                    <a:pt x="511" y="722"/>
                  </a:lnTo>
                  <a:lnTo>
                    <a:pt x="517" y="722"/>
                  </a:lnTo>
                  <a:lnTo>
                    <a:pt x="528" y="722"/>
                  </a:lnTo>
                  <a:lnTo>
                    <a:pt x="534" y="722"/>
                  </a:lnTo>
                  <a:lnTo>
                    <a:pt x="545" y="722"/>
                  </a:lnTo>
                  <a:lnTo>
                    <a:pt x="551" y="722"/>
                  </a:lnTo>
                  <a:lnTo>
                    <a:pt x="562" y="722"/>
                  </a:lnTo>
                  <a:lnTo>
                    <a:pt x="568" y="722"/>
                  </a:lnTo>
                  <a:lnTo>
                    <a:pt x="580" y="722"/>
                  </a:lnTo>
                  <a:lnTo>
                    <a:pt x="585" y="722"/>
                  </a:lnTo>
                  <a:lnTo>
                    <a:pt x="597" y="722"/>
                  </a:lnTo>
                  <a:lnTo>
                    <a:pt x="602" y="722"/>
                  </a:lnTo>
                  <a:lnTo>
                    <a:pt x="614" y="722"/>
                  </a:lnTo>
                  <a:lnTo>
                    <a:pt x="625" y="722"/>
                  </a:lnTo>
                  <a:lnTo>
                    <a:pt x="631" y="722"/>
                  </a:lnTo>
                  <a:lnTo>
                    <a:pt x="642" y="722"/>
                  </a:lnTo>
                  <a:lnTo>
                    <a:pt x="648" y="722"/>
                  </a:lnTo>
                  <a:lnTo>
                    <a:pt x="659" y="722"/>
                  </a:lnTo>
                  <a:lnTo>
                    <a:pt x="665" y="722"/>
                  </a:lnTo>
                  <a:lnTo>
                    <a:pt x="676" y="722"/>
                  </a:lnTo>
                  <a:lnTo>
                    <a:pt x="682" y="722"/>
                  </a:lnTo>
                  <a:lnTo>
                    <a:pt x="693" y="722"/>
                  </a:lnTo>
                  <a:lnTo>
                    <a:pt x="699" y="722"/>
                  </a:lnTo>
                  <a:lnTo>
                    <a:pt x="710" y="722"/>
                  </a:lnTo>
                  <a:lnTo>
                    <a:pt x="716" y="722"/>
                  </a:lnTo>
                  <a:lnTo>
                    <a:pt x="727" y="722"/>
                  </a:lnTo>
                  <a:lnTo>
                    <a:pt x="739" y="722"/>
                  </a:lnTo>
                  <a:lnTo>
                    <a:pt x="744" y="722"/>
                  </a:lnTo>
                  <a:lnTo>
                    <a:pt x="756" y="722"/>
                  </a:lnTo>
                  <a:lnTo>
                    <a:pt x="761" y="722"/>
                  </a:lnTo>
                  <a:lnTo>
                    <a:pt x="773" y="722"/>
                  </a:lnTo>
                  <a:lnTo>
                    <a:pt x="779" y="722"/>
                  </a:lnTo>
                  <a:lnTo>
                    <a:pt x="790" y="722"/>
                  </a:lnTo>
                  <a:lnTo>
                    <a:pt x="796" y="722"/>
                  </a:lnTo>
                  <a:lnTo>
                    <a:pt x="807" y="722"/>
                  </a:lnTo>
                  <a:lnTo>
                    <a:pt x="813" y="722"/>
                  </a:lnTo>
                  <a:lnTo>
                    <a:pt x="824" y="722"/>
                  </a:lnTo>
                  <a:lnTo>
                    <a:pt x="830" y="722"/>
                  </a:lnTo>
                  <a:lnTo>
                    <a:pt x="841" y="722"/>
                  </a:lnTo>
                  <a:lnTo>
                    <a:pt x="852" y="722"/>
                  </a:lnTo>
                  <a:lnTo>
                    <a:pt x="858" y="722"/>
                  </a:lnTo>
                  <a:lnTo>
                    <a:pt x="870" y="722"/>
                  </a:lnTo>
                  <a:lnTo>
                    <a:pt x="875" y="722"/>
                  </a:lnTo>
                  <a:lnTo>
                    <a:pt x="887" y="722"/>
                  </a:lnTo>
                  <a:lnTo>
                    <a:pt x="892" y="722"/>
                  </a:lnTo>
                  <a:lnTo>
                    <a:pt x="904" y="722"/>
                  </a:lnTo>
                  <a:lnTo>
                    <a:pt x="909" y="722"/>
                  </a:lnTo>
                  <a:lnTo>
                    <a:pt x="921" y="722"/>
                  </a:lnTo>
                  <a:lnTo>
                    <a:pt x="926" y="722"/>
                  </a:lnTo>
                  <a:lnTo>
                    <a:pt x="938" y="722"/>
                  </a:lnTo>
                  <a:lnTo>
                    <a:pt x="943" y="722"/>
                  </a:lnTo>
                  <a:lnTo>
                    <a:pt x="955" y="722"/>
                  </a:lnTo>
                  <a:lnTo>
                    <a:pt x="966" y="716"/>
                  </a:lnTo>
                  <a:lnTo>
                    <a:pt x="972" y="716"/>
                  </a:lnTo>
                  <a:lnTo>
                    <a:pt x="983" y="716"/>
                  </a:lnTo>
                  <a:lnTo>
                    <a:pt x="989" y="716"/>
                  </a:lnTo>
                  <a:lnTo>
                    <a:pt x="1000" y="716"/>
                  </a:lnTo>
                  <a:lnTo>
                    <a:pt x="1006" y="716"/>
                  </a:lnTo>
                  <a:lnTo>
                    <a:pt x="1017" y="716"/>
                  </a:lnTo>
                  <a:lnTo>
                    <a:pt x="1023" y="716"/>
                  </a:lnTo>
                  <a:lnTo>
                    <a:pt x="1034" y="716"/>
                  </a:lnTo>
                  <a:lnTo>
                    <a:pt x="1040" y="716"/>
                  </a:lnTo>
                  <a:lnTo>
                    <a:pt x="1052" y="716"/>
                  </a:lnTo>
                  <a:lnTo>
                    <a:pt x="1057" y="716"/>
                  </a:lnTo>
                  <a:lnTo>
                    <a:pt x="1069" y="716"/>
                  </a:lnTo>
                  <a:lnTo>
                    <a:pt x="1074" y="716"/>
                  </a:lnTo>
                  <a:lnTo>
                    <a:pt x="1086" y="716"/>
                  </a:lnTo>
                  <a:lnTo>
                    <a:pt x="1097" y="716"/>
                  </a:lnTo>
                  <a:lnTo>
                    <a:pt x="1103" y="716"/>
                  </a:lnTo>
                  <a:lnTo>
                    <a:pt x="1114" y="716"/>
                  </a:lnTo>
                  <a:lnTo>
                    <a:pt x="1120" y="716"/>
                  </a:lnTo>
                  <a:lnTo>
                    <a:pt x="1131" y="716"/>
                  </a:lnTo>
                  <a:lnTo>
                    <a:pt x="1137" y="716"/>
                  </a:lnTo>
                  <a:lnTo>
                    <a:pt x="1148" y="716"/>
                  </a:lnTo>
                  <a:lnTo>
                    <a:pt x="1154" y="716"/>
                  </a:lnTo>
                  <a:lnTo>
                    <a:pt x="1165" y="716"/>
                  </a:lnTo>
                  <a:lnTo>
                    <a:pt x="1171" y="716"/>
                  </a:lnTo>
                  <a:lnTo>
                    <a:pt x="1182" y="716"/>
                  </a:lnTo>
                  <a:lnTo>
                    <a:pt x="1188" y="716"/>
                  </a:lnTo>
                  <a:lnTo>
                    <a:pt x="1199" y="716"/>
                  </a:lnTo>
                  <a:lnTo>
                    <a:pt x="1211" y="716"/>
                  </a:lnTo>
                  <a:lnTo>
                    <a:pt x="1216" y="716"/>
                  </a:lnTo>
                  <a:lnTo>
                    <a:pt x="1228" y="710"/>
                  </a:lnTo>
                  <a:lnTo>
                    <a:pt x="1233" y="710"/>
                  </a:lnTo>
                  <a:lnTo>
                    <a:pt x="1245" y="710"/>
                  </a:lnTo>
                  <a:lnTo>
                    <a:pt x="1251" y="710"/>
                  </a:lnTo>
                  <a:lnTo>
                    <a:pt x="1262" y="710"/>
                  </a:lnTo>
                  <a:lnTo>
                    <a:pt x="1268" y="710"/>
                  </a:lnTo>
                  <a:lnTo>
                    <a:pt x="1279" y="710"/>
                  </a:lnTo>
                  <a:lnTo>
                    <a:pt x="1285" y="710"/>
                  </a:lnTo>
                  <a:lnTo>
                    <a:pt x="1296" y="710"/>
                  </a:lnTo>
                  <a:lnTo>
                    <a:pt x="1302" y="710"/>
                  </a:lnTo>
                  <a:lnTo>
                    <a:pt x="1313" y="710"/>
                  </a:lnTo>
                  <a:lnTo>
                    <a:pt x="1324" y="710"/>
                  </a:lnTo>
                  <a:lnTo>
                    <a:pt x="1330" y="710"/>
                  </a:lnTo>
                  <a:lnTo>
                    <a:pt x="1342" y="710"/>
                  </a:lnTo>
                  <a:lnTo>
                    <a:pt x="1347" y="710"/>
                  </a:lnTo>
                  <a:lnTo>
                    <a:pt x="1359" y="704"/>
                  </a:lnTo>
                  <a:lnTo>
                    <a:pt x="1364" y="704"/>
                  </a:lnTo>
                  <a:lnTo>
                    <a:pt x="1376" y="704"/>
                  </a:lnTo>
                  <a:lnTo>
                    <a:pt x="1381" y="704"/>
                  </a:lnTo>
                  <a:lnTo>
                    <a:pt x="1393" y="704"/>
                  </a:lnTo>
                  <a:lnTo>
                    <a:pt x="1398" y="704"/>
                  </a:lnTo>
                  <a:lnTo>
                    <a:pt x="1410" y="704"/>
                  </a:lnTo>
                  <a:lnTo>
                    <a:pt x="1415" y="704"/>
                  </a:lnTo>
                  <a:lnTo>
                    <a:pt x="1427" y="704"/>
                  </a:lnTo>
                  <a:lnTo>
                    <a:pt x="1438" y="704"/>
                  </a:lnTo>
                  <a:lnTo>
                    <a:pt x="1444" y="699"/>
                  </a:lnTo>
                  <a:lnTo>
                    <a:pt x="1455" y="699"/>
                  </a:lnTo>
                  <a:lnTo>
                    <a:pt x="1461" y="699"/>
                  </a:lnTo>
                  <a:lnTo>
                    <a:pt x="1472" y="699"/>
                  </a:lnTo>
                  <a:lnTo>
                    <a:pt x="1478" y="699"/>
                  </a:lnTo>
                  <a:lnTo>
                    <a:pt x="1489" y="699"/>
                  </a:lnTo>
                  <a:lnTo>
                    <a:pt x="1495" y="699"/>
                  </a:lnTo>
                  <a:lnTo>
                    <a:pt x="1506" y="699"/>
                  </a:lnTo>
                  <a:lnTo>
                    <a:pt x="1512" y="693"/>
                  </a:lnTo>
                  <a:lnTo>
                    <a:pt x="1523" y="693"/>
                  </a:lnTo>
                  <a:lnTo>
                    <a:pt x="1529" y="693"/>
                  </a:lnTo>
                  <a:lnTo>
                    <a:pt x="1541" y="693"/>
                  </a:lnTo>
                  <a:lnTo>
                    <a:pt x="1552" y="693"/>
                  </a:lnTo>
                  <a:lnTo>
                    <a:pt x="1558" y="693"/>
                  </a:lnTo>
                  <a:lnTo>
                    <a:pt x="1569" y="687"/>
                  </a:lnTo>
                  <a:lnTo>
                    <a:pt x="1575" y="687"/>
                  </a:lnTo>
                  <a:lnTo>
                    <a:pt x="1586" y="687"/>
                  </a:lnTo>
                  <a:lnTo>
                    <a:pt x="1592" y="687"/>
                  </a:lnTo>
                  <a:lnTo>
                    <a:pt x="1603" y="687"/>
                  </a:lnTo>
                  <a:lnTo>
                    <a:pt x="1609" y="682"/>
                  </a:lnTo>
                  <a:lnTo>
                    <a:pt x="1620" y="682"/>
                  </a:lnTo>
                  <a:lnTo>
                    <a:pt x="1626" y="682"/>
                  </a:lnTo>
                  <a:lnTo>
                    <a:pt x="1637" y="682"/>
                  </a:lnTo>
                  <a:lnTo>
                    <a:pt x="1643" y="682"/>
                  </a:lnTo>
                  <a:lnTo>
                    <a:pt x="1654" y="676"/>
                  </a:lnTo>
                  <a:lnTo>
                    <a:pt x="1660" y="676"/>
                  </a:lnTo>
                  <a:lnTo>
                    <a:pt x="1671" y="676"/>
                  </a:lnTo>
                  <a:lnTo>
                    <a:pt x="1683" y="676"/>
                  </a:lnTo>
                  <a:lnTo>
                    <a:pt x="1688" y="670"/>
                  </a:lnTo>
                  <a:lnTo>
                    <a:pt x="1700" y="670"/>
                  </a:lnTo>
                  <a:lnTo>
                    <a:pt x="1705" y="670"/>
                  </a:lnTo>
                  <a:lnTo>
                    <a:pt x="1717" y="665"/>
                  </a:lnTo>
                  <a:lnTo>
                    <a:pt x="1723" y="665"/>
                  </a:lnTo>
                  <a:lnTo>
                    <a:pt x="1734" y="665"/>
                  </a:lnTo>
                  <a:lnTo>
                    <a:pt x="1740" y="665"/>
                  </a:lnTo>
                  <a:lnTo>
                    <a:pt x="1751" y="659"/>
                  </a:lnTo>
                  <a:lnTo>
                    <a:pt x="1757" y="659"/>
                  </a:lnTo>
                  <a:lnTo>
                    <a:pt x="1768" y="659"/>
                  </a:lnTo>
                  <a:lnTo>
                    <a:pt x="1774" y="653"/>
                  </a:lnTo>
                  <a:lnTo>
                    <a:pt x="1785" y="653"/>
                  </a:lnTo>
                  <a:lnTo>
                    <a:pt x="1796" y="653"/>
                  </a:lnTo>
                  <a:lnTo>
                    <a:pt x="1802" y="648"/>
                  </a:lnTo>
                  <a:lnTo>
                    <a:pt x="1813" y="648"/>
                  </a:lnTo>
                  <a:lnTo>
                    <a:pt x="1819" y="642"/>
                  </a:lnTo>
                  <a:lnTo>
                    <a:pt x="1831" y="642"/>
                  </a:lnTo>
                  <a:lnTo>
                    <a:pt x="1836" y="642"/>
                  </a:lnTo>
                  <a:lnTo>
                    <a:pt x="1848" y="636"/>
                  </a:lnTo>
                  <a:lnTo>
                    <a:pt x="1853" y="636"/>
                  </a:lnTo>
                  <a:lnTo>
                    <a:pt x="1865" y="631"/>
                  </a:lnTo>
                  <a:lnTo>
                    <a:pt x="1870" y="631"/>
                  </a:lnTo>
                  <a:lnTo>
                    <a:pt x="1882" y="625"/>
                  </a:lnTo>
                  <a:lnTo>
                    <a:pt x="1887" y="625"/>
                  </a:lnTo>
                  <a:lnTo>
                    <a:pt x="1899" y="619"/>
                  </a:lnTo>
                  <a:lnTo>
                    <a:pt x="1910" y="619"/>
                  </a:lnTo>
                  <a:lnTo>
                    <a:pt x="1916" y="614"/>
                  </a:lnTo>
                  <a:lnTo>
                    <a:pt x="1927" y="614"/>
                  </a:lnTo>
                  <a:lnTo>
                    <a:pt x="1933" y="608"/>
                  </a:lnTo>
                  <a:lnTo>
                    <a:pt x="1944" y="608"/>
                  </a:lnTo>
                  <a:lnTo>
                    <a:pt x="1950" y="602"/>
                  </a:lnTo>
                  <a:lnTo>
                    <a:pt x="1961" y="602"/>
                  </a:lnTo>
                  <a:lnTo>
                    <a:pt x="1967" y="596"/>
                  </a:lnTo>
                  <a:lnTo>
                    <a:pt x="1978" y="591"/>
                  </a:lnTo>
                  <a:lnTo>
                    <a:pt x="1984" y="591"/>
                  </a:lnTo>
                  <a:lnTo>
                    <a:pt x="1995" y="585"/>
                  </a:lnTo>
                  <a:lnTo>
                    <a:pt x="2001" y="579"/>
                  </a:lnTo>
                  <a:lnTo>
                    <a:pt x="2013" y="579"/>
                  </a:lnTo>
                  <a:lnTo>
                    <a:pt x="2024" y="574"/>
                  </a:lnTo>
                  <a:lnTo>
                    <a:pt x="2030" y="568"/>
                  </a:lnTo>
                  <a:lnTo>
                    <a:pt x="2041" y="568"/>
                  </a:lnTo>
                  <a:lnTo>
                    <a:pt x="2047" y="562"/>
                  </a:lnTo>
                  <a:lnTo>
                    <a:pt x="2058" y="557"/>
                  </a:lnTo>
                  <a:lnTo>
                    <a:pt x="2064" y="551"/>
                  </a:lnTo>
                  <a:lnTo>
                    <a:pt x="2075" y="551"/>
                  </a:lnTo>
                  <a:lnTo>
                    <a:pt x="2081" y="545"/>
                  </a:lnTo>
                  <a:lnTo>
                    <a:pt x="2092" y="540"/>
                  </a:lnTo>
                  <a:lnTo>
                    <a:pt x="2098" y="534"/>
                  </a:lnTo>
                  <a:lnTo>
                    <a:pt x="2109" y="528"/>
                  </a:lnTo>
                  <a:lnTo>
                    <a:pt x="2115" y="523"/>
                  </a:lnTo>
                  <a:lnTo>
                    <a:pt x="2126" y="523"/>
                  </a:lnTo>
                  <a:lnTo>
                    <a:pt x="2138" y="517"/>
                  </a:lnTo>
                  <a:lnTo>
                    <a:pt x="2143" y="511"/>
                  </a:lnTo>
                  <a:lnTo>
                    <a:pt x="2155" y="505"/>
                  </a:lnTo>
                  <a:lnTo>
                    <a:pt x="2160" y="500"/>
                  </a:lnTo>
                  <a:lnTo>
                    <a:pt x="2172" y="494"/>
                  </a:lnTo>
                  <a:lnTo>
                    <a:pt x="2177" y="488"/>
                  </a:lnTo>
                  <a:lnTo>
                    <a:pt x="2189" y="483"/>
                  </a:lnTo>
                  <a:lnTo>
                    <a:pt x="2194" y="477"/>
                  </a:lnTo>
                  <a:lnTo>
                    <a:pt x="2206" y="471"/>
                  </a:lnTo>
                  <a:lnTo>
                    <a:pt x="2212" y="460"/>
                  </a:lnTo>
                  <a:lnTo>
                    <a:pt x="2223" y="454"/>
                  </a:lnTo>
                  <a:lnTo>
                    <a:pt x="2229" y="449"/>
                  </a:lnTo>
                  <a:lnTo>
                    <a:pt x="2240" y="443"/>
                  </a:lnTo>
                  <a:lnTo>
                    <a:pt x="2251" y="437"/>
                  </a:lnTo>
                  <a:lnTo>
                    <a:pt x="2257" y="426"/>
                  </a:lnTo>
                  <a:lnTo>
                    <a:pt x="2268" y="420"/>
                  </a:lnTo>
                  <a:lnTo>
                    <a:pt x="2274" y="415"/>
                  </a:lnTo>
                  <a:lnTo>
                    <a:pt x="2285" y="409"/>
                  </a:lnTo>
                  <a:lnTo>
                    <a:pt x="2291" y="397"/>
                  </a:lnTo>
                  <a:lnTo>
                    <a:pt x="2303" y="392"/>
                  </a:lnTo>
                  <a:lnTo>
                    <a:pt x="2308" y="386"/>
                  </a:lnTo>
                  <a:lnTo>
                    <a:pt x="2320" y="375"/>
                  </a:lnTo>
                  <a:lnTo>
                    <a:pt x="2325" y="369"/>
                  </a:lnTo>
                  <a:lnTo>
                    <a:pt x="2337" y="358"/>
                  </a:lnTo>
                  <a:lnTo>
                    <a:pt x="2342" y="352"/>
                  </a:lnTo>
                  <a:lnTo>
                    <a:pt x="2354" y="341"/>
                  </a:lnTo>
                  <a:lnTo>
                    <a:pt x="2359" y="335"/>
                  </a:lnTo>
                  <a:lnTo>
                    <a:pt x="2371" y="324"/>
                  </a:lnTo>
                  <a:lnTo>
                    <a:pt x="2382" y="318"/>
                  </a:lnTo>
                  <a:lnTo>
                    <a:pt x="2388" y="307"/>
                  </a:lnTo>
                  <a:lnTo>
                    <a:pt x="2399" y="295"/>
                  </a:lnTo>
                  <a:lnTo>
                    <a:pt x="2405" y="289"/>
                  </a:lnTo>
                  <a:lnTo>
                    <a:pt x="2416" y="278"/>
                  </a:lnTo>
                  <a:lnTo>
                    <a:pt x="2422" y="267"/>
                  </a:lnTo>
                  <a:lnTo>
                    <a:pt x="2433" y="255"/>
                  </a:lnTo>
                  <a:lnTo>
                    <a:pt x="2439" y="244"/>
                  </a:lnTo>
                  <a:lnTo>
                    <a:pt x="2450" y="238"/>
                  </a:lnTo>
                  <a:lnTo>
                    <a:pt x="2456" y="227"/>
                  </a:lnTo>
                  <a:lnTo>
                    <a:pt x="2467" y="216"/>
                  </a:lnTo>
                  <a:lnTo>
                    <a:pt x="2473" y="204"/>
                  </a:lnTo>
                  <a:lnTo>
                    <a:pt x="2485" y="193"/>
                  </a:lnTo>
                  <a:lnTo>
                    <a:pt x="2496" y="181"/>
                  </a:lnTo>
                  <a:lnTo>
                    <a:pt x="2502" y="170"/>
                  </a:lnTo>
                  <a:lnTo>
                    <a:pt x="2513" y="159"/>
                  </a:lnTo>
                  <a:lnTo>
                    <a:pt x="2519" y="147"/>
                  </a:lnTo>
                  <a:lnTo>
                    <a:pt x="2530" y="130"/>
                  </a:lnTo>
                  <a:lnTo>
                    <a:pt x="2536" y="119"/>
                  </a:lnTo>
                  <a:lnTo>
                    <a:pt x="2547" y="108"/>
                  </a:lnTo>
                  <a:lnTo>
                    <a:pt x="2553" y="96"/>
                  </a:lnTo>
                  <a:lnTo>
                    <a:pt x="2564" y="79"/>
                  </a:lnTo>
                  <a:lnTo>
                    <a:pt x="2570" y="68"/>
                  </a:lnTo>
                  <a:lnTo>
                    <a:pt x="2581" y="56"/>
                  </a:lnTo>
                  <a:lnTo>
                    <a:pt x="2587" y="39"/>
                  </a:lnTo>
                  <a:lnTo>
                    <a:pt x="2598" y="28"/>
                  </a:lnTo>
                  <a:lnTo>
                    <a:pt x="2610" y="11"/>
                  </a:lnTo>
                  <a:lnTo>
                    <a:pt x="2615" y="0"/>
                  </a:lnTo>
                  <a:lnTo>
                    <a:pt x="2615" y="722"/>
                  </a:lnTo>
                  <a:lnTo>
                    <a:pt x="0" y="722"/>
                  </a:lnTo>
                  <a:close/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3008" y="4970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3030" y="4936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3047" y="4902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3070" y="4862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087" y="4828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110" y="4788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3127" y="4748"/>
              <a:ext cx="23" cy="40"/>
            </a:xfrm>
            <a:custGeom>
              <a:avLst/>
              <a:gdLst>
                <a:gd name="T0" fmla="*/ 0 w 23"/>
                <a:gd name="T1" fmla="*/ 39 h 40"/>
                <a:gd name="T2" fmla="*/ 22 w 23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39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150" y="4703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3167" y="4663"/>
              <a:ext cx="23" cy="40"/>
            </a:xfrm>
            <a:custGeom>
              <a:avLst/>
              <a:gdLst>
                <a:gd name="T0" fmla="*/ 0 w 23"/>
                <a:gd name="T1" fmla="*/ 39 h 40"/>
                <a:gd name="T2" fmla="*/ 22 w 23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39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3190" y="4618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207" y="4572"/>
              <a:ext cx="23" cy="46"/>
            </a:xfrm>
            <a:custGeom>
              <a:avLst/>
              <a:gdLst>
                <a:gd name="T0" fmla="*/ 0 w 23"/>
                <a:gd name="T1" fmla="*/ 45 h 46"/>
                <a:gd name="T2" fmla="*/ 22 w 23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45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229" y="4527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3246" y="4475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3269" y="4430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3286" y="4379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3309" y="4328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326" y="4277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349" y="4225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3366" y="4168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3389" y="4112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3406" y="4055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428" y="3998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46" y="3941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68" y="3879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3491" y="3822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508" y="3759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531" y="3697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548" y="3634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3571" y="3566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588" y="3503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3610" y="3435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3627" y="3373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3650" y="3304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3667" y="3236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3690" y="3168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3707" y="3100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3730" y="3031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3747" y="2963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3770" y="2895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3787" y="2821"/>
              <a:ext cx="23" cy="74"/>
            </a:xfrm>
            <a:custGeom>
              <a:avLst/>
              <a:gdLst>
                <a:gd name="T0" fmla="*/ 0 w 23"/>
                <a:gd name="T1" fmla="*/ 73 h 74"/>
                <a:gd name="T2" fmla="*/ 22 w 23"/>
                <a:gd name="T3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74">
                  <a:moveTo>
                    <a:pt x="0" y="73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3809" y="2753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3827" y="2685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3849" y="2616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3866" y="2548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3889" y="2474"/>
              <a:ext cx="20" cy="74"/>
            </a:xfrm>
            <a:custGeom>
              <a:avLst/>
              <a:gdLst>
                <a:gd name="T0" fmla="*/ 0 w 20"/>
                <a:gd name="T1" fmla="*/ 73 h 74"/>
                <a:gd name="T2" fmla="*/ 17 w 20"/>
                <a:gd name="T3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4">
                  <a:moveTo>
                    <a:pt x="0" y="73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3906" y="2406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3929" y="2338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3952" y="2270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3969" y="2201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3991" y="2139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4008" y="2071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4031" y="2008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4048" y="1940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071" y="1877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4088" y="1815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111" y="1752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4128" y="1695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4151" y="1633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4168" y="1576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4190" y="1519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4208" y="1468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4230" y="1417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4247" y="1366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4270" y="131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4287" y="1269"/>
              <a:ext cx="23" cy="46"/>
            </a:xfrm>
            <a:custGeom>
              <a:avLst/>
              <a:gdLst>
                <a:gd name="T0" fmla="*/ 0 w 23"/>
                <a:gd name="T1" fmla="*/ 45 h 46"/>
                <a:gd name="T2" fmla="*/ 22 w 23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45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4310" y="1224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4327" y="1178"/>
              <a:ext cx="23" cy="46"/>
            </a:xfrm>
            <a:custGeom>
              <a:avLst/>
              <a:gdLst>
                <a:gd name="T0" fmla="*/ 0 w 23"/>
                <a:gd name="T1" fmla="*/ 45 h 46"/>
                <a:gd name="T2" fmla="*/ 22 w 23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45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4350" y="1138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4367" y="1098"/>
              <a:ext cx="23" cy="40"/>
            </a:xfrm>
            <a:custGeom>
              <a:avLst/>
              <a:gdLst>
                <a:gd name="T0" fmla="*/ 0 w 23"/>
                <a:gd name="T1" fmla="*/ 39 h 40"/>
                <a:gd name="T2" fmla="*/ 22 w 23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39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4389" y="1059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4407" y="1025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4429" y="996"/>
              <a:ext cx="23" cy="29"/>
            </a:xfrm>
            <a:custGeom>
              <a:avLst/>
              <a:gdLst>
                <a:gd name="T0" fmla="*/ 0 w 23"/>
                <a:gd name="T1" fmla="*/ 28 h 29"/>
                <a:gd name="T2" fmla="*/ 22 w 23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28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4452" y="962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4469" y="934"/>
              <a:ext cx="23" cy="29"/>
            </a:xfrm>
            <a:custGeom>
              <a:avLst/>
              <a:gdLst>
                <a:gd name="T0" fmla="*/ 0 w 23"/>
                <a:gd name="T1" fmla="*/ 28 h 29"/>
                <a:gd name="T2" fmla="*/ 22 w 23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28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4492" y="91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7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7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4509" y="888"/>
              <a:ext cx="23" cy="23"/>
            </a:xfrm>
            <a:custGeom>
              <a:avLst/>
              <a:gdLst>
                <a:gd name="T0" fmla="*/ 0 w 23"/>
                <a:gd name="T1" fmla="*/ 22 h 23"/>
                <a:gd name="T2" fmla="*/ 22 w 23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4532" y="865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7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7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4549" y="848"/>
              <a:ext cx="23" cy="20"/>
            </a:xfrm>
            <a:custGeom>
              <a:avLst/>
              <a:gdLst>
                <a:gd name="T0" fmla="*/ 0 w 23"/>
                <a:gd name="T1" fmla="*/ 17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7"/>
                  </a:moveTo>
                  <a:lnTo>
                    <a:pt x="22" y="0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4571" y="83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4589" y="820"/>
              <a:ext cx="23" cy="20"/>
            </a:xfrm>
            <a:custGeom>
              <a:avLst/>
              <a:gdLst>
                <a:gd name="T0" fmla="*/ 0 w 23"/>
                <a:gd name="T1" fmla="*/ 17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7"/>
                  </a:moveTo>
                  <a:lnTo>
                    <a:pt x="22" y="0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4611" y="81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4628" y="803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4660" y="77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4668" y="797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4699" y="769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4708" y="79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4731" y="8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4748" y="80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4770" y="8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4788" y="831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4810" y="8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4827" y="860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4850" y="88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4867" y="899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4890" y="928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7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7" y="22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4907" y="951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4930" y="979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7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7" y="34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4947" y="1013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970" y="1047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4992" y="1081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5009" y="1121"/>
              <a:ext cx="23" cy="40"/>
            </a:xfrm>
            <a:custGeom>
              <a:avLst/>
              <a:gdLst>
                <a:gd name="T0" fmla="*/ 0 w 23"/>
                <a:gd name="T1" fmla="*/ 0 h 40"/>
                <a:gd name="T2" fmla="*/ 22 w 23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0"/>
                  </a:moveTo>
                  <a:lnTo>
                    <a:pt x="22" y="39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5032" y="1161"/>
              <a:ext cx="20" cy="46"/>
            </a:xfrm>
            <a:custGeom>
              <a:avLst/>
              <a:gdLst>
                <a:gd name="T0" fmla="*/ 0 w 20"/>
                <a:gd name="T1" fmla="*/ 0 h 46"/>
                <a:gd name="T2" fmla="*/ 17 w 20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0"/>
                  </a:moveTo>
                  <a:lnTo>
                    <a:pt x="17" y="45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5049" y="1206"/>
              <a:ext cx="23" cy="40"/>
            </a:xfrm>
            <a:custGeom>
              <a:avLst/>
              <a:gdLst>
                <a:gd name="T0" fmla="*/ 0 w 23"/>
                <a:gd name="T1" fmla="*/ 0 h 40"/>
                <a:gd name="T2" fmla="*/ 22 w 23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0"/>
                  </a:moveTo>
                  <a:lnTo>
                    <a:pt x="22" y="39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5072" y="1246"/>
              <a:ext cx="20" cy="52"/>
            </a:xfrm>
            <a:custGeom>
              <a:avLst/>
              <a:gdLst>
                <a:gd name="T0" fmla="*/ 0 w 20"/>
                <a:gd name="T1" fmla="*/ 0 h 52"/>
                <a:gd name="T2" fmla="*/ 17 w 20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0"/>
                  </a:moveTo>
                  <a:lnTo>
                    <a:pt x="17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5089" y="1297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5112" y="1343"/>
              <a:ext cx="20" cy="52"/>
            </a:xfrm>
            <a:custGeom>
              <a:avLst/>
              <a:gdLst>
                <a:gd name="T0" fmla="*/ 0 w 20"/>
                <a:gd name="T1" fmla="*/ 0 h 52"/>
                <a:gd name="T2" fmla="*/ 17 w 20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0"/>
                  </a:moveTo>
                  <a:lnTo>
                    <a:pt x="17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5129" y="1394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5151" y="1445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5169" y="1502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5191" y="1553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5208" y="1610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5231" y="1673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5248" y="1730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5271" y="179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5288" y="1855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5311" y="1917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5328" y="1980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5351" y="2042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5368" y="2110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5390" y="2179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5407" y="2247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5430" y="2309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5453" y="2378"/>
              <a:ext cx="20" cy="74"/>
            </a:xfrm>
            <a:custGeom>
              <a:avLst/>
              <a:gdLst>
                <a:gd name="T0" fmla="*/ 0 w 20"/>
                <a:gd name="T1" fmla="*/ 0 h 74"/>
                <a:gd name="T2" fmla="*/ 17 w 20"/>
                <a:gd name="T3" fmla="*/ 7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4">
                  <a:moveTo>
                    <a:pt x="0" y="0"/>
                  </a:moveTo>
                  <a:lnTo>
                    <a:pt x="17" y="73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5470" y="2452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5493" y="2520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5510" y="2588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5532" y="2656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5550" y="2724"/>
              <a:ext cx="23" cy="74"/>
            </a:xfrm>
            <a:custGeom>
              <a:avLst/>
              <a:gdLst>
                <a:gd name="T0" fmla="*/ 0 w 23"/>
                <a:gd name="T1" fmla="*/ 0 h 74"/>
                <a:gd name="T2" fmla="*/ 22 w 23"/>
                <a:gd name="T3" fmla="*/ 7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74">
                  <a:moveTo>
                    <a:pt x="0" y="0"/>
                  </a:moveTo>
                  <a:lnTo>
                    <a:pt x="22" y="73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5572" y="2798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5589" y="2867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5612" y="2935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5629" y="3003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5652" y="3071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5669" y="3139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5692" y="3208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5709" y="3276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5732" y="3344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5749" y="3412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5771" y="3475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5788" y="3543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5811" y="360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5828" y="3668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5851" y="373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5868" y="3793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5891" y="385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5908" y="3918"/>
              <a:ext cx="23" cy="57"/>
            </a:xfrm>
            <a:custGeom>
              <a:avLst/>
              <a:gdLst>
                <a:gd name="T0" fmla="*/ 0 w 23"/>
                <a:gd name="T1" fmla="*/ 0 h 57"/>
                <a:gd name="T2" fmla="*/ 22 w 23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0"/>
                  </a:moveTo>
                  <a:lnTo>
                    <a:pt x="22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5931" y="3975"/>
              <a:ext cx="23" cy="57"/>
            </a:xfrm>
            <a:custGeom>
              <a:avLst/>
              <a:gdLst>
                <a:gd name="T0" fmla="*/ 0 w 23"/>
                <a:gd name="T1" fmla="*/ 0 h 57"/>
                <a:gd name="T2" fmla="*/ 22 w 23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0"/>
                  </a:moveTo>
                  <a:lnTo>
                    <a:pt x="22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5953" y="403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5970" y="4089"/>
              <a:ext cx="23" cy="57"/>
            </a:xfrm>
            <a:custGeom>
              <a:avLst/>
              <a:gdLst>
                <a:gd name="T0" fmla="*/ 0 w 23"/>
                <a:gd name="T1" fmla="*/ 0 h 57"/>
                <a:gd name="T2" fmla="*/ 22 w 23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0"/>
                  </a:moveTo>
                  <a:lnTo>
                    <a:pt x="22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5993" y="414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6010" y="4203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6033" y="425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6050" y="4311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6073" y="4362"/>
              <a:ext cx="20" cy="46"/>
            </a:xfrm>
            <a:custGeom>
              <a:avLst/>
              <a:gdLst>
                <a:gd name="T0" fmla="*/ 0 w 20"/>
                <a:gd name="T1" fmla="*/ 0 h 46"/>
                <a:gd name="T2" fmla="*/ 17 w 20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0"/>
                  </a:moveTo>
                  <a:lnTo>
                    <a:pt x="17" y="45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6090" y="4407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6112" y="4458"/>
              <a:ext cx="20" cy="52"/>
            </a:xfrm>
            <a:custGeom>
              <a:avLst/>
              <a:gdLst>
                <a:gd name="T0" fmla="*/ 0 w 20"/>
                <a:gd name="T1" fmla="*/ 0 h 52"/>
                <a:gd name="T2" fmla="*/ 17 w 20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0"/>
                  </a:moveTo>
                  <a:lnTo>
                    <a:pt x="17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6130" y="4510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6152" y="4555"/>
              <a:ext cx="20" cy="46"/>
            </a:xfrm>
            <a:custGeom>
              <a:avLst/>
              <a:gdLst>
                <a:gd name="T0" fmla="*/ 0 w 20"/>
                <a:gd name="T1" fmla="*/ 0 h 46"/>
                <a:gd name="T2" fmla="*/ 17 w 20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0"/>
                  </a:moveTo>
                  <a:lnTo>
                    <a:pt x="17" y="45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6169" y="4601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6192" y="4646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6209" y="4686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6232" y="4731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6249" y="4771"/>
              <a:ext cx="23" cy="40"/>
            </a:xfrm>
            <a:custGeom>
              <a:avLst/>
              <a:gdLst>
                <a:gd name="T0" fmla="*/ 0 w 23"/>
                <a:gd name="T1" fmla="*/ 0 h 40"/>
                <a:gd name="T2" fmla="*/ 22 w 23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0"/>
                  </a:moveTo>
                  <a:lnTo>
                    <a:pt x="22" y="39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6272" y="4811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6289" y="4851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6312" y="4885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329" y="4925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6351" y="4959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7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7" y="34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6368" y="4993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6391" y="5021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7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7" y="34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6408" y="5055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6431" y="5084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6454" y="5118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7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17" y="28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6471" y="5146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6493" y="5169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7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17" y="28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6511" y="5198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6533" y="5226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7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7" y="22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6550" y="5249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6573" y="5271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7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7" y="22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6590" y="5294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6613" y="53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6630" y="5334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6653" y="535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6670" y="5374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6693" y="539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6710" y="5414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7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6732" y="543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6749" y="5442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7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6772" y="545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6789" y="5476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6812" y="54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6829" y="550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6852" y="55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6869" y="552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6892" y="553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6909" y="5550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6931" y="556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6948" y="556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6971" y="557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6994" y="55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7011" y="559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7034" y="560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7051" y="5613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7074" y="561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7091" y="5624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7113" y="56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7130" y="563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7153" y="564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7170" y="564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7193" y="56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7210" y="565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7233" y="56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7261" y="564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7273" y="56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7290" y="567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7321" y="565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7329" y="5681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7361" y="565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7369" y="5686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7400" y="566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7409" y="5692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7443" y="5669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7463" y="5669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7472" y="569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7503" y="5675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7523" y="5675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7534" y="57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7563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7582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7602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7622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7631" y="5709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766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768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770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772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774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7750" y="571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778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780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782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784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86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788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790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792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7944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7963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7983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8003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8012" y="5721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80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806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808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810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812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81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81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81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82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82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824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82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82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83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83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834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83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8381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8401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8421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844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846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848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850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852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85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856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858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860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862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86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866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868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870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872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87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87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87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88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88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884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88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88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89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89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894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896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898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244" y="5874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72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392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1256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2115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2974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3832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4697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5555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6414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7273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8131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8996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Text Box 1327"/>
            <p:cNvSpPr txBox="1">
              <a:spLocks noChangeArrowheads="1"/>
            </p:cNvSpPr>
            <p:nvPr/>
          </p:nvSpPr>
          <p:spPr bwMode="auto">
            <a:xfrm>
              <a:off x="2639" y="252"/>
              <a:ext cx="414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650" spc="-11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650" spc="-1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29" name="Text Box 1328"/>
            <p:cNvSpPr txBox="1">
              <a:spLocks noChangeArrowheads="1"/>
            </p:cNvSpPr>
            <p:nvPr/>
          </p:nvSpPr>
          <p:spPr bwMode="auto">
            <a:xfrm>
              <a:off x="290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0" name="Text Box 1329"/>
            <p:cNvSpPr txBox="1">
              <a:spLocks noChangeArrowheads="1"/>
            </p:cNvSpPr>
            <p:nvPr/>
          </p:nvSpPr>
          <p:spPr bwMode="auto">
            <a:xfrm>
              <a:off x="1154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1" name="Text Box 1330"/>
            <p:cNvSpPr txBox="1">
              <a:spLocks noChangeArrowheads="1"/>
            </p:cNvSpPr>
            <p:nvPr/>
          </p:nvSpPr>
          <p:spPr bwMode="auto">
            <a:xfrm>
              <a:off x="2013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1331"/>
            <p:cNvSpPr txBox="1">
              <a:spLocks noChangeArrowheads="1"/>
            </p:cNvSpPr>
            <p:nvPr/>
          </p:nvSpPr>
          <p:spPr bwMode="auto">
            <a:xfrm>
              <a:off x="2872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1332"/>
            <p:cNvSpPr txBox="1">
              <a:spLocks noChangeArrowheads="1"/>
            </p:cNvSpPr>
            <p:nvPr/>
          </p:nvSpPr>
          <p:spPr bwMode="auto">
            <a:xfrm>
              <a:off x="3730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1333"/>
            <p:cNvSpPr txBox="1">
              <a:spLocks noChangeArrowheads="1"/>
            </p:cNvSpPr>
            <p:nvPr/>
          </p:nvSpPr>
          <p:spPr bwMode="auto">
            <a:xfrm>
              <a:off x="4623" y="6039"/>
              <a:ext cx="146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6985" marR="0" eaLnBrk="0" hangingPunct="0">
                <a:lnSpc>
                  <a:spcPts val="11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2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1334"/>
            <p:cNvSpPr txBox="1">
              <a:spLocks noChangeArrowheads="1"/>
            </p:cNvSpPr>
            <p:nvPr/>
          </p:nvSpPr>
          <p:spPr bwMode="auto">
            <a:xfrm>
              <a:off x="5493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1335"/>
            <p:cNvSpPr txBox="1">
              <a:spLocks noChangeArrowheads="1"/>
            </p:cNvSpPr>
            <p:nvPr/>
          </p:nvSpPr>
          <p:spPr bwMode="auto">
            <a:xfrm>
              <a:off x="6352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1336"/>
            <p:cNvSpPr txBox="1">
              <a:spLocks noChangeArrowheads="1"/>
            </p:cNvSpPr>
            <p:nvPr/>
          </p:nvSpPr>
          <p:spPr bwMode="auto">
            <a:xfrm>
              <a:off x="7210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1337"/>
            <p:cNvSpPr txBox="1">
              <a:spLocks noChangeArrowheads="1"/>
            </p:cNvSpPr>
            <p:nvPr/>
          </p:nvSpPr>
          <p:spPr bwMode="auto">
            <a:xfrm>
              <a:off x="8069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1338"/>
            <p:cNvSpPr txBox="1">
              <a:spLocks noChangeArrowheads="1"/>
            </p:cNvSpPr>
            <p:nvPr/>
          </p:nvSpPr>
          <p:spPr bwMode="auto">
            <a:xfrm>
              <a:off x="8934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P(Z ≤ -1.96 or Z≥1.96) 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P(-1.96 ≤ Z ≤ 1.96) ?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11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114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8384E4B-B7EB-4B00-9F1C-C0F6F60C649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304800" y="228600"/>
            <a:ext cx="3733800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P(µ-1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 ≤ Z ≤ µ+1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Remember µ=0 and 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=1, so this 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P(-1 &lt; Z &lt; 1)  = 0.682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Therefore, approximately 68.2% of the area of the standard normal is within 1 SD of the mean.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92163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2164" name="TextBox 5"/>
          <p:cNvSpPr txBox="1">
            <a:spLocks noChangeArrowheads="1"/>
          </p:cNvSpPr>
          <p:nvPr/>
        </p:nvSpPr>
        <p:spPr bwMode="auto">
          <a:xfrm>
            <a:off x="7620000" y="5029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0.159</a:t>
            </a:r>
          </a:p>
        </p:txBody>
      </p:sp>
      <p:sp>
        <p:nvSpPr>
          <p:cNvPr id="92165" name="TextBox 6"/>
          <p:cNvSpPr txBox="1">
            <a:spLocks noChangeArrowheads="1"/>
          </p:cNvSpPr>
          <p:nvPr/>
        </p:nvSpPr>
        <p:spPr bwMode="auto">
          <a:xfrm>
            <a:off x="4495800" y="5029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0.159</a:t>
            </a:r>
          </a:p>
        </p:txBody>
      </p:sp>
      <p:cxnSp>
        <p:nvCxnSpPr>
          <p:cNvPr id="92166" name="Straight Arrow Connector 8"/>
          <p:cNvCxnSpPr>
            <a:cxnSpLocks noChangeShapeType="1"/>
          </p:cNvCxnSpPr>
          <p:nvPr/>
        </p:nvCxnSpPr>
        <p:spPr bwMode="auto">
          <a:xfrm>
            <a:off x="4724400" y="5486400"/>
            <a:ext cx="1143000" cy="3810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167" name="Straight Arrow Connector 9"/>
          <p:cNvCxnSpPr>
            <a:cxnSpLocks noChangeShapeType="1"/>
            <a:stCxn id="92164" idx="2"/>
          </p:cNvCxnSpPr>
          <p:nvPr/>
        </p:nvCxnSpPr>
        <p:spPr bwMode="auto">
          <a:xfrm rot="5400000">
            <a:off x="7462044" y="5404644"/>
            <a:ext cx="544512" cy="5334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168" name="Slide Number Placeholder 10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306DAEC-2FE4-425E-A9AE-7CA76BDDD56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3864610" y="2668743"/>
            <a:ext cx="5279390" cy="3825240"/>
            <a:chOff x="0" y="0"/>
            <a:chExt cx="8314" cy="6024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8294" y="0"/>
              <a:ext cx="20" cy="6024"/>
            </a:xfrm>
            <a:custGeom>
              <a:avLst/>
              <a:gdLst>
                <a:gd name="T0" fmla="*/ 0 w 20"/>
                <a:gd name="T1" fmla="*/ 0 h 6024"/>
                <a:gd name="T2" fmla="*/ 5 w 20"/>
                <a:gd name="T3" fmla="*/ 0 h 6024"/>
                <a:gd name="T4" fmla="*/ 5 w 20"/>
                <a:gd name="T5" fmla="*/ 6023 h 6024"/>
                <a:gd name="T6" fmla="*/ 0 w 20"/>
                <a:gd name="T7" fmla="*/ 6023 h 6024"/>
                <a:gd name="T8" fmla="*/ 0 w 20"/>
                <a:gd name="T9" fmla="*/ 0 h 6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024">
                  <a:moveTo>
                    <a:pt x="0" y="0"/>
                  </a:moveTo>
                  <a:lnTo>
                    <a:pt x="5" y="0"/>
                  </a:lnTo>
                  <a:lnTo>
                    <a:pt x="5" y="6023"/>
                  </a:lnTo>
                  <a:lnTo>
                    <a:pt x="0" y="6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0" y="0"/>
              <a:ext cx="20" cy="6024"/>
            </a:xfrm>
            <a:custGeom>
              <a:avLst/>
              <a:gdLst>
                <a:gd name="T0" fmla="*/ 0 w 20"/>
                <a:gd name="T1" fmla="*/ 0 h 6024"/>
                <a:gd name="T2" fmla="*/ 5 w 20"/>
                <a:gd name="T3" fmla="*/ 0 h 6024"/>
                <a:gd name="T4" fmla="*/ 5 w 20"/>
                <a:gd name="T5" fmla="*/ 6023 h 6024"/>
                <a:gd name="T6" fmla="*/ 0 w 20"/>
                <a:gd name="T7" fmla="*/ 6023 h 6024"/>
                <a:gd name="T8" fmla="*/ 0 w 20"/>
                <a:gd name="T9" fmla="*/ 0 h 6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024">
                  <a:moveTo>
                    <a:pt x="0" y="0"/>
                  </a:moveTo>
                  <a:lnTo>
                    <a:pt x="5" y="0"/>
                  </a:lnTo>
                  <a:lnTo>
                    <a:pt x="5" y="6023"/>
                  </a:lnTo>
                  <a:lnTo>
                    <a:pt x="0" y="6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5" y="10"/>
              <a:ext cx="8290" cy="6014"/>
            </a:xfrm>
            <a:custGeom>
              <a:avLst/>
              <a:gdLst>
                <a:gd name="T0" fmla="*/ 0 w 8290"/>
                <a:gd name="T1" fmla="*/ 0 h 6014"/>
                <a:gd name="T2" fmla="*/ 8289 w 8290"/>
                <a:gd name="T3" fmla="*/ 0 h 6014"/>
                <a:gd name="T4" fmla="*/ 8289 w 8290"/>
                <a:gd name="T5" fmla="*/ 6013 h 6014"/>
                <a:gd name="T6" fmla="*/ 0 w 8290"/>
                <a:gd name="T7" fmla="*/ 6013 h 6014"/>
                <a:gd name="T8" fmla="*/ 0 w 8290"/>
                <a:gd name="T9" fmla="*/ 0 h 60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90" h="6014">
                  <a:moveTo>
                    <a:pt x="0" y="0"/>
                  </a:moveTo>
                  <a:lnTo>
                    <a:pt x="8289" y="0"/>
                  </a:lnTo>
                  <a:lnTo>
                    <a:pt x="8289" y="6013"/>
                  </a:lnTo>
                  <a:lnTo>
                    <a:pt x="0" y="60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5" y="10"/>
              <a:ext cx="8290" cy="6014"/>
            </a:xfrm>
            <a:custGeom>
              <a:avLst/>
              <a:gdLst>
                <a:gd name="T0" fmla="*/ 0 w 8290"/>
                <a:gd name="T1" fmla="*/ 0 h 6014"/>
                <a:gd name="T2" fmla="*/ 8289 w 8290"/>
                <a:gd name="T3" fmla="*/ 0 h 6014"/>
                <a:gd name="T4" fmla="*/ 8289 w 8290"/>
                <a:gd name="T5" fmla="*/ 6013 h 60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90" h="6014">
                  <a:moveTo>
                    <a:pt x="0" y="0"/>
                  </a:moveTo>
                  <a:lnTo>
                    <a:pt x="8289" y="0"/>
                  </a:lnTo>
                  <a:lnTo>
                    <a:pt x="8289" y="6013"/>
                  </a:lnTo>
                </a:path>
              </a:pathLst>
            </a:custGeom>
            <a:noFill/>
            <a:ln w="638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5" y="10"/>
              <a:ext cx="20" cy="6014"/>
            </a:xfrm>
            <a:custGeom>
              <a:avLst/>
              <a:gdLst>
                <a:gd name="T0" fmla="*/ 0 w 20"/>
                <a:gd name="T1" fmla="*/ 6013 h 6014"/>
                <a:gd name="T2" fmla="*/ 0 w 20"/>
                <a:gd name="T3" fmla="*/ 0 h 60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014">
                  <a:moveTo>
                    <a:pt x="0" y="6013"/>
                  </a:moveTo>
                  <a:lnTo>
                    <a:pt x="0" y="0"/>
                  </a:lnTo>
                </a:path>
              </a:pathLst>
            </a:custGeom>
            <a:noFill/>
            <a:ln w="6384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216" y="5086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216" y="3995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216" y="2900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216" y="1809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216" y="718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5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6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37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8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39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40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4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42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43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44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45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46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47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48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49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1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2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53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54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5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6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57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58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59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60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61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62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63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64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5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66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67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68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69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0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71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72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73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74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75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76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77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78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79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80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81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82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83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84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85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87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88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89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90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9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92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9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94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95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96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97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98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99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00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01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02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0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04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105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106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107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108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109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110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111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112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113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114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115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116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117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118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119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1201" y="508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121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122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123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124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125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126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127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128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129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1309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132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133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134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135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136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137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138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139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140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141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142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1427" y="507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144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145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146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147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148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49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150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151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152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153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1538" y="507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155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156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157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158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159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160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61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1618" y="506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163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164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165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166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669" y="506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168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69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170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171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719" y="505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1734" y="503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1746" y="503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1759" y="503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764" y="505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1779" y="502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1789" y="502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1799" y="502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1804" y="504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1819" y="502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1829" y="502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1834" y="504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1849" y="501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1860" y="501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1865" y="503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1880" y="501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1885" y="503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1900" y="500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1905" y="502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1920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1930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1935" y="502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1950" y="499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1955" y="501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1965" y="501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980" y="498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1985" y="500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2000" y="498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2005" y="500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2015" y="499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2030" y="497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2035" y="499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2046" y="498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2061" y="496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2066" y="498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2076" y="497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2086" y="497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2096" y="496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2111" y="494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2116" y="496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2126" y="495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2136" y="495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2146" y="494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2156" y="494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2166" y="493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5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5" y="0"/>
                  </a:lnTo>
                </a:path>
              </a:pathLst>
            </a:custGeom>
            <a:noFill/>
            <a:ln w="3191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2181" y="493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2191" y="492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2201" y="492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2211" y="4910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2221" y="490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2232" y="490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2242" y="489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2252" y="4885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2262" y="488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2272" y="487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2282" y="4865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2292" y="486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2302" y="4850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2312" y="484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2322" y="4835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2332" y="483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2342" y="4820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2352" y="4809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2362" y="480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2372" y="479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2382" y="478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2392" y="477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2402" y="476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2413" y="475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2423" y="474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2433" y="473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2443" y="472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2453" y="471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2463" y="470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2473" y="4689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2483" y="4679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2493" y="4669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2503" y="4654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2513" y="464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2523" y="4629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2533" y="461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2543" y="4603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2553" y="458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2563" y="457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2573" y="455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2583" y="4548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2594" y="453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2604" y="451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2614" y="4498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2624" y="448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5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5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2639" y="446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2649" y="445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2659" y="4432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2669" y="4417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2679" y="4402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2689" y="4382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2699" y="4362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2709" y="4347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2719" y="432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2729" y="430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2739" y="428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2749" y="426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2759" y="424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2769" y="422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2780" y="420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2790" y="418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2800" y="416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2810" y="4141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2820" y="4121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2830" y="4096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2840" y="407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2850" y="405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2860" y="4025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2870" y="4005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2880" y="398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2890" y="3955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2900" y="393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2910" y="3905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2920" y="388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2930" y="3854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2940" y="3824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2950" y="3799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2960" y="3774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2971" y="3744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2981" y="3719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2991" y="3689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3001" y="3658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3011" y="3633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3021" y="360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3031" y="357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3041" y="354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3051" y="351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3061" y="348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3071" y="345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5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5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3086" y="342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3096" y="339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3106" y="336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3116" y="333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3126" y="3297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3136" y="3266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146" y="3231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3157" y="3201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3167" y="3166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177" y="3136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3187" y="3101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3197" y="3070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3207" y="3035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3217" y="3000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3227" y="2965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3237" y="2935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3247" y="2899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3257" y="2864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3267" y="2829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3277" y="2794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3287" y="2759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3297" y="2724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3307" y="2688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3317" y="2653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3327" y="2618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3338" y="2583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3348" y="2548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3358" y="2512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3368" y="2477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3378" y="2442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4911" y="2442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4921" y="2477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4931" y="2512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4941" y="2548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4951" y="2583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4961" y="2618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4971" y="2653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4981" y="2688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4991" y="2724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5001" y="2759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5011" y="2794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Freeform 330"/>
            <p:cNvSpPr>
              <a:spLocks/>
            </p:cNvSpPr>
            <p:nvPr/>
          </p:nvSpPr>
          <p:spPr bwMode="auto">
            <a:xfrm>
              <a:off x="5022" y="2829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2" name="Freeform 331"/>
            <p:cNvSpPr>
              <a:spLocks/>
            </p:cNvSpPr>
            <p:nvPr/>
          </p:nvSpPr>
          <p:spPr bwMode="auto">
            <a:xfrm>
              <a:off x="5032" y="2864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3" name="Freeform 332"/>
            <p:cNvSpPr>
              <a:spLocks/>
            </p:cNvSpPr>
            <p:nvPr/>
          </p:nvSpPr>
          <p:spPr bwMode="auto">
            <a:xfrm>
              <a:off x="5042" y="2899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4" name="Freeform 333"/>
            <p:cNvSpPr>
              <a:spLocks/>
            </p:cNvSpPr>
            <p:nvPr/>
          </p:nvSpPr>
          <p:spPr bwMode="auto">
            <a:xfrm>
              <a:off x="5052" y="2935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5" name="Freeform 334"/>
            <p:cNvSpPr>
              <a:spLocks/>
            </p:cNvSpPr>
            <p:nvPr/>
          </p:nvSpPr>
          <p:spPr bwMode="auto">
            <a:xfrm>
              <a:off x="5062" y="2965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6" name="Freeform 335"/>
            <p:cNvSpPr>
              <a:spLocks/>
            </p:cNvSpPr>
            <p:nvPr/>
          </p:nvSpPr>
          <p:spPr bwMode="auto">
            <a:xfrm>
              <a:off x="5072" y="3000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7" name="Freeform 336"/>
            <p:cNvSpPr>
              <a:spLocks/>
            </p:cNvSpPr>
            <p:nvPr/>
          </p:nvSpPr>
          <p:spPr bwMode="auto">
            <a:xfrm>
              <a:off x="5082" y="3035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8" name="Freeform 337"/>
            <p:cNvSpPr>
              <a:spLocks/>
            </p:cNvSpPr>
            <p:nvPr/>
          </p:nvSpPr>
          <p:spPr bwMode="auto">
            <a:xfrm>
              <a:off x="5092" y="3070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9" name="Freeform 338"/>
            <p:cNvSpPr>
              <a:spLocks/>
            </p:cNvSpPr>
            <p:nvPr/>
          </p:nvSpPr>
          <p:spPr bwMode="auto">
            <a:xfrm>
              <a:off x="5102" y="3100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0" name="Freeform 339"/>
            <p:cNvSpPr>
              <a:spLocks/>
            </p:cNvSpPr>
            <p:nvPr/>
          </p:nvSpPr>
          <p:spPr bwMode="auto">
            <a:xfrm>
              <a:off x="5112" y="3136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1" name="Freeform 340"/>
            <p:cNvSpPr>
              <a:spLocks/>
            </p:cNvSpPr>
            <p:nvPr/>
          </p:nvSpPr>
          <p:spPr bwMode="auto">
            <a:xfrm>
              <a:off x="5122" y="3166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2" name="Freeform 341"/>
            <p:cNvSpPr>
              <a:spLocks/>
            </p:cNvSpPr>
            <p:nvPr/>
          </p:nvSpPr>
          <p:spPr bwMode="auto">
            <a:xfrm>
              <a:off x="5132" y="3201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3" name="Freeform 342"/>
            <p:cNvSpPr>
              <a:spLocks/>
            </p:cNvSpPr>
            <p:nvPr/>
          </p:nvSpPr>
          <p:spPr bwMode="auto">
            <a:xfrm>
              <a:off x="5142" y="3231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4" name="Freeform 343"/>
            <p:cNvSpPr>
              <a:spLocks/>
            </p:cNvSpPr>
            <p:nvPr/>
          </p:nvSpPr>
          <p:spPr bwMode="auto">
            <a:xfrm>
              <a:off x="5152" y="3266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5" name="Freeform 344"/>
            <p:cNvSpPr>
              <a:spLocks/>
            </p:cNvSpPr>
            <p:nvPr/>
          </p:nvSpPr>
          <p:spPr bwMode="auto">
            <a:xfrm>
              <a:off x="5162" y="3296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6" name="Freeform 345"/>
            <p:cNvSpPr>
              <a:spLocks/>
            </p:cNvSpPr>
            <p:nvPr/>
          </p:nvSpPr>
          <p:spPr bwMode="auto">
            <a:xfrm>
              <a:off x="5172" y="333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7" name="Freeform 346"/>
            <p:cNvSpPr>
              <a:spLocks/>
            </p:cNvSpPr>
            <p:nvPr/>
          </p:nvSpPr>
          <p:spPr bwMode="auto">
            <a:xfrm>
              <a:off x="5182" y="336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8" name="Freeform 347"/>
            <p:cNvSpPr>
              <a:spLocks/>
            </p:cNvSpPr>
            <p:nvPr/>
          </p:nvSpPr>
          <p:spPr bwMode="auto">
            <a:xfrm>
              <a:off x="5192" y="339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9" name="Freeform 348"/>
            <p:cNvSpPr>
              <a:spLocks/>
            </p:cNvSpPr>
            <p:nvPr/>
          </p:nvSpPr>
          <p:spPr bwMode="auto">
            <a:xfrm>
              <a:off x="5203" y="342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0" name="Freeform 349"/>
            <p:cNvSpPr>
              <a:spLocks/>
            </p:cNvSpPr>
            <p:nvPr/>
          </p:nvSpPr>
          <p:spPr bwMode="auto">
            <a:xfrm>
              <a:off x="5213" y="345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1" name="Freeform 350"/>
            <p:cNvSpPr>
              <a:spLocks/>
            </p:cNvSpPr>
            <p:nvPr/>
          </p:nvSpPr>
          <p:spPr bwMode="auto">
            <a:xfrm>
              <a:off x="5223" y="348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2" name="Freeform 351"/>
            <p:cNvSpPr>
              <a:spLocks/>
            </p:cNvSpPr>
            <p:nvPr/>
          </p:nvSpPr>
          <p:spPr bwMode="auto">
            <a:xfrm>
              <a:off x="5233" y="351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3" name="Freeform 352"/>
            <p:cNvSpPr>
              <a:spLocks/>
            </p:cNvSpPr>
            <p:nvPr/>
          </p:nvSpPr>
          <p:spPr bwMode="auto">
            <a:xfrm>
              <a:off x="5243" y="354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4" name="Freeform 353"/>
            <p:cNvSpPr>
              <a:spLocks/>
            </p:cNvSpPr>
            <p:nvPr/>
          </p:nvSpPr>
          <p:spPr bwMode="auto">
            <a:xfrm>
              <a:off x="5253" y="357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5" name="Freeform 354"/>
            <p:cNvSpPr>
              <a:spLocks/>
            </p:cNvSpPr>
            <p:nvPr/>
          </p:nvSpPr>
          <p:spPr bwMode="auto">
            <a:xfrm>
              <a:off x="5263" y="360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5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5" y="3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6" name="Freeform 355"/>
            <p:cNvSpPr>
              <a:spLocks/>
            </p:cNvSpPr>
            <p:nvPr/>
          </p:nvSpPr>
          <p:spPr bwMode="auto">
            <a:xfrm>
              <a:off x="5278" y="3633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7" name="Freeform 356"/>
            <p:cNvSpPr>
              <a:spLocks/>
            </p:cNvSpPr>
            <p:nvPr/>
          </p:nvSpPr>
          <p:spPr bwMode="auto">
            <a:xfrm>
              <a:off x="5288" y="3658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8" name="Freeform 357"/>
            <p:cNvSpPr>
              <a:spLocks/>
            </p:cNvSpPr>
            <p:nvPr/>
          </p:nvSpPr>
          <p:spPr bwMode="auto">
            <a:xfrm>
              <a:off x="5298" y="3689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9" name="Freeform 358"/>
            <p:cNvSpPr>
              <a:spLocks/>
            </p:cNvSpPr>
            <p:nvPr/>
          </p:nvSpPr>
          <p:spPr bwMode="auto">
            <a:xfrm>
              <a:off x="5308" y="3719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0" name="Freeform 359"/>
            <p:cNvSpPr>
              <a:spLocks/>
            </p:cNvSpPr>
            <p:nvPr/>
          </p:nvSpPr>
          <p:spPr bwMode="auto">
            <a:xfrm>
              <a:off x="5318" y="3744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1" name="Freeform 360"/>
            <p:cNvSpPr>
              <a:spLocks/>
            </p:cNvSpPr>
            <p:nvPr/>
          </p:nvSpPr>
          <p:spPr bwMode="auto">
            <a:xfrm>
              <a:off x="5328" y="3774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2" name="Freeform 361"/>
            <p:cNvSpPr>
              <a:spLocks/>
            </p:cNvSpPr>
            <p:nvPr/>
          </p:nvSpPr>
          <p:spPr bwMode="auto">
            <a:xfrm>
              <a:off x="5338" y="3799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3" name="Freeform 362"/>
            <p:cNvSpPr>
              <a:spLocks/>
            </p:cNvSpPr>
            <p:nvPr/>
          </p:nvSpPr>
          <p:spPr bwMode="auto">
            <a:xfrm>
              <a:off x="5348" y="3824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4" name="Freeform 363"/>
            <p:cNvSpPr>
              <a:spLocks/>
            </p:cNvSpPr>
            <p:nvPr/>
          </p:nvSpPr>
          <p:spPr bwMode="auto">
            <a:xfrm>
              <a:off x="5358" y="3854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5" name="Freeform 364"/>
            <p:cNvSpPr>
              <a:spLocks/>
            </p:cNvSpPr>
            <p:nvPr/>
          </p:nvSpPr>
          <p:spPr bwMode="auto">
            <a:xfrm>
              <a:off x="5368" y="388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6" name="Freeform 365"/>
            <p:cNvSpPr>
              <a:spLocks/>
            </p:cNvSpPr>
            <p:nvPr/>
          </p:nvSpPr>
          <p:spPr bwMode="auto">
            <a:xfrm>
              <a:off x="5378" y="3905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7" name="Freeform 366"/>
            <p:cNvSpPr>
              <a:spLocks/>
            </p:cNvSpPr>
            <p:nvPr/>
          </p:nvSpPr>
          <p:spPr bwMode="auto">
            <a:xfrm>
              <a:off x="5389" y="393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8" name="Freeform 367"/>
            <p:cNvSpPr>
              <a:spLocks/>
            </p:cNvSpPr>
            <p:nvPr/>
          </p:nvSpPr>
          <p:spPr bwMode="auto">
            <a:xfrm>
              <a:off x="5399" y="3955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9" name="Freeform 368"/>
            <p:cNvSpPr>
              <a:spLocks/>
            </p:cNvSpPr>
            <p:nvPr/>
          </p:nvSpPr>
          <p:spPr bwMode="auto">
            <a:xfrm>
              <a:off x="5409" y="398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0" name="Freeform 369"/>
            <p:cNvSpPr>
              <a:spLocks/>
            </p:cNvSpPr>
            <p:nvPr/>
          </p:nvSpPr>
          <p:spPr bwMode="auto">
            <a:xfrm>
              <a:off x="5419" y="4005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1" name="Freeform 370"/>
            <p:cNvSpPr>
              <a:spLocks/>
            </p:cNvSpPr>
            <p:nvPr/>
          </p:nvSpPr>
          <p:spPr bwMode="auto">
            <a:xfrm>
              <a:off x="5429" y="4025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2" name="Freeform 371"/>
            <p:cNvSpPr>
              <a:spLocks/>
            </p:cNvSpPr>
            <p:nvPr/>
          </p:nvSpPr>
          <p:spPr bwMode="auto">
            <a:xfrm>
              <a:off x="5439" y="405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3" name="Freeform 372"/>
            <p:cNvSpPr>
              <a:spLocks/>
            </p:cNvSpPr>
            <p:nvPr/>
          </p:nvSpPr>
          <p:spPr bwMode="auto">
            <a:xfrm>
              <a:off x="5449" y="407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4" name="Freeform 373"/>
            <p:cNvSpPr>
              <a:spLocks/>
            </p:cNvSpPr>
            <p:nvPr/>
          </p:nvSpPr>
          <p:spPr bwMode="auto">
            <a:xfrm>
              <a:off x="5459" y="4096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5" name="Freeform 374"/>
            <p:cNvSpPr>
              <a:spLocks/>
            </p:cNvSpPr>
            <p:nvPr/>
          </p:nvSpPr>
          <p:spPr bwMode="auto">
            <a:xfrm>
              <a:off x="5469" y="4121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6" name="Freeform 375"/>
            <p:cNvSpPr>
              <a:spLocks/>
            </p:cNvSpPr>
            <p:nvPr/>
          </p:nvSpPr>
          <p:spPr bwMode="auto">
            <a:xfrm>
              <a:off x="5479" y="4141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7" name="Freeform 376"/>
            <p:cNvSpPr>
              <a:spLocks/>
            </p:cNvSpPr>
            <p:nvPr/>
          </p:nvSpPr>
          <p:spPr bwMode="auto">
            <a:xfrm>
              <a:off x="5489" y="416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8" name="Freeform 377"/>
            <p:cNvSpPr>
              <a:spLocks/>
            </p:cNvSpPr>
            <p:nvPr/>
          </p:nvSpPr>
          <p:spPr bwMode="auto">
            <a:xfrm>
              <a:off x="5499" y="418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9" name="Freeform 378"/>
            <p:cNvSpPr>
              <a:spLocks/>
            </p:cNvSpPr>
            <p:nvPr/>
          </p:nvSpPr>
          <p:spPr bwMode="auto">
            <a:xfrm>
              <a:off x="5509" y="420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0" name="Freeform 379"/>
            <p:cNvSpPr>
              <a:spLocks/>
            </p:cNvSpPr>
            <p:nvPr/>
          </p:nvSpPr>
          <p:spPr bwMode="auto">
            <a:xfrm>
              <a:off x="5519" y="422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1" name="Freeform 380"/>
            <p:cNvSpPr>
              <a:spLocks/>
            </p:cNvSpPr>
            <p:nvPr/>
          </p:nvSpPr>
          <p:spPr bwMode="auto">
            <a:xfrm>
              <a:off x="5529" y="424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2" name="Freeform 381"/>
            <p:cNvSpPr>
              <a:spLocks/>
            </p:cNvSpPr>
            <p:nvPr/>
          </p:nvSpPr>
          <p:spPr bwMode="auto">
            <a:xfrm>
              <a:off x="5539" y="426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3" name="Freeform 382"/>
            <p:cNvSpPr>
              <a:spLocks/>
            </p:cNvSpPr>
            <p:nvPr/>
          </p:nvSpPr>
          <p:spPr bwMode="auto">
            <a:xfrm>
              <a:off x="5549" y="428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4" name="Freeform 383"/>
            <p:cNvSpPr>
              <a:spLocks/>
            </p:cNvSpPr>
            <p:nvPr/>
          </p:nvSpPr>
          <p:spPr bwMode="auto">
            <a:xfrm>
              <a:off x="5559" y="430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5" name="Freeform 384"/>
            <p:cNvSpPr>
              <a:spLocks/>
            </p:cNvSpPr>
            <p:nvPr/>
          </p:nvSpPr>
          <p:spPr bwMode="auto">
            <a:xfrm>
              <a:off x="5570" y="432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6" name="Freeform 385"/>
            <p:cNvSpPr>
              <a:spLocks/>
            </p:cNvSpPr>
            <p:nvPr/>
          </p:nvSpPr>
          <p:spPr bwMode="auto">
            <a:xfrm>
              <a:off x="5580" y="43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7" name="Freeform 386"/>
            <p:cNvSpPr>
              <a:spLocks/>
            </p:cNvSpPr>
            <p:nvPr/>
          </p:nvSpPr>
          <p:spPr bwMode="auto">
            <a:xfrm>
              <a:off x="5590" y="4362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8" name="Freeform 387"/>
            <p:cNvSpPr>
              <a:spLocks/>
            </p:cNvSpPr>
            <p:nvPr/>
          </p:nvSpPr>
          <p:spPr bwMode="auto">
            <a:xfrm>
              <a:off x="5600" y="4382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9" name="Freeform 388"/>
            <p:cNvSpPr>
              <a:spLocks/>
            </p:cNvSpPr>
            <p:nvPr/>
          </p:nvSpPr>
          <p:spPr bwMode="auto">
            <a:xfrm>
              <a:off x="5610" y="440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0" name="Freeform 389"/>
            <p:cNvSpPr>
              <a:spLocks/>
            </p:cNvSpPr>
            <p:nvPr/>
          </p:nvSpPr>
          <p:spPr bwMode="auto">
            <a:xfrm>
              <a:off x="5620" y="44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1" name="Freeform 390"/>
            <p:cNvSpPr>
              <a:spLocks/>
            </p:cNvSpPr>
            <p:nvPr/>
          </p:nvSpPr>
          <p:spPr bwMode="auto">
            <a:xfrm>
              <a:off x="5630" y="4432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2" name="Freeform 391"/>
            <p:cNvSpPr>
              <a:spLocks/>
            </p:cNvSpPr>
            <p:nvPr/>
          </p:nvSpPr>
          <p:spPr bwMode="auto">
            <a:xfrm>
              <a:off x="5640" y="44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3" name="Freeform 392"/>
            <p:cNvSpPr>
              <a:spLocks/>
            </p:cNvSpPr>
            <p:nvPr/>
          </p:nvSpPr>
          <p:spPr bwMode="auto">
            <a:xfrm>
              <a:off x="5650" y="446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4" name="Freeform 393"/>
            <p:cNvSpPr>
              <a:spLocks/>
            </p:cNvSpPr>
            <p:nvPr/>
          </p:nvSpPr>
          <p:spPr bwMode="auto">
            <a:xfrm>
              <a:off x="5660" y="448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5" name="Freeform 394"/>
            <p:cNvSpPr>
              <a:spLocks/>
            </p:cNvSpPr>
            <p:nvPr/>
          </p:nvSpPr>
          <p:spPr bwMode="auto">
            <a:xfrm>
              <a:off x="5670" y="4498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6" name="Freeform 395"/>
            <p:cNvSpPr>
              <a:spLocks/>
            </p:cNvSpPr>
            <p:nvPr/>
          </p:nvSpPr>
          <p:spPr bwMode="auto">
            <a:xfrm>
              <a:off x="5680" y="451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7" name="Freeform 396"/>
            <p:cNvSpPr>
              <a:spLocks/>
            </p:cNvSpPr>
            <p:nvPr/>
          </p:nvSpPr>
          <p:spPr bwMode="auto">
            <a:xfrm>
              <a:off x="5690" y="453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8" name="Freeform 397"/>
            <p:cNvSpPr>
              <a:spLocks/>
            </p:cNvSpPr>
            <p:nvPr/>
          </p:nvSpPr>
          <p:spPr bwMode="auto">
            <a:xfrm>
              <a:off x="5700" y="454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9" name="Freeform 398"/>
            <p:cNvSpPr>
              <a:spLocks/>
            </p:cNvSpPr>
            <p:nvPr/>
          </p:nvSpPr>
          <p:spPr bwMode="auto">
            <a:xfrm>
              <a:off x="5710" y="455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5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5" y="15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0" name="Freeform 399"/>
            <p:cNvSpPr>
              <a:spLocks/>
            </p:cNvSpPr>
            <p:nvPr/>
          </p:nvSpPr>
          <p:spPr bwMode="auto">
            <a:xfrm>
              <a:off x="5725" y="457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1" name="Freeform 400"/>
            <p:cNvSpPr>
              <a:spLocks/>
            </p:cNvSpPr>
            <p:nvPr/>
          </p:nvSpPr>
          <p:spPr bwMode="auto">
            <a:xfrm>
              <a:off x="5735" y="458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2" name="Freeform 401"/>
            <p:cNvSpPr>
              <a:spLocks/>
            </p:cNvSpPr>
            <p:nvPr/>
          </p:nvSpPr>
          <p:spPr bwMode="auto">
            <a:xfrm>
              <a:off x="5745" y="46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3" name="Freeform 402"/>
            <p:cNvSpPr>
              <a:spLocks/>
            </p:cNvSpPr>
            <p:nvPr/>
          </p:nvSpPr>
          <p:spPr bwMode="auto">
            <a:xfrm>
              <a:off x="5756" y="461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4" name="Freeform 403"/>
            <p:cNvSpPr>
              <a:spLocks/>
            </p:cNvSpPr>
            <p:nvPr/>
          </p:nvSpPr>
          <p:spPr bwMode="auto">
            <a:xfrm>
              <a:off x="5766" y="46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5" name="Freeform 404"/>
            <p:cNvSpPr>
              <a:spLocks/>
            </p:cNvSpPr>
            <p:nvPr/>
          </p:nvSpPr>
          <p:spPr bwMode="auto">
            <a:xfrm>
              <a:off x="5776" y="46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6" name="Freeform 405"/>
            <p:cNvSpPr>
              <a:spLocks/>
            </p:cNvSpPr>
            <p:nvPr/>
          </p:nvSpPr>
          <p:spPr bwMode="auto">
            <a:xfrm>
              <a:off x="5786" y="46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7" name="Freeform 406"/>
            <p:cNvSpPr>
              <a:spLocks/>
            </p:cNvSpPr>
            <p:nvPr/>
          </p:nvSpPr>
          <p:spPr bwMode="auto">
            <a:xfrm>
              <a:off x="5796" y="46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8" name="Freeform 407"/>
            <p:cNvSpPr>
              <a:spLocks/>
            </p:cNvSpPr>
            <p:nvPr/>
          </p:nvSpPr>
          <p:spPr bwMode="auto">
            <a:xfrm>
              <a:off x="5806" y="467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9" name="Freeform 408"/>
            <p:cNvSpPr>
              <a:spLocks/>
            </p:cNvSpPr>
            <p:nvPr/>
          </p:nvSpPr>
          <p:spPr bwMode="auto">
            <a:xfrm>
              <a:off x="5816" y="468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0" name="Freeform 409"/>
            <p:cNvSpPr>
              <a:spLocks/>
            </p:cNvSpPr>
            <p:nvPr/>
          </p:nvSpPr>
          <p:spPr bwMode="auto">
            <a:xfrm>
              <a:off x="5826" y="47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1" name="Freeform 410"/>
            <p:cNvSpPr>
              <a:spLocks/>
            </p:cNvSpPr>
            <p:nvPr/>
          </p:nvSpPr>
          <p:spPr bwMode="auto">
            <a:xfrm>
              <a:off x="5836" y="471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2" name="Freeform 411"/>
            <p:cNvSpPr>
              <a:spLocks/>
            </p:cNvSpPr>
            <p:nvPr/>
          </p:nvSpPr>
          <p:spPr bwMode="auto">
            <a:xfrm>
              <a:off x="5846" y="472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3" name="Freeform 412"/>
            <p:cNvSpPr>
              <a:spLocks/>
            </p:cNvSpPr>
            <p:nvPr/>
          </p:nvSpPr>
          <p:spPr bwMode="auto">
            <a:xfrm>
              <a:off x="5856" y="47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4" name="Freeform 413"/>
            <p:cNvSpPr>
              <a:spLocks/>
            </p:cNvSpPr>
            <p:nvPr/>
          </p:nvSpPr>
          <p:spPr bwMode="auto">
            <a:xfrm>
              <a:off x="5866" y="474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5" name="Freeform 414"/>
            <p:cNvSpPr>
              <a:spLocks/>
            </p:cNvSpPr>
            <p:nvPr/>
          </p:nvSpPr>
          <p:spPr bwMode="auto">
            <a:xfrm>
              <a:off x="5876" y="47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6" name="Freeform 415"/>
            <p:cNvSpPr>
              <a:spLocks/>
            </p:cNvSpPr>
            <p:nvPr/>
          </p:nvSpPr>
          <p:spPr bwMode="auto">
            <a:xfrm>
              <a:off x="5886" y="47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7" name="Freeform 416"/>
            <p:cNvSpPr>
              <a:spLocks/>
            </p:cNvSpPr>
            <p:nvPr/>
          </p:nvSpPr>
          <p:spPr bwMode="auto">
            <a:xfrm>
              <a:off x="5896" y="477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8" name="Freeform 417"/>
            <p:cNvSpPr>
              <a:spLocks/>
            </p:cNvSpPr>
            <p:nvPr/>
          </p:nvSpPr>
          <p:spPr bwMode="auto">
            <a:xfrm>
              <a:off x="5906" y="478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9" name="Freeform 418"/>
            <p:cNvSpPr>
              <a:spLocks/>
            </p:cNvSpPr>
            <p:nvPr/>
          </p:nvSpPr>
          <p:spPr bwMode="auto">
            <a:xfrm>
              <a:off x="5916" y="479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0" name="Freeform 419"/>
            <p:cNvSpPr>
              <a:spLocks/>
            </p:cNvSpPr>
            <p:nvPr/>
          </p:nvSpPr>
          <p:spPr bwMode="auto">
            <a:xfrm>
              <a:off x="5926" y="48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1" name="Freeform 420"/>
            <p:cNvSpPr>
              <a:spLocks/>
            </p:cNvSpPr>
            <p:nvPr/>
          </p:nvSpPr>
          <p:spPr bwMode="auto">
            <a:xfrm>
              <a:off x="5936" y="48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2" name="Freeform 421"/>
            <p:cNvSpPr>
              <a:spLocks/>
            </p:cNvSpPr>
            <p:nvPr/>
          </p:nvSpPr>
          <p:spPr bwMode="auto">
            <a:xfrm>
              <a:off x="5947" y="48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3" name="Freeform 422"/>
            <p:cNvSpPr>
              <a:spLocks/>
            </p:cNvSpPr>
            <p:nvPr/>
          </p:nvSpPr>
          <p:spPr bwMode="auto">
            <a:xfrm>
              <a:off x="5957" y="482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4" name="Freeform 423"/>
            <p:cNvSpPr>
              <a:spLocks/>
            </p:cNvSpPr>
            <p:nvPr/>
          </p:nvSpPr>
          <p:spPr bwMode="auto">
            <a:xfrm>
              <a:off x="5967" y="48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5" name="Freeform 424"/>
            <p:cNvSpPr>
              <a:spLocks/>
            </p:cNvSpPr>
            <p:nvPr/>
          </p:nvSpPr>
          <p:spPr bwMode="auto">
            <a:xfrm>
              <a:off x="5977" y="48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6" name="Freeform 425"/>
            <p:cNvSpPr>
              <a:spLocks/>
            </p:cNvSpPr>
            <p:nvPr/>
          </p:nvSpPr>
          <p:spPr bwMode="auto">
            <a:xfrm>
              <a:off x="5987" y="485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7" name="Freeform 426"/>
            <p:cNvSpPr>
              <a:spLocks/>
            </p:cNvSpPr>
            <p:nvPr/>
          </p:nvSpPr>
          <p:spPr bwMode="auto">
            <a:xfrm>
              <a:off x="5997" y="48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8" name="Freeform 427"/>
            <p:cNvSpPr>
              <a:spLocks/>
            </p:cNvSpPr>
            <p:nvPr/>
          </p:nvSpPr>
          <p:spPr bwMode="auto">
            <a:xfrm>
              <a:off x="6007" y="486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9" name="Freeform 428"/>
            <p:cNvSpPr>
              <a:spLocks/>
            </p:cNvSpPr>
            <p:nvPr/>
          </p:nvSpPr>
          <p:spPr bwMode="auto">
            <a:xfrm>
              <a:off x="6017" y="48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0" name="Freeform 429"/>
            <p:cNvSpPr>
              <a:spLocks/>
            </p:cNvSpPr>
            <p:nvPr/>
          </p:nvSpPr>
          <p:spPr bwMode="auto">
            <a:xfrm>
              <a:off x="6027" y="48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1" name="Freeform 430"/>
            <p:cNvSpPr>
              <a:spLocks/>
            </p:cNvSpPr>
            <p:nvPr/>
          </p:nvSpPr>
          <p:spPr bwMode="auto">
            <a:xfrm>
              <a:off x="6037" y="488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2" name="Freeform 431"/>
            <p:cNvSpPr>
              <a:spLocks/>
            </p:cNvSpPr>
            <p:nvPr/>
          </p:nvSpPr>
          <p:spPr bwMode="auto">
            <a:xfrm>
              <a:off x="6047" y="489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3" name="Freeform 432"/>
            <p:cNvSpPr>
              <a:spLocks/>
            </p:cNvSpPr>
            <p:nvPr/>
          </p:nvSpPr>
          <p:spPr bwMode="auto">
            <a:xfrm>
              <a:off x="6057" y="490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4" name="Freeform 433"/>
            <p:cNvSpPr>
              <a:spLocks/>
            </p:cNvSpPr>
            <p:nvPr/>
          </p:nvSpPr>
          <p:spPr bwMode="auto">
            <a:xfrm>
              <a:off x="6067" y="490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5" name="Freeform 434"/>
            <p:cNvSpPr>
              <a:spLocks/>
            </p:cNvSpPr>
            <p:nvPr/>
          </p:nvSpPr>
          <p:spPr bwMode="auto">
            <a:xfrm>
              <a:off x="6077" y="49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6" name="Freeform 435"/>
            <p:cNvSpPr>
              <a:spLocks/>
            </p:cNvSpPr>
            <p:nvPr/>
          </p:nvSpPr>
          <p:spPr bwMode="auto">
            <a:xfrm>
              <a:off x="6087" y="49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7" name="Freeform 436"/>
            <p:cNvSpPr>
              <a:spLocks/>
            </p:cNvSpPr>
            <p:nvPr/>
          </p:nvSpPr>
          <p:spPr bwMode="auto">
            <a:xfrm>
              <a:off x="6097" y="49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8" name="Freeform 437"/>
            <p:cNvSpPr>
              <a:spLocks/>
            </p:cNvSpPr>
            <p:nvPr/>
          </p:nvSpPr>
          <p:spPr bwMode="auto">
            <a:xfrm>
              <a:off x="6107" y="49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9" name="Freeform 438"/>
            <p:cNvSpPr>
              <a:spLocks/>
            </p:cNvSpPr>
            <p:nvPr/>
          </p:nvSpPr>
          <p:spPr bwMode="auto">
            <a:xfrm>
              <a:off x="6117" y="49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0" name="Freeform 439"/>
            <p:cNvSpPr>
              <a:spLocks/>
            </p:cNvSpPr>
            <p:nvPr/>
          </p:nvSpPr>
          <p:spPr bwMode="auto">
            <a:xfrm>
              <a:off x="6128" y="494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1" name="Freeform 440"/>
            <p:cNvSpPr>
              <a:spLocks/>
            </p:cNvSpPr>
            <p:nvPr/>
          </p:nvSpPr>
          <p:spPr bwMode="auto">
            <a:xfrm>
              <a:off x="6138" y="49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2" name="Freeform 441"/>
            <p:cNvSpPr>
              <a:spLocks/>
            </p:cNvSpPr>
            <p:nvPr/>
          </p:nvSpPr>
          <p:spPr bwMode="auto">
            <a:xfrm>
              <a:off x="6148" y="495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3" name="Freeform 442"/>
            <p:cNvSpPr>
              <a:spLocks/>
            </p:cNvSpPr>
            <p:nvPr/>
          </p:nvSpPr>
          <p:spPr bwMode="auto">
            <a:xfrm>
              <a:off x="6158" y="495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5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5" y="5"/>
                  </a:lnTo>
                </a:path>
              </a:pathLst>
            </a:custGeom>
            <a:noFill/>
            <a:ln w="3191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4" name="Freeform 443"/>
            <p:cNvSpPr>
              <a:spLocks/>
            </p:cNvSpPr>
            <p:nvPr/>
          </p:nvSpPr>
          <p:spPr bwMode="auto">
            <a:xfrm>
              <a:off x="6173" y="49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5" name="Freeform 444"/>
            <p:cNvSpPr>
              <a:spLocks/>
            </p:cNvSpPr>
            <p:nvPr/>
          </p:nvSpPr>
          <p:spPr bwMode="auto">
            <a:xfrm>
              <a:off x="6188" y="494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6" name="Freeform 445"/>
            <p:cNvSpPr>
              <a:spLocks/>
            </p:cNvSpPr>
            <p:nvPr/>
          </p:nvSpPr>
          <p:spPr bwMode="auto">
            <a:xfrm>
              <a:off x="6193" y="496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7" name="Freeform 446"/>
            <p:cNvSpPr>
              <a:spLocks/>
            </p:cNvSpPr>
            <p:nvPr/>
          </p:nvSpPr>
          <p:spPr bwMode="auto">
            <a:xfrm>
              <a:off x="6203" y="497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8" name="Freeform 447"/>
            <p:cNvSpPr>
              <a:spLocks/>
            </p:cNvSpPr>
            <p:nvPr/>
          </p:nvSpPr>
          <p:spPr bwMode="auto">
            <a:xfrm>
              <a:off x="6213" y="49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9" name="Freeform 448"/>
            <p:cNvSpPr>
              <a:spLocks/>
            </p:cNvSpPr>
            <p:nvPr/>
          </p:nvSpPr>
          <p:spPr bwMode="auto">
            <a:xfrm>
              <a:off x="6223" y="49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0" name="Freeform 449"/>
            <p:cNvSpPr>
              <a:spLocks/>
            </p:cNvSpPr>
            <p:nvPr/>
          </p:nvSpPr>
          <p:spPr bwMode="auto">
            <a:xfrm>
              <a:off x="6238" y="496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1" name="Freeform 450"/>
            <p:cNvSpPr>
              <a:spLocks/>
            </p:cNvSpPr>
            <p:nvPr/>
          </p:nvSpPr>
          <p:spPr bwMode="auto">
            <a:xfrm>
              <a:off x="6243" y="498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2" name="Freeform 451"/>
            <p:cNvSpPr>
              <a:spLocks/>
            </p:cNvSpPr>
            <p:nvPr/>
          </p:nvSpPr>
          <p:spPr bwMode="auto">
            <a:xfrm>
              <a:off x="6253" y="49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3" name="Freeform 452"/>
            <p:cNvSpPr>
              <a:spLocks/>
            </p:cNvSpPr>
            <p:nvPr/>
          </p:nvSpPr>
          <p:spPr bwMode="auto">
            <a:xfrm>
              <a:off x="6268" y="497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4" name="Freeform 453"/>
            <p:cNvSpPr>
              <a:spLocks/>
            </p:cNvSpPr>
            <p:nvPr/>
          </p:nvSpPr>
          <p:spPr bwMode="auto">
            <a:xfrm>
              <a:off x="6273" y="499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5" name="Freeform 454"/>
            <p:cNvSpPr>
              <a:spLocks/>
            </p:cNvSpPr>
            <p:nvPr/>
          </p:nvSpPr>
          <p:spPr bwMode="auto">
            <a:xfrm>
              <a:off x="6283" y="500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6" name="Freeform 455"/>
            <p:cNvSpPr>
              <a:spLocks/>
            </p:cNvSpPr>
            <p:nvPr/>
          </p:nvSpPr>
          <p:spPr bwMode="auto">
            <a:xfrm>
              <a:off x="6298" y="498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7" name="Freeform 456"/>
            <p:cNvSpPr>
              <a:spLocks/>
            </p:cNvSpPr>
            <p:nvPr/>
          </p:nvSpPr>
          <p:spPr bwMode="auto">
            <a:xfrm>
              <a:off x="6303" y="500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8" name="Freeform 457"/>
            <p:cNvSpPr>
              <a:spLocks/>
            </p:cNvSpPr>
            <p:nvPr/>
          </p:nvSpPr>
          <p:spPr bwMode="auto">
            <a:xfrm>
              <a:off x="6319" y="498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9" name="Freeform 458"/>
            <p:cNvSpPr>
              <a:spLocks/>
            </p:cNvSpPr>
            <p:nvPr/>
          </p:nvSpPr>
          <p:spPr bwMode="auto">
            <a:xfrm>
              <a:off x="6324" y="50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0" name="Freeform 459"/>
            <p:cNvSpPr>
              <a:spLocks/>
            </p:cNvSpPr>
            <p:nvPr/>
          </p:nvSpPr>
          <p:spPr bwMode="auto">
            <a:xfrm>
              <a:off x="6334" y="501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1" name="Freeform 460"/>
            <p:cNvSpPr>
              <a:spLocks/>
            </p:cNvSpPr>
            <p:nvPr/>
          </p:nvSpPr>
          <p:spPr bwMode="auto">
            <a:xfrm>
              <a:off x="6349" y="499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2" name="Freeform 461"/>
            <p:cNvSpPr>
              <a:spLocks/>
            </p:cNvSpPr>
            <p:nvPr/>
          </p:nvSpPr>
          <p:spPr bwMode="auto">
            <a:xfrm>
              <a:off x="6354" y="50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3" name="Freeform 462"/>
            <p:cNvSpPr>
              <a:spLocks/>
            </p:cNvSpPr>
            <p:nvPr/>
          </p:nvSpPr>
          <p:spPr bwMode="auto">
            <a:xfrm>
              <a:off x="6369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4" name="Freeform 463"/>
            <p:cNvSpPr>
              <a:spLocks/>
            </p:cNvSpPr>
            <p:nvPr/>
          </p:nvSpPr>
          <p:spPr bwMode="auto">
            <a:xfrm>
              <a:off x="6379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5" name="Freeform 464"/>
            <p:cNvSpPr>
              <a:spLocks/>
            </p:cNvSpPr>
            <p:nvPr/>
          </p:nvSpPr>
          <p:spPr bwMode="auto">
            <a:xfrm>
              <a:off x="6384" y="50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6" name="Freeform 465"/>
            <p:cNvSpPr>
              <a:spLocks/>
            </p:cNvSpPr>
            <p:nvPr/>
          </p:nvSpPr>
          <p:spPr bwMode="auto">
            <a:xfrm>
              <a:off x="6399" y="500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7" name="Freeform 466"/>
            <p:cNvSpPr>
              <a:spLocks/>
            </p:cNvSpPr>
            <p:nvPr/>
          </p:nvSpPr>
          <p:spPr bwMode="auto">
            <a:xfrm>
              <a:off x="6404" y="50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8" name="Freeform 467"/>
            <p:cNvSpPr>
              <a:spLocks/>
            </p:cNvSpPr>
            <p:nvPr/>
          </p:nvSpPr>
          <p:spPr bwMode="auto">
            <a:xfrm>
              <a:off x="6419" y="501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9" name="Freeform 468"/>
            <p:cNvSpPr>
              <a:spLocks/>
            </p:cNvSpPr>
            <p:nvPr/>
          </p:nvSpPr>
          <p:spPr bwMode="auto">
            <a:xfrm>
              <a:off x="6424" y="50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0" name="Freeform 469"/>
            <p:cNvSpPr>
              <a:spLocks/>
            </p:cNvSpPr>
            <p:nvPr/>
          </p:nvSpPr>
          <p:spPr bwMode="auto">
            <a:xfrm>
              <a:off x="6439" y="501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1" name="Freeform 470"/>
            <p:cNvSpPr>
              <a:spLocks/>
            </p:cNvSpPr>
            <p:nvPr/>
          </p:nvSpPr>
          <p:spPr bwMode="auto">
            <a:xfrm>
              <a:off x="6449" y="501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2" name="Freeform 471"/>
            <p:cNvSpPr>
              <a:spLocks/>
            </p:cNvSpPr>
            <p:nvPr/>
          </p:nvSpPr>
          <p:spPr bwMode="auto">
            <a:xfrm>
              <a:off x="6454" y="504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3" name="Freeform 472"/>
            <p:cNvSpPr>
              <a:spLocks/>
            </p:cNvSpPr>
            <p:nvPr/>
          </p:nvSpPr>
          <p:spPr bwMode="auto">
            <a:xfrm>
              <a:off x="6469" y="502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4" name="Freeform 473"/>
            <p:cNvSpPr>
              <a:spLocks/>
            </p:cNvSpPr>
            <p:nvPr/>
          </p:nvSpPr>
          <p:spPr bwMode="auto">
            <a:xfrm>
              <a:off x="6479" y="502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5" name="Freeform 474"/>
            <p:cNvSpPr>
              <a:spLocks/>
            </p:cNvSpPr>
            <p:nvPr/>
          </p:nvSpPr>
          <p:spPr bwMode="auto">
            <a:xfrm>
              <a:off x="6484" y="504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6" name="Freeform 475"/>
            <p:cNvSpPr>
              <a:spLocks/>
            </p:cNvSpPr>
            <p:nvPr/>
          </p:nvSpPr>
          <p:spPr bwMode="auto">
            <a:xfrm>
              <a:off x="6500" y="502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7" name="Freeform 476"/>
            <p:cNvSpPr>
              <a:spLocks/>
            </p:cNvSpPr>
            <p:nvPr/>
          </p:nvSpPr>
          <p:spPr bwMode="auto">
            <a:xfrm>
              <a:off x="6510" y="502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8" name="Freeform 477"/>
            <p:cNvSpPr>
              <a:spLocks/>
            </p:cNvSpPr>
            <p:nvPr/>
          </p:nvSpPr>
          <p:spPr bwMode="auto">
            <a:xfrm>
              <a:off x="6520" y="502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9" name="Freeform 478"/>
            <p:cNvSpPr>
              <a:spLocks/>
            </p:cNvSpPr>
            <p:nvPr/>
          </p:nvSpPr>
          <p:spPr bwMode="auto">
            <a:xfrm>
              <a:off x="6525" y="505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0" name="Freeform 479"/>
            <p:cNvSpPr>
              <a:spLocks/>
            </p:cNvSpPr>
            <p:nvPr/>
          </p:nvSpPr>
          <p:spPr bwMode="auto">
            <a:xfrm>
              <a:off x="6540" y="503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1" name="Freeform 480"/>
            <p:cNvSpPr>
              <a:spLocks/>
            </p:cNvSpPr>
            <p:nvPr/>
          </p:nvSpPr>
          <p:spPr bwMode="auto">
            <a:xfrm>
              <a:off x="6550" y="503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2" name="Freeform 481"/>
            <p:cNvSpPr>
              <a:spLocks/>
            </p:cNvSpPr>
            <p:nvPr/>
          </p:nvSpPr>
          <p:spPr bwMode="auto">
            <a:xfrm>
              <a:off x="6560" y="503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3" name="Freeform 482"/>
            <p:cNvSpPr>
              <a:spLocks/>
            </p:cNvSpPr>
            <p:nvPr/>
          </p:nvSpPr>
          <p:spPr bwMode="auto">
            <a:xfrm>
              <a:off x="6565" y="505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4" name="Freeform 483"/>
            <p:cNvSpPr>
              <a:spLocks/>
            </p:cNvSpPr>
            <p:nvPr/>
          </p:nvSpPr>
          <p:spPr bwMode="auto">
            <a:xfrm>
              <a:off x="6580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5" name="Freeform 484"/>
            <p:cNvSpPr>
              <a:spLocks/>
            </p:cNvSpPr>
            <p:nvPr/>
          </p:nvSpPr>
          <p:spPr bwMode="auto">
            <a:xfrm>
              <a:off x="6593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6" name="Freeform 485"/>
            <p:cNvSpPr>
              <a:spLocks/>
            </p:cNvSpPr>
            <p:nvPr/>
          </p:nvSpPr>
          <p:spPr bwMode="auto">
            <a:xfrm>
              <a:off x="6605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7" name="Freeform 486"/>
            <p:cNvSpPr>
              <a:spLocks/>
            </p:cNvSpPr>
            <p:nvPr/>
          </p:nvSpPr>
          <p:spPr bwMode="auto">
            <a:xfrm>
              <a:off x="6615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8" name="Freeform 487"/>
            <p:cNvSpPr>
              <a:spLocks/>
            </p:cNvSpPr>
            <p:nvPr/>
          </p:nvSpPr>
          <p:spPr bwMode="auto">
            <a:xfrm>
              <a:off x="6620" y="506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9" name="Freeform 488"/>
            <p:cNvSpPr>
              <a:spLocks/>
            </p:cNvSpPr>
            <p:nvPr/>
          </p:nvSpPr>
          <p:spPr bwMode="auto">
            <a:xfrm>
              <a:off x="663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0" name="Freeform 489"/>
            <p:cNvSpPr>
              <a:spLocks/>
            </p:cNvSpPr>
            <p:nvPr/>
          </p:nvSpPr>
          <p:spPr bwMode="auto">
            <a:xfrm>
              <a:off x="664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1" name="Freeform 490"/>
            <p:cNvSpPr>
              <a:spLocks/>
            </p:cNvSpPr>
            <p:nvPr/>
          </p:nvSpPr>
          <p:spPr bwMode="auto">
            <a:xfrm>
              <a:off x="665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2" name="Freeform 491"/>
            <p:cNvSpPr>
              <a:spLocks/>
            </p:cNvSpPr>
            <p:nvPr/>
          </p:nvSpPr>
          <p:spPr bwMode="auto">
            <a:xfrm>
              <a:off x="666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3" name="Freeform 492"/>
            <p:cNvSpPr>
              <a:spLocks/>
            </p:cNvSpPr>
            <p:nvPr/>
          </p:nvSpPr>
          <p:spPr bwMode="auto">
            <a:xfrm>
              <a:off x="6670" y="506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4" name="Freeform 493"/>
            <p:cNvSpPr>
              <a:spLocks/>
            </p:cNvSpPr>
            <p:nvPr/>
          </p:nvSpPr>
          <p:spPr bwMode="auto">
            <a:xfrm>
              <a:off x="668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5" name="Freeform 494"/>
            <p:cNvSpPr>
              <a:spLocks/>
            </p:cNvSpPr>
            <p:nvPr/>
          </p:nvSpPr>
          <p:spPr bwMode="auto">
            <a:xfrm>
              <a:off x="669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6" name="Freeform 495"/>
            <p:cNvSpPr>
              <a:spLocks/>
            </p:cNvSpPr>
            <p:nvPr/>
          </p:nvSpPr>
          <p:spPr bwMode="auto">
            <a:xfrm>
              <a:off x="670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7" name="Freeform 496"/>
            <p:cNvSpPr>
              <a:spLocks/>
            </p:cNvSpPr>
            <p:nvPr/>
          </p:nvSpPr>
          <p:spPr bwMode="auto">
            <a:xfrm>
              <a:off x="671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8" name="Freeform 497"/>
            <p:cNvSpPr>
              <a:spLocks/>
            </p:cNvSpPr>
            <p:nvPr/>
          </p:nvSpPr>
          <p:spPr bwMode="auto">
            <a:xfrm>
              <a:off x="672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9" name="Freeform 498"/>
            <p:cNvSpPr>
              <a:spLocks/>
            </p:cNvSpPr>
            <p:nvPr/>
          </p:nvSpPr>
          <p:spPr bwMode="auto">
            <a:xfrm>
              <a:off x="673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0" name="Freeform 499"/>
            <p:cNvSpPr>
              <a:spLocks/>
            </p:cNvSpPr>
            <p:nvPr/>
          </p:nvSpPr>
          <p:spPr bwMode="auto">
            <a:xfrm>
              <a:off x="674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1" name="Freeform 500"/>
            <p:cNvSpPr>
              <a:spLocks/>
            </p:cNvSpPr>
            <p:nvPr/>
          </p:nvSpPr>
          <p:spPr bwMode="auto">
            <a:xfrm>
              <a:off x="6751" y="50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2" name="Freeform 501"/>
            <p:cNvSpPr>
              <a:spLocks/>
            </p:cNvSpPr>
            <p:nvPr/>
          </p:nvSpPr>
          <p:spPr bwMode="auto">
            <a:xfrm>
              <a:off x="676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3" name="Freeform 502"/>
            <p:cNvSpPr>
              <a:spLocks/>
            </p:cNvSpPr>
            <p:nvPr/>
          </p:nvSpPr>
          <p:spPr bwMode="auto">
            <a:xfrm>
              <a:off x="677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4" name="Freeform 503"/>
            <p:cNvSpPr>
              <a:spLocks/>
            </p:cNvSpPr>
            <p:nvPr/>
          </p:nvSpPr>
          <p:spPr bwMode="auto">
            <a:xfrm>
              <a:off x="678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5" name="Freeform 504"/>
            <p:cNvSpPr>
              <a:spLocks/>
            </p:cNvSpPr>
            <p:nvPr/>
          </p:nvSpPr>
          <p:spPr bwMode="auto">
            <a:xfrm>
              <a:off x="679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6" name="Freeform 505"/>
            <p:cNvSpPr>
              <a:spLocks/>
            </p:cNvSpPr>
            <p:nvPr/>
          </p:nvSpPr>
          <p:spPr bwMode="auto">
            <a:xfrm>
              <a:off x="680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7" name="Freeform 506"/>
            <p:cNvSpPr>
              <a:spLocks/>
            </p:cNvSpPr>
            <p:nvPr/>
          </p:nvSpPr>
          <p:spPr bwMode="auto">
            <a:xfrm>
              <a:off x="681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8" name="Freeform 507"/>
            <p:cNvSpPr>
              <a:spLocks/>
            </p:cNvSpPr>
            <p:nvPr/>
          </p:nvSpPr>
          <p:spPr bwMode="auto">
            <a:xfrm>
              <a:off x="682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9" name="Freeform 508"/>
            <p:cNvSpPr>
              <a:spLocks/>
            </p:cNvSpPr>
            <p:nvPr/>
          </p:nvSpPr>
          <p:spPr bwMode="auto">
            <a:xfrm>
              <a:off x="683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0" name="Freeform 509"/>
            <p:cNvSpPr>
              <a:spLocks/>
            </p:cNvSpPr>
            <p:nvPr/>
          </p:nvSpPr>
          <p:spPr bwMode="auto">
            <a:xfrm>
              <a:off x="684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1" name="Freeform 510"/>
            <p:cNvSpPr>
              <a:spLocks/>
            </p:cNvSpPr>
            <p:nvPr/>
          </p:nvSpPr>
          <p:spPr bwMode="auto">
            <a:xfrm>
              <a:off x="685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2" name="Freeform 511"/>
            <p:cNvSpPr>
              <a:spLocks/>
            </p:cNvSpPr>
            <p:nvPr/>
          </p:nvSpPr>
          <p:spPr bwMode="auto">
            <a:xfrm>
              <a:off x="6861" y="507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3" name="Freeform 512"/>
            <p:cNvSpPr>
              <a:spLocks/>
            </p:cNvSpPr>
            <p:nvPr/>
          </p:nvSpPr>
          <p:spPr bwMode="auto">
            <a:xfrm>
              <a:off x="687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4" name="Freeform 513"/>
            <p:cNvSpPr>
              <a:spLocks/>
            </p:cNvSpPr>
            <p:nvPr/>
          </p:nvSpPr>
          <p:spPr bwMode="auto">
            <a:xfrm>
              <a:off x="688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5" name="Freeform 514"/>
            <p:cNvSpPr>
              <a:spLocks/>
            </p:cNvSpPr>
            <p:nvPr/>
          </p:nvSpPr>
          <p:spPr bwMode="auto">
            <a:xfrm>
              <a:off x="689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6" name="Freeform 515"/>
            <p:cNvSpPr>
              <a:spLocks/>
            </p:cNvSpPr>
            <p:nvPr/>
          </p:nvSpPr>
          <p:spPr bwMode="auto">
            <a:xfrm>
              <a:off x="690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7" name="Freeform 516"/>
            <p:cNvSpPr>
              <a:spLocks/>
            </p:cNvSpPr>
            <p:nvPr/>
          </p:nvSpPr>
          <p:spPr bwMode="auto">
            <a:xfrm>
              <a:off x="691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8" name="Freeform 517"/>
            <p:cNvSpPr>
              <a:spLocks/>
            </p:cNvSpPr>
            <p:nvPr/>
          </p:nvSpPr>
          <p:spPr bwMode="auto">
            <a:xfrm>
              <a:off x="692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9" name="Freeform 518"/>
            <p:cNvSpPr>
              <a:spLocks/>
            </p:cNvSpPr>
            <p:nvPr/>
          </p:nvSpPr>
          <p:spPr bwMode="auto">
            <a:xfrm>
              <a:off x="693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0" name="Freeform 519"/>
            <p:cNvSpPr>
              <a:spLocks/>
            </p:cNvSpPr>
            <p:nvPr/>
          </p:nvSpPr>
          <p:spPr bwMode="auto">
            <a:xfrm>
              <a:off x="694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1" name="Freeform 520"/>
            <p:cNvSpPr>
              <a:spLocks/>
            </p:cNvSpPr>
            <p:nvPr/>
          </p:nvSpPr>
          <p:spPr bwMode="auto">
            <a:xfrm>
              <a:off x="695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2" name="Freeform 521"/>
            <p:cNvSpPr>
              <a:spLocks/>
            </p:cNvSpPr>
            <p:nvPr/>
          </p:nvSpPr>
          <p:spPr bwMode="auto">
            <a:xfrm>
              <a:off x="696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3" name="Freeform 522"/>
            <p:cNvSpPr>
              <a:spLocks/>
            </p:cNvSpPr>
            <p:nvPr/>
          </p:nvSpPr>
          <p:spPr bwMode="auto">
            <a:xfrm>
              <a:off x="697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4" name="Freeform 523"/>
            <p:cNvSpPr>
              <a:spLocks/>
            </p:cNvSpPr>
            <p:nvPr/>
          </p:nvSpPr>
          <p:spPr bwMode="auto">
            <a:xfrm>
              <a:off x="698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5" name="Freeform 524"/>
            <p:cNvSpPr>
              <a:spLocks/>
            </p:cNvSpPr>
            <p:nvPr/>
          </p:nvSpPr>
          <p:spPr bwMode="auto">
            <a:xfrm>
              <a:off x="699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6" name="Freeform 525"/>
            <p:cNvSpPr>
              <a:spLocks/>
            </p:cNvSpPr>
            <p:nvPr/>
          </p:nvSpPr>
          <p:spPr bwMode="auto">
            <a:xfrm>
              <a:off x="700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7" name="Freeform 526"/>
            <p:cNvSpPr>
              <a:spLocks/>
            </p:cNvSpPr>
            <p:nvPr/>
          </p:nvSpPr>
          <p:spPr bwMode="auto">
            <a:xfrm>
              <a:off x="701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8" name="Freeform 527"/>
            <p:cNvSpPr>
              <a:spLocks/>
            </p:cNvSpPr>
            <p:nvPr/>
          </p:nvSpPr>
          <p:spPr bwMode="auto">
            <a:xfrm>
              <a:off x="7030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9" name="Freeform 528"/>
            <p:cNvSpPr>
              <a:spLocks/>
            </p:cNvSpPr>
            <p:nvPr/>
          </p:nvSpPr>
          <p:spPr bwMode="auto">
            <a:xfrm>
              <a:off x="704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0" name="Freeform 529"/>
            <p:cNvSpPr>
              <a:spLocks/>
            </p:cNvSpPr>
            <p:nvPr/>
          </p:nvSpPr>
          <p:spPr bwMode="auto">
            <a:xfrm>
              <a:off x="705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1" name="Freeform 530"/>
            <p:cNvSpPr>
              <a:spLocks/>
            </p:cNvSpPr>
            <p:nvPr/>
          </p:nvSpPr>
          <p:spPr bwMode="auto">
            <a:xfrm>
              <a:off x="706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2" name="Freeform 531"/>
            <p:cNvSpPr>
              <a:spLocks/>
            </p:cNvSpPr>
            <p:nvPr/>
          </p:nvSpPr>
          <p:spPr bwMode="auto">
            <a:xfrm>
              <a:off x="707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3" name="Freeform 532"/>
            <p:cNvSpPr>
              <a:spLocks/>
            </p:cNvSpPr>
            <p:nvPr/>
          </p:nvSpPr>
          <p:spPr bwMode="auto">
            <a:xfrm>
              <a:off x="708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4" name="Freeform 533"/>
            <p:cNvSpPr>
              <a:spLocks/>
            </p:cNvSpPr>
            <p:nvPr/>
          </p:nvSpPr>
          <p:spPr bwMode="auto">
            <a:xfrm>
              <a:off x="7088" y="508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5" name="Freeform 534"/>
            <p:cNvSpPr>
              <a:spLocks/>
            </p:cNvSpPr>
            <p:nvPr/>
          </p:nvSpPr>
          <p:spPr bwMode="auto">
            <a:xfrm>
              <a:off x="710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6" name="Freeform 535"/>
            <p:cNvSpPr>
              <a:spLocks/>
            </p:cNvSpPr>
            <p:nvPr/>
          </p:nvSpPr>
          <p:spPr bwMode="auto">
            <a:xfrm>
              <a:off x="711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7" name="Freeform 536"/>
            <p:cNvSpPr>
              <a:spLocks/>
            </p:cNvSpPr>
            <p:nvPr/>
          </p:nvSpPr>
          <p:spPr bwMode="auto">
            <a:xfrm>
              <a:off x="712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8" name="Freeform 537"/>
            <p:cNvSpPr>
              <a:spLocks/>
            </p:cNvSpPr>
            <p:nvPr/>
          </p:nvSpPr>
          <p:spPr bwMode="auto">
            <a:xfrm>
              <a:off x="713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9" name="Freeform 538"/>
            <p:cNvSpPr>
              <a:spLocks/>
            </p:cNvSpPr>
            <p:nvPr/>
          </p:nvSpPr>
          <p:spPr bwMode="auto">
            <a:xfrm>
              <a:off x="714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0" name="Freeform 539"/>
            <p:cNvSpPr>
              <a:spLocks/>
            </p:cNvSpPr>
            <p:nvPr/>
          </p:nvSpPr>
          <p:spPr bwMode="auto">
            <a:xfrm>
              <a:off x="715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1" name="Freeform 540"/>
            <p:cNvSpPr>
              <a:spLocks/>
            </p:cNvSpPr>
            <p:nvPr/>
          </p:nvSpPr>
          <p:spPr bwMode="auto">
            <a:xfrm>
              <a:off x="716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2" name="Freeform 541"/>
            <p:cNvSpPr>
              <a:spLocks/>
            </p:cNvSpPr>
            <p:nvPr/>
          </p:nvSpPr>
          <p:spPr bwMode="auto">
            <a:xfrm>
              <a:off x="717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3" name="Freeform 542"/>
            <p:cNvSpPr>
              <a:spLocks/>
            </p:cNvSpPr>
            <p:nvPr/>
          </p:nvSpPr>
          <p:spPr bwMode="auto">
            <a:xfrm>
              <a:off x="718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4" name="Freeform 543"/>
            <p:cNvSpPr>
              <a:spLocks/>
            </p:cNvSpPr>
            <p:nvPr/>
          </p:nvSpPr>
          <p:spPr bwMode="auto">
            <a:xfrm>
              <a:off x="719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5" name="Freeform 544"/>
            <p:cNvSpPr>
              <a:spLocks/>
            </p:cNvSpPr>
            <p:nvPr/>
          </p:nvSpPr>
          <p:spPr bwMode="auto">
            <a:xfrm>
              <a:off x="720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6" name="Freeform 545"/>
            <p:cNvSpPr>
              <a:spLocks/>
            </p:cNvSpPr>
            <p:nvPr/>
          </p:nvSpPr>
          <p:spPr bwMode="auto">
            <a:xfrm>
              <a:off x="721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7" name="Freeform 546"/>
            <p:cNvSpPr>
              <a:spLocks/>
            </p:cNvSpPr>
            <p:nvPr/>
          </p:nvSpPr>
          <p:spPr bwMode="auto">
            <a:xfrm>
              <a:off x="722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8" name="Freeform 547"/>
            <p:cNvSpPr>
              <a:spLocks/>
            </p:cNvSpPr>
            <p:nvPr/>
          </p:nvSpPr>
          <p:spPr bwMode="auto">
            <a:xfrm>
              <a:off x="723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9" name="Freeform 548"/>
            <p:cNvSpPr>
              <a:spLocks/>
            </p:cNvSpPr>
            <p:nvPr/>
          </p:nvSpPr>
          <p:spPr bwMode="auto">
            <a:xfrm>
              <a:off x="724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0" name="Freeform 549"/>
            <p:cNvSpPr>
              <a:spLocks/>
            </p:cNvSpPr>
            <p:nvPr/>
          </p:nvSpPr>
          <p:spPr bwMode="auto">
            <a:xfrm>
              <a:off x="725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1" name="Freeform 550"/>
            <p:cNvSpPr>
              <a:spLocks/>
            </p:cNvSpPr>
            <p:nvPr/>
          </p:nvSpPr>
          <p:spPr bwMode="auto">
            <a:xfrm>
              <a:off x="726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2" name="Freeform 551"/>
            <p:cNvSpPr>
              <a:spLocks/>
            </p:cNvSpPr>
            <p:nvPr/>
          </p:nvSpPr>
          <p:spPr bwMode="auto">
            <a:xfrm>
              <a:off x="727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3" name="Freeform 552"/>
            <p:cNvSpPr>
              <a:spLocks/>
            </p:cNvSpPr>
            <p:nvPr/>
          </p:nvSpPr>
          <p:spPr bwMode="auto">
            <a:xfrm>
              <a:off x="728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4" name="Freeform 553"/>
            <p:cNvSpPr>
              <a:spLocks/>
            </p:cNvSpPr>
            <p:nvPr/>
          </p:nvSpPr>
          <p:spPr bwMode="auto">
            <a:xfrm>
              <a:off x="729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5" name="Freeform 554"/>
            <p:cNvSpPr>
              <a:spLocks/>
            </p:cNvSpPr>
            <p:nvPr/>
          </p:nvSpPr>
          <p:spPr bwMode="auto">
            <a:xfrm>
              <a:off x="730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6" name="Freeform 555"/>
            <p:cNvSpPr>
              <a:spLocks/>
            </p:cNvSpPr>
            <p:nvPr/>
          </p:nvSpPr>
          <p:spPr bwMode="auto">
            <a:xfrm>
              <a:off x="73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7" name="Freeform 556"/>
            <p:cNvSpPr>
              <a:spLocks/>
            </p:cNvSpPr>
            <p:nvPr/>
          </p:nvSpPr>
          <p:spPr bwMode="auto">
            <a:xfrm>
              <a:off x="732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8" name="Freeform 557"/>
            <p:cNvSpPr>
              <a:spLocks/>
            </p:cNvSpPr>
            <p:nvPr/>
          </p:nvSpPr>
          <p:spPr bwMode="auto">
            <a:xfrm>
              <a:off x="733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9" name="Freeform 558"/>
            <p:cNvSpPr>
              <a:spLocks/>
            </p:cNvSpPr>
            <p:nvPr/>
          </p:nvSpPr>
          <p:spPr bwMode="auto">
            <a:xfrm>
              <a:off x="734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0" name="Freeform 559"/>
            <p:cNvSpPr>
              <a:spLocks/>
            </p:cNvSpPr>
            <p:nvPr/>
          </p:nvSpPr>
          <p:spPr bwMode="auto">
            <a:xfrm>
              <a:off x="735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1" name="Freeform 560"/>
            <p:cNvSpPr>
              <a:spLocks/>
            </p:cNvSpPr>
            <p:nvPr/>
          </p:nvSpPr>
          <p:spPr bwMode="auto">
            <a:xfrm>
              <a:off x="736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2" name="Freeform 561"/>
            <p:cNvSpPr>
              <a:spLocks/>
            </p:cNvSpPr>
            <p:nvPr/>
          </p:nvSpPr>
          <p:spPr bwMode="auto">
            <a:xfrm>
              <a:off x="737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3" name="Freeform 562"/>
            <p:cNvSpPr>
              <a:spLocks/>
            </p:cNvSpPr>
            <p:nvPr/>
          </p:nvSpPr>
          <p:spPr bwMode="auto">
            <a:xfrm>
              <a:off x="738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4" name="Freeform 563"/>
            <p:cNvSpPr>
              <a:spLocks/>
            </p:cNvSpPr>
            <p:nvPr/>
          </p:nvSpPr>
          <p:spPr bwMode="auto">
            <a:xfrm>
              <a:off x="739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5" name="Freeform 564"/>
            <p:cNvSpPr>
              <a:spLocks/>
            </p:cNvSpPr>
            <p:nvPr/>
          </p:nvSpPr>
          <p:spPr bwMode="auto">
            <a:xfrm>
              <a:off x="740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6" name="Freeform 565"/>
            <p:cNvSpPr>
              <a:spLocks/>
            </p:cNvSpPr>
            <p:nvPr/>
          </p:nvSpPr>
          <p:spPr bwMode="auto">
            <a:xfrm>
              <a:off x="74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7" name="Freeform 566"/>
            <p:cNvSpPr>
              <a:spLocks/>
            </p:cNvSpPr>
            <p:nvPr/>
          </p:nvSpPr>
          <p:spPr bwMode="auto">
            <a:xfrm>
              <a:off x="742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8" name="Freeform 567"/>
            <p:cNvSpPr>
              <a:spLocks/>
            </p:cNvSpPr>
            <p:nvPr/>
          </p:nvSpPr>
          <p:spPr bwMode="auto">
            <a:xfrm>
              <a:off x="74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9" name="Freeform 568"/>
            <p:cNvSpPr>
              <a:spLocks/>
            </p:cNvSpPr>
            <p:nvPr/>
          </p:nvSpPr>
          <p:spPr bwMode="auto">
            <a:xfrm>
              <a:off x="744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0" name="Freeform 569"/>
            <p:cNvSpPr>
              <a:spLocks/>
            </p:cNvSpPr>
            <p:nvPr/>
          </p:nvSpPr>
          <p:spPr bwMode="auto">
            <a:xfrm>
              <a:off x="745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1" name="Freeform 570"/>
            <p:cNvSpPr>
              <a:spLocks/>
            </p:cNvSpPr>
            <p:nvPr/>
          </p:nvSpPr>
          <p:spPr bwMode="auto">
            <a:xfrm>
              <a:off x="746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2" name="Freeform 571"/>
            <p:cNvSpPr>
              <a:spLocks/>
            </p:cNvSpPr>
            <p:nvPr/>
          </p:nvSpPr>
          <p:spPr bwMode="auto">
            <a:xfrm>
              <a:off x="747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3" name="Freeform 572"/>
            <p:cNvSpPr>
              <a:spLocks/>
            </p:cNvSpPr>
            <p:nvPr/>
          </p:nvSpPr>
          <p:spPr bwMode="auto">
            <a:xfrm>
              <a:off x="749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4" name="Freeform 573"/>
            <p:cNvSpPr>
              <a:spLocks/>
            </p:cNvSpPr>
            <p:nvPr/>
          </p:nvSpPr>
          <p:spPr bwMode="auto">
            <a:xfrm>
              <a:off x="750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5" name="Freeform 574"/>
            <p:cNvSpPr>
              <a:spLocks/>
            </p:cNvSpPr>
            <p:nvPr/>
          </p:nvSpPr>
          <p:spPr bwMode="auto">
            <a:xfrm>
              <a:off x="751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6" name="Freeform 575"/>
            <p:cNvSpPr>
              <a:spLocks/>
            </p:cNvSpPr>
            <p:nvPr/>
          </p:nvSpPr>
          <p:spPr bwMode="auto">
            <a:xfrm>
              <a:off x="752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7" name="Freeform 576"/>
            <p:cNvSpPr>
              <a:spLocks/>
            </p:cNvSpPr>
            <p:nvPr/>
          </p:nvSpPr>
          <p:spPr bwMode="auto">
            <a:xfrm>
              <a:off x="753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8" name="Freeform 577"/>
            <p:cNvSpPr>
              <a:spLocks/>
            </p:cNvSpPr>
            <p:nvPr/>
          </p:nvSpPr>
          <p:spPr bwMode="auto">
            <a:xfrm>
              <a:off x="754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9" name="Freeform 578"/>
            <p:cNvSpPr>
              <a:spLocks/>
            </p:cNvSpPr>
            <p:nvPr/>
          </p:nvSpPr>
          <p:spPr bwMode="auto">
            <a:xfrm>
              <a:off x="755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0" name="Freeform 579"/>
            <p:cNvSpPr>
              <a:spLocks/>
            </p:cNvSpPr>
            <p:nvPr/>
          </p:nvSpPr>
          <p:spPr bwMode="auto">
            <a:xfrm>
              <a:off x="756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1" name="Freeform 580"/>
            <p:cNvSpPr>
              <a:spLocks/>
            </p:cNvSpPr>
            <p:nvPr/>
          </p:nvSpPr>
          <p:spPr bwMode="auto">
            <a:xfrm>
              <a:off x="757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2" name="Freeform 581"/>
            <p:cNvSpPr>
              <a:spLocks/>
            </p:cNvSpPr>
            <p:nvPr/>
          </p:nvSpPr>
          <p:spPr bwMode="auto">
            <a:xfrm>
              <a:off x="758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3" name="Freeform 582"/>
            <p:cNvSpPr>
              <a:spLocks/>
            </p:cNvSpPr>
            <p:nvPr/>
          </p:nvSpPr>
          <p:spPr bwMode="auto">
            <a:xfrm>
              <a:off x="759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4" name="Freeform 583"/>
            <p:cNvSpPr>
              <a:spLocks/>
            </p:cNvSpPr>
            <p:nvPr/>
          </p:nvSpPr>
          <p:spPr bwMode="auto">
            <a:xfrm>
              <a:off x="760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5" name="Freeform 584"/>
            <p:cNvSpPr>
              <a:spLocks/>
            </p:cNvSpPr>
            <p:nvPr/>
          </p:nvSpPr>
          <p:spPr bwMode="auto">
            <a:xfrm>
              <a:off x="761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6" name="Freeform 585"/>
            <p:cNvSpPr>
              <a:spLocks/>
            </p:cNvSpPr>
            <p:nvPr/>
          </p:nvSpPr>
          <p:spPr bwMode="auto">
            <a:xfrm>
              <a:off x="762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7" name="Freeform 586"/>
            <p:cNvSpPr>
              <a:spLocks/>
            </p:cNvSpPr>
            <p:nvPr/>
          </p:nvSpPr>
          <p:spPr bwMode="auto">
            <a:xfrm>
              <a:off x="763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8" name="Freeform 587"/>
            <p:cNvSpPr>
              <a:spLocks/>
            </p:cNvSpPr>
            <p:nvPr/>
          </p:nvSpPr>
          <p:spPr bwMode="auto">
            <a:xfrm>
              <a:off x="764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9" name="Freeform 588"/>
            <p:cNvSpPr>
              <a:spLocks/>
            </p:cNvSpPr>
            <p:nvPr/>
          </p:nvSpPr>
          <p:spPr bwMode="auto">
            <a:xfrm>
              <a:off x="765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0" name="Freeform 589"/>
            <p:cNvSpPr>
              <a:spLocks/>
            </p:cNvSpPr>
            <p:nvPr/>
          </p:nvSpPr>
          <p:spPr bwMode="auto">
            <a:xfrm>
              <a:off x="766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1" name="Freeform 590"/>
            <p:cNvSpPr>
              <a:spLocks/>
            </p:cNvSpPr>
            <p:nvPr/>
          </p:nvSpPr>
          <p:spPr bwMode="auto">
            <a:xfrm>
              <a:off x="767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2" name="Freeform 591"/>
            <p:cNvSpPr>
              <a:spLocks/>
            </p:cNvSpPr>
            <p:nvPr/>
          </p:nvSpPr>
          <p:spPr bwMode="auto">
            <a:xfrm>
              <a:off x="768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3" name="Freeform 592"/>
            <p:cNvSpPr>
              <a:spLocks/>
            </p:cNvSpPr>
            <p:nvPr/>
          </p:nvSpPr>
          <p:spPr bwMode="auto">
            <a:xfrm>
              <a:off x="769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4" name="Freeform 593"/>
            <p:cNvSpPr>
              <a:spLocks/>
            </p:cNvSpPr>
            <p:nvPr/>
          </p:nvSpPr>
          <p:spPr bwMode="auto">
            <a:xfrm>
              <a:off x="770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5" name="Freeform 594"/>
            <p:cNvSpPr>
              <a:spLocks/>
            </p:cNvSpPr>
            <p:nvPr/>
          </p:nvSpPr>
          <p:spPr bwMode="auto">
            <a:xfrm>
              <a:off x="771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6" name="Freeform 595"/>
            <p:cNvSpPr>
              <a:spLocks/>
            </p:cNvSpPr>
            <p:nvPr/>
          </p:nvSpPr>
          <p:spPr bwMode="auto">
            <a:xfrm>
              <a:off x="772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7" name="Freeform 596"/>
            <p:cNvSpPr>
              <a:spLocks/>
            </p:cNvSpPr>
            <p:nvPr/>
          </p:nvSpPr>
          <p:spPr bwMode="auto">
            <a:xfrm>
              <a:off x="773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8" name="Freeform 597"/>
            <p:cNvSpPr>
              <a:spLocks/>
            </p:cNvSpPr>
            <p:nvPr/>
          </p:nvSpPr>
          <p:spPr bwMode="auto">
            <a:xfrm>
              <a:off x="774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9" name="Freeform 598"/>
            <p:cNvSpPr>
              <a:spLocks/>
            </p:cNvSpPr>
            <p:nvPr/>
          </p:nvSpPr>
          <p:spPr bwMode="auto">
            <a:xfrm>
              <a:off x="775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0" name="Freeform 599"/>
            <p:cNvSpPr>
              <a:spLocks/>
            </p:cNvSpPr>
            <p:nvPr/>
          </p:nvSpPr>
          <p:spPr bwMode="auto">
            <a:xfrm>
              <a:off x="776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1" name="Freeform 600"/>
            <p:cNvSpPr>
              <a:spLocks/>
            </p:cNvSpPr>
            <p:nvPr/>
          </p:nvSpPr>
          <p:spPr bwMode="auto">
            <a:xfrm>
              <a:off x="777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2" name="Freeform 601"/>
            <p:cNvSpPr>
              <a:spLocks/>
            </p:cNvSpPr>
            <p:nvPr/>
          </p:nvSpPr>
          <p:spPr bwMode="auto">
            <a:xfrm>
              <a:off x="778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3" name="Freeform 602"/>
            <p:cNvSpPr>
              <a:spLocks/>
            </p:cNvSpPr>
            <p:nvPr/>
          </p:nvSpPr>
          <p:spPr bwMode="auto">
            <a:xfrm>
              <a:off x="779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4" name="Freeform 603"/>
            <p:cNvSpPr>
              <a:spLocks/>
            </p:cNvSpPr>
            <p:nvPr/>
          </p:nvSpPr>
          <p:spPr bwMode="auto">
            <a:xfrm>
              <a:off x="780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5" name="Freeform 604"/>
            <p:cNvSpPr>
              <a:spLocks/>
            </p:cNvSpPr>
            <p:nvPr/>
          </p:nvSpPr>
          <p:spPr bwMode="auto">
            <a:xfrm>
              <a:off x="781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6" name="Freeform 605"/>
            <p:cNvSpPr>
              <a:spLocks/>
            </p:cNvSpPr>
            <p:nvPr/>
          </p:nvSpPr>
          <p:spPr bwMode="auto">
            <a:xfrm>
              <a:off x="782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7" name="Freeform 606"/>
            <p:cNvSpPr>
              <a:spLocks/>
            </p:cNvSpPr>
            <p:nvPr/>
          </p:nvSpPr>
          <p:spPr bwMode="auto">
            <a:xfrm>
              <a:off x="783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8" name="Freeform 607"/>
            <p:cNvSpPr>
              <a:spLocks/>
            </p:cNvSpPr>
            <p:nvPr/>
          </p:nvSpPr>
          <p:spPr bwMode="auto">
            <a:xfrm>
              <a:off x="784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9" name="Freeform 608"/>
            <p:cNvSpPr>
              <a:spLocks/>
            </p:cNvSpPr>
            <p:nvPr/>
          </p:nvSpPr>
          <p:spPr bwMode="auto">
            <a:xfrm>
              <a:off x="785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0" name="Freeform 609"/>
            <p:cNvSpPr>
              <a:spLocks/>
            </p:cNvSpPr>
            <p:nvPr/>
          </p:nvSpPr>
          <p:spPr bwMode="auto">
            <a:xfrm>
              <a:off x="786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1" name="Freeform 610"/>
            <p:cNvSpPr>
              <a:spLocks/>
            </p:cNvSpPr>
            <p:nvPr/>
          </p:nvSpPr>
          <p:spPr bwMode="auto">
            <a:xfrm>
              <a:off x="787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2" name="Freeform 611"/>
            <p:cNvSpPr>
              <a:spLocks/>
            </p:cNvSpPr>
            <p:nvPr/>
          </p:nvSpPr>
          <p:spPr bwMode="auto">
            <a:xfrm>
              <a:off x="788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3" name="Freeform 612"/>
            <p:cNvSpPr>
              <a:spLocks/>
            </p:cNvSpPr>
            <p:nvPr/>
          </p:nvSpPr>
          <p:spPr bwMode="auto">
            <a:xfrm>
              <a:off x="789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4" name="Freeform 613"/>
            <p:cNvSpPr>
              <a:spLocks/>
            </p:cNvSpPr>
            <p:nvPr/>
          </p:nvSpPr>
          <p:spPr bwMode="auto">
            <a:xfrm>
              <a:off x="790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5" name="Freeform 614"/>
            <p:cNvSpPr>
              <a:spLocks/>
            </p:cNvSpPr>
            <p:nvPr/>
          </p:nvSpPr>
          <p:spPr bwMode="auto">
            <a:xfrm>
              <a:off x="791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6" name="Freeform 615"/>
            <p:cNvSpPr>
              <a:spLocks/>
            </p:cNvSpPr>
            <p:nvPr/>
          </p:nvSpPr>
          <p:spPr bwMode="auto">
            <a:xfrm>
              <a:off x="792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7" name="Freeform 616"/>
            <p:cNvSpPr>
              <a:spLocks/>
            </p:cNvSpPr>
            <p:nvPr/>
          </p:nvSpPr>
          <p:spPr bwMode="auto">
            <a:xfrm>
              <a:off x="79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8" name="Freeform 617"/>
            <p:cNvSpPr>
              <a:spLocks/>
            </p:cNvSpPr>
            <p:nvPr/>
          </p:nvSpPr>
          <p:spPr bwMode="auto">
            <a:xfrm>
              <a:off x="794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619" name="Group 618"/>
            <p:cNvGrpSpPr>
              <a:grpSpLocks/>
            </p:cNvGrpSpPr>
            <p:nvPr/>
          </p:nvGrpSpPr>
          <p:grpSpPr bwMode="auto">
            <a:xfrm>
              <a:off x="3388" y="728"/>
              <a:ext cx="1524" cy="4358"/>
              <a:chOff x="3388" y="728"/>
              <a:chExt cx="1524" cy="4358"/>
            </a:xfrm>
          </p:grpSpPr>
          <p:sp>
            <p:nvSpPr>
              <p:cNvPr id="646" name="Freeform 645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779 w 1524"/>
                  <a:gd name="T1" fmla="*/ 5 h 4358"/>
                  <a:gd name="T2" fmla="*/ 743 w 1524"/>
                  <a:gd name="T3" fmla="*/ 5 h 4358"/>
                  <a:gd name="T4" fmla="*/ 749 w 1524"/>
                  <a:gd name="T5" fmla="*/ 0 h 4358"/>
                  <a:gd name="T6" fmla="*/ 774 w 1524"/>
                  <a:gd name="T7" fmla="*/ 0 h 4358"/>
                  <a:gd name="T8" fmla="*/ 779 w 1524"/>
                  <a:gd name="T9" fmla="*/ 5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779" y="5"/>
                    </a:moveTo>
                    <a:lnTo>
                      <a:pt x="743" y="5"/>
                    </a:lnTo>
                    <a:lnTo>
                      <a:pt x="749" y="0"/>
                    </a:lnTo>
                    <a:lnTo>
                      <a:pt x="774" y="0"/>
                    </a:lnTo>
                    <a:lnTo>
                      <a:pt x="779" y="5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7" name="Freeform 646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04 w 1524"/>
                  <a:gd name="T1" fmla="*/ 10 h 4358"/>
                  <a:gd name="T2" fmla="*/ 718 w 1524"/>
                  <a:gd name="T3" fmla="*/ 10 h 4358"/>
                  <a:gd name="T4" fmla="*/ 723 w 1524"/>
                  <a:gd name="T5" fmla="*/ 5 h 4358"/>
                  <a:gd name="T6" fmla="*/ 799 w 1524"/>
                  <a:gd name="T7" fmla="*/ 5 h 4358"/>
                  <a:gd name="T8" fmla="*/ 804 w 1524"/>
                  <a:gd name="T9" fmla="*/ 1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04" y="10"/>
                    </a:moveTo>
                    <a:lnTo>
                      <a:pt x="718" y="10"/>
                    </a:lnTo>
                    <a:lnTo>
                      <a:pt x="723" y="5"/>
                    </a:lnTo>
                    <a:lnTo>
                      <a:pt x="799" y="5"/>
                    </a:lnTo>
                    <a:lnTo>
                      <a:pt x="804" y="1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8" name="Freeform 647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19 w 1524"/>
                  <a:gd name="T1" fmla="*/ 15 h 4358"/>
                  <a:gd name="T2" fmla="*/ 703 w 1524"/>
                  <a:gd name="T3" fmla="*/ 15 h 4358"/>
                  <a:gd name="T4" fmla="*/ 708 w 1524"/>
                  <a:gd name="T5" fmla="*/ 10 h 4358"/>
                  <a:gd name="T6" fmla="*/ 814 w 1524"/>
                  <a:gd name="T7" fmla="*/ 10 h 4358"/>
                  <a:gd name="T8" fmla="*/ 819 w 1524"/>
                  <a:gd name="T9" fmla="*/ 15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19" y="15"/>
                    </a:moveTo>
                    <a:lnTo>
                      <a:pt x="703" y="15"/>
                    </a:lnTo>
                    <a:lnTo>
                      <a:pt x="708" y="10"/>
                    </a:lnTo>
                    <a:lnTo>
                      <a:pt x="814" y="10"/>
                    </a:lnTo>
                    <a:lnTo>
                      <a:pt x="819" y="15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9" name="Freeform 648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29 w 1524"/>
                  <a:gd name="T1" fmla="*/ 20 h 4358"/>
                  <a:gd name="T2" fmla="*/ 693 w 1524"/>
                  <a:gd name="T3" fmla="*/ 20 h 4358"/>
                  <a:gd name="T4" fmla="*/ 698 w 1524"/>
                  <a:gd name="T5" fmla="*/ 15 h 4358"/>
                  <a:gd name="T6" fmla="*/ 824 w 1524"/>
                  <a:gd name="T7" fmla="*/ 15 h 4358"/>
                  <a:gd name="T8" fmla="*/ 829 w 1524"/>
                  <a:gd name="T9" fmla="*/ 2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29" y="20"/>
                    </a:moveTo>
                    <a:lnTo>
                      <a:pt x="693" y="20"/>
                    </a:lnTo>
                    <a:lnTo>
                      <a:pt x="698" y="15"/>
                    </a:lnTo>
                    <a:lnTo>
                      <a:pt x="824" y="15"/>
                    </a:lnTo>
                    <a:lnTo>
                      <a:pt x="829" y="2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0" name="Freeform 649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44 w 1524"/>
                  <a:gd name="T1" fmla="*/ 30 h 4358"/>
                  <a:gd name="T2" fmla="*/ 678 w 1524"/>
                  <a:gd name="T3" fmla="*/ 30 h 4358"/>
                  <a:gd name="T4" fmla="*/ 688 w 1524"/>
                  <a:gd name="T5" fmla="*/ 20 h 4358"/>
                  <a:gd name="T6" fmla="*/ 834 w 1524"/>
                  <a:gd name="T7" fmla="*/ 20 h 4358"/>
                  <a:gd name="T8" fmla="*/ 844 w 1524"/>
                  <a:gd name="T9" fmla="*/ 3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44" y="30"/>
                    </a:moveTo>
                    <a:lnTo>
                      <a:pt x="678" y="30"/>
                    </a:lnTo>
                    <a:lnTo>
                      <a:pt x="688" y="20"/>
                    </a:lnTo>
                    <a:lnTo>
                      <a:pt x="834" y="20"/>
                    </a:lnTo>
                    <a:lnTo>
                      <a:pt x="844" y="3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1" name="Freeform 650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59 w 1524"/>
                  <a:gd name="T1" fmla="*/ 40 h 4358"/>
                  <a:gd name="T2" fmla="*/ 663 w 1524"/>
                  <a:gd name="T3" fmla="*/ 40 h 4358"/>
                  <a:gd name="T4" fmla="*/ 673 w 1524"/>
                  <a:gd name="T5" fmla="*/ 30 h 4358"/>
                  <a:gd name="T6" fmla="*/ 849 w 1524"/>
                  <a:gd name="T7" fmla="*/ 30 h 4358"/>
                  <a:gd name="T8" fmla="*/ 859 w 1524"/>
                  <a:gd name="T9" fmla="*/ 4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59" y="40"/>
                    </a:moveTo>
                    <a:lnTo>
                      <a:pt x="663" y="40"/>
                    </a:lnTo>
                    <a:lnTo>
                      <a:pt x="673" y="30"/>
                    </a:lnTo>
                    <a:lnTo>
                      <a:pt x="849" y="30"/>
                    </a:lnTo>
                    <a:lnTo>
                      <a:pt x="859" y="4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2" name="Freeform 651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0 w 1524"/>
                  <a:gd name="T1" fmla="*/ 1713 h 4358"/>
                  <a:gd name="T2" fmla="*/ 15 w 1524"/>
                  <a:gd name="T3" fmla="*/ 1663 h 4358"/>
                  <a:gd name="T4" fmla="*/ 30 w 1524"/>
                  <a:gd name="T5" fmla="*/ 1608 h 4358"/>
                  <a:gd name="T6" fmla="*/ 45 w 1524"/>
                  <a:gd name="T7" fmla="*/ 1558 h 4358"/>
                  <a:gd name="T8" fmla="*/ 60 w 1524"/>
                  <a:gd name="T9" fmla="*/ 1502 h 4358"/>
                  <a:gd name="T10" fmla="*/ 75 w 1524"/>
                  <a:gd name="T11" fmla="*/ 1452 h 4358"/>
                  <a:gd name="T12" fmla="*/ 90 w 1524"/>
                  <a:gd name="T13" fmla="*/ 1397 h 4358"/>
                  <a:gd name="T14" fmla="*/ 105 w 1524"/>
                  <a:gd name="T15" fmla="*/ 1347 h 4358"/>
                  <a:gd name="T16" fmla="*/ 125 w 1524"/>
                  <a:gd name="T17" fmla="*/ 1296 h 4358"/>
                  <a:gd name="T18" fmla="*/ 140 w 1524"/>
                  <a:gd name="T19" fmla="*/ 1241 h 4358"/>
                  <a:gd name="T20" fmla="*/ 165 w 1524"/>
                  <a:gd name="T21" fmla="*/ 1161 h 4358"/>
                  <a:gd name="T22" fmla="*/ 185 w 1524"/>
                  <a:gd name="T23" fmla="*/ 1090 h 4358"/>
                  <a:gd name="T24" fmla="*/ 221 w 1524"/>
                  <a:gd name="T25" fmla="*/ 980 h 4358"/>
                  <a:gd name="T26" fmla="*/ 256 w 1524"/>
                  <a:gd name="T27" fmla="*/ 864 h 4358"/>
                  <a:gd name="T28" fmla="*/ 336 w 1524"/>
                  <a:gd name="T29" fmla="*/ 628 h 4358"/>
                  <a:gd name="T30" fmla="*/ 356 w 1524"/>
                  <a:gd name="T31" fmla="*/ 578 h 4358"/>
                  <a:gd name="T32" fmla="*/ 377 w 1524"/>
                  <a:gd name="T33" fmla="*/ 522 h 4358"/>
                  <a:gd name="T34" fmla="*/ 402 w 1524"/>
                  <a:gd name="T35" fmla="*/ 462 h 4358"/>
                  <a:gd name="T36" fmla="*/ 417 w 1524"/>
                  <a:gd name="T37" fmla="*/ 422 h 4358"/>
                  <a:gd name="T38" fmla="*/ 447 w 1524"/>
                  <a:gd name="T39" fmla="*/ 356 h 4358"/>
                  <a:gd name="T40" fmla="*/ 507 w 1524"/>
                  <a:gd name="T41" fmla="*/ 236 h 4358"/>
                  <a:gd name="T42" fmla="*/ 537 w 1524"/>
                  <a:gd name="T43" fmla="*/ 180 h 4358"/>
                  <a:gd name="T44" fmla="*/ 568 w 1524"/>
                  <a:gd name="T45" fmla="*/ 145 h 4358"/>
                  <a:gd name="T46" fmla="*/ 583 w 1524"/>
                  <a:gd name="T47" fmla="*/ 120 h 4358"/>
                  <a:gd name="T48" fmla="*/ 658 w 1524"/>
                  <a:gd name="T49" fmla="*/ 40 h 4358"/>
                  <a:gd name="T50" fmla="*/ 924 w 1524"/>
                  <a:gd name="T51" fmla="*/ 105 h 4358"/>
                  <a:gd name="T52" fmla="*/ 950 w 1524"/>
                  <a:gd name="T53" fmla="*/ 135 h 4358"/>
                  <a:gd name="T54" fmla="*/ 965 w 1524"/>
                  <a:gd name="T55" fmla="*/ 160 h 4358"/>
                  <a:gd name="T56" fmla="*/ 980 w 1524"/>
                  <a:gd name="T57" fmla="*/ 180 h 4358"/>
                  <a:gd name="T58" fmla="*/ 995 w 1524"/>
                  <a:gd name="T59" fmla="*/ 206 h 4358"/>
                  <a:gd name="T60" fmla="*/ 1020 w 1524"/>
                  <a:gd name="T61" fmla="*/ 241 h 4358"/>
                  <a:gd name="T62" fmla="*/ 1090 w 1524"/>
                  <a:gd name="T63" fmla="*/ 387 h 4358"/>
                  <a:gd name="T64" fmla="*/ 1110 w 1524"/>
                  <a:gd name="T65" fmla="*/ 437 h 4358"/>
                  <a:gd name="T66" fmla="*/ 1131 w 1524"/>
                  <a:gd name="T67" fmla="*/ 482 h 4358"/>
                  <a:gd name="T68" fmla="*/ 1151 w 1524"/>
                  <a:gd name="T69" fmla="*/ 537 h 4358"/>
                  <a:gd name="T70" fmla="*/ 1171 w 1524"/>
                  <a:gd name="T71" fmla="*/ 588 h 4358"/>
                  <a:gd name="T72" fmla="*/ 1211 w 1524"/>
                  <a:gd name="T73" fmla="*/ 703 h 4358"/>
                  <a:gd name="T74" fmla="*/ 1271 w 1524"/>
                  <a:gd name="T75" fmla="*/ 884 h 4358"/>
                  <a:gd name="T76" fmla="*/ 1322 w 1524"/>
                  <a:gd name="T77" fmla="*/ 1040 h 4358"/>
                  <a:gd name="T78" fmla="*/ 1342 w 1524"/>
                  <a:gd name="T79" fmla="*/ 1110 h 4358"/>
                  <a:gd name="T80" fmla="*/ 1367 w 1524"/>
                  <a:gd name="T81" fmla="*/ 1191 h 4358"/>
                  <a:gd name="T82" fmla="*/ 1387 w 1524"/>
                  <a:gd name="T83" fmla="*/ 1261 h 4358"/>
                  <a:gd name="T84" fmla="*/ 1402 w 1524"/>
                  <a:gd name="T85" fmla="*/ 1311 h 4358"/>
                  <a:gd name="T86" fmla="*/ 1422 w 1524"/>
                  <a:gd name="T87" fmla="*/ 1382 h 4358"/>
                  <a:gd name="T88" fmla="*/ 1442 w 1524"/>
                  <a:gd name="T89" fmla="*/ 1432 h 4358"/>
                  <a:gd name="T90" fmla="*/ 1457 w 1524"/>
                  <a:gd name="T91" fmla="*/ 1487 h 4358"/>
                  <a:gd name="T92" fmla="*/ 1472 w 1524"/>
                  <a:gd name="T93" fmla="*/ 1538 h 4358"/>
                  <a:gd name="T94" fmla="*/ 1487 w 1524"/>
                  <a:gd name="T95" fmla="*/ 1593 h 4358"/>
                  <a:gd name="T96" fmla="*/ 1503 w 1524"/>
                  <a:gd name="T97" fmla="*/ 1643 h 4358"/>
                  <a:gd name="T98" fmla="*/ 1518 w 1524"/>
                  <a:gd name="T99" fmla="*/ 1698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524" h="4358">
                    <a:moveTo>
                      <a:pt x="1523" y="4357"/>
                    </a:moveTo>
                    <a:lnTo>
                      <a:pt x="0" y="4357"/>
                    </a:lnTo>
                    <a:lnTo>
                      <a:pt x="0" y="1713"/>
                    </a:lnTo>
                    <a:lnTo>
                      <a:pt x="5" y="1698"/>
                    </a:lnTo>
                    <a:lnTo>
                      <a:pt x="10" y="1678"/>
                    </a:lnTo>
                    <a:lnTo>
                      <a:pt x="15" y="1663"/>
                    </a:lnTo>
                    <a:lnTo>
                      <a:pt x="20" y="1643"/>
                    </a:lnTo>
                    <a:lnTo>
                      <a:pt x="25" y="1628"/>
                    </a:lnTo>
                    <a:lnTo>
                      <a:pt x="30" y="1608"/>
                    </a:lnTo>
                    <a:lnTo>
                      <a:pt x="35" y="1593"/>
                    </a:lnTo>
                    <a:lnTo>
                      <a:pt x="40" y="1573"/>
                    </a:lnTo>
                    <a:lnTo>
                      <a:pt x="45" y="1558"/>
                    </a:lnTo>
                    <a:lnTo>
                      <a:pt x="50" y="1538"/>
                    </a:lnTo>
                    <a:lnTo>
                      <a:pt x="55" y="1522"/>
                    </a:lnTo>
                    <a:lnTo>
                      <a:pt x="60" y="1502"/>
                    </a:lnTo>
                    <a:lnTo>
                      <a:pt x="65" y="1487"/>
                    </a:lnTo>
                    <a:lnTo>
                      <a:pt x="70" y="1467"/>
                    </a:lnTo>
                    <a:lnTo>
                      <a:pt x="75" y="1452"/>
                    </a:lnTo>
                    <a:lnTo>
                      <a:pt x="80" y="1432"/>
                    </a:lnTo>
                    <a:lnTo>
                      <a:pt x="85" y="1417"/>
                    </a:lnTo>
                    <a:lnTo>
                      <a:pt x="90" y="1397"/>
                    </a:lnTo>
                    <a:lnTo>
                      <a:pt x="95" y="1382"/>
                    </a:lnTo>
                    <a:lnTo>
                      <a:pt x="100" y="1362"/>
                    </a:lnTo>
                    <a:lnTo>
                      <a:pt x="105" y="1347"/>
                    </a:lnTo>
                    <a:lnTo>
                      <a:pt x="115" y="1331"/>
                    </a:lnTo>
                    <a:lnTo>
                      <a:pt x="115" y="1311"/>
                    </a:lnTo>
                    <a:lnTo>
                      <a:pt x="125" y="1296"/>
                    </a:lnTo>
                    <a:lnTo>
                      <a:pt x="130" y="1276"/>
                    </a:lnTo>
                    <a:lnTo>
                      <a:pt x="135" y="1261"/>
                    </a:lnTo>
                    <a:lnTo>
                      <a:pt x="140" y="1241"/>
                    </a:lnTo>
                    <a:lnTo>
                      <a:pt x="150" y="1211"/>
                    </a:lnTo>
                    <a:lnTo>
                      <a:pt x="155" y="1191"/>
                    </a:lnTo>
                    <a:lnTo>
                      <a:pt x="165" y="1161"/>
                    </a:lnTo>
                    <a:lnTo>
                      <a:pt x="170" y="1140"/>
                    </a:lnTo>
                    <a:lnTo>
                      <a:pt x="180" y="1110"/>
                    </a:lnTo>
                    <a:lnTo>
                      <a:pt x="185" y="1090"/>
                    </a:lnTo>
                    <a:lnTo>
                      <a:pt x="196" y="1060"/>
                    </a:lnTo>
                    <a:lnTo>
                      <a:pt x="201" y="1040"/>
                    </a:lnTo>
                    <a:lnTo>
                      <a:pt x="221" y="980"/>
                    </a:lnTo>
                    <a:lnTo>
                      <a:pt x="226" y="960"/>
                    </a:lnTo>
                    <a:lnTo>
                      <a:pt x="251" y="884"/>
                    </a:lnTo>
                    <a:lnTo>
                      <a:pt x="256" y="864"/>
                    </a:lnTo>
                    <a:lnTo>
                      <a:pt x="306" y="713"/>
                    </a:lnTo>
                    <a:lnTo>
                      <a:pt x="311" y="703"/>
                    </a:lnTo>
                    <a:lnTo>
                      <a:pt x="336" y="628"/>
                    </a:lnTo>
                    <a:lnTo>
                      <a:pt x="341" y="618"/>
                    </a:lnTo>
                    <a:lnTo>
                      <a:pt x="351" y="588"/>
                    </a:lnTo>
                    <a:lnTo>
                      <a:pt x="356" y="578"/>
                    </a:lnTo>
                    <a:lnTo>
                      <a:pt x="366" y="547"/>
                    </a:lnTo>
                    <a:lnTo>
                      <a:pt x="371" y="537"/>
                    </a:lnTo>
                    <a:lnTo>
                      <a:pt x="377" y="522"/>
                    </a:lnTo>
                    <a:lnTo>
                      <a:pt x="382" y="512"/>
                    </a:lnTo>
                    <a:lnTo>
                      <a:pt x="392" y="482"/>
                    </a:lnTo>
                    <a:lnTo>
                      <a:pt x="402" y="462"/>
                    </a:lnTo>
                    <a:lnTo>
                      <a:pt x="407" y="447"/>
                    </a:lnTo>
                    <a:lnTo>
                      <a:pt x="412" y="437"/>
                    </a:lnTo>
                    <a:lnTo>
                      <a:pt x="417" y="422"/>
                    </a:lnTo>
                    <a:lnTo>
                      <a:pt x="427" y="402"/>
                    </a:lnTo>
                    <a:lnTo>
                      <a:pt x="432" y="387"/>
                    </a:lnTo>
                    <a:lnTo>
                      <a:pt x="447" y="356"/>
                    </a:lnTo>
                    <a:lnTo>
                      <a:pt x="452" y="341"/>
                    </a:lnTo>
                    <a:lnTo>
                      <a:pt x="502" y="241"/>
                    </a:lnTo>
                    <a:lnTo>
                      <a:pt x="507" y="236"/>
                    </a:lnTo>
                    <a:lnTo>
                      <a:pt x="522" y="206"/>
                    </a:lnTo>
                    <a:lnTo>
                      <a:pt x="527" y="201"/>
                    </a:lnTo>
                    <a:lnTo>
                      <a:pt x="537" y="180"/>
                    </a:lnTo>
                    <a:lnTo>
                      <a:pt x="557" y="160"/>
                    </a:lnTo>
                    <a:lnTo>
                      <a:pt x="563" y="150"/>
                    </a:lnTo>
                    <a:lnTo>
                      <a:pt x="568" y="145"/>
                    </a:lnTo>
                    <a:lnTo>
                      <a:pt x="573" y="135"/>
                    </a:lnTo>
                    <a:lnTo>
                      <a:pt x="578" y="130"/>
                    </a:lnTo>
                    <a:lnTo>
                      <a:pt x="583" y="120"/>
                    </a:lnTo>
                    <a:lnTo>
                      <a:pt x="598" y="105"/>
                    </a:lnTo>
                    <a:lnTo>
                      <a:pt x="603" y="95"/>
                    </a:lnTo>
                    <a:lnTo>
                      <a:pt x="658" y="40"/>
                    </a:lnTo>
                    <a:lnTo>
                      <a:pt x="864" y="40"/>
                    </a:lnTo>
                    <a:lnTo>
                      <a:pt x="919" y="95"/>
                    </a:lnTo>
                    <a:lnTo>
                      <a:pt x="924" y="105"/>
                    </a:lnTo>
                    <a:lnTo>
                      <a:pt x="940" y="120"/>
                    </a:lnTo>
                    <a:lnTo>
                      <a:pt x="945" y="130"/>
                    </a:lnTo>
                    <a:lnTo>
                      <a:pt x="950" y="135"/>
                    </a:lnTo>
                    <a:lnTo>
                      <a:pt x="955" y="145"/>
                    </a:lnTo>
                    <a:lnTo>
                      <a:pt x="960" y="150"/>
                    </a:lnTo>
                    <a:lnTo>
                      <a:pt x="965" y="160"/>
                    </a:lnTo>
                    <a:lnTo>
                      <a:pt x="970" y="165"/>
                    </a:lnTo>
                    <a:lnTo>
                      <a:pt x="975" y="175"/>
                    </a:lnTo>
                    <a:lnTo>
                      <a:pt x="980" y="180"/>
                    </a:lnTo>
                    <a:lnTo>
                      <a:pt x="985" y="190"/>
                    </a:lnTo>
                    <a:lnTo>
                      <a:pt x="995" y="201"/>
                    </a:lnTo>
                    <a:lnTo>
                      <a:pt x="995" y="206"/>
                    </a:lnTo>
                    <a:lnTo>
                      <a:pt x="1005" y="216"/>
                    </a:lnTo>
                    <a:lnTo>
                      <a:pt x="1015" y="236"/>
                    </a:lnTo>
                    <a:lnTo>
                      <a:pt x="1020" y="241"/>
                    </a:lnTo>
                    <a:lnTo>
                      <a:pt x="1070" y="341"/>
                    </a:lnTo>
                    <a:lnTo>
                      <a:pt x="1075" y="356"/>
                    </a:lnTo>
                    <a:lnTo>
                      <a:pt x="1090" y="387"/>
                    </a:lnTo>
                    <a:lnTo>
                      <a:pt x="1095" y="402"/>
                    </a:lnTo>
                    <a:lnTo>
                      <a:pt x="1105" y="422"/>
                    </a:lnTo>
                    <a:lnTo>
                      <a:pt x="1110" y="437"/>
                    </a:lnTo>
                    <a:lnTo>
                      <a:pt x="1115" y="447"/>
                    </a:lnTo>
                    <a:lnTo>
                      <a:pt x="1120" y="462"/>
                    </a:lnTo>
                    <a:lnTo>
                      <a:pt x="1131" y="482"/>
                    </a:lnTo>
                    <a:lnTo>
                      <a:pt x="1141" y="512"/>
                    </a:lnTo>
                    <a:lnTo>
                      <a:pt x="1146" y="522"/>
                    </a:lnTo>
                    <a:lnTo>
                      <a:pt x="1151" y="537"/>
                    </a:lnTo>
                    <a:lnTo>
                      <a:pt x="1156" y="547"/>
                    </a:lnTo>
                    <a:lnTo>
                      <a:pt x="1166" y="578"/>
                    </a:lnTo>
                    <a:lnTo>
                      <a:pt x="1171" y="588"/>
                    </a:lnTo>
                    <a:lnTo>
                      <a:pt x="1181" y="618"/>
                    </a:lnTo>
                    <a:lnTo>
                      <a:pt x="1186" y="628"/>
                    </a:lnTo>
                    <a:lnTo>
                      <a:pt x="1211" y="703"/>
                    </a:lnTo>
                    <a:lnTo>
                      <a:pt x="1216" y="713"/>
                    </a:lnTo>
                    <a:lnTo>
                      <a:pt x="1266" y="864"/>
                    </a:lnTo>
                    <a:lnTo>
                      <a:pt x="1271" y="884"/>
                    </a:lnTo>
                    <a:lnTo>
                      <a:pt x="1296" y="960"/>
                    </a:lnTo>
                    <a:lnTo>
                      <a:pt x="1301" y="980"/>
                    </a:lnTo>
                    <a:lnTo>
                      <a:pt x="1322" y="1040"/>
                    </a:lnTo>
                    <a:lnTo>
                      <a:pt x="1327" y="1060"/>
                    </a:lnTo>
                    <a:lnTo>
                      <a:pt x="1337" y="1090"/>
                    </a:lnTo>
                    <a:lnTo>
                      <a:pt x="1342" y="1110"/>
                    </a:lnTo>
                    <a:lnTo>
                      <a:pt x="1352" y="1140"/>
                    </a:lnTo>
                    <a:lnTo>
                      <a:pt x="1357" y="1161"/>
                    </a:lnTo>
                    <a:lnTo>
                      <a:pt x="1367" y="1191"/>
                    </a:lnTo>
                    <a:lnTo>
                      <a:pt x="1372" y="1211"/>
                    </a:lnTo>
                    <a:lnTo>
                      <a:pt x="1382" y="1241"/>
                    </a:lnTo>
                    <a:lnTo>
                      <a:pt x="1387" y="1261"/>
                    </a:lnTo>
                    <a:lnTo>
                      <a:pt x="1392" y="1276"/>
                    </a:lnTo>
                    <a:lnTo>
                      <a:pt x="1397" y="1296"/>
                    </a:lnTo>
                    <a:lnTo>
                      <a:pt x="1402" y="1311"/>
                    </a:lnTo>
                    <a:lnTo>
                      <a:pt x="1407" y="1331"/>
                    </a:lnTo>
                    <a:lnTo>
                      <a:pt x="1417" y="1362"/>
                    </a:lnTo>
                    <a:lnTo>
                      <a:pt x="1422" y="1382"/>
                    </a:lnTo>
                    <a:lnTo>
                      <a:pt x="1432" y="1397"/>
                    </a:lnTo>
                    <a:lnTo>
                      <a:pt x="1432" y="1417"/>
                    </a:lnTo>
                    <a:lnTo>
                      <a:pt x="1442" y="1432"/>
                    </a:lnTo>
                    <a:lnTo>
                      <a:pt x="1447" y="1452"/>
                    </a:lnTo>
                    <a:lnTo>
                      <a:pt x="1452" y="1467"/>
                    </a:lnTo>
                    <a:lnTo>
                      <a:pt x="1457" y="1487"/>
                    </a:lnTo>
                    <a:lnTo>
                      <a:pt x="1462" y="1502"/>
                    </a:lnTo>
                    <a:lnTo>
                      <a:pt x="1467" y="1522"/>
                    </a:lnTo>
                    <a:lnTo>
                      <a:pt x="1472" y="1538"/>
                    </a:lnTo>
                    <a:lnTo>
                      <a:pt x="1477" y="1558"/>
                    </a:lnTo>
                    <a:lnTo>
                      <a:pt x="1482" y="1573"/>
                    </a:lnTo>
                    <a:lnTo>
                      <a:pt x="1487" y="1593"/>
                    </a:lnTo>
                    <a:lnTo>
                      <a:pt x="1492" y="1608"/>
                    </a:lnTo>
                    <a:lnTo>
                      <a:pt x="1498" y="1628"/>
                    </a:lnTo>
                    <a:lnTo>
                      <a:pt x="1503" y="1643"/>
                    </a:lnTo>
                    <a:lnTo>
                      <a:pt x="1508" y="1663"/>
                    </a:lnTo>
                    <a:lnTo>
                      <a:pt x="1513" y="1678"/>
                    </a:lnTo>
                    <a:lnTo>
                      <a:pt x="1518" y="1698"/>
                    </a:lnTo>
                    <a:lnTo>
                      <a:pt x="1523" y="1713"/>
                    </a:lnTo>
                    <a:lnTo>
                      <a:pt x="1523" y="4357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620" name="Freeform 619"/>
            <p:cNvSpPr>
              <a:spLocks/>
            </p:cNvSpPr>
            <p:nvPr/>
          </p:nvSpPr>
          <p:spPr bwMode="auto">
            <a:xfrm>
              <a:off x="3388" y="728"/>
              <a:ext cx="1524" cy="4358"/>
            </a:xfrm>
            <a:custGeom>
              <a:avLst/>
              <a:gdLst>
                <a:gd name="T0" fmla="*/ 15 w 1524"/>
                <a:gd name="T1" fmla="*/ 1663 h 4358"/>
                <a:gd name="T2" fmla="*/ 40 w 1524"/>
                <a:gd name="T3" fmla="*/ 1573 h 4358"/>
                <a:gd name="T4" fmla="*/ 65 w 1524"/>
                <a:gd name="T5" fmla="*/ 1487 h 4358"/>
                <a:gd name="T6" fmla="*/ 90 w 1524"/>
                <a:gd name="T7" fmla="*/ 1397 h 4358"/>
                <a:gd name="T8" fmla="*/ 115 w 1524"/>
                <a:gd name="T9" fmla="*/ 1311 h 4358"/>
                <a:gd name="T10" fmla="*/ 145 w 1524"/>
                <a:gd name="T11" fmla="*/ 1226 h 4358"/>
                <a:gd name="T12" fmla="*/ 170 w 1524"/>
                <a:gd name="T13" fmla="*/ 1140 h 4358"/>
                <a:gd name="T14" fmla="*/ 196 w 1524"/>
                <a:gd name="T15" fmla="*/ 1060 h 4358"/>
                <a:gd name="T16" fmla="*/ 221 w 1524"/>
                <a:gd name="T17" fmla="*/ 980 h 4358"/>
                <a:gd name="T18" fmla="*/ 246 w 1524"/>
                <a:gd name="T19" fmla="*/ 899 h 4358"/>
                <a:gd name="T20" fmla="*/ 271 w 1524"/>
                <a:gd name="T21" fmla="*/ 819 h 4358"/>
                <a:gd name="T22" fmla="*/ 296 w 1524"/>
                <a:gd name="T23" fmla="*/ 743 h 4358"/>
                <a:gd name="T24" fmla="*/ 321 w 1524"/>
                <a:gd name="T25" fmla="*/ 673 h 4358"/>
                <a:gd name="T26" fmla="*/ 346 w 1524"/>
                <a:gd name="T27" fmla="*/ 603 h 4358"/>
                <a:gd name="T28" fmla="*/ 371 w 1524"/>
                <a:gd name="T29" fmla="*/ 537 h 4358"/>
                <a:gd name="T30" fmla="*/ 397 w 1524"/>
                <a:gd name="T31" fmla="*/ 472 h 4358"/>
                <a:gd name="T32" fmla="*/ 422 w 1524"/>
                <a:gd name="T33" fmla="*/ 412 h 4358"/>
                <a:gd name="T34" fmla="*/ 447 w 1524"/>
                <a:gd name="T35" fmla="*/ 356 h 4358"/>
                <a:gd name="T36" fmla="*/ 472 w 1524"/>
                <a:gd name="T37" fmla="*/ 301 h 4358"/>
                <a:gd name="T38" fmla="*/ 497 w 1524"/>
                <a:gd name="T39" fmla="*/ 251 h 4358"/>
                <a:gd name="T40" fmla="*/ 522 w 1524"/>
                <a:gd name="T41" fmla="*/ 206 h 4358"/>
                <a:gd name="T42" fmla="*/ 552 w 1524"/>
                <a:gd name="T43" fmla="*/ 165 h 4358"/>
                <a:gd name="T44" fmla="*/ 578 w 1524"/>
                <a:gd name="T45" fmla="*/ 130 h 4358"/>
                <a:gd name="T46" fmla="*/ 603 w 1524"/>
                <a:gd name="T47" fmla="*/ 95 h 4358"/>
                <a:gd name="T48" fmla="*/ 628 w 1524"/>
                <a:gd name="T49" fmla="*/ 70 h 4358"/>
                <a:gd name="T50" fmla="*/ 653 w 1524"/>
                <a:gd name="T51" fmla="*/ 45 h 4358"/>
                <a:gd name="T52" fmla="*/ 678 w 1524"/>
                <a:gd name="T53" fmla="*/ 30 h 4358"/>
                <a:gd name="T54" fmla="*/ 703 w 1524"/>
                <a:gd name="T55" fmla="*/ 15 h 4358"/>
                <a:gd name="T56" fmla="*/ 728 w 1524"/>
                <a:gd name="T57" fmla="*/ 5 h 4358"/>
                <a:gd name="T58" fmla="*/ 754 w 1524"/>
                <a:gd name="T59" fmla="*/ 0 h 4358"/>
                <a:gd name="T60" fmla="*/ 779 w 1524"/>
                <a:gd name="T61" fmla="*/ 5 h 4358"/>
                <a:gd name="T62" fmla="*/ 804 w 1524"/>
                <a:gd name="T63" fmla="*/ 10 h 4358"/>
                <a:gd name="T64" fmla="*/ 829 w 1524"/>
                <a:gd name="T65" fmla="*/ 20 h 4358"/>
                <a:gd name="T66" fmla="*/ 854 w 1524"/>
                <a:gd name="T67" fmla="*/ 35 h 4358"/>
                <a:gd name="T68" fmla="*/ 879 w 1524"/>
                <a:gd name="T69" fmla="*/ 55 h 4358"/>
                <a:gd name="T70" fmla="*/ 904 w 1524"/>
                <a:gd name="T71" fmla="*/ 80 h 4358"/>
                <a:gd name="T72" fmla="*/ 929 w 1524"/>
                <a:gd name="T73" fmla="*/ 110 h 4358"/>
                <a:gd name="T74" fmla="*/ 955 w 1524"/>
                <a:gd name="T75" fmla="*/ 145 h 4358"/>
                <a:gd name="T76" fmla="*/ 980 w 1524"/>
                <a:gd name="T77" fmla="*/ 180 h 4358"/>
                <a:gd name="T78" fmla="*/ 1010 w 1524"/>
                <a:gd name="T79" fmla="*/ 226 h 4358"/>
                <a:gd name="T80" fmla="*/ 1035 w 1524"/>
                <a:gd name="T81" fmla="*/ 271 h 4358"/>
                <a:gd name="T82" fmla="*/ 1060 w 1524"/>
                <a:gd name="T83" fmla="*/ 321 h 4358"/>
                <a:gd name="T84" fmla="*/ 1085 w 1524"/>
                <a:gd name="T85" fmla="*/ 376 h 4358"/>
                <a:gd name="T86" fmla="*/ 1110 w 1524"/>
                <a:gd name="T87" fmla="*/ 437 h 4358"/>
                <a:gd name="T88" fmla="*/ 1136 w 1524"/>
                <a:gd name="T89" fmla="*/ 497 h 4358"/>
                <a:gd name="T90" fmla="*/ 1161 w 1524"/>
                <a:gd name="T91" fmla="*/ 562 h 4358"/>
                <a:gd name="T92" fmla="*/ 1186 w 1524"/>
                <a:gd name="T93" fmla="*/ 628 h 4358"/>
                <a:gd name="T94" fmla="*/ 1211 w 1524"/>
                <a:gd name="T95" fmla="*/ 703 h 4358"/>
                <a:gd name="T96" fmla="*/ 1236 w 1524"/>
                <a:gd name="T97" fmla="*/ 774 h 4358"/>
                <a:gd name="T98" fmla="*/ 1261 w 1524"/>
                <a:gd name="T99" fmla="*/ 849 h 4358"/>
                <a:gd name="T100" fmla="*/ 1286 w 1524"/>
                <a:gd name="T101" fmla="*/ 929 h 4358"/>
                <a:gd name="T102" fmla="*/ 1312 w 1524"/>
                <a:gd name="T103" fmla="*/ 1010 h 4358"/>
                <a:gd name="T104" fmla="*/ 1337 w 1524"/>
                <a:gd name="T105" fmla="*/ 1090 h 4358"/>
                <a:gd name="T106" fmla="*/ 1362 w 1524"/>
                <a:gd name="T107" fmla="*/ 1176 h 4358"/>
                <a:gd name="T108" fmla="*/ 1387 w 1524"/>
                <a:gd name="T109" fmla="*/ 1261 h 4358"/>
                <a:gd name="T110" fmla="*/ 1412 w 1524"/>
                <a:gd name="T111" fmla="*/ 1347 h 4358"/>
                <a:gd name="T112" fmla="*/ 1442 w 1524"/>
                <a:gd name="T113" fmla="*/ 1432 h 4358"/>
                <a:gd name="T114" fmla="*/ 1467 w 1524"/>
                <a:gd name="T115" fmla="*/ 1522 h 4358"/>
                <a:gd name="T116" fmla="*/ 1492 w 1524"/>
                <a:gd name="T117" fmla="*/ 1608 h 4358"/>
                <a:gd name="T118" fmla="*/ 1518 w 1524"/>
                <a:gd name="T119" fmla="*/ 1698 h 4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24" h="4358">
                  <a:moveTo>
                    <a:pt x="0" y="1713"/>
                  </a:moveTo>
                  <a:lnTo>
                    <a:pt x="0" y="1713"/>
                  </a:lnTo>
                  <a:lnTo>
                    <a:pt x="5" y="1698"/>
                  </a:lnTo>
                  <a:lnTo>
                    <a:pt x="10" y="1678"/>
                  </a:lnTo>
                  <a:lnTo>
                    <a:pt x="15" y="1663"/>
                  </a:lnTo>
                  <a:lnTo>
                    <a:pt x="20" y="1643"/>
                  </a:lnTo>
                  <a:lnTo>
                    <a:pt x="25" y="1628"/>
                  </a:lnTo>
                  <a:lnTo>
                    <a:pt x="30" y="1608"/>
                  </a:lnTo>
                  <a:lnTo>
                    <a:pt x="35" y="1593"/>
                  </a:lnTo>
                  <a:lnTo>
                    <a:pt x="40" y="1573"/>
                  </a:lnTo>
                  <a:lnTo>
                    <a:pt x="45" y="1558"/>
                  </a:lnTo>
                  <a:lnTo>
                    <a:pt x="50" y="1538"/>
                  </a:lnTo>
                  <a:lnTo>
                    <a:pt x="55" y="1522"/>
                  </a:lnTo>
                  <a:lnTo>
                    <a:pt x="60" y="1502"/>
                  </a:lnTo>
                  <a:lnTo>
                    <a:pt x="65" y="1487"/>
                  </a:lnTo>
                  <a:lnTo>
                    <a:pt x="70" y="1467"/>
                  </a:lnTo>
                  <a:lnTo>
                    <a:pt x="75" y="1452"/>
                  </a:lnTo>
                  <a:lnTo>
                    <a:pt x="80" y="1432"/>
                  </a:lnTo>
                  <a:lnTo>
                    <a:pt x="85" y="1417"/>
                  </a:lnTo>
                  <a:lnTo>
                    <a:pt x="90" y="1397"/>
                  </a:lnTo>
                  <a:lnTo>
                    <a:pt x="95" y="1382"/>
                  </a:lnTo>
                  <a:lnTo>
                    <a:pt x="100" y="1362"/>
                  </a:lnTo>
                  <a:lnTo>
                    <a:pt x="105" y="1347"/>
                  </a:lnTo>
                  <a:lnTo>
                    <a:pt x="115" y="1331"/>
                  </a:lnTo>
                  <a:lnTo>
                    <a:pt x="115" y="1311"/>
                  </a:lnTo>
                  <a:lnTo>
                    <a:pt x="125" y="1296"/>
                  </a:lnTo>
                  <a:lnTo>
                    <a:pt x="130" y="1276"/>
                  </a:lnTo>
                  <a:lnTo>
                    <a:pt x="135" y="1261"/>
                  </a:lnTo>
                  <a:lnTo>
                    <a:pt x="140" y="1241"/>
                  </a:lnTo>
                  <a:lnTo>
                    <a:pt x="145" y="1226"/>
                  </a:lnTo>
                  <a:lnTo>
                    <a:pt x="150" y="1211"/>
                  </a:lnTo>
                  <a:lnTo>
                    <a:pt x="155" y="1191"/>
                  </a:lnTo>
                  <a:lnTo>
                    <a:pt x="160" y="1176"/>
                  </a:lnTo>
                  <a:lnTo>
                    <a:pt x="165" y="1161"/>
                  </a:lnTo>
                  <a:lnTo>
                    <a:pt x="170" y="1140"/>
                  </a:lnTo>
                  <a:lnTo>
                    <a:pt x="175" y="1125"/>
                  </a:lnTo>
                  <a:lnTo>
                    <a:pt x="180" y="1110"/>
                  </a:lnTo>
                  <a:lnTo>
                    <a:pt x="185" y="1090"/>
                  </a:lnTo>
                  <a:lnTo>
                    <a:pt x="191" y="1075"/>
                  </a:lnTo>
                  <a:lnTo>
                    <a:pt x="196" y="1060"/>
                  </a:lnTo>
                  <a:lnTo>
                    <a:pt x="201" y="1040"/>
                  </a:lnTo>
                  <a:lnTo>
                    <a:pt x="206" y="1025"/>
                  </a:lnTo>
                  <a:lnTo>
                    <a:pt x="211" y="1010"/>
                  </a:lnTo>
                  <a:lnTo>
                    <a:pt x="216" y="995"/>
                  </a:lnTo>
                  <a:lnTo>
                    <a:pt x="221" y="980"/>
                  </a:lnTo>
                  <a:lnTo>
                    <a:pt x="226" y="960"/>
                  </a:lnTo>
                  <a:lnTo>
                    <a:pt x="231" y="944"/>
                  </a:lnTo>
                  <a:lnTo>
                    <a:pt x="236" y="929"/>
                  </a:lnTo>
                  <a:lnTo>
                    <a:pt x="241" y="914"/>
                  </a:lnTo>
                  <a:lnTo>
                    <a:pt x="246" y="899"/>
                  </a:lnTo>
                  <a:lnTo>
                    <a:pt x="251" y="884"/>
                  </a:lnTo>
                  <a:lnTo>
                    <a:pt x="256" y="864"/>
                  </a:lnTo>
                  <a:lnTo>
                    <a:pt x="261" y="849"/>
                  </a:lnTo>
                  <a:lnTo>
                    <a:pt x="266" y="834"/>
                  </a:lnTo>
                  <a:lnTo>
                    <a:pt x="271" y="819"/>
                  </a:lnTo>
                  <a:lnTo>
                    <a:pt x="276" y="804"/>
                  </a:lnTo>
                  <a:lnTo>
                    <a:pt x="281" y="789"/>
                  </a:lnTo>
                  <a:lnTo>
                    <a:pt x="286" y="774"/>
                  </a:lnTo>
                  <a:lnTo>
                    <a:pt x="291" y="758"/>
                  </a:lnTo>
                  <a:lnTo>
                    <a:pt x="296" y="743"/>
                  </a:lnTo>
                  <a:lnTo>
                    <a:pt x="301" y="728"/>
                  </a:lnTo>
                  <a:lnTo>
                    <a:pt x="306" y="713"/>
                  </a:lnTo>
                  <a:lnTo>
                    <a:pt x="311" y="703"/>
                  </a:lnTo>
                  <a:lnTo>
                    <a:pt x="316" y="688"/>
                  </a:lnTo>
                  <a:lnTo>
                    <a:pt x="321" y="673"/>
                  </a:lnTo>
                  <a:lnTo>
                    <a:pt x="326" y="658"/>
                  </a:lnTo>
                  <a:lnTo>
                    <a:pt x="331" y="643"/>
                  </a:lnTo>
                  <a:lnTo>
                    <a:pt x="336" y="628"/>
                  </a:lnTo>
                  <a:lnTo>
                    <a:pt x="341" y="618"/>
                  </a:lnTo>
                  <a:lnTo>
                    <a:pt x="346" y="603"/>
                  </a:lnTo>
                  <a:lnTo>
                    <a:pt x="351" y="588"/>
                  </a:lnTo>
                  <a:lnTo>
                    <a:pt x="356" y="578"/>
                  </a:lnTo>
                  <a:lnTo>
                    <a:pt x="361" y="562"/>
                  </a:lnTo>
                  <a:lnTo>
                    <a:pt x="366" y="547"/>
                  </a:lnTo>
                  <a:lnTo>
                    <a:pt x="371" y="537"/>
                  </a:lnTo>
                  <a:lnTo>
                    <a:pt x="377" y="522"/>
                  </a:lnTo>
                  <a:lnTo>
                    <a:pt x="382" y="512"/>
                  </a:lnTo>
                  <a:lnTo>
                    <a:pt x="387" y="497"/>
                  </a:lnTo>
                  <a:lnTo>
                    <a:pt x="392" y="482"/>
                  </a:lnTo>
                  <a:lnTo>
                    <a:pt x="397" y="472"/>
                  </a:lnTo>
                  <a:lnTo>
                    <a:pt x="402" y="462"/>
                  </a:lnTo>
                  <a:lnTo>
                    <a:pt x="407" y="447"/>
                  </a:lnTo>
                  <a:lnTo>
                    <a:pt x="412" y="437"/>
                  </a:lnTo>
                  <a:lnTo>
                    <a:pt x="417" y="422"/>
                  </a:lnTo>
                  <a:lnTo>
                    <a:pt x="422" y="412"/>
                  </a:lnTo>
                  <a:lnTo>
                    <a:pt x="427" y="402"/>
                  </a:lnTo>
                  <a:lnTo>
                    <a:pt x="432" y="387"/>
                  </a:lnTo>
                  <a:lnTo>
                    <a:pt x="437" y="376"/>
                  </a:lnTo>
                  <a:lnTo>
                    <a:pt x="442" y="366"/>
                  </a:lnTo>
                  <a:lnTo>
                    <a:pt x="447" y="356"/>
                  </a:lnTo>
                  <a:lnTo>
                    <a:pt x="452" y="341"/>
                  </a:lnTo>
                  <a:lnTo>
                    <a:pt x="457" y="331"/>
                  </a:lnTo>
                  <a:lnTo>
                    <a:pt x="462" y="321"/>
                  </a:lnTo>
                  <a:lnTo>
                    <a:pt x="467" y="311"/>
                  </a:lnTo>
                  <a:lnTo>
                    <a:pt x="472" y="301"/>
                  </a:lnTo>
                  <a:lnTo>
                    <a:pt x="477" y="291"/>
                  </a:lnTo>
                  <a:lnTo>
                    <a:pt x="482" y="281"/>
                  </a:lnTo>
                  <a:lnTo>
                    <a:pt x="487" y="271"/>
                  </a:lnTo>
                  <a:lnTo>
                    <a:pt x="492" y="261"/>
                  </a:lnTo>
                  <a:lnTo>
                    <a:pt x="497" y="251"/>
                  </a:lnTo>
                  <a:lnTo>
                    <a:pt x="502" y="241"/>
                  </a:lnTo>
                  <a:lnTo>
                    <a:pt x="507" y="236"/>
                  </a:lnTo>
                  <a:lnTo>
                    <a:pt x="512" y="226"/>
                  </a:lnTo>
                  <a:lnTo>
                    <a:pt x="517" y="216"/>
                  </a:lnTo>
                  <a:lnTo>
                    <a:pt x="522" y="206"/>
                  </a:lnTo>
                  <a:lnTo>
                    <a:pt x="527" y="201"/>
                  </a:lnTo>
                  <a:lnTo>
                    <a:pt x="532" y="190"/>
                  </a:lnTo>
                  <a:lnTo>
                    <a:pt x="537" y="180"/>
                  </a:lnTo>
                  <a:lnTo>
                    <a:pt x="542" y="175"/>
                  </a:lnTo>
                  <a:lnTo>
                    <a:pt x="552" y="165"/>
                  </a:lnTo>
                  <a:lnTo>
                    <a:pt x="557" y="160"/>
                  </a:lnTo>
                  <a:lnTo>
                    <a:pt x="563" y="150"/>
                  </a:lnTo>
                  <a:lnTo>
                    <a:pt x="568" y="145"/>
                  </a:lnTo>
                  <a:lnTo>
                    <a:pt x="573" y="135"/>
                  </a:lnTo>
                  <a:lnTo>
                    <a:pt x="578" y="130"/>
                  </a:lnTo>
                  <a:lnTo>
                    <a:pt x="583" y="120"/>
                  </a:lnTo>
                  <a:lnTo>
                    <a:pt x="588" y="115"/>
                  </a:lnTo>
                  <a:lnTo>
                    <a:pt x="593" y="110"/>
                  </a:lnTo>
                  <a:lnTo>
                    <a:pt x="598" y="105"/>
                  </a:lnTo>
                  <a:lnTo>
                    <a:pt x="603" y="95"/>
                  </a:lnTo>
                  <a:lnTo>
                    <a:pt x="608" y="90"/>
                  </a:lnTo>
                  <a:lnTo>
                    <a:pt x="613" y="85"/>
                  </a:lnTo>
                  <a:lnTo>
                    <a:pt x="618" y="80"/>
                  </a:lnTo>
                  <a:lnTo>
                    <a:pt x="623" y="75"/>
                  </a:lnTo>
                  <a:lnTo>
                    <a:pt x="628" y="70"/>
                  </a:lnTo>
                  <a:lnTo>
                    <a:pt x="633" y="65"/>
                  </a:lnTo>
                  <a:lnTo>
                    <a:pt x="638" y="60"/>
                  </a:lnTo>
                  <a:lnTo>
                    <a:pt x="643" y="55"/>
                  </a:lnTo>
                  <a:lnTo>
                    <a:pt x="648" y="50"/>
                  </a:lnTo>
                  <a:lnTo>
                    <a:pt x="653" y="45"/>
                  </a:lnTo>
                  <a:lnTo>
                    <a:pt x="658" y="40"/>
                  </a:lnTo>
                  <a:lnTo>
                    <a:pt x="663" y="40"/>
                  </a:lnTo>
                  <a:lnTo>
                    <a:pt x="668" y="35"/>
                  </a:lnTo>
                  <a:lnTo>
                    <a:pt x="673" y="30"/>
                  </a:lnTo>
                  <a:lnTo>
                    <a:pt x="678" y="30"/>
                  </a:lnTo>
                  <a:lnTo>
                    <a:pt x="683" y="25"/>
                  </a:lnTo>
                  <a:lnTo>
                    <a:pt x="688" y="20"/>
                  </a:lnTo>
                  <a:lnTo>
                    <a:pt x="693" y="20"/>
                  </a:lnTo>
                  <a:lnTo>
                    <a:pt x="698" y="15"/>
                  </a:lnTo>
                  <a:lnTo>
                    <a:pt x="703" y="15"/>
                  </a:lnTo>
                  <a:lnTo>
                    <a:pt x="708" y="10"/>
                  </a:lnTo>
                  <a:lnTo>
                    <a:pt x="713" y="10"/>
                  </a:lnTo>
                  <a:lnTo>
                    <a:pt x="718" y="10"/>
                  </a:lnTo>
                  <a:lnTo>
                    <a:pt x="723" y="5"/>
                  </a:lnTo>
                  <a:lnTo>
                    <a:pt x="728" y="5"/>
                  </a:lnTo>
                  <a:lnTo>
                    <a:pt x="733" y="5"/>
                  </a:lnTo>
                  <a:lnTo>
                    <a:pt x="738" y="5"/>
                  </a:lnTo>
                  <a:lnTo>
                    <a:pt x="743" y="5"/>
                  </a:lnTo>
                  <a:lnTo>
                    <a:pt x="749" y="0"/>
                  </a:lnTo>
                  <a:lnTo>
                    <a:pt x="754" y="0"/>
                  </a:lnTo>
                  <a:lnTo>
                    <a:pt x="759" y="0"/>
                  </a:lnTo>
                  <a:lnTo>
                    <a:pt x="764" y="0"/>
                  </a:lnTo>
                  <a:lnTo>
                    <a:pt x="769" y="0"/>
                  </a:lnTo>
                  <a:lnTo>
                    <a:pt x="774" y="0"/>
                  </a:lnTo>
                  <a:lnTo>
                    <a:pt x="779" y="5"/>
                  </a:lnTo>
                  <a:lnTo>
                    <a:pt x="784" y="5"/>
                  </a:lnTo>
                  <a:lnTo>
                    <a:pt x="789" y="5"/>
                  </a:lnTo>
                  <a:lnTo>
                    <a:pt x="794" y="5"/>
                  </a:lnTo>
                  <a:lnTo>
                    <a:pt x="799" y="5"/>
                  </a:lnTo>
                  <a:lnTo>
                    <a:pt x="804" y="10"/>
                  </a:lnTo>
                  <a:lnTo>
                    <a:pt x="809" y="10"/>
                  </a:lnTo>
                  <a:lnTo>
                    <a:pt x="814" y="10"/>
                  </a:lnTo>
                  <a:lnTo>
                    <a:pt x="819" y="15"/>
                  </a:lnTo>
                  <a:lnTo>
                    <a:pt x="824" y="15"/>
                  </a:lnTo>
                  <a:lnTo>
                    <a:pt x="829" y="20"/>
                  </a:lnTo>
                  <a:lnTo>
                    <a:pt x="834" y="20"/>
                  </a:lnTo>
                  <a:lnTo>
                    <a:pt x="839" y="25"/>
                  </a:lnTo>
                  <a:lnTo>
                    <a:pt x="844" y="30"/>
                  </a:lnTo>
                  <a:lnTo>
                    <a:pt x="849" y="30"/>
                  </a:lnTo>
                  <a:lnTo>
                    <a:pt x="854" y="35"/>
                  </a:lnTo>
                  <a:lnTo>
                    <a:pt x="859" y="40"/>
                  </a:lnTo>
                  <a:lnTo>
                    <a:pt x="864" y="40"/>
                  </a:lnTo>
                  <a:lnTo>
                    <a:pt x="869" y="45"/>
                  </a:lnTo>
                  <a:lnTo>
                    <a:pt x="874" y="50"/>
                  </a:lnTo>
                  <a:lnTo>
                    <a:pt x="879" y="55"/>
                  </a:lnTo>
                  <a:lnTo>
                    <a:pt x="884" y="60"/>
                  </a:lnTo>
                  <a:lnTo>
                    <a:pt x="889" y="65"/>
                  </a:lnTo>
                  <a:lnTo>
                    <a:pt x="894" y="70"/>
                  </a:lnTo>
                  <a:lnTo>
                    <a:pt x="899" y="75"/>
                  </a:lnTo>
                  <a:lnTo>
                    <a:pt x="904" y="80"/>
                  </a:lnTo>
                  <a:lnTo>
                    <a:pt x="909" y="85"/>
                  </a:lnTo>
                  <a:lnTo>
                    <a:pt x="914" y="90"/>
                  </a:lnTo>
                  <a:lnTo>
                    <a:pt x="919" y="95"/>
                  </a:lnTo>
                  <a:lnTo>
                    <a:pt x="924" y="105"/>
                  </a:lnTo>
                  <a:lnTo>
                    <a:pt x="929" y="110"/>
                  </a:lnTo>
                  <a:lnTo>
                    <a:pt x="934" y="115"/>
                  </a:lnTo>
                  <a:lnTo>
                    <a:pt x="940" y="120"/>
                  </a:lnTo>
                  <a:lnTo>
                    <a:pt x="945" y="130"/>
                  </a:lnTo>
                  <a:lnTo>
                    <a:pt x="950" y="135"/>
                  </a:lnTo>
                  <a:lnTo>
                    <a:pt x="955" y="145"/>
                  </a:lnTo>
                  <a:lnTo>
                    <a:pt x="960" y="150"/>
                  </a:lnTo>
                  <a:lnTo>
                    <a:pt x="965" y="160"/>
                  </a:lnTo>
                  <a:lnTo>
                    <a:pt x="970" y="165"/>
                  </a:lnTo>
                  <a:lnTo>
                    <a:pt x="975" y="175"/>
                  </a:lnTo>
                  <a:lnTo>
                    <a:pt x="980" y="180"/>
                  </a:lnTo>
                  <a:lnTo>
                    <a:pt x="985" y="190"/>
                  </a:lnTo>
                  <a:lnTo>
                    <a:pt x="995" y="201"/>
                  </a:lnTo>
                  <a:lnTo>
                    <a:pt x="995" y="206"/>
                  </a:lnTo>
                  <a:lnTo>
                    <a:pt x="1005" y="216"/>
                  </a:lnTo>
                  <a:lnTo>
                    <a:pt x="1010" y="226"/>
                  </a:lnTo>
                  <a:lnTo>
                    <a:pt x="1015" y="236"/>
                  </a:lnTo>
                  <a:lnTo>
                    <a:pt x="1020" y="241"/>
                  </a:lnTo>
                  <a:lnTo>
                    <a:pt x="1025" y="251"/>
                  </a:lnTo>
                  <a:lnTo>
                    <a:pt x="1030" y="261"/>
                  </a:lnTo>
                  <a:lnTo>
                    <a:pt x="1035" y="271"/>
                  </a:lnTo>
                  <a:lnTo>
                    <a:pt x="1040" y="281"/>
                  </a:lnTo>
                  <a:lnTo>
                    <a:pt x="1045" y="291"/>
                  </a:lnTo>
                  <a:lnTo>
                    <a:pt x="1050" y="301"/>
                  </a:lnTo>
                  <a:lnTo>
                    <a:pt x="1055" y="311"/>
                  </a:lnTo>
                  <a:lnTo>
                    <a:pt x="1060" y="321"/>
                  </a:lnTo>
                  <a:lnTo>
                    <a:pt x="1065" y="331"/>
                  </a:lnTo>
                  <a:lnTo>
                    <a:pt x="1070" y="341"/>
                  </a:lnTo>
                  <a:lnTo>
                    <a:pt x="1075" y="356"/>
                  </a:lnTo>
                  <a:lnTo>
                    <a:pt x="1080" y="366"/>
                  </a:lnTo>
                  <a:lnTo>
                    <a:pt x="1085" y="376"/>
                  </a:lnTo>
                  <a:lnTo>
                    <a:pt x="1090" y="387"/>
                  </a:lnTo>
                  <a:lnTo>
                    <a:pt x="1095" y="402"/>
                  </a:lnTo>
                  <a:lnTo>
                    <a:pt x="1100" y="412"/>
                  </a:lnTo>
                  <a:lnTo>
                    <a:pt x="1105" y="422"/>
                  </a:lnTo>
                  <a:lnTo>
                    <a:pt x="1110" y="437"/>
                  </a:lnTo>
                  <a:lnTo>
                    <a:pt x="1115" y="447"/>
                  </a:lnTo>
                  <a:lnTo>
                    <a:pt x="1120" y="462"/>
                  </a:lnTo>
                  <a:lnTo>
                    <a:pt x="1126" y="472"/>
                  </a:lnTo>
                  <a:lnTo>
                    <a:pt x="1131" y="482"/>
                  </a:lnTo>
                  <a:lnTo>
                    <a:pt x="1136" y="497"/>
                  </a:lnTo>
                  <a:lnTo>
                    <a:pt x="1141" y="512"/>
                  </a:lnTo>
                  <a:lnTo>
                    <a:pt x="1146" y="522"/>
                  </a:lnTo>
                  <a:lnTo>
                    <a:pt x="1151" y="537"/>
                  </a:lnTo>
                  <a:lnTo>
                    <a:pt x="1156" y="547"/>
                  </a:lnTo>
                  <a:lnTo>
                    <a:pt x="1161" y="562"/>
                  </a:lnTo>
                  <a:lnTo>
                    <a:pt x="1166" y="578"/>
                  </a:lnTo>
                  <a:lnTo>
                    <a:pt x="1171" y="588"/>
                  </a:lnTo>
                  <a:lnTo>
                    <a:pt x="1176" y="603"/>
                  </a:lnTo>
                  <a:lnTo>
                    <a:pt x="1181" y="618"/>
                  </a:lnTo>
                  <a:lnTo>
                    <a:pt x="1186" y="628"/>
                  </a:lnTo>
                  <a:lnTo>
                    <a:pt x="1191" y="643"/>
                  </a:lnTo>
                  <a:lnTo>
                    <a:pt x="1196" y="658"/>
                  </a:lnTo>
                  <a:lnTo>
                    <a:pt x="1201" y="673"/>
                  </a:lnTo>
                  <a:lnTo>
                    <a:pt x="1206" y="688"/>
                  </a:lnTo>
                  <a:lnTo>
                    <a:pt x="1211" y="703"/>
                  </a:lnTo>
                  <a:lnTo>
                    <a:pt x="1216" y="713"/>
                  </a:lnTo>
                  <a:lnTo>
                    <a:pt x="1221" y="728"/>
                  </a:lnTo>
                  <a:lnTo>
                    <a:pt x="1226" y="743"/>
                  </a:lnTo>
                  <a:lnTo>
                    <a:pt x="1231" y="758"/>
                  </a:lnTo>
                  <a:lnTo>
                    <a:pt x="1236" y="774"/>
                  </a:lnTo>
                  <a:lnTo>
                    <a:pt x="1241" y="789"/>
                  </a:lnTo>
                  <a:lnTo>
                    <a:pt x="1246" y="804"/>
                  </a:lnTo>
                  <a:lnTo>
                    <a:pt x="1251" y="819"/>
                  </a:lnTo>
                  <a:lnTo>
                    <a:pt x="1256" y="834"/>
                  </a:lnTo>
                  <a:lnTo>
                    <a:pt x="1261" y="849"/>
                  </a:lnTo>
                  <a:lnTo>
                    <a:pt x="1266" y="864"/>
                  </a:lnTo>
                  <a:lnTo>
                    <a:pt x="1271" y="884"/>
                  </a:lnTo>
                  <a:lnTo>
                    <a:pt x="1276" y="899"/>
                  </a:lnTo>
                  <a:lnTo>
                    <a:pt x="1281" y="914"/>
                  </a:lnTo>
                  <a:lnTo>
                    <a:pt x="1286" y="929"/>
                  </a:lnTo>
                  <a:lnTo>
                    <a:pt x="1291" y="944"/>
                  </a:lnTo>
                  <a:lnTo>
                    <a:pt x="1296" y="960"/>
                  </a:lnTo>
                  <a:lnTo>
                    <a:pt x="1301" y="980"/>
                  </a:lnTo>
                  <a:lnTo>
                    <a:pt x="1306" y="995"/>
                  </a:lnTo>
                  <a:lnTo>
                    <a:pt x="1312" y="1010"/>
                  </a:lnTo>
                  <a:lnTo>
                    <a:pt x="1317" y="1025"/>
                  </a:lnTo>
                  <a:lnTo>
                    <a:pt x="1322" y="1040"/>
                  </a:lnTo>
                  <a:lnTo>
                    <a:pt x="1327" y="1060"/>
                  </a:lnTo>
                  <a:lnTo>
                    <a:pt x="1332" y="1075"/>
                  </a:lnTo>
                  <a:lnTo>
                    <a:pt x="1337" y="1090"/>
                  </a:lnTo>
                  <a:lnTo>
                    <a:pt x="1342" y="1110"/>
                  </a:lnTo>
                  <a:lnTo>
                    <a:pt x="1347" y="1125"/>
                  </a:lnTo>
                  <a:lnTo>
                    <a:pt x="1352" y="1140"/>
                  </a:lnTo>
                  <a:lnTo>
                    <a:pt x="1357" y="1161"/>
                  </a:lnTo>
                  <a:lnTo>
                    <a:pt x="1362" y="1176"/>
                  </a:lnTo>
                  <a:lnTo>
                    <a:pt x="1367" y="1191"/>
                  </a:lnTo>
                  <a:lnTo>
                    <a:pt x="1372" y="1211"/>
                  </a:lnTo>
                  <a:lnTo>
                    <a:pt x="1377" y="1226"/>
                  </a:lnTo>
                  <a:lnTo>
                    <a:pt x="1382" y="1241"/>
                  </a:lnTo>
                  <a:lnTo>
                    <a:pt x="1387" y="1261"/>
                  </a:lnTo>
                  <a:lnTo>
                    <a:pt x="1392" y="1276"/>
                  </a:lnTo>
                  <a:lnTo>
                    <a:pt x="1397" y="1296"/>
                  </a:lnTo>
                  <a:lnTo>
                    <a:pt x="1402" y="1311"/>
                  </a:lnTo>
                  <a:lnTo>
                    <a:pt x="1407" y="1331"/>
                  </a:lnTo>
                  <a:lnTo>
                    <a:pt x="1412" y="1347"/>
                  </a:lnTo>
                  <a:lnTo>
                    <a:pt x="1417" y="1362"/>
                  </a:lnTo>
                  <a:lnTo>
                    <a:pt x="1422" y="1382"/>
                  </a:lnTo>
                  <a:lnTo>
                    <a:pt x="1432" y="1397"/>
                  </a:lnTo>
                  <a:lnTo>
                    <a:pt x="1432" y="1417"/>
                  </a:lnTo>
                  <a:lnTo>
                    <a:pt x="1442" y="1432"/>
                  </a:lnTo>
                  <a:lnTo>
                    <a:pt x="1447" y="1452"/>
                  </a:lnTo>
                  <a:lnTo>
                    <a:pt x="1452" y="1467"/>
                  </a:lnTo>
                  <a:lnTo>
                    <a:pt x="1457" y="1487"/>
                  </a:lnTo>
                  <a:lnTo>
                    <a:pt x="1462" y="1502"/>
                  </a:lnTo>
                  <a:lnTo>
                    <a:pt x="1467" y="1522"/>
                  </a:lnTo>
                  <a:lnTo>
                    <a:pt x="1472" y="1538"/>
                  </a:lnTo>
                  <a:lnTo>
                    <a:pt x="1477" y="1558"/>
                  </a:lnTo>
                  <a:lnTo>
                    <a:pt x="1482" y="1573"/>
                  </a:lnTo>
                  <a:lnTo>
                    <a:pt x="1487" y="1593"/>
                  </a:lnTo>
                  <a:lnTo>
                    <a:pt x="1492" y="1608"/>
                  </a:lnTo>
                  <a:lnTo>
                    <a:pt x="1498" y="1628"/>
                  </a:lnTo>
                  <a:lnTo>
                    <a:pt x="1503" y="1643"/>
                  </a:lnTo>
                  <a:lnTo>
                    <a:pt x="1508" y="1663"/>
                  </a:lnTo>
                  <a:lnTo>
                    <a:pt x="1513" y="1678"/>
                  </a:lnTo>
                  <a:lnTo>
                    <a:pt x="1518" y="1698"/>
                  </a:lnTo>
                  <a:lnTo>
                    <a:pt x="1523" y="1713"/>
                  </a:lnTo>
                  <a:lnTo>
                    <a:pt x="1523" y="4357"/>
                  </a:lnTo>
                  <a:lnTo>
                    <a:pt x="0" y="4357"/>
                  </a:lnTo>
                  <a:lnTo>
                    <a:pt x="0" y="1713"/>
                  </a:lnTo>
                  <a:close/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1" name="Freeform 620"/>
            <p:cNvSpPr>
              <a:spLocks/>
            </p:cNvSpPr>
            <p:nvPr/>
          </p:nvSpPr>
          <p:spPr bwMode="auto">
            <a:xfrm>
              <a:off x="216" y="5216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63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2" name="Freeform 621"/>
            <p:cNvSpPr>
              <a:spLocks/>
            </p:cNvSpPr>
            <p:nvPr/>
          </p:nvSpPr>
          <p:spPr bwMode="auto">
            <a:xfrm>
              <a:off x="347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3" name="Freeform 622"/>
            <p:cNvSpPr>
              <a:spLocks/>
            </p:cNvSpPr>
            <p:nvPr/>
          </p:nvSpPr>
          <p:spPr bwMode="auto">
            <a:xfrm>
              <a:off x="1111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4" name="Freeform 623"/>
            <p:cNvSpPr>
              <a:spLocks/>
            </p:cNvSpPr>
            <p:nvPr/>
          </p:nvSpPr>
          <p:spPr bwMode="auto">
            <a:xfrm>
              <a:off x="1870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5" name="Freeform 624"/>
            <p:cNvSpPr>
              <a:spLocks/>
            </p:cNvSpPr>
            <p:nvPr/>
          </p:nvSpPr>
          <p:spPr bwMode="auto">
            <a:xfrm>
              <a:off x="2629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6" name="Freeform 625"/>
            <p:cNvSpPr>
              <a:spLocks/>
            </p:cNvSpPr>
            <p:nvPr/>
          </p:nvSpPr>
          <p:spPr bwMode="auto">
            <a:xfrm>
              <a:off x="3388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7" name="Freeform 626"/>
            <p:cNvSpPr>
              <a:spLocks/>
            </p:cNvSpPr>
            <p:nvPr/>
          </p:nvSpPr>
          <p:spPr bwMode="auto">
            <a:xfrm>
              <a:off x="4152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8" name="Freeform 627"/>
            <p:cNvSpPr>
              <a:spLocks/>
            </p:cNvSpPr>
            <p:nvPr/>
          </p:nvSpPr>
          <p:spPr bwMode="auto">
            <a:xfrm>
              <a:off x="4911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9" name="Freeform 628"/>
            <p:cNvSpPr>
              <a:spLocks/>
            </p:cNvSpPr>
            <p:nvPr/>
          </p:nvSpPr>
          <p:spPr bwMode="auto">
            <a:xfrm>
              <a:off x="5670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0" name="Freeform 629"/>
            <p:cNvSpPr>
              <a:spLocks/>
            </p:cNvSpPr>
            <p:nvPr/>
          </p:nvSpPr>
          <p:spPr bwMode="auto">
            <a:xfrm>
              <a:off x="6429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1" name="Freeform 630"/>
            <p:cNvSpPr>
              <a:spLocks/>
            </p:cNvSpPr>
            <p:nvPr/>
          </p:nvSpPr>
          <p:spPr bwMode="auto">
            <a:xfrm>
              <a:off x="7188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2" name="Freeform 631"/>
            <p:cNvSpPr>
              <a:spLocks/>
            </p:cNvSpPr>
            <p:nvPr/>
          </p:nvSpPr>
          <p:spPr bwMode="auto">
            <a:xfrm>
              <a:off x="7952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3" name="Text Box 2037"/>
            <p:cNvSpPr txBox="1">
              <a:spLocks noChangeArrowheads="1"/>
            </p:cNvSpPr>
            <p:nvPr/>
          </p:nvSpPr>
          <p:spPr bwMode="auto">
            <a:xfrm>
              <a:off x="2333" y="246"/>
              <a:ext cx="3662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4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450" spc="-1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 </a:t>
              </a:r>
              <a:r>
                <a:rPr lang="en-US" sz="1450" spc="-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4" name="Text Box 2038"/>
            <p:cNvSpPr txBox="1">
              <a:spLocks noChangeArrowheads="1"/>
            </p:cNvSpPr>
            <p:nvPr/>
          </p:nvSpPr>
          <p:spPr bwMode="auto">
            <a:xfrm>
              <a:off x="3821" y="3302"/>
              <a:ext cx="5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0.682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5" name="Text Box 2039"/>
            <p:cNvSpPr txBox="1">
              <a:spLocks noChangeArrowheads="1"/>
            </p:cNvSpPr>
            <p:nvPr/>
          </p:nvSpPr>
          <p:spPr bwMode="auto">
            <a:xfrm>
              <a:off x="257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6" name="Text Box 2040"/>
            <p:cNvSpPr txBox="1">
              <a:spLocks noChangeArrowheads="1"/>
            </p:cNvSpPr>
            <p:nvPr/>
          </p:nvSpPr>
          <p:spPr bwMode="auto">
            <a:xfrm>
              <a:off x="1021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7" name="Text Box 2041"/>
            <p:cNvSpPr txBox="1">
              <a:spLocks noChangeArrowheads="1"/>
            </p:cNvSpPr>
            <p:nvPr/>
          </p:nvSpPr>
          <p:spPr bwMode="auto">
            <a:xfrm>
              <a:off x="1780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8" name="Text Box 2042"/>
            <p:cNvSpPr txBox="1">
              <a:spLocks noChangeArrowheads="1"/>
            </p:cNvSpPr>
            <p:nvPr/>
          </p:nvSpPr>
          <p:spPr bwMode="auto">
            <a:xfrm>
              <a:off x="2539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9" name="Text Box 2043"/>
            <p:cNvSpPr txBox="1">
              <a:spLocks noChangeArrowheads="1"/>
            </p:cNvSpPr>
            <p:nvPr/>
          </p:nvSpPr>
          <p:spPr bwMode="auto">
            <a:xfrm>
              <a:off x="3298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0" name="Text Box 2044"/>
            <p:cNvSpPr txBox="1">
              <a:spLocks noChangeArrowheads="1"/>
            </p:cNvSpPr>
            <p:nvPr/>
          </p:nvSpPr>
          <p:spPr bwMode="auto">
            <a:xfrm>
              <a:off x="4097" y="5362"/>
              <a:ext cx="118" cy="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99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0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x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1" name="Text Box 2045"/>
            <p:cNvSpPr txBox="1">
              <a:spLocks noChangeArrowheads="1"/>
            </p:cNvSpPr>
            <p:nvPr/>
          </p:nvSpPr>
          <p:spPr bwMode="auto">
            <a:xfrm>
              <a:off x="4856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2" name="Text Box 2046"/>
            <p:cNvSpPr txBox="1">
              <a:spLocks noChangeArrowheads="1"/>
            </p:cNvSpPr>
            <p:nvPr/>
          </p:nvSpPr>
          <p:spPr bwMode="auto">
            <a:xfrm>
              <a:off x="5615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3" name="Text Box 2047"/>
            <p:cNvSpPr txBox="1">
              <a:spLocks noChangeArrowheads="1"/>
            </p:cNvSpPr>
            <p:nvPr/>
          </p:nvSpPr>
          <p:spPr bwMode="auto">
            <a:xfrm>
              <a:off x="6374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4" name="Text Box 2048"/>
            <p:cNvSpPr txBox="1">
              <a:spLocks noChangeArrowheads="1"/>
            </p:cNvSpPr>
            <p:nvPr/>
          </p:nvSpPr>
          <p:spPr bwMode="auto">
            <a:xfrm>
              <a:off x="7134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5" name="Text Box 2049"/>
            <p:cNvSpPr txBox="1">
              <a:spLocks noChangeArrowheads="1"/>
            </p:cNvSpPr>
            <p:nvPr/>
          </p:nvSpPr>
          <p:spPr bwMode="auto">
            <a:xfrm>
              <a:off x="7898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3"/>
          <p:cNvSpPr txBox="1">
            <a:spLocks noChangeArrowheads="1"/>
          </p:cNvSpPr>
          <p:nvPr/>
        </p:nvSpPr>
        <p:spPr bwMode="auto">
          <a:xfrm>
            <a:off x="304800" y="1104900"/>
            <a:ext cx="3733800" cy="664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P(µ-2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 ≤ Z ≤ µ+2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Remember µ=0 and 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=1, so this 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P(-2 &lt; Z &lt; 2)  = 0.954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Therefore, approximately 95.4% of the area of the standard normal is within 2 SD of the mean.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318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3188" name="TextBox 5"/>
          <p:cNvSpPr txBox="1">
            <a:spLocks noChangeArrowheads="1"/>
          </p:cNvSpPr>
          <p:nvPr/>
        </p:nvSpPr>
        <p:spPr bwMode="auto">
          <a:xfrm>
            <a:off x="7924800" y="53340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0.023</a:t>
            </a:r>
          </a:p>
        </p:txBody>
      </p:sp>
      <p:sp>
        <p:nvSpPr>
          <p:cNvPr id="93189" name="TextBox 8"/>
          <p:cNvSpPr txBox="1">
            <a:spLocks noChangeArrowheads="1"/>
          </p:cNvSpPr>
          <p:nvPr/>
        </p:nvSpPr>
        <p:spPr bwMode="auto">
          <a:xfrm>
            <a:off x="4495800" y="5410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0.023</a:t>
            </a:r>
          </a:p>
        </p:txBody>
      </p:sp>
      <p:cxnSp>
        <p:nvCxnSpPr>
          <p:cNvPr id="93190" name="Straight Arrow Connector 10"/>
          <p:cNvCxnSpPr>
            <a:cxnSpLocks noChangeShapeType="1"/>
          </p:cNvCxnSpPr>
          <p:nvPr/>
        </p:nvCxnSpPr>
        <p:spPr bwMode="auto">
          <a:xfrm rot="16200000" flipH="1">
            <a:off x="4909343" y="5606257"/>
            <a:ext cx="315913" cy="6858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191" name="Straight Arrow Connector 11"/>
          <p:cNvCxnSpPr>
            <a:cxnSpLocks noChangeShapeType="1"/>
            <a:stCxn id="93188" idx="2"/>
          </p:cNvCxnSpPr>
          <p:nvPr/>
        </p:nvCxnSpPr>
        <p:spPr bwMode="auto">
          <a:xfrm rot="5400000">
            <a:off x="7799387" y="5600701"/>
            <a:ext cx="403225" cy="6096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3192" name="Slide Number Placeholder 9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2F7833-93BC-491A-8062-88CD8DC7EEC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4030143" y="2826942"/>
            <a:ext cx="4947920" cy="3573780"/>
            <a:chOff x="4" y="4"/>
            <a:chExt cx="7792" cy="5628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7776" y="4"/>
              <a:ext cx="20" cy="5628"/>
            </a:xfrm>
            <a:custGeom>
              <a:avLst/>
              <a:gdLst>
                <a:gd name="T0" fmla="*/ 0 w 20"/>
                <a:gd name="T1" fmla="*/ 0 h 5628"/>
                <a:gd name="T2" fmla="*/ 4 w 20"/>
                <a:gd name="T3" fmla="*/ 0 h 5628"/>
                <a:gd name="T4" fmla="*/ 4 w 20"/>
                <a:gd name="T5" fmla="*/ 5627 h 5628"/>
                <a:gd name="T6" fmla="*/ 0 w 20"/>
                <a:gd name="T7" fmla="*/ 5627 h 5628"/>
                <a:gd name="T8" fmla="*/ 0 w 20"/>
                <a:gd name="T9" fmla="*/ 0 h 5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5628">
                  <a:moveTo>
                    <a:pt x="0" y="0"/>
                  </a:moveTo>
                  <a:lnTo>
                    <a:pt x="4" y="0"/>
                  </a:lnTo>
                  <a:lnTo>
                    <a:pt x="4" y="5627"/>
                  </a:lnTo>
                  <a:lnTo>
                    <a:pt x="0" y="56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" y="4"/>
              <a:ext cx="7772" cy="5619"/>
            </a:xfrm>
            <a:custGeom>
              <a:avLst/>
              <a:gdLst>
                <a:gd name="T0" fmla="*/ 0 w 7772"/>
                <a:gd name="T1" fmla="*/ 5618 h 5619"/>
                <a:gd name="T2" fmla="*/ 0 w 7772"/>
                <a:gd name="T3" fmla="*/ 0 h 5619"/>
                <a:gd name="T4" fmla="*/ 7771 w 7772"/>
                <a:gd name="T5" fmla="*/ 0 h 5619"/>
                <a:gd name="T6" fmla="*/ 7771 w 7772"/>
                <a:gd name="T7" fmla="*/ 5618 h 5619"/>
                <a:gd name="T8" fmla="*/ 0 w 7772"/>
                <a:gd name="T9" fmla="*/ 5618 h 5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72" h="5619">
                  <a:moveTo>
                    <a:pt x="0" y="5618"/>
                  </a:moveTo>
                  <a:lnTo>
                    <a:pt x="0" y="0"/>
                  </a:lnTo>
                  <a:lnTo>
                    <a:pt x="7771" y="0"/>
                  </a:lnTo>
                  <a:lnTo>
                    <a:pt x="7771" y="5618"/>
                  </a:lnTo>
                  <a:lnTo>
                    <a:pt x="0" y="5618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4" y="4"/>
              <a:ext cx="7772" cy="5619"/>
            </a:xfrm>
            <a:custGeom>
              <a:avLst/>
              <a:gdLst>
                <a:gd name="T0" fmla="*/ 7771 w 7772"/>
                <a:gd name="T1" fmla="*/ 0 h 5619"/>
                <a:gd name="T2" fmla="*/ 7771 w 7772"/>
                <a:gd name="T3" fmla="*/ 5618 h 5619"/>
                <a:gd name="T4" fmla="*/ 0 w 7772"/>
                <a:gd name="T5" fmla="*/ 5618 h 5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72" h="5619">
                  <a:moveTo>
                    <a:pt x="7771" y="0"/>
                  </a:moveTo>
                  <a:lnTo>
                    <a:pt x="7771" y="5618"/>
                  </a:lnTo>
                  <a:lnTo>
                    <a:pt x="0" y="5618"/>
                  </a:lnTo>
                </a:path>
              </a:pathLst>
            </a:custGeom>
            <a:noFill/>
            <a:ln w="609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66" y="472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66" y="368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66" y="2635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66" y="1594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66" y="553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9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2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2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2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4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5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26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26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27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28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9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0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31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32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32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35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6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7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7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38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9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40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40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41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42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42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43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44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45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45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46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47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47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48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49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5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5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51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52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53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5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54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55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56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56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57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58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58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59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6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61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61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62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63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6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64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65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66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66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67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68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69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6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70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71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72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72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73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74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75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75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76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77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77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78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79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80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80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81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82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82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83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84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85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85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86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87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87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88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89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9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9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91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92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93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9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94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95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96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96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97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98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99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99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100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1006" y="471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101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02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103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104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104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105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106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106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107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108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109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109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110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11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112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112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113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114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115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15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116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17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117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118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19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1201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120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121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218" y="471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1230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123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124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125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1258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126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1273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1280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128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129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130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1309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1318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132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1328" y="470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1340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1347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1354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1361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1369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376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1383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1390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1397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1405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1409" y="470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1419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1426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1433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1441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1448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1455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1457" y="469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1469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1477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1484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1491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1498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1505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1510" y="469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1520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1529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1537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1544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1549" y="468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1558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1565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1573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1577" y="468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1587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1594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1601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1609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1611" y="467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1623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1630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1635" y="467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1645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1652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659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1664" y="466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1673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1680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1683" y="466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1695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1702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1707" y="465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1716" y="463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1721" y="465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1731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1740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1745" y="465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1755" y="462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1760" y="464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1769" y="462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1774" y="464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1784" y="461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1788" y="463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1798" y="461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1803" y="463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1812" y="460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1817" y="462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1827" y="460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1832" y="4621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1841" y="459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1846" y="461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1851" y="4611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1863" y="458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1865" y="460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1877" y="458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1880" y="460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1889" y="459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1899" y="457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1904" y="459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1908" y="458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1918" y="458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1928" y="455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1932" y="457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1942" y="457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1947" y="456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1952" y="456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1966" y="453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1971" y="455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1976" y="455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1985" y="454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1990" y="454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2000" y="453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2004" y="453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2014" y="453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2019" y="452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2028" y="452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2033" y="451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2043" y="451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2048" y="450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2057" y="4501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2062" y="449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2071" y="4486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2076" y="448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2086" y="447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2091" y="447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2100" y="446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2105" y="4458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2115" y="445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2119" y="444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2129" y="443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2134" y="443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2143" y="442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2148" y="441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2158" y="441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2163" y="4405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2172" y="440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2182" y="4391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2187" y="438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2196" y="4376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2201" y="4367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2211" y="436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2215" y="4352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2225" y="434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2230" y="433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2239" y="4328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2244" y="431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2254" y="430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2259" y="429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2268" y="429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2273" y="428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2283" y="4271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2287" y="426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2297" y="4251"/>
              <a:ext cx="20" cy="20"/>
            </a:xfrm>
            <a:custGeom>
              <a:avLst/>
              <a:gdLst>
                <a:gd name="T0" fmla="*/ 0 w 20"/>
                <a:gd name="T1" fmla="*/ 1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4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2302" y="4242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2311" y="4232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2316" y="422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2326" y="421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2331" y="420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2340" y="4194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2345" y="4180"/>
              <a:ext cx="20" cy="20"/>
            </a:xfrm>
            <a:custGeom>
              <a:avLst/>
              <a:gdLst>
                <a:gd name="T0" fmla="*/ 0 w 20"/>
                <a:gd name="T1" fmla="*/ 1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4"/>
                  </a:moveTo>
                  <a:lnTo>
                    <a:pt x="9" y="0"/>
                  </a:lnTo>
                </a:path>
              </a:pathLst>
            </a:custGeom>
            <a:noFill/>
            <a:ln w="304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2355" y="417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2359" y="416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5271" y="41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5276" y="417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5286" y="41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14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5291" y="419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5300" y="42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5305" y="421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5315" y="422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5324" y="423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5329" y="424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5339" y="425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14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5343" y="426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5353" y="42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5358" y="42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Freeform 330"/>
            <p:cNvSpPr>
              <a:spLocks/>
            </p:cNvSpPr>
            <p:nvPr/>
          </p:nvSpPr>
          <p:spPr bwMode="auto">
            <a:xfrm>
              <a:off x="5367" y="42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2" name="Freeform 331"/>
            <p:cNvSpPr>
              <a:spLocks/>
            </p:cNvSpPr>
            <p:nvPr/>
          </p:nvSpPr>
          <p:spPr bwMode="auto">
            <a:xfrm>
              <a:off x="5372" y="429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3" name="Freeform 332"/>
            <p:cNvSpPr>
              <a:spLocks/>
            </p:cNvSpPr>
            <p:nvPr/>
          </p:nvSpPr>
          <p:spPr bwMode="auto">
            <a:xfrm>
              <a:off x="5382" y="43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4" name="Freeform 333"/>
            <p:cNvSpPr>
              <a:spLocks/>
            </p:cNvSpPr>
            <p:nvPr/>
          </p:nvSpPr>
          <p:spPr bwMode="auto">
            <a:xfrm>
              <a:off x="5387" y="43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5" name="Freeform 334"/>
            <p:cNvSpPr>
              <a:spLocks/>
            </p:cNvSpPr>
            <p:nvPr/>
          </p:nvSpPr>
          <p:spPr bwMode="auto">
            <a:xfrm>
              <a:off x="5396" y="43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6" name="Freeform 335"/>
            <p:cNvSpPr>
              <a:spLocks/>
            </p:cNvSpPr>
            <p:nvPr/>
          </p:nvSpPr>
          <p:spPr bwMode="auto">
            <a:xfrm>
              <a:off x="5401" y="433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7" name="Freeform 336"/>
            <p:cNvSpPr>
              <a:spLocks/>
            </p:cNvSpPr>
            <p:nvPr/>
          </p:nvSpPr>
          <p:spPr bwMode="auto">
            <a:xfrm>
              <a:off x="5411" y="43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8" name="Freeform 337"/>
            <p:cNvSpPr>
              <a:spLocks/>
            </p:cNvSpPr>
            <p:nvPr/>
          </p:nvSpPr>
          <p:spPr bwMode="auto">
            <a:xfrm>
              <a:off x="5415" y="43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9" name="Freeform 338"/>
            <p:cNvSpPr>
              <a:spLocks/>
            </p:cNvSpPr>
            <p:nvPr/>
          </p:nvSpPr>
          <p:spPr bwMode="auto">
            <a:xfrm>
              <a:off x="5425" y="436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0" name="Freeform 339"/>
            <p:cNvSpPr>
              <a:spLocks/>
            </p:cNvSpPr>
            <p:nvPr/>
          </p:nvSpPr>
          <p:spPr bwMode="auto">
            <a:xfrm>
              <a:off x="5430" y="436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1" name="Freeform 340"/>
            <p:cNvSpPr>
              <a:spLocks/>
            </p:cNvSpPr>
            <p:nvPr/>
          </p:nvSpPr>
          <p:spPr bwMode="auto">
            <a:xfrm>
              <a:off x="5439" y="437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2" name="Freeform 341"/>
            <p:cNvSpPr>
              <a:spLocks/>
            </p:cNvSpPr>
            <p:nvPr/>
          </p:nvSpPr>
          <p:spPr bwMode="auto">
            <a:xfrm>
              <a:off x="5444" y="438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3" name="Freeform 342"/>
            <p:cNvSpPr>
              <a:spLocks/>
            </p:cNvSpPr>
            <p:nvPr/>
          </p:nvSpPr>
          <p:spPr bwMode="auto">
            <a:xfrm>
              <a:off x="5454" y="439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4" name="Freeform 343"/>
            <p:cNvSpPr>
              <a:spLocks/>
            </p:cNvSpPr>
            <p:nvPr/>
          </p:nvSpPr>
          <p:spPr bwMode="auto">
            <a:xfrm>
              <a:off x="5459" y="440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5" name="Freeform 344"/>
            <p:cNvSpPr>
              <a:spLocks/>
            </p:cNvSpPr>
            <p:nvPr/>
          </p:nvSpPr>
          <p:spPr bwMode="auto">
            <a:xfrm>
              <a:off x="5468" y="440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6" name="Freeform 345"/>
            <p:cNvSpPr>
              <a:spLocks/>
            </p:cNvSpPr>
            <p:nvPr/>
          </p:nvSpPr>
          <p:spPr bwMode="auto">
            <a:xfrm>
              <a:off x="5473" y="441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7" name="Freeform 346"/>
            <p:cNvSpPr>
              <a:spLocks/>
            </p:cNvSpPr>
            <p:nvPr/>
          </p:nvSpPr>
          <p:spPr bwMode="auto">
            <a:xfrm>
              <a:off x="5483" y="44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8" name="Freeform 347"/>
            <p:cNvSpPr>
              <a:spLocks/>
            </p:cNvSpPr>
            <p:nvPr/>
          </p:nvSpPr>
          <p:spPr bwMode="auto">
            <a:xfrm>
              <a:off x="5487" y="442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9" name="Freeform 348"/>
            <p:cNvSpPr>
              <a:spLocks/>
            </p:cNvSpPr>
            <p:nvPr/>
          </p:nvSpPr>
          <p:spPr bwMode="auto">
            <a:xfrm>
              <a:off x="5497" y="44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0" name="Freeform 349"/>
            <p:cNvSpPr>
              <a:spLocks/>
            </p:cNvSpPr>
            <p:nvPr/>
          </p:nvSpPr>
          <p:spPr bwMode="auto">
            <a:xfrm>
              <a:off x="5502" y="443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1" name="Freeform 350"/>
            <p:cNvSpPr>
              <a:spLocks/>
            </p:cNvSpPr>
            <p:nvPr/>
          </p:nvSpPr>
          <p:spPr bwMode="auto">
            <a:xfrm>
              <a:off x="5511" y="444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2" name="Freeform 351"/>
            <p:cNvSpPr>
              <a:spLocks/>
            </p:cNvSpPr>
            <p:nvPr/>
          </p:nvSpPr>
          <p:spPr bwMode="auto">
            <a:xfrm>
              <a:off x="5516" y="445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3" name="Freeform 352"/>
            <p:cNvSpPr>
              <a:spLocks/>
            </p:cNvSpPr>
            <p:nvPr/>
          </p:nvSpPr>
          <p:spPr bwMode="auto">
            <a:xfrm>
              <a:off x="5526" y="445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4" name="Freeform 353"/>
            <p:cNvSpPr>
              <a:spLocks/>
            </p:cNvSpPr>
            <p:nvPr/>
          </p:nvSpPr>
          <p:spPr bwMode="auto">
            <a:xfrm>
              <a:off x="5535" y="446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5" name="Freeform 354"/>
            <p:cNvSpPr>
              <a:spLocks/>
            </p:cNvSpPr>
            <p:nvPr/>
          </p:nvSpPr>
          <p:spPr bwMode="auto">
            <a:xfrm>
              <a:off x="5540" y="447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6" name="Freeform 355"/>
            <p:cNvSpPr>
              <a:spLocks/>
            </p:cNvSpPr>
            <p:nvPr/>
          </p:nvSpPr>
          <p:spPr bwMode="auto">
            <a:xfrm>
              <a:off x="5550" y="447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7" name="Freeform 356"/>
            <p:cNvSpPr>
              <a:spLocks/>
            </p:cNvSpPr>
            <p:nvPr/>
          </p:nvSpPr>
          <p:spPr bwMode="auto">
            <a:xfrm>
              <a:off x="5555" y="448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8" name="Freeform 357"/>
            <p:cNvSpPr>
              <a:spLocks/>
            </p:cNvSpPr>
            <p:nvPr/>
          </p:nvSpPr>
          <p:spPr bwMode="auto">
            <a:xfrm>
              <a:off x="5564" y="448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9" name="Freeform 358"/>
            <p:cNvSpPr>
              <a:spLocks/>
            </p:cNvSpPr>
            <p:nvPr/>
          </p:nvSpPr>
          <p:spPr bwMode="auto">
            <a:xfrm>
              <a:off x="5569" y="449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0" name="Freeform 359"/>
            <p:cNvSpPr>
              <a:spLocks/>
            </p:cNvSpPr>
            <p:nvPr/>
          </p:nvSpPr>
          <p:spPr bwMode="auto">
            <a:xfrm>
              <a:off x="5579" y="450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1" name="Freeform 360"/>
            <p:cNvSpPr>
              <a:spLocks/>
            </p:cNvSpPr>
            <p:nvPr/>
          </p:nvSpPr>
          <p:spPr bwMode="auto">
            <a:xfrm>
              <a:off x="5583" y="450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2" name="Freeform 361"/>
            <p:cNvSpPr>
              <a:spLocks/>
            </p:cNvSpPr>
            <p:nvPr/>
          </p:nvSpPr>
          <p:spPr bwMode="auto">
            <a:xfrm>
              <a:off x="5593" y="45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3" name="Freeform 362"/>
            <p:cNvSpPr>
              <a:spLocks/>
            </p:cNvSpPr>
            <p:nvPr/>
          </p:nvSpPr>
          <p:spPr bwMode="auto">
            <a:xfrm>
              <a:off x="5598" y="451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4" name="Freeform 363"/>
            <p:cNvSpPr>
              <a:spLocks/>
            </p:cNvSpPr>
            <p:nvPr/>
          </p:nvSpPr>
          <p:spPr bwMode="auto">
            <a:xfrm>
              <a:off x="5607" y="45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5" name="Freeform 364"/>
            <p:cNvSpPr>
              <a:spLocks/>
            </p:cNvSpPr>
            <p:nvPr/>
          </p:nvSpPr>
          <p:spPr bwMode="auto">
            <a:xfrm>
              <a:off x="5612" y="45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6" name="Freeform 365"/>
            <p:cNvSpPr>
              <a:spLocks/>
            </p:cNvSpPr>
            <p:nvPr/>
          </p:nvSpPr>
          <p:spPr bwMode="auto">
            <a:xfrm>
              <a:off x="5622" y="45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7" name="Freeform 366"/>
            <p:cNvSpPr>
              <a:spLocks/>
            </p:cNvSpPr>
            <p:nvPr/>
          </p:nvSpPr>
          <p:spPr bwMode="auto">
            <a:xfrm>
              <a:off x="5626" y="45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8" name="Freeform 367"/>
            <p:cNvSpPr>
              <a:spLocks/>
            </p:cNvSpPr>
            <p:nvPr/>
          </p:nvSpPr>
          <p:spPr bwMode="auto">
            <a:xfrm>
              <a:off x="5636" y="453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9" name="Freeform 368"/>
            <p:cNvSpPr>
              <a:spLocks/>
            </p:cNvSpPr>
            <p:nvPr/>
          </p:nvSpPr>
          <p:spPr bwMode="auto">
            <a:xfrm>
              <a:off x="5641" y="454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0" name="Freeform 369"/>
            <p:cNvSpPr>
              <a:spLocks/>
            </p:cNvSpPr>
            <p:nvPr/>
          </p:nvSpPr>
          <p:spPr bwMode="auto">
            <a:xfrm>
              <a:off x="5650" y="454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1" name="Freeform 370"/>
            <p:cNvSpPr>
              <a:spLocks/>
            </p:cNvSpPr>
            <p:nvPr/>
          </p:nvSpPr>
          <p:spPr bwMode="auto">
            <a:xfrm>
              <a:off x="5655" y="45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2" name="Freeform 371"/>
            <p:cNvSpPr>
              <a:spLocks/>
            </p:cNvSpPr>
            <p:nvPr/>
          </p:nvSpPr>
          <p:spPr bwMode="auto">
            <a:xfrm>
              <a:off x="5665" y="455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3" name="Freeform 372"/>
            <p:cNvSpPr>
              <a:spLocks/>
            </p:cNvSpPr>
            <p:nvPr/>
          </p:nvSpPr>
          <p:spPr bwMode="auto">
            <a:xfrm>
              <a:off x="5674" y="453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4" name="Freeform 373"/>
            <p:cNvSpPr>
              <a:spLocks/>
            </p:cNvSpPr>
            <p:nvPr/>
          </p:nvSpPr>
          <p:spPr bwMode="auto">
            <a:xfrm>
              <a:off x="5679" y="456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5" name="Freeform 374"/>
            <p:cNvSpPr>
              <a:spLocks/>
            </p:cNvSpPr>
            <p:nvPr/>
          </p:nvSpPr>
          <p:spPr bwMode="auto">
            <a:xfrm>
              <a:off x="5684" y="456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6" name="Freeform 375"/>
            <p:cNvSpPr>
              <a:spLocks/>
            </p:cNvSpPr>
            <p:nvPr/>
          </p:nvSpPr>
          <p:spPr bwMode="auto">
            <a:xfrm>
              <a:off x="5694" y="457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7" name="Freeform 376"/>
            <p:cNvSpPr>
              <a:spLocks/>
            </p:cNvSpPr>
            <p:nvPr/>
          </p:nvSpPr>
          <p:spPr bwMode="auto">
            <a:xfrm>
              <a:off x="5698" y="457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8" name="Freeform 377"/>
            <p:cNvSpPr>
              <a:spLocks/>
            </p:cNvSpPr>
            <p:nvPr/>
          </p:nvSpPr>
          <p:spPr bwMode="auto">
            <a:xfrm>
              <a:off x="5710" y="455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9" name="Freeform 378"/>
            <p:cNvSpPr>
              <a:spLocks/>
            </p:cNvSpPr>
            <p:nvPr/>
          </p:nvSpPr>
          <p:spPr bwMode="auto">
            <a:xfrm>
              <a:off x="5713" y="458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0" name="Freeform 379"/>
            <p:cNvSpPr>
              <a:spLocks/>
            </p:cNvSpPr>
            <p:nvPr/>
          </p:nvSpPr>
          <p:spPr bwMode="auto">
            <a:xfrm>
              <a:off x="5722" y="45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1" name="Freeform 380"/>
            <p:cNvSpPr>
              <a:spLocks/>
            </p:cNvSpPr>
            <p:nvPr/>
          </p:nvSpPr>
          <p:spPr bwMode="auto">
            <a:xfrm>
              <a:off x="5727" y="459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2" name="Freeform 381"/>
            <p:cNvSpPr>
              <a:spLocks/>
            </p:cNvSpPr>
            <p:nvPr/>
          </p:nvSpPr>
          <p:spPr bwMode="auto">
            <a:xfrm>
              <a:off x="5742" y="457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3" name="Freeform 382"/>
            <p:cNvSpPr>
              <a:spLocks/>
            </p:cNvSpPr>
            <p:nvPr/>
          </p:nvSpPr>
          <p:spPr bwMode="auto">
            <a:xfrm>
              <a:off x="5746" y="459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4" name="Freeform 383"/>
            <p:cNvSpPr>
              <a:spLocks/>
            </p:cNvSpPr>
            <p:nvPr/>
          </p:nvSpPr>
          <p:spPr bwMode="auto">
            <a:xfrm>
              <a:off x="5751" y="460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5" name="Freeform 384"/>
            <p:cNvSpPr>
              <a:spLocks/>
            </p:cNvSpPr>
            <p:nvPr/>
          </p:nvSpPr>
          <p:spPr bwMode="auto">
            <a:xfrm>
              <a:off x="5763" y="458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6" name="Freeform 385"/>
            <p:cNvSpPr>
              <a:spLocks/>
            </p:cNvSpPr>
            <p:nvPr/>
          </p:nvSpPr>
          <p:spPr bwMode="auto">
            <a:xfrm>
              <a:off x="5766" y="460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7" name="Freeform 386"/>
            <p:cNvSpPr>
              <a:spLocks/>
            </p:cNvSpPr>
            <p:nvPr/>
          </p:nvSpPr>
          <p:spPr bwMode="auto">
            <a:xfrm>
              <a:off x="5778" y="458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8" name="Freeform 387"/>
            <p:cNvSpPr>
              <a:spLocks/>
            </p:cNvSpPr>
            <p:nvPr/>
          </p:nvSpPr>
          <p:spPr bwMode="auto">
            <a:xfrm>
              <a:off x="5780" y="461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9" name="Freeform 388"/>
            <p:cNvSpPr>
              <a:spLocks/>
            </p:cNvSpPr>
            <p:nvPr/>
          </p:nvSpPr>
          <p:spPr bwMode="auto">
            <a:xfrm>
              <a:off x="5790" y="46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0" name="Freeform 389"/>
            <p:cNvSpPr>
              <a:spLocks/>
            </p:cNvSpPr>
            <p:nvPr/>
          </p:nvSpPr>
          <p:spPr bwMode="auto">
            <a:xfrm>
              <a:off x="5799" y="459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1" name="Freeform 390"/>
            <p:cNvSpPr>
              <a:spLocks/>
            </p:cNvSpPr>
            <p:nvPr/>
          </p:nvSpPr>
          <p:spPr bwMode="auto">
            <a:xfrm>
              <a:off x="5804" y="462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2" name="Freeform 391"/>
            <p:cNvSpPr>
              <a:spLocks/>
            </p:cNvSpPr>
            <p:nvPr/>
          </p:nvSpPr>
          <p:spPr bwMode="auto">
            <a:xfrm>
              <a:off x="5814" y="460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3" name="Freeform 392"/>
            <p:cNvSpPr>
              <a:spLocks/>
            </p:cNvSpPr>
            <p:nvPr/>
          </p:nvSpPr>
          <p:spPr bwMode="auto">
            <a:xfrm>
              <a:off x="5818" y="462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4" name="Freeform 393"/>
            <p:cNvSpPr>
              <a:spLocks/>
            </p:cNvSpPr>
            <p:nvPr/>
          </p:nvSpPr>
          <p:spPr bwMode="auto">
            <a:xfrm>
              <a:off x="5828" y="460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5" name="Freeform 394"/>
            <p:cNvSpPr>
              <a:spLocks/>
            </p:cNvSpPr>
            <p:nvPr/>
          </p:nvSpPr>
          <p:spPr bwMode="auto">
            <a:xfrm>
              <a:off x="5833" y="46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6" name="Freeform 395"/>
            <p:cNvSpPr>
              <a:spLocks/>
            </p:cNvSpPr>
            <p:nvPr/>
          </p:nvSpPr>
          <p:spPr bwMode="auto">
            <a:xfrm>
              <a:off x="5842" y="461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7" name="Freeform 396"/>
            <p:cNvSpPr>
              <a:spLocks/>
            </p:cNvSpPr>
            <p:nvPr/>
          </p:nvSpPr>
          <p:spPr bwMode="auto">
            <a:xfrm>
              <a:off x="5847" y="46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8" name="Freeform 397"/>
            <p:cNvSpPr>
              <a:spLocks/>
            </p:cNvSpPr>
            <p:nvPr/>
          </p:nvSpPr>
          <p:spPr bwMode="auto">
            <a:xfrm>
              <a:off x="5857" y="461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9" name="Freeform 398"/>
            <p:cNvSpPr>
              <a:spLocks/>
            </p:cNvSpPr>
            <p:nvPr/>
          </p:nvSpPr>
          <p:spPr bwMode="auto">
            <a:xfrm>
              <a:off x="5862" y="464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0" name="Freeform 399"/>
            <p:cNvSpPr>
              <a:spLocks/>
            </p:cNvSpPr>
            <p:nvPr/>
          </p:nvSpPr>
          <p:spPr bwMode="auto">
            <a:xfrm>
              <a:off x="5871" y="462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1" name="Freeform 400"/>
            <p:cNvSpPr>
              <a:spLocks/>
            </p:cNvSpPr>
            <p:nvPr/>
          </p:nvSpPr>
          <p:spPr bwMode="auto">
            <a:xfrm>
              <a:off x="5876" y="46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2" name="Freeform 401"/>
            <p:cNvSpPr>
              <a:spLocks/>
            </p:cNvSpPr>
            <p:nvPr/>
          </p:nvSpPr>
          <p:spPr bwMode="auto">
            <a:xfrm>
              <a:off x="5886" y="462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3" name="Freeform 402"/>
            <p:cNvSpPr>
              <a:spLocks/>
            </p:cNvSpPr>
            <p:nvPr/>
          </p:nvSpPr>
          <p:spPr bwMode="auto">
            <a:xfrm>
              <a:off x="5890" y="465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4" name="Freeform 403"/>
            <p:cNvSpPr>
              <a:spLocks/>
            </p:cNvSpPr>
            <p:nvPr/>
          </p:nvSpPr>
          <p:spPr bwMode="auto">
            <a:xfrm>
              <a:off x="5900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5" name="Freeform 404"/>
            <p:cNvSpPr>
              <a:spLocks/>
            </p:cNvSpPr>
            <p:nvPr/>
          </p:nvSpPr>
          <p:spPr bwMode="auto">
            <a:xfrm>
              <a:off x="5907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6" name="Freeform 405"/>
            <p:cNvSpPr>
              <a:spLocks/>
            </p:cNvSpPr>
            <p:nvPr/>
          </p:nvSpPr>
          <p:spPr bwMode="auto">
            <a:xfrm>
              <a:off x="5910" y="46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7" name="Freeform 406"/>
            <p:cNvSpPr>
              <a:spLocks/>
            </p:cNvSpPr>
            <p:nvPr/>
          </p:nvSpPr>
          <p:spPr bwMode="auto">
            <a:xfrm>
              <a:off x="5922" y="463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8" name="Freeform 407"/>
            <p:cNvSpPr>
              <a:spLocks/>
            </p:cNvSpPr>
            <p:nvPr/>
          </p:nvSpPr>
          <p:spPr bwMode="auto">
            <a:xfrm>
              <a:off x="5924" y="465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9" name="Freeform 408"/>
            <p:cNvSpPr>
              <a:spLocks/>
            </p:cNvSpPr>
            <p:nvPr/>
          </p:nvSpPr>
          <p:spPr bwMode="auto">
            <a:xfrm>
              <a:off x="5936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0" name="Freeform 409"/>
            <p:cNvSpPr>
              <a:spLocks/>
            </p:cNvSpPr>
            <p:nvPr/>
          </p:nvSpPr>
          <p:spPr bwMode="auto">
            <a:xfrm>
              <a:off x="5943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1" name="Freeform 410"/>
            <p:cNvSpPr>
              <a:spLocks/>
            </p:cNvSpPr>
            <p:nvPr/>
          </p:nvSpPr>
          <p:spPr bwMode="auto">
            <a:xfrm>
              <a:off x="5948" y="46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2" name="Freeform 411"/>
            <p:cNvSpPr>
              <a:spLocks/>
            </p:cNvSpPr>
            <p:nvPr/>
          </p:nvSpPr>
          <p:spPr bwMode="auto">
            <a:xfrm>
              <a:off x="5960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3" name="Freeform 412"/>
            <p:cNvSpPr>
              <a:spLocks/>
            </p:cNvSpPr>
            <p:nvPr/>
          </p:nvSpPr>
          <p:spPr bwMode="auto">
            <a:xfrm>
              <a:off x="5967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4" name="Freeform 413"/>
            <p:cNvSpPr>
              <a:spLocks/>
            </p:cNvSpPr>
            <p:nvPr/>
          </p:nvSpPr>
          <p:spPr bwMode="auto">
            <a:xfrm>
              <a:off x="5972" y="46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5" name="Freeform 414"/>
            <p:cNvSpPr>
              <a:spLocks/>
            </p:cNvSpPr>
            <p:nvPr/>
          </p:nvSpPr>
          <p:spPr bwMode="auto">
            <a:xfrm>
              <a:off x="5982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6" name="Freeform 415"/>
            <p:cNvSpPr>
              <a:spLocks/>
            </p:cNvSpPr>
            <p:nvPr/>
          </p:nvSpPr>
          <p:spPr bwMode="auto">
            <a:xfrm>
              <a:off x="5989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7" name="Freeform 416"/>
            <p:cNvSpPr>
              <a:spLocks/>
            </p:cNvSpPr>
            <p:nvPr/>
          </p:nvSpPr>
          <p:spPr bwMode="auto">
            <a:xfrm>
              <a:off x="5996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8" name="Freeform 417"/>
            <p:cNvSpPr>
              <a:spLocks/>
            </p:cNvSpPr>
            <p:nvPr/>
          </p:nvSpPr>
          <p:spPr bwMode="auto">
            <a:xfrm>
              <a:off x="6001" y="467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9" name="Freeform 418"/>
            <p:cNvSpPr>
              <a:spLocks/>
            </p:cNvSpPr>
            <p:nvPr/>
          </p:nvSpPr>
          <p:spPr bwMode="auto">
            <a:xfrm>
              <a:off x="6010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0" name="Freeform 419"/>
            <p:cNvSpPr>
              <a:spLocks/>
            </p:cNvSpPr>
            <p:nvPr/>
          </p:nvSpPr>
          <p:spPr bwMode="auto">
            <a:xfrm>
              <a:off x="6017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1" name="Freeform 420"/>
            <p:cNvSpPr>
              <a:spLocks/>
            </p:cNvSpPr>
            <p:nvPr/>
          </p:nvSpPr>
          <p:spPr bwMode="auto">
            <a:xfrm>
              <a:off x="6020" y="467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2" name="Freeform 421"/>
            <p:cNvSpPr>
              <a:spLocks/>
            </p:cNvSpPr>
            <p:nvPr/>
          </p:nvSpPr>
          <p:spPr bwMode="auto">
            <a:xfrm>
              <a:off x="6032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3" name="Freeform 422"/>
            <p:cNvSpPr>
              <a:spLocks/>
            </p:cNvSpPr>
            <p:nvPr/>
          </p:nvSpPr>
          <p:spPr bwMode="auto">
            <a:xfrm>
              <a:off x="6039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4" name="Freeform 423"/>
            <p:cNvSpPr>
              <a:spLocks/>
            </p:cNvSpPr>
            <p:nvPr/>
          </p:nvSpPr>
          <p:spPr bwMode="auto">
            <a:xfrm>
              <a:off x="6046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5" name="Freeform 424"/>
            <p:cNvSpPr>
              <a:spLocks/>
            </p:cNvSpPr>
            <p:nvPr/>
          </p:nvSpPr>
          <p:spPr bwMode="auto">
            <a:xfrm>
              <a:off x="6053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6" name="Freeform 425"/>
            <p:cNvSpPr>
              <a:spLocks/>
            </p:cNvSpPr>
            <p:nvPr/>
          </p:nvSpPr>
          <p:spPr bwMode="auto">
            <a:xfrm>
              <a:off x="6058" y="468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7" name="Freeform 426"/>
            <p:cNvSpPr>
              <a:spLocks/>
            </p:cNvSpPr>
            <p:nvPr/>
          </p:nvSpPr>
          <p:spPr bwMode="auto">
            <a:xfrm>
              <a:off x="6068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8" name="Freeform 427"/>
            <p:cNvSpPr>
              <a:spLocks/>
            </p:cNvSpPr>
            <p:nvPr/>
          </p:nvSpPr>
          <p:spPr bwMode="auto">
            <a:xfrm>
              <a:off x="6075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9" name="Freeform 428"/>
            <p:cNvSpPr>
              <a:spLocks/>
            </p:cNvSpPr>
            <p:nvPr/>
          </p:nvSpPr>
          <p:spPr bwMode="auto">
            <a:xfrm>
              <a:off x="6082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0" name="Freeform 429"/>
            <p:cNvSpPr>
              <a:spLocks/>
            </p:cNvSpPr>
            <p:nvPr/>
          </p:nvSpPr>
          <p:spPr bwMode="auto">
            <a:xfrm>
              <a:off x="6087" y="468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1" name="Freeform 430"/>
            <p:cNvSpPr>
              <a:spLocks/>
            </p:cNvSpPr>
            <p:nvPr/>
          </p:nvSpPr>
          <p:spPr bwMode="auto">
            <a:xfrm>
              <a:off x="6097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2" name="Freeform 431"/>
            <p:cNvSpPr>
              <a:spLocks/>
            </p:cNvSpPr>
            <p:nvPr/>
          </p:nvSpPr>
          <p:spPr bwMode="auto">
            <a:xfrm>
              <a:off x="6104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3" name="Freeform 432"/>
            <p:cNvSpPr>
              <a:spLocks/>
            </p:cNvSpPr>
            <p:nvPr/>
          </p:nvSpPr>
          <p:spPr bwMode="auto">
            <a:xfrm>
              <a:off x="6111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4" name="Freeform 433"/>
            <p:cNvSpPr>
              <a:spLocks/>
            </p:cNvSpPr>
            <p:nvPr/>
          </p:nvSpPr>
          <p:spPr bwMode="auto">
            <a:xfrm>
              <a:off x="6118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5" name="Freeform 434"/>
            <p:cNvSpPr>
              <a:spLocks/>
            </p:cNvSpPr>
            <p:nvPr/>
          </p:nvSpPr>
          <p:spPr bwMode="auto">
            <a:xfrm>
              <a:off x="6121" y="469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6" name="Freeform 435"/>
            <p:cNvSpPr>
              <a:spLocks/>
            </p:cNvSpPr>
            <p:nvPr/>
          </p:nvSpPr>
          <p:spPr bwMode="auto">
            <a:xfrm>
              <a:off x="6133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7" name="Freeform 436"/>
            <p:cNvSpPr>
              <a:spLocks/>
            </p:cNvSpPr>
            <p:nvPr/>
          </p:nvSpPr>
          <p:spPr bwMode="auto">
            <a:xfrm>
              <a:off x="6140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8" name="Freeform 437"/>
            <p:cNvSpPr>
              <a:spLocks/>
            </p:cNvSpPr>
            <p:nvPr/>
          </p:nvSpPr>
          <p:spPr bwMode="auto">
            <a:xfrm>
              <a:off x="6147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9" name="Freeform 438"/>
            <p:cNvSpPr>
              <a:spLocks/>
            </p:cNvSpPr>
            <p:nvPr/>
          </p:nvSpPr>
          <p:spPr bwMode="auto">
            <a:xfrm>
              <a:off x="6154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0" name="Freeform 439"/>
            <p:cNvSpPr>
              <a:spLocks/>
            </p:cNvSpPr>
            <p:nvPr/>
          </p:nvSpPr>
          <p:spPr bwMode="auto">
            <a:xfrm>
              <a:off x="6164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1" name="Freeform 440"/>
            <p:cNvSpPr>
              <a:spLocks/>
            </p:cNvSpPr>
            <p:nvPr/>
          </p:nvSpPr>
          <p:spPr bwMode="auto">
            <a:xfrm>
              <a:off x="6171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2" name="Freeform 441"/>
            <p:cNvSpPr>
              <a:spLocks/>
            </p:cNvSpPr>
            <p:nvPr/>
          </p:nvSpPr>
          <p:spPr bwMode="auto">
            <a:xfrm>
              <a:off x="6173" y="469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3" name="Freeform 442"/>
            <p:cNvSpPr>
              <a:spLocks/>
            </p:cNvSpPr>
            <p:nvPr/>
          </p:nvSpPr>
          <p:spPr bwMode="auto">
            <a:xfrm>
              <a:off x="6185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4" name="Freeform 443"/>
            <p:cNvSpPr>
              <a:spLocks/>
            </p:cNvSpPr>
            <p:nvPr/>
          </p:nvSpPr>
          <p:spPr bwMode="auto">
            <a:xfrm>
              <a:off x="6193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5" name="Freeform 444"/>
            <p:cNvSpPr>
              <a:spLocks/>
            </p:cNvSpPr>
            <p:nvPr/>
          </p:nvSpPr>
          <p:spPr bwMode="auto">
            <a:xfrm>
              <a:off x="6200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6" name="Freeform 445"/>
            <p:cNvSpPr>
              <a:spLocks/>
            </p:cNvSpPr>
            <p:nvPr/>
          </p:nvSpPr>
          <p:spPr bwMode="auto">
            <a:xfrm>
              <a:off x="6207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7" name="Freeform 446"/>
            <p:cNvSpPr>
              <a:spLocks/>
            </p:cNvSpPr>
            <p:nvPr/>
          </p:nvSpPr>
          <p:spPr bwMode="auto">
            <a:xfrm>
              <a:off x="6214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8" name="Freeform 447"/>
            <p:cNvSpPr>
              <a:spLocks/>
            </p:cNvSpPr>
            <p:nvPr/>
          </p:nvSpPr>
          <p:spPr bwMode="auto">
            <a:xfrm>
              <a:off x="6221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9" name="Freeform 448"/>
            <p:cNvSpPr>
              <a:spLocks/>
            </p:cNvSpPr>
            <p:nvPr/>
          </p:nvSpPr>
          <p:spPr bwMode="auto">
            <a:xfrm>
              <a:off x="6226" y="470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0" name="Freeform 449"/>
            <p:cNvSpPr>
              <a:spLocks/>
            </p:cNvSpPr>
            <p:nvPr/>
          </p:nvSpPr>
          <p:spPr bwMode="auto">
            <a:xfrm>
              <a:off x="6236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1" name="Freeform 450"/>
            <p:cNvSpPr>
              <a:spLocks/>
            </p:cNvSpPr>
            <p:nvPr/>
          </p:nvSpPr>
          <p:spPr bwMode="auto">
            <a:xfrm>
              <a:off x="6243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2" name="Freeform 451"/>
            <p:cNvSpPr>
              <a:spLocks/>
            </p:cNvSpPr>
            <p:nvPr/>
          </p:nvSpPr>
          <p:spPr bwMode="auto">
            <a:xfrm>
              <a:off x="6250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3" name="Freeform 452"/>
            <p:cNvSpPr>
              <a:spLocks/>
            </p:cNvSpPr>
            <p:nvPr/>
          </p:nvSpPr>
          <p:spPr bwMode="auto">
            <a:xfrm>
              <a:off x="6257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4" name="Freeform 453"/>
            <p:cNvSpPr>
              <a:spLocks/>
            </p:cNvSpPr>
            <p:nvPr/>
          </p:nvSpPr>
          <p:spPr bwMode="auto">
            <a:xfrm>
              <a:off x="6265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5" name="Freeform 454"/>
            <p:cNvSpPr>
              <a:spLocks/>
            </p:cNvSpPr>
            <p:nvPr/>
          </p:nvSpPr>
          <p:spPr bwMode="auto">
            <a:xfrm>
              <a:off x="6272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6" name="Freeform 455"/>
            <p:cNvSpPr>
              <a:spLocks/>
            </p:cNvSpPr>
            <p:nvPr/>
          </p:nvSpPr>
          <p:spPr bwMode="auto">
            <a:xfrm>
              <a:off x="6279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7" name="Freeform 456"/>
            <p:cNvSpPr>
              <a:spLocks/>
            </p:cNvSpPr>
            <p:nvPr/>
          </p:nvSpPr>
          <p:spPr bwMode="auto">
            <a:xfrm>
              <a:off x="6286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8" name="Freeform 457"/>
            <p:cNvSpPr>
              <a:spLocks/>
            </p:cNvSpPr>
            <p:nvPr/>
          </p:nvSpPr>
          <p:spPr bwMode="auto">
            <a:xfrm>
              <a:off x="6293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9" name="Freeform 458"/>
            <p:cNvSpPr>
              <a:spLocks/>
            </p:cNvSpPr>
            <p:nvPr/>
          </p:nvSpPr>
          <p:spPr bwMode="auto">
            <a:xfrm>
              <a:off x="6301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0" name="Freeform 459"/>
            <p:cNvSpPr>
              <a:spLocks/>
            </p:cNvSpPr>
            <p:nvPr/>
          </p:nvSpPr>
          <p:spPr bwMode="auto">
            <a:xfrm>
              <a:off x="6303" y="470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1" name="Freeform 460"/>
            <p:cNvSpPr>
              <a:spLocks/>
            </p:cNvSpPr>
            <p:nvPr/>
          </p:nvSpPr>
          <p:spPr bwMode="auto">
            <a:xfrm>
              <a:off x="631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2" name="Freeform 461"/>
            <p:cNvSpPr>
              <a:spLocks/>
            </p:cNvSpPr>
            <p:nvPr/>
          </p:nvSpPr>
          <p:spPr bwMode="auto">
            <a:xfrm>
              <a:off x="6322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3" name="Freeform 462"/>
            <p:cNvSpPr>
              <a:spLocks/>
            </p:cNvSpPr>
            <p:nvPr/>
          </p:nvSpPr>
          <p:spPr bwMode="auto">
            <a:xfrm>
              <a:off x="6329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4" name="Freeform 463"/>
            <p:cNvSpPr>
              <a:spLocks/>
            </p:cNvSpPr>
            <p:nvPr/>
          </p:nvSpPr>
          <p:spPr bwMode="auto">
            <a:xfrm>
              <a:off x="633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5" name="Freeform 464"/>
            <p:cNvSpPr>
              <a:spLocks/>
            </p:cNvSpPr>
            <p:nvPr/>
          </p:nvSpPr>
          <p:spPr bwMode="auto">
            <a:xfrm>
              <a:off x="634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6" name="Freeform 465"/>
            <p:cNvSpPr>
              <a:spLocks/>
            </p:cNvSpPr>
            <p:nvPr/>
          </p:nvSpPr>
          <p:spPr bwMode="auto">
            <a:xfrm>
              <a:off x="635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7" name="Freeform 466"/>
            <p:cNvSpPr>
              <a:spLocks/>
            </p:cNvSpPr>
            <p:nvPr/>
          </p:nvSpPr>
          <p:spPr bwMode="auto">
            <a:xfrm>
              <a:off x="6358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8" name="Freeform 467"/>
            <p:cNvSpPr>
              <a:spLocks/>
            </p:cNvSpPr>
            <p:nvPr/>
          </p:nvSpPr>
          <p:spPr bwMode="auto">
            <a:xfrm>
              <a:off x="636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9" name="Freeform 468"/>
            <p:cNvSpPr>
              <a:spLocks/>
            </p:cNvSpPr>
            <p:nvPr/>
          </p:nvSpPr>
          <p:spPr bwMode="auto">
            <a:xfrm>
              <a:off x="637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0" name="Freeform 469"/>
            <p:cNvSpPr>
              <a:spLocks/>
            </p:cNvSpPr>
            <p:nvPr/>
          </p:nvSpPr>
          <p:spPr bwMode="auto">
            <a:xfrm>
              <a:off x="6382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1" name="Freeform 470"/>
            <p:cNvSpPr>
              <a:spLocks/>
            </p:cNvSpPr>
            <p:nvPr/>
          </p:nvSpPr>
          <p:spPr bwMode="auto">
            <a:xfrm>
              <a:off x="6389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2" name="Freeform 471"/>
            <p:cNvSpPr>
              <a:spLocks/>
            </p:cNvSpPr>
            <p:nvPr/>
          </p:nvSpPr>
          <p:spPr bwMode="auto">
            <a:xfrm>
              <a:off x="639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3" name="Freeform 472"/>
            <p:cNvSpPr>
              <a:spLocks/>
            </p:cNvSpPr>
            <p:nvPr/>
          </p:nvSpPr>
          <p:spPr bwMode="auto">
            <a:xfrm>
              <a:off x="640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4" name="Freeform 473"/>
            <p:cNvSpPr>
              <a:spLocks/>
            </p:cNvSpPr>
            <p:nvPr/>
          </p:nvSpPr>
          <p:spPr bwMode="auto">
            <a:xfrm>
              <a:off x="641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5" name="Freeform 474"/>
            <p:cNvSpPr>
              <a:spLocks/>
            </p:cNvSpPr>
            <p:nvPr/>
          </p:nvSpPr>
          <p:spPr bwMode="auto">
            <a:xfrm>
              <a:off x="6413" y="471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6" name="Freeform 475"/>
            <p:cNvSpPr>
              <a:spLocks/>
            </p:cNvSpPr>
            <p:nvPr/>
          </p:nvSpPr>
          <p:spPr bwMode="auto">
            <a:xfrm>
              <a:off x="642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7" name="Freeform 476"/>
            <p:cNvSpPr>
              <a:spLocks/>
            </p:cNvSpPr>
            <p:nvPr/>
          </p:nvSpPr>
          <p:spPr bwMode="auto">
            <a:xfrm>
              <a:off x="643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8" name="Freeform 477"/>
            <p:cNvSpPr>
              <a:spLocks/>
            </p:cNvSpPr>
            <p:nvPr/>
          </p:nvSpPr>
          <p:spPr bwMode="auto">
            <a:xfrm>
              <a:off x="644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9" name="Freeform 478"/>
            <p:cNvSpPr>
              <a:spLocks/>
            </p:cNvSpPr>
            <p:nvPr/>
          </p:nvSpPr>
          <p:spPr bwMode="auto">
            <a:xfrm>
              <a:off x="644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0" name="Freeform 479"/>
            <p:cNvSpPr>
              <a:spLocks/>
            </p:cNvSpPr>
            <p:nvPr/>
          </p:nvSpPr>
          <p:spPr bwMode="auto">
            <a:xfrm>
              <a:off x="645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1" name="Freeform 480"/>
            <p:cNvSpPr>
              <a:spLocks/>
            </p:cNvSpPr>
            <p:nvPr/>
          </p:nvSpPr>
          <p:spPr bwMode="auto">
            <a:xfrm>
              <a:off x="6461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2" name="Freeform 481"/>
            <p:cNvSpPr>
              <a:spLocks/>
            </p:cNvSpPr>
            <p:nvPr/>
          </p:nvSpPr>
          <p:spPr bwMode="auto">
            <a:xfrm>
              <a:off x="646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3" name="Freeform 482"/>
            <p:cNvSpPr>
              <a:spLocks/>
            </p:cNvSpPr>
            <p:nvPr/>
          </p:nvSpPr>
          <p:spPr bwMode="auto">
            <a:xfrm>
              <a:off x="647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4" name="Freeform 483"/>
            <p:cNvSpPr>
              <a:spLocks/>
            </p:cNvSpPr>
            <p:nvPr/>
          </p:nvSpPr>
          <p:spPr bwMode="auto">
            <a:xfrm>
              <a:off x="648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5" name="Freeform 484"/>
            <p:cNvSpPr>
              <a:spLocks/>
            </p:cNvSpPr>
            <p:nvPr/>
          </p:nvSpPr>
          <p:spPr bwMode="auto">
            <a:xfrm>
              <a:off x="649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6" name="Freeform 485"/>
            <p:cNvSpPr>
              <a:spLocks/>
            </p:cNvSpPr>
            <p:nvPr/>
          </p:nvSpPr>
          <p:spPr bwMode="auto">
            <a:xfrm>
              <a:off x="649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7" name="Freeform 486"/>
            <p:cNvSpPr>
              <a:spLocks/>
            </p:cNvSpPr>
            <p:nvPr/>
          </p:nvSpPr>
          <p:spPr bwMode="auto">
            <a:xfrm>
              <a:off x="650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8" name="Freeform 487"/>
            <p:cNvSpPr>
              <a:spLocks/>
            </p:cNvSpPr>
            <p:nvPr/>
          </p:nvSpPr>
          <p:spPr bwMode="auto">
            <a:xfrm>
              <a:off x="651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9" name="Freeform 488"/>
            <p:cNvSpPr>
              <a:spLocks/>
            </p:cNvSpPr>
            <p:nvPr/>
          </p:nvSpPr>
          <p:spPr bwMode="auto">
            <a:xfrm>
              <a:off x="651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0" name="Freeform 489"/>
            <p:cNvSpPr>
              <a:spLocks/>
            </p:cNvSpPr>
            <p:nvPr/>
          </p:nvSpPr>
          <p:spPr bwMode="auto">
            <a:xfrm>
              <a:off x="652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1" name="Freeform 490"/>
            <p:cNvSpPr>
              <a:spLocks/>
            </p:cNvSpPr>
            <p:nvPr/>
          </p:nvSpPr>
          <p:spPr bwMode="auto">
            <a:xfrm>
              <a:off x="653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2" name="Freeform 491"/>
            <p:cNvSpPr>
              <a:spLocks/>
            </p:cNvSpPr>
            <p:nvPr/>
          </p:nvSpPr>
          <p:spPr bwMode="auto">
            <a:xfrm>
              <a:off x="654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3" name="Freeform 492"/>
            <p:cNvSpPr>
              <a:spLocks/>
            </p:cNvSpPr>
            <p:nvPr/>
          </p:nvSpPr>
          <p:spPr bwMode="auto">
            <a:xfrm>
              <a:off x="654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4" name="Freeform 493"/>
            <p:cNvSpPr>
              <a:spLocks/>
            </p:cNvSpPr>
            <p:nvPr/>
          </p:nvSpPr>
          <p:spPr bwMode="auto">
            <a:xfrm>
              <a:off x="655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5" name="Freeform 494"/>
            <p:cNvSpPr>
              <a:spLocks/>
            </p:cNvSpPr>
            <p:nvPr/>
          </p:nvSpPr>
          <p:spPr bwMode="auto">
            <a:xfrm>
              <a:off x="656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6" name="Freeform 495"/>
            <p:cNvSpPr>
              <a:spLocks/>
            </p:cNvSpPr>
            <p:nvPr/>
          </p:nvSpPr>
          <p:spPr bwMode="auto">
            <a:xfrm>
              <a:off x="657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7" name="Freeform 496"/>
            <p:cNvSpPr>
              <a:spLocks/>
            </p:cNvSpPr>
            <p:nvPr/>
          </p:nvSpPr>
          <p:spPr bwMode="auto">
            <a:xfrm>
              <a:off x="657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8" name="Freeform 497"/>
            <p:cNvSpPr>
              <a:spLocks/>
            </p:cNvSpPr>
            <p:nvPr/>
          </p:nvSpPr>
          <p:spPr bwMode="auto">
            <a:xfrm>
              <a:off x="658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9" name="Freeform 498"/>
            <p:cNvSpPr>
              <a:spLocks/>
            </p:cNvSpPr>
            <p:nvPr/>
          </p:nvSpPr>
          <p:spPr bwMode="auto">
            <a:xfrm>
              <a:off x="659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0" name="Freeform 499"/>
            <p:cNvSpPr>
              <a:spLocks/>
            </p:cNvSpPr>
            <p:nvPr/>
          </p:nvSpPr>
          <p:spPr bwMode="auto">
            <a:xfrm>
              <a:off x="660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1" name="Freeform 500"/>
            <p:cNvSpPr>
              <a:spLocks/>
            </p:cNvSpPr>
            <p:nvPr/>
          </p:nvSpPr>
          <p:spPr bwMode="auto">
            <a:xfrm>
              <a:off x="660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2" name="Freeform 501"/>
            <p:cNvSpPr>
              <a:spLocks/>
            </p:cNvSpPr>
            <p:nvPr/>
          </p:nvSpPr>
          <p:spPr bwMode="auto">
            <a:xfrm>
              <a:off x="661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3" name="Freeform 502"/>
            <p:cNvSpPr>
              <a:spLocks/>
            </p:cNvSpPr>
            <p:nvPr/>
          </p:nvSpPr>
          <p:spPr bwMode="auto">
            <a:xfrm>
              <a:off x="662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4" name="Freeform 503"/>
            <p:cNvSpPr>
              <a:spLocks/>
            </p:cNvSpPr>
            <p:nvPr/>
          </p:nvSpPr>
          <p:spPr bwMode="auto">
            <a:xfrm>
              <a:off x="6624" y="47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5" name="Freeform 504"/>
            <p:cNvSpPr>
              <a:spLocks/>
            </p:cNvSpPr>
            <p:nvPr/>
          </p:nvSpPr>
          <p:spPr bwMode="auto">
            <a:xfrm>
              <a:off x="663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6" name="Freeform 505"/>
            <p:cNvSpPr>
              <a:spLocks/>
            </p:cNvSpPr>
            <p:nvPr/>
          </p:nvSpPr>
          <p:spPr bwMode="auto">
            <a:xfrm>
              <a:off x="664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7" name="Freeform 506"/>
            <p:cNvSpPr>
              <a:spLocks/>
            </p:cNvSpPr>
            <p:nvPr/>
          </p:nvSpPr>
          <p:spPr bwMode="auto">
            <a:xfrm>
              <a:off x="665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8" name="Freeform 507"/>
            <p:cNvSpPr>
              <a:spLocks/>
            </p:cNvSpPr>
            <p:nvPr/>
          </p:nvSpPr>
          <p:spPr bwMode="auto">
            <a:xfrm>
              <a:off x="665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9" name="Freeform 508"/>
            <p:cNvSpPr>
              <a:spLocks/>
            </p:cNvSpPr>
            <p:nvPr/>
          </p:nvSpPr>
          <p:spPr bwMode="auto">
            <a:xfrm>
              <a:off x="666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0" name="Freeform 509"/>
            <p:cNvSpPr>
              <a:spLocks/>
            </p:cNvSpPr>
            <p:nvPr/>
          </p:nvSpPr>
          <p:spPr bwMode="auto">
            <a:xfrm>
              <a:off x="667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1" name="Freeform 510"/>
            <p:cNvSpPr>
              <a:spLocks/>
            </p:cNvSpPr>
            <p:nvPr/>
          </p:nvSpPr>
          <p:spPr bwMode="auto">
            <a:xfrm>
              <a:off x="668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2" name="Freeform 511"/>
            <p:cNvSpPr>
              <a:spLocks/>
            </p:cNvSpPr>
            <p:nvPr/>
          </p:nvSpPr>
          <p:spPr bwMode="auto">
            <a:xfrm>
              <a:off x="668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3" name="Freeform 512"/>
            <p:cNvSpPr>
              <a:spLocks/>
            </p:cNvSpPr>
            <p:nvPr/>
          </p:nvSpPr>
          <p:spPr bwMode="auto">
            <a:xfrm>
              <a:off x="669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4" name="Freeform 513"/>
            <p:cNvSpPr>
              <a:spLocks/>
            </p:cNvSpPr>
            <p:nvPr/>
          </p:nvSpPr>
          <p:spPr bwMode="auto">
            <a:xfrm>
              <a:off x="670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5" name="Freeform 514"/>
            <p:cNvSpPr>
              <a:spLocks/>
            </p:cNvSpPr>
            <p:nvPr/>
          </p:nvSpPr>
          <p:spPr bwMode="auto">
            <a:xfrm>
              <a:off x="670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6" name="Freeform 515"/>
            <p:cNvSpPr>
              <a:spLocks/>
            </p:cNvSpPr>
            <p:nvPr/>
          </p:nvSpPr>
          <p:spPr bwMode="auto">
            <a:xfrm>
              <a:off x="671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7" name="Freeform 516"/>
            <p:cNvSpPr>
              <a:spLocks/>
            </p:cNvSpPr>
            <p:nvPr/>
          </p:nvSpPr>
          <p:spPr bwMode="auto">
            <a:xfrm>
              <a:off x="672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8" name="Freeform 517"/>
            <p:cNvSpPr>
              <a:spLocks/>
            </p:cNvSpPr>
            <p:nvPr/>
          </p:nvSpPr>
          <p:spPr bwMode="auto">
            <a:xfrm>
              <a:off x="673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9" name="Freeform 518"/>
            <p:cNvSpPr>
              <a:spLocks/>
            </p:cNvSpPr>
            <p:nvPr/>
          </p:nvSpPr>
          <p:spPr bwMode="auto">
            <a:xfrm>
              <a:off x="673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0" name="Freeform 519"/>
            <p:cNvSpPr>
              <a:spLocks/>
            </p:cNvSpPr>
            <p:nvPr/>
          </p:nvSpPr>
          <p:spPr bwMode="auto">
            <a:xfrm>
              <a:off x="674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1" name="Freeform 520"/>
            <p:cNvSpPr>
              <a:spLocks/>
            </p:cNvSpPr>
            <p:nvPr/>
          </p:nvSpPr>
          <p:spPr bwMode="auto">
            <a:xfrm>
              <a:off x="675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2" name="Freeform 521"/>
            <p:cNvSpPr>
              <a:spLocks/>
            </p:cNvSpPr>
            <p:nvPr/>
          </p:nvSpPr>
          <p:spPr bwMode="auto">
            <a:xfrm>
              <a:off x="675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3" name="Freeform 522"/>
            <p:cNvSpPr>
              <a:spLocks/>
            </p:cNvSpPr>
            <p:nvPr/>
          </p:nvSpPr>
          <p:spPr bwMode="auto">
            <a:xfrm>
              <a:off x="676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4" name="Freeform 523"/>
            <p:cNvSpPr>
              <a:spLocks/>
            </p:cNvSpPr>
            <p:nvPr/>
          </p:nvSpPr>
          <p:spPr bwMode="auto">
            <a:xfrm>
              <a:off x="677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5" name="Freeform 524"/>
            <p:cNvSpPr>
              <a:spLocks/>
            </p:cNvSpPr>
            <p:nvPr/>
          </p:nvSpPr>
          <p:spPr bwMode="auto">
            <a:xfrm>
              <a:off x="678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6" name="Freeform 525"/>
            <p:cNvSpPr>
              <a:spLocks/>
            </p:cNvSpPr>
            <p:nvPr/>
          </p:nvSpPr>
          <p:spPr bwMode="auto">
            <a:xfrm>
              <a:off x="679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7" name="Freeform 526"/>
            <p:cNvSpPr>
              <a:spLocks/>
            </p:cNvSpPr>
            <p:nvPr/>
          </p:nvSpPr>
          <p:spPr bwMode="auto">
            <a:xfrm>
              <a:off x="679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8" name="Freeform 527"/>
            <p:cNvSpPr>
              <a:spLocks/>
            </p:cNvSpPr>
            <p:nvPr/>
          </p:nvSpPr>
          <p:spPr bwMode="auto">
            <a:xfrm>
              <a:off x="680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9" name="Freeform 528"/>
            <p:cNvSpPr>
              <a:spLocks/>
            </p:cNvSpPr>
            <p:nvPr/>
          </p:nvSpPr>
          <p:spPr bwMode="auto">
            <a:xfrm>
              <a:off x="681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0" name="Freeform 529"/>
            <p:cNvSpPr>
              <a:spLocks/>
            </p:cNvSpPr>
            <p:nvPr/>
          </p:nvSpPr>
          <p:spPr bwMode="auto">
            <a:xfrm>
              <a:off x="681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1" name="Freeform 530"/>
            <p:cNvSpPr>
              <a:spLocks/>
            </p:cNvSpPr>
            <p:nvPr/>
          </p:nvSpPr>
          <p:spPr bwMode="auto">
            <a:xfrm>
              <a:off x="682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2" name="Freeform 531"/>
            <p:cNvSpPr>
              <a:spLocks/>
            </p:cNvSpPr>
            <p:nvPr/>
          </p:nvSpPr>
          <p:spPr bwMode="auto">
            <a:xfrm>
              <a:off x="683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3" name="Freeform 532"/>
            <p:cNvSpPr>
              <a:spLocks/>
            </p:cNvSpPr>
            <p:nvPr/>
          </p:nvSpPr>
          <p:spPr bwMode="auto">
            <a:xfrm>
              <a:off x="684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4" name="Freeform 533"/>
            <p:cNvSpPr>
              <a:spLocks/>
            </p:cNvSpPr>
            <p:nvPr/>
          </p:nvSpPr>
          <p:spPr bwMode="auto">
            <a:xfrm>
              <a:off x="684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5" name="Freeform 534"/>
            <p:cNvSpPr>
              <a:spLocks/>
            </p:cNvSpPr>
            <p:nvPr/>
          </p:nvSpPr>
          <p:spPr bwMode="auto">
            <a:xfrm>
              <a:off x="685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6" name="Freeform 535"/>
            <p:cNvSpPr>
              <a:spLocks/>
            </p:cNvSpPr>
            <p:nvPr/>
          </p:nvSpPr>
          <p:spPr bwMode="auto">
            <a:xfrm>
              <a:off x="686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7" name="Freeform 536"/>
            <p:cNvSpPr>
              <a:spLocks/>
            </p:cNvSpPr>
            <p:nvPr/>
          </p:nvSpPr>
          <p:spPr bwMode="auto">
            <a:xfrm>
              <a:off x="686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8" name="Freeform 537"/>
            <p:cNvSpPr>
              <a:spLocks/>
            </p:cNvSpPr>
            <p:nvPr/>
          </p:nvSpPr>
          <p:spPr bwMode="auto">
            <a:xfrm>
              <a:off x="687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9" name="Freeform 538"/>
            <p:cNvSpPr>
              <a:spLocks/>
            </p:cNvSpPr>
            <p:nvPr/>
          </p:nvSpPr>
          <p:spPr bwMode="auto">
            <a:xfrm>
              <a:off x="688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0" name="Freeform 539"/>
            <p:cNvSpPr>
              <a:spLocks/>
            </p:cNvSpPr>
            <p:nvPr/>
          </p:nvSpPr>
          <p:spPr bwMode="auto">
            <a:xfrm>
              <a:off x="689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1" name="Freeform 540"/>
            <p:cNvSpPr>
              <a:spLocks/>
            </p:cNvSpPr>
            <p:nvPr/>
          </p:nvSpPr>
          <p:spPr bwMode="auto">
            <a:xfrm>
              <a:off x="689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2" name="Freeform 541"/>
            <p:cNvSpPr>
              <a:spLocks/>
            </p:cNvSpPr>
            <p:nvPr/>
          </p:nvSpPr>
          <p:spPr bwMode="auto">
            <a:xfrm>
              <a:off x="690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3" name="Freeform 542"/>
            <p:cNvSpPr>
              <a:spLocks/>
            </p:cNvSpPr>
            <p:nvPr/>
          </p:nvSpPr>
          <p:spPr bwMode="auto">
            <a:xfrm>
              <a:off x="691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4" name="Freeform 543"/>
            <p:cNvSpPr>
              <a:spLocks/>
            </p:cNvSpPr>
            <p:nvPr/>
          </p:nvSpPr>
          <p:spPr bwMode="auto">
            <a:xfrm>
              <a:off x="691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5" name="Freeform 544"/>
            <p:cNvSpPr>
              <a:spLocks/>
            </p:cNvSpPr>
            <p:nvPr/>
          </p:nvSpPr>
          <p:spPr bwMode="auto">
            <a:xfrm>
              <a:off x="692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6" name="Freeform 545"/>
            <p:cNvSpPr>
              <a:spLocks/>
            </p:cNvSpPr>
            <p:nvPr/>
          </p:nvSpPr>
          <p:spPr bwMode="auto">
            <a:xfrm>
              <a:off x="693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7" name="Freeform 546"/>
            <p:cNvSpPr>
              <a:spLocks/>
            </p:cNvSpPr>
            <p:nvPr/>
          </p:nvSpPr>
          <p:spPr bwMode="auto">
            <a:xfrm>
              <a:off x="694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8" name="Freeform 547"/>
            <p:cNvSpPr>
              <a:spLocks/>
            </p:cNvSpPr>
            <p:nvPr/>
          </p:nvSpPr>
          <p:spPr bwMode="auto">
            <a:xfrm>
              <a:off x="694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9" name="Freeform 548"/>
            <p:cNvSpPr>
              <a:spLocks/>
            </p:cNvSpPr>
            <p:nvPr/>
          </p:nvSpPr>
          <p:spPr bwMode="auto">
            <a:xfrm>
              <a:off x="695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0" name="Freeform 549"/>
            <p:cNvSpPr>
              <a:spLocks/>
            </p:cNvSpPr>
            <p:nvPr/>
          </p:nvSpPr>
          <p:spPr bwMode="auto">
            <a:xfrm>
              <a:off x="696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1" name="Freeform 550"/>
            <p:cNvSpPr>
              <a:spLocks/>
            </p:cNvSpPr>
            <p:nvPr/>
          </p:nvSpPr>
          <p:spPr bwMode="auto">
            <a:xfrm>
              <a:off x="697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2" name="Freeform 551"/>
            <p:cNvSpPr>
              <a:spLocks/>
            </p:cNvSpPr>
            <p:nvPr/>
          </p:nvSpPr>
          <p:spPr bwMode="auto">
            <a:xfrm>
              <a:off x="697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3" name="Freeform 552"/>
            <p:cNvSpPr>
              <a:spLocks/>
            </p:cNvSpPr>
            <p:nvPr/>
          </p:nvSpPr>
          <p:spPr bwMode="auto">
            <a:xfrm>
              <a:off x="698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4" name="Freeform 553"/>
            <p:cNvSpPr>
              <a:spLocks/>
            </p:cNvSpPr>
            <p:nvPr/>
          </p:nvSpPr>
          <p:spPr bwMode="auto">
            <a:xfrm>
              <a:off x="699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5" name="Freeform 554"/>
            <p:cNvSpPr>
              <a:spLocks/>
            </p:cNvSpPr>
            <p:nvPr/>
          </p:nvSpPr>
          <p:spPr bwMode="auto">
            <a:xfrm>
              <a:off x="69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6" name="Freeform 555"/>
            <p:cNvSpPr>
              <a:spLocks/>
            </p:cNvSpPr>
            <p:nvPr/>
          </p:nvSpPr>
          <p:spPr bwMode="auto">
            <a:xfrm>
              <a:off x="700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7" name="Freeform 556"/>
            <p:cNvSpPr>
              <a:spLocks/>
            </p:cNvSpPr>
            <p:nvPr/>
          </p:nvSpPr>
          <p:spPr bwMode="auto">
            <a:xfrm>
              <a:off x="701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8" name="Freeform 557"/>
            <p:cNvSpPr>
              <a:spLocks/>
            </p:cNvSpPr>
            <p:nvPr/>
          </p:nvSpPr>
          <p:spPr bwMode="auto">
            <a:xfrm>
              <a:off x="702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9" name="Freeform 558"/>
            <p:cNvSpPr>
              <a:spLocks/>
            </p:cNvSpPr>
            <p:nvPr/>
          </p:nvSpPr>
          <p:spPr bwMode="auto">
            <a:xfrm>
              <a:off x="703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0" name="Freeform 559"/>
            <p:cNvSpPr>
              <a:spLocks/>
            </p:cNvSpPr>
            <p:nvPr/>
          </p:nvSpPr>
          <p:spPr bwMode="auto">
            <a:xfrm>
              <a:off x="703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1" name="Freeform 560"/>
            <p:cNvSpPr>
              <a:spLocks/>
            </p:cNvSpPr>
            <p:nvPr/>
          </p:nvSpPr>
          <p:spPr bwMode="auto">
            <a:xfrm>
              <a:off x="704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2" name="Freeform 561"/>
            <p:cNvSpPr>
              <a:spLocks/>
            </p:cNvSpPr>
            <p:nvPr/>
          </p:nvSpPr>
          <p:spPr bwMode="auto">
            <a:xfrm>
              <a:off x="705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3" name="Freeform 562"/>
            <p:cNvSpPr>
              <a:spLocks/>
            </p:cNvSpPr>
            <p:nvPr/>
          </p:nvSpPr>
          <p:spPr bwMode="auto">
            <a:xfrm>
              <a:off x="705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4" name="Freeform 563"/>
            <p:cNvSpPr>
              <a:spLocks/>
            </p:cNvSpPr>
            <p:nvPr/>
          </p:nvSpPr>
          <p:spPr bwMode="auto">
            <a:xfrm>
              <a:off x="706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5" name="Freeform 564"/>
            <p:cNvSpPr>
              <a:spLocks/>
            </p:cNvSpPr>
            <p:nvPr/>
          </p:nvSpPr>
          <p:spPr bwMode="auto">
            <a:xfrm>
              <a:off x="707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6" name="Freeform 565"/>
            <p:cNvSpPr>
              <a:spLocks/>
            </p:cNvSpPr>
            <p:nvPr/>
          </p:nvSpPr>
          <p:spPr bwMode="auto">
            <a:xfrm>
              <a:off x="708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7" name="Freeform 566"/>
            <p:cNvSpPr>
              <a:spLocks/>
            </p:cNvSpPr>
            <p:nvPr/>
          </p:nvSpPr>
          <p:spPr bwMode="auto">
            <a:xfrm>
              <a:off x="708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8" name="Freeform 567"/>
            <p:cNvSpPr>
              <a:spLocks/>
            </p:cNvSpPr>
            <p:nvPr/>
          </p:nvSpPr>
          <p:spPr bwMode="auto">
            <a:xfrm>
              <a:off x="709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9" name="Freeform 568"/>
            <p:cNvSpPr>
              <a:spLocks/>
            </p:cNvSpPr>
            <p:nvPr/>
          </p:nvSpPr>
          <p:spPr bwMode="auto">
            <a:xfrm>
              <a:off x="710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0" name="Freeform 569"/>
            <p:cNvSpPr>
              <a:spLocks/>
            </p:cNvSpPr>
            <p:nvPr/>
          </p:nvSpPr>
          <p:spPr bwMode="auto">
            <a:xfrm>
              <a:off x="710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1" name="Freeform 570"/>
            <p:cNvSpPr>
              <a:spLocks/>
            </p:cNvSpPr>
            <p:nvPr/>
          </p:nvSpPr>
          <p:spPr bwMode="auto">
            <a:xfrm>
              <a:off x="711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2" name="Freeform 571"/>
            <p:cNvSpPr>
              <a:spLocks/>
            </p:cNvSpPr>
            <p:nvPr/>
          </p:nvSpPr>
          <p:spPr bwMode="auto">
            <a:xfrm>
              <a:off x="712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3" name="Freeform 572"/>
            <p:cNvSpPr>
              <a:spLocks/>
            </p:cNvSpPr>
            <p:nvPr/>
          </p:nvSpPr>
          <p:spPr bwMode="auto">
            <a:xfrm>
              <a:off x="713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4" name="Freeform 573"/>
            <p:cNvSpPr>
              <a:spLocks/>
            </p:cNvSpPr>
            <p:nvPr/>
          </p:nvSpPr>
          <p:spPr bwMode="auto">
            <a:xfrm>
              <a:off x="713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5" name="Freeform 574"/>
            <p:cNvSpPr>
              <a:spLocks/>
            </p:cNvSpPr>
            <p:nvPr/>
          </p:nvSpPr>
          <p:spPr bwMode="auto">
            <a:xfrm>
              <a:off x="714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6" name="Freeform 575"/>
            <p:cNvSpPr>
              <a:spLocks/>
            </p:cNvSpPr>
            <p:nvPr/>
          </p:nvSpPr>
          <p:spPr bwMode="auto">
            <a:xfrm>
              <a:off x="715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7" name="Freeform 576"/>
            <p:cNvSpPr>
              <a:spLocks/>
            </p:cNvSpPr>
            <p:nvPr/>
          </p:nvSpPr>
          <p:spPr bwMode="auto">
            <a:xfrm>
              <a:off x="715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8" name="Freeform 577"/>
            <p:cNvSpPr>
              <a:spLocks/>
            </p:cNvSpPr>
            <p:nvPr/>
          </p:nvSpPr>
          <p:spPr bwMode="auto">
            <a:xfrm>
              <a:off x="716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9" name="Freeform 578"/>
            <p:cNvSpPr>
              <a:spLocks/>
            </p:cNvSpPr>
            <p:nvPr/>
          </p:nvSpPr>
          <p:spPr bwMode="auto">
            <a:xfrm>
              <a:off x="717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0" name="Freeform 579"/>
            <p:cNvSpPr>
              <a:spLocks/>
            </p:cNvSpPr>
            <p:nvPr/>
          </p:nvSpPr>
          <p:spPr bwMode="auto">
            <a:xfrm>
              <a:off x="718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1" name="Freeform 580"/>
            <p:cNvSpPr>
              <a:spLocks/>
            </p:cNvSpPr>
            <p:nvPr/>
          </p:nvSpPr>
          <p:spPr bwMode="auto">
            <a:xfrm>
              <a:off x="718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2" name="Freeform 581"/>
            <p:cNvSpPr>
              <a:spLocks/>
            </p:cNvSpPr>
            <p:nvPr/>
          </p:nvSpPr>
          <p:spPr bwMode="auto">
            <a:xfrm>
              <a:off x="719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3" name="Freeform 582"/>
            <p:cNvSpPr>
              <a:spLocks/>
            </p:cNvSpPr>
            <p:nvPr/>
          </p:nvSpPr>
          <p:spPr bwMode="auto">
            <a:xfrm>
              <a:off x="720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4" name="Freeform 583"/>
            <p:cNvSpPr>
              <a:spLocks/>
            </p:cNvSpPr>
            <p:nvPr/>
          </p:nvSpPr>
          <p:spPr bwMode="auto">
            <a:xfrm>
              <a:off x="72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5" name="Freeform 584"/>
            <p:cNvSpPr>
              <a:spLocks/>
            </p:cNvSpPr>
            <p:nvPr/>
          </p:nvSpPr>
          <p:spPr bwMode="auto">
            <a:xfrm>
              <a:off x="721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6" name="Freeform 585"/>
            <p:cNvSpPr>
              <a:spLocks/>
            </p:cNvSpPr>
            <p:nvPr/>
          </p:nvSpPr>
          <p:spPr bwMode="auto">
            <a:xfrm>
              <a:off x="722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7" name="Freeform 586"/>
            <p:cNvSpPr>
              <a:spLocks/>
            </p:cNvSpPr>
            <p:nvPr/>
          </p:nvSpPr>
          <p:spPr bwMode="auto">
            <a:xfrm>
              <a:off x="723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8" name="Freeform 587"/>
            <p:cNvSpPr>
              <a:spLocks/>
            </p:cNvSpPr>
            <p:nvPr/>
          </p:nvSpPr>
          <p:spPr bwMode="auto">
            <a:xfrm>
              <a:off x="724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9" name="Freeform 588"/>
            <p:cNvSpPr>
              <a:spLocks/>
            </p:cNvSpPr>
            <p:nvPr/>
          </p:nvSpPr>
          <p:spPr bwMode="auto">
            <a:xfrm>
              <a:off x="724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0" name="Freeform 589"/>
            <p:cNvSpPr>
              <a:spLocks/>
            </p:cNvSpPr>
            <p:nvPr/>
          </p:nvSpPr>
          <p:spPr bwMode="auto">
            <a:xfrm>
              <a:off x="725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1" name="Freeform 590"/>
            <p:cNvSpPr>
              <a:spLocks/>
            </p:cNvSpPr>
            <p:nvPr/>
          </p:nvSpPr>
          <p:spPr bwMode="auto">
            <a:xfrm>
              <a:off x="726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2" name="Freeform 591"/>
            <p:cNvSpPr>
              <a:spLocks/>
            </p:cNvSpPr>
            <p:nvPr/>
          </p:nvSpPr>
          <p:spPr bwMode="auto">
            <a:xfrm>
              <a:off x="727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3" name="Freeform 592"/>
            <p:cNvSpPr>
              <a:spLocks/>
            </p:cNvSpPr>
            <p:nvPr/>
          </p:nvSpPr>
          <p:spPr bwMode="auto">
            <a:xfrm>
              <a:off x="727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4" name="Freeform 593"/>
            <p:cNvSpPr>
              <a:spLocks/>
            </p:cNvSpPr>
            <p:nvPr/>
          </p:nvSpPr>
          <p:spPr bwMode="auto">
            <a:xfrm>
              <a:off x="728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5" name="Freeform 594"/>
            <p:cNvSpPr>
              <a:spLocks/>
            </p:cNvSpPr>
            <p:nvPr/>
          </p:nvSpPr>
          <p:spPr bwMode="auto">
            <a:xfrm>
              <a:off x="729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6" name="Freeform 595"/>
            <p:cNvSpPr>
              <a:spLocks/>
            </p:cNvSpPr>
            <p:nvPr/>
          </p:nvSpPr>
          <p:spPr bwMode="auto">
            <a:xfrm>
              <a:off x="729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7" name="Freeform 596"/>
            <p:cNvSpPr>
              <a:spLocks/>
            </p:cNvSpPr>
            <p:nvPr/>
          </p:nvSpPr>
          <p:spPr bwMode="auto">
            <a:xfrm>
              <a:off x="730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8" name="Freeform 597"/>
            <p:cNvSpPr>
              <a:spLocks/>
            </p:cNvSpPr>
            <p:nvPr/>
          </p:nvSpPr>
          <p:spPr bwMode="auto">
            <a:xfrm>
              <a:off x="731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9" name="Freeform 598"/>
            <p:cNvSpPr>
              <a:spLocks/>
            </p:cNvSpPr>
            <p:nvPr/>
          </p:nvSpPr>
          <p:spPr bwMode="auto">
            <a:xfrm>
              <a:off x="732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0" name="Freeform 599"/>
            <p:cNvSpPr>
              <a:spLocks/>
            </p:cNvSpPr>
            <p:nvPr/>
          </p:nvSpPr>
          <p:spPr bwMode="auto">
            <a:xfrm>
              <a:off x="732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1" name="Freeform 600"/>
            <p:cNvSpPr>
              <a:spLocks/>
            </p:cNvSpPr>
            <p:nvPr/>
          </p:nvSpPr>
          <p:spPr bwMode="auto">
            <a:xfrm>
              <a:off x="733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2" name="Freeform 601"/>
            <p:cNvSpPr>
              <a:spLocks/>
            </p:cNvSpPr>
            <p:nvPr/>
          </p:nvSpPr>
          <p:spPr bwMode="auto">
            <a:xfrm>
              <a:off x="734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3" name="Freeform 602"/>
            <p:cNvSpPr>
              <a:spLocks/>
            </p:cNvSpPr>
            <p:nvPr/>
          </p:nvSpPr>
          <p:spPr bwMode="auto">
            <a:xfrm>
              <a:off x="734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4" name="Freeform 603"/>
            <p:cNvSpPr>
              <a:spLocks/>
            </p:cNvSpPr>
            <p:nvPr/>
          </p:nvSpPr>
          <p:spPr bwMode="auto">
            <a:xfrm>
              <a:off x="735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5" name="Freeform 604"/>
            <p:cNvSpPr>
              <a:spLocks/>
            </p:cNvSpPr>
            <p:nvPr/>
          </p:nvSpPr>
          <p:spPr bwMode="auto">
            <a:xfrm>
              <a:off x="736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6" name="Freeform 605"/>
            <p:cNvSpPr>
              <a:spLocks/>
            </p:cNvSpPr>
            <p:nvPr/>
          </p:nvSpPr>
          <p:spPr bwMode="auto">
            <a:xfrm>
              <a:off x="737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7" name="Freeform 606"/>
            <p:cNvSpPr>
              <a:spLocks/>
            </p:cNvSpPr>
            <p:nvPr/>
          </p:nvSpPr>
          <p:spPr bwMode="auto">
            <a:xfrm>
              <a:off x="737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8" name="Freeform 607"/>
            <p:cNvSpPr>
              <a:spLocks/>
            </p:cNvSpPr>
            <p:nvPr/>
          </p:nvSpPr>
          <p:spPr bwMode="auto">
            <a:xfrm>
              <a:off x="738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9" name="Freeform 608"/>
            <p:cNvSpPr>
              <a:spLocks/>
            </p:cNvSpPr>
            <p:nvPr/>
          </p:nvSpPr>
          <p:spPr bwMode="auto">
            <a:xfrm>
              <a:off x="739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0" name="Freeform 609"/>
            <p:cNvSpPr>
              <a:spLocks/>
            </p:cNvSpPr>
            <p:nvPr/>
          </p:nvSpPr>
          <p:spPr bwMode="auto">
            <a:xfrm>
              <a:off x="73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1" name="Freeform 610"/>
            <p:cNvSpPr>
              <a:spLocks/>
            </p:cNvSpPr>
            <p:nvPr/>
          </p:nvSpPr>
          <p:spPr bwMode="auto">
            <a:xfrm>
              <a:off x="740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2" name="Freeform 611"/>
            <p:cNvSpPr>
              <a:spLocks/>
            </p:cNvSpPr>
            <p:nvPr/>
          </p:nvSpPr>
          <p:spPr bwMode="auto">
            <a:xfrm>
              <a:off x="741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3" name="Freeform 612"/>
            <p:cNvSpPr>
              <a:spLocks/>
            </p:cNvSpPr>
            <p:nvPr/>
          </p:nvSpPr>
          <p:spPr bwMode="auto">
            <a:xfrm>
              <a:off x="742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4" name="Freeform 613"/>
            <p:cNvSpPr>
              <a:spLocks/>
            </p:cNvSpPr>
            <p:nvPr/>
          </p:nvSpPr>
          <p:spPr bwMode="auto">
            <a:xfrm>
              <a:off x="743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5" name="Freeform 614"/>
            <p:cNvSpPr>
              <a:spLocks/>
            </p:cNvSpPr>
            <p:nvPr/>
          </p:nvSpPr>
          <p:spPr bwMode="auto">
            <a:xfrm>
              <a:off x="743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6" name="Freeform 615"/>
            <p:cNvSpPr>
              <a:spLocks/>
            </p:cNvSpPr>
            <p:nvPr/>
          </p:nvSpPr>
          <p:spPr bwMode="auto">
            <a:xfrm>
              <a:off x="744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617" name="Group 616"/>
            <p:cNvGrpSpPr>
              <a:grpSpLocks/>
            </p:cNvGrpSpPr>
            <p:nvPr/>
          </p:nvGrpSpPr>
          <p:grpSpPr bwMode="auto">
            <a:xfrm>
              <a:off x="2369" y="563"/>
              <a:ext cx="2903" cy="4159"/>
              <a:chOff x="2369" y="563"/>
              <a:chExt cx="2903" cy="4159"/>
            </a:xfrm>
          </p:grpSpPr>
          <p:sp>
            <p:nvSpPr>
              <p:cNvPr id="644" name="Freeform 643"/>
              <p:cNvSpPr>
                <a:spLocks/>
              </p:cNvSpPr>
              <p:nvPr/>
            </p:nvSpPr>
            <p:spPr bwMode="auto">
              <a:xfrm>
                <a:off x="2369" y="563"/>
                <a:ext cx="2903" cy="4159"/>
              </a:xfrm>
              <a:custGeom>
                <a:avLst/>
                <a:gdLst>
                  <a:gd name="T0" fmla="*/ 1477 w 2903"/>
                  <a:gd name="T1" fmla="*/ 4 h 4159"/>
                  <a:gd name="T2" fmla="*/ 1424 w 2903"/>
                  <a:gd name="T3" fmla="*/ 4 h 4159"/>
                  <a:gd name="T4" fmla="*/ 1434 w 2903"/>
                  <a:gd name="T5" fmla="*/ 0 h 4159"/>
                  <a:gd name="T6" fmla="*/ 1463 w 2903"/>
                  <a:gd name="T7" fmla="*/ 0 h 4159"/>
                  <a:gd name="T8" fmla="*/ 1477 w 2903"/>
                  <a:gd name="T9" fmla="*/ 4 h 4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03" h="4159">
                    <a:moveTo>
                      <a:pt x="1477" y="4"/>
                    </a:moveTo>
                    <a:lnTo>
                      <a:pt x="1424" y="4"/>
                    </a:lnTo>
                    <a:lnTo>
                      <a:pt x="1434" y="0"/>
                    </a:lnTo>
                    <a:lnTo>
                      <a:pt x="1463" y="0"/>
                    </a:lnTo>
                    <a:lnTo>
                      <a:pt x="1477" y="4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5" name="Freeform 644"/>
              <p:cNvSpPr>
                <a:spLocks/>
              </p:cNvSpPr>
              <p:nvPr/>
            </p:nvSpPr>
            <p:spPr bwMode="auto">
              <a:xfrm>
                <a:off x="2369" y="563"/>
                <a:ext cx="2903" cy="4159"/>
              </a:xfrm>
              <a:custGeom>
                <a:avLst/>
                <a:gdLst>
                  <a:gd name="T0" fmla="*/ 0 w 2903"/>
                  <a:gd name="T1" fmla="*/ 3597 h 4159"/>
                  <a:gd name="T2" fmla="*/ 47 w 2903"/>
                  <a:gd name="T3" fmla="*/ 3515 h 4159"/>
                  <a:gd name="T4" fmla="*/ 76 w 2903"/>
                  <a:gd name="T5" fmla="*/ 3467 h 4159"/>
                  <a:gd name="T6" fmla="*/ 191 w 2903"/>
                  <a:gd name="T7" fmla="*/ 3232 h 4159"/>
                  <a:gd name="T8" fmla="*/ 244 w 2903"/>
                  <a:gd name="T9" fmla="*/ 3117 h 4159"/>
                  <a:gd name="T10" fmla="*/ 292 w 2903"/>
                  <a:gd name="T11" fmla="*/ 2997 h 4159"/>
                  <a:gd name="T12" fmla="*/ 340 w 2903"/>
                  <a:gd name="T13" fmla="*/ 2873 h 4159"/>
                  <a:gd name="T14" fmla="*/ 379 w 2903"/>
                  <a:gd name="T15" fmla="*/ 2762 h 4159"/>
                  <a:gd name="T16" fmla="*/ 455 w 2903"/>
                  <a:gd name="T17" fmla="*/ 2532 h 4159"/>
                  <a:gd name="T18" fmla="*/ 503 w 2903"/>
                  <a:gd name="T19" fmla="*/ 2383 h 4159"/>
                  <a:gd name="T20" fmla="*/ 532 w 2903"/>
                  <a:gd name="T21" fmla="*/ 2287 h 4159"/>
                  <a:gd name="T22" fmla="*/ 570 w 2903"/>
                  <a:gd name="T23" fmla="*/ 2163 h 4159"/>
                  <a:gd name="T24" fmla="*/ 633 w 2903"/>
                  <a:gd name="T25" fmla="*/ 1961 h 4159"/>
                  <a:gd name="T26" fmla="*/ 738 w 2903"/>
                  <a:gd name="T27" fmla="*/ 1592 h 4159"/>
                  <a:gd name="T28" fmla="*/ 863 w 2903"/>
                  <a:gd name="T29" fmla="*/ 1160 h 4159"/>
                  <a:gd name="T30" fmla="*/ 901 w 2903"/>
                  <a:gd name="T31" fmla="*/ 1036 h 4159"/>
                  <a:gd name="T32" fmla="*/ 930 w 2903"/>
                  <a:gd name="T33" fmla="*/ 940 h 4159"/>
                  <a:gd name="T34" fmla="*/ 1026 w 2903"/>
                  <a:gd name="T35" fmla="*/ 647 h 4159"/>
                  <a:gd name="T36" fmla="*/ 1060 w 2903"/>
                  <a:gd name="T37" fmla="*/ 570 h 4159"/>
                  <a:gd name="T38" fmla="*/ 1156 w 2903"/>
                  <a:gd name="T39" fmla="*/ 335 h 4159"/>
                  <a:gd name="T40" fmla="*/ 1213 w 2903"/>
                  <a:gd name="T41" fmla="*/ 220 h 4159"/>
                  <a:gd name="T42" fmla="*/ 1242 w 2903"/>
                  <a:gd name="T43" fmla="*/ 167 h 4159"/>
                  <a:gd name="T44" fmla="*/ 1290 w 2903"/>
                  <a:gd name="T45" fmla="*/ 100 h 4159"/>
                  <a:gd name="T46" fmla="*/ 1328 w 2903"/>
                  <a:gd name="T47" fmla="*/ 57 h 4159"/>
                  <a:gd name="T48" fmla="*/ 1415 w 2903"/>
                  <a:gd name="T49" fmla="*/ 4 h 4159"/>
                  <a:gd name="T50" fmla="*/ 1564 w 2903"/>
                  <a:gd name="T51" fmla="*/ 52 h 4159"/>
                  <a:gd name="T52" fmla="*/ 1602 w 2903"/>
                  <a:gd name="T53" fmla="*/ 91 h 4159"/>
                  <a:gd name="T54" fmla="*/ 1631 w 2903"/>
                  <a:gd name="T55" fmla="*/ 124 h 4159"/>
                  <a:gd name="T56" fmla="*/ 1679 w 2903"/>
                  <a:gd name="T57" fmla="*/ 201 h 4159"/>
                  <a:gd name="T58" fmla="*/ 1736 w 2903"/>
                  <a:gd name="T59" fmla="*/ 311 h 4159"/>
                  <a:gd name="T60" fmla="*/ 1832 w 2903"/>
                  <a:gd name="T61" fmla="*/ 541 h 4159"/>
                  <a:gd name="T62" fmla="*/ 1861 w 2903"/>
                  <a:gd name="T63" fmla="*/ 623 h 4159"/>
                  <a:gd name="T64" fmla="*/ 1952 w 2903"/>
                  <a:gd name="T65" fmla="*/ 877 h 4159"/>
                  <a:gd name="T66" fmla="*/ 1981 w 2903"/>
                  <a:gd name="T67" fmla="*/ 973 h 4159"/>
                  <a:gd name="T68" fmla="*/ 2010 w 2903"/>
                  <a:gd name="T69" fmla="*/ 1064 h 4159"/>
                  <a:gd name="T70" fmla="*/ 2096 w 2903"/>
                  <a:gd name="T71" fmla="*/ 1362 h 4159"/>
                  <a:gd name="T72" fmla="*/ 2173 w 2903"/>
                  <a:gd name="T73" fmla="*/ 1630 h 4159"/>
                  <a:gd name="T74" fmla="*/ 2288 w 2903"/>
                  <a:gd name="T75" fmla="*/ 2028 h 4159"/>
                  <a:gd name="T76" fmla="*/ 2341 w 2903"/>
                  <a:gd name="T77" fmla="*/ 2191 h 4159"/>
                  <a:gd name="T78" fmla="*/ 2379 w 2903"/>
                  <a:gd name="T79" fmla="*/ 2321 h 4159"/>
                  <a:gd name="T80" fmla="*/ 2408 w 2903"/>
                  <a:gd name="T81" fmla="*/ 2412 h 4159"/>
                  <a:gd name="T82" fmla="*/ 2456 w 2903"/>
                  <a:gd name="T83" fmla="*/ 2566 h 4159"/>
                  <a:gd name="T84" fmla="*/ 2542 w 2903"/>
                  <a:gd name="T85" fmla="*/ 2820 h 4159"/>
                  <a:gd name="T86" fmla="*/ 2571 w 2903"/>
                  <a:gd name="T87" fmla="*/ 2897 h 4159"/>
                  <a:gd name="T88" fmla="*/ 2619 w 2903"/>
                  <a:gd name="T89" fmla="*/ 3026 h 4159"/>
                  <a:gd name="T90" fmla="*/ 2686 w 2903"/>
                  <a:gd name="T91" fmla="*/ 3189 h 4159"/>
                  <a:gd name="T92" fmla="*/ 2715 w 2903"/>
                  <a:gd name="T93" fmla="*/ 3251 h 4159"/>
                  <a:gd name="T94" fmla="*/ 2835 w 2903"/>
                  <a:gd name="T95" fmla="*/ 3482 h 4159"/>
                  <a:gd name="T96" fmla="*/ 2864 w 2903"/>
                  <a:gd name="T97" fmla="*/ 3534 h 4159"/>
                  <a:gd name="T98" fmla="*/ 2902 w 2903"/>
                  <a:gd name="T99" fmla="*/ 4158 h 4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903" h="4159">
                    <a:moveTo>
                      <a:pt x="2902" y="4158"/>
                    </a:moveTo>
                    <a:lnTo>
                      <a:pt x="0" y="4158"/>
                    </a:lnTo>
                    <a:lnTo>
                      <a:pt x="0" y="3597"/>
                    </a:lnTo>
                    <a:lnTo>
                      <a:pt x="9" y="3578"/>
                    </a:lnTo>
                    <a:lnTo>
                      <a:pt x="38" y="3534"/>
                    </a:lnTo>
                    <a:lnTo>
                      <a:pt x="47" y="3515"/>
                    </a:lnTo>
                    <a:lnTo>
                      <a:pt x="57" y="3501"/>
                    </a:lnTo>
                    <a:lnTo>
                      <a:pt x="67" y="3482"/>
                    </a:lnTo>
                    <a:lnTo>
                      <a:pt x="76" y="3467"/>
                    </a:lnTo>
                    <a:lnTo>
                      <a:pt x="172" y="3275"/>
                    </a:lnTo>
                    <a:lnTo>
                      <a:pt x="182" y="3251"/>
                    </a:lnTo>
                    <a:lnTo>
                      <a:pt x="191" y="3232"/>
                    </a:lnTo>
                    <a:lnTo>
                      <a:pt x="206" y="3208"/>
                    </a:lnTo>
                    <a:lnTo>
                      <a:pt x="215" y="3189"/>
                    </a:lnTo>
                    <a:lnTo>
                      <a:pt x="244" y="3117"/>
                    </a:lnTo>
                    <a:lnTo>
                      <a:pt x="254" y="3098"/>
                    </a:lnTo>
                    <a:lnTo>
                      <a:pt x="283" y="3026"/>
                    </a:lnTo>
                    <a:lnTo>
                      <a:pt x="292" y="2997"/>
                    </a:lnTo>
                    <a:lnTo>
                      <a:pt x="321" y="2925"/>
                    </a:lnTo>
                    <a:lnTo>
                      <a:pt x="331" y="2897"/>
                    </a:lnTo>
                    <a:lnTo>
                      <a:pt x="340" y="2873"/>
                    </a:lnTo>
                    <a:lnTo>
                      <a:pt x="350" y="2844"/>
                    </a:lnTo>
                    <a:lnTo>
                      <a:pt x="359" y="2820"/>
                    </a:lnTo>
                    <a:lnTo>
                      <a:pt x="379" y="2762"/>
                    </a:lnTo>
                    <a:lnTo>
                      <a:pt x="388" y="2738"/>
                    </a:lnTo>
                    <a:lnTo>
                      <a:pt x="446" y="2566"/>
                    </a:lnTo>
                    <a:lnTo>
                      <a:pt x="455" y="2532"/>
                    </a:lnTo>
                    <a:lnTo>
                      <a:pt x="484" y="2446"/>
                    </a:lnTo>
                    <a:lnTo>
                      <a:pt x="494" y="2412"/>
                    </a:lnTo>
                    <a:lnTo>
                      <a:pt x="503" y="2383"/>
                    </a:lnTo>
                    <a:lnTo>
                      <a:pt x="513" y="2350"/>
                    </a:lnTo>
                    <a:lnTo>
                      <a:pt x="522" y="2321"/>
                    </a:lnTo>
                    <a:lnTo>
                      <a:pt x="532" y="2287"/>
                    </a:lnTo>
                    <a:lnTo>
                      <a:pt x="542" y="2259"/>
                    </a:lnTo>
                    <a:lnTo>
                      <a:pt x="561" y="2191"/>
                    </a:lnTo>
                    <a:lnTo>
                      <a:pt x="570" y="2163"/>
                    </a:lnTo>
                    <a:lnTo>
                      <a:pt x="609" y="2028"/>
                    </a:lnTo>
                    <a:lnTo>
                      <a:pt x="623" y="1995"/>
                    </a:lnTo>
                    <a:lnTo>
                      <a:pt x="633" y="1961"/>
                    </a:lnTo>
                    <a:lnTo>
                      <a:pt x="642" y="1932"/>
                    </a:lnTo>
                    <a:lnTo>
                      <a:pt x="729" y="1630"/>
                    </a:lnTo>
                    <a:lnTo>
                      <a:pt x="738" y="1592"/>
                    </a:lnTo>
                    <a:lnTo>
                      <a:pt x="796" y="1390"/>
                    </a:lnTo>
                    <a:lnTo>
                      <a:pt x="805" y="1362"/>
                    </a:lnTo>
                    <a:lnTo>
                      <a:pt x="863" y="1160"/>
                    </a:lnTo>
                    <a:lnTo>
                      <a:pt x="873" y="1131"/>
                    </a:lnTo>
                    <a:lnTo>
                      <a:pt x="892" y="1064"/>
                    </a:lnTo>
                    <a:lnTo>
                      <a:pt x="901" y="1036"/>
                    </a:lnTo>
                    <a:lnTo>
                      <a:pt x="911" y="1002"/>
                    </a:lnTo>
                    <a:lnTo>
                      <a:pt x="921" y="973"/>
                    </a:lnTo>
                    <a:lnTo>
                      <a:pt x="930" y="940"/>
                    </a:lnTo>
                    <a:lnTo>
                      <a:pt x="940" y="911"/>
                    </a:lnTo>
                    <a:lnTo>
                      <a:pt x="949" y="877"/>
                    </a:lnTo>
                    <a:lnTo>
                      <a:pt x="1026" y="647"/>
                    </a:lnTo>
                    <a:lnTo>
                      <a:pt x="1036" y="623"/>
                    </a:lnTo>
                    <a:lnTo>
                      <a:pt x="1050" y="594"/>
                    </a:lnTo>
                    <a:lnTo>
                      <a:pt x="1060" y="570"/>
                    </a:lnTo>
                    <a:lnTo>
                      <a:pt x="1069" y="541"/>
                    </a:lnTo>
                    <a:lnTo>
                      <a:pt x="1137" y="374"/>
                    </a:lnTo>
                    <a:lnTo>
                      <a:pt x="1156" y="335"/>
                    </a:lnTo>
                    <a:lnTo>
                      <a:pt x="1165" y="311"/>
                    </a:lnTo>
                    <a:lnTo>
                      <a:pt x="1204" y="235"/>
                    </a:lnTo>
                    <a:lnTo>
                      <a:pt x="1213" y="220"/>
                    </a:lnTo>
                    <a:lnTo>
                      <a:pt x="1223" y="201"/>
                    </a:lnTo>
                    <a:lnTo>
                      <a:pt x="1232" y="187"/>
                    </a:lnTo>
                    <a:lnTo>
                      <a:pt x="1242" y="167"/>
                    </a:lnTo>
                    <a:lnTo>
                      <a:pt x="1271" y="124"/>
                    </a:lnTo>
                    <a:lnTo>
                      <a:pt x="1280" y="115"/>
                    </a:lnTo>
                    <a:lnTo>
                      <a:pt x="1290" y="100"/>
                    </a:lnTo>
                    <a:lnTo>
                      <a:pt x="1300" y="91"/>
                    </a:lnTo>
                    <a:lnTo>
                      <a:pt x="1309" y="76"/>
                    </a:lnTo>
                    <a:lnTo>
                      <a:pt x="1328" y="57"/>
                    </a:lnTo>
                    <a:lnTo>
                      <a:pt x="1338" y="52"/>
                    </a:lnTo>
                    <a:lnTo>
                      <a:pt x="1357" y="33"/>
                    </a:lnTo>
                    <a:lnTo>
                      <a:pt x="1415" y="4"/>
                    </a:lnTo>
                    <a:lnTo>
                      <a:pt x="1487" y="4"/>
                    </a:lnTo>
                    <a:lnTo>
                      <a:pt x="1544" y="33"/>
                    </a:lnTo>
                    <a:lnTo>
                      <a:pt x="1564" y="52"/>
                    </a:lnTo>
                    <a:lnTo>
                      <a:pt x="1573" y="57"/>
                    </a:lnTo>
                    <a:lnTo>
                      <a:pt x="1592" y="76"/>
                    </a:lnTo>
                    <a:lnTo>
                      <a:pt x="1602" y="91"/>
                    </a:lnTo>
                    <a:lnTo>
                      <a:pt x="1611" y="100"/>
                    </a:lnTo>
                    <a:lnTo>
                      <a:pt x="1621" y="115"/>
                    </a:lnTo>
                    <a:lnTo>
                      <a:pt x="1631" y="124"/>
                    </a:lnTo>
                    <a:lnTo>
                      <a:pt x="1659" y="167"/>
                    </a:lnTo>
                    <a:lnTo>
                      <a:pt x="1669" y="187"/>
                    </a:lnTo>
                    <a:lnTo>
                      <a:pt x="1679" y="201"/>
                    </a:lnTo>
                    <a:lnTo>
                      <a:pt x="1688" y="220"/>
                    </a:lnTo>
                    <a:lnTo>
                      <a:pt x="1698" y="235"/>
                    </a:lnTo>
                    <a:lnTo>
                      <a:pt x="1736" y="311"/>
                    </a:lnTo>
                    <a:lnTo>
                      <a:pt x="1746" y="335"/>
                    </a:lnTo>
                    <a:lnTo>
                      <a:pt x="1765" y="374"/>
                    </a:lnTo>
                    <a:lnTo>
                      <a:pt x="1832" y="541"/>
                    </a:lnTo>
                    <a:lnTo>
                      <a:pt x="1842" y="570"/>
                    </a:lnTo>
                    <a:lnTo>
                      <a:pt x="1851" y="594"/>
                    </a:lnTo>
                    <a:lnTo>
                      <a:pt x="1861" y="623"/>
                    </a:lnTo>
                    <a:lnTo>
                      <a:pt x="1871" y="647"/>
                    </a:lnTo>
                    <a:lnTo>
                      <a:pt x="1885" y="676"/>
                    </a:lnTo>
                    <a:lnTo>
                      <a:pt x="1952" y="877"/>
                    </a:lnTo>
                    <a:lnTo>
                      <a:pt x="1962" y="911"/>
                    </a:lnTo>
                    <a:lnTo>
                      <a:pt x="1971" y="940"/>
                    </a:lnTo>
                    <a:lnTo>
                      <a:pt x="1981" y="973"/>
                    </a:lnTo>
                    <a:lnTo>
                      <a:pt x="1990" y="1002"/>
                    </a:lnTo>
                    <a:lnTo>
                      <a:pt x="2000" y="1036"/>
                    </a:lnTo>
                    <a:lnTo>
                      <a:pt x="2010" y="1064"/>
                    </a:lnTo>
                    <a:lnTo>
                      <a:pt x="2029" y="1131"/>
                    </a:lnTo>
                    <a:lnTo>
                      <a:pt x="2038" y="1160"/>
                    </a:lnTo>
                    <a:lnTo>
                      <a:pt x="2096" y="1362"/>
                    </a:lnTo>
                    <a:lnTo>
                      <a:pt x="2106" y="1390"/>
                    </a:lnTo>
                    <a:lnTo>
                      <a:pt x="2163" y="1592"/>
                    </a:lnTo>
                    <a:lnTo>
                      <a:pt x="2173" y="1630"/>
                    </a:lnTo>
                    <a:lnTo>
                      <a:pt x="2259" y="1932"/>
                    </a:lnTo>
                    <a:lnTo>
                      <a:pt x="2269" y="1961"/>
                    </a:lnTo>
                    <a:lnTo>
                      <a:pt x="2288" y="2028"/>
                    </a:lnTo>
                    <a:lnTo>
                      <a:pt x="2302" y="2062"/>
                    </a:lnTo>
                    <a:lnTo>
                      <a:pt x="2331" y="2163"/>
                    </a:lnTo>
                    <a:lnTo>
                      <a:pt x="2341" y="2191"/>
                    </a:lnTo>
                    <a:lnTo>
                      <a:pt x="2360" y="2259"/>
                    </a:lnTo>
                    <a:lnTo>
                      <a:pt x="2370" y="2287"/>
                    </a:lnTo>
                    <a:lnTo>
                      <a:pt x="2379" y="2321"/>
                    </a:lnTo>
                    <a:lnTo>
                      <a:pt x="2389" y="2350"/>
                    </a:lnTo>
                    <a:lnTo>
                      <a:pt x="2398" y="2383"/>
                    </a:lnTo>
                    <a:lnTo>
                      <a:pt x="2408" y="2412"/>
                    </a:lnTo>
                    <a:lnTo>
                      <a:pt x="2417" y="2446"/>
                    </a:lnTo>
                    <a:lnTo>
                      <a:pt x="2446" y="2532"/>
                    </a:lnTo>
                    <a:lnTo>
                      <a:pt x="2456" y="2566"/>
                    </a:lnTo>
                    <a:lnTo>
                      <a:pt x="2513" y="2738"/>
                    </a:lnTo>
                    <a:lnTo>
                      <a:pt x="2523" y="2762"/>
                    </a:lnTo>
                    <a:lnTo>
                      <a:pt x="2542" y="2820"/>
                    </a:lnTo>
                    <a:lnTo>
                      <a:pt x="2552" y="2844"/>
                    </a:lnTo>
                    <a:lnTo>
                      <a:pt x="2561" y="2873"/>
                    </a:lnTo>
                    <a:lnTo>
                      <a:pt x="2571" y="2897"/>
                    </a:lnTo>
                    <a:lnTo>
                      <a:pt x="2581" y="2925"/>
                    </a:lnTo>
                    <a:lnTo>
                      <a:pt x="2609" y="2997"/>
                    </a:lnTo>
                    <a:lnTo>
                      <a:pt x="2619" y="3026"/>
                    </a:lnTo>
                    <a:lnTo>
                      <a:pt x="2648" y="3098"/>
                    </a:lnTo>
                    <a:lnTo>
                      <a:pt x="2657" y="3117"/>
                    </a:lnTo>
                    <a:lnTo>
                      <a:pt x="2686" y="3189"/>
                    </a:lnTo>
                    <a:lnTo>
                      <a:pt x="2696" y="3208"/>
                    </a:lnTo>
                    <a:lnTo>
                      <a:pt x="2705" y="3232"/>
                    </a:lnTo>
                    <a:lnTo>
                      <a:pt x="2715" y="3251"/>
                    </a:lnTo>
                    <a:lnTo>
                      <a:pt x="2729" y="3275"/>
                    </a:lnTo>
                    <a:lnTo>
                      <a:pt x="2825" y="3467"/>
                    </a:lnTo>
                    <a:lnTo>
                      <a:pt x="2835" y="3482"/>
                    </a:lnTo>
                    <a:lnTo>
                      <a:pt x="2844" y="3501"/>
                    </a:lnTo>
                    <a:lnTo>
                      <a:pt x="2854" y="3515"/>
                    </a:lnTo>
                    <a:lnTo>
                      <a:pt x="2864" y="3534"/>
                    </a:lnTo>
                    <a:lnTo>
                      <a:pt x="2892" y="3578"/>
                    </a:lnTo>
                    <a:lnTo>
                      <a:pt x="2902" y="3597"/>
                    </a:lnTo>
                    <a:lnTo>
                      <a:pt x="2902" y="4158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618" name="Freeform 617"/>
            <p:cNvSpPr>
              <a:spLocks/>
            </p:cNvSpPr>
            <p:nvPr/>
          </p:nvSpPr>
          <p:spPr bwMode="auto">
            <a:xfrm>
              <a:off x="2369" y="563"/>
              <a:ext cx="2903" cy="4159"/>
            </a:xfrm>
            <a:custGeom>
              <a:avLst/>
              <a:gdLst>
                <a:gd name="T0" fmla="*/ 28 w 2903"/>
                <a:gd name="T1" fmla="*/ 3549 h 4159"/>
                <a:gd name="T2" fmla="*/ 76 w 2903"/>
                <a:gd name="T3" fmla="*/ 3467 h 4159"/>
                <a:gd name="T4" fmla="*/ 124 w 2903"/>
                <a:gd name="T5" fmla="*/ 3371 h 4159"/>
                <a:gd name="T6" fmla="*/ 172 w 2903"/>
                <a:gd name="T7" fmla="*/ 3275 h 4159"/>
                <a:gd name="T8" fmla="*/ 225 w 2903"/>
                <a:gd name="T9" fmla="*/ 3165 h 4159"/>
                <a:gd name="T10" fmla="*/ 273 w 2903"/>
                <a:gd name="T11" fmla="*/ 3050 h 4159"/>
                <a:gd name="T12" fmla="*/ 321 w 2903"/>
                <a:gd name="T13" fmla="*/ 2925 h 4159"/>
                <a:gd name="T14" fmla="*/ 369 w 2903"/>
                <a:gd name="T15" fmla="*/ 2791 h 4159"/>
                <a:gd name="T16" fmla="*/ 417 w 2903"/>
                <a:gd name="T17" fmla="*/ 2652 h 4159"/>
                <a:gd name="T18" fmla="*/ 465 w 2903"/>
                <a:gd name="T19" fmla="*/ 2503 h 4159"/>
                <a:gd name="T20" fmla="*/ 513 w 2903"/>
                <a:gd name="T21" fmla="*/ 2350 h 4159"/>
                <a:gd name="T22" fmla="*/ 561 w 2903"/>
                <a:gd name="T23" fmla="*/ 2191 h 4159"/>
                <a:gd name="T24" fmla="*/ 609 w 2903"/>
                <a:gd name="T25" fmla="*/ 2028 h 4159"/>
                <a:gd name="T26" fmla="*/ 662 w 2903"/>
                <a:gd name="T27" fmla="*/ 1865 h 4159"/>
                <a:gd name="T28" fmla="*/ 710 w 2903"/>
                <a:gd name="T29" fmla="*/ 1697 h 4159"/>
                <a:gd name="T30" fmla="*/ 758 w 2903"/>
                <a:gd name="T31" fmla="*/ 1525 h 4159"/>
                <a:gd name="T32" fmla="*/ 805 w 2903"/>
                <a:gd name="T33" fmla="*/ 1362 h 4159"/>
                <a:gd name="T34" fmla="*/ 853 w 2903"/>
                <a:gd name="T35" fmla="*/ 1194 h 4159"/>
                <a:gd name="T36" fmla="*/ 901 w 2903"/>
                <a:gd name="T37" fmla="*/ 1036 h 4159"/>
                <a:gd name="T38" fmla="*/ 949 w 2903"/>
                <a:gd name="T39" fmla="*/ 877 h 4159"/>
                <a:gd name="T40" fmla="*/ 997 w 2903"/>
                <a:gd name="T41" fmla="*/ 733 h 4159"/>
                <a:gd name="T42" fmla="*/ 1050 w 2903"/>
                <a:gd name="T43" fmla="*/ 594 h 4159"/>
                <a:gd name="T44" fmla="*/ 1098 w 2903"/>
                <a:gd name="T45" fmla="*/ 470 h 4159"/>
                <a:gd name="T46" fmla="*/ 1146 w 2903"/>
                <a:gd name="T47" fmla="*/ 354 h 4159"/>
                <a:gd name="T48" fmla="*/ 1194 w 2903"/>
                <a:gd name="T49" fmla="*/ 254 h 4159"/>
                <a:gd name="T50" fmla="*/ 1242 w 2903"/>
                <a:gd name="T51" fmla="*/ 167 h 4159"/>
                <a:gd name="T52" fmla="*/ 1290 w 2903"/>
                <a:gd name="T53" fmla="*/ 100 h 4159"/>
                <a:gd name="T54" fmla="*/ 1338 w 2903"/>
                <a:gd name="T55" fmla="*/ 52 h 4159"/>
                <a:gd name="T56" fmla="*/ 1386 w 2903"/>
                <a:gd name="T57" fmla="*/ 19 h 4159"/>
                <a:gd name="T58" fmla="*/ 1434 w 2903"/>
                <a:gd name="T59" fmla="*/ 0 h 4159"/>
                <a:gd name="T60" fmla="*/ 1487 w 2903"/>
                <a:gd name="T61" fmla="*/ 4 h 4159"/>
                <a:gd name="T62" fmla="*/ 1535 w 2903"/>
                <a:gd name="T63" fmla="*/ 28 h 4159"/>
                <a:gd name="T64" fmla="*/ 1583 w 2903"/>
                <a:gd name="T65" fmla="*/ 67 h 4159"/>
                <a:gd name="T66" fmla="*/ 1631 w 2903"/>
                <a:gd name="T67" fmla="*/ 124 h 4159"/>
                <a:gd name="T68" fmla="*/ 1679 w 2903"/>
                <a:gd name="T69" fmla="*/ 201 h 4159"/>
                <a:gd name="T70" fmla="*/ 1727 w 2903"/>
                <a:gd name="T71" fmla="*/ 292 h 4159"/>
                <a:gd name="T72" fmla="*/ 1775 w 2903"/>
                <a:gd name="T73" fmla="*/ 398 h 4159"/>
                <a:gd name="T74" fmla="*/ 1823 w 2903"/>
                <a:gd name="T75" fmla="*/ 518 h 4159"/>
                <a:gd name="T76" fmla="*/ 1871 w 2903"/>
                <a:gd name="T77" fmla="*/ 647 h 4159"/>
                <a:gd name="T78" fmla="*/ 1923 w 2903"/>
                <a:gd name="T79" fmla="*/ 791 h 4159"/>
                <a:gd name="T80" fmla="*/ 1971 w 2903"/>
                <a:gd name="T81" fmla="*/ 940 h 4159"/>
                <a:gd name="T82" fmla="*/ 2019 w 2903"/>
                <a:gd name="T83" fmla="*/ 1098 h 4159"/>
                <a:gd name="T84" fmla="*/ 2067 w 2903"/>
                <a:gd name="T85" fmla="*/ 1261 h 4159"/>
                <a:gd name="T86" fmla="*/ 2115 w 2903"/>
                <a:gd name="T87" fmla="*/ 1424 h 4159"/>
                <a:gd name="T88" fmla="*/ 2163 w 2903"/>
                <a:gd name="T89" fmla="*/ 1592 h 4159"/>
                <a:gd name="T90" fmla="*/ 2211 w 2903"/>
                <a:gd name="T91" fmla="*/ 1765 h 4159"/>
                <a:gd name="T92" fmla="*/ 2259 w 2903"/>
                <a:gd name="T93" fmla="*/ 1932 h 4159"/>
                <a:gd name="T94" fmla="*/ 2312 w 2903"/>
                <a:gd name="T95" fmla="*/ 2096 h 4159"/>
                <a:gd name="T96" fmla="*/ 2360 w 2903"/>
                <a:gd name="T97" fmla="*/ 2259 h 4159"/>
                <a:gd name="T98" fmla="*/ 2408 w 2903"/>
                <a:gd name="T99" fmla="*/ 2412 h 4159"/>
                <a:gd name="T100" fmla="*/ 2456 w 2903"/>
                <a:gd name="T101" fmla="*/ 2566 h 4159"/>
                <a:gd name="T102" fmla="*/ 2504 w 2903"/>
                <a:gd name="T103" fmla="*/ 2709 h 4159"/>
                <a:gd name="T104" fmla="*/ 2552 w 2903"/>
                <a:gd name="T105" fmla="*/ 2844 h 4159"/>
                <a:gd name="T106" fmla="*/ 2600 w 2903"/>
                <a:gd name="T107" fmla="*/ 2973 h 4159"/>
                <a:gd name="T108" fmla="*/ 2648 w 2903"/>
                <a:gd name="T109" fmla="*/ 3098 h 4159"/>
                <a:gd name="T110" fmla="*/ 2696 w 2903"/>
                <a:gd name="T111" fmla="*/ 3208 h 4159"/>
                <a:gd name="T112" fmla="*/ 2749 w 2903"/>
                <a:gd name="T113" fmla="*/ 3314 h 4159"/>
                <a:gd name="T114" fmla="*/ 2796 w 2903"/>
                <a:gd name="T115" fmla="*/ 3410 h 4159"/>
                <a:gd name="T116" fmla="*/ 2844 w 2903"/>
                <a:gd name="T117" fmla="*/ 3501 h 4159"/>
                <a:gd name="T118" fmla="*/ 2892 w 2903"/>
                <a:gd name="T119" fmla="*/ 3578 h 4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03" h="4159">
                  <a:moveTo>
                    <a:pt x="0" y="3597"/>
                  </a:moveTo>
                  <a:lnTo>
                    <a:pt x="0" y="3597"/>
                  </a:lnTo>
                  <a:lnTo>
                    <a:pt x="9" y="3578"/>
                  </a:lnTo>
                  <a:lnTo>
                    <a:pt x="19" y="3563"/>
                  </a:lnTo>
                  <a:lnTo>
                    <a:pt x="28" y="3549"/>
                  </a:lnTo>
                  <a:lnTo>
                    <a:pt x="38" y="3534"/>
                  </a:lnTo>
                  <a:lnTo>
                    <a:pt x="47" y="3515"/>
                  </a:lnTo>
                  <a:lnTo>
                    <a:pt x="57" y="3501"/>
                  </a:lnTo>
                  <a:lnTo>
                    <a:pt x="67" y="3482"/>
                  </a:lnTo>
                  <a:lnTo>
                    <a:pt x="76" y="3467"/>
                  </a:lnTo>
                  <a:lnTo>
                    <a:pt x="86" y="3448"/>
                  </a:lnTo>
                  <a:lnTo>
                    <a:pt x="95" y="3429"/>
                  </a:lnTo>
                  <a:lnTo>
                    <a:pt x="105" y="3410"/>
                  </a:lnTo>
                  <a:lnTo>
                    <a:pt x="115" y="3391"/>
                  </a:lnTo>
                  <a:lnTo>
                    <a:pt x="124" y="3371"/>
                  </a:lnTo>
                  <a:lnTo>
                    <a:pt x="134" y="3352"/>
                  </a:lnTo>
                  <a:lnTo>
                    <a:pt x="143" y="3333"/>
                  </a:lnTo>
                  <a:lnTo>
                    <a:pt x="153" y="3314"/>
                  </a:lnTo>
                  <a:lnTo>
                    <a:pt x="163" y="3295"/>
                  </a:lnTo>
                  <a:lnTo>
                    <a:pt x="172" y="3275"/>
                  </a:lnTo>
                  <a:lnTo>
                    <a:pt x="182" y="3251"/>
                  </a:lnTo>
                  <a:lnTo>
                    <a:pt x="191" y="3232"/>
                  </a:lnTo>
                  <a:lnTo>
                    <a:pt x="206" y="3208"/>
                  </a:lnTo>
                  <a:lnTo>
                    <a:pt x="215" y="3189"/>
                  </a:lnTo>
                  <a:lnTo>
                    <a:pt x="225" y="3165"/>
                  </a:lnTo>
                  <a:lnTo>
                    <a:pt x="235" y="3141"/>
                  </a:lnTo>
                  <a:lnTo>
                    <a:pt x="244" y="3117"/>
                  </a:lnTo>
                  <a:lnTo>
                    <a:pt x="254" y="3098"/>
                  </a:lnTo>
                  <a:lnTo>
                    <a:pt x="263" y="3074"/>
                  </a:lnTo>
                  <a:lnTo>
                    <a:pt x="273" y="3050"/>
                  </a:lnTo>
                  <a:lnTo>
                    <a:pt x="283" y="3026"/>
                  </a:lnTo>
                  <a:lnTo>
                    <a:pt x="292" y="2997"/>
                  </a:lnTo>
                  <a:lnTo>
                    <a:pt x="302" y="2973"/>
                  </a:lnTo>
                  <a:lnTo>
                    <a:pt x="311" y="2949"/>
                  </a:lnTo>
                  <a:lnTo>
                    <a:pt x="321" y="2925"/>
                  </a:lnTo>
                  <a:lnTo>
                    <a:pt x="331" y="2897"/>
                  </a:lnTo>
                  <a:lnTo>
                    <a:pt x="340" y="2873"/>
                  </a:lnTo>
                  <a:lnTo>
                    <a:pt x="350" y="2844"/>
                  </a:lnTo>
                  <a:lnTo>
                    <a:pt x="359" y="2820"/>
                  </a:lnTo>
                  <a:lnTo>
                    <a:pt x="369" y="2791"/>
                  </a:lnTo>
                  <a:lnTo>
                    <a:pt x="379" y="2762"/>
                  </a:lnTo>
                  <a:lnTo>
                    <a:pt x="388" y="2738"/>
                  </a:lnTo>
                  <a:lnTo>
                    <a:pt x="398" y="2709"/>
                  </a:lnTo>
                  <a:lnTo>
                    <a:pt x="407" y="2681"/>
                  </a:lnTo>
                  <a:lnTo>
                    <a:pt x="417" y="2652"/>
                  </a:lnTo>
                  <a:lnTo>
                    <a:pt x="426" y="2623"/>
                  </a:lnTo>
                  <a:lnTo>
                    <a:pt x="436" y="2594"/>
                  </a:lnTo>
                  <a:lnTo>
                    <a:pt x="446" y="2566"/>
                  </a:lnTo>
                  <a:lnTo>
                    <a:pt x="455" y="2532"/>
                  </a:lnTo>
                  <a:lnTo>
                    <a:pt x="465" y="2503"/>
                  </a:lnTo>
                  <a:lnTo>
                    <a:pt x="474" y="2474"/>
                  </a:lnTo>
                  <a:lnTo>
                    <a:pt x="484" y="2446"/>
                  </a:lnTo>
                  <a:lnTo>
                    <a:pt x="494" y="2412"/>
                  </a:lnTo>
                  <a:lnTo>
                    <a:pt x="503" y="2383"/>
                  </a:lnTo>
                  <a:lnTo>
                    <a:pt x="513" y="2350"/>
                  </a:lnTo>
                  <a:lnTo>
                    <a:pt x="522" y="2321"/>
                  </a:lnTo>
                  <a:lnTo>
                    <a:pt x="532" y="2287"/>
                  </a:lnTo>
                  <a:lnTo>
                    <a:pt x="542" y="2259"/>
                  </a:lnTo>
                  <a:lnTo>
                    <a:pt x="551" y="2225"/>
                  </a:lnTo>
                  <a:lnTo>
                    <a:pt x="561" y="2191"/>
                  </a:lnTo>
                  <a:lnTo>
                    <a:pt x="570" y="2163"/>
                  </a:lnTo>
                  <a:lnTo>
                    <a:pt x="580" y="2129"/>
                  </a:lnTo>
                  <a:lnTo>
                    <a:pt x="590" y="2096"/>
                  </a:lnTo>
                  <a:lnTo>
                    <a:pt x="599" y="2062"/>
                  </a:lnTo>
                  <a:lnTo>
                    <a:pt x="609" y="2028"/>
                  </a:lnTo>
                  <a:lnTo>
                    <a:pt x="623" y="1995"/>
                  </a:lnTo>
                  <a:lnTo>
                    <a:pt x="633" y="1961"/>
                  </a:lnTo>
                  <a:lnTo>
                    <a:pt x="642" y="1932"/>
                  </a:lnTo>
                  <a:lnTo>
                    <a:pt x="652" y="1899"/>
                  </a:lnTo>
                  <a:lnTo>
                    <a:pt x="662" y="1865"/>
                  </a:lnTo>
                  <a:lnTo>
                    <a:pt x="671" y="1832"/>
                  </a:lnTo>
                  <a:lnTo>
                    <a:pt x="681" y="1798"/>
                  </a:lnTo>
                  <a:lnTo>
                    <a:pt x="690" y="1765"/>
                  </a:lnTo>
                  <a:lnTo>
                    <a:pt x="700" y="1731"/>
                  </a:lnTo>
                  <a:lnTo>
                    <a:pt x="710" y="1697"/>
                  </a:lnTo>
                  <a:lnTo>
                    <a:pt x="719" y="1664"/>
                  </a:lnTo>
                  <a:lnTo>
                    <a:pt x="729" y="1630"/>
                  </a:lnTo>
                  <a:lnTo>
                    <a:pt x="738" y="1592"/>
                  </a:lnTo>
                  <a:lnTo>
                    <a:pt x="748" y="1558"/>
                  </a:lnTo>
                  <a:lnTo>
                    <a:pt x="758" y="1525"/>
                  </a:lnTo>
                  <a:lnTo>
                    <a:pt x="767" y="1491"/>
                  </a:lnTo>
                  <a:lnTo>
                    <a:pt x="777" y="1458"/>
                  </a:lnTo>
                  <a:lnTo>
                    <a:pt x="786" y="1424"/>
                  </a:lnTo>
                  <a:lnTo>
                    <a:pt x="796" y="1390"/>
                  </a:lnTo>
                  <a:lnTo>
                    <a:pt x="805" y="1362"/>
                  </a:lnTo>
                  <a:lnTo>
                    <a:pt x="815" y="1328"/>
                  </a:lnTo>
                  <a:lnTo>
                    <a:pt x="825" y="1295"/>
                  </a:lnTo>
                  <a:lnTo>
                    <a:pt x="834" y="1261"/>
                  </a:lnTo>
                  <a:lnTo>
                    <a:pt x="844" y="1227"/>
                  </a:lnTo>
                  <a:lnTo>
                    <a:pt x="853" y="1194"/>
                  </a:lnTo>
                  <a:lnTo>
                    <a:pt x="863" y="1160"/>
                  </a:lnTo>
                  <a:lnTo>
                    <a:pt x="873" y="1131"/>
                  </a:lnTo>
                  <a:lnTo>
                    <a:pt x="882" y="1098"/>
                  </a:lnTo>
                  <a:lnTo>
                    <a:pt x="892" y="1064"/>
                  </a:lnTo>
                  <a:lnTo>
                    <a:pt x="901" y="1036"/>
                  </a:lnTo>
                  <a:lnTo>
                    <a:pt x="911" y="1002"/>
                  </a:lnTo>
                  <a:lnTo>
                    <a:pt x="921" y="973"/>
                  </a:lnTo>
                  <a:lnTo>
                    <a:pt x="930" y="940"/>
                  </a:lnTo>
                  <a:lnTo>
                    <a:pt x="940" y="911"/>
                  </a:lnTo>
                  <a:lnTo>
                    <a:pt x="949" y="877"/>
                  </a:lnTo>
                  <a:lnTo>
                    <a:pt x="959" y="848"/>
                  </a:lnTo>
                  <a:lnTo>
                    <a:pt x="969" y="820"/>
                  </a:lnTo>
                  <a:lnTo>
                    <a:pt x="978" y="791"/>
                  </a:lnTo>
                  <a:lnTo>
                    <a:pt x="988" y="762"/>
                  </a:lnTo>
                  <a:lnTo>
                    <a:pt x="997" y="733"/>
                  </a:lnTo>
                  <a:lnTo>
                    <a:pt x="1007" y="705"/>
                  </a:lnTo>
                  <a:lnTo>
                    <a:pt x="1017" y="676"/>
                  </a:lnTo>
                  <a:lnTo>
                    <a:pt x="1026" y="647"/>
                  </a:lnTo>
                  <a:lnTo>
                    <a:pt x="1036" y="623"/>
                  </a:lnTo>
                  <a:lnTo>
                    <a:pt x="1050" y="594"/>
                  </a:lnTo>
                  <a:lnTo>
                    <a:pt x="1060" y="570"/>
                  </a:lnTo>
                  <a:lnTo>
                    <a:pt x="1069" y="541"/>
                  </a:lnTo>
                  <a:lnTo>
                    <a:pt x="1079" y="518"/>
                  </a:lnTo>
                  <a:lnTo>
                    <a:pt x="1089" y="494"/>
                  </a:lnTo>
                  <a:lnTo>
                    <a:pt x="1098" y="470"/>
                  </a:lnTo>
                  <a:lnTo>
                    <a:pt x="1108" y="446"/>
                  </a:lnTo>
                  <a:lnTo>
                    <a:pt x="1117" y="422"/>
                  </a:lnTo>
                  <a:lnTo>
                    <a:pt x="1127" y="398"/>
                  </a:lnTo>
                  <a:lnTo>
                    <a:pt x="1137" y="374"/>
                  </a:lnTo>
                  <a:lnTo>
                    <a:pt x="1146" y="354"/>
                  </a:lnTo>
                  <a:lnTo>
                    <a:pt x="1156" y="335"/>
                  </a:lnTo>
                  <a:lnTo>
                    <a:pt x="1165" y="311"/>
                  </a:lnTo>
                  <a:lnTo>
                    <a:pt x="1175" y="292"/>
                  </a:lnTo>
                  <a:lnTo>
                    <a:pt x="1185" y="273"/>
                  </a:lnTo>
                  <a:lnTo>
                    <a:pt x="1194" y="254"/>
                  </a:lnTo>
                  <a:lnTo>
                    <a:pt x="1204" y="235"/>
                  </a:lnTo>
                  <a:lnTo>
                    <a:pt x="1213" y="220"/>
                  </a:lnTo>
                  <a:lnTo>
                    <a:pt x="1223" y="201"/>
                  </a:lnTo>
                  <a:lnTo>
                    <a:pt x="1232" y="187"/>
                  </a:lnTo>
                  <a:lnTo>
                    <a:pt x="1242" y="167"/>
                  </a:lnTo>
                  <a:lnTo>
                    <a:pt x="1252" y="153"/>
                  </a:lnTo>
                  <a:lnTo>
                    <a:pt x="1261" y="139"/>
                  </a:lnTo>
                  <a:lnTo>
                    <a:pt x="1271" y="124"/>
                  </a:lnTo>
                  <a:lnTo>
                    <a:pt x="1280" y="115"/>
                  </a:lnTo>
                  <a:lnTo>
                    <a:pt x="1290" y="100"/>
                  </a:lnTo>
                  <a:lnTo>
                    <a:pt x="1300" y="91"/>
                  </a:lnTo>
                  <a:lnTo>
                    <a:pt x="1309" y="76"/>
                  </a:lnTo>
                  <a:lnTo>
                    <a:pt x="1319" y="67"/>
                  </a:lnTo>
                  <a:lnTo>
                    <a:pt x="1328" y="57"/>
                  </a:lnTo>
                  <a:lnTo>
                    <a:pt x="1338" y="52"/>
                  </a:lnTo>
                  <a:lnTo>
                    <a:pt x="1348" y="43"/>
                  </a:lnTo>
                  <a:lnTo>
                    <a:pt x="1357" y="33"/>
                  </a:lnTo>
                  <a:lnTo>
                    <a:pt x="1367" y="28"/>
                  </a:lnTo>
                  <a:lnTo>
                    <a:pt x="1376" y="23"/>
                  </a:lnTo>
                  <a:lnTo>
                    <a:pt x="1386" y="19"/>
                  </a:lnTo>
                  <a:lnTo>
                    <a:pt x="1396" y="14"/>
                  </a:lnTo>
                  <a:lnTo>
                    <a:pt x="1405" y="9"/>
                  </a:lnTo>
                  <a:lnTo>
                    <a:pt x="1415" y="4"/>
                  </a:lnTo>
                  <a:lnTo>
                    <a:pt x="1424" y="4"/>
                  </a:lnTo>
                  <a:lnTo>
                    <a:pt x="1434" y="0"/>
                  </a:lnTo>
                  <a:lnTo>
                    <a:pt x="1444" y="0"/>
                  </a:lnTo>
                  <a:lnTo>
                    <a:pt x="1453" y="0"/>
                  </a:lnTo>
                  <a:lnTo>
                    <a:pt x="1463" y="0"/>
                  </a:lnTo>
                  <a:lnTo>
                    <a:pt x="1477" y="4"/>
                  </a:lnTo>
                  <a:lnTo>
                    <a:pt x="1487" y="4"/>
                  </a:lnTo>
                  <a:lnTo>
                    <a:pt x="1496" y="9"/>
                  </a:lnTo>
                  <a:lnTo>
                    <a:pt x="1506" y="14"/>
                  </a:lnTo>
                  <a:lnTo>
                    <a:pt x="1516" y="19"/>
                  </a:lnTo>
                  <a:lnTo>
                    <a:pt x="1525" y="23"/>
                  </a:lnTo>
                  <a:lnTo>
                    <a:pt x="1535" y="28"/>
                  </a:lnTo>
                  <a:lnTo>
                    <a:pt x="1544" y="33"/>
                  </a:lnTo>
                  <a:lnTo>
                    <a:pt x="1554" y="43"/>
                  </a:lnTo>
                  <a:lnTo>
                    <a:pt x="1564" y="52"/>
                  </a:lnTo>
                  <a:lnTo>
                    <a:pt x="1573" y="57"/>
                  </a:lnTo>
                  <a:lnTo>
                    <a:pt x="1583" y="67"/>
                  </a:lnTo>
                  <a:lnTo>
                    <a:pt x="1592" y="76"/>
                  </a:lnTo>
                  <a:lnTo>
                    <a:pt x="1602" y="91"/>
                  </a:lnTo>
                  <a:lnTo>
                    <a:pt x="1611" y="100"/>
                  </a:lnTo>
                  <a:lnTo>
                    <a:pt x="1621" y="115"/>
                  </a:lnTo>
                  <a:lnTo>
                    <a:pt x="1631" y="124"/>
                  </a:lnTo>
                  <a:lnTo>
                    <a:pt x="1640" y="139"/>
                  </a:lnTo>
                  <a:lnTo>
                    <a:pt x="1650" y="153"/>
                  </a:lnTo>
                  <a:lnTo>
                    <a:pt x="1659" y="167"/>
                  </a:lnTo>
                  <a:lnTo>
                    <a:pt x="1669" y="187"/>
                  </a:lnTo>
                  <a:lnTo>
                    <a:pt x="1679" y="201"/>
                  </a:lnTo>
                  <a:lnTo>
                    <a:pt x="1688" y="220"/>
                  </a:lnTo>
                  <a:lnTo>
                    <a:pt x="1698" y="235"/>
                  </a:lnTo>
                  <a:lnTo>
                    <a:pt x="1707" y="254"/>
                  </a:lnTo>
                  <a:lnTo>
                    <a:pt x="1717" y="273"/>
                  </a:lnTo>
                  <a:lnTo>
                    <a:pt x="1727" y="292"/>
                  </a:lnTo>
                  <a:lnTo>
                    <a:pt x="1736" y="311"/>
                  </a:lnTo>
                  <a:lnTo>
                    <a:pt x="1746" y="335"/>
                  </a:lnTo>
                  <a:lnTo>
                    <a:pt x="1755" y="354"/>
                  </a:lnTo>
                  <a:lnTo>
                    <a:pt x="1765" y="374"/>
                  </a:lnTo>
                  <a:lnTo>
                    <a:pt x="1775" y="398"/>
                  </a:lnTo>
                  <a:lnTo>
                    <a:pt x="1784" y="422"/>
                  </a:lnTo>
                  <a:lnTo>
                    <a:pt x="1794" y="446"/>
                  </a:lnTo>
                  <a:lnTo>
                    <a:pt x="1803" y="470"/>
                  </a:lnTo>
                  <a:lnTo>
                    <a:pt x="1813" y="494"/>
                  </a:lnTo>
                  <a:lnTo>
                    <a:pt x="1823" y="518"/>
                  </a:lnTo>
                  <a:lnTo>
                    <a:pt x="1832" y="541"/>
                  </a:lnTo>
                  <a:lnTo>
                    <a:pt x="1842" y="570"/>
                  </a:lnTo>
                  <a:lnTo>
                    <a:pt x="1851" y="594"/>
                  </a:lnTo>
                  <a:lnTo>
                    <a:pt x="1861" y="623"/>
                  </a:lnTo>
                  <a:lnTo>
                    <a:pt x="1871" y="647"/>
                  </a:lnTo>
                  <a:lnTo>
                    <a:pt x="1885" y="676"/>
                  </a:lnTo>
                  <a:lnTo>
                    <a:pt x="1895" y="705"/>
                  </a:lnTo>
                  <a:lnTo>
                    <a:pt x="1904" y="733"/>
                  </a:lnTo>
                  <a:lnTo>
                    <a:pt x="1914" y="762"/>
                  </a:lnTo>
                  <a:lnTo>
                    <a:pt x="1923" y="791"/>
                  </a:lnTo>
                  <a:lnTo>
                    <a:pt x="1933" y="820"/>
                  </a:lnTo>
                  <a:lnTo>
                    <a:pt x="1943" y="848"/>
                  </a:lnTo>
                  <a:lnTo>
                    <a:pt x="1952" y="877"/>
                  </a:lnTo>
                  <a:lnTo>
                    <a:pt x="1962" y="911"/>
                  </a:lnTo>
                  <a:lnTo>
                    <a:pt x="1971" y="940"/>
                  </a:lnTo>
                  <a:lnTo>
                    <a:pt x="1981" y="973"/>
                  </a:lnTo>
                  <a:lnTo>
                    <a:pt x="1990" y="1002"/>
                  </a:lnTo>
                  <a:lnTo>
                    <a:pt x="2000" y="1036"/>
                  </a:lnTo>
                  <a:lnTo>
                    <a:pt x="2010" y="1064"/>
                  </a:lnTo>
                  <a:lnTo>
                    <a:pt x="2019" y="1098"/>
                  </a:lnTo>
                  <a:lnTo>
                    <a:pt x="2029" y="1131"/>
                  </a:lnTo>
                  <a:lnTo>
                    <a:pt x="2038" y="1160"/>
                  </a:lnTo>
                  <a:lnTo>
                    <a:pt x="2048" y="1194"/>
                  </a:lnTo>
                  <a:lnTo>
                    <a:pt x="2058" y="1227"/>
                  </a:lnTo>
                  <a:lnTo>
                    <a:pt x="2067" y="1261"/>
                  </a:lnTo>
                  <a:lnTo>
                    <a:pt x="2077" y="1295"/>
                  </a:lnTo>
                  <a:lnTo>
                    <a:pt x="2086" y="1328"/>
                  </a:lnTo>
                  <a:lnTo>
                    <a:pt x="2096" y="1362"/>
                  </a:lnTo>
                  <a:lnTo>
                    <a:pt x="2106" y="1390"/>
                  </a:lnTo>
                  <a:lnTo>
                    <a:pt x="2115" y="1424"/>
                  </a:lnTo>
                  <a:lnTo>
                    <a:pt x="2125" y="1458"/>
                  </a:lnTo>
                  <a:lnTo>
                    <a:pt x="2134" y="1491"/>
                  </a:lnTo>
                  <a:lnTo>
                    <a:pt x="2144" y="1525"/>
                  </a:lnTo>
                  <a:lnTo>
                    <a:pt x="2154" y="1558"/>
                  </a:lnTo>
                  <a:lnTo>
                    <a:pt x="2163" y="1592"/>
                  </a:lnTo>
                  <a:lnTo>
                    <a:pt x="2173" y="1630"/>
                  </a:lnTo>
                  <a:lnTo>
                    <a:pt x="2182" y="1664"/>
                  </a:lnTo>
                  <a:lnTo>
                    <a:pt x="2192" y="1697"/>
                  </a:lnTo>
                  <a:lnTo>
                    <a:pt x="2202" y="1731"/>
                  </a:lnTo>
                  <a:lnTo>
                    <a:pt x="2211" y="1765"/>
                  </a:lnTo>
                  <a:lnTo>
                    <a:pt x="2221" y="1798"/>
                  </a:lnTo>
                  <a:lnTo>
                    <a:pt x="2230" y="1832"/>
                  </a:lnTo>
                  <a:lnTo>
                    <a:pt x="2240" y="1865"/>
                  </a:lnTo>
                  <a:lnTo>
                    <a:pt x="2250" y="1899"/>
                  </a:lnTo>
                  <a:lnTo>
                    <a:pt x="2259" y="1932"/>
                  </a:lnTo>
                  <a:lnTo>
                    <a:pt x="2269" y="1961"/>
                  </a:lnTo>
                  <a:lnTo>
                    <a:pt x="2278" y="1995"/>
                  </a:lnTo>
                  <a:lnTo>
                    <a:pt x="2288" y="2028"/>
                  </a:lnTo>
                  <a:lnTo>
                    <a:pt x="2302" y="2062"/>
                  </a:lnTo>
                  <a:lnTo>
                    <a:pt x="2312" y="2096"/>
                  </a:lnTo>
                  <a:lnTo>
                    <a:pt x="2322" y="2129"/>
                  </a:lnTo>
                  <a:lnTo>
                    <a:pt x="2331" y="2163"/>
                  </a:lnTo>
                  <a:lnTo>
                    <a:pt x="2341" y="2191"/>
                  </a:lnTo>
                  <a:lnTo>
                    <a:pt x="2350" y="2225"/>
                  </a:lnTo>
                  <a:lnTo>
                    <a:pt x="2360" y="2259"/>
                  </a:lnTo>
                  <a:lnTo>
                    <a:pt x="2370" y="2287"/>
                  </a:lnTo>
                  <a:lnTo>
                    <a:pt x="2379" y="2321"/>
                  </a:lnTo>
                  <a:lnTo>
                    <a:pt x="2389" y="2350"/>
                  </a:lnTo>
                  <a:lnTo>
                    <a:pt x="2398" y="2383"/>
                  </a:lnTo>
                  <a:lnTo>
                    <a:pt x="2408" y="2412"/>
                  </a:lnTo>
                  <a:lnTo>
                    <a:pt x="2417" y="2446"/>
                  </a:lnTo>
                  <a:lnTo>
                    <a:pt x="2427" y="2474"/>
                  </a:lnTo>
                  <a:lnTo>
                    <a:pt x="2437" y="2503"/>
                  </a:lnTo>
                  <a:lnTo>
                    <a:pt x="2446" y="2532"/>
                  </a:lnTo>
                  <a:lnTo>
                    <a:pt x="2456" y="2566"/>
                  </a:lnTo>
                  <a:lnTo>
                    <a:pt x="2465" y="2594"/>
                  </a:lnTo>
                  <a:lnTo>
                    <a:pt x="2475" y="2623"/>
                  </a:lnTo>
                  <a:lnTo>
                    <a:pt x="2485" y="2652"/>
                  </a:lnTo>
                  <a:lnTo>
                    <a:pt x="2494" y="2681"/>
                  </a:lnTo>
                  <a:lnTo>
                    <a:pt x="2504" y="2709"/>
                  </a:lnTo>
                  <a:lnTo>
                    <a:pt x="2513" y="2738"/>
                  </a:lnTo>
                  <a:lnTo>
                    <a:pt x="2523" y="2762"/>
                  </a:lnTo>
                  <a:lnTo>
                    <a:pt x="2533" y="2791"/>
                  </a:lnTo>
                  <a:lnTo>
                    <a:pt x="2542" y="2820"/>
                  </a:lnTo>
                  <a:lnTo>
                    <a:pt x="2552" y="2844"/>
                  </a:lnTo>
                  <a:lnTo>
                    <a:pt x="2561" y="2873"/>
                  </a:lnTo>
                  <a:lnTo>
                    <a:pt x="2571" y="2897"/>
                  </a:lnTo>
                  <a:lnTo>
                    <a:pt x="2581" y="2925"/>
                  </a:lnTo>
                  <a:lnTo>
                    <a:pt x="2590" y="2949"/>
                  </a:lnTo>
                  <a:lnTo>
                    <a:pt x="2600" y="2973"/>
                  </a:lnTo>
                  <a:lnTo>
                    <a:pt x="2609" y="2997"/>
                  </a:lnTo>
                  <a:lnTo>
                    <a:pt x="2619" y="3026"/>
                  </a:lnTo>
                  <a:lnTo>
                    <a:pt x="2629" y="3050"/>
                  </a:lnTo>
                  <a:lnTo>
                    <a:pt x="2638" y="3074"/>
                  </a:lnTo>
                  <a:lnTo>
                    <a:pt x="2648" y="3098"/>
                  </a:lnTo>
                  <a:lnTo>
                    <a:pt x="2657" y="3117"/>
                  </a:lnTo>
                  <a:lnTo>
                    <a:pt x="2667" y="3141"/>
                  </a:lnTo>
                  <a:lnTo>
                    <a:pt x="2677" y="3165"/>
                  </a:lnTo>
                  <a:lnTo>
                    <a:pt x="2686" y="3189"/>
                  </a:lnTo>
                  <a:lnTo>
                    <a:pt x="2696" y="3208"/>
                  </a:lnTo>
                  <a:lnTo>
                    <a:pt x="2705" y="3232"/>
                  </a:lnTo>
                  <a:lnTo>
                    <a:pt x="2715" y="3251"/>
                  </a:lnTo>
                  <a:lnTo>
                    <a:pt x="2729" y="3275"/>
                  </a:lnTo>
                  <a:lnTo>
                    <a:pt x="2739" y="3295"/>
                  </a:lnTo>
                  <a:lnTo>
                    <a:pt x="2749" y="3314"/>
                  </a:lnTo>
                  <a:lnTo>
                    <a:pt x="2758" y="3333"/>
                  </a:lnTo>
                  <a:lnTo>
                    <a:pt x="2768" y="3352"/>
                  </a:lnTo>
                  <a:lnTo>
                    <a:pt x="2777" y="3371"/>
                  </a:lnTo>
                  <a:lnTo>
                    <a:pt x="2787" y="3391"/>
                  </a:lnTo>
                  <a:lnTo>
                    <a:pt x="2796" y="3410"/>
                  </a:lnTo>
                  <a:lnTo>
                    <a:pt x="2806" y="3429"/>
                  </a:lnTo>
                  <a:lnTo>
                    <a:pt x="2816" y="3448"/>
                  </a:lnTo>
                  <a:lnTo>
                    <a:pt x="2825" y="3467"/>
                  </a:lnTo>
                  <a:lnTo>
                    <a:pt x="2835" y="3482"/>
                  </a:lnTo>
                  <a:lnTo>
                    <a:pt x="2844" y="3501"/>
                  </a:lnTo>
                  <a:lnTo>
                    <a:pt x="2854" y="3515"/>
                  </a:lnTo>
                  <a:lnTo>
                    <a:pt x="2864" y="3534"/>
                  </a:lnTo>
                  <a:lnTo>
                    <a:pt x="2873" y="3549"/>
                  </a:lnTo>
                  <a:lnTo>
                    <a:pt x="2883" y="3563"/>
                  </a:lnTo>
                  <a:lnTo>
                    <a:pt x="2892" y="3578"/>
                  </a:lnTo>
                  <a:lnTo>
                    <a:pt x="2902" y="3597"/>
                  </a:lnTo>
                  <a:lnTo>
                    <a:pt x="2902" y="4158"/>
                  </a:lnTo>
                  <a:lnTo>
                    <a:pt x="0" y="4158"/>
                  </a:lnTo>
                  <a:lnTo>
                    <a:pt x="0" y="3597"/>
                  </a:lnTo>
                  <a:close/>
                </a:path>
              </a:pathLst>
            </a:custGeom>
            <a:noFill/>
            <a:ln w="304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9" name="Freeform 618"/>
            <p:cNvSpPr>
              <a:spLocks/>
            </p:cNvSpPr>
            <p:nvPr/>
          </p:nvSpPr>
          <p:spPr bwMode="auto">
            <a:xfrm>
              <a:off x="66" y="4846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60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0" name="Freeform 619"/>
            <p:cNvSpPr>
              <a:spLocks/>
            </p:cNvSpPr>
            <p:nvPr/>
          </p:nvSpPr>
          <p:spPr bwMode="auto">
            <a:xfrm>
              <a:off x="191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1" name="Freeform 620"/>
            <p:cNvSpPr>
              <a:spLocks/>
            </p:cNvSpPr>
            <p:nvPr/>
          </p:nvSpPr>
          <p:spPr bwMode="auto">
            <a:xfrm>
              <a:off x="920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2" name="Freeform 621"/>
            <p:cNvSpPr>
              <a:spLocks/>
            </p:cNvSpPr>
            <p:nvPr/>
          </p:nvSpPr>
          <p:spPr bwMode="auto">
            <a:xfrm>
              <a:off x="1645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3" name="Freeform 622"/>
            <p:cNvSpPr>
              <a:spLocks/>
            </p:cNvSpPr>
            <p:nvPr/>
          </p:nvSpPr>
          <p:spPr bwMode="auto">
            <a:xfrm>
              <a:off x="2369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4" name="Freeform 623"/>
            <p:cNvSpPr>
              <a:spLocks/>
            </p:cNvSpPr>
            <p:nvPr/>
          </p:nvSpPr>
          <p:spPr bwMode="auto">
            <a:xfrm>
              <a:off x="3093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5" name="Freeform 624"/>
            <p:cNvSpPr>
              <a:spLocks/>
            </p:cNvSpPr>
            <p:nvPr/>
          </p:nvSpPr>
          <p:spPr bwMode="auto">
            <a:xfrm>
              <a:off x="3823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6" name="Freeform 625"/>
            <p:cNvSpPr>
              <a:spLocks/>
            </p:cNvSpPr>
            <p:nvPr/>
          </p:nvSpPr>
          <p:spPr bwMode="auto">
            <a:xfrm>
              <a:off x="4547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7" name="Freeform 626"/>
            <p:cNvSpPr>
              <a:spLocks/>
            </p:cNvSpPr>
            <p:nvPr/>
          </p:nvSpPr>
          <p:spPr bwMode="auto">
            <a:xfrm>
              <a:off x="5271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8" name="Freeform 627"/>
            <p:cNvSpPr>
              <a:spLocks/>
            </p:cNvSpPr>
            <p:nvPr/>
          </p:nvSpPr>
          <p:spPr bwMode="auto">
            <a:xfrm>
              <a:off x="5996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9" name="Freeform 628"/>
            <p:cNvSpPr>
              <a:spLocks/>
            </p:cNvSpPr>
            <p:nvPr/>
          </p:nvSpPr>
          <p:spPr bwMode="auto">
            <a:xfrm>
              <a:off x="6720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0" name="Freeform 629"/>
            <p:cNvSpPr>
              <a:spLocks/>
            </p:cNvSpPr>
            <p:nvPr/>
          </p:nvSpPr>
          <p:spPr bwMode="auto">
            <a:xfrm>
              <a:off x="7450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1" name="Text Box 2674"/>
            <p:cNvSpPr txBox="1">
              <a:spLocks noChangeArrowheads="1"/>
            </p:cNvSpPr>
            <p:nvPr/>
          </p:nvSpPr>
          <p:spPr bwMode="auto">
            <a:xfrm>
              <a:off x="2086" y="103"/>
              <a:ext cx="3495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9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400" spc="-1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400" spc="-9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 spc="-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2" name="Text Box 2675"/>
            <p:cNvSpPr txBox="1">
              <a:spLocks noChangeArrowheads="1"/>
            </p:cNvSpPr>
            <p:nvPr/>
          </p:nvSpPr>
          <p:spPr bwMode="auto">
            <a:xfrm>
              <a:off x="3454" y="3427"/>
              <a:ext cx="50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0.954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3" name="Text Box 2676"/>
            <p:cNvSpPr txBox="1">
              <a:spLocks noChangeArrowheads="1"/>
            </p:cNvSpPr>
            <p:nvPr/>
          </p:nvSpPr>
          <p:spPr bwMode="auto">
            <a:xfrm>
              <a:off x="105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4" name="Text Box 2677"/>
            <p:cNvSpPr txBox="1">
              <a:spLocks noChangeArrowheads="1"/>
            </p:cNvSpPr>
            <p:nvPr/>
          </p:nvSpPr>
          <p:spPr bwMode="auto">
            <a:xfrm>
              <a:off x="834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5" name="Text Box 2678"/>
            <p:cNvSpPr txBox="1">
              <a:spLocks noChangeArrowheads="1"/>
            </p:cNvSpPr>
            <p:nvPr/>
          </p:nvSpPr>
          <p:spPr bwMode="auto">
            <a:xfrm>
              <a:off x="1559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6" name="Text Box 2679"/>
            <p:cNvSpPr txBox="1">
              <a:spLocks noChangeArrowheads="1"/>
            </p:cNvSpPr>
            <p:nvPr/>
          </p:nvSpPr>
          <p:spPr bwMode="auto">
            <a:xfrm>
              <a:off x="2283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7" name="Text Box 2680"/>
            <p:cNvSpPr txBox="1">
              <a:spLocks noChangeArrowheads="1"/>
            </p:cNvSpPr>
            <p:nvPr/>
          </p:nvSpPr>
          <p:spPr bwMode="auto">
            <a:xfrm>
              <a:off x="3008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8" name="Text Box 2681"/>
            <p:cNvSpPr txBox="1">
              <a:spLocks noChangeArrowheads="1"/>
            </p:cNvSpPr>
            <p:nvPr/>
          </p:nvSpPr>
          <p:spPr bwMode="auto">
            <a:xfrm>
              <a:off x="3761" y="4986"/>
              <a:ext cx="124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5715" marR="0" eaLnBrk="0" hangingPunct="0">
                <a:lnSpc>
                  <a:spcPts val="9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0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9" name="Text Box 2682"/>
            <p:cNvSpPr txBox="1">
              <a:spLocks noChangeArrowheads="1"/>
            </p:cNvSpPr>
            <p:nvPr/>
          </p:nvSpPr>
          <p:spPr bwMode="auto">
            <a:xfrm>
              <a:off x="4495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0" name="Text Box 2683"/>
            <p:cNvSpPr txBox="1">
              <a:spLocks noChangeArrowheads="1"/>
            </p:cNvSpPr>
            <p:nvPr/>
          </p:nvSpPr>
          <p:spPr bwMode="auto">
            <a:xfrm>
              <a:off x="5219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1" name="Text Box 2684"/>
            <p:cNvSpPr txBox="1">
              <a:spLocks noChangeArrowheads="1"/>
            </p:cNvSpPr>
            <p:nvPr/>
          </p:nvSpPr>
          <p:spPr bwMode="auto">
            <a:xfrm>
              <a:off x="5944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2" name="Text Box 2685"/>
            <p:cNvSpPr txBox="1">
              <a:spLocks noChangeArrowheads="1"/>
            </p:cNvSpPr>
            <p:nvPr/>
          </p:nvSpPr>
          <p:spPr bwMode="auto">
            <a:xfrm>
              <a:off x="6668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3" name="Text Box 2686"/>
            <p:cNvSpPr txBox="1">
              <a:spLocks noChangeArrowheads="1"/>
            </p:cNvSpPr>
            <p:nvPr/>
          </p:nvSpPr>
          <p:spPr bwMode="auto">
            <a:xfrm>
              <a:off x="7397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780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Stata will calculate standard normal probabilities for you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In Stata, the left portion of the curve P(Z&lt;z) is calculated for you.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*** this gives you P(Z&lt;1.96)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normal(1.96</a:t>
            </a:r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)   </a:t>
            </a:r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.9750021</a:t>
            </a:r>
          </a:p>
          <a:p>
            <a:pPr eaLnBrk="1" hangingPunct="1"/>
            <a:endParaRPr lang="en-US" altLang="en-US" dirty="0">
              <a:latin typeface="Calibri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If you want the right hand portion of the curve, P(</a:t>
            </a:r>
            <a:r>
              <a:rPr lang="en-US" altLang="en-US" sz="2400" dirty="0" err="1">
                <a:latin typeface="Calibri" pitchFamily="34" charset="0"/>
              </a:rPr>
              <a:t>Z≥z</a:t>
            </a:r>
            <a:r>
              <a:rPr lang="en-US" altLang="en-US" sz="2400" dirty="0">
                <a:latin typeface="Calibri" pitchFamily="34" charset="0"/>
              </a:rPr>
              <a:t>), you subtract your answer from 1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** this gives you P(Z&lt;1.96)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1-normal(1.96)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.0249979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If you want the middle:</a:t>
            </a:r>
          </a:p>
          <a:p>
            <a:pPr eaLnBrk="1" hangingPunct="1"/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display normal(1.96) 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             -normal(-1.96)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.95000421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9421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4212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3EAC17-3BF3-4E2D-88A5-6C21C8767D4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143375" y="3124208"/>
            <a:ext cx="5000625" cy="3588385"/>
            <a:chOff x="4" y="20"/>
            <a:chExt cx="7875" cy="5651"/>
          </a:xfrm>
        </p:grpSpPr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7859" y="20"/>
              <a:ext cx="20" cy="5651"/>
            </a:xfrm>
            <a:custGeom>
              <a:avLst/>
              <a:gdLst>
                <a:gd name="T0" fmla="*/ 0 w 20"/>
                <a:gd name="T1" fmla="*/ 0 h 5651"/>
                <a:gd name="T2" fmla="*/ 4 w 20"/>
                <a:gd name="T3" fmla="*/ 0 h 5651"/>
                <a:gd name="T4" fmla="*/ 4 w 20"/>
                <a:gd name="T5" fmla="*/ 5651 h 5651"/>
                <a:gd name="T6" fmla="*/ 0 w 20"/>
                <a:gd name="T7" fmla="*/ 5651 h 5651"/>
                <a:gd name="T8" fmla="*/ 0 w 20"/>
                <a:gd name="T9" fmla="*/ 0 h 5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5651">
                  <a:moveTo>
                    <a:pt x="0" y="0"/>
                  </a:moveTo>
                  <a:lnTo>
                    <a:pt x="4" y="0"/>
                  </a:lnTo>
                  <a:lnTo>
                    <a:pt x="4" y="5651"/>
                  </a:lnTo>
                  <a:lnTo>
                    <a:pt x="0" y="56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" y="20"/>
              <a:ext cx="7855" cy="5642"/>
            </a:xfrm>
            <a:custGeom>
              <a:avLst/>
              <a:gdLst>
                <a:gd name="T0" fmla="*/ 0 w 7855"/>
                <a:gd name="T1" fmla="*/ 5641 h 5642"/>
                <a:gd name="T2" fmla="*/ 0 w 7855"/>
                <a:gd name="T3" fmla="*/ 0 h 5642"/>
                <a:gd name="T4" fmla="*/ 7854 w 7855"/>
                <a:gd name="T5" fmla="*/ 0 h 5642"/>
                <a:gd name="T6" fmla="*/ 7854 w 7855"/>
                <a:gd name="T7" fmla="*/ 5641 h 5642"/>
                <a:gd name="T8" fmla="*/ 0 w 7855"/>
                <a:gd name="T9" fmla="*/ 5641 h 5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55" h="5642">
                  <a:moveTo>
                    <a:pt x="0" y="5641"/>
                  </a:moveTo>
                  <a:lnTo>
                    <a:pt x="0" y="0"/>
                  </a:lnTo>
                  <a:lnTo>
                    <a:pt x="7854" y="0"/>
                  </a:lnTo>
                  <a:lnTo>
                    <a:pt x="7854" y="5641"/>
                  </a:lnTo>
                  <a:lnTo>
                    <a:pt x="0" y="5641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" y="20"/>
              <a:ext cx="7855" cy="5642"/>
            </a:xfrm>
            <a:custGeom>
              <a:avLst/>
              <a:gdLst>
                <a:gd name="T0" fmla="*/ 7854 w 7855"/>
                <a:gd name="T1" fmla="*/ 0 h 5642"/>
                <a:gd name="T2" fmla="*/ 7854 w 7855"/>
                <a:gd name="T3" fmla="*/ 5641 h 5642"/>
                <a:gd name="T4" fmla="*/ 0 w 7855"/>
                <a:gd name="T5" fmla="*/ 5641 h 5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855" h="5642">
                  <a:moveTo>
                    <a:pt x="7854" y="0"/>
                  </a:moveTo>
                  <a:lnTo>
                    <a:pt x="7854" y="5641"/>
                  </a:lnTo>
                  <a:lnTo>
                    <a:pt x="0" y="5641"/>
                  </a:lnTo>
                </a:path>
              </a:pathLst>
            </a:custGeom>
            <a:noFill/>
            <a:ln w="609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49" y="449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49" y="3517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49" y="2538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49" y="1565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49" y="59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070" y="601"/>
              <a:ext cx="4256" cy="3890"/>
            </a:xfrm>
            <a:custGeom>
              <a:avLst/>
              <a:gdLst>
                <a:gd name="T0" fmla="*/ 235 w 4256"/>
                <a:gd name="T1" fmla="*/ 3885 h 3890"/>
                <a:gd name="T2" fmla="*/ 422 w 4256"/>
                <a:gd name="T3" fmla="*/ 3875 h 3890"/>
                <a:gd name="T4" fmla="*/ 522 w 4256"/>
                <a:gd name="T5" fmla="*/ 3865 h 3890"/>
                <a:gd name="T6" fmla="*/ 609 w 4256"/>
                <a:gd name="T7" fmla="*/ 3856 h 3890"/>
                <a:gd name="T8" fmla="*/ 676 w 4256"/>
                <a:gd name="T9" fmla="*/ 3841 h 3890"/>
                <a:gd name="T10" fmla="*/ 743 w 4256"/>
                <a:gd name="T11" fmla="*/ 3827 h 3890"/>
                <a:gd name="T12" fmla="*/ 810 w 4256"/>
                <a:gd name="T13" fmla="*/ 3808 h 3890"/>
                <a:gd name="T14" fmla="*/ 877 w 4256"/>
                <a:gd name="T15" fmla="*/ 3784 h 3890"/>
                <a:gd name="T16" fmla="*/ 945 w 4256"/>
                <a:gd name="T17" fmla="*/ 3755 h 3890"/>
                <a:gd name="T18" fmla="*/ 1031 w 4256"/>
                <a:gd name="T19" fmla="*/ 3712 h 3890"/>
                <a:gd name="T20" fmla="*/ 1098 w 4256"/>
                <a:gd name="T21" fmla="*/ 3669 h 3890"/>
                <a:gd name="T22" fmla="*/ 1165 w 4256"/>
                <a:gd name="T23" fmla="*/ 3611 h 3890"/>
                <a:gd name="T24" fmla="*/ 1232 w 4256"/>
                <a:gd name="T25" fmla="*/ 3549 h 3890"/>
                <a:gd name="T26" fmla="*/ 1300 w 4256"/>
                <a:gd name="T27" fmla="*/ 3472 h 3890"/>
                <a:gd name="T28" fmla="*/ 1367 w 4256"/>
                <a:gd name="T29" fmla="*/ 3386 h 3890"/>
                <a:gd name="T30" fmla="*/ 1434 w 4256"/>
                <a:gd name="T31" fmla="*/ 3280 h 3890"/>
                <a:gd name="T32" fmla="*/ 1501 w 4256"/>
                <a:gd name="T33" fmla="*/ 3165 h 3890"/>
                <a:gd name="T34" fmla="*/ 1568 w 4256"/>
                <a:gd name="T35" fmla="*/ 3036 h 3890"/>
                <a:gd name="T36" fmla="*/ 1635 w 4256"/>
                <a:gd name="T37" fmla="*/ 2887 h 3890"/>
                <a:gd name="T38" fmla="*/ 1703 w 4256"/>
                <a:gd name="T39" fmla="*/ 2729 h 3890"/>
                <a:gd name="T40" fmla="*/ 1770 w 4256"/>
                <a:gd name="T41" fmla="*/ 2551 h 3890"/>
                <a:gd name="T42" fmla="*/ 1837 w 4256"/>
                <a:gd name="T43" fmla="*/ 2364 h 3890"/>
                <a:gd name="T44" fmla="*/ 1923 w 4256"/>
                <a:gd name="T45" fmla="*/ 2115 h 3890"/>
                <a:gd name="T46" fmla="*/ 1990 w 4256"/>
                <a:gd name="T47" fmla="*/ 1904 h 3890"/>
                <a:gd name="T48" fmla="*/ 2058 w 4256"/>
                <a:gd name="T49" fmla="*/ 1688 h 3890"/>
                <a:gd name="T50" fmla="*/ 2125 w 4256"/>
                <a:gd name="T51" fmla="*/ 1467 h 3890"/>
                <a:gd name="T52" fmla="*/ 2192 w 4256"/>
                <a:gd name="T53" fmla="*/ 1247 h 3890"/>
                <a:gd name="T54" fmla="*/ 2278 w 4256"/>
                <a:gd name="T55" fmla="*/ 983 h 3890"/>
                <a:gd name="T56" fmla="*/ 2346 w 4256"/>
                <a:gd name="T57" fmla="*/ 781 h 3890"/>
                <a:gd name="T58" fmla="*/ 2413 w 4256"/>
                <a:gd name="T59" fmla="*/ 599 h 3890"/>
                <a:gd name="T60" fmla="*/ 2480 w 4256"/>
                <a:gd name="T61" fmla="*/ 431 h 3890"/>
                <a:gd name="T62" fmla="*/ 2547 w 4256"/>
                <a:gd name="T63" fmla="*/ 287 h 3890"/>
                <a:gd name="T64" fmla="*/ 2614 w 4256"/>
                <a:gd name="T65" fmla="*/ 167 h 3890"/>
                <a:gd name="T66" fmla="*/ 2681 w 4256"/>
                <a:gd name="T67" fmla="*/ 81 h 3890"/>
                <a:gd name="T68" fmla="*/ 2753 w 4256"/>
                <a:gd name="T69" fmla="*/ 23 h 3890"/>
                <a:gd name="T70" fmla="*/ 2820 w 4256"/>
                <a:gd name="T71" fmla="*/ 0 h 3890"/>
                <a:gd name="T72" fmla="*/ 2902 w 4256"/>
                <a:gd name="T73" fmla="*/ 19 h 3890"/>
                <a:gd name="T74" fmla="*/ 2969 w 4256"/>
                <a:gd name="T75" fmla="*/ 71 h 3890"/>
                <a:gd name="T76" fmla="*/ 3036 w 4256"/>
                <a:gd name="T77" fmla="*/ 153 h 3890"/>
                <a:gd name="T78" fmla="*/ 3104 w 4256"/>
                <a:gd name="T79" fmla="*/ 268 h 3890"/>
                <a:gd name="T80" fmla="*/ 3190 w 4256"/>
                <a:gd name="T81" fmla="*/ 446 h 3890"/>
                <a:gd name="T82" fmla="*/ 3257 w 4256"/>
                <a:gd name="T83" fmla="*/ 613 h 3890"/>
                <a:gd name="T84" fmla="*/ 3324 w 4256"/>
                <a:gd name="T85" fmla="*/ 800 h 3890"/>
                <a:gd name="T86" fmla="*/ 3391 w 4256"/>
                <a:gd name="T87" fmla="*/ 1002 h 3890"/>
                <a:gd name="T88" fmla="*/ 3459 w 4256"/>
                <a:gd name="T89" fmla="*/ 1218 h 3890"/>
                <a:gd name="T90" fmla="*/ 3531 w 4256"/>
                <a:gd name="T91" fmla="*/ 1434 h 3890"/>
                <a:gd name="T92" fmla="*/ 3598 w 4256"/>
                <a:gd name="T93" fmla="*/ 1654 h 3890"/>
                <a:gd name="T94" fmla="*/ 3665 w 4256"/>
                <a:gd name="T95" fmla="*/ 1870 h 3890"/>
                <a:gd name="T96" fmla="*/ 3732 w 4256"/>
                <a:gd name="T97" fmla="*/ 2081 h 3890"/>
                <a:gd name="T98" fmla="*/ 3799 w 4256"/>
                <a:gd name="T99" fmla="*/ 2287 h 3890"/>
                <a:gd name="T100" fmla="*/ 3866 w 4256"/>
                <a:gd name="T101" fmla="*/ 2479 h 3890"/>
                <a:gd name="T102" fmla="*/ 3934 w 4256"/>
                <a:gd name="T103" fmla="*/ 2661 h 3890"/>
                <a:gd name="T104" fmla="*/ 4001 w 4256"/>
                <a:gd name="T105" fmla="*/ 2825 h 3890"/>
                <a:gd name="T106" fmla="*/ 4068 w 4256"/>
                <a:gd name="T107" fmla="*/ 2978 h 3890"/>
                <a:gd name="T108" fmla="*/ 4135 w 4256"/>
                <a:gd name="T109" fmla="*/ 3117 h 3890"/>
                <a:gd name="T110" fmla="*/ 4202 w 4256"/>
                <a:gd name="T111" fmla="*/ 3237 h 3890"/>
                <a:gd name="T112" fmla="*/ 4255 w 4256"/>
                <a:gd name="T113" fmla="*/ 3889 h 3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256" h="3890">
                  <a:moveTo>
                    <a:pt x="4255" y="3889"/>
                  </a:moveTo>
                  <a:lnTo>
                    <a:pt x="0" y="3889"/>
                  </a:lnTo>
                  <a:lnTo>
                    <a:pt x="14" y="3885"/>
                  </a:lnTo>
                  <a:lnTo>
                    <a:pt x="235" y="3885"/>
                  </a:lnTo>
                  <a:lnTo>
                    <a:pt x="254" y="3880"/>
                  </a:lnTo>
                  <a:lnTo>
                    <a:pt x="355" y="3880"/>
                  </a:lnTo>
                  <a:lnTo>
                    <a:pt x="369" y="3875"/>
                  </a:lnTo>
                  <a:lnTo>
                    <a:pt x="422" y="3875"/>
                  </a:lnTo>
                  <a:lnTo>
                    <a:pt x="436" y="3870"/>
                  </a:lnTo>
                  <a:lnTo>
                    <a:pt x="489" y="3870"/>
                  </a:lnTo>
                  <a:lnTo>
                    <a:pt x="503" y="3865"/>
                  </a:lnTo>
                  <a:lnTo>
                    <a:pt x="522" y="3865"/>
                  </a:lnTo>
                  <a:lnTo>
                    <a:pt x="537" y="3861"/>
                  </a:lnTo>
                  <a:lnTo>
                    <a:pt x="575" y="3861"/>
                  </a:lnTo>
                  <a:lnTo>
                    <a:pt x="590" y="3856"/>
                  </a:lnTo>
                  <a:lnTo>
                    <a:pt x="609" y="3856"/>
                  </a:lnTo>
                  <a:lnTo>
                    <a:pt x="623" y="3851"/>
                  </a:lnTo>
                  <a:lnTo>
                    <a:pt x="642" y="3846"/>
                  </a:lnTo>
                  <a:lnTo>
                    <a:pt x="657" y="3846"/>
                  </a:lnTo>
                  <a:lnTo>
                    <a:pt x="676" y="3841"/>
                  </a:lnTo>
                  <a:lnTo>
                    <a:pt x="690" y="3841"/>
                  </a:lnTo>
                  <a:lnTo>
                    <a:pt x="710" y="3837"/>
                  </a:lnTo>
                  <a:lnTo>
                    <a:pt x="724" y="3832"/>
                  </a:lnTo>
                  <a:lnTo>
                    <a:pt x="743" y="3827"/>
                  </a:lnTo>
                  <a:lnTo>
                    <a:pt x="758" y="3822"/>
                  </a:lnTo>
                  <a:lnTo>
                    <a:pt x="777" y="3817"/>
                  </a:lnTo>
                  <a:lnTo>
                    <a:pt x="791" y="3813"/>
                  </a:lnTo>
                  <a:lnTo>
                    <a:pt x="810" y="3808"/>
                  </a:lnTo>
                  <a:lnTo>
                    <a:pt x="825" y="3803"/>
                  </a:lnTo>
                  <a:lnTo>
                    <a:pt x="844" y="3798"/>
                  </a:lnTo>
                  <a:lnTo>
                    <a:pt x="858" y="3793"/>
                  </a:lnTo>
                  <a:lnTo>
                    <a:pt x="877" y="3784"/>
                  </a:lnTo>
                  <a:lnTo>
                    <a:pt x="892" y="3779"/>
                  </a:lnTo>
                  <a:lnTo>
                    <a:pt x="911" y="3774"/>
                  </a:lnTo>
                  <a:lnTo>
                    <a:pt x="925" y="3765"/>
                  </a:lnTo>
                  <a:lnTo>
                    <a:pt x="945" y="3755"/>
                  </a:lnTo>
                  <a:lnTo>
                    <a:pt x="959" y="3750"/>
                  </a:lnTo>
                  <a:lnTo>
                    <a:pt x="978" y="3741"/>
                  </a:lnTo>
                  <a:lnTo>
                    <a:pt x="993" y="3731"/>
                  </a:lnTo>
                  <a:lnTo>
                    <a:pt x="1031" y="3712"/>
                  </a:lnTo>
                  <a:lnTo>
                    <a:pt x="1045" y="3702"/>
                  </a:lnTo>
                  <a:lnTo>
                    <a:pt x="1065" y="3693"/>
                  </a:lnTo>
                  <a:lnTo>
                    <a:pt x="1079" y="3678"/>
                  </a:lnTo>
                  <a:lnTo>
                    <a:pt x="1098" y="3669"/>
                  </a:lnTo>
                  <a:lnTo>
                    <a:pt x="1113" y="3654"/>
                  </a:lnTo>
                  <a:lnTo>
                    <a:pt x="1132" y="3640"/>
                  </a:lnTo>
                  <a:lnTo>
                    <a:pt x="1146" y="3626"/>
                  </a:lnTo>
                  <a:lnTo>
                    <a:pt x="1165" y="3611"/>
                  </a:lnTo>
                  <a:lnTo>
                    <a:pt x="1180" y="3597"/>
                  </a:lnTo>
                  <a:lnTo>
                    <a:pt x="1199" y="3582"/>
                  </a:lnTo>
                  <a:lnTo>
                    <a:pt x="1213" y="3563"/>
                  </a:lnTo>
                  <a:lnTo>
                    <a:pt x="1232" y="3549"/>
                  </a:lnTo>
                  <a:lnTo>
                    <a:pt x="1247" y="3530"/>
                  </a:lnTo>
                  <a:lnTo>
                    <a:pt x="1266" y="3510"/>
                  </a:lnTo>
                  <a:lnTo>
                    <a:pt x="1280" y="3491"/>
                  </a:lnTo>
                  <a:lnTo>
                    <a:pt x="1300" y="3472"/>
                  </a:lnTo>
                  <a:lnTo>
                    <a:pt x="1314" y="3453"/>
                  </a:lnTo>
                  <a:lnTo>
                    <a:pt x="1333" y="3429"/>
                  </a:lnTo>
                  <a:lnTo>
                    <a:pt x="1348" y="3405"/>
                  </a:lnTo>
                  <a:lnTo>
                    <a:pt x="1367" y="3386"/>
                  </a:lnTo>
                  <a:lnTo>
                    <a:pt x="1381" y="3362"/>
                  </a:lnTo>
                  <a:lnTo>
                    <a:pt x="1400" y="3333"/>
                  </a:lnTo>
                  <a:lnTo>
                    <a:pt x="1415" y="3309"/>
                  </a:lnTo>
                  <a:lnTo>
                    <a:pt x="1434" y="3280"/>
                  </a:lnTo>
                  <a:lnTo>
                    <a:pt x="1453" y="3256"/>
                  </a:lnTo>
                  <a:lnTo>
                    <a:pt x="1468" y="3227"/>
                  </a:lnTo>
                  <a:lnTo>
                    <a:pt x="1487" y="3199"/>
                  </a:lnTo>
                  <a:lnTo>
                    <a:pt x="1501" y="3165"/>
                  </a:lnTo>
                  <a:lnTo>
                    <a:pt x="1520" y="3136"/>
                  </a:lnTo>
                  <a:lnTo>
                    <a:pt x="1535" y="3103"/>
                  </a:lnTo>
                  <a:lnTo>
                    <a:pt x="1554" y="3069"/>
                  </a:lnTo>
                  <a:lnTo>
                    <a:pt x="1568" y="3036"/>
                  </a:lnTo>
                  <a:lnTo>
                    <a:pt x="1587" y="3002"/>
                  </a:lnTo>
                  <a:lnTo>
                    <a:pt x="1602" y="2964"/>
                  </a:lnTo>
                  <a:lnTo>
                    <a:pt x="1621" y="2925"/>
                  </a:lnTo>
                  <a:lnTo>
                    <a:pt x="1635" y="2887"/>
                  </a:lnTo>
                  <a:lnTo>
                    <a:pt x="1655" y="2849"/>
                  </a:lnTo>
                  <a:lnTo>
                    <a:pt x="1669" y="2810"/>
                  </a:lnTo>
                  <a:lnTo>
                    <a:pt x="1688" y="2772"/>
                  </a:lnTo>
                  <a:lnTo>
                    <a:pt x="1703" y="2729"/>
                  </a:lnTo>
                  <a:lnTo>
                    <a:pt x="1722" y="2685"/>
                  </a:lnTo>
                  <a:lnTo>
                    <a:pt x="1736" y="2642"/>
                  </a:lnTo>
                  <a:lnTo>
                    <a:pt x="1755" y="2599"/>
                  </a:lnTo>
                  <a:lnTo>
                    <a:pt x="1770" y="2551"/>
                  </a:lnTo>
                  <a:lnTo>
                    <a:pt x="1789" y="2508"/>
                  </a:lnTo>
                  <a:lnTo>
                    <a:pt x="1803" y="2460"/>
                  </a:lnTo>
                  <a:lnTo>
                    <a:pt x="1823" y="2412"/>
                  </a:lnTo>
                  <a:lnTo>
                    <a:pt x="1837" y="2364"/>
                  </a:lnTo>
                  <a:lnTo>
                    <a:pt x="1875" y="2268"/>
                  </a:lnTo>
                  <a:lnTo>
                    <a:pt x="1890" y="2215"/>
                  </a:lnTo>
                  <a:lnTo>
                    <a:pt x="1909" y="2167"/>
                  </a:lnTo>
                  <a:lnTo>
                    <a:pt x="1923" y="2115"/>
                  </a:lnTo>
                  <a:lnTo>
                    <a:pt x="1943" y="2062"/>
                  </a:lnTo>
                  <a:lnTo>
                    <a:pt x="1957" y="2009"/>
                  </a:lnTo>
                  <a:lnTo>
                    <a:pt x="1976" y="1956"/>
                  </a:lnTo>
                  <a:lnTo>
                    <a:pt x="1990" y="1904"/>
                  </a:lnTo>
                  <a:lnTo>
                    <a:pt x="2010" y="1851"/>
                  </a:lnTo>
                  <a:lnTo>
                    <a:pt x="2024" y="1793"/>
                  </a:lnTo>
                  <a:lnTo>
                    <a:pt x="2043" y="1741"/>
                  </a:lnTo>
                  <a:lnTo>
                    <a:pt x="2058" y="1688"/>
                  </a:lnTo>
                  <a:lnTo>
                    <a:pt x="2077" y="1630"/>
                  </a:lnTo>
                  <a:lnTo>
                    <a:pt x="2091" y="1578"/>
                  </a:lnTo>
                  <a:lnTo>
                    <a:pt x="2110" y="1520"/>
                  </a:lnTo>
                  <a:lnTo>
                    <a:pt x="2125" y="1467"/>
                  </a:lnTo>
                  <a:lnTo>
                    <a:pt x="2144" y="1410"/>
                  </a:lnTo>
                  <a:lnTo>
                    <a:pt x="2158" y="1357"/>
                  </a:lnTo>
                  <a:lnTo>
                    <a:pt x="2178" y="1304"/>
                  </a:lnTo>
                  <a:lnTo>
                    <a:pt x="2192" y="1247"/>
                  </a:lnTo>
                  <a:lnTo>
                    <a:pt x="2211" y="1194"/>
                  </a:lnTo>
                  <a:lnTo>
                    <a:pt x="2226" y="1141"/>
                  </a:lnTo>
                  <a:lnTo>
                    <a:pt x="2264" y="1036"/>
                  </a:lnTo>
                  <a:lnTo>
                    <a:pt x="2278" y="983"/>
                  </a:lnTo>
                  <a:lnTo>
                    <a:pt x="2298" y="930"/>
                  </a:lnTo>
                  <a:lnTo>
                    <a:pt x="2312" y="882"/>
                  </a:lnTo>
                  <a:lnTo>
                    <a:pt x="2331" y="829"/>
                  </a:lnTo>
                  <a:lnTo>
                    <a:pt x="2346" y="781"/>
                  </a:lnTo>
                  <a:lnTo>
                    <a:pt x="2365" y="733"/>
                  </a:lnTo>
                  <a:lnTo>
                    <a:pt x="2379" y="690"/>
                  </a:lnTo>
                  <a:lnTo>
                    <a:pt x="2398" y="642"/>
                  </a:lnTo>
                  <a:lnTo>
                    <a:pt x="2413" y="599"/>
                  </a:lnTo>
                  <a:lnTo>
                    <a:pt x="2432" y="551"/>
                  </a:lnTo>
                  <a:lnTo>
                    <a:pt x="2446" y="513"/>
                  </a:lnTo>
                  <a:lnTo>
                    <a:pt x="2465" y="470"/>
                  </a:lnTo>
                  <a:lnTo>
                    <a:pt x="2480" y="431"/>
                  </a:lnTo>
                  <a:lnTo>
                    <a:pt x="2499" y="393"/>
                  </a:lnTo>
                  <a:lnTo>
                    <a:pt x="2513" y="354"/>
                  </a:lnTo>
                  <a:lnTo>
                    <a:pt x="2533" y="321"/>
                  </a:lnTo>
                  <a:lnTo>
                    <a:pt x="2547" y="287"/>
                  </a:lnTo>
                  <a:lnTo>
                    <a:pt x="2566" y="254"/>
                  </a:lnTo>
                  <a:lnTo>
                    <a:pt x="2581" y="225"/>
                  </a:lnTo>
                  <a:lnTo>
                    <a:pt x="2600" y="196"/>
                  </a:lnTo>
                  <a:lnTo>
                    <a:pt x="2614" y="167"/>
                  </a:lnTo>
                  <a:lnTo>
                    <a:pt x="2633" y="143"/>
                  </a:lnTo>
                  <a:lnTo>
                    <a:pt x="2648" y="119"/>
                  </a:lnTo>
                  <a:lnTo>
                    <a:pt x="2667" y="100"/>
                  </a:lnTo>
                  <a:lnTo>
                    <a:pt x="2681" y="81"/>
                  </a:lnTo>
                  <a:lnTo>
                    <a:pt x="2701" y="62"/>
                  </a:lnTo>
                  <a:lnTo>
                    <a:pt x="2720" y="47"/>
                  </a:lnTo>
                  <a:lnTo>
                    <a:pt x="2734" y="33"/>
                  </a:lnTo>
                  <a:lnTo>
                    <a:pt x="2753" y="23"/>
                  </a:lnTo>
                  <a:lnTo>
                    <a:pt x="2768" y="14"/>
                  </a:lnTo>
                  <a:lnTo>
                    <a:pt x="2787" y="9"/>
                  </a:lnTo>
                  <a:lnTo>
                    <a:pt x="2801" y="4"/>
                  </a:lnTo>
                  <a:lnTo>
                    <a:pt x="2820" y="0"/>
                  </a:lnTo>
                  <a:lnTo>
                    <a:pt x="2854" y="0"/>
                  </a:lnTo>
                  <a:lnTo>
                    <a:pt x="2868" y="4"/>
                  </a:lnTo>
                  <a:lnTo>
                    <a:pt x="2888" y="9"/>
                  </a:lnTo>
                  <a:lnTo>
                    <a:pt x="2902" y="19"/>
                  </a:lnTo>
                  <a:lnTo>
                    <a:pt x="2921" y="28"/>
                  </a:lnTo>
                  <a:lnTo>
                    <a:pt x="2936" y="43"/>
                  </a:lnTo>
                  <a:lnTo>
                    <a:pt x="2955" y="52"/>
                  </a:lnTo>
                  <a:lnTo>
                    <a:pt x="2969" y="71"/>
                  </a:lnTo>
                  <a:lnTo>
                    <a:pt x="2988" y="91"/>
                  </a:lnTo>
                  <a:lnTo>
                    <a:pt x="3003" y="110"/>
                  </a:lnTo>
                  <a:lnTo>
                    <a:pt x="3022" y="129"/>
                  </a:lnTo>
                  <a:lnTo>
                    <a:pt x="3036" y="153"/>
                  </a:lnTo>
                  <a:lnTo>
                    <a:pt x="3056" y="182"/>
                  </a:lnTo>
                  <a:lnTo>
                    <a:pt x="3070" y="206"/>
                  </a:lnTo>
                  <a:lnTo>
                    <a:pt x="3089" y="235"/>
                  </a:lnTo>
                  <a:lnTo>
                    <a:pt x="3104" y="268"/>
                  </a:lnTo>
                  <a:lnTo>
                    <a:pt x="3142" y="335"/>
                  </a:lnTo>
                  <a:lnTo>
                    <a:pt x="3156" y="369"/>
                  </a:lnTo>
                  <a:lnTo>
                    <a:pt x="3175" y="407"/>
                  </a:lnTo>
                  <a:lnTo>
                    <a:pt x="3190" y="446"/>
                  </a:lnTo>
                  <a:lnTo>
                    <a:pt x="3209" y="489"/>
                  </a:lnTo>
                  <a:lnTo>
                    <a:pt x="3223" y="527"/>
                  </a:lnTo>
                  <a:lnTo>
                    <a:pt x="3243" y="570"/>
                  </a:lnTo>
                  <a:lnTo>
                    <a:pt x="3257" y="613"/>
                  </a:lnTo>
                  <a:lnTo>
                    <a:pt x="3276" y="661"/>
                  </a:lnTo>
                  <a:lnTo>
                    <a:pt x="3291" y="705"/>
                  </a:lnTo>
                  <a:lnTo>
                    <a:pt x="3310" y="753"/>
                  </a:lnTo>
                  <a:lnTo>
                    <a:pt x="3324" y="800"/>
                  </a:lnTo>
                  <a:lnTo>
                    <a:pt x="3343" y="853"/>
                  </a:lnTo>
                  <a:lnTo>
                    <a:pt x="3358" y="901"/>
                  </a:lnTo>
                  <a:lnTo>
                    <a:pt x="3377" y="954"/>
                  </a:lnTo>
                  <a:lnTo>
                    <a:pt x="3391" y="1002"/>
                  </a:lnTo>
                  <a:lnTo>
                    <a:pt x="3411" y="1055"/>
                  </a:lnTo>
                  <a:lnTo>
                    <a:pt x="3425" y="1107"/>
                  </a:lnTo>
                  <a:lnTo>
                    <a:pt x="3444" y="1160"/>
                  </a:lnTo>
                  <a:lnTo>
                    <a:pt x="3459" y="1218"/>
                  </a:lnTo>
                  <a:lnTo>
                    <a:pt x="3478" y="1271"/>
                  </a:lnTo>
                  <a:lnTo>
                    <a:pt x="3492" y="1323"/>
                  </a:lnTo>
                  <a:lnTo>
                    <a:pt x="3511" y="1381"/>
                  </a:lnTo>
                  <a:lnTo>
                    <a:pt x="3531" y="1434"/>
                  </a:lnTo>
                  <a:lnTo>
                    <a:pt x="3545" y="1486"/>
                  </a:lnTo>
                  <a:lnTo>
                    <a:pt x="3564" y="1544"/>
                  </a:lnTo>
                  <a:lnTo>
                    <a:pt x="3578" y="1597"/>
                  </a:lnTo>
                  <a:lnTo>
                    <a:pt x="3598" y="1654"/>
                  </a:lnTo>
                  <a:lnTo>
                    <a:pt x="3612" y="1707"/>
                  </a:lnTo>
                  <a:lnTo>
                    <a:pt x="3631" y="1765"/>
                  </a:lnTo>
                  <a:lnTo>
                    <a:pt x="3646" y="1817"/>
                  </a:lnTo>
                  <a:lnTo>
                    <a:pt x="3665" y="1870"/>
                  </a:lnTo>
                  <a:lnTo>
                    <a:pt x="3679" y="1923"/>
                  </a:lnTo>
                  <a:lnTo>
                    <a:pt x="3698" y="1976"/>
                  </a:lnTo>
                  <a:lnTo>
                    <a:pt x="3713" y="2028"/>
                  </a:lnTo>
                  <a:lnTo>
                    <a:pt x="3732" y="2081"/>
                  </a:lnTo>
                  <a:lnTo>
                    <a:pt x="3746" y="2134"/>
                  </a:lnTo>
                  <a:lnTo>
                    <a:pt x="3766" y="2187"/>
                  </a:lnTo>
                  <a:lnTo>
                    <a:pt x="3780" y="2235"/>
                  </a:lnTo>
                  <a:lnTo>
                    <a:pt x="3799" y="2287"/>
                  </a:lnTo>
                  <a:lnTo>
                    <a:pt x="3814" y="2335"/>
                  </a:lnTo>
                  <a:lnTo>
                    <a:pt x="3833" y="2383"/>
                  </a:lnTo>
                  <a:lnTo>
                    <a:pt x="3847" y="2431"/>
                  </a:lnTo>
                  <a:lnTo>
                    <a:pt x="3866" y="2479"/>
                  </a:lnTo>
                  <a:lnTo>
                    <a:pt x="3881" y="2527"/>
                  </a:lnTo>
                  <a:lnTo>
                    <a:pt x="3900" y="2570"/>
                  </a:lnTo>
                  <a:lnTo>
                    <a:pt x="3914" y="2614"/>
                  </a:lnTo>
                  <a:lnTo>
                    <a:pt x="3934" y="2661"/>
                  </a:lnTo>
                  <a:lnTo>
                    <a:pt x="3953" y="2705"/>
                  </a:lnTo>
                  <a:lnTo>
                    <a:pt x="3967" y="2743"/>
                  </a:lnTo>
                  <a:lnTo>
                    <a:pt x="3986" y="2786"/>
                  </a:lnTo>
                  <a:lnTo>
                    <a:pt x="4001" y="2825"/>
                  </a:lnTo>
                  <a:lnTo>
                    <a:pt x="4020" y="2868"/>
                  </a:lnTo>
                  <a:lnTo>
                    <a:pt x="4034" y="2906"/>
                  </a:lnTo>
                  <a:lnTo>
                    <a:pt x="4053" y="2940"/>
                  </a:lnTo>
                  <a:lnTo>
                    <a:pt x="4068" y="2978"/>
                  </a:lnTo>
                  <a:lnTo>
                    <a:pt x="4087" y="3012"/>
                  </a:lnTo>
                  <a:lnTo>
                    <a:pt x="4101" y="3050"/>
                  </a:lnTo>
                  <a:lnTo>
                    <a:pt x="4121" y="3084"/>
                  </a:lnTo>
                  <a:lnTo>
                    <a:pt x="4135" y="3117"/>
                  </a:lnTo>
                  <a:lnTo>
                    <a:pt x="4154" y="3146"/>
                  </a:lnTo>
                  <a:lnTo>
                    <a:pt x="4169" y="3179"/>
                  </a:lnTo>
                  <a:lnTo>
                    <a:pt x="4188" y="3208"/>
                  </a:lnTo>
                  <a:lnTo>
                    <a:pt x="4202" y="3237"/>
                  </a:lnTo>
                  <a:lnTo>
                    <a:pt x="4221" y="3266"/>
                  </a:lnTo>
                  <a:lnTo>
                    <a:pt x="4236" y="3295"/>
                  </a:lnTo>
                  <a:lnTo>
                    <a:pt x="4255" y="3319"/>
                  </a:lnTo>
                  <a:lnTo>
                    <a:pt x="4255" y="3889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274" y="601"/>
              <a:ext cx="5052" cy="3890"/>
            </a:xfrm>
            <a:custGeom>
              <a:avLst/>
              <a:gdLst>
                <a:gd name="T0" fmla="*/ 52 w 5052"/>
                <a:gd name="T1" fmla="*/ 3889 h 3890"/>
                <a:gd name="T2" fmla="*/ 139 w 5052"/>
                <a:gd name="T3" fmla="*/ 3889 h 3890"/>
                <a:gd name="T4" fmla="*/ 220 w 5052"/>
                <a:gd name="T5" fmla="*/ 3889 h 3890"/>
                <a:gd name="T6" fmla="*/ 307 w 5052"/>
                <a:gd name="T7" fmla="*/ 3889 h 3890"/>
                <a:gd name="T8" fmla="*/ 388 w 5052"/>
                <a:gd name="T9" fmla="*/ 3889 h 3890"/>
                <a:gd name="T10" fmla="*/ 474 w 5052"/>
                <a:gd name="T11" fmla="*/ 3889 h 3890"/>
                <a:gd name="T12" fmla="*/ 561 w 5052"/>
                <a:gd name="T13" fmla="*/ 3889 h 3890"/>
                <a:gd name="T14" fmla="*/ 642 w 5052"/>
                <a:gd name="T15" fmla="*/ 3889 h 3890"/>
                <a:gd name="T16" fmla="*/ 729 w 5052"/>
                <a:gd name="T17" fmla="*/ 3889 h 3890"/>
                <a:gd name="T18" fmla="*/ 810 w 5052"/>
                <a:gd name="T19" fmla="*/ 3885 h 3890"/>
                <a:gd name="T20" fmla="*/ 897 w 5052"/>
                <a:gd name="T21" fmla="*/ 3885 h 3890"/>
                <a:gd name="T22" fmla="*/ 983 w 5052"/>
                <a:gd name="T23" fmla="*/ 3885 h 3890"/>
                <a:gd name="T24" fmla="*/ 1065 w 5052"/>
                <a:gd name="T25" fmla="*/ 3880 h 3890"/>
                <a:gd name="T26" fmla="*/ 1151 w 5052"/>
                <a:gd name="T27" fmla="*/ 3880 h 3890"/>
                <a:gd name="T28" fmla="*/ 1232 w 5052"/>
                <a:gd name="T29" fmla="*/ 3870 h 3890"/>
                <a:gd name="T30" fmla="*/ 1319 w 5052"/>
                <a:gd name="T31" fmla="*/ 3865 h 3890"/>
                <a:gd name="T32" fmla="*/ 1405 w 5052"/>
                <a:gd name="T33" fmla="*/ 3856 h 3890"/>
                <a:gd name="T34" fmla="*/ 1487 w 5052"/>
                <a:gd name="T35" fmla="*/ 3841 h 3890"/>
                <a:gd name="T36" fmla="*/ 1573 w 5052"/>
                <a:gd name="T37" fmla="*/ 3817 h 3890"/>
                <a:gd name="T38" fmla="*/ 1655 w 5052"/>
                <a:gd name="T39" fmla="*/ 3793 h 3890"/>
                <a:gd name="T40" fmla="*/ 1741 w 5052"/>
                <a:gd name="T41" fmla="*/ 3755 h 3890"/>
                <a:gd name="T42" fmla="*/ 1827 w 5052"/>
                <a:gd name="T43" fmla="*/ 3712 h 3890"/>
                <a:gd name="T44" fmla="*/ 1909 w 5052"/>
                <a:gd name="T45" fmla="*/ 3654 h 3890"/>
                <a:gd name="T46" fmla="*/ 1995 w 5052"/>
                <a:gd name="T47" fmla="*/ 3582 h 3890"/>
                <a:gd name="T48" fmla="*/ 2077 w 5052"/>
                <a:gd name="T49" fmla="*/ 3491 h 3890"/>
                <a:gd name="T50" fmla="*/ 2163 w 5052"/>
                <a:gd name="T51" fmla="*/ 3386 h 3890"/>
                <a:gd name="T52" fmla="*/ 2250 w 5052"/>
                <a:gd name="T53" fmla="*/ 3256 h 3890"/>
                <a:gd name="T54" fmla="*/ 2331 w 5052"/>
                <a:gd name="T55" fmla="*/ 3103 h 3890"/>
                <a:gd name="T56" fmla="*/ 2417 w 5052"/>
                <a:gd name="T57" fmla="*/ 2925 h 3890"/>
                <a:gd name="T58" fmla="*/ 2499 w 5052"/>
                <a:gd name="T59" fmla="*/ 2729 h 3890"/>
                <a:gd name="T60" fmla="*/ 2585 w 5052"/>
                <a:gd name="T61" fmla="*/ 2508 h 3890"/>
                <a:gd name="T62" fmla="*/ 2672 w 5052"/>
                <a:gd name="T63" fmla="*/ 2268 h 3890"/>
                <a:gd name="T64" fmla="*/ 2753 w 5052"/>
                <a:gd name="T65" fmla="*/ 2009 h 3890"/>
                <a:gd name="T66" fmla="*/ 2840 w 5052"/>
                <a:gd name="T67" fmla="*/ 1741 h 3890"/>
                <a:gd name="T68" fmla="*/ 2921 w 5052"/>
                <a:gd name="T69" fmla="*/ 1467 h 3890"/>
                <a:gd name="T70" fmla="*/ 3008 w 5052"/>
                <a:gd name="T71" fmla="*/ 1194 h 3890"/>
                <a:gd name="T72" fmla="*/ 3094 w 5052"/>
                <a:gd name="T73" fmla="*/ 930 h 3890"/>
                <a:gd name="T74" fmla="*/ 3175 w 5052"/>
                <a:gd name="T75" fmla="*/ 690 h 3890"/>
                <a:gd name="T76" fmla="*/ 3262 w 5052"/>
                <a:gd name="T77" fmla="*/ 470 h 3890"/>
                <a:gd name="T78" fmla="*/ 3343 w 5052"/>
                <a:gd name="T79" fmla="*/ 287 h 3890"/>
                <a:gd name="T80" fmla="*/ 3430 w 5052"/>
                <a:gd name="T81" fmla="*/ 143 h 3890"/>
                <a:gd name="T82" fmla="*/ 3516 w 5052"/>
                <a:gd name="T83" fmla="*/ 47 h 3890"/>
                <a:gd name="T84" fmla="*/ 3598 w 5052"/>
                <a:gd name="T85" fmla="*/ 4 h 3890"/>
                <a:gd name="T86" fmla="*/ 3684 w 5052"/>
                <a:gd name="T87" fmla="*/ 9 h 3890"/>
                <a:gd name="T88" fmla="*/ 3766 w 5052"/>
                <a:gd name="T89" fmla="*/ 71 h 3890"/>
                <a:gd name="T90" fmla="*/ 3852 w 5052"/>
                <a:gd name="T91" fmla="*/ 182 h 3890"/>
                <a:gd name="T92" fmla="*/ 3938 w 5052"/>
                <a:gd name="T93" fmla="*/ 335 h 3890"/>
                <a:gd name="T94" fmla="*/ 4020 w 5052"/>
                <a:gd name="T95" fmla="*/ 527 h 3890"/>
                <a:gd name="T96" fmla="*/ 4106 w 5052"/>
                <a:gd name="T97" fmla="*/ 753 h 3890"/>
                <a:gd name="T98" fmla="*/ 4188 w 5052"/>
                <a:gd name="T99" fmla="*/ 1002 h 3890"/>
                <a:gd name="T100" fmla="*/ 4274 w 5052"/>
                <a:gd name="T101" fmla="*/ 1271 h 3890"/>
                <a:gd name="T102" fmla="*/ 4360 w 5052"/>
                <a:gd name="T103" fmla="*/ 1544 h 3890"/>
                <a:gd name="T104" fmla="*/ 4442 w 5052"/>
                <a:gd name="T105" fmla="*/ 1817 h 3890"/>
                <a:gd name="T106" fmla="*/ 4528 w 5052"/>
                <a:gd name="T107" fmla="*/ 2081 h 3890"/>
                <a:gd name="T108" fmla="*/ 4610 w 5052"/>
                <a:gd name="T109" fmla="*/ 2335 h 3890"/>
                <a:gd name="T110" fmla="*/ 4696 w 5052"/>
                <a:gd name="T111" fmla="*/ 2570 h 3890"/>
                <a:gd name="T112" fmla="*/ 4783 w 5052"/>
                <a:gd name="T113" fmla="*/ 2786 h 3890"/>
                <a:gd name="T114" fmla="*/ 4864 w 5052"/>
                <a:gd name="T115" fmla="*/ 2978 h 3890"/>
                <a:gd name="T116" fmla="*/ 4951 w 5052"/>
                <a:gd name="T117" fmla="*/ 3146 h 3890"/>
                <a:gd name="T118" fmla="*/ 5032 w 5052"/>
                <a:gd name="T119" fmla="*/ 3295 h 3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052" h="3890">
                  <a:moveTo>
                    <a:pt x="0" y="3889"/>
                  </a:moveTo>
                  <a:lnTo>
                    <a:pt x="0" y="3889"/>
                  </a:lnTo>
                  <a:lnTo>
                    <a:pt x="19" y="3889"/>
                  </a:lnTo>
                  <a:lnTo>
                    <a:pt x="33" y="3889"/>
                  </a:lnTo>
                  <a:lnTo>
                    <a:pt x="52" y="3889"/>
                  </a:lnTo>
                  <a:lnTo>
                    <a:pt x="67" y="3889"/>
                  </a:lnTo>
                  <a:lnTo>
                    <a:pt x="86" y="3889"/>
                  </a:lnTo>
                  <a:lnTo>
                    <a:pt x="100" y="3889"/>
                  </a:lnTo>
                  <a:lnTo>
                    <a:pt x="119" y="3889"/>
                  </a:lnTo>
                  <a:lnTo>
                    <a:pt x="139" y="3889"/>
                  </a:lnTo>
                  <a:lnTo>
                    <a:pt x="153" y="3889"/>
                  </a:lnTo>
                  <a:lnTo>
                    <a:pt x="172" y="3889"/>
                  </a:lnTo>
                  <a:lnTo>
                    <a:pt x="187" y="3889"/>
                  </a:lnTo>
                  <a:lnTo>
                    <a:pt x="206" y="3889"/>
                  </a:lnTo>
                  <a:lnTo>
                    <a:pt x="220" y="3889"/>
                  </a:lnTo>
                  <a:lnTo>
                    <a:pt x="239" y="3889"/>
                  </a:lnTo>
                  <a:lnTo>
                    <a:pt x="254" y="3889"/>
                  </a:lnTo>
                  <a:lnTo>
                    <a:pt x="273" y="3889"/>
                  </a:lnTo>
                  <a:lnTo>
                    <a:pt x="287" y="3889"/>
                  </a:lnTo>
                  <a:lnTo>
                    <a:pt x="307" y="3889"/>
                  </a:lnTo>
                  <a:lnTo>
                    <a:pt x="321" y="3889"/>
                  </a:lnTo>
                  <a:lnTo>
                    <a:pt x="340" y="3889"/>
                  </a:lnTo>
                  <a:lnTo>
                    <a:pt x="355" y="3889"/>
                  </a:lnTo>
                  <a:lnTo>
                    <a:pt x="374" y="3889"/>
                  </a:lnTo>
                  <a:lnTo>
                    <a:pt x="388" y="3889"/>
                  </a:lnTo>
                  <a:lnTo>
                    <a:pt x="407" y="3889"/>
                  </a:lnTo>
                  <a:lnTo>
                    <a:pt x="422" y="3889"/>
                  </a:lnTo>
                  <a:lnTo>
                    <a:pt x="441" y="3889"/>
                  </a:lnTo>
                  <a:lnTo>
                    <a:pt x="455" y="3889"/>
                  </a:lnTo>
                  <a:lnTo>
                    <a:pt x="474" y="3889"/>
                  </a:lnTo>
                  <a:lnTo>
                    <a:pt x="489" y="3889"/>
                  </a:lnTo>
                  <a:lnTo>
                    <a:pt x="508" y="3889"/>
                  </a:lnTo>
                  <a:lnTo>
                    <a:pt x="522" y="3889"/>
                  </a:lnTo>
                  <a:lnTo>
                    <a:pt x="542" y="3889"/>
                  </a:lnTo>
                  <a:lnTo>
                    <a:pt x="561" y="3889"/>
                  </a:lnTo>
                  <a:lnTo>
                    <a:pt x="575" y="3889"/>
                  </a:lnTo>
                  <a:lnTo>
                    <a:pt x="594" y="3889"/>
                  </a:lnTo>
                  <a:lnTo>
                    <a:pt x="609" y="3889"/>
                  </a:lnTo>
                  <a:lnTo>
                    <a:pt x="628" y="3889"/>
                  </a:lnTo>
                  <a:lnTo>
                    <a:pt x="642" y="3889"/>
                  </a:lnTo>
                  <a:lnTo>
                    <a:pt x="662" y="3889"/>
                  </a:lnTo>
                  <a:lnTo>
                    <a:pt x="676" y="3889"/>
                  </a:lnTo>
                  <a:lnTo>
                    <a:pt x="695" y="3889"/>
                  </a:lnTo>
                  <a:lnTo>
                    <a:pt x="710" y="3889"/>
                  </a:lnTo>
                  <a:lnTo>
                    <a:pt x="729" y="3889"/>
                  </a:lnTo>
                  <a:lnTo>
                    <a:pt x="743" y="3889"/>
                  </a:lnTo>
                  <a:lnTo>
                    <a:pt x="762" y="3889"/>
                  </a:lnTo>
                  <a:lnTo>
                    <a:pt x="777" y="3889"/>
                  </a:lnTo>
                  <a:lnTo>
                    <a:pt x="796" y="3889"/>
                  </a:lnTo>
                  <a:lnTo>
                    <a:pt x="810" y="3885"/>
                  </a:lnTo>
                  <a:lnTo>
                    <a:pt x="829" y="3885"/>
                  </a:lnTo>
                  <a:lnTo>
                    <a:pt x="844" y="3885"/>
                  </a:lnTo>
                  <a:lnTo>
                    <a:pt x="863" y="3885"/>
                  </a:lnTo>
                  <a:lnTo>
                    <a:pt x="877" y="3885"/>
                  </a:lnTo>
                  <a:lnTo>
                    <a:pt x="897" y="3885"/>
                  </a:lnTo>
                  <a:lnTo>
                    <a:pt x="911" y="3885"/>
                  </a:lnTo>
                  <a:lnTo>
                    <a:pt x="930" y="3885"/>
                  </a:lnTo>
                  <a:lnTo>
                    <a:pt x="945" y="3885"/>
                  </a:lnTo>
                  <a:lnTo>
                    <a:pt x="964" y="3885"/>
                  </a:lnTo>
                  <a:lnTo>
                    <a:pt x="983" y="3885"/>
                  </a:lnTo>
                  <a:lnTo>
                    <a:pt x="997" y="3885"/>
                  </a:lnTo>
                  <a:lnTo>
                    <a:pt x="1017" y="3885"/>
                  </a:lnTo>
                  <a:lnTo>
                    <a:pt x="1031" y="3885"/>
                  </a:lnTo>
                  <a:lnTo>
                    <a:pt x="1050" y="3880"/>
                  </a:lnTo>
                  <a:lnTo>
                    <a:pt x="1065" y="3880"/>
                  </a:lnTo>
                  <a:lnTo>
                    <a:pt x="1084" y="3880"/>
                  </a:lnTo>
                  <a:lnTo>
                    <a:pt x="1098" y="3880"/>
                  </a:lnTo>
                  <a:lnTo>
                    <a:pt x="1117" y="3880"/>
                  </a:lnTo>
                  <a:lnTo>
                    <a:pt x="1132" y="3880"/>
                  </a:lnTo>
                  <a:lnTo>
                    <a:pt x="1151" y="3880"/>
                  </a:lnTo>
                  <a:lnTo>
                    <a:pt x="1165" y="3875"/>
                  </a:lnTo>
                  <a:lnTo>
                    <a:pt x="1185" y="3875"/>
                  </a:lnTo>
                  <a:lnTo>
                    <a:pt x="1199" y="3875"/>
                  </a:lnTo>
                  <a:lnTo>
                    <a:pt x="1218" y="3875"/>
                  </a:lnTo>
                  <a:lnTo>
                    <a:pt x="1232" y="3870"/>
                  </a:lnTo>
                  <a:lnTo>
                    <a:pt x="1252" y="3870"/>
                  </a:lnTo>
                  <a:lnTo>
                    <a:pt x="1266" y="3870"/>
                  </a:lnTo>
                  <a:lnTo>
                    <a:pt x="1285" y="3870"/>
                  </a:lnTo>
                  <a:lnTo>
                    <a:pt x="1300" y="3865"/>
                  </a:lnTo>
                  <a:lnTo>
                    <a:pt x="1319" y="3865"/>
                  </a:lnTo>
                  <a:lnTo>
                    <a:pt x="1333" y="3861"/>
                  </a:lnTo>
                  <a:lnTo>
                    <a:pt x="1352" y="3861"/>
                  </a:lnTo>
                  <a:lnTo>
                    <a:pt x="1372" y="3861"/>
                  </a:lnTo>
                  <a:lnTo>
                    <a:pt x="1386" y="3856"/>
                  </a:lnTo>
                  <a:lnTo>
                    <a:pt x="1405" y="3856"/>
                  </a:lnTo>
                  <a:lnTo>
                    <a:pt x="1420" y="3851"/>
                  </a:lnTo>
                  <a:lnTo>
                    <a:pt x="1439" y="3846"/>
                  </a:lnTo>
                  <a:lnTo>
                    <a:pt x="1453" y="3846"/>
                  </a:lnTo>
                  <a:lnTo>
                    <a:pt x="1472" y="3841"/>
                  </a:lnTo>
                  <a:lnTo>
                    <a:pt x="1487" y="3841"/>
                  </a:lnTo>
                  <a:lnTo>
                    <a:pt x="1506" y="3837"/>
                  </a:lnTo>
                  <a:lnTo>
                    <a:pt x="1520" y="3832"/>
                  </a:lnTo>
                  <a:lnTo>
                    <a:pt x="1540" y="3827"/>
                  </a:lnTo>
                  <a:lnTo>
                    <a:pt x="1554" y="3822"/>
                  </a:lnTo>
                  <a:lnTo>
                    <a:pt x="1573" y="3817"/>
                  </a:lnTo>
                  <a:lnTo>
                    <a:pt x="1587" y="3813"/>
                  </a:lnTo>
                  <a:lnTo>
                    <a:pt x="1607" y="3808"/>
                  </a:lnTo>
                  <a:lnTo>
                    <a:pt x="1621" y="3803"/>
                  </a:lnTo>
                  <a:lnTo>
                    <a:pt x="1640" y="3798"/>
                  </a:lnTo>
                  <a:lnTo>
                    <a:pt x="1655" y="3793"/>
                  </a:lnTo>
                  <a:lnTo>
                    <a:pt x="1674" y="3784"/>
                  </a:lnTo>
                  <a:lnTo>
                    <a:pt x="1688" y="3779"/>
                  </a:lnTo>
                  <a:lnTo>
                    <a:pt x="1707" y="3774"/>
                  </a:lnTo>
                  <a:lnTo>
                    <a:pt x="1722" y="3765"/>
                  </a:lnTo>
                  <a:lnTo>
                    <a:pt x="1741" y="3755"/>
                  </a:lnTo>
                  <a:lnTo>
                    <a:pt x="1755" y="3750"/>
                  </a:lnTo>
                  <a:lnTo>
                    <a:pt x="1775" y="3741"/>
                  </a:lnTo>
                  <a:lnTo>
                    <a:pt x="1789" y="3731"/>
                  </a:lnTo>
                  <a:lnTo>
                    <a:pt x="1808" y="3721"/>
                  </a:lnTo>
                  <a:lnTo>
                    <a:pt x="1827" y="3712"/>
                  </a:lnTo>
                  <a:lnTo>
                    <a:pt x="1842" y="3702"/>
                  </a:lnTo>
                  <a:lnTo>
                    <a:pt x="1861" y="3693"/>
                  </a:lnTo>
                  <a:lnTo>
                    <a:pt x="1875" y="3678"/>
                  </a:lnTo>
                  <a:lnTo>
                    <a:pt x="1895" y="3669"/>
                  </a:lnTo>
                  <a:lnTo>
                    <a:pt x="1909" y="3654"/>
                  </a:lnTo>
                  <a:lnTo>
                    <a:pt x="1928" y="3640"/>
                  </a:lnTo>
                  <a:lnTo>
                    <a:pt x="1943" y="3626"/>
                  </a:lnTo>
                  <a:lnTo>
                    <a:pt x="1962" y="3611"/>
                  </a:lnTo>
                  <a:lnTo>
                    <a:pt x="1976" y="3597"/>
                  </a:lnTo>
                  <a:lnTo>
                    <a:pt x="1995" y="3582"/>
                  </a:lnTo>
                  <a:lnTo>
                    <a:pt x="2010" y="3563"/>
                  </a:lnTo>
                  <a:lnTo>
                    <a:pt x="2029" y="3549"/>
                  </a:lnTo>
                  <a:lnTo>
                    <a:pt x="2043" y="3530"/>
                  </a:lnTo>
                  <a:lnTo>
                    <a:pt x="2062" y="3510"/>
                  </a:lnTo>
                  <a:lnTo>
                    <a:pt x="2077" y="3491"/>
                  </a:lnTo>
                  <a:lnTo>
                    <a:pt x="2096" y="3472"/>
                  </a:lnTo>
                  <a:lnTo>
                    <a:pt x="2110" y="3453"/>
                  </a:lnTo>
                  <a:lnTo>
                    <a:pt x="2130" y="3429"/>
                  </a:lnTo>
                  <a:lnTo>
                    <a:pt x="2144" y="3405"/>
                  </a:lnTo>
                  <a:lnTo>
                    <a:pt x="2163" y="3386"/>
                  </a:lnTo>
                  <a:lnTo>
                    <a:pt x="2178" y="3362"/>
                  </a:lnTo>
                  <a:lnTo>
                    <a:pt x="2197" y="3333"/>
                  </a:lnTo>
                  <a:lnTo>
                    <a:pt x="2211" y="3309"/>
                  </a:lnTo>
                  <a:lnTo>
                    <a:pt x="2230" y="3280"/>
                  </a:lnTo>
                  <a:lnTo>
                    <a:pt x="2250" y="3256"/>
                  </a:lnTo>
                  <a:lnTo>
                    <a:pt x="2264" y="3227"/>
                  </a:lnTo>
                  <a:lnTo>
                    <a:pt x="2283" y="3199"/>
                  </a:lnTo>
                  <a:lnTo>
                    <a:pt x="2298" y="3165"/>
                  </a:lnTo>
                  <a:lnTo>
                    <a:pt x="2317" y="3136"/>
                  </a:lnTo>
                  <a:lnTo>
                    <a:pt x="2331" y="3103"/>
                  </a:lnTo>
                  <a:lnTo>
                    <a:pt x="2350" y="3069"/>
                  </a:lnTo>
                  <a:lnTo>
                    <a:pt x="2365" y="3036"/>
                  </a:lnTo>
                  <a:lnTo>
                    <a:pt x="2384" y="3002"/>
                  </a:lnTo>
                  <a:lnTo>
                    <a:pt x="2398" y="2964"/>
                  </a:lnTo>
                  <a:lnTo>
                    <a:pt x="2417" y="2925"/>
                  </a:lnTo>
                  <a:lnTo>
                    <a:pt x="2432" y="2887"/>
                  </a:lnTo>
                  <a:lnTo>
                    <a:pt x="2451" y="2849"/>
                  </a:lnTo>
                  <a:lnTo>
                    <a:pt x="2465" y="2810"/>
                  </a:lnTo>
                  <a:lnTo>
                    <a:pt x="2485" y="2772"/>
                  </a:lnTo>
                  <a:lnTo>
                    <a:pt x="2499" y="2729"/>
                  </a:lnTo>
                  <a:lnTo>
                    <a:pt x="2518" y="2685"/>
                  </a:lnTo>
                  <a:lnTo>
                    <a:pt x="2533" y="2642"/>
                  </a:lnTo>
                  <a:lnTo>
                    <a:pt x="2552" y="2599"/>
                  </a:lnTo>
                  <a:lnTo>
                    <a:pt x="2566" y="2551"/>
                  </a:lnTo>
                  <a:lnTo>
                    <a:pt x="2585" y="2508"/>
                  </a:lnTo>
                  <a:lnTo>
                    <a:pt x="2600" y="2460"/>
                  </a:lnTo>
                  <a:lnTo>
                    <a:pt x="2619" y="2412"/>
                  </a:lnTo>
                  <a:lnTo>
                    <a:pt x="2633" y="2364"/>
                  </a:lnTo>
                  <a:lnTo>
                    <a:pt x="2653" y="2316"/>
                  </a:lnTo>
                  <a:lnTo>
                    <a:pt x="2672" y="2268"/>
                  </a:lnTo>
                  <a:lnTo>
                    <a:pt x="2686" y="2215"/>
                  </a:lnTo>
                  <a:lnTo>
                    <a:pt x="2705" y="2167"/>
                  </a:lnTo>
                  <a:lnTo>
                    <a:pt x="2720" y="2115"/>
                  </a:lnTo>
                  <a:lnTo>
                    <a:pt x="2739" y="2062"/>
                  </a:lnTo>
                  <a:lnTo>
                    <a:pt x="2753" y="2009"/>
                  </a:lnTo>
                  <a:lnTo>
                    <a:pt x="2772" y="1956"/>
                  </a:lnTo>
                  <a:lnTo>
                    <a:pt x="2787" y="1904"/>
                  </a:lnTo>
                  <a:lnTo>
                    <a:pt x="2806" y="1851"/>
                  </a:lnTo>
                  <a:lnTo>
                    <a:pt x="2820" y="1793"/>
                  </a:lnTo>
                  <a:lnTo>
                    <a:pt x="2840" y="1741"/>
                  </a:lnTo>
                  <a:lnTo>
                    <a:pt x="2854" y="1688"/>
                  </a:lnTo>
                  <a:lnTo>
                    <a:pt x="2873" y="1630"/>
                  </a:lnTo>
                  <a:lnTo>
                    <a:pt x="2888" y="1578"/>
                  </a:lnTo>
                  <a:lnTo>
                    <a:pt x="2907" y="1520"/>
                  </a:lnTo>
                  <a:lnTo>
                    <a:pt x="2921" y="1467"/>
                  </a:lnTo>
                  <a:lnTo>
                    <a:pt x="2940" y="1410"/>
                  </a:lnTo>
                  <a:lnTo>
                    <a:pt x="2955" y="1357"/>
                  </a:lnTo>
                  <a:lnTo>
                    <a:pt x="2974" y="1304"/>
                  </a:lnTo>
                  <a:lnTo>
                    <a:pt x="2988" y="1247"/>
                  </a:lnTo>
                  <a:lnTo>
                    <a:pt x="3008" y="1194"/>
                  </a:lnTo>
                  <a:lnTo>
                    <a:pt x="3022" y="1141"/>
                  </a:lnTo>
                  <a:lnTo>
                    <a:pt x="3041" y="1088"/>
                  </a:lnTo>
                  <a:lnTo>
                    <a:pt x="3060" y="1036"/>
                  </a:lnTo>
                  <a:lnTo>
                    <a:pt x="3075" y="983"/>
                  </a:lnTo>
                  <a:lnTo>
                    <a:pt x="3094" y="930"/>
                  </a:lnTo>
                  <a:lnTo>
                    <a:pt x="3108" y="882"/>
                  </a:lnTo>
                  <a:lnTo>
                    <a:pt x="3128" y="829"/>
                  </a:lnTo>
                  <a:lnTo>
                    <a:pt x="3142" y="781"/>
                  </a:lnTo>
                  <a:lnTo>
                    <a:pt x="3161" y="733"/>
                  </a:lnTo>
                  <a:lnTo>
                    <a:pt x="3175" y="690"/>
                  </a:lnTo>
                  <a:lnTo>
                    <a:pt x="3195" y="642"/>
                  </a:lnTo>
                  <a:lnTo>
                    <a:pt x="3209" y="599"/>
                  </a:lnTo>
                  <a:lnTo>
                    <a:pt x="3228" y="551"/>
                  </a:lnTo>
                  <a:lnTo>
                    <a:pt x="3243" y="513"/>
                  </a:lnTo>
                  <a:lnTo>
                    <a:pt x="3262" y="470"/>
                  </a:lnTo>
                  <a:lnTo>
                    <a:pt x="3276" y="431"/>
                  </a:lnTo>
                  <a:lnTo>
                    <a:pt x="3295" y="393"/>
                  </a:lnTo>
                  <a:lnTo>
                    <a:pt x="3310" y="354"/>
                  </a:lnTo>
                  <a:lnTo>
                    <a:pt x="3329" y="321"/>
                  </a:lnTo>
                  <a:lnTo>
                    <a:pt x="3343" y="287"/>
                  </a:lnTo>
                  <a:lnTo>
                    <a:pt x="3363" y="254"/>
                  </a:lnTo>
                  <a:lnTo>
                    <a:pt x="3377" y="225"/>
                  </a:lnTo>
                  <a:lnTo>
                    <a:pt x="3396" y="196"/>
                  </a:lnTo>
                  <a:lnTo>
                    <a:pt x="3411" y="167"/>
                  </a:lnTo>
                  <a:lnTo>
                    <a:pt x="3430" y="143"/>
                  </a:lnTo>
                  <a:lnTo>
                    <a:pt x="3444" y="119"/>
                  </a:lnTo>
                  <a:lnTo>
                    <a:pt x="3463" y="100"/>
                  </a:lnTo>
                  <a:lnTo>
                    <a:pt x="3478" y="81"/>
                  </a:lnTo>
                  <a:lnTo>
                    <a:pt x="3497" y="62"/>
                  </a:lnTo>
                  <a:lnTo>
                    <a:pt x="3516" y="47"/>
                  </a:lnTo>
                  <a:lnTo>
                    <a:pt x="3531" y="33"/>
                  </a:lnTo>
                  <a:lnTo>
                    <a:pt x="3550" y="23"/>
                  </a:lnTo>
                  <a:lnTo>
                    <a:pt x="3564" y="14"/>
                  </a:lnTo>
                  <a:lnTo>
                    <a:pt x="3583" y="9"/>
                  </a:lnTo>
                  <a:lnTo>
                    <a:pt x="3598" y="4"/>
                  </a:lnTo>
                  <a:lnTo>
                    <a:pt x="3617" y="0"/>
                  </a:lnTo>
                  <a:lnTo>
                    <a:pt x="3631" y="0"/>
                  </a:lnTo>
                  <a:lnTo>
                    <a:pt x="3650" y="0"/>
                  </a:lnTo>
                  <a:lnTo>
                    <a:pt x="3665" y="4"/>
                  </a:lnTo>
                  <a:lnTo>
                    <a:pt x="3684" y="9"/>
                  </a:lnTo>
                  <a:lnTo>
                    <a:pt x="3698" y="19"/>
                  </a:lnTo>
                  <a:lnTo>
                    <a:pt x="3718" y="28"/>
                  </a:lnTo>
                  <a:lnTo>
                    <a:pt x="3732" y="43"/>
                  </a:lnTo>
                  <a:lnTo>
                    <a:pt x="3751" y="52"/>
                  </a:lnTo>
                  <a:lnTo>
                    <a:pt x="3766" y="71"/>
                  </a:lnTo>
                  <a:lnTo>
                    <a:pt x="3785" y="91"/>
                  </a:lnTo>
                  <a:lnTo>
                    <a:pt x="3799" y="110"/>
                  </a:lnTo>
                  <a:lnTo>
                    <a:pt x="3818" y="129"/>
                  </a:lnTo>
                  <a:lnTo>
                    <a:pt x="3833" y="153"/>
                  </a:lnTo>
                  <a:lnTo>
                    <a:pt x="3852" y="182"/>
                  </a:lnTo>
                  <a:lnTo>
                    <a:pt x="3866" y="206"/>
                  </a:lnTo>
                  <a:lnTo>
                    <a:pt x="3886" y="235"/>
                  </a:lnTo>
                  <a:lnTo>
                    <a:pt x="3900" y="268"/>
                  </a:lnTo>
                  <a:lnTo>
                    <a:pt x="3919" y="302"/>
                  </a:lnTo>
                  <a:lnTo>
                    <a:pt x="3938" y="335"/>
                  </a:lnTo>
                  <a:lnTo>
                    <a:pt x="3953" y="369"/>
                  </a:lnTo>
                  <a:lnTo>
                    <a:pt x="3972" y="407"/>
                  </a:lnTo>
                  <a:lnTo>
                    <a:pt x="3986" y="446"/>
                  </a:lnTo>
                  <a:lnTo>
                    <a:pt x="4005" y="489"/>
                  </a:lnTo>
                  <a:lnTo>
                    <a:pt x="4020" y="527"/>
                  </a:lnTo>
                  <a:lnTo>
                    <a:pt x="4039" y="570"/>
                  </a:lnTo>
                  <a:lnTo>
                    <a:pt x="4053" y="613"/>
                  </a:lnTo>
                  <a:lnTo>
                    <a:pt x="4073" y="661"/>
                  </a:lnTo>
                  <a:lnTo>
                    <a:pt x="4087" y="705"/>
                  </a:lnTo>
                  <a:lnTo>
                    <a:pt x="4106" y="753"/>
                  </a:lnTo>
                  <a:lnTo>
                    <a:pt x="4121" y="800"/>
                  </a:lnTo>
                  <a:lnTo>
                    <a:pt x="4140" y="853"/>
                  </a:lnTo>
                  <a:lnTo>
                    <a:pt x="4154" y="901"/>
                  </a:lnTo>
                  <a:lnTo>
                    <a:pt x="4173" y="954"/>
                  </a:lnTo>
                  <a:lnTo>
                    <a:pt x="4188" y="1002"/>
                  </a:lnTo>
                  <a:lnTo>
                    <a:pt x="4207" y="1055"/>
                  </a:lnTo>
                  <a:lnTo>
                    <a:pt x="4221" y="1107"/>
                  </a:lnTo>
                  <a:lnTo>
                    <a:pt x="4241" y="1160"/>
                  </a:lnTo>
                  <a:lnTo>
                    <a:pt x="4255" y="1218"/>
                  </a:lnTo>
                  <a:lnTo>
                    <a:pt x="4274" y="1271"/>
                  </a:lnTo>
                  <a:lnTo>
                    <a:pt x="4289" y="1323"/>
                  </a:lnTo>
                  <a:lnTo>
                    <a:pt x="4308" y="1381"/>
                  </a:lnTo>
                  <a:lnTo>
                    <a:pt x="4327" y="1434"/>
                  </a:lnTo>
                  <a:lnTo>
                    <a:pt x="4341" y="1486"/>
                  </a:lnTo>
                  <a:lnTo>
                    <a:pt x="4360" y="1544"/>
                  </a:lnTo>
                  <a:lnTo>
                    <a:pt x="4375" y="1597"/>
                  </a:lnTo>
                  <a:lnTo>
                    <a:pt x="4394" y="1654"/>
                  </a:lnTo>
                  <a:lnTo>
                    <a:pt x="4408" y="1707"/>
                  </a:lnTo>
                  <a:lnTo>
                    <a:pt x="4428" y="1765"/>
                  </a:lnTo>
                  <a:lnTo>
                    <a:pt x="4442" y="1817"/>
                  </a:lnTo>
                  <a:lnTo>
                    <a:pt x="4461" y="1870"/>
                  </a:lnTo>
                  <a:lnTo>
                    <a:pt x="4476" y="1923"/>
                  </a:lnTo>
                  <a:lnTo>
                    <a:pt x="4495" y="1976"/>
                  </a:lnTo>
                  <a:lnTo>
                    <a:pt x="4509" y="2028"/>
                  </a:lnTo>
                  <a:lnTo>
                    <a:pt x="4528" y="2081"/>
                  </a:lnTo>
                  <a:lnTo>
                    <a:pt x="4543" y="2134"/>
                  </a:lnTo>
                  <a:lnTo>
                    <a:pt x="4562" y="2187"/>
                  </a:lnTo>
                  <a:lnTo>
                    <a:pt x="4576" y="2235"/>
                  </a:lnTo>
                  <a:lnTo>
                    <a:pt x="4596" y="2287"/>
                  </a:lnTo>
                  <a:lnTo>
                    <a:pt x="4610" y="2335"/>
                  </a:lnTo>
                  <a:lnTo>
                    <a:pt x="4629" y="2383"/>
                  </a:lnTo>
                  <a:lnTo>
                    <a:pt x="4644" y="2431"/>
                  </a:lnTo>
                  <a:lnTo>
                    <a:pt x="4663" y="2479"/>
                  </a:lnTo>
                  <a:lnTo>
                    <a:pt x="4677" y="2527"/>
                  </a:lnTo>
                  <a:lnTo>
                    <a:pt x="4696" y="2570"/>
                  </a:lnTo>
                  <a:lnTo>
                    <a:pt x="4711" y="2614"/>
                  </a:lnTo>
                  <a:lnTo>
                    <a:pt x="4730" y="2661"/>
                  </a:lnTo>
                  <a:lnTo>
                    <a:pt x="4749" y="2705"/>
                  </a:lnTo>
                  <a:lnTo>
                    <a:pt x="4763" y="2743"/>
                  </a:lnTo>
                  <a:lnTo>
                    <a:pt x="4783" y="2786"/>
                  </a:lnTo>
                  <a:lnTo>
                    <a:pt x="4797" y="2825"/>
                  </a:lnTo>
                  <a:lnTo>
                    <a:pt x="4816" y="2868"/>
                  </a:lnTo>
                  <a:lnTo>
                    <a:pt x="4831" y="2906"/>
                  </a:lnTo>
                  <a:lnTo>
                    <a:pt x="4850" y="2940"/>
                  </a:lnTo>
                  <a:lnTo>
                    <a:pt x="4864" y="2978"/>
                  </a:lnTo>
                  <a:lnTo>
                    <a:pt x="4883" y="3012"/>
                  </a:lnTo>
                  <a:lnTo>
                    <a:pt x="4898" y="3050"/>
                  </a:lnTo>
                  <a:lnTo>
                    <a:pt x="4917" y="3084"/>
                  </a:lnTo>
                  <a:lnTo>
                    <a:pt x="4931" y="3117"/>
                  </a:lnTo>
                  <a:lnTo>
                    <a:pt x="4951" y="3146"/>
                  </a:lnTo>
                  <a:lnTo>
                    <a:pt x="4965" y="3179"/>
                  </a:lnTo>
                  <a:lnTo>
                    <a:pt x="4984" y="3208"/>
                  </a:lnTo>
                  <a:lnTo>
                    <a:pt x="4999" y="3237"/>
                  </a:lnTo>
                  <a:lnTo>
                    <a:pt x="5018" y="3266"/>
                  </a:lnTo>
                  <a:lnTo>
                    <a:pt x="5032" y="3295"/>
                  </a:lnTo>
                  <a:lnTo>
                    <a:pt x="5051" y="3319"/>
                  </a:lnTo>
                  <a:lnTo>
                    <a:pt x="5051" y="3889"/>
                  </a:lnTo>
                  <a:lnTo>
                    <a:pt x="0" y="3889"/>
                  </a:lnTo>
                  <a:close/>
                </a:path>
              </a:pathLst>
            </a:custGeom>
            <a:noFill/>
            <a:ln w="304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5326" y="39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14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5330" y="39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5340" y="394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345" y="395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354" y="396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14"/>
                  </a:lnTo>
                </a:path>
              </a:pathLst>
            </a:custGeom>
            <a:noFill/>
            <a:ln w="304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5364" y="397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5369" y="39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378" y="399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5383" y="400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5393" y="40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398" y="40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407" y="40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412" y="40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422" y="40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426" y="40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436" y="407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441" y="408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5450" y="409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460" y="409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465" y="410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474" y="41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5479" y="412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5489" y="413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494" y="414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503" y="41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5508" y="415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5518" y="41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5522" y="41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5532" y="417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5537" y="418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5546" y="419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5556" y="419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5561" y="42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5570" y="421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5575" y="42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5585" y="422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5589" y="423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5599" y="423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5604" y="424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5613" y="424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5618" y="425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5628" y="42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5633" y="426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5642" y="427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5652" y="42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5657" y="42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5666" y="428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5671" y="428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5681" y="429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5685" y="429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5695" y="43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5700" y="430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5709" y="431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5714" y="431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5724" y="432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5729" y="43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5738" y="433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5748" y="433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5757" y="431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5762" y="434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5767" y="43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5777" y="43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5786" y="433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5791" y="435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5796" y="436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5808" y="434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5810" y="436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5820" y="43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5829" y="43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5834" y="43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5839" y="43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5853" y="436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5858" y="438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5868" y="436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5873" y="43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5877" y="439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5889" y="437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5892" y="439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5904" y="438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5906" y="44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5918" y="438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5921" y="44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5933" y="439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5940" y="439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5945" y="441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5957" y="439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5959" y="44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5971" y="439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5973" y="442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5985" y="440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5992" y="440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5997" y="44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6007" y="440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6014" y="440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6016" y="443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6028" y="441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6036" y="441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6040" y="443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6052" y="441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6060" y="441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6064" y="44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6074" y="442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6081" y="442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6088" y="442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6093" y="44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6103" y="442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6110" y="442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6117" y="442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6122" y="44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6132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6141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6148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6156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6160" y="445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6170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6177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6184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6192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6194" y="446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6206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6213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6220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6228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6237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6242" y="446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6252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6259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6266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6273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6280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6288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6295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6300" y="44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6309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6316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6324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6331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6338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6348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6355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6362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6369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6372" y="447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6383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6391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6398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6405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6412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6419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6427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6434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6443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6451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6458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6465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6472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6479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6482" y="448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649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650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6508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6515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652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653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6539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547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655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656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6568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6575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658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659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6597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660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661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6619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6626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6635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664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665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6657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666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667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6679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6686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669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670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6703" y="448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671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672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673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673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674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675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676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676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677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678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678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679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680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681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681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682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683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684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684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685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686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687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687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688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689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689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690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691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692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692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693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694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695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695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696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697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698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698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699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700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701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701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702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703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704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704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705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706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707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707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708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709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709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10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711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712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713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713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714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715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715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716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717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718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718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719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720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720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721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722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723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724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724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725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726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726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727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728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729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729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730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731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732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732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733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734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735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735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736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737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737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738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739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740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740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741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742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743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743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744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745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746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746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747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748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748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749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750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751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751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752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149" y="4615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60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274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1003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1727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2452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3176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3906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4630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5354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6079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6803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7533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3041" y="20"/>
              <a:ext cx="799" cy="3726"/>
            </a:xfrm>
            <a:custGeom>
              <a:avLst/>
              <a:gdLst>
                <a:gd name="T0" fmla="*/ 0 w 799"/>
                <a:gd name="T1" fmla="*/ 0 h 3726"/>
                <a:gd name="T2" fmla="*/ 798 w 799"/>
                <a:gd name="T3" fmla="*/ 3725 h 3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9" h="3726">
                  <a:moveTo>
                    <a:pt x="0" y="0"/>
                  </a:moveTo>
                  <a:lnTo>
                    <a:pt x="798" y="3725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3738" y="3704"/>
              <a:ext cx="196" cy="139"/>
            </a:xfrm>
            <a:custGeom>
              <a:avLst/>
              <a:gdLst>
                <a:gd name="T0" fmla="*/ 195 w 196"/>
                <a:gd name="T1" fmla="*/ 0 h 139"/>
                <a:gd name="T2" fmla="*/ 0 w 196"/>
                <a:gd name="T3" fmla="*/ 41 h 139"/>
                <a:gd name="T4" fmla="*/ 122 w 196"/>
                <a:gd name="T5" fmla="*/ 138 h 139"/>
                <a:gd name="T6" fmla="*/ 195 w 196"/>
                <a:gd name="T7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139">
                  <a:moveTo>
                    <a:pt x="195" y="0"/>
                  </a:moveTo>
                  <a:lnTo>
                    <a:pt x="0" y="41"/>
                  </a:lnTo>
                  <a:lnTo>
                    <a:pt x="122" y="138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Text Box 3012"/>
            <p:cNvSpPr txBox="1">
              <a:spLocks noChangeArrowheads="1"/>
            </p:cNvSpPr>
            <p:nvPr/>
          </p:nvSpPr>
          <p:spPr bwMode="auto">
            <a:xfrm>
              <a:off x="2169" y="141"/>
              <a:ext cx="3495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9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400" spc="-1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400" spc="-9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 spc="-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3013"/>
            <p:cNvSpPr txBox="1">
              <a:spLocks noChangeArrowheads="1"/>
            </p:cNvSpPr>
            <p:nvPr/>
          </p:nvSpPr>
          <p:spPr bwMode="auto">
            <a:xfrm>
              <a:off x="188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3014"/>
            <p:cNvSpPr txBox="1">
              <a:spLocks noChangeArrowheads="1"/>
            </p:cNvSpPr>
            <p:nvPr/>
          </p:nvSpPr>
          <p:spPr bwMode="auto">
            <a:xfrm>
              <a:off x="917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3015"/>
            <p:cNvSpPr txBox="1">
              <a:spLocks noChangeArrowheads="1"/>
            </p:cNvSpPr>
            <p:nvPr/>
          </p:nvSpPr>
          <p:spPr bwMode="auto">
            <a:xfrm>
              <a:off x="1642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3016"/>
            <p:cNvSpPr txBox="1">
              <a:spLocks noChangeArrowheads="1"/>
            </p:cNvSpPr>
            <p:nvPr/>
          </p:nvSpPr>
          <p:spPr bwMode="auto">
            <a:xfrm>
              <a:off x="2366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3017"/>
            <p:cNvSpPr txBox="1">
              <a:spLocks noChangeArrowheads="1"/>
            </p:cNvSpPr>
            <p:nvPr/>
          </p:nvSpPr>
          <p:spPr bwMode="auto">
            <a:xfrm>
              <a:off x="3090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3018"/>
            <p:cNvSpPr txBox="1">
              <a:spLocks noChangeArrowheads="1"/>
            </p:cNvSpPr>
            <p:nvPr/>
          </p:nvSpPr>
          <p:spPr bwMode="auto">
            <a:xfrm>
              <a:off x="3844" y="4755"/>
              <a:ext cx="124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5715" marR="0" eaLnBrk="0" hangingPunct="0">
                <a:lnSpc>
                  <a:spcPts val="9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0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3019"/>
            <p:cNvSpPr txBox="1">
              <a:spLocks noChangeArrowheads="1"/>
            </p:cNvSpPr>
            <p:nvPr/>
          </p:nvSpPr>
          <p:spPr bwMode="auto">
            <a:xfrm>
              <a:off x="4578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3020"/>
            <p:cNvSpPr txBox="1">
              <a:spLocks noChangeArrowheads="1"/>
            </p:cNvSpPr>
            <p:nvPr/>
          </p:nvSpPr>
          <p:spPr bwMode="auto">
            <a:xfrm>
              <a:off x="5302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0" name="Text Box 3021"/>
            <p:cNvSpPr txBox="1">
              <a:spLocks noChangeArrowheads="1"/>
            </p:cNvSpPr>
            <p:nvPr/>
          </p:nvSpPr>
          <p:spPr bwMode="auto">
            <a:xfrm>
              <a:off x="6027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1" name="Text Box 3022"/>
            <p:cNvSpPr txBox="1">
              <a:spLocks noChangeArrowheads="1"/>
            </p:cNvSpPr>
            <p:nvPr/>
          </p:nvSpPr>
          <p:spPr bwMode="auto">
            <a:xfrm>
              <a:off x="6751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2" name="Text Box 3023"/>
            <p:cNvSpPr txBox="1">
              <a:spLocks noChangeArrowheads="1"/>
            </p:cNvSpPr>
            <p:nvPr/>
          </p:nvSpPr>
          <p:spPr bwMode="auto">
            <a:xfrm>
              <a:off x="7480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3" name="Text Box 3024"/>
            <p:cNvSpPr txBox="1">
              <a:spLocks noChangeArrowheads="1"/>
            </p:cNvSpPr>
            <p:nvPr/>
          </p:nvSpPr>
          <p:spPr bwMode="auto">
            <a:xfrm>
              <a:off x="183" y="5225"/>
              <a:ext cx="2152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spc="-5">
                  <a:effectLst/>
                  <a:latin typeface="Arial" charset="0"/>
                  <a:ea typeface="Calibri" charset="0"/>
                </a:rPr>
                <a:t>Prob</a:t>
              </a:r>
              <a:r>
                <a:rPr lang="en-US" sz="1000">
                  <a:effectLst/>
                  <a:latin typeface="Arial" charset="0"/>
                  <a:ea typeface="Calibri" charset="0"/>
                </a:rPr>
                <a:t> Z&lt;1.96 highlighted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 idx="4294967295"/>
          </p:nvPr>
        </p:nvSpPr>
        <p:spPr>
          <a:xfrm>
            <a:off x="457200" y="152486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Example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143060"/>
            <a:ext cx="82296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700" dirty="0"/>
              <a:t>X is a random variable representing the distribution of systolic blood pressure in 18-74 </a:t>
            </a:r>
            <a:r>
              <a:rPr lang="en-US" altLang="en-US" sz="2700" dirty="0" smtClean="0"/>
              <a:t>year ol</a:t>
            </a:r>
            <a:r>
              <a:rPr lang="en-US" altLang="en-US" sz="2700" dirty="0"/>
              <a:t>d</a:t>
            </a:r>
            <a:r>
              <a:rPr lang="en-US" altLang="en-US" sz="2700" dirty="0" smtClean="0"/>
              <a:t> U.S. </a:t>
            </a:r>
            <a:r>
              <a:rPr lang="en-US" altLang="en-US" sz="2700" dirty="0"/>
              <a:t>males </a:t>
            </a:r>
            <a:endParaRPr lang="en-US" altLang="en-US" sz="2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700" dirty="0"/>
              <a:t> </a:t>
            </a:r>
            <a:r>
              <a:rPr lang="en-US" altLang="en-US" sz="2700" dirty="0" smtClean="0"/>
              <a:t>    ~</a:t>
            </a:r>
            <a:r>
              <a:rPr lang="en-US" altLang="en-US" sz="2700" dirty="0"/>
              <a:t>N(129, 19.8)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 dirty="0"/>
              <a:t>What is the proportion in the population with systolic blood pressure of over 150 mm Hg?  P(X&gt;150) </a:t>
            </a:r>
            <a:r>
              <a:rPr lang="en-US" altLang="en-US" sz="2700" dirty="0" smtClean="0"/>
              <a:t>?</a:t>
            </a:r>
          </a:p>
          <a:p>
            <a:pPr marL="857250" lvl="1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dirty="0" smtClean="0"/>
              <a:t>Convert the variable of interest </a:t>
            </a:r>
            <a:r>
              <a:rPr lang="en-US" altLang="en-US" dirty="0"/>
              <a:t>to a standard normal variable N(0,1) to get the </a:t>
            </a:r>
            <a:r>
              <a:rPr lang="en-US" altLang="en-US" dirty="0" smtClean="0"/>
              <a:t>probability. I.e., </a:t>
            </a:r>
            <a:r>
              <a:rPr lang="en-US" altLang="en-US" dirty="0"/>
              <a:t>subtract off the mean and divide by the </a:t>
            </a:r>
            <a:r>
              <a:rPr lang="en-US" altLang="en-US" dirty="0" smtClean="0"/>
              <a:t>SD.</a:t>
            </a:r>
          </a:p>
          <a:p>
            <a:pPr marL="400050" lvl="1" indent="0" eaLnBrk="1" hangingPunct="1">
              <a:lnSpc>
                <a:spcPct val="90000"/>
              </a:lnSpc>
              <a:buNone/>
            </a:pPr>
            <a:r>
              <a:rPr lang="en-US" altLang="en-US" sz="2700" dirty="0" smtClean="0"/>
              <a:t>      z</a:t>
            </a:r>
            <a:r>
              <a:rPr lang="en-US" altLang="en-US" sz="2700" dirty="0"/>
              <a:t>=(150-129)/19.8 = 1.06  This is the z-score or </a:t>
            </a:r>
            <a:r>
              <a:rPr lang="en-US" altLang="en-US" sz="2700" dirty="0" smtClean="0"/>
              <a:t>z-  statistic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700" dirty="0"/>
              <a:t> </a:t>
            </a:r>
            <a:r>
              <a:rPr lang="en-US" altLang="en-US" sz="2700" dirty="0" smtClean="0"/>
              <a:t>    2.  Find P(Z&gt;z) = P(Z&gt;1.06) </a:t>
            </a:r>
            <a:r>
              <a:rPr lang="en-US" altLang="en-US" sz="2700" dirty="0"/>
              <a:t>u</a:t>
            </a:r>
            <a:r>
              <a:rPr lang="en-US" altLang="en-US" sz="2700" dirty="0" smtClean="0"/>
              <a:t>sing Stata</a:t>
            </a:r>
            <a:endParaRPr lang="en-US" altLang="en-US" sz="2700" dirty="0"/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 di 1-normal(1.06)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.1445723</a:t>
            </a:r>
          </a:p>
          <a:p>
            <a:pPr eaLnBrk="1" hangingPunct="1">
              <a:lnSpc>
                <a:spcPct val="90000"/>
              </a:lnSpc>
            </a:pPr>
            <a:endParaRPr lang="en-US" altLang="en-US" sz="2700" dirty="0"/>
          </a:p>
        </p:txBody>
      </p:sp>
      <p:sp>
        <p:nvSpPr>
          <p:cNvPr id="9626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C8D6106-AD1D-4443-BCD6-7F65190B52E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9728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58"/>
            <a:ext cx="8229600" cy="5638742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altLang="en-US" sz="3400" dirty="0"/>
              <a:t>T</a:t>
            </a:r>
            <a:r>
              <a:rPr lang="en-US" altLang="en-US" sz="3400" dirty="0" smtClean="0"/>
              <a:t>he </a:t>
            </a:r>
            <a:r>
              <a:rPr lang="en-US" altLang="en-US" sz="3400" dirty="0"/>
              <a:t>distribution of systolic blood pressure in 18-74 </a:t>
            </a:r>
            <a:r>
              <a:rPr lang="en-US" altLang="en-US" sz="3400" dirty="0" err="1"/>
              <a:t>y.o</a:t>
            </a:r>
            <a:r>
              <a:rPr lang="en-US" altLang="en-US" sz="3400" dirty="0"/>
              <a:t>. US </a:t>
            </a:r>
            <a:r>
              <a:rPr lang="en-US" altLang="en-US" sz="3400" dirty="0" smtClean="0"/>
              <a:t>males is </a:t>
            </a:r>
            <a:r>
              <a:rPr lang="en-US" altLang="en-US" sz="3400" dirty="0"/>
              <a:t>~N(129, 19.8</a:t>
            </a:r>
            <a:r>
              <a:rPr lang="en-US" altLang="en-US" sz="3400" dirty="0" smtClean="0"/>
              <a:t>)</a:t>
            </a:r>
          </a:p>
          <a:p>
            <a:pPr marL="0" indent="0" eaLnBrk="1" hangingPunct="1">
              <a:buNone/>
            </a:pPr>
            <a:endParaRPr lang="en-US" altLang="en-US" sz="3400" dirty="0"/>
          </a:p>
          <a:p>
            <a:pPr eaLnBrk="1" hangingPunct="1"/>
            <a:r>
              <a:rPr lang="en-US" altLang="en-US" sz="3400" dirty="0"/>
              <a:t>What is the upper 2.5% value for SBP in this population</a:t>
            </a:r>
            <a:r>
              <a:rPr lang="en-US" altLang="en-US" sz="3400" dirty="0" smtClean="0"/>
              <a:t>?</a:t>
            </a:r>
          </a:p>
          <a:p>
            <a:pPr marL="0" indent="0" eaLnBrk="1" hangingPunct="1">
              <a:buNone/>
            </a:pPr>
            <a:endParaRPr lang="en-US" altLang="en-US" sz="3400" dirty="0"/>
          </a:p>
          <a:p>
            <a:pPr marL="914400" lvl="1" indent="-514350" eaLnBrk="1" hangingPunct="1">
              <a:buFont typeface="+mj-lt"/>
              <a:buAutoNum type="arabicPeriod"/>
            </a:pPr>
            <a:r>
              <a:rPr lang="en-US" altLang="en-US" sz="3400" dirty="0" smtClean="0"/>
              <a:t>Find the z value that satisfies this, and then convert back to the original distribution. </a:t>
            </a:r>
          </a:p>
          <a:p>
            <a:pPr marL="400050" lvl="1" indent="0" eaLnBrk="1" hangingPunct="1">
              <a:buNone/>
            </a:pPr>
            <a:r>
              <a:rPr lang="en-US" altLang="en-US" sz="3400" dirty="0" smtClean="0"/>
              <a:t>        What </a:t>
            </a:r>
            <a:r>
              <a:rPr lang="en-US" altLang="en-US" sz="3400" dirty="0"/>
              <a:t>is the value of z for which P(</a:t>
            </a:r>
            <a:r>
              <a:rPr lang="en-US" altLang="en-US" sz="3400" dirty="0" err="1"/>
              <a:t>Z≥</a:t>
            </a:r>
            <a:r>
              <a:rPr lang="en-US" altLang="en-US" sz="3400" b="1" dirty="0" err="1">
                <a:solidFill>
                  <a:srgbClr val="FF0000"/>
                </a:solidFill>
              </a:rPr>
              <a:t>z</a:t>
            </a:r>
            <a:r>
              <a:rPr lang="en-US" altLang="en-US" sz="3400" dirty="0"/>
              <a:t>)=0.025?</a:t>
            </a: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display </a:t>
            </a:r>
            <a:r>
              <a:rPr lang="en-US" altLang="en-US" sz="2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invnormal</a:t>
            </a: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(.975)</a:t>
            </a: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1.959964</a:t>
            </a:r>
            <a:endParaRPr lang="en-US" altLang="en-US" sz="2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en-US" sz="3400" dirty="0" smtClean="0"/>
              <a:t>Answer z=1.96</a:t>
            </a:r>
            <a:endParaRPr lang="en-US" altLang="en-US" sz="3400" dirty="0"/>
          </a:p>
          <a:p>
            <a:pPr marL="400050" lvl="1" indent="0" eaLnBrk="1" hangingPunct="1">
              <a:buNone/>
            </a:pPr>
            <a:endParaRPr lang="en-US" altLang="en-US" sz="3400" dirty="0" smtClean="0"/>
          </a:p>
          <a:p>
            <a:pPr marL="400050" lvl="1" indent="0" eaLnBrk="1" hangingPunct="1">
              <a:buNone/>
            </a:pPr>
            <a:r>
              <a:rPr lang="en-US" altLang="en-US" sz="3400" dirty="0" smtClean="0"/>
              <a:t>2.    Transform </a:t>
            </a:r>
            <a:r>
              <a:rPr lang="en-US" altLang="en-US" sz="3400" dirty="0"/>
              <a:t>back to the original units</a:t>
            </a:r>
          </a:p>
          <a:p>
            <a:pPr marL="0" indent="0" eaLnBrk="1" hangingPunct="1">
              <a:buNone/>
            </a:pPr>
            <a:r>
              <a:rPr lang="en-US" altLang="en-US" sz="3400" dirty="0" smtClean="0"/>
              <a:t>             z=1.96</a:t>
            </a:r>
            <a:r>
              <a:rPr lang="en-US" altLang="en-US" sz="3400" dirty="0"/>
              <a:t>=(x-129)/19.8   </a:t>
            </a:r>
            <a:endParaRPr lang="en-US" altLang="en-US" sz="3400" dirty="0" smtClean="0"/>
          </a:p>
          <a:p>
            <a:pPr marL="0" indent="0" eaLnBrk="1" hangingPunct="1">
              <a:buNone/>
            </a:pPr>
            <a:r>
              <a:rPr lang="en-US" altLang="en-US" sz="3400" dirty="0"/>
              <a:t> </a:t>
            </a:r>
            <a:r>
              <a:rPr lang="en-US" altLang="en-US" sz="3400" dirty="0" smtClean="0"/>
              <a:t>            x=1.96*19.8 </a:t>
            </a:r>
            <a:r>
              <a:rPr lang="en-US" altLang="en-US" sz="3400" dirty="0"/>
              <a:t>+129 =167.8 mm Hg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9728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6E4EA25-B0EF-4CBA-B089-99E9203BE6E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229600" cy="5714904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dirty="0"/>
              <a:t>What is the lower 2.5% value for SBP?</a:t>
            </a:r>
          </a:p>
          <a:p>
            <a:pPr eaLnBrk="1" hangingPunct="1"/>
            <a:r>
              <a:rPr lang="en-US" altLang="en-US" dirty="0"/>
              <a:t>What is the value of z for which P(Z&lt;z)=0.025?</a:t>
            </a:r>
          </a:p>
          <a:p>
            <a:pPr marL="0" lvl="1" indent="0" eaLnBrk="1" hangingPunct="1">
              <a:buNone/>
            </a:pPr>
            <a:endParaRPr lang="en-US" altLang="en-US" sz="3400" dirty="0" smtClean="0"/>
          </a:p>
          <a:p>
            <a:pPr marL="0" lvl="1" indent="0" eaLnBrk="1" hangingPunct="1">
              <a:buNone/>
            </a:pPr>
            <a:r>
              <a:rPr lang="en-US" altLang="en-US" sz="3400" dirty="0"/>
              <a:t> </a:t>
            </a:r>
            <a:r>
              <a:rPr lang="en-US" altLang="en-US" sz="3400" dirty="0" smtClean="0"/>
              <a:t>1.    Find </a:t>
            </a:r>
            <a:r>
              <a:rPr lang="en-US" altLang="en-US" sz="3400" dirty="0"/>
              <a:t>the z value that satisfies this, and then convert back to the original distribution. </a:t>
            </a:r>
            <a:endParaRPr lang="en-US" alt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. display </a:t>
            </a: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invnormal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(.025)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-1.959964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    	z</a:t>
            </a:r>
            <a:r>
              <a:rPr lang="en-US" altLang="en-US" dirty="0"/>
              <a:t>=-1.96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2.  Transform </a:t>
            </a:r>
            <a:r>
              <a:rPr lang="en-US" altLang="en-US" dirty="0"/>
              <a:t>back to the original units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	z</a:t>
            </a:r>
            <a:r>
              <a:rPr lang="en-US" altLang="en-US" dirty="0"/>
              <a:t>=-1.96=(x-129)/19.8   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 	x</a:t>
            </a:r>
            <a:r>
              <a:rPr lang="en-US" altLang="en-US" dirty="0"/>
              <a:t>=-1.96*19.8+129 = 90.2 mm HG</a:t>
            </a:r>
          </a:p>
          <a:p>
            <a:pPr eaLnBrk="1" hangingPunct="1"/>
            <a:r>
              <a:rPr lang="en-US" altLang="en-US" dirty="0"/>
              <a:t>So 95% of the population has SBP between 90.2 and 167.8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9933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58C2B6F-6A76-4569-A539-AB3E71EB15E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Probability distributions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/>
              <a:t>Variables whose outcome can occur by chance, i.e. are not fixed, are called </a:t>
            </a:r>
            <a:r>
              <a:rPr lang="en-US" altLang="en-US" sz="3600" u="sng"/>
              <a:t>random variables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3600"/>
          </a:p>
          <a:p>
            <a:pPr eaLnBrk="1" hangingPunct="1">
              <a:lnSpc>
                <a:spcPct val="80000"/>
              </a:lnSpc>
            </a:pPr>
            <a:r>
              <a:rPr lang="en-US" altLang="en-US" sz="3600"/>
              <a:t>Probability distributions describe the possible values of the random variable</a:t>
            </a:r>
          </a:p>
        </p:txBody>
      </p:sp>
      <p:sp>
        <p:nvSpPr>
          <p:cNvPr id="1024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BD7728C-6B40-433D-AF7B-EE7FFDF597B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853440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So if you have a variable that is normally distributed and you know the mean and variance, you can find the values that comprise the middle 95% (or 99% or 90%) </a:t>
            </a:r>
            <a:r>
              <a:rPr lang="en-US" altLang="en-US" sz="2800" u="sng" dirty="0"/>
              <a:t>of the population </a:t>
            </a:r>
            <a:r>
              <a:rPr lang="en-US" altLang="en-US" sz="2800" dirty="0"/>
              <a:t>    </a:t>
            </a:r>
            <a:r>
              <a:rPr lang="en-US" altLang="en-US" sz="2800" dirty="0">
                <a:solidFill>
                  <a:srgbClr val="FF0000"/>
                </a:solidFill>
              </a:rPr>
              <a:t>Note that this is not a confidence interval</a:t>
            </a:r>
            <a:endParaRPr lang="en-US" altLang="en-US" sz="2800" u="sng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For the middle 95%, the interval is</a:t>
            </a:r>
          </a:p>
          <a:p>
            <a:pPr lvl="2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µ-1.96*</a:t>
            </a:r>
            <a:r>
              <a:rPr lang="el-GR" altLang="en-US" sz="2800" dirty="0"/>
              <a:t>σ</a:t>
            </a:r>
            <a:r>
              <a:rPr lang="en-US" altLang="en-US" sz="2800" dirty="0"/>
              <a:t>,  µ+1.96*</a:t>
            </a:r>
            <a:r>
              <a:rPr lang="el-GR" altLang="en-US" sz="2800" dirty="0"/>
              <a:t>σ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For the middle 99%, the interval is</a:t>
            </a:r>
          </a:p>
          <a:p>
            <a:pPr lvl="2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µ-2.58*</a:t>
            </a:r>
            <a:r>
              <a:rPr lang="el-GR" altLang="en-US" sz="2800" dirty="0"/>
              <a:t>σ</a:t>
            </a:r>
            <a:r>
              <a:rPr lang="en-US" altLang="en-US" sz="2800" dirty="0"/>
              <a:t>,  µ+2.58*</a:t>
            </a:r>
            <a:r>
              <a:rPr lang="el-GR" altLang="en-US" sz="2800" dirty="0"/>
              <a:t>σ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Note that to include a higher %age, the interval gets wider!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dirty="0">
              <a:cs typeface="Arial" pitchFamily="34" charset="0"/>
            </a:endParaRPr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152400" y="6583363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10035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BFCD87A-9674-4C1D-A045-A242156A778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Content Placeholder 2"/>
          <p:cNvSpPr>
            <a:spLocks noGrp="1"/>
          </p:cNvSpPr>
          <p:nvPr>
            <p:ph idx="4294967295"/>
          </p:nvPr>
        </p:nvSpPr>
        <p:spPr>
          <a:xfrm>
            <a:off x="457200" y="838268"/>
            <a:ext cx="7162800" cy="3200316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dirty="0"/>
              <a:t>To get the z value for P(Z&lt;z) = p use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(p) </a:t>
            </a:r>
            <a:endParaRPr lang="en-US" altLang="en-US" sz="2400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sz="2400" dirty="0" smtClean="0"/>
              <a:t>   E.g</a:t>
            </a:r>
            <a:r>
              <a:rPr lang="en-US" altLang="en-US" sz="2400" dirty="0"/>
              <a:t>. what is the z value for P(Z&lt;z) = 0.025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800" dirty="0" smtClean="0">
                <a:latin typeface="Courier New" pitchFamily="49" charset="0"/>
                <a:cs typeface="Courier New" pitchFamily="49" charset="0"/>
              </a:rPr>
              <a:t> display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(0.025)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800" dirty="0" smtClean="0">
                <a:latin typeface="Courier New" pitchFamily="49" charset="0"/>
                <a:cs typeface="Courier New" pitchFamily="49" charset="0"/>
              </a:rPr>
              <a:t>   -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1.959964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altLang="en-US" sz="2400" dirty="0"/>
              <a:t>To get the z value for P(</a:t>
            </a:r>
            <a:r>
              <a:rPr lang="en-US" altLang="en-US" sz="2400" dirty="0" err="1"/>
              <a:t>Z≥z</a:t>
            </a:r>
            <a:r>
              <a:rPr lang="en-US" altLang="en-US" sz="2400" dirty="0"/>
              <a:t>) = p use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2400" dirty="0"/>
              <a:t>	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(1-p)</a:t>
            </a:r>
            <a:endParaRPr lang="en-US" altLang="en-US" sz="2400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  E.g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. what is the z value for P(Z</a:t>
            </a:r>
            <a:r>
              <a:rPr lang="en-US" altLang="en-US" sz="2000" dirty="0"/>
              <a:t> ≥ 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z) = 0.025</a:t>
            </a:r>
            <a:endParaRPr lang="en-US" altLang="en-US" sz="12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alt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(1-.025)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1.959964</a:t>
            </a: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1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102403" name="TextBox 4"/>
          <p:cNvSpPr txBox="1">
            <a:spLocks noChangeArrowheads="1"/>
          </p:cNvSpPr>
          <p:nvPr/>
        </p:nvSpPr>
        <p:spPr bwMode="auto">
          <a:xfrm>
            <a:off x="228600" y="228600"/>
            <a:ext cx="861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Arial" pitchFamily="34" charset="0"/>
              </a:rPr>
              <a:t>Finding z values for probabilities in Stata</a:t>
            </a:r>
          </a:p>
        </p:txBody>
      </p:sp>
      <p:sp>
        <p:nvSpPr>
          <p:cNvPr id="10240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EAF00E6-503C-4E7D-A01F-D3C5EA41399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400675" y="4312740"/>
            <a:ext cx="3286125" cy="2400300"/>
            <a:chOff x="3" y="0"/>
            <a:chExt cx="5175" cy="3780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5158" y="0"/>
              <a:ext cx="20" cy="3780"/>
            </a:xfrm>
            <a:custGeom>
              <a:avLst/>
              <a:gdLst>
                <a:gd name="T0" fmla="*/ 0 w 20"/>
                <a:gd name="T1" fmla="*/ 0 h 3780"/>
                <a:gd name="T2" fmla="*/ 3 w 20"/>
                <a:gd name="T3" fmla="*/ 0 h 3780"/>
                <a:gd name="T4" fmla="*/ 3 w 20"/>
                <a:gd name="T5" fmla="*/ 3779 h 3780"/>
                <a:gd name="T6" fmla="*/ 0 w 20"/>
                <a:gd name="T7" fmla="*/ 3779 h 3780"/>
                <a:gd name="T8" fmla="*/ 0 w 20"/>
                <a:gd name="T9" fmla="*/ 0 h 37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3780">
                  <a:moveTo>
                    <a:pt x="0" y="0"/>
                  </a:moveTo>
                  <a:lnTo>
                    <a:pt x="3" y="0"/>
                  </a:lnTo>
                  <a:lnTo>
                    <a:pt x="3" y="3779"/>
                  </a:lnTo>
                  <a:lnTo>
                    <a:pt x="0" y="37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" y="6"/>
              <a:ext cx="5156" cy="3767"/>
            </a:xfrm>
            <a:custGeom>
              <a:avLst/>
              <a:gdLst>
                <a:gd name="T0" fmla="*/ 0 w 5156"/>
                <a:gd name="T1" fmla="*/ 3766 h 3767"/>
                <a:gd name="T2" fmla="*/ 0 w 5156"/>
                <a:gd name="T3" fmla="*/ 0 h 3767"/>
                <a:gd name="T4" fmla="*/ 5155 w 5156"/>
                <a:gd name="T5" fmla="*/ 0 h 3767"/>
                <a:gd name="T6" fmla="*/ 5155 w 5156"/>
                <a:gd name="T7" fmla="*/ 3766 h 3767"/>
                <a:gd name="T8" fmla="*/ 0 w 5156"/>
                <a:gd name="T9" fmla="*/ 3766 h 3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56" h="3767">
                  <a:moveTo>
                    <a:pt x="0" y="3766"/>
                  </a:moveTo>
                  <a:lnTo>
                    <a:pt x="0" y="0"/>
                  </a:lnTo>
                  <a:lnTo>
                    <a:pt x="5155" y="0"/>
                  </a:lnTo>
                  <a:lnTo>
                    <a:pt x="5155" y="3766"/>
                  </a:lnTo>
                  <a:lnTo>
                    <a:pt x="0" y="3766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3" y="6"/>
              <a:ext cx="5156" cy="3767"/>
            </a:xfrm>
            <a:custGeom>
              <a:avLst/>
              <a:gdLst>
                <a:gd name="T0" fmla="*/ 0 w 5156"/>
                <a:gd name="T1" fmla="*/ 0 h 3767"/>
                <a:gd name="T2" fmla="*/ 5155 w 5156"/>
                <a:gd name="T3" fmla="*/ 0 h 3767"/>
                <a:gd name="T4" fmla="*/ 5155 w 5156"/>
                <a:gd name="T5" fmla="*/ 3766 h 3767"/>
                <a:gd name="T6" fmla="*/ 0 w 5156"/>
                <a:gd name="T7" fmla="*/ 3766 h 3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56" h="3767">
                  <a:moveTo>
                    <a:pt x="0" y="0"/>
                  </a:moveTo>
                  <a:lnTo>
                    <a:pt x="5155" y="0"/>
                  </a:lnTo>
                  <a:lnTo>
                    <a:pt x="5155" y="3766"/>
                  </a:lnTo>
                  <a:lnTo>
                    <a:pt x="0" y="3766"/>
                  </a:lnTo>
                </a:path>
              </a:pathLst>
            </a:custGeom>
            <a:noFill/>
            <a:ln w="399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04" y="3181"/>
              <a:ext cx="4922" cy="20"/>
            </a:xfrm>
            <a:custGeom>
              <a:avLst/>
              <a:gdLst>
                <a:gd name="T0" fmla="*/ 0 w 4922"/>
                <a:gd name="T1" fmla="*/ 0 h 20"/>
                <a:gd name="T2" fmla="*/ 4921 w 492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22" h="20">
                  <a:moveTo>
                    <a:pt x="0" y="0"/>
                  </a:moveTo>
                  <a:lnTo>
                    <a:pt x="4921" y="0"/>
                  </a:lnTo>
                </a:path>
              </a:pathLst>
            </a:custGeom>
            <a:noFill/>
            <a:ln w="798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04" y="2499"/>
              <a:ext cx="4922" cy="20"/>
            </a:xfrm>
            <a:custGeom>
              <a:avLst/>
              <a:gdLst>
                <a:gd name="T0" fmla="*/ 0 w 4922"/>
                <a:gd name="T1" fmla="*/ 0 h 20"/>
                <a:gd name="T2" fmla="*/ 4921 w 492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22" h="20">
                  <a:moveTo>
                    <a:pt x="0" y="0"/>
                  </a:moveTo>
                  <a:lnTo>
                    <a:pt x="4921" y="0"/>
                  </a:lnTo>
                </a:path>
              </a:pathLst>
            </a:custGeom>
            <a:noFill/>
            <a:ln w="798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04" y="1814"/>
              <a:ext cx="4922" cy="20"/>
            </a:xfrm>
            <a:custGeom>
              <a:avLst/>
              <a:gdLst>
                <a:gd name="T0" fmla="*/ 0 w 4922"/>
                <a:gd name="T1" fmla="*/ 0 h 20"/>
                <a:gd name="T2" fmla="*/ 4921 w 492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22" h="20">
                  <a:moveTo>
                    <a:pt x="0" y="0"/>
                  </a:moveTo>
                  <a:lnTo>
                    <a:pt x="4921" y="0"/>
                  </a:lnTo>
                </a:path>
              </a:pathLst>
            </a:custGeom>
            <a:noFill/>
            <a:ln w="798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04" y="1131"/>
              <a:ext cx="4922" cy="20"/>
            </a:xfrm>
            <a:custGeom>
              <a:avLst/>
              <a:gdLst>
                <a:gd name="T0" fmla="*/ 0 w 4922"/>
                <a:gd name="T1" fmla="*/ 0 h 20"/>
                <a:gd name="T2" fmla="*/ 4921 w 492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22" h="20">
                  <a:moveTo>
                    <a:pt x="0" y="0"/>
                  </a:moveTo>
                  <a:lnTo>
                    <a:pt x="4921" y="0"/>
                  </a:lnTo>
                </a:path>
              </a:pathLst>
            </a:custGeom>
            <a:noFill/>
            <a:ln w="798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04" y="449"/>
              <a:ext cx="4922" cy="20"/>
            </a:xfrm>
            <a:custGeom>
              <a:avLst/>
              <a:gdLst>
                <a:gd name="T0" fmla="*/ 0 w 4922"/>
                <a:gd name="T1" fmla="*/ 0 h 20"/>
                <a:gd name="T2" fmla="*/ 4921 w 492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22" h="20">
                  <a:moveTo>
                    <a:pt x="0" y="0"/>
                  </a:moveTo>
                  <a:lnTo>
                    <a:pt x="4921" y="0"/>
                  </a:lnTo>
                </a:path>
              </a:pathLst>
            </a:custGeom>
            <a:noFill/>
            <a:ln w="7985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714" y="2782"/>
              <a:ext cx="919" cy="400"/>
            </a:xfrm>
            <a:custGeom>
              <a:avLst/>
              <a:gdLst>
                <a:gd name="T0" fmla="*/ 0 w 919"/>
                <a:gd name="T1" fmla="*/ 399 h 400"/>
                <a:gd name="T2" fmla="*/ 144 w 919"/>
                <a:gd name="T3" fmla="*/ 396 h 400"/>
                <a:gd name="T4" fmla="*/ 216 w 919"/>
                <a:gd name="T5" fmla="*/ 393 h 400"/>
                <a:gd name="T6" fmla="*/ 267 w 919"/>
                <a:gd name="T7" fmla="*/ 389 h 400"/>
                <a:gd name="T8" fmla="*/ 305 w 919"/>
                <a:gd name="T9" fmla="*/ 386 h 400"/>
                <a:gd name="T10" fmla="*/ 333 w 919"/>
                <a:gd name="T11" fmla="*/ 383 h 400"/>
                <a:gd name="T12" fmla="*/ 358 w 919"/>
                <a:gd name="T13" fmla="*/ 380 h 400"/>
                <a:gd name="T14" fmla="*/ 380 w 919"/>
                <a:gd name="T15" fmla="*/ 377 h 400"/>
                <a:gd name="T16" fmla="*/ 402 w 919"/>
                <a:gd name="T17" fmla="*/ 374 h 400"/>
                <a:gd name="T18" fmla="*/ 415 w 919"/>
                <a:gd name="T19" fmla="*/ 371 h 400"/>
                <a:gd name="T20" fmla="*/ 433 w 919"/>
                <a:gd name="T21" fmla="*/ 367 h 400"/>
                <a:gd name="T22" fmla="*/ 449 w 919"/>
                <a:gd name="T23" fmla="*/ 364 h 400"/>
                <a:gd name="T24" fmla="*/ 465 w 919"/>
                <a:gd name="T25" fmla="*/ 361 h 400"/>
                <a:gd name="T26" fmla="*/ 474 w 919"/>
                <a:gd name="T27" fmla="*/ 358 h 400"/>
                <a:gd name="T28" fmla="*/ 487 w 919"/>
                <a:gd name="T29" fmla="*/ 355 h 400"/>
                <a:gd name="T30" fmla="*/ 496 w 919"/>
                <a:gd name="T31" fmla="*/ 352 h 400"/>
                <a:gd name="T32" fmla="*/ 506 w 919"/>
                <a:gd name="T33" fmla="*/ 348 h 400"/>
                <a:gd name="T34" fmla="*/ 515 w 919"/>
                <a:gd name="T35" fmla="*/ 345 h 400"/>
                <a:gd name="T36" fmla="*/ 528 w 919"/>
                <a:gd name="T37" fmla="*/ 342 h 400"/>
                <a:gd name="T38" fmla="*/ 537 w 919"/>
                <a:gd name="T39" fmla="*/ 339 h 400"/>
                <a:gd name="T40" fmla="*/ 547 w 919"/>
                <a:gd name="T41" fmla="*/ 336 h 400"/>
                <a:gd name="T42" fmla="*/ 556 w 919"/>
                <a:gd name="T43" fmla="*/ 333 h 400"/>
                <a:gd name="T44" fmla="*/ 566 w 919"/>
                <a:gd name="T45" fmla="*/ 326 h 400"/>
                <a:gd name="T46" fmla="*/ 575 w 919"/>
                <a:gd name="T47" fmla="*/ 323 h 400"/>
                <a:gd name="T48" fmla="*/ 584 w 919"/>
                <a:gd name="T49" fmla="*/ 320 h 400"/>
                <a:gd name="T50" fmla="*/ 594 w 919"/>
                <a:gd name="T51" fmla="*/ 314 h 400"/>
                <a:gd name="T52" fmla="*/ 603 w 919"/>
                <a:gd name="T53" fmla="*/ 311 h 400"/>
                <a:gd name="T54" fmla="*/ 613 w 919"/>
                <a:gd name="T55" fmla="*/ 304 h 400"/>
                <a:gd name="T56" fmla="*/ 622 w 919"/>
                <a:gd name="T57" fmla="*/ 301 h 400"/>
                <a:gd name="T58" fmla="*/ 632 w 919"/>
                <a:gd name="T59" fmla="*/ 295 h 400"/>
                <a:gd name="T60" fmla="*/ 641 w 919"/>
                <a:gd name="T61" fmla="*/ 289 h 400"/>
                <a:gd name="T62" fmla="*/ 654 w 919"/>
                <a:gd name="T63" fmla="*/ 286 h 400"/>
                <a:gd name="T64" fmla="*/ 663 w 919"/>
                <a:gd name="T65" fmla="*/ 279 h 400"/>
                <a:gd name="T66" fmla="*/ 672 w 919"/>
                <a:gd name="T67" fmla="*/ 273 h 400"/>
                <a:gd name="T68" fmla="*/ 682 w 919"/>
                <a:gd name="T69" fmla="*/ 267 h 400"/>
                <a:gd name="T70" fmla="*/ 691 w 919"/>
                <a:gd name="T71" fmla="*/ 260 h 400"/>
                <a:gd name="T72" fmla="*/ 701 w 919"/>
                <a:gd name="T73" fmla="*/ 251 h 400"/>
                <a:gd name="T74" fmla="*/ 717 w 919"/>
                <a:gd name="T75" fmla="*/ 242 h 400"/>
                <a:gd name="T76" fmla="*/ 726 w 919"/>
                <a:gd name="T77" fmla="*/ 232 h 400"/>
                <a:gd name="T78" fmla="*/ 735 w 919"/>
                <a:gd name="T79" fmla="*/ 226 h 400"/>
                <a:gd name="T80" fmla="*/ 745 w 919"/>
                <a:gd name="T81" fmla="*/ 216 h 400"/>
                <a:gd name="T82" fmla="*/ 789 w 919"/>
                <a:gd name="T83" fmla="*/ 176 h 400"/>
                <a:gd name="T84" fmla="*/ 808 w 919"/>
                <a:gd name="T85" fmla="*/ 154 h 400"/>
                <a:gd name="T86" fmla="*/ 817 w 919"/>
                <a:gd name="T87" fmla="*/ 141 h 400"/>
                <a:gd name="T88" fmla="*/ 827 w 919"/>
                <a:gd name="T89" fmla="*/ 132 h 400"/>
                <a:gd name="T90" fmla="*/ 836 w 919"/>
                <a:gd name="T91" fmla="*/ 119 h 400"/>
                <a:gd name="T92" fmla="*/ 852 w 919"/>
                <a:gd name="T93" fmla="*/ 100 h 400"/>
                <a:gd name="T94" fmla="*/ 861 w 919"/>
                <a:gd name="T95" fmla="*/ 88 h 400"/>
                <a:gd name="T96" fmla="*/ 871 w 919"/>
                <a:gd name="T97" fmla="*/ 72 h 400"/>
                <a:gd name="T98" fmla="*/ 880 w 919"/>
                <a:gd name="T99" fmla="*/ 59 h 400"/>
                <a:gd name="T100" fmla="*/ 889 w 919"/>
                <a:gd name="T101" fmla="*/ 44 h 400"/>
                <a:gd name="T102" fmla="*/ 899 w 919"/>
                <a:gd name="T103" fmla="*/ 31 h 400"/>
                <a:gd name="T104" fmla="*/ 908 w 919"/>
                <a:gd name="T105" fmla="*/ 15 h 400"/>
                <a:gd name="T106" fmla="*/ 918 w 919"/>
                <a:gd name="T107" fmla="*/ 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9" h="400">
                  <a:moveTo>
                    <a:pt x="918" y="399"/>
                  </a:moveTo>
                  <a:lnTo>
                    <a:pt x="0" y="399"/>
                  </a:lnTo>
                  <a:lnTo>
                    <a:pt x="6" y="396"/>
                  </a:lnTo>
                  <a:lnTo>
                    <a:pt x="144" y="396"/>
                  </a:lnTo>
                  <a:lnTo>
                    <a:pt x="150" y="393"/>
                  </a:lnTo>
                  <a:lnTo>
                    <a:pt x="216" y="393"/>
                  </a:lnTo>
                  <a:lnTo>
                    <a:pt x="223" y="389"/>
                  </a:lnTo>
                  <a:lnTo>
                    <a:pt x="267" y="389"/>
                  </a:lnTo>
                  <a:lnTo>
                    <a:pt x="270" y="386"/>
                  </a:lnTo>
                  <a:lnTo>
                    <a:pt x="305" y="386"/>
                  </a:lnTo>
                  <a:lnTo>
                    <a:pt x="308" y="383"/>
                  </a:lnTo>
                  <a:lnTo>
                    <a:pt x="333" y="383"/>
                  </a:lnTo>
                  <a:lnTo>
                    <a:pt x="339" y="380"/>
                  </a:lnTo>
                  <a:lnTo>
                    <a:pt x="358" y="380"/>
                  </a:lnTo>
                  <a:lnTo>
                    <a:pt x="361" y="377"/>
                  </a:lnTo>
                  <a:lnTo>
                    <a:pt x="380" y="377"/>
                  </a:lnTo>
                  <a:lnTo>
                    <a:pt x="386" y="374"/>
                  </a:lnTo>
                  <a:lnTo>
                    <a:pt x="402" y="374"/>
                  </a:lnTo>
                  <a:lnTo>
                    <a:pt x="405" y="371"/>
                  </a:lnTo>
                  <a:lnTo>
                    <a:pt x="415" y="371"/>
                  </a:lnTo>
                  <a:lnTo>
                    <a:pt x="421" y="367"/>
                  </a:lnTo>
                  <a:lnTo>
                    <a:pt x="433" y="367"/>
                  </a:lnTo>
                  <a:lnTo>
                    <a:pt x="440" y="364"/>
                  </a:lnTo>
                  <a:lnTo>
                    <a:pt x="449" y="364"/>
                  </a:lnTo>
                  <a:lnTo>
                    <a:pt x="452" y="361"/>
                  </a:lnTo>
                  <a:lnTo>
                    <a:pt x="465" y="361"/>
                  </a:lnTo>
                  <a:lnTo>
                    <a:pt x="468" y="358"/>
                  </a:lnTo>
                  <a:lnTo>
                    <a:pt x="474" y="358"/>
                  </a:lnTo>
                  <a:lnTo>
                    <a:pt x="478" y="355"/>
                  </a:lnTo>
                  <a:lnTo>
                    <a:pt x="487" y="355"/>
                  </a:lnTo>
                  <a:lnTo>
                    <a:pt x="493" y="352"/>
                  </a:lnTo>
                  <a:lnTo>
                    <a:pt x="496" y="352"/>
                  </a:lnTo>
                  <a:lnTo>
                    <a:pt x="503" y="348"/>
                  </a:lnTo>
                  <a:lnTo>
                    <a:pt x="506" y="348"/>
                  </a:lnTo>
                  <a:lnTo>
                    <a:pt x="512" y="345"/>
                  </a:lnTo>
                  <a:lnTo>
                    <a:pt x="515" y="345"/>
                  </a:lnTo>
                  <a:lnTo>
                    <a:pt x="522" y="342"/>
                  </a:lnTo>
                  <a:lnTo>
                    <a:pt x="528" y="342"/>
                  </a:lnTo>
                  <a:lnTo>
                    <a:pt x="531" y="339"/>
                  </a:lnTo>
                  <a:lnTo>
                    <a:pt x="537" y="339"/>
                  </a:lnTo>
                  <a:lnTo>
                    <a:pt x="540" y="336"/>
                  </a:lnTo>
                  <a:lnTo>
                    <a:pt x="547" y="336"/>
                  </a:lnTo>
                  <a:lnTo>
                    <a:pt x="550" y="333"/>
                  </a:lnTo>
                  <a:lnTo>
                    <a:pt x="556" y="333"/>
                  </a:lnTo>
                  <a:lnTo>
                    <a:pt x="559" y="330"/>
                  </a:lnTo>
                  <a:lnTo>
                    <a:pt x="566" y="326"/>
                  </a:lnTo>
                  <a:lnTo>
                    <a:pt x="569" y="326"/>
                  </a:lnTo>
                  <a:lnTo>
                    <a:pt x="575" y="323"/>
                  </a:lnTo>
                  <a:lnTo>
                    <a:pt x="578" y="320"/>
                  </a:lnTo>
                  <a:lnTo>
                    <a:pt x="584" y="320"/>
                  </a:lnTo>
                  <a:lnTo>
                    <a:pt x="591" y="317"/>
                  </a:lnTo>
                  <a:lnTo>
                    <a:pt x="594" y="314"/>
                  </a:lnTo>
                  <a:lnTo>
                    <a:pt x="600" y="314"/>
                  </a:lnTo>
                  <a:lnTo>
                    <a:pt x="603" y="311"/>
                  </a:lnTo>
                  <a:lnTo>
                    <a:pt x="610" y="308"/>
                  </a:lnTo>
                  <a:lnTo>
                    <a:pt x="613" y="304"/>
                  </a:lnTo>
                  <a:lnTo>
                    <a:pt x="619" y="304"/>
                  </a:lnTo>
                  <a:lnTo>
                    <a:pt x="622" y="301"/>
                  </a:lnTo>
                  <a:lnTo>
                    <a:pt x="628" y="298"/>
                  </a:lnTo>
                  <a:lnTo>
                    <a:pt x="632" y="295"/>
                  </a:lnTo>
                  <a:lnTo>
                    <a:pt x="638" y="292"/>
                  </a:lnTo>
                  <a:lnTo>
                    <a:pt x="641" y="289"/>
                  </a:lnTo>
                  <a:lnTo>
                    <a:pt x="647" y="289"/>
                  </a:lnTo>
                  <a:lnTo>
                    <a:pt x="654" y="286"/>
                  </a:lnTo>
                  <a:lnTo>
                    <a:pt x="657" y="282"/>
                  </a:lnTo>
                  <a:lnTo>
                    <a:pt x="663" y="279"/>
                  </a:lnTo>
                  <a:lnTo>
                    <a:pt x="666" y="276"/>
                  </a:lnTo>
                  <a:lnTo>
                    <a:pt x="672" y="273"/>
                  </a:lnTo>
                  <a:lnTo>
                    <a:pt x="676" y="270"/>
                  </a:lnTo>
                  <a:lnTo>
                    <a:pt x="682" y="267"/>
                  </a:lnTo>
                  <a:lnTo>
                    <a:pt x="685" y="264"/>
                  </a:lnTo>
                  <a:lnTo>
                    <a:pt x="691" y="260"/>
                  </a:lnTo>
                  <a:lnTo>
                    <a:pt x="694" y="254"/>
                  </a:lnTo>
                  <a:lnTo>
                    <a:pt x="701" y="251"/>
                  </a:lnTo>
                  <a:lnTo>
                    <a:pt x="704" y="248"/>
                  </a:lnTo>
                  <a:lnTo>
                    <a:pt x="717" y="242"/>
                  </a:lnTo>
                  <a:lnTo>
                    <a:pt x="720" y="235"/>
                  </a:lnTo>
                  <a:lnTo>
                    <a:pt x="726" y="232"/>
                  </a:lnTo>
                  <a:lnTo>
                    <a:pt x="729" y="229"/>
                  </a:lnTo>
                  <a:lnTo>
                    <a:pt x="735" y="226"/>
                  </a:lnTo>
                  <a:lnTo>
                    <a:pt x="739" y="220"/>
                  </a:lnTo>
                  <a:lnTo>
                    <a:pt x="745" y="216"/>
                  </a:lnTo>
                  <a:lnTo>
                    <a:pt x="783" y="179"/>
                  </a:lnTo>
                  <a:lnTo>
                    <a:pt x="789" y="176"/>
                  </a:lnTo>
                  <a:lnTo>
                    <a:pt x="792" y="169"/>
                  </a:lnTo>
                  <a:lnTo>
                    <a:pt x="808" y="154"/>
                  </a:lnTo>
                  <a:lnTo>
                    <a:pt x="811" y="147"/>
                  </a:lnTo>
                  <a:lnTo>
                    <a:pt x="817" y="141"/>
                  </a:lnTo>
                  <a:lnTo>
                    <a:pt x="820" y="135"/>
                  </a:lnTo>
                  <a:lnTo>
                    <a:pt x="827" y="132"/>
                  </a:lnTo>
                  <a:lnTo>
                    <a:pt x="830" y="125"/>
                  </a:lnTo>
                  <a:lnTo>
                    <a:pt x="836" y="119"/>
                  </a:lnTo>
                  <a:lnTo>
                    <a:pt x="839" y="113"/>
                  </a:lnTo>
                  <a:lnTo>
                    <a:pt x="852" y="100"/>
                  </a:lnTo>
                  <a:lnTo>
                    <a:pt x="855" y="94"/>
                  </a:lnTo>
                  <a:lnTo>
                    <a:pt x="861" y="88"/>
                  </a:lnTo>
                  <a:lnTo>
                    <a:pt x="864" y="81"/>
                  </a:lnTo>
                  <a:lnTo>
                    <a:pt x="871" y="72"/>
                  </a:lnTo>
                  <a:lnTo>
                    <a:pt x="874" y="66"/>
                  </a:lnTo>
                  <a:lnTo>
                    <a:pt x="880" y="59"/>
                  </a:lnTo>
                  <a:lnTo>
                    <a:pt x="883" y="53"/>
                  </a:lnTo>
                  <a:lnTo>
                    <a:pt x="889" y="44"/>
                  </a:lnTo>
                  <a:lnTo>
                    <a:pt x="893" y="37"/>
                  </a:lnTo>
                  <a:lnTo>
                    <a:pt x="899" y="31"/>
                  </a:lnTo>
                  <a:lnTo>
                    <a:pt x="902" y="22"/>
                  </a:lnTo>
                  <a:lnTo>
                    <a:pt x="908" y="15"/>
                  </a:lnTo>
                  <a:lnTo>
                    <a:pt x="915" y="6"/>
                  </a:lnTo>
                  <a:lnTo>
                    <a:pt x="918" y="0"/>
                  </a:lnTo>
                  <a:lnTo>
                    <a:pt x="918" y="399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86" y="2782"/>
              <a:ext cx="1447" cy="400"/>
            </a:xfrm>
            <a:custGeom>
              <a:avLst/>
              <a:gdLst>
                <a:gd name="T0" fmla="*/ 15 w 1447"/>
                <a:gd name="T1" fmla="*/ 399 h 400"/>
                <a:gd name="T2" fmla="*/ 40 w 1447"/>
                <a:gd name="T3" fmla="*/ 399 h 400"/>
                <a:gd name="T4" fmla="*/ 62 w 1447"/>
                <a:gd name="T5" fmla="*/ 399 h 400"/>
                <a:gd name="T6" fmla="*/ 88 w 1447"/>
                <a:gd name="T7" fmla="*/ 399 h 400"/>
                <a:gd name="T8" fmla="*/ 113 w 1447"/>
                <a:gd name="T9" fmla="*/ 399 h 400"/>
                <a:gd name="T10" fmla="*/ 135 w 1447"/>
                <a:gd name="T11" fmla="*/ 399 h 400"/>
                <a:gd name="T12" fmla="*/ 160 w 1447"/>
                <a:gd name="T13" fmla="*/ 399 h 400"/>
                <a:gd name="T14" fmla="*/ 185 w 1447"/>
                <a:gd name="T15" fmla="*/ 399 h 400"/>
                <a:gd name="T16" fmla="*/ 207 w 1447"/>
                <a:gd name="T17" fmla="*/ 399 h 400"/>
                <a:gd name="T18" fmla="*/ 232 w 1447"/>
                <a:gd name="T19" fmla="*/ 399 h 400"/>
                <a:gd name="T20" fmla="*/ 257 w 1447"/>
                <a:gd name="T21" fmla="*/ 399 h 400"/>
                <a:gd name="T22" fmla="*/ 283 w 1447"/>
                <a:gd name="T23" fmla="*/ 399 h 400"/>
                <a:gd name="T24" fmla="*/ 305 w 1447"/>
                <a:gd name="T25" fmla="*/ 399 h 400"/>
                <a:gd name="T26" fmla="*/ 330 w 1447"/>
                <a:gd name="T27" fmla="*/ 399 h 400"/>
                <a:gd name="T28" fmla="*/ 355 w 1447"/>
                <a:gd name="T29" fmla="*/ 399 h 400"/>
                <a:gd name="T30" fmla="*/ 377 w 1447"/>
                <a:gd name="T31" fmla="*/ 399 h 400"/>
                <a:gd name="T32" fmla="*/ 402 w 1447"/>
                <a:gd name="T33" fmla="*/ 399 h 400"/>
                <a:gd name="T34" fmla="*/ 427 w 1447"/>
                <a:gd name="T35" fmla="*/ 399 h 400"/>
                <a:gd name="T36" fmla="*/ 449 w 1447"/>
                <a:gd name="T37" fmla="*/ 399 h 400"/>
                <a:gd name="T38" fmla="*/ 474 w 1447"/>
                <a:gd name="T39" fmla="*/ 399 h 400"/>
                <a:gd name="T40" fmla="*/ 500 w 1447"/>
                <a:gd name="T41" fmla="*/ 399 h 400"/>
                <a:gd name="T42" fmla="*/ 522 w 1447"/>
                <a:gd name="T43" fmla="*/ 399 h 400"/>
                <a:gd name="T44" fmla="*/ 547 w 1447"/>
                <a:gd name="T45" fmla="*/ 396 h 400"/>
                <a:gd name="T46" fmla="*/ 572 w 1447"/>
                <a:gd name="T47" fmla="*/ 396 h 400"/>
                <a:gd name="T48" fmla="*/ 594 w 1447"/>
                <a:gd name="T49" fmla="*/ 396 h 400"/>
                <a:gd name="T50" fmla="*/ 619 w 1447"/>
                <a:gd name="T51" fmla="*/ 396 h 400"/>
                <a:gd name="T52" fmla="*/ 644 w 1447"/>
                <a:gd name="T53" fmla="*/ 396 h 400"/>
                <a:gd name="T54" fmla="*/ 669 w 1447"/>
                <a:gd name="T55" fmla="*/ 396 h 400"/>
                <a:gd name="T56" fmla="*/ 691 w 1447"/>
                <a:gd name="T57" fmla="*/ 393 h 400"/>
                <a:gd name="T58" fmla="*/ 717 w 1447"/>
                <a:gd name="T59" fmla="*/ 393 h 400"/>
                <a:gd name="T60" fmla="*/ 742 w 1447"/>
                <a:gd name="T61" fmla="*/ 393 h 400"/>
                <a:gd name="T62" fmla="*/ 764 w 1447"/>
                <a:gd name="T63" fmla="*/ 389 h 400"/>
                <a:gd name="T64" fmla="*/ 789 w 1447"/>
                <a:gd name="T65" fmla="*/ 389 h 400"/>
                <a:gd name="T66" fmla="*/ 814 w 1447"/>
                <a:gd name="T67" fmla="*/ 386 h 400"/>
                <a:gd name="T68" fmla="*/ 836 w 1447"/>
                <a:gd name="T69" fmla="*/ 383 h 400"/>
                <a:gd name="T70" fmla="*/ 861 w 1447"/>
                <a:gd name="T71" fmla="*/ 383 h 400"/>
                <a:gd name="T72" fmla="*/ 886 w 1447"/>
                <a:gd name="T73" fmla="*/ 380 h 400"/>
                <a:gd name="T74" fmla="*/ 908 w 1447"/>
                <a:gd name="T75" fmla="*/ 377 h 400"/>
                <a:gd name="T76" fmla="*/ 934 w 1447"/>
                <a:gd name="T77" fmla="*/ 371 h 400"/>
                <a:gd name="T78" fmla="*/ 959 w 1447"/>
                <a:gd name="T79" fmla="*/ 367 h 400"/>
                <a:gd name="T80" fmla="*/ 981 w 1447"/>
                <a:gd name="T81" fmla="*/ 361 h 400"/>
                <a:gd name="T82" fmla="*/ 1006 w 1447"/>
                <a:gd name="T83" fmla="*/ 355 h 400"/>
                <a:gd name="T84" fmla="*/ 1031 w 1447"/>
                <a:gd name="T85" fmla="*/ 348 h 400"/>
                <a:gd name="T86" fmla="*/ 1056 w 1447"/>
                <a:gd name="T87" fmla="*/ 342 h 400"/>
                <a:gd name="T88" fmla="*/ 1078 w 1447"/>
                <a:gd name="T89" fmla="*/ 333 h 400"/>
                <a:gd name="T90" fmla="*/ 1103 w 1447"/>
                <a:gd name="T91" fmla="*/ 323 h 400"/>
                <a:gd name="T92" fmla="*/ 1128 w 1447"/>
                <a:gd name="T93" fmla="*/ 314 h 400"/>
                <a:gd name="T94" fmla="*/ 1150 w 1447"/>
                <a:gd name="T95" fmla="*/ 301 h 400"/>
                <a:gd name="T96" fmla="*/ 1176 w 1447"/>
                <a:gd name="T97" fmla="*/ 289 h 400"/>
                <a:gd name="T98" fmla="*/ 1201 w 1447"/>
                <a:gd name="T99" fmla="*/ 273 h 400"/>
                <a:gd name="T100" fmla="*/ 1223 w 1447"/>
                <a:gd name="T101" fmla="*/ 254 h 400"/>
                <a:gd name="T102" fmla="*/ 1248 w 1447"/>
                <a:gd name="T103" fmla="*/ 235 h 400"/>
                <a:gd name="T104" fmla="*/ 1273 w 1447"/>
                <a:gd name="T105" fmla="*/ 216 h 400"/>
                <a:gd name="T106" fmla="*/ 1295 w 1447"/>
                <a:gd name="T107" fmla="*/ 194 h 400"/>
                <a:gd name="T108" fmla="*/ 1320 w 1447"/>
                <a:gd name="T109" fmla="*/ 169 h 400"/>
                <a:gd name="T110" fmla="*/ 1345 w 1447"/>
                <a:gd name="T111" fmla="*/ 141 h 400"/>
                <a:gd name="T112" fmla="*/ 1367 w 1447"/>
                <a:gd name="T113" fmla="*/ 113 h 400"/>
                <a:gd name="T114" fmla="*/ 1393 w 1447"/>
                <a:gd name="T115" fmla="*/ 81 h 400"/>
                <a:gd name="T116" fmla="*/ 1418 w 1447"/>
                <a:gd name="T117" fmla="*/ 44 h 400"/>
                <a:gd name="T118" fmla="*/ 1443 w 1447"/>
                <a:gd name="T119" fmla="*/ 6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447" h="400">
                  <a:moveTo>
                    <a:pt x="0" y="399"/>
                  </a:moveTo>
                  <a:lnTo>
                    <a:pt x="0" y="399"/>
                  </a:lnTo>
                  <a:lnTo>
                    <a:pt x="6" y="399"/>
                  </a:lnTo>
                  <a:lnTo>
                    <a:pt x="9" y="399"/>
                  </a:lnTo>
                  <a:lnTo>
                    <a:pt x="15" y="399"/>
                  </a:lnTo>
                  <a:lnTo>
                    <a:pt x="22" y="399"/>
                  </a:lnTo>
                  <a:lnTo>
                    <a:pt x="25" y="399"/>
                  </a:lnTo>
                  <a:lnTo>
                    <a:pt x="31" y="399"/>
                  </a:lnTo>
                  <a:lnTo>
                    <a:pt x="34" y="399"/>
                  </a:lnTo>
                  <a:lnTo>
                    <a:pt x="40" y="399"/>
                  </a:lnTo>
                  <a:lnTo>
                    <a:pt x="44" y="399"/>
                  </a:lnTo>
                  <a:lnTo>
                    <a:pt x="50" y="399"/>
                  </a:lnTo>
                  <a:lnTo>
                    <a:pt x="53" y="399"/>
                  </a:lnTo>
                  <a:lnTo>
                    <a:pt x="59" y="399"/>
                  </a:lnTo>
                  <a:lnTo>
                    <a:pt x="62" y="399"/>
                  </a:lnTo>
                  <a:lnTo>
                    <a:pt x="69" y="399"/>
                  </a:lnTo>
                  <a:lnTo>
                    <a:pt x="72" y="399"/>
                  </a:lnTo>
                  <a:lnTo>
                    <a:pt x="78" y="399"/>
                  </a:lnTo>
                  <a:lnTo>
                    <a:pt x="84" y="399"/>
                  </a:lnTo>
                  <a:lnTo>
                    <a:pt x="88" y="399"/>
                  </a:lnTo>
                  <a:lnTo>
                    <a:pt x="94" y="399"/>
                  </a:lnTo>
                  <a:lnTo>
                    <a:pt x="97" y="399"/>
                  </a:lnTo>
                  <a:lnTo>
                    <a:pt x="103" y="399"/>
                  </a:lnTo>
                  <a:lnTo>
                    <a:pt x="106" y="399"/>
                  </a:lnTo>
                  <a:lnTo>
                    <a:pt x="113" y="399"/>
                  </a:lnTo>
                  <a:lnTo>
                    <a:pt x="116" y="399"/>
                  </a:lnTo>
                  <a:lnTo>
                    <a:pt x="122" y="399"/>
                  </a:lnTo>
                  <a:lnTo>
                    <a:pt x="125" y="399"/>
                  </a:lnTo>
                  <a:lnTo>
                    <a:pt x="132" y="399"/>
                  </a:lnTo>
                  <a:lnTo>
                    <a:pt x="135" y="399"/>
                  </a:lnTo>
                  <a:lnTo>
                    <a:pt x="141" y="399"/>
                  </a:lnTo>
                  <a:lnTo>
                    <a:pt x="147" y="399"/>
                  </a:lnTo>
                  <a:lnTo>
                    <a:pt x="150" y="399"/>
                  </a:lnTo>
                  <a:lnTo>
                    <a:pt x="157" y="399"/>
                  </a:lnTo>
                  <a:lnTo>
                    <a:pt x="160" y="399"/>
                  </a:lnTo>
                  <a:lnTo>
                    <a:pt x="166" y="399"/>
                  </a:lnTo>
                  <a:lnTo>
                    <a:pt x="169" y="399"/>
                  </a:lnTo>
                  <a:lnTo>
                    <a:pt x="176" y="399"/>
                  </a:lnTo>
                  <a:lnTo>
                    <a:pt x="179" y="399"/>
                  </a:lnTo>
                  <a:lnTo>
                    <a:pt x="185" y="399"/>
                  </a:lnTo>
                  <a:lnTo>
                    <a:pt x="188" y="399"/>
                  </a:lnTo>
                  <a:lnTo>
                    <a:pt x="194" y="399"/>
                  </a:lnTo>
                  <a:lnTo>
                    <a:pt x="198" y="399"/>
                  </a:lnTo>
                  <a:lnTo>
                    <a:pt x="204" y="399"/>
                  </a:lnTo>
                  <a:lnTo>
                    <a:pt x="207" y="399"/>
                  </a:lnTo>
                  <a:lnTo>
                    <a:pt x="213" y="399"/>
                  </a:lnTo>
                  <a:lnTo>
                    <a:pt x="220" y="399"/>
                  </a:lnTo>
                  <a:lnTo>
                    <a:pt x="223" y="399"/>
                  </a:lnTo>
                  <a:lnTo>
                    <a:pt x="229" y="399"/>
                  </a:lnTo>
                  <a:lnTo>
                    <a:pt x="232" y="399"/>
                  </a:lnTo>
                  <a:lnTo>
                    <a:pt x="239" y="399"/>
                  </a:lnTo>
                  <a:lnTo>
                    <a:pt x="242" y="399"/>
                  </a:lnTo>
                  <a:lnTo>
                    <a:pt x="248" y="399"/>
                  </a:lnTo>
                  <a:lnTo>
                    <a:pt x="251" y="399"/>
                  </a:lnTo>
                  <a:lnTo>
                    <a:pt x="257" y="399"/>
                  </a:lnTo>
                  <a:lnTo>
                    <a:pt x="261" y="399"/>
                  </a:lnTo>
                  <a:lnTo>
                    <a:pt x="267" y="399"/>
                  </a:lnTo>
                  <a:lnTo>
                    <a:pt x="270" y="399"/>
                  </a:lnTo>
                  <a:lnTo>
                    <a:pt x="276" y="399"/>
                  </a:lnTo>
                  <a:lnTo>
                    <a:pt x="283" y="399"/>
                  </a:lnTo>
                  <a:lnTo>
                    <a:pt x="286" y="399"/>
                  </a:lnTo>
                  <a:lnTo>
                    <a:pt x="292" y="399"/>
                  </a:lnTo>
                  <a:lnTo>
                    <a:pt x="295" y="399"/>
                  </a:lnTo>
                  <a:lnTo>
                    <a:pt x="301" y="399"/>
                  </a:lnTo>
                  <a:lnTo>
                    <a:pt x="305" y="399"/>
                  </a:lnTo>
                  <a:lnTo>
                    <a:pt x="311" y="399"/>
                  </a:lnTo>
                  <a:lnTo>
                    <a:pt x="314" y="399"/>
                  </a:lnTo>
                  <a:lnTo>
                    <a:pt x="320" y="399"/>
                  </a:lnTo>
                  <a:lnTo>
                    <a:pt x="323" y="399"/>
                  </a:lnTo>
                  <a:lnTo>
                    <a:pt x="330" y="399"/>
                  </a:lnTo>
                  <a:lnTo>
                    <a:pt x="333" y="399"/>
                  </a:lnTo>
                  <a:lnTo>
                    <a:pt x="339" y="399"/>
                  </a:lnTo>
                  <a:lnTo>
                    <a:pt x="345" y="399"/>
                  </a:lnTo>
                  <a:lnTo>
                    <a:pt x="349" y="399"/>
                  </a:lnTo>
                  <a:lnTo>
                    <a:pt x="355" y="399"/>
                  </a:lnTo>
                  <a:lnTo>
                    <a:pt x="358" y="399"/>
                  </a:lnTo>
                  <a:lnTo>
                    <a:pt x="364" y="399"/>
                  </a:lnTo>
                  <a:lnTo>
                    <a:pt x="367" y="399"/>
                  </a:lnTo>
                  <a:lnTo>
                    <a:pt x="374" y="399"/>
                  </a:lnTo>
                  <a:lnTo>
                    <a:pt x="377" y="399"/>
                  </a:lnTo>
                  <a:lnTo>
                    <a:pt x="383" y="399"/>
                  </a:lnTo>
                  <a:lnTo>
                    <a:pt x="386" y="399"/>
                  </a:lnTo>
                  <a:lnTo>
                    <a:pt x="393" y="399"/>
                  </a:lnTo>
                  <a:lnTo>
                    <a:pt x="396" y="399"/>
                  </a:lnTo>
                  <a:lnTo>
                    <a:pt x="402" y="399"/>
                  </a:lnTo>
                  <a:lnTo>
                    <a:pt x="408" y="399"/>
                  </a:lnTo>
                  <a:lnTo>
                    <a:pt x="411" y="399"/>
                  </a:lnTo>
                  <a:lnTo>
                    <a:pt x="418" y="399"/>
                  </a:lnTo>
                  <a:lnTo>
                    <a:pt x="421" y="399"/>
                  </a:lnTo>
                  <a:lnTo>
                    <a:pt x="427" y="399"/>
                  </a:lnTo>
                  <a:lnTo>
                    <a:pt x="430" y="399"/>
                  </a:lnTo>
                  <a:lnTo>
                    <a:pt x="437" y="399"/>
                  </a:lnTo>
                  <a:lnTo>
                    <a:pt x="440" y="399"/>
                  </a:lnTo>
                  <a:lnTo>
                    <a:pt x="446" y="399"/>
                  </a:lnTo>
                  <a:lnTo>
                    <a:pt x="449" y="399"/>
                  </a:lnTo>
                  <a:lnTo>
                    <a:pt x="455" y="399"/>
                  </a:lnTo>
                  <a:lnTo>
                    <a:pt x="459" y="399"/>
                  </a:lnTo>
                  <a:lnTo>
                    <a:pt x="465" y="399"/>
                  </a:lnTo>
                  <a:lnTo>
                    <a:pt x="471" y="399"/>
                  </a:lnTo>
                  <a:lnTo>
                    <a:pt x="474" y="399"/>
                  </a:lnTo>
                  <a:lnTo>
                    <a:pt x="481" y="399"/>
                  </a:lnTo>
                  <a:lnTo>
                    <a:pt x="484" y="399"/>
                  </a:lnTo>
                  <a:lnTo>
                    <a:pt x="490" y="399"/>
                  </a:lnTo>
                  <a:lnTo>
                    <a:pt x="493" y="399"/>
                  </a:lnTo>
                  <a:lnTo>
                    <a:pt x="500" y="399"/>
                  </a:lnTo>
                  <a:lnTo>
                    <a:pt x="503" y="399"/>
                  </a:lnTo>
                  <a:lnTo>
                    <a:pt x="509" y="399"/>
                  </a:lnTo>
                  <a:lnTo>
                    <a:pt x="512" y="399"/>
                  </a:lnTo>
                  <a:lnTo>
                    <a:pt x="518" y="399"/>
                  </a:lnTo>
                  <a:lnTo>
                    <a:pt x="522" y="399"/>
                  </a:lnTo>
                  <a:lnTo>
                    <a:pt x="528" y="399"/>
                  </a:lnTo>
                  <a:lnTo>
                    <a:pt x="534" y="396"/>
                  </a:lnTo>
                  <a:lnTo>
                    <a:pt x="537" y="396"/>
                  </a:lnTo>
                  <a:lnTo>
                    <a:pt x="544" y="396"/>
                  </a:lnTo>
                  <a:lnTo>
                    <a:pt x="547" y="396"/>
                  </a:lnTo>
                  <a:lnTo>
                    <a:pt x="553" y="396"/>
                  </a:lnTo>
                  <a:lnTo>
                    <a:pt x="556" y="396"/>
                  </a:lnTo>
                  <a:lnTo>
                    <a:pt x="562" y="396"/>
                  </a:lnTo>
                  <a:lnTo>
                    <a:pt x="566" y="396"/>
                  </a:lnTo>
                  <a:lnTo>
                    <a:pt x="572" y="396"/>
                  </a:lnTo>
                  <a:lnTo>
                    <a:pt x="575" y="396"/>
                  </a:lnTo>
                  <a:lnTo>
                    <a:pt x="581" y="396"/>
                  </a:lnTo>
                  <a:lnTo>
                    <a:pt x="584" y="396"/>
                  </a:lnTo>
                  <a:lnTo>
                    <a:pt x="591" y="396"/>
                  </a:lnTo>
                  <a:lnTo>
                    <a:pt x="594" y="396"/>
                  </a:lnTo>
                  <a:lnTo>
                    <a:pt x="600" y="396"/>
                  </a:lnTo>
                  <a:lnTo>
                    <a:pt x="606" y="396"/>
                  </a:lnTo>
                  <a:lnTo>
                    <a:pt x="610" y="396"/>
                  </a:lnTo>
                  <a:lnTo>
                    <a:pt x="616" y="396"/>
                  </a:lnTo>
                  <a:lnTo>
                    <a:pt x="619" y="396"/>
                  </a:lnTo>
                  <a:lnTo>
                    <a:pt x="625" y="396"/>
                  </a:lnTo>
                  <a:lnTo>
                    <a:pt x="628" y="396"/>
                  </a:lnTo>
                  <a:lnTo>
                    <a:pt x="635" y="396"/>
                  </a:lnTo>
                  <a:lnTo>
                    <a:pt x="638" y="396"/>
                  </a:lnTo>
                  <a:lnTo>
                    <a:pt x="644" y="396"/>
                  </a:lnTo>
                  <a:lnTo>
                    <a:pt x="647" y="396"/>
                  </a:lnTo>
                  <a:lnTo>
                    <a:pt x="654" y="396"/>
                  </a:lnTo>
                  <a:lnTo>
                    <a:pt x="657" y="396"/>
                  </a:lnTo>
                  <a:lnTo>
                    <a:pt x="663" y="396"/>
                  </a:lnTo>
                  <a:lnTo>
                    <a:pt x="669" y="396"/>
                  </a:lnTo>
                  <a:lnTo>
                    <a:pt x="672" y="396"/>
                  </a:lnTo>
                  <a:lnTo>
                    <a:pt x="679" y="393"/>
                  </a:lnTo>
                  <a:lnTo>
                    <a:pt x="682" y="393"/>
                  </a:lnTo>
                  <a:lnTo>
                    <a:pt x="688" y="393"/>
                  </a:lnTo>
                  <a:lnTo>
                    <a:pt x="691" y="393"/>
                  </a:lnTo>
                  <a:lnTo>
                    <a:pt x="698" y="393"/>
                  </a:lnTo>
                  <a:lnTo>
                    <a:pt x="701" y="393"/>
                  </a:lnTo>
                  <a:lnTo>
                    <a:pt x="707" y="393"/>
                  </a:lnTo>
                  <a:lnTo>
                    <a:pt x="710" y="393"/>
                  </a:lnTo>
                  <a:lnTo>
                    <a:pt x="717" y="393"/>
                  </a:lnTo>
                  <a:lnTo>
                    <a:pt x="720" y="393"/>
                  </a:lnTo>
                  <a:lnTo>
                    <a:pt x="726" y="393"/>
                  </a:lnTo>
                  <a:lnTo>
                    <a:pt x="732" y="393"/>
                  </a:lnTo>
                  <a:lnTo>
                    <a:pt x="735" y="393"/>
                  </a:lnTo>
                  <a:lnTo>
                    <a:pt x="742" y="393"/>
                  </a:lnTo>
                  <a:lnTo>
                    <a:pt x="745" y="393"/>
                  </a:lnTo>
                  <a:lnTo>
                    <a:pt x="751" y="389"/>
                  </a:lnTo>
                  <a:lnTo>
                    <a:pt x="754" y="389"/>
                  </a:lnTo>
                  <a:lnTo>
                    <a:pt x="761" y="389"/>
                  </a:lnTo>
                  <a:lnTo>
                    <a:pt x="764" y="389"/>
                  </a:lnTo>
                  <a:lnTo>
                    <a:pt x="770" y="389"/>
                  </a:lnTo>
                  <a:lnTo>
                    <a:pt x="773" y="389"/>
                  </a:lnTo>
                  <a:lnTo>
                    <a:pt x="779" y="389"/>
                  </a:lnTo>
                  <a:lnTo>
                    <a:pt x="783" y="389"/>
                  </a:lnTo>
                  <a:lnTo>
                    <a:pt x="789" y="389"/>
                  </a:lnTo>
                  <a:lnTo>
                    <a:pt x="795" y="389"/>
                  </a:lnTo>
                  <a:lnTo>
                    <a:pt x="798" y="386"/>
                  </a:lnTo>
                  <a:lnTo>
                    <a:pt x="805" y="386"/>
                  </a:lnTo>
                  <a:lnTo>
                    <a:pt x="808" y="386"/>
                  </a:lnTo>
                  <a:lnTo>
                    <a:pt x="814" y="386"/>
                  </a:lnTo>
                  <a:lnTo>
                    <a:pt x="817" y="386"/>
                  </a:lnTo>
                  <a:lnTo>
                    <a:pt x="823" y="386"/>
                  </a:lnTo>
                  <a:lnTo>
                    <a:pt x="827" y="386"/>
                  </a:lnTo>
                  <a:lnTo>
                    <a:pt x="833" y="386"/>
                  </a:lnTo>
                  <a:lnTo>
                    <a:pt x="836" y="383"/>
                  </a:lnTo>
                  <a:lnTo>
                    <a:pt x="842" y="383"/>
                  </a:lnTo>
                  <a:lnTo>
                    <a:pt x="845" y="383"/>
                  </a:lnTo>
                  <a:lnTo>
                    <a:pt x="852" y="383"/>
                  </a:lnTo>
                  <a:lnTo>
                    <a:pt x="858" y="383"/>
                  </a:lnTo>
                  <a:lnTo>
                    <a:pt x="861" y="383"/>
                  </a:lnTo>
                  <a:lnTo>
                    <a:pt x="867" y="380"/>
                  </a:lnTo>
                  <a:lnTo>
                    <a:pt x="871" y="380"/>
                  </a:lnTo>
                  <a:lnTo>
                    <a:pt x="877" y="380"/>
                  </a:lnTo>
                  <a:lnTo>
                    <a:pt x="880" y="380"/>
                  </a:lnTo>
                  <a:lnTo>
                    <a:pt x="886" y="380"/>
                  </a:lnTo>
                  <a:lnTo>
                    <a:pt x="889" y="377"/>
                  </a:lnTo>
                  <a:lnTo>
                    <a:pt x="896" y="377"/>
                  </a:lnTo>
                  <a:lnTo>
                    <a:pt x="899" y="377"/>
                  </a:lnTo>
                  <a:lnTo>
                    <a:pt x="905" y="377"/>
                  </a:lnTo>
                  <a:lnTo>
                    <a:pt x="908" y="377"/>
                  </a:lnTo>
                  <a:lnTo>
                    <a:pt x="915" y="374"/>
                  </a:lnTo>
                  <a:lnTo>
                    <a:pt x="918" y="374"/>
                  </a:lnTo>
                  <a:lnTo>
                    <a:pt x="924" y="374"/>
                  </a:lnTo>
                  <a:lnTo>
                    <a:pt x="930" y="374"/>
                  </a:lnTo>
                  <a:lnTo>
                    <a:pt x="934" y="371"/>
                  </a:lnTo>
                  <a:lnTo>
                    <a:pt x="940" y="371"/>
                  </a:lnTo>
                  <a:lnTo>
                    <a:pt x="943" y="371"/>
                  </a:lnTo>
                  <a:lnTo>
                    <a:pt x="949" y="367"/>
                  </a:lnTo>
                  <a:lnTo>
                    <a:pt x="952" y="367"/>
                  </a:lnTo>
                  <a:lnTo>
                    <a:pt x="959" y="367"/>
                  </a:lnTo>
                  <a:lnTo>
                    <a:pt x="962" y="367"/>
                  </a:lnTo>
                  <a:lnTo>
                    <a:pt x="968" y="364"/>
                  </a:lnTo>
                  <a:lnTo>
                    <a:pt x="971" y="364"/>
                  </a:lnTo>
                  <a:lnTo>
                    <a:pt x="978" y="364"/>
                  </a:lnTo>
                  <a:lnTo>
                    <a:pt x="981" y="361"/>
                  </a:lnTo>
                  <a:lnTo>
                    <a:pt x="987" y="361"/>
                  </a:lnTo>
                  <a:lnTo>
                    <a:pt x="993" y="361"/>
                  </a:lnTo>
                  <a:lnTo>
                    <a:pt x="996" y="358"/>
                  </a:lnTo>
                  <a:lnTo>
                    <a:pt x="1003" y="358"/>
                  </a:lnTo>
                  <a:lnTo>
                    <a:pt x="1006" y="355"/>
                  </a:lnTo>
                  <a:lnTo>
                    <a:pt x="1012" y="355"/>
                  </a:lnTo>
                  <a:lnTo>
                    <a:pt x="1015" y="355"/>
                  </a:lnTo>
                  <a:lnTo>
                    <a:pt x="1022" y="352"/>
                  </a:lnTo>
                  <a:lnTo>
                    <a:pt x="1025" y="352"/>
                  </a:lnTo>
                  <a:lnTo>
                    <a:pt x="1031" y="348"/>
                  </a:lnTo>
                  <a:lnTo>
                    <a:pt x="1034" y="348"/>
                  </a:lnTo>
                  <a:lnTo>
                    <a:pt x="1040" y="345"/>
                  </a:lnTo>
                  <a:lnTo>
                    <a:pt x="1044" y="345"/>
                  </a:lnTo>
                  <a:lnTo>
                    <a:pt x="1050" y="342"/>
                  </a:lnTo>
                  <a:lnTo>
                    <a:pt x="1056" y="342"/>
                  </a:lnTo>
                  <a:lnTo>
                    <a:pt x="1059" y="339"/>
                  </a:lnTo>
                  <a:lnTo>
                    <a:pt x="1066" y="339"/>
                  </a:lnTo>
                  <a:lnTo>
                    <a:pt x="1069" y="336"/>
                  </a:lnTo>
                  <a:lnTo>
                    <a:pt x="1075" y="336"/>
                  </a:lnTo>
                  <a:lnTo>
                    <a:pt x="1078" y="333"/>
                  </a:lnTo>
                  <a:lnTo>
                    <a:pt x="1084" y="333"/>
                  </a:lnTo>
                  <a:lnTo>
                    <a:pt x="1088" y="330"/>
                  </a:lnTo>
                  <a:lnTo>
                    <a:pt x="1094" y="326"/>
                  </a:lnTo>
                  <a:lnTo>
                    <a:pt x="1097" y="326"/>
                  </a:lnTo>
                  <a:lnTo>
                    <a:pt x="1103" y="323"/>
                  </a:lnTo>
                  <a:lnTo>
                    <a:pt x="1106" y="320"/>
                  </a:lnTo>
                  <a:lnTo>
                    <a:pt x="1113" y="320"/>
                  </a:lnTo>
                  <a:lnTo>
                    <a:pt x="1119" y="317"/>
                  </a:lnTo>
                  <a:lnTo>
                    <a:pt x="1122" y="314"/>
                  </a:lnTo>
                  <a:lnTo>
                    <a:pt x="1128" y="314"/>
                  </a:lnTo>
                  <a:lnTo>
                    <a:pt x="1132" y="311"/>
                  </a:lnTo>
                  <a:lnTo>
                    <a:pt x="1138" y="308"/>
                  </a:lnTo>
                  <a:lnTo>
                    <a:pt x="1141" y="304"/>
                  </a:lnTo>
                  <a:lnTo>
                    <a:pt x="1147" y="304"/>
                  </a:lnTo>
                  <a:lnTo>
                    <a:pt x="1150" y="301"/>
                  </a:lnTo>
                  <a:lnTo>
                    <a:pt x="1157" y="298"/>
                  </a:lnTo>
                  <a:lnTo>
                    <a:pt x="1160" y="295"/>
                  </a:lnTo>
                  <a:lnTo>
                    <a:pt x="1166" y="292"/>
                  </a:lnTo>
                  <a:lnTo>
                    <a:pt x="1169" y="289"/>
                  </a:lnTo>
                  <a:lnTo>
                    <a:pt x="1176" y="289"/>
                  </a:lnTo>
                  <a:lnTo>
                    <a:pt x="1182" y="286"/>
                  </a:lnTo>
                  <a:lnTo>
                    <a:pt x="1185" y="282"/>
                  </a:lnTo>
                  <a:lnTo>
                    <a:pt x="1191" y="279"/>
                  </a:lnTo>
                  <a:lnTo>
                    <a:pt x="1195" y="276"/>
                  </a:lnTo>
                  <a:lnTo>
                    <a:pt x="1201" y="273"/>
                  </a:lnTo>
                  <a:lnTo>
                    <a:pt x="1204" y="270"/>
                  </a:lnTo>
                  <a:lnTo>
                    <a:pt x="1210" y="267"/>
                  </a:lnTo>
                  <a:lnTo>
                    <a:pt x="1213" y="264"/>
                  </a:lnTo>
                  <a:lnTo>
                    <a:pt x="1220" y="260"/>
                  </a:lnTo>
                  <a:lnTo>
                    <a:pt x="1223" y="254"/>
                  </a:lnTo>
                  <a:lnTo>
                    <a:pt x="1229" y="251"/>
                  </a:lnTo>
                  <a:lnTo>
                    <a:pt x="1232" y="248"/>
                  </a:lnTo>
                  <a:lnTo>
                    <a:pt x="1239" y="245"/>
                  </a:lnTo>
                  <a:lnTo>
                    <a:pt x="1245" y="242"/>
                  </a:lnTo>
                  <a:lnTo>
                    <a:pt x="1248" y="235"/>
                  </a:lnTo>
                  <a:lnTo>
                    <a:pt x="1254" y="232"/>
                  </a:lnTo>
                  <a:lnTo>
                    <a:pt x="1257" y="229"/>
                  </a:lnTo>
                  <a:lnTo>
                    <a:pt x="1264" y="226"/>
                  </a:lnTo>
                  <a:lnTo>
                    <a:pt x="1267" y="220"/>
                  </a:lnTo>
                  <a:lnTo>
                    <a:pt x="1273" y="216"/>
                  </a:lnTo>
                  <a:lnTo>
                    <a:pt x="1276" y="213"/>
                  </a:lnTo>
                  <a:lnTo>
                    <a:pt x="1283" y="207"/>
                  </a:lnTo>
                  <a:lnTo>
                    <a:pt x="1286" y="204"/>
                  </a:lnTo>
                  <a:lnTo>
                    <a:pt x="1292" y="198"/>
                  </a:lnTo>
                  <a:lnTo>
                    <a:pt x="1295" y="194"/>
                  </a:lnTo>
                  <a:lnTo>
                    <a:pt x="1301" y="188"/>
                  </a:lnTo>
                  <a:lnTo>
                    <a:pt x="1305" y="185"/>
                  </a:lnTo>
                  <a:lnTo>
                    <a:pt x="1311" y="179"/>
                  </a:lnTo>
                  <a:lnTo>
                    <a:pt x="1317" y="176"/>
                  </a:lnTo>
                  <a:lnTo>
                    <a:pt x="1320" y="169"/>
                  </a:lnTo>
                  <a:lnTo>
                    <a:pt x="1327" y="163"/>
                  </a:lnTo>
                  <a:lnTo>
                    <a:pt x="1330" y="160"/>
                  </a:lnTo>
                  <a:lnTo>
                    <a:pt x="1336" y="154"/>
                  </a:lnTo>
                  <a:lnTo>
                    <a:pt x="1339" y="147"/>
                  </a:lnTo>
                  <a:lnTo>
                    <a:pt x="1345" y="141"/>
                  </a:lnTo>
                  <a:lnTo>
                    <a:pt x="1349" y="135"/>
                  </a:lnTo>
                  <a:lnTo>
                    <a:pt x="1355" y="132"/>
                  </a:lnTo>
                  <a:lnTo>
                    <a:pt x="1358" y="125"/>
                  </a:lnTo>
                  <a:lnTo>
                    <a:pt x="1364" y="119"/>
                  </a:lnTo>
                  <a:lnTo>
                    <a:pt x="1367" y="113"/>
                  </a:lnTo>
                  <a:lnTo>
                    <a:pt x="1374" y="106"/>
                  </a:lnTo>
                  <a:lnTo>
                    <a:pt x="1380" y="100"/>
                  </a:lnTo>
                  <a:lnTo>
                    <a:pt x="1383" y="94"/>
                  </a:lnTo>
                  <a:lnTo>
                    <a:pt x="1389" y="88"/>
                  </a:lnTo>
                  <a:lnTo>
                    <a:pt x="1393" y="81"/>
                  </a:lnTo>
                  <a:lnTo>
                    <a:pt x="1399" y="72"/>
                  </a:lnTo>
                  <a:lnTo>
                    <a:pt x="1402" y="66"/>
                  </a:lnTo>
                  <a:lnTo>
                    <a:pt x="1408" y="59"/>
                  </a:lnTo>
                  <a:lnTo>
                    <a:pt x="1412" y="53"/>
                  </a:lnTo>
                  <a:lnTo>
                    <a:pt x="1418" y="44"/>
                  </a:lnTo>
                  <a:lnTo>
                    <a:pt x="1421" y="37"/>
                  </a:lnTo>
                  <a:lnTo>
                    <a:pt x="1427" y="31"/>
                  </a:lnTo>
                  <a:lnTo>
                    <a:pt x="1430" y="22"/>
                  </a:lnTo>
                  <a:lnTo>
                    <a:pt x="1437" y="15"/>
                  </a:lnTo>
                  <a:lnTo>
                    <a:pt x="1443" y="6"/>
                  </a:lnTo>
                  <a:lnTo>
                    <a:pt x="1446" y="0"/>
                  </a:lnTo>
                  <a:lnTo>
                    <a:pt x="1446" y="399"/>
                  </a:lnTo>
                  <a:lnTo>
                    <a:pt x="0" y="399"/>
                  </a:lnTo>
                  <a:close/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633" y="2763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2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645" y="2744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655" y="2725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2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667" y="2703"/>
              <a:ext cx="20" cy="22"/>
            </a:xfrm>
            <a:custGeom>
              <a:avLst/>
              <a:gdLst>
                <a:gd name="T0" fmla="*/ 0 w 20"/>
                <a:gd name="T1" fmla="*/ 22 h 22"/>
                <a:gd name="T2" fmla="*/ 9 w 20"/>
                <a:gd name="T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22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677" y="2685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2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1689" y="2663"/>
              <a:ext cx="20" cy="22"/>
            </a:xfrm>
            <a:custGeom>
              <a:avLst/>
              <a:gdLst>
                <a:gd name="T0" fmla="*/ 0 w 20"/>
                <a:gd name="T1" fmla="*/ 22 h 22"/>
                <a:gd name="T2" fmla="*/ 9 w 20"/>
                <a:gd name="T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22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699" y="2641"/>
              <a:ext cx="20" cy="22"/>
            </a:xfrm>
            <a:custGeom>
              <a:avLst/>
              <a:gdLst>
                <a:gd name="T0" fmla="*/ 0 w 20"/>
                <a:gd name="T1" fmla="*/ 22 h 22"/>
                <a:gd name="T2" fmla="*/ 12 w 20"/>
                <a:gd name="T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22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1711" y="2615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9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1721" y="2593"/>
              <a:ext cx="20" cy="22"/>
            </a:xfrm>
            <a:custGeom>
              <a:avLst/>
              <a:gdLst>
                <a:gd name="T0" fmla="*/ 0 w 20"/>
                <a:gd name="T1" fmla="*/ 22 h 22"/>
                <a:gd name="T2" fmla="*/ 12 w 20"/>
                <a:gd name="T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22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1733" y="2568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9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1743" y="2543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2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1755" y="2518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9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765" y="2490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2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1777" y="2464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9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1787" y="2436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2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1799" y="2408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9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1809" y="2380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2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1821" y="2351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9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831" y="2320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2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1843" y="2288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9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1853" y="2257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2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1865" y="2226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9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1875" y="2194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2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1887" y="2159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2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1900" y="2128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9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1909" y="2093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2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1922" y="2059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9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1931" y="2024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2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1944" y="1987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9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1954" y="1952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2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1966" y="1914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9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1976" y="1880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2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988" y="1842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9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1998" y="1804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2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2010" y="1766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9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2020" y="1729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2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2032" y="1691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9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2042" y="1653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2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2054" y="1616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9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2064" y="1575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2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2076" y="1537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9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2086" y="1499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2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2098" y="1462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9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2108" y="1424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2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2120" y="1383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9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2130" y="1345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2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2142" y="1307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2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2155" y="1270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9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2164" y="1232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2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2177" y="1197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9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2186" y="1160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2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2199" y="1125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9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2208" y="1087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2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2221" y="1053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9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2230" y="1018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2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2243" y="984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9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2252" y="952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2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2265" y="918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9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2274" y="886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2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2287" y="855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9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9" y="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2296" y="826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2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2309" y="798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9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2318" y="770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2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2331" y="742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9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2340" y="716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2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2353" y="691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9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2362" y="666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2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2375" y="644"/>
              <a:ext cx="20" cy="22"/>
            </a:xfrm>
            <a:custGeom>
              <a:avLst/>
              <a:gdLst>
                <a:gd name="T0" fmla="*/ 0 w 20"/>
                <a:gd name="T1" fmla="*/ 22 h 22"/>
                <a:gd name="T2" fmla="*/ 9 w 20"/>
                <a:gd name="T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22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2384" y="622"/>
              <a:ext cx="20" cy="22"/>
            </a:xfrm>
            <a:custGeom>
              <a:avLst/>
              <a:gdLst>
                <a:gd name="T0" fmla="*/ 0 w 20"/>
                <a:gd name="T1" fmla="*/ 22 h 22"/>
                <a:gd name="T2" fmla="*/ 12 w 20"/>
                <a:gd name="T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22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2397" y="600"/>
              <a:ext cx="20" cy="22"/>
            </a:xfrm>
            <a:custGeom>
              <a:avLst/>
              <a:gdLst>
                <a:gd name="T0" fmla="*/ 0 w 20"/>
                <a:gd name="T1" fmla="*/ 22 h 22"/>
                <a:gd name="T2" fmla="*/ 9 w 20"/>
                <a:gd name="T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22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2406" y="581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2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2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2419" y="565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2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2" y="0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2432" y="547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9" y="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2441" y="531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2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2" y="0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2454" y="518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9" y="0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2463" y="506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2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2" y="0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2476" y="493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9" y="0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2485" y="484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12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12" y="0"/>
                  </a:lnTo>
                </a:path>
              </a:pathLst>
            </a:custGeom>
            <a:noFill/>
            <a:ln w="1996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2498" y="477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9" y="0"/>
                  </a:lnTo>
                </a:path>
              </a:pathLst>
            </a:custGeom>
            <a:noFill/>
            <a:ln w="1996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2507" y="468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12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12" y="0"/>
                  </a:lnTo>
                </a:path>
              </a:pathLst>
            </a:custGeom>
            <a:noFill/>
            <a:ln w="1996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2520" y="465"/>
              <a:ext cx="20" cy="20"/>
            </a:xfrm>
            <a:custGeom>
              <a:avLst/>
              <a:gdLst>
                <a:gd name="T0" fmla="*/ 0 w 20"/>
                <a:gd name="T1" fmla="*/ 3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3"/>
                  </a:moveTo>
                  <a:lnTo>
                    <a:pt x="9" y="0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2529" y="459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2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2" y="0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2546" y="443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2551" y="455"/>
              <a:ext cx="20" cy="20"/>
            </a:xfrm>
            <a:custGeom>
              <a:avLst/>
              <a:gdLst>
                <a:gd name="T0" fmla="*/ 0 w 20"/>
                <a:gd name="T1" fmla="*/ 3 h 20"/>
                <a:gd name="T2" fmla="*/ 12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3"/>
                  </a:moveTo>
                  <a:lnTo>
                    <a:pt x="12" y="0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2568" y="440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2573" y="45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2586" y="45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2595" y="46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6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2608" y="46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6"/>
                  </a:lnTo>
                </a:path>
              </a:pathLst>
            </a:custGeom>
            <a:noFill/>
            <a:ln w="1996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2617" y="47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6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2630" y="48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2639" y="4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2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2652" y="5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2661" y="51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5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2674" y="5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12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2683" y="54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5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2696" y="55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1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2705" y="5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2718" y="59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2730" y="613"/>
              <a:ext cx="20" cy="22"/>
            </a:xfrm>
            <a:custGeom>
              <a:avLst/>
              <a:gdLst>
                <a:gd name="T0" fmla="*/ 0 w 20"/>
                <a:gd name="T1" fmla="*/ 0 h 22"/>
                <a:gd name="T2" fmla="*/ 9 w 20"/>
                <a:gd name="T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0"/>
                  </a:moveTo>
                  <a:lnTo>
                    <a:pt x="9" y="22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2740" y="635"/>
              <a:ext cx="20" cy="22"/>
            </a:xfrm>
            <a:custGeom>
              <a:avLst/>
              <a:gdLst>
                <a:gd name="T0" fmla="*/ 0 w 20"/>
                <a:gd name="T1" fmla="*/ 0 h 22"/>
                <a:gd name="T2" fmla="*/ 12 w 20"/>
                <a:gd name="T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0"/>
                  </a:moveTo>
                  <a:lnTo>
                    <a:pt x="12" y="22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2752" y="657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9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9" y="25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2762" y="682"/>
              <a:ext cx="20" cy="22"/>
            </a:xfrm>
            <a:custGeom>
              <a:avLst/>
              <a:gdLst>
                <a:gd name="T0" fmla="*/ 0 w 20"/>
                <a:gd name="T1" fmla="*/ 0 h 22"/>
                <a:gd name="T2" fmla="*/ 12 w 20"/>
                <a:gd name="T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0"/>
                  </a:moveTo>
                  <a:lnTo>
                    <a:pt x="12" y="22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2774" y="704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9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9" y="2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2784" y="732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2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2" y="25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2796" y="757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9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9" y="2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2806" y="786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2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12" y="2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2818" y="814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9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9" y="31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2828" y="845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2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12" y="2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2840" y="874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9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9" y="31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850" y="905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2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2" y="34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2862" y="940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9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9" y="31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2872" y="971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2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2" y="34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2884" y="1006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9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9" y="34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2894" y="1040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2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2" y="34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2906" y="1075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9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9" y="34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2916" y="1109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2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2" y="34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2928" y="1144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9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9" y="37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2938" y="1182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2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2" y="37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2950" y="1219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9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9" y="37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2960" y="1257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2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2" y="34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2972" y="1292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2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2" y="37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2985" y="1329"/>
              <a:ext cx="20" cy="41"/>
            </a:xfrm>
            <a:custGeom>
              <a:avLst/>
              <a:gdLst>
                <a:gd name="T0" fmla="*/ 0 w 20"/>
                <a:gd name="T1" fmla="*/ 0 h 41"/>
                <a:gd name="T2" fmla="*/ 9 w 20"/>
                <a:gd name="T3" fmla="*/ 4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0"/>
                  </a:moveTo>
                  <a:lnTo>
                    <a:pt x="9" y="40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2994" y="1370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2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2" y="37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3007" y="1408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9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9" y="37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3016" y="1446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2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2" y="37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3029" y="1484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9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9" y="37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3038" y="1521"/>
              <a:ext cx="20" cy="41"/>
            </a:xfrm>
            <a:custGeom>
              <a:avLst/>
              <a:gdLst>
                <a:gd name="T0" fmla="*/ 0 w 20"/>
                <a:gd name="T1" fmla="*/ 0 h 41"/>
                <a:gd name="T2" fmla="*/ 12 w 20"/>
                <a:gd name="T3" fmla="*/ 4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0"/>
                  </a:moveTo>
                  <a:lnTo>
                    <a:pt x="12" y="40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3051" y="1562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9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9" y="37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3060" y="1600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2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2" y="37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3073" y="1638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9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9" y="37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3082" y="1675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2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2" y="37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3095" y="1713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9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9" y="37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3104" y="1751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2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2" y="37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3117" y="1788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9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9" y="37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3127" y="1826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2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2" y="37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3139" y="1864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9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9" y="37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3149" y="1902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2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2" y="34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3161" y="1936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9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9" y="37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3171" y="1974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2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2" y="34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3183" y="2009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9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9" y="34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3193" y="2043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2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2" y="34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3205" y="2078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9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9" y="34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3215" y="2112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2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2" y="34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3227" y="2147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9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9" y="34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3237" y="2181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12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12" y="31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3249" y="2213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12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12" y="31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3262" y="2244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9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9" y="31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3271" y="227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12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12" y="31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3284" y="2307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9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9" y="31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3293" y="2339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2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12" y="2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3306" y="2367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9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9" y="31"/>
                  </a:lnTo>
                </a:path>
              </a:pathLst>
            </a:custGeom>
            <a:noFill/>
            <a:ln w="199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3315" y="2398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2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12" y="2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3328" y="2427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9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9" y="25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3337" y="2452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2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12" y="2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350" y="2480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9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9" y="2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3359" y="2508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2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2" y="25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3372" y="2534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9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9" y="25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381" y="2559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2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2" y="25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394" y="2584"/>
              <a:ext cx="20" cy="22"/>
            </a:xfrm>
            <a:custGeom>
              <a:avLst/>
              <a:gdLst>
                <a:gd name="T0" fmla="*/ 0 w 20"/>
                <a:gd name="T1" fmla="*/ 0 h 22"/>
                <a:gd name="T2" fmla="*/ 9 w 20"/>
                <a:gd name="T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0"/>
                  </a:moveTo>
                  <a:lnTo>
                    <a:pt x="9" y="22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3403" y="2606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2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2" y="25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416" y="2631"/>
              <a:ext cx="20" cy="22"/>
            </a:xfrm>
            <a:custGeom>
              <a:avLst/>
              <a:gdLst>
                <a:gd name="T0" fmla="*/ 0 w 20"/>
                <a:gd name="T1" fmla="*/ 0 h 22"/>
                <a:gd name="T2" fmla="*/ 9 w 20"/>
                <a:gd name="T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0"/>
                  </a:moveTo>
                  <a:lnTo>
                    <a:pt x="9" y="22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3425" y="2653"/>
              <a:ext cx="20" cy="22"/>
            </a:xfrm>
            <a:custGeom>
              <a:avLst/>
              <a:gdLst>
                <a:gd name="T0" fmla="*/ 0 w 20"/>
                <a:gd name="T1" fmla="*/ 0 h 22"/>
                <a:gd name="T2" fmla="*/ 12 w 20"/>
                <a:gd name="T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0"/>
                  </a:moveTo>
                  <a:lnTo>
                    <a:pt x="12" y="22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3438" y="2675"/>
              <a:ext cx="20" cy="22"/>
            </a:xfrm>
            <a:custGeom>
              <a:avLst/>
              <a:gdLst>
                <a:gd name="T0" fmla="*/ 0 w 20"/>
                <a:gd name="T1" fmla="*/ 0 h 22"/>
                <a:gd name="T2" fmla="*/ 9 w 20"/>
                <a:gd name="T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0"/>
                  </a:moveTo>
                  <a:lnTo>
                    <a:pt x="9" y="22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3447" y="269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3460" y="2716"/>
              <a:ext cx="20" cy="22"/>
            </a:xfrm>
            <a:custGeom>
              <a:avLst/>
              <a:gdLst>
                <a:gd name="T0" fmla="*/ 0 w 20"/>
                <a:gd name="T1" fmla="*/ 0 h 22"/>
                <a:gd name="T2" fmla="*/ 9 w 20"/>
                <a:gd name="T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2">
                  <a:moveTo>
                    <a:pt x="0" y="0"/>
                  </a:moveTo>
                  <a:lnTo>
                    <a:pt x="9" y="22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3469" y="273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3482" y="275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1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3491" y="277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5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3504" y="279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1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3513" y="28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5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3526" y="282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8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3538" y="28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15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3548" y="286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2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3560" y="287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15"/>
                  </a:lnTo>
                </a:path>
              </a:pathLst>
            </a:custGeom>
            <a:noFill/>
            <a:ln w="19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3570" y="288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5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3583" y="290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12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3592" y="29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2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3605" y="29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12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3614" y="294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2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3627" y="295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3636" y="29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2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3649" y="297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3658" y="298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12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3671" y="299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3680" y="300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9"/>
                  </a:lnTo>
                </a:path>
              </a:pathLst>
            </a:custGeom>
            <a:noFill/>
            <a:ln w="1996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3693" y="301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6"/>
                  </a:lnTo>
                </a:path>
              </a:pathLst>
            </a:custGeom>
            <a:noFill/>
            <a:ln w="1996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3702" y="302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9"/>
                  </a:lnTo>
                </a:path>
              </a:pathLst>
            </a:custGeom>
            <a:noFill/>
            <a:ln w="1996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3715" y="30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3724" y="30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6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3737" y="304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19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3746" y="305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6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3759" y="306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6"/>
                  </a:lnTo>
                </a:path>
              </a:pathLst>
            </a:custGeom>
            <a:noFill/>
            <a:ln w="1996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3768" y="30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6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3781" y="307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6"/>
                  </a:lnTo>
                </a:path>
              </a:pathLst>
            </a:custGeom>
            <a:noFill/>
            <a:ln w="1996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3790" y="308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6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3803" y="30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3812" y="309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6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3825" y="310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6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3837" y="310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3847" y="31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3859" y="311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6"/>
                  </a:lnTo>
                </a:path>
              </a:pathLst>
            </a:custGeom>
            <a:noFill/>
            <a:ln w="1996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3869" y="311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3881" y="312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3891" y="31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3903" y="31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3913" y="313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3925" y="31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3935" y="313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3947" y="314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3957" y="314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3969" y="31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3985" y="3134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3991" y="315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4001" y="315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4018" y="3140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4023" y="315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4040" y="3144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4045" y="315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4062" y="3147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4067" y="316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4086" y="3150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4097" y="3150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4101" y="316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4119" y="3153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4130" y="3153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4136" y="31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4152" y="315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4163" y="315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4174" y="315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4185" y="315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4189" y="317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4207" y="3159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4218" y="3159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4229" y="3159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4240" y="3159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4251" y="3159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4255" y="31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4273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4284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4295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4306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4317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4328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4339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350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4362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4373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384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4395" y="3162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4400" y="317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2 w 20"/>
                <a:gd name="T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2" y="3"/>
                  </a:lnTo>
                </a:path>
              </a:pathLst>
            </a:custGeom>
            <a:noFill/>
            <a:ln w="1996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417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4428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4439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4450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4461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4472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4483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4494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4505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4517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4528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4539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4550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4561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4572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4583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4594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4605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4616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4627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4639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4650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4661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4672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4683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4694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4705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4716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4727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4738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4749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4760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4771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4782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4793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4804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4815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4826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4837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4848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4859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4870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4881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4892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4903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4916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4927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599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4938" y="3166"/>
              <a:ext cx="20" cy="32"/>
            </a:xfrm>
            <a:custGeom>
              <a:avLst/>
              <a:gdLst>
                <a:gd name="T0" fmla="*/ 0 w 20"/>
                <a:gd name="T1" fmla="*/ 0 h 32"/>
                <a:gd name="T2" fmla="*/ 0 w 20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0"/>
                  </a:moveTo>
                  <a:lnTo>
                    <a:pt x="0" y="31"/>
                  </a:lnTo>
                </a:path>
              </a:pathLst>
            </a:custGeom>
            <a:noFill/>
            <a:ln w="79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104" y="3263"/>
              <a:ext cx="4922" cy="20"/>
            </a:xfrm>
            <a:custGeom>
              <a:avLst/>
              <a:gdLst>
                <a:gd name="T0" fmla="*/ 0 w 4922"/>
                <a:gd name="T1" fmla="*/ 0 h 20"/>
                <a:gd name="T2" fmla="*/ 4921 w 492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22" h="20">
                  <a:moveTo>
                    <a:pt x="0" y="0"/>
                  </a:moveTo>
                  <a:lnTo>
                    <a:pt x="4921" y="0"/>
                  </a:lnTo>
                </a:path>
              </a:pathLst>
            </a:custGeom>
            <a:noFill/>
            <a:ln w="39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186" y="3263"/>
              <a:ext cx="20" cy="54"/>
            </a:xfrm>
            <a:custGeom>
              <a:avLst/>
              <a:gdLst>
                <a:gd name="T0" fmla="*/ 0 w 20"/>
                <a:gd name="T1" fmla="*/ 0 h 54"/>
                <a:gd name="T2" fmla="*/ 0 w 20"/>
                <a:gd name="T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4">
                  <a:moveTo>
                    <a:pt x="0" y="0"/>
                  </a:moveTo>
                  <a:lnTo>
                    <a:pt x="0" y="53"/>
                  </a:lnTo>
                </a:path>
              </a:pathLst>
            </a:custGeom>
            <a:noFill/>
            <a:ln w="39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664" y="3263"/>
              <a:ext cx="20" cy="54"/>
            </a:xfrm>
            <a:custGeom>
              <a:avLst/>
              <a:gdLst>
                <a:gd name="T0" fmla="*/ 0 w 20"/>
                <a:gd name="T1" fmla="*/ 0 h 54"/>
                <a:gd name="T2" fmla="*/ 0 w 20"/>
                <a:gd name="T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4">
                  <a:moveTo>
                    <a:pt x="0" y="0"/>
                  </a:moveTo>
                  <a:lnTo>
                    <a:pt x="0" y="53"/>
                  </a:lnTo>
                </a:path>
              </a:pathLst>
            </a:custGeom>
            <a:noFill/>
            <a:ln w="39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1139" y="3263"/>
              <a:ext cx="20" cy="54"/>
            </a:xfrm>
            <a:custGeom>
              <a:avLst/>
              <a:gdLst>
                <a:gd name="T0" fmla="*/ 0 w 20"/>
                <a:gd name="T1" fmla="*/ 0 h 54"/>
                <a:gd name="T2" fmla="*/ 0 w 20"/>
                <a:gd name="T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4">
                  <a:moveTo>
                    <a:pt x="0" y="0"/>
                  </a:moveTo>
                  <a:lnTo>
                    <a:pt x="0" y="53"/>
                  </a:lnTo>
                </a:path>
              </a:pathLst>
            </a:custGeom>
            <a:noFill/>
            <a:ln w="39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1614" y="3263"/>
              <a:ext cx="20" cy="54"/>
            </a:xfrm>
            <a:custGeom>
              <a:avLst/>
              <a:gdLst>
                <a:gd name="T0" fmla="*/ 0 w 20"/>
                <a:gd name="T1" fmla="*/ 0 h 54"/>
                <a:gd name="T2" fmla="*/ 0 w 20"/>
                <a:gd name="T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4">
                  <a:moveTo>
                    <a:pt x="0" y="0"/>
                  </a:moveTo>
                  <a:lnTo>
                    <a:pt x="0" y="53"/>
                  </a:lnTo>
                </a:path>
              </a:pathLst>
            </a:custGeom>
            <a:noFill/>
            <a:ln w="39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2089" y="3263"/>
              <a:ext cx="20" cy="54"/>
            </a:xfrm>
            <a:custGeom>
              <a:avLst/>
              <a:gdLst>
                <a:gd name="T0" fmla="*/ 0 w 20"/>
                <a:gd name="T1" fmla="*/ 0 h 54"/>
                <a:gd name="T2" fmla="*/ 0 w 20"/>
                <a:gd name="T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4">
                  <a:moveTo>
                    <a:pt x="0" y="0"/>
                  </a:moveTo>
                  <a:lnTo>
                    <a:pt x="0" y="53"/>
                  </a:lnTo>
                </a:path>
              </a:pathLst>
            </a:custGeom>
            <a:noFill/>
            <a:ln w="39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2567" y="3263"/>
              <a:ext cx="20" cy="54"/>
            </a:xfrm>
            <a:custGeom>
              <a:avLst/>
              <a:gdLst>
                <a:gd name="T0" fmla="*/ 0 w 20"/>
                <a:gd name="T1" fmla="*/ 0 h 54"/>
                <a:gd name="T2" fmla="*/ 0 w 20"/>
                <a:gd name="T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4">
                  <a:moveTo>
                    <a:pt x="0" y="0"/>
                  </a:moveTo>
                  <a:lnTo>
                    <a:pt x="0" y="53"/>
                  </a:lnTo>
                </a:path>
              </a:pathLst>
            </a:custGeom>
            <a:noFill/>
            <a:ln w="39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3042" y="3263"/>
              <a:ext cx="20" cy="54"/>
            </a:xfrm>
            <a:custGeom>
              <a:avLst/>
              <a:gdLst>
                <a:gd name="T0" fmla="*/ 0 w 20"/>
                <a:gd name="T1" fmla="*/ 0 h 54"/>
                <a:gd name="T2" fmla="*/ 0 w 20"/>
                <a:gd name="T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4">
                  <a:moveTo>
                    <a:pt x="0" y="0"/>
                  </a:moveTo>
                  <a:lnTo>
                    <a:pt x="0" y="53"/>
                  </a:lnTo>
                </a:path>
              </a:pathLst>
            </a:custGeom>
            <a:noFill/>
            <a:ln w="39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3516" y="3263"/>
              <a:ext cx="20" cy="54"/>
            </a:xfrm>
            <a:custGeom>
              <a:avLst/>
              <a:gdLst>
                <a:gd name="T0" fmla="*/ 0 w 20"/>
                <a:gd name="T1" fmla="*/ 0 h 54"/>
                <a:gd name="T2" fmla="*/ 0 w 20"/>
                <a:gd name="T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4">
                  <a:moveTo>
                    <a:pt x="0" y="0"/>
                  </a:moveTo>
                  <a:lnTo>
                    <a:pt x="0" y="53"/>
                  </a:lnTo>
                </a:path>
              </a:pathLst>
            </a:custGeom>
            <a:noFill/>
            <a:ln w="39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3991" y="3263"/>
              <a:ext cx="20" cy="54"/>
            </a:xfrm>
            <a:custGeom>
              <a:avLst/>
              <a:gdLst>
                <a:gd name="T0" fmla="*/ 0 w 20"/>
                <a:gd name="T1" fmla="*/ 0 h 54"/>
                <a:gd name="T2" fmla="*/ 0 w 20"/>
                <a:gd name="T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4">
                  <a:moveTo>
                    <a:pt x="0" y="0"/>
                  </a:moveTo>
                  <a:lnTo>
                    <a:pt x="0" y="53"/>
                  </a:lnTo>
                </a:path>
              </a:pathLst>
            </a:custGeom>
            <a:noFill/>
            <a:ln w="39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4466" y="3263"/>
              <a:ext cx="20" cy="54"/>
            </a:xfrm>
            <a:custGeom>
              <a:avLst/>
              <a:gdLst>
                <a:gd name="T0" fmla="*/ 0 w 20"/>
                <a:gd name="T1" fmla="*/ 0 h 54"/>
                <a:gd name="T2" fmla="*/ 0 w 20"/>
                <a:gd name="T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4">
                  <a:moveTo>
                    <a:pt x="0" y="0"/>
                  </a:moveTo>
                  <a:lnTo>
                    <a:pt x="0" y="53"/>
                  </a:lnTo>
                </a:path>
              </a:pathLst>
            </a:custGeom>
            <a:noFill/>
            <a:ln w="39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4944" y="3263"/>
              <a:ext cx="20" cy="54"/>
            </a:xfrm>
            <a:custGeom>
              <a:avLst/>
              <a:gdLst>
                <a:gd name="T0" fmla="*/ 0 w 20"/>
                <a:gd name="T1" fmla="*/ 0 h 54"/>
                <a:gd name="T2" fmla="*/ 0 w 20"/>
                <a:gd name="T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4">
                  <a:moveTo>
                    <a:pt x="0" y="0"/>
                  </a:moveTo>
                  <a:lnTo>
                    <a:pt x="0" y="53"/>
                  </a:lnTo>
                </a:path>
              </a:pathLst>
            </a:custGeom>
            <a:noFill/>
            <a:ln w="39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Text Box 3347"/>
            <p:cNvSpPr txBox="1">
              <a:spLocks noChangeArrowheads="1"/>
            </p:cNvSpPr>
            <p:nvPr/>
          </p:nvSpPr>
          <p:spPr bwMode="auto">
            <a:xfrm>
              <a:off x="1429" y="154"/>
              <a:ext cx="2291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9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9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900" spc="4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9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900" spc="5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900" spc="-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29" name="Text Box 3348"/>
            <p:cNvSpPr txBox="1">
              <a:spLocks noChangeArrowheads="1"/>
            </p:cNvSpPr>
            <p:nvPr/>
          </p:nvSpPr>
          <p:spPr bwMode="auto">
            <a:xfrm>
              <a:off x="130" y="3355"/>
              <a:ext cx="2020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6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650">
                  <a:effectLst/>
                  <a:latin typeface="Arial" charset="0"/>
                  <a:ea typeface="Calibri" charset="0"/>
                </a:rPr>
                <a:t>-5          -4        </a:t>
              </a:r>
              <a:r>
                <a:rPr lang="en-US" sz="650" spc="170"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650">
                  <a:effectLst/>
                  <a:latin typeface="Arial" charset="0"/>
                  <a:ea typeface="Calibri" charset="0"/>
                </a:rPr>
                <a:t>-3        </a:t>
              </a:r>
              <a:r>
                <a:rPr lang="en-US" sz="650" spc="165"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650">
                  <a:effectLst/>
                  <a:latin typeface="Arial" charset="0"/>
                  <a:ea typeface="Calibri" charset="0"/>
                </a:rPr>
                <a:t>-2        </a:t>
              </a:r>
              <a:r>
                <a:rPr lang="en-US" sz="650" spc="170"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65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0" name="Text Box 3349"/>
            <p:cNvSpPr txBox="1">
              <a:spLocks noChangeArrowheads="1"/>
            </p:cNvSpPr>
            <p:nvPr/>
          </p:nvSpPr>
          <p:spPr bwMode="auto">
            <a:xfrm>
              <a:off x="2526" y="3355"/>
              <a:ext cx="81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3810" marR="0" eaLnBrk="0" hangingPunct="0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65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68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65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1" name="Text Box 3350"/>
            <p:cNvSpPr txBox="1">
              <a:spLocks noChangeArrowheads="1"/>
            </p:cNvSpPr>
            <p:nvPr/>
          </p:nvSpPr>
          <p:spPr bwMode="auto">
            <a:xfrm>
              <a:off x="3008" y="3355"/>
              <a:ext cx="7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6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65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3351"/>
            <p:cNvSpPr txBox="1">
              <a:spLocks noChangeArrowheads="1"/>
            </p:cNvSpPr>
            <p:nvPr/>
          </p:nvSpPr>
          <p:spPr bwMode="auto">
            <a:xfrm>
              <a:off x="3482" y="3355"/>
              <a:ext cx="7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6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65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3352"/>
            <p:cNvSpPr txBox="1">
              <a:spLocks noChangeArrowheads="1"/>
            </p:cNvSpPr>
            <p:nvPr/>
          </p:nvSpPr>
          <p:spPr bwMode="auto">
            <a:xfrm>
              <a:off x="3957" y="3355"/>
              <a:ext cx="7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6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65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3353"/>
            <p:cNvSpPr txBox="1">
              <a:spLocks noChangeArrowheads="1"/>
            </p:cNvSpPr>
            <p:nvPr/>
          </p:nvSpPr>
          <p:spPr bwMode="auto">
            <a:xfrm>
              <a:off x="4432" y="3355"/>
              <a:ext cx="7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6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65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3354"/>
            <p:cNvSpPr txBox="1">
              <a:spLocks noChangeArrowheads="1"/>
            </p:cNvSpPr>
            <p:nvPr/>
          </p:nvSpPr>
          <p:spPr bwMode="auto">
            <a:xfrm>
              <a:off x="4910" y="3355"/>
              <a:ext cx="7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6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65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28408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Key points</a:t>
            </a:r>
          </a:p>
        </p:txBody>
      </p:sp>
      <p:sp>
        <p:nvSpPr>
          <p:cNvPr id="10547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800"/>
              <a:t>For discrete probability distributions, you can calculate P(X=x)</a:t>
            </a:r>
          </a:p>
          <a:p>
            <a:pPr eaLnBrk="1" hangingPunct="1"/>
            <a:r>
              <a:rPr lang="en-US" altLang="en-US" sz="2800"/>
              <a:t>The binomial distribution gives the probability of the number of successes in n trials P(X=x)</a:t>
            </a:r>
          </a:p>
          <a:p>
            <a:pPr eaLnBrk="1" hangingPunct="1"/>
            <a:r>
              <a:rPr lang="en-US" altLang="en-US" sz="2800"/>
              <a:t>For continuous probability distributions, you can only calculate P(X&gt;x) or P(X&lt;x)</a:t>
            </a:r>
          </a:p>
          <a:p>
            <a:pPr eaLnBrk="1" hangingPunct="1"/>
            <a:r>
              <a:rPr lang="en-US" altLang="en-US" sz="2800"/>
              <a:t>The normal distribution describes some continuous data – we’ll see some very useful properties next week</a:t>
            </a:r>
          </a:p>
          <a:p>
            <a:pPr eaLnBrk="1" hangingPunct="1"/>
            <a:r>
              <a:rPr lang="en-US" altLang="en-US" sz="2800"/>
              <a:t>We transform to the standard normal distribution in order to work with the probabilities</a:t>
            </a:r>
          </a:p>
        </p:txBody>
      </p:sp>
      <p:sp>
        <p:nvSpPr>
          <p:cNvPr id="1054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6203492-E300-4B7F-BB45-6D94DAE65A0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next time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Read </a:t>
            </a:r>
            <a:r>
              <a:rPr lang="en-US" altLang="en-US" dirty="0"/>
              <a:t>Pagano and </a:t>
            </a:r>
            <a:r>
              <a:rPr lang="en-US" altLang="en-US" dirty="0" err="1"/>
              <a:t>Gauvreau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Chapter 7 (Review of today’s material)</a:t>
            </a:r>
          </a:p>
          <a:p>
            <a:pPr lvl="1" eaLnBrk="1" hangingPunct="1"/>
            <a:r>
              <a:rPr lang="en-US" altLang="en-US" dirty="0"/>
              <a:t>Chapter 8, 9, and 14 (pages 324-329)</a:t>
            </a:r>
          </a:p>
        </p:txBody>
      </p:sp>
      <p:sp>
        <p:nvSpPr>
          <p:cNvPr id="1075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957A10-1675-437F-AEE5-D3E9B463025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do we care about probability distributions?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p-values calculated when running statistical tests are </a:t>
            </a:r>
            <a:r>
              <a:rPr lang="en-US" altLang="en-US" dirty="0"/>
              <a:t>based on probability distributions </a:t>
            </a:r>
          </a:p>
        </p:txBody>
      </p:sp>
      <p:sp>
        <p:nvSpPr>
          <p:cNvPr id="1126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28DC2BB-4B0A-4315-AB02-25A6A335995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1347</TotalTime>
  <Pages>0</Pages>
  <Words>4268</Words>
  <Characters>0</Characters>
  <Application>Microsoft Macintosh PowerPoint</Application>
  <DocSecurity>0</DocSecurity>
  <PresentationFormat>On-screen Show (4:3)</PresentationFormat>
  <Lines>0</Lines>
  <Paragraphs>967</Paragraphs>
  <Slides>84</Slides>
  <Notes>21</Notes>
  <HiddenSlides>0</HiddenSlides>
  <MMClips>0</MMClips>
  <ScaleCrop>true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92" baseType="lpstr">
      <vt:lpstr>Calibri</vt:lpstr>
      <vt:lpstr>Cambria Math</vt:lpstr>
      <vt:lpstr>Courier New</vt:lpstr>
      <vt:lpstr>Times New Roman</vt:lpstr>
      <vt:lpstr>Wingdings</vt:lpstr>
      <vt:lpstr>Arial</vt:lpstr>
      <vt:lpstr>Office Theme</vt:lpstr>
      <vt:lpstr>Equation.3</vt:lpstr>
      <vt:lpstr>Biostat 200 Lecture 3</vt:lpstr>
      <vt:lpstr>Today’s topics</vt:lpstr>
      <vt:lpstr>From last lecture: Independence vs. mutual exclusivity</vt:lpstr>
      <vt:lpstr>From last lecture: Independence vs. mutual exclusivity</vt:lpstr>
      <vt:lpstr>From last lecture: Independence vs. mutual exclusivity</vt:lpstr>
      <vt:lpstr>What you should have learned from the past 2 weeks</vt:lpstr>
      <vt:lpstr>Where we go from here</vt:lpstr>
      <vt:lpstr>Probability distributions</vt:lpstr>
      <vt:lpstr>Why do we care about probability distributions?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Empirical Probability distributions</vt:lpstr>
      <vt:lpstr>Probability distributions</vt:lpstr>
      <vt:lpstr>Bernoulli random variable</vt:lpstr>
      <vt:lpstr>Bernoulli distribution</vt:lpstr>
      <vt:lpstr>Binomial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Binomial distribution</vt:lpstr>
      <vt:lpstr>Binomial distribution</vt:lpstr>
      <vt:lpstr>Binomial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Means and Variances</vt:lpstr>
      <vt:lpstr>Binomial distribution</vt:lpstr>
      <vt:lpstr>PowerPoint Presentation</vt:lpstr>
      <vt:lpstr>Binomial distribution</vt:lpstr>
      <vt:lpstr>PowerPoint Presentation</vt:lpstr>
      <vt:lpstr>Binomial distribution</vt:lpstr>
      <vt:lpstr>PowerPoint Presentation</vt:lpstr>
      <vt:lpstr>Poisson distribution</vt:lpstr>
      <vt:lpstr>Poisson distribution</vt:lpstr>
      <vt:lpstr>Poisson Distribution with varying means</vt:lpstr>
      <vt:lpstr>Normal distribution</vt:lpstr>
      <vt:lpstr>Normal distribution</vt:lpstr>
      <vt:lpstr>PowerPoint Presentation</vt:lpstr>
      <vt:lpstr>PowerPoint Presentation</vt:lpstr>
      <vt:lpstr>PowerPoint Presentation</vt:lpstr>
      <vt:lpstr>PowerPoint Presentation</vt:lpstr>
      <vt:lpstr>The Standard Normal Distribution</vt:lpstr>
      <vt:lpstr>The Standard Normal Distribution</vt:lpstr>
      <vt:lpstr>The Standard Normal Distribution</vt:lpstr>
      <vt:lpstr>The Standard Normal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Example</vt:lpstr>
      <vt:lpstr>Example</vt:lpstr>
      <vt:lpstr>PowerPoint Presentation</vt:lpstr>
      <vt:lpstr>PowerPoint Presentation</vt:lpstr>
      <vt:lpstr>PowerPoint Presentation</vt:lpstr>
      <vt:lpstr>Key points</vt:lpstr>
      <vt:lpstr>For next time</vt:lpstr>
    </vt:vector>
  </TitlesOfParts>
  <Company>UCSF</Company>
  <LinksUpToDate>false</LinksUpToDate>
  <CharactersWithSpaces>0</CharactersWithSpaces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Judy Hahn</dc:creator>
  <cp:lastModifiedBy>Judy Hahn</cp:lastModifiedBy>
  <cp:revision>214</cp:revision>
  <dcterms:created xsi:type="dcterms:W3CDTF">2010-09-23T00:37:50Z</dcterms:created>
  <dcterms:modified xsi:type="dcterms:W3CDTF">2016-09-27T06:12:48Z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1033-4.0.1</vt:lpwstr>
  </property>
</Properties>
</file>