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27" r:id="rId2"/>
    <p:sldId id="328" r:id="rId3"/>
    <p:sldId id="329" r:id="rId4"/>
    <p:sldId id="330" r:id="rId5"/>
    <p:sldId id="332" r:id="rId6"/>
    <p:sldId id="331" r:id="rId7"/>
    <p:sldId id="256" r:id="rId8"/>
    <p:sldId id="310" r:id="rId9"/>
    <p:sldId id="311" r:id="rId10"/>
    <p:sldId id="312" r:id="rId11"/>
    <p:sldId id="281" r:id="rId12"/>
    <p:sldId id="313" r:id="rId13"/>
    <p:sldId id="316" r:id="rId14"/>
    <p:sldId id="340" r:id="rId15"/>
    <p:sldId id="288" r:id="rId16"/>
    <p:sldId id="315" r:id="rId17"/>
    <p:sldId id="293" r:id="rId18"/>
    <p:sldId id="295" r:id="rId19"/>
    <p:sldId id="335" r:id="rId20"/>
    <p:sldId id="296" r:id="rId21"/>
    <p:sldId id="297" r:id="rId22"/>
    <p:sldId id="298" r:id="rId23"/>
    <p:sldId id="321" r:id="rId24"/>
    <p:sldId id="300" r:id="rId25"/>
    <p:sldId id="301" r:id="rId26"/>
    <p:sldId id="302" r:id="rId27"/>
    <p:sldId id="319" r:id="rId28"/>
    <p:sldId id="320" r:id="rId29"/>
    <p:sldId id="334" r:id="rId30"/>
    <p:sldId id="305" r:id="rId31"/>
    <p:sldId id="337" r:id="rId32"/>
    <p:sldId id="339" r:id="rId33"/>
    <p:sldId id="275" r:id="rId34"/>
    <p:sldId id="306" r:id="rId35"/>
    <p:sldId id="342" r:id="rId36"/>
    <p:sldId id="343" r:id="rId37"/>
    <p:sldId id="325" r:id="rId38"/>
    <p:sldId id="323" r:id="rId39"/>
    <p:sldId id="324" r:id="rId40"/>
    <p:sldId id="308" r:id="rId41"/>
    <p:sldId id="341" r:id="rId42"/>
    <p:sldId id="326"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3DB596-D5AA-41C9-B584-2595F1B79FA8}">
          <p14:sldIdLst>
            <p14:sldId id="327"/>
            <p14:sldId id="328"/>
            <p14:sldId id="329"/>
            <p14:sldId id="330"/>
            <p14:sldId id="332"/>
            <p14:sldId id="331"/>
            <p14:sldId id="256"/>
            <p14:sldId id="310"/>
            <p14:sldId id="311"/>
            <p14:sldId id="312"/>
            <p14:sldId id="281"/>
            <p14:sldId id="313"/>
            <p14:sldId id="316"/>
            <p14:sldId id="340"/>
            <p14:sldId id="288"/>
            <p14:sldId id="315"/>
            <p14:sldId id="293"/>
            <p14:sldId id="295"/>
            <p14:sldId id="335"/>
            <p14:sldId id="296"/>
            <p14:sldId id="297"/>
            <p14:sldId id="298"/>
            <p14:sldId id="321"/>
            <p14:sldId id="300"/>
            <p14:sldId id="301"/>
            <p14:sldId id="302"/>
            <p14:sldId id="319"/>
            <p14:sldId id="320"/>
            <p14:sldId id="334"/>
            <p14:sldId id="305"/>
            <p14:sldId id="337"/>
            <p14:sldId id="339"/>
            <p14:sldId id="275"/>
            <p14:sldId id="306"/>
            <p14:sldId id="342"/>
            <p14:sldId id="343"/>
            <p14:sldId id="325"/>
            <p14:sldId id="323"/>
            <p14:sldId id="324"/>
            <p14:sldId id="308"/>
            <p14:sldId id="341"/>
            <p14:sldId id="32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veWeb" initials="LiveWe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67321" autoAdjust="0"/>
  </p:normalViewPr>
  <p:slideViewPr>
    <p:cSldViewPr>
      <p:cViewPr varScale="1">
        <p:scale>
          <a:sx n="88" d="100"/>
          <a:sy n="88" d="100"/>
        </p:scale>
        <p:origin x="996" y="78"/>
      </p:cViewPr>
      <p:guideLst>
        <p:guide orient="horz" pos="1620"/>
        <p:guide pos="2880"/>
      </p:guideLst>
    </p:cSldViewPr>
  </p:slideViewPr>
  <p:notesTextViewPr>
    <p:cViewPr>
      <p:scale>
        <a:sx n="1" d="1"/>
        <a:sy n="1" d="1"/>
      </p:scale>
      <p:origin x="0" y="0"/>
    </p:cViewPr>
  </p:notesTextViewPr>
  <p:sorterViewPr>
    <p:cViewPr>
      <p:scale>
        <a:sx n="175" d="100"/>
        <a:sy n="175" d="100"/>
      </p:scale>
      <p:origin x="0" y="84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enge\Dropbox\Meetings\2015.11.09%20JHU\Hypertension%20Cascade.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297301309449"/>
          <c:y val="0.144844612577891"/>
          <c:w val="0.860138676695264"/>
          <c:h val="0.70568019017683004"/>
        </c:manualLayout>
      </c:layout>
      <c:barChart>
        <c:barDir val="col"/>
        <c:grouping val="clustered"/>
        <c:varyColors val="0"/>
        <c:ser>
          <c:idx val="0"/>
          <c:order val="0"/>
          <c:invertIfNegative val="0"/>
          <c:dLbls>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Adults with hypertension</c:v>
                </c:pt>
                <c:pt idx="1">
                  <c:v>Any medical care</c:v>
                </c:pt>
                <c:pt idx="2">
                  <c:v>Aware </c:v>
                </c:pt>
                <c:pt idx="3">
                  <c:v>Ever treated</c:v>
                </c:pt>
                <c:pt idx="4">
                  <c:v>Controlled</c:v>
                </c:pt>
              </c:strCache>
            </c:strRef>
          </c:cat>
          <c:val>
            <c:numRef>
              <c:f>Sheet1!$D$3:$D$7</c:f>
              <c:numCache>
                <c:formatCode>0.0%</c:formatCode>
                <c:ptCount val="5"/>
                <c:pt idx="0">
                  <c:v>1</c:v>
                </c:pt>
                <c:pt idx="1">
                  <c:v>0.93696275071633195</c:v>
                </c:pt>
                <c:pt idx="2">
                  <c:v>0.78366762177650395</c:v>
                </c:pt>
                <c:pt idx="3">
                  <c:v>0.72922636103151794</c:v>
                </c:pt>
                <c:pt idx="4">
                  <c:v>0.50286532951289398</c:v>
                </c:pt>
              </c:numCache>
            </c:numRef>
          </c:val>
          <c:extLst>
            <c:ext xmlns:c16="http://schemas.microsoft.com/office/drawing/2014/chart" uri="{C3380CC4-5D6E-409C-BE32-E72D297353CC}">
              <c16:uniqueId val="{00000000-E0CA-4D75-A581-53F288769789}"/>
            </c:ext>
          </c:extLst>
        </c:ser>
        <c:dLbls>
          <c:showLegendKey val="0"/>
          <c:showVal val="0"/>
          <c:showCatName val="0"/>
          <c:showSerName val="0"/>
          <c:showPercent val="0"/>
          <c:showBubbleSize val="0"/>
        </c:dLbls>
        <c:gapWidth val="150"/>
        <c:axId val="-863051952"/>
        <c:axId val="-863047984"/>
      </c:barChart>
      <c:catAx>
        <c:axId val="-863051952"/>
        <c:scaling>
          <c:orientation val="minMax"/>
        </c:scaling>
        <c:delete val="0"/>
        <c:axPos val="b"/>
        <c:numFmt formatCode="General" sourceLinked="0"/>
        <c:majorTickMark val="out"/>
        <c:minorTickMark val="none"/>
        <c:tickLblPos val="nextTo"/>
        <c:crossAx val="-863047984"/>
        <c:crosses val="autoZero"/>
        <c:auto val="1"/>
        <c:lblAlgn val="ctr"/>
        <c:lblOffset val="100"/>
        <c:noMultiLvlLbl val="0"/>
      </c:catAx>
      <c:valAx>
        <c:axId val="-863047984"/>
        <c:scaling>
          <c:orientation val="minMax"/>
          <c:max val="1"/>
        </c:scaling>
        <c:delete val="0"/>
        <c:axPos val="l"/>
        <c:numFmt formatCode="#,##0.00" sourceLinked="0"/>
        <c:majorTickMark val="out"/>
        <c:minorTickMark val="none"/>
        <c:tickLblPos val="nextTo"/>
        <c:crossAx val="-86305195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04597701149399E-2"/>
          <c:y val="7.5881253479678695E-2"/>
          <c:w val="0.96839080459770099"/>
          <c:h val="0.82259623797025405"/>
        </c:manualLayout>
      </c:layout>
      <c:barChart>
        <c:barDir val="col"/>
        <c:grouping val="stacked"/>
        <c:varyColors val="0"/>
        <c:ser>
          <c:idx val="0"/>
          <c:order val="0"/>
          <c:tx>
            <c:strRef>
              <c:f>Sheet1!$A$2</c:f>
              <c:strCache>
                <c:ptCount val="1"/>
                <c:pt idx="0">
                  <c:v>Commitments</c:v>
                </c:pt>
              </c:strCache>
            </c:strRef>
          </c:tx>
          <c:spPr>
            <a:solidFill>
              <a:srgbClr val="4F81BD"/>
            </a:solidFill>
            <a:ln>
              <a:solidFill>
                <a:sysClr val="windowText" lastClr="000000">
                  <a:alpha val="53000"/>
                </a:sysClr>
              </a:solidFill>
            </a:ln>
          </c:spPr>
          <c:invertIfNegative val="0"/>
          <c:dPt>
            <c:idx val="12"/>
            <c:invertIfNegative val="0"/>
            <c:bubble3D val="0"/>
            <c:extLst>
              <c:ext xmlns:c16="http://schemas.microsoft.com/office/drawing/2014/chart" uri="{C3380CC4-5D6E-409C-BE32-E72D297353CC}">
                <c16:uniqueId val="{00000000-732A-4DD2-959B-96DF04B864DF}"/>
              </c:ext>
            </c:extLst>
          </c:dPt>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_("$"* #,##0.0_);_("$"* \(#,##0.0\);_("$"* "-"??_);_(@_)</c:formatCode>
                <c:ptCount val="12"/>
                <c:pt idx="0">
                  <c:v>1.6</c:v>
                </c:pt>
                <c:pt idx="1">
                  <c:v>2</c:v>
                </c:pt>
                <c:pt idx="2">
                  <c:v>3.6</c:v>
                </c:pt>
                <c:pt idx="3">
                  <c:v>4.3</c:v>
                </c:pt>
                <c:pt idx="4">
                  <c:v>5.6</c:v>
                </c:pt>
                <c:pt idx="5">
                  <c:v>6.6199999999999957</c:v>
                </c:pt>
                <c:pt idx="6">
                  <c:v>8.73</c:v>
                </c:pt>
                <c:pt idx="7">
                  <c:v>8.7414851999999996</c:v>
                </c:pt>
                <c:pt idx="8">
                  <c:v>8.6749887421574599</c:v>
                </c:pt>
                <c:pt idx="9">
                  <c:v>8.75409971775</c:v>
                </c:pt>
                <c:pt idx="10">
                  <c:v>8.2889473645947476</c:v>
                </c:pt>
                <c:pt idx="11">
                  <c:v>8.0703740510028688</c:v>
                </c:pt>
              </c:numCache>
            </c:numRef>
          </c:val>
          <c:extLst>
            <c:ext xmlns:c16="http://schemas.microsoft.com/office/drawing/2014/chart" uri="{C3380CC4-5D6E-409C-BE32-E72D297353CC}">
              <c16:uniqueId val="{00000001-732A-4DD2-959B-96DF04B864DF}"/>
            </c:ext>
          </c:extLst>
        </c:ser>
        <c:dLbls>
          <c:showLegendKey val="0"/>
          <c:showVal val="0"/>
          <c:showCatName val="0"/>
          <c:showSerName val="0"/>
          <c:showPercent val="0"/>
          <c:showBubbleSize val="0"/>
        </c:dLbls>
        <c:gapWidth val="36"/>
        <c:overlap val="100"/>
        <c:axId val="-863254160"/>
        <c:axId val="-863262128"/>
      </c:barChart>
      <c:lineChart>
        <c:grouping val="standard"/>
        <c:varyColors val="0"/>
        <c:ser>
          <c:idx val="1"/>
          <c:order val="1"/>
          <c:tx>
            <c:strRef>
              <c:f>Sheet1!$A$3</c:f>
              <c:strCache>
                <c:ptCount val="1"/>
                <c:pt idx="0">
                  <c:v>Total</c:v>
                </c:pt>
              </c:strCache>
            </c:strRef>
          </c:tx>
          <c:spPr>
            <a:ln>
              <a:noFill/>
            </a:ln>
          </c:spPr>
          <c:marker>
            <c:spPr>
              <a:noFill/>
              <a:ln>
                <a:noFill/>
              </a:ln>
            </c:spPr>
          </c:marker>
          <c:dLbls>
            <c:spPr>
              <a:noFill/>
              <a:ln>
                <a:noFill/>
              </a:ln>
              <a:effectLst/>
            </c:spPr>
            <c:txPr>
              <a:bodyPr/>
              <a:lstStyle/>
              <a:p>
                <a:pPr>
                  <a:defRPr sz="9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_("$"* #,##0.0_);_("$"* \(#,##0.0\);_("$"* "-"??_);_(@_)</c:formatCode>
                <c:ptCount val="12"/>
                <c:pt idx="0">
                  <c:v>1.6</c:v>
                </c:pt>
                <c:pt idx="1">
                  <c:v>2</c:v>
                </c:pt>
                <c:pt idx="2">
                  <c:v>3.6</c:v>
                </c:pt>
                <c:pt idx="3">
                  <c:v>4.3</c:v>
                </c:pt>
                <c:pt idx="4">
                  <c:v>5.6</c:v>
                </c:pt>
                <c:pt idx="5">
                  <c:v>6.6199999999999957</c:v>
                </c:pt>
                <c:pt idx="6">
                  <c:v>8.73</c:v>
                </c:pt>
                <c:pt idx="7">
                  <c:v>8.7414851999999996</c:v>
                </c:pt>
                <c:pt idx="8">
                  <c:v>8.6749887421574599</c:v>
                </c:pt>
                <c:pt idx="9">
                  <c:v>8.75409971775</c:v>
                </c:pt>
                <c:pt idx="10">
                  <c:v>8.2889473645947476</c:v>
                </c:pt>
                <c:pt idx="11">
                  <c:v>8.0703740510028688</c:v>
                </c:pt>
              </c:numCache>
            </c:numRef>
          </c:val>
          <c:smooth val="0"/>
          <c:extLst>
            <c:ext xmlns:c16="http://schemas.microsoft.com/office/drawing/2014/chart" uri="{C3380CC4-5D6E-409C-BE32-E72D297353CC}">
              <c16:uniqueId val="{00000002-732A-4DD2-959B-96DF04B864DF}"/>
            </c:ext>
          </c:extLst>
        </c:ser>
        <c:dLbls>
          <c:showLegendKey val="0"/>
          <c:showVal val="0"/>
          <c:showCatName val="0"/>
          <c:showSerName val="0"/>
          <c:showPercent val="0"/>
          <c:showBubbleSize val="0"/>
        </c:dLbls>
        <c:marker val="1"/>
        <c:smooth val="0"/>
        <c:axId val="-863254160"/>
        <c:axId val="-863262128"/>
      </c:lineChart>
      <c:catAx>
        <c:axId val="-863254160"/>
        <c:scaling>
          <c:orientation val="minMax"/>
        </c:scaling>
        <c:delete val="1"/>
        <c:axPos val="b"/>
        <c:numFmt formatCode="General" sourceLinked="0"/>
        <c:majorTickMark val="none"/>
        <c:minorTickMark val="none"/>
        <c:tickLblPos val="nextTo"/>
        <c:crossAx val="-863262128"/>
        <c:crosses val="autoZero"/>
        <c:auto val="1"/>
        <c:lblAlgn val="ctr"/>
        <c:lblOffset val="0"/>
        <c:noMultiLvlLbl val="0"/>
      </c:catAx>
      <c:valAx>
        <c:axId val="-863262128"/>
        <c:scaling>
          <c:orientation val="minMax"/>
        </c:scaling>
        <c:delete val="1"/>
        <c:axPos val="l"/>
        <c:numFmt formatCode="_(&quot;$&quot;* #,##0.0_);_(&quot;$&quot;* \(#,##0.0\);_(&quot;$&quot;* &quot;-&quot;??_);_(@_)" sourceLinked="1"/>
        <c:majorTickMark val="out"/>
        <c:minorTickMark val="none"/>
        <c:tickLblPos val="nextTo"/>
        <c:crossAx val="-86325416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PLWH</c:v>
                </c:pt>
                <c:pt idx="1">
                  <c:v>Diagnosed</c:v>
                </c:pt>
                <c:pt idx="2">
                  <c:v>Linked</c:v>
                </c:pt>
                <c:pt idx="3">
                  <c:v>Started ART</c:v>
                </c:pt>
                <c:pt idx="4">
                  <c:v>Retained</c:v>
                </c:pt>
                <c:pt idx="5">
                  <c:v>Suppressed</c:v>
                </c:pt>
              </c:strCache>
            </c:strRef>
          </c:cat>
          <c:val>
            <c:numRef>
              <c:f>Sheet1!$B$3:$G$3</c:f>
              <c:numCache>
                <c:formatCode>0.00</c:formatCode>
                <c:ptCount val="6"/>
                <c:pt idx="0">
                  <c:v>1</c:v>
                </c:pt>
                <c:pt idx="1">
                  <c:v>0.81081081081081097</c:v>
                </c:pt>
                <c:pt idx="2">
                  <c:v>0.45945945945945899</c:v>
                </c:pt>
                <c:pt idx="3">
                  <c:v>0.37837837837837801</c:v>
                </c:pt>
                <c:pt idx="4">
                  <c:v>0.29729729729729698</c:v>
                </c:pt>
                <c:pt idx="5">
                  <c:v>0.21621621621621601</c:v>
                </c:pt>
              </c:numCache>
            </c:numRef>
          </c:val>
          <c:extLst>
            <c:ext xmlns:c16="http://schemas.microsoft.com/office/drawing/2014/chart" uri="{C3380CC4-5D6E-409C-BE32-E72D297353CC}">
              <c16:uniqueId val="{00000000-80B0-4DCF-AB81-3F3A6543471F}"/>
            </c:ext>
          </c:extLst>
        </c:ser>
        <c:dLbls>
          <c:showLegendKey val="0"/>
          <c:showVal val="0"/>
          <c:showCatName val="0"/>
          <c:showSerName val="0"/>
          <c:showPercent val="0"/>
          <c:showBubbleSize val="0"/>
        </c:dLbls>
        <c:gapWidth val="150"/>
        <c:overlap val="100"/>
        <c:axId val="-830272432"/>
        <c:axId val="-971590320"/>
      </c:barChart>
      <c:catAx>
        <c:axId val="-830272432"/>
        <c:scaling>
          <c:orientation val="minMax"/>
        </c:scaling>
        <c:delete val="0"/>
        <c:axPos val="b"/>
        <c:numFmt formatCode="General" sourceLinked="0"/>
        <c:majorTickMark val="out"/>
        <c:minorTickMark val="none"/>
        <c:tickLblPos val="nextTo"/>
        <c:crossAx val="-971590320"/>
        <c:crosses val="autoZero"/>
        <c:auto val="1"/>
        <c:lblAlgn val="ctr"/>
        <c:lblOffset val="100"/>
        <c:noMultiLvlLbl val="0"/>
      </c:catAx>
      <c:valAx>
        <c:axId val="-971590320"/>
        <c:scaling>
          <c:orientation val="minMax"/>
          <c:max val="1"/>
        </c:scaling>
        <c:delete val="0"/>
        <c:axPos val="l"/>
        <c:majorGridlines>
          <c:spPr>
            <a:ln>
              <a:noFill/>
            </a:ln>
          </c:spPr>
        </c:majorGridlines>
        <c:numFmt formatCode="0.00" sourceLinked="1"/>
        <c:majorTickMark val="out"/>
        <c:minorTickMark val="none"/>
        <c:tickLblPos val="nextTo"/>
        <c:crossAx val="-83027243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3C7689-FCEA-4F02-AB87-49871A6601FD}" type="datetimeFigureOut">
              <a:rPr lang="en-US" smtClean="0"/>
              <a:t>4/8/2017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0A1BF-C27F-4381-9822-BB723C05962A}" type="slidenum">
              <a:rPr lang="en-US" smtClean="0"/>
              <a:t>‹#›</a:t>
            </a:fld>
            <a:endParaRPr lang="en-US"/>
          </a:p>
        </p:txBody>
      </p:sp>
    </p:spTree>
    <p:extLst>
      <p:ext uri="{BB962C8B-B14F-4D97-AF65-F5344CB8AC3E}">
        <p14:creationId xmlns:p14="http://schemas.microsoft.com/office/powerpoint/2010/main" val="89308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1982, a randomized trial was done to evaluate the effect of beta-blockers</a:t>
            </a:r>
            <a:r>
              <a:rPr lang="en-US" baseline="0" dirty="0"/>
              <a:t> on mortality after MI’s</a:t>
            </a:r>
          </a:p>
          <a:p>
            <a:r>
              <a:rPr lang="en-US" baseline="0" dirty="0"/>
              <a:t>There were half a dozen or so studies – some observational that beta blockers had a role after MI</a:t>
            </a:r>
          </a:p>
          <a:p>
            <a:r>
              <a:rPr lang="en-US" baseline="0" dirty="0"/>
              <a:t>Some as early as 1977</a:t>
            </a:r>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8</a:t>
            </a:fld>
            <a:endParaRPr lang="en-US"/>
          </a:p>
        </p:txBody>
      </p:sp>
    </p:spTree>
    <p:extLst>
      <p:ext uri="{BB962C8B-B14F-4D97-AF65-F5344CB8AC3E}">
        <p14:creationId xmlns:p14="http://schemas.microsoft.com/office/powerpoint/2010/main" val="1531273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92DEE-96B4-4701-B24E-3D011C7EF849}"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613459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Understand nature of the gap</a:t>
            </a:r>
          </a:p>
          <a:p>
            <a:r>
              <a:rPr lang="en-US" baseline="0" dirty="0"/>
              <a:t>Generalizable </a:t>
            </a:r>
          </a:p>
          <a:p>
            <a:r>
              <a:rPr lang="en-US" baseline="0" dirty="0"/>
              <a:t>“Getting evidence into practice”</a:t>
            </a:r>
          </a:p>
          <a:p>
            <a:r>
              <a:rPr lang="en-US" baseline="0" dirty="0"/>
              <a:t>Generalizable understanding of how to do his</a:t>
            </a:r>
          </a:p>
        </p:txBody>
      </p:sp>
      <p:sp>
        <p:nvSpPr>
          <p:cNvPr id="4" name="Slide Number Placeholder 3"/>
          <p:cNvSpPr>
            <a:spLocks noGrp="1"/>
          </p:cNvSpPr>
          <p:nvPr>
            <p:ph type="sldNum" sz="quarter" idx="10"/>
          </p:nvPr>
        </p:nvSpPr>
        <p:spPr/>
        <p:txBody>
          <a:bodyPr/>
          <a:lstStyle/>
          <a:p>
            <a:fld id="{E7392DEE-96B4-4701-B24E-3D011C7EF849}"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613459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24</a:t>
            </a:fld>
            <a:endParaRPr lang="en-US"/>
          </a:p>
        </p:txBody>
      </p:sp>
    </p:spTree>
    <p:extLst>
      <p:ext uri="{BB962C8B-B14F-4D97-AF65-F5344CB8AC3E}">
        <p14:creationId xmlns:p14="http://schemas.microsoft.com/office/powerpoint/2010/main" val="3668402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rmAutofit/>
          </a:bodyPr>
          <a:lstStyle/>
          <a:p>
            <a:pPr defTabSz="904433">
              <a:defRPr/>
            </a:pPr>
            <a:r>
              <a:rPr lang="en-US" dirty="0"/>
              <a:t>51%</a:t>
            </a:r>
          </a:p>
        </p:txBody>
      </p:sp>
      <p:sp>
        <p:nvSpPr>
          <p:cNvPr id="6" name="Slide Image Placeholder 5"/>
          <p:cNvSpPr>
            <a:spLocks noGrp="1" noRot="1" noChangeAspect="1"/>
          </p:cNvSpPr>
          <p:nvPr>
            <p:ph type="sldImg"/>
          </p:nvPr>
        </p:nvSpPr>
        <p:spPr>
          <a:xfrm>
            <a:off x="11113" y="460375"/>
            <a:ext cx="4192587" cy="2359025"/>
          </a:xfr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makes implementation science a health science</a:t>
            </a:r>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31</a:t>
            </a:fld>
            <a:endParaRPr lang="en-US"/>
          </a:p>
        </p:txBody>
      </p:sp>
    </p:spTree>
    <p:extLst>
      <p:ext uri="{BB962C8B-B14F-4D97-AF65-F5344CB8AC3E}">
        <p14:creationId xmlns:p14="http://schemas.microsoft.com/office/powerpoint/2010/main" val="1461109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makes implementation science a health science</a:t>
            </a:r>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32</a:t>
            </a:fld>
            <a:endParaRPr lang="en-US"/>
          </a:p>
        </p:txBody>
      </p:sp>
    </p:spTree>
    <p:extLst>
      <p:ext uri="{BB962C8B-B14F-4D97-AF65-F5344CB8AC3E}">
        <p14:creationId xmlns:p14="http://schemas.microsoft.com/office/powerpoint/2010/main" val="539326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Although define</a:t>
            </a:r>
            <a:r>
              <a:rPr lang="en-US" baseline="0" dirty="0"/>
              <a:t> the magnitude and understanding reasons is important, we focus on interventions to day. </a:t>
            </a:r>
            <a:endParaRPr lang="en-US" dirty="0"/>
          </a:p>
          <a:p>
            <a:endParaRPr lang="en-US" dirty="0"/>
          </a:p>
          <a:p>
            <a:r>
              <a:rPr lang="en-US" dirty="0"/>
              <a:t>David Aron – used a heuristic to define the</a:t>
            </a:r>
            <a:r>
              <a:rPr lang="en-US" baseline="0" dirty="0"/>
              <a:t> kind of research that we want implementation science to be through two axes  - internal validity and relevance </a:t>
            </a:r>
            <a:r>
              <a:rPr lang="en-US" baseline="0" dirty="0">
                <a:sym typeface="Wingdings" panose="05000000000000000000" pitchFamily="2" charset="2"/>
              </a:rPr>
              <a:t> </a:t>
            </a:r>
            <a:endParaRPr lang="en-US" dirty="0"/>
          </a:p>
          <a:p>
            <a:endParaRPr lang="en-US" dirty="0"/>
          </a:p>
          <a:p>
            <a:r>
              <a:rPr lang="en-US" dirty="0"/>
              <a:t>Example</a:t>
            </a:r>
          </a:p>
          <a:p>
            <a:r>
              <a:rPr lang="en-US" dirty="0"/>
              <a:t>Pedantic</a:t>
            </a:r>
            <a:r>
              <a:rPr lang="en-US" baseline="0" dirty="0"/>
              <a:t> – DOT</a:t>
            </a:r>
          </a:p>
          <a:p>
            <a:r>
              <a:rPr lang="en-US" dirty="0"/>
              <a:t>Populist – CAGs</a:t>
            </a:r>
            <a:endParaRPr lang="en-US" baseline="0" dirty="0"/>
          </a:p>
          <a:p>
            <a:endParaRPr lang="en-US" baseline="0" dirty="0"/>
          </a:p>
          <a:p>
            <a:pPr lvl="0"/>
            <a:r>
              <a:rPr lang="en-US" sz="1200" kern="1200" dirty="0">
                <a:solidFill>
                  <a:schemeClr val="tx1"/>
                </a:solidFill>
                <a:effectLst/>
                <a:latin typeface="+mn-lt"/>
                <a:ea typeface="+mn-ea"/>
                <a:cs typeface="+mn-cs"/>
              </a:rPr>
              <a:t>Desirable qualities of impactful,</a:t>
            </a:r>
            <a:r>
              <a:rPr lang="en-US" sz="1200" kern="1200" baseline="0" dirty="0">
                <a:solidFill>
                  <a:schemeClr val="tx1"/>
                </a:solidFill>
                <a:effectLst/>
                <a:latin typeface="+mn-lt"/>
                <a:ea typeface="+mn-ea"/>
                <a:cs typeface="+mn-cs"/>
              </a:rPr>
              <a:t> pragmatic </a:t>
            </a:r>
            <a:r>
              <a:rPr lang="en-US" sz="1200" kern="1200" dirty="0">
                <a:solidFill>
                  <a:schemeClr val="tx1"/>
                </a:solidFill>
                <a:effectLst/>
                <a:latin typeface="+mn-lt"/>
                <a:ea typeface="+mn-ea"/>
                <a:cs typeface="+mn-cs"/>
              </a:rPr>
              <a:t>implementation research</a:t>
            </a:r>
          </a:p>
          <a:p>
            <a:pPr lvl="1"/>
            <a:r>
              <a:rPr lang="en-US" sz="1200" kern="1200" dirty="0">
                <a:solidFill>
                  <a:schemeClr val="tx1"/>
                </a:solidFill>
                <a:effectLst/>
                <a:latin typeface="+mn-lt"/>
                <a:ea typeface="+mn-ea"/>
                <a:cs typeface="+mn-cs"/>
              </a:rPr>
              <a:t>Generalizable</a:t>
            </a:r>
          </a:p>
          <a:p>
            <a:pPr lvl="1"/>
            <a:r>
              <a:rPr lang="en-US" sz="1200" kern="1200" dirty="0" err="1">
                <a:solidFill>
                  <a:schemeClr val="tx1"/>
                </a:solidFill>
                <a:effectLst/>
                <a:latin typeface="+mn-lt"/>
                <a:ea typeface="+mn-ea"/>
                <a:cs typeface="+mn-cs"/>
              </a:rPr>
              <a:t>Accumulatable</a:t>
            </a:r>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Transport</a:t>
            </a:r>
          </a:p>
          <a:p>
            <a:pPr lvl="1"/>
            <a:r>
              <a:rPr lang="en-US" sz="1200" kern="1200" dirty="0">
                <a:solidFill>
                  <a:schemeClr val="tx1"/>
                </a:solidFill>
                <a:effectLst/>
                <a:latin typeface="+mn-lt"/>
                <a:ea typeface="+mn-ea"/>
                <a:cs typeface="+mn-cs"/>
              </a:rPr>
              <a:t>Robustly impactful</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All of this enhances scale up. </a:t>
            </a:r>
          </a:p>
          <a:p>
            <a:endParaRPr lang="en-US" dirty="0"/>
          </a:p>
        </p:txBody>
      </p:sp>
      <p:sp>
        <p:nvSpPr>
          <p:cNvPr id="4" name="Slide Number Placeholder 3"/>
          <p:cNvSpPr>
            <a:spLocks noGrp="1"/>
          </p:cNvSpPr>
          <p:nvPr>
            <p:ph type="sldNum" sz="quarter" idx="10"/>
          </p:nvPr>
        </p:nvSpPr>
        <p:spPr/>
        <p:txBody>
          <a:bodyPr/>
          <a:lstStyle/>
          <a:p>
            <a:fld id="{F713FFD0-A266-4A33-95E4-FF4C10574E5D}" type="slidenum">
              <a:rPr lang="en-US" smtClean="0"/>
              <a:t>33</a:t>
            </a:fld>
            <a:endParaRPr lang="en-US"/>
          </a:p>
        </p:txBody>
      </p:sp>
    </p:spTree>
    <p:extLst>
      <p:ext uri="{BB962C8B-B14F-4D97-AF65-F5344CB8AC3E}">
        <p14:creationId xmlns:p14="http://schemas.microsoft.com/office/powerpoint/2010/main" val="743671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3FFD0-A266-4A33-95E4-FF4C10574E5D}" type="slidenum">
              <a:rPr lang="en-US" smtClean="0"/>
              <a:t>34</a:t>
            </a:fld>
            <a:endParaRPr lang="en-US"/>
          </a:p>
        </p:txBody>
      </p:sp>
    </p:spTree>
    <p:extLst>
      <p:ext uri="{BB962C8B-B14F-4D97-AF65-F5344CB8AC3E}">
        <p14:creationId xmlns:p14="http://schemas.microsoft.com/office/powerpoint/2010/main" val="743671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http://www.ncbi.nlm.nih.gov/pmc/articles/PMC1508772/pdf/amjph00009-0018.pdf</a:t>
            </a:r>
          </a:p>
          <a:p>
            <a:endParaRPr lang="en-US" dirty="0"/>
          </a:p>
          <a:p>
            <a:r>
              <a:rPr lang="en-US" dirty="0"/>
              <a:t>One way to understand</a:t>
            </a:r>
            <a:r>
              <a:rPr lang="en-US" baseline="0" dirty="0"/>
              <a:t> impact, or generalized impact</a:t>
            </a:r>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38</a:t>
            </a:fld>
            <a:endParaRPr lang="en-US"/>
          </a:p>
        </p:txBody>
      </p:sp>
    </p:spTree>
    <p:extLst>
      <p:ext uri="{BB962C8B-B14F-4D97-AF65-F5344CB8AC3E}">
        <p14:creationId xmlns:p14="http://schemas.microsoft.com/office/powerpoint/2010/main" val="418985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Heuristic</a:t>
            </a:r>
          </a:p>
          <a:p>
            <a:r>
              <a:rPr lang="en-US" dirty="0"/>
              <a:t>Exercise </a:t>
            </a:r>
          </a:p>
          <a:p>
            <a:endParaRPr lang="en-US" dirty="0"/>
          </a:p>
          <a:p>
            <a:r>
              <a:rPr lang="en-US" dirty="0"/>
              <a:t>Highly efficacious but of little impact - DOT</a:t>
            </a:r>
          </a:p>
        </p:txBody>
      </p:sp>
      <p:sp>
        <p:nvSpPr>
          <p:cNvPr id="4" name="Slide Number Placeholder 3"/>
          <p:cNvSpPr>
            <a:spLocks noGrp="1"/>
          </p:cNvSpPr>
          <p:nvPr>
            <p:ph type="sldNum" sz="quarter" idx="10"/>
          </p:nvPr>
        </p:nvSpPr>
        <p:spPr/>
        <p:txBody>
          <a:bodyPr/>
          <a:lstStyle/>
          <a:p>
            <a:fld id="{9BE0A1BF-C27F-4381-9822-BB723C05962A}" type="slidenum">
              <a:rPr lang="en-US" smtClean="0"/>
              <a:t>39</a:t>
            </a:fld>
            <a:endParaRPr lang="en-US"/>
          </a:p>
        </p:txBody>
      </p:sp>
    </p:spTree>
    <p:extLst>
      <p:ext uri="{BB962C8B-B14F-4D97-AF65-F5344CB8AC3E}">
        <p14:creationId xmlns:p14="http://schemas.microsoft.com/office/powerpoint/2010/main" val="41898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2.6 total mortality</a:t>
            </a:r>
          </a:p>
          <a:p>
            <a:r>
              <a:rPr lang="en-US" dirty="0"/>
              <a:t>2.3 in cardiovascular disease</a:t>
            </a:r>
          </a:p>
        </p:txBody>
      </p:sp>
      <p:sp>
        <p:nvSpPr>
          <p:cNvPr id="4" name="Slide Number Placeholder 3"/>
          <p:cNvSpPr>
            <a:spLocks noGrp="1"/>
          </p:cNvSpPr>
          <p:nvPr>
            <p:ph type="sldNum" sz="quarter" idx="10"/>
          </p:nvPr>
        </p:nvSpPr>
        <p:spPr/>
        <p:txBody>
          <a:bodyPr/>
          <a:lstStyle/>
          <a:p>
            <a:fld id="{9BE0A1BF-C27F-4381-9822-BB723C05962A}" type="slidenum">
              <a:rPr lang="en-US" smtClean="0"/>
              <a:t>9</a:t>
            </a:fld>
            <a:endParaRPr lang="en-US"/>
          </a:p>
        </p:txBody>
      </p:sp>
    </p:spTree>
    <p:extLst>
      <p:ext uri="{BB962C8B-B14F-4D97-AF65-F5344CB8AC3E}">
        <p14:creationId xmlns:p14="http://schemas.microsoft.com/office/powerpoint/2010/main" val="196544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HIV treatment to be rolled out in Africa</a:t>
            </a:r>
          </a:p>
          <a:p>
            <a:r>
              <a:rPr lang="en-US" dirty="0"/>
              <a:t>Bush administration the President’s Emergency Fund for AIDS Relief</a:t>
            </a:r>
          </a:p>
          <a:p>
            <a:r>
              <a:rPr lang="en-US" dirty="0"/>
              <a:t>3 RCT of DOT but no RCT or CAG (until now)</a:t>
            </a:r>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40</a:t>
            </a:fld>
            <a:endParaRPr lang="en-US"/>
          </a:p>
        </p:txBody>
      </p:sp>
    </p:spTree>
    <p:extLst>
      <p:ext uri="{BB962C8B-B14F-4D97-AF65-F5344CB8AC3E}">
        <p14:creationId xmlns:p14="http://schemas.microsoft.com/office/powerpoint/2010/main" val="1747705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About</a:t>
            </a:r>
            <a:r>
              <a:rPr lang="en-US" sz="1600" baseline="0" dirty="0"/>
              <a:t> 15 years later, however, a large observational study in the NEJM using national Medicare data suggested that only 34% of persons admitted with an MI received a BB on discharge</a:t>
            </a:r>
          </a:p>
          <a:p>
            <a:r>
              <a:rPr lang="en-US" sz="1600" baseline="0" dirty="0"/>
              <a:t>Predictors of receipt: healthier, younger, shorter hospital stay, lower creatinine, more likely to have gotten </a:t>
            </a:r>
            <a:r>
              <a:rPr lang="en-US" sz="1600" baseline="0" dirty="0" err="1"/>
              <a:t>thrombolytics</a:t>
            </a:r>
            <a:r>
              <a:rPr lang="en-US" sz="1600" baseline="0" dirty="0"/>
              <a:t> </a:t>
            </a:r>
          </a:p>
          <a:p>
            <a:r>
              <a:rPr lang="en-US" sz="1600" baseline="0" dirty="0"/>
              <a:t>Momentum built, however, over the next 10 years – and guidelines, incentives, quality improvement activities often focused on this issue</a:t>
            </a:r>
          </a:p>
          <a:p>
            <a:r>
              <a:rPr lang="en-US" sz="1600" baseline="0" dirty="0"/>
              <a:t>In 2007, Thomas Lee, wrote a commentary when the National Committee for Quality Assurance retied this indicator – discharged after MI with prescription for BB</a:t>
            </a:r>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10</a:t>
            </a:fld>
            <a:endParaRPr lang="en-US"/>
          </a:p>
        </p:txBody>
      </p:sp>
    </p:spTree>
    <p:extLst>
      <p:ext uri="{BB962C8B-B14F-4D97-AF65-F5344CB8AC3E}">
        <p14:creationId xmlns:p14="http://schemas.microsoft.com/office/powerpoint/2010/main" val="2204283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d/c with a prescription is an important step, let’s look in a little more depth at the set of events that have to occur for a medical condition to be adequately addressed </a:t>
            </a:r>
          </a:p>
          <a:p>
            <a:r>
              <a:rPr lang="en-US" baseline="0" dirty="0"/>
              <a:t>Hypertension in a very prevalent condition</a:t>
            </a:r>
          </a:p>
          <a:p>
            <a:r>
              <a:rPr lang="en-US" baseline="0" dirty="0"/>
              <a:t>The presence of hypertension was &gt; 140/90 and control was &lt; 140/90</a:t>
            </a:r>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11</a:t>
            </a:fld>
            <a:endParaRPr lang="en-US"/>
          </a:p>
        </p:txBody>
      </p:sp>
    </p:spTree>
    <p:extLst>
      <p:ext uri="{BB962C8B-B14F-4D97-AF65-F5344CB8AC3E}">
        <p14:creationId xmlns:p14="http://schemas.microsoft.com/office/powerpoint/2010/main" val="1069323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a:t>
            </a:r>
            <a:r>
              <a:rPr lang="en-US" baseline="0" dirty="0"/>
              <a:t> 6700 patients from 12 metropolitan areas</a:t>
            </a:r>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12</a:t>
            </a:fld>
            <a:endParaRPr lang="en-US"/>
          </a:p>
        </p:txBody>
      </p:sp>
    </p:spTree>
    <p:extLst>
      <p:ext uri="{BB962C8B-B14F-4D97-AF65-F5344CB8AC3E}">
        <p14:creationId xmlns:p14="http://schemas.microsoft.com/office/powerpoint/2010/main" val="3268526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800" b="0" baseline="0" dirty="0"/>
              <a:t>Globally these problems are not well documented but often far worse</a:t>
            </a:r>
          </a:p>
          <a:p>
            <a:pPr marL="0" indent="0">
              <a:buNone/>
            </a:pPr>
            <a:r>
              <a:rPr lang="en-US" sz="1800" b="0" baseline="0" dirty="0"/>
              <a:t>In most countries in Africa, for example, there are no primary health care systems that are widely available and so many chronic diseases go untreated</a:t>
            </a:r>
          </a:p>
          <a:p>
            <a:pPr marL="0" indent="0">
              <a:buNone/>
            </a:pPr>
            <a:r>
              <a:rPr lang="en-US" sz="1800" b="0" baseline="0" dirty="0"/>
              <a:t>HIV is an exception to this – in the med 2000 when it was prevalence was 15 to 30%, life expectancies </a:t>
            </a:r>
          </a:p>
          <a:p>
            <a:pPr marL="0" indent="0">
              <a:buNone/>
            </a:pPr>
            <a:r>
              <a:rPr lang="en-US" sz="1800" b="0" baseline="0" dirty="0"/>
              <a:t>In 1995 life expectance in Botswana was 65 years</a:t>
            </a:r>
          </a:p>
          <a:p>
            <a:pPr marL="0" indent="0">
              <a:buNone/>
            </a:pPr>
            <a:r>
              <a:rPr lang="en-US" sz="1800" b="0" baseline="0" dirty="0"/>
              <a:t>In 2005 it was 35 years</a:t>
            </a:r>
          </a:p>
          <a:p>
            <a:pPr marL="0" indent="0">
              <a:buNone/>
            </a:pPr>
            <a:r>
              <a:rPr lang="en-US" sz="1800" b="0" baseline="0" dirty="0"/>
              <a:t>PEPFAR…</a:t>
            </a:r>
          </a:p>
        </p:txBody>
      </p:sp>
      <p:sp>
        <p:nvSpPr>
          <p:cNvPr id="4" name="Slide Number Placeholder 3"/>
          <p:cNvSpPr>
            <a:spLocks noGrp="1"/>
          </p:cNvSpPr>
          <p:nvPr>
            <p:ph type="sldNum" sz="quarter" idx="10"/>
          </p:nvPr>
        </p:nvSpPr>
        <p:spPr/>
        <p:txBody>
          <a:bodyPr/>
          <a:lstStyle/>
          <a:p>
            <a:fld id="{1EB590ED-1935-4C30-83C2-BB98CF2D50D4}" type="slidenum">
              <a:rPr lang="en-US" smtClean="0"/>
              <a:t>13</a:t>
            </a:fld>
            <a:endParaRPr lang="en-US"/>
          </a:p>
        </p:txBody>
      </p:sp>
    </p:spTree>
    <p:extLst>
      <p:ext uri="{BB962C8B-B14F-4D97-AF65-F5344CB8AC3E}">
        <p14:creationId xmlns:p14="http://schemas.microsoft.com/office/powerpoint/2010/main" val="693565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Tinkle, Mindy, et al. "Dissemination and implementation research funded by the US National Institutes of Health, 2005–2012." </a:t>
            </a:r>
            <a:r>
              <a:rPr lang="en-US" sz="1200" b="0" i="1" kern="1200" dirty="0">
                <a:solidFill>
                  <a:schemeClr val="tx1"/>
                </a:solidFill>
                <a:effectLst/>
                <a:latin typeface="+mn-lt"/>
                <a:ea typeface="+mn-ea"/>
                <a:cs typeface="+mn-cs"/>
              </a:rPr>
              <a:t>Nursing research and practice</a:t>
            </a:r>
            <a:r>
              <a:rPr lang="en-US" sz="1200" b="0" i="0" kern="1200" dirty="0">
                <a:solidFill>
                  <a:schemeClr val="tx1"/>
                </a:solidFill>
                <a:effectLst/>
                <a:latin typeface="+mn-lt"/>
                <a:ea typeface="+mn-ea"/>
                <a:cs typeface="+mn-cs"/>
              </a:rPr>
              <a:t> 2013 (2013).</a:t>
            </a:r>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15</a:t>
            </a:fld>
            <a:endParaRPr lang="en-US"/>
          </a:p>
        </p:txBody>
      </p:sp>
    </p:spTree>
    <p:extLst>
      <p:ext uri="{BB962C8B-B14F-4D97-AF65-F5344CB8AC3E}">
        <p14:creationId xmlns:p14="http://schemas.microsoft.com/office/powerpoint/2010/main" val="2657817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Science</a:t>
            </a:r>
            <a:r>
              <a:rPr lang="en-US" baseline="0" dirty="0"/>
              <a:t> to address this gap – implementation science – is it new? </a:t>
            </a:r>
          </a:p>
          <a:p>
            <a:endParaRPr lang="en-US" dirty="0"/>
          </a:p>
          <a:p>
            <a:endParaRPr lang="en-US" dirty="0"/>
          </a:p>
          <a:p>
            <a:r>
              <a:rPr lang="en-US" dirty="0"/>
              <a:t>Behavior of individuals</a:t>
            </a:r>
          </a:p>
          <a:p>
            <a:r>
              <a:rPr lang="en-US" dirty="0"/>
              <a:t>Behavior of organizations</a:t>
            </a:r>
          </a:p>
          <a:p>
            <a:r>
              <a:rPr lang="en-US" dirty="0"/>
              <a:t>Behavior of systems</a:t>
            </a:r>
          </a:p>
          <a:p>
            <a:r>
              <a:rPr lang="en-US" dirty="0"/>
              <a:t>Behavior of governments</a:t>
            </a:r>
          </a:p>
          <a:p>
            <a:endParaRPr lang="en-US" dirty="0"/>
          </a:p>
          <a:p>
            <a:r>
              <a:rPr lang="en-US" dirty="0"/>
              <a:t>Is it a new elephant and if so what are it’s defining characteristics?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BE0A1BF-C27F-4381-9822-BB723C05962A}" type="slidenum">
              <a:rPr lang="en-US" smtClean="0"/>
              <a:t>16</a:t>
            </a:fld>
            <a:endParaRPr lang="en-US"/>
          </a:p>
        </p:txBody>
      </p:sp>
    </p:spTree>
    <p:extLst>
      <p:ext uri="{BB962C8B-B14F-4D97-AF65-F5344CB8AC3E}">
        <p14:creationId xmlns:p14="http://schemas.microsoft.com/office/powerpoint/2010/main" val="2285384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92DEE-96B4-4701-B24E-3D011C7EF84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613459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C0329-8C5F-4FFA-9628-E11E0F69783F}"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4274673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C0329-8C5F-4FFA-9628-E11E0F69783F}"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2888726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C0329-8C5F-4FFA-9628-E11E0F69783F}"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3858622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6375"/>
            <a:ext cx="8229600" cy="438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fld id="{CBC23D7B-5C77-834E-8D0B-6EDE5B86B38D}" type="datetimeFigureOut">
              <a:rPr lang="en-US" smtClean="0"/>
              <a:t>4/8/2017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1815B4-1274-ED42-92B7-B95EF9721DFB}" type="slidenum">
              <a:rPr lang="en-US" smtClean="0"/>
              <a:t>‹#›</a:t>
            </a:fld>
            <a:endParaRPr lang="en-US"/>
          </a:p>
        </p:txBody>
      </p:sp>
    </p:spTree>
    <p:extLst>
      <p:ext uri="{BB962C8B-B14F-4D97-AF65-F5344CB8AC3E}">
        <p14:creationId xmlns:p14="http://schemas.microsoft.com/office/powerpoint/2010/main" val="44517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C0329-8C5F-4FFA-9628-E11E0F69783F}"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709615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1C0329-8C5F-4FFA-9628-E11E0F69783F}"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4188538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1C0329-8C5F-4FFA-9628-E11E0F69783F}" type="datetimeFigureOut">
              <a:rPr lang="en-US" smtClean="0"/>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140491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1C0329-8C5F-4FFA-9628-E11E0F69783F}" type="datetimeFigureOut">
              <a:rPr lang="en-US" smtClean="0"/>
              <a:t>4/8/2017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2284853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C0329-8C5F-4FFA-9628-E11E0F69783F}" type="datetimeFigureOut">
              <a:rPr lang="en-US" smtClean="0"/>
              <a:t>4/8/2017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1958218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C0329-8C5F-4FFA-9628-E11E0F69783F}" type="datetimeFigureOut">
              <a:rPr lang="en-US" smtClean="0"/>
              <a:t>4/8/2017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208269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C0329-8C5F-4FFA-9628-E11E0F69783F}" type="datetimeFigureOut">
              <a:rPr lang="en-US" smtClean="0"/>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3875485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C0329-8C5F-4FFA-9628-E11E0F69783F}" type="datetimeFigureOut">
              <a:rPr lang="en-US" smtClean="0"/>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3456266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21C0329-8C5F-4FFA-9628-E11E0F69783F}" type="datetimeFigureOut">
              <a:rPr lang="en-US" smtClean="0"/>
              <a:t>4/8/2017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793034E-3F1B-48BA-A91F-125B4B284BF6}" type="slidenum">
              <a:rPr lang="en-US" smtClean="0"/>
              <a:t>‹#›</a:t>
            </a:fld>
            <a:endParaRPr lang="en-US"/>
          </a:p>
        </p:txBody>
      </p:sp>
    </p:spTree>
    <p:extLst>
      <p:ext uri="{BB962C8B-B14F-4D97-AF65-F5344CB8AC3E}">
        <p14:creationId xmlns:p14="http://schemas.microsoft.com/office/powerpoint/2010/main" val="198317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onlinelibrary.wiley.com/doi/10.1111/j.152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journals.plos.org/plosmedicine/article?id=10.1371/journal.pmed.100100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ncbi.nlm.nih.gov/pubmed/18287916"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Epidemiology 245 – Introduction to the Course for Spring 2016</a:t>
            </a:r>
          </a:p>
        </p:txBody>
      </p:sp>
      <p:sp>
        <p:nvSpPr>
          <p:cNvPr id="3" name="Subtitle 2"/>
          <p:cNvSpPr>
            <a:spLocks noGrp="1"/>
          </p:cNvSpPr>
          <p:nvPr>
            <p:ph type="subTitle" idx="1"/>
          </p:nvPr>
        </p:nvSpPr>
        <p:spPr/>
        <p:txBody>
          <a:bodyPr>
            <a:normAutofit fontScale="85000" lnSpcReduction="20000"/>
          </a:bodyPr>
          <a:lstStyle/>
          <a:p>
            <a:r>
              <a:rPr lang="en-US" dirty="0"/>
              <a:t>Elvin Geng</a:t>
            </a:r>
          </a:p>
          <a:p>
            <a:r>
              <a:rPr lang="en-US" dirty="0"/>
              <a:t>Associate Professor </a:t>
            </a:r>
          </a:p>
          <a:p>
            <a:r>
              <a:rPr lang="en-US" dirty="0"/>
              <a:t>Department of Medicine</a:t>
            </a:r>
          </a:p>
          <a:p>
            <a:endParaRPr lang="en-US" dirty="0"/>
          </a:p>
          <a:p>
            <a:endParaRPr lang="en-US" dirty="0"/>
          </a:p>
        </p:txBody>
      </p:sp>
    </p:spTree>
    <p:extLst>
      <p:ext uri="{BB962C8B-B14F-4D97-AF65-F5344CB8AC3E}">
        <p14:creationId xmlns:p14="http://schemas.microsoft.com/office/powerpoint/2010/main" val="3922569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58" y="272653"/>
            <a:ext cx="8229600" cy="689372"/>
          </a:xfrm>
          <a:solidFill>
            <a:schemeClr val="tx2"/>
          </a:solidFill>
        </p:spPr>
        <p:txBody>
          <a:bodyPr>
            <a:normAutofit/>
          </a:bodyPr>
          <a:lstStyle/>
          <a:p>
            <a:r>
              <a:rPr lang="en-US" sz="3200" b="1" dirty="0">
                <a:solidFill>
                  <a:schemeClr val="bg1"/>
                </a:solidFill>
              </a:rPr>
              <a:t>Inadequate Use in Routine Practice</a:t>
            </a:r>
          </a:p>
        </p:txBody>
      </p:sp>
      <p:sp>
        <p:nvSpPr>
          <p:cNvPr id="3" name="Content Placeholder 2"/>
          <p:cNvSpPr>
            <a:spLocks noGrp="1"/>
          </p:cNvSpPr>
          <p:nvPr>
            <p:ph sz="half" idx="1"/>
          </p:nvPr>
        </p:nvSpPr>
        <p:spPr>
          <a:xfrm>
            <a:off x="533400" y="2876550"/>
            <a:ext cx="3948932" cy="2096616"/>
          </a:xfrm>
        </p:spPr>
        <p:txBody>
          <a:bodyPr>
            <a:noAutofit/>
          </a:bodyPr>
          <a:lstStyle/>
          <a:p>
            <a:r>
              <a:rPr lang="en-US" sz="1400" dirty="0"/>
              <a:t>1997 NEJM publication</a:t>
            </a:r>
          </a:p>
          <a:p>
            <a:r>
              <a:rPr lang="en-US" sz="1400" dirty="0"/>
              <a:t>Nationwide observational study of 201,752 individuals with MI’s (ICD-9 – 410) from Medicare records</a:t>
            </a:r>
          </a:p>
          <a:p>
            <a:r>
              <a:rPr lang="en-US" sz="1400" dirty="0"/>
              <a:t>34% discharged with beta blocker</a:t>
            </a:r>
          </a:p>
          <a:p>
            <a:r>
              <a:rPr lang="en-US" sz="1400" dirty="0"/>
              <a:t>Beta blocker reduced mortality by 40% when prescribed, adjusted for other characteristics</a:t>
            </a:r>
          </a:p>
          <a:p>
            <a:r>
              <a:rPr lang="en-US" sz="1400" dirty="0"/>
              <a:t>Effect similar across subgroups</a:t>
            </a:r>
          </a:p>
        </p:txBody>
      </p:sp>
      <p:pic>
        <p:nvPicPr>
          <p:cNvPr id="8"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433787" y="1504951"/>
            <a:ext cx="2491013" cy="1870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5160080" y="971550"/>
            <a:ext cx="3091039" cy="553998"/>
          </a:xfrm>
          <a:prstGeom prst="rect">
            <a:avLst/>
          </a:prstGeom>
          <a:noFill/>
        </p:spPr>
        <p:txBody>
          <a:bodyPr wrap="none" rtlCol="0">
            <a:spAutoFit/>
          </a:bodyPr>
          <a:lstStyle/>
          <a:p>
            <a:r>
              <a:rPr lang="en-US" dirty="0"/>
              <a:t>“Eulogy for a Quality Measure”</a:t>
            </a:r>
          </a:p>
          <a:p>
            <a:pPr algn="ctr"/>
            <a:r>
              <a:rPr lang="en-US" sz="1100" dirty="0"/>
              <a:t>Lee, NEJM 2007</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993674"/>
            <a:ext cx="4025132" cy="15442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953000" y="3562350"/>
            <a:ext cx="3782008" cy="1384995"/>
          </a:xfrm>
          <a:prstGeom prst="rect">
            <a:avLst/>
          </a:prstGeom>
        </p:spPr>
        <p:txBody>
          <a:bodyPr wrap="square">
            <a:spAutoFit/>
          </a:bodyPr>
          <a:lstStyle/>
          <a:p>
            <a:pPr marL="285750" indent="-285750">
              <a:buFont typeface="Arial" panose="020B0604020202020204" pitchFamily="34" charset="0"/>
              <a:buChar char="•"/>
            </a:pPr>
            <a:r>
              <a:rPr lang="en-US" sz="1400" dirty="0"/>
              <a:t>ACC/AHA 1996 guidelines</a:t>
            </a:r>
          </a:p>
          <a:p>
            <a:pPr marL="285750" indent="-285750">
              <a:buFont typeface="Arial" panose="020B0604020202020204" pitchFamily="34" charset="0"/>
              <a:buChar char="•"/>
            </a:pPr>
            <a:r>
              <a:rPr lang="en-US" sz="1400" dirty="0"/>
              <a:t>1997 Joint commission quality indicator</a:t>
            </a:r>
          </a:p>
          <a:p>
            <a:pPr marL="285750" indent="-285750">
              <a:buFont typeface="Arial" panose="020B0604020202020204" pitchFamily="34" charset="0"/>
              <a:buChar char="•"/>
            </a:pPr>
            <a:r>
              <a:rPr lang="en-US" sz="1400" dirty="0"/>
              <a:t>1996 HEDIS (Health Plan Employer Data and Information Set) indicator</a:t>
            </a:r>
          </a:p>
          <a:p>
            <a:pPr marL="285750" indent="-285750">
              <a:buFont typeface="Arial" panose="020B0604020202020204" pitchFamily="34" charset="0"/>
              <a:buChar char="•"/>
            </a:pPr>
            <a:r>
              <a:rPr lang="en-US" sz="1400" dirty="0"/>
              <a:t>Incentives</a:t>
            </a:r>
          </a:p>
          <a:p>
            <a:pPr marL="285750" indent="-285750">
              <a:buFont typeface="Arial" panose="020B0604020202020204" pitchFamily="34" charset="0"/>
              <a:buChar char="•"/>
            </a:pPr>
            <a:r>
              <a:rPr lang="en-US" sz="1400" dirty="0"/>
              <a:t>Quality improvement </a:t>
            </a:r>
          </a:p>
        </p:txBody>
      </p:sp>
    </p:spTree>
    <p:extLst>
      <p:ext uri="{BB962C8B-B14F-4D97-AF65-F5344CB8AC3E}">
        <p14:creationId xmlns:p14="http://schemas.microsoft.com/office/powerpoint/2010/main" val="2993850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05978"/>
            <a:ext cx="8229600" cy="613172"/>
          </a:xfrm>
          <a:solidFill>
            <a:schemeClr val="tx2"/>
          </a:solidFill>
        </p:spPr>
        <p:txBody>
          <a:bodyPr>
            <a:normAutofit/>
          </a:bodyPr>
          <a:lstStyle/>
          <a:p>
            <a:r>
              <a:rPr lang="en-US" sz="3200" b="1" dirty="0">
                <a:solidFill>
                  <a:schemeClr val="bg1"/>
                </a:solidFill>
              </a:rPr>
              <a:t>Hypertension Cascade: United States</a:t>
            </a:r>
          </a:p>
        </p:txBody>
      </p:sp>
      <p:sp>
        <p:nvSpPr>
          <p:cNvPr id="8" name="Text Placeholder 4"/>
          <p:cNvSpPr txBox="1">
            <a:spLocks/>
          </p:cNvSpPr>
          <p:nvPr/>
        </p:nvSpPr>
        <p:spPr>
          <a:xfrm>
            <a:off x="5076825" y="1177528"/>
            <a:ext cx="4041775" cy="47982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dirty="0"/>
          </a:p>
        </p:txBody>
      </p:sp>
      <p:graphicFrame>
        <p:nvGraphicFramePr>
          <p:cNvPr id="9" name="Content Placeholder 7"/>
          <p:cNvGraphicFramePr>
            <a:graphicFrameLocks/>
          </p:cNvGraphicFramePr>
          <p:nvPr>
            <p:extLst>
              <p:ext uri="{D42A27DB-BD31-4B8C-83A1-F6EECF244321}">
                <p14:modId xmlns:p14="http://schemas.microsoft.com/office/powerpoint/2010/main" val="2402262884"/>
              </p:ext>
            </p:extLst>
          </p:nvPr>
        </p:nvGraphicFramePr>
        <p:xfrm>
          <a:off x="5715000" y="980506"/>
          <a:ext cx="3124200" cy="364864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078743" y="4824740"/>
            <a:ext cx="3108924" cy="261610"/>
          </a:xfrm>
          <a:prstGeom prst="rect">
            <a:avLst/>
          </a:prstGeom>
          <a:noFill/>
        </p:spPr>
        <p:txBody>
          <a:bodyPr wrap="none" rtlCol="0">
            <a:spAutoFit/>
          </a:bodyPr>
          <a:lstStyle/>
          <a:p>
            <a:r>
              <a:rPr lang="en-US" sz="1100" dirty="0" err="1"/>
              <a:t>Wozniack</a:t>
            </a:r>
            <a:r>
              <a:rPr lang="en-US" sz="1100" dirty="0"/>
              <a:t> </a:t>
            </a:r>
            <a:r>
              <a:rPr lang="de-DE" sz="1100" dirty="0"/>
              <a:t>J Clin Hypertens (Greenwich). 2015:1–8.</a:t>
            </a:r>
            <a:endParaRPr lang="en-US" sz="11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963385"/>
            <a:ext cx="5287019" cy="139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 y="2616450"/>
            <a:ext cx="4543425" cy="226215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t>30% of American adults have hypertension (70 million persons)</a:t>
            </a:r>
          </a:p>
          <a:p>
            <a:pPr marL="285750" indent="-285750">
              <a:spcBef>
                <a:spcPts val="600"/>
              </a:spcBef>
              <a:buFont typeface="Arial" panose="020B0604020202020204" pitchFamily="34" charset="0"/>
              <a:buChar char="•"/>
            </a:pPr>
            <a:r>
              <a:rPr lang="en-US" dirty="0"/>
              <a:t>Contributes to approximately 360,000 deaths in America each year </a:t>
            </a:r>
          </a:p>
          <a:p>
            <a:pPr marL="285750" indent="-285750">
              <a:spcBef>
                <a:spcPts val="600"/>
              </a:spcBef>
              <a:buFont typeface="Arial" panose="020B0604020202020204" pitchFamily="34" charset="0"/>
              <a:buChar char="•"/>
            </a:pPr>
            <a:r>
              <a:rPr lang="en-US" dirty="0"/>
              <a:t>Used NHANES to estimate the hypertension cascade (2007-12)</a:t>
            </a:r>
          </a:p>
          <a:p>
            <a:pPr marL="285750" indent="-285750">
              <a:spcBef>
                <a:spcPts val="600"/>
              </a:spcBef>
              <a:buFont typeface="Arial" panose="020B0604020202020204" pitchFamily="34" charset="0"/>
              <a:buChar char="•"/>
            </a:pPr>
            <a:r>
              <a:rPr lang="en-US" dirty="0"/>
              <a:t>Sample size: 17,788</a:t>
            </a:r>
          </a:p>
        </p:txBody>
      </p:sp>
    </p:spTree>
    <p:extLst>
      <p:ext uri="{BB962C8B-B14F-4D97-AF65-F5344CB8AC3E}">
        <p14:creationId xmlns:p14="http://schemas.microsoft.com/office/powerpoint/2010/main" val="1786007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half" idx="2"/>
            <p:extLst>
              <p:ext uri="{D42A27DB-BD31-4B8C-83A1-F6EECF244321}">
                <p14:modId xmlns:p14="http://schemas.microsoft.com/office/powerpoint/2010/main" val="811667087"/>
              </p:ext>
            </p:extLst>
          </p:nvPr>
        </p:nvGraphicFramePr>
        <p:xfrm>
          <a:off x="762000" y="1276350"/>
          <a:ext cx="7391401" cy="3270829"/>
        </p:xfrm>
        <a:graphic>
          <a:graphicData uri="http://schemas.openxmlformats.org/drawingml/2006/table">
            <a:tbl>
              <a:tblPr>
                <a:tableStyleId>{9D7B26C5-4107-4FEC-AEDC-1716B250A1EF}</a:tableStyleId>
              </a:tblPr>
              <a:tblGrid>
                <a:gridCol w="1478280">
                  <a:extLst>
                    <a:ext uri="{9D8B030D-6E8A-4147-A177-3AD203B41FA5}">
                      <a16:colId xmlns:a16="http://schemas.microsoft.com/office/drawing/2014/main" val="20000"/>
                    </a:ext>
                  </a:extLst>
                </a:gridCol>
                <a:gridCol w="831535">
                  <a:extLst>
                    <a:ext uri="{9D8B030D-6E8A-4147-A177-3AD203B41FA5}">
                      <a16:colId xmlns:a16="http://schemas.microsoft.com/office/drawing/2014/main" val="20001"/>
                    </a:ext>
                  </a:extLst>
                </a:gridCol>
                <a:gridCol w="1385888">
                  <a:extLst>
                    <a:ext uri="{9D8B030D-6E8A-4147-A177-3AD203B41FA5}">
                      <a16:colId xmlns:a16="http://schemas.microsoft.com/office/drawing/2014/main" val="20002"/>
                    </a:ext>
                  </a:extLst>
                </a:gridCol>
                <a:gridCol w="1231900">
                  <a:extLst>
                    <a:ext uri="{9D8B030D-6E8A-4147-A177-3AD203B41FA5}">
                      <a16:colId xmlns:a16="http://schemas.microsoft.com/office/drawing/2014/main" val="20003"/>
                    </a:ext>
                  </a:extLst>
                </a:gridCol>
                <a:gridCol w="2463798">
                  <a:extLst>
                    <a:ext uri="{9D8B030D-6E8A-4147-A177-3AD203B41FA5}">
                      <a16:colId xmlns:a16="http://schemas.microsoft.com/office/drawing/2014/main" val="20004"/>
                    </a:ext>
                  </a:extLst>
                </a:gridCol>
              </a:tblGrid>
              <a:tr h="764479">
                <a:tc>
                  <a:txBody>
                    <a:bodyPr/>
                    <a:lstStyle/>
                    <a:p>
                      <a:pPr algn="ctr" fontAlgn="ctr"/>
                      <a:r>
                        <a:rPr lang="en-US" sz="1100" u="none" strike="noStrike" dirty="0">
                          <a:effectLst/>
                        </a:rPr>
                        <a:t>Variable</a:t>
                      </a:r>
                      <a:endParaRPr lang="en-US" sz="1100" b="1" i="0" u="none" strike="noStrike" dirty="0">
                        <a:solidFill>
                          <a:srgbClr val="000000"/>
                        </a:solidFill>
                        <a:effectLst/>
                        <a:latin typeface="Calibri"/>
                      </a:endParaRPr>
                    </a:p>
                  </a:txBody>
                  <a:tcPr marL="8349" marR="8349" marT="8349"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u="none" strike="noStrike" dirty="0">
                          <a:effectLst/>
                        </a:rPr>
                        <a:t>No. Indicators</a:t>
                      </a:r>
                      <a:endParaRPr lang="en-US" sz="1100" b="1" i="0" u="none" strike="noStrike" dirty="0">
                        <a:solidFill>
                          <a:srgbClr val="000000"/>
                        </a:solidFill>
                        <a:effectLst/>
                        <a:latin typeface="Calibri"/>
                      </a:endParaRPr>
                    </a:p>
                  </a:txBody>
                  <a:tcPr marL="8349" marR="8349" marT="8349"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100" u="none" strike="noStrike" dirty="0">
                          <a:effectLst/>
                        </a:rPr>
                        <a:t>No. Eligible</a:t>
                      </a:r>
                      <a:endParaRPr lang="en-US" sz="1100" b="1" i="0" u="none" strike="noStrike" dirty="0">
                        <a:solidFill>
                          <a:srgbClr val="000000"/>
                        </a:solidFill>
                        <a:effectLst/>
                        <a:latin typeface="Calibri"/>
                      </a:endParaRPr>
                    </a:p>
                  </a:txBody>
                  <a:tcPr marL="8349" marR="8349" marT="8349"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100" u="none" strike="noStrike" dirty="0">
                          <a:effectLst/>
                        </a:rPr>
                        <a:t>No. </a:t>
                      </a:r>
                      <a:br>
                        <a:rPr lang="en-US" sz="1100" u="none" strike="noStrike" dirty="0">
                          <a:effectLst/>
                        </a:rPr>
                      </a:br>
                      <a:r>
                        <a:rPr lang="en-US" sz="1100" u="none" strike="noStrike" dirty="0">
                          <a:effectLst/>
                        </a:rPr>
                        <a:t>Times Indicator</a:t>
                      </a:r>
                      <a:br>
                        <a:rPr lang="en-US" sz="1100" u="none" strike="noStrike" dirty="0">
                          <a:effectLst/>
                        </a:rPr>
                      </a:br>
                      <a:r>
                        <a:rPr lang="en-US" sz="1100" u="none" strike="noStrike" dirty="0">
                          <a:effectLst/>
                        </a:rPr>
                        <a:t>Eligibility</a:t>
                      </a:r>
                      <a:endParaRPr lang="en-US" sz="1100" b="1" i="0" u="none" strike="noStrike" dirty="0">
                        <a:solidFill>
                          <a:srgbClr val="000000"/>
                        </a:solidFill>
                        <a:effectLst/>
                        <a:latin typeface="Calibri"/>
                      </a:endParaRPr>
                    </a:p>
                  </a:txBody>
                  <a:tcPr marL="8349" marR="8349" marT="8349"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t"/>
                      <a:r>
                        <a:rPr lang="en-US" sz="1100" u="none" strike="noStrike" dirty="0">
                          <a:effectLst/>
                        </a:rPr>
                        <a:t>Percentage of Recommended Care Received</a:t>
                      </a:r>
                      <a:endParaRPr lang="en-US" sz="1100" b="1" i="0" u="none" strike="noStrike" dirty="0">
                        <a:solidFill>
                          <a:srgbClr val="000000"/>
                        </a:solidFill>
                        <a:effectLst/>
                        <a:latin typeface="Calibri"/>
                      </a:endParaRPr>
                    </a:p>
                  </a:txBody>
                  <a:tcPr marL="8349" marR="8349" marT="8349" marB="0"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58929">
                <a:tc>
                  <a:txBody>
                    <a:bodyPr/>
                    <a:lstStyle/>
                    <a:p>
                      <a:pPr algn="l" fontAlgn="t"/>
                      <a:r>
                        <a:rPr lang="en-US" sz="1100" u="none" strike="noStrike" dirty="0">
                          <a:effectLst/>
                        </a:rPr>
                        <a:t>Overall care</a:t>
                      </a:r>
                      <a:endParaRPr lang="en-US" sz="1100" b="0" i="0" u="none" strike="noStrike" dirty="0">
                        <a:solidFill>
                          <a:srgbClr val="000000"/>
                        </a:solidFill>
                        <a:effectLst/>
                        <a:latin typeface="Calibri"/>
                      </a:endParaRPr>
                    </a:p>
                  </a:txBody>
                  <a:tcPr marL="8349" marR="8349" marT="8349" marB="0" anchor="ctr">
                    <a:lnT w="12700" cap="flat" cmpd="sng" algn="ctr">
                      <a:solidFill>
                        <a:schemeClr val="tx1"/>
                      </a:solidFill>
                      <a:prstDash val="solid"/>
                      <a:round/>
                      <a:headEnd type="none" w="med" len="med"/>
                      <a:tailEnd type="none" w="med" len="med"/>
                    </a:lnT>
                  </a:tcPr>
                </a:tc>
                <a:tc>
                  <a:txBody>
                    <a:bodyPr/>
                    <a:lstStyle/>
                    <a:p>
                      <a:pPr algn="ctr" fontAlgn="t"/>
                      <a:r>
                        <a:rPr lang="en-US" sz="1100" u="none" strike="noStrike">
                          <a:effectLst/>
                        </a:rPr>
                        <a:t>439</a:t>
                      </a:r>
                      <a:endParaRPr lang="en-US" sz="1100" b="0" i="0" u="none" strike="noStrike">
                        <a:solidFill>
                          <a:srgbClr val="000000"/>
                        </a:solidFill>
                        <a:effectLst/>
                        <a:latin typeface="Arial"/>
                      </a:endParaRPr>
                    </a:p>
                  </a:txBody>
                  <a:tcPr marL="8349" marR="8349" marT="8349" marB="0" anchor="ctr">
                    <a:lnT w="12700" cap="flat" cmpd="sng" algn="ctr">
                      <a:solidFill>
                        <a:schemeClr val="tx1"/>
                      </a:solidFill>
                      <a:prstDash val="solid"/>
                      <a:round/>
                      <a:headEnd type="none" w="med" len="med"/>
                      <a:tailEnd type="none" w="med" len="med"/>
                    </a:lnT>
                  </a:tcPr>
                </a:tc>
                <a:tc>
                  <a:txBody>
                    <a:bodyPr/>
                    <a:lstStyle/>
                    <a:p>
                      <a:pPr algn="ctr" fontAlgn="t"/>
                      <a:r>
                        <a:rPr lang="en-US" sz="1100" u="none" strike="noStrike">
                          <a:effectLst/>
                        </a:rPr>
                        <a:t>6712</a:t>
                      </a:r>
                      <a:endParaRPr lang="en-US" sz="1100" b="0" i="0" u="none" strike="noStrike">
                        <a:solidFill>
                          <a:srgbClr val="000000"/>
                        </a:solidFill>
                        <a:effectLst/>
                        <a:latin typeface="Arial"/>
                      </a:endParaRPr>
                    </a:p>
                  </a:txBody>
                  <a:tcPr marL="8349" marR="8349" marT="8349" marB="0" anchor="ctr">
                    <a:lnT w="12700" cap="flat" cmpd="sng" algn="ctr">
                      <a:solidFill>
                        <a:schemeClr val="tx1"/>
                      </a:solidFill>
                      <a:prstDash val="solid"/>
                      <a:round/>
                      <a:headEnd type="none" w="med" len="med"/>
                      <a:tailEnd type="none" w="med" len="med"/>
                    </a:lnT>
                  </a:tcPr>
                </a:tc>
                <a:tc>
                  <a:txBody>
                    <a:bodyPr/>
                    <a:lstStyle/>
                    <a:p>
                      <a:pPr algn="ctr" fontAlgn="t"/>
                      <a:r>
                        <a:rPr lang="en-US" sz="1100" u="none" strike="noStrike">
                          <a:effectLst/>
                        </a:rPr>
                        <a:t>98,649</a:t>
                      </a:r>
                      <a:endParaRPr lang="en-US" sz="1100" b="0" i="0" u="none" strike="noStrike">
                        <a:solidFill>
                          <a:srgbClr val="000000"/>
                        </a:solidFill>
                        <a:effectLst/>
                        <a:latin typeface="Arial"/>
                      </a:endParaRPr>
                    </a:p>
                  </a:txBody>
                  <a:tcPr marL="8349" marR="8349" marT="8349" marB="0" anchor="ctr">
                    <a:lnT w="12700" cap="flat" cmpd="sng" algn="ctr">
                      <a:solidFill>
                        <a:schemeClr val="tx1"/>
                      </a:solidFill>
                      <a:prstDash val="solid"/>
                      <a:round/>
                      <a:headEnd type="none" w="med" len="med"/>
                      <a:tailEnd type="none" w="med" len="med"/>
                    </a:lnT>
                  </a:tcPr>
                </a:tc>
                <a:tc>
                  <a:txBody>
                    <a:bodyPr/>
                    <a:lstStyle/>
                    <a:p>
                      <a:pPr algn="ctr" fontAlgn="t"/>
                      <a:r>
                        <a:rPr lang="en-US" sz="1100" u="none" strike="noStrike">
                          <a:effectLst/>
                        </a:rPr>
                        <a:t>54.9 (54.3–55.5)</a:t>
                      </a:r>
                      <a:endParaRPr lang="en-US" sz="1100" b="0" i="0" u="none" strike="noStrike">
                        <a:solidFill>
                          <a:srgbClr val="000000"/>
                        </a:solidFill>
                        <a:effectLst/>
                        <a:latin typeface="Calibri"/>
                      </a:endParaRPr>
                    </a:p>
                  </a:txBody>
                  <a:tcPr marL="8349" marR="8349" marT="8349"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58929">
                <a:tc>
                  <a:txBody>
                    <a:bodyPr/>
                    <a:lstStyle/>
                    <a:p>
                      <a:pPr algn="l" fontAlgn="t"/>
                      <a:r>
                        <a:rPr lang="en-US" sz="1100" u="none" strike="noStrike" dirty="0">
                          <a:effectLst/>
                        </a:rPr>
                        <a:t>Type of care</a:t>
                      </a:r>
                      <a:endParaRPr lang="en-US" sz="1100" b="0" i="0" u="none" strike="noStrike" dirty="0">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dirty="0">
                        <a:solidFill>
                          <a:srgbClr val="000000"/>
                        </a:solidFill>
                        <a:effectLst/>
                        <a:latin typeface="Calibri"/>
                      </a:endParaRPr>
                    </a:p>
                  </a:txBody>
                  <a:tcPr marL="8349" marR="8349" marT="8349" marB="0" anchor="ctr">
                    <a:solidFill>
                      <a:schemeClr val="bg1">
                        <a:lumMod val="85000"/>
                      </a:schemeClr>
                    </a:solidFill>
                  </a:tcPr>
                </a:tc>
                <a:extLst>
                  <a:ext uri="{0D108BD9-81ED-4DB2-BD59-A6C34878D82A}">
                    <a16:rowId xmlns:a16="http://schemas.microsoft.com/office/drawing/2014/main" val="10002"/>
                  </a:ext>
                </a:extLst>
              </a:tr>
              <a:tr h="258929">
                <a:tc>
                  <a:txBody>
                    <a:bodyPr/>
                    <a:lstStyle/>
                    <a:p>
                      <a:pPr algn="r" fontAlgn="t"/>
                      <a:r>
                        <a:rPr lang="en-US" sz="1100" u="none" strike="noStrike" dirty="0">
                          <a:effectLst/>
                        </a:rPr>
                        <a:t>Preventive</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dirty="0">
                          <a:effectLst/>
                        </a:rPr>
                        <a:t>38</a:t>
                      </a:r>
                      <a:endParaRPr lang="en-US" sz="1100" b="0" i="0" u="none" strike="noStrike" dirty="0">
                        <a:solidFill>
                          <a:srgbClr val="000000"/>
                        </a:solidFill>
                        <a:effectLst/>
                        <a:latin typeface="Arial"/>
                      </a:endParaRPr>
                    </a:p>
                  </a:txBody>
                  <a:tcPr marL="8349" marR="8349" marT="8349" marB="0" anchor="ctr"/>
                </a:tc>
                <a:tc>
                  <a:txBody>
                    <a:bodyPr/>
                    <a:lstStyle/>
                    <a:p>
                      <a:pPr algn="ctr" fontAlgn="t"/>
                      <a:r>
                        <a:rPr lang="en-US" sz="1100" u="none" strike="noStrike">
                          <a:effectLst/>
                        </a:rPr>
                        <a:t>6711</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dirty="0">
                          <a:effectLst/>
                        </a:rPr>
                        <a:t>55,268</a:t>
                      </a:r>
                      <a:endParaRPr lang="en-US" sz="1100" b="0" i="0" u="none" strike="noStrike" dirty="0">
                        <a:solidFill>
                          <a:srgbClr val="000000"/>
                        </a:solidFill>
                        <a:effectLst/>
                        <a:latin typeface="Arial"/>
                      </a:endParaRPr>
                    </a:p>
                  </a:txBody>
                  <a:tcPr marL="8349" marR="8349" marT="8349" marB="0" anchor="ctr"/>
                </a:tc>
                <a:tc>
                  <a:txBody>
                    <a:bodyPr/>
                    <a:lstStyle/>
                    <a:p>
                      <a:pPr algn="ctr" fontAlgn="t"/>
                      <a:r>
                        <a:rPr lang="en-US" sz="1100" u="none" strike="noStrike" dirty="0">
                          <a:effectLst/>
                        </a:rPr>
                        <a:t>54.9 (54.2–55.6)</a:t>
                      </a:r>
                      <a:endParaRPr lang="en-US" sz="1100" b="0" i="0" u="none" strike="noStrike" dirty="0">
                        <a:solidFill>
                          <a:srgbClr val="000000"/>
                        </a:solidFill>
                        <a:effectLst/>
                        <a:latin typeface="Calibri"/>
                      </a:endParaRPr>
                    </a:p>
                  </a:txBody>
                  <a:tcPr marL="8349" marR="8349" marT="8349" marB="0" anchor="ctr"/>
                </a:tc>
                <a:extLst>
                  <a:ext uri="{0D108BD9-81ED-4DB2-BD59-A6C34878D82A}">
                    <a16:rowId xmlns:a16="http://schemas.microsoft.com/office/drawing/2014/main" val="10003"/>
                  </a:ext>
                </a:extLst>
              </a:tr>
              <a:tr h="258929">
                <a:tc>
                  <a:txBody>
                    <a:bodyPr/>
                    <a:lstStyle/>
                    <a:p>
                      <a:pPr algn="r" fontAlgn="t"/>
                      <a:r>
                        <a:rPr lang="en-US" sz="1100" u="none" strike="noStrike" dirty="0">
                          <a:effectLst/>
                        </a:rPr>
                        <a:t>Acute</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a:effectLst/>
                        </a:rPr>
                        <a:t>153</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2318</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19,815</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53.5 (52.0–55.0)</a:t>
                      </a:r>
                      <a:endParaRPr lang="en-US" sz="1100" b="0" i="0" u="none" strike="noStrike">
                        <a:solidFill>
                          <a:srgbClr val="000000"/>
                        </a:solidFill>
                        <a:effectLst/>
                        <a:latin typeface="Calibri"/>
                      </a:endParaRPr>
                    </a:p>
                  </a:txBody>
                  <a:tcPr marL="8349" marR="8349" marT="8349" marB="0" anchor="ctr"/>
                </a:tc>
                <a:extLst>
                  <a:ext uri="{0D108BD9-81ED-4DB2-BD59-A6C34878D82A}">
                    <a16:rowId xmlns:a16="http://schemas.microsoft.com/office/drawing/2014/main" val="10004"/>
                  </a:ext>
                </a:extLst>
              </a:tr>
              <a:tr h="258929">
                <a:tc>
                  <a:txBody>
                    <a:bodyPr/>
                    <a:lstStyle/>
                    <a:p>
                      <a:pPr algn="r" fontAlgn="t"/>
                      <a:r>
                        <a:rPr lang="en-US" sz="1100" u="none" strike="noStrike" dirty="0">
                          <a:effectLst/>
                        </a:rPr>
                        <a:t>Chronic</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dirty="0">
                          <a:effectLst/>
                        </a:rPr>
                        <a:t>248</a:t>
                      </a:r>
                      <a:endParaRPr lang="en-US" sz="1100" b="0" i="0" u="none" strike="noStrike" dirty="0">
                        <a:solidFill>
                          <a:srgbClr val="000000"/>
                        </a:solidFill>
                        <a:effectLst/>
                        <a:latin typeface="Arial"/>
                      </a:endParaRPr>
                    </a:p>
                  </a:txBody>
                  <a:tcPr marL="8349" marR="8349" marT="8349" marB="0" anchor="ctr"/>
                </a:tc>
                <a:tc>
                  <a:txBody>
                    <a:bodyPr/>
                    <a:lstStyle/>
                    <a:p>
                      <a:pPr algn="ctr" fontAlgn="t"/>
                      <a:r>
                        <a:rPr lang="en-US" sz="1100" u="none" strike="noStrike">
                          <a:effectLst/>
                        </a:rPr>
                        <a:t>3387</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23,566</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56.1 (55.0–57.3)</a:t>
                      </a:r>
                      <a:endParaRPr lang="en-US" sz="1100" b="0" i="0" u="none" strike="noStrike">
                        <a:solidFill>
                          <a:srgbClr val="000000"/>
                        </a:solidFill>
                        <a:effectLst/>
                        <a:latin typeface="Calibri"/>
                      </a:endParaRPr>
                    </a:p>
                  </a:txBody>
                  <a:tcPr marL="8349" marR="8349" marT="8349" marB="0" anchor="ctr"/>
                </a:tc>
                <a:extLst>
                  <a:ext uri="{0D108BD9-81ED-4DB2-BD59-A6C34878D82A}">
                    <a16:rowId xmlns:a16="http://schemas.microsoft.com/office/drawing/2014/main" val="10005"/>
                  </a:ext>
                </a:extLst>
              </a:tr>
              <a:tr h="132542">
                <a:tc>
                  <a:txBody>
                    <a:bodyPr/>
                    <a:lstStyle/>
                    <a:p>
                      <a:pPr algn="l" fontAlgn="t"/>
                      <a:r>
                        <a:rPr lang="en-US" sz="1100" u="none" strike="noStrike" dirty="0">
                          <a:effectLst/>
                        </a:rPr>
                        <a:t>Function</a:t>
                      </a:r>
                      <a:endParaRPr lang="en-US" sz="1100" b="0" i="0" u="none" strike="noStrike" dirty="0">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a:solidFill>
                          <a:srgbClr val="000000"/>
                        </a:solidFill>
                        <a:effectLst/>
                        <a:latin typeface="Calibri"/>
                      </a:endParaRPr>
                    </a:p>
                  </a:txBody>
                  <a:tcPr marL="8349" marR="8349" marT="8349" marB="0" anchor="ctr">
                    <a:solidFill>
                      <a:schemeClr val="bg1">
                        <a:lumMod val="85000"/>
                      </a:schemeClr>
                    </a:solidFill>
                  </a:tcPr>
                </a:tc>
                <a:tc>
                  <a:txBody>
                    <a:bodyPr/>
                    <a:lstStyle/>
                    <a:p>
                      <a:pPr algn="ctr" fontAlgn="t"/>
                      <a:endParaRPr lang="en-US" sz="1100" b="0" i="0" u="none" strike="noStrike" dirty="0">
                        <a:solidFill>
                          <a:srgbClr val="000000"/>
                        </a:solidFill>
                        <a:effectLst/>
                        <a:latin typeface="Calibri"/>
                      </a:endParaRPr>
                    </a:p>
                  </a:txBody>
                  <a:tcPr marL="8349" marR="8349" marT="8349" marB="0" anchor="ctr">
                    <a:solidFill>
                      <a:schemeClr val="bg1">
                        <a:lumMod val="85000"/>
                      </a:schemeClr>
                    </a:solidFill>
                  </a:tcPr>
                </a:tc>
                <a:extLst>
                  <a:ext uri="{0D108BD9-81ED-4DB2-BD59-A6C34878D82A}">
                    <a16:rowId xmlns:a16="http://schemas.microsoft.com/office/drawing/2014/main" val="10006"/>
                  </a:ext>
                </a:extLst>
              </a:tr>
              <a:tr h="258929">
                <a:tc>
                  <a:txBody>
                    <a:bodyPr/>
                    <a:lstStyle/>
                    <a:p>
                      <a:pPr algn="r" fontAlgn="t"/>
                      <a:r>
                        <a:rPr lang="en-US" sz="1100" u="none" strike="noStrike" dirty="0">
                          <a:effectLst/>
                        </a:rPr>
                        <a:t>Screening</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a:effectLst/>
                        </a:rPr>
                        <a:t>41</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6711</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39,486</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52.2 (51.3–53.2)</a:t>
                      </a:r>
                      <a:endParaRPr lang="en-US" sz="1100" b="0" i="0" u="none" strike="noStrike">
                        <a:solidFill>
                          <a:srgbClr val="000000"/>
                        </a:solidFill>
                        <a:effectLst/>
                        <a:latin typeface="Calibri"/>
                      </a:endParaRPr>
                    </a:p>
                  </a:txBody>
                  <a:tcPr marL="8349" marR="8349" marT="8349" marB="0" anchor="ctr"/>
                </a:tc>
                <a:extLst>
                  <a:ext uri="{0D108BD9-81ED-4DB2-BD59-A6C34878D82A}">
                    <a16:rowId xmlns:a16="http://schemas.microsoft.com/office/drawing/2014/main" val="10007"/>
                  </a:ext>
                </a:extLst>
              </a:tr>
              <a:tr h="258929">
                <a:tc>
                  <a:txBody>
                    <a:bodyPr/>
                    <a:lstStyle/>
                    <a:p>
                      <a:pPr algn="r" fontAlgn="t"/>
                      <a:r>
                        <a:rPr lang="en-US" sz="1100" u="none" strike="noStrike" dirty="0">
                          <a:effectLst/>
                        </a:rPr>
                        <a:t>Diagnosis</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a:effectLst/>
                        </a:rPr>
                        <a:t>178</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6217</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29,679</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55.7 (54.5–56.8)</a:t>
                      </a:r>
                      <a:endParaRPr lang="en-US" sz="1100" b="0" i="0" u="none" strike="noStrike">
                        <a:solidFill>
                          <a:srgbClr val="000000"/>
                        </a:solidFill>
                        <a:effectLst/>
                        <a:latin typeface="Calibri"/>
                      </a:endParaRPr>
                    </a:p>
                  </a:txBody>
                  <a:tcPr marL="8349" marR="8349" marT="8349" marB="0" anchor="ctr"/>
                </a:tc>
                <a:extLst>
                  <a:ext uri="{0D108BD9-81ED-4DB2-BD59-A6C34878D82A}">
                    <a16:rowId xmlns:a16="http://schemas.microsoft.com/office/drawing/2014/main" val="10008"/>
                  </a:ext>
                </a:extLst>
              </a:tr>
              <a:tr h="258929">
                <a:tc>
                  <a:txBody>
                    <a:bodyPr/>
                    <a:lstStyle/>
                    <a:p>
                      <a:pPr algn="r" fontAlgn="t"/>
                      <a:r>
                        <a:rPr lang="en-US" sz="1100" u="none" strike="noStrike" dirty="0">
                          <a:effectLst/>
                        </a:rPr>
                        <a:t>Treatment</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a:effectLst/>
                        </a:rPr>
                        <a:t>173</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6707</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23,019</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a:effectLst/>
                        </a:rPr>
                        <a:t>57.5 (56.5–58.4)</a:t>
                      </a:r>
                      <a:endParaRPr lang="en-US" sz="1100" b="0" i="0" u="none" strike="noStrike">
                        <a:solidFill>
                          <a:srgbClr val="000000"/>
                        </a:solidFill>
                        <a:effectLst/>
                        <a:latin typeface="Calibri"/>
                      </a:endParaRPr>
                    </a:p>
                  </a:txBody>
                  <a:tcPr marL="8349" marR="8349" marT="8349" marB="0" anchor="ctr"/>
                </a:tc>
                <a:extLst>
                  <a:ext uri="{0D108BD9-81ED-4DB2-BD59-A6C34878D82A}">
                    <a16:rowId xmlns:a16="http://schemas.microsoft.com/office/drawing/2014/main" val="10009"/>
                  </a:ext>
                </a:extLst>
              </a:tr>
              <a:tr h="258929">
                <a:tc>
                  <a:txBody>
                    <a:bodyPr/>
                    <a:lstStyle/>
                    <a:p>
                      <a:pPr algn="r" fontAlgn="t"/>
                      <a:r>
                        <a:rPr lang="en-US" sz="1100" u="none" strike="noStrike" dirty="0">
                          <a:effectLst/>
                        </a:rPr>
                        <a:t>Follow-up</a:t>
                      </a:r>
                      <a:endParaRPr lang="en-US" sz="1100" b="0" i="0" u="none" strike="noStrike" dirty="0">
                        <a:solidFill>
                          <a:srgbClr val="000000"/>
                        </a:solidFill>
                        <a:effectLst/>
                        <a:latin typeface="Calibri"/>
                      </a:endParaRPr>
                    </a:p>
                  </a:txBody>
                  <a:tcPr marL="8349" marR="8349" marT="8349" marB="0" anchor="ctr"/>
                </a:tc>
                <a:tc>
                  <a:txBody>
                    <a:bodyPr/>
                    <a:lstStyle/>
                    <a:p>
                      <a:pPr algn="ctr" fontAlgn="t"/>
                      <a:r>
                        <a:rPr lang="en-US" sz="1100" u="none" strike="noStrike">
                          <a:effectLst/>
                        </a:rPr>
                        <a:t>47</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dirty="0">
                          <a:effectLst/>
                        </a:rPr>
                        <a:t>2413</a:t>
                      </a:r>
                      <a:endParaRPr lang="en-US" sz="1100" b="0" i="0" u="none" strike="noStrike" dirty="0">
                        <a:solidFill>
                          <a:srgbClr val="000000"/>
                        </a:solidFill>
                        <a:effectLst/>
                        <a:latin typeface="Arial"/>
                      </a:endParaRPr>
                    </a:p>
                  </a:txBody>
                  <a:tcPr marL="8349" marR="8349" marT="8349" marB="0" anchor="ctr"/>
                </a:tc>
                <a:tc>
                  <a:txBody>
                    <a:bodyPr/>
                    <a:lstStyle/>
                    <a:p>
                      <a:pPr algn="ctr" fontAlgn="t"/>
                      <a:r>
                        <a:rPr lang="en-US" sz="1100" u="none" strike="noStrike">
                          <a:effectLst/>
                        </a:rPr>
                        <a:t>6,465</a:t>
                      </a:r>
                      <a:endParaRPr lang="en-US" sz="1100" b="0" i="0" u="none" strike="noStrike">
                        <a:solidFill>
                          <a:srgbClr val="000000"/>
                        </a:solidFill>
                        <a:effectLst/>
                        <a:latin typeface="Arial"/>
                      </a:endParaRPr>
                    </a:p>
                  </a:txBody>
                  <a:tcPr marL="8349" marR="8349" marT="8349" marB="0" anchor="ctr"/>
                </a:tc>
                <a:tc>
                  <a:txBody>
                    <a:bodyPr/>
                    <a:lstStyle/>
                    <a:p>
                      <a:pPr algn="ctr" fontAlgn="t"/>
                      <a:r>
                        <a:rPr lang="en-US" sz="1100" u="none" strike="noStrike" dirty="0">
                          <a:effectLst/>
                        </a:rPr>
                        <a:t>58.5 (56.6–60.4)</a:t>
                      </a:r>
                      <a:endParaRPr lang="en-US" sz="1100" b="0" i="0" u="none" strike="noStrike" dirty="0">
                        <a:solidFill>
                          <a:srgbClr val="000000"/>
                        </a:solidFill>
                        <a:effectLst/>
                        <a:latin typeface="Calibri"/>
                      </a:endParaRPr>
                    </a:p>
                  </a:txBody>
                  <a:tcPr marL="8349" marR="8349" marT="8349" marB="0" anchor="ctr"/>
                </a:tc>
                <a:extLst>
                  <a:ext uri="{0D108BD9-81ED-4DB2-BD59-A6C34878D82A}">
                    <a16:rowId xmlns:a16="http://schemas.microsoft.com/office/drawing/2014/main" val="10010"/>
                  </a:ext>
                </a:extLst>
              </a:tr>
            </a:tbl>
          </a:graphicData>
        </a:graphic>
      </p:graphicFrame>
      <p:sp>
        <p:nvSpPr>
          <p:cNvPr id="10" name="Title 6"/>
          <p:cNvSpPr>
            <a:spLocks noGrp="1"/>
          </p:cNvSpPr>
          <p:nvPr>
            <p:ph type="title"/>
          </p:nvPr>
        </p:nvSpPr>
        <p:spPr>
          <a:xfrm>
            <a:off x="228600" y="76201"/>
            <a:ext cx="8686800" cy="666749"/>
          </a:xfrm>
          <a:solidFill>
            <a:schemeClr val="tx2"/>
          </a:solidFill>
        </p:spPr>
        <p:txBody>
          <a:bodyPr>
            <a:noAutofit/>
          </a:bodyPr>
          <a:lstStyle/>
          <a:p>
            <a:r>
              <a:rPr lang="en-US" sz="2800" b="1" dirty="0">
                <a:solidFill>
                  <a:schemeClr val="bg1"/>
                </a:solidFill>
              </a:rPr>
              <a:t>Pervasive Gap Between Knowledge and Routine Use</a:t>
            </a:r>
          </a:p>
        </p:txBody>
      </p:sp>
      <p:sp>
        <p:nvSpPr>
          <p:cNvPr id="12" name="TextBox 11"/>
          <p:cNvSpPr txBox="1"/>
          <p:nvPr/>
        </p:nvSpPr>
        <p:spPr>
          <a:xfrm>
            <a:off x="7086600" y="4881890"/>
            <a:ext cx="2057400" cy="261610"/>
          </a:xfrm>
          <a:prstGeom prst="rect">
            <a:avLst/>
          </a:prstGeom>
          <a:noFill/>
        </p:spPr>
        <p:txBody>
          <a:bodyPr wrap="square" rtlCol="0">
            <a:spAutoFit/>
          </a:bodyPr>
          <a:lstStyle/>
          <a:p>
            <a:pPr algn="r"/>
            <a:r>
              <a:rPr lang="en-US" sz="1100" dirty="0" err="1"/>
              <a:t>McGlynn</a:t>
            </a:r>
            <a:r>
              <a:rPr lang="en-US" sz="1100" dirty="0"/>
              <a:t> NEJM 348;26, 2003</a:t>
            </a:r>
          </a:p>
        </p:txBody>
      </p:sp>
    </p:spTree>
    <p:extLst>
      <p:ext uri="{BB962C8B-B14F-4D97-AF65-F5344CB8AC3E}">
        <p14:creationId xmlns:p14="http://schemas.microsoft.com/office/powerpoint/2010/main" val="1760115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ontent Placeholder 5"/>
          <p:cNvGraphicFramePr>
            <a:graphicFrameLocks/>
          </p:cNvGraphicFramePr>
          <p:nvPr>
            <p:extLst>
              <p:ext uri="{D42A27DB-BD31-4B8C-83A1-F6EECF244321}">
                <p14:modId xmlns:p14="http://schemas.microsoft.com/office/powerpoint/2010/main" val="2310756800"/>
              </p:ext>
            </p:extLst>
          </p:nvPr>
        </p:nvGraphicFramePr>
        <p:xfrm>
          <a:off x="1473459" y="1406220"/>
          <a:ext cx="2743200" cy="1923492"/>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p:cNvCxnSpPr/>
          <p:nvPr/>
        </p:nvCxnSpPr>
        <p:spPr>
          <a:xfrm>
            <a:off x="683626" y="1425788"/>
            <a:ext cx="2179" cy="1762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97170" y="3264480"/>
            <a:ext cx="3470030" cy="17165"/>
          </a:xfrm>
          <a:prstGeom prst="line">
            <a:avLst/>
          </a:prstGeom>
          <a:ln w="190500">
            <a:solidFill>
              <a:schemeClr val="accent1">
                <a:shade val="95000"/>
                <a:satMod val="105000"/>
                <a:alpha val="41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58864" y="3115343"/>
            <a:ext cx="762000" cy="276999"/>
          </a:xfrm>
          <a:prstGeom prst="rect">
            <a:avLst/>
          </a:prstGeom>
          <a:noFill/>
        </p:spPr>
        <p:txBody>
          <a:bodyPr wrap="square" rtlCol="0">
            <a:spAutoFit/>
          </a:bodyPr>
          <a:lstStyle/>
          <a:p>
            <a:pPr algn="ctr"/>
            <a:r>
              <a:rPr lang="en-US" sz="1200" b="1" dirty="0"/>
              <a:t>1990</a:t>
            </a:r>
          </a:p>
        </p:txBody>
      </p:sp>
      <p:sp>
        <p:nvSpPr>
          <p:cNvPr id="22" name="TextBox 21"/>
          <p:cNvSpPr txBox="1"/>
          <p:nvPr/>
        </p:nvSpPr>
        <p:spPr>
          <a:xfrm>
            <a:off x="2608614" y="3132951"/>
            <a:ext cx="762000" cy="276999"/>
          </a:xfrm>
          <a:prstGeom prst="rect">
            <a:avLst/>
          </a:prstGeom>
          <a:noFill/>
        </p:spPr>
        <p:txBody>
          <a:bodyPr wrap="square" rtlCol="0">
            <a:spAutoFit/>
          </a:bodyPr>
          <a:lstStyle/>
          <a:p>
            <a:pPr algn="ctr"/>
            <a:r>
              <a:rPr lang="en-US" sz="1200" b="1" dirty="0"/>
              <a:t>2000</a:t>
            </a:r>
          </a:p>
        </p:txBody>
      </p:sp>
      <p:sp>
        <p:nvSpPr>
          <p:cNvPr id="24" name="TextBox 23"/>
          <p:cNvSpPr txBox="1"/>
          <p:nvPr/>
        </p:nvSpPr>
        <p:spPr>
          <a:xfrm>
            <a:off x="52648" y="4044375"/>
            <a:ext cx="2080952" cy="584775"/>
          </a:xfrm>
          <a:prstGeom prst="rect">
            <a:avLst/>
          </a:prstGeom>
          <a:noFill/>
        </p:spPr>
        <p:txBody>
          <a:bodyPr wrap="square" rtlCol="0">
            <a:spAutoFit/>
          </a:bodyPr>
          <a:lstStyle/>
          <a:p>
            <a:r>
              <a:rPr lang="en-US" sz="1200" dirty="0"/>
              <a:t>Of normal lifespan expected with ART</a:t>
            </a:r>
          </a:p>
          <a:p>
            <a:r>
              <a:rPr lang="en-US" sz="800" i="1" dirty="0" err="1"/>
              <a:t>Helleberg</a:t>
            </a:r>
            <a:r>
              <a:rPr lang="en-US" sz="800" i="1" dirty="0"/>
              <a:t> CID </a:t>
            </a:r>
            <a:r>
              <a:rPr lang="pt-BR" sz="800" i="1" dirty="0"/>
              <a:t>2013 Mar;56(5):727-34. </a:t>
            </a:r>
            <a:endParaRPr lang="en-US" sz="800" i="1" dirty="0"/>
          </a:p>
        </p:txBody>
      </p:sp>
      <p:sp>
        <p:nvSpPr>
          <p:cNvPr id="25" name="TextBox 24"/>
          <p:cNvSpPr txBox="1"/>
          <p:nvPr/>
        </p:nvSpPr>
        <p:spPr>
          <a:xfrm>
            <a:off x="1934375" y="3723442"/>
            <a:ext cx="2485225" cy="677108"/>
          </a:xfrm>
          <a:prstGeom prst="rect">
            <a:avLst/>
          </a:prstGeom>
          <a:noFill/>
        </p:spPr>
        <p:txBody>
          <a:bodyPr wrap="square" rtlCol="0">
            <a:spAutoFit/>
          </a:bodyPr>
          <a:lstStyle/>
          <a:p>
            <a:pPr lvl="0" algn="ctr"/>
            <a:r>
              <a:rPr lang="en-US" b="1" dirty="0">
                <a:solidFill>
                  <a:prstClr val="black"/>
                </a:solidFill>
              </a:rPr>
              <a:t>96% </a:t>
            </a:r>
            <a:endParaRPr lang="en-US" dirty="0">
              <a:solidFill>
                <a:prstClr val="black"/>
              </a:solidFill>
            </a:endParaRPr>
          </a:p>
          <a:p>
            <a:pPr lvl="0" algn="ctr"/>
            <a:r>
              <a:rPr lang="en-US" sz="1200" dirty="0"/>
              <a:t>Transmission reduction with ART</a:t>
            </a:r>
          </a:p>
          <a:p>
            <a:pPr lvl="0" algn="ctr"/>
            <a:r>
              <a:rPr lang="en-US" sz="800" i="1" dirty="0"/>
              <a:t>Cohen NEJM2011; 365:493-505</a:t>
            </a:r>
          </a:p>
        </p:txBody>
      </p:sp>
      <p:sp>
        <p:nvSpPr>
          <p:cNvPr id="28" name="Oval 27"/>
          <p:cNvSpPr/>
          <p:nvPr/>
        </p:nvSpPr>
        <p:spPr>
          <a:xfrm>
            <a:off x="1734591" y="3198491"/>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670686" y="3191541"/>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rot="16200000">
            <a:off x="-682485" y="2245197"/>
            <a:ext cx="1778043" cy="307777"/>
          </a:xfrm>
          <a:prstGeom prst="rect">
            <a:avLst/>
          </a:prstGeom>
          <a:noFill/>
        </p:spPr>
        <p:txBody>
          <a:bodyPr wrap="square" rtlCol="0">
            <a:spAutoFit/>
          </a:bodyPr>
          <a:lstStyle/>
          <a:p>
            <a:pPr algn="ctr"/>
            <a:r>
              <a:rPr lang="en-US" sz="1400" dirty="0"/>
              <a:t>Billions of dollars</a:t>
            </a:r>
          </a:p>
        </p:txBody>
      </p:sp>
      <p:sp>
        <p:nvSpPr>
          <p:cNvPr id="42" name="TextBox 41"/>
          <p:cNvSpPr txBox="1"/>
          <p:nvPr/>
        </p:nvSpPr>
        <p:spPr>
          <a:xfrm>
            <a:off x="250915" y="1359764"/>
            <a:ext cx="367408" cy="307777"/>
          </a:xfrm>
          <a:prstGeom prst="rect">
            <a:avLst/>
          </a:prstGeom>
          <a:noFill/>
        </p:spPr>
        <p:txBody>
          <a:bodyPr wrap="none" rtlCol="0">
            <a:spAutoFit/>
          </a:bodyPr>
          <a:lstStyle/>
          <a:p>
            <a:r>
              <a:rPr lang="en-US" sz="1400" dirty="0"/>
              <a:t>10</a:t>
            </a:r>
          </a:p>
        </p:txBody>
      </p:sp>
      <p:sp>
        <p:nvSpPr>
          <p:cNvPr id="44" name="TextBox 43"/>
          <p:cNvSpPr txBox="1"/>
          <p:nvPr/>
        </p:nvSpPr>
        <p:spPr>
          <a:xfrm>
            <a:off x="296600" y="2197964"/>
            <a:ext cx="276038" cy="307777"/>
          </a:xfrm>
          <a:prstGeom prst="rect">
            <a:avLst/>
          </a:prstGeom>
          <a:noFill/>
        </p:spPr>
        <p:txBody>
          <a:bodyPr wrap="none" rtlCol="0">
            <a:spAutoFit/>
          </a:bodyPr>
          <a:lstStyle/>
          <a:p>
            <a:r>
              <a:rPr lang="en-US" sz="1400" dirty="0"/>
              <a:t>5</a:t>
            </a:r>
          </a:p>
        </p:txBody>
      </p:sp>
      <p:sp>
        <p:nvSpPr>
          <p:cNvPr id="49" name="Title 1"/>
          <p:cNvSpPr>
            <a:spLocks noGrp="1"/>
          </p:cNvSpPr>
          <p:nvPr>
            <p:ph type="title"/>
          </p:nvPr>
        </p:nvSpPr>
        <p:spPr>
          <a:xfrm>
            <a:off x="98514" y="133350"/>
            <a:ext cx="8893086" cy="533400"/>
          </a:xfrm>
          <a:solidFill>
            <a:schemeClr val="tx2"/>
          </a:solidFill>
        </p:spPr>
        <p:txBody>
          <a:bodyPr>
            <a:normAutofit fontScale="90000"/>
          </a:bodyPr>
          <a:lstStyle/>
          <a:p>
            <a:r>
              <a:rPr lang="en-US" sz="3200" b="1" dirty="0">
                <a:solidFill>
                  <a:schemeClr val="bg1"/>
                </a:solidFill>
              </a:rPr>
              <a:t>Global Implementation Gap: HIV Treatment</a:t>
            </a:r>
          </a:p>
        </p:txBody>
      </p:sp>
      <p:cxnSp>
        <p:nvCxnSpPr>
          <p:cNvPr id="53" name="Elbow Connector 52"/>
          <p:cNvCxnSpPr>
            <a:stCxn id="28" idx="4"/>
            <a:endCxn id="24" idx="0"/>
          </p:cNvCxnSpPr>
          <p:nvPr/>
        </p:nvCxnSpPr>
        <p:spPr>
          <a:xfrm rot="5400000">
            <a:off x="1105216" y="3338800"/>
            <a:ext cx="693484" cy="71766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29" idx="4"/>
            <a:endCxn id="25" idx="0"/>
          </p:cNvCxnSpPr>
          <p:nvPr/>
        </p:nvCxnSpPr>
        <p:spPr>
          <a:xfrm rot="5400000">
            <a:off x="3272187" y="3248742"/>
            <a:ext cx="379501" cy="56989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bwMode="auto">
          <a:xfrm>
            <a:off x="824092" y="4686240"/>
            <a:ext cx="2274285" cy="400110"/>
          </a:xfrm>
          <a:prstGeom prst="rect">
            <a:avLst/>
          </a:prstGeom>
          <a:noFill/>
          <a:ln>
            <a:noFill/>
          </a:ln>
          <a:extLst/>
        </p:spPr>
        <p:txBody>
          <a:bodyPr wrap="square" rtlCol="0" anchor="ctr">
            <a:spAutoFit/>
          </a:bodyPr>
          <a:lstStyle/>
          <a:p>
            <a:r>
              <a:rPr lang="pt-BR" sz="1200" dirty="0"/>
              <a:t>Reduction in vertical</a:t>
            </a:r>
          </a:p>
          <a:p>
            <a:r>
              <a:rPr lang="pt-BR" sz="800" i="1" dirty="0"/>
              <a:t>Mofeson MMWR 2013 Mar;56(5):727-34. </a:t>
            </a:r>
            <a:endParaRPr lang="en-US" sz="800" b="1" i="1" dirty="0"/>
          </a:p>
        </p:txBody>
      </p:sp>
      <p:sp>
        <p:nvSpPr>
          <p:cNvPr id="54" name="Oval 53"/>
          <p:cNvSpPr/>
          <p:nvPr/>
        </p:nvSpPr>
        <p:spPr>
          <a:xfrm>
            <a:off x="2438401" y="3211907"/>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0" y="3802618"/>
            <a:ext cx="685800" cy="369332"/>
          </a:xfrm>
          <a:prstGeom prst="rect">
            <a:avLst/>
          </a:prstGeom>
          <a:noFill/>
        </p:spPr>
        <p:txBody>
          <a:bodyPr wrap="square" rtlCol="0">
            <a:spAutoFit/>
          </a:bodyPr>
          <a:lstStyle/>
          <a:p>
            <a:pPr algn="ctr"/>
            <a:r>
              <a:rPr lang="en-US" b="1" dirty="0"/>
              <a:t>94%</a:t>
            </a:r>
            <a:endParaRPr lang="en-US" sz="800" b="1" i="1" dirty="0"/>
          </a:p>
        </p:txBody>
      </p:sp>
      <p:sp>
        <p:nvSpPr>
          <p:cNvPr id="47" name="Rectangle 46"/>
          <p:cNvSpPr/>
          <p:nvPr/>
        </p:nvSpPr>
        <p:spPr>
          <a:xfrm>
            <a:off x="342900" y="4717018"/>
            <a:ext cx="615874" cy="369332"/>
          </a:xfrm>
          <a:prstGeom prst="rect">
            <a:avLst/>
          </a:prstGeom>
        </p:spPr>
        <p:txBody>
          <a:bodyPr wrap="none">
            <a:spAutoFit/>
          </a:bodyPr>
          <a:lstStyle/>
          <a:p>
            <a:r>
              <a:rPr lang="pt-BR" b="1" dirty="0"/>
              <a:t>95%</a:t>
            </a:r>
            <a:r>
              <a:rPr lang="pt-BR" sz="1000" dirty="0"/>
              <a:t> </a:t>
            </a:r>
            <a:endParaRPr lang="en-US" dirty="0"/>
          </a:p>
        </p:txBody>
      </p:sp>
      <p:cxnSp>
        <p:nvCxnSpPr>
          <p:cNvPr id="58" name="Elbow Connector 57"/>
          <p:cNvCxnSpPr>
            <a:stCxn id="54" idx="4"/>
            <a:endCxn id="40" idx="0"/>
          </p:cNvCxnSpPr>
          <p:nvPr/>
        </p:nvCxnSpPr>
        <p:spPr>
          <a:xfrm rot="5400000">
            <a:off x="1576952" y="3748590"/>
            <a:ext cx="1321933" cy="55336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aphicFrame>
        <p:nvGraphicFramePr>
          <p:cNvPr id="75" name="Chart 74"/>
          <p:cNvGraphicFramePr>
            <a:graphicFrameLocks/>
          </p:cNvGraphicFramePr>
          <p:nvPr>
            <p:extLst>
              <p:ext uri="{D42A27DB-BD31-4B8C-83A1-F6EECF244321}">
                <p14:modId xmlns:p14="http://schemas.microsoft.com/office/powerpoint/2010/main" val="860525268"/>
              </p:ext>
            </p:extLst>
          </p:nvPr>
        </p:nvGraphicFramePr>
        <p:xfrm>
          <a:off x="4724400" y="2038349"/>
          <a:ext cx="4315178" cy="2451337"/>
        </p:xfrm>
        <a:graphic>
          <a:graphicData uri="http://schemas.openxmlformats.org/drawingml/2006/chart">
            <c:chart xmlns:c="http://schemas.openxmlformats.org/drawingml/2006/chart" xmlns:r="http://schemas.openxmlformats.org/officeDocument/2006/relationships" r:id="rId4"/>
          </a:graphicData>
        </a:graphic>
      </p:graphicFrame>
      <p:sp>
        <p:nvSpPr>
          <p:cNvPr id="87" name="TextBox 86"/>
          <p:cNvSpPr txBox="1"/>
          <p:nvPr/>
        </p:nvSpPr>
        <p:spPr>
          <a:xfrm>
            <a:off x="564634" y="989261"/>
            <a:ext cx="3854966" cy="369332"/>
          </a:xfrm>
          <a:prstGeom prst="rect">
            <a:avLst/>
          </a:prstGeom>
          <a:noFill/>
        </p:spPr>
        <p:txBody>
          <a:bodyPr wrap="none" rtlCol="0">
            <a:spAutoFit/>
          </a:bodyPr>
          <a:lstStyle/>
          <a:p>
            <a:r>
              <a:rPr lang="en-US" dirty="0"/>
              <a:t>Clinical Advancement and Investments</a:t>
            </a:r>
          </a:p>
        </p:txBody>
      </p:sp>
      <p:sp>
        <p:nvSpPr>
          <p:cNvPr id="88" name="TextBox 87"/>
          <p:cNvSpPr txBox="1"/>
          <p:nvPr/>
        </p:nvSpPr>
        <p:spPr>
          <a:xfrm>
            <a:off x="5257223" y="998592"/>
            <a:ext cx="3424912" cy="369332"/>
          </a:xfrm>
          <a:prstGeom prst="rect">
            <a:avLst/>
          </a:prstGeom>
          <a:noFill/>
        </p:spPr>
        <p:txBody>
          <a:bodyPr wrap="none" rtlCol="0">
            <a:spAutoFit/>
          </a:bodyPr>
          <a:lstStyle/>
          <a:p>
            <a:r>
              <a:rPr lang="en-US" dirty="0"/>
              <a:t>The Global HIV Treatment Cascade</a:t>
            </a:r>
          </a:p>
        </p:txBody>
      </p:sp>
      <p:cxnSp>
        <p:nvCxnSpPr>
          <p:cNvPr id="90" name="Straight Connector 89"/>
          <p:cNvCxnSpPr/>
          <p:nvPr/>
        </p:nvCxnSpPr>
        <p:spPr>
          <a:xfrm>
            <a:off x="4572000" y="1047750"/>
            <a:ext cx="0" cy="3915599"/>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601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Gaps in Your Respective Fields?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64449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536972"/>
          </a:xfrm>
          <a:solidFill>
            <a:schemeClr val="tx2"/>
          </a:solidFill>
        </p:spPr>
        <p:txBody>
          <a:bodyPr>
            <a:noAutofit/>
          </a:bodyPr>
          <a:lstStyle/>
          <a:p>
            <a:r>
              <a:rPr lang="en-US" sz="3600" b="1" dirty="0">
                <a:solidFill>
                  <a:schemeClr val="bg1"/>
                </a:solidFill>
              </a:rPr>
              <a:t>Science to Address the Gap</a:t>
            </a:r>
          </a:p>
        </p:txBody>
      </p:sp>
      <p:sp>
        <p:nvSpPr>
          <p:cNvPr id="3" name="Content Placeholder 2"/>
          <p:cNvSpPr>
            <a:spLocks noGrp="1"/>
          </p:cNvSpPr>
          <p:nvPr>
            <p:ph idx="1"/>
          </p:nvPr>
        </p:nvSpPr>
        <p:spPr>
          <a:xfrm>
            <a:off x="457200" y="971550"/>
            <a:ext cx="8229600" cy="3733800"/>
          </a:xfrm>
        </p:spPr>
        <p:txBody>
          <a:bodyPr>
            <a:noAutofit/>
          </a:bodyPr>
          <a:lstStyle/>
          <a:p>
            <a:pPr>
              <a:lnSpc>
                <a:spcPct val="120000"/>
              </a:lnSpc>
              <a:spcBef>
                <a:spcPts val="1200"/>
              </a:spcBef>
            </a:pPr>
            <a:r>
              <a:rPr lang="en-US" sz="1800" i="1" dirty="0"/>
              <a:t>E</a:t>
            </a:r>
            <a:r>
              <a:rPr lang="en-US" sz="1800" i="1" dirty="0">
                <a:solidFill>
                  <a:srgbClr val="000000"/>
                </a:solidFill>
                <a:latin typeface="Arial"/>
                <a:ea typeface="Times New Roman"/>
                <a:cs typeface="Times New Roman"/>
              </a:rPr>
              <a:t>ach year, billions of U.S. tax dollars are spent on research and hundreds of billions are spent on service delivery and community health programs.  However, relatively </a:t>
            </a:r>
            <a:r>
              <a:rPr lang="en-US" sz="1800" i="1" dirty="0">
                <a:solidFill>
                  <a:srgbClr val="FF0000"/>
                </a:solidFill>
                <a:latin typeface="Arial"/>
                <a:ea typeface="Times New Roman"/>
                <a:cs typeface="Times New Roman"/>
              </a:rPr>
              <a:t>little is spent on, or known about, how best to ensure that the lessons learned from research are relevant to, and, inform and improve the quality of health, delivery of services and the utilization </a:t>
            </a:r>
            <a:r>
              <a:rPr lang="en-US" sz="1800" i="1" dirty="0">
                <a:solidFill>
                  <a:srgbClr val="000000"/>
                </a:solidFill>
                <a:latin typeface="Arial"/>
                <a:ea typeface="Times New Roman"/>
                <a:cs typeface="Times New Roman"/>
              </a:rPr>
              <a:t>and sustainability of evidence-based tools and approaches.  </a:t>
            </a:r>
          </a:p>
          <a:p>
            <a:pPr>
              <a:lnSpc>
                <a:spcPct val="120000"/>
              </a:lnSpc>
              <a:spcBef>
                <a:spcPts val="1200"/>
              </a:spcBef>
            </a:pPr>
            <a:r>
              <a:rPr lang="en-US" sz="1800" i="1" dirty="0">
                <a:solidFill>
                  <a:srgbClr val="000000"/>
                </a:solidFill>
                <a:latin typeface="Arial"/>
                <a:ea typeface="Times New Roman"/>
                <a:cs typeface="Times New Roman"/>
              </a:rPr>
              <a:t>The National Institutes of Health has recognized that closing the gap between research discovery and clinical and community practice </a:t>
            </a:r>
            <a:r>
              <a:rPr lang="en-US" sz="1800" i="1" dirty="0">
                <a:solidFill>
                  <a:srgbClr val="00B050"/>
                </a:solidFill>
                <a:latin typeface="Arial"/>
                <a:ea typeface="Times New Roman"/>
                <a:cs typeface="Times New Roman"/>
              </a:rPr>
              <a:t>through scientific inquiry</a:t>
            </a:r>
            <a:r>
              <a:rPr lang="en-US" sz="1800" i="1" dirty="0">
                <a:solidFill>
                  <a:srgbClr val="000000"/>
                </a:solidFill>
                <a:latin typeface="Arial"/>
                <a:ea typeface="Times New Roman"/>
                <a:cs typeface="Times New Roman"/>
              </a:rPr>
              <a:t> is both a complex challenge and an absolute necessity if we are to ensure that all populations benefit from the Nation’s investments in scientific discoveries </a:t>
            </a:r>
            <a:endParaRPr lang="en-US" sz="1800" i="1" dirty="0">
              <a:latin typeface="Cambria"/>
              <a:ea typeface="ＭＳ 明朝"/>
              <a:cs typeface="Times New Roman"/>
            </a:endParaRPr>
          </a:p>
        </p:txBody>
      </p:sp>
      <p:sp>
        <p:nvSpPr>
          <p:cNvPr id="4" name="Rectangle 3"/>
          <p:cNvSpPr/>
          <p:nvPr/>
        </p:nvSpPr>
        <p:spPr>
          <a:xfrm>
            <a:off x="4533900" y="4900940"/>
            <a:ext cx="4572000" cy="261610"/>
          </a:xfrm>
          <a:prstGeom prst="rect">
            <a:avLst/>
          </a:prstGeom>
        </p:spPr>
        <p:txBody>
          <a:bodyPr>
            <a:spAutoFit/>
          </a:bodyPr>
          <a:lstStyle/>
          <a:p>
            <a:pPr algn="r"/>
            <a:r>
              <a:rPr lang="en-US" sz="1100" dirty="0"/>
              <a:t>http://grants.nih.gov/grants/guide/pa-files/PAR-13-056.html</a:t>
            </a:r>
          </a:p>
        </p:txBody>
      </p:sp>
    </p:spTree>
    <p:extLst>
      <p:ext uri="{BB962C8B-B14F-4D97-AF65-F5344CB8AC3E}">
        <p14:creationId xmlns:p14="http://schemas.microsoft.com/office/powerpoint/2010/main" val="931039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824982"/>
            <a:ext cx="3352800" cy="2394857"/>
          </a:xfrm>
        </p:spPr>
      </p:pic>
      <p:sp>
        <p:nvSpPr>
          <p:cNvPr id="2" name="Title 1"/>
          <p:cNvSpPr>
            <a:spLocks noGrp="1"/>
          </p:cNvSpPr>
          <p:nvPr>
            <p:ph type="title"/>
          </p:nvPr>
        </p:nvSpPr>
        <p:spPr>
          <a:xfrm>
            <a:off x="457200" y="205978"/>
            <a:ext cx="8229600" cy="536972"/>
          </a:xfrm>
          <a:solidFill>
            <a:schemeClr val="tx2"/>
          </a:solidFill>
        </p:spPr>
        <p:txBody>
          <a:bodyPr>
            <a:normAutofit fontScale="90000"/>
          </a:bodyPr>
          <a:lstStyle/>
          <a:p>
            <a:r>
              <a:rPr lang="en-US" sz="3600" b="1" dirty="0">
                <a:solidFill>
                  <a:schemeClr val="bg1"/>
                </a:solidFill>
              </a:rPr>
              <a:t>Implementation Science: A New Elephant?</a:t>
            </a:r>
          </a:p>
        </p:txBody>
      </p:sp>
      <p:pic>
        <p:nvPicPr>
          <p:cNvPr id="5" name="Content Placeholder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324600" y="3343939"/>
            <a:ext cx="2340633" cy="1766515"/>
          </a:xfrm>
        </p:spPr>
      </p:pic>
      <p:sp>
        <p:nvSpPr>
          <p:cNvPr id="8" name="Rectangle 7"/>
          <p:cNvSpPr/>
          <p:nvPr/>
        </p:nvSpPr>
        <p:spPr>
          <a:xfrm>
            <a:off x="381000" y="804283"/>
            <a:ext cx="4572000" cy="4078039"/>
          </a:xfrm>
          <a:prstGeom prst="rect">
            <a:avLst/>
          </a:prstGeom>
        </p:spPr>
        <p:txBody>
          <a:bodyPr wrap="square" anchor="ctr">
            <a:spAutoFit/>
          </a:bodyPr>
          <a:lstStyle/>
          <a:p>
            <a:pPr marL="285750" indent="-285750">
              <a:spcBef>
                <a:spcPts val="600"/>
              </a:spcBef>
              <a:buFont typeface="Arial" panose="020B0604020202020204" pitchFamily="34" charset="0"/>
              <a:buChar char="•"/>
            </a:pPr>
            <a:r>
              <a:rPr lang="en-US" sz="1400" dirty="0"/>
              <a:t>Clear consensus that a need for research to optimize use of proven clinical interventions is clear</a:t>
            </a:r>
          </a:p>
          <a:p>
            <a:pPr marL="285750" indent="-285750">
              <a:spcBef>
                <a:spcPts val="600"/>
              </a:spcBef>
              <a:buFont typeface="Arial" panose="020B0604020202020204" pitchFamily="34" charset="0"/>
              <a:buChar char="•"/>
            </a:pPr>
            <a:r>
              <a:rPr lang="en-US" sz="1400" dirty="0"/>
              <a:t>What is this area of research? What is the scope, bounds, nature? </a:t>
            </a:r>
          </a:p>
          <a:p>
            <a:pPr marL="285750" indent="-285750">
              <a:spcBef>
                <a:spcPts val="600"/>
              </a:spcBef>
              <a:buFont typeface="Arial" panose="020B0604020202020204" pitchFamily="34" charset="0"/>
              <a:buChar char="•"/>
            </a:pPr>
            <a:r>
              <a:rPr lang="en-US" sz="1400" dirty="0"/>
              <a:t>How is it different from other areas of research?</a:t>
            </a:r>
          </a:p>
          <a:p>
            <a:pPr marL="742950" lvl="1" indent="-285750">
              <a:spcBef>
                <a:spcPts val="600"/>
              </a:spcBef>
              <a:buFont typeface="Arial" panose="020B0604020202020204" pitchFamily="34" charset="0"/>
              <a:buChar char="•"/>
            </a:pPr>
            <a:r>
              <a:rPr lang="en-US" sz="1400" dirty="0"/>
              <a:t>“implementation science” or “implementation research” or “operations research” or  “knowledge translation” or “delivery science” or “program science” or “outcomes research” or</a:t>
            </a:r>
            <a:br>
              <a:rPr lang="en-US" sz="1400" dirty="0"/>
            </a:br>
            <a:r>
              <a:rPr lang="en-US" sz="1400" dirty="0"/>
              <a:t>“community participatory research?” </a:t>
            </a:r>
          </a:p>
          <a:p>
            <a:pPr marL="285750" indent="-285750">
              <a:spcBef>
                <a:spcPts val="600"/>
              </a:spcBef>
              <a:buFont typeface="Arial" panose="020B0604020202020204" pitchFamily="34" charset="0"/>
              <a:buChar char="•"/>
            </a:pPr>
            <a:r>
              <a:rPr lang="en-US" sz="1400" dirty="0"/>
              <a:t>How is it related to the social sciences? </a:t>
            </a:r>
          </a:p>
          <a:p>
            <a:pPr marL="742950" lvl="1" indent="-285750">
              <a:spcBef>
                <a:spcPts val="600"/>
              </a:spcBef>
              <a:buFont typeface="Arial" panose="020B0604020202020204" pitchFamily="34" charset="0"/>
              <a:buChar char="•"/>
            </a:pPr>
            <a:r>
              <a:rPr lang="en-US" sz="1400" dirty="0"/>
              <a:t>Marketing? Economics? Sociology? Psychology?  </a:t>
            </a:r>
          </a:p>
          <a:p>
            <a:pPr marL="285750" indent="-285750">
              <a:spcBef>
                <a:spcPts val="600"/>
              </a:spcBef>
              <a:buFont typeface="Arial" panose="020B0604020202020204" pitchFamily="34" charset="0"/>
              <a:buChar char="•"/>
            </a:pPr>
            <a:r>
              <a:rPr lang="en-US" sz="1400" dirty="0"/>
              <a:t>What methods are distinctive in this area of research?</a:t>
            </a:r>
          </a:p>
          <a:p>
            <a:pPr marL="285750" indent="-285750">
              <a:spcBef>
                <a:spcPts val="600"/>
              </a:spcBef>
              <a:buFont typeface="Arial" panose="020B0604020202020204" pitchFamily="34" charset="0"/>
              <a:buChar char="•"/>
            </a:pPr>
            <a:r>
              <a:rPr lang="en-US" sz="1400" dirty="0"/>
              <a:t>Defining it crystalizes its needs, allows us to talk about progress and an create cohesive discourse and attention – and funding…</a:t>
            </a:r>
          </a:p>
        </p:txBody>
      </p:sp>
    </p:spTree>
    <p:extLst>
      <p:ext uri="{BB962C8B-B14F-4D97-AF65-F5344CB8AC3E}">
        <p14:creationId xmlns:p14="http://schemas.microsoft.com/office/powerpoint/2010/main" val="3644590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33350"/>
            <a:ext cx="8801100" cy="457200"/>
          </a:xfrm>
          <a:solidFill>
            <a:schemeClr val="tx2"/>
          </a:solidFill>
        </p:spPr>
        <p:txBody>
          <a:bodyPr>
            <a:noAutofit/>
          </a:bodyPr>
          <a:lstStyle/>
          <a:p>
            <a:r>
              <a:rPr lang="en-US" sz="2800" b="1" dirty="0">
                <a:solidFill>
                  <a:schemeClr val="bg1"/>
                </a:solidFill>
              </a:rPr>
              <a:t>Defining Implementation Research: A Review</a:t>
            </a:r>
          </a:p>
        </p:txBody>
      </p:sp>
      <p:sp>
        <p:nvSpPr>
          <p:cNvPr id="3" name="Content Placeholder 2"/>
          <p:cNvSpPr>
            <a:spLocks noGrp="1"/>
          </p:cNvSpPr>
          <p:nvPr>
            <p:ph idx="1"/>
          </p:nvPr>
        </p:nvSpPr>
        <p:spPr>
          <a:xfrm>
            <a:off x="228600" y="819150"/>
            <a:ext cx="4572000" cy="4191000"/>
          </a:xfrm>
        </p:spPr>
        <p:txBody>
          <a:bodyPr>
            <a:noAutofit/>
          </a:bodyPr>
          <a:lstStyle/>
          <a:p>
            <a:r>
              <a:rPr lang="en-US" sz="1600" dirty="0"/>
              <a:t>2014 Strategic Use of Antiretroviral Therapy </a:t>
            </a:r>
          </a:p>
          <a:p>
            <a:pPr lvl="1"/>
            <a:r>
              <a:rPr lang="en-US" sz="1200" dirty="0"/>
              <a:t>WHO HIV Department </a:t>
            </a:r>
          </a:p>
          <a:p>
            <a:r>
              <a:rPr lang="en-US" sz="1600" dirty="0"/>
              <a:t>Definitions</a:t>
            </a:r>
          </a:p>
          <a:p>
            <a:pPr lvl="1"/>
            <a:r>
              <a:rPr lang="en-US" sz="1200" dirty="0"/>
              <a:t>PubMed search in April 2014 to identify articles containing using the terms “delivery science”, “implementation science”, “implementation research”, “dissemination research”,  “dissemination science” and “knowledge translation” with Medical Subject Headings terms “HIV” and “AIDS”. </a:t>
            </a:r>
          </a:p>
          <a:p>
            <a:r>
              <a:rPr lang="en-US" sz="1600" dirty="0"/>
              <a:t>Measurements</a:t>
            </a:r>
          </a:p>
          <a:p>
            <a:pPr lvl="1"/>
            <a:r>
              <a:rPr lang="en-US" sz="1200" dirty="0"/>
              <a:t>Extracted key characteristics of definitions (</a:t>
            </a:r>
            <a:r>
              <a:rPr lang="en-US" sz="1200" dirty="0" err="1"/>
              <a:t>eg</a:t>
            </a:r>
            <a:r>
              <a:rPr lang="en-US" sz="1200" dirty="0"/>
              <a:t>, publication year, author)  and references</a:t>
            </a:r>
          </a:p>
          <a:p>
            <a:r>
              <a:rPr lang="en-US" sz="1600" dirty="0"/>
              <a:t>Analysis</a:t>
            </a:r>
            <a:endParaRPr lang="en-US" sz="2000" dirty="0"/>
          </a:p>
          <a:p>
            <a:pPr lvl="1"/>
            <a:r>
              <a:rPr lang="en-US" sz="1200" dirty="0"/>
              <a:t>Tabulated characteristics of definitions</a:t>
            </a:r>
          </a:p>
          <a:p>
            <a:pPr lvl="1"/>
            <a:r>
              <a:rPr lang="en-US" sz="1200" dirty="0"/>
              <a:t>Network graph of definitions linked by their chain of references </a:t>
            </a:r>
          </a:p>
          <a:p>
            <a:pPr lvl="1"/>
            <a:r>
              <a:rPr lang="en-US" sz="1200" dirty="0"/>
              <a:t>Coded content themes</a:t>
            </a:r>
          </a:p>
          <a:p>
            <a:pPr lvl="1"/>
            <a:r>
              <a:rPr lang="en-US" sz="1200" dirty="0"/>
              <a:t>Offer an empiric “synthetic” working definition of implementation science</a:t>
            </a:r>
          </a:p>
          <a:p>
            <a:pPr lvl="1"/>
            <a:endParaRPr lang="en-US" sz="1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895350"/>
            <a:ext cx="4419600" cy="38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15200" y="4857750"/>
            <a:ext cx="1642886" cy="276999"/>
          </a:xfrm>
          <a:prstGeom prst="rect">
            <a:avLst/>
          </a:prstGeom>
          <a:noFill/>
        </p:spPr>
        <p:txBody>
          <a:bodyPr wrap="none" rtlCol="0">
            <a:spAutoFit/>
          </a:bodyPr>
          <a:lstStyle/>
          <a:p>
            <a:r>
              <a:rPr lang="en-US" sz="1200" dirty="0"/>
              <a:t>Odeny Lancet HIV 2015</a:t>
            </a:r>
          </a:p>
        </p:txBody>
      </p:sp>
    </p:spTree>
    <p:extLst>
      <p:ext uri="{BB962C8B-B14F-4D97-AF65-F5344CB8AC3E}">
        <p14:creationId xmlns:p14="http://schemas.microsoft.com/office/powerpoint/2010/main" val="3241678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57150"/>
            <a:ext cx="8915400" cy="590550"/>
          </a:xfrm>
          <a:prstGeom prst="rect">
            <a:avLst/>
          </a:prstGeom>
          <a:solidFill>
            <a:srgbClr val="1F497D"/>
          </a:solidFill>
        </p:spPr>
        <p:txBody>
          <a:bodyPr anchor="ctr">
            <a:noAutofit/>
          </a:bodyPr>
          <a:lstStyle>
            <a:defPPr>
              <a:defRPr lang="en-US"/>
            </a:defPPr>
            <a:lvl1pPr algn="ctr">
              <a:spcBef>
                <a:spcPct val="0"/>
              </a:spcBef>
              <a:buNone/>
              <a:defRPr sz="3600" b="1">
                <a:solidFill>
                  <a:srgbClr val="FFFFFF"/>
                </a:solidFill>
                <a:latin typeface="Quicksand Bold" pitchFamily="2" charset="0"/>
                <a:ea typeface="+mj-ea"/>
                <a:cs typeface="+mj-cs"/>
              </a:defRPr>
            </a:lvl1pPr>
          </a:lstStyle>
          <a:p>
            <a:r>
              <a:rPr lang="en-US" sz="2800" dirty="0">
                <a:latin typeface="+mj-lt"/>
              </a:rPr>
              <a:t>Characteristics of Identified Definitions</a:t>
            </a:r>
          </a:p>
        </p:txBody>
      </p:sp>
      <p:graphicFrame>
        <p:nvGraphicFramePr>
          <p:cNvPr id="7" name="Table 6"/>
          <p:cNvGraphicFramePr>
            <a:graphicFrameLocks noGrp="1"/>
          </p:cNvGraphicFramePr>
          <p:nvPr>
            <p:extLst>
              <p:ext uri="{D42A27DB-BD31-4B8C-83A1-F6EECF244321}">
                <p14:modId xmlns:p14="http://schemas.microsoft.com/office/powerpoint/2010/main" val="3936236074"/>
              </p:ext>
            </p:extLst>
          </p:nvPr>
        </p:nvGraphicFramePr>
        <p:xfrm>
          <a:off x="403192" y="971550"/>
          <a:ext cx="8098155" cy="3977640"/>
        </p:xfrm>
        <a:graphic>
          <a:graphicData uri="http://schemas.openxmlformats.org/drawingml/2006/table">
            <a:tbl>
              <a:tblPr firstRow="1" bandRow="1">
                <a:tableStyleId>{2D5ABB26-0587-4C30-8999-92F81FD0307C}</a:tableStyleId>
              </a:tblPr>
              <a:tblGrid>
                <a:gridCol w="1907223">
                  <a:extLst>
                    <a:ext uri="{9D8B030D-6E8A-4147-A177-3AD203B41FA5}">
                      <a16:colId xmlns:a16="http://schemas.microsoft.com/office/drawing/2014/main" val="20000"/>
                    </a:ext>
                  </a:extLst>
                </a:gridCol>
                <a:gridCol w="5544185">
                  <a:extLst>
                    <a:ext uri="{9D8B030D-6E8A-4147-A177-3AD203B41FA5}">
                      <a16:colId xmlns:a16="http://schemas.microsoft.com/office/drawing/2014/main" val="20001"/>
                    </a:ext>
                  </a:extLst>
                </a:gridCol>
                <a:gridCol w="646747">
                  <a:extLst>
                    <a:ext uri="{9D8B030D-6E8A-4147-A177-3AD203B41FA5}">
                      <a16:colId xmlns:a16="http://schemas.microsoft.com/office/drawing/2014/main" val="20002"/>
                    </a:ext>
                  </a:extLst>
                </a:gridCol>
              </a:tblGrid>
              <a:tr h="342900">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US" sz="1800" b="0" dirty="0">
                          <a:solidFill>
                            <a:srgbClr val="000000"/>
                          </a:solidFill>
                          <a:latin typeface="+mj-lt"/>
                          <a:ea typeface="Calibri"/>
                          <a:cs typeface="Times New Roman"/>
                        </a:rPr>
                        <a:t>Terms</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en-US" sz="1800" b="0" dirty="0">
                          <a:solidFill>
                            <a:srgbClr val="000000"/>
                          </a:solidFill>
                          <a:latin typeface="+mj-lt"/>
                          <a:ea typeface="Calibri"/>
                          <a:cs typeface="Times New Roman"/>
                        </a:rPr>
                        <a:t>Implementation</a:t>
                      </a:r>
                      <a:r>
                        <a:rPr lang="en-US" sz="1800" b="0" baseline="0" dirty="0">
                          <a:solidFill>
                            <a:srgbClr val="000000"/>
                          </a:solidFill>
                          <a:latin typeface="+mj-lt"/>
                          <a:ea typeface="Calibri"/>
                          <a:cs typeface="Times New Roman"/>
                        </a:rPr>
                        <a:t> Research</a:t>
                      </a:r>
                      <a:endParaRPr lang="en-US" sz="1800" b="0" dirty="0">
                        <a:solidFill>
                          <a:srgbClr val="000000"/>
                        </a:solidFill>
                        <a:latin typeface="+mj-lt"/>
                        <a:ea typeface="Calibri"/>
                        <a:cs typeface="Times New Roman"/>
                      </a:endParaRPr>
                    </a:p>
                  </a:txBody>
                  <a:tcPr marL="68580" marR="68580" marT="6858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1200"/>
                        </a:spcBef>
                        <a:spcAft>
                          <a:spcPts val="0"/>
                        </a:spcAft>
                      </a:pPr>
                      <a:r>
                        <a:rPr lang="en-US" sz="1800" b="0" dirty="0">
                          <a:solidFill>
                            <a:srgbClr val="000000"/>
                          </a:solidFill>
                          <a:latin typeface="+mj-lt"/>
                        </a:rPr>
                        <a:t>40</a:t>
                      </a:r>
                      <a:endParaRPr lang="en-US" sz="1800" b="0" dirty="0">
                        <a:solidFill>
                          <a:srgbClr val="000000"/>
                        </a:solidFill>
                        <a:latin typeface="+mj-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2900">
                <a:tc>
                  <a:txBody>
                    <a:bodyPr/>
                    <a:lstStyle/>
                    <a:p>
                      <a:pPr marL="0" marR="0" algn="l">
                        <a:lnSpc>
                          <a:spcPct val="100000"/>
                        </a:lnSpc>
                        <a:spcBef>
                          <a:spcPts val="1200"/>
                        </a:spcBef>
                        <a:spcAft>
                          <a:spcPts val="0"/>
                        </a:spcAft>
                      </a:pPr>
                      <a:endParaRPr lang="en-US" sz="1800" b="0" dirty="0">
                        <a:solidFill>
                          <a:srgbClr val="000000"/>
                        </a:solidFill>
                        <a:latin typeface="+mj-lt"/>
                        <a:ea typeface="Calibri"/>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1200"/>
                        </a:spcBef>
                        <a:spcAft>
                          <a:spcPts val="0"/>
                        </a:spcAft>
                      </a:pPr>
                      <a:r>
                        <a:rPr lang="en-US" sz="1800" b="0" dirty="0">
                          <a:solidFill>
                            <a:srgbClr val="000000"/>
                          </a:solidFill>
                          <a:latin typeface="+mj-lt"/>
                          <a:ea typeface="Calibri"/>
                          <a:cs typeface="Times New Roman"/>
                        </a:rPr>
                        <a:t>Implementation Science</a:t>
                      </a:r>
                    </a:p>
                  </a:txBody>
                  <a:tcPr marL="68580" marR="68580" marT="6858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1200"/>
                        </a:spcBef>
                        <a:spcAft>
                          <a:spcPts val="0"/>
                        </a:spcAft>
                      </a:pPr>
                      <a:r>
                        <a:rPr lang="en-US" sz="1800" b="0" dirty="0">
                          <a:solidFill>
                            <a:srgbClr val="000000"/>
                          </a:solidFill>
                          <a:latin typeface="+mj-lt"/>
                          <a:ea typeface="Calibri"/>
                          <a:cs typeface="Times New Roman"/>
                        </a:rPr>
                        <a:t>25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2900">
                <a:tc>
                  <a:txBody>
                    <a:bodyPr/>
                    <a:lstStyle/>
                    <a:p>
                      <a:pPr marL="0" marR="0" algn="l">
                        <a:lnSpc>
                          <a:spcPct val="100000"/>
                        </a:lnSpc>
                        <a:spcBef>
                          <a:spcPts val="1200"/>
                        </a:spcBef>
                        <a:spcAft>
                          <a:spcPts val="0"/>
                        </a:spcAft>
                      </a:pPr>
                      <a:endParaRPr lang="en-US" sz="1800" b="0" dirty="0">
                        <a:solidFill>
                          <a:srgbClr val="000000"/>
                        </a:solidFill>
                        <a:latin typeface="+mj-lt"/>
                        <a:ea typeface="Calibri"/>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1200"/>
                        </a:spcBef>
                        <a:spcAft>
                          <a:spcPts val="0"/>
                        </a:spcAft>
                      </a:pPr>
                      <a:r>
                        <a:rPr lang="en-US" sz="1800" b="0" dirty="0">
                          <a:solidFill>
                            <a:srgbClr val="000000"/>
                          </a:solidFill>
                          <a:latin typeface="+mj-lt"/>
                          <a:ea typeface="Calibri"/>
                          <a:cs typeface="Times New Roman"/>
                        </a:rPr>
                        <a:t>Dissemination Research</a:t>
                      </a:r>
                    </a:p>
                  </a:txBody>
                  <a:tcPr marL="68580" marR="68580" marT="6858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1200"/>
                        </a:spcBef>
                        <a:spcAft>
                          <a:spcPts val="0"/>
                        </a:spcAft>
                      </a:pPr>
                      <a:r>
                        <a:rPr lang="en-US" sz="1800" b="0" dirty="0">
                          <a:solidFill>
                            <a:srgbClr val="000000"/>
                          </a:solidFill>
                          <a:latin typeface="+mj-lt"/>
                          <a:ea typeface="Calibri"/>
                          <a:cs typeface="Times New Roman"/>
                        </a:rPr>
                        <a:t>4</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34340">
                <a:tc>
                  <a:txBody>
                    <a:bodyPr/>
                    <a:lstStyle/>
                    <a:p>
                      <a:pPr marL="0" marR="0" algn="l">
                        <a:lnSpc>
                          <a:spcPct val="100000"/>
                        </a:lnSpc>
                        <a:spcBef>
                          <a:spcPts val="1200"/>
                        </a:spcBef>
                        <a:spcAft>
                          <a:spcPts val="0"/>
                        </a:spcAft>
                      </a:pPr>
                      <a:endParaRPr lang="en-US" sz="1800" b="0" dirty="0">
                        <a:solidFill>
                          <a:srgbClr val="000000"/>
                        </a:solidFill>
                        <a:latin typeface="+mj-lt"/>
                        <a:ea typeface="Calibri"/>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1200"/>
                        </a:spcBef>
                        <a:spcAft>
                          <a:spcPts val="0"/>
                        </a:spcAft>
                      </a:pPr>
                      <a:r>
                        <a:rPr lang="en-US" sz="1800" b="0" dirty="0">
                          <a:solidFill>
                            <a:srgbClr val="000000"/>
                          </a:solidFill>
                          <a:latin typeface="+mj-lt"/>
                          <a:ea typeface="Calibri"/>
                          <a:cs typeface="Times New Roman"/>
                        </a:rPr>
                        <a:t>Dissemination Science</a:t>
                      </a:r>
                    </a:p>
                  </a:txBody>
                  <a:tcPr marL="68580" marR="68580" marT="6858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1200"/>
                        </a:spcBef>
                        <a:spcAft>
                          <a:spcPts val="0"/>
                        </a:spcAft>
                      </a:pPr>
                      <a:r>
                        <a:rPr lang="en-US" sz="1800" b="0" dirty="0">
                          <a:solidFill>
                            <a:srgbClr val="000000"/>
                          </a:solidFill>
                          <a:latin typeface="+mj-lt"/>
                          <a:ea typeface="Calibri"/>
                          <a:cs typeface="Times New Roman"/>
                        </a:rPr>
                        <a:t>4</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2900">
                <a:tc>
                  <a:txBody>
                    <a:bodyPr/>
                    <a:lstStyle/>
                    <a:p>
                      <a:pPr marL="0" marR="0" algn="l">
                        <a:lnSpc>
                          <a:spcPct val="100000"/>
                        </a:lnSpc>
                        <a:spcBef>
                          <a:spcPts val="1200"/>
                        </a:spcBef>
                        <a:spcAft>
                          <a:spcPts val="0"/>
                        </a:spcAft>
                      </a:pPr>
                      <a:r>
                        <a:rPr lang="en-US" sz="1800" b="0" dirty="0">
                          <a:solidFill>
                            <a:srgbClr val="000000"/>
                          </a:solidFill>
                          <a:latin typeface="+mj-lt"/>
                          <a:ea typeface="Calibri"/>
                          <a:cs typeface="Times New Roman"/>
                        </a:rPr>
                        <a:t>Categories</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1200"/>
                        </a:spcBef>
                        <a:spcAft>
                          <a:spcPts val="0"/>
                        </a:spcAft>
                      </a:pPr>
                      <a:r>
                        <a:rPr lang="en-US" sz="1800" b="0" dirty="0">
                          <a:solidFill>
                            <a:srgbClr val="000000"/>
                          </a:solidFill>
                          <a:latin typeface="+mj-lt"/>
                          <a:ea typeface="Calibri"/>
                          <a:cs typeface="Times New Roman"/>
                        </a:rPr>
                        <a:t>Definitions</a:t>
                      </a:r>
                    </a:p>
                  </a:txBody>
                  <a:tcPr marL="68580" marR="68580" marT="6858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1200"/>
                        </a:spcBef>
                        <a:spcAft>
                          <a:spcPts val="0"/>
                        </a:spcAft>
                      </a:pPr>
                      <a:r>
                        <a:rPr lang="en-US" sz="1800" b="0" dirty="0">
                          <a:solidFill>
                            <a:srgbClr val="000000"/>
                          </a:solidFill>
                          <a:latin typeface="+mj-lt"/>
                          <a:ea typeface="Calibri"/>
                          <a:cs typeface="Times New Roman"/>
                        </a:rPr>
                        <a:t>36</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2900">
                <a:tc>
                  <a:txBody>
                    <a:bodyPr/>
                    <a:lstStyle/>
                    <a:p>
                      <a:pPr marL="0" marR="0" algn="l">
                        <a:lnSpc>
                          <a:spcPct val="100000"/>
                        </a:lnSpc>
                        <a:spcBef>
                          <a:spcPts val="1200"/>
                        </a:spcBef>
                        <a:spcAft>
                          <a:spcPts val="0"/>
                        </a:spcAft>
                      </a:pPr>
                      <a:endParaRPr lang="en-US" sz="1800" b="0" dirty="0">
                        <a:solidFill>
                          <a:srgbClr val="000000"/>
                        </a:solidFill>
                        <a:latin typeface="+mj-lt"/>
                        <a:ea typeface="Calibri"/>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1200"/>
                        </a:spcBef>
                        <a:spcAft>
                          <a:spcPts val="0"/>
                        </a:spcAft>
                      </a:pPr>
                      <a:r>
                        <a:rPr lang="en-US" sz="1800" b="0" dirty="0">
                          <a:solidFill>
                            <a:srgbClr val="000000"/>
                          </a:solidFill>
                          <a:latin typeface="+mj-lt"/>
                          <a:ea typeface="Calibri"/>
                          <a:cs typeface="Times New Roman"/>
                        </a:rPr>
                        <a:t>Characterizations</a:t>
                      </a:r>
                    </a:p>
                  </a:txBody>
                  <a:tcPr marL="68580" marR="68580" marT="6858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1200"/>
                        </a:spcBef>
                        <a:spcAft>
                          <a:spcPts val="0"/>
                        </a:spcAft>
                      </a:pPr>
                      <a:r>
                        <a:rPr lang="en-US" sz="1800" b="0" dirty="0">
                          <a:solidFill>
                            <a:srgbClr val="000000"/>
                          </a:solidFill>
                          <a:latin typeface="+mj-lt"/>
                          <a:ea typeface="Calibri"/>
                          <a:cs typeface="Times New Roman"/>
                        </a:rPr>
                        <a:t>23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7200">
                <a:tc>
                  <a:txBody>
                    <a:bodyPr/>
                    <a:lstStyle/>
                    <a:p>
                      <a:pPr marL="0" marR="0" algn="l">
                        <a:lnSpc>
                          <a:spcPct val="100000"/>
                        </a:lnSpc>
                        <a:spcBef>
                          <a:spcPts val="1200"/>
                        </a:spcBef>
                        <a:spcAft>
                          <a:spcPts val="0"/>
                        </a:spcAft>
                      </a:pPr>
                      <a:endParaRPr lang="en-US" sz="1800" b="0" dirty="0">
                        <a:solidFill>
                          <a:srgbClr val="000000"/>
                        </a:solidFill>
                        <a:latin typeface="+mj-lt"/>
                        <a:ea typeface="Calibri"/>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1200"/>
                        </a:spcBef>
                        <a:spcAft>
                          <a:spcPts val="0"/>
                        </a:spcAft>
                      </a:pPr>
                      <a:r>
                        <a:rPr lang="en-US" sz="1800" b="0" dirty="0">
                          <a:solidFill>
                            <a:srgbClr val="000000"/>
                          </a:solidFill>
                          <a:latin typeface="+mj-lt"/>
                          <a:ea typeface="Calibri"/>
                          <a:cs typeface="Times New Roman"/>
                        </a:rPr>
                        <a:t>Both</a:t>
                      </a:r>
                    </a:p>
                  </a:txBody>
                  <a:tcPr marL="68580" marR="68580" marT="6858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1200"/>
                        </a:spcBef>
                        <a:spcAft>
                          <a:spcPts val="0"/>
                        </a:spcAft>
                      </a:pPr>
                      <a:r>
                        <a:rPr lang="en-US" sz="1800" b="0" dirty="0">
                          <a:solidFill>
                            <a:srgbClr val="000000"/>
                          </a:solidFill>
                          <a:latin typeface="+mj-lt"/>
                          <a:ea typeface="Calibri"/>
                          <a:cs typeface="Times New Roman"/>
                        </a:rPr>
                        <a:t>14</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2900">
                <a:tc>
                  <a:txBody>
                    <a:bodyPr/>
                    <a:lstStyle/>
                    <a:p>
                      <a:pPr marL="0" marR="0" algn="l">
                        <a:lnSpc>
                          <a:spcPct val="100000"/>
                        </a:lnSpc>
                        <a:spcBef>
                          <a:spcPts val="1200"/>
                        </a:spcBef>
                        <a:spcAft>
                          <a:spcPts val="0"/>
                        </a:spcAft>
                      </a:pPr>
                      <a:r>
                        <a:rPr lang="en-US" sz="1800" b="0" dirty="0">
                          <a:solidFill>
                            <a:srgbClr val="000000"/>
                          </a:solidFill>
                          <a:latin typeface="+mj-lt"/>
                          <a:ea typeface="Calibri"/>
                          <a:cs typeface="Times New Roman"/>
                        </a:rPr>
                        <a:t>Sources</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1200"/>
                        </a:spcBef>
                        <a:spcAft>
                          <a:spcPts val="0"/>
                        </a:spcAft>
                      </a:pPr>
                      <a:r>
                        <a:rPr lang="en-US" sz="1800" b="0" dirty="0">
                          <a:solidFill>
                            <a:srgbClr val="000000"/>
                          </a:solidFill>
                          <a:latin typeface="+mj-lt"/>
                          <a:ea typeface="Calibri"/>
                          <a:cs typeface="Times New Roman"/>
                        </a:rPr>
                        <a:t>Academic journals</a:t>
                      </a:r>
                    </a:p>
                  </a:txBody>
                  <a:tcPr marL="68580" marR="68580" marT="6858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1200"/>
                        </a:spcBef>
                        <a:spcAft>
                          <a:spcPts val="0"/>
                        </a:spcAft>
                      </a:pPr>
                      <a:r>
                        <a:rPr lang="en-US" sz="1800" b="0" dirty="0">
                          <a:solidFill>
                            <a:srgbClr val="000000"/>
                          </a:solidFill>
                          <a:latin typeface="+mj-lt"/>
                          <a:ea typeface="Calibri"/>
                          <a:cs typeface="Times New Roman"/>
                        </a:rPr>
                        <a:t>54</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2900">
                <a:tc>
                  <a:txBody>
                    <a:bodyPr/>
                    <a:lstStyle/>
                    <a:p>
                      <a:pPr marL="0" marR="0" algn="l">
                        <a:lnSpc>
                          <a:spcPct val="100000"/>
                        </a:lnSpc>
                        <a:spcBef>
                          <a:spcPts val="1200"/>
                        </a:spcBef>
                        <a:spcAft>
                          <a:spcPts val="0"/>
                        </a:spcAft>
                      </a:pPr>
                      <a:endParaRPr lang="en-US" sz="1800" b="0" dirty="0">
                        <a:solidFill>
                          <a:srgbClr val="000000"/>
                        </a:solidFill>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1200"/>
                        </a:spcBef>
                        <a:spcAft>
                          <a:spcPts val="0"/>
                        </a:spcAft>
                      </a:pPr>
                      <a:r>
                        <a:rPr lang="en-US" sz="1800" b="0" dirty="0">
                          <a:solidFill>
                            <a:srgbClr val="000000"/>
                          </a:solidFill>
                          <a:latin typeface="+mj-lt"/>
                          <a:ea typeface="Calibri"/>
                          <a:cs typeface="Times New Roman"/>
                        </a:rPr>
                        <a:t>Government or agency</a:t>
                      </a:r>
                      <a:r>
                        <a:rPr lang="en-US" sz="1800" b="0" baseline="0" dirty="0">
                          <a:solidFill>
                            <a:srgbClr val="000000"/>
                          </a:solidFill>
                          <a:latin typeface="+mj-lt"/>
                          <a:ea typeface="Calibri"/>
                          <a:cs typeface="Times New Roman"/>
                        </a:rPr>
                        <a:t> documents</a:t>
                      </a:r>
                      <a:endParaRPr lang="en-US" sz="1800" b="0" dirty="0">
                        <a:solidFill>
                          <a:srgbClr val="000000"/>
                        </a:solidFill>
                        <a:latin typeface="+mj-lt"/>
                        <a:ea typeface="Calibri"/>
                        <a:cs typeface="Times New Roman"/>
                      </a:endParaRPr>
                    </a:p>
                  </a:txBody>
                  <a:tcPr marL="68580" marR="68580" marT="6858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1200"/>
                        </a:spcBef>
                        <a:spcAft>
                          <a:spcPts val="0"/>
                        </a:spcAft>
                      </a:pPr>
                      <a:r>
                        <a:rPr lang="en-US" sz="1800" b="0" dirty="0">
                          <a:solidFill>
                            <a:srgbClr val="000000"/>
                          </a:solidFill>
                          <a:latin typeface="+mj-lt"/>
                          <a:ea typeface="Calibri"/>
                          <a:cs typeface="Times New Roman"/>
                        </a:rPr>
                        <a:t>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42900">
                <a:tc>
                  <a:txBody>
                    <a:bodyPr/>
                    <a:lstStyle/>
                    <a:p>
                      <a:pPr marL="0" marR="0" algn="l">
                        <a:lnSpc>
                          <a:spcPct val="100000"/>
                        </a:lnSpc>
                        <a:spcBef>
                          <a:spcPts val="1200"/>
                        </a:spcBef>
                        <a:spcAft>
                          <a:spcPts val="0"/>
                        </a:spcAft>
                      </a:pPr>
                      <a:endParaRPr lang="en-US" sz="1800" b="0" dirty="0">
                        <a:solidFill>
                          <a:srgbClr val="000000"/>
                        </a:solidFill>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1200"/>
                        </a:spcBef>
                        <a:spcAft>
                          <a:spcPts val="0"/>
                        </a:spcAft>
                      </a:pPr>
                      <a:r>
                        <a:rPr lang="en-US" sz="1800" b="0" dirty="0">
                          <a:solidFill>
                            <a:srgbClr val="000000"/>
                          </a:solidFill>
                          <a:latin typeface="+mj-lt"/>
                          <a:ea typeface="Calibri"/>
                          <a:cs typeface="Times New Roman"/>
                        </a:rPr>
                        <a:t>Reports/white papers</a:t>
                      </a:r>
                    </a:p>
                  </a:txBody>
                  <a:tcPr marL="68580" marR="68580" marT="6858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1200"/>
                        </a:spcBef>
                        <a:spcAft>
                          <a:spcPts val="0"/>
                        </a:spcAft>
                      </a:pPr>
                      <a:r>
                        <a:rPr lang="en-US" sz="1800" b="0" dirty="0">
                          <a:solidFill>
                            <a:srgbClr val="000000"/>
                          </a:solidFill>
                          <a:latin typeface="+mj-lt"/>
                          <a:ea typeface="Calibri"/>
                          <a:cs typeface="Times New Roman"/>
                        </a:rPr>
                        <a:t>10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2900">
                <a:tc>
                  <a:txBody>
                    <a:bodyPr/>
                    <a:lstStyle/>
                    <a:p>
                      <a:pPr marL="0" marR="0" algn="l">
                        <a:lnSpc>
                          <a:spcPct val="100000"/>
                        </a:lnSpc>
                        <a:spcBef>
                          <a:spcPts val="1200"/>
                        </a:spcBef>
                        <a:spcAft>
                          <a:spcPts val="0"/>
                        </a:spcAft>
                      </a:pPr>
                      <a:endParaRPr lang="en-US" sz="1800" b="0" dirty="0">
                        <a:solidFill>
                          <a:srgbClr val="000000"/>
                        </a:solidFill>
                        <a:latin typeface="+mj-lt"/>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1200"/>
                        </a:spcBef>
                        <a:spcAft>
                          <a:spcPts val="0"/>
                        </a:spcAft>
                      </a:pPr>
                      <a:r>
                        <a:rPr lang="en-US" sz="1800" b="0" dirty="0">
                          <a:solidFill>
                            <a:srgbClr val="000000"/>
                          </a:solidFill>
                          <a:latin typeface="+mj-lt"/>
                          <a:ea typeface="Calibri"/>
                          <a:cs typeface="Times New Roman"/>
                        </a:rPr>
                        <a:t>NGO websites</a:t>
                      </a:r>
                    </a:p>
                  </a:txBody>
                  <a:tcPr marL="68580" marR="68580" marT="6858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1200"/>
                        </a:spcBef>
                        <a:spcAft>
                          <a:spcPts val="0"/>
                        </a:spcAft>
                      </a:pPr>
                      <a:r>
                        <a:rPr lang="en-US" sz="1800" b="0" dirty="0">
                          <a:solidFill>
                            <a:srgbClr val="000000"/>
                          </a:solidFill>
                          <a:latin typeface="+mj-lt"/>
                          <a:ea typeface="Calibri"/>
                          <a:cs typeface="Times New Roman"/>
                        </a:rPr>
                        <a:t>2</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56198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Examples</a:t>
            </a:r>
          </a:p>
        </p:txBody>
      </p:sp>
      <p:sp>
        <p:nvSpPr>
          <p:cNvPr id="3" name="Content Placeholder 2"/>
          <p:cNvSpPr>
            <a:spLocks noGrp="1"/>
          </p:cNvSpPr>
          <p:nvPr>
            <p:ph idx="1"/>
          </p:nvPr>
        </p:nvSpPr>
        <p:spPr>
          <a:xfrm>
            <a:off x="457200" y="1200150"/>
            <a:ext cx="8229600" cy="3581399"/>
          </a:xfrm>
        </p:spPr>
        <p:txBody>
          <a:bodyPr>
            <a:normAutofit fontScale="62500" lnSpcReduction="20000"/>
          </a:bodyPr>
          <a:lstStyle/>
          <a:p>
            <a:pPr>
              <a:lnSpc>
                <a:spcPct val="150000"/>
              </a:lnSpc>
            </a:pPr>
            <a:r>
              <a:rPr lang="en-US" dirty="0"/>
              <a:t>The “University of Washington” Definition</a:t>
            </a:r>
          </a:p>
          <a:p>
            <a:pPr lvl="1">
              <a:lnSpc>
                <a:spcPct val="150000"/>
              </a:lnSpc>
            </a:pPr>
            <a:r>
              <a:rPr lang="en-US" dirty="0"/>
              <a:t>A systematic, scientific approach to ask and answer questions about how to use ‘what works’ in populations who need it with greater speed, appropriate fidelity, efficiency and relevant coverage.  (Kenny </a:t>
            </a:r>
            <a:r>
              <a:rPr lang="en-US" dirty="0" err="1"/>
              <a:t>Sherr</a:t>
            </a:r>
            <a:r>
              <a:rPr lang="en-US" dirty="0"/>
              <a:t> and colleagues)</a:t>
            </a:r>
          </a:p>
          <a:p>
            <a:pPr>
              <a:lnSpc>
                <a:spcPct val="150000"/>
              </a:lnSpc>
            </a:pPr>
            <a:r>
              <a:rPr lang="en-US" dirty="0"/>
              <a:t>The “Implementation Science Journal” Definition</a:t>
            </a:r>
          </a:p>
          <a:p>
            <a:pPr lvl="1">
              <a:lnSpc>
                <a:spcPct val="150000"/>
              </a:lnSpc>
            </a:pPr>
            <a:r>
              <a:rPr lang="en-US" dirty="0"/>
              <a:t>the scientific study of methods to promote the systematic uptake of research findings and other evidence-based practices into routine practice, and, hence, to improve the quality and effectiveness of health services and care (Eccles and </a:t>
            </a:r>
            <a:r>
              <a:rPr lang="en-US" dirty="0" err="1"/>
              <a:t>Mittman</a:t>
            </a:r>
            <a:r>
              <a:rPr lang="en-US" dirty="0"/>
              <a:t>)</a:t>
            </a:r>
          </a:p>
          <a:p>
            <a:pPr lvl="1">
              <a:lnSpc>
                <a:spcPct val="150000"/>
              </a:lnSpc>
            </a:pPr>
            <a:endParaRPr lang="en-US" dirty="0"/>
          </a:p>
          <a:p>
            <a:pPr lvl="1">
              <a:lnSpc>
                <a:spcPct val="150000"/>
              </a:lnSpc>
            </a:pPr>
            <a:endParaRPr lang="en-US" dirty="0"/>
          </a:p>
        </p:txBody>
      </p:sp>
    </p:spTree>
    <p:extLst>
      <p:ext uri="{BB962C8B-B14F-4D97-AF65-F5344CB8AC3E}">
        <p14:creationId xmlns:p14="http://schemas.microsoft.com/office/powerpoint/2010/main" val="2050698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Objectives</a:t>
            </a:r>
          </a:p>
        </p:txBody>
      </p:sp>
      <p:sp>
        <p:nvSpPr>
          <p:cNvPr id="3" name="Content Placeholder 2"/>
          <p:cNvSpPr>
            <a:spLocks noGrp="1"/>
          </p:cNvSpPr>
          <p:nvPr>
            <p:ph idx="1"/>
          </p:nvPr>
        </p:nvSpPr>
        <p:spPr/>
        <p:txBody>
          <a:bodyPr>
            <a:normAutofit fontScale="70000" lnSpcReduction="20000"/>
          </a:bodyPr>
          <a:lstStyle/>
          <a:p>
            <a:pPr>
              <a:lnSpc>
                <a:spcPct val="120000"/>
              </a:lnSpc>
              <a:spcBef>
                <a:spcPts val="600"/>
              </a:spcBef>
            </a:pPr>
            <a:r>
              <a:rPr lang="en-US" dirty="0"/>
              <a:t>Understand the motivations for a science of implementation</a:t>
            </a:r>
          </a:p>
          <a:p>
            <a:pPr>
              <a:lnSpc>
                <a:spcPct val="120000"/>
              </a:lnSpc>
              <a:spcBef>
                <a:spcPts val="600"/>
              </a:spcBef>
            </a:pPr>
            <a:r>
              <a:rPr lang="en-US" dirty="0"/>
              <a:t>Describe distinctive characteristics of implementation science</a:t>
            </a:r>
          </a:p>
          <a:p>
            <a:pPr>
              <a:lnSpc>
                <a:spcPct val="120000"/>
              </a:lnSpc>
              <a:spcBef>
                <a:spcPts val="600"/>
              </a:spcBef>
            </a:pPr>
            <a:r>
              <a:rPr lang="en-US" dirty="0"/>
              <a:t>Understand how to analyze barriers to implementation and how to propose solutions to overcome those barriers</a:t>
            </a:r>
          </a:p>
          <a:p>
            <a:pPr lvl="1">
              <a:lnSpc>
                <a:spcPct val="120000"/>
              </a:lnSpc>
              <a:spcBef>
                <a:spcPts val="600"/>
              </a:spcBef>
            </a:pPr>
            <a:r>
              <a:rPr lang="en-US" dirty="0"/>
              <a:t>Apply theory from implementation science, as well as from social sciences more broadly, to implementation problems in health.</a:t>
            </a:r>
          </a:p>
          <a:p>
            <a:pPr>
              <a:lnSpc>
                <a:spcPct val="120000"/>
              </a:lnSpc>
              <a:spcBef>
                <a:spcPts val="600"/>
              </a:spcBef>
            </a:pPr>
            <a:r>
              <a:rPr lang="en-US" dirty="0"/>
              <a:t>Understand conceptual and practical challenges with designing and carrying out implementation science – including sampling, measurements and analytic issues</a:t>
            </a:r>
          </a:p>
        </p:txBody>
      </p:sp>
    </p:spTree>
    <p:extLst>
      <p:ext uri="{BB962C8B-B14F-4D97-AF65-F5344CB8AC3E}">
        <p14:creationId xmlns:p14="http://schemas.microsoft.com/office/powerpoint/2010/main" val="4031470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1940" y="30713"/>
            <a:ext cx="8763000" cy="590550"/>
          </a:xfrm>
          <a:prstGeom prst="rect">
            <a:avLst/>
          </a:prstGeom>
          <a:solidFill>
            <a:srgbClr val="1F497D"/>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FFFF"/>
                </a:solidFill>
                <a:latin typeface="Arial" panose="020B0604020202020204" pitchFamily="34" charset="0"/>
                <a:cs typeface="Arial" panose="020B0604020202020204" pitchFamily="34" charset="0"/>
              </a:rPr>
              <a:t>Publication Dates of Identified Definitions (N=73)</a:t>
            </a:r>
          </a:p>
        </p:txBody>
      </p:sp>
      <p:sp>
        <p:nvSpPr>
          <p:cNvPr id="5" name="Content Placeholder 2"/>
          <p:cNvSpPr txBox="1">
            <a:spLocks/>
          </p:cNvSpPr>
          <p:nvPr/>
        </p:nvSpPr>
        <p:spPr>
          <a:xfrm>
            <a:off x="457200" y="1143000"/>
            <a:ext cx="8412480" cy="37719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latin typeface="Quicksand Bold"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243666"/>
            <a:ext cx="4724400" cy="345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57600" y="4629150"/>
            <a:ext cx="1969770" cy="369332"/>
          </a:xfrm>
          <a:prstGeom prst="rect">
            <a:avLst/>
          </a:prstGeom>
          <a:noFill/>
        </p:spPr>
        <p:txBody>
          <a:bodyPr wrap="none" rtlCol="0">
            <a:spAutoFit/>
          </a:bodyPr>
          <a:lstStyle/>
          <a:p>
            <a:r>
              <a:rPr lang="en-US" dirty="0"/>
              <a:t>Date of Publication</a:t>
            </a:r>
          </a:p>
        </p:txBody>
      </p:sp>
    </p:spTree>
    <p:extLst>
      <p:ext uri="{BB962C8B-B14F-4D97-AF65-F5344CB8AC3E}">
        <p14:creationId xmlns:p14="http://schemas.microsoft.com/office/powerpoint/2010/main" val="2549337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3350"/>
            <a:ext cx="5486400" cy="4937760"/>
          </a:xfrm>
          <a:prstGeom prst="rect">
            <a:avLst/>
          </a:prstGeom>
        </p:spPr>
      </p:pic>
      <p:sp>
        <p:nvSpPr>
          <p:cNvPr id="6" name="TextBox 5"/>
          <p:cNvSpPr txBox="1"/>
          <p:nvPr/>
        </p:nvSpPr>
        <p:spPr>
          <a:xfrm>
            <a:off x="5552049" y="895350"/>
            <a:ext cx="3512234" cy="3600986"/>
          </a:xfrm>
          <a:prstGeom prst="rect">
            <a:avLst/>
          </a:prstGeom>
          <a:noFill/>
        </p:spPr>
        <p:txBody>
          <a:bodyPr wrap="square" rtlCol="0">
            <a:spAutoFit/>
          </a:bodyPr>
          <a:lstStyle/>
          <a:p>
            <a:pPr>
              <a:spcBef>
                <a:spcPts val="1200"/>
              </a:spcBef>
              <a:spcAft>
                <a:spcPts val="1200"/>
              </a:spcAft>
            </a:pPr>
            <a:r>
              <a:rPr lang="en-US" sz="3600" b="1" dirty="0"/>
              <a:t>5</a:t>
            </a:r>
            <a:r>
              <a:rPr lang="en-US" sz="2000" dirty="0"/>
              <a:t> was maximum cluster size</a:t>
            </a:r>
          </a:p>
          <a:p>
            <a:pPr>
              <a:spcBef>
                <a:spcPts val="1200"/>
              </a:spcBef>
              <a:spcAft>
                <a:spcPts val="1200"/>
              </a:spcAft>
            </a:pPr>
            <a:r>
              <a:rPr lang="en-US" sz="3600" b="1" dirty="0"/>
              <a:t>41%</a:t>
            </a:r>
            <a:r>
              <a:rPr lang="en-US" sz="2400" dirty="0"/>
              <a:t> </a:t>
            </a:r>
            <a:r>
              <a:rPr lang="en-US" sz="2000" dirty="0"/>
              <a:t>definitions were index definitions that cited no other references</a:t>
            </a:r>
          </a:p>
          <a:p>
            <a:pPr>
              <a:spcBef>
                <a:spcPts val="1200"/>
              </a:spcBef>
              <a:spcAft>
                <a:spcPts val="1200"/>
              </a:spcAft>
            </a:pPr>
            <a:r>
              <a:rPr lang="en-US" sz="3600" b="1" dirty="0"/>
              <a:t>67% </a:t>
            </a:r>
            <a:r>
              <a:rPr lang="en-US" sz="2000" dirty="0"/>
              <a:t>of these index definitions were not were cited by any other definition.</a:t>
            </a:r>
          </a:p>
        </p:txBody>
      </p:sp>
      <p:sp>
        <p:nvSpPr>
          <p:cNvPr id="2" name="TextBox 1"/>
          <p:cNvSpPr txBox="1"/>
          <p:nvPr/>
        </p:nvSpPr>
        <p:spPr>
          <a:xfrm>
            <a:off x="218090" y="81975"/>
            <a:ext cx="8849710" cy="584775"/>
          </a:xfrm>
          <a:prstGeom prst="rect">
            <a:avLst/>
          </a:prstGeom>
          <a:solidFill>
            <a:schemeClr val="tx2"/>
          </a:solidFill>
        </p:spPr>
        <p:txBody>
          <a:bodyPr wrap="square" rtlCol="0">
            <a:spAutoFit/>
          </a:bodyPr>
          <a:lstStyle/>
          <a:p>
            <a:pPr algn="ctr"/>
            <a:r>
              <a:rPr lang="en-US" sz="3200" b="1" dirty="0">
                <a:solidFill>
                  <a:schemeClr val="bg1"/>
                </a:solidFill>
              </a:rPr>
              <a:t>Network Map of Definitions</a:t>
            </a:r>
          </a:p>
        </p:txBody>
      </p:sp>
    </p:spTree>
    <p:extLst>
      <p:ext uri="{BB962C8B-B14F-4D97-AF65-F5344CB8AC3E}">
        <p14:creationId xmlns:p14="http://schemas.microsoft.com/office/powerpoint/2010/main" val="4142951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57150"/>
            <a:ext cx="8915400" cy="457200"/>
          </a:xfrm>
          <a:prstGeom prst="rect">
            <a:avLst/>
          </a:prstGeom>
          <a:solidFill>
            <a:srgbClr val="1F497D"/>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FFFF"/>
                </a:solidFill>
              </a:rPr>
              <a:t>Understand the Nature of the Gap</a:t>
            </a:r>
          </a:p>
        </p:txBody>
      </p:sp>
      <p:sp>
        <p:nvSpPr>
          <p:cNvPr id="12" name="Rounded Rectangle 11"/>
          <p:cNvSpPr/>
          <p:nvPr/>
        </p:nvSpPr>
        <p:spPr>
          <a:xfrm>
            <a:off x="133551" y="1508191"/>
            <a:ext cx="1619049" cy="3297783"/>
          </a:xfrm>
          <a:prstGeom prst="roundRect">
            <a:avLst/>
          </a:prstGeom>
          <a:solidFill>
            <a:srgbClr val="E8E8E8"/>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Quicksand Bold" pitchFamily="2" charset="0"/>
              </a:rPr>
              <a:t>“Evidence”</a:t>
            </a:r>
            <a:br>
              <a:rPr lang="en-US" b="1" dirty="0">
                <a:solidFill>
                  <a:schemeClr val="tx1"/>
                </a:solidFill>
                <a:latin typeface="Quicksand Bold" pitchFamily="2" charset="0"/>
              </a:rPr>
            </a:br>
            <a:r>
              <a:rPr lang="en-US" b="1" dirty="0">
                <a:solidFill>
                  <a:schemeClr val="tx1"/>
                </a:solidFill>
                <a:latin typeface="Quicksand Bold" pitchFamily="2" charset="0"/>
              </a:rPr>
              <a:t> </a:t>
            </a:r>
          </a:p>
          <a:p>
            <a:pPr algn="ctr"/>
            <a:r>
              <a:rPr lang="en-US" b="1" dirty="0">
                <a:solidFill>
                  <a:schemeClr val="tx1"/>
                </a:solidFill>
                <a:latin typeface="Quicksand Bold" pitchFamily="2" charset="0"/>
              </a:rPr>
              <a:t>“Knowledge”</a:t>
            </a:r>
            <a:br>
              <a:rPr lang="en-US" b="1" dirty="0">
                <a:solidFill>
                  <a:schemeClr val="tx1"/>
                </a:solidFill>
                <a:latin typeface="Quicksand Bold" pitchFamily="2" charset="0"/>
              </a:rPr>
            </a:br>
            <a:r>
              <a:rPr lang="en-US" b="1" dirty="0">
                <a:solidFill>
                  <a:schemeClr val="tx1"/>
                </a:solidFill>
                <a:latin typeface="Quicksand Bold" pitchFamily="2" charset="0"/>
              </a:rPr>
              <a:t> </a:t>
            </a:r>
          </a:p>
          <a:p>
            <a:pPr algn="ctr"/>
            <a:r>
              <a:rPr lang="en-US" b="1" dirty="0">
                <a:solidFill>
                  <a:schemeClr val="tx1"/>
                </a:solidFill>
                <a:latin typeface="Quicksand Bold" pitchFamily="2" charset="0"/>
              </a:rPr>
              <a:t>“Research findings”</a:t>
            </a:r>
            <a:endParaRPr lang="en-GB" b="1" dirty="0">
              <a:solidFill>
                <a:schemeClr val="tx1"/>
              </a:solidFill>
              <a:latin typeface="Quicksand Bold" pitchFamily="2" charset="0"/>
            </a:endParaRPr>
          </a:p>
        </p:txBody>
      </p:sp>
      <p:sp>
        <p:nvSpPr>
          <p:cNvPr id="13" name="Rounded Rectangle 12"/>
          <p:cNvSpPr/>
          <p:nvPr/>
        </p:nvSpPr>
        <p:spPr>
          <a:xfrm>
            <a:off x="2588231" y="2016056"/>
            <a:ext cx="1601958" cy="2813201"/>
          </a:xfrm>
          <a:prstGeom prst="roundRect">
            <a:avLst/>
          </a:prstGeom>
          <a:solidFill>
            <a:srgbClr val="E8E8E8"/>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ndika Basic" pitchFamily="2" charset="0"/>
            </a:endParaRPr>
          </a:p>
        </p:txBody>
      </p:sp>
      <p:sp>
        <p:nvSpPr>
          <p:cNvPr id="10" name="Left-Right Arrow 9"/>
          <p:cNvSpPr/>
          <p:nvPr/>
        </p:nvSpPr>
        <p:spPr>
          <a:xfrm>
            <a:off x="1676400" y="3047551"/>
            <a:ext cx="962125" cy="588394"/>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34491" y="3157082"/>
            <a:ext cx="1219200" cy="369332"/>
          </a:xfrm>
          <a:prstGeom prst="rect">
            <a:avLst/>
          </a:prstGeom>
          <a:noFill/>
        </p:spPr>
        <p:txBody>
          <a:bodyPr wrap="square" rtlCol="0">
            <a:spAutoFit/>
          </a:bodyPr>
          <a:lstStyle/>
          <a:p>
            <a:pPr algn="ctr"/>
            <a:r>
              <a:rPr lang="en-US" dirty="0">
                <a:latin typeface="Quicksand Bold" pitchFamily="2" charset="0"/>
              </a:rPr>
              <a:t>GAP</a:t>
            </a:r>
          </a:p>
        </p:txBody>
      </p:sp>
      <p:sp>
        <p:nvSpPr>
          <p:cNvPr id="7" name="Content Placeholder 6"/>
          <p:cNvSpPr>
            <a:spLocks noGrp="1"/>
          </p:cNvSpPr>
          <p:nvPr>
            <p:ph sz="half" idx="2"/>
          </p:nvPr>
        </p:nvSpPr>
        <p:spPr>
          <a:xfrm>
            <a:off x="4332098" y="761364"/>
            <a:ext cx="4659501" cy="4020186"/>
          </a:xfrm>
        </p:spPr>
        <p:txBody>
          <a:bodyPr anchor="ctr">
            <a:noAutofit/>
          </a:bodyPr>
          <a:lstStyle/>
          <a:p>
            <a:pPr>
              <a:spcBef>
                <a:spcPts val="1200"/>
              </a:spcBef>
              <a:spcAft>
                <a:spcPts val="1200"/>
              </a:spcAft>
            </a:pPr>
            <a:r>
              <a:rPr lang="en-US" sz="1800" dirty="0"/>
              <a:t>Broad agreement that implementation science seeks to understand the gap between something theoretical (knowledge, evidence) and something practical and concrete (practice, delivery)</a:t>
            </a:r>
          </a:p>
        </p:txBody>
      </p:sp>
      <p:sp>
        <p:nvSpPr>
          <p:cNvPr id="14" name="TextBox 6"/>
          <p:cNvSpPr txBox="1">
            <a:spLocks noChangeArrowheads="1"/>
          </p:cNvSpPr>
          <p:nvPr/>
        </p:nvSpPr>
        <p:spPr bwMode="auto">
          <a:xfrm>
            <a:off x="2459693" y="2543208"/>
            <a:ext cx="173049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dirty="0">
                <a:latin typeface="Quicksand Bold" pitchFamily="2" charset="0"/>
              </a:rPr>
              <a:t> “Use”</a:t>
            </a:r>
          </a:p>
          <a:p>
            <a:pPr algn="ctr" eaLnBrk="1" hangingPunct="1"/>
            <a:endParaRPr lang="en-US" sz="1600" b="1" dirty="0">
              <a:latin typeface="Quicksand Bold" pitchFamily="2" charset="0"/>
            </a:endParaRPr>
          </a:p>
          <a:p>
            <a:pPr algn="ctr" eaLnBrk="1" hangingPunct="1"/>
            <a:r>
              <a:rPr lang="en-US" sz="1600" b="1" dirty="0">
                <a:latin typeface="Quicksand Bold" pitchFamily="2" charset="0"/>
              </a:rPr>
              <a:t>“Delivery”</a:t>
            </a:r>
          </a:p>
          <a:p>
            <a:pPr algn="ctr" eaLnBrk="1" hangingPunct="1"/>
            <a:r>
              <a:rPr lang="en-US" sz="1600" b="1" dirty="0">
                <a:latin typeface="Quicksand Bold" pitchFamily="2" charset="0"/>
              </a:rPr>
              <a:t> </a:t>
            </a:r>
          </a:p>
          <a:p>
            <a:pPr algn="ctr" eaLnBrk="1" hangingPunct="1"/>
            <a:r>
              <a:rPr lang="en-US" sz="1600" b="1" dirty="0">
                <a:latin typeface="Quicksand Bold" pitchFamily="2" charset="0"/>
              </a:rPr>
              <a:t>“Practice”</a:t>
            </a:r>
          </a:p>
          <a:p>
            <a:pPr algn="ctr" eaLnBrk="1" hangingPunct="1"/>
            <a:endParaRPr lang="en-US" sz="1600" b="1" dirty="0">
              <a:latin typeface="Quicksand Bold" pitchFamily="2" charset="0"/>
            </a:endParaRPr>
          </a:p>
          <a:p>
            <a:pPr algn="ctr" eaLnBrk="1" hangingPunct="1"/>
            <a:r>
              <a:rPr lang="en-US" sz="1600" b="1" dirty="0">
                <a:latin typeface="Quicksand Bold" pitchFamily="2" charset="0"/>
              </a:rPr>
              <a:t>“Uptake”</a:t>
            </a:r>
          </a:p>
        </p:txBody>
      </p:sp>
      <p:sp>
        <p:nvSpPr>
          <p:cNvPr id="2" name="TextBox 1"/>
          <p:cNvSpPr txBox="1"/>
          <p:nvPr/>
        </p:nvSpPr>
        <p:spPr>
          <a:xfrm>
            <a:off x="-15551" y="983218"/>
            <a:ext cx="1624062" cy="369332"/>
          </a:xfrm>
          <a:prstGeom prst="rect">
            <a:avLst/>
          </a:prstGeom>
          <a:noFill/>
        </p:spPr>
        <p:txBody>
          <a:bodyPr wrap="square" rtlCol="0">
            <a:spAutoFit/>
          </a:bodyPr>
          <a:lstStyle/>
          <a:p>
            <a:pPr algn="ctr"/>
            <a:r>
              <a:rPr lang="en-US" i="1" dirty="0"/>
              <a:t>Theoretical</a:t>
            </a:r>
          </a:p>
        </p:txBody>
      </p:sp>
      <p:sp>
        <p:nvSpPr>
          <p:cNvPr id="15" name="TextBox 14"/>
          <p:cNvSpPr txBox="1"/>
          <p:nvPr/>
        </p:nvSpPr>
        <p:spPr>
          <a:xfrm>
            <a:off x="2446452" y="899558"/>
            <a:ext cx="2029735" cy="646331"/>
          </a:xfrm>
          <a:prstGeom prst="rect">
            <a:avLst/>
          </a:prstGeom>
          <a:noFill/>
        </p:spPr>
        <p:txBody>
          <a:bodyPr wrap="square" rtlCol="0">
            <a:spAutoFit/>
          </a:bodyPr>
          <a:lstStyle/>
          <a:p>
            <a:pPr algn="ctr"/>
            <a:r>
              <a:rPr lang="en-US" i="1" dirty="0"/>
              <a:t>Practiced, realized, concrete</a:t>
            </a:r>
          </a:p>
        </p:txBody>
      </p:sp>
    </p:spTree>
    <p:extLst>
      <p:ext uri="{BB962C8B-B14F-4D97-AF65-F5344CB8AC3E}">
        <p14:creationId xmlns:p14="http://schemas.microsoft.com/office/powerpoint/2010/main" val="3899034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9144000" cy="914400"/>
          </a:xfrm>
          <a:solidFill>
            <a:schemeClr val="tx2"/>
          </a:solidFill>
        </p:spPr>
        <p:txBody>
          <a:bodyPr>
            <a:noAutofit/>
          </a:bodyPr>
          <a:lstStyle/>
          <a:p>
            <a:r>
              <a:rPr lang="en-US" sz="2800" b="1" dirty="0">
                <a:solidFill>
                  <a:schemeClr val="bg1"/>
                </a:solidFill>
              </a:rPr>
              <a:t>Magnitude of the Gap between Clinical Evidence and Routine Practice</a:t>
            </a:r>
          </a:p>
        </p:txBody>
      </p:sp>
      <p:sp>
        <p:nvSpPr>
          <p:cNvPr id="3" name="Content Placeholder 2"/>
          <p:cNvSpPr>
            <a:spLocks noGrp="1"/>
          </p:cNvSpPr>
          <p:nvPr>
            <p:ph idx="1"/>
          </p:nvPr>
        </p:nvSpPr>
        <p:spPr>
          <a:xfrm>
            <a:off x="457200" y="1200151"/>
            <a:ext cx="8153400" cy="3394472"/>
          </a:xfrm>
        </p:spPr>
        <p:txBody>
          <a:bodyPr>
            <a:normAutofit/>
          </a:bodyPr>
          <a:lstStyle/>
          <a:p>
            <a:pPr>
              <a:spcBef>
                <a:spcPts val="1200"/>
              </a:spcBef>
              <a:spcAft>
                <a:spcPts val="600"/>
              </a:spcAft>
            </a:pPr>
            <a:r>
              <a:rPr lang="en-GB" sz="2000" dirty="0"/>
              <a:t>Research to </a:t>
            </a:r>
            <a:r>
              <a:rPr lang="en-GB" sz="2000" dirty="0">
                <a:solidFill>
                  <a:srgbClr val="FF0000"/>
                </a:solidFill>
              </a:rPr>
              <a:t>quantify</a:t>
            </a:r>
            <a:r>
              <a:rPr lang="en-GB" sz="2000" dirty="0"/>
              <a:t> this gap was mentioned by 14% of definitions</a:t>
            </a:r>
          </a:p>
          <a:p>
            <a:pPr>
              <a:spcBef>
                <a:spcPts val="1200"/>
              </a:spcBef>
              <a:spcAft>
                <a:spcPts val="600"/>
              </a:spcAft>
            </a:pPr>
            <a:r>
              <a:rPr lang="en-GB" sz="2000" dirty="0"/>
              <a:t>Sanders and Haines (</a:t>
            </a:r>
            <a:r>
              <a:rPr lang="en-GB" sz="2000" dirty="0" err="1"/>
              <a:t>PLoS</a:t>
            </a:r>
            <a:r>
              <a:rPr lang="en-GB" sz="2000" dirty="0"/>
              <a:t> Medicine) offer as an example of implementation research a study showing that full use of existing interventions could cut child deaths globally by more than 60%.</a:t>
            </a:r>
          </a:p>
          <a:p>
            <a:pPr lvl="1">
              <a:spcBef>
                <a:spcPts val="1200"/>
              </a:spcBef>
              <a:spcAft>
                <a:spcPts val="600"/>
              </a:spcAft>
            </a:pPr>
            <a:endParaRPr lang="en-US" sz="1800" dirty="0"/>
          </a:p>
        </p:txBody>
      </p:sp>
    </p:spTree>
    <p:extLst>
      <p:ext uri="{BB962C8B-B14F-4D97-AF65-F5344CB8AC3E}">
        <p14:creationId xmlns:p14="http://schemas.microsoft.com/office/powerpoint/2010/main" val="3969101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3350"/>
            <a:ext cx="8763000" cy="609600"/>
          </a:xfrm>
          <a:solidFill>
            <a:schemeClr val="tx2"/>
          </a:solidFill>
        </p:spPr>
        <p:txBody>
          <a:bodyPr>
            <a:noAutofit/>
          </a:bodyPr>
          <a:lstStyle/>
          <a:p>
            <a:r>
              <a:rPr lang="en-US" sz="3200" b="1" dirty="0">
                <a:solidFill>
                  <a:schemeClr val="bg1"/>
                </a:solidFill>
              </a:rPr>
              <a:t>Understand Reasons for the Gap</a:t>
            </a:r>
          </a:p>
        </p:txBody>
      </p:sp>
      <p:sp>
        <p:nvSpPr>
          <p:cNvPr id="3" name="Content Placeholder 2"/>
          <p:cNvSpPr>
            <a:spLocks noGrp="1"/>
          </p:cNvSpPr>
          <p:nvPr>
            <p:ph idx="1"/>
          </p:nvPr>
        </p:nvSpPr>
        <p:spPr>
          <a:xfrm>
            <a:off x="457200" y="1200150"/>
            <a:ext cx="7924800" cy="3733799"/>
          </a:xfrm>
        </p:spPr>
        <p:txBody>
          <a:bodyPr>
            <a:normAutofit fontScale="62500" lnSpcReduction="20000"/>
          </a:bodyPr>
          <a:lstStyle/>
          <a:p>
            <a:pPr>
              <a:spcBef>
                <a:spcPts val="1200"/>
              </a:spcBef>
              <a:spcAft>
                <a:spcPts val="600"/>
              </a:spcAft>
            </a:pPr>
            <a:r>
              <a:rPr lang="en-GB" sz="3100" dirty="0"/>
              <a:t>Research to identify </a:t>
            </a:r>
            <a:r>
              <a:rPr lang="en-GB" sz="3100" dirty="0">
                <a:solidFill>
                  <a:srgbClr val="FF0000"/>
                </a:solidFill>
              </a:rPr>
              <a:t>reasons for this gap</a:t>
            </a:r>
            <a:r>
              <a:rPr lang="en-GB" sz="3100" dirty="0"/>
              <a:t> was mentioned by 26% of definitions</a:t>
            </a:r>
          </a:p>
          <a:p>
            <a:pPr marL="457200" lvl="1" indent="0">
              <a:spcBef>
                <a:spcPts val="1200"/>
              </a:spcBef>
              <a:spcAft>
                <a:spcPts val="600"/>
              </a:spcAft>
              <a:buNone/>
            </a:pPr>
            <a:r>
              <a:rPr lang="en-GB" i="1" dirty="0"/>
              <a:t>“…the study of the processes and variables which determine/influence the adoption of health promotion and disease prevention-related knowledge.”</a:t>
            </a:r>
          </a:p>
          <a:p>
            <a:pPr marL="3657600" lvl="8" indent="0">
              <a:spcBef>
                <a:spcPts val="1200"/>
              </a:spcBef>
              <a:spcAft>
                <a:spcPts val="600"/>
              </a:spcAft>
              <a:buNone/>
            </a:pPr>
            <a:r>
              <a:rPr lang="en-GB" sz="2400" dirty="0"/>
              <a:t>Eliot 2003 http://heb.sagepub.com/content/30/3/267.short</a:t>
            </a:r>
            <a:endParaRPr lang="en-GB" sz="2400" i="1" baseline="30000" dirty="0"/>
          </a:p>
          <a:p>
            <a:pPr marL="457200" lvl="1" indent="0">
              <a:spcBef>
                <a:spcPts val="1200"/>
              </a:spcBef>
              <a:spcAft>
                <a:spcPts val="600"/>
              </a:spcAft>
              <a:buNone/>
            </a:pPr>
            <a:r>
              <a:rPr lang="en-US" i="1" dirty="0"/>
              <a:t>“…implementation researchers focus on understanding… why health care providers do what they do….”</a:t>
            </a:r>
          </a:p>
          <a:p>
            <a:pPr marL="857250" lvl="2" indent="0">
              <a:lnSpc>
                <a:spcPct val="120000"/>
              </a:lnSpc>
              <a:spcBef>
                <a:spcPts val="0"/>
              </a:spcBef>
              <a:buNone/>
            </a:pPr>
            <a:r>
              <a:rPr lang="en-GB" dirty="0"/>
              <a:t> 				Rubenstein 2006 </a:t>
            </a:r>
          </a:p>
          <a:p>
            <a:pPr marL="857250" lvl="2" indent="0">
              <a:lnSpc>
                <a:spcPct val="120000"/>
              </a:lnSpc>
              <a:spcBef>
                <a:spcPts val="0"/>
              </a:spcBef>
              <a:buNone/>
            </a:pPr>
            <a:r>
              <a:rPr lang="en-GB" dirty="0"/>
              <a:t>				</a:t>
            </a:r>
            <a:r>
              <a:rPr lang="en-GB" dirty="0">
                <a:hlinkClick r:id="rId3"/>
              </a:rPr>
              <a:t>http://onlinelibrary.wiley.com/doi/10.1111/j.1525-</a:t>
            </a:r>
            <a:r>
              <a:rPr lang="en-GB" dirty="0"/>
              <a:t>				1497.2006.00364.x/full</a:t>
            </a:r>
          </a:p>
          <a:p>
            <a:pPr marL="857250" lvl="2" indent="0">
              <a:spcBef>
                <a:spcPts val="1200"/>
              </a:spcBef>
              <a:spcAft>
                <a:spcPts val="600"/>
              </a:spcAft>
              <a:buNone/>
            </a:pPr>
            <a:endParaRPr lang="en-GB" dirty="0"/>
          </a:p>
          <a:p>
            <a:pPr marL="857250" lvl="2" indent="0">
              <a:spcBef>
                <a:spcPts val="1200"/>
              </a:spcBef>
              <a:spcAft>
                <a:spcPts val="600"/>
              </a:spcAft>
              <a:buNone/>
            </a:pPr>
            <a:endParaRPr lang="en-GB" i="1" baseline="30000" dirty="0"/>
          </a:p>
        </p:txBody>
      </p:sp>
    </p:spTree>
    <p:extLst>
      <p:ext uri="{BB962C8B-B14F-4D97-AF65-F5344CB8AC3E}">
        <p14:creationId xmlns:p14="http://schemas.microsoft.com/office/powerpoint/2010/main" val="3757934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19150"/>
            <a:ext cx="6629400" cy="4114799"/>
          </a:xfrm>
        </p:spPr>
        <p:txBody>
          <a:bodyPr>
            <a:noAutofit/>
          </a:bodyPr>
          <a:lstStyle/>
          <a:p>
            <a:pPr>
              <a:lnSpc>
                <a:spcPct val="120000"/>
              </a:lnSpc>
              <a:spcBef>
                <a:spcPts val="0"/>
              </a:spcBef>
            </a:pPr>
            <a:r>
              <a:rPr lang="en-GB" sz="1800" dirty="0"/>
              <a:t>Identifying </a:t>
            </a:r>
            <a:r>
              <a:rPr lang="en-GB" sz="1800" dirty="0">
                <a:solidFill>
                  <a:srgbClr val="FF0000"/>
                </a:solidFill>
              </a:rPr>
              <a:t>interventions to close this gap </a:t>
            </a:r>
            <a:r>
              <a:rPr lang="en-GB" sz="1800" dirty="0"/>
              <a:t>was mentioned by 80% of definitions.</a:t>
            </a:r>
          </a:p>
          <a:p>
            <a:pPr lvl="1">
              <a:lnSpc>
                <a:spcPct val="120000"/>
              </a:lnSpc>
              <a:spcBef>
                <a:spcPts val="0"/>
              </a:spcBef>
            </a:pPr>
            <a:r>
              <a:rPr lang="en-GB" sz="1600" i="1" dirty="0"/>
              <a:t>Implementation science aims to “…develop strategies for available or new health interventions in order to improve access to and use of these interventions.”</a:t>
            </a:r>
            <a:r>
              <a:rPr lang="en-GB" sz="1600" dirty="0"/>
              <a:t> </a:t>
            </a:r>
          </a:p>
          <a:p>
            <a:pPr lvl="6">
              <a:lnSpc>
                <a:spcPct val="120000"/>
              </a:lnSpc>
              <a:spcBef>
                <a:spcPts val="0"/>
              </a:spcBef>
            </a:pPr>
            <a:endParaRPr lang="en-GB" sz="1100" dirty="0"/>
          </a:p>
          <a:p>
            <a:pPr lvl="6">
              <a:lnSpc>
                <a:spcPct val="120000"/>
              </a:lnSpc>
              <a:spcBef>
                <a:spcPts val="0"/>
              </a:spcBef>
            </a:pPr>
            <a:r>
              <a:rPr lang="en-GB" sz="1100" dirty="0" err="1"/>
              <a:t>Remme</a:t>
            </a:r>
            <a:r>
              <a:rPr lang="en-GB" sz="1100" dirty="0"/>
              <a:t>, </a:t>
            </a:r>
            <a:r>
              <a:rPr lang="en-GB" sz="1100" dirty="0" err="1"/>
              <a:t>PLoS</a:t>
            </a:r>
            <a:r>
              <a:rPr lang="en-GB" sz="1100" dirty="0"/>
              <a:t> Medicine </a:t>
            </a:r>
            <a:r>
              <a:rPr lang="en-GB" sz="1100" dirty="0">
                <a:hlinkClick r:id="rId2"/>
              </a:rPr>
              <a:t>http://journals.plos.org/plosmedicine/article?id=10.1371/journal.pmed.1001000</a:t>
            </a:r>
            <a:endParaRPr lang="en-GB" sz="1100" dirty="0"/>
          </a:p>
          <a:p>
            <a:pPr lvl="6">
              <a:lnSpc>
                <a:spcPct val="120000"/>
              </a:lnSpc>
              <a:spcBef>
                <a:spcPts val="0"/>
              </a:spcBef>
            </a:pPr>
            <a:endParaRPr lang="en-GB" sz="1100" dirty="0"/>
          </a:p>
          <a:p>
            <a:pPr lvl="1">
              <a:lnSpc>
                <a:spcPct val="120000"/>
              </a:lnSpc>
              <a:spcBef>
                <a:spcPts val="0"/>
              </a:spcBef>
            </a:pPr>
            <a:r>
              <a:rPr lang="en-GB" sz="1400" i="1" dirty="0"/>
              <a:t>“Implementation research is the scientific study of methods to promote the systematic uptake of research findings and other evidence-based practices into routine practice, and, hence, to improve the quality and effectiveness of health services.”</a:t>
            </a:r>
            <a:endParaRPr lang="en-GB" sz="1400" i="1" baseline="30000" dirty="0"/>
          </a:p>
          <a:p>
            <a:pPr lvl="6">
              <a:lnSpc>
                <a:spcPct val="120000"/>
              </a:lnSpc>
              <a:spcBef>
                <a:spcPts val="0"/>
              </a:spcBef>
            </a:pPr>
            <a:r>
              <a:rPr lang="en-GB" sz="1100" dirty="0"/>
              <a:t>Eccles, Implementation Science, 2007 http://implementationscience.biomedcentral.com/articles/10.1186/1748-5908-1-1</a:t>
            </a:r>
          </a:p>
          <a:p>
            <a:pPr>
              <a:lnSpc>
                <a:spcPct val="120000"/>
              </a:lnSpc>
              <a:spcBef>
                <a:spcPts val="0"/>
              </a:spcBef>
            </a:pPr>
            <a:endParaRPr lang="en-US" sz="1600" dirty="0"/>
          </a:p>
        </p:txBody>
      </p:sp>
      <p:sp>
        <p:nvSpPr>
          <p:cNvPr id="5" name="Title 1"/>
          <p:cNvSpPr>
            <a:spLocks noGrp="1"/>
          </p:cNvSpPr>
          <p:nvPr>
            <p:ph type="title"/>
          </p:nvPr>
        </p:nvSpPr>
        <p:spPr>
          <a:xfrm>
            <a:off x="76200" y="133350"/>
            <a:ext cx="8991600" cy="533400"/>
          </a:xfrm>
          <a:solidFill>
            <a:schemeClr val="tx2"/>
          </a:solidFill>
        </p:spPr>
        <p:txBody>
          <a:bodyPr>
            <a:noAutofit/>
          </a:bodyPr>
          <a:lstStyle/>
          <a:p>
            <a:r>
              <a:rPr lang="en-US" sz="3600" b="1" dirty="0">
                <a:solidFill>
                  <a:schemeClr val="bg1"/>
                </a:solidFill>
              </a:rPr>
              <a:t>Identify Interventions to Close the Gap</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3470" y="787399"/>
            <a:ext cx="1795698" cy="2470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2140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133350"/>
            <a:ext cx="8610600" cy="590550"/>
          </a:xfrm>
          <a:prstGeom prst="rect">
            <a:avLst/>
          </a:prstGeom>
          <a:solidFill>
            <a:srgbClr val="1F497D"/>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FFFF"/>
                </a:solidFill>
              </a:rPr>
              <a:t>Tension between </a:t>
            </a:r>
            <a:r>
              <a:rPr lang="en-US" sz="3200" b="1" i="1" dirty="0">
                <a:solidFill>
                  <a:srgbClr val="FFFFFF"/>
                </a:solidFill>
              </a:rPr>
              <a:t>Generalizability…</a:t>
            </a:r>
          </a:p>
        </p:txBody>
      </p:sp>
      <p:sp>
        <p:nvSpPr>
          <p:cNvPr id="3" name="Content Placeholder 2"/>
          <p:cNvSpPr>
            <a:spLocks noGrp="1"/>
          </p:cNvSpPr>
          <p:nvPr>
            <p:ph idx="1"/>
          </p:nvPr>
        </p:nvSpPr>
        <p:spPr>
          <a:xfrm>
            <a:off x="152400" y="876301"/>
            <a:ext cx="6858000" cy="4286249"/>
          </a:xfrm>
        </p:spPr>
        <p:txBody>
          <a:bodyPr>
            <a:normAutofit fontScale="62500" lnSpcReduction="20000"/>
          </a:bodyPr>
          <a:lstStyle/>
          <a:p>
            <a:pPr fontAlgn="ctr"/>
            <a:r>
              <a:rPr lang="en-US" dirty="0"/>
              <a:t>Generalizable findings was an objective mentioned by 51% of definitions</a:t>
            </a:r>
          </a:p>
          <a:p>
            <a:pPr fontAlgn="ctr"/>
            <a:endParaRPr lang="en-US" dirty="0"/>
          </a:p>
          <a:p>
            <a:pPr lvl="1" fontAlgn="ctr"/>
            <a:r>
              <a:rPr lang="en-US" i="1" dirty="0"/>
              <a:t>“Implementation science creates </a:t>
            </a:r>
            <a:r>
              <a:rPr lang="en-US" i="1" u="sng" dirty="0"/>
              <a:t>generalizable </a:t>
            </a:r>
            <a:r>
              <a:rPr lang="en-US" i="1" dirty="0"/>
              <a:t>knowledge that can be applied across settings and contexts to answer central questions.” </a:t>
            </a:r>
          </a:p>
          <a:p>
            <a:pPr lvl="8" fontAlgn="ctr"/>
            <a:r>
              <a:rPr lang="en-US" dirty="0"/>
              <a:t>Madon, Science 2007</a:t>
            </a:r>
          </a:p>
          <a:p>
            <a:pPr lvl="8" fontAlgn="ctr"/>
            <a:r>
              <a:rPr lang="en-US" dirty="0"/>
              <a:t>http://science.sciencemag.org/content/318/5857/1728</a:t>
            </a:r>
          </a:p>
          <a:p>
            <a:pPr lvl="1" fontAlgn="ctr"/>
            <a:endParaRPr lang="en-US" i="1" dirty="0"/>
          </a:p>
          <a:p>
            <a:pPr lvl="1" fontAlgn="ctr"/>
            <a:r>
              <a:rPr lang="en-US" i="1" dirty="0"/>
              <a:t>“Although related to operations research, implementation research differs in that it aims to produce </a:t>
            </a:r>
            <a:r>
              <a:rPr lang="en-US" i="1" u="sng" dirty="0"/>
              <a:t>generalizable</a:t>
            </a:r>
            <a:r>
              <a:rPr lang="en-US" i="1" dirty="0"/>
              <a:t> knowledge that can be applied across settings and contexts”</a:t>
            </a:r>
          </a:p>
          <a:p>
            <a:pPr lvl="8" fontAlgn="ctr"/>
            <a:endParaRPr lang="en-US" dirty="0"/>
          </a:p>
          <a:p>
            <a:pPr lvl="8" fontAlgn="ctr"/>
            <a:r>
              <a:rPr lang="en-US" dirty="0"/>
              <a:t>David Peters, World Health Organization and Health Alliance</a:t>
            </a:r>
          </a:p>
          <a:p>
            <a:pPr lvl="8" fontAlgn="ctr"/>
            <a:r>
              <a:rPr lang="en-US" dirty="0"/>
              <a:t>http://who.int/alliance-hpsr/alliancehpsr_irpguide.pdf</a:t>
            </a:r>
          </a:p>
          <a:p>
            <a:pPr fontAlgn="ctr"/>
            <a:endParaRPr lang="en-US" dirty="0"/>
          </a:p>
          <a:p>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3028950"/>
            <a:ext cx="129421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0765" y="895350"/>
            <a:ext cx="1356248"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954028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42950"/>
            <a:ext cx="6629400" cy="4267200"/>
          </a:xfrm>
        </p:spPr>
        <p:txBody>
          <a:bodyPr>
            <a:normAutofit fontScale="70000" lnSpcReduction="20000"/>
          </a:bodyPr>
          <a:lstStyle/>
          <a:p>
            <a:r>
              <a:rPr lang="en-US" dirty="0"/>
              <a:t>Adaptation to specific locations, populations or contexts was mentioned in 81% of definitions </a:t>
            </a:r>
          </a:p>
          <a:p>
            <a:endParaRPr lang="en-US" dirty="0"/>
          </a:p>
          <a:p>
            <a:pPr lvl="1"/>
            <a:r>
              <a:rPr lang="en-US" dirty="0"/>
              <a:t>“Implementation Research …[is] concerned with the adaptation of the implemented intervention to local </a:t>
            </a:r>
            <a:r>
              <a:rPr lang="en-US" b="1" u="sng" dirty="0"/>
              <a:t>context</a:t>
            </a:r>
            <a:r>
              <a:rPr lang="en-US" dirty="0"/>
              <a:t>.” </a:t>
            </a:r>
          </a:p>
          <a:p>
            <a:pPr lvl="8"/>
            <a:r>
              <a:rPr lang="en-US" dirty="0"/>
              <a:t>Rabin 2008</a:t>
            </a:r>
          </a:p>
          <a:p>
            <a:pPr lvl="8"/>
            <a:r>
              <a:rPr lang="en-US" dirty="0">
                <a:hlinkClick r:id="rId2"/>
              </a:rPr>
              <a:t>http://www.ncbi.nlm.nih.gov/pubmed/18287916</a:t>
            </a:r>
            <a:endParaRPr lang="en-US" dirty="0"/>
          </a:p>
          <a:p>
            <a:pPr lvl="8"/>
            <a:endParaRPr lang="en-US" dirty="0"/>
          </a:p>
          <a:p>
            <a:pPr lvl="1"/>
            <a:r>
              <a:rPr lang="en-US" dirty="0"/>
              <a:t>“Implementation research does not isolate the effects from the </a:t>
            </a:r>
            <a:r>
              <a:rPr lang="en-US" b="1" u="sng" dirty="0"/>
              <a:t>context</a:t>
            </a:r>
            <a:r>
              <a:rPr lang="en-US" dirty="0"/>
              <a:t> – rather it focuses precisely on the interaction between the intervention and the context”</a:t>
            </a:r>
          </a:p>
          <a:p>
            <a:pPr lvl="8"/>
            <a:r>
              <a:rPr lang="en-US" dirty="0" err="1"/>
              <a:t>Allotey</a:t>
            </a:r>
            <a:r>
              <a:rPr lang="en-US" dirty="0"/>
              <a:t> TDR 2011</a:t>
            </a:r>
          </a:p>
          <a:p>
            <a:pPr lvl="8"/>
            <a:r>
              <a:rPr lang="en-US" dirty="0"/>
              <a:t>http://www.who.int/tdr/publications/documents/access_report.pdf?ua=1</a:t>
            </a:r>
          </a:p>
        </p:txBody>
      </p:sp>
      <p:sp>
        <p:nvSpPr>
          <p:cNvPr id="7" name="Title 1"/>
          <p:cNvSpPr txBox="1">
            <a:spLocks/>
          </p:cNvSpPr>
          <p:nvPr/>
        </p:nvSpPr>
        <p:spPr>
          <a:xfrm>
            <a:off x="228600" y="133350"/>
            <a:ext cx="8610600" cy="514350"/>
          </a:xfrm>
          <a:prstGeom prst="rect">
            <a:avLst/>
          </a:prstGeom>
          <a:solidFill>
            <a:srgbClr val="1F497D"/>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a:solidFill>
                  <a:srgbClr val="FFFFFF"/>
                </a:solidFill>
              </a:rPr>
              <a:t>…</a:t>
            </a:r>
            <a:r>
              <a:rPr lang="en-US" sz="3400" b="1" i="1" dirty="0">
                <a:solidFill>
                  <a:srgbClr val="FFFFFF"/>
                </a:solidFill>
              </a:rPr>
              <a:t>and Context</a:t>
            </a: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742950"/>
            <a:ext cx="1371600" cy="18637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7303" y="2800350"/>
            <a:ext cx="1619035" cy="199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1222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6400800" cy="3394472"/>
          </a:xfrm>
        </p:spPr>
        <p:txBody>
          <a:bodyPr>
            <a:normAutofit/>
          </a:bodyPr>
          <a:lstStyle/>
          <a:p>
            <a:r>
              <a:rPr lang="en-US" sz="1600" i="1" dirty="0">
                <a:latin typeface="Perspective Sans" pitchFamily="34" charset="0"/>
              </a:rPr>
              <a:t>“</a:t>
            </a:r>
            <a:r>
              <a:rPr lang="en-US" sz="1600" dirty="0"/>
              <a:t>Implementation research is often multidisciplinary, encompassing both quantitative and qualitative approaches that require expertise in epidemiology, statistics, anthropology, sociology, health economics, political science, policy analysis, ethics, and other disciplines</a:t>
            </a:r>
          </a:p>
          <a:p>
            <a:pPr lvl="7"/>
            <a:r>
              <a:rPr lang="en-US" sz="1100" dirty="0"/>
              <a:t>Saunders </a:t>
            </a:r>
            <a:r>
              <a:rPr lang="en-US" sz="1100" dirty="0" err="1"/>
              <a:t>PLoS</a:t>
            </a:r>
            <a:r>
              <a:rPr lang="en-US" sz="1100" dirty="0"/>
              <a:t> Med</a:t>
            </a:r>
          </a:p>
          <a:p>
            <a:pPr lvl="7"/>
            <a:r>
              <a:rPr lang="en-US" sz="1100" dirty="0"/>
              <a:t>http://journals.plos.org/plosmedicine/article/asset?id=10.1371%2Fjournal.pmed.0030186.PDF</a:t>
            </a:r>
          </a:p>
          <a:p>
            <a:pPr marL="914400" lvl="2" indent="0">
              <a:buNone/>
            </a:pPr>
            <a:endParaRPr lang="en-US" sz="100" dirty="0">
              <a:latin typeface="Perspective Sans" pitchFamily="34" charset="0"/>
            </a:endParaRPr>
          </a:p>
          <a:p>
            <a:pPr marL="292100" indent="-285750">
              <a:lnSpc>
                <a:spcPct val="115000"/>
              </a:lnSpc>
              <a:spcBef>
                <a:spcPts val="0"/>
              </a:spcBef>
            </a:pPr>
            <a:endParaRPr lang="en-US" sz="1600" i="1" dirty="0">
              <a:latin typeface="Perspective Sans" pitchFamily="34" charset="0"/>
            </a:endParaRPr>
          </a:p>
          <a:p>
            <a:pPr marL="292100" indent="-285750">
              <a:lnSpc>
                <a:spcPct val="115000"/>
              </a:lnSpc>
              <a:spcBef>
                <a:spcPts val="0"/>
              </a:spcBef>
            </a:pPr>
            <a:r>
              <a:rPr lang="en-US" sz="1600" i="1" dirty="0">
                <a:latin typeface="Perspective Sans" pitchFamily="34" charset="0"/>
              </a:rPr>
              <a:t>“Implementation science is an inherently interdisciplinary research area”</a:t>
            </a:r>
            <a:endParaRPr lang="en-US" dirty="0">
              <a:latin typeface="Perspective Sans" pitchFamily="34" charset="0"/>
            </a:endParaRPr>
          </a:p>
          <a:p>
            <a:pPr marL="3378200" lvl="7">
              <a:lnSpc>
                <a:spcPct val="115000"/>
              </a:lnSpc>
              <a:spcBef>
                <a:spcPts val="0"/>
              </a:spcBef>
            </a:pPr>
            <a:r>
              <a:rPr lang="en-US" sz="1100" dirty="0">
                <a:latin typeface="Perspective Sans" pitchFamily="34" charset="0"/>
              </a:rPr>
              <a:t>Implementation Science Journal (Editors Statement 2013)</a:t>
            </a:r>
          </a:p>
          <a:p>
            <a:pPr marL="6350" marR="0" indent="0">
              <a:lnSpc>
                <a:spcPct val="115000"/>
              </a:lnSpc>
              <a:spcBef>
                <a:spcPts val="0"/>
              </a:spcBef>
              <a:spcAft>
                <a:spcPts val="0"/>
              </a:spcAft>
            </a:pPr>
            <a:endParaRPr lang="en-US" sz="1600" dirty="0">
              <a:latin typeface="Perspective Sans" pitchFamily="34" charset="0"/>
            </a:endParaRPr>
          </a:p>
          <a:p>
            <a:pPr marL="0">
              <a:lnSpc>
                <a:spcPct val="115000"/>
              </a:lnSpc>
              <a:spcBef>
                <a:spcPts val="0"/>
              </a:spcBef>
            </a:pPr>
            <a:endParaRPr lang="en-US" sz="1600" i="1" dirty="0">
              <a:latin typeface="Perspective Sans" pitchFamily="34" charset="0"/>
            </a:endParaRPr>
          </a:p>
          <a:p>
            <a:endParaRPr lang="en-US" sz="1600" dirty="0"/>
          </a:p>
        </p:txBody>
      </p:sp>
      <p:sp>
        <p:nvSpPr>
          <p:cNvPr id="4" name="Title 1"/>
          <p:cNvSpPr txBox="1">
            <a:spLocks noGrp="1"/>
          </p:cNvSpPr>
          <p:nvPr>
            <p:ph type="title"/>
          </p:nvPr>
        </p:nvSpPr>
        <p:spPr>
          <a:xfrm>
            <a:off x="457200" y="205978"/>
            <a:ext cx="8229600" cy="613172"/>
          </a:xfrm>
          <a:prstGeom prst="rect">
            <a:avLst/>
          </a:prstGeom>
          <a:solidFill>
            <a:srgbClr val="1F497D"/>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FFFF"/>
                </a:solidFill>
              </a:rPr>
              <a:t>The Approach: Interdisciplinary</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143000"/>
            <a:ext cx="1594800" cy="2189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0300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Synthetic definition?</a:t>
            </a:r>
          </a:p>
          <a:p>
            <a:pPr lvl="1"/>
            <a:r>
              <a:rPr lang="en-US" dirty="0"/>
              <a:t>Implementation science is a multidisciplinary specialty that seeks generalizable knowledge about the behavior of stakeholders, organizations, communities, and individuals in order to understand the scale of, reasons for, and strategies to close the gap between evidence and routine practice for health in real world contexts.</a:t>
            </a:r>
          </a:p>
          <a:p>
            <a:endParaRPr lang="en-US" dirty="0"/>
          </a:p>
        </p:txBody>
      </p:sp>
    </p:spTree>
    <p:extLst>
      <p:ext uri="{BB962C8B-B14F-4D97-AF65-F5344CB8AC3E}">
        <p14:creationId xmlns:p14="http://schemas.microsoft.com/office/powerpoint/2010/main" val="1298508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Overview - Processes</a:t>
            </a:r>
          </a:p>
        </p:txBody>
      </p:sp>
      <p:sp>
        <p:nvSpPr>
          <p:cNvPr id="3" name="Content Placeholder 2"/>
          <p:cNvSpPr>
            <a:spLocks noGrp="1"/>
          </p:cNvSpPr>
          <p:nvPr>
            <p:ph sz="half" idx="1"/>
          </p:nvPr>
        </p:nvSpPr>
        <p:spPr/>
        <p:txBody>
          <a:bodyPr>
            <a:normAutofit fontScale="70000" lnSpcReduction="20000"/>
          </a:bodyPr>
          <a:lstStyle/>
          <a:p>
            <a:r>
              <a:rPr lang="en-US" dirty="0"/>
              <a:t>TA’s</a:t>
            </a:r>
          </a:p>
          <a:p>
            <a:pPr lvl="1"/>
            <a:r>
              <a:rPr lang="en-US" dirty="0"/>
              <a:t>Adrienne </a:t>
            </a:r>
            <a:r>
              <a:rPr lang="en-US" dirty="0" err="1"/>
              <a:t>Lebsack</a:t>
            </a:r>
            <a:r>
              <a:rPr lang="en-US" dirty="0"/>
              <a:t> </a:t>
            </a:r>
          </a:p>
          <a:p>
            <a:pPr lvl="1"/>
            <a:r>
              <a:rPr lang="en-US" dirty="0"/>
              <a:t>Xiao Wei</a:t>
            </a:r>
          </a:p>
          <a:p>
            <a:r>
              <a:rPr lang="en-US" dirty="0"/>
              <a:t>Lectures</a:t>
            </a:r>
          </a:p>
          <a:p>
            <a:pPr lvl="1"/>
            <a:r>
              <a:rPr lang="en-US" dirty="0"/>
              <a:t>Synthesis of key areas</a:t>
            </a:r>
          </a:p>
          <a:p>
            <a:pPr lvl="1"/>
            <a:r>
              <a:rPr lang="en-US" dirty="0"/>
              <a:t>Guest speakers</a:t>
            </a:r>
          </a:p>
          <a:p>
            <a:pPr lvl="1"/>
            <a:r>
              <a:rPr lang="en-US" dirty="0"/>
              <a:t>Material posted on course website</a:t>
            </a:r>
          </a:p>
          <a:p>
            <a:pPr lvl="1"/>
            <a:r>
              <a:rPr lang="en-US" dirty="0"/>
              <a:t>Dialogue</a:t>
            </a:r>
          </a:p>
          <a:p>
            <a:r>
              <a:rPr lang="en-US" dirty="0"/>
              <a:t>Readings</a:t>
            </a:r>
          </a:p>
          <a:p>
            <a:pPr lvl="1"/>
            <a:r>
              <a:rPr lang="en-US" dirty="0"/>
              <a:t>One or two required per week</a:t>
            </a:r>
          </a:p>
          <a:p>
            <a:pPr lvl="1"/>
            <a:r>
              <a:rPr lang="en-US" dirty="0"/>
              <a:t>More available on website</a:t>
            </a:r>
          </a:p>
          <a:p>
            <a:endParaRPr lang="en-US" dirty="0"/>
          </a:p>
        </p:txBody>
      </p:sp>
      <p:sp>
        <p:nvSpPr>
          <p:cNvPr id="4" name="Content Placeholder 3"/>
          <p:cNvSpPr>
            <a:spLocks noGrp="1"/>
          </p:cNvSpPr>
          <p:nvPr>
            <p:ph sz="half" idx="2"/>
          </p:nvPr>
        </p:nvSpPr>
        <p:spPr/>
        <p:txBody>
          <a:bodyPr>
            <a:normAutofit fontScale="70000" lnSpcReduction="20000"/>
          </a:bodyPr>
          <a:lstStyle/>
          <a:p>
            <a:r>
              <a:rPr lang="en-US" dirty="0"/>
              <a:t>Homework </a:t>
            </a:r>
          </a:p>
          <a:p>
            <a:pPr lvl="1"/>
            <a:r>
              <a:rPr lang="en-US" dirty="0"/>
              <a:t>Write parts of a grant proposal or paper</a:t>
            </a:r>
          </a:p>
          <a:p>
            <a:pPr lvl="1"/>
            <a:r>
              <a:rPr lang="en-US" dirty="0"/>
              <a:t>Students to post to course website by Thursday</a:t>
            </a:r>
          </a:p>
          <a:p>
            <a:pPr lvl="1"/>
            <a:r>
              <a:rPr lang="en-US" dirty="0"/>
              <a:t>Comment on other students’ writing</a:t>
            </a:r>
          </a:p>
          <a:p>
            <a:pPr lvl="1"/>
            <a:r>
              <a:rPr lang="en-US" dirty="0"/>
              <a:t>Final proposal presentation</a:t>
            </a:r>
          </a:p>
          <a:p>
            <a:r>
              <a:rPr lang="en-US" dirty="0"/>
              <a:t>Discussion section</a:t>
            </a:r>
          </a:p>
          <a:p>
            <a:pPr lvl="1"/>
            <a:r>
              <a:rPr lang="en-US" dirty="0"/>
              <a:t>Discuss assignment</a:t>
            </a:r>
          </a:p>
          <a:p>
            <a:pPr lvl="1"/>
            <a:r>
              <a:rPr lang="en-US" dirty="0"/>
              <a:t>Open forum</a:t>
            </a:r>
          </a:p>
        </p:txBody>
      </p:sp>
    </p:spTree>
    <p:extLst>
      <p:ext uri="{BB962C8B-B14F-4D97-AF65-F5344CB8AC3E}">
        <p14:creationId xmlns:p14="http://schemas.microsoft.com/office/powerpoint/2010/main" val="651666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13172"/>
          </a:xfrm>
          <a:solidFill>
            <a:schemeClr val="tx2"/>
          </a:solidFill>
        </p:spPr>
        <p:txBody>
          <a:bodyPr>
            <a:normAutofit fontScale="90000"/>
          </a:bodyPr>
          <a:lstStyle/>
          <a:p>
            <a:r>
              <a:rPr lang="en-US" b="1" dirty="0">
                <a:solidFill>
                  <a:schemeClr val="bg1"/>
                </a:solidFill>
              </a:rPr>
              <a:t>Insights?</a:t>
            </a:r>
          </a:p>
        </p:txBody>
      </p:sp>
      <p:sp>
        <p:nvSpPr>
          <p:cNvPr id="3" name="Content Placeholder 2"/>
          <p:cNvSpPr>
            <a:spLocks noGrp="1"/>
          </p:cNvSpPr>
          <p:nvPr>
            <p:ph idx="4294967295"/>
          </p:nvPr>
        </p:nvSpPr>
        <p:spPr>
          <a:xfrm>
            <a:off x="457200" y="971550"/>
            <a:ext cx="8229600" cy="3962400"/>
          </a:xfrm>
        </p:spPr>
        <p:txBody>
          <a:bodyPr>
            <a:noAutofit/>
          </a:bodyPr>
          <a:lstStyle/>
          <a:p>
            <a:r>
              <a:rPr lang="en-US" sz="2400" dirty="0"/>
              <a:t>Rising number of definitions </a:t>
            </a:r>
          </a:p>
          <a:p>
            <a:pPr lvl="1"/>
            <a:r>
              <a:rPr lang="en-US" sz="2400" dirty="0"/>
              <a:t>Emerging recognition that a bounded, named, systematic inquiry into optimization of the use of efficacious interventions is an urgent need </a:t>
            </a:r>
          </a:p>
          <a:p>
            <a:r>
              <a:rPr lang="en-US" sz="2400" dirty="0"/>
              <a:t>Poorly linked in a network map - discourse is not fully mature. </a:t>
            </a:r>
          </a:p>
          <a:p>
            <a:r>
              <a:rPr lang="en-US" sz="2400" dirty="0"/>
              <a:t>Agreement on motivating problem (i.e., closing the gap between evidence and practice), </a:t>
            </a:r>
          </a:p>
          <a:p>
            <a:r>
              <a:rPr lang="en-US" sz="2400" dirty="0"/>
              <a:t>Summary of definitions is also notable for what is absent (e.g., Consolidated Framework for Implementation Research)</a:t>
            </a:r>
          </a:p>
          <a:p>
            <a:pPr marL="0" indent="0">
              <a:buNone/>
            </a:pPr>
            <a:endParaRPr lang="en-US" sz="2400" dirty="0"/>
          </a:p>
        </p:txBody>
      </p:sp>
    </p:spTree>
    <p:extLst>
      <p:ext uri="{BB962C8B-B14F-4D97-AF65-F5344CB8AC3E}">
        <p14:creationId xmlns:p14="http://schemas.microsoft.com/office/powerpoint/2010/main" val="2431049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27386" y="2123764"/>
            <a:ext cx="1030347" cy="646331"/>
          </a:xfrm>
          <a:prstGeom prst="rect">
            <a:avLst/>
          </a:prstGeom>
          <a:noFill/>
        </p:spPr>
        <p:txBody>
          <a:bodyPr wrap="none" rtlCol="0">
            <a:spAutoFit/>
          </a:bodyPr>
          <a:lstStyle/>
          <a:p>
            <a:pPr algn="ctr"/>
            <a:r>
              <a:rPr lang="en-US" b="1"/>
              <a:t>Health </a:t>
            </a:r>
          </a:p>
          <a:p>
            <a:pPr algn="ctr"/>
            <a:r>
              <a:rPr lang="en-US" b="1" dirty="0"/>
              <a:t>outcome</a:t>
            </a:r>
          </a:p>
        </p:txBody>
      </p:sp>
      <p:sp>
        <p:nvSpPr>
          <p:cNvPr id="3" name="TextBox 2"/>
          <p:cNvSpPr txBox="1"/>
          <p:nvPr/>
        </p:nvSpPr>
        <p:spPr>
          <a:xfrm>
            <a:off x="3686745" y="1504950"/>
            <a:ext cx="1703351" cy="646331"/>
          </a:xfrm>
          <a:prstGeom prst="rect">
            <a:avLst/>
          </a:prstGeom>
          <a:noFill/>
        </p:spPr>
        <p:txBody>
          <a:bodyPr wrap="none" rtlCol="0">
            <a:spAutoFit/>
          </a:bodyPr>
          <a:lstStyle/>
          <a:p>
            <a:pPr algn="ctr"/>
            <a:r>
              <a:rPr lang="en-US" b="1" dirty="0"/>
              <a:t>Evidence based </a:t>
            </a:r>
          </a:p>
          <a:p>
            <a:pPr algn="ctr"/>
            <a:r>
              <a:rPr lang="en-US" b="1" dirty="0"/>
              <a:t>intervention</a:t>
            </a:r>
          </a:p>
        </p:txBody>
      </p:sp>
      <p:sp>
        <p:nvSpPr>
          <p:cNvPr id="4" name="TextBox 3"/>
          <p:cNvSpPr txBox="1"/>
          <p:nvPr/>
        </p:nvSpPr>
        <p:spPr>
          <a:xfrm>
            <a:off x="403193" y="926314"/>
            <a:ext cx="1778307" cy="646331"/>
          </a:xfrm>
          <a:prstGeom prst="rect">
            <a:avLst/>
          </a:prstGeom>
          <a:noFill/>
        </p:spPr>
        <p:txBody>
          <a:bodyPr wrap="none" rtlCol="0">
            <a:spAutoFit/>
          </a:bodyPr>
          <a:lstStyle/>
          <a:p>
            <a:r>
              <a:rPr lang="en-US" b="1" dirty="0"/>
              <a:t>Implementation </a:t>
            </a:r>
          </a:p>
          <a:p>
            <a:pPr algn="ctr"/>
            <a:r>
              <a:rPr lang="en-US" b="1" dirty="0"/>
              <a:t>Intervention</a:t>
            </a:r>
          </a:p>
        </p:txBody>
      </p:sp>
      <p:cxnSp>
        <p:nvCxnSpPr>
          <p:cNvPr id="6" name="Curved Connector 5"/>
          <p:cNvCxnSpPr>
            <a:stCxn id="3" idx="3"/>
            <a:endCxn id="2" idx="1"/>
          </p:cNvCxnSpPr>
          <p:nvPr/>
        </p:nvCxnSpPr>
        <p:spPr>
          <a:xfrm>
            <a:off x="5390096" y="1828116"/>
            <a:ext cx="2537290" cy="61881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p:cNvCxnSpPr>
            <a:stCxn id="4" idx="3"/>
            <a:endCxn id="3" idx="1"/>
          </p:cNvCxnSpPr>
          <p:nvPr/>
        </p:nvCxnSpPr>
        <p:spPr>
          <a:xfrm>
            <a:off x="2181500" y="1249480"/>
            <a:ext cx="1505245" cy="57863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660904" y="3405231"/>
            <a:ext cx="3330696" cy="600164"/>
          </a:xfrm>
          <a:prstGeom prst="rect">
            <a:avLst/>
          </a:prstGeom>
          <a:noFill/>
        </p:spPr>
        <p:txBody>
          <a:bodyPr wrap="square" rtlCol="0" anchor="ctr">
            <a:spAutoFit/>
          </a:bodyPr>
          <a:lstStyle/>
          <a:p>
            <a:pPr marL="285750" indent="-285750">
              <a:spcBef>
                <a:spcPts val="600"/>
              </a:spcBef>
              <a:buFont typeface="Arial" charset="0"/>
              <a:buChar char="•"/>
            </a:pPr>
            <a:r>
              <a:rPr lang="en-US" sz="1400" dirty="0"/>
              <a:t>Often biological</a:t>
            </a:r>
          </a:p>
          <a:p>
            <a:pPr marL="285750" indent="-285750">
              <a:spcBef>
                <a:spcPts val="600"/>
              </a:spcBef>
              <a:buFont typeface="Arial" charset="0"/>
              <a:buChar char="•"/>
            </a:pPr>
            <a:r>
              <a:rPr lang="en-US" sz="1400" dirty="0"/>
              <a:t>Often ”universal” (e.g., HIV treatment)</a:t>
            </a:r>
          </a:p>
        </p:txBody>
      </p:sp>
      <p:sp>
        <p:nvSpPr>
          <p:cNvPr id="22" name="TextBox 21"/>
          <p:cNvSpPr txBox="1"/>
          <p:nvPr/>
        </p:nvSpPr>
        <p:spPr>
          <a:xfrm>
            <a:off x="381000" y="2504985"/>
            <a:ext cx="3733800" cy="1323439"/>
          </a:xfrm>
          <a:prstGeom prst="rect">
            <a:avLst/>
          </a:prstGeom>
          <a:noFill/>
        </p:spPr>
        <p:txBody>
          <a:bodyPr wrap="square" rtlCol="0">
            <a:spAutoFit/>
          </a:bodyPr>
          <a:lstStyle/>
          <a:p>
            <a:pPr marL="285750" indent="-285750">
              <a:spcBef>
                <a:spcPts val="600"/>
              </a:spcBef>
              <a:buFont typeface="Arial" charset="0"/>
              <a:buChar char="•"/>
            </a:pPr>
            <a:r>
              <a:rPr lang="en-US" sz="1400" dirty="0"/>
              <a:t>Implies that the understanding the behavior is a means to an ends</a:t>
            </a:r>
          </a:p>
          <a:p>
            <a:pPr marL="285750" indent="-285750">
              <a:spcBef>
                <a:spcPts val="600"/>
              </a:spcBef>
              <a:buFont typeface="Arial" charset="0"/>
              <a:buChar char="•"/>
            </a:pPr>
            <a:r>
              <a:rPr lang="en-US" sz="1400" dirty="0"/>
              <a:t>The promise of implementation science is based on something else </a:t>
            </a:r>
          </a:p>
          <a:p>
            <a:pPr marL="285750" indent="-285750">
              <a:spcBef>
                <a:spcPts val="600"/>
              </a:spcBef>
              <a:buFont typeface="Arial" charset="0"/>
              <a:buChar char="•"/>
            </a:pPr>
            <a:r>
              <a:rPr lang="en-US" sz="1400" dirty="0"/>
              <a:t>Contextual</a:t>
            </a:r>
          </a:p>
        </p:txBody>
      </p:sp>
      <p:sp>
        <p:nvSpPr>
          <p:cNvPr id="23" name="Oval 22"/>
          <p:cNvSpPr/>
          <p:nvPr/>
        </p:nvSpPr>
        <p:spPr>
          <a:xfrm>
            <a:off x="6454758" y="1947023"/>
            <a:ext cx="398354" cy="381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Elbow Connector 24"/>
          <p:cNvCxnSpPr>
            <a:stCxn id="23" idx="4"/>
            <a:endCxn id="12" idx="1"/>
          </p:cNvCxnSpPr>
          <p:nvPr/>
        </p:nvCxnSpPr>
        <p:spPr>
          <a:xfrm rot="5400000">
            <a:off x="5468775" y="2520153"/>
            <a:ext cx="1377290" cy="993031"/>
          </a:xfrm>
          <a:prstGeom prst="bentConnector4">
            <a:avLst>
              <a:gd name="adj1" fmla="val 39106"/>
              <a:gd name="adj2" fmla="val 123020"/>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843194" y="1538798"/>
            <a:ext cx="398354" cy="381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Elbow Connector 27"/>
          <p:cNvCxnSpPr>
            <a:stCxn id="27" idx="2"/>
            <a:endCxn id="22" idx="1"/>
          </p:cNvCxnSpPr>
          <p:nvPr/>
        </p:nvCxnSpPr>
        <p:spPr>
          <a:xfrm rot="10800000" flipV="1">
            <a:off x="381000" y="1729297"/>
            <a:ext cx="2462194" cy="1437407"/>
          </a:xfrm>
          <a:prstGeom prst="bentConnector3">
            <a:avLst>
              <a:gd name="adj1" fmla="val 109284"/>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itle 1"/>
          <p:cNvSpPr txBox="1">
            <a:spLocks/>
          </p:cNvSpPr>
          <p:nvPr/>
        </p:nvSpPr>
        <p:spPr>
          <a:xfrm>
            <a:off x="436970" y="224673"/>
            <a:ext cx="8229600" cy="857250"/>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Anchored on an evidence based intervention</a:t>
            </a:r>
          </a:p>
        </p:txBody>
      </p:sp>
    </p:spTree>
    <p:extLst>
      <p:ext uri="{BB962C8B-B14F-4D97-AF65-F5344CB8AC3E}">
        <p14:creationId xmlns:p14="http://schemas.microsoft.com/office/powerpoint/2010/main" val="1825750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27386" y="2123764"/>
            <a:ext cx="1030347" cy="646331"/>
          </a:xfrm>
          <a:prstGeom prst="rect">
            <a:avLst/>
          </a:prstGeom>
          <a:noFill/>
        </p:spPr>
        <p:txBody>
          <a:bodyPr wrap="none" rtlCol="0">
            <a:spAutoFit/>
          </a:bodyPr>
          <a:lstStyle/>
          <a:p>
            <a:pPr algn="ctr"/>
            <a:r>
              <a:rPr lang="en-US" b="1"/>
              <a:t>Health </a:t>
            </a:r>
          </a:p>
          <a:p>
            <a:pPr algn="ctr"/>
            <a:r>
              <a:rPr lang="en-US" b="1" dirty="0"/>
              <a:t>outcome</a:t>
            </a:r>
          </a:p>
        </p:txBody>
      </p:sp>
      <p:sp>
        <p:nvSpPr>
          <p:cNvPr id="3" name="TextBox 2"/>
          <p:cNvSpPr txBox="1"/>
          <p:nvPr/>
        </p:nvSpPr>
        <p:spPr>
          <a:xfrm>
            <a:off x="3686745" y="1504950"/>
            <a:ext cx="1703351" cy="646331"/>
          </a:xfrm>
          <a:prstGeom prst="rect">
            <a:avLst/>
          </a:prstGeom>
          <a:noFill/>
        </p:spPr>
        <p:txBody>
          <a:bodyPr wrap="none" rtlCol="0">
            <a:spAutoFit/>
          </a:bodyPr>
          <a:lstStyle/>
          <a:p>
            <a:pPr algn="ctr"/>
            <a:r>
              <a:rPr lang="en-US" b="1" dirty="0"/>
              <a:t>Evidence based </a:t>
            </a:r>
          </a:p>
          <a:p>
            <a:pPr algn="ctr"/>
            <a:r>
              <a:rPr lang="en-US" b="1" dirty="0"/>
              <a:t>intervention</a:t>
            </a:r>
          </a:p>
        </p:txBody>
      </p:sp>
      <p:sp>
        <p:nvSpPr>
          <p:cNvPr id="4" name="TextBox 3"/>
          <p:cNvSpPr txBox="1"/>
          <p:nvPr/>
        </p:nvSpPr>
        <p:spPr>
          <a:xfrm>
            <a:off x="403193" y="926314"/>
            <a:ext cx="1778307" cy="646331"/>
          </a:xfrm>
          <a:prstGeom prst="rect">
            <a:avLst/>
          </a:prstGeom>
          <a:noFill/>
        </p:spPr>
        <p:txBody>
          <a:bodyPr wrap="none" rtlCol="0">
            <a:spAutoFit/>
          </a:bodyPr>
          <a:lstStyle/>
          <a:p>
            <a:r>
              <a:rPr lang="en-US" b="1" dirty="0"/>
              <a:t>Implementation </a:t>
            </a:r>
          </a:p>
          <a:p>
            <a:pPr algn="ctr"/>
            <a:r>
              <a:rPr lang="en-US" b="1" dirty="0"/>
              <a:t>Intervention</a:t>
            </a:r>
          </a:p>
        </p:txBody>
      </p:sp>
      <p:cxnSp>
        <p:nvCxnSpPr>
          <p:cNvPr id="6" name="Curved Connector 5"/>
          <p:cNvCxnSpPr>
            <a:stCxn id="3" idx="3"/>
            <a:endCxn id="2" idx="1"/>
          </p:cNvCxnSpPr>
          <p:nvPr/>
        </p:nvCxnSpPr>
        <p:spPr>
          <a:xfrm>
            <a:off x="5390096" y="1828116"/>
            <a:ext cx="2537290" cy="61881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p:cNvCxnSpPr>
            <a:stCxn id="4" idx="3"/>
            <a:endCxn id="3" idx="1"/>
          </p:cNvCxnSpPr>
          <p:nvPr/>
        </p:nvCxnSpPr>
        <p:spPr>
          <a:xfrm>
            <a:off x="2181500" y="1249480"/>
            <a:ext cx="1505245" cy="57863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1000" y="2504985"/>
            <a:ext cx="3733800" cy="2123658"/>
          </a:xfrm>
          <a:prstGeom prst="rect">
            <a:avLst/>
          </a:prstGeom>
          <a:noFill/>
        </p:spPr>
        <p:txBody>
          <a:bodyPr wrap="square" rtlCol="0">
            <a:spAutoFit/>
          </a:bodyPr>
          <a:lstStyle/>
          <a:p>
            <a:pPr marL="285750" indent="-285750">
              <a:spcBef>
                <a:spcPts val="600"/>
              </a:spcBef>
              <a:buFont typeface="Arial" charset="0"/>
              <a:buChar char="•"/>
            </a:pPr>
            <a:r>
              <a:rPr lang="en-US" sz="1400" dirty="0"/>
              <a:t>Still on a efficacy-effectiveness spectrum </a:t>
            </a:r>
          </a:p>
          <a:p>
            <a:pPr marL="285750" indent="-285750">
              <a:spcBef>
                <a:spcPts val="600"/>
              </a:spcBef>
              <a:buFont typeface="Arial" charset="0"/>
              <a:buChar char="•"/>
            </a:pPr>
            <a:r>
              <a:rPr lang="en-US" sz="1400" dirty="0"/>
              <a:t>No short cuts</a:t>
            </a:r>
          </a:p>
          <a:p>
            <a:pPr marL="285750" indent="-285750">
              <a:spcBef>
                <a:spcPts val="600"/>
              </a:spcBef>
              <a:buFont typeface="Arial" charset="0"/>
              <a:buChar char="•"/>
            </a:pPr>
            <a:r>
              <a:rPr lang="en-US" sz="1400" dirty="0"/>
              <a:t>For example: Small SMS study for health care worker compliance with malaria guidelines in capital city of African country (selected and controlled setting)</a:t>
            </a:r>
          </a:p>
          <a:p>
            <a:pPr marL="285750" indent="-285750">
              <a:spcBef>
                <a:spcPts val="600"/>
              </a:spcBef>
              <a:buFont typeface="Arial" charset="0"/>
              <a:buChar char="•"/>
            </a:pPr>
            <a:endParaRPr lang="en-US" sz="1400" dirty="0"/>
          </a:p>
          <a:p>
            <a:pPr marL="285750" indent="-285750">
              <a:spcBef>
                <a:spcPts val="600"/>
              </a:spcBef>
              <a:buFont typeface="Arial" charset="0"/>
              <a:buChar char="•"/>
            </a:pPr>
            <a:endParaRPr lang="en-US" sz="1400" dirty="0"/>
          </a:p>
        </p:txBody>
      </p:sp>
      <p:sp>
        <p:nvSpPr>
          <p:cNvPr id="23" name="Oval 22"/>
          <p:cNvSpPr/>
          <p:nvPr/>
        </p:nvSpPr>
        <p:spPr>
          <a:xfrm>
            <a:off x="6454758" y="1947023"/>
            <a:ext cx="398354" cy="381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843194" y="1504950"/>
            <a:ext cx="398354" cy="381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Elbow Connector 27"/>
          <p:cNvCxnSpPr>
            <a:stCxn id="27" idx="2"/>
            <a:endCxn id="22" idx="1"/>
          </p:cNvCxnSpPr>
          <p:nvPr/>
        </p:nvCxnSpPr>
        <p:spPr>
          <a:xfrm rot="10800000" flipV="1">
            <a:off x="381000" y="1695450"/>
            <a:ext cx="2462194" cy="1871364"/>
          </a:xfrm>
          <a:prstGeom prst="bentConnector3">
            <a:avLst>
              <a:gd name="adj1" fmla="val 109284"/>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itle 1"/>
          <p:cNvSpPr txBox="1">
            <a:spLocks/>
          </p:cNvSpPr>
          <p:nvPr/>
        </p:nvSpPr>
        <p:spPr>
          <a:xfrm>
            <a:off x="436970" y="224673"/>
            <a:ext cx="8229600" cy="857250"/>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Anchored on an evidence based intervention</a:t>
            </a:r>
          </a:p>
        </p:txBody>
      </p:sp>
    </p:spTree>
    <p:extLst>
      <p:ext uri="{BB962C8B-B14F-4D97-AF65-F5344CB8AC3E}">
        <p14:creationId xmlns:p14="http://schemas.microsoft.com/office/powerpoint/2010/main" val="377601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021" y="81358"/>
            <a:ext cx="8888779" cy="705689"/>
          </a:xfrm>
          <a:solidFill>
            <a:schemeClr val="tx2"/>
          </a:solidFill>
        </p:spPr>
        <p:txBody>
          <a:bodyPr>
            <a:noAutofit/>
          </a:bodyPr>
          <a:lstStyle/>
          <a:p>
            <a:r>
              <a:rPr lang="en-US" sz="2800" b="1" dirty="0">
                <a:solidFill>
                  <a:schemeClr val="bg1"/>
                </a:solidFill>
              </a:rPr>
              <a:t>Making research more relevant in diverse settings</a:t>
            </a:r>
          </a:p>
        </p:txBody>
      </p:sp>
      <p:cxnSp>
        <p:nvCxnSpPr>
          <p:cNvPr id="10" name="Straight Connector 9"/>
          <p:cNvCxnSpPr/>
          <p:nvPr/>
        </p:nvCxnSpPr>
        <p:spPr>
          <a:xfrm>
            <a:off x="3031299" y="1766894"/>
            <a:ext cx="0" cy="1973763"/>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031300" y="3730025"/>
            <a:ext cx="2988500" cy="10633"/>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57901" y="3809463"/>
            <a:ext cx="1187569" cy="369332"/>
          </a:xfrm>
          <a:prstGeom prst="rect">
            <a:avLst/>
          </a:prstGeom>
          <a:noFill/>
        </p:spPr>
        <p:txBody>
          <a:bodyPr wrap="none" rtlCol="0">
            <a:spAutoFit/>
          </a:bodyPr>
          <a:lstStyle/>
          <a:p>
            <a:r>
              <a:rPr lang="en-US" dirty="0"/>
              <a:t>Relevance </a:t>
            </a:r>
          </a:p>
        </p:txBody>
      </p:sp>
      <p:sp>
        <p:nvSpPr>
          <p:cNvPr id="16" name="TextBox 15"/>
          <p:cNvSpPr txBox="1"/>
          <p:nvPr/>
        </p:nvSpPr>
        <p:spPr>
          <a:xfrm rot="16200000">
            <a:off x="1948733" y="2566100"/>
            <a:ext cx="1643399" cy="369332"/>
          </a:xfrm>
          <a:prstGeom prst="rect">
            <a:avLst/>
          </a:prstGeom>
          <a:noFill/>
        </p:spPr>
        <p:txBody>
          <a:bodyPr wrap="none" rtlCol="0">
            <a:spAutoFit/>
          </a:bodyPr>
          <a:lstStyle/>
          <a:p>
            <a:r>
              <a:rPr lang="en-US" dirty="0"/>
              <a:t>Internal validity</a:t>
            </a:r>
          </a:p>
        </p:txBody>
      </p:sp>
      <p:sp>
        <p:nvSpPr>
          <p:cNvPr id="18" name="TextBox 17"/>
          <p:cNvSpPr txBox="1"/>
          <p:nvPr/>
        </p:nvSpPr>
        <p:spPr>
          <a:xfrm>
            <a:off x="3505200" y="2888218"/>
            <a:ext cx="726481" cy="369332"/>
          </a:xfrm>
          <a:prstGeom prst="rect">
            <a:avLst/>
          </a:prstGeom>
          <a:noFill/>
        </p:spPr>
        <p:txBody>
          <a:bodyPr wrap="none" rtlCol="0">
            <a:spAutoFit/>
          </a:bodyPr>
          <a:lstStyle/>
          <a:p>
            <a:pPr algn="ctr"/>
            <a:r>
              <a:rPr lang="en-US" dirty="0" err="1"/>
              <a:t>Purile</a:t>
            </a:r>
            <a:endParaRPr lang="en-US" dirty="0"/>
          </a:p>
        </p:txBody>
      </p:sp>
      <p:sp>
        <p:nvSpPr>
          <p:cNvPr id="19" name="TextBox 18"/>
          <p:cNvSpPr txBox="1"/>
          <p:nvPr/>
        </p:nvSpPr>
        <p:spPr>
          <a:xfrm>
            <a:off x="3401747" y="1836694"/>
            <a:ext cx="993862" cy="369332"/>
          </a:xfrm>
          <a:prstGeom prst="rect">
            <a:avLst/>
          </a:prstGeom>
          <a:noFill/>
        </p:spPr>
        <p:txBody>
          <a:bodyPr wrap="none" rtlCol="0">
            <a:spAutoFit/>
          </a:bodyPr>
          <a:lstStyle/>
          <a:p>
            <a:pPr algn="ctr"/>
            <a:r>
              <a:rPr lang="en-US" dirty="0"/>
              <a:t>Pedantic</a:t>
            </a:r>
          </a:p>
        </p:txBody>
      </p:sp>
      <p:sp>
        <p:nvSpPr>
          <p:cNvPr id="20" name="TextBox 19"/>
          <p:cNvSpPr txBox="1"/>
          <p:nvPr/>
        </p:nvSpPr>
        <p:spPr>
          <a:xfrm>
            <a:off x="4800600" y="1897618"/>
            <a:ext cx="1118768" cy="369332"/>
          </a:xfrm>
          <a:prstGeom prst="rect">
            <a:avLst/>
          </a:prstGeom>
          <a:noFill/>
        </p:spPr>
        <p:txBody>
          <a:bodyPr wrap="none" rtlCol="0">
            <a:spAutoFit/>
          </a:bodyPr>
          <a:lstStyle/>
          <a:p>
            <a:pPr algn="ctr"/>
            <a:r>
              <a:rPr lang="en-US" dirty="0"/>
              <a:t>Pragmatic</a:t>
            </a:r>
          </a:p>
        </p:txBody>
      </p:sp>
      <p:sp>
        <p:nvSpPr>
          <p:cNvPr id="21" name="TextBox 20"/>
          <p:cNvSpPr txBox="1"/>
          <p:nvPr/>
        </p:nvSpPr>
        <p:spPr>
          <a:xfrm>
            <a:off x="4912226" y="2903494"/>
            <a:ext cx="987001" cy="369332"/>
          </a:xfrm>
          <a:prstGeom prst="rect">
            <a:avLst/>
          </a:prstGeom>
          <a:noFill/>
        </p:spPr>
        <p:txBody>
          <a:bodyPr wrap="none" rtlCol="0">
            <a:spAutoFit/>
          </a:bodyPr>
          <a:lstStyle/>
          <a:p>
            <a:pPr algn="ctr"/>
            <a:r>
              <a:rPr lang="en-US" dirty="0"/>
              <a:t>Populist </a:t>
            </a:r>
          </a:p>
        </p:txBody>
      </p:sp>
      <p:sp>
        <p:nvSpPr>
          <p:cNvPr id="22" name="Right Arrow 21"/>
          <p:cNvSpPr/>
          <p:nvPr/>
        </p:nvSpPr>
        <p:spPr>
          <a:xfrm>
            <a:off x="3124200" y="1042591"/>
            <a:ext cx="2836098" cy="538559"/>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ndParaRPr>
          </a:p>
        </p:txBody>
      </p:sp>
      <p:sp>
        <p:nvSpPr>
          <p:cNvPr id="14" name="TextBox 13"/>
          <p:cNvSpPr txBox="1"/>
          <p:nvPr/>
        </p:nvSpPr>
        <p:spPr>
          <a:xfrm>
            <a:off x="3332896" y="4640818"/>
            <a:ext cx="2307170" cy="338554"/>
          </a:xfrm>
          <a:prstGeom prst="rect">
            <a:avLst/>
          </a:prstGeom>
          <a:noFill/>
        </p:spPr>
        <p:txBody>
          <a:bodyPr wrap="none" rtlCol="0">
            <a:spAutoFit/>
          </a:bodyPr>
          <a:lstStyle/>
          <a:p>
            <a:r>
              <a:rPr lang="en-US" sz="1600" i="1" dirty="0"/>
              <a:t>Adapted from David Aron</a:t>
            </a:r>
          </a:p>
        </p:txBody>
      </p:sp>
    </p:spTree>
    <p:extLst>
      <p:ext uri="{BB962C8B-B14F-4D97-AF65-F5344CB8AC3E}">
        <p14:creationId xmlns:p14="http://schemas.microsoft.com/office/powerpoint/2010/main" val="3756184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1" y="57150"/>
            <a:ext cx="8888779" cy="628650"/>
          </a:xfrm>
          <a:solidFill>
            <a:schemeClr val="tx2"/>
          </a:solidFill>
        </p:spPr>
        <p:txBody>
          <a:bodyPr>
            <a:normAutofit/>
          </a:bodyPr>
          <a:lstStyle/>
          <a:p>
            <a:r>
              <a:rPr lang="en-US" sz="3200" b="1" dirty="0">
                <a:solidFill>
                  <a:schemeClr val="bg1"/>
                </a:solidFill>
              </a:rPr>
              <a:t>Making real world evaluations more rigorous</a:t>
            </a:r>
          </a:p>
        </p:txBody>
      </p:sp>
      <p:cxnSp>
        <p:nvCxnSpPr>
          <p:cNvPr id="10" name="Straight Connector 9"/>
          <p:cNvCxnSpPr/>
          <p:nvPr/>
        </p:nvCxnSpPr>
        <p:spPr>
          <a:xfrm>
            <a:off x="2873740" y="1766894"/>
            <a:ext cx="0" cy="1973763"/>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873741" y="3730025"/>
            <a:ext cx="2988500" cy="10633"/>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00342" y="3809463"/>
            <a:ext cx="1187569" cy="369332"/>
          </a:xfrm>
          <a:prstGeom prst="rect">
            <a:avLst/>
          </a:prstGeom>
          <a:noFill/>
        </p:spPr>
        <p:txBody>
          <a:bodyPr wrap="none" rtlCol="0">
            <a:spAutoFit/>
          </a:bodyPr>
          <a:lstStyle/>
          <a:p>
            <a:r>
              <a:rPr lang="en-US" dirty="0"/>
              <a:t>Relevance </a:t>
            </a:r>
          </a:p>
        </p:txBody>
      </p:sp>
      <p:sp>
        <p:nvSpPr>
          <p:cNvPr id="16" name="TextBox 15"/>
          <p:cNvSpPr txBox="1"/>
          <p:nvPr/>
        </p:nvSpPr>
        <p:spPr>
          <a:xfrm rot="16200000">
            <a:off x="1791174" y="2566100"/>
            <a:ext cx="1643399" cy="369332"/>
          </a:xfrm>
          <a:prstGeom prst="rect">
            <a:avLst/>
          </a:prstGeom>
          <a:noFill/>
        </p:spPr>
        <p:txBody>
          <a:bodyPr wrap="none" rtlCol="0">
            <a:spAutoFit/>
          </a:bodyPr>
          <a:lstStyle/>
          <a:p>
            <a:r>
              <a:rPr lang="en-US" dirty="0"/>
              <a:t>Internal validity</a:t>
            </a:r>
          </a:p>
        </p:txBody>
      </p:sp>
      <p:sp>
        <p:nvSpPr>
          <p:cNvPr id="18" name="TextBox 17"/>
          <p:cNvSpPr txBox="1"/>
          <p:nvPr/>
        </p:nvSpPr>
        <p:spPr>
          <a:xfrm>
            <a:off x="3377884" y="2724994"/>
            <a:ext cx="726481" cy="923330"/>
          </a:xfrm>
          <a:prstGeom prst="rect">
            <a:avLst/>
          </a:prstGeom>
          <a:noFill/>
        </p:spPr>
        <p:txBody>
          <a:bodyPr wrap="none" rtlCol="0">
            <a:spAutoFit/>
          </a:bodyPr>
          <a:lstStyle/>
          <a:p>
            <a:pPr algn="ctr"/>
            <a:r>
              <a:rPr lang="en-US" dirty="0" err="1"/>
              <a:t>Purile</a:t>
            </a:r>
            <a:endParaRPr lang="en-US" dirty="0"/>
          </a:p>
          <a:p>
            <a:pPr algn="ctr"/>
            <a:endParaRPr lang="en-US" dirty="0"/>
          </a:p>
          <a:p>
            <a:pPr algn="ctr"/>
            <a:endParaRPr lang="en-US" dirty="0"/>
          </a:p>
        </p:txBody>
      </p:sp>
      <p:sp>
        <p:nvSpPr>
          <p:cNvPr id="19" name="TextBox 18"/>
          <p:cNvSpPr txBox="1"/>
          <p:nvPr/>
        </p:nvSpPr>
        <p:spPr>
          <a:xfrm>
            <a:off x="3244188" y="1836694"/>
            <a:ext cx="993862" cy="369332"/>
          </a:xfrm>
          <a:prstGeom prst="rect">
            <a:avLst/>
          </a:prstGeom>
          <a:noFill/>
        </p:spPr>
        <p:txBody>
          <a:bodyPr wrap="none" rtlCol="0">
            <a:spAutoFit/>
          </a:bodyPr>
          <a:lstStyle/>
          <a:p>
            <a:pPr algn="ctr"/>
            <a:r>
              <a:rPr lang="en-US" dirty="0"/>
              <a:t>Pedantic</a:t>
            </a:r>
          </a:p>
        </p:txBody>
      </p:sp>
      <p:sp>
        <p:nvSpPr>
          <p:cNvPr id="20" name="TextBox 19"/>
          <p:cNvSpPr txBox="1"/>
          <p:nvPr/>
        </p:nvSpPr>
        <p:spPr>
          <a:xfrm>
            <a:off x="4643041" y="1733550"/>
            <a:ext cx="1118768" cy="369332"/>
          </a:xfrm>
          <a:prstGeom prst="rect">
            <a:avLst/>
          </a:prstGeom>
          <a:noFill/>
        </p:spPr>
        <p:txBody>
          <a:bodyPr wrap="none" rtlCol="0">
            <a:spAutoFit/>
          </a:bodyPr>
          <a:lstStyle/>
          <a:p>
            <a:pPr algn="ctr"/>
            <a:r>
              <a:rPr lang="en-US" dirty="0"/>
              <a:t>Pragmatic</a:t>
            </a:r>
          </a:p>
        </p:txBody>
      </p:sp>
      <p:sp>
        <p:nvSpPr>
          <p:cNvPr id="21" name="TextBox 20"/>
          <p:cNvSpPr txBox="1"/>
          <p:nvPr/>
        </p:nvSpPr>
        <p:spPr>
          <a:xfrm>
            <a:off x="4754667" y="2903494"/>
            <a:ext cx="987001" cy="369332"/>
          </a:xfrm>
          <a:prstGeom prst="rect">
            <a:avLst/>
          </a:prstGeom>
          <a:noFill/>
        </p:spPr>
        <p:txBody>
          <a:bodyPr wrap="none" rtlCol="0">
            <a:spAutoFit/>
          </a:bodyPr>
          <a:lstStyle/>
          <a:p>
            <a:pPr algn="ctr"/>
            <a:r>
              <a:rPr lang="en-US" dirty="0"/>
              <a:t>Populist </a:t>
            </a:r>
          </a:p>
        </p:txBody>
      </p:sp>
      <p:sp>
        <p:nvSpPr>
          <p:cNvPr id="22" name="Right Arrow 21"/>
          <p:cNvSpPr/>
          <p:nvPr/>
        </p:nvSpPr>
        <p:spPr>
          <a:xfrm rot="16200000">
            <a:off x="4713471" y="2425121"/>
            <a:ext cx="2836098" cy="538559"/>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ndParaRPr>
          </a:p>
        </p:txBody>
      </p:sp>
      <p:sp>
        <p:nvSpPr>
          <p:cNvPr id="14" name="TextBox 13"/>
          <p:cNvSpPr txBox="1"/>
          <p:nvPr/>
        </p:nvSpPr>
        <p:spPr>
          <a:xfrm>
            <a:off x="894496" y="4640818"/>
            <a:ext cx="2307170" cy="338554"/>
          </a:xfrm>
          <a:prstGeom prst="rect">
            <a:avLst/>
          </a:prstGeom>
          <a:noFill/>
        </p:spPr>
        <p:txBody>
          <a:bodyPr wrap="none" rtlCol="0">
            <a:spAutoFit/>
          </a:bodyPr>
          <a:lstStyle/>
          <a:p>
            <a:r>
              <a:rPr lang="en-US" sz="1600" i="1" dirty="0"/>
              <a:t>Adapted from David Aron</a:t>
            </a:r>
          </a:p>
        </p:txBody>
      </p:sp>
    </p:spTree>
    <p:extLst>
      <p:ext uri="{BB962C8B-B14F-4D97-AF65-F5344CB8AC3E}">
        <p14:creationId xmlns:p14="http://schemas.microsoft.com/office/powerpoint/2010/main" val="1585818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for Rigor – well known</a:t>
            </a:r>
          </a:p>
        </p:txBody>
      </p:sp>
      <p:sp>
        <p:nvSpPr>
          <p:cNvPr id="4" name="Content Placeholder 3"/>
          <p:cNvSpPr txBox="1">
            <a:spLocks noGrp="1"/>
          </p:cNvSpPr>
          <p:nvPr>
            <p:ph idx="1"/>
          </p:nvPr>
        </p:nvSpPr>
        <p:spPr>
          <a:xfrm>
            <a:off x="457200" y="1200151"/>
            <a:ext cx="8229600" cy="343170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t>Counterfactual</a:t>
            </a:r>
          </a:p>
          <a:p>
            <a:pPr marL="285750" indent="-285750">
              <a:spcBef>
                <a:spcPts val="600"/>
              </a:spcBef>
              <a:buFont typeface="Arial" panose="020B0604020202020204" pitchFamily="34" charset="0"/>
              <a:buChar char="•"/>
            </a:pPr>
            <a:r>
              <a:rPr lang="en-US" dirty="0"/>
              <a:t>Sampling</a:t>
            </a:r>
          </a:p>
          <a:p>
            <a:pPr marL="285750" indent="-285750">
              <a:spcBef>
                <a:spcPts val="600"/>
              </a:spcBef>
              <a:buFont typeface="Arial" panose="020B0604020202020204" pitchFamily="34" charset="0"/>
              <a:buChar char="•"/>
            </a:pPr>
            <a:r>
              <a:rPr lang="en-US" dirty="0"/>
              <a:t>Measurements </a:t>
            </a:r>
          </a:p>
          <a:p>
            <a:pPr marL="285750" indent="-285750">
              <a:spcBef>
                <a:spcPts val="600"/>
              </a:spcBef>
              <a:buFont typeface="Arial" panose="020B0604020202020204" pitchFamily="34" charset="0"/>
              <a:buChar char="•"/>
            </a:pPr>
            <a:r>
              <a:rPr lang="en-US" dirty="0"/>
              <a:t>Analyses</a:t>
            </a:r>
          </a:p>
          <a:p>
            <a:pPr marL="285750" indent="-285750">
              <a:spcBef>
                <a:spcPts val="600"/>
              </a:spcBef>
              <a:buFont typeface="Arial" panose="020B0604020202020204" pitchFamily="34" charset="0"/>
              <a:buChar char="•"/>
            </a:pPr>
            <a:r>
              <a:rPr lang="en-US" i="1" dirty="0"/>
              <a:t>(epi 203)</a:t>
            </a:r>
          </a:p>
          <a:p>
            <a:pPr marL="285750" indent="-285750">
              <a:spcBef>
                <a:spcPts val="600"/>
              </a:spcBef>
              <a:buFont typeface="Arial" panose="020B0604020202020204" pitchFamily="34" charset="0"/>
              <a:buChar char="•"/>
            </a:pPr>
            <a:endParaRPr lang="en-US" i="1" dirty="0"/>
          </a:p>
        </p:txBody>
      </p:sp>
    </p:spTree>
    <p:extLst>
      <p:ext uri="{BB962C8B-B14F-4D97-AF65-F5344CB8AC3E}">
        <p14:creationId xmlns:p14="http://schemas.microsoft.com/office/powerpoint/2010/main" val="1037715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for Relevance?</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814943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Autofit/>
          </a:bodyPr>
          <a:lstStyle/>
          <a:p>
            <a:r>
              <a:rPr lang="en-US" sz="2800" b="1" dirty="0">
                <a:solidFill>
                  <a:schemeClr val="bg1"/>
                </a:solidFill>
              </a:rPr>
              <a:t>Candidate Interventions for ART Uptake in Africa</a:t>
            </a:r>
          </a:p>
        </p:txBody>
      </p:sp>
      <p:sp>
        <p:nvSpPr>
          <p:cNvPr id="3" name="Content Placeholder 2"/>
          <p:cNvSpPr>
            <a:spLocks noGrp="1"/>
          </p:cNvSpPr>
          <p:nvPr>
            <p:ph idx="1"/>
          </p:nvPr>
        </p:nvSpPr>
        <p:spPr/>
        <p:txBody>
          <a:bodyPr>
            <a:normAutofit fontScale="77500" lnSpcReduction="20000"/>
          </a:bodyPr>
          <a:lstStyle/>
          <a:p>
            <a:r>
              <a:rPr lang="en-US" dirty="0"/>
              <a:t>PEPFAR 2004 – Global enterprise to treat HIV</a:t>
            </a:r>
          </a:p>
          <a:p>
            <a:r>
              <a:rPr lang="en-US" dirty="0"/>
              <a:t>Doubts about success and uptake of treatment</a:t>
            </a:r>
          </a:p>
          <a:p>
            <a:pPr lvl="1"/>
            <a:r>
              <a:rPr lang="en-US" dirty="0"/>
              <a:t>Adherence, retention and resistance?</a:t>
            </a:r>
          </a:p>
          <a:p>
            <a:pPr lvl="1"/>
            <a:r>
              <a:rPr lang="en-US" dirty="0"/>
              <a:t>Doubts</a:t>
            </a:r>
          </a:p>
          <a:p>
            <a:pPr lvl="2"/>
            <a:r>
              <a:rPr lang="en-US" dirty="0"/>
              <a:t>Distance and opportunity costs</a:t>
            </a:r>
          </a:p>
          <a:p>
            <a:pPr lvl="2"/>
            <a:r>
              <a:rPr lang="en-US" dirty="0"/>
              <a:t>Health care workforce</a:t>
            </a:r>
          </a:p>
          <a:p>
            <a:pPr lvl="2"/>
            <a:r>
              <a:rPr lang="en-US" dirty="0"/>
              <a:t>“African’s don’t understand time” – Andrew </a:t>
            </a:r>
            <a:r>
              <a:rPr lang="en-US" dirty="0" err="1"/>
              <a:t>Natsios</a:t>
            </a:r>
            <a:r>
              <a:rPr lang="en-US" dirty="0"/>
              <a:t> (BMJ 2004)</a:t>
            </a:r>
          </a:p>
          <a:p>
            <a:pPr lvl="2"/>
            <a:r>
              <a:rPr lang="en-US" dirty="0"/>
              <a:t>Weak primary care infrastructure, supply chain</a:t>
            </a:r>
          </a:p>
          <a:p>
            <a:pPr lvl="2"/>
            <a:r>
              <a:rPr lang="en-US" dirty="0"/>
              <a:t>Stigma</a:t>
            </a:r>
          </a:p>
          <a:p>
            <a:r>
              <a:rPr lang="en-US" dirty="0"/>
              <a:t>Strategies to promote use of HIV treatment?</a:t>
            </a:r>
          </a:p>
        </p:txBody>
      </p:sp>
    </p:spTree>
    <p:extLst>
      <p:ext uri="{BB962C8B-B14F-4D97-AF65-F5344CB8AC3E}">
        <p14:creationId xmlns:p14="http://schemas.microsoft.com/office/powerpoint/2010/main" val="2829953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89372"/>
          </a:xfrm>
          <a:solidFill>
            <a:schemeClr val="tx2"/>
          </a:solidFill>
        </p:spPr>
        <p:txBody>
          <a:bodyPr>
            <a:normAutofit fontScale="90000"/>
          </a:bodyPr>
          <a:lstStyle/>
          <a:p>
            <a:r>
              <a:rPr lang="en-US" dirty="0">
                <a:solidFill>
                  <a:schemeClr val="bg1"/>
                </a:solidFill>
              </a:rPr>
              <a:t>Public Health Impact: REAIM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7591016"/>
              </p:ext>
            </p:extLst>
          </p:nvPr>
        </p:nvGraphicFramePr>
        <p:xfrm>
          <a:off x="457200" y="1123950"/>
          <a:ext cx="8229599" cy="3276600"/>
        </p:xfrm>
        <a:graphic>
          <a:graphicData uri="http://schemas.openxmlformats.org/drawingml/2006/table">
            <a:tbl>
              <a:tblPr firstRow="1" firstCol="1" bandRow="1">
                <a:tableStyleId>{5C22544A-7EE6-4342-B048-85BDC9FD1C3A}</a:tableStyleId>
              </a:tblPr>
              <a:tblGrid>
                <a:gridCol w="1434517">
                  <a:extLst>
                    <a:ext uri="{9D8B030D-6E8A-4147-A177-3AD203B41FA5}">
                      <a16:colId xmlns:a16="http://schemas.microsoft.com/office/drawing/2014/main" val="20000"/>
                    </a:ext>
                  </a:extLst>
                </a:gridCol>
                <a:gridCol w="3463618">
                  <a:extLst>
                    <a:ext uri="{9D8B030D-6E8A-4147-A177-3AD203B41FA5}">
                      <a16:colId xmlns:a16="http://schemas.microsoft.com/office/drawing/2014/main" val="20001"/>
                    </a:ext>
                  </a:extLst>
                </a:gridCol>
                <a:gridCol w="3331464">
                  <a:extLst>
                    <a:ext uri="{9D8B030D-6E8A-4147-A177-3AD203B41FA5}">
                      <a16:colId xmlns:a16="http://schemas.microsoft.com/office/drawing/2014/main" val="20002"/>
                    </a:ext>
                  </a:extLst>
                </a:gridCol>
              </a:tblGrid>
              <a:tr h="546100">
                <a:tc>
                  <a:txBody>
                    <a:bodyPr/>
                    <a:lstStyle/>
                    <a:p>
                      <a:pPr marL="0" marR="0">
                        <a:lnSpc>
                          <a:spcPct val="115000"/>
                        </a:lnSpc>
                        <a:spcBef>
                          <a:spcPts val="0"/>
                        </a:spcBef>
                        <a:spcAft>
                          <a:spcPts val="0"/>
                        </a:spcAft>
                      </a:pPr>
                      <a:r>
                        <a:rPr lang="en-US" sz="1200" dirty="0">
                          <a:effectLst/>
                        </a:rPr>
                        <a:t>RE-AIM ELEMENT</a:t>
                      </a:r>
                      <a:endParaRPr lang="en-US" sz="1200" dirty="0">
                        <a:effectLst/>
                        <a:latin typeface="Calibri"/>
                        <a:ea typeface="SimSun"/>
                        <a:cs typeface="Times New Roman"/>
                      </a:endParaRPr>
                    </a:p>
                  </a:txBody>
                  <a:tcPr marL="41634" marR="41634" marT="0" marB="0"/>
                </a:tc>
                <a:tc>
                  <a:txBody>
                    <a:bodyPr/>
                    <a:lstStyle/>
                    <a:p>
                      <a:pPr marL="0" marR="0" algn="ctr">
                        <a:lnSpc>
                          <a:spcPct val="115000"/>
                        </a:lnSpc>
                        <a:spcBef>
                          <a:spcPts val="0"/>
                        </a:spcBef>
                        <a:spcAft>
                          <a:spcPts val="0"/>
                        </a:spcAft>
                      </a:pPr>
                      <a:r>
                        <a:rPr lang="en-US" sz="1200" dirty="0">
                          <a:effectLst/>
                        </a:rPr>
                        <a:t> Definition</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rPr>
                        <a:t>Questions</a:t>
                      </a:r>
                      <a:endParaRPr lang="en-US" sz="1200" dirty="0">
                        <a:effectLst/>
                        <a:latin typeface="Calibri"/>
                        <a:ea typeface="SimSun"/>
                        <a:cs typeface="Times New Roman"/>
                      </a:endParaRPr>
                    </a:p>
                  </a:txBody>
                  <a:tcPr marL="41634" marR="41634" marT="0" marB="0" anchor="ctr"/>
                </a:tc>
                <a:extLst>
                  <a:ext uri="{0D108BD9-81ED-4DB2-BD59-A6C34878D82A}">
                    <a16:rowId xmlns:a16="http://schemas.microsoft.com/office/drawing/2014/main" val="10000"/>
                  </a:ext>
                </a:extLst>
              </a:tr>
              <a:tr h="546100">
                <a:tc>
                  <a:txBody>
                    <a:bodyPr/>
                    <a:lstStyle/>
                    <a:p>
                      <a:pPr marL="0" marR="0">
                        <a:lnSpc>
                          <a:spcPct val="115000"/>
                        </a:lnSpc>
                        <a:spcBef>
                          <a:spcPts val="0"/>
                        </a:spcBef>
                        <a:spcAft>
                          <a:spcPts val="0"/>
                        </a:spcAft>
                      </a:pPr>
                      <a:r>
                        <a:rPr lang="en-US" sz="1200">
                          <a:effectLst/>
                        </a:rPr>
                        <a:t>REACH </a:t>
                      </a:r>
                      <a:endParaRPr lang="en-US" sz="1200">
                        <a:effectLst/>
                        <a:latin typeface="Calibri"/>
                        <a:ea typeface="SimSun"/>
                        <a:cs typeface="Times New Roman"/>
                      </a:endParaRPr>
                    </a:p>
                  </a:txBody>
                  <a:tcPr marL="41634" marR="41634" marT="0" marB="0"/>
                </a:tc>
                <a:tc>
                  <a:txBody>
                    <a:bodyPr/>
                    <a:lstStyle/>
                    <a:p>
                      <a:pPr algn="ctr"/>
                      <a:r>
                        <a:rPr lang="en-US" sz="1200" dirty="0">
                          <a:effectLst/>
                        </a:rPr>
                        <a:t> </a:t>
                      </a:r>
                      <a:r>
                        <a:rPr lang="en-US" sz="1200" b="0" i="0" u="none" strike="noStrike" kern="1200" baseline="0" dirty="0">
                          <a:solidFill>
                            <a:schemeClr val="dk1"/>
                          </a:solidFill>
                          <a:latin typeface="+mn-lt"/>
                          <a:ea typeface="+mn-ea"/>
                          <a:cs typeface="+mn-cs"/>
                        </a:rPr>
                        <a:t>Reach is an individual-level measure</a:t>
                      </a:r>
                    </a:p>
                    <a:p>
                      <a:pPr algn="ctr"/>
                      <a:r>
                        <a:rPr lang="en-US" sz="1200" b="0" i="0" u="none" strike="noStrike" kern="1200" baseline="0" dirty="0">
                          <a:solidFill>
                            <a:schemeClr val="dk1"/>
                          </a:solidFill>
                          <a:latin typeface="+mn-lt"/>
                          <a:ea typeface="+mn-ea"/>
                          <a:cs typeface="+mn-cs"/>
                        </a:rPr>
                        <a:t>(e.g., patient or employee) of participation.</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rPr>
                        <a:t>Can the practice attract large and representative percent of target population / communities?</a:t>
                      </a:r>
                      <a:endParaRPr lang="en-US" sz="1200" dirty="0">
                        <a:effectLst/>
                        <a:latin typeface="Calibri"/>
                        <a:ea typeface="SimSun"/>
                        <a:cs typeface="Times New Roman"/>
                      </a:endParaRPr>
                    </a:p>
                  </a:txBody>
                  <a:tcPr marL="41634" marR="41634" marT="0" marB="0" anchor="ctr"/>
                </a:tc>
                <a:extLst>
                  <a:ext uri="{0D108BD9-81ED-4DB2-BD59-A6C34878D82A}">
                    <a16:rowId xmlns:a16="http://schemas.microsoft.com/office/drawing/2014/main" val="10001"/>
                  </a:ext>
                </a:extLst>
              </a:tr>
              <a:tr h="546100">
                <a:tc>
                  <a:txBody>
                    <a:bodyPr/>
                    <a:lstStyle/>
                    <a:p>
                      <a:pPr marL="0" marR="0">
                        <a:lnSpc>
                          <a:spcPct val="115000"/>
                        </a:lnSpc>
                        <a:spcBef>
                          <a:spcPts val="0"/>
                        </a:spcBef>
                        <a:spcAft>
                          <a:spcPts val="0"/>
                        </a:spcAft>
                      </a:pPr>
                      <a:r>
                        <a:rPr lang="en-US" sz="1200" dirty="0">
                          <a:effectLst/>
                        </a:rPr>
                        <a:t>EFFICACY</a:t>
                      </a:r>
                      <a:endParaRPr lang="en-US" sz="1200" dirty="0">
                        <a:effectLst/>
                        <a:latin typeface="Calibri"/>
                        <a:ea typeface="SimSun"/>
                        <a:cs typeface="Times New Roman"/>
                      </a:endParaRPr>
                    </a:p>
                  </a:txBody>
                  <a:tcPr marL="41634" marR="41634" marT="0" marB="0"/>
                </a:tc>
                <a:tc>
                  <a:txBody>
                    <a:bodyPr/>
                    <a:lstStyle/>
                    <a:p>
                      <a:pPr marL="0" marR="0" algn="ctr">
                        <a:lnSpc>
                          <a:spcPct val="115000"/>
                        </a:lnSpc>
                        <a:spcBef>
                          <a:spcPts val="0"/>
                        </a:spcBef>
                        <a:spcAft>
                          <a:spcPts val="0"/>
                        </a:spcAft>
                      </a:pPr>
                      <a:r>
                        <a:rPr lang="en-US" sz="1200" dirty="0">
                          <a:effectLst/>
                        </a:rPr>
                        <a:t>Magnitude</a:t>
                      </a:r>
                      <a:r>
                        <a:rPr lang="en-US" sz="1200" baseline="0" dirty="0">
                          <a:effectLst/>
                        </a:rPr>
                        <a:t> of e</a:t>
                      </a:r>
                      <a:r>
                        <a:rPr lang="en-US" sz="1200" dirty="0">
                          <a:effectLst/>
                        </a:rPr>
                        <a:t>ffect among those successfully</a:t>
                      </a:r>
                      <a:r>
                        <a:rPr lang="en-US" sz="1200" baseline="0" dirty="0">
                          <a:effectLst/>
                        </a:rPr>
                        <a:t> treated</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rPr>
                        <a:t>Does the practice produce large effects ?</a:t>
                      </a:r>
                      <a:endParaRPr lang="en-US" sz="1200" dirty="0">
                        <a:effectLst/>
                        <a:latin typeface="Calibri"/>
                        <a:ea typeface="SimSun"/>
                        <a:cs typeface="Times New Roman"/>
                      </a:endParaRPr>
                    </a:p>
                  </a:txBody>
                  <a:tcPr marL="41634" marR="41634" marT="0" marB="0" anchor="ctr"/>
                </a:tc>
                <a:extLst>
                  <a:ext uri="{0D108BD9-81ED-4DB2-BD59-A6C34878D82A}">
                    <a16:rowId xmlns:a16="http://schemas.microsoft.com/office/drawing/2014/main" val="10002"/>
                  </a:ext>
                </a:extLst>
              </a:tr>
              <a:tr h="546100">
                <a:tc>
                  <a:txBody>
                    <a:bodyPr/>
                    <a:lstStyle/>
                    <a:p>
                      <a:pPr marL="0" marR="0">
                        <a:lnSpc>
                          <a:spcPct val="115000"/>
                        </a:lnSpc>
                        <a:spcBef>
                          <a:spcPts val="0"/>
                        </a:spcBef>
                        <a:spcAft>
                          <a:spcPts val="0"/>
                        </a:spcAft>
                      </a:pPr>
                      <a:r>
                        <a:rPr lang="en-US" sz="1200">
                          <a:effectLst/>
                        </a:rPr>
                        <a:t>ADOPTION</a:t>
                      </a:r>
                      <a:endParaRPr lang="en-US" sz="1200">
                        <a:effectLst/>
                        <a:latin typeface="Calibri"/>
                        <a:ea typeface="SimSun"/>
                        <a:cs typeface="Times New Roman"/>
                      </a:endParaRPr>
                    </a:p>
                  </a:txBody>
                  <a:tcPr marL="41634" marR="41634" marT="0" marB="0"/>
                </a:tc>
                <a:tc>
                  <a:txBody>
                    <a:bodyPr/>
                    <a:lstStyle/>
                    <a:p>
                      <a:pPr algn="ctr"/>
                      <a:r>
                        <a:rPr lang="en-US" sz="1200" b="0" i="0" u="none" strike="noStrike" kern="1200" baseline="0" dirty="0">
                          <a:solidFill>
                            <a:schemeClr val="dk1"/>
                          </a:solidFill>
                          <a:latin typeface="+mn-lt"/>
                          <a:ea typeface="+mn-ea"/>
                          <a:cs typeface="+mn-cs"/>
                        </a:rPr>
                        <a:t>The proportion and representativeness of settings that adopt a given policy or program.</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rPr>
                        <a:t>Is the practice feasible for majority of real-world settings (costs, expertise, time, resources, etc.)?</a:t>
                      </a:r>
                      <a:endParaRPr lang="en-US" sz="1200" dirty="0">
                        <a:effectLst/>
                        <a:latin typeface="Calibri"/>
                        <a:ea typeface="SimSun"/>
                        <a:cs typeface="Times New Roman"/>
                      </a:endParaRPr>
                    </a:p>
                  </a:txBody>
                  <a:tcPr marL="41634" marR="41634" marT="0" marB="0" anchor="ctr"/>
                </a:tc>
                <a:extLst>
                  <a:ext uri="{0D108BD9-81ED-4DB2-BD59-A6C34878D82A}">
                    <a16:rowId xmlns:a16="http://schemas.microsoft.com/office/drawing/2014/main" val="10003"/>
                  </a:ext>
                </a:extLst>
              </a:tr>
              <a:tr h="546100">
                <a:tc>
                  <a:txBody>
                    <a:bodyPr/>
                    <a:lstStyle/>
                    <a:p>
                      <a:pPr marL="0" marR="0">
                        <a:lnSpc>
                          <a:spcPct val="115000"/>
                        </a:lnSpc>
                        <a:spcBef>
                          <a:spcPts val="0"/>
                        </a:spcBef>
                        <a:spcAft>
                          <a:spcPts val="0"/>
                        </a:spcAft>
                      </a:pPr>
                      <a:r>
                        <a:rPr lang="en-US" sz="1200">
                          <a:effectLst/>
                        </a:rPr>
                        <a:t>IMPLEMENTATION</a:t>
                      </a:r>
                      <a:endParaRPr lang="en-US" sz="1200">
                        <a:effectLst/>
                        <a:latin typeface="Calibri"/>
                        <a:ea typeface="SimSun"/>
                        <a:cs typeface="Times New Roman"/>
                      </a:endParaRPr>
                    </a:p>
                  </a:txBody>
                  <a:tcPr marL="41634" marR="41634" marT="0" marB="0"/>
                </a:tc>
                <a:tc>
                  <a:txBody>
                    <a:bodyPr/>
                    <a:lstStyle/>
                    <a:p>
                      <a:pPr algn="ctr"/>
                      <a:r>
                        <a:rPr lang="en-US" sz="1200" b="0" i="0" u="none" strike="noStrike" kern="1200" baseline="0" dirty="0">
                          <a:solidFill>
                            <a:schemeClr val="dk1"/>
                          </a:solidFill>
                          <a:latin typeface="+mn-lt"/>
                          <a:ea typeface="+mn-ea"/>
                          <a:cs typeface="+mn-cs"/>
                        </a:rPr>
                        <a:t>The extent to which a program is delivered as intended.</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rPr>
                        <a:t>Can the program be consistently implemented across program elements, different staff, time, etc.? </a:t>
                      </a:r>
                    </a:p>
                  </a:txBody>
                  <a:tcPr marL="41634" marR="41634" marT="0" marB="0" anchor="ctr"/>
                </a:tc>
                <a:extLst>
                  <a:ext uri="{0D108BD9-81ED-4DB2-BD59-A6C34878D82A}">
                    <a16:rowId xmlns:a16="http://schemas.microsoft.com/office/drawing/2014/main" val="10004"/>
                  </a:ext>
                </a:extLst>
              </a:tr>
              <a:tr h="546100">
                <a:tc>
                  <a:txBody>
                    <a:bodyPr/>
                    <a:lstStyle/>
                    <a:p>
                      <a:pPr marL="0" marR="0">
                        <a:lnSpc>
                          <a:spcPct val="115000"/>
                        </a:lnSpc>
                        <a:spcBef>
                          <a:spcPts val="0"/>
                        </a:spcBef>
                        <a:spcAft>
                          <a:spcPts val="0"/>
                        </a:spcAft>
                      </a:pPr>
                      <a:r>
                        <a:rPr lang="en-US" sz="1200">
                          <a:effectLst/>
                        </a:rPr>
                        <a:t>MAINTENANCE</a:t>
                      </a:r>
                      <a:endParaRPr lang="en-US" sz="1200">
                        <a:effectLst/>
                        <a:latin typeface="Calibri"/>
                        <a:ea typeface="SimSun"/>
                        <a:cs typeface="Times New Roman"/>
                      </a:endParaRPr>
                    </a:p>
                  </a:txBody>
                  <a:tcPr marL="41634" marR="41634" marT="0" marB="0"/>
                </a:tc>
                <a:tc>
                  <a:txBody>
                    <a:bodyPr/>
                    <a:lstStyle/>
                    <a:p>
                      <a:pPr marL="0" marR="0" algn="ctr">
                        <a:lnSpc>
                          <a:spcPct val="115000"/>
                        </a:lnSpc>
                        <a:spcBef>
                          <a:spcPts val="0"/>
                        </a:spcBef>
                        <a:spcAft>
                          <a:spcPts val="0"/>
                        </a:spcAft>
                      </a:pPr>
                      <a:r>
                        <a:rPr lang="en-US" sz="1200" dirty="0">
                          <a:effectLst/>
                        </a:rPr>
                        <a:t> Sustainability</a:t>
                      </a:r>
                      <a:r>
                        <a:rPr lang="en-US" sz="1200" baseline="0" dirty="0">
                          <a:effectLst/>
                        </a:rPr>
                        <a:t> in a given governance, policy, economic and funding context</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rPr>
                        <a:t>Can the settings sustain the program over time without added resources and leadership?</a:t>
                      </a:r>
                      <a:endParaRPr lang="en-US" sz="1200" dirty="0">
                        <a:effectLst/>
                        <a:latin typeface="Calibri"/>
                        <a:ea typeface="SimSun"/>
                        <a:cs typeface="Times New Roman"/>
                      </a:endParaRPr>
                    </a:p>
                  </a:txBody>
                  <a:tcPr marL="41634" marR="41634" marT="0" marB="0" anchor="ctr"/>
                </a:tc>
                <a:extLst>
                  <a:ext uri="{0D108BD9-81ED-4DB2-BD59-A6C34878D82A}">
                    <a16:rowId xmlns:a16="http://schemas.microsoft.com/office/drawing/2014/main" val="10005"/>
                  </a:ext>
                </a:extLst>
              </a:tr>
            </a:tbl>
          </a:graphicData>
        </a:graphic>
      </p:graphicFrame>
      <p:sp>
        <p:nvSpPr>
          <p:cNvPr id="5" name="TextBox 4"/>
          <p:cNvSpPr txBox="1"/>
          <p:nvPr/>
        </p:nvSpPr>
        <p:spPr>
          <a:xfrm>
            <a:off x="7513485" y="4781549"/>
            <a:ext cx="1617815" cy="307777"/>
          </a:xfrm>
          <a:prstGeom prst="rect">
            <a:avLst/>
          </a:prstGeom>
          <a:noFill/>
        </p:spPr>
        <p:txBody>
          <a:bodyPr wrap="none" rtlCol="0">
            <a:spAutoFit/>
          </a:bodyPr>
          <a:lstStyle/>
          <a:p>
            <a:r>
              <a:rPr lang="en-US" sz="1400" dirty="0"/>
              <a:t>Glasgow AJPH 1998</a:t>
            </a:r>
          </a:p>
        </p:txBody>
      </p:sp>
    </p:spTree>
    <p:extLst>
      <p:ext uri="{BB962C8B-B14F-4D97-AF65-F5344CB8AC3E}">
        <p14:creationId xmlns:p14="http://schemas.microsoft.com/office/powerpoint/2010/main" val="2743512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89372"/>
          </a:xfrm>
          <a:solidFill>
            <a:schemeClr val="tx2"/>
          </a:solidFill>
        </p:spPr>
        <p:txBody>
          <a:bodyPr>
            <a:normAutofit fontScale="90000"/>
          </a:bodyPr>
          <a:lstStyle/>
          <a:p>
            <a:r>
              <a:rPr lang="en-US" dirty="0">
                <a:solidFill>
                  <a:schemeClr val="bg1"/>
                </a:solidFill>
              </a:rPr>
              <a:t>Public Health Impact: REAIM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7163565"/>
              </p:ext>
            </p:extLst>
          </p:nvPr>
        </p:nvGraphicFramePr>
        <p:xfrm>
          <a:off x="457200" y="1123950"/>
          <a:ext cx="8229598" cy="3822700"/>
        </p:xfrm>
        <a:graphic>
          <a:graphicData uri="http://schemas.openxmlformats.org/drawingml/2006/table">
            <a:tbl>
              <a:tblPr firstRow="1" firstCol="1" bandRow="1">
                <a:tableStyleId>{5C22544A-7EE6-4342-B048-85BDC9FD1C3A}</a:tableStyleId>
              </a:tblPr>
              <a:tblGrid>
                <a:gridCol w="1073426">
                  <a:extLst>
                    <a:ext uri="{9D8B030D-6E8A-4147-A177-3AD203B41FA5}">
                      <a16:colId xmlns:a16="http://schemas.microsoft.com/office/drawing/2014/main" val="20000"/>
                    </a:ext>
                  </a:extLst>
                </a:gridCol>
                <a:gridCol w="1789043">
                  <a:extLst>
                    <a:ext uri="{9D8B030D-6E8A-4147-A177-3AD203B41FA5}">
                      <a16:colId xmlns:a16="http://schemas.microsoft.com/office/drawing/2014/main" val="20001"/>
                    </a:ext>
                  </a:extLst>
                </a:gridCol>
                <a:gridCol w="1789043">
                  <a:extLst>
                    <a:ext uri="{9D8B030D-6E8A-4147-A177-3AD203B41FA5}">
                      <a16:colId xmlns:a16="http://schemas.microsoft.com/office/drawing/2014/main" val="20002"/>
                    </a:ext>
                  </a:extLst>
                </a:gridCol>
                <a:gridCol w="1789043">
                  <a:extLst>
                    <a:ext uri="{9D8B030D-6E8A-4147-A177-3AD203B41FA5}">
                      <a16:colId xmlns:a16="http://schemas.microsoft.com/office/drawing/2014/main" val="20003"/>
                    </a:ext>
                  </a:extLst>
                </a:gridCol>
                <a:gridCol w="1789043">
                  <a:extLst>
                    <a:ext uri="{9D8B030D-6E8A-4147-A177-3AD203B41FA5}">
                      <a16:colId xmlns:a16="http://schemas.microsoft.com/office/drawing/2014/main" val="20004"/>
                    </a:ext>
                  </a:extLst>
                </a:gridCol>
              </a:tblGrid>
              <a:tr h="546100">
                <a:tc>
                  <a:txBody>
                    <a:bodyPr/>
                    <a:lstStyle/>
                    <a:p>
                      <a:pPr marL="0" marR="0">
                        <a:lnSpc>
                          <a:spcPct val="115000"/>
                        </a:lnSpc>
                        <a:spcBef>
                          <a:spcPts val="0"/>
                        </a:spcBef>
                        <a:spcAft>
                          <a:spcPts val="0"/>
                        </a:spcAft>
                      </a:pPr>
                      <a:r>
                        <a:rPr lang="en-US" sz="1100" dirty="0">
                          <a:effectLst/>
                        </a:rPr>
                        <a:t>RE-AIM ELEMENT</a:t>
                      </a:r>
                      <a:endParaRPr lang="en-US" sz="1100" dirty="0">
                        <a:effectLst/>
                        <a:latin typeface="Calibri"/>
                        <a:ea typeface="SimSun"/>
                        <a:cs typeface="Times New Roman"/>
                      </a:endParaRPr>
                    </a:p>
                  </a:txBody>
                  <a:tcPr marL="41634" marR="41634" marT="0" marB="0"/>
                </a:tc>
                <a:tc>
                  <a:txBody>
                    <a:bodyPr/>
                    <a:lstStyle/>
                    <a:p>
                      <a:pPr marL="0" marR="0" algn="ctr">
                        <a:lnSpc>
                          <a:spcPct val="115000"/>
                        </a:lnSpc>
                        <a:spcBef>
                          <a:spcPts val="0"/>
                        </a:spcBef>
                        <a:spcAft>
                          <a:spcPts val="0"/>
                        </a:spcAft>
                      </a:pPr>
                      <a:r>
                        <a:rPr lang="en-US" sz="1200" dirty="0">
                          <a:effectLst/>
                        </a:rPr>
                        <a:t>DOT</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latin typeface="Calibri"/>
                          <a:ea typeface="SimSun"/>
                          <a:cs typeface="Times New Roman"/>
                        </a:rPr>
                        <a:t>Home based</a:t>
                      </a:r>
                      <a:r>
                        <a:rPr lang="en-US" sz="1200" baseline="0" dirty="0">
                          <a:effectLst/>
                          <a:latin typeface="Calibri"/>
                          <a:ea typeface="SimSun"/>
                          <a:cs typeface="Times New Roman"/>
                        </a:rPr>
                        <a:t> care</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rPr>
                        <a:t>CAG</a:t>
                      </a:r>
                      <a:endParaRPr lang="en-US" sz="1200" dirty="0">
                        <a:effectLst/>
                        <a:latin typeface="Calibri"/>
                        <a:ea typeface="SimSun"/>
                        <a:cs typeface="Times New Roman"/>
                      </a:endParaRPr>
                    </a:p>
                  </a:txBody>
                  <a:tcPr marL="41634" marR="41634" marT="0" marB="0" anchor="ctr"/>
                </a:tc>
                <a:tc>
                  <a:txBody>
                    <a:bodyPr/>
                    <a:lstStyle/>
                    <a:p>
                      <a:pPr marL="0" marR="0" algn="ctr">
                        <a:lnSpc>
                          <a:spcPct val="115000"/>
                        </a:lnSpc>
                        <a:spcBef>
                          <a:spcPts val="0"/>
                        </a:spcBef>
                        <a:spcAft>
                          <a:spcPts val="0"/>
                        </a:spcAft>
                      </a:pPr>
                      <a:r>
                        <a:rPr lang="en-US" sz="1200" dirty="0">
                          <a:effectLst/>
                          <a:latin typeface="Calibri"/>
                          <a:ea typeface="SimSun"/>
                          <a:cs typeface="Times New Roman"/>
                        </a:rPr>
                        <a:t>SMS</a:t>
                      </a:r>
                    </a:p>
                  </a:txBody>
                  <a:tcPr marL="41634" marR="41634" marT="0" marB="0" anchor="ctr"/>
                </a:tc>
                <a:extLst>
                  <a:ext uri="{0D108BD9-81ED-4DB2-BD59-A6C34878D82A}">
                    <a16:rowId xmlns:a16="http://schemas.microsoft.com/office/drawing/2014/main" val="10000"/>
                  </a:ext>
                </a:extLst>
              </a:tr>
              <a:tr h="546100">
                <a:tc>
                  <a:txBody>
                    <a:bodyPr/>
                    <a:lstStyle/>
                    <a:p>
                      <a:pPr marL="0" marR="0">
                        <a:lnSpc>
                          <a:spcPct val="115000"/>
                        </a:lnSpc>
                        <a:spcBef>
                          <a:spcPts val="0"/>
                        </a:spcBef>
                        <a:spcAft>
                          <a:spcPts val="0"/>
                        </a:spcAft>
                      </a:pPr>
                      <a:r>
                        <a:rPr lang="en-US" sz="1100" dirty="0">
                          <a:effectLst/>
                        </a:rPr>
                        <a:t>REACH </a:t>
                      </a:r>
                      <a:endParaRPr lang="en-US" sz="1100" dirty="0">
                        <a:effectLst/>
                        <a:latin typeface="Calibri"/>
                        <a:ea typeface="SimSun"/>
                        <a:cs typeface="Times New Roman"/>
                      </a:endParaRPr>
                    </a:p>
                  </a:txBody>
                  <a:tcPr marL="41634" marR="41634" marT="0" marB="0"/>
                </a:tc>
                <a:tc>
                  <a:txBody>
                    <a:bodyPr/>
                    <a:lstStyle/>
                    <a:p>
                      <a:pPr algn="ctr"/>
                      <a:r>
                        <a:rPr lang="en-US" dirty="0"/>
                        <a:t>Low-1</a:t>
                      </a:r>
                    </a:p>
                  </a:txBody>
                  <a:tcPr marL="41634" marR="41634" marT="0" marB="0" anchor="ctr"/>
                </a:tc>
                <a:tc>
                  <a:txBody>
                    <a:bodyPr/>
                    <a:lstStyle/>
                    <a:p>
                      <a:pPr algn="ctr"/>
                      <a:r>
                        <a:rPr lang="en-US" dirty="0"/>
                        <a:t>Low-medium-2</a:t>
                      </a:r>
                    </a:p>
                  </a:txBody>
                  <a:tcPr marL="41634" marR="41634" marT="0" marB="0" anchor="ctr"/>
                </a:tc>
                <a:tc>
                  <a:txBody>
                    <a:bodyPr/>
                    <a:lstStyle/>
                    <a:p>
                      <a:pPr algn="ctr"/>
                      <a:r>
                        <a:rPr lang="en-US" dirty="0"/>
                        <a:t>Medium-high-4</a:t>
                      </a:r>
                    </a:p>
                  </a:txBody>
                  <a:tcPr marL="41634" marR="41634" marT="0" marB="0" anchor="ctr"/>
                </a:tc>
                <a:tc>
                  <a:txBody>
                    <a:bodyPr/>
                    <a:lstStyle/>
                    <a:p>
                      <a:pPr algn="ctr"/>
                      <a:r>
                        <a:rPr lang="en-US" dirty="0"/>
                        <a:t>High-3</a:t>
                      </a:r>
                    </a:p>
                  </a:txBody>
                  <a:tcPr marL="41634" marR="41634" marT="0" marB="0" anchor="ctr"/>
                </a:tc>
                <a:extLst>
                  <a:ext uri="{0D108BD9-81ED-4DB2-BD59-A6C34878D82A}">
                    <a16:rowId xmlns:a16="http://schemas.microsoft.com/office/drawing/2014/main" val="10001"/>
                  </a:ext>
                </a:extLst>
              </a:tr>
              <a:tr h="546100">
                <a:tc>
                  <a:txBody>
                    <a:bodyPr/>
                    <a:lstStyle/>
                    <a:p>
                      <a:pPr marL="0" marR="0">
                        <a:lnSpc>
                          <a:spcPct val="115000"/>
                        </a:lnSpc>
                        <a:spcBef>
                          <a:spcPts val="0"/>
                        </a:spcBef>
                        <a:spcAft>
                          <a:spcPts val="0"/>
                        </a:spcAft>
                      </a:pPr>
                      <a:r>
                        <a:rPr lang="en-US" sz="1100" dirty="0">
                          <a:effectLst/>
                        </a:rPr>
                        <a:t>EFFICACY</a:t>
                      </a:r>
                      <a:endParaRPr lang="en-US" sz="1100" dirty="0">
                        <a:effectLst/>
                        <a:latin typeface="Calibri"/>
                        <a:ea typeface="SimSun"/>
                        <a:cs typeface="Times New Roman"/>
                      </a:endParaRPr>
                    </a:p>
                  </a:txBody>
                  <a:tcPr marL="41634" marR="41634" marT="0" marB="0"/>
                </a:tc>
                <a:tc>
                  <a:txBody>
                    <a:bodyPr/>
                    <a:lstStyle/>
                    <a:p>
                      <a:pPr algn="ctr"/>
                      <a:r>
                        <a:rPr lang="en-US" dirty="0"/>
                        <a:t>High-5</a:t>
                      </a:r>
                    </a:p>
                  </a:txBody>
                  <a:tcPr marL="41634" marR="41634" marT="0" marB="0" anchor="ctr"/>
                </a:tc>
                <a:tc>
                  <a:txBody>
                    <a:bodyPr/>
                    <a:lstStyle/>
                    <a:p>
                      <a:pPr algn="ctr"/>
                      <a:r>
                        <a:rPr lang="en-US" dirty="0"/>
                        <a:t>High-5</a:t>
                      </a:r>
                    </a:p>
                  </a:txBody>
                  <a:tcPr marL="41634" marR="41634" marT="0" marB="0" anchor="ctr"/>
                </a:tc>
                <a:tc>
                  <a:txBody>
                    <a:bodyPr/>
                    <a:lstStyle/>
                    <a:p>
                      <a:pPr algn="ctr"/>
                      <a:r>
                        <a:rPr lang="en-US" dirty="0"/>
                        <a:t>Medium</a:t>
                      </a:r>
                      <a:r>
                        <a:rPr lang="en-US" baseline="0" dirty="0"/>
                        <a:t>-high-4</a:t>
                      </a:r>
                      <a:endParaRPr lang="en-US" dirty="0"/>
                    </a:p>
                  </a:txBody>
                  <a:tcPr marL="41634" marR="41634" marT="0" marB="0" anchor="ctr"/>
                </a:tc>
                <a:tc>
                  <a:txBody>
                    <a:bodyPr/>
                    <a:lstStyle/>
                    <a:p>
                      <a:pPr algn="ctr"/>
                      <a:r>
                        <a:rPr lang="en-US" dirty="0"/>
                        <a:t>Low-2</a:t>
                      </a:r>
                    </a:p>
                  </a:txBody>
                  <a:tcPr marL="41634" marR="41634" marT="0" marB="0" anchor="ctr"/>
                </a:tc>
                <a:extLst>
                  <a:ext uri="{0D108BD9-81ED-4DB2-BD59-A6C34878D82A}">
                    <a16:rowId xmlns:a16="http://schemas.microsoft.com/office/drawing/2014/main" val="10002"/>
                  </a:ext>
                </a:extLst>
              </a:tr>
              <a:tr h="546100">
                <a:tc>
                  <a:txBody>
                    <a:bodyPr/>
                    <a:lstStyle/>
                    <a:p>
                      <a:pPr marL="0" marR="0">
                        <a:lnSpc>
                          <a:spcPct val="115000"/>
                        </a:lnSpc>
                        <a:spcBef>
                          <a:spcPts val="0"/>
                        </a:spcBef>
                        <a:spcAft>
                          <a:spcPts val="0"/>
                        </a:spcAft>
                      </a:pPr>
                      <a:r>
                        <a:rPr lang="en-US" sz="1100" dirty="0">
                          <a:effectLst/>
                        </a:rPr>
                        <a:t>ADOPTION</a:t>
                      </a:r>
                      <a:endParaRPr lang="en-US" sz="1100" dirty="0">
                        <a:effectLst/>
                        <a:latin typeface="Calibri"/>
                        <a:ea typeface="SimSun"/>
                        <a:cs typeface="Times New Roman"/>
                      </a:endParaRPr>
                    </a:p>
                  </a:txBody>
                  <a:tcPr marL="41634" marR="41634" marT="0" marB="0"/>
                </a:tc>
                <a:tc>
                  <a:txBody>
                    <a:bodyPr/>
                    <a:lstStyle/>
                    <a:p>
                      <a:pPr algn="ctr"/>
                      <a:r>
                        <a:rPr lang="en-US" dirty="0"/>
                        <a:t>Low</a:t>
                      </a:r>
                      <a:r>
                        <a:rPr lang="en-US" baseline="0" dirty="0"/>
                        <a:t> - 1</a:t>
                      </a:r>
                      <a:endParaRPr lang="en-US" dirty="0"/>
                    </a:p>
                  </a:txBody>
                  <a:tcPr marL="41634" marR="41634" marT="0" marB="0" anchor="ctr"/>
                </a:tc>
                <a:tc>
                  <a:txBody>
                    <a:bodyPr/>
                    <a:lstStyle/>
                    <a:p>
                      <a:pPr algn="ctr"/>
                      <a:r>
                        <a:rPr lang="en-US" dirty="0"/>
                        <a:t>Low -1</a:t>
                      </a:r>
                    </a:p>
                  </a:txBody>
                  <a:tcPr marL="41634" marR="41634" marT="0" marB="0" anchor="ctr"/>
                </a:tc>
                <a:tc>
                  <a:txBody>
                    <a:bodyPr/>
                    <a:lstStyle/>
                    <a:p>
                      <a:pPr algn="ctr"/>
                      <a:r>
                        <a:rPr lang="en-US" dirty="0"/>
                        <a:t>Medium-high-4</a:t>
                      </a:r>
                    </a:p>
                  </a:txBody>
                  <a:tcPr marL="41634" marR="41634" marT="0" marB="0" anchor="ctr"/>
                </a:tc>
                <a:tc>
                  <a:txBody>
                    <a:bodyPr/>
                    <a:lstStyle/>
                    <a:p>
                      <a:pPr algn="ctr"/>
                      <a:r>
                        <a:rPr lang="en-US" dirty="0"/>
                        <a:t>Medium-3</a:t>
                      </a:r>
                    </a:p>
                  </a:txBody>
                  <a:tcPr marL="41634" marR="41634" marT="0" marB="0" anchor="ctr"/>
                </a:tc>
                <a:extLst>
                  <a:ext uri="{0D108BD9-81ED-4DB2-BD59-A6C34878D82A}">
                    <a16:rowId xmlns:a16="http://schemas.microsoft.com/office/drawing/2014/main" val="10003"/>
                  </a:ext>
                </a:extLst>
              </a:tr>
              <a:tr h="546100">
                <a:tc>
                  <a:txBody>
                    <a:bodyPr/>
                    <a:lstStyle/>
                    <a:p>
                      <a:pPr marL="0" marR="0">
                        <a:lnSpc>
                          <a:spcPct val="115000"/>
                        </a:lnSpc>
                        <a:spcBef>
                          <a:spcPts val="0"/>
                        </a:spcBef>
                        <a:spcAft>
                          <a:spcPts val="0"/>
                        </a:spcAft>
                      </a:pPr>
                      <a:r>
                        <a:rPr lang="en-US" sz="1100" dirty="0">
                          <a:effectLst/>
                        </a:rPr>
                        <a:t>IMPLEMENTATION</a:t>
                      </a:r>
                      <a:endParaRPr lang="en-US" sz="1100" dirty="0">
                        <a:effectLst/>
                        <a:latin typeface="Calibri"/>
                        <a:ea typeface="SimSun"/>
                        <a:cs typeface="Times New Roman"/>
                      </a:endParaRPr>
                    </a:p>
                  </a:txBody>
                  <a:tcPr marL="41634" marR="41634" marT="0" marB="0"/>
                </a:tc>
                <a:tc>
                  <a:txBody>
                    <a:bodyPr/>
                    <a:lstStyle/>
                    <a:p>
                      <a:pPr algn="ctr"/>
                      <a:r>
                        <a:rPr lang="en-US" dirty="0"/>
                        <a:t>Low-1</a:t>
                      </a:r>
                    </a:p>
                  </a:txBody>
                  <a:tcPr marL="41634" marR="41634" marT="0" marB="0" anchor="ctr"/>
                </a:tc>
                <a:tc>
                  <a:txBody>
                    <a:bodyPr/>
                    <a:lstStyle/>
                    <a:p>
                      <a:pPr algn="ctr"/>
                      <a:r>
                        <a:rPr lang="en-US" dirty="0"/>
                        <a:t>Low-medium-2</a:t>
                      </a:r>
                    </a:p>
                  </a:txBody>
                  <a:tcPr marL="41634" marR="41634" marT="0" marB="0" anchor="ctr"/>
                </a:tc>
                <a:tc>
                  <a:txBody>
                    <a:bodyPr/>
                    <a:lstStyle/>
                    <a:p>
                      <a:pPr algn="ctr"/>
                      <a:r>
                        <a:rPr lang="en-US" dirty="0"/>
                        <a:t>Medium-3</a:t>
                      </a:r>
                    </a:p>
                  </a:txBody>
                  <a:tcPr marL="41634" marR="41634" marT="0" marB="0" anchor="ctr"/>
                </a:tc>
                <a:tc>
                  <a:txBody>
                    <a:bodyPr/>
                    <a:lstStyle/>
                    <a:p>
                      <a:pPr algn="ctr"/>
                      <a:r>
                        <a:rPr lang="en-US" dirty="0"/>
                        <a:t>High-5</a:t>
                      </a:r>
                    </a:p>
                  </a:txBody>
                  <a:tcPr marL="41634" marR="41634" marT="0" marB="0" anchor="ctr"/>
                </a:tc>
                <a:extLst>
                  <a:ext uri="{0D108BD9-81ED-4DB2-BD59-A6C34878D82A}">
                    <a16:rowId xmlns:a16="http://schemas.microsoft.com/office/drawing/2014/main" val="10004"/>
                  </a:ext>
                </a:extLst>
              </a:tr>
              <a:tr h="546100">
                <a:tc>
                  <a:txBody>
                    <a:bodyPr/>
                    <a:lstStyle/>
                    <a:p>
                      <a:pPr marL="0" marR="0">
                        <a:lnSpc>
                          <a:spcPct val="115000"/>
                        </a:lnSpc>
                        <a:spcBef>
                          <a:spcPts val="0"/>
                        </a:spcBef>
                        <a:spcAft>
                          <a:spcPts val="0"/>
                        </a:spcAft>
                      </a:pPr>
                      <a:r>
                        <a:rPr lang="en-US" sz="1100" dirty="0">
                          <a:effectLst/>
                        </a:rPr>
                        <a:t>MAINTENANCE</a:t>
                      </a:r>
                      <a:endParaRPr lang="en-US" sz="1100" dirty="0">
                        <a:effectLst/>
                        <a:latin typeface="Calibri"/>
                        <a:ea typeface="SimSun"/>
                        <a:cs typeface="Times New Roman"/>
                      </a:endParaRPr>
                    </a:p>
                  </a:txBody>
                  <a:tcPr marL="41634" marR="41634" marT="0" marB="0"/>
                </a:tc>
                <a:tc>
                  <a:txBody>
                    <a:bodyPr/>
                    <a:lstStyle/>
                    <a:p>
                      <a:pPr algn="ctr"/>
                      <a:r>
                        <a:rPr lang="en-US" dirty="0"/>
                        <a:t>Low-1</a:t>
                      </a:r>
                    </a:p>
                  </a:txBody>
                  <a:tcPr marL="41634" marR="41634" marT="0" marB="0" anchor="ctr"/>
                </a:tc>
                <a:tc>
                  <a:txBody>
                    <a:bodyPr/>
                    <a:lstStyle/>
                    <a:p>
                      <a:pPr algn="ctr"/>
                      <a:r>
                        <a:rPr lang="en-US" dirty="0"/>
                        <a:t>Low-1</a:t>
                      </a:r>
                    </a:p>
                  </a:txBody>
                  <a:tcPr marL="41634" marR="41634" marT="0" marB="0" anchor="ctr"/>
                </a:tc>
                <a:tc>
                  <a:txBody>
                    <a:bodyPr/>
                    <a:lstStyle/>
                    <a:p>
                      <a:pPr algn="ctr"/>
                      <a:r>
                        <a:rPr lang="en-US" dirty="0"/>
                        <a:t>Medium-high-4</a:t>
                      </a:r>
                    </a:p>
                  </a:txBody>
                  <a:tcPr marL="41634" marR="41634" marT="0" marB="0" anchor="ctr"/>
                </a:tc>
                <a:tc>
                  <a:txBody>
                    <a:bodyPr/>
                    <a:lstStyle/>
                    <a:p>
                      <a:pPr algn="ctr"/>
                      <a:r>
                        <a:rPr lang="en-US" dirty="0"/>
                        <a:t>High-5</a:t>
                      </a:r>
                    </a:p>
                  </a:txBody>
                  <a:tcPr marL="41634" marR="41634" marT="0" marB="0" anchor="ctr"/>
                </a:tc>
                <a:extLst>
                  <a:ext uri="{0D108BD9-81ED-4DB2-BD59-A6C34878D82A}">
                    <a16:rowId xmlns:a16="http://schemas.microsoft.com/office/drawing/2014/main" val="10005"/>
                  </a:ext>
                </a:extLst>
              </a:tr>
              <a:tr h="546100">
                <a:tc>
                  <a:txBody>
                    <a:bodyPr/>
                    <a:lstStyle/>
                    <a:p>
                      <a:pPr marL="0" marR="0">
                        <a:lnSpc>
                          <a:spcPct val="115000"/>
                        </a:lnSpc>
                        <a:spcBef>
                          <a:spcPts val="0"/>
                        </a:spcBef>
                        <a:spcAft>
                          <a:spcPts val="0"/>
                        </a:spcAft>
                      </a:pPr>
                      <a:r>
                        <a:rPr lang="en-US" sz="1100" dirty="0">
                          <a:effectLst/>
                          <a:latin typeface="Calibri"/>
                          <a:ea typeface="SimSun"/>
                          <a:cs typeface="Times New Roman"/>
                        </a:rPr>
                        <a:t>Total</a:t>
                      </a:r>
                    </a:p>
                  </a:txBody>
                  <a:tcPr marL="41634" marR="41634" marT="0" marB="0"/>
                </a:tc>
                <a:tc>
                  <a:txBody>
                    <a:bodyPr/>
                    <a:lstStyle/>
                    <a:p>
                      <a:pPr algn="ctr"/>
                      <a:r>
                        <a:rPr lang="en-US" dirty="0"/>
                        <a:t>9</a:t>
                      </a:r>
                    </a:p>
                  </a:txBody>
                  <a:tcPr marL="41634" marR="41634" marT="0" marB="0" anchor="ctr"/>
                </a:tc>
                <a:tc>
                  <a:txBody>
                    <a:bodyPr/>
                    <a:lstStyle/>
                    <a:p>
                      <a:pPr algn="ctr"/>
                      <a:r>
                        <a:rPr lang="en-US" dirty="0"/>
                        <a:t>11</a:t>
                      </a:r>
                    </a:p>
                  </a:txBody>
                  <a:tcPr marL="41634" marR="41634" marT="0" marB="0" anchor="ctr"/>
                </a:tc>
                <a:tc>
                  <a:txBody>
                    <a:bodyPr/>
                    <a:lstStyle/>
                    <a:p>
                      <a:pPr algn="ctr"/>
                      <a:r>
                        <a:rPr lang="en-US" dirty="0"/>
                        <a:t>19</a:t>
                      </a:r>
                    </a:p>
                  </a:txBody>
                  <a:tcPr marL="41634" marR="41634" marT="0" marB="0" anchor="ctr"/>
                </a:tc>
                <a:tc>
                  <a:txBody>
                    <a:bodyPr/>
                    <a:lstStyle/>
                    <a:p>
                      <a:pPr algn="ctr"/>
                      <a:r>
                        <a:rPr lang="en-US" dirty="0"/>
                        <a:t>19</a:t>
                      </a:r>
                    </a:p>
                  </a:txBody>
                  <a:tcPr marL="41634" marR="41634" marT="0" marB="0" anchor="ctr"/>
                </a:tc>
                <a:extLst>
                  <a:ext uri="{0D108BD9-81ED-4DB2-BD59-A6C34878D82A}">
                    <a16:rowId xmlns:a16="http://schemas.microsoft.com/office/drawing/2014/main" val="10006"/>
                  </a:ext>
                </a:extLst>
              </a:tr>
            </a:tbl>
          </a:graphicData>
        </a:graphic>
      </p:graphicFrame>
      <p:sp>
        <p:nvSpPr>
          <p:cNvPr id="5" name="TextBox 4"/>
          <p:cNvSpPr txBox="1"/>
          <p:nvPr/>
        </p:nvSpPr>
        <p:spPr>
          <a:xfrm>
            <a:off x="7513485" y="4781549"/>
            <a:ext cx="1617815" cy="307777"/>
          </a:xfrm>
          <a:prstGeom prst="rect">
            <a:avLst/>
          </a:prstGeom>
          <a:noFill/>
        </p:spPr>
        <p:txBody>
          <a:bodyPr wrap="none" rtlCol="0">
            <a:spAutoFit/>
          </a:bodyPr>
          <a:lstStyle/>
          <a:p>
            <a:r>
              <a:rPr lang="en-US" sz="1400" dirty="0"/>
              <a:t>Glasgow AJPH 1998</a:t>
            </a:r>
          </a:p>
        </p:txBody>
      </p:sp>
    </p:spTree>
    <p:extLst>
      <p:ext uri="{BB962C8B-B14F-4D97-AF65-F5344CB8AC3E}">
        <p14:creationId xmlns:p14="http://schemas.microsoft.com/office/powerpoint/2010/main" val="174412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7781" y="515952"/>
            <a:ext cx="6934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4" name="TextBox 3"/>
          <p:cNvSpPr txBox="1"/>
          <p:nvPr/>
        </p:nvSpPr>
        <p:spPr>
          <a:xfrm>
            <a:off x="1219200" y="514350"/>
            <a:ext cx="486030" cy="276999"/>
          </a:xfrm>
          <a:prstGeom prst="rect">
            <a:avLst/>
          </a:prstGeom>
          <a:noFill/>
        </p:spPr>
        <p:txBody>
          <a:bodyPr wrap="none" rtlCol="0">
            <a:spAutoFit/>
          </a:bodyPr>
          <a:lstStyle/>
          <a:p>
            <a:r>
              <a:rPr lang="en-US" sz="1200" b="1" dirty="0"/>
              <a:t>Mon</a:t>
            </a:r>
          </a:p>
        </p:txBody>
      </p:sp>
      <p:sp>
        <p:nvSpPr>
          <p:cNvPr id="5" name="TextBox 4"/>
          <p:cNvSpPr txBox="1"/>
          <p:nvPr/>
        </p:nvSpPr>
        <p:spPr>
          <a:xfrm>
            <a:off x="2616743" y="514350"/>
            <a:ext cx="474938" cy="276999"/>
          </a:xfrm>
          <a:prstGeom prst="rect">
            <a:avLst/>
          </a:prstGeom>
          <a:noFill/>
        </p:spPr>
        <p:txBody>
          <a:bodyPr wrap="none" rtlCol="0">
            <a:spAutoFit/>
          </a:bodyPr>
          <a:lstStyle/>
          <a:p>
            <a:r>
              <a:rPr lang="en-US" sz="1200" b="1" dirty="0"/>
              <a:t>Tues</a:t>
            </a:r>
          </a:p>
        </p:txBody>
      </p:sp>
      <p:sp>
        <p:nvSpPr>
          <p:cNvPr id="6" name="TextBox 5"/>
          <p:cNvSpPr txBox="1"/>
          <p:nvPr/>
        </p:nvSpPr>
        <p:spPr>
          <a:xfrm>
            <a:off x="3998384" y="514350"/>
            <a:ext cx="478914" cy="276999"/>
          </a:xfrm>
          <a:prstGeom prst="rect">
            <a:avLst/>
          </a:prstGeom>
          <a:noFill/>
        </p:spPr>
        <p:txBody>
          <a:bodyPr wrap="none" rtlCol="0">
            <a:spAutoFit/>
          </a:bodyPr>
          <a:lstStyle/>
          <a:p>
            <a:r>
              <a:rPr lang="en-US" sz="1200" b="1" dirty="0"/>
              <a:t>Wed</a:t>
            </a:r>
          </a:p>
        </p:txBody>
      </p:sp>
      <p:sp>
        <p:nvSpPr>
          <p:cNvPr id="7" name="TextBox 6"/>
          <p:cNvSpPr txBox="1"/>
          <p:nvPr/>
        </p:nvSpPr>
        <p:spPr>
          <a:xfrm>
            <a:off x="5389066" y="514350"/>
            <a:ext cx="482824" cy="276999"/>
          </a:xfrm>
          <a:prstGeom prst="rect">
            <a:avLst/>
          </a:prstGeom>
          <a:noFill/>
        </p:spPr>
        <p:txBody>
          <a:bodyPr wrap="none" rtlCol="0">
            <a:spAutoFit/>
          </a:bodyPr>
          <a:lstStyle/>
          <a:p>
            <a:r>
              <a:rPr lang="en-US" sz="1200" b="1" dirty="0" err="1"/>
              <a:t>Thur</a:t>
            </a:r>
            <a:endParaRPr lang="en-US" sz="1200" b="1" dirty="0"/>
          </a:p>
        </p:txBody>
      </p:sp>
      <p:sp>
        <p:nvSpPr>
          <p:cNvPr id="8" name="TextBox 7"/>
          <p:cNvSpPr txBox="1"/>
          <p:nvPr/>
        </p:nvSpPr>
        <p:spPr>
          <a:xfrm>
            <a:off x="6781800" y="514350"/>
            <a:ext cx="348172" cy="276999"/>
          </a:xfrm>
          <a:prstGeom prst="rect">
            <a:avLst/>
          </a:prstGeom>
          <a:noFill/>
        </p:spPr>
        <p:txBody>
          <a:bodyPr wrap="none" rtlCol="0">
            <a:spAutoFit/>
          </a:bodyPr>
          <a:lstStyle/>
          <a:p>
            <a:r>
              <a:rPr lang="en-US" sz="1200" b="1" dirty="0"/>
              <a:t>Fri</a:t>
            </a:r>
          </a:p>
        </p:txBody>
      </p:sp>
      <p:sp>
        <p:nvSpPr>
          <p:cNvPr id="9" name="Rectangle 8"/>
          <p:cNvSpPr/>
          <p:nvPr/>
        </p:nvSpPr>
        <p:spPr>
          <a:xfrm>
            <a:off x="1066800" y="2420952"/>
            <a:ext cx="6934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10" name="TextBox 9"/>
          <p:cNvSpPr txBox="1"/>
          <p:nvPr/>
        </p:nvSpPr>
        <p:spPr>
          <a:xfrm>
            <a:off x="1308219" y="2419350"/>
            <a:ext cx="486030" cy="276999"/>
          </a:xfrm>
          <a:prstGeom prst="rect">
            <a:avLst/>
          </a:prstGeom>
          <a:noFill/>
        </p:spPr>
        <p:txBody>
          <a:bodyPr wrap="none" rtlCol="0">
            <a:spAutoFit/>
          </a:bodyPr>
          <a:lstStyle/>
          <a:p>
            <a:r>
              <a:rPr lang="en-US" sz="1200" b="1" dirty="0"/>
              <a:t>Mon</a:t>
            </a:r>
          </a:p>
        </p:txBody>
      </p:sp>
      <p:sp>
        <p:nvSpPr>
          <p:cNvPr id="11" name="TextBox 10"/>
          <p:cNvSpPr txBox="1"/>
          <p:nvPr/>
        </p:nvSpPr>
        <p:spPr>
          <a:xfrm>
            <a:off x="2705762" y="2419350"/>
            <a:ext cx="474938" cy="276999"/>
          </a:xfrm>
          <a:prstGeom prst="rect">
            <a:avLst/>
          </a:prstGeom>
          <a:noFill/>
        </p:spPr>
        <p:txBody>
          <a:bodyPr wrap="none" rtlCol="0">
            <a:spAutoFit/>
          </a:bodyPr>
          <a:lstStyle/>
          <a:p>
            <a:r>
              <a:rPr lang="en-US" sz="1200" b="1" dirty="0"/>
              <a:t>Tues</a:t>
            </a:r>
          </a:p>
        </p:txBody>
      </p:sp>
      <p:sp>
        <p:nvSpPr>
          <p:cNvPr id="12" name="TextBox 11"/>
          <p:cNvSpPr txBox="1"/>
          <p:nvPr/>
        </p:nvSpPr>
        <p:spPr>
          <a:xfrm>
            <a:off x="4087403" y="2419350"/>
            <a:ext cx="478914" cy="276999"/>
          </a:xfrm>
          <a:prstGeom prst="rect">
            <a:avLst/>
          </a:prstGeom>
          <a:noFill/>
        </p:spPr>
        <p:txBody>
          <a:bodyPr wrap="none" rtlCol="0">
            <a:spAutoFit/>
          </a:bodyPr>
          <a:lstStyle/>
          <a:p>
            <a:r>
              <a:rPr lang="en-US" sz="1200" b="1" dirty="0"/>
              <a:t>Wed</a:t>
            </a:r>
          </a:p>
        </p:txBody>
      </p:sp>
      <p:sp>
        <p:nvSpPr>
          <p:cNvPr id="13" name="TextBox 12"/>
          <p:cNvSpPr txBox="1"/>
          <p:nvPr/>
        </p:nvSpPr>
        <p:spPr>
          <a:xfrm>
            <a:off x="5478085" y="2419350"/>
            <a:ext cx="482824" cy="276999"/>
          </a:xfrm>
          <a:prstGeom prst="rect">
            <a:avLst/>
          </a:prstGeom>
          <a:noFill/>
        </p:spPr>
        <p:txBody>
          <a:bodyPr wrap="none" rtlCol="0">
            <a:spAutoFit/>
          </a:bodyPr>
          <a:lstStyle/>
          <a:p>
            <a:r>
              <a:rPr lang="en-US" sz="1200" b="1" dirty="0" err="1"/>
              <a:t>Thur</a:t>
            </a:r>
            <a:endParaRPr lang="en-US" sz="1200" b="1" dirty="0"/>
          </a:p>
        </p:txBody>
      </p:sp>
      <p:sp>
        <p:nvSpPr>
          <p:cNvPr id="14" name="TextBox 13"/>
          <p:cNvSpPr txBox="1"/>
          <p:nvPr/>
        </p:nvSpPr>
        <p:spPr>
          <a:xfrm>
            <a:off x="6870819" y="2419350"/>
            <a:ext cx="348172" cy="276999"/>
          </a:xfrm>
          <a:prstGeom prst="rect">
            <a:avLst/>
          </a:prstGeom>
          <a:noFill/>
        </p:spPr>
        <p:txBody>
          <a:bodyPr wrap="none" rtlCol="0">
            <a:spAutoFit/>
          </a:bodyPr>
          <a:lstStyle/>
          <a:p>
            <a:r>
              <a:rPr lang="en-US" sz="1200" b="1" dirty="0"/>
              <a:t>Fri</a:t>
            </a:r>
          </a:p>
        </p:txBody>
      </p:sp>
      <p:sp>
        <p:nvSpPr>
          <p:cNvPr id="15" name="TextBox 14"/>
          <p:cNvSpPr txBox="1"/>
          <p:nvPr/>
        </p:nvSpPr>
        <p:spPr>
          <a:xfrm>
            <a:off x="0" y="514350"/>
            <a:ext cx="695190" cy="276999"/>
          </a:xfrm>
          <a:prstGeom prst="rect">
            <a:avLst/>
          </a:prstGeom>
          <a:noFill/>
        </p:spPr>
        <p:txBody>
          <a:bodyPr wrap="none" rtlCol="0">
            <a:spAutoFit/>
          </a:bodyPr>
          <a:lstStyle/>
          <a:p>
            <a:r>
              <a:rPr lang="en-US" sz="1200" b="1" dirty="0"/>
              <a:t>Week 1:</a:t>
            </a:r>
          </a:p>
        </p:txBody>
      </p:sp>
      <p:sp>
        <p:nvSpPr>
          <p:cNvPr id="16" name="TextBox 15"/>
          <p:cNvSpPr txBox="1"/>
          <p:nvPr/>
        </p:nvSpPr>
        <p:spPr>
          <a:xfrm>
            <a:off x="0" y="2420952"/>
            <a:ext cx="695190" cy="276999"/>
          </a:xfrm>
          <a:prstGeom prst="rect">
            <a:avLst/>
          </a:prstGeom>
          <a:noFill/>
        </p:spPr>
        <p:txBody>
          <a:bodyPr wrap="none" rtlCol="0">
            <a:spAutoFit/>
          </a:bodyPr>
          <a:lstStyle/>
          <a:p>
            <a:r>
              <a:rPr lang="en-US" sz="1200" b="1" dirty="0"/>
              <a:t>Week 2:</a:t>
            </a:r>
          </a:p>
        </p:txBody>
      </p:sp>
      <p:sp>
        <p:nvSpPr>
          <p:cNvPr id="18" name="TextBox 17"/>
          <p:cNvSpPr txBox="1"/>
          <p:nvPr/>
        </p:nvSpPr>
        <p:spPr>
          <a:xfrm>
            <a:off x="5478085" y="1276350"/>
            <a:ext cx="3378820" cy="907941"/>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a:t>Lecture 1  - “Motivation for a Science of Implementation”</a:t>
            </a:r>
          </a:p>
          <a:p>
            <a:pPr marL="171450" indent="-171450">
              <a:spcBef>
                <a:spcPts val="600"/>
              </a:spcBef>
              <a:buFont typeface="Arial" panose="020B0604020202020204" pitchFamily="34" charset="0"/>
              <a:buChar char="•"/>
            </a:pPr>
            <a:r>
              <a:rPr lang="en-US" sz="1200" dirty="0"/>
              <a:t>Assignment 1 given  out  - “Describe a gap between knowledge and practice”</a:t>
            </a:r>
          </a:p>
        </p:txBody>
      </p:sp>
      <p:cxnSp>
        <p:nvCxnSpPr>
          <p:cNvPr id="20" name="Elbow Connector 19"/>
          <p:cNvCxnSpPr>
            <a:stCxn id="7" idx="2"/>
            <a:endCxn id="18" idx="1"/>
          </p:cNvCxnSpPr>
          <p:nvPr/>
        </p:nvCxnSpPr>
        <p:spPr>
          <a:xfrm rot="5400000">
            <a:off x="5084796" y="1184639"/>
            <a:ext cx="938972" cy="152393"/>
          </a:xfrm>
          <a:prstGeom prst="bentConnector4">
            <a:avLst>
              <a:gd name="adj1" fmla="val 25826"/>
              <a:gd name="adj2" fmla="val 250007"/>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7595" y="3470598"/>
            <a:ext cx="3467100" cy="1354217"/>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a:t>Students post assignment 1 – “Describe a gap between knowledge and practice” to course website</a:t>
            </a:r>
          </a:p>
          <a:p>
            <a:pPr marL="171450" indent="-171450">
              <a:spcBef>
                <a:spcPts val="600"/>
              </a:spcBef>
              <a:buFont typeface="Arial" panose="020B0604020202020204" pitchFamily="34" charset="0"/>
              <a:buChar char="•"/>
            </a:pPr>
            <a:r>
              <a:rPr lang="en-US" sz="1200" dirty="0"/>
              <a:t>Each student comments on two of classmates content before coming Thursday</a:t>
            </a:r>
          </a:p>
          <a:p>
            <a:pPr marL="171450" indent="-171450">
              <a:spcBef>
                <a:spcPts val="600"/>
              </a:spcBef>
              <a:buFont typeface="Arial" panose="020B0604020202020204" pitchFamily="34" charset="0"/>
              <a:buChar char="•"/>
            </a:pPr>
            <a:r>
              <a:rPr lang="en-US" sz="1200" dirty="0"/>
              <a:t>Teaching staff also comments</a:t>
            </a:r>
          </a:p>
        </p:txBody>
      </p:sp>
      <p:cxnSp>
        <p:nvCxnSpPr>
          <p:cNvPr id="24" name="Elbow Connector 23"/>
          <p:cNvCxnSpPr>
            <a:stCxn id="11" idx="2"/>
            <a:endCxn id="23" idx="0"/>
          </p:cNvCxnSpPr>
          <p:nvPr/>
        </p:nvCxnSpPr>
        <p:spPr>
          <a:xfrm rot="5400000">
            <a:off x="2125064" y="2652430"/>
            <a:ext cx="774249" cy="862086"/>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95354" y="3562932"/>
            <a:ext cx="4261551" cy="984885"/>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a:t>Lecture 2 – “Understanding Reasons for the Gap”</a:t>
            </a:r>
          </a:p>
          <a:p>
            <a:pPr marL="171450" indent="-171450">
              <a:spcBef>
                <a:spcPts val="600"/>
              </a:spcBef>
              <a:buFont typeface="Arial" panose="020B0604020202020204" pitchFamily="34" charset="0"/>
              <a:buChar char="•"/>
            </a:pPr>
            <a:r>
              <a:rPr lang="en-US" sz="1200" dirty="0"/>
              <a:t>Assignment 2 given out – “Gap analysis”</a:t>
            </a:r>
          </a:p>
          <a:p>
            <a:pPr marL="171450" indent="-171450">
              <a:spcBef>
                <a:spcPts val="600"/>
              </a:spcBef>
              <a:buFont typeface="Arial" panose="020B0604020202020204" pitchFamily="34" charset="0"/>
              <a:buChar char="•"/>
            </a:pPr>
            <a:r>
              <a:rPr lang="en-US" sz="1200" dirty="0"/>
              <a:t>Small group – discuss Assignment 1 - “Describe a gap between knowledge and practice” </a:t>
            </a:r>
          </a:p>
        </p:txBody>
      </p:sp>
      <p:cxnSp>
        <p:nvCxnSpPr>
          <p:cNvPr id="28" name="Elbow Connector 27"/>
          <p:cNvCxnSpPr>
            <a:stCxn id="13" idx="2"/>
            <a:endCxn id="27" idx="0"/>
          </p:cNvCxnSpPr>
          <p:nvPr/>
        </p:nvCxnSpPr>
        <p:spPr>
          <a:xfrm rot="16200000" flipH="1">
            <a:off x="5789522" y="2626323"/>
            <a:ext cx="866583" cy="1006633"/>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263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Autofit/>
          </a:bodyPr>
          <a:lstStyle/>
          <a:p>
            <a:r>
              <a:rPr lang="en-US" sz="2800" b="1" dirty="0">
                <a:solidFill>
                  <a:schemeClr val="bg1"/>
                </a:solidFill>
              </a:rPr>
              <a:t>Impactful: Testing the Right Intervention and Asking the Right Question</a:t>
            </a:r>
          </a:p>
        </p:txBody>
      </p:sp>
      <p:cxnSp>
        <p:nvCxnSpPr>
          <p:cNvPr id="4" name="Straight Connector 3"/>
          <p:cNvCxnSpPr/>
          <p:nvPr/>
        </p:nvCxnSpPr>
        <p:spPr>
          <a:xfrm flipH="1">
            <a:off x="1512333" y="1534230"/>
            <a:ext cx="1" cy="2415521"/>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1512334" y="3939119"/>
            <a:ext cx="6488666" cy="10633"/>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67200" y="4018557"/>
            <a:ext cx="1187569" cy="369332"/>
          </a:xfrm>
          <a:prstGeom prst="rect">
            <a:avLst/>
          </a:prstGeom>
          <a:noFill/>
        </p:spPr>
        <p:txBody>
          <a:bodyPr wrap="none" rtlCol="0">
            <a:spAutoFit/>
          </a:bodyPr>
          <a:lstStyle/>
          <a:p>
            <a:r>
              <a:rPr lang="en-US" dirty="0"/>
              <a:t>Relevance </a:t>
            </a:r>
          </a:p>
        </p:txBody>
      </p:sp>
      <p:sp>
        <p:nvSpPr>
          <p:cNvPr id="7" name="TextBox 6"/>
          <p:cNvSpPr txBox="1"/>
          <p:nvPr/>
        </p:nvSpPr>
        <p:spPr>
          <a:xfrm rot="16200000">
            <a:off x="429767" y="2775194"/>
            <a:ext cx="1643399" cy="369332"/>
          </a:xfrm>
          <a:prstGeom prst="rect">
            <a:avLst/>
          </a:prstGeom>
          <a:noFill/>
        </p:spPr>
        <p:txBody>
          <a:bodyPr wrap="none" rtlCol="0">
            <a:spAutoFit/>
          </a:bodyPr>
          <a:lstStyle/>
          <a:p>
            <a:r>
              <a:rPr lang="en-US" dirty="0"/>
              <a:t>Internal validity</a:t>
            </a:r>
          </a:p>
        </p:txBody>
      </p:sp>
      <p:sp>
        <p:nvSpPr>
          <p:cNvPr id="9" name="TextBox 8"/>
          <p:cNvSpPr txBox="1"/>
          <p:nvPr/>
        </p:nvSpPr>
        <p:spPr>
          <a:xfrm>
            <a:off x="1809457" y="1534230"/>
            <a:ext cx="2728940" cy="646331"/>
          </a:xfrm>
          <a:prstGeom prst="rect">
            <a:avLst/>
          </a:prstGeom>
          <a:noFill/>
          <a:ln>
            <a:solidFill>
              <a:schemeClr val="tx1"/>
            </a:solidFill>
          </a:ln>
        </p:spPr>
        <p:txBody>
          <a:bodyPr wrap="square" rtlCol="0">
            <a:spAutoFit/>
          </a:bodyPr>
          <a:lstStyle/>
          <a:p>
            <a:pPr algn="ctr"/>
            <a:r>
              <a:rPr lang="en-US" dirty="0"/>
              <a:t>RCT of full service, home based care</a:t>
            </a:r>
          </a:p>
        </p:txBody>
      </p:sp>
      <p:sp>
        <p:nvSpPr>
          <p:cNvPr id="11" name="TextBox 10"/>
          <p:cNvSpPr txBox="1"/>
          <p:nvPr/>
        </p:nvSpPr>
        <p:spPr>
          <a:xfrm>
            <a:off x="5060614" y="2180561"/>
            <a:ext cx="2774799" cy="646331"/>
          </a:xfrm>
          <a:prstGeom prst="rect">
            <a:avLst/>
          </a:prstGeom>
          <a:noFill/>
          <a:ln>
            <a:solidFill>
              <a:schemeClr val="tx1"/>
            </a:solidFill>
          </a:ln>
        </p:spPr>
        <p:txBody>
          <a:bodyPr wrap="square" rtlCol="0">
            <a:spAutoFit/>
          </a:bodyPr>
          <a:lstStyle/>
          <a:p>
            <a:pPr algn="ctr"/>
            <a:r>
              <a:rPr lang="en-US" dirty="0"/>
              <a:t>Observational study of community ART groups</a:t>
            </a:r>
          </a:p>
        </p:txBody>
      </p:sp>
      <p:sp>
        <p:nvSpPr>
          <p:cNvPr id="15" name="TextBox 14"/>
          <p:cNvSpPr txBox="1"/>
          <p:nvPr/>
        </p:nvSpPr>
        <p:spPr>
          <a:xfrm>
            <a:off x="5060613" y="1501825"/>
            <a:ext cx="2774799" cy="646331"/>
          </a:xfrm>
          <a:prstGeom prst="rect">
            <a:avLst/>
          </a:prstGeom>
          <a:noFill/>
          <a:ln>
            <a:solidFill>
              <a:schemeClr val="tx1"/>
            </a:solidFill>
          </a:ln>
        </p:spPr>
        <p:txBody>
          <a:bodyPr wrap="square" rtlCol="0" anchor="ctr">
            <a:spAutoFit/>
          </a:bodyPr>
          <a:lstStyle/>
          <a:p>
            <a:pPr algn="ctr"/>
            <a:r>
              <a:rPr lang="en-US" dirty="0"/>
              <a:t>Pragmatic RCT of </a:t>
            </a:r>
          </a:p>
          <a:p>
            <a:pPr algn="ctr"/>
            <a:r>
              <a:rPr lang="en-US" dirty="0"/>
              <a:t>community ART groups</a:t>
            </a:r>
          </a:p>
        </p:txBody>
      </p:sp>
      <p:sp>
        <p:nvSpPr>
          <p:cNvPr id="16" name="Rectangle 15"/>
          <p:cNvSpPr/>
          <p:nvPr/>
        </p:nvSpPr>
        <p:spPr>
          <a:xfrm>
            <a:off x="1809457" y="3273974"/>
            <a:ext cx="2728939" cy="369332"/>
          </a:xfrm>
          <a:prstGeom prst="rect">
            <a:avLst/>
          </a:prstGeom>
          <a:ln>
            <a:solidFill>
              <a:schemeClr val="tx1"/>
            </a:solidFill>
          </a:ln>
        </p:spPr>
        <p:txBody>
          <a:bodyPr wrap="square">
            <a:spAutoFit/>
          </a:bodyPr>
          <a:lstStyle/>
          <a:p>
            <a:pPr algn="ctr"/>
            <a:r>
              <a:rPr lang="en-US" dirty="0"/>
              <a:t>Case series of DOT</a:t>
            </a:r>
          </a:p>
        </p:txBody>
      </p:sp>
    </p:spTree>
    <p:extLst>
      <p:ext uri="{BB962C8B-B14F-4D97-AF65-F5344CB8AC3E}">
        <p14:creationId xmlns:p14="http://schemas.microsoft.com/office/powerpoint/2010/main" val="2251604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Dimensions of Relevance? </a:t>
            </a:r>
          </a:p>
        </p:txBody>
      </p:sp>
      <p:sp>
        <p:nvSpPr>
          <p:cNvPr id="4" name="Content Placeholder 3"/>
          <p:cNvSpPr txBox="1">
            <a:spLocks noGrp="1"/>
          </p:cNvSpPr>
          <p:nvPr>
            <p:ph idx="1"/>
          </p:nvPr>
        </p:nvSpPr>
        <p:spPr>
          <a:xfrm>
            <a:off x="457200" y="1200151"/>
            <a:ext cx="8229600" cy="3400931"/>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Generalizable / Transportable</a:t>
            </a:r>
          </a:p>
          <a:p>
            <a:pPr marL="742950" lvl="1" indent="-285750">
              <a:spcBef>
                <a:spcPts val="600"/>
              </a:spcBef>
              <a:buFont typeface="Arial" panose="020B0604020202020204" pitchFamily="34" charset="0"/>
              <a:buChar char="•"/>
            </a:pPr>
            <a:r>
              <a:rPr lang="en-US" sz="2000" i="1" dirty="0"/>
              <a:t>Use findings in one setting to infer about effects in another?</a:t>
            </a:r>
          </a:p>
          <a:p>
            <a:pPr marL="285750" indent="-285750">
              <a:spcBef>
                <a:spcPts val="600"/>
              </a:spcBef>
              <a:buFont typeface="Arial" panose="020B0604020202020204" pitchFamily="34" charset="0"/>
              <a:buChar char="•"/>
            </a:pPr>
            <a:r>
              <a:rPr lang="en-US" sz="2000" dirty="0" err="1"/>
              <a:t>Accumulatable</a:t>
            </a:r>
            <a:endParaRPr lang="en-US" sz="2000" dirty="0"/>
          </a:p>
          <a:p>
            <a:pPr marL="742950" lvl="1" indent="-285750">
              <a:spcBef>
                <a:spcPts val="600"/>
              </a:spcBef>
              <a:buFont typeface="Arial" panose="020B0604020202020204" pitchFamily="34" charset="0"/>
              <a:buChar char="•"/>
            </a:pPr>
            <a:r>
              <a:rPr lang="en-US" sz="2000" i="1" dirty="0"/>
              <a:t>Findings be formally (meta analysis) or informally synthesized with other research?  </a:t>
            </a:r>
          </a:p>
          <a:p>
            <a:pPr marL="285750" indent="-285750">
              <a:spcBef>
                <a:spcPts val="600"/>
              </a:spcBef>
              <a:buFont typeface="Arial" panose="020B0604020202020204" pitchFamily="34" charset="0"/>
              <a:buChar char="•"/>
            </a:pPr>
            <a:r>
              <a:rPr lang="en-US" sz="2000" dirty="0"/>
              <a:t>Implementable</a:t>
            </a:r>
          </a:p>
          <a:p>
            <a:pPr marL="742950" lvl="1" indent="-285750">
              <a:spcBef>
                <a:spcPts val="600"/>
              </a:spcBef>
              <a:buFont typeface="Arial" panose="020B0604020202020204" pitchFamily="34" charset="0"/>
              <a:buChar char="•"/>
            </a:pPr>
            <a:r>
              <a:rPr lang="en-US" sz="2000" i="1" dirty="0"/>
              <a:t>Can other people carry it out? </a:t>
            </a:r>
          </a:p>
          <a:p>
            <a:pPr marL="285750" indent="-285750">
              <a:spcBef>
                <a:spcPts val="600"/>
              </a:spcBef>
              <a:buFont typeface="Arial" panose="020B0604020202020204" pitchFamily="34" charset="0"/>
              <a:buChar char="•"/>
            </a:pPr>
            <a:r>
              <a:rPr lang="en-US" sz="2000" dirty="0"/>
              <a:t>Impactful </a:t>
            </a:r>
          </a:p>
          <a:p>
            <a:pPr marL="742950" lvl="1" indent="-285750">
              <a:spcBef>
                <a:spcPts val="600"/>
              </a:spcBef>
              <a:buFont typeface="Arial" panose="020B0604020202020204" pitchFamily="34" charset="0"/>
              <a:buChar char="•"/>
            </a:pPr>
            <a:r>
              <a:rPr lang="en-US" sz="2000" i="1" dirty="0"/>
              <a:t>Is the intervention likely to have a big effect in diverse settings?</a:t>
            </a:r>
          </a:p>
        </p:txBody>
      </p:sp>
    </p:spTree>
    <p:extLst>
      <p:ext uri="{BB962C8B-B14F-4D97-AF65-F5344CB8AC3E}">
        <p14:creationId xmlns:p14="http://schemas.microsoft.com/office/powerpoint/2010/main" val="595990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r>
              <a:rPr lang="en-US" b="1" dirty="0">
                <a:solidFill>
                  <a:schemeClr val="bg1"/>
                </a:solidFill>
              </a:rPr>
              <a:t>Conclusions</a:t>
            </a:r>
          </a:p>
        </p:txBody>
      </p:sp>
      <p:sp>
        <p:nvSpPr>
          <p:cNvPr id="3" name="Content Placeholder 2"/>
          <p:cNvSpPr>
            <a:spLocks noGrp="1"/>
          </p:cNvSpPr>
          <p:nvPr>
            <p:ph idx="1"/>
          </p:nvPr>
        </p:nvSpPr>
        <p:spPr>
          <a:xfrm>
            <a:off x="457200" y="1200150"/>
            <a:ext cx="8229600" cy="3809999"/>
          </a:xfrm>
        </p:spPr>
        <p:txBody>
          <a:bodyPr>
            <a:normAutofit fontScale="77500" lnSpcReduction="20000"/>
          </a:bodyPr>
          <a:lstStyle/>
          <a:p>
            <a:r>
              <a:rPr lang="en-US" dirty="0"/>
              <a:t>Implementation science</a:t>
            </a:r>
          </a:p>
          <a:p>
            <a:pPr lvl="1"/>
            <a:r>
              <a:rPr lang="en-US" dirty="0"/>
              <a:t>Emerging</a:t>
            </a:r>
          </a:p>
          <a:p>
            <a:pPr lvl="1"/>
            <a:r>
              <a:rPr lang="en-US" dirty="0"/>
              <a:t>Unique tensions between internal and external validity</a:t>
            </a:r>
          </a:p>
          <a:p>
            <a:pPr lvl="1"/>
            <a:r>
              <a:rPr lang="en-US" dirty="0"/>
              <a:t>Interdisciplinary</a:t>
            </a:r>
          </a:p>
          <a:p>
            <a:r>
              <a:rPr lang="en-US" dirty="0"/>
              <a:t>Directions</a:t>
            </a:r>
          </a:p>
          <a:p>
            <a:pPr lvl="1"/>
            <a:r>
              <a:rPr lang="en-US" dirty="0"/>
              <a:t>Explore different perspectives on analysis of this gap</a:t>
            </a:r>
          </a:p>
          <a:p>
            <a:pPr lvl="1"/>
            <a:r>
              <a:rPr lang="en-US" dirty="0"/>
              <a:t>Identify interventions to targets</a:t>
            </a:r>
          </a:p>
          <a:p>
            <a:pPr lvl="1"/>
            <a:r>
              <a:rPr lang="en-US" dirty="0"/>
              <a:t>Understand challenges of doing research in this space</a:t>
            </a:r>
          </a:p>
          <a:p>
            <a:r>
              <a:rPr lang="en-US" dirty="0"/>
              <a:t>Can we create research that is relevant but also rigorous?</a:t>
            </a:r>
          </a:p>
          <a:p>
            <a:pPr lvl="1"/>
            <a:r>
              <a:rPr lang="en-US" dirty="0"/>
              <a:t>Topic of this course </a:t>
            </a:r>
          </a:p>
        </p:txBody>
      </p:sp>
    </p:spTree>
    <p:extLst>
      <p:ext uri="{BB962C8B-B14F-4D97-AF65-F5344CB8AC3E}">
        <p14:creationId xmlns:p14="http://schemas.microsoft.com/office/powerpoint/2010/main" val="2351871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idx="1"/>
          </p:nvPr>
        </p:nvSpPr>
        <p:spPr/>
        <p:txBody>
          <a:bodyPr>
            <a:normAutofit fontScale="62500" lnSpcReduction="20000"/>
          </a:bodyPr>
          <a:lstStyle/>
          <a:p>
            <a:r>
              <a:rPr lang="en-US" dirty="0"/>
              <a:t>Students enrolled to receive either a pass or a fail will be considered to have passed the class if they complete two of the three following:</a:t>
            </a:r>
          </a:p>
          <a:p>
            <a:pPr lvl="1"/>
            <a:r>
              <a:rPr lang="en-US" dirty="0"/>
              <a:t>Attended more than 4 small group visits</a:t>
            </a:r>
          </a:p>
          <a:p>
            <a:pPr lvl="1"/>
            <a:r>
              <a:rPr lang="en-US" dirty="0"/>
              <a:t>Turned in more than 4 assignments on time.  </a:t>
            </a:r>
          </a:p>
          <a:p>
            <a:pPr lvl="1"/>
            <a:r>
              <a:rPr lang="en-US" dirty="0"/>
              <a:t>Presented a final protocol presentation</a:t>
            </a:r>
          </a:p>
          <a:p>
            <a:pPr lvl="1"/>
            <a:endParaRPr lang="en-US" dirty="0"/>
          </a:p>
          <a:p>
            <a:r>
              <a:rPr lang="en-US" dirty="0"/>
              <a:t>For those enrolled to receive a letter grade, the grade with be determined by: </a:t>
            </a:r>
          </a:p>
          <a:p>
            <a:pPr lvl="1"/>
            <a:r>
              <a:rPr lang="en-US" dirty="0"/>
              <a:t>The timeliness, completeness and quality of the homework (25%)</a:t>
            </a:r>
          </a:p>
          <a:p>
            <a:pPr lvl="1"/>
            <a:r>
              <a:rPr lang="en-US" dirty="0"/>
              <a:t>The timeliness and quality of commenting (25%)</a:t>
            </a:r>
          </a:p>
          <a:p>
            <a:pPr lvl="1"/>
            <a:r>
              <a:rPr lang="en-US" dirty="0"/>
              <a:t>The quality of the final presentation (25%)</a:t>
            </a:r>
          </a:p>
          <a:p>
            <a:pPr lvl="1"/>
            <a:r>
              <a:rPr lang="en-US" dirty="0"/>
              <a:t>The extent of class participation (25%)</a:t>
            </a:r>
          </a:p>
          <a:p>
            <a:endParaRPr lang="en-US" dirty="0"/>
          </a:p>
        </p:txBody>
      </p:sp>
    </p:spTree>
    <p:extLst>
      <p:ext uri="{BB962C8B-B14F-4D97-AF65-F5344CB8AC3E}">
        <p14:creationId xmlns:p14="http://schemas.microsoft.com/office/powerpoint/2010/main" val="1922641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a:t>
            </a:r>
          </a:p>
        </p:txBody>
      </p:sp>
      <p:sp>
        <p:nvSpPr>
          <p:cNvPr id="3" name="Content Placeholder 2"/>
          <p:cNvSpPr>
            <a:spLocks noGrp="1"/>
          </p:cNvSpPr>
          <p:nvPr>
            <p:ph idx="1"/>
          </p:nvPr>
        </p:nvSpPr>
        <p:spPr/>
        <p:txBody>
          <a:bodyPr>
            <a:normAutofit fontScale="55000" lnSpcReduction="20000"/>
          </a:bodyPr>
          <a:lstStyle/>
          <a:p>
            <a:pPr>
              <a:lnSpc>
                <a:spcPct val="120000"/>
              </a:lnSpc>
              <a:spcBef>
                <a:spcPts val="600"/>
              </a:spcBef>
            </a:pPr>
            <a:r>
              <a:rPr lang="en-US" dirty="0"/>
              <a:t>Assume you have expertise in three things…</a:t>
            </a:r>
          </a:p>
          <a:p>
            <a:pPr lvl="1">
              <a:lnSpc>
                <a:spcPct val="120000"/>
              </a:lnSpc>
              <a:spcBef>
                <a:spcPts val="600"/>
              </a:spcBef>
            </a:pPr>
            <a:r>
              <a:rPr lang="en-US" dirty="0"/>
              <a:t>The course is a conversation</a:t>
            </a:r>
          </a:p>
          <a:p>
            <a:pPr>
              <a:lnSpc>
                <a:spcPct val="120000"/>
              </a:lnSpc>
              <a:spcBef>
                <a:spcPts val="600"/>
              </a:spcBef>
            </a:pPr>
            <a:r>
              <a:rPr lang="en-US" dirty="0"/>
              <a:t>Clinical knowledge – explicit knowledge in clinical or public health</a:t>
            </a:r>
          </a:p>
          <a:p>
            <a:pPr lvl="1">
              <a:lnSpc>
                <a:spcPct val="120000"/>
              </a:lnSpc>
              <a:spcBef>
                <a:spcPts val="600"/>
              </a:spcBef>
            </a:pPr>
            <a:r>
              <a:rPr lang="en-US" dirty="0"/>
              <a:t>Medical school, boards, subspecialty training</a:t>
            </a:r>
          </a:p>
          <a:p>
            <a:pPr lvl="1">
              <a:lnSpc>
                <a:spcPct val="120000"/>
              </a:lnSpc>
              <a:spcBef>
                <a:spcPts val="600"/>
              </a:spcBef>
            </a:pPr>
            <a:r>
              <a:rPr lang="en-US" dirty="0"/>
              <a:t>You know what should be done</a:t>
            </a:r>
          </a:p>
          <a:p>
            <a:pPr>
              <a:lnSpc>
                <a:spcPct val="120000"/>
              </a:lnSpc>
              <a:spcBef>
                <a:spcPts val="600"/>
              </a:spcBef>
            </a:pPr>
            <a:r>
              <a:rPr lang="en-US" dirty="0"/>
              <a:t>Practical experience  – implicit knowledge in professional training or practice</a:t>
            </a:r>
          </a:p>
          <a:p>
            <a:pPr lvl="1">
              <a:lnSpc>
                <a:spcPct val="120000"/>
              </a:lnSpc>
              <a:spcBef>
                <a:spcPts val="600"/>
              </a:spcBef>
            </a:pPr>
            <a:r>
              <a:rPr lang="en-US" dirty="0"/>
              <a:t>Wards, residency, clinical rotations, etc.</a:t>
            </a:r>
          </a:p>
          <a:p>
            <a:pPr lvl="1">
              <a:lnSpc>
                <a:spcPct val="120000"/>
              </a:lnSpc>
              <a:spcBef>
                <a:spcPts val="600"/>
              </a:spcBef>
            </a:pPr>
            <a:r>
              <a:rPr lang="en-US" dirty="0"/>
              <a:t>You know (some? many?) of the problems with getting it done</a:t>
            </a:r>
          </a:p>
          <a:p>
            <a:pPr>
              <a:lnSpc>
                <a:spcPct val="120000"/>
              </a:lnSpc>
              <a:spcBef>
                <a:spcPts val="600"/>
              </a:spcBef>
            </a:pPr>
            <a:r>
              <a:rPr lang="en-US" dirty="0"/>
              <a:t>Thinking causally</a:t>
            </a:r>
          </a:p>
          <a:p>
            <a:pPr lvl="1">
              <a:lnSpc>
                <a:spcPct val="120000"/>
              </a:lnSpc>
              <a:spcBef>
                <a:spcPts val="600"/>
              </a:spcBef>
            </a:pPr>
            <a:r>
              <a:rPr lang="en-US" dirty="0"/>
              <a:t>Draw on your experiences and interests</a:t>
            </a:r>
          </a:p>
        </p:txBody>
      </p:sp>
    </p:spTree>
    <p:extLst>
      <p:ext uri="{BB962C8B-B14F-4D97-AF65-F5344CB8AC3E}">
        <p14:creationId xmlns:p14="http://schemas.microsoft.com/office/powerpoint/2010/main" val="36035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tx2"/>
          </a:solidFill>
        </p:spPr>
        <p:txBody>
          <a:bodyPr>
            <a:normAutofit fontScale="90000"/>
          </a:bodyPr>
          <a:lstStyle/>
          <a:p>
            <a:r>
              <a:rPr lang="en-US" b="1" dirty="0">
                <a:solidFill>
                  <a:schemeClr val="bg1"/>
                </a:solidFill>
              </a:rPr>
              <a:t>Week 1: Why a Science of Implementation? </a:t>
            </a:r>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1319291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7150"/>
            <a:ext cx="8229600" cy="685800"/>
          </a:xfrm>
          <a:solidFill>
            <a:schemeClr val="tx2"/>
          </a:solidFill>
        </p:spPr>
        <p:txBody>
          <a:bodyPr>
            <a:noAutofit/>
          </a:bodyPr>
          <a:lstStyle/>
          <a:p>
            <a:r>
              <a:rPr lang="en-US" sz="2800" b="1" dirty="0">
                <a:solidFill>
                  <a:schemeClr val="bg1"/>
                </a:solidFill>
              </a:rPr>
              <a:t>Slow Translation of Evidence to Practice: a Case Study</a:t>
            </a:r>
          </a:p>
        </p:txBody>
      </p:sp>
      <p:pic>
        <p:nvPicPr>
          <p:cNvPr id="102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533400" y="2800350"/>
            <a:ext cx="178117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half" idx="2"/>
          </p:nvPr>
        </p:nvSpPr>
        <p:spPr>
          <a:xfrm>
            <a:off x="3886200" y="1200151"/>
            <a:ext cx="4800600" cy="3394472"/>
          </a:xfrm>
        </p:spPr>
        <p:txBody>
          <a:bodyPr>
            <a:normAutofit fontScale="77500" lnSpcReduction="20000"/>
          </a:bodyPr>
          <a:lstStyle/>
          <a:p>
            <a:r>
              <a:rPr lang="en-US" dirty="0"/>
              <a:t>Beta-blocker heart attack trial (BHAT) </a:t>
            </a:r>
          </a:p>
          <a:p>
            <a:r>
              <a:rPr lang="en-US" dirty="0"/>
              <a:t>Population</a:t>
            </a:r>
          </a:p>
          <a:p>
            <a:pPr lvl="1"/>
            <a:r>
              <a:rPr lang="en-US" dirty="0"/>
              <a:t>30-69 years with acute MI</a:t>
            </a:r>
          </a:p>
          <a:p>
            <a:pPr lvl="1"/>
            <a:r>
              <a:rPr lang="en-US" dirty="0"/>
              <a:t>Not very highly selected population (already on beta blocker, living too far from study site, 18% because of perceived contraindications)</a:t>
            </a:r>
          </a:p>
          <a:p>
            <a:r>
              <a:rPr lang="en-US" dirty="0"/>
              <a:t>Years of study: 1978 – 1980</a:t>
            </a:r>
          </a:p>
          <a:p>
            <a:r>
              <a:rPr lang="en-US" dirty="0"/>
              <a:t>2827 total individuals randomized</a:t>
            </a:r>
          </a:p>
          <a:p>
            <a:r>
              <a:rPr lang="en-US" dirty="0"/>
              <a:t>180 to 240 mg daily of propranolol vs. placebo </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675" y="1205360"/>
            <a:ext cx="3276600" cy="138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1475" y="1123950"/>
            <a:ext cx="3276600" cy="3886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449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609600"/>
          </a:xfrm>
          <a:solidFill>
            <a:schemeClr val="tx2"/>
          </a:solidFill>
        </p:spPr>
        <p:txBody>
          <a:bodyPr>
            <a:normAutofit fontScale="90000"/>
          </a:bodyPr>
          <a:lstStyle/>
          <a:p>
            <a:r>
              <a:rPr lang="en-US" sz="3600" b="1" dirty="0">
                <a:solidFill>
                  <a:schemeClr val="bg1"/>
                </a:solidFill>
              </a:rPr>
              <a:t>Results: Beta-blocker Reduces Mortality</a:t>
            </a:r>
          </a:p>
        </p:txBody>
      </p:sp>
      <p:pic>
        <p:nvPicPr>
          <p:cNvPr id="205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276350"/>
            <a:ext cx="3511588"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185732" y="2107972"/>
            <a:ext cx="4501068" cy="1759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114800" y="2876550"/>
            <a:ext cx="4648200"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733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4914</TotalTime>
  <Words>3075</Words>
  <Application>Microsoft Office PowerPoint</Application>
  <PresentationFormat>On-screen Show (16:9)</PresentationFormat>
  <Paragraphs>526</Paragraphs>
  <Slides>42</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ＭＳ Ｐゴシック</vt:lpstr>
      <vt:lpstr>SimSun</vt:lpstr>
      <vt:lpstr>Andika Basic</vt:lpstr>
      <vt:lpstr>Arial</vt:lpstr>
      <vt:lpstr>Calibri</vt:lpstr>
      <vt:lpstr>Cambria</vt:lpstr>
      <vt:lpstr>ＭＳ 明朝</vt:lpstr>
      <vt:lpstr>Perspective Sans</vt:lpstr>
      <vt:lpstr>Quicksand Bold</vt:lpstr>
      <vt:lpstr>Times New Roman</vt:lpstr>
      <vt:lpstr>Wingdings</vt:lpstr>
      <vt:lpstr>Office Theme</vt:lpstr>
      <vt:lpstr>Epidemiology 245 – Introduction to the Course for Spring 2016</vt:lpstr>
      <vt:lpstr>Course Objectives</vt:lpstr>
      <vt:lpstr>Course Overview - Processes</vt:lpstr>
      <vt:lpstr>PowerPoint Presentation</vt:lpstr>
      <vt:lpstr>Grading</vt:lpstr>
      <vt:lpstr>Assumptions</vt:lpstr>
      <vt:lpstr>Week 1: Why a Science of Implementation? </vt:lpstr>
      <vt:lpstr>Slow Translation of Evidence to Practice: a Case Study</vt:lpstr>
      <vt:lpstr>Results: Beta-blocker Reduces Mortality</vt:lpstr>
      <vt:lpstr>Inadequate Use in Routine Practice</vt:lpstr>
      <vt:lpstr>Hypertension Cascade: United States</vt:lpstr>
      <vt:lpstr>Pervasive Gap Between Knowledge and Routine Use</vt:lpstr>
      <vt:lpstr>Global Implementation Gap: HIV Treatment</vt:lpstr>
      <vt:lpstr>Gaps in Your Respective Fields?</vt:lpstr>
      <vt:lpstr>Science to Address the Gap</vt:lpstr>
      <vt:lpstr>Implementation Science: A New Elephant?</vt:lpstr>
      <vt:lpstr>Defining Implementation Research: A Review</vt:lpstr>
      <vt:lpstr>PowerPoint Presentation</vt:lpstr>
      <vt:lpstr>Examples</vt:lpstr>
      <vt:lpstr>PowerPoint Presentation</vt:lpstr>
      <vt:lpstr>PowerPoint Presentation</vt:lpstr>
      <vt:lpstr>PowerPoint Presentation</vt:lpstr>
      <vt:lpstr>Magnitude of the Gap between Clinical Evidence and Routine Practice</vt:lpstr>
      <vt:lpstr>Understand Reasons for the Gap</vt:lpstr>
      <vt:lpstr>Identify Interventions to Close the Gap</vt:lpstr>
      <vt:lpstr>PowerPoint Presentation</vt:lpstr>
      <vt:lpstr>PowerPoint Presentation</vt:lpstr>
      <vt:lpstr>The Approach: Interdisciplinary</vt:lpstr>
      <vt:lpstr>PowerPoint Presentation</vt:lpstr>
      <vt:lpstr>Insights?</vt:lpstr>
      <vt:lpstr>PowerPoint Presentation</vt:lpstr>
      <vt:lpstr>PowerPoint Presentation</vt:lpstr>
      <vt:lpstr>Making research more relevant in diverse settings</vt:lpstr>
      <vt:lpstr>Making real world evaluations more rigorous</vt:lpstr>
      <vt:lpstr>Rules for Rigor – well known</vt:lpstr>
      <vt:lpstr>Rules for Relevance?</vt:lpstr>
      <vt:lpstr>Candidate Interventions for ART Uptake in Africa</vt:lpstr>
      <vt:lpstr>Public Health Impact: REAIM</vt:lpstr>
      <vt:lpstr>Public Health Impact: REAIM</vt:lpstr>
      <vt:lpstr>Impactful: Testing the Right Intervention and Asking the Right Question</vt:lpstr>
      <vt:lpstr>Other Dimensions of Relevance? </vt:lpstr>
      <vt:lpstr>Conclusions</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Geng, Elvin</dc:creator>
  <cp:lastModifiedBy>Xiao Wei</cp:lastModifiedBy>
  <cp:revision>77</cp:revision>
  <dcterms:created xsi:type="dcterms:W3CDTF">2016-03-12T01:17:14Z</dcterms:created>
  <dcterms:modified xsi:type="dcterms:W3CDTF">2017-04-08T16:59:27Z</dcterms:modified>
</cp:coreProperties>
</file>