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65" r:id="rId2"/>
    <p:sldId id="262" r:id="rId3"/>
    <p:sldId id="263" r:id="rId4"/>
    <p:sldId id="264" r:id="rId5"/>
    <p:sldId id="257" r:id="rId6"/>
    <p:sldId id="267" r:id="rId7"/>
    <p:sldId id="268" r:id="rId8"/>
    <p:sldId id="260" r:id="rId9"/>
    <p:sldId id="269" r:id="rId10"/>
    <p:sldId id="270" r:id="rId11"/>
    <p:sldId id="272" r:id="rId12"/>
    <p:sldId id="280" r:id="rId13"/>
    <p:sldId id="281" r:id="rId14"/>
    <p:sldId id="282" r:id="rId15"/>
    <p:sldId id="283" r:id="rId16"/>
    <p:sldId id="273" r:id="rId17"/>
    <p:sldId id="278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0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51123-463E-A846-8FD0-5DFDDCF06E80}" type="datetimeFigureOut">
              <a:rPr lang="en-US" smtClean="0"/>
              <a:t>6/2/14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47DE9-6C3D-4B4C-867A-282C720F7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16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Log also distorts</a:t>
            </a:r>
            <a:r>
              <a:rPr lang="en-US" baseline="0" dirty="0" smtClean="0"/>
              <a:t> the interpretation </a:t>
            </a:r>
          </a:p>
          <a:p>
            <a:r>
              <a:rPr lang="en-US" baseline="0" dirty="0" smtClean="0"/>
              <a:t>With a standard set of predictors, I checked the distributions of the residuals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47DE9-6C3D-4B4C-867A-282C720F7C1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37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Means of interest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47DE9-6C3D-4B4C-867A-282C720F7C1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639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6/2/14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6/2/14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6/2/14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file:///\\localhost\Users\Kristen\Desktop\Biostats%20project\Presentation\Document1!OLE_LINK1" TargetMode="External"/><Relationship Id="rId5" Type="http://schemas.openxmlformats.org/officeDocument/2006/relationships/image" Target="../media/image2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667000" y="1891036"/>
            <a:ext cx="6477000" cy="19141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cs typeface="Bookman Old Style"/>
              </a:rPr>
              <a:t>LATRINE CHARACTERISTICS AND FLY DENSITIES</a:t>
            </a:r>
            <a:endParaRPr lang="en-US" sz="3200" dirty="0">
              <a:solidFill>
                <a:schemeClr val="accent4">
                  <a:lumMod val="20000"/>
                  <a:lumOff val="80000"/>
                </a:schemeClr>
              </a:solidFill>
              <a:cs typeface="Bookman Old Style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04506" y="2884484"/>
            <a:ext cx="281543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yuthaya"/>
              </a:rPr>
              <a:t>South-Central Tanzania</a:t>
            </a:r>
            <a:endParaRPr lang="en-US" sz="2200" dirty="0">
              <a:solidFill>
                <a:schemeClr val="accent6">
                  <a:lumMod val="75000"/>
                </a:schemeClr>
              </a:solidFill>
              <a:latin typeface="+mj-lt"/>
              <a:cs typeface="Ayuthaya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181028" y="5726200"/>
            <a:ext cx="2539596" cy="585852"/>
          </a:xfrm>
          <a:prstGeom prst="rect">
            <a:avLst/>
          </a:prstGeom>
        </p:spPr>
        <p:txBody>
          <a:bodyPr>
            <a:normAutofit/>
          </a:bodyPr>
          <a:lstStyle>
            <a:lvl1pPr marL="463550" indent="-463550" algn="l" defTabSz="914400" rtl="0" eaLnBrk="1" latinLnBrk="0" hangingPunct="1">
              <a:spcBef>
                <a:spcPts val="2000"/>
              </a:spcBef>
              <a:buSzPct val="9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025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8338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5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4"/>
              </a:buBlip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Ayuthaya"/>
              </a:rPr>
              <a:t>Kristen Aiemjoy</a:t>
            </a:r>
          </a:p>
        </p:txBody>
      </p:sp>
      <p:sp>
        <p:nvSpPr>
          <p:cNvPr id="6" name="Rectangle 5"/>
          <p:cNvSpPr/>
          <p:nvPr/>
        </p:nvSpPr>
        <p:spPr>
          <a:xfrm>
            <a:off x="6304506" y="6173077"/>
            <a:ext cx="18666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cs typeface="Ayuthaya"/>
              </a:rPr>
              <a:t>Biostatistics 209</a:t>
            </a:r>
            <a:endParaRPr lang="en-US" sz="2000" b="1" dirty="0">
              <a:solidFill>
                <a:schemeClr val="accent4">
                  <a:lumMod val="20000"/>
                  <a:lumOff val="80000"/>
                </a:schemeClr>
              </a:solidFill>
              <a:cs typeface="Ayuthaya"/>
            </a:endParaRPr>
          </a:p>
        </p:txBody>
      </p:sp>
    </p:spTree>
    <p:extLst>
      <p:ext uri="{BB962C8B-B14F-4D97-AF65-F5344CB8AC3E}">
        <p14:creationId xmlns:p14="http://schemas.microsoft.com/office/powerpoint/2010/main" val="3170564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Predictor Variables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658123"/>
              </p:ext>
            </p:extLst>
          </p:nvPr>
        </p:nvGraphicFramePr>
        <p:xfrm>
          <a:off x="536174" y="1463154"/>
          <a:ext cx="2533140" cy="445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331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Latrine Characteristics 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Roof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Roof material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Wall material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Floor type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Pit</a:t>
                      </a:r>
                      <a:r>
                        <a:rPr lang="en-US" baseline="0" dirty="0" smtClean="0"/>
                        <a:t> lining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Additives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Flooding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Water</a:t>
                      </a:r>
                      <a:r>
                        <a:rPr lang="en-US" baseline="0" dirty="0" smtClean="0"/>
                        <a:t> storage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Depth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No.</a:t>
                      </a:r>
                      <a:r>
                        <a:rPr lang="en-US" baseline="0" dirty="0" smtClean="0"/>
                        <a:t> of users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415156"/>
              </p:ext>
            </p:extLst>
          </p:nvPr>
        </p:nvGraphicFramePr>
        <p:xfrm>
          <a:off x="4709810" y="1463154"/>
          <a:ext cx="2910190" cy="4079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1019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Chemical Data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r>
                        <a:rPr lang="en-US" baseline="0" dirty="0" smtClean="0"/>
                        <a:t> chemical O2 demand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Moisture content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Protein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Carbohydrates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Ammonium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phosphate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Volatile fatty acids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Volatile</a:t>
                      </a:r>
                      <a:r>
                        <a:rPr lang="en-US" baseline="0" dirty="0" smtClean="0"/>
                        <a:t> solids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8873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2110634"/>
          </a:xfrm>
        </p:spPr>
        <p:txBody>
          <a:bodyPr/>
          <a:lstStyle/>
          <a:p>
            <a:r>
              <a:rPr lang="en-US" dirty="0" smtClean="0"/>
              <a:t>4 different models: </a:t>
            </a:r>
          </a:p>
          <a:p>
            <a:pPr lvl="1"/>
            <a:r>
              <a:rPr lang="en-US" dirty="0" smtClean="0"/>
              <a:t>Fixed, Fixed+ village, GEE, Mixed </a:t>
            </a:r>
          </a:p>
          <a:p>
            <a:r>
              <a:rPr lang="en-US" dirty="0" smtClean="0"/>
              <a:t>3 different distributions/transformations</a:t>
            </a:r>
          </a:p>
          <a:p>
            <a:pPr lvl="1"/>
            <a:r>
              <a:rPr lang="en-US" dirty="0" smtClean="0"/>
              <a:t>Untransformed (normal), Log+1, Gamma </a:t>
            </a:r>
          </a:p>
        </p:txBody>
      </p:sp>
    </p:spTree>
    <p:extLst>
      <p:ext uri="{BB962C8B-B14F-4D97-AF65-F5344CB8AC3E}">
        <p14:creationId xmlns:p14="http://schemas.microsoft.com/office/powerpoint/2010/main" val="2544174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4077" y="625755"/>
            <a:ext cx="87988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PART 1: </a:t>
            </a:r>
            <a:r>
              <a:rPr lang="en-US" sz="3200" dirty="0" smtClean="0"/>
              <a:t>Compare </a:t>
            </a:r>
            <a:r>
              <a:rPr lang="en-US" sz="3200" dirty="0"/>
              <a:t>models using  standard set of predictors</a:t>
            </a:r>
            <a:r>
              <a:rPr lang="en-US" sz="3200" dirty="0" smtClean="0"/>
              <a:t> </a:t>
            </a:r>
            <a:r>
              <a:rPr lang="en-US" sz="2400" i="1" dirty="0" smtClean="0"/>
              <a:t>(roof, wall, total phosphate)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Check distributions of residuals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Compare test statistics, standard errors and p-values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4077" y="3423248"/>
            <a:ext cx="87988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PART 2: </a:t>
            </a:r>
            <a:r>
              <a:rPr lang="en-US" sz="3200" dirty="0" smtClean="0"/>
              <a:t>Build models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Select predictor variables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Retain in models if significant at 0.05 level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Compare results</a:t>
            </a:r>
          </a:p>
          <a:p>
            <a:pPr marL="457200" indent="-457200">
              <a:buFont typeface="Arial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79921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796" y="452005"/>
            <a:ext cx="7313613" cy="868362"/>
          </a:xfrm>
        </p:spPr>
        <p:txBody>
          <a:bodyPr/>
          <a:lstStyle/>
          <a:p>
            <a:r>
              <a:rPr lang="en-US" sz="2800" b="1" dirty="0" smtClean="0"/>
              <a:t>Fixed model: </a:t>
            </a:r>
            <a:r>
              <a:rPr lang="en-US" sz="2800" dirty="0" smtClean="0"/>
              <a:t>Distributions </a:t>
            </a:r>
            <a:r>
              <a:rPr lang="en-US" sz="2800" dirty="0" smtClean="0"/>
              <a:t>of residuals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2028733"/>
            <a:ext cx="2595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Untransformed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94375" y="2047016"/>
            <a:ext cx="2595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Log +1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6347"/>
            <a:ext cx="4436243" cy="3436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807" y="2416348"/>
            <a:ext cx="4392525" cy="343630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323709" y="91402"/>
            <a:ext cx="7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239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87796" y="452005"/>
            <a:ext cx="7313613" cy="868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Log+1 transformations: </a:t>
            </a:r>
            <a:r>
              <a:rPr lang="en-US" sz="2800" dirty="0" smtClean="0"/>
              <a:t>Distributions of residuals 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01" y="1320366"/>
            <a:ext cx="3199644" cy="2434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07" y="4467626"/>
            <a:ext cx="3199644" cy="2256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019" y="1320368"/>
            <a:ext cx="3373390" cy="2434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019" y="4467626"/>
            <a:ext cx="3373390" cy="225658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959023" y="1011631"/>
            <a:ext cx="678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Fixed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72083" y="4098294"/>
            <a:ext cx="1417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Fixed+ village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64587" y="1011631"/>
            <a:ext cx="62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8218" y="4104217"/>
            <a:ext cx="770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Mixed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23709" y="91402"/>
            <a:ext cx="7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530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0734"/>
            <a:ext cx="9047360" cy="868362"/>
          </a:xfrm>
        </p:spPr>
        <p:txBody>
          <a:bodyPr/>
          <a:lstStyle/>
          <a:p>
            <a:r>
              <a:rPr lang="en-US" sz="3200" dirty="0"/>
              <a:t>Compare coefficients</a:t>
            </a:r>
            <a:r>
              <a:rPr lang="en-US" sz="3200" dirty="0" smtClean="0"/>
              <a:t>, </a:t>
            </a:r>
            <a:r>
              <a:rPr lang="en-US" sz="3200" dirty="0"/>
              <a:t>test statistics, SEs and </a:t>
            </a:r>
            <a:r>
              <a:rPr lang="en-US" sz="3200" dirty="0" smtClean="0"/>
              <a:t>P-values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8323709" y="91402"/>
            <a:ext cx="7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 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2930" y="1329096"/>
            <a:ext cx="855955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In fixed, fixed +village and GEE models, test-statistics were the highest (for roof) under  gamma distribution 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In the untransformed total fly coefficients for roof are the same in the fixed, GEE and mixed models but the test statistic is the highest (and p-value is the lowest) in the mixed effects models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64141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Selecting</a:t>
            </a:r>
            <a:r>
              <a:rPr lang="en-US" dirty="0" smtClean="0"/>
              <a:t> </a:t>
            </a:r>
            <a:r>
              <a:rPr lang="en-US" sz="3200" dirty="0" smtClean="0"/>
              <a:t>predictor </a:t>
            </a:r>
            <a:r>
              <a:rPr lang="en-US" sz="3200" dirty="0" smtClean="0"/>
              <a:t>variables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predictor investigated individually in each model</a:t>
            </a:r>
          </a:p>
          <a:p>
            <a:r>
              <a:rPr lang="en-US" dirty="0" smtClean="0"/>
              <a:t>If significant at p&lt;0.1 level in at least one model – it was included in the set</a:t>
            </a:r>
          </a:p>
          <a:p>
            <a:pPr lvl="1">
              <a:lnSpc>
                <a:spcPct val="50000"/>
              </a:lnSpc>
            </a:pPr>
            <a:r>
              <a:rPr lang="en-US" sz="2000" dirty="0"/>
              <a:t>Roof (presence or absence)[1,2,3,4]</a:t>
            </a:r>
          </a:p>
          <a:p>
            <a:pPr lvl="1">
              <a:lnSpc>
                <a:spcPct val="50000"/>
              </a:lnSpc>
            </a:pPr>
            <a:r>
              <a:rPr lang="en-US" sz="2000" dirty="0"/>
              <a:t>Wall material type (grass/plastic, mud or bricks) [1, 4]</a:t>
            </a:r>
          </a:p>
          <a:p>
            <a:pPr lvl="1">
              <a:lnSpc>
                <a:spcPct val="50000"/>
              </a:lnSpc>
            </a:pPr>
            <a:r>
              <a:rPr lang="en-US" sz="2000" dirty="0"/>
              <a:t>Volatile solids [3,4]</a:t>
            </a:r>
          </a:p>
          <a:p>
            <a:pPr lvl="1">
              <a:lnSpc>
                <a:spcPct val="50000"/>
              </a:lnSpc>
            </a:pPr>
            <a:r>
              <a:rPr lang="en-US" sz="2000" dirty="0"/>
              <a:t>Total phosphate [1, 4]</a:t>
            </a:r>
          </a:p>
          <a:p>
            <a:pPr lvl="1">
              <a:lnSpc>
                <a:spcPct val="50000"/>
              </a:lnSpc>
            </a:pPr>
            <a:r>
              <a:rPr lang="en-US" sz="2000" dirty="0"/>
              <a:t>Protein [1,3,4]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23709" y="91402"/>
            <a:ext cx="7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098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301" y="480757"/>
            <a:ext cx="8071331" cy="58700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23709" y="91402"/>
            <a:ext cx="7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63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</a:t>
            </a:r>
            <a:r>
              <a:rPr lang="en-US" dirty="0" smtClean="0"/>
              <a:t>4: </a:t>
            </a:r>
            <a:r>
              <a:rPr lang="en-US" dirty="0" smtClean="0"/>
              <a:t>build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 all 5 predictors in the model</a:t>
            </a:r>
          </a:p>
          <a:p>
            <a:r>
              <a:rPr lang="en-US" dirty="0" smtClean="0"/>
              <a:t>Retain in model if significant at p&lt;0.05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504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358056"/>
              </p:ext>
            </p:extLst>
          </p:nvPr>
        </p:nvGraphicFramePr>
        <p:xfrm>
          <a:off x="423354" y="656070"/>
          <a:ext cx="8581324" cy="5200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Document" r:id="rId4" imgW="6870700" imgH="4064000" progId="Word.Document.12">
                  <p:link updateAutomatic="1"/>
                </p:oleObj>
              </mc:Choice>
              <mc:Fallback>
                <p:oleObj name="Document" r:id="rId4" imgW="6870700" imgH="40640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3354" y="656070"/>
                        <a:ext cx="8581324" cy="5200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6522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Diarrhea and Flies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1.7 BILLION cases</a:t>
            </a:r>
          </a:p>
          <a:p>
            <a:r>
              <a:rPr lang="en-US" dirty="0" smtClean="0"/>
              <a:t>Second leading cause of death in children under 5 </a:t>
            </a:r>
          </a:p>
          <a:p>
            <a:r>
              <a:rPr lang="en-US" dirty="0" smtClean="0"/>
              <a:t>20-25% transmission </a:t>
            </a:r>
            <a:r>
              <a:rPr lang="en-US" dirty="0" smtClean="0">
                <a:sym typeface="Wingdings"/>
              </a:rPr>
              <a:t> flies</a:t>
            </a:r>
          </a:p>
          <a:p>
            <a:r>
              <a:rPr lang="en-US" dirty="0" smtClean="0">
                <a:sym typeface="Wingdings"/>
              </a:rPr>
              <a:t>Latrines traditionally considered a good control but provide breeding ground for flies</a:t>
            </a:r>
            <a:endParaRPr lang="en-US" dirty="0"/>
          </a:p>
        </p:txBody>
      </p:sp>
      <p:pic>
        <p:nvPicPr>
          <p:cNvPr id="4" name="Picture 3" descr="MC9004380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013" y="502920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289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Mixed effects, Gamma distribution </a:t>
            </a:r>
          </a:p>
          <a:p>
            <a:r>
              <a:rPr lang="en-US" dirty="0"/>
              <a:t>Latrines with roofs produced on average 14.78% (95% CI: 4.33% - 50.41%) of the flies produced in latrines without roofs (p=0.002), accounting for any clustering by village.  </a:t>
            </a:r>
            <a:endParaRPr lang="en-US" dirty="0" smtClean="0"/>
          </a:p>
          <a:p>
            <a:r>
              <a:rPr lang="en-US" dirty="0" smtClean="0"/>
              <a:t>No </a:t>
            </a:r>
            <a:r>
              <a:rPr lang="en-US" dirty="0"/>
              <a:t>other physical characteristics of the latrine or chemical characteristics were significantly associated with total fly </a:t>
            </a:r>
            <a:r>
              <a:rPr lang="en-US" dirty="0" smtClean="0"/>
              <a:t>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61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Research Question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35517"/>
            <a:ext cx="7313613" cy="999242"/>
          </a:xfrm>
        </p:spPr>
        <p:txBody>
          <a:bodyPr/>
          <a:lstStyle/>
          <a:p>
            <a:r>
              <a:rPr lang="en-US" i="1" dirty="0" smtClean="0"/>
              <a:t>What physical and chemical characteristics of latrines are associated with high fly densities?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3863346"/>
            <a:ext cx="7313613" cy="2675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63550" indent="-463550" algn="l" defTabSz="914400" rtl="0" eaLnBrk="1" latinLnBrk="0" hangingPunct="1">
              <a:spcBef>
                <a:spcPts val="2000"/>
              </a:spcBef>
              <a:buSzPct val="9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025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8338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is the best statistical model to use to fit the data and answer the research question? 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2734380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Project Question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232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1047770"/>
            <a:ext cx="82042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59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yuthaya"/>
                <a:cs typeface="Ayuthaya"/>
              </a:rPr>
              <a:t>METHODS </a:t>
            </a:r>
            <a:endParaRPr lang="en-US" dirty="0">
              <a:latin typeface="Ayuthaya"/>
              <a:cs typeface="Ayuthay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88055"/>
            <a:ext cx="7313613" cy="4056062"/>
          </a:xfrm>
        </p:spPr>
        <p:txBody>
          <a:bodyPr>
            <a:normAutofit/>
          </a:bodyPr>
          <a:lstStyle/>
          <a:p>
            <a:r>
              <a:rPr lang="en-US" dirty="0" smtClean="0"/>
              <a:t>Cross-sectional</a:t>
            </a:r>
          </a:p>
          <a:p>
            <a:r>
              <a:rPr lang="en-US" dirty="0" smtClean="0"/>
              <a:t>50 latrines in 4 villages</a:t>
            </a:r>
          </a:p>
          <a:p>
            <a:pPr lvl="1"/>
            <a:r>
              <a:rPr lang="en-US" dirty="0" smtClean="0"/>
              <a:t>42 suitable for trapping</a:t>
            </a:r>
          </a:p>
          <a:p>
            <a:r>
              <a:rPr lang="en-US" dirty="0" smtClean="0"/>
              <a:t>Data collection</a:t>
            </a:r>
          </a:p>
          <a:p>
            <a:pPr lvl="1"/>
            <a:r>
              <a:rPr lang="en-US" dirty="0" smtClean="0"/>
              <a:t>Household survey</a:t>
            </a:r>
          </a:p>
          <a:p>
            <a:pPr lvl="1"/>
            <a:r>
              <a:rPr lang="en-US" dirty="0" smtClean="0"/>
              <a:t>24-hour exit trap</a:t>
            </a:r>
          </a:p>
          <a:p>
            <a:pPr lvl="1"/>
            <a:r>
              <a:rPr lang="en-US" dirty="0" smtClean="0"/>
              <a:t>Sample from top layer of latrine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744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69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600"/>
            <a:ext cx="9144000" cy="588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599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7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731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dification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214" y="956234"/>
            <a:ext cx="3729317" cy="4662785"/>
          </a:xfrm>
          <a:prstGeom prst="rect">
            <a:avLst/>
          </a:prstGeom>
        </p:spPr>
      </p:pic>
      <p:pic>
        <p:nvPicPr>
          <p:cNvPr id="6" name="Picture 5" descr="modification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90" y="956235"/>
            <a:ext cx="3729318" cy="466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25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DSC001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68" y="388103"/>
            <a:ext cx="4374340" cy="5923019"/>
          </a:xfrm>
          <a:prstGeom prst="rect">
            <a:avLst/>
          </a:prstGeom>
        </p:spPr>
      </p:pic>
      <p:pic>
        <p:nvPicPr>
          <p:cNvPr id="3" name="Picture 2" descr="_DSC003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286" y="388103"/>
            <a:ext cx="3934701" cy="592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7194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</a:majorFont>
      <a:minorFont>
        <a:latin typeface="Goudy Old Style"/>
        <a:ea typeface=""/>
        <a:cs typeface=""/>
        <a:font script="Jpan" typeface="ＭＳ 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2366</TotalTime>
  <Words>519</Words>
  <Application>Microsoft Macintosh PowerPoint</Application>
  <PresentationFormat>On-screen Show (4:3)</PresentationFormat>
  <Paragraphs>96</Paragraphs>
  <Slides>20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Inkwell</vt:lpstr>
      <vt:lpstr>\\localhost\Users\Kristen\Desktop\Biostats project\Presentation\Document1!OLE_LINK1</vt:lpstr>
      <vt:lpstr>PowerPoint Presentation</vt:lpstr>
      <vt:lpstr>Diarrhea and Flies</vt:lpstr>
      <vt:lpstr>Research Question </vt:lpstr>
      <vt:lpstr>PowerPoint Presentation</vt:lpstr>
      <vt:lpstr>METHODS </vt:lpstr>
      <vt:lpstr>PowerPoint Presentation</vt:lpstr>
      <vt:lpstr>PowerPoint Presentation</vt:lpstr>
      <vt:lpstr>PowerPoint Presentation</vt:lpstr>
      <vt:lpstr>PowerPoint Presentation</vt:lpstr>
      <vt:lpstr>Predictor Variables</vt:lpstr>
      <vt:lpstr>Statistical Approach</vt:lpstr>
      <vt:lpstr>PowerPoint Presentation</vt:lpstr>
      <vt:lpstr>Fixed model: Distributions of residuals </vt:lpstr>
      <vt:lpstr>PowerPoint Presentation</vt:lpstr>
      <vt:lpstr>Compare coefficients, test statistics, SEs and P-values </vt:lpstr>
      <vt:lpstr>Selecting predictor variables</vt:lpstr>
      <vt:lpstr>PowerPoint Presentation</vt:lpstr>
      <vt:lpstr>Step 4: build models</vt:lpstr>
      <vt:lpstr>PowerPoint Presentation</vt:lpstr>
      <vt:lpstr>Results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CHARACTERISTICS OF LATRINES ASSOCIATED WITH HIGH AND LOW FLY AND LARVAE DENSITIES</dc:title>
  <dc:creator>Office 2004 Test Drive User</dc:creator>
  <cp:lastModifiedBy>Kristen  Aiemjoy</cp:lastModifiedBy>
  <cp:revision>26</cp:revision>
  <dcterms:created xsi:type="dcterms:W3CDTF">2011-08-17T09:12:46Z</dcterms:created>
  <dcterms:modified xsi:type="dcterms:W3CDTF">2014-06-02T22:52:49Z</dcterms:modified>
</cp:coreProperties>
</file>