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Lst>
  <p:notesMasterIdLst>
    <p:notesMasterId r:id="rId41"/>
  </p:notesMasterIdLst>
  <p:sldIdLst>
    <p:sldId id="280" r:id="rId5"/>
    <p:sldId id="257" r:id="rId6"/>
    <p:sldId id="258" r:id="rId7"/>
    <p:sldId id="259" r:id="rId8"/>
    <p:sldId id="260" r:id="rId9"/>
    <p:sldId id="261" r:id="rId10"/>
    <p:sldId id="263" r:id="rId11"/>
    <p:sldId id="281" r:id="rId12"/>
    <p:sldId id="284" r:id="rId13"/>
    <p:sldId id="282" r:id="rId14"/>
    <p:sldId id="290" r:id="rId15"/>
    <p:sldId id="264" r:id="rId16"/>
    <p:sldId id="265" r:id="rId17"/>
    <p:sldId id="266" r:id="rId18"/>
    <p:sldId id="283" r:id="rId19"/>
    <p:sldId id="285" r:id="rId20"/>
    <p:sldId id="267" r:id="rId21"/>
    <p:sldId id="269" r:id="rId22"/>
    <p:sldId id="268" r:id="rId23"/>
    <p:sldId id="270" r:id="rId24"/>
    <p:sldId id="287" r:id="rId25"/>
    <p:sldId id="288" r:id="rId26"/>
    <p:sldId id="289" r:id="rId27"/>
    <p:sldId id="292" r:id="rId28"/>
    <p:sldId id="291" r:id="rId29"/>
    <p:sldId id="293" r:id="rId30"/>
    <p:sldId id="286" r:id="rId31"/>
    <p:sldId id="294" r:id="rId32"/>
    <p:sldId id="272" r:id="rId33"/>
    <p:sldId id="273" r:id="rId34"/>
    <p:sldId id="274" r:id="rId35"/>
    <p:sldId id="275" r:id="rId36"/>
    <p:sldId id="276" r:id="rId37"/>
    <p:sldId id="277" r:id="rId38"/>
    <p:sldId id="278" r:id="rId39"/>
    <p:sldId id="279"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4" autoAdjust="0"/>
    <p:restoredTop sz="68258" autoAdjust="0"/>
  </p:normalViewPr>
  <p:slideViewPr>
    <p:cSldViewPr>
      <p:cViewPr varScale="1">
        <p:scale>
          <a:sx n="111" d="100"/>
          <a:sy n="111" d="100"/>
        </p:scale>
        <p:origin x="165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47B291-7188-4361-904B-013E6507C0C8}" type="datetimeFigureOut">
              <a:rPr lang="en-US" smtClean="0"/>
              <a:t>2/17/2022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D868C1-4079-465F-BFC8-5F9DFA1EAD59}" type="slidenum">
              <a:rPr lang="en-US" smtClean="0"/>
              <a:t>‹#›</a:t>
            </a:fld>
            <a:endParaRPr lang="en-US" dirty="0"/>
          </a:p>
        </p:txBody>
      </p:sp>
    </p:spTree>
    <p:extLst>
      <p:ext uri="{BB962C8B-B14F-4D97-AF65-F5344CB8AC3E}">
        <p14:creationId xmlns:p14="http://schemas.microsoft.com/office/powerpoint/2010/main" val="4136468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32772"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3"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32774"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32775" name="Rectangle 3"/>
          <p:cNvSpPr>
            <a:spLocks noGrp="1" noChangeArrowheads="1"/>
          </p:cNvSpPr>
          <p:nvPr>
            <p:ph type="body" idx="1"/>
          </p:nvPr>
        </p:nvSpPr>
        <p:spPr>
          <a:solidFill>
            <a:srgbClr val="FFFFFF"/>
          </a:solidFill>
          <a:ln>
            <a:solidFill>
              <a:srgbClr val="000000"/>
            </a:solidFill>
          </a:ln>
        </p:spPr>
        <p:txBody>
          <a:bodyPr lIns="91641" tIns="45821" rIns="91641" bIns="45821"/>
          <a:lstStyle/>
          <a:p>
            <a:endParaRPr lang="en-US" altLang="en-US" dirty="0"/>
          </a:p>
        </p:txBody>
      </p:sp>
    </p:spTree>
    <p:extLst>
      <p:ext uri="{BB962C8B-B14F-4D97-AF65-F5344CB8AC3E}">
        <p14:creationId xmlns:p14="http://schemas.microsoft.com/office/powerpoint/2010/main" val="3756464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7"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1988"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8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1990" name="Rectangle 2"/>
          <p:cNvSpPr>
            <a:spLocks noGrp="1" noRot="1" noChangeAspect="1" noChangeArrowheads="1" noTextEdit="1"/>
          </p:cNvSpPr>
          <p:nvPr>
            <p:ph type="sldImg"/>
          </p:nvPr>
        </p:nvSpPr>
        <p:spPr>
          <a:xfrm>
            <a:off x="1143000" y="684213"/>
            <a:ext cx="4575175" cy="3430587"/>
          </a:xfrm>
          <a:ln/>
        </p:spPr>
      </p:sp>
      <p:sp>
        <p:nvSpPr>
          <p:cNvPr id="4199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1647505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D868C1-4079-465F-BFC8-5F9DFA1EAD59}" type="slidenum">
              <a:rPr lang="en-US" smtClean="0"/>
              <a:t>11</a:t>
            </a:fld>
            <a:endParaRPr lang="en-US" dirty="0"/>
          </a:p>
        </p:txBody>
      </p:sp>
    </p:spTree>
    <p:extLst>
      <p:ext uri="{BB962C8B-B14F-4D97-AF65-F5344CB8AC3E}">
        <p14:creationId xmlns:p14="http://schemas.microsoft.com/office/powerpoint/2010/main" val="3040105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E55CABE-2C90-4214-8948-763762C17F5F}" type="slidenum">
              <a:rPr lang="en-US">
                <a:solidFill>
                  <a:prstClr val="black"/>
                </a:solidFill>
                <a:latin typeface="Times New Roman" pitchFamily="18" charset="0"/>
              </a:rPr>
              <a:pPr/>
              <a:t>12</a:t>
            </a:fld>
            <a:endParaRPr lang="en-US" dirty="0">
              <a:solidFill>
                <a:prstClr val="black"/>
              </a:solidFill>
              <a:latin typeface="Times New Roman" pitchFamily="18" charset="0"/>
            </a:endParaRPr>
          </a:p>
        </p:txBody>
      </p:sp>
      <p:sp>
        <p:nvSpPr>
          <p:cNvPr id="8294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294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Intervention with young gay men: steady HIV prevalence versus rising prevalence.</a:t>
            </a:r>
          </a:p>
        </p:txBody>
      </p:sp>
    </p:spTree>
    <p:extLst>
      <p:ext uri="{BB962C8B-B14F-4D97-AF65-F5344CB8AC3E}">
        <p14:creationId xmlns:p14="http://schemas.microsoft.com/office/powerpoint/2010/main" val="20059851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1143000" y="685800"/>
            <a:ext cx="4572000" cy="3429000"/>
          </a:xfrm>
          <a:ln/>
        </p:spPr>
      </p:sp>
      <p:sp>
        <p:nvSpPr>
          <p:cNvPr id="8397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8397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7D7169F-F114-4129-B93A-3F6D3ED567BF}" type="slidenum">
              <a:rPr lang="en-US">
                <a:solidFill>
                  <a:prstClr val="black"/>
                </a:solidFill>
                <a:latin typeface="Times New Roman" pitchFamily="18" charset="0"/>
              </a:rPr>
              <a:pPr/>
              <a:t>13</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8405413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542C50F-03EF-4702-8A13-FC4A08C0D526}" type="slidenum">
              <a:rPr lang="en-US">
                <a:solidFill>
                  <a:prstClr val="black"/>
                </a:solidFill>
                <a:latin typeface="Times New Roman" pitchFamily="18" charset="0"/>
              </a:rPr>
              <a:pPr/>
              <a:t>14</a:t>
            </a:fld>
            <a:endParaRPr lang="en-US" dirty="0">
              <a:solidFill>
                <a:prstClr val="black"/>
              </a:solidFill>
              <a:latin typeface="Times New Roman" pitchFamily="18" charset="0"/>
            </a:endParaRPr>
          </a:p>
        </p:txBody>
      </p:sp>
      <p:sp>
        <p:nvSpPr>
          <p:cNvPr id="8499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499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Threshold analysis: Explain what it is.</a:t>
            </a:r>
          </a:p>
          <a:p>
            <a:pPr eaLnBrk="1" hangingPunct="1"/>
            <a:r>
              <a:rPr lang="en-US" dirty="0"/>
              <a:t>Rhetorical Strategy</a:t>
            </a:r>
          </a:p>
        </p:txBody>
      </p:sp>
    </p:spTree>
    <p:extLst>
      <p:ext uri="{BB962C8B-B14F-4D97-AF65-F5344CB8AC3E}">
        <p14:creationId xmlns:p14="http://schemas.microsoft.com/office/powerpoint/2010/main" val="22081960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6FA4CC7-D28A-43D5-8E6D-530B32F3DDC2}" type="slidenum">
              <a:rPr lang="en-US">
                <a:solidFill>
                  <a:prstClr val="black"/>
                </a:solidFill>
                <a:latin typeface="Times New Roman" pitchFamily="18" charset="0"/>
              </a:rPr>
              <a:pPr/>
              <a:t>17</a:t>
            </a:fld>
            <a:endParaRPr lang="en-US" dirty="0">
              <a:solidFill>
                <a:prstClr val="black"/>
              </a:solidFill>
              <a:latin typeface="Times New Roman" pitchFamily="18" charset="0"/>
            </a:endParaRPr>
          </a:p>
        </p:txBody>
      </p:sp>
      <p:sp>
        <p:nvSpPr>
          <p:cNvPr id="8601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602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That completes overview of deterministic SAs.</a:t>
            </a:r>
          </a:p>
          <a:p>
            <a:pPr eaLnBrk="1" hangingPunct="1"/>
            <a:endParaRPr lang="en-US" dirty="0"/>
          </a:p>
          <a:p>
            <a:pPr eaLnBrk="1" hangingPunct="1"/>
            <a:r>
              <a:rPr lang="en-US" dirty="0"/>
              <a:t>We turn now to probabilistic SA.</a:t>
            </a:r>
          </a:p>
          <a:p>
            <a:pPr eaLnBrk="1" hangingPunct="1"/>
            <a:r>
              <a:rPr lang="en-US" dirty="0"/>
              <a:t>My goal in the next few minutes is to give you a good understanding of what it is; and to convince you that it can be useful in some circumstances</a:t>
            </a:r>
          </a:p>
        </p:txBody>
      </p:sp>
    </p:spTree>
    <p:extLst>
      <p:ext uri="{BB962C8B-B14F-4D97-AF65-F5344CB8AC3E}">
        <p14:creationId xmlns:p14="http://schemas.microsoft.com/office/powerpoint/2010/main" val="26311958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C55D7C8-7EDB-4B28-AF06-51B60E19B72D}" type="slidenum">
              <a:rPr lang="en-US">
                <a:solidFill>
                  <a:prstClr val="black"/>
                </a:solidFill>
                <a:latin typeface="Times New Roman" pitchFamily="18" charset="0"/>
              </a:rPr>
              <a:pPr/>
              <a:t>18</a:t>
            </a:fld>
            <a:endParaRPr lang="en-US" dirty="0">
              <a:solidFill>
                <a:prstClr val="black"/>
              </a:solidFill>
              <a:latin typeface="Times New Roman" pitchFamily="18" charset="0"/>
            </a:endParaRPr>
          </a:p>
        </p:txBody>
      </p:sp>
      <p:sp>
        <p:nvSpPr>
          <p:cNvPr id="8806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8806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Problem with deterministic SA: While you can create any possible combination of inputs and corresponding outputs, it doesn’t tell you how probable it is that this outcome will actually occur</a:t>
            </a:r>
          </a:p>
          <a:p>
            <a:pPr eaLnBrk="1" hangingPunct="1"/>
            <a:endParaRPr lang="en-US" dirty="0"/>
          </a:p>
        </p:txBody>
      </p:sp>
    </p:spTree>
    <p:extLst>
      <p:ext uri="{BB962C8B-B14F-4D97-AF65-F5344CB8AC3E}">
        <p14:creationId xmlns:p14="http://schemas.microsoft.com/office/powerpoint/2010/main" val="38099771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xfrm>
            <a:off x="1143000" y="685800"/>
            <a:ext cx="4572000" cy="3429000"/>
          </a:xfrm>
          <a:ln/>
        </p:spPr>
      </p:sp>
      <p:sp>
        <p:nvSpPr>
          <p:cNvPr id="8704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8704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8CEBA9D-2D77-4036-9D00-D903C70FFCA4}" type="slidenum">
              <a:rPr lang="en-US">
                <a:solidFill>
                  <a:prstClr val="black"/>
                </a:solidFill>
                <a:latin typeface="Times New Roman" pitchFamily="18" charset="0"/>
              </a:rPr>
              <a:pPr/>
              <a:t>19</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8732273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143000" y="685800"/>
            <a:ext cx="4572000" cy="3429000"/>
          </a:xfrm>
          <a:ln/>
        </p:spPr>
      </p:sp>
      <p:sp>
        <p:nvSpPr>
          <p:cNvPr id="8909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24B1DB2A-2F94-46FB-8F92-A6277C03E00C}" type="slidenum">
              <a:rPr lang="en-US">
                <a:solidFill>
                  <a:prstClr val="black"/>
                </a:solidFill>
                <a:latin typeface="Times New Roman" pitchFamily="18" charset="0"/>
              </a:rPr>
              <a:pPr/>
              <a:t>20</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631963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27</a:t>
            </a:fld>
            <a:endParaRPr lang="en-US" dirty="0"/>
          </a:p>
        </p:txBody>
      </p:sp>
    </p:spTree>
    <p:extLst>
      <p:ext uri="{BB962C8B-B14F-4D97-AF65-F5344CB8AC3E}">
        <p14:creationId xmlns:p14="http://schemas.microsoft.com/office/powerpoint/2010/main" val="3023259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xfrm>
            <a:off x="1143000" y="685800"/>
            <a:ext cx="4572000" cy="3429000"/>
          </a:xfrm>
          <a:ln/>
        </p:spPr>
      </p:sp>
      <p:sp>
        <p:nvSpPr>
          <p:cNvPr id="7577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7578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E026787-43BA-4CAB-9AAB-E9AC41C1A036}" type="slidenum">
              <a:rPr lang="en-US">
                <a:solidFill>
                  <a:prstClr val="black"/>
                </a:solidFill>
                <a:latin typeface="Times New Roman" pitchFamily="18" charset="0"/>
              </a:rPr>
              <a:pPr/>
              <a:t>2</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15078610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5F95B3FD-CD77-4D04-A684-10F12FF16C50}" type="slidenum">
              <a:rPr lang="en-US">
                <a:solidFill>
                  <a:prstClr val="black"/>
                </a:solidFill>
                <a:latin typeface="Times New Roman" pitchFamily="18" charset="0"/>
              </a:rPr>
              <a:pPr/>
              <a:t>29</a:t>
            </a:fld>
            <a:endParaRPr lang="en-US" dirty="0">
              <a:solidFill>
                <a:prstClr val="black"/>
              </a:solidFill>
              <a:latin typeface="Times New Roman" pitchFamily="18" charset="0"/>
            </a:endParaRPr>
          </a:p>
        </p:txBody>
      </p:sp>
      <p:sp>
        <p:nvSpPr>
          <p:cNvPr id="91139" name="Rectangle 2"/>
          <p:cNvSpPr>
            <a:spLocks noGrp="1" noRot="1" noChangeAspect="1" noChangeArrowheads="1" noTextEdit="1"/>
          </p:cNvSpPr>
          <p:nvPr>
            <p:ph type="sldImg"/>
          </p:nvPr>
        </p:nvSpPr>
        <p:spPr>
          <a:xfrm>
            <a:off x="1143000" y="685800"/>
            <a:ext cx="4572000" cy="3429000"/>
          </a:xfrm>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a:t>Managing uncertainty is most widely understood use of SAs – yet there are other purposes that don’t directly have to do with managing uncertainty which are just as important.</a:t>
            </a:r>
          </a:p>
          <a:p>
            <a:pPr eaLnBrk="1" hangingPunct="1"/>
            <a:endParaRPr lang="en-US" dirty="0"/>
          </a:p>
          <a:p>
            <a:pPr eaLnBrk="1" hangingPunct="1"/>
            <a:endParaRPr lang="en-US" dirty="0"/>
          </a:p>
        </p:txBody>
      </p:sp>
    </p:spTree>
    <p:extLst>
      <p:ext uri="{BB962C8B-B14F-4D97-AF65-F5344CB8AC3E}">
        <p14:creationId xmlns:p14="http://schemas.microsoft.com/office/powerpoint/2010/main" val="42624078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xfrm>
            <a:off x="1143000" y="685800"/>
            <a:ext cx="4572000" cy="3429000"/>
          </a:xfrm>
          <a:ln/>
        </p:spPr>
      </p:sp>
      <p:sp>
        <p:nvSpPr>
          <p:cNvPr id="9216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9216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659B9D98-4A8B-4CE8-B011-48B275395C52}" type="slidenum">
              <a:rPr lang="en-US">
                <a:solidFill>
                  <a:prstClr val="black"/>
                </a:solidFill>
                <a:latin typeface="Times New Roman" pitchFamily="18" charset="0"/>
              </a:rPr>
              <a:pPr/>
              <a:t>30</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3892547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E5AD6F10-3B60-47BF-BD3A-C25395FD382F}" type="slidenum">
              <a:rPr lang="en-US">
                <a:solidFill>
                  <a:prstClr val="black"/>
                </a:solidFill>
                <a:latin typeface="Times New Roman" pitchFamily="18" charset="0"/>
              </a:rPr>
              <a:pPr/>
              <a:t>31</a:t>
            </a:fld>
            <a:endParaRPr lang="en-US" dirty="0">
              <a:solidFill>
                <a:prstClr val="black"/>
              </a:solidFill>
              <a:latin typeface="Times New Roman" pitchFamily="18" charset="0"/>
            </a:endParaRPr>
          </a:p>
        </p:txBody>
      </p:sp>
      <p:sp>
        <p:nvSpPr>
          <p:cNvPr id="93187"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3188"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a:t>Identify errors in the formulas that link inputs to outcomes.</a:t>
            </a:r>
          </a:p>
          <a:p>
            <a:pPr eaLnBrk="1" hangingPunct="1"/>
            <a:endParaRPr lang="en-US" dirty="0"/>
          </a:p>
          <a:p>
            <a:pPr eaLnBrk="1" hangingPunct="1"/>
            <a:endParaRPr lang="en-US" dirty="0"/>
          </a:p>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34269155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95B67B05-A6B5-45CF-B682-4F0FC2CB055C}" type="slidenum">
              <a:rPr lang="en-US">
                <a:solidFill>
                  <a:prstClr val="black"/>
                </a:solidFill>
                <a:latin typeface="Times New Roman" pitchFamily="18" charset="0"/>
              </a:rPr>
              <a:pPr/>
              <a:t>32</a:t>
            </a:fld>
            <a:endParaRPr lang="en-US" dirty="0">
              <a:solidFill>
                <a:prstClr val="black"/>
              </a:solidFill>
              <a:latin typeface="Times New Roman" pitchFamily="18" charset="0"/>
            </a:endParaRPr>
          </a:p>
        </p:txBody>
      </p:sp>
      <p:sp>
        <p:nvSpPr>
          <p:cNvPr id="94211"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4212"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endParaRPr lang="en-US" dirty="0"/>
          </a:p>
          <a:p>
            <a:pPr eaLnBrk="1" hangingPunct="1"/>
            <a:r>
              <a:rPr lang="en-US" dirty="0"/>
              <a:t>SHOW NEXT SLIDE AS EXAMPLE OF EFFECT OF INCREASED PREVALENCE.</a:t>
            </a:r>
          </a:p>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4613556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179D8DFD-4A74-4852-AFA4-DA26ACA06D85}" type="slidenum">
              <a:rPr lang="en-US">
                <a:solidFill>
                  <a:prstClr val="black"/>
                </a:solidFill>
                <a:latin typeface="Times New Roman" pitchFamily="18" charset="0"/>
              </a:rPr>
              <a:pPr/>
              <a:t>33</a:t>
            </a:fld>
            <a:endParaRPr lang="en-US" dirty="0">
              <a:solidFill>
                <a:prstClr val="black"/>
              </a:solidFill>
              <a:latin typeface="Times New Roman" pitchFamily="18" charset="0"/>
            </a:endParaRPr>
          </a:p>
        </p:txBody>
      </p:sp>
      <p:sp>
        <p:nvSpPr>
          <p:cNvPr id="95235"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5236"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a:lstStyle/>
          <a:p>
            <a:pPr eaLnBrk="1" hangingPunct="1"/>
            <a:r>
              <a:rPr lang="en-US" dirty="0"/>
              <a:t>In HIV prevention research it is intuitively obvious that the higher the population prevalence the greater the benefit that will be conferred by behavioral intervention.</a:t>
            </a:r>
          </a:p>
          <a:p>
            <a:pPr eaLnBrk="1" hangingPunct="1"/>
            <a:r>
              <a:rPr lang="en-US" dirty="0"/>
              <a:t>But our model behaved strangely. As we entered extreme values for prevalence we noticed that there a point beyond which, not only did we encounter decreasing marginal benefits, but an absolute decline as well</a:t>
            </a:r>
          </a:p>
          <a:p>
            <a:pPr eaLnBrk="1" hangingPunct="1"/>
            <a:r>
              <a:rPr lang="en-US" dirty="0">
                <a:latin typeface="Times" charset="0"/>
                <a:cs typeface="Times New Roman" pitchFamily="18" charset="0"/>
              </a:rPr>
              <a:t>This one-way SA examines the change in HIV infections averted when varying the HIV prevalence in CSWs (base case 50%). The ratio of client: SW HIV prevalence is maintained at 0.67. The graph shows a relatively unusual concave downward shape. The </a:t>
            </a:r>
            <a:r>
              <a:rPr lang="en-US" dirty="0">
                <a:cs typeface="Times New Roman" pitchFamily="18" charset="0"/>
              </a:rPr>
              <a:t>effectiveness is highest at 60%. Low HIV prevalence leads to lower effectiveness because CSWs and their clients have little HIV to transmit. High HIV prevalence, perhaps surprisingly, also leads to lower effectiveness. This is because with few HIV-negative “susceptibles”; most sex is between HIV+ individuals, where of course condoms confer no protection against new infection.</a:t>
            </a:r>
            <a:endParaRPr lang="en-US" dirty="0">
              <a:latin typeface="Times" charset="0"/>
              <a:cs typeface="Times New Roman" pitchFamily="18" charset="0"/>
            </a:endParaRPr>
          </a:p>
          <a:p>
            <a:pPr eaLnBrk="1" hangingPunct="1"/>
            <a:r>
              <a:rPr lang="en-US" dirty="0"/>
              <a:t>.</a:t>
            </a:r>
          </a:p>
          <a:p>
            <a:pPr eaLnBrk="1" hangingPunct="1"/>
            <a:endParaRPr lang="en-US" dirty="0"/>
          </a:p>
        </p:txBody>
      </p:sp>
    </p:spTree>
    <p:extLst>
      <p:ext uri="{BB962C8B-B14F-4D97-AF65-F5344CB8AC3E}">
        <p14:creationId xmlns:p14="http://schemas.microsoft.com/office/powerpoint/2010/main" val="17352582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D9E10DB0-BF59-4927-BEF7-BA9DC48E7A4F}" type="slidenum">
              <a:rPr lang="en-US">
                <a:solidFill>
                  <a:prstClr val="black"/>
                </a:solidFill>
                <a:latin typeface="Times New Roman" pitchFamily="18" charset="0"/>
              </a:rPr>
              <a:pPr/>
              <a:t>34</a:t>
            </a:fld>
            <a:endParaRPr lang="en-US" dirty="0">
              <a:solidFill>
                <a:prstClr val="black"/>
              </a:solidFill>
              <a:latin typeface="Times New Roman" pitchFamily="18" charset="0"/>
            </a:endParaRPr>
          </a:p>
        </p:txBody>
      </p:sp>
      <p:sp>
        <p:nvSpPr>
          <p:cNvPr id="96259" name="Rectangle 2"/>
          <p:cNvSpPr>
            <a:spLocks noGrp="1" noRot="1" noChangeAspect="1" noChangeArrowheads="1" noTextEdit="1"/>
          </p:cNvSpPr>
          <p:nvPr>
            <p:ph type="sldImg"/>
          </p:nvPr>
        </p:nvSpPr>
        <p:spPr>
          <a:xfrm>
            <a:off x="1143000" y="684213"/>
            <a:ext cx="4575175" cy="3430587"/>
          </a:xfrm>
          <a:solidFill>
            <a:srgbClr val="FFFFFF"/>
          </a:solidFill>
          <a:ln/>
        </p:spPr>
      </p:sp>
      <p:sp>
        <p:nvSpPr>
          <p:cNvPr id="96260"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0599" tIns="45299" rIns="90599" bIns="45299"/>
          <a:lstStyle/>
          <a:p>
            <a:pPr eaLnBrk="1" hangingPunct="1"/>
            <a:r>
              <a:rPr lang="en-US" dirty="0"/>
              <a:t>Hope we’ve answered the what is it and the why bother questions.</a:t>
            </a:r>
          </a:p>
          <a:p>
            <a:pPr eaLnBrk="1" hangingPunct="1"/>
            <a:r>
              <a:rPr lang="en-US" dirty="0"/>
              <a:t>Yet other uses of SAs</a:t>
            </a:r>
          </a:p>
          <a:p>
            <a:pPr eaLnBrk="1" hangingPunct="1"/>
            <a:endParaRPr lang="en-US" dirty="0"/>
          </a:p>
          <a:p>
            <a:pPr eaLnBrk="1" hangingPunct="1"/>
            <a:endParaRPr lang="en-US" dirty="0"/>
          </a:p>
          <a:p>
            <a:pPr eaLnBrk="1" hangingPunct="1"/>
            <a:endParaRPr lang="en-US" dirty="0"/>
          </a:p>
          <a:p>
            <a:pPr eaLnBrk="1" hangingPunct="1"/>
            <a:endParaRPr lang="en-US" dirty="0"/>
          </a:p>
        </p:txBody>
      </p:sp>
    </p:spTree>
    <p:extLst>
      <p:ext uri="{BB962C8B-B14F-4D97-AF65-F5344CB8AC3E}">
        <p14:creationId xmlns:p14="http://schemas.microsoft.com/office/powerpoint/2010/main" val="12546311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xfrm>
            <a:off x="1143000" y="685800"/>
            <a:ext cx="4572000" cy="3429000"/>
          </a:xfrm>
          <a:ln/>
        </p:spPr>
      </p:sp>
      <p:sp>
        <p:nvSpPr>
          <p:cNvPr id="9728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3400FE5A-1CA4-43FD-8408-41A2F1321510}" type="slidenum">
              <a:rPr lang="en-US">
                <a:solidFill>
                  <a:prstClr val="black"/>
                </a:solidFill>
                <a:latin typeface="Times New Roman" pitchFamily="18" charset="0"/>
              </a:rPr>
              <a:pPr/>
              <a:t>35</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6497730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xfrm>
            <a:off x="1143000" y="685800"/>
            <a:ext cx="4572000" cy="3429000"/>
          </a:xfrm>
          <a:ln/>
        </p:spPr>
      </p:sp>
      <p:sp>
        <p:nvSpPr>
          <p:cNvPr id="9830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p>
        </p:txBody>
      </p:sp>
      <p:sp>
        <p:nvSpPr>
          <p:cNvPr id="9830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7FDCE395-B4BE-486A-81F6-D8BCFD17139A}" type="slidenum">
              <a:rPr lang="en-US">
                <a:solidFill>
                  <a:prstClr val="black"/>
                </a:solidFill>
                <a:latin typeface="Times New Roman" pitchFamily="18" charset="0"/>
              </a:rPr>
              <a:pPr/>
              <a:t>36</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455953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44D66BA5-A19C-4089-A7D3-064C7BC5974B}" type="slidenum">
              <a:rPr lang="en-US">
                <a:solidFill>
                  <a:prstClr val="black"/>
                </a:solidFill>
                <a:latin typeface="Times New Roman" pitchFamily="18" charset="0"/>
              </a:rPr>
              <a:pPr/>
              <a:t>3</a:t>
            </a:fld>
            <a:endParaRPr lang="en-US" dirty="0">
              <a:solidFill>
                <a:prstClr val="black"/>
              </a:solidFill>
              <a:latin typeface="Times New Roman" pitchFamily="18" charset="0"/>
            </a:endParaRPr>
          </a:p>
        </p:txBody>
      </p:sp>
      <p:sp>
        <p:nvSpPr>
          <p:cNvPr id="76803" name="Rectangle 2"/>
          <p:cNvSpPr>
            <a:spLocks noGrp="1" noRot="1" noChangeAspect="1" noChangeArrowheads="1" noTextEdit="1"/>
          </p:cNvSpPr>
          <p:nvPr>
            <p:ph type="sldImg"/>
          </p:nvPr>
        </p:nvSpPr>
        <p:spPr>
          <a:xfrm>
            <a:off x="1141413" y="684213"/>
            <a:ext cx="4575175" cy="3430587"/>
          </a:xfrm>
          <a:solidFill>
            <a:srgbClr val="FFFFFF"/>
          </a:solidFill>
          <a:ln/>
        </p:spPr>
      </p:sp>
      <p:sp>
        <p:nvSpPr>
          <p:cNvPr id="76804" name="Rectangle 3"/>
          <p:cNvSpPr>
            <a:spLocks noGrp="1" noChangeArrowheads="1"/>
          </p:cNvSpPr>
          <p:nvPr>
            <p:ph type="body" idx="1"/>
          </p:nvPr>
        </p:nvSpPr>
        <p:spPr>
          <a:xfrm>
            <a:off x="914400" y="4343400"/>
            <a:ext cx="5029200" cy="4116388"/>
          </a:xfrm>
          <a:solidFill>
            <a:srgbClr val="FFFFFF"/>
          </a:solidFill>
          <a:ln>
            <a:solidFill>
              <a:srgbClr val="000000"/>
            </a:solidFill>
          </a:ln>
        </p:spPr>
        <p:txBody>
          <a:bodyPr lIns="91641" tIns="45821" rIns="91641" bIns="45821"/>
          <a:lstStyle/>
          <a:p>
            <a:pPr eaLnBrk="1" hangingPunct="1"/>
            <a:r>
              <a:rPr lang="en-US" altLang="en-US" dirty="0">
                <a:cs typeface="Times New Roman" pitchFamily="18" charset="0"/>
              </a:rPr>
              <a:t>Uncertainty is a major consideration in cost-effectiveness (and decision) analyses. Data input values are rarely all known with high precision and certainty. Yet different input values can lead to substantially different results. Thus, the CEA is far more compelling if it includes thorough and thoughtful sensitivity analyses – documentation of how results vary according to the input values. Sensitivity analyses demonstrate that the analyst is aware of the uncertainties and their implications. Substantively, they show how results hinge on the value of certain inputs – or how key uncertainties, however disquieting initially, actually do </a:t>
            </a:r>
            <a:r>
              <a:rPr lang="en-US" altLang="en-US" i="1" dirty="0">
                <a:cs typeface="Times New Roman" pitchFamily="18" charset="0"/>
              </a:rPr>
              <a:t>not</a:t>
            </a:r>
            <a:r>
              <a:rPr lang="en-US" altLang="en-US" dirty="0">
                <a:cs typeface="Times New Roman" pitchFamily="18" charset="0"/>
              </a:rPr>
              <a:t> affect the findings in important ways. Sensitivity analysis, because of its importance in decision-assessing tools, is mandatory in a CEA. As a bonus, sensitivity analyses are an excellent quality control tool for model debugging.</a:t>
            </a:r>
            <a:endParaRPr lang="en-US" altLang="en-US" dirty="0">
              <a:latin typeface="Times" charset="0"/>
              <a:cs typeface="Times New Roman" pitchFamily="18" charset="0"/>
            </a:endParaRPr>
          </a:p>
          <a:p>
            <a:pPr eaLnBrk="1" hangingPunct="1"/>
            <a:r>
              <a:rPr lang="en-US" altLang="en-US" dirty="0">
                <a:cs typeface="Times New Roman" pitchFamily="18" charset="0"/>
              </a:rPr>
              <a:t> </a:t>
            </a:r>
            <a:endParaRPr lang="en-US" altLang="en-US" dirty="0">
              <a:latin typeface="Times" charset="0"/>
              <a:cs typeface="Times New Roman" pitchFamily="18" charset="0"/>
            </a:endParaRPr>
          </a:p>
          <a:p>
            <a:pPr eaLnBrk="1" hangingPunct="1"/>
            <a:r>
              <a:rPr lang="en-US" altLang="en-US" dirty="0">
                <a:cs typeface="Times New Roman" pitchFamily="18" charset="0"/>
              </a:rPr>
              <a:t>In this lecture, we explore sensitivity analyses in detail, with the following topics:</a:t>
            </a:r>
            <a:endParaRPr lang="en-US" altLang="en-US" dirty="0">
              <a:latin typeface="Times" charset="0"/>
              <a:cs typeface="Times New Roman" pitchFamily="18" charset="0"/>
            </a:endParaRPr>
          </a:p>
          <a:p>
            <a:pPr eaLnBrk="1" hangingPunct="1"/>
            <a:r>
              <a:rPr lang="en-US" altLang="en-US" dirty="0">
                <a:cs typeface="Times New Roman" pitchFamily="18" charset="0"/>
              </a:rPr>
              <a:t> </a:t>
            </a:r>
            <a:endParaRPr lang="en-US" altLang="en-US" dirty="0">
              <a:latin typeface="Times" charset="0"/>
              <a:cs typeface="Times New Roman" pitchFamily="18" charset="0"/>
            </a:endParaRPr>
          </a:p>
          <a:p>
            <a:pPr eaLnBrk="1" hangingPunct="1"/>
            <a:r>
              <a:rPr lang="en-US" altLang="en-US" dirty="0">
                <a:cs typeface="Times New Roman" pitchFamily="18" charset="0"/>
              </a:rPr>
              <a:t>1. Types of uncertainty </a:t>
            </a:r>
            <a:endParaRPr lang="en-US" altLang="en-US" dirty="0">
              <a:latin typeface="Times" charset="0"/>
              <a:cs typeface="Times New Roman" pitchFamily="18" charset="0"/>
            </a:endParaRPr>
          </a:p>
          <a:p>
            <a:pPr eaLnBrk="1" hangingPunct="1"/>
            <a:r>
              <a:rPr lang="en-US" altLang="en-US" dirty="0">
                <a:cs typeface="Times New Roman" pitchFamily="18" charset="0"/>
              </a:rPr>
              <a:t>2. Deterministic sensitivity analyses (one-way, multi-way, scenario)</a:t>
            </a:r>
            <a:endParaRPr lang="en-US" altLang="en-US" dirty="0">
              <a:latin typeface="Times" charset="0"/>
              <a:cs typeface="Times New Roman" pitchFamily="18" charset="0"/>
            </a:endParaRPr>
          </a:p>
          <a:p>
            <a:pPr eaLnBrk="1" hangingPunct="1"/>
            <a:r>
              <a:rPr lang="en-US" altLang="en-US" dirty="0">
                <a:cs typeface="Times New Roman" pitchFamily="18" charset="0"/>
              </a:rPr>
              <a:t>3. Probabilistic sensitivity analysis (Monte Carlo)	</a:t>
            </a:r>
            <a:endParaRPr lang="en-US" altLang="en-US" dirty="0">
              <a:latin typeface="Times" charset="0"/>
              <a:cs typeface="Times New Roman" pitchFamily="18" charset="0"/>
            </a:endParaRPr>
          </a:p>
          <a:p>
            <a:pPr eaLnBrk="1" hangingPunct="1"/>
            <a:r>
              <a:rPr lang="en-US" altLang="en-US" dirty="0">
                <a:cs typeface="Times New Roman" pitchFamily="18" charset="0"/>
              </a:rPr>
              <a:t>4. Uses of sensitivity analysis</a:t>
            </a:r>
            <a:endParaRPr lang="en-US" altLang="en-US" i="1" dirty="0">
              <a:latin typeface="Book Antiqua" pitchFamily="18" charset="0"/>
            </a:endParaRPr>
          </a:p>
          <a:p>
            <a:pPr eaLnBrk="1" hangingPunct="1"/>
            <a:endParaRPr lang="en-US" altLang="en-US" dirty="0"/>
          </a:p>
        </p:txBody>
      </p:sp>
    </p:spTree>
    <p:extLst>
      <p:ext uri="{BB962C8B-B14F-4D97-AF65-F5344CB8AC3E}">
        <p14:creationId xmlns:p14="http://schemas.microsoft.com/office/powerpoint/2010/main" val="408885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84BDAA8E-9BB4-49FC-A53E-D89EAB005B26}" type="slidenum">
              <a:rPr lang="en-US">
                <a:solidFill>
                  <a:prstClr val="black"/>
                </a:solidFill>
                <a:latin typeface="Times New Roman" pitchFamily="18" charset="0"/>
              </a:rPr>
              <a:pPr/>
              <a:t>4</a:t>
            </a:fld>
            <a:endParaRPr lang="en-US" dirty="0">
              <a:solidFill>
                <a:prstClr val="black"/>
              </a:solidFill>
              <a:latin typeface="Times New Roman" pitchFamily="18" charset="0"/>
            </a:endParaRPr>
          </a:p>
        </p:txBody>
      </p:sp>
      <p:sp>
        <p:nvSpPr>
          <p:cNvPr id="77827" name="Rectangle 2"/>
          <p:cNvSpPr>
            <a:spLocks noGrp="1" noRot="1" noChangeAspect="1" noChangeArrowheads="1" noTextEdit="1"/>
          </p:cNvSpPr>
          <p:nvPr>
            <p:ph type="sldImg"/>
          </p:nvPr>
        </p:nvSpPr>
        <p:spPr>
          <a:xfrm>
            <a:off x="1143000" y="685800"/>
            <a:ext cx="4572000" cy="3429000"/>
          </a:xfrm>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altLang="en-US" dirty="0">
                <a:cs typeface="Times New Roman" pitchFamily="18" charset="0"/>
              </a:rPr>
              <a:t>In this lecture, we explore sensitivity analyses in detail, with the following topics:</a:t>
            </a:r>
            <a:endParaRPr lang="en-US" altLang="en-US" dirty="0">
              <a:latin typeface="Times" charset="0"/>
              <a:cs typeface="Times New Roman" pitchFamily="18" charset="0"/>
            </a:endParaRPr>
          </a:p>
          <a:p>
            <a:pPr eaLnBrk="1" hangingPunct="1"/>
            <a:r>
              <a:rPr lang="en-US" altLang="en-US" dirty="0">
                <a:cs typeface="Times New Roman" pitchFamily="18" charset="0"/>
              </a:rPr>
              <a:t> </a:t>
            </a:r>
            <a:endParaRPr lang="en-US" altLang="en-US" dirty="0">
              <a:latin typeface="Times" charset="0"/>
              <a:cs typeface="Times New Roman" pitchFamily="18" charset="0"/>
            </a:endParaRPr>
          </a:p>
          <a:p>
            <a:pPr eaLnBrk="1" hangingPunct="1"/>
            <a:r>
              <a:rPr lang="en-US" altLang="en-US" dirty="0">
                <a:cs typeface="Times New Roman" pitchFamily="18" charset="0"/>
              </a:rPr>
              <a:t>1. Types of uncertainty </a:t>
            </a:r>
            <a:endParaRPr lang="en-US" altLang="en-US" dirty="0">
              <a:latin typeface="Times" charset="0"/>
              <a:cs typeface="Times New Roman" pitchFamily="18" charset="0"/>
            </a:endParaRPr>
          </a:p>
          <a:p>
            <a:pPr eaLnBrk="1" hangingPunct="1"/>
            <a:r>
              <a:rPr lang="en-US" altLang="en-US" dirty="0">
                <a:cs typeface="Times New Roman" pitchFamily="18" charset="0"/>
              </a:rPr>
              <a:t>2. Deterministic sensitivity analyses (one-way, multi-way, scenario)</a:t>
            </a:r>
            <a:endParaRPr lang="en-US" altLang="en-US" dirty="0">
              <a:latin typeface="Times" charset="0"/>
              <a:cs typeface="Times New Roman" pitchFamily="18" charset="0"/>
            </a:endParaRPr>
          </a:p>
          <a:p>
            <a:pPr eaLnBrk="1" hangingPunct="1"/>
            <a:r>
              <a:rPr lang="en-US" altLang="en-US" dirty="0">
                <a:cs typeface="Times New Roman" pitchFamily="18" charset="0"/>
              </a:rPr>
              <a:t>3. Probabilistic sensitivity analysis (Monte Carlo)	</a:t>
            </a:r>
            <a:endParaRPr lang="en-US" altLang="en-US" dirty="0">
              <a:latin typeface="Times" charset="0"/>
              <a:cs typeface="Times New Roman" pitchFamily="18" charset="0"/>
            </a:endParaRPr>
          </a:p>
          <a:p>
            <a:pPr eaLnBrk="1" hangingPunct="1"/>
            <a:r>
              <a:rPr lang="en-US" altLang="en-US" dirty="0">
                <a:cs typeface="Times New Roman" pitchFamily="18" charset="0"/>
              </a:rPr>
              <a:t>4. Uses of sensitivity analysis</a:t>
            </a:r>
            <a:endParaRPr lang="en-US" altLang="en-US" i="1" dirty="0">
              <a:latin typeface="Book Antiqua" pitchFamily="18" charset="0"/>
            </a:endParaRPr>
          </a:p>
          <a:p>
            <a:pPr eaLnBrk="1" hangingPunct="1"/>
            <a:endParaRPr lang="en-US" dirty="0"/>
          </a:p>
          <a:p>
            <a:pPr eaLnBrk="1" hangingPunct="1"/>
            <a:endParaRPr lang="en-US" dirty="0"/>
          </a:p>
        </p:txBody>
      </p:sp>
    </p:spTree>
    <p:extLst>
      <p:ext uri="{BB962C8B-B14F-4D97-AF65-F5344CB8AC3E}">
        <p14:creationId xmlns:p14="http://schemas.microsoft.com/office/powerpoint/2010/main" val="3718456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A2DABD60-FB25-4BB4-A1C1-5F19576DD738}" type="slidenum">
              <a:rPr lang="en-US">
                <a:solidFill>
                  <a:prstClr val="black"/>
                </a:solidFill>
                <a:latin typeface="Times New Roman" pitchFamily="18" charset="0"/>
              </a:rPr>
              <a:pPr/>
              <a:t>5</a:t>
            </a:fld>
            <a:endParaRPr lang="en-US" dirty="0">
              <a:solidFill>
                <a:prstClr val="black"/>
              </a:solidFill>
              <a:latin typeface="Times New Roman" pitchFamily="18" charset="0"/>
            </a:endParaRPr>
          </a:p>
        </p:txBody>
      </p:sp>
      <p:sp>
        <p:nvSpPr>
          <p:cNvPr id="78851" name="Rectangle 2"/>
          <p:cNvSpPr>
            <a:spLocks noGrp="1" noRot="1" noChangeAspect="1" noChangeArrowheads="1" noTextEdit="1"/>
          </p:cNvSpPr>
          <p:nvPr>
            <p:ph type="sldImg"/>
          </p:nvPr>
        </p:nvSpPr>
        <p:spPr>
          <a:xfrm>
            <a:off x="1143000" y="685800"/>
            <a:ext cx="4572000" cy="3429000"/>
          </a:xfrm>
          <a:ln/>
        </p:spPr>
      </p:sp>
      <p:sp>
        <p:nvSpPr>
          <p:cNvPr id="99331" name="Rectangle 3"/>
          <p:cNvSpPr>
            <a:spLocks noGrp="1" noChangeArrowheads="1"/>
          </p:cNvSpPr>
          <p:nvPr>
            <p:ph type="body" idx="1"/>
          </p:nvPr>
        </p:nvSpPr>
        <p:spPr/>
        <p:txBody>
          <a:bodyPr/>
          <a:lstStyle/>
          <a:p>
            <a:pPr lvl="2" eaLnBrk="1" hangingPunct="1">
              <a:lnSpc>
                <a:spcPct val="30000"/>
              </a:lnSpc>
              <a:spcBef>
                <a:spcPct val="100000"/>
              </a:spcBef>
              <a:buFontTx/>
              <a:buChar char="•"/>
              <a:defRPr/>
            </a:pPr>
            <a:r>
              <a:rPr lang="en-US" altLang="en-US" sz="1000" b="1" i="1" dirty="0">
                <a:effectLst>
                  <a:outerShdw blurRad="38100" dist="38100" dir="2700000" algn="tl">
                    <a:srgbClr val="C0C0C0"/>
                  </a:outerShdw>
                </a:effectLst>
              </a:rPr>
              <a:t>Truth uncertainty</a:t>
            </a:r>
            <a:r>
              <a:rPr lang="en-US" altLang="en-US" sz="1000" dirty="0">
                <a:effectLst>
                  <a:outerShdw blurRad="38100" dist="38100" dir="2700000" algn="tl">
                    <a:srgbClr val="C0C0C0"/>
                  </a:outerShdw>
                </a:effectLst>
              </a:rPr>
              <a:t> – Easiest to understand. data not perfect. Measurement errors.</a:t>
            </a:r>
          </a:p>
          <a:p>
            <a:pPr lvl="2" eaLnBrk="1" hangingPunct="1">
              <a:lnSpc>
                <a:spcPct val="30000"/>
              </a:lnSpc>
              <a:spcBef>
                <a:spcPct val="100000"/>
              </a:spcBef>
              <a:defRPr/>
            </a:pPr>
            <a:endParaRPr lang="en-US" altLang="en-US" sz="1000" dirty="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a:effectLst>
                  <a:outerShdw blurRad="38100" dist="38100" dir="2700000" algn="tl">
                    <a:srgbClr val="C0C0C0"/>
                  </a:outerShdw>
                </a:effectLst>
              </a:rPr>
              <a:t> </a:t>
            </a:r>
            <a:r>
              <a:rPr lang="en-US" altLang="en-US" sz="1000" b="1" i="1" dirty="0">
                <a:effectLst>
                  <a:outerShdw blurRad="38100" dist="38100" dir="2700000" algn="tl">
                    <a:srgbClr val="C0C0C0"/>
                  </a:outerShdw>
                </a:effectLst>
              </a:rPr>
              <a:t>Trait uncertainty</a:t>
            </a:r>
            <a:r>
              <a:rPr lang="en-US" altLang="en-US" sz="1000" dirty="0">
                <a:effectLst>
                  <a:outerShdw blurRad="38100" dist="38100" dir="2700000" algn="tl">
                    <a:srgbClr val="C0C0C0"/>
                  </a:outerShdw>
                </a:effectLst>
              </a:rPr>
              <a:t> – Is it valid to generalize study findings to pts in an earlier stage of the disease, to Caucasians; to men?</a:t>
            </a:r>
          </a:p>
          <a:p>
            <a:pPr lvl="2" eaLnBrk="1" hangingPunct="1">
              <a:lnSpc>
                <a:spcPct val="20000"/>
              </a:lnSpc>
              <a:spcBef>
                <a:spcPct val="100000"/>
              </a:spcBef>
              <a:defRPr/>
            </a:pPr>
            <a:endParaRPr lang="en-US" altLang="en-US" sz="1000" dirty="0">
              <a:effectLst>
                <a:outerShdw blurRad="38100" dist="38100" dir="2700000" algn="tl">
                  <a:srgbClr val="C0C0C0"/>
                </a:outerShdw>
              </a:effectLst>
            </a:endParaRPr>
          </a:p>
          <a:p>
            <a:pPr lvl="2" eaLnBrk="1" hangingPunct="1">
              <a:lnSpc>
                <a:spcPct val="20000"/>
              </a:lnSpc>
              <a:spcBef>
                <a:spcPct val="100000"/>
              </a:spcBef>
              <a:buFontTx/>
              <a:buChar char="•"/>
              <a:defRPr/>
            </a:pPr>
            <a:r>
              <a:rPr lang="en-US" altLang="en-US" sz="1000" dirty="0">
                <a:effectLst>
                  <a:outerShdw blurRad="38100" dist="38100" dir="2700000" algn="tl">
                    <a:srgbClr val="C0C0C0"/>
                  </a:outerShdw>
                </a:effectLst>
              </a:rPr>
              <a:t> </a:t>
            </a:r>
            <a:r>
              <a:rPr lang="en-US" altLang="en-US" sz="1000" b="1" i="1" dirty="0">
                <a:effectLst>
                  <a:outerShdw blurRad="38100" dist="38100" dir="2700000" algn="tl">
                    <a:srgbClr val="C0C0C0"/>
                  </a:outerShdw>
                </a:effectLst>
              </a:rPr>
              <a:t>Methodological uncertainty</a:t>
            </a:r>
            <a:r>
              <a:rPr lang="en-US" altLang="en-US" sz="1000" dirty="0">
                <a:effectLst>
                  <a:outerShdw blurRad="38100" dist="38100" dir="2700000" algn="tl">
                    <a:srgbClr val="C0C0C0"/>
                  </a:outerShdw>
                </a:effectLst>
              </a:rPr>
              <a:t>– What if you use a Markov model instead of a static decision tree? PPP-adjusted</a:t>
            </a:r>
            <a:r>
              <a:rPr lang="en-US" altLang="en-US" sz="1000" baseline="0" dirty="0">
                <a:effectLst>
                  <a:outerShdw blurRad="38100" dist="38100" dir="2700000" algn="tl">
                    <a:srgbClr val="C0C0C0"/>
                  </a:outerShdw>
                </a:effectLst>
              </a:rPr>
              <a:t> dollars instead of market exchange rates? Age-weighted DALYs? Different method for estimating health-state utilities?  </a:t>
            </a:r>
            <a:endParaRPr lang="en-US" altLang="en-US" sz="1000" dirty="0">
              <a:effectLst>
                <a:outerShdw blurRad="38100" dist="38100" dir="2700000" algn="tl">
                  <a:srgbClr val="C0C0C0"/>
                </a:outerShdw>
              </a:effectLst>
            </a:endParaRPr>
          </a:p>
          <a:p>
            <a:pPr eaLnBrk="1" hangingPunct="1">
              <a:defRPr/>
            </a:pPr>
            <a:endParaRPr lang="en-US" dirty="0"/>
          </a:p>
        </p:txBody>
      </p:sp>
    </p:spTree>
    <p:extLst>
      <p:ext uri="{BB962C8B-B14F-4D97-AF65-F5344CB8AC3E}">
        <p14:creationId xmlns:p14="http://schemas.microsoft.com/office/powerpoint/2010/main" val="1901217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143000" y="685800"/>
            <a:ext cx="4572000" cy="3429000"/>
          </a:xfrm>
          <a:ln/>
        </p:spPr>
      </p:sp>
      <p:sp>
        <p:nvSpPr>
          <p:cNvPr id="79875"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US" dirty="0"/>
              <a:t>Scenario: Country (Prevalence and wealth); Expanding versus steady-state epidemic. Larger vs smaller scale implementation.</a:t>
            </a:r>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fld id="{04B010A7-251F-488F-B0A4-47EF99741715}" type="slidenum">
              <a:rPr lang="en-US">
                <a:solidFill>
                  <a:prstClr val="black"/>
                </a:solidFill>
                <a:latin typeface="Times New Roman" pitchFamily="18" charset="0"/>
              </a:rPr>
              <a:pPr/>
              <a:t>6</a:t>
            </a:fld>
            <a:endParaRPr lang="en-US" dirty="0">
              <a:solidFill>
                <a:prstClr val="black"/>
              </a:solidFill>
              <a:latin typeface="Times New Roman" pitchFamily="18" charset="0"/>
            </a:endParaRPr>
          </a:p>
        </p:txBody>
      </p:sp>
    </p:spTree>
    <p:extLst>
      <p:ext uri="{BB962C8B-B14F-4D97-AF65-F5344CB8AC3E}">
        <p14:creationId xmlns:p14="http://schemas.microsoft.com/office/powerpoint/2010/main" val="2971565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3"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07/16/96</a:t>
            </a:r>
          </a:p>
        </p:txBody>
      </p:sp>
      <p:sp>
        <p:nvSpPr>
          <p:cNvPr id="81924"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5"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en-US" dirty="0">
                <a:solidFill>
                  <a:prstClr val="black"/>
                </a:solidFill>
              </a:rPr>
              <a:t>##</a:t>
            </a:r>
          </a:p>
        </p:txBody>
      </p:sp>
      <p:sp>
        <p:nvSpPr>
          <p:cNvPr id="81926" name="Rectangle 2"/>
          <p:cNvSpPr>
            <a:spLocks noGrp="1" noRot="1" noChangeAspect="1" noChangeArrowheads="1" noTextEdit="1"/>
          </p:cNvSpPr>
          <p:nvPr>
            <p:ph type="sldImg"/>
          </p:nvPr>
        </p:nvSpPr>
        <p:spPr>
          <a:xfrm>
            <a:off x="1143000" y="684213"/>
            <a:ext cx="4575175" cy="3430587"/>
          </a:xfrm>
          <a:ln/>
        </p:spPr>
      </p:sp>
      <p:sp>
        <p:nvSpPr>
          <p:cNvPr id="8192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3813184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3"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07/16/96</a:t>
            </a:r>
            <a:endParaRPr lang="en-US" sz="1200" b="0" dirty="0">
              <a:solidFill>
                <a:prstClr val="black"/>
              </a:solidFill>
            </a:endParaRPr>
          </a:p>
        </p:txBody>
      </p:sp>
      <p:sp>
        <p:nvSpPr>
          <p:cNvPr id="40964"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5"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7575">
              <a:defRPr kumimoji="1" sz="3200" b="1">
                <a:solidFill>
                  <a:srgbClr val="FFFF00"/>
                </a:solidFill>
                <a:latin typeface="Arial" pitchFamily="34" charset="0"/>
              </a:defRPr>
            </a:lvl1pPr>
            <a:lvl2pPr marL="742950" indent="-285750" defTabSz="917575">
              <a:defRPr kumimoji="1" sz="3200" b="1">
                <a:solidFill>
                  <a:srgbClr val="FFFF00"/>
                </a:solidFill>
                <a:latin typeface="Arial" pitchFamily="34" charset="0"/>
              </a:defRPr>
            </a:lvl2pPr>
            <a:lvl3pPr marL="1143000" indent="-228600" defTabSz="917575">
              <a:defRPr kumimoji="1" sz="3200" b="1">
                <a:solidFill>
                  <a:srgbClr val="FFFF00"/>
                </a:solidFill>
                <a:latin typeface="Arial" pitchFamily="34" charset="0"/>
              </a:defRPr>
            </a:lvl3pPr>
            <a:lvl4pPr marL="1600200" indent="-228600" defTabSz="917575">
              <a:defRPr kumimoji="1" sz="3200" b="1">
                <a:solidFill>
                  <a:srgbClr val="FFFF00"/>
                </a:solidFill>
                <a:latin typeface="Arial" pitchFamily="34" charset="0"/>
              </a:defRPr>
            </a:lvl4pPr>
            <a:lvl5pPr marL="2057400" indent="-228600" defTabSz="917575">
              <a:defRPr kumimoji="1" sz="3200" b="1">
                <a:solidFill>
                  <a:srgbClr val="FFFF00"/>
                </a:solidFill>
                <a:latin typeface="Arial" pitchFamily="34" charset="0"/>
              </a:defRPr>
            </a:lvl5pPr>
            <a:lvl6pPr marL="2514600" indent="-228600" defTabSz="917575" eaLnBrk="0" fontAlgn="base" hangingPunct="0">
              <a:spcBef>
                <a:spcPct val="0"/>
              </a:spcBef>
              <a:spcAft>
                <a:spcPct val="0"/>
              </a:spcAft>
              <a:defRPr kumimoji="1" sz="3200" b="1">
                <a:solidFill>
                  <a:srgbClr val="FFFF00"/>
                </a:solidFill>
                <a:latin typeface="Arial" pitchFamily="34" charset="0"/>
              </a:defRPr>
            </a:lvl6pPr>
            <a:lvl7pPr marL="2971800" indent="-228600" defTabSz="917575" eaLnBrk="0" fontAlgn="base" hangingPunct="0">
              <a:spcBef>
                <a:spcPct val="0"/>
              </a:spcBef>
              <a:spcAft>
                <a:spcPct val="0"/>
              </a:spcAft>
              <a:defRPr kumimoji="1" sz="3200" b="1">
                <a:solidFill>
                  <a:srgbClr val="FFFF00"/>
                </a:solidFill>
                <a:latin typeface="Arial" pitchFamily="34" charset="0"/>
              </a:defRPr>
            </a:lvl7pPr>
            <a:lvl8pPr marL="3429000" indent="-228600" defTabSz="917575" eaLnBrk="0" fontAlgn="base" hangingPunct="0">
              <a:spcBef>
                <a:spcPct val="0"/>
              </a:spcBef>
              <a:spcAft>
                <a:spcPct val="0"/>
              </a:spcAft>
              <a:defRPr kumimoji="1" sz="3200" b="1">
                <a:solidFill>
                  <a:srgbClr val="FFFF00"/>
                </a:solidFill>
                <a:latin typeface="Arial" pitchFamily="34" charset="0"/>
              </a:defRPr>
            </a:lvl8pPr>
            <a:lvl9pPr marL="3886200" indent="-228600" defTabSz="917575" eaLnBrk="0" fontAlgn="base" hangingPunct="0">
              <a:spcBef>
                <a:spcPct val="0"/>
              </a:spcBef>
              <a:spcAft>
                <a:spcPct val="0"/>
              </a:spcAft>
              <a:defRPr kumimoji="1" sz="3200" b="1">
                <a:solidFill>
                  <a:srgbClr val="FFFF00"/>
                </a:solidFill>
                <a:latin typeface="Arial" pitchFamily="34" charset="0"/>
              </a:defRPr>
            </a:lvl9pPr>
          </a:lstStyle>
          <a:p>
            <a:r>
              <a:rPr lang="en-US" sz="1000" b="0" dirty="0">
                <a:solidFill>
                  <a:prstClr val="black"/>
                </a:solidFill>
              </a:rPr>
              <a:t>##</a:t>
            </a:r>
            <a:endParaRPr lang="en-US" sz="1200" b="0" dirty="0">
              <a:solidFill>
                <a:prstClr val="black"/>
              </a:solidFill>
            </a:endParaRPr>
          </a:p>
        </p:txBody>
      </p:sp>
      <p:sp>
        <p:nvSpPr>
          <p:cNvPr id="40966" name="Rectangle 2"/>
          <p:cNvSpPr>
            <a:spLocks noGrp="1" noRot="1" noChangeAspect="1" noChangeArrowheads="1" noTextEdit="1"/>
          </p:cNvSpPr>
          <p:nvPr>
            <p:ph type="sldImg"/>
          </p:nvPr>
        </p:nvSpPr>
        <p:spPr>
          <a:xfrm>
            <a:off x="1143000" y="684213"/>
            <a:ext cx="4575175" cy="3430587"/>
          </a:xfrm>
          <a:ln/>
        </p:spPr>
      </p:sp>
      <p:sp>
        <p:nvSpPr>
          <p:cNvPr id="4096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Tree>
    <p:extLst>
      <p:ext uri="{BB962C8B-B14F-4D97-AF65-F5344CB8AC3E}">
        <p14:creationId xmlns:p14="http://schemas.microsoft.com/office/powerpoint/2010/main" val="2270204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three antiviral regimens assessed here by UNAIDS-sponsored clinical trials in sub-Saharan Africa: Arm A consists of prepartum therapy starting during week 36 of gestation (an average of twenty days before delivery); intrapartum treatment; and one week of maternal and infant postpartum treatment. Arm B is the same as Arm A but omitting the prepartum regimen. Arm C consists of the intrapartum treatment only. </a:t>
            </a:r>
          </a:p>
          <a:p>
            <a:endParaRPr lang="en-US" dirty="0"/>
          </a:p>
        </p:txBody>
      </p:sp>
      <p:sp>
        <p:nvSpPr>
          <p:cNvPr id="4" name="Slide Number Placeholder 3"/>
          <p:cNvSpPr>
            <a:spLocks noGrp="1"/>
          </p:cNvSpPr>
          <p:nvPr>
            <p:ph type="sldNum" sz="quarter" idx="10"/>
          </p:nvPr>
        </p:nvSpPr>
        <p:spPr/>
        <p:txBody>
          <a:bodyPr/>
          <a:lstStyle/>
          <a:p>
            <a:fld id="{1CD868C1-4079-465F-BFC8-5F9DFA1EAD59}" type="slidenum">
              <a:rPr lang="en-US" smtClean="0"/>
              <a:t>9</a:t>
            </a:fld>
            <a:endParaRPr lang="en-US" dirty="0"/>
          </a:p>
        </p:txBody>
      </p:sp>
    </p:spTree>
    <p:extLst>
      <p:ext uri="{BB962C8B-B14F-4D97-AF65-F5344CB8AC3E}">
        <p14:creationId xmlns:p14="http://schemas.microsoft.com/office/powerpoint/2010/main" val="38361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6"/>
          <p:cNvSpPr>
            <a:spLocks noGrp="1" noChangeArrowheads="1"/>
          </p:cNvSpPr>
          <p:nvPr>
            <p:ph type="sldNum" sz="quarter" idx="12"/>
          </p:nvPr>
        </p:nvSpPr>
        <p:spPr>
          <a:ln/>
        </p:spPr>
        <p:txBody>
          <a:bodyPr/>
          <a:lstStyle>
            <a:lvl1pPr>
              <a:defRPr/>
            </a:lvl1pPr>
          </a:lstStyle>
          <a:p>
            <a:pPr>
              <a:defRPr/>
            </a:pPr>
            <a:fld id="{30DFAC19-88F3-41AF-815E-62AC9C4804E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731179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6"/>
          <p:cNvSpPr>
            <a:spLocks noGrp="1" noChangeArrowheads="1"/>
          </p:cNvSpPr>
          <p:nvPr>
            <p:ph type="sldNum" sz="quarter" idx="12"/>
          </p:nvPr>
        </p:nvSpPr>
        <p:spPr>
          <a:ln/>
        </p:spPr>
        <p:txBody>
          <a:bodyPr/>
          <a:lstStyle>
            <a:lvl1pPr>
              <a:defRPr/>
            </a:lvl1pPr>
          </a:lstStyle>
          <a:p>
            <a:pPr>
              <a:defRPr/>
            </a:pPr>
            <a:fld id="{AF2F33CD-5DF6-4E12-91F7-4FB7794D6AC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8889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2"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6"/>
          <p:cNvSpPr>
            <a:spLocks noGrp="1" noChangeArrowheads="1"/>
          </p:cNvSpPr>
          <p:nvPr>
            <p:ph type="sldNum" sz="quarter" idx="12"/>
          </p:nvPr>
        </p:nvSpPr>
        <p:spPr>
          <a:ln/>
        </p:spPr>
        <p:txBody>
          <a:bodyPr/>
          <a:lstStyle>
            <a:lvl1pPr>
              <a:defRPr/>
            </a:lvl1pPr>
          </a:lstStyle>
          <a:p>
            <a:pPr>
              <a:defRPr/>
            </a:pPr>
            <a:fld id="{D075105C-980B-499D-8136-7D359F38BBE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23219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6"/>
          <p:cNvSpPr>
            <a:spLocks noGrp="1" noChangeArrowheads="1"/>
          </p:cNvSpPr>
          <p:nvPr>
            <p:ph type="sldNum" sz="quarter" idx="12"/>
          </p:nvPr>
        </p:nvSpPr>
        <p:spPr>
          <a:ln/>
        </p:spPr>
        <p:txBody>
          <a:bodyPr/>
          <a:lstStyle>
            <a:lvl1pPr>
              <a:defRPr/>
            </a:lvl1pPr>
          </a:lstStyle>
          <a:p>
            <a:pPr>
              <a:defRPr/>
            </a:pPr>
            <a:fld id="{B48E4434-8288-4F0F-971E-1EEE704C04EA}"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647303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r>
              <a:rPr lang="en-US" dirty="0"/>
              <a:t>Health Strategies International</a:t>
            </a:r>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3312524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68666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7"/>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05991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3"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39737"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98508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119191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7532155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97762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6"/>
          <p:cNvSpPr>
            <a:spLocks noGrp="1" noChangeArrowheads="1"/>
          </p:cNvSpPr>
          <p:nvPr>
            <p:ph type="sldNum" sz="quarter" idx="12"/>
          </p:nvPr>
        </p:nvSpPr>
        <p:spPr>
          <a:ln/>
        </p:spPr>
        <p:txBody>
          <a:bodyPr/>
          <a:lstStyle>
            <a:lvl1pPr>
              <a:defRPr/>
            </a:lvl1pPr>
          </a:lstStyle>
          <a:p>
            <a:pPr>
              <a:defRPr/>
            </a:pPr>
            <a:fld id="{4F38AF7B-ED73-426F-903B-8D00BFBC292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496387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48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756" y="273057"/>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505147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806312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3150217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2578546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7964773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 y="117475"/>
            <a:ext cx="9142589" cy="6738938"/>
            <a:chOff x="0" y="74"/>
            <a:chExt cx="5759" cy="4245"/>
          </a:xfrm>
        </p:grpSpPr>
        <p:sp>
          <p:nvSpPr>
            <p:cNvPr id="5" name="Rectangle 3"/>
            <p:cNvSpPr>
              <a:spLocks noChangeArrowheads="1"/>
            </p:cNvSpPr>
            <p:nvPr/>
          </p:nvSpPr>
          <p:spPr bwMode="invGray">
            <a:xfrm>
              <a:off x="432" y="4113"/>
              <a:ext cx="2208" cy="206"/>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6" name="Rectangle 4"/>
            <p:cNvSpPr>
              <a:spLocks noChangeArrowheads="1"/>
            </p:cNvSpPr>
            <p:nvPr/>
          </p:nvSpPr>
          <p:spPr bwMode="invGray">
            <a:xfrm>
              <a:off x="432" y="1536"/>
              <a:ext cx="5327"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7" name="Oval 5"/>
            <p:cNvSpPr>
              <a:spLocks noChangeArrowheads="1"/>
            </p:cNvSpPr>
            <p:nvPr/>
          </p:nvSpPr>
          <p:spPr bwMode="invGray">
            <a:xfrm>
              <a:off x="555"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8" name="Oval 6"/>
            <p:cNvSpPr>
              <a:spLocks noChangeArrowheads="1"/>
            </p:cNvSpPr>
            <p:nvPr/>
          </p:nvSpPr>
          <p:spPr bwMode="invGray">
            <a:xfrm>
              <a:off x="555"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9" name="Oval 7"/>
            <p:cNvSpPr>
              <a:spLocks noChangeArrowheads="1"/>
            </p:cNvSpPr>
            <p:nvPr/>
          </p:nvSpPr>
          <p:spPr bwMode="invGray">
            <a:xfrm>
              <a:off x="555"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0" name="Oval 8"/>
            <p:cNvSpPr>
              <a:spLocks noChangeArrowheads="1"/>
            </p:cNvSpPr>
            <p:nvPr/>
          </p:nvSpPr>
          <p:spPr bwMode="invGray">
            <a:xfrm>
              <a:off x="555" y="65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1" name="Oval 9"/>
            <p:cNvSpPr>
              <a:spLocks noChangeArrowheads="1"/>
            </p:cNvSpPr>
            <p:nvPr/>
          </p:nvSpPr>
          <p:spPr bwMode="invGray">
            <a:xfrm>
              <a:off x="555" y="79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2" name="Oval 10"/>
            <p:cNvSpPr>
              <a:spLocks noChangeArrowheads="1"/>
            </p:cNvSpPr>
            <p:nvPr/>
          </p:nvSpPr>
          <p:spPr bwMode="invGray">
            <a:xfrm>
              <a:off x="555" y="93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 name="Oval 11"/>
            <p:cNvSpPr>
              <a:spLocks noChangeArrowheads="1"/>
            </p:cNvSpPr>
            <p:nvPr/>
          </p:nvSpPr>
          <p:spPr bwMode="invGray">
            <a:xfrm>
              <a:off x="555" y="108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4" name="Oval 12"/>
            <p:cNvSpPr>
              <a:spLocks noChangeArrowheads="1"/>
            </p:cNvSpPr>
            <p:nvPr/>
          </p:nvSpPr>
          <p:spPr bwMode="invGray">
            <a:xfrm>
              <a:off x="555" y="122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5" name="Oval 13"/>
            <p:cNvSpPr>
              <a:spLocks noChangeArrowheads="1"/>
            </p:cNvSpPr>
            <p:nvPr/>
          </p:nvSpPr>
          <p:spPr bwMode="invGray">
            <a:xfrm>
              <a:off x="555" y="1371"/>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6" name="Group 14"/>
            <p:cNvGrpSpPr>
              <a:grpSpLocks/>
            </p:cNvGrpSpPr>
            <p:nvPr/>
          </p:nvGrpSpPr>
          <p:grpSpPr bwMode="auto">
            <a:xfrm>
              <a:off x="2859" y="4202"/>
              <a:ext cx="2729" cy="41"/>
              <a:chOff x="2859" y="4202"/>
              <a:chExt cx="2729" cy="41"/>
            </a:xfrm>
          </p:grpSpPr>
          <p:sp>
            <p:nvSpPr>
              <p:cNvPr id="22" name="Oval 15"/>
              <p:cNvSpPr>
                <a:spLocks noChangeArrowheads="1"/>
              </p:cNvSpPr>
              <p:nvPr/>
            </p:nvSpPr>
            <p:spPr bwMode="invGray">
              <a:xfrm>
                <a:off x="285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3" name="Oval 16"/>
              <p:cNvSpPr>
                <a:spLocks noChangeArrowheads="1"/>
              </p:cNvSpPr>
              <p:nvPr/>
            </p:nvSpPr>
            <p:spPr bwMode="invGray">
              <a:xfrm>
                <a:off x="324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4" name="Oval 17"/>
              <p:cNvSpPr>
                <a:spLocks noChangeArrowheads="1"/>
              </p:cNvSpPr>
              <p:nvPr/>
            </p:nvSpPr>
            <p:spPr bwMode="invGray">
              <a:xfrm>
                <a:off x="362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5" name="Oval 18"/>
              <p:cNvSpPr>
                <a:spLocks noChangeArrowheads="1"/>
              </p:cNvSpPr>
              <p:nvPr/>
            </p:nvSpPr>
            <p:spPr bwMode="invGray">
              <a:xfrm>
                <a:off x="4011"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6" name="Oval 19"/>
              <p:cNvSpPr>
                <a:spLocks noChangeArrowheads="1"/>
              </p:cNvSpPr>
              <p:nvPr/>
            </p:nvSpPr>
            <p:spPr bwMode="invGray">
              <a:xfrm>
                <a:off x="4395" y="420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7" name="Oval 20"/>
              <p:cNvSpPr>
                <a:spLocks noChangeArrowheads="1"/>
              </p:cNvSpPr>
              <p:nvPr/>
            </p:nvSpPr>
            <p:spPr bwMode="invGray">
              <a:xfrm>
                <a:off x="4779"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8" name="Oval 21"/>
              <p:cNvSpPr>
                <a:spLocks noChangeArrowheads="1"/>
              </p:cNvSpPr>
              <p:nvPr/>
            </p:nvSpPr>
            <p:spPr bwMode="invGray">
              <a:xfrm>
                <a:off x="5163" y="4202"/>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9" name="Oval 22"/>
              <p:cNvSpPr>
                <a:spLocks noChangeArrowheads="1"/>
              </p:cNvSpPr>
              <p:nvPr/>
            </p:nvSpPr>
            <p:spPr bwMode="invGray">
              <a:xfrm>
                <a:off x="5547" y="4202"/>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7" name="Oval 23"/>
            <p:cNvSpPr>
              <a:spLocks noChangeArrowheads="1"/>
            </p:cNvSpPr>
            <p:nvPr/>
          </p:nvSpPr>
          <p:spPr bwMode="invGray">
            <a:xfrm>
              <a:off x="555" y="507"/>
              <a:ext cx="43" cy="40"/>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18" name="Group 24"/>
            <p:cNvGrpSpPr>
              <a:grpSpLocks/>
            </p:cNvGrpSpPr>
            <p:nvPr/>
          </p:nvGrpSpPr>
          <p:grpSpPr bwMode="auto">
            <a:xfrm>
              <a:off x="0" y="2327"/>
              <a:ext cx="1203" cy="1203"/>
              <a:chOff x="0" y="2327"/>
              <a:chExt cx="1203" cy="1203"/>
            </a:xfrm>
          </p:grpSpPr>
          <p:sp>
            <p:nvSpPr>
              <p:cNvPr id="19" name="Freeform 25"/>
              <p:cNvSpPr>
                <a:spLocks/>
              </p:cNvSpPr>
              <p:nvPr/>
            </p:nvSpPr>
            <p:spPr bwMode="invGray">
              <a:xfrm>
                <a:off x="0" y="2394"/>
                <a:ext cx="443" cy="1033"/>
              </a:xfrm>
              <a:custGeom>
                <a:avLst/>
                <a:gdLst/>
                <a:ahLst/>
                <a:cxnLst>
                  <a:cxn ang="0">
                    <a:pos x="290" y="1016"/>
                  </a:cxn>
                  <a:cxn ang="0">
                    <a:pos x="316" y="974"/>
                  </a:cxn>
                  <a:cxn ang="0">
                    <a:pos x="354" y="920"/>
                  </a:cxn>
                  <a:cxn ang="0">
                    <a:pos x="384" y="884"/>
                  </a:cxn>
                  <a:cxn ang="0">
                    <a:pos x="381" y="832"/>
                  </a:cxn>
                  <a:cxn ang="0">
                    <a:pos x="370" y="794"/>
                  </a:cxn>
                  <a:cxn ang="0">
                    <a:pos x="361" y="760"/>
                  </a:cxn>
                  <a:cxn ang="0">
                    <a:pos x="361" y="734"/>
                  </a:cxn>
                  <a:cxn ang="0">
                    <a:pos x="359" y="707"/>
                  </a:cxn>
                  <a:cxn ang="0">
                    <a:pos x="373" y="691"/>
                  </a:cxn>
                  <a:cxn ang="0">
                    <a:pos x="391" y="686"/>
                  </a:cxn>
                  <a:cxn ang="0">
                    <a:pos x="395" y="680"/>
                  </a:cxn>
                  <a:cxn ang="0">
                    <a:pos x="390" y="671"/>
                  </a:cxn>
                  <a:cxn ang="0">
                    <a:pos x="386" y="660"/>
                  </a:cxn>
                  <a:cxn ang="0">
                    <a:pos x="437" y="635"/>
                  </a:cxn>
                  <a:cxn ang="0">
                    <a:pos x="442" y="619"/>
                  </a:cxn>
                  <a:cxn ang="0">
                    <a:pos x="438" y="604"/>
                  </a:cxn>
                  <a:cxn ang="0">
                    <a:pos x="400" y="543"/>
                  </a:cxn>
                  <a:cxn ang="0">
                    <a:pos x="384" y="474"/>
                  </a:cxn>
                  <a:cxn ang="0">
                    <a:pos x="354" y="455"/>
                  </a:cxn>
                  <a:cxn ang="0">
                    <a:pos x="326" y="433"/>
                  </a:cxn>
                  <a:cxn ang="0">
                    <a:pos x="312" y="411"/>
                  </a:cxn>
                  <a:cxn ang="0">
                    <a:pos x="307" y="391"/>
                  </a:cxn>
                  <a:cxn ang="0">
                    <a:pos x="290" y="339"/>
                  </a:cxn>
                  <a:cxn ang="0">
                    <a:pos x="308" y="289"/>
                  </a:cxn>
                  <a:cxn ang="0">
                    <a:pos x="298" y="278"/>
                  </a:cxn>
                  <a:cxn ang="0">
                    <a:pos x="280" y="307"/>
                  </a:cxn>
                  <a:cxn ang="0">
                    <a:pos x="269" y="283"/>
                  </a:cxn>
                  <a:cxn ang="0">
                    <a:pos x="272" y="224"/>
                  </a:cxn>
                  <a:cxn ang="0">
                    <a:pos x="280" y="177"/>
                  </a:cxn>
                  <a:cxn ang="0">
                    <a:pos x="280" y="146"/>
                  </a:cxn>
                  <a:cxn ang="0">
                    <a:pos x="281" y="123"/>
                  </a:cxn>
                  <a:cxn ang="0">
                    <a:pos x="290" y="104"/>
                  </a:cxn>
                  <a:cxn ang="0">
                    <a:pos x="296" y="97"/>
                  </a:cxn>
                  <a:cxn ang="0">
                    <a:pos x="298" y="94"/>
                  </a:cxn>
                  <a:cxn ang="0">
                    <a:pos x="301" y="92"/>
                  </a:cxn>
                  <a:cxn ang="0">
                    <a:pos x="307" y="83"/>
                  </a:cxn>
                  <a:cxn ang="0">
                    <a:pos x="317" y="79"/>
                  </a:cxn>
                  <a:cxn ang="0">
                    <a:pos x="328" y="77"/>
                  </a:cxn>
                  <a:cxn ang="0">
                    <a:pos x="337" y="74"/>
                  </a:cxn>
                  <a:cxn ang="0">
                    <a:pos x="345" y="67"/>
                  </a:cxn>
                  <a:cxn ang="0">
                    <a:pos x="337" y="50"/>
                  </a:cxn>
                  <a:cxn ang="0">
                    <a:pos x="337" y="47"/>
                  </a:cxn>
                  <a:cxn ang="0">
                    <a:pos x="337" y="43"/>
                  </a:cxn>
                  <a:cxn ang="0">
                    <a:pos x="337" y="41"/>
                  </a:cxn>
                  <a:cxn ang="0">
                    <a:pos x="334" y="38"/>
                  </a:cxn>
                  <a:cxn ang="0">
                    <a:pos x="321" y="21"/>
                  </a:cxn>
                  <a:cxn ang="0">
                    <a:pos x="316" y="0"/>
                  </a:cxn>
                  <a:cxn ang="0">
                    <a:pos x="188" y="94"/>
                  </a:cxn>
                  <a:cxn ang="0">
                    <a:pos x="88" y="218"/>
                  </a:cxn>
                  <a:cxn ang="0">
                    <a:pos x="21" y="366"/>
                  </a:cxn>
                  <a:cxn ang="0">
                    <a:pos x="0" y="530"/>
                  </a:cxn>
                  <a:cxn ang="0">
                    <a:pos x="20" y="680"/>
                  </a:cxn>
                  <a:cxn ang="0">
                    <a:pos x="74" y="819"/>
                  </a:cxn>
                  <a:cxn ang="0">
                    <a:pos x="160" y="938"/>
                  </a:cxn>
                  <a:cxn ang="0">
                    <a:pos x="272" y="1032"/>
                  </a:cxn>
                </a:cxnLst>
                <a:rect l="0" t="0" r="r" b="b"/>
                <a:pathLst>
                  <a:path w="443" h="1033">
                    <a:moveTo>
                      <a:pt x="272" y="1032"/>
                    </a:moveTo>
                    <a:lnTo>
                      <a:pt x="290" y="1016"/>
                    </a:lnTo>
                    <a:lnTo>
                      <a:pt x="301" y="992"/>
                    </a:lnTo>
                    <a:lnTo>
                      <a:pt x="316" y="974"/>
                    </a:lnTo>
                    <a:lnTo>
                      <a:pt x="328" y="955"/>
                    </a:lnTo>
                    <a:lnTo>
                      <a:pt x="354" y="920"/>
                    </a:lnTo>
                    <a:lnTo>
                      <a:pt x="373" y="904"/>
                    </a:lnTo>
                    <a:lnTo>
                      <a:pt x="384" y="884"/>
                    </a:lnTo>
                    <a:lnTo>
                      <a:pt x="390" y="848"/>
                    </a:lnTo>
                    <a:lnTo>
                      <a:pt x="381" y="832"/>
                    </a:lnTo>
                    <a:lnTo>
                      <a:pt x="375" y="812"/>
                    </a:lnTo>
                    <a:lnTo>
                      <a:pt x="370" y="794"/>
                    </a:lnTo>
                    <a:lnTo>
                      <a:pt x="361" y="774"/>
                    </a:lnTo>
                    <a:lnTo>
                      <a:pt x="361" y="760"/>
                    </a:lnTo>
                    <a:lnTo>
                      <a:pt x="361" y="747"/>
                    </a:lnTo>
                    <a:lnTo>
                      <a:pt x="361" y="734"/>
                    </a:lnTo>
                    <a:lnTo>
                      <a:pt x="359" y="722"/>
                    </a:lnTo>
                    <a:lnTo>
                      <a:pt x="359" y="707"/>
                    </a:lnTo>
                    <a:lnTo>
                      <a:pt x="364" y="698"/>
                    </a:lnTo>
                    <a:lnTo>
                      <a:pt x="373" y="691"/>
                    </a:lnTo>
                    <a:lnTo>
                      <a:pt x="390" y="686"/>
                    </a:lnTo>
                    <a:lnTo>
                      <a:pt x="391" y="686"/>
                    </a:lnTo>
                    <a:lnTo>
                      <a:pt x="395" y="682"/>
                    </a:lnTo>
                    <a:lnTo>
                      <a:pt x="395" y="680"/>
                    </a:lnTo>
                    <a:lnTo>
                      <a:pt x="395" y="677"/>
                    </a:lnTo>
                    <a:lnTo>
                      <a:pt x="390" y="671"/>
                    </a:lnTo>
                    <a:lnTo>
                      <a:pt x="386" y="666"/>
                    </a:lnTo>
                    <a:lnTo>
                      <a:pt x="386" y="660"/>
                    </a:lnTo>
                    <a:lnTo>
                      <a:pt x="395" y="655"/>
                    </a:lnTo>
                    <a:lnTo>
                      <a:pt x="437" y="635"/>
                    </a:lnTo>
                    <a:lnTo>
                      <a:pt x="442" y="626"/>
                    </a:lnTo>
                    <a:lnTo>
                      <a:pt x="442" y="619"/>
                    </a:lnTo>
                    <a:lnTo>
                      <a:pt x="442" y="613"/>
                    </a:lnTo>
                    <a:lnTo>
                      <a:pt x="438" y="604"/>
                    </a:lnTo>
                    <a:lnTo>
                      <a:pt x="417" y="577"/>
                    </a:lnTo>
                    <a:lnTo>
                      <a:pt x="400" y="543"/>
                    </a:lnTo>
                    <a:lnTo>
                      <a:pt x="391" y="511"/>
                    </a:lnTo>
                    <a:lnTo>
                      <a:pt x="384" y="474"/>
                    </a:lnTo>
                    <a:lnTo>
                      <a:pt x="368" y="465"/>
                    </a:lnTo>
                    <a:lnTo>
                      <a:pt x="354" y="455"/>
                    </a:lnTo>
                    <a:lnTo>
                      <a:pt x="339" y="444"/>
                    </a:lnTo>
                    <a:lnTo>
                      <a:pt x="326" y="433"/>
                    </a:lnTo>
                    <a:lnTo>
                      <a:pt x="317" y="422"/>
                    </a:lnTo>
                    <a:lnTo>
                      <a:pt x="312" y="411"/>
                    </a:lnTo>
                    <a:lnTo>
                      <a:pt x="308" y="402"/>
                    </a:lnTo>
                    <a:lnTo>
                      <a:pt x="307" y="391"/>
                    </a:lnTo>
                    <a:lnTo>
                      <a:pt x="285" y="363"/>
                    </a:lnTo>
                    <a:lnTo>
                      <a:pt x="290" y="339"/>
                    </a:lnTo>
                    <a:lnTo>
                      <a:pt x="301" y="314"/>
                    </a:lnTo>
                    <a:lnTo>
                      <a:pt x="308" y="289"/>
                    </a:lnTo>
                    <a:lnTo>
                      <a:pt x="308" y="267"/>
                    </a:lnTo>
                    <a:lnTo>
                      <a:pt x="298" y="278"/>
                    </a:lnTo>
                    <a:lnTo>
                      <a:pt x="287" y="294"/>
                    </a:lnTo>
                    <a:lnTo>
                      <a:pt x="280" y="307"/>
                    </a:lnTo>
                    <a:lnTo>
                      <a:pt x="272" y="314"/>
                    </a:lnTo>
                    <a:lnTo>
                      <a:pt x="269" y="283"/>
                    </a:lnTo>
                    <a:lnTo>
                      <a:pt x="271" y="254"/>
                    </a:lnTo>
                    <a:lnTo>
                      <a:pt x="272" y="224"/>
                    </a:lnTo>
                    <a:lnTo>
                      <a:pt x="272" y="195"/>
                    </a:lnTo>
                    <a:lnTo>
                      <a:pt x="280" y="177"/>
                    </a:lnTo>
                    <a:lnTo>
                      <a:pt x="280" y="164"/>
                    </a:lnTo>
                    <a:lnTo>
                      <a:pt x="280" y="146"/>
                    </a:lnTo>
                    <a:lnTo>
                      <a:pt x="281" y="133"/>
                    </a:lnTo>
                    <a:lnTo>
                      <a:pt x="281" y="123"/>
                    </a:lnTo>
                    <a:lnTo>
                      <a:pt x="285" y="113"/>
                    </a:lnTo>
                    <a:lnTo>
                      <a:pt x="290" y="104"/>
                    </a:lnTo>
                    <a:lnTo>
                      <a:pt x="296" y="97"/>
                    </a:lnTo>
                    <a:lnTo>
                      <a:pt x="296" y="97"/>
                    </a:lnTo>
                    <a:lnTo>
                      <a:pt x="298" y="94"/>
                    </a:lnTo>
                    <a:lnTo>
                      <a:pt x="298" y="94"/>
                    </a:lnTo>
                    <a:lnTo>
                      <a:pt x="298" y="94"/>
                    </a:lnTo>
                    <a:lnTo>
                      <a:pt x="301" y="92"/>
                    </a:lnTo>
                    <a:lnTo>
                      <a:pt x="303" y="86"/>
                    </a:lnTo>
                    <a:lnTo>
                      <a:pt x="307" y="83"/>
                    </a:lnTo>
                    <a:lnTo>
                      <a:pt x="308" y="83"/>
                    </a:lnTo>
                    <a:lnTo>
                      <a:pt x="317" y="79"/>
                    </a:lnTo>
                    <a:lnTo>
                      <a:pt x="323" y="77"/>
                    </a:lnTo>
                    <a:lnTo>
                      <a:pt x="328" y="77"/>
                    </a:lnTo>
                    <a:lnTo>
                      <a:pt x="334" y="74"/>
                    </a:lnTo>
                    <a:lnTo>
                      <a:pt x="337" y="74"/>
                    </a:lnTo>
                    <a:lnTo>
                      <a:pt x="339" y="72"/>
                    </a:lnTo>
                    <a:lnTo>
                      <a:pt x="345" y="67"/>
                    </a:lnTo>
                    <a:lnTo>
                      <a:pt x="345" y="63"/>
                    </a:lnTo>
                    <a:lnTo>
                      <a:pt x="337" y="50"/>
                    </a:lnTo>
                    <a:lnTo>
                      <a:pt x="337" y="50"/>
                    </a:lnTo>
                    <a:lnTo>
                      <a:pt x="337" y="47"/>
                    </a:lnTo>
                    <a:lnTo>
                      <a:pt x="337" y="47"/>
                    </a:lnTo>
                    <a:lnTo>
                      <a:pt x="337" y="43"/>
                    </a:lnTo>
                    <a:lnTo>
                      <a:pt x="337" y="43"/>
                    </a:lnTo>
                    <a:lnTo>
                      <a:pt x="337" y="41"/>
                    </a:lnTo>
                    <a:lnTo>
                      <a:pt x="334" y="41"/>
                    </a:lnTo>
                    <a:lnTo>
                      <a:pt x="334" y="38"/>
                    </a:lnTo>
                    <a:lnTo>
                      <a:pt x="328" y="30"/>
                    </a:lnTo>
                    <a:lnTo>
                      <a:pt x="321" y="21"/>
                    </a:lnTo>
                    <a:lnTo>
                      <a:pt x="317" y="11"/>
                    </a:lnTo>
                    <a:lnTo>
                      <a:pt x="316" y="0"/>
                    </a:lnTo>
                    <a:lnTo>
                      <a:pt x="249" y="41"/>
                    </a:lnTo>
                    <a:lnTo>
                      <a:pt x="188" y="94"/>
                    </a:lnTo>
                    <a:lnTo>
                      <a:pt x="133" y="151"/>
                    </a:lnTo>
                    <a:lnTo>
                      <a:pt x="88" y="218"/>
                    </a:lnTo>
                    <a:lnTo>
                      <a:pt x="50" y="289"/>
                    </a:lnTo>
                    <a:lnTo>
                      <a:pt x="21" y="366"/>
                    </a:lnTo>
                    <a:lnTo>
                      <a:pt x="5" y="446"/>
                    </a:lnTo>
                    <a:lnTo>
                      <a:pt x="0" y="530"/>
                    </a:lnTo>
                    <a:lnTo>
                      <a:pt x="5" y="608"/>
                    </a:lnTo>
                    <a:lnTo>
                      <a:pt x="20" y="680"/>
                    </a:lnTo>
                    <a:lnTo>
                      <a:pt x="45" y="751"/>
                    </a:lnTo>
                    <a:lnTo>
                      <a:pt x="74" y="819"/>
                    </a:lnTo>
                    <a:lnTo>
                      <a:pt x="114" y="879"/>
                    </a:lnTo>
                    <a:lnTo>
                      <a:pt x="160" y="938"/>
                    </a:lnTo>
                    <a:lnTo>
                      <a:pt x="215" y="987"/>
                    </a:lnTo>
                    <a:lnTo>
                      <a:pt x="272" y="1032"/>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0" name="Freeform 26"/>
              <p:cNvSpPr>
                <a:spLocks/>
              </p:cNvSpPr>
              <p:nvPr/>
            </p:nvSpPr>
            <p:spPr bwMode="invGray">
              <a:xfrm>
                <a:off x="379" y="2327"/>
                <a:ext cx="824" cy="1203"/>
              </a:xfrm>
              <a:custGeom>
                <a:avLst/>
                <a:gdLst/>
                <a:ahLst/>
                <a:cxnLst>
                  <a:cxn ang="0">
                    <a:pos x="796" y="688"/>
                  </a:cxn>
                  <a:cxn ang="0">
                    <a:pos x="756" y="641"/>
                  </a:cxn>
                  <a:cxn ang="0">
                    <a:pos x="812" y="615"/>
                  </a:cxn>
                  <a:cxn ang="0">
                    <a:pos x="814" y="502"/>
                  </a:cxn>
                  <a:cxn ang="0">
                    <a:pos x="705" y="247"/>
                  </a:cxn>
                  <a:cxn ang="0">
                    <a:pos x="651" y="262"/>
                  </a:cxn>
                  <a:cxn ang="0">
                    <a:pos x="574" y="289"/>
                  </a:cxn>
                  <a:cxn ang="0">
                    <a:pos x="536" y="258"/>
                  </a:cxn>
                  <a:cxn ang="0">
                    <a:pos x="563" y="170"/>
                  </a:cxn>
                  <a:cxn ang="0">
                    <a:pos x="532" y="81"/>
                  </a:cxn>
                  <a:cxn ang="0">
                    <a:pos x="455" y="56"/>
                  </a:cxn>
                  <a:cxn ang="0">
                    <a:pos x="484" y="150"/>
                  </a:cxn>
                  <a:cxn ang="0">
                    <a:pos x="465" y="190"/>
                  </a:cxn>
                  <a:cxn ang="0">
                    <a:pos x="442" y="200"/>
                  </a:cxn>
                  <a:cxn ang="0">
                    <a:pos x="419" y="164"/>
                  </a:cxn>
                  <a:cxn ang="0">
                    <a:pos x="381" y="108"/>
                  </a:cxn>
                  <a:cxn ang="0">
                    <a:pos x="406" y="108"/>
                  </a:cxn>
                  <a:cxn ang="0">
                    <a:pos x="424" y="72"/>
                  </a:cxn>
                  <a:cxn ang="0">
                    <a:pos x="325" y="0"/>
                  </a:cxn>
                  <a:cxn ang="0">
                    <a:pos x="281" y="27"/>
                  </a:cxn>
                  <a:cxn ang="0">
                    <a:pos x="240" y="72"/>
                  </a:cxn>
                  <a:cxn ang="0">
                    <a:pos x="209" y="114"/>
                  </a:cxn>
                  <a:cxn ang="0">
                    <a:pos x="209" y="150"/>
                  </a:cxn>
                  <a:cxn ang="0">
                    <a:pos x="240" y="164"/>
                  </a:cxn>
                  <a:cxn ang="0">
                    <a:pos x="209" y="222"/>
                  </a:cxn>
                  <a:cxn ang="0">
                    <a:pos x="213" y="242"/>
                  </a:cxn>
                  <a:cxn ang="0">
                    <a:pos x="267" y="222"/>
                  </a:cxn>
                  <a:cxn ang="0">
                    <a:pos x="303" y="170"/>
                  </a:cxn>
                  <a:cxn ang="0">
                    <a:pos x="354" y="231"/>
                  </a:cxn>
                  <a:cxn ang="0">
                    <a:pos x="372" y="291"/>
                  </a:cxn>
                  <a:cxn ang="0">
                    <a:pos x="348" y="294"/>
                  </a:cxn>
                  <a:cxn ang="0">
                    <a:pos x="298" y="309"/>
                  </a:cxn>
                  <a:cxn ang="0">
                    <a:pos x="323" y="330"/>
                  </a:cxn>
                  <a:cxn ang="0">
                    <a:pos x="260" y="339"/>
                  </a:cxn>
                  <a:cxn ang="0">
                    <a:pos x="189" y="411"/>
                  </a:cxn>
                  <a:cxn ang="0">
                    <a:pos x="184" y="469"/>
                  </a:cxn>
                  <a:cxn ang="0">
                    <a:pos x="148" y="435"/>
                  </a:cxn>
                  <a:cxn ang="0">
                    <a:pos x="83" y="402"/>
                  </a:cxn>
                  <a:cxn ang="0">
                    <a:pos x="0" y="455"/>
                  </a:cxn>
                  <a:cxn ang="0">
                    <a:pos x="54" y="496"/>
                  </a:cxn>
                  <a:cxn ang="0">
                    <a:pos x="74" y="485"/>
                  </a:cxn>
                  <a:cxn ang="0">
                    <a:pos x="54" y="608"/>
                  </a:cxn>
                  <a:cxn ang="0">
                    <a:pos x="132" y="641"/>
                  </a:cxn>
                  <a:cxn ang="0">
                    <a:pos x="195" y="661"/>
                  </a:cxn>
                  <a:cxn ang="0">
                    <a:pos x="249" y="744"/>
                  </a:cxn>
                  <a:cxn ang="0">
                    <a:pos x="334" y="886"/>
                  </a:cxn>
                  <a:cxn ang="0">
                    <a:pos x="391" y="1007"/>
                  </a:cxn>
                  <a:cxn ang="0">
                    <a:pos x="292" y="1052"/>
                  </a:cxn>
                  <a:cxn ang="0">
                    <a:pos x="182" y="1105"/>
                  </a:cxn>
                  <a:cxn ang="0">
                    <a:pos x="68" y="1180"/>
                  </a:cxn>
                  <a:cxn ang="0">
                    <a:pos x="200" y="1202"/>
                  </a:cxn>
                  <a:cxn ang="0">
                    <a:pos x="417" y="1168"/>
                  </a:cxn>
                  <a:cxn ang="0">
                    <a:pos x="613" y="1052"/>
                  </a:cxn>
                  <a:cxn ang="0">
                    <a:pos x="610" y="929"/>
                  </a:cxn>
                  <a:cxn ang="0">
                    <a:pos x="543" y="888"/>
                  </a:cxn>
                  <a:cxn ang="0">
                    <a:pos x="567" y="791"/>
                  </a:cxn>
                  <a:cxn ang="0">
                    <a:pos x="655" y="738"/>
                  </a:cxn>
                  <a:cxn ang="0">
                    <a:pos x="725" y="713"/>
                  </a:cxn>
                  <a:cxn ang="0">
                    <a:pos x="792" y="729"/>
                  </a:cxn>
                </a:cxnLst>
                <a:rect l="0" t="0" r="r" b="b"/>
                <a:pathLst>
                  <a:path w="824" h="1203">
                    <a:moveTo>
                      <a:pt x="803" y="736"/>
                    </a:moveTo>
                    <a:lnTo>
                      <a:pt x="807" y="724"/>
                    </a:lnTo>
                    <a:lnTo>
                      <a:pt x="808" y="713"/>
                    </a:lnTo>
                    <a:lnTo>
                      <a:pt x="812" y="702"/>
                    </a:lnTo>
                    <a:lnTo>
                      <a:pt x="814" y="691"/>
                    </a:lnTo>
                    <a:lnTo>
                      <a:pt x="803" y="691"/>
                    </a:lnTo>
                    <a:lnTo>
                      <a:pt x="796" y="688"/>
                    </a:lnTo>
                    <a:lnTo>
                      <a:pt x="783" y="686"/>
                    </a:lnTo>
                    <a:lnTo>
                      <a:pt x="776" y="680"/>
                    </a:lnTo>
                    <a:lnTo>
                      <a:pt x="770" y="675"/>
                    </a:lnTo>
                    <a:lnTo>
                      <a:pt x="767" y="666"/>
                    </a:lnTo>
                    <a:lnTo>
                      <a:pt x="761" y="661"/>
                    </a:lnTo>
                    <a:lnTo>
                      <a:pt x="760" y="655"/>
                    </a:lnTo>
                    <a:lnTo>
                      <a:pt x="756" y="641"/>
                    </a:lnTo>
                    <a:lnTo>
                      <a:pt x="756" y="624"/>
                    </a:lnTo>
                    <a:lnTo>
                      <a:pt x="760" y="610"/>
                    </a:lnTo>
                    <a:lnTo>
                      <a:pt x="767" y="599"/>
                    </a:lnTo>
                    <a:lnTo>
                      <a:pt x="781" y="597"/>
                    </a:lnTo>
                    <a:lnTo>
                      <a:pt x="792" y="599"/>
                    </a:lnTo>
                    <a:lnTo>
                      <a:pt x="803" y="608"/>
                    </a:lnTo>
                    <a:lnTo>
                      <a:pt x="812" y="615"/>
                    </a:lnTo>
                    <a:lnTo>
                      <a:pt x="819" y="628"/>
                    </a:lnTo>
                    <a:lnTo>
                      <a:pt x="823" y="619"/>
                    </a:lnTo>
                    <a:lnTo>
                      <a:pt x="823" y="610"/>
                    </a:lnTo>
                    <a:lnTo>
                      <a:pt x="823" y="605"/>
                    </a:lnTo>
                    <a:lnTo>
                      <a:pt x="823" y="597"/>
                    </a:lnTo>
                    <a:lnTo>
                      <a:pt x="819" y="549"/>
                    </a:lnTo>
                    <a:lnTo>
                      <a:pt x="814" y="502"/>
                    </a:lnTo>
                    <a:lnTo>
                      <a:pt x="807" y="455"/>
                    </a:lnTo>
                    <a:lnTo>
                      <a:pt x="792" y="411"/>
                    </a:lnTo>
                    <a:lnTo>
                      <a:pt x="776" y="366"/>
                    </a:lnTo>
                    <a:lnTo>
                      <a:pt x="756" y="325"/>
                    </a:lnTo>
                    <a:lnTo>
                      <a:pt x="734" y="285"/>
                    </a:lnTo>
                    <a:lnTo>
                      <a:pt x="709" y="247"/>
                    </a:lnTo>
                    <a:lnTo>
                      <a:pt x="705" y="247"/>
                    </a:lnTo>
                    <a:lnTo>
                      <a:pt x="702" y="244"/>
                    </a:lnTo>
                    <a:lnTo>
                      <a:pt x="698" y="244"/>
                    </a:lnTo>
                    <a:lnTo>
                      <a:pt x="693" y="242"/>
                    </a:lnTo>
                    <a:lnTo>
                      <a:pt x="677" y="253"/>
                    </a:lnTo>
                    <a:lnTo>
                      <a:pt x="668" y="254"/>
                    </a:lnTo>
                    <a:lnTo>
                      <a:pt x="660" y="258"/>
                    </a:lnTo>
                    <a:lnTo>
                      <a:pt x="651" y="262"/>
                    </a:lnTo>
                    <a:lnTo>
                      <a:pt x="642" y="264"/>
                    </a:lnTo>
                    <a:lnTo>
                      <a:pt x="631" y="267"/>
                    </a:lnTo>
                    <a:lnTo>
                      <a:pt x="619" y="273"/>
                    </a:lnTo>
                    <a:lnTo>
                      <a:pt x="606" y="278"/>
                    </a:lnTo>
                    <a:lnTo>
                      <a:pt x="594" y="283"/>
                    </a:lnTo>
                    <a:lnTo>
                      <a:pt x="583" y="285"/>
                    </a:lnTo>
                    <a:lnTo>
                      <a:pt x="574" y="289"/>
                    </a:lnTo>
                    <a:lnTo>
                      <a:pt x="567" y="291"/>
                    </a:lnTo>
                    <a:lnTo>
                      <a:pt x="557" y="289"/>
                    </a:lnTo>
                    <a:lnTo>
                      <a:pt x="554" y="285"/>
                    </a:lnTo>
                    <a:lnTo>
                      <a:pt x="548" y="280"/>
                    </a:lnTo>
                    <a:lnTo>
                      <a:pt x="547" y="278"/>
                    </a:lnTo>
                    <a:lnTo>
                      <a:pt x="543" y="273"/>
                    </a:lnTo>
                    <a:lnTo>
                      <a:pt x="536" y="258"/>
                    </a:lnTo>
                    <a:lnTo>
                      <a:pt x="532" y="244"/>
                    </a:lnTo>
                    <a:lnTo>
                      <a:pt x="532" y="231"/>
                    </a:lnTo>
                    <a:lnTo>
                      <a:pt x="530" y="217"/>
                    </a:lnTo>
                    <a:lnTo>
                      <a:pt x="532" y="202"/>
                    </a:lnTo>
                    <a:lnTo>
                      <a:pt x="541" y="190"/>
                    </a:lnTo>
                    <a:lnTo>
                      <a:pt x="552" y="177"/>
                    </a:lnTo>
                    <a:lnTo>
                      <a:pt x="563" y="170"/>
                    </a:lnTo>
                    <a:lnTo>
                      <a:pt x="574" y="159"/>
                    </a:lnTo>
                    <a:lnTo>
                      <a:pt x="583" y="146"/>
                    </a:lnTo>
                    <a:lnTo>
                      <a:pt x="588" y="134"/>
                    </a:lnTo>
                    <a:lnTo>
                      <a:pt x="588" y="119"/>
                    </a:lnTo>
                    <a:lnTo>
                      <a:pt x="568" y="105"/>
                    </a:lnTo>
                    <a:lnTo>
                      <a:pt x="552" y="92"/>
                    </a:lnTo>
                    <a:lnTo>
                      <a:pt x="532" y="81"/>
                    </a:lnTo>
                    <a:lnTo>
                      <a:pt x="512" y="70"/>
                    </a:lnTo>
                    <a:lnTo>
                      <a:pt x="491" y="58"/>
                    </a:lnTo>
                    <a:lnTo>
                      <a:pt x="471" y="47"/>
                    </a:lnTo>
                    <a:lnTo>
                      <a:pt x="449" y="38"/>
                    </a:lnTo>
                    <a:lnTo>
                      <a:pt x="428" y="31"/>
                    </a:lnTo>
                    <a:lnTo>
                      <a:pt x="442" y="45"/>
                    </a:lnTo>
                    <a:lnTo>
                      <a:pt x="455" y="56"/>
                    </a:lnTo>
                    <a:lnTo>
                      <a:pt x="465" y="63"/>
                    </a:lnTo>
                    <a:lnTo>
                      <a:pt x="484" y="74"/>
                    </a:lnTo>
                    <a:lnTo>
                      <a:pt x="485" y="88"/>
                    </a:lnTo>
                    <a:lnTo>
                      <a:pt x="484" y="105"/>
                    </a:lnTo>
                    <a:lnTo>
                      <a:pt x="478" y="123"/>
                    </a:lnTo>
                    <a:lnTo>
                      <a:pt x="478" y="135"/>
                    </a:lnTo>
                    <a:lnTo>
                      <a:pt x="484" y="150"/>
                    </a:lnTo>
                    <a:lnTo>
                      <a:pt x="484" y="155"/>
                    </a:lnTo>
                    <a:lnTo>
                      <a:pt x="480" y="161"/>
                    </a:lnTo>
                    <a:lnTo>
                      <a:pt x="474" y="166"/>
                    </a:lnTo>
                    <a:lnTo>
                      <a:pt x="469" y="170"/>
                    </a:lnTo>
                    <a:lnTo>
                      <a:pt x="465" y="175"/>
                    </a:lnTo>
                    <a:lnTo>
                      <a:pt x="465" y="180"/>
                    </a:lnTo>
                    <a:lnTo>
                      <a:pt x="465" y="190"/>
                    </a:lnTo>
                    <a:lnTo>
                      <a:pt x="464" y="195"/>
                    </a:lnTo>
                    <a:lnTo>
                      <a:pt x="460" y="197"/>
                    </a:lnTo>
                    <a:lnTo>
                      <a:pt x="458" y="200"/>
                    </a:lnTo>
                    <a:lnTo>
                      <a:pt x="455" y="200"/>
                    </a:lnTo>
                    <a:lnTo>
                      <a:pt x="453" y="200"/>
                    </a:lnTo>
                    <a:lnTo>
                      <a:pt x="447" y="197"/>
                    </a:lnTo>
                    <a:lnTo>
                      <a:pt x="442" y="200"/>
                    </a:lnTo>
                    <a:lnTo>
                      <a:pt x="433" y="202"/>
                    </a:lnTo>
                    <a:lnTo>
                      <a:pt x="428" y="202"/>
                    </a:lnTo>
                    <a:lnTo>
                      <a:pt x="424" y="200"/>
                    </a:lnTo>
                    <a:lnTo>
                      <a:pt x="424" y="197"/>
                    </a:lnTo>
                    <a:lnTo>
                      <a:pt x="424" y="197"/>
                    </a:lnTo>
                    <a:lnTo>
                      <a:pt x="422" y="195"/>
                    </a:lnTo>
                    <a:lnTo>
                      <a:pt x="419" y="164"/>
                    </a:lnTo>
                    <a:lnTo>
                      <a:pt x="411" y="159"/>
                    </a:lnTo>
                    <a:lnTo>
                      <a:pt x="406" y="150"/>
                    </a:lnTo>
                    <a:lnTo>
                      <a:pt x="397" y="141"/>
                    </a:lnTo>
                    <a:lnTo>
                      <a:pt x="390" y="134"/>
                    </a:lnTo>
                    <a:lnTo>
                      <a:pt x="386" y="125"/>
                    </a:lnTo>
                    <a:lnTo>
                      <a:pt x="384" y="117"/>
                    </a:lnTo>
                    <a:lnTo>
                      <a:pt x="381" y="108"/>
                    </a:lnTo>
                    <a:lnTo>
                      <a:pt x="384" y="103"/>
                    </a:lnTo>
                    <a:lnTo>
                      <a:pt x="386" y="99"/>
                    </a:lnTo>
                    <a:lnTo>
                      <a:pt x="390" y="99"/>
                    </a:lnTo>
                    <a:lnTo>
                      <a:pt x="390" y="97"/>
                    </a:lnTo>
                    <a:lnTo>
                      <a:pt x="391" y="97"/>
                    </a:lnTo>
                    <a:lnTo>
                      <a:pt x="397" y="103"/>
                    </a:lnTo>
                    <a:lnTo>
                      <a:pt x="406" y="108"/>
                    </a:lnTo>
                    <a:lnTo>
                      <a:pt x="413" y="110"/>
                    </a:lnTo>
                    <a:lnTo>
                      <a:pt x="422" y="110"/>
                    </a:lnTo>
                    <a:lnTo>
                      <a:pt x="424" y="110"/>
                    </a:lnTo>
                    <a:lnTo>
                      <a:pt x="424" y="108"/>
                    </a:lnTo>
                    <a:lnTo>
                      <a:pt x="424" y="108"/>
                    </a:lnTo>
                    <a:lnTo>
                      <a:pt x="424" y="108"/>
                    </a:lnTo>
                    <a:lnTo>
                      <a:pt x="424" y="72"/>
                    </a:lnTo>
                    <a:lnTo>
                      <a:pt x="411" y="56"/>
                    </a:lnTo>
                    <a:lnTo>
                      <a:pt x="395" y="42"/>
                    </a:lnTo>
                    <a:lnTo>
                      <a:pt x="377" y="27"/>
                    </a:lnTo>
                    <a:lnTo>
                      <a:pt x="364" y="9"/>
                    </a:lnTo>
                    <a:lnTo>
                      <a:pt x="350" y="5"/>
                    </a:lnTo>
                    <a:lnTo>
                      <a:pt x="339" y="2"/>
                    </a:lnTo>
                    <a:lnTo>
                      <a:pt x="325" y="0"/>
                    </a:lnTo>
                    <a:lnTo>
                      <a:pt x="312" y="0"/>
                    </a:lnTo>
                    <a:lnTo>
                      <a:pt x="308" y="0"/>
                    </a:lnTo>
                    <a:lnTo>
                      <a:pt x="308" y="2"/>
                    </a:lnTo>
                    <a:lnTo>
                      <a:pt x="308" y="5"/>
                    </a:lnTo>
                    <a:lnTo>
                      <a:pt x="307" y="9"/>
                    </a:lnTo>
                    <a:lnTo>
                      <a:pt x="289" y="14"/>
                    </a:lnTo>
                    <a:lnTo>
                      <a:pt x="281" y="27"/>
                    </a:lnTo>
                    <a:lnTo>
                      <a:pt x="276" y="42"/>
                    </a:lnTo>
                    <a:lnTo>
                      <a:pt x="265" y="56"/>
                    </a:lnTo>
                    <a:lnTo>
                      <a:pt x="260" y="56"/>
                    </a:lnTo>
                    <a:lnTo>
                      <a:pt x="256" y="56"/>
                    </a:lnTo>
                    <a:lnTo>
                      <a:pt x="251" y="56"/>
                    </a:lnTo>
                    <a:lnTo>
                      <a:pt x="249" y="58"/>
                    </a:lnTo>
                    <a:lnTo>
                      <a:pt x="240" y="72"/>
                    </a:lnTo>
                    <a:lnTo>
                      <a:pt x="231" y="87"/>
                    </a:lnTo>
                    <a:lnTo>
                      <a:pt x="224" y="99"/>
                    </a:lnTo>
                    <a:lnTo>
                      <a:pt x="213" y="110"/>
                    </a:lnTo>
                    <a:lnTo>
                      <a:pt x="209" y="110"/>
                    </a:lnTo>
                    <a:lnTo>
                      <a:pt x="209" y="110"/>
                    </a:lnTo>
                    <a:lnTo>
                      <a:pt x="209" y="110"/>
                    </a:lnTo>
                    <a:lnTo>
                      <a:pt x="209" y="114"/>
                    </a:lnTo>
                    <a:lnTo>
                      <a:pt x="184" y="139"/>
                    </a:lnTo>
                    <a:lnTo>
                      <a:pt x="184" y="139"/>
                    </a:lnTo>
                    <a:lnTo>
                      <a:pt x="184" y="139"/>
                    </a:lnTo>
                    <a:lnTo>
                      <a:pt x="184" y="139"/>
                    </a:lnTo>
                    <a:lnTo>
                      <a:pt x="184" y="141"/>
                    </a:lnTo>
                    <a:lnTo>
                      <a:pt x="195" y="146"/>
                    </a:lnTo>
                    <a:lnTo>
                      <a:pt x="209" y="150"/>
                    </a:lnTo>
                    <a:lnTo>
                      <a:pt x="224" y="153"/>
                    </a:lnTo>
                    <a:lnTo>
                      <a:pt x="234" y="153"/>
                    </a:lnTo>
                    <a:lnTo>
                      <a:pt x="236" y="155"/>
                    </a:lnTo>
                    <a:lnTo>
                      <a:pt x="240" y="155"/>
                    </a:lnTo>
                    <a:lnTo>
                      <a:pt x="240" y="159"/>
                    </a:lnTo>
                    <a:lnTo>
                      <a:pt x="242" y="161"/>
                    </a:lnTo>
                    <a:lnTo>
                      <a:pt x="240" y="164"/>
                    </a:lnTo>
                    <a:lnTo>
                      <a:pt x="234" y="166"/>
                    </a:lnTo>
                    <a:lnTo>
                      <a:pt x="231" y="170"/>
                    </a:lnTo>
                    <a:lnTo>
                      <a:pt x="225" y="171"/>
                    </a:lnTo>
                    <a:lnTo>
                      <a:pt x="220" y="180"/>
                    </a:lnTo>
                    <a:lnTo>
                      <a:pt x="215" y="195"/>
                    </a:lnTo>
                    <a:lnTo>
                      <a:pt x="209" y="208"/>
                    </a:lnTo>
                    <a:lnTo>
                      <a:pt x="209" y="222"/>
                    </a:lnTo>
                    <a:lnTo>
                      <a:pt x="213" y="227"/>
                    </a:lnTo>
                    <a:lnTo>
                      <a:pt x="215" y="227"/>
                    </a:lnTo>
                    <a:lnTo>
                      <a:pt x="213" y="231"/>
                    </a:lnTo>
                    <a:lnTo>
                      <a:pt x="209" y="238"/>
                    </a:lnTo>
                    <a:lnTo>
                      <a:pt x="209" y="238"/>
                    </a:lnTo>
                    <a:lnTo>
                      <a:pt x="213" y="242"/>
                    </a:lnTo>
                    <a:lnTo>
                      <a:pt x="213" y="242"/>
                    </a:lnTo>
                    <a:lnTo>
                      <a:pt x="215" y="244"/>
                    </a:lnTo>
                    <a:lnTo>
                      <a:pt x="231" y="233"/>
                    </a:lnTo>
                    <a:lnTo>
                      <a:pt x="260" y="231"/>
                    </a:lnTo>
                    <a:lnTo>
                      <a:pt x="260" y="227"/>
                    </a:lnTo>
                    <a:lnTo>
                      <a:pt x="262" y="226"/>
                    </a:lnTo>
                    <a:lnTo>
                      <a:pt x="265" y="226"/>
                    </a:lnTo>
                    <a:lnTo>
                      <a:pt x="267" y="222"/>
                    </a:lnTo>
                    <a:lnTo>
                      <a:pt x="267" y="200"/>
                    </a:lnTo>
                    <a:lnTo>
                      <a:pt x="289" y="155"/>
                    </a:lnTo>
                    <a:lnTo>
                      <a:pt x="289" y="155"/>
                    </a:lnTo>
                    <a:lnTo>
                      <a:pt x="292" y="155"/>
                    </a:lnTo>
                    <a:lnTo>
                      <a:pt x="292" y="155"/>
                    </a:lnTo>
                    <a:lnTo>
                      <a:pt x="292" y="155"/>
                    </a:lnTo>
                    <a:lnTo>
                      <a:pt x="303" y="170"/>
                    </a:lnTo>
                    <a:lnTo>
                      <a:pt x="312" y="180"/>
                    </a:lnTo>
                    <a:lnTo>
                      <a:pt x="323" y="195"/>
                    </a:lnTo>
                    <a:lnTo>
                      <a:pt x="336" y="206"/>
                    </a:lnTo>
                    <a:lnTo>
                      <a:pt x="343" y="211"/>
                    </a:lnTo>
                    <a:lnTo>
                      <a:pt x="345" y="217"/>
                    </a:lnTo>
                    <a:lnTo>
                      <a:pt x="350" y="226"/>
                    </a:lnTo>
                    <a:lnTo>
                      <a:pt x="354" y="231"/>
                    </a:lnTo>
                    <a:lnTo>
                      <a:pt x="354" y="244"/>
                    </a:lnTo>
                    <a:lnTo>
                      <a:pt x="354" y="258"/>
                    </a:lnTo>
                    <a:lnTo>
                      <a:pt x="359" y="273"/>
                    </a:lnTo>
                    <a:lnTo>
                      <a:pt x="364" y="283"/>
                    </a:lnTo>
                    <a:lnTo>
                      <a:pt x="366" y="285"/>
                    </a:lnTo>
                    <a:lnTo>
                      <a:pt x="370" y="289"/>
                    </a:lnTo>
                    <a:lnTo>
                      <a:pt x="372" y="291"/>
                    </a:lnTo>
                    <a:lnTo>
                      <a:pt x="375" y="294"/>
                    </a:lnTo>
                    <a:lnTo>
                      <a:pt x="375" y="298"/>
                    </a:lnTo>
                    <a:lnTo>
                      <a:pt x="372" y="300"/>
                    </a:lnTo>
                    <a:lnTo>
                      <a:pt x="372" y="305"/>
                    </a:lnTo>
                    <a:lnTo>
                      <a:pt x="370" y="309"/>
                    </a:lnTo>
                    <a:lnTo>
                      <a:pt x="359" y="305"/>
                    </a:lnTo>
                    <a:lnTo>
                      <a:pt x="348" y="294"/>
                    </a:lnTo>
                    <a:lnTo>
                      <a:pt x="336" y="285"/>
                    </a:lnTo>
                    <a:lnTo>
                      <a:pt x="323" y="283"/>
                    </a:lnTo>
                    <a:lnTo>
                      <a:pt x="314" y="289"/>
                    </a:lnTo>
                    <a:lnTo>
                      <a:pt x="308" y="294"/>
                    </a:lnTo>
                    <a:lnTo>
                      <a:pt x="299" y="300"/>
                    </a:lnTo>
                    <a:lnTo>
                      <a:pt x="296" y="305"/>
                    </a:lnTo>
                    <a:lnTo>
                      <a:pt x="298" y="309"/>
                    </a:lnTo>
                    <a:lnTo>
                      <a:pt x="299" y="310"/>
                    </a:lnTo>
                    <a:lnTo>
                      <a:pt x="299" y="314"/>
                    </a:lnTo>
                    <a:lnTo>
                      <a:pt x="303" y="314"/>
                    </a:lnTo>
                    <a:lnTo>
                      <a:pt x="312" y="314"/>
                    </a:lnTo>
                    <a:lnTo>
                      <a:pt x="317" y="316"/>
                    </a:lnTo>
                    <a:lnTo>
                      <a:pt x="319" y="321"/>
                    </a:lnTo>
                    <a:lnTo>
                      <a:pt x="323" y="330"/>
                    </a:lnTo>
                    <a:lnTo>
                      <a:pt x="323" y="330"/>
                    </a:lnTo>
                    <a:lnTo>
                      <a:pt x="319" y="334"/>
                    </a:lnTo>
                    <a:lnTo>
                      <a:pt x="317" y="339"/>
                    </a:lnTo>
                    <a:lnTo>
                      <a:pt x="317" y="339"/>
                    </a:lnTo>
                    <a:lnTo>
                      <a:pt x="260" y="327"/>
                    </a:lnTo>
                    <a:lnTo>
                      <a:pt x="260" y="334"/>
                    </a:lnTo>
                    <a:lnTo>
                      <a:pt x="260" y="339"/>
                    </a:lnTo>
                    <a:lnTo>
                      <a:pt x="260" y="345"/>
                    </a:lnTo>
                    <a:lnTo>
                      <a:pt x="256" y="347"/>
                    </a:lnTo>
                    <a:lnTo>
                      <a:pt x="251" y="356"/>
                    </a:lnTo>
                    <a:lnTo>
                      <a:pt x="249" y="357"/>
                    </a:lnTo>
                    <a:lnTo>
                      <a:pt x="242" y="366"/>
                    </a:lnTo>
                    <a:lnTo>
                      <a:pt x="225" y="393"/>
                    </a:lnTo>
                    <a:lnTo>
                      <a:pt x="189" y="411"/>
                    </a:lnTo>
                    <a:lnTo>
                      <a:pt x="188" y="413"/>
                    </a:lnTo>
                    <a:lnTo>
                      <a:pt x="184" y="419"/>
                    </a:lnTo>
                    <a:lnTo>
                      <a:pt x="184" y="424"/>
                    </a:lnTo>
                    <a:lnTo>
                      <a:pt x="184" y="430"/>
                    </a:lnTo>
                    <a:lnTo>
                      <a:pt x="184" y="439"/>
                    </a:lnTo>
                    <a:lnTo>
                      <a:pt x="184" y="453"/>
                    </a:lnTo>
                    <a:lnTo>
                      <a:pt x="184" y="469"/>
                    </a:lnTo>
                    <a:lnTo>
                      <a:pt x="184" y="478"/>
                    </a:lnTo>
                    <a:lnTo>
                      <a:pt x="173" y="478"/>
                    </a:lnTo>
                    <a:lnTo>
                      <a:pt x="164" y="475"/>
                    </a:lnTo>
                    <a:lnTo>
                      <a:pt x="157" y="469"/>
                    </a:lnTo>
                    <a:lnTo>
                      <a:pt x="151" y="464"/>
                    </a:lnTo>
                    <a:lnTo>
                      <a:pt x="151" y="449"/>
                    </a:lnTo>
                    <a:lnTo>
                      <a:pt x="148" y="435"/>
                    </a:lnTo>
                    <a:lnTo>
                      <a:pt x="141" y="424"/>
                    </a:lnTo>
                    <a:lnTo>
                      <a:pt x="130" y="413"/>
                    </a:lnTo>
                    <a:lnTo>
                      <a:pt x="117" y="417"/>
                    </a:lnTo>
                    <a:lnTo>
                      <a:pt x="110" y="417"/>
                    </a:lnTo>
                    <a:lnTo>
                      <a:pt x="101" y="413"/>
                    </a:lnTo>
                    <a:lnTo>
                      <a:pt x="94" y="408"/>
                    </a:lnTo>
                    <a:lnTo>
                      <a:pt x="83" y="402"/>
                    </a:lnTo>
                    <a:lnTo>
                      <a:pt x="72" y="397"/>
                    </a:lnTo>
                    <a:lnTo>
                      <a:pt x="59" y="393"/>
                    </a:lnTo>
                    <a:lnTo>
                      <a:pt x="49" y="392"/>
                    </a:lnTo>
                    <a:lnTo>
                      <a:pt x="38" y="402"/>
                    </a:lnTo>
                    <a:lnTo>
                      <a:pt x="21" y="424"/>
                    </a:lnTo>
                    <a:lnTo>
                      <a:pt x="5" y="448"/>
                    </a:lnTo>
                    <a:lnTo>
                      <a:pt x="0" y="455"/>
                    </a:lnTo>
                    <a:lnTo>
                      <a:pt x="21" y="475"/>
                    </a:lnTo>
                    <a:lnTo>
                      <a:pt x="25" y="516"/>
                    </a:lnTo>
                    <a:lnTo>
                      <a:pt x="29" y="516"/>
                    </a:lnTo>
                    <a:lnTo>
                      <a:pt x="38" y="513"/>
                    </a:lnTo>
                    <a:lnTo>
                      <a:pt x="43" y="511"/>
                    </a:lnTo>
                    <a:lnTo>
                      <a:pt x="49" y="505"/>
                    </a:lnTo>
                    <a:lnTo>
                      <a:pt x="54" y="496"/>
                    </a:lnTo>
                    <a:lnTo>
                      <a:pt x="58" y="491"/>
                    </a:lnTo>
                    <a:lnTo>
                      <a:pt x="63" y="485"/>
                    </a:lnTo>
                    <a:lnTo>
                      <a:pt x="72" y="480"/>
                    </a:lnTo>
                    <a:lnTo>
                      <a:pt x="74" y="480"/>
                    </a:lnTo>
                    <a:lnTo>
                      <a:pt x="74" y="484"/>
                    </a:lnTo>
                    <a:lnTo>
                      <a:pt x="74" y="484"/>
                    </a:lnTo>
                    <a:lnTo>
                      <a:pt x="74" y="485"/>
                    </a:lnTo>
                    <a:lnTo>
                      <a:pt x="63" y="538"/>
                    </a:lnTo>
                    <a:lnTo>
                      <a:pt x="79" y="556"/>
                    </a:lnTo>
                    <a:lnTo>
                      <a:pt x="77" y="567"/>
                    </a:lnTo>
                    <a:lnTo>
                      <a:pt x="68" y="574"/>
                    </a:lnTo>
                    <a:lnTo>
                      <a:pt x="59" y="583"/>
                    </a:lnTo>
                    <a:lnTo>
                      <a:pt x="54" y="597"/>
                    </a:lnTo>
                    <a:lnTo>
                      <a:pt x="54" y="608"/>
                    </a:lnTo>
                    <a:lnTo>
                      <a:pt x="63" y="619"/>
                    </a:lnTo>
                    <a:lnTo>
                      <a:pt x="74" y="630"/>
                    </a:lnTo>
                    <a:lnTo>
                      <a:pt x="88" y="641"/>
                    </a:lnTo>
                    <a:lnTo>
                      <a:pt x="101" y="646"/>
                    </a:lnTo>
                    <a:lnTo>
                      <a:pt x="114" y="646"/>
                    </a:lnTo>
                    <a:lnTo>
                      <a:pt x="124" y="644"/>
                    </a:lnTo>
                    <a:lnTo>
                      <a:pt x="132" y="641"/>
                    </a:lnTo>
                    <a:lnTo>
                      <a:pt x="141" y="635"/>
                    </a:lnTo>
                    <a:lnTo>
                      <a:pt x="148" y="635"/>
                    </a:lnTo>
                    <a:lnTo>
                      <a:pt x="153" y="639"/>
                    </a:lnTo>
                    <a:lnTo>
                      <a:pt x="160" y="641"/>
                    </a:lnTo>
                    <a:lnTo>
                      <a:pt x="168" y="644"/>
                    </a:lnTo>
                    <a:lnTo>
                      <a:pt x="184" y="652"/>
                    </a:lnTo>
                    <a:lnTo>
                      <a:pt x="195" y="661"/>
                    </a:lnTo>
                    <a:lnTo>
                      <a:pt x="209" y="670"/>
                    </a:lnTo>
                    <a:lnTo>
                      <a:pt x="220" y="677"/>
                    </a:lnTo>
                    <a:lnTo>
                      <a:pt x="225" y="691"/>
                    </a:lnTo>
                    <a:lnTo>
                      <a:pt x="229" y="706"/>
                    </a:lnTo>
                    <a:lnTo>
                      <a:pt x="231" y="722"/>
                    </a:lnTo>
                    <a:lnTo>
                      <a:pt x="234" y="738"/>
                    </a:lnTo>
                    <a:lnTo>
                      <a:pt x="249" y="744"/>
                    </a:lnTo>
                    <a:lnTo>
                      <a:pt x="262" y="749"/>
                    </a:lnTo>
                    <a:lnTo>
                      <a:pt x="276" y="758"/>
                    </a:lnTo>
                    <a:lnTo>
                      <a:pt x="287" y="772"/>
                    </a:lnTo>
                    <a:lnTo>
                      <a:pt x="298" y="800"/>
                    </a:lnTo>
                    <a:lnTo>
                      <a:pt x="308" y="830"/>
                    </a:lnTo>
                    <a:lnTo>
                      <a:pt x="319" y="861"/>
                    </a:lnTo>
                    <a:lnTo>
                      <a:pt x="334" y="886"/>
                    </a:lnTo>
                    <a:lnTo>
                      <a:pt x="350" y="904"/>
                    </a:lnTo>
                    <a:lnTo>
                      <a:pt x="366" y="924"/>
                    </a:lnTo>
                    <a:lnTo>
                      <a:pt x="381" y="944"/>
                    </a:lnTo>
                    <a:lnTo>
                      <a:pt x="395" y="966"/>
                    </a:lnTo>
                    <a:lnTo>
                      <a:pt x="397" y="980"/>
                    </a:lnTo>
                    <a:lnTo>
                      <a:pt x="397" y="993"/>
                    </a:lnTo>
                    <a:lnTo>
                      <a:pt x="391" y="1007"/>
                    </a:lnTo>
                    <a:lnTo>
                      <a:pt x="381" y="1018"/>
                    </a:lnTo>
                    <a:lnTo>
                      <a:pt x="364" y="1022"/>
                    </a:lnTo>
                    <a:lnTo>
                      <a:pt x="348" y="1027"/>
                    </a:lnTo>
                    <a:lnTo>
                      <a:pt x="334" y="1032"/>
                    </a:lnTo>
                    <a:lnTo>
                      <a:pt x="319" y="1038"/>
                    </a:lnTo>
                    <a:lnTo>
                      <a:pt x="307" y="1043"/>
                    </a:lnTo>
                    <a:lnTo>
                      <a:pt x="292" y="1052"/>
                    </a:lnTo>
                    <a:lnTo>
                      <a:pt x="278" y="1063"/>
                    </a:lnTo>
                    <a:lnTo>
                      <a:pt x="262" y="1074"/>
                    </a:lnTo>
                    <a:lnTo>
                      <a:pt x="249" y="1083"/>
                    </a:lnTo>
                    <a:lnTo>
                      <a:pt x="231" y="1090"/>
                    </a:lnTo>
                    <a:lnTo>
                      <a:pt x="215" y="1094"/>
                    </a:lnTo>
                    <a:lnTo>
                      <a:pt x="198" y="1099"/>
                    </a:lnTo>
                    <a:lnTo>
                      <a:pt x="182" y="1105"/>
                    </a:lnTo>
                    <a:lnTo>
                      <a:pt x="164" y="1110"/>
                    </a:lnTo>
                    <a:lnTo>
                      <a:pt x="151" y="1119"/>
                    </a:lnTo>
                    <a:lnTo>
                      <a:pt x="141" y="1132"/>
                    </a:lnTo>
                    <a:lnTo>
                      <a:pt x="124" y="1146"/>
                    </a:lnTo>
                    <a:lnTo>
                      <a:pt x="106" y="1160"/>
                    </a:lnTo>
                    <a:lnTo>
                      <a:pt x="88" y="1171"/>
                    </a:lnTo>
                    <a:lnTo>
                      <a:pt x="68" y="1180"/>
                    </a:lnTo>
                    <a:lnTo>
                      <a:pt x="88" y="1186"/>
                    </a:lnTo>
                    <a:lnTo>
                      <a:pt x="106" y="1188"/>
                    </a:lnTo>
                    <a:lnTo>
                      <a:pt x="124" y="1193"/>
                    </a:lnTo>
                    <a:lnTo>
                      <a:pt x="142" y="1197"/>
                    </a:lnTo>
                    <a:lnTo>
                      <a:pt x="162" y="1198"/>
                    </a:lnTo>
                    <a:lnTo>
                      <a:pt x="182" y="1198"/>
                    </a:lnTo>
                    <a:lnTo>
                      <a:pt x="200" y="1202"/>
                    </a:lnTo>
                    <a:lnTo>
                      <a:pt x="220" y="1202"/>
                    </a:lnTo>
                    <a:lnTo>
                      <a:pt x="252" y="1202"/>
                    </a:lnTo>
                    <a:lnTo>
                      <a:pt x="287" y="1198"/>
                    </a:lnTo>
                    <a:lnTo>
                      <a:pt x="319" y="1193"/>
                    </a:lnTo>
                    <a:lnTo>
                      <a:pt x="354" y="1186"/>
                    </a:lnTo>
                    <a:lnTo>
                      <a:pt x="386" y="1177"/>
                    </a:lnTo>
                    <a:lnTo>
                      <a:pt x="417" y="1168"/>
                    </a:lnTo>
                    <a:lnTo>
                      <a:pt x="447" y="1155"/>
                    </a:lnTo>
                    <a:lnTo>
                      <a:pt x="478" y="1141"/>
                    </a:lnTo>
                    <a:lnTo>
                      <a:pt x="505" y="1126"/>
                    </a:lnTo>
                    <a:lnTo>
                      <a:pt x="536" y="1110"/>
                    </a:lnTo>
                    <a:lnTo>
                      <a:pt x="559" y="1094"/>
                    </a:lnTo>
                    <a:lnTo>
                      <a:pt x="588" y="1074"/>
                    </a:lnTo>
                    <a:lnTo>
                      <a:pt x="613" y="1052"/>
                    </a:lnTo>
                    <a:lnTo>
                      <a:pt x="637" y="1029"/>
                    </a:lnTo>
                    <a:lnTo>
                      <a:pt x="660" y="1007"/>
                    </a:lnTo>
                    <a:lnTo>
                      <a:pt x="682" y="982"/>
                    </a:lnTo>
                    <a:lnTo>
                      <a:pt x="666" y="966"/>
                    </a:lnTo>
                    <a:lnTo>
                      <a:pt x="646" y="955"/>
                    </a:lnTo>
                    <a:lnTo>
                      <a:pt x="626" y="940"/>
                    </a:lnTo>
                    <a:lnTo>
                      <a:pt x="610" y="929"/>
                    </a:lnTo>
                    <a:lnTo>
                      <a:pt x="590" y="922"/>
                    </a:lnTo>
                    <a:lnTo>
                      <a:pt x="574" y="917"/>
                    </a:lnTo>
                    <a:lnTo>
                      <a:pt x="557" y="904"/>
                    </a:lnTo>
                    <a:lnTo>
                      <a:pt x="547" y="893"/>
                    </a:lnTo>
                    <a:lnTo>
                      <a:pt x="547" y="892"/>
                    </a:lnTo>
                    <a:lnTo>
                      <a:pt x="547" y="888"/>
                    </a:lnTo>
                    <a:lnTo>
                      <a:pt x="543" y="888"/>
                    </a:lnTo>
                    <a:lnTo>
                      <a:pt x="543" y="886"/>
                    </a:lnTo>
                    <a:lnTo>
                      <a:pt x="543" y="874"/>
                    </a:lnTo>
                    <a:lnTo>
                      <a:pt x="547" y="863"/>
                    </a:lnTo>
                    <a:lnTo>
                      <a:pt x="547" y="855"/>
                    </a:lnTo>
                    <a:lnTo>
                      <a:pt x="548" y="845"/>
                    </a:lnTo>
                    <a:lnTo>
                      <a:pt x="557" y="819"/>
                    </a:lnTo>
                    <a:lnTo>
                      <a:pt x="567" y="791"/>
                    </a:lnTo>
                    <a:lnTo>
                      <a:pt x="579" y="769"/>
                    </a:lnTo>
                    <a:lnTo>
                      <a:pt x="601" y="753"/>
                    </a:lnTo>
                    <a:lnTo>
                      <a:pt x="613" y="749"/>
                    </a:lnTo>
                    <a:lnTo>
                      <a:pt x="624" y="744"/>
                    </a:lnTo>
                    <a:lnTo>
                      <a:pt x="631" y="742"/>
                    </a:lnTo>
                    <a:lnTo>
                      <a:pt x="642" y="738"/>
                    </a:lnTo>
                    <a:lnTo>
                      <a:pt x="655" y="738"/>
                    </a:lnTo>
                    <a:lnTo>
                      <a:pt x="666" y="736"/>
                    </a:lnTo>
                    <a:lnTo>
                      <a:pt x="673" y="729"/>
                    </a:lnTo>
                    <a:lnTo>
                      <a:pt x="684" y="727"/>
                    </a:lnTo>
                    <a:lnTo>
                      <a:pt x="695" y="727"/>
                    </a:lnTo>
                    <a:lnTo>
                      <a:pt x="704" y="722"/>
                    </a:lnTo>
                    <a:lnTo>
                      <a:pt x="715" y="718"/>
                    </a:lnTo>
                    <a:lnTo>
                      <a:pt x="725" y="713"/>
                    </a:lnTo>
                    <a:lnTo>
                      <a:pt x="736" y="711"/>
                    </a:lnTo>
                    <a:lnTo>
                      <a:pt x="749" y="707"/>
                    </a:lnTo>
                    <a:lnTo>
                      <a:pt x="760" y="707"/>
                    </a:lnTo>
                    <a:lnTo>
                      <a:pt x="770" y="711"/>
                    </a:lnTo>
                    <a:lnTo>
                      <a:pt x="776" y="717"/>
                    </a:lnTo>
                    <a:lnTo>
                      <a:pt x="783" y="722"/>
                    </a:lnTo>
                    <a:lnTo>
                      <a:pt x="792" y="729"/>
                    </a:lnTo>
                    <a:lnTo>
                      <a:pt x="803" y="736"/>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21" name="Freeform 27"/>
              <p:cNvSpPr>
                <a:spLocks/>
              </p:cNvSpPr>
              <p:nvPr/>
            </p:nvSpPr>
            <p:spPr bwMode="invGray">
              <a:xfrm>
                <a:off x="530" y="2834"/>
                <a:ext cx="63" cy="73"/>
              </a:xfrm>
              <a:custGeom>
                <a:avLst/>
                <a:gdLst/>
                <a:ahLst/>
                <a:cxnLst>
                  <a:cxn ang="0">
                    <a:pos x="42" y="65"/>
                  </a:cxn>
                  <a:cxn ang="0">
                    <a:pos x="58" y="72"/>
                  </a:cxn>
                  <a:cxn ang="0">
                    <a:pos x="62" y="72"/>
                  </a:cxn>
                  <a:cxn ang="0">
                    <a:pos x="62" y="67"/>
                  </a:cxn>
                  <a:cxn ang="0">
                    <a:pos x="58" y="65"/>
                  </a:cxn>
                  <a:cxn ang="0">
                    <a:pos x="58" y="62"/>
                  </a:cxn>
                  <a:cxn ang="0">
                    <a:pos x="44" y="56"/>
                  </a:cxn>
                  <a:cxn ang="0">
                    <a:pos x="37" y="45"/>
                  </a:cxn>
                  <a:cxn ang="0">
                    <a:pos x="31" y="34"/>
                  </a:cxn>
                  <a:cxn ang="0">
                    <a:pos x="26" y="20"/>
                  </a:cxn>
                  <a:cxn ang="0">
                    <a:pos x="9" y="0"/>
                  </a:cxn>
                  <a:cxn ang="0">
                    <a:pos x="6" y="4"/>
                  </a:cxn>
                  <a:cxn ang="0">
                    <a:pos x="2" y="9"/>
                  </a:cxn>
                  <a:cxn ang="0">
                    <a:pos x="0" y="11"/>
                  </a:cxn>
                  <a:cxn ang="0">
                    <a:pos x="0" y="18"/>
                  </a:cxn>
                  <a:cxn ang="0">
                    <a:pos x="0" y="20"/>
                  </a:cxn>
                  <a:cxn ang="0">
                    <a:pos x="0" y="20"/>
                  </a:cxn>
                  <a:cxn ang="0">
                    <a:pos x="0" y="20"/>
                  </a:cxn>
                  <a:cxn ang="0">
                    <a:pos x="0" y="20"/>
                  </a:cxn>
                  <a:cxn ang="0">
                    <a:pos x="9" y="31"/>
                  </a:cxn>
                  <a:cxn ang="0">
                    <a:pos x="20" y="45"/>
                  </a:cxn>
                  <a:cxn ang="0">
                    <a:pos x="31" y="56"/>
                  </a:cxn>
                  <a:cxn ang="0">
                    <a:pos x="42" y="65"/>
                  </a:cxn>
                </a:cxnLst>
                <a:rect l="0" t="0" r="r" b="b"/>
                <a:pathLst>
                  <a:path w="63" h="73">
                    <a:moveTo>
                      <a:pt x="42" y="65"/>
                    </a:moveTo>
                    <a:lnTo>
                      <a:pt x="58" y="72"/>
                    </a:lnTo>
                    <a:lnTo>
                      <a:pt x="62" y="72"/>
                    </a:lnTo>
                    <a:lnTo>
                      <a:pt x="62" y="67"/>
                    </a:lnTo>
                    <a:lnTo>
                      <a:pt x="58" y="65"/>
                    </a:lnTo>
                    <a:lnTo>
                      <a:pt x="58" y="62"/>
                    </a:lnTo>
                    <a:lnTo>
                      <a:pt x="44" y="56"/>
                    </a:lnTo>
                    <a:lnTo>
                      <a:pt x="37" y="45"/>
                    </a:lnTo>
                    <a:lnTo>
                      <a:pt x="31" y="34"/>
                    </a:lnTo>
                    <a:lnTo>
                      <a:pt x="26" y="20"/>
                    </a:lnTo>
                    <a:lnTo>
                      <a:pt x="9" y="0"/>
                    </a:lnTo>
                    <a:lnTo>
                      <a:pt x="6" y="4"/>
                    </a:lnTo>
                    <a:lnTo>
                      <a:pt x="2" y="9"/>
                    </a:lnTo>
                    <a:lnTo>
                      <a:pt x="0" y="11"/>
                    </a:lnTo>
                    <a:lnTo>
                      <a:pt x="0" y="18"/>
                    </a:lnTo>
                    <a:lnTo>
                      <a:pt x="0" y="20"/>
                    </a:lnTo>
                    <a:lnTo>
                      <a:pt x="0" y="20"/>
                    </a:lnTo>
                    <a:lnTo>
                      <a:pt x="0" y="20"/>
                    </a:lnTo>
                    <a:lnTo>
                      <a:pt x="0" y="20"/>
                    </a:lnTo>
                    <a:lnTo>
                      <a:pt x="9" y="31"/>
                    </a:lnTo>
                    <a:lnTo>
                      <a:pt x="20" y="45"/>
                    </a:lnTo>
                    <a:lnTo>
                      <a:pt x="31" y="56"/>
                    </a:lnTo>
                    <a:lnTo>
                      <a:pt x="42" y="65"/>
                    </a:lnTo>
                  </a:path>
                </a:pathLst>
              </a:custGeom>
              <a:solidFill>
                <a:schemeClr val="folHlink"/>
              </a:solidFill>
              <a:ln w="9525">
                <a:noFill/>
                <a:round/>
                <a:headEnd type="none" w="sm" len="sm"/>
                <a:tailEnd type="none" w="sm" len="sm"/>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grpSp>
      <p:sp>
        <p:nvSpPr>
          <p:cNvPr id="14364" name="Rectangle 28"/>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14365" name="Rectangle 29"/>
          <p:cNvSpPr>
            <a:spLocks noGrp="1" noChangeArrowheads="1"/>
          </p:cNvSpPr>
          <p:nvPr>
            <p:ph type="subTitle" sz="quarter" idx="1"/>
          </p:nvPr>
        </p:nvSpPr>
        <p:spPr>
          <a:xfrm>
            <a:off x="2057400" y="4114800"/>
            <a:ext cx="6400800" cy="1752600"/>
          </a:xfrm>
        </p:spPr>
        <p:txBody>
          <a:bodyPr/>
          <a:lstStyle>
            <a:lvl1pPr marL="0" indent="0" algn="ctr">
              <a:buFontTx/>
              <a:buNone/>
              <a:defRPr/>
            </a:lvl1pPr>
          </a:lstStyle>
          <a:p>
            <a:r>
              <a:rPr lang="en-US"/>
              <a:t>Click to edit Master subtitle style</a:t>
            </a:r>
          </a:p>
        </p:txBody>
      </p:sp>
      <p:sp>
        <p:nvSpPr>
          <p:cNvPr id="30" name="Rectangle 30"/>
          <p:cNvSpPr>
            <a:spLocks noGrp="1" noChangeArrowheads="1"/>
          </p:cNvSpPr>
          <p:nvPr>
            <p:ph type="dt" sz="quarter" idx="10"/>
          </p:nvPr>
        </p:nvSpPr>
        <p:spPr/>
        <p:txBody>
          <a:bodyPr/>
          <a:lstStyle>
            <a:lvl1pPr>
              <a:defRPr smtClean="0">
                <a:solidFill>
                  <a:srgbClr val="FFFFFF"/>
                </a:solidFill>
              </a:defRPr>
            </a:lvl1pPr>
          </a:lstStyle>
          <a:p>
            <a:pPr>
              <a:defRPr/>
            </a:pPr>
            <a:endParaRPr lang="en-US" dirty="0"/>
          </a:p>
        </p:txBody>
      </p:sp>
      <p:sp>
        <p:nvSpPr>
          <p:cNvPr id="31" name="Rectangle 31"/>
          <p:cNvSpPr>
            <a:spLocks noGrp="1" noChangeArrowheads="1"/>
          </p:cNvSpPr>
          <p:nvPr>
            <p:ph type="ftr" sz="quarter" idx="11"/>
          </p:nvPr>
        </p:nvSpPr>
        <p:spPr/>
        <p:txBody>
          <a:bodyPr/>
          <a:lstStyle>
            <a:lvl1pPr>
              <a:defRPr smtClean="0">
                <a:solidFill>
                  <a:srgbClr val="FFFFFF"/>
                </a:solidFill>
              </a:defRPr>
            </a:lvl1pPr>
          </a:lstStyle>
          <a:p>
            <a:pPr>
              <a:defRPr/>
            </a:pPr>
            <a:r>
              <a:rPr lang="en-US" dirty="0"/>
              <a:t>Health Strategies International</a:t>
            </a:r>
          </a:p>
        </p:txBody>
      </p:sp>
      <p:sp>
        <p:nvSpPr>
          <p:cNvPr id="32" name="Rectangle 32"/>
          <p:cNvSpPr>
            <a:spLocks noGrp="1" noChangeArrowheads="1"/>
          </p:cNvSpPr>
          <p:nvPr>
            <p:ph type="sldNum" sz="quarter" idx="12"/>
          </p:nvPr>
        </p:nvSpPr>
        <p:spPr/>
        <p:txBody>
          <a:bodyPr/>
          <a:lstStyle>
            <a:lvl1pPr>
              <a:defRPr smtClean="0">
                <a:solidFill>
                  <a:srgbClr val="FFFFFF"/>
                </a:solidFill>
              </a:defRPr>
            </a:lvl1pPr>
          </a:lstStyle>
          <a:p>
            <a:pPr>
              <a:defRPr/>
            </a:pPr>
            <a:fld id="{0B0D8C24-266C-430A-A7FB-ED54A18D4617}" type="slidenum">
              <a:rPr lang="en-US"/>
              <a:pPr>
                <a:defRPr/>
              </a:pPr>
              <a:t>‹#›</a:t>
            </a:fld>
            <a:endParaRPr lang="en-US" dirty="0"/>
          </a:p>
        </p:txBody>
      </p:sp>
    </p:spTree>
    <p:extLst>
      <p:ext uri="{BB962C8B-B14F-4D97-AF65-F5344CB8AC3E}">
        <p14:creationId xmlns:p14="http://schemas.microsoft.com/office/powerpoint/2010/main" val="19397053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21"/>
          <p:cNvSpPr>
            <a:spLocks noGrp="1" noChangeArrowheads="1"/>
          </p:cNvSpPr>
          <p:nvPr>
            <p:ph type="sldNum" sz="quarter" idx="12"/>
          </p:nvPr>
        </p:nvSpPr>
        <p:spPr>
          <a:ln/>
        </p:spPr>
        <p:txBody>
          <a:bodyPr/>
          <a:lstStyle>
            <a:lvl1pPr>
              <a:defRPr/>
            </a:lvl1pPr>
          </a:lstStyle>
          <a:p>
            <a:pPr>
              <a:defRPr/>
            </a:pPr>
            <a:fld id="{7192676A-0AFB-4495-9621-30BBD484CD3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025615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89" y="4406903"/>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489"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21"/>
          <p:cNvSpPr>
            <a:spLocks noGrp="1" noChangeArrowheads="1"/>
          </p:cNvSpPr>
          <p:nvPr>
            <p:ph type="sldNum" sz="quarter" idx="12"/>
          </p:nvPr>
        </p:nvSpPr>
        <p:spPr>
          <a:ln/>
        </p:spPr>
        <p:txBody>
          <a:bodyPr/>
          <a:lstStyle>
            <a:lvl1pPr>
              <a:defRPr/>
            </a:lvl1pPr>
          </a:lstStyle>
          <a:p>
            <a:pPr>
              <a:defRPr/>
            </a:pPr>
            <a:fld id="{453BA941-3DBF-4E48-A938-1C5B167807D3}"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9640712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1"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39735" y="1981200"/>
            <a:ext cx="381846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7" name="Rectangle 21"/>
          <p:cNvSpPr>
            <a:spLocks noGrp="1" noChangeArrowheads="1"/>
          </p:cNvSpPr>
          <p:nvPr>
            <p:ph type="sldNum" sz="quarter" idx="12"/>
          </p:nvPr>
        </p:nvSpPr>
        <p:spPr>
          <a:ln/>
        </p:spPr>
        <p:txBody>
          <a:bodyPr/>
          <a:lstStyle>
            <a:lvl1pPr>
              <a:defRPr/>
            </a:lvl1pPr>
          </a:lstStyle>
          <a:p>
            <a:pPr>
              <a:defRPr/>
            </a:pPr>
            <a:fld id="{77E30DB3-7A33-45A0-8EB6-C50D3130F8C2}"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911681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0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0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378" y="1535113"/>
            <a:ext cx="404142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378" y="2174875"/>
            <a:ext cx="404142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9" name="Rectangle 21"/>
          <p:cNvSpPr>
            <a:spLocks noGrp="1" noChangeArrowheads="1"/>
          </p:cNvSpPr>
          <p:nvPr>
            <p:ph type="sldNum" sz="quarter" idx="12"/>
          </p:nvPr>
        </p:nvSpPr>
        <p:spPr>
          <a:ln/>
        </p:spPr>
        <p:txBody>
          <a:bodyPr/>
          <a:lstStyle>
            <a:lvl1pPr>
              <a:defRPr/>
            </a:lvl1pPr>
          </a:lstStyle>
          <a:p>
            <a:pPr>
              <a:defRPr/>
            </a:pPr>
            <a:fld id="{F5EFA75C-33BA-4CD2-AD43-43EB92180F7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259045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6"/>
          <p:cNvSpPr>
            <a:spLocks noGrp="1" noChangeArrowheads="1"/>
          </p:cNvSpPr>
          <p:nvPr>
            <p:ph type="sldNum" sz="quarter" idx="12"/>
          </p:nvPr>
        </p:nvSpPr>
        <p:spPr>
          <a:ln/>
        </p:spPr>
        <p:txBody>
          <a:bodyPr/>
          <a:lstStyle>
            <a:lvl1pPr>
              <a:defRPr/>
            </a:lvl1pPr>
          </a:lstStyle>
          <a:p>
            <a:pPr>
              <a:defRPr/>
            </a:pPr>
            <a:fld id="{998DA12D-32B7-43CA-A190-46FED9E3DEE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355431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5" name="Rectangle 21"/>
          <p:cNvSpPr>
            <a:spLocks noGrp="1" noChangeArrowheads="1"/>
          </p:cNvSpPr>
          <p:nvPr>
            <p:ph type="sldNum" sz="quarter" idx="12"/>
          </p:nvPr>
        </p:nvSpPr>
        <p:spPr>
          <a:ln/>
        </p:spPr>
        <p:txBody>
          <a:bodyPr/>
          <a:lstStyle>
            <a:lvl1pPr>
              <a:defRPr/>
            </a:lvl1pPr>
          </a:lstStyle>
          <a:p>
            <a:pPr>
              <a:defRPr/>
            </a:pPr>
            <a:fld id="{9B7FB10D-475A-4048-9071-192A46462D3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40345546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4" name="Rectangle 21"/>
          <p:cNvSpPr>
            <a:spLocks noGrp="1" noChangeArrowheads="1"/>
          </p:cNvSpPr>
          <p:nvPr>
            <p:ph type="sldNum" sz="quarter" idx="12"/>
          </p:nvPr>
        </p:nvSpPr>
        <p:spPr>
          <a:ln/>
        </p:spPr>
        <p:txBody>
          <a:bodyPr/>
          <a:lstStyle>
            <a:lvl1pPr>
              <a:defRPr/>
            </a:lvl1pPr>
          </a:lstStyle>
          <a:p>
            <a:pPr>
              <a:defRPr/>
            </a:pPr>
            <a:fld id="{90BDFA00-B3A2-4BA7-BAE9-F1ECAF434E70}"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763933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48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756" y="273053"/>
            <a:ext cx="511104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3"/>
            <a:ext cx="300848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7" name="Rectangle 21"/>
          <p:cNvSpPr>
            <a:spLocks noGrp="1" noChangeArrowheads="1"/>
          </p:cNvSpPr>
          <p:nvPr>
            <p:ph type="sldNum" sz="quarter" idx="12"/>
          </p:nvPr>
        </p:nvSpPr>
        <p:spPr>
          <a:ln/>
        </p:spPr>
        <p:txBody>
          <a:bodyPr/>
          <a:lstStyle>
            <a:lvl1pPr>
              <a:defRPr/>
            </a:lvl1pPr>
          </a:lstStyle>
          <a:p>
            <a:pPr>
              <a:defRPr/>
            </a:pPr>
            <a:fld id="{55F56644-7FD8-43B2-8636-136EFBF73C1E}"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5744924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111"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111"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111"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7" name="Rectangle 21"/>
          <p:cNvSpPr>
            <a:spLocks noGrp="1" noChangeArrowheads="1"/>
          </p:cNvSpPr>
          <p:nvPr>
            <p:ph type="sldNum" sz="quarter" idx="12"/>
          </p:nvPr>
        </p:nvSpPr>
        <p:spPr>
          <a:ln/>
        </p:spPr>
        <p:txBody>
          <a:bodyPr/>
          <a:lstStyle>
            <a:lvl1pPr>
              <a:defRPr/>
            </a:lvl1pPr>
          </a:lstStyle>
          <a:p>
            <a:pPr>
              <a:defRPr/>
            </a:pPr>
            <a:fld id="{DA973168-B716-4E25-AC03-53CE6DD02E7B}"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8519249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21"/>
          <p:cNvSpPr>
            <a:spLocks noGrp="1" noChangeArrowheads="1"/>
          </p:cNvSpPr>
          <p:nvPr>
            <p:ph type="sldNum" sz="quarter" idx="12"/>
          </p:nvPr>
        </p:nvSpPr>
        <p:spPr>
          <a:ln/>
        </p:spPr>
        <p:txBody>
          <a:bodyPr/>
          <a:lstStyle>
            <a:lvl1pPr>
              <a:defRPr/>
            </a:lvl1pPr>
          </a:lstStyle>
          <a:p>
            <a:pPr>
              <a:defRPr/>
            </a:pPr>
            <a:fld id="{AC3D1BB3-0F3B-4901-B8D7-791307B806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6418011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1"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9383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21"/>
          <p:cNvSpPr>
            <a:spLocks noGrp="1" noChangeArrowheads="1"/>
          </p:cNvSpPr>
          <p:nvPr>
            <p:ph type="sldNum" sz="quarter" idx="12"/>
          </p:nvPr>
        </p:nvSpPr>
        <p:spPr>
          <a:ln/>
        </p:spPr>
        <p:txBody>
          <a:bodyPr/>
          <a:lstStyle>
            <a:lvl1pPr>
              <a:defRPr/>
            </a:lvl1pPr>
          </a:lstStyle>
          <a:p>
            <a:pPr>
              <a:defRPr/>
            </a:pPr>
            <a:fld id="{BFA1E57E-C17D-4B69-9A48-37C80762D60F}"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3611512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19"/>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6" name="Rectangle 21"/>
          <p:cNvSpPr>
            <a:spLocks noGrp="1" noChangeArrowheads="1"/>
          </p:cNvSpPr>
          <p:nvPr>
            <p:ph type="sldNum" sz="quarter" idx="12"/>
          </p:nvPr>
        </p:nvSpPr>
        <p:spPr>
          <a:ln/>
        </p:spPr>
        <p:txBody>
          <a:bodyPr/>
          <a:lstStyle>
            <a:lvl1pPr>
              <a:defRPr/>
            </a:lvl1pPr>
          </a:lstStyle>
          <a:p>
            <a:pPr>
              <a:defRPr/>
            </a:pPr>
            <a:fld id="{72FDA323-8FFB-4901-9499-41397097D366}"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9213802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3" descr="NN_m_2c_RG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39" descr="CD_Stacked_BIG®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074" name="Rectangle 2"/>
          <p:cNvSpPr>
            <a:spLocks noGrp="1" noChangeArrowheads="1"/>
          </p:cNvSpPr>
          <p:nvPr>
            <p:ph type="ctrTitle"/>
          </p:nvPr>
        </p:nvSpPr>
        <p:spPr>
          <a:xfrm>
            <a:off x="5292725" y="1773238"/>
            <a:ext cx="3379788" cy="2019300"/>
          </a:xfrm>
        </p:spPr>
        <p:txBody>
          <a:bodyPr anchor="b"/>
          <a:lstStyle>
            <a:lvl1pPr algn="r">
              <a:lnSpc>
                <a:spcPct val="85000"/>
              </a:lnSpc>
              <a:defRPr sz="3200"/>
            </a:lvl1pPr>
          </a:lstStyle>
          <a:p>
            <a:pPr lvl="0"/>
            <a:r>
              <a:rPr lang="en-US" noProof="0"/>
              <a:t>Click to edit Master title style</a:t>
            </a:r>
            <a:endParaRPr lang="en-GB" noProof="0"/>
          </a:p>
        </p:txBody>
      </p:sp>
      <p:sp>
        <p:nvSpPr>
          <p:cNvPr id="3075" name="Rectangle 3"/>
          <p:cNvSpPr>
            <a:spLocks noGrp="1" noChangeArrowheads="1"/>
          </p:cNvSpPr>
          <p:nvPr>
            <p:ph type="subTitle" idx="1"/>
          </p:nvPr>
        </p:nvSpPr>
        <p:spPr>
          <a:xfrm>
            <a:off x="5292725" y="4033838"/>
            <a:ext cx="3379788" cy="914400"/>
          </a:xfrm>
          <a:extLst>
            <a:ext uri="{909E8E84-426E-40dd-AFC4-6F175D3DCCD1}">
              <a14:hiddenFill xmlns:a14="http://schemas.microsoft.com/office/drawing/2010/main" xmlns="">
                <a:solidFill>
                  <a:schemeClr val="accent1"/>
                </a:solidFill>
              </a14:hiddenFill>
            </a:ext>
          </a:extLst>
        </p:spPr>
        <p:txBody>
          <a:bodyPr/>
          <a:lstStyle>
            <a:lvl1pPr marL="0" indent="0" algn="r">
              <a:buFontTx/>
              <a:buNone/>
              <a:defRPr sz="1500"/>
            </a:lvl1pPr>
          </a:lstStyle>
          <a:p>
            <a:pPr lvl="0"/>
            <a:r>
              <a:rPr lang="en-US" noProof="0"/>
              <a:t>Click to edit Master subtitle style</a:t>
            </a:r>
            <a:endParaRPr lang="en-GB" noProof="0"/>
          </a:p>
        </p:txBody>
      </p:sp>
      <p:sp>
        <p:nvSpPr>
          <p:cNvPr id="6" name="Rectangle 15"/>
          <p:cNvSpPr>
            <a:spLocks noGrp="1" noChangeArrowheads="1"/>
          </p:cNvSpPr>
          <p:nvPr>
            <p:ph type="ftr" sz="quarter" idx="10"/>
          </p:nvPr>
        </p:nvSpPr>
        <p:spPr>
          <a:xfrm>
            <a:off x="395288" y="0"/>
            <a:ext cx="6519862" cy="620713"/>
          </a:xfrm>
        </p:spPr>
        <p:txBody>
          <a:bodyPr anchor="b"/>
          <a:lstStyle>
            <a:lvl1pPr>
              <a:defRPr>
                <a:solidFill>
                  <a:schemeClr val="bg1"/>
                </a:solidFill>
              </a:defRPr>
            </a:lvl1pPr>
          </a:lstStyle>
          <a:p>
            <a:pPr>
              <a:defRPr/>
            </a:pPr>
            <a:r>
              <a:rPr lang="en-GB" dirty="0">
                <a:solidFill>
                  <a:srgbClr val="FFFFFF"/>
                </a:solidFill>
              </a:rPr>
              <a:t>Health Strategies International</a:t>
            </a:r>
          </a:p>
        </p:txBody>
      </p:sp>
      <p:sp>
        <p:nvSpPr>
          <p:cNvPr id="7" name="Rectangle 18"/>
          <p:cNvSpPr>
            <a:spLocks noGrp="1" noChangeArrowheads="1"/>
          </p:cNvSpPr>
          <p:nvPr>
            <p:ph type="dt" sz="half" idx="11"/>
          </p:nvPr>
        </p:nvSpPr>
        <p:spPr>
          <a:xfrm>
            <a:off x="6913563" y="0"/>
            <a:ext cx="1751012" cy="620713"/>
          </a:xfrm>
        </p:spPr>
        <p:txBody>
          <a:bodyPr anchor="b"/>
          <a:lstStyle>
            <a:lvl1pPr>
              <a:defRPr sz="900">
                <a:solidFill>
                  <a:schemeClr val="hlink"/>
                </a:solidFill>
              </a:defRPr>
            </a:lvl1pPr>
          </a:lstStyle>
          <a:p>
            <a:pPr>
              <a:defRPr/>
            </a:pPr>
            <a:endParaRPr lang="en-GB" dirty="0">
              <a:solidFill>
                <a:srgbClr val="E64A0E"/>
              </a:solidFill>
            </a:endParaRPr>
          </a:p>
        </p:txBody>
      </p:sp>
    </p:spTree>
    <p:extLst>
      <p:ext uri="{BB962C8B-B14F-4D97-AF65-F5344CB8AC3E}">
        <p14:creationId xmlns:p14="http://schemas.microsoft.com/office/powerpoint/2010/main" val="30093589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Health Strategies International</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F2D9A0EA-4DC8-40B3-9669-9BC152EBD86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endParaRPr lang="en-GB" dirty="0"/>
          </a:p>
        </p:txBody>
      </p:sp>
    </p:spTree>
    <p:extLst>
      <p:ext uri="{BB962C8B-B14F-4D97-AF65-F5344CB8AC3E}">
        <p14:creationId xmlns:p14="http://schemas.microsoft.com/office/powerpoint/2010/main" val="13785874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Health Strategies International</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C6E3A665-B1EE-4D50-9073-5F220CBF0F43}"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endParaRPr lang="en-GB" dirty="0"/>
          </a:p>
        </p:txBody>
      </p:sp>
    </p:spTree>
    <p:extLst>
      <p:ext uri="{BB962C8B-B14F-4D97-AF65-F5344CB8AC3E}">
        <p14:creationId xmlns:p14="http://schemas.microsoft.com/office/powerpoint/2010/main" val="1274774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7" name="Rectangle 6"/>
          <p:cNvSpPr>
            <a:spLocks noGrp="1" noChangeArrowheads="1"/>
          </p:cNvSpPr>
          <p:nvPr>
            <p:ph type="sldNum" sz="quarter" idx="12"/>
          </p:nvPr>
        </p:nvSpPr>
        <p:spPr>
          <a:ln/>
        </p:spPr>
        <p:txBody>
          <a:bodyPr/>
          <a:lstStyle>
            <a:lvl1pPr>
              <a:defRPr/>
            </a:lvl1pPr>
          </a:lstStyle>
          <a:p>
            <a:pPr>
              <a:defRPr/>
            </a:pPr>
            <a:fld id="{DD3FADBA-564A-43F6-9838-D71AE81C3E55}"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5690228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76250" y="1625600"/>
            <a:ext cx="4016375"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5025" y="1625600"/>
            <a:ext cx="4017963" cy="372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Health Strategies International</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3204DD6-BC9E-4F5A-A504-D5F5C9C9234B}"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endParaRPr lang="en-GB" dirty="0"/>
          </a:p>
        </p:txBody>
      </p:sp>
    </p:spTree>
    <p:extLst>
      <p:ext uri="{BB962C8B-B14F-4D97-AF65-F5344CB8AC3E}">
        <p14:creationId xmlns:p14="http://schemas.microsoft.com/office/powerpoint/2010/main" val="25969593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ftr" sz="quarter" idx="10"/>
          </p:nvPr>
        </p:nvSpPr>
        <p:spPr>
          <a:ln/>
        </p:spPr>
        <p:txBody>
          <a:bodyPr/>
          <a:lstStyle>
            <a:lvl1pPr>
              <a:defRPr/>
            </a:lvl1pPr>
          </a:lstStyle>
          <a:p>
            <a:pPr>
              <a:defRPr/>
            </a:pPr>
            <a:r>
              <a:rPr lang="en-GB" dirty="0"/>
              <a:t>Health Strategies International</a:t>
            </a:r>
          </a:p>
        </p:txBody>
      </p:sp>
      <p:sp>
        <p:nvSpPr>
          <p:cNvPr id="8"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54D1529A-E977-418D-A3E7-62CDBBBF7BF5}" type="slidenum">
              <a:rPr lang="en-GB">
                <a:solidFill>
                  <a:srgbClr val="E64A0E"/>
                </a:solidFill>
              </a:rPr>
              <a:pPr>
                <a:defRPr/>
              </a:pPr>
              <a:t>‹#›</a:t>
            </a:fld>
            <a:endParaRPr lang="en-GB" dirty="0">
              <a:solidFill>
                <a:srgbClr val="E64A0E"/>
              </a:solidFill>
            </a:endParaRPr>
          </a:p>
        </p:txBody>
      </p:sp>
      <p:sp>
        <p:nvSpPr>
          <p:cNvPr id="9" name="Rectangle 81"/>
          <p:cNvSpPr>
            <a:spLocks noGrp="1" noChangeArrowheads="1"/>
          </p:cNvSpPr>
          <p:nvPr>
            <p:ph type="dt" sz="half" idx="12"/>
          </p:nvPr>
        </p:nvSpPr>
        <p:spPr>
          <a:ln/>
        </p:spPr>
        <p:txBody>
          <a:bodyPr/>
          <a:lstStyle>
            <a:lvl1pPr>
              <a:defRPr/>
            </a:lvl1pPr>
          </a:lstStyle>
          <a:p>
            <a:pPr>
              <a:defRPr/>
            </a:pPr>
            <a:endParaRPr lang="en-GB" dirty="0"/>
          </a:p>
        </p:txBody>
      </p:sp>
    </p:spTree>
    <p:extLst>
      <p:ext uri="{BB962C8B-B14F-4D97-AF65-F5344CB8AC3E}">
        <p14:creationId xmlns:p14="http://schemas.microsoft.com/office/powerpoint/2010/main" val="2266631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ftr" sz="quarter" idx="10"/>
          </p:nvPr>
        </p:nvSpPr>
        <p:spPr>
          <a:ln/>
        </p:spPr>
        <p:txBody>
          <a:bodyPr/>
          <a:lstStyle>
            <a:lvl1pPr>
              <a:defRPr/>
            </a:lvl1pPr>
          </a:lstStyle>
          <a:p>
            <a:pPr>
              <a:defRPr/>
            </a:pPr>
            <a:r>
              <a:rPr lang="en-GB" dirty="0"/>
              <a:t>Health Strategies International</a:t>
            </a:r>
          </a:p>
        </p:txBody>
      </p:sp>
      <p:sp>
        <p:nvSpPr>
          <p:cNvPr id="4"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4B45AB59-EEC0-464C-9DE5-81A21E747493}" type="slidenum">
              <a:rPr lang="en-GB">
                <a:solidFill>
                  <a:srgbClr val="E64A0E"/>
                </a:solidFill>
              </a:rPr>
              <a:pPr>
                <a:defRPr/>
              </a:pPr>
              <a:t>‹#›</a:t>
            </a:fld>
            <a:endParaRPr lang="en-GB" dirty="0">
              <a:solidFill>
                <a:srgbClr val="E64A0E"/>
              </a:solidFill>
            </a:endParaRPr>
          </a:p>
        </p:txBody>
      </p:sp>
      <p:sp>
        <p:nvSpPr>
          <p:cNvPr id="5" name="Rectangle 81"/>
          <p:cNvSpPr>
            <a:spLocks noGrp="1" noChangeArrowheads="1"/>
          </p:cNvSpPr>
          <p:nvPr>
            <p:ph type="dt" sz="half" idx="12"/>
          </p:nvPr>
        </p:nvSpPr>
        <p:spPr>
          <a:ln/>
        </p:spPr>
        <p:txBody>
          <a:bodyPr/>
          <a:lstStyle>
            <a:lvl1pPr>
              <a:defRPr/>
            </a:lvl1pPr>
          </a:lstStyle>
          <a:p>
            <a:pPr>
              <a:defRPr/>
            </a:pPr>
            <a:endParaRPr lang="en-GB" dirty="0"/>
          </a:p>
        </p:txBody>
      </p:sp>
    </p:spTree>
    <p:extLst>
      <p:ext uri="{BB962C8B-B14F-4D97-AF65-F5344CB8AC3E}">
        <p14:creationId xmlns:p14="http://schemas.microsoft.com/office/powerpoint/2010/main" val="8279795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GB" dirty="0"/>
              <a:t>Health Strategies International</a:t>
            </a:r>
          </a:p>
        </p:txBody>
      </p:sp>
      <p:sp>
        <p:nvSpPr>
          <p:cNvPr id="3"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1A132B8-7885-4289-8425-24ACBD27C18C}" type="slidenum">
              <a:rPr lang="en-GB">
                <a:solidFill>
                  <a:srgbClr val="E64A0E"/>
                </a:solidFill>
              </a:rPr>
              <a:pPr>
                <a:defRPr/>
              </a:pPr>
              <a:t>‹#›</a:t>
            </a:fld>
            <a:endParaRPr lang="en-GB" dirty="0">
              <a:solidFill>
                <a:srgbClr val="E64A0E"/>
              </a:solidFill>
            </a:endParaRPr>
          </a:p>
        </p:txBody>
      </p:sp>
      <p:sp>
        <p:nvSpPr>
          <p:cNvPr id="4" name="Rectangle 81"/>
          <p:cNvSpPr>
            <a:spLocks noGrp="1" noChangeArrowheads="1"/>
          </p:cNvSpPr>
          <p:nvPr>
            <p:ph type="dt" sz="half" idx="12"/>
          </p:nvPr>
        </p:nvSpPr>
        <p:spPr>
          <a:ln/>
        </p:spPr>
        <p:txBody>
          <a:bodyPr/>
          <a:lstStyle>
            <a:lvl1pPr>
              <a:defRPr/>
            </a:lvl1pPr>
          </a:lstStyle>
          <a:p>
            <a:pPr>
              <a:defRPr/>
            </a:pPr>
            <a:endParaRPr lang="en-GB" dirty="0"/>
          </a:p>
        </p:txBody>
      </p:sp>
    </p:spTree>
    <p:extLst>
      <p:ext uri="{BB962C8B-B14F-4D97-AF65-F5344CB8AC3E}">
        <p14:creationId xmlns:p14="http://schemas.microsoft.com/office/powerpoint/2010/main" val="7102956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Health Strategies International</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0A12A57-88E9-4344-9CCB-E00BF76124A3}"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endParaRPr lang="en-GB" dirty="0"/>
          </a:p>
        </p:txBody>
      </p:sp>
    </p:spTree>
    <p:extLst>
      <p:ext uri="{BB962C8B-B14F-4D97-AF65-F5344CB8AC3E}">
        <p14:creationId xmlns:p14="http://schemas.microsoft.com/office/powerpoint/2010/main" val="318573516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GB" dirty="0"/>
              <a:t>Health Strategies International</a:t>
            </a:r>
          </a:p>
        </p:txBody>
      </p:sp>
      <p:sp>
        <p:nvSpPr>
          <p:cNvPr id="6"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A2B40BFA-BE81-450B-987C-94D3B17DBD20}" type="slidenum">
              <a:rPr lang="en-GB">
                <a:solidFill>
                  <a:srgbClr val="E64A0E"/>
                </a:solidFill>
              </a:rPr>
              <a:pPr>
                <a:defRPr/>
              </a:pPr>
              <a:t>‹#›</a:t>
            </a:fld>
            <a:endParaRPr lang="en-GB" dirty="0">
              <a:solidFill>
                <a:srgbClr val="E64A0E"/>
              </a:solidFill>
            </a:endParaRPr>
          </a:p>
        </p:txBody>
      </p:sp>
      <p:sp>
        <p:nvSpPr>
          <p:cNvPr id="7" name="Rectangle 81"/>
          <p:cNvSpPr>
            <a:spLocks noGrp="1" noChangeArrowheads="1"/>
          </p:cNvSpPr>
          <p:nvPr>
            <p:ph type="dt" sz="half" idx="12"/>
          </p:nvPr>
        </p:nvSpPr>
        <p:spPr>
          <a:ln/>
        </p:spPr>
        <p:txBody>
          <a:bodyPr/>
          <a:lstStyle>
            <a:lvl1pPr>
              <a:defRPr/>
            </a:lvl1pPr>
          </a:lstStyle>
          <a:p>
            <a:pPr>
              <a:defRPr/>
            </a:pPr>
            <a:endParaRPr lang="en-GB" dirty="0"/>
          </a:p>
        </p:txBody>
      </p:sp>
    </p:spTree>
    <p:extLst>
      <p:ext uri="{BB962C8B-B14F-4D97-AF65-F5344CB8AC3E}">
        <p14:creationId xmlns:p14="http://schemas.microsoft.com/office/powerpoint/2010/main" val="28678221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Health Strategies International</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692EA22B-2237-4254-A249-E22EA4E39C81}"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endParaRPr lang="en-GB" dirty="0"/>
          </a:p>
        </p:txBody>
      </p:sp>
    </p:spTree>
    <p:extLst>
      <p:ext uri="{BB962C8B-B14F-4D97-AF65-F5344CB8AC3E}">
        <p14:creationId xmlns:p14="http://schemas.microsoft.com/office/powerpoint/2010/main" val="16414547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8288" y="469900"/>
            <a:ext cx="2046287" cy="48847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76250" y="469900"/>
            <a:ext cx="5989638" cy="48847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ftr" sz="quarter" idx="10"/>
          </p:nvPr>
        </p:nvSpPr>
        <p:spPr>
          <a:ln/>
        </p:spPr>
        <p:txBody>
          <a:bodyPr/>
          <a:lstStyle>
            <a:lvl1pPr>
              <a:defRPr/>
            </a:lvl1pPr>
          </a:lstStyle>
          <a:p>
            <a:pPr>
              <a:defRPr/>
            </a:pPr>
            <a:r>
              <a:rPr lang="en-GB" dirty="0"/>
              <a:t>Health Strategies International</a:t>
            </a:r>
          </a:p>
        </p:txBody>
      </p:sp>
      <p:sp>
        <p:nvSpPr>
          <p:cNvPr id="5" name="Rectangle 23"/>
          <p:cNvSpPr>
            <a:spLocks noGrp="1" noChangeArrowheads="1"/>
          </p:cNvSpPr>
          <p:nvPr>
            <p:ph type="sldNum" sz="quarter" idx="11"/>
          </p:nvPr>
        </p:nvSpPr>
        <p:spPr>
          <a:ln/>
        </p:spPr>
        <p:txBody>
          <a:bodyPr/>
          <a:lstStyle>
            <a:lvl1pPr>
              <a:defRPr/>
            </a:lvl1pPr>
          </a:lstStyle>
          <a:p>
            <a:pPr>
              <a:defRPr/>
            </a:pPr>
            <a:r>
              <a:rPr lang="en-GB" dirty="0">
                <a:solidFill>
                  <a:srgbClr val="E64A0E"/>
                </a:solidFill>
              </a:rPr>
              <a:t>Slide no </a:t>
            </a:r>
            <a:fld id="{D06C8813-7DAF-4AFD-A24E-9835E9E6F010}" type="slidenum">
              <a:rPr lang="en-GB">
                <a:solidFill>
                  <a:srgbClr val="E64A0E"/>
                </a:solidFill>
              </a:rPr>
              <a:pPr>
                <a:defRPr/>
              </a:pPr>
              <a:t>‹#›</a:t>
            </a:fld>
            <a:endParaRPr lang="en-GB" dirty="0">
              <a:solidFill>
                <a:srgbClr val="E64A0E"/>
              </a:solidFill>
            </a:endParaRPr>
          </a:p>
        </p:txBody>
      </p:sp>
      <p:sp>
        <p:nvSpPr>
          <p:cNvPr id="6" name="Rectangle 81"/>
          <p:cNvSpPr>
            <a:spLocks noGrp="1" noChangeArrowheads="1"/>
          </p:cNvSpPr>
          <p:nvPr>
            <p:ph type="dt" sz="half" idx="12"/>
          </p:nvPr>
        </p:nvSpPr>
        <p:spPr>
          <a:ln/>
        </p:spPr>
        <p:txBody>
          <a:bodyPr/>
          <a:lstStyle>
            <a:lvl1pPr>
              <a:defRPr/>
            </a:lvl1pPr>
          </a:lstStyle>
          <a:p>
            <a:pPr>
              <a:defRPr/>
            </a:pPr>
            <a:endParaRPr lang="en-GB" dirty="0"/>
          </a:p>
        </p:txBody>
      </p:sp>
    </p:spTree>
    <p:extLst>
      <p:ext uri="{BB962C8B-B14F-4D97-AF65-F5344CB8AC3E}">
        <p14:creationId xmlns:p14="http://schemas.microsoft.com/office/powerpoint/2010/main" val="4147016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9" name="Rectangle 6"/>
          <p:cNvSpPr>
            <a:spLocks noGrp="1" noChangeArrowheads="1"/>
          </p:cNvSpPr>
          <p:nvPr>
            <p:ph type="sldNum" sz="quarter" idx="12"/>
          </p:nvPr>
        </p:nvSpPr>
        <p:spPr>
          <a:ln/>
        </p:spPr>
        <p:txBody>
          <a:bodyPr/>
          <a:lstStyle>
            <a:lvl1pPr>
              <a:defRPr/>
            </a:lvl1pPr>
          </a:lstStyle>
          <a:p>
            <a:pPr>
              <a:defRPr/>
            </a:pPr>
            <a:fld id="{10869613-84FA-4F3E-AAB6-8A4BCEF7338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1449988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5" name="Rectangle 6"/>
          <p:cNvSpPr>
            <a:spLocks noGrp="1" noChangeArrowheads="1"/>
          </p:cNvSpPr>
          <p:nvPr>
            <p:ph type="sldNum" sz="quarter" idx="12"/>
          </p:nvPr>
        </p:nvSpPr>
        <p:spPr>
          <a:ln/>
        </p:spPr>
        <p:txBody>
          <a:bodyPr/>
          <a:lstStyle>
            <a:lvl1pPr>
              <a:defRPr/>
            </a:lvl1pPr>
          </a:lstStyle>
          <a:p>
            <a:pPr>
              <a:defRPr/>
            </a:pPr>
            <a:fld id="{437FBF52-0AAA-4B6E-8EA0-339376A901DD}"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2266237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4" name="Rectangle 6"/>
          <p:cNvSpPr>
            <a:spLocks noGrp="1" noChangeArrowheads="1"/>
          </p:cNvSpPr>
          <p:nvPr>
            <p:ph type="sldNum" sz="quarter" idx="12"/>
          </p:nvPr>
        </p:nvSpPr>
        <p:spPr>
          <a:ln/>
        </p:spPr>
        <p:txBody>
          <a:bodyPr/>
          <a:lstStyle>
            <a:lvl1pPr>
              <a:defRPr/>
            </a:lvl1pPr>
          </a:lstStyle>
          <a:p>
            <a:pPr>
              <a:defRPr/>
            </a:pPr>
            <a:fld id="{9A7306E4-E331-4851-9426-40DA7EA24F8C}"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05115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3"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7" name="Rectangle 6"/>
          <p:cNvSpPr>
            <a:spLocks noGrp="1" noChangeArrowheads="1"/>
          </p:cNvSpPr>
          <p:nvPr>
            <p:ph type="sldNum" sz="quarter" idx="12"/>
          </p:nvPr>
        </p:nvSpPr>
        <p:spPr>
          <a:ln/>
        </p:spPr>
        <p:txBody>
          <a:bodyPr/>
          <a:lstStyle>
            <a:lvl1pPr>
              <a:defRPr/>
            </a:lvl1pPr>
          </a:lstStyle>
          <a:p>
            <a:pPr>
              <a:defRPr/>
            </a:pPr>
            <a:fld id="{3A88E380-4B02-45EF-969C-8354DC820359}"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3238255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solidFill>
                <a:srgbClr val="FFFF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solidFill>
                  <a:srgbClr val="FFFF00"/>
                </a:solidFill>
              </a:rPr>
              <a:t>Health Strategies International</a:t>
            </a:r>
          </a:p>
        </p:txBody>
      </p:sp>
      <p:sp>
        <p:nvSpPr>
          <p:cNvPr id="7" name="Rectangle 6"/>
          <p:cNvSpPr>
            <a:spLocks noGrp="1" noChangeArrowheads="1"/>
          </p:cNvSpPr>
          <p:nvPr>
            <p:ph type="sldNum" sz="quarter" idx="12"/>
          </p:nvPr>
        </p:nvSpPr>
        <p:spPr>
          <a:ln/>
        </p:spPr>
        <p:txBody>
          <a:bodyPr/>
          <a:lstStyle>
            <a:lvl1pPr>
              <a:defRPr/>
            </a:lvl1pPr>
          </a:lstStyle>
          <a:p>
            <a:pPr>
              <a:defRPr/>
            </a:pPr>
            <a:fld id="{31980D9F-6DB1-4A07-A6AD-52832BA25484}" type="slidenum">
              <a:rPr lang="en-US">
                <a:solidFill>
                  <a:srgbClr val="FFFF00"/>
                </a:solidFill>
              </a:rPr>
              <a:pPr>
                <a:defRPr/>
              </a:pPr>
              <a:t>‹#›</a:t>
            </a:fld>
            <a:endParaRPr lang="en-US" dirty="0">
              <a:solidFill>
                <a:srgbClr val="FFFF00"/>
              </a:solidFill>
            </a:endParaRPr>
          </a:p>
        </p:txBody>
      </p:sp>
    </p:spTree>
    <p:extLst>
      <p:ext uri="{BB962C8B-B14F-4D97-AF65-F5344CB8AC3E}">
        <p14:creationId xmlns:p14="http://schemas.microsoft.com/office/powerpoint/2010/main" val="867377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1.jpe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089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0900"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endParaRPr lang="en-US" dirty="0">
              <a:solidFill>
                <a:srgbClr val="FFFF00"/>
              </a:solidFill>
            </a:endParaRPr>
          </a:p>
        </p:txBody>
      </p:sp>
      <p:sp>
        <p:nvSpPr>
          <p:cNvPr id="809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1" dirty="0">
                <a:effectLst>
                  <a:outerShdw blurRad="38100" dist="38100" dir="2700000" algn="tl">
                    <a:srgbClr val="000000"/>
                  </a:outerShdw>
                </a:effectLst>
                <a:latin typeface="+mn-lt"/>
              </a:defRPr>
            </a:lvl1pPr>
          </a:lstStyle>
          <a:p>
            <a:pPr fontAlgn="base">
              <a:spcBef>
                <a:spcPct val="0"/>
              </a:spcBef>
              <a:spcAft>
                <a:spcPct val="0"/>
              </a:spcAft>
              <a:defRPr/>
            </a:pPr>
            <a:r>
              <a:rPr lang="en-US" dirty="0">
                <a:solidFill>
                  <a:srgbClr val="FFFF00"/>
                </a:solidFill>
              </a:rPr>
              <a:t>Health Strategies International</a:t>
            </a:r>
          </a:p>
        </p:txBody>
      </p:sp>
      <p:sp>
        <p:nvSpPr>
          <p:cNvPr id="80902"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1">
                <a:effectLst>
                  <a:outerShdw blurRad="38100" dist="38100" dir="2700000" algn="tl">
                    <a:srgbClr val="000000"/>
                  </a:outerShdw>
                </a:effectLst>
                <a:latin typeface="+mn-lt"/>
              </a:defRPr>
            </a:lvl1pPr>
          </a:lstStyle>
          <a:p>
            <a:pPr fontAlgn="base">
              <a:spcBef>
                <a:spcPct val="0"/>
              </a:spcBef>
              <a:spcAft>
                <a:spcPct val="0"/>
              </a:spcAft>
              <a:defRPr/>
            </a:pPr>
            <a:fld id="{2CA99999-5253-4A2C-A9DC-D768765AA254}" type="slidenum">
              <a:rPr lang="en-US">
                <a:solidFill>
                  <a:srgbClr val="FFFF00"/>
                </a:solidFill>
              </a:rPr>
              <a:pPr fontAlgn="base">
                <a:spcBef>
                  <a:spcPct val="0"/>
                </a:spcBef>
                <a:spcAft>
                  <a:spcPct val="0"/>
                </a:spcAft>
                <a:defRPr/>
              </a:pPr>
              <a:t>‹#›</a:t>
            </a:fld>
            <a:endParaRPr lang="en-US" dirty="0">
              <a:solidFill>
                <a:srgbClr val="FFFF00"/>
              </a:solidFill>
            </a:endParaRPr>
          </a:p>
        </p:txBody>
      </p:sp>
    </p:spTree>
    <p:extLst>
      <p:ext uri="{BB962C8B-B14F-4D97-AF65-F5344CB8AC3E}">
        <p14:creationId xmlns:p14="http://schemas.microsoft.com/office/powerpoint/2010/main" val="170452140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har char="•"/>
        <a:defRPr sz="3200" b="1">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har char="•"/>
        <a:defRPr sz="2400" b="1">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har char="»"/>
        <a:defRPr sz="2000" b="1">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har char="»"/>
        <a:defRPr sz="20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r>
              <a:rPr kumimoji="1" lang="en-US" dirty="0">
                <a:solidFill>
                  <a:srgbClr val="FFFF00"/>
                </a:solidFill>
              </a:rPr>
              <a:t>Health Strategies International</a:t>
            </a: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2150738332"/>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685800" y="117475"/>
            <a:ext cx="8456789" cy="6738938"/>
            <a:chOff x="432" y="74"/>
            <a:chExt cx="5327" cy="4245"/>
          </a:xfrm>
        </p:grpSpPr>
        <p:sp>
          <p:nvSpPr>
            <p:cNvPr id="13315" name="Rectangle 3"/>
            <p:cNvSpPr>
              <a:spLocks noChangeArrowheads="1"/>
            </p:cNvSpPr>
            <p:nvPr/>
          </p:nvSpPr>
          <p:spPr bwMode="invGray">
            <a:xfrm>
              <a:off x="432" y="4176"/>
              <a:ext cx="2208" cy="143"/>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nvGrpSpPr>
            <p:cNvPr id="6153" name="Group 4"/>
            <p:cNvGrpSpPr>
              <a:grpSpLocks/>
            </p:cNvGrpSpPr>
            <p:nvPr/>
          </p:nvGrpSpPr>
          <p:grpSpPr bwMode="auto">
            <a:xfrm>
              <a:off x="2859" y="4250"/>
              <a:ext cx="2729" cy="41"/>
              <a:chOff x="2859" y="4250"/>
              <a:chExt cx="2729" cy="41"/>
            </a:xfrm>
          </p:grpSpPr>
          <p:sp>
            <p:nvSpPr>
              <p:cNvPr id="13317" name="Oval 5"/>
              <p:cNvSpPr>
                <a:spLocks noChangeArrowheads="1"/>
              </p:cNvSpPr>
              <p:nvPr/>
            </p:nvSpPr>
            <p:spPr bwMode="invGray">
              <a:xfrm>
                <a:off x="285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8" name="Oval 6"/>
              <p:cNvSpPr>
                <a:spLocks noChangeArrowheads="1"/>
              </p:cNvSpPr>
              <p:nvPr/>
            </p:nvSpPr>
            <p:spPr bwMode="invGray">
              <a:xfrm>
                <a:off x="324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19" name="Oval 7"/>
              <p:cNvSpPr>
                <a:spLocks noChangeArrowheads="1"/>
              </p:cNvSpPr>
              <p:nvPr/>
            </p:nvSpPr>
            <p:spPr bwMode="invGray">
              <a:xfrm>
                <a:off x="362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0" name="Oval 8"/>
              <p:cNvSpPr>
                <a:spLocks noChangeArrowheads="1"/>
              </p:cNvSpPr>
              <p:nvPr/>
            </p:nvSpPr>
            <p:spPr bwMode="invGray">
              <a:xfrm>
                <a:off x="4011"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1" name="Oval 9"/>
              <p:cNvSpPr>
                <a:spLocks noChangeArrowheads="1"/>
              </p:cNvSpPr>
              <p:nvPr/>
            </p:nvSpPr>
            <p:spPr bwMode="invGray">
              <a:xfrm>
                <a:off x="4395" y="4250"/>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2" name="Oval 10"/>
              <p:cNvSpPr>
                <a:spLocks noChangeArrowheads="1"/>
              </p:cNvSpPr>
              <p:nvPr/>
            </p:nvSpPr>
            <p:spPr bwMode="invGray">
              <a:xfrm>
                <a:off x="4779"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3" name="Oval 11"/>
              <p:cNvSpPr>
                <a:spLocks noChangeArrowheads="1"/>
              </p:cNvSpPr>
              <p:nvPr/>
            </p:nvSpPr>
            <p:spPr bwMode="invGray">
              <a:xfrm>
                <a:off x="5163" y="4250"/>
                <a:ext cx="42"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4" name="Oval 12"/>
              <p:cNvSpPr>
                <a:spLocks noChangeArrowheads="1"/>
              </p:cNvSpPr>
              <p:nvPr/>
            </p:nvSpPr>
            <p:spPr bwMode="invGray">
              <a:xfrm>
                <a:off x="5547" y="4250"/>
                <a:ext cx="41"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13325" name="Rectangle 13"/>
            <p:cNvSpPr>
              <a:spLocks noChangeArrowheads="1"/>
            </p:cNvSpPr>
            <p:nvPr/>
          </p:nvSpPr>
          <p:spPr bwMode="invGray">
            <a:xfrm>
              <a:off x="480" y="480"/>
              <a:ext cx="5279" cy="480"/>
            </a:xfrm>
            <a:prstGeom prst="rect">
              <a:avLst/>
            </a:prstGeom>
            <a:solidFill>
              <a:schemeClr val="hlink"/>
            </a:solidFill>
            <a:ln w="9525">
              <a:noFill/>
              <a:miter lim="800000"/>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6" name="Oval 14"/>
            <p:cNvSpPr>
              <a:spLocks noChangeArrowheads="1"/>
            </p:cNvSpPr>
            <p:nvPr/>
          </p:nvSpPr>
          <p:spPr bwMode="invGray">
            <a:xfrm>
              <a:off x="507" y="74"/>
              <a:ext cx="43" cy="42"/>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7" name="Oval 15"/>
            <p:cNvSpPr>
              <a:spLocks noChangeArrowheads="1"/>
            </p:cNvSpPr>
            <p:nvPr/>
          </p:nvSpPr>
          <p:spPr bwMode="invGray">
            <a:xfrm>
              <a:off x="507" y="219"/>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sp>
          <p:nvSpPr>
            <p:cNvPr id="13328" name="Oval 16"/>
            <p:cNvSpPr>
              <a:spLocks noChangeArrowheads="1"/>
            </p:cNvSpPr>
            <p:nvPr/>
          </p:nvSpPr>
          <p:spPr bwMode="invGray">
            <a:xfrm>
              <a:off x="507" y="362"/>
              <a:ext cx="43" cy="41"/>
            </a:xfrm>
            <a:prstGeom prst="ellipse">
              <a:avLst/>
            </a:prstGeom>
            <a:solidFill>
              <a:schemeClr val="tx2"/>
            </a:solidFill>
            <a:ln w="9525">
              <a:noFill/>
              <a:round/>
              <a:headEnd/>
              <a:tailEnd/>
            </a:ln>
            <a:effectLst/>
          </p:spPr>
          <p:txBody>
            <a:bodyPr/>
            <a:lstStyle/>
            <a:p>
              <a:pPr eaLnBrk="0" fontAlgn="base" hangingPunct="0">
                <a:spcBef>
                  <a:spcPct val="0"/>
                </a:spcBef>
                <a:spcAft>
                  <a:spcPct val="0"/>
                </a:spcAft>
                <a:defRPr/>
              </a:pPr>
              <a:endParaRPr kumimoji="1" lang="en-US" sz="3200" b="1" dirty="0">
                <a:solidFill>
                  <a:srgbClr val="FFFF00"/>
                </a:solidFill>
                <a:latin typeface="Arial" charset="0"/>
              </a:endParaRPr>
            </a:p>
          </p:txBody>
        </p:sp>
      </p:grpSp>
      <p:sp>
        <p:nvSpPr>
          <p:cNvPr id="6147" name="Rectangle 17"/>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6148" name="Rectangle 1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331" name="Rectangle 19"/>
          <p:cNvSpPr>
            <a:spLocks noGrp="1" noChangeArrowheads="1"/>
          </p:cNvSpPr>
          <p:nvPr>
            <p:ph type="dt" sz="half" idx="2"/>
          </p:nvPr>
        </p:nvSpPr>
        <p:spPr bwMode="auto">
          <a:xfrm>
            <a:off x="6858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b="0" smtClean="0">
                <a:solidFill>
                  <a:schemeClr val="tx1"/>
                </a:solidFill>
                <a:latin typeface="Arial" charset="0"/>
              </a:defRPr>
            </a:lvl1pPr>
          </a:lstStyle>
          <a:p>
            <a:pPr eaLnBrk="0" fontAlgn="base" hangingPunct="0">
              <a:spcAft>
                <a:spcPct val="0"/>
              </a:spcAft>
              <a:defRPr/>
            </a:pPr>
            <a:endParaRPr kumimoji="1" lang="en-US" dirty="0">
              <a:solidFill>
                <a:srgbClr val="FFFF00"/>
              </a:solidFill>
            </a:endParaRPr>
          </a:p>
        </p:txBody>
      </p:sp>
      <p:sp>
        <p:nvSpPr>
          <p:cNvPr id="13332" name="Rectangle 20"/>
          <p:cNvSpPr>
            <a:spLocks noGrp="1" noChangeArrowheads="1"/>
          </p:cNvSpPr>
          <p:nvPr>
            <p:ph type="ftr" sz="quarter" idx="3"/>
          </p:nvPr>
        </p:nvSpPr>
        <p:spPr bwMode="auto">
          <a:xfrm>
            <a:off x="3124200" y="6248400"/>
            <a:ext cx="28956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b="0" smtClean="0">
                <a:solidFill>
                  <a:schemeClr val="tx1"/>
                </a:solidFill>
                <a:latin typeface="Arial" charset="0"/>
              </a:defRPr>
            </a:lvl1pPr>
          </a:lstStyle>
          <a:p>
            <a:pPr eaLnBrk="0" fontAlgn="base" hangingPunct="0">
              <a:spcAft>
                <a:spcPct val="0"/>
              </a:spcAft>
              <a:defRPr/>
            </a:pPr>
            <a:r>
              <a:rPr kumimoji="1" lang="en-US" dirty="0">
                <a:solidFill>
                  <a:srgbClr val="FFFF00"/>
                </a:solidFill>
              </a:rPr>
              <a:t>Health Strategies International</a:t>
            </a:r>
          </a:p>
        </p:txBody>
      </p:sp>
      <p:sp>
        <p:nvSpPr>
          <p:cNvPr id="13333" name="Rectangle 21"/>
          <p:cNvSpPr>
            <a:spLocks noGrp="1" noChangeArrowheads="1"/>
          </p:cNvSpPr>
          <p:nvPr>
            <p:ph type="sldNum" sz="quarter" idx="4"/>
          </p:nvPr>
        </p:nvSpPr>
        <p:spPr bwMode="auto">
          <a:xfrm>
            <a:off x="65532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b="0" smtClean="0">
                <a:solidFill>
                  <a:schemeClr val="tx1"/>
                </a:solidFill>
                <a:latin typeface="Arial" charset="0"/>
              </a:defRPr>
            </a:lvl1pPr>
          </a:lstStyle>
          <a:p>
            <a:pPr eaLnBrk="0" fontAlgn="base" hangingPunct="0">
              <a:spcAft>
                <a:spcPct val="0"/>
              </a:spcAft>
              <a:defRPr/>
            </a:pPr>
            <a:fld id="{1BED400A-A7FB-40CC-94A8-2736F7ECFF3E}" type="slidenum">
              <a:rPr kumimoji="1" lang="en-US">
                <a:solidFill>
                  <a:srgbClr val="FFFF00"/>
                </a:solidFill>
              </a:rPr>
              <a:pPr eaLnBrk="0" fontAlgn="base" hangingPunct="0">
                <a:spcAft>
                  <a:spcPct val="0"/>
                </a:spcAft>
                <a:defRPr/>
              </a:pPr>
              <a:t>‹#›</a:t>
            </a:fld>
            <a:endParaRPr kumimoji="1" lang="en-US" dirty="0">
              <a:solidFill>
                <a:srgbClr val="FFFF00"/>
              </a:solidFill>
            </a:endParaRPr>
          </a:p>
        </p:txBody>
      </p:sp>
    </p:spTree>
    <p:extLst>
      <p:ext uri="{BB962C8B-B14F-4D97-AF65-F5344CB8AC3E}">
        <p14:creationId xmlns:p14="http://schemas.microsoft.com/office/powerpoint/2010/main" val="770309737"/>
      </p:ext>
    </p:extLst>
  </p:cSld>
  <p:clrMap bg1="dk2" tx1="lt1" bg2="dk1"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sldNum="0" hd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8" charset="0"/>
        </a:defRPr>
      </a:lvl2pPr>
      <a:lvl3pPr algn="ctr" rtl="0" eaLnBrk="0" fontAlgn="base" hangingPunct="0">
        <a:spcBef>
          <a:spcPct val="0"/>
        </a:spcBef>
        <a:spcAft>
          <a:spcPct val="0"/>
        </a:spcAft>
        <a:defRPr kumimoji="1" sz="4400">
          <a:solidFill>
            <a:schemeClr val="tx2"/>
          </a:solidFill>
          <a:latin typeface="Times New Roman" pitchFamily="18" charset="0"/>
        </a:defRPr>
      </a:lvl3pPr>
      <a:lvl4pPr algn="ctr" rtl="0" eaLnBrk="0" fontAlgn="base" hangingPunct="0">
        <a:spcBef>
          <a:spcPct val="0"/>
        </a:spcBef>
        <a:spcAft>
          <a:spcPct val="0"/>
        </a:spcAft>
        <a:defRPr kumimoji="1" sz="4400">
          <a:solidFill>
            <a:schemeClr val="tx2"/>
          </a:solidFill>
          <a:latin typeface="Times New Roman" pitchFamily="18" charset="0"/>
        </a:defRPr>
      </a:lvl4pPr>
      <a:lvl5pPr algn="ctr" rtl="0" eaLnBrk="0" fontAlgn="base" hangingPunct="0">
        <a:spcBef>
          <a:spcPct val="0"/>
        </a:spcBef>
        <a:spcAft>
          <a:spcPct val="0"/>
        </a:spcAft>
        <a:defRPr kumimoji="1" sz="4400">
          <a:solidFill>
            <a:schemeClr val="tx2"/>
          </a:solidFill>
          <a:latin typeface="Times New Roman" pitchFamily="18" charset="0"/>
        </a:defRPr>
      </a:lvl5pPr>
      <a:lvl6pPr marL="457200" algn="ctr" rtl="0" eaLnBrk="0" fontAlgn="base" hangingPunct="0">
        <a:spcBef>
          <a:spcPct val="0"/>
        </a:spcBef>
        <a:spcAft>
          <a:spcPct val="0"/>
        </a:spcAft>
        <a:defRPr kumimoji="1" sz="4400">
          <a:solidFill>
            <a:schemeClr val="tx2"/>
          </a:solidFill>
          <a:latin typeface="Times New Roman" pitchFamily="18" charset="0"/>
        </a:defRPr>
      </a:lvl6pPr>
      <a:lvl7pPr marL="914400" algn="ctr" rtl="0" eaLnBrk="0" fontAlgn="base" hangingPunct="0">
        <a:spcBef>
          <a:spcPct val="0"/>
        </a:spcBef>
        <a:spcAft>
          <a:spcPct val="0"/>
        </a:spcAft>
        <a:defRPr kumimoji="1" sz="4400">
          <a:solidFill>
            <a:schemeClr val="tx2"/>
          </a:solidFill>
          <a:latin typeface="Times New Roman" pitchFamily="18" charset="0"/>
        </a:defRPr>
      </a:lvl7pPr>
      <a:lvl8pPr marL="1371600" algn="ctr" rtl="0" eaLnBrk="0" fontAlgn="base" hangingPunct="0">
        <a:spcBef>
          <a:spcPct val="0"/>
        </a:spcBef>
        <a:spcAft>
          <a:spcPct val="0"/>
        </a:spcAft>
        <a:defRPr kumimoji="1" sz="4400">
          <a:solidFill>
            <a:schemeClr val="tx2"/>
          </a:solidFill>
          <a:latin typeface="Times New Roman" pitchFamily="18" charset="0"/>
        </a:defRPr>
      </a:lvl8pPr>
      <a:lvl9pPr marL="1828800" algn="ctr"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46" descr="NN_m_2c_RGB"/>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07325" y="5692775"/>
            <a:ext cx="1012825" cy="835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Freeform 36"/>
          <p:cNvSpPr>
            <a:spLocks/>
          </p:cNvSpPr>
          <p:nvPr/>
        </p:nvSpPr>
        <p:spPr bwMode="auto">
          <a:xfrm>
            <a:off x="0" y="1460500"/>
            <a:ext cx="8832850" cy="4049713"/>
          </a:xfrm>
          <a:custGeom>
            <a:avLst/>
            <a:gdLst>
              <a:gd name="T0" fmla="*/ 2147483647 w 12019"/>
              <a:gd name="T1" fmla="*/ 0 h 5685"/>
              <a:gd name="T2" fmla="*/ 2147483647 w 12019"/>
              <a:gd name="T3" fmla="*/ 2147483647 h 5685"/>
              <a:gd name="T4" fmla="*/ 2147483647 w 12019"/>
              <a:gd name="T5" fmla="*/ 2147483647 h 5685"/>
              <a:gd name="T6" fmla="*/ 2147483647 w 12019"/>
              <a:gd name="T7" fmla="*/ 2147483647 h 5685"/>
              <a:gd name="T8" fmla="*/ 2147483647 w 12019"/>
              <a:gd name="T9" fmla="*/ 2147483647 h 5685"/>
              <a:gd name="T10" fmla="*/ 2147483647 w 12019"/>
              <a:gd name="T11" fmla="*/ 2147483647 h 5685"/>
              <a:gd name="T12" fmla="*/ 2147483647 w 12019"/>
              <a:gd name="T13" fmla="*/ 2147483647 h 5685"/>
              <a:gd name="T14" fmla="*/ 0 w 12019"/>
              <a:gd name="T15" fmla="*/ 2147483647 h 5685"/>
              <a:gd name="T16" fmla="*/ 0 w 12019"/>
              <a:gd name="T17" fmla="*/ 0 h 5685"/>
              <a:gd name="T18" fmla="*/ 2147483647 w 12019"/>
              <a:gd name="T19" fmla="*/ 0 h 568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19" h="5685">
                <a:moveTo>
                  <a:pt x="11838" y="0"/>
                </a:moveTo>
                <a:cubicBezTo>
                  <a:pt x="11938" y="0"/>
                  <a:pt x="12019" y="81"/>
                  <a:pt x="12019" y="182"/>
                </a:cubicBezTo>
                <a:cubicBezTo>
                  <a:pt x="12019" y="182"/>
                  <a:pt x="12019" y="182"/>
                  <a:pt x="12019" y="182"/>
                </a:cubicBezTo>
                <a:lnTo>
                  <a:pt x="12019" y="5503"/>
                </a:lnTo>
                <a:cubicBezTo>
                  <a:pt x="12019" y="5603"/>
                  <a:pt x="11938" y="5685"/>
                  <a:pt x="11838" y="5685"/>
                </a:cubicBezTo>
                <a:lnTo>
                  <a:pt x="0" y="5685"/>
                </a:lnTo>
                <a:lnTo>
                  <a:pt x="0" y="0"/>
                </a:lnTo>
                <a:lnTo>
                  <a:pt x="11838" y="0"/>
                </a:lnTo>
                <a:close/>
              </a:path>
            </a:pathLst>
          </a:custGeom>
          <a:noFill/>
          <a:ln>
            <a:noFill/>
          </a:ln>
          <a:extLst>
            <a:ext uri="{909E8E84-426E-40dd-AFC4-6F175D3DCCD1}">
              <a14:hiddenFill xmlns:a14="http://schemas.microsoft.com/office/drawing/2010/main" xmlns="">
                <a:solidFill>
                  <a:srgbClr val="E8E6E3"/>
                </a:solidFill>
              </a14:hiddenFill>
            </a:ext>
            <a:ext uri="{91240B29-F687-4f45-9708-019B960494DF}">
              <a14:hiddenLine xmlns:a14="http://schemas.microsoft.com/office/drawing/2010/main" xmlns="" w="3175" cap="rnd" cmpd="sng">
                <a:solidFill>
                  <a:schemeClr val="tx2"/>
                </a:solidFill>
                <a:prstDash val="solid"/>
                <a:round/>
                <a:headEnd/>
                <a:tailEnd/>
              </a14:hiddenLine>
            </a:ext>
          </a:extLst>
        </p:spPr>
        <p:txBody>
          <a:bodyPr/>
          <a:lstStyle/>
          <a:p>
            <a:pPr algn="ctr" fontAlgn="base">
              <a:spcBef>
                <a:spcPct val="50000"/>
              </a:spcBef>
              <a:spcAft>
                <a:spcPct val="0"/>
              </a:spcAft>
            </a:pPr>
            <a:endParaRPr lang="en-US" b="1" dirty="0">
              <a:solidFill>
                <a:srgbClr val="001965"/>
              </a:solidFill>
            </a:endParaRPr>
          </a:p>
        </p:txBody>
      </p:sp>
      <p:sp>
        <p:nvSpPr>
          <p:cNvPr id="1028" name="Rectangle 2"/>
          <p:cNvSpPr>
            <a:spLocks noGrp="1" noChangeArrowheads="1"/>
          </p:cNvSpPr>
          <p:nvPr>
            <p:ph type="title"/>
          </p:nvPr>
        </p:nvSpPr>
        <p:spPr bwMode="auto">
          <a:xfrm>
            <a:off x="476250" y="469900"/>
            <a:ext cx="8188325" cy="8016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US"/>
              <a:t>Click to edit Master title style</a:t>
            </a:r>
            <a:endParaRPr lang="en-GB"/>
          </a:p>
        </p:txBody>
      </p:sp>
      <p:sp>
        <p:nvSpPr>
          <p:cNvPr id="1029" name="Rectangle 3"/>
          <p:cNvSpPr>
            <a:spLocks noGrp="1" noChangeArrowheads="1"/>
          </p:cNvSpPr>
          <p:nvPr>
            <p:ph type="body" idx="1"/>
          </p:nvPr>
        </p:nvSpPr>
        <p:spPr bwMode="auto">
          <a:xfrm>
            <a:off x="476250" y="1625600"/>
            <a:ext cx="8186738" cy="3729038"/>
          </a:xfrm>
          <a:prstGeom prst="rect">
            <a:avLst/>
          </a:prstGeom>
          <a:noFill/>
          <a:ln>
            <a:noFill/>
          </a:ln>
          <a:effectLst/>
          <a:extLst>
            <a:ext uri="{909E8E84-426E-40dd-AFC4-6F175D3DCCD1}">
              <a14:hiddenFill xmlns:a14="http://schemas.microsoft.com/office/drawing/2010/main" xmlns="">
                <a:solidFill>
                  <a:srgbClr val="E8E6E3"/>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Rectangle 5"/>
          <p:cNvSpPr>
            <a:spLocks noGrp="1" noChangeArrowheads="1"/>
          </p:cNvSpPr>
          <p:nvPr>
            <p:ph type="ftr" sz="quarter" idx="3"/>
          </p:nvPr>
        </p:nvSpPr>
        <p:spPr bwMode="auto">
          <a:xfrm>
            <a:off x="469900" y="0"/>
            <a:ext cx="5843588" cy="471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r>
              <a:rPr lang="en-GB" dirty="0"/>
              <a:t>Health Strategies International</a:t>
            </a:r>
          </a:p>
        </p:txBody>
      </p:sp>
      <p:sp>
        <p:nvSpPr>
          <p:cNvPr id="1047" name="Rectangle 23"/>
          <p:cNvSpPr>
            <a:spLocks noGrp="1" noChangeArrowheads="1"/>
          </p:cNvSpPr>
          <p:nvPr>
            <p:ph type="sldNum" sz="quarter" idx="4"/>
          </p:nvPr>
        </p:nvSpPr>
        <p:spPr bwMode="auto">
          <a:xfrm>
            <a:off x="7761288" y="0"/>
            <a:ext cx="901700" cy="471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chemeClr val="hlink"/>
                </a:solidFill>
              </a:defRPr>
            </a:lvl1pPr>
          </a:lstStyle>
          <a:p>
            <a:pPr fontAlgn="base">
              <a:spcAft>
                <a:spcPct val="0"/>
              </a:spcAft>
              <a:defRPr/>
            </a:pPr>
            <a:r>
              <a:rPr lang="en-GB" dirty="0">
                <a:solidFill>
                  <a:srgbClr val="E64A0E"/>
                </a:solidFill>
              </a:rPr>
              <a:t>Slide no </a:t>
            </a:r>
            <a:fld id="{6CCA048D-9322-4F61-891F-A6BAE2F2CD03}" type="slidenum">
              <a:rPr lang="en-GB">
                <a:solidFill>
                  <a:srgbClr val="E64A0E"/>
                </a:solidFill>
              </a:rPr>
              <a:pPr fontAlgn="base">
                <a:spcAft>
                  <a:spcPct val="0"/>
                </a:spcAft>
                <a:defRPr/>
              </a:pPr>
              <a:t>‹#›</a:t>
            </a:fld>
            <a:endParaRPr lang="en-GB" dirty="0">
              <a:solidFill>
                <a:srgbClr val="E64A0E"/>
              </a:solidFill>
            </a:endParaRPr>
          </a:p>
        </p:txBody>
      </p:sp>
      <p:sp>
        <p:nvSpPr>
          <p:cNvPr id="1105" name="Rectangle 81"/>
          <p:cNvSpPr>
            <a:spLocks noGrp="1" noChangeArrowheads="1"/>
          </p:cNvSpPr>
          <p:nvPr>
            <p:ph type="dt" sz="half" idx="2"/>
          </p:nvPr>
        </p:nvSpPr>
        <p:spPr bwMode="auto">
          <a:xfrm>
            <a:off x="6299200" y="0"/>
            <a:ext cx="1460500" cy="471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lgn="r">
              <a:spcBef>
                <a:spcPct val="0"/>
              </a:spcBef>
              <a:defRPr sz="800" b="0">
                <a:solidFill>
                  <a:srgbClr val="BDB2A4"/>
                </a:solidFill>
              </a:defRPr>
            </a:lvl1pPr>
          </a:lstStyle>
          <a:p>
            <a:pPr fontAlgn="base">
              <a:spcAft>
                <a:spcPct val="0"/>
              </a:spcAft>
              <a:defRPr/>
            </a:pPr>
            <a:endParaRPr lang="en-GB" dirty="0"/>
          </a:p>
        </p:txBody>
      </p:sp>
      <p:pic>
        <p:nvPicPr>
          <p:cNvPr id="1033" name="Picture 82" descr="CD_Stacked_BIG®_RGB"/>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8313" y="6145213"/>
            <a:ext cx="608012" cy="236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08571838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sldNum="0" hdr="0" dt="0"/>
  <p:txStyles>
    <p:titleStyle>
      <a:lvl1pPr algn="l" rtl="0" eaLnBrk="0" fontAlgn="base" hangingPunct="0">
        <a:spcBef>
          <a:spcPct val="0"/>
        </a:spcBef>
        <a:spcAft>
          <a:spcPct val="0"/>
        </a:spcAft>
        <a:defRPr sz="2800" b="1">
          <a:solidFill>
            <a:srgbClr val="001965"/>
          </a:solidFill>
          <a:latin typeface="+mj-lt"/>
          <a:ea typeface="+mj-ea"/>
          <a:cs typeface="+mj-cs"/>
        </a:defRPr>
      </a:lvl1pPr>
      <a:lvl2pPr algn="l" rtl="0" eaLnBrk="0" fontAlgn="base" hangingPunct="0">
        <a:spcBef>
          <a:spcPct val="0"/>
        </a:spcBef>
        <a:spcAft>
          <a:spcPct val="0"/>
        </a:spcAft>
        <a:defRPr sz="2800" b="1">
          <a:solidFill>
            <a:srgbClr val="001965"/>
          </a:solidFill>
          <a:latin typeface="Verdana" pitchFamily="34" charset="0"/>
        </a:defRPr>
      </a:lvl2pPr>
      <a:lvl3pPr algn="l" rtl="0" eaLnBrk="0" fontAlgn="base" hangingPunct="0">
        <a:spcBef>
          <a:spcPct val="0"/>
        </a:spcBef>
        <a:spcAft>
          <a:spcPct val="0"/>
        </a:spcAft>
        <a:defRPr sz="2800" b="1">
          <a:solidFill>
            <a:srgbClr val="001965"/>
          </a:solidFill>
          <a:latin typeface="Verdana" pitchFamily="34" charset="0"/>
        </a:defRPr>
      </a:lvl3pPr>
      <a:lvl4pPr algn="l" rtl="0" eaLnBrk="0" fontAlgn="base" hangingPunct="0">
        <a:spcBef>
          <a:spcPct val="0"/>
        </a:spcBef>
        <a:spcAft>
          <a:spcPct val="0"/>
        </a:spcAft>
        <a:defRPr sz="2800" b="1">
          <a:solidFill>
            <a:srgbClr val="001965"/>
          </a:solidFill>
          <a:latin typeface="Verdana" pitchFamily="34" charset="0"/>
        </a:defRPr>
      </a:lvl4pPr>
      <a:lvl5pPr algn="l" rtl="0" eaLnBrk="0" fontAlgn="base" hangingPunct="0">
        <a:spcBef>
          <a:spcPct val="0"/>
        </a:spcBef>
        <a:spcAft>
          <a:spcPct val="0"/>
        </a:spcAft>
        <a:defRPr sz="2800" b="1">
          <a:solidFill>
            <a:srgbClr val="001965"/>
          </a:solidFill>
          <a:latin typeface="Verdana" pitchFamily="34" charset="0"/>
        </a:defRPr>
      </a:lvl5pPr>
      <a:lvl6pPr marL="457200" algn="l" rtl="0" eaLnBrk="1" fontAlgn="base" hangingPunct="1">
        <a:spcBef>
          <a:spcPct val="0"/>
        </a:spcBef>
        <a:spcAft>
          <a:spcPct val="0"/>
        </a:spcAft>
        <a:defRPr sz="2800" b="1">
          <a:solidFill>
            <a:srgbClr val="001965"/>
          </a:solidFill>
          <a:latin typeface="Verdana" pitchFamily="34" charset="0"/>
        </a:defRPr>
      </a:lvl6pPr>
      <a:lvl7pPr marL="914400" algn="l" rtl="0" eaLnBrk="1" fontAlgn="base" hangingPunct="1">
        <a:spcBef>
          <a:spcPct val="0"/>
        </a:spcBef>
        <a:spcAft>
          <a:spcPct val="0"/>
        </a:spcAft>
        <a:defRPr sz="2800" b="1">
          <a:solidFill>
            <a:srgbClr val="001965"/>
          </a:solidFill>
          <a:latin typeface="Verdana" pitchFamily="34" charset="0"/>
        </a:defRPr>
      </a:lvl7pPr>
      <a:lvl8pPr marL="1371600" algn="l" rtl="0" eaLnBrk="1" fontAlgn="base" hangingPunct="1">
        <a:spcBef>
          <a:spcPct val="0"/>
        </a:spcBef>
        <a:spcAft>
          <a:spcPct val="0"/>
        </a:spcAft>
        <a:defRPr sz="2800" b="1">
          <a:solidFill>
            <a:srgbClr val="001965"/>
          </a:solidFill>
          <a:latin typeface="Verdana" pitchFamily="34" charset="0"/>
        </a:defRPr>
      </a:lvl8pPr>
      <a:lvl9pPr marL="1828800" algn="l" rtl="0" eaLnBrk="1" fontAlgn="base" hangingPunct="1">
        <a:spcBef>
          <a:spcPct val="0"/>
        </a:spcBef>
        <a:spcAft>
          <a:spcPct val="0"/>
        </a:spcAft>
        <a:defRPr sz="2800" b="1">
          <a:solidFill>
            <a:srgbClr val="001965"/>
          </a:solidFill>
          <a:latin typeface="Verdana" pitchFamily="34" charset="0"/>
        </a:defRPr>
      </a:lvl9pPr>
    </p:titleStyle>
    <p:bodyStyle>
      <a:lvl1pPr marL="263525" indent="-263525" algn="l" rtl="0" eaLnBrk="0" fontAlgn="base" hangingPunct="0">
        <a:spcBef>
          <a:spcPct val="20000"/>
        </a:spcBef>
        <a:spcAft>
          <a:spcPct val="0"/>
        </a:spcAft>
        <a:buClr>
          <a:schemeClr val="accent1"/>
        </a:buClr>
        <a:buChar char="•"/>
        <a:defRPr sz="2200">
          <a:solidFill>
            <a:schemeClr val="accent2"/>
          </a:solidFill>
          <a:latin typeface="+mn-lt"/>
          <a:ea typeface="+mn-ea"/>
          <a:cs typeface="+mn-cs"/>
        </a:defRPr>
      </a:lvl1pPr>
      <a:lvl2pPr marL="803275" indent="-263525" algn="l" rtl="0" eaLnBrk="0" fontAlgn="base" hangingPunct="0">
        <a:spcBef>
          <a:spcPct val="20000"/>
        </a:spcBef>
        <a:spcAft>
          <a:spcPct val="0"/>
        </a:spcAft>
        <a:buClr>
          <a:schemeClr val="hlink"/>
        </a:buClr>
        <a:buChar char="•"/>
        <a:defRPr sz="2000">
          <a:solidFill>
            <a:schemeClr val="accent2"/>
          </a:solidFill>
          <a:latin typeface="+mn-lt"/>
        </a:defRPr>
      </a:lvl2pPr>
      <a:lvl3pPr marL="1344613" indent="-268288" algn="l" rtl="0" eaLnBrk="0" fontAlgn="base" hangingPunct="0">
        <a:spcBef>
          <a:spcPct val="20000"/>
        </a:spcBef>
        <a:spcAft>
          <a:spcPct val="0"/>
        </a:spcAft>
        <a:buClr>
          <a:schemeClr val="accent2"/>
        </a:buClr>
        <a:buChar char="•"/>
        <a:defRPr>
          <a:solidFill>
            <a:schemeClr val="accent2"/>
          </a:solidFill>
          <a:latin typeface="+mn-lt"/>
        </a:defRPr>
      </a:lvl3pPr>
      <a:lvl4pPr marL="1884363" indent="-263525" algn="l" rtl="0" eaLnBrk="0" fontAlgn="base" hangingPunct="0">
        <a:spcBef>
          <a:spcPct val="20000"/>
        </a:spcBef>
        <a:spcAft>
          <a:spcPct val="0"/>
        </a:spcAft>
        <a:buClr>
          <a:schemeClr val="folHlink"/>
        </a:buClr>
        <a:buChar char="•"/>
        <a:defRPr sz="1600">
          <a:solidFill>
            <a:schemeClr val="accent2"/>
          </a:solidFill>
          <a:latin typeface="+mn-lt"/>
        </a:defRPr>
      </a:lvl4pPr>
      <a:lvl5pPr marL="2424113" indent="-277813" algn="l" rtl="0" eaLnBrk="0" fontAlgn="base" hangingPunct="0">
        <a:spcBef>
          <a:spcPct val="20000"/>
        </a:spcBef>
        <a:spcAft>
          <a:spcPct val="0"/>
        </a:spcAft>
        <a:buClr>
          <a:schemeClr val="tx1"/>
        </a:buClr>
        <a:buChar char="•"/>
        <a:defRPr sz="1400">
          <a:solidFill>
            <a:schemeClr val="accent2"/>
          </a:solidFill>
          <a:latin typeface="+mn-lt"/>
        </a:defRPr>
      </a:lvl5pPr>
      <a:lvl6pPr marL="2881313" indent="-277813" algn="l" rtl="0" eaLnBrk="1" fontAlgn="base" hangingPunct="1">
        <a:spcBef>
          <a:spcPct val="20000"/>
        </a:spcBef>
        <a:spcAft>
          <a:spcPct val="0"/>
        </a:spcAft>
        <a:buClr>
          <a:schemeClr val="tx1"/>
        </a:buClr>
        <a:buChar char="•"/>
        <a:defRPr sz="1400">
          <a:solidFill>
            <a:schemeClr val="accent2"/>
          </a:solidFill>
          <a:latin typeface="+mn-lt"/>
        </a:defRPr>
      </a:lvl6pPr>
      <a:lvl7pPr marL="3338513" indent="-277813" algn="l" rtl="0" eaLnBrk="1" fontAlgn="base" hangingPunct="1">
        <a:spcBef>
          <a:spcPct val="20000"/>
        </a:spcBef>
        <a:spcAft>
          <a:spcPct val="0"/>
        </a:spcAft>
        <a:buClr>
          <a:schemeClr val="tx1"/>
        </a:buClr>
        <a:buChar char="•"/>
        <a:defRPr sz="1400">
          <a:solidFill>
            <a:schemeClr val="accent2"/>
          </a:solidFill>
          <a:latin typeface="+mn-lt"/>
        </a:defRPr>
      </a:lvl7pPr>
      <a:lvl8pPr marL="3795713" indent="-277813" algn="l" rtl="0" eaLnBrk="1" fontAlgn="base" hangingPunct="1">
        <a:spcBef>
          <a:spcPct val="20000"/>
        </a:spcBef>
        <a:spcAft>
          <a:spcPct val="0"/>
        </a:spcAft>
        <a:buClr>
          <a:schemeClr val="tx1"/>
        </a:buClr>
        <a:buChar char="•"/>
        <a:defRPr sz="1400">
          <a:solidFill>
            <a:schemeClr val="accent2"/>
          </a:solidFill>
          <a:latin typeface="+mn-lt"/>
        </a:defRPr>
      </a:lvl8pPr>
      <a:lvl9pPr marL="4252913" indent="-277813" algn="l" rtl="0" eaLnBrk="1" fontAlgn="base" hangingPunct="1">
        <a:spcBef>
          <a:spcPct val="20000"/>
        </a:spcBef>
        <a:spcAft>
          <a:spcPct val="0"/>
        </a:spcAft>
        <a:buClr>
          <a:schemeClr val="tx1"/>
        </a:buClr>
        <a:buChar char="•"/>
        <a:defRPr sz="1400">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1.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journals.plos.org/plosone/article?id=10.1371/journal.pone.0239997" TargetMode="External"/><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1.xml"/><Relationship Id="rId1" Type="http://schemas.openxmlformats.org/officeDocument/2006/relationships/vmlDrawing" Target="../drawings/vmlDrawing2.vml"/><Relationship Id="rId5" Type="http://schemas.openxmlformats.org/officeDocument/2006/relationships/image" Target="../media/image5.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406403" y="304800"/>
            <a:ext cx="8111067" cy="1676400"/>
          </a:xfrm>
        </p:spPr>
        <p:txBody>
          <a:bodyPr/>
          <a:lstStyle/>
          <a:p>
            <a:r>
              <a:rPr lang="en-US" altLang="en-US" sz="4000" b="1" dirty="0">
                <a:solidFill>
                  <a:srgbClr val="92D050"/>
                </a:solidFill>
              </a:rPr>
              <a:t>Decision and cost-effectiveness analysis </a:t>
            </a:r>
            <a:br>
              <a:rPr lang="en-US" altLang="en-US" sz="4000" b="1" dirty="0">
                <a:solidFill>
                  <a:srgbClr val="92D050"/>
                </a:solidFill>
              </a:rPr>
            </a:br>
            <a:r>
              <a:rPr lang="en-US" altLang="en-US" b="1" i="1" dirty="0"/>
              <a:t>Understanding sensitivity analysis</a:t>
            </a:r>
          </a:p>
        </p:txBody>
      </p:sp>
      <p:sp>
        <p:nvSpPr>
          <p:cNvPr id="8195" name="Rectangle 3"/>
          <p:cNvSpPr>
            <a:spLocks noGrp="1" noChangeArrowheads="1"/>
          </p:cNvSpPr>
          <p:nvPr>
            <p:ph type="subTitle" idx="1"/>
          </p:nvPr>
        </p:nvSpPr>
        <p:spPr>
          <a:xfrm>
            <a:off x="381000" y="2286000"/>
            <a:ext cx="8305800" cy="4572000"/>
          </a:xfrm>
        </p:spPr>
        <p:txBody>
          <a:bodyPr/>
          <a:lstStyle/>
          <a:p>
            <a:r>
              <a:rPr lang="en-US" altLang="en-US" b="1" dirty="0"/>
              <a:t>Epi - 213</a:t>
            </a:r>
          </a:p>
          <a:p>
            <a:r>
              <a:rPr lang="en-US" altLang="en-US" sz="2800" b="1" dirty="0">
                <a:latin typeface="Times" charset="0"/>
              </a:rPr>
              <a:t>Elliot Marseille, DrPH., MPP</a:t>
            </a:r>
          </a:p>
          <a:p>
            <a:pPr marL="457200" lvl="1" indent="0" algn="ctr">
              <a:buFontTx/>
              <a:buNone/>
            </a:pPr>
            <a:endParaRPr lang="en-US" altLang="en-US" b="1" dirty="0">
              <a:latin typeface="Times" charset="0"/>
            </a:endParaRPr>
          </a:p>
          <a:p>
            <a:pPr marL="457200" lvl="1" indent="0" algn="ctr">
              <a:buFontTx/>
              <a:buNone/>
            </a:pPr>
            <a:r>
              <a:rPr lang="en-US" altLang="en-US" b="1" dirty="0">
                <a:latin typeface="Times" charset="0"/>
              </a:rPr>
              <a:t>February 17, 2022</a:t>
            </a:r>
            <a:endParaRPr lang="en-US" altLang="en-US" b="1" dirty="0"/>
          </a:p>
        </p:txBody>
      </p:sp>
      <p:pic>
        <p:nvPicPr>
          <p:cNvPr id="2050" name="Picture 2" descr="C:\Users\Elliot\Documents\AAActive\elliot08_1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19600" y="5581652"/>
            <a:ext cx="914400" cy="102107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401567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Text Box 2"/>
          <p:cNvSpPr txBox="1">
            <a:spLocks noChangeArrowheads="1"/>
          </p:cNvSpPr>
          <p:nvPr/>
        </p:nvSpPr>
        <p:spPr bwMode="auto">
          <a:xfrm>
            <a:off x="0" y="70762"/>
            <a:ext cx="8915400" cy="1261884"/>
          </a:xfrm>
          <a:prstGeom prst="rect">
            <a:avLst/>
          </a:prstGeom>
          <a:noFill/>
          <a:ln w="9525">
            <a:noFill/>
            <a:miter lim="800000"/>
            <a:headEnd/>
            <a:tailEnd/>
          </a:ln>
          <a:effectLst/>
        </p:spPr>
        <p:txBody>
          <a:bodyPr wrap="square">
            <a:spAutoFit/>
          </a:bodyPr>
          <a:lstStyle/>
          <a:p>
            <a:pPr lvl="1" algn="ctr" eaLnBrk="0" fontAlgn="base" hangingPunct="0">
              <a:spcBef>
                <a:spcPct val="0"/>
              </a:spcBef>
              <a:spcAft>
                <a:spcPct val="0"/>
              </a:spcAft>
              <a:defRPr/>
            </a:pPr>
            <a:r>
              <a:rPr lang="en-US" altLang="en-US" sz="2600" b="1" dirty="0">
                <a:solidFill>
                  <a:schemeClr val="tx2"/>
                </a:solidFill>
                <a:latin typeface="Arial" charset="0"/>
              </a:rPr>
              <a:t>Automating one-way SAs - Spider Graph: </a:t>
            </a:r>
          </a:p>
          <a:p>
            <a:pPr lvl="1" algn="ctr" eaLnBrk="0" fontAlgn="base" hangingPunct="0">
              <a:spcBef>
                <a:spcPct val="0"/>
              </a:spcBef>
              <a:spcAft>
                <a:spcPct val="0"/>
              </a:spcAft>
              <a:defRPr/>
            </a:pPr>
            <a:r>
              <a:rPr lang="en-US" altLang="en-US" sz="2600" b="1" dirty="0">
                <a:solidFill>
                  <a:schemeClr val="tx2"/>
                </a:solidFill>
                <a:latin typeface="Arial" charset="0"/>
              </a:rPr>
              <a:t>Male circumcision for HIV prevention in South Africa</a:t>
            </a:r>
          </a:p>
          <a:p>
            <a:pPr lvl="1" algn="ctr" eaLnBrk="0" fontAlgn="base" hangingPunct="0">
              <a:spcBef>
                <a:spcPct val="0"/>
              </a:spcBef>
              <a:spcAft>
                <a:spcPct val="0"/>
              </a:spcAft>
              <a:defRPr/>
            </a:pPr>
            <a:r>
              <a:rPr lang="en-US" sz="2400" dirty="0">
                <a:solidFill>
                  <a:srgbClr val="FFFF00"/>
                </a:solidFill>
                <a:cs typeface="Times New Roman" pitchFamily="18" charset="0"/>
              </a:rPr>
              <a:t>(Kahn at al, PlosMedicine 2006)</a:t>
            </a:r>
            <a:endParaRPr lang="en-US" altLang="en-US" sz="2800" b="1" dirty="0">
              <a:solidFill>
                <a:schemeClr val="tx2"/>
              </a:solidFill>
              <a:latin typeface="Arial" charset="0"/>
            </a:endParaRPr>
          </a:p>
        </p:txBody>
      </p:sp>
      <p:graphicFrame>
        <p:nvGraphicFramePr>
          <p:cNvPr id="4098" name="Object 4"/>
          <p:cNvGraphicFramePr>
            <a:graphicFrameLocks noChangeAspect="1"/>
          </p:cNvGraphicFramePr>
          <p:nvPr>
            <p:extLst>
              <p:ext uri="{D42A27DB-BD31-4B8C-83A1-F6EECF244321}">
                <p14:modId xmlns:p14="http://schemas.microsoft.com/office/powerpoint/2010/main" val="32004551"/>
              </p:ext>
            </p:extLst>
          </p:nvPr>
        </p:nvGraphicFramePr>
        <p:xfrm>
          <a:off x="415881" y="1371600"/>
          <a:ext cx="8733664" cy="5181599"/>
        </p:xfrm>
        <a:graphic>
          <a:graphicData uri="http://schemas.openxmlformats.org/presentationml/2006/ole">
            <mc:AlternateContent xmlns:mc="http://schemas.openxmlformats.org/markup-compatibility/2006">
              <mc:Choice xmlns:v="urn:schemas-microsoft-com:vml" Requires="v">
                <p:oleObj spid="_x0000_s3079" name="Chart" r:id="rId4" imgW="6267450" imgH="3305251" progId="Excel.Chart.8">
                  <p:embed/>
                </p:oleObj>
              </mc:Choice>
              <mc:Fallback>
                <p:oleObj name="Chart" r:id="rId4" imgW="6267450" imgH="3305251" progId="Excel.Chart.8">
                  <p:embed/>
                  <p:pic>
                    <p:nvPicPr>
                      <p:cNvPr id="409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881" y="1371600"/>
                        <a:ext cx="8733664" cy="5181599"/>
                      </a:xfrm>
                      <a:prstGeom prst="rect">
                        <a:avLst/>
                      </a:prstGeom>
                      <a:solidFill>
                        <a:srgbClr val="FFFFFF"/>
                      </a:solidFill>
                      <a:ln>
                        <a:noFill/>
                      </a:ln>
                      <a:effectLst/>
                    </p:spPr>
                  </p:pic>
                </p:oleObj>
              </mc:Fallback>
            </mc:AlternateContent>
          </a:graphicData>
        </a:graphic>
      </p:graphicFrame>
    </p:spTree>
    <p:extLst>
      <p:ext uri="{BB962C8B-B14F-4D97-AF65-F5344CB8AC3E}">
        <p14:creationId xmlns:p14="http://schemas.microsoft.com/office/powerpoint/2010/main" val="3414300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77365" y="228600"/>
            <a:ext cx="7772400" cy="1143000"/>
          </a:xfrm>
        </p:spPr>
        <p:txBody>
          <a:bodyPr/>
          <a:lstStyle/>
          <a:p>
            <a:pPr lvl="1">
              <a:defRPr/>
            </a:pPr>
            <a:r>
              <a:rPr lang="en-US" altLang="en-US" sz="2600" b="1" dirty="0">
                <a:latin typeface="Arial" charset="0"/>
              </a:rPr>
              <a:t>Automating one-way SAs - Tornado Graph: </a:t>
            </a:r>
            <a:br>
              <a:rPr lang="en-US" altLang="en-US" sz="2600" b="1" dirty="0">
                <a:latin typeface="Arial" charset="0"/>
              </a:rPr>
            </a:br>
            <a:r>
              <a:rPr lang="en-US" altLang="en-US" sz="2600" b="1" dirty="0">
                <a:latin typeface="Arial" charset="0"/>
              </a:rPr>
              <a:t>Gestational Diabetes Screening – India</a:t>
            </a:r>
            <a:br>
              <a:rPr lang="en-US" altLang="en-US" sz="2600" b="1" dirty="0">
                <a:latin typeface="Arial" charset="0"/>
              </a:rPr>
            </a:br>
            <a:r>
              <a:rPr lang="en-US" sz="2000" dirty="0">
                <a:solidFill>
                  <a:srgbClr val="FFFF00"/>
                </a:solidFill>
                <a:cs typeface="Times New Roman" pitchFamily="18" charset="0"/>
              </a:rPr>
              <a:t>(Marseille at al, </a:t>
            </a:r>
            <a:r>
              <a:rPr lang="en-US" sz="2000" dirty="0"/>
              <a:t>J Matern Fetal Neonatal Med,</a:t>
            </a:r>
            <a:r>
              <a:rPr lang="en-US" sz="2000" dirty="0">
                <a:solidFill>
                  <a:srgbClr val="FFFF00"/>
                </a:solidFill>
                <a:cs typeface="Times New Roman" pitchFamily="18" charset="0"/>
              </a:rPr>
              <a:t> 2013)</a:t>
            </a:r>
            <a:endParaRPr lang="en-US" altLang="en-US" sz="1100" b="1" dirty="0">
              <a:latin typeface="Arial" charset="0"/>
            </a:endParaRPr>
          </a:p>
        </p:txBody>
      </p:sp>
      <p:pic>
        <p:nvPicPr>
          <p:cNvPr id="5" name="Picture 4"/>
          <p:cNvPicPr>
            <a:picLocks noChangeAspect="1"/>
          </p:cNvPicPr>
          <p:nvPr/>
        </p:nvPicPr>
        <p:blipFill>
          <a:blip r:embed="rId3"/>
          <a:stretch>
            <a:fillRect/>
          </a:stretch>
        </p:blipFill>
        <p:spPr>
          <a:xfrm>
            <a:off x="38100" y="1371600"/>
            <a:ext cx="9083588" cy="5031223"/>
          </a:xfrm>
          <a:prstGeom prst="rect">
            <a:avLst/>
          </a:prstGeom>
        </p:spPr>
      </p:pic>
      <p:sp>
        <p:nvSpPr>
          <p:cNvPr id="3" name="Footer Placeholder 2">
            <a:extLst>
              <a:ext uri="{FF2B5EF4-FFF2-40B4-BE49-F238E27FC236}">
                <a16:creationId xmlns:a16="http://schemas.microsoft.com/office/drawing/2014/main" id="{3160BB5A-F4D1-47C7-A2CE-5CAD20AACA60}"/>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3980240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31327" y="304800"/>
            <a:ext cx="7340600" cy="944563"/>
          </a:xfrm>
        </p:spPr>
        <p:txBody>
          <a:bodyPr/>
          <a:lstStyle/>
          <a:p>
            <a:pPr eaLnBrk="1" hangingPunct="1">
              <a:defRPr/>
            </a:pPr>
            <a:r>
              <a:rPr lang="en-US" dirty="0">
                <a:solidFill>
                  <a:srgbClr val="FFFF00"/>
                </a:solidFill>
                <a:cs typeface="Times New Roman" pitchFamily="18" charset="0"/>
              </a:rPr>
              <a:t>Two-way Sensitivity Analysis</a:t>
            </a:r>
            <a:br>
              <a:rPr lang="en-US" dirty="0">
                <a:solidFill>
                  <a:srgbClr val="FFFF00"/>
                </a:solidFill>
                <a:cs typeface="Times New Roman" pitchFamily="18" charset="0"/>
              </a:rPr>
            </a:br>
            <a:r>
              <a:rPr lang="en-US" sz="1800" dirty="0">
                <a:solidFill>
                  <a:srgbClr val="FFFF00"/>
                </a:solidFill>
                <a:cs typeface="Times New Roman" pitchFamily="18" charset="0"/>
              </a:rPr>
              <a:t>Kahn, JAIDS, 2001</a:t>
            </a:r>
            <a:endParaRPr lang="en-US" dirty="0">
              <a:solidFill>
                <a:srgbClr val="FFFF00"/>
              </a:solidFill>
              <a:cs typeface="Times New Roman" pitchFamily="18" charset="0"/>
            </a:endParaRPr>
          </a:p>
        </p:txBody>
      </p:sp>
      <p:sp>
        <p:nvSpPr>
          <p:cNvPr id="20483" name="Rectangle 3"/>
          <p:cNvSpPr>
            <a:spLocks noChangeArrowheads="1"/>
          </p:cNvSpPr>
          <p:nvPr/>
        </p:nvSpPr>
        <p:spPr bwMode="auto">
          <a:xfrm>
            <a:off x="0" y="1828800"/>
            <a:ext cx="91440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kumimoji="1" lang="en-US" sz="4400" b="1" dirty="0">
              <a:solidFill>
                <a:srgbClr val="FFFF00"/>
              </a:solidFill>
              <a:latin typeface="Arial" pitchFamily="34" charset="0"/>
            </a:endParaRPr>
          </a:p>
        </p:txBody>
      </p:sp>
      <p:sp>
        <p:nvSpPr>
          <p:cNvPr id="20484" name="Rectangle 4"/>
          <p:cNvSpPr>
            <a:spLocks noChangeArrowheads="1"/>
          </p:cNvSpPr>
          <p:nvPr/>
        </p:nvSpPr>
        <p:spPr bwMode="auto">
          <a:xfrm>
            <a:off x="2133600" y="1905000"/>
            <a:ext cx="9144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2048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 y="1249363"/>
            <a:ext cx="8109833" cy="50691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Footer Placeholder 1">
            <a:extLst>
              <a:ext uri="{FF2B5EF4-FFF2-40B4-BE49-F238E27FC236}">
                <a16:creationId xmlns:a16="http://schemas.microsoft.com/office/drawing/2014/main" id="{504B048E-2704-492C-9B3A-86A07E94B8EA}"/>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1114431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pPr>
              <a:defRPr/>
            </a:pPr>
            <a:r>
              <a:rPr lang="en-US" sz="3600" dirty="0">
                <a:solidFill>
                  <a:srgbClr val="FFFF00"/>
                </a:solidFill>
                <a:cs typeface="Times New Roman" pitchFamily="18" charset="0"/>
              </a:rPr>
              <a:t>Three-way Sensitivity Analysis Adult male circumcision </a:t>
            </a:r>
            <a:br>
              <a:rPr lang="en-US" sz="3600" dirty="0">
                <a:solidFill>
                  <a:srgbClr val="FFFF00"/>
                </a:solidFill>
                <a:cs typeface="Times New Roman" pitchFamily="18" charset="0"/>
              </a:rPr>
            </a:br>
            <a:r>
              <a:rPr lang="en-US" sz="2000" dirty="0">
                <a:solidFill>
                  <a:srgbClr val="FFFF00"/>
                </a:solidFill>
                <a:cs typeface="Times New Roman" pitchFamily="18" charset="0"/>
              </a:rPr>
              <a:t>(Kahn at al, PlosMedicine 2006)</a:t>
            </a:r>
            <a:endParaRPr lang="en-US" sz="3600" dirty="0"/>
          </a:p>
        </p:txBody>
      </p:sp>
      <p:sp>
        <p:nvSpPr>
          <p:cNvPr id="3" name="Footer Placeholder 2"/>
          <p:cNvSpPr>
            <a:spLocks noGrp="1"/>
          </p:cNvSpPr>
          <p:nvPr>
            <p:ph type="ftr" sz="quarter" idx="11"/>
          </p:nvPr>
        </p:nvSpPr>
        <p:spPr/>
        <p:txBody>
          <a:bodyPr/>
          <a:lstStyle/>
          <a:p>
            <a:pPr>
              <a:defRPr/>
            </a:pPr>
            <a:r>
              <a:rPr lang="en-US" dirty="0">
                <a:solidFill>
                  <a:srgbClr val="FFFF00"/>
                </a:solidFill>
              </a:rPr>
              <a:t>Health Strategies International</a:t>
            </a:r>
          </a:p>
        </p:txBody>
      </p:sp>
      <p:pic>
        <p:nvPicPr>
          <p:cNvPr id="2150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8243" y="1743599"/>
            <a:ext cx="6575425" cy="511440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258423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8839200" cy="1981200"/>
          </a:xfrm>
        </p:spPr>
        <p:txBody>
          <a:bodyPr/>
          <a:lstStyle/>
          <a:p>
            <a:pPr eaLnBrk="1" hangingPunct="1">
              <a:defRPr/>
            </a:pPr>
            <a:r>
              <a:rPr lang="en-US" sz="2800" b="0" dirty="0">
                <a:solidFill>
                  <a:srgbClr val="FFFF00"/>
                </a:solidFill>
              </a:rPr>
              <a:t>HIVNET 012 Trial</a:t>
            </a:r>
            <a:r>
              <a:rPr lang="en-US" sz="2000" b="0" dirty="0">
                <a:solidFill>
                  <a:srgbClr val="FFFF00"/>
                </a:solidFill>
              </a:rPr>
              <a:t> - </a:t>
            </a:r>
            <a:r>
              <a:rPr lang="en-US" sz="2800" b="0" dirty="0">
                <a:solidFill>
                  <a:srgbClr val="FFFF00"/>
                </a:solidFill>
              </a:rPr>
              <a:t>Threshold Analysis: NVP for Prevention of Vertical Transmission of HIV in Uganda</a:t>
            </a:r>
            <a:br>
              <a:rPr lang="en-US" sz="2800" b="0" dirty="0">
                <a:solidFill>
                  <a:srgbClr val="FFFF00"/>
                </a:solidFill>
              </a:rPr>
            </a:br>
            <a:r>
              <a:rPr lang="en-US" sz="2800" b="0" dirty="0">
                <a:solidFill>
                  <a:srgbClr val="FFFF00"/>
                </a:solidFill>
              </a:rPr>
              <a:t>Input values needed for $50/DALY</a:t>
            </a:r>
            <a:br>
              <a:rPr lang="en-US" sz="2800" b="0" dirty="0">
                <a:solidFill>
                  <a:srgbClr val="FFFF00"/>
                </a:solidFill>
              </a:rPr>
            </a:br>
            <a:r>
              <a:rPr lang="en-US" sz="2000" b="0" dirty="0">
                <a:solidFill>
                  <a:srgbClr val="FFFF00"/>
                </a:solidFill>
              </a:rPr>
              <a:t>(Marseille et al Lancet, 1999)</a:t>
            </a:r>
          </a:p>
        </p:txBody>
      </p:sp>
      <p:graphicFrame>
        <p:nvGraphicFramePr>
          <p:cNvPr id="36902" name="Group 38"/>
          <p:cNvGraphicFramePr>
            <a:graphicFrameLocks noGrp="1"/>
          </p:cNvGraphicFramePr>
          <p:nvPr>
            <p:ph type="tbl" idx="1"/>
            <p:extLst>
              <p:ext uri="{D42A27DB-BD31-4B8C-83A1-F6EECF244321}">
                <p14:modId xmlns:p14="http://schemas.microsoft.com/office/powerpoint/2010/main" val="3608117579"/>
              </p:ext>
            </p:extLst>
          </p:nvPr>
        </p:nvGraphicFramePr>
        <p:xfrm>
          <a:off x="457200" y="1981199"/>
          <a:ext cx="7848600" cy="4267200"/>
        </p:xfrm>
        <a:graphic>
          <a:graphicData uri="http://schemas.openxmlformats.org/drawingml/2006/table">
            <a:tbl>
              <a:tblPr/>
              <a:tblGrid>
                <a:gridCol w="3856899">
                  <a:extLst>
                    <a:ext uri="{9D8B030D-6E8A-4147-A177-3AD203B41FA5}">
                      <a16:colId xmlns:a16="http://schemas.microsoft.com/office/drawing/2014/main" val="20000"/>
                    </a:ext>
                  </a:extLst>
                </a:gridCol>
                <a:gridCol w="1826952">
                  <a:extLst>
                    <a:ext uri="{9D8B030D-6E8A-4147-A177-3AD203B41FA5}">
                      <a16:colId xmlns:a16="http://schemas.microsoft.com/office/drawing/2014/main" val="20001"/>
                    </a:ext>
                  </a:extLst>
                </a:gridCol>
                <a:gridCol w="2164749">
                  <a:extLst>
                    <a:ext uri="{9D8B030D-6E8A-4147-A177-3AD203B41FA5}">
                      <a16:colId xmlns:a16="http://schemas.microsoft.com/office/drawing/2014/main" val="20002"/>
                    </a:ext>
                  </a:extLst>
                </a:gridCol>
              </a:tblGrid>
              <a:tr h="930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endParaRPr>
                    </a:p>
                  </a:txBody>
                  <a:tcPr marT="45713" marB="45713"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15% HIV prevalence</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0"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30% HIV prevalence</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673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Regimen efficacy (47%)</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18.0%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10.6%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80209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VCT cost ($7.30)</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$18.50</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$36.00</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930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HIV transmission (25.1%)</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9.6%</a:t>
                      </a:r>
                    </a:p>
                  </a:txBody>
                  <a:tcPr marT="45713" marB="45713" anchor="ct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5.6%</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9305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HIV prevalence for $50/DALY</a:t>
                      </a:r>
                    </a:p>
                  </a:txBody>
                  <a:tcPr marT="45713" marB="45713" anchor="ct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600" b="1" i="0" u="none" strike="noStrike" cap="none" normalizeH="0" baseline="0" dirty="0">
                          <a:ln>
                            <a:noFill/>
                          </a:ln>
                          <a:solidFill>
                            <a:srgbClr val="FFFF00"/>
                          </a:solidFill>
                          <a:effectLst>
                            <a:outerShdw blurRad="38100" dist="38100" dir="2700000" algn="tl">
                              <a:srgbClr val="000000"/>
                            </a:outerShdw>
                          </a:effectLst>
                          <a:latin typeface="Times New Roman" pitchFamily="18" charset="0"/>
                        </a:rPr>
                        <a:t>4.5%</a:t>
                      </a:r>
                    </a:p>
                  </a:txBody>
                  <a:tcPr marT="45713" marB="45713" anchor="ct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4"/>
                  </a:ext>
                </a:extLst>
              </a:tr>
            </a:tbl>
          </a:graphicData>
        </a:graphic>
      </p:graphicFrame>
      <p:sp>
        <p:nvSpPr>
          <p:cNvPr id="2" name="Footer Placeholder 1">
            <a:extLst>
              <a:ext uri="{FF2B5EF4-FFF2-40B4-BE49-F238E27FC236}">
                <a16:creationId xmlns:a16="http://schemas.microsoft.com/office/drawing/2014/main" id="{7179D585-49A8-4011-9E25-07A3B20AEBCD}"/>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1702043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8991600" cy="1219200"/>
          </a:xfrm>
        </p:spPr>
        <p:txBody>
          <a:bodyPr/>
          <a:lstStyle/>
          <a:p>
            <a:r>
              <a:rPr lang="en-US" dirty="0">
                <a:effectLst/>
              </a:rPr>
              <a:t>Using scenario analysis to quantify effect of unknown parameter</a:t>
            </a:r>
            <a:br>
              <a:rPr lang="en-US" dirty="0">
                <a:effectLst/>
              </a:rPr>
            </a:br>
            <a:r>
              <a:rPr lang="en-US" sz="1800" dirty="0">
                <a:effectLst/>
              </a:rPr>
              <a:t>(</a:t>
            </a:r>
            <a:r>
              <a:rPr lang="en-US" sz="1800" dirty="0"/>
              <a:t>Marseille, at al BMGF White Paper, 2009)</a:t>
            </a:r>
          </a:p>
        </p:txBody>
      </p:sp>
      <p:pic>
        <p:nvPicPr>
          <p:cNvPr id="61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67000"/>
            <a:ext cx="9239396" cy="3200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Footer Placeholder 2">
            <a:extLst>
              <a:ext uri="{FF2B5EF4-FFF2-40B4-BE49-F238E27FC236}">
                <a16:creationId xmlns:a16="http://schemas.microsoft.com/office/drawing/2014/main" id="{3B7BAA24-1367-4F43-85A2-CCFA522459A6}"/>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4092520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dirty="0">
                <a:solidFill>
                  <a:srgbClr val="FFFF00"/>
                </a:solidFill>
              </a:rPr>
              <a:t>Strengths of each type of deterministic SA</a:t>
            </a:r>
          </a:p>
        </p:txBody>
      </p:sp>
      <p:sp>
        <p:nvSpPr>
          <p:cNvPr id="5" name="Content Placeholder 4"/>
          <p:cNvSpPr>
            <a:spLocks noGrp="1"/>
          </p:cNvSpPr>
          <p:nvPr>
            <p:ph idx="1"/>
          </p:nvPr>
        </p:nvSpPr>
        <p:spPr>
          <a:xfrm>
            <a:off x="685800" y="1676400"/>
            <a:ext cx="7772400" cy="4114800"/>
          </a:xfrm>
        </p:spPr>
        <p:txBody>
          <a:bodyPr/>
          <a:lstStyle/>
          <a:p>
            <a:r>
              <a:rPr lang="en-US" dirty="0"/>
              <a:t>1 ways: Simplicity; draws attention to key parameters</a:t>
            </a:r>
          </a:p>
          <a:p>
            <a:r>
              <a:rPr lang="en-US" dirty="0"/>
              <a:t>2 and 3-ways: Information dense; portrays many possibilities.</a:t>
            </a:r>
          </a:p>
          <a:p>
            <a:r>
              <a:rPr lang="en-US" dirty="0"/>
              <a:t>Scenario analysis: Ensures that real-world combinations are considered.</a:t>
            </a:r>
          </a:p>
          <a:p>
            <a:r>
              <a:rPr lang="en-US" dirty="0"/>
              <a:t>Break-even: Provides insight even when definitive data are unavailable.</a:t>
            </a:r>
          </a:p>
        </p:txBody>
      </p:sp>
      <p:sp>
        <p:nvSpPr>
          <p:cNvPr id="3" name="Footer Placeholder 2">
            <a:extLst>
              <a:ext uri="{FF2B5EF4-FFF2-40B4-BE49-F238E27FC236}">
                <a16:creationId xmlns:a16="http://schemas.microsoft.com/office/drawing/2014/main" id="{BCC0895C-A56D-41FF-8C0B-A0EC486462CB}"/>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1401874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sz="4800" b="0" dirty="0">
                <a:solidFill>
                  <a:srgbClr val="FFFF00"/>
                </a:solidFill>
                <a:cs typeface="Times New Roman" pitchFamily="18" charset="0"/>
              </a:rPr>
              <a:t>Probabilistic Sensitivity Analysis</a:t>
            </a:r>
            <a:r>
              <a:rPr lang="en-US" sz="4800" dirty="0">
                <a:solidFill>
                  <a:srgbClr val="FFFF00"/>
                </a:solidFill>
                <a:cs typeface="Times New Roman" pitchFamily="18" charset="0"/>
              </a:rPr>
              <a:t> </a:t>
            </a:r>
            <a:br>
              <a:rPr lang="en-US" sz="4800" dirty="0">
                <a:solidFill>
                  <a:srgbClr val="FFFF00"/>
                </a:solidFill>
                <a:latin typeface="Times" charset="0"/>
                <a:cs typeface="Times New Roman" pitchFamily="18" charset="0"/>
              </a:rPr>
            </a:br>
            <a:endParaRPr lang="en-US" sz="4800" dirty="0">
              <a:solidFill>
                <a:srgbClr val="FFFF00"/>
              </a:solidFill>
              <a:latin typeface="Times" charset="0"/>
              <a:cs typeface="Times New Roman" pitchFamily="18" charset="0"/>
            </a:endParaRPr>
          </a:p>
        </p:txBody>
      </p:sp>
      <p:sp>
        <p:nvSpPr>
          <p:cNvPr id="23555" name="Rectangle 3"/>
          <p:cNvSpPr>
            <a:spLocks noChangeArrowheads="1"/>
          </p:cNvSpPr>
          <p:nvPr/>
        </p:nvSpPr>
        <p:spPr bwMode="auto">
          <a:xfrm>
            <a:off x="1066800" y="2286006"/>
            <a:ext cx="6858000" cy="280076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r>
              <a:rPr kumimoji="1" lang="en-US" sz="4400" b="1" dirty="0">
                <a:solidFill>
                  <a:srgbClr val="FFFF00"/>
                </a:solidFill>
                <a:cs typeface="Times New Roman" pitchFamily="18" charset="0"/>
              </a:rPr>
              <a:t>What is it?</a:t>
            </a:r>
          </a:p>
          <a:p>
            <a:pPr algn="ctr" eaLnBrk="0" fontAlgn="base" hangingPunct="0">
              <a:spcBef>
                <a:spcPct val="0"/>
              </a:spcBef>
              <a:spcAft>
                <a:spcPct val="0"/>
              </a:spcAft>
            </a:pPr>
            <a:endParaRPr kumimoji="1" lang="en-US" sz="4400" b="1" dirty="0">
              <a:solidFill>
                <a:srgbClr val="FFFF00"/>
              </a:solidFill>
              <a:cs typeface="Times New Roman" pitchFamily="18" charset="0"/>
            </a:endParaRPr>
          </a:p>
          <a:p>
            <a:pPr algn="ctr" eaLnBrk="0" fontAlgn="base" hangingPunct="0">
              <a:spcBef>
                <a:spcPct val="0"/>
              </a:spcBef>
              <a:spcAft>
                <a:spcPct val="0"/>
              </a:spcAft>
            </a:pPr>
            <a:r>
              <a:rPr kumimoji="1" lang="en-US" sz="4400" b="1" dirty="0">
                <a:solidFill>
                  <a:srgbClr val="FFFF00"/>
                </a:solidFill>
                <a:cs typeface="Times New Roman" pitchFamily="18" charset="0"/>
              </a:rPr>
              <a:t>What is it good for?</a:t>
            </a:r>
            <a:endParaRPr kumimoji="1" lang="en-US" sz="4400" b="1" dirty="0">
              <a:solidFill>
                <a:srgbClr val="FFFF00"/>
              </a:solidFill>
              <a:latin typeface="Times" charset="0"/>
              <a:cs typeface="Times New Roman" pitchFamily="18" charset="0"/>
            </a:endParaRPr>
          </a:p>
          <a:p>
            <a:pPr eaLnBrk="0" fontAlgn="base" hangingPunct="0">
              <a:spcBef>
                <a:spcPct val="0"/>
              </a:spcBef>
              <a:spcAft>
                <a:spcPct val="0"/>
              </a:spcAft>
            </a:pPr>
            <a:endParaRPr kumimoji="1" lang="en-US" sz="4400" b="1" dirty="0">
              <a:solidFill>
                <a:srgbClr val="FFFF00"/>
              </a:solidFill>
              <a:latin typeface="Arial" pitchFamily="34" charset="0"/>
            </a:endParaRPr>
          </a:p>
        </p:txBody>
      </p:sp>
      <p:sp>
        <p:nvSpPr>
          <p:cNvPr id="2" name="Footer Placeholder 1">
            <a:extLst>
              <a:ext uri="{FF2B5EF4-FFF2-40B4-BE49-F238E27FC236}">
                <a16:creationId xmlns:a16="http://schemas.microsoft.com/office/drawing/2014/main" id="{D66A2DB8-6697-4672-AA62-2D3B772EA095}"/>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1022758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sz="4000" dirty="0">
                <a:solidFill>
                  <a:srgbClr val="FFFF00"/>
                </a:solidFill>
                <a:cs typeface="Times New Roman" pitchFamily="18" charset="0"/>
              </a:rPr>
              <a:t>The Problem with Deterministic SAs </a:t>
            </a:r>
            <a:br>
              <a:rPr lang="en-US" sz="4000" dirty="0">
                <a:solidFill>
                  <a:srgbClr val="FFFF00"/>
                </a:solidFill>
                <a:latin typeface="Times" charset="0"/>
                <a:cs typeface="Times New Roman" pitchFamily="18" charset="0"/>
              </a:rPr>
            </a:br>
            <a:endParaRPr lang="en-US" sz="4000" dirty="0">
              <a:solidFill>
                <a:srgbClr val="FFFF00"/>
              </a:solidFill>
              <a:latin typeface="Times" charset="0"/>
              <a:cs typeface="Times New Roman" pitchFamily="18" charset="0"/>
            </a:endParaRPr>
          </a:p>
        </p:txBody>
      </p:sp>
      <p:sp>
        <p:nvSpPr>
          <p:cNvPr id="25603" name="Rectangle 3"/>
          <p:cNvSpPr>
            <a:spLocks noChangeArrowheads="1"/>
          </p:cNvSpPr>
          <p:nvPr/>
        </p:nvSpPr>
        <p:spPr bwMode="auto">
          <a:xfrm>
            <a:off x="0" y="1447800"/>
            <a:ext cx="9144000" cy="3046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algn="ctr" eaLnBrk="0" fontAlgn="base" hangingPunct="0">
              <a:spcBef>
                <a:spcPct val="0"/>
              </a:spcBef>
              <a:spcAft>
                <a:spcPct val="0"/>
              </a:spcAft>
            </a:pPr>
            <a:endParaRPr kumimoji="1" lang="en-US" sz="3200" b="1" dirty="0">
              <a:solidFill>
                <a:srgbClr val="FFFF00"/>
              </a:solidFill>
              <a:cs typeface="Times New Roman" pitchFamily="18" charset="0"/>
            </a:endParaRPr>
          </a:p>
          <a:p>
            <a:pP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2800" b="1" dirty="0">
                <a:solidFill>
                  <a:srgbClr val="FFFF00"/>
                </a:solidFill>
                <a:cs typeface="Times New Roman" pitchFamily="18" charset="0"/>
              </a:rPr>
              <a:t>     </a:t>
            </a:r>
            <a:r>
              <a:rPr kumimoji="1" lang="en-US" sz="3200" b="1" dirty="0">
                <a:solidFill>
                  <a:srgbClr val="FFFF00"/>
                </a:solidFill>
                <a:cs typeface="Times New Roman" pitchFamily="18" charset="0"/>
              </a:rPr>
              <a:t>No estimate of the </a:t>
            </a:r>
            <a:r>
              <a:rPr kumimoji="1" lang="en-US" sz="3200" b="1" i="1" dirty="0">
                <a:solidFill>
                  <a:srgbClr val="FFFF00"/>
                </a:solidFill>
                <a:cs typeface="Times New Roman" pitchFamily="18" charset="0"/>
              </a:rPr>
              <a:t>probability of </a:t>
            </a:r>
            <a:r>
              <a:rPr kumimoji="1" lang="en-US" sz="3200" b="1" dirty="0">
                <a:solidFill>
                  <a:srgbClr val="FFFF00"/>
                </a:solidFill>
                <a:cs typeface="Times New Roman" pitchFamily="18" charset="0"/>
              </a:rPr>
              <a:t>achieving </a:t>
            </a:r>
          </a:p>
          <a:p>
            <a:pPr algn="ctr" eaLnBrk="0" fontAlgn="base" hangingPunct="0">
              <a:spcBef>
                <a:spcPct val="0"/>
              </a:spcBef>
              <a:spcAft>
                <a:spcPct val="0"/>
              </a:spcAft>
            </a:pPr>
            <a:r>
              <a:rPr kumimoji="1" lang="en-US" sz="3200" b="1" dirty="0">
                <a:solidFill>
                  <a:srgbClr val="FFFF00"/>
                </a:solidFill>
                <a:cs typeface="Times New Roman" pitchFamily="18" charset="0"/>
              </a:rPr>
              <a:t>a particular outcome.</a:t>
            </a:r>
          </a:p>
          <a:p>
            <a:pPr algn="ctr" eaLnBrk="0" fontAlgn="base" hangingPunct="0">
              <a:spcBef>
                <a:spcPct val="0"/>
              </a:spcBef>
              <a:spcAft>
                <a:spcPct val="0"/>
              </a:spcAft>
            </a:pPr>
            <a:endParaRPr kumimoji="1" lang="en-US" sz="3200" b="1" dirty="0">
              <a:solidFill>
                <a:srgbClr val="FFFF00"/>
              </a:solidFill>
              <a:cs typeface="Times New Roman" pitchFamily="18" charset="0"/>
            </a:endParaRPr>
          </a:p>
          <a:p>
            <a:pPr algn="ctr" eaLnBrk="0" fontAlgn="base" hangingPunct="0">
              <a:spcBef>
                <a:spcPct val="0"/>
              </a:spcBef>
              <a:spcAft>
                <a:spcPct val="0"/>
              </a:spcAft>
            </a:pPr>
            <a:r>
              <a:rPr kumimoji="1" lang="en-US" sz="3200" b="1" dirty="0">
                <a:solidFill>
                  <a:srgbClr val="FFFF00"/>
                </a:solidFill>
                <a:cs typeface="Times New Roman" pitchFamily="18" charset="0"/>
              </a:rPr>
              <a:t>Probabilistic SAs are the remedy.</a:t>
            </a:r>
            <a:endParaRPr kumimoji="1" lang="en-US" sz="3200" b="1" baseline="30000" dirty="0">
              <a:solidFill>
                <a:srgbClr val="FFFF00"/>
              </a:solidFill>
              <a:latin typeface="Arial" pitchFamily="34" charset="0"/>
            </a:endParaRPr>
          </a:p>
        </p:txBody>
      </p:sp>
      <p:sp>
        <p:nvSpPr>
          <p:cNvPr id="2" name="Footer Placeholder 1">
            <a:extLst>
              <a:ext uri="{FF2B5EF4-FFF2-40B4-BE49-F238E27FC236}">
                <a16:creationId xmlns:a16="http://schemas.microsoft.com/office/drawing/2014/main" id="{AF86BC94-EE79-4FD6-AE16-74C8D0C86F88}"/>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760210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US" dirty="0">
                <a:solidFill>
                  <a:srgbClr val="FFFF00"/>
                </a:solidFill>
              </a:rPr>
              <a:t>Health Strategies International</a:t>
            </a:r>
          </a:p>
        </p:txBody>
      </p:sp>
      <p:sp>
        <p:nvSpPr>
          <p:cNvPr id="104450" name="Rectangle 2"/>
          <p:cNvSpPr>
            <a:spLocks noGrp="1" noChangeArrowheads="1"/>
          </p:cNvSpPr>
          <p:nvPr>
            <p:ph type="title"/>
          </p:nvPr>
        </p:nvSpPr>
        <p:spPr/>
        <p:txBody>
          <a:bodyPr/>
          <a:lstStyle/>
          <a:p>
            <a:pPr eaLnBrk="1" hangingPunct="1">
              <a:defRPr/>
            </a:pPr>
            <a:r>
              <a:rPr lang="en-US" dirty="0"/>
              <a:t>Probabilistic Sensitivity Analysis</a:t>
            </a:r>
          </a:p>
        </p:txBody>
      </p:sp>
      <p:sp>
        <p:nvSpPr>
          <p:cNvPr id="104451" name="Rectangle 3"/>
          <p:cNvSpPr>
            <a:spLocks noGrp="1" noChangeArrowheads="1"/>
          </p:cNvSpPr>
          <p:nvPr>
            <p:ph type="body" idx="1"/>
          </p:nvPr>
        </p:nvSpPr>
        <p:spPr/>
        <p:txBody>
          <a:bodyPr/>
          <a:lstStyle/>
          <a:p>
            <a:pPr eaLnBrk="1" hangingPunct="1">
              <a:defRPr/>
            </a:pPr>
            <a:r>
              <a:rPr lang="en-US" dirty="0"/>
              <a:t>Operational definition:</a:t>
            </a:r>
          </a:p>
          <a:p>
            <a:pPr lvl="1" eaLnBrk="1" hangingPunct="1">
              <a:defRPr/>
            </a:pPr>
            <a:r>
              <a:rPr lang="en-US" dirty="0"/>
              <a:t>Outputs are calculated based on random assignment of values to inputs drawn from user-selected probability distribution.</a:t>
            </a:r>
          </a:p>
          <a:p>
            <a:pPr lvl="1" eaLnBrk="1" hangingPunct="1">
              <a:buFontTx/>
              <a:buNone/>
              <a:defRPr/>
            </a:pPr>
            <a:endParaRPr lang="en-US" dirty="0"/>
          </a:p>
          <a:p>
            <a:pPr eaLnBrk="1" hangingPunct="1">
              <a:defRPr/>
            </a:pPr>
            <a:r>
              <a:rPr lang="en-US" dirty="0"/>
              <a:t>Examples:</a:t>
            </a:r>
          </a:p>
          <a:p>
            <a:pPr lvl="1" eaLnBrk="1" hangingPunct="1">
              <a:defRPr/>
            </a:pPr>
            <a:r>
              <a:rPr lang="en-US" dirty="0"/>
              <a:t>Monte Carlo, Latin Hypercube </a:t>
            </a:r>
          </a:p>
          <a:p>
            <a:pPr lvl="1" eaLnBrk="1" hangingPunct="1">
              <a:defRPr/>
            </a:pPr>
            <a:r>
              <a:rPr kumimoji="1" lang="en-US" dirty="0">
                <a:solidFill>
                  <a:srgbClr val="FFFF00"/>
                </a:solidFill>
                <a:cs typeface="Times New Roman" pitchFamily="18" charset="0"/>
              </a:rPr>
              <a:t>Software: @Risk</a:t>
            </a:r>
            <a:r>
              <a:rPr kumimoji="1" lang="en-US" baseline="30000" dirty="0">
                <a:solidFill>
                  <a:srgbClr val="FFFF00"/>
                </a:solidFill>
                <a:cs typeface="Times New Roman" pitchFamily="18" charset="0"/>
              </a:rPr>
              <a:t>®</a:t>
            </a:r>
            <a:r>
              <a:rPr kumimoji="1" lang="en-US" dirty="0">
                <a:solidFill>
                  <a:srgbClr val="FFFF00"/>
                </a:solidFill>
                <a:cs typeface="Times New Roman" pitchFamily="18" charset="0"/>
              </a:rPr>
              <a:t>; Crystal Ball</a:t>
            </a:r>
            <a:r>
              <a:rPr kumimoji="1" lang="en-US" baseline="30000" dirty="0">
                <a:solidFill>
                  <a:srgbClr val="FFFF00"/>
                </a:solidFill>
                <a:cs typeface="Times New Roman" pitchFamily="18" charset="0"/>
              </a:rPr>
              <a:t>® </a:t>
            </a:r>
            <a:r>
              <a:rPr kumimoji="1" lang="en-US" dirty="0">
                <a:solidFill>
                  <a:srgbClr val="FFFF00"/>
                </a:solidFill>
                <a:cs typeface="Times New Roman" pitchFamily="18" charset="0"/>
              </a:rPr>
              <a:t>TreeAge</a:t>
            </a:r>
            <a:r>
              <a:rPr kumimoji="1" lang="en-US" baseline="30000" dirty="0">
                <a:solidFill>
                  <a:srgbClr val="FFFF00"/>
                </a:solidFill>
                <a:cs typeface="Times New Roman" pitchFamily="18" charset="0"/>
              </a:rPr>
              <a:t> ®</a:t>
            </a:r>
            <a:endParaRPr kumimoji="1" lang="en-US" dirty="0">
              <a:solidFill>
                <a:srgbClr val="FFFF00"/>
              </a:solidFill>
              <a:cs typeface="Times New Roman" pitchFamily="18" charset="0"/>
            </a:endParaRPr>
          </a:p>
          <a:p>
            <a:pPr lvl="1" eaLnBrk="1" hangingPunct="1">
              <a:defRPr/>
            </a:pPr>
            <a:endParaRPr lang="en-US" dirty="0"/>
          </a:p>
          <a:p>
            <a:pPr lvl="1" eaLnBrk="1" hangingPunct="1">
              <a:defRPr/>
            </a:pPr>
            <a:endParaRPr lang="en-US" dirty="0"/>
          </a:p>
        </p:txBody>
      </p:sp>
    </p:spTree>
    <p:extLst>
      <p:ext uri="{BB962C8B-B14F-4D97-AF65-F5344CB8AC3E}">
        <p14:creationId xmlns:p14="http://schemas.microsoft.com/office/powerpoint/2010/main" val="315674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762000" y="228600"/>
            <a:ext cx="7772400" cy="1143000"/>
          </a:xfrm>
        </p:spPr>
        <p:txBody>
          <a:bodyPr/>
          <a:lstStyle/>
          <a:p>
            <a:pPr eaLnBrk="1" hangingPunct="1">
              <a:defRPr/>
            </a:pPr>
            <a:r>
              <a:rPr lang="en-US" dirty="0"/>
              <a:t>Objectives</a:t>
            </a:r>
          </a:p>
        </p:txBody>
      </p:sp>
      <p:sp>
        <p:nvSpPr>
          <p:cNvPr id="95235" name="Rectangle 3"/>
          <p:cNvSpPr>
            <a:spLocks noGrp="1" noChangeArrowheads="1"/>
          </p:cNvSpPr>
          <p:nvPr>
            <p:ph type="body" idx="1"/>
          </p:nvPr>
        </p:nvSpPr>
        <p:spPr>
          <a:xfrm>
            <a:off x="762000" y="1524000"/>
            <a:ext cx="7772400" cy="4114800"/>
          </a:xfrm>
        </p:spPr>
        <p:txBody>
          <a:bodyPr/>
          <a:lstStyle/>
          <a:p>
            <a:pPr eaLnBrk="1" hangingPunct="1">
              <a:defRPr/>
            </a:pPr>
            <a:r>
              <a:rPr lang="en-US" dirty="0"/>
              <a:t>To understand the purpose of sensitivity analyses.</a:t>
            </a:r>
          </a:p>
          <a:p>
            <a:pPr eaLnBrk="1" hangingPunct="1">
              <a:defRPr/>
            </a:pPr>
            <a:endParaRPr lang="en-US" dirty="0"/>
          </a:p>
          <a:p>
            <a:pPr eaLnBrk="1" hangingPunct="1">
              <a:defRPr/>
            </a:pPr>
            <a:r>
              <a:rPr lang="en-US" dirty="0"/>
              <a:t>To become familiar with several types of sensitivity analyses</a:t>
            </a:r>
          </a:p>
          <a:p>
            <a:pPr lvl="1" eaLnBrk="1" hangingPunct="1">
              <a:defRPr/>
            </a:pPr>
            <a:r>
              <a:rPr lang="en-US" dirty="0"/>
              <a:t>Strengths and weaknesses of each.</a:t>
            </a:r>
          </a:p>
          <a:p>
            <a:pPr lvl="1" eaLnBrk="1" hangingPunct="1">
              <a:defRPr/>
            </a:pPr>
            <a:r>
              <a:rPr lang="en-US" dirty="0"/>
              <a:t>Examples of appropriate application of each.</a:t>
            </a:r>
          </a:p>
        </p:txBody>
      </p:sp>
      <p:sp>
        <p:nvSpPr>
          <p:cNvPr id="2" name="Footer Placeholder 1">
            <a:extLst>
              <a:ext uri="{FF2B5EF4-FFF2-40B4-BE49-F238E27FC236}">
                <a16:creationId xmlns:a16="http://schemas.microsoft.com/office/drawing/2014/main" id="{28B82914-53C4-4C07-9618-F5F950080B12}"/>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3381191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457200" y="-152400"/>
            <a:ext cx="7772400" cy="1143000"/>
          </a:xfrm>
        </p:spPr>
        <p:txBody>
          <a:bodyPr/>
          <a:lstStyle/>
          <a:p>
            <a:pPr eaLnBrk="1" hangingPunct="1">
              <a:defRPr/>
            </a:pPr>
            <a:r>
              <a:rPr lang="en-US" sz="4000" dirty="0">
                <a:cs typeface="Times New Roman" pitchFamily="18" charset="0"/>
              </a:rPr>
              <a:t>Probabilistic Sensitivity Analyses</a:t>
            </a:r>
          </a:p>
        </p:txBody>
      </p:sp>
      <p:sp>
        <p:nvSpPr>
          <p:cNvPr id="105475" name="Rectangle 3"/>
          <p:cNvSpPr>
            <a:spLocks noGrp="1" noChangeArrowheads="1"/>
          </p:cNvSpPr>
          <p:nvPr>
            <p:ph type="body" idx="1"/>
          </p:nvPr>
        </p:nvSpPr>
        <p:spPr>
          <a:xfrm>
            <a:off x="762000" y="914400"/>
            <a:ext cx="7772400" cy="4114800"/>
          </a:xfrm>
        </p:spPr>
        <p:txBody>
          <a:bodyPr/>
          <a:lstStyle/>
          <a:p>
            <a:pPr eaLnBrk="1" hangingPunct="1">
              <a:defRPr/>
            </a:pPr>
            <a:r>
              <a:rPr lang="en-US" dirty="0">
                <a:effectLst/>
              </a:rPr>
              <a:t>Value:</a:t>
            </a:r>
          </a:p>
          <a:p>
            <a:pPr lvl="1" eaLnBrk="1" hangingPunct="1">
              <a:buFont typeface="Arial" panose="020B0604020202020204" pitchFamily="34" charset="0"/>
              <a:buChar char="•"/>
              <a:defRPr/>
            </a:pPr>
            <a:r>
              <a:rPr lang="en-US" b="0" dirty="0">
                <a:effectLst/>
              </a:rPr>
              <a:t>Return the likelihood of attaining a particular outcome or outcome range.</a:t>
            </a:r>
          </a:p>
          <a:p>
            <a:pPr lvl="1" eaLnBrk="1" hangingPunct="1">
              <a:buFont typeface="Arial" panose="020B0604020202020204" pitchFamily="34" charset="0"/>
              <a:buChar char="•"/>
              <a:defRPr/>
            </a:pPr>
            <a:r>
              <a:rPr lang="en-US" b="0" dirty="0">
                <a:effectLst/>
              </a:rPr>
              <a:t>Everything known about each input is expressed at once.</a:t>
            </a:r>
          </a:p>
          <a:p>
            <a:pPr lvl="1" eaLnBrk="1" hangingPunct="1">
              <a:buFont typeface="Arial" panose="020B0604020202020204" pitchFamily="34" charset="0"/>
              <a:buChar char="•"/>
              <a:defRPr/>
            </a:pPr>
            <a:r>
              <a:rPr lang="en-US" b="0" dirty="0">
                <a:effectLst/>
              </a:rPr>
              <a:t>Particularly valuable when many inputs are important.</a:t>
            </a:r>
          </a:p>
          <a:p>
            <a:pPr eaLnBrk="1" hangingPunct="1">
              <a:defRPr/>
            </a:pPr>
            <a:r>
              <a:rPr lang="en-US" dirty="0">
                <a:effectLst/>
              </a:rPr>
              <a:t>Drawbacks:</a:t>
            </a:r>
          </a:p>
          <a:p>
            <a:pPr lvl="1" eaLnBrk="1" hangingPunct="1">
              <a:buFont typeface="Arial" panose="020B0604020202020204" pitchFamily="34" charset="0"/>
              <a:buChar char="•"/>
              <a:defRPr/>
            </a:pPr>
            <a:r>
              <a:rPr lang="en-US" b="0" dirty="0">
                <a:effectLst/>
              </a:rPr>
              <a:t>Need to be able to make decent estimates of the underlying probability distribution.</a:t>
            </a:r>
          </a:p>
          <a:p>
            <a:pPr lvl="1" eaLnBrk="1" hangingPunct="1">
              <a:buFont typeface="Arial" panose="020B0604020202020204" pitchFamily="34" charset="0"/>
              <a:buChar char="•"/>
              <a:defRPr/>
            </a:pPr>
            <a:r>
              <a:rPr lang="en-US" b="0" dirty="0">
                <a:effectLst/>
              </a:rPr>
              <a:t>“Black box”</a:t>
            </a:r>
          </a:p>
          <a:p>
            <a:pPr lvl="1" eaLnBrk="1" hangingPunct="1">
              <a:defRPr/>
            </a:pPr>
            <a:endParaRPr lang="en-US" dirty="0"/>
          </a:p>
          <a:p>
            <a:pPr lvl="1" eaLnBrk="1" hangingPunct="1">
              <a:defRPr/>
            </a:pPr>
            <a:endParaRPr lang="en-US" dirty="0"/>
          </a:p>
        </p:txBody>
      </p:sp>
      <p:sp>
        <p:nvSpPr>
          <p:cNvPr id="2" name="Footer Placeholder 1">
            <a:extLst>
              <a:ext uri="{FF2B5EF4-FFF2-40B4-BE49-F238E27FC236}">
                <a16:creationId xmlns:a16="http://schemas.microsoft.com/office/drawing/2014/main" id="{1F1C4E04-8028-4A7F-9954-7BE1D9AF91D2}"/>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306052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338" name="Title 1"/>
          <p:cNvSpPr>
            <a:spLocks noGrp="1"/>
          </p:cNvSpPr>
          <p:nvPr>
            <p:ph type="title"/>
          </p:nvPr>
        </p:nvSpPr>
        <p:spPr>
          <a:xfrm>
            <a:off x="476250" y="260350"/>
            <a:ext cx="8188325" cy="801688"/>
          </a:xfrm>
        </p:spPr>
        <p:txBody>
          <a:bodyPr/>
          <a:lstStyle/>
          <a:p>
            <a:pPr eaLnBrk="1" hangingPunct="1"/>
            <a:r>
              <a:rPr lang="da-DK" dirty="0"/>
              <a:t>Running the GDModel:</a:t>
            </a:r>
            <a:br>
              <a:rPr lang="da-DK" dirty="0"/>
            </a:br>
            <a:r>
              <a:rPr lang="da-DK" dirty="0"/>
              <a:t>– general inputs </a:t>
            </a:r>
            <a:r>
              <a:rPr lang="da-DK" sz="1600" dirty="0"/>
              <a:t>(Marseille, Kahn et al 2012)</a:t>
            </a:r>
            <a:endParaRPr lang="en-GB" dirty="0"/>
          </a:p>
        </p:txBody>
      </p:sp>
      <p:sp>
        <p:nvSpPr>
          <p:cNvPr id="14339"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Health Strategies International</a:t>
            </a:r>
          </a:p>
        </p:txBody>
      </p:sp>
      <p:pic>
        <p:nvPicPr>
          <p:cNvPr id="14342"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75" y="1125538"/>
            <a:ext cx="7707313" cy="4679950"/>
          </a:xfrm>
          <a:prstGeom prst="rect">
            <a:avLst/>
          </a:prstGeom>
          <a:noFill/>
          <a:ln w="38100" algn="ctr">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11336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da-DK"/>
              <a:t>Running the GDModel:</a:t>
            </a:r>
            <a:br>
              <a:rPr lang="da-DK"/>
            </a:br>
            <a:r>
              <a:rPr lang="da-DK"/>
              <a:t>– country specific inputs</a:t>
            </a:r>
            <a:endParaRPr lang="en-GB" dirty="0"/>
          </a:p>
        </p:txBody>
      </p:sp>
      <p:sp>
        <p:nvSpPr>
          <p:cNvPr id="15363"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Health Strategies International</a:t>
            </a:r>
          </a:p>
        </p:txBody>
      </p:sp>
      <p:pic>
        <p:nvPicPr>
          <p:cNvPr id="15366"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188" y="1371600"/>
            <a:ext cx="8662987" cy="4222750"/>
          </a:xfrm>
          <a:prstGeom prst="rect">
            <a:avLst/>
          </a:prstGeom>
          <a:noFill/>
          <a:ln w="38100" algn="ctr">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982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6" name="Title 1"/>
          <p:cNvSpPr>
            <a:spLocks noGrp="1"/>
          </p:cNvSpPr>
          <p:nvPr>
            <p:ph type="title"/>
          </p:nvPr>
        </p:nvSpPr>
        <p:spPr>
          <a:xfrm>
            <a:off x="476250" y="333375"/>
            <a:ext cx="8188325" cy="801688"/>
          </a:xfrm>
        </p:spPr>
        <p:txBody>
          <a:bodyPr/>
          <a:lstStyle/>
          <a:p>
            <a:pPr eaLnBrk="1" hangingPunct="1"/>
            <a:r>
              <a:rPr lang="da-DK"/>
              <a:t>Running the GDModel:</a:t>
            </a:r>
            <a:br>
              <a:rPr lang="da-DK"/>
            </a:br>
            <a:r>
              <a:rPr lang="da-DK"/>
              <a:t>– site specific inputs</a:t>
            </a:r>
            <a:endParaRPr lang="en-GB" dirty="0"/>
          </a:p>
        </p:txBody>
      </p:sp>
      <p:sp>
        <p:nvSpPr>
          <p:cNvPr id="16387" name="Footer Placeholder 3"/>
          <p:cNvSpPr>
            <a:spLocks noGrp="1"/>
          </p:cNvSpPr>
          <p:nvPr>
            <p:ph type="ftr" sz="quarter" idx="10"/>
          </p:nvPr>
        </p:nvSpPr>
        <p:spPr>
          <a:noFill/>
        </p:spPr>
        <p:txBody>
          <a:bodyPr/>
          <a:lstStyle>
            <a:lvl1pPr eaLnBrk="0" hangingPunct="0">
              <a:defRPr b="1">
                <a:solidFill>
                  <a:srgbClr val="001965"/>
                </a:solidFill>
                <a:latin typeface="Verdana" pitchFamily="34" charset="0"/>
              </a:defRPr>
            </a:lvl1pPr>
            <a:lvl2pPr marL="742950" indent="-285750" eaLnBrk="0" hangingPunct="0">
              <a:defRPr b="1">
                <a:solidFill>
                  <a:srgbClr val="001965"/>
                </a:solidFill>
                <a:latin typeface="Verdana" pitchFamily="34" charset="0"/>
              </a:defRPr>
            </a:lvl2pPr>
            <a:lvl3pPr marL="1143000" indent="-228600" eaLnBrk="0" hangingPunct="0">
              <a:defRPr b="1">
                <a:solidFill>
                  <a:srgbClr val="001965"/>
                </a:solidFill>
                <a:latin typeface="Verdana" pitchFamily="34" charset="0"/>
              </a:defRPr>
            </a:lvl3pPr>
            <a:lvl4pPr marL="1600200" indent="-228600" eaLnBrk="0" hangingPunct="0">
              <a:defRPr b="1">
                <a:solidFill>
                  <a:srgbClr val="001965"/>
                </a:solidFill>
                <a:latin typeface="Verdana" pitchFamily="34" charset="0"/>
              </a:defRPr>
            </a:lvl4pPr>
            <a:lvl5pPr marL="2057400" indent="-228600" eaLnBrk="0" hangingPunct="0">
              <a:defRPr b="1">
                <a:solidFill>
                  <a:srgbClr val="001965"/>
                </a:solidFill>
                <a:latin typeface="Verdana" pitchFamily="34" charset="0"/>
              </a:defRPr>
            </a:lvl5pPr>
            <a:lvl6pPr marL="2514600" indent="-228600" algn="ctr" eaLnBrk="0" fontAlgn="base" hangingPunct="0">
              <a:spcBef>
                <a:spcPct val="50000"/>
              </a:spcBef>
              <a:spcAft>
                <a:spcPct val="0"/>
              </a:spcAft>
              <a:defRPr b="1">
                <a:solidFill>
                  <a:srgbClr val="001965"/>
                </a:solidFill>
                <a:latin typeface="Verdana" pitchFamily="34" charset="0"/>
              </a:defRPr>
            </a:lvl6pPr>
            <a:lvl7pPr marL="2971800" indent="-228600" algn="ctr" eaLnBrk="0" fontAlgn="base" hangingPunct="0">
              <a:spcBef>
                <a:spcPct val="50000"/>
              </a:spcBef>
              <a:spcAft>
                <a:spcPct val="0"/>
              </a:spcAft>
              <a:defRPr b="1">
                <a:solidFill>
                  <a:srgbClr val="001965"/>
                </a:solidFill>
                <a:latin typeface="Verdana" pitchFamily="34" charset="0"/>
              </a:defRPr>
            </a:lvl7pPr>
            <a:lvl8pPr marL="3429000" indent="-228600" algn="ctr" eaLnBrk="0" fontAlgn="base" hangingPunct="0">
              <a:spcBef>
                <a:spcPct val="50000"/>
              </a:spcBef>
              <a:spcAft>
                <a:spcPct val="0"/>
              </a:spcAft>
              <a:defRPr b="1">
                <a:solidFill>
                  <a:srgbClr val="001965"/>
                </a:solidFill>
                <a:latin typeface="Verdana" pitchFamily="34" charset="0"/>
              </a:defRPr>
            </a:lvl8pPr>
            <a:lvl9pPr marL="3886200" indent="-228600" algn="ctr" eaLnBrk="0" fontAlgn="base" hangingPunct="0">
              <a:spcBef>
                <a:spcPct val="50000"/>
              </a:spcBef>
              <a:spcAft>
                <a:spcPct val="0"/>
              </a:spcAft>
              <a:defRPr b="1">
                <a:solidFill>
                  <a:srgbClr val="001965"/>
                </a:solidFill>
                <a:latin typeface="Verdana" pitchFamily="34" charset="0"/>
              </a:defRPr>
            </a:lvl9pPr>
          </a:lstStyle>
          <a:p>
            <a:pPr eaLnBrk="1" hangingPunct="1"/>
            <a:r>
              <a:rPr lang="en-GB" b="0" dirty="0">
                <a:solidFill>
                  <a:srgbClr val="BDB2A4"/>
                </a:solidFill>
              </a:rPr>
              <a:t>Health Strategies International</a:t>
            </a:r>
          </a:p>
        </p:txBody>
      </p:sp>
      <p:pic>
        <p:nvPicPr>
          <p:cNvPr id="1639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925" y="1341438"/>
            <a:ext cx="7951788" cy="4254500"/>
          </a:xfrm>
          <a:prstGeom prst="rect">
            <a:avLst/>
          </a:prstGeom>
          <a:noFill/>
          <a:ln w="38100" algn="ctr">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9336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A9602-F734-46A1-9D94-77A91E6E33E3}"/>
              </a:ext>
            </a:extLst>
          </p:cNvPr>
          <p:cNvSpPr>
            <a:spLocks noGrp="1"/>
          </p:cNvSpPr>
          <p:nvPr>
            <p:ph type="title"/>
          </p:nvPr>
        </p:nvSpPr>
        <p:spPr/>
        <p:txBody>
          <a:bodyPr/>
          <a:lstStyle/>
          <a:p>
            <a:r>
              <a:rPr lang="en-US" dirty="0"/>
              <a:t>Assigning distributions - Beta</a:t>
            </a:r>
          </a:p>
        </p:txBody>
      </p:sp>
      <p:sp>
        <p:nvSpPr>
          <p:cNvPr id="4" name="Footer Placeholder 3">
            <a:extLst>
              <a:ext uri="{FF2B5EF4-FFF2-40B4-BE49-F238E27FC236}">
                <a16:creationId xmlns:a16="http://schemas.microsoft.com/office/drawing/2014/main" id="{6FCB0DC4-4295-4A97-96CD-684D2EFE38AB}"/>
              </a:ext>
            </a:extLst>
          </p:cNvPr>
          <p:cNvSpPr>
            <a:spLocks noGrp="1"/>
          </p:cNvSpPr>
          <p:nvPr>
            <p:ph type="ftr" sz="quarter" idx="10"/>
          </p:nvPr>
        </p:nvSpPr>
        <p:spPr/>
        <p:txBody>
          <a:bodyPr/>
          <a:lstStyle/>
          <a:p>
            <a:pPr>
              <a:defRPr/>
            </a:pPr>
            <a:r>
              <a:rPr lang="en-GB" dirty="0"/>
              <a:t>Health Strategies International</a:t>
            </a:r>
          </a:p>
        </p:txBody>
      </p:sp>
      <p:pic>
        <p:nvPicPr>
          <p:cNvPr id="10" name="Picture 9">
            <a:extLst>
              <a:ext uri="{FF2B5EF4-FFF2-40B4-BE49-F238E27FC236}">
                <a16:creationId xmlns:a16="http://schemas.microsoft.com/office/drawing/2014/main" id="{F889A704-0741-4685-94BD-7571E88EEF04}"/>
              </a:ext>
            </a:extLst>
          </p:cNvPr>
          <p:cNvPicPr>
            <a:picLocks noChangeAspect="1"/>
          </p:cNvPicPr>
          <p:nvPr/>
        </p:nvPicPr>
        <p:blipFill>
          <a:blip r:embed="rId2"/>
          <a:stretch>
            <a:fillRect/>
          </a:stretch>
        </p:blipFill>
        <p:spPr>
          <a:xfrm>
            <a:off x="418756" y="1271588"/>
            <a:ext cx="8231532" cy="5197474"/>
          </a:xfrm>
          <a:prstGeom prst="rect">
            <a:avLst/>
          </a:prstGeom>
        </p:spPr>
      </p:pic>
    </p:spTree>
    <p:extLst>
      <p:ext uri="{BB962C8B-B14F-4D97-AF65-F5344CB8AC3E}">
        <p14:creationId xmlns:p14="http://schemas.microsoft.com/office/powerpoint/2010/main" val="2495883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22B3C-47D6-4532-BCE6-829C1833E306}"/>
              </a:ext>
            </a:extLst>
          </p:cNvPr>
          <p:cNvSpPr>
            <a:spLocks noGrp="1"/>
          </p:cNvSpPr>
          <p:nvPr>
            <p:ph type="title"/>
          </p:nvPr>
        </p:nvSpPr>
        <p:spPr/>
        <p:txBody>
          <a:bodyPr/>
          <a:lstStyle/>
          <a:p>
            <a:r>
              <a:rPr lang="en-US" dirty="0"/>
              <a:t>Assigning distributions - Lognormal</a:t>
            </a:r>
          </a:p>
        </p:txBody>
      </p:sp>
      <p:sp>
        <p:nvSpPr>
          <p:cNvPr id="4" name="Footer Placeholder 3">
            <a:extLst>
              <a:ext uri="{FF2B5EF4-FFF2-40B4-BE49-F238E27FC236}">
                <a16:creationId xmlns:a16="http://schemas.microsoft.com/office/drawing/2014/main" id="{B591741C-2A8F-4743-88B8-0FFF51A8A711}"/>
              </a:ext>
            </a:extLst>
          </p:cNvPr>
          <p:cNvSpPr>
            <a:spLocks noGrp="1"/>
          </p:cNvSpPr>
          <p:nvPr>
            <p:ph type="ftr" sz="quarter" idx="10"/>
          </p:nvPr>
        </p:nvSpPr>
        <p:spPr/>
        <p:txBody>
          <a:bodyPr/>
          <a:lstStyle/>
          <a:p>
            <a:pPr>
              <a:defRPr/>
            </a:pPr>
            <a:r>
              <a:rPr lang="en-GB" dirty="0"/>
              <a:t>Health Strategies International</a:t>
            </a:r>
          </a:p>
        </p:txBody>
      </p:sp>
      <p:pic>
        <p:nvPicPr>
          <p:cNvPr id="14" name="Picture 13">
            <a:extLst>
              <a:ext uri="{FF2B5EF4-FFF2-40B4-BE49-F238E27FC236}">
                <a16:creationId xmlns:a16="http://schemas.microsoft.com/office/drawing/2014/main" id="{D451B86F-2D66-4855-A35D-9AA7D98713BF}"/>
              </a:ext>
            </a:extLst>
          </p:cNvPr>
          <p:cNvPicPr>
            <a:picLocks noChangeAspect="1"/>
          </p:cNvPicPr>
          <p:nvPr/>
        </p:nvPicPr>
        <p:blipFill>
          <a:blip r:embed="rId2"/>
          <a:stretch>
            <a:fillRect/>
          </a:stretch>
        </p:blipFill>
        <p:spPr>
          <a:xfrm>
            <a:off x="443663" y="1368425"/>
            <a:ext cx="8090737" cy="5108575"/>
          </a:xfrm>
          <a:prstGeom prst="rect">
            <a:avLst/>
          </a:prstGeom>
        </p:spPr>
      </p:pic>
    </p:spTree>
    <p:extLst>
      <p:ext uri="{BB962C8B-B14F-4D97-AF65-F5344CB8AC3E}">
        <p14:creationId xmlns:p14="http://schemas.microsoft.com/office/powerpoint/2010/main" val="23838453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66FD2-B2E6-43B2-AFE1-07B9336A1B79}"/>
              </a:ext>
            </a:extLst>
          </p:cNvPr>
          <p:cNvSpPr>
            <a:spLocks noGrp="1"/>
          </p:cNvSpPr>
          <p:nvPr>
            <p:ph type="title"/>
          </p:nvPr>
        </p:nvSpPr>
        <p:spPr/>
        <p:txBody>
          <a:bodyPr/>
          <a:lstStyle/>
          <a:p>
            <a:r>
              <a:rPr lang="en-US" dirty="0"/>
              <a:t>Assigning distributions - Uniform</a:t>
            </a:r>
          </a:p>
        </p:txBody>
      </p:sp>
      <p:sp>
        <p:nvSpPr>
          <p:cNvPr id="4" name="Footer Placeholder 3">
            <a:extLst>
              <a:ext uri="{FF2B5EF4-FFF2-40B4-BE49-F238E27FC236}">
                <a16:creationId xmlns:a16="http://schemas.microsoft.com/office/drawing/2014/main" id="{A40C47E7-0788-4148-AF63-82A5DD764649}"/>
              </a:ext>
            </a:extLst>
          </p:cNvPr>
          <p:cNvSpPr>
            <a:spLocks noGrp="1"/>
          </p:cNvSpPr>
          <p:nvPr>
            <p:ph type="ftr" sz="quarter" idx="10"/>
          </p:nvPr>
        </p:nvSpPr>
        <p:spPr/>
        <p:txBody>
          <a:bodyPr/>
          <a:lstStyle/>
          <a:p>
            <a:pPr>
              <a:defRPr/>
            </a:pPr>
            <a:r>
              <a:rPr lang="en-GB" dirty="0"/>
              <a:t>Health Strategies International</a:t>
            </a:r>
          </a:p>
        </p:txBody>
      </p:sp>
      <p:pic>
        <p:nvPicPr>
          <p:cNvPr id="10" name="Content Placeholder 9">
            <a:extLst>
              <a:ext uri="{FF2B5EF4-FFF2-40B4-BE49-F238E27FC236}">
                <a16:creationId xmlns:a16="http://schemas.microsoft.com/office/drawing/2014/main" id="{B8A92D12-0987-47B7-B65F-764B8F48041B}"/>
              </a:ext>
            </a:extLst>
          </p:cNvPr>
          <p:cNvPicPr>
            <a:picLocks noGrp="1" noChangeAspect="1"/>
          </p:cNvPicPr>
          <p:nvPr>
            <p:ph idx="1"/>
          </p:nvPr>
        </p:nvPicPr>
        <p:blipFill>
          <a:blip r:embed="rId2"/>
          <a:stretch>
            <a:fillRect/>
          </a:stretch>
        </p:blipFill>
        <p:spPr>
          <a:xfrm>
            <a:off x="201174" y="1271589"/>
            <a:ext cx="8748992" cy="5524204"/>
          </a:xfrm>
          <a:prstGeom prst="rect">
            <a:avLst/>
          </a:prstGeom>
        </p:spPr>
      </p:pic>
    </p:spTree>
    <p:extLst>
      <p:ext uri="{BB962C8B-B14F-4D97-AF65-F5344CB8AC3E}">
        <p14:creationId xmlns:p14="http://schemas.microsoft.com/office/powerpoint/2010/main" val="2422805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457" y="457200"/>
            <a:ext cx="8043334" cy="914400"/>
          </a:xfrm>
        </p:spPr>
        <p:txBody>
          <a:bodyPr/>
          <a:lstStyle/>
          <a:p>
            <a:r>
              <a:rPr lang="en-US" dirty="0"/>
              <a:t>CE of screening and treatment of gestational diabetes, India</a:t>
            </a:r>
            <a:br>
              <a:rPr lang="en-US" dirty="0"/>
            </a:br>
            <a:r>
              <a:rPr lang="en-US" sz="2000" dirty="0"/>
              <a:t>(Marseille, Kahn et al 2012)</a:t>
            </a:r>
          </a:p>
        </p:txBody>
      </p:sp>
      <p:sp>
        <p:nvSpPr>
          <p:cNvPr id="4" name="Footer Placeholder 3"/>
          <p:cNvSpPr>
            <a:spLocks noGrp="1"/>
          </p:cNvSpPr>
          <p:nvPr>
            <p:ph type="ftr" sz="quarter" idx="11"/>
          </p:nvPr>
        </p:nvSpPr>
        <p:spPr/>
        <p:txBody>
          <a:bodyPr/>
          <a:lstStyle/>
          <a:p>
            <a:pPr>
              <a:defRPr/>
            </a:pPr>
            <a:r>
              <a:rPr lang="en-US" dirty="0">
                <a:solidFill>
                  <a:srgbClr val="FFFF00"/>
                </a:solidFill>
              </a:rPr>
              <a:t>Health Strategies International</a:t>
            </a:r>
          </a:p>
        </p:txBody>
      </p:sp>
      <p:pic>
        <p:nvPicPr>
          <p:cNvPr id="7170" name="Picture 2" descr="C:\Users\Elliot\Documents\AAActive\Non-HIV work\Diabetes_3\Manuscript\ICER Monte Carlo_Beta_India.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889" y="2057570"/>
            <a:ext cx="7924245" cy="464802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5109910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a:extLst>
              <a:ext uri="{FF2B5EF4-FFF2-40B4-BE49-F238E27FC236}">
                <a16:creationId xmlns:a16="http://schemas.microsoft.com/office/drawing/2014/main" id="{5A851666-0457-432C-AD20-F11AF526C3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9794" y="907677"/>
            <a:ext cx="8404412" cy="4538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a:extLst>
              <a:ext uri="{FF2B5EF4-FFF2-40B4-BE49-F238E27FC236}">
                <a16:creationId xmlns:a16="http://schemas.microsoft.com/office/drawing/2014/main" id="{9B072801-B225-444E-B34B-945B066E35F1}"/>
              </a:ext>
            </a:extLst>
          </p:cNvPr>
          <p:cNvSpPr>
            <a:spLocks noChangeArrowheads="1"/>
          </p:cNvSpPr>
          <p:nvPr>
            <p:ph type="body" idx="4294967295"/>
          </p:nvPr>
        </p:nvSpPr>
        <p:spPr>
          <a:xfrm>
            <a:off x="448235" y="246530"/>
            <a:ext cx="8258735" cy="526939"/>
          </a:xfrm>
          <a:noFill/>
        </p:spPr>
        <p:txBody>
          <a:bodyPr>
            <a:spAutoFit/>
          </a:bodyPr>
          <a:lstStyle/>
          <a:p>
            <a:pPr marL="0" indent="0" algn="ctr" eaLnBrk="1" hangingPunct="1">
              <a:spcBef>
                <a:spcPct val="0"/>
              </a:spcBef>
              <a:buNone/>
            </a:pPr>
            <a:r>
              <a:rPr lang="en-US" altLang="en-US" sz="1412">
                <a:solidFill>
                  <a:schemeClr val="tx2"/>
                </a:solidFill>
              </a:rPr>
              <a:t>Fig 4. One-way sensitivity analysis of disease progression on net cost (savings) for 10,000 iterations of a Monte Carlo simulation.</a:t>
            </a:r>
          </a:p>
        </p:txBody>
      </p:sp>
      <p:sp>
        <p:nvSpPr>
          <p:cNvPr id="7172" name="Text Box 4">
            <a:extLst>
              <a:ext uri="{FF2B5EF4-FFF2-40B4-BE49-F238E27FC236}">
                <a16:creationId xmlns:a16="http://schemas.microsoft.com/office/drawing/2014/main" id="{77460127-3302-409C-B6A4-EAC3E954D27B}"/>
              </a:ext>
            </a:extLst>
          </p:cNvPr>
          <p:cNvSpPr txBox="1">
            <a:spLocks noChangeArrowheads="1"/>
          </p:cNvSpPr>
          <p:nvPr/>
        </p:nvSpPr>
        <p:spPr bwMode="auto">
          <a:xfrm>
            <a:off x="526676" y="5748618"/>
            <a:ext cx="8101853" cy="581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059"/>
              <a:t>Marseille E, Kahn JG, Yazar-Klosinski B, Doblin R (2020) The cost-effectiveness of MDMA-assisted psychotherapy for the treatment of chronic, treatment-resistant PTSD. PLOS ONE 15(10): e0239997. https://doi.org/10.1371/journal.pone.0239997</a:t>
            </a:r>
          </a:p>
          <a:p>
            <a:pPr eaLnBrk="1" hangingPunct="1"/>
            <a:r>
              <a:rPr lang="en-US" altLang="en-US" sz="1059">
                <a:hlinkClick r:id="rId3"/>
              </a:rPr>
              <a:t>https://journals.plos.org/plosone/article?id=10.1371/journal.pone.0239997</a:t>
            </a:r>
            <a:endParaRPr lang="en-US" altLang="en-US" sz="1059"/>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defRPr/>
            </a:pPr>
            <a:r>
              <a:rPr lang="en-US" dirty="0"/>
              <a:t>Other Uses of SA:</a:t>
            </a:r>
            <a:br>
              <a:rPr lang="en-US" dirty="0"/>
            </a:br>
            <a:r>
              <a:rPr lang="en-US" dirty="0"/>
              <a:t>(</a:t>
            </a:r>
            <a:r>
              <a:rPr lang="en-US" i="1" dirty="0"/>
              <a:t>The Inner Teachings</a:t>
            </a:r>
            <a:r>
              <a:rPr lang="en-US" dirty="0"/>
              <a:t>)</a:t>
            </a:r>
          </a:p>
        </p:txBody>
      </p:sp>
      <p:sp>
        <p:nvSpPr>
          <p:cNvPr id="108547" name="Rectangle 3"/>
          <p:cNvSpPr>
            <a:spLocks noGrp="1" noChangeArrowheads="1"/>
          </p:cNvSpPr>
          <p:nvPr>
            <p:ph type="body" idx="1"/>
          </p:nvPr>
        </p:nvSpPr>
        <p:spPr/>
        <p:txBody>
          <a:bodyPr/>
          <a:lstStyle/>
          <a:p>
            <a:pPr eaLnBrk="1" hangingPunct="1">
              <a:lnSpc>
                <a:spcPct val="90000"/>
              </a:lnSpc>
              <a:defRPr/>
            </a:pPr>
            <a:r>
              <a:rPr lang="en-US" dirty="0"/>
              <a:t>Planning the analysis.</a:t>
            </a:r>
          </a:p>
          <a:p>
            <a:pPr eaLnBrk="1" hangingPunct="1">
              <a:lnSpc>
                <a:spcPct val="90000"/>
              </a:lnSpc>
              <a:defRPr/>
            </a:pPr>
            <a:r>
              <a:rPr lang="en-US" dirty="0"/>
              <a:t>Debugging the model.</a:t>
            </a:r>
          </a:p>
          <a:p>
            <a:pPr eaLnBrk="1" hangingPunct="1">
              <a:lnSpc>
                <a:spcPct val="90000"/>
              </a:lnSpc>
              <a:defRPr/>
            </a:pPr>
            <a:r>
              <a:rPr lang="en-US" dirty="0"/>
              <a:t>Documenting relationships between inputs and outputs.</a:t>
            </a:r>
          </a:p>
          <a:p>
            <a:pPr eaLnBrk="1" hangingPunct="1">
              <a:lnSpc>
                <a:spcPct val="90000"/>
              </a:lnSpc>
              <a:defRPr/>
            </a:pPr>
            <a:r>
              <a:rPr lang="en-US" dirty="0"/>
              <a:t>Identifying thresholds.</a:t>
            </a:r>
          </a:p>
          <a:p>
            <a:pPr eaLnBrk="1" hangingPunct="1">
              <a:lnSpc>
                <a:spcPct val="90000"/>
              </a:lnSpc>
              <a:buFontTx/>
              <a:buNone/>
              <a:defRPr/>
            </a:pPr>
            <a:endParaRPr lang="en-US" dirty="0"/>
          </a:p>
          <a:p>
            <a:pPr marL="0" indent="0" algn="ctr" eaLnBrk="1" hangingPunct="1">
              <a:lnSpc>
                <a:spcPct val="90000"/>
              </a:lnSpc>
              <a:buNone/>
              <a:defRPr/>
            </a:pPr>
            <a:r>
              <a:rPr lang="en-US" sz="4000" i="1" dirty="0"/>
              <a:t>Influencing policy.</a:t>
            </a:r>
          </a:p>
          <a:p>
            <a:pPr eaLnBrk="1" hangingPunct="1">
              <a:lnSpc>
                <a:spcPct val="90000"/>
              </a:lnSpc>
              <a:defRPr/>
            </a:pPr>
            <a:endParaRPr lang="en-US" sz="4000" i="1" dirty="0"/>
          </a:p>
        </p:txBody>
      </p:sp>
      <p:sp>
        <p:nvSpPr>
          <p:cNvPr id="2" name="Footer Placeholder 1">
            <a:extLst>
              <a:ext uri="{FF2B5EF4-FFF2-40B4-BE49-F238E27FC236}">
                <a16:creationId xmlns:a16="http://schemas.microsoft.com/office/drawing/2014/main" id="{AC9FA778-29E0-46FA-97C1-57EDAF7B8E2B}"/>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854516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1209" y="304800"/>
            <a:ext cx="7772400" cy="1143000"/>
          </a:xfrm>
        </p:spPr>
        <p:txBody>
          <a:bodyPr/>
          <a:lstStyle/>
          <a:p>
            <a:pPr eaLnBrk="1" hangingPunct="1">
              <a:defRPr/>
            </a:pPr>
            <a:r>
              <a:rPr lang="en-US" altLang="en-US" dirty="0">
                <a:solidFill>
                  <a:schemeClr val="tx1"/>
                </a:solidFill>
              </a:rPr>
              <a:t>Why do Sensitivity Analyses?</a:t>
            </a:r>
          </a:p>
        </p:txBody>
      </p:sp>
      <p:sp>
        <p:nvSpPr>
          <p:cNvPr id="23555" name="Text Box 3"/>
          <p:cNvSpPr txBox="1">
            <a:spLocks noChangeArrowheads="1"/>
          </p:cNvSpPr>
          <p:nvPr/>
        </p:nvSpPr>
        <p:spPr bwMode="auto">
          <a:xfrm>
            <a:off x="457203" y="1905005"/>
            <a:ext cx="8380413" cy="4099584"/>
          </a:xfrm>
          <a:prstGeom prst="rect">
            <a:avLst/>
          </a:prstGeom>
          <a:noFill/>
          <a:ln w="9525">
            <a:noFill/>
            <a:miter lim="800000"/>
            <a:headEnd/>
            <a:tailEnd/>
          </a:ln>
          <a:effectLst/>
        </p:spPr>
        <p:txBody>
          <a:bodyPr>
            <a:spAutoFit/>
          </a:bodyPr>
          <a:lstStyle/>
          <a:p>
            <a:pPr marL="1090613" lvl="2" indent="-176213" eaLnBrk="0" fontAlgn="base" hangingPunct="0">
              <a:spcBef>
                <a:spcPct val="100000"/>
              </a:spcBef>
              <a:spcAft>
                <a:spcPct val="0"/>
              </a:spcAft>
              <a:buFontTx/>
              <a:buChar char="•"/>
              <a:defRPr/>
            </a:pPr>
            <a:r>
              <a:rPr lang="en-US" altLang="en-US" sz="2800" b="1" dirty="0">
                <a:solidFill>
                  <a:srgbClr val="FFFF00"/>
                </a:solidFill>
                <a:effectLst>
                  <a:outerShdw blurRad="38100" dist="38100" dir="2700000" algn="tl">
                    <a:srgbClr val="000000"/>
                  </a:outerShdw>
                </a:effectLst>
                <a:latin typeface="Arial" pitchFamily="34" charset="0"/>
              </a:rPr>
              <a:t> </a:t>
            </a:r>
            <a:r>
              <a:rPr lang="en-US" altLang="en-US" sz="2800" b="1" dirty="0">
                <a:solidFill>
                  <a:srgbClr val="FFFF00"/>
                </a:solidFill>
                <a:latin typeface="Arial" pitchFamily="34" charset="0"/>
              </a:rPr>
              <a:t>All CEAs have substantial uncertainty.</a:t>
            </a:r>
          </a:p>
          <a:p>
            <a:pPr marL="1090613" lvl="2" indent="-176213" eaLnBrk="0" fontAlgn="base" hangingPunct="0">
              <a:spcBef>
                <a:spcPct val="100000"/>
              </a:spcBef>
              <a:spcAft>
                <a:spcPct val="0"/>
              </a:spcAft>
              <a:buFontTx/>
              <a:buChar char="•"/>
              <a:defRPr/>
            </a:pPr>
            <a:r>
              <a:rPr lang="en-US" altLang="en-US" sz="2800" b="1" dirty="0">
                <a:solidFill>
                  <a:srgbClr val="FFFF00"/>
                </a:solidFill>
                <a:latin typeface="Arial" pitchFamily="34" charset="0"/>
              </a:rPr>
              <a:t> Sensitivity analyses deal with uncertainty systematically.</a:t>
            </a:r>
          </a:p>
          <a:p>
            <a:pPr marL="1090613" lvl="2" indent="-176213" eaLnBrk="0" fontAlgn="base" hangingPunct="0">
              <a:lnSpc>
                <a:spcPct val="110000"/>
              </a:lnSpc>
              <a:spcBef>
                <a:spcPct val="100000"/>
              </a:spcBef>
              <a:spcAft>
                <a:spcPct val="0"/>
              </a:spcAft>
              <a:buFontTx/>
              <a:buChar char="•"/>
              <a:defRPr/>
            </a:pPr>
            <a:r>
              <a:rPr lang="en-US" altLang="en-US" sz="2800" b="1" dirty="0">
                <a:solidFill>
                  <a:srgbClr val="FFFF00"/>
                </a:solidFill>
                <a:latin typeface="Arial" pitchFamily="34" charset="0"/>
              </a:rPr>
              <a:t> Convince audience that results are robust. </a:t>
            </a:r>
          </a:p>
          <a:p>
            <a:pPr marL="1090613" lvl="2" indent="-176213" eaLnBrk="0" fontAlgn="base" hangingPunct="0">
              <a:lnSpc>
                <a:spcPct val="110000"/>
              </a:lnSpc>
              <a:spcBef>
                <a:spcPct val="100000"/>
              </a:spcBef>
              <a:spcAft>
                <a:spcPct val="0"/>
              </a:spcAft>
              <a:buFontTx/>
              <a:buChar char="•"/>
              <a:defRPr/>
            </a:pPr>
            <a:r>
              <a:rPr lang="en-US" altLang="en-US" sz="2800" b="1" dirty="0">
                <a:solidFill>
                  <a:srgbClr val="FFFF00"/>
                </a:solidFill>
                <a:latin typeface="Arial" pitchFamily="34" charset="0"/>
              </a:rPr>
              <a:t> </a:t>
            </a:r>
            <a:r>
              <a:rPr lang="en-US" altLang="en-US" sz="2800" b="1" i="1" dirty="0">
                <a:solidFill>
                  <a:srgbClr val="FFFF00"/>
                </a:solidFill>
                <a:latin typeface="Arial" pitchFamily="34" charset="0"/>
              </a:rPr>
              <a:t>Bonus: Good for de-bugging your model </a:t>
            </a:r>
          </a:p>
        </p:txBody>
      </p:sp>
      <p:sp>
        <p:nvSpPr>
          <p:cNvPr id="2" name="Footer Placeholder 1">
            <a:extLst>
              <a:ext uri="{FF2B5EF4-FFF2-40B4-BE49-F238E27FC236}">
                <a16:creationId xmlns:a16="http://schemas.microsoft.com/office/drawing/2014/main" id="{4714F3C1-3688-49F2-8518-ED103E8678DB}"/>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1357373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609600" y="304800"/>
            <a:ext cx="7772400" cy="1143000"/>
          </a:xfrm>
        </p:spPr>
        <p:txBody>
          <a:bodyPr/>
          <a:lstStyle/>
          <a:p>
            <a:pPr eaLnBrk="1" hangingPunct="1">
              <a:defRPr/>
            </a:pPr>
            <a:r>
              <a:rPr lang="en-US" dirty="0"/>
              <a:t>Planning the Analysis</a:t>
            </a:r>
          </a:p>
        </p:txBody>
      </p:sp>
      <p:sp>
        <p:nvSpPr>
          <p:cNvPr id="110595" name="Rectangle 3"/>
          <p:cNvSpPr>
            <a:spLocks noGrp="1" noChangeArrowheads="1"/>
          </p:cNvSpPr>
          <p:nvPr>
            <p:ph type="body" idx="1"/>
          </p:nvPr>
        </p:nvSpPr>
        <p:spPr>
          <a:xfrm>
            <a:off x="685800" y="1676400"/>
            <a:ext cx="7772400" cy="4114800"/>
          </a:xfrm>
        </p:spPr>
        <p:txBody>
          <a:bodyPr/>
          <a:lstStyle/>
          <a:p>
            <a:pPr marL="0" indent="0" algn="ctr" eaLnBrk="1" hangingPunct="1">
              <a:lnSpc>
                <a:spcPct val="90000"/>
              </a:lnSpc>
              <a:buNone/>
              <a:defRPr/>
            </a:pPr>
            <a:endParaRPr lang="en-US" dirty="0"/>
          </a:p>
          <a:p>
            <a:pPr marL="0" indent="0" algn="ctr" eaLnBrk="1" hangingPunct="1">
              <a:lnSpc>
                <a:spcPct val="90000"/>
              </a:lnSpc>
              <a:buNone/>
              <a:defRPr/>
            </a:pPr>
            <a:r>
              <a:rPr lang="en-US" dirty="0"/>
              <a:t>Cost-effective allocation of your limited analytic resources: </a:t>
            </a:r>
          </a:p>
          <a:p>
            <a:pPr marL="0" indent="0" algn="ctr" eaLnBrk="1" hangingPunct="1">
              <a:lnSpc>
                <a:spcPct val="90000"/>
              </a:lnSpc>
              <a:buNone/>
              <a:defRPr/>
            </a:pPr>
            <a:endParaRPr lang="en-US" dirty="0"/>
          </a:p>
          <a:p>
            <a:pPr marL="0" indent="0" algn="ctr" eaLnBrk="1" hangingPunct="1">
              <a:lnSpc>
                <a:spcPct val="90000"/>
              </a:lnSpc>
              <a:buNone/>
              <a:defRPr/>
            </a:pPr>
            <a:r>
              <a:rPr lang="en-US" dirty="0"/>
              <a:t>Identify candidates for more data </a:t>
            </a:r>
          </a:p>
          <a:p>
            <a:pPr marL="0" indent="0" algn="ctr" eaLnBrk="1" hangingPunct="1">
              <a:lnSpc>
                <a:spcPct val="90000"/>
              </a:lnSpc>
              <a:buNone/>
              <a:defRPr/>
            </a:pPr>
            <a:r>
              <a:rPr lang="en-US" dirty="0"/>
              <a:t>collection early.</a:t>
            </a:r>
          </a:p>
          <a:p>
            <a:pPr marL="0" indent="0" algn="ctr" eaLnBrk="1" hangingPunct="1">
              <a:lnSpc>
                <a:spcPct val="90000"/>
              </a:lnSpc>
              <a:buNone/>
              <a:defRPr/>
            </a:pPr>
            <a:endParaRPr lang="en-US" dirty="0"/>
          </a:p>
          <a:p>
            <a:pPr marL="0" indent="0" algn="ctr" eaLnBrk="1" hangingPunct="1">
              <a:lnSpc>
                <a:spcPct val="90000"/>
              </a:lnSpc>
              <a:buNone/>
              <a:defRPr/>
            </a:pPr>
            <a:endParaRPr lang="en-US" dirty="0"/>
          </a:p>
          <a:p>
            <a:pPr marL="0" indent="0" eaLnBrk="1" hangingPunct="1">
              <a:lnSpc>
                <a:spcPct val="90000"/>
              </a:lnSpc>
              <a:buNone/>
              <a:defRPr/>
            </a:pPr>
            <a:endParaRPr lang="en-US" dirty="0"/>
          </a:p>
          <a:p>
            <a:pPr marL="0" indent="0" eaLnBrk="1" hangingPunct="1">
              <a:lnSpc>
                <a:spcPct val="90000"/>
              </a:lnSpc>
              <a:buNone/>
              <a:defRPr/>
            </a:pPr>
            <a:endParaRPr lang="en-US" dirty="0"/>
          </a:p>
        </p:txBody>
      </p:sp>
      <p:sp>
        <p:nvSpPr>
          <p:cNvPr id="2" name="Footer Placeholder 1">
            <a:extLst>
              <a:ext uri="{FF2B5EF4-FFF2-40B4-BE49-F238E27FC236}">
                <a16:creationId xmlns:a16="http://schemas.microsoft.com/office/drawing/2014/main" id="{6FF4CB00-C07D-46A3-9F20-B2CE72B2DB90}"/>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33993911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1026"/>
          <p:cNvSpPr>
            <a:spLocks noGrp="1" noChangeArrowheads="1"/>
          </p:cNvSpPr>
          <p:nvPr>
            <p:ph type="title"/>
          </p:nvPr>
        </p:nvSpPr>
        <p:spPr>
          <a:xfrm>
            <a:off x="677863" y="228600"/>
            <a:ext cx="7772400" cy="1524000"/>
          </a:xfrm>
        </p:spPr>
        <p:txBody>
          <a:bodyPr/>
          <a:lstStyle/>
          <a:p>
            <a:pPr eaLnBrk="1" hangingPunct="1">
              <a:lnSpc>
                <a:spcPct val="80000"/>
              </a:lnSpc>
              <a:defRPr/>
            </a:pPr>
            <a:br>
              <a:rPr lang="en-US" dirty="0">
                <a:solidFill>
                  <a:srgbClr val="FFFF00"/>
                </a:solidFill>
                <a:cs typeface="Times New Roman" pitchFamily="18" charset="0"/>
              </a:rPr>
            </a:br>
            <a:r>
              <a:rPr lang="en-US" sz="4000" dirty="0">
                <a:solidFill>
                  <a:srgbClr val="FFFF00"/>
                </a:solidFill>
                <a:cs typeface="Times New Roman" pitchFamily="18" charset="0"/>
              </a:rPr>
              <a:t>Debugging the Model</a:t>
            </a:r>
            <a:br>
              <a:rPr lang="en-US" sz="4000" dirty="0">
                <a:solidFill>
                  <a:srgbClr val="FFFF00"/>
                </a:solidFill>
                <a:cs typeface="Times New Roman" pitchFamily="18" charset="0"/>
              </a:rPr>
            </a:br>
            <a:r>
              <a:rPr lang="en-US" sz="4000" dirty="0">
                <a:solidFill>
                  <a:srgbClr val="FFFF00"/>
                </a:solidFill>
                <a:cs typeface="Times New Roman" pitchFamily="18" charset="0"/>
              </a:rPr>
              <a:t> </a:t>
            </a:r>
            <a:br>
              <a:rPr lang="en-US" sz="4000" dirty="0">
                <a:solidFill>
                  <a:srgbClr val="FFFF00"/>
                </a:solidFill>
                <a:cs typeface="Times New Roman" pitchFamily="18" charset="0"/>
              </a:rPr>
            </a:br>
            <a:r>
              <a:rPr lang="en-US" sz="3600" i="1" dirty="0">
                <a:solidFill>
                  <a:srgbClr val="FFFF00"/>
                </a:solidFill>
                <a:cs typeface="Times New Roman" pitchFamily="18" charset="0"/>
              </a:rPr>
              <a:t>Tricks of the Trade</a:t>
            </a:r>
            <a:br>
              <a:rPr lang="en-US" sz="3600" i="1" dirty="0">
                <a:solidFill>
                  <a:srgbClr val="FFFF00"/>
                </a:solidFill>
                <a:latin typeface="Times" charset="0"/>
                <a:cs typeface="Times New Roman" pitchFamily="18" charset="0"/>
              </a:rPr>
            </a:br>
            <a:endParaRPr lang="en-US" sz="3600" i="1" dirty="0">
              <a:solidFill>
                <a:srgbClr val="FFFF00"/>
              </a:solidFill>
              <a:latin typeface="Times" charset="0"/>
              <a:cs typeface="Times New Roman" pitchFamily="18" charset="0"/>
            </a:endParaRPr>
          </a:p>
        </p:txBody>
      </p:sp>
      <p:sp>
        <p:nvSpPr>
          <p:cNvPr id="30723" name="Rectangle 1027"/>
          <p:cNvSpPr>
            <a:spLocks noChangeArrowheads="1"/>
          </p:cNvSpPr>
          <p:nvPr/>
        </p:nvSpPr>
        <p:spPr bwMode="auto">
          <a:xfrm>
            <a:off x="203200" y="2438400"/>
            <a:ext cx="8636000" cy="3219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lnSpc>
                <a:spcPct val="90000"/>
              </a:lnSpc>
              <a:spcBef>
                <a:spcPct val="0"/>
              </a:spcBef>
              <a:spcAft>
                <a:spcPct val="0"/>
              </a:spcAft>
              <a:buFontTx/>
              <a:buChar char="•"/>
            </a:pPr>
            <a:r>
              <a:rPr kumimoji="1" lang="en-US" sz="3200" b="1" dirty="0">
                <a:solidFill>
                  <a:srgbClr val="FFFF00"/>
                </a:solidFill>
                <a:cs typeface="Times New Roman" pitchFamily="18" charset="0"/>
              </a:rPr>
              <a:t>  </a:t>
            </a:r>
            <a:r>
              <a:rPr kumimoji="1" lang="en-US" sz="2800" b="1" dirty="0">
                <a:solidFill>
                  <a:srgbClr val="FFFF00"/>
                </a:solidFill>
                <a:cs typeface="Times New Roman" pitchFamily="18" charset="0"/>
              </a:rPr>
              <a:t>One-ways are best: simple and intuitive.</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Plug in extreme values.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Separate diagnosis of numerator from denominator.</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Break outputs down further if necessary </a:t>
            </a:r>
          </a:p>
          <a:p>
            <a:pPr eaLnBrk="0" fontAlgn="base" hangingPunct="0">
              <a:lnSpc>
                <a:spcPct val="90000"/>
              </a:lnSpc>
              <a:spcBef>
                <a:spcPct val="0"/>
              </a:spcBef>
              <a:spcAft>
                <a:spcPct val="0"/>
              </a:spcAft>
            </a:pPr>
            <a:r>
              <a:rPr kumimoji="1" lang="en-US" sz="2800" b="1" dirty="0">
                <a:solidFill>
                  <a:srgbClr val="FFFF00"/>
                </a:solidFill>
                <a:cs typeface="Times New Roman" pitchFamily="18" charset="0"/>
              </a:rPr>
              <a:t>    (intervention versus control arms).</a:t>
            </a:r>
          </a:p>
        </p:txBody>
      </p:sp>
      <p:sp>
        <p:nvSpPr>
          <p:cNvPr id="2" name="Footer Placeholder 1">
            <a:extLst>
              <a:ext uri="{FF2B5EF4-FFF2-40B4-BE49-F238E27FC236}">
                <a16:creationId xmlns:a16="http://schemas.microsoft.com/office/drawing/2014/main" id="{53B0F086-8961-470C-AFFC-242DF3FD57FD}"/>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12072456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09600" y="609600"/>
            <a:ext cx="7772400" cy="1524000"/>
          </a:xfrm>
        </p:spPr>
        <p:txBody>
          <a:bodyPr/>
          <a:lstStyle/>
          <a:p>
            <a:pPr eaLnBrk="1" hangingPunct="1">
              <a:lnSpc>
                <a:spcPct val="80000"/>
              </a:lnSpc>
              <a:defRPr/>
            </a:pPr>
            <a:br>
              <a:rPr lang="en-US" dirty="0">
                <a:solidFill>
                  <a:srgbClr val="FFFF00"/>
                </a:solidFill>
                <a:cs typeface="Times New Roman" pitchFamily="18" charset="0"/>
              </a:rPr>
            </a:br>
            <a:r>
              <a:rPr lang="en-US" sz="3600" dirty="0">
                <a:solidFill>
                  <a:srgbClr val="FFFF00"/>
                </a:solidFill>
                <a:cs typeface="Times New Roman" pitchFamily="18" charset="0"/>
              </a:rPr>
              <a:t>Documenting Relationships Between Inputs and Outputs </a:t>
            </a:r>
            <a:br>
              <a:rPr lang="en-US" sz="3600" dirty="0">
                <a:solidFill>
                  <a:srgbClr val="FFFF00"/>
                </a:solidFill>
                <a:latin typeface="Times" charset="0"/>
                <a:cs typeface="Times New Roman" pitchFamily="18" charset="0"/>
              </a:rPr>
            </a:br>
            <a:endParaRPr lang="en-US" sz="3600" dirty="0">
              <a:solidFill>
                <a:srgbClr val="FFFF00"/>
              </a:solidFill>
              <a:latin typeface="Times" charset="0"/>
              <a:cs typeface="Times New Roman" pitchFamily="18" charset="0"/>
            </a:endParaRPr>
          </a:p>
        </p:txBody>
      </p:sp>
      <p:sp>
        <p:nvSpPr>
          <p:cNvPr id="31747" name="Rectangle 3"/>
          <p:cNvSpPr>
            <a:spLocks noChangeArrowheads="1"/>
          </p:cNvSpPr>
          <p:nvPr/>
        </p:nvSpPr>
        <p:spPr bwMode="auto">
          <a:xfrm>
            <a:off x="406400" y="2362200"/>
            <a:ext cx="8432800" cy="40380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algn="ctr" eaLnBrk="0" fontAlgn="base" hangingPunct="0">
              <a:lnSpc>
                <a:spcPct val="90000"/>
              </a:lnSpc>
              <a:spcBef>
                <a:spcPct val="0"/>
              </a:spcBef>
              <a:spcAft>
                <a:spcPct val="0"/>
              </a:spcAft>
            </a:pPr>
            <a:r>
              <a:rPr kumimoji="1" lang="en-US" sz="3200" b="1" dirty="0">
                <a:solidFill>
                  <a:srgbClr val="FFFF00"/>
                </a:solidFill>
                <a:cs typeface="Times New Roman" pitchFamily="18" charset="0"/>
              </a:rPr>
              <a:t>  </a:t>
            </a:r>
            <a:r>
              <a:rPr kumimoji="1" lang="en-US" sz="3200" b="1" dirty="0">
                <a:solidFill>
                  <a:srgbClr val="FFFF00"/>
                </a:solidFill>
                <a:latin typeface="Times" charset="0"/>
                <a:cs typeface="Times New Roman" pitchFamily="18" charset="0"/>
              </a:rPr>
              <a:t>Distinguish between ‘bugs’ and insights. </a:t>
            </a:r>
          </a:p>
          <a:p>
            <a:pPr algn="ctr" eaLnBrk="0" fontAlgn="base" hangingPunct="0">
              <a:lnSpc>
                <a:spcPct val="70000"/>
              </a:lnSpc>
              <a:spcBef>
                <a:spcPct val="0"/>
              </a:spcBef>
              <a:spcAft>
                <a:spcPct val="0"/>
              </a:spcAft>
            </a:pPr>
            <a:endParaRPr kumimoji="1" lang="en-US" sz="3200" b="1" dirty="0">
              <a:solidFill>
                <a:srgbClr val="FFFF00"/>
              </a:solidFill>
              <a:latin typeface="Times" charset="0"/>
              <a:cs typeface="Times New Roman" pitchFamily="18" charset="0"/>
            </a:endParaRPr>
          </a:p>
          <a:p>
            <a:pPr eaLnBrk="0" fontAlgn="base" hangingPunct="0">
              <a:lnSpc>
                <a:spcPct val="90000"/>
              </a:lnSpc>
              <a:spcBef>
                <a:spcPct val="0"/>
              </a:spcBef>
              <a:spcAft>
                <a:spcPct val="0"/>
              </a:spcAft>
            </a:pPr>
            <a:r>
              <a:rPr kumimoji="1" lang="en-US" sz="3200" b="1" i="1" dirty="0">
                <a:solidFill>
                  <a:srgbClr val="FFFF00"/>
                </a:solidFill>
                <a:latin typeface="Times" charset="0"/>
                <a:cs typeface="Times New Roman" pitchFamily="18" charset="0"/>
              </a:rPr>
              <a:t>Examples of insights:</a:t>
            </a:r>
            <a:br>
              <a:rPr kumimoji="1" lang="en-US" sz="3200" b="1" dirty="0">
                <a:solidFill>
                  <a:srgbClr val="FFFF00"/>
                </a:solidFill>
                <a:latin typeface="Times" charset="0"/>
                <a:cs typeface="Times New Roman" pitchFamily="18" charset="0"/>
              </a:rPr>
            </a:br>
            <a:r>
              <a:rPr kumimoji="1" lang="en-US" sz="2800" b="1" dirty="0">
                <a:solidFill>
                  <a:srgbClr val="FFFF00"/>
                </a:solidFill>
                <a:cs typeface="Times New Roman" pitchFamily="18" charset="0"/>
              </a:rPr>
              <a:t> </a:t>
            </a: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Slowing disease progression can increase costs.</a:t>
            </a:r>
          </a:p>
          <a:p>
            <a:pPr eaLnBrk="0" fontAlgn="base" hangingPunct="0">
              <a:lnSpc>
                <a:spcPct val="90000"/>
              </a:lnSpc>
              <a:spcBef>
                <a:spcPct val="0"/>
              </a:spcBef>
              <a:spcAft>
                <a:spcPct val="0"/>
              </a:spcAft>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Benefits decrease with age of patients.</a:t>
            </a:r>
          </a:p>
          <a:p>
            <a:pPr eaLnBrk="0" fontAlgn="base" hangingPunct="0">
              <a:lnSpc>
                <a:spcPct val="90000"/>
              </a:lnSpc>
              <a:spcBef>
                <a:spcPct val="0"/>
              </a:spcBef>
              <a:spcAft>
                <a:spcPct val="0"/>
              </a:spcAft>
              <a:buFontTx/>
              <a:buChar char="•"/>
            </a:pPr>
            <a:endParaRPr kumimoji="1" lang="en-US" sz="2800" b="1" dirty="0">
              <a:solidFill>
                <a:srgbClr val="FFFF00"/>
              </a:solidFill>
              <a:cs typeface="Times New Roman" pitchFamily="18" charset="0"/>
            </a:endParaRPr>
          </a:p>
          <a:p>
            <a:pPr eaLnBrk="0" fontAlgn="base" hangingPunct="0">
              <a:lnSpc>
                <a:spcPct val="90000"/>
              </a:lnSpc>
              <a:spcBef>
                <a:spcPct val="0"/>
              </a:spcBef>
              <a:spcAft>
                <a:spcPct val="0"/>
              </a:spcAft>
              <a:buFontTx/>
              <a:buChar char="•"/>
            </a:pPr>
            <a:r>
              <a:rPr kumimoji="1" lang="en-US" sz="2800" b="1" dirty="0">
                <a:solidFill>
                  <a:srgbClr val="FFFF00"/>
                </a:solidFill>
                <a:cs typeface="Times New Roman" pitchFamily="18" charset="0"/>
              </a:rPr>
              <a:t> Higher disease prevalence can mean lower benefits.</a:t>
            </a:r>
          </a:p>
          <a:p>
            <a:pPr eaLnBrk="0" fontAlgn="base" hangingPunct="0">
              <a:lnSpc>
                <a:spcPct val="90000"/>
              </a:lnSpc>
              <a:spcBef>
                <a:spcPct val="0"/>
              </a:spcBef>
              <a:spcAft>
                <a:spcPct val="0"/>
              </a:spcAft>
              <a:buFontTx/>
              <a:buChar char="•"/>
            </a:pPr>
            <a:endParaRPr kumimoji="1" lang="en-US" sz="2800" b="1" dirty="0">
              <a:solidFill>
                <a:srgbClr val="FFFF00"/>
              </a:solidFill>
              <a:cs typeface="Times New Roman" pitchFamily="18" charset="0"/>
            </a:endParaRPr>
          </a:p>
        </p:txBody>
      </p:sp>
      <p:sp>
        <p:nvSpPr>
          <p:cNvPr id="2" name="Footer Placeholder 1">
            <a:extLst>
              <a:ext uri="{FF2B5EF4-FFF2-40B4-BE49-F238E27FC236}">
                <a16:creationId xmlns:a16="http://schemas.microsoft.com/office/drawing/2014/main" id="{8153CD84-BC56-4C56-BE79-D85A9F6881AC}"/>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18180149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203200" y="228602"/>
            <a:ext cx="8237538" cy="1323439"/>
          </a:xfrm>
          <a:prstGeom prst="rect">
            <a:avLst/>
          </a:prstGeom>
          <a:noFill/>
          <a:ln w="9525">
            <a:noFill/>
            <a:miter lim="800000"/>
            <a:headEnd/>
            <a:tailEnd/>
          </a:ln>
          <a:effectLst/>
        </p:spPr>
        <p:txBody>
          <a:bodyPr>
            <a:spAutoFit/>
          </a:bodyPr>
          <a:lstStyle/>
          <a:p>
            <a:pPr lvl="1" algn="ctr" eaLnBrk="0" fontAlgn="base" hangingPunct="0">
              <a:spcBef>
                <a:spcPct val="0"/>
              </a:spcBef>
              <a:spcAft>
                <a:spcPct val="0"/>
              </a:spcAft>
              <a:defRPr/>
            </a:pPr>
            <a:r>
              <a:rPr lang="en-US" altLang="en-US" sz="4000" b="1" dirty="0">
                <a:solidFill>
                  <a:srgbClr val="FFFF00"/>
                </a:solidFill>
                <a:effectLst>
                  <a:outerShdw blurRad="38100" dist="38100" dir="2700000" algn="tl">
                    <a:srgbClr val="000000"/>
                  </a:outerShdw>
                </a:effectLst>
              </a:rPr>
              <a:t>Unexpected Dynamic </a:t>
            </a:r>
          </a:p>
          <a:p>
            <a:pPr lvl="1" algn="ctr" eaLnBrk="0" fontAlgn="base" hangingPunct="0">
              <a:spcBef>
                <a:spcPct val="0"/>
              </a:spcBef>
              <a:spcAft>
                <a:spcPct val="0"/>
              </a:spcAft>
              <a:defRPr/>
            </a:pPr>
            <a:r>
              <a:rPr lang="en-US" altLang="en-US" sz="4000" b="1" dirty="0">
                <a:solidFill>
                  <a:srgbClr val="FFFF00"/>
                </a:solidFill>
                <a:effectLst>
                  <a:outerShdw blurRad="38100" dist="38100" dir="2700000" algn="tl">
                    <a:srgbClr val="000000"/>
                  </a:outerShdw>
                </a:effectLst>
              </a:rPr>
              <a:t>Uncovered by SA</a:t>
            </a:r>
            <a:endParaRPr lang="en-US" altLang="en-US" sz="4000" b="1" dirty="0">
              <a:solidFill>
                <a:srgbClr val="FFFF00"/>
              </a:solidFill>
            </a:endParaRPr>
          </a:p>
        </p:txBody>
      </p:sp>
      <p:sp>
        <p:nvSpPr>
          <p:cNvPr id="32771" name="Rectangle 3"/>
          <p:cNvSpPr>
            <a:spLocks noChangeArrowheads="1"/>
          </p:cNvSpPr>
          <p:nvPr/>
        </p:nvSpPr>
        <p:spPr bwMode="auto">
          <a:xfrm>
            <a:off x="2247900" y="1824038"/>
            <a:ext cx="91440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endParaRPr lang="en-US" dirty="0">
              <a:solidFill>
                <a:srgbClr val="FFFF00"/>
              </a:solidFill>
              <a:latin typeface="Arial" pitchFamily="34" charset="0"/>
            </a:endParaRPr>
          </a:p>
        </p:txBody>
      </p:sp>
      <p:pic>
        <p:nvPicPr>
          <p:cNvPr id="3277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54141" y="1841506"/>
            <a:ext cx="6435725" cy="4443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Footer Placeholder 1">
            <a:extLst>
              <a:ext uri="{FF2B5EF4-FFF2-40B4-BE49-F238E27FC236}">
                <a16:creationId xmlns:a16="http://schemas.microsoft.com/office/drawing/2014/main" id="{E0A85CD9-57D8-4211-9E1A-ED3DF8149067}"/>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722207109"/>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762000" y="304800"/>
            <a:ext cx="7772400" cy="1143000"/>
          </a:xfrm>
        </p:spPr>
        <p:txBody>
          <a:bodyPr/>
          <a:lstStyle/>
          <a:p>
            <a:pPr eaLnBrk="1" hangingPunct="1">
              <a:defRPr/>
            </a:pPr>
            <a:br>
              <a:rPr lang="en-US" dirty="0">
                <a:solidFill>
                  <a:srgbClr val="FFFF00"/>
                </a:solidFill>
                <a:cs typeface="Times New Roman" pitchFamily="18" charset="0"/>
              </a:rPr>
            </a:br>
            <a:r>
              <a:rPr lang="en-US" sz="4000" dirty="0">
                <a:solidFill>
                  <a:srgbClr val="FFFF00"/>
                </a:solidFill>
                <a:cs typeface="Times New Roman" pitchFamily="18" charset="0"/>
              </a:rPr>
              <a:t>Identify Thresholds – </a:t>
            </a:r>
            <a:br>
              <a:rPr lang="en-US" sz="4000" dirty="0">
                <a:solidFill>
                  <a:srgbClr val="FFFF00"/>
                </a:solidFill>
                <a:cs typeface="Times New Roman" pitchFamily="18" charset="0"/>
              </a:rPr>
            </a:br>
            <a:r>
              <a:rPr lang="en-US" sz="4000" dirty="0">
                <a:solidFill>
                  <a:srgbClr val="FFFF00"/>
                </a:solidFill>
                <a:cs typeface="Times New Roman" pitchFamily="18" charset="0"/>
              </a:rPr>
              <a:t>Influence Policy</a:t>
            </a:r>
            <a:br>
              <a:rPr lang="en-US" dirty="0">
                <a:solidFill>
                  <a:srgbClr val="FFFF00"/>
                </a:solidFill>
                <a:latin typeface="Times" charset="0"/>
                <a:cs typeface="Times New Roman" pitchFamily="18" charset="0"/>
              </a:rPr>
            </a:br>
            <a:endParaRPr lang="en-US" sz="3600" i="1" dirty="0">
              <a:solidFill>
                <a:srgbClr val="FFFF00"/>
              </a:solidFill>
              <a:latin typeface="Tangiers" pitchFamily="2" charset="0"/>
              <a:cs typeface="Times New Roman" pitchFamily="18" charset="0"/>
            </a:endParaRPr>
          </a:p>
        </p:txBody>
      </p:sp>
      <p:sp>
        <p:nvSpPr>
          <p:cNvPr id="56323" name="Rectangle 3"/>
          <p:cNvSpPr>
            <a:spLocks noGrp="1" noChangeArrowheads="1"/>
          </p:cNvSpPr>
          <p:nvPr>
            <p:ph type="body" idx="1"/>
          </p:nvPr>
        </p:nvSpPr>
        <p:spPr>
          <a:xfrm>
            <a:off x="762000" y="1752600"/>
            <a:ext cx="7772400" cy="4114800"/>
          </a:xfrm>
        </p:spPr>
        <p:txBody>
          <a:bodyPr/>
          <a:lstStyle/>
          <a:p>
            <a:pPr algn="ctr" eaLnBrk="1" hangingPunct="1">
              <a:buNone/>
              <a:defRPr/>
            </a:pPr>
            <a:r>
              <a:rPr lang="en-US" dirty="0"/>
              <a:t>Hard-to-quantify potential benefits of FC</a:t>
            </a:r>
          </a:p>
          <a:p>
            <a:pPr algn="ctr" eaLnBrk="1" hangingPunct="1">
              <a:buFontTx/>
              <a:buNone/>
              <a:defRPr/>
            </a:pPr>
            <a:endParaRPr lang="en-US" dirty="0"/>
          </a:p>
          <a:p>
            <a:pPr eaLnBrk="1" hangingPunct="1">
              <a:buFontTx/>
              <a:buNone/>
              <a:defRPr/>
            </a:pPr>
            <a:r>
              <a:rPr lang="en-US" dirty="0"/>
              <a:t>Preventing HIV vertical transmission in </a:t>
            </a:r>
          </a:p>
          <a:p>
            <a:pPr eaLnBrk="1" hangingPunct="1">
              <a:buFontTx/>
              <a:buNone/>
              <a:defRPr/>
            </a:pPr>
            <a:r>
              <a:rPr lang="en-US" dirty="0"/>
              <a:t>sub-Saharan Africa</a:t>
            </a:r>
          </a:p>
          <a:p>
            <a:pPr algn="ctr" eaLnBrk="1" hangingPunct="1">
              <a:lnSpc>
                <a:spcPct val="70000"/>
              </a:lnSpc>
              <a:buFontTx/>
              <a:buNone/>
              <a:defRPr/>
            </a:pPr>
            <a:endParaRPr lang="en-US" dirty="0"/>
          </a:p>
          <a:p>
            <a:pPr lvl="1" eaLnBrk="1" hangingPunct="1">
              <a:defRPr/>
            </a:pPr>
            <a:r>
              <a:rPr lang="en-US" sz="2400" dirty="0"/>
              <a:t>Cost of ARVs to prevent vertical transmission.</a:t>
            </a:r>
          </a:p>
          <a:p>
            <a:pPr eaLnBrk="1" hangingPunct="1">
              <a:lnSpc>
                <a:spcPct val="80000"/>
              </a:lnSpc>
              <a:defRPr/>
            </a:pPr>
            <a:endParaRPr lang="en-US" sz="2800" dirty="0"/>
          </a:p>
          <a:p>
            <a:pPr lvl="1" eaLnBrk="1" hangingPunct="1">
              <a:defRPr/>
            </a:pPr>
            <a:r>
              <a:rPr lang="en-US" sz="2400" dirty="0"/>
              <a:t>Universal versus targeted provision of NVP.</a:t>
            </a:r>
          </a:p>
          <a:p>
            <a:pPr eaLnBrk="1" hangingPunct="1">
              <a:defRPr/>
            </a:pPr>
            <a:endParaRPr lang="en-US" sz="2800" dirty="0"/>
          </a:p>
          <a:p>
            <a:pPr eaLnBrk="1" hangingPunct="1">
              <a:defRPr/>
            </a:pPr>
            <a:endParaRPr lang="en-US" sz="2800" dirty="0"/>
          </a:p>
        </p:txBody>
      </p:sp>
      <p:sp>
        <p:nvSpPr>
          <p:cNvPr id="2" name="Footer Placeholder 1">
            <a:extLst>
              <a:ext uri="{FF2B5EF4-FFF2-40B4-BE49-F238E27FC236}">
                <a16:creationId xmlns:a16="http://schemas.microsoft.com/office/drawing/2014/main" id="{FAD857F9-44D0-450A-B0E8-4A9A0817EA47}"/>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337912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066800" y="152400"/>
            <a:ext cx="7772400" cy="1143000"/>
          </a:xfrm>
        </p:spPr>
        <p:txBody>
          <a:bodyPr/>
          <a:lstStyle/>
          <a:p>
            <a:pPr eaLnBrk="1" hangingPunct="1">
              <a:lnSpc>
                <a:spcPct val="90000"/>
              </a:lnSpc>
              <a:defRPr/>
            </a:pPr>
            <a:r>
              <a:rPr lang="en-US" sz="3200" b="0" dirty="0">
                <a:solidFill>
                  <a:srgbClr val="FFFF00"/>
                </a:solidFill>
              </a:rPr>
              <a:t> </a:t>
            </a:r>
            <a:br>
              <a:rPr lang="en-US" sz="3200" b="0" dirty="0">
                <a:solidFill>
                  <a:srgbClr val="FFFF00"/>
                </a:solidFill>
              </a:rPr>
            </a:br>
            <a:r>
              <a:rPr lang="en-US" sz="3200" b="0" dirty="0">
                <a:solidFill>
                  <a:srgbClr val="FFFF00"/>
                </a:solidFill>
              </a:rPr>
              <a:t>NVP regimen as function of HIV seroprevalence and type of counseling/testing regimen </a:t>
            </a:r>
            <a:br>
              <a:rPr lang="en-US" sz="3200" b="0" dirty="0">
                <a:solidFill>
                  <a:srgbClr val="FFFF00"/>
                </a:solidFill>
              </a:rPr>
            </a:br>
            <a:r>
              <a:rPr lang="en-US" sz="2400" b="0" dirty="0">
                <a:solidFill>
                  <a:srgbClr val="FFFF00"/>
                </a:solidFill>
                <a:effectLst/>
              </a:rPr>
              <a:t>(Marseille et al, Lancet, 1999)</a:t>
            </a:r>
          </a:p>
        </p:txBody>
      </p:sp>
      <p:pic>
        <p:nvPicPr>
          <p:cNvPr id="348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676400"/>
            <a:ext cx="7772400" cy="46667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pic>
      <p:sp>
        <p:nvSpPr>
          <p:cNvPr id="2" name="Footer Placeholder 1">
            <a:extLst>
              <a:ext uri="{FF2B5EF4-FFF2-40B4-BE49-F238E27FC236}">
                <a16:creationId xmlns:a16="http://schemas.microsoft.com/office/drawing/2014/main" id="{35F9DA93-4C46-47EE-82AA-59B3A54748E1}"/>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3974147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228600"/>
            <a:ext cx="7772400" cy="1143000"/>
          </a:xfrm>
        </p:spPr>
        <p:txBody>
          <a:bodyPr/>
          <a:lstStyle/>
          <a:p>
            <a:pPr eaLnBrk="1" hangingPunct="1">
              <a:defRPr/>
            </a:pPr>
            <a:r>
              <a:rPr lang="en-US" dirty="0">
                <a:cs typeface="Times New Roman" pitchFamily="18" charset="0"/>
              </a:rPr>
              <a:t>Summary</a:t>
            </a:r>
            <a:endParaRPr lang="en-US" dirty="0">
              <a:latin typeface="Times" charset="0"/>
              <a:cs typeface="Times New Roman" pitchFamily="18" charset="0"/>
            </a:endParaRPr>
          </a:p>
        </p:txBody>
      </p:sp>
      <p:sp>
        <p:nvSpPr>
          <p:cNvPr id="59395" name="Rectangle 3"/>
          <p:cNvSpPr>
            <a:spLocks noGrp="1" noChangeArrowheads="1"/>
          </p:cNvSpPr>
          <p:nvPr>
            <p:ph type="body" idx="1"/>
          </p:nvPr>
        </p:nvSpPr>
        <p:spPr>
          <a:xfrm>
            <a:off x="990600" y="1524000"/>
            <a:ext cx="7340600" cy="3743325"/>
          </a:xfrm>
        </p:spPr>
        <p:txBody>
          <a:bodyPr/>
          <a:lstStyle/>
          <a:p>
            <a:pPr eaLnBrk="1" hangingPunct="1">
              <a:lnSpc>
                <a:spcPct val="90000"/>
              </a:lnSpc>
              <a:defRPr/>
            </a:pPr>
            <a:r>
              <a:rPr lang="en-US" dirty="0"/>
              <a:t>SA is a set of techniques for the explicit management of uncertainty.</a:t>
            </a:r>
          </a:p>
          <a:p>
            <a:pPr eaLnBrk="1" hangingPunct="1">
              <a:lnSpc>
                <a:spcPct val="90000"/>
              </a:lnSpc>
              <a:buFontTx/>
              <a:buNone/>
              <a:defRPr/>
            </a:pPr>
            <a:endParaRPr lang="en-US" dirty="0"/>
          </a:p>
          <a:p>
            <a:pPr eaLnBrk="1" hangingPunct="1">
              <a:lnSpc>
                <a:spcPct val="90000"/>
              </a:lnSpc>
              <a:defRPr/>
            </a:pPr>
            <a:r>
              <a:rPr lang="en-US" dirty="0"/>
              <a:t>Essential part of establishing key findings.</a:t>
            </a:r>
          </a:p>
          <a:p>
            <a:pPr eaLnBrk="1" hangingPunct="1">
              <a:lnSpc>
                <a:spcPct val="90000"/>
              </a:lnSpc>
              <a:buFontTx/>
              <a:buNone/>
              <a:defRPr/>
            </a:pPr>
            <a:endParaRPr lang="en-US" dirty="0"/>
          </a:p>
          <a:p>
            <a:pPr eaLnBrk="1" hangingPunct="1">
              <a:lnSpc>
                <a:spcPct val="90000"/>
              </a:lnSpc>
              <a:defRPr/>
            </a:pPr>
            <a:r>
              <a:rPr lang="en-US" dirty="0"/>
              <a:t>Indispensable for convincing an audience that results are technically sound and policy-relevant.</a:t>
            </a:r>
          </a:p>
        </p:txBody>
      </p:sp>
      <p:sp>
        <p:nvSpPr>
          <p:cNvPr id="35844" name="Rectangle 4"/>
          <p:cNvSpPr>
            <a:spLocks noChangeArrowheads="1"/>
          </p:cNvSpPr>
          <p:nvPr/>
        </p:nvSpPr>
        <p:spPr bwMode="auto">
          <a:xfrm>
            <a:off x="338138" y="1905006"/>
            <a:ext cx="91440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p>
            <a:pPr eaLnBrk="0" fontAlgn="base" hangingPunct="0">
              <a:spcBef>
                <a:spcPct val="0"/>
              </a:spcBef>
              <a:spcAft>
                <a:spcPct val="0"/>
              </a:spcAft>
            </a:pPr>
            <a:r>
              <a:rPr kumimoji="1" lang="en-US" sz="2800" b="1" dirty="0">
                <a:solidFill>
                  <a:srgbClr val="FFFF00"/>
                </a:solidFill>
                <a:cs typeface="Times New Roman" pitchFamily="18" charset="0"/>
              </a:rPr>
              <a:t> </a:t>
            </a:r>
            <a:endParaRPr kumimoji="1" lang="en-US" sz="2800" b="1" dirty="0">
              <a:solidFill>
                <a:srgbClr val="FFFF00"/>
              </a:solidFill>
              <a:latin typeface="Times" charset="0"/>
              <a:cs typeface="Times New Roman" pitchFamily="18" charset="0"/>
            </a:endParaRPr>
          </a:p>
        </p:txBody>
      </p:sp>
      <p:sp>
        <p:nvSpPr>
          <p:cNvPr id="2" name="Footer Placeholder 1">
            <a:extLst>
              <a:ext uri="{FF2B5EF4-FFF2-40B4-BE49-F238E27FC236}">
                <a16:creationId xmlns:a16="http://schemas.microsoft.com/office/drawing/2014/main" id="{F830DA99-12F7-41F0-B359-30B0DA3C777B}"/>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153740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2209800" y="6248400"/>
            <a:ext cx="3810000" cy="457200"/>
          </a:xfrm>
        </p:spPr>
        <p:txBody>
          <a:bodyPr/>
          <a:lstStyle/>
          <a:p>
            <a:pPr>
              <a:defRPr/>
            </a:pPr>
            <a:r>
              <a:rPr lang="en-US" dirty="0">
                <a:solidFill>
                  <a:srgbClr val="FFFF00"/>
                </a:solidFill>
              </a:rPr>
              <a:t>Health Strategies International</a:t>
            </a:r>
          </a:p>
        </p:txBody>
      </p:sp>
      <p:sp>
        <p:nvSpPr>
          <p:cNvPr id="96258" name="Rectangle 2"/>
          <p:cNvSpPr>
            <a:spLocks noGrp="1" noChangeArrowheads="1"/>
          </p:cNvSpPr>
          <p:nvPr>
            <p:ph type="title"/>
          </p:nvPr>
        </p:nvSpPr>
        <p:spPr>
          <a:xfrm>
            <a:off x="762000" y="304800"/>
            <a:ext cx="7772400" cy="1143000"/>
          </a:xfrm>
        </p:spPr>
        <p:txBody>
          <a:bodyPr/>
          <a:lstStyle/>
          <a:p>
            <a:pPr eaLnBrk="1" hangingPunct="1">
              <a:defRPr/>
            </a:pPr>
            <a:r>
              <a:rPr lang="en-US" dirty="0"/>
              <a:t>Four Topics</a:t>
            </a:r>
          </a:p>
        </p:txBody>
      </p:sp>
      <p:sp>
        <p:nvSpPr>
          <p:cNvPr id="96259" name="Rectangle 3"/>
          <p:cNvSpPr>
            <a:spLocks noGrp="1" noChangeArrowheads="1"/>
          </p:cNvSpPr>
          <p:nvPr>
            <p:ph type="body" idx="1"/>
          </p:nvPr>
        </p:nvSpPr>
        <p:spPr>
          <a:xfrm>
            <a:off x="762000" y="1524000"/>
            <a:ext cx="7772400" cy="4114800"/>
          </a:xfrm>
        </p:spPr>
        <p:txBody>
          <a:bodyPr/>
          <a:lstStyle/>
          <a:p>
            <a:pPr eaLnBrk="1" hangingPunct="1">
              <a:lnSpc>
                <a:spcPct val="90000"/>
              </a:lnSpc>
              <a:defRPr/>
            </a:pPr>
            <a:r>
              <a:rPr lang="en-US" sz="2800" dirty="0"/>
              <a:t>Types of uncertainty.</a:t>
            </a:r>
          </a:p>
          <a:p>
            <a:pPr eaLnBrk="1" hangingPunct="1">
              <a:lnSpc>
                <a:spcPct val="90000"/>
              </a:lnSpc>
              <a:buFontTx/>
              <a:buNone/>
              <a:defRPr/>
            </a:pPr>
            <a:endParaRPr lang="en-US" sz="2800" dirty="0"/>
          </a:p>
          <a:p>
            <a:pPr eaLnBrk="1" hangingPunct="1">
              <a:lnSpc>
                <a:spcPct val="90000"/>
              </a:lnSpc>
              <a:defRPr/>
            </a:pPr>
            <a:r>
              <a:rPr lang="en-US" sz="2800" dirty="0"/>
              <a:t>Deterministic sensitivity analyses.</a:t>
            </a:r>
          </a:p>
          <a:p>
            <a:pPr lvl="1" eaLnBrk="1" hangingPunct="1">
              <a:lnSpc>
                <a:spcPct val="90000"/>
              </a:lnSpc>
              <a:defRPr/>
            </a:pPr>
            <a:r>
              <a:rPr lang="en-US" sz="2400" dirty="0"/>
              <a:t>One-way, multi-way, scenario.</a:t>
            </a:r>
          </a:p>
          <a:p>
            <a:pPr lvl="1" eaLnBrk="1" hangingPunct="1">
              <a:lnSpc>
                <a:spcPct val="90000"/>
              </a:lnSpc>
              <a:buFontTx/>
              <a:buNone/>
              <a:defRPr/>
            </a:pPr>
            <a:endParaRPr lang="en-US" sz="2400" dirty="0"/>
          </a:p>
          <a:p>
            <a:pPr eaLnBrk="1" hangingPunct="1">
              <a:lnSpc>
                <a:spcPct val="90000"/>
              </a:lnSpc>
              <a:defRPr/>
            </a:pPr>
            <a:r>
              <a:rPr lang="en-US" sz="2800" dirty="0"/>
              <a:t>Probabilistic sensitivity analyses.</a:t>
            </a:r>
          </a:p>
          <a:p>
            <a:pPr lvl="1" eaLnBrk="1" hangingPunct="1">
              <a:lnSpc>
                <a:spcPct val="90000"/>
              </a:lnSpc>
              <a:defRPr/>
            </a:pPr>
            <a:r>
              <a:rPr lang="en-US" sz="2400" dirty="0"/>
              <a:t>Monte Carlo simulations.</a:t>
            </a:r>
          </a:p>
          <a:p>
            <a:pPr lvl="1" eaLnBrk="1" hangingPunct="1">
              <a:lnSpc>
                <a:spcPct val="90000"/>
              </a:lnSpc>
              <a:buFontTx/>
              <a:buNone/>
              <a:defRPr/>
            </a:pPr>
            <a:endParaRPr lang="en-US" sz="2400" dirty="0"/>
          </a:p>
          <a:p>
            <a:pPr eaLnBrk="1" hangingPunct="1">
              <a:lnSpc>
                <a:spcPct val="90000"/>
              </a:lnSpc>
              <a:defRPr/>
            </a:pPr>
            <a:r>
              <a:rPr lang="en-US" sz="2800" dirty="0"/>
              <a:t>Uses of sensitivity analyses.</a:t>
            </a:r>
          </a:p>
        </p:txBody>
      </p:sp>
    </p:spTree>
    <p:extLst>
      <p:ext uri="{BB962C8B-B14F-4D97-AF65-F5344CB8AC3E}">
        <p14:creationId xmlns:p14="http://schemas.microsoft.com/office/powerpoint/2010/main" val="3542359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685800" y="228600"/>
            <a:ext cx="7772400" cy="1143000"/>
          </a:xfrm>
        </p:spPr>
        <p:txBody>
          <a:bodyPr/>
          <a:lstStyle/>
          <a:p>
            <a:pPr eaLnBrk="1" hangingPunct="1">
              <a:defRPr/>
            </a:pPr>
            <a:r>
              <a:rPr lang="en-US" dirty="0"/>
              <a:t>Types of Uncertainty</a:t>
            </a:r>
          </a:p>
        </p:txBody>
      </p:sp>
      <p:sp>
        <p:nvSpPr>
          <p:cNvPr id="98307" name="Rectangle 3"/>
          <p:cNvSpPr>
            <a:spLocks noGrp="1" noChangeArrowheads="1"/>
          </p:cNvSpPr>
          <p:nvPr>
            <p:ph type="body" idx="1"/>
          </p:nvPr>
        </p:nvSpPr>
        <p:spPr>
          <a:xfrm>
            <a:off x="457200" y="1676400"/>
            <a:ext cx="8001000" cy="4191000"/>
          </a:xfrm>
        </p:spPr>
        <p:txBody>
          <a:bodyPr/>
          <a:lstStyle/>
          <a:p>
            <a:pPr eaLnBrk="1" hangingPunct="1">
              <a:lnSpc>
                <a:spcPct val="90000"/>
              </a:lnSpc>
              <a:defRPr/>
            </a:pPr>
            <a:r>
              <a:rPr lang="en-US" sz="2800" dirty="0">
                <a:effectLst/>
              </a:rPr>
              <a:t>Truth uncertainty:</a:t>
            </a:r>
          </a:p>
          <a:p>
            <a:pPr lvl="1" eaLnBrk="1" hangingPunct="1">
              <a:lnSpc>
                <a:spcPct val="90000"/>
              </a:lnSpc>
              <a:defRPr/>
            </a:pPr>
            <a:r>
              <a:rPr lang="en-US" sz="2400" dirty="0">
                <a:effectLst/>
              </a:rPr>
              <a:t>What are the correct input values?</a:t>
            </a:r>
          </a:p>
          <a:p>
            <a:pPr eaLnBrk="1" hangingPunct="1">
              <a:lnSpc>
                <a:spcPct val="90000"/>
              </a:lnSpc>
              <a:buFontTx/>
              <a:buNone/>
              <a:defRPr/>
            </a:pPr>
            <a:endParaRPr lang="en-US" sz="2800" dirty="0">
              <a:effectLst/>
            </a:endParaRPr>
          </a:p>
          <a:p>
            <a:pPr eaLnBrk="1" hangingPunct="1">
              <a:lnSpc>
                <a:spcPct val="90000"/>
              </a:lnSpc>
              <a:defRPr/>
            </a:pPr>
            <a:r>
              <a:rPr lang="en-US" sz="2800" dirty="0">
                <a:effectLst/>
              </a:rPr>
              <a:t>Trait uncertainty:</a:t>
            </a:r>
          </a:p>
          <a:p>
            <a:pPr lvl="1" eaLnBrk="1" hangingPunct="1">
              <a:lnSpc>
                <a:spcPct val="90000"/>
              </a:lnSpc>
              <a:defRPr/>
            </a:pPr>
            <a:r>
              <a:rPr lang="en-US" sz="2400" dirty="0">
                <a:effectLst/>
              </a:rPr>
              <a:t>What if population characteristics or other circumstances change?</a:t>
            </a:r>
          </a:p>
          <a:p>
            <a:pPr lvl="1" eaLnBrk="1" hangingPunct="1">
              <a:lnSpc>
                <a:spcPct val="90000"/>
              </a:lnSpc>
              <a:buFontTx/>
              <a:buNone/>
              <a:defRPr/>
            </a:pPr>
            <a:r>
              <a:rPr lang="en-US" sz="2400" dirty="0">
                <a:effectLst/>
              </a:rPr>
              <a:t> </a:t>
            </a:r>
          </a:p>
          <a:p>
            <a:pPr eaLnBrk="1" hangingPunct="1">
              <a:lnSpc>
                <a:spcPct val="90000"/>
              </a:lnSpc>
              <a:defRPr/>
            </a:pPr>
            <a:r>
              <a:rPr lang="en-US" sz="2800" dirty="0">
                <a:effectLst/>
              </a:rPr>
              <a:t>Methodological uncertainty:</a:t>
            </a:r>
          </a:p>
          <a:p>
            <a:pPr lvl="1" eaLnBrk="1" hangingPunct="1">
              <a:lnSpc>
                <a:spcPct val="90000"/>
              </a:lnSpc>
              <a:defRPr/>
            </a:pPr>
            <a:r>
              <a:rPr lang="en-US" sz="2400" dirty="0">
                <a:effectLst/>
              </a:rPr>
              <a:t>What if the analysis were done differently?</a:t>
            </a:r>
          </a:p>
        </p:txBody>
      </p:sp>
      <p:sp>
        <p:nvSpPr>
          <p:cNvPr id="2" name="Footer Placeholder 1">
            <a:extLst>
              <a:ext uri="{FF2B5EF4-FFF2-40B4-BE49-F238E27FC236}">
                <a16:creationId xmlns:a16="http://schemas.microsoft.com/office/drawing/2014/main" id="{7E58565F-2488-4EB9-9493-39032197DE79}"/>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359602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533400" y="152400"/>
            <a:ext cx="7772400" cy="1143000"/>
          </a:xfrm>
        </p:spPr>
        <p:txBody>
          <a:bodyPr/>
          <a:lstStyle/>
          <a:p>
            <a:pPr eaLnBrk="1" hangingPunct="1">
              <a:defRPr/>
            </a:pPr>
            <a:r>
              <a:rPr lang="en-US" dirty="0"/>
              <a:t>Deterministic Sensitivity Analyses</a:t>
            </a:r>
          </a:p>
        </p:txBody>
      </p:sp>
      <p:sp>
        <p:nvSpPr>
          <p:cNvPr id="101379" name="Rectangle 3"/>
          <p:cNvSpPr>
            <a:spLocks noGrp="1" noChangeArrowheads="1"/>
          </p:cNvSpPr>
          <p:nvPr>
            <p:ph type="body" idx="1"/>
          </p:nvPr>
        </p:nvSpPr>
        <p:spPr>
          <a:xfrm>
            <a:off x="685800" y="1447800"/>
            <a:ext cx="7772400" cy="4114800"/>
          </a:xfrm>
        </p:spPr>
        <p:txBody>
          <a:bodyPr/>
          <a:lstStyle/>
          <a:p>
            <a:pPr eaLnBrk="1" hangingPunct="1">
              <a:defRPr/>
            </a:pPr>
            <a:r>
              <a:rPr lang="en-US" dirty="0"/>
              <a:t>One-way (univariate): </a:t>
            </a:r>
            <a:r>
              <a:rPr lang="en-US" i="1" dirty="0"/>
              <a:t>Vary one input at a time.</a:t>
            </a:r>
          </a:p>
          <a:p>
            <a:pPr eaLnBrk="1" hangingPunct="1">
              <a:defRPr/>
            </a:pPr>
            <a:r>
              <a:rPr lang="en-US" dirty="0"/>
              <a:t>Multi-way (multivariate): </a:t>
            </a:r>
            <a:r>
              <a:rPr lang="en-US" i="1" dirty="0"/>
              <a:t>Vary 2+ inputs at a time.</a:t>
            </a:r>
          </a:p>
          <a:p>
            <a:pPr eaLnBrk="1" hangingPunct="1">
              <a:defRPr/>
            </a:pPr>
            <a:r>
              <a:rPr lang="en-US" dirty="0"/>
              <a:t>Scenario analysis: </a:t>
            </a:r>
            <a:r>
              <a:rPr lang="en-US" i="1" dirty="0"/>
              <a:t>Tests set of relevant conditions.</a:t>
            </a:r>
          </a:p>
          <a:p>
            <a:pPr eaLnBrk="1" hangingPunct="1">
              <a:defRPr/>
            </a:pPr>
            <a:r>
              <a:rPr lang="en-US" dirty="0"/>
              <a:t>Threshold analysis (one-way or multi-way): </a:t>
            </a:r>
            <a:r>
              <a:rPr lang="en-US" i="1" dirty="0"/>
              <a:t>Input values beyond which cost-effectiveness is achieved (or lost).</a:t>
            </a:r>
          </a:p>
          <a:p>
            <a:pPr lvl="1" eaLnBrk="1" hangingPunct="1">
              <a:defRPr/>
            </a:pPr>
            <a:endParaRPr lang="en-US" dirty="0"/>
          </a:p>
        </p:txBody>
      </p:sp>
      <p:sp>
        <p:nvSpPr>
          <p:cNvPr id="2" name="Footer Placeholder 1">
            <a:extLst>
              <a:ext uri="{FF2B5EF4-FFF2-40B4-BE49-F238E27FC236}">
                <a16:creationId xmlns:a16="http://schemas.microsoft.com/office/drawing/2014/main" id="{3E089509-3817-476F-A83A-3D06000D3F31}"/>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2489704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26" name="Object 3"/>
          <p:cNvGraphicFramePr>
            <a:graphicFrameLocks noChangeAspect="1"/>
          </p:cNvGraphicFramePr>
          <p:nvPr>
            <p:extLst>
              <p:ext uri="{D42A27DB-BD31-4B8C-83A1-F6EECF244321}">
                <p14:modId xmlns:p14="http://schemas.microsoft.com/office/powerpoint/2010/main" val="1534884152"/>
              </p:ext>
            </p:extLst>
          </p:nvPr>
        </p:nvGraphicFramePr>
        <p:xfrm>
          <a:off x="577850" y="1081094"/>
          <a:ext cx="8514760" cy="5776906"/>
        </p:xfrm>
        <a:graphic>
          <a:graphicData uri="http://schemas.openxmlformats.org/presentationml/2006/ole">
            <mc:AlternateContent xmlns:mc="http://schemas.openxmlformats.org/markup-compatibility/2006">
              <mc:Choice xmlns:v="urn:schemas-microsoft-com:vml" Requires="v">
                <p:oleObj spid="_x0000_s1031" name="Document" r:id="rId4" imgW="4862160" imgH="2932560" progId="Word.Document.8">
                  <p:embed/>
                </p:oleObj>
              </mc:Choice>
              <mc:Fallback>
                <p:oleObj name="Document" r:id="rId4" imgW="4862160" imgH="2932560" progId="Word.Document.8">
                  <p:embed/>
                  <p:pic>
                    <p:nvPicPr>
                      <p:cNvPr id="1026"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7850" y="1081094"/>
                        <a:ext cx="8514760" cy="5776906"/>
                      </a:xfrm>
                      <a:prstGeom prst="rect">
                        <a:avLst/>
                      </a:prstGeom>
                      <a:noFill/>
                      <a:ln>
                        <a:noFill/>
                      </a:ln>
                      <a:effectLst/>
                    </p:spPr>
                  </p:pic>
                </p:oleObj>
              </mc:Fallback>
            </mc:AlternateContent>
          </a:graphicData>
        </a:graphic>
      </p:graphicFrame>
      <p:sp>
        <p:nvSpPr>
          <p:cNvPr id="4" name="Rectangle 2"/>
          <p:cNvSpPr txBox="1">
            <a:spLocks noChangeArrowheads="1"/>
          </p:cNvSpPr>
          <p:nvPr/>
        </p:nvSpPr>
        <p:spPr>
          <a:xfrm>
            <a:off x="838200" y="228606"/>
            <a:ext cx="7340600" cy="944563"/>
          </a:xfrm>
          <a:prstGeom prst="rect">
            <a:avLst/>
          </a:prstGeom>
        </p:spPr>
        <p:txBody>
          <a:bodyPr/>
          <a:lstStyle/>
          <a:p>
            <a:pPr algn="ctr" fontAlgn="base">
              <a:spcBef>
                <a:spcPct val="0"/>
              </a:spcBef>
              <a:spcAft>
                <a:spcPct val="0"/>
              </a:spcAft>
              <a:defRPr/>
            </a:pPr>
            <a:r>
              <a:rPr lang="en-US" sz="4400" b="1" kern="0" dirty="0">
                <a:solidFill>
                  <a:srgbClr val="FFFF00"/>
                </a:solidFill>
                <a:cs typeface="Times New Roman" pitchFamily="18" charset="0"/>
              </a:rPr>
              <a:t>One-way Sensitivity Analysis</a:t>
            </a:r>
          </a:p>
        </p:txBody>
      </p:sp>
      <p:sp>
        <p:nvSpPr>
          <p:cNvPr id="2" name="TextBox 1"/>
          <p:cNvSpPr txBox="1"/>
          <p:nvPr/>
        </p:nvSpPr>
        <p:spPr>
          <a:xfrm>
            <a:off x="114300" y="5257800"/>
            <a:ext cx="1447800" cy="1200329"/>
          </a:xfrm>
          <a:prstGeom prst="rect">
            <a:avLst/>
          </a:prstGeom>
          <a:gradFill>
            <a:gsLst>
              <a:gs pos="0">
                <a:srgbClr val="5E9EFF"/>
              </a:gs>
              <a:gs pos="39999">
                <a:srgbClr val="85C2FF"/>
              </a:gs>
              <a:gs pos="70000">
                <a:srgbClr val="C4D6EB"/>
              </a:gs>
              <a:gs pos="100000">
                <a:srgbClr val="FFEBFA"/>
              </a:gs>
            </a:gsLst>
            <a:lin ang="5400000" scaled="0"/>
          </a:gradFill>
        </p:spPr>
        <p:txBody>
          <a:bodyPr wrap="square" rtlCol="0">
            <a:spAutoFit/>
          </a:bodyPr>
          <a:lstStyle/>
          <a:p>
            <a:pPr algn="ctr"/>
            <a:r>
              <a:rPr lang="en-US" dirty="0">
                <a:solidFill>
                  <a:schemeClr val="bg2"/>
                </a:solidFill>
              </a:rPr>
              <a:t>Base case est. of annual rupture risk = 0.0005</a:t>
            </a:r>
          </a:p>
        </p:txBody>
      </p:sp>
    </p:spTree>
    <p:extLst>
      <p:ext uri="{BB962C8B-B14F-4D97-AF65-F5344CB8AC3E}">
        <p14:creationId xmlns:p14="http://schemas.microsoft.com/office/powerpoint/2010/main" val="3588944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144386" name="Text Box 2"/>
          <p:cNvSpPr txBox="1">
            <a:spLocks noChangeArrowheads="1"/>
          </p:cNvSpPr>
          <p:nvPr/>
        </p:nvSpPr>
        <p:spPr bwMode="auto">
          <a:xfrm>
            <a:off x="0" y="0"/>
            <a:ext cx="9753600" cy="1015663"/>
          </a:xfrm>
          <a:prstGeom prst="rect">
            <a:avLst/>
          </a:prstGeom>
          <a:noFill/>
          <a:ln w="9525">
            <a:noFill/>
            <a:miter lim="800000"/>
            <a:headEnd/>
            <a:tailEnd/>
          </a:ln>
          <a:effectLst/>
        </p:spPr>
        <p:txBody>
          <a:bodyPr wrap="square">
            <a:spAutoFit/>
          </a:bodyPr>
          <a:lstStyle/>
          <a:p>
            <a:pPr algn="ctr" eaLnBrk="0" fontAlgn="base" hangingPunct="0">
              <a:spcBef>
                <a:spcPct val="0"/>
              </a:spcBef>
              <a:spcAft>
                <a:spcPct val="0"/>
              </a:spcAft>
              <a:defRPr/>
            </a:pPr>
            <a:r>
              <a:rPr lang="en-US" altLang="en-US" sz="2800" b="1" dirty="0">
                <a:solidFill>
                  <a:srgbClr val="FFFF00"/>
                </a:solidFill>
                <a:effectLst>
                  <a:outerShdw blurRad="38100" dist="38100" dir="2700000" algn="tl">
                    <a:srgbClr val="000000"/>
                  </a:outerShdw>
                </a:effectLst>
              </a:rPr>
              <a:t>Univariate Sensitivity Analyses:  Base case and range of outcomes, 1,000 FC users</a:t>
            </a:r>
            <a:r>
              <a:rPr lang="en-US" altLang="en-US" sz="3200" b="1" dirty="0">
                <a:solidFill>
                  <a:srgbClr val="FFFF00"/>
                </a:solidFill>
              </a:rPr>
              <a:t> </a:t>
            </a:r>
            <a:r>
              <a:rPr lang="en-US" altLang="en-US" b="1" dirty="0">
                <a:solidFill>
                  <a:srgbClr val="FFFF00"/>
                </a:solidFill>
              </a:rPr>
              <a:t>(Marseille et al, 2001) </a:t>
            </a:r>
            <a:endParaRPr lang="en-US" altLang="en-US" sz="3200" b="1" dirty="0">
              <a:solidFill>
                <a:srgbClr val="FFFF00"/>
              </a:solidFill>
            </a:endParaRPr>
          </a:p>
        </p:txBody>
      </p:sp>
      <p:graphicFrame>
        <p:nvGraphicFramePr>
          <p:cNvPr id="3074" name="Object 3"/>
          <p:cNvGraphicFramePr>
            <a:graphicFrameLocks noChangeAspect="1"/>
          </p:cNvGraphicFramePr>
          <p:nvPr>
            <p:extLst>
              <p:ext uri="{D42A27DB-BD31-4B8C-83A1-F6EECF244321}">
                <p14:modId xmlns:p14="http://schemas.microsoft.com/office/powerpoint/2010/main" val="84096295"/>
              </p:ext>
            </p:extLst>
          </p:nvPr>
        </p:nvGraphicFramePr>
        <p:xfrm>
          <a:off x="587740" y="974658"/>
          <a:ext cx="8099059" cy="5273742"/>
        </p:xfrm>
        <a:graphic>
          <a:graphicData uri="http://schemas.openxmlformats.org/presentationml/2006/ole">
            <mc:AlternateContent xmlns:mc="http://schemas.openxmlformats.org/markup-compatibility/2006">
              <mc:Choice xmlns:v="urn:schemas-microsoft-com:vml" Requires="v">
                <p:oleObj spid="_x0000_s2055" name="Document" r:id="rId4" imgW="6388608" imgH="3697224" progId="Word.Document.8">
                  <p:embed/>
                </p:oleObj>
              </mc:Choice>
              <mc:Fallback>
                <p:oleObj name="Document" r:id="rId4" imgW="6388608" imgH="3697224" progId="Word.Document.8">
                  <p:embed/>
                  <p:pic>
                    <p:nvPicPr>
                      <p:cNvPr id="3074"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7740" y="974658"/>
                        <a:ext cx="8099059" cy="5273742"/>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id="{D6BCB711-C923-4ADB-A972-BB7E4BF12193}"/>
              </a:ext>
            </a:extLst>
          </p:cNvPr>
          <p:cNvSpPr>
            <a:spLocks noGrp="1"/>
          </p:cNvSpPr>
          <p:nvPr>
            <p:ph type="ftr" sz="quarter" idx="11"/>
          </p:nvPr>
        </p:nvSpPr>
        <p:spPr/>
        <p:txBody>
          <a:bodyPr/>
          <a:lstStyle/>
          <a:p>
            <a:pPr>
              <a:defRPr/>
            </a:pPr>
            <a:r>
              <a:rPr lang="en-US" dirty="0">
                <a:solidFill>
                  <a:srgbClr val="FFFF00"/>
                </a:solidFill>
              </a:rPr>
              <a:t>Health Strategies International</a:t>
            </a:r>
          </a:p>
        </p:txBody>
      </p:sp>
    </p:spTree>
    <p:extLst>
      <p:ext uri="{BB962C8B-B14F-4D97-AF65-F5344CB8AC3E}">
        <p14:creationId xmlns:p14="http://schemas.microsoft.com/office/powerpoint/2010/main" val="4017978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3" name="TextBox 2"/>
          <p:cNvSpPr txBox="1"/>
          <p:nvPr/>
        </p:nvSpPr>
        <p:spPr>
          <a:xfrm>
            <a:off x="228600" y="32657"/>
            <a:ext cx="8763000" cy="1107996"/>
          </a:xfrm>
          <a:prstGeom prst="rect">
            <a:avLst/>
          </a:prstGeom>
          <a:noFill/>
        </p:spPr>
        <p:txBody>
          <a:bodyPr wrap="square" rtlCol="0">
            <a:spAutoFit/>
          </a:bodyPr>
          <a:lstStyle/>
          <a:p>
            <a:pPr algn="ctr"/>
            <a:r>
              <a:rPr lang="en-US" sz="2400" b="1" dirty="0"/>
              <a:t>CE of ARVs for prevention of mother-to-child HIV transmission: PETRA Trials in Tanzania, Uganda, S. Africa </a:t>
            </a:r>
          </a:p>
          <a:p>
            <a:pPr algn="ctr"/>
            <a:r>
              <a:rPr lang="en-US" b="1" dirty="0"/>
              <a:t>(Marseille et al, AIDS, 1998)</a:t>
            </a:r>
          </a:p>
        </p:txBody>
      </p:sp>
      <p:grpSp>
        <p:nvGrpSpPr>
          <p:cNvPr id="4" name="Group 8"/>
          <p:cNvGrpSpPr>
            <a:grpSpLocks noChangeAspect="1"/>
          </p:cNvGrpSpPr>
          <p:nvPr/>
        </p:nvGrpSpPr>
        <p:grpSpPr bwMode="auto">
          <a:xfrm>
            <a:off x="762000" y="1128713"/>
            <a:ext cx="7924800" cy="5692775"/>
            <a:chOff x="720" y="711"/>
            <a:chExt cx="4752" cy="3586"/>
          </a:xfrm>
        </p:grpSpPr>
        <p:sp>
          <p:nvSpPr>
            <p:cNvPr id="5" name="AutoShape 7"/>
            <p:cNvSpPr>
              <a:spLocks noChangeAspect="1" noChangeArrowheads="1" noTextEdit="1"/>
            </p:cNvSpPr>
            <p:nvPr/>
          </p:nvSpPr>
          <p:spPr bwMode="auto">
            <a:xfrm>
              <a:off x="720" y="711"/>
              <a:ext cx="4752" cy="35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615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 y="711"/>
              <a:ext cx="4765" cy="35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Tree>
    <p:extLst>
      <p:ext uri="{BB962C8B-B14F-4D97-AF65-F5344CB8AC3E}">
        <p14:creationId xmlns:p14="http://schemas.microsoft.com/office/powerpoint/2010/main" val="4178109135"/>
      </p:ext>
    </p:extLst>
  </p:cSld>
  <p:clrMapOvr>
    <a:masterClrMapping/>
  </p:clrMapOvr>
</p:sld>
</file>

<file path=ppt/theme/theme1.xml><?xml version="1.0" encoding="utf-8"?>
<a:theme xmlns:a="http://schemas.openxmlformats.org/drawingml/2006/main" name="Default Design">
  <a:themeElements>
    <a:clrScheme name="">
      <a:dk1>
        <a:srgbClr val="000000"/>
      </a:dk1>
      <a:lt1>
        <a:srgbClr val="FFFF00"/>
      </a:lt1>
      <a:dk2>
        <a:srgbClr val="3333CC"/>
      </a:dk2>
      <a:lt2>
        <a:srgbClr val="FFFF00"/>
      </a:lt2>
      <a:accent1>
        <a:srgbClr val="FFFF00"/>
      </a:accent1>
      <a:accent2>
        <a:srgbClr val="FFFF00"/>
      </a:accent2>
      <a:accent3>
        <a:srgbClr val="ADADE2"/>
      </a:accent3>
      <a:accent4>
        <a:srgbClr val="DADA00"/>
      </a:accent4>
      <a:accent5>
        <a:srgbClr val="FFFFAA"/>
      </a:accent5>
      <a:accent6>
        <a:srgbClr val="E7E700"/>
      </a:accent6>
      <a:hlink>
        <a:srgbClr val="FFFF00"/>
      </a:hlink>
      <a:folHlink>
        <a:srgbClr val="FFFF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ontemporary">
  <a:themeElements>
    <a:clrScheme name="">
      <a:dk1>
        <a:srgbClr val="808080"/>
      </a:dk1>
      <a:lt1>
        <a:srgbClr val="FFFF00"/>
      </a:lt1>
      <a:dk2>
        <a:srgbClr val="0000FF"/>
      </a:dk2>
      <a:lt2>
        <a:srgbClr val="FFFF00"/>
      </a:lt2>
      <a:accent1>
        <a:srgbClr val="00CC99"/>
      </a:accent1>
      <a:accent2>
        <a:srgbClr val="3333CC"/>
      </a:accent2>
      <a:accent3>
        <a:srgbClr val="AAAAFF"/>
      </a:accent3>
      <a:accent4>
        <a:srgbClr val="DADA00"/>
      </a:accent4>
      <a:accent5>
        <a:srgbClr val="AAE2CA"/>
      </a:accent5>
      <a:accent6>
        <a:srgbClr val="2D2DB9"/>
      </a:accent6>
      <a:hlink>
        <a:srgbClr val="CCCCFF"/>
      </a:hlink>
      <a:folHlink>
        <a:srgbClr val="B2B2B2"/>
      </a:folHlink>
    </a:clrScheme>
    <a:fontScheme name="Contempora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3200" b="1" i="0" u="none" strike="noStrike" cap="none" normalizeH="0" baseline="0" smtClean="0">
            <a:ln>
              <a:noFill/>
            </a:ln>
            <a:solidFill>
              <a:srgbClr val="FFFF00"/>
            </a:solidFill>
            <a:effectLst/>
            <a:latin typeface="Arial" charset="0"/>
          </a:defRPr>
        </a:defPPr>
      </a:lstStyle>
    </a:lnDef>
  </a:objectDefaults>
  <a:extraClrSchemeLst>
    <a:extraClrScheme>
      <a:clrScheme name="Contemporary 1">
        <a:dk1>
          <a:srgbClr val="000000"/>
        </a:dk1>
        <a:lt1>
          <a:srgbClr val="FFFFFF"/>
        </a:lt1>
        <a:dk2>
          <a:srgbClr val="0066CC"/>
        </a:dk2>
        <a:lt2>
          <a:srgbClr val="CBCBCB"/>
        </a:lt2>
        <a:accent1>
          <a:srgbClr val="009999"/>
        </a:accent1>
        <a:accent2>
          <a:srgbClr val="FF9933"/>
        </a:accent2>
        <a:accent3>
          <a:srgbClr val="AAB8E2"/>
        </a:accent3>
        <a:accent4>
          <a:srgbClr val="DADADA"/>
        </a:accent4>
        <a:accent5>
          <a:srgbClr val="AACACA"/>
        </a:accent5>
        <a:accent6>
          <a:srgbClr val="E78A2D"/>
        </a:accent6>
        <a:hlink>
          <a:srgbClr val="330099"/>
        </a:hlink>
        <a:folHlink>
          <a:srgbClr val="CBCBCB"/>
        </a:folHlink>
      </a:clrScheme>
      <a:clrMap bg1="dk2" tx1="lt1" bg2="dk1" tx2="lt2" accent1="accent1" accent2="accent2" accent3="accent3" accent4="accent4" accent5="accent5" accent6="accent6" hlink="hlink" folHlink="folHlink"/>
    </a:extraClrScheme>
    <a:extraClrScheme>
      <a:clrScheme name="Contemporary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Contemporary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Contemporary 4">
        <a:dk1>
          <a:srgbClr val="000000"/>
        </a:dk1>
        <a:lt1>
          <a:srgbClr val="3333FF"/>
        </a:lt1>
        <a:dk2>
          <a:srgbClr val="000000"/>
        </a:dk2>
        <a:lt2>
          <a:srgbClr val="808080"/>
        </a:lt2>
        <a:accent1>
          <a:srgbClr val="00CC99"/>
        </a:accent1>
        <a:accent2>
          <a:srgbClr val="3333CC"/>
        </a:accent2>
        <a:accent3>
          <a:srgbClr val="ADAD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ontemporary 5">
        <a:dk1>
          <a:srgbClr val="000000"/>
        </a:dk1>
        <a:lt1>
          <a:srgbClr val="0000FF"/>
        </a:lt1>
        <a:dk2>
          <a:srgbClr val="000000"/>
        </a:dk2>
        <a:lt2>
          <a:srgbClr val="808080"/>
        </a:lt2>
        <a:accent1>
          <a:srgbClr val="00CC99"/>
        </a:accent1>
        <a:accent2>
          <a:srgbClr val="3333CC"/>
        </a:accent2>
        <a:accent3>
          <a:srgbClr val="AAAA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NovoNordisk_CD_White">
  <a:themeElements>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fontScheme name="Novo Nordisk Changing Diabetes® /// whi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72000" tIns="72000" rIns="72000" bIns="7200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da-DK" sz="1800" b="1" i="0" u="none" strike="noStrike" cap="none" normalizeH="0" baseline="0" smtClean="0">
            <a:ln>
              <a:noFill/>
            </a:ln>
            <a:solidFill>
              <a:srgbClr val="001965"/>
            </a:solidFill>
            <a:effectLst/>
            <a:latin typeface="Verdana" pitchFamily="34" charset="0"/>
          </a:defRPr>
        </a:defPPr>
      </a:lstStyle>
    </a:lnDef>
  </a:objectDefaults>
  <a:extraClrSchemeLst>
    <a:extraClrScheme>
      <a:clrScheme name="Novo Nordisk Changing Diabetes® /// white 1">
        <a:dk1>
          <a:srgbClr val="000000"/>
        </a:dk1>
        <a:lt1>
          <a:srgbClr val="FFFFFF"/>
        </a:lt1>
        <a:dk2>
          <a:srgbClr val="AEA79F"/>
        </a:dk2>
        <a:lt2>
          <a:srgbClr val="E0DED8"/>
        </a:lt2>
        <a:accent1>
          <a:srgbClr val="009FDA"/>
        </a:accent1>
        <a:accent2>
          <a:srgbClr val="001965"/>
        </a:accent2>
        <a:accent3>
          <a:srgbClr val="FFFFFF"/>
        </a:accent3>
        <a:accent4>
          <a:srgbClr val="000000"/>
        </a:accent4>
        <a:accent5>
          <a:srgbClr val="AACDEA"/>
        </a:accent5>
        <a:accent6>
          <a:srgbClr val="00165B"/>
        </a:accent6>
        <a:hlink>
          <a:srgbClr val="E64A0E"/>
        </a:hlink>
        <a:folHlink>
          <a:srgbClr val="82786F"/>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5499</TotalTime>
  <Words>1925</Words>
  <Application>Microsoft Office PowerPoint</Application>
  <PresentationFormat>On-screen Show (4:3)</PresentationFormat>
  <Paragraphs>274</Paragraphs>
  <Slides>36</Slides>
  <Notes>27</Notes>
  <HiddenSlides>5</HiddenSlides>
  <MMClips>0</MMClips>
  <ScaleCrop>false</ScaleCrop>
  <HeadingPairs>
    <vt:vector size="8" baseType="variant">
      <vt:variant>
        <vt:lpstr>Fonts Used</vt:lpstr>
      </vt:variant>
      <vt:variant>
        <vt:i4>7</vt:i4>
      </vt:variant>
      <vt:variant>
        <vt:lpstr>Theme</vt:lpstr>
      </vt:variant>
      <vt:variant>
        <vt:i4>4</vt:i4>
      </vt:variant>
      <vt:variant>
        <vt:lpstr>Embedded OLE Servers</vt:lpstr>
      </vt:variant>
      <vt:variant>
        <vt:i4>2</vt:i4>
      </vt:variant>
      <vt:variant>
        <vt:lpstr>Slide Titles</vt:lpstr>
      </vt:variant>
      <vt:variant>
        <vt:i4>36</vt:i4>
      </vt:variant>
    </vt:vector>
  </HeadingPairs>
  <TitlesOfParts>
    <vt:vector size="49" baseType="lpstr">
      <vt:lpstr>Arial</vt:lpstr>
      <vt:lpstr>Book Antiqua</vt:lpstr>
      <vt:lpstr>Calibri</vt:lpstr>
      <vt:lpstr>Tangiers</vt:lpstr>
      <vt:lpstr>Times</vt:lpstr>
      <vt:lpstr>Times New Roman</vt:lpstr>
      <vt:lpstr>Verdana</vt:lpstr>
      <vt:lpstr>Default Design</vt:lpstr>
      <vt:lpstr>Contemporary</vt:lpstr>
      <vt:lpstr>1_Contemporary</vt:lpstr>
      <vt:lpstr>NovoNordisk_CD_White</vt:lpstr>
      <vt:lpstr>Document</vt:lpstr>
      <vt:lpstr>Chart</vt:lpstr>
      <vt:lpstr>Decision and cost-effectiveness analysis  Understanding sensitivity analysis</vt:lpstr>
      <vt:lpstr>Objectives</vt:lpstr>
      <vt:lpstr>Why do Sensitivity Analyses?</vt:lpstr>
      <vt:lpstr>Four Topics</vt:lpstr>
      <vt:lpstr>Types of Uncertainty</vt:lpstr>
      <vt:lpstr>Deterministic Sensitivity Analyses</vt:lpstr>
      <vt:lpstr>PowerPoint Presentation</vt:lpstr>
      <vt:lpstr>PowerPoint Presentation</vt:lpstr>
      <vt:lpstr>PowerPoint Presentation</vt:lpstr>
      <vt:lpstr>PowerPoint Presentation</vt:lpstr>
      <vt:lpstr>Automating one-way SAs - Tornado Graph:  Gestational Diabetes Screening – India (Marseille at al, J Matern Fetal Neonatal Med, 2013)</vt:lpstr>
      <vt:lpstr>Two-way Sensitivity Analysis Kahn, JAIDS, 2001</vt:lpstr>
      <vt:lpstr>Three-way Sensitivity Analysis Adult male circumcision  (Kahn at al, PlosMedicine 2006)</vt:lpstr>
      <vt:lpstr>HIVNET 012 Trial - Threshold Analysis: NVP for Prevention of Vertical Transmission of HIV in Uganda Input values needed for $50/DALY (Marseille et al Lancet, 1999)</vt:lpstr>
      <vt:lpstr>Using scenario analysis to quantify effect of unknown parameter (Marseille, at al BMGF White Paper, 2009)</vt:lpstr>
      <vt:lpstr>Strengths of each type of deterministic SA</vt:lpstr>
      <vt:lpstr>Probabilistic Sensitivity Analysis  </vt:lpstr>
      <vt:lpstr>The Problem with Deterministic SAs  </vt:lpstr>
      <vt:lpstr>Probabilistic Sensitivity Analysis</vt:lpstr>
      <vt:lpstr>Probabilistic Sensitivity Analyses</vt:lpstr>
      <vt:lpstr>Running the GDModel: – general inputs (Marseille, Kahn et al 2012)</vt:lpstr>
      <vt:lpstr>Running the GDModel: – country specific inputs</vt:lpstr>
      <vt:lpstr>Running the GDModel: – site specific inputs</vt:lpstr>
      <vt:lpstr>Assigning distributions - Beta</vt:lpstr>
      <vt:lpstr>Assigning distributions - Lognormal</vt:lpstr>
      <vt:lpstr>Assigning distributions - Uniform</vt:lpstr>
      <vt:lpstr>CE of screening and treatment of gestational diabetes, India (Marseille, Kahn et al 2012)</vt:lpstr>
      <vt:lpstr>PowerPoint Presentation</vt:lpstr>
      <vt:lpstr>Other Uses of SA: (The Inner Teachings)</vt:lpstr>
      <vt:lpstr>Planning the Analysis</vt:lpstr>
      <vt:lpstr> Debugging the Model   Tricks of the Trade </vt:lpstr>
      <vt:lpstr> Documenting Relationships Between Inputs and Outputs  </vt:lpstr>
      <vt:lpstr>PowerPoint Presentation</vt:lpstr>
      <vt:lpstr> Identify Thresholds –  Influence Policy </vt:lpstr>
      <vt:lpstr>  NVP regimen as function of HIV seroprevalence and type of counseling/testing regimen  (Marseille et al, Lancet, 1999)</vt:lpstr>
      <vt:lpstr>Summary</vt:lpstr>
    </vt:vector>
  </TitlesOfParts>
  <Company>Health Strategies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 and cost-effectiveness analysis: Understanding sensitivity analysis</dc:title>
  <dc:creator>Elliot Marseille</dc:creator>
  <cp:lastModifiedBy>Elliot Marseille</cp:lastModifiedBy>
  <cp:revision>89</cp:revision>
  <dcterms:created xsi:type="dcterms:W3CDTF">2011-02-17T17:19:31Z</dcterms:created>
  <dcterms:modified xsi:type="dcterms:W3CDTF">2022-02-17T19:43:37Z</dcterms:modified>
</cp:coreProperties>
</file>