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75" r:id="rId3"/>
    <p:sldId id="272" r:id="rId4"/>
    <p:sldId id="273" r:id="rId5"/>
    <p:sldId id="261" r:id="rId6"/>
    <p:sldId id="268" r:id="rId7"/>
    <p:sldId id="262" r:id="rId8"/>
    <p:sldId id="263" r:id="rId9"/>
    <p:sldId id="274" r:id="rId10"/>
    <p:sldId id="264" r:id="rId11"/>
    <p:sldId id="257" r:id="rId12"/>
    <p:sldId id="260" r:id="rId13"/>
    <p:sldId id="258" r:id="rId14"/>
    <p:sldId id="259" r:id="rId15"/>
    <p:sldId id="265" r:id="rId16"/>
    <p:sldId id="26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7"/>
    <p:restoredTop sz="94631"/>
  </p:normalViewPr>
  <p:slideViewPr>
    <p:cSldViewPr>
      <p:cViewPr varScale="1">
        <p:scale>
          <a:sx n="97" d="100"/>
          <a:sy n="97" d="100"/>
        </p:scale>
        <p:origin x="1368" y="1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0CC793-709F-194C-9617-D680446445AE}" type="datetimeFigureOut">
              <a:rPr lang="en-US" smtClean="0"/>
              <a:t>2/12/17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D35F0B-43D2-9846-8078-6BF6EC8C8764}" type="slidenum">
              <a:rPr lang="en-US" smtClean="0"/>
              <a:t>‹#›</a:t>
            </a:fld>
            <a:endParaRPr lang="en-US"/>
          </a:p>
        </p:txBody>
      </p:sp>
    </p:spTree>
    <p:extLst>
      <p:ext uri="{BB962C8B-B14F-4D97-AF65-F5344CB8AC3E}">
        <p14:creationId xmlns:p14="http://schemas.microsoft.com/office/powerpoint/2010/main" val="1254586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19219F-7521-B549-89AB-14E6255DD994}" type="slidenum">
              <a:rPr lang="en-US" smtClean="0"/>
              <a:t>2</a:t>
            </a:fld>
            <a:endParaRPr lang="en-US"/>
          </a:p>
        </p:txBody>
      </p:sp>
    </p:spTree>
    <p:extLst>
      <p:ext uri="{BB962C8B-B14F-4D97-AF65-F5344CB8AC3E}">
        <p14:creationId xmlns:p14="http://schemas.microsoft.com/office/powerpoint/2010/main" val="18396995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EAA568A-1A39-4E56-A91A-C4E0CD5260B6}" type="datetimeFigureOut">
              <a:rPr lang="en-US" smtClean="0"/>
              <a:t>2/12/17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63192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AA568A-1A39-4E56-A91A-C4E0CD5260B6}" type="datetimeFigureOut">
              <a:rPr lang="en-US" smtClean="0"/>
              <a:t>2/12/17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749630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AA568A-1A39-4E56-A91A-C4E0CD5260B6}" type="datetimeFigureOut">
              <a:rPr lang="en-US" smtClean="0"/>
              <a:t>2/12/17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680138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AA568A-1A39-4E56-A91A-C4E0CD5260B6}" type="datetimeFigureOut">
              <a:rPr lang="en-US" smtClean="0"/>
              <a:t>2/12/17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2790010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AA568A-1A39-4E56-A91A-C4E0CD5260B6}" type="datetimeFigureOut">
              <a:rPr lang="en-US" smtClean="0"/>
              <a:t>2/12/17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00079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EAA568A-1A39-4E56-A91A-C4E0CD5260B6}" type="datetimeFigureOut">
              <a:rPr lang="en-US" smtClean="0"/>
              <a:t>2/12/17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436711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EAA568A-1A39-4E56-A91A-C4E0CD5260B6}" type="datetimeFigureOut">
              <a:rPr lang="en-US" smtClean="0"/>
              <a:t>2/12/17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2806225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EAA568A-1A39-4E56-A91A-C4E0CD5260B6}" type="datetimeFigureOut">
              <a:rPr lang="en-US" smtClean="0"/>
              <a:t>2/12/17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2415489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AA568A-1A39-4E56-A91A-C4E0CD5260B6}" type="datetimeFigureOut">
              <a:rPr lang="en-US" smtClean="0"/>
              <a:t>2/12/17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804914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AA568A-1A39-4E56-A91A-C4E0CD5260B6}" type="datetimeFigureOut">
              <a:rPr lang="en-US" smtClean="0"/>
              <a:t>2/12/17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884822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AA568A-1A39-4E56-A91A-C4E0CD5260B6}" type="datetimeFigureOut">
              <a:rPr lang="en-US" smtClean="0"/>
              <a:t>2/12/17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1975561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AA568A-1A39-4E56-A91A-C4E0CD5260B6}" type="datetimeFigureOut">
              <a:rPr lang="en-US" smtClean="0"/>
              <a:t>2/12/17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1341C3-7005-43EE-90BD-84265F8B7A2E}" type="slidenum">
              <a:rPr lang="en-US" smtClean="0"/>
              <a:t>‹#›</a:t>
            </a:fld>
            <a:endParaRPr lang="en-US"/>
          </a:p>
        </p:txBody>
      </p:sp>
    </p:spTree>
    <p:extLst>
      <p:ext uri="{BB962C8B-B14F-4D97-AF65-F5344CB8AC3E}">
        <p14:creationId xmlns:p14="http://schemas.microsoft.com/office/powerpoint/2010/main" val="3960337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rants.nih.gov/grants/peer/guidelines_general/Human_Subjects_Protection_and_Inclusion.pdf"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grants.nih.gov/grants/guide/url_redirect.htm?id=11151" TargetMode="External"/><Relationship Id="rId4" Type="http://schemas.openxmlformats.org/officeDocument/2006/relationships/hyperlink" Target="http://grants.nih.gov/grants/guide/url_redirect.htm?id=11152" TargetMode="External"/><Relationship Id="rId1" Type="http://schemas.openxmlformats.org/officeDocument/2006/relationships/slideLayout" Target="../slideLayouts/slideLayout2.xml"/><Relationship Id="rId2" Type="http://schemas.openxmlformats.org/officeDocument/2006/relationships/hyperlink" Target="http://grants1.nih.gov/grants/guide/notice-files/NOT-OD-10-019.html"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hyperlink" Target="http://grants.nih.gov/grants/funding/submissionschedule.htm#AID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public.csr.nih.gov/StudySections/Fellowship/Pages/default.aspx"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Grant submission and review process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621163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After the review</a:t>
            </a:r>
            <a:endParaRPr lang="en-US" dirty="0"/>
          </a:p>
        </p:txBody>
      </p:sp>
      <p:sp>
        <p:nvSpPr>
          <p:cNvPr id="3" name="Content Placeholder 2"/>
          <p:cNvSpPr>
            <a:spLocks noGrp="1"/>
          </p:cNvSpPr>
          <p:nvPr>
            <p:ph idx="1"/>
          </p:nvPr>
        </p:nvSpPr>
        <p:spPr/>
        <p:txBody>
          <a:bodyPr/>
          <a:lstStyle/>
          <a:p>
            <a:r>
              <a:rPr lang="en-US" dirty="0" smtClean="0"/>
              <a:t>Scientific Review Administrator will post the scores on ERA commons, usually the evening of the review or the next day.</a:t>
            </a:r>
          </a:p>
          <a:p>
            <a:r>
              <a:rPr lang="en-US" dirty="0" smtClean="0"/>
              <a:t>Summary sheets are posted within 30 days of the review, starting with the early stage investigators (and probably trainees too).</a:t>
            </a:r>
            <a:endParaRPr lang="en-US" dirty="0"/>
          </a:p>
        </p:txBody>
      </p:sp>
    </p:spTree>
    <p:extLst>
      <p:ext uri="{BB962C8B-B14F-4D97-AF65-F5344CB8AC3E}">
        <p14:creationId xmlns:p14="http://schemas.microsoft.com/office/powerpoint/2010/main" val="24644471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6096000"/>
          </a:xfrm>
        </p:spPr>
        <p:txBody>
          <a:bodyPr>
            <a:normAutofit fontScale="47500" lnSpcReduction="20000"/>
          </a:bodyPr>
          <a:lstStyle/>
          <a:p>
            <a:pPr marL="0" indent="0">
              <a:buNone/>
            </a:pPr>
            <a:r>
              <a:rPr lang="en-US" sz="4300" b="1" dirty="0" smtClean="0"/>
              <a:t>Fellowship Applicant</a:t>
            </a:r>
          </a:p>
          <a:p>
            <a:pPr marL="0" indent="0">
              <a:buNone/>
            </a:pPr>
            <a:r>
              <a:rPr lang="en-US" sz="4300" dirty="0" smtClean="0"/>
              <a:t>	Are the applicant fellow’s academic record and research experience of high quality?</a:t>
            </a:r>
          </a:p>
          <a:p>
            <a:pPr marL="0" indent="0">
              <a:buNone/>
            </a:pPr>
            <a:r>
              <a:rPr lang="en-US" sz="4300" dirty="0" smtClean="0"/>
              <a:t>	Does the applicant fellow have the potential to develop as an independent and productive researcher in biomedical, behavioral or clinical science?</a:t>
            </a:r>
          </a:p>
          <a:p>
            <a:pPr marL="0" indent="0">
              <a:buNone/>
            </a:pPr>
            <a:endParaRPr lang="en-US" sz="4300" b="1" dirty="0" smtClean="0"/>
          </a:p>
          <a:p>
            <a:pPr marL="0" indent="0">
              <a:buNone/>
            </a:pPr>
            <a:r>
              <a:rPr lang="en-US" sz="4300" b="1" dirty="0" smtClean="0"/>
              <a:t>Sponsors, Collaborators, and Consultants</a:t>
            </a:r>
          </a:p>
          <a:p>
            <a:pPr marL="0" indent="0">
              <a:buNone/>
            </a:pPr>
            <a:r>
              <a:rPr lang="en-US" sz="4300" dirty="0" smtClean="0"/>
              <a:t>	Are the sponsor(s) research qualifications (including successful competition for research support) and track record of mentoring appropriate for the proposed fellowship?</a:t>
            </a:r>
          </a:p>
          <a:p>
            <a:pPr marL="0" indent="0">
              <a:buNone/>
            </a:pPr>
            <a:r>
              <a:rPr lang="en-US" sz="4300" dirty="0" smtClean="0"/>
              <a:t>	Are there (1) evidence of a match between the research interests of the applicant fellow and the sponsor (including an understanding of the applicant’s research training needs) and (2) a demonstrated ability and commitment of the sponsor to assist in meeting these needs?</a:t>
            </a:r>
          </a:p>
          <a:p>
            <a:pPr marL="0" indent="0">
              <a:buNone/>
            </a:pPr>
            <a:r>
              <a:rPr lang="en-US" sz="4300" dirty="0" smtClean="0"/>
              <a:t>	Are the qualifications of any collaborator(s) and/or consultant(s), including their complementary expertise and previous experience in fostering the training of fellows, appropriate for the proposed research project?</a:t>
            </a:r>
          </a:p>
          <a:p>
            <a:pPr marL="0" indent="0">
              <a:buNone/>
            </a:pPr>
            <a:endParaRPr lang="en-US" dirty="0"/>
          </a:p>
        </p:txBody>
      </p:sp>
      <p:sp>
        <p:nvSpPr>
          <p:cNvPr id="5" name="TextBox 4"/>
          <p:cNvSpPr txBox="1"/>
          <p:nvPr/>
        </p:nvSpPr>
        <p:spPr>
          <a:xfrm>
            <a:off x="762000" y="152400"/>
            <a:ext cx="7467600" cy="523220"/>
          </a:xfrm>
          <a:prstGeom prst="rect">
            <a:avLst/>
          </a:prstGeom>
          <a:noFill/>
        </p:spPr>
        <p:txBody>
          <a:bodyPr wrap="square" rtlCol="0">
            <a:spAutoFit/>
          </a:bodyPr>
          <a:lstStyle/>
          <a:p>
            <a:pPr algn="ctr"/>
            <a:r>
              <a:rPr lang="en-US" sz="2800" b="1" dirty="0" smtClean="0"/>
              <a:t>F31 review criteria</a:t>
            </a:r>
            <a:endParaRPr lang="en-US" sz="2800" b="1" dirty="0"/>
          </a:p>
        </p:txBody>
      </p:sp>
    </p:spTree>
    <p:extLst>
      <p:ext uri="{BB962C8B-B14F-4D97-AF65-F5344CB8AC3E}">
        <p14:creationId xmlns:p14="http://schemas.microsoft.com/office/powerpoint/2010/main" val="2119079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96000"/>
          </a:xfrm>
        </p:spPr>
        <p:txBody>
          <a:bodyPr>
            <a:normAutofit fontScale="40000" lnSpcReduction="20000"/>
          </a:bodyPr>
          <a:lstStyle/>
          <a:p>
            <a:pPr marL="0" indent="0">
              <a:buNone/>
            </a:pPr>
            <a:endParaRPr lang="en-US" sz="4300" dirty="0" smtClean="0"/>
          </a:p>
          <a:p>
            <a:pPr marL="0" indent="0">
              <a:buNone/>
            </a:pPr>
            <a:r>
              <a:rPr lang="en-US" sz="4300" b="1" dirty="0" smtClean="0"/>
              <a:t>Research Training Plan</a:t>
            </a:r>
          </a:p>
          <a:p>
            <a:pPr marL="0" indent="0">
              <a:buNone/>
            </a:pPr>
            <a:r>
              <a:rPr lang="en-US" sz="4300" dirty="0" smtClean="0"/>
              <a:t>	Is the proposed research plan of high scientific quality, and does it relate to the applicant fellow’s training plan?</a:t>
            </a:r>
          </a:p>
          <a:p>
            <a:pPr marL="0" indent="0">
              <a:buNone/>
            </a:pPr>
            <a:r>
              <a:rPr lang="en-US" sz="4300" dirty="0" smtClean="0"/>
              <a:t>	Is the training plan consistent with the applicant fellow’s stage of research development?</a:t>
            </a:r>
          </a:p>
          <a:p>
            <a:pPr marL="0" indent="0">
              <a:buNone/>
            </a:pPr>
            <a:r>
              <a:rPr lang="en-US" sz="4300" dirty="0" smtClean="0"/>
              <a:t>	Will the research training plan provide the applicant fellow with individualized and supervised experiences that will develop research skills needed for his/her independent and productive research career?</a:t>
            </a:r>
          </a:p>
          <a:p>
            <a:pPr marL="0" indent="0">
              <a:buNone/>
            </a:pPr>
            <a:endParaRPr lang="en-US" sz="4300" b="1" dirty="0" smtClean="0"/>
          </a:p>
          <a:p>
            <a:pPr marL="0" indent="0">
              <a:buNone/>
            </a:pPr>
            <a:r>
              <a:rPr lang="en-US" sz="4300" b="1" dirty="0" smtClean="0"/>
              <a:t>Training Potential</a:t>
            </a:r>
          </a:p>
          <a:p>
            <a:pPr marL="0" indent="0">
              <a:buNone/>
            </a:pPr>
            <a:r>
              <a:rPr lang="en-US" sz="4300" dirty="0" smtClean="0"/>
              <a:t>	Does the proposed research training plan have the potential to provide the applicant fellow with the requisite individualized and supervised experiences that will develop his/her research skills?</a:t>
            </a:r>
          </a:p>
          <a:p>
            <a:pPr marL="0" indent="0">
              <a:buNone/>
            </a:pPr>
            <a:r>
              <a:rPr lang="en-US" sz="4300" dirty="0" smtClean="0"/>
              <a:t>	Does the proposed research training have the potential to serve as a sound foundation that will lead the applicant fellow to an independent and productive career?</a:t>
            </a:r>
          </a:p>
          <a:p>
            <a:pPr marL="0" indent="0">
              <a:buNone/>
            </a:pPr>
            <a:endParaRPr lang="en-US" sz="4300" b="1" dirty="0" smtClean="0"/>
          </a:p>
          <a:p>
            <a:pPr marL="0" indent="0">
              <a:buNone/>
            </a:pPr>
            <a:r>
              <a:rPr lang="en-US" sz="4300" b="1" dirty="0" smtClean="0"/>
              <a:t>Institutional Environment &amp; Commitment to Training</a:t>
            </a:r>
          </a:p>
          <a:p>
            <a:pPr marL="0" indent="0">
              <a:buNone/>
            </a:pPr>
            <a:r>
              <a:rPr lang="en-US" sz="4300" dirty="0" smtClean="0"/>
              <a:t>	Are the research facilities, resources (e.g. equipment, laboratory space, computer time, subject populations), and training opportunities adequate and appropriate?</a:t>
            </a:r>
          </a:p>
          <a:p>
            <a:pPr marL="0" indent="0">
              <a:buNone/>
            </a:pPr>
            <a:r>
              <a:rPr lang="en-US" sz="4300" dirty="0" smtClean="0"/>
              <a:t>	Is the institutional environment for the scientific development of the applicant fellow of high quality, and is there appropriate institutional commitment to fostering the applicant fellow’s training as an independent and productive researcher?</a:t>
            </a:r>
          </a:p>
          <a:p>
            <a:pPr marL="0" indent="0">
              <a:buNone/>
            </a:pPr>
            <a:endParaRPr lang="en-US" dirty="0"/>
          </a:p>
        </p:txBody>
      </p:sp>
      <p:sp>
        <p:nvSpPr>
          <p:cNvPr id="4" name="TextBox 3"/>
          <p:cNvSpPr txBox="1"/>
          <p:nvPr/>
        </p:nvSpPr>
        <p:spPr>
          <a:xfrm>
            <a:off x="762000" y="152400"/>
            <a:ext cx="7467600" cy="523220"/>
          </a:xfrm>
          <a:prstGeom prst="rect">
            <a:avLst/>
          </a:prstGeom>
          <a:noFill/>
        </p:spPr>
        <p:txBody>
          <a:bodyPr wrap="square" rtlCol="0">
            <a:spAutoFit/>
          </a:bodyPr>
          <a:lstStyle/>
          <a:p>
            <a:pPr algn="ctr"/>
            <a:r>
              <a:rPr lang="en-US" sz="2800" b="1" dirty="0" smtClean="0"/>
              <a:t>F31 review criteria</a:t>
            </a:r>
            <a:endParaRPr lang="en-US" sz="2800" b="1" dirty="0"/>
          </a:p>
        </p:txBody>
      </p:sp>
    </p:spTree>
    <p:extLst>
      <p:ext uri="{BB962C8B-B14F-4D97-AF65-F5344CB8AC3E}">
        <p14:creationId xmlns:p14="http://schemas.microsoft.com/office/powerpoint/2010/main" val="1153537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75620"/>
            <a:ext cx="8229600" cy="6182380"/>
          </a:xfrm>
        </p:spPr>
        <p:txBody>
          <a:bodyPr>
            <a:normAutofit fontScale="47500" lnSpcReduction="20000"/>
          </a:bodyPr>
          <a:lstStyle/>
          <a:p>
            <a:pPr marL="0" indent="0">
              <a:buNone/>
            </a:pPr>
            <a:r>
              <a:rPr lang="en-US" b="1" dirty="0" smtClean="0"/>
              <a:t>Protections for Human Subjects</a:t>
            </a:r>
          </a:p>
          <a:p>
            <a:pPr marL="0" indent="0">
              <a:buNone/>
            </a:pPr>
            <a:r>
              <a:rPr lang="en-US" dirty="0" smtClean="0"/>
              <a:t>	For research that involves human subjects but does not involve one of the six categories of research that are exempt under 45 CFR Part 46, the committee will evaluate the justification for involvement of human subjects and the proposed protections from research risk relating to their participation according to the following five review criteria: 1) risk to subjects, 2) adequacy of protection against risks, 3) potential benefits to the subjects and others, 4) importance of the knowledge to be gained, and 5) data and safety monitoring for clinical trials.</a:t>
            </a:r>
            <a:br>
              <a:rPr lang="en-US" dirty="0" smtClean="0"/>
            </a:br>
            <a:r>
              <a:rPr lang="en-US" dirty="0" smtClean="0"/>
              <a:t/>
            </a:r>
            <a:br>
              <a:rPr lang="en-US" dirty="0" smtClean="0"/>
            </a:br>
            <a:r>
              <a:rPr lang="en-US" dirty="0" smtClean="0"/>
              <a:t>	For research that involves human subjects and meets the criteria for one or more of the six categories of research that are exempt under 45 CFR Part 46, the committee will evaluate: 1) the justification for the exemption, 2) human subjects involvement and characteristics, and 3) sources of materials. For additional information on review of the Human Subjects section, please refer to the </a:t>
            </a:r>
            <a:r>
              <a:rPr lang="en-US" dirty="0" smtClean="0">
                <a:hlinkClick r:id="rId2"/>
              </a:rPr>
              <a:t>Human Subjects Protection and Inclusion Guidelines</a:t>
            </a:r>
            <a:r>
              <a:rPr lang="en-US" dirty="0" smtClean="0"/>
              <a:t>.</a:t>
            </a:r>
          </a:p>
          <a:p>
            <a:pPr marL="0" indent="0">
              <a:buNone/>
            </a:pPr>
            <a:endParaRPr lang="en-US" dirty="0" smtClean="0"/>
          </a:p>
          <a:p>
            <a:pPr marL="0" indent="0">
              <a:buNone/>
            </a:pPr>
            <a:r>
              <a:rPr lang="en-US" b="1" dirty="0" smtClean="0"/>
              <a:t>Inclusion of Women, Minorities, and Children</a:t>
            </a:r>
          </a:p>
          <a:p>
            <a:pPr marL="0" indent="0">
              <a:buNone/>
            </a:pPr>
            <a:r>
              <a:rPr lang="en-US" dirty="0" smtClean="0"/>
              <a:t>	When the proposed project involves clinical research, the committee will evaluate the proposed plans for inclusion of minorities and members of both genders, as well as the inclusion of children. For additional information on review of the Inclusion section, please refer to the </a:t>
            </a:r>
            <a:r>
              <a:rPr lang="en-US" dirty="0" smtClean="0">
                <a:hlinkClick r:id="rId2"/>
              </a:rPr>
              <a:t>Human Subjects Protection and Inclusion Guidelines</a:t>
            </a:r>
            <a:r>
              <a:rPr lang="en-US" dirty="0" smtClean="0"/>
              <a:t>.</a:t>
            </a:r>
          </a:p>
          <a:p>
            <a:pPr marL="0" indent="0">
              <a:buNone/>
            </a:pPr>
            <a:endParaRPr lang="en-US" dirty="0" smtClean="0"/>
          </a:p>
          <a:p>
            <a:pPr marL="0" indent="0">
              <a:buNone/>
            </a:pPr>
            <a:r>
              <a:rPr lang="en-US" b="1" dirty="0" smtClean="0"/>
              <a:t>Resubmissions</a:t>
            </a:r>
          </a:p>
          <a:p>
            <a:pPr marL="0" indent="0">
              <a:buNone/>
            </a:pPr>
            <a:r>
              <a:rPr lang="en-US" dirty="0" smtClean="0"/>
              <a:t>	For Resubmissions, the committee will evaluate the application as now presented, taking into consideration the responses to comments from the previous scientific review group and changes made to the project.</a:t>
            </a:r>
          </a:p>
        </p:txBody>
      </p:sp>
      <p:sp>
        <p:nvSpPr>
          <p:cNvPr id="4" name="TextBox 3"/>
          <p:cNvSpPr txBox="1"/>
          <p:nvPr/>
        </p:nvSpPr>
        <p:spPr>
          <a:xfrm>
            <a:off x="762000" y="152400"/>
            <a:ext cx="7467600" cy="523220"/>
          </a:xfrm>
          <a:prstGeom prst="rect">
            <a:avLst/>
          </a:prstGeom>
          <a:noFill/>
        </p:spPr>
        <p:txBody>
          <a:bodyPr wrap="square" rtlCol="0">
            <a:spAutoFit/>
          </a:bodyPr>
          <a:lstStyle/>
          <a:p>
            <a:pPr algn="ctr"/>
            <a:r>
              <a:rPr lang="en-US" sz="2800" b="1" dirty="0" smtClean="0"/>
              <a:t>F31 (and other grants) review criteria</a:t>
            </a:r>
            <a:endParaRPr lang="en-US" sz="2800" b="1" dirty="0"/>
          </a:p>
        </p:txBody>
      </p:sp>
    </p:spTree>
    <p:extLst>
      <p:ext uri="{BB962C8B-B14F-4D97-AF65-F5344CB8AC3E}">
        <p14:creationId xmlns:p14="http://schemas.microsoft.com/office/powerpoint/2010/main" val="1677708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84237"/>
            <a:ext cx="8229600" cy="5821363"/>
          </a:xfrm>
        </p:spPr>
        <p:txBody>
          <a:bodyPr>
            <a:normAutofit fontScale="55000" lnSpcReduction="20000"/>
          </a:bodyPr>
          <a:lstStyle/>
          <a:p>
            <a:pPr marL="0" indent="0">
              <a:buNone/>
            </a:pPr>
            <a:r>
              <a:rPr lang="en-US" b="1" dirty="0" smtClean="0"/>
              <a:t>Training in the Responsible Conduct of Research </a:t>
            </a:r>
          </a:p>
          <a:p>
            <a:pPr marL="0" indent="0">
              <a:buNone/>
            </a:pPr>
            <a:r>
              <a:rPr lang="en-US" dirty="0" smtClean="0"/>
              <a:t>	Taking into account the circumstances of the fellow, including level of experience, the reviewers will address the following questions. Does the plan satisfactorily address the format of instruction, e.g. lectures, coursework, and/or real-time discussion groups? Do plans include a sufficiently broad selection of subject matter, such as conflict of interest, authorship, data management, human subjects and animal use, laboratory safety? Do the plans adequately describe the role of the sponsor/mentor or other faculty involvement in the fellow’s instruction? Does the plan meet the minimum requirements for RCR, i.e., </a:t>
            </a:r>
            <a:r>
              <a:rPr lang="en-US" dirty="0" smtClean="0">
                <a:solidFill>
                  <a:srgbClr val="C00000"/>
                </a:solidFill>
              </a:rPr>
              <a:t>eight contact hours of instruction every four years</a:t>
            </a:r>
            <a:r>
              <a:rPr lang="en-US" dirty="0" smtClean="0"/>
              <a:t>? Plans and past record will be rated as </a:t>
            </a:r>
            <a:r>
              <a:rPr lang="en-US" b="1" dirty="0" smtClean="0"/>
              <a:t>ACCEPTABLE</a:t>
            </a:r>
            <a:r>
              <a:rPr lang="en-US" dirty="0" smtClean="0"/>
              <a:t> or </a:t>
            </a:r>
            <a:r>
              <a:rPr lang="en-US" b="1" dirty="0" smtClean="0"/>
              <a:t>UNACCEPTABLE</a:t>
            </a:r>
            <a:r>
              <a:rPr lang="en-US" dirty="0" smtClean="0"/>
              <a:t>, and the summary statement will provide the consensus of the review committee. Applications rated </a:t>
            </a:r>
            <a:r>
              <a:rPr lang="en-US" b="1" dirty="0" smtClean="0"/>
              <a:t>UNACCEPTABLE</a:t>
            </a:r>
            <a:r>
              <a:rPr lang="en-US" dirty="0" smtClean="0"/>
              <a:t> will not be funded until the applicant provides an acceptable, revised plan. See also: </a:t>
            </a:r>
            <a:r>
              <a:rPr lang="en-US" dirty="0" smtClean="0">
                <a:hlinkClick r:id="rId2"/>
              </a:rPr>
              <a:t>NOT-OD-10-019</a:t>
            </a:r>
            <a:r>
              <a:rPr lang="en-US" dirty="0" smtClean="0"/>
              <a:t>.</a:t>
            </a:r>
          </a:p>
          <a:p>
            <a:pPr marL="0" indent="0">
              <a:buNone/>
            </a:pPr>
            <a:endParaRPr lang="en-US" b="1" dirty="0" smtClean="0"/>
          </a:p>
          <a:p>
            <a:pPr marL="0" indent="0">
              <a:buNone/>
            </a:pPr>
            <a:r>
              <a:rPr lang="en-US" b="1" dirty="0" smtClean="0"/>
              <a:t>Resource Sharing Plans</a:t>
            </a:r>
          </a:p>
          <a:p>
            <a:pPr marL="0" indent="0">
              <a:buNone/>
            </a:pPr>
            <a:r>
              <a:rPr lang="en-US" dirty="0" smtClean="0"/>
              <a:t>	Reviewers will comment on whether the following Resource Sharing Plans, or the rationale for not sharing the following types of resources, are reasonable: 1) </a:t>
            </a:r>
            <a:r>
              <a:rPr lang="en-US" dirty="0" smtClean="0">
                <a:hlinkClick r:id="rId3"/>
              </a:rPr>
              <a:t>Data Sharing Plan</a:t>
            </a:r>
            <a:r>
              <a:rPr lang="en-US" dirty="0" smtClean="0"/>
              <a:t>; and 2) </a:t>
            </a:r>
            <a:r>
              <a:rPr lang="en-US" dirty="0" smtClean="0">
                <a:hlinkClick r:id="rId4"/>
              </a:rPr>
              <a:t>Sharing Model Organisms</a:t>
            </a:r>
            <a:r>
              <a:rPr lang="en-US" dirty="0" smtClean="0"/>
              <a:t>.</a:t>
            </a:r>
          </a:p>
          <a:p>
            <a:pPr marL="0" indent="0">
              <a:buNone/>
            </a:pPr>
            <a:endParaRPr lang="en-US" b="1" dirty="0" smtClean="0"/>
          </a:p>
          <a:p>
            <a:pPr marL="0" indent="0">
              <a:buNone/>
            </a:pPr>
            <a:r>
              <a:rPr lang="en-US" b="1" dirty="0" smtClean="0"/>
              <a:t>Budget and Period of Support</a:t>
            </a:r>
          </a:p>
          <a:p>
            <a:pPr marL="0" indent="0">
              <a:buNone/>
            </a:pPr>
            <a:r>
              <a:rPr lang="en-US" dirty="0" smtClean="0"/>
              <a:t>	Reviewers will consider whether the budget and the requested period of support are fully justified and reasonable in relation to the proposed research.</a:t>
            </a:r>
          </a:p>
          <a:p>
            <a:endParaRPr lang="en-US" dirty="0"/>
          </a:p>
        </p:txBody>
      </p:sp>
      <p:sp>
        <p:nvSpPr>
          <p:cNvPr id="4" name="TextBox 3"/>
          <p:cNvSpPr txBox="1"/>
          <p:nvPr/>
        </p:nvSpPr>
        <p:spPr>
          <a:xfrm>
            <a:off x="762000" y="152400"/>
            <a:ext cx="7467600" cy="523220"/>
          </a:xfrm>
          <a:prstGeom prst="rect">
            <a:avLst/>
          </a:prstGeom>
          <a:noFill/>
        </p:spPr>
        <p:txBody>
          <a:bodyPr wrap="square" rtlCol="0">
            <a:spAutoFit/>
          </a:bodyPr>
          <a:lstStyle/>
          <a:p>
            <a:pPr algn="ctr"/>
            <a:r>
              <a:rPr lang="en-US" sz="2800" b="1" dirty="0" smtClean="0"/>
              <a:t>F31 (and other grants) review criteria</a:t>
            </a:r>
            <a:endParaRPr lang="en-US" sz="2800" b="1" dirty="0"/>
          </a:p>
        </p:txBody>
      </p:sp>
    </p:spTree>
    <p:extLst>
      <p:ext uri="{BB962C8B-B14F-4D97-AF65-F5344CB8AC3E}">
        <p14:creationId xmlns:p14="http://schemas.microsoft.com/office/powerpoint/2010/main" val="26213920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K01 review criteria</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Candidate</a:t>
            </a:r>
          </a:p>
          <a:p>
            <a:r>
              <a:rPr lang="en-US" dirty="0" smtClean="0"/>
              <a:t>Career Development Plan/Career Goals &amp; Objectives</a:t>
            </a:r>
          </a:p>
          <a:p>
            <a:r>
              <a:rPr lang="en-US" dirty="0" smtClean="0"/>
              <a:t>Research Plan</a:t>
            </a:r>
          </a:p>
          <a:p>
            <a:r>
              <a:rPr lang="en-US" dirty="0" smtClean="0"/>
              <a:t>Mentor(s</a:t>
            </a:r>
            <a:r>
              <a:rPr lang="en-US" dirty="0"/>
              <a:t>), Co-Mentor(s), Consultant(s), Collaborator(s</a:t>
            </a:r>
            <a:r>
              <a:rPr lang="en-US" dirty="0" smtClean="0"/>
              <a:t>)</a:t>
            </a:r>
          </a:p>
          <a:p>
            <a:pPr fontAlgn="t"/>
            <a:r>
              <a:rPr lang="en-US" dirty="0" smtClean="0"/>
              <a:t>Environment </a:t>
            </a:r>
            <a:r>
              <a:rPr lang="en-US" dirty="0"/>
              <a:t>and Institutional Commitment to the Candidate</a:t>
            </a:r>
          </a:p>
          <a:p>
            <a:pPr marL="0" indent="0" fontAlgn="t">
              <a:buNone/>
            </a:pPr>
            <a:r>
              <a:rPr lang="en-US" dirty="0"/>
              <a:t> </a:t>
            </a:r>
          </a:p>
          <a:p>
            <a:endParaRPr lang="en-US" u="sng" dirty="0" smtClean="0"/>
          </a:p>
          <a:p>
            <a:endParaRPr lang="en-US" u="sng" dirty="0" smtClean="0"/>
          </a:p>
          <a:p>
            <a:endParaRPr lang="en-US" dirty="0"/>
          </a:p>
        </p:txBody>
      </p:sp>
    </p:spTree>
    <p:extLst>
      <p:ext uri="{BB962C8B-B14F-4D97-AF65-F5344CB8AC3E}">
        <p14:creationId xmlns:p14="http://schemas.microsoft.com/office/powerpoint/2010/main" val="19979627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R01/R36 review criteria</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96518268"/>
              </p:ext>
            </p:extLst>
          </p:nvPr>
        </p:nvGraphicFramePr>
        <p:xfrm>
          <a:off x="457200" y="2514600"/>
          <a:ext cx="8229600" cy="2133600"/>
        </p:xfrm>
        <a:graphic>
          <a:graphicData uri="http://schemas.openxmlformats.org/drawingml/2006/table">
            <a:tbl>
              <a:tblPr>
                <a:tableStyleId>{5C22544A-7EE6-4342-B048-85BDC9FD1C3A}</a:tableStyleId>
              </a:tblPr>
              <a:tblGrid>
                <a:gridCol w="8229600"/>
              </a:tblGrid>
              <a:tr h="1767681">
                <a:tc>
                  <a:txBody>
                    <a:bodyPr/>
                    <a:lstStyle/>
                    <a:p>
                      <a:pPr marL="342900" marR="0" lvl="0" indent="-342900" algn="l">
                        <a:spcBef>
                          <a:spcPts val="0"/>
                        </a:spcBef>
                        <a:spcAft>
                          <a:spcPts val="0"/>
                        </a:spcAft>
                        <a:buFont typeface="Symbol"/>
                        <a:buChar char=""/>
                      </a:pPr>
                      <a:r>
                        <a:rPr lang="en-US" sz="2800" u="none" dirty="0">
                          <a:effectLst/>
                        </a:rPr>
                        <a:t>Significance  </a:t>
                      </a:r>
                    </a:p>
                    <a:p>
                      <a:pPr marL="342900" marR="0" lvl="0" indent="-342900" algn="l">
                        <a:spcBef>
                          <a:spcPts val="0"/>
                        </a:spcBef>
                        <a:spcAft>
                          <a:spcPts val="0"/>
                        </a:spcAft>
                        <a:buFont typeface="Symbol"/>
                        <a:buChar char=""/>
                      </a:pPr>
                      <a:r>
                        <a:rPr lang="en-US" sz="2800" u="none" dirty="0" smtClean="0">
                          <a:effectLst/>
                        </a:rPr>
                        <a:t>Innovation</a:t>
                      </a:r>
                      <a:endParaRPr lang="en-US" sz="2800" u="none" dirty="0">
                        <a:effectLst/>
                      </a:endParaRPr>
                    </a:p>
                    <a:p>
                      <a:pPr marL="342900" marR="0" lvl="0" indent="-342900" algn="l">
                        <a:spcBef>
                          <a:spcPts val="0"/>
                        </a:spcBef>
                        <a:spcAft>
                          <a:spcPts val="0"/>
                        </a:spcAft>
                        <a:buFont typeface="Symbol"/>
                        <a:buChar char=""/>
                      </a:pPr>
                      <a:r>
                        <a:rPr lang="en-US" sz="2800" u="none" dirty="0">
                          <a:effectLst/>
                        </a:rPr>
                        <a:t>Approach </a:t>
                      </a:r>
                    </a:p>
                    <a:p>
                      <a:pPr marL="342900" marR="0" lvl="0" indent="-342900" algn="l" defTabSz="914400" rtl="0" eaLnBrk="1" fontAlgn="auto" latinLnBrk="0" hangingPunct="1">
                        <a:lnSpc>
                          <a:spcPct val="100000"/>
                        </a:lnSpc>
                        <a:spcBef>
                          <a:spcPts val="0"/>
                        </a:spcBef>
                        <a:spcAft>
                          <a:spcPts val="0"/>
                        </a:spcAft>
                        <a:buClrTx/>
                        <a:buSzTx/>
                        <a:buFont typeface="Symbol"/>
                        <a:buChar char=""/>
                        <a:tabLst/>
                        <a:defRPr/>
                      </a:pPr>
                      <a:r>
                        <a:rPr lang="en-US" sz="2800" u="none" dirty="0" smtClean="0">
                          <a:effectLst/>
                        </a:rPr>
                        <a:t>Investigator(s)</a:t>
                      </a:r>
                    </a:p>
                    <a:p>
                      <a:pPr marL="342900" marR="0" lvl="0" indent="-342900" algn="l">
                        <a:spcBef>
                          <a:spcPts val="0"/>
                        </a:spcBef>
                        <a:spcAft>
                          <a:spcPts val="0"/>
                        </a:spcAft>
                        <a:buFont typeface="Symbol"/>
                        <a:buChar char=""/>
                      </a:pPr>
                      <a:r>
                        <a:rPr lang="en-US" sz="2800" u="none" dirty="0" smtClean="0">
                          <a:effectLst/>
                        </a:rPr>
                        <a:t>Environment</a:t>
                      </a:r>
                      <a:endParaRPr lang="en-US" sz="2800" u="none" dirty="0">
                        <a:solidFill>
                          <a:srgbClr val="000000"/>
                        </a:solidFill>
                        <a:effectLst/>
                        <a:latin typeface="Times New Roman"/>
                        <a:ea typeface="Times New Roman"/>
                      </a:endParaRPr>
                    </a:p>
                  </a:txBody>
                  <a:tcPr marL="114300" marR="114300" marT="0" marB="0"/>
                </a:tc>
              </a:tr>
            </a:tbl>
          </a:graphicData>
        </a:graphic>
      </p:graphicFrame>
    </p:spTree>
    <p:extLst>
      <p:ext uri="{BB962C8B-B14F-4D97-AF65-F5344CB8AC3E}">
        <p14:creationId xmlns:p14="http://schemas.microsoft.com/office/powerpoint/2010/main" val="3834573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NIH Funding:</a:t>
            </a:r>
            <a:br>
              <a:rPr lang="en-US" dirty="0" smtClean="0"/>
            </a:br>
            <a:r>
              <a:rPr lang="en-US" dirty="0" smtClean="0"/>
              <a:t>Review Dates</a:t>
            </a:r>
            <a:endParaRPr lang="en-US" dirty="0"/>
          </a:p>
        </p:txBody>
      </p:sp>
      <p:sp>
        <p:nvSpPr>
          <p:cNvPr id="3" name="Content Placeholder 2"/>
          <p:cNvSpPr>
            <a:spLocks noGrp="1"/>
          </p:cNvSpPr>
          <p:nvPr>
            <p:ph idx="1"/>
          </p:nvPr>
        </p:nvSpPr>
        <p:spPr>
          <a:xfrm>
            <a:off x="952536" y="2119257"/>
            <a:ext cx="7107732" cy="3603812"/>
          </a:xfrm>
        </p:spPr>
        <p:txBody>
          <a:bodyPr>
            <a:normAutofit/>
          </a:bodyPr>
          <a:lstStyle/>
          <a:p>
            <a:r>
              <a:rPr lang="en-US" sz="1800" dirty="0">
                <a:hlinkClick r:id="rId3"/>
              </a:rPr>
              <a:t>http://grants.nih.gov/grants/funding/submissionschedule.htm#</a:t>
            </a:r>
            <a:r>
              <a:rPr lang="en-US" sz="1800" dirty="0" smtClean="0">
                <a:hlinkClick r:id="rId3"/>
              </a:rPr>
              <a:t>AIDS</a:t>
            </a:r>
            <a:endParaRPr lang="en-US" sz="1800" dirty="0" smtClean="0"/>
          </a:p>
        </p:txBody>
      </p:sp>
      <p:graphicFrame>
        <p:nvGraphicFramePr>
          <p:cNvPr id="5" name="Content Placeholder 3"/>
          <p:cNvGraphicFramePr>
            <a:graphicFrameLocks/>
          </p:cNvGraphicFramePr>
          <p:nvPr>
            <p:extLst>
              <p:ext uri="{D42A27DB-BD31-4B8C-83A1-F6EECF244321}">
                <p14:modId xmlns:p14="http://schemas.microsoft.com/office/powerpoint/2010/main" val="923349558"/>
              </p:ext>
            </p:extLst>
          </p:nvPr>
        </p:nvGraphicFramePr>
        <p:xfrm>
          <a:off x="1095023" y="2590800"/>
          <a:ext cx="6965244" cy="3783220"/>
        </p:xfrm>
        <a:graphic>
          <a:graphicData uri="http://schemas.openxmlformats.org/drawingml/2006/table">
            <a:tbl>
              <a:tblPr firstRow="1" bandRow="1">
                <a:tableStyleId>{5C22544A-7EE6-4342-B048-85BDC9FD1C3A}</a:tableStyleId>
              </a:tblPr>
              <a:tblGrid>
                <a:gridCol w="1741311"/>
                <a:gridCol w="1741311"/>
                <a:gridCol w="1741311"/>
                <a:gridCol w="1741311"/>
              </a:tblGrid>
              <a:tr h="582820">
                <a:tc>
                  <a:txBody>
                    <a:bodyPr/>
                    <a:lstStyle/>
                    <a:p>
                      <a:r>
                        <a:rPr lang="en-US" dirty="0" smtClean="0"/>
                        <a:t>Description</a:t>
                      </a:r>
                      <a:endParaRPr lang="en-US" dirty="0"/>
                    </a:p>
                  </a:txBody>
                  <a:tcPr/>
                </a:tc>
                <a:tc>
                  <a:txBody>
                    <a:bodyPr/>
                    <a:lstStyle/>
                    <a:p>
                      <a:r>
                        <a:rPr lang="en-US" dirty="0" smtClean="0"/>
                        <a:t>Cycle 1</a:t>
                      </a:r>
                      <a:endParaRPr lang="en-US" dirty="0"/>
                    </a:p>
                  </a:txBody>
                  <a:tcPr/>
                </a:tc>
                <a:tc>
                  <a:txBody>
                    <a:bodyPr/>
                    <a:lstStyle/>
                    <a:p>
                      <a:r>
                        <a:rPr lang="en-US" dirty="0" smtClean="0"/>
                        <a:t>Cycle 2</a:t>
                      </a:r>
                      <a:endParaRPr lang="en-US" dirty="0"/>
                    </a:p>
                  </a:txBody>
                  <a:tcPr/>
                </a:tc>
                <a:tc>
                  <a:txBody>
                    <a:bodyPr/>
                    <a:lstStyle/>
                    <a:p>
                      <a:r>
                        <a:rPr lang="en-US" dirty="0" smtClean="0"/>
                        <a:t>Cycle 3</a:t>
                      </a:r>
                      <a:endParaRPr lang="en-US" dirty="0"/>
                    </a:p>
                  </a:txBody>
                  <a:tcPr/>
                </a:tc>
              </a:tr>
              <a:tr h="582820">
                <a:tc>
                  <a:txBody>
                    <a:bodyPr/>
                    <a:lstStyle/>
                    <a:p>
                      <a:r>
                        <a:rPr lang="en-US" dirty="0" smtClean="0"/>
                        <a:t>Submit date: </a:t>
                      </a:r>
                      <a:r>
                        <a:rPr lang="en-US" u="sng" dirty="0" smtClean="0"/>
                        <a:t>F grants</a:t>
                      </a:r>
                      <a:endParaRPr lang="en-US" u="sng" dirty="0"/>
                    </a:p>
                  </a:txBody>
                  <a:tcPr/>
                </a:tc>
                <a:tc>
                  <a:txBody>
                    <a:bodyPr/>
                    <a:lstStyle/>
                    <a:p>
                      <a:r>
                        <a:rPr lang="en-US" dirty="0" smtClean="0"/>
                        <a:t>April</a:t>
                      </a:r>
                      <a:r>
                        <a:rPr lang="en-US" baseline="0" dirty="0" smtClean="0"/>
                        <a:t> 8</a:t>
                      </a:r>
                      <a:endParaRPr lang="en-US" dirty="0" smtClean="0"/>
                    </a:p>
                  </a:txBody>
                  <a:tcPr/>
                </a:tc>
                <a:tc>
                  <a:txBody>
                    <a:bodyPr/>
                    <a:lstStyle/>
                    <a:p>
                      <a:r>
                        <a:rPr lang="en-US" dirty="0" smtClean="0"/>
                        <a:t>August 8</a:t>
                      </a:r>
                      <a:endParaRPr lang="en-US" dirty="0"/>
                    </a:p>
                  </a:txBody>
                  <a:tcPr/>
                </a:tc>
                <a:tc>
                  <a:txBody>
                    <a:bodyPr/>
                    <a:lstStyle/>
                    <a:p>
                      <a:r>
                        <a:rPr lang="en-US" dirty="0" smtClean="0"/>
                        <a:t>December 8</a:t>
                      </a:r>
                      <a:endParaRPr lang="en-US" dirty="0"/>
                    </a:p>
                  </a:txBody>
                  <a:tcPr/>
                </a:tc>
              </a:tr>
              <a:tr h="582820">
                <a:tc>
                  <a:txBody>
                    <a:bodyPr/>
                    <a:lstStyle/>
                    <a:p>
                      <a:r>
                        <a:rPr lang="en-US" dirty="0" smtClean="0"/>
                        <a:t>Submit</a:t>
                      </a:r>
                      <a:r>
                        <a:rPr lang="en-US" baseline="0" dirty="0" smtClean="0"/>
                        <a:t> date: </a:t>
                      </a:r>
                      <a:r>
                        <a:rPr lang="en-US" u="sng" baseline="0" dirty="0" smtClean="0"/>
                        <a:t>AIDS grants</a:t>
                      </a:r>
                      <a:endParaRPr lang="en-US" u="sng" dirty="0"/>
                    </a:p>
                  </a:txBody>
                  <a:tcPr/>
                </a:tc>
                <a:tc>
                  <a:txBody>
                    <a:bodyPr/>
                    <a:lstStyle/>
                    <a:p>
                      <a:r>
                        <a:rPr lang="en-US" dirty="0" smtClean="0"/>
                        <a:t>May 7</a:t>
                      </a:r>
                    </a:p>
                  </a:txBody>
                  <a:tcPr/>
                </a:tc>
                <a:tc>
                  <a:txBody>
                    <a:bodyPr/>
                    <a:lstStyle/>
                    <a:p>
                      <a:r>
                        <a:rPr lang="en-US" dirty="0" smtClean="0"/>
                        <a:t>September</a:t>
                      </a:r>
                      <a:r>
                        <a:rPr lang="en-US" baseline="0" dirty="0" smtClean="0"/>
                        <a:t> 7</a:t>
                      </a:r>
                      <a:endParaRPr lang="en-US" dirty="0"/>
                    </a:p>
                  </a:txBody>
                  <a:tcPr/>
                </a:tc>
                <a:tc>
                  <a:txBody>
                    <a:bodyPr/>
                    <a:lstStyle/>
                    <a:p>
                      <a:r>
                        <a:rPr lang="en-US" dirty="0" smtClean="0"/>
                        <a:t>January 7</a:t>
                      </a:r>
                      <a:endParaRPr lang="en-US" dirty="0"/>
                    </a:p>
                  </a:txBody>
                  <a:tcPr/>
                </a:tc>
              </a:tr>
              <a:tr h="582820">
                <a:tc>
                  <a:txBody>
                    <a:bodyPr/>
                    <a:lstStyle/>
                    <a:p>
                      <a:r>
                        <a:rPr lang="en-US" dirty="0" smtClean="0"/>
                        <a:t>Scientific Merit Review</a:t>
                      </a:r>
                      <a:endParaRPr lang="en-US" dirty="0"/>
                    </a:p>
                  </a:txBody>
                  <a:tcPr/>
                </a:tc>
                <a:tc>
                  <a:txBody>
                    <a:bodyPr/>
                    <a:lstStyle/>
                    <a:p>
                      <a:r>
                        <a:rPr lang="en-US" dirty="0" smtClean="0"/>
                        <a:t>June-July</a:t>
                      </a:r>
                      <a:endParaRPr lang="en-US" dirty="0"/>
                    </a:p>
                  </a:txBody>
                  <a:tcPr/>
                </a:tc>
                <a:tc>
                  <a:txBody>
                    <a:bodyPr/>
                    <a:lstStyle/>
                    <a:p>
                      <a:r>
                        <a:rPr lang="en-US" dirty="0" smtClean="0"/>
                        <a:t>October-November</a:t>
                      </a:r>
                      <a:endParaRPr lang="en-US" dirty="0"/>
                    </a:p>
                  </a:txBody>
                  <a:tcPr/>
                </a:tc>
                <a:tc>
                  <a:txBody>
                    <a:bodyPr/>
                    <a:lstStyle/>
                    <a:p>
                      <a:r>
                        <a:rPr lang="en-US" dirty="0" smtClean="0"/>
                        <a:t>February</a:t>
                      </a:r>
                      <a:r>
                        <a:rPr lang="en-US" baseline="0" dirty="0" smtClean="0"/>
                        <a:t>-March</a:t>
                      </a:r>
                      <a:endParaRPr lang="en-US" dirty="0"/>
                    </a:p>
                  </a:txBody>
                  <a:tcPr/>
                </a:tc>
              </a:tr>
              <a:tr h="582820">
                <a:tc>
                  <a:txBody>
                    <a:bodyPr/>
                    <a:lstStyle/>
                    <a:p>
                      <a:r>
                        <a:rPr lang="en-US" dirty="0" smtClean="0"/>
                        <a:t>Advisory Council Review</a:t>
                      </a:r>
                      <a:endParaRPr lang="en-US" dirty="0"/>
                    </a:p>
                  </a:txBody>
                  <a:tcPr/>
                </a:tc>
                <a:tc>
                  <a:txBody>
                    <a:bodyPr/>
                    <a:lstStyle/>
                    <a:p>
                      <a:r>
                        <a:rPr lang="en-US" dirty="0" smtClean="0"/>
                        <a:t>August or October</a:t>
                      </a:r>
                      <a:endParaRPr lang="en-US" dirty="0"/>
                    </a:p>
                  </a:txBody>
                  <a:tcPr/>
                </a:tc>
                <a:tc>
                  <a:txBody>
                    <a:bodyPr/>
                    <a:lstStyle/>
                    <a:p>
                      <a:r>
                        <a:rPr lang="en-US" dirty="0" smtClean="0"/>
                        <a:t>January</a:t>
                      </a:r>
                      <a:endParaRPr lang="en-US" dirty="0"/>
                    </a:p>
                  </a:txBody>
                  <a:tcPr/>
                </a:tc>
                <a:tc>
                  <a:txBody>
                    <a:bodyPr/>
                    <a:lstStyle/>
                    <a:p>
                      <a:r>
                        <a:rPr lang="en-US" dirty="0" smtClean="0"/>
                        <a:t>May</a:t>
                      </a:r>
                      <a:endParaRPr lang="en-US" dirty="0"/>
                    </a:p>
                  </a:txBody>
                  <a:tcPr/>
                </a:tc>
              </a:tr>
              <a:tr h="582820">
                <a:tc>
                  <a:txBody>
                    <a:bodyPr/>
                    <a:lstStyle/>
                    <a:p>
                      <a:r>
                        <a:rPr lang="en-US" dirty="0" smtClean="0"/>
                        <a:t>Earliest Start Date</a:t>
                      </a:r>
                      <a:endParaRPr lang="en-US" dirty="0"/>
                    </a:p>
                  </a:txBody>
                  <a:tcPr/>
                </a:tc>
                <a:tc>
                  <a:txBody>
                    <a:bodyPr/>
                    <a:lstStyle/>
                    <a:p>
                      <a:r>
                        <a:rPr lang="en-US" dirty="0" smtClean="0"/>
                        <a:t>September</a:t>
                      </a:r>
                      <a:r>
                        <a:rPr lang="en-US" baseline="0" dirty="0" smtClean="0"/>
                        <a:t> or December</a:t>
                      </a:r>
                      <a:endParaRPr lang="en-US" dirty="0"/>
                    </a:p>
                  </a:txBody>
                  <a:tcPr/>
                </a:tc>
                <a:tc>
                  <a:txBody>
                    <a:bodyPr/>
                    <a:lstStyle/>
                    <a:p>
                      <a:r>
                        <a:rPr lang="en-US" dirty="0" smtClean="0"/>
                        <a:t>April</a:t>
                      </a:r>
                      <a:endParaRPr lang="en-US" dirty="0"/>
                    </a:p>
                  </a:txBody>
                  <a:tcPr/>
                </a:tc>
                <a:tc>
                  <a:txBody>
                    <a:bodyPr/>
                    <a:lstStyle/>
                    <a:p>
                      <a:r>
                        <a:rPr lang="en-US" dirty="0" smtClean="0"/>
                        <a:t>July</a:t>
                      </a:r>
                      <a:endParaRPr lang="en-US" dirty="0"/>
                    </a:p>
                  </a:txBody>
                  <a:tcPr/>
                </a:tc>
              </a:tr>
            </a:tbl>
          </a:graphicData>
        </a:graphic>
      </p:graphicFrame>
    </p:spTree>
    <p:extLst>
      <p:ext uri="{BB962C8B-B14F-4D97-AF65-F5344CB8AC3E}">
        <p14:creationId xmlns:p14="http://schemas.microsoft.com/office/powerpoint/2010/main" val="2055433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Grant submission process</a:t>
            </a:r>
            <a:endParaRPr lang="en-US" dirty="0"/>
          </a:p>
        </p:txBody>
      </p:sp>
      <p:sp>
        <p:nvSpPr>
          <p:cNvPr id="3" name="Content Placeholder 2"/>
          <p:cNvSpPr>
            <a:spLocks noGrp="1"/>
          </p:cNvSpPr>
          <p:nvPr>
            <p:ph idx="1"/>
          </p:nvPr>
        </p:nvSpPr>
        <p:spPr>
          <a:xfrm>
            <a:off x="457200" y="1600200"/>
            <a:ext cx="8229600" cy="5029200"/>
          </a:xfrm>
        </p:spPr>
        <p:txBody>
          <a:bodyPr>
            <a:normAutofit fontScale="92500" lnSpcReduction="20000"/>
          </a:bodyPr>
          <a:lstStyle/>
          <a:p>
            <a:r>
              <a:rPr lang="en-US" dirty="0" smtClean="0"/>
              <a:t>All grants at UCSF are submitted through the Research Management Services (RMS) in Office of Sponsored Research </a:t>
            </a:r>
          </a:p>
          <a:p>
            <a:r>
              <a:rPr lang="en-US" dirty="0" smtClean="0"/>
              <a:t>You will work with a RSC (Research Services Coordinator)</a:t>
            </a:r>
          </a:p>
          <a:p>
            <a:r>
              <a:rPr lang="en-US" dirty="0" smtClean="0"/>
              <a:t>You will work with the RSC that is assigned to your sponsor or to your graduate program or department</a:t>
            </a:r>
          </a:p>
          <a:p>
            <a:r>
              <a:rPr lang="en-US" dirty="0" smtClean="0"/>
              <a:t>If you haven’t already, you should identify that person and tell them what grant you want to submit and when (at least 1-2 months before due date)</a:t>
            </a:r>
            <a:endParaRPr lang="en-US" dirty="0"/>
          </a:p>
        </p:txBody>
      </p:sp>
    </p:spTree>
    <p:extLst>
      <p:ext uri="{BB962C8B-B14F-4D97-AF65-F5344CB8AC3E}">
        <p14:creationId xmlns:p14="http://schemas.microsoft.com/office/powerpoint/2010/main" val="3417476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They will want to know the funding announcement.  For example </a:t>
            </a:r>
          </a:p>
          <a:p>
            <a:r>
              <a:rPr lang="en-US" dirty="0"/>
              <a:t>PA-14-147 </a:t>
            </a:r>
            <a:r>
              <a:rPr lang="en-US" dirty="0" err="1"/>
              <a:t>Kirschstein</a:t>
            </a:r>
            <a:r>
              <a:rPr lang="en-US" dirty="0"/>
              <a:t>-NRSA Individual </a:t>
            </a:r>
            <a:r>
              <a:rPr lang="en-US" dirty="0" err="1"/>
              <a:t>Predoctoral</a:t>
            </a:r>
            <a:r>
              <a:rPr lang="en-US" dirty="0"/>
              <a:t> Fellowship (F31) </a:t>
            </a:r>
            <a:endParaRPr lang="en-US" dirty="0" smtClean="0"/>
          </a:p>
          <a:p>
            <a:r>
              <a:rPr lang="hr-HR" dirty="0"/>
              <a:t>PAR-15-</a:t>
            </a:r>
            <a:r>
              <a:rPr lang="hr-HR" dirty="0" smtClean="0"/>
              <a:t>292 </a:t>
            </a:r>
            <a:r>
              <a:rPr lang="en-US" dirty="0"/>
              <a:t>Emerging Global Leader Award (K43</a:t>
            </a:r>
            <a:r>
              <a:rPr lang="en-US" dirty="0" smtClean="0"/>
              <a:t>) </a:t>
            </a:r>
            <a:endParaRPr lang="en-US" dirty="0"/>
          </a:p>
          <a:p>
            <a:pPr marL="0" indent="0">
              <a:buNone/>
            </a:pPr>
            <a:endParaRPr lang="en-US" dirty="0"/>
          </a:p>
        </p:txBody>
      </p:sp>
    </p:spTree>
    <p:extLst>
      <p:ext uri="{BB962C8B-B14F-4D97-AF65-F5344CB8AC3E}">
        <p14:creationId xmlns:p14="http://schemas.microsoft.com/office/powerpoint/2010/main" val="3270866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section</a:t>
            </a:r>
            <a:endParaRPr lang="en-US" dirty="0"/>
          </a:p>
        </p:txBody>
      </p:sp>
      <p:sp>
        <p:nvSpPr>
          <p:cNvPr id="3" name="Content Placeholder 2"/>
          <p:cNvSpPr>
            <a:spLocks noGrp="1"/>
          </p:cNvSpPr>
          <p:nvPr>
            <p:ph idx="1"/>
          </p:nvPr>
        </p:nvSpPr>
        <p:spPr>
          <a:xfrm>
            <a:off x="457200" y="1295400"/>
            <a:ext cx="8229600" cy="5257800"/>
          </a:xfrm>
        </p:spPr>
        <p:txBody>
          <a:bodyPr>
            <a:normAutofit fontScale="70000" lnSpcReduction="20000"/>
          </a:bodyPr>
          <a:lstStyle/>
          <a:p>
            <a:r>
              <a:rPr lang="en-US" dirty="0" smtClean="0"/>
              <a:t>CSR (Center for Scientific Research) runs Study Sections</a:t>
            </a:r>
          </a:p>
          <a:p>
            <a:r>
              <a:rPr lang="en-US" dirty="0" smtClean="0"/>
              <a:t>They include regular members who serve for 3 years and temporary members</a:t>
            </a:r>
          </a:p>
          <a:p>
            <a:pPr lvl="1"/>
            <a:r>
              <a:rPr lang="en-US" dirty="0" smtClean="0"/>
              <a:t>By area, sometimes by grant mechanism</a:t>
            </a:r>
          </a:p>
          <a:p>
            <a:pPr lvl="1"/>
            <a:r>
              <a:rPr lang="en-US" dirty="0" smtClean="0"/>
              <a:t>RFAs (Request for Applications) usually have their own review panels (“Special emphasis panels”)</a:t>
            </a:r>
          </a:p>
          <a:p>
            <a:pPr lvl="1"/>
            <a:r>
              <a:rPr lang="en-US" dirty="0" smtClean="0"/>
              <a:t>Study section members get their proposals (and those of their mentees) reviewed at Special Emphasis Panels</a:t>
            </a:r>
          </a:p>
          <a:p>
            <a:r>
              <a:rPr lang="en-US" dirty="0" smtClean="0"/>
              <a:t>Study sections occur 3 times / year</a:t>
            </a:r>
          </a:p>
          <a:p>
            <a:r>
              <a:rPr lang="en-US" dirty="0" smtClean="0"/>
              <a:t>Rosters of members are published</a:t>
            </a:r>
          </a:p>
          <a:p>
            <a:r>
              <a:rPr lang="en-US" dirty="0" smtClean="0"/>
              <a:t>You are NOT ALLOWED to contact any section member about your proposal</a:t>
            </a:r>
          </a:p>
          <a:p>
            <a:r>
              <a:rPr lang="en-US" dirty="0" smtClean="0"/>
              <a:t>Those in conflict (anyone at UCSF, anyone who works with you or your sponsor) cannot see your scores/reviews and will have to leave the room during the review of your application</a:t>
            </a:r>
            <a:endParaRPr lang="en-US" dirty="0"/>
          </a:p>
        </p:txBody>
      </p:sp>
    </p:spTree>
    <p:extLst>
      <p:ext uri="{BB962C8B-B14F-4D97-AF65-F5344CB8AC3E}">
        <p14:creationId xmlns:p14="http://schemas.microsoft.com/office/powerpoint/2010/main" val="1452574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Fellowship (F31/F32) </a:t>
            </a:r>
            <a:r>
              <a:rPr lang="en-US" dirty="0" smtClean="0"/>
              <a:t>study sections</a:t>
            </a:r>
            <a:endParaRPr lang="en-US" dirty="0"/>
          </a:p>
        </p:txBody>
      </p:sp>
      <p:sp>
        <p:nvSpPr>
          <p:cNvPr id="3" name="Content Placeholder 2"/>
          <p:cNvSpPr>
            <a:spLocks noGrp="1"/>
          </p:cNvSpPr>
          <p:nvPr>
            <p:ph idx="1"/>
          </p:nvPr>
        </p:nvSpPr>
        <p:spPr/>
        <p:txBody>
          <a:bodyPr/>
          <a:lstStyle/>
          <a:p>
            <a:pPr marL="0" indent="0">
              <a:buNone/>
            </a:pPr>
            <a:r>
              <a:rPr lang="en-US" dirty="0" smtClean="0">
                <a:hlinkClick r:id="rId2"/>
              </a:rPr>
              <a:t>http://public.csr.nih.gov/StudySections/Fellowship/Pages/default.aspx</a:t>
            </a:r>
            <a:endParaRPr lang="en-US" dirty="0" smtClean="0"/>
          </a:p>
          <a:p>
            <a:pPr marL="0" indent="0">
              <a:buNone/>
            </a:pPr>
            <a:endParaRPr lang="en-US" dirty="0"/>
          </a:p>
        </p:txBody>
      </p:sp>
    </p:spTree>
    <p:extLst>
      <p:ext uri="{BB962C8B-B14F-4D97-AF65-F5344CB8AC3E}">
        <p14:creationId xmlns:p14="http://schemas.microsoft.com/office/powerpoint/2010/main" val="3483062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Your application is assigned to 3 reviewers</a:t>
            </a:r>
          </a:p>
          <a:p>
            <a:r>
              <a:rPr lang="en-US" dirty="0" smtClean="0"/>
              <a:t>They all write comments based on the review criteria. They score the review criteria separately (1-9) but then give the overall application a score from 1-9. </a:t>
            </a:r>
          </a:p>
          <a:p>
            <a:r>
              <a:rPr lang="en-US" dirty="0" smtClean="0"/>
              <a:t>1 is perfect, 9 is a dog. Generally 5 and worse do not get discussed.</a:t>
            </a:r>
          </a:p>
          <a:p>
            <a:r>
              <a:rPr lang="en-US" dirty="0" smtClean="0"/>
              <a:t>All the reviews are posted a few days in advance for the committee to see and consider others’ reviews.</a:t>
            </a:r>
          </a:p>
          <a:p>
            <a:pPr marL="0" indent="0">
              <a:buNone/>
            </a:pPr>
            <a:endParaRPr lang="en-US" dirty="0"/>
          </a:p>
        </p:txBody>
      </p:sp>
    </p:spTree>
    <p:extLst>
      <p:ext uri="{BB962C8B-B14F-4D97-AF65-F5344CB8AC3E}">
        <p14:creationId xmlns:p14="http://schemas.microsoft.com/office/powerpoint/2010/main" val="4185822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the review</a:t>
            </a:r>
            <a:endParaRPr lang="en-US" dirty="0"/>
          </a:p>
        </p:txBody>
      </p:sp>
      <p:sp>
        <p:nvSpPr>
          <p:cNvPr id="3" name="Content Placeholder 2"/>
          <p:cNvSpPr>
            <a:spLocks noGrp="1"/>
          </p:cNvSpPr>
          <p:nvPr>
            <p:ph idx="1"/>
          </p:nvPr>
        </p:nvSpPr>
        <p:spPr>
          <a:xfrm>
            <a:off x="457200" y="1371600"/>
            <a:ext cx="8229600" cy="5562600"/>
          </a:xfrm>
        </p:spPr>
        <p:txBody>
          <a:bodyPr>
            <a:normAutofit fontScale="77500" lnSpcReduction="20000"/>
          </a:bodyPr>
          <a:lstStyle/>
          <a:p>
            <a:r>
              <a:rPr lang="en-US" dirty="0" smtClean="0"/>
              <a:t>K grants are reviewed together, starting with the best scored first </a:t>
            </a:r>
          </a:p>
          <a:p>
            <a:r>
              <a:rPr lang="en-US" dirty="0" smtClean="0"/>
              <a:t>Then R grants, in the same order</a:t>
            </a:r>
          </a:p>
          <a:p>
            <a:r>
              <a:rPr lang="en-US" dirty="0" smtClean="0"/>
              <a:t>The </a:t>
            </a:r>
            <a:r>
              <a:rPr lang="en-US" dirty="0" smtClean="0"/>
              <a:t>worst scored ½- </a:t>
            </a:r>
            <a:r>
              <a:rPr lang="en-US" dirty="0" smtClean="0"/>
              <a:t>1/3 of the applications are “triaged” or “not discussed”. The applicant gets the written reviews but no score.</a:t>
            </a:r>
          </a:p>
          <a:p>
            <a:r>
              <a:rPr lang="en-US" dirty="0" smtClean="0"/>
              <a:t>The primary reviewer describes the study, then strengths and weaknesses. Then the other 2 reviewers add their comments, and </a:t>
            </a:r>
            <a:r>
              <a:rPr lang="en-US" dirty="0" smtClean="0"/>
              <a:t>then there </a:t>
            </a:r>
            <a:r>
              <a:rPr lang="en-US" dirty="0" smtClean="0"/>
              <a:t>is a group discussion.  The 3 assigned reviewers state their scores at the </a:t>
            </a:r>
            <a:r>
              <a:rPr lang="en-US" dirty="0" smtClean="0"/>
              <a:t>beginning of the review and at the </a:t>
            </a:r>
            <a:r>
              <a:rPr lang="en-US" dirty="0" smtClean="0"/>
              <a:t>end of the discussion.</a:t>
            </a:r>
          </a:p>
          <a:p>
            <a:r>
              <a:rPr lang="en-US" dirty="0" smtClean="0"/>
              <a:t>Everyone else on the panel can participate in the discussion and will have the grants to read online. Everyone votes a score (secretly) and all the scores are averaged (and multiplied time 10). </a:t>
            </a:r>
          </a:p>
          <a:p>
            <a:r>
              <a:rPr lang="en-US" dirty="0" smtClean="0"/>
              <a:t>Some grant types are </a:t>
            </a:r>
            <a:r>
              <a:rPr lang="en-US" dirty="0" smtClean="0"/>
              <a:t>also given a percentile score.</a:t>
            </a:r>
            <a:endParaRPr lang="en-US" dirty="0"/>
          </a:p>
        </p:txBody>
      </p:sp>
    </p:spTree>
    <p:extLst>
      <p:ext uri="{BB962C8B-B14F-4D97-AF65-F5344CB8AC3E}">
        <p14:creationId xmlns:p14="http://schemas.microsoft.com/office/powerpoint/2010/main" val="3228695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Scores</a:t>
            </a:r>
            <a:endParaRPr lang="en-US" dirty="0"/>
          </a:p>
        </p:txBody>
      </p:sp>
      <p:sp>
        <p:nvSpPr>
          <p:cNvPr id="3" name="Content Placeholder 2"/>
          <p:cNvSpPr>
            <a:spLocks noGrp="1"/>
          </p:cNvSpPr>
          <p:nvPr>
            <p:ph idx="1"/>
          </p:nvPr>
        </p:nvSpPr>
        <p:spPr>
          <a:xfrm>
            <a:off x="457200" y="1600200"/>
            <a:ext cx="8229600" cy="5029200"/>
          </a:xfrm>
        </p:spPr>
        <p:txBody>
          <a:bodyPr>
            <a:normAutofit fontScale="77500" lnSpcReduction="20000"/>
          </a:bodyPr>
          <a:lstStyle/>
          <a:p>
            <a:pPr marL="342900" lvl="1" indent="-342900">
              <a:buFont typeface="Arial" panose="020B0604020202020204" pitchFamily="34" charset="0"/>
              <a:buChar char="•"/>
            </a:pPr>
            <a:r>
              <a:rPr lang="en-US" dirty="0"/>
              <a:t>Reviewers give you scores on different components, and then give you an overall score that this between 1-9</a:t>
            </a:r>
          </a:p>
          <a:p>
            <a:pPr lvl="1"/>
            <a:r>
              <a:rPr lang="en-US" sz="2500" dirty="0" smtClean="0"/>
              <a:t>This overall score is NOT an average of your component scores.  It is the score for the overall “Impact” of your proposal.</a:t>
            </a:r>
          </a:p>
          <a:p>
            <a:r>
              <a:rPr lang="en-US" sz="2900" dirty="0" smtClean="0"/>
              <a:t>Your final score is then the average of all the scores, times 10.</a:t>
            </a:r>
          </a:p>
          <a:p>
            <a:r>
              <a:rPr lang="en-US" sz="2900" dirty="0" smtClean="0"/>
              <a:t>The scores:</a:t>
            </a:r>
          </a:p>
          <a:p>
            <a:pPr lvl="1"/>
            <a:r>
              <a:rPr lang="en-US" sz="2600" dirty="0" smtClean="0"/>
              <a:t>10 is a perfect score. </a:t>
            </a:r>
          </a:p>
          <a:p>
            <a:pPr lvl="1"/>
            <a:r>
              <a:rPr lang="en-US" sz="2600" dirty="0" smtClean="0"/>
              <a:t>11- 20 is excellent, almost always fundable for a training grant. </a:t>
            </a:r>
          </a:p>
          <a:p>
            <a:pPr lvl="1"/>
            <a:r>
              <a:rPr lang="en-US" sz="2600" dirty="0" smtClean="0"/>
              <a:t>21-35 are: great job, maybe funded </a:t>
            </a:r>
          </a:p>
          <a:p>
            <a:pPr lvl="1"/>
            <a:r>
              <a:rPr lang="en-US" sz="2600" dirty="0" smtClean="0"/>
              <a:t>36-44 show there were strengths but you will need to revise. </a:t>
            </a:r>
          </a:p>
          <a:p>
            <a:pPr lvl="1"/>
            <a:r>
              <a:rPr lang="en-US" sz="2600" dirty="0" smtClean="0"/>
              <a:t>&gt;44 or Not Discussed. Some fairly serious issues. Think carefully about resubmitting versus submitting a new application. It is very hard to get from a score like this down to a score that is &lt;20.</a:t>
            </a:r>
          </a:p>
          <a:p>
            <a:r>
              <a:rPr lang="en-US" sz="2900" dirty="0"/>
              <a:t>F</a:t>
            </a:r>
            <a:r>
              <a:rPr lang="en-US" sz="2900" dirty="0" smtClean="0"/>
              <a:t>s also get a percentile score, calculated from the ranking of your numeric score usually over a period of several review rounds. </a:t>
            </a:r>
            <a:r>
              <a:rPr lang="en-US" sz="2900" dirty="0" smtClean="0"/>
              <a:t>K grants do not get a percentile.</a:t>
            </a:r>
            <a:endParaRPr lang="en-US" sz="2900" dirty="0" smtClean="0"/>
          </a:p>
          <a:p>
            <a:endParaRPr lang="en-US" dirty="0"/>
          </a:p>
        </p:txBody>
      </p:sp>
    </p:spTree>
    <p:extLst>
      <p:ext uri="{BB962C8B-B14F-4D97-AF65-F5344CB8AC3E}">
        <p14:creationId xmlns:p14="http://schemas.microsoft.com/office/powerpoint/2010/main" val="11468433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2104</TotalTime>
  <Words>828</Words>
  <Application>Microsoft Macintosh PowerPoint</Application>
  <PresentationFormat>On-screen Show (4:3)</PresentationFormat>
  <Paragraphs>129</Paragraphs>
  <Slides>16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Calibri</vt:lpstr>
      <vt:lpstr>Symbol</vt:lpstr>
      <vt:lpstr>Times New Roman</vt:lpstr>
      <vt:lpstr>Arial</vt:lpstr>
      <vt:lpstr>Office Theme</vt:lpstr>
      <vt:lpstr>Grant submission and review process</vt:lpstr>
      <vt:lpstr>NIH Funding: Review Dates</vt:lpstr>
      <vt:lpstr>Grant submission process</vt:lpstr>
      <vt:lpstr>PowerPoint Presentation</vt:lpstr>
      <vt:lpstr>Study section</vt:lpstr>
      <vt:lpstr>Fellowship (F31/F32) study sections</vt:lpstr>
      <vt:lpstr>Reviews</vt:lpstr>
      <vt:lpstr>At the review</vt:lpstr>
      <vt:lpstr>Scores</vt:lpstr>
      <vt:lpstr>After the review</vt:lpstr>
      <vt:lpstr>PowerPoint Presentation</vt:lpstr>
      <vt:lpstr>PowerPoint Presentation</vt:lpstr>
      <vt:lpstr>PowerPoint Presentation</vt:lpstr>
      <vt:lpstr>PowerPoint Presentation</vt:lpstr>
      <vt:lpstr>K01 review criteria</vt:lpstr>
      <vt:lpstr>R01/R36 review criteria</vt:lpstr>
    </vt:vector>
  </TitlesOfParts>
  <Company>UCSF</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Hahn, Judy</dc:creator>
  <cp:lastModifiedBy>Judy Hahn</cp:lastModifiedBy>
  <cp:revision>34</cp:revision>
  <dcterms:created xsi:type="dcterms:W3CDTF">2015-03-01T19:35:44Z</dcterms:created>
  <dcterms:modified xsi:type="dcterms:W3CDTF">2017-02-13T06:21:03Z</dcterms:modified>
</cp:coreProperties>
</file>