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5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6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4550" r:id="rId2"/>
  </p:sldMasterIdLst>
  <p:notesMasterIdLst>
    <p:notesMasterId r:id="rId43"/>
  </p:notesMasterIdLst>
  <p:sldIdLst>
    <p:sldId id="257" r:id="rId3"/>
    <p:sldId id="275" r:id="rId4"/>
    <p:sldId id="338" r:id="rId5"/>
    <p:sldId id="340" r:id="rId6"/>
    <p:sldId id="531" r:id="rId7"/>
    <p:sldId id="392" r:id="rId8"/>
    <p:sldId id="303" r:id="rId9"/>
    <p:sldId id="282" r:id="rId10"/>
    <p:sldId id="532" r:id="rId11"/>
    <p:sldId id="362" r:id="rId12"/>
    <p:sldId id="530" r:id="rId13"/>
    <p:sldId id="280" r:id="rId14"/>
    <p:sldId id="542" r:id="rId15"/>
    <p:sldId id="378" r:id="rId16"/>
    <p:sldId id="379" r:id="rId17"/>
    <p:sldId id="380" r:id="rId18"/>
    <p:sldId id="347" r:id="rId19"/>
    <p:sldId id="283" r:id="rId20"/>
    <p:sldId id="372" r:id="rId21"/>
    <p:sldId id="535" r:id="rId22"/>
    <p:sldId id="363" r:id="rId23"/>
    <p:sldId id="343" r:id="rId24"/>
    <p:sldId id="353" r:id="rId25"/>
    <p:sldId id="352" r:id="rId26"/>
    <p:sldId id="390" r:id="rId27"/>
    <p:sldId id="391" r:id="rId28"/>
    <p:sldId id="357" r:id="rId29"/>
    <p:sldId id="358" r:id="rId30"/>
    <p:sldId id="359" r:id="rId31"/>
    <p:sldId id="360" r:id="rId32"/>
    <p:sldId id="371" r:id="rId33"/>
    <p:sldId id="519" r:id="rId34"/>
    <p:sldId id="388" r:id="rId35"/>
    <p:sldId id="422" r:id="rId36"/>
    <p:sldId id="518" r:id="rId37"/>
    <p:sldId id="345" r:id="rId38"/>
    <p:sldId id="351" r:id="rId39"/>
    <p:sldId id="348" r:id="rId40"/>
    <p:sldId id="387" r:id="rId41"/>
    <p:sldId id="389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uman, Halemah" initials="SH" lastIdx="4" clrIdx="0">
    <p:extLst>
      <p:ext uri="{19B8F6BF-5375-455C-9EA6-DF929625EA0E}">
        <p15:presenceInfo xmlns:p15="http://schemas.microsoft.com/office/powerpoint/2012/main" userId="S::halemah.shuman@ucsf.edu::cc96209a-9d37-4a95-9ea6-81632ee9ce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77" autoAdjust="0"/>
    <p:restoredTop sz="78765" autoAdjust="0"/>
  </p:normalViewPr>
  <p:slideViewPr>
    <p:cSldViewPr snapToGrid="0" snapToObjects="1">
      <p:cViewPr varScale="1">
        <p:scale>
          <a:sx n="89" d="100"/>
          <a:sy n="89" d="100"/>
        </p:scale>
        <p:origin x="236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4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4" d="100"/>
          <a:sy n="154" d="100"/>
        </p:scale>
        <p:origin x="-605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C5A4F-567A-B04C-A8E4-9B4BA21D8B87}" type="datetimeFigureOut">
              <a:rPr lang="en-US" smtClean="0"/>
              <a:t>3/25/22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0955E-2D55-5645-9F86-E26668306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56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12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Simplistic view.</a:t>
            </a:r>
            <a:r>
              <a:rPr lang="en-GB" baseline="0" dirty="0"/>
              <a:t> There are nuances. Consider rigorously done multiple cohort studies vs. a single small RCT with mediocre randomization process?</a:t>
            </a:r>
          </a:p>
          <a:p>
            <a:endParaRPr lang="en-GB" baseline="0" dirty="0"/>
          </a:p>
          <a:p>
            <a:r>
              <a:rPr lang="en-GB" baseline="0" dirty="0"/>
              <a:t>How about a bad systematic review that missed small but important studies?</a:t>
            </a:r>
          </a:p>
          <a:p>
            <a:endParaRPr lang="en-GB" baseline="0" dirty="0"/>
          </a:p>
          <a:p>
            <a:r>
              <a:rPr lang="en-GB" baseline="0" dirty="0"/>
              <a:t>How about systematic review of multiple Cohort studies vs. a large well design RCT?</a:t>
            </a:r>
          </a:p>
          <a:p>
            <a:endParaRPr lang="en-GB" baseline="0" dirty="0"/>
          </a:p>
          <a:p>
            <a:endParaRPr lang="en-GB" baseline="0" dirty="0"/>
          </a:p>
          <a:p>
            <a:endParaRPr lang="en-GB" baseline="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0580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776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C8F0AA-F53F-6449-A331-4490F5ECDD97}" type="slidenum">
              <a:rPr lang="en-AU"/>
              <a:pPr/>
              <a:t>12</a:t>
            </a:fld>
            <a:endParaRPr lang="en-AU"/>
          </a:p>
        </p:txBody>
      </p:sp>
      <p:sp>
        <p:nvSpPr>
          <p:cNvPr id="474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56100"/>
            <a:ext cx="5029200" cy="4135438"/>
          </a:xfrm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/>
          <a:lstStyle/>
          <a:p>
            <a:pPr>
              <a:spcBef>
                <a:spcPct val="0"/>
              </a:spcBef>
            </a:pPr>
            <a:r>
              <a:rPr lang="en-GB" dirty="0"/>
              <a:t>Not in scale</a:t>
            </a:r>
          </a:p>
          <a:p>
            <a:pPr>
              <a:spcBef>
                <a:spcPct val="0"/>
              </a:spcBef>
            </a:pPr>
            <a:endParaRPr lang="en-GB" dirty="0"/>
          </a:p>
          <a:p>
            <a:pPr>
              <a:spcBef>
                <a:spcPct val="0"/>
              </a:spcBef>
            </a:pPr>
            <a:r>
              <a:rPr lang="en-GB" dirty="0"/>
              <a:t>Can combine quant data with systematic review = meta analysis</a:t>
            </a:r>
          </a:p>
          <a:p>
            <a:pPr>
              <a:spcBef>
                <a:spcPct val="0"/>
              </a:spcBef>
            </a:pPr>
            <a:endParaRPr lang="en-GB" dirty="0"/>
          </a:p>
          <a:p>
            <a:pPr>
              <a:spcBef>
                <a:spcPct val="0"/>
              </a:spcBef>
            </a:pPr>
            <a:r>
              <a:rPr lang="en-GB" dirty="0"/>
              <a:t>Only really do a meta if you have done a systematic review</a:t>
            </a:r>
          </a:p>
          <a:p>
            <a:pPr>
              <a:spcBef>
                <a:spcPct val="0"/>
              </a:spcBef>
            </a:pPr>
            <a:endParaRPr lang="en-GB" dirty="0"/>
          </a:p>
          <a:p>
            <a:pPr>
              <a:spcBef>
                <a:spcPct val="0"/>
              </a:spcBef>
            </a:pPr>
            <a:r>
              <a:rPr lang="en-GB" dirty="0"/>
              <a:t>Meta analysis with narrative can be biased because they combine the studies they want to show.</a:t>
            </a:r>
          </a:p>
        </p:txBody>
      </p:sp>
      <p:sp>
        <p:nvSpPr>
          <p:cNvPr id="4741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4537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dirty="0"/>
              <a:t>- 1948: </a:t>
            </a:r>
            <a:r>
              <a:rPr lang="en-US" sz="2400" dirty="0"/>
              <a:t>First RCT published: </a:t>
            </a:r>
          </a:p>
          <a:p>
            <a:pPr lvl="1"/>
            <a:r>
              <a:rPr lang="en-US" sz="2000" dirty="0"/>
              <a:t>Streptomycin treatment of pulmonary tuberculosis. Br Med J. 1948 Oct 30;2(4582):769-82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1974: </a:t>
            </a:r>
            <a:r>
              <a:rPr lang="en-US" sz="1200" dirty="0"/>
              <a:t>UK obstetrician Iain Chalmers begins card file of all known controlled trials in perinatal medicine in response to a paper from Arche Cochrane calling for more efficiency in medical practices.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1979: Cochrane proposes international systematic reviews of clinical trials, organized by specialty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1992: Chalmers establishes the Cochrane Collaboration</a:t>
            </a:r>
          </a:p>
          <a:p>
            <a:pPr lvl="1" fontAlgn="base">
              <a:spcBef>
                <a:spcPts val="576"/>
              </a:spcBef>
              <a:buClr>
                <a:schemeClr val="tx1"/>
              </a:buClr>
              <a:buSzPct val="90000"/>
            </a:pPr>
            <a:r>
              <a:rPr lang="en-US" sz="1200" dirty="0"/>
              <a:t>- International nonprofit organization</a:t>
            </a:r>
          </a:p>
          <a:p>
            <a:pPr lvl="1" fontAlgn="base">
              <a:spcBef>
                <a:spcPts val="576"/>
              </a:spcBef>
              <a:buClr>
                <a:schemeClr val="tx1"/>
              </a:buClr>
              <a:buSzPct val="90000"/>
            </a:pPr>
            <a:r>
              <a:rPr lang="en-US" sz="1200" dirty="0"/>
              <a:t>- Prepare, disseminate and update systematic reviews of interventions in health care</a:t>
            </a:r>
          </a:p>
          <a:p>
            <a:pPr lvl="1" fontAlgn="base">
              <a:spcBef>
                <a:spcPts val="576"/>
              </a:spcBef>
              <a:buClr>
                <a:schemeClr val="tx1"/>
              </a:buClr>
              <a:buSzPct val="90000"/>
            </a:pPr>
            <a:r>
              <a:rPr lang="en-US" sz="1200" dirty="0"/>
              <a:t>- Cochrane methods became the “gold standard” for rigorous review methodology</a:t>
            </a:r>
          </a:p>
          <a:p>
            <a:pPr marL="628650" lvl="1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22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57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06CAE0-93E3-1D4A-8884-80743C585923}" type="slidenum">
              <a:rPr lang="en-AU"/>
              <a:pPr/>
              <a:t>15</a:t>
            </a:fld>
            <a:endParaRPr lang="en-AU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Will</a:t>
            </a:r>
            <a:r>
              <a:rPr lang="en-NZ" baseline="0" dirty="0"/>
              <a:t> insert recent</a:t>
            </a:r>
            <a:endParaRPr lang="en-NZ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8C4CFE-55B7-1F45-B6AA-FE7CC0DD3F61}" type="slidenum">
              <a:rPr lang="en-AU"/>
              <a:pPr/>
              <a:t>16</a:t>
            </a:fld>
            <a:endParaRPr lang="en-AU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000" b="1" u="sng" dirty="0"/>
              <a:t>DATABASES:</a:t>
            </a:r>
          </a:p>
          <a:p>
            <a:r>
              <a:rPr lang="en-AU" sz="1000" b="1" dirty="0"/>
              <a:t>Cochrane Systematic reviews :  </a:t>
            </a:r>
            <a:r>
              <a:rPr lang="en-AU" sz="1000" dirty="0"/>
              <a:t>Cochrane reviews</a:t>
            </a:r>
          </a:p>
          <a:p>
            <a:endParaRPr lang="en-AU" sz="1000" dirty="0"/>
          </a:p>
          <a:p>
            <a:r>
              <a:rPr lang="en-AU" sz="1000" b="1" dirty="0"/>
              <a:t>Database of Reviews of Effectiveness</a:t>
            </a:r>
          </a:p>
          <a:p>
            <a:r>
              <a:rPr lang="en-AU" sz="1000" dirty="0"/>
              <a:t>Other systematic reviews from around the world which have been appraised by the NHS Centre for Reviews and Dissemination. </a:t>
            </a:r>
          </a:p>
          <a:p>
            <a:endParaRPr lang="en-AU" sz="1000" dirty="0"/>
          </a:p>
          <a:p>
            <a:r>
              <a:rPr lang="en-AU" sz="1000" b="1" dirty="0"/>
              <a:t>Cochrane Central Register of Controlled Trials</a:t>
            </a:r>
          </a:p>
          <a:p>
            <a:r>
              <a:rPr lang="en-AU" sz="1000" dirty="0"/>
              <a:t>Bibliography of controlled trials (some not indexed in MEDLINE).</a:t>
            </a:r>
          </a:p>
          <a:p>
            <a:endParaRPr lang="en-AU" sz="1000" dirty="0"/>
          </a:p>
          <a:p>
            <a:r>
              <a:rPr lang="en-AU" sz="1000" b="1" dirty="0"/>
              <a:t>Cochrane database of Methodology Reviews</a:t>
            </a:r>
          </a:p>
          <a:p>
            <a:r>
              <a:rPr lang="en-AU" sz="1000" dirty="0"/>
              <a:t>Cochrane reviews of methodological studies.</a:t>
            </a:r>
          </a:p>
          <a:p>
            <a:endParaRPr lang="en-AU" sz="1000" dirty="0"/>
          </a:p>
          <a:p>
            <a:r>
              <a:rPr lang="en-AU" sz="1000" b="1" dirty="0"/>
              <a:t>The Cochrane Methodology register</a:t>
            </a:r>
          </a:p>
          <a:p>
            <a:r>
              <a:rPr lang="en-AU" sz="1000" dirty="0"/>
              <a:t>Bibliography of studies relating to methodological aspects of research synthesis</a:t>
            </a:r>
          </a:p>
          <a:p>
            <a:endParaRPr lang="en-AU" sz="1000" dirty="0"/>
          </a:p>
          <a:p>
            <a:r>
              <a:rPr lang="en-AU" sz="1000" b="1" dirty="0"/>
              <a:t>About the Cochrane Collaboration:</a:t>
            </a:r>
            <a:r>
              <a:rPr lang="en-AU" sz="1000" dirty="0"/>
              <a:t> Information about review groups, Fields, Centres, etc. Contact details provided.</a:t>
            </a:r>
          </a:p>
          <a:p>
            <a:endParaRPr lang="en-AU" sz="1000" dirty="0"/>
          </a:p>
          <a:p>
            <a:r>
              <a:rPr lang="en-AU" sz="1000" b="1" dirty="0"/>
              <a:t>Health Technology Assessment Database:</a:t>
            </a:r>
          </a:p>
          <a:p>
            <a:r>
              <a:rPr lang="en-AU" sz="1000" dirty="0"/>
              <a:t>Health Technology Assessment reports from around the world. </a:t>
            </a:r>
          </a:p>
          <a:p>
            <a:endParaRPr lang="en-AU" sz="1000" dirty="0"/>
          </a:p>
          <a:p>
            <a:r>
              <a:rPr lang="en-AU" sz="1000" b="1" dirty="0"/>
              <a:t>NHS Economic evaluation database:</a:t>
            </a:r>
          </a:p>
          <a:p>
            <a:r>
              <a:rPr lang="en-AU" sz="1000" dirty="0"/>
              <a:t>Economic evaluations of health care interventions.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1187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BB38C-5AE7-1F48-9309-399DA3C5231D}" type="slidenum">
              <a:rPr lang="en-AU"/>
              <a:pPr/>
              <a:t>18</a:t>
            </a:fld>
            <a:endParaRPr lang="en-AU"/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000" dirty="0"/>
              <a:t>Meta: how to assess quant data, especially when different studies present different values (</a:t>
            </a:r>
            <a:r>
              <a:rPr lang="en-NZ" sz="1000" dirty="0" err="1"/>
              <a:t>OR,Pval</a:t>
            </a:r>
            <a:r>
              <a:rPr lang="en-NZ" sz="1000" dirty="0"/>
              <a:t>, etc)</a:t>
            </a:r>
          </a:p>
          <a:p>
            <a:endParaRPr lang="en-NZ" sz="10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Covidence</a:t>
            </a:r>
            <a:r>
              <a:rPr lang="en-US" dirty="0"/>
              <a:t>: can let you upload your citations, screening of studies, and extract data</a:t>
            </a:r>
          </a:p>
          <a:p>
            <a:endParaRPr lang="en-US" dirty="0"/>
          </a:p>
          <a:p>
            <a:r>
              <a:rPr lang="en-US" dirty="0" err="1"/>
              <a:t>Revman</a:t>
            </a:r>
            <a:r>
              <a:rPr lang="en-US" dirty="0"/>
              <a:t>: can help you write your protocol</a:t>
            </a:r>
          </a:p>
          <a:p>
            <a:endParaRPr lang="en-US" dirty="0"/>
          </a:p>
          <a:p>
            <a:r>
              <a:rPr lang="en-US" dirty="0"/>
              <a:t>Organize your reviews in excel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60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443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557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Ex: Essential medicines list, formal recommendations on breast feeding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136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forest plot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10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  <a:p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00"/>
                </a:solidFill>
              </a:rPr>
              <a:t>According</a:t>
            </a:r>
            <a:r>
              <a:rPr lang="en-US" baseline="0" dirty="0">
                <a:solidFill>
                  <a:srgbClr val="FFFF00"/>
                </a:solidFill>
              </a:rPr>
              <a:t> to </a:t>
            </a:r>
            <a:r>
              <a:rPr lang="en-US" dirty="0" err="1">
                <a:solidFill>
                  <a:srgbClr val="FFFF00"/>
                </a:solidFill>
              </a:rPr>
              <a:t>Petticrew</a:t>
            </a:r>
            <a:r>
              <a:rPr lang="en-US" dirty="0">
                <a:solidFill>
                  <a:srgbClr val="FFFF00"/>
                </a:solidFill>
              </a:rPr>
              <a:t> &amp; Roberts, 2006,</a:t>
            </a:r>
            <a:r>
              <a:rPr lang="en-US" baseline="0" dirty="0">
                <a:solidFill>
                  <a:srgbClr val="FFFF00"/>
                </a:solidFill>
              </a:rPr>
              <a:t> SR cost $104,000, </a:t>
            </a:r>
            <a:r>
              <a:rPr lang="en-US" baseline="0">
                <a:solidFill>
                  <a:srgbClr val="FFFF00"/>
                </a:solidFill>
              </a:rPr>
              <a:t>and, </a:t>
            </a:r>
            <a:r>
              <a:rPr lang="en-US" sz="2000"/>
              <a:t>Average </a:t>
            </a:r>
            <a:r>
              <a:rPr lang="en-US" sz="2000" dirty="0"/>
              <a:t>time in hour:  1139, range: 216 </a:t>
            </a:r>
            <a:r>
              <a:rPr lang="en-US" sz="2000"/>
              <a:t>to 2,518</a:t>
            </a:r>
            <a:endParaRPr lang="en-US" sz="200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89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We touch</a:t>
            </a:r>
            <a:r>
              <a:rPr lang="en-US" baseline="0" dirty="0"/>
              <a:t> on other domains ( disease burden, qualitative, etc.) and same methods are generally applicable, but not discussed in details in this course.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56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59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196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0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Cochrane</a:t>
            </a:r>
          </a:p>
        </p:txBody>
      </p:sp>
    </p:spTree>
    <p:extLst>
      <p:ext uri="{BB962C8B-B14F-4D97-AF65-F5344CB8AC3E}">
        <p14:creationId xmlns:p14="http://schemas.microsoft.com/office/powerpoint/2010/main" val="1578438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minimum number of studies needed for a systematic review. “empty systematic review” don’t even have any studies.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46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02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34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0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5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3/25/22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3/25/22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3/25/22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3/25/22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3/25/22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15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0711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61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3/25/22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00E2A3B-AC10-674A-9B18-099A891350C6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6431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02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3/25/22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6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3/25/22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06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3/25/22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84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3/25/22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05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3/25/22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79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3/25/22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7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17822-12B3-AD4C-8C29-1F632553333B}" type="datetimeFigureOut">
              <a:rPr lang="en-US" smtClean="0"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03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17822-12B3-AD4C-8C29-1F632553333B}" type="datetimeFigureOut">
              <a:rPr lang="en-US" smtClean="0"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51" r:id="rId1"/>
    <p:sldLayoutId id="2147484552" r:id="rId2"/>
    <p:sldLayoutId id="2147484553" r:id="rId3"/>
    <p:sldLayoutId id="2147484554" r:id="rId4"/>
    <p:sldLayoutId id="2147484555" r:id="rId5"/>
    <p:sldLayoutId id="2147484556" r:id="rId6"/>
    <p:sldLayoutId id="2147484557" r:id="rId7"/>
    <p:sldLayoutId id="2147484558" r:id="rId8"/>
    <p:sldLayoutId id="2147484559" r:id="rId9"/>
    <p:sldLayoutId id="2147484560" r:id="rId10"/>
    <p:sldLayoutId id="2147484561" r:id="rId11"/>
    <p:sldLayoutId id="21474845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247" y="1449420"/>
            <a:ext cx="8878753" cy="2586539"/>
          </a:xfrm>
        </p:spPr>
        <p:txBody>
          <a:bodyPr>
            <a:normAutofit/>
          </a:bodyPr>
          <a:lstStyle/>
          <a:p>
            <a:r>
              <a:rPr lang="en-US" dirty="0"/>
              <a:t>Systematic Reviews</a:t>
            </a:r>
            <a:br>
              <a:rPr lang="en-US" dirty="0"/>
            </a:br>
            <a:r>
              <a:rPr lang="en-US" dirty="0"/>
              <a:t>EPI 214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48826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Module 1-A: Introduction</a:t>
            </a:r>
          </a:p>
          <a:p>
            <a:r>
              <a:rPr lang="en-US" dirty="0"/>
              <a:t>Mohsen Malekinejad, MD, DrPH</a:t>
            </a:r>
          </a:p>
        </p:txBody>
      </p:sp>
    </p:spTree>
    <p:extLst>
      <p:ext uri="{BB962C8B-B14F-4D97-AF65-F5344CB8AC3E}">
        <p14:creationId xmlns:p14="http://schemas.microsoft.com/office/powerpoint/2010/main" val="1236357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358775"/>
            <a:ext cx="8826500" cy="1143000"/>
          </a:xfrm>
        </p:spPr>
        <p:txBody>
          <a:bodyPr/>
          <a:lstStyle/>
          <a:p>
            <a:r>
              <a:rPr lang="en-GB" dirty="0"/>
              <a:t>Hierarchy of evidence (?)</a:t>
            </a:r>
          </a:p>
        </p:txBody>
      </p:sp>
      <p:pic>
        <p:nvPicPr>
          <p:cNvPr id="128004" name="Picture 2" descr="http://medicalevidence.org.uk/custom/Levels%20of%20evidenc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1501775"/>
            <a:ext cx="6953250" cy="521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0757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35717" tIns="35717" rIns="76356" bIns="35717">
            <a:normAutofit/>
          </a:bodyPr>
          <a:lstStyle/>
          <a:p>
            <a:pPr marL="3175"/>
            <a:r>
              <a:rPr lang="en-GB" sz="4000" dirty="0">
                <a:solidFill>
                  <a:schemeClr val="tx1"/>
                </a:solidFill>
              </a:rPr>
              <a:t>What is a meta-analysis?</a:t>
            </a:r>
          </a:p>
        </p:txBody>
      </p:sp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295739" y="2379834"/>
            <a:ext cx="8848261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Using statistical methods to </a:t>
            </a:r>
          </a:p>
          <a:p>
            <a:r>
              <a:rPr lang="en-US" sz="2800" dirty="0">
                <a:solidFill>
                  <a:srgbClr val="FFFFFF"/>
                </a:solidFill>
              </a:rPr>
              <a:t>combine quantitative data from </a:t>
            </a:r>
          </a:p>
          <a:p>
            <a:r>
              <a:rPr lang="en-US" sz="2800" dirty="0">
                <a:solidFill>
                  <a:srgbClr val="FFFFFF"/>
                </a:solidFill>
              </a:rPr>
              <a:t>primary studies that are:</a:t>
            </a:r>
          </a:p>
          <a:p>
            <a:endParaRPr lang="en-US" sz="2800" dirty="0">
              <a:solidFill>
                <a:srgbClr val="FFFFFF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derived from a SR, and</a:t>
            </a:r>
          </a:p>
          <a:p>
            <a:pPr marL="571500" indent="-571500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are sufficiently </a:t>
            </a:r>
            <a:r>
              <a:rPr lang="en-US" sz="2800" dirty="0">
                <a:solidFill>
                  <a:srgbClr val="FF0000"/>
                </a:solidFill>
              </a:rPr>
              <a:t>comparable</a:t>
            </a:r>
            <a:r>
              <a:rPr lang="en-US" sz="2800" dirty="0">
                <a:solidFill>
                  <a:srgbClr val="FFFFFF"/>
                </a:solidFill>
              </a:rPr>
              <a:t>, and</a:t>
            </a:r>
          </a:p>
          <a:p>
            <a:pPr marL="571500" indent="-571500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have low (or at least known) risk of bias</a:t>
            </a:r>
          </a:p>
          <a:p>
            <a:pPr marL="571500" indent="-571500">
              <a:buFont typeface="Arial"/>
              <a:buChar char="•"/>
            </a:pPr>
            <a:endParaRPr lang="en-GB" sz="2800" b="1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7264187-42B1-104C-BAA4-6E2BC8700933}"/>
              </a:ext>
            </a:extLst>
          </p:cNvPr>
          <p:cNvGrpSpPr>
            <a:grpSpLocks/>
          </p:cNvGrpSpPr>
          <p:nvPr/>
        </p:nvGrpSpPr>
        <p:grpSpPr bwMode="auto">
          <a:xfrm>
            <a:off x="5998630" y="2450779"/>
            <a:ext cx="2688170" cy="1942958"/>
            <a:chOff x="1095" y="1441"/>
            <a:chExt cx="3636" cy="1583"/>
          </a:xfrm>
        </p:grpSpPr>
        <p:sp>
          <p:nvSpPr>
            <p:cNvPr id="5" name="Line 4">
              <a:extLst>
                <a:ext uri="{FF2B5EF4-FFF2-40B4-BE49-F238E27FC236}">
                  <a16:creationId xmlns:a16="http://schemas.microsoft.com/office/drawing/2014/main" id="{F530EC11-8902-D049-877A-3AB48A37A7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5" y="3024"/>
              <a:ext cx="36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6" name="Line 5">
              <a:extLst>
                <a:ext uri="{FF2B5EF4-FFF2-40B4-BE49-F238E27FC236}">
                  <a16:creationId xmlns:a16="http://schemas.microsoft.com/office/drawing/2014/main" id="{BCCA992D-4BC6-E146-90FD-631DFD058E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0" y="1441"/>
              <a:ext cx="0" cy="15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E851628A-F78B-1047-8E2B-B6A654ADAF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3" y="2412"/>
              <a:ext cx="12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8D31980-2F1E-E940-AC33-3389127CD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376"/>
              <a:ext cx="128" cy="7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AU">
                <a:latin typeface="Arial Narrow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C340ED2-8235-8B42-B533-22B1BB3B5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8" y="2124"/>
              <a:ext cx="128" cy="7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AU">
                <a:latin typeface="Arial Narrow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D20D033-5075-CD4A-AD0C-B933AE0015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6" y="1836"/>
              <a:ext cx="128" cy="7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AU">
                <a:latin typeface="Arial Narrow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76CEAEA-4645-4B44-BAB2-C5A5B8C8E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4" y="1584"/>
              <a:ext cx="128" cy="7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AU">
                <a:latin typeface="Arial Narrow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885B287-2171-3D40-A0BF-565D7C5BB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2592"/>
              <a:ext cx="128" cy="7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AU">
                <a:latin typeface="Arial Narrow" pitchFamily="34" charset="0"/>
              </a:endParaRPr>
            </a:p>
          </p:txBody>
        </p:sp>
        <p:sp>
          <p:nvSpPr>
            <p:cNvPr id="16" name="Line 15">
              <a:extLst>
                <a:ext uri="{FF2B5EF4-FFF2-40B4-BE49-F238E27FC236}">
                  <a16:creationId xmlns:a16="http://schemas.microsoft.com/office/drawing/2014/main" id="{4C8D3027-C4FD-704C-A649-D6C8A70428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7" y="2628"/>
              <a:ext cx="10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F5B0D122-F9F2-3C4B-896E-26AFDA770F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15" y="1872"/>
              <a:ext cx="15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8" name="AutoShape 17">
              <a:extLst>
                <a:ext uri="{FF2B5EF4-FFF2-40B4-BE49-F238E27FC236}">
                  <a16:creationId xmlns:a16="http://schemas.microsoft.com/office/drawing/2014/main" id="{41C4EA2A-33EA-5B4C-9447-972AA4527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772"/>
              <a:ext cx="512" cy="72"/>
            </a:xfrm>
            <a:prstGeom prst="diamond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AU">
                <a:latin typeface="Arial Narrow" pitchFamily="34" charset="0"/>
              </a:endParaRPr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EE34032D-6330-E043-B2F3-603EFDF59E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2808"/>
              <a:ext cx="7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A676DCAC-BFAE-934F-ABAB-87AEDBA922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7" y="1620"/>
              <a:ext cx="18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D3D9AF2C-118D-6C45-9AB1-54471CAD4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1" y="2160"/>
              <a:ext cx="8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14980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Oval 2"/>
          <p:cNvSpPr>
            <a:spLocks noChangeArrowheads="1"/>
          </p:cNvSpPr>
          <p:nvPr/>
        </p:nvSpPr>
        <p:spPr bwMode="auto">
          <a:xfrm>
            <a:off x="803869" y="2360172"/>
            <a:ext cx="6946344" cy="4086666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3091" name="Oval 3"/>
          <p:cNvSpPr>
            <a:spLocks noChangeArrowheads="1"/>
          </p:cNvSpPr>
          <p:nvPr/>
        </p:nvSpPr>
        <p:spPr bwMode="auto">
          <a:xfrm>
            <a:off x="3048000" y="4003212"/>
            <a:ext cx="2758419" cy="1413802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3092" name="Oval 4"/>
          <p:cNvSpPr>
            <a:spLocks noChangeArrowheads="1"/>
          </p:cNvSpPr>
          <p:nvPr/>
        </p:nvSpPr>
        <p:spPr bwMode="auto">
          <a:xfrm>
            <a:off x="5046567" y="4387850"/>
            <a:ext cx="990112" cy="6667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3093" name="Rectangle 5"/>
          <p:cNvSpPr>
            <a:spLocks noChangeArrowheads="1"/>
          </p:cNvSpPr>
          <p:nvPr/>
        </p:nvSpPr>
        <p:spPr bwMode="auto">
          <a:xfrm>
            <a:off x="4083948" y="5597514"/>
            <a:ext cx="2668544" cy="404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42862" tIns="17462" rIns="42862" bIns="17462">
            <a:spAutoFit/>
          </a:bodyPr>
          <a:lstStyle/>
          <a:p>
            <a:pPr defTabSz="814388" eaLnBrk="0" hangingPunct="0"/>
            <a:r>
              <a:rPr lang="en-GB" sz="2400" b="1" dirty="0">
                <a:latin typeface="Helvetica" charset="0"/>
              </a:rPr>
              <a:t>Meta-analysis</a:t>
            </a:r>
          </a:p>
        </p:txBody>
      </p:sp>
      <p:sp>
        <p:nvSpPr>
          <p:cNvPr id="473094" name="Rectangle 6"/>
          <p:cNvSpPr>
            <a:spLocks noChangeArrowheads="1"/>
          </p:cNvSpPr>
          <p:nvPr/>
        </p:nvSpPr>
        <p:spPr bwMode="auto">
          <a:xfrm>
            <a:off x="902152" y="4154774"/>
            <a:ext cx="1711856" cy="404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42862" tIns="17462" rIns="42862" bIns="17462">
            <a:spAutoFit/>
          </a:bodyPr>
          <a:lstStyle/>
          <a:p>
            <a:pPr defTabSz="814388" eaLnBrk="0" hangingPunct="0"/>
            <a:r>
              <a:rPr lang="en-GB" sz="2400" b="1" dirty="0">
                <a:latin typeface="Helvetica" charset="0"/>
              </a:rPr>
              <a:t>Systematic</a:t>
            </a:r>
          </a:p>
        </p:txBody>
      </p:sp>
      <p:sp>
        <p:nvSpPr>
          <p:cNvPr id="473095" name="Rectangle 7"/>
          <p:cNvSpPr>
            <a:spLocks noChangeArrowheads="1"/>
          </p:cNvSpPr>
          <p:nvPr/>
        </p:nvSpPr>
        <p:spPr bwMode="auto">
          <a:xfrm>
            <a:off x="2301916" y="2829477"/>
            <a:ext cx="4103391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ctr" eaLnBrk="0" hangingPunct="0"/>
            <a:r>
              <a:rPr lang="en-GB" sz="2400" b="1" dirty="0">
                <a:latin typeface="Helvetica" charset="0"/>
              </a:rPr>
              <a:t>Narrative/literature/ traditional</a:t>
            </a:r>
          </a:p>
        </p:txBody>
      </p:sp>
      <p:sp>
        <p:nvSpPr>
          <p:cNvPr id="473096" name="Line 8"/>
          <p:cNvSpPr>
            <a:spLocks noChangeShapeType="1"/>
          </p:cNvSpPr>
          <p:nvPr/>
        </p:nvSpPr>
        <p:spPr bwMode="auto">
          <a:xfrm>
            <a:off x="2525368" y="4518807"/>
            <a:ext cx="522631" cy="2015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3097" name="Line 9"/>
          <p:cNvSpPr>
            <a:spLocks noChangeShapeType="1"/>
          </p:cNvSpPr>
          <p:nvPr/>
        </p:nvSpPr>
        <p:spPr bwMode="auto">
          <a:xfrm flipH="1">
            <a:off x="5806419" y="5054600"/>
            <a:ext cx="0" cy="60395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309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568316" y="31109"/>
            <a:ext cx="7772400" cy="1220963"/>
          </a:xfrm>
        </p:spPr>
        <p:txBody>
          <a:bodyPr/>
          <a:lstStyle/>
          <a:p>
            <a:r>
              <a:rPr lang="en-AU" b="1" dirty="0"/>
              <a:t>Types of reviews</a:t>
            </a:r>
          </a:p>
        </p:txBody>
      </p:sp>
      <p:sp>
        <p:nvSpPr>
          <p:cNvPr id="2" name="Rectangle 1"/>
          <p:cNvSpPr/>
          <p:nvPr/>
        </p:nvSpPr>
        <p:spPr>
          <a:xfrm>
            <a:off x="3520772" y="1792215"/>
            <a:ext cx="163798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b="1" dirty="0">
                <a:solidFill>
                  <a:srgbClr val="FFFF00"/>
                </a:solidFill>
              </a:rPr>
              <a:t>Reviews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auto">
          <a:xfrm>
            <a:off x="3520772" y="4518807"/>
            <a:ext cx="883548" cy="756114"/>
          </a:xfrm>
          <a:prstGeom prst="ellipse">
            <a:avLst/>
          </a:prstGeom>
          <a:solidFill>
            <a:srgbClr val="83C1C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669440" y="5293934"/>
            <a:ext cx="1506120" cy="404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42862" tIns="17462" rIns="42862" bIns="17462">
            <a:spAutoFit/>
          </a:bodyPr>
          <a:lstStyle/>
          <a:p>
            <a:pPr defTabSz="814388" eaLnBrk="0" hangingPunct="0"/>
            <a:r>
              <a:rPr lang="en-GB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" charset="0"/>
              </a:rPr>
              <a:t>Cochrane</a:t>
            </a:r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V="1">
            <a:off x="3187700" y="5161167"/>
            <a:ext cx="472771" cy="255847"/>
          </a:xfrm>
          <a:prstGeom prst="line">
            <a:avLst/>
          </a:prstGeom>
          <a:ln w="57150" cmpd="sng">
            <a:solidFill>
              <a:schemeClr val="accent2">
                <a:lumMod val="40000"/>
                <a:lumOff val="60000"/>
              </a:schemeClr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31439"/>
      </p:ext>
    </p:extLst>
  </p:cSld>
  <p:clrMapOvr>
    <a:masterClrMapping/>
  </p:clrMapOvr>
  <p:transition advTm="30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2C78C8-6704-504B-AB88-999FF888E8C5}"/>
              </a:ext>
            </a:extLst>
          </p:cNvPr>
          <p:cNvCxnSpPr/>
          <p:nvPr/>
        </p:nvCxnSpPr>
        <p:spPr>
          <a:xfrm>
            <a:off x="591670" y="3957918"/>
            <a:ext cx="7960659" cy="0"/>
          </a:xfrm>
          <a:prstGeom prst="line">
            <a:avLst/>
          </a:prstGeom>
          <a:ln>
            <a:headEnd type="oval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EF9EB6F-9C7C-0A47-B2CB-62D07F7F31A7}"/>
              </a:ext>
            </a:extLst>
          </p:cNvPr>
          <p:cNvCxnSpPr>
            <a:cxnSpLocks/>
          </p:cNvCxnSpPr>
          <p:nvPr/>
        </p:nvCxnSpPr>
        <p:spPr>
          <a:xfrm flipV="1">
            <a:off x="1827380" y="3451412"/>
            <a:ext cx="0" cy="5065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7728378-E626-2945-B008-3EAFD8036640}"/>
              </a:ext>
            </a:extLst>
          </p:cNvPr>
          <p:cNvCxnSpPr>
            <a:cxnSpLocks/>
          </p:cNvCxnSpPr>
          <p:nvPr/>
        </p:nvCxnSpPr>
        <p:spPr>
          <a:xfrm flipV="1">
            <a:off x="2550771" y="3957918"/>
            <a:ext cx="0" cy="4166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D7F437A-FFA2-C348-AA6F-AA83CF1007A4}"/>
              </a:ext>
            </a:extLst>
          </p:cNvPr>
          <p:cNvCxnSpPr>
            <a:cxnSpLocks/>
          </p:cNvCxnSpPr>
          <p:nvPr/>
        </p:nvCxnSpPr>
        <p:spPr>
          <a:xfrm flipV="1">
            <a:off x="5333999" y="3451412"/>
            <a:ext cx="0" cy="5065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7DCFEE-A939-4D48-8506-277F1E9BA7A6}"/>
              </a:ext>
            </a:extLst>
          </p:cNvPr>
          <p:cNvCxnSpPr>
            <a:cxnSpLocks/>
          </p:cNvCxnSpPr>
          <p:nvPr/>
        </p:nvCxnSpPr>
        <p:spPr>
          <a:xfrm flipV="1">
            <a:off x="7139033" y="3957919"/>
            <a:ext cx="0" cy="41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6EAFA398-76BF-5D42-B787-67BF1D9CF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7803"/>
            <a:ext cx="8229600" cy="1143000"/>
          </a:xfrm>
        </p:spPr>
        <p:txBody>
          <a:bodyPr>
            <a:normAutofit/>
          </a:bodyPr>
          <a:lstStyle/>
          <a:p>
            <a:r>
              <a:rPr lang="en-US" sz="3500" dirty="0"/>
              <a:t>History of evidence-based medicine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1F15C8A-1BAE-7040-A473-1EA9A03425CF}"/>
              </a:ext>
            </a:extLst>
          </p:cNvPr>
          <p:cNvSpPr/>
          <p:nvPr/>
        </p:nvSpPr>
        <p:spPr>
          <a:xfrm>
            <a:off x="309280" y="1371600"/>
            <a:ext cx="3100501" cy="2079812"/>
          </a:xfrm>
          <a:prstGeom prst="round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First RCT on tuberculosis  treatment was published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9E41DBB-3DCC-9144-BF5E-7AA6B273973C}"/>
              </a:ext>
            </a:extLst>
          </p:cNvPr>
          <p:cNvSpPr/>
          <p:nvPr/>
        </p:nvSpPr>
        <p:spPr>
          <a:xfrm>
            <a:off x="1061050" y="4369552"/>
            <a:ext cx="3029067" cy="2079812"/>
          </a:xfrm>
          <a:prstGeom prst="round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Obstetrician, Iain Chalmers, began to card file known controlled trials in perinatal medicine 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9E6DF490-8741-8F49-9563-0BEFE2570EEC}"/>
              </a:ext>
            </a:extLst>
          </p:cNvPr>
          <p:cNvSpPr/>
          <p:nvPr/>
        </p:nvSpPr>
        <p:spPr>
          <a:xfrm>
            <a:off x="4049814" y="1371599"/>
            <a:ext cx="2568369" cy="2079812"/>
          </a:xfrm>
          <a:prstGeom prst="round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Cochrane proposes international systematic reviews of clinical trials, organized by specialty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35FC2FA-B8F0-8549-87A5-385392F86D88}"/>
              </a:ext>
            </a:extLst>
          </p:cNvPr>
          <p:cNvSpPr/>
          <p:nvPr/>
        </p:nvSpPr>
        <p:spPr>
          <a:xfrm>
            <a:off x="5657732" y="4369552"/>
            <a:ext cx="3029068" cy="2079812"/>
          </a:xfrm>
          <a:prstGeom prst="round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Chalmers establishes an international nonprofit organization, The Cochrane Collaboration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628E57-376A-E94B-946B-4E0C25193C9A}"/>
              </a:ext>
            </a:extLst>
          </p:cNvPr>
          <p:cNvSpPr txBox="1"/>
          <p:nvPr/>
        </p:nvSpPr>
        <p:spPr>
          <a:xfrm>
            <a:off x="917899" y="909934"/>
            <a:ext cx="1207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1948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D2B9FB-F78A-BB42-8BDF-7C1F8DDE240C}"/>
              </a:ext>
            </a:extLst>
          </p:cNvPr>
          <p:cNvSpPr txBox="1"/>
          <p:nvPr/>
        </p:nvSpPr>
        <p:spPr>
          <a:xfrm>
            <a:off x="2202083" y="6353614"/>
            <a:ext cx="1207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1974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BD6AC3B-5EE4-1D4E-9C6D-3525DDB84E4F}"/>
              </a:ext>
            </a:extLst>
          </p:cNvPr>
          <p:cNvSpPr txBox="1"/>
          <p:nvPr/>
        </p:nvSpPr>
        <p:spPr>
          <a:xfrm>
            <a:off x="4730149" y="909934"/>
            <a:ext cx="1207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1979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DA8978-2714-9B4B-AE76-69C02F00B9F3}"/>
              </a:ext>
            </a:extLst>
          </p:cNvPr>
          <p:cNvSpPr txBox="1"/>
          <p:nvPr/>
        </p:nvSpPr>
        <p:spPr>
          <a:xfrm>
            <a:off x="6338067" y="6364201"/>
            <a:ext cx="1207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1992</a:t>
            </a:r>
          </a:p>
        </p:txBody>
      </p:sp>
      <p:pic>
        <p:nvPicPr>
          <p:cNvPr id="29" name="Picture 4" descr="cclogo300x350">
            <a:extLst>
              <a:ext uri="{FF2B5EF4-FFF2-40B4-BE49-F238E27FC236}">
                <a16:creationId xmlns:a16="http://schemas.microsoft.com/office/drawing/2014/main" id="{CAF231BA-B270-2249-9BEB-6067F779F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4221" y="4163735"/>
            <a:ext cx="1184267" cy="114299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" name="Picture 29" descr="archieco">
            <a:extLst>
              <a:ext uri="{FF2B5EF4-FFF2-40B4-BE49-F238E27FC236}">
                <a16:creationId xmlns:a16="http://schemas.microsoft.com/office/drawing/2014/main" id="{09773C1E-8E7E-9F49-B0E2-8F7392E22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80877" y="1154286"/>
            <a:ext cx="1177573" cy="12572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479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4" name="Rectangle 6"/>
          <p:cNvSpPr>
            <a:spLocks noGrp="1" noChangeArrowheads="1"/>
          </p:cNvSpPr>
          <p:nvPr>
            <p:ph type="title"/>
          </p:nvPr>
        </p:nvSpPr>
        <p:spPr>
          <a:xfrm>
            <a:off x="203200" y="457200"/>
            <a:ext cx="8813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Cochrane Collaborative Review Groups (&gt;50)</a:t>
            </a:r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871133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Produce systematic reviews relevant to a particular disease or health issue for inclusion in the Cochrane Library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Examples</a:t>
            </a:r>
          </a:p>
          <a:p>
            <a:pPr lvl="1">
              <a:lnSpc>
                <a:spcPct val="80000"/>
              </a:lnSpc>
            </a:pPr>
            <a:r>
              <a:rPr lang="en-US" sz="2300" dirty="0"/>
              <a:t>Infectious Diseases Group </a:t>
            </a:r>
          </a:p>
          <a:p>
            <a:pPr lvl="1">
              <a:lnSpc>
                <a:spcPct val="80000"/>
              </a:lnSpc>
            </a:pPr>
            <a:r>
              <a:rPr lang="en-US" sz="2300" dirty="0"/>
              <a:t>Drug and Alcohol Group</a:t>
            </a:r>
          </a:p>
          <a:p>
            <a:pPr lvl="1">
              <a:lnSpc>
                <a:spcPct val="80000"/>
              </a:lnSpc>
            </a:pPr>
            <a:r>
              <a:rPr lang="en-US" sz="2300" dirty="0"/>
              <a:t>Heart Group</a:t>
            </a:r>
          </a:p>
          <a:p>
            <a:pPr lvl="1">
              <a:lnSpc>
                <a:spcPct val="80000"/>
              </a:lnSpc>
            </a:pPr>
            <a:r>
              <a:rPr lang="en-US" sz="2300" dirty="0"/>
              <a:t>Injuries Group</a:t>
            </a:r>
          </a:p>
          <a:p>
            <a:pPr lvl="1">
              <a:lnSpc>
                <a:spcPct val="80000"/>
              </a:lnSpc>
            </a:pPr>
            <a:r>
              <a:rPr lang="en-US" sz="2300" dirty="0"/>
              <a:t>Skin Group</a:t>
            </a:r>
          </a:p>
          <a:p>
            <a:pPr lvl="1">
              <a:lnSpc>
                <a:spcPct val="80000"/>
              </a:lnSpc>
            </a:pPr>
            <a:r>
              <a:rPr lang="en-US" sz="2300" dirty="0"/>
              <a:t>Pregnancy and Childbirth Group</a:t>
            </a:r>
          </a:p>
          <a:p>
            <a:pPr lvl="1">
              <a:lnSpc>
                <a:spcPct val="80000"/>
              </a:lnSpc>
            </a:pPr>
            <a:r>
              <a:rPr lang="en-US" sz="2300" dirty="0"/>
              <a:t>Stroke Group</a:t>
            </a:r>
          </a:p>
          <a:p>
            <a:pPr lvl="1">
              <a:lnSpc>
                <a:spcPct val="80000"/>
              </a:lnSpc>
            </a:pPr>
            <a:r>
              <a:rPr lang="en-US" sz="2300" dirty="0"/>
              <a:t>Breast Cancer Group</a:t>
            </a:r>
          </a:p>
        </p:txBody>
      </p:sp>
    </p:spTree>
    <p:extLst>
      <p:ext uri="{BB962C8B-B14F-4D97-AF65-F5344CB8AC3E}">
        <p14:creationId xmlns:p14="http://schemas.microsoft.com/office/powerpoint/2010/main" val="950927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229600" cy="1143000"/>
          </a:xfrm>
        </p:spPr>
        <p:txBody>
          <a:bodyPr/>
          <a:lstStyle/>
          <a:p>
            <a:pPr>
              <a:tabLst>
                <a:tab pos="1611313" algn="l"/>
              </a:tabLst>
            </a:pPr>
            <a:r>
              <a:rPr lang="en-AU" sz="3400" b="1" dirty="0"/>
              <a:t>        The Cochrane Library</a:t>
            </a:r>
            <a:endParaRPr lang="en-AU" sz="2500" b="1" dirty="0"/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712788" y="884238"/>
            <a:ext cx="79216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/>
              <a:t>www.thecochranelibrary.com</a:t>
            </a:r>
            <a:endParaRPr lang="en-US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902A29-821E-904B-9343-2E31ED835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6563"/>
            <a:ext cx="9144000" cy="514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71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390525" y="200026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/>
            <a:r>
              <a:rPr lang="en-AU" sz="3800" b="1" dirty="0">
                <a:solidFill>
                  <a:schemeClr val="tx2"/>
                </a:solidFill>
              </a:rPr>
              <a:t>        The Cochrane Library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199" y="992188"/>
            <a:ext cx="8805333" cy="5497512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</a:pPr>
            <a:r>
              <a:rPr lang="en-AU" sz="2200" dirty="0">
                <a:solidFill>
                  <a:srgbClr val="FFFF00"/>
                </a:solidFill>
              </a:rPr>
              <a:t>Cochrane Systematic reviews </a:t>
            </a:r>
            <a:r>
              <a:rPr lang="en-AU" sz="2200" dirty="0"/>
              <a:t>:  Cochrane reviews and protocols</a:t>
            </a:r>
          </a:p>
          <a:p>
            <a:pPr>
              <a:lnSpc>
                <a:spcPct val="105000"/>
              </a:lnSpc>
              <a:buFont typeface="Wingdings" charset="0"/>
              <a:buNone/>
            </a:pPr>
            <a:endParaRPr lang="en-AU" sz="2200" dirty="0"/>
          </a:p>
          <a:p>
            <a:pPr>
              <a:lnSpc>
                <a:spcPct val="105000"/>
              </a:lnSpc>
            </a:pPr>
            <a:r>
              <a:rPr lang="en-AU" sz="2200" dirty="0">
                <a:solidFill>
                  <a:srgbClr val="FFFF00"/>
                </a:solidFill>
              </a:rPr>
              <a:t>Database of Reviews of Effects: </a:t>
            </a:r>
            <a:r>
              <a:rPr lang="en-AU" sz="2200" dirty="0"/>
              <a:t>Other systematic reviews appraised by the Centre for Reviews and Dissemination</a:t>
            </a:r>
          </a:p>
          <a:p>
            <a:pPr>
              <a:lnSpc>
                <a:spcPct val="105000"/>
              </a:lnSpc>
              <a:buFont typeface="Wingdings" charset="0"/>
              <a:buNone/>
            </a:pPr>
            <a:endParaRPr lang="en-AU" sz="2200" dirty="0"/>
          </a:p>
          <a:p>
            <a:pPr>
              <a:lnSpc>
                <a:spcPct val="105000"/>
              </a:lnSpc>
            </a:pPr>
            <a:r>
              <a:rPr lang="en-AU" sz="2200" dirty="0">
                <a:solidFill>
                  <a:srgbClr val="FFFF00"/>
                </a:solidFill>
              </a:rPr>
              <a:t>Cochrane Central Register of Controlled Trials</a:t>
            </a:r>
            <a:r>
              <a:rPr lang="en-AU" sz="2200" dirty="0"/>
              <a:t>: Bibliography of controlled trials (some not indexed in MEDLINE).</a:t>
            </a:r>
          </a:p>
          <a:p>
            <a:pPr>
              <a:lnSpc>
                <a:spcPct val="105000"/>
              </a:lnSpc>
              <a:buFont typeface="Wingdings" charset="0"/>
              <a:buNone/>
            </a:pPr>
            <a:endParaRPr lang="en-AU" sz="2200" dirty="0"/>
          </a:p>
          <a:p>
            <a:pPr>
              <a:lnSpc>
                <a:spcPct val="105000"/>
              </a:lnSpc>
            </a:pPr>
            <a:r>
              <a:rPr lang="en-AU" sz="2200" dirty="0">
                <a:solidFill>
                  <a:srgbClr val="FFFF00"/>
                </a:solidFill>
              </a:rPr>
              <a:t>Health Technology Assessment Database</a:t>
            </a:r>
            <a:r>
              <a:rPr lang="en-AU" sz="2200" dirty="0"/>
              <a:t>: HTA reports</a:t>
            </a:r>
          </a:p>
          <a:p>
            <a:pPr>
              <a:lnSpc>
                <a:spcPct val="105000"/>
              </a:lnSpc>
              <a:buFont typeface="Wingdings" charset="0"/>
              <a:buNone/>
            </a:pPr>
            <a:endParaRPr lang="en-AU" sz="2200" dirty="0"/>
          </a:p>
          <a:p>
            <a:pPr>
              <a:lnSpc>
                <a:spcPct val="105000"/>
              </a:lnSpc>
            </a:pPr>
            <a:r>
              <a:rPr lang="en-AU" sz="2200" dirty="0">
                <a:solidFill>
                  <a:srgbClr val="FFFF00"/>
                </a:solidFill>
              </a:rPr>
              <a:t>NHS Economic evaluation database</a:t>
            </a:r>
            <a:r>
              <a:rPr lang="en-AU" sz="2200" dirty="0"/>
              <a:t>: Economic evaluations of health care interventions.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2702645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200" b="1" dirty="0"/>
              <a:t>Typical questions of interest answered by systematic reviews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9000" cy="4889500"/>
          </a:xfrm>
        </p:spPr>
        <p:txBody>
          <a:bodyPr>
            <a:normAutofit/>
          </a:bodyPr>
          <a:lstStyle/>
          <a:p>
            <a:pPr>
              <a:buFont typeface="Wingdings" charset="0"/>
              <a:buNone/>
            </a:pPr>
            <a:r>
              <a:rPr lang="en-AU" sz="2800" dirty="0"/>
              <a:t>In the context of intervention effectiveness:</a:t>
            </a:r>
          </a:p>
          <a:p>
            <a:r>
              <a:rPr lang="en-AU" sz="2800" dirty="0"/>
              <a:t>Does the intervention work ? </a:t>
            </a:r>
          </a:p>
          <a:p>
            <a:r>
              <a:rPr lang="en-AU" sz="2800" dirty="0"/>
              <a:t>How much does it work?</a:t>
            </a:r>
          </a:p>
          <a:p>
            <a:pPr>
              <a:buFont typeface="Wingdings" charset="0"/>
              <a:buNone/>
            </a:pPr>
            <a:r>
              <a:rPr lang="en-AU" sz="2800" dirty="0"/>
              <a:t>Other important questions:</a:t>
            </a:r>
          </a:p>
          <a:p>
            <a:r>
              <a:rPr lang="en-AU" sz="2800" dirty="0"/>
              <a:t>How does the intervention work?</a:t>
            </a:r>
          </a:p>
          <a:p>
            <a:r>
              <a:rPr lang="en-AU" sz="2800" dirty="0"/>
              <a:t>Is the intervention feasible?</a:t>
            </a:r>
          </a:p>
        </p:txBody>
      </p:sp>
    </p:spTree>
    <p:extLst>
      <p:ext uri="{BB962C8B-B14F-4D97-AF65-F5344CB8AC3E}">
        <p14:creationId xmlns:p14="http://schemas.microsoft.com/office/powerpoint/2010/main" val="3574645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800" b="1" dirty="0"/>
              <a:t>Main steps for conducting</a:t>
            </a:r>
            <a:r>
              <a:rPr lang="en-AU" sz="3800" b="1" baseline="0" dirty="0"/>
              <a:t> </a:t>
            </a:r>
            <a:r>
              <a:rPr lang="en-AU" sz="3800" b="1" dirty="0"/>
              <a:t>SR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0010" y="1417638"/>
            <a:ext cx="8476793" cy="5087767"/>
          </a:xfrm>
        </p:spPr>
        <p:txBody>
          <a:bodyPr>
            <a:normAutofit lnSpcReduction="10000"/>
          </a:bodyPr>
          <a:lstStyle/>
          <a:p>
            <a:pPr marL="533400" indent="-533400">
              <a:lnSpc>
                <a:spcPct val="90000"/>
              </a:lnSpc>
              <a:buFont typeface="Wingdings" charset="0"/>
              <a:buNone/>
              <a:tabLst>
                <a:tab pos="457200" algn="l"/>
                <a:tab pos="804863" algn="l"/>
              </a:tabLst>
            </a:pPr>
            <a:r>
              <a:rPr lang="en-AU" sz="2800" dirty="0">
                <a:solidFill>
                  <a:srgbClr val="FF0000"/>
                </a:solidFill>
              </a:rPr>
              <a:t>Structured</a:t>
            </a:r>
            <a:r>
              <a:rPr lang="en-AU" sz="2800" dirty="0"/>
              <a:t> and </a:t>
            </a:r>
            <a:r>
              <a:rPr lang="en-AU" sz="2800" dirty="0">
                <a:solidFill>
                  <a:srgbClr val="FF0000"/>
                </a:solidFill>
              </a:rPr>
              <a:t>transparent</a:t>
            </a:r>
            <a:r>
              <a:rPr lang="en-AU" sz="2800" dirty="0"/>
              <a:t> </a:t>
            </a:r>
          </a:p>
          <a:p>
            <a:pPr marL="533400" indent="-533400">
              <a:lnSpc>
                <a:spcPct val="90000"/>
              </a:lnSpc>
              <a:buFont typeface="Wingdings" charset="0"/>
              <a:buNone/>
              <a:tabLst>
                <a:tab pos="457200" algn="l"/>
                <a:tab pos="804863" algn="l"/>
              </a:tabLst>
            </a:pPr>
            <a:r>
              <a:rPr lang="en-AU" sz="2800" dirty="0"/>
              <a:t>process involving:</a:t>
            </a:r>
          </a:p>
          <a:p>
            <a:pPr marL="533400" indent="-533400">
              <a:lnSpc>
                <a:spcPct val="90000"/>
              </a:lnSpc>
              <a:buFont typeface="Wingdings" charset="0"/>
              <a:buNone/>
              <a:tabLst>
                <a:tab pos="457200" algn="l"/>
                <a:tab pos="804863" algn="l"/>
              </a:tabLst>
            </a:pPr>
            <a:endParaRPr lang="en-AU" sz="1400" dirty="0"/>
          </a:p>
          <a:p>
            <a:pPr marL="1009650" lvl="1" indent="-465138">
              <a:lnSpc>
                <a:spcPct val="90000"/>
              </a:lnSpc>
              <a:buClr>
                <a:schemeClr val="tx1"/>
              </a:buClr>
              <a:buFont typeface="Wingdings" charset="0"/>
              <a:buAutoNum type="arabicPeriod"/>
              <a:tabLst>
                <a:tab pos="457200" algn="l"/>
                <a:tab pos="804863" algn="l"/>
              </a:tabLst>
            </a:pPr>
            <a:r>
              <a:rPr lang="en-AU" sz="2400" dirty="0"/>
              <a:t>Formulate research question (s)</a:t>
            </a:r>
          </a:p>
          <a:p>
            <a:pPr marL="1009650" lvl="1" indent="-465138">
              <a:lnSpc>
                <a:spcPct val="90000"/>
              </a:lnSpc>
              <a:buClr>
                <a:schemeClr val="tx1"/>
              </a:buClr>
              <a:buFont typeface="Wingdings" charset="0"/>
              <a:buAutoNum type="arabicPeriod"/>
              <a:tabLst>
                <a:tab pos="457200" algn="l"/>
                <a:tab pos="804863" algn="l"/>
              </a:tabLst>
            </a:pPr>
            <a:r>
              <a:rPr lang="en-AU" sz="2400" dirty="0"/>
              <a:t>Plan the review (via a protocol)</a:t>
            </a:r>
          </a:p>
          <a:p>
            <a:pPr marL="1009650" lvl="1" indent="-465138">
              <a:lnSpc>
                <a:spcPct val="90000"/>
              </a:lnSpc>
              <a:buClr>
                <a:schemeClr val="tx1"/>
              </a:buClr>
              <a:buFont typeface="Wingdings" charset="0"/>
              <a:buAutoNum type="arabicPeriod"/>
              <a:tabLst>
                <a:tab pos="457200" algn="l"/>
                <a:tab pos="804863" algn="l"/>
              </a:tabLst>
            </a:pPr>
            <a:r>
              <a:rPr lang="en-AU" sz="2400" dirty="0"/>
              <a:t>Comprehensive search</a:t>
            </a:r>
          </a:p>
          <a:p>
            <a:pPr marL="1009650" lvl="1" indent="-465138">
              <a:lnSpc>
                <a:spcPct val="90000"/>
              </a:lnSpc>
              <a:buClr>
                <a:schemeClr val="tx1"/>
              </a:buClr>
              <a:buFont typeface="Wingdings" charset="0"/>
              <a:buAutoNum type="arabicPeriod"/>
              <a:tabLst>
                <a:tab pos="457200" algn="l"/>
                <a:tab pos="804863" algn="l"/>
              </a:tabLst>
            </a:pPr>
            <a:r>
              <a:rPr lang="en-AU" sz="2400" dirty="0"/>
              <a:t>Selection</a:t>
            </a:r>
            <a:r>
              <a:rPr lang="en-AU" sz="2400" baseline="0" dirty="0"/>
              <a:t> </a:t>
            </a:r>
            <a:r>
              <a:rPr lang="en-AU" sz="2400" dirty="0"/>
              <a:t>of studies </a:t>
            </a:r>
          </a:p>
          <a:p>
            <a:pPr marL="1009650" lvl="1" indent="-465138">
              <a:lnSpc>
                <a:spcPct val="90000"/>
              </a:lnSpc>
              <a:buClr>
                <a:schemeClr val="tx1"/>
              </a:buClr>
              <a:buFont typeface="Wingdings" charset="0"/>
              <a:buAutoNum type="arabicPeriod"/>
              <a:tabLst>
                <a:tab pos="457200" algn="l"/>
                <a:tab pos="804863" algn="l"/>
              </a:tabLst>
            </a:pPr>
            <a:r>
              <a:rPr lang="en-AU" sz="2400" dirty="0"/>
              <a:t>Data extraction </a:t>
            </a:r>
          </a:p>
          <a:p>
            <a:pPr marL="1009650" lvl="1" indent="-465138">
              <a:lnSpc>
                <a:spcPct val="90000"/>
              </a:lnSpc>
              <a:buClr>
                <a:schemeClr val="tx1"/>
              </a:buClr>
              <a:buFont typeface="Wingdings" charset="0"/>
              <a:buAutoNum type="arabicPeriod"/>
              <a:tabLst>
                <a:tab pos="457200" algn="l"/>
                <a:tab pos="804863" algn="l"/>
              </a:tabLst>
            </a:pPr>
            <a:r>
              <a:rPr lang="en-AU" sz="2400" dirty="0"/>
              <a:t>Standardization of data</a:t>
            </a:r>
          </a:p>
          <a:p>
            <a:pPr marL="1009650" lvl="1" indent="-465138">
              <a:lnSpc>
                <a:spcPct val="90000"/>
              </a:lnSpc>
              <a:buClr>
                <a:schemeClr val="tx1"/>
              </a:buClr>
              <a:buFont typeface="Wingdings" charset="0"/>
              <a:buAutoNum type="arabicPeriod"/>
              <a:tabLst>
                <a:tab pos="457200" algn="l"/>
                <a:tab pos="804863" algn="l"/>
              </a:tabLst>
            </a:pPr>
            <a:r>
              <a:rPr lang="en-AU" sz="2400" dirty="0"/>
              <a:t>Assess risk of bias</a:t>
            </a:r>
          </a:p>
          <a:p>
            <a:pPr marL="1009650" lvl="1" indent="-465138">
              <a:lnSpc>
                <a:spcPct val="90000"/>
              </a:lnSpc>
              <a:buClr>
                <a:schemeClr val="tx1"/>
              </a:buClr>
              <a:buFont typeface="Wingdings" charset="0"/>
              <a:buAutoNum type="arabicPeriod"/>
              <a:tabLst>
                <a:tab pos="457200" algn="l"/>
                <a:tab pos="804863" algn="l"/>
              </a:tabLst>
            </a:pPr>
            <a:r>
              <a:rPr lang="en-AU" sz="2400" dirty="0"/>
              <a:t>Data synthesis (may include meta-analysis)</a:t>
            </a:r>
          </a:p>
          <a:p>
            <a:pPr marL="1009650" lvl="1" indent="-465138">
              <a:lnSpc>
                <a:spcPct val="90000"/>
              </a:lnSpc>
              <a:buClr>
                <a:schemeClr val="tx1"/>
              </a:buClr>
              <a:buFont typeface="Wingdings" charset="0"/>
              <a:buAutoNum type="arabicPeriod"/>
              <a:tabLst>
                <a:tab pos="457200" algn="l"/>
                <a:tab pos="804863" algn="l"/>
              </a:tabLst>
            </a:pPr>
            <a:r>
              <a:rPr lang="en-AU" sz="2400" dirty="0"/>
              <a:t>Interpretation of results</a:t>
            </a:r>
          </a:p>
          <a:p>
            <a:pPr marL="1009650" lvl="1" indent="-465138">
              <a:lnSpc>
                <a:spcPct val="90000"/>
              </a:lnSpc>
              <a:buClr>
                <a:schemeClr val="tx1"/>
              </a:buClr>
              <a:buFont typeface="Wingdings" charset="0"/>
              <a:buAutoNum type="arabicPeriod"/>
              <a:tabLst>
                <a:tab pos="457200" algn="l"/>
                <a:tab pos="804863" algn="l"/>
              </a:tabLst>
            </a:pPr>
            <a:r>
              <a:rPr lang="en-AU" sz="2400" dirty="0"/>
              <a:t>Reporting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6130" b="-4148"/>
          <a:stretch/>
        </p:blipFill>
        <p:spPr>
          <a:xfrm>
            <a:off x="6547580" y="1567645"/>
            <a:ext cx="2596420" cy="444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72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8D4315D-64A8-3C45-B1F1-7A284FB266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308" y="1163255"/>
            <a:ext cx="8931384" cy="4490570"/>
          </a:xfrm>
        </p:spPr>
      </p:pic>
    </p:spTree>
    <p:extLst>
      <p:ext uri="{BB962C8B-B14F-4D97-AF65-F5344CB8AC3E}">
        <p14:creationId xmlns:p14="http://schemas.microsoft.com/office/powerpoint/2010/main" val="3539123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418" y="1600200"/>
            <a:ext cx="8712147" cy="478543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Goal: </a:t>
            </a:r>
            <a:r>
              <a:rPr lang="en-US" dirty="0"/>
              <a:t>Provide you with all </a:t>
            </a:r>
            <a:r>
              <a:rPr lang="en-US" u="sng" dirty="0"/>
              <a:t>major</a:t>
            </a:r>
            <a:r>
              <a:rPr lang="en-US" dirty="0"/>
              <a:t> theoretical and practical aspects of conducting a high-quality systematic review (SR)</a:t>
            </a:r>
          </a:p>
          <a:p>
            <a:pPr lvl="1"/>
            <a:r>
              <a:rPr lang="en-US" dirty="0"/>
              <a:t>Essential if doing SR at some point</a:t>
            </a:r>
          </a:p>
          <a:p>
            <a:pPr lvl="1"/>
            <a:r>
              <a:rPr lang="en-US" dirty="0"/>
              <a:t>Very useful research skillset</a:t>
            </a:r>
          </a:p>
        </p:txBody>
      </p:sp>
    </p:spTree>
    <p:extLst>
      <p:ext uri="{BB962C8B-B14F-4D97-AF65-F5344CB8AC3E}">
        <p14:creationId xmlns:p14="http://schemas.microsoft.com/office/powerpoint/2010/main" val="2602803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B76E77-9DFB-7749-956F-E9E9AB3DB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355"/>
            <a:ext cx="9144000" cy="572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04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1600"/>
            <a:ext cx="8597900" cy="1282700"/>
          </a:xfrm>
        </p:spPr>
        <p:txBody>
          <a:bodyPr>
            <a:noAutofit/>
          </a:bodyPr>
          <a:lstStyle/>
          <a:p>
            <a:r>
              <a:rPr lang="en-US" sz="4000" dirty="0"/>
              <a:t>Other big names to know </a:t>
            </a:r>
            <a:br>
              <a:rPr lang="en-US" sz="4000" dirty="0"/>
            </a:br>
            <a:r>
              <a:rPr lang="en-US" sz="4000" dirty="0"/>
              <a:t>(not exhaustive list)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4900"/>
            <a:ext cx="9017000" cy="562610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Campbell collaboration: </a:t>
            </a:r>
            <a:r>
              <a:rPr lang="en-GB" sz="2400" dirty="0"/>
              <a:t>SR of the effects of social intervention</a:t>
            </a:r>
            <a:endParaRPr lang="en-US" sz="2400" dirty="0"/>
          </a:p>
          <a:p>
            <a:r>
              <a:rPr lang="en-US" sz="2400" dirty="0">
                <a:solidFill>
                  <a:srgbClr val="FFFF00"/>
                </a:solidFill>
              </a:rPr>
              <a:t>EPPI-Centre: </a:t>
            </a:r>
            <a:r>
              <a:rPr lang="en-US" sz="2400" dirty="0"/>
              <a:t>Evidence for Policy and Practice Information and Co-</a:t>
            </a:r>
            <a:r>
              <a:rPr lang="en-US" sz="2400" dirty="0" err="1"/>
              <a:t>ordinating</a:t>
            </a:r>
            <a:r>
              <a:rPr lang="en-US" sz="2400" dirty="0"/>
              <a:t> Centre</a:t>
            </a:r>
          </a:p>
          <a:p>
            <a:r>
              <a:rPr lang="en-US" sz="2400" dirty="0">
                <a:solidFill>
                  <a:srgbClr val="FFFF00"/>
                </a:solidFill>
              </a:rPr>
              <a:t>PROSPERO</a:t>
            </a:r>
            <a:r>
              <a:rPr lang="en-US" sz="2400" dirty="0"/>
              <a:t>: Center for review and dissemination, York</a:t>
            </a:r>
          </a:p>
          <a:p>
            <a:pPr lvl="1"/>
            <a:r>
              <a:rPr lang="en-US" sz="2000" dirty="0"/>
              <a:t>International prospective register of SRs</a:t>
            </a:r>
          </a:p>
          <a:p>
            <a:r>
              <a:rPr lang="en-US" sz="2400" dirty="0">
                <a:solidFill>
                  <a:srgbClr val="FFFF00"/>
                </a:solidFill>
              </a:rPr>
              <a:t>EQUATOR: </a:t>
            </a:r>
            <a:r>
              <a:rPr lang="en-US" sz="2400" dirty="0"/>
              <a:t>Enhancing the </a:t>
            </a:r>
            <a:r>
              <a:rPr lang="en-US" sz="2400" dirty="0" err="1"/>
              <a:t>QUAlity</a:t>
            </a:r>
            <a:r>
              <a:rPr lang="en-US" sz="2400" dirty="0"/>
              <a:t> and Transparency Of health Research</a:t>
            </a:r>
          </a:p>
          <a:p>
            <a:pPr lvl="1"/>
            <a:r>
              <a:rPr lang="en-US" sz="2000" dirty="0"/>
              <a:t>Detailed reporting guidelines (including PRISMA)</a:t>
            </a:r>
          </a:p>
          <a:p>
            <a:r>
              <a:rPr lang="en-US" sz="2600" dirty="0">
                <a:solidFill>
                  <a:srgbClr val="FFFF00"/>
                </a:solidFill>
              </a:rPr>
              <a:t>GRADE: </a:t>
            </a:r>
            <a:r>
              <a:rPr lang="en-US" sz="2600" dirty="0"/>
              <a:t>Grading of Recommendations Assessment, Development and Evaluation</a:t>
            </a:r>
          </a:p>
        </p:txBody>
      </p:sp>
    </p:spTree>
    <p:extLst>
      <p:ext uri="{BB962C8B-B14F-4D97-AF65-F5344CB8AC3E}">
        <p14:creationId xmlns:p14="http://schemas.microsoft.com/office/powerpoint/2010/main" val="3479757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14"/>
            <a:ext cx="8229600" cy="1543086"/>
          </a:xfrm>
        </p:spPr>
        <p:txBody>
          <a:bodyPr>
            <a:normAutofit fontScale="90000"/>
          </a:bodyPr>
          <a:lstStyle/>
          <a:p>
            <a:r>
              <a:rPr lang="en-GB" dirty="0"/>
              <a:t>Use of systematic reviews </a:t>
            </a:r>
            <a:br>
              <a:rPr lang="en-GB" dirty="0"/>
            </a:br>
            <a:r>
              <a:rPr lang="en-GB" dirty="0"/>
              <a:t>(interventional studies)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6335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Establish</a:t>
            </a:r>
            <a:r>
              <a:rPr lang="en-GB" baseline="0" dirty="0"/>
              <a:t> </a:t>
            </a:r>
            <a:r>
              <a:rPr lang="en-GB" dirty="0"/>
              <a:t>clinical effectiveness</a:t>
            </a:r>
          </a:p>
          <a:p>
            <a:r>
              <a:rPr lang="en-GB" dirty="0"/>
              <a:t>Inform health and public policies </a:t>
            </a:r>
          </a:p>
          <a:p>
            <a:r>
              <a:rPr lang="en-GB" dirty="0"/>
              <a:t>Inform clinical guidelines</a:t>
            </a:r>
          </a:p>
          <a:p>
            <a:r>
              <a:rPr lang="en-GB" dirty="0"/>
              <a:t>Identify gaps in knowledge and set future research agenda</a:t>
            </a:r>
          </a:p>
          <a:p>
            <a:r>
              <a:rPr lang="en-GB" dirty="0"/>
              <a:t>Justify grant funding for research</a:t>
            </a:r>
          </a:p>
          <a:p>
            <a:r>
              <a:rPr lang="en-GB" dirty="0"/>
              <a:t>Provide structured way to disseminate knowledge</a:t>
            </a:r>
          </a:p>
          <a:p>
            <a:r>
              <a:rPr lang="en-GB" dirty="0"/>
              <a:t>  Inform disease modelling</a:t>
            </a:r>
          </a:p>
          <a:p>
            <a:r>
              <a:rPr lang="en-GB" dirty="0"/>
              <a:t>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862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67" y="321735"/>
            <a:ext cx="8957733" cy="1574797"/>
          </a:xfrm>
        </p:spPr>
        <p:txBody>
          <a:bodyPr>
            <a:normAutofit/>
          </a:bodyPr>
          <a:lstStyle/>
          <a:p>
            <a:r>
              <a:rPr lang="en-US" sz="4200" dirty="0"/>
              <a:t>Example of policies informed by systematic reviews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49732" cy="4525963"/>
          </a:xfrm>
        </p:spPr>
        <p:txBody>
          <a:bodyPr/>
          <a:lstStyle/>
          <a:p>
            <a:r>
              <a:rPr lang="en-US" dirty="0"/>
              <a:t>Traffic safety laws </a:t>
            </a:r>
          </a:p>
          <a:p>
            <a:pPr lvl="1"/>
            <a:r>
              <a:rPr lang="en-US" dirty="0"/>
              <a:t>seatbelt, motorcyclists helmet</a:t>
            </a:r>
          </a:p>
          <a:p>
            <a:r>
              <a:rPr lang="en-US" dirty="0"/>
              <a:t>Tobacco control laws</a:t>
            </a:r>
          </a:p>
          <a:p>
            <a:r>
              <a:rPr lang="en-US" dirty="0"/>
              <a:t>Routine  immunization </a:t>
            </a:r>
          </a:p>
          <a:p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59389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869"/>
            <a:ext cx="8229600" cy="1312331"/>
          </a:xfrm>
        </p:spPr>
        <p:txBody>
          <a:bodyPr>
            <a:normAutofit/>
          </a:bodyPr>
          <a:lstStyle/>
          <a:p>
            <a:r>
              <a:rPr lang="en-US" dirty="0"/>
              <a:t>SR are done in other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217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Disease risk factors</a:t>
            </a:r>
          </a:p>
          <a:p>
            <a:r>
              <a:rPr lang="en-US" dirty="0"/>
              <a:t>Prevalence, incidence,  or burden of diseases</a:t>
            </a:r>
          </a:p>
          <a:p>
            <a:r>
              <a:rPr lang="en-US" dirty="0"/>
              <a:t>Rate of diseases progression </a:t>
            </a:r>
          </a:p>
          <a:p>
            <a:r>
              <a:rPr lang="en-US" dirty="0"/>
              <a:t>Cost-effectiveness</a:t>
            </a:r>
          </a:p>
          <a:p>
            <a:r>
              <a:rPr lang="en-US" dirty="0"/>
              <a:t>Program performance</a:t>
            </a:r>
          </a:p>
          <a:p>
            <a:r>
              <a:rPr lang="en-US" dirty="0"/>
              <a:t> Implementation characteristics of studies </a:t>
            </a:r>
          </a:p>
          <a:p>
            <a:r>
              <a:rPr lang="en-US" dirty="0"/>
              <a:t>Methodology</a:t>
            </a:r>
          </a:p>
          <a:p>
            <a:r>
              <a:rPr lang="en-US" dirty="0"/>
              <a:t>Diagnostic test accuracy </a:t>
            </a:r>
          </a:p>
          <a:p>
            <a:r>
              <a:rPr lang="en-US" dirty="0"/>
              <a:t>Qualitative studies</a:t>
            </a:r>
          </a:p>
        </p:txBody>
      </p:sp>
    </p:spTree>
    <p:extLst>
      <p:ext uri="{BB962C8B-B14F-4D97-AF65-F5344CB8AC3E}">
        <p14:creationId xmlns:p14="http://schemas.microsoft.com/office/powerpoint/2010/main" val="937282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1-03 at 4.34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447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86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8-01-03 at 4.37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400"/>
            <a:ext cx="9144000" cy="443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34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6-01-05 at 1.24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12" y="270933"/>
            <a:ext cx="7808776" cy="643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405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1-05 at 1.24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1" y="381000"/>
            <a:ext cx="6987280" cy="5969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1-graph</a:t>
            </a:r>
          </a:p>
        </p:txBody>
      </p:sp>
    </p:spTree>
    <p:extLst>
      <p:ext uri="{BB962C8B-B14F-4D97-AF65-F5344CB8AC3E}">
        <p14:creationId xmlns:p14="http://schemas.microsoft.com/office/powerpoint/2010/main" val="1070583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pic>
        <p:nvPicPr>
          <p:cNvPr id="5" name="Picture 4" descr="Screen Shot 2016-01-05 at 1.26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55" y="0"/>
            <a:ext cx="70727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895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04" y="1600200"/>
            <a:ext cx="9013996" cy="4525963"/>
          </a:xfrm>
        </p:spPr>
        <p:txBody>
          <a:bodyPr>
            <a:normAutofit/>
          </a:bodyPr>
          <a:lstStyle/>
          <a:p>
            <a:r>
              <a:rPr lang="en-US" sz="2800" dirty="0"/>
              <a:t>Focus on effect of </a:t>
            </a:r>
            <a:r>
              <a:rPr lang="en-US" sz="2800" u="sng" dirty="0"/>
              <a:t>interventions</a:t>
            </a:r>
            <a:endParaRPr lang="en-US" sz="2800" dirty="0"/>
          </a:p>
          <a:p>
            <a:r>
              <a:rPr lang="en-US" sz="2800" dirty="0"/>
              <a:t>“systematic reviews”  ~ “rigorously done” systematic reviews </a:t>
            </a:r>
          </a:p>
          <a:p>
            <a:pPr marL="0" indent="0">
              <a:buFont typeface="+mj-lt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91596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1-05 at 1.40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0"/>
            <a:ext cx="88102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022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 Shot 2016-01-05 at 1.48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0"/>
            <a:ext cx="7594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549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A700B-CAD0-7E4D-8390-85E2A813B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68" y="116258"/>
            <a:ext cx="8630653" cy="124732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SR e.g., for care cascade: </a:t>
            </a:r>
            <a:r>
              <a:rPr lang="en-US" sz="2800" dirty="0"/>
              <a:t>targeted tuberculosis testing and linkage to care in homeless populations in the US BMC 2018 </a:t>
            </a:r>
            <a:r>
              <a:rPr lang="en-US" sz="2800" dirty="0" err="1"/>
              <a:t>Parriot</a:t>
            </a:r>
            <a:r>
              <a:rPr lang="en-US" sz="2800" dirty="0"/>
              <a:t>, </a:t>
            </a:r>
            <a:r>
              <a:rPr lang="en-US" sz="2800" dirty="0" err="1"/>
              <a:t>Malekinejad</a:t>
            </a:r>
            <a:r>
              <a:rPr lang="en-US" sz="2800" dirty="0"/>
              <a:t>, et 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7551A-379D-0E4C-86AF-C57E835AB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0108" y="3487119"/>
            <a:ext cx="5106692" cy="263904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E566C1-BE46-E840-920B-82C8E58B2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71" y="1483868"/>
            <a:ext cx="8304779" cy="532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150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-151064" y="0"/>
            <a:ext cx="9295064" cy="9017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SR e.g., for disease prevalence </a:t>
            </a:r>
            <a:br>
              <a:rPr lang="en-US" sz="2800" dirty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HCV infection in people who inject drugs in Iran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4" t="4123" r="2650" b="3093"/>
          <a:stretch/>
        </p:blipFill>
        <p:spPr>
          <a:xfrm>
            <a:off x="433136" y="1213182"/>
            <a:ext cx="7975600" cy="56769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</p:pic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3594100" y="1181100"/>
            <a:ext cx="274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45% ( 37 – 54)</a:t>
            </a:r>
          </a:p>
        </p:txBody>
      </p:sp>
    </p:spTree>
    <p:extLst>
      <p:ext uri="{BB962C8B-B14F-4D97-AF65-F5344CB8AC3E}">
        <p14:creationId xmlns:p14="http://schemas.microsoft.com/office/powerpoint/2010/main" val="28528691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2-02 at 9.48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118" y="1171074"/>
            <a:ext cx="4426882" cy="5686926"/>
          </a:xfrm>
          <a:prstGeom prst="rect">
            <a:avLst/>
          </a:prstGeom>
        </p:spPr>
      </p:pic>
      <p:pic>
        <p:nvPicPr>
          <p:cNvPr id="5" name="Picture 4" descr="Screen Shot 2016-01-05 at 1.26.46 PM.png">
            <a:extLst>
              <a:ext uri="{FF2B5EF4-FFF2-40B4-BE49-F238E27FC236}">
                <a16:creationId xmlns:a16="http://schemas.microsoft.com/office/drawing/2014/main" id="{91E90410-F272-024D-B92E-3A932338C7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64211"/>
          <a:stretch/>
        </p:blipFill>
        <p:spPr>
          <a:xfrm>
            <a:off x="30945" y="1322376"/>
            <a:ext cx="4655227" cy="1386199"/>
          </a:xfrm>
          <a:prstGeom prst="rect">
            <a:avLst/>
          </a:prstGeom>
        </p:spPr>
      </p:pic>
      <p:pic>
        <p:nvPicPr>
          <p:cNvPr id="6" name="Picture 5" descr="Screen Shot 2016-02-02 at 9.48.08 PM.png">
            <a:extLst>
              <a:ext uri="{FF2B5EF4-FFF2-40B4-BE49-F238E27FC236}">
                <a16:creationId xmlns:a16="http://schemas.microsoft.com/office/drawing/2014/main" id="{4BCCA890-4B8B-614E-ABD8-2CDBFB427B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" y="2734718"/>
            <a:ext cx="4593336" cy="412328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92104B3-5449-F04B-9E0E-F1696831A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9527"/>
            <a:ext cx="9144000" cy="9017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SR e.g., for mixed method: </a:t>
            </a:r>
            <a:br>
              <a:rPr lang="en-US" sz="3200" dirty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qualitative and quantitative</a:t>
            </a:r>
            <a:b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7137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6816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Screen Shot 2016-01-05 at 1.48.2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93"/>
          <a:stretch/>
        </p:blipFill>
        <p:spPr>
          <a:xfrm>
            <a:off x="950974" y="1702685"/>
            <a:ext cx="7594979" cy="2935705"/>
          </a:xfrm>
          <a:prstGeom prst="rect">
            <a:avLst/>
          </a:prstGeom>
        </p:spPr>
      </p:pic>
      <p:pic>
        <p:nvPicPr>
          <p:cNvPr id="7" name="Picture 6" descr="Screen Shot 2016-02-02 at 9.55.04 PM.png">
            <a:extLst>
              <a:ext uri="{FF2B5EF4-FFF2-40B4-BE49-F238E27FC236}">
                <a16:creationId xmlns:a16="http://schemas.microsoft.com/office/drawing/2014/main" id="{16322812-85BE-7041-B0C5-4B4AFE9F1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4" y="4740876"/>
            <a:ext cx="9144000" cy="211712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7B76A60-F24A-DA45-BBCD-9418BD5E997A}"/>
              </a:ext>
            </a:extLst>
          </p:cNvPr>
          <p:cNvSpPr txBox="1">
            <a:spLocks/>
          </p:cNvSpPr>
          <p:nvPr/>
        </p:nvSpPr>
        <p:spPr>
          <a:xfrm>
            <a:off x="176463" y="254937"/>
            <a:ext cx="9144000" cy="9017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SR e.g., for review of methodology</a:t>
            </a:r>
            <a:b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9834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4846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When systematic reviews </a:t>
            </a:r>
            <a:br>
              <a:rPr lang="en-GB" dirty="0"/>
            </a:br>
            <a:r>
              <a:rPr lang="en-GB" dirty="0"/>
              <a:t>add most value?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5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Typically when… </a:t>
            </a:r>
          </a:p>
          <a:p>
            <a:pPr lvl="1"/>
            <a:r>
              <a:rPr lang="en-GB" dirty="0"/>
              <a:t>there is a substantive research question, and </a:t>
            </a:r>
          </a:p>
          <a:p>
            <a:pPr lvl="1"/>
            <a:r>
              <a:rPr lang="en-GB" dirty="0"/>
              <a:t>there are several primary studies, but </a:t>
            </a:r>
          </a:p>
          <a:p>
            <a:pPr lvl="1"/>
            <a:r>
              <a:rPr lang="en-GB" dirty="0"/>
              <a:t>there are uncertainties about findings </a:t>
            </a:r>
          </a:p>
          <a:p>
            <a:pPr lvl="2"/>
            <a:r>
              <a:rPr lang="en-GB" dirty="0"/>
              <a:t> too many small and/or observational studies but no single large RCT</a:t>
            </a:r>
          </a:p>
          <a:p>
            <a:pPr lvl="2"/>
            <a:r>
              <a:rPr lang="en-GB" dirty="0"/>
              <a:t>There are multiple RCT with conflicting findings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56287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637" y="190770"/>
            <a:ext cx="8713788" cy="1143000"/>
          </a:xfrm>
        </p:spPr>
        <p:txBody>
          <a:bodyPr/>
          <a:lstStyle/>
          <a:p>
            <a:r>
              <a:rPr lang="en-AU" sz="3400" b="1" dirty="0"/>
              <a:t>Limitations (by</a:t>
            </a:r>
            <a:r>
              <a:rPr lang="en-AU" sz="3400" b="1" baseline="0" dirty="0"/>
              <a:t> </a:t>
            </a:r>
            <a:r>
              <a:rPr lang="en-AU" sz="3400" b="1" dirty="0"/>
              <a:t>nature) of SR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56438"/>
            <a:ext cx="8686800" cy="549698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Dependent on quality and quantity of  PS</a:t>
            </a:r>
          </a:p>
          <a:p>
            <a:pPr lvl="1"/>
            <a:r>
              <a:rPr lang="en-US" dirty="0"/>
              <a:t>may be no trials/evidence</a:t>
            </a:r>
          </a:p>
          <a:p>
            <a:pPr lvl="1"/>
            <a:r>
              <a:rPr lang="en-US" dirty="0"/>
              <a:t>PS may be of poor quality</a:t>
            </a:r>
          </a:p>
          <a:p>
            <a:pPr lvl="1"/>
            <a:r>
              <a:rPr lang="en-US" dirty="0"/>
              <a:t>dependent on the quality of reporting</a:t>
            </a:r>
          </a:p>
          <a:p>
            <a:r>
              <a:rPr lang="en-US" dirty="0"/>
              <a:t>Results still may be inconclusive</a:t>
            </a:r>
          </a:p>
          <a:p>
            <a:r>
              <a:rPr lang="en-US" dirty="0"/>
              <a:t>Does not necessarily translate to change in practice</a:t>
            </a:r>
          </a:p>
          <a:p>
            <a:r>
              <a:rPr lang="en-US" dirty="0"/>
              <a:t>Relatively time and resource consuming</a:t>
            </a:r>
          </a:p>
          <a:p>
            <a:r>
              <a:rPr lang="en-US" dirty="0"/>
              <a:t>Parts of that still subjective (e.g., risk of bias assessment)</a:t>
            </a:r>
          </a:p>
          <a:p>
            <a:r>
              <a:rPr lang="en-US" dirty="0"/>
              <a:t>Never 100% sure that all studies captured</a:t>
            </a:r>
          </a:p>
          <a:p>
            <a:r>
              <a:rPr lang="en-US" dirty="0"/>
              <a:t>Requires periodic updating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43322" t="17812" r="5568" b="8936"/>
          <a:stretch/>
        </p:blipFill>
        <p:spPr>
          <a:xfrm>
            <a:off x="6518861" y="956438"/>
            <a:ext cx="2418764" cy="260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598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50800"/>
            <a:ext cx="9025996" cy="812800"/>
          </a:xfrm>
        </p:spPr>
        <p:txBody>
          <a:bodyPr>
            <a:noAutofit/>
          </a:bodyPr>
          <a:lstStyle/>
          <a:p>
            <a:r>
              <a:rPr lang="en-US" sz="4200" dirty="0"/>
              <a:t>Unfinished systematic reviews?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837966"/>
            <a:ext cx="8987896" cy="6020034"/>
          </a:xfrm>
        </p:spPr>
        <p:txBody>
          <a:bodyPr>
            <a:noAutofit/>
          </a:bodyPr>
          <a:lstStyle/>
          <a:p>
            <a:r>
              <a:rPr lang="en-US" sz="2400" dirty="0"/>
              <a:t>Common reasons</a:t>
            </a:r>
          </a:p>
          <a:p>
            <a:pPr lvl="1"/>
            <a:r>
              <a:rPr lang="en-US" sz="2000" dirty="0"/>
              <a:t>Underestimating resources needed</a:t>
            </a:r>
          </a:p>
          <a:p>
            <a:pPr lvl="1"/>
            <a:r>
              <a:rPr lang="en-US" sz="2000" dirty="0"/>
              <a:t>Competing priorities</a:t>
            </a:r>
          </a:p>
          <a:p>
            <a:pPr lvl="1"/>
            <a:r>
              <a:rPr lang="en-US" sz="2000" dirty="0"/>
              <a:t>Change of interest</a:t>
            </a:r>
          </a:p>
          <a:p>
            <a:pPr lvl="1"/>
            <a:r>
              <a:rPr lang="en-US" sz="2000" dirty="0"/>
              <a:t>Published by others </a:t>
            </a:r>
          </a:p>
          <a:p>
            <a:r>
              <a:rPr lang="en-US" sz="2400" dirty="0"/>
              <a:t>Solutions</a:t>
            </a:r>
          </a:p>
          <a:p>
            <a:pPr lvl="1"/>
            <a:r>
              <a:rPr lang="en-US" sz="2000" dirty="0"/>
              <a:t>Quick</a:t>
            </a:r>
            <a:r>
              <a:rPr lang="en-US" sz="2000" dirty="0">
                <a:solidFill>
                  <a:srgbClr val="FFFF00"/>
                </a:solidFill>
              </a:rPr>
              <a:t> scoping </a:t>
            </a:r>
            <a:r>
              <a:rPr lang="en-US" sz="2000" dirty="0"/>
              <a:t>search for existing SRs</a:t>
            </a:r>
          </a:p>
          <a:p>
            <a:pPr lvl="1"/>
            <a:r>
              <a:rPr lang="en-US" sz="2000" dirty="0"/>
              <a:t>Check</a:t>
            </a:r>
            <a:r>
              <a:rPr lang="en-US" sz="2000" dirty="0">
                <a:solidFill>
                  <a:srgbClr val="FFFF00"/>
                </a:solidFill>
              </a:rPr>
              <a:t> registries </a:t>
            </a:r>
            <a:r>
              <a:rPr lang="en-US" sz="2000" dirty="0"/>
              <a:t>(Cochrane, PROSPERO) for existing protocols</a:t>
            </a:r>
          </a:p>
          <a:p>
            <a:pPr lvl="1"/>
            <a:r>
              <a:rPr lang="en-US" sz="2000" dirty="0"/>
              <a:t>Keep the scope of SR meaningfully </a:t>
            </a:r>
            <a:r>
              <a:rPr lang="en-US" sz="2000" dirty="0">
                <a:solidFill>
                  <a:srgbClr val="FFFF00"/>
                </a:solidFill>
              </a:rPr>
              <a:t>narrow</a:t>
            </a:r>
          </a:p>
          <a:p>
            <a:pPr lvl="1"/>
            <a:r>
              <a:rPr lang="en-US" sz="2000" dirty="0"/>
              <a:t>Allocate sufficient resources </a:t>
            </a:r>
          </a:p>
          <a:p>
            <a:pPr lvl="1"/>
            <a:r>
              <a:rPr lang="en-US" sz="2000" dirty="0"/>
              <a:t>Set reasonable timeline</a:t>
            </a:r>
          </a:p>
        </p:txBody>
      </p:sp>
    </p:spTree>
    <p:extLst>
      <p:ext uri="{BB962C8B-B14F-4D97-AF65-F5344CB8AC3E}">
        <p14:creationId xmlns:p14="http://schemas.microsoft.com/office/powerpoint/2010/main" val="4443967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Housekeeping stuff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68" y="1508080"/>
            <a:ext cx="9008532" cy="5163176"/>
          </a:xfrm>
        </p:spPr>
        <p:txBody>
          <a:bodyPr>
            <a:noAutofit/>
          </a:bodyPr>
          <a:lstStyle/>
          <a:p>
            <a:r>
              <a:rPr lang="en-US" sz="2400" dirty="0"/>
              <a:t>Office hours: by appointment</a:t>
            </a:r>
          </a:p>
          <a:p>
            <a:r>
              <a:rPr lang="en-US" sz="2400" dirty="0"/>
              <a:t>Class website will be dynamic</a:t>
            </a:r>
          </a:p>
          <a:p>
            <a:r>
              <a:rPr lang="en-US" sz="2400" dirty="0"/>
              <a:t>Class assignments due </a:t>
            </a:r>
            <a:r>
              <a:rPr lang="en-US" sz="2400" dirty="0">
                <a:solidFill>
                  <a:srgbClr val="FF0000"/>
                </a:solidFill>
              </a:rPr>
              <a:t>8 am on the class dates</a:t>
            </a:r>
          </a:p>
          <a:p>
            <a:r>
              <a:rPr lang="en-US" sz="2400" dirty="0"/>
              <a:t>Late submission: 5% mark down after due date, 5% for every day after that.</a:t>
            </a:r>
          </a:p>
          <a:p>
            <a:pPr lvl="0"/>
            <a:r>
              <a:rPr lang="en-US" sz="2400" dirty="0"/>
              <a:t>Schedule librarian consultation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9074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03" y="178622"/>
            <a:ext cx="8920243" cy="1402936"/>
          </a:xfrm>
        </p:spPr>
        <p:txBody>
          <a:bodyPr>
            <a:noAutofit/>
          </a:bodyPr>
          <a:lstStyle/>
          <a:p>
            <a:r>
              <a:rPr lang="en-US" sz="3200" b="1" dirty="0"/>
              <a:t>Number of peer-reviewed systematic reviews published (Data source: Web of Science)</a:t>
            </a:r>
            <a:r>
              <a:rPr lang="en-US" sz="3200" dirty="0"/>
              <a:t> 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27" y="1408730"/>
            <a:ext cx="7410202" cy="49807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54897" y="6489808"/>
            <a:ext cx="2765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Generated by </a:t>
            </a:r>
            <a:r>
              <a:rPr lang="en-US" sz="1200" dirty="0" err="1">
                <a:solidFill>
                  <a:srgbClr val="FFFF00"/>
                </a:solidFill>
              </a:rPr>
              <a:t>Hacsi</a:t>
            </a:r>
            <a:r>
              <a:rPr lang="en-US" sz="1200" dirty="0">
                <a:solidFill>
                  <a:srgbClr val="FFFF00"/>
                </a:solidFill>
              </a:rPr>
              <a:t> Horvath (Dec 2015)</a:t>
            </a:r>
          </a:p>
        </p:txBody>
      </p:sp>
    </p:spTree>
    <p:extLst>
      <p:ext uri="{BB962C8B-B14F-4D97-AF65-F5344CB8AC3E}">
        <p14:creationId xmlns:p14="http://schemas.microsoft.com/office/powerpoint/2010/main" val="22859502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321" y="2727995"/>
            <a:ext cx="8229600" cy="1534912"/>
          </a:xfrm>
        </p:spPr>
        <p:txBody>
          <a:bodyPr>
            <a:normAutofit fontScale="90000"/>
          </a:bodyPr>
          <a:lstStyle/>
          <a:p>
            <a:r>
              <a:rPr lang="en-US" dirty="0"/>
              <a:t>Assignments &amp; Grades</a:t>
            </a:r>
            <a:br>
              <a:rPr lang="en-US" dirty="0"/>
            </a:br>
            <a:r>
              <a:rPr lang="en-US" dirty="0"/>
              <a:t>Class Schedule </a:t>
            </a:r>
          </a:p>
        </p:txBody>
      </p:sp>
    </p:spTree>
    <p:extLst>
      <p:ext uri="{BB962C8B-B14F-4D97-AF65-F5344CB8AC3E}">
        <p14:creationId xmlns:p14="http://schemas.microsoft.com/office/powerpoint/2010/main" val="3157454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9539"/>
            <a:ext cx="8229600" cy="1686915"/>
          </a:xfrm>
        </p:spPr>
        <p:txBody>
          <a:bodyPr>
            <a:normAutofit/>
          </a:bodyPr>
          <a:lstStyle/>
          <a:p>
            <a:r>
              <a:rPr lang="en-GB" sz="4000" dirty="0"/>
              <a:t>Why systematic reviews become so popular and important?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1"/>
            <a:ext cx="8489459" cy="5200214"/>
          </a:xfrm>
        </p:spPr>
        <p:txBody>
          <a:bodyPr>
            <a:noAutofit/>
          </a:bodyPr>
          <a:lstStyle/>
          <a:p>
            <a:r>
              <a:rPr lang="en-GB" sz="2800" dirty="0"/>
              <a:t>Massive numbers of publications</a:t>
            </a:r>
          </a:p>
          <a:p>
            <a:r>
              <a:rPr lang="en-GB" sz="2800" dirty="0"/>
              <a:t>Diversity in publication</a:t>
            </a:r>
          </a:p>
          <a:p>
            <a:pPr lvl="1"/>
            <a:r>
              <a:rPr lang="en-GB" sz="2400" dirty="0"/>
              <a:t>Form (print and electronic), languages, settings</a:t>
            </a:r>
          </a:p>
          <a:p>
            <a:r>
              <a:rPr lang="en-GB" sz="2800" dirty="0"/>
              <a:t>Results of PS often appear contradictory</a:t>
            </a:r>
          </a:p>
          <a:p>
            <a:r>
              <a:rPr lang="en-GB" sz="2800" dirty="0"/>
              <a:t>Quality of primary studies not equal and often unclear</a:t>
            </a:r>
          </a:p>
          <a:p>
            <a:pPr marL="0" indent="0">
              <a:buNone/>
            </a:pP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8916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259CF-CBFE-BC4A-9438-96FEE13A1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812" y="5642516"/>
            <a:ext cx="8229600" cy="71098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i="1" dirty="0"/>
              <a:t>“to make a big study from a bunch of smaller studies?”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68D3C4-E5CC-A44F-923D-A022A96E01D5}"/>
              </a:ext>
            </a:extLst>
          </p:cNvPr>
          <p:cNvSpPr/>
          <p:nvPr/>
        </p:nvSpPr>
        <p:spPr>
          <a:xfrm>
            <a:off x="432354" y="5002309"/>
            <a:ext cx="90045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As an anonymous GHS 2018 graduate student explained it to her husband: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2BEAF1-EF40-5B42-A52B-8863F79CD8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609" b="12536"/>
          <a:stretch/>
        </p:blipFill>
        <p:spPr>
          <a:xfrm>
            <a:off x="4572000" y="941291"/>
            <a:ext cx="4259396" cy="273779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8210ACA-294C-B34C-8FDF-056435BEF97E}"/>
              </a:ext>
            </a:extLst>
          </p:cNvPr>
          <p:cNvSpPr txBox="1">
            <a:spLocks/>
          </p:cNvSpPr>
          <p:nvPr/>
        </p:nvSpPr>
        <p:spPr>
          <a:xfrm>
            <a:off x="312604" y="1855691"/>
            <a:ext cx="4181152" cy="8091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/>
              <a:t>What systematic review is about?</a:t>
            </a:r>
          </a:p>
        </p:txBody>
      </p:sp>
    </p:spTree>
    <p:extLst>
      <p:ext uri="{BB962C8B-B14F-4D97-AF65-F5344CB8AC3E}">
        <p14:creationId xmlns:p14="http://schemas.microsoft.com/office/powerpoint/2010/main" val="425348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35717" tIns="35717" rIns="76356" bIns="35717"/>
          <a:lstStyle/>
          <a:p>
            <a:pPr indent="3175"/>
            <a:r>
              <a:rPr lang="en-GB" b="1" dirty="0">
                <a:solidFill>
                  <a:schemeClr val="tx1"/>
                </a:solidFill>
              </a:rPr>
              <a:t>What is a systematic review?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457200" y="2435257"/>
            <a:ext cx="841498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800000"/>
              </a:buClr>
            </a:pPr>
            <a:r>
              <a:rPr lang="ja-JP" altLang="en-GB" sz="4000" b="1" dirty="0">
                <a:latin typeface="Arial"/>
              </a:rPr>
              <a:t>“</a:t>
            </a:r>
            <a:r>
              <a:rPr lang="en-US" sz="4000" dirty="0"/>
              <a:t>collects all </a:t>
            </a:r>
            <a:r>
              <a:rPr lang="en-US" sz="4000" dirty="0">
                <a:solidFill>
                  <a:srgbClr val="FF0000"/>
                </a:solidFill>
              </a:rPr>
              <a:t>empirical evidence </a:t>
            </a:r>
            <a:r>
              <a:rPr lang="en-US" sz="4000" dirty="0"/>
              <a:t>that fits </a:t>
            </a:r>
            <a:r>
              <a:rPr lang="en-US" sz="4000" dirty="0">
                <a:solidFill>
                  <a:srgbClr val="FF0000"/>
                </a:solidFill>
              </a:rPr>
              <a:t>pre-specified </a:t>
            </a:r>
            <a:r>
              <a:rPr lang="en-US" sz="4000" dirty="0"/>
              <a:t>eligibility criteria in order to answer a specific </a:t>
            </a:r>
            <a:r>
              <a:rPr lang="en-US" sz="4000" dirty="0">
                <a:solidFill>
                  <a:srgbClr val="FF0000"/>
                </a:solidFill>
              </a:rPr>
              <a:t>research question </a:t>
            </a:r>
            <a:r>
              <a:rPr lang="en-US" sz="4000" dirty="0"/>
              <a:t>”</a:t>
            </a:r>
            <a:endParaRPr lang="en-GB" sz="4000" dirty="0"/>
          </a:p>
        </p:txBody>
      </p:sp>
      <p:sp>
        <p:nvSpPr>
          <p:cNvPr id="2" name="Rectangle 1"/>
          <p:cNvSpPr/>
          <p:nvPr/>
        </p:nvSpPr>
        <p:spPr>
          <a:xfrm>
            <a:off x="5689600" y="6291482"/>
            <a:ext cx="33009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http://</a:t>
            </a:r>
            <a:r>
              <a:rPr lang="en-US" sz="1600" dirty="0" err="1">
                <a:solidFill>
                  <a:srgbClr val="FFFF00"/>
                </a:solidFill>
              </a:rPr>
              <a:t>www.cochrane-handbook.org</a:t>
            </a:r>
            <a:r>
              <a:rPr lang="en-US" sz="1600" dirty="0">
                <a:solidFill>
                  <a:srgbClr val="FFFF00"/>
                </a:solidFill>
              </a:rPr>
              <a:t>/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0381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004300" cy="1143000"/>
          </a:xfrm>
        </p:spPr>
        <p:txBody>
          <a:bodyPr>
            <a:normAutofit fontScale="90000"/>
          </a:bodyPr>
          <a:lstStyle/>
          <a:p>
            <a:r>
              <a:rPr lang="en-AU" sz="4200" b="1" dirty="0"/>
              <a:t>Key characteristics of systematic reviews</a:t>
            </a:r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" y="1341968"/>
            <a:ext cx="8902699" cy="4879975"/>
          </a:xfrm>
        </p:spPr>
        <p:txBody>
          <a:bodyPr>
            <a:noAutofit/>
          </a:bodyPr>
          <a:lstStyle/>
          <a:p>
            <a:r>
              <a:rPr lang="en-AU" sz="2400" dirty="0"/>
              <a:t>Clearly stated set of objectives </a:t>
            </a:r>
          </a:p>
          <a:p>
            <a:r>
              <a:rPr lang="en-AU" sz="2400" dirty="0">
                <a:solidFill>
                  <a:srgbClr val="FF0000"/>
                </a:solidFill>
              </a:rPr>
              <a:t>Pre-defined eligibility </a:t>
            </a:r>
            <a:r>
              <a:rPr lang="en-AU" sz="2400" dirty="0"/>
              <a:t>criteria for primary studies</a:t>
            </a:r>
          </a:p>
          <a:p>
            <a:r>
              <a:rPr lang="en-AU" sz="2400" dirty="0">
                <a:solidFill>
                  <a:srgbClr val="FF0000"/>
                </a:solidFill>
              </a:rPr>
              <a:t>Explicit</a:t>
            </a:r>
            <a:r>
              <a:rPr lang="en-AU" sz="2400" dirty="0"/>
              <a:t> &amp; reproducible methodology</a:t>
            </a:r>
          </a:p>
          <a:p>
            <a:r>
              <a:rPr lang="en-AU" sz="2400" dirty="0">
                <a:solidFill>
                  <a:srgbClr val="FF0000"/>
                </a:solidFill>
              </a:rPr>
              <a:t>Systematic search </a:t>
            </a:r>
            <a:r>
              <a:rPr lang="en-AU" sz="2400" dirty="0"/>
              <a:t>to identify all studies meeting eligibility criteria</a:t>
            </a:r>
          </a:p>
          <a:p>
            <a:r>
              <a:rPr lang="en-AU" sz="2400" dirty="0"/>
              <a:t>Assessment of validity (</a:t>
            </a:r>
            <a:r>
              <a:rPr lang="en-AU" sz="2400" dirty="0">
                <a:solidFill>
                  <a:srgbClr val="FF0000"/>
                </a:solidFill>
              </a:rPr>
              <a:t>risk of bias</a:t>
            </a:r>
            <a:r>
              <a:rPr lang="en-AU" sz="2400" dirty="0"/>
              <a:t>) of  findings from PS</a:t>
            </a:r>
          </a:p>
          <a:p>
            <a:r>
              <a:rPr lang="en-AU" sz="2400" dirty="0"/>
              <a:t> </a:t>
            </a:r>
            <a:r>
              <a:rPr lang="en-AU" sz="2400" dirty="0">
                <a:solidFill>
                  <a:srgbClr val="FF0000"/>
                </a:solidFill>
              </a:rPr>
              <a:t>Systematic synthesis </a:t>
            </a:r>
            <a:r>
              <a:rPr lang="en-AU" sz="2400" dirty="0"/>
              <a:t>(and presentation) of characteristics &amp; findings of PS</a:t>
            </a:r>
          </a:p>
        </p:txBody>
      </p:sp>
      <p:sp>
        <p:nvSpPr>
          <p:cNvPr id="5" name="Rectangle 4"/>
          <p:cNvSpPr/>
          <p:nvPr/>
        </p:nvSpPr>
        <p:spPr>
          <a:xfrm>
            <a:off x="5689600" y="6460759"/>
            <a:ext cx="33009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http://</a:t>
            </a:r>
            <a:r>
              <a:rPr lang="en-US" sz="1600" dirty="0" err="1">
                <a:solidFill>
                  <a:srgbClr val="FFFF00"/>
                </a:solidFill>
              </a:rPr>
              <a:t>www.cochrane-handbook.org</a:t>
            </a:r>
            <a:r>
              <a:rPr lang="en-US" sz="1600" dirty="0">
                <a:solidFill>
                  <a:srgbClr val="FFFF00"/>
                </a:solidFill>
              </a:rPr>
              <a:t>/ </a:t>
            </a:r>
          </a:p>
        </p:txBody>
      </p:sp>
    </p:spTree>
    <p:extLst>
      <p:ext uri="{BB962C8B-B14F-4D97-AF65-F5344CB8AC3E}">
        <p14:creationId xmlns:p14="http://schemas.microsoft.com/office/powerpoint/2010/main" val="1805481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78879"/>
            <a:ext cx="9144000" cy="1143000"/>
          </a:xfrm>
        </p:spPr>
        <p:txBody>
          <a:bodyPr>
            <a:normAutofit/>
          </a:bodyPr>
          <a:lstStyle/>
          <a:p>
            <a:r>
              <a:rPr lang="en-AU" sz="4000" dirty="0"/>
              <a:t>What makes a review, systematic?</a:t>
            </a:r>
            <a:endParaRPr lang="en-US" sz="40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63500" y="1200114"/>
          <a:ext cx="9019400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1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1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Domain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Systematic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</a:rPr>
                        <a:t> review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rgbClr val="FF0000"/>
                          </a:solidFill>
                        </a:rPr>
                        <a:t>(Rigorously done)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Narrative Review</a:t>
                      </a:r>
                    </a:p>
                    <a:p>
                      <a:pPr algn="ctr"/>
                      <a:r>
                        <a:rPr lang="en-US" sz="2400" dirty="0"/>
                        <a:t>(Typical)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General approach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Systematic</a:t>
                      </a:r>
                      <a:r>
                        <a:rPr lang="en-US" sz="2200" baseline="0" dirty="0"/>
                        <a:t> &amp; transparent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Expert-driven &amp; opaque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Article</a:t>
                      </a:r>
                      <a:r>
                        <a:rPr lang="en-US" sz="2200" baseline="0" dirty="0"/>
                        <a:t> s</a:t>
                      </a:r>
                      <a:r>
                        <a:rPr lang="en-US" sz="2200" dirty="0"/>
                        <a:t>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Systematic &amp; Comprehensive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Convenient &amp; limited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Article selection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Pre-specified 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Ad-hoc</a:t>
                      </a:r>
                      <a:r>
                        <a:rPr lang="en-US" sz="2200" baseline="0" dirty="0"/>
                        <a:t> decisions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Data extraction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Pre-specified 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Unclear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Analysis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Explicitly described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Insufficiently</a:t>
                      </a:r>
                      <a:r>
                        <a:rPr lang="en-US" sz="2200" baseline="0" dirty="0"/>
                        <a:t> explained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Heterogeneity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Assessed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Not assessed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Risk of bias of 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/>
                        <a:t>Assessed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Not assessed</a:t>
                      </a:r>
                      <a:r>
                        <a:rPr lang="en-US" sz="2200" baseline="0" dirty="0"/>
                        <a:t> 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Validity of findings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Low or unclear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Reproducibility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Possible</a:t>
                      </a:r>
                      <a:r>
                        <a:rPr lang="en-US" sz="22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“Almost”</a:t>
                      </a:r>
                      <a:r>
                        <a:rPr lang="en-US" sz="2200" baseline="0" dirty="0">
                          <a:solidFill>
                            <a:schemeClr val="bg1"/>
                          </a:solidFill>
                        </a:rPr>
                        <a:t> impossible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8837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-1366623418,\\DCNSKULL\vol1\trialdev\elearning\MSc Course\MSc Tutorial Workspace\3_MASTER Offline Development\New development 2011-12\Susan Shenkin Sys Reviews\Systematic reviews 20110801_khFORWEBSITE.pp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-1366623418,\\DCNSKULL\vol1\trialdev\elearning\MSc Course\MSc Tutorial Workspace\3_MASTER Offline Development\New development 2011-12\Susan Shenkin Sys Reviews\Systematic reviews 20110801_khFORWEBSITE.pp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-1366623418,\\DCNSKULL\vol1\trialdev\elearning\MSc Course\MSc Tutorial Workspace\3_MASTER Offline Development\New development 2011-12\Susan Shenkin Sys Reviews\Systematic reviews 20110801_khFORWEBSITE.pp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-1366623418,\\DCNSKULL\vol1\trialdev\elearning\MSc Course\MSc Tutorial Workspace\3_MASTER Offline Development\New development 2011-12\Susan Shenkin Sys Reviews\Systematic reviews 20110801_khFORWEBSITE.pp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-1366623418,\\DCNSKULL\vol1\trialdev\elearning\MSc Course\MSc Tutorial Workspace\3_MASTER Offline Development\New development 2011-12\Susan Shenkin Sys Reviews\Systematic reviews 20110801_khFORWEBSITE.pp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-1366623418,\\DCNSKULL\vol1\trialdev\elearning\MSc Course\MSc Tutorial Workspace\3_MASTER Offline Development\New development 2011-12\Susan Shenkin Sys Reviews\Systematic reviews 20110801_khFORWEBSITE.ppc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4858</TotalTime>
  <Words>1629</Words>
  <Application>Microsoft Macintosh PowerPoint</Application>
  <PresentationFormat>On-screen Show (4:3)</PresentationFormat>
  <Paragraphs>290</Paragraphs>
  <Slides>40</Slides>
  <Notes>25</Notes>
  <HiddenSlides>16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Arial Narrow</vt:lpstr>
      <vt:lpstr>Calibri</vt:lpstr>
      <vt:lpstr>Corbel</vt:lpstr>
      <vt:lpstr>Helvetica</vt:lpstr>
      <vt:lpstr>Wingdings</vt:lpstr>
      <vt:lpstr>Custom Design</vt:lpstr>
      <vt:lpstr>Twilight</vt:lpstr>
      <vt:lpstr>Systematic Reviews EPI 214</vt:lpstr>
      <vt:lpstr>Course overview</vt:lpstr>
      <vt:lpstr>Course principles</vt:lpstr>
      <vt:lpstr>Number of peer-reviewed systematic reviews published (Data source: Web of Science) </vt:lpstr>
      <vt:lpstr>Why systematic reviews become so popular and important?</vt:lpstr>
      <vt:lpstr>PowerPoint Presentation</vt:lpstr>
      <vt:lpstr>What is a systematic review?</vt:lpstr>
      <vt:lpstr>Key characteristics of systematic reviews</vt:lpstr>
      <vt:lpstr>What makes a review, systematic?</vt:lpstr>
      <vt:lpstr>Hierarchy of evidence (?)</vt:lpstr>
      <vt:lpstr>What is a meta-analysis?</vt:lpstr>
      <vt:lpstr>Types of reviews</vt:lpstr>
      <vt:lpstr>History of evidence-based medicine</vt:lpstr>
      <vt:lpstr>Cochrane Collaborative Review Groups (&gt;50)</vt:lpstr>
      <vt:lpstr>        The Cochrane Library</vt:lpstr>
      <vt:lpstr>PowerPoint Presentation</vt:lpstr>
      <vt:lpstr>Typical questions of interest answered by systematic reviews</vt:lpstr>
      <vt:lpstr>Main steps for conducting SR</vt:lpstr>
      <vt:lpstr>PowerPoint Presentation</vt:lpstr>
      <vt:lpstr>PowerPoint Presentation</vt:lpstr>
      <vt:lpstr>Other big names to know  (not exhaustive list)</vt:lpstr>
      <vt:lpstr>Use of systematic reviews  (interventional studies)</vt:lpstr>
      <vt:lpstr>Example of policies informed by systematic reviews </vt:lpstr>
      <vt:lpstr>SR are done in other areas</vt:lpstr>
      <vt:lpstr>PowerPoint Presentation</vt:lpstr>
      <vt:lpstr>PowerPoint Presentation</vt:lpstr>
      <vt:lpstr>PowerPoint Presentation</vt:lpstr>
      <vt:lpstr>Example 1-graph</vt:lpstr>
      <vt:lpstr>Example 2</vt:lpstr>
      <vt:lpstr>Example 3</vt:lpstr>
      <vt:lpstr>Example 4</vt:lpstr>
      <vt:lpstr>SR e.g., for care cascade: targeted tuberculosis testing and linkage to care in homeless populations in the US BMC 2018 Parriot, Malekinejad, et al</vt:lpstr>
      <vt:lpstr>SR e.g., for disease prevalence  HCV infection in people who inject drugs in Iran</vt:lpstr>
      <vt:lpstr>SR e.g., for mixed method:  qualitative and quantitative </vt:lpstr>
      <vt:lpstr>PowerPoint Presentation</vt:lpstr>
      <vt:lpstr>When systematic reviews  add most value?</vt:lpstr>
      <vt:lpstr>Limitations (by nature) of SR</vt:lpstr>
      <vt:lpstr>Unfinished systematic reviews?</vt:lpstr>
      <vt:lpstr>Housekeeping stuff</vt:lpstr>
      <vt:lpstr>Assignments &amp; Grades Class Schedule </vt:lpstr>
    </vt:vector>
  </TitlesOfParts>
  <Company>UCSF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Mohsen Malekinejad</dc:creator>
  <cp:lastModifiedBy>Malekinejad, Mohsen</cp:lastModifiedBy>
  <cp:revision>635</cp:revision>
  <dcterms:created xsi:type="dcterms:W3CDTF">2016-01-04T14:56:55Z</dcterms:created>
  <dcterms:modified xsi:type="dcterms:W3CDTF">2022-03-26T00:06:03Z</dcterms:modified>
</cp:coreProperties>
</file>