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9" r:id="rId2"/>
  </p:sldMasterIdLst>
  <p:notesMasterIdLst>
    <p:notesMasterId r:id="rId104"/>
  </p:notesMasterIdLst>
  <p:handoutMasterIdLst>
    <p:handoutMasterId r:id="rId105"/>
  </p:handoutMasterIdLst>
  <p:sldIdLst>
    <p:sldId id="451" r:id="rId3"/>
    <p:sldId id="456" r:id="rId4"/>
    <p:sldId id="452" r:id="rId5"/>
    <p:sldId id="321" r:id="rId6"/>
    <p:sldId id="263" r:id="rId7"/>
    <p:sldId id="331" r:id="rId8"/>
    <p:sldId id="303" r:id="rId9"/>
    <p:sldId id="305" r:id="rId10"/>
    <p:sldId id="357" r:id="rId11"/>
    <p:sldId id="315" r:id="rId12"/>
    <p:sldId id="369" r:id="rId13"/>
    <p:sldId id="453" r:id="rId14"/>
    <p:sldId id="400" r:id="rId15"/>
    <p:sldId id="258" r:id="rId16"/>
    <p:sldId id="401" r:id="rId17"/>
    <p:sldId id="333" r:id="rId18"/>
    <p:sldId id="334" r:id="rId19"/>
    <p:sldId id="322" r:id="rId20"/>
    <p:sldId id="264" r:id="rId21"/>
    <p:sldId id="257" r:id="rId22"/>
    <p:sldId id="266" r:id="rId23"/>
    <p:sldId id="259" r:id="rId24"/>
    <p:sldId id="299" r:id="rId25"/>
    <p:sldId id="262" r:id="rId26"/>
    <p:sldId id="415" r:id="rId27"/>
    <p:sldId id="312" r:id="rId28"/>
    <p:sldId id="268" r:id="rId29"/>
    <p:sldId id="270" r:id="rId30"/>
    <p:sldId id="316" r:id="rId31"/>
    <p:sldId id="454" r:id="rId32"/>
    <p:sldId id="388" r:id="rId33"/>
    <p:sldId id="402" r:id="rId34"/>
    <p:sldId id="386" r:id="rId35"/>
    <p:sldId id="276" r:id="rId36"/>
    <p:sldId id="387" r:id="rId37"/>
    <p:sldId id="455" r:id="rId38"/>
    <p:sldId id="339" r:id="rId39"/>
    <p:sldId id="446" r:id="rId40"/>
    <p:sldId id="30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84" r:id="rId62"/>
    <p:sldId id="486" r:id="rId63"/>
    <p:sldId id="522" r:id="rId64"/>
    <p:sldId id="488" r:id="rId65"/>
    <p:sldId id="489" r:id="rId66"/>
    <p:sldId id="490" r:id="rId67"/>
    <p:sldId id="491" r:id="rId68"/>
    <p:sldId id="492" r:id="rId69"/>
    <p:sldId id="493" r:id="rId70"/>
    <p:sldId id="494" r:id="rId71"/>
    <p:sldId id="495" r:id="rId72"/>
    <p:sldId id="496" r:id="rId73"/>
    <p:sldId id="478" r:id="rId74"/>
    <p:sldId id="479" r:id="rId75"/>
    <p:sldId id="480" r:id="rId76"/>
    <p:sldId id="481" r:id="rId77"/>
    <p:sldId id="482" r:id="rId78"/>
    <p:sldId id="483" r:id="rId79"/>
    <p:sldId id="497" r:id="rId80"/>
    <p:sldId id="498" r:id="rId81"/>
    <p:sldId id="499" r:id="rId82"/>
    <p:sldId id="500" r:id="rId83"/>
    <p:sldId id="501" r:id="rId84"/>
    <p:sldId id="502" r:id="rId85"/>
    <p:sldId id="503" r:id="rId86"/>
    <p:sldId id="504" r:id="rId87"/>
    <p:sldId id="505" r:id="rId88"/>
    <p:sldId id="506" r:id="rId89"/>
    <p:sldId id="507" r:id="rId90"/>
    <p:sldId id="509" r:id="rId91"/>
    <p:sldId id="510" r:id="rId92"/>
    <p:sldId id="511" r:id="rId93"/>
    <p:sldId id="512" r:id="rId94"/>
    <p:sldId id="513" r:id="rId95"/>
    <p:sldId id="514" r:id="rId96"/>
    <p:sldId id="515" r:id="rId97"/>
    <p:sldId id="516" r:id="rId98"/>
    <p:sldId id="517" r:id="rId99"/>
    <p:sldId id="518" r:id="rId100"/>
    <p:sldId id="519" r:id="rId101"/>
    <p:sldId id="520" r:id="rId102"/>
    <p:sldId id="521" r:id="rId103"/>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177" clrIdx="0"/>
  <p:cmAuthor id="7" name="Martin, Jeff" initials="MJ" lastIdx="18" clrIdx="8"/>
  <p:cmAuthor id="1" name="jmartin" initials="" lastIdx="48" clrIdx="1"/>
  <p:cmAuthor id="8" name="Schwartz, Ann" initials="SA" lastIdx="23" clrIdx="9">
    <p:extLst/>
  </p:cmAuthor>
  <p:cmAuthor id="2" name="aschwartz" initials="" lastIdx="26" clrIdx="2"/>
  <p:cmAuthor id="3" name="ASchwartz" initials="" lastIdx="2" clrIdx="4"/>
  <p:cmAuthor id="4" name="Ann Schwartz" initials="AS" lastIdx="3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66FF"/>
    <a:srgbClr val="FF33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66906" autoAdjust="0"/>
  </p:normalViewPr>
  <p:slideViewPr>
    <p:cSldViewPr>
      <p:cViewPr varScale="1">
        <p:scale>
          <a:sx n="56" d="100"/>
          <a:sy n="56" d="100"/>
        </p:scale>
        <p:origin x="-11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5670"/>
    </p:cViewPr>
  </p:sorterViewPr>
  <p:notesViewPr>
    <p:cSldViewPr>
      <p:cViewPr>
        <p:scale>
          <a:sx n="75" d="100"/>
          <a:sy n="75" d="100"/>
        </p:scale>
        <p:origin x="-2394"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solidFill>
                <a:srgbClr val="FF0000"/>
              </a:solidFill>
            </a:rPr>
            <a:t>Disease</a:t>
          </a:r>
          <a:r>
            <a:rPr lang="en-US" sz="2800" dirty="0" smtClean="0"/>
            <a:t> </a:t>
          </a:r>
          <a:r>
            <a:rPr lang="en-US" sz="2800" dirty="0" smtClean="0">
              <a:solidFill>
                <a:srgbClr val="FF0000"/>
              </a:solidFill>
            </a:rPr>
            <a:t>occurrence</a:t>
          </a:r>
          <a:endParaRPr lang="en-US" sz="2800" dirty="0">
            <a:solidFill>
              <a:srgbClr val="FF0000"/>
            </a:solidFill>
          </a:endParaRP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solidFill>
                <a:srgbClr val="FF0000"/>
              </a:solidFill>
            </a:rPr>
            <a:t>Prevalence</a:t>
          </a:r>
          <a:endParaRPr lang="en-US" sz="2800" dirty="0">
            <a:solidFill>
              <a:srgbClr val="FF0000"/>
            </a:solidFill>
          </a:endParaRP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solidFill>
                <a:srgbClr val="FF0000"/>
              </a:solidFill>
            </a:rPr>
            <a:t>Point</a:t>
          </a:r>
          <a:endParaRPr lang="en-US" sz="2400" dirty="0">
            <a:solidFill>
              <a:srgbClr val="FF0000"/>
            </a:solidFill>
          </a:endParaRP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solidFill>
                <a:srgbClr val="FF0000"/>
              </a:solidFill>
            </a:rPr>
            <a:t>Period</a:t>
          </a:r>
          <a:endParaRPr lang="en-US" sz="2400" dirty="0">
            <a:solidFill>
              <a:srgbClr val="FF0000"/>
            </a:solidFill>
          </a:endParaRP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solidFill>
                <a:srgbClr val="FF0000"/>
              </a:solidFill>
            </a:rPr>
            <a:t>Incidence</a:t>
          </a:r>
          <a:endParaRPr lang="en-US" sz="2800" dirty="0">
            <a:solidFill>
              <a:srgbClr val="FF0000"/>
            </a:solidFill>
          </a:endParaRP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solidFill>
                <a:srgbClr val="FF0000"/>
              </a:solidFill>
            </a:rPr>
            <a:t>Cumulative</a:t>
          </a:r>
          <a:r>
            <a:rPr lang="en-US" sz="1300" dirty="0" smtClean="0">
              <a:solidFill>
                <a:srgbClr val="FF0000"/>
              </a:solidFill>
            </a:rPr>
            <a:t> </a:t>
          </a:r>
          <a:r>
            <a:rPr lang="en-US" sz="2400" dirty="0" smtClean="0">
              <a:solidFill>
                <a:srgbClr val="FF0000"/>
              </a:solidFill>
            </a:rPr>
            <a:t>incidence</a:t>
          </a:r>
          <a:endParaRPr lang="en-US" sz="2400"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a:t>
          </a:r>
          <a:r>
            <a:rPr lang="en-US" dirty="0" smtClean="0">
              <a:solidFill>
                <a:srgbClr val="FF0000"/>
              </a:solidFill>
            </a:rPr>
            <a:t>Simple proportion</a:t>
          </a:r>
        </a:p>
        <a:p>
          <a:pPr algn="l"/>
          <a:r>
            <a:rPr lang="en-US" dirty="0" smtClean="0">
              <a:solidFill>
                <a:srgbClr val="FF0000"/>
              </a:solidFill>
            </a:rPr>
            <a:t>  Kaplan-Meier</a:t>
          </a:r>
        </a:p>
        <a:p>
          <a:pPr algn="l"/>
          <a:r>
            <a:rPr lang="en-US" dirty="0" smtClean="0">
              <a:solidFill>
                <a:srgbClr val="FF0000"/>
              </a:solidFill>
            </a:rPr>
            <a:t>  Life-table</a:t>
          </a:r>
        </a:p>
        <a:p>
          <a:pPr algn="l"/>
          <a:r>
            <a:rPr lang="en-US" dirty="0" smtClean="0"/>
            <a:t>  Aalen-Johansen</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D69E2392-FC05-4EE3-BF29-DEAB0C606E08}" type="presOf" srcId="{14534D70-A313-48E0-993E-9BF99A4751E1}" destId="{C69C8D37-FE2E-479A-A600-591C22E74617}" srcOrd="0" destOrd="0" presId="urn:microsoft.com/office/officeart/2005/8/layout/orgChart1"/>
    <dgm:cxn modelId="{FCD036C1-44E8-4211-A8AF-2C162141B372}" type="presOf" srcId="{06C2A45B-B1B3-40B3-8951-FB5B1CF82137}" destId="{E3787CC8-CF0F-442B-A518-2185CBC70DD0}" srcOrd="0" destOrd="0" presId="urn:microsoft.com/office/officeart/2005/8/layout/orgChart1"/>
    <dgm:cxn modelId="{B61E73F0-6E5A-48A8-87E1-CCE0E67BACAA}" type="presOf" srcId="{864A8C28-09B8-481B-8BF9-255473397F75}" destId="{FCB987E9-89EA-4137-838A-EC9D76633379}" srcOrd="1" destOrd="0" presId="urn:microsoft.com/office/officeart/2005/8/layout/orgChart1"/>
    <dgm:cxn modelId="{BCC1E6B0-441C-4F1E-9C56-85B652F67653}" type="presOf" srcId="{440E62FC-F87B-4234-A595-69BE92522468}" destId="{A5CC26DD-5B3E-4647-8F89-280D8BB1D9DC}" srcOrd="0" destOrd="0" presId="urn:microsoft.com/office/officeart/2005/8/layout/orgChart1"/>
    <dgm:cxn modelId="{28EE5A72-4746-484A-9B27-80C29BE04333}" type="presOf" srcId="{F15030C9-44BF-4FFD-9624-F98E70BC1861}" destId="{31A00046-87FB-4D8E-9926-34D9053AB534}"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50EC8367-E0F2-48B8-B103-F6BBA5D02C88}" type="presOf" srcId="{27B1691D-36CB-45F3-ABE6-9282F3F8D3FB}" destId="{C5E65C88-E3FF-42DE-A60E-8F77415A70D0}"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AC90D509-7EDB-4C20-B060-DE5DEA253301}" type="presOf" srcId="{1554F028-DB5F-432C-9B50-69F58D98F06D}" destId="{F18612F7-9F80-4BAF-836A-8CE26497C6F0}"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37A2BEEA-B7C3-4704-94DE-B16B1A3528F2}" type="presOf" srcId="{0B6AB93F-CC09-4216-BD7B-C4881C39C942}" destId="{2FFD1C5D-5DCC-475F-AACB-5C9E428978FF}" srcOrd="0" destOrd="0" presId="urn:microsoft.com/office/officeart/2005/8/layout/orgChart1"/>
    <dgm:cxn modelId="{0277B511-410A-4189-88AA-EAC002196DC6}" type="presOf" srcId="{06C2A45B-B1B3-40B3-8951-FB5B1CF82137}" destId="{4B949F94-D91F-4583-8B44-EEC72CCAD2BB}" srcOrd="1" destOrd="0" presId="urn:microsoft.com/office/officeart/2005/8/layout/orgChart1"/>
    <dgm:cxn modelId="{C4FF7343-4C40-4274-9341-E9823E53AD22}" type="presOf" srcId="{843E8F54-D63B-43E9-A4A5-DCEB20B15315}" destId="{E9F51E55-FF7F-4528-A4FD-4DD117ECB2F1}" srcOrd="0" destOrd="0" presId="urn:microsoft.com/office/officeart/2005/8/layout/orgChart1"/>
    <dgm:cxn modelId="{0E99C4FB-B05A-42A0-9500-2B646334BD9D}" type="presOf" srcId="{864A8C28-09B8-481B-8BF9-255473397F75}" destId="{3C272F1B-3561-416A-B664-6CCA419912BC}" srcOrd="0" destOrd="0" presId="urn:microsoft.com/office/officeart/2005/8/layout/orgChart1"/>
    <dgm:cxn modelId="{1C13B2E1-B6CB-45D6-9DC7-87AC2D8AA6A8}" type="presOf" srcId="{C8F96092-F1D6-4C35-89DB-E3BA9356AF38}" destId="{DB702D74-9704-4813-96A1-1E1622EDBAEE}" srcOrd="0" destOrd="0" presId="urn:microsoft.com/office/officeart/2005/8/layout/orgChart1"/>
    <dgm:cxn modelId="{8CDFADE9-9FD4-4E97-AA2D-097B993D69CF}" type="presOf" srcId="{2C46FE8C-A3BF-49AE-AA93-EF9213CA7555}" destId="{509DC3CD-47FA-4517-9131-7C493EC2D145}" srcOrd="1" destOrd="0" presId="urn:microsoft.com/office/officeart/2005/8/layout/orgChart1"/>
    <dgm:cxn modelId="{41584334-ED50-4B31-BC74-07C1D39F114A}" type="presOf" srcId="{690B377E-54EB-426E-99F0-687C4D4C1F1F}" destId="{8655159E-0738-41B1-AE7A-C0C5F763F4A7}" srcOrd="0" destOrd="0" presId="urn:microsoft.com/office/officeart/2005/8/layout/orgChart1"/>
    <dgm:cxn modelId="{C9BCBA15-EA6F-465C-90D7-C99567372AC3}" type="presOf" srcId="{2BCCA590-A21E-4E1C-B4B7-5536B4F71719}" destId="{5C72C958-63D5-44CB-85BA-4B182A1B5398}" srcOrd="0" destOrd="0" presId="urn:microsoft.com/office/officeart/2005/8/layout/orgChart1"/>
    <dgm:cxn modelId="{7C954058-95CB-449F-A3D7-FB9BE5013665}" type="presOf" srcId="{1554F028-DB5F-432C-9B50-69F58D98F06D}" destId="{32F2B371-0E68-46C4-99E1-8950E0AA59F3}"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9902B4F1-18ED-49DC-A37E-2F2C87737157}" type="presOf" srcId="{3BAA9B65-7C6D-4488-96B7-B397BA372791}" destId="{CAF06C15-1277-4981-8E5C-97F5864241B7}"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E4335C80-E264-4A31-9A62-A595BF56FEA6}" type="presOf" srcId="{690B377E-54EB-426E-99F0-687C4D4C1F1F}" destId="{3632C5A1-9B48-4C2F-B8DD-5E8A5A817E07}" srcOrd="1" destOrd="0" presId="urn:microsoft.com/office/officeart/2005/8/layout/orgChart1"/>
    <dgm:cxn modelId="{9BE66323-49D7-4F4D-AF9D-D88545AFFD78}" type="presOf" srcId="{2AF65186-30D4-4803-ACB9-BC2284D25B3D}" destId="{05034F84-9D62-4471-8B5D-C7888EDD46EA}"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84B8E265-3C9D-4A41-899C-01C98C035701}" type="presOf" srcId="{14534D70-A313-48E0-993E-9BF99A4751E1}" destId="{95715B06-0210-4761-BDAC-9EB7095DC8B1}" srcOrd="1" destOrd="0" presId="urn:microsoft.com/office/officeart/2005/8/layout/orgChart1"/>
    <dgm:cxn modelId="{A06E9BA4-685D-4ABA-9062-CA0FA3AFC2B0}" type="presOf" srcId="{2AF65186-30D4-4803-ACB9-BC2284D25B3D}" destId="{0D9F4134-8C37-4D99-ACF9-C78485FA80EA}" srcOrd="0" destOrd="0" presId="urn:microsoft.com/office/officeart/2005/8/layout/orgChart1"/>
    <dgm:cxn modelId="{CC7B3DA4-5913-4994-B33F-20827C847868}" type="presOf" srcId="{61ED6F64-1037-41AA-99CB-0FD1CE5C42CA}" destId="{C7225B67-C8E8-47E1-A344-FF9C485061D0}" srcOrd="0" destOrd="0" presId="urn:microsoft.com/office/officeart/2005/8/layout/orgChart1"/>
    <dgm:cxn modelId="{3104EA8D-B2B9-46A3-AA7D-DFF97F050019}" type="presOf" srcId="{D43DF74B-DE34-4A39-8393-CFA044E97EC7}" destId="{5FFECCD6-3878-4991-ABE3-D522F3523DCA}"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64BC0039-A337-4E50-BE5F-DF39DAAD0629}" type="presOf" srcId="{2C46FE8C-A3BF-49AE-AA93-EF9213CA7555}" destId="{418912AB-6FED-4B26-9BE6-8844E6C06A38}" srcOrd="0" destOrd="0" presId="urn:microsoft.com/office/officeart/2005/8/layout/orgChart1"/>
    <dgm:cxn modelId="{5F0740BC-476A-4261-ACFC-0F1E657A63C0}" type="presOf" srcId="{61ED6F64-1037-41AA-99CB-0FD1CE5C42CA}" destId="{BC295BA2-0479-4757-8A7E-FA48C65BD863}" srcOrd="1" destOrd="0" presId="urn:microsoft.com/office/officeart/2005/8/layout/orgChart1"/>
    <dgm:cxn modelId="{3CA7C2D7-2F60-409D-A2A3-B5CC5262483E}" type="presOf" srcId="{E8382416-C2D9-4059-91FA-437F691B39FC}" destId="{097246D9-A227-498F-B17E-D485DEAE4B7A}" srcOrd="0" destOrd="0" presId="urn:microsoft.com/office/officeart/2005/8/layout/orgChart1"/>
    <dgm:cxn modelId="{0871D5BE-56E1-4928-8A34-93008DA05BC2}" type="presOf" srcId="{2BCCA590-A21E-4E1C-B4B7-5536B4F71719}" destId="{0029E3B9-C8AA-41EA-A11C-97443A267FA8}" srcOrd="1" destOrd="0" presId="urn:microsoft.com/office/officeart/2005/8/layout/orgChart1"/>
    <dgm:cxn modelId="{2D877D3C-0EF8-4340-9757-2D7DBCF1AE5F}" type="presParOf" srcId="{DB702D74-9704-4813-96A1-1E1622EDBAEE}" destId="{A5553F94-5CE1-40C9-9676-2711A675CD77}" srcOrd="0" destOrd="0" presId="urn:microsoft.com/office/officeart/2005/8/layout/orgChart1"/>
    <dgm:cxn modelId="{071395EE-5C52-491C-AAE8-35A5B3172133}" type="presParOf" srcId="{A5553F94-5CE1-40C9-9676-2711A675CD77}" destId="{77C5A94E-F585-4A43-88BA-CDC7968B7BDD}" srcOrd="0" destOrd="0" presId="urn:microsoft.com/office/officeart/2005/8/layout/orgChart1"/>
    <dgm:cxn modelId="{13493E29-526D-4114-889A-10BD712C3C08}" type="presParOf" srcId="{77C5A94E-F585-4A43-88BA-CDC7968B7BDD}" destId="{418912AB-6FED-4B26-9BE6-8844E6C06A38}" srcOrd="0" destOrd="0" presId="urn:microsoft.com/office/officeart/2005/8/layout/orgChart1"/>
    <dgm:cxn modelId="{999B32D0-191D-44E9-A63F-443B17B898D6}" type="presParOf" srcId="{77C5A94E-F585-4A43-88BA-CDC7968B7BDD}" destId="{509DC3CD-47FA-4517-9131-7C493EC2D145}" srcOrd="1" destOrd="0" presId="urn:microsoft.com/office/officeart/2005/8/layout/orgChart1"/>
    <dgm:cxn modelId="{840F8834-0A6F-410F-9F57-56D6456B117D}" type="presParOf" srcId="{A5553F94-5CE1-40C9-9676-2711A675CD77}" destId="{4265A543-DEB2-4FA7-98F2-452B8165D146}" srcOrd="1" destOrd="0" presId="urn:microsoft.com/office/officeart/2005/8/layout/orgChart1"/>
    <dgm:cxn modelId="{CDD950EC-1F9F-491F-B478-64AEC4678007}" type="presParOf" srcId="{4265A543-DEB2-4FA7-98F2-452B8165D146}" destId="{A5CC26DD-5B3E-4647-8F89-280D8BB1D9DC}" srcOrd="0" destOrd="0" presId="urn:microsoft.com/office/officeart/2005/8/layout/orgChart1"/>
    <dgm:cxn modelId="{63BDE01F-93AB-4252-8AD1-F98FACA6E429}" type="presParOf" srcId="{4265A543-DEB2-4FA7-98F2-452B8165D146}" destId="{2AB2BFEF-DF27-419F-992D-44AD764385E4}" srcOrd="1" destOrd="0" presId="urn:microsoft.com/office/officeart/2005/8/layout/orgChart1"/>
    <dgm:cxn modelId="{95380C15-4142-46DA-B5C3-1DE2FF919504}" type="presParOf" srcId="{2AB2BFEF-DF27-419F-992D-44AD764385E4}" destId="{51DD09DB-D854-4CD1-8C5D-E975CF1AAB41}" srcOrd="0" destOrd="0" presId="urn:microsoft.com/office/officeart/2005/8/layout/orgChart1"/>
    <dgm:cxn modelId="{E6771CD1-DDC1-4778-BE68-2324EE67D7A2}" type="presParOf" srcId="{51DD09DB-D854-4CD1-8C5D-E975CF1AAB41}" destId="{C69C8D37-FE2E-479A-A600-591C22E74617}" srcOrd="0" destOrd="0" presId="urn:microsoft.com/office/officeart/2005/8/layout/orgChart1"/>
    <dgm:cxn modelId="{C4453581-466E-49C0-8D2B-B22DE4A98C00}" type="presParOf" srcId="{51DD09DB-D854-4CD1-8C5D-E975CF1AAB41}" destId="{95715B06-0210-4761-BDAC-9EB7095DC8B1}" srcOrd="1" destOrd="0" presId="urn:microsoft.com/office/officeart/2005/8/layout/orgChart1"/>
    <dgm:cxn modelId="{313FDE5F-EAC1-4364-842E-67AB072FB1C8}" type="presParOf" srcId="{2AB2BFEF-DF27-419F-992D-44AD764385E4}" destId="{6AD9E646-C039-42A3-9E6C-BB0B6A755D6E}" srcOrd="1" destOrd="0" presId="urn:microsoft.com/office/officeart/2005/8/layout/orgChart1"/>
    <dgm:cxn modelId="{F170AD96-DF9F-4B9C-95A6-762BC1DAEB0E}" type="presParOf" srcId="{6AD9E646-C039-42A3-9E6C-BB0B6A755D6E}" destId="{31A00046-87FB-4D8E-9926-34D9053AB534}" srcOrd="0" destOrd="0" presId="urn:microsoft.com/office/officeart/2005/8/layout/orgChart1"/>
    <dgm:cxn modelId="{A073CD87-1F95-4E42-A97B-2D4DB00B2E27}" type="presParOf" srcId="{6AD9E646-C039-42A3-9E6C-BB0B6A755D6E}" destId="{BA04580C-1279-430A-93EA-23E2BD8BDFE3}" srcOrd="1" destOrd="0" presId="urn:microsoft.com/office/officeart/2005/8/layout/orgChart1"/>
    <dgm:cxn modelId="{84819906-49D3-4F2E-B910-1301229BB342}" type="presParOf" srcId="{BA04580C-1279-430A-93EA-23E2BD8BDFE3}" destId="{0E46BCD0-EFF3-4928-BED7-14006C647EDF}" srcOrd="0" destOrd="0" presId="urn:microsoft.com/office/officeart/2005/8/layout/orgChart1"/>
    <dgm:cxn modelId="{6B6871D7-BE87-4B7E-88F1-57390121163B}" type="presParOf" srcId="{0E46BCD0-EFF3-4928-BED7-14006C647EDF}" destId="{5C72C958-63D5-44CB-85BA-4B182A1B5398}" srcOrd="0" destOrd="0" presId="urn:microsoft.com/office/officeart/2005/8/layout/orgChart1"/>
    <dgm:cxn modelId="{9C0FFEE6-CA3D-4983-96BA-995DF9D3795E}" type="presParOf" srcId="{0E46BCD0-EFF3-4928-BED7-14006C647EDF}" destId="{0029E3B9-C8AA-41EA-A11C-97443A267FA8}" srcOrd="1" destOrd="0" presId="urn:microsoft.com/office/officeart/2005/8/layout/orgChart1"/>
    <dgm:cxn modelId="{1C8A5A19-8B6C-4828-A733-1838142C6E99}" type="presParOf" srcId="{BA04580C-1279-430A-93EA-23E2BD8BDFE3}" destId="{E129657F-0E29-4D4A-A5C6-9851F0406B2B}" srcOrd="1" destOrd="0" presId="urn:microsoft.com/office/officeart/2005/8/layout/orgChart1"/>
    <dgm:cxn modelId="{E3F6FCC8-98F8-4123-8CEE-F41E8C505CC1}" type="presParOf" srcId="{BA04580C-1279-430A-93EA-23E2BD8BDFE3}" destId="{B128A5ED-5829-4ED1-8803-537DBB0D2D3C}" srcOrd="2" destOrd="0" presId="urn:microsoft.com/office/officeart/2005/8/layout/orgChart1"/>
    <dgm:cxn modelId="{944A54F5-86F5-4120-8271-AB2BE7C3ECF6}" type="presParOf" srcId="{6AD9E646-C039-42A3-9E6C-BB0B6A755D6E}" destId="{097246D9-A227-498F-B17E-D485DEAE4B7A}" srcOrd="2" destOrd="0" presId="urn:microsoft.com/office/officeart/2005/8/layout/orgChart1"/>
    <dgm:cxn modelId="{1E73296E-9F99-431B-B028-A4C8B2EB1F9C}" type="presParOf" srcId="{6AD9E646-C039-42A3-9E6C-BB0B6A755D6E}" destId="{700B3B65-2D19-43B7-A8CD-3C210D2F33FE}" srcOrd="3" destOrd="0" presId="urn:microsoft.com/office/officeart/2005/8/layout/orgChart1"/>
    <dgm:cxn modelId="{68DFF843-CA03-4E3E-94A9-F2590D8492A9}" type="presParOf" srcId="{700B3B65-2D19-43B7-A8CD-3C210D2F33FE}" destId="{3DC1410D-0E7C-4696-BFDE-FE451ACE3943}" srcOrd="0" destOrd="0" presId="urn:microsoft.com/office/officeart/2005/8/layout/orgChart1"/>
    <dgm:cxn modelId="{5A414DFB-FDB3-4B14-A499-9D4D15DF5FA7}" type="presParOf" srcId="{3DC1410D-0E7C-4696-BFDE-FE451ACE3943}" destId="{C7225B67-C8E8-47E1-A344-FF9C485061D0}" srcOrd="0" destOrd="0" presId="urn:microsoft.com/office/officeart/2005/8/layout/orgChart1"/>
    <dgm:cxn modelId="{086BCC86-9A90-4A8C-94E3-23E85AB03DD7}" type="presParOf" srcId="{3DC1410D-0E7C-4696-BFDE-FE451ACE3943}" destId="{BC295BA2-0479-4757-8A7E-FA48C65BD863}" srcOrd="1" destOrd="0" presId="urn:microsoft.com/office/officeart/2005/8/layout/orgChart1"/>
    <dgm:cxn modelId="{304004D0-B106-4D8E-ADBE-EF7DA4EBBFE7}" type="presParOf" srcId="{700B3B65-2D19-43B7-A8CD-3C210D2F33FE}" destId="{42E66376-BF4D-46D0-871E-0C37230B6549}" srcOrd="1" destOrd="0" presId="urn:microsoft.com/office/officeart/2005/8/layout/orgChart1"/>
    <dgm:cxn modelId="{7EAF2661-CA8E-4730-91F6-808DF68E8995}" type="presParOf" srcId="{700B3B65-2D19-43B7-A8CD-3C210D2F33FE}" destId="{7A4804B7-0132-4D38-9164-C8C99E0324DB}" srcOrd="2" destOrd="0" presId="urn:microsoft.com/office/officeart/2005/8/layout/orgChart1"/>
    <dgm:cxn modelId="{81C6B568-C73E-4FCA-8B47-149DE0199413}" type="presParOf" srcId="{2AB2BFEF-DF27-419F-992D-44AD764385E4}" destId="{7CB4ECA4-2FEE-420E-A67D-604A80794DA7}" srcOrd="2" destOrd="0" presId="urn:microsoft.com/office/officeart/2005/8/layout/orgChart1"/>
    <dgm:cxn modelId="{40C9CB85-D18D-4B51-AFD3-69CCC490727F}" type="presParOf" srcId="{4265A543-DEB2-4FA7-98F2-452B8165D146}" destId="{5FFECCD6-3878-4991-ABE3-D522F3523DCA}" srcOrd="2" destOrd="0" presId="urn:microsoft.com/office/officeart/2005/8/layout/orgChart1"/>
    <dgm:cxn modelId="{DDD18E09-E500-4754-BDA5-2AC924D2AAE6}" type="presParOf" srcId="{4265A543-DEB2-4FA7-98F2-452B8165D146}" destId="{2C591ED8-5095-4FCD-BB48-A94E2036B6E3}" srcOrd="3" destOrd="0" presId="urn:microsoft.com/office/officeart/2005/8/layout/orgChart1"/>
    <dgm:cxn modelId="{DD1D7832-469A-4AE9-B51D-3D610029BA31}" type="presParOf" srcId="{2C591ED8-5095-4FCD-BB48-A94E2036B6E3}" destId="{06785766-DE72-40E4-BC30-B3482A8BA9A9}" srcOrd="0" destOrd="0" presId="urn:microsoft.com/office/officeart/2005/8/layout/orgChart1"/>
    <dgm:cxn modelId="{A0C86356-35FA-45DD-AA70-DAFCF531B7A7}" type="presParOf" srcId="{06785766-DE72-40E4-BC30-B3482A8BA9A9}" destId="{0D9F4134-8C37-4D99-ACF9-C78485FA80EA}" srcOrd="0" destOrd="0" presId="urn:microsoft.com/office/officeart/2005/8/layout/orgChart1"/>
    <dgm:cxn modelId="{B44CC1B5-72DE-40F3-B605-D0BDC32A20E1}" type="presParOf" srcId="{06785766-DE72-40E4-BC30-B3482A8BA9A9}" destId="{05034F84-9D62-4471-8B5D-C7888EDD46EA}" srcOrd="1" destOrd="0" presId="urn:microsoft.com/office/officeart/2005/8/layout/orgChart1"/>
    <dgm:cxn modelId="{A6962F18-1E7C-4029-B250-7367290C63F2}" type="presParOf" srcId="{2C591ED8-5095-4FCD-BB48-A94E2036B6E3}" destId="{43363C4A-EB10-4398-95A9-891D95F95FFC}" srcOrd="1" destOrd="0" presId="urn:microsoft.com/office/officeart/2005/8/layout/orgChart1"/>
    <dgm:cxn modelId="{12F07209-E776-4F2D-897B-FE1B77D884D0}" type="presParOf" srcId="{43363C4A-EB10-4398-95A9-891D95F95FFC}" destId="{CAF06C15-1277-4981-8E5C-97F5864241B7}" srcOrd="0" destOrd="0" presId="urn:microsoft.com/office/officeart/2005/8/layout/orgChart1"/>
    <dgm:cxn modelId="{68726934-B106-48D5-B78A-14024F1B6CC3}" type="presParOf" srcId="{43363C4A-EB10-4398-95A9-891D95F95FFC}" destId="{3CA7470B-D6D6-4E84-87E8-5018E389312C}" srcOrd="1" destOrd="0" presId="urn:microsoft.com/office/officeart/2005/8/layout/orgChart1"/>
    <dgm:cxn modelId="{92A448D9-0E43-4E2D-8039-69405CFF98FF}" type="presParOf" srcId="{3CA7470B-D6D6-4E84-87E8-5018E389312C}" destId="{A09619A5-DAD8-42B9-9AA0-8EDC930F4569}" srcOrd="0" destOrd="0" presId="urn:microsoft.com/office/officeart/2005/8/layout/orgChart1"/>
    <dgm:cxn modelId="{FA6EC501-12B8-4EF7-B23B-5383F92FDEDB}" type="presParOf" srcId="{A09619A5-DAD8-42B9-9AA0-8EDC930F4569}" destId="{3C272F1B-3561-416A-B664-6CCA419912BC}" srcOrd="0" destOrd="0" presId="urn:microsoft.com/office/officeart/2005/8/layout/orgChart1"/>
    <dgm:cxn modelId="{BE27BCCA-9028-4DFF-B129-DA53BD944D2A}" type="presParOf" srcId="{A09619A5-DAD8-42B9-9AA0-8EDC930F4569}" destId="{FCB987E9-89EA-4137-838A-EC9D76633379}" srcOrd="1" destOrd="0" presId="urn:microsoft.com/office/officeart/2005/8/layout/orgChart1"/>
    <dgm:cxn modelId="{F6A7972E-2746-4E66-9810-DA3F377CB507}" type="presParOf" srcId="{3CA7470B-D6D6-4E84-87E8-5018E389312C}" destId="{3A0FDFFF-4C87-4C8B-8526-72B8A04931CA}" srcOrd="1" destOrd="0" presId="urn:microsoft.com/office/officeart/2005/8/layout/orgChart1"/>
    <dgm:cxn modelId="{6F190C09-97A0-4897-8BCE-63B5F28A5A75}" type="presParOf" srcId="{3A0FDFFF-4C87-4C8B-8526-72B8A04931CA}" destId="{E9F51E55-FF7F-4528-A4FD-4DD117ECB2F1}" srcOrd="0" destOrd="0" presId="urn:microsoft.com/office/officeart/2005/8/layout/orgChart1"/>
    <dgm:cxn modelId="{A5FB0762-C658-4E66-925D-62E1F91BAA65}" type="presParOf" srcId="{3A0FDFFF-4C87-4C8B-8526-72B8A04931CA}" destId="{963364FE-AABB-41CD-87D4-ED196E054397}" srcOrd="1" destOrd="0" presId="urn:microsoft.com/office/officeart/2005/8/layout/orgChart1"/>
    <dgm:cxn modelId="{1DF04E08-C653-4F2D-9EAD-7C480A806889}" type="presParOf" srcId="{963364FE-AABB-41CD-87D4-ED196E054397}" destId="{7933CC0E-7A60-4832-9A3B-2B66D835D555}" srcOrd="0" destOrd="0" presId="urn:microsoft.com/office/officeart/2005/8/layout/orgChart1"/>
    <dgm:cxn modelId="{9B2C5BC9-DF65-4ECC-A349-EDD00808159E}" type="presParOf" srcId="{7933CC0E-7A60-4832-9A3B-2B66D835D555}" destId="{8655159E-0738-41B1-AE7A-C0C5F763F4A7}" srcOrd="0" destOrd="0" presId="urn:microsoft.com/office/officeart/2005/8/layout/orgChart1"/>
    <dgm:cxn modelId="{9BE810DA-CFE7-4E97-8505-CD963353B079}" type="presParOf" srcId="{7933CC0E-7A60-4832-9A3B-2B66D835D555}" destId="{3632C5A1-9B48-4C2F-B8DD-5E8A5A817E07}" srcOrd="1" destOrd="0" presId="urn:microsoft.com/office/officeart/2005/8/layout/orgChart1"/>
    <dgm:cxn modelId="{7D4FB036-59CD-42D1-B75E-1A3736F3DB47}" type="presParOf" srcId="{963364FE-AABB-41CD-87D4-ED196E054397}" destId="{DD64A74A-631C-4983-A6EC-EF21DD1E7C8C}" srcOrd="1" destOrd="0" presId="urn:microsoft.com/office/officeart/2005/8/layout/orgChart1"/>
    <dgm:cxn modelId="{7EBA4A88-655A-431C-B47C-9962E73130B8}" type="presParOf" srcId="{963364FE-AABB-41CD-87D4-ED196E054397}" destId="{69294E3A-E958-435A-AF35-A43B07AE1C2E}" srcOrd="2" destOrd="0" presId="urn:microsoft.com/office/officeart/2005/8/layout/orgChart1"/>
    <dgm:cxn modelId="{A4F9615E-58C3-4A59-A959-E89E44DAE77C}" type="presParOf" srcId="{3CA7470B-D6D6-4E84-87E8-5018E389312C}" destId="{378A8F79-D24A-4E92-A00D-1723E448F839}" srcOrd="2" destOrd="0" presId="urn:microsoft.com/office/officeart/2005/8/layout/orgChart1"/>
    <dgm:cxn modelId="{DCC101DC-3434-4677-A5FB-75739B88D374}" type="presParOf" srcId="{43363C4A-EB10-4398-95A9-891D95F95FFC}" destId="{C5E65C88-E3FF-42DE-A60E-8F77415A70D0}" srcOrd="2" destOrd="0" presId="urn:microsoft.com/office/officeart/2005/8/layout/orgChart1"/>
    <dgm:cxn modelId="{C6C738FD-C6D4-408C-B59C-CD27E0E471CA}" type="presParOf" srcId="{43363C4A-EB10-4398-95A9-891D95F95FFC}" destId="{30AAE121-D9D5-4CA1-BE55-9DF373F59D3D}" srcOrd="3" destOrd="0" presId="urn:microsoft.com/office/officeart/2005/8/layout/orgChart1"/>
    <dgm:cxn modelId="{1814A71C-D969-4BC5-AE57-98F04134FCF4}" type="presParOf" srcId="{30AAE121-D9D5-4CA1-BE55-9DF373F59D3D}" destId="{12075079-190E-425E-992A-8E486965F6F5}" srcOrd="0" destOrd="0" presId="urn:microsoft.com/office/officeart/2005/8/layout/orgChart1"/>
    <dgm:cxn modelId="{B22D4174-7DE5-44F7-9451-912E4F6B7E65}" type="presParOf" srcId="{12075079-190E-425E-992A-8E486965F6F5}" destId="{32F2B371-0E68-46C4-99E1-8950E0AA59F3}" srcOrd="0" destOrd="0" presId="urn:microsoft.com/office/officeart/2005/8/layout/orgChart1"/>
    <dgm:cxn modelId="{19004348-CDDC-42AB-9CC8-F1E7FC7AF2F9}" type="presParOf" srcId="{12075079-190E-425E-992A-8E486965F6F5}" destId="{F18612F7-9F80-4BAF-836A-8CE26497C6F0}" srcOrd="1" destOrd="0" presId="urn:microsoft.com/office/officeart/2005/8/layout/orgChart1"/>
    <dgm:cxn modelId="{14DD26E7-4AA9-42BB-AEB5-907D0BA48891}" type="presParOf" srcId="{30AAE121-D9D5-4CA1-BE55-9DF373F59D3D}" destId="{CEC27B47-2A81-44D2-857F-56677C00D119}" srcOrd="1" destOrd="0" presId="urn:microsoft.com/office/officeart/2005/8/layout/orgChart1"/>
    <dgm:cxn modelId="{3030009D-D55E-4369-A77E-5B2E69665030}" type="presParOf" srcId="{CEC27B47-2A81-44D2-857F-56677C00D119}" destId="{2FFD1C5D-5DCC-475F-AACB-5C9E428978FF}" srcOrd="0" destOrd="0" presId="urn:microsoft.com/office/officeart/2005/8/layout/orgChart1"/>
    <dgm:cxn modelId="{CDD65918-3593-49F1-BE71-4272DDA047A9}" type="presParOf" srcId="{CEC27B47-2A81-44D2-857F-56677C00D119}" destId="{1484854E-A1B1-4281-8132-3585D20861B0}" srcOrd="1" destOrd="0" presId="urn:microsoft.com/office/officeart/2005/8/layout/orgChart1"/>
    <dgm:cxn modelId="{6C7C226A-812A-4C0B-A8FB-771179A5445A}" type="presParOf" srcId="{1484854E-A1B1-4281-8132-3585D20861B0}" destId="{E58580D0-AAF5-4BDB-85A4-6318B6CDB215}" srcOrd="0" destOrd="0" presId="urn:microsoft.com/office/officeart/2005/8/layout/orgChart1"/>
    <dgm:cxn modelId="{16C4BA92-A271-4857-B6A8-F529B98287F6}" type="presParOf" srcId="{E58580D0-AAF5-4BDB-85A4-6318B6CDB215}" destId="{E3787CC8-CF0F-442B-A518-2185CBC70DD0}" srcOrd="0" destOrd="0" presId="urn:microsoft.com/office/officeart/2005/8/layout/orgChart1"/>
    <dgm:cxn modelId="{8346E0DF-75A1-4972-8F02-8056E44424BE}" type="presParOf" srcId="{E58580D0-AAF5-4BDB-85A4-6318B6CDB215}" destId="{4B949F94-D91F-4583-8B44-EEC72CCAD2BB}" srcOrd="1" destOrd="0" presId="urn:microsoft.com/office/officeart/2005/8/layout/orgChart1"/>
    <dgm:cxn modelId="{DF7BE59F-CE2B-40AF-A5D8-734ED4AF565C}" type="presParOf" srcId="{1484854E-A1B1-4281-8132-3585D20861B0}" destId="{EB0219F9-47C7-4D41-8C7D-D7BCDFD4CC1A}" srcOrd="1" destOrd="0" presId="urn:microsoft.com/office/officeart/2005/8/layout/orgChart1"/>
    <dgm:cxn modelId="{4AF4ABD2-68EB-430D-B9DF-E51747A2671B}" type="presParOf" srcId="{1484854E-A1B1-4281-8132-3585D20861B0}" destId="{4016A88F-1DF8-4C9D-B306-6AAFA735569C}" srcOrd="2" destOrd="0" presId="urn:microsoft.com/office/officeart/2005/8/layout/orgChart1"/>
    <dgm:cxn modelId="{D075B7A2-DF3D-427D-AC52-311135E8D97B}" type="presParOf" srcId="{30AAE121-D9D5-4CA1-BE55-9DF373F59D3D}" destId="{1219A425-B292-4748-83AB-D343102F6FE6}" srcOrd="2" destOrd="0" presId="urn:microsoft.com/office/officeart/2005/8/layout/orgChart1"/>
    <dgm:cxn modelId="{F64B852E-0161-4201-8932-AE43BE5822E5}" type="presParOf" srcId="{2C591ED8-5095-4FCD-BB48-A94E2036B6E3}" destId="{262AAB7E-0257-4AB1-B86D-58A6D63C5E6F}" srcOrd="2" destOrd="0" presId="urn:microsoft.com/office/officeart/2005/8/layout/orgChart1"/>
    <dgm:cxn modelId="{01AC19D1-F198-4848-82EA-26FB44BE090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Disease</a:t>
          </a:r>
          <a:r>
            <a:rPr lang="en-US" sz="2800" kern="1200" dirty="0" smtClean="0"/>
            <a:t> </a:t>
          </a:r>
          <a:r>
            <a:rPr lang="en-US" sz="2800" kern="1200" dirty="0" smtClean="0">
              <a:solidFill>
                <a:srgbClr val="FF0000"/>
              </a:solidFill>
            </a:rPr>
            <a:t>occurrence</a:t>
          </a:r>
          <a:endParaRPr lang="en-US" sz="2800" kern="1200" dirty="0">
            <a:solidFill>
              <a:srgbClr val="FF0000"/>
            </a:solidFill>
          </a:endParaRP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Prevalence</a:t>
          </a:r>
          <a:endParaRPr lang="en-US" sz="2800" kern="1200" dirty="0">
            <a:solidFill>
              <a:srgbClr val="FF0000"/>
            </a:solidFill>
          </a:endParaRP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Point</a:t>
          </a:r>
          <a:endParaRPr lang="en-US" sz="2400" kern="1200" dirty="0">
            <a:solidFill>
              <a:srgbClr val="FF0000"/>
            </a:solidFill>
          </a:endParaRP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Period</a:t>
          </a:r>
          <a:endParaRPr lang="en-US" sz="2400" kern="1200" dirty="0">
            <a:solidFill>
              <a:srgbClr val="FF0000"/>
            </a:solidFill>
          </a:endParaRP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Incidence</a:t>
          </a:r>
          <a:endParaRPr lang="en-US" sz="2800" kern="1200" dirty="0">
            <a:solidFill>
              <a:srgbClr val="FF0000"/>
            </a:solidFill>
          </a:endParaRP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Cumulative</a:t>
          </a:r>
          <a:r>
            <a:rPr lang="en-US" sz="1300" kern="1200" dirty="0" smtClean="0">
              <a:solidFill>
                <a:srgbClr val="FF0000"/>
              </a:solidFill>
            </a:rPr>
            <a:t> </a:t>
          </a:r>
          <a:r>
            <a:rPr lang="en-US" sz="2400" kern="1200" dirty="0" smtClean="0">
              <a:solidFill>
                <a:srgbClr val="FF0000"/>
              </a:solidFill>
            </a:rPr>
            <a:t>incidence</a:t>
          </a:r>
          <a:endParaRPr lang="en-US" sz="2400"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Simple proportion</a:t>
          </a:r>
        </a:p>
        <a:p>
          <a:pPr lvl="0" algn="l" defTabSz="666750">
            <a:lnSpc>
              <a:spcPct val="90000"/>
            </a:lnSpc>
            <a:spcBef>
              <a:spcPct val="0"/>
            </a:spcBef>
            <a:spcAft>
              <a:spcPct val="35000"/>
            </a:spcAft>
          </a:pPr>
          <a:r>
            <a:rPr lang="en-US" sz="1500" kern="1200" dirty="0" smtClean="0">
              <a:solidFill>
                <a:srgbClr val="FF0000"/>
              </a:solidFill>
            </a:rPr>
            <a:t>  Kaplan-Meier</a:t>
          </a:r>
        </a:p>
        <a:p>
          <a:pPr lvl="0" algn="l" defTabSz="666750">
            <a:lnSpc>
              <a:spcPct val="90000"/>
            </a:lnSpc>
            <a:spcBef>
              <a:spcPct val="0"/>
            </a:spcBef>
            <a:spcAft>
              <a:spcPct val="35000"/>
            </a:spcAft>
          </a:pPr>
          <a:r>
            <a:rPr lang="en-US" sz="1500" kern="1200" dirty="0" smtClean="0">
              <a:solidFill>
                <a:srgbClr val="FF0000"/>
              </a:solidFill>
            </a:rPr>
            <a:t>  Life-table</a:t>
          </a:r>
        </a:p>
        <a:p>
          <a:pPr lvl="0" algn="l" defTabSz="666750">
            <a:lnSpc>
              <a:spcPct val="90000"/>
            </a:lnSpc>
            <a:spcBef>
              <a:spcPct val="0"/>
            </a:spcBef>
            <a:spcAft>
              <a:spcPct val="35000"/>
            </a:spcAft>
          </a:pPr>
          <a:r>
            <a:rPr lang="en-US" sz="1500" kern="1200" dirty="0" smtClean="0"/>
            <a:t>  Aalen-Johansen</a:t>
          </a:r>
          <a:endParaRPr lang="en-US" sz="1500" kern="1200" dirty="0"/>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Average incidence rate</a:t>
          </a:r>
        </a:p>
        <a:p>
          <a:pPr lvl="0" algn="l" defTabSz="666750">
            <a:lnSpc>
              <a:spcPct val="90000"/>
            </a:lnSpc>
            <a:spcBef>
              <a:spcPct val="0"/>
            </a:spcBef>
            <a:spcAft>
              <a:spcPct val="35000"/>
            </a:spcAft>
          </a:pPr>
          <a:r>
            <a:rPr lang="en-US" sz="1500" kern="1200" dirty="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dirty="0"/>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dirty="0"/>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95388" y="692150"/>
            <a:ext cx="4619625" cy="3463925"/>
          </a:xfrm>
          <a:ln/>
        </p:spPr>
      </p:sp>
      <p:sp>
        <p:nvSpPr>
          <p:cNvPr id="20483" name="Rectangle 3"/>
          <p:cNvSpPr>
            <a:spLocks noGrp="1" noChangeArrowheads="1"/>
          </p:cNvSpPr>
          <p:nvPr>
            <p:ph type="body" idx="1"/>
          </p:nvPr>
        </p:nvSpPr>
        <p:spPr/>
        <p:txBody>
          <a:bodyPr/>
          <a:lstStyle/>
          <a:p>
            <a:r>
              <a:rPr lang="en-US" dirty="0" smtClean="0"/>
              <a:t>Here</a:t>
            </a:r>
            <a:r>
              <a:rPr lang="en-US" baseline="0" dirty="0" smtClean="0"/>
              <a:t> is the framework we set forth in the Introductory Video about the kinds of questions that epidemiology can answer.  In the next two lectures, we will be discussing description.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10</a:t>
            </a:fld>
            <a:endParaRPr lang="en-US" dirty="0" smtClean="0"/>
          </a:p>
        </p:txBody>
      </p:sp>
      <p:sp>
        <p:nvSpPr>
          <p:cNvPr id="31746" name="Rectangle 2"/>
          <p:cNvSpPr>
            <a:spLocks noGrp="1" noRot="1" noChangeAspect="1" noChangeArrowheads="1" noTextEdit="1"/>
          </p:cNvSpPr>
          <p:nvPr>
            <p:ph type="sldImg"/>
          </p:nvPr>
        </p:nvSpPr>
        <p:spPr>
          <a:xfrm>
            <a:off x="1195388" y="692150"/>
            <a:ext cx="4619625" cy="3463925"/>
          </a:xfrm>
          <a:ln/>
        </p:spPr>
      </p:sp>
      <p:sp>
        <p:nvSpPr>
          <p:cNvPr id="31747" name="Rectangle 3"/>
          <p:cNvSpPr>
            <a:spLocks noGrp="1" noChangeArrowheads="1"/>
          </p:cNvSpPr>
          <p:nvPr>
            <p:ph type="body" idx="1"/>
          </p:nvPr>
        </p:nvSpPr>
        <p:spPr>
          <a:noFill/>
          <a:ln/>
        </p:spPr>
        <p:txBody>
          <a:bodyPr/>
          <a:lstStyle/>
          <a:p>
            <a:r>
              <a:rPr lang="en-US" dirty="0" smtClean="0"/>
              <a:t>The National Health Interview Survey is carried out every year (so it doesn’t take as long as the NHANES), but again the point is not how long it takes to conduct the NHIS but the time period the measurement represents in a given participant.  In this case, the measurement of disease prevalence is for a specified time period, 30 days, so it is an example of period prevalence, albeit not a particularly long period.  The same question might have been asked for the past six months and a different prevalence estimate would have been obtained.  The point prevalence question would have been whether the person was experiencing serious psychological distress at the time the interview was conducted, a proportion that could not be greater and presumably would have been lower than reported for the 30-day period.  Here period prevalence might have served a role in reducing bias if the study directors thought that persons experiencing serious psychological distress at the moment would be less likely to answer the question truthfully (or answer it at all).</a:t>
            </a:r>
          </a:p>
          <a:p>
            <a:endParaRPr lang="en-US" dirty="0" smtClean="0"/>
          </a:p>
          <a:p>
            <a:r>
              <a:rPr lang="en-US" dirty="0" smtClean="0"/>
              <a:t>One can begin to see how a very short-lived condition will have different prevalence depending on whether point or period prevalence is being examined and on the length of the time period if period prevalence is being examined. </a:t>
            </a:r>
          </a:p>
        </p:txBody>
      </p:sp>
    </p:spTree>
    <p:extLst>
      <p:ext uri="{BB962C8B-B14F-4D97-AF65-F5344CB8AC3E}">
        <p14:creationId xmlns:p14="http://schemas.microsoft.com/office/powerpoint/2010/main" val="359527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We will spend a lot of time on this in this class.  </a:t>
            </a:r>
          </a:p>
          <a:p>
            <a:endParaRPr lang="en-US" baseline="0" dirty="0" smtClean="0"/>
          </a:p>
          <a:p>
            <a:r>
              <a:rPr lang="en-US" baseline="0" dirty="0" smtClean="0"/>
              <a:t>When describing prevalence, it is often useful to incorporate the word “prevalence”.  It makes it unambiguous what is being referred to.  When referring to period prevalence, however, it is often better to spell out exactly what was done; very few laypersons know what period prevalence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11</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communication prevalence-related objectives in grant proposals.</a:t>
            </a:r>
            <a:r>
              <a:rPr lang="en-US" baseline="0" dirty="0" smtClean="0"/>
              <a:t>   Descriptive objectives are often the initial specific aims (the lead off) in grant applications.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12</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Prevalence is relatively straightforward,</a:t>
            </a:r>
            <a:r>
              <a:rPr lang="en-US" baseline="0" dirty="0" smtClean="0"/>
              <a:t> and thus we will spend most of our time focusing on a harder concept –  incidence.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13</a:t>
            </a:fld>
            <a:endParaRPr lang="en-US" dirty="0"/>
          </a:p>
        </p:txBody>
      </p:sp>
    </p:spTree>
    <p:extLst>
      <p:ext uri="{BB962C8B-B14F-4D97-AF65-F5344CB8AC3E}">
        <p14:creationId xmlns:p14="http://schemas.microsoft.com/office/powerpoint/2010/main" val="234710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14</a:t>
            </a:fld>
            <a:endParaRPr lang="en-US" dirty="0" smtClean="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r>
              <a:rPr lang="en-US" dirty="0" smtClean="0"/>
              <a:t>Turning now to incidence, understanding the 3 elements of incidence is essential to understanding the different measures we will be discussing.  These</a:t>
            </a:r>
            <a:r>
              <a:rPr lang="en-US" baseline="0" dirty="0" smtClean="0"/>
              <a:t> elements are</a:t>
            </a:r>
            <a:r>
              <a:rPr lang="en-US" dirty="0" smtClean="0"/>
              <a:t>:</a:t>
            </a:r>
            <a:r>
              <a:rPr lang="en-US" baseline="0" dirty="0" smtClean="0"/>
              <a:t>  </a:t>
            </a:r>
            <a:r>
              <a:rPr lang="en-US" dirty="0" smtClean="0"/>
              <a:t>1) the outcome/disease event, 2) a number of persons at risk, and 3) a time period during which the outcome events are observed.  If you always pay close attention to how these 3 elements are being used (or not used), you should have no trouble in understanding what kind of incidence measure is being presented.  Again, the binary event we are generally examining is the occurrence of a disease (or perhaps death), but this framework applies to measuring incidence in any study with a binary outcome (such as successfully quitting smoking). </a:t>
            </a:r>
          </a:p>
          <a:p>
            <a:endParaRPr lang="en-US" dirty="0" smtClean="0"/>
          </a:p>
          <a:p>
            <a:r>
              <a:rPr lang="en-US" i="0" dirty="0" smtClean="0"/>
              <a:t>(Note that your</a:t>
            </a:r>
            <a:r>
              <a:rPr lang="en-US" i="0" baseline="0" dirty="0" smtClean="0"/>
              <a:t> reading (Tapia Granados 1997) presents a similar concept but defines “e” as population under study and “n” as outcome events.)</a:t>
            </a:r>
            <a:endParaRPr lang="en-US" i="0" dirty="0" smtClean="0"/>
          </a:p>
          <a:p>
            <a:endParaRPr lang="en-US" dirty="0" smtClean="0"/>
          </a:p>
          <a:p>
            <a:r>
              <a:rPr lang="en-US" dirty="0" smtClean="0"/>
              <a:t>Not all reports of disease occurrence you encounter in the literature will explicitly identify these three elements for you.  It is necessary in those cases to look closely at what is being reported and uncover any elements that are not made explicit.  We will look at some examples in the slides that follow.</a:t>
            </a:r>
          </a:p>
        </p:txBody>
      </p:sp>
    </p:spTree>
    <p:extLst>
      <p:ext uri="{BB962C8B-B14F-4D97-AF65-F5344CB8AC3E}">
        <p14:creationId xmlns:p14="http://schemas.microsoft.com/office/powerpoint/2010/main" val="265213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15</a:t>
            </a:fld>
            <a:endParaRPr lang="en-US" dirty="0" smtClean="0"/>
          </a:p>
        </p:txBody>
      </p:sp>
      <p:sp>
        <p:nvSpPr>
          <p:cNvPr id="37890" name="Rectangle 2"/>
          <p:cNvSpPr>
            <a:spLocks noGrp="1" noRot="1" noChangeAspect="1" noChangeArrowheads="1" noTextEdit="1"/>
          </p:cNvSpPr>
          <p:nvPr>
            <p:ph type="sldImg"/>
          </p:nvPr>
        </p:nvSpPr>
        <p:spPr>
          <a:xfrm>
            <a:off x="1195388" y="692150"/>
            <a:ext cx="4619625" cy="3463925"/>
          </a:xfrm>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include E, N, and T.  We will be exploring some of the properties of these two measures, the assumptions they make, and how they are used in research.  Both measures account for the variation in time that participants are observed, but they do so in different ways.</a:t>
            </a:r>
          </a:p>
          <a:p>
            <a:pPr>
              <a:lnSpc>
                <a:spcPct val="90000"/>
              </a:lnSpc>
            </a:pPr>
            <a:endParaRPr lang="en-US" dirty="0" smtClean="0"/>
          </a:p>
          <a:p>
            <a:pPr>
              <a:lnSpc>
                <a:spcPct val="90000"/>
              </a:lnSpc>
            </a:pPr>
            <a:r>
              <a:rPr lang="en-US" dirty="0" smtClean="0"/>
              <a:t>The first measure is the proportion of individuals who experience an event in a defined time period.  There are many terms for this, but we prefer</a:t>
            </a:r>
            <a:r>
              <a:rPr lang="en-US" baseline="0" dirty="0" smtClean="0"/>
              <a:t> </a:t>
            </a:r>
            <a:r>
              <a:rPr lang="en-US" dirty="0" smtClean="0"/>
              <a:t>“cumulative incidence” for this construct as it is the most descriptive.</a:t>
            </a:r>
            <a:r>
              <a:rPr lang="en-US" baseline="0" dirty="0" smtClean="0"/>
              <a:t> </a:t>
            </a:r>
            <a:r>
              <a:rPr lang="en-US" dirty="0" smtClean="0"/>
              <a:t> The</a:t>
            </a:r>
            <a:r>
              <a:rPr lang="en-US" baseline="0" dirty="0" smtClean="0"/>
              <a:t> terms </a:t>
            </a:r>
            <a:r>
              <a:rPr lang="en-US" dirty="0" smtClean="0"/>
              <a:t>“incidence proportion”  and “risk” are also acceptable.  Even our preferred term “cumulative incidence” has some ambiguity.  The term has also been used by Breslow and Day (1980) to describe what is more commonly known as the cumulative hazard. Once again, the reader of any research needs to be very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a:lnSpc>
                <a:spcPct val="90000"/>
              </a:lnSpc>
            </a:pPr>
            <a:r>
              <a:rPr lang="en-US" dirty="0" smtClean="0"/>
              <a:t>The</a:t>
            </a:r>
            <a:r>
              <a:rPr lang="en-US" baseline="0" dirty="0" smtClean="0"/>
              <a:t> second measure describes the number of events that arise from some person-time of at-risk observation.   The is E/NT.  This is somewhat less intuitive to naïve observers.   We prefer the term “incidence rate” to describe this construct but “incidence density” and “rate” are also fine.   Please note that this is not a proportion.  </a:t>
            </a: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104293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16</a:t>
            </a:fld>
            <a:endParaRPr lang="en-US" dirty="0" smtClean="0"/>
          </a:p>
        </p:txBody>
      </p:sp>
      <p:sp>
        <p:nvSpPr>
          <p:cNvPr id="54274" name="Rectangle 2"/>
          <p:cNvSpPr>
            <a:spLocks noGrp="1" noRot="1" noChangeAspect="1" noChangeArrowheads="1" noTextEdit="1"/>
          </p:cNvSpPr>
          <p:nvPr>
            <p:ph type="sldImg"/>
          </p:nvPr>
        </p:nvSpPr>
        <p:spPr>
          <a:xfrm>
            <a:off x="1195388" y="692150"/>
            <a:ext cx="4619625" cy="3463925"/>
          </a:xfrm>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smtClean="0"/>
              <a:t>If the measure is a proportion of persons, it is unitless and it has to vary between 0 and 1.  In other words, it is a probability.  But because it is unitless, the time element T has to be explicitly added; for example, it might the proportion of persons diagnosed during a</a:t>
            </a:r>
            <a:r>
              <a:rPr lang="en-US" baseline="0" dirty="0" smtClean="0"/>
              <a:t> five</a:t>
            </a:r>
            <a:r>
              <a:rPr lang="en-US" dirty="0" smtClean="0"/>
              <a:t>-year period.  This is a common error in the literature:</a:t>
            </a:r>
            <a:r>
              <a:rPr lang="en-US" baseline="0" dirty="0" smtClean="0"/>
              <a:t>  t</a:t>
            </a:r>
            <a:r>
              <a:rPr lang="en-US" dirty="0" smtClean="0"/>
              <a:t>he time period for cumulative incidence is often missing.  If the time horizon</a:t>
            </a:r>
            <a:r>
              <a:rPr lang="en-US" baseline="0" dirty="0" smtClean="0"/>
              <a:t> is missing, t</a:t>
            </a:r>
            <a:r>
              <a:rPr lang="en-US" dirty="0" smtClean="0"/>
              <a:t>he reader is left guessing:  Is it</a:t>
            </a:r>
            <a:r>
              <a:rPr lang="en-US" baseline="0" dirty="0" smtClean="0"/>
              <a:t> 6 months, 1 year, 5 years, other?</a:t>
            </a:r>
            <a:endParaRPr lang="en-US" dirty="0" smtClean="0"/>
          </a:p>
          <a:p>
            <a:endParaRPr lang="en-US" dirty="0" smtClean="0"/>
          </a:p>
          <a:p>
            <a:r>
              <a:rPr lang="en-US" dirty="0" smtClean="0"/>
              <a:t>In this example from the ADOPT trial,  the investigators have calculated cumulative incidence over 5 years for first fracture in 3 different groups of the women participating in the trial:  those assigned to rosiglitazone, metformin and glyburide.   The incidence is reported as a proportion without units.  This example is a randomized trial, but cumulative incidence can,</a:t>
            </a:r>
            <a:r>
              <a:rPr lang="en-US" baseline="0" dirty="0" smtClean="0"/>
              <a:t> of course,</a:t>
            </a:r>
            <a:r>
              <a:rPr lang="en-US" dirty="0" smtClean="0"/>
              <a:t> be reported in a similar fashion for any fixed cohort study.  (Kahn et al. </a:t>
            </a:r>
            <a:r>
              <a:rPr lang="en-US" i="1" dirty="0" smtClean="0"/>
              <a:t>Diabetes Care </a:t>
            </a:r>
            <a:r>
              <a:rPr lang="en-US" dirty="0" smtClean="0"/>
              <a:t>31:845-51.</a:t>
            </a:r>
            <a:r>
              <a:rPr lang="en-US" baseline="0" dirty="0" smtClean="0"/>
              <a:t> 2</a:t>
            </a:r>
            <a:r>
              <a:rPr lang="en-US" dirty="0" smtClean="0"/>
              <a:t>008 )</a:t>
            </a:r>
          </a:p>
          <a:p>
            <a:endParaRPr lang="en-US" dirty="0" smtClean="0"/>
          </a:p>
        </p:txBody>
      </p:sp>
    </p:spTree>
    <p:extLst>
      <p:ext uri="{BB962C8B-B14F-4D97-AF65-F5344CB8AC3E}">
        <p14:creationId xmlns:p14="http://schemas.microsoft.com/office/powerpoint/2010/main" val="2865705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17</a:t>
            </a:fld>
            <a:endParaRPr lang="en-US" dirty="0" smtClean="0"/>
          </a:p>
        </p:txBody>
      </p:sp>
      <p:sp>
        <p:nvSpPr>
          <p:cNvPr id="56322" name="Rectangle 2"/>
          <p:cNvSpPr>
            <a:spLocks noGrp="1" noRot="1" noChangeAspect="1" noChangeArrowheads="1" noTextEdit="1"/>
          </p:cNvSpPr>
          <p:nvPr>
            <p:ph type="sldImg"/>
          </p:nvPr>
        </p:nvSpPr>
        <p:spPr>
          <a:xfrm>
            <a:off x="1195388" y="692150"/>
            <a:ext cx="4619625" cy="3463925"/>
          </a:xfrm>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If the measure is a number of events divided by some collective</a:t>
            </a:r>
            <a:r>
              <a:rPr lang="en-US" baseline="0" dirty="0" smtClean="0"/>
              <a:t> at-risk period of time among individuals, i</a:t>
            </a:r>
            <a:r>
              <a:rPr lang="en-US" dirty="0" smtClean="0"/>
              <a:t>t is not a proportion (not a probability) because the denominator multiplies persons by time (100 persons followed for 2 years gives the same denominator as 200 persons followed for 1 year).  In other words, the denominator is not the number</a:t>
            </a:r>
            <a:r>
              <a:rPr lang="en-US" baseline="0" dirty="0" smtClean="0"/>
              <a:t> of discrete people.  </a:t>
            </a:r>
            <a:r>
              <a:rPr lang="en-US" dirty="0" smtClean="0"/>
              <a:t>The value of the expression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And none of those fractions is constrained to be between 0 and 1—they can exceed 1.  The concept of an incidence rate is not intuitive to everyone at first glance, but we will spend much more time on it later.</a:t>
            </a:r>
          </a:p>
          <a:p>
            <a:pPr>
              <a:lnSpc>
                <a:spcPct val="90000"/>
              </a:lnSpc>
            </a:pPr>
            <a:endParaRPr lang="en-US" dirty="0" smtClean="0"/>
          </a:p>
          <a:p>
            <a:r>
              <a:rPr lang="en-US" dirty="0" smtClean="0"/>
              <a:t>The example is from the same ADOPT trial, but now the fracture results are presented as incidence rates.  The incidence rates includes units, in this case numb</a:t>
            </a:r>
            <a:r>
              <a:rPr lang="en-US" baseline="0" dirty="0" smtClean="0"/>
              <a:t>er of </a:t>
            </a:r>
            <a:r>
              <a:rPr lang="en-US" dirty="0" smtClean="0"/>
              <a:t>first fractures per 100 person-years. (Kahn et al. </a:t>
            </a:r>
            <a:r>
              <a:rPr lang="en-US" i="1" dirty="0" smtClean="0"/>
              <a:t>Diabetes Care </a:t>
            </a:r>
            <a:r>
              <a:rPr lang="en-US" dirty="0" smtClean="0"/>
              <a:t>31:845-51.</a:t>
            </a:r>
            <a:r>
              <a:rPr lang="en-US" baseline="0" dirty="0" smtClean="0"/>
              <a:t> 2</a:t>
            </a:r>
            <a:r>
              <a:rPr lang="en-US" dirty="0" smtClean="0"/>
              <a:t>008 )</a:t>
            </a:r>
          </a:p>
          <a:p>
            <a:pPr>
              <a:lnSpc>
                <a:spcPct val="90000"/>
              </a:lnSpc>
            </a:pPr>
            <a:endParaRPr lang="en-US" dirty="0" smtClean="0"/>
          </a:p>
        </p:txBody>
      </p:sp>
    </p:spTree>
    <p:extLst>
      <p:ext uri="{BB962C8B-B14F-4D97-AF65-F5344CB8AC3E}">
        <p14:creationId xmlns:p14="http://schemas.microsoft.com/office/powerpoint/2010/main" val="76102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18</a:t>
            </a:fld>
            <a:endParaRPr lang="en-US" dirty="0" smtClean="0"/>
          </a:p>
        </p:txBody>
      </p:sp>
      <p:sp>
        <p:nvSpPr>
          <p:cNvPr id="58370" name="Rectangle 2"/>
          <p:cNvSpPr>
            <a:spLocks noGrp="1" noRot="1" noChangeAspect="1" noChangeArrowheads="1" noTextEdit="1"/>
          </p:cNvSpPr>
          <p:nvPr>
            <p:ph type="sldImg"/>
          </p:nvPr>
        </p:nvSpPr>
        <p:spPr>
          <a:xfrm>
            <a:off x="1195388" y="692150"/>
            <a:ext cx="4619625" cy="3463925"/>
          </a:xfrm>
          <a:ln/>
        </p:spPr>
      </p:sp>
      <p:sp>
        <p:nvSpPr>
          <p:cNvPr id="58371" name="Rectangle 3"/>
          <p:cNvSpPr>
            <a:spLocks noGrp="1" noChangeArrowheads="1"/>
          </p:cNvSpPr>
          <p:nvPr>
            <p:ph type="body" idx="1"/>
          </p:nvPr>
        </p:nvSpPr>
        <p:spPr>
          <a:noFill/>
          <a:ln/>
        </p:spPr>
        <p:txBody>
          <a:bodyPr/>
          <a:lstStyle/>
          <a:p>
            <a:r>
              <a:rPr lang="en-US" dirty="0" smtClean="0"/>
              <a:t>We have just introduced the idea of a measure that uses the product of time and persons as the denominator, a concept called person-time.  We will explore person-time rates in more depth next week, but, for now, it is sufficient to note that this at first seem a somewhat counterintuitive idea.  As we will try to show later on, however, it is the most fundamental measure of disease occurrence.</a:t>
            </a:r>
          </a:p>
        </p:txBody>
      </p:sp>
    </p:spTree>
    <p:extLst>
      <p:ext uri="{BB962C8B-B14F-4D97-AF65-F5344CB8AC3E}">
        <p14:creationId xmlns:p14="http://schemas.microsoft.com/office/powerpoint/2010/main" val="2214675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19</a:t>
            </a:fld>
            <a:endParaRPr lang="en-US" dirty="0" smtClean="0"/>
          </a:p>
        </p:txBody>
      </p:sp>
      <p:sp>
        <p:nvSpPr>
          <p:cNvPr id="39938" name="Rectangle 2"/>
          <p:cNvSpPr>
            <a:spLocks noGrp="1" noRot="1" noChangeAspect="1" noChangeArrowheads="1" noTextEdit="1"/>
          </p:cNvSpPr>
          <p:nvPr>
            <p:ph type="sldImg"/>
          </p:nvPr>
        </p:nvSpPr>
        <p:spPr>
          <a:xfrm>
            <a:off x="1195388" y="692150"/>
            <a:ext cx="4619625" cy="3463925"/>
          </a:xfrm>
          <a:ln/>
        </p:spPr>
      </p:sp>
      <p:sp>
        <p:nvSpPr>
          <p:cNvPr id="39939" name="Rectangle 3"/>
          <p:cNvSpPr>
            <a:spLocks noGrp="1" noChangeArrowheads="1"/>
          </p:cNvSpPr>
          <p:nvPr>
            <p:ph type="body" idx="1"/>
          </p:nvPr>
        </p:nvSpPr>
        <p:spPr>
          <a:noFill/>
          <a:ln/>
        </p:spPr>
        <p:txBody>
          <a:bodyPr/>
          <a:lstStyle/>
          <a:p>
            <a:r>
              <a:rPr lang="en-US" dirty="0" smtClean="0"/>
              <a:t>We are presenting terms for the types of incidence that allow for precise</a:t>
            </a:r>
            <a:r>
              <a:rPr lang="en-US" baseline="0" dirty="0" smtClean="0"/>
              <a:t> and efficient communication amongst knowledgeable scientists, </a:t>
            </a:r>
            <a:r>
              <a:rPr lang="en-US" dirty="0" smtClean="0"/>
              <a:t>we will adhere to these</a:t>
            </a:r>
            <a:r>
              <a:rPr lang="en-US" baseline="0" dirty="0" smtClean="0"/>
              <a:t> terms </a:t>
            </a:r>
            <a:r>
              <a:rPr lang="en-US" dirty="0" smtClean="0"/>
              <a:t>for the rest</a:t>
            </a:r>
            <a:r>
              <a:rPr lang="en-US" baseline="0" dirty="0" smtClean="0"/>
              <a:t> of course</a:t>
            </a:r>
            <a:r>
              <a:rPr lang="en-US" dirty="0" smtClean="0"/>
              <a:t>.  We think they make the distinctions that the best epidemiological writing on the subject make and that they should be preferred.   Precise use of this terminology allows us to speak to each other succinctly and unambiguously, avoid misunderstandings, and get the right answers in our research projects.  Unfortunately, we need to warn you that in reading the clinical and epidemiologic research literature you will often find these terms used in other ways and often used without making distinctions that we think are important.  This extends all the way to ignoring</a:t>
            </a:r>
            <a:r>
              <a:rPr lang="en-US" baseline="0" dirty="0" smtClean="0"/>
              <a:t> </a:t>
            </a:r>
            <a:r>
              <a:rPr lang="en-US" dirty="0" smtClean="0"/>
              <a:t>the basic distinction between prevalence and incidence. </a:t>
            </a:r>
          </a:p>
        </p:txBody>
      </p:sp>
    </p:spTree>
    <p:extLst>
      <p:ext uri="{BB962C8B-B14F-4D97-AF65-F5344CB8AC3E}">
        <p14:creationId xmlns:p14="http://schemas.microsoft.com/office/powerpoint/2010/main" val="144522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2</a:t>
            </a:fld>
            <a:endParaRPr lang="en-US" dirty="0" smtClean="0"/>
          </a:p>
        </p:txBody>
      </p:sp>
      <p:sp>
        <p:nvSpPr>
          <p:cNvPr id="17410" name="Rectangle 2"/>
          <p:cNvSpPr>
            <a:spLocks noGrp="1" noRot="1" noChangeAspect="1" noChangeArrowheads="1" noTextEdit="1"/>
          </p:cNvSpPr>
          <p:nvPr>
            <p:ph type="sldImg"/>
          </p:nvPr>
        </p:nvSpPr>
        <p:spPr>
          <a:xfrm>
            <a:off x="1195388" y="692150"/>
            <a:ext cx="4619625" cy="3463925"/>
          </a:xfrm>
          <a:ln/>
        </p:spPr>
      </p:sp>
      <p:sp>
        <p:nvSpPr>
          <p:cNvPr id="17411" name="Rectangle 3"/>
          <p:cNvSpPr>
            <a:spLocks noGrp="1" noChangeArrowheads="1"/>
          </p:cNvSpPr>
          <p:nvPr>
            <p:ph type="body" idx="1"/>
          </p:nvPr>
        </p:nvSpPr>
        <p:spPr>
          <a:noFill/>
          <a:ln/>
        </p:spPr>
        <p:txBody>
          <a:bodyPr/>
          <a:lstStyle/>
          <a:p>
            <a:r>
              <a:rPr lang="nl-NL" dirty="0" smtClean="0"/>
              <a:t>This is the outline for today.  In addition to the distinction between incidence and prevalence, introduced in class last week, we will be presenting the difference between two important and widely used ways to measure incidence called cumulative incidence and person-time incidence.  The reading for this week emphasizes the 3 elements in measuring disease incidence.  Understanding those 3 elements and focusing on how they are used (or not used) can eliminate confusion about the frequently erratic use of terminology in the clinical research/epidemiologic literature.  We will go on to describe the concept of censoring and why this presents complications</a:t>
            </a:r>
            <a:r>
              <a:rPr lang="nl-NL" baseline="0" dirty="0" smtClean="0"/>
              <a:t> for us.   The bulk of this week will be spent on methods for calculating cumulative incidence, with a focus on the first three methods and particularly on the Kaplan-Meier technique.  Formally, we call this estimation and specific techniques are called estimators.  Then, next week we will discuss the Aalen-Johansen estimator.  Along the way we will discuss the various assumptions </a:t>
            </a:r>
            <a:r>
              <a:rPr lang="nl-NL" baseline="0" dirty="0" smtClean="0"/>
              <a:t>and warnings that </a:t>
            </a:r>
            <a:r>
              <a:rPr lang="nl-NL" baseline="0" dirty="0" smtClean="0"/>
              <a:t>are required when using these estimators to allow them to give meaningful answers.  </a:t>
            </a:r>
            <a:endParaRPr lang="nl-NL" dirty="0" smtClean="0"/>
          </a:p>
        </p:txBody>
      </p:sp>
    </p:spTree>
    <p:extLst>
      <p:ext uri="{BB962C8B-B14F-4D97-AF65-F5344CB8AC3E}">
        <p14:creationId xmlns:p14="http://schemas.microsoft.com/office/powerpoint/2010/main" val="261234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20</a:t>
            </a:fld>
            <a:endParaRPr lang="en-US" dirty="0" smtClean="0"/>
          </a:p>
        </p:txBody>
      </p:sp>
      <p:sp>
        <p:nvSpPr>
          <p:cNvPr id="41986" name="Rectangle 2"/>
          <p:cNvSpPr>
            <a:spLocks noGrp="1" noRot="1" noChangeAspect="1" noChangeArrowheads="1" noTextEdit="1"/>
          </p:cNvSpPr>
          <p:nvPr>
            <p:ph type="sldImg"/>
          </p:nvPr>
        </p:nvSpPr>
        <p:spPr>
          <a:xfrm>
            <a:off x="1195388" y="692150"/>
            <a:ext cx="4619625" cy="3463925"/>
          </a:xfrm>
          <a:ln/>
        </p:spPr>
      </p:sp>
      <p:sp>
        <p:nvSpPr>
          <p:cNvPr id="41987" name="Rectangle 3"/>
          <p:cNvSpPr>
            <a:spLocks noGrp="1" noChangeArrowheads="1"/>
          </p:cNvSpPr>
          <p:nvPr>
            <p:ph type="body" idx="1"/>
          </p:nvPr>
        </p:nvSpPr>
        <p:spPr>
          <a:noFill/>
          <a:ln/>
        </p:spPr>
        <p:txBody>
          <a:bodyPr/>
          <a:lstStyle/>
          <a:p>
            <a:r>
              <a:rPr lang="en-US" dirty="0" smtClean="0"/>
              <a:t>Use of the word “rate” should imply that incidence is being measured,</a:t>
            </a:r>
            <a:r>
              <a:rPr lang="en-US" baseline="0" dirty="0" smtClean="0"/>
              <a:t> but this is not always the case in practice.</a:t>
            </a:r>
            <a:r>
              <a:rPr lang="en-US" dirty="0" smtClean="0"/>
              <a:t>  Reports like that cited above are common.  What is reported as an infection rate is not, in fact, incidence but prevalence.  It is not immediately clear that the figures of 6.1% and 6.8% are not incidence because it might be possible (although unlikely) to have one-year incidence rates (e.g., 6 to 10 per 100 person-years) of HIV infection that high in Africa. However, one would have to be an expert in this subject matter to know this.  </a:t>
            </a:r>
          </a:p>
          <a:p>
            <a:endParaRPr lang="en-US" dirty="0" smtClean="0"/>
          </a:p>
          <a:p>
            <a:r>
              <a:rPr lang="en-US" dirty="0" smtClean="0"/>
              <a:t>In fact, all of the figures are prevalences.</a:t>
            </a:r>
            <a:r>
              <a:rPr lang="en-US" baseline="0" dirty="0" smtClean="0"/>
              <a:t>  </a:t>
            </a:r>
          </a:p>
          <a:p>
            <a:endParaRPr lang="en-US" dirty="0" smtClean="0"/>
          </a:p>
          <a:p>
            <a:r>
              <a:rPr lang="en-US" dirty="0" smtClean="0"/>
              <a:t>Since this is a news service report, it isn’t clear whether the originating researchers used the language of infection rates or whether that was introduced by the reporters.</a:t>
            </a:r>
            <a:r>
              <a:rPr lang="en-US" baseline="0" dirty="0" smtClean="0"/>
              <a:t>  </a:t>
            </a:r>
            <a:r>
              <a:rPr lang="en-US" dirty="0" smtClean="0"/>
              <a:t>In any case, you will commonly see this same inappropriate use of rate in clinical and epidemiologic research literature.</a:t>
            </a:r>
          </a:p>
          <a:p>
            <a:endParaRPr lang="en-US" dirty="0" smtClean="0"/>
          </a:p>
          <a:p>
            <a:r>
              <a:rPr lang="en-US" dirty="0" smtClean="0"/>
              <a:t>   </a:t>
            </a:r>
          </a:p>
        </p:txBody>
      </p:sp>
    </p:spTree>
    <p:extLst>
      <p:ext uri="{BB962C8B-B14F-4D97-AF65-F5344CB8AC3E}">
        <p14:creationId xmlns:p14="http://schemas.microsoft.com/office/powerpoint/2010/main" val="389203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21</a:t>
            </a:fld>
            <a:endParaRPr lang="en-US" dirty="0" smtClean="0"/>
          </a:p>
        </p:txBody>
      </p:sp>
      <p:sp>
        <p:nvSpPr>
          <p:cNvPr id="44034" name="Rectangle 2"/>
          <p:cNvSpPr>
            <a:spLocks noGrp="1" noRot="1" noChangeAspect="1" noChangeArrowheads="1" noTextEdit="1"/>
          </p:cNvSpPr>
          <p:nvPr>
            <p:ph type="sldImg"/>
          </p:nvPr>
        </p:nvSpPr>
        <p:spPr>
          <a:xfrm>
            <a:off x="1195388" y="692150"/>
            <a:ext cx="4619625" cy="3463925"/>
          </a:xfrm>
          <a:ln/>
        </p:spPr>
      </p:sp>
      <p:sp>
        <p:nvSpPr>
          <p:cNvPr id="44035" name="Rectangle 3"/>
          <p:cNvSpPr>
            <a:spLocks noGrp="1" noChangeArrowheads="1"/>
          </p:cNvSpPr>
          <p:nvPr>
            <p:ph type="body" idx="1"/>
          </p:nvPr>
        </p:nvSpPr>
        <p:spPr>
          <a:noFill/>
          <a:ln/>
        </p:spPr>
        <p:txBody>
          <a:bodyPr/>
          <a:lstStyle/>
          <a:p>
            <a:r>
              <a:rPr lang="en-US" dirty="0" smtClean="0"/>
              <a:t>We want to re-iterate:</a:t>
            </a:r>
            <a:r>
              <a:rPr lang="en-US" baseline="0" dirty="0" smtClean="0"/>
              <a:t> Don’t use rate to describe prevalence.  Unfortunately, you will see others do this, including the Szklo and Nieto text, but it is technically wrong and only serves to cause problems.  </a:t>
            </a:r>
          </a:p>
          <a:p>
            <a:endParaRPr lang="en-US" baseline="0" dirty="0" smtClean="0"/>
          </a:p>
          <a:p>
            <a:r>
              <a:rPr lang="en-US" dirty="0" smtClean="0"/>
              <a:t>Rate is a mathematical concept that has broad application in many fields of science.  Most generally, a rate is a change in one measure with respect to a change in a second measure.  Although we are using rate for reporting</a:t>
            </a:r>
            <a:r>
              <a:rPr lang="en-US" baseline="0" dirty="0" smtClean="0"/>
              <a:t> t</a:t>
            </a:r>
            <a:r>
              <a:rPr lang="en-US" dirty="0" smtClean="0"/>
              <a: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a:t>
            </a:r>
            <a:r>
              <a:rPr lang="en-US" baseline="0" dirty="0" smtClean="0"/>
              <a:t> specific </a:t>
            </a:r>
            <a:r>
              <a:rPr lang="en-US" dirty="0" smtClean="0"/>
              <a:t>function, and it is usually called the hazard of a function.  </a:t>
            </a:r>
          </a:p>
          <a:p>
            <a:endParaRPr lang="en-US" dirty="0" smtClean="0"/>
          </a:p>
        </p:txBody>
      </p:sp>
    </p:spTree>
    <p:extLst>
      <p:ext uri="{BB962C8B-B14F-4D97-AF65-F5344CB8AC3E}">
        <p14:creationId xmlns:p14="http://schemas.microsoft.com/office/powerpoint/2010/main" val="313740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22</a:t>
            </a:fld>
            <a:endParaRPr lang="en-US" dirty="0" smtClean="0"/>
          </a:p>
        </p:txBody>
      </p:sp>
      <p:sp>
        <p:nvSpPr>
          <p:cNvPr id="144386" name="Rectangle 2"/>
          <p:cNvSpPr>
            <a:spLocks noGrp="1" noRot="1" noChangeAspect="1" noChangeArrowheads="1" noTextEdit="1"/>
          </p:cNvSpPr>
          <p:nvPr>
            <p:ph type="sldImg"/>
          </p:nvPr>
        </p:nvSpPr>
        <p:spPr>
          <a:xfrm>
            <a:off x="1195388" y="692150"/>
            <a:ext cx="4619625" cy="3463925"/>
          </a:xfrm>
          <a:ln/>
        </p:spPr>
      </p:sp>
      <p:sp>
        <p:nvSpPr>
          <p:cNvPr id="144387" name="Rectangle 3"/>
          <p:cNvSpPr>
            <a:spLocks noGrp="1" noChangeArrowheads="1"/>
          </p:cNvSpPr>
          <p:nvPr>
            <p:ph type="body" idx="1"/>
          </p:nvPr>
        </p:nvSpPr>
        <p:spPr>
          <a:noFill/>
          <a:ln/>
        </p:spPr>
        <p:txBody>
          <a:bodyPr/>
          <a:lstStyle/>
          <a:p>
            <a:r>
              <a:rPr lang="en-US" dirty="0" smtClean="0"/>
              <a:t>A comprehensive measure of incidence requires that we know how many events</a:t>
            </a:r>
            <a:r>
              <a:rPr lang="en-US" baseline="0" dirty="0" smtClean="0"/>
              <a:t> </a:t>
            </a:r>
            <a:r>
              <a:rPr lang="en-US" dirty="0" smtClean="0"/>
              <a:t>occurred (E) during what time period (T) among how many persons (N) at risk.   Some other measures are sometimes loosely called incidence, but they fall short of being highly</a:t>
            </a:r>
            <a:r>
              <a:rPr lang="en-US" baseline="0" dirty="0" smtClean="0"/>
              <a:t> useful.  </a:t>
            </a:r>
          </a:p>
          <a:p>
            <a:endParaRPr lang="en-US" baseline="0" dirty="0" smtClean="0"/>
          </a:p>
          <a:p>
            <a:r>
              <a:rPr lang="en-US" baseline="0" dirty="0" smtClean="0"/>
              <a:t>In the first example, t</a:t>
            </a:r>
            <a:r>
              <a:rPr lang="en-US" dirty="0" smtClean="0"/>
              <a:t>he “holidays” may refer to a specific 3-day holiday weekend, thus giving the implied time period</a:t>
            </a:r>
            <a:r>
              <a:rPr lang="en-US" baseline="0" dirty="0" smtClean="0"/>
              <a:t> but this is not made explicit (maybe it also includes an extra day that many people took off work).   Furthermore, we do not know exactly how many people were at risk.  </a:t>
            </a:r>
          </a:p>
          <a:p>
            <a:endParaRPr lang="en-US" baseline="0" dirty="0" smtClean="0"/>
          </a:p>
          <a:p>
            <a:r>
              <a:rPr lang="en-US" baseline="0" dirty="0" smtClean="0"/>
              <a:t>Tr</a:t>
            </a:r>
            <a:r>
              <a:rPr lang="en-US" dirty="0" smtClean="0"/>
              <a:t>affic accidents per</a:t>
            </a:r>
            <a:r>
              <a:rPr lang="en-US" baseline="0" dirty="0" smtClean="0"/>
              <a:t> week has a specific time element and also </a:t>
            </a:r>
            <a:r>
              <a:rPr lang="en-US" dirty="0" smtClean="0"/>
              <a:t>has an implied number of persons, but again we are not told what that number is. Making guesses about N and T can be reasonable depending upon the context, but the point we are making is that all three E, N, and T need to be accounted for, preferably explicitly, in order to have a true measure of incidence.  Having</a:t>
            </a:r>
            <a:r>
              <a:rPr lang="en-US" baseline="0" dirty="0" smtClean="0"/>
              <a:t> all three would be necessary if we wanted to make an intelligent comparison of any of these measures to another city or state that had a different population size.</a:t>
            </a:r>
            <a:endParaRPr lang="en-US" dirty="0" smtClean="0"/>
          </a:p>
          <a:p>
            <a:endParaRPr lang="en-US" dirty="0" smtClean="0"/>
          </a:p>
          <a:p>
            <a:endParaRPr lang="en-US" dirty="0" smtClean="0"/>
          </a:p>
        </p:txBody>
      </p:sp>
    </p:spTree>
    <p:extLst>
      <p:ext uri="{BB962C8B-B14F-4D97-AF65-F5344CB8AC3E}">
        <p14:creationId xmlns:p14="http://schemas.microsoft.com/office/powerpoint/2010/main" val="153782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23</a:t>
            </a:fld>
            <a:endParaRPr lang="en-US" dirty="0" smtClean="0"/>
          </a:p>
        </p:txBody>
      </p:sp>
      <p:sp>
        <p:nvSpPr>
          <p:cNvPr id="150530" name="Rectangle 2"/>
          <p:cNvSpPr>
            <a:spLocks noGrp="1" noRot="1" noChangeAspect="1" noChangeArrowheads="1" noTextEdit="1"/>
          </p:cNvSpPr>
          <p:nvPr>
            <p:ph type="sldImg"/>
          </p:nvPr>
        </p:nvSpPr>
        <p:spPr>
          <a:xfrm>
            <a:off x="1195388" y="692150"/>
            <a:ext cx="4619625" cy="3463925"/>
          </a:xfrm>
          <a:ln/>
        </p:spPr>
      </p:sp>
      <p:sp>
        <p:nvSpPr>
          <p:cNvPr id="150531" name="Rectangle 3"/>
          <p:cNvSpPr>
            <a:spLocks noGrp="1" noChangeArrowheads="1"/>
          </p:cNvSpPr>
          <p:nvPr>
            <p:ph type="body" idx="1"/>
          </p:nvPr>
        </p:nvSpPr>
        <p:spPr>
          <a:noFill/>
          <a:ln/>
        </p:spPr>
        <p:txBody>
          <a:bodyPr/>
          <a:lstStyle/>
          <a:p>
            <a:r>
              <a:rPr lang="en-US" dirty="0" smtClean="0"/>
              <a:t>In this example, the number of events (E) is given, the time period (T) is described (two one-year periods – 1990 and 2001), and a geographic</a:t>
            </a:r>
            <a:r>
              <a:rPr lang="en-US" baseline="0" dirty="0" smtClean="0"/>
              <a:t> area </a:t>
            </a:r>
            <a:r>
              <a:rPr lang="en-US" dirty="0" smtClean="0"/>
              <a:t>is specified (four states).  The story says that the number of cases dropped more than 75% and that is perfectly accurate, but the headline says that rates dropped.  What is missing in order to compare rates between these two one-year time periods is the number of persons living in those four states in the two time periods.  Since the two one-year incidence periods are 11 years apart, it is a reasonable bet that the population of the four states changed during 11 years.  A demographer would know much child population changed and could do the necessary math him/herself but anyone else would not know how population</a:t>
            </a:r>
            <a:r>
              <a:rPr lang="en-US" baseline="0" dirty="0" smtClean="0"/>
              <a:t> changed (short of having to look it up on the internet).  </a:t>
            </a:r>
            <a:r>
              <a:rPr lang="en-US" dirty="0" smtClean="0"/>
              <a:t>If the child</a:t>
            </a:r>
            <a:r>
              <a:rPr lang="en-US" baseline="0" dirty="0" smtClean="0"/>
              <a:t> </a:t>
            </a:r>
            <a:r>
              <a:rPr lang="en-US" dirty="0" smtClean="0"/>
              <a:t>population increased a lot, then the difference in incidence rates between the two years is even greater than the change in the number of cases.  </a:t>
            </a:r>
          </a:p>
          <a:p>
            <a:endParaRPr lang="en-US" dirty="0" smtClean="0"/>
          </a:p>
          <a:p>
            <a:r>
              <a:rPr lang="en-US" dirty="0" smtClean="0"/>
              <a:t>So the press release is probably not qualitatively incorrect (unless those 4 states lost most of their population, which we know</a:t>
            </a:r>
            <a:r>
              <a:rPr lang="en-US" baseline="0" dirty="0" smtClean="0"/>
              <a:t> is not the case</a:t>
            </a:r>
            <a:r>
              <a:rPr lang="en-US" dirty="0" smtClean="0"/>
              <a:t>), but it would have been even more informative if incidence rates rather than the counts had been reported.  This is information knowable from U.S. census data— and a good use of census data.</a:t>
            </a:r>
          </a:p>
          <a:p>
            <a:endParaRPr lang="en-US" dirty="0" smtClean="0"/>
          </a:p>
          <a:p>
            <a:r>
              <a:rPr lang="en-US" dirty="0" smtClean="0"/>
              <a:t>This type of reporting might</a:t>
            </a:r>
            <a:r>
              <a:rPr lang="en-US" baseline="0" dirty="0" smtClean="0"/>
              <a:t> be OK for newspapers, but it is not good enough for science.  </a:t>
            </a:r>
            <a:endParaRPr lang="en-US" dirty="0" smtClean="0"/>
          </a:p>
          <a:p>
            <a:endParaRPr lang="en-US" dirty="0" smtClean="0"/>
          </a:p>
        </p:txBody>
      </p:sp>
    </p:spTree>
    <p:extLst>
      <p:ext uri="{BB962C8B-B14F-4D97-AF65-F5344CB8AC3E}">
        <p14:creationId xmlns:p14="http://schemas.microsoft.com/office/powerpoint/2010/main" val="236157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24</a:t>
            </a:fld>
            <a:endParaRPr lang="en-US" dirty="0" smtClean="0"/>
          </a:p>
        </p:txBody>
      </p:sp>
      <p:sp>
        <p:nvSpPr>
          <p:cNvPr id="64514" name="Rectangle 2"/>
          <p:cNvSpPr>
            <a:spLocks noGrp="1" noRot="1" noChangeAspect="1" noChangeArrowheads="1" noTextEdit="1"/>
          </p:cNvSpPr>
          <p:nvPr>
            <p:ph type="sldImg"/>
          </p:nvPr>
        </p:nvSpPr>
        <p:spPr>
          <a:xfrm>
            <a:off x="1195388" y="692150"/>
            <a:ext cx="4619625" cy="3463925"/>
          </a:xfrm>
          <a:ln/>
        </p:spPr>
      </p:sp>
      <p:sp>
        <p:nvSpPr>
          <p:cNvPr id="64515" name="Rectangle 3"/>
          <p:cNvSpPr>
            <a:spLocks noGrp="1" noChangeArrowheads="1"/>
          </p:cNvSpPr>
          <p:nvPr>
            <p:ph type="body" idx="1"/>
          </p:nvPr>
        </p:nvSpPr>
        <p:spPr>
          <a:noFill/>
          <a:ln/>
        </p:spPr>
        <p:txBody>
          <a:bodyPr/>
          <a:lstStyle/>
          <a:p>
            <a:r>
              <a:rPr lang="en-US" dirty="0" smtClean="0"/>
              <a:t>Here</a:t>
            </a:r>
            <a:r>
              <a:rPr lang="en-US" baseline="0" dirty="0" smtClean="0"/>
              <a:t> is an example of the confusion in terminology, which is modified from Tapia Granados (1997).   We</a:t>
            </a:r>
            <a:r>
              <a:rPr lang="en-US" dirty="0" smtClean="0"/>
              <a:t> have added the E’s, N’s, and T’s to this table in order to give it some</a:t>
            </a:r>
            <a:r>
              <a:rPr lang="en-US" baseline="0" dirty="0" smtClean="0"/>
              <a:t> order and put it  into the context we are using in class.  </a:t>
            </a:r>
          </a:p>
          <a:p>
            <a:endParaRPr lang="en-US" baseline="0" dirty="0" smtClean="0"/>
          </a:p>
          <a:p>
            <a:r>
              <a:rPr lang="en-US" baseline="0" dirty="0" smtClean="0"/>
              <a:t>The two measures of incidence that include E, N and T are identified in the last two columns.</a:t>
            </a:r>
          </a:p>
          <a:p>
            <a:endParaRPr lang="en-US" baseline="0" dirty="0" smtClean="0"/>
          </a:p>
          <a:p>
            <a:r>
              <a:rPr lang="en-US" baseline="0" dirty="0" smtClean="0"/>
              <a:t>What is true is that E/NT is being referred to by most authors as a rate or density.  We suspect that because a rate is a sophisticated concept anyone who can actually calculate it will be sophisticated enough to give it the correct name.  On the other hand, the construct of E/N over time T is called many different things by authors including rate.  </a:t>
            </a:r>
            <a:endParaRPr lang="en-US" dirty="0" smtClean="0"/>
          </a:p>
          <a:p>
            <a:endParaRPr lang="en-US" dirty="0" smtClean="0"/>
          </a:p>
          <a:p>
            <a:r>
              <a:rPr lang="en-US" dirty="0" smtClean="0"/>
              <a:t>We favor the terminology used here by Rothman, who calls E/NT incidence rate and E/N cumulative incidence.  These terms make the most sense in tha</a:t>
            </a:r>
            <a:r>
              <a:rPr lang="en-US" baseline="0" dirty="0" smtClean="0"/>
              <a:t>t they are aptly descriptive, which we will go on to explain.</a:t>
            </a:r>
            <a:r>
              <a:rPr lang="en-US" dirty="0" smtClean="0"/>
              <a:t>  We are also fine</a:t>
            </a:r>
            <a:r>
              <a:rPr lang="en-US" baseline="0" dirty="0" smtClean="0"/>
              <a:t> with the term </a:t>
            </a:r>
            <a:r>
              <a:rPr lang="en-US" dirty="0" smtClean="0"/>
              <a:t>incidence proportion as being synonymous with cumulative incidence.  </a:t>
            </a:r>
          </a:p>
          <a:p>
            <a:endParaRPr lang="en-US" dirty="0" smtClean="0"/>
          </a:p>
        </p:txBody>
      </p:sp>
    </p:spTree>
    <p:extLst>
      <p:ext uri="{BB962C8B-B14F-4D97-AF65-F5344CB8AC3E}">
        <p14:creationId xmlns:p14="http://schemas.microsoft.com/office/powerpoint/2010/main" val="2405785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25</a:t>
            </a:fld>
            <a:endParaRPr lang="en-US" dirty="0" smtClean="0"/>
          </a:p>
        </p:txBody>
      </p:sp>
      <p:sp>
        <p:nvSpPr>
          <p:cNvPr id="52226" name="Rectangle 2"/>
          <p:cNvSpPr>
            <a:spLocks noGrp="1" noRot="1" noChangeAspect="1" noChangeArrowheads="1" noTextEdit="1"/>
          </p:cNvSpPr>
          <p:nvPr>
            <p:ph type="sldImg"/>
          </p:nvPr>
        </p:nvSpPr>
        <p:spPr>
          <a:xfrm>
            <a:off x="1195388" y="692150"/>
            <a:ext cx="4619625" cy="3463925"/>
          </a:xfrm>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Just, to be clear, we will be using  these tw</a:t>
            </a:r>
            <a:r>
              <a:rPr lang="en-US" baseline="0" dirty="0" smtClean="0"/>
              <a:t>o terms.</a:t>
            </a:r>
            <a:endParaRPr lang="en-US" dirty="0" smtClean="0"/>
          </a:p>
        </p:txBody>
      </p:sp>
    </p:spTree>
    <p:extLst>
      <p:ext uri="{BB962C8B-B14F-4D97-AF65-F5344CB8AC3E}">
        <p14:creationId xmlns:p14="http://schemas.microsoft.com/office/powerpoint/2010/main" val="328135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26</a:t>
            </a:fld>
            <a:endParaRPr lang="en-US" dirty="0" smtClean="0"/>
          </a:p>
        </p:txBody>
      </p:sp>
      <p:sp>
        <p:nvSpPr>
          <p:cNvPr id="66562" name="Rectangle 2"/>
          <p:cNvSpPr>
            <a:spLocks noGrp="1" noRot="1" noChangeAspect="1" noChangeArrowheads="1" noTextEdit="1"/>
          </p:cNvSpPr>
          <p:nvPr>
            <p:ph type="sldImg"/>
          </p:nvPr>
        </p:nvSpPr>
        <p:spPr>
          <a:xfrm>
            <a:off x="1195388" y="692150"/>
            <a:ext cx="4619625" cy="3463925"/>
          </a:xfrm>
          <a:ln/>
        </p:spPr>
      </p:sp>
      <p:sp>
        <p:nvSpPr>
          <p:cNvPr id="66563" name="Rectangle 3"/>
          <p:cNvSpPr>
            <a:spLocks noGrp="1" noChangeArrowheads="1"/>
          </p:cNvSpPr>
          <p:nvPr>
            <p:ph type="body" idx="1"/>
          </p:nvPr>
        </p:nvSpPr>
        <p:spPr>
          <a:noFill/>
          <a:ln/>
        </p:spPr>
        <p:txBody>
          <a:bodyPr/>
          <a:lstStyle/>
          <a:p>
            <a:r>
              <a:rPr lang="nl-NL" dirty="0" smtClean="0"/>
              <a:t>In both measures of incidence, the numerator is E, the number of new</a:t>
            </a:r>
            <a:r>
              <a:rPr lang="nl-NL" baseline="0" dirty="0" smtClean="0"/>
              <a:t> events in the time period of interest.  These new events are also termed “incident” events.  </a:t>
            </a:r>
            <a:r>
              <a:rPr lang="nl-NL" dirty="0" smtClean="0"/>
              <a:t>To</a:t>
            </a:r>
            <a:r>
              <a:rPr lang="nl-NL" baseline="0" dirty="0" smtClean="0"/>
              <a:t> distinguish cumulative incidence from incidence rate, l</a:t>
            </a:r>
            <a:r>
              <a:rPr lang="nl-NL" dirty="0" smtClean="0"/>
              <a:t>ook at whether the denominator is</a:t>
            </a:r>
            <a:r>
              <a:rPr lang="nl-NL" baseline="0" dirty="0" smtClean="0"/>
              <a:t> a</a:t>
            </a:r>
            <a:r>
              <a:rPr lang="nl-NL" dirty="0" smtClean="0"/>
              <a:t> number of discrete persons or person-time.  If the value is a cumulative incidence, the authors should have given the duration of time</a:t>
            </a:r>
            <a:r>
              <a:rPr lang="nl-NL" baseline="0" dirty="0" smtClean="0"/>
              <a:t> for </a:t>
            </a:r>
            <a:r>
              <a:rPr lang="nl-NL" dirty="0" smtClean="0"/>
              <a:t>which it was calculated (e.g., 43% at 3 years).  If the estimate</a:t>
            </a:r>
            <a:r>
              <a:rPr lang="nl-NL" baseline="0" dirty="0" smtClean="0"/>
              <a:t> is described as</a:t>
            </a:r>
            <a:r>
              <a:rPr lang="nl-NL" dirty="0" smtClean="0"/>
              <a:t> events “per person-years” (or person-any time period), an incidence rate is being reported.  </a:t>
            </a:r>
            <a:endParaRPr lang="en-US" dirty="0" smtClean="0"/>
          </a:p>
        </p:txBody>
      </p:sp>
    </p:spTree>
    <p:extLst>
      <p:ext uri="{BB962C8B-B14F-4D97-AF65-F5344CB8AC3E}">
        <p14:creationId xmlns:p14="http://schemas.microsoft.com/office/powerpoint/2010/main" val="174858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27</a:t>
            </a:fld>
            <a:endParaRPr lang="en-US" dirty="0" smtClean="0"/>
          </a:p>
        </p:txBody>
      </p:sp>
      <p:sp>
        <p:nvSpPr>
          <p:cNvPr id="163842" name="Rectangle 2"/>
          <p:cNvSpPr>
            <a:spLocks noGrp="1" noRot="1" noChangeAspect="1" noChangeArrowheads="1" noTextEdit="1"/>
          </p:cNvSpPr>
          <p:nvPr>
            <p:ph type="sldImg"/>
          </p:nvPr>
        </p:nvSpPr>
        <p:spPr>
          <a:xfrm>
            <a:off x="1195388" y="692150"/>
            <a:ext cx="4619625" cy="3463925"/>
          </a:xfrm>
          <a:ln/>
        </p:spPr>
      </p:sp>
      <p:sp>
        <p:nvSpPr>
          <p:cNvPr id="163843" name="Rectangle 3"/>
          <p:cNvSpPr>
            <a:spLocks noGrp="1" noChangeArrowheads="1"/>
          </p:cNvSpPr>
          <p:nvPr>
            <p:ph type="body" idx="1"/>
          </p:nvPr>
        </p:nvSpPr>
        <p:spPr>
          <a:noFill/>
          <a:ln/>
        </p:spPr>
        <p:txBody>
          <a:bodyPr/>
          <a:lstStyle/>
          <a:p>
            <a:r>
              <a:rPr lang="en-US" dirty="0" smtClean="0"/>
              <a:t>Both measures of incidence, cumulative incidence and incidence rate, are valid.  They make some different assumptions and are associated with different analytic techniques, but both are very useful.  Cumulative incidence is probably the most intuitive because it is just the proportion of persons who got the outcome in question</a:t>
            </a:r>
            <a:r>
              <a:rPr lang="en-US" baseline="0" dirty="0" smtClean="0"/>
              <a:t> in some specific time period</a:t>
            </a:r>
            <a:r>
              <a:rPr lang="en-US" dirty="0" smtClean="0"/>
              <a:t>.  It is easy to understand but, again, it only has meaning when a time period is attached to it.  For</a:t>
            </a:r>
            <a:r>
              <a:rPr lang="en-US" baseline="0" dirty="0" smtClean="0"/>
              <a:t> example, t</a:t>
            </a:r>
            <a:r>
              <a:rPr lang="en-US" dirty="0" smtClean="0"/>
              <a:t>he probability of cancer in a one-year period is quite different from the lifetime probability of cancer.</a:t>
            </a:r>
          </a:p>
          <a:p>
            <a:endParaRPr lang="en-US" dirty="0" smtClean="0"/>
          </a:p>
          <a:p>
            <a:r>
              <a:rPr lang="en-US" dirty="0" smtClean="0"/>
              <a:t>Incidence based on a person-time denominator is a little less intuitive, but it is actually the more fundamental measure of disease occurrence.  We will return to incidence rate using person-time next week.  For now, we will spend the rest of this session on understanding the cumulative incidence measure and the methods used to estimate it.</a:t>
            </a:r>
          </a:p>
          <a:p>
            <a:endParaRPr lang="en-US" dirty="0" smtClean="0"/>
          </a:p>
          <a:p>
            <a:r>
              <a:rPr lang="en-US" dirty="0" smtClean="0"/>
              <a:t>Although cumulative incidence is a proportion, it is rarely</a:t>
            </a:r>
            <a:r>
              <a:rPr lang="en-US" baseline="0" dirty="0" smtClean="0"/>
              <a:t> the case we can calculate it directly by dividing one number by another.  In practice, for reasons we will state in a moment, it is not often the case that we can calculate it just simply by a numerator divided by a denominator.  In practice, there are 3 techniques which we use in our research studies to estimate cumulative incidence:  the Kaplan-Meier estimator, the life-table estimator, and the Aalen-Johansen estimator.    </a:t>
            </a:r>
          </a:p>
          <a:p>
            <a:endParaRPr lang="en-US" baseline="0" dirty="0" smtClean="0"/>
          </a:p>
          <a:p>
            <a:r>
              <a:rPr lang="en-US" baseline="0" dirty="0" smtClean="0"/>
              <a:t>Note that we are calling these entities estimators because we are </a:t>
            </a:r>
            <a:r>
              <a:rPr lang="en-US" i="1" baseline="0" dirty="0" smtClean="0"/>
              <a:t>estimating</a:t>
            </a:r>
            <a:r>
              <a:rPr lang="en-US" baseline="0" dirty="0" smtClean="0"/>
              <a:t> incidence in some study base (also called a target population) by working with a sample of people from the underlying population.  See the Extra Slides for more on this.</a:t>
            </a:r>
            <a:endParaRPr lang="en-US" dirty="0" smtClean="0"/>
          </a:p>
        </p:txBody>
      </p:sp>
    </p:spTree>
    <p:extLst>
      <p:ext uri="{BB962C8B-B14F-4D97-AF65-F5344CB8AC3E}">
        <p14:creationId xmlns:p14="http://schemas.microsoft.com/office/powerpoint/2010/main" val="2461243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28</a:t>
            </a:fld>
            <a:endParaRPr lang="en-US" dirty="0" smtClean="0"/>
          </a:p>
        </p:txBody>
      </p:sp>
      <p:sp>
        <p:nvSpPr>
          <p:cNvPr id="70658" name="Rectangle 2"/>
          <p:cNvSpPr>
            <a:spLocks noGrp="1" noRot="1" noChangeAspect="1" noChangeArrowheads="1" noTextEdit="1"/>
          </p:cNvSpPr>
          <p:nvPr>
            <p:ph type="sldImg"/>
          </p:nvPr>
        </p:nvSpPr>
        <p:spPr>
          <a:xfrm>
            <a:off x="1195388" y="692150"/>
            <a:ext cx="4619625" cy="3463925"/>
          </a:xfrm>
          <a:ln/>
        </p:spPr>
      </p:sp>
      <p:sp>
        <p:nvSpPr>
          <p:cNvPr id="70659" name="Rectangle 3"/>
          <p:cNvSpPr>
            <a:spLocks noGrp="1" noChangeArrowheads="1"/>
          </p:cNvSpPr>
          <p:nvPr>
            <p:ph type="body" idx="1"/>
          </p:nvPr>
        </p:nvSpPr>
        <p:spPr>
          <a:noFill/>
          <a:ln/>
        </p:spPr>
        <p:txBody>
          <a:bodyPr/>
          <a:lstStyle/>
          <a:p>
            <a:r>
              <a:rPr lang="en-US" dirty="0" smtClean="0"/>
              <a:t>The simplest situation in which to calculate cumulative incidence is if all of the persons at risk for the outcome in question are followed for the same length of time.  We call this complete and equal follow-up.   In such instances, the cumulative incidence is simply the total number of events divided by the total number of persons.  In long term cohort studies this virtually never happens</a:t>
            </a:r>
            <a:r>
              <a:rPr lang="en-US" baseline="0" dirty="0" smtClean="0"/>
              <a:t> for reasons we will explain.  </a:t>
            </a:r>
            <a:r>
              <a:rPr lang="en-US" dirty="0" smtClean="0"/>
              <a:t> The prototypical example for this is an outbreak investigation, such as a CDC investigation of an outbreak</a:t>
            </a:r>
            <a:r>
              <a:rPr lang="en-US" baseline="0" dirty="0" smtClean="0"/>
              <a:t> of </a:t>
            </a:r>
            <a:r>
              <a:rPr lang="en-US" dirty="0" smtClean="0"/>
              <a:t>gastroenteritis, where</a:t>
            </a:r>
            <a:r>
              <a:rPr lang="en-US" baseline="0" dirty="0" smtClean="0"/>
              <a:t> time zero is identified in a fixed cohort and period of observation is short.  It is so short that no one has a chance to become lost to follow-up or have a competing event.</a:t>
            </a:r>
            <a:endParaRPr lang="en-US" dirty="0" smtClean="0"/>
          </a:p>
          <a:p>
            <a:endParaRPr lang="en-US" dirty="0" smtClean="0"/>
          </a:p>
          <a:p>
            <a:r>
              <a:rPr lang="en-US" dirty="0" smtClean="0"/>
              <a:t>Unfortunately and paradoxically, the term “attack rate” has traditionally been used to describe the proportion of persons who develop illness in these</a:t>
            </a:r>
            <a:r>
              <a:rPr lang="en-US" baseline="0" dirty="0" smtClean="0"/>
              <a:t> type of short term complete follow-up studies</a:t>
            </a:r>
            <a:r>
              <a:rPr lang="en-US" dirty="0" smtClean="0"/>
              <a:t>.  As we have been arguing, this is an incorrect use of “rate,” since the denominator is just the number of persons investigated</a:t>
            </a:r>
            <a:r>
              <a:rPr lang="en-US" baseline="0" dirty="0" smtClean="0"/>
              <a:t>; it is not a rate.</a:t>
            </a:r>
            <a:r>
              <a:rPr lang="en-US" dirty="0" smtClean="0"/>
              <a:t> This</a:t>
            </a:r>
            <a:r>
              <a:rPr lang="en-US" baseline="0" dirty="0" smtClean="0"/>
              <a:t> is a</a:t>
            </a:r>
            <a:r>
              <a:rPr lang="en-US" dirty="0" smtClean="0"/>
              <a:t>nother example of how terminology in the literature can be confusing.</a:t>
            </a:r>
          </a:p>
        </p:txBody>
      </p:sp>
    </p:spTree>
    <p:extLst>
      <p:ext uri="{BB962C8B-B14F-4D97-AF65-F5344CB8AC3E}">
        <p14:creationId xmlns:p14="http://schemas.microsoft.com/office/powerpoint/2010/main" val="64785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ACB8336-D714-42B2-B6E0-41A63A65C319}" type="slidenum">
              <a:rPr lang="en-US" smtClean="0"/>
              <a:pPr/>
              <a:t>29</a:t>
            </a:fld>
            <a:endParaRPr lang="en-US" dirty="0" smtClean="0"/>
          </a:p>
        </p:txBody>
      </p:sp>
      <p:sp>
        <p:nvSpPr>
          <p:cNvPr id="72706" name="Rectangle 2"/>
          <p:cNvSpPr>
            <a:spLocks noGrp="1" noRot="1" noChangeAspect="1" noChangeArrowheads="1" noTextEdit="1"/>
          </p:cNvSpPr>
          <p:nvPr>
            <p:ph type="sldImg"/>
          </p:nvPr>
        </p:nvSpPr>
        <p:spPr>
          <a:xfrm>
            <a:off x="1195388" y="692150"/>
            <a:ext cx="4619625" cy="3463925"/>
          </a:xfrm>
          <a:ln/>
        </p:spPr>
      </p:sp>
      <p:sp>
        <p:nvSpPr>
          <p:cNvPr id="727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 example of such a CDC outbreak investigation.   What happened here was that a set of people</a:t>
            </a:r>
            <a:r>
              <a:rPr lang="en-US" baseline="0" dirty="0" smtClean="0"/>
              <a:t> developed diarrheal illness tightly bunched in time and it was soon determined that they all attended the same party.  Thus, the cohort of all persons who attended the party was the study base when researchers from the CDC decided to study the problem; it is a fixed cohort.  </a:t>
            </a:r>
            <a:r>
              <a:rPr lang="en-US" b="0" baseline="0" dirty="0" smtClean="0"/>
              <a:t>A total of </a:t>
            </a:r>
            <a:r>
              <a:rPr lang="en-US" sz="1200" b="0" dirty="0" smtClean="0"/>
              <a:t>56 (57%) of 98 persons in this fixed cohort developed diarrheal illnesses meeting the case definition;</a:t>
            </a:r>
            <a:r>
              <a:rPr lang="en-US" sz="1200" b="0" baseline="0" dirty="0" smtClean="0"/>
              <a:t> 57% is a cumulative incidence.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Stated most optimally, </a:t>
            </a:r>
            <a:r>
              <a:rPr lang="en-US" sz="1200" b="0" dirty="0" smtClean="0"/>
              <a:t> </a:t>
            </a:r>
            <a:r>
              <a:rPr lang="en-US" sz="1200" b="0" baseline="0" dirty="0" smtClean="0"/>
              <a:t>t</a:t>
            </a:r>
            <a:r>
              <a:rPr lang="en-US" dirty="0" smtClean="0"/>
              <a:t>he cumulative incidence of diarrheal illness by xx days following the party was 57% .  No time period is explicitly mentioned, but we know from</a:t>
            </a:r>
            <a:r>
              <a:rPr lang="en-US" baseline="0" dirty="0" smtClean="0"/>
              <a:t> other sources </a:t>
            </a:r>
            <a:r>
              <a:rPr lang="en-US" dirty="0" smtClean="0"/>
              <a:t>this is cumulative incidence over a few days following the party.  Complete follow-up is possible because the time period is very short.   </a:t>
            </a:r>
          </a:p>
          <a:p>
            <a:endParaRPr lang="nl-NL" dirty="0" smtClean="0"/>
          </a:p>
          <a:p>
            <a:r>
              <a:rPr lang="nl-NL" dirty="0" smtClean="0"/>
              <a:t>A similar situation could be found in a clinical trial</a:t>
            </a:r>
            <a:r>
              <a:rPr lang="nl-NL" baseline="0" dirty="0" smtClean="0"/>
              <a:t> where all participants are followed for the same length of time and there are no losses to follow-up.  </a:t>
            </a:r>
            <a:r>
              <a:rPr lang="nl-NL" dirty="0" smtClean="0"/>
              <a:t>A very well run clinical trial with relatively short follow-up time could</a:t>
            </a:r>
            <a:r>
              <a:rPr lang="nl-NL" baseline="0" dirty="0" smtClean="0"/>
              <a:t> achieve this</a:t>
            </a:r>
            <a:r>
              <a:rPr lang="nl-NL" dirty="0" smtClean="0"/>
              <a:t>.  </a:t>
            </a:r>
            <a:endParaRPr lang="en-US" dirty="0" smtClean="0"/>
          </a:p>
        </p:txBody>
      </p:sp>
    </p:spTree>
    <p:extLst>
      <p:ext uri="{BB962C8B-B14F-4D97-AF65-F5344CB8AC3E}">
        <p14:creationId xmlns:p14="http://schemas.microsoft.com/office/powerpoint/2010/main" val="250184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As we begin to discuss measures</a:t>
            </a:r>
            <a:r>
              <a:rPr lang="en-US" baseline="0" dirty="0" smtClean="0"/>
              <a:t> of disease occurrence, it is helpful to review how our common study designs sample their underlying cohorts and hence are able to describe them.  This is</a:t>
            </a:r>
            <a:r>
              <a:rPr lang="en-US" dirty="0" smtClean="0"/>
              <a:t> a graphic that summarizes</a:t>
            </a:r>
            <a:r>
              <a:rPr lang="en-US" baseline="0" dirty="0" smtClean="0"/>
              <a:t> the individual-level study designs that we covered in last week’s lecture.  For studies with individuals as the unit of observation, we discussed 3 designs for between-subject studies:  cohort, cross-sectional and case-control.  We distinguished fixed (illustrated here) and dynamic cohorts.  Cohort design follows and describes the entire cohort or a sample of as it moves forward in time.   It is the most natural and unadulterated approach.   Think of it as the “forward looking” approach. Cross-sectional design takes and describes a “snapshot” of the cohort at a single timepoint; it is less work and is more strategic than the forward-looking cohort approach but it also has more potential problems when it comes to analytic objectives.   Case-control designs first identify incident cases and then sample the underlying cohort that gave rise to the cases. It is extremely strategic, efficient, and sophisticated.  It turns out that it is so strategic that it is actually limited in terms of pure description of the underlying cohort, but instead its strengths are in analytic objectives.  You really need to know what you are doing, however, with case-control designs; otherwise, you can make some big mistakes. </a:t>
            </a:r>
          </a:p>
          <a:p>
            <a:endParaRPr lang="en-US" baseline="0" dirty="0" smtClean="0"/>
          </a:p>
          <a:p>
            <a:r>
              <a:rPr lang="en-US" baseline="0" dirty="0" smtClean="0"/>
              <a:t>When it comes to measuring disease occurrence, the nature of the study design dictates the kind of measures the design can yield.  Our lecture today starts to address this issue of measuring disease occurrence, or measuring the outcome of interest.</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This is what complete and equal</a:t>
            </a:r>
            <a:r>
              <a:rPr lang="en-US" baseline="0" dirty="0" smtClean="0"/>
              <a:t> follow-up looks like schematically.  </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31</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complete and equal follow-up on all subjects is the exception to the norm. </a:t>
            </a:r>
          </a:p>
        </p:txBody>
      </p:sp>
    </p:spTree>
    <p:extLst>
      <p:ext uri="{BB962C8B-B14F-4D97-AF65-F5344CB8AC3E}">
        <p14:creationId xmlns:p14="http://schemas.microsoft.com/office/powerpoint/2010/main" val="2815593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This illustrates one of the ways that follow-up time can differ among individual participants in a cohort study.</a:t>
            </a:r>
          </a:p>
          <a:p>
            <a:pPr>
              <a:lnSpc>
                <a:spcPct val="90000"/>
              </a:lnSpc>
            </a:pPr>
            <a:endParaRPr lang="en-US" dirty="0" smtClean="0"/>
          </a:p>
          <a:p>
            <a:pPr>
              <a:lnSpc>
                <a:spcPct val="90000"/>
              </a:lnSpc>
            </a:pPr>
            <a:r>
              <a:rPr lang="en-US" dirty="0" smtClean="0"/>
              <a:t>Having identical and complete follow-up on all subjects is the exception to the norm. A typical cohort study may take months to years to recruit all of the participants.  Since many observational studies have a single ending date, subjects enrolled at the end of the recruiting process are going to have less follow-up time in the study than those enrolled at the beginning, even without considering</a:t>
            </a:r>
            <a:r>
              <a:rPr lang="en-US" baseline="0" dirty="0" smtClean="0"/>
              <a:t> that participants </a:t>
            </a:r>
            <a:r>
              <a:rPr lang="en-US" dirty="0" smtClean="0"/>
              <a:t>drop out</a:t>
            </a:r>
            <a:r>
              <a:rPr lang="en-US" baseline="0" dirty="0" smtClean="0"/>
              <a:t> or </a:t>
            </a:r>
            <a:r>
              <a:rPr lang="en-US" dirty="0" smtClean="0"/>
              <a:t>die when death is not the</a:t>
            </a:r>
            <a:r>
              <a:rPr lang="en-US" baseline="0" dirty="0" smtClean="0"/>
              <a:t> outcome </a:t>
            </a:r>
            <a:r>
              <a:rPr lang="en-US" dirty="0" smtClean="0"/>
              <a:t>(this a competing event).  </a:t>
            </a:r>
          </a:p>
          <a:p>
            <a:pPr>
              <a:lnSpc>
                <a:spcPct val="90000"/>
              </a:lnSpc>
            </a:pPr>
            <a:endParaRPr lang="en-US" dirty="0" smtClean="0"/>
          </a:p>
          <a:p>
            <a:pPr>
              <a:lnSpc>
                <a:spcPct val="90000"/>
              </a:lnSpc>
            </a:pPr>
            <a:r>
              <a:rPr lang="en-US" dirty="0" smtClean="0"/>
              <a:t>In this particular example, all-cause mortality is the outcome so we are not concerned with competing events.</a:t>
            </a:r>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32</a:t>
            </a:fld>
            <a:endParaRPr lang="en-US" sz="1200" dirty="0">
              <a:latin typeface="Calibri" pitchFamily="34" charset="0"/>
            </a:endParaRPr>
          </a:p>
        </p:txBody>
      </p:sp>
    </p:spTree>
    <p:extLst>
      <p:ext uri="{BB962C8B-B14F-4D97-AF65-F5344CB8AC3E}">
        <p14:creationId xmlns:p14="http://schemas.microsoft.com/office/powerpoint/2010/main" val="2139646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smtClean="0"/>
              <a:t>This example also introduces the </a:t>
            </a:r>
            <a:r>
              <a:rPr lang="en-US" b="1" dirty="0" smtClean="0"/>
              <a:t>concept of censoring</a:t>
            </a:r>
            <a:r>
              <a:rPr lang="en-US" dirty="0" smtClean="0"/>
              <a:t>. Here the times persons enter and leave the cohort are being shown on a calendar time scale. The solid black bars represent the length of time each person was followed in the study.  D = death, which is the event of interest.  Of the participants who did not die during the follow-up time, participant #6 (in</a:t>
            </a:r>
            <a:r>
              <a:rPr lang="en-US" baseline="0" dirty="0" smtClean="0"/>
              <a:t> green) </a:t>
            </a:r>
            <a:r>
              <a:rPr lang="en-US" dirty="0" smtClean="0"/>
              <a:t>was lost to follow-up (or perhaps refused to participate further in the study).  This person is identified with an arrow;</a:t>
            </a:r>
            <a:r>
              <a:rPr lang="en-US" baseline="0" dirty="0" smtClean="0"/>
              <a:t> this is called </a:t>
            </a:r>
            <a:r>
              <a:rPr lang="en-US" dirty="0" smtClean="0"/>
              <a:t>a “censored observation.”  It is referred to as censoring because whatever happens after this date is suppressed from the investigator;</a:t>
            </a:r>
            <a:r>
              <a:rPr lang="en-US" baseline="0" dirty="0" smtClean="0"/>
              <a:t> the rest of the story on this participant is censored from the investigator’s view.  </a:t>
            </a:r>
          </a:p>
          <a:p>
            <a:endParaRPr lang="en-US" baseline="0" dirty="0" smtClean="0"/>
          </a:p>
          <a:p>
            <a:r>
              <a:rPr lang="en-US" baseline="0" dirty="0" smtClean="0"/>
              <a:t>It </a:t>
            </a:r>
            <a:r>
              <a:rPr lang="en-US" dirty="0" smtClean="0"/>
              <a:t>is</a:t>
            </a:r>
            <a:r>
              <a:rPr lang="en-US" baseline="0" dirty="0" smtClean="0"/>
              <a:t> actually the case that </a:t>
            </a:r>
            <a:r>
              <a:rPr lang="en-US" dirty="0" smtClean="0"/>
              <a:t>all of those who did not die during follow-up are said to be censored. Thus,</a:t>
            </a:r>
            <a:r>
              <a:rPr lang="en-US" baseline="0" dirty="0" smtClean="0"/>
              <a:t> participants </a:t>
            </a:r>
            <a:r>
              <a:rPr lang="en-US" dirty="0" smtClean="0"/>
              <a:t>#5, #7,</a:t>
            </a:r>
            <a:r>
              <a:rPr lang="en-US" baseline="0" dirty="0" smtClean="0"/>
              <a:t> and #</a:t>
            </a:r>
            <a:r>
              <a:rPr lang="en-US" dirty="0" smtClean="0"/>
              <a:t>9 (in</a:t>
            </a:r>
            <a:r>
              <a:rPr lang="en-US" baseline="0" dirty="0" smtClean="0"/>
              <a:t> red) </a:t>
            </a:r>
            <a:r>
              <a:rPr lang="en-US" dirty="0" smtClean="0"/>
              <a:t>continued until the study was ended without the event, and they are defined as what is often called </a:t>
            </a:r>
            <a:r>
              <a:rPr lang="en-US" b="1" dirty="0" smtClean="0"/>
              <a:t>administrative censoring.</a:t>
            </a:r>
            <a:r>
              <a:rPr lang="en-US" b="1" baseline="0" dirty="0" smtClean="0"/>
              <a:t>  </a:t>
            </a:r>
            <a:r>
              <a:rPr lang="en-US" b="1" dirty="0" smtClean="0"/>
              <a:t> </a:t>
            </a:r>
            <a:r>
              <a:rPr lang="en-US" b="0" dirty="0" smtClean="0"/>
              <a:t>Administrative</a:t>
            </a:r>
            <a:r>
              <a:rPr lang="en-US" b="0" baseline="0" dirty="0" smtClean="0"/>
              <a:t> means </a:t>
            </a:r>
            <a:r>
              <a:rPr lang="en-US" dirty="0" smtClean="0"/>
              <a:t>that the reason follow-up ended was that the study ended.  In terms of the statistical handling</a:t>
            </a:r>
            <a:r>
              <a:rPr lang="en-US" baseline="0" dirty="0" smtClean="0"/>
              <a:t> of the data </a:t>
            </a:r>
            <a:r>
              <a:rPr lang="en-US" dirty="0" smtClean="0"/>
              <a:t>for analysis it doesn’t matter why a person is censored. Each person in a cohort is considered to either have the event or be censored.  The reason for censoring </a:t>
            </a:r>
            <a:r>
              <a:rPr lang="en-US" i="1" dirty="0" smtClean="0"/>
              <a:t>will </a:t>
            </a:r>
            <a:r>
              <a:rPr lang="en-US" dirty="0" smtClean="0"/>
              <a:t>matter when considering threats to validity and possible bias in the study results.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33</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34</a:t>
            </a:fld>
            <a:endParaRPr lang="en-US" dirty="0" smtClean="0"/>
          </a:p>
        </p:txBody>
      </p:sp>
      <p:sp>
        <p:nvSpPr>
          <p:cNvPr id="80898" name="Rectangle 2"/>
          <p:cNvSpPr>
            <a:spLocks noGrp="1" noRot="1" noChangeAspect="1" noChangeArrowheads="1" noTextEdit="1"/>
          </p:cNvSpPr>
          <p:nvPr>
            <p:ph type="sldImg"/>
          </p:nvPr>
        </p:nvSpPr>
        <p:spPr>
          <a:xfrm>
            <a:off x="1195388" y="692150"/>
            <a:ext cx="4619625" cy="3463925"/>
          </a:xfrm>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a:t>
            </a:r>
          </a:p>
          <a:p>
            <a:endParaRPr lang="en-US" dirty="0" smtClean="0"/>
          </a:p>
          <a:p>
            <a:r>
              <a:rPr lang="en-US" dirty="0" smtClean="0"/>
              <a:t>The first is called lost to</a:t>
            </a:r>
            <a:r>
              <a:rPr lang="en-US" baseline="0" dirty="0" smtClean="0"/>
              <a:t> follow-up or drop-out.  Participants might volitionally inform investigators of their intent to drop out or they may not.</a:t>
            </a:r>
          </a:p>
          <a:p>
            <a:endParaRPr lang="en-US" baseline="0" dirty="0" smtClean="0"/>
          </a:p>
          <a:p>
            <a:r>
              <a:rPr lang="en-US" baseline="0" dirty="0" smtClean="0"/>
              <a:t>The second is called administrative censoring.  </a:t>
            </a:r>
            <a:r>
              <a:rPr lang="en-US" dirty="0" smtClean="0"/>
              <a:t>Follow-up ends with the period of study observation, and subjects who are still being followed at that time but have not been diagnosed with the outcome (or</a:t>
            </a:r>
            <a:r>
              <a:rPr lang="en-US" baseline="0" dirty="0" smtClean="0"/>
              <a:t> experienced a competing event if outcome isn’t mortality)</a:t>
            </a:r>
            <a:r>
              <a:rPr lang="en-US" dirty="0" smtClean="0"/>
              <a:t> are said</a:t>
            </a:r>
            <a:r>
              <a:rPr lang="en-US" baseline="0" dirty="0" smtClean="0"/>
              <a:t> to be </a:t>
            </a:r>
            <a:r>
              <a:rPr lang="en-US" dirty="0" smtClean="0"/>
              <a:t>administratively censored as of the last date of follow-up.  They therefore contribute the entire amount of their time in the study to the disease free follow-up time.  This time may not be exactly the same for all administratively censored subjects because they may not all have been enrolled on the same date.  In the previous figure from the text book, there are actually 3 persons who are administratively censored, subjects 5, 7, and 9.  Subject 7 only has 1 month of follow-up because he or she was enrolled late in the cohort, but because follow-up was ended only by the end of the study, that person was administratively censored, just as subject 5, who was enrolled at the earliest possible date, was administratively censored. </a:t>
            </a:r>
          </a:p>
          <a:p>
            <a:endParaRPr lang="en-US" dirty="0" smtClean="0"/>
          </a:p>
          <a:p>
            <a:r>
              <a:rPr lang="en-US" dirty="0" smtClean="0"/>
              <a:t>Thus, there are two ways of being censored:  a) loss to follow-up (aka</a:t>
            </a:r>
            <a:r>
              <a:rPr lang="en-US" baseline="0" dirty="0" smtClean="0"/>
              <a:t> </a:t>
            </a:r>
            <a:r>
              <a:rPr lang="en-US" dirty="0" smtClean="0"/>
              <a:t>drop-out); and b) administrative censoring</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17324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35</a:t>
            </a:fld>
            <a:endParaRPr lang="en-US" sz="1200" dirty="0"/>
          </a:p>
        </p:txBody>
      </p:sp>
      <p:sp>
        <p:nvSpPr>
          <p:cNvPr id="82946" name="Rectangle 2"/>
          <p:cNvSpPr>
            <a:spLocks noGrp="1" noRot="1" noChangeAspect="1" noChangeArrowheads="1" noTextEdit="1"/>
          </p:cNvSpPr>
          <p:nvPr>
            <p:ph type="sldImg"/>
          </p:nvPr>
        </p:nvSpPr>
        <p:spPr>
          <a:xfrm>
            <a:off x="1195388" y="692150"/>
            <a:ext cx="4619625" cy="3463925"/>
          </a:xfrm>
          <a:ln/>
        </p:spPr>
      </p:sp>
      <p:sp>
        <p:nvSpPr>
          <p:cNvPr id="82947" name="Rectangle 3"/>
          <p:cNvSpPr>
            <a:spLocks noGrp="1" noChangeArrowheads="1"/>
          </p:cNvSpPr>
          <p:nvPr>
            <p:ph type="body" idx="1"/>
          </p:nvPr>
        </p:nvSpPr>
        <p:spPr>
          <a:noFill/>
          <a:ln/>
        </p:spPr>
        <p:txBody>
          <a:bodyPr/>
          <a:lstStyle/>
          <a:p>
            <a:r>
              <a:rPr lang="en-US" dirty="0" smtClean="0"/>
              <a:t>To summarize, these are several ways that participants can have different follow-up times in a cohort study. Participants may start at different times in the accrual process of the study.  If the end date for all participants is the same, those who start later will have less follow-up time.  Or, some participants may have less follow-up time because they drop out before the end of the study.  The final mechanism is the occurrence</a:t>
            </a:r>
            <a:r>
              <a:rPr lang="en-US" baseline="0" dirty="0" smtClean="0"/>
              <a:t> of a competing event, which we defined last week.  </a:t>
            </a:r>
            <a:r>
              <a:rPr lang="en-US" dirty="0" smtClean="0"/>
              <a:t>Note that we do not have to consider competing events in</a:t>
            </a:r>
            <a:r>
              <a:rPr lang="en-US" baseline="0" dirty="0" smtClean="0"/>
              <a:t> this particular example study</a:t>
            </a:r>
            <a:r>
              <a:rPr lang="en-US" dirty="0" smtClean="0"/>
              <a:t> since our outcome is all-cause mortality, but in studies with another outcome, competing events can also contribute to differing follow-up times.</a:t>
            </a:r>
          </a:p>
        </p:txBody>
      </p:sp>
    </p:spTree>
    <p:extLst>
      <p:ext uri="{BB962C8B-B14F-4D97-AF65-F5344CB8AC3E}">
        <p14:creationId xmlns:p14="http://schemas.microsoft.com/office/powerpoint/2010/main" val="20925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smtClean="0"/>
              <a:t>We cannot use a simple proportion (E/N) to calculate incidence in this situation.  This</a:t>
            </a:r>
            <a:r>
              <a:rPr lang="en-US" baseline="0" dirty="0" smtClean="0"/>
              <a:t> is because we do not know how to handle instances like person #6 or #7, others who did not have the event but also were not followed for the entire possible length of the study.  </a:t>
            </a:r>
            <a:endParaRPr lang="en-US" dirty="0" smtClean="0"/>
          </a:p>
          <a:p>
            <a:endParaRPr lang="en-US" dirty="0" smtClean="0"/>
          </a:p>
          <a:p>
            <a:r>
              <a:rPr lang="en-US" dirty="0" smtClean="0">
                <a:solidFill>
                  <a:schemeClr val="accent2"/>
                </a:solidFill>
              </a:rPr>
              <a:t>Later, we are going to discuss how to account for these different amounts of follow-up time when estimating incidence in a cohort study.  These methods can account for different amounts of time followed, but the only way that these methods</a:t>
            </a:r>
            <a:r>
              <a:rPr lang="en-US" baseline="0" dirty="0" smtClean="0">
                <a:solidFill>
                  <a:schemeClr val="accent2"/>
                </a:solidFill>
              </a:rPr>
              <a:t> can give valid answers is if we</a:t>
            </a:r>
            <a:r>
              <a:rPr lang="en-US" dirty="0" smtClean="0">
                <a:solidFill>
                  <a:schemeClr val="accent2"/>
                </a:solidFill>
              </a:rPr>
              <a:t> assume that losses are random, i.e. not related to the outcome.  In other words, we have to assume</a:t>
            </a:r>
            <a:r>
              <a:rPr lang="en-US" baseline="0" dirty="0" smtClean="0">
                <a:solidFill>
                  <a:schemeClr val="accent2"/>
                </a:solidFill>
              </a:rPr>
              <a:t> that the rate of the event under study in those who do not have complete follow-up is the same as the rate as those who stay in the study.  </a:t>
            </a:r>
            <a:r>
              <a:rPr lang="en-US" dirty="0" smtClean="0">
                <a:solidFill>
                  <a:schemeClr val="accent2"/>
                </a:solidFill>
              </a:rPr>
              <a:t>These methods can’t overcome problems of bias when losses to follow-up are not random.  Having individuals who are lost to follow-up is a major threat to the validity of conclusions about incidence.  As we stressed last time, losses to follow-up are a primary problem threatening the validity of cohort studies.   This includes the validity of randomized trials which can be viewed as cohort studies</a:t>
            </a:r>
            <a:r>
              <a:rPr lang="en-US" baseline="0" dirty="0" smtClean="0">
                <a:solidFill>
                  <a:schemeClr val="accent2"/>
                </a:solidFill>
              </a:rPr>
              <a:t> in which investigators have </a:t>
            </a:r>
            <a:r>
              <a:rPr lang="en-US" dirty="0" smtClean="0">
                <a:solidFill>
                  <a:schemeClr val="accent2"/>
                </a:solidFill>
              </a:rPr>
              <a:t>assigned exposure.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36</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37</a:t>
            </a:fld>
            <a:endParaRPr lang="en-US" dirty="0" smtClean="0"/>
          </a:p>
        </p:txBody>
      </p:sp>
      <p:sp>
        <p:nvSpPr>
          <p:cNvPr id="84994" name="Rectangle 2"/>
          <p:cNvSpPr>
            <a:spLocks noGrp="1" noRot="1" noChangeAspect="1" noChangeArrowheads="1" noTextEdit="1"/>
          </p:cNvSpPr>
          <p:nvPr>
            <p:ph type="sldImg"/>
          </p:nvPr>
        </p:nvSpPr>
        <p:spPr>
          <a:xfrm>
            <a:off x="1195388" y="692150"/>
            <a:ext cx="4619625" cy="3463925"/>
          </a:xfrm>
          <a:ln/>
        </p:spPr>
      </p:sp>
      <p:sp>
        <p:nvSpPr>
          <p:cNvPr id="84995" name="Rectangle 3"/>
          <p:cNvSpPr>
            <a:spLocks noGrp="1" noChangeArrowheads="1"/>
          </p:cNvSpPr>
          <p:nvPr>
            <p:ph type="body" idx="1"/>
          </p:nvPr>
        </p:nvSpPr>
        <p:spPr>
          <a:noFill/>
          <a:ln/>
        </p:spPr>
        <p:txBody>
          <a:bodyPr/>
          <a:lstStyle/>
          <a:p>
            <a:r>
              <a:rPr lang="en-US" dirty="0" smtClean="0"/>
              <a:t>Returning to our example from the ADOPT trial, the cumulative incidence reported took into account the follow-up time for participants in the trial.  We will talk about how to do this in a minute.  </a:t>
            </a:r>
          </a:p>
          <a:p>
            <a:endParaRPr lang="en-US" dirty="0" smtClean="0"/>
          </a:p>
          <a:p>
            <a:r>
              <a:rPr lang="en-US" dirty="0" smtClean="0"/>
              <a:t>The second bullet is a description from the paper on the occurrence</a:t>
            </a:r>
            <a:r>
              <a:rPr lang="en-US" baseline="0" dirty="0" smtClean="0"/>
              <a:t> of </a:t>
            </a:r>
            <a:r>
              <a:rPr lang="en-US" dirty="0" smtClean="0"/>
              <a:t>fracture in each of the treatment groups.  Providing the number of cases is informative, but adding the proportion (e.g</a:t>
            </a:r>
            <a:r>
              <a:rPr lang="en-US" dirty="0" smtClean="0"/>
              <a:t>., </a:t>
            </a:r>
            <a:r>
              <a:rPr lang="en-US" dirty="0" smtClean="0"/>
              <a:t>9.3% of the rosiglitazone group) is </a:t>
            </a:r>
            <a:r>
              <a:rPr lang="en-US" u="sng" dirty="0" smtClean="0"/>
              <a:t>not</a:t>
            </a:r>
            <a:r>
              <a:rPr lang="en-US" dirty="0" smtClean="0"/>
              <a:t> if follow-up</a:t>
            </a:r>
            <a:r>
              <a:rPr lang="en-US" baseline="0" dirty="0" smtClean="0"/>
              <a:t> is not complete and equal on everyone</a:t>
            </a:r>
            <a:r>
              <a:rPr lang="en-US" dirty="0" smtClean="0"/>
              <a:t>.  </a:t>
            </a:r>
            <a:r>
              <a:rPr lang="en-US" dirty="0" smtClean="0"/>
              <a:t>The % has no</a:t>
            </a:r>
            <a:r>
              <a:rPr lang="en-US" baseline="0" dirty="0" smtClean="0"/>
              <a:t> meaningful epidemiologic interpretation unless we know the time horizon.  </a:t>
            </a:r>
            <a:r>
              <a:rPr lang="en-US" dirty="0" smtClean="0"/>
              <a:t>Note </a:t>
            </a:r>
            <a:r>
              <a:rPr lang="en-US" dirty="0" smtClean="0"/>
              <a:t>that this proportion is different from the cumulative incidence (15.1%) for this treatment group.  The raw proportion does not take follow-up time into </a:t>
            </a:r>
            <a:r>
              <a:rPr lang="en-US" dirty="0" smtClean="0"/>
              <a:t>account</a:t>
            </a:r>
            <a:r>
              <a:rPr lang="en-US" baseline="0" dirty="0" smtClean="0"/>
              <a:t> and hence can be very different than the true cumulative incidence, when calculated properly.   Avoid reporting such raw %’s if there is differing follow-up times.  </a:t>
            </a:r>
            <a:endParaRPr lang="en-US" dirty="0" smtClean="0"/>
          </a:p>
        </p:txBody>
      </p:sp>
    </p:spTree>
    <p:extLst>
      <p:ext uri="{BB962C8B-B14F-4D97-AF65-F5344CB8AC3E}">
        <p14:creationId xmlns:p14="http://schemas.microsoft.com/office/powerpoint/2010/main" val="439684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38</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identical and complete follow-up on all subjects is the exception to the norm. </a:t>
            </a:r>
          </a:p>
          <a:p>
            <a:endParaRPr lang="en-US" dirty="0" smtClean="0"/>
          </a:p>
          <a:p>
            <a:r>
              <a:rPr lang="en-US" dirty="0" smtClean="0"/>
              <a:t>When follow-up times are different, other methods are needed and this is the basis of the field</a:t>
            </a:r>
            <a:r>
              <a:rPr lang="en-US" baseline="0" dirty="0" smtClean="0"/>
              <a:t> survival analysis.  This is also sometimes called failure time analysis or time-to-event analysis.   Time-to-event analysis is perhaps the best name because indeed this form of analysis is not just for survival after a disease diagnosis.  It can be used for the occurrence of any discrete event, be it a favorable or unfavorable occurrence.  </a:t>
            </a:r>
            <a:endParaRPr lang="en-US" dirty="0" smtClean="0"/>
          </a:p>
        </p:txBody>
      </p:sp>
    </p:spTree>
    <p:extLst>
      <p:ext uri="{BB962C8B-B14F-4D97-AF65-F5344CB8AC3E}">
        <p14:creationId xmlns:p14="http://schemas.microsoft.com/office/powerpoint/2010/main" val="2815593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39</a:t>
            </a:fld>
            <a:endParaRPr lang="en-US" dirty="0" smtClean="0"/>
          </a:p>
        </p:txBody>
      </p:sp>
      <p:sp>
        <p:nvSpPr>
          <p:cNvPr id="87042" name="Rectangle 2"/>
          <p:cNvSpPr>
            <a:spLocks noGrp="1" noRot="1" noChangeAspect="1" noChangeArrowheads="1" noTextEdit="1"/>
          </p:cNvSpPr>
          <p:nvPr>
            <p:ph type="sldImg"/>
          </p:nvPr>
        </p:nvSpPr>
        <p:spPr>
          <a:xfrm>
            <a:off x="1195388" y="692150"/>
            <a:ext cx="4619625" cy="3463925"/>
          </a:xfrm>
          <a:ln/>
        </p:spPr>
      </p:sp>
      <p:sp>
        <p:nvSpPr>
          <p:cNvPr id="87043" name="Rectangle 3"/>
          <p:cNvSpPr>
            <a:spLocks noGrp="1" noChangeArrowheads="1"/>
          </p:cNvSpPr>
          <p:nvPr>
            <p:ph type="body" idx="1"/>
          </p:nvPr>
        </p:nvSpPr>
        <p:spPr>
          <a:noFill/>
          <a:ln/>
        </p:spPr>
        <p:txBody>
          <a:bodyPr/>
          <a:lstStyle/>
          <a:p>
            <a:r>
              <a:rPr lang="en-US" dirty="0" smtClean="0"/>
              <a:t>Since cumulative incidence has to be defined as per some time period, it is incorrect to say, when follow-up times vary by individual, that the cumulative incidence in a cohort study that</a:t>
            </a:r>
            <a:r>
              <a:rPr lang="en-US" baseline="0" dirty="0" smtClean="0"/>
              <a:t> had up to, say,</a:t>
            </a:r>
            <a:r>
              <a:rPr lang="en-US" dirty="0" smtClean="0"/>
              <a:t> 3 years for the longest followed individual is simply</a:t>
            </a:r>
            <a:r>
              <a:rPr lang="en-US" baseline="0" dirty="0" smtClean="0"/>
              <a:t> t</a:t>
            </a:r>
            <a:r>
              <a:rPr lang="en-US" dirty="0" smtClean="0"/>
              <a:t>he proportion with the diagnosis divided by the number enrolled in the study.  So the problem is how to calculate cumulative incidence when persons are followed for different times.</a:t>
            </a:r>
          </a:p>
          <a:p>
            <a:endParaRPr lang="en-US" dirty="0" smtClean="0"/>
          </a:p>
          <a:p>
            <a:r>
              <a:rPr lang="en-US" dirty="0" smtClean="0"/>
              <a:t>The two most</a:t>
            </a:r>
            <a:r>
              <a:rPr lang="en-US" baseline="0" dirty="0" smtClean="0"/>
              <a:t> common </a:t>
            </a:r>
            <a:r>
              <a:rPr lang="en-US" dirty="0" smtClean="0"/>
              <a:t>methods of solving this problem of calculating the cumulative incidence for different amounts of follow-up are called the Kaplan-Meier and the life table method.  The life table approach is much older but is uncommonly seen in the medical literature these days because the Kaplan-Meier method has become the standard.  We will spend</a:t>
            </a:r>
            <a:r>
              <a:rPr lang="en-US" baseline="0" dirty="0" smtClean="0"/>
              <a:t> the majority of our discussion </a:t>
            </a:r>
            <a:r>
              <a:rPr lang="en-US" dirty="0" smtClean="0"/>
              <a:t>on the Kaplan-Meier method although for large datasets life tables give the same answer.  The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in the study population.  For sizable data sets, these two approaches give virtually identical answers.</a:t>
            </a:r>
          </a:p>
        </p:txBody>
      </p:sp>
    </p:spTree>
    <p:extLst>
      <p:ext uri="{BB962C8B-B14F-4D97-AF65-F5344CB8AC3E}">
        <p14:creationId xmlns:p14="http://schemas.microsoft.com/office/powerpoint/2010/main" val="177171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4</a:t>
            </a:fld>
            <a:endParaRPr lang="en-US" dirty="0" smtClean="0"/>
          </a:p>
        </p:txBody>
      </p:sp>
      <p:sp>
        <p:nvSpPr>
          <p:cNvPr id="19458" name="Rectangle 2"/>
          <p:cNvSpPr>
            <a:spLocks noGrp="1" noRot="1" noChangeAspect="1" noChangeArrowheads="1" noTextEdit="1"/>
          </p:cNvSpPr>
          <p:nvPr>
            <p:ph type="sldImg"/>
          </p:nvPr>
        </p:nvSpPr>
        <p:spPr>
          <a:xfrm>
            <a:off x="1195388" y="692150"/>
            <a:ext cx="4619625" cy="3463925"/>
          </a:xfrm>
          <a:ln/>
        </p:spPr>
      </p:sp>
      <p:sp>
        <p:nvSpPr>
          <p:cNvPr id="19459" name="Rectangle 3"/>
          <p:cNvSpPr>
            <a:spLocks noGrp="1" noChangeArrowheads="1"/>
          </p:cNvSpPr>
          <p:nvPr>
            <p:ph type="body" idx="1"/>
          </p:nvPr>
        </p:nvSpPr>
        <p:spPr>
          <a:noFill/>
          <a:ln/>
        </p:spPr>
        <p:txBody>
          <a:bodyPr/>
          <a:lstStyle/>
          <a:p>
            <a:r>
              <a:rPr lang="en-US" dirty="0" smtClean="0"/>
              <a:t>Given that epidemiology</a:t>
            </a:r>
            <a:r>
              <a:rPr lang="en-US" baseline="0" dirty="0" smtClean="0"/>
              <a:t> is all about studying health and disease, it follows that occurrence of disease is a fundamental measurement, or aspect, of epidemiology.   In this course, we are going to focus on disease in a binary respect, meaning yes or no, present or absent.  This is not the only way to characterize disease in that it can be characterized in multi-state categories, or even as a continuous (interval-scale) variables, but in our course, we are going to focus on disease as binary.  Also, note that we will use the term disease in our examples but we can be referring to any event or condition, be it favorable or unfavorable.  </a:t>
            </a:r>
          </a:p>
          <a:p>
            <a:endParaRPr lang="en-US" baseline="0" dirty="0" smtClean="0"/>
          </a:p>
          <a:p>
            <a:r>
              <a:rPr lang="en-US" dirty="0" smtClean="0"/>
              <a:t>Last week, with the overview of study design, we emphasized the importance of viewing each of the basic types of study design as occurring in the setting of a study base moving through time, either an explicit cohort or a hypothetical cohort.  The central idea is that study design cannot be thought about correctly without including the element of time.  Movement of persons through time is what defines a cohort.  Turning now to how disease occurrence is measured, time will remain at the center.  To understand the different measures of disease occurrence you must pay attention to how time enters into the picture.  </a:t>
            </a:r>
          </a:p>
          <a:p>
            <a:endParaRPr lang="en-US" dirty="0" smtClean="0"/>
          </a:p>
          <a:p>
            <a:r>
              <a:rPr lang="nl-NL" dirty="0" smtClean="0"/>
              <a:t>Time plays a role even in the measure of prevalence when the distinction is made between point and period prevalence,  a topic covered in the next few slides.</a:t>
            </a:r>
            <a:endParaRPr lang="en-US" dirty="0" smtClean="0"/>
          </a:p>
          <a:p>
            <a:endParaRPr lang="en-US" dirty="0" smtClean="0"/>
          </a:p>
        </p:txBody>
      </p:sp>
    </p:spTree>
    <p:extLst>
      <p:ext uri="{BB962C8B-B14F-4D97-AF65-F5344CB8AC3E}">
        <p14:creationId xmlns:p14="http://schemas.microsoft.com/office/powerpoint/2010/main" val="2498482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To resolve the problem of different starting times, we start by</a:t>
            </a:r>
            <a:r>
              <a:rPr lang="en-US" baseline="0" dirty="0" smtClean="0"/>
              <a:t> </a:t>
            </a:r>
            <a:r>
              <a:rPr lang="en-US" dirty="0" smtClean="0"/>
              <a:t>“shifting all the starting time to the left.”  For the analysis, each person is going to be started at the same time zero.  This graph from your text shows how the data look when all of the different calendar starting times are reassigned the same follow-up starting time. Note that the time axis is now </a:t>
            </a:r>
            <a:r>
              <a:rPr lang="en-US" i="1" dirty="0" smtClean="0"/>
              <a:t>follow-up time</a:t>
            </a:r>
            <a:r>
              <a:rPr lang="en-US" dirty="0" smtClean="0"/>
              <a:t> rather than calendar time.  This approach of shifting</a:t>
            </a:r>
            <a:r>
              <a:rPr lang="en-US" baseline="0" dirty="0" smtClean="0"/>
              <a:t> all starting time to the left, i.e., use </a:t>
            </a:r>
            <a:r>
              <a:rPr lang="en-US" dirty="0" smtClean="0"/>
              <a:t>of follow-up time as the scale, rather than calendar time, can</a:t>
            </a:r>
            <a:r>
              <a:rPr lang="en-US" baseline="0" dirty="0" smtClean="0"/>
              <a:t> be performed in both the </a:t>
            </a:r>
            <a:r>
              <a:rPr lang="en-US" dirty="0" smtClean="0"/>
              <a:t>Kaplan-Meier and life table methods.</a:t>
            </a:r>
          </a:p>
          <a:p>
            <a:endParaRPr lang="en-US" dirty="0" smtClean="0"/>
          </a:p>
          <a:p>
            <a:r>
              <a:rPr lang="en-US" dirty="0" smtClean="0"/>
              <a:t>By assigning everyone the same starting time you might be, depending upon the study, combining persons who started in very</a:t>
            </a:r>
            <a:r>
              <a:rPr lang="en-US" baseline="0" dirty="0" smtClean="0"/>
              <a:t> different calendar time periods.   If the incidence of the outcome under study varies according to calendar time, this is called a “secular” trend.   Whether or not it is a wise thing to be combining persons who are experiencing their observation in such different calendar time periods will depend upon the research question, but keep in mind that the final answer cannot be said to pertain to any individual in the cohort, from any calendar period.  The final answer is simply an average of the different calendar time periods.  The only way the answer you get pertains to all individuals is if you assume no secular trends.  </a:t>
            </a:r>
            <a:r>
              <a:rPr lang="en-US" dirty="0" smtClean="0"/>
              <a:t>  </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40</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41</a:t>
            </a:fld>
            <a:endParaRPr lang="en-US" dirty="0"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The Kaplan-Meier (KM) estimator is also called the “product limit estimator.”  It was first described in 1958.  The original article is included in the optional reading for the course.  It’s one of the most cited biomedical articles of all time. Kaplan EL, Meier P. Nonparametric estimation from incomplete observations. </a:t>
            </a:r>
            <a:r>
              <a:rPr lang="en-US" i="1" dirty="0" smtClean="0"/>
              <a:t>J Am Stat Assoc  </a:t>
            </a:r>
            <a:r>
              <a:rPr lang="en-US" dirty="0" smtClean="0"/>
              <a:t>1958;53:457-81.</a:t>
            </a:r>
          </a:p>
          <a:p>
            <a:pPr>
              <a:spcBef>
                <a:spcPct val="0"/>
              </a:spcBef>
            </a:pPr>
            <a:endParaRPr lang="en-US" dirty="0" smtClean="0"/>
          </a:p>
          <a:p>
            <a:r>
              <a:rPr lang="en-US" dirty="0" smtClean="0"/>
              <a:t>The essence and key innovation of the KM method is breaking up the period</a:t>
            </a:r>
            <a:r>
              <a:rPr lang="en-US" baseline="0" dirty="0" smtClean="0"/>
              <a:t> of observation into little discrete pieces.  The little pieces are defined by the dates in which the outcomes under study occurred.   </a:t>
            </a:r>
            <a:r>
              <a:rPr lang="en-US" dirty="0" smtClean="0"/>
              <a:t>The proportion not developing the outcome</a:t>
            </a:r>
            <a:r>
              <a:rPr lang="en-US" baseline="0" dirty="0" smtClean="0"/>
              <a:t> </a:t>
            </a:r>
            <a:r>
              <a:rPr lang="en-US" dirty="0" smtClean="0"/>
              <a:t>(which</a:t>
            </a:r>
            <a:r>
              <a:rPr lang="en-US" baseline="0" dirty="0" smtClean="0"/>
              <a:t> is called “survival” in the parlance of survival analysis</a:t>
            </a:r>
            <a:r>
              <a:rPr lang="en-US" dirty="0" smtClean="0"/>
              <a:t>) is calculated for each discrete piece and the overall cumulative probability of not developing the outcome (i.e. “surviving</a:t>
            </a:r>
            <a:r>
              <a:rPr lang="en-US" baseline="0" dirty="0" smtClean="0"/>
              <a:t> the occurrence of the outcome”) </a:t>
            </a:r>
            <a:r>
              <a:rPr lang="en-US" dirty="0" smtClean="0"/>
              <a:t>at any point is calculated by multiplying together the individual probabilities of not developing</a:t>
            </a:r>
            <a:r>
              <a:rPr lang="en-US" baseline="0" dirty="0" smtClean="0"/>
              <a:t> the outcome</a:t>
            </a:r>
            <a:r>
              <a:rPr lang="en-US" dirty="0" smtClean="0"/>
              <a:t>.  It seems like a simple concept</a:t>
            </a:r>
            <a:r>
              <a:rPr lang="en-US" baseline="0" dirty="0" smtClean="0"/>
              <a:t> now, but it was innovative in 1958 and became the most common method in human subject-based research to estimate disease incidence.  </a:t>
            </a:r>
            <a:endParaRPr lang="en-US" dirty="0" smtClean="0"/>
          </a:p>
          <a:p>
            <a:endParaRPr lang="en-US" dirty="0" smtClean="0"/>
          </a:p>
          <a:p>
            <a:r>
              <a:rPr lang="en-US" dirty="0" smtClean="0"/>
              <a:t>The process starts by assigning each subject a start time</a:t>
            </a:r>
            <a:r>
              <a:rPr lang="en-US" baseline="0" dirty="0" smtClean="0"/>
              <a:t> (a time zero, which we did in the last slide) and an end date, which can either be the date in which he/she developed the event of interest or the last known date he was without the event of interest (i.e., the date he was censored).  </a:t>
            </a:r>
            <a:r>
              <a:rPr lang="en-US" dirty="0" smtClean="0"/>
              <a:t>Every member of the cohort needs to have these dates in order to be included in the analysis.  Note:  the date</a:t>
            </a:r>
            <a:r>
              <a:rPr lang="en-US" baseline="0" dirty="0" smtClean="0"/>
              <a:t> last seen without the event can simply be the </a:t>
            </a:r>
            <a:r>
              <a:rPr lang="en-US" dirty="0" smtClean="0"/>
              <a:t>end of the study,</a:t>
            </a:r>
            <a:r>
              <a:rPr lang="en-US" baseline="0" dirty="0" smtClean="0"/>
              <a:t> in the case of administrative censoring.</a:t>
            </a:r>
            <a:endParaRPr lang="en-US" dirty="0" smtClean="0"/>
          </a:p>
        </p:txBody>
      </p:sp>
    </p:spTree>
    <p:extLst>
      <p:ext uri="{BB962C8B-B14F-4D97-AF65-F5344CB8AC3E}">
        <p14:creationId xmlns:p14="http://schemas.microsoft.com/office/powerpoint/2010/main" val="3455332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dirty="0" smtClean="0"/>
              <a:t>To perform the Kaplan-Meier estimation,  conceptually think of ordering the previous table of participant experience, already “shifted to the left,”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42</a:t>
            </a:fld>
            <a:endParaRPr lang="en-US" sz="1200" dirty="0">
              <a:latin typeface="Calibri" pitchFamily="34" charset="0"/>
            </a:endParaRPr>
          </a:p>
        </p:txBody>
      </p:sp>
    </p:spTree>
    <p:extLst>
      <p:ext uri="{BB962C8B-B14F-4D97-AF65-F5344CB8AC3E}">
        <p14:creationId xmlns:p14="http://schemas.microsoft.com/office/powerpoint/2010/main" val="524312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43</a:t>
            </a:fld>
            <a:endParaRPr 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In order to calculate cumulative incidence using the Kaplan-Meier estimator, you first need to understand or least accept on faith the following aspect of probability</a:t>
            </a:r>
            <a:r>
              <a:rPr lang="en-US" baseline="0" dirty="0" smtClean="0"/>
              <a:t> therapy</a:t>
            </a:r>
            <a:r>
              <a:rPr lang="en-US" dirty="0" smtClean="0"/>
              <a:t>.  It is a fundamental theorem of probability that the cumulative probability of two independent events is the product of their individual probabilities.  So the probability of flipping two heads in a row with a fair coin is ½ x ½ = ¼ .  Or, if</a:t>
            </a:r>
            <a:r>
              <a:rPr lang="en-US" baseline="0" dirty="0" smtClean="0"/>
              <a:t> the probability of event 1 is 1/6 and the probability of event 2 is ½, then the probability of event 1 and 2 occurring jointly is 1/6 x ½ = 1/12.</a:t>
            </a:r>
          </a:p>
          <a:p>
            <a:endParaRPr lang="en-US" baseline="0" dirty="0" smtClean="0"/>
          </a:p>
          <a:p>
            <a:r>
              <a:rPr lang="en-US" dirty="0" smtClean="0"/>
              <a:t>How</a:t>
            </a:r>
            <a:r>
              <a:rPr lang="en-US" baseline="0" dirty="0" smtClean="0"/>
              <a:t> can we take advantage of this theory to get what we want, which is the cumulative incidence of some event?   The Kaplan-Meier estimator does it by casting the incidence problem as determining the probability of not having the event over a period of time.  </a:t>
            </a:r>
            <a:endParaRPr lang="en-US" dirty="0" smtClean="0"/>
          </a:p>
        </p:txBody>
      </p:sp>
    </p:spTree>
    <p:extLst>
      <p:ext uri="{BB962C8B-B14F-4D97-AF65-F5344CB8AC3E}">
        <p14:creationId xmlns:p14="http://schemas.microsoft.com/office/powerpoint/2010/main" val="3279678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Let’s see how this use of cumulative probability is applied in the K-M technique.  This uses the</a:t>
            </a:r>
            <a:r>
              <a:rPr lang="en-US" baseline="0" dirty="0" smtClean="0"/>
              <a:t> example in the Szklo and Nieto textbook.  </a:t>
            </a:r>
            <a:r>
              <a:rPr lang="en-US" dirty="0" smtClean="0"/>
              <a:t>The key is keeping straight</a:t>
            </a:r>
            <a:r>
              <a:rPr lang="en-US" baseline="0" dirty="0" smtClean="0"/>
              <a:t> the event and the complement, not having the event.  </a:t>
            </a:r>
            <a:r>
              <a:rPr lang="en-US" dirty="0" smtClean="0"/>
              <a:t>In our example,</a:t>
            </a:r>
            <a:r>
              <a:rPr lang="en-US" baseline="0" dirty="0" smtClean="0"/>
              <a:t> the event, d</a:t>
            </a:r>
            <a:r>
              <a:rPr lang="en-US" dirty="0" smtClean="0"/>
              <a:t>eaths, occurred at 6 different times during follow-up, so there are 6 discrete pieces of time (remember, the event</a:t>
            </a:r>
            <a:r>
              <a:rPr lang="en-US" baseline="0" dirty="0" smtClean="0"/>
              <a:t> could be death or a disease diagnosis or some other binary outcome</a:t>
            </a:r>
            <a:r>
              <a:rPr lang="en-US" dirty="0" smtClean="0"/>
              <a:t>).  The probability of the event is the number of deaths at each point in time (just 1 here, but it is possible to have more than 1 at the same time) divided by the number at risk in the cohort during the time</a:t>
            </a:r>
            <a:r>
              <a:rPr lang="en-US" baseline="0" dirty="0" smtClean="0"/>
              <a:t> interval in question</a:t>
            </a:r>
            <a:r>
              <a:rPr lang="en-US" dirty="0" smtClean="0"/>
              <a:t>.  So between</a:t>
            </a:r>
            <a:r>
              <a:rPr lang="en-US" baseline="0" dirty="0" smtClean="0"/>
              <a:t> time 0 and </a:t>
            </a:r>
            <a:r>
              <a:rPr lang="en-US" dirty="0" smtClean="0"/>
              <a:t>1 month of follow-up there was a death and at that time all 10 original members of the cohort were still in follow-up.  The probability of death was 1/10 and the probability of not having the event, which is survival in the parlance of survival analysis, was 1 – 1/10 = 9/10.  </a:t>
            </a:r>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44</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This illustrates</a:t>
            </a:r>
            <a:r>
              <a:rPr lang="en-US" baseline="0" dirty="0" smtClean="0"/>
              <a:t> why it is not necessary to ca</a:t>
            </a:r>
            <a:r>
              <a:rPr lang="en-US" dirty="0" smtClean="0"/>
              <a:t>lculate a probability of survival when a person is censored, rather than experiencing an event.  Here, 1 person was censored at 2 months.  The probability of having the event during the interval is 0, and the probability</a:t>
            </a:r>
            <a:r>
              <a:rPr lang="en-US" baseline="0" dirty="0" smtClean="0"/>
              <a:t> of </a:t>
            </a:r>
            <a:r>
              <a:rPr lang="en-US" dirty="0" smtClean="0"/>
              <a:t>survival for the 9 individuals</a:t>
            </a:r>
            <a:r>
              <a:rPr lang="en-US" baseline="0" dirty="0" smtClean="0"/>
              <a:t> is</a:t>
            </a:r>
            <a:r>
              <a:rPr lang="en-US" dirty="0" smtClean="0"/>
              <a:t> 1.  We calculate the cumulative probability</a:t>
            </a:r>
            <a:r>
              <a:rPr lang="en-US" baseline="0" dirty="0" smtClean="0"/>
              <a:t> </a:t>
            </a:r>
            <a:r>
              <a:rPr lang="en-US" dirty="0" smtClean="0"/>
              <a:t>of survival</a:t>
            </a:r>
            <a:r>
              <a:rPr lang="en-US" baseline="0" dirty="0" smtClean="0"/>
              <a:t> by multiplying the conditional probabilities of survival,</a:t>
            </a:r>
            <a:r>
              <a:rPr lang="en-US" dirty="0" smtClean="0"/>
              <a:t> and 0.9 x 1 still equals 0.9.  In the next slides, we will only calculate conditional</a:t>
            </a:r>
            <a:r>
              <a:rPr lang="en-US" baseline="0" dirty="0" smtClean="0"/>
              <a:t> probabilities when an event occurs, ignoring the times when someone is censored.</a:t>
            </a:r>
            <a:endParaRPr lang="en-US" dirty="0" smtClean="0"/>
          </a:p>
          <a:p>
            <a:r>
              <a:rPr lang="en-US" dirty="0" smtClean="0"/>
              <a:t> </a:t>
            </a:r>
          </a:p>
          <a:p>
            <a:r>
              <a:rPr lang="en-US" dirty="0" smtClean="0"/>
              <a:t> </a:t>
            </a:r>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45</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When the second death</a:t>
            </a:r>
            <a:r>
              <a:rPr lang="en-US" baseline="0" dirty="0" smtClean="0"/>
              <a:t> </a:t>
            </a:r>
            <a:r>
              <a:rPr lang="en-US" dirty="0" smtClean="0"/>
              <a:t>occurs at 3 months of follow-up, only 8 persons are still in follow-up because 1 person was lost to follow-up at 2 months of follow-up.  Therefore, the probability of death in the time period from</a:t>
            </a:r>
            <a:r>
              <a:rPr lang="en-US" baseline="0" dirty="0" smtClean="0"/>
              <a:t> the first event until the second event</a:t>
            </a:r>
            <a:r>
              <a:rPr lang="en-US" dirty="0" smtClean="0"/>
              <a:t> was </a:t>
            </a:r>
            <a:r>
              <a:rPr lang="en-US" dirty="0" smtClean="0"/>
              <a:t>1/8=0.125,  </a:t>
            </a:r>
            <a:r>
              <a:rPr lang="en-US" dirty="0" smtClean="0"/>
              <a:t>the probability of survival (not</a:t>
            </a:r>
            <a:r>
              <a:rPr lang="en-US" baseline="0" dirty="0" smtClean="0"/>
              <a:t> having the event)</a:t>
            </a:r>
            <a:r>
              <a:rPr lang="en-US" dirty="0" smtClean="0"/>
              <a:t> was </a:t>
            </a:r>
            <a:r>
              <a:rPr lang="en-US" dirty="0" smtClean="0"/>
              <a:t>1-0.125 </a:t>
            </a:r>
            <a:r>
              <a:rPr lang="en-US" dirty="0" smtClean="0"/>
              <a:t>= </a:t>
            </a:r>
            <a:r>
              <a:rPr lang="en-US" dirty="0" smtClean="0"/>
              <a:t>0.875, </a:t>
            </a:r>
            <a:r>
              <a:rPr lang="en-US" dirty="0" smtClean="0"/>
              <a:t>and the cumulative probability of survival (i.e. not having the event) through 3 months is the probability</a:t>
            </a:r>
            <a:r>
              <a:rPr lang="en-US" baseline="0" dirty="0" smtClean="0"/>
              <a:t> of not having the event in the first time period times the probability of not having the event in the second time period.  It is 0.9</a:t>
            </a:r>
            <a:r>
              <a:rPr lang="en-US" dirty="0" smtClean="0"/>
              <a:t> x </a:t>
            </a:r>
            <a:r>
              <a:rPr lang="en-US" dirty="0" smtClean="0"/>
              <a:t>0.875 </a:t>
            </a:r>
            <a:r>
              <a:rPr lang="en-US" dirty="0" smtClean="0"/>
              <a:t>= </a:t>
            </a:r>
            <a:r>
              <a:rPr lang="en-US" dirty="0" smtClean="0"/>
              <a:t>0.788. </a:t>
            </a:r>
            <a:endParaRPr lang="en-US" dirty="0" smtClean="0"/>
          </a:p>
          <a:p>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46</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We continue this process,</a:t>
            </a:r>
            <a:r>
              <a:rPr lang="en-US" baseline="0" dirty="0" smtClean="0"/>
              <a:t> calculating conditional probability of event and of survival at each time an event occurs until we have included all events (6 in this example).  The cumulative probability of survival (0.180) is the product of the individual conditional probabilities of survival, as shown on the slide.</a:t>
            </a:r>
          </a:p>
          <a:p>
            <a:endParaRPr lang="en-US" baseline="0" dirty="0" smtClean="0"/>
          </a:p>
          <a:p>
            <a:r>
              <a:rPr lang="en-US" baseline="0" dirty="0" smtClean="0"/>
              <a:t>Now, we have the cumulative probability of survival, but what we really want is the cumulative probability of the outcome.  We obtain that by subtracting S(t) from 1.  In this example, 1 – 0.180 = 0.820 is the cumulative probability of death by 24 months.</a:t>
            </a:r>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47</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pPr/>
              <a:t>48</a:t>
            </a:fld>
            <a:endParaRPr 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The cumulative probability of the event is calculated with the survival probabilities because it is only survival (not having the event) that can happen repeatedly.  To use the probability of the event each time you would be calculating a probability of repeated diagnoses, which is not what you want.  You don’t want to estimate the probability of repeatedly having death!</a:t>
            </a:r>
            <a:r>
              <a:rPr lang="en-US" baseline="0" dirty="0" smtClean="0"/>
              <a:t>  This makes no sense.  Instead, to get the cumulative probability of the event, do the following.  A</a:t>
            </a:r>
            <a:r>
              <a:rPr lang="en-US" dirty="0" smtClean="0"/>
              <a:t>t the end of multiplying together all of the individual survival probabilities to get the cumulative probability of 0.18, the cumulative probability of death can be obtained by subtracting from 1.  1 – 0.18 = 0.82.</a:t>
            </a:r>
          </a:p>
          <a:p>
            <a:endParaRPr lang="en-US" dirty="0" smtClean="0"/>
          </a:p>
          <a:p>
            <a:r>
              <a:rPr lang="en-US" dirty="0" smtClean="0"/>
              <a:t>Cumulative </a:t>
            </a:r>
            <a:r>
              <a:rPr lang="en-US" dirty="0" smtClean="0"/>
              <a:t>incidence cannot be interpreted without specifying the time period.  The cumulative incidence of death for the whole U.S. population at 1 year is about 0.8% but at 100 years it is greater than 99.9%.  For our example, </a:t>
            </a:r>
            <a:r>
              <a:rPr lang="en-US" dirty="0" smtClean="0"/>
              <a:t>the cumulative incidence of death by 2 years is 0.82 (or</a:t>
            </a:r>
            <a:r>
              <a:rPr lang="en-US" baseline="0" dirty="0" smtClean="0"/>
              <a:t> 82%).    </a:t>
            </a:r>
            <a:endParaRPr lang="en-US" dirty="0" smtClean="0"/>
          </a:p>
          <a:p>
            <a:endParaRPr lang="en-US" dirty="0" smtClean="0"/>
          </a:p>
        </p:txBody>
      </p:sp>
    </p:spTree>
    <p:extLst>
      <p:ext uri="{BB962C8B-B14F-4D97-AF65-F5344CB8AC3E}">
        <p14:creationId xmlns:p14="http://schemas.microsoft.com/office/powerpoint/2010/main" val="2891885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49</a:t>
            </a:fld>
            <a:endParaRPr 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dirty="0" smtClean="0"/>
          </a:p>
          <a:p>
            <a:r>
              <a:rPr lang="en-US" dirty="0" smtClean="0"/>
              <a:t>Some</a:t>
            </a:r>
            <a:r>
              <a:rPr lang="en-US" baseline="0" dirty="0" smtClean="0"/>
              <a:t> learners </a:t>
            </a:r>
            <a:r>
              <a:rPr lang="en-US" dirty="0" smtClean="0"/>
              <a:t>sometimes balk at treating the two or more time period</a:t>
            </a:r>
            <a:r>
              <a:rPr lang="en-US" baseline="0" dirty="0" smtClean="0"/>
              <a:t> for a given person</a:t>
            </a:r>
            <a:r>
              <a:rPr lang="en-US" dirty="0" smtClean="0"/>
              <a:t> as independent.  They say, “How can they be considered independent when it is many of the same persons in each time period”?  The answer is that the probability in the second time period is conditional on a given person already having lived through the first time.  In other words, in each</a:t>
            </a:r>
            <a:r>
              <a:rPr lang="en-US" baseline="0" dirty="0" smtClean="0"/>
              <a:t> time period, t</a:t>
            </a:r>
            <a:r>
              <a:rPr lang="en-US" dirty="0" smtClean="0"/>
              <a:t>he clock is reset.  So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smtClean="0"/>
          </a:p>
          <a:p>
            <a:r>
              <a:rPr lang="en-US" dirty="0" smtClean="0"/>
              <a:t>An</a:t>
            </a:r>
            <a:r>
              <a:rPr lang="en-US" baseline="0" dirty="0" smtClean="0"/>
              <a:t> example closer to clinical experience: Risk for fracture in year 2 isn’t reduced for a patient who hasn’t experienced a fracture in year 1.  </a:t>
            </a:r>
            <a:endParaRPr lang="en-US" dirty="0" smtClean="0"/>
          </a:p>
        </p:txBody>
      </p:sp>
    </p:spTree>
    <p:extLst>
      <p:ext uri="{BB962C8B-B14F-4D97-AF65-F5344CB8AC3E}">
        <p14:creationId xmlns:p14="http://schemas.microsoft.com/office/powerpoint/2010/main" val="212929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5</a:t>
            </a:fld>
            <a:endParaRPr lang="en-US" dirty="0" smtClean="0"/>
          </a:p>
        </p:txBody>
      </p:sp>
      <p:sp>
        <p:nvSpPr>
          <p:cNvPr id="21506" name="Rectangle 2"/>
          <p:cNvSpPr>
            <a:spLocks noGrp="1" noRot="1" noChangeAspect="1" noChangeArrowheads="1" noTextEdit="1"/>
          </p:cNvSpPr>
          <p:nvPr>
            <p:ph type="sldImg"/>
          </p:nvPr>
        </p:nvSpPr>
        <p:spPr>
          <a:xfrm>
            <a:off x="1195388" y="692150"/>
            <a:ext cx="4619625" cy="3463925"/>
          </a:xfrm>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smtClean="0"/>
              <a:t>The difference between incidence and prevalence is a fundamental distinction in epidemiology.  As we noted last week, prevalent cases of a disease will over-represent those with longer duration or survival.  This can potentially introduce significant bias into a study when the goal is to study why diseases occur (studies of disease etiology).</a:t>
            </a:r>
            <a:r>
              <a:rPr lang="en-US" baseline="0" dirty="0" smtClean="0"/>
              <a:t> </a:t>
            </a:r>
          </a:p>
          <a:p>
            <a:endParaRPr lang="en-US" baseline="0" dirty="0" smtClean="0"/>
          </a:p>
          <a:p>
            <a:r>
              <a:rPr lang="en-US" dirty="0" smtClean="0"/>
              <a:t>In some instances, prevalence may look numerically similar to incidence and in others the two measures will be very different.  They</a:t>
            </a:r>
            <a:r>
              <a:rPr lang="en-US" baseline="0" dirty="0" smtClean="0"/>
              <a:t> are, however, very different entities. </a:t>
            </a:r>
            <a:r>
              <a:rPr lang="en-US" dirty="0" smtClean="0"/>
              <a:t>The amount of the difference between incidence and prevalence is related to the time period during which incidence is measured and the average length of duration of the disease condition. </a:t>
            </a:r>
          </a:p>
        </p:txBody>
      </p:sp>
    </p:spTree>
    <p:extLst>
      <p:ext uri="{BB962C8B-B14F-4D97-AF65-F5344CB8AC3E}">
        <p14:creationId xmlns:p14="http://schemas.microsoft.com/office/powerpoint/2010/main" val="693897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The</a:t>
            </a:r>
            <a:r>
              <a:rPr lang="en-US" baseline="0" dirty="0" smtClean="0"/>
              <a:t> results of these calculations for</a:t>
            </a:r>
            <a:r>
              <a:rPr lang="en-US" dirty="0" smtClean="0"/>
              <a:t> the textbook example </a:t>
            </a:r>
            <a:r>
              <a:rPr lang="en-US" baseline="0" dirty="0" smtClean="0"/>
              <a:t>can be displayed in what is known as a Kaplan-Meier plot or Kaplan-Meier curve.  Everyone in biomedicine has surely seen such a plot, which is why we call it </a:t>
            </a:r>
            <a:r>
              <a:rPr lang="en-US" baseline="0" dirty="0" smtClean="0"/>
              <a:t>iconic.   </a:t>
            </a:r>
            <a:r>
              <a:rPr lang="en-US" baseline="0" dirty="0" smtClean="0"/>
              <a:t>What we show here is probably the most typical plot, showing the </a:t>
            </a:r>
            <a:r>
              <a:rPr lang="en-US" dirty="0" smtClean="0"/>
              <a:t>cumulative survival (not having the event).</a:t>
            </a:r>
          </a:p>
          <a:p>
            <a:pPr>
              <a:spcBef>
                <a:spcPct val="0"/>
              </a:spcBef>
            </a:pPr>
            <a:endParaRPr lang="en-US" dirty="0" smtClean="0"/>
          </a:p>
          <a:p>
            <a:r>
              <a:rPr lang="en-US" dirty="0" smtClean="0"/>
              <a:t>Note that the K-M plot is a step function.  It</a:t>
            </a:r>
            <a:r>
              <a:rPr lang="en-US" baseline="0" dirty="0" smtClean="0"/>
              <a:t> is</a:t>
            </a:r>
            <a:r>
              <a:rPr lang="en-US" dirty="0" smtClean="0"/>
              <a:t>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latin typeface="Calibri" pitchFamily="34" charset="0"/>
              </a:rPr>
              <a:pPr algn="r"/>
              <a:t>50</a:t>
            </a:fld>
            <a:endParaRPr lang="en-US" sz="1200" dirty="0">
              <a:latin typeface="Calibri" pitchFamily="34" charset="0"/>
            </a:endParaRPr>
          </a:p>
        </p:txBody>
      </p:sp>
    </p:spTree>
    <p:extLst>
      <p:ext uri="{BB962C8B-B14F-4D97-AF65-F5344CB8AC3E}">
        <p14:creationId xmlns:p14="http://schemas.microsoft.com/office/powerpoint/2010/main" val="234075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This is the complement of the Kaplan Meier survival plot in the previous slide.  </a:t>
            </a:r>
            <a:r>
              <a:rPr lang="en-US" baseline="0" dirty="0" smtClean="0"/>
              <a:t> This is showing the same data but now presented as incidence (incidence of mortality in this example). </a:t>
            </a:r>
            <a:r>
              <a:rPr lang="en-US" dirty="0" smtClean="0"/>
              <a:t>  </a:t>
            </a:r>
          </a:p>
          <a:p>
            <a:pPr>
              <a:spcBef>
                <a:spcPct val="0"/>
              </a:spcBef>
            </a:pPr>
            <a:endParaRPr lang="en-US" dirty="0" smtClean="0"/>
          </a:p>
          <a:p>
            <a:pPr>
              <a:spcBef>
                <a:spcPct val="0"/>
              </a:spcBef>
            </a:pPr>
            <a:r>
              <a:rPr lang="en-US" dirty="0" smtClean="0"/>
              <a:t>As noted before,</a:t>
            </a:r>
            <a:r>
              <a:rPr lang="en-US" baseline="0" dirty="0" smtClean="0"/>
              <a:t> </a:t>
            </a:r>
            <a:r>
              <a:rPr lang="en-US" dirty="0" smtClean="0"/>
              <a:t>we prefer the incident (“climbing”) curves since we are typically interested in the probability of the event. </a:t>
            </a:r>
            <a:r>
              <a:rPr lang="en-US" baseline="0" dirty="0" smtClean="0"/>
              <a:t> Historically, plotting of survival (not having the event) has been more common, probably because this is what is directly calculated in the Kaplan-Meier approach.  In some fields, such as evaluation of death after cancer diagnosis, the concept of “survival” is directly relevant and plotting survival has become firmly entrenched.  However, plotting of the cumulative probability of the incident event is becoming increasing popular in the literature, and we prefer it in most applications.  </a:t>
            </a:r>
            <a:endParaRPr lang="en-US" dirty="0" smtClean="0"/>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prstClr val="black"/>
                </a:solidFill>
                <a:latin typeface="Calibri" pitchFamily="34" charset="0"/>
              </a:rPr>
              <a:pPr algn="r"/>
              <a:t>51</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908090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 </a:t>
            </a:r>
          </a:p>
          <a:p>
            <a:r>
              <a:rPr lang="en-US" sz="1200" b="0" i="0" u="none" strike="noStrike" kern="1200" baseline="0" dirty="0" smtClean="0">
                <a:solidFill>
                  <a:schemeClr val="tx1"/>
                </a:solidFill>
                <a:latin typeface="Times New Roman" pitchFamily="18" charset="0"/>
                <a:ea typeface="+mn-ea"/>
                <a:cs typeface="+mn-cs"/>
              </a:rPr>
              <a:t>Excerpt from a study:</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study was conducted to determine the natural course of cow’s milk allergy in Korean children with atopic dermatitis (AD) and analyzed prognostic factors that affected the outcome of cow’s milk allergy...Of the patients who visited the Samsung Medical Center Allergy Clinic between January 2000 and May 2008, 115 children, diagnosed with both AD and cow’s milk allergy within the first 24 months of birth, were included in this study… The average age at AD diagnosis was 3.1 ± 2.0 months and the average age at introduction of solid food was 6.6 ± 1.8 months. ”  Children were followed for at least 24 months.</a:t>
            </a:r>
          </a:p>
          <a:p>
            <a:r>
              <a:rPr lang="en-US" sz="1200" b="0" i="0" u="none" strike="noStrike" kern="1200" baseline="0" dirty="0" smtClean="0">
                <a:solidFill>
                  <a:schemeClr val="tx1"/>
                </a:solidFill>
                <a:latin typeface="Times New Roman" pitchFamily="18" charset="0"/>
                <a:ea typeface="+mn-ea"/>
                <a:cs typeface="+mn-cs"/>
              </a:rPr>
              <a:t>“The mean duration of follow-up was 47.0 ± 20.4 months (range 24-114 months).”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is an example of a K-M survival curve, showing the proportion of children who continued to have cow’s milk allergy from birth to age ~70 months.  Like other K-M curves, it has to remain the same or fall over time.</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few things to note for this example.</a:t>
            </a:r>
          </a:p>
          <a:p>
            <a:r>
              <a:rPr lang="en-US" sz="1200" b="0" i="0" u="none" strike="noStrike" kern="1200" baseline="0" dirty="0" smtClean="0">
                <a:solidFill>
                  <a:schemeClr val="tx1"/>
                </a:solidFill>
                <a:latin typeface="Times New Roman" pitchFamily="18" charset="0"/>
                <a:ea typeface="+mn-ea"/>
                <a:cs typeface="+mn-cs"/>
              </a:rPr>
              <a:t>1) Many small steps during months 20-40 as many children have resolution of allergy.  Larger steps in subsequent time period as fewer children are left to study.</a:t>
            </a:r>
          </a:p>
          <a:p>
            <a:r>
              <a:rPr lang="en-US" sz="1200" b="0" i="0" u="none" strike="noStrike" kern="1200" baseline="0" dirty="0" smtClean="0">
                <a:solidFill>
                  <a:schemeClr val="tx1"/>
                </a:solidFill>
                <a:latin typeface="Times New Roman" pitchFamily="18" charset="0"/>
                <a:ea typeface="+mn-ea"/>
                <a:cs typeface="+mn-cs"/>
              </a:rPr>
              <a:t>2) The time scale on the x-axis is age, not time since study entry.  Time since study entry is seen more commonly, but use of age as the time scale can also be effective in some contexts.</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52</a:t>
            </a:fld>
            <a:endParaRPr lang="en-US" dirty="0"/>
          </a:p>
        </p:txBody>
      </p:sp>
    </p:spTree>
    <p:extLst>
      <p:ext uri="{BB962C8B-B14F-4D97-AF65-F5344CB8AC3E}">
        <p14:creationId xmlns:p14="http://schemas.microsoft.com/office/powerpoint/2010/main" val="4216751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53</a:t>
            </a:fld>
            <a:endParaRPr lang="en-US" dirty="0"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study was</a:t>
            </a:r>
            <a:r>
              <a:rPr lang="en-US" baseline="0" dirty="0" smtClean="0"/>
              <a:t> conducted at the Mayo Clinic in Rochester, Minnesota in the United States, using data from Olmsted County in Minnesota.  The underlying population is a dynamic cohort that receives virtually all of their medical care through the Mayo Clinic and has been used for numerous research studies.  Despite it being a dynamic cohort, the goal of this research question was to determine the incidence of fracture after onset of diabetes.  Thus, all the individuals had their observation “shifted to the left” and analyzed as if they were a fixed cohort.</a:t>
            </a: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is an example of a K-M cumulative incidence plot,</a:t>
            </a:r>
            <a:r>
              <a:rPr lang="en-US" baseline="0" dirty="0" smtClean="0"/>
              <a:t> showing cumulative incidence of fracture on the y-axis over up to 30 years of follow-up time.   Follow-up time for fracture starts after first diagnosis of diabetes.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p:txBody>
      </p:sp>
    </p:spTree>
    <p:extLst>
      <p:ext uri="{BB962C8B-B14F-4D97-AF65-F5344CB8AC3E}">
        <p14:creationId xmlns:p14="http://schemas.microsoft.com/office/powerpoint/2010/main" val="3854316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pPr/>
              <a:t>54</a:t>
            </a:fld>
            <a:endParaRPr lang="en-US" dirty="0"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smtClean="0"/>
              <a:t>We</a:t>
            </a:r>
            <a:r>
              <a:rPr lang="en-US" baseline="0" dirty="0" smtClean="0"/>
              <a:t> now return to the earlier example of the incidence of fractures amongst participants with diabetes being treated with different anti-diabetes agents.   This is a  figure from the publication.  It shows </a:t>
            </a:r>
            <a:r>
              <a:rPr lang="en-US" i="0" dirty="0" smtClean="0"/>
              <a:t>Kaplan-Meier estimates of the cumulative incidence of fractures at 5 years in women. Bars represent 95% CIs.  (Kahn et al. 2008 Diabetes Care 31:348-51)</a:t>
            </a:r>
          </a:p>
          <a:p>
            <a:endParaRPr lang="en-US" dirty="0" smtClean="0"/>
          </a:p>
          <a:p>
            <a:r>
              <a:rPr lang="en-US" dirty="0" smtClean="0"/>
              <a:t>This Kaplan-Meier curve showing incidence of the outcome, rather than survival without the outcome. The cumulative incidence would have been calculated by first calculating “survival without fracture,” and determining the complement</a:t>
            </a:r>
            <a:r>
              <a:rPr lang="en-US" baseline="0" dirty="0" smtClean="0"/>
              <a:t> in order to show </a:t>
            </a:r>
            <a:r>
              <a:rPr lang="en-US" dirty="0" smtClean="0"/>
              <a:t>fracture incidence.  </a:t>
            </a:r>
          </a:p>
          <a:p>
            <a:endParaRPr lang="en-US" dirty="0" smtClean="0"/>
          </a:p>
          <a:p>
            <a:r>
              <a:rPr lang="en-US" dirty="0" smtClean="0"/>
              <a:t>This plot includes standard error bars at each year.  95% confidence bands</a:t>
            </a:r>
            <a:r>
              <a:rPr lang="en-US" baseline="0" dirty="0" smtClean="0"/>
              <a:t> </a:t>
            </a:r>
            <a:r>
              <a:rPr lang="en-US" dirty="0" smtClean="0"/>
              <a:t>can also be calculated for Kaplan-Meier curves.</a:t>
            </a:r>
          </a:p>
          <a:p>
            <a:endParaRPr lang="en-US" dirty="0" smtClean="0"/>
          </a:p>
          <a:p>
            <a:r>
              <a:rPr lang="en-US" dirty="0" smtClean="0"/>
              <a:t>The numbers below the graph indicate the number of participants that were still being followed, by treatment group, at each of the time points.  This gives the reader a better sense of the how many</a:t>
            </a:r>
            <a:r>
              <a:rPr lang="en-US" baseline="0" dirty="0" smtClean="0"/>
              <a:t> participants are contributing to the different estimates and hence the </a:t>
            </a:r>
            <a:r>
              <a:rPr lang="en-US" dirty="0" smtClean="0"/>
              <a:t>statistical precision of the estimates.  However, with</a:t>
            </a:r>
            <a:r>
              <a:rPr lang="en-US" baseline="0" dirty="0" smtClean="0"/>
              <a:t> the standard error bars shown, there is no additional information provided by the number at risk.  The standard error bars tell you all you need to know. </a:t>
            </a:r>
            <a:endParaRPr lang="en-US" dirty="0" smtClean="0"/>
          </a:p>
          <a:p>
            <a:endParaRPr lang="en-US" dirty="0" smtClean="0"/>
          </a:p>
          <a:p>
            <a:endParaRPr lang="en-US" dirty="0" smtClean="0"/>
          </a:p>
        </p:txBody>
      </p:sp>
    </p:spTree>
    <p:extLst>
      <p:ext uri="{BB962C8B-B14F-4D97-AF65-F5344CB8AC3E}">
        <p14:creationId xmlns:p14="http://schemas.microsoft.com/office/powerpoint/2010/main" val="2690467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of a K-M survival curve shows probability</a:t>
            </a:r>
            <a:r>
              <a:rPr lang="en-US" baseline="0" dirty="0" smtClean="0"/>
              <a:t> of not having a revision after total (TKR) or unicompartmental (UKR) knee replacement.  A revision refers to another surgical replacement of the knee. Note the use of shaded bands to identify the 95% CI.  The confidence bands are narrow because the sample size is very large, which can be seen in the “number at risk” at the bottom of the plot.</a:t>
            </a:r>
          </a:p>
          <a:p>
            <a:endParaRPr lang="en-US" baseline="0" dirty="0" smtClean="0"/>
          </a:p>
          <a:p>
            <a:r>
              <a:rPr lang="en-US" baseline="0" dirty="0" smtClean="0"/>
              <a:t>Note also the nice use of the break in the y axis.  Although the y axis is a probability, there is no reason why you have to show the entire range of 0 to 100%.</a:t>
            </a:r>
          </a:p>
          <a:p>
            <a:endParaRPr lang="en-US" baseline="0" dirty="0" smtClean="0"/>
          </a:p>
          <a:p>
            <a:r>
              <a:rPr lang="en-US" baseline="0" dirty="0" smtClean="0"/>
              <a:t>Finally, note the slavish adherence to the term “survival probability” on the y axis.  This is what generically gets printed by statistical software, but it should be modified to one’s specific context.  In this case, it should be “Probability of not undergoing revision of knee replacement”.</a:t>
            </a:r>
          </a:p>
          <a:p>
            <a:endParaRPr lang="en-US" baseline="0" dirty="0" smtClean="0"/>
          </a:p>
          <a:p>
            <a:r>
              <a:rPr lang="en-US" baseline="0" dirty="0" smtClean="0"/>
              <a:t>We maintain that showing the complement of this, incidence of revision, is a more intuitive way of showing the data.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55</a:t>
            </a:fld>
            <a:endParaRPr lang="en-US" dirty="0"/>
          </a:p>
        </p:txBody>
      </p:sp>
    </p:spTree>
    <p:extLst>
      <p:ext uri="{BB962C8B-B14F-4D97-AF65-F5344CB8AC3E}">
        <p14:creationId xmlns:p14="http://schemas.microsoft.com/office/powerpoint/2010/main" val="3587143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09AD1DA1-7BE1-4AF7-93AA-7DD1FBA23696}" type="slidenum">
              <a:rPr lang="en-US" smtClean="0"/>
              <a:pPr/>
              <a:t>56</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The plot shows Kaplan-Meier estimates of the cumulative incidence of primary coronary heart disease (CHD) events</a:t>
            </a:r>
            <a:r>
              <a:rPr lang="en-US" baseline="0" dirty="0" smtClean="0"/>
              <a:t> in the HERS trial which randomized women to estrogen-progestin replacement vs placebo. </a:t>
            </a:r>
            <a:r>
              <a:rPr lang="en-US" dirty="0" smtClean="0"/>
              <a:t> The number of women observed at each year of follow-up and still free of an event are provided in parentheses.  The authors have also made the curves lighter at the point where less than half the cohort is still being followed; this is an interesting visual technique but not conventional.  </a:t>
            </a:r>
          </a:p>
          <a:p>
            <a:endParaRPr lang="en-US" dirty="0" smtClean="0"/>
          </a:p>
          <a:p>
            <a:r>
              <a:rPr lang="en-US" dirty="0" smtClean="0"/>
              <a:t>This is an interesting example of how much can be learned from the KM curves.  These two curves converge by the end of follow-up indicating no difference in the cumulative incidence of CHD events between the treated (estrogen-progestin) and placebo arms at</a:t>
            </a:r>
            <a:r>
              <a:rPr lang="en-US" baseline="0" dirty="0" smtClean="0"/>
              <a:t> 4 years</a:t>
            </a:r>
            <a:r>
              <a:rPr lang="en-US" dirty="0" smtClean="0"/>
              <a:t>. The p-value for the log rank test used to compare the two curves, something we’ll get into more in the Disease Association lectures, indicates</a:t>
            </a:r>
            <a:r>
              <a:rPr lang="en-US" baseline="0" dirty="0" smtClean="0"/>
              <a:t> that the curves do not differ overall</a:t>
            </a:r>
            <a:r>
              <a:rPr lang="en-US" dirty="0" smtClean="0"/>
              <a:t>.  However, it looks like the treatment group has a higher cumulative incidence of the outcome at intermediate points. Indeed, if the trial had been stopped after one year, the results would have shown a negative effect of the treatment.  Such a post hoc evaluation can only be “hypothesis generating” but this was one of the first clues that hormone therapy might have negative, rather than the assumed positive, effects on cardiovascular health in women.</a:t>
            </a:r>
          </a:p>
          <a:p>
            <a:endParaRPr lang="en-US" dirty="0" smtClean="0"/>
          </a:p>
        </p:txBody>
      </p:sp>
    </p:spTree>
    <p:extLst>
      <p:ext uri="{BB962C8B-B14F-4D97-AF65-F5344CB8AC3E}">
        <p14:creationId xmlns:p14="http://schemas.microsoft.com/office/powerpoint/2010/main" val="1841821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pPr/>
              <a:t>57</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a:t>
            </a:r>
            <a:r>
              <a:rPr lang="en-US" sz="1100" dirty="0" smtClean="0"/>
              <a:t>patients according a particular hepatitis virus:  </a:t>
            </a:r>
            <a:r>
              <a:rPr lang="en-US" sz="1100" dirty="0"/>
              <a:t>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t>
            </a:r>
            <a:endParaRPr lang="en-US" sz="1100" dirty="0" smtClean="0"/>
          </a:p>
          <a:p>
            <a:endParaRPr lang="en-US" sz="1100" dirty="0" smtClean="0"/>
          </a:p>
          <a:p>
            <a:r>
              <a:rPr lang="en-US" sz="1100" dirty="0" smtClean="0"/>
              <a:t>As </a:t>
            </a:r>
            <a:r>
              <a:rPr lang="en-US" sz="1100" dirty="0"/>
              <a:t>usual, notice that the lines </a:t>
            </a:r>
            <a:r>
              <a:rPr lang="en-US" sz="1100" dirty="0" smtClean="0"/>
              <a:t>have a step function.  </a:t>
            </a:r>
            <a:r>
              <a:rPr lang="en-US" sz="1100" dirty="0"/>
              <a:t>This is because there is a discrete jump in the cumulative incidence each time a death occurred. Very large steps occur when very small numbers are observed at risk, illustrated by the last three large downward steps of the unexposed group. </a:t>
            </a:r>
            <a:endParaRPr lang="en-US" sz="1100" dirty="0" smtClean="0"/>
          </a:p>
          <a:p>
            <a:endParaRPr lang="en-US" sz="1100" dirty="0" smtClean="0"/>
          </a:p>
          <a:p>
            <a:r>
              <a:rPr lang="en-US" sz="1100" dirty="0" smtClean="0"/>
              <a:t>The </a:t>
            </a:r>
            <a:r>
              <a:rPr lang="en-US" sz="1100" dirty="0"/>
              <a:t>numbers below the x-axis are useful as they show the reader how many persons were observed in each group as time progressed.  Only 3 were left in the unexposed during that last portion of the K-M function, each drop representing 1 person dying.  No confidence intervals are shown, but the small numbers at risk and large drops indicate that the survival estimate is quite </a:t>
            </a:r>
            <a:r>
              <a:rPr lang="en-US" sz="1100" dirty="0" smtClean="0"/>
              <a:t>imprecise for </a:t>
            </a:r>
            <a:r>
              <a:rPr lang="en-US" sz="1100" dirty="0"/>
              <a:t>those time points. Hence, the tail of the curve does not give precise information.  </a:t>
            </a:r>
            <a:r>
              <a:rPr lang="en-US" sz="1100" dirty="0" smtClean="0"/>
              <a:t>While</a:t>
            </a:r>
            <a:r>
              <a:rPr lang="en-US" sz="1100" baseline="0" dirty="0" smtClean="0"/>
              <a:t> the numbers at risk are nice to see a more direct way to show statistical precision would be to show confidence bands.  </a:t>
            </a:r>
            <a:endParaRPr lang="en-US" sz="1100" dirty="0" smtClean="0"/>
          </a:p>
          <a:p>
            <a:endParaRPr lang="en-US" sz="1100" dirty="0" smtClean="0"/>
          </a:p>
          <a:p>
            <a:r>
              <a:rPr lang="en-US" sz="1100" dirty="0" smtClean="0"/>
              <a:t>The tick marks on each survival curve represent times at which a person was censored, so they provide useful information on the amount and pattern of follow-up time in each group.  They do not, however, necessarily represent drop outs or losses to follow-up as subjects started at different points in time and would have different follow-up times even if they all continued to the end of the study</a:t>
            </a:r>
            <a:r>
              <a:rPr lang="en-US" sz="1100" baseline="0" dirty="0" smtClean="0"/>
              <a:t> and had administrative censoring.</a:t>
            </a:r>
            <a:endParaRPr lang="en-US" sz="1100" dirty="0" smtClean="0"/>
          </a:p>
          <a:p>
            <a:endParaRPr lang="en-US" sz="1100" dirty="0" smtClean="0"/>
          </a:p>
          <a:p>
            <a:r>
              <a:rPr lang="en-US" sz="1100" dirty="0" smtClean="0"/>
              <a:t>To </a:t>
            </a:r>
            <a:r>
              <a:rPr lang="en-US" sz="1100" dirty="0"/>
              <a:t>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group). </a:t>
            </a:r>
            <a:endParaRPr lang="en-US" sz="1100" dirty="0" smtClean="0"/>
          </a:p>
          <a:p>
            <a:endParaRPr lang="en-US" sz="1100" dirty="0" smtClean="0"/>
          </a:p>
          <a:p>
            <a:r>
              <a:rPr lang="en-US" sz="1100" dirty="0" smtClean="0"/>
              <a:t>If </a:t>
            </a:r>
            <a:r>
              <a:rPr lang="en-US" sz="1100" dirty="0"/>
              <a:t>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extLst>
      <p:ext uri="{BB962C8B-B14F-4D97-AF65-F5344CB8AC3E}">
        <p14:creationId xmlns:p14="http://schemas.microsoft.com/office/powerpoint/2010/main" val="1491895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pPr/>
              <a:t>58</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165780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pPr/>
              <a:t>59</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Failure to add a time element is one of the most common problems in reporting cumulative incidence.</a:t>
            </a:r>
          </a:p>
        </p:txBody>
      </p:sp>
    </p:spTree>
    <p:extLst>
      <p:ext uri="{BB962C8B-B14F-4D97-AF65-F5344CB8AC3E}">
        <p14:creationId xmlns:p14="http://schemas.microsoft.com/office/powerpoint/2010/main" val="13165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6</a:t>
            </a:fld>
            <a:endParaRPr lang="en-US" dirty="0" smtClean="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smtClean="0"/>
              <a:t>Why are both prevalence and incidence important?</a:t>
            </a:r>
          </a:p>
          <a:p>
            <a:endParaRPr lang="nl-NL" dirty="0" smtClean="0"/>
          </a:p>
          <a:p>
            <a:r>
              <a:rPr lang="nl-NL" dirty="0" smtClean="0"/>
              <a:t>Prevalence is important from the public health perspective of examining the burden of a disease in a population.  It tells the</a:t>
            </a:r>
            <a:r>
              <a:rPr lang="nl-NL" baseline="0" dirty="0" smtClean="0"/>
              <a:t> public health and medical systems what they need to prepare for and serve.  For science, prevalence helps to prioritize what we should be studying in research.  </a:t>
            </a:r>
          </a:p>
          <a:p>
            <a:endParaRPr lang="nl-NL" baseline="0" dirty="0" smtClean="0"/>
          </a:p>
          <a:p>
            <a:r>
              <a:rPr lang="nl-NL" dirty="0" smtClean="0"/>
              <a:t>Incidence is also important to public health in determining trends over time in controlling a disease, i.e., telling</a:t>
            </a:r>
            <a:r>
              <a:rPr lang="nl-NL" baseline="0" dirty="0" smtClean="0"/>
              <a:t> us how well our disease control efforts are doing.  Like prevalence, the study of incidence also plays a role in prioritization in research in that the diseases that are more common and have a higher incidence of subsequent mortality deserve highest prioritization.  However, the unique aspect of incidence is its fu</a:t>
            </a:r>
            <a:r>
              <a:rPr lang="nl-NL" dirty="0" smtClean="0"/>
              <a:t>ndamental role for studies of causality/etiology.  Causality/etiology means the study of what causes various diseases. To understand disease etiology, it is necessary to distinguish between causes of the disease and causes of extending disease survival.  Using only incident cases of a disease achieves this by removing any differences in survival time or duration of the disease.  Studying prevalent cases of disease introduces differences in survival time which could be related to the factors being investigated as causes of disease per se.  In other</a:t>
            </a:r>
            <a:r>
              <a:rPr lang="nl-NL" baseline="0" dirty="0" smtClean="0"/>
              <a:t> words, any study evaluating factors associated with prevalence of disease can be difficult to disentangle whether a factor is associated with the onset of the disease itself or with the survival after disease onset.</a:t>
            </a:r>
            <a:endParaRPr lang="en-US" dirty="0" smtClean="0"/>
          </a:p>
          <a:p>
            <a:endParaRPr lang="en-US" dirty="0" smtClean="0"/>
          </a:p>
        </p:txBody>
      </p:sp>
    </p:spTree>
    <p:extLst>
      <p:ext uri="{BB962C8B-B14F-4D97-AF65-F5344CB8AC3E}">
        <p14:creationId xmlns:p14="http://schemas.microsoft.com/office/powerpoint/2010/main" val="2369107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pPr/>
              <a:t>60</a:t>
            </a:fld>
            <a:endParaRPr lang="en-US" dirty="0"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This concept takes us back to the point made in the first lecture on study design about the threat to validity of a cohort study coming from losses to follow-up.  (There</a:t>
            </a:r>
            <a:r>
              <a:rPr lang="en-US" baseline="0" dirty="0" smtClean="0"/>
              <a:t> are other threats to validity in a cohort such </a:t>
            </a:r>
            <a:r>
              <a:rPr lang="en-US" dirty="0" smtClean="0"/>
              <a:t>as measurement bias and confounding but losses to follow-up are</a:t>
            </a:r>
            <a:r>
              <a:rPr lang="en-US" baseline="0" dirty="0" smtClean="0"/>
              <a:t> a substantial concern</a:t>
            </a:r>
            <a:r>
              <a:rPr lang="en-US" dirty="0" smtClean="0"/>
              <a:t>).  Those persons lost to follow-up are </a:t>
            </a:r>
            <a:r>
              <a:rPr lang="en-US" dirty="0" smtClean="0"/>
              <a:t>among</a:t>
            </a:r>
            <a:r>
              <a:rPr lang="en-US" baseline="0" dirty="0" smtClean="0"/>
              <a:t> those </a:t>
            </a:r>
            <a:r>
              <a:rPr lang="en-US" dirty="0" smtClean="0"/>
              <a:t>persons </a:t>
            </a:r>
            <a:r>
              <a:rPr lang="en-US" dirty="0" smtClean="0"/>
              <a:t>who are censored in the data analysis, so if the goal is to get an unbiased measure of incidence, those losses to follow-up cannot be related to the probability of the outcome.  If members of the cohort who are leaving are either more or less likely to experience the outcome than those remaining, the resulting  incidence estimate (which can only be calculated using the persons who remain) will be either too high or too low relative to the entire study population.</a:t>
            </a:r>
          </a:p>
          <a:p>
            <a:endParaRPr lang="en-US" dirty="0" smtClean="0"/>
          </a:p>
        </p:txBody>
      </p:sp>
    </p:spTree>
    <p:extLst>
      <p:ext uri="{BB962C8B-B14F-4D97-AF65-F5344CB8AC3E}">
        <p14:creationId xmlns:p14="http://schemas.microsoft.com/office/powerpoint/2010/main" val="3615344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pPr/>
              <a:t>61</a:t>
            </a:fld>
            <a:endParaRPr lang="en-US" dirty="0"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Statisticians and epidemiologists </a:t>
            </a:r>
            <a:r>
              <a:rPr lang="en-US" dirty="0" smtClean="0"/>
              <a:t>characterize</a:t>
            </a:r>
            <a:r>
              <a:rPr lang="en-US" baseline="0" dirty="0" smtClean="0"/>
              <a:t> censoring into </a:t>
            </a:r>
            <a:r>
              <a:rPr lang="en-US" dirty="0" smtClean="0"/>
              <a:t>the </a:t>
            </a:r>
            <a:r>
              <a:rPr lang="en-US" dirty="0" smtClean="0"/>
              <a:t>terms informative and non-informative </a:t>
            </a:r>
            <a:r>
              <a:rPr lang="en-US" dirty="0" smtClean="0"/>
              <a:t>censoring.   </a:t>
            </a:r>
            <a:r>
              <a:rPr lang="en-US" dirty="0" smtClean="0"/>
              <a:t>Whether </a:t>
            </a:r>
            <a:r>
              <a:rPr lang="en-US" dirty="0" smtClean="0"/>
              <a:t>censoring is </a:t>
            </a:r>
            <a:r>
              <a:rPr lang="en-US" dirty="0" smtClean="0"/>
              <a:t>informative or non-informative depends upon several factors but, to start, it depends upon what you want to estimate.  In cohort studies, you may wish to just measure incidence (i.e., a descriptive objective) or you may also wish to evaluate determinants of incidence (i.e., an analytic objective).  So far in the class we are just discussing descriptive objectives.  When the goal is estimation of incidence (i.e., descriptive), informative censoring means that </a:t>
            </a:r>
            <a:r>
              <a:rPr lang="en-US" dirty="0" smtClean="0"/>
              <a:t>those who are censored have </a:t>
            </a:r>
            <a:r>
              <a:rPr lang="en-US" dirty="0" smtClean="0"/>
              <a:t>a different incidence of the outcome under study than those who remain in the study.  To lose </a:t>
            </a:r>
            <a:r>
              <a:rPr lang="en-US" dirty="0" smtClean="0"/>
              <a:t>these types of </a:t>
            </a:r>
            <a:r>
              <a:rPr lang="en-US" dirty="0" smtClean="0"/>
              <a:t>people </a:t>
            </a:r>
            <a:r>
              <a:rPr lang="en-US" dirty="0" smtClean="0"/>
              <a:t>from</a:t>
            </a:r>
            <a:r>
              <a:rPr lang="en-US" baseline="0" dirty="0" smtClean="0"/>
              <a:t> full observation </a:t>
            </a:r>
            <a:r>
              <a:rPr lang="en-US" dirty="0" smtClean="0"/>
              <a:t>is considered</a:t>
            </a:r>
            <a:r>
              <a:rPr lang="en-US" baseline="0" dirty="0" smtClean="0"/>
              <a:t> </a:t>
            </a:r>
            <a:r>
              <a:rPr lang="en-US" dirty="0" smtClean="0"/>
              <a:t>“informative</a:t>
            </a:r>
            <a:r>
              <a:rPr lang="en-US" dirty="0" smtClean="0"/>
              <a:t>” </a:t>
            </a:r>
            <a:r>
              <a:rPr lang="en-US" dirty="0" smtClean="0"/>
              <a:t>(i.e., you</a:t>
            </a:r>
            <a:r>
              <a:rPr lang="en-US" baseline="0" dirty="0" smtClean="0"/>
              <a:t> would want to know about their full follow-up, if you could) </a:t>
            </a:r>
            <a:r>
              <a:rPr lang="en-US" dirty="0" smtClean="0"/>
              <a:t>and </a:t>
            </a:r>
            <a:r>
              <a:rPr lang="en-US" dirty="0" smtClean="0"/>
              <a:t>you cannot ignore it (hence</a:t>
            </a:r>
            <a:r>
              <a:rPr lang="en-US" baseline="0" dirty="0" smtClean="0"/>
              <a:t> the term “non-ignorable)</a:t>
            </a:r>
            <a:r>
              <a:rPr lang="en-US" dirty="0" smtClean="0"/>
              <a:t>.  In other words,  you have lost information and this leads to bias.  Non-informative censoring means that </a:t>
            </a:r>
            <a:r>
              <a:rPr lang="en-US" dirty="0" smtClean="0"/>
              <a:t>those who are censored</a:t>
            </a:r>
            <a:r>
              <a:rPr lang="en-US" baseline="0" dirty="0" smtClean="0"/>
              <a:t> have </a:t>
            </a:r>
            <a:r>
              <a:rPr lang="en-US" dirty="0" smtClean="0"/>
              <a:t>the </a:t>
            </a:r>
            <a:r>
              <a:rPr lang="en-US" dirty="0" smtClean="0"/>
              <a:t>same incidence of the outcome as those who remain in the study.  </a:t>
            </a:r>
            <a:r>
              <a:rPr lang="en-US" dirty="0" smtClean="0"/>
              <a:t>Not being able to observe these people</a:t>
            </a:r>
            <a:r>
              <a:rPr lang="en-US" baseline="0" dirty="0" smtClean="0"/>
              <a:t> </a:t>
            </a:r>
            <a:r>
              <a:rPr lang="en-US" dirty="0" smtClean="0"/>
              <a:t>does </a:t>
            </a:r>
            <a:r>
              <a:rPr lang="en-US" dirty="0" smtClean="0"/>
              <a:t>not introduce bias in the incidence estimates. </a:t>
            </a:r>
            <a:r>
              <a:rPr lang="en-US" dirty="0" smtClean="0"/>
              <a:t>You </a:t>
            </a:r>
            <a:r>
              <a:rPr lang="en-US" dirty="0" smtClean="0"/>
              <a:t>can ignore </a:t>
            </a:r>
            <a:r>
              <a:rPr lang="en-US" dirty="0" smtClean="0"/>
              <a:t>what</a:t>
            </a:r>
            <a:r>
              <a:rPr lang="en-US" baseline="0" dirty="0" smtClean="0"/>
              <a:t> happened after these people were censored (and </a:t>
            </a:r>
            <a:r>
              <a:rPr lang="en-US" baseline="0" dirty="0" smtClean="0"/>
              <a:t>hence the term “ignorable”).  </a:t>
            </a:r>
            <a:r>
              <a:rPr lang="en-US" dirty="0" smtClean="0"/>
              <a:t>As noted earlier, however, even non-informative censoring does lead to a loss of statistical precision.  </a:t>
            </a:r>
          </a:p>
          <a:p>
            <a:endParaRPr lang="en-US" dirty="0" smtClean="0"/>
          </a:p>
          <a:p>
            <a:endParaRPr lang="en-US" dirty="0" smtClean="0"/>
          </a:p>
          <a:p>
            <a:r>
              <a:rPr lang="en-US" dirty="0" smtClean="0"/>
              <a:t>Although we won’t cover this now, it is the case that </a:t>
            </a:r>
            <a:r>
              <a:rPr lang="en-US" dirty="0" smtClean="0"/>
              <a:t>censoring that is informative </a:t>
            </a:r>
            <a:r>
              <a:rPr lang="en-US" dirty="0" smtClean="0"/>
              <a:t>in the context of incidence estimation may not be informative in analytic work.  In other words, certain things we do in the analysis may negate the informativeness of the losses.  </a:t>
            </a:r>
          </a:p>
        </p:txBody>
      </p:sp>
    </p:spTree>
    <p:extLst>
      <p:ext uri="{BB962C8B-B14F-4D97-AF65-F5344CB8AC3E}">
        <p14:creationId xmlns:p14="http://schemas.microsoft.com/office/powerpoint/2010/main" val="7503842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pPr>
              <a:spcBef>
                <a:spcPct val="0"/>
              </a:spcBef>
            </a:pPr>
            <a:r>
              <a:rPr lang="en-US" b="0" dirty="0" smtClean="0"/>
              <a:t>Here</a:t>
            </a:r>
            <a:r>
              <a:rPr lang="en-US" b="0" baseline="0" dirty="0" smtClean="0"/>
              <a:t> is a slide we showed earlier, with a diagram from the textbook showing different follow-up times.  In the previous slide we stated: “</a:t>
            </a:r>
            <a:r>
              <a:rPr lang="en-US" dirty="0" smtClean="0"/>
              <a:t>For cumulative incidence to be unbiased (i.e. valid), censoring must be unrelated to the probability of experiencing the outcome.”  This assumption is usually</a:t>
            </a:r>
            <a:r>
              <a:rPr lang="en-US" baseline="0" dirty="0" smtClean="0"/>
              <a:t> reasonable for participants who are administratively censored.  The reason for their reduced follow-up time is an administrative decision, not the participant’s choice.  However, for those who are “lost to follow-up” (drop out) during the study, this assumption may not be met.  Participants who decide to “drop out” of follow-up may be systematically different from those who remain in follow-up, and these differences may include a different incidence of the outcome of interest. Persons who are lost to follow-up may be informatively censored. </a:t>
            </a:r>
            <a:endParaRPr lang="en-US" b="0"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62</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just how different results can be in some settings when losses to follow-up are not taken into account.  In this study from Uganda, the proportion of HIV-infected patients initiating antiretroviral therapy who had died was</a:t>
            </a:r>
            <a:r>
              <a:rPr lang="en-US" baseline="0" dirty="0" smtClean="0"/>
              <a:t> </a:t>
            </a:r>
            <a:r>
              <a:rPr lang="en-US" dirty="0" smtClean="0"/>
              <a:t>2.3% at 3 years by passive follow-up.</a:t>
            </a:r>
            <a:r>
              <a:rPr lang="en-US" baseline="0" dirty="0" smtClean="0"/>
              <a:t>  We call this the naïve estimate because it just uses the readily available data.  In other words, when patients stop showing up at clinic, they are called lost to follow-up and nothing else happens.  It blithely accepts the presence of losses to follow-up and makes no attempt to decipher these losses. </a:t>
            </a:r>
            <a:endParaRPr lang="en-US" dirty="0" smtClean="0"/>
          </a:p>
          <a:p>
            <a:endParaRPr lang="en-US" dirty="0" smtClean="0"/>
          </a:p>
          <a:p>
            <a:r>
              <a:rPr lang="en-US" baseline="0" dirty="0" smtClean="0"/>
              <a:t>There were a significant number of drop-outs in this study.  </a:t>
            </a:r>
            <a:r>
              <a:rPr lang="en-US" dirty="0" smtClean="0"/>
              <a:t>A</a:t>
            </a:r>
            <a:r>
              <a:rPr lang="en-US" baseline="0" dirty="0" smtClean="0"/>
              <a:t> sample of these patients who were lost to follow-up was actively tracked to determine their vital status.</a:t>
            </a:r>
            <a:r>
              <a:rPr lang="en-US" dirty="0" smtClean="0"/>
              <a:t> The experience of this tracked</a:t>
            </a:r>
            <a:r>
              <a:rPr lang="en-US" baseline="0" dirty="0" smtClean="0"/>
              <a:t> group was used to correct the results for the full cohort.  This is the basis of the corrected estimate.  With correction based on the tracked patients, </a:t>
            </a:r>
            <a:r>
              <a:rPr lang="en-US" dirty="0" smtClean="0"/>
              <a:t>the investigators</a:t>
            </a:r>
            <a:r>
              <a:rPr lang="en-US" baseline="0" dirty="0" smtClean="0"/>
              <a:t> found that cumulative mortality after 3 years was 12.2</a:t>
            </a:r>
            <a:r>
              <a:rPr lang="en-US" dirty="0" smtClean="0"/>
              <a:t>%.  The difference</a:t>
            </a:r>
            <a:r>
              <a:rPr lang="en-US" baseline="0" dirty="0" smtClean="0"/>
              <a:t> between 2% incidence of death and 12% is important.  </a:t>
            </a:r>
            <a:r>
              <a:rPr lang="en-US" dirty="0" smtClean="0"/>
              <a:t>This is a situation where the losses to follow-up are informative.</a:t>
            </a:r>
          </a:p>
          <a:p>
            <a:endParaRPr lang="en-US" dirty="0" smtClean="0"/>
          </a:p>
          <a:p>
            <a:r>
              <a:rPr lang="en-US" dirty="0" smtClean="0"/>
              <a:t>Informative losses of follow-up are common, especially if the outcome is death and the sickest persons in the cohort are the least likely to return for study visits and the most likely to die.  Whether these losses to follow-up would also bias a measure of association between an exposure variable and the outcome  (an analytic objective)</a:t>
            </a:r>
            <a:r>
              <a:rPr lang="en-US" baseline="0" dirty="0" smtClean="0"/>
              <a:t> </a:t>
            </a:r>
            <a:r>
              <a:rPr lang="en-US" dirty="0" smtClean="0"/>
              <a:t>depends on whether those losses are also related to the exposure and other factors (such as other factors that might be controlled for).  As we pointed out in the lecture on study design, bias in a measure of association only occurs when the losses are related to both the outcome and the exposure.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63</a:t>
            </a:fld>
            <a:endParaRPr lang="en-US" dirty="0"/>
          </a:p>
        </p:txBody>
      </p:sp>
    </p:spTree>
    <p:extLst>
      <p:ext uri="{BB962C8B-B14F-4D97-AF65-F5344CB8AC3E}">
        <p14:creationId xmlns:p14="http://schemas.microsoft.com/office/powerpoint/2010/main" val="1468394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pPr/>
              <a:t>64</a:t>
            </a:fld>
            <a:endParaRPr lang="en-US" dirty="0"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017369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pPr/>
              <a:t>65</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smtClean="0"/>
              <a:t>All this said, what studies really need to show is the incidence of drop out to give readers a sense of the potential problem.  Conventional techniques of showing at risk tables and tick marks for censoring on KM plots do not fully disclose the problem because they also include staggered entry and administrative</a:t>
            </a:r>
            <a:r>
              <a:rPr lang="en-US" sz="1100" baseline="0" dirty="0" smtClean="0"/>
              <a:t> censor</a:t>
            </a:r>
            <a:r>
              <a:rPr lang="en-US" sz="1100" dirty="0" smtClean="0"/>
              <a:t>. </a:t>
            </a:r>
          </a:p>
          <a:p>
            <a:endParaRPr lang="en-US" sz="1100" dirty="0" smtClean="0"/>
          </a:p>
          <a:p>
            <a:r>
              <a:rPr lang="en-US" sz="1100" dirty="0" smtClean="0"/>
              <a:t>As we noted previously for this KM plot, the tick marks on each survival curve represent times at which a person was censored, so they provide some useful information on the amount and pattern of follow-up time in each group.  They do not, however, necessarily represent just drop outs.  They may also include as participants who started at later points in time and had administrative censoring at end of the study. </a:t>
            </a:r>
          </a:p>
          <a:p>
            <a:endParaRPr lang="en-US" sz="1100" dirty="0" smtClean="0"/>
          </a:p>
          <a:p>
            <a:endParaRPr lang="en-US" sz="1100" dirty="0" smtClean="0"/>
          </a:p>
        </p:txBody>
      </p:sp>
    </p:spTree>
    <p:extLst>
      <p:ext uri="{BB962C8B-B14F-4D97-AF65-F5344CB8AC3E}">
        <p14:creationId xmlns:p14="http://schemas.microsoft.com/office/powerpoint/2010/main" val="14918956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a:t>
            </a:r>
            <a:r>
              <a:rPr lang="en-US" baseline="0" dirty="0" smtClean="0"/>
              <a:t> plot of “lost to follow-up” as an outcome.  (From work conducted by Stephen A</a:t>
            </a:r>
            <a:r>
              <a:rPr lang="en-US" dirty="0" smtClean="0"/>
              <a:t>siimwe and </a:t>
            </a:r>
            <a:r>
              <a:rPr lang="en-US" baseline="0" dirty="0" smtClean="0"/>
              <a:t>Jeff Martin</a:t>
            </a:r>
            <a:r>
              <a:rPr lang="en-US" dirty="0" smtClean="0"/>
              <a:t>.)  In this example, only the</a:t>
            </a:r>
            <a:r>
              <a:rPr lang="en-US" baseline="0" dirty="0" smtClean="0"/>
              <a:t> “drop outs” are tallied and those who are administratively censored at the end of the study are not included.  The plot reveals a slightly higher cumulative incidence of loss to follow-up in the “KS absent” group at nearly every time in the study.</a:t>
            </a:r>
            <a:r>
              <a:rPr lang="en-US" dirty="0" smtClean="0"/>
              <a:t>  </a:t>
            </a:r>
            <a:endParaRPr lang="en-US" dirty="0" smtClean="0"/>
          </a:p>
          <a:p>
            <a:endParaRPr lang="en-US" dirty="0" smtClean="0"/>
          </a:p>
          <a:p>
            <a:r>
              <a:rPr lang="en-US" dirty="0" smtClean="0"/>
              <a:t>This is the preferred approach for tellin</a:t>
            </a:r>
            <a:r>
              <a:rPr lang="en-US" baseline="0" dirty="0" smtClean="0"/>
              <a:t>g your readers the extent of loss to follow-up in your fixed cohort.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66</a:t>
            </a:fld>
            <a:endParaRPr lang="en-US" dirty="0"/>
          </a:p>
        </p:txBody>
      </p:sp>
    </p:spTree>
    <p:extLst>
      <p:ext uri="{BB962C8B-B14F-4D97-AF65-F5344CB8AC3E}">
        <p14:creationId xmlns:p14="http://schemas.microsoft.com/office/powerpoint/2010/main" val="2309308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67</a:t>
            </a:fld>
            <a:endParaRPr lang="en-US" dirty="0"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869181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68</a:t>
            </a:fld>
            <a:endParaRPr lang="en-US" dirty="0"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dirty="0" smtClean="0"/>
          </a:p>
          <a:p>
            <a:r>
              <a:rPr lang="en-US" dirty="0" smtClean="0"/>
              <a:t>Let’s take these scenarios one at a time.  In the example we used earlier to calculate cumulative incidence using the Kaplan-Meier method, the outcome was all-cause mortality.  In this situation, there are can be no competing events.  If this occurs, then, of course, there are no complications from competing events and no assumptions to be made.  For all other studies, it may also be the case that competing events are a theoretical possibility but that none occurred.  For example, you might be studying a group of adolescents for an outcome of diabetes.  Here, mortality (prior to diabetes) is a competing event, but it simply may not happen in your study.  If this is the case, you don’t need to worry about competing events.  In other words,</a:t>
            </a:r>
            <a:r>
              <a:rPr lang="en-US" baseline="0" dirty="0" smtClean="0"/>
              <a:t> in all other studies, you must directly assess whether competing events are occurring.  </a:t>
            </a:r>
            <a:endParaRPr lang="en-US" dirty="0" smtClean="0"/>
          </a:p>
          <a:p>
            <a:endParaRPr lang="en-US" dirty="0" smtClean="0"/>
          </a:p>
          <a:p>
            <a:endParaRPr lang="en-US" dirty="0" smtClean="0"/>
          </a:p>
        </p:txBody>
      </p:sp>
    </p:spTree>
    <p:extLst>
      <p:ext uri="{BB962C8B-B14F-4D97-AF65-F5344CB8AC3E}">
        <p14:creationId xmlns:p14="http://schemas.microsoft.com/office/powerpoint/2010/main" val="39272363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69</a:t>
            </a:fld>
            <a:endParaRPr lang="en-US" dirty="0"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However, if competing events do occur – and they usually do in studies other than of all-cause mortality – then you will need to make some decisions if you want to calculate incidence by the K-M technique.  How can competing events by accommodated</a:t>
            </a:r>
            <a:r>
              <a:rPr lang="en-US" baseline="0" dirty="0" smtClean="0"/>
              <a:t> in Kaplan-Meier estimation?  </a:t>
            </a:r>
            <a:r>
              <a:rPr lang="en-US" dirty="0" smtClean="0"/>
              <a:t>If you wish to calculate incidence by the K-M technique, this means the only thing you</a:t>
            </a:r>
            <a:r>
              <a:rPr lang="en-US" baseline="0" dirty="0" smtClean="0"/>
              <a:t> can do is to censor a person at the time of a </a:t>
            </a:r>
            <a:r>
              <a:rPr lang="en-US" dirty="0" smtClean="0"/>
              <a:t>competing event.  If you do this, it means is that you wish to make a statement about what would happen if competing events did not occur (i.e., were prevented/eliminated).   Censoring means that you, the investigator, don’t directly see what happens to the subject but that you realize that they do continue to march forward and have things happen to them.  Many or most observers would believe this is it is ludicrous  to consider a reality where competing events are eliminated.  This is not reality as we know it.  That is, we live in a world of competing events.   </a:t>
            </a:r>
          </a:p>
          <a:p>
            <a:endParaRPr lang="en-US" dirty="0" smtClean="0"/>
          </a:p>
          <a:p>
            <a:r>
              <a:rPr lang="en-US" dirty="0" smtClean="0"/>
              <a:t>If you nonetheless still want to go ahead and do the K-M calculation, the only way to mechanically do this in routine</a:t>
            </a:r>
            <a:r>
              <a:rPr lang="en-US" baseline="0" dirty="0" smtClean="0"/>
              <a:t> Kaplan-Meier estimation</a:t>
            </a:r>
            <a:r>
              <a:rPr lang="en-US" dirty="0" smtClean="0"/>
              <a:t> is to censor observation after the competing event occurs.  If you do this, the underlying assumption, for the KM estimate to be valid, is that the CE is independent of the outcome of interest.  Or, in other words, what this means is that if you could prevent the competing events, the rate of the outcome of interest would not be affected.  The assumption is that there are no factors which are both causing the competing event and the outcome of interest.   Becoming dead by being struck by lightening is one such example of an independent competing event but most competing events are not obviously independent.  In other words, this is an assumption that is not often realistic.  The text makes this point on page 56 and Table 2-4 (first item in the Table) although they don’t use the term “competing event.” </a:t>
            </a:r>
          </a:p>
          <a:p>
            <a:endParaRPr lang="en-US" dirty="0" smtClean="0"/>
          </a:p>
          <a:p>
            <a:r>
              <a:rPr lang="en-US" dirty="0" smtClean="0"/>
              <a:t>In summary, to incorporate CE into KM,</a:t>
            </a:r>
            <a:r>
              <a:rPr lang="en-US" baseline="0" dirty="0" smtClean="0"/>
              <a:t> one needs to conduct an analysis in which you act like the CE is eliminated.  To do so, one needs to:</a:t>
            </a:r>
          </a:p>
          <a:p>
            <a:r>
              <a:rPr lang="en-US" baseline="0" dirty="0" smtClean="0"/>
              <a:t>--envision a target population in which the CE does not occur.   If this target population does not exist, it hardly seems worthwhile to try to perform an analysis in which CE’s are eliminated</a:t>
            </a:r>
          </a:p>
          <a:p>
            <a:r>
              <a:rPr lang="en-US" baseline="0" dirty="0" smtClean="0"/>
              <a:t>--assume that the occurrence of the CE and the outcome of interest are independent</a:t>
            </a:r>
          </a:p>
          <a:p>
            <a:r>
              <a:rPr lang="en-US" baseline="0" dirty="0" smtClean="0"/>
              <a:t>--assume what you have to do to eliminate the CE does not change the underlying rate of the outcome of interest</a:t>
            </a:r>
            <a:endParaRPr lang="en-US" dirty="0" smtClean="0"/>
          </a:p>
          <a:p>
            <a:endParaRPr lang="en-US" dirty="0" smtClean="0"/>
          </a:p>
          <a:p>
            <a:r>
              <a:rPr lang="en-US" dirty="0" smtClean="0"/>
              <a:t>Because it is difficult to justify these</a:t>
            </a:r>
            <a:r>
              <a:rPr lang="en-US" baseline="0" dirty="0" smtClean="0"/>
              <a:t> three things, </a:t>
            </a:r>
            <a:r>
              <a:rPr lang="en-US" dirty="0" smtClean="0"/>
              <a:t>KM is not recommended when there is any appreciable incidence of competing events. “Appreciable” means any number</a:t>
            </a:r>
            <a:r>
              <a:rPr lang="en-US" baseline="0" dirty="0" smtClean="0"/>
              <a:t> which is high enough to substantively change the point estimate depending upon whether you censored the CE’s or not. </a:t>
            </a:r>
            <a:r>
              <a:rPr lang="en-US" dirty="0" smtClean="0"/>
              <a:t>There are other methods available to estimate cumulative incidence in the presence of competing events, and we will cover those next week.</a:t>
            </a:r>
          </a:p>
        </p:txBody>
      </p:sp>
    </p:spTree>
    <p:extLst>
      <p:ext uri="{BB962C8B-B14F-4D97-AF65-F5344CB8AC3E}">
        <p14:creationId xmlns:p14="http://schemas.microsoft.com/office/powerpoint/2010/main" val="285615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7</a:t>
            </a:fld>
            <a:endParaRPr lang="en-US" dirty="0" smtClean="0"/>
          </a:p>
        </p:txBody>
      </p:sp>
      <p:sp>
        <p:nvSpPr>
          <p:cNvPr id="25602" name="Rectangle 2"/>
          <p:cNvSpPr>
            <a:spLocks noGrp="1" noRot="1" noChangeAspect="1" noChangeArrowheads="1" noTextEdit="1"/>
          </p:cNvSpPr>
          <p:nvPr>
            <p:ph type="sldImg"/>
          </p:nvPr>
        </p:nvSpPr>
        <p:spPr>
          <a:xfrm>
            <a:off x="1195388" y="692150"/>
            <a:ext cx="4619625" cy="3463925"/>
          </a:xfrm>
          <a:ln/>
        </p:spPr>
      </p:sp>
      <p:sp>
        <p:nvSpPr>
          <p:cNvPr id="25603" name="Rectangle 3"/>
          <p:cNvSpPr>
            <a:spLocks noGrp="1" noChangeArrowheads="1"/>
          </p:cNvSpPr>
          <p:nvPr>
            <p:ph type="body" idx="1"/>
          </p:nvPr>
        </p:nvSpPr>
        <p:spPr>
          <a:noFill/>
          <a:ln/>
        </p:spPr>
        <p:txBody>
          <a:bodyPr/>
          <a:lstStyle/>
          <a:p>
            <a:r>
              <a:rPr lang="en-US" dirty="0" smtClean="0"/>
              <a:t>This distinction is often not made because most prevalence estimates that you will encounter in the literature are point prevalence.  Period prevalence has its uses, however.  It is, for example, helpful for planning the delivery of health services to know how many persons in a given time period may need those services.  A way to think about period prevalence is as the point prevalence at the beginning of a defined time interval plus whatever incident cases occur during that interval.  </a:t>
            </a:r>
          </a:p>
          <a:p>
            <a:endParaRPr lang="en-US" dirty="0" smtClean="0"/>
          </a:p>
          <a:p>
            <a:r>
              <a:rPr lang="en-US" dirty="0" smtClean="0"/>
              <a:t>The concept of prevalence is not unique to disease outcome.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it may be a very common exposure.  In that instance, even a small risk ratio may have great public health importance if a large proportion of the population is exposed.  A good example is the risk associated with second hand smoking.  We will cover this subject in more detail later in the course when we discuss measures of disease association and attribution, but, in general, the size of the risk ratio of an exposure can be useful as a gauge of its potential role in etiology of a particular disease, but the prevalence of the exposure in the population will determine how large its attributable risk on the disease – and on public health - will be.  We have</a:t>
            </a:r>
            <a:r>
              <a:rPr lang="en-US" baseline="0" dirty="0" smtClean="0"/>
              <a:t> also already discussed the concept of exposure prevalence last week when we mentioned assumptions for exposure prevalence in case-control designs.  </a:t>
            </a:r>
            <a:endParaRPr lang="en-US" dirty="0" smtClean="0"/>
          </a:p>
        </p:txBody>
      </p:sp>
    </p:spTree>
    <p:extLst>
      <p:ext uri="{BB962C8B-B14F-4D97-AF65-F5344CB8AC3E}">
        <p14:creationId xmlns:p14="http://schemas.microsoft.com/office/powerpoint/2010/main" val="36615612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1300A0-8A7D-4340-90B7-28070D9F74ED}" type="slidenum">
              <a:rPr lang="en-US" altLang="en-US"/>
              <a:pPr/>
              <a:t>70</a:t>
            </a:fld>
            <a:endParaRPr lang="en-US" altLang="en-US" dirty="0"/>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recommendation</a:t>
            </a:r>
            <a:r>
              <a:rPr lang="en-US" altLang="en-US" baseline="0" dirty="0" smtClean="0"/>
              <a:t> not to use conventional K-M estimation in the face of competing events does not stop researchers from doing it.  Next week we will show data on just how often researchers get this wrong – usually because of ignorance of the topic -- but for this week we will concentrate on  a research area where we suspect people are familiar with the other approaches but still nonetheless use the K-M technique.  This is the area of devices (e.g., pacemakers), implants (e.g., heart valve replacements), and surgical procedures (e.g., coronary artery bypass graft placements).  The research question in these areas is “what is the biological lifespan of the device, implant, procedure, assuming that the host patients never died”.   It is a bioengineering question, and it seems like a reasonable question to ask, but there are difficulties when trying to use the K-M technique to answer it.  </a:t>
            </a:r>
          </a:p>
          <a:p>
            <a:endParaRPr lang="en-US" altLang="en-US" baseline="0" dirty="0" smtClean="0"/>
          </a:p>
          <a:p>
            <a:r>
              <a:rPr lang="en-US" altLang="en-US" baseline="0" dirty="0" smtClean="0"/>
              <a:t>Indeed, this was the question addressed in this example where researchers sought to estimate how long hip replacements are lasting in 4 Scandinavian countries.  As you would expect, this is an older population, and indeed we are told that about 1/3 were 75 years or older.  Thus, we fully expect to see a lot of deaths, which would be competing events in this context.   Nonetheless, the investigators censored patients at death and used the K-M technique to estimate the cumulative incidence of needing a revision after a total hip replacement (i.e., needing the original hip replacement to be fixed or replaced).   Is K-M the right approach to use?  </a:t>
            </a:r>
          </a:p>
        </p:txBody>
      </p:sp>
    </p:spTree>
    <p:extLst>
      <p:ext uri="{BB962C8B-B14F-4D97-AF65-F5344CB8AC3E}">
        <p14:creationId xmlns:p14="http://schemas.microsoft.com/office/powerpoint/2010/main" val="3896760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pPr algn="r" eaLnBrk="0" hangingPunct="0"/>
              <a:t>71</a:t>
            </a:fld>
            <a:endParaRPr lang="en-US" sz="1200"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altLang="en-US" baseline="0" dirty="0" smtClean="0"/>
              <a:t>Is K-M the right approach to use?  By censoring patients at death, the investigators are making the assumption that if those who died had not died they would have had the same rate of hip replacement revision (fixing or redoing the procedure) as those who did not die.  Stated another way, they are assuming those who did not die and whose rate of hip revision can be observed are, in fact, representing all the patients who started in this analysis, including those who earlier died.</a:t>
            </a:r>
          </a:p>
          <a:p>
            <a:endParaRPr lang="en-US" altLang="en-US" baseline="0" dirty="0" smtClean="0"/>
          </a:p>
          <a:p>
            <a:r>
              <a:rPr lang="en-US" altLang="en-US" baseline="0" dirty="0" smtClean="0"/>
              <a:t>First, is this a reasonable question to ask? Yes, it is a bioengineering question; the focus is entirely on the device and not the human being.  Note that it is slightly different than asking how long people would last without having a heart attack assuming they never died from any other competing risk (cancer).  If it is a reasonable question to ask, is censoring at death with the K-M estimator the best way to do the analysis?  The answer is hard to know, but we think probably not.  Although we don’t have the direct data available to us here, it is likely not the case that hip revision and death are independent.  We do not believe that those who are experiencing death would have the same rate of hip revision (if they had stayed alive or were “revived”) as those who are not dead.  The only way death and hip revision could be independent is if they shared no factors which influenced them both (i.e., if they had no common causes).  This includes physicians decisions to perform the hip revisions (physicians typically will not perform these procedures on patients who are perceived to have very short lifespans).   In other words, you would have to believe that nothing about the human body is influencing the need for hip revision.   If you believe this, you may as well get the answers in animals.   We do not believe hip revision and death are independent.  </a:t>
            </a:r>
          </a:p>
          <a:p>
            <a:endParaRPr lang="en-US" altLang="en-US" baseline="0" dirty="0" smtClean="0"/>
          </a:p>
          <a:p>
            <a:r>
              <a:rPr lang="en-US" altLang="en-US" baseline="0" dirty="0" smtClean="0"/>
              <a:t>There are, however, analytic techniques that get around some of these assumptions using the K-M approach, such as the use of inverse probability weighting to construct the population a bit differently to better reflect its risk for hip revision once the dead are revived.  This is explained briefly in the optional reading </a:t>
            </a:r>
            <a:r>
              <a:rPr lang="en-US" sz="1200" b="0" i="0" u="none" strike="noStrike" kern="1200" baseline="0" dirty="0" smtClean="0">
                <a:solidFill>
                  <a:schemeClr val="tx1"/>
                </a:solidFill>
                <a:latin typeface="Times New Roman" pitchFamily="18" charset="0"/>
                <a:ea typeface="+mn-ea"/>
                <a:cs typeface="+mn-cs"/>
              </a:rPr>
              <a:t>(Grunkemeier et al 2007).   This technique also requires some assumptions so it is not a magic bullet.  In practice, the technique is rarely used (and we will not be describing it in the course).</a:t>
            </a:r>
            <a:endParaRPr lang="en-US" altLang="en-US" baseline="0" dirty="0" smtClean="0"/>
          </a:p>
          <a:p>
            <a:endParaRPr lang="en-US" altLang="en-US" baseline="0" dirty="0" smtClean="0"/>
          </a:p>
          <a:p>
            <a:r>
              <a:rPr lang="en-US" altLang="en-US" baseline="0" dirty="0" smtClean="0"/>
              <a:t>There is yet one more problem and it is one which introduces more hypothetical quandaries.  That is, exactly what is the intervention that you are going to need to keep everyone from experiencing death (the competing event)?  If there are shared common causes of both death and need for hip revision, then it is quite likely that anything you do to prevent deaths is also going to alter the rate of hip revision both in those destined to die (and perhaps in those not destined to die).   How much it will change incidence of hip revision is hard to know.  </a:t>
            </a:r>
          </a:p>
          <a:p>
            <a:endParaRPr lang="en-US" altLang="en-US" baseline="0" dirty="0" smtClean="0"/>
          </a:p>
          <a:p>
            <a:r>
              <a:rPr lang="en-US" altLang="en-US" baseline="0" dirty="0" smtClean="0"/>
              <a:t>The bottomline is that attempting to accurately describe what the incidence of hip revision would be in a world where patients did not die (i.e., eliminating death) is hard to do.   It is “make believe”.  It is easy to do the math (just censor at the time of the CE) but you should not feel confident that you have right answer.  Some people would say it is so hard to be sure the answer is correct that it is not worth doing, and instead other approaches, where we simply tolerate or accommodate competing events, is a better approach.  We will discuss these approaches next week.  </a:t>
            </a:r>
          </a:p>
          <a:p>
            <a:endParaRPr lang="en-US" altLang="en-US" baseline="0" dirty="0" smtClean="0"/>
          </a:p>
          <a:p>
            <a:endParaRPr lang="en-US" dirty="0" smtClean="0"/>
          </a:p>
        </p:txBody>
      </p:sp>
    </p:spTree>
    <p:extLst>
      <p:ext uri="{BB962C8B-B14F-4D97-AF65-F5344CB8AC3E}">
        <p14:creationId xmlns:p14="http://schemas.microsoft.com/office/powerpoint/2010/main" val="12110536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pPr/>
              <a:t>72</a:t>
            </a:fld>
            <a:endParaRPr lang="en-US" dirty="0"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dirty="0" smtClean="0"/>
              <a:t>To perform this analysis</a:t>
            </a:r>
            <a:r>
              <a:rPr lang="en-US" baseline="0" dirty="0" smtClean="0"/>
              <a:t> in our example, we “shifted everyone in the left” and combined them into one group.  That is, we used follow-up time rather than calendar time as the time scale.  If the probability of the outcome is changing over calendar time (a construct that is called a secular or temporal trend), then shifting everyone to the left combines persons of different eras/experiences into one lumped summary.   </a:t>
            </a:r>
            <a:r>
              <a:rPr lang="en-US" sz="1200" dirty="0" smtClean="0"/>
              <a:t>If there are secular trends, you can still do the calculation and it is mathematically correct, but the result is loss of information and, typically, a less meaningful interpretation.  In this situation, you would be</a:t>
            </a:r>
            <a:r>
              <a:rPr lang="en-US" dirty="0" smtClean="0"/>
              <a:t> sweeping a lot of interesting information under the carpet by not showing the</a:t>
            </a:r>
            <a:r>
              <a:rPr lang="en-US" baseline="0" dirty="0" smtClean="0"/>
              <a:t> incidences for the periods separately.  Your result also has a limited interpretation in that it does not apply to any single person in your study sample, and it certainly does not apply to the next patient who presents with the condition or question.  Y</a:t>
            </a:r>
            <a:r>
              <a:rPr lang="en-US" dirty="0" smtClean="0"/>
              <a:t>our answer is simply the average over disparate time periods.  This average may be useful to some observers but remember that it represents neither of the time periods per se.</a:t>
            </a:r>
          </a:p>
          <a:p>
            <a:endParaRPr lang="en-US" sz="1200" dirty="0" smtClean="0"/>
          </a:p>
          <a:p>
            <a:r>
              <a:rPr lang="en-US" dirty="0" smtClean="0"/>
              <a:t>The </a:t>
            </a:r>
            <a:r>
              <a:rPr lang="en-US" dirty="0" smtClean="0"/>
              <a:t>text calls this </a:t>
            </a:r>
            <a:r>
              <a:rPr lang="en-US" dirty="0" smtClean="0"/>
              <a:t>issue an “assumption” in that you must assume that secular trends</a:t>
            </a:r>
            <a:r>
              <a:rPr lang="en-US" baseline="0" dirty="0" smtClean="0"/>
              <a:t> are not present in your population, </a:t>
            </a:r>
            <a:r>
              <a:rPr lang="en-US" dirty="0" smtClean="0"/>
              <a:t> </a:t>
            </a:r>
            <a:r>
              <a:rPr lang="en-US" dirty="0" smtClean="0"/>
              <a:t>but we think this is not the right</a:t>
            </a:r>
            <a:r>
              <a:rPr lang="en-US" baseline="0" dirty="0" smtClean="0"/>
              <a:t> characterization.  Secular trends are not a threat to validity but, rather, can affect whether the resulting cumulative incidence calculation combines and averages widely differing experiences. </a:t>
            </a:r>
            <a:r>
              <a:rPr lang="en-US" baseline="0" dirty="0" smtClean="0"/>
              <a:t> Instead, we just view it </a:t>
            </a:r>
            <a:r>
              <a:rPr lang="en-US" baseline="0" dirty="0" smtClean="0"/>
              <a:t>is an issue that the investigator needs to be aware of.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Finally, “lack of secular trend” does not mean that the probability of the outcome is the same during all of the follow-up time (what we will later call a constant hazard). </a:t>
            </a:r>
            <a:r>
              <a:rPr lang="en-US" baseline="0" dirty="0" smtClean="0"/>
              <a:t> </a:t>
            </a:r>
            <a:r>
              <a:rPr lang="en-US" dirty="0" smtClean="0"/>
              <a:t>Moving everyone to the left has no impact</a:t>
            </a:r>
            <a:r>
              <a:rPr lang="en-US" baseline="0" dirty="0" smtClean="0"/>
              <a:t> on what happens with incidence over time in a given individual</a:t>
            </a:r>
            <a:r>
              <a:rPr lang="en-US" dirty="0" smtClean="0"/>
              <a:t>.  Risk could either increase or decrease over time.  </a:t>
            </a:r>
            <a:endParaRPr lang="en-US" dirty="0" smtClean="0"/>
          </a:p>
        </p:txBody>
      </p:sp>
    </p:spTree>
    <p:extLst>
      <p:ext uri="{BB962C8B-B14F-4D97-AF65-F5344CB8AC3E}">
        <p14:creationId xmlns:p14="http://schemas.microsoft.com/office/powerpoint/2010/main" val="15245932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endParaRPr lang="en-US" b="1"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latin typeface="Calibri" pitchFamily="34" charset="0"/>
              </a:rPr>
              <a:pPr algn="r"/>
              <a:t>73</a:t>
            </a:fld>
            <a:endParaRPr lang="en-US" sz="1200" dirty="0">
              <a:latin typeface="Calibri" pitchFamily="34" charset="0"/>
            </a:endParaRPr>
          </a:p>
        </p:txBody>
      </p:sp>
    </p:spTree>
    <p:extLst>
      <p:ext uri="{BB962C8B-B14F-4D97-AF65-F5344CB8AC3E}">
        <p14:creationId xmlns:p14="http://schemas.microsoft.com/office/powerpoint/2010/main" val="24943691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dirty="0" smtClean="0"/>
              <a:t>Just</a:t>
            </a:r>
            <a:r>
              <a:rPr lang="en-US" baseline="0" dirty="0" smtClean="0"/>
              <a:t> as was the case with Kaplan-Meier estimation, b</a:t>
            </a:r>
            <a:r>
              <a:rPr lang="en-US" dirty="0" smtClean="0"/>
              <a:t>y </a:t>
            </a:r>
            <a:r>
              <a:rPr lang="en-US" dirty="0" smtClean="0"/>
              <a:t>assigning everyone the same starting time you are ignoring any calendar time trends that will affect your estimate of incidence.  You have dropped calendar time, and hence trends associated with calendar time (often called “secular trends”), out of the analysis.  </a:t>
            </a:r>
          </a:p>
          <a:p>
            <a:pPr>
              <a:spcBef>
                <a:spcPct val="0"/>
              </a:spcBef>
            </a:pPr>
            <a:endParaRPr lang="en-US" dirty="0" smtClean="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latin typeface="Calibri" pitchFamily="34" charset="0"/>
              </a:rPr>
              <a:pPr algn="r"/>
              <a:t>74</a:t>
            </a:fld>
            <a:endParaRPr lang="en-US" sz="1200" dirty="0">
              <a:latin typeface="Calibri" pitchFamily="34" charset="0"/>
            </a:endParaRPr>
          </a:p>
        </p:txBody>
      </p:sp>
    </p:spTree>
    <p:extLst>
      <p:ext uri="{BB962C8B-B14F-4D97-AF65-F5344CB8AC3E}">
        <p14:creationId xmlns:p14="http://schemas.microsoft.com/office/powerpoint/2010/main" val="33101009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pPr/>
              <a:t>75</a:t>
            </a:fld>
            <a:endParaRPr lang="en-US" dirty="0"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smtClean="0"/>
              <a:t>For many studies, it is reasonable to assume that incidence is not changing over calendar</a:t>
            </a:r>
            <a:r>
              <a:rPr lang="en-US" baseline="0" dirty="0" smtClean="0"/>
              <a:t> time </a:t>
            </a:r>
            <a:r>
              <a:rPr lang="en-US" dirty="0" smtClean="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SARS, </a:t>
            </a:r>
            <a:r>
              <a:rPr lang="en-US" dirty="0" smtClean="0"/>
              <a:t>Ebola, </a:t>
            </a:r>
            <a:r>
              <a:rPr lang="en-US" dirty="0" smtClean="0"/>
              <a:t>etc.), secular trends might affect incidence estimates significantly.  Changes in methods of diagnosis can also cause a change in incidence that is essentially an artifact of the new diagnostic approach.  For example, this may occur with estimates of diabetes incidence as new guidelines</a:t>
            </a:r>
            <a:r>
              <a:rPr lang="en-US" baseline="0" dirty="0" smtClean="0"/>
              <a:t> </a:t>
            </a:r>
            <a:r>
              <a:rPr lang="en-US" dirty="0" smtClean="0"/>
              <a:t>using A1C to diagnose are implemented.  Improved screening can also cause an increase in incidence.  All</a:t>
            </a:r>
            <a:r>
              <a:rPr lang="en-US" baseline="0" dirty="0" smtClean="0"/>
              <a:t> of these examples are known as period effects.  </a:t>
            </a:r>
            <a:endParaRPr lang="en-US" dirty="0" smtClean="0"/>
          </a:p>
          <a:p>
            <a:endParaRPr lang="en-US" dirty="0" smtClean="0"/>
          </a:p>
          <a:p>
            <a:endParaRPr lang="en-US" dirty="0" smtClean="0"/>
          </a:p>
        </p:txBody>
      </p:sp>
    </p:spTree>
    <p:extLst>
      <p:ext uri="{BB962C8B-B14F-4D97-AF65-F5344CB8AC3E}">
        <p14:creationId xmlns:p14="http://schemas.microsoft.com/office/powerpoint/2010/main" val="3897602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pPr/>
              <a:t>76</a:t>
            </a:fld>
            <a:endParaRPr lang="en-US" dirty="0"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Here is a K-M plot that we showed earlier, for cumulative incidence of any fracture in</a:t>
            </a:r>
            <a:r>
              <a:rPr lang="en-US" baseline="0" dirty="0" smtClean="0"/>
              <a:t> those with diabetes.  </a:t>
            </a:r>
          </a:p>
          <a:p>
            <a:r>
              <a:rPr lang="en-US" dirty="0" smtClean="0"/>
              <a:t>Follow up time starts with diagnosis of diabetes.  </a:t>
            </a:r>
          </a:p>
          <a:p>
            <a:r>
              <a:rPr lang="en-US" dirty="0" smtClean="0"/>
              <a:t>In this study, participants were “left shifted” for a period of up to 24 years, the period 1970-1994.  </a:t>
            </a:r>
          </a:p>
          <a:p>
            <a:endParaRPr lang="en-US" dirty="0" smtClean="0"/>
          </a:p>
          <a:p>
            <a:r>
              <a:rPr lang="en-US" dirty="0" smtClean="0"/>
              <a:t>Is there any problem </a:t>
            </a:r>
            <a:r>
              <a:rPr lang="en-US" baseline="0" dirty="0" smtClean="0"/>
              <a:t>introduced by </a:t>
            </a:r>
            <a:r>
              <a:rPr lang="en-US" dirty="0" smtClean="0"/>
              <a:t>shifting all of these patients to the left – for a 24-year period - and coming up with one estimate of fracture incidence?   The answer depends on whether we think fracture incidence in those with diabetes was relatively stable over these years.  Data</a:t>
            </a:r>
            <a:r>
              <a:rPr lang="en-US" baseline="0" dirty="0" smtClean="0"/>
              <a:t> on fracture incidence, by calendar time in this specific population (with diabetes), isn’t available.  Interestingly, the issue was not discussed by the authors.   We can, however, look at fracture incidence in other populations over</a:t>
            </a:r>
            <a:r>
              <a:rPr lang="en-US" dirty="0" smtClean="0"/>
              <a:t> a similar time period</a:t>
            </a:r>
            <a:r>
              <a:rPr lang="en-US" baseline="0" dirty="0" smtClean="0"/>
              <a:t>.  The results on the next slide, taken from a Swedish population, suggests that this might be a concern.  </a:t>
            </a:r>
            <a:endParaRPr lang="en-US" dirty="0" smtClean="0"/>
          </a:p>
        </p:txBody>
      </p:sp>
    </p:spTree>
    <p:extLst>
      <p:ext uri="{BB962C8B-B14F-4D97-AF65-F5344CB8AC3E}">
        <p14:creationId xmlns:p14="http://schemas.microsoft.com/office/powerpoint/2010/main" val="12696766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pPr/>
              <a:t>77</a:t>
            </a:fld>
            <a:endParaRPr lang="en-US" dirty="0"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These are results from a study of trends in hip fracture incidence during the last 60 years in Sweden.  They have increased steadily with some leveling off in the 1990’s. Those results were taken from 1975 – 1998, similar to the period from the Rochester study in the prior slide.  The changing rates over time can lead to a substantial</a:t>
            </a:r>
            <a:r>
              <a:rPr lang="en-US" baseline="0" dirty="0" smtClean="0"/>
              <a:t> loss of information and</a:t>
            </a:r>
            <a:r>
              <a:rPr lang="en-US" dirty="0" smtClean="0"/>
              <a:t> inaccurate conclusions about cumulative incidence if one simply lumps all of these time periods together.    If we calculate cumulative incidence for the time period 1967-95, we would mix together periods with differing incidence of hip fracture.  The resulting number would not really be representative of any of the individual</a:t>
            </a:r>
            <a:r>
              <a:rPr lang="en-US" baseline="0" dirty="0" smtClean="0"/>
              <a:t> </a:t>
            </a:r>
            <a:r>
              <a:rPr lang="en-US" dirty="0" smtClean="0"/>
              <a:t>years.  In other words, a single number summarizing those years (1967-95) wouldn’t represent any single person.</a:t>
            </a:r>
          </a:p>
        </p:txBody>
      </p:sp>
    </p:spTree>
    <p:extLst>
      <p:ext uri="{BB962C8B-B14F-4D97-AF65-F5344CB8AC3E}">
        <p14:creationId xmlns:p14="http://schemas.microsoft.com/office/powerpoint/2010/main" val="3774534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pPr/>
              <a:t>78</a:t>
            </a:fld>
            <a:endParaRPr lang="en-US" dirty="0"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smtClean="0"/>
              <a:t>Let’s now turn to the computer implementation</a:t>
            </a:r>
            <a:r>
              <a:rPr lang="en-US" baseline="0" dirty="0" smtClean="0"/>
              <a:t> of the K-M technique.  </a:t>
            </a:r>
            <a:r>
              <a:rPr lang="en-US" dirty="0" smtClean="0"/>
              <a:t>We illustrate the use of Stata</a:t>
            </a:r>
            <a:r>
              <a:rPr lang="en-US" baseline="0" dirty="0" smtClean="0"/>
              <a:t> </a:t>
            </a:r>
            <a:r>
              <a:rPr lang="en-US" dirty="0" smtClean="0"/>
              <a:t>to calculate cumulative incidence with the Kaplan-Meier method with an example.  The dataset we are using is a collection of patients with primary biliary cirrhosis, an autoimmune disease of the liver.  The dataset includes 184 patients.  The outcome we are interested in is death</a:t>
            </a:r>
            <a:r>
              <a:rPr lang="en-US" baseline="0" dirty="0" smtClean="0"/>
              <a:t> due to any cause.  </a:t>
            </a:r>
            <a:r>
              <a:rPr lang="en-US" dirty="0" smtClean="0"/>
              <a:t>96 deaths occurred during follow-up.  Median follow-up was 3.6 years. </a:t>
            </a:r>
            <a:r>
              <a:rPr lang="en-US" baseline="0" dirty="0" smtClean="0"/>
              <a:t> We will calculate the cumulative incidence of death, also called the cumulative mortality.</a:t>
            </a:r>
            <a:endParaRPr lang="en-US" dirty="0" smtClean="0"/>
          </a:p>
          <a:p>
            <a:endParaRPr lang="en-US" dirty="0" smtClean="0"/>
          </a:p>
          <a:p>
            <a:endParaRPr lang="en-US" dirty="0" smtClean="0"/>
          </a:p>
        </p:txBody>
      </p:sp>
    </p:spTree>
    <p:extLst>
      <p:ext uri="{BB962C8B-B14F-4D97-AF65-F5344CB8AC3E}">
        <p14:creationId xmlns:p14="http://schemas.microsoft.com/office/powerpoint/2010/main" val="41885435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pPr/>
              <a:t>79</a:t>
            </a:fld>
            <a:endParaRPr lang="en-US" dirty="0"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smtClean="0"/>
              <a:t>This is the</a:t>
            </a:r>
            <a:r>
              <a:rPr lang="en-US" baseline="0" dirty="0" smtClean="0"/>
              <a:t> </a:t>
            </a:r>
            <a:r>
              <a:rPr lang="en-US" dirty="0" smtClean="0"/>
              <a:t>dataset regarding death following a diagnosis of primary biliary cirrhosis.  </a:t>
            </a:r>
          </a:p>
          <a:p>
            <a:r>
              <a:rPr lang="en-US" dirty="0" smtClean="0"/>
              <a:t>This slide shows how to open a dataset and obtain a description of the contents, using the command line in Stata.</a:t>
            </a:r>
          </a:p>
        </p:txBody>
      </p:sp>
    </p:spTree>
    <p:extLst>
      <p:ext uri="{BB962C8B-B14F-4D97-AF65-F5344CB8AC3E}">
        <p14:creationId xmlns:p14="http://schemas.microsoft.com/office/powerpoint/2010/main" val="377233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8</a:t>
            </a:fld>
            <a:endParaRPr lang="en-US" dirty="0" smtClean="0"/>
          </a:p>
        </p:txBody>
      </p:sp>
      <p:sp>
        <p:nvSpPr>
          <p:cNvPr id="27650" name="Rectangle 2"/>
          <p:cNvSpPr>
            <a:spLocks noGrp="1" noRot="1" noChangeAspect="1" noChangeArrowheads="1" noTextEdit="1"/>
          </p:cNvSpPr>
          <p:nvPr>
            <p:ph type="sldImg"/>
          </p:nvPr>
        </p:nvSpPr>
        <p:spPr>
          <a:xfrm>
            <a:off x="1195388" y="692150"/>
            <a:ext cx="4619625" cy="3463925"/>
          </a:xfrm>
          <a:ln/>
        </p:spPr>
      </p:sp>
      <p:sp>
        <p:nvSpPr>
          <p:cNvPr id="27651" name="Rectangle 3"/>
          <p:cNvSpPr>
            <a:spLocks noGrp="1" noChangeArrowheads="1"/>
          </p:cNvSpPr>
          <p:nvPr>
            <p:ph type="body" idx="1"/>
          </p:nvPr>
        </p:nvSpPr>
        <p:spPr>
          <a:noFill/>
          <a:ln/>
        </p:spPr>
        <p:txBody>
          <a:bodyPr/>
          <a:lstStyle/>
          <a:p>
            <a:r>
              <a:rPr lang="en-US" dirty="0" smtClean="0"/>
              <a:t>NHANES</a:t>
            </a:r>
            <a:r>
              <a:rPr lang="en-US" baseline="0" dirty="0" smtClean="0"/>
              <a:t> </a:t>
            </a:r>
            <a:r>
              <a:rPr lang="en-US" dirty="0" smtClean="0"/>
              <a:t>III was carried out over a long time period, 6 years between 1988 and 1994, but each person’s blood was drawn at a single point in time, so this is an example of point prevalence.  Of course, testing all of those blood samples together as if they were all drawn at a single point in time does make an assumption that the point prevalence wasn’t changing during the time it took to carry out the entire NHANES III study.  This certainly would have been a poor assumption had NHANES III taken place in the early 1980’s when HIV was first introduced into the U.S. and was spreading rapidly.   The concept illustrated is that point prevalence is not a function of the length of time it takes to conduct the study.  It is a function of the time period in a given person’s</a:t>
            </a:r>
            <a:r>
              <a:rPr lang="en-US" baseline="0" dirty="0" smtClean="0"/>
              <a:t> life </a:t>
            </a:r>
            <a:r>
              <a:rPr lang="en-US" dirty="0" smtClean="0"/>
              <a:t>represented by the measurement.  A single blood sample represents one point in time.  Although it may take a while to gather all of the samples, most prevalence studies do not take 6 years (this was an extreme example), and the assumption of not much change in the prevalence being measured during the period of carrying out the study is usually reasonable.  The prevalence of many common chronic conditions does not change rapidly in a population as large as the entire U.S.</a:t>
            </a:r>
          </a:p>
          <a:p>
            <a:endParaRPr lang="en-US" dirty="0" smtClean="0"/>
          </a:p>
          <a:p>
            <a:r>
              <a:rPr lang="en-US" dirty="0" smtClean="0"/>
              <a:t>Substantive</a:t>
            </a:r>
            <a:r>
              <a:rPr lang="en-US" baseline="0" dirty="0" smtClean="0"/>
              <a:t> note:  t</a:t>
            </a:r>
            <a:r>
              <a:rPr lang="en-US" dirty="0" smtClean="0"/>
              <a:t>his particular estimate of HIV prevalence was undoubtedly too low, as the authors acknowledged, because NHANES does not get a good sample of some of the groups at high risk for HIV infection, especially persons who inject drugs.  </a:t>
            </a:r>
          </a:p>
        </p:txBody>
      </p:sp>
    </p:spTree>
    <p:extLst>
      <p:ext uri="{BB962C8B-B14F-4D97-AF65-F5344CB8AC3E}">
        <p14:creationId xmlns:p14="http://schemas.microsoft.com/office/powerpoint/2010/main" val="22295990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pPr algn="r" eaLnBrk="0" hangingPunct="0"/>
              <a:t>80</a:t>
            </a:fld>
            <a:endParaRPr lang="en-US" sz="1200"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110536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how survival data look in Stata, this slide shows the first 9 observations in the biliary cirrhosis dataset.  </a:t>
            </a:r>
          </a:p>
          <a:p>
            <a:endParaRPr lang="en-US" baseline="0" dirty="0" smtClean="0"/>
          </a:p>
          <a:p>
            <a:r>
              <a:rPr lang="en-US" baseline="0" dirty="0" smtClean="0"/>
              <a:t>The 3 essential variables are Id (the unique patient identifier),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81</a:t>
            </a:fld>
            <a:endParaRPr lang="en-US" dirty="0"/>
          </a:p>
        </p:txBody>
      </p:sp>
    </p:spTree>
    <p:extLst>
      <p:ext uri="{BB962C8B-B14F-4D97-AF65-F5344CB8AC3E}">
        <p14:creationId xmlns:p14="http://schemas.microsoft.com/office/powerpoint/2010/main" val="22300488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pPr/>
              <a:t>82</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dirty="0" smtClean="0"/>
              <a:t>We already opened our dataset (biliary cirrhosis dataset.dta) with the </a:t>
            </a:r>
            <a:r>
              <a:rPr lang="en-US" b="1" dirty="0" smtClean="0"/>
              <a:t>use</a:t>
            </a:r>
            <a:r>
              <a:rPr lang="en-US" dirty="0" smtClean="0"/>
              <a:t> command.</a:t>
            </a:r>
          </a:p>
          <a:p>
            <a:r>
              <a:rPr lang="en-US" dirty="0" smtClean="0"/>
              <a:t>Next we tell Stata</a:t>
            </a:r>
            <a:r>
              <a:rPr lang="en-US" baseline="0" dirty="0" smtClean="0"/>
              <a:t> </a:t>
            </a:r>
            <a:r>
              <a:rPr lang="en-US" dirty="0" smtClean="0"/>
              <a:t>that our dataset contains survival data.  If you’re using the command line, use the </a:t>
            </a:r>
            <a:r>
              <a:rPr lang="en-US" b="1" dirty="0" smtClean="0"/>
              <a:t>stset</a:t>
            </a:r>
            <a:r>
              <a:rPr lang="en-US" dirty="0" smtClean="0"/>
              <a:t> variable.  </a:t>
            </a:r>
          </a:p>
          <a:p>
            <a:r>
              <a:rPr lang="en-US" dirty="0" smtClean="0"/>
              <a:t>Once Stata understands that the dataset contains</a:t>
            </a:r>
            <a:r>
              <a:rPr lang="en-US" baseline="0" dirty="0" smtClean="0"/>
              <a:t> survival data, </a:t>
            </a:r>
            <a:r>
              <a:rPr lang="en-US" dirty="0" smtClean="0"/>
              <a:t>Stata</a:t>
            </a:r>
            <a:r>
              <a:rPr lang="en-US" baseline="0" dirty="0" smtClean="0"/>
              <a:t> </a:t>
            </a:r>
            <a:r>
              <a:rPr lang="en-US" dirty="0" smtClean="0"/>
              <a:t>will then provide the user some summary information on the dataset.</a:t>
            </a:r>
          </a:p>
        </p:txBody>
      </p:sp>
    </p:spTree>
    <p:extLst>
      <p:ext uri="{BB962C8B-B14F-4D97-AF65-F5344CB8AC3E}">
        <p14:creationId xmlns:p14="http://schemas.microsoft.com/office/powerpoint/2010/main" val="12454810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pPr/>
              <a:t>83</a:t>
            </a:fld>
            <a:endParaRPr lang="en-US" dirty="0"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sts list provides the survivor function at each time a participant fails or is censored (“net lost”).  This is what we did with our small dataset in the example from the text, except we did not show the work for each time a participant was censored since the survivor function does not change.  </a:t>
            </a:r>
          </a:p>
          <a:p>
            <a:endParaRPr lang="en-US" dirty="0" smtClean="0"/>
          </a:p>
          <a:p>
            <a:r>
              <a:rPr lang="en-US" dirty="0" smtClean="0"/>
              <a:t>Stata</a:t>
            </a:r>
            <a:r>
              <a:rPr lang="en-US" baseline="0" dirty="0" smtClean="0"/>
              <a:t> output shows the survivor function when a participant is censored, and we can see in this example that it does not change.  The last line at time 11.64 indicates 1 participant censored and the survivor function remains the same (0.2375) as in the line just above at time 11.25.  </a:t>
            </a:r>
            <a:endParaRPr lang="en-US" dirty="0" smtClean="0"/>
          </a:p>
          <a:p>
            <a:endParaRPr lang="en-US" dirty="0" smtClean="0"/>
          </a:p>
          <a:p>
            <a:r>
              <a:rPr lang="en-US" dirty="0" smtClean="0"/>
              <a:t>Stata</a:t>
            </a:r>
            <a:r>
              <a:rPr lang="en-US" baseline="0" dirty="0" smtClean="0"/>
              <a:t> also</a:t>
            </a:r>
            <a:r>
              <a:rPr lang="en-US" dirty="0" smtClean="0"/>
              <a:t> provides 95% confidence intervals [95% CI] for the survivor function. </a:t>
            </a:r>
          </a:p>
          <a:p>
            <a:endParaRPr lang="en-US" dirty="0" smtClean="0"/>
          </a:p>
          <a:p>
            <a:r>
              <a:rPr lang="en-US" dirty="0" smtClean="0"/>
              <a:t>Note that 2 participants can fail at the same time, shown in the output on this slide.</a:t>
            </a:r>
          </a:p>
          <a:p>
            <a:r>
              <a:rPr lang="en-US" dirty="0" smtClean="0"/>
              <a:t>  </a:t>
            </a:r>
          </a:p>
          <a:p>
            <a:r>
              <a:rPr lang="en-US" dirty="0" smtClean="0"/>
              <a:t>This slide only shows the beginning and end of the actual output.  To obtain</a:t>
            </a:r>
            <a:r>
              <a:rPr lang="en-US" baseline="0" dirty="0" smtClean="0"/>
              <a:t> the cu</a:t>
            </a:r>
            <a:r>
              <a:rPr lang="en-US" dirty="0" smtClean="0"/>
              <a:t>mulative incidence at, say, 5 years, you could identify this from the sts list output, but those lines of output are not shown on this slide.</a:t>
            </a:r>
          </a:p>
          <a:p>
            <a:endParaRPr lang="en-US" dirty="0" smtClean="0"/>
          </a:p>
          <a:p>
            <a:r>
              <a:rPr lang="en-US" dirty="0" smtClean="0"/>
              <a:t>You will have a chance to calculate cumulative incidence using the Kaplan-Meier method in Stata</a:t>
            </a:r>
            <a:r>
              <a:rPr lang="en-US" baseline="0" dirty="0" smtClean="0"/>
              <a:t> </a:t>
            </a:r>
            <a:r>
              <a:rPr lang="en-US" dirty="0" smtClean="0"/>
              <a:t>in</a:t>
            </a:r>
            <a:r>
              <a:rPr lang="en-US" baseline="0" dirty="0" smtClean="0"/>
              <a:t> the Problem Set of this week</a:t>
            </a:r>
            <a:r>
              <a:rPr lang="en-US" dirty="0" smtClean="0"/>
              <a:t>.</a:t>
            </a:r>
          </a:p>
        </p:txBody>
      </p:sp>
    </p:spTree>
    <p:extLst>
      <p:ext uri="{BB962C8B-B14F-4D97-AF65-F5344CB8AC3E}">
        <p14:creationId xmlns:p14="http://schemas.microsoft.com/office/powerpoint/2010/main" val="5405656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pPr/>
              <a:t>84</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The command for above graph that specifies the axis titles is :  sts graph, ytitle (“proportion surviving”) xtitle (“Follow-up time (in years)”)</a:t>
            </a:r>
          </a:p>
        </p:txBody>
      </p:sp>
    </p:spTree>
    <p:extLst>
      <p:ext uri="{BB962C8B-B14F-4D97-AF65-F5344CB8AC3E}">
        <p14:creationId xmlns:p14="http://schemas.microsoft.com/office/powerpoint/2010/main" val="24550154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pPr/>
              <a:t>85</a:t>
            </a:fld>
            <a:endParaRPr lang="en-US" dirty="0"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97351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pPr/>
              <a:t>86</a:t>
            </a:fld>
            <a:endParaRPr lang="en-US" dirty="0" smtClean="0"/>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pPr eaLnBrk="0" hangingPunct="0"/>
            <a:r>
              <a:rPr lang="en-US" sz="1200" b="0" dirty="0" smtClean="0"/>
              <a:t>These</a:t>
            </a:r>
            <a:r>
              <a:rPr lang="en-US" sz="1200" b="0" baseline="0" dirty="0" smtClean="0"/>
              <a:t> are the menu pathways.</a:t>
            </a:r>
          </a:p>
          <a:p>
            <a:pPr eaLnBrk="0" hangingPunct="0"/>
            <a:endParaRPr lang="en-US" sz="1200" b="0" baseline="0" dirty="0" smtClean="0"/>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Setup &amp; Utilities</a:t>
            </a:r>
            <a:endParaRPr lang="en-US" sz="1200" dirty="0" smtClean="0"/>
          </a:p>
          <a:p>
            <a:pPr eaLnBrk="0" hangingPunct="0"/>
            <a:r>
              <a:rPr lang="en-US" sz="1200" dirty="0" smtClean="0"/>
              <a:t>	Use </a:t>
            </a:r>
            <a:r>
              <a:rPr lang="en-US" sz="1200" b="1" dirty="0" smtClean="0"/>
              <a:t>Declare data to be survival-time data</a:t>
            </a:r>
            <a:endParaRPr lang="en-US" sz="1200" dirty="0" smtClean="0"/>
          </a:p>
          <a:p>
            <a:pPr eaLnBrk="0" hangingPunct="0"/>
            <a:r>
              <a:rPr lang="en-US" sz="1200" dirty="0" smtClean="0"/>
              <a:t>	to identify time and censoring variables and specify value </a:t>
            </a:r>
          </a:p>
          <a:p>
            <a:pPr eaLnBrk="0" hangingPunct="0"/>
            <a:r>
              <a:rPr lang="en-US" sz="1200" dirty="0" smtClean="0"/>
              <a:t>	that indicates failure (e.g., 1)</a:t>
            </a:r>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Summary statistics, tests, &amp; tables</a:t>
            </a:r>
            <a:endParaRPr lang="en-US" sz="1200" dirty="0" smtClean="0"/>
          </a:p>
          <a:p>
            <a:pPr eaLnBrk="0" hangingPunct="0"/>
            <a:r>
              <a:rPr lang="en-US" sz="1200" dirty="0" smtClean="0"/>
              <a:t>	Use </a:t>
            </a:r>
            <a:r>
              <a:rPr lang="en-US" sz="1200" b="1" dirty="0" smtClean="0"/>
              <a:t>List survivor and cumulative hazard functions </a:t>
            </a:r>
            <a:r>
              <a:rPr lang="en-US" sz="1200" dirty="0" smtClean="0"/>
              <a:t>to get </a:t>
            </a:r>
          </a:p>
          <a:p>
            <a:pPr eaLnBrk="0" hangingPunct="0"/>
            <a:r>
              <a:rPr lang="en-US" sz="1200" dirty="0" smtClean="0"/>
              <a:t>	values of survival function</a:t>
            </a:r>
          </a:p>
          <a:p>
            <a:pPr eaLnBrk="0" hangingPunct="0"/>
            <a:endParaRPr lang="en-US" sz="1200" dirty="0" smtClean="0"/>
          </a:p>
          <a:p>
            <a:pPr eaLnBrk="0" hangingPunct="0"/>
            <a:r>
              <a:rPr lang="en-US" sz="1200" dirty="0" smtClean="0"/>
              <a:t>	Use </a:t>
            </a:r>
            <a:r>
              <a:rPr lang="en-US" sz="1200" b="1" dirty="0" smtClean="0"/>
              <a:t>Graphs </a:t>
            </a:r>
            <a:r>
              <a:rPr lang="en-US" sz="1200" dirty="0" smtClean="0"/>
              <a:t>to get K-M graph </a:t>
            </a:r>
          </a:p>
          <a:p>
            <a:pPr eaLnBrk="0" hangingPunct="0"/>
            <a:r>
              <a:rPr lang="en-US" sz="1200" dirty="0" smtClean="0"/>
              <a:t>	</a:t>
            </a:r>
            <a:endParaRPr lang="en-US" dirty="0" smtClean="0"/>
          </a:p>
        </p:txBody>
      </p:sp>
    </p:spTree>
    <p:extLst>
      <p:ext uri="{BB962C8B-B14F-4D97-AF65-F5344CB8AC3E}">
        <p14:creationId xmlns:p14="http://schemas.microsoft.com/office/powerpoint/2010/main" val="30027701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pPr/>
              <a:t>87</a:t>
            </a:fld>
            <a:endParaRPr lang="en-US" dirty="0"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as the name implies, were first constructed to look at the cumulative survival (mortality) of large populations over a lifetime.  They differ from a Kaplan-Meier estimation in that they don’t require knowing the exact time of each death (event);</a:t>
            </a:r>
            <a:r>
              <a:rPr lang="en-US" baseline="0" dirty="0" smtClean="0"/>
              <a:t> this is the chief advantage. </a:t>
            </a:r>
            <a:r>
              <a:rPr lang="en-US" dirty="0" smtClean="0"/>
              <a:t> A life table also precedes by dividing time up into discrete pieces, calculating survival probabilities for each piece, and obtaining a cumulative incidence by multiplying the individual probabilities of non-events together.  But the time pieces are arbitrary, not determined by the time of each death (event).</a:t>
            </a:r>
            <a:r>
              <a:rPr lang="en-US" baseline="0" dirty="0" smtClean="0"/>
              <a:t>  H</a:t>
            </a:r>
            <a:r>
              <a:rPr lang="en-US" dirty="0" smtClean="0"/>
              <a:t>ence, one does not need</a:t>
            </a:r>
            <a:r>
              <a:rPr lang="en-US" baseline="0" dirty="0" smtClean="0"/>
              <a:t> to know </a:t>
            </a:r>
            <a:r>
              <a:rPr lang="en-US" dirty="0" smtClean="0"/>
              <a:t>the exact time of each death (event).  The time intervals are set by the investigator.  For a lifetime life table they are typically 5-year intervals.   For a cohort study where participants are typically followed for 5-10 years, 1-year or 6-month intervals might be more typical. </a:t>
            </a:r>
          </a:p>
          <a:p>
            <a:endParaRPr lang="en-US" dirty="0" smtClean="0"/>
          </a:p>
          <a:p>
            <a:r>
              <a:rPr lang="en-US" dirty="0" smtClean="0"/>
              <a:t>Historical note:  Life table</a:t>
            </a:r>
            <a:r>
              <a:rPr lang="en-US" baseline="0" dirty="0" smtClean="0"/>
              <a:t>s go back to the 17</a:t>
            </a:r>
            <a:r>
              <a:rPr lang="en-US" baseline="30000" dirty="0" smtClean="0"/>
              <a:t>th</a:t>
            </a:r>
            <a:r>
              <a:rPr lang="en-US" baseline="0" dirty="0" smtClean="0"/>
              <a:t> century.  Their original use has been credited to Edmund Halley.</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Halley, E. An estimate of the degrees of the mortality of mankind, drawn from curious tables of the births</a:t>
            </a:r>
          </a:p>
          <a:p>
            <a:r>
              <a:rPr lang="en-US" sz="1200" b="0" i="0" u="none" strike="noStrike" kern="1200" baseline="0" dirty="0" smtClean="0">
                <a:solidFill>
                  <a:schemeClr val="tx1"/>
                </a:solidFill>
                <a:latin typeface="Times New Roman" pitchFamily="18" charset="0"/>
                <a:ea typeface="+mn-ea"/>
                <a:cs typeface="+mn-cs"/>
              </a:rPr>
              <a:t>and funerals at the city of Breslaw; with an attempt to ascertain the price of annuities upon lives. Philosophical</a:t>
            </a:r>
          </a:p>
          <a:p>
            <a:r>
              <a:rPr lang="en-US" sz="1200" b="0" i="0" u="none" strike="noStrike" kern="1200" baseline="0" dirty="0" smtClean="0">
                <a:solidFill>
                  <a:schemeClr val="tx1"/>
                </a:solidFill>
                <a:latin typeface="Times New Roman" pitchFamily="18" charset="0"/>
                <a:ea typeface="+mn-ea"/>
                <a:cs typeface="+mn-cs"/>
              </a:rPr>
              <a:t>Transactions 17: 596–610, 1693.  </a:t>
            </a:r>
            <a:endParaRPr lang="en-US" dirty="0" smtClean="0"/>
          </a:p>
          <a:p>
            <a:endParaRPr lang="en-US" dirty="0" smtClean="0"/>
          </a:p>
        </p:txBody>
      </p:sp>
    </p:spTree>
    <p:extLst>
      <p:ext uri="{BB962C8B-B14F-4D97-AF65-F5344CB8AC3E}">
        <p14:creationId xmlns:p14="http://schemas.microsoft.com/office/powerpoint/2010/main" val="30257052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smtClean="0"/>
              <a:t>This is the same set of data that we used earlier to illustrate the calculation of cumulative incidence with the Kaplan-Meier method.  We will use this same set of data to illustrate calculation of cumulative incidence using the life table method.  As with the Kaplan Meier method, to resolve the problem of different starting times, the analyst “shifts all the starting time to the left.”  For the analysis, each person is going to be started at the same time zero. Note that the time axis is now follow-up time rather than calendar time.  When you do this, you need to be cognizant,</a:t>
            </a:r>
            <a:r>
              <a:rPr lang="en-US" baseline="0" dirty="0" smtClean="0"/>
              <a:t> a</a:t>
            </a:r>
            <a:r>
              <a:rPr lang="en-US" dirty="0" smtClean="0"/>
              <a:t>s was the case with Kaplan-Meier estimation, that you combining the experience of persons who might have been in very different calendar time periods.    </a:t>
            </a:r>
          </a:p>
          <a:p>
            <a:pPr>
              <a:lnSpc>
                <a:spcPct val="90000"/>
              </a:lnSpc>
            </a:pPr>
            <a:endParaRPr lang="en-US" dirty="0" smtClean="0"/>
          </a:p>
          <a:p>
            <a:pPr>
              <a:lnSpc>
                <a:spcPct val="90000"/>
              </a:lnSpc>
            </a:pPr>
            <a:r>
              <a:rPr lang="en-US" dirty="0" smtClean="0"/>
              <a:t>Life table calculations are based on distinct time periods after the starting point.  In this example, we will divide this into 2 periods, each 12 months long, but it’s not necessary to have time periods of equal length.  Periods should be chosen based on the assumption</a:t>
            </a:r>
            <a:r>
              <a:rPr lang="en-US" baseline="0" dirty="0" smtClean="0"/>
              <a:t> </a:t>
            </a:r>
            <a:r>
              <a:rPr lang="en-US" dirty="0" smtClean="0"/>
              <a:t>that events occur at a uniform rate during the interval. For this example, if we were concerned a priori that event rates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latin typeface="Calibri" pitchFamily="34" charset="0"/>
              </a:rPr>
              <a:pPr algn="r"/>
              <a:t>88</a:t>
            </a:fld>
            <a:endParaRPr lang="en-US" sz="1200" dirty="0">
              <a:latin typeface="Calibri" pitchFamily="34" charset="0"/>
            </a:endParaRPr>
          </a:p>
        </p:txBody>
      </p:sp>
    </p:spTree>
    <p:extLst>
      <p:ext uri="{BB962C8B-B14F-4D97-AF65-F5344CB8AC3E}">
        <p14:creationId xmlns:p14="http://schemas.microsoft.com/office/powerpoint/2010/main" val="38675861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89</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9</a:t>
            </a:fld>
            <a:endParaRPr lang="en-US" dirty="0" smtClean="0"/>
          </a:p>
        </p:txBody>
      </p:sp>
      <p:sp>
        <p:nvSpPr>
          <p:cNvPr id="29698" name="Rectangle 2"/>
          <p:cNvSpPr>
            <a:spLocks noGrp="1" noRot="1" noChangeAspect="1" noChangeArrowheads="1" noTextEdit="1"/>
          </p:cNvSpPr>
          <p:nvPr>
            <p:ph type="sldImg"/>
          </p:nvPr>
        </p:nvSpPr>
        <p:spPr>
          <a:xfrm>
            <a:off x="1195388" y="692150"/>
            <a:ext cx="4619625" cy="3463925"/>
          </a:xfrm>
          <a:ln/>
        </p:spPr>
      </p:sp>
      <p:sp>
        <p:nvSpPr>
          <p:cNvPr id="29699" name="Rectangle 3"/>
          <p:cNvSpPr>
            <a:spLocks noGrp="1" noChangeArrowheads="1"/>
          </p:cNvSpPr>
          <p:nvPr>
            <p:ph type="body" idx="1"/>
          </p:nvPr>
        </p:nvSpPr>
        <p:spPr>
          <a:noFill/>
          <a:ln/>
        </p:spPr>
        <p:txBody>
          <a:bodyPr/>
          <a:lstStyle/>
          <a:p>
            <a:r>
              <a:rPr lang="en-US" dirty="0" smtClean="0"/>
              <a:t>This is a general health questionnaire completed by 2552 retired professional football players.  The participants had an average playing career of 6.6 years.  Dx</a:t>
            </a:r>
            <a:r>
              <a:rPr lang="en-US" baseline="0" dirty="0" smtClean="0"/>
              <a:t> stands for diagnosis and MCI for mild </a:t>
            </a:r>
            <a:r>
              <a:rPr lang="en-US" dirty="0" smtClean="0"/>
              <a:t>cognitive impairment (MCI).</a:t>
            </a:r>
            <a:r>
              <a:rPr lang="en-US" baseline="0" dirty="0" smtClean="0"/>
              <a:t> </a:t>
            </a:r>
            <a:r>
              <a:rPr lang="en-US" dirty="0" smtClean="0"/>
              <a:t>Retired players with three or more reported concussions had a five-fold higher prevalence of MCI diagnosis and a three-fold higher</a:t>
            </a:r>
            <a:r>
              <a:rPr lang="en-US" baseline="0" dirty="0" smtClean="0"/>
              <a:t> </a:t>
            </a:r>
            <a:r>
              <a:rPr lang="en-US" dirty="0" smtClean="0"/>
              <a:t>prevalence of reported significant memory problems compared with retirees without a history of concussion.</a:t>
            </a:r>
          </a:p>
          <a:p>
            <a:endParaRPr lang="en-US" dirty="0" smtClean="0"/>
          </a:p>
          <a:p>
            <a:r>
              <a:rPr lang="en-US" dirty="0" smtClean="0"/>
              <a:t>This is an example of a study using point prevalence.   </a:t>
            </a:r>
          </a:p>
        </p:txBody>
      </p:sp>
    </p:spTree>
    <p:extLst>
      <p:ext uri="{BB962C8B-B14F-4D97-AF65-F5344CB8AC3E}">
        <p14:creationId xmlns:p14="http://schemas.microsoft.com/office/powerpoint/2010/main" val="35083484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a:t>
            </a:r>
            <a:r>
              <a:rPr lang="en-US" baseline="0" dirty="0" smtClean="0"/>
              <a:t> same logic is used in the second interval of calculation from month 13 to 24.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90</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 cumulative probability of survival through 24 months is 0.67</a:t>
            </a:r>
            <a:r>
              <a:rPr lang="en-US" baseline="0" dirty="0" smtClean="0"/>
              <a:t> x 0.33 = 0.22.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91</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dirty="0" smtClean="0"/>
              <a:t>This slide illustrates the life table method in Stata  We are using the same dataset – survival after diagnosis of primary biliary cirrhosis - as we used before for the Kaplan-Meier calculation in Stata.  </a:t>
            </a:r>
          </a:p>
          <a:p>
            <a:endParaRPr lang="en-US" dirty="0" smtClean="0"/>
          </a:p>
          <a:p>
            <a:r>
              <a:rPr lang="en-US" dirty="0" smtClean="0"/>
              <a:t>By default, Stata</a:t>
            </a:r>
            <a:r>
              <a:rPr lang="en-US" baseline="0" dirty="0" smtClean="0"/>
              <a:t> </a:t>
            </a:r>
            <a:r>
              <a:rPr lang="en-US" dirty="0" smtClean="0"/>
              <a:t>has assigned an interval of 1 time unit for the life table.  Since our time variable is in years, this is a time interval of 1 year.  A different interval (or intervals) can be specified.</a:t>
            </a:r>
          </a:p>
          <a:p>
            <a:endParaRPr lang="en-US" dirty="0" smtClean="0"/>
          </a:p>
          <a:p>
            <a:r>
              <a:rPr lang="en-US" dirty="0" smtClean="0"/>
              <a:t>How would we report cumulative incidence of death at 10 years from this output?  The “survival” column gives us the cumulative survival (0.2389), but we want cumulative incidence of death (failure).  That is 1-0.2389 = 0.7611.  Compare this result with the estimate we obtained with the Kaplan-Meier method:  cumulative incidence of 0.7625.  You can see with this larger dataset that the K-M and life table estimates are very similar.</a:t>
            </a:r>
          </a:p>
          <a:p>
            <a:endParaRPr lang="en-US" dirty="0" smtClean="0"/>
          </a:p>
          <a:p>
            <a:r>
              <a:rPr lang="en-US" dirty="0" smtClean="0"/>
              <a:t>The graph produced with this command is shown on the next slide.</a:t>
            </a:r>
          </a:p>
        </p:txBody>
      </p:sp>
    </p:spTree>
    <p:extLst>
      <p:ext uri="{BB962C8B-B14F-4D97-AF65-F5344CB8AC3E}">
        <p14:creationId xmlns:p14="http://schemas.microsoft.com/office/powerpoint/2010/main" val="19862644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pPr/>
              <a:t>93</a:t>
            </a:fld>
            <a:endParaRPr lang="en-US"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Here we see the life table and K-M survival curve for the same set of data (time to death after diagnosis of primary biliary cirrhosis).  Note that the life table is not a step function.  This is consistent with the underlying assumption that the rate is constant within each interval.  The K-M plot is a step function although it is difficult to appreciate in this graph because there are many events.  It’s easier to see this step function in the small n example from the</a:t>
            </a:r>
            <a:r>
              <a:rPr lang="en-US" baseline="0" dirty="0" smtClean="0"/>
              <a:t> </a:t>
            </a:r>
            <a:r>
              <a:rPr lang="en-US" dirty="0" smtClean="0"/>
              <a:t>text (Figure 2-3) that we showed earlier today. </a:t>
            </a:r>
          </a:p>
        </p:txBody>
      </p:sp>
    </p:spTree>
    <p:extLst>
      <p:ext uri="{BB962C8B-B14F-4D97-AF65-F5344CB8AC3E}">
        <p14:creationId xmlns:p14="http://schemas.microsoft.com/office/powerpoint/2010/main" val="12425532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hangingPunct="0">
              <a:lnSpc>
                <a:spcPct val="93000"/>
              </a:lnSpc>
              <a:buClr>
                <a:srgbClr val="000000"/>
              </a:buClr>
              <a:buSzPct val="45000"/>
              <a:buFont typeface="Wingdings" panose="05000000000000000000" pitchFamily="2" charset="2"/>
              <a:buNone/>
            </a:pPr>
            <a:endParaRPr lang="en-US" sz="2400" dirty="0" smtClean="0">
              <a:solidFill>
                <a:srgbClr val="000000"/>
              </a:solidFill>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ea typeface="msgothic" charset="0"/>
                <a:cs typeface="msgothic" charset="0"/>
              </a:rPr>
              <a:t>Here is another</a:t>
            </a:r>
            <a:r>
              <a:rPr lang="en-GB" altLang="en-US" baseline="0" dirty="0" smtClean="0">
                <a:latin typeface="Arial" panose="020B0604020202020204" pitchFamily="34" charset="0"/>
                <a:ea typeface="msgothic" charset="0"/>
                <a:cs typeface="msgothic" charset="0"/>
              </a:rPr>
              <a:t> example of life table estimation.   It shows s</a:t>
            </a:r>
            <a:r>
              <a:rPr lang="en-GB" altLang="en-US" dirty="0" smtClean="0">
                <a:latin typeface="Arial" panose="020B0604020202020204" pitchFamily="34" charset="0"/>
                <a:ea typeface="msgothic" charset="0"/>
                <a:cs typeface="msgothic" charset="0"/>
              </a:rPr>
              <a:t>urvival </a:t>
            </a:r>
            <a:r>
              <a:rPr lang="en-GB" altLang="en-US" dirty="0">
                <a:latin typeface="Arial" panose="020B0604020202020204" pitchFamily="34" charset="0"/>
                <a:ea typeface="msgothic" charset="0"/>
                <a:cs typeface="msgothic" charset="0"/>
              </a:rPr>
              <a:t>by year from diagnosis by cancer site for cases diagnosed from 1990–1999</a:t>
            </a:r>
            <a:r>
              <a:rPr lang="en-GB" altLang="en-US" dirty="0" smtClean="0">
                <a:latin typeface="Arial" panose="020B0604020202020204" pitchFamily="34" charset="0"/>
                <a:ea typeface="msgothic" charset="0"/>
                <a:cs typeface="msgothic" charset="0"/>
              </a:rPr>
              <a:t>.  Based on data from </a:t>
            </a:r>
            <a:r>
              <a:rPr lang="en-US" dirty="0" smtClean="0"/>
              <a:t>the Surveillance, Epidemiology, and End Results (SEER) registry,</a:t>
            </a:r>
            <a:r>
              <a:rPr lang="en-US" baseline="0" dirty="0" smtClean="0"/>
              <a:t> </a:t>
            </a:r>
            <a:r>
              <a:rPr lang="en-US" dirty="0" smtClean="0"/>
              <a:t>the NCI-funded population-based registry that aims to identify all new cancer diagnoses in designated areas and follow them for long-term outcomes.  SEER registries do not cover the entire United States</a:t>
            </a:r>
            <a:r>
              <a:rPr lang="en-US" baseline="0" dirty="0" smtClean="0"/>
              <a:t> but they do aim to identify all new cancer diagnoses in specifically defined geographic areas.  </a:t>
            </a: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ea typeface="msgothic" charset="0"/>
                <a:cs typeface="msgothic" charset="0"/>
              </a:rPr>
              <a:t>Notice</a:t>
            </a:r>
            <a:r>
              <a:rPr lang="en-GB" altLang="en-US" baseline="0" dirty="0" smtClean="0">
                <a:latin typeface="Arial" panose="020B0604020202020204" pitchFamily="34" charset="0"/>
                <a:ea typeface="msgothic" charset="0"/>
                <a:cs typeface="msgothic" charset="0"/>
              </a:rPr>
              <a:t> how there are not steps in the plot.  This is characteristic of life tables. </a:t>
            </a:r>
            <a:endParaRPr lang="en-GB" altLang="en-US"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13270939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review of the similarities and differences in the Kaplan-Meier (KM) and Life Table approaches to estimation</a:t>
            </a:r>
            <a:r>
              <a:rPr lang="en-US" baseline="0" dirty="0" smtClean="0"/>
              <a:t> of cumulative incidence.  The major difference is in the dating of the event.  The exact date is known for Kaplan-Meier estimation, but for the life table the exact date is not needed.  Instead, it is sufficient to simply know what interval of time the event occurred.    </a:t>
            </a:r>
          </a:p>
          <a:p>
            <a:endParaRPr lang="en-US" baseline="0" dirty="0" smtClean="0"/>
          </a:p>
          <a:p>
            <a:r>
              <a:rPr lang="en-US" baseline="0" dirty="0" smtClean="0"/>
              <a:t>In practice, the Kaplan-Meier approach is used much more commonly, but knowledge of the life table approach is useful to reinforce the underlying principle behind both approaches, which is the way that cumulative probability of survival is calculated in the face of censoring.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95</a:t>
            </a:fld>
            <a:endParaRPr lang="en-US" dirty="0"/>
          </a:p>
        </p:txBody>
      </p:sp>
    </p:spTree>
    <p:extLst>
      <p:ext uri="{BB962C8B-B14F-4D97-AF65-F5344CB8AC3E}">
        <p14:creationId xmlns:p14="http://schemas.microsoft.com/office/powerpoint/2010/main" val="9268372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Here’s a flowchart of the material covered in the lectures on Disease Occurrence, including topics that we</a:t>
            </a:r>
            <a:r>
              <a:rPr lang="en-US" baseline="0" dirty="0" smtClean="0"/>
              <a:t> covered today in red.</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97</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pPr/>
              <a:t>98</a:t>
            </a:fld>
            <a:endParaRPr lang="en-US" dirty="0"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339885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pPr/>
              <a:t>99</a:t>
            </a:fld>
            <a:endParaRPr lang="en-US" dirty="0"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In the next lecture we will finish our discussion of cumulative incidence by</a:t>
            </a:r>
            <a:r>
              <a:rPr lang="en-US" baseline="0" dirty="0" smtClean="0"/>
              <a:t> presenting</a:t>
            </a:r>
            <a:r>
              <a:rPr lang="en-US" dirty="0" smtClean="0"/>
              <a:t> the </a:t>
            </a:r>
            <a:r>
              <a:rPr lang="en-US" sz="2800" dirty="0" smtClean="0"/>
              <a:t>Aalen-Johansen estimator that does not require the assumption of independent</a:t>
            </a:r>
            <a:r>
              <a:rPr lang="en-US" sz="2800" baseline="0" dirty="0" smtClean="0"/>
              <a:t> (or no) competing events</a:t>
            </a:r>
            <a:r>
              <a:rPr lang="en-US" sz="2800" dirty="0" smtClean="0"/>
              <a:t>.  </a:t>
            </a:r>
            <a:r>
              <a:rPr lang="en-US" dirty="0" smtClean="0"/>
              <a:t>And, we will take up the measure of incidence based on person-time.</a:t>
            </a:r>
          </a:p>
        </p:txBody>
      </p:sp>
    </p:spTree>
    <p:extLst>
      <p:ext uri="{BB962C8B-B14F-4D97-AF65-F5344CB8AC3E}">
        <p14:creationId xmlns:p14="http://schemas.microsoft.com/office/powerpoint/2010/main" val="24215200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pPr algn="r" eaLnBrk="0" hangingPunct="0"/>
              <a:t>101</a:t>
            </a:fld>
            <a:endParaRPr lang="en-US" sz="1200"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810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3176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70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268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9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61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69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10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3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956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93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990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50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16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81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6632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image" Target="../media/image25.tif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tiff"/><Relationship Id="rId5" Type="http://schemas.openxmlformats.org/officeDocument/2006/relationships/image" Target="../media/image26.emf"/><Relationship Id="rId4" Type="http://schemas.openxmlformats.org/officeDocument/2006/relationships/oleObject" Target="../embeddings/oleObject4.bin"/></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5.tiff"/><Relationship Id="rId5" Type="http://schemas.openxmlformats.org/officeDocument/2006/relationships/image" Target="../media/image29.emf"/><Relationship Id="rId4" Type="http://schemas.openxmlformats.org/officeDocument/2006/relationships/oleObject" Target="../embeddings/oleObject5.bin"/></Relationships>
</file>

<file path=ppt/slides/_rels/slide9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152400"/>
            <a:ext cx="8940800" cy="533400"/>
          </a:xfrm>
        </p:spPr>
        <p:txBody>
          <a:bodyPr/>
          <a:lstStyle/>
          <a:p>
            <a:r>
              <a:rPr lang="en-US" sz="2400" b="1" dirty="0" smtClean="0"/>
              <a:t>What Kinds of Questions Does Epidemiology Answer?</a:t>
            </a:r>
            <a:endParaRPr lang="en-US" sz="2400" b="1" dirty="0"/>
          </a:p>
        </p:txBody>
      </p:sp>
      <p:sp>
        <p:nvSpPr>
          <p:cNvPr id="18435" name="Rectangle 3"/>
          <p:cNvSpPr>
            <a:spLocks noGrp="1" noChangeArrowheads="1"/>
          </p:cNvSpPr>
          <p:nvPr>
            <p:ph type="body" idx="1"/>
          </p:nvPr>
        </p:nvSpPr>
        <p:spPr>
          <a:xfrm>
            <a:off x="-28433" y="304800"/>
            <a:ext cx="9172433" cy="4953000"/>
          </a:xfrm>
        </p:spPr>
        <p:txBody>
          <a:bodyPr/>
          <a:lstStyle/>
          <a:p>
            <a:pPr lvl="1"/>
            <a:endParaRPr lang="en-US" sz="1000" dirty="0"/>
          </a:p>
          <a:p>
            <a:r>
              <a:rPr lang="en-US" sz="2200" b="1" dirty="0" smtClean="0"/>
              <a:t>Description</a:t>
            </a:r>
            <a:r>
              <a:rPr lang="en-US" sz="2600" dirty="0" smtClean="0"/>
              <a:t> </a:t>
            </a:r>
          </a:p>
          <a:p>
            <a:pPr lvl="1"/>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 including effects of interventions</a:t>
            </a:r>
          </a:p>
          <a:p>
            <a:pPr lvl="1"/>
            <a:r>
              <a:rPr lang="en-US" sz="2000" dirty="0" smtClean="0"/>
              <a:t>Does </a:t>
            </a:r>
            <a:r>
              <a:rPr lang="en-US" sz="2000" dirty="0"/>
              <a:t>X </a:t>
            </a:r>
            <a:r>
              <a:rPr lang="en-US" sz="2000" dirty="0" smtClean="0"/>
              <a:t>cause (or prevent) </a:t>
            </a:r>
            <a:r>
              <a:rPr lang="en-US" sz="2000" dirty="0"/>
              <a:t>Y</a:t>
            </a:r>
            <a:r>
              <a:rPr lang="en-US" sz="2000" dirty="0" smtClean="0"/>
              <a:t>?</a:t>
            </a:r>
          </a:p>
          <a:p>
            <a:pPr lvl="1"/>
            <a:endParaRPr lang="en-US" sz="400" dirty="0" smtClean="0"/>
          </a:p>
          <a:p>
            <a:r>
              <a:rPr lang="en-US" sz="2200" b="1" dirty="0" smtClean="0"/>
              <a:t>Attribution</a:t>
            </a:r>
          </a:p>
          <a:p>
            <a:pPr lvl="1"/>
            <a:r>
              <a:rPr lang="en-US" sz="2000" dirty="0" smtClean="0"/>
              <a:t>What fraction of disease Y can be eliminated if causal exposure X is eliminated?</a:t>
            </a:r>
          </a:p>
          <a:p>
            <a:pPr lvl="1"/>
            <a:endParaRPr lang="en-US" sz="500" dirty="0" smtClean="0"/>
          </a:p>
          <a:p>
            <a:r>
              <a:rPr lang="en-US" sz="2200" b="1" dirty="0" smtClean="0"/>
              <a:t>Mediation</a:t>
            </a:r>
            <a:endParaRPr lang="en-US" sz="22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r>
              <a:rPr lang="en-US" sz="2000" dirty="0" smtClean="0"/>
              <a:t>When and for whom does X cause Y?</a:t>
            </a:r>
          </a:p>
          <a:p>
            <a:pPr lvl="1"/>
            <a:endParaRPr lang="en-US" sz="500" dirty="0" smtClean="0"/>
          </a:p>
          <a:p>
            <a:pPr>
              <a:spcBef>
                <a:spcPts val="0"/>
              </a:spcBef>
            </a:pPr>
            <a:r>
              <a:rPr lang="en-US" sz="2200" b="1" dirty="0" smtClean="0"/>
              <a:t>Prediction </a:t>
            </a:r>
          </a:p>
          <a:p>
            <a:pPr lvl="1"/>
            <a:r>
              <a:rPr lang="en-US" sz="2000" dirty="0" smtClean="0"/>
              <a:t>Do A, B, and C predict presence/occurrence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2" name="TextBox 1"/>
          <p:cNvSpPr txBox="1"/>
          <p:nvPr/>
        </p:nvSpPr>
        <p:spPr>
          <a:xfrm>
            <a:off x="5595403" y="1276290"/>
            <a:ext cx="2786597" cy="400110"/>
          </a:xfrm>
          <a:prstGeom prst="rect">
            <a:avLst/>
          </a:prstGeom>
          <a:noFill/>
        </p:spPr>
        <p:txBody>
          <a:bodyPr wrap="none" rtlCol="0">
            <a:spAutoFit/>
          </a:bodyPr>
          <a:lstStyle/>
          <a:p>
            <a:r>
              <a:rPr lang="en-US" sz="2000" dirty="0" smtClean="0">
                <a:latin typeface="+mn-lt"/>
              </a:rPr>
              <a:t>How often does Y occur?</a:t>
            </a:r>
            <a:endParaRPr lang="en-US" sz="2000" dirty="0">
              <a:latin typeface="+mn-lt"/>
            </a:endParaRPr>
          </a:p>
        </p:txBody>
      </p:sp>
      <p:sp>
        <p:nvSpPr>
          <p:cNvPr id="3" name="Oval 2"/>
          <p:cNvSpPr/>
          <p:nvPr/>
        </p:nvSpPr>
        <p:spPr bwMode="auto">
          <a:xfrm>
            <a:off x="76200" y="38100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7995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3600" b="1" dirty="0" smtClean="0"/>
              <a:t>Period Prevalence: National Health Interview Survey (NHIS)</a:t>
            </a:r>
          </a:p>
        </p:txBody>
      </p:sp>
      <p:pic>
        <p:nvPicPr>
          <p:cNvPr id="30722" name="Picture 1027"/>
          <p:cNvPicPr>
            <a:picLocks noGrp="1" noChangeAspect="1" noChangeArrowheads="1"/>
          </p:cNvPicPr>
          <p:nvPr>
            <p:ph type="body" idx="1"/>
          </p:nvPr>
        </p:nvPicPr>
        <p:blipFill>
          <a:blip r:embed="rId3"/>
          <a:srcRect/>
          <a:stretch>
            <a:fillRect/>
          </a:stretch>
        </p:blipFill>
        <p:spPr>
          <a:xfrm>
            <a:off x="533400" y="1371600"/>
            <a:ext cx="8077200" cy="5543176"/>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381835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smtClean="0"/>
              <a:t>Because we are working with a </a:t>
            </a:r>
            <a:r>
              <a:rPr lang="en-US" sz="2800" b="1" dirty="0" smtClean="0"/>
              <a:t>sample</a:t>
            </a:r>
            <a:r>
              <a:rPr lang="en-US" sz="2800" dirty="0" smtClean="0"/>
              <a:t> of subjects (from the target population), we formally can only </a:t>
            </a:r>
            <a:r>
              <a:rPr lang="en-US" sz="2800" b="1" dirty="0" smtClean="0"/>
              <a:t>estimate</a:t>
            </a:r>
            <a:r>
              <a:rPr lang="en-US" sz="2800" dirty="0" smtClean="0"/>
              <a:t> any target population parameter</a:t>
            </a:r>
          </a:p>
          <a:p>
            <a:pPr marL="866775" lvl="1" indent="-466725"/>
            <a:r>
              <a:rPr lang="en-US" dirty="0"/>
              <a:t>e</a:t>
            </a:r>
            <a:r>
              <a:rPr lang="en-US" dirty="0" smtClean="0"/>
              <a:t>.g., In our study, we seek to estimate cumulative incidence.</a:t>
            </a:r>
          </a:p>
          <a:p>
            <a:pPr marL="866775" lvl="1" indent="-466725"/>
            <a:endParaRPr lang="en-US" sz="2000" dirty="0" smtClean="0"/>
          </a:p>
          <a:p>
            <a:pPr marL="466725" indent="-466725"/>
            <a:r>
              <a:rPr lang="en-US" sz="2800" dirty="0" smtClean="0"/>
              <a:t>Mathematical formulae/techniques which accomplish this estimation are often called “</a:t>
            </a:r>
            <a:r>
              <a:rPr lang="en-US" sz="2800" b="1" dirty="0" smtClean="0"/>
              <a:t>estimators</a:t>
            </a:r>
            <a:r>
              <a:rPr lang="en-US" sz="2800" dirty="0" smtClean="0"/>
              <a:t>”</a:t>
            </a:r>
          </a:p>
          <a:p>
            <a:pPr marL="866775" lvl="1" indent="-466725"/>
            <a:r>
              <a:rPr lang="en-US" dirty="0" smtClean="0"/>
              <a:t>e.g., We used the Kaplan-Meier estimator.</a:t>
            </a:r>
          </a:p>
          <a:p>
            <a:pPr marL="866775" lvl="1" indent="-466725"/>
            <a:endParaRPr lang="en-US" sz="2000" dirty="0" smtClean="0"/>
          </a:p>
          <a:p>
            <a:pPr marL="466725" indent="-466725"/>
            <a:r>
              <a:rPr lang="en-US" sz="2800" dirty="0"/>
              <a:t>The numerical result of the estimator is sometimes called an </a:t>
            </a:r>
            <a:r>
              <a:rPr lang="en-US" sz="2800" b="1" dirty="0" smtClean="0"/>
              <a:t>estimand</a:t>
            </a:r>
            <a:r>
              <a:rPr lang="en-US" sz="2800" dirty="0" smtClean="0"/>
              <a:t>.</a:t>
            </a:r>
            <a:endParaRPr lang="en-US" sz="2800" dirty="0"/>
          </a:p>
          <a:p>
            <a:pPr marL="466725" indent="-466725"/>
            <a:endParaRPr lang="en-US" dirty="0" smtClean="0"/>
          </a:p>
        </p:txBody>
      </p:sp>
    </p:spTree>
    <p:extLst>
      <p:ext uri="{BB962C8B-B14F-4D97-AF65-F5344CB8AC3E}">
        <p14:creationId xmlns:p14="http://schemas.microsoft.com/office/powerpoint/2010/main" val="239968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smtClean="0"/>
              <a:t>How to report prevalence</a:t>
            </a:r>
          </a:p>
        </p:txBody>
      </p:sp>
      <p:sp>
        <p:nvSpPr>
          <p:cNvPr id="32770" name="Rectangle 3"/>
          <p:cNvSpPr>
            <a:spLocks noGrp="1" noChangeArrowheads="1"/>
          </p:cNvSpPr>
          <p:nvPr>
            <p:ph type="body" idx="1"/>
          </p:nvPr>
        </p:nvSpPr>
        <p:spPr>
          <a:xfrm>
            <a:off x="76200" y="838200"/>
            <a:ext cx="9067800" cy="4419600"/>
          </a:xfrm>
        </p:spPr>
        <p:txBody>
          <a:bodyPr/>
          <a:lstStyle/>
          <a:p>
            <a:r>
              <a:rPr lang="en-US" dirty="0" smtClean="0"/>
              <a:t>Prevalence should always be stated as a number between 0 and 1 (e.g., 0.03) or as a percentage (e.g., 3%):</a:t>
            </a:r>
          </a:p>
          <a:p>
            <a:pPr lvl="1"/>
            <a:r>
              <a:rPr lang="en-US" sz="2600" dirty="0" smtClean="0"/>
              <a:t>“The prevalence of smoking was 15% (95% confidence interval: 12 to 18%) amongst teenagers in the U.S. in 2015.”</a:t>
            </a:r>
          </a:p>
          <a:p>
            <a:pPr lvl="1"/>
            <a:r>
              <a:rPr lang="en-US" sz="2600" dirty="0" smtClean="0"/>
              <a:t>“We found that 24% (95% CI: 20 to 28%) of adults had symptoms of fatigue at least once in the past 3 months”</a:t>
            </a:r>
          </a:p>
          <a:p>
            <a:endParaRPr lang="en-US" sz="800" dirty="0" smtClean="0"/>
          </a:p>
          <a:p>
            <a:r>
              <a:rPr lang="en-US" dirty="0" smtClean="0"/>
              <a:t>Avoid statements such as:  </a:t>
            </a:r>
          </a:p>
          <a:p>
            <a:pPr lvl="1"/>
            <a:r>
              <a:rPr lang="en-US" dirty="0" smtClean="0"/>
              <a:t> “Prevalence was 0.13 per 1000 persons” </a:t>
            </a:r>
          </a:p>
          <a:p>
            <a:pPr lvl="1">
              <a:buFontTx/>
              <a:buNone/>
            </a:pPr>
            <a:r>
              <a:rPr lang="en-US" dirty="0" smtClean="0"/>
              <a:t>Easily confused with a report of incidence (i.e., a rate)</a:t>
            </a:r>
          </a:p>
          <a:p>
            <a:pPr lvl="1">
              <a:buFontTx/>
              <a:buNone/>
            </a:pPr>
            <a:r>
              <a:rPr lang="en-US" dirty="0" smtClean="0"/>
              <a:t>Prefer:  “Prevalence was 0.013% or 0.00013”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prevalence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Descriptive objectives are often the lead off (first specific aim) in grant proposals</a:t>
            </a:r>
          </a:p>
          <a:p>
            <a:endParaRPr lang="en-US" sz="500" dirty="0" smtClean="0"/>
          </a:p>
          <a:p>
            <a:r>
              <a:rPr lang="en-US" sz="3000" dirty="0" smtClean="0"/>
              <a:t>Level of language sophistication in a grant should typically be higher than when reporting results</a:t>
            </a:r>
          </a:p>
          <a:p>
            <a:pPr lvl="1"/>
            <a:r>
              <a:rPr lang="en-US" sz="2600" dirty="0" smtClean="0"/>
              <a:t>Reviewers will expect a certain amount of scientific terms and assess your language to evaluate your know-how</a:t>
            </a:r>
          </a:p>
          <a:p>
            <a:pPr lvl="1"/>
            <a:endParaRPr lang="en-US" sz="500" dirty="0" smtClean="0"/>
          </a:p>
          <a:p>
            <a:r>
              <a:rPr lang="en-US" sz="3000" dirty="0" smtClean="0"/>
              <a:t>Yet, best to be sufficiently clear in a grant for a general reviewer to comprehend </a:t>
            </a:r>
            <a:r>
              <a:rPr lang="en-US" sz="2800" dirty="0" smtClean="0"/>
              <a:t>(best to know your audience!)</a:t>
            </a:r>
          </a:p>
          <a:p>
            <a:pPr marL="628650" lvl="1" indent="-228600"/>
            <a:r>
              <a:rPr lang="en-US" sz="2600" dirty="0" smtClean="0"/>
              <a:t>“We will estimate the prevalence of cigarette or pipe smoking amongst teenagers in the U.S. in 2015.”</a:t>
            </a:r>
          </a:p>
          <a:p>
            <a:pPr marL="628650" lvl="1" indent="-228600"/>
            <a:r>
              <a:rPr lang="en-US" sz="2600" dirty="0" smtClean="0"/>
              <a:t>“We will determine the period prevalence, over the prior year, of self-reported symptoms of fatigue amongst adults in Ohio.” </a:t>
            </a:r>
            <a:endParaRPr lang="en-US" dirty="0" smtClean="0"/>
          </a:p>
        </p:txBody>
      </p:sp>
    </p:spTree>
    <p:extLst>
      <p:ext uri="{BB962C8B-B14F-4D97-AF65-F5344CB8AC3E}">
        <p14:creationId xmlns:p14="http://schemas.microsoft.com/office/powerpoint/2010/main" val="3381869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dirty="0" smtClean="0"/>
              <a:t>Incidence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Disease Incidence</a:t>
            </a:r>
          </a:p>
        </p:txBody>
      </p:sp>
      <p:sp>
        <p:nvSpPr>
          <p:cNvPr id="34818" name="Rectangle 3"/>
          <p:cNvSpPr>
            <a:spLocks noGrp="1" noChangeArrowheads="1"/>
          </p:cNvSpPr>
          <p:nvPr>
            <p:ph type="body" idx="1"/>
          </p:nvPr>
        </p:nvSpPr>
        <p:spPr>
          <a:xfrm>
            <a:off x="609600" y="1905000"/>
            <a:ext cx="77724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(e.g., onset of disease)</a:t>
            </a:r>
          </a:p>
          <a:p>
            <a:pPr>
              <a:lnSpc>
                <a:spcPct val="90000"/>
              </a:lnSpc>
            </a:pPr>
            <a:endParaRPr lang="en-US" dirty="0" smtClean="0"/>
          </a:p>
          <a:p>
            <a:pPr>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observed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228600" y="1066800"/>
            <a:ext cx="8610600" cy="4648200"/>
          </a:xfrm>
        </p:spPr>
        <p:txBody>
          <a:bodyPr/>
          <a:lstStyle/>
          <a:p>
            <a:r>
              <a:rPr lang="en-US" sz="2800" b="1" dirty="0"/>
              <a:t>P</a:t>
            </a:r>
            <a:r>
              <a:rPr lang="en-US" sz="2800" b="1" dirty="0" smtClean="0"/>
              <a:t>roportion</a:t>
            </a:r>
            <a:r>
              <a:rPr lang="en-US" sz="2800" dirty="0" smtClean="0"/>
              <a:t> of at-risk individuals who experience the event in a defined time period (E/N during some time T) </a:t>
            </a:r>
          </a:p>
          <a:p>
            <a:pPr marL="457200" lvl="1" indent="0">
              <a:buNone/>
            </a:pPr>
            <a:r>
              <a:rPr lang="en-US" b="1" dirty="0" smtClean="0"/>
              <a:t>= cumulative incidence </a:t>
            </a:r>
          </a:p>
          <a:p>
            <a:pPr marL="457200" lvl="1" indent="0">
              <a:buNone/>
            </a:pPr>
            <a:r>
              <a:rPr lang="en-US" b="1" dirty="0" smtClean="0"/>
              <a:t>= incidence proportion </a:t>
            </a:r>
          </a:p>
          <a:p>
            <a:pPr marL="457200" lvl="1" indent="0">
              <a:buNone/>
            </a:pPr>
            <a:r>
              <a:rPr lang="en-US" b="1" dirty="0" smtClean="0"/>
              <a:t>= risk</a:t>
            </a:r>
          </a:p>
          <a:p>
            <a:endParaRPr lang="en-US" sz="1000" dirty="0" smtClean="0"/>
          </a:p>
          <a:p>
            <a:r>
              <a:rPr lang="en-US" sz="2800" dirty="0" smtClean="0"/>
              <a:t>Number of events divided by the amount of at-risk </a:t>
            </a:r>
            <a:r>
              <a:rPr lang="en-US" sz="2800" b="1" dirty="0" smtClean="0"/>
              <a:t>person-time</a:t>
            </a:r>
            <a:r>
              <a:rPr lang="en-US" sz="2800" dirty="0" smtClean="0"/>
              <a:t> observed (E/NT) </a:t>
            </a:r>
          </a:p>
          <a:p>
            <a:pPr marL="0" indent="465138">
              <a:buNone/>
            </a:pPr>
            <a:r>
              <a:rPr lang="en-US" sz="2800" b="1" dirty="0" smtClean="0"/>
              <a:t>= incidence rate </a:t>
            </a:r>
          </a:p>
          <a:p>
            <a:pPr marL="0" indent="465138">
              <a:buNone/>
            </a:pPr>
            <a:r>
              <a:rPr lang="en-US" sz="2800" b="1" dirty="0" smtClean="0"/>
              <a:t>= incidence density </a:t>
            </a:r>
          </a:p>
          <a:p>
            <a:pPr marL="0" indent="465138">
              <a:buNone/>
            </a:pPr>
            <a:r>
              <a:rPr lang="en-US" sz="2800" b="1" dirty="0" smtClean="0"/>
              <a:t>= rate</a:t>
            </a:r>
          </a:p>
          <a:p>
            <a:pPr marL="0" indent="465138">
              <a:buNone/>
            </a:pPr>
            <a:r>
              <a:rPr lang="en-US" sz="2800" dirty="0" smtClean="0"/>
              <a:t>(Importantly, this is not a proportion)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smtClean="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smtClean="0"/>
              <a:t>Definition:  The </a:t>
            </a:r>
            <a:r>
              <a:rPr lang="en-US" sz="2800" b="1" dirty="0" smtClean="0"/>
              <a:t>proportion</a:t>
            </a:r>
            <a:r>
              <a:rPr lang="en-US" sz="2800" dirty="0" smtClean="0"/>
              <a:t> of at-risk individuals who experience the event in a defined time period (E/N during some time T) = </a:t>
            </a:r>
            <a:r>
              <a:rPr lang="en-US" sz="2800" b="1" dirty="0" smtClean="0"/>
              <a:t>cumulative incidence</a:t>
            </a:r>
          </a:p>
          <a:p>
            <a:endParaRPr lang="en-US" sz="2800" b="1" dirty="0" smtClean="0"/>
          </a:p>
          <a:p>
            <a:pPr>
              <a:spcBef>
                <a:spcPct val="50000"/>
              </a:spcBef>
            </a:pPr>
            <a:r>
              <a:rPr lang="en-US" sz="2800" dirty="0" smtClean="0"/>
              <a:t>Example:  diabetic medications and bone fracture:  </a:t>
            </a:r>
          </a:p>
          <a:p>
            <a:pPr lvl="1">
              <a:spcBef>
                <a:spcPct val="50000"/>
              </a:spcBef>
            </a:pPr>
            <a:r>
              <a:rPr lang="en-US" sz="2600" dirty="0" smtClean="0"/>
              <a:t>“The cumulative incidence of a first fracture among women reached 15% at 5 years with rosiglitazone, 7.3% with metformin, and 7.7% with glyburide.”</a:t>
            </a:r>
          </a:p>
          <a:p>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09600" y="152400"/>
            <a:ext cx="7772400" cy="1143000"/>
          </a:xfrm>
        </p:spPr>
        <p:txBody>
          <a:bodyPr/>
          <a:lstStyle/>
          <a:p>
            <a:r>
              <a:rPr lang="en-US" b="1" dirty="0" smtClean="0"/>
              <a:t>Incidence Rate – Example</a:t>
            </a:r>
          </a:p>
        </p:txBody>
      </p:sp>
      <p:sp>
        <p:nvSpPr>
          <p:cNvPr id="55298" name="Rectangle 3"/>
          <p:cNvSpPr>
            <a:spLocks noGrp="1" noChangeArrowheads="1"/>
          </p:cNvSpPr>
          <p:nvPr>
            <p:ph type="body" idx="1"/>
          </p:nvPr>
        </p:nvSpPr>
        <p:spPr>
          <a:xfrm>
            <a:off x="304800" y="1295400"/>
            <a:ext cx="8610600" cy="4267200"/>
          </a:xfrm>
        </p:spPr>
        <p:txBody>
          <a:bodyPr/>
          <a:lstStyle/>
          <a:p>
            <a:pPr>
              <a:lnSpc>
                <a:spcPct val="90000"/>
              </a:lnSpc>
            </a:pPr>
            <a:r>
              <a:rPr lang="en-US" sz="2800" dirty="0" smtClean="0"/>
              <a:t>Definition:  The number of events divided by the amount of at-risk </a:t>
            </a:r>
            <a:r>
              <a:rPr lang="en-US" sz="2800" b="1" dirty="0" smtClean="0"/>
              <a:t>person-time</a:t>
            </a:r>
            <a:r>
              <a:rPr lang="en-US" sz="2800" dirty="0" smtClean="0"/>
              <a:t> observed (E/NT) = </a:t>
            </a:r>
            <a:r>
              <a:rPr lang="en-US" sz="2800" b="1" dirty="0" smtClean="0"/>
              <a:t>incidence</a:t>
            </a:r>
            <a:r>
              <a:rPr lang="en-US" sz="2800" dirty="0" smtClean="0"/>
              <a:t> </a:t>
            </a:r>
            <a:r>
              <a:rPr lang="en-US" sz="2800" b="1" dirty="0" smtClean="0"/>
              <a:t>rate or density </a:t>
            </a:r>
            <a:r>
              <a:rPr lang="en-US" sz="2800" dirty="0" smtClean="0"/>
              <a:t>(not a proportion)</a:t>
            </a:r>
          </a:p>
          <a:p>
            <a:pPr>
              <a:lnSpc>
                <a:spcPct val="90000"/>
              </a:lnSpc>
            </a:pPr>
            <a:endParaRPr lang="en-US" sz="2800" dirty="0" smtClean="0"/>
          </a:p>
          <a:p>
            <a:pPr>
              <a:lnSpc>
                <a:spcPct val="90000"/>
              </a:lnSpc>
              <a:spcBef>
                <a:spcPct val="50000"/>
              </a:spcBef>
            </a:pPr>
            <a:r>
              <a:rPr lang="en-US" sz="2800" dirty="0" smtClean="0"/>
              <a:t>Same example, diabetic </a:t>
            </a:r>
            <a:r>
              <a:rPr lang="en-US" sz="2800" dirty="0"/>
              <a:t>m</a:t>
            </a:r>
            <a:r>
              <a:rPr lang="en-US" sz="2800" dirty="0" smtClean="0"/>
              <a:t>edications and fracture, now presented as incidence rates:  </a:t>
            </a:r>
          </a:p>
          <a:p>
            <a:pPr lvl="1">
              <a:lnSpc>
                <a:spcPct val="90000"/>
              </a:lnSpc>
              <a:spcBef>
                <a:spcPct val="50000"/>
              </a:spcBef>
            </a:pPr>
            <a:r>
              <a:rPr lang="en-US" sz="2600" dirty="0" smtClean="0"/>
              <a:t>“The incidence of a first fracture among women was 2.74 per 100 person-years with rosiglitazone, 1.54 per 100 person-years with metformin, and 1.29 per 100 person-years with glyburide.”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04800"/>
            <a:ext cx="7772400" cy="1143000"/>
          </a:xfrm>
        </p:spPr>
        <p:txBody>
          <a:bodyPr/>
          <a:lstStyle/>
          <a:p>
            <a:r>
              <a:rPr lang="en-US" b="1" dirty="0" smtClean="0"/>
              <a:t>Counterintuitive Idea #2</a:t>
            </a:r>
          </a:p>
        </p:txBody>
      </p:sp>
      <p:sp>
        <p:nvSpPr>
          <p:cNvPr id="57346" name="Rectangle 3"/>
          <p:cNvSpPr>
            <a:spLocks noGrp="1" noChangeArrowheads="1"/>
          </p:cNvSpPr>
          <p:nvPr>
            <p:ph type="body" idx="1"/>
          </p:nvPr>
        </p:nvSpPr>
        <p:spPr>
          <a:xfrm>
            <a:off x="304800" y="1752600"/>
            <a:ext cx="8153400" cy="4343400"/>
          </a:xfrm>
        </p:spPr>
        <p:txBody>
          <a:bodyPr/>
          <a:lstStyle/>
          <a:p>
            <a:r>
              <a:rPr lang="en-US" dirty="0" smtClean="0"/>
              <a:t>The denominator for incidence does not have to be a count of individual persons</a:t>
            </a:r>
          </a:p>
          <a:p>
            <a:endParaRPr lang="en-US" dirty="0"/>
          </a:p>
          <a:p>
            <a:r>
              <a:rPr lang="en-US" dirty="0" smtClean="0"/>
              <a:t>Incidence rate, with </a:t>
            </a:r>
            <a:r>
              <a:rPr lang="en-US" u="sng" dirty="0" smtClean="0"/>
              <a:t>person-time</a:t>
            </a:r>
            <a:r>
              <a:rPr lang="en-US" dirty="0" smtClean="0"/>
              <a:t> in the denominator, is in fact the most fundamental measure of disease occurrence.  More on this next week.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sz="4000" b="1" dirty="0" smtClean="0"/>
              <a:t>Disease Occurrence Measures: </a:t>
            </a:r>
            <a:br>
              <a:rPr lang="en-US" sz="4000" b="1" dirty="0" smtClean="0"/>
            </a:br>
            <a:r>
              <a:rPr lang="en-US" sz="4000" b="1" dirty="0" smtClean="0"/>
              <a:t>A Confusion of Terms</a:t>
            </a:r>
          </a:p>
        </p:txBody>
      </p:sp>
      <p:sp>
        <p:nvSpPr>
          <p:cNvPr id="38914" name="Rectangle 3"/>
          <p:cNvSpPr>
            <a:spLocks noGrp="1" noChangeArrowheads="1"/>
          </p:cNvSpPr>
          <p:nvPr>
            <p:ph type="body" idx="1"/>
          </p:nvPr>
        </p:nvSpPr>
        <p:spPr>
          <a:xfrm>
            <a:off x="228600" y="1905000"/>
            <a:ext cx="8610600" cy="4267200"/>
          </a:xfrm>
        </p:spPr>
        <p:txBody>
          <a:bodyPr/>
          <a:lstStyle/>
          <a:p>
            <a:r>
              <a:rPr lang="en-US" dirty="0" smtClean="0"/>
              <a:t>Terminology is not standardized and is used carelessly even by those who know better</a:t>
            </a:r>
          </a:p>
          <a:p>
            <a:endParaRPr lang="en-US" sz="900" dirty="0" smtClean="0"/>
          </a:p>
          <a:p>
            <a:r>
              <a:rPr lang="en-US" dirty="0" smtClean="0"/>
              <a:t>Key to understanding measures is to pay attention to how the 3 elements of number of events (E), number of persons at risk (N), and time (T) are used</a:t>
            </a:r>
          </a:p>
          <a:p>
            <a:endParaRPr lang="en-US" sz="900" dirty="0" smtClean="0"/>
          </a:p>
          <a:p>
            <a:r>
              <a:rPr lang="en-US" dirty="0" smtClean="0"/>
              <a:t>Even the basic difference between prevalence and incidence is often ignored</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47700" y="152400"/>
            <a:ext cx="7772400" cy="1143000"/>
          </a:xfrm>
        </p:spPr>
        <p:txBody>
          <a:bodyPr/>
          <a:lstStyle/>
          <a:p>
            <a:r>
              <a:rPr lang="en-US" sz="3600" b="1" dirty="0" smtClean="0"/>
              <a:t>Disease Occurrence I</a:t>
            </a:r>
            <a:br>
              <a:rPr lang="en-US" sz="3600" b="1" dirty="0" smtClean="0"/>
            </a:br>
            <a:r>
              <a:rPr lang="en-US" sz="3600" b="1" dirty="0" smtClean="0"/>
              <a:t>Main Points to be Covered</a:t>
            </a:r>
          </a:p>
        </p:txBody>
      </p:sp>
      <p:sp>
        <p:nvSpPr>
          <p:cNvPr id="16386" name="Rectangle 3"/>
          <p:cNvSpPr>
            <a:spLocks noGrp="1" noChangeArrowheads="1"/>
          </p:cNvSpPr>
          <p:nvPr>
            <p:ph type="body" idx="1"/>
          </p:nvPr>
        </p:nvSpPr>
        <p:spPr>
          <a:xfrm>
            <a:off x="228600" y="1295400"/>
            <a:ext cx="8610600" cy="4953000"/>
          </a:xfrm>
        </p:spPr>
        <p:txBody>
          <a:bodyPr/>
          <a:lstStyle/>
          <a:p>
            <a:r>
              <a:rPr lang="en-US" sz="2400" dirty="0" smtClean="0"/>
              <a:t>Incidence versus Prevalence</a:t>
            </a:r>
          </a:p>
          <a:p>
            <a:pPr>
              <a:spcBef>
                <a:spcPct val="50000"/>
              </a:spcBef>
            </a:pPr>
            <a:r>
              <a:rPr lang="en-US" sz="2400" dirty="0" smtClean="0"/>
              <a:t>The 3 elements of measures of incidence</a:t>
            </a:r>
          </a:p>
          <a:p>
            <a:pPr>
              <a:spcBef>
                <a:spcPct val="50000"/>
              </a:spcBef>
            </a:pPr>
            <a:r>
              <a:rPr lang="en-US" sz="2400" dirty="0" smtClean="0"/>
              <a:t>Cumulative incidence vs. person-time incidence</a:t>
            </a:r>
          </a:p>
          <a:p>
            <a:pPr>
              <a:spcBef>
                <a:spcPct val="50000"/>
              </a:spcBef>
            </a:pPr>
            <a:r>
              <a:rPr lang="en-US" sz="2400" dirty="0" smtClean="0"/>
              <a:t>Concept of censoring </a:t>
            </a:r>
          </a:p>
          <a:p>
            <a:pPr>
              <a:spcBef>
                <a:spcPct val="50000"/>
              </a:spcBef>
            </a:pPr>
            <a:r>
              <a:rPr lang="en-US" sz="2400" dirty="0" smtClean="0"/>
              <a:t>Methods (“estimators”) for calculating cumulative incidence</a:t>
            </a:r>
          </a:p>
          <a:p>
            <a:pPr lvl="1">
              <a:spcBef>
                <a:spcPts val="600"/>
              </a:spcBef>
            </a:pPr>
            <a:r>
              <a:rPr lang="en-US" sz="2400" dirty="0" smtClean="0"/>
              <a:t>Simple proportion </a:t>
            </a:r>
          </a:p>
          <a:p>
            <a:pPr lvl="1">
              <a:spcBef>
                <a:spcPts val="600"/>
              </a:spcBef>
            </a:pPr>
            <a:r>
              <a:rPr lang="en-US" sz="2400" dirty="0" smtClean="0"/>
              <a:t>Kaplan-Meier</a:t>
            </a:r>
          </a:p>
          <a:p>
            <a:pPr lvl="1">
              <a:spcBef>
                <a:spcPts val="600"/>
              </a:spcBef>
            </a:pPr>
            <a:r>
              <a:rPr lang="en-US" sz="2400" dirty="0" smtClean="0"/>
              <a:t>Life-table</a:t>
            </a:r>
          </a:p>
          <a:p>
            <a:pPr lvl="1">
              <a:spcBef>
                <a:spcPts val="600"/>
              </a:spcBef>
            </a:pPr>
            <a:r>
              <a:rPr lang="en-US" sz="2400" dirty="0" smtClean="0"/>
              <a:t>[next week] Aalen-Johansen</a:t>
            </a:r>
          </a:p>
          <a:p>
            <a:pPr>
              <a:spcBef>
                <a:spcPct val="50000"/>
              </a:spcBef>
            </a:pPr>
            <a:r>
              <a:rPr lang="en-US" sz="2400" dirty="0" smtClean="0"/>
              <a:t>Underlying </a:t>
            </a:r>
            <a:r>
              <a:rPr lang="en-US" sz="2400" dirty="0" smtClean="0"/>
              <a:t>assumptions/warnings: losses </a:t>
            </a:r>
            <a:r>
              <a:rPr lang="en-US" sz="2400" dirty="0" smtClean="0"/>
              <a:t>unrelated to </a:t>
            </a:r>
            <a:r>
              <a:rPr lang="en-US" sz="2400" dirty="0" smtClean="0"/>
              <a:t>outcome; </a:t>
            </a:r>
            <a:r>
              <a:rPr lang="en-US" sz="2400" dirty="0" smtClean="0"/>
              <a:t>no (or independent) competing </a:t>
            </a:r>
            <a:r>
              <a:rPr lang="en-US" sz="2400" dirty="0" smtClean="0"/>
              <a:t>events; and secular trends</a:t>
            </a:r>
            <a:endParaRPr lang="en-US" sz="2800" dirty="0" smtClean="0"/>
          </a:p>
        </p:txBody>
      </p:sp>
    </p:spTree>
    <p:extLst>
      <p:ext uri="{BB962C8B-B14F-4D97-AF65-F5344CB8AC3E}">
        <p14:creationId xmlns:p14="http://schemas.microsoft.com/office/powerpoint/2010/main" val="2131902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6"/>
            <a:ext cx="7620000" cy="5262979"/>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mn-lt"/>
              </a:rPr>
              <a:t>Incidence or Prevalence?</a:t>
            </a:r>
          </a:p>
          <a:p>
            <a:pPr algn="ctr" eaLnBrk="0" hangingPunct="0"/>
            <a:endParaRPr lang="en-US" sz="3600" b="1" dirty="0">
              <a:solidFill>
                <a:srgbClr val="000000"/>
              </a:solidFill>
              <a:latin typeface="Arial" charset="0"/>
            </a:endParaRPr>
          </a:p>
          <a:p>
            <a:pPr eaLnBrk="0" hangingPunct="0"/>
            <a:r>
              <a:rPr lang="en-US" sz="2400" b="1" dirty="0">
                <a:solidFill>
                  <a:srgbClr val="000000"/>
                </a:solidFill>
                <a:latin typeface="Arial" charset="0"/>
              </a:rPr>
              <a:t>HIV/AIDS infection rates drop in Uganda </a:t>
            </a:r>
            <a:r>
              <a:rPr lang="en-US" sz="2400" dirty="0">
                <a:solidFill>
                  <a:srgbClr val="000000"/>
                </a:solidFill>
                <a:latin typeface="Arial" charset="0"/>
              </a:rPr>
              <a:t/>
            </a:r>
            <a:br>
              <a:rPr lang="en-US" sz="2400" dirty="0">
                <a:solidFill>
                  <a:srgbClr val="000000"/>
                </a:solidFill>
                <a:latin typeface="Arial" charset="0"/>
              </a:rPr>
            </a:br>
            <a:endParaRPr lang="en-US" sz="2400" dirty="0">
              <a:solidFill>
                <a:srgbClr val="000000"/>
              </a:solidFill>
              <a:latin typeface="Arial" charset="0"/>
            </a:endParaRPr>
          </a:p>
          <a:p>
            <a:pPr eaLnBrk="0" hangingPunct="0"/>
            <a:r>
              <a:rPr lang="en-US" sz="2400" dirty="0">
                <a:solidFill>
                  <a:srgbClr val="000000"/>
                </a:solidFill>
                <a:latin typeface="Arial" charset="0"/>
              </a:rPr>
              <a:t>KAMPALA, Sept. 10 (Kyodo) - </a:t>
            </a:r>
            <a:r>
              <a:rPr lang="en-US" sz="2400" b="1" dirty="0">
                <a:solidFill>
                  <a:srgbClr val="000000"/>
                </a:solidFill>
                <a:latin typeface="Arial" charset="0"/>
              </a:rPr>
              <a:t>Infection rates of the HIV/AIDS epidemic</a:t>
            </a:r>
            <a:r>
              <a:rPr lang="en-US" sz="2400" dirty="0">
                <a:solidFill>
                  <a:srgbClr val="000000"/>
                </a:solidFill>
                <a:latin typeface="Arial" charset="0"/>
              </a:rPr>
              <a:t> among Ugandan men, women and children </a:t>
            </a:r>
            <a:r>
              <a:rPr lang="en-US" sz="2400" b="1" dirty="0">
                <a:solidFill>
                  <a:srgbClr val="000000"/>
                </a:solidFill>
                <a:latin typeface="Arial" charset="0"/>
              </a:rPr>
              <a:t>dropped to 6.1% </a:t>
            </a:r>
            <a:r>
              <a:rPr lang="en-US" sz="2400" b="1" dirty="0" smtClean="0">
                <a:solidFill>
                  <a:srgbClr val="000000"/>
                </a:solidFill>
                <a:latin typeface="Arial" charset="0"/>
              </a:rPr>
              <a:t>this year from </a:t>
            </a:r>
            <a:r>
              <a:rPr lang="en-US" sz="2400" b="1" dirty="0">
                <a:solidFill>
                  <a:srgbClr val="000000"/>
                </a:solidFill>
                <a:latin typeface="Arial" charset="0"/>
              </a:rPr>
              <a:t>6.8% a year earlier</a:t>
            </a:r>
            <a:r>
              <a:rPr lang="en-US" sz="2400" dirty="0">
                <a:solidFill>
                  <a:srgbClr val="000000"/>
                </a:solidFill>
                <a:latin typeface="Arial" charset="0"/>
              </a:rPr>
              <a:t>, an official report shows… </a:t>
            </a:r>
          </a:p>
          <a:p>
            <a:pPr eaLnBrk="0" hangingPunct="0"/>
            <a:r>
              <a:rPr lang="en-US" sz="2400" dirty="0">
                <a:solidFill>
                  <a:srgbClr val="000000"/>
                </a:solidFill>
                <a:latin typeface="Arial" charset="0"/>
              </a:rPr>
              <a:t> </a:t>
            </a:r>
            <a:br>
              <a:rPr lang="en-US" sz="2400" dirty="0">
                <a:solidFill>
                  <a:srgbClr val="000000"/>
                </a:solidFill>
                <a:latin typeface="Arial" charset="0"/>
              </a:rPr>
            </a:br>
            <a:r>
              <a:rPr lang="en-US" sz="2400" dirty="0">
                <a:solidFill>
                  <a:srgbClr val="000000"/>
                </a:solidFill>
                <a:latin typeface="Arial" charset="0"/>
              </a:rPr>
              <a:t>The report says the </a:t>
            </a:r>
            <a:r>
              <a:rPr lang="en-US" sz="2400" b="1" dirty="0">
                <a:solidFill>
                  <a:srgbClr val="000000"/>
                </a:solidFill>
                <a:latin typeface="Arial" charset="0"/>
              </a:rPr>
              <a:t>average rate of infection for urban areas fell from 10.9% to 8.7%.</a:t>
            </a:r>
            <a:r>
              <a:rPr lang="en-US" sz="2400" dirty="0">
                <a:solidFill>
                  <a:srgbClr val="000000"/>
                </a:solidFill>
                <a:latin typeface="Arial" charset="0"/>
              </a:rPr>
              <a:t> In rural areas, the average was 4.2%, not much different from the 4.3% average a year earlier. </a:t>
            </a:r>
            <a:endParaRPr lang="en-US" sz="2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 y="1271855"/>
            <a:ext cx="8686800" cy="4924425"/>
          </a:xfrm>
          <a:prstGeom prst="rect">
            <a:avLst/>
          </a:prstGeom>
          <a:noFill/>
          <a:ln w="9525">
            <a:noFill/>
            <a:miter lim="800000"/>
            <a:headEnd/>
            <a:tailEnd/>
          </a:ln>
        </p:spPr>
        <p:txBody>
          <a:bodyPr wrap="square">
            <a:spAutoFit/>
          </a:bodyPr>
          <a:lstStyle/>
          <a:p>
            <a:pPr marL="457200" indent="-457200" eaLnBrk="0" hangingPunct="0">
              <a:spcBef>
                <a:spcPct val="50000"/>
              </a:spcBef>
              <a:buFontTx/>
              <a:buChar char="•"/>
            </a:pPr>
            <a:r>
              <a:rPr lang="en-US" sz="3200" dirty="0" smtClean="0"/>
              <a:t>Although </a:t>
            </a:r>
            <a:r>
              <a:rPr lang="en-US" sz="3200" dirty="0"/>
              <a:t>you may encounter “prevalence </a:t>
            </a:r>
            <a:r>
              <a:rPr lang="en-US" sz="3200" dirty="0" smtClean="0"/>
              <a:t>rate</a:t>
            </a:r>
            <a:r>
              <a:rPr lang="en-US" sz="3200" dirty="0"/>
              <a:t>,” including in our text, rate should </a:t>
            </a:r>
            <a:r>
              <a:rPr lang="en-US" sz="3200" dirty="0" smtClean="0"/>
              <a:t>be  </a:t>
            </a:r>
            <a:r>
              <a:rPr lang="en-US" sz="3200" dirty="0"/>
              <a:t>reserved for measuring incidence</a:t>
            </a:r>
            <a:r>
              <a:rPr lang="en-US" sz="3200" dirty="0" smtClean="0"/>
              <a:t>.</a:t>
            </a:r>
          </a:p>
          <a:p>
            <a:pPr indent="466725" eaLnBrk="0" hangingPunct="0">
              <a:spcBef>
                <a:spcPct val="50000"/>
              </a:spcBef>
              <a:buFontTx/>
              <a:buChar char="•"/>
            </a:pPr>
            <a:endParaRPr lang="en-US" sz="3600" dirty="0"/>
          </a:p>
          <a:p>
            <a:pPr indent="466725" eaLnBrk="0" hangingPunct="0">
              <a:spcBef>
                <a:spcPct val="50000"/>
              </a:spcBef>
              <a:buFontTx/>
              <a:buChar char="•"/>
            </a:pPr>
            <a:endParaRPr lang="en-US" sz="1000" dirty="0" smtClean="0"/>
          </a:p>
          <a:p>
            <a:pPr indent="466725" eaLnBrk="0" hangingPunct="0">
              <a:spcBef>
                <a:spcPct val="50000"/>
              </a:spcBef>
              <a:buFontTx/>
              <a:buChar char="•"/>
            </a:pPr>
            <a:endParaRPr lang="en-US" sz="1400" dirty="0" smtClean="0"/>
          </a:p>
          <a:p>
            <a:pPr marL="457200" indent="-457200" eaLnBrk="0" hangingPunct="0">
              <a:spcBef>
                <a:spcPct val="50000"/>
              </a:spcBef>
              <a:buFontTx/>
              <a:buChar char="•"/>
            </a:pPr>
            <a:endParaRPr lang="en-US" sz="3200" dirty="0" smtClean="0"/>
          </a:p>
          <a:p>
            <a:pPr marL="457200" indent="-457200" eaLnBrk="0" hangingPunct="0">
              <a:spcBef>
                <a:spcPct val="50000"/>
              </a:spcBef>
              <a:buFontTx/>
              <a:buChar char="•"/>
            </a:pPr>
            <a:r>
              <a:rPr lang="en-US" sz="3200" dirty="0" smtClean="0"/>
              <a:t>In </a:t>
            </a:r>
            <a:r>
              <a:rPr lang="en-US" sz="3200" dirty="0"/>
              <a:t>general, a rate is a change in one measure with respect to change in </a:t>
            </a:r>
            <a:r>
              <a:rPr lang="en-US" sz="3200" dirty="0" smtClean="0"/>
              <a:t>a second</a:t>
            </a:r>
            <a:endParaRPr lang="en-US" sz="3200" dirty="0"/>
          </a:p>
        </p:txBody>
      </p:sp>
      <p:pic>
        <p:nvPicPr>
          <p:cNvPr id="3" name="Picture 2"/>
          <p:cNvPicPr>
            <a:picLocks noChangeAspect="1"/>
          </p:cNvPicPr>
          <p:nvPr/>
        </p:nvPicPr>
        <p:blipFill rotWithShape="1">
          <a:blip r:embed="rId3"/>
          <a:srcRect l="-67" t="10173" r="-27" b="10982"/>
          <a:stretch/>
        </p:blipFill>
        <p:spPr>
          <a:xfrm rot="-60000">
            <a:off x="995847" y="3550450"/>
            <a:ext cx="7777866" cy="669178"/>
          </a:xfrm>
          <a:prstGeom prst="rect">
            <a:avLst/>
          </a:prstGeom>
        </p:spPr>
      </p:pic>
      <p:sp>
        <p:nvSpPr>
          <p:cNvPr id="4" name="Rectangle 3"/>
          <p:cNvSpPr/>
          <p:nvPr/>
        </p:nvSpPr>
        <p:spPr bwMode="auto">
          <a:xfrm>
            <a:off x="2103009" y="3919790"/>
            <a:ext cx="1524000" cy="367659"/>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788275" y="3030532"/>
            <a:ext cx="2590800" cy="369332"/>
          </a:xfrm>
          <a:prstGeom prst="rect">
            <a:avLst/>
          </a:prstGeom>
          <a:noFill/>
        </p:spPr>
        <p:txBody>
          <a:bodyPr wrap="square" rtlCol="0">
            <a:spAutoFit/>
          </a:bodyPr>
          <a:lstStyle/>
          <a:p>
            <a:r>
              <a:rPr lang="en-US" sz="1800" dirty="0" smtClean="0"/>
              <a:t>From </a:t>
            </a:r>
            <a:r>
              <a:rPr lang="en-US" sz="1800" dirty="0" smtClean="0"/>
              <a:t>Szklo</a:t>
            </a:r>
            <a:r>
              <a:rPr lang="en-US" sz="1800" dirty="0" smtClean="0"/>
              <a:t> &amp; Nieto text:</a:t>
            </a:r>
            <a:endParaRPr lang="en-US" sz="1800" dirty="0"/>
          </a:p>
        </p:txBody>
      </p:sp>
      <p:sp>
        <p:nvSpPr>
          <p:cNvPr id="2" name="TextBox 1"/>
          <p:cNvSpPr txBox="1"/>
          <p:nvPr/>
        </p:nvSpPr>
        <p:spPr>
          <a:xfrm>
            <a:off x="6477000" y="3962400"/>
            <a:ext cx="2301961" cy="338554"/>
          </a:xfrm>
          <a:prstGeom prst="rect">
            <a:avLst/>
          </a:prstGeom>
          <a:solidFill>
            <a:schemeClr val="bg1"/>
          </a:solidFill>
        </p:spPr>
        <p:txBody>
          <a:bodyPr wrap="square" rtlCol="0">
            <a:spAutoFit/>
          </a:bodyPr>
          <a:lstStyle/>
          <a:p>
            <a:endParaRPr lang="en-US" dirty="0" smtClean="0"/>
          </a:p>
          <a:p>
            <a:endParaRPr lang="en-US" dirty="0"/>
          </a:p>
        </p:txBody>
      </p:sp>
      <p:sp>
        <p:nvSpPr>
          <p:cNvPr id="7" name="Rectangle 2"/>
          <p:cNvSpPr txBox="1">
            <a:spLocks noChangeArrowheads="1"/>
          </p:cNvSpPr>
          <p:nvPr/>
        </p:nvSpPr>
        <p:spPr>
          <a:xfrm>
            <a:off x="228600" y="304800"/>
            <a:ext cx="8763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a:t>“Rate” should not be used to </a:t>
            </a:r>
            <a:r>
              <a:rPr lang="en-US" sz="3200" b="1" dirty="0" smtClean="0"/>
              <a:t>describe </a:t>
            </a:r>
            <a:r>
              <a:rPr lang="en-US" sz="3200" b="1" dirty="0"/>
              <a:t>prevalence</a:t>
            </a:r>
            <a:endParaRPr lang="en-US" sz="3200" b="1" kern="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76200"/>
            <a:ext cx="7772400" cy="1143000"/>
          </a:xfrm>
        </p:spPr>
        <p:txBody>
          <a:bodyPr/>
          <a:lstStyle/>
          <a:p>
            <a:r>
              <a:rPr lang="en-US" sz="3600" b="1" dirty="0" smtClean="0"/>
              <a:t>Measures that are sometimes loosely called incidence</a:t>
            </a:r>
          </a:p>
        </p:txBody>
      </p:sp>
      <p:sp>
        <p:nvSpPr>
          <p:cNvPr id="141314" name="Rectangle 3"/>
          <p:cNvSpPr>
            <a:spLocks noGrp="1" noChangeArrowheads="1"/>
          </p:cNvSpPr>
          <p:nvPr>
            <p:ph type="body" idx="1"/>
          </p:nvPr>
        </p:nvSpPr>
        <p:spPr>
          <a:xfrm>
            <a:off x="152400" y="1219200"/>
            <a:ext cx="8763000" cy="4114800"/>
          </a:xfrm>
        </p:spPr>
        <p:txBody>
          <a:bodyPr/>
          <a:lstStyle/>
          <a:p>
            <a:r>
              <a:rPr lang="en-US" sz="2800" dirty="0" smtClean="0"/>
              <a:t>Count of the number of events (E) in a vague time period</a:t>
            </a:r>
          </a:p>
          <a:p>
            <a:pPr lvl="1"/>
            <a:r>
              <a:rPr lang="en-US" dirty="0" smtClean="0"/>
              <a:t>e.g., there were 84 traffic fatalities during the holidays in California</a:t>
            </a:r>
          </a:p>
          <a:p>
            <a:pPr marL="457200" lvl="1" indent="0">
              <a:buNone/>
            </a:pPr>
            <a:r>
              <a:rPr lang="en-US" sz="1400" dirty="0" smtClean="0"/>
              <a:t> </a:t>
            </a:r>
            <a:endParaRPr lang="en-US" sz="500" dirty="0" smtClean="0"/>
          </a:p>
          <a:p>
            <a:r>
              <a:rPr lang="en-US" sz="2800" dirty="0" smtClean="0"/>
              <a:t>Count of the number of events during some specific time period (E/T)</a:t>
            </a:r>
          </a:p>
          <a:p>
            <a:pPr lvl="1"/>
            <a:r>
              <a:rPr lang="en-US" dirty="0" smtClean="0"/>
              <a:t>e.g., traffic accidents have averaged 50 per week during the past year in San Francisco</a:t>
            </a:r>
          </a:p>
          <a:p>
            <a:pPr lvl="1"/>
            <a:endParaRPr lang="en-US" sz="800" dirty="0" smtClean="0"/>
          </a:p>
          <a:p>
            <a:r>
              <a:rPr lang="en-US" sz="2800" dirty="0" smtClean="0"/>
              <a:t>Neither explicitly includes the number of persons (N at risk) giving rise to the events</a:t>
            </a:r>
          </a:p>
          <a:p>
            <a:pPr lvl="1"/>
            <a:r>
              <a:rPr lang="en-US" sz="2400" dirty="0" smtClean="0"/>
              <a:t>Both would suffer if one had to make an intelligent comparison of them to another measure, say in another city or state. </a:t>
            </a: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6"/>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r>
              <a:rPr lang="en-US" sz="1600" dirty="0">
                <a:latin typeface="Helvetica" pitchFamily="34" charset="0"/>
              </a:rPr>
              <a:t/>
            </a:r>
            <a:br>
              <a:rPr lang="en-US" sz="1600" dirty="0">
                <a:latin typeface="Helvetica" pitchFamily="34" charset="0"/>
              </a:rPr>
            </a:br>
            <a:r>
              <a:rPr lang="en-US" sz="2200" dirty="0">
                <a:latin typeface="Helvetica" pitchFamily="34" charset="0"/>
              </a:rPr>
              <a:t>SF Chronicle, </a:t>
            </a:r>
            <a:r>
              <a:rPr lang="en-US" sz="2200" dirty="0">
                <a:latin typeface="geneva"/>
              </a:rPr>
              <a:t>Thursday, September 18, 2003 </a:t>
            </a: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in 1990 to about 24,500 in 2001</a:t>
            </a:r>
            <a:r>
              <a:rPr lang="en-US" sz="2200" dirty="0">
                <a:latin typeface="geneva"/>
              </a:rPr>
              <a:t>, the Centers for Disease Control and Prevention said. At the same time, the percentage of infants receiving chickenpox shots rose from less than 9 percent in 1996 to as much as 83 percent in 2001, the CDC said. </a:t>
            </a:r>
            <a:endParaRPr lang="en-US" sz="2200" dirty="0" smtClean="0">
              <a:latin typeface="geneva"/>
            </a:endParaRP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688286" cy="5651500"/>
          </a:xfrm>
          <a:prstGeom prst="rect">
            <a:avLst/>
          </a:prstGeom>
          <a:noFill/>
          <a:ln w="9525">
            <a:noFill/>
            <a:miter lim="800000"/>
            <a:headEnd/>
            <a:tailEnd/>
          </a:ln>
        </p:spPr>
      </p:pic>
      <p:sp>
        <p:nvSpPr>
          <p:cNvPr id="63490" name="Text Box 3"/>
          <p:cNvSpPr txBox="1">
            <a:spLocks noChangeArrowheads="1"/>
          </p:cNvSpPr>
          <p:nvPr/>
        </p:nvSpPr>
        <p:spPr bwMode="auto">
          <a:xfrm>
            <a:off x="2209801" y="1371600"/>
            <a:ext cx="320922"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a:t>
            </a:r>
          </a:p>
        </p:txBody>
      </p:sp>
      <p:sp>
        <p:nvSpPr>
          <p:cNvPr id="63491" name="Text Box 4"/>
          <p:cNvSpPr txBox="1">
            <a:spLocks noChangeArrowheads="1"/>
          </p:cNvSpPr>
          <p:nvPr/>
        </p:nvSpPr>
        <p:spPr bwMode="auto">
          <a:xfrm>
            <a:off x="3200403" y="1371600"/>
            <a:ext cx="514885"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E/T</a:t>
            </a:r>
          </a:p>
        </p:txBody>
      </p:sp>
      <p:sp>
        <p:nvSpPr>
          <p:cNvPr id="63492" name="Text Box 5"/>
          <p:cNvSpPr txBox="1">
            <a:spLocks noChangeArrowheads="1"/>
          </p:cNvSpPr>
          <p:nvPr/>
        </p:nvSpPr>
        <p:spPr bwMode="auto">
          <a:xfrm>
            <a:off x="4953000" y="1339850"/>
            <a:ext cx="762000" cy="338554"/>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E/NT</a:t>
            </a:r>
          </a:p>
        </p:txBody>
      </p:sp>
      <p:sp>
        <p:nvSpPr>
          <p:cNvPr id="63493" name="Text Box 6"/>
          <p:cNvSpPr txBox="1">
            <a:spLocks noChangeArrowheads="1"/>
          </p:cNvSpPr>
          <p:nvPr/>
        </p:nvSpPr>
        <p:spPr bwMode="auto">
          <a:xfrm>
            <a:off x="7010400" y="1339850"/>
            <a:ext cx="1524000" cy="336550"/>
          </a:xfrm>
          <a:prstGeom prst="rect">
            <a:avLst/>
          </a:prstGeom>
          <a:noFill/>
          <a:ln w="9525">
            <a:noFill/>
            <a:miter lim="800000"/>
            <a:headEnd/>
            <a:tailEnd/>
          </a:ln>
        </p:spPr>
        <p:txBody>
          <a:bodyPr wrap="square">
            <a:spAutoFit/>
          </a:bodyPr>
          <a:lstStyle/>
          <a:p>
            <a:pPr eaLnBrk="0" hangingPunct="0"/>
            <a:r>
              <a:rPr lang="en-US" sz="1600" b="1" dirty="0" smtClean="0">
                <a:solidFill>
                  <a:srgbClr val="FF3300"/>
                </a:solidFill>
              </a:rPr>
              <a:t>E/N in time T</a:t>
            </a:r>
            <a:endParaRPr lang="en-US" sz="1600" b="1" dirty="0">
              <a:solidFill>
                <a:srgbClr val="FF3300"/>
              </a:solidFill>
            </a:endParaRPr>
          </a:p>
        </p:txBody>
      </p:sp>
      <p:sp>
        <p:nvSpPr>
          <p:cNvPr id="8199" name="Oval 7"/>
          <p:cNvSpPr>
            <a:spLocks noChangeArrowheads="1"/>
          </p:cNvSpPr>
          <p:nvPr/>
        </p:nvSpPr>
        <p:spPr bwMode="auto">
          <a:xfrm>
            <a:off x="609600" y="3962400"/>
            <a:ext cx="7772400" cy="533400"/>
          </a:xfrm>
          <a:prstGeom prst="ellipse">
            <a:avLst/>
          </a:prstGeom>
          <a:noFill/>
          <a:ln w="9525">
            <a:solidFill>
              <a:schemeClr val="tx1"/>
            </a:solidFill>
            <a:round/>
            <a:headEnd/>
            <a:tailEnd/>
          </a:ln>
        </p:spPr>
        <p:txBody>
          <a:bodyPr wrap="none" anchor="ctr"/>
          <a:lstStyle/>
          <a:p>
            <a:pPr eaLnBrk="0" hangingPunct="0"/>
            <a:endParaRPr lang="en-US" dirty="0"/>
          </a:p>
        </p:txBody>
      </p:sp>
      <p:sp>
        <p:nvSpPr>
          <p:cNvPr id="2" name="Oval 1"/>
          <p:cNvSpPr/>
          <p:nvPr/>
        </p:nvSpPr>
        <p:spPr bwMode="auto">
          <a:xfrm>
            <a:off x="4191000" y="762000"/>
            <a:ext cx="4495800" cy="10531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876800" y="6248400"/>
            <a:ext cx="4191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From Tapia Granados </a:t>
            </a:r>
            <a:r>
              <a:rPr lang="en-US" sz="1800" i="1" dirty="0" smtClean="0">
                <a:latin typeface="Arial" panose="020B0604020202020204" pitchFamily="34" charset="0"/>
                <a:cs typeface="Arial" panose="020B0604020202020204" pitchFamily="34" charset="0"/>
              </a:rPr>
              <a:t>J </a:t>
            </a:r>
            <a:r>
              <a:rPr lang="en-US" sz="1800" i="1" dirty="0" smtClean="0">
                <a:latin typeface="Arial" panose="020B0604020202020204" pitchFamily="34" charset="0"/>
                <a:cs typeface="Arial" panose="020B0604020202020204" pitchFamily="34" charset="0"/>
              </a:rPr>
              <a:t>Clin</a:t>
            </a:r>
            <a:r>
              <a:rPr lang="en-US" sz="1800" i="1" dirty="0" smtClean="0">
                <a:latin typeface="Arial" panose="020B0604020202020204" pitchFamily="34" charset="0"/>
                <a:cs typeface="Arial" panose="020B0604020202020204" pitchFamily="34" charset="0"/>
              </a:rPr>
              <a:t> Epi</a:t>
            </a:r>
            <a:r>
              <a:rPr lang="en-US" sz="1800" dirty="0" smtClean="0">
                <a:latin typeface="Arial" panose="020B0604020202020204" pitchFamily="34" charset="0"/>
                <a:cs typeface="Arial" panose="020B0604020202020204" pitchFamily="34" charset="0"/>
              </a:rPr>
              <a:t> 1997</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smtClean="0"/>
              <a:t>Two Measures of Incidence:</a:t>
            </a:r>
            <a:br>
              <a:rPr lang="en-US" b="1" dirty="0" smtClean="0"/>
            </a:br>
            <a:r>
              <a:rPr lang="en-US" b="1" dirty="0" smtClean="0"/>
              <a:t>Our Preferred Terms</a:t>
            </a:r>
          </a:p>
        </p:txBody>
      </p:sp>
      <p:sp>
        <p:nvSpPr>
          <p:cNvPr id="51202" name="Rectangle 3"/>
          <p:cNvSpPr>
            <a:spLocks noGrp="1" noChangeArrowheads="1"/>
          </p:cNvSpPr>
          <p:nvPr>
            <p:ph type="body" idx="1"/>
          </p:nvPr>
        </p:nvSpPr>
        <p:spPr>
          <a:xfrm>
            <a:off x="685800" y="2057400"/>
            <a:ext cx="7772400" cy="4114800"/>
          </a:xfrm>
        </p:spPr>
        <p:txBody>
          <a:bodyPr/>
          <a:lstStyle/>
          <a:p>
            <a:r>
              <a:rPr lang="en-US" sz="4400" b="1" dirty="0" smtClean="0"/>
              <a:t>Cumulative incidence</a:t>
            </a:r>
            <a:endParaRPr lang="en-US" sz="4400" dirty="0" smtClean="0"/>
          </a:p>
          <a:p>
            <a:endParaRPr lang="en-US" sz="4400" dirty="0" smtClean="0"/>
          </a:p>
          <a:p>
            <a:r>
              <a:rPr lang="en-US" sz="4400" b="1" dirty="0" smtClean="0"/>
              <a:t>Incidence rate  </a:t>
            </a:r>
          </a:p>
        </p:txBody>
      </p:sp>
    </p:spTree>
    <p:extLst>
      <p:ext uri="{BB962C8B-B14F-4D97-AF65-F5344CB8AC3E}">
        <p14:creationId xmlns:p14="http://schemas.microsoft.com/office/powerpoint/2010/main" val="868013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81000"/>
            <a:ext cx="7772400" cy="1143000"/>
          </a:xfrm>
        </p:spPr>
        <p:txBody>
          <a:bodyPr/>
          <a:lstStyle/>
          <a:p>
            <a:r>
              <a:rPr lang="en-US" b="1" dirty="0" smtClean="0"/>
              <a:t>Disease Incidence Key Concept</a:t>
            </a:r>
          </a:p>
        </p:txBody>
      </p:sp>
      <p:sp>
        <p:nvSpPr>
          <p:cNvPr id="65538" name="Rectangle 3"/>
          <p:cNvSpPr>
            <a:spLocks noGrp="1" noChangeArrowheads="1"/>
          </p:cNvSpPr>
          <p:nvPr>
            <p:ph type="body" idx="1"/>
          </p:nvPr>
        </p:nvSpPr>
        <p:spPr>
          <a:xfrm>
            <a:off x="228600" y="1981200"/>
            <a:ext cx="8763000" cy="4114800"/>
          </a:xfrm>
        </p:spPr>
        <p:txBody>
          <a:bodyPr/>
          <a:lstStyle/>
          <a:p>
            <a:r>
              <a:rPr lang="en-US" dirty="0" smtClean="0"/>
              <a:t>Numerator is always the number of new </a:t>
            </a:r>
            <a:r>
              <a:rPr lang="en-US" dirty="0"/>
              <a:t>events (E) (</a:t>
            </a:r>
            <a:r>
              <a:rPr lang="en-US" dirty="0" smtClean="0"/>
              <a:t>aka “incident events”) in a time period in both incidence measures</a:t>
            </a:r>
          </a:p>
          <a:p>
            <a:endParaRPr lang="en-US" sz="1200" dirty="0" smtClean="0"/>
          </a:p>
          <a:p>
            <a:pPr>
              <a:spcBef>
                <a:spcPct val="50000"/>
              </a:spcBef>
            </a:pPr>
            <a:r>
              <a:rPr lang="en-US" dirty="0" smtClean="0"/>
              <a:t>Examine the denominator (persons or person-time) to determine the type of incidence measure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76200"/>
            <a:ext cx="7772400" cy="1143000"/>
          </a:xfrm>
        </p:spPr>
        <p:txBody>
          <a:bodyPr/>
          <a:lstStyle/>
          <a:p>
            <a:r>
              <a:rPr lang="en-US" b="1" dirty="0" smtClean="0"/>
              <a:t>Cumulative Incidence</a:t>
            </a:r>
          </a:p>
        </p:txBody>
      </p:sp>
      <p:sp>
        <p:nvSpPr>
          <p:cNvPr id="67586" name="Rectangle 3"/>
          <p:cNvSpPr>
            <a:spLocks noGrp="1" noChangeArrowheads="1"/>
          </p:cNvSpPr>
          <p:nvPr>
            <p:ph type="body" idx="1"/>
          </p:nvPr>
        </p:nvSpPr>
        <p:spPr>
          <a:xfrm>
            <a:off x="304800" y="990600"/>
            <a:ext cx="8610600" cy="4114800"/>
          </a:xfrm>
        </p:spPr>
        <p:txBody>
          <a:bodyPr/>
          <a:lstStyle/>
          <a:p>
            <a:r>
              <a:rPr lang="en-US" dirty="0" smtClean="0"/>
              <a:t>Perhaps most intuitive measure of incidence since it is just proportion of those observed who got the disease over </a:t>
            </a:r>
            <a:r>
              <a:rPr lang="en-US" dirty="0"/>
              <a:t>a specific time period</a:t>
            </a:r>
          </a:p>
          <a:p>
            <a:pPr>
              <a:spcBef>
                <a:spcPct val="40000"/>
              </a:spcBef>
            </a:pPr>
            <a:r>
              <a:rPr lang="en-US" dirty="0" smtClean="0"/>
              <a:t>Proportion=probability=</a:t>
            </a:r>
            <a:r>
              <a:rPr lang="en-US" b="1" dirty="0" smtClean="0"/>
              <a:t>risk</a:t>
            </a:r>
          </a:p>
          <a:p>
            <a:pPr>
              <a:spcBef>
                <a:spcPct val="40000"/>
              </a:spcBef>
            </a:pPr>
            <a:r>
              <a:rPr lang="en-US" dirty="0" smtClean="0"/>
              <a:t>Estimated with 1 of 4 techniques</a:t>
            </a:r>
          </a:p>
          <a:p>
            <a:pPr lvl="1">
              <a:spcBef>
                <a:spcPct val="40000"/>
              </a:spcBef>
            </a:pPr>
            <a:r>
              <a:rPr lang="en-US" dirty="0"/>
              <a:t>d</a:t>
            </a:r>
            <a:r>
              <a:rPr lang="en-US" dirty="0" smtClean="0"/>
              <a:t>irectly, as a simple proportion</a:t>
            </a:r>
          </a:p>
          <a:p>
            <a:pPr lvl="1">
              <a:spcBef>
                <a:spcPct val="40000"/>
              </a:spcBef>
            </a:pPr>
            <a:r>
              <a:rPr lang="en-US" dirty="0"/>
              <a:t>o</a:t>
            </a:r>
            <a:r>
              <a:rPr lang="en-US" dirty="0" smtClean="0"/>
              <a:t>r, more typically, using one of these estimators:</a:t>
            </a:r>
          </a:p>
          <a:p>
            <a:pPr lvl="2">
              <a:spcBef>
                <a:spcPct val="40000"/>
              </a:spcBef>
            </a:pPr>
            <a:r>
              <a:rPr lang="en-US" dirty="0" smtClean="0"/>
              <a:t>Kaplan-Meier </a:t>
            </a:r>
          </a:p>
          <a:p>
            <a:pPr lvl="2">
              <a:spcBef>
                <a:spcPct val="40000"/>
              </a:spcBef>
            </a:pPr>
            <a:r>
              <a:rPr lang="en-US" dirty="0" smtClean="0"/>
              <a:t>Life-table</a:t>
            </a:r>
          </a:p>
          <a:p>
            <a:pPr lvl="2">
              <a:spcBef>
                <a:spcPct val="40000"/>
              </a:spcBef>
            </a:pPr>
            <a:r>
              <a:rPr lang="en-US" dirty="0" smtClean="0"/>
              <a:t>Aalen-Johansen [next week]</a:t>
            </a:r>
          </a:p>
        </p:txBody>
      </p:sp>
      <p:sp>
        <p:nvSpPr>
          <p:cNvPr id="2" name="TextBox 1"/>
          <p:cNvSpPr txBox="1"/>
          <p:nvPr/>
        </p:nvSpPr>
        <p:spPr>
          <a:xfrm>
            <a:off x="5334000" y="5311914"/>
            <a:ext cx="3276600" cy="707886"/>
          </a:xfrm>
          <a:prstGeom prst="rect">
            <a:avLst/>
          </a:prstGeom>
          <a:noFill/>
          <a:ln>
            <a:solidFill>
              <a:schemeClr val="tx1"/>
            </a:solidFill>
          </a:ln>
        </p:spPr>
        <p:txBody>
          <a:bodyPr wrap="square" rtlCol="0">
            <a:spAutoFit/>
          </a:bodyPr>
          <a:lstStyle/>
          <a:p>
            <a:r>
              <a:rPr lang="en-US" sz="2000" dirty="0" smtClean="0"/>
              <a:t>See Extra Slides for definition of “estimator”</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152400"/>
            <a:ext cx="8534400" cy="1143000"/>
          </a:xfrm>
        </p:spPr>
        <p:txBody>
          <a:bodyPr/>
          <a:lstStyle/>
          <a:p>
            <a:r>
              <a:rPr lang="en-US" sz="4000" b="1" dirty="0" smtClean="0"/>
              <a:t>Calculating Cumulative Incidence: Simple Proportion</a:t>
            </a:r>
          </a:p>
        </p:txBody>
      </p:sp>
      <p:sp>
        <p:nvSpPr>
          <p:cNvPr id="69634" name="Rectangle 3"/>
          <p:cNvSpPr>
            <a:spLocks noGrp="1" noChangeArrowheads="1"/>
          </p:cNvSpPr>
          <p:nvPr>
            <p:ph type="body" idx="1"/>
          </p:nvPr>
        </p:nvSpPr>
        <p:spPr>
          <a:xfrm>
            <a:off x="152400" y="1447800"/>
            <a:ext cx="8839200" cy="4876800"/>
          </a:xfrm>
        </p:spPr>
        <p:txBody>
          <a:bodyPr/>
          <a:lstStyle/>
          <a:p>
            <a:r>
              <a:rPr lang="en-US" sz="3000" b="1" dirty="0" smtClean="0"/>
              <a:t>With complete and equal follow-up of each subject,</a:t>
            </a:r>
            <a:r>
              <a:rPr lang="en-US" sz="3000" dirty="0" smtClean="0"/>
              <a:t> cumulative incidence is just number of events (E) divided by the number of persons (N) = E/N (i.e., a simple proportion</a:t>
            </a:r>
            <a:r>
              <a:rPr lang="en-US" sz="3000" dirty="0" smtClean="0"/>
              <a:t>) in a given time period</a:t>
            </a:r>
            <a:endParaRPr lang="en-US" sz="3000" dirty="0" smtClean="0"/>
          </a:p>
          <a:p>
            <a:endParaRPr lang="en-US" sz="1800" dirty="0" smtClean="0"/>
          </a:p>
          <a:p>
            <a:r>
              <a:rPr lang="en-US" sz="3000" dirty="0" smtClean="0"/>
              <a:t>Prototypical example</a:t>
            </a:r>
          </a:p>
          <a:p>
            <a:pPr lvl="1"/>
            <a:r>
              <a:rPr lang="en-US" dirty="0" smtClean="0"/>
              <a:t>Outbreak investigations</a:t>
            </a:r>
            <a:r>
              <a:rPr lang="en-US" dirty="0"/>
              <a:t> </a:t>
            </a:r>
            <a:r>
              <a:rPr lang="en-US" dirty="0" smtClean="0"/>
              <a:t>(e.g., of a gastrointestinal illness) with complete follow-up on a cohort of persons who were identified at the beginning of the epidemic</a:t>
            </a:r>
          </a:p>
          <a:p>
            <a:pPr lvl="1"/>
            <a:endParaRPr lang="en-US" sz="1000" dirty="0" smtClean="0"/>
          </a:p>
          <a:p>
            <a:pPr lvl="1"/>
            <a:r>
              <a:rPr lang="en-US" dirty="0" smtClean="0"/>
              <a:t>(Unfortunately, this is often called an “</a:t>
            </a:r>
            <a:r>
              <a:rPr lang="en-US" dirty="0"/>
              <a:t>attack </a:t>
            </a:r>
            <a:r>
              <a:rPr lang="en-US" dirty="0" smtClean="0"/>
              <a:t>rate”!)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685800" y="1523713"/>
            <a:ext cx="7467600" cy="3046988"/>
          </a:xfrm>
          <a:prstGeom prst="rect">
            <a:avLst/>
          </a:prstGeom>
          <a:noFill/>
          <a:ln w="9525">
            <a:noFill/>
            <a:miter lim="800000"/>
            <a:headEnd/>
            <a:tailEnd/>
          </a:ln>
        </p:spPr>
        <p:txBody>
          <a:bodyPr anchor="ctr">
            <a:spAutoFit/>
          </a:bodyPr>
          <a:lstStyle/>
          <a:p>
            <a:pPr eaLnBrk="0" hangingPunct="0"/>
            <a:r>
              <a:rPr lang="en-US" sz="2400" dirty="0"/>
              <a:t>On June 24, 1996, the Livingston County (New York) Department of Health (LCDOH) was notified of a cluster of diarrheal illness following a party on June 22….  </a:t>
            </a:r>
            <a:r>
              <a:rPr lang="en-US" sz="2400" dirty="0"/>
              <a:t>Plesiomonas</a:t>
            </a:r>
            <a:r>
              <a:rPr lang="en-US" sz="2400" dirty="0"/>
              <a:t> </a:t>
            </a:r>
            <a:r>
              <a:rPr lang="en-US" sz="2400" dirty="0"/>
              <a:t>shigelloides</a:t>
            </a:r>
            <a:r>
              <a:rPr lang="en-US" sz="2400" dirty="0"/>
              <a:t> and Salmonella serotype Hartford were identified as the cause of the outbreak… 98 attendees were interviewed. </a:t>
            </a:r>
            <a:r>
              <a:rPr lang="en-US" sz="2400" b="1" dirty="0"/>
              <a:t>56 (57%) of 98 respondents </a:t>
            </a:r>
            <a:r>
              <a:rPr lang="en-US" sz="2400" b="1" dirty="0" smtClean="0"/>
              <a:t>developed illnesses </a:t>
            </a:r>
            <a:r>
              <a:rPr lang="en-US" sz="2400" b="1" dirty="0"/>
              <a:t>meeting the case definition</a:t>
            </a:r>
            <a:r>
              <a:rPr lang="en-US" sz="2400" dirty="0"/>
              <a:t>. 						</a:t>
            </a:r>
            <a:r>
              <a:rPr lang="en-US" sz="2400" i="1" dirty="0"/>
              <a:t>MMWR</a:t>
            </a:r>
            <a:r>
              <a:rPr lang="en-US" sz="2400" dirty="0"/>
              <a:t>, May 22, 1998</a:t>
            </a:r>
          </a:p>
        </p:txBody>
      </p:sp>
      <p:sp>
        <p:nvSpPr>
          <p:cNvPr id="71682" name="Text Box 5"/>
          <p:cNvSpPr txBox="1">
            <a:spLocks noChangeArrowheads="1"/>
          </p:cNvSpPr>
          <p:nvPr/>
        </p:nvSpPr>
        <p:spPr bwMode="auto">
          <a:xfrm>
            <a:off x="228600" y="228600"/>
            <a:ext cx="8839200" cy="1077218"/>
          </a:xfrm>
          <a:prstGeom prst="rect">
            <a:avLst/>
          </a:prstGeom>
          <a:noFill/>
          <a:ln w="9525">
            <a:noFill/>
            <a:miter lim="800000"/>
            <a:headEnd/>
            <a:tailEnd/>
          </a:ln>
        </p:spPr>
        <p:txBody>
          <a:bodyPr wrap="square">
            <a:spAutoFit/>
          </a:bodyPr>
          <a:lstStyle/>
          <a:p>
            <a:pPr algn="ctr" eaLnBrk="0" hangingPunct="0"/>
            <a:r>
              <a:rPr lang="en-US" sz="3200" b="1" dirty="0" smtClean="0"/>
              <a:t>Calculating incidence with a simple proportion:</a:t>
            </a:r>
          </a:p>
          <a:p>
            <a:pPr algn="ctr" eaLnBrk="0" hangingPunct="0"/>
            <a:r>
              <a:rPr lang="en-US" sz="3200" b="1" dirty="0" smtClean="0"/>
              <a:t>Fixed cohort with complete </a:t>
            </a:r>
            <a:r>
              <a:rPr lang="en-US" sz="3200" b="1" dirty="0"/>
              <a:t>and equal follow-up</a:t>
            </a:r>
          </a:p>
        </p:txBody>
      </p:sp>
      <p:sp>
        <p:nvSpPr>
          <p:cNvPr id="28676" name="TextBox 2"/>
          <p:cNvSpPr txBox="1">
            <a:spLocks noChangeArrowheads="1"/>
          </p:cNvSpPr>
          <p:nvPr/>
        </p:nvSpPr>
        <p:spPr bwMode="auto">
          <a:xfrm>
            <a:off x="708215" y="4876800"/>
            <a:ext cx="8001000" cy="1369606"/>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400" dirty="0" smtClean="0"/>
              <a:t>57% is a cumulative incidence</a:t>
            </a:r>
          </a:p>
          <a:p>
            <a:pPr marL="342900" indent="-342900" eaLnBrk="0" hangingPunct="0">
              <a:buFont typeface="Arial" panose="020B0604020202020204" pitchFamily="34" charset="0"/>
              <a:buChar char="•"/>
            </a:pPr>
            <a:endParaRPr lang="en-US" sz="1100" dirty="0" smtClean="0"/>
          </a:p>
          <a:p>
            <a:pPr marL="342900" indent="-342900" eaLnBrk="0" hangingPunct="0">
              <a:buFont typeface="Arial" panose="020B0604020202020204" pitchFamily="34" charset="0"/>
              <a:buChar char="•"/>
            </a:pPr>
            <a:r>
              <a:rPr lang="en-US" sz="2400" dirty="0" smtClean="0"/>
              <a:t>Optimal terminology</a:t>
            </a:r>
            <a:r>
              <a:rPr lang="en-US" sz="2400" dirty="0"/>
              <a:t>:  </a:t>
            </a:r>
            <a:r>
              <a:rPr lang="en-US" sz="2400" dirty="0" smtClean="0"/>
              <a:t>The cumulative </a:t>
            </a:r>
            <a:r>
              <a:rPr lang="en-US" sz="2400" dirty="0"/>
              <a:t>incidence of </a:t>
            </a:r>
            <a:r>
              <a:rPr lang="en-US" sz="2400" dirty="0" smtClean="0"/>
              <a:t>diarrheal illness by XX </a:t>
            </a:r>
            <a:r>
              <a:rPr lang="en-US" sz="2400" dirty="0"/>
              <a:t>days after party attendance was 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5"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0" y="2603939"/>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7" y="1765739"/>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0"/>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5"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7"/>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0"/>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6"/>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42009" name="TextBox 45"/>
          <p:cNvSpPr txBox="1">
            <a:spLocks noChangeArrowheads="1"/>
          </p:cNvSpPr>
          <p:nvPr/>
        </p:nvSpPr>
        <p:spPr bwMode="auto">
          <a:xfrm>
            <a:off x="228600" y="152400"/>
            <a:ext cx="8970789" cy="461665"/>
          </a:xfrm>
          <a:prstGeom prst="rect">
            <a:avLst/>
          </a:prstGeom>
          <a:noFill/>
          <a:ln w="9525">
            <a:noFill/>
            <a:miter lim="800000"/>
            <a:headEnd/>
            <a:tailEnd/>
          </a:ln>
        </p:spPr>
        <p:txBody>
          <a:bodyPr wrap="none">
            <a:spAutoFit/>
          </a:bodyPr>
          <a:lstStyle/>
          <a:p>
            <a:r>
              <a:rPr lang="en-US" sz="2400" b="1" dirty="0" smtClean="0">
                <a:solidFill>
                  <a:srgbClr val="000000"/>
                </a:solidFill>
              </a:rPr>
              <a:t>How do our study designs describe their underlying cohort (fixed)?</a:t>
            </a:r>
            <a:endParaRPr lang="en-US" sz="24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3622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306512"/>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894070"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7" name="Right Arrow 6"/>
          <p:cNvSpPr/>
          <p:nvPr/>
        </p:nvSpPr>
        <p:spPr bwMode="auto">
          <a:xfrm>
            <a:off x="914400" y="2590800"/>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2400" dirty="0" smtClean="0">
              <a:solidFill>
                <a:srgbClr val="000000"/>
              </a:solidFill>
            </a:endParaRPr>
          </a:p>
        </p:txBody>
      </p:sp>
      <p:grpSp>
        <p:nvGrpSpPr>
          <p:cNvPr id="74" name="Group 73"/>
          <p:cNvGrpSpPr/>
          <p:nvPr/>
        </p:nvGrpSpPr>
        <p:grpSpPr>
          <a:xfrm>
            <a:off x="304800" y="5777805"/>
            <a:ext cx="5867400" cy="1015663"/>
            <a:chOff x="1041245" y="6418351"/>
            <a:chExt cx="4871049" cy="1015663"/>
          </a:xfrm>
        </p:grpSpPr>
        <p:sp>
          <p:nvSpPr>
            <p:cNvPr id="42008" name="TextBox 44"/>
            <p:cNvSpPr txBox="1">
              <a:spLocks noChangeArrowheads="1"/>
            </p:cNvSpPr>
            <p:nvPr/>
          </p:nvSpPr>
          <p:spPr bwMode="auto">
            <a:xfrm>
              <a:off x="1389681" y="6418351"/>
              <a:ext cx="4522613" cy="1015663"/>
            </a:xfrm>
            <a:prstGeom prst="rect">
              <a:avLst/>
            </a:prstGeom>
            <a:noFill/>
            <a:ln w="9525">
              <a:noFill/>
              <a:miter lim="800000"/>
              <a:headEnd/>
              <a:tailEnd/>
            </a:ln>
          </p:spPr>
          <p:txBody>
            <a:bodyPr wrap="square">
              <a:spAutoFit/>
            </a:bodyPr>
            <a:lstStyle/>
            <a:p>
              <a:r>
                <a:rPr lang="en-US" sz="3600" dirty="0" smtClean="0">
                  <a:solidFill>
                    <a:srgbClr val="FF0000"/>
                  </a:solidFill>
                  <a:latin typeface="Calibri" pitchFamily="34" charset="0"/>
                </a:rPr>
                <a:t>= Case-control</a:t>
              </a:r>
            </a:p>
            <a:p>
              <a:r>
                <a:rPr lang="en-US" sz="2400" i="1" dirty="0" smtClean="0">
                  <a:solidFill>
                    <a:srgbClr val="FF0000"/>
                  </a:solidFill>
                  <a:latin typeface="Calibri" pitchFamily="34" charset="0"/>
                </a:rPr>
                <a:t>“Strategically (which limits description)”</a:t>
              </a:r>
              <a:endParaRPr lang="en-US" sz="2400" i="1" dirty="0">
                <a:solidFill>
                  <a:srgbClr val="FF0000"/>
                </a:solidFill>
                <a:latin typeface="Calibri" pitchFamily="34" charset="0"/>
              </a:endParaRPr>
            </a:p>
          </p:txBody>
        </p:sp>
        <p:sp>
          <p:nvSpPr>
            <p:cNvPr id="44" name="Text Box 44"/>
            <p:cNvSpPr txBox="1">
              <a:spLocks noChangeArrowheads="1"/>
            </p:cNvSpPr>
            <p:nvPr/>
          </p:nvSpPr>
          <p:spPr bwMode="auto">
            <a:xfrm>
              <a:off x="1041245" y="66603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grpSp>
        <p:nvGrpSpPr>
          <p:cNvPr id="72" name="Group 71"/>
          <p:cNvGrpSpPr/>
          <p:nvPr/>
        </p:nvGrpSpPr>
        <p:grpSpPr>
          <a:xfrm>
            <a:off x="2476500" y="2133681"/>
            <a:ext cx="4049595" cy="3452719"/>
            <a:chOff x="2476500" y="2133681"/>
            <a:chExt cx="4049595" cy="3452719"/>
          </a:xfrm>
        </p:grpSpPr>
        <p:sp>
          <p:nvSpPr>
            <p:cNvPr id="40" name="Text Box 44"/>
            <p:cNvSpPr txBox="1">
              <a:spLocks noChangeArrowheads="1"/>
            </p:cNvSpPr>
            <p:nvPr/>
          </p:nvSpPr>
          <p:spPr bwMode="auto">
            <a:xfrm>
              <a:off x="2524125" y="2133681"/>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1" name="Text Box 44"/>
            <p:cNvSpPr txBox="1">
              <a:spLocks noChangeArrowheads="1"/>
            </p:cNvSpPr>
            <p:nvPr/>
          </p:nvSpPr>
          <p:spPr bwMode="auto">
            <a:xfrm>
              <a:off x="4057650" y="26822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2" name="Text Box 44"/>
            <p:cNvSpPr txBox="1">
              <a:spLocks noChangeArrowheads="1"/>
            </p:cNvSpPr>
            <p:nvPr/>
          </p:nvSpPr>
          <p:spPr bwMode="auto">
            <a:xfrm>
              <a:off x="4057650" y="52853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5" name="Text Box 44"/>
            <p:cNvSpPr txBox="1">
              <a:spLocks noChangeArrowheads="1"/>
            </p:cNvSpPr>
            <p:nvPr/>
          </p:nvSpPr>
          <p:spPr bwMode="auto">
            <a:xfrm>
              <a:off x="2476500" y="49209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6" name="Text Box 44"/>
            <p:cNvSpPr txBox="1">
              <a:spLocks noChangeArrowheads="1"/>
            </p:cNvSpPr>
            <p:nvPr/>
          </p:nvSpPr>
          <p:spPr bwMode="auto">
            <a:xfrm>
              <a:off x="2503945" y="2781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7" name="Text Box 44"/>
            <p:cNvSpPr txBox="1">
              <a:spLocks noChangeArrowheads="1"/>
            </p:cNvSpPr>
            <p:nvPr/>
          </p:nvSpPr>
          <p:spPr bwMode="auto">
            <a:xfrm>
              <a:off x="4043800" y="4686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Text Box 44"/>
            <p:cNvSpPr txBox="1">
              <a:spLocks noChangeArrowheads="1"/>
            </p:cNvSpPr>
            <p:nvPr/>
          </p:nvSpPr>
          <p:spPr bwMode="auto">
            <a:xfrm>
              <a:off x="4895850" y="27584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6259395" y="46923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989787" y="4675085"/>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9" name="Text Box 44"/>
            <p:cNvSpPr txBox="1">
              <a:spLocks noChangeArrowheads="1"/>
            </p:cNvSpPr>
            <p:nvPr/>
          </p:nvSpPr>
          <p:spPr bwMode="auto">
            <a:xfrm>
              <a:off x="6248400" y="283992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0" name="Text Box 44"/>
            <p:cNvSpPr txBox="1">
              <a:spLocks noChangeArrowheads="1"/>
            </p:cNvSpPr>
            <p:nvPr/>
          </p:nvSpPr>
          <p:spPr bwMode="auto">
            <a:xfrm>
              <a:off x="4972050" y="53578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4"/>
            <p:cNvSpPr txBox="1">
              <a:spLocks noChangeArrowheads="1"/>
            </p:cNvSpPr>
            <p:nvPr/>
          </p:nvSpPr>
          <p:spPr bwMode="auto">
            <a:xfrm>
              <a:off x="6237738" y="3524249"/>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83820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70" name="Group 69"/>
          <p:cNvGrpSpPr/>
          <p:nvPr/>
        </p:nvGrpSpPr>
        <p:grpSpPr>
          <a:xfrm>
            <a:off x="6248400" y="1143000"/>
            <a:ext cx="646331" cy="4876800"/>
            <a:chOff x="6001434" y="987655"/>
            <a:chExt cx="646331" cy="4987280"/>
          </a:xfrm>
        </p:grpSpPr>
        <p:cxnSp>
          <p:nvCxnSpPr>
            <p:cNvPr id="17" name="Straight Arrow Connector 16"/>
            <p:cNvCxnSpPr/>
            <p:nvPr/>
          </p:nvCxnSpPr>
          <p:spPr bwMode="auto">
            <a:xfrm>
              <a:off x="6344444" y="987655"/>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819732" y="3429684"/>
              <a:ext cx="3009735" cy="646331"/>
            </a:xfrm>
            <a:prstGeom prst="rect">
              <a:avLst/>
            </a:prstGeom>
            <a:noFill/>
            <a:ln w="9525">
              <a:noFill/>
              <a:miter lim="800000"/>
              <a:headEnd/>
              <a:tailEnd/>
            </a:ln>
          </p:spPr>
          <p:txBody>
            <a:bodyPr wrap="none">
              <a:spAutoFit/>
            </a:bodyPr>
            <a:lstStyle/>
            <a:p>
              <a:r>
                <a:rPr lang="en-US" sz="3600" dirty="0" smtClean="0">
                  <a:solidFill>
                    <a:srgbClr val="FFFFFF"/>
                  </a:solidFill>
                  <a:latin typeface="Calibri" pitchFamily="34" charset="0"/>
                </a:rPr>
                <a:t>Cross-sectional</a:t>
              </a:r>
              <a:endParaRPr lang="en-US" sz="3600" dirty="0">
                <a:solidFill>
                  <a:srgbClr val="FFFFFF"/>
                </a:solidFill>
                <a:latin typeface="Calibri" pitchFamily="34" charset="0"/>
              </a:endParaRPr>
            </a:p>
          </p:txBody>
        </p:sp>
      </p:grpSp>
      <p:sp>
        <p:nvSpPr>
          <p:cNvPr id="18" name="TextBox 17"/>
          <p:cNvSpPr txBox="1"/>
          <p:nvPr/>
        </p:nvSpPr>
        <p:spPr>
          <a:xfrm>
            <a:off x="5562600" y="5867400"/>
            <a:ext cx="3737770" cy="523220"/>
          </a:xfrm>
          <a:prstGeom prst="rect">
            <a:avLst/>
          </a:prstGeom>
          <a:noFill/>
        </p:spPr>
        <p:txBody>
          <a:bodyPr wrap="square" rtlCol="0">
            <a:spAutoFit/>
          </a:bodyPr>
          <a:lstStyle/>
          <a:p>
            <a:r>
              <a:rPr lang="en-US" sz="2800" b="1" i="1" dirty="0" smtClean="0">
                <a:solidFill>
                  <a:schemeClr val="accent2"/>
                </a:solidFill>
                <a:latin typeface="Arial" panose="020B0604020202020204" pitchFamily="34" charset="0"/>
                <a:cs typeface="Arial" panose="020B0604020202020204" pitchFamily="34" charset="0"/>
              </a:rPr>
              <a:t>“One point in time”</a:t>
            </a:r>
            <a:endParaRPr lang="en-US" sz="2800" b="1" i="1" dirty="0">
              <a:solidFill>
                <a:schemeClr val="accent2"/>
              </a:solidFill>
              <a:latin typeface="Arial" panose="020B0604020202020204" pitchFamily="34" charset="0"/>
              <a:cs typeface="Arial" panose="020B0604020202020204" pitchFamily="34" charset="0"/>
            </a:endParaRPr>
          </a:p>
        </p:txBody>
      </p:sp>
      <p:sp>
        <p:nvSpPr>
          <p:cNvPr id="64" name="TextBox 36"/>
          <p:cNvSpPr txBox="1">
            <a:spLocks noChangeArrowheads="1"/>
          </p:cNvSpPr>
          <p:nvPr/>
        </p:nvSpPr>
        <p:spPr bwMode="auto">
          <a:xfrm>
            <a:off x="1626674" y="3276601"/>
            <a:ext cx="3627981"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Tree>
    <p:extLst>
      <p:ext uri="{BB962C8B-B14F-4D97-AF65-F5344CB8AC3E}">
        <p14:creationId xmlns:p14="http://schemas.microsoft.com/office/powerpoint/2010/main" val="31374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400800" y="1896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810000" y="5715000"/>
            <a:ext cx="1939249"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(e.g., 7 days )</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838200" y="152400"/>
            <a:ext cx="7483139" cy="523220"/>
          </a:xfrm>
          <a:prstGeom prst="rect">
            <a:avLst/>
          </a:prstGeom>
          <a:noFill/>
          <a:ln w="9525">
            <a:noFill/>
            <a:miter lim="800000"/>
            <a:headEnd/>
            <a:tailEnd/>
          </a:ln>
        </p:spPr>
        <p:txBody>
          <a:bodyPr wrap="none">
            <a:spAutoFit/>
          </a:bodyPr>
          <a:lstStyle/>
          <a:p>
            <a:r>
              <a:rPr lang="en-US" sz="2800" b="1" dirty="0" smtClean="0">
                <a:solidFill>
                  <a:srgbClr val="000000"/>
                </a:solidFill>
              </a:rPr>
              <a:t>Complete and equal follow-up in a cohort study</a:t>
            </a:r>
            <a:endParaRPr lang="en-US" sz="28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eaLnBrk="0" hangingPunct="0"/>
            <a:r>
              <a:rPr lang="en-US" sz="2400" dirty="0" smtClean="0">
                <a:solidFill>
                  <a:srgbClr val="000000"/>
                </a:solidFill>
              </a:rPr>
              <a:t>         = event               </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28" name="Group 27"/>
          <p:cNvGrpSpPr/>
          <p:nvPr/>
        </p:nvGrpSpPr>
        <p:grpSpPr>
          <a:xfrm>
            <a:off x="1524001" y="1613339"/>
            <a:ext cx="1187768" cy="444059"/>
            <a:chOff x="1524000" y="1848107"/>
            <a:chExt cx="1104900" cy="133093"/>
          </a:xfrm>
        </p:grpSpPr>
        <p:cxnSp>
          <p:nvCxnSpPr>
            <p:cNvPr id="16" name="Straight Connector 15"/>
            <p:cNvCxnSpPr/>
            <p:nvPr/>
          </p:nvCxnSpPr>
          <p:spPr>
            <a:xfrm flipV="1">
              <a:off x="2628900" y="1848107"/>
              <a:ext cx="0" cy="133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38931" y="905861"/>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59080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3300773" y="1439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1668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68" name="Group 67"/>
          <p:cNvGrpSpPr/>
          <p:nvPr/>
        </p:nvGrpSpPr>
        <p:grpSpPr>
          <a:xfrm>
            <a:off x="1544822" y="5540327"/>
            <a:ext cx="5846578" cy="22273"/>
            <a:chOff x="1524000" y="1966914"/>
            <a:chExt cx="3440462" cy="14287"/>
          </a:xfrm>
        </p:grpSpPr>
        <p:cxnSp>
          <p:nvCxnSpPr>
            <p:cNvPr id="69" name="Straight Connector 68"/>
            <p:cNvCxnSpPr/>
            <p:nvPr/>
          </p:nvCxnSpPr>
          <p:spPr>
            <a:xfrm flipV="1">
              <a:off x="2628900" y="1966914"/>
              <a:ext cx="2335562" cy="14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544821" y="2133600"/>
            <a:ext cx="4977647" cy="3167875"/>
            <a:chOff x="1524000" y="-50803"/>
            <a:chExt cx="1108938" cy="2032004"/>
          </a:xfrm>
        </p:grpSpPr>
        <p:cxnSp>
          <p:nvCxnSpPr>
            <p:cNvPr id="75" name="Straight Connector 74"/>
            <p:cNvCxnSpPr>
              <a:endCxn id="80" idx="4"/>
            </p:cNvCxnSpPr>
            <p:nvPr/>
          </p:nvCxnSpPr>
          <p:spPr>
            <a:xfrm flipV="1">
              <a:off x="2628900" y="-50803"/>
              <a:ext cx="4038" cy="2032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524001" y="1947368"/>
            <a:ext cx="3766587" cy="2124902"/>
            <a:chOff x="1524000" y="618202"/>
            <a:chExt cx="1104900" cy="1362999"/>
          </a:xfrm>
        </p:grpSpPr>
        <p:cxnSp>
          <p:nvCxnSpPr>
            <p:cNvPr id="83" name="Straight Connector 82"/>
            <p:cNvCxnSpPr/>
            <p:nvPr/>
          </p:nvCxnSpPr>
          <p:spPr>
            <a:xfrm flipH="1" flipV="1">
              <a:off x="2621985" y="618202"/>
              <a:ext cx="6915" cy="1362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a:off x="1544822" y="3199995"/>
            <a:ext cx="5846578" cy="17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544822" y="2912281"/>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V="1">
            <a:off x="1532416" y="2621184"/>
            <a:ext cx="5858983" cy="45719"/>
            <a:chOff x="1524000" y="1317775"/>
            <a:chExt cx="1557163" cy="663425"/>
          </a:xfrm>
        </p:grpSpPr>
        <p:cxnSp>
          <p:nvCxnSpPr>
            <p:cNvPr id="92" name="Straight Connector 91"/>
            <p:cNvCxnSpPr/>
            <p:nvPr/>
          </p:nvCxnSpPr>
          <p:spPr>
            <a:xfrm flipV="1">
              <a:off x="2628900" y="1317775"/>
              <a:ext cx="452263" cy="663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522228" y="1689537"/>
            <a:ext cx="1877621" cy="656405"/>
            <a:chOff x="1524000" y="1560158"/>
            <a:chExt cx="1104900" cy="421045"/>
          </a:xfrm>
        </p:grpSpPr>
        <p:cxnSp>
          <p:nvCxnSpPr>
            <p:cNvPr id="95" name="Straight Connector 94"/>
            <p:cNvCxnSpPr/>
            <p:nvPr/>
          </p:nvCxnSpPr>
          <p:spPr>
            <a:xfrm flipV="1">
              <a:off x="2628900" y="1560158"/>
              <a:ext cx="0" cy="421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a:off x="1544822" y="4669568"/>
            <a:ext cx="5846578"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22228" y="3487409"/>
            <a:ext cx="5869172"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44822" y="3750166"/>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532417" y="5020927"/>
            <a:ext cx="585898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32417" y="4321095"/>
            <a:ext cx="5858983"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409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r>
              <a:rPr lang="en-US" dirty="0" smtClean="0"/>
              <a:t>In most cohort studies (or trials), participants have different follow-up times -- for a variety of reasons.</a:t>
            </a:r>
          </a:p>
          <a:p>
            <a:pPr marL="0" indent="0">
              <a:buFontTx/>
              <a:buNone/>
            </a:pPr>
            <a:endParaRPr lang="en-US" sz="1000" dirty="0" smtClean="0"/>
          </a:p>
          <a:p>
            <a:r>
              <a:rPr lang="en-US" dirty="0" smtClean="0"/>
              <a:t>Therefore, use of simple proportions to estimate incidence does not work</a:t>
            </a:r>
          </a:p>
          <a:p>
            <a:r>
              <a:rPr lang="en-US" dirty="0" smtClean="0"/>
              <a:t>Next slides identify common reasons for differing follow-up times.</a:t>
            </a:r>
          </a:p>
          <a:p>
            <a:endParaRPr lang="en-US" sz="1200" dirty="0" smtClean="0"/>
          </a:p>
          <a:p>
            <a:endParaRPr lang="en-US" sz="16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l="3529" t="12959" r="2353" b="3482"/>
          <a:stretch>
            <a:fillRect/>
          </a:stretch>
        </p:blipFill>
        <p:spPr bwMode="auto">
          <a:xfrm>
            <a:off x="457200" y="739140"/>
            <a:ext cx="8077200" cy="5966460"/>
          </a:xfrm>
          <a:prstGeom prst="rect">
            <a:avLst/>
          </a:prstGeom>
          <a:noFill/>
          <a:ln w="9525">
            <a:noFill/>
            <a:miter lim="800000"/>
            <a:headEnd/>
            <a:tailEnd/>
          </a:ln>
        </p:spPr>
      </p:pic>
      <p:sp>
        <p:nvSpPr>
          <p:cNvPr id="75778" name="Text Box 8"/>
          <p:cNvSpPr txBox="1">
            <a:spLocks noChangeArrowheads="1"/>
          </p:cNvSpPr>
          <p:nvPr/>
        </p:nvSpPr>
        <p:spPr bwMode="auto">
          <a:xfrm>
            <a:off x="914400" y="152400"/>
            <a:ext cx="7467600" cy="584200"/>
          </a:xfrm>
          <a:prstGeom prst="rect">
            <a:avLst/>
          </a:prstGeom>
          <a:noFill/>
          <a:ln w="9525">
            <a:noFill/>
            <a:miter lim="800000"/>
            <a:headEnd/>
            <a:tailEnd/>
          </a:ln>
        </p:spPr>
        <p:txBody>
          <a:bodyPr>
            <a:spAutoFit/>
          </a:bodyPr>
          <a:lstStyle/>
          <a:p>
            <a:pPr eaLnBrk="0" hangingPunct="0">
              <a:spcBef>
                <a:spcPct val="50000"/>
              </a:spcBef>
            </a:pPr>
            <a:r>
              <a:rPr lang="en-US" sz="3200" b="1" dirty="0"/>
              <a:t>Follow-up times differ:  Staggered entry</a:t>
            </a:r>
          </a:p>
        </p:txBody>
      </p:sp>
      <p:sp>
        <p:nvSpPr>
          <p:cNvPr id="3" name="TextBox 2"/>
          <p:cNvSpPr txBox="1"/>
          <p:nvPr/>
        </p:nvSpPr>
        <p:spPr>
          <a:xfrm>
            <a:off x="7086600" y="121920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583324" y="1219200"/>
            <a:ext cx="7608176" cy="5481145"/>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Censoring (</a:t>
            </a:r>
            <a:r>
              <a:rPr lang="en-US" sz="3200" b="1" dirty="0" smtClean="0"/>
              <a:t>lost to follow-up </a:t>
            </a:r>
            <a:r>
              <a:rPr lang="en-US" sz="3200" b="1" dirty="0"/>
              <a:t>and administrative)</a:t>
            </a:r>
          </a:p>
        </p:txBody>
      </p:sp>
      <p:sp>
        <p:nvSpPr>
          <p:cNvPr id="2" name="Oval 1"/>
          <p:cNvSpPr/>
          <p:nvPr/>
        </p:nvSpPr>
        <p:spPr bwMode="auto">
          <a:xfrm>
            <a:off x="54102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7239000" y="28194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72390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72390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0"/>
            <a:ext cx="7772400" cy="1143000"/>
          </a:xfrm>
        </p:spPr>
        <p:txBody>
          <a:bodyPr/>
          <a:lstStyle/>
          <a:p>
            <a:r>
              <a:rPr lang="en-US" sz="4000" b="1" dirty="0" smtClean="0"/>
              <a:t>Two Ways Censoring Occurs</a:t>
            </a:r>
          </a:p>
        </p:txBody>
      </p:sp>
      <p:sp>
        <p:nvSpPr>
          <p:cNvPr id="79874" name="Rectangle 3"/>
          <p:cNvSpPr>
            <a:spLocks noGrp="1" noChangeArrowheads="1"/>
          </p:cNvSpPr>
          <p:nvPr>
            <p:ph type="body" idx="1"/>
          </p:nvPr>
        </p:nvSpPr>
        <p:spPr>
          <a:xfrm>
            <a:off x="228600" y="914400"/>
            <a:ext cx="9067800" cy="4343400"/>
          </a:xfrm>
        </p:spPr>
        <p:txBody>
          <a:bodyPr/>
          <a:lstStyle/>
          <a:p>
            <a:pPr marL="514350" indent="-514350">
              <a:buFontTx/>
              <a:buAutoNum type="arabicParenR"/>
            </a:pPr>
            <a:r>
              <a:rPr lang="en-US" dirty="0" smtClean="0"/>
              <a:t>Loss to follow-up </a:t>
            </a:r>
          </a:p>
          <a:p>
            <a:pPr marL="914400" lvl="1" indent="-514350"/>
            <a:r>
              <a:rPr lang="en-US" dirty="0" smtClean="0"/>
              <a:t>Also known as “drop-out”</a:t>
            </a:r>
          </a:p>
          <a:p>
            <a:pPr marL="914400" lvl="1" indent="-514350"/>
            <a:r>
              <a:rPr lang="en-US" dirty="0" smtClean="0"/>
              <a:t>Participants might inform investigators of intentions</a:t>
            </a:r>
          </a:p>
          <a:p>
            <a:pPr marL="1314450" lvl="2" indent="-514350"/>
            <a:r>
              <a:rPr lang="en-US" dirty="0" smtClean="0"/>
              <a:t>no longer interested in participating, or</a:t>
            </a:r>
          </a:p>
          <a:p>
            <a:pPr marL="1314450" lvl="2" indent="-514350"/>
            <a:r>
              <a:rPr lang="en-US" dirty="0" smtClean="0"/>
              <a:t>moving away and can no longer practically participate</a:t>
            </a:r>
          </a:p>
          <a:p>
            <a:pPr marL="914400" lvl="1" indent="-514350"/>
            <a:r>
              <a:rPr lang="en-US" dirty="0" smtClean="0"/>
              <a:t>Or, they may not inform investigators</a:t>
            </a:r>
          </a:p>
          <a:p>
            <a:pPr marL="1314450" lvl="2" indent="-514350"/>
            <a:r>
              <a:rPr lang="en-US" dirty="0" smtClean="0"/>
              <a:t>Simply stop coming to study visits and cannot be found</a:t>
            </a:r>
          </a:p>
          <a:p>
            <a:pPr marL="914400" lvl="1" indent="-514350"/>
            <a:r>
              <a:rPr lang="en-US" dirty="0" smtClean="0"/>
              <a:t>Although all above mechanisms are handled the same analytically, it is worth recording the mechanism</a:t>
            </a:r>
          </a:p>
          <a:p>
            <a:endParaRPr lang="en-US" sz="1000" dirty="0" smtClean="0"/>
          </a:p>
          <a:p>
            <a:pPr>
              <a:buFontTx/>
              <a:buNone/>
            </a:pPr>
            <a:r>
              <a:rPr lang="en-US" dirty="0" smtClean="0"/>
              <a:t>2) End of study (participant alive and hasn’t experienced outcome) = Administrative Censoring</a:t>
            </a:r>
          </a:p>
          <a:p>
            <a:pPr>
              <a:buFontTx/>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sz="3600" b="1" dirty="0" smtClean="0"/>
              <a:t>Cumulative incidence with differing follow-up times</a:t>
            </a:r>
          </a:p>
        </p:txBody>
      </p:sp>
      <p:sp>
        <p:nvSpPr>
          <p:cNvPr id="81922" name="Rectangle 3"/>
          <p:cNvSpPr>
            <a:spLocks noGrp="1" noChangeArrowheads="1"/>
          </p:cNvSpPr>
          <p:nvPr>
            <p:ph type="body" idx="4294967295"/>
          </p:nvPr>
        </p:nvSpPr>
        <p:spPr>
          <a:xfrm>
            <a:off x="457200" y="1219200"/>
            <a:ext cx="8915400" cy="4495800"/>
          </a:xfrm>
        </p:spPr>
        <p:txBody>
          <a:bodyPr/>
          <a:lstStyle/>
          <a:p>
            <a:pPr marL="0" indent="0">
              <a:buFontTx/>
              <a:buNone/>
            </a:pPr>
            <a:endParaRPr lang="en-US" dirty="0" smtClean="0"/>
          </a:p>
          <a:p>
            <a:pPr marL="0" indent="0">
              <a:buFontTx/>
              <a:buNone/>
            </a:pPr>
            <a:r>
              <a:rPr lang="en-US" dirty="0" smtClean="0"/>
              <a:t>In most cohort studies, participants have different follow-up times because of at least one of these possible reasons:</a:t>
            </a:r>
          </a:p>
          <a:p>
            <a:pPr marL="0" indent="0"/>
            <a:r>
              <a:rPr lang="en-US" dirty="0" smtClean="0"/>
              <a:t> Staggered entry with fixed ending time</a:t>
            </a:r>
          </a:p>
          <a:p>
            <a:pPr marL="0" indent="0"/>
            <a:r>
              <a:rPr lang="en-US" dirty="0" smtClean="0"/>
              <a:t> Loss to follow-up (aka drop-out)</a:t>
            </a:r>
          </a:p>
          <a:p>
            <a:pPr marL="0" indent="0"/>
            <a:r>
              <a:rPr lang="en-US" dirty="0" smtClean="0"/>
              <a:t> Competing events</a:t>
            </a:r>
          </a:p>
          <a:p>
            <a:pPr lvl="1"/>
            <a:endParaRPr lang="en-US" sz="1400" dirty="0" smtClean="0"/>
          </a:p>
        </p:txBody>
      </p:sp>
      <p:sp>
        <p:nvSpPr>
          <p:cNvPr id="2" name="Right Brace 1"/>
          <p:cNvSpPr/>
          <p:nvPr/>
        </p:nvSpPr>
        <p:spPr bwMode="auto">
          <a:xfrm>
            <a:off x="7150147" y="3429000"/>
            <a:ext cx="307848" cy="1143000"/>
          </a:xfrm>
          <a:prstGeom prst="rightBrace">
            <a:avLst>
              <a:gd name="adj1" fmla="val 111386"/>
              <a:gd name="adj2" fmla="val 5000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7467600" y="3635514"/>
            <a:ext cx="1295400" cy="707886"/>
          </a:xfrm>
          <a:prstGeom prst="rect">
            <a:avLst/>
          </a:prstGeom>
          <a:noFill/>
        </p:spPr>
        <p:txBody>
          <a:bodyPr wrap="square" rtlCol="0">
            <a:spAutoFit/>
          </a:bodyPr>
          <a:lstStyle/>
          <a:p>
            <a:r>
              <a:rPr lang="en-US" sz="2000" dirty="0" smtClean="0"/>
              <a:t>Results in censoring</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583324" y="1219200"/>
            <a:ext cx="7608176" cy="5481145"/>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Censoring (</a:t>
            </a:r>
            <a:r>
              <a:rPr lang="en-US" sz="3200" b="1" dirty="0" smtClean="0"/>
              <a:t>lost to follow-up </a:t>
            </a:r>
            <a:r>
              <a:rPr lang="en-US" sz="3200" b="1" dirty="0"/>
              <a:t>and administrative)</a:t>
            </a:r>
          </a:p>
        </p:txBody>
      </p:sp>
      <p:sp>
        <p:nvSpPr>
          <p:cNvPr id="2" name="Oval 1"/>
          <p:cNvSpPr/>
          <p:nvPr/>
        </p:nvSpPr>
        <p:spPr bwMode="auto">
          <a:xfrm>
            <a:off x="54102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7239000" y="28194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72390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72390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
        <p:nvSpPr>
          <p:cNvPr id="11" name="TextBox 10"/>
          <p:cNvSpPr txBox="1"/>
          <p:nvPr/>
        </p:nvSpPr>
        <p:spPr>
          <a:xfrm>
            <a:off x="581552" y="1701569"/>
            <a:ext cx="5943597" cy="954107"/>
          </a:xfrm>
          <a:prstGeom prst="rect">
            <a:avLst/>
          </a:prstGeom>
          <a:solidFill>
            <a:schemeClr val="accent1"/>
          </a:solidFill>
        </p:spPr>
        <p:txBody>
          <a:bodyPr wrap="square" rtlCol="0">
            <a:spAutoFit/>
          </a:bodyPr>
          <a:lstStyle/>
          <a:p>
            <a:r>
              <a:rPr lang="en-US" sz="2800" dirty="0" smtClean="0"/>
              <a:t>Can we use E/N to calculate cumulative incidence in this situation?</a:t>
            </a:r>
            <a:endParaRPr lang="en-US" sz="2800" dirty="0"/>
          </a:p>
        </p:txBody>
      </p:sp>
    </p:spTree>
    <p:extLst>
      <p:ext uri="{BB962C8B-B14F-4D97-AF65-F5344CB8AC3E}">
        <p14:creationId xmlns:p14="http://schemas.microsoft.com/office/powerpoint/2010/main" val="4198255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 y="304800"/>
            <a:ext cx="8991600" cy="1143000"/>
          </a:xfrm>
        </p:spPr>
        <p:txBody>
          <a:bodyPr/>
          <a:lstStyle/>
          <a:p>
            <a:r>
              <a:rPr lang="en-US" sz="3600" b="1" dirty="0" smtClean="0"/>
              <a:t>Example: Calculating Cumulative Incidence in Face of Differing Follow-up Times</a:t>
            </a:r>
          </a:p>
        </p:txBody>
      </p:sp>
      <p:sp>
        <p:nvSpPr>
          <p:cNvPr id="83970" name="Rectangle 3"/>
          <p:cNvSpPr>
            <a:spLocks noGrp="1" noChangeArrowheads="1"/>
          </p:cNvSpPr>
          <p:nvPr>
            <p:ph type="body" idx="1"/>
          </p:nvPr>
        </p:nvSpPr>
        <p:spPr>
          <a:xfrm>
            <a:off x="76200" y="1676400"/>
            <a:ext cx="8915400" cy="4572000"/>
          </a:xfrm>
        </p:spPr>
        <p:txBody>
          <a:bodyPr/>
          <a:lstStyle/>
          <a:p>
            <a:pPr>
              <a:lnSpc>
                <a:spcPct val="90000"/>
              </a:lnSpc>
              <a:spcAft>
                <a:spcPts val="600"/>
              </a:spcAft>
            </a:pPr>
            <a:r>
              <a:rPr lang="en-US" sz="2400" dirty="0" smtClean="0"/>
              <a:t>Previous example:  “The cumulative incidence of a first fracture reached </a:t>
            </a:r>
            <a:r>
              <a:rPr lang="en-US" sz="2400" dirty="0" smtClean="0">
                <a:solidFill>
                  <a:srgbClr val="FF3300"/>
                </a:solidFill>
              </a:rPr>
              <a:t>15.1%</a:t>
            </a:r>
            <a:r>
              <a:rPr lang="en-US" sz="2400" dirty="0" smtClean="0"/>
              <a:t> at 5 years with rosiglitazone, </a:t>
            </a:r>
            <a:r>
              <a:rPr lang="en-US" sz="2400" dirty="0" smtClean="0">
                <a:solidFill>
                  <a:srgbClr val="0066FF"/>
                </a:solidFill>
              </a:rPr>
              <a:t>7.3%</a:t>
            </a:r>
            <a:r>
              <a:rPr lang="en-US" sz="2400" dirty="0" smtClean="0"/>
              <a:t> with metformin, and </a:t>
            </a:r>
            <a:r>
              <a:rPr lang="en-US" sz="2400" dirty="0" smtClean="0">
                <a:solidFill>
                  <a:srgbClr val="008080"/>
                </a:solidFill>
              </a:rPr>
              <a:t>7.7%</a:t>
            </a:r>
            <a:r>
              <a:rPr lang="en-US" sz="2400" dirty="0" smtClean="0"/>
              <a:t> with glyburide.”  </a:t>
            </a:r>
          </a:p>
          <a:p>
            <a:pPr lvl="1">
              <a:lnSpc>
                <a:spcPct val="90000"/>
              </a:lnSpc>
            </a:pPr>
            <a:r>
              <a:rPr lang="en-US" sz="2400" dirty="0" smtClean="0"/>
              <a:t>There were different follow-up times and these %’s take this into account.  We’ll see how to do this in the next </a:t>
            </a:r>
            <a:r>
              <a:rPr lang="en-US" sz="2400" dirty="0" smtClean="0"/>
              <a:t>slides</a:t>
            </a:r>
          </a:p>
          <a:p>
            <a:pPr marL="457200" lvl="1" indent="0">
              <a:lnSpc>
                <a:spcPct val="90000"/>
              </a:lnSpc>
              <a:buNone/>
            </a:pPr>
            <a:endParaRPr lang="en-US" sz="2400" dirty="0" smtClean="0"/>
          </a:p>
          <a:p>
            <a:pPr>
              <a:lnSpc>
                <a:spcPct val="90000"/>
              </a:lnSpc>
              <a:spcAft>
                <a:spcPts val="600"/>
              </a:spcAft>
            </a:pPr>
            <a:r>
              <a:rPr lang="en-US" sz="2400" dirty="0" smtClean="0"/>
              <a:t>“Among the 1,840 women, 111 reported a first fracture: 60 (</a:t>
            </a:r>
            <a:r>
              <a:rPr lang="en-US" sz="2400" dirty="0" smtClean="0">
                <a:solidFill>
                  <a:srgbClr val="FF3300"/>
                </a:solidFill>
              </a:rPr>
              <a:t>9.3%</a:t>
            </a:r>
            <a:r>
              <a:rPr lang="en-US" sz="2400" dirty="0" smtClean="0"/>
              <a:t>) of those treated with rosiglitazone, 30 (</a:t>
            </a:r>
            <a:r>
              <a:rPr lang="en-US" sz="2400" dirty="0" smtClean="0">
                <a:solidFill>
                  <a:srgbClr val="0066FF"/>
                </a:solidFill>
              </a:rPr>
              <a:t>5.1%</a:t>
            </a:r>
            <a:r>
              <a:rPr lang="en-US" sz="2400" dirty="0" smtClean="0"/>
              <a:t>) of those treated with metformin, and 21 (</a:t>
            </a:r>
            <a:r>
              <a:rPr lang="en-US" sz="2400" dirty="0" smtClean="0">
                <a:solidFill>
                  <a:srgbClr val="008080"/>
                </a:solidFill>
              </a:rPr>
              <a:t>3.5%</a:t>
            </a:r>
            <a:r>
              <a:rPr lang="en-US" sz="2400" dirty="0" smtClean="0"/>
              <a:t>) of those treated with glyburide.”   </a:t>
            </a:r>
          </a:p>
          <a:p>
            <a:pPr lvl="1">
              <a:lnSpc>
                <a:spcPct val="90000"/>
              </a:lnSpc>
            </a:pPr>
            <a:r>
              <a:rPr lang="en-US" sz="2400" dirty="0" smtClean="0"/>
              <a:t>60 fractures/645 </a:t>
            </a:r>
            <a:r>
              <a:rPr lang="en-US" sz="2400" dirty="0"/>
              <a:t>women assigned to rosiglitazone = 9.3</a:t>
            </a:r>
            <a:r>
              <a:rPr lang="en-US" sz="2400" dirty="0" smtClean="0"/>
              <a:t>%.  </a:t>
            </a:r>
            <a:r>
              <a:rPr lang="en-US" sz="2400" dirty="0" smtClean="0"/>
              <a:t>Avoid reporting a simple </a:t>
            </a:r>
            <a:r>
              <a:rPr lang="en-US" sz="2400" dirty="0" smtClean="0"/>
              <a:t>% if there are differing </a:t>
            </a:r>
            <a:r>
              <a:rPr lang="en-US" sz="2400" dirty="0" smtClean="0"/>
              <a:t>follow-up </a:t>
            </a:r>
            <a:r>
              <a:rPr lang="en-US" sz="2400" dirty="0" smtClean="0"/>
              <a:t>times; the % has no meaningful epidemiologic interpretation.  No. </a:t>
            </a:r>
            <a:r>
              <a:rPr lang="en-US" sz="2400" dirty="0" smtClean="0"/>
              <a:t>of fractures (e.g</a:t>
            </a:r>
            <a:r>
              <a:rPr lang="en-US" sz="2400" dirty="0" smtClean="0"/>
              <a:t>., </a:t>
            </a:r>
            <a:r>
              <a:rPr lang="en-US" sz="2400" dirty="0" smtClean="0"/>
              <a:t>60) is useful, but </a:t>
            </a:r>
            <a:r>
              <a:rPr lang="en-US" sz="2400" dirty="0" smtClean="0"/>
              <a:t>% is </a:t>
            </a:r>
            <a:r>
              <a:rPr lang="en-US" sz="2400" dirty="0" smtClean="0"/>
              <a:t>not.  </a:t>
            </a:r>
          </a:p>
          <a:p>
            <a:pPr marL="457200" lvl="1" indent="0">
              <a:lnSpc>
                <a:spcPct val="90000"/>
              </a:lnSpc>
              <a:buNone/>
            </a:pPr>
            <a:endParaRPr lang="en-US" sz="2400" dirty="0" smtClean="0"/>
          </a:p>
        </p:txBody>
      </p:sp>
      <p:sp>
        <p:nvSpPr>
          <p:cNvPr id="2" name="Oval 1"/>
          <p:cNvSpPr/>
          <p:nvPr/>
        </p:nvSpPr>
        <p:spPr bwMode="auto">
          <a:xfrm>
            <a:off x="1371600" y="1905000"/>
            <a:ext cx="11430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7631376" y="3886200"/>
            <a:ext cx="11430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endParaRPr lang="en-US" sz="1000" dirty="0" smtClean="0"/>
          </a:p>
          <a:p>
            <a:r>
              <a:rPr lang="en-US" dirty="0" smtClean="0"/>
              <a:t>With different follow-up time, use of simple proportions to estimate incidence does not work</a:t>
            </a:r>
          </a:p>
          <a:p>
            <a:endParaRPr lang="en-US" sz="1200" dirty="0" smtClean="0"/>
          </a:p>
          <a:p>
            <a:r>
              <a:rPr lang="en-US" dirty="0" smtClean="0"/>
              <a:t>That simple proportions cannot be used is the basis of the field called </a:t>
            </a:r>
            <a:r>
              <a:rPr lang="en-US" i="1" dirty="0" smtClean="0"/>
              <a:t>survival analysis</a:t>
            </a:r>
          </a:p>
          <a:p>
            <a:pPr lvl="1"/>
            <a:r>
              <a:rPr lang="en-US" dirty="0" smtClean="0"/>
              <a:t>Pertains not just to survival after a diagnosis but rather to the occurrence of any incident event</a:t>
            </a:r>
          </a:p>
          <a:p>
            <a:pPr lvl="1"/>
            <a:r>
              <a:rPr lang="en-US" dirty="0" smtClean="0"/>
              <a:t>We will learn the basics of survival analysis</a:t>
            </a:r>
          </a:p>
          <a:p>
            <a:endParaRPr lang="en-US" sz="1600" dirty="0" smtClean="0"/>
          </a:p>
        </p:txBody>
      </p:sp>
    </p:spTree>
    <p:extLst>
      <p:ext uri="{BB962C8B-B14F-4D97-AF65-F5344CB8AC3E}">
        <p14:creationId xmlns:p14="http://schemas.microsoft.com/office/powerpoint/2010/main" val="86788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381000" y="228600"/>
            <a:ext cx="8458200" cy="1143000"/>
          </a:xfrm>
        </p:spPr>
        <p:txBody>
          <a:bodyPr/>
          <a:lstStyle/>
          <a:p>
            <a:r>
              <a:rPr lang="en-US" sz="3000" b="1" dirty="0" smtClean="0"/>
              <a:t>Calculating cumulative incidence with differing follow-up times (i.e., in the presence of censoring)</a:t>
            </a:r>
            <a:endParaRPr lang="en-US" sz="3000" b="1" dirty="0" smtClean="0"/>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smtClean="0"/>
              <a:t>The Problem:</a:t>
            </a:r>
            <a:r>
              <a:rPr lang="en-US" dirty="0" smtClean="0"/>
              <a:t> Since rarely have equal follow-up on everyone, we can’t just divide number of events by the number who were initially at risk</a:t>
            </a:r>
          </a:p>
          <a:p>
            <a:pPr lvl="1">
              <a:lnSpc>
                <a:spcPct val="90000"/>
              </a:lnSpc>
              <a:buFontTx/>
              <a:buNone/>
            </a:pPr>
            <a:endParaRPr lang="en-US" dirty="0" smtClean="0"/>
          </a:p>
          <a:p>
            <a:pPr>
              <a:lnSpc>
                <a:spcPct val="90000"/>
              </a:lnSpc>
            </a:pPr>
            <a:r>
              <a:rPr lang="en-US" b="1" dirty="0" smtClean="0"/>
              <a:t>The Solution:</a:t>
            </a:r>
            <a:r>
              <a:rPr lang="en-US" dirty="0" smtClean="0"/>
              <a:t> Kaplan-Meier and </a:t>
            </a:r>
            <a:r>
              <a:rPr lang="en-US" dirty="0" smtClean="0"/>
              <a:t>life table estimation are </a:t>
            </a:r>
            <a:r>
              <a:rPr lang="en-US" dirty="0" smtClean="0"/>
              <a:t>two common methods devised to calculate cumulative incidence among persons with differing amounts of follow-up time (i.e., censoring)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228600" y="1219200"/>
            <a:ext cx="8610600" cy="4648200"/>
          </a:xfrm>
          <a:prstGeom prst="rect">
            <a:avLst/>
          </a:prstGeom>
          <a:noFill/>
          <a:ln w="9525">
            <a:noFill/>
            <a:miter lim="800000"/>
            <a:headEnd/>
            <a:tailEnd/>
          </a:ln>
        </p:spPr>
        <p:txBody>
          <a:bodyPr/>
          <a:lstStyle/>
          <a:p>
            <a:pPr marL="395288" indent="-395288" eaLnBrk="0" hangingPunct="0">
              <a:spcBef>
                <a:spcPct val="20000"/>
              </a:spcBef>
              <a:buFont typeface="Arial" panose="020B0604020202020204" pitchFamily="34" charset="0"/>
              <a:buChar char="•"/>
            </a:pPr>
            <a:r>
              <a:rPr lang="en-US" sz="2800" b="1" dirty="0" smtClean="0"/>
              <a:t>Occurrence of disease</a:t>
            </a:r>
            <a:r>
              <a:rPr lang="en-US" sz="2800" dirty="0" smtClean="0"/>
              <a:t> is a fundamental measurement in 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2800" b="1" dirty="0" smtClean="0"/>
              <a:t>Occurrence of disease</a:t>
            </a:r>
            <a:r>
              <a:rPr lang="en-US" sz="2800" dirty="0" smtClean="0"/>
              <a:t> is often a </a:t>
            </a:r>
            <a:r>
              <a:rPr lang="en-US" sz="2800" b="1" dirty="0" smtClean="0"/>
              <a:t>binary</a:t>
            </a:r>
            <a:r>
              <a:rPr lang="en-US" sz="2800" dirty="0" smtClean="0"/>
              <a:t> (yes/no; present/absent) outcome</a:t>
            </a:r>
          </a:p>
          <a:p>
            <a:pPr marL="742950" lvl="1" indent="-285750" eaLnBrk="0" hangingPunct="0">
              <a:spcBef>
                <a:spcPct val="20000"/>
              </a:spcBef>
              <a:buFontTx/>
              <a:buChar char="–"/>
            </a:pPr>
            <a:r>
              <a:rPr lang="en-US" sz="2800" dirty="0" smtClean="0"/>
              <a:t>Note</a:t>
            </a:r>
            <a:r>
              <a:rPr lang="en-US" sz="2800" dirty="0"/>
              <a:t>: Continuous changes </a:t>
            </a:r>
            <a:r>
              <a:rPr lang="en-US" sz="2800" dirty="0" smtClean="0"/>
              <a:t>in any entity, </a:t>
            </a:r>
            <a:r>
              <a:rPr lang="en-US" sz="2800" dirty="0"/>
              <a:t>e.g., changes in blood pressure, are also relevant but </a:t>
            </a:r>
            <a:r>
              <a:rPr lang="en-US" sz="2800" dirty="0" smtClean="0"/>
              <a:t>are not </a:t>
            </a:r>
            <a:r>
              <a:rPr lang="en-US" sz="2800" dirty="0"/>
              <a:t>the focus of this </a:t>
            </a:r>
            <a:r>
              <a:rPr lang="en-US" sz="2800" dirty="0" smtClean="0"/>
              <a:t>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2800" b="1" dirty="0"/>
              <a:t>Occurrence of disease </a:t>
            </a:r>
            <a:r>
              <a:rPr lang="en-US" sz="2800" dirty="0"/>
              <a:t>involves </a:t>
            </a:r>
            <a:r>
              <a:rPr lang="en-US" sz="2800" b="1" i="1" dirty="0" smtClean="0"/>
              <a:t>time</a:t>
            </a:r>
          </a:p>
          <a:p>
            <a:pPr marL="342900" indent="-342900" eaLnBrk="0" hangingPunct="0">
              <a:spcBef>
                <a:spcPct val="20000"/>
              </a:spcBef>
              <a:buFontTx/>
              <a:buChar char="•"/>
            </a:pPr>
            <a:endParaRPr lang="en-US" sz="1000" b="1" i="1" dirty="0" smtClean="0"/>
          </a:p>
          <a:p>
            <a:pPr marL="342900" indent="-342900" eaLnBrk="0" hangingPunct="0">
              <a:spcBef>
                <a:spcPct val="20000"/>
              </a:spcBef>
              <a:buFontTx/>
              <a:buChar char="•"/>
            </a:pPr>
            <a:r>
              <a:rPr lang="en-US" sz="2800" i="1" dirty="0" smtClean="0"/>
              <a:t>Note: we will talk in terms of “disease” but can refer to any event/condition (be it favorable or unfavorable)</a:t>
            </a:r>
            <a:r>
              <a:rPr lang="en-US" sz="3200" b="1" i="1" dirty="0" smtClean="0"/>
              <a:t/>
            </a:r>
            <a:br>
              <a:rPr lang="en-US" sz="3200" b="1" i="1" dirty="0" smtClean="0"/>
            </a:br>
            <a:endParaRPr lang="en-US" sz="3200"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b="1" dirty="0" smtClean="0"/>
              <a:t>Change time scale to “follow-up” time</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extLst>
      <p:ext uri="{BB962C8B-B14F-4D97-AF65-F5344CB8AC3E}">
        <p14:creationId xmlns:p14="http://schemas.microsoft.com/office/powerpoint/2010/main" val="1967653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228600"/>
            <a:ext cx="7772400" cy="1143000"/>
          </a:xfrm>
        </p:spPr>
        <p:txBody>
          <a:bodyPr/>
          <a:lstStyle/>
          <a:p>
            <a:r>
              <a:rPr lang="en-US" sz="4000" b="1" dirty="0" smtClean="0"/>
              <a:t>Kaplan-Meier estimator of cumulative incidence</a:t>
            </a:r>
          </a:p>
        </p:txBody>
      </p:sp>
      <p:sp>
        <p:nvSpPr>
          <p:cNvPr id="90114" name="Rectangle 3"/>
          <p:cNvSpPr>
            <a:spLocks noGrp="1" noChangeArrowheads="1"/>
          </p:cNvSpPr>
          <p:nvPr>
            <p:ph type="body" idx="1"/>
          </p:nvPr>
        </p:nvSpPr>
        <p:spPr>
          <a:xfrm>
            <a:off x="76200" y="1600200"/>
            <a:ext cx="8915400" cy="4114800"/>
          </a:xfrm>
        </p:spPr>
        <p:txBody>
          <a:bodyPr/>
          <a:lstStyle/>
          <a:p>
            <a:pPr>
              <a:lnSpc>
                <a:spcPct val="90000"/>
              </a:lnSpc>
            </a:pPr>
            <a:r>
              <a:rPr lang="en-US" sz="2400" dirty="0" smtClean="0"/>
              <a:t>Also called  “product limit </a:t>
            </a:r>
            <a:r>
              <a:rPr lang="en-US" sz="2400" dirty="0" smtClean="0"/>
              <a:t>estimator”.  </a:t>
            </a:r>
            <a:r>
              <a:rPr lang="en-US" sz="2400" dirty="0" smtClean="0"/>
              <a:t>Original article is in the optional reading. </a:t>
            </a:r>
          </a:p>
          <a:p>
            <a:pPr>
              <a:lnSpc>
                <a:spcPct val="90000"/>
              </a:lnSpc>
            </a:pPr>
            <a:endParaRPr lang="en-US" sz="1400" dirty="0" smtClean="0"/>
          </a:p>
          <a:p>
            <a:pPr>
              <a:lnSpc>
                <a:spcPct val="90000"/>
              </a:lnSpc>
            </a:pPr>
            <a:r>
              <a:rPr lang="en-US" sz="2400" dirty="0" smtClean="0"/>
              <a:t>Key innovation:  Calculates the cumulative probability of </a:t>
            </a:r>
            <a:r>
              <a:rPr lang="en-US" sz="2400" u="sng" dirty="0" smtClean="0"/>
              <a:t>not</a:t>
            </a:r>
            <a:r>
              <a:rPr lang="en-US" sz="2400" dirty="0" smtClean="0"/>
              <a:t> having the event (i.e., of “survival”) across discrete periods of time</a:t>
            </a:r>
          </a:p>
          <a:p>
            <a:pPr>
              <a:lnSpc>
                <a:spcPct val="90000"/>
              </a:lnSpc>
            </a:pPr>
            <a:endParaRPr lang="en-US" sz="1400" dirty="0" smtClean="0"/>
          </a:p>
          <a:p>
            <a:pPr>
              <a:lnSpc>
                <a:spcPct val="90000"/>
              </a:lnSpc>
            </a:pPr>
            <a:r>
              <a:rPr lang="en-US" sz="2400" dirty="0" smtClean="0"/>
              <a:t>Analysis </a:t>
            </a:r>
            <a:r>
              <a:rPr lang="en-US" sz="2400" dirty="0"/>
              <a:t>is performed by dividing the follow-up time into discrete </a:t>
            </a:r>
            <a:r>
              <a:rPr lang="en-US" sz="2400" dirty="0" smtClean="0"/>
              <a:t>periods</a:t>
            </a:r>
            <a:endParaRPr lang="en-US" sz="2400" dirty="0"/>
          </a:p>
          <a:p>
            <a:pPr lvl="1">
              <a:lnSpc>
                <a:spcPct val="90000"/>
              </a:lnSpc>
            </a:pPr>
            <a:r>
              <a:rPr lang="en-US" sz="2400" dirty="0"/>
              <a:t>calculate </a:t>
            </a:r>
            <a:r>
              <a:rPr lang="en-US" sz="2400" dirty="0" smtClean="0"/>
              <a:t>conditional probability </a:t>
            </a:r>
            <a:r>
              <a:rPr lang="en-US" sz="2400" dirty="0"/>
              <a:t>of “survival” at each </a:t>
            </a:r>
            <a:r>
              <a:rPr lang="en-US" sz="2400" dirty="0" smtClean="0"/>
              <a:t>event time </a:t>
            </a:r>
          </a:p>
          <a:p>
            <a:pPr>
              <a:lnSpc>
                <a:spcPct val="90000"/>
              </a:lnSpc>
            </a:pPr>
            <a:endParaRPr lang="en-US" sz="1400" dirty="0" smtClean="0"/>
          </a:p>
          <a:p>
            <a:pPr>
              <a:lnSpc>
                <a:spcPct val="90000"/>
              </a:lnSpc>
            </a:pPr>
            <a:r>
              <a:rPr lang="en-US" sz="2400" dirty="0" smtClean="0"/>
              <a:t>Requires date that event (outcome) occurred on each individual or date last observed (i.e., date censored)</a:t>
            </a:r>
          </a:p>
          <a:p>
            <a:pPr>
              <a:lnSpc>
                <a:spcPct val="90000"/>
              </a:lnSpc>
            </a:pPr>
            <a:endParaRPr lang="en-US" sz="2400" dirty="0" smtClean="0"/>
          </a:p>
        </p:txBody>
      </p:sp>
    </p:spTree>
    <p:extLst>
      <p:ext uri="{BB962C8B-B14F-4D97-AF65-F5344CB8AC3E}">
        <p14:creationId xmlns:p14="http://schemas.microsoft.com/office/powerpoint/2010/main" val="3379282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781800" y="1295400"/>
            <a:ext cx="2057400" cy="2667000"/>
          </a:xfrm>
        </p:spPr>
        <p:txBody>
          <a:bodyPr/>
          <a:lstStyle/>
          <a:p>
            <a:pPr indent="-1588">
              <a:buFontTx/>
              <a:buNone/>
            </a:pPr>
            <a:r>
              <a:rPr lang="en-US" sz="2800" dirty="0" smtClean="0"/>
              <a:t>To start:</a:t>
            </a:r>
          </a:p>
          <a:p>
            <a:pPr indent="-1588">
              <a:buFontTx/>
              <a:buNone/>
            </a:pPr>
            <a:r>
              <a:rPr lang="en-US" sz="2800" dirty="0" smtClean="0"/>
              <a:t>Sort the follow-up times from shortest to longest</a:t>
            </a:r>
          </a:p>
          <a:p>
            <a:endParaRPr lang="en-US" sz="2800" dirty="0" smtClean="0"/>
          </a:p>
        </p:txBody>
      </p:sp>
      <p:pic>
        <p:nvPicPr>
          <p:cNvPr id="92162" name="Picture 2"/>
          <p:cNvPicPr>
            <a:picLocks noChangeAspect="1" noChangeArrowheads="1"/>
          </p:cNvPicPr>
          <p:nvPr/>
        </p:nvPicPr>
        <p:blipFill>
          <a:blip r:embed="rId3"/>
          <a:srcRect l="2542" t="17188" r="2119" b="1958"/>
          <a:stretch>
            <a:fillRect/>
          </a:stretch>
        </p:blipFill>
        <p:spPr bwMode="auto">
          <a:xfrm>
            <a:off x="609600" y="685800"/>
            <a:ext cx="6172200" cy="5638800"/>
          </a:xfrm>
          <a:prstGeom prst="rect">
            <a:avLst/>
          </a:prstGeom>
          <a:noFill/>
          <a:ln w="9525">
            <a:noFill/>
            <a:miter lim="800000"/>
            <a:headEnd/>
            <a:tailEnd/>
          </a:ln>
        </p:spPr>
      </p:pic>
    </p:spTree>
    <p:extLst>
      <p:ext uri="{BB962C8B-B14F-4D97-AF65-F5344CB8AC3E}">
        <p14:creationId xmlns:p14="http://schemas.microsoft.com/office/powerpoint/2010/main" val="2730700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4000" b="1" dirty="0" smtClean="0"/>
              <a:t>Calculating Cumulative Probability</a:t>
            </a:r>
            <a:endParaRPr lang="en-US" b="1" dirty="0" smtClean="0"/>
          </a:p>
        </p:txBody>
      </p:sp>
      <p:sp>
        <p:nvSpPr>
          <p:cNvPr id="94210" name="Rectangle 3"/>
          <p:cNvSpPr>
            <a:spLocks noGrp="1" noChangeArrowheads="1"/>
          </p:cNvSpPr>
          <p:nvPr>
            <p:ph type="body" idx="1"/>
          </p:nvPr>
        </p:nvSpPr>
        <p:spPr>
          <a:xfrm>
            <a:off x="152400" y="1143000"/>
            <a:ext cx="8915400" cy="4114800"/>
          </a:xfrm>
        </p:spPr>
        <p:txBody>
          <a:bodyPr/>
          <a:lstStyle/>
          <a:p>
            <a:r>
              <a:rPr lang="en-US" sz="3000" dirty="0" smtClean="0"/>
              <a:t>Probability theory:  Probability of 2 independent events occurring is the </a:t>
            </a:r>
            <a:r>
              <a:rPr lang="en-US" sz="3000" i="1" dirty="0" smtClean="0"/>
              <a:t>product</a:t>
            </a:r>
            <a:r>
              <a:rPr lang="en-US" sz="3000" dirty="0" smtClean="0"/>
              <a:t> of the probabilities for each occurring alone</a:t>
            </a:r>
          </a:p>
          <a:p>
            <a:pPr lvl="1"/>
            <a:r>
              <a:rPr lang="en-US" sz="2600" dirty="0" smtClean="0"/>
              <a:t>If event 1 occurs with probability 1/6 and event 2 with probability 1/2, then the probability of both event 1 and 2 occurring = 1/6 x 1/2 = 1/12</a:t>
            </a:r>
          </a:p>
          <a:p>
            <a:endParaRPr lang="en-US" sz="800" dirty="0" smtClean="0"/>
          </a:p>
          <a:p>
            <a:r>
              <a:rPr lang="en-US" sz="3000" dirty="0" smtClean="0"/>
              <a:t>Kaplan-Meier estimator takes advantage of this theory to get what we want, which is cumulative incidence of an event:</a:t>
            </a:r>
          </a:p>
          <a:p>
            <a:pPr lvl="1"/>
            <a:r>
              <a:rPr lang="en-US" sz="2600" dirty="0" smtClean="0"/>
              <a:t>Achieves this by casting the problem as determining the probability of </a:t>
            </a:r>
            <a:r>
              <a:rPr lang="en-US" sz="2600" i="1" dirty="0" smtClean="0"/>
              <a:t>not</a:t>
            </a:r>
            <a:r>
              <a:rPr lang="en-US" sz="2600" dirty="0" smtClean="0"/>
              <a:t> having the event over a period of time</a:t>
            </a:r>
          </a:p>
        </p:txBody>
      </p:sp>
    </p:spTree>
    <p:extLst>
      <p:ext uri="{BB962C8B-B14F-4D97-AF65-F5344CB8AC3E}">
        <p14:creationId xmlns:p14="http://schemas.microsoft.com/office/powerpoint/2010/main" val="3206581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90054555"/>
              </p:ext>
            </p:extLst>
          </p:nvPr>
        </p:nvGraphicFramePr>
        <p:xfrm>
          <a:off x="609600" y="1447800"/>
          <a:ext cx="7924800" cy="388112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67584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85775905"/>
              </p:ext>
            </p:extLst>
          </p:nvPr>
        </p:nvGraphicFramePr>
        <p:xfrm>
          <a:off x="609600" y="1447800"/>
          <a:ext cx="7924800" cy="388112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9</a:t>
                      </a:r>
                      <a:endParaRPr lang="en-US" dirty="0"/>
                    </a:p>
                  </a:txBody>
                  <a:tcPr/>
                </a:tc>
                <a:tc>
                  <a:txBody>
                    <a:bodyPr/>
                    <a:lstStyle/>
                    <a:p>
                      <a:pPr algn="ctr"/>
                      <a:r>
                        <a:rPr lang="en-US" dirty="0" smtClean="0"/>
                        <a:t>0</a:t>
                      </a:r>
                      <a:endParaRPr lang="en-US" dirty="0"/>
                    </a:p>
                  </a:txBody>
                  <a:tcPr/>
                </a:tc>
                <a:tc>
                  <a:txBody>
                    <a:bodyPr/>
                    <a:lstStyle/>
                    <a:p>
                      <a:pPr algn="ctr"/>
                      <a:r>
                        <a:rPr lang="en-US" dirty="0" smtClean="0"/>
                        <a:t>0/9=0</a:t>
                      </a:r>
                      <a:endParaRPr lang="en-US" dirty="0"/>
                    </a:p>
                  </a:txBody>
                  <a:tcPr/>
                </a:tc>
                <a:tc>
                  <a:txBody>
                    <a:bodyPr/>
                    <a:lstStyle/>
                    <a:p>
                      <a:pPr algn="ctr"/>
                      <a:r>
                        <a:rPr lang="en-US" dirty="0" smtClean="0"/>
                        <a:t>1</a:t>
                      </a:r>
                      <a:endParaRPr lang="en-US" dirty="0"/>
                    </a:p>
                  </a:txBody>
                  <a:tcPr/>
                </a:tc>
                <a:tc>
                  <a:txBody>
                    <a:bodyPr/>
                    <a:lstStyle/>
                    <a:p>
                      <a:pPr algn="ctr"/>
                      <a:r>
                        <a:rPr lang="en-US" dirty="0" smtClean="0"/>
                        <a:t>0.90</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5" name="TextBox 4"/>
          <p:cNvSpPr txBox="1"/>
          <p:nvPr/>
        </p:nvSpPr>
        <p:spPr>
          <a:xfrm>
            <a:off x="2514600" y="5488632"/>
            <a:ext cx="4572000" cy="461665"/>
          </a:xfrm>
          <a:prstGeom prst="rect">
            <a:avLst/>
          </a:prstGeom>
          <a:noFill/>
        </p:spPr>
        <p:txBody>
          <a:bodyPr wrap="square" rtlCol="0">
            <a:spAutoFit/>
          </a:bodyPr>
          <a:lstStyle/>
          <a:p>
            <a:pPr algn="ctr"/>
            <a:r>
              <a:rPr lang="en-US" sz="2400" dirty="0" smtClean="0"/>
              <a:t>S(2) </a:t>
            </a:r>
            <a:r>
              <a:rPr lang="en-US" sz="2400" dirty="0" smtClean="0"/>
              <a:t>= 0.9 x 1 = 0.9</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1529963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43639304"/>
              </p:ext>
            </p:extLst>
          </p:nvPr>
        </p:nvGraphicFramePr>
        <p:xfrm>
          <a:off x="609600" y="1447800"/>
          <a:ext cx="7924800" cy="351028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3" name="TextBox 2"/>
          <p:cNvSpPr txBox="1"/>
          <p:nvPr/>
        </p:nvSpPr>
        <p:spPr>
          <a:xfrm>
            <a:off x="2514600" y="5257800"/>
            <a:ext cx="4572000" cy="461665"/>
          </a:xfrm>
          <a:prstGeom prst="rect">
            <a:avLst/>
          </a:prstGeom>
          <a:noFill/>
        </p:spPr>
        <p:txBody>
          <a:bodyPr wrap="square" rtlCol="0">
            <a:spAutoFit/>
          </a:bodyPr>
          <a:lstStyle/>
          <a:p>
            <a:pPr algn="ctr"/>
            <a:r>
              <a:rPr lang="en-US" sz="2400" dirty="0" smtClean="0"/>
              <a:t>S(3) </a:t>
            </a:r>
            <a:r>
              <a:rPr lang="en-US" sz="2400" dirty="0" smtClean="0"/>
              <a:t>= 0.90 x </a:t>
            </a:r>
            <a:r>
              <a:rPr lang="en-US" sz="2400" dirty="0" smtClean="0"/>
              <a:t>0.875 </a:t>
            </a:r>
            <a:r>
              <a:rPr lang="en-US" sz="2400" dirty="0" smtClean="0"/>
              <a:t>= </a:t>
            </a:r>
            <a:r>
              <a:rPr lang="en-US" sz="2400" dirty="0" smtClean="0"/>
              <a:t>0.788</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910669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04939880"/>
              </p:ext>
            </p:extLst>
          </p:nvPr>
        </p:nvGraphicFramePr>
        <p:xfrm>
          <a:off x="609600" y="914400"/>
          <a:ext cx="7924800" cy="425196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1/10=0.100</a:t>
                      </a:r>
                      <a:endParaRPr lang="en-US" dirty="0"/>
                    </a:p>
                  </a:txBody>
                  <a:tcPr/>
                </a:tc>
                <a:tc>
                  <a:txBody>
                    <a:bodyPr/>
                    <a:lstStyle/>
                    <a:p>
                      <a:pPr algn="ctr"/>
                      <a:r>
                        <a:rPr lang="en-US" dirty="0" smtClean="0"/>
                        <a:t>0.900</a:t>
                      </a:r>
                      <a:endParaRPr lang="en-US" dirty="0"/>
                    </a:p>
                  </a:txBody>
                  <a:tcPr/>
                </a:tc>
                <a:tc>
                  <a:txBody>
                    <a:bodyPr/>
                    <a:lstStyle/>
                    <a:p>
                      <a:pPr algn="ctr"/>
                      <a:r>
                        <a:rPr lang="en-US" dirty="0" smtClean="0"/>
                        <a:t>0.900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1/7 = 0.143</a:t>
                      </a:r>
                      <a:endParaRPr lang="en-US" dirty="0"/>
                    </a:p>
                  </a:txBody>
                  <a:tcPr/>
                </a:tc>
                <a:tc>
                  <a:txBody>
                    <a:bodyPr/>
                    <a:lstStyle/>
                    <a:p>
                      <a:pPr algn="ctr"/>
                      <a:r>
                        <a:rPr lang="en-US" dirty="0" smtClean="0"/>
                        <a:t>0.857</a:t>
                      </a:r>
                      <a:endParaRPr lang="en-US" dirty="0"/>
                    </a:p>
                  </a:txBody>
                  <a:tcPr/>
                </a:tc>
                <a:tc>
                  <a:txBody>
                    <a:bodyPr/>
                    <a:lstStyle/>
                    <a:p>
                      <a:pPr algn="ctr"/>
                      <a:r>
                        <a:rPr lang="en-US" dirty="0" smtClean="0"/>
                        <a:t>0.675</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t>1/5 = 0.200</a:t>
                      </a:r>
                      <a:endParaRPr lang="en-US" dirty="0"/>
                    </a:p>
                  </a:txBody>
                  <a:tcPr/>
                </a:tc>
                <a:tc>
                  <a:txBody>
                    <a:bodyPr/>
                    <a:lstStyle/>
                    <a:p>
                      <a:pPr algn="ctr"/>
                      <a:r>
                        <a:rPr lang="en-US" dirty="0" smtClean="0"/>
                        <a:t>0.800</a:t>
                      </a:r>
                      <a:endParaRPr lang="en-US" dirty="0"/>
                    </a:p>
                  </a:txBody>
                  <a:tcPr/>
                </a:tc>
                <a:tc>
                  <a:txBody>
                    <a:bodyPr/>
                    <a:lstStyle/>
                    <a:p>
                      <a:pPr algn="ctr"/>
                      <a:r>
                        <a:rPr lang="en-US" dirty="0" smtClean="0"/>
                        <a:t>0.540</a:t>
                      </a:r>
                      <a:endParaRPr lang="en-US" dirty="0"/>
                    </a:p>
                  </a:txBody>
                  <a:tcPr/>
                </a:tc>
              </a:tr>
              <a:tr h="370840">
                <a:tc>
                  <a:txBody>
                    <a:bodyPr/>
                    <a:lstStyle/>
                    <a:p>
                      <a:pPr algn="ctr"/>
                      <a:r>
                        <a:rPr lang="en-US" dirty="0" smtClean="0"/>
                        <a:t>17</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1/3 = 0.333</a:t>
                      </a:r>
                      <a:endParaRPr lang="en-US" dirty="0"/>
                    </a:p>
                  </a:txBody>
                  <a:tcPr/>
                </a:tc>
                <a:tc>
                  <a:txBody>
                    <a:bodyPr/>
                    <a:lstStyle/>
                    <a:p>
                      <a:pPr algn="ctr"/>
                      <a:r>
                        <a:rPr lang="en-US" dirty="0" smtClean="0"/>
                        <a:t>0.667</a:t>
                      </a:r>
                      <a:endParaRPr lang="en-US" dirty="0"/>
                    </a:p>
                  </a:txBody>
                  <a:tcPr/>
                </a:tc>
                <a:tc>
                  <a:txBody>
                    <a:bodyPr/>
                    <a:lstStyle/>
                    <a:p>
                      <a:pPr algn="ctr"/>
                      <a:r>
                        <a:rPr lang="en-US" dirty="0" smtClean="0"/>
                        <a:t>0.360</a:t>
                      </a:r>
                      <a:endParaRPr lang="en-US" dirty="0"/>
                    </a:p>
                  </a:txBody>
                  <a:tcPr/>
                </a:tc>
              </a:tr>
              <a:tr h="370840">
                <a:tc>
                  <a:txBody>
                    <a:bodyPr/>
                    <a:lstStyle/>
                    <a:p>
                      <a:pPr algn="ctr"/>
                      <a:r>
                        <a:rPr lang="en-US" dirty="0" smtClean="0"/>
                        <a:t>20</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1/2 = 0.500</a:t>
                      </a:r>
                      <a:endParaRPr lang="en-US" dirty="0"/>
                    </a:p>
                  </a:txBody>
                  <a:tcPr/>
                </a:tc>
                <a:tc>
                  <a:txBody>
                    <a:bodyPr/>
                    <a:lstStyle/>
                    <a:p>
                      <a:pPr algn="ctr"/>
                      <a:r>
                        <a:rPr lang="en-US" dirty="0" smtClean="0"/>
                        <a:t>0.500</a:t>
                      </a:r>
                      <a:endParaRPr lang="en-US" dirty="0"/>
                    </a:p>
                  </a:txBody>
                  <a:tcPr/>
                </a:tc>
                <a:tc>
                  <a:txBody>
                    <a:bodyPr/>
                    <a:lstStyle/>
                    <a:p>
                      <a:pPr algn="ctr"/>
                      <a:r>
                        <a:rPr lang="en-US" dirty="0" smtClean="0"/>
                        <a:t>0.180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0.180</a:t>
                      </a:r>
                      <a:endParaRPr lang="en-US" dirty="0"/>
                    </a:p>
                  </a:txBody>
                  <a:tcPr/>
                </a:tc>
              </a:tr>
            </a:tbl>
          </a:graphicData>
        </a:graphic>
      </p:graphicFrame>
      <p:sp>
        <p:nvSpPr>
          <p:cNvPr id="3" name="TextBox 2"/>
          <p:cNvSpPr txBox="1"/>
          <p:nvPr/>
        </p:nvSpPr>
        <p:spPr>
          <a:xfrm>
            <a:off x="685800" y="5181600"/>
            <a:ext cx="7924799" cy="830997"/>
          </a:xfrm>
          <a:prstGeom prst="rect">
            <a:avLst/>
          </a:prstGeom>
          <a:noFill/>
        </p:spPr>
        <p:txBody>
          <a:bodyPr wrap="square" rtlCol="0">
            <a:spAutoFit/>
          </a:bodyPr>
          <a:lstStyle/>
          <a:p>
            <a:pPr algn="ctr"/>
            <a:r>
              <a:rPr lang="en-US" sz="2400" dirty="0" smtClean="0"/>
              <a:t>Cumulative probability of survival = </a:t>
            </a:r>
            <a:r>
              <a:rPr lang="en-US" sz="2400" dirty="0" smtClean="0"/>
              <a:t>S(24) </a:t>
            </a:r>
            <a:r>
              <a:rPr lang="en-US" sz="2400" dirty="0" smtClean="0"/>
              <a:t>= 0.9 </a:t>
            </a:r>
            <a:r>
              <a:rPr lang="en-US" sz="2400" dirty="0"/>
              <a:t>x 0.875 x 0.857 x </a:t>
            </a:r>
            <a:r>
              <a:rPr lang="en-US" sz="2400" dirty="0" smtClean="0"/>
              <a:t>0.8 x 0.667 x 0.500 x 1 </a:t>
            </a:r>
            <a:r>
              <a:rPr lang="en-US" sz="2400" dirty="0"/>
              <a:t>= </a:t>
            </a:r>
            <a:r>
              <a:rPr lang="en-US" sz="2400" dirty="0" smtClean="0"/>
              <a:t>0.180</a:t>
            </a:r>
          </a:p>
        </p:txBody>
      </p:sp>
      <p:sp>
        <p:nvSpPr>
          <p:cNvPr id="4" name="TextBox 3"/>
          <p:cNvSpPr txBox="1"/>
          <p:nvPr/>
        </p:nvSpPr>
        <p:spPr>
          <a:xfrm>
            <a:off x="838201" y="5867400"/>
            <a:ext cx="7772399" cy="830997"/>
          </a:xfrm>
          <a:prstGeom prst="rect">
            <a:avLst/>
          </a:prstGeom>
          <a:noFill/>
        </p:spPr>
        <p:txBody>
          <a:bodyPr wrap="square" rtlCol="0">
            <a:spAutoFit/>
          </a:bodyPr>
          <a:lstStyle/>
          <a:p>
            <a:pPr algn="ctr"/>
            <a:r>
              <a:rPr lang="en-US" sz="2400" dirty="0"/>
              <a:t>But, we want cumulative incidence, the </a:t>
            </a:r>
            <a:r>
              <a:rPr lang="en-US" sz="2400" dirty="0" smtClean="0"/>
              <a:t>cumulative probability </a:t>
            </a:r>
            <a:r>
              <a:rPr lang="en-US" sz="2400" dirty="0"/>
              <a:t>of the </a:t>
            </a:r>
            <a:r>
              <a:rPr lang="en-US" sz="2400" dirty="0" smtClean="0"/>
              <a:t>event = 1- </a:t>
            </a:r>
            <a:r>
              <a:rPr lang="en-US" sz="2400" dirty="0" smtClean="0"/>
              <a:t>S(24) </a:t>
            </a:r>
            <a:r>
              <a:rPr lang="en-US" sz="2400" dirty="0" smtClean="0"/>
              <a:t>= 1 – 0.180 = 0.820</a:t>
            </a:r>
            <a:endParaRPr lang="en-US" sz="2400" dirty="0"/>
          </a:p>
        </p:txBody>
      </p:sp>
      <p:sp>
        <p:nvSpPr>
          <p:cNvPr id="7" name="TextBox 6"/>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17719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152400"/>
            <a:ext cx="7772400" cy="1143000"/>
          </a:xfrm>
        </p:spPr>
        <p:txBody>
          <a:bodyPr/>
          <a:lstStyle/>
          <a:p>
            <a:r>
              <a:rPr lang="en-US" sz="3600" b="1" dirty="0" smtClean="0"/>
              <a:t>Kaplan-Meier: </a:t>
            </a:r>
            <a:br>
              <a:rPr lang="en-US" sz="3600" b="1" dirty="0" smtClean="0"/>
            </a:br>
            <a:r>
              <a:rPr lang="en-US" sz="3600" b="1" dirty="0" smtClean="0"/>
              <a:t> Cumulative Incidence of the Outcome</a:t>
            </a:r>
          </a:p>
        </p:txBody>
      </p:sp>
      <p:sp>
        <p:nvSpPr>
          <p:cNvPr id="98306" name="Rectangle 3"/>
          <p:cNvSpPr>
            <a:spLocks noGrp="1" noChangeArrowheads="1"/>
          </p:cNvSpPr>
          <p:nvPr>
            <p:ph type="body" idx="1"/>
          </p:nvPr>
        </p:nvSpPr>
        <p:spPr>
          <a:xfrm>
            <a:off x="152400" y="1295400"/>
            <a:ext cx="8839200" cy="4114800"/>
          </a:xfrm>
        </p:spPr>
        <p:txBody>
          <a:bodyPr/>
          <a:lstStyle/>
          <a:p>
            <a:r>
              <a:rPr lang="en-US" dirty="0" smtClean="0"/>
              <a:t>Common error:  Cannot calculate this by multiplying each event probability (that would be the probability of repeating the event) </a:t>
            </a:r>
          </a:p>
          <a:p>
            <a:pPr lvl="1"/>
            <a:r>
              <a:rPr lang="en-US" dirty="0" smtClean="0"/>
              <a:t>(in our example, 0.100 x 0.125 x 0.143 x 0.200 x 0.333 x 0.500 = 0.0000595)</a:t>
            </a:r>
          </a:p>
          <a:p>
            <a:pPr>
              <a:spcBef>
                <a:spcPct val="50000"/>
              </a:spcBef>
            </a:pPr>
            <a:r>
              <a:rPr lang="en-US" dirty="0" smtClean="0"/>
              <a:t>It is a proportion</a:t>
            </a:r>
            <a:r>
              <a:rPr lang="en-US" dirty="0"/>
              <a:t>, so time is not intrinsic to the units.  </a:t>
            </a:r>
            <a:r>
              <a:rPr lang="en-US" b="1" dirty="0"/>
              <a:t>Time period has to be specified for number to be interpretable.</a:t>
            </a:r>
            <a:r>
              <a:rPr lang="en-US" dirty="0"/>
              <a:t>  </a:t>
            </a:r>
          </a:p>
          <a:p>
            <a:pPr>
              <a:spcBef>
                <a:spcPct val="50000"/>
              </a:spcBef>
            </a:pPr>
            <a:r>
              <a:rPr lang="en-US" dirty="0"/>
              <a:t>In this example, 0.82 is the </a:t>
            </a:r>
            <a:r>
              <a:rPr lang="en-US" u="sng" dirty="0" smtClean="0"/>
              <a:t>2 year</a:t>
            </a:r>
            <a:r>
              <a:rPr lang="en-US" dirty="0" smtClean="0"/>
              <a:t> cumulative </a:t>
            </a:r>
            <a:r>
              <a:rPr lang="en-US" dirty="0"/>
              <a:t>incidence.  </a:t>
            </a:r>
          </a:p>
          <a:p>
            <a:pPr marL="0" indent="0">
              <a:buNone/>
            </a:pPr>
            <a:endParaRPr lang="en-US" dirty="0" smtClean="0"/>
          </a:p>
        </p:txBody>
      </p:sp>
    </p:spTree>
    <p:extLst>
      <p:ext uri="{BB962C8B-B14F-4D97-AF65-F5344CB8AC3E}">
        <p14:creationId xmlns:p14="http://schemas.microsoft.com/office/powerpoint/2010/main" val="1243823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smtClean="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smtClean="0"/>
              <a:t>Probability theory:  Probability of 2 independent events occurring is the product of the probabilities for each occurring alone</a:t>
            </a:r>
          </a:p>
          <a:p>
            <a:pPr lvl="1"/>
            <a:r>
              <a:rPr lang="en-US" sz="2400" dirty="0" smtClean="0"/>
              <a:t>If event 1 occurs with probability 1/6 and event 2 with probability 1/2, then the probability of both event 1 and 2 occurring = 1/6 x 1/2 = 1/12</a:t>
            </a:r>
          </a:p>
          <a:p>
            <a:pPr lvl="1"/>
            <a:endParaRPr lang="en-US" sz="1400" dirty="0" smtClean="0"/>
          </a:p>
          <a:p>
            <a:r>
              <a:rPr lang="en-US" dirty="0" smtClean="0"/>
              <a:t>Kaplan-Meier technique assumes independence in the sequences of probabilities of not experiencing the event in question: </a:t>
            </a:r>
          </a:p>
          <a:p>
            <a:pPr lvl="1"/>
            <a:r>
              <a:rPr lang="en-US" sz="2400" dirty="0"/>
              <a:t>P</a:t>
            </a:r>
            <a:r>
              <a:rPr lang="en-US" sz="2400" dirty="0" smtClean="0"/>
              <a:t>robability of no event in time 2 given no event in time 1 (i.e. conditional on no event in time 1) is independent of the probability of no event in time 1</a:t>
            </a:r>
          </a:p>
          <a:p>
            <a:pPr marL="0" indent="0">
              <a:buNone/>
            </a:pPr>
            <a:endParaRPr lang="en-US" dirty="0" smtClean="0"/>
          </a:p>
        </p:txBody>
      </p:sp>
    </p:spTree>
    <p:extLst>
      <p:ext uri="{BB962C8B-B14F-4D97-AF65-F5344CB8AC3E}">
        <p14:creationId xmlns:p14="http://schemas.microsoft.com/office/powerpoint/2010/main" val="3776549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smtClean="0"/>
              <a:t>Prevalence</a:t>
            </a:r>
            <a:r>
              <a:rPr lang="en-US" dirty="0" smtClean="0"/>
              <a:t> counts </a:t>
            </a:r>
            <a:r>
              <a:rPr lang="en-US" b="1" dirty="0" smtClean="0"/>
              <a:t>existing disease diagnoses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disease diagnoses</a:t>
            </a:r>
            <a:r>
              <a:rPr lang="en-US" dirty="0" smtClean="0"/>
              <a:t> during a defined time period</a:t>
            </a:r>
          </a:p>
          <a:p>
            <a:pPr>
              <a:buFontTx/>
              <a:buNone/>
            </a:pPr>
            <a:endParaRPr lang="en-US" dirty="0" smtClean="0"/>
          </a:p>
          <a:p>
            <a:r>
              <a:rPr lang="en-US" dirty="0" smtClean="0"/>
              <a:t>Fundamental distinction in epidemiology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The </a:t>
            </a:r>
            <a:r>
              <a:rPr lang="en-US" sz="3200" b="1" dirty="0" smtClean="0">
                <a:solidFill>
                  <a:schemeClr val="tx2"/>
                </a:solidFill>
              </a:rPr>
              <a:t>Iconic </a:t>
            </a:r>
            <a:r>
              <a:rPr lang="en-US" sz="3200" b="1" dirty="0" smtClean="0">
                <a:solidFill>
                  <a:schemeClr val="tx2"/>
                </a:solidFill>
              </a:rPr>
              <a:t>“Kaplan-Meier Plot” (or “Curve”):</a:t>
            </a:r>
          </a:p>
          <a:p>
            <a:pPr algn="ctr" eaLnBrk="0" hangingPunct="0"/>
            <a:r>
              <a:rPr lang="en-US" sz="3200" b="1" dirty="0" smtClean="0">
                <a:solidFill>
                  <a:schemeClr val="tx2"/>
                </a:solidFill>
              </a:rPr>
              <a:t>Typically shows cumulative survival</a:t>
            </a:r>
            <a:endParaRPr lang="en-US" sz="3200" b="1" dirty="0">
              <a:solidFill>
                <a:schemeClr val="tx2"/>
              </a:solidFill>
            </a:endParaRPr>
          </a:p>
        </p:txBody>
      </p:sp>
      <p:sp>
        <p:nvSpPr>
          <p:cNvPr id="2" name="TextBox 1"/>
          <p:cNvSpPr txBox="1"/>
          <p:nvPr/>
        </p:nvSpPr>
        <p:spPr>
          <a:xfrm>
            <a:off x="5181600" y="2103140"/>
            <a:ext cx="3048000" cy="461665"/>
          </a:xfrm>
          <a:prstGeom prst="rect">
            <a:avLst/>
          </a:prstGeom>
          <a:noFill/>
        </p:spPr>
        <p:txBody>
          <a:bodyPr wrap="square" rtlCol="0">
            <a:spAutoFit/>
          </a:bodyPr>
          <a:lstStyle/>
          <a:p>
            <a:pPr algn="ctr"/>
            <a:r>
              <a:rPr lang="en-US" sz="2400" dirty="0" smtClean="0"/>
              <a:t>Step Function</a:t>
            </a:r>
            <a:endParaRPr lang="en-US" sz="2400" dirty="0"/>
          </a:p>
        </p:txBody>
      </p:sp>
    </p:spTree>
    <p:extLst>
      <p:ext uri="{BB962C8B-B14F-4D97-AF65-F5344CB8AC3E}">
        <p14:creationId xmlns:p14="http://schemas.microsoft.com/office/powerpoint/2010/main" val="815884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0"/>
            <a:ext cx="9067800" cy="1143000"/>
          </a:xfrm>
          <a:prstGeom prst="rect">
            <a:avLst/>
          </a:prstGeom>
          <a:noFill/>
          <a:ln w="9525">
            <a:noFill/>
            <a:miter lim="800000"/>
            <a:headEnd/>
            <a:tailEnd/>
          </a:ln>
        </p:spPr>
        <p:txBody>
          <a:bodyPr anchor="ctr"/>
          <a:lstStyle/>
          <a:p>
            <a:pPr algn="ctr" eaLnBrk="0" hangingPunct="0"/>
            <a:r>
              <a:rPr lang="en-US" sz="3600" b="1" dirty="0" smtClean="0">
                <a:solidFill>
                  <a:srgbClr val="000000"/>
                </a:solidFill>
              </a:rPr>
              <a:t>Kaplan-Meier plot of cumulative incidence</a:t>
            </a:r>
            <a:endParaRPr lang="en-US" sz="3600" b="1" dirty="0">
              <a:solidFill>
                <a:srgbClr val="000000"/>
              </a:solidFill>
            </a:endParaRPr>
          </a:p>
        </p:txBody>
      </p:sp>
      <p:pic>
        <p:nvPicPr>
          <p:cNvPr id="20" name="Picture 19"/>
          <p:cNvPicPr>
            <a:picLocks noChangeAspect="1"/>
          </p:cNvPicPr>
          <p:nvPr/>
        </p:nvPicPr>
        <p:blipFill>
          <a:blip r:embed="rId3"/>
          <a:stretch>
            <a:fillRect/>
          </a:stretch>
        </p:blipFill>
        <p:spPr>
          <a:xfrm>
            <a:off x="914400" y="1239341"/>
            <a:ext cx="7469587" cy="5466259"/>
          </a:xfrm>
          <a:prstGeom prst="rect">
            <a:avLst/>
          </a:prstGeom>
        </p:spPr>
      </p:pic>
    </p:spTree>
    <p:extLst>
      <p:ext uri="{BB962C8B-B14F-4D97-AF65-F5344CB8AC3E}">
        <p14:creationId xmlns:p14="http://schemas.microsoft.com/office/powerpoint/2010/main" val="994955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b="1" dirty="0" smtClean="0"/>
              <a:t>K-M curve: </a:t>
            </a:r>
            <a:br>
              <a:rPr lang="en-US" sz="3600" b="1" dirty="0" smtClean="0"/>
            </a:br>
            <a:r>
              <a:rPr lang="en-US" sz="3600" b="1" dirty="0" smtClean="0"/>
              <a:t>Development of tolerance to cow’s milk</a:t>
            </a:r>
            <a:endParaRPr lang="en-US" sz="3600" b="1" dirty="0"/>
          </a:p>
        </p:txBody>
      </p:sp>
      <p:pic>
        <p:nvPicPr>
          <p:cNvPr id="6" name="Content Placeholder 5"/>
          <p:cNvPicPr>
            <a:picLocks noGrp="1" noChangeAspect="1"/>
          </p:cNvPicPr>
          <p:nvPr>
            <p:ph idx="1"/>
          </p:nvPr>
        </p:nvPicPr>
        <p:blipFill>
          <a:blip r:embed="rId3"/>
          <a:stretch>
            <a:fillRect/>
          </a:stretch>
        </p:blipFill>
        <p:spPr>
          <a:xfrm>
            <a:off x="1828800" y="1447800"/>
            <a:ext cx="5562600" cy="4998624"/>
          </a:xfrm>
          <a:prstGeom prst="rect">
            <a:avLst/>
          </a:prstGeom>
        </p:spPr>
      </p:pic>
      <p:sp>
        <p:nvSpPr>
          <p:cNvPr id="7" name="TextBox 6"/>
          <p:cNvSpPr txBox="1"/>
          <p:nvPr/>
        </p:nvSpPr>
        <p:spPr>
          <a:xfrm>
            <a:off x="6172200" y="6096000"/>
            <a:ext cx="3124200" cy="584775"/>
          </a:xfrm>
          <a:prstGeom prst="rect">
            <a:avLst/>
          </a:prstGeom>
          <a:noFill/>
        </p:spPr>
        <p:txBody>
          <a:bodyPr wrap="square" rtlCol="0">
            <a:spAutoFit/>
          </a:bodyPr>
          <a:lstStyle/>
          <a:p>
            <a:endParaRPr lang="en-US" sz="1600" dirty="0"/>
          </a:p>
          <a:p>
            <a:r>
              <a:rPr lang="sv-SE" sz="1600" dirty="0" smtClean="0"/>
              <a:t>Suh et al. </a:t>
            </a:r>
            <a:r>
              <a:rPr lang="sv-SE" sz="1600" i="1" dirty="0"/>
              <a:t>J Korean Med Sci </a:t>
            </a:r>
            <a:r>
              <a:rPr lang="sv-SE" sz="1600" dirty="0" smtClean="0"/>
              <a:t>2011</a:t>
            </a:r>
            <a:endParaRPr lang="en-US" sz="1600" dirty="0"/>
          </a:p>
        </p:txBody>
      </p:sp>
    </p:spTree>
    <p:extLst>
      <p:ext uri="{BB962C8B-B14F-4D97-AF65-F5344CB8AC3E}">
        <p14:creationId xmlns:p14="http://schemas.microsoft.com/office/powerpoint/2010/main" val="2454586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905000" y="1900518"/>
            <a:ext cx="4614863" cy="4114800"/>
          </a:xfrm>
        </p:spPr>
      </p:pic>
      <p:sp>
        <p:nvSpPr>
          <p:cNvPr id="119811" name="Text Box 5"/>
          <p:cNvSpPr txBox="1">
            <a:spLocks noChangeArrowheads="1"/>
          </p:cNvSpPr>
          <p:nvPr/>
        </p:nvSpPr>
        <p:spPr bwMode="auto">
          <a:xfrm>
            <a:off x="6553200" y="6248400"/>
            <a:ext cx="25908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solidFill>
                  <a:srgbClr val="000000"/>
                </a:solidFill>
              </a:rPr>
              <a:t>Melton et al. </a:t>
            </a:r>
            <a:r>
              <a:rPr lang="en-US" sz="1600" i="1" dirty="0">
                <a:solidFill>
                  <a:srgbClr val="000000"/>
                </a:solidFill>
              </a:rPr>
              <a:t>JBMR</a:t>
            </a:r>
            <a:r>
              <a:rPr lang="en-US" sz="1600" dirty="0">
                <a:solidFill>
                  <a:srgbClr val="000000"/>
                </a:solidFill>
              </a:rPr>
              <a:t> </a:t>
            </a:r>
            <a:r>
              <a:rPr lang="en-US" sz="1600" dirty="0" smtClean="0">
                <a:solidFill>
                  <a:srgbClr val="000000"/>
                </a:solidFill>
              </a:rPr>
              <a:t>2008</a:t>
            </a:r>
            <a:endParaRPr lang="en-US" sz="1600" dirty="0">
              <a:solidFill>
                <a:srgbClr val="000000"/>
              </a:solidFill>
            </a:endParaRPr>
          </a:p>
        </p:txBody>
      </p:sp>
    </p:spTree>
    <p:extLst>
      <p:ext uri="{BB962C8B-B14F-4D97-AF65-F5344CB8AC3E}">
        <p14:creationId xmlns:p14="http://schemas.microsoft.com/office/powerpoint/2010/main" val="3127281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152400"/>
            <a:ext cx="7772400" cy="1143000"/>
          </a:xfrm>
        </p:spPr>
        <p:txBody>
          <a:bodyPr/>
          <a:lstStyle/>
          <a:p>
            <a:r>
              <a:rPr lang="en-US" sz="2800" dirty="0" smtClean="0"/>
              <a:t>“The cumulative incidence of a first fracture reached 15.1% at 5 years with rosiglitazone, 7.3% with metformin, and 7.7% with glyburide.”</a:t>
            </a:r>
          </a:p>
        </p:txBody>
      </p:sp>
      <p:pic>
        <p:nvPicPr>
          <p:cNvPr id="103426" name="Picture 4"/>
          <p:cNvPicPr>
            <a:picLocks noGrp="1" noChangeAspect="1" noChangeArrowheads="1"/>
          </p:cNvPicPr>
          <p:nvPr>
            <p:ph type="body" idx="1"/>
          </p:nvPr>
        </p:nvPicPr>
        <p:blipFill rotWithShape="1">
          <a:blip r:embed="rId3"/>
          <a:srcRect t="2287"/>
          <a:stretch/>
        </p:blipFill>
        <p:spPr>
          <a:xfrm>
            <a:off x="1371600" y="1462477"/>
            <a:ext cx="6248400" cy="5319323"/>
          </a:xfrm>
        </p:spPr>
      </p:pic>
      <p:sp>
        <p:nvSpPr>
          <p:cNvPr id="2" name="TextBox 1"/>
          <p:cNvSpPr txBox="1"/>
          <p:nvPr/>
        </p:nvSpPr>
        <p:spPr>
          <a:xfrm>
            <a:off x="7772400" y="2133600"/>
            <a:ext cx="1066800" cy="646331"/>
          </a:xfrm>
          <a:prstGeom prst="rect">
            <a:avLst/>
          </a:prstGeom>
          <a:noFill/>
        </p:spPr>
        <p:txBody>
          <a:bodyPr wrap="square" rtlCol="0">
            <a:spAutoFit/>
          </a:bodyPr>
          <a:lstStyle/>
          <a:p>
            <a:r>
              <a:rPr lang="en-US" sz="1800" dirty="0" smtClean="0"/>
              <a:t>Standard error bars</a:t>
            </a:r>
            <a:endParaRPr lang="en-US" sz="1800" dirty="0"/>
          </a:p>
        </p:txBody>
      </p:sp>
      <p:cxnSp>
        <p:nvCxnSpPr>
          <p:cNvPr id="5" name="Straight Arrow Connector 4"/>
          <p:cNvCxnSpPr/>
          <p:nvPr/>
        </p:nvCxnSpPr>
        <p:spPr bwMode="auto">
          <a:xfrm flipH="1">
            <a:off x="7315200" y="22860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6477000" y="2590800"/>
            <a:ext cx="12954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11933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10" r="-3784" b="49869"/>
          <a:stretch/>
        </p:blipFill>
        <p:spPr>
          <a:xfrm>
            <a:off x="503722" y="1389156"/>
            <a:ext cx="7573478" cy="4459686"/>
          </a:xfrm>
          <a:prstGeom prst="rect">
            <a:avLst/>
          </a:prstGeom>
        </p:spPr>
      </p:pic>
      <p:sp>
        <p:nvSpPr>
          <p:cNvPr id="3" name="TextBox 2"/>
          <p:cNvSpPr txBox="1"/>
          <p:nvPr/>
        </p:nvSpPr>
        <p:spPr>
          <a:xfrm>
            <a:off x="457200" y="5943600"/>
            <a:ext cx="7620000" cy="523688"/>
          </a:xfrm>
          <a:prstGeom prst="rect">
            <a:avLst/>
          </a:prstGeom>
        </p:spPr>
        <p:txBody>
          <a:bodyPr/>
          <a:lstStyle/>
          <a:p>
            <a:pPr fontAlgn="auto">
              <a:spcBef>
                <a:spcPts val="0"/>
              </a:spcBef>
              <a:spcAft>
                <a:spcPts val="0"/>
              </a:spcAft>
            </a:pPr>
            <a:r>
              <a:rPr lang="en-US" sz="1000" dirty="0">
                <a:solidFill>
                  <a:prstClr val="black"/>
                </a:solidFill>
                <a:latin typeface="Arial"/>
              </a:rPr>
              <a:t> </a:t>
            </a:r>
            <a:r>
              <a:rPr lang="en-US" sz="1600" dirty="0">
                <a:solidFill>
                  <a:prstClr val="black"/>
                </a:solidFill>
                <a:latin typeface="Arial"/>
              </a:rPr>
              <a:t>Figure 1. Kaplan-Meier curve of </a:t>
            </a:r>
            <a:r>
              <a:rPr lang="en-US" sz="1600" dirty="0" smtClean="0">
                <a:solidFill>
                  <a:prstClr val="black"/>
                </a:solidFill>
                <a:latin typeface="Arial"/>
              </a:rPr>
              <a:t>revision to </a:t>
            </a:r>
            <a:r>
              <a:rPr lang="en-US" sz="1600" dirty="0">
                <a:solidFill>
                  <a:prstClr val="black"/>
                </a:solidFill>
                <a:latin typeface="Arial"/>
              </a:rPr>
              <a:t>8 years in matched </a:t>
            </a:r>
            <a:r>
              <a:rPr lang="en-US" sz="1600" dirty="0" smtClean="0">
                <a:solidFill>
                  <a:prstClr val="black"/>
                </a:solidFill>
                <a:latin typeface="Arial"/>
              </a:rPr>
              <a:t>patients.  UKR=</a:t>
            </a:r>
            <a:r>
              <a:rPr lang="en-US" sz="1600" dirty="0" smtClean="0">
                <a:solidFill>
                  <a:prstClr val="black"/>
                </a:solidFill>
                <a:latin typeface="Arial"/>
              </a:rPr>
              <a:t>unicompartmental</a:t>
            </a:r>
            <a:r>
              <a:rPr lang="en-US" sz="1600" dirty="0" smtClean="0">
                <a:solidFill>
                  <a:prstClr val="black"/>
                </a:solidFill>
                <a:latin typeface="Arial"/>
              </a:rPr>
              <a:t> </a:t>
            </a:r>
            <a:r>
              <a:rPr lang="en-US" sz="1600" dirty="0">
                <a:solidFill>
                  <a:prstClr val="black"/>
                </a:solidFill>
                <a:latin typeface="Arial"/>
              </a:rPr>
              <a:t>knee replacement. TKR=total knee replacement.</a:t>
            </a:r>
          </a:p>
        </p:txBody>
      </p:sp>
      <p:sp>
        <p:nvSpPr>
          <p:cNvPr id="4" name="TextBox 3"/>
          <p:cNvSpPr txBox="1"/>
          <p:nvPr/>
        </p:nvSpPr>
        <p:spPr>
          <a:xfrm>
            <a:off x="6553199" y="6463553"/>
            <a:ext cx="2590801" cy="394447"/>
          </a:xfrm>
          <a:prstGeom prst="rect">
            <a:avLst/>
          </a:prstGeom>
        </p:spPr>
        <p:txBody>
          <a:bodyPr/>
          <a:lstStyle/>
          <a:p>
            <a:pPr fontAlgn="auto">
              <a:spcBef>
                <a:spcPts val="0"/>
              </a:spcBef>
              <a:spcAft>
                <a:spcPts val="0"/>
              </a:spcAft>
            </a:pPr>
            <a:r>
              <a:rPr lang="en-US" sz="1400" dirty="0" smtClean="0">
                <a:solidFill>
                  <a:prstClr val="black"/>
                </a:solidFill>
                <a:latin typeface="Arial"/>
              </a:rPr>
              <a:t>Liddle et al. </a:t>
            </a:r>
            <a:r>
              <a:rPr lang="en-US" sz="1400" i="1" dirty="0" smtClean="0">
                <a:solidFill>
                  <a:prstClr val="black"/>
                </a:solidFill>
                <a:latin typeface="Arial"/>
              </a:rPr>
              <a:t>Lancet</a:t>
            </a:r>
            <a:r>
              <a:rPr lang="en-US" sz="1400" dirty="0" smtClean="0">
                <a:solidFill>
                  <a:prstClr val="black"/>
                </a:solidFill>
                <a:latin typeface="Arial"/>
              </a:rPr>
              <a:t>  2014</a:t>
            </a:r>
            <a:endParaRPr lang="en-US" sz="1400" dirty="0">
              <a:solidFill>
                <a:prstClr val="black"/>
              </a:solidFill>
              <a:latin typeface="Arial"/>
            </a:endParaRPr>
          </a:p>
        </p:txBody>
      </p:sp>
      <p:sp>
        <p:nvSpPr>
          <p:cNvPr id="5" name="TextBox 4"/>
          <p:cNvSpPr txBox="1"/>
          <p:nvPr/>
        </p:nvSpPr>
        <p:spPr>
          <a:xfrm>
            <a:off x="457200" y="152400"/>
            <a:ext cx="8229600" cy="1435100"/>
          </a:xfrm>
          <a:prstGeom prst="rect">
            <a:avLst/>
          </a:prstGeom>
        </p:spPr>
        <p:txBody>
          <a:bodyPr/>
          <a:lstStyle/>
          <a:p>
            <a:pPr algn="ctr" fontAlgn="auto">
              <a:spcBef>
                <a:spcPts val="0"/>
              </a:spcBef>
              <a:spcAft>
                <a:spcPts val="0"/>
              </a:spcAft>
            </a:pPr>
            <a:r>
              <a:rPr lang="en-US" sz="1000" b="1" dirty="0">
                <a:solidFill>
                  <a:prstClr val="black"/>
                </a:solidFill>
                <a:latin typeface="Arial"/>
              </a:rPr>
              <a:t> </a:t>
            </a:r>
            <a:r>
              <a:rPr lang="en-US" sz="2800" b="1" dirty="0" smtClean="0">
                <a:solidFill>
                  <a:prstClr val="black"/>
                </a:solidFill>
                <a:cs typeface="Times New Roman" panose="02020603050405020304" pitchFamily="18" charset="0"/>
              </a:rPr>
              <a:t>Need for Revision after Knee </a:t>
            </a:r>
            <a:r>
              <a:rPr lang="en-US" sz="2800" b="1" dirty="0">
                <a:solidFill>
                  <a:prstClr val="black"/>
                </a:solidFill>
                <a:cs typeface="Times New Roman" panose="02020603050405020304" pitchFamily="18" charset="0"/>
              </a:rPr>
              <a:t>R</a:t>
            </a:r>
            <a:r>
              <a:rPr lang="en-US" sz="2800" b="1" dirty="0" smtClean="0">
                <a:solidFill>
                  <a:prstClr val="black"/>
                </a:solidFill>
                <a:cs typeface="Times New Roman" panose="02020603050405020304" pitchFamily="18" charset="0"/>
              </a:rPr>
              <a:t>eplacement: </a:t>
            </a:r>
          </a:p>
          <a:p>
            <a:pPr algn="ctr" fontAlgn="auto">
              <a:spcBef>
                <a:spcPts val="0"/>
              </a:spcBef>
              <a:spcAft>
                <a:spcPts val="0"/>
              </a:spcAft>
            </a:pPr>
            <a:r>
              <a:rPr lang="en-US" sz="2800" b="1" dirty="0" smtClean="0">
                <a:solidFill>
                  <a:prstClr val="black"/>
                </a:solidFill>
                <a:cs typeface="Times New Roman" panose="02020603050405020304" pitchFamily="18" charset="0"/>
              </a:rPr>
              <a:t>National </a:t>
            </a:r>
            <a:r>
              <a:rPr lang="en-US" sz="2800" b="1" dirty="0">
                <a:solidFill>
                  <a:prstClr val="black"/>
                </a:solidFill>
                <a:cs typeface="Times New Roman" panose="02020603050405020304" pitchFamily="18" charset="0"/>
              </a:rPr>
              <a:t>Joint Registry for England and Wales</a:t>
            </a:r>
          </a:p>
        </p:txBody>
      </p:sp>
      <p:sp>
        <p:nvSpPr>
          <p:cNvPr id="8" name="Oval 7"/>
          <p:cNvSpPr/>
          <p:nvPr/>
        </p:nvSpPr>
        <p:spPr>
          <a:xfrm>
            <a:off x="6705600" y="1389156"/>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066800" y="4038600"/>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09600" y="2286000"/>
            <a:ext cx="762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03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Grp="1" noChangeAspect="1" noChangeArrowheads="1"/>
          </p:cNvPicPr>
          <p:nvPr>
            <p:ph type="title"/>
          </p:nvPr>
        </p:nvPicPr>
        <p:blipFill>
          <a:blip r:embed="rId3"/>
          <a:srcRect l="53922" t="39394" r="5882" b="33333"/>
          <a:stretch>
            <a:fillRect/>
          </a:stretch>
        </p:blipFill>
        <p:spPr>
          <a:xfrm>
            <a:off x="6248400" y="2286000"/>
            <a:ext cx="2667000" cy="585788"/>
          </a:xfrm>
        </p:spPr>
      </p:pic>
      <p:pic>
        <p:nvPicPr>
          <p:cNvPr id="105474" name="Picture 3"/>
          <p:cNvPicPr>
            <a:picLocks noGrp="1" noChangeAspect="1" noChangeArrowheads="1"/>
          </p:cNvPicPr>
          <p:nvPr>
            <p:ph type="body" idx="1"/>
          </p:nvPr>
        </p:nvPicPr>
        <p:blipFill>
          <a:blip r:embed="rId4"/>
          <a:srcRect l="54903" t="20370" r="4901" b="5556"/>
          <a:stretch>
            <a:fillRect/>
          </a:stretch>
        </p:blipFill>
        <p:spPr>
          <a:xfrm>
            <a:off x="914400" y="1524000"/>
            <a:ext cx="5257800" cy="5129213"/>
          </a:xfrm>
        </p:spPr>
      </p:pic>
      <p:sp>
        <p:nvSpPr>
          <p:cNvPr id="105475" name="Rectangle 5"/>
          <p:cNvSpPr>
            <a:spLocks noChangeArrowheads="1"/>
          </p:cNvSpPr>
          <p:nvPr/>
        </p:nvSpPr>
        <p:spPr bwMode="auto">
          <a:xfrm>
            <a:off x="0" y="141982"/>
            <a:ext cx="9296400" cy="1077218"/>
          </a:xfrm>
          <a:prstGeom prst="rect">
            <a:avLst/>
          </a:prstGeom>
          <a:noFill/>
          <a:ln w="9525">
            <a:noFill/>
            <a:miter lim="800000"/>
            <a:headEnd/>
            <a:tailEnd/>
          </a:ln>
        </p:spPr>
        <p:txBody>
          <a:bodyPr wrap="square">
            <a:spAutoFit/>
          </a:bodyPr>
          <a:lstStyle/>
          <a:p>
            <a:pPr algn="ctr" eaLnBrk="0" hangingPunct="0"/>
            <a:r>
              <a:rPr lang="en-US" sz="3200" b="1" dirty="0"/>
              <a:t>Cumulative incidence of primary </a:t>
            </a:r>
            <a:r>
              <a:rPr lang="en-US" sz="3200" b="1" dirty="0" smtClean="0"/>
              <a:t>coronary heart disease (CHD) </a:t>
            </a:r>
            <a:r>
              <a:rPr lang="en-US" sz="3200" b="1" dirty="0"/>
              <a:t>events in the HERS trial</a:t>
            </a:r>
          </a:p>
        </p:txBody>
      </p:sp>
      <p:sp>
        <p:nvSpPr>
          <p:cNvPr id="105476" name="Rectangle 6"/>
          <p:cNvSpPr>
            <a:spLocks noChangeArrowheads="1"/>
          </p:cNvSpPr>
          <p:nvPr/>
        </p:nvSpPr>
        <p:spPr bwMode="auto">
          <a:xfrm>
            <a:off x="5943600" y="3429000"/>
            <a:ext cx="2819400" cy="1803400"/>
          </a:xfrm>
          <a:prstGeom prst="rect">
            <a:avLst/>
          </a:prstGeom>
          <a:noFill/>
          <a:ln w="9525">
            <a:noFill/>
            <a:miter lim="800000"/>
            <a:headEnd/>
            <a:tailEnd/>
          </a:ln>
        </p:spPr>
        <p:txBody>
          <a:bodyPr>
            <a:spAutoFit/>
          </a:bodyPr>
          <a:lstStyle/>
          <a:p>
            <a:pPr eaLnBrk="0" hangingPunct="0"/>
            <a:r>
              <a:rPr lang="en-US" sz="1600" dirty="0"/>
              <a:t>The number of women observed at each year of follow-up and still free of an event are provided in parentheses, and the curves become fainter when this number drops below half of the cohort.</a:t>
            </a:r>
          </a:p>
        </p:txBody>
      </p:sp>
      <p:sp>
        <p:nvSpPr>
          <p:cNvPr id="105477" name="Rectangle 8"/>
          <p:cNvSpPr>
            <a:spLocks noChangeArrowheads="1"/>
          </p:cNvSpPr>
          <p:nvPr/>
        </p:nvSpPr>
        <p:spPr bwMode="auto">
          <a:xfrm>
            <a:off x="2133600" y="1654175"/>
            <a:ext cx="2095830" cy="338554"/>
          </a:xfrm>
          <a:prstGeom prst="rect">
            <a:avLst/>
          </a:prstGeom>
          <a:noFill/>
          <a:ln w="9525">
            <a:noFill/>
            <a:miter lim="800000"/>
            <a:headEnd/>
            <a:tailEnd/>
          </a:ln>
        </p:spPr>
        <p:txBody>
          <a:bodyPr wrap="none">
            <a:spAutoFit/>
          </a:bodyPr>
          <a:lstStyle/>
          <a:p>
            <a:pPr eaLnBrk="0" hangingPunct="0"/>
            <a:r>
              <a:rPr lang="en-US" sz="1600" dirty="0"/>
              <a:t>l</a:t>
            </a:r>
            <a:r>
              <a:rPr lang="en-US" sz="1600" dirty="0" smtClean="0"/>
              <a:t>og </a:t>
            </a:r>
            <a:r>
              <a:rPr lang="en-US" sz="1600" dirty="0"/>
              <a:t>rank P value = 0.91</a:t>
            </a:r>
          </a:p>
        </p:txBody>
      </p:sp>
      <p:sp>
        <p:nvSpPr>
          <p:cNvPr id="105478" name="Text Box 9"/>
          <p:cNvSpPr txBox="1">
            <a:spLocks noChangeArrowheads="1"/>
          </p:cNvSpPr>
          <p:nvPr/>
        </p:nvSpPr>
        <p:spPr bwMode="auto">
          <a:xfrm>
            <a:off x="6705600" y="6172200"/>
            <a:ext cx="26670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t>Hulley</a:t>
            </a:r>
            <a:r>
              <a:rPr lang="en-US" sz="1600" dirty="0"/>
              <a:t> et </a:t>
            </a:r>
            <a:r>
              <a:rPr lang="en-US" sz="1600" dirty="0" smtClean="0"/>
              <a:t>al. </a:t>
            </a:r>
            <a:r>
              <a:rPr lang="en-US" sz="1600" i="1" dirty="0"/>
              <a:t>JAMA</a:t>
            </a:r>
            <a:r>
              <a:rPr lang="en-US" sz="1600" dirty="0"/>
              <a:t> 1998</a:t>
            </a:r>
          </a:p>
        </p:txBody>
      </p:sp>
    </p:spTree>
    <p:extLst>
      <p:ext uri="{BB962C8B-B14F-4D97-AF65-F5344CB8AC3E}">
        <p14:creationId xmlns:p14="http://schemas.microsoft.com/office/powerpoint/2010/main" val="26827175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6096000" y="6324600"/>
            <a:ext cx="2971263" cy="400110"/>
          </a:xfrm>
          <a:prstGeom prst="rect">
            <a:avLst/>
          </a:prstGeom>
          <a:noFill/>
          <a:ln w="9525">
            <a:noFill/>
            <a:miter lim="800000"/>
            <a:headEnd/>
            <a:tailEnd/>
          </a:ln>
        </p:spPr>
        <p:txBody>
          <a:bodyPr wrap="none">
            <a:spAutoFit/>
          </a:bodyPr>
          <a:lstStyle/>
          <a:p>
            <a:pPr eaLnBrk="0" hangingPunct="0"/>
            <a:r>
              <a:rPr lang="en-US" sz="2000" dirty="0" smtClean="0"/>
              <a:t>Tillmann</a:t>
            </a:r>
            <a:r>
              <a:rPr lang="en-US" sz="2000" dirty="0"/>
              <a:t> </a:t>
            </a:r>
            <a:r>
              <a:rPr lang="en-US" sz="2000" dirty="0" smtClean="0"/>
              <a:t>et al. </a:t>
            </a:r>
            <a:r>
              <a:rPr lang="en-US" sz="2000" i="1" dirty="0"/>
              <a:t>NEJM</a:t>
            </a:r>
            <a:r>
              <a:rPr lang="en-US" sz="2000" dirty="0"/>
              <a:t> 2001</a:t>
            </a: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t>Cumulative survival after diagnosis of HIV infection in three groups of patients</a:t>
            </a:r>
          </a:p>
        </p:txBody>
      </p:sp>
      <p:cxnSp>
        <p:nvCxnSpPr>
          <p:cNvPr id="3" name="Straight Connector 2"/>
          <p:cNvCxnSpPr/>
          <p:nvPr/>
        </p:nvCxnSpPr>
        <p:spPr bwMode="auto">
          <a:xfrm flipV="1">
            <a:off x="4248509" y="1066800"/>
            <a:ext cx="0" cy="403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H="1">
            <a:off x="2209800" y="3657600"/>
            <a:ext cx="2057400" cy="0"/>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7" name="Straight Connector 6"/>
          <p:cNvCxnSpPr/>
          <p:nvPr/>
        </p:nvCxnSpPr>
        <p:spPr bwMode="auto">
          <a:xfrm flipH="1" flipV="1">
            <a:off x="2209800" y="2590799"/>
            <a:ext cx="2057400" cy="1"/>
          </a:xfrm>
          <a:prstGeom prst="line">
            <a:avLst/>
          </a:prstGeom>
          <a:solidFill>
            <a:schemeClr val="accent1"/>
          </a:solidFill>
          <a:ln w="3175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2209800" y="1219200"/>
            <a:ext cx="203870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4" name="TextBox 3"/>
          <p:cNvSpPr txBox="1"/>
          <p:nvPr/>
        </p:nvSpPr>
        <p:spPr>
          <a:xfrm>
            <a:off x="6502400" y="1929080"/>
            <a:ext cx="1927225" cy="1323439"/>
          </a:xfrm>
          <a:prstGeom prst="rect">
            <a:avLst/>
          </a:prstGeom>
          <a:noFill/>
        </p:spPr>
        <p:txBody>
          <a:bodyPr wrap="square" rtlCol="0">
            <a:spAutoFit/>
          </a:bodyPr>
          <a:lstStyle/>
          <a:p>
            <a:r>
              <a:rPr lang="en-US" sz="1600" dirty="0" smtClean="0"/>
              <a:t>“Tick mark” when participant is censored (lost to follow-up or administrative)</a:t>
            </a:r>
            <a:endParaRPr lang="en-US" sz="1600" dirty="0"/>
          </a:p>
        </p:txBody>
      </p:sp>
      <p:sp>
        <p:nvSpPr>
          <p:cNvPr id="6" name="TextBox 5"/>
          <p:cNvSpPr txBox="1"/>
          <p:nvPr/>
        </p:nvSpPr>
        <p:spPr>
          <a:xfrm>
            <a:off x="7391400" y="4419600"/>
            <a:ext cx="1371600" cy="1569660"/>
          </a:xfrm>
          <a:prstGeom prst="rect">
            <a:avLst/>
          </a:prstGeom>
          <a:noFill/>
        </p:spPr>
        <p:txBody>
          <a:bodyPr wrap="square" rtlCol="0">
            <a:spAutoFit/>
          </a:bodyPr>
          <a:lstStyle/>
          <a:p>
            <a:r>
              <a:rPr lang="en-US" sz="1600" dirty="0" smtClean="0"/>
              <a:t>Large “steps” and low number at risk:  Tail of curve less precise.</a:t>
            </a:r>
            <a:endParaRPr lang="en-US" sz="1600" dirty="0"/>
          </a:p>
        </p:txBody>
      </p:sp>
    </p:spTree>
    <p:extLst>
      <p:ext uri="{BB962C8B-B14F-4D97-AF65-F5344CB8AC3E}">
        <p14:creationId xmlns:p14="http://schemas.microsoft.com/office/powerpoint/2010/main" val="39763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76200"/>
            <a:ext cx="8839200" cy="1143000"/>
          </a:xfrm>
        </p:spPr>
        <p:txBody>
          <a:bodyPr/>
          <a:lstStyle/>
          <a:p>
            <a:r>
              <a:rPr lang="en-US" sz="4000" b="1" dirty="0" smtClean="0"/>
              <a:t>K-M Plots of Cumulative Incidence</a:t>
            </a:r>
          </a:p>
        </p:txBody>
      </p:sp>
      <p:sp>
        <p:nvSpPr>
          <p:cNvPr id="109570" name="Rectangle 3"/>
          <p:cNvSpPr>
            <a:spLocks noGrp="1" noChangeArrowheads="1"/>
          </p:cNvSpPr>
          <p:nvPr>
            <p:ph type="body" idx="1"/>
          </p:nvPr>
        </p:nvSpPr>
        <p:spPr>
          <a:xfrm>
            <a:off x="381000" y="1143000"/>
            <a:ext cx="8458200" cy="4800600"/>
          </a:xfrm>
        </p:spPr>
        <p:txBody>
          <a:bodyPr/>
          <a:lstStyle/>
          <a:p>
            <a:pPr>
              <a:lnSpc>
                <a:spcPct val="90000"/>
              </a:lnSpc>
            </a:pPr>
            <a:r>
              <a:rPr lang="en-US" sz="2800" dirty="0"/>
              <a:t>We have shown </a:t>
            </a:r>
            <a:r>
              <a:rPr lang="en-US" sz="2800" dirty="0" smtClean="0"/>
              <a:t>a variety of options to give you a sense of what you will encounter in the literature and how you might report your results.</a:t>
            </a:r>
          </a:p>
          <a:p>
            <a:pPr>
              <a:lnSpc>
                <a:spcPct val="90000"/>
              </a:lnSpc>
            </a:pPr>
            <a:endParaRPr lang="en-US" sz="1000" dirty="0" smtClean="0"/>
          </a:p>
          <a:p>
            <a:pPr>
              <a:lnSpc>
                <a:spcPct val="90000"/>
              </a:lnSpc>
            </a:pPr>
            <a:r>
              <a:rPr lang="en-US" sz="2800" dirty="0" smtClean="0"/>
              <a:t>Our preferences for K-M plot:</a:t>
            </a:r>
            <a:endParaRPr lang="en-US" sz="2800" dirty="0"/>
          </a:p>
          <a:p>
            <a:pPr lvl="1">
              <a:lnSpc>
                <a:spcPct val="90000"/>
              </a:lnSpc>
            </a:pPr>
            <a:r>
              <a:rPr lang="en-US" dirty="0"/>
              <a:t>S</a:t>
            </a:r>
            <a:r>
              <a:rPr lang="en-US" dirty="0" smtClean="0"/>
              <a:t>how cumulative </a:t>
            </a:r>
            <a:r>
              <a:rPr lang="en-US" dirty="0"/>
              <a:t>incidence (</a:t>
            </a:r>
            <a:r>
              <a:rPr lang="en-US" dirty="0" smtClean="0"/>
              <a:t>i.e., of </a:t>
            </a:r>
            <a:r>
              <a:rPr lang="en-US" dirty="0"/>
              <a:t>the event</a:t>
            </a:r>
            <a:r>
              <a:rPr lang="en-US" dirty="0" smtClean="0"/>
              <a:t>)</a:t>
            </a:r>
          </a:p>
          <a:p>
            <a:pPr lvl="2">
              <a:lnSpc>
                <a:spcPct val="90000"/>
              </a:lnSpc>
            </a:pPr>
            <a:r>
              <a:rPr lang="en-US" dirty="0" smtClean="0"/>
              <a:t>Unless your field uniformly and sensibly shows survival</a:t>
            </a:r>
          </a:p>
          <a:p>
            <a:pPr lvl="2">
              <a:lnSpc>
                <a:spcPct val="90000"/>
              </a:lnSpc>
            </a:pPr>
            <a:endParaRPr lang="en-US" sz="1000" dirty="0"/>
          </a:p>
          <a:p>
            <a:pPr lvl="1">
              <a:lnSpc>
                <a:spcPct val="90000"/>
              </a:lnSpc>
            </a:pPr>
            <a:r>
              <a:rPr lang="en-US" dirty="0" smtClean="0"/>
              <a:t>Provide indication of </a:t>
            </a:r>
            <a:r>
              <a:rPr lang="en-US" dirty="0"/>
              <a:t>sampling error (either confidence bands or pointwise </a:t>
            </a:r>
            <a:r>
              <a:rPr lang="en-US" dirty="0" smtClean="0"/>
              <a:t>confidence intervals)</a:t>
            </a:r>
          </a:p>
          <a:p>
            <a:pPr lvl="1">
              <a:lnSpc>
                <a:spcPct val="90000"/>
              </a:lnSpc>
            </a:pPr>
            <a:endParaRPr lang="en-US" sz="1000" dirty="0"/>
          </a:p>
          <a:p>
            <a:pPr lvl="1">
              <a:lnSpc>
                <a:spcPct val="90000"/>
              </a:lnSpc>
            </a:pPr>
            <a:r>
              <a:rPr lang="en-US" dirty="0" smtClean="0"/>
              <a:t>Number </a:t>
            </a:r>
            <a:r>
              <a:rPr lang="en-US" dirty="0"/>
              <a:t>at </a:t>
            </a:r>
            <a:r>
              <a:rPr lang="en-US" dirty="0" smtClean="0"/>
              <a:t>risk table under the plot </a:t>
            </a:r>
            <a:r>
              <a:rPr lang="en-US" dirty="0" smtClean="0"/>
              <a:t>is a nice touch</a:t>
            </a:r>
          </a:p>
          <a:p>
            <a:pPr lvl="2">
              <a:lnSpc>
                <a:spcPct val="90000"/>
              </a:lnSpc>
            </a:pPr>
            <a:r>
              <a:rPr lang="en-US" dirty="0" smtClean="0"/>
              <a:t>But not requisite</a:t>
            </a:r>
          </a:p>
        </p:txBody>
      </p:sp>
    </p:spTree>
    <p:extLst>
      <p:ext uri="{BB962C8B-B14F-4D97-AF65-F5344CB8AC3E}">
        <p14:creationId xmlns:p14="http://schemas.microsoft.com/office/powerpoint/2010/main" val="415638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0"/>
            <a:ext cx="8839200" cy="1143000"/>
          </a:xfrm>
        </p:spPr>
        <p:txBody>
          <a:bodyPr/>
          <a:lstStyle/>
          <a:p>
            <a:r>
              <a:rPr lang="en-US" sz="4000" b="1" dirty="0" smtClean="0"/>
              <a:t>Time Element in Cumulative Incidence</a:t>
            </a:r>
          </a:p>
        </p:txBody>
      </p:sp>
      <p:sp>
        <p:nvSpPr>
          <p:cNvPr id="109570" name="Rectangle 3"/>
          <p:cNvSpPr>
            <a:spLocks noGrp="1" noChangeArrowheads="1"/>
          </p:cNvSpPr>
          <p:nvPr>
            <p:ph type="body" idx="1"/>
          </p:nvPr>
        </p:nvSpPr>
        <p:spPr>
          <a:xfrm>
            <a:off x="381000" y="1447800"/>
            <a:ext cx="8458200" cy="4419600"/>
          </a:xfrm>
        </p:spPr>
        <p:txBody>
          <a:bodyPr/>
          <a:lstStyle/>
          <a:p>
            <a:pPr>
              <a:lnSpc>
                <a:spcPct val="90000"/>
              </a:lnSpc>
            </a:pPr>
            <a:r>
              <a:rPr lang="en-US" sz="2800" dirty="0" smtClean="0"/>
              <a:t>KM plot shows cumulative incidence for every time point; this plot is full disclosure on incidence.  </a:t>
            </a:r>
          </a:p>
          <a:p>
            <a:pPr lvl="1">
              <a:lnSpc>
                <a:spcPct val="90000"/>
              </a:lnSpc>
            </a:pPr>
            <a:r>
              <a:rPr lang="en-US" sz="2400" dirty="0" smtClean="0"/>
              <a:t>“A picture is worth a thousand words”</a:t>
            </a:r>
          </a:p>
          <a:p>
            <a:pPr>
              <a:lnSpc>
                <a:spcPct val="90000"/>
              </a:lnSpc>
            </a:pPr>
            <a:endParaRPr lang="en-US" sz="2800" dirty="0" smtClean="0"/>
          </a:p>
          <a:p>
            <a:pPr>
              <a:lnSpc>
                <a:spcPct val="90000"/>
              </a:lnSpc>
            </a:pPr>
            <a:r>
              <a:rPr lang="en-US" sz="2800" dirty="0" smtClean="0"/>
              <a:t>However, if you cannot show a plot and you must say cumulative incidence in words (such as in an </a:t>
            </a:r>
            <a:r>
              <a:rPr lang="en-US" sz="2800" dirty="0" smtClean="0"/>
              <a:t>abstract), </a:t>
            </a:r>
            <a:r>
              <a:rPr lang="en-US" sz="2800" dirty="0" smtClean="0"/>
              <a:t>then YOU MUST ADD A TIME ELEMENT.</a:t>
            </a:r>
          </a:p>
          <a:p>
            <a:pPr>
              <a:lnSpc>
                <a:spcPct val="90000"/>
              </a:lnSpc>
            </a:pPr>
            <a:endParaRPr lang="en-US" sz="2800" dirty="0" smtClean="0"/>
          </a:p>
          <a:p>
            <a:pPr>
              <a:lnSpc>
                <a:spcPct val="90000"/>
              </a:lnSpc>
            </a:pPr>
            <a:r>
              <a:rPr lang="en-US" sz="2800" dirty="0" smtClean="0"/>
              <a:t>For example, </a:t>
            </a:r>
            <a:r>
              <a:rPr lang="en-US" sz="2800" dirty="0" smtClean="0"/>
              <a:t>“20% over </a:t>
            </a:r>
            <a:r>
              <a:rPr lang="en-US" sz="2800" dirty="0" smtClean="0"/>
              <a:t>1 year” or </a:t>
            </a:r>
            <a:r>
              <a:rPr lang="en-US" sz="2800" dirty="0" smtClean="0"/>
              <a:t>“5% by </a:t>
            </a:r>
            <a:r>
              <a:rPr lang="en-US" sz="2800" dirty="0" smtClean="0"/>
              <a:t>6 months”</a:t>
            </a:r>
          </a:p>
        </p:txBody>
      </p:sp>
    </p:spTree>
    <p:extLst>
      <p:ext uri="{BB962C8B-B14F-4D97-AF65-F5344CB8AC3E}">
        <p14:creationId xmlns:p14="http://schemas.microsoft.com/office/powerpoint/2010/main" val="252296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smtClean="0"/>
              <a:t>Prevalence vs Incidence</a:t>
            </a:r>
          </a:p>
        </p:txBody>
      </p:sp>
      <p:sp>
        <p:nvSpPr>
          <p:cNvPr id="22530" name="Rectangle 3"/>
          <p:cNvSpPr>
            <a:spLocks noGrp="1" noChangeArrowheads="1"/>
          </p:cNvSpPr>
          <p:nvPr>
            <p:ph type="body" idx="1"/>
          </p:nvPr>
        </p:nvSpPr>
        <p:spPr>
          <a:xfrm>
            <a:off x="228600" y="762000"/>
            <a:ext cx="8763000" cy="4495800"/>
          </a:xfrm>
        </p:spPr>
        <p:txBody>
          <a:bodyPr/>
          <a:lstStyle/>
          <a:p>
            <a:r>
              <a:rPr lang="en-US" sz="2800" dirty="0" smtClean="0"/>
              <a:t>Prevalence</a:t>
            </a:r>
          </a:p>
          <a:p>
            <a:pPr lvl="1"/>
            <a:r>
              <a:rPr lang="en-US" sz="2400" dirty="0" smtClean="0"/>
              <a:t>For public health</a:t>
            </a:r>
          </a:p>
          <a:p>
            <a:pPr lvl="2"/>
            <a:r>
              <a:rPr lang="en-US" dirty="0"/>
              <a:t>b</a:t>
            </a:r>
            <a:r>
              <a:rPr lang="en-US" dirty="0" smtClean="0"/>
              <a:t>urden of disease in a population &amp; public health planning</a:t>
            </a:r>
          </a:p>
          <a:p>
            <a:pPr lvl="1"/>
            <a:r>
              <a:rPr lang="en-US" sz="2400" dirty="0" smtClean="0"/>
              <a:t>For science</a:t>
            </a:r>
          </a:p>
          <a:p>
            <a:pPr lvl="2"/>
            <a:r>
              <a:rPr lang="en-US" dirty="0" smtClean="0"/>
              <a:t>prioritization for research</a:t>
            </a:r>
          </a:p>
          <a:p>
            <a:pPr lvl="1"/>
            <a:endParaRPr lang="en-US" sz="900" dirty="0" smtClean="0"/>
          </a:p>
          <a:p>
            <a:r>
              <a:rPr lang="en-US" sz="2800" dirty="0" smtClean="0"/>
              <a:t>Incidence</a:t>
            </a:r>
          </a:p>
          <a:p>
            <a:pPr lvl="1"/>
            <a:r>
              <a:rPr lang="en-US" sz="2400" dirty="0" smtClean="0"/>
              <a:t>For public health </a:t>
            </a:r>
          </a:p>
          <a:p>
            <a:pPr lvl="2"/>
            <a:r>
              <a:rPr lang="en-US" dirty="0" smtClean="0"/>
              <a:t>trends over time -&gt; implications for disease control</a:t>
            </a:r>
          </a:p>
          <a:p>
            <a:pPr lvl="1"/>
            <a:r>
              <a:rPr lang="en-US" sz="2400" dirty="0" smtClean="0"/>
              <a:t>For scientific</a:t>
            </a:r>
          </a:p>
          <a:p>
            <a:pPr lvl="2"/>
            <a:r>
              <a:rPr lang="en-US" dirty="0"/>
              <a:t>p</a:t>
            </a:r>
            <a:r>
              <a:rPr lang="en-US" dirty="0" smtClean="0"/>
              <a:t>rioritization for research</a:t>
            </a:r>
          </a:p>
          <a:p>
            <a:pPr lvl="2"/>
            <a:r>
              <a:rPr lang="en-US" dirty="0"/>
              <a:t>f</a:t>
            </a:r>
            <a:r>
              <a:rPr lang="en-US" dirty="0" smtClean="0"/>
              <a:t>undamental for studies of causality/etiology</a:t>
            </a:r>
          </a:p>
          <a:p>
            <a:pPr lvl="3"/>
            <a:r>
              <a:rPr lang="en-US" dirty="0" smtClean="0"/>
              <a:t>Exclude prevalent cases to focus on causes of disease, rather than causes of “survival with disease”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304800"/>
            <a:ext cx="8991600" cy="1143000"/>
          </a:xfrm>
        </p:spPr>
        <p:txBody>
          <a:bodyPr/>
          <a:lstStyle/>
          <a:p>
            <a:r>
              <a:rPr lang="en-US" sz="3600" b="1" dirty="0" smtClean="0"/>
              <a:t>Cumulative Incidence: </a:t>
            </a:r>
            <a:br>
              <a:rPr lang="en-US" sz="3600" b="1" dirty="0" smtClean="0"/>
            </a:br>
            <a:r>
              <a:rPr lang="en-US" sz="3600" b="1" dirty="0" smtClean="0"/>
              <a:t>Underlying Assumption #1 </a:t>
            </a:r>
          </a:p>
        </p:txBody>
      </p:sp>
      <p:sp>
        <p:nvSpPr>
          <p:cNvPr id="123906" name="Rectangle 3"/>
          <p:cNvSpPr>
            <a:spLocks noGrp="1" noChangeArrowheads="1"/>
          </p:cNvSpPr>
          <p:nvPr>
            <p:ph type="body" idx="1"/>
          </p:nvPr>
        </p:nvSpPr>
        <p:spPr>
          <a:xfrm>
            <a:off x="0" y="1828800"/>
            <a:ext cx="9220200" cy="4648200"/>
          </a:xfrm>
        </p:spPr>
        <p:txBody>
          <a:bodyPr/>
          <a:lstStyle/>
          <a:p>
            <a:r>
              <a:rPr lang="en-US" sz="3000" dirty="0" smtClean="0"/>
              <a:t>For cumulative incidence to be unbiased (i.e. valid), censoring must be unrelated to the probability of experiencing the </a:t>
            </a:r>
            <a:r>
              <a:rPr lang="en-US" sz="3000" dirty="0" smtClean="0"/>
              <a:t>outcome.</a:t>
            </a:r>
          </a:p>
          <a:p>
            <a:pPr lvl="1"/>
            <a:r>
              <a:rPr lang="en-US" sz="2600" dirty="0" smtClean="0"/>
              <a:t>Censoring must be “non-informative”</a:t>
            </a:r>
            <a:endParaRPr lang="en-US" sz="2600" dirty="0" smtClean="0"/>
          </a:p>
          <a:p>
            <a:pPr>
              <a:buFontTx/>
              <a:buNone/>
            </a:pPr>
            <a:r>
              <a:rPr lang="en-US" dirty="0" smtClean="0"/>
              <a:t>  </a:t>
            </a:r>
          </a:p>
          <a:p>
            <a:r>
              <a:rPr lang="en-US" sz="3000" dirty="0" smtClean="0"/>
              <a:t>i.e., </a:t>
            </a:r>
            <a:r>
              <a:rPr lang="en-US" sz="3000" dirty="0"/>
              <a:t>t</a:t>
            </a:r>
            <a:r>
              <a:rPr lang="en-US" sz="3000" dirty="0" smtClean="0"/>
              <a:t>he outcome experience of those who are </a:t>
            </a:r>
            <a:r>
              <a:rPr lang="en-US" sz="3000" dirty="0" smtClean="0"/>
              <a:t>censored (particularly those who are lost </a:t>
            </a:r>
            <a:r>
              <a:rPr lang="en-US" sz="3000" dirty="0" smtClean="0"/>
              <a:t>to </a:t>
            </a:r>
            <a:r>
              <a:rPr lang="en-US" sz="3000" dirty="0" smtClean="0"/>
              <a:t>follow-up/drop </a:t>
            </a:r>
            <a:r>
              <a:rPr lang="en-US" sz="3000" dirty="0" smtClean="0"/>
              <a:t>out) must be the same as those who remain in the study.</a:t>
            </a:r>
          </a:p>
          <a:p>
            <a:endParaRPr lang="en-US" dirty="0" smtClean="0"/>
          </a:p>
          <a:p>
            <a:endParaRPr lang="en-US" dirty="0" smtClean="0"/>
          </a:p>
        </p:txBody>
      </p:sp>
    </p:spTree>
    <p:extLst>
      <p:ext uri="{BB962C8B-B14F-4D97-AF65-F5344CB8AC3E}">
        <p14:creationId xmlns:p14="http://schemas.microsoft.com/office/powerpoint/2010/main" val="20705275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smtClean="0"/>
              <a:t>Informative vs Non-informative Censoring</a:t>
            </a:r>
          </a:p>
        </p:txBody>
      </p:sp>
      <p:sp>
        <p:nvSpPr>
          <p:cNvPr id="125954" name="Rectangle 3"/>
          <p:cNvSpPr>
            <a:spLocks noGrp="1" noChangeArrowheads="1"/>
          </p:cNvSpPr>
          <p:nvPr>
            <p:ph type="body" idx="1"/>
          </p:nvPr>
        </p:nvSpPr>
        <p:spPr>
          <a:xfrm>
            <a:off x="152400" y="1295400"/>
            <a:ext cx="8763000" cy="4648200"/>
          </a:xfrm>
        </p:spPr>
        <p:txBody>
          <a:bodyPr/>
          <a:lstStyle/>
          <a:p>
            <a:pPr>
              <a:lnSpc>
                <a:spcPct val="90000"/>
              </a:lnSpc>
              <a:buFontTx/>
              <a:buNone/>
            </a:pPr>
            <a:r>
              <a:rPr lang="en-US" sz="2800" b="1" u="sng" dirty="0" smtClean="0"/>
              <a:t>When the goal is estimation of incidence (“descriptive”):</a:t>
            </a:r>
          </a:p>
          <a:p>
            <a:pPr>
              <a:lnSpc>
                <a:spcPct val="90000"/>
              </a:lnSpc>
            </a:pPr>
            <a:endParaRPr lang="en-US" sz="1400" b="1" dirty="0" smtClean="0"/>
          </a:p>
          <a:p>
            <a:pPr>
              <a:lnSpc>
                <a:spcPct val="90000"/>
              </a:lnSpc>
            </a:pPr>
            <a:r>
              <a:rPr lang="en-US" sz="2800" b="1" dirty="0" smtClean="0"/>
              <a:t>Informative censoring</a:t>
            </a:r>
            <a:r>
              <a:rPr lang="en-US" sz="2800" dirty="0" smtClean="0"/>
              <a:t> (aka “non-ignorable”) means that </a:t>
            </a:r>
            <a:r>
              <a:rPr lang="en-US" sz="2800" dirty="0" smtClean="0"/>
              <a:t>those censored have </a:t>
            </a:r>
            <a:r>
              <a:rPr lang="en-US" sz="2800" dirty="0" smtClean="0"/>
              <a:t>different incidence of the outcome than subjects who remain in the study, and therefore introduce bias in the incidence measure </a:t>
            </a:r>
          </a:p>
          <a:p>
            <a:pPr>
              <a:lnSpc>
                <a:spcPct val="90000"/>
              </a:lnSpc>
            </a:pPr>
            <a:endParaRPr lang="en-US" sz="2800" dirty="0" smtClean="0"/>
          </a:p>
          <a:p>
            <a:pPr>
              <a:lnSpc>
                <a:spcPct val="90000"/>
              </a:lnSpc>
            </a:pPr>
            <a:r>
              <a:rPr lang="en-US" sz="2800" b="1" dirty="0" smtClean="0"/>
              <a:t>Non-informative censoring</a:t>
            </a:r>
            <a:r>
              <a:rPr lang="en-US" sz="2800" dirty="0" smtClean="0"/>
              <a:t> (aka “ignorable”) means that </a:t>
            </a:r>
            <a:r>
              <a:rPr lang="en-US" sz="2800" dirty="0" smtClean="0"/>
              <a:t>those censored have </a:t>
            </a:r>
            <a:r>
              <a:rPr lang="en-US" sz="2800" dirty="0" smtClean="0"/>
              <a:t>the same incidence of the outcome as subjects who remain in the study, and therefore do not result in bias</a:t>
            </a:r>
          </a:p>
        </p:txBody>
      </p:sp>
    </p:spTree>
    <p:extLst>
      <p:ext uri="{BB962C8B-B14F-4D97-AF65-F5344CB8AC3E}">
        <p14:creationId xmlns:p14="http://schemas.microsoft.com/office/powerpoint/2010/main" val="658373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46925" y="1219200"/>
            <a:ext cx="7057325" cy="5084296"/>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Censoring (</a:t>
            </a:r>
            <a:r>
              <a:rPr lang="en-US" sz="3200" b="1" dirty="0" smtClean="0"/>
              <a:t>lost to follow-up </a:t>
            </a:r>
            <a:r>
              <a:rPr lang="en-US" sz="3200" b="1" dirty="0"/>
              <a:t>and administrative)</a:t>
            </a:r>
          </a:p>
        </p:txBody>
      </p:sp>
      <p:sp>
        <p:nvSpPr>
          <p:cNvPr id="2" name="Oval 1"/>
          <p:cNvSpPr/>
          <p:nvPr/>
        </p:nvSpPr>
        <p:spPr bwMode="auto">
          <a:xfrm>
            <a:off x="44958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6172200" y="2743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6172200" y="3505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6172200" y="4267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
        <p:nvSpPr>
          <p:cNvPr id="13" name="Oval 12"/>
          <p:cNvSpPr/>
          <p:nvPr/>
        </p:nvSpPr>
        <p:spPr bwMode="auto">
          <a:xfrm>
            <a:off x="6858000" y="5029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14" name="TextBox 13"/>
          <p:cNvSpPr txBox="1"/>
          <p:nvPr/>
        </p:nvSpPr>
        <p:spPr>
          <a:xfrm>
            <a:off x="6418807" y="5429071"/>
            <a:ext cx="2572793" cy="1200329"/>
          </a:xfrm>
          <a:prstGeom prst="rect">
            <a:avLst/>
          </a:prstGeom>
          <a:noFill/>
        </p:spPr>
        <p:txBody>
          <a:bodyPr wrap="square" rtlCol="0">
            <a:spAutoFit/>
          </a:bodyPr>
          <a:lstStyle/>
          <a:p>
            <a:pPr algn="r"/>
            <a:r>
              <a:rPr lang="en-US" sz="2000" dirty="0" smtClean="0"/>
              <a:t> </a:t>
            </a:r>
            <a:r>
              <a:rPr lang="en-US" sz="2400" dirty="0" smtClean="0"/>
              <a:t>= </a:t>
            </a:r>
            <a:r>
              <a:rPr lang="en-US" sz="2400" dirty="0" smtClean="0"/>
              <a:t>Administrative  – typically</a:t>
            </a:r>
          </a:p>
          <a:p>
            <a:pPr algn="r"/>
            <a:r>
              <a:rPr lang="en-US" sz="2400" dirty="0" smtClean="0"/>
              <a:t> non-informative</a:t>
            </a:r>
            <a:endParaRPr lang="en-US" sz="2400" dirty="0"/>
          </a:p>
        </p:txBody>
      </p:sp>
      <p:sp>
        <p:nvSpPr>
          <p:cNvPr id="16" name="TextBox 15"/>
          <p:cNvSpPr txBox="1"/>
          <p:nvPr/>
        </p:nvSpPr>
        <p:spPr>
          <a:xfrm>
            <a:off x="7238999" y="1869141"/>
            <a:ext cx="1658393" cy="1569660"/>
          </a:xfrm>
          <a:prstGeom prst="rect">
            <a:avLst/>
          </a:prstGeom>
          <a:solidFill>
            <a:schemeClr val="bg1"/>
          </a:solidFill>
        </p:spPr>
        <p:txBody>
          <a:bodyPr wrap="square" rtlCol="0">
            <a:spAutoFit/>
          </a:bodyPr>
          <a:lstStyle/>
          <a:p>
            <a:pPr algn="r"/>
            <a:r>
              <a:rPr lang="en-US" sz="2400" dirty="0" smtClean="0"/>
              <a:t>= loss to follow-up – may be informative</a:t>
            </a:r>
            <a:endParaRPr lang="en-US" sz="2400" dirty="0"/>
          </a:p>
        </p:txBody>
      </p:sp>
      <p:sp>
        <p:nvSpPr>
          <p:cNvPr id="15" name="Oval 14"/>
          <p:cNvSpPr/>
          <p:nvPr/>
        </p:nvSpPr>
        <p:spPr bwMode="auto">
          <a:xfrm>
            <a:off x="6934200" y="1752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823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 grpId="0" animBg="1"/>
      <p:bldP spid="14" grpId="0"/>
      <p:bldP spid="16"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7123"/>
            <a:ext cx="7848600" cy="5323239"/>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Placeholder 2"/>
          <p:cNvSpPr txBox="1">
            <a:spLocks/>
          </p:cNvSpPr>
          <p:nvPr/>
        </p:nvSpPr>
        <p:spPr bwMode="auto">
          <a:xfrm>
            <a:off x="4419600" y="1514323"/>
            <a:ext cx="44958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600" dirty="0">
              <a:latin typeface="Helvetica" charset="0"/>
            </a:endParaRPr>
          </a:p>
          <a:p>
            <a:pPr eaLnBrk="1" hangingPunct="1">
              <a:spcBef>
                <a:spcPct val="20000"/>
              </a:spcBef>
            </a:pPr>
            <a:r>
              <a:rPr lang="en-US" altLang="en-US" sz="1600" dirty="0" smtClean="0">
                <a:latin typeface="Helvetica" charset="0"/>
              </a:rPr>
              <a:t>Corrected </a:t>
            </a:r>
            <a:r>
              <a:rPr lang="en-US" altLang="en-US" sz="1600" dirty="0">
                <a:latin typeface="Helvetica" charset="0"/>
              </a:rPr>
              <a:t>estimate </a:t>
            </a:r>
            <a:r>
              <a:rPr lang="en-US" altLang="en-US" sz="1600" dirty="0" smtClean="0">
                <a:latin typeface="Helvetica" charset="0"/>
              </a:rPr>
              <a:t>represents </a:t>
            </a:r>
            <a:r>
              <a:rPr lang="en-US" altLang="en-US" sz="1600" dirty="0">
                <a:latin typeface="Helvetica" charset="0"/>
              </a:rPr>
              <a:t>vital status outcomes </a:t>
            </a:r>
            <a:r>
              <a:rPr lang="en-US" altLang="en-US" sz="1600" dirty="0" smtClean="0">
                <a:latin typeface="Helvetica" charset="0"/>
              </a:rPr>
              <a:t>in </a:t>
            </a:r>
            <a:r>
              <a:rPr lang="en-US" altLang="en-US" sz="1600" dirty="0">
                <a:latin typeface="Helvetica" charset="0"/>
              </a:rPr>
              <a:t>lost </a:t>
            </a:r>
            <a:r>
              <a:rPr lang="en-US" altLang="en-US" sz="1600" dirty="0" smtClean="0">
                <a:latin typeface="Helvetica" charset="0"/>
              </a:rPr>
              <a:t>patients obtained by tracking down the lost in the community</a:t>
            </a:r>
            <a:endParaRPr lang="en-US" altLang="en-US" sz="1600" dirty="0">
              <a:latin typeface="Helvetica" charset="0"/>
            </a:endParaRPr>
          </a:p>
        </p:txBody>
      </p:sp>
      <p:sp>
        <p:nvSpPr>
          <p:cNvPr id="14"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b="1" dirty="0"/>
              <a:t>Mortality after initiation of antiretroviral therapy in resource-limited countries:   Differences according to intensity of follow-up</a:t>
            </a:r>
            <a:endParaRPr lang="en-US" sz="2400" b="1" dirty="0">
              <a:latin typeface="Arial" charset="0"/>
            </a:endParaRPr>
          </a:p>
        </p:txBody>
      </p:sp>
      <p:sp>
        <p:nvSpPr>
          <p:cNvPr id="3" name="TextBox 2"/>
          <p:cNvSpPr txBox="1"/>
          <p:nvPr/>
        </p:nvSpPr>
        <p:spPr>
          <a:xfrm>
            <a:off x="6324600" y="6396126"/>
            <a:ext cx="2590800" cy="338554"/>
          </a:xfrm>
          <a:prstGeom prst="rect">
            <a:avLst/>
          </a:prstGeom>
          <a:noFill/>
        </p:spPr>
        <p:txBody>
          <a:bodyPr wrap="square" rtlCol="0">
            <a:spAutoFit/>
          </a:bodyPr>
          <a:lstStyle/>
          <a:p>
            <a:r>
              <a:rPr lang="en-US" sz="1600" dirty="0" smtClean="0"/>
              <a:t>Geng et al. </a:t>
            </a:r>
            <a:r>
              <a:rPr lang="en-US" sz="1600" i="1" dirty="0" smtClean="0"/>
              <a:t>JAMA</a:t>
            </a:r>
            <a:r>
              <a:rPr lang="en-US" sz="1600" dirty="0" smtClean="0"/>
              <a:t> 2008</a:t>
            </a:r>
            <a:endParaRPr lang="en-US" sz="1600" dirty="0"/>
          </a:p>
        </p:txBody>
      </p:sp>
      <p:sp>
        <p:nvSpPr>
          <p:cNvPr id="9" name="Text Placeholder 2"/>
          <p:cNvSpPr txBox="1">
            <a:spLocks/>
          </p:cNvSpPr>
          <p:nvPr/>
        </p:nvSpPr>
        <p:spPr bwMode="auto">
          <a:xfrm>
            <a:off x="4038600" y="3886200"/>
            <a:ext cx="49149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600" dirty="0">
                <a:latin typeface="Helvetica" charset="0"/>
              </a:rPr>
              <a:t>N</a:t>
            </a:r>
            <a:r>
              <a:rPr lang="en-US" altLang="en-US" sz="1600" dirty="0" smtClean="0">
                <a:latin typeface="Helvetica" charset="0"/>
              </a:rPr>
              <a:t>aive </a:t>
            </a:r>
            <a:r>
              <a:rPr lang="en-US" altLang="en-US" sz="1600" dirty="0">
                <a:latin typeface="Helvetica" charset="0"/>
              </a:rPr>
              <a:t>estimate is determined using </a:t>
            </a:r>
            <a:r>
              <a:rPr lang="en-US" altLang="en-US" sz="1600" dirty="0" smtClean="0">
                <a:latin typeface="Helvetica" charset="0"/>
              </a:rPr>
              <a:t>only deaths </a:t>
            </a:r>
            <a:r>
              <a:rPr lang="en-US" altLang="en-US" sz="1600" dirty="0">
                <a:latin typeface="Helvetica" charset="0"/>
              </a:rPr>
              <a:t>passively reported during </a:t>
            </a:r>
            <a:r>
              <a:rPr lang="en-US" altLang="en-US" sz="1600" dirty="0" smtClean="0">
                <a:latin typeface="Helvetica" charset="0"/>
              </a:rPr>
              <a:t>routine </a:t>
            </a:r>
            <a:r>
              <a:rPr lang="en-US" altLang="en-US" sz="1600" dirty="0">
                <a:latin typeface="Helvetica" charset="0"/>
              </a:rPr>
              <a:t>clinical care. </a:t>
            </a:r>
            <a:r>
              <a:rPr lang="en-US" altLang="en-US" sz="1600" dirty="0" smtClean="0">
                <a:latin typeface="Helvetica" charset="0"/>
              </a:rPr>
              <a:t> Blithely accepts the losses to follow-up and makes no attempt to decipher losses.</a:t>
            </a:r>
            <a:endParaRPr lang="en-US" altLang="en-US" sz="1600" dirty="0">
              <a:latin typeface="Helvetica" charset="0"/>
            </a:endParaRPr>
          </a:p>
        </p:txBody>
      </p:sp>
      <p:sp>
        <p:nvSpPr>
          <p:cNvPr id="2" name="TextBox 1"/>
          <p:cNvSpPr txBox="1"/>
          <p:nvPr/>
        </p:nvSpPr>
        <p:spPr>
          <a:xfrm>
            <a:off x="1517276" y="2632501"/>
            <a:ext cx="2933700" cy="830997"/>
          </a:xfrm>
          <a:prstGeom prst="rect">
            <a:avLst/>
          </a:prstGeom>
          <a:noFill/>
        </p:spPr>
        <p:txBody>
          <a:bodyPr wrap="square" rtlCol="0">
            <a:spAutoFit/>
          </a:bodyPr>
          <a:lstStyle/>
          <a:p>
            <a:r>
              <a:rPr lang="en-US" sz="2400" dirty="0" smtClean="0">
                <a:solidFill>
                  <a:srgbClr val="FF0000"/>
                </a:solidFill>
              </a:rPr>
              <a:t>Here, losses were informative</a:t>
            </a:r>
            <a:endParaRPr lang="en-US" sz="2400" dirty="0">
              <a:solidFill>
                <a:srgbClr val="FF0000"/>
              </a:solidFill>
            </a:endParaRPr>
          </a:p>
        </p:txBody>
      </p:sp>
    </p:spTree>
    <p:extLst>
      <p:ext uri="{BB962C8B-B14F-4D97-AF65-F5344CB8AC3E}">
        <p14:creationId xmlns:p14="http://schemas.microsoft.com/office/powerpoint/2010/main" val="2492013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76200"/>
            <a:ext cx="9144000" cy="1143000"/>
          </a:xfrm>
        </p:spPr>
        <p:txBody>
          <a:bodyPr/>
          <a:lstStyle/>
          <a:p>
            <a:r>
              <a:rPr lang="en-US" sz="3600" b="1" dirty="0" smtClean="0"/>
              <a:t>Informative or Non-informative Losses?</a:t>
            </a:r>
          </a:p>
        </p:txBody>
      </p:sp>
      <p:sp>
        <p:nvSpPr>
          <p:cNvPr id="54275" name="Rectangle 3"/>
          <p:cNvSpPr>
            <a:spLocks noGrp="1" noChangeArrowheads="1"/>
          </p:cNvSpPr>
          <p:nvPr>
            <p:ph type="body" idx="1"/>
          </p:nvPr>
        </p:nvSpPr>
        <p:spPr>
          <a:xfrm>
            <a:off x="152400" y="914400"/>
            <a:ext cx="8839200" cy="4648200"/>
          </a:xfrm>
        </p:spPr>
        <p:txBody>
          <a:bodyPr/>
          <a:lstStyle/>
          <a:p>
            <a:pPr>
              <a:lnSpc>
                <a:spcPct val="90000"/>
              </a:lnSpc>
            </a:pPr>
            <a:endParaRPr lang="en-US" sz="2800" dirty="0" smtClean="0"/>
          </a:p>
          <a:p>
            <a:pPr>
              <a:lnSpc>
                <a:spcPct val="90000"/>
              </a:lnSpc>
            </a:pPr>
            <a:r>
              <a:rPr lang="en-US" sz="2800" dirty="0" smtClean="0"/>
              <a:t>How do we know whether our losses to follow-up are </a:t>
            </a:r>
            <a:r>
              <a:rPr lang="en-US" sz="2800" dirty="0" smtClean="0"/>
              <a:t>informative or non-informative</a:t>
            </a:r>
            <a:r>
              <a:rPr lang="en-US" sz="2800" dirty="0" smtClean="0"/>
              <a:t>?</a:t>
            </a:r>
          </a:p>
          <a:p>
            <a:pPr>
              <a:lnSpc>
                <a:spcPct val="90000"/>
              </a:lnSpc>
            </a:pPr>
            <a:endParaRPr lang="en-US" sz="2800" dirty="0" smtClean="0"/>
          </a:p>
          <a:p>
            <a:pPr>
              <a:lnSpc>
                <a:spcPct val="90000"/>
              </a:lnSpc>
            </a:pPr>
            <a:r>
              <a:rPr lang="en-US" sz="2800" dirty="0" smtClean="0"/>
              <a:t>Without going after them (or a sample of them) to find out, you do not know.   This is the problem. </a:t>
            </a:r>
          </a:p>
          <a:p>
            <a:pPr>
              <a:lnSpc>
                <a:spcPct val="90000"/>
              </a:lnSpc>
            </a:pPr>
            <a:endParaRPr lang="en-US" sz="2800" dirty="0" smtClean="0"/>
          </a:p>
          <a:p>
            <a:pPr>
              <a:lnSpc>
                <a:spcPct val="90000"/>
              </a:lnSpc>
            </a:pPr>
            <a:r>
              <a:rPr lang="en-US" sz="2800" dirty="0" smtClean="0"/>
              <a:t>It is a matter of opinion — between you and your reviewers — whether you believe the assumption of non-informative censoring, or, if you don't believe it, if you believe the </a:t>
            </a:r>
            <a:r>
              <a:rPr lang="en-US" sz="2800" dirty="0" smtClean="0"/>
              <a:t>violation of the non-informative censoring assumption </a:t>
            </a:r>
            <a:r>
              <a:rPr lang="en-US" sz="2800" dirty="0" smtClean="0"/>
              <a:t>is at least minimal.</a:t>
            </a:r>
          </a:p>
        </p:txBody>
      </p:sp>
    </p:spTree>
    <p:extLst>
      <p:ext uri="{BB962C8B-B14F-4D97-AF65-F5344CB8AC3E}">
        <p14:creationId xmlns:p14="http://schemas.microsoft.com/office/powerpoint/2010/main" val="407538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609600" y="9302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7467600" y="5997714"/>
            <a:ext cx="1968583" cy="707886"/>
          </a:xfrm>
          <a:prstGeom prst="rect">
            <a:avLst/>
          </a:prstGeom>
          <a:noFill/>
          <a:ln w="9525">
            <a:noFill/>
            <a:miter lim="800000"/>
            <a:headEnd/>
            <a:tailEnd/>
          </a:ln>
        </p:spPr>
        <p:txBody>
          <a:bodyPr wrap="square">
            <a:spAutoFit/>
          </a:bodyPr>
          <a:lstStyle/>
          <a:p>
            <a:pPr eaLnBrk="0" hangingPunct="0"/>
            <a:r>
              <a:rPr lang="en-US" sz="2000" dirty="0" smtClean="0"/>
              <a:t>Tillmann</a:t>
            </a:r>
            <a:r>
              <a:rPr lang="en-US" sz="2000" dirty="0" smtClean="0"/>
              <a:t> et al. </a:t>
            </a:r>
            <a:r>
              <a:rPr lang="en-US" sz="2000" i="1" dirty="0"/>
              <a:t>NEJM</a:t>
            </a:r>
            <a:r>
              <a:rPr lang="en-US" sz="2000" dirty="0"/>
              <a:t> 2001</a:t>
            </a:r>
          </a:p>
        </p:txBody>
      </p:sp>
      <p:sp>
        <p:nvSpPr>
          <p:cNvPr id="107523" name="Rectangle 7"/>
          <p:cNvSpPr>
            <a:spLocks noChangeArrowheads="1"/>
          </p:cNvSpPr>
          <p:nvPr/>
        </p:nvSpPr>
        <p:spPr bwMode="auto">
          <a:xfrm>
            <a:off x="228600" y="0"/>
            <a:ext cx="8534400" cy="954107"/>
          </a:xfrm>
          <a:prstGeom prst="rect">
            <a:avLst/>
          </a:prstGeom>
          <a:noFill/>
          <a:ln w="9525">
            <a:noFill/>
            <a:miter lim="800000"/>
            <a:headEnd/>
            <a:tailEnd/>
          </a:ln>
        </p:spPr>
        <p:txBody>
          <a:bodyPr wrap="square">
            <a:spAutoFit/>
          </a:bodyPr>
          <a:lstStyle/>
          <a:p>
            <a:pPr algn="ctr" eaLnBrk="0" hangingPunct="0"/>
            <a:r>
              <a:rPr lang="en-US" sz="2800" b="1" dirty="0" smtClean="0"/>
              <a:t>Cannot distinguish “lost to follow-up” from “administratively censored” in KM plot</a:t>
            </a:r>
            <a:endParaRPr lang="en-US" sz="2800" b="1" dirty="0"/>
          </a:p>
        </p:txBody>
      </p:sp>
      <p:sp>
        <p:nvSpPr>
          <p:cNvPr id="4" name="TextBox 3"/>
          <p:cNvSpPr txBox="1"/>
          <p:nvPr/>
        </p:nvSpPr>
        <p:spPr>
          <a:xfrm>
            <a:off x="6988175" y="3019961"/>
            <a:ext cx="1927225" cy="1323439"/>
          </a:xfrm>
          <a:prstGeom prst="rect">
            <a:avLst/>
          </a:prstGeom>
          <a:noFill/>
        </p:spPr>
        <p:txBody>
          <a:bodyPr wrap="square" rtlCol="0">
            <a:spAutoFit/>
          </a:bodyPr>
          <a:lstStyle/>
          <a:p>
            <a:r>
              <a:rPr lang="en-US" sz="1600" dirty="0" smtClean="0"/>
              <a:t>“Tick mark” when participant is censored (lost to follow-up or administrative)</a:t>
            </a:r>
            <a:endParaRPr lang="en-US" sz="1600" dirty="0"/>
          </a:p>
        </p:txBody>
      </p:sp>
      <p:sp>
        <p:nvSpPr>
          <p:cNvPr id="8" name="TextBox 7"/>
          <p:cNvSpPr txBox="1"/>
          <p:nvPr/>
        </p:nvSpPr>
        <p:spPr>
          <a:xfrm>
            <a:off x="5562600" y="2249269"/>
            <a:ext cx="3086099" cy="646331"/>
          </a:xfrm>
          <a:prstGeom prst="rect">
            <a:avLst/>
          </a:prstGeom>
          <a:noFill/>
        </p:spPr>
        <p:txBody>
          <a:bodyPr wrap="square" rtlCol="0">
            <a:spAutoFit/>
          </a:bodyPr>
          <a:lstStyle/>
          <a:p>
            <a:pPr algn="ctr"/>
            <a:r>
              <a:rPr lang="en-US" sz="1800" b="1" dirty="0"/>
              <a:t>Cumulative survival after diagnosis of HIV </a:t>
            </a:r>
            <a:r>
              <a:rPr lang="en-US" sz="1800" b="1" dirty="0" smtClean="0"/>
              <a:t>infection</a:t>
            </a:r>
            <a:endParaRPr lang="en-US" sz="1800" dirty="0"/>
          </a:p>
        </p:txBody>
      </p:sp>
      <p:sp>
        <p:nvSpPr>
          <p:cNvPr id="2" name="TextBox 1"/>
          <p:cNvSpPr txBox="1"/>
          <p:nvPr/>
        </p:nvSpPr>
        <p:spPr>
          <a:xfrm>
            <a:off x="457200" y="710625"/>
            <a:ext cx="838200" cy="58477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194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4000" b="1" dirty="0" smtClean="0"/>
              <a:t>Reporting “lost to follow-up</a:t>
            </a:r>
            <a:r>
              <a:rPr lang="en-US" dirty="0" smtClean="0"/>
              <a:t>”</a:t>
            </a:r>
            <a:endParaRPr lang="en-US" dirty="0"/>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18184"/>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752600"/>
            <a:ext cx="4953000" cy="1015663"/>
          </a:xfrm>
          <a:prstGeom prst="rect">
            <a:avLst/>
          </a:prstGeom>
          <a:noFill/>
        </p:spPr>
        <p:txBody>
          <a:bodyPr wrap="square" rtlCol="0">
            <a:spAutoFit/>
          </a:bodyPr>
          <a:lstStyle/>
          <a:p>
            <a:r>
              <a:rPr lang="en-US" sz="2000" dirty="0" smtClean="0"/>
              <a:t>“Loss to follow-up” includes those who “dropped out” of the study.  Does NOT include administratively censored.</a:t>
            </a:r>
            <a:endParaRPr lang="en-US" sz="2000" dirty="0"/>
          </a:p>
        </p:txBody>
      </p:sp>
    </p:spTree>
    <p:extLst>
      <p:ext uri="{BB962C8B-B14F-4D97-AF65-F5344CB8AC3E}">
        <p14:creationId xmlns:p14="http://schemas.microsoft.com/office/powerpoint/2010/main" val="3007462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t>Cumulative Incidence Assumption </a:t>
            </a:r>
            <a:r>
              <a:rPr lang="en-US" sz="3600" b="1" dirty="0" smtClean="0"/>
              <a:t>#2 </a:t>
            </a:r>
            <a:r>
              <a:rPr lang="en-US" sz="3600" b="1" dirty="0"/>
              <a:t/>
            </a:r>
            <a:br>
              <a:rPr lang="en-US" sz="3600" b="1" dirty="0"/>
            </a:br>
            <a:r>
              <a:rPr lang="en-US" sz="3600" b="1" dirty="0"/>
              <a:t>For K-M Estimation</a:t>
            </a:r>
            <a:endParaRPr lang="en-US" sz="3600" b="1" kern="0" dirty="0" smtClean="0"/>
          </a:p>
        </p:txBody>
      </p:sp>
      <p:sp>
        <p:nvSpPr>
          <p:cNvPr id="4" name="Rectangle 3"/>
          <p:cNvSpPr txBox="1">
            <a:spLocks noChangeArrowheads="1"/>
          </p:cNvSpPr>
          <p:nvPr/>
        </p:nvSpPr>
        <p:spPr bwMode="auto">
          <a:xfrm>
            <a:off x="304800" y="19050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t>No competing events; or </a:t>
            </a:r>
          </a:p>
          <a:p>
            <a:pPr marL="0" indent="0">
              <a:buFontTx/>
              <a:buNone/>
            </a:pPr>
            <a:r>
              <a:rPr lang="en-US" kern="0" dirty="0" smtClean="0"/>
              <a:t> </a:t>
            </a:r>
          </a:p>
          <a:p>
            <a:r>
              <a:rPr lang="en-US" kern="0" dirty="0" smtClean="0"/>
              <a:t>Independent competing events + a world in which you can envision preventing such competing events</a:t>
            </a:r>
            <a:endParaRPr lang="en-US" sz="1300" kern="0" dirty="0" smtClean="0"/>
          </a:p>
        </p:txBody>
      </p:sp>
    </p:spTree>
    <p:extLst>
      <p:ext uri="{BB962C8B-B14F-4D97-AF65-F5344CB8AC3E}">
        <p14:creationId xmlns:p14="http://schemas.microsoft.com/office/powerpoint/2010/main" val="17402069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228600" y="228600"/>
            <a:ext cx="8610600" cy="1143000"/>
          </a:xfrm>
        </p:spPr>
        <p:txBody>
          <a:bodyPr/>
          <a:lstStyle/>
          <a:p>
            <a:r>
              <a:rPr lang="en-US" sz="3600" b="1" dirty="0"/>
              <a:t>No Competing </a:t>
            </a:r>
            <a:r>
              <a:rPr lang="en-US" sz="3600" b="1" dirty="0" smtClean="0"/>
              <a:t>Events</a:t>
            </a:r>
          </a:p>
        </p:txBody>
      </p:sp>
      <p:sp>
        <p:nvSpPr>
          <p:cNvPr id="132098" name="Rectangle 3"/>
          <p:cNvSpPr>
            <a:spLocks noGrp="1" noChangeArrowheads="1"/>
          </p:cNvSpPr>
          <p:nvPr>
            <p:ph type="body" idx="1"/>
          </p:nvPr>
        </p:nvSpPr>
        <p:spPr>
          <a:xfrm>
            <a:off x="152400" y="1447800"/>
            <a:ext cx="8991600" cy="4572000"/>
          </a:xfrm>
        </p:spPr>
        <p:txBody>
          <a:bodyPr/>
          <a:lstStyle/>
          <a:p>
            <a:r>
              <a:rPr lang="en-US" sz="3000" dirty="0" smtClean="0"/>
              <a:t>True universally only for studies of all-cause mortality. </a:t>
            </a:r>
          </a:p>
          <a:p>
            <a:pPr marL="0" indent="0">
              <a:buNone/>
            </a:pPr>
            <a:r>
              <a:rPr lang="en-US" dirty="0" smtClean="0"/>
              <a:t> </a:t>
            </a:r>
          </a:p>
          <a:p>
            <a:r>
              <a:rPr lang="en-US" sz="3000" dirty="0" smtClean="0"/>
              <a:t>For all other studies, presence of competing events can be directly assessed by looking at the data</a:t>
            </a:r>
          </a:p>
          <a:p>
            <a:pPr lvl="1"/>
            <a:r>
              <a:rPr lang="en-US" dirty="0" smtClean="0"/>
              <a:t>e.g., study of adolescents for occurrence of diabetes</a:t>
            </a:r>
          </a:p>
          <a:p>
            <a:pPr lvl="2"/>
            <a:r>
              <a:rPr lang="en-US" dirty="0" smtClean="0"/>
              <a:t>In theory could have competing events (e.g., death from accident) but, in any given study, there might not be any</a:t>
            </a:r>
          </a:p>
          <a:p>
            <a:endParaRPr lang="en-US" sz="1300" dirty="0" smtClean="0"/>
          </a:p>
        </p:txBody>
      </p:sp>
    </p:spTree>
    <p:extLst>
      <p:ext uri="{BB962C8B-B14F-4D97-AF65-F5344CB8AC3E}">
        <p14:creationId xmlns:p14="http://schemas.microsoft.com/office/powerpoint/2010/main" val="22598249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76200" y="-152400"/>
            <a:ext cx="9144000" cy="1143000"/>
          </a:xfrm>
        </p:spPr>
        <p:txBody>
          <a:bodyPr/>
          <a:lstStyle/>
          <a:p>
            <a:r>
              <a:rPr lang="en-US" sz="2600" b="1" dirty="0" smtClean="0"/>
              <a:t>Can competing </a:t>
            </a:r>
            <a:r>
              <a:rPr lang="en-US" sz="2600" b="1" dirty="0"/>
              <a:t>e</a:t>
            </a:r>
            <a:r>
              <a:rPr lang="en-US" sz="2600" b="1" dirty="0" smtClean="0"/>
              <a:t>vents be incorporated into K-M estimation?</a:t>
            </a:r>
          </a:p>
        </p:txBody>
      </p:sp>
      <p:sp>
        <p:nvSpPr>
          <p:cNvPr id="132098" name="Rectangle 3"/>
          <p:cNvSpPr>
            <a:spLocks noGrp="1" noChangeArrowheads="1"/>
          </p:cNvSpPr>
          <p:nvPr>
            <p:ph type="body" idx="1"/>
          </p:nvPr>
        </p:nvSpPr>
        <p:spPr>
          <a:xfrm>
            <a:off x="0" y="609600"/>
            <a:ext cx="9067800" cy="5257800"/>
          </a:xfrm>
        </p:spPr>
        <p:txBody>
          <a:bodyPr/>
          <a:lstStyle/>
          <a:p>
            <a:pPr lvl="1"/>
            <a:endParaRPr lang="en-US" sz="900" dirty="0" smtClean="0"/>
          </a:p>
          <a:p>
            <a:r>
              <a:rPr lang="en-US" sz="2300" dirty="0" smtClean="0"/>
              <a:t>Only way CE can be incorporated is by assuming a reality (a target population) where they can be eliminated  </a:t>
            </a:r>
            <a:r>
              <a:rPr lang="en-US" sz="2300" i="1" dirty="0" smtClean="0"/>
              <a:t>and </a:t>
            </a:r>
            <a:r>
              <a:rPr lang="en-US" sz="2300" dirty="0" smtClean="0"/>
              <a:t> they are </a:t>
            </a:r>
            <a:r>
              <a:rPr lang="en-US" sz="2300" b="1" dirty="0" smtClean="0"/>
              <a:t>independent </a:t>
            </a:r>
          </a:p>
          <a:p>
            <a:pPr lvl="1"/>
            <a:r>
              <a:rPr lang="en-US" sz="2300" dirty="0" smtClean="0"/>
              <a:t>Only way to handle CE in </a:t>
            </a:r>
            <a:r>
              <a:rPr lang="en-US" sz="2300" u="sng" dirty="0" smtClean="0"/>
              <a:t>routine</a:t>
            </a:r>
            <a:r>
              <a:rPr lang="en-US" sz="2300" dirty="0" smtClean="0"/>
              <a:t> K-M estimation is to censor them</a:t>
            </a:r>
          </a:p>
          <a:p>
            <a:pPr lvl="1"/>
            <a:endParaRPr lang="en-US" sz="1200" dirty="0" smtClean="0"/>
          </a:p>
          <a:p>
            <a:pPr lvl="1"/>
            <a:r>
              <a:rPr lang="en-US" sz="2300" dirty="0" smtClean="0"/>
              <a:t>If you censor at CE, resulting K-M estimate is unbiased (i.e., valid) only if “CE is independent of outcome”. Independence of CE means:</a:t>
            </a:r>
          </a:p>
          <a:p>
            <a:pPr lvl="2"/>
            <a:r>
              <a:rPr lang="en-US" sz="2200" dirty="0" smtClean="0"/>
              <a:t>Those who leave the analysis because of the CE are destined to have the same rate of the primary event as those who remain</a:t>
            </a:r>
          </a:p>
          <a:p>
            <a:pPr lvl="2"/>
            <a:r>
              <a:rPr lang="en-US" sz="2200" dirty="0"/>
              <a:t>I</a:t>
            </a:r>
            <a:r>
              <a:rPr lang="en-US" sz="2200" dirty="0" smtClean="0"/>
              <a:t>f you prevented the CE, you would not alter underlying rate of the outcome of interest; it would be same as rate as those without the CE </a:t>
            </a:r>
          </a:p>
          <a:p>
            <a:pPr lvl="1"/>
            <a:endParaRPr lang="en-US" sz="800" dirty="0" smtClean="0"/>
          </a:p>
          <a:p>
            <a:pPr lvl="2"/>
            <a:r>
              <a:rPr lang="en-US" sz="2200" dirty="0" smtClean="0"/>
              <a:t>However, hard to believe -- in most scenarios -- that both of these points are true (e.g., exception:  getting struck dead by lightening)</a:t>
            </a:r>
          </a:p>
          <a:p>
            <a:pPr lvl="1"/>
            <a:endParaRPr lang="en-US" sz="500" dirty="0" smtClean="0"/>
          </a:p>
          <a:p>
            <a:pPr lvl="1"/>
            <a:r>
              <a:rPr lang="en-US" sz="2300" dirty="0" smtClean="0"/>
              <a:t>Therefore, K-M is typically not recommended when CE are present</a:t>
            </a:r>
          </a:p>
          <a:p>
            <a:pPr marL="457200" lvl="1" indent="0">
              <a:buNone/>
            </a:pPr>
            <a:r>
              <a:rPr lang="en-US" sz="1400" dirty="0" smtClean="0"/>
              <a:t>  </a:t>
            </a:r>
            <a:endParaRPr lang="en-US" sz="800" dirty="0" smtClean="0"/>
          </a:p>
          <a:p>
            <a:pPr lvl="1"/>
            <a:r>
              <a:rPr lang="en-US" sz="2300" dirty="0" smtClean="0"/>
              <a:t>Instead, other techniques, to be covered next week, are used</a:t>
            </a:r>
          </a:p>
        </p:txBody>
      </p:sp>
    </p:spTree>
    <p:extLst>
      <p:ext uri="{BB962C8B-B14F-4D97-AF65-F5344CB8AC3E}">
        <p14:creationId xmlns:p14="http://schemas.microsoft.com/office/powerpoint/2010/main" val="260575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t>Point prevalence</a:t>
            </a:r>
            <a:r>
              <a:rPr lang="en-US" sz="3200" dirty="0"/>
              <a:t> - number of persons with a specific disease at one point in time divided by total number of persons in the population</a:t>
            </a:r>
          </a:p>
          <a:p>
            <a:pPr marL="342900" indent="-342900" eaLnBrk="0" hangingPunct="0">
              <a:spcBef>
                <a:spcPct val="50000"/>
              </a:spcBef>
              <a:buFontTx/>
              <a:buChar char="•"/>
            </a:pPr>
            <a:r>
              <a:rPr lang="en-US" sz="3200" b="1" dirty="0"/>
              <a:t>Period prevalence</a:t>
            </a:r>
            <a:r>
              <a:rPr lang="en-US" sz="3200" dirty="0"/>
              <a:t> - number of persons with disease in a time interval (</a:t>
            </a:r>
            <a:r>
              <a:rPr lang="en-US" sz="3200" dirty="0" smtClean="0"/>
              <a:t>e.g., </a:t>
            </a:r>
            <a:r>
              <a:rPr lang="en-US" sz="3200" dirty="0"/>
              <a:t>one year) divided by number of persons in the population</a:t>
            </a:r>
          </a:p>
          <a:p>
            <a:pPr marL="742950" lvl="1" indent="-285750" eaLnBrk="0" hangingPunct="0">
              <a:spcBef>
                <a:spcPct val="20000"/>
              </a:spcBef>
              <a:buFontTx/>
              <a:buChar char="–"/>
            </a:pPr>
            <a:r>
              <a:rPr lang="en-US" sz="2800" dirty="0"/>
              <a:t>Prevalence at beginning of an interval plus any incident cases</a:t>
            </a:r>
          </a:p>
          <a:p>
            <a:pPr marL="342900" indent="-342900" eaLnBrk="0" hangingPunct="0">
              <a:spcBef>
                <a:spcPct val="50000"/>
              </a:spcBef>
              <a:buFontTx/>
              <a:buChar char="•"/>
            </a:pPr>
            <a:r>
              <a:rPr lang="en-US" sz="3200" b="1" dirty="0" smtClean="0"/>
              <a:t>Exposure </a:t>
            </a:r>
            <a:r>
              <a:rPr lang="en-US" sz="3200" dirty="0" smtClean="0"/>
              <a:t>(sometimes called “risk factor”) prevalence is also important</a:t>
            </a:r>
            <a:endParaRPr 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52401" y="5638800"/>
            <a:ext cx="7911306" cy="838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smtClean="0"/>
              <a:t>Kaplan-Meier </a:t>
            </a:r>
            <a:r>
              <a:rPr lang="en-US" altLang="en-US" sz="2000" dirty="0"/>
              <a:t>survival for all total hip </a:t>
            </a:r>
            <a:r>
              <a:rPr lang="en-US" altLang="en-US" sz="2000" dirty="0" smtClean="0"/>
              <a:t>replacements, by country.  </a:t>
            </a:r>
          </a:p>
          <a:p>
            <a:r>
              <a:rPr lang="en-US" altLang="en-US" sz="2000" dirty="0" smtClean="0"/>
              <a:t>Outcome is need to revise (i.e. fix) the hip replacement (for any reason). </a:t>
            </a:r>
          </a:p>
          <a:p>
            <a:r>
              <a:rPr lang="en-US" altLang="en-US" sz="2000" b="1" dirty="0" smtClean="0">
                <a:solidFill>
                  <a:srgbClr val="FF0000"/>
                </a:solidFill>
              </a:rPr>
              <a:t>Patients were censored at death.</a:t>
            </a:r>
            <a:endParaRPr lang="en-US" altLang="en-US" sz="2000" b="1" dirty="0">
              <a:solidFill>
                <a:srgbClr val="FF0000"/>
              </a:solidFill>
            </a:endParaRPr>
          </a:p>
        </p:txBody>
      </p:sp>
      <p:sp>
        <p:nvSpPr>
          <p:cNvPr id="3074" name="AutoShape 2"/>
          <p:cNvSpPr>
            <a:spLocks noChangeArrowheads="1"/>
          </p:cNvSpPr>
          <p:nvPr/>
        </p:nvSpPr>
        <p:spPr bwMode="auto">
          <a:xfrm>
            <a:off x="5506387" y="6375031"/>
            <a:ext cx="3429000" cy="3778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dirty="0" smtClean="0"/>
              <a:t>Mäkelä</a:t>
            </a:r>
            <a:r>
              <a:rPr lang="en-US" altLang="en-US" dirty="0" smtClean="0"/>
              <a:t> </a:t>
            </a:r>
            <a:r>
              <a:rPr lang="en-US" altLang="en-US" dirty="0"/>
              <a:t> </a:t>
            </a:r>
            <a:r>
              <a:rPr lang="en-US" altLang="en-US" dirty="0" smtClean="0"/>
              <a:t>et al. </a:t>
            </a:r>
            <a:r>
              <a:rPr lang="en-US" altLang="en-US" i="1" dirty="0"/>
              <a:t>Acta</a:t>
            </a:r>
            <a:r>
              <a:rPr lang="en-US" altLang="en-US" i="1" dirty="0"/>
              <a:t> </a:t>
            </a:r>
            <a:r>
              <a:rPr lang="en-US" altLang="en-US" i="1" dirty="0"/>
              <a:t>Orthopaedica</a:t>
            </a:r>
            <a:r>
              <a:rPr lang="en-US" altLang="en-US" dirty="0"/>
              <a:t> </a:t>
            </a:r>
            <a:r>
              <a:rPr lang="en-US" altLang="en-US" b="1" dirty="0"/>
              <a:t> </a:t>
            </a:r>
            <a:r>
              <a:rPr lang="en-US" altLang="en-US" dirty="0" smtClean="0"/>
              <a:t>2014</a:t>
            </a:r>
            <a:endParaRPr lang="en-US"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06508"/>
            <a:ext cx="5943600" cy="4461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1" y="152400"/>
            <a:ext cx="8839199" cy="892552"/>
          </a:xfrm>
          <a:prstGeom prst="rect">
            <a:avLst/>
          </a:prstGeom>
          <a:noFill/>
        </p:spPr>
        <p:txBody>
          <a:bodyPr wrap="square" rtlCol="0">
            <a:spAutoFit/>
          </a:bodyPr>
          <a:lstStyle/>
          <a:p>
            <a:pPr algn="ctr"/>
            <a:r>
              <a:rPr lang="en-US" sz="2600" b="1" dirty="0" smtClean="0"/>
              <a:t>K-M often used despite competing events when looking at longevity of devices, implants, other surgical procedures</a:t>
            </a:r>
            <a:endParaRPr lang="en-US" sz="2600" b="1" dirty="0"/>
          </a:p>
        </p:txBody>
      </p:sp>
      <p:sp>
        <p:nvSpPr>
          <p:cNvPr id="6" name="TextBox 5"/>
          <p:cNvSpPr txBox="1"/>
          <p:nvPr/>
        </p:nvSpPr>
        <p:spPr>
          <a:xfrm>
            <a:off x="148652" y="2514600"/>
            <a:ext cx="1756348" cy="1384995"/>
          </a:xfrm>
          <a:prstGeom prst="rect">
            <a:avLst/>
          </a:prstGeom>
          <a:noFill/>
        </p:spPr>
        <p:txBody>
          <a:bodyPr wrap="square" rtlCol="0">
            <a:spAutoFit/>
          </a:bodyPr>
          <a:lstStyle/>
          <a:p>
            <a:pPr algn="ctr"/>
            <a:r>
              <a:rPr lang="en-US" sz="2800" dirty="0" smtClean="0"/>
              <a:t>~1/3 were 75 years or older</a:t>
            </a:r>
            <a:endParaRPr lang="en-US" sz="2800" dirty="0"/>
          </a:p>
        </p:txBody>
      </p:sp>
    </p:spTree>
    <p:extLst>
      <p:ext uri="{BB962C8B-B14F-4D97-AF65-F5344CB8AC3E}">
        <p14:creationId xmlns:p14="http://schemas.microsoft.com/office/powerpoint/2010/main" val="311237182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0" y="0"/>
            <a:ext cx="9220200" cy="1143000"/>
          </a:xfrm>
        </p:spPr>
        <p:txBody>
          <a:bodyPr/>
          <a:lstStyle/>
          <a:p>
            <a:r>
              <a:rPr lang="en-US" sz="2800" b="1" dirty="0"/>
              <a:t>K-M often used despite competing events when looking at longevity of devices, implants, other surgical procedures</a:t>
            </a:r>
          </a:p>
        </p:txBody>
      </p:sp>
      <p:sp>
        <p:nvSpPr>
          <p:cNvPr id="138242" name="Text Box 3"/>
          <p:cNvSpPr txBox="1">
            <a:spLocks noChangeArrowheads="1"/>
          </p:cNvSpPr>
          <p:nvPr/>
        </p:nvSpPr>
        <p:spPr bwMode="auto">
          <a:xfrm>
            <a:off x="76200" y="1219200"/>
            <a:ext cx="9144000" cy="5940088"/>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600" dirty="0"/>
              <a:t>  </a:t>
            </a:r>
            <a:r>
              <a:rPr lang="en-US" sz="2400" dirty="0" smtClean="0"/>
              <a:t>Is K-M with censoring at death the right approach?</a:t>
            </a:r>
            <a:endParaRPr lang="en-US" sz="2400" dirty="0"/>
          </a:p>
          <a:p>
            <a:pPr marL="914400" lvl="1" indent="-457200" eaLnBrk="0" hangingPunct="0">
              <a:buFont typeface="Times New Roman" panose="02020603050405020304" pitchFamily="18" charset="0"/>
              <a:buChar char="−"/>
            </a:pPr>
            <a:r>
              <a:rPr lang="en-US" sz="2400" dirty="0" smtClean="0"/>
              <a:t>Hard to say, but we believe probably not</a:t>
            </a:r>
          </a:p>
          <a:p>
            <a:pPr marL="914400" lvl="1" indent="-457200" eaLnBrk="0" hangingPunct="0">
              <a:buFont typeface="Times New Roman" panose="02020603050405020304" pitchFamily="18" charset="0"/>
              <a:buChar char="−"/>
            </a:pPr>
            <a:endParaRPr lang="en-US" sz="1000" dirty="0"/>
          </a:p>
          <a:p>
            <a:pPr marL="284163" indent="-284163" eaLnBrk="0" hangingPunct="0">
              <a:buFontTx/>
              <a:buChar char="•"/>
            </a:pPr>
            <a:r>
              <a:rPr lang="en-US" sz="2400" dirty="0" smtClean="0"/>
              <a:t>Censoring at death assumes that </a:t>
            </a:r>
            <a:r>
              <a:rPr lang="en-US" altLang="en-US" sz="2400" dirty="0" smtClean="0"/>
              <a:t>if </a:t>
            </a:r>
            <a:r>
              <a:rPr lang="en-US" altLang="en-US" sz="2400" dirty="0"/>
              <a:t>those who died had not died they would have had the same rate of hip </a:t>
            </a:r>
            <a:r>
              <a:rPr lang="en-US" altLang="en-US" sz="2400" dirty="0" smtClean="0"/>
              <a:t>revision as </a:t>
            </a:r>
            <a:r>
              <a:rPr lang="en-US" altLang="en-US" sz="2400" dirty="0"/>
              <a:t>those who did not </a:t>
            </a:r>
            <a:r>
              <a:rPr lang="en-US" altLang="en-US" sz="2400" dirty="0" smtClean="0"/>
              <a:t>die</a:t>
            </a:r>
            <a:r>
              <a:rPr lang="en-US" sz="2400" dirty="0" smtClean="0"/>
              <a:t>.</a:t>
            </a:r>
          </a:p>
          <a:p>
            <a:pPr marL="914400" lvl="1" indent="-457200" eaLnBrk="0" hangingPunct="0">
              <a:buFont typeface="Times New Roman" panose="02020603050405020304" pitchFamily="18" charset="0"/>
              <a:buChar char="−"/>
            </a:pPr>
            <a:r>
              <a:rPr lang="en-US" sz="2400" dirty="0" smtClean="0"/>
              <a:t>Means that you think no factors are influencing both death and hip revision (no common causes of both)</a:t>
            </a:r>
          </a:p>
          <a:p>
            <a:pPr marL="914400" lvl="1" indent="-457200" eaLnBrk="0" hangingPunct="0">
              <a:buFont typeface="Times New Roman" panose="02020603050405020304" pitchFamily="18" charset="0"/>
              <a:buChar char="−"/>
            </a:pPr>
            <a:r>
              <a:rPr lang="en-US" sz="2400" dirty="0" smtClean="0"/>
              <a:t>Believable if you think state of body is not influencing device lifespan  (or physicians’ decisions to do revision procedures)</a:t>
            </a:r>
          </a:p>
          <a:p>
            <a:pPr marL="914400" lvl="1" indent="-457200" eaLnBrk="0" hangingPunct="0">
              <a:buFont typeface="Times New Roman" panose="02020603050405020304" pitchFamily="18" charset="0"/>
              <a:buChar char="−"/>
            </a:pPr>
            <a:r>
              <a:rPr lang="en-US" sz="2400" dirty="0" smtClean="0"/>
              <a:t>If this is the case, you may as well get the answers in animals</a:t>
            </a:r>
            <a:endParaRPr lang="en-US" sz="2400" dirty="0"/>
          </a:p>
          <a:p>
            <a:pPr eaLnBrk="0" hangingPunct="0">
              <a:buFontTx/>
              <a:buChar char="•"/>
            </a:pPr>
            <a:endParaRPr lang="en-US" sz="1400" dirty="0"/>
          </a:p>
          <a:p>
            <a:pPr marL="284163" indent="-284163" eaLnBrk="0" hangingPunct="0">
              <a:buFontTx/>
              <a:buChar char="•"/>
            </a:pPr>
            <a:r>
              <a:rPr lang="en-US" sz="2400" dirty="0" smtClean="0"/>
              <a:t>Use of K-M with inverse probability weighting approaches in part gets around this.  Very rarely used in practice.  See optional reading.</a:t>
            </a:r>
            <a:endParaRPr lang="en-US" sz="2400" b="1" dirty="0"/>
          </a:p>
          <a:p>
            <a:pPr eaLnBrk="0" hangingPunct="0">
              <a:buFontTx/>
              <a:buChar char="•"/>
            </a:pPr>
            <a:endParaRPr lang="en-US" sz="1400" dirty="0"/>
          </a:p>
          <a:p>
            <a:pPr marL="236538" indent="-236538" eaLnBrk="0" hangingPunct="0">
              <a:buFontTx/>
              <a:buChar char="•"/>
            </a:pPr>
            <a:r>
              <a:rPr lang="en-US" sz="2600" dirty="0"/>
              <a:t> </a:t>
            </a:r>
            <a:r>
              <a:rPr lang="en-US" sz="2400" dirty="0" smtClean="0"/>
              <a:t>One more problem:  how are you going to create a world in which no one dies? Won’t this intervention also affect risk of hip revision?</a:t>
            </a:r>
            <a:endParaRPr lang="en-US" sz="2400" b="1" dirty="0" smtClean="0"/>
          </a:p>
          <a:p>
            <a:pPr eaLnBrk="0" hangingPunct="0"/>
            <a:endParaRPr lang="en-US" sz="2600" b="1" dirty="0"/>
          </a:p>
        </p:txBody>
      </p:sp>
    </p:spTree>
    <p:extLst>
      <p:ext uri="{BB962C8B-B14F-4D97-AF65-F5344CB8AC3E}">
        <p14:creationId xmlns:p14="http://schemas.microsoft.com/office/powerpoint/2010/main" val="13034103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76200"/>
            <a:ext cx="8305800" cy="1143000"/>
          </a:xfrm>
        </p:spPr>
        <p:txBody>
          <a:bodyPr/>
          <a:lstStyle/>
          <a:p>
            <a:r>
              <a:rPr lang="en-US" sz="3200" b="1" dirty="0" smtClean="0"/>
              <a:t>Cumulative Incidence: </a:t>
            </a:r>
            <a:br>
              <a:rPr lang="en-US" sz="3200" b="1" dirty="0" smtClean="0"/>
            </a:br>
            <a:r>
              <a:rPr lang="en-US" sz="3200" b="1" dirty="0" smtClean="0"/>
              <a:t>Underlying </a:t>
            </a:r>
            <a:r>
              <a:rPr lang="en-US" sz="3200" b="1" dirty="0" smtClean="0"/>
              <a:t>“Warning” </a:t>
            </a:r>
            <a:r>
              <a:rPr lang="en-US" sz="3200" b="1" dirty="0" smtClean="0"/>
              <a:t>#3</a:t>
            </a:r>
          </a:p>
        </p:txBody>
      </p:sp>
      <p:sp>
        <p:nvSpPr>
          <p:cNvPr id="111618" name="Rectangle 3"/>
          <p:cNvSpPr>
            <a:spLocks noGrp="1" noChangeArrowheads="1"/>
          </p:cNvSpPr>
          <p:nvPr>
            <p:ph type="body" idx="1"/>
          </p:nvPr>
        </p:nvSpPr>
        <p:spPr>
          <a:xfrm>
            <a:off x="76200" y="1219200"/>
            <a:ext cx="9067800" cy="5562600"/>
          </a:xfrm>
        </p:spPr>
        <p:txBody>
          <a:bodyPr/>
          <a:lstStyle/>
          <a:p>
            <a:r>
              <a:rPr lang="en-US" sz="2600" dirty="0" smtClean="0"/>
              <a:t>To calculate cumulative incidence with different follow-up times, we “shifted everyone to the left” and used follow-up time </a:t>
            </a:r>
            <a:r>
              <a:rPr lang="en-US" sz="2600" dirty="0" smtClean="0"/>
              <a:t>as the time scale rather </a:t>
            </a:r>
            <a:r>
              <a:rPr lang="en-US" sz="2600" dirty="0" smtClean="0"/>
              <a:t>than calendar time</a:t>
            </a:r>
            <a:r>
              <a:rPr lang="en-US" sz="2400" dirty="0" smtClean="0"/>
              <a:t>.</a:t>
            </a:r>
          </a:p>
          <a:p>
            <a:endParaRPr lang="en-US" sz="800" dirty="0" smtClean="0"/>
          </a:p>
          <a:p>
            <a:r>
              <a:rPr lang="en-US" sz="2600" dirty="0" smtClean="0"/>
              <a:t>If the probability of the outcome is changing over calendar time, (i.e., </a:t>
            </a:r>
            <a:r>
              <a:rPr lang="en-US" sz="2600" dirty="0" smtClean="0"/>
              <a:t>“secular/temporal trends” </a:t>
            </a:r>
            <a:r>
              <a:rPr lang="en-US" sz="2600" dirty="0" smtClean="0"/>
              <a:t>affect the outcome), then this combines </a:t>
            </a:r>
            <a:r>
              <a:rPr lang="en-US" sz="2600" dirty="0" smtClean="0"/>
              <a:t>persons of different eras/experiences</a:t>
            </a:r>
            <a:r>
              <a:rPr lang="en-US" sz="2600" dirty="0" smtClean="0"/>
              <a:t>.</a:t>
            </a:r>
          </a:p>
          <a:p>
            <a:pPr lvl="2"/>
            <a:endParaRPr lang="en-US" sz="600" dirty="0" smtClean="0"/>
          </a:p>
          <a:p>
            <a:r>
              <a:rPr lang="en-US" sz="2600" dirty="0" smtClean="0"/>
              <a:t>If there are secular trends, you </a:t>
            </a:r>
            <a:r>
              <a:rPr lang="en-US" sz="2600" dirty="0" smtClean="0"/>
              <a:t>can still do the </a:t>
            </a:r>
            <a:r>
              <a:rPr lang="en-US" sz="2600" dirty="0" smtClean="0"/>
              <a:t>calculation and it is mathematically correct, </a:t>
            </a:r>
            <a:r>
              <a:rPr lang="en-US" sz="2600" dirty="0" smtClean="0"/>
              <a:t>but the result is loss of information and, typically, a less meaningful interpretation</a:t>
            </a:r>
            <a:r>
              <a:rPr lang="en-US" sz="2600" dirty="0" smtClean="0"/>
              <a:t>.</a:t>
            </a:r>
          </a:p>
          <a:p>
            <a:endParaRPr lang="en-US" sz="400" dirty="0" smtClean="0"/>
          </a:p>
          <a:p>
            <a:r>
              <a:rPr lang="en-US" sz="2600" dirty="0" smtClean="0"/>
              <a:t>We note this as a warning while the text calls it an assumption.</a:t>
            </a:r>
          </a:p>
          <a:p>
            <a:pPr lvl="1"/>
            <a:r>
              <a:rPr lang="en-US" sz="2200" dirty="0" smtClean="0"/>
              <a:t>We don’t have to assume that secular trends are absent to do the analysis</a:t>
            </a:r>
          </a:p>
          <a:p>
            <a:pPr lvl="1"/>
            <a:r>
              <a:rPr lang="en-US" sz="2200" dirty="0" smtClean="0"/>
              <a:t>Rather, if secular trends present, interpretation must be altered.</a:t>
            </a:r>
            <a:endParaRPr lang="en-US" sz="2200" dirty="0" smtClean="0"/>
          </a:p>
          <a:p>
            <a:pPr>
              <a:buFontTx/>
              <a:buNone/>
            </a:pPr>
            <a:endParaRPr lang="en-US" dirty="0" smtClean="0"/>
          </a:p>
          <a:p>
            <a:pPr>
              <a:buFontTx/>
              <a:buNone/>
            </a:pPr>
            <a:r>
              <a:rPr lang="en-US" dirty="0" smtClean="0"/>
              <a:t>   </a:t>
            </a:r>
          </a:p>
        </p:txBody>
      </p:sp>
    </p:spTree>
    <p:extLst>
      <p:ext uri="{BB962C8B-B14F-4D97-AF65-F5344CB8AC3E}">
        <p14:creationId xmlns:p14="http://schemas.microsoft.com/office/powerpoint/2010/main" val="217545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srcRect l="2353" t="12959" r="2353" b="3482"/>
          <a:stretch>
            <a:fillRect/>
          </a:stretch>
        </p:blipFill>
        <p:spPr bwMode="auto">
          <a:xfrm>
            <a:off x="838200" y="601133"/>
            <a:ext cx="7620000" cy="6028267"/>
          </a:xfrm>
          <a:prstGeom prst="rect">
            <a:avLst/>
          </a:prstGeom>
          <a:noFill/>
          <a:ln w="9525">
            <a:noFill/>
            <a:miter lim="800000"/>
            <a:headEnd/>
            <a:tailEnd/>
          </a:ln>
        </p:spPr>
      </p:pic>
      <p:sp>
        <p:nvSpPr>
          <p:cNvPr id="113666" name="Text Box 3"/>
          <p:cNvSpPr txBox="1">
            <a:spLocks noChangeArrowheads="1"/>
          </p:cNvSpPr>
          <p:nvPr/>
        </p:nvSpPr>
        <p:spPr bwMode="auto">
          <a:xfrm>
            <a:off x="304800" y="76200"/>
            <a:ext cx="85344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Text book example: Follow-up times differ</a:t>
            </a:r>
          </a:p>
        </p:txBody>
      </p:sp>
    </p:spTree>
    <p:extLst>
      <p:ext uri="{BB962C8B-B14F-4D97-AF65-F5344CB8AC3E}">
        <p14:creationId xmlns:p14="http://schemas.microsoft.com/office/powerpoint/2010/main" val="4295669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dirty="0" smtClean="0"/>
              <a:t>Change time scale to “follow-up” time</a:t>
            </a:r>
          </a:p>
        </p:txBody>
      </p:sp>
      <p:pic>
        <p:nvPicPr>
          <p:cNvPr id="115714" name="Picture 2"/>
          <p:cNvPicPr>
            <a:picLocks noChangeAspect="1" noChangeArrowheads="1"/>
          </p:cNvPicPr>
          <p:nvPr/>
        </p:nvPicPr>
        <p:blipFill>
          <a:blip r:embed="rId3"/>
          <a:srcRect l="2380" t="13782" r="3571" b="3654"/>
          <a:stretch>
            <a:fillRect/>
          </a:stretch>
        </p:blipFill>
        <p:spPr bwMode="auto">
          <a:xfrm>
            <a:off x="1524000" y="1219200"/>
            <a:ext cx="6019800" cy="4876800"/>
          </a:xfrm>
          <a:prstGeom prst="rect">
            <a:avLst/>
          </a:prstGeom>
          <a:noFill/>
          <a:ln w="9525">
            <a:noFill/>
            <a:miter lim="800000"/>
            <a:headEnd/>
            <a:tailEnd/>
          </a:ln>
        </p:spPr>
      </p:pic>
    </p:spTree>
    <p:extLst>
      <p:ext uri="{BB962C8B-B14F-4D97-AF65-F5344CB8AC3E}">
        <p14:creationId xmlns:p14="http://schemas.microsoft.com/office/powerpoint/2010/main" val="34048875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sz="3600" b="1" dirty="0" smtClean="0"/>
              <a:t>Reasons for underlying </a:t>
            </a:r>
            <a:r>
              <a:rPr lang="en-US" sz="3600" b="1" dirty="0" smtClean="0"/>
              <a:t>secular trends</a:t>
            </a:r>
          </a:p>
        </p:txBody>
      </p:sp>
      <p:sp>
        <p:nvSpPr>
          <p:cNvPr id="117762" name="Rectangle 3"/>
          <p:cNvSpPr>
            <a:spLocks noGrp="1" noChangeArrowheads="1"/>
          </p:cNvSpPr>
          <p:nvPr>
            <p:ph type="body" idx="1"/>
          </p:nvPr>
        </p:nvSpPr>
        <p:spPr>
          <a:xfrm>
            <a:off x="228600" y="1447800"/>
            <a:ext cx="8915400" cy="4648200"/>
          </a:xfrm>
        </p:spPr>
        <p:txBody>
          <a:bodyPr/>
          <a:lstStyle/>
          <a:p>
            <a:pPr>
              <a:lnSpc>
                <a:spcPct val="90000"/>
              </a:lnSpc>
              <a:spcBef>
                <a:spcPct val="40000"/>
              </a:spcBef>
            </a:pPr>
            <a:r>
              <a:rPr lang="en-US" sz="2800" dirty="0" smtClean="0"/>
              <a:t>True biological/clinical changes in incidence</a:t>
            </a:r>
          </a:p>
          <a:p>
            <a:pPr lvl="1">
              <a:lnSpc>
                <a:spcPct val="90000"/>
              </a:lnSpc>
              <a:spcBef>
                <a:spcPct val="40000"/>
              </a:spcBef>
            </a:pPr>
            <a:r>
              <a:rPr lang="en-US" sz="2400" dirty="0" smtClean="0"/>
              <a:t>Rapid changes in HIV incidence at start of epidemic</a:t>
            </a:r>
          </a:p>
          <a:p>
            <a:pPr lvl="1">
              <a:lnSpc>
                <a:spcPct val="90000"/>
              </a:lnSpc>
              <a:spcBef>
                <a:spcPct val="40000"/>
              </a:spcBef>
            </a:pPr>
            <a:r>
              <a:rPr lang="en-US" sz="2400" dirty="0" smtClean="0"/>
              <a:t>Changes in incidence of hip fracture  </a:t>
            </a:r>
          </a:p>
          <a:p>
            <a:pPr lvl="1">
              <a:lnSpc>
                <a:spcPct val="90000"/>
              </a:lnSpc>
              <a:spcBef>
                <a:spcPct val="40000"/>
              </a:spcBef>
            </a:pPr>
            <a:endParaRPr lang="en-US" sz="2400" dirty="0" smtClean="0"/>
          </a:p>
          <a:p>
            <a:pPr>
              <a:lnSpc>
                <a:spcPct val="90000"/>
              </a:lnSpc>
              <a:spcBef>
                <a:spcPct val="40000"/>
              </a:spcBef>
            </a:pPr>
            <a:r>
              <a:rPr lang="en-US" sz="2800" dirty="0" smtClean="0"/>
              <a:t>Changes in methods of diagnosis (measurement)</a:t>
            </a:r>
          </a:p>
          <a:p>
            <a:pPr lvl="1">
              <a:lnSpc>
                <a:spcPct val="90000"/>
              </a:lnSpc>
              <a:spcBef>
                <a:spcPct val="40000"/>
              </a:spcBef>
            </a:pPr>
            <a:r>
              <a:rPr lang="en-US" sz="2400" dirty="0" smtClean="0"/>
              <a:t>Adding A1C to diagnostic criteria for diabetes</a:t>
            </a:r>
          </a:p>
          <a:p>
            <a:pPr lvl="1">
              <a:lnSpc>
                <a:spcPct val="90000"/>
              </a:lnSpc>
              <a:spcBef>
                <a:spcPct val="40000"/>
              </a:spcBef>
            </a:pPr>
            <a:r>
              <a:rPr lang="en-US" sz="2400" dirty="0" smtClean="0"/>
              <a:t>Widespread use of mammography for breast cancer screening</a:t>
            </a:r>
          </a:p>
          <a:p>
            <a:pPr lvl="1">
              <a:lnSpc>
                <a:spcPct val="90000"/>
              </a:lnSpc>
              <a:spcBef>
                <a:spcPct val="40000"/>
              </a:spcBef>
            </a:pPr>
            <a:endParaRPr lang="en-US" sz="2400" dirty="0" smtClean="0"/>
          </a:p>
          <a:p>
            <a:pPr>
              <a:lnSpc>
                <a:spcPct val="90000"/>
              </a:lnSpc>
              <a:spcBef>
                <a:spcPct val="40000"/>
              </a:spcBef>
            </a:pPr>
            <a:r>
              <a:rPr lang="en-US" sz="2800" dirty="0" smtClean="0"/>
              <a:t>More important in a study with longer follow-up time</a:t>
            </a:r>
          </a:p>
          <a:p>
            <a:pPr>
              <a:lnSpc>
                <a:spcPct val="90000"/>
              </a:lnSpc>
            </a:pPr>
            <a:endParaRPr lang="en-US" sz="2800" dirty="0" smtClean="0"/>
          </a:p>
        </p:txBody>
      </p:sp>
    </p:spTree>
    <p:extLst>
      <p:ext uri="{BB962C8B-B14F-4D97-AF65-F5344CB8AC3E}">
        <p14:creationId xmlns:p14="http://schemas.microsoft.com/office/powerpoint/2010/main" val="14754556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t>Melton et al. </a:t>
            </a:r>
            <a:r>
              <a:rPr lang="en-US" sz="1200" i="1" dirty="0"/>
              <a:t>JBMR</a:t>
            </a:r>
            <a:r>
              <a:rPr lang="en-US" sz="1200" dirty="0"/>
              <a:t> </a:t>
            </a:r>
            <a:r>
              <a:rPr lang="en-US" sz="1200" dirty="0" smtClean="0"/>
              <a:t>2008</a:t>
            </a:r>
            <a:endParaRPr lang="en-US" sz="1200" dirty="0"/>
          </a:p>
        </p:txBody>
      </p:sp>
      <p:sp>
        <p:nvSpPr>
          <p:cNvPr id="5" name="TextBox 4"/>
          <p:cNvSpPr txBox="1">
            <a:spLocks noChangeArrowheads="1"/>
          </p:cNvSpPr>
          <p:nvPr/>
        </p:nvSpPr>
        <p:spPr bwMode="auto">
          <a:xfrm>
            <a:off x="6096000" y="1981200"/>
            <a:ext cx="2819400" cy="3477875"/>
          </a:xfrm>
          <a:prstGeom prst="rect">
            <a:avLst/>
          </a:prstGeom>
          <a:noFill/>
          <a:ln w="9525">
            <a:noFill/>
            <a:miter lim="800000"/>
            <a:headEnd/>
            <a:tailEnd/>
          </a:ln>
        </p:spPr>
        <p:txBody>
          <a:bodyPr wrap="square">
            <a:spAutoFit/>
          </a:bodyPr>
          <a:lstStyle/>
          <a:p>
            <a:pPr eaLnBrk="0" hangingPunct="0"/>
            <a:r>
              <a:rPr lang="en-US" sz="2000" dirty="0"/>
              <a:t>How long was the </a:t>
            </a:r>
            <a:r>
              <a:rPr lang="en-US" sz="2000" dirty="0" smtClean="0"/>
              <a:t>“baseline” period?  i.e. How many years between the start of follow-up for first &amp; last participants?</a:t>
            </a:r>
            <a:endParaRPr lang="en-US" sz="2000" dirty="0"/>
          </a:p>
          <a:p>
            <a:pPr eaLnBrk="0" hangingPunct="0"/>
            <a:endParaRPr lang="en-US" sz="2000" dirty="0"/>
          </a:p>
          <a:p>
            <a:pPr eaLnBrk="0" hangingPunct="0"/>
            <a:endParaRPr lang="en-US" sz="2000" dirty="0"/>
          </a:p>
          <a:p>
            <a:pPr eaLnBrk="0" hangingPunct="0"/>
            <a:r>
              <a:rPr lang="en-US" sz="2000" dirty="0"/>
              <a:t>OK to </a:t>
            </a:r>
            <a:r>
              <a:rPr lang="en-US" sz="2000" dirty="0" smtClean="0"/>
              <a:t>shift everyone to the left to summarize </a:t>
            </a:r>
            <a:r>
              <a:rPr lang="en-US" sz="2000" dirty="0"/>
              <a:t>with one estimate of fracture incidence?</a:t>
            </a:r>
          </a:p>
        </p:txBody>
      </p:sp>
    </p:spTree>
    <p:extLst>
      <p:ext uri="{BB962C8B-B14F-4D97-AF65-F5344CB8AC3E}">
        <p14:creationId xmlns:p14="http://schemas.microsoft.com/office/powerpoint/2010/main" val="10297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152400"/>
            <a:ext cx="7772400" cy="1143000"/>
          </a:xfrm>
        </p:spPr>
        <p:txBody>
          <a:bodyPr/>
          <a:lstStyle/>
          <a:p>
            <a:r>
              <a:rPr lang="en-US" dirty="0" smtClean="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14400" y="1600200"/>
            <a:ext cx="7467600" cy="4978400"/>
          </a:xfrm>
        </p:spPr>
      </p:pic>
      <p:sp>
        <p:nvSpPr>
          <p:cNvPr id="121859" name="Rectangle 4"/>
          <p:cNvSpPr>
            <a:spLocks noChangeArrowheads="1"/>
          </p:cNvSpPr>
          <p:nvPr/>
        </p:nvSpPr>
        <p:spPr bwMode="auto">
          <a:xfrm>
            <a:off x="5105400" y="3657600"/>
            <a:ext cx="3124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0" name="Rectangle 5"/>
          <p:cNvSpPr>
            <a:spLocks noChangeArrowheads="1"/>
          </p:cNvSpPr>
          <p:nvPr/>
        </p:nvSpPr>
        <p:spPr bwMode="auto">
          <a:xfrm>
            <a:off x="5105400" y="4419600"/>
            <a:ext cx="3124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1" name="Rectangle 7"/>
          <p:cNvSpPr>
            <a:spLocks noChangeArrowheads="1"/>
          </p:cNvSpPr>
          <p:nvPr/>
        </p:nvSpPr>
        <p:spPr bwMode="auto">
          <a:xfrm>
            <a:off x="5105400" y="5181600"/>
            <a:ext cx="3124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2" name="Rectangle 8"/>
          <p:cNvSpPr>
            <a:spLocks noChangeArrowheads="1"/>
          </p:cNvSpPr>
          <p:nvPr/>
        </p:nvSpPr>
        <p:spPr bwMode="auto">
          <a:xfrm>
            <a:off x="5181600" y="5943600"/>
            <a:ext cx="31242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3" name="Text Box 9"/>
          <p:cNvSpPr txBox="1">
            <a:spLocks noChangeArrowheads="1"/>
          </p:cNvSpPr>
          <p:nvPr/>
        </p:nvSpPr>
        <p:spPr bwMode="auto">
          <a:xfrm>
            <a:off x="5791200" y="6400800"/>
            <a:ext cx="2895600" cy="244475"/>
          </a:xfrm>
          <a:prstGeom prst="rect">
            <a:avLst/>
          </a:prstGeom>
          <a:noFill/>
          <a:ln w="9525">
            <a:noFill/>
            <a:miter lim="800000"/>
            <a:headEnd/>
            <a:tailEnd/>
          </a:ln>
        </p:spPr>
        <p:txBody>
          <a:bodyPr>
            <a:spAutoFit/>
          </a:bodyPr>
          <a:lstStyle/>
          <a:p>
            <a:pPr eaLnBrk="0" hangingPunct="0">
              <a:spcBef>
                <a:spcPct val="50000"/>
              </a:spcBef>
            </a:pPr>
            <a:r>
              <a:rPr lang="en-US" sz="1000" dirty="0"/>
              <a:t>Rogmark</a:t>
            </a:r>
            <a:r>
              <a:rPr lang="en-US" sz="1000" dirty="0"/>
              <a:t> et al. </a:t>
            </a:r>
            <a:r>
              <a:rPr lang="en-US" sz="1000" i="1" dirty="0"/>
              <a:t>Acta</a:t>
            </a:r>
            <a:r>
              <a:rPr lang="en-US" sz="1000" i="1" dirty="0"/>
              <a:t> </a:t>
            </a:r>
            <a:r>
              <a:rPr lang="en-US" sz="1000" i="1" dirty="0"/>
              <a:t>Orthop</a:t>
            </a:r>
            <a:r>
              <a:rPr lang="en-US" sz="1000" i="1" dirty="0"/>
              <a:t> </a:t>
            </a:r>
            <a:r>
              <a:rPr lang="en-US" sz="1000" i="1" dirty="0"/>
              <a:t>Scand</a:t>
            </a:r>
            <a:r>
              <a:rPr lang="en-US" sz="1000" dirty="0"/>
              <a:t> 1999</a:t>
            </a:r>
          </a:p>
        </p:txBody>
      </p:sp>
    </p:spTree>
    <p:extLst>
      <p:ext uri="{BB962C8B-B14F-4D97-AF65-F5344CB8AC3E}">
        <p14:creationId xmlns:p14="http://schemas.microsoft.com/office/powerpoint/2010/main" val="12901665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sz="3600" b="1" dirty="0" smtClean="0"/>
              <a:t>Kaplan-Meier using Stata: </a:t>
            </a:r>
            <a:br>
              <a:rPr lang="en-US" sz="3600" b="1" dirty="0" smtClean="0"/>
            </a:br>
            <a:r>
              <a:rPr lang="en-US" sz="3600" b="1" dirty="0" smtClean="0"/>
              <a:t>An Example</a:t>
            </a:r>
          </a:p>
        </p:txBody>
      </p:sp>
      <p:sp>
        <p:nvSpPr>
          <p:cNvPr id="134146" name="Text Box 3"/>
          <p:cNvSpPr txBox="1">
            <a:spLocks noChangeArrowheads="1"/>
          </p:cNvSpPr>
          <p:nvPr/>
        </p:nvSpPr>
        <p:spPr bwMode="auto">
          <a:xfrm>
            <a:off x="228600" y="1676400"/>
            <a:ext cx="8610600" cy="3970318"/>
          </a:xfrm>
          <a:prstGeom prst="rect">
            <a:avLst/>
          </a:prstGeom>
          <a:noFill/>
          <a:ln w="9525">
            <a:noFill/>
            <a:miter lim="800000"/>
            <a:headEnd/>
            <a:tailEnd/>
          </a:ln>
        </p:spPr>
        <p:txBody>
          <a:bodyPr wrap="square">
            <a:spAutoFit/>
          </a:bodyPr>
          <a:lstStyle/>
          <a:p>
            <a:pPr marL="457200" indent="-457200" eaLnBrk="0" hangingPunct="0">
              <a:spcBef>
                <a:spcPct val="50000"/>
              </a:spcBef>
              <a:buFont typeface="Arial" panose="020B0604020202020204" pitchFamily="34" charset="0"/>
              <a:buChar char="•"/>
            </a:pPr>
            <a:r>
              <a:rPr lang="en-US" sz="2800" dirty="0"/>
              <a:t>Cohort:  Participants diagnosed with primary biliary cirrhosis in a large health maintenance organization</a:t>
            </a:r>
          </a:p>
          <a:p>
            <a:pPr marL="457200" indent="-457200" eaLnBrk="0" hangingPunct="0">
              <a:spcBef>
                <a:spcPct val="50000"/>
              </a:spcBef>
              <a:buFont typeface="Arial" panose="020B0604020202020204" pitchFamily="34" charset="0"/>
              <a:buChar char="•"/>
            </a:pPr>
            <a:r>
              <a:rPr lang="en-US" sz="2800" dirty="0"/>
              <a:t>Goal:  Determine the cumulative incidence of </a:t>
            </a:r>
            <a:r>
              <a:rPr lang="en-US" sz="2800" dirty="0" smtClean="0"/>
              <a:t>death (of any cause; “all cause”)  —  also called cumulative mortality — after </a:t>
            </a:r>
            <a:r>
              <a:rPr lang="en-US" sz="2800" dirty="0"/>
              <a:t>diagnosis of primary biliary cirrhosis. </a:t>
            </a:r>
          </a:p>
          <a:p>
            <a:pPr marL="457200" indent="-457200" eaLnBrk="0" hangingPunct="0">
              <a:spcBef>
                <a:spcPct val="50000"/>
              </a:spcBef>
              <a:buFont typeface="Arial" panose="020B0604020202020204" pitchFamily="34" charset="0"/>
              <a:buChar char="•"/>
            </a:pPr>
            <a:r>
              <a:rPr lang="en-US" sz="2800" dirty="0"/>
              <a:t>Dataset includes 184 </a:t>
            </a:r>
            <a:r>
              <a:rPr lang="en-US" sz="2800" dirty="0" smtClean="0"/>
              <a:t>patients with </a:t>
            </a:r>
            <a:r>
              <a:rPr lang="en-US" sz="2800" dirty="0"/>
              <a:t>96 deaths.  Median follow-up time was 3.6 years.  </a:t>
            </a:r>
          </a:p>
          <a:p>
            <a:pPr eaLnBrk="0" hangingPunct="0"/>
            <a:endParaRPr lang="en-US" sz="2800" dirty="0"/>
          </a:p>
        </p:txBody>
      </p:sp>
    </p:spTree>
    <p:extLst>
      <p:ext uri="{BB962C8B-B14F-4D97-AF65-F5344CB8AC3E}">
        <p14:creationId xmlns:p14="http://schemas.microsoft.com/office/powerpoint/2010/main" val="33781104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smtClean="0"/>
              <a:t>Biliary Cirrhosis Dataset</a:t>
            </a:r>
          </a:p>
        </p:txBody>
      </p:sp>
      <p:sp>
        <p:nvSpPr>
          <p:cNvPr id="136194" name="Rectangle 3"/>
          <p:cNvSpPr>
            <a:spLocks noGrp="1" noChangeArrowheads="1"/>
          </p:cNvSpPr>
          <p:nvPr>
            <p:ph type="body" idx="1"/>
          </p:nvPr>
        </p:nvSpPr>
        <p:spPr>
          <a:xfrm>
            <a:off x="990600" y="1295400"/>
            <a:ext cx="9525000" cy="6705600"/>
          </a:xfrm>
        </p:spPr>
        <p:txBody>
          <a:bodyPr/>
          <a:lstStyle/>
          <a:p>
            <a:pPr>
              <a:lnSpc>
                <a:spcPct val="80000"/>
              </a:lnSpc>
              <a:buFontTx/>
              <a:buNone/>
            </a:pPr>
            <a:r>
              <a:rPr lang="en-US" sz="1400" dirty="0" smtClean="0"/>
              <a:t>. use "M:\biliary cirrhosis </a:t>
            </a:r>
            <a:r>
              <a:rPr lang="en-US" sz="1400" dirty="0" smtClean="0"/>
              <a:t>dataset.dta</a:t>
            </a:r>
            <a:r>
              <a:rPr lang="en-US" sz="1400" dirty="0" smtClean="0"/>
              <a:t>", clear  [THIS OPENS THE DATASET]</a:t>
            </a:r>
          </a:p>
          <a:p>
            <a:pPr>
              <a:lnSpc>
                <a:spcPct val="80000"/>
              </a:lnSpc>
              <a:buFontTx/>
              <a:buNone/>
            </a:pPr>
            <a:endParaRPr lang="en-US" sz="1400" dirty="0" smtClean="0"/>
          </a:p>
          <a:p>
            <a:pPr>
              <a:lnSpc>
                <a:spcPct val="80000"/>
              </a:lnSpc>
              <a:buFontTx/>
              <a:buNone/>
            </a:pPr>
            <a:r>
              <a:rPr lang="en-US" sz="1400" b="1" dirty="0" smtClean="0"/>
              <a:t>.   describe</a:t>
            </a:r>
          </a:p>
          <a:p>
            <a:pPr>
              <a:lnSpc>
                <a:spcPct val="80000"/>
              </a:lnSpc>
              <a:buFontTx/>
              <a:buNone/>
            </a:pPr>
            <a:endParaRPr lang="en-US" sz="1400" b="1" dirty="0" smtClean="0"/>
          </a:p>
          <a:p>
            <a:pPr>
              <a:lnSpc>
                <a:spcPct val="80000"/>
              </a:lnSpc>
              <a:buFontTx/>
              <a:buNone/>
            </a:pPr>
            <a:r>
              <a:rPr lang="en-US" sz="1400" dirty="0" smtClean="0"/>
              <a:t>Contains data from M:\My Documents\ATCR - Teaching\Stata datasets\biliary cirrhosis </a:t>
            </a:r>
            <a:r>
              <a:rPr lang="en-US" sz="1400" dirty="0" smtClean="0"/>
              <a:t>dataset.dta</a:t>
            </a:r>
            <a:endParaRPr lang="en-US" sz="1400" dirty="0" smtClean="0"/>
          </a:p>
          <a:p>
            <a:pPr>
              <a:lnSpc>
                <a:spcPct val="80000"/>
              </a:lnSpc>
              <a:buFontTx/>
              <a:buNone/>
            </a:pPr>
            <a:r>
              <a:rPr lang="en-US" sz="1400" dirty="0" smtClean="0"/>
              <a:t> </a:t>
            </a:r>
            <a:r>
              <a:rPr lang="en-US" sz="1400" dirty="0" smtClean="0"/>
              <a:t>obs</a:t>
            </a:r>
            <a:r>
              <a:rPr lang="en-US" sz="1400" dirty="0" smtClean="0"/>
              <a:t>:           184                          PBC </a:t>
            </a:r>
          </a:p>
          <a:p>
            <a:pPr>
              <a:lnSpc>
                <a:spcPct val="80000"/>
              </a:lnSpc>
              <a:buFontTx/>
              <a:buNone/>
            </a:pPr>
            <a:r>
              <a:rPr lang="en-US" sz="1400" dirty="0" smtClean="0"/>
              <a:t> </a:t>
            </a:r>
            <a:r>
              <a:rPr lang="en-US" sz="1400" dirty="0" smtClean="0"/>
              <a:t>vars</a:t>
            </a:r>
            <a:r>
              <a:rPr lang="en-US" sz="1400" dirty="0" smtClean="0"/>
              <a:t>:             7                          17 Mar 2002 23:36</a:t>
            </a:r>
          </a:p>
          <a:p>
            <a:pPr>
              <a:lnSpc>
                <a:spcPct val="80000"/>
              </a:lnSpc>
              <a:buFontTx/>
              <a:buNone/>
            </a:pPr>
            <a:r>
              <a:rPr lang="en-US" sz="1400" dirty="0" smtClean="0"/>
              <a:t> size:         5,152                          </a:t>
            </a:r>
          </a:p>
          <a:p>
            <a:pPr>
              <a:lnSpc>
                <a:spcPct val="80000"/>
              </a:lnSpc>
              <a:buFontTx/>
              <a:buNone/>
            </a:pPr>
            <a:r>
              <a:rPr lang="en-US" sz="1400" dirty="0" smtClean="0"/>
              <a:t>-------------------------------------------------------------------------------</a:t>
            </a:r>
          </a:p>
          <a:p>
            <a:pPr>
              <a:lnSpc>
                <a:spcPct val="80000"/>
              </a:lnSpc>
              <a:buFontTx/>
              <a:buNone/>
            </a:pPr>
            <a:r>
              <a:rPr lang="en-US" sz="1400" dirty="0" smtClean="0"/>
              <a:t>              storage  display     value</a:t>
            </a:r>
          </a:p>
          <a:p>
            <a:pPr>
              <a:lnSpc>
                <a:spcPct val="80000"/>
              </a:lnSpc>
              <a:buFontTx/>
              <a:buNone/>
            </a:pPr>
            <a:r>
              <a:rPr lang="en-US" sz="1400" dirty="0" smtClean="0"/>
              <a:t>variable name   type   format      label      variable label</a:t>
            </a:r>
          </a:p>
          <a:p>
            <a:pPr>
              <a:lnSpc>
                <a:spcPct val="80000"/>
              </a:lnSpc>
              <a:buFontTx/>
              <a:buNone/>
            </a:pPr>
            <a:r>
              <a:rPr lang="en-US" sz="1400" dirty="0" smtClean="0"/>
              <a:t>-------------------------------------------------------------------------------</a:t>
            </a:r>
          </a:p>
          <a:p>
            <a:pPr>
              <a:lnSpc>
                <a:spcPct val="80000"/>
              </a:lnSpc>
              <a:buFontTx/>
              <a:buNone/>
            </a:pPr>
            <a:r>
              <a:rPr lang="en-US" sz="1400" dirty="0" smtClean="0"/>
              <a:t>id              	float  %9.0g                  	Subject identifier</a:t>
            </a:r>
          </a:p>
          <a:p>
            <a:pPr>
              <a:lnSpc>
                <a:spcPct val="80000"/>
              </a:lnSpc>
              <a:buFontTx/>
              <a:buNone/>
            </a:pPr>
            <a:r>
              <a:rPr lang="en-US" sz="1400" dirty="0" smtClean="0"/>
              <a:t>time            	float  %9.0g                  	Follow-up time in </a:t>
            </a:r>
            <a:r>
              <a:rPr lang="en-US" sz="1400" b="1" dirty="0" smtClean="0"/>
              <a:t>years</a:t>
            </a:r>
          </a:p>
          <a:p>
            <a:pPr>
              <a:lnSpc>
                <a:spcPct val="80000"/>
              </a:lnSpc>
              <a:buFontTx/>
              <a:buNone/>
            </a:pPr>
            <a:r>
              <a:rPr lang="en-US" sz="1400" dirty="0" smtClean="0"/>
              <a:t>d               	float  %9.0g       d          	Failure: 1=dead, 0=alive</a:t>
            </a:r>
          </a:p>
          <a:p>
            <a:pPr>
              <a:lnSpc>
                <a:spcPct val="80000"/>
              </a:lnSpc>
              <a:buFontTx/>
              <a:buNone/>
            </a:pPr>
            <a:r>
              <a:rPr lang="en-US" sz="1400" dirty="0" smtClean="0"/>
              <a:t>treat           	float  %9.0g       treat      	Treatment</a:t>
            </a:r>
          </a:p>
          <a:p>
            <a:pPr>
              <a:lnSpc>
                <a:spcPct val="80000"/>
              </a:lnSpc>
              <a:buFontTx/>
              <a:buNone/>
            </a:pPr>
            <a:r>
              <a:rPr lang="en-US" sz="1400" dirty="0" smtClean="0"/>
              <a:t>age             	float  %9.0g                  	Age at entry (years)</a:t>
            </a:r>
          </a:p>
          <a:p>
            <a:pPr>
              <a:lnSpc>
                <a:spcPct val="80000"/>
              </a:lnSpc>
              <a:buFontTx/>
              <a:buNone/>
            </a:pPr>
            <a:r>
              <a:rPr lang="en-US" sz="1400" dirty="0" smtClean="0"/>
              <a:t>cirrhos</a:t>
            </a:r>
            <a:r>
              <a:rPr lang="en-US" sz="1400" dirty="0" smtClean="0"/>
              <a:t>        	float  %9.0g       </a:t>
            </a:r>
            <a:r>
              <a:rPr lang="en-US" sz="1400" dirty="0" smtClean="0"/>
              <a:t>cirrhos</a:t>
            </a:r>
            <a:r>
              <a:rPr lang="en-US" sz="1400" dirty="0" smtClean="0"/>
              <a:t>   Cirrhosis at entry</a:t>
            </a:r>
          </a:p>
          <a:p>
            <a:pPr>
              <a:lnSpc>
                <a:spcPct val="80000"/>
              </a:lnSpc>
              <a:buFontTx/>
              <a:buNone/>
            </a:pPr>
            <a:r>
              <a:rPr lang="en-US" sz="1400" dirty="0" smtClean="0"/>
              <a:t>bilirub</a:t>
            </a:r>
            <a:r>
              <a:rPr lang="en-US" sz="1400" dirty="0" smtClean="0"/>
              <a:t>         	float  %9.0g                  	Bilirubin at entry (</a:t>
            </a:r>
            <a:r>
              <a:rPr lang="en-US" sz="1400" dirty="0" smtClean="0"/>
              <a:t>mumol</a:t>
            </a:r>
            <a:r>
              <a:rPr lang="en-US" sz="1400" dirty="0" smtClean="0"/>
              <a:t>/l)</a:t>
            </a:r>
          </a:p>
          <a:p>
            <a:pPr>
              <a:lnSpc>
                <a:spcPct val="80000"/>
              </a:lnSpc>
              <a:buFontTx/>
              <a:buNone/>
            </a:pPr>
            <a:r>
              <a:rPr lang="en-US" sz="1400" dirty="0" smtClean="0"/>
              <a:t>-------------------------------------------------------------------------------</a:t>
            </a:r>
          </a:p>
          <a:p>
            <a:pPr>
              <a:lnSpc>
                <a:spcPct val="80000"/>
              </a:lnSpc>
              <a:buFontTx/>
              <a:buNone/>
            </a:pPr>
            <a:r>
              <a:rPr lang="en-US" sz="1400" dirty="0" smtClean="0"/>
              <a:t>Sorted by:  id</a:t>
            </a:r>
          </a:p>
        </p:txBody>
      </p:sp>
    </p:spTree>
    <p:extLst>
      <p:ext uri="{BB962C8B-B14F-4D97-AF65-F5344CB8AC3E}">
        <p14:creationId xmlns:p14="http://schemas.microsoft.com/office/powerpoint/2010/main" val="408643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smtClean="0"/>
              <a:t>Example of Point Prevalence</a:t>
            </a:r>
          </a:p>
        </p:txBody>
      </p:sp>
      <p:sp>
        <p:nvSpPr>
          <p:cNvPr id="26626" name="Rectangle 3"/>
          <p:cNvSpPr>
            <a:spLocks noGrp="1" noChangeArrowheads="1"/>
          </p:cNvSpPr>
          <p:nvPr>
            <p:ph type="body" idx="1"/>
          </p:nvPr>
        </p:nvSpPr>
        <p:spPr>
          <a:xfrm>
            <a:off x="304800" y="1447800"/>
            <a:ext cx="8382000" cy="5029200"/>
          </a:xfrm>
        </p:spPr>
        <p:txBody>
          <a:bodyPr/>
          <a:lstStyle/>
          <a:p>
            <a:r>
              <a:rPr lang="en-US" dirty="0" smtClean="0"/>
              <a:t>NHANES = National Health and Nutrition Examination Survey, a probability sample of all U.S. residents, conducted 1988 to 1994</a:t>
            </a:r>
          </a:p>
          <a:p>
            <a:endParaRPr lang="en-US" dirty="0" smtClean="0"/>
          </a:p>
          <a:p>
            <a:r>
              <a:rPr lang="en-US" dirty="0" smtClean="0"/>
              <a:t>During NHANES, blood samples drawn and tested for antibodies against HIV</a:t>
            </a:r>
          </a:p>
          <a:p>
            <a:pPr lvl="1"/>
            <a:r>
              <a:rPr lang="en-US" dirty="0" smtClean="0"/>
              <a:t>Prevalence of HIV infection = 0.18%</a:t>
            </a:r>
          </a:p>
          <a:p>
            <a:pPr lvl="2">
              <a:buFontTx/>
              <a:buNone/>
            </a:pPr>
            <a:r>
              <a:rPr lang="en-US" i="1" dirty="0" smtClean="0"/>
              <a:t>				</a:t>
            </a:r>
          </a:p>
          <a:p>
            <a:pPr lvl="2">
              <a:buFontTx/>
              <a:buNone/>
            </a:pPr>
            <a:endParaRPr lang="en-US" i="1" dirty="0" smtClean="0"/>
          </a:p>
          <a:p>
            <a:pPr lvl="2">
              <a:buFontTx/>
              <a:buNone/>
            </a:pPr>
            <a:r>
              <a:rPr lang="en-US" dirty="0" smtClean="0"/>
              <a:t>					</a:t>
            </a:r>
            <a:r>
              <a:rPr lang="en-US" dirty="0" smtClean="0"/>
              <a:t>McQuillan</a:t>
            </a:r>
            <a:r>
              <a:rPr lang="en-US" dirty="0" smtClean="0"/>
              <a:t> et al. </a:t>
            </a:r>
            <a:r>
              <a:rPr lang="en-US" i="1" dirty="0" smtClean="0"/>
              <a:t> JAIDS</a:t>
            </a:r>
            <a:r>
              <a:rPr lang="en-US" dirty="0" smtClean="0"/>
              <a:t> 1997</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533400" y="228600"/>
            <a:ext cx="8077200" cy="1143000"/>
          </a:xfrm>
        </p:spPr>
        <p:txBody>
          <a:bodyPr/>
          <a:lstStyle/>
          <a:p>
            <a:r>
              <a:rPr lang="en-US" sz="4000" b="1" dirty="0" smtClean="0"/>
              <a:t>To calculate Kaplan-Meier estimator, we need:</a:t>
            </a:r>
          </a:p>
        </p:txBody>
      </p:sp>
      <p:sp>
        <p:nvSpPr>
          <p:cNvPr id="138242" name="Text Box 3"/>
          <p:cNvSpPr txBox="1">
            <a:spLocks noChangeArrowheads="1"/>
          </p:cNvSpPr>
          <p:nvPr/>
        </p:nvSpPr>
        <p:spPr bwMode="auto">
          <a:xfrm>
            <a:off x="381000" y="1564243"/>
            <a:ext cx="8382000" cy="4493538"/>
          </a:xfrm>
          <a:prstGeom prst="rect">
            <a:avLst/>
          </a:prstGeom>
          <a:noFill/>
          <a:ln w="9525">
            <a:noFill/>
            <a:miter lim="800000"/>
            <a:headEnd/>
            <a:tailEnd/>
          </a:ln>
        </p:spPr>
        <p:txBody>
          <a:bodyPr>
            <a:spAutoFit/>
          </a:bodyPr>
          <a:lstStyle/>
          <a:p>
            <a:pPr marL="457200" indent="-457200" eaLnBrk="0" hangingPunct="0">
              <a:spcBef>
                <a:spcPct val="50000"/>
              </a:spcBef>
              <a:buFont typeface="Arial" panose="020B0604020202020204" pitchFamily="34" charset="0"/>
              <a:buChar char="•"/>
            </a:pPr>
            <a:r>
              <a:rPr lang="en-US" sz="2600" dirty="0" smtClean="0"/>
              <a:t>A </a:t>
            </a:r>
            <a:r>
              <a:rPr lang="en-US" sz="2600" dirty="0"/>
              <a:t>data set with one observation per person.</a:t>
            </a:r>
          </a:p>
          <a:p>
            <a:pPr marL="457200" indent="-457200" eaLnBrk="0" hangingPunct="0">
              <a:buFont typeface="Arial" panose="020B0604020202020204" pitchFamily="34" charset="0"/>
              <a:buChar char="•"/>
            </a:pPr>
            <a:endParaRPr lang="en-US" sz="2600" dirty="0"/>
          </a:p>
          <a:p>
            <a:pPr marL="457200" indent="-457200" eaLnBrk="0" hangingPunct="0">
              <a:buFont typeface="Arial" panose="020B0604020202020204" pitchFamily="34" charset="0"/>
              <a:buChar char="•"/>
            </a:pPr>
            <a:r>
              <a:rPr lang="en-US" sz="2600" dirty="0" smtClean="0"/>
              <a:t>Knowledge of whether each </a:t>
            </a:r>
            <a:r>
              <a:rPr lang="en-US" sz="2600" dirty="0"/>
              <a:t>person either experiences event </a:t>
            </a:r>
            <a:r>
              <a:rPr lang="en-US" sz="2600" dirty="0" smtClean="0"/>
              <a:t>(death </a:t>
            </a:r>
            <a:r>
              <a:rPr lang="en-US" sz="2600" dirty="0"/>
              <a:t>in this </a:t>
            </a:r>
            <a:r>
              <a:rPr lang="en-US" sz="2600" dirty="0" smtClean="0"/>
              <a:t>example) </a:t>
            </a:r>
            <a:r>
              <a:rPr lang="en-US" sz="2600" dirty="0"/>
              <a:t>or is </a:t>
            </a:r>
            <a:r>
              <a:rPr lang="en-US" sz="2600" dirty="0" smtClean="0"/>
              <a:t>censored (</a:t>
            </a:r>
            <a:r>
              <a:rPr lang="en-US" sz="2600" dirty="0"/>
              <a:t>either drop-out or administrative</a:t>
            </a:r>
            <a:r>
              <a:rPr lang="en-US" sz="2600" dirty="0" smtClean="0"/>
              <a:t>). A </a:t>
            </a:r>
            <a:r>
              <a:rPr lang="en-US" sz="2600" dirty="0"/>
              <a:t>variable </a:t>
            </a:r>
            <a:r>
              <a:rPr lang="en-US" sz="2600" dirty="0" smtClean="0"/>
              <a:t>must indicate this.    </a:t>
            </a:r>
            <a:r>
              <a:rPr lang="en-US" sz="2600" dirty="0"/>
              <a:t>In this dataset, this variable =  </a:t>
            </a:r>
            <a:r>
              <a:rPr lang="en-US" sz="2600" b="1" dirty="0"/>
              <a:t>d</a:t>
            </a:r>
          </a:p>
          <a:p>
            <a:pPr marL="457200" indent="-457200" eaLnBrk="0" hangingPunct="0">
              <a:buFont typeface="Arial" panose="020B0604020202020204" pitchFamily="34" charset="0"/>
              <a:buChar char="•"/>
            </a:pPr>
            <a:endParaRPr lang="en-US" sz="2600" dirty="0"/>
          </a:p>
          <a:p>
            <a:pPr marL="457200" indent="-457200" eaLnBrk="0" hangingPunct="0">
              <a:buFont typeface="Arial" panose="020B0604020202020204" pitchFamily="34" charset="0"/>
              <a:buChar char="•"/>
            </a:pPr>
            <a:r>
              <a:rPr lang="en-US" sz="2600" dirty="0" smtClean="0"/>
              <a:t>A variable </a:t>
            </a:r>
            <a:r>
              <a:rPr lang="en-US" sz="2600" dirty="0"/>
              <a:t>for the time from study entry to date </a:t>
            </a:r>
            <a:r>
              <a:rPr lang="en-US" sz="2600" dirty="0" smtClean="0"/>
              <a:t>of </a:t>
            </a:r>
            <a:r>
              <a:rPr lang="en-US" sz="2600" dirty="0"/>
              <a:t>event or date of censoring.  In this </a:t>
            </a:r>
            <a:r>
              <a:rPr lang="en-US" sz="2600" dirty="0" smtClean="0"/>
              <a:t>dataset, this variable </a:t>
            </a:r>
            <a:r>
              <a:rPr lang="en-US" sz="2600" dirty="0"/>
              <a:t>= </a:t>
            </a:r>
            <a:r>
              <a:rPr lang="en-US" sz="2600" b="1" dirty="0"/>
              <a:t>time</a:t>
            </a:r>
          </a:p>
          <a:p>
            <a:pPr marL="457200" indent="-457200" eaLnBrk="0" hangingPunct="0">
              <a:buFont typeface="Arial" panose="020B0604020202020204" pitchFamily="34" charset="0"/>
              <a:buChar char="•"/>
            </a:pPr>
            <a:endParaRPr lang="en-US" sz="2600" dirty="0"/>
          </a:p>
          <a:p>
            <a:pPr marL="457200" indent="-457200" eaLnBrk="0" hangingPunct="0">
              <a:buFont typeface="Arial" panose="020B0604020202020204" pitchFamily="34" charset="0"/>
              <a:buChar char="•"/>
            </a:pPr>
            <a:endParaRPr lang="en-US" sz="2600" b="1" dirty="0"/>
          </a:p>
        </p:txBody>
      </p:sp>
    </p:spTree>
    <p:extLst>
      <p:ext uri="{BB962C8B-B14F-4D97-AF65-F5344CB8AC3E}">
        <p14:creationId xmlns:p14="http://schemas.microsoft.com/office/powerpoint/2010/main" val="19121141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t> +--------------------+</a:t>
            </a:r>
          </a:p>
          <a:p>
            <a:r>
              <a:rPr lang="en-US" sz="2400" dirty="0"/>
              <a:t>    </a:t>
            </a:r>
            <a:r>
              <a:rPr lang="en-US" sz="2400" dirty="0" smtClean="0"/>
              <a:t>|  </a:t>
            </a:r>
            <a:r>
              <a:rPr lang="en-US" sz="2400" dirty="0"/>
              <a:t>id       time    </a:t>
            </a:r>
            <a:r>
              <a:rPr lang="en-US" sz="2400" dirty="0" smtClean="0"/>
              <a:t>   d </a:t>
            </a:r>
            <a:r>
              <a:rPr lang="en-US" sz="2400" dirty="0"/>
              <a:t>|</a:t>
            </a:r>
          </a:p>
          <a:p>
            <a:r>
              <a:rPr lang="en-US" sz="2400" dirty="0" smtClean="0"/>
              <a:t>1</a:t>
            </a:r>
            <a:r>
              <a:rPr lang="en-US" sz="2400" dirty="0"/>
              <a:t>. |  </a:t>
            </a:r>
            <a:r>
              <a:rPr lang="en-US" sz="2400" dirty="0" smtClean="0"/>
              <a:t>51   </a:t>
            </a:r>
            <a:r>
              <a:rPr lang="en-US" sz="2400" dirty="0"/>
              <a:t>1.582478  </a:t>
            </a:r>
            <a:r>
              <a:rPr lang="en-US" sz="2400" dirty="0" smtClean="0"/>
              <a:t>1 </a:t>
            </a:r>
            <a:r>
              <a:rPr lang="en-US" sz="2400" dirty="0"/>
              <a:t>|</a:t>
            </a:r>
          </a:p>
          <a:p>
            <a:r>
              <a:rPr lang="en-US" sz="2400" dirty="0" smtClean="0"/>
              <a:t>2</a:t>
            </a:r>
            <a:r>
              <a:rPr lang="en-US" sz="2400" dirty="0"/>
              <a:t>. |  23   9.032169 </a:t>
            </a:r>
            <a:r>
              <a:rPr lang="en-US" sz="2400" dirty="0" smtClean="0"/>
              <a:t> 0 </a:t>
            </a:r>
            <a:r>
              <a:rPr lang="en-US" sz="2400" dirty="0"/>
              <a:t>|</a:t>
            </a:r>
          </a:p>
          <a:p>
            <a:r>
              <a:rPr lang="en-US" sz="2400" dirty="0" smtClean="0"/>
              <a:t>3</a:t>
            </a:r>
            <a:r>
              <a:rPr lang="en-US" sz="2400" dirty="0"/>
              <a:t>. |  40   2.286105  </a:t>
            </a:r>
            <a:r>
              <a:rPr lang="en-US" sz="2400" dirty="0" smtClean="0"/>
              <a:t>1 </a:t>
            </a:r>
            <a:r>
              <a:rPr lang="en-US" sz="2400" dirty="0"/>
              <a:t>|</a:t>
            </a:r>
          </a:p>
          <a:p>
            <a:r>
              <a:rPr lang="en-US" sz="2400" dirty="0" smtClean="0"/>
              <a:t>4</a:t>
            </a:r>
            <a:r>
              <a:rPr lang="en-US" sz="2400" dirty="0"/>
              <a:t>. |  42   2.078029  </a:t>
            </a:r>
            <a:r>
              <a:rPr lang="en-US" sz="2400" dirty="0" smtClean="0"/>
              <a:t>1 </a:t>
            </a:r>
            <a:r>
              <a:rPr lang="en-US" sz="2400" dirty="0"/>
              <a:t>|</a:t>
            </a:r>
          </a:p>
          <a:p>
            <a:r>
              <a:rPr lang="en-US" sz="2400" dirty="0" smtClean="0"/>
              <a:t>5</a:t>
            </a:r>
            <a:r>
              <a:rPr lang="en-US" sz="2400" dirty="0"/>
              <a:t>. |  45    5.31143   </a:t>
            </a:r>
            <a:r>
              <a:rPr lang="en-US" sz="2400" dirty="0" smtClean="0"/>
              <a:t>1 </a:t>
            </a:r>
            <a:r>
              <a:rPr lang="en-US" sz="2400" dirty="0"/>
              <a:t>|</a:t>
            </a:r>
          </a:p>
          <a:p>
            <a:r>
              <a:rPr lang="en-US" sz="2400" dirty="0" smtClean="0"/>
              <a:t>6</a:t>
            </a:r>
            <a:r>
              <a:rPr lang="en-US" sz="2400" dirty="0"/>
              <a:t>. |  48   2.633812 </a:t>
            </a:r>
            <a:r>
              <a:rPr lang="en-US" sz="2400" dirty="0" smtClean="0"/>
              <a:t> </a:t>
            </a:r>
            <a:r>
              <a:rPr lang="en-US" sz="2400" dirty="0"/>
              <a:t>0 |</a:t>
            </a:r>
          </a:p>
          <a:p>
            <a:r>
              <a:rPr lang="en-US" sz="2400" dirty="0" smtClean="0"/>
              <a:t>7</a:t>
            </a:r>
            <a:r>
              <a:rPr lang="en-US" sz="2400" dirty="0"/>
              <a:t>. |  50   3.931554  </a:t>
            </a:r>
            <a:r>
              <a:rPr lang="en-US" sz="2400" dirty="0" smtClean="0"/>
              <a:t>0 </a:t>
            </a:r>
            <a:r>
              <a:rPr lang="en-US" sz="2400" dirty="0"/>
              <a:t>|</a:t>
            </a:r>
          </a:p>
          <a:p>
            <a:r>
              <a:rPr lang="en-US" sz="2400" dirty="0" smtClean="0"/>
              <a:t>8</a:t>
            </a:r>
            <a:r>
              <a:rPr lang="en-US" sz="2400" dirty="0"/>
              <a:t>. |  52   4.843258  </a:t>
            </a:r>
            <a:r>
              <a:rPr lang="en-US" sz="2400" dirty="0" smtClean="0"/>
              <a:t>0 </a:t>
            </a:r>
            <a:r>
              <a:rPr lang="en-US" sz="2400" dirty="0"/>
              <a:t>|</a:t>
            </a:r>
          </a:p>
          <a:p>
            <a:r>
              <a:rPr lang="en-US" sz="2400" dirty="0" smtClean="0"/>
              <a:t>9</a:t>
            </a:r>
            <a:r>
              <a:rPr lang="en-US" sz="2400" dirty="0"/>
              <a:t>. |  54   2.105407  </a:t>
            </a:r>
            <a:r>
              <a:rPr lang="en-US" sz="2400" dirty="0" smtClean="0"/>
              <a:t>0 |</a:t>
            </a:r>
            <a:endParaRPr lang="en-US" sz="2400" dirty="0"/>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p>
          <a:p>
            <a:r>
              <a:rPr lang="en-US" sz="3200" dirty="0" smtClean="0"/>
              <a:t>Variables required for Kaplan-Meier estimate</a:t>
            </a:r>
            <a:endParaRPr lang="en-US" sz="32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34252" y="386715"/>
            <a:ext cx="5109091"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First 9 observations</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Tree>
    <p:extLst>
      <p:ext uri="{BB962C8B-B14F-4D97-AF65-F5344CB8AC3E}">
        <p14:creationId xmlns:p14="http://schemas.microsoft.com/office/powerpoint/2010/main" val="23145430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spid="_x0000_s1034" name="Document" r:id="rId4" imgW="7777798" imgH="6551660" progId="Word.Document.8">
                  <p:embed/>
                </p:oleObj>
              </mc:Choice>
              <mc:Fallback>
                <p:oleObj name="Document" r:id="rId4" imgW="7777798" imgH="65516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838200" y="178676"/>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t>Survival Analysis in </a:t>
            </a:r>
            <a:r>
              <a:rPr lang="en-US" sz="3200" b="1" dirty="0" smtClean="0"/>
              <a:t>Stata</a:t>
            </a:r>
            <a:endParaRPr lang="en-US" sz="3200" b="1" dirty="0"/>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34836926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spid="_x0000_s2059" name="Document" r:id="rId4" imgW="5474504" imgH="4035257" progId="Word.Document.8">
                  <p:embed/>
                </p:oleObj>
              </mc:Choice>
              <mc:Fallback>
                <p:oleObj name="Document" r:id="rId4" imgW="5474504" imgH="403525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04800" y="6015335"/>
            <a:ext cx="8458200" cy="461665"/>
          </a:xfrm>
          <a:prstGeom prst="rect">
            <a:avLst/>
          </a:prstGeom>
          <a:noFill/>
        </p:spPr>
        <p:txBody>
          <a:bodyPr wrap="square" rtlCol="0">
            <a:spAutoFit/>
          </a:bodyPr>
          <a:lstStyle/>
          <a:p>
            <a:r>
              <a:rPr lang="en-US" sz="2400" dirty="0" smtClean="0"/>
              <a:t>Cumulative incidence of death at 11.64 years = 1 – 0.2375 = 0.7625</a:t>
            </a:r>
            <a:endParaRPr lang="en-US" sz="2400" dirty="0"/>
          </a:p>
        </p:txBody>
      </p:sp>
    </p:spTree>
    <p:extLst>
      <p:ext uri="{BB962C8B-B14F-4D97-AF65-F5344CB8AC3E}">
        <p14:creationId xmlns:p14="http://schemas.microsoft.com/office/powerpoint/2010/main" val="29668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KM plot .tif"/>
          <p:cNvPicPr>
            <a:picLocks noChangeAspect="1"/>
          </p:cNvPicPr>
          <p:nvPr/>
        </p:nvPicPr>
        <p:blipFill rotWithShape="1">
          <a:blip r:embed="rId4"/>
          <a:srcRect b="7922"/>
          <a:stretch/>
        </p:blipFill>
        <p:spPr bwMode="auto">
          <a:xfrm>
            <a:off x="1219200" y="1447800"/>
            <a:ext cx="6778625" cy="4543097"/>
          </a:xfrm>
          <a:prstGeom prst="rect">
            <a:avLst/>
          </a:prstGeom>
          <a:noFill/>
          <a:ln w="9525">
            <a:noFill/>
            <a:miter lim="800000"/>
            <a:headEnd/>
            <a:tailEnd/>
          </a:ln>
        </p:spPr>
      </p:pic>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spid="_x0000_s3082" name="Document" r:id="rId5" imgW="8537883" imgH="1139120" progId="Word.Document.8">
                  <p:embed/>
                </p:oleObj>
              </mc:Choice>
              <mc:Fallback>
                <p:oleObj name="Document" r:id="rId5" imgW="8537883" imgH="11391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505200" y="5990897"/>
            <a:ext cx="3048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8096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spid="_x0000_s4106" name="Document" r:id="rId4" imgW="8547613" imgH="1139120" progId="Word.Document.8">
                  <p:embed/>
                </p:oleObj>
              </mc:Choice>
              <mc:Fallback>
                <p:oleObj name="Document" r:id="rId4" imgW="8547613" imgH="1139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rotWithShape="1">
          <a:blip r:embed="rId6"/>
          <a:srcRect b="7980"/>
          <a:stretch/>
        </p:blipFill>
        <p:spPr bwMode="auto">
          <a:xfrm>
            <a:off x="1295400" y="1524000"/>
            <a:ext cx="6645275" cy="4451131"/>
          </a:xfrm>
          <a:prstGeom prst="rect">
            <a:avLst/>
          </a:prstGeom>
          <a:noFill/>
          <a:ln w="9525">
            <a:noFill/>
            <a:miter lim="800000"/>
            <a:headEnd/>
            <a:tailEnd/>
          </a:ln>
        </p:spPr>
      </p:pic>
      <p:sp>
        <p:nvSpPr>
          <p:cNvPr id="4" name="TextBox 3"/>
          <p:cNvSpPr txBox="1"/>
          <p:nvPr/>
        </p:nvSpPr>
        <p:spPr>
          <a:xfrm>
            <a:off x="3505200" y="5990897"/>
            <a:ext cx="3048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8504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153650"/>
            <a:ext cx="7754623" cy="1446550"/>
          </a:xfrm>
          <a:prstGeom prst="rect">
            <a:avLst/>
          </a:prstGeom>
          <a:noFill/>
          <a:ln w="9525">
            <a:noFill/>
            <a:miter lim="800000"/>
            <a:headEnd/>
            <a:tailEnd/>
          </a:ln>
        </p:spPr>
        <p:txBody>
          <a:bodyPr wrap="none">
            <a:spAutoFit/>
          </a:bodyPr>
          <a:lstStyle/>
          <a:p>
            <a:pPr eaLnBrk="0" hangingPunct="0"/>
            <a:r>
              <a:rPr lang="en-US" sz="3200" b="1" dirty="0"/>
              <a:t>All of preceding can be done in </a:t>
            </a:r>
            <a:r>
              <a:rPr lang="en-US" sz="3200" b="1" dirty="0" smtClean="0"/>
              <a:t>Stata </a:t>
            </a:r>
            <a:r>
              <a:rPr lang="en-US" sz="3200" b="1" dirty="0"/>
              <a:t>using </a:t>
            </a:r>
          </a:p>
          <a:p>
            <a:pPr eaLnBrk="0" hangingPunct="0"/>
            <a:r>
              <a:rPr lang="en-US" sz="3200" b="1" dirty="0"/>
              <a:t>its </a:t>
            </a:r>
            <a:r>
              <a:rPr lang="en-US" sz="3200" b="1" dirty="0" smtClean="0"/>
              <a:t>drop-down menus</a:t>
            </a:r>
            <a:r>
              <a:rPr lang="en-US" sz="3200" dirty="0" smtClean="0"/>
              <a:t> </a:t>
            </a:r>
            <a:r>
              <a:rPr lang="en-US" sz="2400" dirty="0" smtClean="0"/>
              <a:t>And these lead to dialog </a:t>
            </a:r>
          </a:p>
          <a:p>
            <a:pPr eaLnBrk="0" hangingPunct="0"/>
            <a:r>
              <a:rPr lang="en-US" sz="2400" dirty="0" smtClean="0"/>
              <a:t>boxes showing many other options</a:t>
            </a:r>
            <a:endParaRPr lang="en-US" sz="2400" dirty="0"/>
          </a:p>
        </p:txBody>
      </p:sp>
      <p:pic>
        <p:nvPicPr>
          <p:cNvPr id="69634" name="Picture 2" descr="C:\Users\ASchwartz\Desktop\Epi Methods 2016\STATA 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t="2320" r="16842" b="9991"/>
          <a:stretch/>
        </p:blipFill>
        <p:spPr bwMode="auto">
          <a:xfrm>
            <a:off x="1057701" y="1543333"/>
            <a:ext cx="7345068" cy="5119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99156"/>
            <a:ext cx="304800" cy="21544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39584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228600"/>
            <a:ext cx="7772400" cy="1143000"/>
          </a:xfrm>
        </p:spPr>
        <p:txBody>
          <a:bodyPr/>
          <a:lstStyle/>
          <a:p>
            <a:r>
              <a:rPr lang="en-US" sz="4000" b="1" dirty="0" smtClean="0"/>
              <a:t>Life table method of estimating cumulative incidence</a:t>
            </a:r>
          </a:p>
        </p:txBody>
      </p:sp>
      <p:sp>
        <p:nvSpPr>
          <p:cNvPr id="154626" name="Rectangle 3"/>
          <p:cNvSpPr>
            <a:spLocks noGrp="1" noChangeArrowheads="1"/>
          </p:cNvSpPr>
          <p:nvPr>
            <p:ph type="body" idx="1"/>
          </p:nvPr>
        </p:nvSpPr>
        <p:spPr>
          <a:xfrm>
            <a:off x="76200" y="1676400"/>
            <a:ext cx="8915400" cy="4114800"/>
          </a:xfrm>
        </p:spPr>
        <p:txBody>
          <a:bodyPr/>
          <a:lstStyle/>
          <a:p>
            <a:pPr>
              <a:lnSpc>
                <a:spcPct val="90000"/>
              </a:lnSpc>
            </a:pPr>
            <a:r>
              <a:rPr lang="en-US" dirty="0" smtClean="0"/>
              <a:t>Key difference from Kaplan-Meier is that probabilities are calculated for fixed time intervals, not at the exact time of each event</a:t>
            </a:r>
          </a:p>
          <a:p>
            <a:pPr>
              <a:lnSpc>
                <a:spcPct val="90000"/>
              </a:lnSpc>
            </a:pPr>
            <a:endParaRPr lang="en-US" sz="1800" dirty="0" smtClean="0"/>
          </a:p>
          <a:p>
            <a:pPr>
              <a:lnSpc>
                <a:spcPct val="90000"/>
              </a:lnSpc>
              <a:spcBef>
                <a:spcPts val="0"/>
              </a:spcBef>
            </a:pPr>
            <a:r>
              <a:rPr lang="en-US" dirty="0" smtClean="0"/>
              <a:t>Unlike Kaplan-Meier, don’t need to know exact date of each event (chief advantage of life table) </a:t>
            </a:r>
          </a:p>
          <a:p>
            <a:pPr lvl="1">
              <a:lnSpc>
                <a:spcPct val="90000"/>
              </a:lnSpc>
              <a:spcBef>
                <a:spcPts val="600"/>
              </a:spcBef>
            </a:pPr>
            <a:r>
              <a:rPr lang="en-US" dirty="0" smtClean="0"/>
              <a:t>e.g., acquisition of hepatitis C virus is typically clinically silent, only identified by repeated blood tests</a:t>
            </a:r>
          </a:p>
          <a:p>
            <a:pPr>
              <a:lnSpc>
                <a:spcPct val="90000"/>
              </a:lnSpc>
              <a:spcBef>
                <a:spcPct val="50000"/>
              </a:spcBef>
            </a:pPr>
            <a:r>
              <a:rPr lang="en-US" dirty="0" smtClean="0"/>
              <a:t>For large data sets, the life table and the Kaplan-Meier methods produce nearly the same results</a:t>
            </a:r>
          </a:p>
        </p:txBody>
      </p:sp>
    </p:spTree>
    <p:extLst>
      <p:ext uri="{BB962C8B-B14F-4D97-AF65-F5344CB8AC3E}">
        <p14:creationId xmlns:p14="http://schemas.microsoft.com/office/powerpoint/2010/main" val="4077356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smtClean="0"/>
              <a:t>For </a:t>
            </a:r>
            <a:r>
              <a:rPr lang="en-US" sz="4000" b="1" dirty="0" smtClean="0"/>
              <a:t>Life Table </a:t>
            </a:r>
            <a:r>
              <a:rPr lang="en-US" sz="4000" b="1" dirty="0" smtClean="0"/>
              <a:t>method: </a:t>
            </a:r>
            <a:br>
              <a:rPr lang="en-US" sz="4000" b="1" dirty="0" smtClean="0"/>
            </a:br>
            <a:r>
              <a:rPr lang="en-US" sz="4000" b="1" dirty="0" smtClean="0"/>
              <a:t>Use follow-up time</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extLst>
      <p:ext uri="{BB962C8B-B14F-4D97-AF65-F5344CB8AC3E}">
        <p14:creationId xmlns:p14="http://schemas.microsoft.com/office/powerpoint/2010/main" val="4590641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40416141"/>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152400" y="304800"/>
            <a:ext cx="8839200" cy="523220"/>
          </a:xfrm>
          <a:prstGeom prst="rect">
            <a:avLst/>
          </a:prstGeom>
          <a:noFill/>
        </p:spPr>
        <p:txBody>
          <a:bodyPr wrap="square" rtlCol="0">
            <a:spAutoFit/>
          </a:bodyPr>
          <a:lstStyle/>
          <a:p>
            <a:pPr algn="ctr"/>
            <a:r>
              <a:rPr lang="en-US" sz="2800" b="1" dirty="0" smtClean="0"/>
              <a:t>Calculating </a:t>
            </a:r>
            <a:r>
              <a:rPr lang="en-US" sz="2800" b="1" dirty="0"/>
              <a:t>Cumulative </a:t>
            </a:r>
            <a:r>
              <a:rPr lang="en-US" sz="2800" b="1" dirty="0" smtClean="0"/>
              <a:t>Incidence with a Life Table</a:t>
            </a:r>
            <a:endParaRPr lang="en-US" sz="2800" b="1" dirty="0"/>
          </a:p>
        </p:txBody>
      </p:sp>
      <p:sp>
        <p:nvSpPr>
          <p:cNvPr id="5" name="TextBox 4"/>
          <p:cNvSpPr txBox="1"/>
          <p:nvPr/>
        </p:nvSpPr>
        <p:spPr>
          <a:xfrm>
            <a:off x="304800" y="3733800"/>
            <a:ext cx="8686800" cy="3367076"/>
          </a:xfrm>
          <a:prstGeom prst="rect">
            <a:avLst/>
          </a:prstGeom>
          <a:noFill/>
        </p:spPr>
        <p:txBody>
          <a:bodyPr wrap="square" rtlCol="0">
            <a:spAutoFit/>
          </a:bodyPr>
          <a:lstStyle/>
          <a:p>
            <a:r>
              <a:rPr lang="en-US" sz="2400" dirty="0" smtClean="0"/>
              <a:t>Effective number at risk for 1</a:t>
            </a:r>
            <a:r>
              <a:rPr lang="en-US" sz="2400" baseline="30000" dirty="0" smtClean="0"/>
              <a:t>st</a:t>
            </a:r>
            <a:r>
              <a:rPr lang="en-US" sz="2400" dirty="0" smtClean="0"/>
              <a:t> year (n*)</a:t>
            </a:r>
          </a:p>
          <a:p>
            <a:r>
              <a:rPr lang="en-US" sz="2400" dirty="0" smtClean="0"/>
              <a:t>10 alive at start</a:t>
            </a:r>
          </a:p>
          <a:p>
            <a:r>
              <a:rPr lang="en-US" sz="2400" dirty="0" smtClean="0"/>
              <a:t>2 were censored.  Assume </a:t>
            </a:r>
            <a:r>
              <a:rPr lang="en-US" sz="2400" dirty="0"/>
              <a:t>constant rate of </a:t>
            </a:r>
            <a:r>
              <a:rPr lang="en-US" sz="2400" dirty="0" smtClean="0"/>
              <a:t>censoring through the interval. This means that each censored person effectively contributes 0.5 of a person. Thus, effective number of persons at risk during interval:</a:t>
            </a:r>
            <a:endParaRPr lang="en-US" sz="2400" dirty="0"/>
          </a:p>
          <a:p>
            <a:pPr lvl="1" eaLnBrk="0" hangingPunct="0">
              <a:spcBef>
                <a:spcPct val="20000"/>
              </a:spcBef>
            </a:pPr>
            <a:r>
              <a:rPr lang="en-US" sz="2400" dirty="0"/>
              <a:t>10-(1/2)(2) = </a:t>
            </a:r>
            <a:r>
              <a:rPr lang="en-US" sz="2400" dirty="0" smtClean="0"/>
              <a:t>10-1 = 9</a:t>
            </a:r>
            <a:endParaRPr lang="en-US" sz="2400" dirty="0"/>
          </a:p>
          <a:p>
            <a:endParaRPr lang="en-US" sz="2000" dirty="0" smtClean="0"/>
          </a:p>
          <a:p>
            <a:r>
              <a:rPr lang="en-US" sz="2000" dirty="0" smtClean="0"/>
              <a:t> </a:t>
            </a:r>
            <a:endParaRPr lang="en-US" sz="2000" dirty="0"/>
          </a:p>
        </p:txBody>
      </p:sp>
      <p:sp>
        <p:nvSpPr>
          <p:cNvPr id="6" name="Oval 5"/>
          <p:cNvSpPr/>
          <p:nvPr/>
        </p:nvSpPr>
        <p:spPr bwMode="auto">
          <a:xfrm>
            <a:off x="2667000" y="2819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79813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33400" y="0"/>
            <a:ext cx="8305800" cy="1143000"/>
          </a:xfrm>
        </p:spPr>
        <p:txBody>
          <a:bodyPr/>
          <a:lstStyle/>
          <a:p>
            <a:r>
              <a:rPr lang="en-US" sz="3200" b="1" dirty="0" smtClean="0"/>
              <a:t>Point Prevalence:  Concussion and Cognitive Impairment in Retired Football Players</a:t>
            </a:r>
          </a:p>
        </p:txBody>
      </p:sp>
      <p:pic>
        <p:nvPicPr>
          <p:cNvPr id="28674" name="Picture 3"/>
          <p:cNvPicPr>
            <a:picLocks noGrp="1" noChangeAspect="1" noChangeArrowheads="1"/>
          </p:cNvPicPr>
          <p:nvPr>
            <p:ph type="body" idx="1"/>
          </p:nvPr>
        </p:nvPicPr>
        <p:blipFill rotWithShape="1">
          <a:blip r:embed="rId3"/>
          <a:srcRect l="53122" t="29818" r="3305" b="5555"/>
          <a:stretch/>
        </p:blipFill>
        <p:spPr>
          <a:xfrm>
            <a:off x="1219200" y="1143005"/>
            <a:ext cx="6629400" cy="4952999"/>
          </a:xfrm>
        </p:spPr>
      </p:pic>
      <p:sp>
        <p:nvSpPr>
          <p:cNvPr id="28675" name="Text Box 4"/>
          <p:cNvSpPr txBox="1">
            <a:spLocks noChangeArrowheads="1"/>
          </p:cNvSpPr>
          <p:nvPr/>
        </p:nvSpPr>
        <p:spPr bwMode="auto">
          <a:xfrm>
            <a:off x="457200" y="6096006"/>
            <a:ext cx="8229600" cy="2143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28676" name="Rectangle 5"/>
          <p:cNvSpPr>
            <a:spLocks noChangeArrowheads="1"/>
          </p:cNvSpPr>
          <p:nvPr/>
        </p:nvSpPr>
        <p:spPr bwMode="auto">
          <a:xfrm>
            <a:off x="304800" y="6096000"/>
            <a:ext cx="8305800" cy="400110"/>
          </a:xfrm>
          <a:prstGeom prst="rect">
            <a:avLst/>
          </a:prstGeom>
          <a:noFill/>
          <a:ln w="9525">
            <a:noFill/>
            <a:miter lim="800000"/>
            <a:headEnd/>
            <a:tailEnd/>
          </a:ln>
        </p:spPr>
        <p:txBody>
          <a:bodyPr wrap="square">
            <a:spAutoFit/>
          </a:bodyPr>
          <a:lstStyle/>
          <a:p>
            <a:pPr eaLnBrk="0" hangingPunct="0"/>
            <a:r>
              <a:rPr lang="en-US" sz="1000" b="1" dirty="0"/>
              <a:t>FIGURE 3. </a:t>
            </a:r>
            <a:r>
              <a:rPr lang="en-US" sz="1000" dirty="0"/>
              <a:t>Percentage of retired players aged 50 years or older with a diagnosis of MCI and memory problems (self-reported and reported by a</a:t>
            </a:r>
          </a:p>
          <a:p>
            <a:pPr eaLnBrk="0" hangingPunct="0"/>
            <a:r>
              <a:rPr lang="en-US" sz="1000" dirty="0"/>
              <a:t>spouse or close relative) by concussion history (none, one, two, and three or more). Error bars indicate 95% confidence intervals</a:t>
            </a:r>
            <a:r>
              <a:rPr lang="en-US" sz="1000" dirty="0" smtClean="0"/>
              <a:t>.</a:t>
            </a:r>
            <a:endParaRPr lang="en-US" sz="1000" dirty="0"/>
          </a:p>
        </p:txBody>
      </p:sp>
      <p:sp>
        <p:nvSpPr>
          <p:cNvPr id="28677" name="Text Box 6"/>
          <p:cNvSpPr txBox="1">
            <a:spLocks noChangeArrowheads="1"/>
          </p:cNvSpPr>
          <p:nvPr/>
        </p:nvSpPr>
        <p:spPr bwMode="auto">
          <a:xfrm>
            <a:off x="6629400" y="6477006"/>
            <a:ext cx="2590800" cy="246221"/>
          </a:xfrm>
          <a:prstGeom prst="rect">
            <a:avLst/>
          </a:prstGeom>
          <a:noFill/>
          <a:ln w="9525">
            <a:noFill/>
            <a:miter lim="800000"/>
            <a:headEnd/>
            <a:tailEnd/>
          </a:ln>
        </p:spPr>
        <p:txBody>
          <a:bodyPr wrap="square">
            <a:spAutoFit/>
          </a:bodyPr>
          <a:lstStyle/>
          <a:p>
            <a:pPr eaLnBrk="0" hangingPunct="0">
              <a:spcBef>
                <a:spcPct val="50000"/>
              </a:spcBef>
            </a:pPr>
            <a:r>
              <a:rPr lang="en-US" sz="1000" dirty="0"/>
              <a:t>Guskiewicz</a:t>
            </a:r>
            <a:r>
              <a:rPr lang="en-US" sz="1000" dirty="0"/>
              <a:t> et al</a:t>
            </a:r>
            <a:r>
              <a:rPr lang="en-US" sz="1000" dirty="0" smtClean="0"/>
              <a:t>. </a:t>
            </a:r>
            <a:r>
              <a:rPr lang="en-US" sz="1000" i="1" dirty="0" smtClean="0"/>
              <a:t>Neurosurgery</a:t>
            </a:r>
            <a:r>
              <a:rPr lang="en-US" sz="1000" dirty="0" smtClean="0"/>
              <a:t> </a:t>
            </a:r>
            <a:r>
              <a:rPr lang="en-US" sz="1000" dirty="0"/>
              <a:t>2005</a:t>
            </a:r>
          </a:p>
        </p:txBody>
      </p:sp>
      <p:sp>
        <p:nvSpPr>
          <p:cNvPr id="2" name="TextBox 1"/>
          <p:cNvSpPr txBox="1"/>
          <p:nvPr/>
        </p:nvSpPr>
        <p:spPr>
          <a:xfrm>
            <a:off x="2057402" y="1266377"/>
            <a:ext cx="2171700" cy="369332"/>
          </a:xfrm>
          <a:prstGeom prst="rect">
            <a:avLst/>
          </a:prstGeom>
          <a:noFill/>
        </p:spPr>
        <p:txBody>
          <a:bodyPr wrap="square" rtlCol="0">
            <a:spAutoFit/>
          </a:bodyPr>
          <a:lstStyle/>
          <a:p>
            <a:r>
              <a:rPr lang="en-US" sz="1800" dirty="0" smtClean="0"/>
              <a:t>No. of concussions</a:t>
            </a:r>
            <a:endParaRPr lang="en-US" sz="1800" dirty="0"/>
          </a:p>
        </p:txBody>
      </p:sp>
      <p:sp>
        <p:nvSpPr>
          <p:cNvPr id="3" name="TextBox 2"/>
          <p:cNvSpPr txBox="1"/>
          <p:nvPr/>
        </p:nvSpPr>
        <p:spPr>
          <a:xfrm>
            <a:off x="2057402" y="5638800"/>
            <a:ext cx="1600198" cy="430887"/>
          </a:xfrm>
          <a:prstGeom prst="rect">
            <a:avLst/>
          </a:prstGeom>
          <a:noFill/>
        </p:spPr>
        <p:txBody>
          <a:bodyPr wrap="square" rtlCol="0">
            <a:spAutoFit/>
          </a:bodyPr>
          <a:lstStyle/>
          <a:p>
            <a:pPr algn="ctr"/>
            <a:r>
              <a:rPr lang="en-US" sz="1100" dirty="0" smtClean="0"/>
              <a:t>Diagnosis of Mild Cognitive Impairment</a:t>
            </a:r>
            <a:endParaRPr lang="en-US" sz="11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391531"/>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algn="ctr"/>
                      <a:endParaRPr lang="en-US" dirty="0"/>
                    </a:p>
                  </a:txBody>
                  <a:tcPr/>
                </a:tc>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t>Calculating Cumulative Incidence with a Life </a:t>
            </a:r>
            <a:r>
              <a:rPr lang="en-US" sz="2800" b="1" dirty="0"/>
              <a:t>Table </a:t>
            </a:r>
          </a:p>
        </p:txBody>
      </p:sp>
      <p:sp>
        <p:nvSpPr>
          <p:cNvPr id="5" name="TextBox 4"/>
          <p:cNvSpPr txBox="1"/>
          <p:nvPr/>
        </p:nvSpPr>
        <p:spPr>
          <a:xfrm>
            <a:off x="304800" y="3733800"/>
            <a:ext cx="8686800" cy="2628412"/>
          </a:xfrm>
          <a:prstGeom prst="rect">
            <a:avLst/>
          </a:prstGeom>
          <a:noFill/>
        </p:spPr>
        <p:txBody>
          <a:bodyPr wrap="square" rtlCol="0">
            <a:spAutoFit/>
          </a:bodyPr>
          <a:lstStyle/>
          <a:p>
            <a:r>
              <a:rPr lang="en-US" sz="2400" dirty="0" smtClean="0"/>
              <a:t>Effective </a:t>
            </a:r>
            <a:r>
              <a:rPr lang="en-US" sz="2400" dirty="0"/>
              <a:t>number at risk for 2</a:t>
            </a:r>
            <a:r>
              <a:rPr lang="en-US" sz="2400" baseline="30000" dirty="0"/>
              <a:t>nd</a:t>
            </a:r>
            <a:r>
              <a:rPr lang="en-US" sz="2400" dirty="0"/>
              <a:t> year:</a:t>
            </a:r>
          </a:p>
          <a:p>
            <a:r>
              <a:rPr lang="en-US" sz="2400" dirty="0"/>
              <a:t>5 alive at start</a:t>
            </a:r>
          </a:p>
          <a:p>
            <a:r>
              <a:rPr lang="en-US" sz="2400" dirty="0"/>
              <a:t>1 censored.  Assume constant rate of </a:t>
            </a:r>
            <a:r>
              <a:rPr lang="en-US" sz="2400" dirty="0" smtClean="0"/>
              <a:t>censoring.  Effective number at risk:</a:t>
            </a:r>
            <a:endParaRPr lang="en-US" sz="2400" dirty="0"/>
          </a:p>
          <a:p>
            <a:pPr lvl="1" eaLnBrk="0" hangingPunct="0">
              <a:spcBef>
                <a:spcPct val="20000"/>
              </a:spcBef>
            </a:pPr>
            <a:r>
              <a:rPr lang="en-US" sz="2400" dirty="0"/>
              <a:t>5-(1/2)(1) = 5-0.5 = 4.5</a:t>
            </a:r>
          </a:p>
          <a:p>
            <a:endParaRPr lang="en-US" sz="2000" dirty="0" smtClean="0"/>
          </a:p>
          <a:p>
            <a:r>
              <a:rPr lang="en-US" sz="2000" dirty="0" smtClean="0"/>
              <a:t> </a:t>
            </a:r>
            <a:endParaRPr lang="en-US" sz="2000" dirty="0"/>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635370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68921234"/>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0.22</a:t>
                      </a:r>
                      <a:endParaRPr lang="en-US" dirty="0"/>
                    </a:p>
                  </a:txBody>
                  <a:tcPr/>
                </a:tc>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t>Calculating Cumulative Incidence with a Life </a:t>
            </a:r>
            <a:r>
              <a:rPr lang="en-US" sz="2800" b="1" dirty="0"/>
              <a:t>Table </a:t>
            </a:r>
          </a:p>
        </p:txBody>
      </p:sp>
      <p:sp>
        <p:nvSpPr>
          <p:cNvPr id="5" name="TextBox 4"/>
          <p:cNvSpPr txBox="1"/>
          <p:nvPr/>
        </p:nvSpPr>
        <p:spPr>
          <a:xfrm>
            <a:off x="304800" y="3733800"/>
            <a:ext cx="8686800" cy="2554545"/>
          </a:xfrm>
          <a:prstGeom prst="rect">
            <a:avLst/>
          </a:prstGeom>
          <a:noFill/>
        </p:spPr>
        <p:txBody>
          <a:bodyPr wrap="square" rtlCol="0">
            <a:spAutoFit/>
          </a:bodyPr>
          <a:lstStyle/>
          <a:p>
            <a:r>
              <a:rPr lang="en-US" sz="2400" b="1" dirty="0"/>
              <a:t>Cumulative probability of survival thru 24 months  = </a:t>
            </a:r>
            <a:endParaRPr lang="en-US" sz="2400" b="1" dirty="0" smtClean="0"/>
          </a:p>
          <a:p>
            <a:r>
              <a:rPr lang="en-US" sz="2400" b="1" dirty="0" smtClean="0"/>
              <a:t>0.67 </a:t>
            </a:r>
            <a:r>
              <a:rPr lang="en-US" sz="2400" b="1" dirty="0"/>
              <a:t>x 0.33 = 0.22</a:t>
            </a:r>
          </a:p>
          <a:p>
            <a:endParaRPr lang="en-US" sz="2400" b="1" dirty="0"/>
          </a:p>
          <a:p>
            <a:r>
              <a:rPr lang="en-US" sz="2400" b="1" dirty="0"/>
              <a:t>We want cumulative probability of event = </a:t>
            </a:r>
            <a:endParaRPr lang="en-US" sz="2400" b="1" dirty="0" smtClean="0"/>
          </a:p>
          <a:p>
            <a:r>
              <a:rPr lang="en-US" sz="2400" b="1" dirty="0" smtClean="0"/>
              <a:t>1-0.22 </a:t>
            </a:r>
            <a:r>
              <a:rPr lang="en-US" sz="2400" b="1" dirty="0"/>
              <a:t>= 0.78 </a:t>
            </a:r>
            <a:r>
              <a:rPr lang="en-US" sz="2400" b="1" dirty="0" smtClean="0"/>
              <a:t> (</a:t>
            </a:r>
            <a:r>
              <a:rPr lang="en-US" sz="2400" b="1" dirty="0"/>
              <a:t>over 2 years)</a:t>
            </a:r>
          </a:p>
          <a:p>
            <a:endParaRPr lang="en-US" sz="2000" dirty="0" smtClean="0"/>
          </a:p>
          <a:p>
            <a:r>
              <a:rPr lang="en-US" sz="2000" dirty="0" smtClean="0"/>
              <a:t> </a:t>
            </a:r>
            <a:endParaRPr lang="en-US" sz="2000" dirty="0"/>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3886200" y="5791200"/>
            <a:ext cx="5334000" cy="461665"/>
          </a:xfrm>
          <a:prstGeom prst="rect">
            <a:avLst/>
          </a:prstGeom>
          <a:noFill/>
        </p:spPr>
        <p:txBody>
          <a:bodyPr wrap="square" rtlCol="0">
            <a:spAutoFit/>
          </a:bodyPr>
          <a:lstStyle/>
          <a:p>
            <a:r>
              <a:rPr lang="en-US" sz="2400" dirty="0" smtClean="0"/>
              <a:t>Recall that the K-M estimate was 0.82</a:t>
            </a:r>
            <a:endParaRPr lang="en-US" sz="2400" dirty="0"/>
          </a:p>
        </p:txBody>
      </p:sp>
    </p:spTree>
    <p:extLst>
      <p:ext uri="{BB962C8B-B14F-4D97-AF65-F5344CB8AC3E}">
        <p14:creationId xmlns:p14="http://schemas.microsoft.com/office/powerpoint/2010/main" val="17966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76200"/>
            <a:ext cx="7772400" cy="1143000"/>
          </a:xfrm>
        </p:spPr>
        <p:txBody>
          <a:bodyPr/>
          <a:lstStyle/>
          <a:p>
            <a:r>
              <a:rPr lang="en-US" b="1" dirty="0" smtClean="0"/>
              <a:t>Life table </a:t>
            </a:r>
            <a:r>
              <a:rPr lang="en-US" b="1" dirty="0" smtClean="0"/>
              <a:t>in Stata</a:t>
            </a:r>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dirty="0" smtClean="0">
                <a:latin typeface="Courier New" pitchFamily="49" charset="0"/>
              </a:rPr>
              <a:t>Using same dataset – mortality after diagnosis of primary biliary cirrhosis</a:t>
            </a:r>
          </a:p>
          <a:p>
            <a:pPr>
              <a:lnSpc>
                <a:spcPct val="80000"/>
              </a:lnSpc>
              <a:buFontTx/>
              <a:buNone/>
            </a:pPr>
            <a:endParaRPr lang="en-US" sz="1600" b="1" dirty="0" smtClean="0">
              <a:latin typeface="Courier New" pitchFamily="49" charset="0"/>
            </a:endParaRPr>
          </a:p>
          <a:p>
            <a:pPr>
              <a:lnSpc>
                <a:spcPct val="80000"/>
              </a:lnSpc>
              <a:buFontTx/>
              <a:buNone/>
            </a:pPr>
            <a:r>
              <a:rPr lang="en-US" sz="1600" b="1" dirty="0" smtClean="0">
                <a:latin typeface="Courier New" pitchFamily="49" charset="0"/>
              </a:rPr>
              <a:t>. </a:t>
            </a:r>
            <a:r>
              <a:rPr lang="en-US" sz="1600" b="1" dirty="0" smtClean="0">
                <a:latin typeface="Courier New" pitchFamily="49" charset="0"/>
              </a:rPr>
              <a:t>ltable</a:t>
            </a:r>
            <a:r>
              <a:rPr lang="en-US" sz="1600" b="1" dirty="0" smtClean="0">
                <a:latin typeface="Courier New" pitchFamily="49" charset="0"/>
              </a:rPr>
              <a:t> time (d</a:t>
            </a:r>
            <a:r>
              <a:rPr lang="en-US" sz="1600" b="1" dirty="0">
                <a:latin typeface="Courier New" pitchFamily="49" charset="0"/>
              </a:rPr>
              <a:t>)</a:t>
            </a:r>
            <a:endParaRPr lang="en-US" sz="1600" b="1" dirty="0" smtClean="0">
              <a:latin typeface="Courier New" pitchFamily="49" charset="0"/>
            </a:endParaRPr>
          </a:p>
          <a:p>
            <a:pPr>
              <a:lnSpc>
                <a:spcPct val="80000"/>
              </a:lnSpc>
              <a:buFontTx/>
              <a:buNone/>
            </a:pPr>
            <a:r>
              <a:rPr lang="en-US" sz="1200" dirty="0" smtClean="0">
                <a:latin typeface="Courier New" pitchFamily="49" charset="0"/>
              </a:rPr>
              <a:t>                     	               Beg.                                 Std.</a:t>
            </a:r>
          </a:p>
          <a:p>
            <a:pPr>
              <a:lnSpc>
                <a:spcPct val="80000"/>
              </a:lnSpc>
              <a:buFontTx/>
              <a:buNone/>
            </a:pPr>
            <a:r>
              <a:rPr lang="en-US" sz="1200" dirty="0" smtClean="0">
                <a:latin typeface="Courier New" pitchFamily="49" charset="0"/>
              </a:rPr>
              <a:t>   Interval     Total   Deaths   Lost    Survival    Error     [95% Conf. Int.]</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0     1       184       18      7     0.9003    0.0223     0.8464    0.9360</a:t>
            </a:r>
          </a:p>
          <a:p>
            <a:pPr>
              <a:lnSpc>
                <a:spcPct val="80000"/>
              </a:lnSpc>
              <a:buFontTx/>
              <a:buNone/>
            </a:pPr>
            <a:r>
              <a:rPr lang="en-US" sz="1200" dirty="0" smtClean="0">
                <a:latin typeface="Courier New" pitchFamily="49" charset="0"/>
              </a:rPr>
              <a:t>    1     2       159       19      9     0.7896    0.0308     0.7214    0.8429</a:t>
            </a:r>
          </a:p>
          <a:p>
            <a:pPr>
              <a:lnSpc>
                <a:spcPct val="80000"/>
              </a:lnSpc>
              <a:buFontTx/>
              <a:buNone/>
            </a:pPr>
            <a:r>
              <a:rPr lang="en-US" sz="1200" dirty="0" smtClean="0">
                <a:latin typeface="Courier New" pitchFamily="49" charset="0"/>
              </a:rPr>
              <a:t>    2     3       131       13      9     0.7084    0.0349     0.6337    0.7707</a:t>
            </a:r>
          </a:p>
          <a:p>
            <a:pPr>
              <a:lnSpc>
                <a:spcPct val="80000"/>
              </a:lnSpc>
              <a:buFontTx/>
              <a:buNone/>
            </a:pPr>
            <a:r>
              <a:rPr lang="en-US" sz="1200" dirty="0" smtClean="0">
                <a:latin typeface="Courier New" pitchFamily="49" charset="0"/>
              </a:rPr>
              <a:t>    3     4       109        9     12     0.6465    0.0375     0.5679    0.7145</a:t>
            </a:r>
          </a:p>
          <a:p>
            <a:pPr>
              <a:lnSpc>
                <a:spcPct val="80000"/>
              </a:lnSpc>
              <a:buFontTx/>
              <a:buNone/>
            </a:pPr>
            <a:r>
              <a:rPr lang="en-US" sz="1200" dirty="0" smtClean="0">
                <a:latin typeface="Courier New" pitchFamily="49" charset="0"/>
              </a:rPr>
              <a:t>    4     5        88       14      7     0.5394    0.0407     0.4563    0.6153</a:t>
            </a:r>
          </a:p>
          <a:p>
            <a:pPr>
              <a:lnSpc>
                <a:spcPct val="80000"/>
              </a:lnSpc>
              <a:buFontTx/>
              <a:buNone/>
            </a:pPr>
            <a:r>
              <a:rPr lang="en-US" sz="1200" dirty="0" smtClean="0">
                <a:latin typeface="Courier New" pitchFamily="49" charset="0"/>
              </a:rPr>
              <a:t>    5     6        67        7     14     0.4765    0.0424     0.3915    0.5565</a:t>
            </a:r>
          </a:p>
          <a:p>
            <a:pPr>
              <a:lnSpc>
                <a:spcPct val="80000"/>
              </a:lnSpc>
              <a:buFontTx/>
              <a:buNone/>
            </a:pPr>
            <a:r>
              <a:rPr lang="en-US" sz="1200" dirty="0" smtClean="0">
                <a:latin typeface="Courier New" pitchFamily="49" charset="0"/>
              </a:rPr>
              <a:t>    6     7        46       10     12     0.3574    0.0455     0.2694    0.4461</a:t>
            </a:r>
          </a:p>
          <a:p>
            <a:pPr>
              <a:lnSpc>
                <a:spcPct val="80000"/>
              </a:lnSpc>
              <a:buFontTx/>
              <a:buNone/>
            </a:pPr>
            <a:r>
              <a:rPr lang="en-US" sz="1200" dirty="0" smtClean="0">
                <a:latin typeface="Courier New" pitchFamily="49" charset="0"/>
              </a:rPr>
              <a:t>    7     8        24        3      4     0.3086    0.0472     0.2193    0.4022</a:t>
            </a:r>
          </a:p>
          <a:p>
            <a:pPr>
              <a:lnSpc>
                <a:spcPct val="80000"/>
              </a:lnSpc>
              <a:buFontTx/>
              <a:buNone/>
            </a:pPr>
            <a:r>
              <a:rPr lang="en-US" sz="1200" dirty="0" smtClean="0">
                <a:latin typeface="Courier New" pitchFamily="49" charset="0"/>
              </a:rPr>
              <a:t>    8     9        17        2      3     0.2688    0.0488     0.1786    0.3671</a:t>
            </a:r>
          </a:p>
          <a:p>
            <a:pPr>
              <a:lnSpc>
                <a:spcPct val="80000"/>
              </a:lnSpc>
              <a:buFontTx/>
              <a:buNone/>
            </a:pPr>
            <a:r>
              <a:rPr lang="en-US" sz="1200" dirty="0" smtClean="0">
                <a:latin typeface="Courier New" pitchFamily="49" charset="0"/>
              </a:rPr>
              <a:t>    9    10        12        1      6     </a:t>
            </a:r>
            <a:r>
              <a:rPr lang="en-US" sz="1200" dirty="0" smtClean="0">
                <a:solidFill>
                  <a:srgbClr val="FF0000"/>
                </a:solidFill>
                <a:latin typeface="Courier New" pitchFamily="49" charset="0"/>
              </a:rPr>
              <a:t>0.2389</a:t>
            </a:r>
            <a:r>
              <a:rPr lang="en-US" sz="1200" dirty="0" smtClean="0">
                <a:latin typeface="Courier New" pitchFamily="49" charset="0"/>
              </a:rPr>
              <a:t>    0.0517     0.1458    0.3449</a:t>
            </a:r>
          </a:p>
          <a:p>
            <a:pPr>
              <a:lnSpc>
                <a:spcPct val="80000"/>
              </a:lnSpc>
              <a:buFontTx/>
              <a:buNone/>
            </a:pPr>
            <a:r>
              <a:rPr lang="en-US" sz="1200" dirty="0" smtClean="0">
                <a:latin typeface="Courier New" pitchFamily="49" charset="0"/>
              </a:rPr>
              <a:t>   10    11         5        0      3     0.2389    0.0517     0.1458    0.3449</a:t>
            </a:r>
          </a:p>
          <a:p>
            <a:pPr>
              <a:lnSpc>
                <a:spcPct val="80000"/>
              </a:lnSpc>
              <a:buFontTx/>
              <a:buNone/>
            </a:pPr>
            <a:r>
              <a:rPr lang="en-US" sz="1200" dirty="0" smtClean="0">
                <a:latin typeface="Courier New" pitchFamily="49" charset="0"/>
              </a:rPr>
              <a:t>   11    12         2        0      2     0.2389    0.0517     0.1458    0.3449</a:t>
            </a:r>
          </a:p>
          <a:p>
            <a:pPr>
              <a:lnSpc>
                <a:spcPct val="80000"/>
              </a:lnSpc>
              <a:buFontTx/>
              <a:buNone/>
            </a:pPr>
            <a:r>
              <a:rPr lang="en-US" sz="1200" dirty="0" smtClean="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dirty="0"/>
              <a:t>How do we report cumulative incidence of death  at 10 years from this output?</a:t>
            </a:r>
          </a:p>
          <a:p>
            <a:pPr eaLnBrk="0" hangingPunct="0">
              <a:spcBef>
                <a:spcPct val="50000"/>
              </a:spcBef>
            </a:pPr>
            <a:r>
              <a:rPr lang="en-US" sz="1800" dirty="0"/>
              <a:t>	1-0.2389 = 0.7611</a:t>
            </a:r>
          </a:p>
        </p:txBody>
      </p:sp>
      <p:sp>
        <p:nvSpPr>
          <p:cNvPr id="2" name="TextBox 1"/>
          <p:cNvSpPr txBox="1"/>
          <p:nvPr/>
        </p:nvSpPr>
        <p:spPr>
          <a:xfrm>
            <a:off x="4876800" y="6096000"/>
            <a:ext cx="4114800" cy="369332"/>
          </a:xfrm>
          <a:prstGeom prst="rect">
            <a:avLst/>
          </a:prstGeom>
          <a:noFill/>
        </p:spPr>
        <p:txBody>
          <a:bodyPr wrap="square" rtlCol="0">
            <a:spAutoFit/>
          </a:bodyPr>
          <a:lstStyle/>
          <a:p>
            <a:r>
              <a:rPr lang="en-US" sz="1800" dirty="0" smtClean="0"/>
              <a:t>KM estimate was 0.7625</a:t>
            </a:r>
            <a:endParaRPr lang="en-US" sz="1800" dirty="0"/>
          </a:p>
        </p:txBody>
      </p:sp>
    </p:spTree>
    <p:extLst>
      <p:ext uri="{BB962C8B-B14F-4D97-AF65-F5344CB8AC3E}">
        <p14:creationId xmlns:p14="http://schemas.microsoft.com/office/powerpoint/2010/main" val="38884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smtClean="0"/>
              <a:t>Life Table </a:t>
            </a:r>
            <a:r>
              <a:rPr lang="en-US" sz="2400" dirty="0" smtClean="0"/>
              <a:t>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smtClean="0"/>
              <a:t>Kaplan-Meier Estimator</a:t>
            </a:r>
            <a:endParaRPr lang="en-US" sz="2400" dirty="0"/>
          </a:p>
        </p:txBody>
      </p:sp>
      <p:graphicFrame>
        <p:nvGraphicFramePr>
          <p:cNvPr id="68613" name="Object 10"/>
          <p:cNvGraphicFramePr>
            <a:graphicFrameLocks noGrp="1" noChangeAspect="1"/>
          </p:cNvGraphicFramePr>
          <p:nvPr>
            <p:ph sz="half" idx="1"/>
            <p:extLst>
              <p:ext uri="{D42A27DB-BD31-4B8C-83A1-F6EECF244321}">
                <p14:modId xmlns:p14="http://schemas.microsoft.com/office/powerpoint/2010/main" val="668101601"/>
              </p:ext>
            </p:extLst>
          </p:nvPr>
        </p:nvGraphicFramePr>
        <p:xfrm>
          <a:off x="76200" y="2405063"/>
          <a:ext cx="4343400" cy="3157537"/>
        </p:xfrm>
        <a:graphic>
          <a:graphicData uri="http://schemas.openxmlformats.org/presentationml/2006/ole">
            <mc:AlternateContent xmlns:mc="http://schemas.openxmlformats.org/markup-compatibility/2006">
              <mc:Choice xmlns:v="urn:schemas-microsoft-com:vml" Requires="v">
                <p:oleObj spid="_x0000_s5130" name="Acrobat Document" r:id="rId4" imgW="4752000" imgH="3450960" progId="Acrobat.Document.11">
                  <p:embed/>
                </p:oleObj>
              </mc:Choice>
              <mc:Fallback>
                <p:oleObj name="Acrobat Document" r:id="rId4" imgW="4752000" imgH="345096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t>Survival after diagnosis of primary biliary cirrhosis</a:t>
            </a:r>
          </a:p>
        </p:txBody>
      </p:sp>
      <p:pic>
        <p:nvPicPr>
          <p:cNvPr id="68617" name="Picture 6" descr="KM plot .tif"/>
          <p:cNvPicPr>
            <a:picLocks noChangeAspect="1"/>
          </p:cNvPicPr>
          <p:nvPr/>
        </p:nvPicPr>
        <p:blipFill rotWithShape="1">
          <a:blip r:embed="rId6"/>
          <a:srcRect t="8417" b="7044"/>
          <a:stretch/>
        </p:blipFill>
        <p:spPr bwMode="auto">
          <a:xfrm>
            <a:off x="4629150" y="2438400"/>
            <a:ext cx="4362450" cy="2892725"/>
          </a:xfrm>
          <a:prstGeom prst="rect">
            <a:avLst/>
          </a:prstGeom>
          <a:noFill/>
          <a:ln w="9525">
            <a:noFill/>
            <a:miter lim="800000"/>
            <a:headEnd/>
            <a:tailEnd/>
          </a:ln>
        </p:spPr>
      </p:pic>
      <p:sp>
        <p:nvSpPr>
          <p:cNvPr id="7" name="TextBox 6"/>
          <p:cNvSpPr txBox="1"/>
          <p:nvPr/>
        </p:nvSpPr>
        <p:spPr>
          <a:xfrm>
            <a:off x="0" y="5269468"/>
            <a:ext cx="4495800" cy="369332"/>
          </a:xfrm>
          <a:prstGeom prst="rect">
            <a:avLst/>
          </a:prstGeom>
          <a:solidFill>
            <a:schemeClr val="bg1"/>
          </a:solidFill>
        </p:spPr>
        <p:txBody>
          <a:bodyPr wrap="square" rtlCol="0">
            <a:spAutoFit/>
          </a:bodyPr>
          <a:lstStyle/>
          <a:p>
            <a:pPr algn="ctr"/>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
        <p:nvSpPr>
          <p:cNvPr id="8" name="TextBox 7"/>
          <p:cNvSpPr txBox="1"/>
          <p:nvPr/>
        </p:nvSpPr>
        <p:spPr>
          <a:xfrm>
            <a:off x="4650630" y="5300646"/>
            <a:ext cx="4495800" cy="369332"/>
          </a:xfrm>
          <a:prstGeom prst="rect">
            <a:avLst/>
          </a:prstGeom>
          <a:solidFill>
            <a:schemeClr val="bg1"/>
          </a:solidFill>
        </p:spPr>
        <p:txBody>
          <a:bodyPr wrap="square" rtlCol="0">
            <a:spAutoFit/>
          </a:bodyPr>
          <a:lstStyle/>
          <a:p>
            <a:pPr algn="ctr"/>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6799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27108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hangingPunct="0">
              <a:lnSpc>
                <a:spcPct val="93000"/>
              </a:lnSpc>
              <a:buClr>
                <a:srgbClr val="000000"/>
              </a:buClr>
              <a:buSzPct val="45000"/>
            </a:pPr>
            <a:r>
              <a:rPr lang="en-GB" altLang="en-US" b="1" dirty="0" smtClean="0">
                <a:latin typeface="Arial" panose="020B0604020202020204" pitchFamily="34" charset="0"/>
              </a:rPr>
              <a:t>Life Table estimation:  Survival </a:t>
            </a:r>
            <a:r>
              <a:rPr lang="en-GB" altLang="en-US" b="1" dirty="0">
                <a:latin typeface="Arial" panose="020B0604020202020204" pitchFamily="34" charset="0"/>
              </a:rPr>
              <a:t>by year from diagnosis by cancer site for cases diagnosed from </a:t>
            </a:r>
            <a:r>
              <a:rPr lang="en-GB" altLang="en-US" b="1" dirty="0" smtClean="0">
                <a:latin typeface="Arial" panose="020B0604020202020204" pitchFamily="34" charset="0"/>
              </a:rPr>
              <a:t>1990–1999</a:t>
            </a:r>
            <a:endParaRPr lang="en-GB" altLang="en-US" b="1" dirty="0">
              <a:latin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921" y="1219200"/>
            <a:ext cx="55281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063960" y="6458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defTabSz="414726" hangingPunct="0">
              <a:lnSpc>
                <a:spcPct val="93000"/>
              </a:lnSpc>
              <a:buClr>
                <a:srgbClr val="000000"/>
              </a:buClr>
              <a:buSzPct val="45000"/>
            </a:pPr>
            <a:r>
              <a:rPr lang="en-GB" altLang="en-US" sz="1089" b="1" dirty="0" smtClean="0">
                <a:latin typeface="Arial" panose="020B0604020202020204" pitchFamily="34" charset="0"/>
              </a:rPr>
              <a:t>Gloeckler</a:t>
            </a:r>
            <a:r>
              <a:rPr lang="en-GB" altLang="en-US" sz="1089" b="1" dirty="0" smtClean="0">
                <a:latin typeface="Arial" panose="020B0604020202020204" pitchFamily="34" charset="0"/>
              </a:rPr>
              <a:t> </a:t>
            </a:r>
            <a:r>
              <a:rPr lang="en-GB" altLang="en-US" sz="1089" b="1" dirty="0">
                <a:latin typeface="Arial" panose="020B0604020202020204" pitchFamily="34" charset="0"/>
              </a:rPr>
              <a:t>Ries</a:t>
            </a:r>
            <a:r>
              <a:rPr lang="en-GB" altLang="en-US" sz="1089" b="1" dirty="0">
                <a:latin typeface="Arial" panose="020B0604020202020204" pitchFamily="34" charset="0"/>
              </a:rPr>
              <a:t> et al. </a:t>
            </a:r>
            <a:r>
              <a:rPr lang="en-GB" altLang="en-US" sz="1089" b="1" i="1" dirty="0">
                <a:latin typeface="Arial" panose="020B0604020202020204" pitchFamily="34" charset="0"/>
              </a:rPr>
              <a:t>The Oncologist </a:t>
            </a:r>
            <a:r>
              <a:rPr lang="en-GB" altLang="en-US" sz="1089" b="1" i="1" dirty="0" smtClean="0">
                <a:latin typeface="Arial" panose="020B0604020202020204" pitchFamily="34" charset="0"/>
              </a:rPr>
              <a:t> </a:t>
            </a:r>
            <a:r>
              <a:rPr lang="en-GB" altLang="en-US" sz="1089" b="1" dirty="0" smtClean="0">
                <a:latin typeface="Arial" panose="020B0604020202020204" pitchFamily="34" charset="0"/>
              </a:rPr>
              <a:t>2003</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2365645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762000" y="-76200"/>
            <a:ext cx="7772400" cy="1143000"/>
          </a:xfrm>
        </p:spPr>
        <p:txBody>
          <a:bodyPr/>
          <a:lstStyle/>
          <a:p>
            <a:r>
              <a:rPr lang="en-US" b="1" dirty="0" smtClean="0"/>
              <a:t>K-M vs Life Table</a:t>
            </a:r>
          </a:p>
        </p:txBody>
      </p:sp>
      <p:graphicFrame>
        <p:nvGraphicFramePr>
          <p:cNvPr id="3" name="Table 2"/>
          <p:cNvGraphicFramePr>
            <a:graphicFrameLocks noGrp="1"/>
          </p:cNvGraphicFramePr>
          <p:nvPr>
            <p:extLst>
              <p:ext uri="{D42A27DB-BD31-4B8C-83A1-F6EECF244321}">
                <p14:modId xmlns:p14="http://schemas.microsoft.com/office/powerpoint/2010/main" val="747439854"/>
              </p:ext>
            </p:extLst>
          </p:nvPr>
        </p:nvGraphicFramePr>
        <p:xfrm>
          <a:off x="838200" y="1066800"/>
          <a:ext cx="7315200" cy="5008880"/>
        </p:xfrm>
        <a:graphic>
          <a:graphicData uri="http://schemas.openxmlformats.org/drawingml/2006/table">
            <a:tbl>
              <a:tblPr firstRow="1" bandRow="1">
                <a:tableStyleId>{073A0DAA-6AF3-43AB-8588-CEC1D06C72B9}</a:tableStyleId>
              </a:tblPr>
              <a:tblGrid>
                <a:gridCol w="1905000"/>
                <a:gridCol w="2514600"/>
                <a:gridCol w="2895600"/>
              </a:tblGrid>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Kaplan-Meier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Life Table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Calculation</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Based</a:t>
                      </a:r>
                      <a:r>
                        <a:rPr lang="en-US" b="0" baseline="0" dirty="0" smtClean="0">
                          <a:solidFill>
                            <a:schemeClr val="tx1"/>
                          </a:solidFill>
                        </a:rPr>
                        <a:t> on p</a:t>
                      </a:r>
                      <a:r>
                        <a:rPr lang="en-US" b="0" dirty="0" smtClean="0">
                          <a:solidFill>
                            <a:schemeClr val="tx1"/>
                          </a:solidFill>
                        </a:rPr>
                        <a:t>roduct of conditional</a:t>
                      </a:r>
                      <a:r>
                        <a:rPr lang="en-US" b="0" baseline="0" dirty="0" smtClean="0">
                          <a:solidFill>
                            <a:schemeClr val="tx1"/>
                          </a:solidFill>
                        </a:rPr>
                        <a:t> probabilities of survival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investigator depending</a:t>
                      </a:r>
                      <a:r>
                        <a:rPr lang="en-US" b="0" baseline="0" dirty="0" smtClean="0">
                          <a:solidFill>
                            <a:schemeClr val="tx1"/>
                          </a:solidFill>
                        </a:rPr>
                        <a:t> upon context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Dating</a:t>
                      </a:r>
                      <a:r>
                        <a:rPr lang="en-US" b="0" baseline="0" dirty="0" smtClean="0">
                          <a:solidFill>
                            <a:schemeClr val="tx1"/>
                          </a:solidFill>
                        </a:rPr>
                        <a:t> of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rgbClr val="FF0000"/>
                          </a:solidFill>
                        </a:rPr>
                        <a:t>Need date of event </a:t>
                      </a:r>
                      <a:endParaRPr 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Don’t need exact date of each event.  Must</a:t>
                      </a:r>
                      <a:r>
                        <a:rPr lang="en-US" baseline="0" dirty="0" smtClean="0">
                          <a:solidFill>
                            <a:srgbClr val="FF0000"/>
                          </a:solidFill>
                        </a:rPr>
                        <a:t> </a:t>
                      </a:r>
                      <a:r>
                        <a:rPr lang="en-US" dirty="0" smtClean="0">
                          <a:solidFill>
                            <a:srgbClr val="FF0000"/>
                          </a:solidFill>
                        </a:rPr>
                        <a:t>place within time interval.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Assumptions: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Rate of censoring</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assumptions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Constant rate of censoring within each interval </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Censoring</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Unrelated to probability</a:t>
                      </a:r>
                      <a:r>
                        <a:rPr lang="en-US" b="0" baseline="0" dirty="0" smtClean="0">
                          <a:solidFill>
                            <a:schemeClr val="tx1"/>
                          </a:solidFill>
                        </a:rPr>
                        <a:t> of outcome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Competing events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CE</a:t>
                      </a:r>
                      <a:r>
                        <a:rPr lang="en-US" b="0" dirty="0" smtClean="0">
                          <a:solidFill>
                            <a:schemeClr val="tx1"/>
                          </a:solidFill>
                        </a:rPr>
                        <a:t> or independent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985857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smtClean="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smtClean="0"/>
              <a:t>Instead of “shifting everyone to the left” and using follow-up time, you can have different scales of time, such as age</a:t>
            </a:r>
          </a:p>
        </p:txBody>
      </p:sp>
      <p:pic>
        <p:nvPicPr>
          <p:cNvPr id="165891" name="Picture 4" descr="an-introduction-to-survival-analysis-using-stata"/>
          <p:cNvPicPr>
            <a:picLocks noChangeAspect="1" noChangeArrowheads="1"/>
          </p:cNvPicPr>
          <p:nvPr/>
        </p:nvPicPr>
        <p:blipFill>
          <a:blip r:embed="rId2"/>
          <a:srcRect/>
          <a:stretch>
            <a:fillRect/>
          </a:stretch>
        </p:blipFill>
        <p:spPr bwMode="auto">
          <a:xfrm>
            <a:off x="5293659" y="3048000"/>
            <a:ext cx="2530475" cy="3276600"/>
          </a:xfrm>
          <a:prstGeom prst="rect">
            <a:avLst/>
          </a:prstGeom>
          <a:noFill/>
          <a:ln w="9525">
            <a:noFill/>
            <a:miter lim="800000"/>
            <a:headEnd/>
            <a:tailEnd/>
          </a:ln>
        </p:spPr>
      </p:pic>
      <p:sp>
        <p:nvSpPr>
          <p:cNvPr id="165892" name="Rectangle 6"/>
          <p:cNvSpPr>
            <a:spLocks noChangeArrowheads="1"/>
          </p:cNvSpPr>
          <p:nvPr/>
        </p:nvSpPr>
        <p:spPr bwMode="auto">
          <a:xfrm>
            <a:off x="228600" y="3375212"/>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t>Can also accommodate gaps in follow-up</a:t>
            </a:r>
          </a:p>
          <a:p>
            <a:pPr marL="342900" indent="-342900" eaLnBrk="0" hangingPunct="0">
              <a:spcBef>
                <a:spcPct val="45000"/>
              </a:spcBef>
              <a:buFontTx/>
              <a:buChar char="•"/>
            </a:pPr>
            <a:r>
              <a:rPr lang="en-US" sz="3200" dirty="0"/>
              <a:t>For more, recommend:</a:t>
            </a:r>
          </a:p>
        </p:txBody>
      </p:sp>
    </p:spTree>
    <p:extLst>
      <p:ext uri="{BB962C8B-B14F-4D97-AF65-F5344CB8AC3E}">
        <p14:creationId xmlns:p14="http://schemas.microsoft.com/office/powerpoint/2010/main" val="31889094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9448362"/>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70997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smtClean="0"/>
              <a:t>Summary Points 1</a:t>
            </a:r>
          </a:p>
        </p:txBody>
      </p:sp>
      <p:sp>
        <p:nvSpPr>
          <p:cNvPr id="168962" name="Rectangle 3"/>
          <p:cNvSpPr>
            <a:spLocks noGrp="1" noChangeArrowheads="1"/>
          </p:cNvSpPr>
          <p:nvPr>
            <p:ph type="body" idx="1"/>
          </p:nvPr>
        </p:nvSpPr>
        <p:spPr>
          <a:xfrm>
            <a:off x="228600" y="1219200"/>
            <a:ext cx="9067800" cy="4114800"/>
          </a:xfrm>
        </p:spPr>
        <p:txBody>
          <a:bodyPr/>
          <a:lstStyle/>
          <a:p>
            <a:pPr>
              <a:lnSpc>
                <a:spcPct val="90000"/>
              </a:lnSpc>
            </a:pPr>
            <a:r>
              <a:rPr lang="en-US" dirty="0" smtClean="0"/>
              <a:t>Prevalence counts existing disease and incidence counts new diagnoses of disease</a:t>
            </a:r>
          </a:p>
          <a:p>
            <a:pPr lvl="1">
              <a:lnSpc>
                <a:spcPct val="90000"/>
              </a:lnSpc>
            </a:pPr>
            <a:r>
              <a:rPr lang="en-US" dirty="0" smtClean="0"/>
              <a:t>Point prevalence</a:t>
            </a:r>
          </a:p>
          <a:p>
            <a:pPr lvl="1">
              <a:lnSpc>
                <a:spcPct val="90000"/>
              </a:lnSpc>
            </a:pPr>
            <a:r>
              <a:rPr lang="en-US" dirty="0" smtClean="0"/>
              <a:t>Period prevalence</a:t>
            </a:r>
          </a:p>
          <a:p>
            <a:pPr>
              <a:lnSpc>
                <a:spcPct val="90000"/>
              </a:lnSpc>
            </a:pPr>
            <a:endParaRPr lang="en-US" sz="1800" dirty="0" smtClean="0"/>
          </a:p>
          <a:p>
            <a:pPr>
              <a:lnSpc>
                <a:spcPct val="90000"/>
              </a:lnSpc>
            </a:pPr>
            <a:r>
              <a:rPr lang="en-US" dirty="0" smtClean="0"/>
              <a:t>Prevalence is a proportion </a:t>
            </a:r>
          </a:p>
          <a:p>
            <a:pPr>
              <a:lnSpc>
                <a:spcPct val="90000"/>
              </a:lnSpc>
            </a:pPr>
            <a:endParaRPr lang="en-US" sz="1800" dirty="0" smtClean="0"/>
          </a:p>
          <a:p>
            <a:pPr>
              <a:lnSpc>
                <a:spcPct val="90000"/>
              </a:lnSpc>
            </a:pPr>
            <a:r>
              <a:rPr lang="en-US" dirty="0" smtClean="0"/>
              <a:t>Terminology is not standardized</a:t>
            </a:r>
          </a:p>
          <a:p>
            <a:pPr lvl="1">
              <a:lnSpc>
                <a:spcPct val="90000"/>
              </a:lnSpc>
            </a:pPr>
            <a:r>
              <a:rPr lang="en-US" dirty="0" smtClean="0"/>
              <a:t>“Rate” is often used incorrectly to describe prevalence</a:t>
            </a:r>
          </a:p>
          <a:p>
            <a:pPr lvl="1">
              <a:lnSpc>
                <a:spcPct val="90000"/>
              </a:lnSpc>
            </a:pPr>
            <a:r>
              <a:rPr lang="en-US" dirty="0" smtClean="0"/>
              <a:t>You will need to examine details of what others have done rather than accept their nominal terminology</a:t>
            </a:r>
          </a:p>
        </p:txBody>
      </p:sp>
    </p:spTree>
    <p:extLst>
      <p:ext uri="{BB962C8B-B14F-4D97-AF65-F5344CB8AC3E}">
        <p14:creationId xmlns:p14="http://schemas.microsoft.com/office/powerpoint/2010/main" val="40161946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457200" y="-152400"/>
            <a:ext cx="7772400" cy="1143000"/>
          </a:xfrm>
        </p:spPr>
        <p:txBody>
          <a:bodyPr/>
          <a:lstStyle/>
          <a:p>
            <a:r>
              <a:rPr lang="en-US" b="1" dirty="0" smtClean="0"/>
              <a:t>Summary Points 2</a:t>
            </a:r>
          </a:p>
        </p:txBody>
      </p:sp>
      <p:sp>
        <p:nvSpPr>
          <p:cNvPr id="171010" name="Rectangle 1027"/>
          <p:cNvSpPr>
            <a:spLocks noGrp="1" noChangeArrowheads="1"/>
          </p:cNvSpPr>
          <p:nvPr>
            <p:ph type="body" idx="1"/>
          </p:nvPr>
        </p:nvSpPr>
        <p:spPr>
          <a:xfrm>
            <a:off x="228600" y="685800"/>
            <a:ext cx="8610600" cy="4114800"/>
          </a:xfrm>
        </p:spPr>
        <p:txBody>
          <a:bodyPr/>
          <a:lstStyle/>
          <a:p>
            <a:r>
              <a:rPr lang="en-US" dirty="0" smtClean="0"/>
              <a:t>Incidence: consider E, N, and T</a:t>
            </a:r>
          </a:p>
          <a:p>
            <a:pPr lvl="1"/>
            <a:r>
              <a:rPr lang="en-US" sz="2400" b="1" dirty="0" smtClean="0"/>
              <a:t>Cumulative incidence</a:t>
            </a:r>
            <a:r>
              <a:rPr lang="en-US" sz="2400" dirty="0" smtClean="0"/>
              <a:t>: a proportion</a:t>
            </a:r>
          </a:p>
          <a:p>
            <a:pPr lvl="1"/>
            <a:r>
              <a:rPr lang="en-US" sz="2400" b="1" dirty="0" smtClean="0"/>
              <a:t>Incidence rate</a:t>
            </a:r>
            <a:r>
              <a:rPr lang="en-US" sz="2400" dirty="0" smtClean="0"/>
              <a:t>: based on person-time (next week)</a:t>
            </a:r>
          </a:p>
          <a:p>
            <a:pPr lvl="1"/>
            <a:endParaRPr lang="en-US" sz="400" dirty="0"/>
          </a:p>
          <a:p>
            <a:r>
              <a:rPr lang="en-US" b="1" dirty="0"/>
              <a:t>Cumulative incidence</a:t>
            </a:r>
            <a:r>
              <a:rPr lang="en-US" dirty="0"/>
              <a:t>:  </a:t>
            </a:r>
          </a:p>
          <a:p>
            <a:pPr lvl="1">
              <a:spcBef>
                <a:spcPts val="800"/>
              </a:spcBef>
            </a:pPr>
            <a:r>
              <a:rPr lang="en-US" sz="2400" dirty="0" smtClean="0"/>
              <a:t>% </a:t>
            </a:r>
            <a:r>
              <a:rPr lang="en-US" sz="2400" dirty="0"/>
              <a:t>of persons who </a:t>
            </a:r>
            <a:r>
              <a:rPr lang="en-US" sz="2400" dirty="0" smtClean="0"/>
              <a:t>have event </a:t>
            </a:r>
            <a:r>
              <a:rPr lang="en-US" sz="2400" dirty="0"/>
              <a:t>within a specific time </a:t>
            </a:r>
          </a:p>
          <a:p>
            <a:pPr lvl="1">
              <a:spcBef>
                <a:spcPts val="800"/>
              </a:spcBef>
            </a:pPr>
            <a:r>
              <a:rPr lang="en-US" sz="2400" dirty="0" smtClean="0"/>
              <a:t>Estimated with simple proportion, Kaplan-Meier </a:t>
            </a:r>
            <a:r>
              <a:rPr lang="en-US" sz="2400" dirty="0"/>
              <a:t>or </a:t>
            </a:r>
            <a:r>
              <a:rPr lang="en-US" sz="2400" dirty="0" smtClean="0"/>
              <a:t>life table</a:t>
            </a:r>
            <a:endParaRPr lang="en-US" sz="2400" dirty="0"/>
          </a:p>
          <a:p>
            <a:pPr lvl="1">
              <a:spcBef>
                <a:spcPts val="800"/>
              </a:spcBef>
            </a:pPr>
            <a:r>
              <a:rPr lang="en-US" sz="2400" dirty="0" smtClean="0"/>
              <a:t>Unequal follow-up times are the source of complications which are addressed with Kaplan-Meier and life table</a:t>
            </a:r>
          </a:p>
          <a:p>
            <a:pPr lvl="1"/>
            <a:r>
              <a:rPr lang="en-US" sz="2400" dirty="0" smtClean="0"/>
              <a:t>Assumptions of Kaplan-Meier and life table</a:t>
            </a:r>
            <a:r>
              <a:rPr lang="en-US" dirty="0" smtClean="0"/>
              <a:t>: </a:t>
            </a:r>
            <a:endParaRPr lang="en-US" dirty="0"/>
          </a:p>
          <a:p>
            <a:pPr lvl="2">
              <a:spcBef>
                <a:spcPts val="200"/>
              </a:spcBef>
            </a:pPr>
            <a:r>
              <a:rPr lang="en-US" dirty="0" smtClean="0"/>
              <a:t>losses </a:t>
            </a:r>
            <a:r>
              <a:rPr lang="en-US" dirty="0"/>
              <a:t>unrelated to outcome (non-informative censoring)</a:t>
            </a:r>
          </a:p>
          <a:p>
            <a:pPr lvl="2">
              <a:spcBef>
                <a:spcPts val="200"/>
              </a:spcBef>
            </a:pPr>
            <a:r>
              <a:rPr lang="en-US" dirty="0"/>
              <a:t>N</a:t>
            </a:r>
            <a:r>
              <a:rPr lang="en-US" dirty="0" smtClean="0"/>
              <a:t>o </a:t>
            </a:r>
            <a:r>
              <a:rPr lang="en-US" dirty="0"/>
              <a:t>(or independent) competing events </a:t>
            </a:r>
            <a:endParaRPr lang="en-US" dirty="0" smtClean="0"/>
          </a:p>
          <a:p>
            <a:pPr lvl="1">
              <a:spcBef>
                <a:spcPts val="800"/>
              </a:spcBef>
            </a:pPr>
            <a:r>
              <a:rPr lang="en-US" sz="2400" dirty="0" smtClean="0"/>
              <a:t>Be aware of when </a:t>
            </a:r>
            <a:r>
              <a:rPr lang="en-US" sz="2400" dirty="0" smtClean="0"/>
              <a:t>observations </a:t>
            </a:r>
            <a:r>
              <a:rPr lang="en-US" sz="2400" dirty="0" smtClean="0"/>
              <a:t>spanning long calendar periods are combined and </a:t>
            </a:r>
            <a:r>
              <a:rPr lang="en-US" sz="2400" dirty="0" smtClean="0"/>
              <a:t>everyone is “shifted </a:t>
            </a:r>
            <a:r>
              <a:rPr lang="en-US" sz="2400" dirty="0" smtClean="0"/>
              <a:t>to the left”</a:t>
            </a:r>
            <a:endParaRPr lang="en-US" sz="2400" dirty="0"/>
          </a:p>
          <a:p>
            <a:pPr marL="0" indent="0">
              <a:buNone/>
            </a:pPr>
            <a:endParaRPr lang="en-US" sz="2800" dirty="0" smtClean="0"/>
          </a:p>
        </p:txBody>
      </p:sp>
    </p:spTree>
    <p:extLst>
      <p:ext uri="{BB962C8B-B14F-4D97-AF65-F5344CB8AC3E}">
        <p14:creationId xmlns:p14="http://schemas.microsoft.com/office/powerpoint/2010/main" val="15247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15576</TotalTime>
  <Words>21601</Words>
  <Application>Microsoft Office PowerPoint</Application>
  <PresentationFormat>On-screen Show (4:3)</PresentationFormat>
  <Paragraphs>1272</Paragraphs>
  <Slides>101</Slides>
  <Notes>99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101</vt:i4>
      </vt:variant>
    </vt:vector>
  </HeadingPairs>
  <TitlesOfParts>
    <vt:vector size="105" baseType="lpstr">
      <vt:lpstr>Default Design</vt:lpstr>
      <vt:lpstr>1_Default Design</vt:lpstr>
      <vt:lpstr>Document</vt:lpstr>
      <vt:lpstr>Acrobat Document</vt:lpstr>
      <vt:lpstr>What Kinds of Questions Does Epidemiology Answer?</vt:lpstr>
      <vt:lpstr>Disease Occurrence I Main Points to be Covered</vt:lpstr>
      <vt:lpstr>PowerPoint Presentation</vt:lpstr>
      <vt:lpstr>PowerPoint Presentation</vt:lpstr>
      <vt:lpstr>Prevalence versus Incidence </vt:lpstr>
      <vt:lpstr>Prevalence vs Incidence</vt:lpstr>
      <vt:lpstr>PowerPoint Presentation</vt:lpstr>
      <vt:lpstr>Example of Point Prevalence</vt:lpstr>
      <vt:lpstr>Point Prevalence:  Concussion and Cognitive Impairment in Retired Football Players</vt:lpstr>
      <vt:lpstr>Period Prevalence: National Health Interview Survey (NHIS)</vt:lpstr>
      <vt:lpstr>How to report prevalence</vt:lpstr>
      <vt:lpstr>Proposing prevalence objectives in a grant</vt:lpstr>
      <vt:lpstr>Incidence</vt:lpstr>
      <vt:lpstr>The Three Elements in Measures of Disease Incidence</vt:lpstr>
      <vt:lpstr>Two Measures of Incidence</vt:lpstr>
      <vt:lpstr>Cumulative Incidence – Example</vt:lpstr>
      <vt:lpstr>Incidence Rate – Example</vt:lpstr>
      <vt:lpstr>Counterintuitive Idea #2</vt:lpstr>
      <vt:lpstr>Disease Occurrence Measures:  A Confusion of Terms</vt:lpstr>
      <vt:lpstr>PowerPoint Presentation</vt:lpstr>
      <vt:lpstr>PowerPoint Presentation</vt:lpstr>
      <vt:lpstr>Measures that are sometimes loosely called incidence</vt:lpstr>
      <vt:lpstr>PowerPoint Presentation</vt:lpstr>
      <vt:lpstr>PowerPoint Presentation</vt:lpstr>
      <vt:lpstr>Two Measures of Incidence: Our Preferred Terms</vt:lpstr>
      <vt:lpstr>Disease Incidence Key Concept</vt:lpstr>
      <vt:lpstr>Cumulative Incidence</vt:lpstr>
      <vt:lpstr>Calculating Cumulative Incidence: Simple Proportion</vt:lpstr>
      <vt:lpstr>PowerPoint Presentation</vt:lpstr>
      <vt:lpstr>PowerPoint Presentation</vt:lpstr>
      <vt:lpstr>Cumulative incidence with differing follow-up times</vt:lpstr>
      <vt:lpstr>PowerPoint Presentation</vt:lpstr>
      <vt:lpstr>PowerPoint Presentation</vt:lpstr>
      <vt:lpstr>Two Ways Censoring Occurs</vt:lpstr>
      <vt:lpstr>Cumulative incidence with differing follow-up times</vt:lpstr>
      <vt:lpstr>PowerPoint Presentation</vt:lpstr>
      <vt:lpstr>Example: Calculating Cumulative Incidence in Face of Differing Follow-up Times</vt:lpstr>
      <vt:lpstr>Cumulative incidence with differing follow-up times</vt:lpstr>
      <vt:lpstr>Calculating cumulative incidence with differing follow-up times (i.e., in the presence of censoring)</vt:lpstr>
      <vt:lpstr>Change time scale to “follow-up” time</vt:lpstr>
      <vt:lpstr>Kaplan-Meier estimator of cumulative incidence</vt:lpstr>
      <vt:lpstr>PowerPoint Presentation</vt:lpstr>
      <vt:lpstr>Calculating Cumulative Probability</vt:lpstr>
      <vt:lpstr>PowerPoint Presentation</vt:lpstr>
      <vt:lpstr>PowerPoint Presentation</vt:lpstr>
      <vt:lpstr>PowerPoint Presentation</vt:lpstr>
      <vt:lpstr>PowerPoint Presentation</vt:lpstr>
      <vt:lpstr>Kaplan-Meier:   Cumulative Incidence of the Outcome</vt:lpstr>
      <vt:lpstr>The Key Probability Aspect of  Kaplan-Meier</vt:lpstr>
      <vt:lpstr>PowerPoint Presentation</vt:lpstr>
      <vt:lpstr>PowerPoint Presentation</vt:lpstr>
      <vt:lpstr>K-M curve:  Development of tolerance to cow’s milk</vt:lpstr>
      <vt:lpstr>FIG. 1. Cumulative incidence of any fracture among 1,964 Rochester residents after first recognition of diabetes mellitus in 1970–1994</vt:lpstr>
      <vt:lpstr>“The cumulative incidence of a first fracture reached 15.1% at 5 years with rosiglitazone, 7.3% with metformin, and 7.7% with glyburide.”</vt:lpstr>
      <vt:lpstr>PowerPoint Presentation</vt:lpstr>
      <vt:lpstr>PowerPoint Presentation</vt:lpstr>
      <vt:lpstr>PowerPoint Presentation</vt:lpstr>
      <vt:lpstr>K-M Plots of Cumulative Incidence</vt:lpstr>
      <vt:lpstr>Time Element in Cumulative Incidence</vt:lpstr>
      <vt:lpstr>Cumulative Incidence:  Underlying Assumption #1 </vt:lpstr>
      <vt:lpstr>Informative vs Non-informative Censoring</vt:lpstr>
      <vt:lpstr>PowerPoint Presentation</vt:lpstr>
      <vt:lpstr>PowerPoint Presentation</vt:lpstr>
      <vt:lpstr>Informative or Non-informative Losses?</vt:lpstr>
      <vt:lpstr>PowerPoint Presentation</vt:lpstr>
      <vt:lpstr>Reporting “lost to follow-up”</vt:lpstr>
      <vt:lpstr>PowerPoint Presentation</vt:lpstr>
      <vt:lpstr>No Competing Events</vt:lpstr>
      <vt:lpstr>Can competing events be incorporated into K-M estimation?</vt:lpstr>
      <vt:lpstr>PowerPoint Presentation</vt:lpstr>
      <vt:lpstr>K-M often used despite competing events when looking at longevity of devices, implants, other surgical procedures</vt:lpstr>
      <vt:lpstr>Cumulative Incidence:  Underlying “Warning” #3</vt:lpstr>
      <vt:lpstr>PowerPoint Presentation</vt:lpstr>
      <vt:lpstr>Change time scale to “follow-up” time</vt:lpstr>
      <vt:lpstr>Reasons for underlying secular trends</vt:lpstr>
      <vt:lpstr>FIG. 1. Cumulative incidence of any fracture among 1,964 Rochester, MN, residents after first recognition of diabetes mellitus in 1970–1994</vt:lpstr>
      <vt:lpstr>Hip fracture trends in Sweden</vt:lpstr>
      <vt:lpstr>Kaplan-Meier using Stata:  An Example</vt:lpstr>
      <vt:lpstr>Biliary Cirrhosis Dataset</vt:lpstr>
      <vt:lpstr>To calculate Kaplan-Meier estimator, we need:</vt:lpstr>
      <vt:lpstr>PowerPoint Presentation</vt:lpstr>
      <vt:lpstr>PowerPoint Presentation</vt:lpstr>
      <vt:lpstr>PowerPoint Presentation</vt:lpstr>
      <vt:lpstr>PowerPoint Presentation</vt:lpstr>
      <vt:lpstr>PowerPoint Presentation</vt:lpstr>
      <vt:lpstr>PowerPoint Presentation</vt:lpstr>
      <vt:lpstr>Life table method of estimating cumulative incidence</vt:lpstr>
      <vt:lpstr>For Life Table method:  Use follow-up time</vt:lpstr>
      <vt:lpstr>PowerPoint Presentation</vt:lpstr>
      <vt:lpstr>PowerPoint Presentation</vt:lpstr>
      <vt:lpstr>PowerPoint Presentation</vt:lpstr>
      <vt:lpstr>Life table in Stata</vt:lpstr>
      <vt:lpstr>Life Table Estimator</vt:lpstr>
      <vt:lpstr>PowerPoint Presentation</vt:lpstr>
      <vt:lpstr>K-M vs Life Table</vt:lpstr>
      <vt:lpstr>Advanced Topics</vt:lpstr>
      <vt:lpstr>PowerPoint Presentation</vt:lpstr>
      <vt:lpstr>Summary Points 1</vt:lpstr>
      <vt:lpstr>Summary Points 2</vt:lpstr>
      <vt:lpstr>Extra Slides</vt:lpstr>
      <vt:lpstr>A note on estimation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921</cp:revision>
  <cp:lastPrinted>2014-09-19T22:30:04Z</cp:lastPrinted>
  <dcterms:created xsi:type="dcterms:W3CDTF">2001-09-02T18:46:41Z</dcterms:created>
  <dcterms:modified xsi:type="dcterms:W3CDTF">2016-09-20T04:10:04Z</dcterms:modified>
</cp:coreProperties>
</file>