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1.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2.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3.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4.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5.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6.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17.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18.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19.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20.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21.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22.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theme/theme23.xml" ContentType="application/vnd.openxmlformats-officedocument.theme+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theme/theme24.xml" ContentType="application/vnd.openxmlformats-officedocument.theme+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theme/theme25.xml" ContentType="application/vnd.openxmlformats-officedocument.theme+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26.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27.xml" ContentType="application/vnd.openxmlformats-officedocument.theme+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28.xml" ContentType="application/vnd.openxmlformats-officedocument.theme+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theme/theme29.xml" ContentType="application/vnd.openxmlformats-officedocument.theme+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theme/theme30.xml" ContentType="application/vnd.openxmlformats-officedocument.theme+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theme/theme31.xml" ContentType="application/vnd.openxmlformats-officedocument.theme+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theme/theme32.xml" ContentType="application/vnd.openxmlformats-officedocument.theme+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theme/theme33.xml" ContentType="application/vnd.openxmlformats-officedocument.theme+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theme/theme34.xml" ContentType="application/vnd.openxmlformats-officedocument.theme+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theme/theme35.xml" ContentType="application/vnd.openxmlformats-officedocument.theme+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theme/theme36.xml" ContentType="application/vnd.openxmlformats-officedocument.theme+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37.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theme/theme38.xml" ContentType="application/vnd.openxmlformats-officedocument.theme+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theme/theme39.xml" ContentType="application/vnd.openxmlformats-officedocument.theme+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theme/theme40.xml" ContentType="application/vnd.openxmlformats-officedocument.theme+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theme/theme41.xml" ContentType="application/vnd.openxmlformats-officedocument.theme+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theme/theme42.xml" ContentType="application/vnd.openxmlformats-officedocument.theme+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theme/theme43.xml" ContentType="application/vnd.openxmlformats-officedocument.theme+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theme/theme44.xml" ContentType="application/vnd.openxmlformats-officedocument.theme+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theme/theme45.xml" ContentType="application/vnd.openxmlformats-officedocument.theme+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theme/theme46.xml" ContentType="application/vnd.openxmlformats-officedocument.theme+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theme/theme47.xml" ContentType="application/vnd.openxmlformats-officedocument.theme+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theme/theme48.xml" ContentType="application/vnd.openxmlformats-officedocument.theme+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1.xml" ContentType="application/vnd.openxmlformats-officedocument.drawingml.chart+xml"/>
  <Override PartName="/ppt/notesSlides/notesSlide73.xml" ContentType="application/vnd.openxmlformats-officedocument.presentationml.notesSlide+xml"/>
  <Override PartName="/ppt/charts/chart2.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omments/comment1.xml" ContentType="application/vnd.openxmlformats-officedocument.presentationml.comments+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omments/comment2.xml" ContentType="application/vnd.openxmlformats-officedocument.presentationml.comments+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 id="2147483690" r:id="rId3"/>
    <p:sldMasterId id="2147483704" r:id="rId4"/>
    <p:sldMasterId id="2147483718" r:id="rId5"/>
    <p:sldMasterId id="2147483732" r:id="rId6"/>
    <p:sldMasterId id="2147483746" r:id="rId7"/>
    <p:sldMasterId id="2147483760" r:id="rId8"/>
    <p:sldMasterId id="2147483774" r:id="rId9"/>
    <p:sldMasterId id="2147483788" r:id="rId10"/>
    <p:sldMasterId id="2147483802" r:id="rId11"/>
    <p:sldMasterId id="2147483816" r:id="rId12"/>
    <p:sldMasterId id="2147483830" r:id="rId13"/>
    <p:sldMasterId id="2147483844" r:id="rId14"/>
    <p:sldMasterId id="2147483858" r:id="rId15"/>
    <p:sldMasterId id="2147483872" r:id="rId16"/>
    <p:sldMasterId id="2147483886" r:id="rId17"/>
    <p:sldMasterId id="2147483900" r:id="rId18"/>
    <p:sldMasterId id="2147483914" r:id="rId19"/>
    <p:sldMasterId id="2147483927" r:id="rId20"/>
    <p:sldMasterId id="2147483940" r:id="rId21"/>
    <p:sldMasterId id="2147483953" r:id="rId22"/>
    <p:sldMasterId id="2147483966" r:id="rId23"/>
    <p:sldMasterId id="2147483979" r:id="rId24"/>
    <p:sldMasterId id="2147483992" r:id="rId25"/>
    <p:sldMasterId id="2147484005" r:id="rId26"/>
    <p:sldMasterId id="2147484018" r:id="rId27"/>
    <p:sldMasterId id="2147484033" r:id="rId28"/>
    <p:sldMasterId id="2147484048" r:id="rId29"/>
    <p:sldMasterId id="2147484063" r:id="rId30"/>
    <p:sldMasterId id="2147484078" r:id="rId31"/>
    <p:sldMasterId id="2147484093" r:id="rId32"/>
    <p:sldMasterId id="2147484108" r:id="rId33"/>
    <p:sldMasterId id="2147484123" r:id="rId34"/>
    <p:sldMasterId id="2147484138" r:id="rId35"/>
    <p:sldMasterId id="2147484153" r:id="rId36"/>
    <p:sldMasterId id="2147484168" r:id="rId37"/>
    <p:sldMasterId id="2147484183" r:id="rId38"/>
    <p:sldMasterId id="2147484198" r:id="rId39"/>
    <p:sldMasterId id="2147484213" r:id="rId40"/>
    <p:sldMasterId id="2147484228" r:id="rId41"/>
    <p:sldMasterId id="2147484245" r:id="rId42"/>
    <p:sldMasterId id="2147484262" r:id="rId43"/>
    <p:sldMasterId id="2147484279" r:id="rId44"/>
    <p:sldMasterId id="2147484296" r:id="rId45"/>
    <p:sldMasterId id="2147484313" r:id="rId46"/>
    <p:sldMasterId id="2147484330" r:id="rId47"/>
    <p:sldMasterId id="2147484347" r:id="rId48"/>
    <p:sldMasterId id="2147484363" r:id="rId49"/>
  </p:sldMasterIdLst>
  <p:notesMasterIdLst>
    <p:notesMasterId r:id="rId139"/>
  </p:notesMasterIdLst>
  <p:handoutMasterIdLst>
    <p:handoutMasterId r:id="rId140"/>
  </p:handoutMasterIdLst>
  <p:sldIdLst>
    <p:sldId id="599" r:id="rId50"/>
    <p:sldId id="601" r:id="rId51"/>
    <p:sldId id="602" r:id="rId52"/>
    <p:sldId id="604" r:id="rId53"/>
    <p:sldId id="607" r:id="rId54"/>
    <p:sldId id="605" r:id="rId55"/>
    <p:sldId id="606" r:id="rId56"/>
    <p:sldId id="608" r:id="rId57"/>
    <p:sldId id="609" r:id="rId58"/>
    <p:sldId id="612" r:id="rId59"/>
    <p:sldId id="610" r:id="rId60"/>
    <p:sldId id="611" r:id="rId61"/>
    <p:sldId id="613" r:id="rId62"/>
    <p:sldId id="614" r:id="rId63"/>
    <p:sldId id="615" r:id="rId64"/>
    <p:sldId id="616" r:id="rId65"/>
    <p:sldId id="617" r:id="rId66"/>
    <p:sldId id="618" r:id="rId67"/>
    <p:sldId id="619" r:id="rId68"/>
    <p:sldId id="620" r:id="rId69"/>
    <p:sldId id="621" r:id="rId70"/>
    <p:sldId id="622" r:id="rId71"/>
    <p:sldId id="623" r:id="rId72"/>
    <p:sldId id="624" r:id="rId73"/>
    <p:sldId id="625" r:id="rId74"/>
    <p:sldId id="627" r:id="rId75"/>
    <p:sldId id="628" r:id="rId76"/>
    <p:sldId id="629" r:id="rId77"/>
    <p:sldId id="630" r:id="rId78"/>
    <p:sldId id="631" r:id="rId79"/>
    <p:sldId id="632" r:id="rId80"/>
    <p:sldId id="633" r:id="rId81"/>
    <p:sldId id="634" r:id="rId82"/>
    <p:sldId id="635" r:id="rId83"/>
    <p:sldId id="636" r:id="rId84"/>
    <p:sldId id="637" r:id="rId85"/>
    <p:sldId id="638" r:id="rId86"/>
    <p:sldId id="639" r:id="rId87"/>
    <p:sldId id="626" r:id="rId88"/>
    <p:sldId id="640" r:id="rId89"/>
    <p:sldId id="641" r:id="rId90"/>
    <p:sldId id="642" r:id="rId91"/>
    <p:sldId id="643" r:id="rId92"/>
    <p:sldId id="644" r:id="rId93"/>
    <p:sldId id="645" r:id="rId94"/>
    <p:sldId id="646" r:id="rId95"/>
    <p:sldId id="647" r:id="rId96"/>
    <p:sldId id="648" r:id="rId97"/>
    <p:sldId id="649" r:id="rId98"/>
    <p:sldId id="650" r:id="rId99"/>
    <p:sldId id="651" r:id="rId100"/>
    <p:sldId id="652" r:id="rId101"/>
    <p:sldId id="653" r:id="rId102"/>
    <p:sldId id="654" r:id="rId103"/>
    <p:sldId id="655" r:id="rId104"/>
    <p:sldId id="656" r:id="rId105"/>
    <p:sldId id="657" r:id="rId106"/>
    <p:sldId id="658" r:id="rId107"/>
    <p:sldId id="659" r:id="rId108"/>
    <p:sldId id="660" r:id="rId109"/>
    <p:sldId id="661" r:id="rId110"/>
    <p:sldId id="662" r:id="rId111"/>
    <p:sldId id="663" r:id="rId112"/>
    <p:sldId id="664" r:id="rId113"/>
    <p:sldId id="665" r:id="rId114"/>
    <p:sldId id="666" r:id="rId115"/>
    <p:sldId id="667" r:id="rId116"/>
    <p:sldId id="668" r:id="rId117"/>
    <p:sldId id="669" r:id="rId118"/>
    <p:sldId id="670" r:id="rId119"/>
    <p:sldId id="671" r:id="rId120"/>
    <p:sldId id="672" r:id="rId121"/>
    <p:sldId id="673" r:id="rId122"/>
    <p:sldId id="674" r:id="rId123"/>
    <p:sldId id="675" r:id="rId124"/>
    <p:sldId id="477" r:id="rId125"/>
    <p:sldId id="418" r:id="rId126"/>
    <p:sldId id="359" r:id="rId127"/>
    <p:sldId id="538" r:id="rId128"/>
    <p:sldId id="363" r:id="rId129"/>
    <p:sldId id="540" r:id="rId130"/>
    <p:sldId id="389" r:id="rId131"/>
    <p:sldId id="365" r:id="rId132"/>
    <p:sldId id="544" r:id="rId133"/>
    <p:sldId id="563" r:id="rId134"/>
    <p:sldId id="676" r:id="rId135"/>
    <p:sldId id="677" r:id="rId136"/>
    <p:sldId id="598" r:id="rId137"/>
    <p:sldId id="478" r:id="rId138"/>
  </p:sldIdLst>
  <p:sldSz cx="10287000" cy="6858000" type="35mm"/>
  <p:notesSz cx="6991350" cy="9282113"/>
  <p:defaultTextStyle>
    <a:defPPr>
      <a:defRPr lang="en-US"/>
    </a:defPPr>
    <a:lvl1pPr algn="ctr"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240">
          <p15:clr>
            <a:srgbClr val="A4A3A4"/>
          </p15:clr>
        </p15:guide>
      </p15:sldGuideLst>
    </p:ext>
    <p:ext uri="{2D200454-40CA-4A62-9FC3-DE9A4176ACB9}">
      <p15:notesGuideLst xmlns="" xmlns:p15="http://schemas.microsoft.com/office/powerpoint/2012/main">
        <p15:guide id="1" orient="horz" pos="2923">
          <p15:clr>
            <a:srgbClr val="A4A3A4"/>
          </p15:clr>
        </p15:guide>
        <p15:guide id="2" pos="22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37" clrIdx="0"/>
  <p:cmAuthor id="1" name="Jeff Martin" initials="JM" lastIdx="70" clrIdx="1"/>
  <p:cmAuthor id="2" name="Martin, Jeff" initials="MJ" lastIdx="7"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75827" autoAdjust="0"/>
  </p:normalViewPr>
  <p:slideViewPr>
    <p:cSldViewPr>
      <p:cViewPr>
        <p:scale>
          <a:sx n="60" d="100"/>
          <a:sy n="60" d="100"/>
        </p:scale>
        <p:origin x="-1350" y="-192"/>
      </p:cViewPr>
      <p:guideLst>
        <p:guide orient="horz" pos="2160"/>
        <p:guide pos="3240"/>
      </p:guideLst>
    </p:cSldViewPr>
  </p:slideViewPr>
  <p:outlineViewPr>
    <p:cViewPr>
      <p:scale>
        <a:sx n="33" d="100"/>
        <a:sy n="33" d="100"/>
      </p:scale>
      <p:origin x="48" y="35814"/>
    </p:cViewPr>
    <p:sldLst>
      <p:sld r:id="rId1" collapse="1"/>
    </p:sldLst>
  </p:outlineViewPr>
  <p:notesTextViewPr>
    <p:cViewPr>
      <p:scale>
        <a:sx n="100" d="100"/>
        <a:sy n="100" d="100"/>
      </p:scale>
      <p:origin x="0" y="0"/>
    </p:cViewPr>
  </p:notesTextViewPr>
  <p:sorterViewPr>
    <p:cViewPr>
      <p:scale>
        <a:sx n="110" d="100"/>
        <a:sy n="110" d="100"/>
      </p:scale>
      <p:origin x="0" y="18444"/>
    </p:cViewPr>
  </p:sorterViewPr>
  <p:notesViewPr>
    <p:cSldViewPr>
      <p:cViewPr>
        <p:scale>
          <a:sx n="76" d="100"/>
          <a:sy n="76" d="100"/>
        </p:scale>
        <p:origin x="-1266" y="162"/>
      </p:cViewPr>
      <p:guideLst>
        <p:guide orient="horz" pos="2923"/>
        <p:guide pos="220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68.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4.xml"/><Relationship Id="rId68" Type="http://schemas.openxmlformats.org/officeDocument/2006/relationships/slide" Target="slides/slide19.xml"/><Relationship Id="rId84" Type="http://schemas.openxmlformats.org/officeDocument/2006/relationships/slide" Target="slides/slide35.xml"/><Relationship Id="rId89" Type="http://schemas.openxmlformats.org/officeDocument/2006/relationships/slide" Target="slides/slide40.xml"/><Relationship Id="rId112" Type="http://schemas.openxmlformats.org/officeDocument/2006/relationships/slide" Target="slides/slide63.xml"/><Relationship Id="rId133" Type="http://schemas.openxmlformats.org/officeDocument/2006/relationships/slide" Target="slides/slide84.xml"/><Relationship Id="rId138" Type="http://schemas.openxmlformats.org/officeDocument/2006/relationships/slide" Target="slides/slide89.xml"/><Relationship Id="rId16" Type="http://schemas.openxmlformats.org/officeDocument/2006/relationships/slideMaster" Target="slideMasters/slideMaster16.xml"/><Relationship Id="rId107" Type="http://schemas.openxmlformats.org/officeDocument/2006/relationships/slide" Target="slides/slide58.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4.xml"/><Relationship Id="rId58" Type="http://schemas.openxmlformats.org/officeDocument/2006/relationships/slide" Target="slides/slide9.xml"/><Relationship Id="rId74" Type="http://schemas.openxmlformats.org/officeDocument/2006/relationships/slide" Target="slides/slide25.xml"/><Relationship Id="rId79" Type="http://schemas.openxmlformats.org/officeDocument/2006/relationships/slide" Target="slides/slide30.xml"/><Relationship Id="rId102" Type="http://schemas.openxmlformats.org/officeDocument/2006/relationships/slide" Target="slides/slide53.xml"/><Relationship Id="rId123" Type="http://schemas.openxmlformats.org/officeDocument/2006/relationships/slide" Target="slides/slide74.xml"/><Relationship Id="rId128" Type="http://schemas.openxmlformats.org/officeDocument/2006/relationships/slide" Target="slides/slide79.xml"/><Relationship Id="rId144"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41.xml"/><Relationship Id="rId95" Type="http://schemas.openxmlformats.org/officeDocument/2006/relationships/slide" Target="slides/slide46.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 Target="slides/slide15.xml"/><Relationship Id="rId69" Type="http://schemas.openxmlformats.org/officeDocument/2006/relationships/slide" Target="slides/slide20.xml"/><Relationship Id="rId113" Type="http://schemas.openxmlformats.org/officeDocument/2006/relationships/slide" Target="slides/slide64.xml"/><Relationship Id="rId118" Type="http://schemas.openxmlformats.org/officeDocument/2006/relationships/slide" Target="slides/slide69.xml"/><Relationship Id="rId134" Type="http://schemas.openxmlformats.org/officeDocument/2006/relationships/slide" Target="slides/slide85.xml"/><Relationship Id="rId139" Type="http://schemas.openxmlformats.org/officeDocument/2006/relationships/notesMaster" Target="notesMasters/notesMaster1.xml"/><Relationship Id="rId80" Type="http://schemas.openxmlformats.org/officeDocument/2006/relationships/slide" Target="slides/slide31.xml"/><Relationship Id="rId85"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10.xml"/><Relationship Id="rId67" Type="http://schemas.openxmlformats.org/officeDocument/2006/relationships/slide" Target="slides/slide18.xml"/><Relationship Id="rId103" Type="http://schemas.openxmlformats.org/officeDocument/2006/relationships/slide" Target="slides/slide54.xml"/><Relationship Id="rId108" Type="http://schemas.openxmlformats.org/officeDocument/2006/relationships/slide" Target="slides/slide59.xml"/><Relationship Id="rId116" Type="http://schemas.openxmlformats.org/officeDocument/2006/relationships/slide" Target="slides/slide67.xml"/><Relationship Id="rId124" Type="http://schemas.openxmlformats.org/officeDocument/2006/relationships/slide" Target="slides/slide75.xml"/><Relationship Id="rId129" Type="http://schemas.openxmlformats.org/officeDocument/2006/relationships/slide" Target="slides/slide80.xml"/><Relationship Id="rId137" Type="http://schemas.openxmlformats.org/officeDocument/2006/relationships/slide" Target="slides/slide8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5.xml"/><Relationship Id="rId62" Type="http://schemas.openxmlformats.org/officeDocument/2006/relationships/slide" Target="slides/slide13.xml"/><Relationship Id="rId70" Type="http://schemas.openxmlformats.org/officeDocument/2006/relationships/slide" Target="slides/slide21.xml"/><Relationship Id="rId75" Type="http://schemas.openxmlformats.org/officeDocument/2006/relationships/slide" Target="slides/slide26.xml"/><Relationship Id="rId83" Type="http://schemas.openxmlformats.org/officeDocument/2006/relationships/slide" Target="slides/slide34.xml"/><Relationship Id="rId88" Type="http://schemas.openxmlformats.org/officeDocument/2006/relationships/slide" Target="slides/slide39.xml"/><Relationship Id="rId91" Type="http://schemas.openxmlformats.org/officeDocument/2006/relationships/slide" Target="slides/slide42.xml"/><Relationship Id="rId96" Type="http://schemas.openxmlformats.org/officeDocument/2006/relationships/slide" Target="slides/slide47.xml"/><Relationship Id="rId111" Type="http://schemas.openxmlformats.org/officeDocument/2006/relationships/slide" Target="slides/slide62.xml"/><Relationship Id="rId132" Type="http://schemas.openxmlformats.org/officeDocument/2006/relationships/slide" Target="slides/slide83.xml"/><Relationship Id="rId140" Type="http://schemas.openxmlformats.org/officeDocument/2006/relationships/handoutMaster" Target="handoutMasters/handoutMaster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8.xml"/><Relationship Id="rId106" Type="http://schemas.openxmlformats.org/officeDocument/2006/relationships/slide" Target="slides/slide57.xml"/><Relationship Id="rId114" Type="http://schemas.openxmlformats.org/officeDocument/2006/relationships/slide" Target="slides/slide65.xml"/><Relationship Id="rId119" Type="http://schemas.openxmlformats.org/officeDocument/2006/relationships/slide" Target="slides/slide70.xml"/><Relationship Id="rId127" Type="http://schemas.openxmlformats.org/officeDocument/2006/relationships/slide" Target="slides/slide78.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3.xml"/><Relationship Id="rId60" Type="http://schemas.openxmlformats.org/officeDocument/2006/relationships/slide" Target="slides/slide11.xml"/><Relationship Id="rId65" Type="http://schemas.openxmlformats.org/officeDocument/2006/relationships/slide" Target="slides/slide16.xml"/><Relationship Id="rId73" Type="http://schemas.openxmlformats.org/officeDocument/2006/relationships/slide" Target="slides/slide24.xml"/><Relationship Id="rId78" Type="http://schemas.openxmlformats.org/officeDocument/2006/relationships/slide" Target="slides/slide29.xml"/><Relationship Id="rId81" Type="http://schemas.openxmlformats.org/officeDocument/2006/relationships/slide" Target="slides/slide32.xml"/><Relationship Id="rId86" Type="http://schemas.openxmlformats.org/officeDocument/2006/relationships/slide" Target="slides/slide37.xml"/><Relationship Id="rId94" Type="http://schemas.openxmlformats.org/officeDocument/2006/relationships/slide" Target="slides/slide45.xml"/><Relationship Id="rId99" Type="http://schemas.openxmlformats.org/officeDocument/2006/relationships/slide" Target="slides/slide50.xml"/><Relationship Id="rId101" Type="http://schemas.openxmlformats.org/officeDocument/2006/relationships/slide" Target="slides/slide52.xml"/><Relationship Id="rId122" Type="http://schemas.openxmlformats.org/officeDocument/2006/relationships/slide" Target="slides/slide73.xml"/><Relationship Id="rId130" Type="http://schemas.openxmlformats.org/officeDocument/2006/relationships/slide" Target="slides/slide81.xml"/><Relationship Id="rId135" Type="http://schemas.openxmlformats.org/officeDocument/2006/relationships/slide" Target="slides/slide86.xml"/><Relationship Id="rId14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60.xml"/><Relationship Id="rId34" Type="http://schemas.openxmlformats.org/officeDocument/2006/relationships/slideMaster" Target="slideMasters/slideMaster34.xml"/><Relationship Id="rId50" Type="http://schemas.openxmlformats.org/officeDocument/2006/relationships/slide" Target="slides/slide1.xml"/><Relationship Id="rId55" Type="http://schemas.openxmlformats.org/officeDocument/2006/relationships/slide" Target="slides/slide6.xml"/><Relationship Id="rId76" Type="http://schemas.openxmlformats.org/officeDocument/2006/relationships/slide" Target="slides/slide27.xml"/><Relationship Id="rId97" Type="http://schemas.openxmlformats.org/officeDocument/2006/relationships/slide" Target="slides/slide48.xml"/><Relationship Id="rId104" Type="http://schemas.openxmlformats.org/officeDocument/2006/relationships/slide" Target="slides/slide55.xml"/><Relationship Id="rId120" Type="http://schemas.openxmlformats.org/officeDocument/2006/relationships/slide" Target="slides/slide71.xml"/><Relationship Id="rId125" Type="http://schemas.openxmlformats.org/officeDocument/2006/relationships/slide" Target="slides/slide76.xml"/><Relationship Id="rId141"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22.xml"/><Relationship Id="rId92" Type="http://schemas.openxmlformats.org/officeDocument/2006/relationships/slide" Target="slides/slide43.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17.xml"/><Relationship Id="rId87" Type="http://schemas.openxmlformats.org/officeDocument/2006/relationships/slide" Target="slides/slide38.xml"/><Relationship Id="rId110" Type="http://schemas.openxmlformats.org/officeDocument/2006/relationships/slide" Target="slides/slide61.xml"/><Relationship Id="rId115" Type="http://schemas.openxmlformats.org/officeDocument/2006/relationships/slide" Target="slides/slide66.xml"/><Relationship Id="rId131" Type="http://schemas.openxmlformats.org/officeDocument/2006/relationships/slide" Target="slides/slide82.xml"/><Relationship Id="rId136" Type="http://schemas.openxmlformats.org/officeDocument/2006/relationships/slide" Target="slides/slide87.xml"/><Relationship Id="rId61" Type="http://schemas.openxmlformats.org/officeDocument/2006/relationships/slide" Target="slides/slide12.xml"/><Relationship Id="rId82" Type="http://schemas.openxmlformats.org/officeDocument/2006/relationships/slide" Target="slides/slide3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7.xml"/><Relationship Id="rId77" Type="http://schemas.openxmlformats.org/officeDocument/2006/relationships/slide" Target="slides/slide28.xml"/><Relationship Id="rId100" Type="http://schemas.openxmlformats.org/officeDocument/2006/relationships/slide" Target="slides/slide51.xml"/><Relationship Id="rId105" Type="http://schemas.openxmlformats.org/officeDocument/2006/relationships/slide" Target="slides/slide56.xml"/><Relationship Id="rId126" Type="http://schemas.openxmlformats.org/officeDocument/2006/relationships/slide" Target="slides/slide77.xml"/><Relationship Id="rId8" Type="http://schemas.openxmlformats.org/officeDocument/2006/relationships/slideMaster" Target="slideMasters/slideMaster8.xml"/><Relationship Id="rId51" Type="http://schemas.openxmlformats.org/officeDocument/2006/relationships/slide" Target="slides/slide2.xml"/><Relationship Id="rId72" Type="http://schemas.openxmlformats.org/officeDocument/2006/relationships/slide" Target="slides/slide23.xml"/><Relationship Id="rId93" Type="http://schemas.openxmlformats.org/officeDocument/2006/relationships/slide" Target="slides/slide44.xml"/><Relationship Id="rId98" Type="http://schemas.openxmlformats.org/officeDocument/2006/relationships/slide" Target="slides/slide49.xml"/><Relationship Id="rId121" Type="http://schemas.openxmlformats.org/officeDocument/2006/relationships/slide" Target="slides/slide72.xml"/><Relationship Id="rId14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4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87"/>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6666666666666666"/>
          <c:y val="2.1582733812949641E-2"/>
          <c:w val="0.57619047619047614"/>
          <c:h val="0.90647482014388492"/>
        </c:manualLayout>
      </c:layout>
      <c:bar3DChart>
        <c:barDir val="col"/>
        <c:grouping val="clustered"/>
        <c:varyColors val="0"/>
        <c:ser>
          <c:idx val="0"/>
          <c:order val="0"/>
          <c:tx>
            <c:strRef>
              <c:f>Sheet1!$A$2</c:f>
              <c:strCache>
                <c:ptCount val="1"/>
                <c:pt idx="0">
                  <c:v>Unexposed</c:v>
                </c:pt>
              </c:strCache>
            </c:strRef>
          </c:tx>
          <c:spPr>
            <a:solidFill>
              <a:schemeClr val="accent1"/>
            </a:solidFill>
            <a:ln w="13438">
              <a:solidFill>
                <a:schemeClr val="tx1"/>
              </a:solidFill>
              <a:prstDash val="solid"/>
            </a:ln>
          </c:spPr>
          <c:invertIfNegative val="0"/>
          <c:cat>
            <c:numRef>
              <c:f>Sheet1!$B$1:$B$1</c:f>
              <c:numCache>
                <c:formatCode>General</c:formatCode>
                <c:ptCount val="1"/>
              </c:numCache>
            </c:numRef>
          </c:cat>
          <c:val>
            <c:numRef>
              <c:f>Sheet1!$B$2:$B$2</c:f>
              <c:numCache>
                <c:formatCode>General</c:formatCode>
                <c:ptCount val="1"/>
                <c:pt idx="0">
                  <c:v>0.1</c:v>
                </c:pt>
              </c:numCache>
            </c:numRef>
          </c:val>
        </c:ser>
        <c:ser>
          <c:idx val="1"/>
          <c:order val="1"/>
          <c:tx>
            <c:strRef>
              <c:f>Sheet1!$A$3</c:f>
              <c:strCache>
                <c:ptCount val="1"/>
                <c:pt idx="0">
                  <c:v>Exposed</c:v>
                </c:pt>
              </c:strCache>
            </c:strRef>
          </c:tx>
          <c:spPr>
            <a:solidFill>
              <a:schemeClr val="accent2"/>
            </a:solidFill>
            <a:ln w="13438">
              <a:solidFill>
                <a:schemeClr val="tx1"/>
              </a:solidFill>
              <a:prstDash val="solid"/>
            </a:ln>
          </c:spPr>
          <c:invertIfNegative val="0"/>
          <c:cat>
            <c:numRef>
              <c:f>Sheet1!$B$1:$B$1</c:f>
              <c:numCache>
                <c:formatCode>General</c:formatCode>
                <c:ptCount val="1"/>
              </c:numCache>
            </c:numRef>
          </c:cat>
          <c:val>
            <c:numRef>
              <c:f>Sheet1!$B$3:$B$3</c:f>
              <c:numCache>
                <c:formatCode>General</c:formatCode>
                <c:ptCount val="1"/>
                <c:pt idx="0">
                  <c:v>0.2</c:v>
                </c:pt>
              </c:numCache>
            </c:numRef>
          </c:val>
        </c:ser>
        <c:dLbls>
          <c:showLegendKey val="0"/>
          <c:showVal val="0"/>
          <c:showCatName val="0"/>
          <c:showSerName val="0"/>
          <c:showPercent val="0"/>
          <c:showBubbleSize val="0"/>
        </c:dLbls>
        <c:gapWidth val="150"/>
        <c:gapDepth val="0"/>
        <c:shape val="box"/>
        <c:axId val="75283072"/>
        <c:axId val="75284864"/>
        <c:axId val="0"/>
      </c:bar3DChart>
      <c:catAx>
        <c:axId val="75283072"/>
        <c:scaling>
          <c:orientation val="minMax"/>
        </c:scaling>
        <c:delete val="0"/>
        <c:axPos val="b"/>
        <c:numFmt formatCode="General" sourceLinked="1"/>
        <c:majorTickMark val="out"/>
        <c:minorTickMark val="none"/>
        <c:tickLblPos val="low"/>
        <c:spPr>
          <a:ln w="3359">
            <a:solidFill>
              <a:schemeClr val="tx1"/>
            </a:solidFill>
            <a:prstDash val="solid"/>
          </a:ln>
        </c:spPr>
        <c:txPr>
          <a:bodyPr rot="0" vert="horz"/>
          <a:lstStyle/>
          <a:p>
            <a:pPr>
              <a:defRPr sz="1905" b="1" i="0" u="none" strike="noStrike" baseline="0">
                <a:solidFill>
                  <a:schemeClr val="tx1"/>
                </a:solidFill>
                <a:latin typeface="Times New Roman"/>
                <a:ea typeface="Times New Roman"/>
                <a:cs typeface="Times New Roman"/>
              </a:defRPr>
            </a:pPr>
            <a:endParaRPr lang="en-US"/>
          </a:p>
        </c:txPr>
        <c:crossAx val="75284864"/>
        <c:crosses val="autoZero"/>
        <c:auto val="1"/>
        <c:lblAlgn val="ctr"/>
        <c:lblOffset val="100"/>
        <c:tickLblSkip val="1"/>
        <c:tickMarkSkip val="1"/>
        <c:noMultiLvlLbl val="0"/>
      </c:catAx>
      <c:valAx>
        <c:axId val="75284864"/>
        <c:scaling>
          <c:orientation val="minMax"/>
          <c:max val="0.3"/>
        </c:scaling>
        <c:delete val="0"/>
        <c:axPos val="l"/>
        <c:majorGridlines>
          <c:spPr>
            <a:ln w="3359">
              <a:solidFill>
                <a:schemeClr val="tx1"/>
              </a:solidFill>
              <a:prstDash val="solid"/>
            </a:ln>
          </c:spPr>
        </c:majorGridlines>
        <c:title>
          <c:tx>
            <c:rich>
              <a:bodyPr/>
              <a:lstStyle/>
              <a:p>
                <a:pPr>
                  <a:defRPr sz="1905" b="1" i="0" u="none" strike="noStrike" baseline="0">
                    <a:solidFill>
                      <a:schemeClr val="tx1"/>
                    </a:solidFill>
                    <a:latin typeface="Times New Roman"/>
                    <a:ea typeface="Times New Roman"/>
                    <a:cs typeface="Times New Roman"/>
                  </a:defRPr>
                </a:pPr>
                <a:r>
                  <a:rPr lang="en-US" dirty="0" smtClean="0"/>
                  <a:t>Risk at 5 years</a:t>
                </a:r>
                <a:endParaRPr lang="en-US" dirty="0"/>
              </a:p>
            </c:rich>
          </c:tx>
          <c:layout>
            <c:manualLayout>
              <c:xMode val="edge"/>
              <c:yMode val="edge"/>
              <c:x val="9.4582693343990068E-3"/>
              <c:y val="0.26094903088079285"/>
            </c:manualLayout>
          </c:layout>
          <c:overlay val="0"/>
          <c:spPr>
            <a:noFill/>
            <a:ln w="26875">
              <a:noFill/>
            </a:ln>
          </c:spPr>
        </c:title>
        <c:numFmt formatCode="General" sourceLinked="1"/>
        <c:majorTickMark val="out"/>
        <c:minorTickMark val="none"/>
        <c:tickLblPos val="nextTo"/>
        <c:spPr>
          <a:ln w="3359">
            <a:solidFill>
              <a:schemeClr val="tx1"/>
            </a:solidFill>
            <a:prstDash val="solid"/>
          </a:ln>
        </c:spPr>
        <c:txPr>
          <a:bodyPr rot="0" vert="horz"/>
          <a:lstStyle/>
          <a:p>
            <a:pPr>
              <a:defRPr sz="1905" b="1" i="0" u="none" strike="noStrike" baseline="0">
                <a:solidFill>
                  <a:schemeClr val="tx1"/>
                </a:solidFill>
                <a:latin typeface="Times New Roman"/>
                <a:ea typeface="Times New Roman"/>
                <a:cs typeface="Times New Roman"/>
              </a:defRPr>
            </a:pPr>
            <a:endParaRPr lang="en-US"/>
          </a:p>
        </c:txPr>
        <c:crossAx val="75283072"/>
        <c:crosses val="autoZero"/>
        <c:crossBetween val="between"/>
      </c:valAx>
      <c:spPr>
        <a:noFill/>
        <a:ln w="26875">
          <a:noFill/>
        </a:ln>
      </c:spPr>
    </c:plotArea>
    <c:legend>
      <c:legendPos val="r"/>
      <c:layout>
        <c:manualLayout>
          <c:xMode val="edge"/>
          <c:yMode val="edge"/>
          <c:x val="0.76031746031746028"/>
          <c:y val="0.41966426858513189"/>
          <c:w val="0.23333333333333334"/>
          <c:h val="0.16067146282973621"/>
        </c:manualLayout>
      </c:layout>
      <c:overlay val="0"/>
      <c:spPr>
        <a:noFill/>
        <a:ln w="3359">
          <a:solidFill>
            <a:schemeClr val="tx1"/>
          </a:solidFill>
          <a:prstDash val="solid"/>
        </a:ln>
      </c:spPr>
      <c:txPr>
        <a:bodyPr/>
        <a:lstStyle/>
        <a:p>
          <a:pPr>
            <a:defRPr sz="1751"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90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93"/>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5837104072398189"/>
          <c:y val="2.6378896882494004E-2"/>
          <c:w val="0.49924585218702866"/>
          <c:h val="0.90167865707434047"/>
        </c:manualLayout>
      </c:layout>
      <c:bar3DChart>
        <c:barDir val="col"/>
        <c:grouping val="clustered"/>
        <c:varyColors val="0"/>
        <c:ser>
          <c:idx val="0"/>
          <c:order val="0"/>
          <c:tx>
            <c:strRef>
              <c:f>Sheet1!$A$2</c:f>
              <c:strCache>
                <c:ptCount val="1"/>
                <c:pt idx="0">
                  <c:v>Unexposed</c:v>
                </c:pt>
              </c:strCache>
            </c:strRef>
          </c:tx>
          <c:spPr>
            <a:solidFill>
              <a:schemeClr val="accent1"/>
            </a:solidFill>
            <a:ln w="13329">
              <a:solidFill>
                <a:schemeClr val="tx1"/>
              </a:solidFill>
              <a:prstDash val="solid"/>
            </a:ln>
          </c:spPr>
          <c:invertIfNegative val="0"/>
          <c:cat>
            <c:numRef>
              <c:f>Sheet1!$B$1:$B$1</c:f>
              <c:numCache>
                <c:formatCode>General</c:formatCode>
                <c:ptCount val="1"/>
              </c:numCache>
            </c:numRef>
          </c:cat>
          <c:val>
            <c:numRef>
              <c:f>Sheet1!$B$2:$B$2</c:f>
              <c:numCache>
                <c:formatCode>General</c:formatCode>
                <c:ptCount val="1"/>
                <c:pt idx="0">
                  <c:v>0.1</c:v>
                </c:pt>
              </c:numCache>
            </c:numRef>
          </c:val>
        </c:ser>
        <c:ser>
          <c:idx val="1"/>
          <c:order val="1"/>
          <c:tx>
            <c:strRef>
              <c:f>Sheet1!$A$3</c:f>
              <c:strCache>
                <c:ptCount val="1"/>
                <c:pt idx="0">
                  <c:v>Exposed</c:v>
                </c:pt>
              </c:strCache>
            </c:strRef>
          </c:tx>
          <c:spPr>
            <a:solidFill>
              <a:schemeClr val="accent2"/>
            </a:solidFill>
            <a:ln w="13329">
              <a:solidFill>
                <a:schemeClr val="tx1"/>
              </a:solidFill>
              <a:prstDash val="solid"/>
            </a:ln>
          </c:spPr>
          <c:invertIfNegative val="0"/>
          <c:cat>
            <c:numRef>
              <c:f>Sheet1!$B$1:$B$1</c:f>
              <c:numCache>
                <c:formatCode>General</c:formatCode>
                <c:ptCount val="1"/>
              </c:numCache>
            </c:numRef>
          </c:cat>
          <c:val>
            <c:numRef>
              <c:f>Sheet1!$B$3:$B$3</c:f>
              <c:numCache>
                <c:formatCode>General</c:formatCode>
                <c:ptCount val="1"/>
                <c:pt idx="0">
                  <c:v>0.2</c:v>
                </c:pt>
              </c:numCache>
            </c:numRef>
          </c:val>
        </c:ser>
        <c:ser>
          <c:idx val="2"/>
          <c:order val="2"/>
          <c:tx>
            <c:strRef>
              <c:f>Sheet1!$A$4</c:f>
              <c:strCache>
                <c:ptCount val="1"/>
                <c:pt idx="0">
                  <c:v>Entire population</c:v>
                </c:pt>
              </c:strCache>
            </c:strRef>
          </c:tx>
          <c:spPr>
            <a:solidFill>
              <a:schemeClr val="hlink"/>
            </a:solidFill>
            <a:ln w="13329">
              <a:solidFill>
                <a:schemeClr val="tx1"/>
              </a:solidFill>
              <a:prstDash val="solid"/>
            </a:ln>
          </c:spPr>
          <c:invertIfNegative val="0"/>
          <c:cat>
            <c:numRef>
              <c:f>Sheet1!$B$1:$B$1</c:f>
              <c:numCache>
                <c:formatCode>General</c:formatCode>
                <c:ptCount val="1"/>
              </c:numCache>
            </c:numRef>
          </c:cat>
          <c:val>
            <c:numRef>
              <c:f>Sheet1!$B$4:$B$4</c:f>
              <c:numCache>
                <c:formatCode>General</c:formatCode>
                <c:ptCount val="1"/>
                <c:pt idx="0">
                  <c:v>0.14000000000000001</c:v>
                </c:pt>
              </c:numCache>
            </c:numRef>
          </c:val>
        </c:ser>
        <c:dLbls>
          <c:showLegendKey val="0"/>
          <c:showVal val="0"/>
          <c:showCatName val="0"/>
          <c:showSerName val="0"/>
          <c:showPercent val="0"/>
          <c:showBubbleSize val="0"/>
        </c:dLbls>
        <c:gapWidth val="150"/>
        <c:gapDepth val="0"/>
        <c:shape val="box"/>
        <c:axId val="75465856"/>
        <c:axId val="75467392"/>
        <c:axId val="0"/>
      </c:bar3DChart>
      <c:catAx>
        <c:axId val="75465856"/>
        <c:scaling>
          <c:orientation val="minMax"/>
        </c:scaling>
        <c:delete val="0"/>
        <c:axPos val="b"/>
        <c:numFmt formatCode="General" sourceLinked="1"/>
        <c:majorTickMark val="out"/>
        <c:minorTickMark val="none"/>
        <c:tickLblPos val="low"/>
        <c:spPr>
          <a:ln w="3332">
            <a:solidFill>
              <a:schemeClr val="tx1"/>
            </a:solidFill>
            <a:prstDash val="solid"/>
          </a:ln>
        </c:spPr>
        <c:txPr>
          <a:bodyPr rot="0" vert="horz"/>
          <a:lstStyle/>
          <a:p>
            <a:pPr>
              <a:defRPr sz="1889" b="1" i="0" u="none" strike="noStrike" baseline="0">
                <a:solidFill>
                  <a:schemeClr val="tx1"/>
                </a:solidFill>
                <a:latin typeface="Times New Roman"/>
                <a:ea typeface="Times New Roman"/>
                <a:cs typeface="Times New Roman"/>
              </a:defRPr>
            </a:pPr>
            <a:endParaRPr lang="en-US"/>
          </a:p>
        </c:txPr>
        <c:crossAx val="75467392"/>
        <c:crosses val="autoZero"/>
        <c:auto val="1"/>
        <c:lblAlgn val="ctr"/>
        <c:lblOffset val="100"/>
        <c:tickLblSkip val="1"/>
        <c:tickMarkSkip val="1"/>
        <c:noMultiLvlLbl val="0"/>
      </c:catAx>
      <c:valAx>
        <c:axId val="75467392"/>
        <c:scaling>
          <c:orientation val="minMax"/>
          <c:max val="0.3"/>
        </c:scaling>
        <c:delete val="0"/>
        <c:axPos val="l"/>
        <c:majorGridlines>
          <c:spPr>
            <a:ln w="3332">
              <a:solidFill>
                <a:schemeClr val="tx1"/>
              </a:solidFill>
              <a:prstDash val="solid"/>
            </a:ln>
          </c:spPr>
        </c:majorGridlines>
        <c:title>
          <c:tx>
            <c:rich>
              <a:bodyPr/>
              <a:lstStyle/>
              <a:p>
                <a:pPr>
                  <a:defRPr sz="1889" b="1" i="0" u="none" strike="noStrike" baseline="0">
                    <a:solidFill>
                      <a:schemeClr val="tx1"/>
                    </a:solidFill>
                    <a:latin typeface="Times New Roman"/>
                    <a:ea typeface="Times New Roman"/>
                    <a:cs typeface="Times New Roman"/>
                  </a:defRPr>
                </a:pPr>
                <a:r>
                  <a:rPr lang="en-US" dirty="0" smtClean="0"/>
                  <a:t>Risk at 5 years</a:t>
                </a:r>
                <a:endParaRPr lang="en-US" dirty="0"/>
              </a:p>
            </c:rich>
          </c:tx>
          <c:layout>
            <c:manualLayout>
              <c:xMode val="edge"/>
              <c:yMode val="edge"/>
              <c:x val="1.8507823081769785E-2"/>
              <c:y val="0.25664140902690252"/>
            </c:manualLayout>
          </c:layout>
          <c:overlay val="0"/>
          <c:spPr>
            <a:noFill/>
            <a:ln w="26658">
              <a:noFill/>
            </a:ln>
          </c:spPr>
        </c:title>
        <c:numFmt formatCode="General" sourceLinked="1"/>
        <c:majorTickMark val="out"/>
        <c:minorTickMark val="none"/>
        <c:tickLblPos val="nextTo"/>
        <c:spPr>
          <a:ln w="3332">
            <a:solidFill>
              <a:schemeClr val="tx1"/>
            </a:solidFill>
            <a:prstDash val="solid"/>
          </a:ln>
        </c:spPr>
        <c:txPr>
          <a:bodyPr rot="0" vert="horz"/>
          <a:lstStyle/>
          <a:p>
            <a:pPr>
              <a:defRPr sz="1889" b="1" i="0" u="none" strike="noStrike" baseline="0">
                <a:solidFill>
                  <a:schemeClr val="tx1"/>
                </a:solidFill>
                <a:latin typeface="Times New Roman"/>
                <a:ea typeface="Times New Roman"/>
                <a:cs typeface="Times New Roman"/>
              </a:defRPr>
            </a:pPr>
            <a:endParaRPr lang="en-US"/>
          </a:p>
        </c:txPr>
        <c:crossAx val="75465856"/>
        <c:crosses val="autoZero"/>
        <c:crossBetween val="between"/>
      </c:valAx>
      <c:spPr>
        <a:noFill/>
        <a:ln w="26658">
          <a:noFill/>
        </a:ln>
      </c:spPr>
    </c:plotArea>
    <c:legend>
      <c:legendPos val="r"/>
      <c:layout>
        <c:manualLayout>
          <c:xMode val="edge"/>
          <c:yMode val="edge"/>
          <c:x val="0.67119155354449467"/>
          <c:y val="8.8729016786570747E-2"/>
          <c:w val="0.32880844645550528"/>
          <c:h val="0.23980815347721823"/>
        </c:manualLayout>
      </c:layout>
      <c:overlay val="0"/>
      <c:spPr>
        <a:noFill/>
        <a:ln w="3332">
          <a:solidFill>
            <a:schemeClr val="tx1"/>
          </a:solidFill>
          <a:prstDash val="solid"/>
        </a:ln>
      </c:spPr>
      <c:txPr>
        <a:bodyPr/>
        <a:lstStyle/>
        <a:p>
          <a:pPr>
            <a:defRPr sz="1737"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88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8-10-26T09:45:15.982" idx="57">
    <p:pos x="6239" y="3164"/>
    <p:text>changed this to "but not exclusively"</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8-10-26T22:27:16.812" idx="60">
    <p:pos x="4211" y="2165"/>
    <p:text>added this bit about selection probabilities representing both selection and retnetion</p:text>
  </p:cm>
</p:cmLst>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F96092-F1D6-4C35-89DB-E3BA9356AF38}"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2C46FE8C-A3BF-49AE-AA93-EF9213CA7555}">
      <dgm:prSet phldrT="[Text]" custT="1"/>
      <dgm:spPr/>
      <dgm:t>
        <a:bodyPr/>
        <a:lstStyle/>
        <a:p>
          <a:r>
            <a:rPr lang="en-US" sz="2800" dirty="0" smtClean="0"/>
            <a:t>Disease occurrence</a:t>
          </a:r>
          <a:endParaRPr lang="en-US" sz="2800" dirty="0"/>
        </a:p>
      </dgm:t>
    </dgm:pt>
    <dgm:pt modelId="{62C9C211-5475-4E39-AA47-3D1B08F22490}" type="parTrans" cxnId="{82AACC66-4F37-498F-9545-847F48A409D1}">
      <dgm:prSet/>
      <dgm:spPr/>
      <dgm:t>
        <a:bodyPr/>
        <a:lstStyle/>
        <a:p>
          <a:endParaRPr lang="en-US"/>
        </a:p>
      </dgm:t>
    </dgm:pt>
    <dgm:pt modelId="{AE0BE274-8777-487B-BBD9-E26F786C7D19}" type="sibTrans" cxnId="{82AACC66-4F37-498F-9545-847F48A409D1}">
      <dgm:prSet/>
      <dgm:spPr/>
      <dgm:t>
        <a:bodyPr/>
        <a:lstStyle/>
        <a:p>
          <a:endParaRPr lang="en-US"/>
        </a:p>
      </dgm:t>
    </dgm:pt>
    <dgm:pt modelId="{14534D70-A313-48E0-993E-9BF99A4751E1}">
      <dgm:prSet phldrT="[Text]" custT="1"/>
      <dgm:spPr/>
      <dgm:t>
        <a:bodyPr/>
        <a:lstStyle/>
        <a:p>
          <a:r>
            <a:rPr lang="en-US" sz="2800" dirty="0" smtClean="0"/>
            <a:t>Prevalence</a:t>
          </a:r>
          <a:endParaRPr lang="en-US" sz="2800" dirty="0"/>
        </a:p>
      </dgm:t>
    </dgm:pt>
    <dgm:pt modelId="{440E62FC-F87B-4234-A595-69BE92522468}" type="parTrans" cxnId="{27B7607D-7155-4C6F-91DE-BE2E0907AACC}">
      <dgm:prSet/>
      <dgm:spPr/>
      <dgm:t>
        <a:bodyPr/>
        <a:lstStyle/>
        <a:p>
          <a:endParaRPr lang="en-US"/>
        </a:p>
      </dgm:t>
    </dgm:pt>
    <dgm:pt modelId="{701B406F-74DA-4A44-8CF8-C0D1B7CD73B6}" type="sibTrans" cxnId="{27B7607D-7155-4C6F-91DE-BE2E0907AACC}">
      <dgm:prSet/>
      <dgm:spPr/>
      <dgm:t>
        <a:bodyPr/>
        <a:lstStyle/>
        <a:p>
          <a:endParaRPr lang="en-US"/>
        </a:p>
      </dgm:t>
    </dgm:pt>
    <dgm:pt modelId="{2BCCA590-A21E-4E1C-B4B7-5536B4F71719}">
      <dgm:prSet phldrT="[Text]" custT="1"/>
      <dgm:spPr/>
      <dgm:t>
        <a:bodyPr/>
        <a:lstStyle/>
        <a:p>
          <a:r>
            <a:rPr lang="en-US" sz="2400" dirty="0" smtClean="0"/>
            <a:t>Point</a:t>
          </a:r>
          <a:endParaRPr lang="en-US" sz="2400" dirty="0"/>
        </a:p>
      </dgm:t>
    </dgm:pt>
    <dgm:pt modelId="{F15030C9-44BF-4FFD-9624-F98E70BC1861}" type="parTrans" cxnId="{0F8082CB-82C1-45FF-8A40-548BCB0C5819}">
      <dgm:prSet/>
      <dgm:spPr/>
      <dgm:t>
        <a:bodyPr/>
        <a:lstStyle/>
        <a:p>
          <a:endParaRPr lang="en-US"/>
        </a:p>
      </dgm:t>
    </dgm:pt>
    <dgm:pt modelId="{E578A5D8-39A3-4D9C-9299-0900E10025F4}" type="sibTrans" cxnId="{0F8082CB-82C1-45FF-8A40-548BCB0C5819}">
      <dgm:prSet/>
      <dgm:spPr/>
      <dgm:t>
        <a:bodyPr/>
        <a:lstStyle/>
        <a:p>
          <a:endParaRPr lang="en-US"/>
        </a:p>
      </dgm:t>
    </dgm:pt>
    <dgm:pt modelId="{61ED6F64-1037-41AA-99CB-0FD1CE5C42CA}">
      <dgm:prSet phldrT="[Text]" custT="1"/>
      <dgm:spPr/>
      <dgm:t>
        <a:bodyPr/>
        <a:lstStyle/>
        <a:p>
          <a:r>
            <a:rPr lang="en-US" sz="2400" dirty="0" smtClean="0"/>
            <a:t>Period</a:t>
          </a:r>
          <a:endParaRPr lang="en-US" sz="2400" dirty="0"/>
        </a:p>
      </dgm:t>
    </dgm:pt>
    <dgm:pt modelId="{E8382416-C2D9-4059-91FA-437F691B39FC}" type="parTrans" cxnId="{E3AE7BF3-5926-47B4-9B64-A688848D50FA}">
      <dgm:prSet/>
      <dgm:spPr/>
      <dgm:t>
        <a:bodyPr/>
        <a:lstStyle/>
        <a:p>
          <a:endParaRPr lang="en-US"/>
        </a:p>
      </dgm:t>
    </dgm:pt>
    <dgm:pt modelId="{C2856B12-CA64-4316-91A0-E1033DDA9D39}" type="sibTrans" cxnId="{E3AE7BF3-5926-47B4-9B64-A688848D50FA}">
      <dgm:prSet/>
      <dgm:spPr/>
      <dgm:t>
        <a:bodyPr/>
        <a:lstStyle/>
        <a:p>
          <a:endParaRPr lang="en-US"/>
        </a:p>
      </dgm:t>
    </dgm:pt>
    <dgm:pt modelId="{2AF65186-30D4-4803-ACB9-BC2284D25B3D}">
      <dgm:prSet phldrT="[Text]" custT="1"/>
      <dgm:spPr/>
      <dgm:t>
        <a:bodyPr/>
        <a:lstStyle/>
        <a:p>
          <a:r>
            <a:rPr lang="en-US" sz="2800" dirty="0" smtClean="0"/>
            <a:t>Incidence</a:t>
          </a:r>
          <a:endParaRPr lang="en-US" sz="2800" dirty="0"/>
        </a:p>
      </dgm:t>
    </dgm:pt>
    <dgm:pt modelId="{D43DF74B-DE34-4A39-8393-CFA044E97EC7}" type="parTrans" cxnId="{17F1BD52-3AF3-424A-B75C-08EAFDB7C06A}">
      <dgm:prSet/>
      <dgm:spPr/>
      <dgm:t>
        <a:bodyPr/>
        <a:lstStyle/>
        <a:p>
          <a:endParaRPr lang="en-US"/>
        </a:p>
      </dgm:t>
    </dgm:pt>
    <dgm:pt modelId="{F83005D6-6F72-44DD-8AF7-4AC790629926}" type="sibTrans" cxnId="{17F1BD52-3AF3-424A-B75C-08EAFDB7C06A}">
      <dgm:prSet/>
      <dgm:spPr/>
      <dgm:t>
        <a:bodyPr/>
        <a:lstStyle/>
        <a:p>
          <a:endParaRPr lang="en-US"/>
        </a:p>
      </dgm:t>
    </dgm:pt>
    <dgm:pt modelId="{864A8C28-09B8-481B-8BF9-255473397F75}">
      <dgm:prSet phldrT="[Text]" custT="1"/>
      <dgm:spPr/>
      <dgm:t>
        <a:bodyPr/>
        <a:lstStyle/>
        <a:p>
          <a:r>
            <a:rPr lang="en-US" sz="2400" dirty="0" smtClean="0"/>
            <a:t>Cumulative</a:t>
          </a:r>
          <a:r>
            <a:rPr lang="en-US" sz="1300" dirty="0" smtClean="0"/>
            <a:t> </a:t>
          </a:r>
          <a:r>
            <a:rPr lang="en-US" sz="2400" dirty="0" smtClean="0"/>
            <a:t>incidence</a:t>
          </a:r>
          <a:endParaRPr lang="en-US" sz="2400" dirty="0"/>
        </a:p>
      </dgm:t>
    </dgm:pt>
    <dgm:pt modelId="{3BAA9B65-7C6D-4488-96B7-B397BA372791}" type="parTrans" cxnId="{636C078E-1B71-4883-8ED5-ED7D524BE729}">
      <dgm:prSet/>
      <dgm:spPr/>
      <dgm:t>
        <a:bodyPr/>
        <a:lstStyle/>
        <a:p>
          <a:endParaRPr lang="en-US"/>
        </a:p>
      </dgm:t>
    </dgm:pt>
    <dgm:pt modelId="{2D9E2C27-5629-4223-A5F9-A3AD35FB9735}" type="sibTrans" cxnId="{636C078E-1B71-4883-8ED5-ED7D524BE729}">
      <dgm:prSet/>
      <dgm:spPr/>
      <dgm:t>
        <a:bodyPr/>
        <a:lstStyle/>
        <a:p>
          <a:endParaRPr lang="en-US"/>
        </a:p>
      </dgm:t>
    </dgm:pt>
    <dgm:pt modelId="{1554F028-DB5F-432C-9B50-69F58D98F06D}">
      <dgm:prSet custT="1"/>
      <dgm:spPr/>
      <dgm:t>
        <a:bodyPr/>
        <a:lstStyle/>
        <a:p>
          <a:r>
            <a:rPr lang="en-US" sz="2400" dirty="0" smtClean="0"/>
            <a:t>Incidence rate</a:t>
          </a:r>
          <a:endParaRPr lang="en-US" sz="2400" dirty="0"/>
        </a:p>
      </dgm:t>
    </dgm:pt>
    <dgm:pt modelId="{27B1691D-36CB-45F3-ABE6-9282F3F8D3FB}" type="parTrans" cxnId="{3D3E8708-6259-4587-8FAE-5F8B85D1CC3E}">
      <dgm:prSet/>
      <dgm:spPr/>
      <dgm:t>
        <a:bodyPr/>
        <a:lstStyle/>
        <a:p>
          <a:endParaRPr lang="en-US"/>
        </a:p>
      </dgm:t>
    </dgm:pt>
    <dgm:pt modelId="{35DA2551-FCBF-4BA4-A19E-1F4A3434C652}" type="sibTrans" cxnId="{3D3E8708-6259-4587-8FAE-5F8B85D1CC3E}">
      <dgm:prSet/>
      <dgm:spPr/>
      <dgm:t>
        <a:bodyPr/>
        <a:lstStyle/>
        <a:p>
          <a:endParaRPr lang="en-US"/>
        </a:p>
      </dgm:t>
    </dgm:pt>
    <dgm:pt modelId="{690B377E-54EB-426E-99F0-687C4D4C1F1F}">
      <dgm:prSet/>
      <dgm:spPr/>
      <dgm:t>
        <a:bodyPr/>
        <a:lstStyle/>
        <a:p>
          <a:pPr algn="l"/>
          <a:r>
            <a:rPr lang="en-US" dirty="0" smtClean="0"/>
            <a:t>  Simple proportion</a:t>
          </a:r>
        </a:p>
        <a:p>
          <a:pPr algn="l"/>
          <a:r>
            <a:rPr lang="en-US" dirty="0" smtClean="0"/>
            <a:t>  Kaplan-Meier</a:t>
          </a:r>
        </a:p>
        <a:p>
          <a:pPr algn="l"/>
          <a:r>
            <a:rPr lang="en-US" dirty="0" smtClean="0"/>
            <a:t>  Life-table</a:t>
          </a:r>
        </a:p>
        <a:p>
          <a:pPr algn="l"/>
          <a:r>
            <a:rPr lang="en-US" dirty="0" smtClean="0"/>
            <a:t>  </a:t>
          </a:r>
          <a:r>
            <a:rPr lang="en-US" dirty="0" smtClean="0">
              <a:solidFill>
                <a:srgbClr val="FF0000"/>
              </a:solidFill>
            </a:rPr>
            <a:t>Aalen-Johansen</a:t>
          </a:r>
          <a:endParaRPr lang="en-US" dirty="0">
            <a:solidFill>
              <a:srgbClr val="FF0000"/>
            </a:solidFill>
          </a:endParaRPr>
        </a:p>
      </dgm:t>
    </dgm:pt>
    <dgm:pt modelId="{843E8F54-D63B-43E9-A4A5-DCEB20B15315}" type="parTrans" cxnId="{AE7F8B24-4E19-40E7-A95A-27A8915DA4B0}">
      <dgm:prSet/>
      <dgm:spPr/>
      <dgm:t>
        <a:bodyPr/>
        <a:lstStyle/>
        <a:p>
          <a:endParaRPr lang="en-US"/>
        </a:p>
      </dgm:t>
    </dgm:pt>
    <dgm:pt modelId="{9234387F-E811-41CB-BBEA-D36EC3A4F0E8}" type="sibTrans" cxnId="{AE7F8B24-4E19-40E7-A95A-27A8915DA4B0}">
      <dgm:prSet/>
      <dgm:spPr/>
      <dgm:t>
        <a:bodyPr/>
        <a:lstStyle/>
        <a:p>
          <a:endParaRPr lang="en-US"/>
        </a:p>
      </dgm:t>
    </dgm:pt>
    <dgm:pt modelId="{06C2A45B-B1B3-40B3-8951-FB5B1CF82137}">
      <dgm:prSet/>
      <dgm:spPr/>
      <dgm:t>
        <a:bodyPr/>
        <a:lstStyle/>
        <a:p>
          <a:pPr algn="l"/>
          <a:r>
            <a:rPr lang="en-US" dirty="0" smtClean="0"/>
            <a:t>  Average incidence rate</a:t>
          </a:r>
        </a:p>
        <a:p>
          <a:pPr algn="l"/>
          <a:r>
            <a:rPr lang="en-US" dirty="0" smtClean="0"/>
            <a:t>  Instantaneous (hazard) rate</a:t>
          </a:r>
          <a:endParaRPr lang="en-US" dirty="0"/>
        </a:p>
      </dgm:t>
    </dgm:pt>
    <dgm:pt modelId="{0B6AB93F-CC09-4216-BD7B-C4881C39C942}" type="parTrans" cxnId="{FC20178A-7341-49A1-A126-758925BD66D6}">
      <dgm:prSet/>
      <dgm:spPr/>
      <dgm:t>
        <a:bodyPr/>
        <a:lstStyle/>
        <a:p>
          <a:endParaRPr lang="en-US"/>
        </a:p>
      </dgm:t>
    </dgm:pt>
    <dgm:pt modelId="{B5C65E50-4ED4-49F1-BAAD-044F57A57DF1}" type="sibTrans" cxnId="{FC20178A-7341-49A1-A126-758925BD66D6}">
      <dgm:prSet/>
      <dgm:spPr/>
      <dgm:t>
        <a:bodyPr/>
        <a:lstStyle/>
        <a:p>
          <a:endParaRPr lang="en-US"/>
        </a:p>
      </dgm:t>
    </dgm:pt>
    <dgm:pt modelId="{DB702D74-9704-4813-96A1-1E1622EDBAEE}" type="pres">
      <dgm:prSet presAssocID="{C8F96092-F1D6-4C35-89DB-E3BA9356AF38}" presName="hierChild1" presStyleCnt="0">
        <dgm:presLayoutVars>
          <dgm:orgChart val="1"/>
          <dgm:chPref val="1"/>
          <dgm:dir/>
          <dgm:animOne val="branch"/>
          <dgm:animLvl val="lvl"/>
          <dgm:resizeHandles/>
        </dgm:presLayoutVars>
      </dgm:prSet>
      <dgm:spPr/>
      <dgm:t>
        <a:bodyPr/>
        <a:lstStyle/>
        <a:p>
          <a:endParaRPr lang="en-US"/>
        </a:p>
      </dgm:t>
    </dgm:pt>
    <dgm:pt modelId="{A5553F94-5CE1-40C9-9676-2711A675CD77}" type="pres">
      <dgm:prSet presAssocID="{2C46FE8C-A3BF-49AE-AA93-EF9213CA7555}" presName="hierRoot1" presStyleCnt="0">
        <dgm:presLayoutVars>
          <dgm:hierBranch val="init"/>
        </dgm:presLayoutVars>
      </dgm:prSet>
      <dgm:spPr/>
      <dgm:t>
        <a:bodyPr/>
        <a:lstStyle/>
        <a:p>
          <a:endParaRPr lang="en-US"/>
        </a:p>
      </dgm:t>
    </dgm:pt>
    <dgm:pt modelId="{77C5A94E-F585-4A43-88BA-CDC7968B7BDD}" type="pres">
      <dgm:prSet presAssocID="{2C46FE8C-A3BF-49AE-AA93-EF9213CA7555}" presName="rootComposite1" presStyleCnt="0"/>
      <dgm:spPr/>
      <dgm:t>
        <a:bodyPr/>
        <a:lstStyle/>
        <a:p>
          <a:endParaRPr lang="en-US"/>
        </a:p>
      </dgm:t>
    </dgm:pt>
    <dgm:pt modelId="{418912AB-6FED-4B26-9BE6-8844E6C06A38}" type="pres">
      <dgm:prSet presAssocID="{2C46FE8C-A3BF-49AE-AA93-EF9213CA7555}" presName="rootText1" presStyleLbl="node0" presStyleIdx="0" presStyleCnt="1">
        <dgm:presLayoutVars>
          <dgm:chPref val="3"/>
        </dgm:presLayoutVars>
      </dgm:prSet>
      <dgm:spPr/>
      <dgm:t>
        <a:bodyPr/>
        <a:lstStyle/>
        <a:p>
          <a:endParaRPr lang="en-US"/>
        </a:p>
      </dgm:t>
    </dgm:pt>
    <dgm:pt modelId="{509DC3CD-47FA-4517-9131-7C493EC2D145}" type="pres">
      <dgm:prSet presAssocID="{2C46FE8C-A3BF-49AE-AA93-EF9213CA7555}" presName="rootConnector1" presStyleLbl="node1" presStyleIdx="0" presStyleCnt="0"/>
      <dgm:spPr/>
      <dgm:t>
        <a:bodyPr/>
        <a:lstStyle/>
        <a:p>
          <a:endParaRPr lang="en-US"/>
        </a:p>
      </dgm:t>
    </dgm:pt>
    <dgm:pt modelId="{4265A543-DEB2-4FA7-98F2-452B8165D146}" type="pres">
      <dgm:prSet presAssocID="{2C46FE8C-A3BF-49AE-AA93-EF9213CA7555}" presName="hierChild2" presStyleCnt="0"/>
      <dgm:spPr/>
      <dgm:t>
        <a:bodyPr/>
        <a:lstStyle/>
        <a:p>
          <a:endParaRPr lang="en-US"/>
        </a:p>
      </dgm:t>
    </dgm:pt>
    <dgm:pt modelId="{A5CC26DD-5B3E-4647-8F89-280D8BB1D9DC}" type="pres">
      <dgm:prSet presAssocID="{440E62FC-F87B-4234-A595-69BE92522468}" presName="Name37" presStyleLbl="parChTrans1D2" presStyleIdx="0" presStyleCnt="2"/>
      <dgm:spPr/>
      <dgm:t>
        <a:bodyPr/>
        <a:lstStyle/>
        <a:p>
          <a:endParaRPr lang="en-US"/>
        </a:p>
      </dgm:t>
    </dgm:pt>
    <dgm:pt modelId="{2AB2BFEF-DF27-419F-992D-44AD764385E4}" type="pres">
      <dgm:prSet presAssocID="{14534D70-A313-48E0-993E-9BF99A4751E1}" presName="hierRoot2" presStyleCnt="0">
        <dgm:presLayoutVars>
          <dgm:hierBranch val="init"/>
        </dgm:presLayoutVars>
      </dgm:prSet>
      <dgm:spPr/>
      <dgm:t>
        <a:bodyPr/>
        <a:lstStyle/>
        <a:p>
          <a:endParaRPr lang="en-US"/>
        </a:p>
      </dgm:t>
    </dgm:pt>
    <dgm:pt modelId="{51DD09DB-D854-4CD1-8C5D-E975CF1AAB41}" type="pres">
      <dgm:prSet presAssocID="{14534D70-A313-48E0-993E-9BF99A4751E1}" presName="rootComposite" presStyleCnt="0"/>
      <dgm:spPr/>
      <dgm:t>
        <a:bodyPr/>
        <a:lstStyle/>
        <a:p>
          <a:endParaRPr lang="en-US"/>
        </a:p>
      </dgm:t>
    </dgm:pt>
    <dgm:pt modelId="{C69C8D37-FE2E-479A-A600-591C22E74617}" type="pres">
      <dgm:prSet presAssocID="{14534D70-A313-48E0-993E-9BF99A4751E1}" presName="rootText" presStyleLbl="node2" presStyleIdx="0" presStyleCnt="2">
        <dgm:presLayoutVars>
          <dgm:chPref val="3"/>
        </dgm:presLayoutVars>
      </dgm:prSet>
      <dgm:spPr/>
      <dgm:t>
        <a:bodyPr/>
        <a:lstStyle/>
        <a:p>
          <a:endParaRPr lang="en-US"/>
        </a:p>
      </dgm:t>
    </dgm:pt>
    <dgm:pt modelId="{95715B06-0210-4761-BDAC-9EB7095DC8B1}" type="pres">
      <dgm:prSet presAssocID="{14534D70-A313-48E0-993E-9BF99A4751E1}" presName="rootConnector" presStyleLbl="node2" presStyleIdx="0" presStyleCnt="2"/>
      <dgm:spPr/>
      <dgm:t>
        <a:bodyPr/>
        <a:lstStyle/>
        <a:p>
          <a:endParaRPr lang="en-US"/>
        </a:p>
      </dgm:t>
    </dgm:pt>
    <dgm:pt modelId="{6AD9E646-C039-42A3-9E6C-BB0B6A755D6E}" type="pres">
      <dgm:prSet presAssocID="{14534D70-A313-48E0-993E-9BF99A4751E1}" presName="hierChild4" presStyleCnt="0"/>
      <dgm:spPr/>
      <dgm:t>
        <a:bodyPr/>
        <a:lstStyle/>
        <a:p>
          <a:endParaRPr lang="en-US"/>
        </a:p>
      </dgm:t>
    </dgm:pt>
    <dgm:pt modelId="{31A00046-87FB-4D8E-9926-34D9053AB534}" type="pres">
      <dgm:prSet presAssocID="{F15030C9-44BF-4FFD-9624-F98E70BC1861}" presName="Name37" presStyleLbl="parChTrans1D3" presStyleIdx="0" presStyleCnt="4"/>
      <dgm:spPr/>
      <dgm:t>
        <a:bodyPr/>
        <a:lstStyle/>
        <a:p>
          <a:endParaRPr lang="en-US"/>
        </a:p>
      </dgm:t>
    </dgm:pt>
    <dgm:pt modelId="{BA04580C-1279-430A-93EA-23E2BD8BDFE3}" type="pres">
      <dgm:prSet presAssocID="{2BCCA590-A21E-4E1C-B4B7-5536B4F71719}" presName="hierRoot2" presStyleCnt="0">
        <dgm:presLayoutVars>
          <dgm:hierBranch val="init"/>
        </dgm:presLayoutVars>
      </dgm:prSet>
      <dgm:spPr/>
      <dgm:t>
        <a:bodyPr/>
        <a:lstStyle/>
        <a:p>
          <a:endParaRPr lang="en-US"/>
        </a:p>
      </dgm:t>
    </dgm:pt>
    <dgm:pt modelId="{0E46BCD0-EFF3-4928-BED7-14006C647EDF}" type="pres">
      <dgm:prSet presAssocID="{2BCCA590-A21E-4E1C-B4B7-5536B4F71719}" presName="rootComposite" presStyleCnt="0"/>
      <dgm:spPr/>
      <dgm:t>
        <a:bodyPr/>
        <a:lstStyle/>
        <a:p>
          <a:endParaRPr lang="en-US"/>
        </a:p>
      </dgm:t>
    </dgm:pt>
    <dgm:pt modelId="{5C72C958-63D5-44CB-85BA-4B182A1B5398}" type="pres">
      <dgm:prSet presAssocID="{2BCCA590-A21E-4E1C-B4B7-5536B4F71719}" presName="rootText" presStyleLbl="node3" presStyleIdx="0" presStyleCnt="4">
        <dgm:presLayoutVars>
          <dgm:chPref val="3"/>
        </dgm:presLayoutVars>
      </dgm:prSet>
      <dgm:spPr/>
      <dgm:t>
        <a:bodyPr/>
        <a:lstStyle/>
        <a:p>
          <a:endParaRPr lang="en-US"/>
        </a:p>
      </dgm:t>
    </dgm:pt>
    <dgm:pt modelId="{0029E3B9-C8AA-41EA-A11C-97443A267FA8}" type="pres">
      <dgm:prSet presAssocID="{2BCCA590-A21E-4E1C-B4B7-5536B4F71719}" presName="rootConnector" presStyleLbl="node3" presStyleIdx="0" presStyleCnt="4"/>
      <dgm:spPr/>
      <dgm:t>
        <a:bodyPr/>
        <a:lstStyle/>
        <a:p>
          <a:endParaRPr lang="en-US"/>
        </a:p>
      </dgm:t>
    </dgm:pt>
    <dgm:pt modelId="{E129657F-0E29-4D4A-A5C6-9851F0406B2B}" type="pres">
      <dgm:prSet presAssocID="{2BCCA590-A21E-4E1C-B4B7-5536B4F71719}" presName="hierChild4" presStyleCnt="0"/>
      <dgm:spPr/>
      <dgm:t>
        <a:bodyPr/>
        <a:lstStyle/>
        <a:p>
          <a:endParaRPr lang="en-US"/>
        </a:p>
      </dgm:t>
    </dgm:pt>
    <dgm:pt modelId="{B128A5ED-5829-4ED1-8803-537DBB0D2D3C}" type="pres">
      <dgm:prSet presAssocID="{2BCCA590-A21E-4E1C-B4B7-5536B4F71719}" presName="hierChild5" presStyleCnt="0"/>
      <dgm:spPr/>
      <dgm:t>
        <a:bodyPr/>
        <a:lstStyle/>
        <a:p>
          <a:endParaRPr lang="en-US"/>
        </a:p>
      </dgm:t>
    </dgm:pt>
    <dgm:pt modelId="{097246D9-A227-498F-B17E-D485DEAE4B7A}" type="pres">
      <dgm:prSet presAssocID="{E8382416-C2D9-4059-91FA-437F691B39FC}" presName="Name37" presStyleLbl="parChTrans1D3" presStyleIdx="1" presStyleCnt="4"/>
      <dgm:spPr/>
      <dgm:t>
        <a:bodyPr/>
        <a:lstStyle/>
        <a:p>
          <a:endParaRPr lang="en-US"/>
        </a:p>
      </dgm:t>
    </dgm:pt>
    <dgm:pt modelId="{700B3B65-2D19-43B7-A8CD-3C210D2F33FE}" type="pres">
      <dgm:prSet presAssocID="{61ED6F64-1037-41AA-99CB-0FD1CE5C42CA}" presName="hierRoot2" presStyleCnt="0">
        <dgm:presLayoutVars>
          <dgm:hierBranch val="init"/>
        </dgm:presLayoutVars>
      </dgm:prSet>
      <dgm:spPr/>
      <dgm:t>
        <a:bodyPr/>
        <a:lstStyle/>
        <a:p>
          <a:endParaRPr lang="en-US"/>
        </a:p>
      </dgm:t>
    </dgm:pt>
    <dgm:pt modelId="{3DC1410D-0E7C-4696-BFDE-FE451ACE3943}" type="pres">
      <dgm:prSet presAssocID="{61ED6F64-1037-41AA-99CB-0FD1CE5C42CA}" presName="rootComposite" presStyleCnt="0"/>
      <dgm:spPr/>
      <dgm:t>
        <a:bodyPr/>
        <a:lstStyle/>
        <a:p>
          <a:endParaRPr lang="en-US"/>
        </a:p>
      </dgm:t>
    </dgm:pt>
    <dgm:pt modelId="{C7225B67-C8E8-47E1-A344-FF9C485061D0}" type="pres">
      <dgm:prSet presAssocID="{61ED6F64-1037-41AA-99CB-0FD1CE5C42CA}" presName="rootText" presStyleLbl="node3" presStyleIdx="1" presStyleCnt="4">
        <dgm:presLayoutVars>
          <dgm:chPref val="3"/>
        </dgm:presLayoutVars>
      </dgm:prSet>
      <dgm:spPr/>
      <dgm:t>
        <a:bodyPr/>
        <a:lstStyle/>
        <a:p>
          <a:endParaRPr lang="en-US"/>
        </a:p>
      </dgm:t>
    </dgm:pt>
    <dgm:pt modelId="{BC295BA2-0479-4757-8A7E-FA48C65BD863}" type="pres">
      <dgm:prSet presAssocID="{61ED6F64-1037-41AA-99CB-0FD1CE5C42CA}" presName="rootConnector" presStyleLbl="node3" presStyleIdx="1" presStyleCnt="4"/>
      <dgm:spPr/>
      <dgm:t>
        <a:bodyPr/>
        <a:lstStyle/>
        <a:p>
          <a:endParaRPr lang="en-US"/>
        </a:p>
      </dgm:t>
    </dgm:pt>
    <dgm:pt modelId="{42E66376-BF4D-46D0-871E-0C37230B6549}" type="pres">
      <dgm:prSet presAssocID="{61ED6F64-1037-41AA-99CB-0FD1CE5C42CA}" presName="hierChild4" presStyleCnt="0"/>
      <dgm:spPr/>
      <dgm:t>
        <a:bodyPr/>
        <a:lstStyle/>
        <a:p>
          <a:endParaRPr lang="en-US"/>
        </a:p>
      </dgm:t>
    </dgm:pt>
    <dgm:pt modelId="{7A4804B7-0132-4D38-9164-C8C99E0324DB}" type="pres">
      <dgm:prSet presAssocID="{61ED6F64-1037-41AA-99CB-0FD1CE5C42CA}" presName="hierChild5" presStyleCnt="0"/>
      <dgm:spPr/>
      <dgm:t>
        <a:bodyPr/>
        <a:lstStyle/>
        <a:p>
          <a:endParaRPr lang="en-US"/>
        </a:p>
      </dgm:t>
    </dgm:pt>
    <dgm:pt modelId="{7CB4ECA4-2FEE-420E-A67D-604A80794DA7}" type="pres">
      <dgm:prSet presAssocID="{14534D70-A313-48E0-993E-9BF99A4751E1}" presName="hierChild5" presStyleCnt="0"/>
      <dgm:spPr/>
      <dgm:t>
        <a:bodyPr/>
        <a:lstStyle/>
        <a:p>
          <a:endParaRPr lang="en-US"/>
        </a:p>
      </dgm:t>
    </dgm:pt>
    <dgm:pt modelId="{5FFECCD6-3878-4991-ABE3-D522F3523DCA}" type="pres">
      <dgm:prSet presAssocID="{D43DF74B-DE34-4A39-8393-CFA044E97EC7}" presName="Name37" presStyleLbl="parChTrans1D2" presStyleIdx="1" presStyleCnt="2"/>
      <dgm:spPr/>
      <dgm:t>
        <a:bodyPr/>
        <a:lstStyle/>
        <a:p>
          <a:endParaRPr lang="en-US"/>
        </a:p>
      </dgm:t>
    </dgm:pt>
    <dgm:pt modelId="{2C591ED8-5095-4FCD-BB48-A94E2036B6E3}" type="pres">
      <dgm:prSet presAssocID="{2AF65186-30D4-4803-ACB9-BC2284D25B3D}" presName="hierRoot2" presStyleCnt="0">
        <dgm:presLayoutVars>
          <dgm:hierBranch val="init"/>
        </dgm:presLayoutVars>
      </dgm:prSet>
      <dgm:spPr/>
      <dgm:t>
        <a:bodyPr/>
        <a:lstStyle/>
        <a:p>
          <a:endParaRPr lang="en-US"/>
        </a:p>
      </dgm:t>
    </dgm:pt>
    <dgm:pt modelId="{06785766-DE72-40E4-BC30-B3482A8BA9A9}" type="pres">
      <dgm:prSet presAssocID="{2AF65186-30D4-4803-ACB9-BC2284D25B3D}" presName="rootComposite" presStyleCnt="0"/>
      <dgm:spPr/>
      <dgm:t>
        <a:bodyPr/>
        <a:lstStyle/>
        <a:p>
          <a:endParaRPr lang="en-US"/>
        </a:p>
      </dgm:t>
    </dgm:pt>
    <dgm:pt modelId="{0D9F4134-8C37-4D99-ACF9-C78485FA80EA}" type="pres">
      <dgm:prSet presAssocID="{2AF65186-30D4-4803-ACB9-BC2284D25B3D}" presName="rootText" presStyleLbl="node2" presStyleIdx="1" presStyleCnt="2">
        <dgm:presLayoutVars>
          <dgm:chPref val="3"/>
        </dgm:presLayoutVars>
      </dgm:prSet>
      <dgm:spPr/>
      <dgm:t>
        <a:bodyPr/>
        <a:lstStyle/>
        <a:p>
          <a:endParaRPr lang="en-US"/>
        </a:p>
      </dgm:t>
    </dgm:pt>
    <dgm:pt modelId="{05034F84-9D62-4471-8B5D-C7888EDD46EA}" type="pres">
      <dgm:prSet presAssocID="{2AF65186-30D4-4803-ACB9-BC2284D25B3D}" presName="rootConnector" presStyleLbl="node2" presStyleIdx="1" presStyleCnt="2"/>
      <dgm:spPr/>
      <dgm:t>
        <a:bodyPr/>
        <a:lstStyle/>
        <a:p>
          <a:endParaRPr lang="en-US"/>
        </a:p>
      </dgm:t>
    </dgm:pt>
    <dgm:pt modelId="{43363C4A-EB10-4398-95A9-891D95F95FFC}" type="pres">
      <dgm:prSet presAssocID="{2AF65186-30D4-4803-ACB9-BC2284D25B3D}" presName="hierChild4" presStyleCnt="0"/>
      <dgm:spPr/>
      <dgm:t>
        <a:bodyPr/>
        <a:lstStyle/>
        <a:p>
          <a:endParaRPr lang="en-US"/>
        </a:p>
      </dgm:t>
    </dgm:pt>
    <dgm:pt modelId="{CAF06C15-1277-4981-8E5C-97F5864241B7}" type="pres">
      <dgm:prSet presAssocID="{3BAA9B65-7C6D-4488-96B7-B397BA372791}" presName="Name37" presStyleLbl="parChTrans1D3" presStyleIdx="2" presStyleCnt="4"/>
      <dgm:spPr/>
      <dgm:t>
        <a:bodyPr/>
        <a:lstStyle/>
        <a:p>
          <a:endParaRPr lang="en-US"/>
        </a:p>
      </dgm:t>
    </dgm:pt>
    <dgm:pt modelId="{3CA7470B-D6D6-4E84-87E8-5018E389312C}" type="pres">
      <dgm:prSet presAssocID="{864A8C28-09B8-481B-8BF9-255473397F75}" presName="hierRoot2" presStyleCnt="0">
        <dgm:presLayoutVars>
          <dgm:hierBranch val="init"/>
        </dgm:presLayoutVars>
      </dgm:prSet>
      <dgm:spPr/>
      <dgm:t>
        <a:bodyPr/>
        <a:lstStyle/>
        <a:p>
          <a:endParaRPr lang="en-US"/>
        </a:p>
      </dgm:t>
    </dgm:pt>
    <dgm:pt modelId="{A09619A5-DAD8-42B9-9AA0-8EDC930F4569}" type="pres">
      <dgm:prSet presAssocID="{864A8C28-09B8-481B-8BF9-255473397F75}" presName="rootComposite" presStyleCnt="0"/>
      <dgm:spPr/>
      <dgm:t>
        <a:bodyPr/>
        <a:lstStyle/>
        <a:p>
          <a:endParaRPr lang="en-US"/>
        </a:p>
      </dgm:t>
    </dgm:pt>
    <dgm:pt modelId="{3C272F1B-3561-416A-B664-6CCA419912BC}" type="pres">
      <dgm:prSet presAssocID="{864A8C28-09B8-481B-8BF9-255473397F75}" presName="rootText" presStyleLbl="node3" presStyleIdx="2" presStyleCnt="4">
        <dgm:presLayoutVars>
          <dgm:chPref val="3"/>
        </dgm:presLayoutVars>
      </dgm:prSet>
      <dgm:spPr/>
      <dgm:t>
        <a:bodyPr/>
        <a:lstStyle/>
        <a:p>
          <a:endParaRPr lang="en-US"/>
        </a:p>
      </dgm:t>
    </dgm:pt>
    <dgm:pt modelId="{FCB987E9-89EA-4137-838A-EC9D76633379}" type="pres">
      <dgm:prSet presAssocID="{864A8C28-09B8-481B-8BF9-255473397F75}" presName="rootConnector" presStyleLbl="node3" presStyleIdx="2" presStyleCnt="4"/>
      <dgm:spPr/>
      <dgm:t>
        <a:bodyPr/>
        <a:lstStyle/>
        <a:p>
          <a:endParaRPr lang="en-US"/>
        </a:p>
      </dgm:t>
    </dgm:pt>
    <dgm:pt modelId="{3A0FDFFF-4C87-4C8B-8526-72B8A04931CA}" type="pres">
      <dgm:prSet presAssocID="{864A8C28-09B8-481B-8BF9-255473397F75}" presName="hierChild4" presStyleCnt="0"/>
      <dgm:spPr/>
      <dgm:t>
        <a:bodyPr/>
        <a:lstStyle/>
        <a:p>
          <a:endParaRPr lang="en-US"/>
        </a:p>
      </dgm:t>
    </dgm:pt>
    <dgm:pt modelId="{E9F51E55-FF7F-4528-A4FD-4DD117ECB2F1}" type="pres">
      <dgm:prSet presAssocID="{843E8F54-D63B-43E9-A4A5-DCEB20B15315}" presName="Name37" presStyleLbl="parChTrans1D4" presStyleIdx="0" presStyleCnt="2"/>
      <dgm:spPr/>
      <dgm:t>
        <a:bodyPr/>
        <a:lstStyle/>
        <a:p>
          <a:endParaRPr lang="en-US"/>
        </a:p>
      </dgm:t>
    </dgm:pt>
    <dgm:pt modelId="{963364FE-AABB-41CD-87D4-ED196E054397}" type="pres">
      <dgm:prSet presAssocID="{690B377E-54EB-426E-99F0-687C4D4C1F1F}" presName="hierRoot2" presStyleCnt="0">
        <dgm:presLayoutVars>
          <dgm:hierBranch val="init"/>
        </dgm:presLayoutVars>
      </dgm:prSet>
      <dgm:spPr/>
      <dgm:t>
        <a:bodyPr/>
        <a:lstStyle/>
        <a:p>
          <a:endParaRPr lang="en-US"/>
        </a:p>
      </dgm:t>
    </dgm:pt>
    <dgm:pt modelId="{7933CC0E-7A60-4832-9A3B-2B66D835D555}" type="pres">
      <dgm:prSet presAssocID="{690B377E-54EB-426E-99F0-687C4D4C1F1F}" presName="rootComposite" presStyleCnt="0"/>
      <dgm:spPr/>
      <dgm:t>
        <a:bodyPr/>
        <a:lstStyle/>
        <a:p>
          <a:endParaRPr lang="en-US"/>
        </a:p>
      </dgm:t>
    </dgm:pt>
    <dgm:pt modelId="{8655159E-0738-41B1-AE7A-C0C5F763F4A7}" type="pres">
      <dgm:prSet presAssocID="{690B377E-54EB-426E-99F0-687C4D4C1F1F}" presName="rootText" presStyleLbl="node4" presStyleIdx="0" presStyleCnt="2">
        <dgm:presLayoutVars>
          <dgm:chPref val="3"/>
        </dgm:presLayoutVars>
      </dgm:prSet>
      <dgm:spPr/>
      <dgm:t>
        <a:bodyPr/>
        <a:lstStyle/>
        <a:p>
          <a:endParaRPr lang="en-US"/>
        </a:p>
      </dgm:t>
    </dgm:pt>
    <dgm:pt modelId="{3632C5A1-9B48-4C2F-B8DD-5E8A5A817E07}" type="pres">
      <dgm:prSet presAssocID="{690B377E-54EB-426E-99F0-687C4D4C1F1F}" presName="rootConnector" presStyleLbl="node4" presStyleIdx="0" presStyleCnt="2"/>
      <dgm:spPr/>
      <dgm:t>
        <a:bodyPr/>
        <a:lstStyle/>
        <a:p>
          <a:endParaRPr lang="en-US"/>
        </a:p>
      </dgm:t>
    </dgm:pt>
    <dgm:pt modelId="{DD64A74A-631C-4983-A6EC-EF21DD1E7C8C}" type="pres">
      <dgm:prSet presAssocID="{690B377E-54EB-426E-99F0-687C4D4C1F1F}" presName="hierChild4" presStyleCnt="0"/>
      <dgm:spPr/>
      <dgm:t>
        <a:bodyPr/>
        <a:lstStyle/>
        <a:p>
          <a:endParaRPr lang="en-US"/>
        </a:p>
      </dgm:t>
    </dgm:pt>
    <dgm:pt modelId="{69294E3A-E958-435A-AF35-A43B07AE1C2E}" type="pres">
      <dgm:prSet presAssocID="{690B377E-54EB-426E-99F0-687C4D4C1F1F}" presName="hierChild5" presStyleCnt="0"/>
      <dgm:spPr/>
      <dgm:t>
        <a:bodyPr/>
        <a:lstStyle/>
        <a:p>
          <a:endParaRPr lang="en-US"/>
        </a:p>
      </dgm:t>
    </dgm:pt>
    <dgm:pt modelId="{378A8F79-D24A-4E92-A00D-1723E448F839}" type="pres">
      <dgm:prSet presAssocID="{864A8C28-09B8-481B-8BF9-255473397F75}" presName="hierChild5" presStyleCnt="0"/>
      <dgm:spPr/>
      <dgm:t>
        <a:bodyPr/>
        <a:lstStyle/>
        <a:p>
          <a:endParaRPr lang="en-US"/>
        </a:p>
      </dgm:t>
    </dgm:pt>
    <dgm:pt modelId="{C5E65C88-E3FF-42DE-A60E-8F77415A70D0}" type="pres">
      <dgm:prSet presAssocID="{27B1691D-36CB-45F3-ABE6-9282F3F8D3FB}" presName="Name37" presStyleLbl="parChTrans1D3" presStyleIdx="3" presStyleCnt="4"/>
      <dgm:spPr/>
      <dgm:t>
        <a:bodyPr/>
        <a:lstStyle/>
        <a:p>
          <a:endParaRPr lang="en-US"/>
        </a:p>
      </dgm:t>
    </dgm:pt>
    <dgm:pt modelId="{30AAE121-D9D5-4CA1-BE55-9DF373F59D3D}" type="pres">
      <dgm:prSet presAssocID="{1554F028-DB5F-432C-9B50-69F58D98F06D}" presName="hierRoot2" presStyleCnt="0">
        <dgm:presLayoutVars>
          <dgm:hierBranch val="init"/>
        </dgm:presLayoutVars>
      </dgm:prSet>
      <dgm:spPr/>
      <dgm:t>
        <a:bodyPr/>
        <a:lstStyle/>
        <a:p>
          <a:endParaRPr lang="en-US"/>
        </a:p>
      </dgm:t>
    </dgm:pt>
    <dgm:pt modelId="{12075079-190E-425E-992A-8E486965F6F5}" type="pres">
      <dgm:prSet presAssocID="{1554F028-DB5F-432C-9B50-69F58D98F06D}" presName="rootComposite" presStyleCnt="0"/>
      <dgm:spPr/>
      <dgm:t>
        <a:bodyPr/>
        <a:lstStyle/>
        <a:p>
          <a:endParaRPr lang="en-US"/>
        </a:p>
      </dgm:t>
    </dgm:pt>
    <dgm:pt modelId="{32F2B371-0E68-46C4-99E1-8950E0AA59F3}" type="pres">
      <dgm:prSet presAssocID="{1554F028-DB5F-432C-9B50-69F58D98F06D}" presName="rootText" presStyleLbl="node3" presStyleIdx="3" presStyleCnt="4">
        <dgm:presLayoutVars>
          <dgm:chPref val="3"/>
        </dgm:presLayoutVars>
      </dgm:prSet>
      <dgm:spPr/>
      <dgm:t>
        <a:bodyPr/>
        <a:lstStyle/>
        <a:p>
          <a:endParaRPr lang="en-US"/>
        </a:p>
      </dgm:t>
    </dgm:pt>
    <dgm:pt modelId="{F18612F7-9F80-4BAF-836A-8CE26497C6F0}" type="pres">
      <dgm:prSet presAssocID="{1554F028-DB5F-432C-9B50-69F58D98F06D}" presName="rootConnector" presStyleLbl="node3" presStyleIdx="3" presStyleCnt="4"/>
      <dgm:spPr/>
      <dgm:t>
        <a:bodyPr/>
        <a:lstStyle/>
        <a:p>
          <a:endParaRPr lang="en-US"/>
        </a:p>
      </dgm:t>
    </dgm:pt>
    <dgm:pt modelId="{CEC27B47-2A81-44D2-857F-56677C00D119}" type="pres">
      <dgm:prSet presAssocID="{1554F028-DB5F-432C-9B50-69F58D98F06D}" presName="hierChild4" presStyleCnt="0"/>
      <dgm:spPr/>
      <dgm:t>
        <a:bodyPr/>
        <a:lstStyle/>
        <a:p>
          <a:endParaRPr lang="en-US"/>
        </a:p>
      </dgm:t>
    </dgm:pt>
    <dgm:pt modelId="{2FFD1C5D-5DCC-475F-AACB-5C9E428978FF}" type="pres">
      <dgm:prSet presAssocID="{0B6AB93F-CC09-4216-BD7B-C4881C39C942}" presName="Name37" presStyleLbl="parChTrans1D4" presStyleIdx="1" presStyleCnt="2"/>
      <dgm:spPr/>
      <dgm:t>
        <a:bodyPr/>
        <a:lstStyle/>
        <a:p>
          <a:endParaRPr lang="en-US"/>
        </a:p>
      </dgm:t>
    </dgm:pt>
    <dgm:pt modelId="{1484854E-A1B1-4281-8132-3585D20861B0}" type="pres">
      <dgm:prSet presAssocID="{06C2A45B-B1B3-40B3-8951-FB5B1CF82137}" presName="hierRoot2" presStyleCnt="0">
        <dgm:presLayoutVars>
          <dgm:hierBranch val="init"/>
        </dgm:presLayoutVars>
      </dgm:prSet>
      <dgm:spPr/>
      <dgm:t>
        <a:bodyPr/>
        <a:lstStyle/>
        <a:p>
          <a:endParaRPr lang="en-US"/>
        </a:p>
      </dgm:t>
    </dgm:pt>
    <dgm:pt modelId="{E58580D0-AAF5-4BDB-85A4-6318B6CDB215}" type="pres">
      <dgm:prSet presAssocID="{06C2A45B-B1B3-40B3-8951-FB5B1CF82137}" presName="rootComposite" presStyleCnt="0"/>
      <dgm:spPr/>
      <dgm:t>
        <a:bodyPr/>
        <a:lstStyle/>
        <a:p>
          <a:endParaRPr lang="en-US"/>
        </a:p>
      </dgm:t>
    </dgm:pt>
    <dgm:pt modelId="{E3787CC8-CF0F-442B-A518-2185CBC70DD0}" type="pres">
      <dgm:prSet presAssocID="{06C2A45B-B1B3-40B3-8951-FB5B1CF82137}" presName="rootText" presStyleLbl="node4" presStyleIdx="1" presStyleCnt="2">
        <dgm:presLayoutVars>
          <dgm:chPref val="3"/>
        </dgm:presLayoutVars>
      </dgm:prSet>
      <dgm:spPr/>
      <dgm:t>
        <a:bodyPr/>
        <a:lstStyle/>
        <a:p>
          <a:endParaRPr lang="en-US"/>
        </a:p>
      </dgm:t>
    </dgm:pt>
    <dgm:pt modelId="{4B949F94-D91F-4583-8B44-EEC72CCAD2BB}" type="pres">
      <dgm:prSet presAssocID="{06C2A45B-B1B3-40B3-8951-FB5B1CF82137}" presName="rootConnector" presStyleLbl="node4" presStyleIdx="1" presStyleCnt="2"/>
      <dgm:spPr/>
      <dgm:t>
        <a:bodyPr/>
        <a:lstStyle/>
        <a:p>
          <a:endParaRPr lang="en-US"/>
        </a:p>
      </dgm:t>
    </dgm:pt>
    <dgm:pt modelId="{EB0219F9-47C7-4D41-8C7D-D7BCDFD4CC1A}" type="pres">
      <dgm:prSet presAssocID="{06C2A45B-B1B3-40B3-8951-FB5B1CF82137}" presName="hierChild4" presStyleCnt="0"/>
      <dgm:spPr/>
      <dgm:t>
        <a:bodyPr/>
        <a:lstStyle/>
        <a:p>
          <a:endParaRPr lang="en-US"/>
        </a:p>
      </dgm:t>
    </dgm:pt>
    <dgm:pt modelId="{4016A88F-1DF8-4C9D-B306-6AAFA735569C}" type="pres">
      <dgm:prSet presAssocID="{06C2A45B-B1B3-40B3-8951-FB5B1CF82137}" presName="hierChild5" presStyleCnt="0"/>
      <dgm:spPr/>
      <dgm:t>
        <a:bodyPr/>
        <a:lstStyle/>
        <a:p>
          <a:endParaRPr lang="en-US"/>
        </a:p>
      </dgm:t>
    </dgm:pt>
    <dgm:pt modelId="{1219A425-B292-4748-83AB-D343102F6FE6}" type="pres">
      <dgm:prSet presAssocID="{1554F028-DB5F-432C-9B50-69F58D98F06D}" presName="hierChild5" presStyleCnt="0"/>
      <dgm:spPr/>
      <dgm:t>
        <a:bodyPr/>
        <a:lstStyle/>
        <a:p>
          <a:endParaRPr lang="en-US"/>
        </a:p>
      </dgm:t>
    </dgm:pt>
    <dgm:pt modelId="{262AAB7E-0257-4AB1-B86D-58A6D63C5E6F}" type="pres">
      <dgm:prSet presAssocID="{2AF65186-30D4-4803-ACB9-BC2284D25B3D}" presName="hierChild5" presStyleCnt="0"/>
      <dgm:spPr/>
      <dgm:t>
        <a:bodyPr/>
        <a:lstStyle/>
        <a:p>
          <a:endParaRPr lang="en-US"/>
        </a:p>
      </dgm:t>
    </dgm:pt>
    <dgm:pt modelId="{A3CAEDAB-4587-4D17-A91E-5F14C7A2EB9C}" type="pres">
      <dgm:prSet presAssocID="{2C46FE8C-A3BF-49AE-AA93-EF9213CA7555}" presName="hierChild3" presStyleCnt="0"/>
      <dgm:spPr/>
      <dgm:t>
        <a:bodyPr/>
        <a:lstStyle/>
        <a:p>
          <a:endParaRPr lang="en-US"/>
        </a:p>
      </dgm:t>
    </dgm:pt>
  </dgm:ptLst>
  <dgm:cxnLst>
    <dgm:cxn modelId="{FED6950E-DE0C-4079-A3D5-0CF3CC97DF7D}" type="presOf" srcId="{2BCCA590-A21E-4E1C-B4B7-5536B4F71719}" destId="{5C72C958-63D5-44CB-85BA-4B182A1B5398}" srcOrd="0" destOrd="0" presId="urn:microsoft.com/office/officeart/2005/8/layout/orgChart1"/>
    <dgm:cxn modelId="{6CE28830-6074-4BFE-BC4C-54F16D10991B}" type="presOf" srcId="{61ED6F64-1037-41AA-99CB-0FD1CE5C42CA}" destId="{C7225B67-C8E8-47E1-A344-FF9C485061D0}" srcOrd="0" destOrd="0" presId="urn:microsoft.com/office/officeart/2005/8/layout/orgChart1"/>
    <dgm:cxn modelId="{74427090-71B9-44E9-8F56-95CAC64A3215}" type="presOf" srcId="{690B377E-54EB-426E-99F0-687C4D4C1F1F}" destId="{3632C5A1-9B48-4C2F-B8DD-5E8A5A817E07}" srcOrd="1" destOrd="0" presId="urn:microsoft.com/office/officeart/2005/8/layout/orgChart1"/>
    <dgm:cxn modelId="{82AACC66-4F37-498F-9545-847F48A409D1}" srcId="{C8F96092-F1D6-4C35-89DB-E3BA9356AF38}" destId="{2C46FE8C-A3BF-49AE-AA93-EF9213CA7555}" srcOrd="0" destOrd="0" parTransId="{62C9C211-5475-4E39-AA47-3D1B08F22490}" sibTransId="{AE0BE274-8777-487B-BBD9-E26F786C7D19}"/>
    <dgm:cxn modelId="{FB2BFA60-CE76-4DF6-9C86-27469E4D9949}" type="presOf" srcId="{D43DF74B-DE34-4A39-8393-CFA044E97EC7}" destId="{5FFECCD6-3878-4991-ABE3-D522F3523DCA}" srcOrd="0" destOrd="0" presId="urn:microsoft.com/office/officeart/2005/8/layout/orgChart1"/>
    <dgm:cxn modelId="{7B5DAE08-6310-42E8-9C4B-AA205D65D479}" type="presOf" srcId="{14534D70-A313-48E0-993E-9BF99A4751E1}" destId="{95715B06-0210-4761-BDAC-9EB7095DC8B1}" srcOrd="1" destOrd="0" presId="urn:microsoft.com/office/officeart/2005/8/layout/orgChart1"/>
    <dgm:cxn modelId="{AE7F8B24-4E19-40E7-A95A-27A8915DA4B0}" srcId="{864A8C28-09B8-481B-8BF9-255473397F75}" destId="{690B377E-54EB-426E-99F0-687C4D4C1F1F}" srcOrd="0" destOrd="0" parTransId="{843E8F54-D63B-43E9-A4A5-DCEB20B15315}" sibTransId="{9234387F-E811-41CB-BBEA-D36EC3A4F0E8}"/>
    <dgm:cxn modelId="{ECB58427-F123-4544-AF4D-0CF7B438AAE9}" type="presOf" srcId="{440E62FC-F87B-4234-A595-69BE92522468}" destId="{A5CC26DD-5B3E-4647-8F89-280D8BB1D9DC}" srcOrd="0" destOrd="0" presId="urn:microsoft.com/office/officeart/2005/8/layout/orgChart1"/>
    <dgm:cxn modelId="{636C078E-1B71-4883-8ED5-ED7D524BE729}" srcId="{2AF65186-30D4-4803-ACB9-BC2284D25B3D}" destId="{864A8C28-09B8-481B-8BF9-255473397F75}" srcOrd="0" destOrd="0" parTransId="{3BAA9B65-7C6D-4488-96B7-B397BA372791}" sibTransId="{2D9E2C27-5629-4223-A5F9-A3AD35FB9735}"/>
    <dgm:cxn modelId="{3D3E8708-6259-4587-8FAE-5F8B85D1CC3E}" srcId="{2AF65186-30D4-4803-ACB9-BC2284D25B3D}" destId="{1554F028-DB5F-432C-9B50-69F58D98F06D}" srcOrd="1" destOrd="0" parTransId="{27B1691D-36CB-45F3-ABE6-9282F3F8D3FB}" sibTransId="{35DA2551-FCBF-4BA4-A19E-1F4A3434C652}"/>
    <dgm:cxn modelId="{0F8082CB-82C1-45FF-8A40-548BCB0C5819}" srcId="{14534D70-A313-48E0-993E-9BF99A4751E1}" destId="{2BCCA590-A21E-4E1C-B4B7-5536B4F71719}" srcOrd="0" destOrd="0" parTransId="{F15030C9-44BF-4FFD-9624-F98E70BC1861}" sibTransId="{E578A5D8-39A3-4D9C-9299-0900E10025F4}"/>
    <dgm:cxn modelId="{CE95562F-A0C2-4C4C-B267-8CAC87EFFDF2}" type="presOf" srcId="{E8382416-C2D9-4059-91FA-437F691B39FC}" destId="{097246D9-A227-498F-B17E-D485DEAE4B7A}" srcOrd="0" destOrd="0" presId="urn:microsoft.com/office/officeart/2005/8/layout/orgChart1"/>
    <dgm:cxn modelId="{8D464FFB-D46A-47F2-86D7-7B68AB9F2033}" type="presOf" srcId="{2C46FE8C-A3BF-49AE-AA93-EF9213CA7555}" destId="{509DC3CD-47FA-4517-9131-7C493EC2D145}" srcOrd="1" destOrd="0" presId="urn:microsoft.com/office/officeart/2005/8/layout/orgChart1"/>
    <dgm:cxn modelId="{DCE1158F-B543-41AF-9201-E2B71A7D78BB}" type="presOf" srcId="{14534D70-A313-48E0-993E-9BF99A4751E1}" destId="{C69C8D37-FE2E-479A-A600-591C22E74617}" srcOrd="0" destOrd="0" presId="urn:microsoft.com/office/officeart/2005/8/layout/orgChart1"/>
    <dgm:cxn modelId="{E3AE7BF3-5926-47B4-9B64-A688848D50FA}" srcId="{14534D70-A313-48E0-993E-9BF99A4751E1}" destId="{61ED6F64-1037-41AA-99CB-0FD1CE5C42CA}" srcOrd="1" destOrd="0" parTransId="{E8382416-C2D9-4059-91FA-437F691B39FC}" sibTransId="{C2856B12-CA64-4316-91A0-E1033DDA9D39}"/>
    <dgm:cxn modelId="{2D4184A8-1412-4642-AD2F-3C6FACC4A900}" type="presOf" srcId="{0B6AB93F-CC09-4216-BD7B-C4881C39C942}" destId="{2FFD1C5D-5DCC-475F-AACB-5C9E428978FF}" srcOrd="0" destOrd="0" presId="urn:microsoft.com/office/officeart/2005/8/layout/orgChart1"/>
    <dgm:cxn modelId="{E9B069CE-EF50-4F19-87AA-0211D40CB032}" type="presOf" srcId="{06C2A45B-B1B3-40B3-8951-FB5B1CF82137}" destId="{4B949F94-D91F-4583-8B44-EEC72CCAD2BB}" srcOrd="1" destOrd="0" presId="urn:microsoft.com/office/officeart/2005/8/layout/orgChart1"/>
    <dgm:cxn modelId="{FC20178A-7341-49A1-A126-758925BD66D6}" srcId="{1554F028-DB5F-432C-9B50-69F58D98F06D}" destId="{06C2A45B-B1B3-40B3-8951-FB5B1CF82137}" srcOrd="0" destOrd="0" parTransId="{0B6AB93F-CC09-4216-BD7B-C4881C39C942}" sibTransId="{B5C65E50-4ED4-49F1-BAAD-044F57A57DF1}"/>
    <dgm:cxn modelId="{C30E5A13-511A-4076-8CA1-CC1915A81304}" type="presOf" srcId="{27B1691D-36CB-45F3-ABE6-9282F3F8D3FB}" destId="{C5E65C88-E3FF-42DE-A60E-8F77415A70D0}" srcOrd="0" destOrd="0" presId="urn:microsoft.com/office/officeart/2005/8/layout/orgChart1"/>
    <dgm:cxn modelId="{17F1BD52-3AF3-424A-B75C-08EAFDB7C06A}" srcId="{2C46FE8C-A3BF-49AE-AA93-EF9213CA7555}" destId="{2AF65186-30D4-4803-ACB9-BC2284D25B3D}" srcOrd="1" destOrd="0" parTransId="{D43DF74B-DE34-4A39-8393-CFA044E97EC7}" sibTransId="{F83005D6-6F72-44DD-8AF7-4AC790629926}"/>
    <dgm:cxn modelId="{71401F57-EDBB-4023-B42A-6AC35DC15ECE}" type="presOf" srcId="{2AF65186-30D4-4803-ACB9-BC2284D25B3D}" destId="{05034F84-9D62-4471-8B5D-C7888EDD46EA}" srcOrd="1" destOrd="0" presId="urn:microsoft.com/office/officeart/2005/8/layout/orgChart1"/>
    <dgm:cxn modelId="{85DB738A-E510-45D8-B76B-D10415454388}" type="presOf" srcId="{F15030C9-44BF-4FFD-9624-F98E70BC1861}" destId="{31A00046-87FB-4D8E-9926-34D9053AB534}" srcOrd="0" destOrd="0" presId="urn:microsoft.com/office/officeart/2005/8/layout/orgChart1"/>
    <dgm:cxn modelId="{817C86B1-7E8C-4624-9164-BB3B2F51996C}" type="presOf" srcId="{C8F96092-F1D6-4C35-89DB-E3BA9356AF38}" destId="{DB702D74-9704-4813-96A1-1E1622EDBAEE}" srcOrd="0" destOrd="0" presId="urn:microsoft.com/office/officeart/2005/8/layout/orgChart1"/>
    <dgm:cxn modelId="{1674D2BB-89E0-44ED-B405-AA1C4C587D02}" type="presOf" srcId="{61ED6F64-1037-41AA-99CB-0FD1CE5C42CA}" destId="{BC295BA2-0479-4757-8A7E-FA48C65BD863}" srcOrd="1" destOrd="0" presId="urn:microsoft.com/office/officeart/2005/8/layout/orgChart1"/>
    <dgm:cxn modelId="{B9545954-5304-4DD5-999B-315E9E98CD73}" type="presOf" srcId="{2BCCA590-A21E-4E1C-B4B7-5536B4F71719}" destId="{0029E3B9-C8AA-41EA-A11C-97443A267FA8}" srcOrd="1" destOrd="0" presId="urn:microsoft.com/office/officeart/2005/8/layout/orgChart1"/>
    <dgm:cxn modelId="{33B8C77A-B664-447B-B99A-46B256B6A3A0}" type="presOf" srcId="{1554F028-DB5F-432C-9B50-69F58D98F06D}" destId="{F18612F7-9F80-4BAF-836A-8CE26497C6F0}" srcOrd="1" destOrd="0" presId="urn:microsoft.com/office/officeart/2005/8/layout/orgChart1"/>
    <dgm:cxn modelId="{9F06FFF7-B036-436C-ABDC-4BA1292C69A0}" type="presOf" srcId="{864A8C28-09B8-481B-8BF9-255473397F75}" destId="{3C272F1B-3561-416A-B664-6CCA419912BC}" srcOrd="0" destOrd="0" presId="urn:microsoft.com/office/officeart/2005/8/layout/orgChart1"/>
    <dgm:cxn modelId="{014A1D01-6E37-47D1-9186-DB5523E7D15E}" type="presOf" srcId="{2AF65186-30D4-4803-ACB9-BC2284D25B3D}" destId="{0D9F4134-8C37-4D99-ACF9-C78485FA80EA}" srcOrd="0" destOrd="0" presId="urn:microsoft.com/office/officeart/2005/8/layout/orgChart1"/>
    <dgm:cxn modelId="{27B7607D-7155-4C6F-91DE-BE2E0907AACC}" srcId="{2C46FE8C-A3BF-49AE-AA93-EF9213CA7555}" destId="{14534D70-A313-48E0-993E-9BF99A4751E1}" srcOrd="0" destOrd="0" parTransId="{440E62FC-F87B-4234-A595-69BE92522468}" sibTransId="{701B406F-74DA-4A44-8CF8-C0D1B7CD73B6}"/>
    <dgm:cxn modelId="{DF0A1069-71C2-431F-8042-7FE1DF9F12EB}" type="presOf" srcId="{3BAA9B65-7C6D-4488-96B7-B397BA372791}" destId="{CAF06C15-1277-4981-8E5C-97F5864241B7}" srcOrd="0" destOrd="0" presId="urn:microsoft.com/office/officeart/2005/8/layout/orgChart1"/>
    <dgm:cxn modelId="{5FB87F9F-2789-4C1C-84BB-7D91BAA57147}" type="presOf" srcId="{2C46FE8C-A3BF-49AE-AA93-EF9213CA7555}" destId="{418912AB-6FED-4B26-9BE6-8844E6C06A38}" srcOrd="0" destOrd="0" presId="urn:microsoft.com/office/officeart/2005/8/layout/orgChart1"/>
    <dgm:cxn modelId="{3F632088-2405-4111-9385-775DDA997875}" type="presOf" srcId="{690B377E-54EB-426E-99F0-687C4D4C1F1F}" destId="{8655159E-0738-41B1-AE7A-C0C5F763F4A7}" srcOrd="0" destOrd="0" presId="urn:microsoft.com/office/officeart/2005/8/layout/orgChart1"/>
    <dgm:cxn modelId="{48B326FE-3C86-4C73-9832-EC307F7E6479}" type="presOf" srcId="{843E8F54-D63B-43E9-A4A5-DCEB20B15315}" destId="{E9F51E55-FF7F-4528-A4FD-4DD117ECB2F1}" srcOrd="0" destOrd="0" presId="urn:microsoft.com/office/officeart/2005/8/layout/orgChart1"/>
    <dgm:cxn modelId="{2D577D72-9ADB-4795-8E5B-4530B935EBE2}" type="presOf" srcId="{1554F028-DB5F-432C-9B50-69F58D98F06D}" destId="{32F2B371-0E68-46C4-99E1-8950E0AA59F3}" srcOrd="0" destOrd="0" presId="urn:microsoft.com/office/officeart/2005/8/layout/orgChart1"/>
    <dgm:cxn modelId="{3186F825-A838-4C0D-A45D-7608FB3A63B4}" type="presOf" srcId="{06C2A45B-B1B3-40B3-8951-FB5B1CF82137}" destId="{E3787CC8-CF0F-442B-A518-2185CBC70DD0}" srcOrd="0" destOrd="0" presId="urn:microsoft.com/office/officeart/2005/8/layout/orgChart1"/>
    <dgm:cxn modelId="{068B34A5-294C-4CAA-A3DE-C54463BD3DBB}" type="presOf" srcId="{864A8C28-09B8-481B-8BF9-255473397F75}" destId="{FCB987E9-89EA-4137-838A-EC9D76633379}" srcOrd="1" destOrd="0" presId="urn:microsoft.com/office/officeart/2005/8/layout/orgChart1"/>
    <dgm:cxn modelId="{8D81ADA3-0FB0-442D-B363-10A251AFB63E}" type="presParOf" srcId="{DB702D74-9704-4813-96A1-1E1622EDBAEE}" destId="{A5553F94-5CE1-40C9-9676-2711A675CD77}" srcOrd="0" destOrd="0" presId="urn:microsoft.com/office/officeart/2005/8/layout/orgChart1"/>
    <dgm:cxn modelId="{699C4ED0-C047-4283-8A42-7A245F817EA3}" type="presParOf" srcId="{A5553F94-5CE1-40C9-9676-2711A675CD77}" destId="{77C5A94E-F585-4A43-88BA-CDC7968B7BDD}" srcOrd="0" destOrd="0" presId="urn:microsoft.com/office/officeart/2005/8/layout/orgChart1"/>
    <dgm:cxn modelId="{13A3280C-B1D4-440E-A1EF-57FABE133764}" type="presParOf" srcId="{77C5A94E-F585-4A43-88BA-CDC7968B7BDD}" destId="{418912AB-6FED-4B26-9BE6-8844E6C06A38}" srcOrd="0" destOrd="0" presId="urn:microsoft.com/office/officeart/2005/8/layout/orgChart1"/>
    <dgm:cxn modelId="{23D59707-A68F-4F98-8B3F-790C330C03B0}" type="presParOf" srcId="{77C5A94E-F585-4A43-88BA-CDC7968B7BDD}" destId="{509DC3CD-47FA-4517-9131-7C493EC2D145}" srcOrd="1" destOrd="0" presId="urn:microsoft.com/office/officeart/2005/8/layout/orgChart1"/>
    <dgm:cxn modelId="{263D81DB-C2E0-4589-94D8-2E2390CC7560}" type="presParOf" srcId="{A5553F94-5CE1-40C9-9676-2711A675CD77}" destId="{4265A543-DEB2-4FA7-98F2-452B8165D146}" srcOrd="1" destOrd="0" presId="urn:microsoft.com/office/officeart/2005/8/layout/orgChart1"/>
    <dgm:cxn modelId="{006206D7-F8CD-4301-8F4F-51230CF26A59}" type="presParOf" srcId="{4265A543-DEB2-4FA7-98F2-452B8165D146}" destId="{A5CC26DD-5B3E-4647-8F89-280D8BB1D9DC}" srcOrd="0" destOrd="0" presId="urn:microsoft.com/office/officeart/2005/8/layout/orgChart1"/>
    <dgm:cxn modelId="{0CAE7A3F-A832-4632-82CE-1C96C7FED551}" type="presParOf" srcId="{4265A543-DEB2-4FA7-98F2-452B8165D146}" destId="{2AB2BFEF-DF27-419F-992D-44AD764385E4}" srcOrd="1" destOrd="0" presId="urn:microsoft.com/office/officeart/2005/8/layout/orgChart1"/>
    <dgm:cxn modelId="{EA08049A-76AA-4E0D-B808-686D9798D736}" type="presParOf" srcId="{2AB2BFEF-DF27-419F-992D-44AD764385E4}" destId="{51DD09DB-D854-4CD1-8C5D-E975CF1AAB41}" srcOrd="0" destOrd="0" presId="urn:microsoft.com/office/officeart/2005/8/layout/orgChart1"/>
    <dgm:cxn modelId="{C613C701-695D-47ED-AB30-9F1FC5C33EFF}" type="presParOf" srcId="{51DD09DB-D854-4CD1-8C5D-E975CF1AAB41}" destId="{C69C8D37-FE2E-479A-A600-591C22E74617}" srcOrd="0" destOrd="0" presId="urn:microsoft.com/office/officeart/2005/8/layout/orgChart1"/>
    <dgm:cxn modelId="{B7698048-FDAF-473E-A1B0-1D09F8650A60}" type="presParOf" srcId="{51DD09DB-D854-4CD1-8C5D-E975CF1AAB41}" destId="{95715B06-0210-4761-BDAC-9EB7095DC8B1}" srcOrd="1" destOrd="0" presId="urn:microsoft.com/office/officeart/2005/8/layout/orgChart1"/>
    <dgm:cxn modelId="{7444A499-21BB-4898-B073-34BDD765E92E}" type="presParOf" srcId="{2AB2BFEF-DF27-419F-992D-44AD764385E4}" destId="{6AD9E646-C039-42A3-9E6C-BB0B6A755D6E}" srcOrd="1" destOrd="0" presId="urn:microsoft.com/office/officeart/2005/8/layout/orgChart1"/>
    <dgm:cxn modelId="{A4FC6C99-EAEE-44CC-940E-A4E2E61DF601}" type="presParOf" srcId="{6AD9E646-C039-42A3-9E6C-BB0B6A755D6E}" destId="{31A00046-87FB-4D8E-9926-34D9053AB534}" srcOrd="0" destOrd="0" presId="urn:microsoft.com/office/officeart/2005/8/layout/orgChart1"/>
    <dgm:cxn modelId="{E68400F2-1055-4B71-8668-E4AD26BCE3C2}" type="presParOf" srcId="{6AD9E646-C039-42A3-9E6C-BB0B6A755D6E}" destId="{BA04580C-1279-430A-93EA-23E2BD8BDFE3}" srcOrd="1" destOrd="0" presId="urn:microsoft.com/office/officeart/2005/8/layout/orgChart1"/>
    <dgm:cxn modelId="{9591F584-D2F0-4895-873A-54A769058B03}" type="presParOf" srcId="{BA04580C-1279-430A-93EA-23E2BD8BDFE3}" destId="{0E46BCD0-EFF3-4928-BED7-14006C647EDF}" srcOrd="0" destOrd="0" presId="urn:microsoft.com/office/officeart/2005/8/layout/orgChart1"/>
    <dgm:cxn modelId="{BA3656C2-C27C-4F60-B60C-2AF0CE6A3A07}" type="presParOf" srcId="{0E46BCD0-EFF3-4928-BED7-14006C647EDF}" destId="{5C72C958-63D5-44CB-85BA-4B182A1B5398}" srcOrd="0" destOrd="0" presId="urn:microsoft.com/office/officeart/2005/8/layout/orgChart1"/>
    <dgm:cxn modelId="{214E5DD6-5B33-48EC-9941-5B627A4C2B3F}" type="presParOf" srcId="{0E46BCD0-EFF3-4928-BED7-14006C647EDF}" destId="{0029E3B9-C8AA-41EA-A11C-97443A267FA8}" srcOrd="1" destOrd="0" presId="urn:microsoft.com/office/officeart/2005/8/layout/orgChart1"/>
    <dgm:cxn modelId="{562E7F7F-04A1-433A-8A15-CE79A88A9782}" type="presParOf" srcId="{BA04580C-1279-430A-93EA-23E2BD8BDFE3}" destId="{E129657F-0E29-4D4A-A5C6-9851F0406B2B}" srcOrd="1" destOrd="0" presId="urn:microsoft.com/office/officeart/2005/8/layout/orgChart1"/>
    <dgm:cxn modelId="{614F9660-33E4-47D4-88DB-CEA798A6F6B2}" type="presParOf" srcId="{BA04580C-1279-430A-93EA-23E2BD8BDFE3}" destId="{B128A5ED-5829-4ED1-8803-537DBB0D2D3C}" srcOrd="2" destOrd="0" presId="urn:microsoft.com/office/officeart/2005/8/layout/orgChart1"/>
    <dgm:cxn modelId="{4F577C09-357F-4E24-B495-F322384A1D33}" type="presParOf" srcId="{6AD9E646-C039-42A3-9E6C-BB0B6A755D6E}" destId="{097246D9-A227-498F-B17E-D485DEAE4B7A}" srcOrd="2" destOrd="0" presId="urn:microsoft.com/office/officeart/2005/8/layout/orgChart1"/>
    <dgm:cxn modelId="{C2CCE993-2E40-407C-A06B-FF8EDCCFBF6C}" type="presParOf" srcId="{6AD9E646-C039-42A3-9E6C-BB0B6A755D6E}" destId="{700B3B65-2D19-43B7-A8CD-3C210D2F33FE}" srcOrd="3" destOrd="0" presId="urn:microsoft.com/office/officeart/2005/8/layout/orgChart1"/>
    <dgm:cxn modelId="{8B74E7EB-6EE1-42EF-8F88-EC4C1BFD581D}" type="presParOf" srcId="{700B3B65-2D19-43B7-A8CD-3C210D2F33FE}" destId="{3DC1410D-0E7C-4696-BFDE-FE451ACE3943}" srcOrd="0" destOrd="0" presId="urn:microsoft.com/office/officeart/2005/8/layout/orgChart1"/>
    <dgm:cxn modelId="{E8BDF335-C61D-4F7F-A32F-62CD2FA69D5C}" type="presParOf" srcId="{3DC1410D-0E7C-4696-BFDE-FE451ACE3943}" destId="{C7225B67-C8E8-47E1-A344-FF9C485061D0}" srcOrd="0" destOrd="0" presId="urn:microsoft.com/office/officeart/2005/8/layout/orgChart1"/>
    <dgm:cxn modelId="{60376925-D0A2-4D3E-9052-243ECD2AC9A4}" type="presParOf" srcId="{3DC1410D-0E7C-4696-BFDE-FE451ACE3943}" destId="{BC295BA2-0479-4757-8A7E-FA48C65BD863}" srcOrd="1" destOrd="0" presId="urn:microsoft.com/office/officeart/2005/8/layout/orgChart1"/>
    <dgm:cxn modelId="{FAADBDFE-C0E5-4950-A3FC-563D134D9543}" type="presParOf" srcId="{700B3B65-2D19-43B7-A8CD-3C210D2F33FE}" destId="{42E66376-BF4D-46D0-871E-0C37230B6549}" srcOrd="1" destOrd="0" presId="urn:microsoft.com/office/officeart/2005/8/layout/orgChart1"/>
    <dgm:cxn modelId="{90ABBC77-73C9-4B15-82B6-B7BB9CA80CEA}" type="presParOf" srcId="{700B3B65-2D19-43B7-A8CD-3C210D2F33FE}" destId="{7A4804B7-0132-4D38-9164-C8C99E0324DB}" srcOrd="2" destOrd="0" presId="urn:microsoft.com/office/officeart/2005/8/layout/orgChart1"/>
    <dgm:cxn modelId="{80266270-4AD2-4DC2-8B4E-7EE800BCC59B}" type="presParOf" srcId="{2AB2BFEF-DF27-419F-992D-44AD764385E4}" destId="{7CB4ECA4-2FEE-420E-A67D-604A80794DA7}" srcOrd="2" destOrd="0" presId="urn:microsoft.com/office/officeart/2005/8/layout/orgChart1"/>
    <dgm:cxn modelId="{07358147-CFCA-4F79-9281-B6C091277452}" type="presParOf" srcId="{4265A543-DEB2-4FA7-98F2-452B8165D146}" destId="{5FFECCD6-3878-4991-ABE3-D522F3523DCA}" srcOrd="2" destOrd="0" presId="urn:microsoft.com/office/officeart/2005/8/layout/orgChart1"/>
    <dgm:cxn modelId="{C6042959-41EC-46F0-9880-B22B3911A03F}" type="presParOf" srcId="{4265A543-DEB2-4FA7-98F2-452B8165D146}" destId="{2C591ED8-5095-4FCD-BB48-A94E2036B6E3}" srcOrd="3" destOrd="0" presId="urn:microsoft.com/office/officeart/2005/8/layout/orgChart1"/>
    <dgm:cxn modelId="{0826EAB5-7C79-44EC-B133-941447A42DBC}" type="presParOf" srcId="{2C591ED8-5095-4FCD-BB48-A94E2036B6E3}" destId="{06785766-DE72-40E4-BC30-B3482A8BA9A9}" srcOrd="0" destOrd="0" presId="urn:microsoft.com/office/officeart/2005/8/layout/orgChart1"/>
    <dgm:cxn modelId="{D5156D31-569B-4109-87D5-66F6E0639EAF}" type="presParOf" srcId="{06785766-DE72-40E4-BC30-B3482A8BA9A9}" destId="{0D9F4134-8C37-4D99-ACF9-C78485FA80EA}" srcOrd="0" destOrd="0" presId="urn:microsoft.com/office/officeart/2005/8/layout/orgChart1"/>
    <dgm:cxn modelId="{9D2B1AB9-BD20-4096-B30B-572EB351AB9D}" type="presParOf" srcId="{06785766-DE72-40E4-BC30-B3482A8BA9A9}" destId="{05034F84-9D62-4471-8B5D-C7888EDD46EA}" srcOrd="1" destOrd="0" presId="urn:microsoft.com/office/officeart/2005/8/layout/orgChart1"/>
    <dgm:cxn modelId="{BC5EBA40-F5BA-453D-9AF1-4B21EC4DA812}" type="presParOf" srcId="{2C591ED8-5095-4FCD-BB48-A94E2036B6E3}" destId="{43363C4A-EB10-4398-95A9-891D95F95FFC}" srcOrd="1" destOrd="0" presId="urn:microsoft.com/office/officeart/2005/8/layout/orgChart1"/>
    <dgm:cxn modelId="{34B6F83D-193A-4853-BEA9-2C89337C440A}" type="presParOf" srcId="{43363C4A-EB10-4398-95A9-891D95F95FFC}" destId="{CAF06C15-1277-4981-8E5C-97F5864241B7}" srcOrd="0" destOrd="0" presId="urn:microsoft.com/office/officeart/2005/8/layout/orgChart1"/>
    <dgm:cxn modelId="{4BCE1E2F-EC0F-4E4C-8F2B-6D564AB2DF9F}" type="presParOf" srcId="{43363C4A-EB10-4398-95A9-891D95F95FFC}" destId="{3CA7470B-D6D6-4E84-87E8-5018E389312C}" srcOrd="1" destOrd="0" presId="urn:microsoft.com/office/officeart/2005/8/layout/orgChart1"/>
    <dgm:cxn modelId="{B48776E2-1C28-4FC6-8237-398846D81C4C}" type="presParOf" srcId="{3CA7470B-D6D6-4E84-87E8-5018E389312C}" destId="{A09619A5-DAD8-42B9-9AA0-8EDC930F4569}" srcOrd="0" destOrd="0" presId="urn:microsoft.com/office/officeart/2005/8/layout/orgChart1"/>
    <dgm:cxn modelId="{094052BD-8FF4-4C92-B845-C9895805BDAB}" type="presParOf" srcId="{A09619A5-DAD8-42B9-9AA0-8EDC930F4569}" destId="{3C272F1B-3561-416A-B664-6CCA419912BC}" srcOrd="0" destOrd="0" presId="urn:microsoft.com/office/officeart/2005/8/layout/orgChart1"/>
    <dgm:cxn modelId="{B39D02D1-AF00-4BE7-BC74-52EBDE03706C}" type="presParOf" srcId="{A09619A5-DAD8-42B9-9AA0-8EDC930F4569}" destId="{FCB987E9-89EA-4137-838A-EC9D76633379}" srcOrd="1" destOrd="0" presId="urn:microsoft.com/office/officeart/2005/8/layout/orgChart1"/>
    <dgm:cxn modelId="{D97C4830-84EB-48EF-843E-60406752D986}" type="presParOf" srcId="{3CA7470B-D6D6-4E84-87E8-5018E389312C}" destId="{3A0FDFFF-4C87-4C8B-8526-72B8A04931CA}" srcOrd="1" destOrd="0" presId="urn:microsoft.com/office/officeart/2005/8/layout/orgChart1"/>
    <dgm:cxn modelId="{3477CE20-1585-43A4-868E-D5413D0C9577}" type="presParOf" srcId="{3A0FDFFF-4C87-4C8B-8526-72B8A04931CA}" destId="{E9F51E55-FF7F-4528-A4FD-4DD117ECB2F1}" srcOrd="0" destOrd="0" presId="urn:microsoft.com/office/officeart/2005/8/layout/orgChart1"/>
    <dgm:cxn modelId="{F9EAB879-CFB1-4321-B84E-9DECD26B340C}" type="presParOf" srcId="{3A0FDFFF-4C87-4C8B-8526-72B8A04931CA}" destId="{963364FE-AABB-41CD-87D4-ED196E054397}" srcOrd="1" destOrd="0" presId="urn:microsoft.com/office/officeart/2005/8/layout/orgChart1"/>
    <dgm:cxn modelId="{FCED94A8-6DEF-4278-B585-BCAAAA8AFF79}" type="presParOf" srcId="{963364FE-AABB-41CD-87D4-ED196E054397}" destId="{7933CC0E-7A60-4832-9A3B-2B66D835D555}" srcOrd="0" destOrd="0" presId="urn:microsoft.com/office/officeart/2005/8/layout/orgChart1"/>
    <dgm:cxn modelId="{CFB35202-CA6D-40A2-99AB-466436602CA0}" type="presParOf" srcId="{7933CC0E-7A60-4832-9A3B-2B66D835D555}" destId="{8655159E-0738-41B1-AE7A-C0C5F763F4A7}" srcOrd="0" destOrd="0" presId="urn:microsoft.com/office/officeart/2005/8/layout/orgChart1"/>
    <dgm:cxn modelId="{D8FC2E1B-DDC5-4F1C-B3C6-91B08EA36B9B}" type="presParOf" srcId="{7933CC0E-7A60-4832-9A3B-2B66D835D555}" destId="{3632C5A1-9B48-4C2F-B8DD-5E8A5A817E07}" srcOrd="1" destOrd="0" presId="urn:microsoft.com/office/officeart/2005/8/layout/orgChart1"/>
    <dgm:cxn modelId="{B8FD7D8D-03B4-4C12-A99F-74A6007B1777}" type="presParOf" srcId="{963364FE-AABB-41CD-87D4-ED196E054397}" destId="{DD64A74A-631C-4983-A6EC-EF21DD1E7C8C}" srcOrd="1" destOrd="0" presId="urn:microsoft.com/office/officeart/2005/8/layout/orgChart1"/>
    <dgm:cxn modelId="{61C5773C-8B49-457B-AD56-4914CB0B5B76}" type="presParOf" srcId="{963364FE-AABB-41CD-87D4-ED196E054397}" destId="{69294E3A-E958-435A-AF35-A43B07AE1C2E}" srcOrd="2" destOrd="0" presId="urn:microsoft.com/office/officeart/2005/8/layout/orgChart1"/>
    <dgm:cxn modelId="{528523AC-6C50-4698-916E-9BA5D42F40B6}" type="presParOf" srcId="{3CA7470B-D6D6-4E84-87E8-5018E389312C}" destId="{378A8F79-D24A-4E92-A00D-1723E448F839}" srcOrd="2" destOrd="0" presId="urn:microsoft.com/office/officeart/2005/8/layout/orgChart1"/>
    <dgm:cxn modelId="{86BBB1DF-0585-4FDD-B559-C39C0D1F733B}" type="presParOf" srcId="{43363C4A-EB10-4398-95A9-891D95F95FFC}" destId="{C5E65C88-E3FF-42DE-A60E-8F77415A70D0}" srcOrd="2" destOrd="0" presId="urn:microsoft.com/office/officeart/2005/8/layout/orgChart1"/>
    <dgm:cxn modelId="{6758CC21-9B93-48D0-93DF-4F650571937E}" type="presParOf" srcId="{43363C4A-EB10-4398-95A9-891D95F95FFC}" destId="{30AAE121-D9D5-4CA1-BE55-9DF373F59D3D}" srcOrd="3" destOrd="0" presId="urn:microsoft.com/office/officeart/2005/8/layout/orgChart1"/>
    <dgm:cxn modelId="{D59B8795-99C2-4739-99FD-E91823543F9E}" type="presParOf" srcId="{30AAE121-D9D5-4CA1-BE55-9DF373F59D3D}" destId="{12075079-190E-425E-992A-8E486965F6F5}" srcOrd="0" destOrd="0" presId="urn:microsoft.com/office/officeart/2005/8/layout/orgChart1"/>
    <dgm:cxn modelId="{81CBCFB9-CBC2-425A-B596-E124BF2E179D}" type="presParOf" srcId="{12075079-190E-425E-992A-8E486965F6F5}" destId="{32F2B371-0E68-46C4-99E1-8950E0AA59F3}" srcOrd="0" destOrd="0" presId="urn:microsoft.com/office/officeart/2005/8/layout/orgChart1"/>
    <dgm:cxn modelId="{DA971A69-DD02-42D0-A7EC-FA67CEA23181}" type="presParOf" srcId="{12075079-190E-425E-992A-8E486965F6F5}" destId="{F18612F7-9F80-4BAF-836A-8CE26497C6F0}" srcOrd="1" destOrd="0" presId="urn:microsoft.com/office/officeart/2005/8/layout/orgChart1"/>
    <dgm:cxn modelId="{05B872C4-FD21-48B7-AB19-03ECEAFEF06D}" type="presParOf" srcId="{30AAE121-D9D5-4CA1-BE55-9DF373F59D3D}" destId="{CEC27B47-2A81-44D2-857F-56677C00D119}" srcOrd="1" destOrd="0" presId="urn:microsoft.com/office/officeart/2005/8/layout/orgChart1"/>
    <dgm:cxn modelId="{24EE3D25-7398-4930-9C0A-51D5AB5AA5CC}" type="presParOf" srcId="{CEC27B47-2A81-44D2-857F-56677C00D119}" destId="{2FFD1C5D-5DCC-475F-AACB-5C9E428978FF}" srcOrd="0" destOrd="0" presId="urn:microsoft.com/office/officeart/2005/8/layout/orgChart1"/>
    <dgm:cxn modelId="{22216A1A-3B6B-430D-B472-C65965F10DD4}" type="presParOf" srcId="{CEC27B47-2A81-44D2-857F-56677C00D119}" destId="{1484854E-A1B1-4281-8132-3585D20861B0}" srcOrd="1" destOrd="0" presId="urn:microsoft.com/office/officeart/2005/8/layout/orgChart1"/>
    <dgm:cxn modelId="{3FAE1D8B-BBEF-488D-B9E5-1EC30DFCD613}" type="presParOf" srcId="{1484854E-A1B1-4281-8132-3585D20861B0}" destId="{E58580D0-AAF5-4BDB-85A4-6318B6CDB215}" srcOrd="0" destOrd="0" presId="urn:microsoft.com/office/officeart/2005/8/layout/orgChart1"/>
    <dgm:cxn modelId="{0EAA4A94-776C-4C6B-A7E2-8CA2C49BB31F}" type="presParOf" srcId="{E58580D0-AAF5-4BDB-85A4-6318B6CDB215}" destId="{E3787CC8-CF0F-442B-A518-2185CBC70DD0}" srcOrd="0" destOrd="0" presId="urn:microsoft.com/office/officeart/2005/8/layout/orgChart1"/>
    <dgm:cxn modelId="{55BDCDBA-8C8F-48AD-886E-4F2381A8D0BE}" type="presParOf" srcId="{E58580D0-AAF5-4BDB-85A4-6318B6CDB215}" destId="{4B949F94-D91F-4583-8B44-EEC72CCAD2BB}" srcOrd="1" destOrd="0" presId="urn:microsoft.com/office/officeart/2005/8/layout/orgChart1"/>
    <dgm:cxn modelId="{2A771D41-40DB-426E-9695-913FF3D0B94F}" type="presParOf" srcId="{1484854E-A1B1-4281-8132-3585D20861B0}" destId="{EB0219F9-47C7-4D41-8C7D-D7BCDFD4CC1A}" srcOrd="1" destOrd="0" presId="urn:microsoft.com/office/officeart/2005/8/layout/orgChart1"/>
    <dgm:cxn modelId="{2DBBB1DC-69B6-422B-85F9-DE6928570EA4}" type="presParOf" srcId="{1484854E-A1B1-4281-8132-3585D20861B0}" destId="{4016A88F-1DF8-4C9D-B306-6AAFA735569C}" srcOrd="2" destOrd="0" presId="urn:microsoft.com/office/officeart/2005/8/layout/orgChart1"/>
    <dgm:cxn modelId="{E52F661D-35FF-4352-9866-A962FB8DA158}" type="presParOf" srcId="{30AAE121-D9D5-4CA1-BE55-9DF373F59D3D}" destId="{1219A425-B292-4748-83AB-D343102F6FE6}" srcOrd="2" destOrd="0" presId="urn:microsoft.com/office/officeart/2005/8/layout/orgChart1"/>
    <dgm:cxn modelId="{58142111-5044-4CC4-B7BA-7E146631966C}" type="presParOf" srcId="{2C591ED8-5095-4FCD-BB48-A94E2036B6E3}" destId="{262AAB7E-0257-4AB1-B86D-58A6D63C5E6F}" srcOrd="2" destOrd="0" presId="urn:microsoft.com/office/officeart/2005/8/layout/orgChart1"/>
    <dgm:cxn modelId="{0872944E-1F4B-44DC-AA10-02EC10475C76}" type="presParOf" srcId="{A5553F94-5CE1-40C9-9676-2711A675CD77}" destId="{A3CAEDAB-4587-4D17-A91E-5F14C7A2EB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F96092-F1D6-4C35-89DB-E3BA9356AF38}"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2C46FE8C-A3BF-49AE-AA93-EF9213CA7555}">
      <dgm:prSet phldrT="[Text]" custT="1"/>
      <dgm:spPr/>
      <dgm:t>
        <a:bodyPr/>
        <a:lstStyle/>
        <a:p>
          <a:r>
            <a:rPr lang="en-US" sz="2800" dirty="0" smtClean="0"/>
            <a:t>Disease occurrence</a:t>
          </a:r>
          <a:endParaRPr lang="en-US" sz="2800" dirty="0"/>
        </a:p>
      </dgm:t>
    </dgm:pt>
    <dgm:pt modelId="{62C9C211-5475-4E39-AA47-3D1B08F22490}" type="parTrans" cxnId="{82AACC66-4F37-498F-9545-847F48A409D1}">
      <dgm:prSet/>
      <dgm:spPr/>
      <dgm:t>
        <a:bodyPr/>
        <a:lstStyle/>
        <a:p>
          <a:endParaRPr lang="en-US"/>
        </a:p>
      </dgm:t>
    </dgm:pt>
    <dgm:pt modelId="{AE0BE274-8777-487B-BBD9-E26F786C7D19}" type="sibTrans" cxnId="{82AACC66-4F37-498F-9545-847F48A409D1}">
      <dgm:prSet/>
      <dgm:spPr/>
      <dgm:t>
        <a:bodyPr/>
        <a:lstStyle/>
        <a:p>
          <a:endParaRPr lang="en-US"/>
        </a:p>
      </dgm:t>
    </dgm:pt>
    <dgm:pt modelId="{14534D70-A313-48E0-993E-9BF99A4751E1}">
      <dgm:prSet phldrT="[Text]" custT="1"/>
      <dgm:spPr/>
      <dgm:t>
        <a:bodyPr/>
        <a:lstStyle/>
        <a:p>
          <a:r>
            <a:rPr lang="en-US" sz="2800" dirty="0" smtClean="0"/>
            <a:t>Prevalence</a:t>
          </a:r>
          <a:endParaRPr lang="en-US" sz="2800" dirty="0"/>
        </a:p>
      </dgm:t>
    </dgm:pt>
    <dgm:pt modelId="{440E62FC-F87B-4234-A595-69BE92522468}" type="parTrans" cxnId="{27B7607D-7155-4C6F-91DE-BE2E0907AACC}">
      <dgm:prSet/>
      <dgm:spPr/>
      <dgm:t>
        <a:bodyPr/>
        <a:lstStyle/>
        <a:p>
          <a:endParaRPr lang="en-US"/>
        </a:p>
      </dgm:t>
    </dgm:pt>
    <dgm:pt modelId="{701B406F-74DA-4A44-8CF8-C0D1B7CD73B6}" type="sibTrans" cxnId="{27B7607D-7155-4C6F-91DE-BE2E0907AACC}">
      <dgm:prSet/>
      <dgm:spPr/>
      <dgm:t>
        <a:bodyPr/>
        <a:lstStyle/>
        <a:p>
          <a:endParaRPr lang="en-US"/>
        </a:p>
      </dgm:t>
    </dgm:pt>
    <dgm:pt modelId="{2BCCA590-A21E-4E1C-B4B7-5536B4F71719}">
      <dgm:prSet phldrT="[Text]" custT="1"/>
      <dgm:spPr/>
      <dgm:t>
        <a:bodyPr/>
        <a:lstStyle/>
        <a:p>
          <a:r>
            <a:rPr lang="en-US" sz="2400" dirty="0" smtClean="0"/>
            <a:t>Point</a:t>
          </a:r>
          <a:endParaRPr lang="en-US" sz="2400" dirty="0"/>
        </a:p>
      </dgm:t>
    </dgm:pt>
    <dgm:pt modelId="{F15030C9-44BF-4FFD-9624-F98E70BC1861}" type="parTrans" cxnId="{0F8082CB-82C1-45FF-8A40-548BCB0C5819}">
      <dgm:prSet/>
      <dgm:spPr/>
      <dgm:t>
        <a:bodyPr/>
        <a:lstStyle/>
        <a:p>
          <a:endParaRPr lang="en-US"/>
        </a:p>
      </dgm:t>
    </dgm:pt>
    <dgm:pt modelId="{E578A5D8-39A3-4D9C-9299-0900E10025F4}" type="sibTrans" cxnId="{0F8082CB-82C1-45FF-8A40-548BCB0C5819}">
      <dgm:prSet/>
      <dgm:spPr/>
      <dgm:t>
        <a:bodyPr/>
        <a:lstStyle/>
        <a:p>
          <a:endParaRPr lang="en-US"/>
        </a:p>
      </dgm:t>
    </dgm:pt>
    <dgm:pt modelId="{61ED6F64-1037-41AA-99CB-0FD1CE5C42CA}">
      <dgm:prSet phldrT="[Text]" custT="1"/>
      <dgm:spPr/>
      <dgm:t>
        <a:bodyPr/>
        <a:lstStyle/>
        <a:p>
          <a:r>
            <a:rPr lang="en-US" sz="2400" dirty="0" smtClean="0"/>
            <a:t>Period</a:t>
          </a:r>
          <a:endParaRPr lang="en-US" sz="2400" dirty="0"/>
        </a:p>
      </dgm:t>
    </dgm:pt>
    <dgm:pt modelId="{E8382416-C2D9-4059-91FA-437F691B39FC}" type="parTrans" cxnId="{E3AE7BF3-5926-47B4-9B64-A688848D50FA}">
      <dgm:prSet/>
      <dgm:spPr/>
      <dgm:t>
        <a:bodyPr/>
        <a:lstStyle/>
        <a:p>
          <a:endParaRPr lang="en-US"/>
        </a:p>
      </dgm:t>
    </dgm:pt>
    <dgm:pt modelId="{C2856B12-CA64-4316-91A0-E1033DDA9D39}" type="sibTrans" cxnId="{E3AE7BF3-5926-47B4-9B64-A688848D50FA}">
      <dgm:prSet/>
      <dgm:spPr/>
      <dgm:t>
        <a:bodyPr/>
        <a:lstStyle/>
        <a:p>
          <a:endParaRPr lang="en-US"/>
        </a:p>
      </dgm:t>
    </dgm:pt>
    <dgm:pt modelId="{2AF65186-30D4-4803-ACB9-BC2284D25B3D}">
      <dgm:prSet phldrT="[Text]" custT="1"/>
      <dgm:spPr/>
      <dgm:t>
        <a:bodyPr/>
        <a:lstStyle/>
        <a:p>
          <a:r>
            <a:rPr lang="en-US" sz="2800" dirty="0" smtClean="0"/>
            <a:t>Incidence</a:t>
          </a:r>
          <a:endParaRPr lang="en-US" sz="2800" dirty="0"/>
        </a:p>
      </dgm:t>
    </dgm:pt>
    <dgm:pt modelId="{D43DF74B-DE34-4A39-8393-CFA044E97EC7}" type="parTrans" cxnId="{17F1BD52-3AF3-424A-B75C-08EAFDB7C06A}">
      <dgm:prSet/>
      <dgm:spPr/>
      <dgm:t>
        <a:bodyPr/>
        <a:lstStyle/>
        <a:p>
          <a:endParaRPr lang="en-US"/>
        </a:p>
      </dgm:t>
    </dgm:pt>
    <dgm:pt modelId="{F83005D6-6F72-44DD-8AF7-4AC790629926}" type="sibTrans" cxnId="{17F1BD52-3AF3-424A-B75C-08EAFDB7C06A}">
      <dgm:prSet/>
      <dgm:spPr/>
      <dgm:t>
        <a:bodyPr/>
        <a:lstStyle/>
        <a:p>
          <a:endParaRPr lang="en-US"/>
        </a:p>
      </dgm:t>
    </dgm:pt>
    <dgm:pt modelId="{864A8C28-09B8-481B-8BF9-255473397F75}">
      <dgm:prSet phldrT="[Text]" custT="1"/>
      <dgm:spPr/>
      <dgm:t>
        <a:bodyPr/>
        <a:lstStyle/>
        <a:p>
          <a:r>
            <a:rPr lang="en-US" sz="2400" dirty="0" smtClean="0"/>
            <a:t>Cumulative</a:t>
          </a:r>
          <a:r>
            <a:rPr lang="en-US" sz="1300" dirty="0" smtClean="0"/>
            <a:t> </a:t>
          </a:r>
          <a:r>
            <a:rPr lang="en-US" sz="2400" dirty="0" smtClean="0"/>
            <a:t>incidence</a:t>
          </a:r>
          <a:endParaRPr lang="en-US" sz="2400" dirty="0"/>
        </a:p>
      </dgm:t>
    </dgm:pt>
    <dgm:pt modelId="{3BAA9B65-7C6D-4488-96B7-B397BA372791}" type="parTrans" cxnId="{636C078E-1B71-4883-8ED5-ED7D524BE729}">
      <dgm:prSet/>
      <dgm:spPr/>
      <dgm:t>
        <a:bodyPr/>
        <a:lstStyle/>
        <a:p>
          <a:endParaRPr lang="en-US"/>
        </a:p>
      </dgm:t>
    </dgm:pt>
    <dgm:pt modelId="{2D9E2C27-5629-4223-A5F9-A3AD35FB9735}" type="sibTrans" cxnId="{636C078E-1B71-4883-8ED5-ED7D524BE729}">
      <dgm:prSet/>
      <dgm:spPr/>
      <dgm:t>
        <a:bodyPr/>
        <a:lstStyle/>
        <a:p>
          <a:endParaRPr lang="en-US"/>
        </a:p>
      </dgm:t>
    </dgm:pt>
    <dgm:pt modelId="{1554F028-DB5F-432C-9B50-69F58D98F06D}">
      <dgm:prSet custT="1"/>
      <dgm:spPr/>
      <dgm:t>
        <a:bodyPr/>
        <a:lstStyle/>
        <a:p>
          <a:r>
            <a:rPr lang="en-US" sz="2400" dirty="0" smtClean="0">
              <a:solidFill>
                <a:srgbClr val="FF0000"/>
              </a:solidFill>
            </a:rPr>
            <a:t>Incidence rate</a:t>
          </a:r>
          <a:endParaRPr lang="en-US" sz="2400" dirty="0">
            <a:solidFill>
              <a:srgbClr val="FF0000"/>
            </a:solidFill>
          </a:endParaRPr>
        </a:p>
      </dgm:t>
    </dgm:pt>
    <dgm:pt modelId="{27B1691D-36CB-45F3-ABE6-9282F3F8D3FB}" type="parTrans" cxnId="{3D3E8708-6259-4587-8FAE-5F8B85D1CC3E}">
      <dgm:prSet/>
      <dgm:spPr/>
      <dgm:t>
        <a:bodyPr/>
        <a:lstStyle/>
        <a:p>
          <a:endParaRPr lang="en-US"/>
        </a:p>
      </dgm:t>
    </dgm:pt>
    <dgm:pt modelId="{35DA2551-FCBF-4BA4-A19E-1F4A3434C652}" type="sibTrans" cxnId="{3D3E8708-6259-4587-8FAE-5F8B85D1CC3E}">
      <dgm:prSet/>
      <dgm:spPr/>
      <dgm:t>
        <a:bodyPr/>
        <a:lstStyle/>
        <a:p>
          <a:endParaRPr lang="en-US"/>
        </a:p>
      </dgm:t>
    </dgm:pt>
    <dgm:pt modelId="{690B377E-54EB-426E-99F0-687C4D4C1F1F}">
      <dgm:prSet/>
      <dgm:spPr/>
      <dgm:t>
        <a:bodyPr/>
        <a:lstStyle/>
        <a:p>
          <a:pPr algn="l"/>
          <a:r>
            <a:rPr lang="en-US" dirty="0" smtClean="0"/>
            <a:t>  Simple proportion</a:t>
          </a:r>
        </a:p>
        <a:p>
          <a:pPr algn="l"/>
          <a:r>
            <a:rPr lang="en-US" dirty="0" smtClean="0"/>
            <a:t>  Kaplan-Meier</a:t>
          </a:r>
        </a:p>
        <a:p>
          <a:pPr algn="l"/>
          <a:r>
            <a:rPr lang="en-US" dirty="0" smtClean="0"/>
            <a:t>  Life-table</a:t>
          </a:r>
        </a:p>
        <a:p>
          <a:pPr algn="l"/>
          <a:r>
            <a:rPr lang="en-US" dirty="0" smtClean="0"/>
            <a:t>  </a:t>
          </a:r>
          <a:r>
            <a:rPr lang="en-US" dirty="0" smtClean="0">
              <a:solidFill>
                <a:srgbClr val="FF0000"/>
              </a:solidFill>
            </a:rPr>
            <a:t>Aalen-Johansen</a:t>
          </a:r>
          <a:endParaRPr lang="en-US" dirty="0">
            <a:solidFill>
              <a:srgbClr val="FF0000"/>
            </a:solidFill>
          </a:endParaRPr>
        </a:p>
      </dgm:t>
    </dgm:pt>
    <dgm:pt modelId="{843E8F54-D63B-43E9-A4A5-DCEB20B15315}" type="parTrans" cxnId="{AE7F8B24-4E19-40E7-A95A-27A8915DA4B0}">
      <dgm:prSet/>
      <dgm:spPr/>
      <dgm:t>
        <a:bodyPr/>
        <a:lstStyle/>
        <a:p>
          <a:endParaRPr lang="en-US"/>
        </a:p>
      </dgm:t>
    </dgm:pt>
    <dgm:pt modelId="{9234387F-E811-41CB-BBEA-D36EC3A4F0E8}" type="sibTrans" cxnId="{AE7F8B24-4E19-40E7-A95A-27A8915DA4B0}">
      <dgm:prSet/>
      <dgm:spPr/>
      <dgm:t>
        <a:bodyPr/>
        <a:lstStyle/>
        <a:p>
          <a:endParaRPr lang="en-US"/>
        </a:p>
      </dgm:t>
    </dgm:pt>
    <dgm:pt modelId="{06C2A45B-B1B3-40B3-8951-FB5B1CF82137}">
      <dgm:prSet/>
      <dgm:spPr/>
      <dgm:t>
        <a:bodyPr/>
        <a:lstStyle/>
        <a:p>
          <a:pPr algn="l"/>
          <a:r>
            <a:rPr lang="en-US" dirty="0" smtClean="0"/>
            <a:t>  </a:t>
          </a:r>
          <a:r>
            <a:rPr lang="en-US" dirty="0" smtClean="0">
              <a:solidFill>
                <a:srgbClr val="FF0000"/>
              </a:solidFill>
            </a:rPr>
            <a:t>Average incidence rate</a:t>
          </a:r>
        </a:p>
        <a:p>
          <a:pPr algn="l"/>
          <a:r>
            <a:rPr lang="en-US" dirty="0" smtClean="0">
              <a:solidFill>
                <a:srgbClr val="FF0000"/>
              </a:solidFill>
            </a:rPr>
            <a:t>  Instantaneous (hazard) rate</a:t>
          </a:r>
          <a:endParaRPr lang="en-US" dirty="0">
            <a:solidFill>
              <a:srgbClr val="FF0000"/>
            </a:solidFill>
          </a:endParaRPr>
        </a:p>
      </dgm:t>
    </dgm:pt>
    <dgm:pt modelId="{0B6AB93F-CC09-4216-BD7B-C4881C39C942}" type="parTrans" cxnId="{FC20178A-7341-49A1-A126-758925BD66D6}">
      <dgm:prSet/>
      <dgm:spPr/>
      <dgm:t>
        <a:bodyPr/>
        <a:lstStyle/>
        <a:p>
          <a:endParaRPr lang="en-US"/>
        </a:p>
      </dgm:t>
    </dgm:pt>
    <dgm:pt modelId="{B5C65E50-4ED4-49F1-BAAD-044F57A57DF1}" type="sibTrans" cxnId="{FC20178A-7341-49A1-A126-758925BD66D6}">
      <dgm:prSet/>
      <dgm:spPr/>
      <dgm:t>
        <a:bodyPr/>
        <a:lstStyle/>
        <a:p>
          <a:endParaRPr lang="en-US"/>
        </a:p>
      </dgm:t>
    </dgm:pt>
    <dgm:pt modelId="{DB702D74-9704-4813-96A1-1E1622EDBAEE}" type="pres">
      <dgm:prSet presAssocID="{C8F96092-F1D6-4C35-89DB-E3BA9356AF38}" presName="hierChild1" presStyleCnt="0">
        <dgm:presLayoutVars>
          <dgm:orgChart val="1"/>
          <dgm:chPref val="1"/>
          <dgm:dir/>
          <dgm:animOne val="branch"/>
          <dgm:animLvl val="lvl"/>
          <dgm:resizeHandles/>
        </dgm:presLayoutVars>
      </dgm:prSet>
      <dgm:spPr/>
      <dgm:t>
        <a:bodyPr/>
        <a:lstStyle/>
        <a:p>
          <a:endParaRPr lang="en-US"/>
        </a:p>
      </dgm:t>
    </dgm:pt>
    <dgm:pt modelId="{A5553F94-5CE1-40C9-9676-2711A675CD77}" type="pres">
      <dgm:prSet presAssocID="{2C46FE8C-A3BF-49AE-AA93-EF9213CA7555}" presName="hierRoot1" presStyleCnt="0">
        <dgm:presLayoutVars>
          <dgm:hierBranch val="init"/>
        </dgm:presLayoutVars>
      </dgm:prSet>
      <dgm:spPr/>
      <dgm:t>
        <a:bodyPr/>
        <a:lstStyle/>
        <a:p>
          <a:endParaRPr lang="en-US"/>
        </a:p>
      </dgm:t>
    </dgm:pt>
    <dgm:pt modelId="{77C5A94E-F585-4A43-88BA-CDC7968B7BDD}" type="pres">
      <dgm:prSet presAssocID="{2C46FE8C-A3BF-49AE-AA93-EF9213CA7555}" presName="rootComposite1" presStyleCnt="0"/>
      <dgm:spPr/>
      <dgm:t>
        <a:bodyPr/>
        <a:lstStyle/>
        <a:p>
          <a:endParaRPr lang="en-US"/>
        </a:p>
      </dgm:t>
    </dgm:pt>
    <dgm:pt modelId="{418912AB-6FED-4B26-9BE6-8844E6C06A38}" type="pres">
      <dgm:prSet presAssocID="{2C46FE8C-A3BF-49AE-AA93-EF9213CA7555}" presName="rootText1" presStyleLbl="node0" presStyleIdx="0" presStyleCnt="1">
        <dgm:presLayoutVars>
          <dgm:chPref val="3"/>
        </dgm:presLayoutVars>
      </dgm:prSet>
      <dgm:spPr/>
      <dgm:t>
        <a:bodyPr/>
        <a:lstStyle/>
        <a:p>
          <a:endParaRPr lang="en-US"/>
        </a:p>
      </dgm:t>
    </dgm:pt>
    <dgm:pt modelId="{509DC3CD-47FA-4517-9131-7C493EC2D145}" type="pres">
      <dgm:prSet presAssocID="{2C46FE8C-A3BF-49AE-AA93-EF9213CA7555}" presName="rootConnector1" presStyleLbl="node1" presStyleIdx="0" presStyleCnt="0"/>
      <dgm:spPr/>
      <dgm:t>
        <a:bodyPr/>
        <a:lstStyle/>
        <a:p>
          <a:endParaRPr lang="en-US"/>
        </a:p>
      </dgm:t>
    </dgm:pt>
    <dgm:pt modelId="{4265A543-DEB2-4FA7-98F2-452B8165D146}" type="pres">
      <dgm:prSet presAssocID="{2C46FE8C-A3BF-49AE-AA93-EF9213CA7555}" presName="hierChild2" presStyleCnt="0"/>
      <dgm:spPr/>
      <dgm:t>
        <a:bodyPr/>
        <a:lstStyle/>
        <a:p>
          <a:endParaRPr lang="en-US"/>
        </a:p>
      </dgm:t>
    </dgm:pt>
    <dgm:pt modelId="{A5CC26DD-5B3E-4647-8F89-280D8BB1D9DC}" type="pres">
      <dgm:prSet presAssocID="{440E62FC-F87B-4234-A595-69BE92522468}" presName="Name37" presStyleLbl="parChTrans1D2" presStyleIdx="0" presStyleCnt="2"/>
      <dgm:spPr/>
      <dgm:t>
        <a:bodyPr/>
        <a:lstStyle/>
        <a:p>
          <a:endParaRPr lang="en-US"/>
        </a:p>
      </dgm:t>
    </dgm:pt>
    <dgm:pt modelId="{2AB2BFEF-DF27-419F-992D-44AD764385E4}" type="pres">
      <dgm:prSet presAssocID="{14534D70-A313-48E0-993E-9BF99A4751E1}" presName="hierRoot2" presStyleCnt="0">
        <dgm:presLayoutVars>
          <dgm:hierBranch val="init"/>
        </dgm:presLayoutVars>
      </dgm:prSet>
      <dgm:spPr/>
      <dgm:t>
        <a:bodyPr/>
        <a:lstStyle/>
        <a:p>
          <a:endParaRPr lang="en-US"/>
        </a:p>
      </dgm:t>
    </dgm:pt>
    <dgm:pt modelId="{51DD09DB-D854-4CD1-8C5D-E975CF1AAB41}" type="pres">
      <dgm:prSet presAssocID="{14534D70-A313-48E0-993E-9BF99A4751E1}" presName="rootComposite" presStyleCnt="0"/>
      <dgm:spPr/>
      <dgm:t>
        <a:bodyPr/>
        <a:lstStyle/>
        <a:p>
          <a:endParaRPr lang="en-US"/>
        </a:p>
      </dgm:t>
    </dgm:pt>
    <dgm:pt modelId="{C69C8D37-FE2E-479A-A600-591C22E74617}" type="pres">
      <dgm:prSet presAssocID="{14534D70-A313-48E0-993E-9BF99A4751E1}" presName="rootText" presStyleLbl="node2" presStyleIdx="0" presStyleCnt="2">
        <dgm:presLayoutVars>
          <dgm:chPref val="3"/>
        </dgm:presLayoutVars>
      </dgm:prSet>
      <dgm:spPr/>
      <dgm:t>
        <a:bodyPr/>
        <a:lstStyle/>
        <a:p>
          <a:endParaRPr lang="en-US"/>
        </a:p>
      </dgm:t>
    </dgm:pt>
    <dgm:pt modelId="{95715B06-0210-4761-BDAC-9EB7095DC8B1}" type="pres">
      <dgm:prSet presAssocID="{14534D70-A313-48E0-993E-9BF99A4751E1}" presName="rootConnector" presStyleLbl="node2" presStyleIdx="0" presStyleCnt="2"/>
      <dgm:spPr/>
      <dgm:t>
        <a:bodyPr/>
        <a:lstStyle/>
        <a:p>
          <a:endParaRPr lang="en-US"/>
        </a:p>
      </dgm:t>
    </dgm:pt>
    <dgm:pt modelId="{6AD9E646-C039-42A3-9E6C-BB0B6A755D6E}" type="pres">
      <dgm:prSet presAssocID="{14534D70-A313-48E0-993E-9BF99A4751E1}" presName="hierChild4" presStyleCnt="0"/>
      <dgm:spPr/>
      <dgm:t>
        <a:bodyPr/>
        <a:lstStyle/>
        <a:p>
          <a:endParaRPr lang="en-US"/>
        </a:p>
      </dgm:t>
    </dgm:pt>
    <dgm:pt modelId="{31A00046-87FB-4D8E-9926-34D9053AB534}" type="pres">
      <dgm:prSet presAssocID="{F15030C9-44BF-4FFD-9624-F98E70BC1861}" presName="Name37" presStyleLbl="parChTrans1D3" presStyleIdx="0" presStyleCnt="4"/>
      <dgm:spPr/>
      <dgm:t>
        <a:bodyPr/>
        <a:lstStyle/>
        <a:p>
          <a:endParaRPr lang="en-US"/>
        </a:p>
      </dgm:t>
    </dgm:pt>
    <dgm:pt modelId="{BA04580C-1279-430A-93EA-23E2BD8BDFE3}" type="pres">
      <dgm:prSet presAssocID="{2BCCA590-A21E-4E1C-B4B7-5536B4F71719}" presName="hierRoot2" presStyleCnt="0">
        <dgm:presLayoutVars>
          <dgm:hierBranch val="init"/>
        </dgm:presLayoutVars>
      </dgm:prSet>
      <dgm:spPr/>
      <dgm:t>
        <a:bodyPr/>
        <a:lstStyle/>
        <a:p>
          <a:endParaRPr lang="en-US"/>
        </a:p>
      </dgm:t>
    </dgm:pt>
    <dgm:pt modelId="{0E46BCD0-EFF3-4928-BED7-14006C647EDF}" type="pres">
      <dgm:prSet presAssocID="{2BCCA590-A21E-4E1C-B4B7-5536B4F71719}" presName="rootComposite" presStyleCnt="0"/>
      <dgm:spPr/>
      <dgm:t>
        <a:bodyPr/>
        <a:lstStyle/>
        <a:p>
          <a:endParaRPr lang="en-US"/>
        </a:p>
      </dgm:t>
    </dgm:pt>
    <dgm:pt modelId="{5C72C958-63D5-44CB-85BA-4B182A1B5398}" type="pres">
      <dgm:prSet presAssocID="{2BCCA590-A21E-4E1C-B4B7-5536B4F71719}" presName="rootText" presStyleLbl="node3" presStyleIdx="0" presStyleCnt="4">
        <dgm:presLayoutVars>
          <dgm:chPref val="3"/>
        </dgm:presLayoutVars>
      </dgm:prSet>
      <dgm:spPr/>
      <dgm:t>
        <a:bodyPr/>
        <a:lstStyle/>
        <a:p>
          <a:endParaRPr lang="en-US"/>
        </a:p>
      </dgm:t>
    </dgm:pt>
    <dgm:pt modelId="{0029E3B9-C8AA-41EA-A11C-97443A267FA8}" type="pres">
      <dgm:prSet presAssocID="{2BCCA590-A21E-4E1C-B4B7-5536B4F71719}" presName="rootConnector" presStyleLbl="node3" presStyleIdx="0" presStyleCnt="4"/>
      <dgm:spPr/>
      <dgm:t>
        <a:bodyPr/>
        <a:lstStyle/>
        <a:p>
          <a:endParaRPr lang="en-US"/>
        </a:p>
      </dgm:t>
    </dgm:pt>
    <dgm:pt modelId="{E129657F-0E29-4D4A-A5C6-9851F0406B2B}" type="pres">
      <dgm:prSet presAssocID="{2BCCA590-A21E-4E1C-B4B7-5536B4F71719}" presName="hierChild4" presStyleCnt="0"/>
      <dgm:spPr/>
      <dgm:t>
        <a:bodyPr/>
        <a:lstStyle/>
        <a:p>
          <a:endParaRPr lang="en-US"/>
        </a:p>
      </dgm:t>
    </dgm:pt>
    <dgm:pt modelId="{B128A5ED-5829-4ED1-8803-537DBB0D2D3C}" type="pres">
      <dgm:prSet presAssocID="{2BCCA590-A21E-4E1C-B4B7-5536B4F71719}" presName="hierChild5" presStyleCnt="0"/>
      <dgm:spPr/>
      <dgm:t>
        <a:bodyPr/>
        <a:lstStyle/>
        <a:p>
          <a:endParaRPr lang="en-US"/>
        </a:p>
      </dgm:t>
    </dgm:pt>
    <dgm:pt modelId="{097246D9-A227-498F-B17E-D485DEAE4B7A}" type="pres">
      <dgm:prSet presAssocID="{E8382416-C2D9-4059-91FA-437F691B39FC}" presName="Name37" presStyleLbl="parChTrans1D3" presStyleIdx="1" presStyleCnt="4"/>
      <dgm:spPr/>
      <dgm:t>
        <a:bodyPr/>
        <a:lstStyle/>
        <a:p>
          <a:endParaRPr lang="en-US"/>
        </a:p>
      </dgm:t>
    </dgm:pt>
    <dgm:pt modelId="{700B3B65-2D19-43B7-A8CD-3C210D2F33FE}" type="pres">
      <dgm:prSet presAssocID="{61ED6F64-1037-41AA-99CB-0FD1CE5C42CA}" presName="hierRoot2" presStyleCnt="0">
        <dgm:presLayoutVars>
          <dgm:hierBranch val="init"/>
        </dgm:presLayoutVars>
      </dgm:prSet>
      <dgm:spPr/>
      <dgm:t>
        <a:bodyPr/>
        <a:lstStyle/>
        <a:p>
          <a:endParaRPr lang="en-US"/>
        </a:p>
      </dgm:t>
    </dgm:pt>
    <dgm:pt modelId="{3DC1410D-0E7C-4696-BFDE-FE451ACE3943}" type="pres">
      <dgm:prSet presAssocID="{61ED6F64-1037-41AA-99CB-0FD1CE5C42CA}" presName="rootComposite" presStyleCnt="0"/>
      <dgm:spPr/>
      <dgm:t>
        <a:bodyPr/>
        <a:lstStyle/>
        <a:p>
          <a:endParaRPr lang="en-US"/>
        </a:p>
      </dgm:t>
    </dgm:pt>
    <dgm:pt modelId="{C7225B67-C8E8-47E1-A344-FF9C485061D0}" type="pres">
      <dgm:prSet presAssocID="{61ED6F64-1037-41AA-99CB-0FD1CE5C42CA}" presName="rootText" presStyleLbl="node3" presStyleIdx="1" presStyleCnt="4">
        <dgm:presLayoutVars>
          <dgm:chPref val="3"/>
        </dgm:presLayoutVars>
      </dgm:prSet>
      <dgm:spPr/>
      <dgm:t>
        <a:bodyPr/>
        <a:lstStyle/>
        <a:p>
          <a:endParaRPr lang="en-US"/>
        </a:p>
      </dgm:t>
    </dgm:pt>
    <dgm:pt modelId="{BC295BA2-0479-4757-8A7E-FA48C65BD863}" type="pres">
      <dgm:prSet presAssocID="{61ED6F64-1037-41AA-99CB-0FD1CE5C42CA}" presName="rootConnector" presStyleLbl="node3" presStyleIdx="1" presStyleCnt="4"/>
      <dgm:spPr/>
      <dgm:t>
        <a:bodyPr/>
        <a:lstStyle/>
        <a:p>
          <a:endParaRPr lang="en-US"/>
        </a:p>
      </dgm:t>
    </dgm:pt>
    <dgm:pt modelId="{42E66376-BF4D-46D0-871E-0C37230B6549}" type="pres">
      <dgm:prSet presAssocID="{61ED6F64-1037-41AA-99CB-0FD1CE5C42CA}" presName="hierChild4" presStyleCnt="0"/>
      <dgm:spPr/>
      <dgm:t>
        <a:bodyPr/>
        <a:lstStyle/>
        <a:p>
          <a:endParaRPr lang="en-US"/>
        </a:p>
      </dgm:t>
    </dgm:pt>
    <dgm:pt modelId="{7A4804B7-0132-4D38-9164-C8C99E0324DB}" type="pres">
      <dgm:prSet presAssocID="{61ED6F64-1037-41AA-99CB-0FD1CE5C42CA}" presName="hierChild5" presStyleCnt="0"/>
      <dgm:spPr/>
      <dgm:t>
        <a:bodyPr/>
        <a:lstStyle/>
        <a:p>
          <a:endParaRPr lang="en-US"/>
        </a:p>
      </dgm:t>
    </dgm:pt>
    <dgm:pt modelId="{7CB4ECA4-2FEE-420E-A67D-604A80794DA7}" type="pres">
      <dgm:prSet presAssocID="{14534D70-A313-48E0-993E-9BF99A4751E1}" presName="hierChild5" presStyleCnt="0"/>
      <dgm:spPr/>
      <dgm:t>
        <a:bodyPr/>
        <a:lstStyle/>
        <a:p>
          <a:endParaRPr lang="en-US"/>
        </a:p>
      </dgm:t>
    </dgm:pt>
    <dgm:pt modelId="{5FFECCD6-3878-4991-ABE3-D522F3523DCA}" type="pres">
      <dgm:prSet presAssocID="{D43DF74B-DE34-4A39-8393-CFA044E97EC7}" presName="Name37" presStyleLbl="parChTrans1D2" presStyleIdx="1" presStyleCnt="2"/>
      <dgm:spPr/>
      <dgm:t>
        <a:bodyPr/>
        <a:lstStyle/>
        <a:p>
          <a:endParaRPr lang="en-US"/>
        </a:p>
      </dgm:t>
    </dgm:pt>
    <dgm:pt modelId="{2C591ED8-5095-4FCD-BB48-A94E2036B6E3}" type="pres">
      <dgm:prSet presAssocID="{2AF65186-30D4-4803-ACB9-BC2284D25B3D}" presName="hierRoot2" presStyleCnt="0">
        <dgm:presLayoutVars>
          <dgm:hierBranch val="init"/>
        </dgm:presLayoutVars>
      </dgm:prSet>
      <dgm:spPr/>
      <dgm:t>
        <a:bodyPr/>
        <a:lstStyle/>
        <a:p>
          <a:endParaRPr lang="en-US"/>
        </a:p>
      </dgm:t>
    </dgm:pt>
    <dgm:pt modelId="{06785766-DE72-40E4-BC30-B3482A8BA9A9}" type="pres">
      <dgm:prSet presAssocID="{2AF65186-30D4-4803-ACB9-BC2284D25B3D}" presName="rootComposite" presStyleCnt="0"/>
      <dgm:spPr/>
      <dgm:t>
        <a:bodyPr/>
        <a:lstStyle/>
        <a:p>
          <a:endParaRPr lang="en-US"/>
        </a:p>
      </dgm:t>
    </dgm:pt>
    <dgm:pt modelId="{0D9F4134-8C37-4D99-ACF9-C78485FA80EA}" type="pres">
      <dgm:prSet presAssocID="{2AF65186-30D4-4803-ACB9-BC2284D25B3D}" presName="rootText" presStyleLbl="node2" presStyleIdx="1" presStyleCnt="2">
        <dgm:presLayoutVars>
          <dgm:chPref val="3"/>
        </dgm:presLayoutVars>
      </dgm:prSet>
      <dgm:spPr/>
      <dgm:t>
        <a:bodyPr/>
        <a:lstStyle/>
        <a:p>
          <a:endParaRPr lang="en-US"/>
        </a:p>
      </dgm:t>
    </dgm:pt>
    <dgm:pt modelId="{05034F84-9D62-4471-8B5D-C7888EDD46EA}" type="pres">
      <dgm:prSet presAssocID="{2AF65186-30D4-4803-ACB9-BC2284D25B3D}" presName="rootConnector" presStyleLbl="node2" presStyleIdx="1" presStyleCnt="2"/>
      <dgm:spPr/>
      <dgm:t>
        <a:bodyPr/>
        <a:lstStyle/>
        <a:p>
          <a:endParaRPr lang="en-US"/>
        </a:p>
      </dgm:t>
    </dgm:pt>
    <dgm:pt modelId="{43363C4A-EB10-4398-95A9-891D95F95FFC}" type="pres">
      <dgm:prSet presAssocID="{2AF65186-30D4-4803-ACB9-BC2284D25B3D}" presName="hierChild4" presStyleCnt="0"/>
      <dgm:spPr/>
      <dgm:t>
        <a:bodyPr/>
        <a:lstStyle/>
        <a:p>
          <a:endParaRPr lang="en-US"/>
        </a:p>
      </dgm:t>
    </dgm:pt>
    <dgm:pt modelId="{CAF06C15-1277-4981-8E5C-97F5864241B7}" type="pres">
      <dgm:prSet presAssocID="{3BAA9B65-7C6D-4488-96B7-B397BA372791}" presName="Name37" presStyleLbl="parChTrans1D3" presStyleIdx="2" presStyleCnt="4"/>
      <dgm:spPr/>
      <dgm:t>
        <a:bodyPr/>
        <a:lstStyle/>
        <a:p>
          <a:endParaRPr lang="en-US"/>
        </a:p>
      </dgm:t>
    </dgm:pt>
    <dgm:pt modelId="{3CA7470B-D6D6-4E84-87E8-5018E389312C}" type="pres">
      <dgm:prSet presAssocID="{864A8C28-09B8-481B-8BF9-255473397F75}" presName="hierRoot2" presStyleCnt="0">
        <dgm:presLayoutVars>
          <dgm:hierBranch val="init"/>
        </dgm:presLayoutVars>
      </dgm:prSet>
      <dgm:spPr/>
      <dgm:t>
        <a:bodyPr/>
        <a:lstStyle/>
        <a:p>
          <a:endParaRPr lang="en-US"/>
        </a:p>
      </dgm:t>
    </dgm:pt>
    <dgm:pt modelId="{A09619A5-DAD8-42B9-9AA0-8EDC930F4569}" type="pres">
      <dgm:prSet presAssocID="{864A8C28-09B8-481B-8BF9-255473397F75}" presName="rootComposite" presStyleCnt="0"/>
      <dgm:spPr/>
      <dgm:t>
        <a:bodyPr/>
        <a:lstStyle/>
        <a:p>
          <a:endParaRPr lang="en-US"/>
        </a:p>
      </dgm:t>
    </dgm:pt>
    <dgm:pt modelId="{3C272F1B-3561-416A-B664-6CCA419912BC}" type="pres">
      <dgm:prSet presAssocID="{864A8C28-09B8-481B-8BF9-255473397F75}" presName="rootText" presStyleLbl="node3" presStyleIdx="2" presStyleCnt="4">
        <dgm:presLayoutVars>
          <dgm:chPref val="3"/>
        </dgm:presLayoutVars>
      </dgm:prSet>
      <dgm:spPr/>
      <dgm:t>
        <a:bodyPr/>
        <a:lstStyle/>
        <a:p>
          <a:endParaRPr lang="en-US"/>
        </a:p>
      </dgm:t>
    </dgm:pt>
    <dgm:pt modelId="{FCB987E9-89EA-4137-838A-EC9D76633379}" type="pres">
      <dgm:prSet presAssocID="{864A8C28-09B8-481B-8BF9-255473397F75}" presName="rootConnector" presStyleLbl="node3" presStyleIdx="2" presStyleCnt="4"/>
      <dgm:spPr/>
      <dgm:t>
        <a:bodyPr/>
        <a:lstStyle/>
        <a:p>
          <a:endParaRPr lang="en-US"/>
        </a:p>
      </dgm:t>
    </dgm:pt>
    <dgm:pt modelId="{3A0FDFFF-4C87-4C8B-8526-72B8A04931CA}" type="pres">
      <dgm:prSet presAssocID="{864A8C28-09B8-481B-8BF9-255473397F75}" presName="hierChild4" presStyleCnt="0"/>
      <dgm:spPr/>
      <dgm:t>
        <a:bodyPr/>
        <a:lstStyle/>
        <a:p>
          <a:endParaRPr lang="en-US"/>
        </a:p>
      </dgm:t>
    </dgm:pt>
    <dgm:pt modelId="{E9F51E55-FF7F-4528-A4FD-4DD117ECB2F1}" type="pres">
      <dgm:prSet presAssocID="{843E8F54-D63B-43E9-A4A5-DCEB20B15315}" presName="Name37" presStyleLbl="parChTrans1D4" presStyleIdx="0" presStyleCnt="2"/>
      <dgm:spPr/>
      <dgm:t>
        <a:bodyPr/>
        <a:lstStyle/>
        <a:p>
          <a:endParaRPr lang="en-US"/>
        </a:p>
      </dgm:t>
    </dgm:pt>
    <dgm:pt modelId="{963364FE-AABB-41CD-87D4-ED196E054397}" type="pres">
      <dgm:prSet presAssocID="{690B377E-54EB-426E-99F0-687C4D4C1F1F}" presName="hierRoot2" presStyleCnt="0">
        <dgm:presLayoutVars>
          <dgm:hierBranch val="init"/>
        </dgm:presLayoutVars>
      </dgm:prSet>
      <dgm:spPr/>
      <dgm:t>
        <a:bodyPr/>
        <a:lstStyle/>
        <a:p>
          <a:endParaRPr lang="en-US"/>
        </a:p>
      </dgm:t>
    </dgm:pt>
    <dgm:pt modelId="{7933CC0E-7A60-4832-9A3B-2B66D835D555}" type="pres">
      <dgm:prSet presAssocID="{690B377E-54EB-426E-99F0-687C4D4C1F1F}" presName="rootComposite" presStyleCnt="0"/>
      <dgm:spPr/>
      <dgm:t>
        <a:bodyPr/>
        <a:lstStyle/>
        <a:p>
          <a:endParaRPr lang="en-US"/>
        </a:p>
      </dgm:t>
    </dgm:pt>
    <dgm:pt modelId="{8655159E-0738-41B1-AE7A-C0C5F763F4A7}" type="pres">
      <dgm:prSet presAssocID="{690B377E-54EB-426E-99F0-687C4D4C1F1F}" presName="rootText" presStyleLbl="node4" presStyleIdx="0" presStyleCnt="2">
        <dgm:presLayoutVars>
          <dgm:chPref val="3"/>
        </dgm:presLayoutVars>
      </dgm:prSet>
      <dgm:spPr/>
      <dgm:t>
        <a:bodyPr/>
        <a:lstStyle/>
        <a:p>
          <a:endParaRPr lang="en-US"/>
        </a:p>
      </dgm:t>
    </dgm:pt>
    <dgm:pt modelId="{3632C5A1-9B48-4C2F-B8DD-5E8A5A817E07}" type="pres">
      <dgm:prSet presAssocID="{690B377E-54EB-426E-99F0-687C4D4C1F1F}" presName="rootConnector" presStyleLbl="node4" presStyleIdx="0" presStyleCnt="2"/>
      <dgm:spPr/>
      <dgm:t>
        <a:bodyPr/>
        <a:lstStyle/>
        <a:p>
          <a:endParaRPr lang="en-US"/>
        </a:p>
      </dgm:t>
    </dgm:pt>
    <dgm:pt modelId="{DD64A74A-631C-4983-A6EC-EF21DD1E7C8C}" type="pres">
      <dgm:prSet presAssocID="{690B377E-54EB-426E-99F0-687C4D4C1F1F}" presName="hierChild4" presStyleCnt="0"/>
      <dgm:spPr/>
      <dgm:t>
        <a:bodyPr/>
        <a:lstStyle/>
        <a:p>
          <a:endParaRPr lang="en-US"/>
        </a:p>
      </dgm:t>
    </dgm:pt>
    <dgm:pt modelId="{69294E3A-E958-435A-AF35-A43B07AE1C2E}" type="pres">
      <dgm:prSet presAssocID="{690B377E-54EB-426E-99F0-687C4D4C1F1F}" presName="hierChild5" presStyleCnt="0"/>
      <dgm:spPr/>
      <dgm:t>
        <a:bodyPr/>
        <a:lstStyle/>
        <a:p>
          <a:endParaRPr lang="en-US"/>
        </a:p>
      </dgm:t>
    </dgm:pt>
    <dgm:pt modelId="{378A8F79-D24A-4E92-A00D-1723E448F839}" type="pres">
      <dgm:prSet presAssocID="{864A8C28-09B8-481B-8BF9-255473397F75}" presName="hierChild5" presStyleCnt="0"/>
      <dgm:spPr/>
      <dgm:t>
        <a:bodyPr/>
        <a:lstStyle/>
        <a:p>
          <a:endParaRPr lang="en-US"/>
        </a:p>
      </dgm:t>
    </dgm:pt>
    <dgm:pt modelId="{C5E65C88-E3FF-42DE-A60E-8F77415A70D0}" type="pres">
      <dgm:prSet presAssocID="{27B1691D-36CB-45F3-ABE6-9282F3F8D3FB}" presName="Name37" presStyleLbl="parChTrans1D3" presStyleIdx="3" presStyleCnt="4"/>
      <dgm:spPr/>
      <dgm:t>
        <a:bodyPr/>
        <a:lstStyle/>
        <a:p>
          <a:endParaRPr lang="en-US"/>
        </a:p>
      </dgm:t>
    </dgm:pt>
    <dgm:pt modelId="{30AAE121-D9D5-4CA1-BE55-9DF373F59D3D}" type="pres">
      <dgm:prSet presAssocID="{1554F028-DB5F-432C-9B50-69F58D98F06D}" presName="hierRoot2" presStyleCnt="0">
        <dgm:presLayoutVars>
          <dgm:hierBranch val="init"/>
        </dgm:presLayoutVars>
      </dgm:prSet>
      <dgm:spPr/>
      <dgm:t>
        <a:bodyPr/>
        <a:lstStyle/>
        <a:p>
          <a:endParaRPr lang="en-US"/>
        </a:p>
      </dgm:t>
    </dgm:pt>
    <dgm:pt modelId="{12075079-190E-425E-992A-8E486965F6F5}" type="pres">
      <dgm:prSet presAssocID="{1554F028-DB5F-432C-9B50-69F58D98F06D}" presName="rootComposite" presStyleCnt="0"/>
      <dgm:spPr/>
      <dgm:t>
        <a:bodyPr/>
        <a:lstStyle/>
        <a:p>
          <a:endParaRPr lang="en-US"/>
        </a:p>
      </dgm:t>
    </dgm:pt>
    <dgm:pt modelId="{32F2B371-0E68-46C4-99E1-8950E0AA59F3}" type="pres">
      <dgm:prSet presAssocID="{1554F028-DB5F-432C-9B50-69F58D98F06D}" presName="rootText" presStyleLbl="node3" presStyleIdx="3" presStyleCnt="4">
        <dgm:presLayoutVars>
          <dgm:chPref val="3"/>
        </dgm:presLayoutVars>
      </dgm:prSet>
      <dgm:spPr/>
      <dgm:t>
        <a:bodyPr/>
        <a:lstStyle/>
        <a:p>
          <a:endParaRPr lang="en-US"/>
        </a:p>
      </dgm:t>
    </dgm:pt>
    <dgm:pt modelId="{F18612F7-9F80-4BAF-836A-8CE26497C6F0}" type="pres">
      <dgm:prSet presAssocID="{1554F028-DB5F-432C-9B50-69F58D98F06D}" presName="rootConnector" presStyleLbl="node3" presStyleIdx="3" presStyleCnt="4"/>
      <dgm:spPr/>
      <dgm:t>
        <a:bodyPr/>
        <a:lstStyle/>
        <a:p>
          <a:endParaRPr lang="en-US"/>
        </a:p>
      </dgm:t>
    </dgm:pt>
    <dgm:pt modelId="{CEC27B47-2A81-44D2-857F-56677C00D119}" type="pres">
      <dgm:prSet presAssocID="{1554F028-DB5F-432C-9B50-69F58D98F06D}" presName="hierChild4" presStyleCnt="0"/>
      <dgm:spPr/>
      <dgm:t>
        <a:bodyPr/>
        <a:lstStyle/>
        <a:p>
          <a:endParaRPr lang="en-US"/>
        </a:p>
      </dgm:t>
    </dgm:pt>
    <dgm:pt modelId="{2FFD1C5D-5DCC-475F-AACB-5C9E428978FF}" type="pres">
      <dgm:prSet presAssocID="{0B6AB93F-CC09-4216-BD7B-C4881C39C942}" presName="Name37" presStyleLbl="parChTrans1D4" presStyleIdx="1" presStyleCnt="2"/>
      <dgm:spPr/>
      <dgm:t>
        <a:bodyPr/>
        <a:lstStyle/>
        <a:p>
          <a:endParaRPr lang="en-US"/>
        </a:p>
      </dgm:t>
    </dgm:pt>
    <dgm:pt modelId="{1484854E-A1B1-4281-8132-3585D20861B0}" type="pres">
      <dgm:prSet presAssocID="{06C2A45B-B1B3-40B3-8951-FB5B1CF82137}" presName="hierRoot2" presStyleCnt="0">
        <dgm:presLayoutVars>
          <dgm:hierBranch val="init"/>
        </dgm:presLayoutVars>
      </dgm:prSet>
      <dgm:spPr/>
      <dgm:t>
        <a:bodyPr/>
        <a:lstStyle/>
        <a:p>
          <a:endParaRPr lang="en-US"/>
        </a:p>
      </dgm:t>
    </dgm:pt>
    <dgm:pt modelId="{E58580D0-AAF5-4BDB-85A4-6318B6CDB215}" type="pres">
      <dgm:prSet presAssocID="{06C2A45B-B1B3-40B3-8951-FB5B1CF82137}" presName="rootComposite" presStyleCnt="0"/>
      <dgm:spPr/>
      <dgm:t>
        <a:bodyPr/>
        <a:lstStyle/>
        <a:p>
          <a:endParaRPr lang="en-US"/>
        </a:p>
      </dgm:t>
    </dgm:pt>
    <dgm:pt modelId="{E3787CC8-CF0F-442B-A518-2185CBC70DD0}" type="pres">
      <dgm:prSet presAssocID="{06C2A45B-B1B3-40B3-8951-FB5B1CF82137}" presName="rootText" presStyleLbl="node4" presStyleIdx="1" presStyleCnt="2" custScaleX="107316">
        <dgm:presLayoutVars>
          <dgm:chPref val="3"/>
        </dgm:presLayoutVars>
      </dgm:prSet>
      <dgm:spPr/>
      <dgm:t>
        <a:bodyPr/>
        <a:lstStyle/>
        <a:p>
          <a:endParaRPr lang="en-US"/>
        </a:p>
      </dgm:t>
    </dgm:pt>
    <dgm:pt modelId="{4B949F94-D91F-4583-8B44-EEC72CCAD2BB}" type="pres">
      <dgm:prSet presAssocID="{06C2A45B-B1B3-40B3-8951-FB5B1CF82137}" presName="rootConnector" presStyleLbl="node4" presStyleIdx="1" presStyleCnt="2"/>
      <dgm:spPr/>
      <dgm:t>
        <a:bodyPr/>
        <a:lstStyle/>
        <a:p>
          <a:endParaRPr lang="en-US"/>
        </a:p>
      </dgm:t>
    </dgm:pt>
    <dgm:pt modelId="{EB0219F9-47C7-4D41-8C7D-D7BCDFD4CC1A}" type="pres">
      <dgm:prSet presAssocID="{06C2A45B-B1B3-40B3-8951-FB5B1CF82137}" presName="hierChild4" presStyleCnt="0"/>
      <dgm:spPr/>
      <dgm:t>
        <a:bodyPr/>
        <a:lstStyle/>
        <a:p>
          <a:endParaRPr lang="en-US"/>
        </a:p>
      </dgm:t>
    </dgm:pt>
    <dgm:pt modelId="{4016A88F-1DF8-4C9D-B306-6AAFA735569C}" type="pres">
      <dgm:prSet presAssocID="{06C2A45B-B1B3-40B3-8951-FB5B1CF82137}" presName="hierChild5" presStyleCnt="0"/>
      <dgm:spPr/>
      <dgm:t>
        <a:bodyPr/>
        <a:lstStyle/>
        <a:p>
          <a:endParaRPr lang="en-US"/>
        </a:p>
      </dgm:t>
    </dgm:pt>
    <dgm:pt modelId="{1219A425-B292-4748-83AB-D343102F6FE6}" type="pres">
      <dgm:prSet presAssocID="{1554F028-DB5F-432C-9B50-69F58D98F06D}" presName="hierChild5" presStyleCnt="0"/>
      <dgm:spPr/>
      <dgm:t>
        <a:bodyPr/>
        <a:lstStyle/>
        <a:p>
          <a:endParaRPr lang="en-US"/>
        </a:p>
      </dgm:t>
    </dgm:pt>
    <dgm:pt modelId="{262AAB7E-0257-4AB1-B86D-58A6D63C5E6F}" type="pres">
      <dgm:prSet presAssocID="{2AF65186-30D4-4803-ACB9-BC2284D25B3D}" presName="hierChild5" presStyleCnt="0"/>
      <dgm:spPr/>
      <dgm:t>
        <a:bodyPr/>
        <a:lstStyle/>
        <a:p>
          <a:endParaRPr lang="en-US"/>
        </a:p>
      </dgm:t>
    </dgm:pt>
    <dgm:pt modelId="{A3CAEDAB-4587-4D17-A91E-5F14C7A2EB9C}" type="pres">
      <dgm:prSet presAssocID="{2C46FE8C-A3BF-49AE-AA93-EF9213CA7555}" presName="hierChild3" presStyleCnt="0"/>
      <dgm:spPr/>
      <dgm:t>
        <a:bodyPr/>
        <a:lstStyle/>
        <a:p>
          <a:endParaRPr lang="en-US"/>
        </a:p>
      </dgm:t>
    </dgm:pt>
  </dgm:ptLst>
  <dgm:cxnLst>
    <dgm:cxn modelId="{92127373-27CF-44FC-99C9-2DE882E58E93}" type="presOf" srcId="{2AF65186-30D4-4803-ACB9-BC2284D25B3D}" destId="{05034F84-9D62-4471-8B5D-C7888EDD46EA}" srcOrd="1" destOrd="0" presId="urn:microsoft.com/office/officeart/2005/8/layout/orgChart1"/>
    <dgm:cxn modelId="{5CD457D6-6B58-4993-B64B-F144412AE460}" type="presOf" srcId="{3BAA9B65-7C6D-4488-96B7-B397BA372791}" destId="{CAF06C15-1277-4981-8E5C-97F5864241B7}" srcOrd="0" destOrd="0" presId="urn:microsoft.com/office/officeart/2005/8/layout/orgChart1"/>
    <dgm:cxn modelId="{2B958DAB-385D-4E6B-A182-AE4F208A9537}" type="presOf" srcId="{2BCCA590-A21E-4E1C-B4B7-5536B4F71719}" destId="{0029E3B9-C8AA-41EA-A11C-97443A267FA8}" srcOrd="1" destOrd="0" presId="urn:microsoft.com/office/officeart/2005/8/layout/orgChart1"/>
    <dgm:cxn modelId="{82AACC66-4F37-498F-9545-847F48A409D1}" srcId="{C8F96092-F1D6-4C35-89DB-E3BA9356AF38}" destId="{2C46FE8C-A3BF-49AE-AA93-EF9213CA7555}" srcOrd="0" destOrd="0" parTransId="{62C9C211-5475-4E39-AA47-3D1B08F22490}" sibTransId="{AE0BE274-8777-487B-BBD9-E26F786C7D19}"/>
    <dgm:cxn modelId="{58A8A611-BEB4-421C-9EDE-0550400B4374}" type="presOf" srcId="{690B377E-54EB-426E-99F0-687C4D4C1F1F}" destId="{8655159E-0738-41B1-AE7A-C0C5F763F4A7}" srcOrd="0" destOrd="0" presId="urn:microsoft.com/office/officeart/2005/8/layout/orgChart1"/>
    <dgm:cxn modelId="{AE7F8B24-4E19-40E7-A95A-27A8915DA4B0}" srcId="{864A8C28-09B8-481B-8BF9-255473397F75}" destId="{690B377E-54EB-426E-99F0-687C4D4C1F1F}" srcOrd="0" destOrd="0" parTransId="{843E8F54-D63B-43E9-A4A5-DCEB20B15315}" sibTransId="{9234387F-E811-41CB-BBEA-D36EC3A4F0E8}"/>
    <dgm:cxn modelId="{636C078E-1B71-4883-8ED5-ED7D524BE729}" srcId="{2AF65186-30D4-4803-ACB9-BC2284D25B3D}" destId="{864A8C28-09B8-481B-8BF9-255473397F75}" srcOrd="0" destOrd="0" parTransId="{3BAA9B65-7C6D-4488-96B7-B397BA372791}" sibTransId="{2D9E2C27-5629-4223-A5F9-A3AD35FB9735}"/>
    <dgm:cxn modelId="{7754ED9F-EBC6-4C14-8C13-20D2580E3C8A}" type="presOf" srcId="{843E8F54-D63B-43E9-A4A5-DCEB20B15315}" destId="{E9F51E55-FF7F-4528-A4FD-4DD117ECB2F1}" srcOrd="0" destOrd="0" presId="urn:microsoft.com/office/officeart/2005/8/layout/orgChart1"/>
    <dgm:cxn modelId="{3D3E8708-6259-4587-8FAE-5F8B85D1CC3E}" srcId="{2AF65186-30D4-4803-ACB9-BC2284D25B3D}" destId="{1554F028-DB5F-432C-9B50-69F58D98F06D}" srcOrd="1" destOrd="0" parTransId="{27B1691D-36CB-45F3-ABE6-9282F3F8D3FB}" sibTransId="{35DA2551-FCBF-4BA4-A19E-1F4A3434C652}"/>
    <dgm:cxn modelId="{0F8082CB-82C1-45FF-8A40-548BCB0C5819}" srcId="{14534D70-A313-48E0-993E-9BF99A4751E1}" destId="{2BCCA590-A21E-4E1C-B4B7-5536B4F71719}" srcOrd="0" destOrd="0" parTransId="{F15030C9-44BF-4FFD-9624-F98E70BC1861}" sibTransId="{E578A5D8-39A3-4D9C-9299-0900E10025F4}"/>
    <dgm:cxn modelId="{A0B223F4-1426-4DC1-ABDA-C48F755711F9}" type="presOf" srcId="{1554F028-DB5F-432C-9B50-69F58D98F06D}" destId="{F18612F7-9F80-4BAF-836A-8CE26497C6F0}" srcOrd="1" destOrd="0" presId="urn:microsoft.com/office/officeart/2005/8/layout/orgChart1"/>
    <dgm:cxn modelId="{5C16DEB2-ACA9-476C-AF4D-0EF432FA4771}" type="presOf" srcId="{14534D70-A313-48E0-993E-9BF99A4751E1}" destId="{C69C8D37-FE2E-479A-A600-591C22E74617}" srcOrd="0" destOrd="0" presId="urn:microsoft.com/office/officeart/2005/8/layout/orgChart1"/>
    <dgm:cxn modelId="{4375F626-5F9C-4DD2-8B25-ED1BD4721065}" type="presOf" srcId="{14534D70-A313-48E0-993E-9BF99A4751E1}" destId="{95715B06-0210-4761-BDAC-9EB7095DC8B1}" srcOrd="1" destOrd="0" presId="urn:microsoft.com/office/officeart/2005/8/layout/orgChart1"/>
    <dgm:cxn modelId="{8D92604F-394E-4188-9385-ED8F8D9BFD2E}" type="presOf" srcId="{61ED6F64-1037-41AA-99CB-0FD1CE5C42CA}" destId="{C7225B67-C8E8-47E1-A344-FF9C485061D0}" srcOrd="0" destOrd="0" presId="urn:microsoft.com/office/officeart/2005/8/layout/orgChart1"/>
    <dgm:cxn modelId="{D4C8F69B-1D6B-4294-A892-88DDDB7EDF37}" type="presOf" srcId="{C8F96092-F1D6-4C35-89DB-E3BA9356AF38}" destId="{DB702D74-9704-4813-96A1-1E1622EDBAEE}" srcOrd="0" destOrd="0" presId="urn:microsoft.com/office/officeart/2005/8/layout/orgChart1"/>
    <dgm:cxn modelId="{C1AC6557-B785-49B2-94E9-96B42172EBD9}" type="presOf" srcId="{F15030C9-44BF-4FFD-9624-F98E70BC1861}" destId="{31A00046-87FB-4D8E-9926-34D9053AB534}" srcOrd="0" destOrd="0" presId="urn:microsoft.com/office/officeart/2005/8/layout/orgChart1"/>
    <dgm:cxn modelId="{F62EC5AA-BE67-4E90-87FA-E777F3AF5343}" type="presOf" srcId="{864A8C28-09B8-481B-8BF9-255473397F75}" destId="{3C272F1B-3561-416A-B664-6CCA419912BC}" srcOrd="0" destOrd="0" presId="urn:microsoft.com/office/officeart/2005/8/layout/orgChart1"/>
    <dgm:cxn modelId="{3880DF48-6CAC-4D76-A3BF-7C2CD33E1079}" type="presOf" srcId="{2BCCA590-A21E-4E1C-B4B7-5536B4F71719}" destId="{5C72C958-63D5-44CB-85BA-4B182A1B5398}" srcOrd="0" destOrd="0" presId="urn:microsoft.com/office/officeart/2005/8/layout/orgChart1"/>
    <dgm:cxn modelId="{AF165DF5-51DE-4011-B359-D33CBA763A04}" type="presOf" srcId="{690B377E-54EB-426E-99F0-687C4D4C1F1F}" destId="{3632C5A1-9B48-4C2F-B8DD-5E8A5A817E07}" srcOrd="1" destOrd="0" presId="urn:microsoft.com/office/officeart/2005/8/layout/orgChart1"/>
    <dgm:cxn modelId="{B654CD8E-793F-4479-90FC-B16AF67CBED9}" type="presOf" srcId="{E8382416-C2D9-4059-91FA-437F691B39FC}" destId="{097246D9-A227-498F-B17E-D485DEAE4B7A}" srcOrd="0" destOrd="0" presId="urn:microsoft.com/office/officeart/2005/8/layout/orgChart1"/>
    <dgm:cxn modelId="{E3AE7BF3-5926-47B4-9B64-A688848D50FA}" srcId="{14534D70-A313-48E0-993E-9BF99A4751E1}" destId="{61ED6F64-1037-41AA-99CB-0FD1CE5C42CA}" srcOrd="1" destOrd="0" parTransId="{E8382416-C2D9-4059-91FA-437F691B39FC}" sibTransId="{C2856B12-CA64-4316-91A0-E1033DDA9D39}"/>
    <dgm:cxn modelId="{0FA03A53-D830-4572-BD20-110CA12AB4EF}" type="presOf" srcId="{0B6AB93F-CC09-4216-BD7B-C4881C39C942}" destId="{2FFD1C5D-5DCC-475F-AACB-5C9E428978FF}" srcOrd="0" destOrd="0" presId="urn:microsoft.com/office/officeart/2005/8/layout/orgChart1"/>
    <dgm:cxn modelId="{7C04DFD8-D41D-495D-B711-54A621DACF5D}" type="presOf" srcId="{1554F028-DB5F-432C-9B50-69F58D98F06D}" destId="{32F2B371-0E68-46C4-99E1-8950E0AA59F3}" srcOrd="0" destOrd="0" presId="urn:microsoft.com/office/officeart/2005/8/layout/orgChart1"/>
    <dgm:cxn modelId="{FC20178A-7341-49A1-A126-758925BD66D6}" srcId="{1554F028-DB5F-432C-9B50-69F58D98F06D}" destId="{06C2A45B-B1B3-40B3-8951-FB5B1CF82137}" srcOrd="0" destOrd="0" parTransId="{0B6AB93F-CC09-4216-BD7B-C4881C39C942}" sibTransId="{B5C65E50-4ED4-49F1-BAAD-044F57A57DF1}"/>
    <dgm:cxn modelId="{17F1BD52-3AF3-424A-B75C-08EAFDB7C06A}" srcId="{2C46FE8C-A3BF-49AE-AA93-EF9213CA7555}" destId="{2AF65186-30D4-4803-ACB9-BC2284D25B3D}" srcOrd="1" destOrd="0" parTransId="{D43DF74B-DE34-4A39-8393-CFA044E97EC7}" sibTransId="{F83005D6-6F72-44DD-8AF7-4AC790629926}"/>
    <dgm:cxn modelId="{437D4F19-56D9-431E-803B-45950190AC2E}" type="presOf" srcId="{440E62FC-F87B-4234-A595-69BE92522468}" destId="{A5CC26DD-5B3E-4647-8F89-280D8BB1D9DC}" srcOrd="0" destOrd="0" presId="urn:microsoft.com/office/officeart/2005/8/layout/orgChart1"/>
    <dgm:cxn modelId="{CECB46BA-73A1-4995-8D0C-4D3B57D791DE}" type="presOf" srcId="{06C2A45B-B1B3-40B3-8951-FB5B1CF82137}" destId="{E3787CC8-CF0F-442B-A518-2185CBC70DD0}" srcOrd="0" destOrd="0" presId="urn:microsoft.com/office/officeart/2005/8/layout/orgChart1"/>
    <dgm:cxn modelId="{F223112D-3E97-461A-B121-F4CEB515DDB6}" type="presOf" srcId="{D43DF74B-DE34-4A39-8393-CFA044E97EC7}" destId="{5FFECCD6-3878-4991-ABE3-D522F3523DCA}" srcOrd="0" destOrd="0" presId="urn:microsoft.com/office/officeart/2005/8/layout/orgChart1"/>
    <dgm:cxn modelId="{D64B001A-99DB-4EFD-AB8F-8D77944D8BBE}" type="presOf" srcId="{2AF65186-30D4-4803-ACB9-BC2284D25B3D}" destId="{0D9F4134-8C37-4D99-ACF9-C78485FA80EA}" srcOrd="0" destOrd="0" presId="urn:microsoft.com/office/officeart/2005/8/layout/orgChart1"/>
    <dgm:cxn modelId="{0F6A4CED-E3CB-4D97-9279-355A1930F2FD}" type="presOf" srcId="{2C46FE8C-A3BF-49AE-AA93-EF9213CA7555}" destId="{418912AB-6FED-4B26-9BE6-8844E6C06A38}" srcOrd="0" destOrd="0" presId="urn:microsoft.com/office/officeart/2005/8/layout/orgChart1"/>
    <dgm:cxn modelId="{34B7E67E-44F5-4AF5-BBFF-EB5E690AAF30}" type="presOf" srcId="{2C46FE8C-A3BF-49AE-AA93-EF9213CA7555}" destId="{509DC3CD-47FA-4517-9131-7C493EC2D145}" srcOrd="1" destOrd="0" presId="urn:microsoft.com/office/officeart/2005/8/layout/orgChart1"/>
    <dgm:cxn modelId="{27B7607D-7155-4C6F-91DE-BE2E0907AACC}" srcId="{2C46FE8C-A3BF-49AE-AA93-EF9213CA7555}" destId="{14534D70-A313-48E0-993E-9BF99A4751E1}" srcOrd="0" destOrd="0" parTransId="{440E62FC-F87B-4234-A595-69BE92522468}" sibTransId="{701B406F-74DA-4A44-8CF8-C0D1B7CD73B6}"/>
    <dgm:cxn modelId="{E9128EA6-5743-4901-855F-53A79369B2E9}" type="presOf" srcId="{61ED6F64-1037-41AA-99CB-0FD1CE5C42CA}" destId="{BC295BA2-0479-4757-8A7E-FA48C65BD863}" srcOrd="1" destOrd="0" presId="urn:microsoft.com/office/officeart/2005/8/layout/orgChart1"/>
    <dgm:cxn modelId="{563791C7-9733-4CE8-8AFA-52CB6B986461}" type="presOf" srcId="{864A8C28-09B8-481B-8BF9-255473397F75}" destId="{FCB987E9-89EA-4137-838A-EC9D76633379}" srcOrd="1" destOrd="0" presId="urn:microsoft.com/office/officeart/2005/8/layout/orgChart1"/>
    <dgm:cxn modelId="{7C22FAF3-F678-4879-A512-C603DFE6278F}" type="presOf" srcId="{06C2A45B-B1B3-40B3-8951-FB5B1CF82137}" destId="{4B949F94-D91F-4583-8B44-EEC72CCAD2BB}" srcOrd="1" destOrd="0" presId="urn:microsoft.com/office/officeart/2005/8/layout/orgChart1"/>
    <dgm:cxn modelId="{F3BD435D-1476-42C1-8ECF-691488FBC44F}" type="presOf" srcId="{27B1691D-36CB-45F3-ABE6-9282F3F8D3FB}" destId="{C5E65C88-E3FF-42DE-A60E-8F77415A70D0}" srcOrd="0" destOrd="0" presId="urn:microsoft.com/office/officeart/2005/8/layout/orgChart1"/>
    <dgm:cxn modelId="{55024DF9-EE61-4811-89E3-8CD46CFD663E}" type="presParOf" srcId="{DB702D74-9704-4813-96A1-1E1622EDBAEE}" destId="{A5553F94-5CE1-40C9-9676-2711A675CD77}" srcOrd="0" destOrd="0" presId="urn:microsoft.com/office/officeart/2005/8/layout/orgChart1"/>
    <dgm:cxn modelId="{2B2DBD21-A40E-4155-BFFF-AD37023475F7}" type="presParOf" srcId="{A5553F94-5CE1-40C9-9676-2711A675CD77}" destId="{77C5A94E-F585-4A43-88BA-CDC7968B7BDD}" srcOrd="0" destOrd="0" presId="urn:microsoft.com/office/officeart/2005/8/layout/orgChart1"/>
    <dgm:cxn modelId="{30154D61-4493-40BA-BD3D-20BA2A963C4B}" type="presParOf" srcId="{77C5A94E-F585-4A43-88BA-CDC7968B7BDD}" destId="{418912AB-6FED-4B26-9BE6-8844E6C06A38}" srcOrd="0" destOrd="0" presId="urn:microsoft.com/office/officeart/2005/8/layout/orgChart1"/>
    <dgm:cxn modelId="{6D768FF1-7AC3-4F27-BEC4-493EF8CBD8BF}" type="presParOf" srcId="{77C5A94E-F585-4A43-88BA-CDC7968B7BDD}" destId="{509DC3CD-47FA-4517-9131-7C493EC2D145}" srcOrd="1" destOrd="0" presId="urn:microsoft.com/office/officeart/2005/8/layout/orgChart1"/>
    <dgm:cxn modelId="{6866D638-FE13-4959-B18E-133DCFD83DD5}" type="presParOf" srcId="{A5553F94-5CE1-40C9-9676-2711A675CD77}" destId="{4265A543-DEB2-4FA7-98F2-452B8165D146}" srcOrd="1" destOrd="0" presId="urn:microsoft.com/office/officeart/2005/8/layout/orgChart1"/>
    <dgm:cxn modelId="{97D6DEE1-93D8-4E9F-A9CF-8FB523EE5D55}" type="presParOf" srcId="{4265A543-DEB2-4FA7-98F2-452B8165D146}" destId="{A5CC26DD-5B3E-4647-8F89-280D8BB1D9DC}" srcOrd="0" destOrd="0" presId="urn:microsoft.com/office/officeart/2005/8/layout/orgChart1"/>
    <dgm:cxn modelId="{85B4CCD2-827F-48FF-A18E-5D0A293ADDC7}" type="presParOf" srcId="{4265A543-DEB2-4FA7-98F2-452B8165D146}" destId="{2AB2BFEF-DF27-419F-992D-44AD764385E4}" srcOrd="1" destOrd="0" presId="urn:microsoft.com/office/officeart/2005/8/layout/orgChart1"/>
    <dgm:cxn modelId="{F46F8BE1-F909-45A8-8D23-9B58B38D69B5}" type="presParOf" srcId="{2AB2BFEF-DF27-419F-992D-44AD764385E4}" destId="{51DD09DB-D854-4CD1-8C5D-E975CF1AAB41}" srcOrd="0" destOrd="0" presId="urn:microsoft.com/office/officeart/2005/8/layout/orgChart1"/>
    <dgm:cxn modelId="{EB584DE4-68F4-4224-9F38-73236735B387}" type="presParOf" srcId="{51DD09DB-D854-4CD1-8C5D-E975CF1AAB41}" destId="{C69C8D37-FE2E-479A-A600-591C22E74617}" srcOrd="0" destOrd="0" presId="urn:microsoft.com/office/officeart/2005/8/layout/orgChart1"/>
    <dgm:cxn modelId="{DEDED445-5775-414C-BB47-A80AC8CD0FAD}" type="presParOf" srcId="{51DD09DB-D854-4CD1-8C5D-E975CF1AAB41}" destId="{95715B06-0210-4761-BDAC-9EB7095DC8B1}" srcOrd="1" destOrd="0" presId="urn:microsoft.com/office/officeart/2005/8/layout/orgChart1"/>
    <dgm:cxn modelId="{FCC3F364-DD49-472D-9211-DB1F84DDEAE6}" type="presParOf" srcId="{2AB2BFEF-DF27-419F-992D-44AD764385E4}" destId="{6AD9E646-C039-42A3-9E6C-BB0B6A755D6E}" srcOrd="1" destOrd="0" presId="urn:microsoft.com/office/officeart/2005/8/layout/orgChart1"/>
    <dgm:cxn modelId="{5A4068DB-5C71-4596-8DF3-F4233C59F0CC}" type="presParOf" srcId="{6AD9E646-C039-42A3-9E6C-BB0B6A755D6E}" destId="{31A00046-87FB-4D8E-9926-34D9053AB534}" srcOrd="0" destOrd="0" presId="urn:microsoft.com/office/officeart/2005/8/layout/orgChart1"/>
    <dgm:cxn modelId="{68935260-5655-41EA-8E54-28D7109ADBB5}" type="presParOf" srcId="{6AD9E646-C039-42A3-9E6C-BB0B6A755D6E}" destId="{BA04580C-1279-430A-93EA-23E2BD8BDFE3}" srcOrd="1" destOrd="0" presId="urn:microsoft.com/office/officeart/2005/8/layout/orgChart1"/>
    <dgm:cxn modelId="{F00E3925-A943-4B3B-B8D7-35C461440204}" type="presParOf" srcId="{BA04580C-1279-430A-93EA-23E2BD8BDFE3}" destId="{0E46BCD0-EFF3-4928-BED7-14006C647EDF}" srcOrd="0" destOrd="0" presId="urn:microsoft.com/office/officeart/2005/8/layout/orgChart1"/>
    <dgm:cxn modelId="{8BAEB083-4EAF-4A3C-83D1-7691E0E92845}" type="presParOf" srcId="{0E46BCD0-EFF3-4928-BED7-14006C647EDF}" destId="{5C72C958-63D5-44CB-85BA-4B182A1B5398}" srcOrd="0" destOrd="0" presId="urn:microsoft.com/office/officeart/2005/8/layout/orgChart1"/>
    <dgm:cxn modelId="{4805A7CE-5BA7-479D-8B6D-45ED3E58272B}" type="presParOf" srcId="{0E46BCD0-EFF3-4928-BED7-14006C647EDF}" destId="{0029E3B9-C8AA-41EA-A11C-97443A267FA8}" srcOrd="1" destOrd="0" presId="urn:microsoft.com/office/officeart/2005/8/layout/orgChart1"/>
    <dgm:cxn modelId="{EE644A87-0DC2-49E0-A91D-A1132AF0F8C1}" type="presParOf" srcId="{BA04580C-1279-430A-93EA-23E2BD8BDFE3}" destId="{E129657F-0E29-4D4A-A5C6-9851F0406B2B}" srcOrd="1" destOrd="0" presId="urn:microsoft.com/office/officeart/2005/8/layout/orgChart1"/>
    <dgm:cxn modelId="{00760D24-74FC-4D4C-9571-79832FDCF3F8}" type="presParOf" srcId="{BA04580C-1279-430A-93EA-23E2BD8BDFE3}" destId="{B128A5ED-5829-4ED1-8803-537DBB0D2D3C}" srcOrd="2" destOrd="0" presId="urn:microsoft.com/office/officeart/2005/8/layout/orgChart1"/>
    <dgm:cxn modelId="{DA991B9C-5C86-4048-A876-D7166F9A8A62}" type="presParOf" srcId="{6AD9E646-C039-42A3-9E6C-BB0B6A755D6E}" destId="{097246D9-A227-498F-B17E-D485DEAE4B7A}" srcOrd="2" destOrd="0" presId="urn:microsoft.com/office/officeart/2005/8/layout/orgChart1"/>
    <dgm:cxn modelId="{B757D259-92F5-4EC9-92A0-0AA7BC94BF0C}" type="presParOf" srcId="{6AD9E646-C039-42A3-9E6C-BB0B6A755D6E}" destId="{700B3B65-2D19-43B7-A8CD-3C210D2F33FE}" srcOrd="3" destOrd="0" presId="urn:microsoft.com/office/officeart/2005/8/layout/orgChart1"/>
    <dgm:cxn modelId="{54FE6961-F587-4CE3-B8D5-5012B574C413}" type="presParOf" srcId="{700B3B65-2D19-43B7-A8CD-3C210D2F33FE}" destId="{3DC1410D-0E7C-4696-BFDE-FE451ACE3943}" srcOrd="0" destOrd="0" presId="urn:microsoft.com/office/officeart/2005/8/layout/orgChart1"/>
    <dgm:cxn modelId="{21ACA15C-9CF3-4470-8ADB-974E945F57C7}" type="presParOf" srcId="{3DC1410D-0E7C-4696-BFDE-FE451ACE3943}" destId="{C7225B67-C8E8-47E1-A344-FF9C485061D0}" srcOrd="0" destOrd="0" presId="urn:microsoft.com/office/officeart/2005/8/layout/orgChart1"/>
    <dgm:cxn modelId="{FC59891F-D678-4BB7-9D80-71671170B754}" type="presParOf" srcId="{3DC1410D-0E7C-4696-BFDE-FE451ACE3943}" destId="{BC295BA2-0479-4757-8A7E-FA48C65BD863}" srcOrd="1" destOrd="0" presId="urn:microsoft.com/office/officeart/2005/8/layout/orgChart1"/>
    <dgm:cxn modelId="{0B32E0B3-2AB0-4979-89D3-9A4344641EEF}" type="presParOf" srcId="{700B3B65-2D19-43B7-A8CD-3C210D2F33FE}" destId="{42E66376-BF4D-46D0-871E-0C37230B6549}" srcOrd="1" destOrd="0" presId="urn:microsoft.com/office/officeart/2005/8/layout/orgChart1"/>
    <dgm:cxn modelId="{B8C425BE-5801-4B83-8247-63F1B77D4280}" type="presParOf" srcId="{700B3B65-2D19-43B7-A8CD-3C210D2F33FE}" destId="{7A4804B7-0132-4D38-9164-C8C99E0324DB}" srcOrd="2" destOrd="0" presId="urn:microsoft.com/office/officeart/2005/8/layout/orgChart1"/>
    <dgm:cxn modelId="{BFAF5AC7-D97D-46EB-B0EE-BABFD33B7DA7}" type="presParOf" srcId="{2AB2BFEF-DF27-419F-992D-44AD764385E4}" destId="{7CB4ECA4-2FEE-420E-A67D-604A80794DA7}" srcOrd="2" destOrd="0" presId="urn:microsoft.com/office/officeart/2005/8/layout/orgChart1"/>
    <dgm:cxn modelId="{5F6D1786-8E86-4493-AA4A-BC71498603B2}" type="presParOf" srcId="{4265A543-DEB2-4FA7-98F2-452B8165D146}" destId="{5FFECCD6-3878-4991-ABE3-D522F3523DCA}" srcOrd="2" destOrd="0" presId="urn:microsoft.com/office/officeart/2005/8/layout/orgChart1"/>
    <dgm:cxn modelId="{38D5A438-0F75-451F-A9DF-F804B9F22736}" type="presParOf" srcId="{4265A543-DEB2-4FA7-98F2-452B8165D146}" destId="{2C591ED8-5095-4FCD-BB48-A94E2036B6E3}" srcOrd="3" destOrd="0" presId="urn:microsoft.com/office/officeart/2005/8/layout/orgChart1"/>
    <dgm:cxn modelId="{E56E33C9-AC52-4075-BD6C-9F0181208ED5}" type="presParOf" srcId="{2C591ED8-5095-4FCD-BB48-A94E2036B6E3}" destId="{06785766-DE72-40E4-BC30-B3482A8BA9A9}" srcOrd="0" destOrd="0" presId="urn:microsoft.com/office/officeart/2005/8/layout/orgChart1"/>
    <dgm:cxn modelId="{DED4612B-4682-49BE-8C40-7CFCE11CE780}" type="presParOf" srcId="{06785766-DE72-40E4-BC30-B3482A8BA9A9}" destId="{0D9F4134-8C37-4D99-ACF9-C78485FA80EA}" srcOrd="0" destOrd="0" presId="urn:microsoft.com/office/officeart/2005/8/layout/orgChart1"/>
    <dgm:cxn modelId="{313E68D2-F0FF-416F-AB73-0EE78B94651C}" type="presParOf" srcId="{06785766-DE72-40E4-BC30-B3482A8BA9A9}" destId="{05034F84-9D62-4471-8B5D-C7888EDD46EA}" srcOrd="1" destOrd="0" presId="urn:microsoft.com/office/officeart/2005/8/layout/orgChart1"/>
    <dgm:cxn modelId="{708A3C64-5399-4A2D-8151-9D506607C136}" type="presParOf" srcId="{2C591ED8-5095-4FCD-BB48-A94E2036B6E3}" destId="{43363C4A-EB10-4398-95A9-891D95F95FFC}" srcOrd="1" destOrd="0" presId="urn:microsoft.com/office/officeart/2005/8/layout/orgChart1"/>
    <dgm:cxn modelId="{84F6ECE7-A597-46FB-850A-D2F34F6A6D2C}" type="presParOf" srcId="{43363C4A-EB10-4398-95A9-891D95F95FFC}" destId="{CAF06C15-1277-4981-8E5C-97F5864241B7}" srcOrd="0" destOrd="0" presId="urn:microsoft.com/office/officeart/2005/8/layout/orgChart1"/>
    <dgm:cxn modelId="{E7D411E0-E45E-4790-8AFC-CD6BC1EAA94F}" type="presParOf" srcId="{43363C4A-EB10-4398-95A9-891D95F95FFC}" destId="{3CA7470B-D6D6-4E84-87E8-5018E389312C}" srcOrd="1" destOrd="0" presId="urn:microsoft.com/office/officeart/2005/8/layout/orgChart1"/>
    <dgm:cxn modelId="{A8CF2641-CA16-41F8-BA35-FB2966139E0C}" type="presParOf" srcId="{3CA7470B-D6D6-4E84-87E8-5018E389312C}" destId="{A09619A5-DAD8-42B9-9AA0-8EDC930F4569}" srcOrd="0" destOrd="0" presId="urn:microsoft.com/office/officeart/2005/8/layout/orgChart1"/>
    <dgm:cxn modelId="{BC7DFD30-1120-4D9A-AB67-FB245D61ABF3}" type="presParOf" srcId="{A09619A5-DAD8-42B9-9AA0-8EDC930F4569}" destId="{3C272F1B-3561-416A-B664-6CCA419912BC}" srcOrd="0" destOrd="0" presId="urn:microsoft.com/office/officeart/2005/8/layout/orgChart1"/>
    <dgm:cxn modelId="{D57D8102-941D-4F30-9E45-3D0367164EEC}" type="presParOf" srcId="{A09619A5-DAD8-42B9-9AA0-8EDC930F4569}" destId="{FCB987E9-89EA-4137-838A-EC9D76633379}" srcOrd="1" destOrd="0" presId="urn:microsoft.com/office/officeart/2005/8/layout/orgChart1"/>
    <dgm:cxn modelId="{165E6264-1786-456E-8CBC-1BEA2F8D1D6B}" type="presParOf" srcId="{3CA7470B-D6D6-4E84-87E8-5018E389312C}" destId="{3A0FDFFF-4C87-4C8B-8526-72B8A04931CA}" srcOrd="1" destOrd="0" presId="urn:microsoft.com/office/officeart/2005/8/layout/orgChart1"/>
    <dgm:cxn modelId="{AFE2BDEC-8E24-405A-AFD5-6E1A54F62EB2}" type="presParOf" srcId="{3A0FDFFF-4C87-4C8B-8526-72B8A04931CA}" destId="{E9F51E55-FF7F-4528-A4FD-4DD117ECB2F1}" srcOrd="0" destOrd="0" presId="urn:microsoft.com/office/officeart/2005/8/layout/orgChart1"/>
    <dgm:cxn modelId="{120128DA-100A-4535-A318-69C789F9DD67}" type="presParOf" srcId="{3A0FDFFF-4C87-4C8B-8526-72B8A04931CA}" destId="{963364FE-AABB-41CD-87D4-ED196E054397}" srcOrd="1" destOrd="0" presId="urn:microsoft.com/office/officeart/2005/8/layout/orgChart1"/>
    <dgm:cxn modelId="{CC719C22-F575-4320-ACFE-5597499C52AF}" type="presParOf" srcId="{963364FE-AABB-41CD-87D4-ED196E054397}" destId="{7933CC0E-7A60-4832-9A3B-2B66D835D555}" srcOrd="0" destOrd="0" presId="urn:microsoft.com/office/officeart/2005/8/layout/orgChart1"/>
    <dgm:cxn modelId="{F82A0758-115C-405F-A39D-2A515FC01853}" type="presParOf" srcId="{7933CC0E-7A60-4832-9A3B-2B66D835D555}" destId="{8655159E-0738-41B1-AE7A-C0C5F763F4A7}" srcOrd="0" destOrd="0" presId="urn:microsoft.com/office/officeart/2005/8/layout/orgChart1"/>
    <dgm:cxn modelId="{2C8D1784-C736-46EF-B800-1A3265FD5835}" type="presParOf" srcId="{7933CC0E-7A60-4832-9A3B-2B66D835D555}" destId="{3632C5A1-9B48-4C2F-B8DD-5E8A5A817E07}" srcOrd="1" destOrd="0" presId="urn:microsoft.com/office/officeart/2005/8/layout/orgChart1"/>
    <dgm:cxn modelId="{3AF6431C-D916-44F0-B32B-B4F77A4A7A87}" type="presParOf" srcId="{963364FE-AABB-41CD-87D4-ED196E054397}" destId="{DD64A74A-631C-4983-A6EC-EF21DD1E7C8C}" srcOrd="1" destOrd="0" presId="urn:microsoft.com/office/officeart/2005/8/layout/orgChart1"/>
    <dgm:cxn modelId="{8CD9E306-4B76-4FA2-A25F-DCB3B54DB767}" type="presParOf" srcId="{963364FE-AABB-41CD-87D4-ED196E054397}" destId="{69294E3A-E958-435A-AF35-A43B07AE1C2E}" srcOrd="2" destOrd="0" presId="urn:microsoft.com/office/officeart/2005/8/layout/orgChart1"/>
    <dgm:cxn modelId="{1C5FBCE8-FDC3-4576-AB5D-304A7F421BFF}" type="presParOf" srcId="{3CA7470B-D6D6-4E84-87E8-5018E389312C}" destId="{378A8F79-D24A-4E92-A00D-1723E448F839}" srcOrd="2" destOrd="0" presId="urn:microsoft.com/office/officeart/2005/8/layout/orgChart1"/>
    <dgm:cxn modelId="{0EDE174D-8876-4B23-BC07-23DB177ADF6C}" type="presParOf" srcId="{43363C4A-EB10-4398-95A9-891D95F95FFC}" destId="{C5E65C88-E3FF-42DE-A60E-8F77415A70D0}" srcOrd="2" destOrd="0" presId="urn:microsoft.com/office/officeart/2005/8/layout/orgChart1"/>
    <dgm:cxn modelId="{5740E20B-51B0-4558-8471-600577F5FFBC}" type="presParOf" srcId="{43363C4A-EB10-4398-95A9-891D95F95FFC}" destId="{30AAE121-D9D5-4CA1-BE55-9DF373F59D3D}" srcOrd="3" destOrd="0" presId="urn:microsoft.com/office/officeart/2005/8/layout/orgChart1"/>
    <dgm:cxn modelId="{E2716A94-9A67-4862-B68E-199601724BE1}" type="presParOf" srcId="{30AAE121-D9D5-4CA1-BE55-9DF373F59D3D}" destId="{12075079-190E-425E-992A-8E486965F6F5}" srcOrd="0" destOrd="0" presId="urn:microsoft.com/office/officeart/2005/8/layout/orgChart1"/>
    <dgm:cxn modelId="{5117DD80-11C3-49E0-82B2-C20C4A0C48E7}" type="presParOf" srcId="{12075079-190E-425E-992A-8E486965F6F5}" destId="{32F2B371-0E68-46C4-99E1-8950E0AA59F3}" srcOrd="0" destOrd="0" presId="urn:microsoft.com/office/officeart/2005/8/layout/orgChart1"/>
    <dgm:cxn modelId="{C35995CF-3618-40B5-8EA2-574C1AF6E402}" type="presParOf" srcId="{12075079-190E-425E-992A-8E486965F6F5}" destId="{F18612F7-9F80-4BAF-836A-8CE26497C6F0}" srcOrd="1" destOrd="0" presId="urn:microsoft.com/office/officeart/2005/8/layout/orgChart1"/>
    <dgm:cxn modelId="{803BECF4-D9AE-4820-BEA4-6D7AE4EE9096}" type="presParOf" srcId="{30AAE121-D9D5-4CA1-BE55-9DF373F59D3D}" destId="{CEC27B47-2A81-44D2-857F-56677C00D119}" srcOrd="1" destOrd="0" presId="urn:microsoft.com/office/officeart/2005/8/layout/orgChart1"/>
    <dgm:cxn modelId="{B9229C34-A156-4AA3-9D53-715B0E9832AC}" type="presParOf" srcId="{CEC27B47-2A81-44D2-857F-56677C00D119}" destId="{2FFD1C5D-5DCC-475F-AACB-5C9E428978FF}" srcOrd="0" destOrd="0" presId="urn:microsoft.com/office/officeart/2005/8/layout/orgChart1"/>
    <dgm:cxn modelId="{77B857B8-4EC1-46F2-8847-4F68DCB921D2}" type="presParOf" srcId="{CEC27B47-2A81-44D2-857F-56677C00D119}" destId="{1484854E-A1B1-4281-8132-3585D20861B0}" srcOrd="1" destOrd="0" presId="urn:microsoft.com/office/officeart/2005/8/layout/orgChart1"/>
    <dgm:cxn modelId="{302741A9-12A3-4123-AFDB-147BF9E10079}" type="presParOf" srcId="{1484854E-A1B1-4281-8132-3585D20861B0}" destId="{E58580D0-AAF5-4BDB-85A4-6318B6CDB215}" srcOrd="0" destOrd="0" presId="urn:microsoft.com/office/officeart/2005/8/layout/orgChart1"/>
    <dgm:cxn modelId="{2F28075C-F5AB-41DE-AFC0-262CF2751AAD}" type="presParOf" srcId="{E58580D0-AAF5-4BDB-85A4-6318B6CDB215}" destId="{E3787CC8-CF0F-442B-A518-2185CBC70DD0}" srcOrd="0" destOrd="0" presId="urn:microsoft.com/office/officeart/2005/8/layout/orgChart1"/>
    <dgm:cxn modelId="{701B6925-4462-4A97-BB5E-0F73DDA17D89}" type="presParOf" srcId="{E58580D0-AAF5-4BDB-85A4-6318B6CDB215}" destId="{4B949F94-D91F-4583-8B44-EEC72CCAD2BB}" srcOrd="1" destOrd="0" presId="urn:microsoft.com/office/officeart/2005/8/layout/orgChart1"/>
    <dgm:cxn modelId="{BA7A11F1-D4BD-455B-B24B-065105DA8A8D}" type="presParOf" srcId="{1484854E-A1B1-4281-8132-3585D20861B0}" destId="{EB0219F9-47C7-4D41-8C7D-D7BCDFD4CC1A}" srcOrd="1" destOrd="0" presId="urn:microsoft.com/office/officeart/2005/8/layout/orgChart1"/>
    <dgm:cxn modelId="{F150D24E-D7AC-4F59-8F26-B0F149BCCBE8}" type="presParOf" srcId="{1484854E-A1B1-4281-8132-3585D20861B0}" destId="{4016A88F-1DF8-4C9D-B306-6AAFA735569C}" srcOrd="2" destOrd="0" presId="urn:microsoft.com/office/officeart/2005/8/layout/orgChart1"/>
    <dgm:cxn modelId="{E385AEE0-8722-4C9D-879F-7E2DA0984F8B}" type="presParOf" srcId="{30AAE121-D9D5-4CA1-BE55-9DF373F59D3D}" destId="{1219A425-B292-4748-83AB-D343102F6FE6}" srcOrd="2" destOrd="0" presId="urn:microsoft.com/office/officeart/2005/8/layout/orgChart1"/>
    <dgm:cxn modelId="{A613A27E-3791-4C05-A6D8-AE40755C4458}" type="presParOf" srcId="{2C591ED8-5095-4FCD-BB48-A94E2036B6E3}" destId="{262AAB7E-0257-4AB1-B86D-58A6D63C5E6F}" srcOrd="2" destOrd="0" presId="urn:microsoft.com/office/officeart/2005/8/layout/orgChart1"/>
    <dgm:cxn modelId="{24B8A85B-2DD0-49F9-AC64-076EAE9A6FBC}" type="presParOf" srcId="{A5553F94-5CE1-40C9-9676-2711A675CD77}" destId="{A3CAEDAB-4587-4D17-A91E-5F14C7A2EB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D1C5D-5DCC-475F-AACB-5C9E428978FF}">
      <dsp:nvSpPr>
        <dsp:cNvPr id="0" name=""/>
        <dsp:cNvSpPr/>
      </dsp:nvSpPr>
      <dsp:spPr>
        <a:xfrm>
          <a:off x="6814073" y="4571681"/>
          <a:ext cx="356990" cy="1094770"/>
        </a:xfrm>
        <a:custGeom>
          <a:avLst/>
          <a:gdLst/>
          <a:ahLst/>
          <a:cxnLst/>
          <a:rect l="0" t="0" r="0" b="0"/>
          <a:pathLst>
            <a:path>
              <a:moveTo>
                <a:pt x="0" y="0"/>
              </a:moveTo>
              <a:lnTo>
                <a:pt x="0" y="1094770"/>
              </a:lnTo>
              <a:lnTo>
                <a:pt x="356990" y="109477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65C88-E3FF-42DE-A60E-8F77415A70D0}">
      <dsp:nvSpPr>
        <dsp:cNvPr id="0" name=""/>
        <dsp:cNvSpPr/>
      </dsp:nvSpPr>
      <dsp:spPr>
        <a:xfrm>
          <a:off x="6326186" y="2881926"/>
          <a:ext cx="1439861" cy="499786"/>
        </a:xfrm>
        <a:custGeom>
          <a:avLst/>
          <a:gdLst/>
          <a:ahLst/>
          <a:cxnLst/>
          <a:rect l="0" t="0" r="0" b="0"/>
          <a:pathLst>
            <a:path>
              <a:moveTo>
                <a:pt x="0" y="0"/>
              </a:moveTo>
              <a:lnTo>
                <a:pt x="0" y="249893"/>
              </a:lnTo>
              <a:lnTo>
                <a:pt x="1439861" y="249893"/>
              </a:lnTo>
              <a:lnTo>
                <a:pt x="1439861" y="49978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F51E55-FF7F-4528-A4FD-4DD117ECB2F1}">
      <dsp:nvSpPr>
        <dsp:cNvPr id="0" name=""/>
        <dsp:cNvSpPr/>
      </dsp:nvSpPr>
      <dsp:spPr>
        <a:xfrm>
          <a:off x="3934350" y="4571681"/>
          <a:ext cx="356990" cy="1094770"/>
        </a:xfrm>
        <a:custGeom>
          <a:avLst/>
          <a:gdLst/>
          <a:ahLst/>
          <a:cxnLst/>
          <a:rect l="0" t="0" r="0" b="0"/>
          <a:pathLst>
            <a:path>
              <a:moveTo>
                <a:pt x="0" y="0"/>
              </a:moveTo>
              <a:lnTo>
                <a:pt x="0" y="1094770"/>
              </a:lnTo>
              <a:lnTo>
                <a:pt x="356990" y="109477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F06C15-1277-4981-8E5C-97F5864241B7}">
      <dsp:nvSpPr>
        <dsp:cNvPr id="0" name=""/>
        <dsp:cNvSpPr/>
      </dsp:nvSpPr>
      <dsp:spPr>
        <a:xfrm>
          <a:off x="4886324" y="2881926"/>
          <a:ext cx="1439861" cy="499786"/>
        </a:xfrm>
        <a:custGeom>
          <a:avLst/>
          <a:gdLst/>
          <a:ahLst/>
          <a:cxnLst/>
          <a:rect l="0" t="0" r="0" b="0"/>
          <a:pathLst>
            <a:path>
              <a:moveTo>
                <a:pt x="1439861" y="0"/>
              </a:moveTo>
              <a:lnTo>
                <a:pt x="1439861" y="249893"/>
              </a:lnTo>
              <a:lnTo>
                <a:pt x="0" y="249893"/>
              </a:lnTo>
              <a:lnTo>
                <a:pt x="0" y="49978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ECCD6-3878-4991-ABE3-D522F3523DCA}">
      <dsp:nvSpPr>
        <dsp:cNvPr id="0" name=""/>
        <dsp:cNvSpPr/>
      </dsp:nvSpPr>
      <dsp:spPr>
        <a:xfrm>
          <a:off x="3868902" y="1192172"/>
          <a:ext cx="2457284" cy="499786"/>
        </a:xfrm>
        <a:custGeom>
          <a:avLst/>
          <a:gdLst/>
          <a:ahLst/>
          <a:cxnLst/>
          <a:rect l="0" t="0" r="0" b="0"/>
          <a:pathLst>
            <a:path>
              <a:moveTo>
                <a:pt x="0" y="0"/>
              </a:moveTo>
              <a:lnTo>
                <a:pt x="0" y="249893"/>
              </a:lnTo>
              <a:lnTo>
                <a:pt x="2457284" y="249893"/>
              </a:lnTo>
              <a:lnTo>
                <a:pt x="2457284" y="49978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246D9-A227-498F-B17E-D485DEAE4B7A}">
      <dsp:nvSpPr>
        <dsp:cNvPr id="0" name=""/>
        <dsp:cNvSpPr/>
      </dsp:nvSpPr>
      <dsp:spPr>
        <a:xfrm>
          <a:off x="459643" y="2881926"/>
          <a:ext cx="356990" cy="2784525"/>
        </a:xfrm>
        <a:custGeom>
          <a:avLst/>
          <a:gdLst/>
          <a:ahLst/>
          <a:cxnLst/>
          <a:rect l="0" t="0" r="0" b="0"/>
          <a:pathLst>
            <a:path>
              <a:moveTo>
                <a:pt x="0" y="0"/>
              </a:moveTo>
              <a:lnTo>
                <a:pt x="0" y="2784525"/>
              </a:lnTo>
              <a:lnTo>
                <a:pt x="356990" y="278452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00046-87FB-4D8E-9926-34D9053AB534}">
      <dsp:nvSpPr>
        <dsp:cNvPr id="0" name=""/>
        <dsp:cNvSpPr/>
      </dsp:nvSpPr>
      <dsp:spPr>
        <a:xfrm>
          <a:off x="459643" y="2881926"/>
          <a:ext cx="356990" cy="1094770"/>
        </a:xfrm>
        <a:custGeom>
          <a:avLst/>
          <a:gdLst/>
          <a:ahLst/>
          <a:cxnLst/>
          <a:rect l="0" t="0" r="0" b="0"/>
          <a:pathLst>
            <a:path>
              <a:moveTo>
                <a:pt x="0" y="0"/>
              </a:moveTo>
              <a:lnTo>
                <a:pt x="0" y="1094770"/>
              </a:lnTo>
              <a:lnTo>
                <a:pt x="356990" y="109477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C26DD-5B3E-4647-8F89-280D8BB1D9DC}">
      <dsp:nvSpPr>
        <dsp:cNvPr id="0" name=""/>
        <dsp:cNvSpPr/>
      </dsp:nvSpPr>
      <dsp:spPr>
        <a:xfrm>
          <a:off x="1411618" y="1192172"/>
          <a:ext cx="2457284" cy="499786"/>
        </a:xfrm>
        <a:custGeom>
          <a:avLst/>
          <a:gdLst/>
          <a:ahLst/>
          <a:cxnLst/>
          <a:rect l="0" t="0" r="0" b="0"/>
          <a:pathLst>
            <a:path>
              <a:moveTo>
                <a:pt x="2457284" y="0"/>
              </a:moveTo>
              <a:lnTo>
                <a:pt x="2457284" y="249893"/>
              </a:lnTo>
              <a:lnTo>
                <a:pt x="0" y="249893"/>
              </a:lnTo>
              <a:lnTo>
                <a:pt x="0" y="49978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8912AB-6FED-4B26-9BE6-8844E6C06A38}">
      <dsp:nvSpPr>
        <dsp:cNvPr id="0" name=""/>
        <dsp:cNvSpPr/>
      </dsp:nvSpPr>
      <dsp:spPr>
        <a:xfrm>
          <a:off x="2678934" y="2203"/>
          <a:ext cx="2379936" cy="118996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Disease occurrence</a:t>
          </a:r>
          <a:endParaRPr lang="en-US" sz="2800" kern="1200" dirty="0"/>
        </a:p>
      </dsp:txBody>
      <dsp:txXfrm>
        <a:off x="2678934" y="2203"/>
        <a:ext cx="2379936" cy="1189968"/>
      </dsp:txXfrm>
    </dsp:sp>
    <dsp:sp modelId="{C69C8D37-FE2E-479A-A600-591C22E74617}">
      <dsp:nvSpPr>
        <dsp:cNvPr id="0" name=""/>
        <dsp:cNvSpPr/>
      </dsp:nvSpPr>
      <dsp:spPr>
        <a:xfrm>
          <a:off x="221650" y="1691958"/>
          <a:ext cx="2379936" cy="118996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Prevalence</a:t>
          </a:r>
          <a:endParaRPr lang="en-US" sz="2800" kern="1200" dirty="0"/>
        </a:p>
      </dsp:txBody>
      <dsp:txXfrm>
        <a:off x="221650" y="1691958"/>
        <a:ext cx="2379936" cy="1189968"/>
      </dsp:txXfrm>
    </dsp:sp>
    <dsp:sp modelId="{5C72C958-63D5-44CB-85BA-4B182A1B5398}">
      <dsp:nvSpPr>
        <dsp:cNvPr id="0" name=""/>
        <dsp:cNvSpPr/>
      </dsp:nvSpPr>
      <dsp:spPr>
        <a:xfrm>
          <a:off x="816634" y="3381713"/>
          <a:ext cx="2379936" cy="118996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Point</a:t>
          </a:r>
          <a:endParaRPr lang="en-US" sz="2400" kern="1200" dirty="0"/>
        </a:p>
      </dsp:txBody>
      <dsp:txXfrm>
        <a:off x="816634" y="3381713"/>
        <a:ext cx="2379936" cy="1189968"/>
      </dsp:txXfrm>
    </dsp:sp>
    <dsp:sp modelId="{C7225B67-C8E8-47E1-A344-FF9C485061D0}">
      <dsp:nvSpPr>
        <dsp:cNvPr id="0" name=""/>
        <dsp:cNvSpPr/>
      </dsp:nvSpPr>
      <dsp:spPr>
        <a:xfrm>
          <a:off x="816634" y="5071467"/>
          <a:ext cx="2379936" cy="118996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Period</a:t>
          </a:r>
          <a:endParaRPr lang="en-US" sz="2400" kern="1200" dirty="0"/>
        </a:p>
      </dsp:txBody>
      <dsp:txXfrm>
        <a:off x="816634" y="5071467"/>
        <a:ext cx="2379936" cy="1189968"/>
      </dsp:txXfrm>
    </dsp:sp>
    <dsp:sp modelId="{0D9F4134-8C37-4D99-ACF9-C78485FA80EA}">
      <dsp:nvSpPr>
        <dsp:cNvPr id="0" name=""/>
        <dsp:cNvSpPr/>
      </dsp:nvSpPr>
      <dsp:spPr>
        <a:xfrm>
          <a:off x="5136218" y="1691958"/>
          <a:ext cx="2379936" cy="118996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Incidence</a:t>
          </a:r>
          <a:endParaRPr lang="en-US" sz="2800" kern="1200" dirty="0"/>
        </a:p>
      </dsp:txBody>
      <dsp:txXfrm>
        <a:off x="5136218" y="1691958"/>
        <a:ext cx="2379936" cy="1189968"/>
      </dsp:txXfrm>
    </dsp:sp>
    <dsp:sp modelId="{3C272F1B-3561-416A-B664-6CCA419912BC}">
      <dsp:nvSpPr>
        <dsp:cNvPr id="0" name=""/>
        <dsp:cNvSpPr/>
      </dsp:nvSpPr>
      <dsp:spPr>
        <a:xfrm>
          <a:off x="3696356" y="3381713"/>
          <a:ext cx="2379936" cy="118996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Cumulative</a:t>
          </a:r>
          <a:r>
            <a:rPr lang="en-US" sz="1300" kern="1200" dirty="0" smtClean="0"/>
            <a:t> </a:t>
          </a:r>
          <a:r>
            <a:rPr lang="en-US" sz="2400" kern="1200" dirty="0" smtClean="0"/>
            <a:t>incidence</a:t>
          </a:r>
          <a:endParaRPr lang="en-US" sz="2400" kern="1200" dirty="0"/>
        </a:p>
      </dsp:txBody>
      <dsp:txXfrm>
        <a:off x="3696356" y="3381713"/>
        <a:ext cx="2379936" cy="1189968"/>
      </dsp:txXfrm>
    </dsp:sp>
    <dsp:sp modelId="{8655159E-0738-41B1-AE7A-C0C5F763F4A7}">
      <dsp:nvSpPr>
        <dsp:cNvPr id="0" name=""/>
        <dsp:cNvSpPr/>
      </dsp:nvSpPr>
      <dsp:spPr>
        <a:xfrm>
          <a:off x="4291340" y="5071467"/>
          <a:ext cx="2379936" cy="118996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l" defTabSz="755650">
            <a:lnSpc>
              <a:spcPct val="90000"/>
            </a:lnSpc>
            <a:spcBef>
              <a:spcPct val="0"/>
            </a:spcBef>
            <a:spcAft>
              <a:spcPct val="35000"/>
            </a:spcAft>
          </a:pPr>
          <a:r>
            <a:rPr lang="en-US" sz="1700" kern="1200" dirty="0" smtClean="0"/>
            <a:t>  Simple proportion</a:t>
          </a:r>
        </a:p>
        <a:p>
          <a:pPr lvl="0" algn="l" defTabSz="755650">
            <a:lnSpc>
              <a:spcPct val="90000"/>
            </a:lnSpc>
            <a:spcBef>
              <a:spcPct val="0"/>
            </a:spcBef>
            <a:spcAft>
              <a:spcPct val="35000"/>
            </a:spcAft>
          </a:pPr>
          <a:r>
            <a:rPr lang="en-US" sz="1700" kern="1200" dirty="0" smtClean="0"/>
            <a:t>  Kaplan-Meier</a:t>
          </a:r>
        </a:p>
        <a:p>
          <a:pPr lvl="0" algn="l" defTabSz="755650">
            <a:lnSpc>
              <a:spcPct val="90000"/>
            </a:lnSpc>
            <a:spcBef>
              <a:spcPct val="0"/>
            </a:spcBef>
            <a:spcAft>
              <a:spcPct val="35000"/>
            </a:spcAft>
          </a:pPr>
          <a:r>
            <a:rPr lang="en-US" sz="1700" kern="1200" dirty="0" smtClean="0"/>
            <a:t>  Life-table</a:t>
          </a:r>
        </a:p>
        <a:p>
          <a:pPr lvl="0" algn="l" defTabSz="755650">
            <a:lnSpc>
              <a:spcPct val="90000"/>
            </a:lnSpc>
            <a:spcBef>
              <a:spcPct val="0"/>
            </a:spcBef>
            <a:spcAft>
              <a:spcPct val="35000"/>
            </a:spcAft>
          </a:pPr>
          <a:r>
            <a:rPr lang="en-US" sz="1700" kern="1200" dirty="0" smtClean="0"/>
            <a:t>  </a:t>
          </a:r>
          <a:r>
            <a:rPr lang="en-US" sz="1700" kern="1200" dirty="0" smtClean="0">
              <a:solidFill>
                <a:srgbClr val="FF0000"/>
              </a:solidFill>
            </a:rPr>
            <a:t>Aalen-Johansen</a:t>
          </a:r>
          <a:endParaRPr lang="en-US" sz="1700" kern="1200" dirty="0">
            <a:solidFill>
              <a:srgbClr val="FF0000"/>
            </a:solidFill>
          </a:endParaRPr>
        </a:p>
      </dsp:txBody>
      <dsp:txXfrm>
        <a:off x="4291340" y="5071467"/>
        <a:ext cx="2379936" cy="1189968"/>
      </dsp:txXfrm>
    </dsp:sp>
    <dsp:sp modelId="{32F2B371-0E68-46C4-99E1-8950E0AA59F3}">
      <dsp:nvSpPr>
        <dsp:cNvPr id="0" name=""/>
        <dsp:cNvSpPr/>
      </dsp:nvSpPr>
      <dsp:spPr>
        <a:xfrm>
          <a:off x="6576079" y="3381713"/>
          <a:ext cx="2379936" cy="118996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Incidence rate</a:t>
          </a:r>
          <a:endParaRPr lang="en-US" sz="2400" kern="1200" dirty="0"/>
        </a:p>
      </dsp:txBody>
      <dsp:txXfrm>
        <a:off x="6576079" y="3381713"/>
        <a:ext cx="2379936" cy="1189968"/>
      </dsp:txXfrm>
    </dsp:sp>
    <dsp:sp modelId="{E3787CC8-CF0F-442B-A518-2185CBC70DD0}">
      <dsp:nvSpPr>
        <dsp:cNvPr id="0" name=""/>
        <dsp:cNvSpPr/>
      </dsp:nvSpPr>
      <dsp:spPr>
        <a:xfrm>
          <a:off x="7171063" y="5071467"/>
          <a:ext cx="2379936" cy="118996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l" defTabSz="755650">
            <a:lnSpc>
              <a:spcPct val="90000"/>
            </a:lnSpc>
            <a:spcBef>
              <a:spcPct val="0"/>
            </a:spcBef>
            <a:spcAft>
              <a:spcPct val="35000"/>
            </a:spcAft>
          </a:pPr>
          <a:r>
            <a:rPr lang="en-US" sz="1700" kern="1200" dirty="0" smtClean="0"/>
            <a:t>  Average incidence rate</a:t>
          </a:r>
        </a:p>
        <a:p>
          <a:pPr lvl="0" algn="l" defTabSz="755650">
            <a:lnSpc>
              <a:spcPct val="90000"/>
            </a:lnSpc>
            <a:spcBef>
              <a:spcPct val="0"/>
            </a:spcBef>
            <a:spcAft>
              <a:spcPct val="35000"/>
            </a:spcAft>
          </a:pPr>
          <a:r>
            <a:rPr lang="en-US" sz="1700" kern="1200" dirty="0" smtClean="0"/>
            <a:t>  Instantaneous (hazard) rate</a:t>
          </a:r>
          <a:endParaRPr lang="en-US" sz="1700" kern="1200" dirty="0"/>
        </a:p>
      </dsp:txBody>
      <dsp:txXfrm>
        <a:off x="7171063" y="5071467"/>
        <a:ext cx="2379936" cy="1189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D1C5D-5DCC-475F-AACB-5C9E428978FF}">
      <dsp:nvSpPr>
        <dsp:cNvPr id="0" name=""/>
        <dsp:cNvSpPr/>
      </dsp:nvSpPr>
      <dsp:spPr>
        <a:xfrm>
          <a:off x="6727015" y="4571681"/>
          <a:ext cx="356990" cy="1094770"/>
        </a:xfrm>
        <a:custGeom>
          <a:avLst/>
          <a:gdLst/>
          <a:ahLst/>
          <a:cxnLst/>
          <a:rect l="0" t="0" r="0" b="0"/>
          <a:pathLst>
            <a:path>
              <a:moveTo>
                <a:pt x="0" y="0"/>
              </a:moveTo>
              <a:lnTo>
                <a:pt x="0" y="1094770"/>
              </a:lnTo>
              <a:lnTo>
                <a:pt x="356990" y="109477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65C88-E3FF-42DE-A60E-8F77415A70D0}">
      <dsp:nvSpPr>
        <dsp:cNvPr id="0" name=""/>
        <dsp:cNvSpPr/>
      </dsp:nvSpPr>
      <dsp:spPr>
        <a:xfrm>
          <a:off x="6239128" y="2881926"/>
          <a:ext cx="1439861" cy="499786"/>
        </a:xfrm>
        <a:custGeom>
          <a:avLst/>
          <a:gdLst/>
          <a:ahLst/>
          <a:cxnLst/>
          <a:rect l="0" t="0" r="0" b="0"/>
          <a:pathLst>
            <a:path>
              <a:moveTo>
                <a:pt x="0" y="0"/>
              </a:moveTo>
              <a:lnTo>
                <a:pt x="0" y="249893"/>
              </a:lnTo>
              <a:lnTo>
                <a:pt x="1439861" y="249893"/>
              </a:lnTo>
              <a:lnTo>
                <a:pt x="1439861" y="49978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F51E55-FF7F-4528-A4FD-4DD117ECB2F1}">
      <dsp:nvSpPr>
        <dsp:cNvPr id="0" name=""/>
        <dsp:cNvSpPr/>
      </dsp:nvSpPr>
      <dsp:spPr>
        <a:xfrm>
          <a:off x="3847292" y="4571681"/>
          <a:ext cx="356990" cy="1094770"/>
        </a:xfrm>
        <a:custGeom>
          <a:avLst/>
          <a:gdLst/>
          <a:ahLst/>
          <a:cxnLst/>
          <a:rect l="0" t="0" r="0" b="0"/>
          <a:pathLst>
            <a:path>
              <a:moveTo>
                <a:pt x="0" y="0"/>
              </a:moveTo>
              <a:lnTo>
                <a:pt x="0" y="1094770"/>
              </a:lnTo>
              <a:lnTo>
                <a:pt x="356990" y="109477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F06C15-1277-4981-8E5C-97F5864241B7}">
      <dsp:nvSpPr>
        <dsp:cNvPr id="0" name=""/>
        <dsp:cNvSpPr/>
      </dsp:nvSpPr>
      <dsp:spPr>
        <a:xfrm>
          <a:off x="4799266" y="2881926"/>
          <a:ext cx="1439861" cy="499786"/>
        </a:xfrm>
        <a:custGeom>
          <a:avLst/>
          <a:gdLst/>
          <a:ahLst/>
          <a:cxnLst/>
          <a:rect l="0" t="0" r="0" b="0"/>
          <a:pathLst>
            <a:path>
              <a:moveTo>
                <a:pt x="1439861" y="0"/>
              </a:moveTo>
              <a:lnTo>
                <a:pt x="1439861" y="249893"/>
              </a:lnTo>
              <a:lnTo>
                <a:pt x="0" y="249893"/>
              </a:lnTo>
              <a:lnTo>
                <a:pt x="0" y="499786"/>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ECCD6-3878-4991-ABE3-D522F3523DCA}">
      <dsp:nvSpPr>
        <dsp:cNvPr id="0" name=""/>
        <dsp:cNvSpPr/>
      </dsp:nvSpPr>
      <dsp:spPr>
        <a:xfrm>
          <a:off x="3781844" y="1192172"/>
          <a:ext cx="2457284" cy="499786"/>
        </a:xfrm>
        <a:custGeom>
          <a:avLst/>
          <a:gdLst/>
          <a:ahLst/>
          <a:cxnLst/>
          <a:rect l="0" t="0" r="0" b="0"/>
          <a:pathLst>
            <a:path>
              <a:moveTo>
                <a:pt x="0" y="0"/>
              </a:moveTo>
              <a:lnTo>
                <a:pt x="0" y="249893"/>
              </a:lnTo>
              <a:lnTo>
                <a:pt x="2457284" y="249893"/>
              </a:lnTo>
              <a:lnTo>
                <a:pt x="2457284" y="49978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246D9-A227-498F-B17E-D485DEAE4B7A}">
      <dsp:nvSpPr>
        <dsp:cNvPr id="0" name=""/>
        <dsp:cNvSpPr/>
      </dsp:nvSpPr>
      <dsp:spPr>
        <a:xfrm>
          <a:off x="372585" y="2881926"/>
          <a:ext cx="356990" cy="2784525"/>
        </a:xfrm>
        <a:custGeom>
          <a:avLst/>
          <a:gdLst/>
          <a:ahLst/>
          <a:cxnLst/>
          <a:rect l="0" t="0" r="0" b="0"/>
          <a:pathLst>
            <a:path>
              <a:moveTo>
                <a:pt x="0" y="0"/>
              </a:moveTo>
              <a:lnTo>
                <a:pt x="0" y="2784525"/>
              </a:lnTo>
              <a:lnTo>
                <a:pt x="356990" y="278452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00046-87FB-4D8E-9926-34D9053AB534}">
      <dsp:nvSpPr>
        <dsp:cNvPr id="0" name=""/>
        <dsp:cNvSpPr/>
      </dsp:nvSpPr>
      <dsp:spPr>
        <a:xfrm>
          <a:off x="372585" y="2881926"/>
          <a:ext cx="356990" cy="1094770"/>
        </a:xfrm>
        <a:custGeom>
          <a:avLst/>
          <a:gdLst/>
          <a:ahLst/>
          <a:cxnLst/>
          <a:rect l="0" t="0" r="0" b="0"/>
          <a:pathLst>
            <a:path>
              <a:moveTo>
                <a:pt x="0" y="0"/>
              </a:moveTo>
              <a:lnTo>
                <a:pt x="0" y="1094770"/>
              </a:lnTo>
              <a:lnTo>
                <a:pt x="356990" y="109477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C26DD-5B3E-4647-8F89-280D8BB1D9DC}">
      <dsp:nvSpPr>
        <dsp:cNvPr id="0" name=""/>
        <dsp:cNvSpPr/>
      </dsp:nvSpPr>
      <dsp:spPr>
        <a:xfrm>
          <a:off x="1324560" y="1192172"/>
          <a:ext cx="2457284" cy="499786"/>
        </a:xfrm>
        <a:custGeom>
          <a:avLst/>
          <a:gdLst/>
          <a:ahLst/>
          <a:cxnLst/>
          <a:rect l="0" t="0" r="0" b="0"/>
          <a:pathLst>
            <a:path>
              <a:moveTo>
                <a:pt x="2457284" y="0"/>
              </a:moveTo>
              <a:lnTo>
                <a:pt x="2457284" y="249893"/>
              </a:lnTo>
              <a:lnTo>
                <a:pt x="0" y="249893"/>
              </a:lnTo>
              <a:lnTo>
                <a:pt x="0" y="49978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8912AB-6FED-4B26-9BE6-8844E6C06A38}">
      <dsp:nvSpPr>
        <dsp:cNvPr id="0" name=""/>
        <dsp:cNvSpPr/>
      </dsp:nvSpPr>
      <dsp:spPr>
        <a:xfrm>
          <a:off x="2591876" y="2203"/>
          <a:ext cx="2379936" cy="118996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Disease occurrence</a:t>
          </a:r>
          <a:endParaRPr lang="en-US" sz="2800" kern="1200" dirty="0"/>
        </a:p>
      </dsp:txBody>
      <dsp:txXfrm>
        <a:off x="2591876" y="2203"/>
        <a:ext cx="2379936" cy="1189968"/>
      </dsp:txXfrm>
    </dsp:sp>
    <dsp:sp modelId="{C69C8D37-FE2E-479A-A600-591C22E74617}">
      <dsp:nvSpPr>
        <dsp:cNvPr id="0" name=""/>
        <dsp:cNvSpPr/>
      </dsp:nvSpPr>
      <dsp:spPr>
        <a:xfrm>
          <a:off x="134592" y="1691958"/>
          <a:ext cx="2379936" cy="118996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Prevalence</a:t>
          </a:r>
          <a:endParaRPr lang="en-US" sz="2800" kern="1200" dirty="0"/>
        </a:p>
      </dsp:txBody>
      <dsp:txXfrm>
        <a:off x="134592" y="1691958"/>
        <a:ext cx="2379936" cy="1189968"/>
      </dsp:txXfrm>
    </dsp:sp>
    <dsp:sp modelId="{5C72C958-63D5-44CB-85BA-4B182A1B5398}">
      <dsp:nvSpPr>
        <dsp:cNvPr id="0" name=""/>
        <dsp:cNvSpPr/>
      </dsp:nvSpPr>
      <dsp:spPr>
        <a:xfrm>
          <a:off x="729576" y="3381713"/>
          <a:ext cx="2379936" cy="118996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Point</a:t>
          </a:r>
          <a:endParaRPr lang="en-US" sz="2400" kern="1200" dirty="0"/>
        </a:p>
      </dsp:txBody>
      <dsp:txXfrm>
        <a:off x="729576" y="3381713"/>
        <a:ext cx="2379936" cy="1189968"/>
      </dsp:txXfrm>
    </dsp:sp>
    <dsp:sp modelId="{C7225B67-C8E8-47E1-A344-FF9C485061D0}">
      <dsp:nvSpPr>
        <dsp:cNvPr id="0" name=""/>
        <dsp:cNvSpPr/>
      </dsp:nvSpPr>
      <dsp:spPr>
        <a:xfrm>
          <a:off x="729576" y="5071467"/>
          <a:ext cx="2379936" cy="118996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Period</a:t>
          </a:r>
          <a:endParaRPr lang="en-US" sz="2400" kern="1200" dirty="0"/>
        </a:p>
      </dsp:txBody>
      <dsp:txXfrm>
        <a:off x="729576" y="5071467"/>
        <a:ext cx="2379936" cy="1189968"/>
      </dsp:txXfrm>
    </dsp:sp>
    <dsp:sp modelId="{0D9F4134-8C37-4D99-ACF9-C78485FA80EA}">
      <dsp:nvSpPr>
        <dsp:cNvPr id="0" name=""/>
        <dsp:cNvSpPr/>
      </dsp:nvSpPr>
      <dsp:spPr>
        <a:xfrm>
          <a:off x="5049160" y="1691958"/>
          <a:ext cx="2379936" cy="118996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Incidence</a:t>
          </a:r>
          <a:endParaRPr lang="en-US" sz="2800" kern="1200" dirty="0"/>
        </a:p>
      </dsp:txBody>
      <dsp:txXfrm>
        <a:off x="5049160" y="1691958"/>
        <a:ext cx="2379936" cy="1189968"/>
      </dsp:txXfrm>
    </dsp:sp>
    <dsp:sp modelId="{3C272F1B-3561-416A-B664-6CCA419912BC}">
      <dsp:nvSpPr>
        <dsp:cNvPr id="0" name=""/>
        <dsp:cNvSpPr/>
      </dsp:nvSpPr>
      <dsp:spPr>
        <a:xfrm>
          <a:off x="3609298" y="3381713"/>
          <a:ext cx="2379936" cy="118996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Cumulative</a:t>
          </a:r>
          <a:r>
            <a:rPr lang="en-US" sz="1300" kern="1200" dirty="0" smtClean="0"/>
            <a:t> </a:t>
          </a:r>
          <a:r>
            <a:rPr lang="en-US" sz="2400" kern="1200" dirty="0" smtClean="0"/>
            <a:t>incidence</a:t>
          </a:r>
          <a:endParaRPr lang="en-US" sz="2400" kern="1200" dirty="0"/>
        </a:p>
      </dsp:txBody>
      <dsp:txXfrm>
        <a:off x="3609298" y="3381713"/>
        <a:ext cx="2379936" cy="1189968"/>
      </dsp:txXfrm>
    </dsp:sp>
    <dsp:sp modelId="{8655159E-0738-41B1-AE7A-C0C5F763F4A7}">
      <dsp:nvSpPr>
        <dsp:cNvPr id="0" name=""/>
        <dsp:cNvSpPr/>
      </dsp:nvSpPr>
      <dsp:spPr>
        <a:xfrm>
          <a:off x="4204282" y="5071467"/>
          <a:ext cx="2379936" cy="118996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l" defTabSz="755650">
            <a:lnSpc>
              <a:spcPct val="90000"/>
            </a:lnSpc>
            <a:spcBef>
              <a:spcPct val="0"/>
            </a:spcBef>
            <a:spcAft>
              <a:spcPct val="35000"/>
            </a:spcAft>
          </a:pPr>
          <a:r>
            <a:rPr lang="en-US" sz="1700" kern="1200" dirty="0" smtClean="0"/>
            <a:t>  Simple proportion</a:t>
          </a:r>
        </a:p>
        <a:p>
          <a:pPr lvl="0" algn="l" defTabSz="755650">
            <a:lnSpc>
              <a:spcPct val="90000"/>
            </a:lnSpc>
            <a:spcBef>
              <a:spcPct val="0"/>
            </a:spcBef>
            <a:spcAft>
              <a:spcPct val="35000"/>
            </a:spcAft>
          </a:pPr>
          <a:r>
            <a:rPr lang="en-US" sz="1700" kern="1200" dirty="0" smtClean="0"/>
            <a:t>  Kaplan-Meier</a:t>
          </a:r>
        </a:p>
        <a:p>
          <a:pPr lvl="0" algn="l" defTabSz="755650">
            <a:lnSpc>
              <a:spcPct val="90000"/>
            </a:lnSpc>
            <a:spcBef>
              <a:spcPct val="0"/>
            </a:spcBef>
            <a:spcAft>
              <a:spcPct val="35000"/>
            </a:spcAft>
          </a:pPr>
          <a:r>
            <a:rPr lang="en-US" sz="1700" kern="1200" dirty="0" smtClean="0"/>
            <a:t>  Life-table</a:t>
          </a:r>
        </a:p>
        <a:p>
          <a:pPr lvl="0" algn="l" defTabSz="755650">
            <a:lnSpc>
              <a:spcPct val="90000"/>
            </a:lnSpc>
            <a:spcBef>
              <a:spcPct val="0"/>
            </a:spcBef>
            <a:spcAft>
              <a:spcPct val="35000"/>
            </a:spcAft>
          </a:pPr>
          <a:r>
            <a:rPr lang="en-US" sz="1700" kern="1200" dirty="0" smtClean="0"/>
            <a:t>  </a:t>
          </a:r>
          <a:r>
            <a:rPr lang="en-US" sz="1700" kern="1200" dirty="0" smtClean="0">
              <a:solidFill>
                <a:srgbClr val="FF0000"/>
              </a:solidFill>
            </a:rPr>
            <a:t>Aalen-Johansen</a:t>
          </a:r>
          <a:endParaRPr lang="en-US" sz="1700" kern="1200" dirty="0">
            <a:solidFill>
              <a:srgbClr val="FF0000"/>
            </a:solidFill>
          </a:endParaRPr>
        </a:p>
      </dsp:txBody>
      <dsp:txXfrm>
        <a:off x="4204282" y="5071467"/>
        <a:ext cx="2379936" cy="1189968"/>
      </dsp:txXfrm>
    </dsp:sp>
    <dsp:sp modelId="{32F2B371-0E68-46C4-99E1-8950E0AA59F3}">
      <dsp:nvSpPr>
        <dsp:cNvPr id="0" name=""/>
        <dsp:cNvSpPr/>
      </dsp:nvSpPr>
      <dsp:spPr>
        <a:xfrm>
          <a:off x="6489021" y="3381713"/>
          <a:ext cx="2379936" cy="118996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0000"/>
              </a:solidFill>
            </a:rPr>
            <a:t>Incidence rate</a:t>
          </a:r>
          <a:endParaRPr lang="en-US" sz="2400" kern="1200" dirty="0">
            <a:solidFill>
              <a:srgbClr val="FF0000"/>
            </a:solidFill>
          </a:endParaRPr>
        </a:p>
      </dsp:txBody>
      <dsp:txXfrm>
        <a:off x="6489021" y="3381713"/>
        <a:ext cx="2379936" cy="1189968"/>
      </dsp:txXfrm>
    </dsp:sp>
    <dsp:sp modelId="{E3787CC8-CF0F-442B-A518-2185CBC70DD0}">
      <dsp:nvSpPr>
        <dsp:cNvPr id="0" name=""/>
        <dsp:cNvSpPr/>
      </dsp:nvSpPr>
      <dsp:spPr>
        <a:xfrm>
          <a:off x="7084005" y="5071467"/>
          <a:ext cx="2554052" cy="118996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l" defTabSz="755650">
            <a:lnSpc>
              <a:spcPct val="90000"/>
            </a:lnSpc>
            <a:spcBef>
              <a:spcPct val="0"/>
            </a:spcBef>
            <a:spcAft>
              <a:spcPct val="35000"/>
            </a:spcAft>
          </a:pPr>
          <a:r>
            <a:rPr lang="en-US" sz="1700" kern="1200" dirty="0" smtClean="0"/>
            <a:t>  </a:t>
          </a:r>
          <a:r>
            <a:rPr lang="en-US" sz="1700" kern="1200" dirty="0" smtClean="0">
              <a:solidFill>
                <a:srgbClr val="FF0000"/>
              </a:solidFill>
            </a:rPr>
            <a:t>Average incidence rate</a:t>
          </a:r>
        </a:p>
        <a:p>
          <a:pPr lvl="0" algn="l" defTabSz="755650">
            <a:lnSpc>
              <a:spcPct val="90000"/>
            </a:lnSpc>
            <a:spcBef>
              <a:spcPct val="0"/>
            </a:spcBef>
            <a:spcAft>
              <a:spcPct val="35000"/>
            </a:spcAft>
          </a:pPr>
          <a:r>
            <a:rPr lang="en-US" sz="1700" kern="1200" dirty="0" smtClean="0">
              <a:solidFill>
                <a:srgbClr val="FF0000"/>
              </a:solidFill>
            </a:rPr>
            <a:t>  Instantaneous (hazard) rate</a:t>
          </a:r>
          <a:endParaRPr lang="en-US" sz="1700" kern="1200" dirty="0">
            <a:solidFill>
              <a:srgbClr val="FF0000"/>
            </a:solidFill>
          </a:endParaRPr>
        </a:p>
      </dsp:txBody>
      <dsp:txXfrm>
        <a:off x="7084005" y="5071467"/>
        <a:ext cx="2554052" cy="118996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581400"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l" defTabSz="930275">
              <a:defRPr sz="1200" smtClean="0"/>
            </a:lvl1pPr>
          </a:lstStyle>
          <a:p>
            <a:pPr>
              <a:defRPr/>
            </a:pPr>
            <a:endParaRPr lang="en-US" dirty="0"/>
          </a:p>
        </p:txBody>
      </p:sp>
      <p:sp>
        <p:nvSpPr>
          <p:cNvPr id="4099" name="Rectangle 3"/>
          <p:cNvSpPr>
            <a:spLocks noGrp="1" noChangeArrowheads="1"/>
          </p:cNvSpPr>
          <p:nvPr>
            <p:ph type="dt" sz="quarter" idx="1"/>
          </p:nvPr>
        </p:nvSpPr>
        <p:spPr bwMode="auto">
          <a:xfrm>
            <a:off x="3960813" y="0"/>
            <a:ext cx="3030537"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r" defTabSz="930275">
              <a:defRPr sz="1200" smtClean="0"/>
            </a:lvl1pPr>
          </a:lstStyle>
          <a:p>
            <a:pPr>
              <a:defRPr/>
            </a:pPr>
            <a:fld id="{F12EFC19-096A-4225-9786-E985433309FC}" type="slidenum">
              <a:rPr lang="en-US"/>
              <a:pPr>
                <a:defRPr/>
              </a:pPr>
              <a:t>‹#›</a:t>
            </a:fld>
            <a:endParaRPr lang="en-US" dirty="0"/>
          </a:p>
        </p:txBody>
      </p:sp>
      <p:sp>
        <p:nvSpPr>
          <p:cNvPr id="4100" name="Rectangle 4"/>
          <p:cNvSpPr>
            <a:spLocks noGrp="1" noChangeArrowheads="1"/>
          </p:cNvSpPr>
          <p:nvPr>
            <p:ph type="ftr" sz="quarter" idx="2"/>
          </p:nvPr>
        </p:nvSpPr>
        <p:spPr bwMode="auto">
          <a:xfrm>
            <a:off x="0" y="8816975"/>
            <a:ext cx="3030538"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l" defTabSz="930275">
              <a:defRPr sz="1200" smtClean="0"/>
            </a:lvl1pPr>
          </a:lstStyle>
          <a:p>
            <a:pPr>
              <a:defRPr/>
            </a:pPr>
            <a:endParaRPr lang="en-US" dirty="0"/>
          </a:p>
        </p:txBody>
      </p:sp>
      <p:sp>
        <p:nvSpPr>
          <p:cNvPr id="4101" name="Rectangle 5"/>
          <p:cNvSpPr>
            <a:spLocks noGrp="1" noChangeArrowheads="1"/>
          </p:cNvSpPr>
          <p:nvPr>
            <p:ph type="sldNum" sz="quarter" idx="3"/>
          </p:nvPr>
        </p:nvSpPr>
        <p:spPr bwMode="auto">
          <a:xfrm>
            <a:off x="3960813" y="8816975"/>
            <a:ext cx="3030537"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r" defTabSz="930275">
              <a:defRPr sz="1200" smtClean="0"/>
            </a:lvl1pPr>
          </a:lstStyle>
          <a:p>
            <a:pPr>
              <a:defRPr/>
            </a:pPr>
            <a:fld id="{BF68930A-A702-432A-9CC1-91C77A17E899}" type="slidenum">
              <a:rPr lang="en-US"/>
              <a:pPr>
                <a:defRPr/>
              </a:pPr>
              <a:t>‹#›</a:t>
            </a:fld>
            <a:endParaRPr lang="en-US" dirty="0"/>
          </a:p>
        </p:txBody>
      </p:sp>
    </p:spTree>
    <p:extLst>
      <p:ext uri="{BB962C8B-B14F-4D97-AF65-F5344CB8AC3E}">
        <p14:creationId xmlns:p14="http://schemas.microsoft.com/office/powerpoint/2010/main" val="3494164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0538"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l" defTabSz="930275">
              <a:defRPr sz="1200" smtClean="0"/>
            </a:lvl1pPr>
          </a:lstStyle>
          <a:p>
            <a:pPr>
              <a:defRPr/>
            </a:pPr>
            <a:endParaRPr lang="en-US" dirty="0"/>
          </a:p>
        </p:txBody>
      </p:sp>
      <p:sp>
        <p:nvSpPr>
          <p:cNvPr id="19459" name="Rectangle 3"/>
          <p:cNvSpPr>
            <a:spLocks noGrp="1" noChangeArrowheads="1"/>
          </p:cNvSpPr>
          <p:nvPr>
            <p:ph type="dt" idx="1"/>
          </p:nvPr>
        </p:nvSpPr>
        <p:spPr bwMode="auto">
          <a:xfrm>
            <a:off x="3960813" y="0"/>
            <a:ext cx="3030537"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r" defTabSz="930275">
              <a:defRPr sz="1200" smtClean="0"/>
            </a:lvl1pPr>
          </a:lstStyle>
          <a:p>
            <a:pPr>
              <a:defRPr/>
            </a:pPr>
            <a:endParaRPr lang="en-US" dirty="0"/>
          </a:p>
        </p:txBody>
      </p:sp>
      <p:sp>
        <p:nvSpPr>
          <p:cNvPr id="102404" name="Rectangle 4"/>
          <p:cNvSpPr>
            <a:spLocks noGrp="1" noRot="1" noChangeAspect="1" noChangeArrowheads="1" noTextEdit="1"/>
          </p:cNvSpPr>
          <p:nvPr>
            <p:ph type="sldImg" idx="2"/>
          </p:nvPr>
        </p:nvSpPr>
        <p:spPr bwMode="auto">
          <a:xfrm>
            <a:off x="884238" y="695325"/>
            <a:ext cx="5219700" cy="3481388"/>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30275" y="4408488"/>
            <a:ext cx="5130800" cy="4178300"/>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16975"/>
            <a:ext cx="3030538"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l" defTabSz="930275">
              <a:defRPr sz="1200" smtClean="0"/>
            </a:lvl1pPr>
          </a:lstStyle>
          <a:p>
            <a:pPr>
              <a:defRPr/>
            </a:pPr>
            <a:endParaRPr lang="en-US" dirty="0"/>
          </a:p>
        </p:txBody>
      </p:sp>
      <p:sp>
        <p:nvSpPr>
          <p:cNvPr id="19463" name="Rectangle 7"/>
          <p:cNvSpPr>
            <a:spLocks noGrp="1" noChangeArrowheads="1"/>
          </p:cNvSpPr>
          <p:nvPr>
            <p:ph type="sldNum" sz="quarter" idx="5"/>
          </p:nvPr>
        </p:nvSpPr>
        <p:spPr bwMode="auto">
          <a:xfrm>
            <a:off x="3960813" y="8816975"/>
            <a:ext cx="3030537"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r" defTabSz="930275">
              <a:defRPr sz="1200" smtClean="0"/>
            </a:lvl1pPr>
          </a:lstStyle>
          <a:p>
            <a:pPr>
              <a:defRPr/>
            </a:pPr>
            <a:fld id="{C9A01DF2-2B68-4D09-A84E-DC52202494C3}" type="slidenum">
              <a:rPr lang="en-US"/>
              <a:pPr>
                <a:defRPr/>
              </a:pPr>
              <a:t>‹#›</a:t>
            </a:fld>
            <a:endParaRPr lang="en-US" dirty="0"/>
          </a:p>
        </p:txBody>
      </p:sp>
    </p:spTree>
    <p:extLst>
      <p:ext uri="{BB962C8B-B14F-4D97-AF65-F5344CB8AC3E}">
        <p14:creationId xmlns:p14="http://schemas.microsoft.com/office/powerpoint/2010/main" val="3896715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solidFill>
                  <a:prstClr val="black"/>
                </a:solidFill>
              </a:rPr>
              <a:pPr/>
              <a:t>1</a:t>
            </a:fld>
            <a:endParaRPr lang="en-US" dirty="0">
              <a:solidFill>
                <a:prstClr val="black"/>
              </a:solidFill>
            </a:endParaRPr>
          </a:p>
        </p:txBody>
      </p:sp>
      <p:sp>
        <p:nvSpPr>
          <p:cNvPr id="20482" name="Rectangle 2"/>
          <p:cNvSpPr>
            <a:spLocks noGrp="1" noRot="1" noChangeAspect="1" noChangeArrowheads="1" noTextEdit="1"/>
          </p:cNvSpPr>
          <p:nvPr>
            <p:ph type="sldImg"/>
          </p:nvPr>
        </p:nvSpPr>
        <p:spPr>
          <a:xfrm>
            <a:off x="885825" y="695325"/>
            <a:ext cx="5219700" cy="3481388"/>
          </a:xfrm>
          <a:ln/>
        </p:spPr>
      </p:sp>
      <p:sp>
        <p:nvSpPr>
          <p:cNvPr id="20483" name="Rectangle 3"/>
          <p:cNvSpPr>
            <a:spLocks noGrp="1" noChangeArrowheads="1"/>
          </p:cNvSpPr>
          <p:nvPr>
            <p:ph type="body" idx="1"/>
          </p:nvPr>
        </p:nvSpPr>
        <p:spPr/>
        <p:txBody>
          <a:bodyPr/>
          <a:lstStyle/>
          <a:p>
            <a:r>
              <a:rPr lang="en-US" dirty="0" smtClean="0"/>
              <a:t>Before</a:t>
            </a:r>
            <a:r>
              <a:rPr lang="en-US" baseline="0" dirty="0" smtClean="0"/>
              <a:t> we get started with today’s material, we should review the kinds of questions that epidemiology answers?  </a:t>
            </a:r>
          </a:p>
          <a:p>
            <a:endParaRPr lang="en-US" baseline="0" dirty="0" smtClean="0"/>
          </a:p>
          <a:p>
            <a:r>
              <a:rPr lang="en-US" baseline="0" dirty="0" smtClean="0"/>
              <a:t>First, is description….</a:t>
            </a:r>
          </a:p>
          <a:p>
            <a:endParaRPr lang="en-US" baseline="0" dirty="0" smtClean="0"/>
          </a:p>
          <a:p>
            <a:endParaRPr lang="en-US" baseline="0" dirty="0" smtClean="0"/>
          </a:p>
          <a:p>
            <a:endParaRPr lang="en-US" baseline="0" dirty="0" smtClean="0"/>
          </a:p>
          <a:p>
            <a:r>
              <a:rPr lang="en-US" baseline="0" dirty="0" smtClean="0"/>
              <a:t>Lastly, is prediction.  Can we identify a factor or set of factors that predicts the occurrence of disease or some outcome in a diseased person.  Doing this prediction concurrently is basically diagnosis.  Using prediction to predict the future is prognosis.  </a:t>
            </a:r>
          </a:p>
          <a:p>
            <a:endParaRPr lang="en-US" baseline="0" dirty="0" smtClean="0"/>
          </a:p>
          <a:p>
            <a:r>
              <a:rPr lang="en-US" baseline="0" dirty="0" smtClean="0"/>
              <a:t>I’m guessing that each of you is working at least one of these questions.  If true, then this course is for you.</a:t>
            </a:r>
            <a:endParaRPr lang="en-US" dirty="0"/>
          </a:p>
        </p:txBody>
      </p:sp>
    </p:spTree>
    <p:extLst>
      <p:ext uri="{BB962C8B-B14F-4D97-AF65-F5344CB8AC3E}">
        <p14:creationId xmlns:p14="http://schemas.microsoft.com/office/powerpoint/2010/main" val="2029460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DCCF3513-5531-479C-A810-39A4527880DE}" type="slidenum">
              <a:rPr lang="en-US" smtClean="0">
                <a:solidFill>
                  <a:prstClr val="black"/>
                </a:solidFill>
              </a:rPr>
              <a:pPr/>
              <a:t>11</a:t>
            </a:fld>
            <a:endParaRPr lang="en-US" dirty="0" smtClean="0">
              <a:solidFill>
                <a:prstClr val="black"/>
              </a:solidFill>
            </a:endParaRPr>
          </a:p>
        </p:txBody>
      </p:sp>
      <p:sp>
        <p:nvSpPr>
          <p:cNvPr id="79874" name="Rectangle 2"/>
          <p:cNvSpPr>
            <a:spLocks noGrp="1" noRot="1" noChangeAspect="1" noChangeArrowheads="1" noTextEdit="1"/>
          </p:cNvSpPr>
          <p:nvPr>
            <p:ph type="sldImg"/>
          </p:nvPr>
        </p:nvSpPr>
        <p:spPr>
          <a:xfrm>
            <a:off x="885825" y="695325"/>
            <a:ext cx="5219700" cy="3481388"/>
          </a:xfrm>
          <a:ln/>
        </p:spPr>
      </p:sp>
      <p:sp>
        <p:nvSpPr>
          <p:cNvPr id="79875" name="Rectangle 3"/>
          <p:cNvSpPr>
            <a:spLocks noGrp="1" noChangeArrowheads="1"/>
          </p:cNvSpPr>
          <p:nvPr>
            <p:ph type="body" idx="1"/>
          </p:nvPr>
        </p:nvSpPr>
        <p:spPr>
          <a:noFill/>
          <a:ln/>
        </p:spPr>
        <p:txBody>
          <a:bodyPr/>
          <a:lstStyle/>
          <a:p>
            <a:r>
              <a:rPr lang="en-US" dirty="0" smtClean="0"/>
              <a:t>“Primary” and “secondary” study bases</a:t>
            </a:r>
            <a:r>
              <a:rPr lang="en-US" baseline="0" dirty="0" smtClean="0"/>
              <a:t> are</a:t>
            </a:r>
            <a:r>
              <a:rPr lang="en-US" dirty="0" smtClean="0"/>
              <a:t> a central concept in case-control design.  In general, a primary study base is the preferred design for a case-control study,</a:t>
            </a:r>
            <a:r>
              <a:rPr lang="en-US" baseline="0" dirty="0" smtClean="0"/>
              <a:t> for reasons which will become apparent soon.</a:t>
            </a:r>
            <a:r>
              <a:rPr lang="en-US" dirty="0" smtClean="0"/>
              <a:t>  Examples of primary study bases include a research cohort study, like the Framingham cohort study</a:t>
            </a:r>
            <a:r>
              <a:rPr lang="en-US" baseline="0" dirty="0" smtClean="0"/>
              <a:t> </a:t>
            </a:r>
            <a:r>
              <a:rPr lang="en-US" dirty="0" smtClean="0"/>
              <a:t>or the Nurses Health Study, that has been assembled specifically for research;  an administratively defined cohort like the Kaiser membership (all persons who</a:t>
            </a:r>
            <a:r>
              <a:rPr lang="en-US" baseline="0" dirty="0" smtClean="0"/>
              <a:t> participate in the Kaiser insurance plan)</a:t>
            </a:r>
            <a:r>
              <a:rPr lang="en-US" dirty="0" smtClean="0"/>
              <a:t>;  or a geographically defined cohort like San Francisco residents in a particular time period.  We call them “primary” study bases because</a:t>
            </a:r>
            <a:r>
              <a:rPr lang="en-US" baseline="0" dirty="0" smtClean="0"/>
              <a:t> they exist (you can put your hands on them) prior to a case-control study ever being conducted. </a:t>
            </a:r>
          </a:p>
          <a:p>
            <a:r>
              <a:rPr lang="en-US" dirty="0" smtClean="0"/>
              <a:t> </a:t>
            </a:r>
          </a:p>
          <a:p>
            <a:r>
              <a:rPr lang="en-US" dirty="0" smtClean="0"/>
              <a:t>However,</a:t>
            </a:r>
            <a:r>
              <a:rPr lang="en-US" baseline="0" dirty="0" smtClean="0"/>
              <a:t> some</a:t>
            </a:r>
            <a:r>
              <a:rPr lang="en-US" dirty="0" smtClean="0"/>
              <a:t> case-control studies are</a:t>
            </a:r>
            <a:r>
              <a:rPr lang="en-US" baseline="0" dirty="0" smtClean="0"/>
              <a:t> proposed (or actually performed) without being sampled from an existing explicit cohort.  </a:t>
            </a:r>
            <a:r>
              <a:rPr lang="en-US" dirty="0" smtClean="0"/>
              <a:t>In some situations, the investigator would like</a:t>
            </a:r>
            <a:r>
              <a:rPr lang="en-US" baseline="0" dirty="0" smtClean="0"/>
              <a:t> </a:t>
            </a:r>
            <a:r>
              <a:rPr lang="en-US" dirty="0" smtClean="0"/>
              <a:t>to start with a set of cases, e.g., cases of hip fracture treated at UCSF during 2012, and then attempt to identify appropriate controls.  This would be an example of a case-control study with a “secondary” study base.  For reasons</a:t>
            </a:r>
            <a:r>
              <a:rPr lang="en-US" baseline="0" dirty="0" smtClean="0"/>
              <a:t> that will become apparent soon, i</a:t>
            </a:r>
            <a:r>
              <a:rPr lang="en-US" dirty="0" smtClean="0"/>
              <a:t>t is a more problematic</a:t>
            </a:r>
            <a:r>
              <a:rPr lang="en-US" baseline="0" dirty="0" smtClean="0"/>
              <a:t> approach.</a:t>
            </a:r>
          </a:p>
          <a:p>
            <a:r>
              <a:rPr lang="en-US" dirty="0" smtClean="0"/>
              <a:t> </a:t>
            </a:r>
          </a:p>
          <a:p>
            <a:r>
              <a:rPr lang="en-US" dirty="0" smtClean="0"/>
              <a:t>In the next slides, we</a:t>
            </a:r>
            <a:r>
              <a:rPr lang="en-US" baseline="0" dirty="0" smtClean="0"/>
              <a:t> wil</a:t>
            </a:r>
            <a:r>
              <a:rPr lang="en-US" dirty="0" smtClean="0"/>
              <a:t>l give you examples of case-control designs that use a primary study base.  Then we</a:t>
            </a:r>
            <a:r>
              <a:rPr lang="en-US" baseline="0" dirty="0" smtClean="0"/>
              <a:t> will</a:t>
            </a:r>
            <a:r>
              <a:rPr lang="en-US" dirty="0" smtClean="0"/>
              <a:t> return to secondary study bases and then provide a more formal definition and example.  You</a:t>
            </a:r>
            <a:r>
              <a:rPr lang="en-US" baseline="0" dirty="0" smtClean="0"/>
              <a:t> wil</a:t>
            </a:r>
            <a:r>
              <a:rPr lang="en-US" dirty="0" smtClean="0"/>
              <a:t>l get a chance to identify primary and secondary study bases in the first homework problem set.</a:t>
            </a:r>
          </a:p>
        </p:txBody>
      </p:sp>
    </p:spTree>
    <p:extLst>
      <p:ext uri="{BB962C8B-B14F-4D97-AF65-F5344CB8AC3E}">
        <p14:creationId xmlns:p14="http://schemas.microsoft.com/office/powerpoint/2010/main" val="3963853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695325"/>
            <a:ext cx="5219700" cy="3481388"/>
          </a:xfrm>
        </p:spPr>
      </p:sp>
      <p:sp>
        <p:nvSpPr>
          <p:cNvPr id="3" name="Notes Placeholder 2"/>
          <p:cNvSpPr>
            <a:spLocks noGrp="1"/>
          </p:cNvSpPr>
          <p:nvPr>
            <p:ph type="body" idx="1"/>
          </p:nvPr>
        </p:nvSpPr>
        <p:spPr/>
        <p:txBody>
          <a:bodyPr/>
          <a:lstStyle/>
          <a:p>
            <a:r>
              <a:rPr lang="en-US" dirty="0" smtClean="0"/>
              <a:t>We have discussed two approaches:</a:t>
            </a:r>
            <a:r>
              <a:rPr lang="en-US" baseline="0" dirty="0" smtClean="0"/>
              <a:t>  t</a:t>
            </a:r>
            <a:r>
              <a:rPr lang="en-US" dirty="0" smtClean="0"/>
              <a:t>he sampling</a:t>
            </a:r>
            <a:r>
              <a:rPr lang="en-US" baseline="0" dirty="0" smtClean="0"/>
              <a:t> of controls in a fixed cohort can be done with incidence density sampling or a case-cohort approach.  How should one choose between them?  One way to think about this is to consider the unique advantages of each.  One advantage of incidence density sampling occurs when exposure measurement change over time (this is called a “time-varying exposure”).   For example, the exposure in the last slide, plasma level of C-reactive protein (CRP), typically changes over time in a given individual.   If you are interested in studying a time-varying exposure and if you have limited financial resources, you will not be able to measure the exposure on a large number of timepoints in given participants.  With very limited resources, you will probably only be able to measure it at one time point.   If this is the case, you will probably want to choose a timepoint that temporally precedes the event in question but not by a long period of time.  Choosing a time point that is one year prior to the event is logically a good approach, unless you have some justification for an even earlier measurement (some “hit and run” mechanism).  Incidence density sampling allows for measurement of one slice of person-time in a given participant.   For case-cohort sampling, the only instance when a single timepoint can be used is when you are willing to make the measurement on the time zero (baseline) timepoint.  If you seek to evaluate subsequent timepoints (such as 1 year prior to the event), you will need to make a measurement at both time zero, the subsequent time point in question (e.g., 1 year), and assuming you believe that the exposure might change in a given individual, all of the time points between baseline and 1 year prior to the event (for all cases and controls).  In other words, there is no way to just evaluate a single time point after time zero in case-cohort design, as can be done with incidence density sampling.   </a:t>
            </a:r>
          </a:p>
          <a:p>
            <a:endParaRPr lang="en-US" baseline="0" dirty="0" smtClean="0"/>
          </a:p>
          <a:p>
            <a:r>
              <a:rPr lang="en-US" baseline="0" dirty="0" smtClean="0"/>
              <a:t>The case-cohort study design has the advantage of allowing the control group (the random subset of the cohort) to be used for multiple outcomes.  This increases the usefulness of each exposure measurement and the overall efficiency of the cohort.  In addition, with the accumulation of different measurements, the control group becomes very well characterized allowing control for potentially more confounders and assessment of interaction (topics we will cover later in the course).   Case-cohort designs are especially useful for time-invariant exposures (such as genotype).  </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099735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xfrm>
            <a:off x="885825" y="695325"/>
            <a:ext cx="5219700" cy="3481388"/>
          </a:xfrm>
          <a:ln/>
        </p:spPr>
      </p:sp>
      <p:sp>
        <p:nvSpPr>
          <p:cNvPr id="83970" name="Rectangle 3"/>
          <p:cNvSpPr>
            <a:spLocks noGrp="1" noChangeArrowheads="1"/>
          </p:cNvSpPr>
          <p:nvPr>
            <p:ph type="body" idx="1"/>
          </p:nvPr>
        </p:nvSpPr>
        <p:spPr>
          <a:noFill/>
          <a:ln/>
        </p:spPr>
        <p:txBody>
          <a:bodyPr/>
          <a:lstStyle/>
          <a:p>
            <a:r>
              <a:rPr lang="en-US" baseline="0" dirty="0" smtClean="0"/>
              <a:t>This is a summary of the approaches. Incidence density sampling has no assumptions, is most commonly used, and is typically the preferred approach.</a:t>
            </a:r>
          </a:p>
          <a:p>
            <a:endParaRPr lang="en-US" baseline="0" dirty="0" smtClean="0"/>
          </a:p>
          <a:p>
            <a:r>
              <a:rPr lang="en-US" baseline="0" dirty="0" smtClean="0"/>
              <a:t>See the optional reading Vandenbroucke 2012 for additional discussion of these approaches.</a:t>
            </a:r>
          </a:p>
        </p:txBody>
      </p:sp>
    </p:spTree>
    <p:extLst>
      <p:ext uri="{BB962C8B-B14F-4D97-AF65-F5344CB8AC3E}">
        <p14:creationId xmlns:p14="http://schemas.microsoft.com/office/powerpoint/2010/main" val="3734003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3117C73B-8D11-45AF-94D2-E4D0F7EF3C59}" type="slidenum">
              <a:rPr lang="en-US" smtClean="0">
                <a:solidFill>
                  <a:prstClr val="black"/>
                </a:solidFill>
              </a:rPr>
              <a:pPr/>
              <a:t>14</a:t>
            </a:fld>
            <a:endParaRPr lang="en-US" dirty="0" smtClean="0">
              <a:solidFill>
                <a:prstClr val="black"/>
              </a:solidFill>
            </a:endParaRPr>
          </a:p>
        </p:txBody>
      </p:sp>
      <p:sp>
        <p:nvSpPr>
          <p:cNvPr id="118786" name="Rectangle 2"/>
          <p:cNvSpPr>
            <a:spLocks noGrp="1" noRot="1" noChangeAspect="1" noChangeArrowheads="1" noTextEdit="1"/>
          </p:cNvSpPr>
          <p:nvPr>
            <p:ph type="sldImg"/>
          </p:nvPr>
        </p:nvSpPr>
        <p:spPr>
          <a:xfrm>
            <a:off x="885825" y="695325"/>
            <a:ext cx="5219700" cy="3481388"/>
          </a:xfrm>
          <a:ln/>
        </p:spPr>
      </p:sp>
      <p:sp>
        <p:nvSpPr>
          <p:cNvPr id="118787" name="Rectangle 3"/>
          <p:cNvSpPr>
            <a:spLocks noGrp="1" noChangeArrowheads="1"/>
          </p:cNvSpPr>
          <p:nvPr>
            <p:ph type="body" idx="1"/>
          </p:nvPr>
        </p:nvSpPr>
        <p:spPr>
          <a:noFill/>
          <a:ln/>
        </p:spPr>
        <p:txBody>
          <a:bodyPr/>
          <a:lstStyle/>
          <a:p>
            <a:r>
              <a:rPr lang="en-US" dirty="0" smtClean="0"/>
              <a:t>Since UCSF is a major referral center for brain tumors, it is impossible to determine a geographic catchment area, i.e.</a:t>
            </a:r>
            <a:r>
              <a:rPr lang="en-US" baseline="0" dirty="0" smtClean="0"/>
              <a:t> a primary study base that gives rise to all of the cases of brain tumors seen at UCSF.  Thus, it is a secondary study base that gave rise to the </a:t>
            </a:r>
            <a:r>
              <a:rPr lang="en-US" dirty="0" smtClean="0"/>
              <a:t>glioma cases,</a:t>
            </a:r>
            <a:r>
              <a:rPr lang="en-US" baseline="0" dirty="0" smtClean="0"/>
              <a:t> but how are we going to identify and sample this secondary study base in practice to identify controls for our case-control study?</a:t>
            </a:r>
            <a:endParaRPr lang="en-US" dirty="0" smtClean="0"/>
          </a:p>
          <a:p>
            <a:endParaRPr lang="en-US" dirty="0" smtClean="0"/>
          </a:p>
          <a:p>
            <a:r>
              <a:rPr lang="en-US" dirty="0" smtClean="0"/>
              <a:t>Some</a:t>
            </a:r>
            <a:r>
              <a:rPr lang="en-US" baseline="0" dirty="0" smtClean="0"/>
              <a:t> approaches researchers have commonly used in the past raise considerable concerns.  How about using UCSF patients with a different neurologic disease as controls?  </a:t>
            </a:r>
            <a:r>
              <a:rPr lang="en-US" dirty="0" smtClean="0"/>
              <a:t>If patients with a different neurologic disease for which UCSF is also a referral center are patients who would also have come to UCSF had they been diagnosed with a glioma instead, they may represent a representative sample of the study base population that gave rise to the gliomas.  But what if the exposure under study was also a cause of the different</a:t>
            </a:r>
            <a:r>
              <a:rPr lang="en-US" baseline="0" dirty="0" smtClean="0"/>
              <a:t> neurologic </a:t>
            </a:r>
            <a:r>
              <a:rPr lang="en-US" dirty="0" smtClean="0"/>
              <a:t>disease?  This</a:t>
            </a:r>
            <a:r>
              <a:rPr lang="en-US" baseline="0" dirty="0" smtClean="0"/>
              <a:t> will result in a biased measure of disease association between the exposure and glioma.   The same problem exists for another disease in another disease domain.  Later in the course, we will learn how to formally think about this with directed acyclic graphs.</a:t>
            </a:r>
            <a:endParaRPr lang="en-US" dirty="0" smtClean="0"/>
          </a:p>
          <a:p>
            <a:endParaRPr lang="en-US" dirty="0" smtClean="0"/>
          </a:p>
          <a:p>
            <a:r>
              <a:rPr lang="en-US" dirty="0" smtClean="0"/>
              <a:t>Another approach that has been used often for hospital-based case-control studies is to select neighborhood controls for the cases.  This approach uses geography to identify possible controls, but it chooses a very narrow boundary for each case, such as the block across the street from the case’s address from which a random address is chosen.  The assumption is that someone else with a glioma in that immediate neighborhood would also have come to UCSF.  This may or may not be valid assumption.  Not everyone in a given neighborhood</a:t>
            </a:r>
            <a:r>
              <a:rPr lang="en-US" baseline="0" dirty="0" smtClean="0"/>
              <a:t> has the same attitude, beliefs, behavior or knowledge.</a:t>
            </a:r>
            <a:endParaRPr lang="en-US" dirty="0" smtClean="0"/>
          </a:p>
          <a:p>
            <a:endParaRPr lang="en-US" dirty="0" smtClean="0"/>
          </a:p>
          <a:p>
            <a:r>
              <a:rPr lang="en-US" dirty="0" smtClean="0"/>
              <a:t>While it is relatively easy to describe a secondary study base in words (“all individuals who would have come to UCSF for</a:t>
            </a:r>
            <a:r>
              <a:rPr lang="en-US" baseline="0" dirty="0" smtClean="0"/>
              <a:t> care if they had developed and been diagnosed with brain cancer”)</a:t>
            </a:r>
            <a:r>
              <a:rPr lang="en-US" dirty="0" smtClean="0"/>
              <a:t>, it is quite difficult in</a:t>
            </a:r>
            <a:r>
              <a:rPr lang="en-US" baseline="0" dirty="0" smtClean="0"/>
              <a:t> practice to enumerate this population and then sample it.  Thus, it is</a:t>
            </a:r>
            <a:r>
              <a:rPr lang="en-US" dirty="0" smtClean="0"/>
              <a:t> difficult to design a sound case-control study using a secondary study base.  You’ll appreciate this even more after working on this week’s problem set.   </a:t>
            </a:r>
          </a:p>
          <a:p>
            <a:endParaRPr lang="en-US" dirty="0" smtClean="0"/>
          </a:p>
          <a:p>
            <a:endParaRPr lang="en-US" dirty="0" smtClean="0"/>
          </a:p>
        </p:txBody>
      </p:sp>
    </p:spTree>
    <p:extLst>
      <p:ext uri="{BB962C8B-B14F-4D97-AF65-F5344CB8AC3E}">
        <p14:creationId xmlns:p14="http://schemas.microsoft.com/office/powerpoint/2010/main" val="3689086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a:xfrm>
            <a:off x="885825" y="695325"/>
            <a:ext cx="5219700" cy="3481388"/>
          </a:xfrm>
          <a:ln/>
        </p:spPr>
      </p:sp>
      <p:sp>
        <p:nvSpPr>
          <p:cNvPr id="149506" name="Rectangle 3"/>
          <p:cNvSpPr>
            <a:spLocks noGrp="1" noChangeArrowheads="1"/>
          </p:cNvSpPr>
          <p:nvPr>
            <p:ph type="body" idx="1"/>
          </p:nvPr>
        </p:nvSpPr>
        <p:spPr>
          <a:noFill/>
          <a:ln/>
        </p:spPr>
        <p:txBody>
          <a:bodyPr/>
          <a:lstStyle/>
          <a:p>
            <a:r>
              <a:rPr lang="en-US" sz="1000" b="0" dirty="0" smtClean="0"/>
              <a:t>A</a:t>
            </a:r>
            <a:r>
              <a:rPr lang="en-US" sz="1000" b="0" baseline="0" dirty="0" smtClean="0"/>
              <a:t> design that illustrates these distinctions and is unfortunately all too common is one which uses prevalent cases and prevalent controls.   By prevalent cases, we mean that investigator finds all of the cases, at one point in time, that are accessible to him/her at that time.  This is essentially like the cross-sectional study we explained before.  This is sometimes referred to as </a:t>
            </a:r>
            <a:r>
              <a:rPr lang="en-US" sz="1000" b="0" dirty="0" smtClean="0"/>
              <a:t>a case-based case-control study carried out “cross-sectionally”: cases with long survival after diagnosis (best prognosis) are more</a:t>
            </a:r>
            <a:r>
              <a:rPr lang="en-US" sz="1000" b="0" baseline="0" dirty="0" smtClean="0"/>
              <a:t> likely to be included</a:t>
            </a:r>
            <a:r>
              <a:rPr lang="en-US" sz="1000" b="0" dirty="0" smtClean="0"/>
              <a:t> in the case group. In this example, the dashed horizontal lines originating from</a:t>
            </a:r>
            <a:r>
              <a:rPr lang="en-US" sz="1000" b="0" baseline="0" dirty="0" smtClean="0"/>
              <a:t> the cases</a:t>
            </a:r>
            <a:r>
              <a:rPr lang="en-US" sz="1000" b="0" dirty="0" smtClean="0"/>
              <a:t> represent survival times; note that only three of the five cases are included in the study.  The</a:t>
            </a:r>
            <a:r>
              <a:rPr lang="en-US" sz="1000" b="0" baseline="0" dirty="0" smtClean="0"/>
              <a:t> other cases have either died or left the underlying cohort.</a:t>
            </a:r>
          </a:p>
          <a:p>
            <a:endParaRPr lang="en-US" sz="1000"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0" dirty="0" smtClean="0"/>
              <a:t>Use of prevalent cases is a flawed</a:t>
            </a:r>
            <a:r>
              <a:rPr lang="en-US" sz="1000" b="0" baseline="0" dirty="0" smtClean="0"/>
              <a:t> design that cannot be rescued through analytic methods.  It has the same weaknesses as a cross-sectional study.  </a:t>
            </a:r>
            <a:r>
              <a:rPr lang="en-US" sz="1000" b="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0" dirty="0" smtClean="0"/>
          </a:p>
          <a:p>
            <a:r>
              <a:rPr lang="en-US" sz="1000" b="0" dirty="0" smtClean="0"/>
              <a:t>As we noted earlier in our</a:t>
            </a:r>
            <a:r>
              <a:rPr lang="en-US" sz="1000" b="0" baseline="0" dirty="0" smtClean="0"/>
              <a:t> discussion of sampling controls from a dynamic cohort at one timepoint, we can theoretically use controls sampled at the end of the study to represent exposure prevalence in the cohort.  We can again informally call this “prevalent control” sampling in the context of a dynamic cohort.  </a:t>
            </a:r>
            <a:r>
              <a:rPr lang="en-US" altLang="en-US" sz="1000" b="0" baseline="0" dirty="0" smtClean="0"/>
              <a:t>However, as we also noted earlier, f</a:t>
            </a:r>
            <a:r>
              <a:rPr lang="en-US" altLang="en-US" sz="1000" b="0" dirty="0" smtClean="0"/>
              <a:t>or this to be an unbiased estimate of exposed and unexposed person-time in this dynamic cohort, the exposure prevalence in the population has to be in “steady state” during the study period.  In</a:t>
            </a:r>
            <a:r>
              <a:rPr lang="en-US" altLang="en-US" sz="1000" b="0" baseline="0" dirty="0" smtClean="0"/>
              <a:t> addition, prevalence of covariates has to be in a “steady state.”   These assumptions are difficult to meet. </a:t>
            </a:r>
          </a:p>
          <a:p>
            <a:endParaRPr lang="en-US" sz="1000" b="0" baseline="0" dirty="0" smtClean="0"/>
          </a:p>
          <a:p>
            <a:r>
              <a:rPr lang="en-US" sz="1000" b="0" baseline="0" dirty="0" smtClean="0"/>
              <a:t>What makes this situation even worse is that it is often done in the context of medical center-based case ascertainment, i.e., a secondary study base.  This makes for 3 strikes:  prevalent cases, prevalent controls, and a secondary study base.</a:t>
            </a:r>
            <a:endParaRPr lang="en-US" sz="1000" b="0" dirty="0" smtClean="0"/>
          </a:p>
          <a:p>
            <a:endParaRPr lang="en-US" sz="1000" b="0" dirty="0" smtClean="0"/>
          </a:p>
          <a:p>
            <a:r>
              <a:rPr lang="en-US" sz="1000" b="0" dirty="0" smtClean="0"/>
              <a:t>It</a:t>
            </a:r>
            <a:r>
              <a:rPr lang="en-US" sz="1000" b="0" baseline="0" dirty="0" smtClean="0"/>
              <a:t> is easy to see how this would be an easy study to perform.  Grab all of the alive cases you can find in your clinic and then grab all of the controls (persons without the disease under study) you can find at your medical center.   This explains why this approach is so common.   However, “you get what you pay” for in that this approach is very susceptible to producing invalid answers.  </a:t>
            </a:r>
            <a:endParaRPr lang="en-US" altLang="en-US" sz="1000" b="0" dirty="0" smtClean="0"/>
          </a:p>
        </p:txBody>
      </p:sp>
    </p:spTree>
    <p:extLst>
      <p:ext uri="{BB962C8B-B14F-4D97-AF65-F5344CB8AC3E}">
        <p14:creationId xmlns:p14="http://schemas.microsoft.com/office/powerpoint/2010/main" val="2706599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p:spPr>
        <p:txBody>
          <a:bodyPr/>
          <a:lstStyle/>
          <a:p>
            <a:fld id="{449AD8F2-9E79-46BC-BDBD-6D8EC88CC891}" type="slidenum">
              <a:rPr lang="en-US" smtClean="0">
                <a:solidFill>
                  <a:prstClr val="black"/>
                </a:solidFill>
              </a:rPr>
              <a:pPr/>
              <a:t>16</a:t>
            </a:fld>
            <a:endParaRPr lang="en-US" dirty="0" smtClean="0">
              <a:solidFill>
                <a:prstClr val="black"/>
              </a:solidFill>
            </a:endParaRPr>
          </a:p>
        </p:txBody>
      </p:sp>
      <p:sp>
        <p:nvSpPr>
          <p:cNvPr id="147458" name="Rectangle 2"/>
          <p:cNvSpPr>
            <a:spLocks noGrp="1" noRot="1" noChangeAspect="1" noChangeArrowheads="1" noTextEdit="1"/>
          </p:cNvSpPr>
          <p:nvPr>
            <p:ph type="sldImg"/>
          </p:nvPr>
        </p:nvSpPr>
        <p:spPr>
          <a:xfrm>
            <a:off x="885825" y="695325"/>
            <a:ext cx="5219700" cy="3481388"/>
          </a:xfrm>
          <a:ln/>
        </p:spPr>
      </p:sp>
      <p:sp>
        <p:nvSpPr>
          <p:cNvPr id="147459" name="Rectangle 3"/>
          <p:cNvSpPr>
            <a:spLocks noGrp="1" noChangeArrowheads="1"/>
          </p:cNvSpPr>
          <p:nvPr>
            <p:ph type="body" idx="1"/>
          </p:nvPr>
        </p:nvSpPr>
        <p:spPr>
          <a:noFill/>
          <a:ln/>
        </p:spPr>
        <p:txBody>
          <a:bodyPr/>
          <a:lstStyle/>
          <a:p>
            <a:r>
              <a:rPr lang="en-US" dirty="0" smtClean="0"/>
              <a:t>One of the major criticisms of the case-control design is that it is “retrospective.”  This is correct in that the study is carried out after the disease experience of the study base has already occurred.  But cohorts can also be retrospective.  Looking back in time, a group of individuals is identified as a cohort (a typical example is a group of workers, such as shipyard workers in WWII) and then their disease experience over a period of time is investigated.  In terms of study validity, though, the key question is not when is the study being carried out, but </a:t>
            </a:r>
            <a:r>
              <a:rPr lang="en-US" i="1" dirty="0" smtClean="0"/>
              <a:t>when were the measurements made and how good are they? </a:t>
            </a:r>
            <a:r>
              <a:rPr lang="en-US" dirty="0" smtClean="0"/>
              <a:t>  </a:t>
            </a:r>
          </a:p>
          <a:p>
            <a:endParaRPr lang="en-US" dirty="0" smtClean="0"/>
          </a:p>
          <a:p>
            <a:r>
              <a:rPr lang="en-US" dirty="0" smtClean="0"/>
              <a:t>The weakness in measuring exposure variables in a case-control study comes when participant recall is relied on to make the measurement.  The strongest case-control studies look for measurements that were made in the past before the disease diagnosis; for example, measurements captured in medical records in an HMO.  Retrospective cohort studies always depend on measurements made in the past.  This is not a limitation if the measurements were made before the outcome was known.  Or, if the measurement is of a biological specimen, if biological samples acquired before the outcome have been stored and can be accessed.</a:t>
            </a:r>
          </a:p>
          <a:p>
            <a:endParaRPr lang="en-US" dirty="0" smtClean="0"/>
          </a:p>
          <a:p>
            <a:r>
              <a:rPr lang="en-US" dirty="0" smtClean="0"/>
              <a:t>Although “prospective” is often thought to be a stronger design than “retrospective,” this is not the key distinction.  Rather, the timing of the measurement of exposure relative to outcome is the key issue.  It’s also worth noting that the term “prospective” may be used quite loosely, including to describe a cross-sectional study.  </a:t>
            </a:r>
          </a:p>
          <a:p>
            <a:endParaRPr lang="en-US" dirty="0" smtClean="0"/>
          </a:p>
          <a:p>
            <a:r>
              <a:rPr lang="en-US" b="0" dirty="0" smtClean="0"/>
              <a:t>You may also see the term</a:t>
            </a:r>
            <a:r>
              <a:rPr lang="en-US" b="0" baseline="0" dirty="0" smtClean="0"/>
              <a:t> “ambidirectional” used to describe studies that have both prospective and retrospective features.  This term, too, is fraught with confusion and lacks specificity.  </a:t>
            </a:r>
            <a:endParaRPr lang="en-US" b="0" dirty="0" smtClean="0"/>
          </a:p>
          <a:p>
            <a:endParaRPr lang="en-US" dirty="0" smtClean="0"/>
          </a:p>
          <a:p>
            <a:r>
              <a:rPr lang="en-US" dirty="0" smtClean="0"/>
              <a:t>We suggest to avoid use of retrospective,</a:t>
            </a:r>
            <a:r>
              <a:rPr lang="en-US" baseline="0" dirty="0" smtClean="0"/>
              <a:t> prospective </a:t>
            </a:r>
            <a:r>
              <a:rPr lang="en-US" b="0" baseline="0" dirty="0" smtClean="0"/>
              <a:t>or ambidirectional </a:t>
            </a:r>
            <a:r>
              <a:rPr lang="en-US" baseline="0" dirty="0" smtClean="0"/>
              <a:t>when describing study designs.  They are empty terms that give no reproducible meaning.  Instead, use your space limitations to better describe the mechanics of what you have done.    Unfortunately, naïve journal editors sometimes insist that you label your study as retrospective or prospective, and you may have no choice but to comply.  You should ask editors not to insist on these terms, but often they hold all of the cards.</a:t>
            </a:r>
            <a:endParaRPr lang="en-US" dirty="0" smtClean="0"/>
          </a:p>
          <a:p>
            <a:endParaRPr lang="en-US" dirty="0" smtClean="0"/>
          </a:p>
          <a:p>
            <a:endParaRPr lang="en-US" dirty="0" smtClean="0"/>
          </a:p>
        </p:txBody>
      </p:sp>
    </p:spTree>
    <p:extLst>
      <p:ext uri="{BB962C8B-B14F-4D97-AF65-F5344CB8AC3E}">
        <p14:creationId xmlns:p14="http://schemas.microsoft.com/office/powerpoint/2010/main" val="2330502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F7C1D460-8747-497C-9990-5729D59C3545}" type="slidenum">
              <a:rPr lang="en-US" smtClean="0">
                <a:solidFill>
                  <a:prstClr val="black"/>
                </a:solidFill>
              </a:rPr>
              <a:pPr/>
              <a:t>17</a:t>
            </a:fld>
            <a:endParaRPr lang="en-US" dirty="0" smtClean="0">
              <a:solidFill>
                <a:prstClr val="black"/>
              </a:solidFill>
            </a:endParaRPr>
          </a:p>
        </p:txBody>
      </p:sp>
      <p:sp>
        <p:nvSpPr>
          <p:cNvPr id="157698" name="Rectangle 2"/>
          <p:cNvSpPr>
            <a:spLocks noGrp="1" noRot="1" noChangeAspect="1" noChangeArrowheads="1" noTextEdit="1"/>
          </p:cNvSpPr>
          <p:nvPr>
            <p:ph type="sldImg"/>
          </p:nvPr>
        </p:nvSpPr>
        <p:spPr>
          <a:xfrm>
            <a:off x="885825" y="695325"/>
            <a:ext cx="5219700" cy="3481388"/>
          </a:xfrm>
          <a:ln/>
        </p:spPr>
      </p:sp>
      <p:sp>
        <p:nvSpPr>
          <p:cNvPr id="157699" name="Rectangle 3"/>
          <p:cNvSpPr>
            <a:spLocks noGrp="1" noChangeArrowheads="1"/>
          </p:cNvSpPr>
          <p:nvPr>
            <p:ph type="body" idx="1"/>
          </p:nvPr>
        </p:nvSpPr>
        <p:spPr>
          <a:noFill/>
          <a:ln/>
        </p:spPr>
        <p:txBody>
          <a:bodyPr/>
          <a:lstStyle/>
          <a:p>
            <a:r>
              <a:rPr lang="en-US" dirty="0" smtClean="0"/>
              <a:t>As</a:t>
            </a:r>
            <a:r>
              <a:rPr lang="en-US" baseline="0" dirty="0" smtClean="0"/>
              <a:t> an example of how this approach can highlight issues in study design in an observational study, consider the choice of exposure categories for assessing medication use.  In a RCT, participants are usually chosen who are treatment naïve, and exposure to the treatment (or placebo) is initiated with the start of the RCT.  In an observational study, participants are often identified as exposed to a medication if they are currently using it.  With this definition, “exposed” may include participants with a wide range of duration of exposure.   This has the potential to generate erroneous results.  Having identified this discrepancy in the design of an observational study compared with the “target” trial, the investigators can consider various approaches to bring the observational study more in line with the target trial.</a:t>
            </a:r>
          </a:p>
          <a:p>
            <a:endParaRPr lang="en-US" baseline="0" dirty="0" smtClean="0"/>
          </a:p>
        </p:txBody>
      </p:sp>
    </p:spTree>
    <p:extLst>
      <p:ext uri="{BB962C8B-B14F-4D97-AF65-F5344CB8AC3E}">
        <p14:creationId xmlns:p14="http://schemas.microsoft.com/office/powerpoint/2010/main" val="477269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F58A7E08-311D-411F-8A4D-C958134F919A}" type="slidenum">
              <a:rPr lang="en-US" smtClean="0">
                <a:solidFill>
                  <a:prstClr val="black"/>
                </a:solidFill>
              </a:rPr>
              <a:pPr/>
              <a:t>18</a:t>
            </a:fld>
            <a:endParaRPr lang="en-US" dirty="0" smtClean="0">
              <a:solidFill>
                <a:prstClr val="black"/>
              </a:solidFill>
            </a:endParaRPr>
          </a:p>
        </p:txBody>
      </p:sp>
      <p:sp>
        <p:nvSpPr>
          <p:cNvPr id="21506" name="Rectangle 2"/>
          <p:cNvSpPr>
            <a:spLocks noGrp="1" noRot="1" noChangeAspect="1" noChangeArrowheads="1" noTextEdit="1"/>
          </p:cNvSpPr>
          <p:nvPr>
            <p:ph type="sldImg"/>
          </p:nvPr>
        </p:nvSpPr>
        <p:spPr>
          <a:xfrm>
            <a:off x="885825" y="695325"/>
            <a:ext cx="5219700" cy="3481388"/>
          </a:xfrm>
          <a:ln/>
        </p:spPr>
      </p:sp>
      <p:sp>
        <p:nvSpPr>
          <p:cNvPr id="21507" name="Rectangle 3"/>
          <p:cNvSpPr>
            <a:spLocks noGrp="1" noChangeArrowheads="1"/>
          </p:cNvSpPr>
          <p:nvPr>
            <p:ph type="body" idx="1"/>
          </p:nvPr>
        </p:nvSpPr>
        <p:spPr>
          <a:xfrm>
            <a:off x="699135" y="4409004"/>
            <a:ext cx="5593080" cy="4331652"/>
          </a:xfrm>
          <a:noFill/>
          <a:ln/>
        </p:spPr>
        <p:txBody>
          <a:bodyPr/>
          <a:lstStyle/>
          <a:p>
            <a:r>
              <a:rPr lang="en-US" dirty="0" smtClean="0"/>
              <a:t>The difference between incidence and prevalence is a fundamental distinction in epidemiology.  Prevalence counts existing disease/conditions, typically at</a:t>
            </a:r>
            <a:r>
              <a:rPr lang="en-US" baseline="0" dirty="0" smtClean="0"/>
              <a:t> a single point in time.  Incidence counts new disease occurrence over time. </a:t>
            </a:r>
            <a:endParaRPr lang="en-US" dirty="0" smtClean="0"/>
          </a:p>
          <a:p>
            <a:endParaRPr lang="en-US" baseline="0" dirty="0" smtClean="0"/>
          </a:p>
          <a:p>
            <a:r>
              <a:rPr lang="en-US" dirty="0" smtClean="0"/>
              <a:t>In some instances, prevalence may look numerically similar to incidence and in others the two measures will be very different.  They</a:t>
            </a:r>
            <a:r>
              <a:rPr lang="en-US" baseline="0" dirty="0" smtClean="0"/>
              <a:t> are, however, very different entities. </a:t>
            </a:r>
            <a:endParaRPr lang="en-US" dirty="0" smtClean="0"/>
          </a:p>
        </p:txBody>
      </p:sp>
    </p:spTree>
    <p:extLst>
      <p:ext uri="{BB962C8B-B14F-4D97-AF65-F5344CB8AC3E}">
        <p14:creationId xmlns:p14="http://schemas.microsoft.com/office/powerpoint/2010/main" val="693897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5F9120CD-07DE-4007-B664-F18AE858C013}" type="slidenum">
              <a:rPr lang="en-US" smtClean="0">
                <a:solidFill>
                  <a:prstClr val="black"/>
                </a:solidFill>
              </a:rPr>
              <a:pPr/>
              <a:t>19</a:t>
            </a:fld>
            <a:endParaRPr lang="en-US" dirty="0" smtClean="0">
              <a:solidFill>
                <a:prstClr val="black"/>
              </a:solidFill>
            </a:endParaRPr>
          </a:p>
        </p:txBody>
      </p:sp>
      <p:sp>
        <p:nvSpPr>
          <p:cNvPr id="25602" name="Rectangle 2"/>
          <p:cNvSpPr>
            <a:spLocks noGrp="1" noRot="1" noChangeAspect="1" noChangeArrowheads="1" noTextEdit="1"/>
          </p:cNvSpPr>
          <p:nvPr>
            <p:ph type="sldImg"/>
          </p:nvPr>
        </p:nvSpPr>
        <p:spPr>
          <a:xfrm>
            <a:off x="885825" y="695325"/>
            <a:ext cx="5219700" cy="3481388"/>
          </a:xfrm>
          <a:ln/>
        </p:spPr>
      </p:sp>
      <p:sp>
        <p:nvSpPr>
          <p:cNvPr id="25603" name="Rectangle 3"/>
          <p:cNvSpPr>
            <a:spLocks noGrp="1" noChangeArrowheads="1"/>
          </p:cNvSpPr>
          <p:nvPr>
            <p:ph type="body" idx="1"/>
          </p:nvPr>
        </p:nvSpPr>
        <p:spPr>
          <a:noFill/>
          <a:ln/>
        </p:spPr>
        <p:txBody>
          <a:bodyPr/>
          <a:lstStyle/>
          <a:p>
            <a:r>
              <a:rPr lang="en-US" dirty="0" smtClean="0"/>
              <a:t>There are two types of prevalence: point prevalence and period prevalence.</a:t>
            </a:r>
            <a:r>
              <a:rPr lang="en-US" baseline="0" dirty="0" smtClean="0"/>
              <a:t>  Point prevalence is defined as the number of persons with a particular disease or condition at one point in time divided by the total number of persons of interest in the study population.  Period prevalence is the number of persons with who have experienced or are experiencing the disease/condition at any time during some prior period of time, which typically includes up to the moment of inquiry. </a:t>
            </a:r>
            <a:r>
              <a:rPr lang="en-US" dirty="0" smtClean="0"/>
              <a:t>A way to think about period prevalence is as the point prevalence at the beginning of a defined time interval plus whatever incident cases occur during that interval.  However, this</a:t>
            </a:r>
            <a:r>
              <a:rPr lang="en-US" baseline="0" dirty="0" smtClean="0"/>
              <a:t> is taken only from persons who have survived the interval, and is not the same counting disease in a cohort moving forward (in which case you know you have everyone accounted for).  </a:t>
            </a:r>
            <a:r>
              <a:rPr lang="en-US" dirty="0" smtClean="0"/>
              <a:t>The distinction between</a:t>
            </a:r>
            <a:r>
              <a:rPr lang="en-US" baseline="0" dirty="0" smtClean="0"/>
              <a:t> point and period prevalence</a:t>
            </a:r>
            <a:r>
              <a:rPr lang="en-US" dirty="0" smtClean="0"/>
              <a:t> is often not made because most prevalence estimates that you will encounter in the literature are point prevalences.  Period prevalence has its uses, however.  Although it is not exactly the same</a:t>
            </a:r>
            <a:r>
              <a:rPr lang="en-US" baseline="0" dirty="0" smtClean="0"/>
              <a:t> as measuring disease in a cohort moving forward, i</a:t>
            </a:r>
            <a:r>
              <a:rPr lang="en-US" dirty="0" smtClean="0"/>
              <a:t>t is, for example, helpful for planning the delivery of health services to know how many persons in a given time period may need services for the disease.</a:t>
            </a:r>
            <a:r>
              <a:rPr lang="en-US" baseline="0" dirty="0" smtClean="0"/>
              <a:t>  It is especially useful for short-lived conditions (e.g., common cold) for which point prevalence might be somewhat deceiving regarding burden of disease.</a:t>
            </a:r>
            <a:endParaRPr lang="en-US" dirty="0" smtClean="0"/>
          </a:p>
          <a:p>
            <a:endParaRPr lang="en-US" dirty="0" smtClean="0"/>
          </a:p>
          <a:p>
            <a:r>
              <a:rPr lang="en-US" dirty="0" smtClean="0"/>
              <a:t>The concept of prevalence is not unique to disease.  The prevalence of a risk factor (or</a:t>
            </a:r>
            <a:r>
              <a:rPr lang="en-US" baseline="0" dirty="0" smtClean="0"/>
              <a:t> “exposure”, as we will generically refer to this throughout the course)</a:t>
            </a:r>
            <a:r>
              <a:rPr lang="en-US" dirty="0" smtClean="0"/>
              <a:t> is also important from a public health perspective.  For example, a risk factor (exposure) may have a modest association with a disease outcome (say, a risk ratio less than 2), but it may be a very common exposure.  In that instance, even a small risk ratio may have great public health importance because a large proportion of the population is exposed.  A good example is the risk associated with second hand smoking.  We will cover this subject in more detail later in the course when we discuss measures of disease association and attribution, but, in general, the size of the measure of association relating an exposure to disease can be useful as a gauge of the potential role of the exposure in the etiology of a particular disease, but the prevalence of the exposure in the population will determine how large its attributable risk on the disease – and on public health - will be.  We have</a:t>
            </a:r>
            <a:r>
              <a:rPr lang="en-US" baseline="0" dirty="0" smtClean="0"/>
              <a:t> also already discussed the concept of “exposure prevalence” last week when we mentioned assumptions for exposure prevalence in case-control designs.  </a:t>
            </a:r>
            <a:endParaRPr lang="en-US" dirty="0" smtClean="0"/>
          </a:p>
        </p:txBody>
      </p:sp>
    </p:spTree>
    <p:extLst>
      <p:ext uri="{BB962C8B-B14F-4D97-AF65-F5344CB8AC3E}">
        <p14:creationId xmlns:p14="http://schemas.microsoft.com/office/powerpoint/2010/main" val="3661561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8210C510-4BED-4CFE-9CAD-C5BC4CB99557}" type="slidenum">
              <a:rPr lang="en-US" smtClean="0">
                <a:solidFill>
                  <a:prstClr val="black"/>
                </a:solidFill>
              </a:rPr>
              <a:pPr/>
              <a:t>20</a:t>
            </a:fld>
            <a:endParaRPr lang="en-US" dirty="0" smtClean="0">
              <a:solidFill>
                <a:prstClr val="black"/>
              </a:solidFill>
            </a:endParaRPr>
          </a:p>
        </p:txBody>
      </p:sp>
      <p:sp>
        <p:nvSpPr>
          <p:cNvPr id="37890" name="Rectangle 2"/>
          <p:cNvSpPr>
            <a:spLocks noGrp="1" noRot="1" noChangeAspect="1" noChangeArrowheads="1" noTextEdit="1"/>
          </p:cNvSpPr>
          <p:nvPr>
            <p:ph type="sldImg"/>
          </p:nvPr>
        </p:nvSpPr>
        <p:spPr>
          <a:xfrm>
            <a:off x="885825" y="695325"/>
            <a:ext cx="5219700" cy="3481388"/>
          </a:xfrm>
          <a:ln/>
        </p:spPr>
      </p:sp>
      <p:sp>
        <p:nvSpPr>
          <p:cNvPr id="37891" name="Rectangle 3"/>
          <p:cNvSpPr>
            <a:spLocks noGrp="1" noChangeArrowheads="1"/>
          </p:cNvSpPr>
          <p:nvPr>
            <p:ph type="body" idx="1"/>
          </p:nvPr>
        </p:nvSpPr>
        <p:spPr>
          <a:xfrm>
            <a:off x="699135" y="4409003"/>
            <a:ext cx="5593080" cy="4409004"/>
          </a:xfrm>
          <a:noFill/>
          <a:ln/>
        </p:spPr>
        <p:txBody>
          <a:bodyPr/>
          <a:lstStyle/>
          <a:p>
            <a:pPr>
              <a:lnSpc>
                <a:spcPct val="90000"/>
              </a:lnSpc>
            </a:pPr>
            <a:r>
              <a:rPr lang="en-US" dirty="0" smtClean="0"/>
              <a:t>There are two different measures</a:t>
            </a:r>
            <a:r>
              <a:rPr lang="en-US" baseline="0" dirty="0" smtClean="0"/>
              <a:t> of incidence.  </a:t>
            </a:r>
            <a:r>
              <a:rPr lang="en-US" dirty="0" smtClean="0"/>
              <a:t>Both are perfectly valid measures of incidence as both account for E, N, and T.  We will be exploring the properties of these two measures, the assumptions they make, and how they are used in research.  Both measures account for the element of time and the variation in individual participant observation</a:t>
            </a:r>
            <a:r>
              <a:rPr lang="en-US" baseline="0" dirty="0" smtClean="0"/>
              <a:t> </a:t>
            </a:r>
            <a:r>
              <a:rPr lang="en-US" dirty="0" smtClean="0"/>
              <a:t>time that often occurs in research, but they do so in different ways.</a:t>
            </a:r>
          </a:p>
          <a:p>
            <a:pPr>
              <a:lnSpc>
                <a:spcPct val="90000"/>
              </a:lnSpc>
            </a:pPr>
            <a:endParaRPr lang="en-US" dirty="0" smtClean="0"/>
          </a:p>
          <a:p>
            <a:pPr>
              <a:lnSpc>
                <a:spcPct val="90000"/>
              </a:lnSpc>
            </a:pPr>
            <a:r>
              <a:rPr lang="en-US" dirty="0" smtClean="0"/>
              <a:t>The first measure is the proportion of individuals at risk at time 0 who subsequently</a:t>
            </a:r>
            <a:r>
              <a:rPr lang="en-US" baseline="0" dirty="0" smtClean="0"/>
              <a:t> </a:t>
            </a:r>
            <a:r>
              <a:rPr lang="en-US" dirty="0" smtClean="0"/>
              <a:t>experience an event in a defined time period.  It is E/N within</a:t>
            </a:r>
            <a:r>
              <a:rPr lang="en-US" baseline="0" dirty="0" smtClean="0"/>
              <a:t> a specified time period T.  </a:t>
            </a:r>
            <a:r>
              <a:rPr lang="en-US" dirty="0" smtClean="0"/>
              <a:t>Note that this measure of incidence does</a:t>
            </a:r>
            <a:r>
              <a:rPr lang="en-US" baseline="0" dirty="0" smtClean="0"/>
              <a:t> not have units.  </a:t>
            </a:r>
            <a:r>
              <a:rPr lang="en-US" dirty="0" smtClean="0"/>
              <a:t>There are many terms for this measure, but we prefer</a:t>
            </a:r>
            <a:r>
              <a:rPr lang="en-US" baseline="0" dirty="0" smtClean="0"/>
              <a:t> </a:t>
            </a:r>
            <a:r>
              <a:rPr lang="en-US" dirty="0" smtClean="0"/>
              <a:t>“cumulative incidence” for this construct as it is the most descriptive (an</a:t>
            </a:r>
            <a:r>
              <a:rPr lang="en-US" baseline="0" dirty="0" smtClean="0"/>
              <a:t> accumulation of incident events)</a:t>
            </a:r>
            <a:r>
              <a:rPr lang="en-US" dirty="0" smtClean="0"/>
              <a:t>.</a:t>
            </a:r>
            <a:r>
              <a:rPr lang="en-US" baseline="0" dirty="0" smtClean="0"/>
              <a:t> </a:t>
            </a:r>
            <a:r>
              <a:rPr lang="en-US" dirty="0" smtClean="0"/>
              <a:t> The</a:t>
            </a:r>
            <a:r>
              <a:rPr lang="en-US" baseline="0" dirty="0" smtClean="0"/>
              <a:t> terms </a:t>
            </a:r>
            <a:r>
              <a:rPr lang="en-US" dirty="0" smtClean="0"/>
              <a:t>“incidence proportion”  and “risk” are also acceptable.  Even our preferred term “cumulative incidence” has some ambiguity.  The term has also been used, for example, by Breslow and Day (1980),</a:t>
            </a:r>
            <a:r>
              <a:rPr lang="en-US" baseline="0" dirty="0" smtClean="0"/>
              <a:t> two famous statisticians,</a:t>
            </a:r>
            <a:r>
              <a:rPr lang="en-US" dirty="0" smtClean="0"/>
              <a:t> to describe what is more commonly known as the cumulative hazard. Once again, the reader of any research needs to be very aware of what is being presented by the authors and not just assume</a:t>
            </a:r>
            <a:r>
              <a:rPr lang="en-US" baseline="0" dirty="0" smtClean="0"/>
              <a:t> a common interpretation of these terms for incidence</a:t>
            </a:r>
            <a:r>
              <a:rPr lang="en-US" dirty="0" smtClean="0"/>
              <a:t>.</a:t>
            </a:r>
          </a:p>
          <a:p>
            <a:pPr>
              <a:lnSpc>
                <a:spcPct val="90000"/>
              </a:lnSpc>
            </a:pPr>
            <a:endParaRPr lang="en-US" dirty="0" smtClean="0"/>
          </a:p>
          <a:p>
            <a:pPr marL="0" marR="0" lvl="0" indent="0" algn="l" defTabSz="914400" rtl="0" eaLnBrk="0" fontAlgn="base" latinLnBrk="0" hangingPunct="0">
              <a:lnSpc>
                <a:spcPct val="90000"/>
              </a:lnSpc>
              <a:spcBef>
                <a:spcPct val="30000"/>
              </a:spcBef>
              <a:spcAft>
                <a:spcPct val="0"/>
              </a:spcAft>
              <a:buClrTx/>
              <a:buSzTx/>
              <a:buFontTx/>
              <a:buNone/>
              <a:tabLst/>
              <a:defRPr/>
            </a:pPr>
            <a:r>
              <a:rPr lang="en-US" dirty="0" smtClean="0"/>
              <a:t>The</a:t>
            </a:r>
            <a:r>
              <a:rPr lang="en-US" baseline="0" dirty="0" smtClean="0"/>
              <a:t> second measure describes the number of events that arise from some person-time of at-risk observation.   Sometimes, it is informally called “person-time incidence”, and we like this term but it is not very commonly used.  More commonly, one will see the terms incidence rate, incidence density, or rate.  The formula is E/NT. Please note that this is not a proportion.  This measure does have units – which will be discussed in the next lecture.  This measure is somewhat less intuitive to naïve observers.  We prefer the term “incidence rate” to describe this construct but “incidence density” and “rate” are also fine.   </a:t>
            </a:r>
            <a:endParaRPr lang="en-US" dirty="0" smtClean="0"/>
          </a:p>
          <a:p>
            <a:pPr>
              <a:lnSpc>
                <a:spcPct val="90000"/>
              </a:lnSpc>
            </a:pPr>
            <a:endParaRPr lang="en-US" dirty="0" smtClean="0"/>
          </a:p>
          <a:p>
            <a:pPr>
              <a:lnSpc>
                <a:spcPct val="90000"/>
              </a:lnSpc>
            </a:pPr>
            <a:endParaRPr lang="en-US" dirty="0" smtClean="0"/>
          </a:p>
        </p:txBody>
      </p:sp>
    </p:spTree>
    <p:extLst>
      <p:ext uri="{BB962C8B-B14F-4D97-AF65-F5344CB8AC3E}">
        <p14:creationId xmlns:p14="http://schemas.microsoft.com/office/powerpoint/2010/main" val="1042935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EACA78F1-F62B-4667-A64F-3DD09B87E7A3}" type="slidenum">
              <a:rPr lang="en-US" smtClean="0">
                <a:solidFill>
                  <a:prstClr val="black"/>
                </a:solidFill>
              </a:rPr>
              <a:pPr/>
              <a:t>2</a:t>
            </a:fld>
            <a:endParaRPr lang="en-US" dirty="0" smtClean="0">
              <a:solidFill>
                <a:prstClr val="black"/>
              </a:solidFill>
            </a:endParaRPr>
          </a:p>
        </p:txBody>
      </p:sp>
      <p:sp>
        <p:nvSpPr>
          <p:cNvPr id="22530" name="Rectangle 2"/>
          <p:cNvSpPr>
            <a:spLocks noGrp="1" noRot="1" noChangeAspect="1" noChangeArrowheads="1" noTextEdit="1"/>
          </p:cNvSpPr>
          <p:nvPr>
            <p:ph type="sldImg"/>
          </p:nvPr>
        </p:nvSpPr>
        <p:spPr>
          <a:xfrm>
            <a:off x="885825" y="695325"/>
            <a:ext cx="5219700" cy="3481388"/>
          </a:xfrm>
          <a:ln/>
        </p:spPr>
      </p:sp>
      <p:sp>
        <p:nvSpPr>
          <p:cNvPr id="22531" name="Rectangle 3"/>
          <p:cNvSpPr>
            <a:spLocks noGrp="1" noChangeArrowheads="1"/>
          </p:cNvSpPr>
          <p:nvPr>
            <p:ph type="body" idx="1"/>
          </p:nvPr>
        </p:nvSpPr>
        <p:spPr>
          <a:xfrm>
            <a:off x="699135" y="4409638"/>
            <a:ext cx="5593080" cy="4254302"/>
          </a:xfrm>
          <a:noFill/>
          <a:ln/>
        </p:spPr>
        <p:txBody>
          <a:bodyPr/>
          <a:lstStyle/>
          <a:p>
            <a:r>
              <a:rPr lang="en-US" sz="1000" dirty="0" smtClean="0"/>
              <a:t>While it is important to know about</a:t>
            </a:r>
            <a:r>
              <a:rPr lang="en-US" sz="1000" baseline="0" dirty="0" smtClean="0"/>
              <a:t> group-level studies, t</a:t>
            </a:r>
            <a:r>
              <a:rPr lang="en-US" sz="1000" dirty="0" smtClean="0"/>
              <a:t>his course will focus on study designs in which individuals are the unit of observation.  In particular, we will focus</a:t>
            </a:r>
            <a:r>
              <a:rPr lang="en-US" sz="1000" baseline="0" dirty="0" smtClean="0"/>
              <a:t> on observational studies, although we will occasionally mention experimental designs (such as randomized trials).  We have an entire course on experimental trials, called </a:t>
            </a:r>
            <a:r>
              <a:rPr lang="en-US" sz="1000" i="1" baseline="0" dirty="0" smtClean="0"/>
              <a:t>Clinical Trials</a:t>
            </a:r>
            <a:r>
              <a:rPr lang="en-US" sz="1000" i="0" baseline="0" dirty="0" smtClean="0"/>
              <a:t> (EPI 205),</a:t>
            </a:r>
            <a:r>
              <a:rPr lang="en-US" sz="1000" baseline="0" dirty="0" smtClean="0"/>
              <a:t> in </a:t>
            </a:r>
            <a:r>
              <a:rPr lang="en-US" sz="1000" u="none" baseline="0" dirty="0" smtClean="0"/>
              <a:t>Winter Quarter.  However, experimental designs should be thought of as cohorts where the investigator assigns the exposure, and thus much of what we teach regarding cohort studies in the observational context can be applied to experimental designs.  In addition, the design of an observational study is strengthened by attempting to emulate an experimental design, a topic addressed in the Hernan &amp; Robins optional reading.</a:t>
            </a:r>
            <a:endParaRPr lang="en-US" sz="1000" u="none" dirty="0" smtClean="0"/>
          </a:p>
          <a:p>
            <a:endParaRPr lang="en-US" sz="1000" u="none" dirty="0" smtClean="0"/>
          </a:p>
          <a:p>
            <a:r>
              <a:rPr lang="en-US" sz="1000" u="none" dirty="0" smtClean="0"/>
              <a:t>Today, we’ll provide an overview of the different designs and the key concepts underlying the design of observational studies.  We won’t say</a:t>
            </a:r>
            <a:r>
              <a:rPr lang="en-US" sz="1000" u="none" baseline="0" dirty="0" smtClean="0"/>
              <a:t> much about experimental designs other than that </a:t>
            </a:r>
            <a:r>
              <a:rPr lang="en-US" sz="1000" u="none" dirty="0" smtClean="0"/>
              <a:t>experimental trials are</a:t>
            </a:r>
            <a:r>
              <a:rPr lang="en-US" sz="1000" u="none" baseline="0" dirty="0" smtClean="0"/>
              <a:t> </a:t>
            </a:r>
            <a:r>
              <a:rPr lang="en-US" sz="1000" u="none" dirty="0" smtClean="0"/>
              <a:t>essentially cohort studies</a:t>
            </a:r>
            <a:r>
              <a:rPr lang="en-US" sz="1000" u="none" baseline="0" dirty="0" smtClean="0"/>
              <a:t> </a:t>
            </a:r>
            <a:r>
              <a:rPr lang="en-US" sz="1000" u="none" dirty="0" smtClean="0"/>
              <a:t>in which the exposure is intentionally</a:t>
            </a:r>
            <a:r>
              <a:rPr lang="en-US" sz="1000" u="none" baseline="0" dirty="0" smtClean="0"/>
              <a:t> </a:t>
            </a:r>
            <a:r>
              <a:rPr lang="en-US" sz="1000" u="none" dirty="0" smtClean="0"/>
              <a:t>assigned by</a:t>
            </a:r>
            <a:r>
              <a:rPr lang="en-US" sz="1000" u="none" baseline="0" dirty="0" smtClean="0"/>
              <a:t> the investigator </a:t>
            </a:r>
            <a:r>
              <a:rPr lang="en-US" sz="1000" u="none" dirty="0" smtClean="0"/>
              <a:t>rather than just observed as it occurs in nature.  Some clinical trials may have a very short time interval between the intervention and measurement of the outcome, but there is always some element of time with the intervention preceding the outcome measurement.</a:t>
            </a:r>
          </a:p>
          <a:p>
            <a:endParaRPr lang="en-US" sz="1000" u="none" dirty="0" smtClean="0"/>
          </a:p>
          <a:p>
            <a:r>
              <a:rPr lang="en-US" sz="1000" u="none" dirty="0" smtClean="0"/>
              <a:t>In the realm of observational designs at the individual level,</a:t>
            </a:r>
            <a:r>
              <a:rPr lang="en-US" sz="1000" u="none" baseline="0" dirty="0" smtClean="0"/>
              <a:t> we will</a:t>
            </a:r>
            <a:r>
              <a:rPr lang="en-US" sz="1000" u="none" dirty="0" smtClean="0"/>
              <a:t> discuss cohort and cross-sectional studies briefly and then spend more time on case-control studies.  We’ll show how case-control studies, if properly designed, can give results that are as valid as cohort studies.</a:t>
            </a:r>
          </a:p>
          <a:p>
            <a:endParaRPr lang="en-US" sz="1000" u="none" dirty="0" smtClean="0"/>
          </a:p>
          <a:p>
            <a:r>
              <a:rPr lang="en-US" sz="1000" u="none" dirty="0" smtClean="0"/>
              <a:t>Finally</a:t>
            </a:r>
            <a:r>
              <a:rPr lang="en-US" sz="1000" u="none" dirty="0" smtClean="0">
                <a:solidFill>
                  <a:srgbClr val="FF0000"/>
                </a:solidFill>
              </a:rPr>
              <a:t>, </a:t>
            </a:r>
            <a:r>
              <a:rPr lang="en-US" sz="1000" b="0" u="none" baseline="0" dirty="0" smtClean="0">
                <a:solidFill>
                  <a:srgbClr val="FF0000"/>
                </a:solidFill>
              </a:rPr>
              <a:t>in the Extra Slides we look at</a:t>
            </a:r>
            <a:r>
              <a:rPr lang="en-US" sz="1000" u="none" dirty="0" smtClean="0"/>
              <a:t> the “within-subject” designs, describing case-crossover studies, a design that uses only cases, but can provide </a:t>
            </a:r>
            <a:r>
              <a:rPr lang="en-US" sz="1000" u="none" dirty="0" smtClean="0">
                <a:solidFill>
                  <a:srgbClr val="FF0000"/>
                </a:solidFill>
              </a:rPr>
              <a:t>valid</a:t>
            </a:r>
            <a:r>
              <a:rPr lang="en-US" sz="1000" u="none" dirty="0" smtClean="0"/>
              <a:t> results in specific situations.  Another “within-subject” design, called a “self-controlled </a:t>
            </a:r>
            <a:r>
              <a:rPr lang="en-US" sz="1000" dirty="0" smtClean="0"/>
              <a:t>case series” will be discussed in one of our course’s Journal Clubs.  </a:t>
            </a:r>
          </a:p>
          <a:p>
            <a:endParaRPr lang="en-US" sz="1000" dirty="0" smtClean="0"/>
          </a:p>
          <a:p>
            <a:endParaRPr lang="en-US" sz="1000" dirty="0" smtClean="0"/>
          </a:p>
        </p:txBody>
      </p:sp>
    </p:spTree>
    <p:extLst>
      <p:ext uri="{BB962C8B-B14F-4D97-AF65-F5344CB8AC3E}">
        <p14:creationId xmlns:p14="http://schemas.microsoft.com/office/powerpoint/2010/main" val="3903752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AAC67648-9D9F-42BE-9D0C-E912F644137C}" type="slidenum">
              <a:rPr lang="en-US" smtClean="0">
                <a:solidFill>
                  <a:prstClr val="black"/>
                </a:solidFill>
              </a:rPr>
              <a:pPr/>
              <a:t>21</a:t>
            </a:fld>
            <a:endParaRPr lang="en-US" dirty="0" smtClean="0">
              <a:solidFill>
                <a:prstClr val="black"/>
              </a:solidFill>
            </a:endParaRPr>
          </a:p>
        </p:txBody>
      </p:sp>
      <p:sp>
        <p:nvSpPr>
          <p:cNvPr id="80898" name="Rectangle 2"/>
          <p:cNvSpPr>
            <a:spLocks noGrp="1" noRot="1" noChangeAspect="1" noChangeArrowheads="1" noTextEdit="1"/>
          </p:cNvSpPr>
          <p:nvPr>
            <p:ph type="sldImg"/>
          </p:nvPr>
        </p:nvSpPr>
        <p:spPr>
          <a:xfrm>
            <a:off x="885825" y="695325"/>
            <a:ext cx="5219700" cy="3481388"/>
          </a:xfrm>
          <a:ln/>
        </p:spPr>
      </p:sp>
      <p:sp>
        <p:nvSpPr>
          <p:cNvPr id="80899" name="Rectangle 3"/>
          <p:cNvSpPr>
            <a:spLocks noGrp="1" noChangeArrowheads="1"/>
          </p:cNvSpPr>
          <p:nvPr>
            <p:ph type="body" idx="1"/>
          </p:nvPr>
        </p:nvSpPr>
        <p:spPr>
          <a:noFill/>
          <a:ln/>
        </p:spPr>
        <p:txBody>
          <a:bodyPr/>
          <a:lstStyle/>
          <a:p>
            <a:r>
              <a:rPr lang="en-US" dirty="0" smtClean="0"/>
              <a:t>Therefore, there are two ways that censoring can occur in a study without</a:t>
            </a:r>
            <a:r>
              <a:rPr lang="en-US" baseline="0" dirty="0" smtClean="0"/>
              <a:t> competing events</a:t>
            </a:r>
            <a:r>
              <a:rPr lang="en-US" dirty="0" smtClean="0"/>
              <a:t>. </a:t>
            </a:r>
          </a:p>
          <a:p>
            <a:endParaRPr lang="en-US" dirty="0" smtClean="0"/>
          </a:p>
          <a:p>
            <a:r>
              <a:rPr lang="en-US" dirty="0" smtClean="0"/>
              <a:t>The first is called lost to</a:t>
            </a:r>
            <a:r>
              <a:rPr lang="en-US" baseline="0" dirty="0" smtClean="0"/>
              <a:t> follow-up or drop-out.  In dedicated prospective research efforts, participants might volitionally inform investigators of their intent to drop out (e.g., they lose interest or they move out of the area and cannot practically continue in the study) or they may not (they just stop showing up and don’t respond to contact efforts). In settings in which researchers are using previously collected administrative data, such as electronic medical records, sometimes the trail of data simply ends, when, for example, people leave the context (e.g., leave the Kaiser Health Insurance Plan).  </a:t>
            </a:r>
          </a:p>
          <a:p>
            <a:endParaRPr lang="en-US" baseline="0" dirty="0" smtClean="0"/>
          </a:p>
          <a:p>
            <a:r>
              <a:rPr lang="en-US" baseline="0" dirty="0" smtClean="0"/>
              <a:t>The second is called administrative censoring.  </a:t>
            </a:r>
            <a:r>
              <a:rPr lang="en-US" dirty="0" smtClean="0"/>
              <a:t>Follow-up ends when the investigators</a:t>
            </a:r>
            <a:r>
              <a:rPr lang="en-US" baseline="0" dirty="0" smtClean="0"/>
              <a:t> call it quits</a:t>
            </a:r>
            <a:r>
              <a:rPr lang="en-US" dirty="0" smtClean="0"/>
              <a:t>, and the people</a:t>
            </a:r>
            <a:r>
              <a:rPr lang="en-US" baseline="0" dirty="0" smtClean="0"/>
              <a:t> </a:t>
            </a:r>
            <a:r>
              <a:rPr lang="en-US" dirty="0" smtClean="0"/>
              <a:t>who are still being followed at that time but have not been diagnosed with the outcome are said</a:t>
            </a:r>
            <a:r>
              <a:rPr lang="en-US" baseline="0" dirty="0" smtClean="0"/>
              <a:t> to be </a:t>
            </a:r>
            <a:r>
              <a:rPr lang="en-US" dirty="0" smtClean="0"/>
              <a:t>administratively censored as of the last date of follow-up.  They therefore contribute the entire amount of their time in the study as disease-free follow-up time.  This time may not be exactly the same for all administratively censored subjects because they may not all have been enrolled on the same date.  In the previous figure, there are actually 3 persons who are administratively censored, subjects 5, 7, and 9.  Subject 7 only has 1 month of follow-up because he or she was enrolled late in the cohort.</a:t>
            </a:r>
            <a:r>
              <a:rPr lang="en-US" baseline="0" dirty="0" smtClean="0"/>
              <a:t>  </a:t>
            </a:r>
          </a:p>
          <a:p>
            <a:endParaRPr lang="en-US" dirty="0" smtClean="0"/>
          </a:p>
          <a:p>
            <a:r>
              <a:rPr lang="en-US" dirty="0" smtClean="0"/>
              <a:t>Thus, there are two ways of being censored in a study without competing events:  a) loss to follow-up (aka</a:t>
            </a:r>
            <a:r>
              <a:rPr lang="en-US" baseline="0" dirty="0" smtClean="0"/>
              <a:t> </a:t>
            </a:r>
            <a:r>
              <a:rPr lang="en-US" dirty="0" smtClean="0"/>
              <a:t>drop-out); and b) administrative censoring.</a:t>
            </a:r>
          </a:p>
        </p:txBody>
      </p:sp>
    </p:spTree>
    <p:extLst>
      <p:ext uri="{BB962C8B-B14F-4D97-AF65-F5344CB8AC3E}">
        <p14:creationId xmlns:p14="http://schemas.microsoft.com/office/powerpoint/2010/main" val="3217324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xfrm>
            <a:off x="885825" y="695325"/>
            <a:ext cx="5219700" cy="3481388"/>
          </a:xfrm>
          <a:ln/>
        </p:spPr>
      </p:sp>
      <p:sp>
        <p:nvSpPr>
          <p:cNvPr id="97282" name="Notes Placeholder 2"/>
          <p:cNvSpPr>
            <a:spLocks noGrp="1"/>
          </p:cNvSpPr>
          <p:nvPr>
            <p:ph type="body" idx="1"/>
          </p:nvPr>
        </p:nvSpPr>
        <p:spPr>
          <a:noFill/>
          <a:ln/>
        </p:spPr>
        <p:txBody>
          <a:bodyPr/>
          <a:lstStyle/>
          <a:p>
            <a:r>
              <a:rPr lang="en-US" dirty="0" smtClean="0"/>
              <a:t>We continue this process,</a:t>
            </a:r>
            <a:r>
              <a:rPr lang="en-US" baseline="0" dirty="0" smtClean="0"/>
              <a:t> calculating conditional probability of event and of survival at each time an event occurs until we have included all events (6 in this example) and include the last person observed, who in this case was censored.  The cumulative probability of survival (0.180) is the product of the individual conditional probabilities of survival, as shown on the slide.</a:t>
            </a:r>
          </a:p>
          <a:p>
            <a:endParaRPr lang="en-US" baseline="0" dirty="0" smtClean="0"/>
          </a:p>
          <a:p>
            <a:r>
              <a:rPr lang="en-US" baseline="0" dirty="0" smtClean="0"/>
              <a:t>Now, we have the cumulative probability of survival, but what we really want is the cumulative probability of the outcome.  We obtain that by subtracting S(t) from 1.  In this example, 1 – 0.180 = 0.820 is the cumulative probability of the event by 24 months.</a:t>
            </a:r>
            <a:endParaRPr lang="en-US" dirty="0" smtClean="0"/>
          </a:p>
          <a:p>
            <a:endParaRPr lang="en-US" dirty="0" smtClean="0"/>
          </a:p>
          <a:p>
            <a:pPr>
              <a:spcBef>
                <a:spcPct val="0"/>
              </a:spcBef>
            </a:pPr>
            <a:endParaRPr lang="en-US" dirty="0" smtClean="0"/>
          </a:p>
        </p:txBody>
      </p:sp>
      <p:sp>
        <p:nvSpPr>
          <p:cNvPr id="97283" name="Slide Number Placeholder 3"/>
          <p:cNvSpPr txBox="1">
            <a:spLocks noGrp="1"/>
          </p:cNvSpPr>
          <p:nvPr/>
        </p:nvSpPr>
        <p:spPr bwMode="auto">
          <a:xfrm>
            <a:off x="3960147" y="8816396"/>
            <a:ext cx="3029585" cy="464106"/>
          </a:xfrm>
          <a:prstGeom prst="rect">
            <a:avLst/>
          </a:prstGeom>
          <a:noFill/>
          <a:ln w="9525">
            <a:noFill/>
            <a:miter lim="800000"/>
            <a:headEnd/>
            <a:tailEnd/>
          </a:ln>
        </p:spPr>
        <p:txBody>
          <a:bodyPr lIns="92830" tIns="46415" rIns="92830" bIns="46415" anchor="b"/>
          <a:lstStyle/>
          <a:p>
            <a:pPr algn="r" eaLnBrk="1" hangingPunct="1"/>
            <a:fld id="{60CAD393-8DD8-4FA9-87B0-20D370942CC4}" type="slidenum">
              <a:rPr lang="en-US" sz="1200">
                <a:solidFill>
                  <a:prstClr val="black"/>
                </a:solidFill>
                <a:latin typeface="Calibri" pitchFamily="34" charset="0"/>
              </a:rPr>
              <a:pPr algn="r" eaLnBrk="1" hangingPunct="1"/>
              <a:t>22</a:t>
            </a:fld>
            <a:endParaRPr lang="en-US" sz="1200" dirty="0">
              <a:solidFill>
                <a:prstClr val="black"/>
              </a:solidFill>
              <a:latin typeface="Calibri" pitchFamily="34" charset="0"/>
            </a:endParaRPr>
          </a:p>
        </p:txBody>
      </p:sp>
    </p:spTree>
    <p:extLst>
      <p:ext uri="{BB962C8B-B14F-4D97-AF65-F5344CB8AC3E}">
        <p14:creationId xmlns:p14="http://schemas.microsoft.com/office/powerpoint/2010/main" val="3243310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xfrm>
            <a:off x="885825" y="695325"/>
            <a:ext cx="5219700" cy="3481388"/>
          </a:xfrm>
          <a:ln/>
        </p:spPr>
      </p:sp>
      <p:sp>
        <p:nvSpPr>
          <p:cNvPr id="101378" name="Notes Placeholder 2"/>
          <p:cNvSpPr>
            <a:spLocks noGrp="1"/>
          </p:cNvSpPr>
          <p:nvPr>
            <p:ph type="body" idx="1"/>
          </p:nvPr>
        </p:nvSpPr>
        <p:spPr>
          <a:noFill/>
          <a:ln/>
        </p:spPr>
        <p:txBody>
          <a:bodyPr/>
          <a:lstStyle/>
          <a:p>
            <a:pPr>
              <a:spcBef>
                <a:spcPct val="0"/>
              </a:spcBef>
            </a:pPr>
            <a:r>
              <a:rPr lang="en-US" dirty="0" smtClean="0"/>
              <a:t>The</a:t>
            </a:r>
            <a:r>
              <a:rPr lang="en-US" baseline="0" dirty="0" smtClean="0"/>
              <a:t> results of these calculations for</a:t>
            </a:r>
            <a:r>
              <a:rPr lang="en-US" dirty="0" smtClean="0"/>
              <a:t> the S +N textbook example </a:t>
            </a:r>
            <a:r>
              <a:rPr lang="en-US" baseline="0" dirty="0" smtClean="0"/>
              <a:t>can be displayed in what is known as a Kaplan-Meier plot or Kaplan-Meier curve.  Everyone in biomedicine has surely seen such a plot, which is why we call it iconic.   What we show here is probably the most typical plot, showing the </a:t>
            </a:r>
            <a:r>
              <a:rPr lang="en-US" dirty="0" smtClean="0"/>
              <a:t>cumulative survival (not having the event).</a:t>
            </a:r>
          </a:p>
          <a:p>
            <a:pPr>
              <a:spcBef>
                <a:spcPct val="0"/>
              </a:spcBef>
            </a:pPr>
            <a:endParaRPr lang="en-US" dirty="0" smtClean="0"/>
          </a:p>
          <a:p>
            <a:r>
              <a:rPr lang="en-US" dirty="0" smtClean="0"/>
              <a:t>Note that the K-M plot is a step function.  It</a:t>
            </a:r>
            <a:r>
              <a:rPr lang="en-US" baseline="0" dirty="0" smtClean="0"/>
              <a:t> is</a:t>
            </a:r>
            <a:r>
              <a:rPr lang="en-US" dirty="0" smtClean="0"/>
              <a:t> not correct to connect the dots with straight lines.  K-M curves that appear smoother are, in fact, still</a:t>
            </a:r>
            <a:r>
              <a:rPr lang="en-US" baseline="0" dirty="0" smtClean="0"/>
              <a:t> </a:t>
            </a:r>
            <a:r>
              <a:rPr lang="en-US" dirty="0" smtClean="0"/>
              <a:t>step</a:t>
            </a:r>
            <a:r>
              <a:rPr lang="en-US" baseline="0" dirty="0" smtClean="0"/>
              <a:t> functions</a:t>
            </a:r>
            <a:r>
              <a:rPr lang="en-US" dirty="0" smtClean="0"/>
              <a:t>, just like this one, but with events occurring more frequently relative to the time scale so the curve appears smooth.</a:t>
            </a:r>
          </a:p>
          <a:p>
            <a:endParaRPr lang="en-US" dirty="0" smtClean="0"/>
          </a:p>
          <a:p>
            <a:r>
              <a:rPr lang="en-US" dirty="0" smtClean="0"/>
              <a:t>While classically K-M plots show survival (i.e., falling curve), they can just as easily show incidence (i.e., climbing curve).  In fact, we prefer the climbing curves in that they are more intuitive to most observers.  In other words, K-M natively estimates probability of no event, but we are typically interested in probability of event, and we can estimate and plot either one. </a:t>
            </a:r>
          </a:p>
          <a:p>
            <a:pPr>
              <a:spcBef>
                <a:spcPct val="0"/>
              </a:spcBef>
            </a:pPr>
            <a:endParaRPr lang="en-US" dirty="0" smtClean="0"/>
          </a:p>
        </p:txBody>
      </p:sp>
      <p:sp>
        <p:nvSpPr>
          <p:cNvPr id="101379" name="Slide Number Placeholder 3"/>
          <p:cNvSpPr txBox="1">
            <a:spLocks noGrp="1"/>
          </p:cNvSpPr>
          <p:nvPr/>
        </p:nvSpPr>
        <p:spPr bwMode="auto">
          <a:xfrm>
            <a:off x="3960147" y="8816396"/>
            <a:ext cx="3029585" cy="464106"/>
          </a:xfrm>
          <a:prstGeom prst="rect">
            <a:avLst/>
          </a:prstGeom>
          <a:noFill/>
          <a:ln w="9525">
            <a:noFill/>
            <a:miter lim="800000"/>
            <a:headEnd/>
            <a:tailEnd/>
          </a:ln>
        </p:spPr>
        <p:txBody>
          <a:bodyPr lIns="92830" tIns="46415" rIns="92830" bIns="46415" anchor="b"/>
          <a:lstStyle/>
          <a:p>
            <a:pPr algn="r" eaLnBrk="1" hangingPunct="1"/>
            <a:fld id="{F76491C1-1DF8-4E33-95B0-7455C9B7DE30}" type="slidenum">
              <a:rPr lang="en-US" sz="1200">
                <a:solidFill>
                  <a:srgbClr val="000000"/>
                </a:solidFill>
                <a:latin typeface="Calibri" pitchFamily="34" charset="0"/>
              </a:rPr>
              <a:pPr algn="r" eaLnBrk="1" hangingPunct="1"/>
              <a:t>23</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2284388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fld id="{84B874B3-6186-4752-9C93-2D880384826F}" type="slidenum">
              <a:rPr lang="en-US" smtClean="0">
                <a:solidFill>
                  <a:srgbClr val="000000"/>
                </a:solidFill>
              </a:rPr>
              <a:pPr/>
              <a:t>24</a:t>
            </a:fld>
            <a:endParaRPr lang="en-US" dirty="0" smtClean="0">
              <a:solidFill>
                <a:srgbClr val="000000"/>
              </a:solidFill>
            </a:endParaRPr>
          </a:p>
        </p:txBody>
      </p:sp>
      <p:sp>
        <p:nvSpPr>
          <p:cNvPr id="124930" name="Rectangle 2"/>
          <p:cNvSpPr>
            <a:spLocks noGrp="1" noRot="1" noChangeAspect="1" noChangeArrowheads="1" noTextEdit="1"/>
          </p:cNvSpPr>
          <p:nvPr>
            <p:ph type="sldImg"/>
          </p:nvPr>
        </p:nvSpPr>
        <p:spPr>
          <a:xfrm>
            <a:off x="885825" y="695325"/>
            <a:ext cx="5219700" cy="3481388"/>
          </a:xfrm>
          <a:ln/>
        </p:spPr>
      </p:sp>
      <p:sp>
        <p:nvSpPr>
          <p:cNvPr id="124931" name="Rectangle 3"/>
          <p:cNvSpPr>
            <a:spLocks noGrp="1" noChangeArrowheads="1"/>
          </p:cNvSpPr>
          <p:nvPr>
            <p:ph type="body" idx="1"/>
          </p:nvPr>
        </p:nvSpPr>
        <p:spPr>
          <a:noFill/>
          <a:ln/>
        </p:spPr>
        <p:txBody>
          <a:bodyPr/>
          <a:lstStyle/>
          <a:p>
            <a:r>
              <a:rPr lang="en-US" dirty="0" smtClean="0"/>
              <a:t>This concept takes us back to the point made in the first lecture on study design about the threat to validity of a cohort study coming from losses to follow-up.  (There</a:t>
            </a:r>
            <a:r>
              <a:rPr lang="en-US" baseline="0" dirty="0" smtClean="0"/>
              <a:t> are other threats to validity in a cohort study such </a:t>
            </a:r>
            <a:r>
              <a:rPr lang="en-US" dirty="0" smtClean="0"/>
              <a:t>as measurement bias and confounding, which we will cover later, but losses to follow-up are</a:t>
            </a:r>
            <a:r>
              <a:rPr lang="en-US" baseline="0" dirty="0" smtClean="0"/>
              <a:t> a substantial concern which are part and parcel of their longitudinal essence</a:t>
            </a:r>
            <a:r>
              <a:rPr lang="en-US" dirty="0" smtClean="0"/>
              <a:t>).  As</a:t>
            </a:r>
            <a:r>
              <a:rPr lang="en-US" baseline="0" dirty="0" smtClean="0"/>
              <a:t> we set forth to perform survival analysis on a fixed cohort study, t</a:t>
            </a:r>
            <a:r>
              <a:rPr lang="en-US" dirty="0" smtClean="0"/>
              <a:t>hose persons lost to follow-up are said to be censored.</a:t>
            </a:r>
            <a:r>
              <a:rPr lang="en-US" baseline="0" dirty="0" smtClean="0"/>
              <a:t>  </a:t>
            </a:r>
            <a:r>
              <a:rPr lang="en-US" dirty="0" smtClean="0"/>
              <a:t>If members of the cohort who are leaving are either more or less likely to experience the outcome than those remaining, the resulting  incidence estimate (which can only be calculated using the persons who remain) will be either too high or too low relative to the entire study population who began at</a:t>
            </a:r>
            <a:r>
              <a:rPr lang="en-US" baseline="0" dirty="0" smtClean="0"/>
              <a:t> time zero</a:t>
            </a:r>
            <a:r>
              <a:rPr lang="en-US" dirty="0" smtClean="0"/>
              <a:t>.</a:t>
            </a:r>
          </a:p>
          <a:p>
            <a:endParaRPr lang="en-US" dirty="0" smtClean="0"/>
          </a:p>
          <a:p>
            <a:r>
              <a:rPr lang="en-US" dirty="0" smtClean="0"/>
              <a:t>We will give formal definitions for “valid” and “unbiased” later in the course, but for now it is clear that we seek unbiased and valid</a:t>
            </a:r>
            <a:r>
              <a:rPr lang="en-US" baseline="0" dirty="0" smtClean="0"/>
              <a:t> answers for our cumulative incidence estimation.  </a:t>
            </a:r>
            <a:endParaRPr lang="en-US" dirty="0" smtClean="0"/>
          </a:p>
          <a:p>
            <a:endParaRPr lang="en-US" dirty="0" smtClean="0"/>
          </a:p>
        </p:txBody>
      </p:sp>
    </p:spTree>
    <p:extLst>
      <p:ext uri="{BB962C8B-B14F-4D97-AF65-F5344CB8AC3E}">
        <p14:creationId xmlns:p14="http://schemas.microsoft.com/office/powerpoint/2010/main" val="2110851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0BF9BF5B-4447-408A-8B8B-CEB2E1D7877A}" type="slidenum">
              <a:rPr lang="en-US" smtClean="0">
                <a:solidFill>
                  <a:srgbClr val="000000"/>
                </a:solidFill>
              </a:rPr>
              <a:pPr/>
              <a:t>25</a:t>
            </a:fld>
            <a:endParaRPr lang="en-US" dirty="0" smtClean="0">
              <a:solidFill>
                <a:srgbClr val="000000"/>
              </a:solidFill>
            </a:endParaRPr>
          </a:p>
        </p:txBody>
      </p:sp>
      <p:sp>
        <p:nvSpPr>
          <p:cNvPr id="133122" name="Rectangle 2"/>
          <p:cNvSpPr>
            <a:spLocks noGrp="1" noRot="1" noChangeAspect="1" noChangeArrowheads="1" noTextEdit="1"/>
          </p:cNvSpPr>
          <p:nvPr>
            <p:ph type="sldImg"/>
          </p:nvPr>
        </p:nvSpPr>
        <p:spPr>
          <a:xfrm>
            <a:off x="885825" y="695325"/>
            <a:ext cx="5219700" cy="3481388"/>
          </a:xfrm>
          <a:ln/>
        </p:spPr>
      </p:sp>
      <p:sp>
        <p:nvSpPr>
          <p:cNvPr id="133123" name="Rectangle 3"/>
          <p:cNvSpPr>
            <a:spLocks noGrp="1" noChangeArrowheads="1"/>
          </p:cNvSpPr>
          <p:nvPr>
            <p:ph type="body" idx="1"/>
          </p:nvPr>
        </p:nvSpPr>
        <p:spPr>
          <a:noFill/>
          <a:ln/>
        </p:spPr>
        <p:txBody>
          <a:bodyPr/>
          <a:lstStyle/>
          <a:p>
            <a:r>
              <a:rPr lang="en-US" dirty="0" smtClean="0"/>
              <a:t>Another assumption we must make to get a valid and interpretable Kaplan-Meier estimate has to do with competing events.  To get a valid K-M estimate, we must either have no competing events OR we must assume that there is a reality where competing events can be eliminated/prevented and that these competing events are independent of the outcome in question.  </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404690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D2A3E5A3-8C12-4DCE-BB08-54FE25DA7304}" type="slidenum">
              <a:rPr lang="en-US" smtClean="0">
                <a:solidFill>
                  <a:prstClr val="black"/>
                </a:solidFill>
              </a:rPr>
              <a:pPr/>
              <a:t>26</a:t>
            </a:fld>
            <a:endParaRPr lang="en-US" dirty="0" smtClean="0">
              <a:solidFill>
                <a:prstClr val="black"/>
              </a:solidFill>
            </a:endParaRPr>
          </a:p>
        </p:txBody>
      </p:sp>
      <p:sp>
        <p:nvSpPr>
          <p:cNvPr id="28674" name="Rectangle 2"/>
          <p:cNvSpPr>
            <a:spLocks noGrp="1" noRot="1" noChangeAspect="1" noChangeArrowheads="1" noTextEdit="1"/>
          </p:cNvSpPr>
          <p:nvPr>
            <p:ph type="sldImg"/>
          </p:nvPr>
        </p:nvSpPr>
        <p:spPr>
          <a:xfrm>
            <a:off x="885825" y="695325"/>
            <a:ext cx="5219700" cy="3481388"/>
          </a:xfrm>
          <a:ln/>
        </p:spPr>
      </p:sp>
      <p:sp>
        <p:nvSpPr>
          <p:cNvPr id="28675" name="Rectangle 3"/>
          <p:cNvSpPr>
            <a:spLocks noGrp="1" noChangeArrowheads="1"/>
          </p:cNvSpPr>
          <p:nvPr>
            <p:ph type="body" idx="1"/>
          </p:nvPr>
        </p:nvSpPr>
        <p:spPr>
          <a:noFill/>
          <a:ln/>
        </p:spPr>
        <p:txBody>
          <a:bodyPr/>
          <a:lstStyle/>
          <a:p>
            <a:r>
              <a:rPr lang="en-US" dirty="0" smtClean="0"/>
              <a:t>Incidence</a:t>
            </a:r>
            <a:r>
              <a:rPr lang="en-US" baseline="0" dirty="0" smtClean="0"/>
              <a:t> rates come in two types: </a:t>
            </a:r>
            <a:r>
              <a:rPr lang="en-US" dirty="0" smtClean="0"/>
              <a:t>average incidence rate (often just called an “incidence rate”), which we discuss first, and an instantaneous incidence rate (often just called a “hazard”), which we will discuss later.  </a:t>
            </a:r>
          </a:p>
          <a:p>
            <a:endParaRPr lang="en-US" dirty="0" smtClean="0"/>
          </a:p>
          <a:p>
            <a:endParaRPr lang="en-US" dirty="0" smtClean="0"/>
          </a:p>
        </p:txBody>
      </p:sp>
    </p:spTree>
    <p:extLst>
      <p:ext uri="{BB962C8B-B14F-4D97-AF65-F5344CB8AC3E}">
        <p14:creationId xmlns:p14="http://schemas.microsoft.com/office/powerpoint/2010/main" val="3101082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D2A3E5A3-8C12-4DCE-BB08-54FE25DA7304}" type="slidenum">
              <a:rPr lang="en-US" smtClean="0">
                <a:solidFill>
                  <a:prstClr val="black"/>
                </a:solidFill>
              </a:rPr>
              <a:pPr/>
              <a:t>27</a:t>
            </a:fld>
            <a:endParaRPr lang="en-US" dirty="0" smtClean="0">
              <a:solidFill>
                <a:prstClr val="black"/>
              </a:solidFill>
            </a:endParaRPr>
          </a:p>
        </p:txBody>
      </p:sp>
      <p:sp>
        <p:nvSpPr>
          <p:cNvPr id="28674" name="Rectangle 2"/>
          <p:cNvSpPr>
            <a:spLocks noGrp="1" noRot="1" noChangeAspect="1" noChangeArrowheads="1" noTextEdit="1"/>
          </p:cNvSpPr>
          <p:nvPr>
            <p:ph type="sldImg"/>
          </p:nvPr>
        </p:nvSpPr>
        <p:spPr>
          <a:xfrm>
            <a:off x="885825" y="695325"/>
            <a:ext cx="5219700" cy="3481388"/>
          </a:xfrm>
          <a:ln/>
        </p:spPr>
      </p:sp>
      <p:sp>
        <p:nvSpPr>
          <p:cNvPr id="28675" name="Rectangle 3"/>
          <p:cNvSpPr>
            <a:spLocks noGrp="1" noChangeArrowheads="1"/>
          </p:cNvSpPr>
          <p:nvPr>
            <p:ph type="body" idx="1"/>
          </p:nvPr>
        </p:nvSpPr>
        <p:spPr>
          <a:noFill/>
          <a:ln/>
        </p:spPr>
        <p:txBody>
          <a:bodyPr/>
          <a:lstStyle/>
          <a:p>
            <a:r>
              <a:rPr lang="en-US" dirty="0" smtClean="0"/>
              <a:t>An incidence rate also has the number of incident events (E) as the numerator, but its denominator is different: person-time.  </a:t>
            </a:r>
            <a:r>
              <a:rPr lang="en-US" baseline="0" dirty="0" smtClean="0"/>
              <a:t> Person-time refers to the amount of time, in aggregate, any single person or group of persons has been observed.  For one person, person-time is simply the amount of time the person has been observed.  For a group of persons, it is the sum of the individual amounts of time each person has been followed.  The duration of time each person has been followed may be different or it may be the same.  If the duration is the same, then person-time for a group of persons is simply </a:t>
            </a:r>
            <a:r>
              <a:rPr lang="en-US" dirty="0" smtClean="0"/>
              <a:t>the product of the number of persons x the number of time units they were observed (N*T).  </a:t>
            </a:r>
          </a:p>
          <a:p>
            <a:endParaRPr lang="en-US" dirty="0" smtClean="0"/>
          </a:p>
          <a:p>
            <a:pPr marL="0" indent="0">
              <a:buFont typeface="Arial" panose="020B0604020202020204" pitchFamily="34" charset="0"/>
              <a:buNone/>
            </a:pPr>
            <a:r>
              <a:rPr lang="en-US" sz="2800" dirty="0" smtClean="0"/>
              <a:t>Person-time is a different kind of time than we are used to in everyday life.  It</a:t>
            </a:r>
            <a:r>
              <a:rPr lang="en-US" sz="2800" baseline="0" dirty="0" smtClean="0"/>
              <a:t> is not </a:t>
            </a:r>
            <a:r>
              <a:rPr lang="en-US" dirty="0" smtClean="0"/>
              <a:t>a stretch of continuous time (e.g., 5 consecutive years).  Instead, it</a:t>
            </a:r>
            <a:r>
              <a:rPr lang="en-US" baseline="0" dirty="0" smtClean="0"/>
              <a:t> is </a:t>
            </a:r>
            <a:r>
              <a:rPr lang="en-US" dirty="0" smtClean="0"/>
              <a:t>an aggregation (or collection) of individual blocks of time contributed by each person in the cohort who was observed for the event</a:t>
            </a:r>
            <a:r>
              <a:rPr lang="en-US" baseline="0" dirty="0" smtClean="0"/>
              <a:t> of interest.  This sum of person-time can expressed in any unit, such as person-years, person-months, person-days, etc.  </a:t>
            </a:r>
            <a:endParaRPr lang="en-US" dirty="0" smtClean="0"/>
          </a:p>
          <a:p>
            <a:endParaRPr lang="en-US" dirty="0" smtClean="0"/>
          </a:p>
          <a:p>
            <a:endParaRPr lang="en-US" dirty="0" smtClean="0"/>
          </a:p>
        </p:txBody>
      </p:sp>
    </p:spTree>
    <p:extLst>
      <p:ext uri="{BB962C8B-B14F-4D97-AF65-F5344CB8AC3E}">
        <p14:creationId xmlns:p14="http://schemas.microsoft.com/office/powerpoint/2010/main" val="3734525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FCD34720-31CA-49B7-B3A5-FBD305AAB8EA}" type="slidenum">
              <a:rPr lang="en-US" smtClean="0">
                <a:solidFill>
                  <a:prstClr val="black"/>
                </a:solidFill>
              </a:rPr>
              <a:pPr/>
              <a:t>28</a:t>
            </a:fld>
            <a:endParaRPr lang="en-US" dirty="0" smtClean="0">
              <a:solidFill>
                <a:prstClr val="black"/>
              </a:solidFill>
            </a:endParaRPr>
          </a:p>
        </p:txBody>
      </p:sp>
      <p:sp>
        <p:nvSpPr>
          <p:cNvPr id="36866" name="Rectangle 2"/>
          <p:cNvSpPr>
            <a:spLocks noGrp="1" noRot="1" noChangeAspect="1" noChangeArrowheads="1" noTextEdit="1"/>
          </p:cNvSpPr>
          <p:nvPr>
            <p:ph type="sldImg"/>
          </p:nvPr>
        </p:nvSpPr>
        <p:spPr>
          <a:xfrm>
            <a:off x="885825" y="695325"/>
            <a:ext cx="5219700" cy="3481388"/>
          </a:xfrm>
          <a:ln/>
        </p:spPr>
      </p:sp>
      <p:sp>
        <p:nvSpPr>
          <p:cNvPr id="36867" name="Rectangle 3"/>
          <p:cNvSpPr>
            <a:spLocks noGrp="1" noChangeArrowheads="1"/>
          </p:cNvSpPr>
          <p:nvPr>
            <p:ph type="body" idx="1"/>
          </p:nvPr>
        </p:nvSpPr>
        <p:spPr>
          <a:noFill/>
          <a:ln/>
        </p:spPr>
        <p:txBody>
          <a:bodyPr/>
          <a:lstStyle/>
          <a:p>
            <a:r>
              <a:rPr lang="en-US" dirty="0" smtClean="0"/>
              <a:t>Here are the calculations from the S+N text’s example using individual-level data to calculate a person-time incidence (“average” incidence rate).  Note that the person-time in months is just the sum of the number of months from the previous graphic showing how long each person was observed in the study</a:t>
            </a:r>
            <a:r>
              <a:rPr lang="en-US" baseline="0" dirty="0" smtClean="0"/>
              <a:t> prior to getting the event of interest, drop-out, administrative censoring, or a competing event.</a:t>
            </a:r>
            <a:r>
              <a:rPr lang="en-US" dirty="0" smtClean="0"/>
              <a:t>  </a:t>
            </a:r>
            <a:r>
              <a:rPr lang="en-US" baseline="0" dirty="0" smtClean="0"/>
              <a:t>Shifting to the left is not nece</a:t>
            </a:r>
            <a:r>
              <a:rPr lang="en-US" dirty="0" smtClean="0"/>
              <a:t>ssary for the calculation of average</a:t>
            </a:r>
            <a:r>
              <a:rPr lang="en-US" baseline="0" dirty="0" smtClean="0"/>
              <a:t> </a:t>
            </a:r>
            <a:r>
              <a:rPr lang="en-US" dirty="0" smtClean="0"/>
              <a:t>incidence rates.  The S+N text calculates incidence rates separately for the first year of follow-up and then for the second year of follow-up, but this is not necessary</a:t>
            </a:r>
            <a:r>
              <a:rPr lang="en-US" baseline="0" dirty="0" smtClean="0"/>
              <a:t> if the rate is constant over time.  One might want to show the rates separately by year if the year distinction was something special like calendar year, but this is not necessary.</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numerator is, as always, just the number of events; here, 6 deaths.  We could express</a:t>
            </a:r>
            <a:r>
              <a:rPr lang="en-US" baseline="0" dirty="0" smtClean="0"/>
              <a:t> the rate per unit person-month or as any person-time unit.  What is most conventional, however, in most fields is person-years.  It is also most conventional to present rates that have i</a:t>
            </a:r>
            <a:r>
              <a:rPr lang="en-US" dirty="0" smtClean="0"/>
              <a:t>ntegers greater than 1 to the left of the decimal point.</a:t>
            </a:r>
            <a:r>
              <a:rPr lang="en-US" baseline="0" dirty="0" smtClean="0"/>
              <a:t> </a:t>
            </a:r>
            <a:r>
              <a:rPr lang="en-US" dirty="0" smtClean="0"/>
              <a:t> We</a:t>
            </a:r>
            <a:r>
              <a:rPr lang="en-US" baseline="0" dirty="0" smtClean="0"/>
              <a:t> achieve this in this example</a:t>
            </a:r>
            <a:r>
              <a:rPr lang="en-US" dirty="0" smtClean="0"/>
              <a:t> when we converted from</a:t>
            </a:r>
            <a:r>
              <a:rPr lang="en-US" baseline="0" dirty="0" smtClean="0"/>
              <a:t> per</a:t>
            </a:r>
            <a:r>
              <a:rPr lang="en-US" dirty="0" smtClean="0"/>
              <a:t> person-year</a:t>
            </a:r>
            <a:r>
              <a:rPr lang="en-US" baseline="0" dirty="0" smtClean="0"/>
              <a:t> to per 10 person-years</a:t>
            </a:r>
            <a:r>
              <a:rPr lang="en-US" dirty="0" smtClean="0"/>
              <a:t>. The decimal point is then moved for the fraction 6/9.583 to give the rate per 10 person-year or per 100 person-years.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The concept of person-time</a:t>
            </a:r>
            <a:r>
              <a:rPr lang="en-US" baseline="0" dirty="0" smtClean="0"/>
              <a:t> is sometimes a source of confusion but it need not be.  Think  of person-time as a collection of bits of observation time contributed by different people/participants.   Not all people contribute the same amount of time.  In this example, we just add up time of observation from each participant to get our sum of 115 person-months.  We have this construct person-time to distinguish it from the more common meaning of time, which is some continuous duration or stretch of time, for example here, 115 months in a row (as in calendar time; time from time 0/enrollment; or age (which is time from birth)).  In our example, we cannot say that our rate has any meaning over 115 months in a row in any single person or group of persons.  Person-time is a collection of time as opposed to a string or run of time. </a:t>
            </a:r>
            <a:endParaRPr lang="en-US" dirty="0" smtClean="0"/>
          </a:p>
          <a:p>
            <a:endParaRPr lang="en-US" dirty="0" smtClean="0"/>
          </a:p>
        </p:txBody>
      </p:sp>
    </p:spTree>
    <p:extLst>
      <p:ext uri="{BB962C8B-B14F-4D97-AF65-F5344CB8AC3E}">
        <p14:creationId xmlns:p14="http://schemas.microsoft.com/office/powerpoint/2010/main" val="4002918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DF5F8A61-984B-4568-8548-15DE7B12D084}" type="slidenum">
              <a:rPr lang="en-US" smtClean="0">
                <a:solidFill>
                  <a:prstClr val="black"/>
                </a:solidFill>
              </a:rPr>
              <a:pPr/>
              <a:t>29</a:t>
            </a:fld>
            <a:endParaRPr lang="en-US" dirty="0" smtClean="0">
              <a:solidFill>
                <a:prstClr val="black"/>
              </a:solidFill>
            </a:endParaRPr>
          </a:p>
        </p:txBody>
      </p:sp>
      <p:sp>
        <p:nvSpPr>
          <p:cNvPr id="47106" name="Rectangle 2"/>
          <p:cNvSpPr>
            <a:spLocks noGrp="1" noRot="1" noChangeAspect="1" noChangeArrowheads="1" noTextEdit="1"/>
          </p:cNvSpPr>
          <p:nvPr>
            <p:ph type="sldImg"/>
          </p:nvPr>
        </p:nvSpPr>
        <p:spPr>
          <a:xfrm>
            <a:off x="885825" y="695325"/>
            <a:ext cx="5219700" cy="3481388"/>
          </a:xfrm>
          <a:ln/>
        </p:spPr>
      </p:sp>
      <p:sp>
        <p:nvSpPr>
          <p:cNvPr id="47107" name="Rectangle 3"/>
          <p:cNvSpPr>
            <a:spLocks noGrp="1" noChangeArrowheads="1"/>
          </p:cNvSpPr>
          <p:nvPr>
            <p:ph type="body" idx="1"/>
          </p:nvPr>
        </p:nvSpPr>
        <p:spPr>
          <a:noFill/>
          <a:ln/>
        </p:spPr>
        <p:txBody>
          <a:bodyPr/>
          <a:lstStyle/>
          <a:p>
            <a:r>
              <a:rPr lang="en-US" dirty="0" smtClean="0"/>
              <a:t>The</a:t>
            </a:r>
            <a:r>
              <a:rPr lang="en-US" baseline="0" dirty="0" smtClean="0"/>
              <a:t> magnitude of these rate values are not immediately (or perhaps ever) intuitive, like a percentage is, but after you work with them for a while you can begin to develop a feeling for them.  </a:t>
            </a:r>
            <a:r>
              <a:rPr lang="en-US" dirty="0" smtClean="0"/>
              <a:t>You</a:t>
            </a:r>
            <a:r>
              <a:rPr lang="en-US" baseline="0" dirty="0" smtClean="0"/>
              <a:t> can begin to get a feeling of the magnitude of incidence rates when looking at actual values for diseases for which you already have a feeling for their relative frequency.  Cancer is less common than heart disease which is less common than HIV infection in men who have sex with men.  With this relative context in mind, you can now begin to get a feeling of the incidence rates of these conditions.  </a:t>
            </a:r>
          </a:p>
          <a:p>
            <a:endParaRPr lang="en-US" baseline="0" dirty="0" smtClean="0"/>
          </a:p>
          <a:p>
            <a:r>
              <a:rPr lang="en-US" baseline="0" dirty="0" smtClean="0"/>
              <a:t>Cancers are per “100,000 person-years” type of illness.  However, because there are so many different forms of cancer, they begin to add up to have major public health importance.  Heart disease, of which there are fewer forms, are a per “10,000 person-years” type of illness.  In contrast, HIV infection in men who have sex with men is between 1 and 4 cases per 100 person-years.  Acute respiratory infection in children less than 5 years old is said have an incidence of 159.5 cases 100 person-years (</a:t>
            </a:r>
            <a:r>
              <a:rPr lang="en-US" sz="1200" b="0" i="0" u="none" strike="noStrike" kern="1200" baseline="0" dirty="0" smtClean="0">
                <a:solidFill>
                  <a:schemeClr val="tx1"/>
                </a:solidFill>
                <a:latin typeface="Times New Roman" pitchFamily="18" charset="0"/>
                <a:ea typeface="+mn-ea"/>
                <a:cs typeface="+mn-cs"/>
              </a:rPr>
              <a:t>Benson V, Marano MA. Current estimates from the National Health Interview Survey 1995. </a:t>
            </a:r>
            <a:r>
              <a:rPr lang="en-US" sz="1200" b="0" i="1" u="none" strike="noStrike" kern="1200" baseline="0" dirty="0" smtClean="0">
                <a:solidFill>
                  <a:schemeClr val="tx1"/>
                </a:solidFill>
                <a:latin typeface="Times New Roman" pitchFamily="18" charset="0"/>
                <a:ea typeface="+mn-ea"/>
                <a:cs typeface="+mn-cs"/>
              </a:rPr>
              <a:t>Vital Health Stat</a:t>
            </a:r>
            <a:r>
              <a:rPr lang="en-US" sz="1200" b="0" i="0" u="none" strike="noStrike" kern="1200" baseline="0" dirty="0" smtClean="0">
                <a:solidFill>
                  <a:schemeClr val="tx1"/>
                </a:solidFill>
                <a:latin typeface="Times New Roman" pitchFamily="18" charset="0"/>
                <a:ea typeface="+mn-ea"/>
                <a:cs typeface="+mn-cs"/>
              </a:rPr>
              <a:t>. 1998;10:1–</a:t>
            </a:r>
          </a:p>
          <a:p>
            <a:r>
              <a:rPr lang="en-US" sz="1200" b="0" i="0" u="none" strike="noStrike" kern="1200" baseline="0" dirty="0" smtClean="0">
                <a:solidFill>
                  <a:schemeClr val="tx1"/>
                </a:solidFill>
                <a:latin typeface="Times New Roman" pitchFamily="18" charset="0"/>
                <a:ea typeface="+mn-ea"/>
                <a:cs typeface="+mn-cs"/>
              </a:rPr>
              <a:t>428) although this actually may be too low. </a:t>
            </a:r>
            <a:endParaRPr lang="en-US" baseline="0" dirty="0" smtClean="0"/>
          </a:p>
          <a:p>
            <a:endParaRPr lang="en-US" baseline="0" dirty="0" smtClean="0"/>
          </a:p>
          <a:p>
            <a:r>
              <a:rPr lang="en-US" baseline="0" dirty="0" smtClean="0"/>
              <a:t>It is not easy for most humans to develop intuition for these absolute rate values in isolation.  For many people, thinking about the values in comparison to some of these landmark values in the chart gives a rate a meaning.  For example, a rate of 25 per 100,000 person-years is less common than the most common cancers.  It is basically the rate of an middle-level incidence cancer such as melanoma (~23 cases per 100,000 person-years in the U.S.)  </a:t>
            </a:r>
            <a:endParaRPr lang="en-US" dirty="0" smtClean="0"/>
          </a:p>
        </p:txBody>
      </p:sp>
    </p:spTree>
    <p:extLst>
      <p:ext uri="{BB962C8B-B14F-4D97-AF65-F5344CB8AC3E}">
        <p14:creationId xmlns:p14="http://schemas.microsoft.com/office/powerpoint/2010/main" val="301994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xfrm>
            <a:off x="885825" y="695325"/>
            <a:ext cx="5219700" cy="3481388"/>
          </a:xfrm>
          <a:ln/>
        </p:spPr>
      </p:sp>
      <p:sp>
        <p:nvSpPr>
          <p:cNvPr id="104450"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Instead, calculating incidence rates by</a:t>
            </a:r>
            <a:r>
              <a:rPr lang="en-US" baseline="0" dirty="0" smtClean="0"/>
              <a:t> putting</a:t>
            </a:r>
            <a:r>
              <a:rPr lang="en-US" dirty="0" smtClean="0"/>
              <a:t> times of NSAID use and non-use into the appropriate</a:t>
            </a:r>
            <a:r>
              <a:rPr lang="en-US" baseline="0" dirty="0" smtClean="0"/>
              <a:t> person-time bins a</a:t>
            </a:r>
            <a:r>
              <a:rPr lang="en-US" dirty="0" smtClean="0"/>
              <a:t>ccount for person-time experienced in</a:t>
            </a:r>
            <a:r>
              <a:rPr lang="en-US" baseline="0" dirty="0" smtClean="0"/>
              <a:t> the</a:t>
            </a:r>
            <a:r>
              <a:rPr lang="en-US" dirty="0" smtClean="0"/>
              <a:t> time-varying exposure.</a:t>
            </a:r>
            <a:r>
              <a:rPr lang="en-US" baseline="0" dirty="0" smtClean="0"/>
              <a:t>  This </a:t>
            </a:r>
            <a:r>
              <a:rPr lang="en-US" dirty="0" smtClean="0"/>
              <a:t>is the solution to deal with the problem of changing exposure over time.  There is an assumption, however, and it is that whatever effect NSAID use has on CAD risk will occur during NSAID usage but that this effect will “wash out” when use is stopped.  If the “wash out” is not thought to be immediate, a time period that approximates whatever the wash out time is thought to occur can be added to avoid attributing time to non-exposure person-time before the exposure effect has been removed.  </a:t>
            </a:r>
          </a:p>
          <a:p>
            <a:endParaRPr lang="en-US" dirty="0" smtClean="0"/>
          </a:p>
          <a:p>
            <a:r>
              <a:rPr lang="en-US" dirty="0" smtClean="0"/>
              <a:t>Here is a graphical representation of how an</a:t>
            </a:r>
            <a:r>
              <a:rPr lang="en-US" baseline="0" dirty="0" smtClean="0"/>
              <a:t> individual </a:t>
            </a:r>
            <a:r>
              <a:rPr lang="en-US" dirty="0" smtClean="0"/>
              <a:t>patient can contribute person-time as unexposed (no</a:t>
            </a:r>
            <a:r>
              <a:rPr lang="en-US" baseline="0" dirty="0" smtClean="0"/>
              <a:t> NSAID use)</a:t>
            </a:r>
            <a:r>
              <a:rPr lang="en-US" dirty="0" smtClean="0"/>
              <a:t>, then exposed (using NSAIDs), and then (after a wash-out period) as unexposed again.</a:t>
            </a:r>
          </a:p>
        </p:txBody>
      </p:sp>
    </p:spTree>
    <p:extLst>
      <p:ext uri="{BB962C8B-B14F-4D97-AF65-F5344CB8AC3E}">
        <p14:creationId xmlns:p14="http://schemas.microsoft.com/office/powerpoint/2010/main" val="1265800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885825" y="695325"/>
            <a:ext cx="5219700" cy="3481388"/>
          </a:xfrm>
          <a:ln/>
        </p:spPr>
      </p:sp>
      <p:sp>
        <p:nvSpPr>
          <p:cNvPr id="43010" name="Rectangle 3"/>
          <p:cNvSpPr>
            <a:spLocks noGrp="1" noChangeArrowheads="1"/>
          </p:cNvSpPr>
          <p:nvPr>
            <p:ph type="body" idx="1"/>
          </p:nvPr>
        </p:nvSpPr>
        <p:spPr>
          <a:noFill/>
          <a:ln/>
        </p:spPr>
        <p:txBody>
          <a:bodyPr/>
          <a:lstStyle/>
          <a:p>
            <a:r>
              <a:rPr lang="en-US" dirty="0" smtClean="0"/>
              <a:t>The two other</a:t>
            </a:r>
            <a:r>
              <a:rPr lang="en-US" baseline="0" dirty="0" smtClean="0"/>
              <a:t> ways to sample a fixed cohort are:</a:t>
            </a:r>
            <a:endParaRPr lang="en-US" dirty="0" smtClean="0"/>
          </a:p>
          <a:p>
            <a:endParaRPr lang="en-US" dirty="0" smtClean="0"/>
          </a:p>
          <a:p>
            <a:r>
              <a:rPr lang="en-US" dirty="0" smtClean="0"/>
              <a:t>Cross-sectional sampling -- </a:t>
            </a:r>
            <a:r>
              <a:rPr lang="en-US" baseline="0" dirty="0" smtClean="0"/>
              <a:t>sample everyone </a:t>
            </a:r>
            <a:r>
              <a:rPr lang="en-US" dirty="0" smtClean="0"/>
              <a:t>at one point in time</a:t>
            </a:r>
          </a:p>
          <a:p>
            <a:r>
              <a:rPr lang="en-US" dirty="0" smtClean="0"/>
              <a:t>Case-control</a:t>
            </a:r>
            <a:r>
              <a:rPr lang="en-US" baseline="0" dirty="0" smtClean="0"/>
              <a:t> sampling -- </a:t>
            </a:r>
            <a:r>
              <a:rPr lang="en-US" dirty="0" smtClean="0"/>
              <a:t>a strategic sampling scheme limited to just those who developed your outcome of interest and a reference group.</a:t>
            </a:r>
          </a:p>
          <a:p>
            <a:endParaRPr lang="en-US" dirty="0" smtClean="0"/>
          </a:p>
        </p:txBody>
      </p:sp>
    </p:spTree>
    <p:extLst>
      <p:ext uri="{BB962C8B-B14F-4D97-AF65-F5344CB8AC3E}">
        <p14:creationId xmlns:p14="http://schemas.microsoft.com/office/powerpoint/2010/main" val="37782179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237FB452-F8FB-400A-A8E0-8E7DCB797659}" type="slidenum">
              <a:rPr lang="en-US" smtClean="0">
                <a:solidFill>
                  <a:prstClr val="black"/>
                </a:solidFill>
              </a:rPr>
              <a:pPr/>
              <a:t>31</a:t>
            </a:fld>
            <a:endParaRPr lang="en-US" dirty="0" smtClean="0">
              <a:solidFill>
                <a:prstClr val="black"/>
              </a:solidFill>
            </a:endParaRPr>
          </a:p>
        </p:txBody>
      </p:sp>
      <p:sp>
        <p:nvSpPr>
          <p:cNvPr id="110594" name="Rectangle 2"/>
          <p:cNvSpPr>
            <a:spLocks noGrp="1" noRot="1" noChangeAspect="1" noChangeArrowheads="1" noTextEdit="1"/>
          </p:cNvSpPr>
          <p:nvPr>
            <p:ph type="sldImg"/>
          </p:nvPr>
        </p:nvSpPr>
        <p:spPr>
          <a:xfrm>
            <a:off x="885825" y="695325"/>
            <a:ext cx="5219700" cy="3481388"/>
          </a:xfrm>
          <a:ln/>
        </p:spPr>
      </p:sp>
      <p:sp>
        <p:nvSpPr>
          <p:cNvPr id="110595" name="Rectangle 3"/>
          <p:cNvSpPr>
            <a:spLocks noGrp="1" noChangeArrowheads="1"/>
          </p:cNvSpPr>
          <p:nvPr>
            <p:ph type="body" idx="1"/>
          </p:nvPr>
        </p:nvSpPr>
        <p:spPr>
          <a:noFill/>
          <a:ln/>
        </p:spPr>
        <p:txBody>
          <a:bodyPr/>
          <a:lstStyle/>
          <a:p>
            <a:r>
              <a:rPr lang="en-US" dirty="0" smtClean="0"/>
              <a:t>Average incidence rates have the most meaning and</a:t>
            </a:r>
            <a:r>
              <a:rPr lang="en-US" baseline="0" dirty="0" smtClean="0"/>
              <a:t> relevance if they represent a constant rate over the period in which they were derived.  </a:t>
            </a:r>
            <a:endParaRPr lang="en-US" dirty="0" smtClean="0"/>
          </a:p>
        </p:txBody>
      </p:sp>
    </p:spTree>
    <p:extLst>
      <p:ext uri="{BB962C8B-B14F-4D97-AF65-F5344CB8AC3E}">
        <p14:creationId xmlns:p14="http://schemas.microsoft.com/office/powerpoint/2010/main" val="3311990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p:spPr>
        <p:txBody>
          <a:bodyPr/>
          <a:lstStyle/>
          <a:p>
            <a:fld id="{E143C071-FD23-4414-A1DF-CB33E489E59F}" type="slidenum">
              <a:rPr lang="en-US" smtClean="0">
                <a:solidFill>
                  <a:prstClr val="black"/>
                </a:solidFill>
              </a:rPr>
              <a:pPr/>
              <a:t>32</a:t>
            </a:fld>
            <a:endParaRPr lang="en-US" dirty="0" smtClean="0">
              <a:solidFill>
                <a:prstClr val="black"/>
              </a:solidFill>
            </a:endParaRPr>
          </a:p>
        </p:txBody>
      </p:sp>
      <p:sp>
        <p:nvSpPr>
          <p:cNvPr id="121858" name="Rectangle 2"/>
          <p:cNvSpPr>
            <a:spLocks noGrp="1" noRot="1" noChangeAspect="1" noChangeArrowheads="1" noTextEdit="1"/>
          </p:cNvSpPr>
          <p:nvPr>
            <p:ph type="sldImg"/>
          </p:nvPr>
        </p:nvSpPr>
        <p:spPr>
          <a:xfrm>
            <a:off x="885825" y="695325"/>
            <a:ext cx="5219700" cy="3481388"/>
          </a:xfrm>
          <a:ln/>
        </p:spPr>
      </p:sp>
      <p:sp>
        <p:nvSpPr>
          <p:cNvPr id="121859" name="Rectangle 3"/>
          <p:cNvSpPr>
            <a:spLocks noGrp="1" noChangeArrowheads="1"/>
          </p:cNvSpPr>
          <p:nvPr>
            <p:ph type="body" idx="1"/>
          </p:nvPr>
        </p:nvSpPr>
        <p:spPr>
          <a:noFill/>
          <a:ln/>
        </p:spPr>
        <p:txBody>
          <a:bodyPr/>
          <a:lstStyle/>
          <a:p>
            <a:r>
              <a:rPr lang="en-US" dirty="0" smtClean="0"/>
              <a:t>When we take the limit of the right-side expression as the time interval approaches zero, we are getting an expression for the instantaneous probability of failing at time </a:t>
            </a:r>
            <a:r>
              <a:rPr lang="en-US" i="1" dirty="0" smtClean="0"/>
              <a:t>t </a:t>
            </a:r>
            <a:r>
              <a:rPr lang="en-US" dirty="0" smtClean="0"/>
              <a:t>per unit time. Another way of saying this is that the conditional failure rate or hazard function h(t) gives the instantaneous potential for failing at time</a:t>
            </a:r>
            <a:r>
              <a:rPr lang="en-US" i="1" dirty="0" smtClean="0"/>
              <a:t> t</a:t>
            </a:r>
            <a:r>
              <a:rPr lang="en-US" dirty="0" smtClean="0"/>
              <a:t> per unit time, given survival up to time </a:t>
            </a:r>
            <a:r>
              <a:rPr lang="en-US" i="1" dirty="0" smtClean="0"/>
              <a:t>t</a:t>
            </a:r>
            <a:r>
              <a:rPr lang="en-US" dirty="0" smtClean="0"/>
              <a:t>.   As you can see from this formula, estimating the hazard rate at a given point in time requires calculus and cannot be hand calculated directly from the data with simple</a:t>
            </a:r>
            <a:r>
              <a:rPr lang="en-US" baseline="0" dirty="0" smtClean="0"/>
              <a:t> math</a:t>
            </a:r>
            <a:r>
              <a:rPr lang="en-US" dirty="0" smtClean="0"/>
              <a:t> — as we did for the average incidence rate.  We will not, however, be doing any calculus ourselves</a:t>
            </a:r>
            <a:r>
              <a:rPr lang="en-US" baseline="0" dirty="0" smtClean="0"/>
              <a:t> in this course,  Instead, we will allow the statistical software to do this for us.</a:t>
            </a:r>
            <a:endParaRPr lang="en-US" dirty="0" smtClean="0"/>
          </a:p>
        </p:txBody>
      </p:sp>
    </p:spTree>
    <p:extLst>
      <p:ext uri="{BB962C8B-B14F-4D97-AF65-F5344CB8AC3E}">
        <p14:creationId xmlns:p14="http://schemas.microsoft.com/office/powerpoint/2010/main" val="2944444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p>
            <a:fld id="{24FE56C5-42A0-44D5-B974-94D288C8C3A5}" type="slidenum">
              <a:rPr lang="en-US" smtClean="0">
                <a:solidFill>
                  <a:prstClr val="black"/>
                </a:solidFill>
              </a:rPr>
              <a:pPr/>
              <a:t>33</a:t>
            </a:fld>
            <a:endParaRPr lang="en-US" dirty="0" smtClean="0">
              <a:solidFill>
                <a:prstClr val="black"/>
              </a:solidFill>
            </a:endParaRPr>
          </a:p>
        </p:txBody>
      </p:sp>
      <p:sp>
        <p:nvSpPr>
          <p:cNvPr id="125954" name="Rectangle 2"/>
          <p:cNvSpPr>
            <a:spLocks noGrp="1" noRot="1" noChangeAspect="1" noChangeArrowheads="1" noTextEdit="1"/>
          </p:cNvSpPr>
          <p:nvPr>
            <p:ph type="sldImg"/>
          </p:nvPr>
        </p:nvSpPr>
        <p:spPr>
          <a:xfrm>
            <a:off x="885825" y="695325"/>
            <a:ext cx="5219700" cy="3481388"/>
          </a:xfrm>
          <a:ln/>
        </p:spPr>
      </p:sp>
      <p:sp>
        <p:nvSpPr>
          <p:cNvPr id="125955" name="Rectangle 3"/>
          <p:cNvSpPr>
            <a:spLocks noGrp="1" noChangeArrowheads="1"/>
          </p:cNvSpPr>
          <p:nvPr>
            <p:ph type="body" idx="1"/>
          </p:nvPr>
        </p:nvSpPr>
        <p:spPr>
          <a:noFill/>
          <a:ln/>
        </p:spPr>
        <p:txBody>
          <a:bodyPr/>
          <a:lstStyle/>
          <a:p>
            <a:r>
              <a:rPr lang="en-US" dirty="0" smtClean="0"/>
              <a:t>This graph illustrates a hazard function with a 'bathtub shape'. This graph is depicting the hazard function for death in the general U.S. population over the lifespan.</a:t>
            </a:r>
            <a:r>
              <a:rPr lang="en-US" baseline="0" dirty="0" smtClean="0"/>
              <a:t>   Notice that here age is the time on x axis</a:t>
            </a:r>
            <a:r>
              <a:rPr lang="en-US" dirty="0" smtClean="0"/>
              <a:t>.  Hazard is high shortly after birth but drops rapidly and remains at a relatively low level during youth and middle age.   Hazard starts to rise later in life and increases steadily.  </a:t>
            </a:r>
          </a:p>
          <a:p>
            <a:endParaRPr lang="en-US" dirty="0" smtClean="0"/>
          </a:p>
          <a:p>
            <a:r>
              <a:rPr lang="en-US" dirty="0" smtClean="0"/>
              <a:t>Other metrics of interest, such as the survival function, can be derived from the hazard. Once we have modeled the hazard, we can easily obtain these other functions of interest.   The hazard function is the basis for proportional hazards regression model.  It is useful to be able to see the shape of a hazard function.   </a:t>
            </a:r>
            <a:br>
              <a:rPr lang="en-US" dirty="0" smtClean="0"/>
            </a:br>
            <a:endParaRPr lang="en-US" dirty="0" smtClean="0"/>
          </a:p>
          <a:p>
            <a:r>
              <a:rPr lang="en-US" dirty="0" smtClean="0"/>
              <a:t>Note how much more this plot tells you than can be understood from an average incidence rate when incidence is not constant.  An</a:t>
            </a:r>
            <a:r>
              <a:rPr lang="en-US" baseline="0" dirty="0" smtClean="0"/>
              <a:t> average incidence rate gives you one number — by definition.  Does one number adequately depict what is going on in this plot?  No.   This one number is not wrong;  it is just that it is not very useful.  This illustrates how when the underlying hazard function is not constant, the average incidence rate falls short of being informative.  </a:t>
            </a:r>
            <a:endParaRPr lang="en-US" dirty="0" smtClean="0"/>
          </a:p>
          <a:p>
            <a:endParaRPr lang="en-US" dirty="0" smtClean="0"/>
          </a:p>
        </p:txBody>
      </p:sp>
    </p:spTree>
    <p:extLst>
      <p:ext uri="{BB962C8B-B14F-4D97-AF65-F5344CB8AC3E}">
        <p14:creationId xmlns:p14="http://schemas.microsoft.com/office/powerpoint/2010/main" val="35504708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fld id="{2A38D09A-314F-40B2-A0A4-7B85401316D8}" type="slidenum">
              <a:rPr lang="en-US" smtClean="0">
                <a:solidFill>
                  <a:prstClr val="black"/>
                </a:solidFill>
              </a:rPr>
              <a:pPr/>
              <a:t>34</a:t>
            </a:fld>
            <a:endParaRPr lang="en-US" dirty="0" smtClean="0">
              <a:solidFill>
                <a:prstClr val="black"/>
              </a:solidFill>
            </a:endParaRPr>
          </a:p>
        </p:txBody>
      </p:sp>
      <p:sp>
        <p:nvSpPr>
          <p:cNvPr id="148482" name="Rectangle 2"/>
          <p:cNvSpPr>
            <a:spLocks noGrp="1" noRot="1" noChangeAspect="1" noChangeArrowheads="1" noTextEdit="1"/>
          </p:cNvSpPr>
          <p:nvPr>
            <p:ph type="sldImg"/>
          </p:nvPr>
        </p:nvSpPr>
        <p:spPr>
          <a:xfrm>
            <a:off x="885825" y="695325"/>
            <a:ext cx="5219700" cy="3481388"/>
          </a:xfrm>
          <a:ln/>
        </p:spPr>
      </p:sp>
      <p:sp>
        <p:nvSpPr>
          <p:cNvPr id="148483" name="Rectangle 3"/>
          <p:cNvSpPr>
            <a:spLocks noGrp="1" noChangeArrowheads="1"/>
          </p:cNvSpPr>
          <p:nvPr>
            <p:ph type="body" idx="1"/>
          </p:nvPr>
        </p:nvSpPr>
        <p:spPr>
          <a:noFill/>
          <a:ln/>
        </p:spPr>
        <p:txBody>
          <a:bodyPr/>
          <a:lstStyle/>
          <a:p>
            <a:r>
              <a:rPr lang="en-US" dirty="0" smtClean="0"/>
              <a:t>Here is the relationship between the hazard function and survival function, shown again, when the hazard is constant. If the hazard function is constant,</a:t>
            </a:r>
            <a:r>
              <a:rPr lang="en-US" baseline="0" dirty="0" smtClean="0"/>
              <a:t> </a:t>
            </a:r>
            <a:r>
              <a:rPr lang="en-US" dirty="0" smtClean="0"/>
              <a:t>i.e., h(t) = </a:t>
            </a:r>
            <a:r>
              <a:rPr lang="el-GR" dirty="0" smtClean="0">
                <a:cs typeface="Times New Roman" pitchFamily="18" charset="0"/>
              </a:rPr>
              <a:t>λ</a:t>
            </a:r>
            <a:r>
              <a:rPr lang="en-US" dirty="0" smtClean="0"/>
              <a:t>, for some specific value </a:t>
            </a:r>
            <a:r>
              <a:rPr lang="el-GR" dirty="0" smtClean="0">
                <a:cs typeface="Times New Roman" pitchFamily="18" charset="0"/>
              </a:rPr>
              <a:t>λ</a:t>
            </a:r>
            <a:r>
              <a:rPr lang="en-US" dirty="0" smtClean="0">
                <a:cs typeface="+mn-cs"/>
              </a:rPr>
              <a:t>,</a:t>
            </a:r>
            <a:r>
              <a:rPr lang="en-US" baseline="0" dirty="0" smtClean="0">
                <a:cs typeface="+mn-cs"/>
              </a:rPr>
              <a:t> </a:t>
            </a:r>
            <a:r>
              <a:rPr lang="en-US" dirty="0" smtClean="0"/>
              <a:t>then it can be shown that the corresponding survival function is given by the following formula: S(t) equals e to the power minus </a:t>
            </a:r>
            <a:r>
              <a:rPr lang="el-GR" dirty="0" smtClean="0">
                <a:cs typeface="Times New Roman" pitchFamily="18" charset="0"/>
              </a:rPr>
              <a:t>λ</a:t>
            </a:r>
            <a:r>
              <a:rPr lang="en-US" dirty="0" smtClean="0"/>
              <a:t> times t.</a:t>
            </a:r>
          </a:p>
          <a:p>
            <a:endParaRPr lang="en-US" dirty="0" smtClean="0"/>
          </a:p>
          <a:p>
            <a:r>
              <a:rPr lang="en-US" dirty="0" smtClean="0"/>
              <a:t>Of</a:t>
            </a:r>
            <a:r>
              <a:rPr lang="en-US" baseline="0" dirty="0" smtClean="0"/>
              <a:t> note, t</a:t>
            </a:r>
            <a:r>
              <a:rPr lang="en-US" dirty="0" smtClean="0"/>
              <a:t>his also assumes no competing events.  If we think of this constant hazard rate being applied to a population</a:t>
            </a:r>
            <a:r>
              <a:rPr lang="en-US" baseline="0" dirty="0" smtClean="0"/>
              <a:t> to produce cumulative incidence, then those who experience a competing event are removed from the population and this rate is no longer being applied to everyone.  In other words, if there are competing events, the relationship no longer holds because there is no where in the formula where these losses are being accounted for.  By not accounting for competing events, cumulative incidence is going to be overestimated.  </a:t>
            </a:r>
            <a:endParaRPr lang="en-US" dirty="0" smtClean="0"/>
          </a:p>
          <a:p>
            <a:endParaRPr lang="en-US" dirty="0" smtClean="0"/>
          </a:p>
          <a:p>
            <a:r>
              <a:rPr lang="en-US" dirty="0" smtClean="0"/>
              <a:t>With this formula, you can take an average incidence rate from an article and turn it into a cumulative incidence (which is typically more understandable by readers).  Two examples follow.</a:t>
            </a:r>
          </a:p>
        </p:txBody>
      </p:sp>
    </p:spTree>
    <p:extLst>
      <p:ext uri="{BB962C8B-B14F-4D97-AF65-F5344CB8AC3E}">
        <p14:creationId xmlns:p14="http://schemas.microsoft.com/office/powerpoint/2010/main" val="31158254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p:spPr>
        <p:txBody>
          <a:bodyPr/>
          <a:lstStyle/>
          <a:p>
            <a:fld id="{E21EF61B-3767-47E3-849D-4FF2C4BDF289}" type="slidenum">
              <a:rPr lang="en-US" smtClean="0">
                <a:solidFill>
                  <a:prstClr val="black"/>
                </a:solidFill>
              </a:rPr>
              <a:pPr/>
              <a:t>35</a:t>
            </a:fld>
            <a:endParaRPr lang="en-US" dirty="0" smtClean="0">
              <a:solidFill>
                <a:prstClr val="black"/>
              </a:solidFill>
            </a:endParaRPr>
          </a:p>
        </p:txBody>
      </p:sp>
      <p:sp>
        <p:nvSpPr>
          <p:cNvPr id="160770" name="Rectangle 2"/>
          <p:cNvSpPr>
            <a:spLocks noGrp="1" noRot="1" noChangeAspect="1" noChangeArrowheads="1" noTextEdit="1"/>
          </p:cNvSpPr>
          <p:nvPr>
            <p:ph type="sldImg"/>
          </p:nvPr>
        </p:nvSpPr>
        <p:spPr>
          <a:xfrm>
            <a:off x="885825" y="695325"/>
            <a:ext cx="5219700" cy="3481388"/>
          </a:xfrm>
          <a:ln/>
        </p:spPr>
      </p:sp>
      <p:sp>
        <p:nvSpPr>
          <p:cNvPr id="160771" name="Rectangle 3"/>
          <p:cNvSpPr>
            <a:spLocks noGrp="1" noChangeArrowheads="1"/>
          </p:cNvSpPr>
          <p:nvPr>
            <p:ph type="body" idx="1"/>
          </p:nvPr>
        </p:nvSpPr>
        <p:spPr>
          <a:noFill/>
          <a:ln/>
        </p:spPr>
        <p:txBody>
          <a:bodyPr/>
          <a:lstStyle/>
          <a:p>
            <a:r>
              <a:rPr lang="en-US" dirty="0" smtClean="0"/>
              <a:t>We spent</a:t>
            </a:r>
            <a:r>
              <a:rPr lang="en-US" baseline="0" dirty="0" smtClean="0"/>
              <a:t> a lot of time last week during the discussion of cumulative incidence about what to do about drop out (i.e., losses to follow-up) and administrative censoring.   We also talked about what we needed regarding competing events in order to perform the Kaplan-Meier and life table estimations.  What should we do about drop out, administrative censoring, and competing events in the context of rates?</a:t>
            </a:r>
          </a:p>
          <a:p>
            <a:endParaRPr lang="en-US" dirty="0" smtClean="0"/>
          </a:p>
          <a:p>
            <a:r>
              <a:rPr lang="en-US" dirty="0" smtClean="0"/>
              <a:t>If we step back for a moment, remember that in our calculation of rates thus far, persons contribute person-time until they either have the event of interest or they drop out, are administratively censored (i.e., the study ends) or they have a competing event.  Thus, without making any special assumptions, rates have a specific interpretation.  That is, the interpretation is:  “Rate of the event (E) given that something else (drop-out; administrative censoring, or the competing event) has not happened first.  </a:t>
            </a:r>
          </a:p>
          <a:p>
            <a:endParaRPr lang="en-US" dirty="0" smtClean="0"/>
          </a:p>
          <a:p>
            <a:r>
              <a:rPr lang="en-US" dirty="0" smtClean="0"/>
              <a:t>We say that this interpretation is inherently accommodating for drop out, administrative censoring, and competing events.  That is, this interpretation recognizes that these events occur and allows</a:t>
            </a:r>
            <a:r>
              <a:rPr lang="en-US" baseline="0" dirty="0" smtClean="0"/>
              <a:t> </a:t>
            </a:r>
            <a:r>
              <a:rPr lang="en-US" dirty="0" smtClean="0"/>
              <a:t>for them.  </a:t>
            </a:r>
          </a:p>
          <a:p>
            <a:endParaRPr lang="en-US" dirty="0" smtClean="0"/>
          </a:p>
        </p:txBody>
      </p:sp>
    </p:spTree>
    <p:extLst>
      <p:ext uri="{BB962C8B-B14F-4D97-AF65-F5344CB8AC3E}">
        <p14:creationId xmlns:p14="http://schemas.microsoft.com/office/powerpoint/2010/main" val="37323707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xfrm>
            <a:off x="885825" y="695325"/>
            <a:ext cx="5219700" cy="3481388"/>
          </a:xfrm>
          <a:ln/>
        </p:spPr>
      </p:sp>
      <p:sp>
        <p:nvSpPr>
          <p:cNvPr id="22530" name="Notes Placeholder 2"/>
          <p:cNvSpPr>
            <a:spLocks noGrp="1"/>
          </p:cNvSpPr>
          <p:nvPr>
            <p:ph type="body" idx="1"/>
          </p:nvPr>
        </p:nvSpPr>
        <p:spPr>
          <a:noFill/>
          <a:ln/>
        </p:spPr>
        <p:txBody>
          <a:bodyPr/>
          <a:lstStyle/>
          <a:p>
            <a:r>
              <a:rPr lang="en-US" dirty="0" smtClean="0"/>
              <a:t>This inability to appropriately deal with competing events in Kaplan-Meier</a:t>
            </a:r>
            <a:r>
              <a:rPr lang="en-US" baseline="0" dirty="0" smtClean="0"/>
              <a:t> analysis brings us to our last estimator for incidence, which is the last one on our list for cumulative incidence.  This is one we said we would be getting to this week, and finally we have.  </a:t>
            </a:r>
            <a:endParaRPr lang="en-US" dirty="0" smtClean="0"/>
          </a:p>
        </p:txBody>
      </p:sp>
      <p:sp>
        <p:nvSpPr>
          <p:cNvPr id="22531" name="Slide Number Placeholder 3"/>
          <p:cNvSpPr>
            <a:spLocks noGrp="1"/>
          </p:cNvSpPr>
          <p:nvPr>
            <p:ph type="sldNum" sz="quarter" idx="5"/>
          </p:nvPr>
        </p:nvSpPr>
        <p:spPr>
          <a:noFill/>
        </p:spPr>
        <p:txBody>
          <a:bodyPr/>
          <a:lstStyle/>
          <a:p>
            <a:fld id="{43484774-55AD-4B15-BD6F-518212E7578D}" type="slidenum">
              <a:rPr lang="en-US" smtClean="0">
                <a:solidFill>
                  <a:prstClr val="black"/>
                </a:solidFill>
              </a:rPr>
              <a:pPr/>
              <a:t>36</a:t>
            </a:fld>
            <a:endParaRPr lang="en-US" dirty="0" smtClean="0">
              <a:solidFill>
                <a:prstClr val="black"/>
              </a:solidFill>
            </a:endParaRPr>
          </a:p>
        </p:txBody>
      </p:sp>
    </p:spTree>
    <p:extLst>
      <p:ext uri="{BB962C8B-B14F-4D97-AF65-F5344CB8AC3E}">
        <p14:creationId xmlns:p14="http://schemas.microsoft.com/office/powerpoint/2010/main" val="41516467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p>
            <a:fld id="{63E23C1B-94D6-4C51-BA28-1358FEA4CADF}" type="slidenum">
              <a:rPr lang="en-US" smtClean="0">
                <a:solidFill>
                  <a:prstClr val="black"/>
                </a:solidFill>
              </a:rPr>
              <a:pPr/>
              <a:t>37</a:t>
            </a:fld>
            <a:endParaRPr lang="en-US" dirty="0" smtClean="0">
              <a:solidFill>
                <a:prstClr val="black"/>
              </a:solidFill>
            </a:endParaRPr>
          </a:p>
        </p:txBody>
      </p:sp>
      <p:sp>
        <p:nvSpPr>
          <p:cNvPr id="171010" name="Rectangle 2"/>
          <p:cNvSpPr>
            <a:spLocks noGrp="1" noRot="1" noChangeAspect="1" noChangeArrowheads="1" noTextEdit="1"/>
          </p:cNvSpPr>
          <p:nvPr>
            <p:ph type="sldImg"/>
          </p:nvPr>
        </p:nvSpPr>
        <p:spPr>
          <a:xfrm>
            <a:off x="885825" y="695325"/>
            <a:ext cx="5219700" cy="3481388"/>
          </a:xfrm>
          <a:ln/>
        </p:spPr>
      </p:sp>
      <p:sp>
        <p:nvSpPr>
          <p:cNvPr id="171011" name="Rectangle 3"/>
          <p:cNvSpPr>
            <a:spLocks noGrp="1" noChangeArrowheads="1"/>
          </p:cNvSpPr>
          <p:nvPr>
            <p:ph type="body" idx="1"/>
          </p:nvPr>
        </p:nvSpPr>
        <p:spPr>
          <a:noFill/>
          <a:ln/>
        </p:spPr>
        <p:txBody>
          <a:bodyPr/>
          <a:lstStyle/>
          <a:p>
            <a:r>
              <a:rPr lang="en-US" dirty="0" smtClean="0"/>
              <a:t>Generally, the technique involves calculating, in successive time intervals throughout the course of follow-up, the joint probability of a) experiencing none of the events (either the event of interest or any of the competing events) up through the beginning of the time interval and b) experiencing the event of interest during the time interval.  Then, one adds up the joint probabilities within the successive time intervals to get the cumulative incidence of the event of interest.  This is explained in more detail in the Satagopan article, which is recommended</a:t>
            </a:r>
            <a:r>
              <a:rPr lang="en-US" baseline="0" dirty="0" smtClean="0"/>
              <a:t> </a:t>
            </a:r>
            <a:r>
              <a:rPr lang="en-US" dirty="0" smtClean="0"/>
              <a:t>reading for this week.  We</a:t>
            </a:r>
            <a:r>
              <a:rPr lang="en-US" baseline="0" dirty="0" smtClean="0"/>
              <a:t> will now </a:t>
            </a:r>
            <a:r>
              <a:rPr lang="en-US" dirty="0" smtClean="0"/>
              <a:t>walk through one of the examples from the article.</a:t>
            </a:r>
          </a:p>
          <a:p>
            <a:endParaRPr lang="en-US" dirty="0" smtClean="0"/>
          </a:p>
          <a:p>
            <a:endParaRPr lang="en-US" sz="1200" kern="1200" dirty="0" smtClean="0">
              <a:solidFill>
                <a:schemeClr val="tx1"/>
              </a:solidFill>
              <a:effectLst/>
              <a:latin typeface="Times New Roman" pitchFamily="18" charset="0"/>
              <a:ea typeface="+mn-ea"/>
              <a:cs typeface="+mn-cs"/>
            </a:endParaRPr>
          </a:p>
          <a:p>
            <a:endParaRPr lang="en-US" dirty="0" smtClean="0"/>
          </a:p>
          <a:p>
            <a:endParaRPr lang="en-US" dirty="0" smtClean="0"/>
          </a:p>
        </p:txBody>
      </p:sp>
    </p:spTree>
    <p:extLst>
      <p:ext uri="{BB962C8B-B14F-4D97-AF65-F5344CB8AC3E}">
        <p14:creationId xmlns:p14="http://schemas.microsoft.com/office/powerpoint/2010/main" val="29413152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p:spPr>
        <p:txBody>
          <a:bodyPr/>
          <a:lstStyle/>
          <a:p>
            <a:fld id="{6F9ED1B4-9042-421C-9BD4-BAE1531D8223}" type="slidenum">
              <a:rPr lang="en-US" smtClean="0">
                <a:solidFill>
                  <a:prstClr val="black"/>
                </a:solidFill>
              </a:rPr>
              <a:pPr/>
              <a:t>38</a:t>
            </a:fld>
            <a:endParaRPr lang="en-US" dirty="0" smtClean="0">
              <a:solidFill>
                <a:prstClr val="black"/>
              </a:solidFill>
            </a:endParaRPr>
          </a:p>
        </p:txBody>
      </p:sp>
      <p:sp>
        <p:nvSpPr>
          <p:cNvPr id="187394" name="Rectangle 2"/>
          <p:cNvSpPr>
            <a:spLocks noGrp="1" noRot="1" noChangeAspect="1" noChangeArrowheads="1" noTextEdit="1"/>
          </p:cNvSpPr>
          <p:nvPr>
            <p:ph type="sldImg"/>
          </p:nvPr>
        </p:nvSpPr>
        <p:spPr>
          <a:xfrm>
            <a:off x="885825" y="695325"/>
            <a:ext cx="5219700" cy="3481388"/>
          </a:xfrm>
          <a:ln/>
        </p:spPr>
      </p:sp>
      <p:sp>
        <p:nvSpPr>
          <p:cNvPr id="187395"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Here is a summary of how to handle competing events</a:t>
            </a:r>
            <a:r>
              <a:rPr lang="en-US" baseline="0" dirty="0" smtClean="0"/>
              <a:t> </a:t>
            </a:r>
            <a:r>
              <a:rPr lang="en-US" dirty="0" smtClean="0"/>
              <a:t>(CE) when calculating incidence,</a:t>
            </a:r>
            <a:r>
              <a:rPr lang="en-US" baseline="0" dirty="0" smtClean="0"/>
              <a:t> depending upon whether our goal is cumulative incidence estimation or rate estimation and our philosophy regarding accommodation or elimination.    In regards to cumulative incidence, some of the best examples of wanting to eliminate competing events are studies of the longevity of heart valves, hip replacements, and other devices placed into human.  The goal in these studies is to compare longevity between devices. The Grunkemeier et al. article in the Optional Reading section illustrates these situations.  In these contexts, events like death in the human host are a nuisance that we would seek to eliminate.  If our goal is cumulative incidence and we do indeed seek to eliminate competing events (i.e., </a:t>
            </a:r>
            <a:r>
              <a:rPr lang="en-US" dirty="0" smtClean="0"/>
              <a:t>pretend that competing events don’t occur),</a:t>
            </a:r>
            <a:r>
              <a:rPr lang="en-US" baseline="0" dirty="0" smtClean="0"/>
              <a:t> then we can use conventional Kaplan-Meier estimation if the CE is independent of the primary event under study.   There are not too many examples of this.  Getting struck dead by lightening is one such example.  If the</a:t>
            </a:r>
            <a:r>
              <a:rPr lang="en-US" dirty="0" smtClean="0"/>
              <a:t> CE</a:t>
            </a:r>
            <a:r>
              <a:rPr lang="en-US" baseline="0" dirty="0" smtClean="0"/>
              <a:t> is  not independent (as is the case with most studies of devices, such as heart valves or joint), then conventional K-M will be biased.  Instead, other techniques such as K-M with inverse probability of censoring weighting or other more advanced techniques are needed. We will not cover these advanced techniques in this class.  They are rarely seen in practice.</a:t>
            </a:r>
          </a:p>
          <a:p>
            <a:endParaRPr lang="en-US" baseline="0" dirty="0" smtClean="0"/>
          </a:p>
          <a:p>
            <a:r>
              <a:rPr lang="en-US" baseline="0" dirty="0" smtClean="0"/>
              <a:t>If we seek t</a:t>
            </a:r>
            <a:r>
              <a:rPr lang="en-US" dirty="0" smtClean="0"/>
              <a:t>o accommodate for CE</a:t>
            </a:r>
            <a:r>
              <a:rPr lang="en-US" baseline="0" dirty="0" smtClean="0"/>
              <a:t>’s (accept their occurrence),</a:t>
            </a:r>
            <a:r>
              <a:rPr lang="en-US" dirty="0" smtClean="0"/>
              <a:t> we use the Aalen-Johansen estimator when we seek to estimate cumulative incidence.  Note:  this is a different mathematical technique than K-M estimation, where natively we are calculating cumulative survival and take the complement to get cumulative incidence.   In the A-J estimator, we work directly</a:t>
            </a:r>
            <a:r>
              <a:rPr lang="en-US" baseline="0" dirty="0" smtClean="0"/>
              <a:t> with calculation of incidence.</a:t>
            </a:r>
            <a:endParaRPr lang="en-US" dirty="0" smtClean="0"/>
          </a:p>
          <a:p>
            <a:endParaRPr lang="en-US" dirty="0" smtClean="0"/>
          </a:p>
          <a:p>
            <a:r>
              <a:rPr lang="en-US" dirty="0" smtClean="0"/>
              <a:t>When the goal is to estimate incidence rate, there is actually nothing special to do from what we have alread</a:t>
            </a:r>
            <a:r>
              <a:rPr lang="en-US" baseline="0" dirty="0" smtClean="0"/>
              <a:t>y learned</a:t>
            </a:r>
            <a:r>
              <a:rPr lang="en-US" dirty="0" smtClean="0"/>
              <a:t>.  This is because rates inherently</a:t>
            </a:r>
            <a:r>
              <a:rPr lang="en-US" baseline="0" dirty="0" smtClean="0"/>
              <a:t> accommodate competing events.  </a:t>
            </a:r>
            <a:r>
              <a:rPr lang="en-US" dirty="0" smtClean="0"/>
              <a:t>We just perform our usual rate calculation.   In the face of competing events, these rates</a:t>
            </a:r>
            <a:r>
              <a:rPr lang="en-US" baseline="0" dirty="0" smtClean="0"/>
              <a:t> are sometimes given the special name of “cause-specific” rates or hazards.   </a:t>
            </a:r>
          </a:p>
          <a:p>
            <a:endParaRPr lang="en-US" baseline="0" dirty="0" smtClean="0"/>
          </a:p>
          <a:p>
            <a:r>
              <a:rPr lang="en-US" baseline="0" dirty="0" smtClean="0"/>
              <a:t>For completeness:  what we do not show in this table is the scenario in which we are interested in rates </a:t>
            </a:r>
            <a:r>
              <a:rPr lang="en-US" i="1" baseline="0" dirty="0" smtClean="0"/>
              <a:t>and</a:t>
            </a:r>
            <a:r>
              <a:rPr lang="en-US" baseline="0" dirty="0" smtClean="0"/>
              <a:t>  in eliminating competing events.  This is not very common in descriptive work but it follows the same solution, in general, as for cumulative incidence.  That is, if the competing events can be assumed to be independent, then the usual rate calculation will provide unbiased results.  This is because those who remain in the rate calculation will have the same event rate as those who were removed by the competing event.   If the competing event is not independent, then this will require more sophisticated methodologic approaches that reweight the remaining individuals in an attempt to create what the population would like if those with competing events were not removed.  This is beyond the scope of this course.</a:t>
            </a:r>
            <a:endParaRPr lang="en-US" dirty="0" smtClean="0"/>
          </a:p>
        </p:txBody>
      </p:sp>
    </p:spTree>
    <p:extLst>
      <p:ext uri="{BB962C8B-B14F-4D97-AF65-F5344CB8AC3E}">
        <p14:creationId xmlns:p14="http://schemas.microsoft.com/office/powerpoint/2010/main" val="18459489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xfrm>
            <a:off x="885825" y="695325"/>
            <a:ext cx="5219700" cy="3481388"/>
          </a:xfrm>
          <a:ln/>
        </p:spPr>
      </p:sp>
      <p:sp>
        <p:nvSpPr>
          <p:cNvPr id="22530" name="Notes Placeholder 2"/>
          <p:cNvSpPr>
            <a:spLocks noGrp="1"/>
          </p:cNvSpPr>
          <p:nvPr>
            <p:ph type="body" idx="1"/>
          </p:nvPr>
        </p:nvSpPr>
        <p:spPr>
          <a:noFill/>
          <a:ln/>
        </p:spPr>
        <p:txBody>
          <a:bodyPr/>
          <a:lstStyle/>
          <a:p>
            <a:r>
              <a:rPr lang="en-US" dirty="0" smtClean="0"/>
              <a:t>Here</a:t>
            </a:r>
            <a:r>
              <a:rPr lang="en-US" baseline="0" dirty="0" smtClean="0"/>
              <a:t> i</a:t>
            </a:r>
            <a:r>
              <a:rPr lang="en-US" dirty="0" smtClean="0"/>
              <a:t>s a flowchart of the material covered in the lectures on Disease Occurrence, including topics that we’ll cover today (in </a:t>
            </a:r>
            <a:r>
              <a:rPr lang="en-US" dirty="0" smtClean="0">
                <a:solidFill>
                  <a:srgbClr val="FF0000"/>
                </a:solidFill>
              </a:rPr>
              <a:t>red</a:t>
            </a:r>
            <a:r>
              <a:rPr lang="en-US" dirty="0" smtClean="0"/>
              <a:t>).</a:t>
            </a:r>
          </a:p>
        </p:txBody>
      </p:sp>
      <p:sp>
        <p:nvSpPr>
          <p:cNvPr id="22531" name="Slide Number Placeholder 3"/>
          <p:cNvSpPr>
            <a:spLocks noGrp="1"/>
          </p:cNvSpPr>
          <p:nvPr>
            <p:ph type="sldNum" sz="quarter" idx="5"/>
          </p:nvPr>
        </p:nvSpPr>
        <p:spPr>
          <a:noFill/>
        </p:spPr>
        <p:txBody>
          <a:bodyPr/>
          <a:lstStyle/>
          <a:p>
            <a:fld id="{43484774-55AD-4B15-BD6F-518212E7578D}" type="slidenum">
              <a:rPr lang="en-US" smtClean="0">
                <a:solidFill>
                  <a:prstClr val="black"/>
                </a:solidFill>
              </a:rPr>
              <a:pPr/>
              <a:t>39</a:t>
            </a:fld>
            <a:endParaRPr lang="en-US" dirty="0" smtClean="0">
              <a:solidFill>
                <a:prstClr val="black"/>
              </a:solidFill>
            </a:endParaRPr>
          </a:p>
        </p:txBody>
      </p:sp>
    </p:spTree>
    <p:extLst>
      <p:ext uri="{BB962C8B-B14F-4D97-AF65-F5344CB8AC3E}">
        <p14:creationId xmlns:p14="http://schemas.microsoft.com/office/powerpoint/2010/main" val="41516467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FFB1E43E-C33F-4C97-9AFD-97CFCA6FDEEA}" type="slidenum">
              <a:rPr lang="en-US" smtClean="0">
                <a:solidFill>
                  <a:prstClr val="black"/>
                </a:solidFill>
              </a:rPr>
              <a:pPr/>
              <a:t>40</a:t>
            </a:fld>
            <a:endParaRPr lang="en-US" dirty="0" smtClean="0">
              <a:solidFill>
                <a:prstClr val="black"/>
              </a:solidFill>
            </a:endParaRPr>
          </a:p>
        </p:txBody>
      </p:sp>
      <p:sp>
        <p:nvSpPr>
          <p:cNvPr id="21506" name="Rectangle 2"/>
          <p:cNvSpPr>
            <a:spLocks noGrp="1" noRot="1" noChangeAspect="1" noChangeArrowheads="1" noTextEdit="1"/>
          </p:cNvSpPr>
          <p:nvPr>
            <p:ph type="sldImg"/>
          </p:nvPr>
        </p:nvSpPr>
        <p:spPr>
          <a:xfrm>
            <a:off x="885825" y="695325"/>
            <a:ext cx="5219700" cy="3481388"/>
          </a:xfrm>
          <a:ln/>
        </p:spPr>
      </p:sp>
      <p:sp>
        <p:nvSpPr>
          <p:cNvPr id="2150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14996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885825" y="695325"/>
            <a:ext cx="5219700" cy="3481388"/>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Just like there are at least 3 main different ways to sample a fixed cohort, there are also 3 main </a:t>
            </a:r>
            <a:r>
              <a:rPr lang="en-US" sz="1000" baseline="0" dirty="0" smtClean="0"/>
              <a:t>different ways to sample a dynamic cohort.  Here we add the cross-sectional and case-cohort design options.  I</a:t>
            </a:r>
            <a:r>
              <a:rPr lang="en-US" sz="1000" dirty="0" smtClean="0"/>
              <a:t>t is important to be conscious of which type of underlying cohort (fixed vs dynamic) you are sampling and which type of study design (cohort, cross-sectional,</a:t>
            </a:r>
            <a:r>
              <a:rPr lang="en-US" sz="1000" baseline="0" dirty="0" smtClean="0"/>
              <a:t> case-cohort)</a:t>
            </a:r>
            <a:r>
              <a:rPr lang="en-US" sz="1000" dirty="0" smtClean="0"/>
              <a:t> is being utilized.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smtClean="0"/>
          </a:p>
        </p:txBody>
      </p:sp>
    </p:spTree>
    <p:extLst>
      <p:ext uri="{BB962C8B-B14F-4D97-AF65-F5344CB8AC3E}">
        <p14:creationId xmlns:p14="http://schemas.microsoft.com/office/powerpoint/2010/main" val="32001247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F32487E1-C76F-44C9-9DD1-4C3BEF847D53}" type="slidenum">
              <a:rPr lang="en-US" altLang="en-US" smtClean="0">
                <a:solidFill>
                  <a:prstClr val="black"/>
                </a:solidFill>
              </a:rPr>
              <a:pPr/>
              <a:t>41</a:t>
            </a:fld>
            <a:endParaRPr lang="en-US" altLang="en-US" dirty="0" smtClean="0">
              <a:solidFill>
                <a:prstClr val="black"/>
              </a:solidFill>
            </a:endParaRPr>
          </a:p>
        </p:txBody>
      </p:sp>
      <p:sp>
        <p:nvSpPr>
          <p:cNvPr id="29698" name="Rectangle 2"/>
          <p:cNvSpPr>
            <a:spLocks noGrp="1" noRot="1" noChangeAspect="1" noChangeArrowheads="1" noTextEdit="1"/>
          </p:cNvSpPr>
          <p:nvPr>
            <p:ph type="sldImg"/>
          </p:nvPr>
        </p:nvSpPr>
        <p:spPr>
          <a:xfrm>
            <a:off x="885825" y="695325"/>
            <a:ext cx="5219700" cy="3481388"/>
          </a:xfrm>
          <a:ln/>
        </p:spPr>
      </p:sp>
      <p:sp>
        <p:nvSpPr>
          <p:cNvPr id="29699" name="Rectangle 3"/>
          <p:cNvSpPr>
            <a:spLocks noGrp="1" noChangeArrowheads="1"/>
          </p:cNvSpPr>
          <p:nvPr>
            <p:ph type="body" idx="1"/>
          </p:nvPr>
        </p:nvSpPr>
        <p:spPr>
          <a:noFill/>
          <a:ln/>
        </p:spPr>
        <p:txBody>
          <a:bodyPr/>
          <a:lstStyle/>
          <a:p>
            <a:r>
              <a:rPr lang="en-US" altLang="en-US" dirty="0" smtClean="0"/>
              <a:t>This is a conventional schematic of a what is called in epidemiology a 2 x 2 table or a contingency table.  We will illustrate basic measures of association using this table.  Of course, exposures might have more than two levels and thus more than just yes/no categories, but the same principles would apply.  This 2 x 2 schematic is widely used, but exposure and disease can switch position in other formulations as can the yes and no columns and rows so it is important to notice how the table you are looking at has been arranged.   Our arrangement is the same as in the Szklo and Nieto text and in many other basic epidemiology textbooks.  We like it because it emphasizes what we consider “forward” or causal thinking from exposure to disease.  It also emphasizes cohort-like thinking,</a:t>
            </a:r>
            <a:r>
              <a:rPr lang="en-US" altLang="en-US" baseline="0" dirty="0" smtClean="0"/>
              <a:t> which is what we have depicted with the green arrows.</a:t>
            </a:r>
            <a:r>
              <a:rPr lang="en-US" altLang="en-US" dirty="0" smtClean="0"/>
              <a:t>   Because we read from left to right, we also think of causal sequence as happening from left to right.  In other words, when we use our natural instincts and</a:t>
            </a:r>
            <a:r>
              <a:rPr lang="en-US" altLang="en-US" baseline="0" dirty="0" smtClean="0"/>
              <a:t> read this table from left to right, it reminds us of forward or causal thinking, which is what we want it to do.  </a:t>
            </a:r>
            <a:r>
              <a:rPr lang="en-US" altLang="en-US" dirty="0" smtClean="0"/>
              <a:t>Even if this is</a:t>
            </a:r>
            <a:r>
              <a:rPr lang="en-US" altLang="en-US" baseline="0" dirty="0" smtClean="0"/>
              <a:t> a cross-sectional study design (which is where we are starting our discussion), we are still typically trying to make the same inferences that a cohort study can.  </a:t>
            </a:r>
            <a:r>
              <a:rPr lang="en-US" altLang="en-US" dirty="0" smtClean="0"/>
              <a:t>Writing exposure on the left and following exposure to outcome reminds us of the goal of our work which is to relate exposure</a:t>
            </a:r>
            <a:r>
              <a:rPr lang="en-US" altLang="en-US" baseline="0" dirty="0" smtClean="0"/>
              <a:t> to outcome (either in the form of causation or prediction)</a:t>
            </a:r>
            <a:r>
              <a:rPr lang="en-US" altLang="en-US" dirty="0" smtClean="0"/>
              <a:t>.  </a:t>
            </a:r>
          </a:p>
          <a:p>
            <a:endParaRPr lang="en-US" altLang="en-US" dirty="0" smtClean="0"/>
          </a:p>
          <a:p>
            <a:r>
              <a:rPr lang="en-US" altLang="en-US" dirty="0" smtClean="0"/>
              <a:t>Stata regrettably puts the exposure variable across the top and the outcome variable on the side.  So the format we will be using in lecture for a 2x2 table would read differently than data displayed in Stata.</a:t>
            </a:r>
          </a:p>
        </p:txBody>
      </p:sp>
    </p:spTree>
    <p:extLst>
      <p:ext uri="{BB962C8B-B14F-4D97-AF65-F5344CB8AC3E}">
        <p14:creationId xmlns:p14="http://schemas.microsoft.com/office/powerpoint/2010/main" val="41441358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8E815647-353D-457E-B135-885419F92F98}" type="slidenum">
              <a:rPr lang="en-US" altLang="en-US" smtClean="0">
                <a:solidFill>
                  <a:prstClr val="black"/>
                </a:solidFill>
              </a:rPr>
              <a:pPr/>
              <a:t>42</a:t>
            </a:fld>
            <a:endParaRPr lang="en-US" altLang="en-US" dirty="0" smtClean="0">
              <a:solidFill>
                <a:prstClr val="black"/>
              </a:solidFill>
            </a:endParaRPr>
          </a:p>
        </p:txBody>
      </p:sp>
      <p:sp>
        <p:nvSpPr>
          <p:cNvPr id="31746" name="Rectangle 2"/>
          <p:cNvSpPr>
            <a:spLocks noGrp="1" noRot="1" noChangeAspect="1" noChangeArrowheads="1" noTextEdit="1"/>
          </p:cNvSpPr>
          <p:nvPr>
            <p:ph type="sldImg"/>
          </p:nvPr>
        </p:nvSpPr>
        <p:spPr>
          <a:xfrm>
            <a:off x="885825" y="695325"/>
            <a:ext cx="5219700" cy="3481388"/>
          </a:xfrm>
          <a:ln/>
        </p:spPr>
      </p:sp>
      <p:sp>
        <p:nvSpPr>
          <p:cNvPr id="31747" name="Rectangle 3"/>
          <p:cNvSpPr>
            <a:spLocks noGrp="1" noChangeArrowheads="1"/>
          </p:cNvSpPr>
          <p:nvPr>
            <p:ph type="body" idx="1"/>
          </p:nvPr>
        </p:nvSpPr>
        <p:spPr>
          <a:noFill/>
          <a:ln/>
        </p:spPr>
        <p:txBody>
          <a:bodyPr/>
          <a:lstStyle/>
          <a:p>
            <a:r>
              <a:rPr lang="en-US" altLang="en-US" dirty="0" smtClean="0"/>
              <a:t>To estimate a measure of association in a cross-sectional study, the proportion of the persons with disease is calculated in the group with the exposure and separately in the group without the exposure.  Hence, a/a+b is the prevalence of disease among the exposed persons and c/c+d is the prevalence of disease among the non-exposed.  Since this is a cross-sectional study, both are prevalences.  To compare these two prevalences, we can form a ratio with one over the other to get a prevalence ratio of disease in the exposed and unexposed.  If the prevalence is the same, the ratio will equal 1.0.  If disease prevalence is higher in those with the exposure (placed on top in the ratio), the ratio will be greater than 1.0 and if the prevalence is lower in those with the exposure, the ratio will be less than 1.0.  How much greater or less than 1.0 is a measure of the strength of the association between the exposure and the disease.  This kind of relative measure of association is known as a ratio measure.  A different kind of measure could have been formed by subtracting one prevalence from the other instead of forming a ratio, but it turns out this is rarely done in a cross-sectional study.  We will discuss that additive scale or absolute difference scale type of measure later. </a:t>
            </a:r>
          </a:p>
          <a:p>
            <a:endParaRPr lang="en-US" altLang="en-US" dirty="0" smtClean="0"/>
          </a:p>
          <a:p>
            <a:r>
              <a:rPr lang="en-US" altLang="en-US" dirty="0" smtClean="0"/>
              <a:t>The prevalence ratio that we get from our particular study sample is an estimate of the association between the exposure and outcome of interest in the larger accessible population from which we sampled our data.  We call the estimate we derive in our study sample a </a:t>
            </a:r>
            <a:r>
              <a:rPr lang="en-US" altLang="en-US" i="1" dirty="0" smtClean="0"/>
              <a:t>point estimate.  </a:t>
            </a:r>
            <a:r>
              <a:rPr lang="en-US" altLang="en-US" dirty="0" smtClean="0"/>
              <a:t>A confidence interval around this point estimate provides information about sampling error or chance.  By convention, 95%</a:t>
            </a:r>
            <a:r>
              <a:rPr lang="en-US" altLang="en-US" baseline="0" dirty="0" smtClean="0"/>
              <a:t> confidence intervals are the most common.  </a:t>
            </a:r>
            <a:r>
              <a:rPr lang="en-US" altLang="en-US" dirty="0" smtClean="0"/>
              <a:t>In this course, we are focused on calculating and understanding the point estimates.  We won’t be focusing much on the mechanics of calculating confidence intervals as this is in the purview of our biostatistics series, although we will expect you to know how to derive confidence intervals in Stata and</a:t>
            </a:r>
            <a:r>
              <a:rPr lang="en-US" altLang="en-US" baseline="0" dirty="0" smtClean="0"/>
              <a:t> how to </a:t>
            </a:r>
            <a:r>
              <a:rPr lang="en-US" altLang="en-US" dirty="0" smtClean="0"/>
              <a:t>interpret confidence intervals.  </a:t>
            </a:r>
            <a:endParaRPr lang="en-US" altLang="en-US" i="1" dirty="0" smtClean="0"/>
          </a:p>
        </p:txBody>
      </p:sp>
    </p:spTree>
    <p:extLst>
      <p:ext uri="{BB962C8B-B14F-4D97-AF65-F5344CB8AC3E}">
        <p14:creationId xmlns:p14="http://schemas.microsoft.com/office/powerpoint/2010/main" val="1467333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4B4D17D6-3806-4F1D-9D22-B502E0E85363}" type="slidenum">
              <a:rPr lang="en-US" altLang="en-US" smtClean="0">
                <a:solidFill>
                  <a:prstClr val="black"/>
                </a:solidFill>
              </a:rPr>
              <a:pPr/>
              <a:t>43</a:t>
            </a:fld>
            <a:endParaRPr lang="en-US" altLang="en-US" dirty="0" smtClean="0">
              <a:solidFill>
                <a:prstClr val="black"/>
              </a:solidFill>
            </a:endParaRPr>
          </a:p>
        </p:txBody>
      </p:sp>
      <p:sp>
        <p:nvSpPr>
          <p:cNvPr id="56322" name="Rectangle 2"/>
          <p:cNvSpPr>
            <a:spLocks noGrp="1" noRot="1" noChangeAspect="1" noChangeArrowheads="1" noTextEdit="1"/>
          </p:cNvSpPr>
          <p:nvPr>
            <p:ph type="sldImg"/>
          </p:nvPr>
        </p:nvSpPr>
        <p:spPr>
          <a:xfrm>
            <a:off x="885825" y="695325"/>
            <a:ext cx="5219700" cy="3481388"/>
          </a:xfrm>
          <a:ln/>
        </p:spPr>
      </p:sp>
      <p:sp>
        <p:nvSpPr>
          <p:cNvPr id="56323" name="Rectangle 3"/>
          <p:cNvSpPr>
            <a:spLocks noGrp="1" noChangeArrowheads="1"/>
          </p:cNvSpPr>
          <p:nvPr>
            <p:ph type="body" idx="1"/>
          </p:nvPr>
        </p:nvSpPr>
        <p:spPr>
          <a:noFill/>
          <a:ln/>
        </p:spPr>
        <p:txBody>
          <a:bodyPr/>
          <a:lstStyle/>
          <a:p>
            <a:r>
              <a:rPr lang="en-US" altLang="en-US" dirty="0" smtClean="0"/>
              <a:t>Odds are an alternative way to express the occurrence</a:t>
            </a:r>
            <a:r>
              <a:rPr lang="en-US" altLang="en-US" baseline="0" dirty="0" smtClean="0"/>
              <a:t> </a:t>
            </a:r>
            <a:r>
              <a:rPr lang="en-US" altLang="en-US" dirty="0" smtClean="0"/>
              <a:t>of an event. Although odds are a way to measure disease occurrence, we did not introduce odds in our previous lectures on measures of disease occurrence because odds per se are rarely used.   As a measure of occurrence per se, odds are used in sports,</a:t>
            </a:r>
            <a:r>
              <a:rPr lang="en-US" altLang="en-US" baseline="0" dirty="0" smtClean="0"/>
              <a:t> for example</a:t>
            </a:r>
            <a:r>
              <a:rPr lang="en-US" altLang="en-US" dirty="0" smtClean="0"/>
              <a:t> horse racing (where the terminology is correct)</a:t>
            </a:r>
            <a:r>
              <a:rPr lang="en-US" altLang="en-US" baseline="0" dirty="0" smtClean="0"/>
              <a:t>.  In this context, they are useful to identify the “pay out” of a bet on the race outcome.  For example, with 3:2 odds (1.5 odds) on Secretariat, a bet of $1 would cash in for $2.50, giving a net gain of $1.50. More about odds and gambling in Notes on next slide. </a:t>
            </a:r>
          </a:p>
          <a:p>
            <a:endParaRPr lang="en-US" altLang="en-US" baseline="0" dirty="0" smtClean="0"/>
          </a:p>
          <a:p>
            <a:r>
              <a:rPr lang="en-US" altLang="en-US" baseline="0" dirty="0" smtClean="0"/>
              <a:t>The terminology is also used</a:t>
            </a:r>
            <a:r>
              <a:rPr lang="en-US" altLang="en-US" dirty="0" smtClean="0"/>
              <a:t> in lotteries (e.g. “odds of winning lottery 1 in 100,000”) but in this situation what is really being described is probability.  While odds per se as a measure disease occurrence is rarely used in biomedical research, odds are used in biomedical research in the form of odds ratios.  </a:t>
            </a:r>
          </a:p>
          <a:p>
            <a:endParaRPr lang="en-US" altLang="en-US" dirty="0" smtClean="0"/>
          </a:p>
        </p:txBody>
      </p:sp>
    </p:spTree>
    <p:extLst>
      <p:ext uri="{BB962C8B-B14F-4D97-AF65-F5344CB8AC3E}">
        <p14:creationId xmlns:p14="http://schemas.microsoft.com/office/powerpoint/2010/main" val="36765812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5223000B-FE49-424E-A473-10F9F7A9115D}" type="slidenum">
              <a:rPr lang="en-US" altLang="en-US" smtClean="0">
                <a:solidFill>
                  <a:prstClr val="black"/>
                </a:solidFill>
              </a:rPr>
              <a:pPr/>
              <a:t>44</a:t>
            </a:fld>
            <a:endParaRPr lang="en-US" altLang="en-US" dirty="0" smtClean="0">
              <a:solidFill>
                <a:prstClr val="black"/>
              </a:solidFill>
            </a:endParaRPr>
          </a:p>
        </p:txBody>
      </p:sp>
      <p:sp>
        <p:nvSpPr>
          <p:cNvPr id="64514" name="Rectangle 2"/>
          <p:cNvSpPr>
            <a:spLocks noGrp="1" noRot="1" noChangeAspect="1" noChangeArrowheads="1" noTextEdit="1"/>
          </p:cNvSpPr>
          <p:nvPr>
            <p:ph type="sldImg"/>
          </p:nvPr>
        </p:nvSpPr>
        <p:spPr>
          <a:xfrm>
            <a:off x="885825" y="695325"/>
            <a:ext cx="5219700" cy="3481388"/>
          </a:xfrm>
          <a:ln/>
        </p:spPr>
      </p:sp>
      <p:sp>
        <p:nvSpPr>
          <p:cNvPr id="64515" name="Rectangle 3"/>
          <p:cNvSpPr>
            <a:spLocks noGrp="1" noChangeArrowheads="1"/>
          </p:cNvSpPr>
          <p:nvPr>
            <p:ph type="body" idx="1"/>
          </p:nvPr>
        </p:nvSpPr>
        <p:spPr>
          <a:noFill/>
          <a:ln/>
        </p:spPr>
        <p:txBody>
          <a:bodyPr/>
          <a:lstStyle/>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8928531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BE7F09B6-106D-403F-997D-4AAE2A2A2AF6}" type="slidenum">
              <a:rPr lang="en-US" altLang="en-US" smtClean="0">
                <a:solidFill>
                  <a:prstClr val="black"/>
                </a:solidFill>
              </a:rPr>
              <a:pPr/>
              <a:t>45</a:t>
            </a:fld>
            <a:endParaRPr lang="en-US" altLang="en-US" dirty="0" smtClean="0">
              <a:solidFill>
                <a:prstClr val="black"/>
              </a:solidFill>
            </a:endParaRPr>
          </a:p>
        </p:txBody>
      </p:sp>
      <p:sp>
        <p:nvSpPr>
          <p:cNvPr id="75778" name="Rectangle 2"/>
          <p:cNvSpPr>
            <a:spLocks noGrp="1" noRot="1" noChangeAspect="1" noChangeArrowheads="1" noTextEdit="1"/>
          </p:cNvSpPr>
          <p:nvPr>
            <p:ph type="sldImg"/>
          </p:nvPr>
        </p:nvSpPr>
        <p:spPr>
          <a:xfrm>
            <a:off x="885825" y="695325"/>
            <a:ext cx="5219700" cy="3481388"/>
          </a:xfrm>
          <a:ln/>
        </p:spPr>
      </p:sp>
      <p:sp>
        <p:nvSpPr>
          <p:cNvPr id="75779" name="Rectangle 3"/>
          <p:cNvSpPr>
            <a:spLocks noGrp="1" noChangeArrowheads="1"/>
          </p:cNvSpPr>
          <p:nvPr>
            <p:ph type="body" idx="1"/>
          </p:nvPr>
        </p:nvSpPr>
        <p:spPr>
          <a:noFill/>
          <a:ln/>
        </p:spPr>
        <p:txBody>
          <a:bodyPr/>
          <a:lstStyle/>
          <a:p>
            <a:r>
              <a:rPr lang="en-US" altLang="en-US" dirty="0" smtClean="0"/>
              <a:t>Doing a little algebra to show how these four fractions reduce down to what is called the “cross-product” of the 2x2 table, the ratio of the products of the two diagonals.  Notice that this result would not be affected by whether we arrange disease across the top of the table and exposure down the side or the other way around (as in Stata).  However, it would be affected if we switching the order of yes vs no in the columns.  For this reason, we don’t recommend calculating the odds ratio with a cross product.  We do</a:t>
            </a:r>
            <a:r>
              <a:rPr lang="en-US" altLang="en-US" baseline="0" dirty="0" smtClean="0"/>
              <a:t> not understand the origins of “cross-product” approach and we do not see how it all lends to better understanding of the concepts, but we do know that it is pervasive. </a:t>
            </a:r>
          </a:p>
          <a:p>
            <a:endParaRPr lang="en-US" altLang="en-US" baseline="0" dirty="0" smtClean="0"/>
          </a:p>
          <a:p>
            <a:r>
              <a:rPr lang="en-US" altLang="en-US" dirty="0" smtClean="0"/>
              <a:t>Instead, we suggest to calculate odds ratios based on first principles:  odds of disease among exposed divided by odds of disease among unexposed.  If you use first principles to make the calculation, you will never go wrong.  </a:t>
            </a:r>
          </a:p>
        </p:txBody>
      </p:sp>
    </p:spTree>
    <p:extLst>
      <p:ext uri="{BB962C8B-B14F-4D97-AF65-F5344CB8AC3E}">
        <p14:creationId xmlns:p14="http://schemas.microsoft.com/office/powerpoint/2010/main" val="21434185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5"/>
          <p:cNvSpPr>
            <a:spLocks noGrp="1" noChangeArrowheads="1"/>
          </p:cNvSpPr>
          <p:nvPr>
            <p:ph type="sldNum" sz="quarter" idx="5"/>
          </p:nvPr>
        </p:nvSpPr>
        <p:spPr>
          <a:noFill/>
        </p:spPr>
        <p:txBody>
          <a:bodyPr/>
          <a:lstStyle/>
          <a:p>
            <a:fld id="{EB348229-EEA4-48B0-ACFF-2A1F1593D93D}" type="slidenum">
              <a:rPr lang="en-US" smtClean="0">
                <a:solidFill>
                  <a:prstClr val="black"/>
                </a:solidFill>
              </a:rPr>
              <a:pPr/>
              <a:t>46</a:t>
            </a:fld>
            <a:endParaRPr lang="en-US" dirty="0" smtClean="0">
              <a:solidFill>
                <a:prstClr val="black"/>
              </a:solidFill>
            </a:endParaRPr>
          </a:p>
        </p:txBody>
      </p:sp>
      <p:sp>
        <p:nvSpPr>
          <p:cNvPr id="188418" name="Rectangle 2"/>
          <p:cNvSpPr>
            <a:spLocks noGrp="1" noRot="1" noChangeAspect="1" noChangeArrowheads="1" noTextEdit="1"/>
          </p:cNvSpPr>
          <p:nvPr>
            <p:ph type="sldImg"/>
          </p:nvPr>
        </p:nvSpPr>
        <p:spPr>
          <a:xfrm>
            <a:off x="885825" y="695325"/>
            <a:ext cx="5219700" cy="3481388"/>
          </a:xfrm>
          <a:ln/>
        </p:spPr>
      </p:sp>
      <p:sp>
        <p:nvSpPr>
          <p:cNvPr id="188419" name="Rectangle 3"/>
          <p:cNvSpPr>
            <a:spLocks noGrp="1" noChangeArrowheads="1"/>
          </p:cNvSpPr>
          <p:nvPr>
            <p:ph type="body" idx="1"/>
          </p:nvPr>
        </p:nvSpPr>
        <p:spPr>
          <a:noFill/>
          <a:ln/>
        </p:spPr>
        <p:txBody>
          <a:bodyPr/>
          <a:lstStyle/>
          <a:p>
            <a:r>
              <a:rPr lang="en-US" dirty="0" smtClean="0"/>
              <a:t>In this slide, the behavior</a:t>
            </a:r>
            <a:r>
              <a:rPr lang="en-US" baseline="0" dirty="0" smtClean="0"/>
              <a:t> of the odds ratio has been added.  Unlike the PR, for the OR, t</a:t>
            </a:r>
            <a:r>
              <a:rPr lang="en-US" dirty="0" smtClean="0"/>
              <a:t>he</a:t>
            </a:r>
            <a:r>
              <a:rPr lang="en-US" baseline="0" dirty="0" smtClean="0"/>
              <a:t> average </a:t>
            </a:r>
            <a:r>
              <a:rPr lang="en-US" dirty="0" smtClean="0"/>
              <a:t>of the two stratum-specific odds ratios (in</a:t>
            </a:r>
            <a:r>
              <a:rPr lang="en-US" baseline="0" dirty="0" smtClean="0"/>
              <a:t> this case, 4.5)</a:t>
            </a:r>
            <a:r>
              <a:rPr lang="en-US" dirty="0" smtClean="0"/>
              <a:t> is not equal to the crude odds ratio (3.3).</a:t>
            </a:r>
            <a:r>
              <a:rPr lang="en-US" baseline="0" dirty="0" smtClean="0"/>
              <a:t>  Again, there is no confounding present here, which could explain why a crude measure of association changes after adjustment for confounding factors.</a:t>
            </a:r>
            <a:endParaRPr lang="en-US" dirty="0" smtClean="0"/>
          </a:p>
          <a:p>
            <a:endParaRPr lang="en-US" dirty="0" smtClean="0"/>
          </a:p>
          <a:p>
            <a:r>
              <a:rPr lang="en-US" dirty="0" smtClean="0"/>
              <a:t>This terminology will be much easier to understand later in the course when we formally cover confounding but suffice it say now that controlling</a:t>
            </a:r>
            <a:r>
              <a:rPr lang="en-US" baseline="0" dirty="0" smtClean="0"/>
              <a:t> for age produced a bizarre in the OR. </a:t>
            </a:r>
            <a:r>
              <a:rPr lang="en-US" dirty="0" smtClean="0"/>
              <a:t> </a:t>
            </a:r>
          </a:p>
          <a:p>
            <a:endParaRPr lang="en-US" baseline="0" dirty="0" smtClean="0"/>
          </a:p>
          <a:p>
            <a:r>
              <a:rPr lang="en-US" dirty="0" smtClean="0"/>
              <a:t>This property</a:t>
            </a:r>
            <a:r>
              <a:rPr lang="en-US" baseline="0" dirty="0" smtClean="0"/>
              <a:t> of the odds ratio is not exactly one we can call favorable.   It is</a:t>
            </a:r>
            <a:r>
              <a:rPr lang="en-US" dirty="0" smtClean="0"/>
              <a:t> called non-collapsibility, and the problem is that it could mislead you during data analysis to think this is confounding. In other words,</a:t>
            </a:r>
            <a:r>
              <a:rPr lang="en-US" baseline="0" dirty="0" smtClean="0"/>
              <a:t> the stratified odds ratio looks considerably different than the unadjusted despite the fact there is no confounding.  This is an unfavorable property.</a:t>
            </a:r>
            <a:endParaRPr lang="en-US" dirty="0" smtClean="0"/>
          </a:p>
          <a:p>
            <a:endParaRPr lang="en-US" dirty="0" smtClean="0"/>
          </a:p>
          <a:p>
            <a:r>
              <a:rPr lang="en-US" dirty="0" smtClean="0"/>
              <a:t>The same problem is not seen when using a prevalence ratio, where the crude estimate is a weighted average of the two stratum-specific prevalence ratios.  Prevalence ratios and risk ratios are collapsible, which is a good thing.   Again, we are getting a bit ahead of ourselves in the terminology by attempting to explain collapsibility, but for now it is enough to understand that this is an unfavorable mathematical property of some measures of association (like the</a:t>
            </a:r>
            <a:r>
              <a:rPr lang="en-US" baseline="0" dirty="0" smtClean="0"/>
              <a:t> odds ratio)</a:t>
            </a:r>
            <a:r>
              <a:rPr lang="en-US" dirty="0" smtClean="0"/>
              <a:t>,</a:t>
            </a:r>
            <a:r>
              <a:rPr lang="en-US" baseline="0" dirty="0" smtClean="0"/>
              <a:t> at least in terms of ability of humans to understand them.</a:t>
            </a:r>
            <a:r>
              <a:rPr lang="en-US" dirty="0" smtClean="0"/>
              <a:t>  </a:t>
            </a:r>
          </a:p>
        </p:txBody>
      </p:sp>
    </p:spTree>
    <p:extLst>
      <p:ext uri="{BB962C8B-B14F-4D97-AF65-F5344CB8AC3E}">
        <p14:creationId xmlns:p14="http://schemas.microsoft.com/office/powerpoint/2010/main" val="39452862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a:noFill/>
        </p:spPr>
        <p:txBody>
          <a:bodyPr/>
          <a:lstStyle/>
          <a:p>
            <a:fld id="{FA141409-5C43-4E59-928E-1B91EA3EEB48}" type="slidenum">
              <a:rPr lang="en-US" altLang="en-US" smtClean="0">
                <a:solidFill>
                  <a:prstClr val="black"/>
                </a:solidFill>
              </a:rPr>
              <a:pPr/>
              <a:t>47</a:t>
            </a:fld>
            <a:endParaRPr lang="en-US" altLang="en-US" dirty="0" smtClean="0">
              <a:solidFill>
                <a:prstClr val="black"/>
              </a:solidFill>
            </a:endParaRPr>
          </a:p>
        </p:txBody>
      </p:sp>
      <p:sp>
        <p:nvSpPr>
          <p:cNvPr id="206850" name="Rectangle 2"/>
          <p:cNvSpPr>
            <a:spLocks noGrp="1" noRot="1" noChangeAspect="1" noChangeArrowheads="1" noTextEdit="1"/>
          </p:cNvSpPr>
          <p:nvPr>
            <p:ph type="sldImg"/>
          </p:nvPr>
        </p:nvSpPr>
        <p:spPr>
          <a:xfrm>
            <a:off x="885825" y="695325"/>
            <a:ext cx="5219700" cy="3481388"/>
          </a:xfrm>
          <a:ln/>
        </p:spPr>
      </p:sp>
      <p:sp>
        <p:nvSpPr>
          <p:cNvPr id="206851" name="Rectangle 3"/>
          <p:cNvSpPr>
            <a:spLocks noGrp="1" noChangeArrowheads="1"/>
          </p:cNvSpPr>
          <p:nvPr>
            <p:ph type="body" idx="1"/>
          </p:nvPr>
        </p:nvSpPr>
        <p:spPr>
          <a:noFill/>
          <a:ln/>
        </p:spPr>
        <p:txBody>
          <a:bodyPr/>
          <a:lstStyle/>
          <a:p>
            <a:r>
              <a:rPr lang="en-US" altLang="en-US" dirty="0" smtClean="0"/>
              <a:t>This schematic shows the ratio and difference measures that can be calculated from cohort studies.  All of the ratios are commonly used in practice, but the difference measures are typically limited to the risk difference and, less commonly,</a:t>
            </a:r>
            <a:r>
              <a:rPr lang="en-US" altLang="en-US" baseline="0" dirty="0" smtClean="0"/>
              <a:t> the</a:t>
            </a:r>
            <a:r>
              <a:rPr lang="en-US" altLang="en-US" dirty="0" smtClean="0"/>
              <a:t> rate difference.  We list hazard difference for completeness but it is very</a:t>
            </a:r>
            <a:r>
              <a:rPr lang="en-US" altLang="en-US" baseline="0" dirty="0" smtClean="0"/>
              <a:t> rarely used.  </a:t>
            </a:r>
            <a:r>
              <a:rPr lang="en-US" altLang="en-US" dirty="0" smtClean="0"/>
              <a:t>We will first discuss ratio measures of association and then difference measures.</a:t>
            </a:r>
          </a:p>
        </p:txBody>
      </p:sp>
    </p:spTree>
    <p:extLst>
      <p:ext uri="{BB962C8B-B14F-4D97-AF65-F5344CB8AC3E}">
        <p14:creationId xmlns:p14="http://schemas.microsoft.com/office/powerpoint/2010/main" val="1767952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a:spLocks noGrp="1" noChangeArrowheads="1"/>
          </p:cNvSpPr>
          <p:nvPr>
            <p:ph type="sldNum" sz="quarter" idx="5"/>
          </p:nvPr>
        </p:nvSpPr>
        <p:spPr>
          <a:noFill/>
        </p:spPr>
        <p:txBody>
          <a:bodyPr/>
          <a:lstStyle/>
          <a:p>
            <a:fld id="{A16D5EB8-B541-4CB5-B718-B6E7B5E51182}" type="slidenum">
              <a:rPr lang="en-US" altLang="en-US" smtClean="0">
                <a:solidFill>
                  <a:prstClr val="black"/>
                </a:solidFill>
              </a:rPr>
              <a:pPr/>
              <a:t>48</a:t>
            </a:fld>
            <a:endParaRPr lang="en-US" altLang="en-US" dirty="0" smtClean="0">
              <a:solidFill>
                <a:prstClr val="black"/>
              </a:solidFill>
            </a:endParaRPr>
          </a:p>
        </p:txBody>
      </p:sp>
      <p:sp>
        <p:nvSpPr>
          <p:cNvPr id="233474" name="Rectangle 2"/>
          <p:cNvSpPr>
            <a:spLocks noGrp="1" noRot="1" noChangeAspect="1" noChangeArrowheads="1" noTextEdit="1"/>
          </p:cNvSpPr>
          <p:nvPr>
            <p:ph type="sldImg"/>
          </p:nvPr>
        </p:nvSpPr>
        <p:spPr>
          <a:xfrm>
            <a:off x="885825" y="695325"/>
            <a:ext cx="5219700" cy="3481388"/>
          </a:xfrm>
          <a:ln/>
        </p:spPr>
      </p:sp>
      <p:sp>
        <p:nvSpPr>
          <p:cNvPr id="233475" name="Rectangle 3"/>
          <p:cNvSpPr>
            <a:spLocks noGrp="1" noChangeArrowheads="1"/>
          </p:cNvSpPr>
          <p:nvPr>
            <p:ph type="body" idx="1"/>
          </p:nvPr>
        </p:nvSpPr>
        <p:spPr>
          <a:noFill/>
          <a:ln/>
        </p:spPr>
        <p:txBody>
          <a:bodyPr/>
          <a:lstStyle/>
          <a:p>
            <a:r>
              <a:rPr lang="en-US" altLang="en-US" dirty="0" smtClean="0"/>
              <a:t>We provide two preferred descriptions for a rate ratio greater than one.  The description in the third bullet is acceptable although some my object that it is not clearly describing rate ratio rather than rate difference.  Note that the description should not include “more likely” or similar terms that imply a comparison of risks rather than rates.</a:t>
            </a:r>
          </a:p>
        </p:txBody>
      </p:sp>
    </p:spTree>
    <p:extLst>
      <p:ext uri="{BB962C8B-B14F-4D97-AF65-F5344CB8AC3E}">
        <p14:creationId xmlns:p14="http://schemas.microsoft.com/office/powerpoint/2010/main" val="28405866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a:spLocks noGrp="1" noChangeArrowheads="1"/>
          </p:cNvSpPr>
          <p:nvPr>
            <p:ph type="sldNum" sz="quarter" idx="5"/>
          </p:nvPr>
        </p:nvSpPr>
        <p:spPr>
          <a:noFill/>
        </p:spPr>
        <p:txBody>
          <a:bodyPr/>
          <a:lstStyle/>
          <a:p>
            <a:fld id="{EA8556E8-3919-4ACB-882F-9A70B3838684}" type="slidenum">
              <a:rPr lang="en-US" smtClean="0">
                <a:solidFill>
                  <a:prstClr val="black"/>
                </a:solidFill>
              </a:rPr>
              <a:pPr/>
              <a:t>49</a:t>
            </a:fld>
            <a:endParaRPr lang="en-US" dirty="0" smtClean="0">
              <a:solidFill>
                <a:prstClr val="black"/>
              </a:solidFill>
            </a:endParaRPr>
          </a:p>
        </p:txBody>
      </p:sp>
      <p:sp>
        <p:nvSpPr>
          <p:cNvPr id="239618" name="Rectangle 2"/>
          <p:cNvSpPr>
            <a:spLocks noGrp="1" noRot="1" noChangeAspect="1" noChangeArrowheads="1" noTextEdit="1"/>
          </p:cNvSpPr>
          <p:nvPr>
            <p:ph type="sldImg"/>
          </p:nvPr>
        </p:nvSpPr>
        <p:spPr>
          <a:xfrm>
            <a:off x="885825" y="695325"/>
            <a:ext cx="5219700" cy="3481388"/>
          </a:xfrm>
          <a:ln/>
        </p:spPr>
      </p:sp>
      <p:sp>
        <p:nvSpPr>
          <p:cNvPr id="239619" name="Rectangle 3"/>
          <p:cNvSpPr>
            <a:spLocks noGrp="1" noChangeArrowheads="1"/>
          </p:cNvSpPr>
          <p:nvPr>
            <p:ph type="body" idx="1"/>
          </p:nvPr>
        </p:nvSpPr>
        <p:spPr>
          <a:noFill/>
          <a:ln/>
        </p:spPr>
        <p:txBody>
          <a:bodyPr/>
          <a:lstStyle/>
          <a:p>
            <a:r>
              <a:rPr lang="en-US" dirty="0" smtClean="0"/>
              <a:t>Here is an example from a study of mortality after pediatric kidney transplant, comparing survival in children who received a kidney from a living versus a recently deceased donor.  As we saw in the lecture on disease occurrence, we can generate a smoothed hazard function from a dataset with survival data (or “time to event” data).   This slide shows the survival curves and smoothed hazard functions for the two exposure levels in this study (living versus cadaveric donor).  From the graphs, we can see that the survival is better in the group that received a kidney from a living donor.  We have 2 broad ways to measure disease occurrence in this cohort study:  cumulative incidence and incidence rate.   With cumulative incidence we could calculate a risk ratio for living vs cadaveric donor.  But, how would we calculate a ratio of</a:t>
            </a:r>
            <a:r>
              <a:rPr lang="en-US" baseline="0" dirty="0" smtClean="0"/>
              <a:t> hazards</a:t>
            </a:r>
            <a:r>
              <a:rPr lang="en-US" dirty="0" smtClean="0"/>
              <a:t>?  We could use the average incidence rate for the time period of the study, but we can see from the smoothed hazard function that the rate changes over time.  The ratio of average incidence rates might be misleading.  So, it</a:t>
            </a:r>
            <a:r>
              <a:rPr lang="en-US" baseline="0" dirty="0" smtClean="0"/>
              <a:t> is </a:t>
            </a:r>
            <a:r>
              <a:rPr lang="en-US" dirty="0" smtClean="0"/>
              <a:t>better to compare the hazards (the</a:t>
            </a:r>
            <a:r>
              <a:rPr lang="en-US" baseline="0" dirty="0" smtClean="0"/>
              <a:t> collection of </a:t>
            </a:r>
            <a:r>
              <a:rPr lang="en-US" dirty="0" smtClean="0"/>
              <a:t>instantaneous incidence rates) at each point in time,</a:t>
            </a:r>
            <a:r>
              <a:rPr lang="en-US" baseline="0" dirty="0" smtClean="0"/>
              <a:t> such as each red line on the graph (but you would do this for all points in time with sophisticated math)</a:t>
            </a:r>
            <a:r>
              <a:rPr lang="en-US" dirty="0" smtClean="0"/>
              <a:t>.  This can be done with the proportional hazards mathematical regression model, which, in brief, forms a weighted average of the ratio of hazards over time.  You cannot do this manually.</a:t>
            </a:r>
            <a:r>
              <a:rPr lang="en-US" baseline="0" dirty="0" smtClean="0"/>
              <a:t>  You need some mathematical shortcuts and a computer to assist.  </a:t>
            </a:r>
            <a:r>
              <a:rPr lang="en-US" dirty="0" smtClean="0"/>
              <a:t>This regression model is currently the “workhorse” for analysis of longitudinal studies that have individual-level  “time to event” data.  We do not go into any detail about this (or other) statistical models in this course,</a:t>
            </a:r>
            <a:r>
              <a:rPr lang="en-US" baseline="0" dirty="0" smtClean="0"/>
              <a:t> but y</a:t>
            </a:r>
            <a:r>
              <a:rPr lang="en-US" dirty="0" smtClean="0"/>
              <a:t>ou will learn more about proportional hazards in your Biostatistics courses.  Our goal here is for you to be aware that this mathematical model provides a type of rate ratio – a hazard ratio -  for analysis of disease associations in cohort studies.   </a:t>
            </a:r>
          </a:p>
        </p:txBody>
      </p:sp>
    </p:spTree>
    <p:extLst>
      <p:ext uri="{BB962C8B-B14F-4D97-AF65-F5344CB8AC3E}">
        <p14:creationId xmlns:p14="http://schemas.microsoft.com/office/powerpoint/2010/main" val="2160736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p:spPr>
        <p:txBody>
          <a:bodyPr/>
          <a:lstStyle/>
          <a:p>
            <a:fld id="{159FCF00-9002-426A-9324-3FC58313A0FD}" type="slidenum">
              <a:rPr lang="en-US" altLang="en-US" smtClean="0">
                <a:solidFill>
                  <a:prstClr val="black"/>
                </a:solidFill>
              </a:rPr>
              <a:pPr/>
              <a:t>50</a:t>
            </a:fld>
            <a:endParaRPr lang="en-US" altLang="en-US" dirty="0" smtClean="0">
              <a:solidFill>
                <a:prstClr val="black"/>
              </a:solidFill>
            </a:endParaRPr>
          </a:p>
        </p:txBody>
      </p:sp>
      <p:sp>
        <p:nvSpPr>
          <p:cNvPr id="254978" name="Rectangle 2"/>
          <p:cNvSpPr>
            <a:spLocks noGrp="1" noRot="1" noChangeAspect="1" noChangeArrowheads="1" noTextEdit="1"/>
          </p:cNvSpPr>
          <p:nvPr>
            <p:ph type="sldImg"/>
          </p:nvPr>
        </p:nvSpPr>
        <p:spPr>
          <a:xfrm>
            <a:off x="885825" y="695325"/>
            <a:ext cx="5219700" cy="3481388"/>
          </a:xfrm>
          <a:ln/>
        </p:spPr>
      </p:sp>
      <p:sp>
        <p:nvSpPr>
          <p:cNvPr id="254979"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This </a:t>
            </a:r>
            <a:r>
              <a:rPr lang="en-US" altLang="en-US" baseline="0" dirty="0" smtClean="0"/>
              <a:t>illustration shows an exposure that we can assume is clearly influencing or “causing” the occurrence of the outcome of interest.  The incidence rate of the outcome is consistently higher in the exposed, shown in upper left.  The rate ratio reflects this throughout the follow-up time of 10 years.  At every time point, it is 2.0.  In contrast, the cumulative incidence curves start to converge in the latter years of follow-up (lower left), and the resulting risk ratio shows only a small effect of the exposure in latter years as the risk ratio becomes close to 1.0.  Therefore, at 10 years, because of the ceiling effect, the risk ratio is going to be misleading as a measure of causation.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However, if the goal is to predict who will get the event by 10 years, then the risk ratio is more useful than the rate ratio.   The risk ratio gives the bottom line, just focusing on the fraction who have developed the event by 10 years.  </a:t>
            </a:r>
            <a:endParaRPr lang="en-US" altLang="en-US" dirty="0" smtClean="0"/>
          </a:p>
          <a:p>
            <a:endParaRPr lang="en-US" altLang="en-US" dirty="0" smtClean="0"/>
          </a:p>
        </p:txBody>
      </p:sp>
    </p:spTree>
    <p:extLst>
      <p:ext uri="{BB962C8B-B14F-4D97-AF65-F5344CB8AC3E}">
        <p14:creationId xmlns:p14="http://schemas.microsoft.com/office/powerpoint/2010/main" val="1388830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885825" y="695325"/>
            <a:ext cx="5219700" cy="3481388"/>
          </a:xfrm>
          <a:ln/>
        </p:spPr>
      </p:sp>
      <p:sp>
        <p:nvSpPr>
          <p:cNvPr id="43010" name="Rectangle 3"/>
          <p:cNvSpPr>
            <a:spLocks noGrp="1" noChangeArrowheads="1"/>
          </p:cNvSpPr>
          <p:nvPr>
            <p:ph type="body" idx="1"/>
          </p:nvPr>
        </p:nvSpPr>
        <p:spPr>
          <a:noFill/>
          <a:ln/>
        </p:spPr>
        <p:txBody>
          <a:bodyPr/>
          <a:lstStyle/>
          <a:p>
            <a:r>
              <a:rPr lang="en-US" dirty="0" smtClean="0"/>
              <a:t>Let’s start with a fixed cohort study.  A</a:t>
            </a:r>
            <a:r>
              <a:rPr lang="en-US" baseline="0" dirty="0" smtClean="0"/>
              <a:t> fixed cohort study is the classic observational study, meaning what most people think of when they think of a cohort study.  </a:t>
            </a:r>
            <a:r>
              <a:rPr lang="en-US" dirty="0" smtClean="0"/>
              <a:t>A</a:t>
            </a:r>
            <a:r>
              <a:rPr lang="en-US" baseline="0" dirty="0" smtClean="0"/>
              <a:t> fixed cohort study </a:t>
            </a:r>
            <a:r>
              <a:rPr lang="en-US" dirty="0" smtClean="0"/>
              <a:t>begins with a group of individuals</a:t>
            </a:r>
            <a:r>
              <a:rPr lang="en-US" baseline="0" dirty="0" smtClean="0"/>
              <a:t> whom </a:t>
            </a:r>
            <a:r>
              <a:rPr lang="en-US" dirty="0" smtClean="0"/>
              <a:t>at time zero have some</a:t>
            </a:r>
            <a:r>
              <a:rPr lang="en-US" baseline="0" dirty="0" smtClean="0"/>
              <a:t> defined set of characteristics.  If the goal is to study a particular event or outcome, we would typically include in the defined set of characteristics that n</a:t>
            </a:r>
            <a:r>
              <a:rPr lang="en-US" dirty="0" smtClean="0"/>
              <a:t>one of the</a:t>
            </a:r>
            <a:r>
              <a:rPr lang="en-US" baseline="0" dirty="0" smtClean="0"/>
              <a:t> individuals</a:t>
            </a:r>
            <a:r>
              <a:rPr lang="en-US" dirty="0" smtClean="0"/>
              <a:t> have the event or outcome of interest.</a:t>
            </a:r>
            <a:r>
              <a:rPr lang="en-US" baseline="0" dirty="0" smtClean="0"/>
              <a:t>  These individuals</a:t>
            </a:r>
            <a:r>
              <a:rPr lang="en-US" dirty="0" smtClean="0"/>
              <a:t> are then observed over time for the occurrence of the event of interest.  The time of observation</a:t>
            </a:r>
            <a:r>
              <a:rPr lang="en-US" baseline="0" dirty="0" smtClean="0"/>
              <a:t> is usually the “time since enrollment” in a fixed cohort, as identified on the x-axis in this schematic.  The time element could be other things, however, such as age. </a:t>
            </a:r>
            <a:r>
              <a:rPr lang="en-US" dirty="0" smtClean="0"/>
              <a:t>The event could be</a:t>
            </a:r>
            <a:r>
              <a:rPr lang="en-US" baseline="0" dirty="0" smtClean="0"/>
              <a:t> anything, a disease, death, cessation of smoking, attending a primary care visit for the first time, etc.  </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 a fixed cohort study of some event (e.g., heart attack), the four possible outcomes for </a:t>
            </a:r>
            <a:r>
              <a:rPr lang="en-US" dirty="0" smtClean="0"/>
              <a:t>a participant in the fixed cohort study are:  loss to follow-up, having the event of interest, a competing event (e.g., death from something other than a heart</a:t>
            </a:r>
            <a:r>
              <a:rPr lang="en-US" baseline="0" dirty="0" smtClean="0"/>
              <a:t> attack)</a:t>
            </a:r>
            <a:r>
              <a:rPr lang="en-US" dirty="0" smtClean="0"/>
              <a:t>, or being followed without an event to the end of the study.  </a:t>
            </a:r>
          </a:p>
        </p:txBody>
      </p:sp>
    </p:spTree>
    <p:extLst>
      <p:ext uri="{BB962C8B-B14F-4D97-AF65-F5344CB8AC3E}">
        <p14:creationId xmlns:p14="http://schemas.microsoft.com/office/powerpoint/2010/main" val="11742141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p:spPr>
        <p:txBody>
          <a:bodyPr/>
          <a:lstStyle/>
          <a:p>
            <a:fld id="{F3A48E56-3432-4A5A-AD47-46A87D22AB8E}" type="slidenum">
              <a:rPr lang="en-US" altLang="en-US" smtClean="0">
                <a:solidFill>
                  <a:prstClr val="black"/>
                </a:solidFill>
              </a:rPr>
              <a:pPr/>
              <a:t>51</a:t>
            </a:fld>
            <a:endParaRPr lang="en-US" altLang="en-US" dirty="0" smtClean="0">
              <a:solidFill>
                <a:prstClr val="black"/>
              </a:solidFill>
            </a:endParaRPr>
          </a:p>
        </p:txBody>
      </p:sp>
      <p:sp>
        <p:nvSpPr>
          <p:cNvPr id="264194" name="Rectangle 2"/>
          <p:cNvSpPr>
            <a:spLocks noGrp="1" noRot="1" noChangeAspect="1" noChangeArrowheads="1" noTextEdit="1"/>
          </p:cNvSpPr>
          <p:nvPr>
            <p:ph type="sldImg"/>
          </p:nvPr>
        </p:nvSpPr>
        <p:spPr>
          <a:xfrm>
            <a:off x="885825" y="695325"/>
            <a:ext cx="5219700" cy="3481388"/>
          </a:xfrm>
          <a:ln/>
        </p:spPr>
      </p:sp>
      <p:sp>
        <p:nvSpPr>
          <p:cNvPr id="26419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For your reference, here</a:t>
            </a:r>
            <a:r>
              <a:rPr lang="en-US" altLang="en-US" baseline="0" dirty="0" smtClean="0"/>
              <a:t> is the list for measures of association that can be cohort studies with various regression techniques.  Here, things get more complicated, but this should not be surprising because a lot more is going on with cohort studies in terms of censoring (either by drop-out or administrative censoring) and competing events.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Our main point with this slide is that you now have the tools to consider which regression model you want to use for analysis of study results. You likely do not know how to perform the regression technique, but this will come later in other courses.  T</a:t>
            </a:r>
            <a:r>
              <a:rPr lang="en-US" dirty="0" smtClean="0"/>
              <a:t>he factors to take into account are study design, goal of the research question (causation versus prediction), the measures of association you want to get, whether you have competing events,</a:t>
            </a:r>
            <a:r>
              <a:rPr lang="en-US" baseline="0" dirty="0" smtClean="0"/>
              <a:t> and complete versus differing follow-up times.</a:t>
            </a:r>
            <a:endParaRPr lang="en-US" altLang="en-US" baseline="0" dirty="0" smtClean="0"/>
          </a:p>
          <a:p>
            <a:endParaRPr lang="en-US" altLang="en-US" baseline="0" dirty="0" smtClean="0"/>
          </a:p>
          <a:p>
            <a:r>
              <a:rPr lang="en-US" altLang="en-US" baseline="0" dirty="0" smtClean="0"/>
              <a:t>A key element to remember here is to be sure what your research question is.  Is it one of etiology/causation or is it one of prediction?   One common error in the literature is that when competing events are present researchers often reflexively grab for the Fine and Gray modification of the proportional hazards regression technique.  We want to emphasize that Fine and Gray is appropriate for when prediction (did the event happen or not but not how fast or by what mechanism) is the goal.   If competing events are present and etiologic questions are being asked, the conventional proportional hazards model, which will produce cause-specific hazard ratios, is the one to use. Note: there will be issues of potential selection bias caused by the competing events, but these need to be dealt with by techniques other than a different regression model.</a:t>
            </a:r>
          </a:p>
          <a:p>
            <a:endParaRPr lang="en-US" altLang="en-US" baseline="0" dirty="0" smtClean="0"/>
          </a:p>
          <a:p>
            <a:endParaRPr lang="en-US" altLang="en-US" dirty="0" smtClean="0"/>
          </a:p>
        </p:txBody>
      </p:sp>
    </p:spTree>
    <p:extLst>
      <p:ext uri="{BB962C8B-B14F-4D97-AF65-F5344CB8AC3E}">
        <p14:creationId xmlns:p14="http://schemas.microsoft.com/office/powerpoint/2010/main" val="34779586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a:spLocks noGrp="1" noChangeArrowheads="1"/>
          </p:cNvSpPr>
          <p:nvPr>
            <p:ph type="sldNum" sz="quarter" idx="5"/>
          </p:nvPr>
        </p:nvSpPr>
        <p:spPr>
          <a:noFill/>
        </p:spPr>
        <p:txBody>
          <a:bodyPr/>
          <a:lstStyle/>
          <a:p>
            <a:fld id="{EFFEDE4F-BBC1-47A5-AD08-039AD00C095E}" type="slidenum">
              <a:rPr lang="en-US" altLang="en-US" smtClean="0">
                <a:solidFill>
                  <a:prstClr val="black"/>
                </a:solidFill>
              </a:rPr>
              <a:pPr/>
              <a:t>52</a:t>
            </a:fld>
            <a:endParaRPr lang="en-US" altLang="en-US" dirty="0" smtClean="0">
              <a:solidFill>
                <a:prstClr val="black"/>
              </a:solidFill>
            </a:endParaRPr>
          </a:p>
        </p:txBody>
      </p:sp>
      <p:sp>
        <p:nvSpPr>
          <p:cNvPr id="272386" name="Rectangle 2"/>
          <p:cNvSpPr>
            <a:spLocks noGrp="1" noRot="1" noChangeAspect="1" noChangeArrowheads="1" noTextEdit="1"/>
          </p:cNvSpPr>
          <p:nvPr>
            <p:ph type="sldImg"/>
          </p:nvPr>
        </p:nvSpPr>
        <p:spPr>
          <a:xfrm>
            <a:off x="885825" y="695325"/>
            <a:ext cx="5219700" cy="3481388"/>
          </a:xfrm>
          <a:ln/>
        </p:spPr>
      </p:sp>
      <p:sp>
        <p:nvSpPr>
          <p:cNvPr id="272387" name="Rectangle 3"/>
          <p:cNvSpPr>
            <a:spLocks noGrp="1" noChangeArrowheads="1"/>
          </p:cNvSpPr>
          <p:nvPr>
            <p:ph type="body" idx="1"/>
          </p:nvPr>
        </p:nvSpPr>
        <p:spPr>
          <a:noFill/>
          <a:ln/>
        </p:spPr>
        <p:txBody>
          <a:bodyPr/>
          <a:lstStyle/>
          <a:p>
            <a:r>
              <a:rPr lang="en-US" altLang="en-US" dirty="0" smtClean="0"/>
              <a:t>Difference measures are also sometimes called absolute scale or additive scale measures.  Again, the type of study design limits the kind of difference measure that can be calculated.  This table formally shows which difference measures can be derived from the different study designs.  While this is the formal list, the measures with asterisks are rarely used.  Difference measures are primarily used for risks and rates and in the context of cohort studies.  </a:t>
            </a:r>
          </a:p>
          <a:p>
            <a:endParaRPr lang="en-US" altLang="en-US" dirty="0" smtClean="0"/>
          </a:p>
          <a:p>
            <a:r>
              <a:rPr lang="en-US" altLang="en-US" dirty="0" smtClean="0"/>
              <a:t>Note also that cohort studies can yield all of the prevalence measures (could be done at time zero or</a:t>
            </a:r>
            <a:r>
              <a:rPr lang="en-US" altLang="en-US" baseline="0" dirty="0" smtClean="0"/>
              <a:t> at any later time) in addition to the incidence measures.    It is most common to see prevalence measures taken at time 0 of a fixed cohort.  </a:t>
            </a:r>
            <a:endParaRPr lang="en-US" altLang="en-US" dirty="0" smtClean="0"/>
          </a:p>
        </p:txBody>
      </p:sp>
    </p:spTree>
    <p:extLst>
      <p:ext uri="{BB962C8B-B14F-4D97-AF65-F5344CB8AC3E}">
        <p14:creationId xmlns:p14="http://schemas.microsoft.com/office/powerpoint/2010/main" val="10886039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p:cNvSpPr>
            <a:spLocks noGrp="1" noChangeArrowheads="1"/>
          </p:cNvSpPr>
          <p:nvPr>
            <p:ph type="sldNum" sz="quarter" idx="5"/>
          </p:nvPr>
        </p:nvSpPr>
        <p:spPr>
          <a:noFill/>
        </p:spPr>
        <p:txBody>
          <a:bodyPr/>
          <a:lstStyle/>
          <a:p>
            <a:fld id="{4B45B518-D8FC-4655-A661-8742BEB46262}" type="slidenum">
              <a:rPr lang="en-US" altLang="en-US" smtClean="0">
                <a:solidFill>
                  <a:prstClr val="black"/>
                </a:solidFill>
              </a:rPr>
              <a:pPr/>
              <a:t>53</a:t>
            </a:fld>
            <a:endParaRPr lang="en-US" altLang="en-US" dirty="0" smtClean="0">
              <a:solidFill>
                <a:prstClr val="black"/>
              </a:solidFill>
            </a:endParaRPr>
          </a:p>
        </p:txBody>
      </p:sp>
      <p:sp>
        <p:nvSpPr>
          <p:cNvPr id="278530" name="Rectangle 2"/>
          <p:cNvSpPr>
            <a:spLocks noGrp="1" noRot="1" noChangeAspect="1" noChangeArrowheads="1" noTextEdit="1"/>
          </p:cNvSpPr>
          <p:nvPr>
            <p:ph type="sldImg"/>
          </p:nvPr>
        </p:nvSpPr>
        <p:spPr>
          <a:xfrm>
            <a:off x="885825" y="695325"/>
            <a:ext cx="5219700" cy="3481388"/>
          </a:xfrm>
          <a:ln/>
        </p:spPr>
      </p:sp>
      <p:sp>
        <p:nvSpPr>
          <p:cNvPr id="278531" name="Rectangle 3"/>
          <p:cNvSpPr>
            <a:spLocks noGrp="1" noChangeArrowheads="1"/>
          </p:cNvSpPr>
          <p:nvPr>
            <p:ph type="body" idx="1"/>
          </p:nvPr>
        </p:nvSpPr>
        <p:spPr>
          <a:noFill/>
          <a:ln/>
        </p:spPr>
        <p:txBody>
          <a:bodyPr/>
          <a:lstStyle/>
          <a:p>
            <a:r>
              <a:rPr lang="en-US" altLang="en-US" dirty="0" smtClean="0"/>
              <a:t>Taking the reciprocal of the difference</a:t>
            </a:r>
            <a:r>
              <a:rPr lang="en-US" altLang="en-US" baseline="0" dirty="0" smtClean="0"/>
              <a:t> measure is one of the</a:t>
            </a:r>
            <a:r>
              <a:rPr lang="en-US" altLang="en-US" dirty="0" smtClean="0"/>
              <a:t> most useful applications of the absolute difference measure.  It creates</a:t>
            </a:r>
            <a:r>
              <a:rPr lang="en-US" altLang="en-US" baseline="0" dirty="0" smtClean="0"/>
              <a:t> the construct of “number needed to”, the most well known of which is the “number needed to treat”.  </a:t>
            </a:r>
            <a:r>
              <a:rPr lang="en-US" altLang="en-US" dirty="0" smtClean="0"/>
              <a:t>Depending on the scenario, you can calculate the number needed to treat to prevent one more case of disease (e.g., “We need to treat 10 persons with new drug X to prevent 1 additional heart attack</a:t>
            </a:r>
            <a:r>
              <a:rPr lang="en-US" altLang="en-US" baseline="0" dirty="0" smtClean="0"/>
              <a:t> over a 10 year period of time”)</a:t>
            </a:r>
            <a:r>
              <a:rPr lang="en-US" altLang="en-US" dirty="0" smtClean="0"/>
              <a:t>, number needed to treat to harm one additional person (e.g., “For</a:t>
            </a:r>
            <a:r>
              <a:rPr lang="en-US" altLang="en-US" baseline="0" dirty="0" smtClean="0"/>
              <a:t> every 1000 patients treated with drug Z for 5 years, one additional side effect of bone marrow suppression occurred”),</a:t>
            </a:r>
            <a:r>
              <a:rPr lang="en-US" altLang="en-US" dirty="0" smtClean="0"/>
              <a:t> or number needed to protect from an exposure to prevent one case of disease (e.g.</a:t>
            </a:r>
            <a:r>
              <a:rPr lang="en-US" altLang="en-US" baseline="0" dirty="0" smtClean="0"/>
              <a:t> “For every 7 patients with exposure A whom we could change to being unexposed for 10 years, we could prevent 1 additional case of lung cancer”)</a:t>
            </a:r>
            <a:r>
              <a:rPr lang="en-US" altLang="en-US" dirty="0" smtClean="0"/>
              <a:t>.  This is all done by taking the reciprocal</a:t>
            </a:r>
            <a:r>
              <a:rPr lang="en-US" altLang="en-US" baseline="0" dirty="0" smtClean="0"/>
              <a:t> of the risk difference.  Note that the time horizon must always be included, just as it always must be when expressing cumulative incidences.</a:t>
            </a:r>
          </a:p>
          <a:p>
            <a:endParaRPr lang="en-US" altLang="en-US" baseline="0" dirty="0" smtClean="0"/>
          </a:p>
          <a:p>
            <a:r>
              <a:rPr lang="en-US" altLang="en-US" dirty="0" smtClean="0"/>
              <a:t>Creating</a:t>
            </a:r>
            <a:r>
              <a:rPr lang="en-US" altLang="en-US" baseline="0" dirty="0" smtClean="0"/>
              <a:t> this “number needed to” metric now presents the measure of association in terms of actual number of people.  An NNT of 10 is a stronger effect than an NNT of 100, for example.  For many observers, this has more meaning than a ratio measure of association or an absolute difference, but this is by no means is a universal finding.  </a:t>
            </a:r>
          </a:p>
          <a:p>
            <a:endParaRPr lang="en-US" altLang="en-US" baseline="0" dirty="0" smtClean="0"/>
          </a:p>
          <a:p>
            <a:r>
              <a:rPr lang="en-US" altLang="en-US" baseline="0" dirty="0" smtClean="0"/>
              <a:t>We can see some immediate uses of the NNT.  For</a:t>
            </a:r>
            <a:r>
              <a:rPr lang="en-US" altLang="en-US" dirty="0" smtClean="0"/>
              <a:t> example, we can easily see how the absolute difference can be used in cost effectiveness analysis.  For example, we might ask what are the cost implications of treating 38.5 persons an extra 3 months to prevent one case of TB.  The answer will depend on the comparative cost of treating the 38.5 persons with rifampin versus the cost of managing and treating one case of TB.  Those costs can be compiled and compared.  Of course, the two costs may not be the only the consideration.  In this example TB is a contagious disease and allowing one case of recurrence by under-treating could lead to additional infections and other cases of TB. </a:t>
            </a:r>
          </a:p>
          <a:p>
            <a:endParaRPr lang="en-US" altLang="en-US" dirty="0" smtClean="0"/>
          </a:p>
          <a:p>
            <a:r>
              <a:rPr lang="en-US" altLang="en-US" dirty="0" smtClean="0"/>
              <a:t>The number</a:t>
            </a:r>
            <a:r>
              <a:rPr lang="en-US" altLang="en-US" baseline="0" dirty="0" smtClean="0"/>
              <a:t> needed to treat concept is generally attributed to the Clinical Epidemiology Unit at McMaster University in Canada.   A sentinel reference is </a:t>
            </a:r>
            <a:r>
              <a:rPr lang="en-US" sz="1200" kern="1200" dirty="0" smtClean="0">
                <a:solidFill>
                  <a:schemeClr val="tx1"/>
                </a:solidFill>
                <a:effectLst/>
                <a:latin typeface="Times New Roman" pitchFamily="18" charset="0"/>
                <a:ea typeface="+mn-ea"/>
                <a:cs typeface="+mn-cs"/>
              </a:rPr>
              <a:t>Laupacis A, Sackett DL, Roberts RS. An assessment of clinically useful measures of the consequences of </a:t>
            </a:r>
          </a:p>
          <a:p>
            <a:r>
              <a:rPr lang="en-US" sz="1200" kern="1200" dirty="0" smtClean="0">
                <a:solidFill>
                  <a:schemeClr val="tx1"/>
                </a:solidFill>
                <a:effectLst/>
                <a:latin typeface="Times New Roman" pitchFamily="18" charset="0"/>
                <a:ea typeface="+mn-ea"/>
                <a:cs typeface="+mn-cs"/>
              </a:rPr>
              <a:t>treatment. N Engl J Med 1988;318:1728–33.  Because it is such a simple calculation,</a:t>
            </a:r>
            <a:r>
              <a:rPr lang="en-US" sz="1200" kern="1200" baseline="0" dirty="0" smtClean="0">
                <a:solidFill>
                  <a:schemeClr val="tx1"/>
                </a:solidFill>
                <a:effectLst/>
                <a:latin typeface="Times New Roman" pitchFamily="18" charset="0"/>
                <a:ea typeface="+mn-ea"/>
                <a:cs typeface="+mn-cs"/>
              </a:rPr>
              <a:t> it origins may be even further back in time but are uncredited.  </a:t>
            </a:r>
            <a:r>
              <a:rPr lang="en-US" sz="1200" kern="1200" dirty="0" smtClean="0">
                <a:solidFill>
                  <a:schemeClr val="tx1"/>
                </a:solidFill>
                <a:effectLst/>
                <a:latin typeface="Times New Roman" pitchFamily="18" charset="0"/>
                <a:ea typeface="+mn-ea"/>
                <a:cs typeface="+mn-cs"/>
              </a:rPr>
              <a:t> </a:t>
            </a:r>
          </a:p>
          <a:p>
            <a:endParaRPr lang="en-US" altLang="en-US" dirty="0" smtClean="0"/>
          </a:p>
        </p:txBody>
      </p:sp>
    </p:spTree>
    <p:extLst>
      <p:ext uri="{BB962C8B-B14F-4D97-AF65-F5344CB8AC3E}">
        <p14:creationId xmlns:p14="http://schemas.microsoft.com/office/powerpoint/2010/main" val="10935231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6579484A-47E6-44E5-8FD3-3FA57350FB33}" type="slidenum">
              <a:rPr lang="en-US" altLang="en-US" smtClean="0">
                <a:solidFill>
                  <a:prstClr val="black"/>
                </a:solidFill>
              </a:rPr>
              <a:pPr/>
              <a:t>54</a:t>
            </a:fld>
            <a:endParaRPr lang="en-US" altLang="en-US" dirty="0" smtClean="0">
              <a:solidFill>
                <a:prstClr val="black"/>
              </a:solidFill>
            </a:endParaRPr>
          </a:p>
        </p:txBody>
      </p:sp>
      <p:sp>
        <p:nvSpPr>
          <p:cNvPr id="59394" name="Rectangle 2"/>
          <p:cNvSpPr>
            <a:spLocks noGrp="1" noRot="1" noChangeAspect="1" noChangeArrowheads="1" noTextEdit="1"/>
          </p:cNvSpPr>
          <p:nvPr>
            <p:ph type="sldImg"/>
          </p:nvPr>
        </p:nvSpPr>
        <p:spPr>
          <a:xfrm>
            <a:off x="1176338" y="696913"/>
            <a:ext cx="4638675" cy="3479800"/>
          </a:xfrm>
          <a:ln/>
        </p:spPr>
      </p:sp>
      <p:sp>
        <p:nvSpPr>
          <p:cNvPr id="59395"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19818144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B62A697C-345F-46F3-838C-D47840A910E0}" type="slidenum">
              <a:rPr lang="en-US" altLang="en-US" smtClean="0">
                <a:solidFill>
                  <a:prstClr val="black"/>
                </a:solidFill>
              </a:rPr>
              <a:pPr/>
              <a:t>55</a:t>
            </a:fld>
            <a:endParaRPr lang="en-US" altLang="en-US" dirty="0" smtClean="0">
              <a:solidFill>
                <a:prstClr val="black"/>
              </a:solidFill>
            </a:endParaRPr>
          </a:p>
        </p:txBody>
      </p:sp>
      <p:sp>
        <p:nvSpPr>
          <p:cNvPr id="31746" name="Rectangle 2"/>
          <p:cNvSpPr>
            <a:spLocks noGrp="1" noRot="1" noChangeAspect="1" noChangeArrowheads="1" noTextEdit="1"/>
          </p:cNvSpPr>
          <p:nvPr>
            <p:ph type="sldImg"/>
          </p:nvPr>
        </p:nvSpPr>
        <p:spPr>
          <a:xfrm>
            <a:off x="1176338" y="696913"/>
            <a:ext cx="4638675" cy="3479800"/>
          </a:xfrm>
          <a:ln/>
        </p:spPr>
      </p:sp>
      <p:sp>
        <p:nvSpPr>
          <p:cNvPr id="31747" name="Rectangle 3"/>
          <p:cNvSpPr>
            <a:spLocks noGrp="1" noChangeArrowheads="1"/>
          </p:cNvSpPr>
          <p:nvPr>
            <p:ph type="body" idx="1"/>
          </p:nvPr>
        </p:nvSpPr>
        <p:spPr>
          <a:noFill/>
          <a:ln/>
        </p:spPr>
        <p:txBody>
          <a:bodyPr/>
          <a:lstStyle/>
          <a:p>
            <a:r>
              <a:rPr lang="en-US" altLang="en-US" dirty="0" smtClean="0"/>
              <a:t>Since a case-control design selects</a:t>
            </a:r>
            <a:r>
              <a:rPr lang="en-US" altLang="en-US" baseline="0" dirty="0" smtClean="0"/>
              <a:t> participants according to outcome status (case and non-case) </a:t>
            </a:r>
            <a:r>
              <a:rPr lang="en-US" altLang="en-US" dirty="0" smtClean="0"/>
              <a:t>and fixes the ratio of the</a:t>
            </a:r>
            <a:r>
              <a:rPr lang="en-US" altLang="en-US" baseline="0" dirty="0" smtClean="0"/>
              <a:t> cases and non-cases</a:t>
            </a:r>
            <a:r>
              <a:rPr lang="en-US" altLang="en-US" dirty="0" smtClean="0"/>
              <a:t> by selecting one or more controls per case, the investigator cannot assess disease occurrence (probability</a:t>
            </a:r>
            <a:r>
              <a:rPr lang="en-US" altLang="en-US" dirty="0" smtClean="0">
                <a:solidFill>
                  <a:srgbClr val="FF0000"/>
                </a:solidFill>
              </a:rPr>
              <a:t>, </a:t>
            </a:r>
            <a:r>
              <a:rPr lang="en-US" altLang="en-US" dirty="0" smtClean="0">
                <a:solidFill>
                  <a:schemeClr val="tx1"/>
                </a:solidFill>
              </a:rPr>
              <a:t>rate or odds</a:t>
            </a:r>
            <a:r>
              <a:rPr lang="en-US" altLang="en-US" dirty="0" smtClean="0"/>
              <a:t>) within the different exposure groups.   The investigator cannot</a:t>
            </a:r>
            <a:r>
              <a:rPr lang="en-US" altLang="en-US" baseline="0" dirty="0" smtClean="0"/>
              <a:t> work “across” the table, as we usually like to do.  </a:t>
            </a:r>
            <a:r>
              <a:rPr lang="en-US" altLang="en-US" dirty="0" smtClean="0"/>
              <a:t>All the investigator can do is to work “down” the table. </a:t>
            </a:r>
          </a:p>
        </p:txBody>
      </p:sp>
    </p:spTree>
    <p:extLst>
      <p:ext uri="{BB962C8B-B14F-4D97-AF65-F5344CB8AC3E}">
        <p14:creationId xmlns:p14="http://schemas.microsoft.com/office/powerpoint/2010/main" val="41564395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03F0F486-17F8-4059-BBFE-FD734DBE000B}" type="slidenum">
              <a:rPr lang="en-US" altLang="en-US" smtClean="0">
                <a:solidFill>
                  <a:prstClr val="black"/>
                </a:solidFill>
              </a:rPr>
              <a:pPr/>
              <a:t>56</a:t>
            </a:fld>
            <a:endParaRPr lang="en-US" altLang="en-US" dirty="0" smtClean="0">
              <a:solidFill>
                <a:prstClr val="black"/>
              </a:solidFill>
            </a:endParaRPr>
          </a:p>
        </p:txBody>
      </p:sp>
      <p:sp>
        <p:nvSpPr>
          <p:cNvPr id="44034" name="Rectangle 2"/>
          <p:cNvSpPr>
            <a:spLocks noGrp="1" noRot="1" noChangeAspect="1" noChangeArrowheads="1" noTextEdit="1"/>
          </p:cNvSpPr>
          <p:nvPr>
            <p:ph type="sldImg"/>
          </p:nvPr>
        </p:nvSpPr>
        <p:spPr>
          <a:xfrm>
            <a:off x="1176338" y="696913"/>
            <a:ext cx="4638675" cy="3479800"/>
          </a:xfrm>
          <a:ln/>
        </p:spPr>
      </p:sp>
      <p:sp>
        <p:nvSpPr>
          <p:cNvPr id="44035" name="Rectangle 3"/>
          <p:cNvSpPr>
            <a:spLocks noGrp="1" noChangeArrowheads="1"/>
          </p:cNvSpPr>
          <p:nvPr>
            <p:ph type="body" idx="1"/>
          </p:nvPr>
        </p:nvSpPr>
        <p:spPr>
          <a:noFill/>
          <a:ln/>
        </p:spPr>
        <p:txBody>
          <a:bodyPr/>
          <a:lstStyle/>
          <a:p>
            <a:r>
              <a:rPr lang="en-US" altLang="en-US" dirty="0" smtClean="0"/>
              <a:t>Some algebra demonstrates that we can</a:t>
            </a:r>
            <a:r>
              <a:rPr lang="en-US" altLang="en-US" baseline="0" dirty="0" smtClean="0"/>
              <a:t> get the odds ratio for disease from the odds ratio for exposure.</a:t>
            </a:r>
            <a:r>
              <a:rPr lang="en-US" altLang="en-US" dirty="0" smtClean="0"/>
              <a:t>  This is an important property of the odds ratio and its use in case-control studies. </a:t>
            </a:r>
          </a:p>
          <a:p>
            <a:endParaRPr lang="en-US" altLang="en-US" dirty="0" smtClean="0"/>
          </a:p>
          <a:p>
            <a:r>
              <a:rPr lang="en-US" altLang="en-US" dirty="0" smtClean="0"/>
              <a:t>As mentioned earlier,</a:t>
            </a:r>
            <a:r>
              <a:rPr lang="en-US" altLang="en-US" baseline="0" dirty="0" smtClean="0"/>
              <a:t> n</a:t>
            </a:r>
            <a:r>
              <a:rPr lang="en-US" altLang="en-US" dirty="0" smtClean="0"/>
              <a:t>ote that measuring the prevalence of exposure (rather than odds) in cases and controls does not give you a prevalence ratio that has any meaningful interpretation.  In other</a:t>
            </a:r>
            <a:r>
              <a:rPr lang="en-US" altLang="en-US" baseline="0" dirty="0" smtClean="0"/>
              <a:t> words, it does not give you a prevalence ratio comparing prevalence of disease in exposed vs unexposed.  </a:t>
            </a:r>
            <a:endParaRPr lang="en-US" altLang="en-US" dirty="0" smtClean="0"/>
          </a:p>
        </p:txBody>
      </p:sp>
    </p:spTree>
    <p:extLst>
      <p:ext uri="{BB962C8B-B14F-4D97-AF65-F5344CB8AC3E}">
        <p14:creationId xmlns:p14="http://schemas.microsoft.com/office/powerpoint/2010/main" val="40513861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E806A784-705F-4B4E-9166-030E103D42CC}" type="slidenum">
              <a:rPr lang="en-US" altLang="en-US" smtClean="0">
                <a:solidFill>
                  <a:prstClr val="black"/>
                </a:solidFill>
              </a:rPr>
              <a:pPr/>
              <a:t>57</a:t>
            </a:fld>
            <a:endParaRPr lang="en-US" altLang="en-US" dirty="0" smtClean="0">
              <a:solidFill>
                <a:prstClr val="black"/>
              </a:solidFill>
            </a:endParaRPr>
          </a:p>
        </p:txBody>
      </p:sp>
      <p:sp>
        <p:nvSpPr>
          <p:cNvPr id="46082" name="Rectangle 2"/>
          <p:cNvSpPr>
            <a:spLocks noGrp="1" noRot="1" noChangeAspect="1" noChangeArrowheads="1" noTextEdit="1"/>
          </p:cNvSpPr>
          <p:nvPr>
            <p:ph type="sldImg"/>
          </p:nvPr>
        </p:nvSpPr>
        <p:spPr>
          <a:xfrm>
            <a:off x="1176338" y="696913"/>
            <a:ext cx="4638675" cy="3479800"/>
          </a:xfrm>
          <a:ln/>
        </p:spPr>
      </p:sp>
      <p:sp>
        <p:nvSpPr>
          <p:cNvPr id="46083" name="Rectangle 3"/>
          <p:cNvSpPr>
            <a:spLocks noGrp="1" noChangeArrowheads="1"/>
          </p:cNvSpPr>
          <p:nvPr>
            <p:ph type="body" idx="1"/>
          </p:nvPr>
        </p:nvSpPr>
        <p:spPr>
          <a:noFill/>
          <a:ln/>
        </p:spPr>
        <p:txBody>
          <a:bodyPr/>
          <a:lstStyle/>
          <a:p>
            <a:r>
              <a:rPr lang="en-US" altLang="en-US" dirty="0" smtClean="0"/>
              <a:t>We</a:t>
            </a:r>
            <a:r>
              <a:rPr lang="en-US" altLang="en-US" baseline="0" dirty="0" smtClean="0"/>
              <a:t> can get the odds ratio of disease from a case-control study, but last week we spoke of some of the problems with odds ratios such as their not being able to be interpreted as probabilities (which is how most humans think) and the “odd” entity known as non-collapsibility.  Hence, the question is whether we can do better than just deriving an odds ratio of disease from case-controls studies?  Can we derive even more interpretable measures of association such as risk ratios or hazard ratios?</a:t>
            </a:r>
            <a:endParaRPr lang="en-US" altLang="en-US" dirty="0" smtClean="0"/>
          </a:p>
        </p:txBody>
      </p:sp>
    </p:spTree>
    <p:extLst>
      <p:ext uri="{BB962C8B-B14F-4D97-AF65-F5344CB8AC3E}">
        <p14:creationId xmlns:p14="http://schemas.microsoft.com/office/powerpoint/2010/main" val="17753352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8CE91494-750E-495E-A98D-FECB0B67F426}" type="slidenum">
              <a:rPr lang="en-US" altLang="en-US" smtClean="0">
                <a:solidFill>
                  <a:prstClr val="black"/>
                </a:solidFill>
              </a:rPr>
              <a:pPr/>
              <a:t>58</a:t>
            </a:fld>
            <a:endParaRPr lang="en-US" altLang="en-US" dirty="0" smtClean="0">
              <a:solidFill>
                <a:prstClr val="black"/>
              </a:solidFill>
            </a:endParaRPr>
          </a:p>
        </p:txBody>
      </p:sp>
      <p:sp>
        <p:nvSpPr>
          <p:cNvPr id="48130" name="Rectangle 2"/>
          <p:cNvSpPr>
            <a:spLocks noGrp="1" noRot="1" noChangeAspect="1" noChangeArrowheads="1" noTextEdit="1"/>
          </p:cNvSpPr>
          <p:nvPr>
            <p:ph type="sldImg"/>
          </p:nvPr>
        </p:nvSpPr>
        <p:spPr>
          <a:xfrm>
            <a:off x="1176338" y="696913"/>
            <a:ext cx="4638675" cy="3479800"/>
          </a:xfrm>
          <a:ln/>
        </p:spPr>
      </p:sp>
      <p:sp>
        <p:nvSpPr>
          <p:cNvPr id="48131" name="Rectangle 3"/>
          <p:cNvSpPr>
            <a:spLocks noGrp="1" noChangeArrowheads="1"/>
          </p:cNvSpPr>
          <p:nvPr>
            <p:ph type="body" idx="1"/>
          </p:nvPr>
        </p:nvSpPr>
        <p:spPr>
          <a:noFill/>
          <a:ln/>
        </p:spPr>
        <p:txBody>
          <a:bodyPr/>
          <a:lstStyle/>
          <a:p>
            <a:r>
              <a:rPr lang="en-US" altLang="en-US" dirty="0" smtClean="0"/>
              <a:t>The answer is “yes” and these tables (on this slide and the next) give a summary of just what useful measures of association the OR from a case-control study can estimate.  </a:t>
            </a:r>
          </a:p>
          <a:p>
            <a:endParaRPr lang="en-US" altLang="en-US" dirty="0" smtClean="0"/>
          </a:p>
          <a:p>
            <a:r>
              <a:rPr lang="en-US" altLang="en-US" dirty="0" smtClean="0"/>
              <a:t>For a long time, it was generally accepted that the OR in a case-control study in a fixed underlying cohort could be thought of as approximating the risk ratio if “the disease was rare.”   This is known as the “rare disease assumption”.   This idea stems from the properties of odds we discussed in the last lecture; i.e., the odds approximates the probability when the probability is low (say, less than 10%) and therefore a ratio of odds approximates a ratio of probabilities when the probabilities are low.  We will illustrate this again later in the lecture.  </a:t>
            </a:r>
          </a:p>
          <a:p>
            <a:endParaRPr lang="en-US" altLang="en-US" dirty="0" smtClean="0"/>
          </a:p>
          <a:p>
            <a:r>
              <a:rPr lang="en-US" altLang="en-US" dirty="0" smtClean="0"/>
              <a:t>Current epidemiologic theory has demonstrated that we don’t need the outcome to be rare in order for the odds ratio to estimate meaningful measures of association.  Depending on the sampling design, the odds ratio can give estimates of risk</a:t>
            </a:r>
            <a:r>
              <a:rPr lang="en-US" altLang="en-US" baseline="0" dirty="0" smtClean="0"/>
              <a:t> and hazard </a:t>
            </a:r>
            <a:r>
              <a:rPr lang="en-US" altLang="en-US" dirty="0" smtClean="0"/>
              <a:t>ratios measures without this “rare disease” assumption.</a:t>
            </a:r>
          </a:p>
          <a:p>
            <a:endParaRPr lang="en-US" altLang="en-US" dirty="0" smtClean="0"/>
          </a:p>
          <a:p>
            <a:r>
              <a:rPr lang="en-US" altLang="en-US" dirty="0" smtClean="0"/>
              <a:t>Specifically, what the OR in a case-control study estimates depends upon the nature of the underlying cohort and the control sampling.  This slide focuses on case-control studies in the context of a fixed cohort, and the next slide focuses on dynamic cohorts.  In a fixed cohort, we can take a random sample of the cohort at baseline for our control group (case-cohort design).  We could also use incidence density sampling, identifying control(s) each time a case occurs.  </a:t>
            </a:r>
          </a:p>
          <a:p>
            <a:endParaRPr lang="en-US" altLang="en-US" dirty="0" smtClean="0"/>
          </a:p>
          <a:p>
            <a:r>
              <a:rPr lang="en-US" altLang="en-US" dirty="0" smtClean="0"/>
              <a:t>Or, as we have been discouraging, we can take a random sample of non-cases after all cases have been identified.  </a:t>
            </a:r>
          </a:p>
          <a:p>
            <a:endParaRPr lang="en-US" altLang="en-US" dirty="0" smtClean="0"/>
          </a:p>
        </p:txBody>
      </p:sp>
    </p:spTree>
    <p:extLst>
      <p:ext uri="{BB962C8B-B14F-4D97-AF65-F5344CB8AC3E}">
        <p14:creationId xmlns:p14="http://schemas.microsoft.com/office/powerpoint/2010/main" val="33415629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96BA82EC-F0CB-459C-A42F-AEADA99DCB52}" type="slidenum">
              <a:rPr lang="en-US" altLang="en-US" smtClean="0">
                <a:solidFill>
                  <a:prstClr val="black"/>
                </a:solidFill>
              </a:rPr>
              <a:pPr/>
              <a:t>59</a:t>
            </a:fld>
            <a:endParaRPr lang="en-US" altLang="en-US" dirty="0" smtClean="0">
              <a:solidFill>
                <a:prstClr val="black"/>
              </a:solidFill>
            </a:endParaRPr>
          </a:p>
        </p:txBody>
      </p:sp>
      <p:sp>
        <p:nvSpPr>
          <p:cNvPr id="50178" name="Rectangle 2"/>
          <p:cNvSpPr>
            <a:spLocks noGrp="1" noRot="1" noChangeAspect="1" noChangeArrowheads="1" noTextEdit="1"/>
          </p:cNvSpPr>
          <p:nvPr>
            <p:ph type="sldImg"/>
          </p:nvPr>
        </p:nvSpPr>
        <p:spPr>
          <a:xfrm>
            <a:off x="1176338" y="696913"/>
            <a:ext cx="4638675" cy="3479800"/>
          </a:xfrm>
          <a:ln/>
        </p:spPr>
      </p:sp>
      <p:sp>
        <p:nvSpPr>
          <p:cNvPr id="50179" name="Rectangle 3"/>
          <p:cNvSpPr>
            <a:spLocks noGrp="1" noChangeArrowheads="1"/>
          </p:cNvSpPr>
          <p:nvPr>
            <p:ph type="body" idx="1"/>
          </p:nvPr>
        </p:nvSpPr>
        <p:spPr>
          <a:noFill/>
          <a:ln/>
        </p:spPr>
        <p:txBody>
          <a:bodyPr/>
          <a:lstStyle/>
          <a:p>
            <a:r>
              <a:rPr lang="en-US" altLang="en-US" dirty="0" smtClean="0"/>
              <a:t>In a dynamic cohort, we can also use incidence density sampling by identifying control(s) at</a:t>
            </a:r>
            <a:r>
              <a:rPr lang="en-US" altLang="en-US" baseline="0" dirty="0" smtClean="0"/>
              <a:t> each moment that </a:t>
            </a:r>
            <a:r>
              <a:rPr lang="en-US" altLang="en-US" dirty="0" smtClean="0"/>
              <a:t>a case occurs.  It requires no</a:t>
            </a:r>
            <a:r>
              <a:rPr lang="en-US" altLang="en-US" baseline="0" dirty="0" smtClean="0"/>
              <a:t> assumptions about exposure prevalence.  </a:t>
            </a:r>
            <a:r>
              <a:rPr lang="en-US" altLang="en-US" dirty="0" smtClean="0"/>
              <a:t>This is the cadillac approach for an underlying dynamic cohort.  As</a:t>
            </a:r>
            <a:r>
              <a:rPr lang="en-US" altLang="en-US" baseline="0" dirty="0" smtClean="0"/>
              <a:t> with a fixed cohort, the resulting odds ratio will be a consistent estimate of the hazard ratio.</a:t>
            </a:r>
            <a:endParaRPr lang="en-US" altLang="en-US" dirty="0" smtClean="0"/>
          </a:p>
          <a:p>
            <a:endParaRPr lang="en-US" altLang="en-US" dirty="0" smtClean="0"/>
          </a:p>
          <a:p>
            <a:r>
              <a:rPr lang="en-US" altLang="en-US" dirty="0" smtClean="0"/>
              <a:t>However, if we are willing to assume that the dynamic cohort is in “steady state” in terms of the exposure prevalence over time and that hazard</a:t>
            </a:r>
            <a:r>
              <a:rPr lang="en-US" altLang="en-US" baseline="0" dirty="0" smtClean="0"/>
              <a:t> ratio is constant, the</a:t>
            </a:r>
            <a:r>
              <a:rPr lang="en-US" altLang="en-US" dirty="0" smtClean="0"/>
              <a:t> we can also use a random sample of the dynamic cohort taken at one time point, such as the midpoint or after all cases have been identified.</a:t>
            </a:r>
            <a:r>
              <a:rPr lang="en-US" altLang="en-US" baseline="0" dirty="0" smtClean="0"/>
              <a:t> </a:t>
            </a:r>
            <a:r>
              <a:rPr lang="en-US" altLang="en-US" dirty="0" smtClean="0"/>
              <a:t>This will provide a consistent estimate of the hazard ratio. </a:t>
            </a:r>
            <a:r>
              <a:rPr lang="en-US" altLang="en-US" baseline="0" dirty="0" smtClean="0"/>
              <a:t>These are assumptions that are often hard to justify, and so these approaches are not the common.</a:t>
            </a:r>
          </a:p>
          <a:p>
            <a:endParaRPr lang="en-US" altLang="en-US" baseline="0" dirty="0" smtClean="0"/>
          </a:p>
          <a:p>
            <a:r>
              <a:rPr lang="en-US" altLang="en-US" dirty="0" smtClean="0"/>
              <a:t>If exposure is not a steady state, then we can still have a consistent</a:t>
            </a:r>
            <a:r>
              <a:rPr lang="en-US" altLang="en-US" baseline="0" dirty="0" smtClean="0"/>
              <a:t> </a:t>
            </a:r>
            <a:r>
              <a:rPr lang="en-US" altLang="en-US" dirty="0" smtClean="0"/>
              <a:t>estimate of the hazard</a:t>
            </a:r>
            <a:r>
              <a:rPr lang="en-US" altLang="en-US" baseline="0" dirty="0" smtClean="0"/>
              <a:t> </a:t>
            </a:r>
            <a:r>
              <a:rPr lang="en-US" altLang="en-US" dirty="0" smtClean="0"/>
              <a:t>ratio as long as we assume that the exposure is changing linearly over time and we doing our sampling</a:t>
            </a:r>
            <a:r>
              <a:rPr lang="en-US" altLang="en-US" baseline="0" dirty="0" smtClean="0"/>
              <a:t> at the mid-point of the period.  This linear change in exposure prevalence is also often a</a:t>
            </a:r>
            <a:r>
              <a:rPr lang="en-US" altLang="en-US" dirty="0" smtClean="0"/>
              <a:t> hard assumption to swallow.   </a:t>
            </a:r>
          </a:p>
          <a:p>
            <a:endParaRPr lang="en-US" altLang="en-US" dirty="0" smtClean="0"/>
          </a:p>
          <a:p>
            <a:r>
              <a:rPr lang="en-US" altLang="en-US" dirty="0" smtClean="0"/>
              <a:t>If we are unable to make these</a:t>
            </a:r>
            <a:r>
              <a:rPr lang="en-US" altLang="en-US" baseline="0" dirty="0" smtClean="0"/>
              <a:t> assumptions</a:t>
            </a:r>
            <a:r>
              <a:rPr lang="en-US" altLang="en-US" dirty="0" smtClean="0"/>
              <a:t>, but</a:t>
            </a:r>
            <a:r>
              <a:rPr lang="en-US" altLang="en-US" baseline="0" dirty="0" smtClean="0"/>
              <a:t> nonetheless do go ahead and </a:t>
            </a:r>
            <a:r>
              <a:rPr lang="en-US" altLang="en-US" dirty="0" smtClean="0"/>
              <a:t>take controls at one point in time (such as at the end), all we have is an odds ratio which is very difficult to interpret.</a:t>
            </a:r>
            <a:r>
              <a:rPr lang="en-US" altLang="en-US" baseline="0" dirty="0" smtClean="0"/>
              <a:t>  The odds ratio does not estimate a risk ratio or a hazard ratio.</a:t>
            </a:r>
            <a:endParaRPr lang="en-US" altLang="en-US" dirty="0" smtClean="0"/>
          </a:p>
        </p:txBody>
      </p:sp>
    </p:spTree>
    <p:extLst>
      <p:ext uri="{BB962C8B-B14F-4D97-AF65-F5344CB8AC3E}">
        <p14:creationId xmlns:p14="http://schemas.microsoft.com/office/powerpoint/2010/main" val="26095497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A66D6B6D-688F-42F2-BC39-7F03770B12BB}" type="slidenum">
              <a:rPr lang="en-US" altLang="en-US" smtClean="0">
                <a:solidFill>
                  <a:prstClr val="black"/>
                </a:solidFill>
              </a:rPr>
              <a:pPr/>
              <a:t>60</a:t>
            </a:fld>
            <a:endParaRPr lang="en-US" altLang="en-US" dirty="0" smtClean="0">
              <a:solidFill>
                <a:prstClr val="black"/>
              </a:solidFill>
            </a:endParaRPr>
          </a:p>
        </p:txBody>
      </p:sp>
      <p:sp>
        <p:nvSpPr>
          <p:cNvPr id="56322" name="Rectangle 2"/>
          <p:cNvSpPr>
            <a:spLocks noGrp="1" noRot="1" noChangeAspect="1" noChangeArrowheads="1" noTextEdit="1"/>
          </p:cNvSpPr>
          <p:nvPr>
            <p:ph type="sldImg"/>
          </p:nvPr>
        </p:nvSpPr>
        <p:spPr>
          <a:xfrm>
            <a:off x="1176338" y="696913"/>
            <a:ext cx="4638675" cy="3479800"/>
          </a:xfrm>
          <a:ln/>
        </p:spPr>
      </p:sp>
      <p:sp>
        <p:nvSpPr>
          <p:cNvPr id="56323" name="Rectangle 3"/>
          <p:cNvSpPr>
            <a:spLocks noGrp="1" noChangeArrowheads="1"/>
          </p:cNvSpPr>
          <p:nvPr>
            <p:ph type="body" idx="1"/>
          </p:nvPr>
        </p:nvSpPr>
        <p:spPr>
          <a:noFill/>
          <a:ln/>
        </p:spPr>
        <p:txBody>
          <a:bodyPr/>
          <a:lstStyle/>
          <a:p>
            <a:pPr eaLnBrk="0" hangingPunct="0"/>
            <a:r>
              <a:rPr lang="en-US" altLang="en-US" dirty="0" smtClean="0"/>
              <a:t>This graphic puts our notation for a cohort study in a 2 x 2 table. </a:t>
            </a:r>
            <a:r>
              <a:rPr lang="en-US" altLang="en-US" dirty="0"/>
              <a:t> </a:t>
            </a:r>
          </a:p>
          <a:p>
            <a:pPr eaLnBrk="0" hangingPunct="0"/>
            <a:endParaRPr lang="en-US" altLang="en-US" sz="800" dirty="0"/>
          </a:p>
          <a:p>
            <a:pPr eaLnBrk="0" hangingPunct="0"/>
            <a:r>
              <a:rPr lang="en-US" altLang="en-US" dirty="0"/>
              <a:t>1 = exposed and 0 = not exposed </a:t>
            </a:r>
          </a:p>
          <a:p>
            <a:pPr eaLnBrk="0" hangingPunct="0"/>
            <a:endParaRPr lang="en-US" altLang="en-US" sz="1000" dirty="0"/>
          </a:p>
          <a:p>
            <a:pPr eaLnBrk="0" hangingPunct="0"/>
            <a:r>
              <a:rPr lang="en-US" altLang="en-US" sz="1600" dirty="0"/>
              <a:t>E</a:t>
            </a:r>
            <a:r>
              <a:rPr lang="en-US" altLang="en-US" baseline="-25000" dirty="0" smtClean="0"/>
              <a:t>1</a:t>
            </a:r>
            <a:r>
              <a:rPr lang="en-US" altLang="en-US" dirty="0" smtClean="0"/>
              <a:t>    = </a:t>
            </a:r>
            <a:r>
              <a:rPr lang="en-US" altLang="en-US" dirty="0"/>
              <a:t>No. of events (cases) in exposed group</a:t>
            </a:r>
          </a:p>
          <a:p>
            <a:pPr eaLnBrk="0" hangingPunct="0"/>
            <a:r>
              <a:rPr lang="en-US" altLang="en-US" sz="1600" dirty="0"/>
              <a:t>E</a:t>
            </a:r>
            <a:r>
              <a:rPr lang="en-US" altLang="en-US" baseline="-25000" dirty="0" smtClean="0"/>
              <a:t>0</a:t>
            </a:r>
            <a:r>
              <a:rPr lang="en-US" altLang="en-US" dirty="0" smtClean="0"/>
              <a:t>    = </a:t>
            </a:r>
            <a:r>
              <a:rPr lang="en-US" altLang="en-US" dirty="0"/>
              <a:t>No. of events (cases) in unexposed group</a:t>
            </a:r>
          </a:p>
          <a:p>
            <a:pPr eaLnBrk="0" hangingPunct="0"/>
            <a:endParaRPr lang="en-US" altLang="en-US" dirty="0" smtClean="0"/>
          </a:p>
          <a:p>
            <a:pPr eaLnBrk="0" hangingPunct="0"/>
            <a:r>
              <a:rPr lang="en-US" altLang="en-US" sz="1600" dirty="0"/>
              <a:t>N</a:t>
            </a:r>
            <a:r>
              <a:rPr lang="en-US" altLang="en-US" baseline="-25000" dirty="0" smtClean="0"/>
              <a:t>1</a:t>
            </a:r>
            <a:r>
              <a:rPr lang="en-US" altLang="en-US" dirty="0" smtClean="0"/>
              <a:t>   = </a:t>
            </a:r>
            <a:r>
              <a:rPr lang="en-US" altLang="en-US" dirty="0"/>
              <a:t> No. of persons in exposed group (baseline)</a:t>
            </a:r>
          </a:p>
          <a:p>
            <a:pPr eaLnBrk="0" hangingPunct="0"/>
            <a:r>
              <a:rPr lang="en-US" altLang="en-US" sz="1600" dirty="0"/>
              <a:t>N</a:t>
            </a:r>
            <a:r>
              <a:rPr lang="en-US" altLang="en-US" baseline="-25000" dirty="0" smtClean="0"/>
              <a:t>0</a:t>
            </a:r>
            <a:r>
              <a:rPr lang="en-US" altLang="en-US" dirty="0" smtClean="0"/>
              <a:t>   = </a:t>
            </a:r>
            <a:r>
              <a:rPr lang="en-US" altLang="en-US" dirty="0"/>
              <a:t> No. of persons in unexposed group (baseline)</a:t>
            </a:r>
          </a:p>
          <a:p>
            <a:endParaRPr lang="en-US" altLang="en-US" dirty="0"/>
          </a:p>
          <a:p>
            <a:pPr defTabSz="929853">
              <a:defRPr/>
            </a:pPr>
            <a:r>
              <a:rPr lang="en-US" altLang="en-US" dirty="0" smtClean="0"/>
              <a:t>This</a:t>
            </a:r>
            <a:r>
              <a:rPr lang="en-US" altLang="en-US" baseline="0" dirty="0" smtClean="0"/>
              <a:t> fixed cohort is being followed over some time T.  </a:t>
            </a:r>
            <a:r>
              <a:rPr lang="en-US" altLang="en-US" dirty="0" smtClean="0"/>
              <a:t>This is the same notation we used previously in illustrating the measures of disease occurrence (E, N, T) with the addition of a 1 or 0 subscript to distinguish exposed from unexposed persons.  </a:t>
            </a:r>
          </a:p>
        </p:txBody>
      </p:sp>
    </p:spTree>
    <p:extLst>
      <p:ext uri="{BB962C8B-B14F-4D97-AF65-F5344CB8AC3E}">
        <p14:creationId xmlns:p14="http://schemas.microsoft.com/office/powerpoint/2010/main" val="3317153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xfrm>
            <a:off x="885825" y="695325"/>
            <a:ext cx="5219700" cy="3481388"/>
          </a:xfrm>
          <a:ln/>
        </p:spPr>
      </p:sp>
      <p:sp>
        <p:nvSpPr>
          <p:cNvPr id="55298" name="Rectangle 3"/>
          <p:cNvSpPr>
            <a:spLocks noGrp="1" noChangeArrowheads="1"/>
          </p:cNvSpPr>
          <p:nvPr>
            <p:ph type="body" idx="1"/>
          </p:nvPr>
        </p:nvSpPr>
        <p:spPr>
          <a:noFill/>
          <a:ln/>
        </p:spPr>
        <p:txBody>
          <a:bodyPr/>
          <a:lstStyle/>
          <a:p>
            <a:pPr>
              <a:lnSpc>
                <a:spcPct val="90000"/>
              </a:lnSpc>
            </a:pPr>
            <a:r>
              <a:rPr lang="en-US" dirty="0" smtClean="0"/>
              <a:t>The entire last half of the course is going to discuss threats to validity (also known as “bias”) in research, but one very important threat that we will introduce now is losses to follow-up.  </a:t>
            </a:r>
          </a:p>
          <a:p>
            <a:pPr>
              <a:lnSpc>
                <a:spcPct val="90000"/>
              </a:lnSpc>
            </a:pPr>
            <a:endParaRPr lang="en-US" dirty="0" smtClean="0"/>
          </a:p>
          <a:p>
            <a:pPr>
              <a:lnSpc>
                <a:spcPct val="90000"/>
              </a:lnSpc>
            </a:pPr>
            <a:r>
              <a:rPr lang="en-US" dirty="0" smtClean="0"/>
              <a:t>What is the effect of participants who are lost to follow-up on the inferences generated by a cohort study? This is a</a:t>
            </a:r>
            <a:r>
              <a:rPr lang="en-US" baseline="0" dirty="0" smtClean="0"/>
              <a:t> </a:t>
            </a:r>
            <a:r>
              <a:rPr lang="en-US" dirty="0" smtClean="0"/>
              <a:t>key element to consider when trying</a:t>
            </a:r>
            <a:r>
              <a:rPr lang="en-US" baseline="0" dirty="0" smtClean="0"/>
              <a:t> to make valid inferences when using a cohort study or an experimental trial.  The answer is that it depends upon the research question.  However, in general, these losses to follow-up are a source of concern.  B</a:t>
            </a:r>
            <a:r>
              <a:rPr lang="en-US" dirty="0" smtClean="0"/>
              <a:t>ecause participants are “lost” and we do not know their</a:t>
            </a:r>
            <a:r>
              <a:rPr lang="en-US" baseline="0" dirty="0" smtClean="0"/>
              <a:t> outcomes, we cannot tell </a:t>
            </a:r>
            <a:r>
              <a:rPr lang="en-US" dirty="0" smtClean="0"/>
              <a:t>about the effect of these losses on the study inferences.  Do those who are lost have a different rate of the outcome than those who remain?  Do they represent a different association between the exposure and outcome?  In practice, it is often impossible to answer these questions for the simple reason that participants who are lost or refuse to participate further are not available to supply the answers.  </a:t>
            </a:r>
          </a:p>
          <a:p>
            <a:pPr>
              <a:lnSpc>
                <a:spcPct val="90000"/>
              </a:lnSpc>
            </a:pPr>
            <a:endParaRPr lang="en-US" dirty="0" smtClean="0"/>
          </a:p>
          <a:p>
            <a:pPr>
              <a:lnSpc>
                <a:spcPct val="90000"/>
              </a:lnSpc>
            </a:pPr>
            <a:r>
              <a:rPr lang="en-US" dirty="0" smtClean="0"/>
              <a:t>It is possible to assume worst case scenarios for those lost to follow-up and assess the range of possible effects on the study findings. You will have a chance to try this in one of the homework problems.  This is known as a sensitivity analysis.</a:t>
            </a:r>
            <a:r>
              <a:rPr lang="en-US" baseline="0" dirty="0" smtClean="0"/>
              <a:t>   Such an analysis asks how sensitive our findings are to the different assumptions about the lost.</a:t>
            </a:r>
            <a:endParaRPr lang="en-US" dirty="0" smtClean="0"/>
          </a:p>
          <a:p>
            <a:pPr>
              <a:lnSpc>
                <a:spcPct val="90000"/>
              </a:lnSpc>
            </a:pPr>
            <a:endParaRPr lang="en-US" dirty="0" smtClean="0"/>
          </a:p>
          <a:p>
            <a:pPr>
              <a:lnSpc>
                <a:spcPct val="90000"/>
              </a:lnSpc>
            </a:pPr>
            <a:r>
              <a:rPr lang="en-US" dirty="0" smtClean="0"/>
              <a:t>Losses to follow-up are usually carefully reported in clinical trials, at least in more recent years in the better journals, but it is surprising how many articles from cohort studies give little or no attention to this crucial element.  </a:t>
            </a:r>
          </a:p>
          <a:p>
            <a:pPr>
              <a:lnSpc>
                <a:spcPct val="90000"/>
              </a:lnSpc>
            </a:pPr>
            <a:endParaRPr lang="en-US" dirty="0" smtClean="0"/>
          </a:p>
          <a:p>
            <a:pPr>
              <a:lnSpc>
                <a:spcPct val="90000"/>
              </a:lnSpc>
            </a:pPr>
            <a:r>
              <a:rPr lang="en-US" dirty="0" smtClean="0"/>
              <a:t>At a minimum, results of a cohort study should include an enumeration of those lost to follow-up and a comparison of the characteristics of those leaving the cohort with those retained.  At a minimum, this is a comparison of baseline characteristics, but, if data are available,  a comparison should be made of the characteristics at the time of loss (i.e., using the last available measurements on the lost participants).  Time of loss is more</a:t>
            </a:r>
            <a:r>
              <a:rPr lang="en-US" baseline="0" dirty="0" smtClean="0"/>
              <a:t> relevant than baseline because things change in a given participant. This would be the fullest disclosure of the lostness without making any assumptions about the lost.  This should be done in research articles much more often than it is done.  There are other more advanced techniques that can be used to make a guess at the effects of the lost on the truth of a study’s findings; we will discuss these later in the course.</a:t>
            </a:r>
            <a:endParaRPr lang="en-US" dirty="0" smtClean="0"/>
          </a:p>
          <a:p>
            <a:pPr>
              <a:lnSpc>
                <a:spcPct val="90000"/>
              </a:lnSpc>
            </a:pPr>
            <a:endParaRPr lang="en-US" dirty="0" smtClean="0"/>
          </a:p>
          <a:p>
            <a:pPr>
              <a:lnSpc>
                <a:spcPct val="90000"/>
              </a:lnSpc>
            </a:pPr>
            <a:r>
              <a:rPr lang="en-US" dirty="0" smtClean="0"/>
              <a:t>There are, of course, other threats to validity in a cohort study including measurement bias, confounding, or selection bias at entry that we will take up later in the course. </a:t>
            </a:r>
          </a:p>
          <a:p>
            <a:pPr>
              <a:lnSpc>
                <a:spcPct val="90000"/>
              </a:lnSpc>
            </a:pPr>
            <a:endParaRPr lang="en-US" dirty="0" smtClean="0"/>
          </a:p>
          <a:p>
            <a:pPr>
              <a:lnSpc>
                <a:spcPct val="90000"/>
              </a:lnSpc>
            </a:pPr>
            <a:endParaRPr lang="en-US" dirty="0" smtClean="0"/>
          </a:p>
        </p:txBody>
      </p:sp>
    </p:spTree>
    <p:extLst>
      <p:ext uri="{BB962C8B-B14F-4D97-AF65-F5344CB8AC3E}">
        <p14:creationId xmlns:p14="http://schemas.microsoft.com/office/powerpoint/2010/main" val="33578344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5E505002-00B7-417C-AE16-87E3B00F88BC}" type="slidenum">
              <a:rPr lang="en-US" altLang="en-US" smtClean="0">
                <a:solidFill>
                  <a:prstClr val="black"/>
                </a:solidFill>
              </a:rPr>
              <a:pPr/>
              <a:t>61</a:t>
            </a:fld>
            <a:endParaRPr lang="en-US" altLang="en-US" dirty="0" smtClean="0">
              <a:solidFill>
                <a:prstClr val="black"/>
              </a:solidFill>
            </a:endParaRPr>
          </a:p>
        </p:txBody>
      </p:sp>
      <p:sp>
        <p:nvSpPr>
          <p:cNvPr id="60418" name="Rectangle 2"/>
          <p:cNvSpPr>
            <a:spLocks noGrp="1" noRot="1" noChangeAspect="1" noChangeArrowheads="1" noTextEdit="1"/>
          </p:cNvSpPr>
          <p:nvPr>
            <p:ph type="sldImg"/>
          </p:nvPr>
        </p:nvSpPr>
        <p:spPr>
          <a:xfrm>
            <a:off x="1176338" y="696913"/>
            <a:ext cx="4638675" cy="3479800"/>
          </a:xfrm>
          <a:ln/>
        </p:spPr>
      </p:sp>
      <p:sp>
        <p:nvSpPr>
          <p:cNvPr id="60419" name="Rectangle 3"/>
          <p:cNvSpPr>
            <a:spLocks noGrp="1" noChangeArrowheads="1"/>
          </p:cNvSpPr>
          <p:nvPr>
            <p:ph type="body" idx="1"/>
          </p:nvPr>
        </p:nvSpPr>
        <p:spPr>
          <a:noFill/>
          <a:ln/>
        </p:spPr>
        <p:txBody>
          <a:bodyPr/>
          <a:lstStyle/>
          <a:p>
            <a:r>
              <a:rPr lang="en-US" altLang="en-US" dirty="0" smtClean="0"/>
              <a:t>To simplify the presentation, we assume a fixed cohort with complete and equal follow-up on everyone in both exposed</a:t>
            </a:r>
            <a:r>
              <a:rPr lang="en-US" altLang="en-US" baseline="0" dirty="0" smtClean="0"/>
              <a:t> and unexposed </a:t>
            </a:r>
            <a:r>
              <a:rPr lang="en-US" altLang="en-US" dirty="0" smtClean="0"/>
              <a:t>groups (e.g., the diarrhea</a:t>
            </a:r>
            <a:r>
              <a:rPr lang="en-US" altLang="en-US" baseline="0" dirty="0" smtClean="0"/>
              <a:t> </a:t>
            </a:r>
            <a:r>
              <a:rPr lang="en-US" altLang="en-US" dirty="0" smtClean="0"/>
              <a:t>outbreak example we have talked about).  In this situation, the risk ratio is calculated simply as shown above with simple proportions.  In the situation of the typical cohort with censoring, it is a bit more complicated, but one can see that if the assumption of no informative censoring is met, then our demonstration that the OR is an estimate of the risk ratio will also hold true in a situation with varying lengths of follow-up</a:t>
            </a:r>
            <a:r>
              <a:rPr lang="en-US" altLang="en-US" baseline="0" dirty="0" smtClean="0"/>
              <a:t> (i.e., </a:t>
            </a:r>
            <a:r>
              <a:rPr lang="en-US" altLang="en-US" dirty="0" smtClean="0"/>
              <a:t>censoring). Note the meaning of no informative censoring is that the censoring is not related to the event nor to exposure so the four numbers above retain their original proportions.</a:t>
            </a:r>
          </a:p>
          <a:p>
            <a:endParaRPr lang="en-US" altLang="en-US" dirty="0" smtClean="0"/>
          </a:p>
          <a:p>
            <a:r>
              <a:rPr lang="en-US" altLang="en-US" dirty="0" smtClean="0"/>
              <a:t>The algebra just rearranges the risk ratio such that we can focus on two separate ratios.   The first is the ratio of exposed cases to unexposed cases;</a:t>
            </a:r>
            <a:r>
              <a:rPr lang="en-US" altLang="en-US" baseline="0" dirty="0" smtClean="0"/>
              <a:t> this is the odds of exposure amongst cases. </a:t>
            </a:r>
            <a:r>
              <a:rPr lang="en-US" altLang="en-US" dirty="0" smtClean="0"/>
              <a:t> The second is the ratio of exposed participants at baseline to unexposed participants at baseline;</a:t>
            </a:r>
            <a:r>
              <a:rPr lang="en-US" altLang="en-US" baseline="0" dirty="0" smtClean="0"/>
              <a:t> this is odds of exposure amongst the cohort at baseline.</a:t>
            </a:r>
            <a:r>
              <a:rPr lang="en-US" altLang="en-US" dirty="0" smtClean="0"/>
              <a:t>  We</a:t>
            </a:r>
            <a:r>
              <a:rPr lang="en-US" altLang="en-US" baseline="0" dirty="0" smtClean="0"/>
              <a:t> emphasize that these two ratios are both odds.  </a:t>
            </a:r>
            <a:endParaRPr lang="en-US" altLang="en-US" dirty="0" smtClean="0"/>
          </a:p>
          <a:p>
            <a:endParaRPr lang="en-US" altLang="en-US" dirty="0" smtClean="0"/>
          </a:p>
          <a:p>
            <a:r>
              <a:rPr lang="en-US" altLang="en-US" dirty="0" smtClean="0"/>
              <a:t>Also remember that when the risk ratio is reported it has to be reported for some time period (e.g., the risk ratio at 12 months of follow-up), but that time period does not affect the algebra we are illustrating.  </a:t>
            </a:r>
          </a:p>
        </p:txBody>
      </p:sp>
    </p:spTree>
    <p:extLst>
      <p:ext uri="{BB962C8B-B14F-4D97-AF65-F5344CB8AC3E}">
        <p14:creationId xmlns:p14="http://schemas.microsoft.com/office/powerpoint/2010/main" val="35213759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E5D2D34A-D42B-4773-8246-74FD819BACA0}" type="slidenum">
              <a:rPr lang="en-US" altLang="en-US" smtClean="0">
                <a:solidFill>
                  <a:prstClr val="black"/>
                </a:solidFill>
              </a:rPr>
              <a:pPr/>
              <a:t>62</a:t>
            </a:fld>
            <a:endParaRPr lang="en-US" altLang="en-US" dirty="0" smtClean="0">
              <a:solidFill>
                <a:prstClr val="black"/>
              </a:solidFill>
            </a:endParaRPr>
          </a:p>
        </p:txBody>
      </p:sp>
      <p:sp>
        <p:nvSpPr>
          <p:cNvPr id="109570" name="Rectangle 2"/>
          <p:cNvSpPr>
            <a:spLocks noGrp="1" noRot="1" noChangeAspect="1" noChangeArrowheads="1" noTextEdit="1"/>
          </p:cNvSpPr>
          <p:nvPr>
            <p:ph type="sldImg"/>
          </p:nvPr>
        </p:nvSpPr>
        <p:spPr>
          <a:xfrm>
            <a:off x="885825" y="696913"/>
            <a:ext cx="5219700" cy="3479800"/>
          </a:xfrm>
          <a:ln/>
        </p:spPr>
      </p:sp>
      <p:sp>
        <p:nvSpPr>
          <p:cNvPr id="109571" name="Rectangle 3"/>
          <p:cNvSpPr>
            <a:spLocks noGrp="1" noChangeArrowheads="1"/>
          </p:cNvSpPr>
          <p:nvPr>
            <p:ph type="body" idx="1"/>
          </p:nvPr>
        </p:nvSpPr>
        <p:spPr>
          <a:noFill/>
          <a:ln/>
        </p:spPr>
        <p:txBody>
          <a:bodyPr/>
          <a:lstStyle/>
          <a:p>
            <a:pPr defTabSz="929853">
              <a:defRPr/>
            </a:pPr>
            <a:r>
              <a:rPr lang="en-US" altLang="en-US" dirty="0" smtClean="0"/>
              <a:t>The first concept is to remember that when we talk about rates, we are talking about person-time, and when we talk about measures of association, we are talking about looking at incidence rates within the groups of exposed and unexposed persons.  To calculate the risk ratio in a case-control setting we needed to get an estimate of the ratio of persons with and without the exposure at cohort baseline.  For the rate ratio, we need an analogous estimate of exposed and unexposed person-time.</a:t>
            </a:r>
          </a:p>
          <a:p>
            <a:pPr defTabSz="929853">
              <a:defRPr/>
            </a:pPr>
            <a:endParaRPr lang="en-US" altLang="en-US" dirty="0" smtClean="0"/>
          </a:p>
          <a:p>
            <a:r>
              <a:rPr lang="en-US" altLang="en-US" dirty="0" smtClean="0"/>
              <a:t>The hazard ratio is a particular type of rate ratio that compares the instantaneous</a:t>
            </a:r>
            <a:r>
              <a:rPr lang="en-US" altLang="en-US" baseline="0" dirty="0" smtClean="0"/>
              <a:t> incidence rates.  In this example, although we are depicting </a:t>
            </a:r>
            <a:r>
              <a:rPr lang="en-US" altLang="en-US" baseline="0" dirty="0" err="1" smtClean="0"/>
              <a:t>NxT</a:t>
            </a:r>
            <a:r>
              <a:rPr lang="en-US" altLang="en-US" baseline="0" dirty="0" smtClean="0"/>
              <a:t>, which is remindful of the denominator of the average incidence rate, we are estimating this at multiple individual slices of time, which allows it to serve as part of the instantaneous rate (or hazard) ratio calculation.  This is ultimately how the use of incidence density sampling yields a consistent estimate of a hazard ratio.  </a:t>
            </a:r>
          </a:p>
          <a:p>
            <a:endParaRPr lang="en-US" altLang="en-US" baseline="0" dirty="0" smtClean="0"/>
          </a:p>
          <a:p>
            <a:r>
              <a:rPr lang="en-US" altLang="en-US" dirty="0" smtClean="0"/>
              <a:t>To</a:t>
            </a:r>
            <a:r>
              <a:rPr lang="en-US" altLang="en-US" baseline="0" dirty="0" smtClean="0"/>
              <a:t> estimate the</a:t>
            </a:r>
            <a:r>
              <a:rPr lang="en-US" altLang="en-US" dirty="0" smtClean="0"/>
              <a:t> hazard</a:t>
            </a:r>
            <a:r>
              <a:rPr lang="en-US" altLang="en-US" baseline="0" dirty="0" smtClean="0"/>
              <a:t> </a:t>
            </a:r>
            <a:r>
              <a:rPr lang="en-US" altLang="en-US" dirty="0" smtClean="0"/>
              <a:t>ratio, we</a:t>
            </a:r>
            <a:r>
              <a:rPr lang="en-US" altLang="en-US" baseline="0" dirty="0" smtClean="0"/>
              <a:t> need to is</a:t>
            </a:r>
            <a:r>
              <a:rPr lang="en-US" altLang="en-US" dirty="0" smtClean="0"/>
              <a:t>olate the ratio of person-time</a:t>
            </a:r>
            <a:r>
              <a:rPr lang="en-US" altLang="en-US" baseline="0" dirty="0" smtClean="0"/>
              <a:t> in the exposed to the person-time in the unexposed.  </a:t>
            </a:r>
            <a:endParaRPr lang="en-US" altLang="en-US" dirty="0" smtClean="0"/>
          </a:p>
        </p:txBody>
      </p:sp>
    </p:spTree>
    <p:extLst>
      <p:ext uri="{BB962C8B-B14F-4D97-AF65-F5344CB8AC3E}">
        <p14:creationId xmlns:p14="http://schemas.microsoft.com/office/powerpoint/2010/main" val="28792932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76338" y="696913"/>
            <a:ext cx="4638675" cy="3479800"/>
          </a:xfrm>
          <a:ln/>
        </p:spPr>
      </p:sp>
      <p:sp>
        <p:nvSpPr>
          <p:cNvPr id="106498" name="Rectangle 3"/>
          <p:cNvSpPr>
            <a:spLocks noGrp="1" noChangeArrowheads="1"/>
          </p:cNvSpPr>
          <p:nvPr>
            <p:ph type="body" idx="1"/>
          </p:nvPr>
        </p:nvSpPr>
        <p:spPr>
          <a:noFill/>
          <a:ln/>
        </p:spPr>
        <p:txBody>
          <a:bodyPr/>
          <a:lstStyle/>
          <a:p>
            <a:pPr defTabSz="929853">
              <a:defRPr/>
            </a:pPr>
            <a:r>
              <a:rPr lang="en-US" altLang="en-US" sz="1000" dirty="0"/>
              <a:t>This is incidence density sampling in a dynamic cohort.  The odds ratio here again is a consistent estimate of the hazard ratio.</a:t>
            </a:r>
          </a:p>
        </p:txBody>
      </p:sp>
    </p:spTree>
    <p:extLst>
      <p:ext uri="{BB962C8B-B14F-4D97-AF65-F5344CB8AC3E}">
        <p14:creationId xmlns:p14="http://schemas.microsoft.com/office/powerpoint/2010/main" val="14373769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7FAA8407-4F0B-4EFB-B927-CBF7B17BD63F}" type="slidenum">
              <a:rPr lang="en-US" altLang="en-US" smtClean="0">
                <a:solidFill>
                  <a:prstClr val="black"/>
                </a:solidFill>
              </a:rPr>
              <a:pPr/>
              <a:t>64</a:t>
            </a:fld>
            <a:endParaRPr lang="en-US" altLang="en-US" dirty="0" smtClean="0">
              <a:solidFill>
                <a:prstClr val="black"/>
              </a:solidFill>
            </a:endParaRPr>
          </a:p>
        </p:txBody>
      </p:sp>
      <p:sp>
        <p:nvSpPr>
          <p:cNvPr id="157698" name="Rectangle 2"/>
          <p:cNvSpPr>
            <a:spLocks noGrp="1" noRot="1" noChangeAspect="1" noChangeArrowheads="1" noTextEdit="1"/>
          </p:cNvSpPr>
          <p:nvPr>
            <p:ph type="sldImg"/>
          </p:nvPr>
        </p:nvSpPr>
        <p:spPr>
          <a:xfrm>
            <a:off x="1176338" y="696913"/>
            <a:ext cx="4638675" cy="3479800"/>
          </a:xfrm>
          <a:ln/>
        </p:spPr>
      </p:sp>
      <p:sp>
        <p:nvSpPr>
          <p:cNvPr id="157699" name="Rectangle 3"/>
          <p:cNvSpPr>
            <a:spLocks noGrp="1" noChangeArrowheads="1"/>
          </p:cNvSpPr>
          <p:nvPr>
            <p:ph type="body" idx="1"/>
          </p:nvPr>
        </p:nvSpPr>
        <p:spPr>
          <a:noFill/>
          <a:ln/>
        </p:spPr>
        <p:txBody>
          <a:bodyPr/>
          <a:lstStyle/>
          <a:p>
            <a:r>
              <a:rPr lang="en-US" altLang="en-US" dirty="0" smtClean="0"/>
              <a:t>This gets us to the last scenario on the fixed cohort</a:t>
            </a:r>
            <a:r>
              <a:rPr lang="en-US" altLang="en-US" baseline="0" dirty="0" smtClean="0"/>
              <a:t> table we showed earlier.  </a:t>
            </a:r>
            <a:r>
              <a:rPr lang="en-US" altLang="en-US" dirty="0" smtClean="0"/>
              <a:t>By sampling incident cases and prevalent non-cases in a fixed cohort, the OR is a close approximation of the risk ratio if the disease incidence is low in all exposure groups.</a:t>
            </a:r>
          </a:p>
          <a:p>
            <a:endParaRPr lang="en-US" altLang="en-US" dirty="0" smtClean="0"/>
          </a:p>
        </p:txBody>
      </p:sp>
    </p:spTree>
    <p:extLst>
      <p:ext uri="{BB962C8B-B14F-4D97-AF65-F5344CB8AC3E}">
        <p14:creationId xmlns:p14="http://schemas.microsoft.com/office/powerpoint/2010/main" val="38208991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xfrm>
            <a:off x="1176338" y="696913"/>
            <a:ext cx="4638675" cy="3479800"/>
          </a:xfrm>
          <a:ln/>
        </p:spPr>
      </p:sp>
      <p:sp>
        <p:nvSpPr>
          <p:cNvPr id="101378" name="Rectangle 3"/>
          <p:cNvSpPr>
            <a:spLocks noGrp="1" noChangeArrowheads="1"/>
          </p:cNvSpPr>
          <p:nvPr>
            <p:ph type="body" idx="1"/>
          </p:nvPr>
        </p:nvSpPr>
        <p:spPr>
          <a:noFill/>
          <a:ln/>
        </p:spPr>
        <p:txBody>
          <a:bodyPr/>
          <a:lstStyle/>
          <a:p>
            <a:r>
              <a:rPr lang="en-US" altLang="en-US" dirty="0" smtClean="0"/>
              <a:t>Whether or not</a:t>
            </a:r>
            <a:r>
              <a:rPr lang="en-US" altLang="en-US" baseline="0" dirty="0" smtClean="0"/>
              <a:t> the rare disease assumption holds in one’s study (i.e., the assumption is true), there are other problems with this design.  </a:t>
            </a:r>
            <a:r>
              <a:rPr lang="en-US" altLang="en-US" dirty="0" smtClean="0"/>
              <a:t>Over time,</a:t>
            </a:r>
            <a:r>
              <a:rPr lang="en-US" altLang="en-US" baseline="0" dirty="0" smtClean="0"/>
              <a:t> the cohort is subject to l</a:t>
            </a:r>
            <a:r>
              <a:rPr lang="en-US" altLang="en-US" dirty="0" smtClean="0"/>
              <a:t>osses to follow-up and competing events.  Thus, by the end,</a:t>
            </a:r>
            <a:r>
              <a:rPr lang="en-US" altLang="en-US" baseline="0" dirty="0" smtClean="0"/>
              <a:t> the non-cases who are still available to be selected as controls can be said to be “battle-tested”; they have not dropped out or had a competing event.  They may </a:t>
            </a:r>
            <a:r>
              <a:rPr lang="en-US" altLang="en-US" dirty="0" smtClean="0"/>
              <a:t>not be representative of people who actually started the cohort</a:t>
            </a:r>
            <a:r>
              <a:rPr lang="en-US" altLang="en-US" baseline="0" dirty="0" smtClean="0"/>
              <a:t> at time 0.  The result of using such persons as your controls is that the N1-E1/N0-E0 ratio may be systematically different than the N1-E1/N0-E0 of the entire population.  This results in an odds ratio that is “biased” compared to the true odds ratio.  We will formally define what bias is next week.    </a:t>
            </a:r>
          </a:p>
          <a:p>
            <a:endParaRPr lang="en-US" altLang="en-US" baseline="0" dirty="0" smtClean="0"/>
          </a:p>
          <a:p>
            <a:r>
              <a:rPr lang="en-US" altLang="en-US" baseline="0" dirty="0" smtClean="0"/>
              <a:t>This is not to say that drop-out and competing events do not cause problems of bias for the other case-control designs.  The issue is that this potential bias is exacerbated in the “prevalent control” design.  This is because the controls are not selected until the end after all of the forces of drop out and competing events have had a lot of time to act.  Cases, on the other hand, are selected as they occur.  In contrast, in the incidence density sampling design, controls are taken at the same as cases such that the forces of drop out and competing events are acting equally upon the case exposed/unexposed ratio as they are on the control exposed/unexposed ratio.   We will discuss this more in the weeks ahead.  </a:t>
            </a:r>
          </a:p>
          <a:p>
            <a:endParaRPr lang="en-US" altLang="en-US" dirty="0" smtClean="0"/>
          </a:p>
          <a:p>
            <a:r>
              <a:rPr lang="en-US" baseline="0" dirty="0" smtClean="0"/>
              <a:t>  </a:t>
            </a:r>
            <a:r>
              <a:rPr lang="en-US" dirty="0" smtClean="0"/>
              <a:t>  </a:t>
            </a:r>
          </a:p>
          <a:p>
            <a:endParaRPr lang="en-US" dirty="0" smtClean="0"/>
          </a:p>
          <a:p>
            <a:endParaRPr lang="en-US" dirty="0" smtClean="0"/>
          </a:p>
        </p:txBody>
      </p:sp>
    </p:spTree>
    <p:extLst>
      <p:ext uri="{BB962C8B-B14F-4D97-AF65-F5344CB8AC3E}">
        <p14:creationId xmlns:p14="http://schemas.microsoft.com/office/powerpoint/2010/main" val="35707777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a:spLocks noGrp="1" noChangeArrowheads="1"/>
          </p:cNvSpPr>
          <p:nvPr>
            <p:ph type="sldNum" sz="quarter" idx="5"/>
          </p:nvPr>
        </p:nvSpPr>
        <p:spPr>
          <a:noFill/>
        </p:spPr>
        <p:txBody>
          <a:bodyPr/>
          <a:lstStyle/>
          <a:p>
            <a:fld id="{9928F521-1642-47E7-9BFA-AE9740376D7B}" type="slidenum">
              <a:rPr lang="en-US" altLang="en-US" smtClean="0">
                <a:solidFill>
                  <a:prstClr val="black"/>
                </a:solidFill>
              </a:rPr>
              <a:pPr/>
              <a:t>66</a:t>
            </a:fld>
            <a:endParaRPr lang="en-US" altLang="en-US" dirty="0" smtClean="0">
              <a:solidFill>
                <a:prstClr val="black"/>
              </a:solidFill>
            </a:endParaRPr>
          </a:p>
        </p:txBody>
      </p:sp>
      <p:sp>
        <p:nvSpPr>
          <p:cNvPr id="198658" name="Rectangle 2"/>
          <p:cNvSpPr>
            <a:spLocks noGrp="1" noRot="1" noChangeAspect="1" noChangeArrowheads="1" noTextEdit="1"/>
          </p:cNvSpPr>
          <p:nvPr>
            <p:ph type="sldImg"/>
          </p:nvPr>
        </p:nvSpPr>
        <p:spPr>
          <a:xfrm>
            <a:off x="1176338" y="696913"/>
            <a:ext cx="4638675" cy="3479800"/>
          </a:xfrm>
          <a:ln/>
        </p:spPr>
      </p:sp>
      <p:sp>
        <p:nvSpPr>
          <p:cNvPr id="198659" name="Rectangle 3"/>
          <p:cNvSpPr>
            <a:spLocks noGrp="1" noChangeArrowheads="1"/>
          </p:cNvSpPr>
          <p:nvPr>
            <p:ph type="body" idx="1"/>
          </p:nvPr>
        </p:nvSpPr>
        <p:spPr>
          <a:noFill/>
          <a:ln/>
        </p:spPr>
        <p:txBody>
          <a:bodyPr/>
          <a:lstStyle/>
          <a:p>
            <a:pPr defTabSz="929853">
              <a:defRPr/>
            </a:pPr>
            <a:r>
              <a:rPr lang="en-US" altLang="en-US" dirty="0" smtClean="0"/>
              <a:t>The key determinant of power to detect an association in a case-control study is the number of cases.  However,</a:t>
            </a:r>
            <a:r>
              <a:rPr lang="en-US" altLang="en-US" baseline="0" dirty="0" smtClean="0"/>
              <a:t> if the number of available cases is limited, it is possible to increase the power of a study by including additional controls.  The gain in power has to be balanced against the extra effort and expense of identifying controls and measuring exposure and covariates on them. As can be seen on this graph, the gain in power for each additional control diminishes progressively with more controls. The biggest gain is in going from 1 to 2 controls per case.  </a:t>
            </a:r>
          </a:p>
          <a:p>
            <a:pPr defTabSz="929853">
              <a:defRPr/>
            </a:pPr>
            <a:endParaRPr lang="en-US" altLang="en-US" baseline="0" dirty="0" smtClean="0"/>
          </a:p>
          <a:p>
            <a:pPr defTabSz="929853">
              <a:defRPr/>
            </a:pPr>
            <a:r>
              <a:rPr lang="en-US" altLang="en-US" baseline="0" dirty="0" smtClean="0"/>
              <a:t>The exact p</a:t>
            </a:r>
            <a:r>
              <a:rPr lang="en-US" altLang="en-US" dirty="0" smtClean="0"/>
              <a:t>ower with additional controls per case depends on the prevalence of the exposure and the strength of the disease association desired to be detected, but, in general, more than </a:t>
            </a:r>
            <a:r>
              <a:rPr lang="en-US" altLang="en-US" b="1" dirty="0" smtClean="0"/>
              <a:t>4 controls per case</a:t>
            </a:r>
            <a:r>
              <a:rPr lang="en-US" altLang="en-US" dirty="0" smtClean="0"/>
              <a:t> is not cost effective.</a:t>
            </a:r>
          </a:p>
          <a:p>
            <a:pPr defTabSz="929853">
              <a:defRPr/>
            </a:pPr>
            <a:endParaRPr lang="en-US" altLang="en-US" dirty="0" smtClean="0"/>
          </a:p>
          <a:p>
            <a:pPr defTabSz="929853">
              <a:defRPr/>
            </a:pPr>
            <a:r>
              <a:rPr lang="en-US" sz="1000" dirty="0"/>
              <a:t>This is shown in </a:t>
            </a:r>
            <a:r>
              <a:rPr lang="en-US" dirty="0"/>
              <a:t>Ury HK.  Efficiency of case-control studies with multiple controls per case: continuous and dichotomous data. </a:t>
            </a:r>
            <a:r>
              <a:rPr lang="en-US" i="1" dirty="0"/>
              <a:t>Biometrics  </a:t>
            </a:r>
            <a:r>
              <a:rPr lang="en-US" dirty="0"/>
              <a:t>1975, 31:643-649, 1975. </a:t>
            </a:r>
            <a:endParaRPr lang="en-US" sz="1000" dirty="0"/>
          </a:p>
          <a:p>
            <a:pPr defTabSz="929853">
              <a:defRPr/>
            </a:pPr>
            <a:endParaRPr lang="en-US" altLang="en-US" dirty="0" smtClean="0"/>
          </a:p>
          <a:p>
            <a:pPr defTabSz="929853">
              <a:defRPr/>
            </a:pPr>
            <a:endParaRPr lang="en-US" altLang="en-US" dirty="0" smtClean="0"/>
          </a:p>
        </p:txBody>
      </p:sp>
    </p:spTree>
    <p:extLst>
      <p:ext uri="{BB962C8B-B14F-4D97-AF65-F5344CB8AC3E}">
        <p14:creationId xmlns:p14="http://schemas.microsoft.com/office/powerpoint/2010/main" val="38580673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p:spPr>
        <p:txBody>
          <a:bodyPr/>
          <a:lstStyle/>
          <a:p>
            <a:fld id="{270FFB7D-499D-4204-A411-3F1AAA0F24EC}" type="slidenum">
              <a:rPr lang="en-US" altLang="en-US" smtClean="0">
                <a:solidFill>
                  <a:prstClr val="black"/>
                </a:solidFill>
              </a:rPr>
              <a:pPr/>
              <a:t>67</a:t>
            </a:fld>
            <a:endParaRPr lang="en-US" altLang="en-US" dirty="0" smtClean="0">
              <a:solidFill>
                <a:prstClr val="black"/>
              </a:solidFill>
            </a:endParaRPr>
          </a:p>
        </p:txBody>
      </p:sp>
      <p:sp>
        <p:nvSpPr>
          <p:cNvPr id="204802" name="Rectangle 2"/>
          <p:cNvSpPr>
            <a:spLocks noGrp="1" noRot="1" noChangeAspect="1" noChangeArrowheads="1" noTextEdit="1"/>
          </p:cNvSpPr>
          <p:nvPr>
            <p:ph type="sldImg"/>
          </p:nvPr>
        </p:nvSpPr>
        <p:spPr>
          <a:xfrm>
            <a:off x="1176338" y="696913"/>
            <a:ext cx="4638675" cy="3479800"/>
          </a:xfrm>
          <a:ln/>
        </p:spPr>
      </p:sp>
      <p:sp>
        <p:nvSpPr>
          <p:cNvPr id="204803" name="Rectangle 3"/>
          <p:cNvSpPr>
            <a:spLocks noGrp="1" noChangeArrowheads="1"/>
          </p:cNvSpPr>
          <p:nvPr>
            <p:ph type="body" idx="1"/>
          </p:nvPr>
        </p:nvSpPr>
        <p:spPr>
          <a:noFill/>
          <a:ln/>
        </p:spPr>
        <p:txBody>
          <a:bodyPr/>
          <a:lstStyle/>
          <a:p>
            <a:r>
              <a:rPr lang="en-US" altLang="en-US" dirty="0" smtClean="0"/>
              <a:t>Historically, the two chief weaknesses of case-control studies have been inappropriate selection of a control group and poor measurement of exposure.  The former has usually occurred in the setting of hospital-based studies with secondary study bases where it is very difficult to determine the study base that gave rise to the cases.  This difficulty has been exacerbated by the lack of awareness on the part of many investigators of the study base concept.  Poor measurement often occurs from using questionnaire-based recall of exposures after the event has already happened.  The</a:t>
            </a:r>
            <a:r>
              <a:rPr lang="en-US" altLang="en-US" baseline="0" dirty="0" smtClean="0"/>
              <a:t> accuracy of exposures measured in this way may then differ between cases and controls.  </a:t>
            </a:r>
            <a:r>
              <a:rPr lang="en-US" altLang="en-US" dirty="0" smtClean="0"/>
              <a:t>If those weaknesses can be avoided, the case-control approach can be a valid study design,</a:t>
            </a:r>
            <a:r>
              <a:rPr lang="en-US" altLang="en-US" baseline="0" dirty="0" smtClean="0"/>
              <a:t> equally valid as cohort studies. </a:t>
            </a:r>
            <a:r>
              <a:rPr lang="en-US" altLang="en-US" dirty="0" smtClean="0"/>
              <a:t>  </a:t>
            </a:r>
          </a:p>
          <a:p>
            <a:endParaRPr lang="en-US" altLang="en-US" dirty="0" smtClean="0"/>
          </a:p>
          <a:p>
            <a:r>
              <a:rPr lang="en-US" altLang="en-US" dirty="0" smtClean="0"/>
              <a:t>As we will define in the</a:t>
            </a:r>
            <a:r>
              <a:rPr lang="en-US" altLang="en-US" baseline="0" dirty="0" smtClean="0"/>
              <a:t> weeks to come, t</a:t>
            </a:r>
            <a:r>
              <a:rPr lang="en-US" altLang="en-US" dirty="0" smtClean="0"/>
              <a:t>hese</a:t>
            </a:r>
            <a:r>
              <a:rPr lang="en-US" altLang="en-US" baseline="0" dirty="0" smtClean="0"/>
              <a:t> two weaknesses address issues of selection bias and measurement bias.  If they can eliminated, then all that is left is confounding, a problem that is a threat to any observational study design.</a:t>
            </a:r>
            <a:endParaRPr lang="en-US" altLang="en-US" dirty="0" smtClean="0"/>
          </a:p>
        </p:txBody>
      </p:sp>
    </p:spTree>
    <p:extLst>
      <p:ext uri="{BB962C8B-B14F-4D97-AF65-F5344CB8AC3E}">
        <p14:creationId xmlns:p14="http://schemas.microsoft.com/office/powerpoint/2010/main" val="9580930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696913"/>
            <a:ext cx="4638675" cy="3479800"/>
          </a:xfrm>
        </p:spPr>
      </p:sp>
      <p:sp>
        <p:nvSpPr>
          <p:cNvPr id="3" name="Notes Placeholder 2"/>
          <p:cNvSpPr>
            <a:spLocks noGrp="1"/>
          </p:cNvSpPr>
          <p:nvPr>
            <p:ph type="body" idx="1"/>
          </p:nvPr>
        </p:nvSpPr>
        <p:spPr/>
        <p:txBody>
          <a:bodyPr/>
          <a:lstStyle/>
          <a:p>
            <a:r>
              <a:rPr lang="en-US" dirty="0" smtClean="0"/>
              <a:t>We have spent two sessions on calculating measures of association. There</a:t>
            </a:r>
            <a:r>
              <a:rPr lang="en-US" baseline="0" dirty="0" smtClean="0"/>
              <a:t> is one additional deeper topic, which is what does the magnitude of a measure of association actually tell you.  </a:t>
            </a:r>
          </a:p>
          <a:p>
            <a:endParaRPr lang="en-US" baseline="0" dirty="0" smtClean="0"/>
          </a:p>
          <a:p>
            <a:r>
              <a:rPr lang="en-US" baseline="0" dirty="0" smtClean="0"/>
              <a:t>In particular, larger magnitude values of measures of association are commonly referred to as “strong” associations.  But, what exactly does strong mean?  What is true is that for both ratio and difference measures, the larger the value the less apt the association is the result of some occult bias.  That is, assuming we are interested in etiology/causation (does an exposure cause an outcome), the larger the value the more likely — all else being equal — that the causal association is true rather than the result of some bias.  The reasoning behind this is that if bias was responsible for the nominal large magnitude association, then it would have to be large (fulminant or obvious) in its own right.  If so large or obvious, then the reasoning is that researchers would have been aware of it and precluded it.  Thus, large associations are believed to have a higher likelihood of being unbiased.  In this sense, “strong” is good in that it helps you gauge validity in the qualitative sense.  (Note: while generally true, the soundness of this logic is not absolute.  It is not a given that researchers will always be aware of the presence of large sources of bias.  There are many limits to our knowledge in science.)</a:t>
            </a:r>
          </a:p>
          <a:p>
            <a:endParaRPr lang="en-US" baseline="0" dirty="0" smtClean="0"/>
          </a:p>
          <a:p>
            <a:r>
              <a:rPr lang="en-US" baseline="0" dirty="0" smtClean="0"/>
              <a:t>One other virtue of “strong” applies to difference measures in that strong association do translate into smaller numbers to treat, harm, or protect.  This means the exposure (or treatment) doesn’t have to affect too many people to have an impact.  </a:t>
            </a:r>
          </a:p>
          <a:p>
            <a:endParaRPr lang="en-US" baseline="0" dirty="0" smtClean="0"/>
          </a:p>
          <a:p>
            <a:r>
              <a:rPr lang="en-US" baseline="0" dirty="0" smtClean="0"/>
              <a:t>However, for neither difference nor ratio measures does “strong” translate into anything with actual biologic meaning.</a:t>
            </a:r>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solidFill>
                  <a:prstClr val="black"/>
                </a:solidFill>
              </a:rPr>
              <a:pPr>
                <a:defRPr/>
              </a:pPr>
              <a:t>68</a:t>
            </a:fld>
            <a:endParaRPr lang="en-US" dirty="0">
              <a:solidFill>
                <a:prstClr val="black"/>
              </a:solidFill>
            </a:endParaRPr>
          </a:p>
        </p:txBody>
      </p:sp>
    </p:spTree>
    <p:extLst>
      <p:ext uri="{BB962C8B-B14F-4D97-AF65-F5344CB8AC3E}">
        <p14:creationId xmlns:p14="http://schemas.microsoft.com/office/powerpoint/2010/main" val="8539692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696913"/>
            <a:ext cx="4638675" cy="3479800"/>
          </a:xfrm>
        </p:spPr>
      </p:sp>
      <p:sp>
        <p:nvSpPr>
          <p:cNvPr id="3" name="Notes Placeholder 2"/>
          <p:cNvSpPr>
            <a:spLocks noGrp="1"/>
          </p:cNvSpPr>
          <p:nvPr>
            <p:ph type="body" idx="1"/>
          </p:nvPr>
        </p:nvSpPr>
        <p:spPr/>
        <p:txBody>
          <a:bodyPr/>
          <a:lstStyle/>
          <a:p>
            <a:r>
              <a:rPr lang="en-US" baseline="0" dirty="0" smtClean="0"/>
              <a:t>To understand this, we need to introduce a very simple but extremely useful model of human disease, which is called the “sufficient-component cause” model.  It was first described by Ken Rothman, while he was at Harvard, in 1976, but, in truth, its origins were described by philosophers much earlier, particularly JL Mackie (</a:t>
            </a:r>
            <a:r>
              <a:rPr lang="en-US" dirty="0"/>
              <a:t>Mackie JL. Causes and conditions. Am Philos Q. 2(4): 245–255, 1965)</a:t>
            </a:r>
            <a:r>
              <a:rPr lang="en-US" baseline="0" dirty="0" smtClean="0"/>
              <a:t>.  The theory basically says that any time an instance of disease occurs, it is because multiple “component” causes came together.  The minimal set of component causes is known as a “sufficient cause”.   For each “component” cause within a “sufficient” cause, the rest of the necessary causes are collectively known as complementary causes.  Thus, for virtually all diseases, there are multiple sufficient causes that can result in the disease.  This is another way of saying that virtually all disease is “multifactorial” in its causes, a theory that almost no one disputes, and that there are many different ways to arrive at a disease event.  It is a simple concept, but it has far ranging implications.</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solidFill>
                  <a:prstClr val="black"/>
                </a:solidFill>
              </a:rPr>
              <a:pPr>
                <a:defRPr/>
              </a:pPr>
              <a:t>69</a:t>
            </a:fld>
            <a:endParaRPr lang="en-US" dirty="0">
              <a:solidFill>
                <a:prstClr val="black"/>
              </a:solidFill>
            </a:endParaRPr>
          </a:p>
        </p:txBody>
      </p:sp>
    </p:spTree>
    <p:extLst>
      <p:ext uri="{BB962C8B-B14F-4D97-AF65-F5344CB8AC3E}">
        <p14:creationId xmlns:p14="http://schemas.microsoft.com/office/powerpoint/2010/main" val="29886702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696913"/>
            <a:ext cx="4638675" cy="3479800"/>
          </a:xfrm>
        </p:spPr>
      </p:sp>
      <p:sp>
        <p:nvSpPr>
          <p:cNvPr id="3" name="Notes Placeholder 2"/>
          <p:cNvSpPr>
            <a:spLocks noGrp="1"/>
          </p:cNvSpPr>
          <p:nvPr>
            <p:ph type="body" idx="1"/>
          </p:nvPr>
        </p:nvSpPr>
        <p:spPr/>
        <p:txBody>
          <a:bodyPr/>
          <a:lstStyle/>
          <a:p>
            <a:r>
              <a:rPr lang="en-US" dirty="0" smtClean="0"/>
              <a:t>We will now transition to discussing</a:t>
            </a:r>
            <a:r>
              <a:rPr lang="en-US" baseline="0" dirty="0" smtClean="0"/>
              <a:t> measures of attribution.</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solidFill>
                  <a:prstClr val="black"/>
                </a:solidFill>
              </a:rPr>
              <a:pPr>
                <a:defRPr/>
              </a:pPr>
              <a:t>70</a:t>
            </a:fld>
            <a:endParaRPr lang="en-US" dirty="0">
              <a:solidFill>
                <a:prstClr val="black"/>
              </a:solidFill>
            </a:endParaRPr>
          </a:p>
        </p:txBody>
      </p:sp>
    </p:spTree>
    <p:extLst>
      <p:ext uri="{BB962C8B-B14F-4D97-AF65-F5344CB8AC3E}">
        <p14:creationId xmlns:p14="http://schemas.microsoft.com/office/powerpoint/2010/main" val="912946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xfrm>
            <a:off x="885825" y="695325"/>
            <a:ext cx="5219700" cy="3481388"/>
          </a:xfrm>
          <a:ln/>
        </p:spPr>
      </p:sp>
      <p:sp>
        <p:nvSpPr>
          <p:cNvPr id="61442" name="Rectangle 3"/>
          <p:cNvSpPr>
            <a:spLocks noGrp="1" noChangeArrowheads="1"/>
          </p:cNvSpPr>
          <p:nvPr>
            <p:ph type="body" idx="1"/>
          </p:nvPr>
        </p:nvSpPr>
        <p:spPr>
          <a:noFill/>
          <a:ln/>
        </p:spPr>
        <p:txBody>
          <a:bodyPr/>
          <a:lstStyle/>
          <a:p>
            <a:r>
              <a:rPr lang="en-US" dirty="0" smtClean="0"/>
              <a:t>We earlier mentioned the term “competing event”.</a:t>
            </a:r>
            <a:r>
              <a:rPr lang="en-US" baseline="0" dirty="0" smtClean="0"/>
              <a:t>  </a:t>
            </a:r>
            <a:r>
              <a:rPr lang="en-US" dirty="0" smtClean="0"/>
              <a:t>It </a:t>
            </a:r>
            <a:r>
              <a:rPr lang="en-US" baseline="0" dirty="0" smtClean="0"/>
              <a:t>typically does not receive adequate attention in introductory coverages of cohort studies, but it should.  One cannot think about cohort studies without keeping in mind competing events.  </a:t>
            </a:r>
            <a:r>
              <a:rPr lang="en-US" dirty="0" smtClean="0"/>
              <a:t>A competing event is an event that precludes the occurrence of the outcome of interest.  At the point when a competing event occurs, follow-up ends since it’s no longer possible to have the outcome of interest.  </a:t>
            </a:r>
          </a:p>
          <a:p>
            <a:endParaRPr lang="en-US" dirty="0" smtClean="0"/>
          </a:p>
          <a:p>
            <a:r>
              <a:rPr lang="en-US" dirty="0" smtClean="0"/>
              <a:t>Competing events are different than losses to follow-up.  Persons who are lost may still have your outcome of interest.  However, you as the investigator, are not able to observe it.  With a competing event, the participant simply is no longer able to have the outcome of interest (or the chance of the outcome</a:t>
            </a:r>
            <a:r>
              <a:rPr lang="en-US" baseline="0" dirty="0" smtClean="0"/>
              <a:t> has been markedly altered)</a:t>
            </a:r>
            <a:r>
              <a:rPr lang="en-US" dirty="0" smtClean="0"/>
              <a:t>.  For example, if the study outcome is not mortality, then death is always a competing event.  For example, in a study of the incidence of heart attack,</a:t>
            </a:r>
            <a:r>
              <a:rPr lang="en-US" baseline="0" dirty="0" smtClean="0"/>
              <a:t> death from cancer prior to occurrence of a heart attach is a competing event.  </a:t>
            </a:r>
            <a:r>
              <a:rPr lang="en-US" dirty="0" smtClean="0"/>
              <a:t>Another example of a competing event would be a bilateral leg amputation (i.e., both legs amputated) in a study of knee replacement.  Or, bilateral hip replacement would be a competing event for the outcome of hip fracture.</a:t>
            </a:r>
          </a:p>
          <a:p>
            <a:endParaRPr lang="en-US" dirty="0" smtClean="0"/>
          </a:p>
          <a:p>
            <a:r>
              <a:rPr lang="en-US" dirty="0" smtClean="0"/>
              <a:t>One fine point is that an event need not entirely preclude the occurrence of an outcome of interest for the investigator to handle it as a competing event.   For example, in a study where ovarian cancer is the outcome, having one’s ovaries removed substantially reduces but does not entirely preclude the occurrence of ovarian cancer.  Investigators may nonetheless</a:t>
            </a:r>
            <a:r>
              <a:rPr lang="en-US" baseline="0" dirty="0" smtClean="0"/>
              <a:t> typically </a:t>
            </a:r>
            <a:r>
              <a:rPr lang="en-US" dirty="0" smtClean="0"/>
              <a:t>choose to handle ovarian removal as a competing event.</a:t>
            </a:r>
          </a:p>
          <a:p>
            <a:endParaRPr lang="en-US" dirty="0" smtClean="0"/>
          </a:p>
          <a:p>
            <a:r>
              <a:rPr lang="en-US" dirty="0" smtClean="0"/>
              <a:t>Any study where the outcome is not inevitable has the potential for competing events.  This means that any study other than one that looks at all-cause mortality is subject to the possibility of competing events. </a:t>
            </a:r>
          </a:p>
          <a:p>
            <a:endParaRPr lang="en-US" dirty="0" smtClean="0"/>
          </a:p>
          <a:p>
            <a:r>
              <a:rPr lang="en-US" dirty="0" smtClean="0"/>
              <a:t>We will discuss competing events in more detail in later lectures.</a:t>
            </a:r>
          </a:p>
          <a:p>
            <a:endParaRPr lang="en-US" dirty="0" smtClean="0"/>
          </a:p>
          <a:p>
            <a:r>
              <a:rPr lang="en-US" dirty="0" smtClean="0"/>
              <a:t>Advanced</a:t>
            </a:r>
            <a:r>
              <a:rPr lang="en-US" baseline="0" dirty="0" smtClean="0"/>
              <a:t> t</a:t>
            </a:r>
            <a:r>
              <a:rPr lang="en-US" dirty="0" smtClean="0"/>
              <a:t>echnical</a:t>
            </a:r>
            <a:r>
              <a:rPr lang="en-US" baseline="0" dirty="0" smtClean="0"/>
              <a:t> note:  There is sometimes confusion about what to call or how to handle events that markedly alter but do not entirely preclude the probability of another event, such as the removal of ovaries mentioned above, and for after which participants continue to be alive.   For example, the choice to the investigator is whether to call the occurrence of ovary removal a competing event and cease analysis/observation of the participant at that point or to keep the participant in the analysis, follow her course and incidence of ovarian cancer, and keep track of the ovary removal in other ways.   The answer rests in the desired research objective.   Among descriptive objectives, one question of interest is what is the cumulative incidence of ovarian cancer in women as long as they still have ovaries.  In this instance, one would want to call the occurrence of ovary removal a competing event, and it will require the investigator to remember to use a special analytic tool (the Aalen-Johansen estimator, which we will discuss later in the course) in order to get the right answer.  The investigator would also want to concurrently report the incidence of women who developed the competing event, such as to be able to interpret the cumulative incidence of ovarian cancer among women with intact ovaries in proper context.  On the other hand, if the desire is to estimate the actual cumulative incidence of ovarian cancer among all women who started off in a fixed cohort, then the more commonly understood cumulative incidence estimators (e.g., Kaplan-Meier) can be used. Interpretation of this incidence, however, needs to keep in mind that some (possibly important fraction) of women had their ovaries removed over the course of observation and drastically changed their probability of outcome.  Other nuances in censoring also come into play.  Both approaches are valid but they have very different interpretations.  If the investigator is estimating rates, he/she will need to be cognizant about the interpretation of the rate if ovarian removal is considered a competing event and removed from the analysis (“the rate of ovarian cancer in those who have not had ovarian removal”) versus if the participant is not removed (“the rate of ovarian cancer in the entire population, some of whom have had ovarian removal”).  Both estimates are valid; they just have different interpretations.    </a:t>
            </a:r>
          </a:p>
          <a:p>
            <a:endParaRPr lang="en-US" baseline="0" dirty="0" smtClean="0"/>
          </a:p>
          <a:p>
            <a:r>
              <a:rPr lang="en-US" baseline="0" dirty="0" smtClean="0"/>
              <a:t>For analytic objectives, it is clear that a competing event that results in a participant remaining to be alive but at markedly altered risk for the outcome is essentially a form of (marked) interaction.   Hence, an event such as ovarian removal can be handled as a competing event (with cessation of observation) or by keeping the participant in the analysis and considering ovary removal an effect modifier.   Handling ovary removal as an effect modifier has the advantage of being able to derive some marginal measure of association, averaged over all participants.  It also forces the investigator to be conscious in reporting about the presence of very different stratum-specific estimates depending upon the presence or absence of ovary removal.  On the other hand, handling ovary removal as a competing event essentially means that we are just evaluating the stratum-specific estimate in which ovary removal did not occur.  As long as the investigator remembers this and does not confuse the competing event-derived measure of association with the marginal measure of association (i.e., for the entire starting population), there is equivalency between the two approaches (i.e., the competing event-derived approach estimate is the same as the effect modification approach-based stratum-specific estimate of the non-ovarian-removal stratum).  If somehow the investigator forgets this and leads readers to believe that the competing event approach-derived estimate is the estimate for entire population, then the competing event approach-derived estimate is going to be wrong (biased) in comparison to the truth in the entire population in certain situations.  One such situation is when risk differences are calculated under non-null association between exposure and outcome, and in which exposure is not related to the competing event.   That is, when only participants remain in the analysis who have not had ovary removal, this leaves a group that has a higher incidence of ovarian cancer than the entire starting population – the absolute incidences in both exposed and unexposed groups who remain are falsely elevated compared to the starting exposed and unexposed populations.  If there is truly no association between exposure and disease, then this will not result in bias in either the absolute or ratio measure of association.   The difference between two falsely elevated incidences which are identical is still zero.  On the other hand, if there is a true association between exposure and outcome (what we call the non-null scenario), then the falsely elevated incidences in the exposed and unexposed groups will result in a biased risk difference; the risk ratio should not be biased, however, as long as exposure is not causally related to the competing event.  This scenario is identical to Diagram 2 of Figure 1 in Howe et al. Epidemiology 2016 except for replacing Howe’s D (lost to follow-up) with “Selection” and L with the competing event.  If exposure is related to occurrence of the competing event, then this is a set up for collider bias and needs to be handled with caution.  </a:t>
            </a:r>
          </a:p>
          <a:p>
            <a:endParaRPr lang="en-US" baseline="0" dirty="0" smtClean="0"/>
          </a:p>
          <a:p>
            <a:r>
              <a:rPr lang="en-US" baseline="0" dirty="0" smtClean="0"/>
              <a:t>This discussion reminds us that there is a fundamental difference between competing events that still result in a person being alive (and thus theoretically at risk for outcomes) and competing events such as death for which it does not make sense to consider the occurrence of new incident conditions. </a:t>
            </a:r>
            <a:endParaRPr lang="en-US" dirty="0" smtClean="0"/>
          </a:p>
          <a:p>
            <a:endParaRPr lang="en-US" dirty="0" smtClean="0"/>
          </a:p>
        </p:txBody>
      </p:sp>
    </p:spTree>
    <p:extLst>
      <p:ext uri="{BB962C8B-B14F-4D97-AF65-F5344CB8AC3E}">
        <p14:creationId xmlns:p14="http://schemas.microsoft.com/office/powerpoint/2010/main" val="5628088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696913"/>
            <a:ext cx="4638675" cy="3479800"/>
          </a:xfrm>
        </p:spPr>
      </p:sp>
      <p:sp>
        <p:nvSpPr>
          <p:cNvPr id="3" name="Notes Placeholder 2"/>
          <p:cNvSpPr>
            <a:spLocks noGrp="1"/>
          </p:cNvSpPr>
          <p:nvPr>
            <p:ph type="body" idx="1"/>
          </p:nvPr>
        </p:nvSpPr>
        <p:spPr/>
        <p:txBody>
          <a:bodyPr/>
          <a:lstStyle/>
          <a:p>
            <a:r>
              <a:rPr lang="en-US" dirty="0" smtClean="0"/>
              <a:t>There are 3 important</a:t>
            </a:r>
            <a:r>
              <a:rPr lang="en-US" baseline="0" dirty="0" smtClean="0"/>
              <a:t> introductory points to make before explaining these measures of attribution.</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solidFill>
                  <a:prstClr val="black"/>
                </a:solidFill>
              </a:rPr>
              <a:pPr>
                <a:defRPr/>
              </a:pPr>
              <a:t>71</a:t>
            </a:fld>
            <a:endParaRPr lang="en-US" dirty="0">
              <a:solidFill>
                <a:prstClr val="black"/>
              </a:solidFill>
            </a:endParaRPr>
          </a:p>
        </p:txBody>
      </p:sp>
    </p:spTree>
    <p:extLst>
      <p:ext uri="{BB962C8B-B14F-4D97-AF65-F5344CB8AC3E}">
        <p14:creationId xmlns:p14="http://schemas.microsoft.com/office/powerpoint/2010/main" val="32323416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696913"/>
            <a:ext cx="4638675" cy="3479800"/>
          </a:xfrm>
        </p:spPr>
      </p:sp>
      <p:sp>
        <p:nvSpPr>
          <p:cNvPr id="3" name="Notes Placeholder 2"/>
          <p:cNvSpPr>
            <a:spLocks noGrp="1"/>
          </p:cNvSpPr>
          <p:nvPr>
            <p:ph type="body" idx="1"/>
          </p:nvPr>
        </p:nvSpPr>
        <p:spPr/>
        <p:txBody>
          <a:bodyPr/>
          <a:lstStyle/>
          <a:p>
            <a:r>
              <a:rPr lang="en-US" dirty="0" smtClean="0"/>
              <a:t>This is</a:t>
            </a:r>
            <a:r>
              <a:rPr lang="en-US" baseline="0" dirty="0" smtClean="0"/>
              <a:t> the terminology that we endorse in the context of cumulative incidence (i.e., risk).  Analogous terminology is available in the context of rates.  </a:t>
            </a:r>
            <a:endParaRPr lang="en-US" dirty="0"/>
          </a:p>
        </p:txBody>
      </p:sp>
      <p:sp>
        <p:nvSpPr>
          <p:cNvPr id="4" name="Slide Number Placeholder 3"/>
          <p:cNvSpPr>
            <a:spLocks noGrp="1"/>
          </p:cNvSpPr>
          <p:nvPr>
            <p:ph type="sldNum" sz="quarter" idx="10"/>
          </p:nvPr>
        </p:nvSpPr>
        <p:spPr/>
        <p:txBody>
          <a:bodyPr/>
          <a:lstStyle/>
          <a:p>
            <a:pPr>
              <a:defRPr/>
            </a:pPr>
            <a:fld id="{EAB7F47C-1AC8-4B17-A011-251E5998FCF5}" type="slidenum">
              <a:rPr lang="en-US" smtClean="0">
                <a:solidFill>
                  <a:prstClr val="black"/>
                </a:solidFill>
              </a:rPr>
              <a:pPr>
                <a:defRPr/>
              </a:pPr>
              <a:t>72</a:t>
            </a:fld>
            <a:endParaRPr lang="en-US" dirty="0">
              <a:solidFill>
                <a:prstClr val="black"/>
              </a:solidFill>
            </a:endParaRPr>
          </a:p>
        </p:txBody>
      </p:sp>
    </p:spTree>
    <p:extLst>
      <p:ext uri="{BB962C8B-B14F-4D97-AF65-F5344CB8AC3E}">
        <p14:creationId xmlns:p14="http://schemas.microsoft.com/office/powerpoint/2010/main" val="1602419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7"/>
          <p:cNvSpPr>
            <a:spLocks noGrp="1" noChangeArrowheads="1"/>
          </p:cNvSpPr>
          <p:nvPr>
            <p:ph type="sldNum" sz="quarter" idx="5"/>
          </p:nvPr>
        </p:nvSpPr>
        <p:spPr>
          <a:noFill/>
        </p:spPr>
        <p:txBody>
          <a:bodyPr/>
          <a:lstStyle/>
          <a:p>
            <a:fld id="{47045FF0-1BF3-4FB4-ABFE-5C0C9CEDCA87}" type="slidenum">
              <a:rPr lang="en-US" altLang="en-US" smtClean="0">
                <a:solidFill>
                  <a:prstClr val="black"/>
                </a:solidFill>
              </a:rPr>
              <a:pPr/>
              <a:t>73</a:t>
            </a:fld>
            <a:endParaRPr lang="en-US" altLang="en-US" dirty="0" smtClean="0">
              <a:solidFill>
                <a:prstClr val="black"/>
              </a:solidFill>
            </a:endParaRPr>
          </a:p>
        </p:txBody>
      </p:sp>
      <p:sp>
        <p:nvSpPr>
          <p:cNvPr id="211970" name="Rectangle 2"/>
          <p:cNvSpPr>
            <a:spLocks noGrp="1" noRot="1" noChangeAspect="1" noChangeArrowheads="1" noTextEdit="1"/>
          </p:cNvSpPr>
          <p:nvPr>
            <p:ph type="sldImg"/>
          </p:nvPr>
        </p:nvSpPr>
        <p:spPr>
          <a:xfrm>
            <a:off x="885825" y="696913"/>
            <a:ext cx="5219700" cy="3479800"/>
          </a:xfrm>
          <a:ln/>
        </p:spPr>
      </p:sp>
      <p:sp>
        <p:nvSpPr>
          <p:cNvPr id="211971" name="Rectangle 3"/>
          <p:cNvSpPr>
            <a:spLocks noGrp="1" noChangeArrowheads="1"/>
          </p:cNvSpPr>
          <p:nvPr>
            <p:ph type="body" idx="1"/>
          </p:nvPr>
        </p:nvSpPr>
        <p:spPr>
          <a:noFill/>
          <a:ln/>
        </p:spPr>
        <p:txBody>
          <a:bodyPr/>
          <a:lstStyle/>
          <a:p>
            <a:r>
              <a:rPr lang="en-US" altLang="en-US" dirty="0" smtClean="0"/>
              <a:t>In this example, risk of the outcome is 0.10 in the unexposed and 0.20 in the exposed.  Let</a:t>
            </a:r>
            <a:r>
              <a:rPr lang="en-US" altLang="en-US" baseline="0" dirty="0" smtClean="0"/>
              <a:t> us say the time frame is 5 years.  </a:t>
            </a:r>
            <a:r>
              <a:rPr lang="en-US" altLang="en-US" dirty="0" smtClean="0"/>
              <a:t>The difference – which we have already termed the risk difference - is also called the “attributable risk in the exposed”.  As</a:t>
            </a:r>
            <a:r>
              <a:rPr lang="en-US" altLang="en-US" baseline="0" dirty="0" smtClean="0"/>
              <a:t> it is, it is not that interesting.  </a:t>
            </a:r>
            <a:r>
              <a:rPr lang="en-US" altLang="en-US" dirty="0" smtClean="0"/>
              <a:t>As we show in the next slide, this can also be expressed in a more interesting way as a percent of the risk in the exposed, called the percent attributable risk in the exposed.</a:t>
            </a:r>
          </a:p>
          <a:p>
            <a:endParaRPr lang="en-US" altLang="en-US" dirty="0" smtClean="0"/>
          </a:p>
          <a:p>
            <a:r>
              <a:rPr lang="en-US" altLang="en-US" dirty="0" smtClean="0"/>
              <a:t>Expressing</a:t>
            </a:r>
            <a:r>
              <a:rPr lang="en-US" altLang="en-US" baseline="0" dirty="0" smtClean="0"/>
              <a:t> the attributable risk in the exposed a</a:t>
            </a:r>
            <a:r>
              <a:rPr lang="en-US" altLang="en-US" dirty="0" smtClean="0"/>
              <a:t>ssumes that the exposed would experience the same risk of outcome as the unexposed if the exposure were removed.</a:t>
            </a:r>
          </a:p>
        </p:txBody>
      </p:sp>
    </p:spTree>
    <p:extLst>
      <p:ext uri="{BB962C8B-B14F-4D97-AF65-F5344CB8AC3E}">
        <p14:creationId xmlns:p14="http://schemas.microsoft.com/office/powerpoint/2010/main" val="27994357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7"/>
          <p:cNvSpPr>
            <a:spLocks noGrp="1" noChangeArrowheads="1"/>
          </p:cNvSpPr>
          <p:nvPr>
            <p:ph type="sldNum" sz="quarter" idx="5"/>
          </p:nvPr>
        </p:nvSpPr>
        <p:spPr>
          <a:noFill/>
        </p:spPr>
        <p:txBody>
          <a:bodyPr/>
          <a:lstStyle/>
          <a:p>
            <a:fld id="{6EE057CA-4409-4A1F-B109-B20146214CB1}" type="slidenum">
              <a:rPr lang="en-US" altLang="en-US" smtClean="0">
                <a:solidFill>
                  <a:prstClr val="black"/>
                </a:solidFill>
              </a:rPr>
              <a:pPr/>
              <a:t>74</a:t>
            </a:fld>
            <a:endParaRPr lang="en-US" altLang="en-US" dirty="0" smtClean="0">
              <a:solidFill>
                <a:prstClr val="black"/>
              </a:solidFill>
            </a:endParaRPr>
          </a:p>
        </p:txBody>
      </p:sp>
      <p:sp>
        <p:nvSpPr>
          <p:cNvPr id="218114" name="Rectangle 2"/>
          <p:cNvSpPr>
            <a:spLocks noGrp="1" noRot="1" noChangeAspect="1" noChangeArrowheads="1" noTextEdit="1"/>
          </p:cNvSpPr>
          <p:nvPr>
            <p:ph type="sldImg"/>
          </p:nvPr>
        </p:nvSpPr>
        <p:spPr>
          <a:xfrm>
            <a:off x="885825" y="696913"/>
            <a:ext cx="5219700" cy="3479800"/>
          </a:xfrm>
          <a:ln/>
        </p:spPr>
      </p:sp>
      <p:sp>
        <p:nvSpPr>
          <p:cNvPr id="218115" name="Rectangle 3"/>
          <p:cNvSpPr>
            <a:spLocks noGrp="1" noChangeArrowheads="1"/>
          </p:cNvSpPr>
          <p:nvPr>
            <p:ph type="body" idx="1"/>
          </p:nvPr>
        </p:nvSpPr>
        <p:spPr>
          <a:noFill/>
          <a:ln/>
        </p:spPr>
        <p:txBody>
          <a:bodyPr/>
          <a:lstStyle/>
          <a:p>
            <a:r>
              <a:rPr lang="en-US" altLang="en-US" dirty="0" smtClean="0"/>
              <a:t>As in previous graphic example, risk is 0.10 in the unexposed and 0.20 in the exposed.  In the total population, including exposed and unexposed, the risk is 0.14, between 0.10 and 0.20.  The population AR is the difference between the risk in the total population and the unexposed.</a:t>
            </a:r>
          </a:p>
        </p:txBody>
      </p:sp>
    </p:spTree>
    <p:extLst>
      <p:ext uri="{BB962C8B-B14F-4D97-AF65-F5344CB8AC3E}">
        <p14:creationId xmlns:p14="http://schemas.microsoft.com/office/powerpoint/2010/main" val="3091374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p:cNvSpPr>
            <a:spLocks noGrp="1" noChangeArrowheads="1"/>
          </p:cNvSpPr>
          <p:nvPr>
            <p:ph type="sldNum" sz="quarter" idx="5"/>
          </p:nvPr>
        </p:nvSpPr>
        <p:spPr>
          <a:noFill/>
        </p:spPr>
        <p:txBody>
          <a:bodyPr/>
          <a:lstStyle/>
          <a:p>
            <a:fld id="{DCF9D701-43A0-4F52-85BA-2DF28DBA8429}" type="slidenum">
              <a:rPr lang="en-US" altLang="en-US" smtClean="0">
                <a:solidFill>
                  <a:prstClr val="black"/>
                </a:solidFill>
              </a:rPr>
              <a:pPr/>
              <a:t>75</a:t>
            </a:fld>
            <a:endParaRPr lang="en-US" altLang="en-US" dirty="0" smtClean="0">
              <a:solidFill>
                <a:prstClr val="black"/>
              </a:solidFill>
            </a:endParaRPr>
          </a:p>
        </p:txBody>
      </p:sp>
      <p:sp>
        <p:nvSpPr>
          <p:cNvPr id="227330" name="Rectangle 2"/>
          <p:cNvSpPr>
            <a:spLocks noGrp="1" noRot="1" noChangeAspect="1" noChangeArrowheads="1" noTextEdit="1"/>
          </p:cNvSpPr>
          <p:nvPr>
            <p:ph type="sldImg"/>
          </p:nvPr>
        </p:nvSpPr>
        <p:spPr>
          <a:xfrm>
            <a:off x="1176338" y="696913"/>
            <a:ext cx="4638675" cy="3479800"/>
          </a:xfrm>
          <a:ln/>
        </p:spPr>
      </p:sp>
      <p:sp>
        <p:nvSpPr>
          <p:cNvPr id="227331" name="Rectangle 3"/>
          <p:cNvSpPr>
            <a:spLocks noGrp="1" noChangeArrowheads="1"/>
          </p:cNvSpPr>
          <p:nvPr>
            <p:ph type="body" idx="1"/>
          </p:nvPr>
        </p:nvSpPr>
        <p:spPr>
          <a:noFill/>
          <a:ln/>
        </p:spPr>
        <p:txBody>
          <a:bodyPr/>
          <a:lstStyle/>
          <a:p>
            <a:r>
              <a:rPr lang="en-US" altLang="en-US" dirty="0" smtClean="0"/>
              <a:t>% Population AR depends on the risk ratio as well as the prevalence of exposure.  This figure shows % Population AR for different combinations of exposure prevalence in a population (x-axis) and different risk ratios, ranging from 2 to 10 (over a fixed</a:t>
            </a:r>
            <a:r>
              <a:rPr lang="en-US" altLang="en-US" baseline="0" dirty="0" smtClean="0"/>
              <a:t> time horizon, say, 5 years)</a:t>
            </a:r>
            <a:r>
              <a:rPr lang="en-US" altLang="en-US" dirty="0" smtClean="0"/>
              <a:t>.</a:t>
            </a:r>
          </a:p>
        </p:txBody>
      </p:sp>
    </p:spTree>
    <p:extLst>
      <p:ext uri="{BB962C8B-B14F-4D97-AF65-F5344CB8AC3E}">
        <p14:creationId xmlns:p14="http://schemas.microsoft.com/office/powerpoint/2010/main" val="1122102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99E6BE56-A9EC-4029-8290-61E4F33AFD68}" type="slidenum">
              <a:rPr lang="en-US"/>
              <a:pPr/>
              <a:t>76</a:t>
            </a:fld>
            <a:endParaRPr lang="en-US" dirty="0"/>
          </a:p>
        </p:txBody>
      </p:sp>
      <p:sp>
        <p:nvSpPr>
          <p:cNvPr id="112643" name="Rectangle 2"/>
          <p:cNvSpPr>
            <a:spLocks noGrp="1" noRot="1" noChangeAspect="1" noChangeArrowheads="1" noTextEdit="1"/>
          </p:cNvSpPr>
          <p:nvPr>
            <p:ph type="sldImg"/>
          </p:nvPr>
        </p:nvSpPr>
        <p:spPr>
          <a:xfrm>
            <a:off x="884238" y="695325"/>
            <a:ext cx="5219700" cy="3481388"/>
          </a:xfrm>
          <a:ln/>
        </p:spPr>
      </p:sp>
      <p:sp>
        <p:nvSpPr>
          <p:cNvPr id="112644" name="Rectangle 3"/>
          <p:cNvSpPr>
            <a:spLocks noGrp="1" noChangeArrowheads="1"/>
          </p:cNvSpPr>
          <p:nvPr>
            <p:ph type="body" idx="1"/>
          </p:nvPr>
        </p:nvSpPr>
        <p:spPr>
          <a:noFill/>
          <a:ln/>
        </p:spPr>
        <p:txBody>
          <a:bodyPr/>
          <a:lstStyle/>
          <a:p>
            <a:r>
              <a:rPr lang="en-US" dirty="0" smtClean="0"/>
              <a:t>Stated another way, the theme for the rest of the course is that anyone can derive a numeric answer in a research study (i.e.,</a:t>
            </a:r>
            <a:r>
              <a:rPr lang="en-US" baseline="0" dirty="0" smtClean="0"/>
              <a:t> push the buttons in Stata)</a:t>
            </a:r>
            <a:r>
              <a:rPr lang="en-US" dirty="0" smtClean="0"/>
              <a:t>.  </a:t>
            </a:r>
          </a:p>
          <a:p>
            <a:endParaRPr lang="en-US" dirty="0" smtClean="0"/>
          </a:p>
          <a:p>
            <a:r>
              <a:rPr lang="en-US" dirty="0" smtClean="0"/>
              <a:t>The challenge is to tell if the number is correct.  This is the highest</a:t>
            </a:r>
            <a:r>
              <a:rPr lang="en-US" baseline="0" dirty="0" smtClean="0"/>
              <a:t> art form in our field.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It</a:t>
            </a:r>
            <a:r>
              <a:rPr lang="en-US" sz="1200" baseline="0" dirty="0" smtClean="0"/>
              <a:t> turns out that getting the right answer in clinical/epidemiologic research is difficult, and, as a consequence, many research results are wrong.   This is important.  Because if you are a knowledge generator, you obviously want to learn how to decrease frequency of being wrong.  If you are a consumer of the research, either as a clinical practitioner (or even as a patient), you will need to be able to make some judgement on your own regarding right vs wrong.  This is, again, why learning epidemiology and biostatistics is relevant for everyone.  </a:t>
            </a:r>
            <a:endParaRPr lang="en-US" sz="1200" dirty="0" smtClean="0"/>
          </a:p>
          <a:p>
            <a:endParaRPr lang="en-US" dirty="0" smtClean="0"/>
          </a:p>
        </p:txBody>
      </p:sp>
    </p:spTree>
    <p:extLst>
      <p:ext uri="{BB962C8B-B14F-4D97-AF65-F5344CB8AC3E}">
        <p14:creationId xmlns:p14="http://schemas.microsoft.com/office/powerpoint/2010/main" val="42334351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AFAAF3D3-840A-411A-A85C-B18AD30E3086}" type="slidenum">
              <a:rPr lang="en-US"/>
              <a:pPr/>
              <a:t>77</a:t>
            </a:fld>
            <a:endParaRPr lang="en-US" dirty="0"/>
          </a:p>
        </p:txBody>
      </p:sp>
      <p:sp>
        <p:nvSpPr>
          <p:cNvPr id="123907" name="Rectangle 2"/>
          <p:cNvSpPr>
            <a:spLocks noGrp="1" noRot="1" noChangeAspect="1" noChangeArrowheads="1" noTextEdit="1"/>
          </p:cNvSpPr>
          <p:nvPr>
            <p:ph type="sldImg"/>
          </p:nvPr>
        </p:nvSpPr>
        <p:spPr>
          <a:xfrm>
            <a:off x="885825" y="695325"/>
            <a:ext cx="5219700" cy="3481388"/>
          </a:xfrm>
          <a:ln/>
        </p:spPr>
      </p:sp>
      <p:sp>
        <p:nvSpPr>
          <p:cNvPr id="123908" name="Rectangle 3"/>
          <p:cNvSpPr>
            <a:spLocks noGrp="1" noChangeArrowheads="1"/>
          </p:cNvSpPr>
          <p:nvPr>
            <p:ph type="body" idx="1"/>
          </p:nvPr>
        </p:nvSpPr>
        <p:spPr>
          <a:xfrm>
            <a:off x="931863" y="4408488"/>
            <a:ext cx="5127625" cy="4178300"/>
          </a:xfrm>
          <a:noFill/>
          <a:ln/>
        </p:spPr>
        <p:txBody>
          <a:bodyPr/>
          <a:lstStyle/>
          <a:p>
            <a:r>
              <a:rPr lang="en-US" dirty="0" smtClean="0"/>
              <a:t>Remember, earlier we talked about two kinds of inferences, the first (in red) is making an inference from the study sample to the target population and the second (in green) is from the study sample to other external populations.  Accordingly, there are two flavors of validity: internal and external. Here is what internal and external validity look like schematically.  </a:t>
            </a:r>
            <a:r>
              <a:rPr lang="en-US" b="1" dirty="0" smtClean="0"/>
              <a:t>Internal validity </a:t>
            </a:r>
            <a:r>
              <a:rPr lang="en-US" dirty="0" smtClean="0"/>
              <a:t>is a measure of how accurately our study sample represents our target</a:t>
            </a:r>
            <a:r>
              <a:rPr lang="en-US" baseline="0" dirty="0" smtClean="0"/>
              <a:t> </a:t>
            </a:r>
            <a:r>
              <a:rPr lang="en-US" dirty="0" smtClean="0"/>
              <a:t>population.  But remember there are usually many other populations outside of the target population that we are interested in.  For example, if our study looked at 20 to 65 years old in California, we would naturally also want to know if the results also pertained to older persons living in other parts of the US or elsewhere.  </a:t>
            </a:r>
            <a:r>
              <a:rPr lang="en-US" b="1" dirty="0" smtClean="0"/>
              <a:t>External validity</a:t>
            </a:r>
            <a:r>
              <a:rPr lang="en-US" dirty="0" smtClean="0"/>
              <a:t>, also called generalizability, is what this is called.  A relatively</a:t>
            </a:r>
            <a:r>
              <a:rPr lang="en-US" baseline="0" dirty="0" smtClean="0"/>
              <a:t> new term, transportability, is also used in this regard.   Transportability refers to an emerging set of formal processes to determine how to transport the results from a study to an external population.  </a:t>
            </a:r>
          </a:p>
          <a:p>
            <a:endParaRPr lang="en-US" baseline="0" dirty="0" smtClean="0"/>
          </a:p>
          <a:p>
            <a:r>
              <a:rPr lang="en-US" baseline="0" dirty="0" smtClean="0"/>
              <a:t>Again, there is much confusion in textbooks and the literature about these terms (and concepts).  One intelligent solution to the panoply of names has been offered by Daniel Westreich at the University of North Carolina who believes we should simply call this whole construct “target validity”.  In other words, the goal of this process is to determine if the findings from a study sample pertain to some larger population.  Westreich believes we should simply be clear about which larger population we want to make an inference.  How well the study sample makes an unbiased inference is “target validity”.  </a:t>
            </a:r>
            <a:endParaRPr lang="en-US" dirty="0" smtClean="0"/>
          </a:p>
        </p:txBody>
      </p:sp>
    </p:spTree>
    <p:extLst>
      <p:ext uri="{BB962C8B-B14F-4D97-AF65-F5344CB8AC3E}">
        <p14:creationId xmlns:p14="http://schemas.microsoft.com/office/powerpoint/2010/main" val="23205709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45E2925F-022C-4AED-B1F7-3F3DC082E798}" type="slidenum">
              <a:rPr lang="en-US"/>
              <a:pPr/>
              <a:t>78</a:t>
            </a:fld>
            <a:endParaRPr lang="en-US" dirty="0"/>
          </a:p>
        </p:txBody>
      </p:sp>
      <p:sp>
        <p:nvSpPr>
          <p:cNvPr id="116739" name="Rectangle 2"/>
          <p:cNvSpPr>
            <a:spLocks noGrp="1" noRot="1" noChangeAspect="1" noChangeArrowheads="1" noTextEdit="1"/>
          </p:cNvSpPr>
          <p:nvPr>
            <p:ph type="sldImg"/>
          </p:nvPr>
        </p:nvSpPr>
        <p:spPr>
          <a:xfrm>
            <a:off x="884238" y="695325"/>
            <a:ext cx="5219700" cy="3481388"/>
          </a:xfrm>
          <a:ln/>
        </p:spPr>
      </p:sp>
      <p:sp>
        <p:nvSpPr>
          <p:cNvPr id="116740" name="Rectangle 3"/>
          <p:cNvSpPr>
            <a:spLocks noGrp="1" noChangeArrowheads="1"/>
          </p:cNvSpPr>
          <p:nvPr>
            <p:ph type="body" idx="1"/>
          </p:nvPr>
        </p:nvSpPr>
        <p:spPr>
          <a:noFill/>
          <a:ln/>
        </p:spPr>
        <p:txBody>
          <a:bodyPr/>
          <a:lstStyle/>
          <a:p>
            <a:r>
              <a:rPr lang="en-US" dirty="0" smtClean="0"/>
              <a:t>So, if the goal of any study sample is to find the truth about the source population (for a descriptive study, this would be the measure of disease occurrence (or exposure occurrence), and for an analytic study this would be the measure of association between the exposure and disease), then what are the ways of missing the truth (i.e., getting the wrong answer)?  There are two ways.</a:t>
            </a:r>
          </a:p>
          <a:p>
            <a:endParaRPr lang="en-US" dirty="0" smtClean="0"/>
          </a:p>
          <a:p>
            <a:r>
              <a:rPr lang="en-US" dirty="0" smtClean="0"/>
              <a:t>One is systematic error and the other is random error.   Systematic error is also known by</a:t>
            </a:r>
            <a:r>
              <a:rPr lang="en-US" baseline="0" dirty="0" smtClean="0"/>
              <a:t> the more commonly used terms</a:t>
            </a:r>
            <a:r>
              <a:rPr lang="en-US" dirty="0" smtClean="0"/>
              <a:t> “threat to validity” or “bias”.  Bias is the most common</a:t>
            </a:r>
            <a:r>
              <a:rPr lang="en-US" baseline="0" dirty="0" smtClean="0"/>
              <a:t> term used.  </a:t>
            </a:r>
            <a:r>
              <a:rPr lang="en-US" dirty="0" smtClean="0"/>
              <a:t>It is any systematic process in nature (i.e., occurring naturally,</a:t>
            </a:r>
            <a:r>
              <a:rPr lang="en-US" baseline="0" dirty="0" smtClean="0"/>
              <a:t> </a:t>
            </a:r>
            <a:r>
              <a:rPr lang="en-US" dirty="0" smtClean="0"/>
              <a:t>not created by the investigators) or in the conduct of a study (some</a:t>
            </a:r>
            <a:r>
              <a:rPr lang="en-US" baseline="0" dirty="0" smtClean="0"/>
              <a:t> of which are in the control of the investigator and some are not)</a:t>
            </a:r>
            <a:r>
              <a:rPr lang="en-US" dirty="0" smtClean="0"/>
              <a:t> that results in the incorrect estimate of a measure of disease occurrence or measure of association.  Because it is a systematic process, it will cause a distortion from the truth in a predictable (not random) direction.  We say that the amount of systematic error is captured in the </a:t>
            </a:r>
            <a:r>
              <a:rPr lang="en-US" b="1" dirty="0" smtClean="0"/>
              <a:t>validity</a:t>
            </a:r>
            <a:r>
              <a:rPr lang="en-US" dirty="0" smtClean="0"/>
              <a:t> of the inference.   Systematic</a:t>
            </a:r>
            <a:r>
              <a:rPr lang="en-US" baseline="0" dirty="0" smtClean="0"/>
              <a:t> error is not influenced or ameliorated by sample size.  In other words, large sample sizes will not reduce systematic error.  Note that is a big misconception of the “Big Data” error.  All of the big data in the world is not going to overcome systematic error.  Also, just because the error occurs in a predictable direction does not mean it is easy to accommodate.  This is because we typically cannot predict the quantitative degree of error; errors may in opposite directions and tend to cancel each other out; and, finally, some of the errors occur unbeknownst to us (we simply do not recognize them).  </a:t>
            </a:r>
          </a:p>
          <a:p>
            <a:endParaRPr lang="en-US" baseline="0" dirty="0" smtClean="0"/>
          </a:p>
          <a:p>
            <a:r>
              <a:rPr lang="en-US" dirty="0" smtClean="0"/>
              <a:t>In contrast to systematic error, random error occurs because we cannot sample everyone in our studies; we are always forced to just sample a fraction of the target population.  Just by chance alone we might draw a sample that is not representative of the target</a:t>
            </a:r>
            <a:r>
              <a:rPr lang="en-US" baseline="0" dirty="0" smtClean="0"/>
              <a:t> </a:t>
            </a:r>
            <a:r>
              <a:rPr lang="en-US" dirty="0" smtClean="0"/>
              <a:t>population and get an answer</a:t>
            </a:r>
            <a:r>
              <a:rPr lang="en-US" baseline="0" dirty="0" smtClean="0"/>
              <a:t> that is different than the truth in the target population</a:t>
            </a:r>
            <a:r>
              <a:rPr lang="en-US" dirty="0" smtClean="0"/>
              <a:t>.  This</a:t>
            </a:r>
            <a:r>
              <a:rPr lang="en-US" baseline="0" dirty="0" smtClean="0"/>
              <a:t> is</a:t>
            </a:r>
            <a:r>
              <a:rPr lang="en-US" dirty="0" smtClean="0"/>
              <a:t> why random error is synonymous with the term “chance”, and the direction of the error is random and not predictable.  We say that random error is captured in the </a:t>
            </a:r>
            <a:r>
              <a:rPr lang="en-US" b="1" dirty="0" smtClean="0"/>
              <a:t>precision</a:t>
            </a:r>
            <a:r>
              <a:rPr lang="en-US" dirty="0" smtClean="0"/>
              <a:t> of the estimate and is usually numerically</a:t>
            </a:r>
            <a:r>
              <a:rPr lang="en-US" baseline="0" dirty="0" smtClean="0"/>
              <a:t> </a:t>
            </a:r>
            <a:r>
              <a:rPr lang="en-US" dirty="0" smtClean="0"/>
              <a:t>described in the standard error or confidence interval of our estimate.  Random error is in the realm of biostatistics, and we will</a:t>
            </a:r>
            <a:r>
              <a:rPr lang="en-US" baseline="0" dirty="0" smtClean="0"/>
              <a:t> not</a:t>
            </a:r>
            <a:r>
              <a:rPr lang="en-US" dirty="0" smtClean="0"/>
              <a:t> in</a:t>
            </a:r>
            <a:r>
              <a:rPr lang="en-US" baseline="0" dirty="0" smtClean="0"/>
              <a:t> this course</a:t>
            </a:r>
            <a:r>
              <a:rPr lang="en-US" dirty="0" smtClean="0"/>
              <a:t> be describing the theory about how to generate standard</a:t>
            </a:r>
            <a:r>
              <a:rPr lang="en-US" baseline="0" dirty="0" smtClean="0"/>
              <a:t> errors or </a:t>
            </a:r>
            <a:r>
              <a:rPr lang="en-US" dirty="0" smtClean="0"/>
              <a:t>confidence intervals for the various point estimates we will derive.  We</a:t>
            </a:r>
            <a:r>
              <a:rPr lang="en-US" baseline="0" dirty="0" smtClean="0"/>
              <a:t> will essentially just be pointing out how to generate confidence intervals in Stata.  R</a:t>
            </a:r>
            <a:r>
              <a:rPr lang="en-US" dirty="0" smtClean="0"/>
              <a:t>andom error can cause either over or underestimation in descriptive studies and can cause you to either declare an association in an analytic study when one does not really occur (this is a type I error) or miss an association when one truly does occur (this is a type II error).   Increasing sample size will,</a:t>
            </a:r>
            <a:r>
              <a:rPr lang="en-US" baseline="0" dirty="0" smtClean="0"/>
              <a:t> on average, decrease the amount of random error that is present.  </a:t>
            </a:r>
            <a:endParaRPr lang="en-US" dirty="0" smtClean="0"/>
          </a:p>
        </p:txBody>
      </p:sp>
    </p:spTree>
    <p:extLst>
      <p:ext uri="{BB962C8B-B14F-4D97-AF65-F5344CB8AC3E}">
        <p14:creationId xmlns:p14="http://schemas.microsoft.com/office/powerpoint/2010/main" val="21731307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2B0F726E-20B9-4C36-A402-28AE21F79590}" type="slidenum">
              <a:rPr lang="en-US"/>
              <a:pPr/>
              <a:t>79</a:t>
            </a:fld>
            <a:endParaRPr lang="en-US" dirty="0"/>
          </a:p>
        </p:txBody>
      </p:sp>
      <p:sp>
        <p:nvSpPr>
          <p:cNvPr id="122883" name="Rectangle 2"/>
          <p:cNvSpPr>
            <a:spLocks noGrp="1" noRot="1" noChangeAspect="1" noChangeArrowheads="1" noTextEdit="1"/>
          </p:cNvSpPr>
          <p:nvPr>
            <p:ph type="sldImg"/>
          </p:nvPr>
        </p:nvSpPr>
        <p:spPr>
          <a:xfrm>
            <a:off x="884238" y="695325"/>
            <a:ext cx="5219700" cy="3481388"/>
          </a:xfrm>
          <a:ln/>
        </p:spPr>
      </p:sp>
      <p:sp>
        <p:nvSpPr>
          <p:cNvPr id="122884" name="Rectangle 3"/>
          <p:cNvSpPr>
            <a:spLocks noGrp="1" noChangeArrowheads="1"/>
          </p:cNvSpPr>
          <p:nvPr>
            <p:ph type="body" idx="1"/>
          </p:nvPr>
        </p:nvSpPr>
        <p:spPr>
          <a:noFill/>
          <a:ln/>
        </p:spPr>
        <p:txBody>
          <a:bodyPr/>
          <a:lstStyle/>
          <a:p>
            <a:r>
              <a:rPr lang="en-US" dirty="0" smtClean="0"/>
              <a:t>The past several slides represented theory; in other words, we talked about would happen if you had many attempts at performing a study.  In reality, when you perform a study you almost always have just have one shot, as shown here in red, and you don’t know where the center of the target is.  The field of statistics remarkably can tell you the random error of your one shot, with definite formulae for confidence intervals, but it cannot tell you anything about how close you are to the center.  </a:t>
            </a:r>
          </a:p>
          <a:p>
            <a:endParaRPr lang="en-US" dirty="0" smtClean="0"/>
          </a:p>
          <a:p>
            <a:r>
              <a:rPr lang="en-US" dirty="0" smtClean="0"/>
              <a:t>It is really only your judgment and the judgment of other scientists who review your work that can help you guess about systematic error.  It is really only the person who has both subject matter knowledge of the clinical, biological, or behavioral problem as well as methodological knowledge of clinical and epidemiologic</a:t>
            </a:r>
            <a:r>
              <a:rPr lang="en-US" baseline="0" dirty="0" smtClean="0"/>
              <a:t> </a:t>
            </a:r>
            <a:r>
              <a:rPr lang="en-US" dirty="0" smtClean="0"/>
              <a:t>research who can make the best guess about systematic error. </a:t>
            </a:r>
          </a:p>
          <a:p>
            <a:endParaRPr lang="en-US" dirty="0" smtClean="0"/>
          </a:p>
          <a:p>
            <a:r>
              <a:rPr lang="en-US" dirty="0" smtClean="0"/>
              <a:t>The person who has the joint requisite knowledge in both subject matter and methodologic realms is you.  Recall the overlapping circles</a:t>
            </a:r>
            <a:r>
              <a:rPr lang="en-US" baseline="0" dirty="0" smtClean="0"/>
              <a:t> shown during the Course Introduction video of how the clinical researcher/epidemiologist is the person who understands the subject matter and the research methods.</a:t>
            </a:r>
            <a:endParaRPr lang="en-US" dirty="0" smtClean="0"/>
          </a:p>
        </p:txBody>
      </p:sp>
    </p:spTree>
    <p:extLst>
      <p:ext uri="{BB962C8B-B14F-4D97-AF65-F5344CB8AC3E}">
        <p14:creationId xmlns:p14="http://schemas.microsoft.com/office/powerpoint/2010/main" val="20247935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71B88B20-F8AD-4B43-A3A0-C57152F3711B}" type="slidenum">
              <a:rPr lang="en-US"/>
              <a:pPr/>
              <a:t>80</a:t>
            </a:fld>
            <a:endParaRPr lang="en-US" dirty="0"/>
          </a:p>
        </p:txBody>
      </p:sp>
      <p:sp>
        <p:nvSpPr>
          <p:cNvPr id="131075" name="Rectangle 2"/>
          <p:cNvSpPr>
            <a:spLocks noGrp="1" noRot="1" noChangeAspect="1" noChangeArrowheads="1" noTextEdit="1"/>
          </p:cNvSpPr>
          <p:nvPr>
            <p:ph type="sldImg"/>
          </p:nvPr>
        </p:nvSpPr>
        <p:spPr>
          <a:xfrm>
            <a:off x="884238" y="695325"/>
            <a:ext cx="5219700" cy="3481388"/>
          </a:xfrm>
          <a:ln/>
        </p:spPr>
      </p:sp>
      <p:sp>
        <p:nvSpPr>
          <p:cNvPr id="131076" name="Rectangle 3"/>
          <p:cNvSpPr>
            <a:spLocks noGrp="1" noChangeArrowheads="1"/>
          </p:cNvSpPr>
          <p:nvPr>
            <p:ph type="body" idx="1"/>
          </p:nvPr>
        </p:nvSpPr>
        <p:spPr>
          <a:noFill/>
          <a:ln/>
        </p:spPr>
        <p:txBody>
          <a:bodyPr/>
          <a:lstStyle/>
          <a:p>
            <a:r>
              <a:rPr lang="en-US" dirty="0" smtClean="0"/>
              <a:t>Before we go on, there</a:t>
            </a:r>
            <a:r>
              <a:rPr lang="en-US" baseline="0" dirty="0" smtClean="0"/>
              <a:t> is one more big picture framework item to describe, and this is </a:t>
            </a:r>
            <a:r>
              <a:rPr lang="en-US" dirty="0" smtClean="0"/>
              <a:t>the major classification schemes for overall error and bias.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what is the most common approach, bias is split into 3 types:</a:t>
            </a:r>
            <a:r>
              <a:rPr lang="en-US" baseline="0" dirty="0" smtClean="0"/>
              <a:t>  selection bias, measurement/information bias, and confounding bias.  We are discussing selection bias today, measurement bias for the next 2 weeks, and then confounding for the 3 weeks after that.   These three can be distinguished by their causes (or origins), consequences, and solutions (aka cures or fixes).  There is, however, not absolute clarity about the distinctions between these three by different investigators, normative bodies, and textbooks.  This ambiguity is explained well in Schwartz et al.  Towards clarification in the taxonomy of bias…Epidemiology 26:216, 2015.   In practice, it is not critical that all forms of bias be reproducibly classified into one of these three bins.  Instead, it is more important that they are all recognized and acted upon.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Of course, in addition to systematic error, there is chance (aka random error).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a:t>
            </a:r>
            <a:r>
              <a:rPr lang="en-US" dirty="0" smtClean="0"/>
              <a:t>very time you think about your own work or read someone else’s work, you should run down this list and ask yourself: is there selection bias present, measurement bias present, or confounding present and what is the role of chance?  If you can remember these four things, you should be able to cover all of the bases.  These are what we call the BIG 4. Think of the BIG 4 in all of your work.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We should point out, however,</a:t>
            </a:r>
            <a:r>
              <a:rPr lang="en-US" baseline="0" dirty="0" smtClean="0"/>
              <a:t> that the </a:t>
            </a:r>
            <a:r>
              <a:rPr lang="en-US" dirty="0" smtClean="0"/>
              <a:t>Szklo and Nieto</a:t>
            </a:r>
            <a:r>
              <a:rPr lang="en-US" baseline="0" dirty="0" smtClean="0"/>
              <a:t> textbook</a:t>
            </a:r>
            <a:r>
              <a:rPr lang="en-US" dirty="0" smtClean="0"/>
              <a:t> considers selection bias and measurement/information bias to be the major forms of bias and considers confounding to be a separate process. </a:t>
            </a:r>
            <a:r>
              <a:rPr lang="en-US" baseline="0" dirty="0" smtClean="0"/>
              <a:t> We</a:t>
            </a:r>
            <a:r>
              <a:rPr lang="en-US" dirty="0" smtClean="0"/>
              <a:t> do not agree with this approach, but in any case, it is semantics, and we</a:t>
            </a:r>
            <a:r>
              <a:rPr lang="en-US" baseline="0" dirty="0" smtClean="0"/>
              <a:t> simply want to point this out to you to avoid confusion.  </a:t>
            </a:r>
            <a:r>
              <a:rPr lang="en-US" sz="1200" baseline="0" dirty="0" smtClean="0"/>
              <a:t>The rationale for this approach is that confounded associations are technically not numerically  wrong; they are simply not causal.  The rebuttal to this, however, is that the only time confounding ever comes up is during research that is related to figuring out causation.  In causation research, confounding is always a source of bias.  This is why we consider confounding as one of the 3 forms  of bias:  selection bias, measurement bias, and confounding.</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401410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885825" y="695325"/>
            <a:ext cx="5219700" cy="3481388"/>
          </a:xfrm>
          <a:ln/>
        </p:spPr>
      </p:sp>
      <p:sp>
        <p:nvSpPr>
          <p:cNvPr id="106498" name="Rectangle 3"/>
          <p:cNvSpPr>
            <a:spLocks noGrp="1" noChangeArrowheads="1"/>
          </p:cNvSpPr>
          <p:nvPr>
            <p:ph type="body" idx="1"/>
          </p:nvPr>
        </p:nvSpPr>
        <p:spPr>
          <a:noFill/>
          <a:ln/>
        </p:spPr>
        <p:txBody>
          <a:bodyPr/>
          <a:lstStyle/>
          <a:p>
            <a:r>
              <a:rPr lang="en-US" sz="1000" dirty="0" smtClean="0"/>
              <a:t>A cross-sectional study is a sample of a population at one point in time, a cross-section of that population.  What is perhaps not so well appreciated is that this is a cross-sectional sample </a:t>
            </a:r>
            <a:r>
              <a:rPr lang="en-US" sz="1000" i="1" dirty="0" smtClean="0"/>
              <a:t>from an underlying cohort</a:t>
            </a:r>
            <a:r>
              <a:rPr lang="en-US" sz="1000" dirty="0" smtClean="0"/>
              <a:t>.  This slide shows a cross-sectional study in an explicit dynamic cohort,</a:t>
            </a:r>
            <a:r>
              <a:rPr lang="en-US" sz="1000" baseline="0" dirty="0" smtClean="0"/>
              <a:t> e.g. the residents of SF County.  </a:t>
            </a:r>
          </a:p>
          <a:p>
            <a:endParaRPr lang="en-US" sz="1000" baseline="0" dirty="0" smtClean="0"/>
          </a:p>
          <a:p>
            <a:r>
              <a:rPr lang="en-US" sz="1000" dirty="0" smtClean="0"/>
              <a:t>It demonstrates what</a:t>
            </a:r>
            <a:r>
              <a:rPr lang="en-US" sz="1000" baseline="0" dirty="0" smtClean="0"/>
              <a:t> we call the “</a:t>
            </a:r>
            <a:r>
              <a:rPr lang="en-US" sz="1000" dirty="0" smtClean="0"/>
              <a:t>prevalent” nature of the cross-sectional sample.  In other words, only those individuals who were present at the time of the cross-sectional sample have a chance to be included.  So, for example, in the illustration there are two members of the cohort who were diagnosed with the disease outcome who did not survive to the time of the cross-sectional sample.  Cross-sectional sampling, then, will only capture prevalent cases of disease, which means that the probability of inclusion is related to the length of disease duration or survival.  It will over-represent those cases of the disease with longer disease duration or survival times.</a:t>
            </a:r>
          </a:p>
          <a:p>
            <a:endParaRPr lang="nl-NL" sz="1000" dirty="0" smtClean="0"/>
          </a:p>
          <a:p>
            <a:r>
              <a:rPr lang="nl-NL" sz="1000" b="1" dirty="0" smtClean="0"/>
              <a:t>Likewise, those without disease are also “prevalent”, meaning that persons with certain characteristics that influence presence in the population</a:t>
            </a:r>
            <a:r>
              <a:rPr lang="nl-NL" sz="1000" b="1" baseline="0" dirty="0" smtClean="0"/>
              <a:t> </a:t>
            </a:r>
            <a:r>
              <a:rPr lang="nl-NL" sz="1000" b="1" dirty="0" smtClean="0"/>
              <a:t>may be more or less likely to be represented in the cross-sectional sample.</a:t>
            </a:r>
            <a:r>
              <a:rPr lang="nl-NL" sz="1000" b="1" baseline="0" dirty="0" smtClean="0"/>
              <a:t>  These characteristics may influence entry into the population or removal via departure or competing event.  </a:t>
            </a:r>
            <a:r>
              <a:rPr lang="nl-NL" sz="1000" b="1" dirty="0" smtClean="0"/>
              <a:t>This  could especially</a:t>
            </a:r>
            <a:r>
              <a:rPr lang="nl-NL" sz="1000" b="1" baseline="0" dirty="0" smtClean="0"/>
              <a:t> </a:t>
            </a:r>
            <a:r>
              <a:rPr lang="nl-NL" sz="1000" b="1" dirty="0" smtClean="0"/>
              <a:t>occur if the </a:t>
            </a:r>
            <a:r>
              <a:rPr lang="nl-NL" sz="1000" b="1" u="none" dirty="0" smtClean="0"/>
              <a:t>dynamic</a:t>
            </a:r>
            <a:r>
              <a:rPr lang="nl-NL" sz="1000" b="1" u="none" baseline="0" dirty="0" smtClean="0"/>
              <a:t> cohort was not in steady state but also could occur if the dynamic cohort was in steady state</a:t>
            </a:r>
            <a:r>
              <a:rPr lang="nl-NL" sz="1000" b="0" u="none" baseline="0" dirty="0" smtClean="0"/>
              <a:t>.  We will discuss this at length later in the course when we describe selection bias.  For now, it is </a:t>
            </a:r>
            <a:r>
              <a:rPr lang="en-US" sz="1000" b="0" u="none" baseline="0" dirty="0" smtClean="0"/>
              <a:t>sufficient to recognize that a cross-sectional sample is not necessarily a random sample of disease and not necessarily a random sample of people who gave rise to disease. </a:t>
            </a:r>
            <a:endParaRPr lang="nl-NL" sz="1000" b="0" u="none" dirty="0" smtClean="0"/>
          </a:p>
          <a:p>
            <a:r>
              <a:rPr lang="nl-NL" sz="100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nl-NL" sz="1000" baseline="0" dirty="0" smtClean="0"/>
              <a:t>A cross-sectional study can be conducted in a dynamic cohort, as illustrated here.  A survey of Kaiser members is an example of a cross-sectional study in a dynamic cohort.  In contrast, a survey of all patients presenting at a particular emergency room at a public hospital (which can be theortically attended by anyone) is a cross-sectional study with an underlying dynamic cohort that can be conceptually/hypothetically described but would be difficult to specifically delineate.  </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smtClean="0"/>
          </a:p>
        </p:txBody>
      </p:sp>
    </p:spTree>
    <p:extLst>
      <p:ext uri="{BB962C8B-B14F-4D97-AF65-F5344CB8AC3E}">
        <p14:creationId xmlns:p14="http://schemas.microsoft.com/office/powerpoint/2010/main" val="397755638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9EFCBEF9-74C6-47EE-AFF6-B78283E5B61C}" type="slidenum">
              <a:rPr lang="en-US"/>
              <a:pPr/>
              <a:t>81</a:t>
            </a:fld>
            <a:endParaRPr lang="en-US" dirty="0"/>
          </a:p>
        </p:txBody>
      </p:sp>
      <p:sp>
        <p:nvSpPr>
          <p:cNvPr id="133123" name="Rectangle 2"/>
          <p:cNvSpPr>
            <a:spLocks noGrp="1" noRot="1" noChangeAspect="1" noChangeArrowheads="1" noTextEdit="1"/>
          </p:cNvSpPr>
          <p:nvPr>
            <p:ph type="sldImg"/>
          </p:nvPr>
        </p:nvSpPr>
        <p:spPr>
          <a:xfrm>
            <a:off x="885825" y="695325"/>
            <a:ext cx="5219700" cy="3481388"/>
          </a:xfrm>
          <a:ln/>
        </p:spPr>
      </p:sp>
      <p:sp>
        <p:nvSpPr>
          <p:cNvPr id="133124" name="Rectangle 3"/>
          <p:cNvSpPr>
            <a:spLocks noGrp="1" noChangeArrowheads="1"/>
          </p:cNvSpPr>
          <p:nvPr>
            <p:ph type="body" idx="1"/>
          </p:nvPr>
        </p:nvSpPr>
        <p:spPr>
          <a:xfrm>
            <a:off x="931863" y="4408488"/>
            <a:ext cx="5127625" cy="4178300"/>
          </a:xfrm>
          <a:noFill/>
          <a:ln/>
        </p:spPr>
        <p:txBody>
          <a:bodyPr/>
          <a:lstStyle/>
          <a:p>
            <a:r>
              <a:rPr lang="en-US" dirty="0" smtClean="0"/>
              <a:t>So, with that introduction, let’s move on to discussing selection bias,</a:t>
            </a:r>
            <a:r>
              <a:rPr lang="en-US" baseline="0" dirty="0" smtClean="0"/>
              <a:t> which is defined as what happens when the study sample (either the people per se or the person-time) is not representative of the target population.  We will return again and again to this basic definition.  </a:t>
            </a:r>
            <a:endParaRPr lang="en-US" dirty="0" smtClean="0"/>
          </a:p>
          <a:p>
            <a:endParaRPr lang="en-US" dirty="0" smtClean="0"/>
          </a:p>
          <a:p>
            <a:r>
              <a:rPr lang="en-US" dirty="0" smtClean="0"/>
              <a:t>The more detailed</a:t>
            </a:r>
            <a:r>
              <a:rPr lang="en-US" baseline="0" dirty="0" smtClean="0"/>
              <a:t> </a:t>
            </a:r>
            <a:r>
              <a:rPr lang="en-US" dirty="0" smtClean="0"/>
              <a:t>definition of selection bias depends upon whether you are referring to a descriptive or analytic study.  In a descriptive study, selection bias</a:t>
            </a:r>
            <a:r>
              <a:rPr lang="en-US" baseline="0" dirty="0" smtClean="0"/>
              <a:t> </a:t>
            </a:r>
            <a:r>
              <a:rPr lang="en-US" dirty="0" smtClean="0"/>
              <a:t>is the bias that is caused when persons in the target population have different (unequal) probabilities of being selected for initially</a:t>
            </a:r>
            <a:r>
              <a:rPr lang="en-US" baseline="0" dirty="0" smtClean="0"/>
              <a:t> </a:t>
            </a:r>
            <a:r>
              <a:rPr lang="en-US" dirty="0" smtClean="0"/>
              <a:t>or, subsequently, retained in the study sample.  If people</a:t>
            </a:r>
            <a:r>
              <a:rPr lang="en-US" baseline="0" dirty="0" smtClean="0"/>
              <a:t> in the target population don’t all have the same chance of landing in the study population, then most likely will happen is the study sample will not reflect the target population.  </a:t>
            </a:r>
            <a:r>
              <a:rPr lang="en-US" dirty="0" smtClean="0"/>
              <a:t>In other words, this</a:t>
            </a:r>
            <a:r>
              <a:rPr lang="en-US" baseline="0" dirty="0" smtClean="0"/>
              <a:t> bias occurs because the participants or their follow-up that we observe in the study sample are NOT representative of the persons/follow-up in the source population.  What I mean by not representative is in terms of the entity under descriptive study, be it of an exposure or an outcome. </a:t>
            </a:r>
            <a:endParaRPr lang="en-US" dirty="0" smtClean="0"/>
          </a:p>
          <a:p>
            <a:endParaRPr lang="en-US" dirty="0" smtClean="0"/>
          </a:p>
          <a:p>
            <a:r>
              <a:rPr lang="en-US" dirty="0" smtClean="0"/>
              <a:t>In an analytic study — and I will say that this is where most of the attention rests for selection</a:t>
            </a:r>
            <a:r>
              <a:rPr lang="en-US" baseline="0" dirty="0" smtClean="0"/>
              <a:t> </a:t>
            </a:r>
            <a:r>
              <a:rPr lang="en-US" dirty="0" smtClean="0"/>
              <a:t>because it is considerably more complicated than descriptive studies — the definition is that selection</a:t>
            </a:r>
            <a:r>
              <a:rPr lang="en-US" baseline="0" dirty="0" smtClean="0"/>
              <a:t> bias</a:t>
            </a:r>
            <a:r>
              <a:rPr lang="en-US" dirty="0" smtClean="0"/>
              <a:t> is the bias that is caused when persons in the source population have different (unequal) probabilities of being selected for/retained in the study sample.  A critical aspect of these different probabilities of being selected</a:t>
            </a:r>
            <a:r>
              <a:rPr lang="en-US" baseline="0" dirty="0" smtClean="0"/>
              <a:t> for study inclusion that results in bias is especially, but not exclusively, apparent when the probabilities are </a:t>
            </a:r>
            <a:r>
              <a:rPr lang="en-US" dirty="0" smtClean="0"/>
              <a:t>influenced by both the person’s exposure and outcome of interest.  By influence, we mean either that</a:t>
            </a:r>
            <a:r>
              <a:rPr lang="en-US" baseline="0" dirty="0" smtClean="0"/>
              <a:t> selection is </a:t>
            </a:r>
            <a:r>
              <a:rPr lang="en-US" dirty="0" smtClean="0"/>
              <a:t>caused</a:t>
            </a:r>
            <a:r>
              <a:rPr lang="en-US" baseline="0" dirty="0" smtClean="0"/>
              <a:t> by the exposure and outcome or caused by something that also influences exposure and outcome (and thus exposure and outcome are associated with being selected for the study).  </a:t>
            </a:r>
            <a:r>
              <a:rPr lang="en-US" dirty="0" smtClean="0"/>
              <a:t>Selection</a:t>
            </a:r>
            <a:r>
              <a:rPr lang="en-US" baseline="0" dirty="0" smtClean="0"/>
              <a:t> bias occurs when p</a:t>
            </a:r>
            <a:r>
              <a:rPr lang="en-US" dirty="0" smtClean="0"/>
              <a:t>eople</a:t>
            </a:r>
            <a:r>
              <a:rPr lang="en-US" baseline="0" dirty="0" smtClean="0"/>
              <a:t> in the target population don’t all have the same chance of landing in the study sample or, in a longitudinal study, being retained in the study sample.  It occurs when the people who do land in the study sample have a different relationship between exposure and outcome than all people in the source population.  By “not exclusively”, we mean that there are some situations when just influence by outcome alone is sufficient to result in selection bias; we will cover this later in the slides.</a:t>
            </a:r>
          </a:p>
          <a:p>
            <a:endParaRPr lang="en-US" baseline="0" dirty="0" smtClean="0"/>
          </a:p>
          <a:p>
            <a:r>
              <a:rPr lang="en-US" baseline="0" dirty="0" smtClean="0"/>
              <a:t>Hence, the overarching issue in selection bias is that it occurs when we are not able to get a study sample that is representative of our source population.  It is important to point out that the reason for a non-representative sample is not chance; it is some systematic problem.  </a:t>
            </a:r>
          </a:p>
          <a:p>
            <a:endParaRPr lang="en-US" baseline="0" dirty="0" smtClean="0"/>
          </a:p>
          <a:p>
            <a:r>
              <a:rPr lang="en-US" baseline="0" dirty="0" smtClean="0"/>
              <a:t>Foreshadowing note:  When we say “especially apparent when the probabilities are </a:t>
            </a:r>
            <a:r>
              <a:rPr lang="en-US" dirty="0" smtClean="0"/>
              <a:t>influenced by both the person’s exposure and outcome of interest”, we do not mean that</a:t>
            </a:r>
            <a:r>
              <a:rPr lang="en-US" baseline="0" dirty="0" smtClean="0"/>
              <a:t> selection probabilities always have to be influenced by both exposure or outcome of interest in order for selection bias to occur.  Influence by exposure and outcome is needed for selection bias to occur under the null, but only influence by outcome is needed under the non-null (“off the null”).   </a:t>
            </a:r>
            <a:endParaRPr lang="en-US" dirty="0" smtClean="0"/>
          </a:p>
          <a:p>
            <a:endParaRPr lang="en-US" dirty="0" smtClean="0"/>
          </a:p>
        </p:txBody>
      </p:sp>
    </p:spTree>
    <p:extLst>
      <p:ext uri="{BB962C8B-B14F-4D97-AF65-F5344CB8AC3E}">
        <p14:creationId xmlns:p14="http://schemas.microsoft.com/office/powerpoint/2010/main" val="15201393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2CFD177D-B69D-4281-A34A-B4FFFF3B32F7}" type="slidenum">
              <a:rPr lang="en-US"/>
              <a:pPr/>
              <a:t>82</a:t>
            </a:fld>
            <a:endParaRPr lang="en-US" dirty="0"/>
          </a:p>
        </p:txBody>
      </p:sp>
      <p:sp>
        <p:nvSpPr>
          <p:cNvPr id="137219" name="Rectangle 2"/>
          <p:cNvSpPr>
            <a:spLocks noGrp="1" noRot="1" noChangeAspect="1" noChangeArrowheads="1" noTextEdit="1"/>
          </p:cNvSpPr>
          <p:nvPr>
            <p:ph type="sldImg"/>
          </p:nvPr>
        </p:nvSpPr>
        <p:spPr>
          <a:xfrm>
            <a:off x="885825" y="695325"/>
            <a:ext cx="5219700" cy="3481388"/>
          </a:xfrm>
          <a:ln/>
        </p:spPr>
      </p:sp>
      <p:sp>
        <p:nvSpPr>
          <p:cNvPr id="137220" name="Rectangle 3"/>
          <p:cNvSpPr>
            <a:spLocks noGrp="1" noChangeArrowheads="1"/>
          </p:cNvSpPr>
          <p:nvPr>
            <p:ph type="body" idx="1"/>
          </p:nvPr>
        </p:nvSpPr>
        <p:spPr>
          <a:xfrm>
            <a:off x="931863" y="4408488"/>
            <a:ext cx="5127625" cy="4178300"/>
          </a:xfrm>
          <a:noFill/>
          <a:ln/>
        </p:spPr>
        <p:txBody>
          <a:bodyPr/>
          <a:lstStyle/>
          <a:p>
            <a:r>
              <a:rPr lang="en-US" dirty="0" smtClean="0"/>
              <a:t>Here is a schematic representation, with</a:t>
            </a:r>
            <a:r>
              <a:rPr lang="en-US" baseline="0" dirty="0" smtClean="0"/>
              <a:t> boxes and arrows (or you might call them sticks),</a:t>
            </a:r>
            <a:r>
              <a:rPr lang="en-US" dirty="0" smtClean="0"/>
              <a:t> that depicts what we hope to do when sampling in a descriptive study in terms of having no selection bias.  In the upper left, we depict the target (or reference or source) population (remember this from the previous slide about validity) and on the lower right is our study sample.  Our goal is to have the study sample validly represent the target population; we show this here by an equal weighting</a:t>
            </a:r>
            <a:r>
              <a:rPr lang="en-US" baseline="0" dirty="0" smtClean="0"/>
              <a:t> </a:t>
            </a:r>
            <a:r>
              <a:rPr lang="en-US" dirty="0" smtClean="0"/>
              <a:t>of arrows stemming from the source population to the study sample.  Everyone in the source</a:t>
            </a:r>
            <a:r>
              <a:rPr lang="en-US" baseline="0" dirty="0" smtClean="0"/>
              <a:t> population has the same chance as ending up in the study sample.</a:t>
            </a:r>
            <a:endParaRPr lang="en-US" dirty="0" smtClean="0"/>
          </a:p>
        </p:txBody>
      </p:sp>
    </p:spTree>
    <p:extLst>
      <p:ext uri="{BB962C8B-B14F-4D97-AF65-F5344CB8AC3E}">
        <p14:creationId xmlns:p14="http://schemas.microsoft.com/office/powerpoint/2010/main" val="87212664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58571847-B8D7-495E-8B4A-77633AF63390}" type="slidenum">
              <a:rPr lang="en-US"/>
              <a:pPr/>
              <a:t>83</a:t>
            </a:fld>
            <a:endParaRPr lang="en-US" dirty="0"/>
          </a:p>
        </p:txBody>
      </p:sp>
      <p:sp>
        <p:nvSpPr>
          <p:cNvPr id="143363" name="Rectangle 2"/>
          <p:cNvSpPr>
            <a:spLocks noGrp="1" noRot="1" noChangeAspect="1" noChangeArrowheads="1" noTextEdit="1"/>
          </p:cNvSpPr>
          <p:nvPr>
            <p:ph type="sldImg"/>
          </p:nvPr>
        </p:nvSpPr>
        <p:spPr>
          <a:xfrm>
            <a:off x="885825" y="695325"/>
            <a:ext cx="5219700" cy="3481388"/>
          </a:xfrm>
          <a:ln/>
        </p:spPr>
      </p:sp>
      <p:sp>
        <p:nvSpPr>
          <p:cNvPr id="143364" name="Rectangle 3"/>
          <p:cNvSpPr>
            <a:spLocks noGrp="1" noChangeArrowheads="1"/>
          </p:cNvSpPr>
          <p:nvPr>
            <p:ph type="body" idx="1"/>
          </p:nvPr>
        </p:nvSpPr>
        <p:spPr>
          <a:xfrm>
            <a:off x="931863" y="4408488"/>
            <a:ext cx="5127625" cy="4178300"/>
          </a:xfrm>
          <a:noFill/>
          <a:ln/>
        </p:spPr>
        <p:txBody>
          <a:bodyPr/>
          <a:lstStyle/>
          <a:p>
            <a:r>
              <a:rPr lang="en-US" dirty="0" smtClean="0"/>
              <a:t>In analytic</a:t>
            </a:r>
            <a:r>
              <a:rPr lang="en-US" baseline="0" dirty="0" smtClean="0"/>
              <a:t> studies, </a:t>
            </a:r>
            <a:r>
              <a:rPr lang="en-US" dirty="0" smtClean="0"/>
              <a:t>we are looking for the association between exposures (or interventions/treatments in the case of experimental studies) and diseases (more generally, outcomes).  We depict an analytic study by the presence of the</a:t>
            </a:r>
            <a:r>
              <a:rPr lang="en-US" baseline="0" dirty="0" smtClean="0"/>
              <a:t> familiar</a:t>
            </a:r>
            <a:r>
              <a:rPr lang="en-US" dirty="0" smtClean="0"/>
              <a:t> 2 x 2 table with exposure (present or absent) along the rows and disease (present or absent) over the columns.</a:t>
            </a:r>
            <a:r>
              <a:rPr lang="en-US" baseline="0" dirty="0" smtClean="0"/>
              <a:t>  </a:t>
            </a:r>
            <a:r>
              <a:rPr lang="en-US" dirty="0" smtClean="0"/>
              <a:t>This is what the schematic looks like in the presence of unbiased sampling and, thus, no selection bias.   The arrows represent the selection probability, </a:t>
            </a:r>
            <a:r>
              <a:rPr lang="en-US" baseline="0" dirty="0" smtClean="0"/>
              <a:t> </a:t>
            </a:r>
            <a:r>
              <a:rPr lang="en-US" dirty="0" smtClean="0"/>
              <a:t>which for</a:t>
            </a:r>
            <a:r>
              <a:rPr lang="en-US" baseline="0" dirty="0" smtClean="0"/>
              <a:t> each cell</a:t>
            </a:r>
            <a:r>
              <a:rPr lang="en-US" dirty="0" smtClean="0"/>
              <a:t> is the percentage of persons in the cell in the target population that is found in the study sample. Here, the arrows all have the same weight, and therefore there is an equal probability of being selected into the study no matter which of the 4 cells you occupy in the target population.  In such</a:t>
            </a:r>
            <a:r>
              <a:rPr lang="en-US" baseline="0" dirty="0" smtClean="0"/>
              <a:t> a</a:t>
            </a:r>
            <a:r>
              <a:rPr lang="en-US" dirty="0" smtClean="0"/>
              <a:t> situation, no selection bias can ensue.</a:t>
            </a:r>
          </a:p>
          <a:p>
            <a:endParaRPr lang="en-US" dirty="0" smtClean="0"/>
          </a:p>
          <a:p>
            <a:r>
              <a:rPr lang="en-US" dirty="0" smtClean="0"/>
              <a:t>These</a:t>
            </a:r>
            <a:r>
              <a:rPr lang="en-US" baseline="0" dirty="0" smtClean="0"/>
              <a:t> selection probabilities include both the process of selection of participants into the study, and, in cohort studies, the process of retention.  In other words, the arrows are meant to depict everything about whether someone in the target population ends up in your study sample and evaluable at the end of the study.  </a:t>
            </a:r>
            <a:endParaRPr lang="en-US" dirty="0" smtClean="0"/>
          </a:p>
        </p:txBody>
      </p:sp>
    </p:spTree>
    <p:extLst>
      <p:ext uri="{BB962C8B-B14F-4D97-AF65-F5344CB8AC3E}">
        <p14:creationId xmlns:p14="http://schemas.microsoft.com/office/powerpoint/2010/main" val="174518818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84</a:t>
            </a:fld>
            <a:endParaRPr lang="en-US" dirty="0"/>
          </a:p>
        </p:txBody>
      </p:sp>
      <p:sp>
        <p:nvSpPr>
          <p:cNvPr id="153603" name="Rectangle 2"/>
          <p:cNvSpPr>
            <a:spLocks noGrp="1" noRot="1" noChangeAspect="1" noChangeArrowheads="1" noTextEdit="1"/>
          </p:cNvSpPr>
          <p:nvPr>
            <p:ph type="sldImg"/>
          </p:nvPr>
        </p:nvSpPr>
        <p:spPr>
          <a:xfrm>
            <a:off x="884238" y="695325"/>
            <a:ext cx="5219700" cy="3481388"/>
          </a:xfrm>
          <a:ln/>
        </p:spPr>
      </p:sp>
      <p:sp>
        <p:nvSpPr>
          <p:cNvPr id="153604" name="Rectangle 3"/>
          <p:cNvSpPr>
            <a:spLocks noGrp="1" noChangeArrowheads="1"/>
          </p:cNvSpPr>
          <p:nvPr>
            <p:ph type="body" idx="1"/>
          </p:nvPr>
        </p:nvSpPr>
        <p:spPr>
          <a:noFill/>
          <a:ln/>
        </p:spPr>
        <p:txBody>
          <a:bodyPr/>
          <a:lstStyle/>
          <a:p>
            <a:r>
              <a:rPr lang="en-US" dirty="0" smtClean="0"/>
              <a:t>These guesses can</a:t>
            </a:r>
            <a:r>
              <a:rPr lang="en-US" baseline="0" dirty="0" smtClean="0"/>
              <a:t> be made keeping the requirements for selection bias in mind and how the study sample was identified and retained.  T</a:t>
            </a:r>
            <a:r>
              <a:rPr lang="en-US" dirty="0" smtClean="0"/>
              <a:t>o summarize, for selection bias to occur under</a:t>
            </a:r>
            <a:r>
              <a:rPr lang="en-US" baseline="0" dirty="0" smtClean="0"/>
              <a:t> the null (when there truly is no association), </a:t>
            </a:r>
            <a:r>
              <a:rPr lang="en-US" dirty="0" smtClean="0"/>
              <a:t>we need to know that people’s selection into a study or retention in the study must be influenced by (or associated with) both his/her exposure and outcomes.  </a:t>
            </a:r>
          </a:p>
          <a:p>
            <a:endParaRPr lang="en-US" dirty="0" smtClean="0"/>
          </a:p>
          <a:p>
            <a:r>
              <a:rPr lang="en-US" dirty="0" smtClean="0"/>
              <a:t>This top figure</a:t>
            </a:r>
            <a:r>
              <a:rPr lang="en-US" baseline="0" dirty="0" smtClean="0"/>
              <a:t> </a:t>
            </a:r>
            <a:r>
              <a:rPr lang="en-US" dirty="0" smtClean="0"/>
              <a:t>is a way to remember what is needed.  It shows how both exposure status and disease</a:t>
            </a:r>
            <a:r>
              <a:rPr lang="en-US" baseline="0" dirty="0" smtClean="0"/>
              <a:t> status are directly influencing selection and/or retention.</a:t>
            </a:r>
            <a:endParaRPr lang="en-US" dirty="0" smtClean="0"/>
          </a:p>
          <a:p>
            <a:endParaRPr lang="en-US" dirty="0" smtClean="0"/>
          </a:p>
          <a:p>
            <a:r>
              <a:rPr lang="en-US" dirty="0" smtClean="0"/>
              <a:t>Actually, exposure need not be directly responsible for selection.  Exposure might just be associated with selection.  This means that another factor is responsible for exposure and for selection/retention.</a:t>
            </a:r>
            <a:r>
              <a:rPr lang="en-US" baseline="0" dirty="0" smtClean="0"/>
              <a:t>  </a:t>
            </a:r>
            <a:r>
              <a:rPr lang="en-US" dirty="0" smtClean="0"/>
              <a:t>And, disease status need not be directly associated but rather it can just be associated with selection.  These are shown</a:t>
            </a:r>
            <a:r>
              <a:rPr lang="en-US" baseline="0" dirty="0" smtClean="0"/>
              <a:t> in the second row of figures.</a:t>
            </a:r>
            <a:endParaRPr lang="en-US" dirty="0" smtClean="0"/>
          </a:p>
          <a:p>
            <a:endParaRPr lang="en-US" dirty="0" smtClean="0"/>
          </a:p>
          <a:p>
            <a:r>
              <a:rPr lang="en-US" dirty="0" smtClean="0"/>
              <a:t>Or, as shown</a:t>
            </a:r>
            <a:r>
              <a:rPr lang="en-US" baseline="0" dirty="0" smtClean="0"/>
              <a:t> in the bottom panel, both exposure and disease may only be associated with selection/retention via another “other factors”; exposure and disease are not directly responsible for selection/retention into the study</a:t>
            </a:r>
            <a:r>
              <a:rPr lang="en-US" dirty="0" smtClean="0"/>
              <a:t>.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As we mentioned, there is one other condition that must be met regarding the influence of exposure and disease on selection or retention probability.  This is called multiplicative interaction, and it means that there must be “something special” about the a person’s joint exposure and disease status that influences selection.  This will be explained in much more detail later in our sessions on interaction.  </a:t>
            </a:r>
            <a:endParaRPr lang="en-US" dirty="0" smtClean="0"/>
          </a:p>
          <a:p>
            <a:endParaRPr lang="en-US" dirty="0" smtClean="0"/>
          </a:p>
          <a:p>
            <a:r>
              <a:rPr lang="en-US" dirty="0" smtClean="0"/>
              <a:t>We are going to return to these diagrams, which we will later call directed acyclic graphs (DAGs), later in the course.  They turn out to be very handy in understanding selection bias. You can also read about them in the optional reading for this week (Hernan et al., 2004)  if you want to get started</a:t>
            </a:r>
            <a:r>
              <a:rPr lang="en-US" baseline="0" dirty="0" smtClean="0"/>
              <a:t> now</a:t>
            </a:r>
            <a:r>
              <a:rPr lang="en-US" dirty="0" smtClean="0"/>
              <a:t>.  </a:t>
            </a:r>
          </a:p>
        </p:txBody>
      </p:sp>
    </p:spTree>
    <p:extLst>
      <p:ext uri="{BB962C8B-B14F-4D97-AF65-F5344CB8AC3E}">
        <p14:creationId xmlns:p14="http://schemas.microsoft.com/office/powerpoint/2010/main" val="376137188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695325"/>
            <a:ext cx="5219700" cy="3481388"/>
          </a:xfrm>
        </p:spPr>
      </p:sp>
      <p:sp>
        <p:nvSpPr>
          <p:cNvPr id="3" name="Notes Placeholder 2"/>
          <p:cNvSpPr>
            <a:spLocks noGrp="1"/>
          </p:cNvSpPr>
          <p:nvPr>
            <p:ph type="body" idx="1"/>
          </p:nvPr>
        </p:nvSpPr>
        <p:spPr/>
        <p:txBody>
          <a:bodyPr>
            <a:normAutofit fontScale="92500" lnSpcReduction="20000"/>
          </a:bodyPr>
          <a:lstStyle/>
          <a:p>
            <a:r>
              <a:rPr lang="en-US" dirty="0" smtClean="0"/>
              <a:t>Here is another way</a:t>
            </a:r>
            <a:r>
              <a:rPr lang="en-US" baseline="0" dirty="0" smtClean="0"/>
              <a:t> to understand why selection into a study sample in ways that are related to both exposure and outcome can induce bias. </a:t>
            </a:r>
          </a:p>
          <a:p>
            <a:endParaRPr lang="en-US" baseline="0" dirty="0" smtClean="0"/>
          </a:p>
          <a:p>
            <a:r>
              <a:rPr lang="en-US" baseline="0" dirty="0" smtClean="0"/>
              <a:t>As an example, let us say that we want to study the relationship between family wealth (exposure) and academic performance (let’s say GPA; the outcome)  in young adults.</a:t>
            </a:r>
          </a:p>
          <a:p>
            <a:endParaRPr lang="en-US" baseline="0" dirty="0" smtClean="0"/>
          </a:p>
          <a:p>
            <a:r>
              <a:rPr lang="en-US" baseline="0" dirty="0" smtClean="0"/>
              <a:t>And, let us say that we are going to do this study among undergraduates at Harvard, a university where it is widely rumored/appreciated that admission is related to academic performance and family wealth.   </a:t>
            </a:r>
          </a:p>
          <a:p>
            <a:endParaRPr lang="en-US" baseline="0" dirty="0" smtClean="0"/>
          </a:p>
          <a:p>
            <a:r>
              <a:rPr lang="en-US" baseline="0" dirty="0" smtClean="0"/>
              <a:t>Here are the data.</a:t>
            </a:r>
          </a:p>
          <a:p>
            <a:endParaRPr lang="en-US" baseline="0" dirty="0" smtClean="0"/>
          </a:p>
          <a:p>
            <a:r>
              <a:rPr lang="en-US" baseline="0" dirty="0" smtClean="0"/>
              <a:t>These data are not surprising </a:t>
            </a:r>
            <a:r>
              <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rPr>
              <a:t>because, among these undergraduates at Harvard, the more a participant has of one attribute that got him into the sample, the less he/she will need of the another.  If you don’t believe that, you will certainly believe that if a participant has none of one attribute, he/she must have a lot of the other.  Otherwise, he/she would not be at Harvard.  </a:t>
            </a:r>
          </a:p>
          <a:p>
            <a:endPar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endParaRPr>
          </a:p>
          <a:p>
            <a:r>
              <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rPr>
              <a:t>In the end, the data, when viewed in aggregate (as in a 2 x 2 table) will show a relationship between academic performance and family wealth in the study sample.  This will be an inverse or indirect relationship.  Higher family wealth will be related to lower academic performance.  We know, of course, that this not true in the true target population of all young adults.   If a relationship does exist, it is not an inverse one.  This wrong inference is the result/manifestation of selection bias.  </a:t>
            </a:r>
          </a:p>
          <a:p>
            <a:endPar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endParaRPr>
          </a:p>
          <a:p>
            <a:r>
              <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rPr>
              <a:t>The example illustrates that anytime you investigate whether or not two factors are related to each other in a study population whose existence was influenced by these two factors (at least in part), you will often obtain a biased measure of association.  While this may today seem like common sense to us, this was not always appreciated in clinical and epidemiologic research.  Recognition of the phenomenon was recognized at least as far back as the 1940’s by Berkson (1946) but more recently has been popularized with the term collider-stratification bias.   Hernan (2004) has written the current sentinel description of this.</a:t>
            </a:r>
          </a:p>
          <a:p>
            <a:endPar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endParaRPr>
          </a:p>
          <a:p>
            <a:r>
              <a:rPr kumimoji="0" lang="en-US" sz="1200" b="0" i="0" u="none" strike="noStrike" kern="0" cap="none" spc="0" normalizeH="0" baseline="0" noProof="0" dirty="0" smtClean="0">
                <a:ln>
                  <a:noFill/>
                </a:ln>
                <a:solidFill>
                  <a:schemeClr val="tx1"/>
                </a:solidFill>
                <a:effectLst/>
                <a:uLnTx/>
                <a:uFillTx/>
                <a:latin typeface="Times New Roman" pitchFamily="18" charset="0"/>
                <a:ea typeface="+mn-ea"/>
                <a:cs typeface="+mn-cs"/>
              </a:rPr>
              <a:t>(Note: These are fictitious data and are not meant to reflect on any particular university in any way.)</a:t>
            </a:r>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85</a:t>
            </a:fld>
            <a:endParaRPr lang="en-US" dirty="0"/>
          </a:p>
        </p:txBody>
      </p:sp>
    </p:spTree>
    <p:extLst>
      <p:ext uri="{BB962C8B-B14F-4D97-AF65-F5344CB8AC3E}">
        <p14:creationId xmlns:p14="http://schemas.microsoft.com/office/powerpoint/2010/main" val="323767105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772199F-1319-4991-B530-BE2FE6651611}" type="slidenum">
              <a:rPr lang="en-US">
                <a:solidFill>
                  <a:prstClr val="black"/>
                </a:solidFill>
              </a:rPr>
              <a:pPr/>
              <a:t>86</a:t>
            </a:fld>
            <a:endParaRPr lang="en-US" dirty="0">
              <a:solidFill>
                <a:prstClr val="black"/>
              </a:solidFill>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r>
              <a:rPr lang="en-US" dirty="0" smtClean="0"/>
              <a:t>That said,</a:t>
            </a:r>
            <a:r>
              <a:rPr lang="en-US" baseline="0" dirty="0" smtClean="0"/>
              <a:t> let us think about the general mechanisms that can lead to unequal selection probabilities in cross-sectional studies.  </a:t>
            </a:r>
            <a:r>
              <a:rPr lang="en-US" dirty="0" smtClean="0"/>
              <a:t>Let</a:t>
            </a:r>
            <a:r>
              <a:rPr lang="en-US" baseline="0" dirty="0" smtClean="0"/>
              <a:t> us</a:t>
            </a:r>
            <a:r>
              <a:rPr lang="en-US" dirty="0" smtClean="0"/>
              <a:t> do this by remembering our schematic which is that all cross-sectional studies are sampled from an underlying cohort.   In this case, we have depicted</a:t>
            </a:r>
            <a:r>
              <a:rPr lang="en-US" baseline="0" dirty="0" smtClean="0"/>
              <a:t> a fixed cohort, but it could also be a dynamic one. </a:t>
            </a:r>
            <a:r>
              <a:rPr lang="en-US" dirty="0" smtClean="0"/>
              <a:t> With this in mind, and assuming that the goal is to identify determinants of disease development (etiologic/causal research and not survival after disease), what are the mechanisms of how unequal selection probabilities – which are related to exposure and disease -- might occur in cross-sectional studies?  In other words, how does</a:t>
            </a:r>
            <a:r>
              <a:rPr lang="en-US" baseline="0" dirty="0" smtClean="0"/>
              <a:t> selection bias occur?  (Note: Our careful preface regarding the goal of the research question is because bias always needs to be defined relative to some desired truth in a target population.  In other words, there can be no discussion of bias unless we are all clear what the true parameter is that we are trying to estimate.)</a:t>
            </a:r>
            <a:endParaRPr lang="en-US" dirty="0" smtClean="0"/>
          </a:p>
          <a:p>
            <a:endParaRPr lang="en-US" dirty="0" smtClean="0"/>
          </a:p>
          <a:p>
            <a:r>
              <a:rPr lang="en-US" dirty="0" smtClean="0"/>
              <a:t>There are three basic mechanisms, and they can be inferred by looking at the figure.  The first is making</a:t>
            </a:r>
            <a:r>
              <a:rPr lang="en-US" baseline="0" dirty="0" smtClean="0"/>
              <a:t> an unwise choice of a study sample.  For example, if it was your goal to study the relationship between family wealth and academic performance,  it would be an unwise choice by the investigators to choose a sample of Harvard students for the study for the reasons we explained earlier.   </a:t>
            </a:r>
          </a:p>
          <a:p>
            <a:endParaRPr lang="en-US" baseline="0" dirty="0" smtClean="0"/>
          </a:p>
          <a:p>
            <a:r>
              <a:rPr lang="en-US" baseline="0" dirty="0" smtClean="0"/>
              <a:t>The second mechanism is because of </a:t>
            </a:r>
            <a:r>
              <a:rPr lang="en-US" dirty="0" smtClean="0"/>
              <a:t>non-participation among those who are appropriately eligible and</a:t>
            </a:r>
            <a:r>
              <a:rPr lang="en-US" baseline="0" dirty="0" smtClean="0"/>
              <a:t> that</a:t>
            </a:r>
            <a:r>
              <a:rPr lang="en-US" dirty="0" smtClean="0"/>
              <a:t> you do actually have a chance to access.  This non-participation is also called “non-response” or “refusal”, which means that of the persons who are eligible to be in the study (i.e. they are alive and accessible at the time you conduct the study), some might refuse to participate.  If they do refuse according to their exposure and outcome status, then unequal selection probabilities and selection</a:t>
            </a:r>
            <a:r>
              <a:rPr lang="en-US" baseline="0" dirty="0" smtClean="0"/>
              <a:t> bias</a:t>
            </a:r>
            <a:r>
              <a:rPr lang="en-US" dirty="0" smtClean="0"/>
              <a:t> ensue.  This is depicted here in item 2.  </a:t>
            </a:r>
          </a:p>
          <a:p>
            <a:endParaRPr lang="en-US" dirty="0" smtClean="0"/>
          </a:p>
          <a:p>
            <a:r>
              <a:rPr lang="en-US" dirty="0" smtClean="0"/>
              <a:t>The third mechanism comes from recalling that there is a lot going on in cross-sectional studies that influences if people are around at the time of your study.  In other words, in the underlying cohort, some people may never become accessible to ask to see if they want to participate.   This is because of drop out, a competing event,  or death among those with the disease in question.  If these</a:t>
            </a:r>
            <a:r>
              <a:rPr lang="en-US" baseline="0" dirty="0" smtClean="0"/>
              <a:t> mechanisms of leaving the available study population are influenced by/associated with both exposure and outcome, then selection bias will ensue.  </a:t>
            </a:r>
          </a:p>
          <a:p>
            <a:endParaRPr lang="en-US" baseline="0" dirty="0" smtClean="0"/>
          </a:p>
          <a:p>
            <a:r>
              <a:rPr lang="en-US" baseline="0" dirty="0" smtClean="0"/>
              <a:t>Note: these scenarios are all assumed to be under the null.  </a:t>
            </a:r>
            <a:endParaRPr lang="en-US" dirty="0" smtClean="0"/>
          </a:p>
        </p:txBody>
      </p:sp>
    </p:spTree>
    <p:extLst>
      <p:ext uri="{BB962C8B-B14F-4D97-AF65-F5344CB8AC3E}">
        <p14:creationId xmlns:p14="http://schemas.microsoft.com/office/powerpoint/2010/main" val="352405928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40EE08D0-2A2B-4180-A646-8F31E4F1B22F}" type="slidenum">
              <a:rPr lang="en-US">
                <a:solidFill>
                  <a:prstClr val="black"/>
                </a:solidFill>
              </a:rPr>
              <a:pPr/>
              <a:t>87</a:t>
            </a:fld>
            <a:endParaRPr lang="en-US" dirty="0">
              <a:solidFill>
                <a:prstClr val="black"/>
              </a:solidFill>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r>
              <a:rPr lang="en-US" dirty="0" smtClean="0"/>
              <a:t>The other major mechanism of selection bias in cohort studies comes in the form of retention during follow-up.  We have already spoken a lot about this in the course.</a:t>
            </a:r>
            <a:r>
              <a:rPr lang="en-US" baseline="0" dirty="0" smtClean="0"/>
              <a:t>  </a:t>
            </a:r>
            <a:r>
              <a:rPr lang="en-US" dirty="0" smtClean="0"/>
              <a:t>This</a:t>
            </a:r>
            <a:r>
              <a:rPr lang="en-US" baseline="0" dirty="0" smtClean="0"/>
              <a:t> is a common mechanism of selection bias; it can create substantial bias and it may be very hard, if not impossible, to remedy.  </a:t>
            </a:r>
            <a:r>
              <a:rPr lang="en-US" dirty="0" smtClean="0"/>
              <a:t>The mechanisms for this are the forces that determine length of participation (i.e., who ultimately stays in the analysis).  The failure to complete participation comes in 1 or 2 ways, either drop-outs (also known as losses to follow-up) or competing events (which may or may not be relevant depending upon the outcome).  </a:t>
            </a:r>
          </a:p>
          <a:p>
            <a:endParaRPr lang="en-US" dirty="0" smtClean="0"/>
          </a:p>
          <a:p>
            <a:r>
              <a:rPr lang="en-US" dirty="0" smtClean="0"/>
              <a:t>In this mechanism of selection bias, it is not whom you </a:t>
            </a:r>
            <a:r>
              <a:rPr lang="en-US" u="sng" dirty="0" smtClean="0"/>
              <a:t>start</a:t>
            </a:r>
            <a:r>
              <a:rPr lang="en-US" dirty="0" smtClean="0"/>
              <a:t> with; it is whom you </a:t>
            </a:r>
            <a:r>
              <a:rPr lang="en-US" u="sng" dirty="0" smtClean="0"/>
              <a:t>end</a:t>
            </a:r>
            <a:r>
              <a:rPr lang="en-US" dirty="0" smtClean="0"/>
              <a:t> up with.</a:t>
            </a:r>
          </a:p>
        </p:txBody>
      </p:sp>
    </p:spTree>
    <p:extLst>
      <p:ext uri="{BB962C8B-B14F-4D97-AF65-F5344CB8AC3E}">
        <p14:creationId xmlns:p14="http://schemas.microsoft.com/office/powerpoint/2010/main" val="422016535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695325"/>
            <a:ext cx="5219700" cy="3481388"/>
          </a:xfrm>
        </p:spPr>
      </p:sp>
      <p:sp>
        <p:nvSpPr>
          <p:cNvPr id="3" name="Notes Placeholder 2"/>
          <p:cNvSpPr>
            <a:spLocks noGrp="1"/>
          </p:cNvSpPr>
          <p:nvPr>
            <p:ph type="body" idx="1"/>
          </p:nvPr>
        </p:nvSpPr>
        <p:spPr/>
        <p:txBody>
          <a:bodyPr/>
          <a:lstStyle/>
          <a:p>
            <a:r>
              <a:rPr lang="en-US" dirty="0" smtClean="0"/>
              <a:t>This</a:t>
            </a:r>
            <a:r>
              <a:rPr lang="en-US" baseline="0" dirty="0" smtClean="0"/>
              <a:t> is a summary of the conditions needed for, direct evidence of, and manifestations of selection bias.</a:t>
            </a:r>
          </a:p>
          <a:p>
            <a:endParaRPr lang="en-US" baseline="0" dirty="0" smtClean="0"/>
          </a:p>
          <a:p>
            <a:r>
              <a:rPr lang="en-US" baseline="0" dirty="0" smtClean="0"/>
              <a:t>Regarding the conditions that could give rise to selection bias, at study outset (what we have called the “front end”), any time your study sample is anything other than a random sample of the general population, you need to begin to worry about selection bias.  In other words, if you do not have a random sample, what are the selection forces that influenced who was chosen to participate.  Even with a random sample of the general population, you need to be concerned, especially in cross-sectional studies, with reasons why people may have left the underlying cohort.  On the back end, any time the original study sample loses participants via drop out or competing events, there needs to be a concern about selection bias.  </a:t>
            </a:r>
          </a:p>
          <a:p>
            <a:endParaRPr lang="en-US" baseline="0" dirty="0" smtClean="0"/>
          </a:p>
          <a:p>
            <a:r>
              <a:rPr lang="en-US" baseline="0" dirty="0" smtClean="0"/>
              <a:t>We believe that selection bias is the least obvious amongst the biases.  This is primarily because we typically do not have any direct data we can evaluate.  This is especially the case for selection bias on the front end.  On the back end, at least the presence of drop out and competing events triggers a concern about selection bias.  On the front end, the investigator truly needs to think hard about the possible selection forces.  The best we can do in these situations is to think hard about what may influence selection and remember the rules regarding what is needed for selection bias.  These rules differ according to whether there is truly no association between exposure and outcome (“under the null”) or whether there is (“off the null”).  Remember, when under the null, the presence of selection bias can create a specious numerical association between exposure and outcome.   Under the non-null, the presence of selection bias can cause a distortion between exposure and outcome.</a:t>
            </a:r>
          </a:p>
          <a:p>
            <a:endParaRPr lang="en-US" baseline="0" dirty="0" smtClean="0"/>
          </a:p>
          <a:p>
            <a:r>
              <a:rPr lang="en-US" baseline="0" dirty="0" smtClean="0"/>
              <a:t>Fortunately, there has been a surge of methodologic development around selection bias in the 15 years and the underlying theory of selection bias has now been worked out, which we are explaining today.  This theory will become even more apparent when we explain directed acyclic graphs.  Interestingly, a better understanding of selection bias has now allowed for selection bias to be recognized as the cause of many long standing “paradoxical” findings/associations in the clinical and epidemiologic literature.  These include the obesity paradox (Banack and Kaufman  Epidemiology 2013)  and the low birthweight paradox (Whitcomb et al.  Pediatric and Perinatal Epidemiology  2009).</a:t>
            </a:r>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88</a:t>
            </a:fld>
            <a:endParaRPr lang="en-US" dirty="0"/>
          </a:p>
        </p:txBody>
      </p:sp>
    </p:spTree>
    <p:extLst>
      <p:ext uri="{BB962C8B-B14F-4D97-AF65-F5344CB8AC3E}">
        <p14:creationId xmlns:p14="http://schemas.microsoft.com/office/powerpoint/2010/main" val="307071619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38" y="695325"/>
            <a:ext cx="5219700" cy="3481388"/>
          </a:xfrm>
        </p:spPr>
      </p:sp>
      <p:sp>
        <p:nvSpPr>
          <p:cNvPr id="3" name="Notes Placeholder 2"/>
          <p:cNvSpPr>
            <a:spLocks noGrp="1"/>
          </p:cNvSpPr>
          <p:nvPr>
            <p:ph type="body" idx="1"/>
          </p:nvPr>
        </p:nvSpPr>
        <p:spPr/>
        <p:txBody>
          <a:bodyPr/>
          <a:lstStyle/>
          <a:p>
            <a:r>
              <a:rPr lang="en-US" dirty="0" smtClean="0"/>
              <a:t>Causal inference refers</a:t>
            </a:r>
            <a:r>
              <a:rPr lang="en-US" baseline="0" dirty="0" smtClean="0"/>
              <a:t> to the process undertaken to identify causal relationships (objective number 2 on our Big 6 list).  This is one of the central goals of epidemiology and clinical research.  What we do initially do in any of our studies is to determine a statistical (or “numerical”) association between a given exposure/treatment and disease.  We know that there are 6 different ways that a statistical association can occur.  If we can find evidence that 1 through 5 can explain the statistical association, then we cannot accept #6.  If we try to find evidence for alternative explanations 1 through 5 but cannot find such evidence, eventually we can conclude that 6 is true.  In other words, if we can refute all of the alternative explanations, then we feel comfortable accepting the causal explanation as being true.  This is acceptance of causality by means of refutation.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89</a:t>
            </a:fld>
            <a:endParaRPr lang="en-US" dirty="0"/>
          </a:p>
        </p:txBody>
      </p:sp>
    </p:spTree>
    <p:extLst>
      <p:ext uri="{BB962C8B-B14F-4D97-AF65-F5344CB8AC3E}">
        <p14:creationId xmlns:p14="http://schemas.microsoft.com/office/powerpoint/2010/main" val="2915244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B06FE4EA-0849-45E3-A1BF-1D5F2445EDC5}" type="slidenum">
              <a:rPr lang="en-US" smtClean="0">
                <a:solidFill>
                  <a:prstClr val="black"/>
                </a:solidFill>
              </a:rPr>
              <a:pPr/>
              <a:t>9</a:t>
            </a:fld>
            <a:endParaRPr lang="en-US" dirty="0" smtClean="0">
              <a:solidFill>
                <a:prstClr val="black"/>
              </a:solidFill>
            </a:endParaRPr>
          </a:p>
        </p:txBody>
      </p:sp>
      <p:sp>
        <p:nvSpPr>
          <p:cNvPr id="68610" name="Rectangle 2"/>
          <p:cNvSpPr>
            <a:spLocks noGrp="1" noRot="1" noChangeAspect="1" noChangeArrowheads="1" noTextEdit="1"/>
          </p:cNvSpPr>
          <p:nvPr>
            <p:ph type="sldImg"/>
          </p:nvPr>
        </p:nvSpPr>
        <p:spPr>
          <a:xfrm>
            <a:off x="885825" y="695325"/>
            <a:ext cx="5219700" cy="3481388"/>
          </a:xfrm>
          <a:ln/>
        </p:spPr>
      </p:sp>
      <p:sp>
        <p:nvSpPr>
          <p:cNvPr id="68611" name="Rectangle 3"/>
          <p:cNvSpPr>
            <a:spLocks noGrp="1" noChangeArrowheads="1"/>
          </p:cNvSpPr>
          <p:nvPr>
            <p:ph type="body" idx="1"/>
          </p:nvPr>
        </p:nvSpPr>
        <p:spPr>
          <a:noFill/>
          <a:ln/>
        </p:spPr>
        <p:txBody>
          <a:bodyPr/>
          <a:lstStyle/>
          <a:p>
            <a:r>
              <a:rPr lang="en-US" dirty="0" smtClean="0"/>
              <a:t>Whereas cross-sectional</a:t>
            </a:r>
            <a:r>
              <a:rPr lang="en-US" baseline="0" dirty="0" smtClean="0"/>
              <a:t> studies are terrific for descriptive objectives, they often </a:t>
            </a:r>
            <a:r>
              <a:rPr lang="en-US" dirty="0" smtClean="0"/>
              <a:t>attempt to tackle</a:t>
            </a:r>
            <a:r>
              <a:rPr lang="en-US" baseline="0" dirty="0" smtClean="0"/>
              <a:t> analytic objectives (i.e., relating exposures to outcomes), and this is when they </a:t>
            </a:r>
            <a:r>
              <a:rPr lang="en-US" dirty="0" smtClean="0"/>
              <a:t>have several major weaknesses.  In a cross-sectional study, you might see an association, fo</a:t>
            </a:r>
            <a:r>
              <a:rPr lang="en-US" baseline="0" dirty="0" smtClean="0"/>
              <a:t>r example, between depression and pain, but it would be hard to know which caused the other unless you could also determine (with accuracy) when each condition started.  </a:t>
            </a:r>
            <a:r>
              <a:rPr lang="en-US" dirty="0" smtClean="0"/>
              <a:t>You won’t be able to know temporality (i.e..,</a:t>
            </a:r>
            <a:r>
              <a:rPr lang="en-US" baseline="0" dirty="0" smtClean="0"/>
              <a:t> what came first)</a:t>
            </a:r>
            <a:r>
              <a:rPr lang="en-US" dirty="0" smtClean="0"/>
              <a:t> for many of the associations that might be discovered in cross-sectional data. (Genetic exposures are one</a:t>
            </a:r>
            <a:r>
              <a:rPr lang="en-US" baseline="0" dirty="0" smtClean="0"/>
              <a:t> notable</a:t>
            </a:r>
            <a:r>
              <a:rPr lang="en-US" dirty="0" smtClean="0"/>
              <a:t> exception</a:t>
            </a:r>
            <a:r>
              <a:rPr lang="en-US" baseline="0" dirty="0" smtClean="0"/>
              <a:t> as are exposures that can clearly, by logic, known to come first, such as something that happened in childhood.</a:t>
            </a:r>
            <a:r>
              <a:rPr lang="en-US" dirty="0" smtClean="0"/>
              <a:t>)</a:t>
            </a:r>
          </a:p>
          <a:p>
            <a:endParaRPr lang="en-US" dirty="0" smtClean="0"/>
          </a:p>
          <a:p>
            <a:r>
              <a:rPr lang="en-US" dirty="0" smtClean="0"/>
              <a:t>Another weakness of the cross-sectional design also stems from the use of prevalent rather than incident cases.  As noted on the</a:t>
            </a:r>
            <a:r>
              <a:rPr lang="en-US" baseline="0" dirty="0" smtClean="0"/>
              <a:t> </a:t>
            </a:r>
            <a:r>
              <a:rPr lang="en-US" dirty="0" smtClean="0"/>
              <a:t>previous slides, prevalent cases will over-represent those cases with longer disease duration or survival times</a:t>
            </a:r>
            <a:r>
              <a:rPr lang="en-US" baseline="0" dirty="0" smtClean="0"/>
              <a:t> when compared with new instances of the cases.</a:t>
            </a:r>
            <a:r>
              <a:rPr lang="en-US" dirty="0" smtClean="0"/>
              <a:t>  Thus, the prevalent cases are the end result of forces that caused disease to occur (incidence) in the first place and forces that caused cases to survive/continue longer.   For example, prevalent stroke cases would include those with a higher risk of having a stroke and those with lower risk of having a rapidly fatal stroke.  Factors contributing to a rapidly fatal stroke might appear to be “protective” (i.e., confer</a:t>
            </a:r>
            <a:r>
              <a:rPr lang="en-US" baseline="0" dirty="0" smtClean="0"/>
              <a:t> lower risk)</a:t>
            </a:r>
            <a:r>
              <a:rPr lang="en-US" dirty="0" smtClean="0"/>
              <a:t> against stroke in a study of prevalent stroke cases.  Thus, any association you might uncover between an exposure and a disease</a:t>
            </a:r>
            <a:r>
              <a:rPr lang="en-US" baseline="0" dirty="0" smtClean="0"/>
              <a:t> may alternatively be an association between exposure and survival with the disease.  That this alternative association makes you think there is an association between exposure and disease incidence is a form of selection bias.  Later in the course, we will provide two other graphical ways to think about this.  One uses theoretical populations and provides a visual approach (boxes and sticks) to show how the components of the study base (e.g., exposed and diseased) are either over- or underrepresented in the study sample.  The other uses directed acyclic graphs (DAGs) to show how if both exposure and disease are causally related to survival (and hence inclusion in a cross-sectional study) and if there is multiplicative interaction between the two, then there will a spurious association between exposure and disease.</a:t>
            </a:r>
            <a:endParaRPr lang="en-US" dirty="0" smtClean="0"/>
          </a:p>
        </p:txBody>
      </p:sp>
    </p:spTree>
    <p:extLst>
      <p:ext uri="{BB962C8B-B14F-4D97-AF65-F5344CB8AC3E}">
        <p14:creationId xmlns:p14="http://schemas.microsoft.com/office/powerpoint/2010/main" val="3521828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1731"/>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299068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261831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9642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1798642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17398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1640"/>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463372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293596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8115"/>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0966441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206696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73225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8"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973877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30131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4214"/>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467987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056484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618173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022491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543242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290542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1620"/>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0971507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11302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295400"/>
            <a:ext cx="8743950" cy="5181600"/>
          </a:xfrm>
        </p:spPr>
        <p:txBody>
          <a:bodyPr/>
          <a:lstStyle/>
          <a:p>
            <a:pPr lvl="0"/>
            <a:endParaRPr lang="en-US" noProof="0" dirty="0" smtClean="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8095"/>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0029887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35300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199220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851082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72598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4194"/>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157214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535632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1236927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358523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1666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771613" y="1295400"/>
            <a:ext cx="4295775" cy="5181600"/>
          </a:xfrm>
        </p:spPr>
        <p:txBody>
          <a:bodyPr/>
          <a:lstStyle/>
          <a:p>
            <a:pPr lvl="0"/>
            <a:endParaRPr lang="en-US" noProof="0" dirty="0" smtClean="0"/>
          </a:p>
        </p:txBody>
      </p:sp>
      <p:sp>
        <p:nvSpPr>
          <p:cNvPr id="4" name="Text Placeholder 3"/>
          <p:cNvSpPr>
            <a:spLocks noGrp="1"/>
          </p:cNvSpPr>
          <p:nvPr>
            <p:ph type="body" sz="half" idx="2"/>
          </p:nvPr>
        </p:nvSpPr>
        <p:spPr>
          <a:xfrm>
            <a:off x="5219998"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3051579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1598"/>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9606786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090503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8073"/>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7103071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977898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2947387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8968679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731218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4174"/>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0811085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56138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1732"/>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3450081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3348226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0391968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372565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9468616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1574"/>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7171099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534408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8049"/>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6738641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3291013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401213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47183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9734052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7608866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4150"/>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5206006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6195445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3319977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0502180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9954378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6036474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1548"/>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3030626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04333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8023"/>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877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8207"/>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5149356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7763132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3756939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1540996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89095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4125"/>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0569849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5286730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6638518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5653208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1829334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94902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739605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1520"/>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0874343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682838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995"/>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7751989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5634651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3580095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0286497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2226561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4095"/>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6341294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0193837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07337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8838133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4303971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326632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2901639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1490"/>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6087432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0659723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965"/>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6216797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7302483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2495338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9900927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597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0406035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4066"/>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248738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8267915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2786231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0351340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4326242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0750356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1458"/>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4482572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7973883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933"/>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4521597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1223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404494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7045916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0491575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767327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4031"/>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1951401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4474252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8776926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4420093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5524334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3907855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1424"/>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4968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4302"/>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85483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2732361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899"/>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7738208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809872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8686953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4154588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7156174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997"/>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1848490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5321260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5680755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9778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7052103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8353189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015789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1388"/>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9833775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612935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863"/>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7967450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961345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8167503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8052039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181607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963"/>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23328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2607137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3281969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2115176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3326411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5075496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1690560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1356"/>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2151F0-68F8-4804-986D-1AC1E7C4C9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4893315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DF88A7-369D-428E-9121-1EBE2FAE33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5626476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831"/>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A89E53-FDAA-489E-BD66-BB93C9CE92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444549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004EEA-7D8E-41C9-8780-1DFE60F7567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392859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E124C0F-25B8-480A-BB6E-B8D70648D4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65886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9028000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6CFEB0F-DD04-41BC-A761-32E641043F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9087487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7DCF483-9A9A-4B85-8C7B-760DC894747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5417296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933"/>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E15B7-9889-49F7-8DDC-B83D2E1445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4262176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D235DE-8C77-4CC0-8C1E-B77FF4359B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1135632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4E420E-5EF7-4059-9BBA-85BA21D4AB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3251972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37C605-F212-4675-8DD4-A74AE4E9DD9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1318200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07231" y="365129"/>
            <a:ext cx="8872538"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98796390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1316"/>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2151F0-68F8-4804-986D-1AC1E7C4C9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9875456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DF88A7-369D-428E-9121-1EBE2FAE33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4290363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791"/>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A89E53-FDAA-489E-BD66-BB93C9CE92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88334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5300570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004EEA-7D8E-41C9-8780-1DFE60F7567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6512730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E124C0F-25B8-480A-BB6E-B8D70648D4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1726950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6CFEB0F-DD04-41BC-A761-32E641043F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5418505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7DCF483-9A9A-4B85-8C7B-760DC894747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470493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889"/>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E15B7-9889-49F7-8DDC-B83D2E1445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2703251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D235DE-8C77-4CC0-8C1E-B77FF4359B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8527946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4E420E-5EF7-4059-9BBA-85BA21D4AB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9558038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37C605-F212-4675-8DD4-A74AE4E9DD9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1208231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07231" y="365129"/>
            <a:ext cx="8872538"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5450537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1274"/>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2151F0-68F8-4804-986D-1AC1E7C4C9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92772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9581205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DF88A7-369D-428E-9121-1EBE2FAE33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3232083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749"/>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A89E53-FDAA-489E-BD66-BB93C9CE92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1239612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004EEA-7D8E-41C9-8780-1DFE60F7567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8342568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E124C0F-25B8-480A-BB6E-B8D70648D4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8978372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6CFEB0F-DD04-41BC-A761-32E641043F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908230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7DCF483-9A9A-4B85-8C7B-760DC894747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765978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849"/>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E15B7-9889-49F7-8DDC-B83D2E1445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109281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D235DE-8C77-4CC0-8C1E-B77FF4359B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33190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4E420E-5EF7-4059-9BBA-85BA21D4AB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1975790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37C605-F212-4675-8DD4-A74AE4E9DD9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867543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1718"/>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0634267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07231" y="365129"/>
            <a:ext cx="8872538"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36151507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1230"/>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2151F0-68F8-4804-986D-1AC1E7C4C9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5988059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DF88A7-369D-428E-9121-1EBE2FAE33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7441543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705"/>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A89E53-FDAA-489E-BD66-BB93C9CE92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6364607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004EEA-7D8E-41C9-8780-1DFE60F7567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1808835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E124C0F-25B8-480A-BB6E-B8D70648D4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7623056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6CFEB0F-DD04-41BC-A761-32E641043F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6304132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7DCF483-9A9A-4B85-8C7B-760DC894747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1435145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805"/>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E15B7-9889-49F7-8DDC-B83D2E1445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2269639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D235DE-8C77-4CC0-8C1E-B77FF4359B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025520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0951231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4E420E-5EF7-4059-9BBA-85BA21D4AB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0899714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37C605-F212-4675-8DD4-A74AE4E9DD9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1570643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07231" y="365129"/>
            <a:ext cx="8872538"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62540014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1184"/>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2151F0-68F8-4804-986D-1AC1E7C4C9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3172047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DF88A7-369D-428E-9121-1EBE2FAE33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8594762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659"/>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A89E53-FDAA-489E-BD66-BB93C9CE92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4937113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004EEA-7D8E-41C9-8780-1DFE60F7567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8282314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E124C0F-25B8-480A-BB6E-B8D70648D4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810394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6CFEB0F-DD04-41BC-A761-32E641043F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4166386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7DCF483-9A9A-4B85-8C7B-760DC894747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64462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8193"/>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25299284"/>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761"/>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E15B7-9889-49F7-8DDC-B83D2E1445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99466594"/>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D235DE-8C77-4CC0-8C1E-B77FF4359B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0541260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4E420E-5EF7-4059-9BBA-85BA21D4AB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084060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37C605-F212-4675-8DD4-A74AE4E9DD9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1817757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07231" y="365129"/>
            <a:ext cx="8872538"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74673112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1136"/>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2151F0-68F8-4804-986D-1AC1E7C4C9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4763397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DF88A7-369D-428E-9121-1EBE2FAE33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5672546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611"/>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A89E53-FDAA-489E-BD66-BB93C9CE92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5425833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004EEA-7D8E-41C9-8780-1DFE60F7567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652290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E124C0F-25B8-480A-BB6E-B8D70648D4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53486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8206"/>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4073633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6CFEB0F-DD04-41BC-A761-32E641043F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959171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7DCF483-9A9A-4B85-8C7B-760DC894747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7242970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712"/>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E15B7-9889-49F7-8DDC-B83D2E1445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0048314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D235DE-8C77-4CC0-8C1E-B77FF4359B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4596126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4E420E-5EF7-4059-9BBA-85BA21D4AB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8108395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37C605-F212-4675-8DD4-A74AE4E9DD9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0415762"/>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07231" y="365129"/>
            <a:ext cx="8872538"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5831909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1086"/>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2151F0-68F8-4804-986D-1AC1E7C4C9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6483607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DF88A7-369D-428E-9121-1EBE2FAE33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69847863"/>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561"/>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A89E53-FDAA-489E-BD66-BB93C9CE92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60287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407837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004EEA-7D8E-41C9-8780-1DFE60F7567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85942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E124C0F-25B8-480A-BB6E-B8D70648D4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9870369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6CFEB0F-DD04-41BC-A761-32E641043F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828797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7DCF483-9A9A-4B85-8C7B-760DC894747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11871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663"/>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E15B7-9889-49F7-8DDC-B83D2E1445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5708950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D235DE-8C77-4CC0-8C1E-B77FF4359B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973090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4E420E-5EF7-4059-9BBA-85BA21D4AB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4177387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37C605-F212-4675-8DD4-A74AE4E9DD9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2153422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07231" y="365129"/>
            <a:ext cx="8872538"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32843148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1034"/>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2151F0-68F8-4804-986D-1AC1E7C4C9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457694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95402242"/>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DF88A7-369D-428E-9121-1EBE2FAE33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1472769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509"/>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A89E53-FDAA-489E-BD66-BB93C9CE92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4853967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004EEA-7D8E-41C9-8780-1DFE60F7567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38025305"/>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E124C0F-25B8-480A-BB6E-B8D70648D4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6526800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6CFEB0F-DD04-41BC-A761-32E641043F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11326487"/>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7DCF483-9A9A-4B85-8C7B-760DC894747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40110972"/>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605"/>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E15B7-9889-49F7-8DDC-B83D2E1445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547435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D235DE-8C77-4CC0-8C1E-B77FF4359B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10335"/>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4E420E-5EF7-4059-9BBA-85BA21D4AB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6719481"/>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37C605-F212-4675-8DD4-A74AE4E9DD9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91817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81384448"/>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07231" y="365129"/>
            <a:ext cx="8872538"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06576826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974"/>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080EC9-FC40-4A97-A72E-B34DD255F5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46602105"/>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A61FDC-C5A2-4BA0-8C80-EA005DF123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566974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449"/>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AAE70D-D497-4803-8834-5DE3D51A5D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8996553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F5A1B2-D17C-4EF1-8BB6-69E03141ED1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8652008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1E5AB9-E17E-4208-9502-3D6FE0747D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3943027"/>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0A50BD-9E95-4339-A409-31A7776B5FD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7780996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A5C42C2-7A77-4478-AB15-779768FF83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5658781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546"/>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20CF29-42E1-43CB-AD6B-E5E678D4B2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9071011"/>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C68C6D-1997-403A-ABB9-0D585B282F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0158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4292"/>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30571199"/>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094124-52E4-4EC4-8705-5265F673BF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043049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C2B5B4-214B-459E-9E25-CFA1ED28FB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15395924"/>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3CF087-3968-43FB-8EDA-7F3556079D9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1550432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C074F7-C080-484B-BA69-3BFA9BE12C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8313093"/>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71525" y="609600"/>
            <a:ext cx="87439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715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292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715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292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D45B38-E5CE-4548-97FC-FF9D2C57E5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0860476"/>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972"/>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080EC9-FC40-4A97-A72E-B34DD255F5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958885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A61FDC-C5A2-4BA0-8C80-EA005DF123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9352133"/>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447"/>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AAE70D-D497-4803-8834-5DE3D51A5D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8851900"/>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F5A1B2-D17C-4EF1-8BB6-69E03141ED1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8066863"/>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1E5AB9-E17E-4208-9502-3D6FE0747D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133901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0947905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0A50BD-9E95-4339-A409-31A7776B5FD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99646558"/>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A5C42C2-7A77-4478-AB15-779768FF83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16559456"/>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546"/>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20CF29-42E1-43CB-AD6B-E5E678D4B2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88413745"/>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C68C6D-1997-403A-ABB9-0D585B282F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7150821"/>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094124-52E4-4EC4-8705-5265F673BF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40661064"/>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C2B5B4-214B-459E-9E25-CFA1ED28FB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64741574"/>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3CF087-3968-43FB-8EDA-7F3556079D9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64057196"/>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C074F7-C080-484B-BA69-3BFA9BE12C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492437"/>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71525" y="609600"/>
            <a:ext cx="87439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715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292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715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292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D45B38-E5CE-4548-97FC-FF9D2C57E5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1549752"/>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966"/>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080EC9-FC40-4A97-A72E-B34DD255F5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94299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18039698"/>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A61FDC-C5A2-4BA0-8C80-EA005DF123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52607645"/>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441"/>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AAE70D-D497-4803-8834-5DE3D51A5D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85865783"/>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F5A1B2-D17C-4EF1-8BB6-69E03141ED1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2099244"/>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1E5AB9-E17E-4208-9502-3D6FE0747D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54542670"/>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0A50BD-9E95-4339-A409-31A7776B5FD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6376945"/>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A5C42C2-7A77-4478-AB15-779768FF83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56028370"/>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545"/>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20CF29-42E1-43CB-AD6B-E5E678D4B2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50660693"/>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C68C6D-1997-403A-ABB9-0D585B282F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63489158"/>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094124-52E4-4EC4-8705-5265F673BF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0307004"/>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C2B5B4-214B-459E-9E25-CFA1ED28FB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905782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61338916"/>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3CF087-3968-43FB-8EDA-7F3556079D9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33299004"/>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C074F7-C080-484B-BA69-3BFA9BE12C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4821237"/>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71525" y="609600"/>
            <a:ext cx="87439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715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292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715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292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D45B38-E5CE-4548-97FC-FF9D2C57E5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8120705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958"/>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080EC9-FC40-4A97-A72E-B34DD255F5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40366372"/>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A61FDC-C5A2-4BA0-8C80-EA005DF123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5330965"/>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433"/>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AAE70D-D497-4803-8834-5DE3D51A5D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79522700"/>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F5A1B2-D17C-4EF1-8BB6-69E03141ED1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15877685"/>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1E5AB9-E17E-4208-9502-3D6FE0747D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74520859"/>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0A50BD-9E95-4339-A409-31A7776B5FD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43978552"/>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A5C42C2-7A77-4478-AB15-779768FF83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076216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1121854"/>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540"/>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20CF29-42E1-43CB-AD6B-E5E678D4B2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30309600"/>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C68C6D-1997-403A-ABB9-0D585B282F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60385610"/>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094124-52E4-4EC4-8705-5265F673BF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42855095"/>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C2B5B4-214B-459E-9E25-CFA1ED28FB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57757868"/>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3CF087-3968-43FB-8EDA-7F3556079D9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32934927"/>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C074F7-C080-484B-BA69-3BFA9BE12C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069551"/>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71525" y="609600"/>
            <a:ext cx="87439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715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292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715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292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D45B38-E5CE-4548-97FC-FF9D2C57E5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47951987"/>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948"/>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080EC9-FC40-4A97-A72E-B34DD255F5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0399943"/>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A61FDC-C5A2-4BA0-8C80-EA005DF123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55840951"/>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423"/>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AAE70D-D497-4803-8834-5DE3D51A5D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75920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34502856"/>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F5A1B2-D17C-4EF1-8BB6-69E03141ED1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7088142"/>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1E5AB9-E17E-4208-9502-3D6FE0747D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8002350"/>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0A50BD-9E95-4339-A409-31A7776B5FD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7604589"/>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A5C42C2-7A77-4478-AB15-779768FF83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94135674"/>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530"/>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20CF29-42E1-43CB-AD6B-E5E678D4B2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12597065"/>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C68C6D-1997-403A-ABB9-0D585B282F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23196809"/>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094124-52E4-4EC4-8705-5265F673BF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49947434"/>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C2B5B4-214B-459E-9E25-CFA1ED28FB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71708468"/>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3CF087-3968-43FB-8EDA-7F3556079D9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73567574"/>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C074F7-C080-484B-BA69-3BFA9BE12C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03545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613"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998"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1710"/>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03454237"/>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71525" y="609600"/>
            <a:ext cx="87439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715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292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715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292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D45B38-E5CE-4548-97FC-FF9D2C57E5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97693918"/>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936"/>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080EC9-FC40-4A97-A72E-B34DD255F5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530309"/>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A61FDC-C5A2-4BA0-8C80-EA005DF123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84230768"/>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411"/>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AAE70D-D497-4803-8834-5DE3D51A5D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54689415"/>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F5A1B2-D17C-4EF1-8BB6-69E03141ED1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36706482"/>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1E5AB9-E17E-4208-9502-3D6FE0747D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92404961"/>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0A50BD-9E95-4339-A409-31A7776B5FD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12863597"/>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A5C42C2-7A77-4478-AB15-779768FF83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29488883"/>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515"/>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20CF29-42E1-43CB-AD6B-E5E678D4B2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3834063"/>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C68C6D-1997-403A-ABB9-0D585B282F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417102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62007155"/>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094124-52E4-4EC4-8705-5265F673BF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07079455"/>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C2B5B4-214B-459E-9E25-CFA1ED28FB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77989260"/>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3CF087-3968-43FB-8EDA-7F3556079D9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6749608"/>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C074F7-C080-484B-BA69-3BFA9BE12C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70217029"/>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71525" y="609600"/>
            <a:ext cx="87439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715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292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715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292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D45B38-E5CE-4548-97FC-FF9D2C57E5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33248720"/>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922"/>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080EC9-FC40-4A97-A72E-B34DD255F5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36408628"/>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A61FDC-C5A2-4BA0-8C80-EA005DF123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6185337"/>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397"/>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AAE70D-D497-4803-8834-5DE3D51A5D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9111974"/>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F5A1B2-D17C-4EF1-8BB6-69E03141ED1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18205766"/>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1E5AB9-E17E-4208-9502-3D6FE0747D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637489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8185"/>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4469517"/>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0A50BD-9E95-4339-A409-31A7776B5FD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8910710"/>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A5C42C2-7A77-4478-AB15-779768FF83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70498449"/>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501"/>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20CF29-42E1-43CB-AD6B-E5E678D4B2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78610135"/>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C68C6D-1997-403A-ABB9-0D585B282F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00333034"/>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094124-52E4-4EC4-8705-5265F673BF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80283809"/>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C2B5B4-214B-459E-9E25-CFA1ED28FB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8307452"/>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3CF087-3968-43FB-8EDA-7F3556079D9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8476183"/>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C074F7-C080-484B-BA69-3BFA9BE12C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05003821"/>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71525" y="609600"/>
            <a:ext cx="87439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715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292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715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292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D45B38-E5CE-4548-97FC-FF9D2C57E5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52064868"/>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906"/>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080EC9-FC40-4A97-A72E-B34DD255F5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926206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3219899"/>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A61FDC-C5A2-4BA0-8C80-EA005DF123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71414825"/>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381"/>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AAE70D-D497-4803-8834-5DE3D51A5D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90898807"/>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F5A1B2-D17C-4EF1-8BB6-69E03141ED1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36648200"/>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1E5AB9-E17E-4208-9502-3D6FE0747D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50944567"/>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0A50BD-9E95-4339-A409-31A7776B5FD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33891543"/>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A5C42C2-7A77-4478-AB15-779768FF83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94133534"/>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485"/>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20CF29-42E1-43CB-AD6B-E5E678D4B2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86086652"/>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C68C6D-1997-403A-ABB9-0D585B282F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40396129"/>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094124-52E4-4EC4-8705-5265F673BF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84302462"/>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C2B5B4-214B-459E-9E25-CFA1ED28FB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349884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58404813"/>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3CF087-3968-43FB-8EDA-7F3556079D9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21069319"/>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C074F7-C080-484B-BA69-3BFA9BE12C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50073929"/>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71525" y="609600"/>
            <a:ext cx="87439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715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292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715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292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D45B38-E5CE-4548-97FC-FF9D2C57E5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5237207"/>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888"/>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080EC9-FC40-4A97-A72E-B34DD255F5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26665908"/>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A61FDC-C5A2-4BA0-8C80-EA005DF123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27746823"/>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363"/>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AAE70D-D497-4803-8834-5DE3D51A5D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91538180"/>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F5A1B2-D17C-4EF1-8BB6-69E03141ED1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32342166"/>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1E5AB9-E17E-4208-9502-3D6FE0747D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95571892"/>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0A50BD-9E95-4339-A409-31A7776B5FD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77931592"/>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A5C42C2-7A77-4478-AB15-779768FF83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02566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663189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467"/>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20CF29-42E1-43CB-AD6B-E5E678D4B2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9258433"/>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C68C6D-1997-403A-ABB9-0D585B282F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9667656"/>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094124-52E4-4EC4-8705-5265F673BF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02312676"/>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C2B5B4-214B-459E-9E25-CFA1ED28FB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25969558"/>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3CF087-3968-43FB-8EDA-7F3556079D9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74183796"/>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C074F7-C080-484B-BA69-3BFA9BE12C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43279277"/>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71525" y="609600"/>
            <a:ext cx="87439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715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292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715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292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D45B38-E5CE-4548-97FC-FF9D2C57E5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51776694"/>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868"/>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080EC9-FC40-4A97-A72E-B34DD255F5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4502339"/>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A61FDC-C5A2-4BA0-8C80-EA005DF123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98578412"/>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343"/>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AAE70D-D497-4803-8834-5DE3D51A5D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00984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18960084"/>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F5A1B2-D17C-4EF1-8BB6-69E03141ED1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2285420"/>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1E5AB9-E17E-4208-9502-3D6FE0747D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35967737"/>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0A50BD-9E95-4339-A409-31A7776B5FD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71302330"/>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A5C42C2-7A77-4478-AB15-779768FF83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43500049"/>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447"/>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20CF29-42E1-43CB-AD6B-E5E678D4B2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29002175"/>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C68C6D-1997-403A-ABB9-0D585B282F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35564252"/>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094124-52E4-4EC4-8705-5265F673BF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410018"/>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C2B5B4-214B-459E-9E25-CFA1ED28FB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85317501"/>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3CF087-3968-43FB-8EDA-7F3556079D9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43581540"/>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C074F7-C080-484B-BA69-3BFA9BE12C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23698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4282"/>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12237511"/>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71525" y="609600"/>
            <a:ext cx="87439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715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292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715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292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D45B38-E5CE-4548-97FC-FF9D2C57E5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59789761"/>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846"/>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080EC9-FC40-4A97-A72E-B34DD255F5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9275194"/>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A61FDC-C5A2-4BA0-8C80-EA005DF123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99245012"/>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321"/>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AAE70D-D497-4803-8834-5DE3D51A5D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34597219"/>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F5A1B2-D17C-4EF1-8BB6-69E03141ED1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75293541"/>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1E5AB9-E17E-4208-9502-3D6FE0747D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22779376"/>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0A50BD-9E95-4339-A409-31A7776B5FD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22975120"/>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A5C42C2-7A77-4478-AB15-779768FF83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85506008"/>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426"/>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20CF29-42E1-43CB-AD6B-E5E678D4B2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24714697"/>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C68C6D-1997-403A-ABB9-0D585B282F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19595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31281894"/>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094124-52E4-4EC4-8705-5265F673BF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71078785"/>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C2B5B4-214B-459E-9E25-CFA1ED28FB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8026521"/>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3CF087-3968-43FB-8EDA-7F3556079D9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71021872"/>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C074F7-C080-484B-BA69-3BFA9BE12C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85500002"/>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71525" y="609600"/>
            <a:ext cx="87439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715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292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715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292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D45B38-E5CE-4548-97FC-FF9D2C57E5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39122036"/>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822"/>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080EC9-FC40-4A97-A72E-B34DD255F5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89466065"/>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A61FDC-C5A2-4BA0-8C80-EA005DF123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51436002"/>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297"/>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AAE70D-D497-4803-8834-5DE3D51A5D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74678449"/>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F5A1B2-D17C-4EF1-8BB6-69E03141ED1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44603713"/>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1E5AB9-E17E-4208-9502-3D6FE0747D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357327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7793251"/>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0A50BD-9E95-4339-A409-31A7776B5FD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38260046"/>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A5C42C2-7A77-4478-AB15-779768FF83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48154163"/>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402"/>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20CF29-42E1-43CB-AD6B-E5E678D4B2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92636571"/>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C68C6D-1997-403A-ABB9-0D585B282F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1153285"/>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094124-52E4-4EC4-8705-5265F673BF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0193812"/>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C2B5B4-214B-459E-9E25-CFA1ED28FB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41479824"/>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3CF087-3968-43FB-8EDA-7F3556079D9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36660463"/>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C074F7-C080-484B-BA69-3BFA9BE12C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22210997"/>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71525" y="609600"/>
            <a:ext cx="87439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715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292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715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292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D45B38-E5CE-4548-97FC-FF9D2C57E5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132789"/>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796"/>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080EC9-FC40-4A97-A72E-B34DD255F5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8096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26251400"/>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A61FDC-C5A2-4BA0-8C80-EA005DF123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1028884"/>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271"/>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AAE70D-D497-4803-8834-5DE3D51A5D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65057705"/>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F5A1B2-D17C-4EF1-8BB6-69E03141ED1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41160201"/>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1E5AB9-E17E-4208-9502-3D6FE0747D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67819722"/>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0A50BD-9E95-4339-A409-31A7776B5FD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49100014"/>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A5C42C2-7A77-4478-AB15-779768FF83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23524765"/>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377"/>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20CF29-42E1-43CB-AD6B-E5E678D4B2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97634394"/>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C68C6D-1997-403A-ABB9-0D585B282F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61190873"/>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094124-52E4-4EC4-8705-5265F673BF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42225150"/>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C2B5B4-214B-459E-9E25-CFA1ED28FB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48973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18355836"/>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3CF087-3968-43FB-8EDA-7F3556079D9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84477383"/>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C074F7-C080-484B-BA69-3BFA9BE12C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42199080"/>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71525" y="609600"/>
            <a:ext cx="87439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715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292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715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292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D45B38-E5CE-4548-97FC-FF9D2C57E5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77117878"/>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768"/>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080EC9-FC40-4A97-A72E-B34DD255F5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61916573"/>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A61FDC-C5A2-4BA0-8C80-EA005DF123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82649664"/>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243"/>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AAE70D-D497-4803-8834-5DE3D51A5D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46137099"/>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F5A1B2-D17C-4EF1-8BB6-69E03141ED1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5309002"/>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1E5AB9-E17E-4208-9502-3D6FE0747D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53770071"/>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0A50BD-9E95-4339-A409-31A7776B5FD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86550657"/>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A5C42C2-7A77-4478-AB15-779768FF83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17889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8609778"/>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348"/>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20CF29-42E1-43CB-AD6B-E5E678D4B2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32992691"/>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C68C6D-1997-403A-ABB9-0D585B282F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0913793"/>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094124-52E4-4EC4-8705-5265F673BF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20861947"/>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C2B5B4-214B-459E-9E25-CFA1ED28FB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05288840"/>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3CF087-3968-43FB-8EDA-7F3556079D9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00550523"/>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C074F7-C080-484B-BA69-3BFA9BE12C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24435579"/>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71525" y="609600"/>
            <a:ext cx="87439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715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292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715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292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D45B38-E5CE-4548-97FC-FF9D2C57E5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97461239"/>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738"/>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210A92-6836-4408-AE81-92AF228D5C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75070707"/>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0011C5-7241-429C-9E88-CB8007F9513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66620829"/>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213"/>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228235-7D06-439D-A9CC-9B318FE88D4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758116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1700"/>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8481700"/>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38E9B7-0BBD-4C4A-B090-5707393D45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05881195"/>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29"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29"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78F41AF-805C-4907-9F2B-E2EDA3E8AD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81623010"/>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C11B3F0-20E0-4824-A368-52C6291B4B9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72026327"/>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25E387F-B154-4ACA-8EB2-8B2017677E5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3446983"/>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318"/>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5357BC-CBAD-4A51-AF33-773BAAD5328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31708021"/>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6D71B5-2CF2-4B61-A5B9-4ADA806F47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28113495"/>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71EF7B-134E-4122-97C6-99CE3045C57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04382423"/>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0F0026-5E2A-4291-9435-A8ED4CFCE4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63299041"/>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3474EE-643F-4F70-98BB-BEFE736EDB0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55201731"/>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71525" y="609600"/>
            <a:ext cx="87439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715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292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715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292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D17FABF-F8A1-454D-A588-721ACF6DB8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561897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73640703"/>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292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292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C8CAEAE-A00E-4E1F-AF40-F1D5F86118A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85467269"/>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1525" y="609600"/>
            <a:ext cx="874395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126B154-558F-40EE-8AAE-26287275B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1757585"/>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746332" cy="800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257300"/>
            <a:ext cx="4257675"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00739" y="1257300"/>
            <a:ext cx="4260057"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662708286"/>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706"/>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210A92-6836-4408-AE81-92AF228D5C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34503633"/>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0011C5-7241-429C-9E88-CB8007F9513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74788981"/>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181"/>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228235-7D06-439D-A9CC-9B318FE88D4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72120024"/>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38E9B7-0BBD-4C4A-B090-5707393D45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0615175"/>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11"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11"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78F41AF-805C-4907-9F2B-E2EDA3E8AD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32185993"/>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C11B3F0-20E0-4824-A368-52C6291B4B9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67336120"/>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25E387F-B154-4ACA-8EB2-8B2017677E5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969092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8175"/>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5570361"/>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285"/>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5357BC-CBAD-4A51-AF33-773BAAD5328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12667187"/>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6D71B5-2CF2-4B61-A5B9-4ADA806F47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52971313"/>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71EF7B-134E-4122-97C6-99CE3045C57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92056962"/>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0F0026-5E2A-4291-9435-A8ED4CFCE4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76595307"/>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3474EE-643F-4F70-98BB-BEFE736EDB0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54615962"/>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71525" y="609600"/>
            <a:ext cx="87439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715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292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715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292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D17FABF-F8A1-454D-A588-721ACF6DB8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58568473"/>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292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292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C8CAEAE-A00E-4E1F-AF40-F1D5F86118A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10422203"/>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1525" y="609600"/>
            <a:ext cx="874395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126B154-558F-40EE-8AAE-26287275B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38939373"/>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746332" cy="800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257300"/>
            <a:ext cx="4257675"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00739" y="1257300"/>
            <a:ext cx="4260057"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913888352"/>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672"/>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210A92-6836-4408-AE81-92AF228D5C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903548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6084549"/>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0011C5-7241-429C-9E88-CB8007F9513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36763555"/>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147"/>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228235-7D06-439D-A9CC-9B318FE88D4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76185482"/>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38E9B7-0BBD-4C4A-B090-5707393D45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94969428"/>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79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79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78F41AF-805C-4907-9F2B-E2EDA3E8AD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84408494"/>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C11B3F0-20E0-4824-A368-52C6291B4B9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30106421"/>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25E387F-B154-4ACA-8EB2-8B2017677E5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36881432"/>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254"/>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5357BC-CBAD-4A51-AF33-773BAAD5328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30000809"/>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6D71B5-2CF2-4B61-A5B9-4ADA806F47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15537153"/>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71EF7B-134E-4122-97C6-99CE3045C57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2424101"/>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0F0026-5E2A-4291-9435-A8ED4CFCE4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5529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39755148"/>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3474EE-643F-4F70-98BB-BEFE736EDB0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71857331"/>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71525" y="609600"/>
            <a:ext cx="87439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715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292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715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292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D17FABF-F8A1-454D-A588-721ACF6DB8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32448503"/>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292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292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C8CAEAE-A00E-4E1F-AF40-F1D5F86118A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68100094"/>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1525" y="609600"/>
            <a:ext cx="874395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126B154-558F-40EE-8AAE-26287275B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74236572"/>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746332" cy="800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257300"/>
            <a:ext cx="4257675"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00739" y="1257300"/>
            <a:ext cx="4260057"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927695934"/>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636"/>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210A92-6836-4408-AE81-92AF228D5C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12991734"/>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0011C5-7241-429C-9E88-CB8007F9513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11500601"/>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111"/>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228235-7D06-439D-A9CC-9B318FE88D4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64098753"/>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38E9B7-0BBD-4C4A-B090-5707393D45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4889821"/>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77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77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78F41AF-805C-4907-9F2B-E2EDA3E8AD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005919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5524574"/>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C11B3F0-20E0-4824-A368-52C6291B4B9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32894282"/>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25E387F-B154-4ACA-8EB2-8B2017677E5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89781305"/>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215"/>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5357BC-CBAD-4A51-AF33-773BAAD5328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27444412"/>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6D71B5-2CF2-4B61-A5B9-4ADA806F47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40130368"/>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71EF7B-134E-4122-97C6-99CE3045C57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41722909"/>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0F0026-5E2A-4291-9435-A8ED4CFCE4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13129331"/>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3474EE-643F-4F70-98BB-BEFE736EDB0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46745518"/>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71525" y="609600"/>
            <a:ext cx="87439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715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292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715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292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D17FABF-F8A1-454D-A588-721ACF6DB8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80506260"/>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292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292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C8CAEAE-A00E-4E1F-AF40-F1D5F86118A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71652140"/>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1525" y="609600"/>
            <a:ext cx="874395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126B154-558F-40EE-8AAE-26287275B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674532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4673192"/>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746332" cy="800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257300"/>
            <a:ext cx="4257675"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00739" y="1257300"/>
            <a:ext cx="4260057"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519539860"/>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598"/>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210A92-6836-4408-AE81-92AF228D5C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20405663"/>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0011C5-7241-429C-9E88-CB8007F9513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28321652"/>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073"/>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228235-7D06-439D-A9CC-9B318FE88D4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09160653"/>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38E9B7-0BBD-4C4A-B090-5707393D45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12829944"/>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750"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750"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78F41AF-805C-4907-9F2B-E2EDA3E8AD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27335405"/>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C11B3F0-20E0-4824-A368-52C6291B4B9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37512254"/>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25E387F-B154-4ACA-8EB2-8B2017677E5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98711763"/>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177"/>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5357BC-CBAD-4A51-AF33-773BAAD5328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3591203"/>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6D71B5-2CF2-4B61-A5B9-4ADA806F47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33854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4273"/>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95708616"/>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71EF7B-134E-4122-97C6-99CE3045C57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2369837"/>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0F0026-5E2A-4291-9435-A8ED4CFCE4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67755526"/>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3474EE-643F-4F70-98BB-BEFE736EDB0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96845603"/>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71525" y="609600"/>
            <a:ext cx="87439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715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292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715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292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D17FABF-F8A1-454D-A588-721ACF6DB8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15255975"/>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292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292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C8CAEAE-A00E-4E1F-AF40-F1D5F86118A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54615429"/>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1525" y="609600"/>
            <a:ext cx="874395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126B154-558F-40EE-8AAE-26287275B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67570565"/>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746332" cy="800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257300"/>
            <a:ext cx="4257675"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00739" y="1257300"/>
            <a:ext cx="4260057"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058055711"/>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558"/>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210A92-6836-4408-AE81-92AF228D5C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4676773"/>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0011C5-7241-429C-9E88-CB8007F9513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65734752"/>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033"/>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228235-7D06-439D-A9CC-9B318FE88D4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021595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83800630"/>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38E9B7-0BBD-4C4A-B090-5707393D45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18810628"/>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728"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728"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78F41AF-805C-4907-9F2B-E2EDA3E8AD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66553074"/>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C11B3F0-20E0-4824-A368-52C6291B4B9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36080956"/>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25E387F-B154-4ACA-8EB2-8B2017677E5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77615774"/>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137"/>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5357BC-CBAD-4A51-AF33-773BAAD5328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40221333"/>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6D71B5-2CF2-4B61-A5B9-4ADA806F47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83721284"/>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71EF7B-134E-4122-97C6-99CE3045C57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96734443"/>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0F0026-5E2A-4291-9435-A8ED4CFCE4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51564212"/>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3474EE-643F-4F70-98BB-BEFE736EDB0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69925407"/>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71525" y="609600"/>
            <a:ext cx="87439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715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292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715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292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D17FABF-F8A1-454D-A588-721ACF6DB8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20253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2180803"/>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292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292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C8CAEAE-A00E-4E1F-AF40-F1D5F86118A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182073"/>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1525" y="609600"/>
            <a:ext cx="874395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126B154-558F-40EE-8AAE-26287275B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38447039"/>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746332" cy="800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257300"/>
            <a:ext cx="4257675"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00739" y="1257300"/>
            <a:ext cx="4260057"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873031102"/>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516"/>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210A92-6836-4408-AE81-92AF228D5C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97174403"/>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0011C5-7241-429C-9E88-CB8007F9513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83986961"/>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91"/>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228235-7D06-439D-A9CC-9B318FE88D4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7939084"/>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38E9B7-0BBD-4C4A-B090-5707393D45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5371388"/>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704"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704"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78F41AF-805C-4907-9F2B-E2EDA3E8AD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3374186"/>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C11B3F0-20E0-4824-A368-52C6291B4B9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87353188"/>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25E387F-B154-4ACA-8EB2-8B2017677E5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098801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17143422"/>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097"/>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5357BC-CBAD-4A51-AF33-773BAAD5328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793419"/>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6D71B5-2CF2-4B61-A5B9-4ADA806F47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0256071"/>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71EF7B-134E-4122-97C6-99CE3045C57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71728765"/>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0F0026-5E2A-4291-9435-A8ED4CFCE4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60087575"/>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3474EE-643F-4F70-98BB-BEFE736EDB0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85285455"/>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71525" y="609600"/>
            <a:ext cx="87439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715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292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715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292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D17FABF-F8A1-454D-A588-721ACF6DB8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59272403"/>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292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292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C8CAEAE-A00E-4E1F-AF40-F1D5F86118A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84802188"/>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1525" y="609600"/>
            <a:ext cx="874395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126B154-558F-40EE-8AAE-26287275B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72762810"/>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746332" cy="800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257300"/>
            <a:ext cx="4257675"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00726" y="1257300"/>
            <a:ext cx="4260057"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135007485"/>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72"/>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210A92-6836-4408-AE81-92AF228D5C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101524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8153732"/>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0011C5-7241-429C-9E88-CB8007F9513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62773585"/>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47"/>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228235-7D06-439D-A9CC-9B318FE88D4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45985709"/>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38E9B7-0BBD-4C4A-B090-5707393D45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20328015"/>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680"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680"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78F41AF-805C-4907-9F2B-E2EDA3E8AD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58374879"/>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C11B3F0-20E0-4824-A368-52C6291B4B9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81369954"/>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25E387F-B154-4ACA-8EB2-8B2017677E5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56244168"/>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052"/>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2"/>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5357BC-CBAD-4A51-AF33-773BAAD5328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72298443"/>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6D71B5-2CF2-4B61-A5B9-4ADA806F47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04623066"/>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71EF7B-134E-4122-97C6-99CE3045C57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8514750"/>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0F0026-5E2A-4291-9435-A8ED4CFCE4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935826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10360262"/>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3474EE-643F-4F70-98BB-BEFE736EDB0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5063197"/>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71525" y="609600"/>
            <a:ext cx="87439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715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292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715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292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D17FABF-F8A1-454D-A588-721ACF6DB8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7583184"/>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292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292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C8CAEAE-A00E-4E1F-AF40-F1D5F86118A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2731883"/>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1525" y="609600"/>
            <a:ext cx="874395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126B154-558F-40EE-8AAE-26287275B1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05884863"/>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6"/>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4FE9E5-9C5F-48FB-8C61-2C2C536EC8D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57124248"/>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7CACC3-C541-4633-9C17-E209F0CD02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76673970"/>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01"/>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264870-4AB4-45CA-ACE5-D18DEB1B1AD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97608653"/>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4701EC-F8E1-404D-ABC4-039B4EFD392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4189759"/>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654"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654"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67D76AA-DB01-44D6-BD17-E5C01605112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04756539"/>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0F0182D-4F35-4DE0-B72D-593226E83E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839131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1688"/>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69575323"/>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FC431C4-4308-46A4-83D8-EF6914818BF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8942760"/>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051"/>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1" y="1435101"/>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AE22BD-BD05-49A2-AA98-4DD4368D558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53342059"/>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0DD712-CDC4-4A9D-9E24-96B8AA01CAD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8209527"/>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F68A65-F533-4CAE-88F2-BEB918CA610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54298751"/>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B1543F-590F-475C-B9F3-70FAFA6F370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38559264"/>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26820F-612B-4B2E-9D28-25734EE4D87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46202738"/>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BD38FE-0643-42F1-B052-E1C47A270C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65070380"/>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29225" y="19812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29225" y="4114800"/>
            <a:ext cx="42862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5C5A539F-09B9-489D-93BA-A75FC4141FF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56846372"/>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771525" y="1981200"/>
            <a:ext cx="874395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D073EF-780D-490D-A9EE-97EA81D266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895487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283770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8163"/>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67657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04799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003244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232197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848424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4263"/>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865555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200052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458033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617954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72115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20939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1674"/>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34065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4302"/>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77228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8149"/>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525633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093986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40961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41783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92002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4248"/>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14217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425830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33209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9600"/>
            <a:ext cx="638651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42402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161552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81200"/>
            <a:ext cx="874395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10371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1658"/>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387225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899881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8133"/>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99923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9061237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832"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832"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302083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934252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969180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4233"/>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7689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slideLayout" Target="../slideLayouts/slideLayout221.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Layout" Target="../slideLayouts/slideLayout234.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theme" Target="../theme/theme19.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54.xml"/><Relationship Id="rId13" Type="http://schemas.openxmlformats.org/officeDocument/2006/relationships/theme" Target="../theme/theme20.xml"/><Relationship Id="rId3" Type="http://schemas.openxmlformats.org/officeDocument/2006/relationships/slideLayout" Target="../slideLayouts/slideLayout249.xml"/><Relationship Id="rId7" Type="http://schemas.openxmlformats.org/officeDocument/2006/relationships/slideLayout" Target="../slideLayouts/slideLayout253.xml"/><Relationship Id="rId12" Type="http://schemas.openxmlformats.org/officeDocument/2006/relationships/slideLayout" Target="../slideLayouts/slideLayout258.xml"/><Relationship Id="rId2" Type="http://schemas.openxmlformats.org/officeDocument/2006/relationships/slideLayout" Target="../slideLayouts/slideLayout248.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5" Type="http://schemas.openxmlformats.org/officeDocument/2006/relationships/slideLayout" Target="../slideLayouts/slideLayout251.xml"/><Relationship Id="rId10" Type="http://schemas.openxmlformats.org/officeDocument/2006/relationships/slideLayout" Target="../slideLayouts/slideLayout256.xml"/><Relationship Id="rId4" Type="http://schemas.openxmlformats.org/officeDocument/2006/relationships/slideLayout" Target="../slideLayouts/slideLayout250.xml"/><Relationship Id="rId9" Type="http://schemas.openxmlformats.org/officeDocument/2006/relationships/slideLayout" Target="../slideLayouts/slideLayout255.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66.xml"/><Relationship Id="rId13" Type="http://schemas.openxmlformats.org/officeDocument/2006/relationships/theme" Target="../theme/theme21.xml"/><Relationship Id="rId3" Type="http://schemas.openxmlformats.org/officeDocument/2006/relationships/slideLayout" Target="../slideLayouts/slideLayout261.xml"/><Relationship Id="rId7" Type="http://schemas.openxmlformats.org/officeDocument/2006/relationships/slideLayout" Target="../slideLayouts/slideLayout265.xml"/><Relationship Id="rId12" Type="http://schemas.openxmlformats.org/officeDocument/2006/relationships/slideLayout" Target="../slideLayouts/slideLayout270.xml"/><Relationship Id="rId2" Type="http://schemas.openxmlformats.org/officeDocument/2006/relationships/slideLayout" Target="../slideLayouts/slideLayout260.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5" Type="http://schemas.openxmlformats.org/officeDocument/2006/relationships/slideLayout" Target="../slideLayouts/slideLayout263.xml"/><Relationship Id="rId10" Type="http://schemas.openxmlformats.org/officeDocument/2006/relationships/slideLayout" Target="../slideLayouts/slideLayout268.xml"/><Relationship Id="rId4" Type="http://schemas.openxmlformats.org/officeDocument/2006/relationships/slideLayout" Target="../slideLayouts/slideLayout262.xml"/><Relationship Id="rId9" Type="http://schemas.openxmlformats.org/officeDocument/2006/relationships/slideLayout" Target="../slideLayouts/slideLayout267.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theme" Target="../theme/theme22.xml"/><Relationship Id="rId3" Type="http://schemas.openxmlformats.org/officeDocument/2006/relationships/slideLayout" Target="../slideLayouts/slideLayout273.xml"/><Relationship Id="rId7" Type="http://schemas.openxmlformats.org/officeDocument/2006/relationships/slideLayout" Target="../slideLayouts/slideLayout277.xml"/><Relationship Id="rId12" Type="http://schemas.openxmlformats.org/officeDocument/2006/relationships/slideLayout" Target="../slideLayouts/slideLayout282.xml"/><Relationship Id="rId2" Type="http://schemas.openxmlformats.org/officeDocument/2006/relationships/slideLayout" Target="../slideLayouts/slideLayout272.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0" Type="http://schemas.openxmlformats.org/officeDocument/2006/relationships/slideLayout" Target="../slideLayouts/slideLayout280.xml"/><Relationship Id="rId4" Type="http://schemas.openxmlformats.org/officeDocument/2006/relationships/slideLayout" Target="../slideLayouts/slideLayout274.xml"/><Relationship Id="rId9" Type="http://schemas.openxmlformats.org/officeDocument/2006/relationships/slideLayout" Target="../slideLayouts/slideLayout279.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90.xml"/><Relationship Id="rId13" Type="http://schemas.openxmlformats.org/officeDocument/2006/relationships/theme" Target="../theme/theme23.xml"/><Relationship Id="rId3" Type="http://schemas.openxmlformats.org/officeDocument/2006/relationships/slideLayout" Target="../slideLayouts/slideLayout285.xml"/><Relationship Id="rId7" Type="http://schemas.openxmlformats.org/officeDocument/2006/relationships/slideLayout" Target="../slideLayouts/slideLayout289.xml"/><Relationship Id="rId12" Type="http://schemas.openxmlformats.org/officeDocument/2006/relationships/slideLayout" Target="../slideLayouts/slideLayout294.xml"/><Relationship Id="rId2" Type="http://schemas.openxmlformats.org/officeDocument/2006/relationships/slideLayout" Target="../slideLayouts/slideLayout284.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5" Type="http://schemas.openxmlformats.org/officeDocument/2006/relationships/slideLayout" Target="../slideLayouts/slideLayout287.xml"/><Relationship Id="rId10" Type="http://schemas.openxmlformats.org/officeDocument/2006/relationships/slideLayout" Target="../slideLayouts/slideLayout292.xml"/><Relationship Id="rId4" Type="http://schemas.openxmlformats.org/officeDocument/2006/relationships/slideLayout" Target="../slideLayouts/slideLayout286.xml"/><Relationship Id="rId9" Type="http://schemas.openxmlformats.org/officeDocument/2006/relationships/slideLayout" Target="../slideLayouts/slideLayout29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02.xml"/><Relationship Id="rId13" Type="http://schemas.openxmlformats.org/officeDocument/2006/relationships/theme" Target="../theme/theme24.xml"/><Relationship Id="rId3" Type="http://schemas.openxmlformats.org/officeDocument/2006/relationships/slideLayout" Target="../slideLayouts/slideLayout297.xml"/><Relationship Id="rId7" Type="http://schemas.openxmlformats.org/officeDocument/2006/relationships/slideLayout" Target="../slideLayouts/slideLayout301.xml"/><Relationship Id="rId12" Type="http://schemas.openxmlformats.org/officeDocument/2006/relationships/slideLayout" Target="../slideLayouts/slideLayout306.xml"/><Relationship Id="rId2" Type="http://schemas.openxmlformats.org/officeDocument/2006/relationships/slideLayout" Target="../slideLayouts/slideLayout296.xml"/><Relationship Id="rId1" Type="http://schemas.openxmlformats.org/officeDocument/2006/relationships/slideLayout" Target="../slideLayouts/slideLayout295.xml"/><Relationship Id="rId6" Type="http://schemas.openxmlformats.org/officeDocument/2006/relationships/slideLayout" Target="../slideLayouts/slideLayout300.xml"/><Relationship Id="rId11" Type="http://schemas.openxmlformats.org/officeDocument/2006/relationships/slideLayout" Target="../slideLayouts/slideLayout305.xml"/><Relationship Id="rId5" Type="http://schemas.openxmlformats.org/officeDocument/2006/relationships/slideLayout" Target="../slideLayouts/slideLayout299.xml"/><Relationship Id="rId10" Type="http://schemas.openxmlformats.org/officeDocument/2006/relationships/slideLayout" Target="../slideLayouts/slideLayout304.xml"/><Relationship Id="rId4" Type="http://schemas.openxmlformats.org/officeDocument/2006/relationships/slideLayout" Target="../slideLayouts/slideLayout298.xml"/><Relationship Id="rId9" Type="http://schemas.openxmlformats.org/officeDocument/2006/relationships/slideLayout" Target="../slideLayouts/slideLayout303.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14.xml"/><Relationship Id="rId13" Type="http://schemas.openxmlformats.org/officeDocument/2006/relationships/theme" Target="../theme/theme25.xml"/><Relationship Id="rId3" Type="http://schemas.openxmlformats.org/officeDocument/2006/relationships/slideLayout" Target="../slideLayouts/slideLayout309.xml"/><Relationship Id="rId7" Type="http://schemas.openxmlformats.org/officeDocument/2006/relationships/slideLayout" Target="../slideLayouts/slideLayout313.xml"/><Relationship Id="rId12" Type="http://schemas.openxmlformats.org/officeDocument/2006/relationships/slideLayout" Target="../slideLayouts/slideLayout318.xml"/><Relationship Id="rId2" Type="http://schemas.openxmlformats.org/officeDocument/2006/relationships/slideLayout" Target="../slideLayouts/slideLayout308.xml"/><Relationship Id="rId1" Type="http://schemas.openxmlformats.org/officeDocument/2006/relationships/slideLayout" Target="../slideLayouts/slideLayout307.xml"/><Relationship Id="rId6" Type="http://schemas.openxmlformats.org/officeDocument/2006/relationships/slideLayout" Target="../slideLayouts/slideLayout312.xml"/><Relationship Id="rId11" Type="http://schemas.openxmlformats.org/officeDocument/2006/relationships/slideLayout" Target="../slideLayouts/slideLayout317.xml"/><Relationship Id="rId5" Type="http://schemas.openxmlformats.org/officeDocument/2006/relationships/slideLayout" Target="../slideLayouts/slideLayout311.xml"/><Relationship Id="rId10" Type="http://schemas.openxmlformats.org/officeDocument/2006/relationships/slideLayout" Target="../slideLayouts/slideLayout316.xml"/><Relationship Id="rId4" Type="http://schemas.openxmlformats.org/officeDocument/2006/relationships/slideLayout" Target="../slideLayouts/slideLayout310.xml"/><Relationship Id="rId9" Type="http://schemas.openxmlformats.org/officeDocument/2006/relationships/slideLayout" Target="../slideLayouts/slideLayout31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26.xml"/><Relationship Id="rId13" Type="http://schemas.openxmlformats.org/officeDocument/2006/relationships/theme" Target="../theme/theme26.xml"/><Relationship Id="rId3" Type="http://schemas.openxmlformats.org/officeDocument/2006/relationships/slideLayout" Target="../slideLayouts/slideLayout321.xml"/><Relationship Id="rId7" Type="http://schemas.openxmlformats.org/officeDocument/2006/relationships/slideLayout" Target="../slideLayouts/slideLayout325.xml"/><Relationship Id="rId12" Type="http://schemas.openxmlformats.org/officeDocument/2006/relationships/slideLayout" Target="../slideLayouts/slideLayout330.xml"/><Relationship Id="rId2" Type="http://schemas.openxmlformats.org/officeDocument/2006/relationships/slideLayout" Target="../slideLayouts/slideLayout320.xml"/><Relationship Id="rId1" Type="http://schemas.openxmlformats.org/officeDocument/2006/relationships/slideLayout" Target="../slideLayouts/slideLayout319.xml"/><Relationship Id="rId6" Type="http://schemas.openxmlformats.org/officeDocument/2006/relationships/slideLayout" Target="../slideLayouts/slideLayout324.xml"/><Relationship Id="rId11" Type="http://schemas.openxmlformats.org/officeDocument/2006/relationships/slideLayout" Target="../slideLayouts/slideLayout329.xml"/><Relationship Id="rId5" Type="http://schemas.openxmlformats.org/officeDocument/2006/relationships/slideLayout" Target="../slideLayouts/slideLayout323.xml"/><Relationship Id="rId10" Type="http://schemas.openxmlformats.org/officeDocument/2006/relationships/slideLayout" Target="../slideLayouts/slideLayout328.xml"/><Relationship Id="rId4" Type="http://schemas.openxmlformats.org/officeDocument/2006/relationships/slideLayout" Target="../slideLayouts/slideLayout322.xml"/><Relationship Id="rId9" Type="http://schemas.openxmlformats.org/officeDocument/2006/relationships/slideLayout" Target="../slideLayouts/slideLayout327.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slideLayout" Target="../slideLayouts/slideLayout343.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slideLayout" Target="../slideLayouts/slideLayout342.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5" Type="http://schemas.openxmlformats.org/officeDocument/2006/relationships/theme" Target="../theme/theme27.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 Id="rId14" Type="http://schemas.openxmlformats.org/officeDocument/2006/relationships/slideLayout" Target="../slideLayouts/slideLayout344.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52.xml"/><Relationship Id="rId13" Type="http://schemas.openxmlformats.org/officeDocument/2006/relationships/slideLayout" Target="../slideLayouts/slideLayout357.xml"/><Relationship Id="rId3" Type="http://schemas.openxmlformats.org/officeDocument/2006/relationships/slideLayout" Target="../slideLayouts/slideLayout347.xml"/><Relationship Id="rId7" Type="http://schemas.openxmlformats.org/officeDocument/2006/relationships/slideLayout" Target="../slideLayouts/slideLayout351.xml"/><Relationship Id="rId12" Type="http://schemas.openxmlformats.org/officeDocument/2006/relationships/slideLayout" Target="../slideLayouts/slideLayout356.xml"/><Relationship Id="rId2" Type="http://schemas.openxmlformats.org/officeDocument/2006/relationships/slideLayout" Target="../slideLayouts/slideLayout346.xml"/><Relationship Id="rId1" Type="http://schemas.openxmlformats.org/officeDocument/2006/relationships/slideLayout" Target="../slideLayouts/slideLayout345.xml"/><Relationship Id="rId6" Type="http://schemas.openxmlformats.org/officeDocument/2006/relationships/slideLayout" Target="../slideLayouts/slideLayout350.xml"/><Relationship Id="rId11" Type="http://schemas.openxmlformats.org/officeDocument/2006/relationships/slideLayout" Target="../slideLayouts/slideLayout355.xml"/><Relationship Id="rId5" Type="http://schemas.openxmlformats.org/officeDocument/2006/relationships/slideLayout" Target="../slideLayouts/slideLayout349.xml"/><Relationship Id="rId15" Type="http://schemas.openxmlformats.org/officeDocument/2006/relationships/theme" Target="../theme/theme28.xml"/><Relationship Id="rId10" Type="http://schemas.openxmlformats.org/officeDocument/2006/relationships/slideLayout" Target="../slideLayouts/slideLayout354.xml"/><Relationship Id="rId4" Type="http://schemas.openxmlformats.org/officeDocument/2006/relationships/slideLayout" Target="../slideLayouts/slideLayout348.xml"/><Relationship Id="rId9" Type="http://schemas.openxmlformats.org/officeDocument/2006/relationships/slideLayout" Target="../slideLayouts/slideLayout353.xml"/><Relationship Id="rId14" Type="http://schemas.openxmlformats.org/officeDocument/2006/relationships/slideLayout" Target="../slideLayouts/slideLayout35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66.xml"/><Relationship Id="rId13" Type="http://schemas.openxmlformats.org/officeDocument/2006/relationships/slideLayout" Target="../slideLayouts/slideLayout371.xml"/><Relationship Id="rId3" Type="http://schemas.openxmlformats.org/officeDocument/2006/relationships/slideLayout" Target="../slideLayouts/slideLayout361.xml"/><Relationship Id="rId7" Type="http://schemas.openxmlformats.org/officeDocument/2006/relationships/slideLayout" Target="../slideLayouts/slideLayout365.xml"/><Relationship Id="rId12" Type="http://schemas.openxmlformats.org/officeDocument/2006/relationships/slideLayout" Target="../slideLayouts/slideLayout370.xml"/><Relationship Id="rId2" Type="http://schemas.openxmlformats.org/officeDocument/2006/relationships/slideLayout" Target="../slideLayouts/slideLayout360.xml"/><Relationship Id="rId1" Type="http://schemas.openxmlformats.org/officeDocument/2006/relationships/slideLayout" Target="../slideLayouts/slideLayout359.xml"/><Relationship Id="rId6" Type="http://schemas.openxmlformats.org/officeDocument/2006/relationships/slideLayout" Target="../slideLayouts/slideLayout364.xml"/><Relationship Id="rId11" Type="http://schemas.openxmlformats.org/officeDocument/2006/relationships/slideLayout" Target="../slideLayouts/slideLayout369.xml"/><Relationship Id="rId5" Type="http://schemas.openxmlformats.org/officeDocument/2006/relationships/slideLayout" Target="../slideLayouts/slideLayout363.xml"/><Relationship Id="rId15" Type="http://schemas.openxmlformats.org/officeDocument/2006/relationships/theme" Target="../theme/theme29.xml"/><Relationship Id="rId10" Type="http://schemas.openxmlformats.org/officeDocument/2006/relationships/slideLayout" Target="../slideLayouts/slideLayout368.xml"/><Relationship Id="rId4" Type="http://schemas.openxmlformats.org/officeDocument/2006/relationships/slideLayout" Target="../slideLayouts/slideLayout362.xml"/><Relationship Id="rId9" Type="http://schemas.openxmlformats.org/officeDocument/2006/relationships/slideLayout" Target="../slideLayouts/slideLayout367.xml"/><Relationship Id="rId14" Type="http://schemas.openxmlformats.org/officeDocument/2006/relationships/slideLayout" Target="../slideLayouts/slideLayout37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80.xml"/><Relationship Id="rId13" Type="http://schemas.openxmlformats.org/officeDocument/2006/relationships/slideLayout" Target="../slideLayouts/slideLayout385.xml"/><Relationship Id="rId3" Type="http://schemas.openxmlformats.org/officeDocument/2006/relationships/slideLayout" Target="../slideLayouts/slideLayout375.xml"/><Relationship Id="rId7" Type="http://schemas.openxmlformats.org/officeDocument/2006/relationships/slideLayout" Target="../slideLayouts/slideLayout379.xml"/><Relationship Id="rId12" Type="http://schemas.openxmlformats.org/officeDocument/2006/relationships/slideLayout" Target="../slideLayouts/slideLayout384.xml"/><Relationship Id="rId2" Type="http://schemas.openxmlformats.org/officeDocument/2006/relationships/slideLayout" Target="../slideLayouts/slideLayout374.xml"/><Relationship Id="rId1" Type="http://schemas.openxmlformats.org/officeDocument/2006/relationships/slideLayout" Target="../slideLayouts/slideLayout373.xml"/><Relationship Id="rId6" Type="http://schemas.openxmlformats.org/officeDocument/2006/relationships/slideLayout" Target="../slideLayouts/slideLayout378.xml"/><Relationship Id="rId11" Type="http://schemas.openxmlformats.org/officeDocument/2006/relationships/slideLayout" Target="../slideLayouts/slideLayout383.xml"/><Relationship Id="rId5" Type="http://schemas.openxmlformats.org/officeDocument/2006/relationships/slideLayout" Target="../slideLayouts/slideLayout377.xml"/><Relationship Id="rId15" Type="http://schemas.openxmlformats.org/officeDocument/2006/relationships/theme" Target="../theme/theme30.xml"/><Relationship Id="rId10" Type="http://schemas.openxmlformats.org/officeDocument/2006/relationships/slideLayout" Target="../slideLayouts/slideLayout382.xml"/><Relationship Id="rId4" Type="http://schemas.openxmlformats.org/officeDocument/2006/relationships/slideLayout" Target="../slideLayouts/slideLayout376.xml"/><Relationship Id="rId9" Type="http://schemas.openxmlformats.org/officeDocument/2006/relationships/slideLayout" Target="../slideLayouts/slideLayout381.xml"/><Relationship Id="rId14" Type="http://schemas.openxmlformats.org/officeDocument/2006/relationships/slideLayout" Target="../slideLayouts/slideLayout386.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94.xml"/><Relationship Id="rId13" Type="http://schemas.openxmlformats.org/officeDocument/2006/relationships/slideLayout" Target="../slideLayouts/slideLayout399.xml"/><Relationship Id="rId3" Type="http://schemas.openxmlformats.org/officeDocument/2006/relationships/slideLayout" Target="../slideLayouts/slideLayout389.xml"/><Relationship Id="rId7" Type="http://schemas.openxmlformats.org/officeDocument/2006/relationships/slideLayout" Target="../slideLayouts/slideLayout393.xml"/><Relationship Id="rId12" Type="http://schemas.openxmlformats.org/officeDocument/2006/relationships/slideLayout" Target="../slideLayouts/slideLayout398.xml"/><Relationship Id="rId2" Type="http://schemas.openxmlformats.org/officeDocument/2006/relationships/slideLayout" Target="../slideLayouts/slideLayout388.xml"/><Relationship Id="rId1" Type="http://schemas.openxmlformats.org/officeDocument/2006/relationships/slideLayout" Target="../slideLayouts/slideLayout387.xml"/><Relationship Id="rId6" Type="http://schemas.openxmlformats.org/officeDocument/2006/relationships/slideLayout" Target="../slideLayouts/slideLayout392.xml"/><Relationship Id="rId11" Type="http://schemas.openxmlformats.org/officeDocument/2006/relationships/slideLayout" Target="../slideLayouts/slideLayout397.xml"/><Relationship Id="rId5" Type="http://schemas.openxmlformats.org/officeDocument/2006/relationships/slideLayout" Target="../slideLayouts/slideLayout391.xml"/><Relationship Id="rId15" Type="http://schemas.openxmlformats.org/officeDocument/2006/relationships/theme" Target="../theme/theme31.xml"/><Relationship Id="rId10" Type="http://schemas.openxmlformats.org/officeDocument/2006/relationships/slideLayout" Target="../slideLayouts/slideLayout396.xml"/><Relationship Id="rId4" Type="http://schemas.openxmlformats.org/officeDocument/2006/relationships/slideLayout" Target="../slideLayouts/slideLayout390.xml"/><Relationship Id="rId9" Type="http://schemas.openxmlformats.org/officeDocument/2006/relationships/slideLayout" Target="../slideLayouts/slideLayout395.xml"/><Relationship Id="rId14" Type="http://schemas.openxmlformats.org/officeDocument/2006/relationships/slideLayout" Target="../slideLayouts/slideLayout400.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408.xml"/><Relationship Id="rId13" Type="http://schemas.openxmlformats.org/officeDocument/2006/relationships/slideLayout" Target="../slideLayouts/slideLayout413.xml"/><Relationship Id="rId3" Type="http://schemas.openxmlformats.org/officeDocument/2006/relationships/slideLayout" Target="../slideLayouts/slideLayout403.xml"/><Relationship Id="rId7" Type="http://schemas.openxmlformats.org/officeDocument/2006/relationships/slideLayout" Target="../slideLayouts/slideLayout407.xml"/><Relationship Id="rId12" Type="http://schemas.openxmlformats.org/officeDocument/2006/relationships/slideLayout" Target="../slideLayouts/slideLayout412.xml"/><Relationship Id="rId2" Type="http://schemas.openxmlformats.org/officeDocument/2006/relationships/slideLayout" Target="../slideLayouts/slideLayout402.xml"/><Relationship Id="rId1" Type="http://schemas.openxmlformats.org/officeDocument/2006/relationships/slideLayout" Target="../slideLayouts/slideLayout401.xml"/><Relationship Id="rId6" Type="http://schemas.openxmlformats.org/officeDocument/2006/relationships/slideLayout" Target="../slideLayouts/slideLayout406.xml"/><Relationship Id="rId11" Type="http://schemas.openxmlformats.org/officeDocument/2006/relationships/slideLayout" Target="../slideLayouts/slideLayout411.xml"/><Relationship Id="rId5" Type="http://schemas.openxmlformats.org/officeDocument/2006/relationships/slideLayout" Target="../slideLayouts/slideLayout405.xml"/><Relationship Id="rId15" Type="http://schemas.openxmlformats.org/officeDocument/2006/relationships/theme" Target="../theme/theme32.xml"/><Relationship Id="rId10" Type="http://schemas.openxmlformats.org/officeDocument/2006/relationships/slideLayout" Target="../slideLayouts/slideLayout410.xml"/><Relationship Id="rId4" Type="http://schemas.openxmlformats.org/officeDocument/2006/relationships/slideLayout" Target="../slideLayouts/slideLayout404.xml"/><Relationship Id="rId9" Type="http://schemas.openxmlformats.org/officeDocument/2006/relationships/slideLayout" Target="../slideLayouts/slideLayout409.xml"/><Relationship Id="rId14" Type="http://schemas.openxmlformats.org/officeDocument/2006/relationships/slideLayout" Target="../slideLayouts/slideLayout414.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22.xml"/><Relationship Id="rId13" Type="http://schemas.openxmlformats.org/officeDocument/2006/relationships/slideLayout" Target="../slideLayouts/slideLayout427.xml"/><Relationship Id="rId3" Type="http://schemas.openxmlformats.org/officeDocument/2006/relationships/slideLayout" Target="../slideLayouts/slideLayout417.xml"/><Relationship Id="rId7" Type="http://schemas.openxmlformats.org/officeDocument/2006/relationships/slideLayout" Target="../slideLayouts/slideLayout421.xml"/><Relationship Id="rId12" Type="http://schemas.openxmlformats.org/officeDocument/2006/relationships/slideLayout" Target="../slideLayouts/slideLayout426.xml"/><Relationship Id="rId2" Type="http://schemas.openxmlformats.org/officeDocument/2006/relationships/slideLayout" Target="../slideLayouts/slideLayout416.xml"/><Relationship Id="rId1" Type="http://schemas.openxmlformats.org/officeDocument/2006/relationships/slideLayout" Target="../slideLayouts/slideLayout415.xml"/><Relationship Id="rId6" Type="http://schemas.openxmlformats.org/officeDocument/2006/relationships/slideLayout" Target="../slideLayouts/slideLayout420.xml"/><Relationship Id="rId11" Type="http://schemas.openxmlformats.org/officeDocument/2006/relationships/slideLayout" Target="../slideLayouts/slideLayout425.xml"/><Relationship Id="rId5" Type="http://schemas.openxmlformats.org/officeDocument/2006/relationships/slideLayout" Target="../slideLayouts/slideLayout419.xml"/><Relationship Id="rId15" Type="http://schemas.openxmlformats.org/officeDocument/2006/relationships/theme" Target="../theme/theme33.xml"/><Relationship Id="rId10" Type="http://schemas.openxmlformats.org/officeDocument/2006/relationships/slideLayout" Target="../slideLayouts/slideLayout424.xml"/><Relationship Id="rId4" Type="http://schemas.openxmlformats.org/officeDocument/2006/relationships/slideLayout" Target="../slideLayouts/slideLayout418.xml"/><Relationship Id="rId9" Type="http://schemas.openxmlformats.org/officeDocument/2006/relationships/slideLayout" Target="../slideLayouts/slideLayout423.xml"/><Relationship Id="rId14" Type="http://schemas.openxmlformats.org/officeDocument/2006/relationships/slideLayout" Target="../slideLayouts/slideLayout428.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36.xml"/><Relationship Id="rId13" Type="http://schemas.openxmlformats.org/officeDocument/2006/relationships/slideLayout" Target="../slideLayouts/slideLayout441.xml"/><Relationship Id="rId3" Type="http://schemas.openxmlformats.org/officeDocument/2006/relationships/slideLayout" Target="../slideLayouts/slideLayout431.xml"/><Relationship Id="rId7" Type="http://schemas.openxmlformats.org/officeDocument/2006/relationships/slideLayout" Target="../slideLayouts/slideLayout435.xml"/><Relationship Id="rId12" Type="http://schemas.openxmlformats.org/officeDocument/2006/relationships/slideLayout" Target="../slideLayouts/slideLayout440.xml"/><Relationship Id="rId2" Type="http://schemas.openxmlformats.org/officeDocument/2006/relationships/slideLayout" Target="../slideLayouts/slideLayout430.xml"/><Relationship Id="rId1" Type="http://schemas.openxmlformats.org/officeDocument/2006/relationships/slideLayout" Target="../slideLayouts/slideLayout429.xml"/><Relationship Id="rId6" Type="http://schemas.openxmlformats.org/officeDocument/2006/relationships/slideLayout" Target="../slideLayouts/slideLayout434.xml"/><Relationship Id="rId11" Type="http://schemas.openxmlformats.org/officeDocument/2006/relationships/slideLayout" Target="../slideLayouts/slideLayout439.xml"/><Relationship Id="rId5" Type="http://schemas.openxmlformats.org/officeDocument/2006/relationships/slideLayout" Target="../slideLayouts/slideLayout433.xml"/><Relationship Id="rId15" Type="http://schemas.openxmlformats.org/officeDocument/2006/relationships/theme" Target="../theme/theme34.xml"/><Relationship Id="rId10" Type="http://schemas.openxmlformats.org/officeDocument/2006/relationships/slideLayout" Target="../slideLayouts/slideLayout438.xml"/><Relationship Id="rId4" Type="http://schemas.openxmlformats.org/officeDocument/2006/relationships/slideLayout" Target="../slideLayouts/slideLayout432.xml"/><Relationship Id="rId9" Type="http://schemas.openxmlformats.org/officeDocument/2006/relationships/slideLayout" Target="../slideLayouts/slideLayout437.xml"/><Relationship Id="rId14" Type="http://schemas.openxmlformats.org/officeDocument/2006/relationships/slideLayout" Target="../slideLayouts/slideLayout44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50.xml"/><Relationship Id="rId13" Type="http://schemas.openxmlformats.org/officeDocument/2006/relationships/slideLayout" Target="../slideLayouts/slideLayout455.xml"/><Relationship Id="rId3" Type="http://schemas.openxmlformats.org/officeDocument/2006/relationships/slideLayout" Target="../slideLayouts/slideLayout445.xml"/><Relationship Id="rId7" Type="http://schemas.openxmlformats.org/officeDocument/2006/relationships/slideLayout" Target="../slideLayouts/slideLayout449.xml"/><Relationship Id="rId12" Type="http://schemas.openxmlformats.org/officeDocument/2006/relationships/slideLayout" Target="../slideLayouts/slideLayout454.xml"/><Relationship Id="rId2" Type="http://schemas.openxmlformats.org/officeDocument/2006/relationships/slideLayout" Target="../slideLayouts/slideLayout444.xml"/><Relationship Id="rId1" Type="http://schemas.openxmlformats.org/officeDocument/2006/relationships/slideLayout" Target="../slideLayouts/slideLayout443.xml"/><Relationship Id="rId6" Type="http://schemas.openxmlformats.org/officeDocument/2006/relationships/slideLayout" Target="../slideLayouts/slideLayout448.xml"/><Relationship Id="rId11" Type="http://schemas.openxmlformats.org/officeDocument/2006/relationships/slideLayout" Target="../slideLayouts/slideLayout453.xml"/><Relationship Id="rId5" Type="http://schemas.openxmlformats.org/officeDocument/2006/relationships/slideLayout" Target="../slideLayouts/slideLayout447.xml"/><Relationship Id="rId15" Type="http://schemas.openxmlformats.org/officeDocument/2006/relationships/theme" Target="../theme/theme35.xml"/><Relationship Id="rId10" Type="http://schemas.openxmlformats.org/officeDocument/2006/relationships/slideLayout" Target="../slideLayouts/slideLayout452.xml"/><Relationship Id="rId4" Type="http://schemas.openxmlformats.org/officeDocument/2006/relationships/slideLayout" Target="../slideLayouts/slideLayout446.xml"/><Relationship Id="rId9" Type="http://schemas.openxmlformats.org/officeDocument/2006/relationships/slideLayout" Target="../slideLayouts/slideLayout451.xml"/><Relationship Id="rId14" Type="http://schemas.openxmlformats.org/officeDocument/2006/relationships/slideLayout" Target="../slideLayouts/slideLayout456.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64.xml"/><Relationship Id="rId13" Type="http://schemas.openxmlformats.org/officeDocument/2006/relationships/slideLayout" Target="../slideLayouts/slideLayout469.xml"/><Relationship Id="rId3" Type="http://schemas.openxmlformats.org/officeDocument/2006/relationships/slideLayout" Target="../slideLayouts/slideLayout459.xml"/><Relationship Id="rId7" Type="http://schemas.openxmlformats.org/officeDocument/2006/relationships/slideLayout" Target="../slideLayouts/slideLayout463.xml"/><Relationship Id="rId12" Type="http://schemas.openxmlformats.org/officeDocument/2006/relationships/slideLayout" Target="../slideLayouts/slideLayout468.xml"/><Relationship Id="rId2" Type="http://schemas.openxmlformats.org/officeDocument/2006/relationships/slideLayout" Target="../slideLayouts/slideLayout458.xml"/><Relationship Id="rId1" Type="http://schemas.openxmlformats.org/officeDocument/2006/relationships/slideLayout" Target="../slideLayouts/slideLayout457.xml"/><Relationship Id="rId6" Type="http://schemas.openxmlformats.org/officeDocument/2006/relationships/slideLayout" Target="../slideLayouts/slideLayout462.xml"/><Relationship Id="rId11" Type="http://schemas.openxmlformats.org/officeDocument/2006/relationships/slideLayout" Target="../slideLayouts/slideLayout467.xml"/><Relationship Id="rId5" Type="http://schemas.openxmlformats.org/officeDocument/2006/relationships/slideLayout" Target="../slideLayouts/slideLayout461.xml"/><Relationship Id="rId15" Type="http://schemas.openxmlformats.org/officeDocument/2006/relationships/theme" Target="../theme/theme36.xml"/><Relationship Id="rId10" Type="http://schemas.openxmlformats.org/officeDocument/2006/relationships/slideLayout" Target="../slideLayouts/slideLayout466.xml"/><Relationship Id="rId4" Type="http://schemas.openxmlformats.org/officeDocument/2006/relationships/slideLayout" Target="../slideLayouts/slideLayout460.xml"/><Relationship Id="rId9" Type="http://schemas.openxmlformats.org/officeDocument/2006/relationships/slideLayout" Target="../slideLayouts/slideLayout465.xml"/><Relationship Id="rId14" Type="http://schemas.openxmlformats.org/officeDocument/2006/relationships/slideLayout" Target="../slideLayouts/slideLayout470.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78.xml"/><Relationship Id="rId13" Type="http://schemas.openxmlformats.org/officeDocument/2006/relationships/slideLayout" Target="../slideLayouts/slideLayout483.xml"/><Relationship Id="rId3" Type="http://schemas.openxmlformats.org/officeDocument/2006/relationships/slideLayout" Target="../slideLayouts/slideLayout473.xml"/><Relationship Id="rId7" Type="http://schemas.openxmlformats.org/officeDocument/2006/relationships/slideLayout" Target="../slideLayouts/slideLayout477.xml"/><Relationship Id="rId12" Type="http://schemas.openxmlformats.org/officeDocument/2006/relationships/slideLayout" Target="../slideLayouts/slideLayout482.xml"/><Relationship Id="rId2" Type="http://schemas.openxmlformats.org/officeDocument/2006/relationships/slideLayout" Target="../slideLayouts/slideLayout472.xml"/><Relationship Id="rId1" Type="http://schemas.openxmlformats.org/officeDocument/2006/relationships/slideLayout" Target="../slideLayouts/slideLayout471.xml"/><Relationship Id="rId6" Type="http://schemas.openxmlformats.org/officeDocument/2006/relationships/slideLayout" Target="../slideLayouts/slideLayout476.xml"/><Relationship Id="rId11" Type="http://schemas.openxmlformats.org/officeDocument/2006/relationships/slideLayout" Target="../slideLayouts/slideLayout481.xml"/><Relationship Id="rId5" Type="http://schemas.openxmlformats.org/officeDocument/2006/relationships/slideLayout" Target="../slideLayouts/slideLayout475.xml"/><Relationship Id="rId15" Type="http://schemas.openxmlformats.org/officeDocument/2006/relationships/theme" Target="../theme/theme37.xml"/><Relationship Id="rId10" Type="http://schemas.openxmlformats.org/officeDocument/2006/relationships/slideLayout" Target="../slideLayouts/slideLayout480.xml"/><Relationship Id="rId4" Type="http://schemas.openxmlformats.org/officeDocument/2006/relationships/slideLayout" Target="../slideLayouts/slideLayout474.xml"/><Relationship Id="rId9" Type="http://schemas.openxmlformats.org/officeDocument/2006/relationships/slideLayout" Target="../slideLayouts/slideLayout479.xml"/><Relationship Id="rId14" Type="http://schemas.openxmlformats.org/officeDocument/2006/relationships/slideLayout" Target="../slideLayouts/slideLayout484.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92.xml"/><Relationship Id="rId13" Type="http://schemas.openxmlformats.org/officeDocument/2006/relationships/slideLayout" Target="../slideLayouts/slideLayout497.xml"/><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slideLayout" Target="../slideLayouts/slideLayout496.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5" Type="http://schemas.openxmlformats.org/officeDocument/2006/relationships/theme" Target="../theme/theme38.xml"/><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 Id="rId14" Type="http://schemas.openxmlformats.org/officeDocument/2006/relationships/slideLayout" Target="../slideLayouts/slideLayout498.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506.xml"/><Relationship Id="rId13" Type="http://schemas.openxmlformats.org/officeDocument/2006/relationships/slideLayout" Target="../slideLayouts/slideLayout511.xml"/><Relationship Id="rId3" Type="http://schemas.openxmlformats.org/officeDocument/2006/relationships/slideLayout" Target="../slideLayouts/slideLayout501.xml"/><Relationship Id="rId7" Type="http://schemas.openxmlformats.org/officeDocument/2006/relationships/slideLayout" Target="../slideLayouts/slideLayout505.xml"/><Relationship Id="rId12" Type="http://schemas.openxmlformats.org/officeDocument/2006/relationships/slideLayout" Target="../slideLayouts/slideLayout510.xml"/><Relationship Id="rId2" Type="http://schemas.openxmlformats.org/officeDocument/2006/relationships/slideLayout" Target="../slideLayouts/slideLayout500.xml"/><Relationship Id="rId1" Type="http://schemas.openxmlformats.org/officeDocument/2006/relationships/slideLayout" Target="../slideLayouts/slideLayout499.xml"/><Relationship Id="rId6" Type="http://schemas.openxmlformats.org/officeDocument/2006/relationships/slideLayout" Target="../slideLayouts/slideLayout504.xml"/><Relationship Id="rId11" Type="http://schemas.openxmlformats.org/officeDocument/2006/relationships/slideLayout" Target="../slideLayouts/slideLayout509.xml"/><Relationship Id="rId5" Type="http://schemas.openxmlformats.org/officeDocument/2006/relationships/slideLayout" Target="../slideLayouts/slideLayout503.xml"/><Relationship Id="rId15" Type="http://schemas.openxmlformats.org/officeDocument/2006/relationships/theme" Target="../theme/theme39.xml"/><Relationship Id="rId10" Type="http://schemas.openxmlformats.org/officeDocument/2006/relationships/slideLayout" Target="../slideLayouts/slideLayout508.xml"/><Relationship Id="rId4" Type="http://schemas.openxmlformats.org/officeDocument/2006/relationships/slideLayout" Target="../slideLayouts/slideLayout502.xml"/><Relationship Id="rId9" Type="http://schemas.openxmlformats.org/officeDocument/2006/relationships/slideLayout" Target="../slideLayouts/slideLayout507.xml"/><Relationship Id="rId14" Type="http://schemas.openxmlformats.org/officeDocument/2006/relationships/slideLayout" Target="../slideLayouts/slideLayout5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520.xml"/><Relationship Id="rId13" Type="http://schemas.openxmlformats.org/officeDocument/2006/relationships/slideLayout" Target="../slideLayouts/slideLayout525.xml"/><Relationship Id="rId3" Type="http://schemas.openxmlformats.org/officeDocument/2006/relationships/slideLayout" Target="../slideLayouts/slideLayout515.xml"/><Relationship Id="rId7" Type="http://schemas.openxmlformats.org/officeDocument/2006/relationships/slideLayout" Target="../slideLayouts/slideLayout519.xml"/><Relationship Id="rId12" Type="http://schemas.openxmlformats.org/officeDocument/2006/relationships/slideLayout" Target="../slideLayouts/slideLayout524.xml"/><Relationship Id="rId2" Type="http://schemas.openxmlformats.org/officeDocument/2006/relationships/slideLayout" Target="../slideLayouts/slideLayout514.xml"/><Relationship Id="rId1" Type="http://schemas.openxmlformats.org/officeDocument/2006/relationships/slideLayout" Target="../slideLayouts/slideLayout513.xml"/><Relationship Id="rId6" Type="http://schemas.openxmlformats.org/officeDocument/2006/relationships/slideLayout" Target="../slideLayouts/slideLayout518.xml"/><Relationship Id="rId11" Type="http://schemas.openxmlformats.org/officeDocument/2006/relationships/slideLayout" Target="../slideLayouts/slideLayout523.xml"/><Relationship Id="rId5" Type="http://schemas.openxmlformats.org/officeDocument/2006/relationships/slideLayout" Target="../slideLayouts/slideLayout517.xml"/><Relationship Id="rId15" Type="http://schemas.openxmlformats.org/officeDocument/2006/relationships/theme" Target="../theme/theme40.xml"/><Relationship Id="rId10" Type="http://schemas.openxmlformats.org/officeDocument/2006/relationships/slideLayout" Target="../slideLayouts/slideLayout522.xml"/><Relationship Id="rId4" Type="http://schemas.openxmlformats.org/officeDocument/2006/relationships/slideLayout" Target="../slideLayouts/slideLayout516.xml"/><Relationship Id="rId9" Type="http://schemas.openxmlformats.org/officeDocument/2006/relationships/slideLayout" Target="../slideLayouts/slideLayout521.xml"/><Relationship Id="rId14" Type="http://schemas.openxmlformats.org/officeDocument/2006/relationships/slideLayout" Target="../slideLayouts/slideLayout526.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534.xml"/><Relationship Id="rId13" Type="http://schemas.openxmlformats.org/officeDocument/2006/relationships/slideLayout" Target="../slideLayouts/slideLayout539.xml"/><Relationship Id="rId3" Type="http://schemas.openxmlformats.org/officeDocument/2006/relationships/slideLayout" Target="../slideLayouts/slideLayout529.xml"/><Relationship Id="rId7" Type="http://schemas.openxmlformats.org/officeDocument/2006/relationships/slideLayout" Target="../slideLayouts/slideLayout533.xml"/><Relationship Id="rId12" Type="http://schemas.openxmlformats.org/officeDocument/2006/relationships/slideLayout" Target="../slideLayouts/slideLayout538.xml"/><Relationship Id="rId17" Type="http://schemas.openxmlformats.org/officeDocument/2006/relationships/theme" Target="../theme/theme41.xml"/><Relationship Id="rId2" Type="http://schemas.openxmlformats.org/officeDocument/2006/relationships/slideLayout" Target="../slideLayouts/slideLayout528.xml"/><Relationship Id="rId16" Type="http://schemas.openxmlformats.org/officeDocument/2006/relationships/slideLayout" Target="../slideLayouts/slideLayout542.xml"/><Relationship Id="rId1" Type="http://schemas.openxmlformats.org/officeDocument/2006/relationships/slideLayout" Target="../slideLayouts/slideLayout527.xml"/><Relationship Id="rId6" Type="http://schemas.openxmlformats.org/officeDocument/2006/relationships/slideLayout" Target="../slideLayouts/slideLayout532.xml"/><Relationship Id="rId11" Type="http://schemas.openxmlformats.org/officeDocument/2006/relationships/slideLayout" Target="../slideLayouts/slideLayout537.xml"/><Relationship Id="rId5" Type="http://schemas.openxmlformats.org/officeDocument/2006/relationships/slideLayout" Target="../slideLayouts/slideLayout531.xml"/><Relationship Id="rId15" Type="http://schemas.openxmlformats.org/officeDocument/2006/relationships/slideLayout" Target="../slideLayouts/slideLayout541.xml"/><Relationship Id="rId10" Type="http://schemas.openxmlformats.org/officeDocument/2006/relationships/slideLayout" Target="../slideLayouts/slideLayout536.xml"/><Relationship Id="rId4" Type="http://schemas.openxmlformats.org/officeDocument/2006/relationships/slideLayout" Target="../slideLayouts/slideLayout530.xml"/><Relationship Id="rId9" Type="http://schemas.openxmlformats.org/officeDocument/2006/relationships/slideLayout" Target="../slideLayouts/slideLayout535.xml"/><Relationship Id="rId14" Type="http://schemas.openxmlformats.org/officeDocument/2006/relationships/slideLayout" Target="../slideLayouts/slideLayout540.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550.xml"/><Relationship Id="rId13" Type="http://schemas.openxmlformats.org/officeDocument/2006/relationships/slideLayout" Target="../slideLayouts/slideLayout555.xml"/><Relationship Id="rId3" Type="http://schemas.openxmlformats.org/officeDocument/2006/relationships/slideLayout" Target="../slideLayouts/slideLayout545.xml"/><Relationship Id="rId7" Type="http://schemas.openxmlformats.org/officeDocument/2006/relationships/slideLayout" Target="../slideLayouts/slideLayout549.xml"/><Relationship Id="rId12" Type="http://schemas.openxmlformats.org/officeDocument/2006/relationships/slideLayout" Target="../slideLayouts/slideLayout554.xml"/><Relationship Id="rId17" Type="http://schemas.openxmlformats.org/officeDocument/2006/relationships/theme" Target="../theme/theme42.xml"/><Relationship Id="rId2" Type="http://schemas.openxmlformats.org/officeDocument/2006/relationships/slideLayout" Target="../slideLayouts/slideLayout544.xml"/><Relationship Id="rId16" Type="http://schemas.openxmlformats.org/officeDocument/2006/relationships/slideLayout" Target="../slideLayouts/slideLayout558.xml"/><Relationship Id="rId1" Type="http://schemas.openxmlformats.org/officeDocument/2006/relationships/slideLayout" Target="../slideLayouts/slideLayout543.xml"/><Relationship Id="rId6" Type="http://schemas.openxmlformats.org/officeDocument/2006/relationships/slideLayout" Target="../slideLayouts/slideLayout548.xml"/><Relationship Id="rId11" Type="http://schemas.openxmlformats.org/officeDocument/2006/relationships/slideLayout" Target="../slideLayouts/slideLayout553.xml"/><Relationship Id="rId5" Type="http://schemas.openxmlformats.org/officeDocument/2006/relationships/slideLayout" Target="../slideLayouts/slideLayout547.xml"/><Relationship Id="rId15" Type="http://schemas.openxmlformats.org/officeDocument/2006/relationships/slideLayout" Target="../slideLayouts/slideLayout557.xml"/><Relationship Id="rId10" Type="http://schemas.openxmlformats.org/officeDocument/2006/relationships/slideLayout" Target="../slideLayouts/slideLayout552.xml"/><Relationship Id="rId4" Type="http://schemas.openxmlformats.org/officeDocument/2006/relationships/slideLayout" Target="../slideLayouts/slideLayout546.xml"/><Relationship Id="rId9" Type="http://schemas.openxmlformats.org/officeDocument/2006/relationships/slideLayout" Target="../slideLayouts/slideLayout551.xml"/><Relationship Id="rId14" Type="http://schemas.openxmlformats.org/officeDocument/2006/relationships/slideLayout" Target="../slideLayouts/slideLayout556.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566.xml"/><Relationship Id="rId13" Type="http://schemas.openxmlformats.org/officeDocument/2006/relationships/slideLayout" Target="../slideLayouts/slideLayout571.xml"/><Relationship Id="rId3" Type="http://schemas.openxmlformats.org/officeDocument/2006/relationships/slideLayout" Target="../slideLayouts/slideLayout561.xml"/><Relationship Id="rId7" Type="http://schemas.openxmlformats.org/officeDocument/2006/relationships/slideLayout" Target="../slideLayouts/slideLayout565.xml"/><Relationship Id="rId12" Type="http://schemas.openxmlformats.org/officeDocument/2006/relationships/slideLayout" Target="../slideLayouts/slideLayout570.xml"/><Relationship Id="rId17" Type="http://schemas.openxmlformats.org/officeDocument/2006/relationships/theme" Target="../theme/theme43.xml"/><Relationship Id="rId2" Type="http://schemas.openxmlformats.org/officeDocument/2006/relationships/slideLayout" Target="../slideLayouts/slideLayout560.xml"/><Relationship Id="rId16" Type="http://schemas.openxmlformats.org/officeDocument/2006/relationships/slideLayout" Target="../slideLayouts/slideLayout574.xml"/><Relationship Id="rId1" Type="http://schemas.openxmlformats.org/officeDocument/2006/relationships/slideLayout" Target="../slideLayouts/slideLayout559.xml"/><Relationship Id="rId6" Type="http://schemas.openxmlformats.org/officeDocument/2006/relationships/slideLayout" Target="../slideLayouts/slideLayout564.xml"/><Relationship Id="rId11" Type="http://schemas.openxmlformats.org/officeDocument/2006/relationships/slideLayout" Target="../slideLayouts/slideLayout569.xml"/><Relationship Id="rId5" Type="http://schemas.openxmlformats.org/officeDocument/2006/relationships/slideLayout" Target="../slideLayouts/slideLayout563.xml"/><Relationship Id="rId15" Type="http://schemas.openxmlformats.org/officeDocument/2006/relationships/slideLayout" Target="../slideLayouts/slideLayout573.xml"/><Relationship Id="rId10" Type="http://schemas.openxmlformats.org/officeDocument/2006/relationships/slideLayout" Target="../slideLayouts/slideLayout568.xml"/><Relationship Id="rId4" Type="http://schemas.openxmlformats.org/officeDocument/2006/relationships/slideLayout" Target="../slideLayouts/slideLayout562.xml"/><Relationship Id="rId9" Type="http://schemas.openxmlformats.org/officeDocument/2006/relationships/slideLayout" Target="../slideLayouts/slideLayout567.xml"/><Relationship Id="rId14" Type="http://schemas.openxmlformats.org/officeDocument/2006/relationships/slideLayout" Target="../slideLayouts/slideLayout572.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582.xml"/><Relationship Id="rId13" Type="http://schemas.openxmlformats.org/officeDocument/2006/relationships/slideLayout" Target="../slideLayouts/slideLayout587.xml"/><Relationship Id="rId3" Type="http://schemas.openxmlformats.org/officeDocument/2006/relationships/slideLayout" Target="../slideLayouts/slideLayout577.xml"/><Relationship Id="rId7" Type="http://schemas.openxmlformats.org/officeDocument/2006/relationships/slideLayout" Target="../slideLayouts/slideLayout581.xml"/><Relationship Id="rId12" Type="http://schemas.openxmlformats.org/officeDocument/2006/relationships/slideLayout" Target="../slideLayouts/slideLayout586.xml"/><Relationship Id="rId17" Type="http://schemas.openxmlformats.org/officeDocument/2006/relationships/theme" Target="../theme/theme44.xml"/><Relationship Id="rId2" Type="http://schemas.openxmlformats.org/officeDocument/2006/relationships/slideLayout" Target="../slideLayouts/slideLayout576.xml"/><Relationship Id="rId16" Type="http://schemas.openxmlformats.org/officeDocument/2006/relationships/slideLayout" Target="../slideLayouts/slideLayout590.xml"/><Relationship Id="rId1" Type="http://schemas.openxmlformats.org/officeDocument/2006/relationships/slideLayout" Target="../slideLayouts/slideLayout575.xml"/><Relationship Id="rId6" Type="http://schemas.openxmlformats.org/officeDocument/2006/relationships/slideLayout" Target="../slideLayouts/slideLayout580.xml"/><Relationship Id="rId11" Type="http://schemas.openxmlformats.org/officeDocument/2006/relationships/slideLayout" Target="../slideLayouts/slideLayout585.xml"/><Relationship Id="rId5" Type="http://schemas.openxmlformats.org/officeDocument/2006/relationships/slideLayout" Target="../slideLayouts/slideLayout579.xml"/><Relationship Id="rId15" Type="http://schemas.openxmlformats.org/officeDocument/2006/relationships/slideLayout" Target="../slideLayouts/slideLayout589.xml"/><Relationship Id="rId10" Type="http://schemas.openxmlformats.org/officeDocument/2006/relationships/slideLayout" Target="../slideLayouts/slideLayout584.xml"/><Relationship Id="rId4" Type="http://schemas.openxmlformats.org/officeDocument/2006/relationships/slideLayout" Target="../slideLayouts/slideLayout578.xml"/><Relationship Id="rId9" Type="http://schemas.openxmlformats.org/officeDocument/2006/relationships/slideLayout" Target="../slideLayouts/slideLayout583.xml"/><Relationship Id="rId14" Type="http://schemas.openxmlformats.org/officeDocument/2006/relationships/slideLayout" Target="../slideLayouts/slideLayout588.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598.xml"/><Relationship Id="rId13" Type="http://schemas.openxmlformats.org/officeDocument/2006/relationships/slideLayout" Target="../slideLayouts/slideLayout603.xml"/><Relationship Id="rId3" Type="http://schemas.openxmlformats.org/officeDocument/2006/relationships/slideLayout" Target="../slideLayouts/slideLayout593.xml"/><Relationship Id="rId7" Type="http://schemas.openxmlformats.org/officeDocument/2006/relationships/slideLayout" Target="../slideLayouts/slideLayout597.xml"/><Relationship Id="rId12" Type="http://schemas.openxmlformats.org/officeDocument/2006/relationships/slideLayout" Target="../slideLayouts/slideLayout602.xml"/><Relationship Id="rId17" Type="http://schemas.openxmlformats.org/officeDocument/2006/relationships/theme" Target="../theme/theme45.xml"/><Relationship Id="rId2" Type="http://schemas.openxmlformats.org/officeDocument/2006/relationships/slideLayout" Target="../slideLayouts/slideLayout592.xml"/><Relationship Id="rId16" Type="http://schemas.openxmlformats.org/officeDocument/2006/relationships/slideLayout" Target="../slideLayouts/slideLayout606.xml"/><Relationship Id="rId1" Type="http://schemas.openxmlformats.org/officeDocument/2006/relationships/slideLayout" Target="../slideLayouts/slideLayout591.xml"/><Relationship Id="rId6" Type="http://schemas.openxmlformats.org/officeDocument/2006/relationships/slideLayout" Target="../slideLayouts/slideLayout596.xml"/><Relationship Id="rId11" Type="http://schemas.openxmlformats.org/officeDocument/2006/relationships/slideLayout" Target="../slideLayouts/slideLayout601.xml"/><Relationship Id="rId5" Type="http://schemas.openxmlformats.org/officeDocument/2006/relationships/slideLayout" Target="../slideLayouts/slideLayout595.xml"/><Relationship Id="rId15" Type="http://schemas.openxmlformats.org/officeDocument/2006/relationships/slideLayout" Target="../slideLayouts/slideLayout605.xml"/><Relationship Id="rId10" Type="http://schemas.openxmlformats.org/officeDocument/2006/relationships/slideLayout" Target="../slideLayouts/slideLayout600.xml"/><Relationship Id="rId4" Type="http://schemas.openxmlformats.org/officeDocument/2006/relationships/slideLayout" Target="../slideLayouts/slideLayout594.xml"/><Relationship Id="rId9" Type="http://schemas.openxmlformats.org/officeDocument/2006/relationships/slideLayout" Target="../slideLayouts/slideLayout599.xml"/><Relationship Id="rId14" Type="http://schemas.openxmlformats.org/officeDocument/2006/relationships/slideLayout" Target="../slideLayouts/slideLayout604.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614.xml"/><Relationship Id="rId13" Type="http://schemas.openxmlformats.org/officeDocument/2006/relationships/slideLayout" Target="../slideLayouts/slideLayout619.xml"/><Relationship Id="rId3" Type="http://schemas.openxmlformats.org/officeDocument/2006/relationships/slideLayout" Target="../slideLayouts/slideLayout609.xml"/><Relationship Id="rId7" Type="http://schemas.openxmlformats.org/officeDocument/2006/relationships/slideLayout" Target="../slideLayouts/slideLayout613.xml"/><Relationship Id="rId12" Type="http://schemas.openxmlformats.org/officeDocument/2006/relationships/slideLayout" Target="../slideLayouts/slideLayout618.xml"/><Relationship Id="rId17" Type="http://schemas.openxmlformats.org/officeDocument/2006/relationships/theme" Target="../theme/theme46.xml"/><Relationship Id="rId2" Type="http://schemas.openxmlformats.org/officeDocument/2006/relationships/slideLayout" Target="../slideLayouts/slideLayout608.xml"/><Relationship Id="rId16" Type="http://schemas.openxmlformats.org/officeDocument/2006/relationships/slideLayout" Target="../slideLayouts/slideLayout622.xml"/><Relationship Id="rId1" Type="http://schemas.openxmlformats.org/officeDocument/2006/relationships/slideLayout" Target="../slideLayouts/slideLayout607.xml"/><Relationship Id="rId6" Type="http://schemas.openxmlformats.org/officeDocument/2006/relationships/slideLayout" Target="../slideLayouts/slideLayout612.xml"/><Relationship Id="rId11" Type="http://schemas.openxmlformats.org/officeDocument/2006/relationships/slideLayout" Target="../slideLayouts/slideLayout617.xml"/><Relationship Id="rId5" Type="http://schemas.openxmlformats.org/officeDocument/2006/relationships/slideLayout" Target="../slideLayouts/slideLayout611.xml"/><Relationship Id="rId15" Type="http://schemas.openxmlformats.org/officeDocument/2006/relationships/slideLayout" Target="../slideLayouts/slideLayout621.xml"/><Relationship Id="rId10" Type="http://schemas.openxmlformats.org/officeDocument/2006/relationships/slideLayout" Target="../slideLayouts/slideLayout616.xml"/><Relationship Id="rId4" Type="http://schemas.openxmlformats.org/officeDocument/2006/relationships/slideLayout" Target="../slideLayouts/slideLayout610.xml"/><Relationship Id="rId9" Type="http://schemas.openxmlformats.org/officeDocument/2006/relationships/slideLayout" Target="../slideLayouts/slideLayout615.xml"/><Relationship Id="rId14" Type="http://schemas.openxmlformats.org/officeDocument/2006/relationships/slideLayout" Target="../slideLayouts/slideLayout620.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630.xml"/><Relationship Id="rId13" Type="http://schemas.openxmlformats.org/officeDocument/2006/relationships/slideLayout" Target="../slideLayouts/slideLayout635.xml"/><Relationship Id="rId3" Type="http://schemas.openxmlformats.org/officeDocument/2006/relationships/slideLayout" Target="../slideLayouts/slideLayout625.xml"/><Relationship Id="rId7" Type="http://schemas.openxmlformats.org/officeDocument/2006/relationships/slideLayout" Target="../slideLayouts/slideLayout629.xml"/><Relationship Id="rId12" Type="http://schemas.openxmlformats.org/officeDocument/2006/relationships/slideLayout" Target="../slideLayouts/slideLayout634.xml"/><Relationship Id="rId17" Type="http://schemas.openxmlformats.org/officeDocument/2006/relationships/theme" Target="../theme/theme47.xml"/><Relationship Id="rId2" Type="http://schemas.openxmlformats.org/officeDocument/2006/relationships/slideLayout" Target="../slideLayouts/slideLayout624.xml"/><Relationship Id="rId16" Type="http://schemas.openxmlformats.org/officeDocument/2006/relationships/slideLayout" Target="../slideLayouts/slideLayout638.xml"/><Relationship Id="rId1" Type="http://schemas.openxmlformats.org/officeDocument/2006/relationships/slideLayout" Target="../slideLayouts/slideLayout623.xml"/><Relationship Id="rId6" Type="http://schemas.openxmlformats.org/officeDocument/2006/relationships/slideLayout" Target="../slideLayouts/slideLayout628.xml"/><Relationship Id="rId11" Type="http://schemas.openxmlformats.org/officeDocument/2006/relationships/slideLayout" Target="../slideLayouts/slideLayout633.xml"/><Relationship Id="rId5" Type="http://schemas.openxmlformats.org/officeDocument/2006/relationships/slideLayout" Target="../slideLayouts/slideLayout627.xml"/><Relationship Id="rId15" Type="http://schemas.openxmlformats.org/officeDocument/2006/relationships/slideLayout" Target="../slideLayouts/slideLayout637.xml"/><Relationship Id="rId10" Type="http://schemas.openxmlformats.org/officeDocument/2006/relationships/slideLayout" Target="../slideLayouts/slideLayout632.xml"/><Relationship Id="rId4" Type="http://schemas.openxmlformats.org/officeDocument/2006/relationships/slideLayout" Target="../slideLayouts/slideLayout626.xml"/><Relationship Id="rId9" Type="http://schemas.openxmlformats.org/officeDocument/2006/relationships/slideLayout" Target="../slideLayouts/slideLayout631.xml"/><Relationship Id="rId14" Type="http://schemas.openxmlformats.org/officeDocument/2006/relationships/slideLayout" Target="../slideLayouts/slideLayout636.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646.xml"/><Relationship Id="rId13" Type="http://schemas.openxmlformats.org/officeDocument/2006/relationships/slideLayout" Target="../slideLayouts/slideLayout651.xml"/><Relationship Id="rId3" Type="http://schemas.openxmlformats.org/officeDocument/2006/relationships/slideLayout" Target="../slideLayouts/slideLayout641.xml"/><Relationship Id="rId7" Type="http://schemas.openxmlformats.org/officeDocument/2006/relationships/slideLayout" Target="../slideLayouts/slideLayout645.xml"/><Relationship Id="rId12" Type="http://schemas.openxmlformats.org/officeDocument/2006/relationships/slideLayout" Target="../slideLayouts/slideLayout650.xml"/><Relationship Id="rId2" Type="http://schemas.openxmlformats.org/officeDocument/2006/relationships/slideLayout" Target="../slideLayouts/slideLayout640.xml"/><Relationship Id="rId16" Type="http://schemas.openxmlformats.org/officeDocument/2006/relationships/theme" Target="../theme/theme48.xml"/><Relationship Id="rId1" Type="http://schemas.openxmlformats.org/officeDocument/2006/relationships/slideLayout" Target="../slideLayouts/slideLayout639.xml"/><Relationship Id="rId6" Type="http://schemas.openxmlformats.org/officeDocument/2006/relationships/slideLayout" Target="../slideLayouts/slideLayout644.xml"/><Relationship Id="rId11" Type="http://schemas.openxmlformats.org/officeDocument/2006/relationships/slideLayout" Target="../slideLayouts/slideLayout649.xml"/><Relationship Id="rId5" Type="http://schemas.openxmlformats.org/officeDocument/2006/relationships/slideLayout" Target="../slideLayouts/slideLayout643.xml"/><Relationship Id="rId15" Type="http://schemas.openxmlformats.org/officeDocument/2006/relationships/slideLayout" Target="../slideLayouts/slideLayout653.xml"/><Relationship Id="rId10" Type="http://schemas.openxmlformats.org/officeDocument/2006/relationships/slideLayout" Target="../slideLayouts/slideLayout648.xml"/><Relationship Id="rId4" Type="http://schemas.openxmlformats.org/officeDocument/2006/relationships/slideLayout" Target="../slideLayouts/slideLayout642.xml"/><Relationship Id="rId9" Type="http://schemas.openxmlformats.org/officeDocument/2006/relationships/slideLayout" Target="../slideLayouts/slideLayout647.xml"/><Relationship Id="rId14" Type="http://schemas.openxmlformats.org/officeDocument/2006/relationships/slideLayout" Target="../slideLayouts/slideLayout652.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661.xml"/><Relationship Id="rId13" Type="http://schemas.openxmlformats.org/officeDocument/2006/relationships/slideLayout" Target="../slideLayouts/slideLayout666.xml"/><Relationship Id="rId3" Type="http://schemas.openxmlformats.org/officeDocument/2006/relationships/slideLayout" Target="../slideLayouts/slideLayout656.xml"/><Relationship Id="rId7" Type="http://schemas.openxmlformats.org/officeDocument/2006/relationships/slideLayout" Target="../slideLayouts/slideLayout660.xml"/><Relationship Id="rId12" Type="http://schemas.openxmlformats.org/officeDocument/2006/relationships/slideLayout" Target="../slideLayouts/slideLayout665.xml"/><Relationship Id="rId2" Type="http://schemas.openxmlformats.org/officeDocument/2006/relationships/slideLayout" Target="../slideLayouts/slideLayout655.xml"/><Relationship Id="rId16" Type="http://schemas.openxmlformats.org/officeDocument/2006/relationships/theme" Target="../theme/theme49.xml"/><Relationship Id="rId1" Type="http://schemas.openxmlformats.org/officeDocument/2006/relationships/slideLayout" Target="../slideLayouts/slideLayout654.xml"/><Relationship Id="rId6" Type="http://schemas.openxmlformats.org/officeDocument/2006/relationships/slideLayout" Target="../slideLayouts/slideLayout659.xml"/><Relationship Id="rId11" Type="http://schemas.openxmlformats.org/officeDocument/2006/relationships/slideLayout" Target="../slideLayouts/slideLayout664.xml"/><Relationship Id="rId5" Type="http://schemas.openxmlformats.org/officeDocument/2006/relationships/slideLayout" Target="../slideLayouts/slideLayout658.xml"/><Relationship Id="rId15" Type="http://schemas.openxmlformats.org/officeDocument/2006/relationships/slideLayout" Target="../slideLayouts/slideLayout668.xml"/><Relationship Id="rId10" Type="http://schemas.openxmlformats.org/officeDocument/2006/relationships/slideLayout" Target="../slideLayouts/slideLayout663.xml"/><Relationship Id="rId4" Type="http://schemas.openxmlformats.org/officeDocument/2006/relationships/slideLayout" Target="../slideLayouts/slideLayout657.xml"/><Relationship Id="rId9" Type="http://schemas.openxmlformats.org/officeDocument/2006/relationships/slideLayout" Target="../slideLayouts/slideLayout662.xml"/><Relationship Id="rId14" Type="http://schemas.openxmlformats.org/officeDocument/2006/relationships/slideLayout" Target="../slideLayouts/slideLayout66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771525" y="609600"/>
            <a:ext cx="874395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771525" y="1295400"/>
            <a:ext cx="874395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08143430"/>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0140280"/>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2134322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59757409"/>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3655441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21877164"/>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91227808"/>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94301701"/>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8478056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BC161E9F-EB6A-41BD-B3C9-CD84053CEEE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5454145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6479193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BC161E9F-EB6A-41BD-B3C9-CD84053CEEE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35318434"/>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BC161E9F-EB6A-41BD-B3C9-CD84053CEEE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59319666"/>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BC161E9F-EB6A-41BD-B3C9-CD84053CEEE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53997849"/>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BC161E9F-EB6A-41BD-B3C9-CD84053CEEE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32682661"/>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BC161E9F-EB6A-41BD-B3C9-CD84053CEEE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61713446"/>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BC161E9F-EB6A-41BD-B3C9-CD84053CEEE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2335171"/>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BC161E9F-EB6A-41BD-B3C9-CD84053CEEE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43291704"/>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C0E6E820-C597-45AE-8692-C1643FEC32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97760496"/>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 id="214748403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C0E6E820-C597-45AE-8692-C1643FEC32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76998973"/>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 id="2147484047"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C0E6E820-C597-45AE-8692-C1643FEC32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33891951"/>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 id="2147484061" r:id="rId13"/>
    <p:sldLayoutId id="21474840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2812331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C0E6E820-C597-45AE-8692-C1643FEC32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01941607"/>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 id="2147484076" r:id="rId13"/>
    <p:sldLayoutId id="2147484077"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C0E6E820-C597-45AE-8692-C1643FEC32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97375560"/>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 id="2147484091" r:id="rId13"/>
    <p:sldLayoutId id="214748409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C0E6E820-C597-45AE-8692-C1643FEC32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85178055"/>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 id="2147484105" r:id="rId12"/>
    <p:sldLayoutId id="2147484106" r:id="rId13"/>
    <p:sldLayoutId id="2147484107"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C0E6E820-C597-45AE-8692-C1643FEC32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847230"/>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 id="2147484120" r:id="rId12"/>
    <p:sldLayoutId id="2147484121" r:id="rId13"/>
    <p:sldLayoutId id="214748412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C0E6E820-C597-45AE-8692-C1643FEC32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42246400"/>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 id="2147484137"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C0E6E820-C597-45AE-8692-C1643FEC32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82363908"/>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 id="2147484150" r:id="rId12"/>
    <p:sldLayoutId id="2147484151" r:id="rId13"/>
    <p:sldLayoutId id="214748415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C0E6E820-C597-45AE-8692-C1643FEC32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5408152"/>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 id="2147484165" r:id="rId12"/>
    <p:sldLayoutId id="2147484166" r:id="rId13"/>
    <p:sldLayoutId id="2147484167"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C0E6E820-C597-45AE-8692-C1643FEC32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62311959"/>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 id="2147484180" r:id="rId12"/>
    <p:sldLayoutId id="2147484181" r:id="rId13"/>
    <p:sldLayoutId id="214748418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C0E6E820-C597-45AE-8692-C1643FEC32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00642200"/>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 id="2147484195" r:id="rId12"/>
    <p:sldLayoutId id="2147484196" r:id="rId13"/>
    <p:sldLayoutId id="2147484197"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C0E6E820-C597-45AE-8692-C1643FEC32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00352752"/>
      </p:ext>
    </p:extLst>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 id="2147484210" r:id="rId12"/>
    <p:sldLayoutId id="2147484211" r:id="rId13"/>
    <p:sldLayoutId id="214748421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2327388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219"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C0E6E820-C597-45AE-8692-C1643FEC32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22472879"/>
      </p:ext>
    </p:extLst>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 id="2147484225" r:id="rId12"/>
    <p:sldLayoutId id="2147484226" r:id="rId13"/>
    <p:sldLayoutId id="2147484227"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0659"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1211E22A-3A55-41D1-B46A-C12E0847AB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13158391"/>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 id="2147484240" r:id="rId12"/>
    <p:sldLayoutId id="2147484241" r:id="rId13"/>
    <p:sldLayoutId id="2147484242" r:id="rId14"/>
    <p:sldLayoutId id="2147484243" r:id="rId15"/>
    <p:sldLayoutId id="2147484244"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0659"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1211E22A-3A55-41D1-B46A-C12E0847AB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40344219"/>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59" r:id="rId14"/>
    <p:sldLayoutId id="2147484260" r:id="rId15"/>
    <p:sldLayoutId id="2147484261"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0659"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1211E22A-3A55-41D1-B46A-C12E0847AB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20458725"/>
      </p:ext>
    </p:extLst>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 id="2147484274" r:id="rId12"/>
    <p:sldLayoutId id="2147484275" r:id="rId13"/>
    <p:sldLayoutId id="2147484276" r:id="rId14"/>
    <p:sldLayoutId id="2147484277" r:id="rId15"/>
    <p:sldLayoutId id="2147484278"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0659"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1211E22A-3A55-41D1-B46A-C12E0847AB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17347373"/>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 id="2147484293" r:id="rId14"/>
    <p:sldLayoutId id="2147484294" r:id="rId15"/>
    <p:sldLayoutId id="2147484295"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0659"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1211E22A-3A55-41D1-B46A-C12E0847AB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27664590"/>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 id="2147484308" r:id="rId12"/>
    <p:sldLayoutId id="2147484309" r:id="rId13"/>
    <p:sldLayoutId id="2147484310" r:id="rId14"/>
    <p:sldLayoutId id="2147484311" r:id="rId15"/>
    <p:sldLayoutId id="2147484312"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0659"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1211E22A-3A55-41D1-B46A-C12E0847AB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98806872"/>
      </p:ext>
    </p:extLst>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 id="2147484325" r:id="rId12"/>
    <p:sldLayoutId id="2147484326" r:id="rId13"/>
    <p:sldLayoutId id="2147484327" r:id="rId14"/>
    <p:sldLayoutId id="2147484328" r:id="rId15"/>
    <p:sldLayoutId id="2147484329"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0659"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1211E22A-3A55-41D1-B46A-C12E0847AB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54777596"/>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 id="2147484342" r:id="rId12"/>
    <p:sldLayoutId id="2147484343" r:id="rId13"/>
    <p:sldLayoutId id="2147484344" r:id="rId14"/>
    <p:sldLayoutId id="2147484345" r:id="rId15"/>
    <p:sldLayoutId id="2147484346"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0659"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1211E22A-3A55-41D1-B46A-C12E0847AB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62573693"/>
      </p:ext>
    </p:extLst>
  </p:cSld>
  <p:clrMap bg1="lt1" tx1="dk1" bg2="lt2" tx2="dk2" accent1="accent1" accent2="accent2" accent3="accent3" accent4="accent4" accent5="accent5" accent6="accent6" hlink="hlink" folHlink="folHlink"/>
  <p:sldLayoutIdLst>
    <p:sldLayoutId id="2147484348" r:id="rId1"/>
    <p:sldLayoutId id="2147484349" r:id="rId2"/>
    <p:sldLayoutId id="2147484350" r:id="rId3"/>
    <p:sldLayoutId id="2147484351" r:id="rId4"/>
    <p:sldLayoutId id="2147484352" r:id="rId5"/>
    <p:sldLayoutId id="2147484353" r:id="rId6"/>
    <p:sldLayoutId id="2147484354" r:id="rId7"/>
    <p:sldLayoutId id="2147484355" r:id="rId8"/>
    <p:sldLayoutId id="2147484356" r:id="rId9"/>
    <p:sldLayoutId id="2147484357" r:id="rId10"/>
    <p:sldLayoutId id="2147484358" r:id="rId11"/>
    <p:sldLayoutId id="2147484359" r:id="rId12"/>
    <p:sldLayoutId id="2147484360" r:id="rId13"/>
    <p:sldLayoutId id="2147484361" r:id="rId14"/>
    <p:sldLayoutId id="2147484362"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lgn="l">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A7B4A973-2335-4C84-8D6B-B498AC6CA7D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28279869"/>
      </p:ext>
    </p:extLst>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 id="2147484375" r:id="rId12"/>
    <p:sldLayoutId id="2147484376" r:id="rId13"/>
    <p:sldLayoutId id="2147484377" r:id="rId14"/>
    <p:sldLayoutId id="2147484378"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081231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8498328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6759723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1887615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5092487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9.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0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9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9.xml"/><Relationship Id="rId1" Type="http://schemas.openxmlformats.org/officeDocument/2006/relationships/slideLayout" Target="../slideLayouts/slideLayout40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16.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430.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44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60.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7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48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0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25.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8.xml"/><Relationship Id="rId1" Type="http://schemas.openxmlformats.org/officeDocument/2006/relationships/slideLayout" Target="../slideLayouts/slideLayout33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2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4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6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7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9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13.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45.xml"/><Relationship Id="rId7" Type="http://schemas.openxmlformats.org/officeDocument/2006/relationships/image" Target="../media/image8.emf"/><Relationship Id="rId2" Type="http://schemas.openxmlformats.org/officeDocument/2006/relationships/slideLayout" Target="../slideLayouts/slideLayout638.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7.emf"/><Relationship Id="rId4" Type="http://schemas.openxmlformats.org/officeDocument/2006/relationships/oleObject" Target="../embeddings/oleObject2.bin"/><Relationship Id="rId9" Type="http://schemas.openxmlformats.org/officeDocument/2006/relationships/image" Target="../media/image9.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5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45.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64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8.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651.xml"/><Relationship Id="rId5" Type="http://schemas.openxmlformats.org/officeDocument/2006/relationships/image" Target="../media/image14.png"/><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5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5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4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5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6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6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5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6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6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60.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60.xml"/><Relationship Id="rId1" Type="http://schemas.openxmlformats.org/officeDocument/2006/relationships/vmlDrawing" Target="../drawings/vmlDrawing3.vml"/><Relationship Id="rId5" Type="http://schemas.openxmlformats.org/officeDocument/2006/relationships/image" Target="../media/image15.wmf"/><Relationship Id="rId4" Type="http://schemas.openxmlformats.org/officeDocument/2006/relationships/oleObject" Target="../embeddings/oleObject5.bin"/></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61.xml"/><Relationship Id="rId7" Type="http://schemas.openxmlformats.org/officeDocument/2006/relationships/image" Target="../media/image17.wmf"/><Relationship Id="rId2" Type="http://schemas.openxmlformats.org/officeDocument/2006/relationships/slideLayout" Target="../slideLayouts/slideLayout660.xml"/><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19.wmf"/><Relationship Id="rId5" Type="http://schemas.openxmlformats.org/officeDocument/2006/relationships/image" Target="../media/image16.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8.wmf"/></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image" Target="../media/image21.wmf"/><Relationship Id="rId2" Type="http://schemas.openxmlformats.org/officeDocument/2006/relationships/slideLayout" Target="../slideLayouts/slideLayout660.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20.wmf"/><Relationship Id="rId4" Type="http://schemas.openxmlformats.org/officeDocument/2006/relationships/oleObject" Target="../embeddings/oleObject10.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66.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image" Target="../media/image22.wmf"/><Relationship Id="rId2" Type="http://schemas.openxmlformats.org/officeDocument/2006/relationships/slideLayout" Target="../slideLayouts/slideLayout660.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20.wmf"/><Relationship Id="rId4" Type="http://schemas.openxmlformats.org/officeDocument/2006/relationships/oleObject" Target="../embeddings/oleObject12.bin"/></Relationships>
</file>

<file path=ppt/slides/_rels/slide6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65.xml"/><Relationship Id="rId1" Type="http://schemas.openxmlformats.org/officeDocument/2006/relationships/slideLayout" Target="../slideLayouts/slideLayout65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5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55.xml"/></Relationships>
</file>

<file path=ppt/slides/_rels/slide6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8.xml"/><Relationship Id="rId1" Type="http://schemas.openxmlformats.org/officeDocument/2006/relationships/slideLayout" Target="../slideLayouts/slideLayout65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5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5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65.xml"/></Relationships>
</file>

<file path=ppt/slides/_rels/slide7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2.xml"/><Relationship Id="rId1" Type="http://schemas.openxmlformats.org/officeDocument/2006/relationships/slideLayout" Target="../slideLayouts/slideLayout668.xml"/></Relationships>
</file>

<file path=ppt/slides/_rels/slide7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3.xml"/><Relationship Id="rId1" Type="http://schemas.openxmlformats.org/officeDocument/2006/relationships/slideLayout" Target="../slideLayouts/slideLayout668.xml"/></Relationships>
</file>

<file path=ppt/slides/_rels/slide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4.xml"/><Relationship Id="rId1" Type="http://schemas.openxmlformats.org/officeDocument/2006/relationships/slideLayout" Target="../slideLayouts/slideLayout65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78.xml"/><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26.png"/><Relationship Id="rId4" Type="http://schemas.openxmlformats.org/officeDocument/2006/relationships/oleObject" Target="../embeddings/oleObject14.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1.xml"/></Relationships>
</file>

<file path=ppt/slides/_rels/slide8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90500" y="152400"/>
            <a:ext cx="10058400" cy="533400"/>
          </a:xfrm>
        </p:spPr>
        <p:txBody>
          <a:bodyPr/>
          <a:lstStyle/>
          <a:p>
            <a:r>
              <a:rPr lang="en-US" sz="2400" b="1" dirty="0" smtClean="0"/>
              <a:t>What Kinds of Questions Does Epidemiology Answer? “Big 6”</a:t>
            </a:r>
            <a:endParaRPr lang="en-US" sz="2400" b="1" dirty="0"/>
          </a:p>
        </p:txBody>
      </p:sp>
      <p:sp>
        <p:nvSpPr>
          <p:cNvPr id="18435" name="Rectangle 3"/>
          <p:cNvSpPr>
            <a:spLocks noGrp="1" noChangeArrowheads="1"/>
          </p:cNvSpPr>
          <p:nvPr>
            <p:ph type="body" idx="1"/>
          </p:nvPr>
        </p:nvSpPr>
        <p:spPr>
          <a:xfrm>
            <a:off x="38104" y="457200"/>
            <a:ext cx="10248900" cy="6400800"/>
          </a:xfrm>
        </p:spPr>
        <p:txBody>
          <a:bodyPr>
            <a:normAutofit fontScale="92500" lnSpcReduction="20000"/>
          </a:bodyPr>
          <a:lstStyle/>
          <a:p>
            <a:pPr lvl="1"/>
            <a:endParaRPr lang="en-US" sz="1000" dirty="0"/>
          </a:p>
          <a:p>
            <a:r>
              <a:rPr lang="en-US" sz="2400" b="1" dirty="0" smtClean="0"/>
              <a:t>Description</a:t>
            </a:r>
            <a:r>
              <a:rPr lang="en-US" sz="2600" dirty="0" smtClean="0"/>
              <a:t> </a:t>
            </a:r>
          </a:p>
          <a:p>
            <a:pPr lvl="1"/>
            <a:r>
              <a:rPr lang="en-US" sz="2000" dirty="0"/>
              <a:t>How frequent/common are risk </a:t>
            </a:r>
            <a:r>
              <a:rPr lang="en-US" sz="2000" dirty="0" smtClean="0"/>
              <a:t>factors/exposures/conditions/diseases? How often does Y occur?</a:t>
            </a:r>
          </a:p>
          <a:p>
            <a:pPr lvl="1"/>
            <a:endParaRPr lang="en-US" sz="500" dirty="0" smtClean="0"/>
          </a:p>
          <a:p>
            <a:r>
              <a:rPr lang="en-US" sz="2400" b="1" dirty="0" smtClean="0"/>
              <a:t>Causation</a:t>
            </a:r>
          </a:p>
          <a:p>
            <a:pPr lvl="1"/>
            <a:r>
              <a:rPr lang="en-US" sz="2000" dirty="0" smtClean="0"/>
              <a:t>The </a:t>
            </a:r>
            <a:r>
              <a:rPr lang="en-US" sz="2000" dirty="0"/>
              <a:t>science of establishing causal relationships among biological, behavioral, environmental (etc.) factors among </a:t>
            </a:r>
            <a:r>
              <a:rPr lang="en-US" sz="2000" dirty="0" smtClean="0"/>
              <a:t>humans</a:t>
            </a:r>
          </a:p>
          <a:p>
            <a:pPr lvl="1"/>
            <a:r>
              <a:rPr lang="en-US" sz="2000" dirty="0" smtClean="0"/>
              <a:t>Does </a:t>
            </a:r>
            <a:r>
              <a:rPr lang="en-US" sz="2000" dirty="0"/>
              <a:t>X </a:t>
            </a:r>
            <a:r>
              <a:rPr lang="en-US" sz="2000" dirty="0" smtClean="0"/>
              <a:t>cause </a:t>
            </a:r>
            <a:r>
              <a:rPr lang="en-US" sz="2000" dirty="0"/>
              <a:t>Y</a:t>
            </a:r>
            <a:r>
              <a:rPr lang="en-US" sz="2000" dirty="0" smtClean="0"/>
              <a:t>?</a:t>
            </a:r>
          </a:p>
          <a:p>
            <a:pPr lvl="1"/>
            <a:endParaRPr lang="en-US" sz="400" dirty="0" smtClean="0"/>
          </a:p>
          <a:p>
            <a:r>
              <a:rPr lang="en-US" sz="2400" b="1" dirty="0" smtClean="0"/>
              <a:t>Attribution</a:t>
            </a:r>
          </a:p>
          <a:p>
            <a:pPr lvl="1"/>
            <a:r>
              <a:rPr lang="en-US" sz="2000" dirty="0" smtClean="0"/>
              <a:t>What fraction of disease Y can be eliminated if a causal exposure X is eliminated?</a:t>
            </a:r>
          </a:p>
          <a:p>
            <a:pPr lvl="1"/>
            <a:endParaRPr lang="en-US" sz="500" dirty="0" smtClean="0"/>
          </a:p>
          <a:p>
            <a:r>
              <a:rPr lang="en-US" sz="2400" b="1" dirty="0" smtClean="0"/>
              <a:t>Mediation</a:t>
            </a:r>
            <a:endParaRPr lang="en-US" sz="2400" b="1" dirty="0"/>
          </a:p>
          <a:p>
            <a:pPr lvl="1"/>
            <a:r>
              <a:rPr lang="en-US" sz="2000" dirty="0" smtClean="0"/>
              <a:t>Understanding the mechanisms of causation</a:t>
            </a:r>
          </a:p>
          <a:p>
            <a:pPr lvl="1"/>
            <a:r>
              <a:rPr lang="en-US" sz="2000" dirty="0" smtClean="0"/>
              <a:t>How does X cause Y?</a:t>
            </a:r>
          </a:p>
          <a:p>
            <a:pPr lvl="1"/>
            <a:endParaRPr lang="en-US" sz="500" dirty="0" smtClean="0"/>
          </a:p>
          <a:p>
            <a:r>
              <a:rPr lang="en-US" sz="2400" b="1" dirty="0" smtClean="0"/>
              <a:t>Interaction</a:t>
            </a:r>
          </a:p>
          <a:p>
            <a:pPr lvl="1"/>
            <a:r>
              <a:rPr lang="en-US" sz="2000" dirty="0" smtClean="0"/>
              <a:t>When and for whom does X cause Y?</a:t>
            </a:r>
          </a:p>
          <a:p>
            <a:pPr lvl="1"/>
            <a:endParaRPr lang="en-US" sz="700" dirty="0" smtClean="0"/>
          </a:p>
          <a:p>
            <a:pPr lvl="1"/>
            <a:endParaRPr lang="en-US" sz="500" dirty="0" smtClean="0"/>
          </a:p>
          <a:p>
            <a:pPr>
              <a:spcBef>
                <a:spcPts val="0"/>
              </a:spcBef>
            </a:pPr>
            <a:r>
              <a:rPr lang="en-US" sz="2400" b="1" dirty="0" smtClean="0"/>
              <a:t>Prediction</a:t>
            </a:r>
            <a:r>
              <a:rPr lang="en-US" sz="2200" b="1" dirty="0" smtClean="0"/>
              <a:t> </a:t>
            </a:r>
          </a:p>
          <a:p>
            <a:pPr lvl="1"/>
            <a:r>
              <a:rPr lang="en-US" sz="2000" dirty="0" smtClean="0"/>
              <a:t>Do A, B, and C predict occurrence of Y? (e.g., </a:t>
            </a:r>
            <a:r>
              <a:rPr lang="en-US" sz="2000" dirty="0"/>
              <a:t>d</a:t>
            </a:r>
            <a:r>
              <a:rPr lang="en-US" sz="2000" dirty="0" smtClean="0"/>
              <a:t>iagnosis or prognosis)</a:t>
            </a:r>
          </a:p>
          <a:p>
            <a:pPr lvl="1"/>
            <a:endParaRPr lang="en-US" sz="2200" dirty="0"/>
          </a:p>
          <a:p>
            <a:pPr lvl="3"/>
            <a:endParaRPr lang="en-US" sz="1000" dirty="0"/>
          </a:p>
          <a:p>
            <a:pPr lvl="1"/>
            <a:endParaRPr lang="en-US" dirty="0"/>
          </a:p>
        </p:txBody>
      </p:sp>
    </p:spTree>
    <p:extLst>
      <p:ext uri="{BB962C8B-B14F-4D97-AF65-F5344CB8AC3E}">
        <p14:creationId xmlns:p14="http://schemas.microsoft.com/office/powerpoint/2010/main" val="539210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771525" y="1828800"/>
            <a:ext cx="8743950" cy="1143000"/>
          </a:xfrm>
        </p:spPr>
        <p:txBody>
          <a:bodyPr/>
          <a:lstStyle/>
          <a:p>
            <a:r>
              <a:rPr lang="en-US" dirty="0" smtClean="0"/>
              <a:t>Case-Control Study Design</a:t>
            </a:r>
          </a:p>
        </p:txBody>
      </p:sp>
    </p:spTree>
    <p:extLst>
      <p:ext uri="{BB962C8B-B14F-4D97-AF65-F5344CB8AC3E}">
        <p14:creationId xmlns:p14="http://schemas.microsoft.com/office/powerpoint/2010/main" val="3497876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771525" y="76200"/>
            <a:ext cx="8743950" cy="1143000"/>
          </a:xfrm>
        </p:spPr>
        <p:txBody>
          <a:bodyPr/>
          <a:lstStyle/>
          <a:p>
            <a:r>
              <a:rPr lang="en-US" sz="4000" b="1" dirty="0" smtClean="0"/>
              <a:t>Primary &amp; Secondary Study Bases</a:t>
            </a:r>
          </a:p>
        </p:txBody>
      </p:sp>
      <p:sp>
        <p:nvSpPr>
          <p:cNvPr id="78850" name="Rectangle 3"/>
          <p:cNvSpPr>
            <a:spLocks noGrp="1" noChangeArrowheads="1"/>
          </p:cNvSpPr>
          <p:nvPr>
            <p:ph type="body" idx="1"/>
          </p:nvPr>
        </p:nvSpPr>
        <p:spPr>
          <a:xfrm>
            <a:off x="171450" y="1143000"/>
            <a:ext cx="10029825" cy="4114800"/>
          </a:xfrm>
        </p:spPr>
        <p:txBody>
          <a:bodyPr/>
          <a:lstStyle/>
          <a:p>
            <a:r>
              <a:rPr lang="en-US" sz="2800" dirty="0" smtClean="0"/>
              <a:t>Case-control studies can be thought of as evolving from one of two types of study bases (i.e., underlying cohorts):</a:t>
            </a:r>
          </a:p>
          <a:p>
            <a:pPr lvl="1">
              <a:spcBef>
                <a:spcPct val="30000"/>
              </a:spcBef>
            </a:pPr>
            <a:r>
              <a:rPr lang="en-US" sz="2400" b="1" dirty="0" smtClean="0"/>
              <a:t>  </a:t>
            </a:r>
            <a:r>
              <a:rPr lang="en-US" b="1" dirty="0" smtClean="0"/>
              <a:t>Primary study base vs. Secondary study base</a:t>
            </a:r>
            <a:endParaRPr lang="en-US" sz="900" b="1" dirty="0" smtClean="0"/>
          </a:p>
          <a:p>
            <a:pPr>
              <a:spcBef>
                <a:spcPts val="1800"/>
              </a:spcBef>
            </a:pPr>
            <a:r>
              <a:rPr lang="en-US" sz="2800" dirty="0" smtClean="0"/>
              <a:t>A primary study base is one where the underlying cohort is readily defined, either because it is:</a:t>
            </a:r>
          </a:p>
          <a:p>
            <a:pPr lvl="1">
              <a:spcBef>
                <a:spcPts val="600"/>
              </a:spcBef>
            </a:pPr>
            <a:r>
              <a:rPr lang="en-US" dirty="0" smtClean="0"/>
              <a:t>previously assembled for research (e.g., Framingham)</a:t>
            </a:r>
          </a:p>
          <a:p>
            <a:pPr lvl="1">
              <a:spcBef>
                <a:spcPts val="600"/>
              </a:spcBef>
            </a:pPr>
            <a:r>
              <a:rPr lang="en-US" dirty="0" smtClean="0"/>
              <a:t>administratively defined (e.g., Kaiser members in 2016)</a:t>
            </a:r>
          </a:p>
          <a:p>
            <a:pPr lvl="1">
              <a:spcBef>
                <a:spcPts val="600"/>
              </a:spcBef>
            </a:pPr>
            <a:r>
              <a:rPr lang="en-US" dirty="0" smtClean="0"/>
              <a:t>or geographically defined (e.g., SF residents in 2010) </a:t>
            </a:r>
          </a:p>
          <a:p>
            <a:pPr>
              <a:spcBef>
                <a:spcPts val="1800"/>
              </a:spcBef>
            </a:pPr>
            <a:r>
              <a:rPr lang="en-US" sz="2800" dirty="0" smtClean="0"/>
              <a:t>A secondary study base is more elusive.  It starts with the cases and then works backwards. </a:t>
            </a:r>
          </a:p>
          <a:p>
            <a:endParaRPr lang="en-US" sz="2800" dirty="0" smtClean="0"/>
          </a:p>
          <a:p>
            <a:endParaRPr lang="en-US" dirty="0" smtClean="0"/>
          </a:p>
        </p:txBody>
      </p:sp>
    </p:spTree>
    <p:extLst>
      <p:ext uri="{BB962C8B-B14F-4D97-AF65-F5344CB8AC3E}">
        <p14:creationId xmlns:p14="http://schemas.microsoft.com/office/powerpoint/2010/main" val="2785626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171450" y="152400"/>
            <a:ext cx="9686925" cy="1143000"/>
          </a:xfrm>
        </p:spPr>
        <p:txBody>
          <a:bodyPr/>
          <a:lstStyle/>
          <a:p>
            <a:r>
              <a:rPr lang="en-US" sz="3600" b="1" dirty="0" smtClean="0"/>
              <a:t>Incidence density vs case-cohort sampling (from an underlying fixed cohort)</a:t>
            </a:r>
          </a:p>
        </p:txBody>
      </p:sp>
      <p:graphicFrame>
        <p:nvGraphicFramePr>
          <p:cNvPr id="2" name="Table 1"/>
          <p:cNvGraphicFramePr>
            <a:graphicFrameLocks noGrp="1"/>
          </p:cNvGraphicFramePr>
          <p:nvPr>
            <p:extLst>
              <p:ext uri="{D42A27DB-BD31-4B8C-83A1-F6EECF244321}">
                <p14:modId xmlns:p14="http://schemas.microsoft.com/office/powerpoint/2010/main" val="2298890165"/>
              </p:ext>
            </p:extLst>
          </p:nvPr>
        </p:nvGraphicFramePr>
        <p:xfrm>
          <a:off x="514368" y="1600200"/>
          <a:ext cx="9429749" cy="4739640"/>
        </p:xfrm>
        <a:graphic>
          <a:graphicData uri="http://schemas.openxmlformats.org/drawingml/2006/table">
            <a:tbl>
              <a:tblPr firstRow="1" bandRow="1">
                <a:tableStyleId>{F5AB1C69-6EDB-4FF4-983F-18BD219EF322}</a:tableStyleId>
              </a:tblPr>
              <a:tblGrid>
                <a:gridCol w="2486024"/>
                <a:gridCol w="6943725"/>
              </a:tblGrid>
              <a:tr h="602007">
                <a:tc>
                  <a:txBody>
                    <a:bodyPr/>
                    <a:lstStyle/>
                    <a:p>
                      <a:pPr algn="ctr"/>
                      <a:r>
                        <a:rPr lang="en-US" sz="2400" dirty="0" smtClean="0">
                          <a:solidFill>
                            <a:schemeClr val="tx1"/>
                          </a:solidFill>
                        </a:rPr>
                        <a:t>Design</a:t>
                      </a:r>
                      <a:endParaRPr lang="en-US" sz="2400" dirty="0">
                        <a:solidFill>
                          <a:schemeClr val="tx1"/>
                        </a:solidFill>
                      </a:endParaRPr>
                    </a:p>
                  </a:txBody>
                  <a:tcPr marL="102870" marR="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Unique</a:t>
                      </a:r>
                      <a:r>
                        <a:rPr lang="en-US" sz="2400" baseline="0" dirty="0" smtClean="0">
                          <a:solidFill>
                            <a:schemeClr val="tx1"/>
                          </a:solidFill>
                        </a:rPr>
                        <a:t> Advantages</a:t>
                      </a:r>
                      <a:endParaRPr lang="en-US" sz="2400" dirty="0">
                        <a:solidFill>
                          <a:schemeClr val="tx1"/>
                        </a:solidFill>
                      </a:endParaRPr>
                    </a:p>
                  </a:txBody>
                  <a:tcPr marL="102870" marR="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9793">
                <a:tc>
                  <a:txBody>
                    <a:bodyPr/>
                    <a:lstStyle/>
                    <a:p>
                      <a:pPr algn="ctr"/>
                      <a:r>
                        <a:rPr lang="en-US" sz="2200" dirty="0" smtClean="0">
                          <a:solidFill>
                            <a:schemeClr val="tx1"/>
                          </a:solidFill>
                        </a:rPr>
                        <a:t>Incidence density</a:t>
                      </a:r>
                      <a:endParaRPr lang="en-US" sz="2200" dirty="0">
                        <a:solidFill>
                          <a:schemeClr val="tx1"/>
                        </a:solidFill>
                      </a:endParaRPr>
                    </a:p>
                  </a:txBody>
                  <a:tcPr marL="102870" marR="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solidFill>
                            <a:schemeClr val="tx1"/>
                          </a:solidFill>
                        </a:rPr>
                        <a:t> If exposures</a:t>
                      </a:r>
                      <a:r>
                        <a:rPr lang="en-US" sz="2200" baseline="0" dirty="0" smtClean="0">
                          <a:solidFill>
                            <a:schemeClr val="tx1"/>
                          </a:solidFill>
                        </a:rPr>
                        <a:t> change over time (“time-varying” exposures) and </a:t>
                      </a:r>
                      <a:r>
                        <a:rPr lang="en-US" sz="2200" dirty="0" smtClean="0">
                          <a:solidFill>
                            <a:schemeClr val="tx1"/>
                          </a:solidFill>
                        </a:rPr>
                        <a:t>resources allow for only </a:t>
                      </a:r>
                      <a:r>
                        <a:rPr lang="en-US" sz="2200" u="sng" dirty="0" smtClean="0">
                          <a:solidFill>
                            <a:schemeClr val="tx1"/>
                          </a:solidFill>
                        </a:rPr>
                        <a:t>one</a:t>
                      </a:r>
                      <a:r>
                        <a:rPr lang="en-US" sz="2200" dirty="0" smtClean="0">
                          <a:solidFill>
                            <a:schemeClr val="tx1"/>
                          </a:solidFill>
                        </a:rPr>
                        <a:t> reasonably near but</a:t>
                      </a:r>
                      <a:r>
                        <a:rPr lang="en-US" sz="2200" baseline="0" dirty="0" smtClean="0">
                          <a:solidFill>
                            <a:schemeClr val="tx1"/>
                          </a:solidFill>
                        </a:rPr>
                        <a:t> preceding </a:t>
                      </a:r>
                      <a:r>
                        <a:rPr lang="en-US" sz="2200" dirty="0" smtClean="0">
                          <a:solidFill>
                            <a:schemeClr val="tx1"/>
                          </a:solidFill>
                        </a:rPr>
                        <a:t>exposure timepoint to be measured, this design (choosing, say, one year prior to event) could</a:t>
                      </a:r>
                      <a:r>
                        <a:rPr lang="en-US" sz="2200" baseline="0" dirty="0" smtClean="0">
                          <a:solidFill>
                            <a:schemeClr val="tx1"/>
                          </a:solidFill>
                        </a:rPr>
                        <a:t> accommodate these constraints while a </a:t>
                      </a:r>
                      <a:r>
                        <a:rPr lang="en-US" sz="2200" dirty="0" smtClean="0">
                          <a:solidFill>
                            <a:schemeClr val="tx1"/>
                          </a:solidFill>
                        </a:rPr>
                        <a:t>case-cohort design</a:t>
                      </a:r>
                      <a:r>
                        <a:rPr lang="en-US" sz="2200" baseline="0" dirty="0" smtClean="0">
                          <a:solidFill>
                            <a:schemeClr val="tx1"/>
                          </a:solidFill>
                        </a:rPr>
                        <a:t> could not.</a:t>
                      </a:r>
                      <a:endParaRPr lang="en-US" sz="2200" dirty="0" smtClean="0">
                        <a:solidFill>
                          <a:schemeClr val="tx1"/>
                        </a:solidFill>
                      </a:endParaRPr>
                    </a:p>
                  </a:txBody>
                  <a:tcPr marL="102870" marR="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0541">
                <a:tc>
                  <a:txBody>
                    <a:bodyPr/>
                    <a:lstStyle/>
                    <a:p>
                      <a:pPr algn="ctr"/>
                      <a:r>
                        <a:rPr lang="en-US" sz="2200" dirty="0" smtClean="0">
                          <a:solidFill>
                            <a:schemeClr val="tx1"/>
                          </a:solidFill>
                        </a:rPr>
                        <a:t>Case-cohort</a:t>
                      </a:r>
                      <a:endParaRPr lang="en-US" sz="2200" dirty="0">
                        <a:solidFill>
                          <a:schemeClr val="tx1"/>
                        </a:solidFill>
                      </a:endParaRPr>
                    </a:p>
                  </a:txBody>
                  <a:tcPr marL="102870" marR="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solidFill>
                            <a:schemeClr val="tx1"/>
                          </a:solidFill>
                        </a:rPr>
                        <a:t>One control group can be used for any number of outcomes, thereby increasing efficiency and also building up a well-phenotyped control group in terms of measurements (covariates).  Especially</a:t>
                      </a:r>
                      <a:r>
                        <a:rPr lang="en-US" sz="2200" baseline="0" dirty="0" smtClean="0">
                          <a:solidFill>
                            <a:schemeClr val="tx1"/>
                          </a:solidFill>
                        </a:rPr>
                        <a:t> useful for time-invariant exposures (e.g., genotype).</a:t>
                      </a:r>
                      <a:endParaRPr lang="en-US" sz="2200" dirty="0">
                        <a:solidFill>
                          <a:schemeClr val="tx1"/>
                        </a:solidFill>
                      </a:endParaRPr>
                    </a:p>
                  </a:txBody>
                  <a:tcPr marL="102870" marR="1028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09060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08" name="Group 20"/>
          <p:cNvGraphicFramePr>
            <a:graphicFrameLocks noGrp="1"/>
          </p:cNvGraphicFramePr>
          <p:nvPr>
            <p:extLst>
              <p:ext uri="{D42A27DB-BD31-4B8C-83A1-F6EECF244321}">
                <p14:modId xmlns:p14="http://schemas.microsoft.com/office/powerpoint/2010/main" val="425533277"/>
              </p:ext>
            </p:extLst>
          </p:nvPr>
        </p:nvGraphicFramePr>
        <p:xfrm>
          <a:off x="257175" y="1493520"/>
          <a:ext cx="9858375" cy="5059680"/>
        </p:xfrm>
        <a:graphic>
          <a:graphicData uri="http://schemas.openxmlformats.org/drawingml/2006/table">
            <a:tbl>
              <a:tblPr/>
              <a:tblGrid>
                <a:gridCol w="3771900"/>
                <a:gridCol w="6086475"/>
              </a:tblGrid>
              <a:tr h="26670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Method of Sampling</a:t>
                      </a:r>
                    </a:p>
                  </a:txBody>
                  <a:tcPr marL="102870" marR="1028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Mechanics/Assumptions</a:t>
                      </a:r>
                    </a:p>
                  </a:txBody>
                  <a:tcPr marL="102870" marR="1028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204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Incidence density</a:t>
                      </a:r>
                      <a:r>
                        <a:rPr kumimoji="0" lang="en-US" sz="2800" b="0" i="0" u="none" strike="noStrike" cap="none" normalizeH="0" baseline="0" dirty="0" smtClean="0">
                          <a:ln>
                            <a:noFill/>
                          </a:ln>
                          <a:solidFill>
                            <a:schemeClr val="tx1"/>
                          </a:solidFill>
                          <a:effectLst/>
                          <a:latin typeface="Times New Roman" pitchFamily="18" charset="0"/>
                        </a:rPr>
                        <a:t> </a:t>
                      </a:r>
                    </a:p>
                  </a:txBody>
                  <a:tcPr marL="102870" marR="10287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Random sample at time each case diagnosed; i.e., match on calendar time.  No assumptions needed.</a:t>
                      </a:r>
                    </a:p>
                  </a:txBody>
                  <a:tcPr marL="102870" marR="1028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80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Midpoint of risk period</a:t>
                      </a:r>
                    </a:p>
                  </a:txBody>
                  <a:tcPr marL="102870" marR="10287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Random sample at midpoint in follow-up. </a:t>
                      </a:r>
                      <a:r>
                        <a:rPr kumimoji="0" lang="en-US" sz="2800" b="0" i="0" u="sng" strike="noStrike" cap="none" normalizeH="0" baseline="0" dirty="0" smtClean="0">
                          <a:ln>
                            <a:noFill/>
                          </a:ln>
                          <a:solidFill>
                            <a:schemeClr val="tx1"/>
                          </a:solidFill>
                          <a:effectLst/>
                          <a:latin typeface="Times New Roman" pitchFamily="18" charset="0"/>
                        </a:rPr>
                        <a:t>Assumes</a:t>
                      </a:r>
                      <a:r>
                        <a:rPr kumimoji="0" lang="en-US" sz="2800" b="0" i="0" u="none" strike="noStrike" cap="none" normalizeH="0" baseline="0" dirty="0" smtClean="0">
                          <a:ln>
                            <a:noFill/>
                          </a:ln>
                          <a:solidFill>
                            <a:schemeClr val="tx1"/>
                          </a:solidFill>
                          <a:effectLst/>
                          <a:latin typeface="Times New Roman" pitchFamily="18" charset="0"/>
                        </a:rPr>
                        <a:t> linear change in exposure and covariate prevalence.</a:t>
                      </a:r>
                    </a:p>
                  </a:txBody>
                  <a:tcPr marL="102870" marR="1028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Any single time point (e.g., end of risk period)</a:t>
                      </a:r>
                    </a:p>
                  </a:txBody>
                  <a:tcPr marL="102870" marR="10287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Random sample at one timepoint, usually end of follow-up.  </a:t>
                      </a:r>
                      <a:r>
                        <a:rPr kumimoji="0" lang="en-US" sz="2800" b="0" i="0" u="sng" strike="noStrike" cap="none" normalizeH="0" baseline="0" dirty="0" smtClean="0">
                          <a:ln>
                            <a:noFill/>
                          </a:ln>
                          <a:solidFill>
                            <a:schemeClr val="tx1"/>
                          </a:solidFill>
                          <a:effectLst/>
                          <a:latin typeface="Times New Roman" pitchFamily="18" charset="0"/>
                        </a:rPr>
                        <a:t>Assumes</a:t>
                      </a:r>
                      <a:r>
                        <a:rPr kumimoji="0" lang="en-US" sz="2800" b="0" i="0" u="none" strike="noStrike" cap="none" normalizeH="0" baseline="0" dirty="0" smtClean="0">
                          <a:ln>
                            <a:noFill/>
                          </a:ln>
                          <a:solidFill>
                            <a:schemeClr val="tx1"/>
                          </a:solidFill>
                          <a:effectLst/>
                          <a:latin typeface="Times New Roman" pitchFamily="18" charset="0"/>
                        </a:rPr>
                        <a:t> steady state exposure and covariate prevalence.</a:t>
                      </a:r>
                    </a:p>
                  </a:txBody>
                  <a:tcPr marL="102870" marR="1028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962" name="Rectangle 2"/>
          <p:cNvSpPr>
            <a:spLocks noGrp="1" noChangeArrowheads="1"/>
          </p:cNvSpPr>
          <p:nvPr>
            <p:ph type="title"/>
          </p:nvPr>
        </p:nvSpPr>
        <p:spPr>
          <a:xfrm>
            <a:off x="257175" y="152400"/>
            <a:ext cx="9601200" cy="1143000"/>
          </a:xfrm>
        </p:spPr>
        <p:txBody>
          <a:bodyPr/>
          <a:lstStyle/>
          <a:p>
            <a:r>
              <a:rPr lang="en-US" sz="3600" b="1" dirty="0" smtClean="0"/>
              <a:t>Summary: Sampling Controls from a Dynamic Cohort Primary Study Base</a:t>
            </a:r>
          </a:p>
        </p:txBody>
      </p:sp>
    </p:spTree>
    <p:extLst>
      <p:ext uri="{BB962C8B-B14F-4D97-AF65-F5344CB8AC3E}">
        <p14:creationId xmlns:p14="http://schemas.microsoft.com/office/powerpoint/2010/main" val="1656903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xfrm>
            <a:off x="685800" y="0"/>
            <a:ext cx="8743950" cy="1143000"/>
          </a:xfrm>
        </p:spPr>
        <p:txBody>
          <a:bodyPr/>
          <a:lstStyle/>
          <a:p>
            <a:r>
              <a:rPr lang="en-US" b="1" dirty="0" smtClean="0"/>
              <a:t>Secondary Study Base</a:t>
            </a:r>
          </a:p>
        </p:txBody>
      </p:sp>
      <p:sp>
        <p:nvSpPr>
          <p:cNvPr id="117762" name="Rectangle 3"/>
          <p:cNvSpPr>
            <a:spLocks noGrp="1" noChangeArrowheads="1"/>
          </p:cNvSpPr>
          <p:nvPr>
            <p:ph type="body" idx="1"/>
          </p:nvPr>
        </p:nvSpPr>
        <p:spPr>
          <a:xfrm>
            <a:off x="85725" y="990600"/>
            <a:ext cx="10029825" cy="4724400"/>
          </a:xfrm>
        </p:spPr>
        <p:txBody>
          <a:bodyPr/>
          <a:lstStyle/>
          <a:p>
            <a:pPr>
              <a:lnSpc>
                <a:spcPct val="90000"/>
              </a:lnSpc>
            </a:pPr>
            <a:r>
              <a:rPr lang="en-US" sz="2600" dirty="0" smtClean="0"/>
              <a:t>Example: Incident glioma (brain tumor) cases seen at UCSF Medical Center</a:t>
            </a:r>
          </a:p>
          <a:p>
            <a:pPr>
              <a:lnSpc>
                <a:spcPct val="90000"/>
              </a:lnSpc>
            </a:pPr>
            <a:r>
              <a:rPr lang="en-US" sz="2600" dirty="0" smtClean="0"/>
              <a:t>The secondary study base is:  Persons whom, if they had developed incident glioma, would have been seen at UCSF</a:t>
            </a:r>
            <a:r>
              <a:rPr lang="en-US" sz="2400" dirty="0" smtClean="0"/>
              <a:t>.  </a:t>
            </a:r>
          </a:p>
          <a:p>
            <a:pPr>
              <a:lnSpc>
                <a:spcPct val="90000"/>
              </a:lnSpc>
            </a:pPr>
            <a:r>
              <a:rPr lang="en-US" sz="2600" dirty="0" smtClean="0"/>
              <a:t>Can we identify this secondary study base in practice?  Patients come to UCSF from many areas and for different reasons</a:t>
            </a:r>
          </a:p>
          <a:p>
            <a:pPr>
              <a:lnSpc>
                <a:spcPct val="90000"/>
              </a:lnSpc>
            </a:pPr>
            <a:r>
              <a:rPr lang="en-US" sz="2600" dirty="0" smtClean="0"/>
              <a:t>Common approaches raise considerable concerns.  Examples:</a:t>
            </a:r>
          </a:p>
          <a:p>
            <a:pPr lvl="1">
              <a:lnSpc>
                <a:spcPct val="90000"/>
              </a:lnSpc>
            </a:pPr>
            <a:r>
              <a:rPr lang="en-US" sz="2600" dirty="0" smtClean="0"/>
              <a:t>UCSF patients with a different neurologic disease</a:t>
            </a:r>
          </a:p>
          <a:p>
            <a:pPr lvl="1">
              <a:lnSpc>
                <a:spcPct val="90000"/>
              </a:lnSpc>
            </a:pPr>
            <a:r>
              <a:rPr lang="en-US" sz="2600" dirty="0" smtClean="0"/>
              <a:t>UCSF patients from a similar tertiary referral clinic but other  rare disease</a:t>
            </a:r>
          </a:p>
          <a:p>
            <a:pPr lvl="1">
              <a:lnSpc>
                <a:spcPct val="90000"/>
              </a:lnSpc>
            </a:pPr>
            <a:r>
              <a:rPr lang="en-US" sz="2600" dirty="0" smtClean="0"/>
              <a:t>Residents of the neighborhood of the case</a:t>
            </a:r>
          </a:p>
        </p:txBody>
      </p:sp>
    </p:spTree>
    <p:extLst>
      <p:ext uri="{BB962C8B-B14F-4D97-AF65-F5344CB8AC3E}">
        <p14:creationId xmlns:p14="http://schemas.microsoft.com/office/powerpoint/2010/main" val="3175139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714500" y="2133600"/>
            <a:ext cx="65151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endParaRPr lang="en-US" sz="1800" dirty="0">
              <a:solidFill>
                <a:srgbClr val="FFFFFF"/>
              </a:solidFill>
            </a:endParaRPr>
          </a:p>
        </p:txBody>
      </p:sp>
      <p:sp>
        <p:nvSpPr>
          <p:cNvPr id="5" name="Rectangle 4"/>
          <p:cNvSpPr/>
          <p:nvPr/>
        </p:nvSpPr>
        <p:spPr>
          <a:xfrm>
            <a:off x="8229600" y="2895600"/>
            <a:ext cx="51435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endParaRPr lang="en-US" sz="1800" dirty="0">
              <a:solidFill>
                <a:srgbClr val="FFFFFF"/>
              </a:solidFill>
            </a:endParaRPr>
          </a:p>
        </p:txBody>
      </p:sp>
      <p:sp>
        <p:nvSpPr>
          <p:cNvPr id="6" name="Rectangle 5"/>
          <p:cNvSpPr/>
          <p:nvPr/>
        </p:nvSpPr>
        <p:spPr>
          <a:xfrm>
            <a:off x="1200150" y="2133600"/>
            <a:ext cx="51435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2143125" y="1828800"/>
            <a:ext cx="51435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657475" y="1905000"/>
            <a:ext cx="51435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286250" y="2057400"/>
            <a:ext cx="51435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400675" y="2209800"/>
            <a:ext cx="51435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257925" y="2286000"/>
            <a:ext cx="51435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629525" y="2438400"/>
            <a:ext cx="51435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886700" y="2438400"/>
            <a:ext cx="600075"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00375" y="1905000"/>
            <a:ext cx="428625"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714875" y="2133600"/>
            <a:ext cx="428625"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743575" y="2286000"/>
            <a:ext cx="428625"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429000" y="1828800"/>
            <a:ext cx="85725"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endParaRPr lang="en-US" sz="1800" dirty="0">
              <a:solidFill>
                <a:srgbClr val="FFFFFF"/>
              </a:solidFill>
            </a:endParaRPr>
          </a:p>
        </p:txBody>
      </p:sp>
      <p:sp>
        <p:nvSpPr>
          <p:cNvPr id="24" name="Oval 23"/>
          <p:cNvSpPr/>
          <p:nvPr/>
        </p:nvSpPr>
        <p:spPr>
          <a:xfrm>
            <a:off x="5143500" y="2057400"/>
            <a:ext cx="85725"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endParaRPr lang="en-US" sz="1800" dirty="0">
              <a:solidFill>
                <a:srgbClr val="FFFFFF"/>
              </a:solidFill>
            </a:endParaRPr>
          </a:p>
        </p:txBody>
      </p:sp>
      <p:sp>
        <p:nvSpPr>
          <p:cNvPr id="25" name="Oval 24"/>
          <p:cNvSpPr/>
          <p:nvPr/>
        </p:nvSpPr>
        <p:spPr>
          <a:xfrm>
            <a:off x="6172200" y="2209800"/>
            <a:ext cx="85725"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endParaRPr lang="en-US" sz="1800" dirty="0">
              <a:solidFill>
                <a:srgbClr val="FFFFFF"/>
              </a:solidFill>
            </a:endParaRPr>
          </a:p>
        </p:txBody>
      </p:sp>
      <p:sp>
        <p:nvSpPr>
          <p:cNvPr id="26" name="Oval 25"/>
          <p:cNvSpPr/>
          <p:nvPr/>
        </p:nvSpPr>
        <p:spPr>
          <a:xfrm>
            <a:off x="6772275" y="1447800"/>
            <a:ext cx="85725"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endParaRPr lang="en-US" sz="1800" dirty="0">
              <a:solidFill>
                <a:srgbClr val="FFFFFF"/>
              </a:solidFill>
            </a:endParaRPr>
          </a:p>
        </p:txBody>
      </p:sp>
      <p:cxnSp>
        <p:nvCxnSpPr>
          <p:cNvPr id="35" name="Straight Connector 34"/>
          <p:cNvCxnSpPr/>
          <p:nvPr/>
        </p:nvCxnSpPr>
        <p:spPr>
          <a:xfrm flipV="1">
            <a:off x="3686175" y="1981200"/>
            <a:ext cx="428625"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499" name="TextBox 35"/>
          <p:cNvSpPr txBox="1">
            <a:spLocks noChangeArrowheads="1"/>
          </p:cNvSpPr>
          <p:nvPr/>
        </p:nvSpPr>
        <p:spPr bwMode="auto">
          <a:xfrm>
            <a:off x="3898703" y="1752600"/>
            <a:ext cx="420308" cy="369332"/>
          </a:xfrm>
          <a:prstGeom prst="rect">
            <a:avLst/>
          </a:prstGeom>
          <a:noFill/>
          <a:ln w="9525">
            <a:noFill/>
            <a:miter lim="800000"/>
            <a:headEnd/>
            <a:tailEnd/>
          </a:ln>
        </p:spPr>
        <p:txBody>
          <a:bodyPr wrap="none">
            <a:spAutoFit/>
          </a:bodyPr>
          <a:lstStyle/>
          <a:p>
            <a:pPr algn="l" eaLnBrk="1" hangingPunct="1"/>
            <a:r>
              <a:rPr lang="en-US" sz="1800" dirty="0">
                <a:solidFill>
                  <a:srgbClr val="000000"/>
                </a:solidFill>
                <a:latin typeface="Calibri" pitchFamily="34" charset="0"/>
              </a:rPr>
              <a:t>CE</a:t>
            </a:r>
          </a:p>
        </p:txBody>
      </p:sp>
      <p:sp>
        <p:nvSpPr>
          <p:cNvPr id="148500" name="TextBox 45"/>
          <p:cNvSpPr txBox="1">
            <a:spLocks noChangeArrowheads="1"/>
          </p:cNvSpPr>
          <p:nvPr/>
        </p:nvSpPr>
        <p:spPr bwMode="auto">
          <a:xfrm>
            <a:off x="257175" y="737589"/>
            <a:ext cx="4029075" cy="1015663"/>
          </a:xfrm>
          <a:prstGeom prst="rect">
            <a:avLst/>
          </a:prstGeom>
          <a:noFill/>
          <a:ln w="9525">
            <a:noFill/>
            <a:miter lim="800000"/>
            <a:headEnd/>
            <a:tailEnd/>
          </a:ln>
        </p:spPr>
        <p:txBody>
          <a:bodyPr>
            <a:spAutoFit/>
          </a:bodyPr>
          <a:lstStyle/>
          <a:p>
            <a:pPr algn="l" eaLnBrk="1" hangingPunct="1"/>
            <a:r>
              <a:rPr lang="en-US" sz="2000" b="1" dirty="0" smtClean="0">
                <a:solidFill>
                  <a:srgbClr val="000000"/>
                </a:solidFill>
              </a:rPr>
              <a:t>Case-Control Study with Prevalent Cases and Controls</a:t>
            </a:r>
          </a:p>
          <a:p>
            <a:pPr algn="l" eaLnBrk="1" hangingPunct="1"/>
            <a:r>
              <a:rPr lang="en-US" sz="2000" b="1" dirty="0">
                <a:solidFill>
                  <a:srgbClr val="000000"/>
                </a:solidFill>
              </a:rPr>
              <a:t>i</a:t>
            </a:r>
            <a:r>
              <a:rPr lang="en-US" sz="2000" b="1" dirty="0" smtClean="0">
                <a:solidFill>
                  <a:srgbClr val="000000"/>
                </a:solidFill>
              </a:rPr>
              <a:t>n a Dynamic Cohort</a:t>
            </a:r>
            <a:endParaRPr lang="en-US" sz="2000" b="1" dirty="0">
              <a:solidFill>
                <a:srgbClr val="000000"/>
              </a:solidFill>
            </a:endParaRPr>
          </a:p>
        </p:txBody>
      </p:sp>
      <p:sp>
        <p:nvSpPr>
          <p:cNvPr id="148511" name="AutoShape 3"/>
          <p:cNvSpPr>
            <a:spLocks noChangeArrowheads="1"/>
          </p:cNvSpPr>
          <p:nvPr/>
        </p:nvSpPr>
        <p:spPr bwMode="auto">
          <a:xfrm rot="10800000">
            <a:off x="1714500" y="457200"/>
            <a:ext cx="702945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pPr algn="l" eaLnBrk="1" hangingPunct="1"/>
            <a:endParaRPr lang="en-US" sz="1800" dirty="0">
              <a:solidFill>
                <a:srgbClr val="000000"/>
              </a:solidFill>
              <a:latin typeface="Calibri" pitchFamily="34" charset="0"/>
            </a:endParaRPr>
          </a:p>
        </p:txBody>
      </p:sp>
      <p:sp>
        <p:nvSpPr>
          <p:cNvPr id="66" name="Rectangle 65"/>
          <p:cNvSpPr/>
          <p:nvPr/>
        </p:nvSpPr>
        <p:spPr>
          <a:xfrm>
            <a:off x="8476059" y="457200"/>
            <a:ext cx="51793"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endParaRPr lang="en-US" sz="1800" dirty="0">
              <a:solidFill>
                <a:srgbClr val="FFFFFF"/>
              </a:solidFill>
            </a:endParaRPr>
          </a:p>
        </p:txBody>
      </p:sp>
      <p:cxnSp>
        <p:nvCxnSpPr>
          <p:cNvPr id="148513" name="Straight Connector 80"/>
          <p:cNvCxnSpPr>
            <a:cxnSpLocks noChangeShapeType="1"/>
          </p:cNvCxnSpPr>
          <p:nvPr/>
        </p:nvCxnSpPr>
        <p:spPr bwMode="auto">
          <a:xfrm>
            <a:off x="6429375" y="914400"/>
            <a:ext cx="428625" cy="609600"/>
          </a:xfrm>
          <a:prstGeom prst="line">
            <a:avLst/>
          </a:prstGeom>
          <a:noFill/>
          <a:ln w="19050" algn="ctr">
            <a:solidFill>
              <a:schemeClr val="tx1"/>
            </a:solidFill>
            <a:round/>
            <a:headEnd/>
            <a:tailEnd/>
          </a:ln>
        </p:spPr>
      </p:cxnSp>
      <p:sp>
        <p:nvSpPr>
          <p:cNvPr id="148515" name="TextBox 84"/>
          <p:cNvSpPr txBox="1">
            <a:spLocks noChangeArrowheads="1"/>
          </p:cNvSpPr>
          <p:nvPr/>
        </p:nvSpPr>
        <p:spPr bwMode="auto">
          <a:xfrm>
            <a:off x="1371600" y="152401"/>
            <a:ext cx="1084784" cy="646331"/>
          </a:xfrm>
          <a:prstGeom prst="rect">
            <a:avLst/>
          </a:prstGeom>
          <a:noFill/>
          <a:ln w="9525">
            <a:noFill/>
            <a:miter lim="800000"/>
            <a:headEnd/>
            <a:tailEnd/>
          </a:ln>
        </p:spPr>
        <p:txBody>
          <a:bodyPr wrap="none">
            <a:spAutoFit/>
          </a:bodyPr>
          <a:lstStyle/>
          <a:p>
            <a:pPr algn="l" eaLnBrk="1" hangingPunct="1"/>
            <a:r>
              <a:rPr lang="en-US" sz="1800" dirty="0">
                <a:solidFill>
                  <a:srgbClr val="000000"/>
                </a:solidFill>
                <a:latin typeface="Calibri" pitchFamily="34" charset="0"/>
              </a:rPr>
              <a:t>New</a:t>
            </a:r>
          </a:p>
          <a:p>
            <a:pPr algn="l" eaLnBrk="1" hangingPunct="1"/>
            <a:r>
              <a:rPr lang="en-US" sz="1800" dirty="0" smtClean="0">
                <a:solidFill>
                  <a:srgbClr val="000000"/>
                </a:solidFill>
                <a:latin typeface="Calibri" pitchFamily="34" charset="0"/>
              </a:rPr>
              <a:t>Members</a:t>
            </a:r>
            <a:endParaRPr lang="en-US" sz="1800" dirty="0">
              <a:solidFill>
                <a:srgbClr val="000000"/>
              </a:solidFill>
              <a:latin typeface="Calibri" pitchFamily="34" charset="0"/>
            </a:endParaRPr>
          </a:p>
        </p:txBody>
      </p:sp>
      <p:cxnSp>
        <p:nvCxnSpPr>
          <p:cNvPr id="21" name="Straight Connector 20"/>
          <p:cNvCxnSpPr/>
          <p:nvPr/>
        </p:nvCxnSpPr>
        <p:spPr>
          <a:xfrm flipV="1">
            <a:off x="7029450" y="2362200"/>
            <a:ext cx="428625"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7458075" y="2286000"/>
            <a:ext cx="85725"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endParaRPr lang="en-US" sz="1800" dirty="0">
              <a:solidFill>
                <a:srgbClr val="FFFFFF"/>
              </a:solidFill>
            </a:endParaRPr>
          </a:p>
        </p:txBody>
      </p:sp>
      <p:cxnSp>
        <p:nvCxnSpPr>
          <p:cNvPr id="55" name="Straight Arrow Connector 54"/>
          <p:cNvCxnSpPr/>
          <p:nvPr/>
        </p:nvCxnSpPr>
        <p:spPr>
          <a:xfrm>
            <a:off x="5443538" y="817563"/>
            <a:ext cx="51435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064798" y="685800"/>
            <a:ext cx="442913"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522" name="TextBox 35"/>
          <p:cNvSpPr txBox="1">
            <a:spLocks noChangeArrowheads="1"/>
          </p:cNvSpPr>
          <p:nvPr/>
        </p:nvSpPr>
        <p:spPr bwMode="auto">
          <a:xfrm>
            <a:off x="4391621" y="1003300"/>
            <a:ext cx="420308" cy="369332"/>
          </a:xfrm>
          <a:prstGeom prst="rect">
            <a:avLst/>
          </a:prstGeom>
          <a:noFill/>
          <a:ln w="9525">
            <a:noFill/>
            <a:miter lim="800000"/>
            <a:headEnd/>
            <a:tailEnd/>
          </a:ln>
        </p:spPr>
        <p:txBody>
          <a:bodyPr wrap="none">
            <a:spAutoFit/>
          </a:bodyPr>
          <a:lstStyle/>
          <a:p>
            <a:pPr algn="l" eaLnBrk="1" hangingPunct="1"/>
            <a:r>
              <a:rPr lang="en-US" sz="1800" dirty="0">
                <a:solidFill>
                  <a:srgbClr val="000000"/>
                </a:solidFill>
                <a:latin typeface="Calibri" pitchFamily="34" charset="0"/>
              </a:rPr>
              <a:t>CE</a:t>
            </a:r>
          </a:p>
        </p:txBody>
      </p:sp>
      <p:sp>
        <p:nvSpPr>
          <p:cNvPr id="148523" name="TextBox 2"/>
          <p:cNvSpPr txBox="1">
            <a:spLocks noChangeArrowheads="1"/>
          </p:cNvSpPr>
          <p:nvPr/>
        </p:nvSpPr>
        <p:spPr bwMode="auto">
          <a:xfrm>
            <a:off x="2400300" y="6107112"/>
            <a:ext cx="4286250" cy="369888"/>
          </a:xfrm>
          <a:prstGeom prst="rect">
            <a:avLst/>
          </a:prstGeom>
          <a:noFill/>
          <a:ln w="9525">
            <a:noFill/>
            <a:miter lim="800000"/>
            <a:headEnd/>
            <a:tailEnd/>
          </a:ln>
        </p:spPr>
        <p:txBody>
          <a:bodyPr>
            <a:spAutoFit/>
          </a:bodyPr>
          <a:lstStyle/>
          <a:p>
            <a:pPr algn="l"/>
            <a:r>
              <a:rPr lang="en-US" sz="1800" dirty="0">
                <a:solidFill>
                  <a:srgbClr val="000000"/>
                </a:solidFill>
                <a:latin typeface="Calibri" pitchFamily="34" charset="0"/>
              </a:rPr>
              <a:t>Calendar Time </a:t>
            </a:r>
          </a:p>
        </p:txBody>
      </p:sp>
      <p:cxnSp>
        <p:nvCxnSpPr>
          <p:cNvPr id="58" name="Straight Arrow Connector 57"/>
          <p:cNvCxnSpPr/>
          <p:nvPr/>
        </p:nvCxnSpPr>
        <p:spPr>
          <a:xfrm>
            <a:off x="4201107" y="6248400"/>
            <a:ext cx="94654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Rectangle 63"/>
          <p:cNvSpPr>
            <a:spLocks noChangeArrowheads="1"/>
          </p:cNvSpPr>
          <p:nvPr/>
        </p:nvSpPr>
        <p:spPr bwMode="auto">
          <a:xfrm>
            <a:off x="8186737" y="3886200"/>
            <a:ext cx="557213" cy="1219200"/>
          </a:xfrm>
          <a:prstGeom prst="rect">
            <a:avLst/>
          </a:prstGeom>
          <a:solidFill>
            <a:srgbClr val="FF0000"/>
          </a:solidFill>
          <a:ln w="25400" algn="ctr">
            <a:solidFill>
              <a:srgbClr val="FF0000"/>
            </a:solidFill>
            <a:miter lim="800000"/>
            <a:headEnd/>
            <a:tailEnd/>
          </a:ln>
        </p:spPr>
        <p:txBody>
          <a:bodyPr vert="vert270" anchor="ctr"/>
          <a:lstStyle/>
          <a:p>
            <a:pPr eaLnBrk="1" fontAlgn="auto" hangingPunct="1">
              <a:spcBef>
                <a:spcPts val="0"/>
              </a:spcBef>
              <a:spcAft>
                <a:spcPts val="0"/>
              </a:spcAft>
              <a:defRPr/>
            </a:pPr>
            <a:r>
              <a:rPr lang="en-US" sz="1800" dirty="0" smtClean="0">
                <a:solidFill>
                  <a:srgbClr val="FFFFFF"/>
                </a:solidFill>
                <a:latin typeface="Times New Roman"/>
              </a:rPr>
              <a:t>controls</a:t>
            </a:r>
            <a:endParaRPr lang="en-US" sz="1800" dirty="0">
              <a:solidFill>
                <a:srgbClr val="FFFFFF"/>
              </a:solidFill>
              <a:latin typeface="Times New Roman"/>
            </a:endParaRPr>
          </a:p>
        </p:txBody>
      </p:sp>
      <p:sp>
        <p:nvSpPr>
          <p:cNvPr id="47" name="Rectangle 46"/>
          <p:cNvSpPr/>
          <p:nvPr/>
        </p:nvSpPr>
        <p:spPr>
          <a:xfrm>
            <a:off x="8261949" y="442310"/>
            <a:ext cx="514350" cy="6445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45" name="Text Box 44"/>
          <p:cNvSpPr txBox="1">
            <a:spLocks noChangeArrowheads="1"/>
          </p:cNvSpPr>
          <p:nvPr/>
        </p:nvSpPr>
        <p:spPr bwMode="auto">
          <a:xfrm>
            <a:off x="8261950" y="690881"/>
            <a:ext cx="482000" cy="184666"/>
          </a:xfrm>
          <a:prstGeom prst="rect">
            <a:avLst/>
          </a:prstGeom>
          <a:solidFill>
            <a:srgbClr val="FF0000"/>
          </a:solidFill>
          <a:ln w="9525">
            <a:noFill/>
            <a:miter lim="800000"/>
            <a:headEnd/>
            <a:tailEnd/>
          </a:ln>
        </p:spPr>
        <p:txBody>
          <a:bodyPr wrap="square">
            <a:spAutoFit/>
          </a:bodyPr>
          <a:lstStyle/>
          <a:p>
            <a:pPr algn="l" eaLnBrk="1" hangingPunct="1">
              <a:spcBef>
                <a:spcPct val="50000"/>
              </a:spcBef>
            </a:pPr>
            <a:endParaRPr lang="en-US" sz="600" i="1" dirty="0">
              <a:solidFill>
                <a:srgbClr val="000000"/>
              </a:solidFill>
            </a:endParaRPr>
          </a:p>
        </p:txBody>
      </p:sp>
      <p:sp>
        <p:nvSpPr>
          <p:cNvPr id="48" name="Oval 47"/>
          <p:cNvSpPr/>
          <p:nvPr/>
        </p:nvSpPr>
        <p:spPr>
          <a:xfrm>
            <a:off x="5143500" y="2057400"/>
            <a:ext cx="85725"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endParaRPr lang="en-US" sz="1800" dirty="0">
              <a:solidFill>
                <a:srgbClr val="FFFFFF"/>
              </a:solidFill>
            </a:endParaRPr>
          </a:p>
        </p:txBody>
      </p:sp>
      <p:sp>
        <p:nvSpPr>
          <p:cNvPr id="49" name="Oval 48"/>
          <p:cNvSpPr/>
          <p:nvPr/>
        </p:nvSpPr>
        <p:spPr>
          <a:xfrm>
            <a:off x="6743155" y="1345935"/>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50" name="Oval 49"/>
          <p:cNvSpPr/>
          <p:nvPr/>
        </p:nvSpPr>
        <p:spPr>
          <a:xfrm>
            <a:off x="3358957" y="1710232"/>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51" name="Oval 50"/>
          <p:cNvSpPr/>
          <p:nvPr/>
        </p:nvSpPr>
        <p:spPr>
          <a:xfrm>
            <a:off x="7366081" y="2134635"/>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54" name="Oval 53"/>
          <p:cNvSpPr/>
          <p:nvPr/>
        </p:nvSpPr>
        <p:spPr>
          <a:xfrm>
            <a:off x="5049490" y="1996500"/>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57" name="Oval 56"/>
          <p:cNvSpPr/>
          <p:nvPr/>
        </p:nvSpPr>
        <p:spPr>
          <a:xfrm>
            <a:off x="6121047" y="2130365"/>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43" name="Rectangle 42"/>
          <p:cNvSpPr/>
          <p:nvPr/>
        </p:nvSpPr>
        <p:spPr>
          <a:xfrm>
            <a:off x="8159556" y="1304955"/>
            <a:ext cx="600075"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eaLnBrk="1" fontAlgn="auto" hangingPunct="1">
              <a:spcBef>
                <a:spcPts val="0"/>
              </a:spcBef>
              <a:spcAft>
                <a:spcPts val="0"/>
              </a:spcAft>
              <a:defRPr/>
            </a:pPr>
            <a:r>
              <a:rPr lang="en-US" sz="1800" dirty="0" smtClean="0">
                <a:solidFill>
                  <a:srgbClr val="FFFFFF"/>
                </a:solidFill>
              </a:rPr>
              <a:t>cases</a:t>
            </a:r>
            <a:endParaRPr lang="en-US" sz="1800" dirty="0">
              <a:solidFill>
                <a:srgbClr val="FFFFFF"/>
              </a:solidFill>
            </a:endParaRPr>
          </a:p>
        </p:txBody>
      </p:sp>
      <p:cxnSp>
        <p:nvCxnSpPr>
          <p:cNvPr id="44" name="Straight Arrow Connector 43"/>
          <p:cNvCxnSpPr/>
          <p:nvPr/>
        </p:nvCxnSpPr>
        <p:spPr>
          <a:xfrm>
            <a:off x="3599154" y="1828800"/>
            <a:ext cx="3400425"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229225" y="2057400"/>
            <a:ext cx="2914650"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257925" y="2209800"/>
            <a:ext cx="771525"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82"/>
          <p:cNvCxnSpPr>
            <a:cxnSpLocks noChangeShapeType="1"/>
          </p:cNvCxnSpPr>
          <p:nvPr/>
        </p:nvCxnSpPr>
        <p:spPr bwMode="auto">
          <a:xfrm>
            <a:off x="6872418" y="1485900"/>
            <a:ext cx="1287269" cy="38100"/>
          </a:xfrm>
          <a:prstGeom prst="straightConnector1">
            <a:avLst/>
          </a:prstGeom>
          <a:noFill/>
          <a:ln w="19050" algn="ctr">
            <a:solidFill>
              <a:schemeClr val="tx1"/>
            </a:solidFill>
            <a:prstDash val="dash"/>
            <a:round/>
            <a:headEnd/>
            <a:tailEnd type="arrow" w="med" len="med"/>
          </a:ln>
        </p:spPr>
      </p:cxnSp>
      <p:cxnSp>
        <p:nvCxnSpPr>
          <p:cNvPr id="59" name="Straight Arrow Connector 58"/>
          <p:cNvCxnSpPr/>
          <p:nvPr/>
        </p:nvCxnSpPr>
        <p:spPr>
          <a:xfrm>
            <a:off x="7543800" y="2286000"/>
            <a:ext cx="600075"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3830841" y="3352800"/>
            <a:ext cx="600075"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1" name="TextBox 39"/>
          <p:cNvSpPr txBox="1">
            <a:spLocks noChangeArrowheads="1"/>
          </p:cNvSpPr>
          <p:nvPr/>
        </p:nvSpPr>
        <p:spPr bwMode="auto">
          <a:xfrm>
            <a:off x="4457700" y="3201435"/>
            <a:ext cx="1859162" cy="366713"/>
          </a:xfrm>
          <a:prstGeom prst="rect">
            <a:avLst/>
          </a:prstGeom>
          <a:noFill/>
          <a:ln w="9525">
            <a:noFill/>
            <a:miter lim="800000"/>
            <a:headEnd/>
            <a:tailEnd/>
          </a:ln>
        </p:spPr>
        <p:txBody>
          <a:bodyPr>
            <a:spAutoFit/>
          </a:bodyPr>
          <a:lstStyle/>
          <a:p>
            <a:pPr algn="l" eaLnBrk="1" hangingPunct="1"/>
            <a:r>
              <a:rPr lang="en-US" sz="1800" dirty="0">
                <a:solidFill>
                  <a:srgbClr val="000000"/>
                </a:solidFill>
                <a:latin typeface="Calibri" pitchFamily="34" charset="0"/>
              </a:rPr>
              <a:t>:Survival Time</a:t>
            </a:r>
          </a:p>
        </p:txBody>
      </p:sp>
      <p:sp>
        <p:nvSpPr>
          <p:cNvPr id="62" name="Text Box 5"/>
          <p:cNvSpPr txBox="1">
            <a:spLocks noChangeArrowheads="1"/>
          </p:cNvSpPr>
          <p:nvPr/>
        </p:nvSpPr>
        <p:spPr bwMode="auto">
          <a:xfrm>
            <a:off x="2057400" y="4504772"/>
            <a:ext cx="5400675" cy="1015663"/>
          </a:xfrm>
          <a:prstGeom prst="rect">
            <a:avLst/>
          </a:prstGeom>
          <a:solidFill>
            <a:schemeClr val="bg1"/>
          </a:solidFill>
          <a:ln w="9525">
            <a:noFill/>
            <a:miter lim="800000"/>
            <a:headEnd/>
            <a:tailEnd/>
          </a:ln>
        </p:spPr>
        <p:txBody>
          <a:bodyPr>
            <a:spAutoFit/>
          </a:bodyPr>
          <a:lstStyle/>
          <a:p>
            <a:pPr>
              <a:spcBef>
                <a:spcPct val="50000"/>
              </a:spcBef>
            </a:pPr>
            <a:r>
              <a:rPr lang="en-US" sz="2400" dirty="0">
                <a:solidFill>
                  <a:srgbClr val="000000"/>
                </a:solidFill>
              </a:rPr>
              <a:t>C</a:t>
            </a:r>
            <a:r>
              <a:rPr lang="en-US" sz="2400" dirty="0" smtClean="0">
                <a:solidFill>
                  <a:srgbClr val="000000"/>
                </a:solidFill>
              </a:rPr>
              <a:t>ommon </a:t>
            </a:r>
            <a:r>
              <a:rPr lang="en-US" sz="2400" dirty="0">
                <a:solidFill>
                  <a:srgbClr val="000000"/>
                </a:solidFill>
              </a:rPr>
              <a:t>case-control design – </a:t>
            </a:r>
            <a:endParaRPr lang="en-US" sz="2400" dirty="0" smtClean="0">
              <a:solidFill>
                <a:srgbClr val="000000"/>
              </a:solidFill>
            </a:endParaRPr>
          </a:p>
          <a:p>
            <a:pPr>
              <a:spcBef>
                <a:spcPct val="50000"/>
              </a:spcBef>
            </a:pPr>
            <a:r>
              <a:rPr lang="en-US" sz="2400" dirty="0" smtClean="0">
                <a:solidFill>
                  <a:srgbClr val="000000"/>
                </a:solidFill>
              </a:rPr>
              <a:t>and </a:t>
            </a:r>
            <a:r>
              <a:rPr lang="en-US" sz="2400" dirty="0">
                <a:solidFill>
                  <a:srgbClr val="000000"/>
                </a:solidFill>
              </a:rPr>
              <a:t>most susceptible to bias.</a:t>
            </a:r>
          </a:p>
        </p:txBody>
      </p:sp>
      <p:grpSp>
        <p:nvGrpSpPr>
          <p:cNvPr id="63" name="Group 62"/>
          <p:cNvGrpSpPr/>
          <p:nvPr/>
        </p:nvGrpSpPr>
        <p:grpSpPr>
          <a:xfrm>
            <a:off x="7458075" y="6096000"/>
            <a:ext cx="2657475" cy="713820"/>
            <a:chOff x="6934200" y="5867400"/>
            <a:chExt cx="1524000" cy="713820"/>
          </a:xfrm>
        </p:grpSpPr>
        <p:sp>
          <p:nvSpPr>
            <p:cNvPr id="65" name="TextBox 43"/>
            <p:cNvSpPr txBox="1">
              <a:spLocks noChangeArrowheads="1"/>
            </p:cNvSpPr>
            <p:nvPr/>
          </p:nvSpPr>
          <p:spPr bwMode="auto">
            <a:xfrm>
              <a:off x="6934200" y="6211888"/>
              <a:ext cx="1524000" cy="369332"/>
            </a:xfrm>
            <a:prstGeom prst="rect">
              <a:avLst/>
            </a:prstGeom>
            <a:noFill/>
            <a:ln w="9525">
              <a:noFill/>
              <a:miter lim="800000"/>
              <a:headEnd/>
              <a:tailEnd/>
            </a:ln>
          </p:spPr>
          <p:txBody>
            <a:bodyPr>
              <a:spAutoFit/>
            </a:bodyPr>
            <a:lstStyle/>
            <a:p>
              <a:pPr eaLnBrk="1" hangingPunct="1"/>
              <a:r>
                <a:rPr lang="en-US" sz="1800" dirty="0">
                  <a:solidFill>
                    <a:srgbClr val="000000"/>
                  </a:solidFill>
                  <a:latin typeface="Calibri" pitchFamily="34" charset="0"/>
                </a:rPr>
                <a:t>Time of the Study</a:t>
              </a:r>
            </a:p>
          </p:txBody>
        </p:sp>
        <p:sp>
          <p:nvSpPr>
            <p:cNvPr id="67" name="Up Arrow 66"/>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grpSp>
    </p:spTree>
    <p:extLst>
      <p:ext uri="{BB962C8B-B14F-4D97-AF65-F5344CB8AC3E}">
        <p14:creationId xmlns:p14="http://schemas.microsoft.com/office/powerpoint/2010/main" val="390955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a:xfrm>
            <a:off x="0" y="-152400"/>
            <a:ext cx="10287000" cy="1143000"/>
          </a:xfrm>
        </p:spPr>
        <p:txBody>
          <a:bodyPr/>
          <a:lstStyle/>
          <a:p>
            <a:r>
              <a:rPr lang="en-US" sz="3200" b="1" dirty="0" smtClean="0"/>
              <a:t>Also Ambiguous:  Prospective &amp; Retrospective</a:t>
            </a:r>
          </a:p>
        </p:txBody>
      </p:sp>
      <p:sp>
        <p:nvSpPr>
          <p:cNvPr id="146434" name="Rectangle 3"/>
          <p:cNvSpPr>
            <a:spLocks noGrp="1" noChangeArrowheads="1"/>
          </p:cNvSpPr>
          <p:nvPr>
            <p:ph type="body" idx="1"/>
          </p:nvPr>
        </p:nvSpPr>
        <p:spPr>
          <a:xfrm>
            <a:off x="85725" y="838200"/>
            <a:ext cx="10029825" cy="4114800"/>
          </a:xfrm>
        </p:spPr>
        <p:txBody>
          <a:bodyPr/>
          <a:lstStyle/>
          <a:p>
            <a:pPr>
              <a:lnSpc>
                <a:spcPct val="90000"/>
              </a:lnSpc>
            </a:pPr>
            <a:r>
              <a:rPr lang="en-US" sz="2800" dirty="0" smtClean="0"/>
              <a:t>There are at least 3 different meanings to the dichotomy of the terms: prospective vs retrospective</a:t>
            </a:r>
          </a:p>
          <a:p>
            <a:pPr lvl="1">
              <a:lnSpc>
                <a:spcPct val="90000"/>
              </a:lnSpc>
            </a:pPr>
            <a:r>
              <a:rPr lang="en-US" sz="2400" dirty="0" smtClean="0"/>
              <a:t>See optional reading by Vandenbroucke, </a:t>
            </a:r>
            <a:r>
              <a:rPr lang="en-US" sz="2400" i="1" dirty="0" smtClean="0"/>
              <a:t>BMJ</a:t>
            </a:r>
            <a:r>
              <a:rPr lang="en-US" sz="2400" dirty="0" smtClean="0"/>
              <a:t> 1991</a:t>
            </a:r>
          </a:p>
          <a:p>
            <a:pPr lvl="1"/>
            <a:r>
              <a:rPr lang="en-US" sz="2400" dirty="0" smtClean="0"/>
              <a:t>given this confusion, “words prospective and retrospective have lost all meaning.   From spotting them in the abstract, the reader gains no insight into the type of research that was performed.”</a:t>
            </a:r>
          </a:p>
          <a:p>
            <a:pPr>
              <a:lnSpc>
                <a:spcPct val="90000"/>
              </a:lnSpc>
            </a:pPr>
            <a:r>
              <a:rPr lang="en-US" sz="2800" dirty="0" smtClean="0"/>
              <a:t>The key issues for the strength of the study design are: </a:t>
            </a:r>
          </a:p>
          <a:p>
            <a:pPr lvl="1">
              <a:lnSpc>
                <a:spcPct val="90000"/>
              </a:lnSpc>
            </a:pPr>
            <a:r>
              <a:rPr lang="en-US" sz="2400" dirty="0" smtClean="0"/>
              <a:t>Timing of measurements:  best to obtain measurement (or specimen) of exposure prior to outcome</a:t>
            </a:r>
          </a:p>
          <a:p>
            <a:pPr lvl="1">
              <a:lnSpc>
                <a:spcPct val="90000"/>
              </a:lnSpc>
            </a:pPr>
            <a:r>
              <a:rPr lang="en-US" sz="2400" dirty="0" smtClean="0"/>
              <a:t>And more broadly, the accuracy of measurements, the absence of selection bias and the absence of confounding</a:t>
            </a:r>
          </a:p>
          <a:p>
            <a:pPr>
              <a:lnSpc>
                <a:spcPct val="90000"/>
              </a:lnSpc>
            </a:pPr>
            <a:r>
              <a:rPr lang="en-US" sz="2800" dirty="0" smtClean="0"/>
              <a:t>We don’t recommend labeling studies as prospective or retrospective, although journals will sometimes insist</a:t>
            </a:r>
          </a:p>
        </p:txBody>
      </p:sp>
    </p:spTree>
    <p:extLst>
      <p:ext uri="{BB962C8B-B14F-4D97-AF65-F5344CB8AC3E}">
        <p14:creationId xmlns:p14="http://schemas.microsoft.com/office/powerpoint/2010/main" val="3900448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342900" y="76200"/>
            <a:ext cx="9601200" cy="1143000"/>
          </a:xfrm>
        </p:spPr>
        <p:txBody>
          <a:bodyPr/>
          <a:lstStyle/>
          <a:p>
            <a:r>
              <a:rPr lang="en-US" sz="3400" b="1" dirty="0" smtClean="0"/>
              <a:t>Emulating Experimental Studies</a:t>
            </a:r>
          </a:p>
        </p:txBody>
      </p:sp>
      <p:sp>
        <p:nvSpPr>
          <p:cNvPr id="156674" name="Rectangle 3"/>
          <p:cNvSpPr>
            <a:spLocks noGrp="1" noChangeArrowheads="1"/>
          </p:cNvSpPr>
          <p:nvPr>
            <p:ph type="body" idx="1"/>
          </p:nvPr>
        </p:nvSpPr>
        <p:spPr>
          <a:xfrm>
            <a:off x="85725" y="1066800"/>
            <a:ext cx="10201275" cy="4114800"/>
          </a:xfrm>
        </p:spPr>
        <p:txBody>
          <a:bodyPr/>
          <a:lstStyle/>
          <a:p>
            <a:pPr>
              <a:spcBef>
                <a:spcPts val="0"/>
              </a:spcBef>
            </a:pPr>
            <a:r>
              <a:rPr lang="en-US" sz="2600" dirty="0" smtClean="0"/>
              <a:t>Emulating a target trial in observational work has advantages</a:t>
            </a:r>
          </a:p>
          <a:p>
            <a:pPr lvl="1">
              <a:spcBef>
                <a:spcPts val="0"/>
              </a:spcBef>
            </a:pPr>
            <a:r>
              <a:rPr lang="en-US" sz="2400" dirty="0" smtClean="0"/>
              <a:t>Promotes clarity in the research question</a:t>
            </a:r>
          </a:p>
          <a:p>
            <a:pPr lvl="1">
              <a:spcBef>
                <a:spcPts val="0"/>
              </a:spcBef>
            </a:pPr>
            <a:r>
              <a:rPr lang="en-US" sz="2400" dirty="0" smtClean="0"/>
              <a:t>Avoids common biases in observational research</a:t>
            </a:r>
          </a:p>
          <a:p>
            <a:pPr lvl="1">
              <a:spcBef>
                <a:spcPts val="0"/>
              </a:spcBef>
            </a:pPr>
            <a:r>
              <a:rPr lang="en-US" sz="2400" dirty="0" smtClean="0"/>
              <a:t>Better chance of influencing public health/clinical practice</a:t>
            </a:r>
          </a:p>
          <a:p>
            <a:pPr marL="457200" lvl="1" indent="0">
              <a:spcBef>
                <a:spcPts val="0"/>
              </a:spcBef>
              <a:buNone/>
            </a:pPr>
            <a:endParaRPr lang="en-US" sz="2400" dirty="0" smtClean="0"/>
          </a:p>
          <a:p>
            <a:pPr>
              <a:spcBef>
                <a:spcPts val="0"/>
              </a:spcBef>
            </a:pPr>
            <a:r>
              <a:rPr lang="en-US" sz="2600" dirty="0"/>
              <a:t>As an </a:t>
            </a:r>
            <a:r>
              <a:rPr lang="en-US" sz="2600" dirty="0" smtClean="0"/>
              <a:t>example, </a:t>
            </a:r>
            <a:r>
              <a:rPr lang="en-US" sz="2600" dirty="0"/>
              <a:t>consider the choice of exposure categories for assessing </a:t>
            </a:r>
            <a:r>
              <a:rPr lang="en-US" sz="2600" dirty="0" smtClean="0"/>
              <a:t>a particular treatment.  </a:t>
            </a:r>
          </a:p>
          <a:p>
            <a:pPr lvl="1">
              <a:spcBef>
                <a:spcPts val="500"/>
              </a:spcBef>
            </a:pPr>
            <a:r>
              <a:rPr lang="en-US" sz="2200" dirty="0" smtClean="0"/>
              <a:t>In </a:t>
            </a:r>
            <a:r>
              <a:rPr lang="en-US" sz="2200" dirty="0"/>
              <a:t>a RCT, participants are usually </a:t>
            </a:r>
            <a:r>
              <a:rPr lang="en-US" sz="2200" dirty="0" smtClean="0"/>
              <a:t>treatment naïve upon entry.  </a:t>
            </a:r>
          </a:p>
          <a:p>
            <a:pPr lvl="1">
              <a:spcBef>
                <a:spcPts val="500"/>
              </a:spcBef>
            </a:pPr>
            <a:r>
              <a:rPr lang="en-US" sz="2200" dirty="0" smtClean="0"/>
              <a:t>In </a:t>
            </a:r>
            <a:r>
              <a:rPr lang="en-US" sz="2200" dirty="0"/>
              <a:t>an observational study, participants are often identified as exposed to a </a:t>
            </a:r>
            <a:r>
              <a:rPr lang="en-US" sz="2200" dirty="0" smtClean="0"/>
              <a:t>treatment if </a:t>
            </a:r>
            <a:r>
              <a:rPr lang="en-US" sz="2200" dirty="0"/>
              <a:t>they are currently using it.  </a:t>
            </a:r>
            <a:endParaRPr lang="en-US" sz="2200" dirty="0" smtClean="0"/>
          </a:p>
          <a:p>
            <a:pPr marL="977900" lvl="2" indent="-174625">
              <a:spcBef>
                <a:spcPts val="500"/>
              </a:spcBef>
            </a:pPr>
            <a:r>
              <a:rPr lang="en-US" sz="2000" dirty="0" smtClean="0"/>
              <a:t>But, this may </a:t>
            </a:r>
            <a:r>
              <a:rPr lang="en-US" sz="2000" dirty="0"/>
              <a:t>include participants with a wide range of duration of </a:t>
            </a:r>
            <a:r>
              <a:rPr lang="en-US" sz="2000" dirty="0" smtClean="0"/>
              <a:t>treatment exposure prior to baseline, including those who have fully tolerated the treatment (and are past period of highest incidence of side effects) </a:t>
            </a:r>
          </a:p>
          <a:p>
            <a:pPr lvl="3">
              <a:spcBef>
                <a:spcPts val="500"/>
              </a:spcBef>
            </a:pPr>
            <a:r>
              <a:rPr lang="en-US" dirty="0" smtClean="0"/>
              <a:t>Could result in overly favorable estimate of the treatment’s effect</a:t>
            </a:r>
            <a:endParaRPr lang="en-US" dirty="0"/>
          </a:p>
          <a:p>
            <a:pPr>
              <a:spcBef>
                <a:spcPts val="0"/>
              </a:spcBef>
            </a:pPr>
            <a:endParaRPr lang="en-US" sz="2600" dirty="0" smtClean="0"/>
          </a:p>
          <a:p>
            <a:pPr marL="0" indent="0">
              <a:lnSpc>
                <a:spcPct val="90000"/>
              </a:lnSpc>
              <a:buNone/>
            </a:pPr>
            <a:endParaRPr lang="en-US" sz="2600" dirty="0" smtClean="0"/>
          </a:p>
        </p:txBody>
      </p:sp>
    </p:spTree>
    <p:extLst>
      <p:ext uri="{BB962C8B-B14F-4D97-AF65-F5344CB8AC3E}">
        <p14:creationId xmlns:p14="http://schemas.microsoft.com/office/powerpoint/2010/main" val="393152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85800" y="152400"/>
            <a:ext cx="8743950" cy="1143000"/>
          </a:xfrm>
        </p:spPr>
        <p:txBody>
          <a:bodyPr/>
          <a:lstStyle/>
          <a:p>
            <a:r>
              <a:rPr lang="en-US" b="1" dirty="0" smtClean="0"/>
              <a:t>Prevalence versus Incidence </a:t>
            </a:r>
          </a:p>
        </p:txBody>
      </p:sp>
      <p:sp>
        <p:nvSpPr>
          <p:cNvPr id="20482" name="Rectangle 3"/>
          <p:cNvSpPr>
            <a:spLocks noGrp="1" noChangeArrowheads="1"/>
          </p:cNvSpPr>
          <p:nvPr>
            <p:ph type="body" idx="1"/>
          </p:nvPr>
        </p:nvSpPr>
        <p:spPr>
          <a:xfrm>
            <a:off x="342900" y="1371600"/>
            <a:ext cx="9686925" cy="4114800"/>
          </a:xfrm>
        </p:spPr>
        <p:txBody>
          <a:bodyPr/>
          <a:lstStyle/>
          <a:p>
            <a:r>
              <a:rPr lang="en-US" b="1" dirty="0" smtClean="0"/>
              <a:t>Prevalence</a:t>
            </a:r>
            <a:r>
              <a:rPr lang="en-US" dirty="0" smtClean="0"/>
              <a:t> counts </a:t>
            </a:r>
            <a:r>
              <a:rPr lang="en-US" b="1" dirty="0" smtClean="0"/>
              <a:t>existing diseases/conditions</a:t>
            </a:r>
            <a:r>
              <a:rPr lang="en-US" dirty="0" smtClean="0"/>
              <a:t>, usually at a single point in time</a:t>
            </a:r>
          </a:p>
          <a:p>
            <a:endParaRPr lang="en-US" dirty="0" smtClean="0"/>
          </a:p>
          <a:p>
            <a:r>
              <a:rPr lang="en-US" b="1" dirty="0" smtClean="0"/>
              <a:t>Incidence</a:t>
            </a:r>
            <a:r>
              <a:rPr lang="en-US" dirty="0" smtClean="0"/>
              <a:t> counts </a:t>
            </a:r>
            <a:r>
              <a:rPr lang="en-US" b="1" dirty="0" smtClean="0"/>
              <a:t>new disease diagnoses/ occurrences</a:t>
            </a:r>
            <a:r>
              <a:rPr lang="en-US" dirty="0" smtClean="0"/>
              <a:t> occurring over time</a:t>
            </a:r>
          </a:p>
          <a:p>
            <a:pPr>
              <a:buFontTx/>
              <a:buNone/>
            </a:pPr>
            <a:endParaRPr lang="en-US" dirty="0" smtClean="0"/>
          </a:p>
          <a:p>
            <a:r>
              <a:rPr lang="en-US" dirty="0" smtClean="0"/>
              <a:t>Fundamental distinction in epidemiology</a:t>
            </a:r>
          </a:p>
        </p:txBody>
      </p:sp>
    </p:spTree>
    <p:extLst>
      <p:ext uri="{BB962C8B-B14F-4D97-AF65-F5344CB8AC3E}">
        <p14:creationId xmlns:p14="http://schemas.microsoft.com/office/powerpoint/2010/main" val="3885477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ChangeArrowheads="1"/>
          </p:cNvSpPr>
          <p:nvPr/>
        </p:nvSpPr>
        <p:spPr bwMode="auto">
          <a:xfrm>
            <a:off x="771525" y="-152400"/>
            <a:ext cx="8743950" cy="1143000"/>
          </a:xfrm>
          <a:prstGeom prst="rect">
            <a:avLst/>
          </a:prstGeom>
          <a:noFill/>
          <a:ln w="9525">
            <a:noFill/>
            <a:miter lim="800000"/>
            <a:headEnd/>
            <a:tailEnd/>
          </a:ln>
        </p:spPr>
        <p:txBody>
          <a:bodyPr anchor="ctr"/>
          <a:lstStyle/>
          <a:p>
            <a:r>
              <a:rPr lang="en-US" sz="4000" b="1" dirty="0">
                <a:solidFill>
                  <a:srgbClr val="000000"/>
                </a:solidFill>
              </a:rPr>
              <a:t>Two Types of Prevalence</a:t>
            </a:r>
          </a:p>
        </p:txBody>
      </p:sp>
      <p:sp>
        <p:nvSpPr>
          <p:cNvPr id="24578" name="Rectangle 5"/>
          <p:cNvSpPr>
            <a:spLocks noChangeArrowheads="1"/>
          </p:cNvSpPr>
          <p:nvPr/>
        </p:nvSpPr>
        <p:spPr bwMode="auto">
          <a:xfrm>
            <a:off x="0" y="990600"/>
            <a:ext cx="10115550" cy="5791200"/>
          </a:xfrm>
          <a:prstGeom prst="rect">
            <a:avLst/>
          </a:prstGeom>
          <a:noFill/>
          <a:ln w="9525">
            <a:noFill/>
            <a:miter lim="800000"/>
            <a:headEnd/>
            <a:tailEnd/>
          </a:ln>
        </p:spPr>
        <p:txBody>
          <a:bodyPr/>
          <a:lstStyle/>
          <a:p>
            <a:pPr marL="342900" indent="-342900" algn="l">
              <a:spcBef>
                <a:spcPct val="20000"/>
              </a:spcBef>
              <a:buFontTx/>
              <a:buChar char="•"/>
            </a:pPr>
            <a:r>
              <a:rPr lang="en-US" sz="2800" b="1" dirty="0">
                <a:solidFill>
                  <a:srgbClr val="000000"/>
                </a:solidFill>
              </a:rPr>
              <a:t>Point prevalence</a:t>
            </a:r>
            <a:r>
              <a:rPr lang="en-US" sz="2800" dirty="0">
                <a:solidFill>
                  <a:srgbClr val="000000"/>
                </a:solidFill>
              </a:rPr>
              <a:t> - number of persons with a specific </a:t>
            </a:r>
            <a:r>
              <a:rPr lang="en-US" sz="2800" dirty="0" smtClean="0">
                <a:solidFill>
                  <a:srgbClr val="000000"/>
                </a:solidFill>
              </a:rPr>
              <a:t>disease/condition </a:t>
            </a:r>
            <a:r>
              <a:rPr lang="en-US" sz="2800" dirty="0">
                <a:solidFill>
                  <a:srgbClr val="000000"/>
                </a:solidFill>
              </a:rPr>
              <a:t>at one point in time divided by total number of persons in the </a:t>
            </a:r>
            <a:r>
              <a:rPr lang="en-US" sz="2800" dirty="0" smtClean="0">
                <a:solidFill>
                  <a:srgbClr val="000000"/>
                </a:solidFill>
              </a:rPr>
              <a:t>study population</a:t>
            </a:r>
          </a:p>
          <a:p>
            <a:pPr marL="342900" indent="-342900" algn="l">
              <a:spcBef>
                <a:spcPct val="20000"/>
              </a:spcBef>
              <a:buFontTx/>
              <a:buChar char="•"/>
            </a:pPr>
            <a:endParaRPr lang="en-US" sz="800" dirty="0">
              <a:solidFill>
                <a:srgbClr val="000000"/>
              </a:solidFill>
            </a:endParaRPr>
          </a:p>
          <a:p>
            <a:pPr marL="342900" indent="-342900" algn="l">
              <a:spcBef>
                <a:spcPct val="50000"/>
              </a:spcBef>
              <a:buFontTx/>
              <a:buChar char="•"/>
            </a:pPr>
            <a:r>
              <a:rPr lang="en-US" sz="2800" b="1" dirty="0">
                <a:solidFill>
                  <a:srgbClr val="000000"/>
                </a:solidFill>
              </a:rPr>
              <a:t>Period prevalence</a:t>
            </a:r>
            <a:r>
              <a:rPr lang="en-US" sz="2800" dirty="0">
                <a:solidFill>
                  <a:srgbClr val="000000"/>
                </a:solidFill>
              </a:rPr>
              <a:t> - number of persons with </a:t>
            </a:r>
            <a:r>
              <a:rPr lang="en-US" sz="2800" dirty="0" smtClean="0">
                <a:solidFill>
                  <a:srgbClr val="000000"/>
                </a:solidFill>
              </a:rPr>
              <a:t>disease/condition </a:t>
            </a:r>
            <a:r>
              <a:rPr lang="en-US" sz="2800" dirty="0">
                <a:solidFill>
                  <a:srgbClr val="000000"/>
                </a:solidFill>
              </a:rPr>
              <a:t>in a time interval (</a:t>
            </a:r>
            <a:r>
              <a:rPr lang="en-US" sz="2800" dirty="0" smtClean="0">
                <a:solidFill>
                  <a:srgbClr val="000000"/>
                </a:solidFill>
              </a:rPr>
              <a:t>e.g., </a:t>
            </a:r>
            <a:r>
              <a:rPr lang="en-US" sz="2800" dirty="0">
                <a:solidFill>
                  <a:srgbClr val="000000"/>
                </a:solidFill>
              </a:rPr>
              <a:t>one year) divided by number of persons in the </a:t>
            </a:r>
            <a:r>
              <a:rPr lang="en-US" sz="2800" dirty="0" smtClean="0">
                <a:solidFill>
                  <a:srgbClr val="000000"/>
                </a:solidFill>
              </a:rPr>
              <a:t>study population</a:t>
            </a:r>
            <a:endParaRPr lang="en-US" sz="2800" dirty="0">
              <a:solidFill>
                <a:srgbClr val="000000"/>
              </a:solidFill>
            </a:endParaRPr>
          </a:p>
          <a:p>
            <a:pPr marL="742950" lvl="1" indent="-285750" algn="l">
              <a:spcBef>
                <a:spcPct val="20000"/>
              </a:spcBef>
              <a:buFontTx/>
              <a:buChar char="–"/>
            </a:pPr>
            <a:r>
              <a:rPr lang="en-US" sz="2800" dirty="0">
                <a:solidFill>
                  <a:srgbClr val="000000"/>
                </a:solidFill>
              </a:rPr>
              <a:t>Prevalence at beginning of </a:t>
            </a:r>
            <a:r>
              <a:rPr lang="en-US" sz="2800" dirty="0" smtClean="0">
                <a:solidFill>
                  <a:srgbClr val="000000"/>
                </a:solidFill>
              </a:rPr>
              <a:t>interval + any </a:t>
            </a:r>
            <a:r>
              <a:rPr lang="en-US" sz="2800" dirty="0">
                <a:solidFill>
                  <a:srgbClr val="000000"/>
                </a:solidFill>
              </a:rPr>
              <a:t>incident </a:t>
            </a:r>
            <a:r>
              <a:rPr lang="en-US" sz="2800" dirty="0" smtClean="0">
                <a:solidFill>
                  <a:srgbClr val="000000"/>
                </a:solidFill>
              </a:rPr>
              <a:t>cases</a:t>
            </a:r>
          </a:p>
          <a:p>
            <a:pPr marL="742950" lvl="1" indent="-285750" algn="l">
              <a:spcBef>
                <a:spcPct val="20000"/>
              </a:spcBef>
              <a:buFontTx/>
              <a:buChar char="–"/>
            </a:pPr>
            <a:endParaRPr lang="en-US" sz="1800" dirty="0">
              <a:solidFill>
                <a:srgbClr val="000000"/>
              </a:solidFill>
            </a:endParaRPr>
          </a:p>
          <a:p>
            <a:pPr marL="342900" indent="-342900" algn="l">
              <a:spcBef>
                <a:spcPts val="0"/>
              </a:spcBef>
              <a:buFontTx/>
              <a:buChar char="•"/>
            </a:pPr>
            <a:r>
              <a:rPr lang="en-US" sz="2800" b="1" dirty="0" smtClean="0">
                <a:solidFill>
                  <a:srgbClr val="000000"/>
                </a:solidFill>
              </a:rPr>
              <a:t>Note:  Prevalence is not just for disease (outcomes). </a:t>
            </a:r>
          </a:p>
          <a:p>
            <a:pPr marL="750888" lvl="1" indent="-293688" algn="l">
              <a:spcBef>
                <a:spcPts val="0"/>
              </a:spcBef>
              <a:buFont typeface="Times New Roman" panose="02020603050405020304" pitchFamily="18" charset="0"/>
              <a:buChar char="–"/>
            </a:pPr>
            <a:r>
              <a:rPr lang="en-US" sz="2800" b="1" dirty="0" smtClean="0">
                <a:solidFill>
                  <a:srgbClr val="000000"/>
                </a:solidFill>
              </a:rPr>
              <a:t>Exposure prevalence </a:t>
            </a:r>
            <a:r>
              <a:rPr lang="en-US" sz="2800" dirty="0" smtClean="0">
                <a:solidFill>
                  <a:srgbClr val="000000"/>
                </a:solidFill>
              </a:rPr>
              <a:t>(sometimes called “risk factor” prevalence) is also important</a:t>
            </a:r>
          </a:p>
          <a:p>
            <a:pPr marL="1093788" lvl="2" indent="-293688" algn="l">
              <a:spcBef>
                <a:spcPts val="0"/>
              </a:spcBef>
              <a:buFont typeface="Arial" panose="020B0604020202020204" pitchFamily="34" charset="0"/>
              <a:buChar char="•"/>
            </a:pPr>
            <a:r>
              <a:rPr lang="en-US" sz="2800" dirty="0" smtClean="0">
                <a:solidFill>
                  <a:srgbClr val="000000"/>
                </a:solidFill>
              </a:rPr>
              <a:t>e.g., smoking prevalence</a:t>
            </a:r>
            <a:endParaRPr lang="en-US" sz="2800" dirty="0">
              <a:solidFill>
                <a:srgbClr val="000000"/>
              </a:solidFill>
            </a:endParaRPr>
          </a:p>
        </p:txBody>
      </p:sp>
    </p:spTree>
    <p:extLst>
      <p:ext uri="{BB962C8B-B14F-4D97-AF65-F5344CB8AC3E}">
        <p14:creationId xmlns:p14="http://schemas.microsoft.com/office/powerpoint/2010/main" val="1126030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71450" y="152400"/>
            <a:ext cx="9944100" cy="1143000"/>
          </a:xfrm>
        </p:spPr>
        <p:txBody>
          <a:bodyPr/>
          <a:lstStyle/>
          <a:p>
            <a:r>
              <a:rPr lang="en-US" sz="3600" b="1" dirty="0" smtClean="0"/>
              <a:t>Research Studies Based on Humans</a:t>
            </a:r>
          </a:p>
        </p:txBody>
      </p:sp>
      <p:sp>
        <p:nvSpPr>
          <p:cNvPr id="21506" name="Text Box 3"/>
          <p:cNvSpPr txBox="1">
            <a:spLocks noChangeArrowheads="1"/>
          </p:cNvSpPr>
          <p:nvPr/>
        </p:nvSpPr>
        <p:spPr bwMode="auto">
          <a:xfrm>
            <a:off x="3277764" y="1304631"/>
            <a:ext cx="3376244" cy="584775"/>
          </a:xfrm>
          <a:prstGeom prst="rect">
            <a:avLst/>
          </a:prstGeom>
          <a:noFill/>
          <a:ln w="9525">
            <a:noFill/>
            <a:miter lim="800000"/>
            <a:headEnd/>
            <a:tailEnd/>
          </a:ln>
        </p:spPr>
        <p:txBody>
          <a:bodyPr wrap="none">
            <a:spAutoFit/>
          </a:bodyPr>
          <a:lstStyle/>
          <a:p>
            <a:r>
              <a:rPr lang="en-US" dirty="0">
                <a:solidFill>
                  <a:srgbClr val="000000"/>
                </a:solidFill>
              </a:rPr>
              <a:t>Unit of observation</a:t>
            </a:r>
          </a:p>
        </p:txBody>
      </p:sp>
      <p:sp>
        <p:nvSpPr>
          <p:cNvPr id="21507" name="Line 4"/>
          <p:cNvSpPr>
            <a:spLocks noChangeShapeType="1"/>
          </p:cNvSpPr>
          <p:nvPr/>
        </p:nvSpPr>
        <p:spPr bwMode="auto">
          <a:xfrm flipH="1">
            <a:off x="3857625" y="1882775"/>
            <a:ext cx="600075" cy="533400"/>
          </a:xfrm>
          <a:prstGeom prst="line">
            <a:avLst/>
          </a:prstGeom>
          <a:noFill/>
          <a:ln w="9525">
            <a:solidFill>
              <a:schemeClr val="tx1"/>
            </a:solidFill>
            <a:round/>
            <a:headEnd/>
            <a:tailEnd type="triangle" w="med" len="med"/>
          </a:ln>
        </p:spPr>
        <p:txBody>
          <a:bodyPr wrap="none" anchor="ctr"/>
          <a:lstStyle/>
          <a:p>
            <a:pPr algn="l" eaLnBrk="1" hangingPunct="1"/>
            <a:endParaRPr lang="en-US" sz="2400" dirty="0">
              <a:solidFill>
                <a:srgbClr val="000000"/>
              </a:solidFill>
            </a:endParaRPr>
          </a:p>
        </p:txBody>
      </p:sp>
      <p:sp>
        <p:nvSpPr>
          <p:cNvPr id="21508" name="Line 5"/>
          <p:cNvSpPr>
            <a:spLocks noChangeShapeType="1"/>
          </p:cNvSpPr>
          <p:nvPr/>
        </p:nvSpPr>
        <p:spPr bwMode="auto">
          <a:xfrm>
            <a:off x="5400675" y="1882775"/>
            <a:ext cx="600075" cy="609600"/>
          </a:xfrm>
          <a:prstGeom prst="line">
            <a:avLst/>
          </a:prstGeom>
          <a:noFill/>
          <a:ln w="9525">
            <a:solidFill>
              <a:schemeClr val="tx1"/>
            </a:solidFill>
            <a:round/>
            <a:headEnd/>
            <a:tailEnd type="triangle" w="med" len="med"/>
          </a:ln>
        </p:spPr>
        <p:txBody>
          <a:bodyPr wrap="none" anchor="ctr"/>
          <a:lstStyle/>
          <a:p>
            <a:pPr algn="l" eaLnBrk="1" hangingPunct="1"/>
            <a:endParaRPr lang="en-US" sz="2400" dirty="0">
              <a:solidFill>
                <a:srgbClr val="000000"/>
              </a:solidFill>
            </a:endParaRPr>
          </a:p>
        </p:txBody>
      </p:sp>
      <p:sp>
        <p:nvSpPr>
          <p:cNvPr id="21509" name="Text Box 6"/>
          <p:cNvSpPr txBox="1">
            <a:spLocks noChangeArrowheads="1"/>
          </p:cNvSpPr>
          <p:nvPr/>
        </p:nvSpPr>
        <p:spPr bwMode="auto">
          <a:xfrm>
            <a:off x="732374" y="2265070"/>
            <a:ext cx="3805849" cy="461665"/>
          </a:xfrm>
          <a:prstGeom prst="rect">
            <a:avLst/>
          </a:prstGeom>
          <a:noFill/>
          <a:ln w="9525">
            <a:noFill/>
            <a:miter lim="800000"/>
            <a:headEnd/>
            <a:tailEnd/>
          </a:ln>
        </p:spPr>
        <p:txBody>
          <a:bodyPr wrap="none">
            <a:spAutoFit/>
          </a:bodyPr>
          <a:lstStyle/>
          <a:p>
            <a:r>
              <a:rPr lang="en-US" sz="2400" dirty="0">
                <a:solidFill>
                  <a:srgbClr val="000000"/>
                </a:solidFill>
              </a:rPr>
              <a:t>Group (e.g., geographic area)</a:t>
            </a:r>
          </a:p>
        </p:txBody>
      </p:sp>
      <p:sp>
        <p:nvSpPr>
          <p:cNvPr id="21510" name="Text Box 7"/>
          <p:cNvSpPr txBox="1">
            <a:spLocks noChangeArrowheads="1"/>
          </p:cNvSpPr>
          <p:nvPr/>
        </p:nvSpPr>
        <p:spPr bwMode="auto">
          <a:xfrm>
            <a:off x="6235968" y="2188870"/>
            <a:ext cx="1553630" cy="461665"/>
          </a:xfrm>
          <a:prstGeom prst="rect">
            <a:avLst/>
          </a:prstGeom>
          <a:noFill/>
          <a:ln w="9525">
            <a:noFill/>
            <a:miter lim="800000"/>
            <a:headEnd/>
            <a:tailEnd/>
          </a:ln>
        </p:spPr>
        <p:txBody>
          <a:bodyPr wrap="none">
            <a:spAutoFit/>
          </a:bodyPr>
          <a:lstStyle/>
          <a:p>
            <a:r>
              <a:rPr lang="en-US" sz="2400" b="1" dirty="0">
                <a:solidFill>
                  <a:srgbClr val="000000"/>
                </a:solidFill>
              </a:rPr>
              <a:t>Individual</a:t>
            </a:r>
          </a:p>
        </p:txBody>
      </p:sp>
      <p:sp>
        <p:nvSpPr>
          <p:cNvPr id="21511" name="Line 8"/>
          <p:cNvSpPr>
            <a:spLocks noChangeShapeType="1"/>
          </p:cNvSpPr>
          <p:nvPr/>
        </p:nvSpPr>
        <p:spPr bwMode="auto">
          <a:xfrm>
            <a:off x="1204345" y="3408869"/>
            <a:ext cx="0" cy="457200"/>
          </a:xfrm>
          <a:prstGeom prst="line">
            <a:avLst/>
          </a:prstGeom>
          <a:noFill/>
          <a:ln w="9525">
            <a:solidFill>
              <a:schemeClr val="tx1"/>
            </a:solidFill>
            <a:round/>
            <a:headEnd/>
            <a:tailEnd type="triangle" w="med" len="med"/>
          </a:ln>
        </p:spPr>
        <p:txBody>
          <a:bodyPr wrap="none" anchor="ctr"/>
          <a:lstStyle/>
          <a:p>
            <a:pPr algn="l" eaLnBrk="1" hangingPunct="1"/>
            <a:endParaRPr lang="en-US" sz="2400" dirty="0">
              <a:solidFill>
                <a:srgbClr val="000000"/>
              </a:solidFill>
            </a:endParaRPr>
          </a:p>
        </p:txBody>
      </p:sp>
      <p:sp>
        <p:nvSpPr>
          <p:cNvPr id="21512" name="Line 9"/>
          <p:cNvSpPr>
            <a:spLocks noChangeShapeType="1"/>
          </p:cNvSpPr>
          <p:nvPr/>
        </p:nvSpPr>
        <p:spPr bwMode="auto">
          <a:xfrm flipH="1">
            <a:off x="4157663" y="4306738"/>
            <a:ext cx="1543050" cy="701674"/>
          </a:xfrm>
          <a:prstGeom prst="line">
            <a:avLst/>
          </a:prstGeom>
          <a:noFill/>
          <a:ln w="9525">
            <a:solidFill>
              <a:schemeClr val="tx1"/>
            </a:solidFill>
            <a:round/>
            <a:headEnd/>
            <a:tailEnd type="triangle" w="med" len="med"/>
          </a:ln>
        </p:spPr>
        <p:txBody>
          <a:bodyPr wrap="none" anchor="ctr"/>
          <a:lstStyle/>
          <a:p>
            <a:pPr algn="l" eaLnBrk="1" hangingPunct="1"/>
            <a:endParaRPr lang="en-US" sz="2400" dirty="0">
              <a:solidFill>
                <a:srgbClr val="000000"/>
              </a:solidFill>
            </a:endParaRPr>
          </a:p>
        </p:txBody>
      </p:sp>
      <p:sp>
        <p:nvSpPr>
          <p:cNvPr id="21513" name="Text Box 10"/>
          <p:cNvSpPr txBox="1">
            <a:spLocks noChangeArrowheads="1"/>
          </p:cNvSpPr>
          <p:nvPr/>
        </p:nvSpPr>
        <p:spPr bwMode="auto">
          <a:xfrm>
            <a:off x="308473" y="3732363"/>
            <a:ext cx="2258952" cy="461665"/>
          </a:xfrm>
          <a:prstGeom prst="rect">
            <a:avLst/>
          </a:prstGeom>
          <a:noFill/>
          <a:ln w="9525">
            <a:noFill/>
            <a:miter lim="800000"/>
            <a:headEnd/>
            <a:tailEnd/>
          </a:ln>
        </p:spPr>
        <p:txBody>
          <a:bodyPr wrap="none">
            <a:spAutoFit/>
          </a:bodyPr>
          <a:lstStyle/>
          <a:p>
            <a:r>
              <a:rPr lang="en-US" sz="2400" dirty="0" smtClean="0">
                <a:solidFill>
                  <a:srgbClr val="000000"/>
                </a:solidFill>
              </a:rPr>
              <a:t>Ecologic </a:t>
            </a:r>
            <a:r>
              <a:rPr lang="en-US" sz="2400" dirty="0">
                <a:solidFill>
                  <a:srgbClr val="000000"/>
                </a:solidFill>
              </a:rPr>
              <a:t>Studies</a:t>
            </a:r>
          </a:p>
        </p:txBody>
      </p:sp>
      <p:sp>
        <p:nvSpPr>
          <p:cNvPr id="21514" name="Text Box 11"/>
          <p:cNvSpPr txBox="1">
            <a:spLocks noChangeArrowheads="1"/>
          </p:cNvSpPr>
          <p:nvPr/>
        </p:nvSpPr>
        <p:spPr bwMode="auto">
          <a:xfrm>
            <a:off x="5333316" y="5009708"/>
            <a:ext cx="2233304" cy="1384995"/>
          </a:xfrm>
          <a:prstGeom prst="rect">
            <a:avLst/>
          </a:prstGeom>
          <a:noFill/>
          <a:ln w="9525">
            <a:noFill/>
            <a:miter lim="800000"/>
            <a:headEnd/>
            <a:tailEnd/>
          </a:ln>
        </p:spPr>
        <p:txBody>
          <a:bodyPr wrap="none">
            <a:spAutoFit/>
          </a:bodyPr>
          <a:lstStyle/>
          <a:p>
            <a:pPr>
              <a:spcBef>
                <a:spcPct val="50000"/>
              </a:spcBef>
            </a:pPr>
            <a:r>
              <a:rPr lang="en-US" sz="2400" u="sng" dirty="0" smtClean="0">
                <a:solidFill>
                  <a:srgbClr val="000000"/>
                </a:solidFill>
              </a:rPr>
              <a:t>Between-subject</a:t>
            </a:r>
            <a:endParaRPr lang="en-US" sz="2400" u="sng" dirty="0">
              <a:solidFill>
                <a:srgbClr val="000000"/>
              </a:solidFill>
            </a:endParaRPr>
          </a:p>
          <a:p>
            <a:r>
              <a:rPr lang="en-US" sz="2000" dirty="0">
                <a:solidFill>
                  <a:srgbClr val="000000"/>
                </a:solidFill>
              </a:rPr>
              <a:t>Cohort </a:t>
            </a:r>
          </a:p>
          <a:p>
            <a:r>
              <a:rPr lang="en-US" sz="2000" dirty="0">
                <a:solidFill>
                  <a:srgbClr val="000000"/>
                </a:solidFill>
              </a:rPr>
              <a:t>Cross-sectional</a:t>
            </a:r>
          </a:p>
          <a:p>
            <a:r>
              <a:rPr lang="en-US" sz="2000" dirty="0">
                <a:solidFill>
                  <a:srgbClr val="000000"/>
                </a:solidFill>
              </a:rPr>
              <a:t>Case-Control</a:t>
            </a:r>
          </a:p>
        </p:txBody>
      </p:sp>
      <p:sp>
        <p:nvSpPr>
          <p:cNvPr id="21515" name="Text Box 13"/>
          <p:cNvSpPr txBox="1">
            <a:spLocks noChangeArrowheads="1"/>
          </p:cNvSpPr>
          <p:nvPr/>
        </p:nvSpPr>
        <p:spPr bwMode="auto">
          <a:xfrm>
            <a:off x="7782701" y="4113362"/>
            <a:ext cx="1920718" cy="707886"/>
          </a:xfrm>
          <a:prstGeom prst="rect">
            <a:avLst/>
          </a:prstGeom>
          <a:noFill/>
          <a:ln w="9525">
            <a:noFill/>
            <a:miter lim="800000"/>
            <a:headEnd/>
            <a:tailEnd/>
          </a:ln>
        </p:spPr>
        <p:txBody>
          <a:bodyPr wrap="none">
            <a:spAutoFit/>
          </a:bodyPr>
          <a:lstStyle/>
          <a:p>
            <a:r>
              <a:rPr lang="en-US" sz="2000" dirty="0">
                <a:solidFill>
                  <a:srgbClr val="000000"/>
                </a:solidFill>
              </a:rPr>
              <a:t>Randomized</a:t>
            </a:r>
          </a:p>
          <a:p>
            <a:r>
              <a:rPr lang="en-US" sz="2000" dirty="0">
                <a:solidFill>
                  <a:srgbClr val="000000"/>
                </a:solidFill>
              </a:rPr>
              <a:t>Non-randomized</a:t>
            </a:r>
          </a:p>
        </p:txBody>
      </p:sp>
      <p:sp>
        <p:nvSpPr>
          <p:cNvPr id="21516" name="Text Box 14"/>
          <p:cNvSpPr txBox="1">
            <a:spLocks noChangeArrowheads="1"/>
          </p:cNvSpPr>
          <p:nvPr/>
        </p:nvSpPr>
        <p:spPr bwMode="auto">
          <a:xfrm>
            <a:off x="5314950" y="3810000"/>
            <a:ext cx="2228850" cy="457200"/>
          </a:xfrm>
          <a:prstGeom prst="rect">
            <a:avLst/>
          </a:prstGeom>
          <a:noFill/>
          <a:ln w="9525">
            <a:noFill/>
            <a:miter lim="800000"/>
            <a:headEnd/>
            <a:tailEnd/>
          </a:ln>
        </p:spPr>
        <p:txBody>
          <a:bodyPr>
            <a:spAutoFit/>
          </a:bodyPr>
          <a:lstStyle/>
          <a:p>
            <a:pPr>
              <a:spcBef>
                <a:spcPct val="50000"/>
              </a:spcBef>
            </a:pPr>
            <a:r>
              <a:rPr lang="en-US" sz="2400" dirty="0">
                <a:solidFill>
                  <a:srgbClr val="000000"/>
                </a:solidFill>
              </a:rPr>
              <a:t>Observational</a:t>
            </a:r>
          </a:p>
        </p:txBody>
      </p:sp>
      <p:sp>
        <p:nvSpPr>
          <p:cNvPr id="21517" name="Text Box 15"/>
          <p:cNvSpPr txBox="1">
            <a:spLocks noChangeArrowheads="1"/>
          </p:cNvSpPr>
          <p:nvPr/>
        </p:nvSpPr>
        <p:spPr bwMode="auto">
          <a:xfrm>
            <a:off x="7415213" y="3239938"/>
            <a:ext cx="2743200" cy="457200"/>
          </a:xfrm>
          <a:prstGeom prst="rect">
            <a:avLst/>
          </a:prstGeom>
          <a:noFill/>
          <a:ln w="9525">
            <a:noFill/>
            <a:miter lim="800000"/>
            <a:headEnd/>
            <a:tailEnd/>
          </a:ln>
        </p:spPr>
        <p:txBody>
          <a:bodyPr>
            <a:spAutoFit/>
          </a:bodyPr>
          <a:lstStyle/>
          <a:p>
            <a:pPr>
              <a:spcBef>
                <a:spcPct val="50000"/>
              </a:spcBef>
            </a:pPr>
            <a:r>
              <a:rPr lang="en-US" sz="2400" dirty="0">
                <a:solidFill>
                  <a:srgbClr val="000000"/>
                </a:solidFill>
              </a:rPr>
              <a:t>Experimental</a:t>
            </a:r>
          </a:p>
        </p:txBody>
      </p:sp>
      <p:sp>
        <p:nvSpPr>
          <p:cNvPr id="21518" name="Line 16"/>
          <p:cNvSpPr>
            <a:spLocks noChangeShapeType="1"/>
          </p:cNvSpPr>
          <p:nvPr/>
        </p:nvSpPr>
        <p:spPr bwMode="auto">
          <a:xfrm>
            <a:off x="8872538" y="3656161"/>
            <a:ext cx="0" cy="457200"/>
          </a:xfrm>
          <a:prstGeom prst="line">
            <a:avLst/>
          </a:prstGeom>
          <a:noFill/>
          <a:ln w="9525">
            <a:solidFill>
              <a:schemeClr val="tx1"/>
            </a:solidFill>
            <a:round/>
            <a:headEnd/>
            <a:tailEnd type="triangle" w="med" len="med"/>
          </a:ln>
        </p:spPr>
        <p:txBody>
          <a:bodyPr wrap="none" anchor="ctr"/>
          <a:lstStyle/>
          <a:p>
            <a:pPr algn="l" eaLnBrk="1" hangingPunct="1"/>
            <a:endParaRPr lang="en-US" sz="2400" dirty="0">
              <a:solidFill>
                <a:srgbClr val="000000"/>
              </a:solidFill>
            </a:endParaRPr>
          </a:p>
        </p:txBody>
      </p:sp>
      <p:sp>
        <p:nvSpPr>
          <p:cNvPr id="21519" name="Line 17"/>
          <p:cNvSpPr>
            <a:spLocks noChangeShapeType="1"/>
          </p:cNvSpPr>
          <p:nvPr/>
        </p:nvSpPr>
        <p:spPr bwMode="auto">
          <a:xfrm flipH="1">
            <a:off x="6172200" y="2725738"/>
            <a:ext cx="342900" cy="1084262"/>
          </a:xfrm>
          <a:prstGeom prst="line">
            <a:avLst/>
          </a:prstGeom>
          <a:noFill/>
          <a:ln w="9525">
            <a:solidFill>
              <a:schemeClr val="tx1"/>
            </a:solidFill>
            <a:round/>
            <a:headEnd/>
            <a:tailEnd type="triangle" w="med" len="med"/>
          </a:ln>
        </p:spPr>
        <p:txBody>
          <a:bodyPr wrap="none" anchor="ctr"/>
          <a:lstStyle/>
          <a:p>
            <a:pPr algn="l" eaLnBrk="1" hangingPunct="1"/>
            <a:endParaRPr lang="en-US" sz="2400" dirty="0">
              <a:solidFill>
                <a:srgbClr val="000000"/>
              </a:solidFill>
            </a:endParaRPr>
          </a:p>
        </p:txBody>
      </p:sp>
      <p:sp>
        <p:nvSpPr>
          <p:cNvPr id="21520" name="Line 18"/>
          <p:cNvSpPr>
            <a:spLocks noChangeShapeType="1"/>
          </p:cNvSpPr>
          <p:nvPr/>
        </p:nvSpPr>
        <p:spPr bwMode="auto">
          <a:xfrm>
            <a:off x="7029450" y="2768937"/>
            <a:ext cx="771525" cy="506083"/>
          </a:xfrm>
          <a:prstGeom prst="line">
            <a:avLst/>
          </a:prstGeom>
          <a:noFill/>
          <a:ln w="9525">
            <a:solidFill>
              <a:schemeClr val="tx1"/>
            </a:solidFill>
            <a:round/>
            <a:headEnd/>
            <a:tailEnd type="triangle" w="med" len="med"/>
          </a:ln>
        </p:spPr>
        <p:txBody>
          <a:bodyPr wrap="none" anchor="ctr"/>
          <a:lstStyle/>
          <a:p>
            <a:pPr algn="l" eaLnBrk="1" hangingPunct="1"/>
            <a:endParaRPr lang="en-US" sz="2400" dirty="0">
              <a:solidFill>
                <a:srgbClr val="000000"/>
              </a:solidFill>
            </a:endParaRPr>
          </a:p>
        </p:txBody>
      </p:sp>
      <p:sp>
        <p:nvSpPr>
          <p:cNvPr id="21521" name="Text Box 21"/>
          <p:cNvSpPr txBox="1">
            <a:spLocks noChangeArrowheads="1"/>
          </p:cNvSpPr>
          <p:nvPr/>
        </p:nvSpPr>
        <p:spPr bwMode="auto">
          <a:xfrm>
            <a:off x="2113809" y="5182894"/>
            <a:ext cx="2869695" cy="1384995"/>
          </a:xfrm>
          <a:prstGeom prst="rect">
            <a:avLst/>
          </a:prstGeom>
          <a:noFill/>
          <a:ln w="9525">
            <a:noFill/>
            <a:miter lim="800000"/>
            <a:headEnd/>
            <a:tailEnd/>
          </a:ln>
        </p:spPr>
        <p:txBody>
          <a:bodyPr wrap="none">
            <a:spAutoFit/>
          </a:bodyPr>
          <a:lstStyle/>
          <a:p>
            <a:pPr>
              <a:spcBef>
                <a:spcPct val="50000"/>
              </a:spcBef>
            </a:pPr>
            <a:r>
              <a:rPr lang="en-US" sz="2400" u="sng" dirty="0" smtClean="0">
                <a:solidFill>
                  <a:srgbClr val="000000"/>
                </a:solidFill>
              </a:rPr>
              <a:t>Within-subject</a:t>
            </a:r>
            <a:endParaRPr lang="en-US" sz="2400" u="sng" dirty="0">
              <a:solidFill>
                <a:srgbClr val="000000"/>
              </a:solidFill>
            </a:endParaRPr>
          </a:p>
          <a:p>
            <a:r>
              <a:rPr lang="en-US" sz="2000" dirty="0">
                <a:solidFill>
                  <a:srgbClr val="000000"/>
                </a:solidFill>
              </a:rPr>
              <a:t>Case-crossover</a:t>
            </a:r>
          </a:p>
          <a:p>
            <a:r>
              <a:rPr lang="en-US" sz="2000" dirty="0">
                <a:solidFill>
                  <a:srgbClr val="000000"/>
                </a:solidFill>
              </a:rPr>
              <a:t>Case only</a:t>
            </a:r>
          </a:p>
          <a:p>
            <a:r>
              <a:rPr lang="en-US" sz="2000" dirty="0">
                <a:solidFill>
                  <a:srgbClr val="000000"/>
                </a:solidFill>
              </a:rPr>
              <a:t>Self-controlled case series</a:t>
            </a:r>
          </a:p>
        </p:txBody>
      </p:sp>
      <p:sp>
        <p:nvSpPr>
          <p:cNvPr id="21522" name="Line 22"/>
          <p:cNvSpPr>
            <a:spLocks noChangeShapeType="1"/>
          </p:cNvSpPr>
          <p:nvPr/>
        </p:nvSpPr>
        <p:spPr bwMode="auto">
          <a:xfrm>
            <a:off x="6429375" y="4306738"/>
            <a:ext cx="0" cy="701674"/>
          </a:xfrm>
          <a:prstGeom prst="line">
            <a:avLst/>
          </a:prstGeom>
          <a:noFill/>
          <a:ln w="9525">
            <a:solidFill>
              <a:schemeClr val="tx1"/>
            </a:solidFill>
            <a:round/>
            <a:headEnd/>
            <a:tailEnd type="triangle" w="med" len="med"/>
          </a:ln>
        </p:spPr>
        <p:txBody>
          <a:bodyPr wrap="none" anchor="ctr"/>
          <a:lstStyle/>
          <a:p>
            <a:pPr algn="l" eaLnBrk="1" hangingPunct="1"/>
            <a:endParaRPr lang="en-US" sz="2400" dirty="0">
              <a:solidFill>
                <a:srgbClr val="000000"/>
              </a:solidFill>
            </a:endParaRPr>
          </a:p>
        </p:txBody>
      </p:sp>
      <p:sp>
        <p:nvSpPr>
          <p:cNvPr id="20" name="Text Box 14"/>
          <p:cNvSpPr txBox="1">
            <a:spLocks noChangeArrowheads="1"/>
          </p:cNvSpPr>
          <p:nvPr/>
        </p:nvSpPr>
        <p:spPr bwMode="auto">
          <a:xfrm>
            <a:off x="63400" y="3045125"/>
            <a:ext cx="2228850" cy="457200"/>
          </a:xfrm>
          <a:prstGeom prst="rect">
            <a:avLst/>
          </a:prstGeom>
          <a:noFill/>
          <a:ln w="9525">
            <a:noFill/>
            <a:miter lim="800000"/>
            <a:headEnd/>
            <a:tailEnd/>
          </a:ln>
        </p:spPr>
        <p:txBody>
          <a:bodyPr>
            <a:spAutoFit/>
          </a:bodyPr>
          <a:lstStyle/>
          <a:p>
            <a:pPr>
              <a:spcBef>
                <a:spcPct val="50000"/>
              </a:spcBef>
            </a:pPr>
            <a:r>
              <a:rPr lang="en-US" sz="2400" dirty="0">
                <a:solidFill>
                  <a:srgbClr val="000000"/>
                </a:solidFill>
              </a:rPr>
              <a:t>Observational</a:t>
            </a:r>
          </a:p>
        </p:txBody>
      </p:sp>
      <p:sp>
        <p:nvSpPr>
          <p:cNvPr id="21" name="Text Box 15"/>
          <p:cNvSpPr txBox="1">
            <a:spLocks noChangeArrowheads="1"/>
          </p:cNvSpPr>
          <p:nvPr/>
        </p:nvSpPr>
        <p:spPr bwMode="auto">
          <a:xfrm>
            <a:off x="2978051" y="2996242"/>
            <a:ext cx="2743200" cy="457200"/>
          </a:xfrm>
          <a:prstGeom prst="rect">
            <a:avLst/>
          </a:prstGeom>
          <a:noFill/>
          <a:ln w="9525">
            <a:noFill/>
            <a:miter lim="800000"/>
            <a:headEnd/>
            <a:tailEnd/>
          </a:ln>
        </p:spPr>
        <p:txBody>
          <a:bodyPr>
            <a:spAutoFit/>
          </a:bodyPr>
          <a:lstStyle/>
          <a:p>
            <a:pPr>
              <a:spcBef>
                <a:spcPct val="50000"/>
              </a:spcBef>
            </a:pPr>
            <a:r>
              <a:rPr lang="en-US" sz="2400" dirty="0">
                <a:solidFill>
                  <a:srgbClr val="000000"/>
                </a:solidFill>
              </a:rPr>
              <a:t>Experimental</a:t>
            </a:r>
          </a:p>
        </p:txBody>
      </p:sp>
      <p:sp>
        <p:nvSpPr>
          <p:cNvPr id="22" name="Line 17"/>
          <p:cNvSpPr>
            <a:spLocks noChangeShapeType="1"/>
          </p:cNvSpPr>
          <p:nvPr/>
        </p:nvSpPr>
        <p:spPr bwMode="auto">
          <a:xfrm flipH="1">
            <a:off x="1777901" y="2767642"/>
            <a:ext cx="342900" cy="457200"/>
          </a:xfrm>
          <a:prstGeom prst="line">
            <a:avLst/>
          </a:prstGeom>
          <a:noFill/>
          <a:ln w="9525">
            <a:solidFill>
              <a:schemeClr val="tx1"/>
            </a:solidFill>
            <a:round/>
            <a:headEnd/>
            <a:tailEnd type="triangle" w="med" len="med"/>
          </a:ln>
        </p:spPr>
        <p:txBody>
          <a:bodyPr wrap="none" anchor="ctr"/>
          <a:lstStyle/>
          <a:p>
            <a:pPr algn="l" eaLnBrk="1" hangingPunct="1"/>
            <a:endParaRPr lang="en-US" sz="2400" dirty="0">
              <a:solidFill>
                <a:srgbClr val="000000"/>
              </a:solidFill>
            </a:endParaRPr>
          </a:p>
        </p:txBody>
      </p:sp>
      <p:sp>
        <p:nvSpPr>
          <p:cNvPr id="23" name="Line 18"/>
          <p:cNvSpPr>
            <a:spLocks noChangeShapeType="1"/>
          </p:cNvSpPr>
          <p:nvPr/>
        </p:nvSpPr>
        <p:spPr bwMode="auto">
          <a:xfrm>
            <a:off x="2635155" y="2767642"/>
            <a:ext cx="771525" cy="304800"/>
          </a:xfrm>
          <a:prstGeom prst="line">
            <a:avLst/>
          </a:prstGeom>
          <a:noFill/>
          <a:ln w="9525">
            <a:solidFill>
              <a:schemeClr val="tx1"/>
            </a:solidFill>
            <a:round/>
            <a:headEnd/>
            <a:tailEnd type="triangle" w="med" len="med"/>
          </a:ln>
        </p:spPr>
        <p:txBody>
          <a:bodyPr wrap="none" anchor="ctr"/>
          <a:lstStyle/>
          <a:p>
            <a:pPr algn="l" eaLnBrk="1" hangingPunct="1"/>
            <a:endParaRPr lang="en-US" sz="2400" dirty="0">
              <a:solidFill>
                <a:srgbClr val="000000"/>
              </a:solidFill>
            </a:endParaRPr>
          </a:p>
        </p:txBody>
      </p:sp>
      <p:sp>
        <p:nvSpPr>
          <p:cNvPr id="24" name="Text Box 13"/>
          <p:cNvSpPr txBox="1">
            <a:spLocks noChangeArrowheads="1"/>
          </p:cNvSpPr>
          <p:nvPr/>
        </p:nvSpPr>
        <p:spPr bwMode="auto">
          <a:xfrm>
            <a:off x="2743200" y="3787914"/>
            <a:ext cx="2144894" cy="707886"/>
          </a:xfrm>
          <a:prstGeom prst="rect">
            <a:avLst/>
          </a:prstGeom>
          <a:noFill/>
          <a:ln w="9525">
            <a:noFill/>
            <a:miter lim="800000"/>
            <a:headEnd/>
            <a:tailEnd/>
          </a:ln>
        </p:spPr>
        <p:txBody>
          <a:bodyPr wrap="square">
            <a:spAutoFit/>
          </a:bodyPr>
          <a:lstStyle/>
          <a:p>
            <a:r>
              <a:rPr lang="en-US" sz="2000" dirty="0" smtClean="0">
                <a:solidFill>
                  <a:srgbClr val="000000"/>
                </a:solidFill>
              </a:rPr>
              <a:t>Randomized</a:t>
            </a:r>
          </a:p>
          <a:p>
            <a:r>
              <a:rPr lang="en-US" sz="2000" dirty="0" smtClean="0">
                <a:solidFill>
                  <a:srgbClr val="000000"/>
                </a:solidFill>
              </a:rPr>
              <a:t>Non-randomized</a:t>
            </a:r>
            <a:endParaRPr lang="en-US" sz="2000" dirty="0">
              <a:solidFill>
                <a:srgbClr val="000000"/>
              </a:solidFill>
            </a:endParaRPr>
          </a:p>
        </p:txBody>
      </p:sp>
      <p:sp>
        <p:nvSpPr>
          <p:cNvPr id="25" name="Line 16"/>
          <p:cNvSpPr>
            <a:spLocks noChangeShapeType="1"/>
          </p:cNvSpPr>
          <p:nvPr/>
        </p:nvSpPr>
        <p:spPr bwMode="auto">
          <a:xfrm>
            <a:off x="3792944" y="3381523"/>
            <a:ext cx="0" cy="457200"/>
          </a:xfrm>
          <a:prstGeom prst="line">
            <a:avLst/>
          </a:prstGeom>
          <a:noFill/>
          <a:ln w="9525">
            <a:solidFill>
              <a:schemeClr val="tx1"/>
            </a:solidFill>
            <a:round/>
            <a:headEnd/>
            <a:tailEnd type="triangle" w="med" len="med"/>
          </a:ln>
        </p:spPr>
        <p:txBody>
          <a:bodyPr wrap="none" anchor="ctr"/>
          <a:lstStyle/>
          <a:p>
            <a:pPr algn="l" eaLnBrk="1" hangingPunct="1"/>
            <a:endParaRPr lang="en-US" sz="2400" dirty="0">
              <a:solidFill>
                <a:srgbClr val="000000"/>
              </a:solidFill>
            </a:endParaRPr>
          </a:p>
        </p:txBody>
      </p:sp>
      <p:sp>
        <p:nvSpPr>
          <p:cNvPr id="2" name="Down Arrow 1"/>
          <p:cNvSpPr/>
          <p:nvPr/>
        </p:nvSpPr>
        <p:spPr bwMode="auto">
          <a:xfrm rot="2303389">
            <a:off x="7774236" y="1240089"/>
            <a:ext cx="545211" cy="1006475"/>
          </a:xfrm>
          <a:prstGeom prst="downArrow">
            <a:avLst>
              <a:gd name="adj1" fmla="val 50000"/>
              <a:gd name="adj2" fmla="val 57120"/>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2400" dirty="0" smtClean="0">
              <a:solidFill>
                <a:srgbClr val="000000"/>
              </a:solidFill>
            </a:endParaRPr>
          </a:p>
        </p:txBody>
      </p:sp>
      <p:sp>
        <p:nvSpPr>
          <p:cNvPr id="3" name="Oval 2"/>
          <p:cNvSpPr/>
          <p:nvPr/>
        </p:nvSpPr>
        <p:spPr bwMode="auto">
          <a:xfrm>
            <a:off x="4989016" y="4788118"/>
            <a:ext cx="2880718" cy="1745348"/>
          </a:xfrm>
          <a:prstGeom prst="ellipse">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2400" dirty="0" smtClean="0">
              <a:solidFill>
                <a:srgbClr val="000000"/>
              </a:solidFill>
            </a:endParaRPr>
          </a:p>
        </p:txBody>
      </p:sp>
      <p:sp>
        <p:nvSpPr>
          <p:cNvPr id="28" name="Oval 27"/>
          <p:cNvSpPr/>
          <p:nvPr/>
        </p:nvSpPr>
        <p:spPr bwMode="auto">
          <a:xfrm>
            <a:off x="7346454" y="3235551"/>
            <a:ext cx="2880718" cy="1745348"/>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2400" dirty="0" smtClean="0">
              <a:solidFill>
                <a:srgbClr val="000000"/>
              </a:solidFill>
            </a:endParaRPr>
          </a:p>
        </p:txBody>
      </p:sp>
    </p:spTree>
    <p:extLst>
      <p:ext uri="{BB962C8B-B14F-4D97-AF65-F5344CB8AC3E}">
        <p14:creationId xmlns:p14="http://schemas.microsoft.com/office/powerpoint/2010/main" val="210947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771525" y="-76200"/>
            <a:ext cx="8743950" cy="1143000"/>
          </a:xfrm>
        </p:spPr>
        <p:txBody>
          <a:bodyPr/>
          <a:lstStyle/>
          <a:p>
            <a:r>
              <a:rPr lang="en-US" b="1" dirty="0" smtClean="0"/>
              <a:t>Two Measures of Incidence</a:t>
            </a:r>
          </a:p>
        </p:txBody>
      </p:sp>
      <p:sp>
        <p:nvSpPr>
          <p:cNvPr id="36866" name="Rectangle 3"/>
          <p:cNvSpPr>
            <a:spLocks noGrp="1" noChangeArrowheads="1"/>
          </p:cNvSpPr>
          <p:nvPr>
            <p:ph type="body" idx="1"/>
          </p:nvPr>
        </p:nvSpPr>
        <p:spPr>
          <a:xfrm>
            <a:off x="300042" y="838200"/>
            <a:ext cx="9686925" cy="4648200"/>
          </a:xfrm>
        </p:spPr>
        <p:txBody>
          <a:bodyPr/>
          <a:lstStyle/>
          <a:p>
            <a:r>
              <a:rPr lang="en-US" sz="2800" b="1" dirty="0"/>
              <a:t>P</a:t>
            </a:r>
            <a:r>
              <a:rPr lang="en-US" sz="2800" b="1" dirty="0" smtClean="0"/>
              <a:t>roportion</a:t>
            </a:r>
            <a:r>
              <a:rPr lang="en-US" sz="2800" dirty="0" smtClean="0"/>
              <a:t> of at-risk individuals who experience the event in a defined time period (E/N during time T). </a:t>
            </a:r>
            <a:r>
              <a:rPr lang="en-US" sz="2800" dirty="0"/>
              <a:t> </a:t>
            </a:r>
            <a:r>
              <a:rPr lang="en-US" sz="2800" dirty="0" smtClean="0"/>
              <a:t>This is unitless.  Varies between 0 and 1.</a:t>
            </a:r>
          </a:p>
          <a:p>
            <a:pPr marL="457200" lvl="1" indent="0">
              <a:spcBef>
                <a:spcPts val="400"/>
              </a:spcBef>
              <a:buNone/>
            </a:pPr>
            <a:r>
              <a:rPr lang="en-US" b="1" dirty="0" smtClean="0"/>
              <a:t>= cumulative incidence </a:t>
            </a:r>
          </a:p>
          <a:p>
            <a:pPr marL="457200" lvl="1" indent="0">
              <a:spcBef>
                <a:spcPts val="400"/>
              </a:spcBef>
              <a:buNone/>
            </a:pPr>
            <a:r>
              <a:rPr lang="en-US" b="1" dirty="0" smtClean="0"/>
              <a:t>= incidence proportion </a:t>
            </a:r>
          </a:p>
          <a:p>
            <a:pPr marL="457200" lvl="1" indent="0">
              <a:spcBef>
                <a:spcPts val="400"/>
              </a:spcBef>
              <a:buNone/>
            </a:pPr>
            <a:r>
              <a:rPr lang="en-US" b="1" dirty="0" smtClean="0"/>
              <a:t>= risk</a:t>
            </a:r>
          </a:p>
          <a:p>
            <a:endParaRPr lang="en-US" sz="1000" dirty="0" smtClean="0"/>
          </a:p>
          <a:p>
            <a:r>
              <a:rPr lang="en-US" sz="2800" dirty="0" smtClean="0"/>
              <a:t>Number of events divided by the amount of at-risk </a:t>
            </a:r>
            <a:r>
              <a:rPr lang="en-US" sz="2800" b="1" dirty="0" smtClean="0"/>
              <a:t>person-time</a:t>
            </a:r>
            <a:r>
              <a:rPr lang="en-US" sz="2800" dirty="0" smtClean="0"/>
              <a:t> observed (E/NT). Importantly</a:t>
            </a:r>
            <a:r>
              <a:rPr lang="en-US" sz="2800" dirty="0"/>
              <a:t>, this is not a </a:t>
            </a:r>
            <a:r>
              <a:rPr lang="en-US" sz="2800" dirty="0" smtClean="0"/>
              <a:t>proportion.  (More next week.) “person-time incidence”</a:t>
            </a:r>
          </a:p>
          <a:p>
            <a:pPr marL="0" indent="465138">
              <a:spcBef>
                <a:spcPts val="400"/>
              </a:spcBef>
              <a:buNone/>
            </a:pPr>
            <a:r>
              <a:rPr lang="en-US" sz="2800" b="1" dirty="0" smtClean="0"/>
              <a:t>= incidence rate </a:t>
            </a:r>
          </a:p>
          <a:p>
            <a:pPr marL="0" indent="465138">
              <a:spcBef>
                <a:spcPts val="400"/>
              </a:spcBef>
              <a:buNone/>
            </a:pPr>
            <a:r>
              <a:rPr lang="en-US" sz="2800" b="1" dirty="0" smtClean="0"/>
              <a:t>= incidence density </a:t>
            </a:r>
          </a:p>
          <a:p>
            <a:pPr marL="0" indent="465138">
              <a:spcBef>
                <a:spcPts val="400"/>
              </a:spcBef>
              <a:buNone/>
            </a:pPr>
            <a:r>
              <a:rPr lang="en-US" sz="2800" b="1" dirty="0" smtClean="0"/>
              <a:t>= rate</a:t>
            </a:r>
          </a:p>
        </p:txBody>
      </p:sp>
    </p:spTree>
    <p:extLst>
      <p:ext uri="{BB962C8B-B14F-4D97-AF65-F5344CB8AC3E}">
        <p14:creationId xmlns:p14="http://schemas.microsoft.com/office/powerpoint/2010/main" val="4078094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685800" y="-152400"/>
            <a:ext cx="8743950" cy="1143000"/>
          </a:xfrm>
        </p:spPr>
        <p:txBody>
          <a:bodyPr/>
          <a:lstStyle/>
          <a:p>
            <a:r>
              <a:rPr lang="en-US" sz="4000" b="1" dirty="0" smtClean="0"/>
              <a:t>Two Ways Censoring Occurs</a:t>
            </a:r>
          </a:p>
        </p:txBody>
      </p:sp>
      <p:sp>
        <p:nvSpPr>
          <p:cNvPr id="79874" name="Rectangle 3"/>
          <p:cNvSpPr>
            <a:spLocks noGrp="1" noChangeArrowheads="1"/>
          </p:cNvSpPr>
          <p:nvPr>
            <p:ph type="body" idx="1"/>
          </p:nvPr>
        </p:nvSpPr>
        <p:spPr>
          <a:xfrm>
            <a:off x="257175" y="838200"/>
            <a:ext cx="9772650" cy="4343400"/>
          </a:xfrm>
        </p:spPr>
        <p:txBody>
          <a:bodyPr/>
          <a:lstStyle/>
          <a:p>
            <a:pPr marL="514350" indent="-514350">
              <a:buFontTx/>
              <a:buAutoNum type="arabicParenR"/>
            </a:pPr>
            <a:r>
              <a:rPr lang="en-US" sz="2600" dirty="0" smtClean="0"/>
              <a:t>Loss to follow-up </a:t>
            </a:r>
          </a:p>
          <a:p>
            <a:pPr marL="914400" lvl="1" indent="-398463"/>
            <a:r>
              <a:rPr lang="en-US" sz="2400" dirty="0" smtClean="0"/>
              <a:t>Also known as “drop-out”</a:t>
            </a:r>
          </a:p>
          <a:p>
            <a:pPr marL="914400" lvl="1" indent="-398463"/>
            <a:r>
              <a:rPr lang="en-US" sz="2400" dirty="0" smtClean="0"/>
              <a:t>Participants might inform investigators of intentions</a:t>
            </a:r>
          </a:p>
          <a:p>
            <a:pPr marL="1314450" lvl="2" indent="-284163"/>
            <a:r>
              <a:rPr lang="en-US" dirty="0" smtClean="0"/>
              <a:t>no longer interested in participating, or</a:t>
            </a:r>
          </a:p>
          <a:p>
            <a:pPr marL="1314450" lvl="2" indent="-284163"/>
            <a:r>
              <a:rPr lang="en-US" dirty="0" smtClean="0"/>
              <a:t>moving away and can no longer practically participate</a:t>
            </a:r>
          </a:p>
          <a:p>
            <a:pPr marL="914400" lvl="1" indent="-398463"/>
            <a:r>
              <a:rPr lang="en-US" sz="2400" dirty="0" smtClean="0"/>
              <a:t>Or, they may not inform investigators</a:t>
            </a:r>
          </a:p>
          <a:p>
            <a:pPr marL="1314450" lvl="2" indent="-284163"/>
            <a:r>
              <a:rPr lang="en-US" dirty="0" smtClean="0"/>
              <a:t>Simply stop coming to study visits and cannot be found</a:t>
            </a:r>
          </a:p>
          <a:p>
            <a:pPr marL="914400" lvl="1" indent="-398463"/>
            <a:r>
              <a:rPr lang="en-US" sz="2400" dirty="0" smtClean="0"/>
              <a:t>Or, in some real-world  underlying cohorts, people just leave the context and no more data about them are available</a:t>
            </a:r>
          </a:p>
          <a:p>
            <a:pPr marL="914400" lvl="1" indent="-398463"/>
            <a:r>
              <a:rPr lang="en-US" sz="2400" dirty="0" smtClean="0"/>
              <a:t>Although all above mechanisms are handled the same analytically, it is important to record the mechanism</a:t>
            </a:r>
          </a:p>
          <a:p>
            <a:endParaRPr lang="en-US" sz="400" dirty="0" smtClean="0"/>
          </a:p>
          <a:p>
            <a:pPr marL="565150" indent="-565150">
              <a:buFontTx/>
              <a:buNone/>
            </a:pPr>
            <a:r>
              <a:rPr lang="en-US" dirty="0" smtClean="0"/>
              <a:t>2) </a:t>
            </a:r>
            <a:r>
              <a:rPr lang="en-US" sz="2600" dirty="0"/>
              <a:t>Administrative </a:t>
            </a:r>
            <a:r>
              <a:rPr lang="en-US" sz="2600" dirty="0" smtClean="0"/>
              <a:t>Censoring </a:t>
            </a:r>
            <a:r>
              <a:rPr lang="en-US" dirty="0" smtClean="0"/>
              <a:t>= </a:t>
            </a:r>
            <a:r>
              <a:rPr lang="en-US" sz="2600" dirty="0" smtClean="0"/>
              <a:t>Study ends and participant has not yet experienced outcome</a:t>
            </a:r>
          </a:p>
          <a:p>
            <a:pPr>
              <a:buFontTx/>
              <a:buNone/>
            </a:pPr>
            <a:endParaRPr lang="en-US" dirty="0" smtClean="0"/>
          </a:p>
        </p:txBody>
      </p:sp>
    </p:spTree>
    <p:extLst>
      <p:ext uri="{BB962C8B-B14F-4D97-AF65-F5344CB8AC3E}">
        <p14:creationId xmlns:p14="http://schemas.microsoft.com/office/powerpoint/2010/main" val="934840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549" y="-184666"/>
            <a:ext cx="184731" cy="369332"/>
          </a:xfrm>
          <a:prstGeom prst="rect">
            <a:avLst/>
          </a:prstGeom>
          <a:noFill/>
          <a:ln w="9525">
            <a:noFill/>
            <a:miter lim="800000"/>
            <a:headEnd/>
            <a:tailEnd/>
          </a:ln>
        </p:spPr>
        <p:txBody>
          <a:bodyPr wrap="none" anchor="ctr">
            <a:spAutoFit/>
          </a:bodyPr>
          <a:lstStyle/>
          <a:p>
            <a:pPr algn="l" eaLnBrk="1" hangingPunct="1"/>
            <a:endParaRPr lang="en-US" sz="1800" dirty="0">
              <a:solidFill>
                <a:srgbClr val="000000"/>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28435120"/>
              </p:ext>
            </p:extLst>
          </p:nvPr>
        </p:nvGraphicFramePr>
        <p:xfrm>
          <a:off x="514350" y="914400"/>
          <a:ext cx="9258300" cy="3881120"/>
        </p:xfrm>
        <a:graphic>
          <a:graphicData uri="http://schemas.openxmlformats.org/drawingml/2006/table">
            <a:tbl>
              <a:tblPr firstRow="1" bandRow="1">
                <a:tableStyleId>{073A0DAA-6AF3-43AB-8588-CEC1D06C72B9}</a:tableStyleId>
              </a:tblPr>
              <a:tblGrid>
                <a:gridCol w="1485900"/>
                <a:gridCol w="1485900"/>
                <a:gridCol w="1485900"/>
                <a:gridCol w="1714500"/>
                <a:gridCol w="1543050"/>
                <a:gridCol w="1543050"/>
              </a:tblGrid>
              <a:tr h="370840">
                <a:tc>
                  <a:txBody>
                    <a:bodyPr/>
                    <a:lstStyle/>
                    <a:p>
                      <a:pPr algn="ctr"/>
                      <a:r>
                        <a:rPr lang="en-US" sz="1600" dirty="0" smtClean="0">
                          <a:latin typeface="+mj-lt"/>
                          <a:cs typeface="Arial" panose="020B0604020202020204" pitchFamily="34" charset="0"/>
                        </a:rPr>
                        <a:t>Time (mos)</a:t>
                      </a:r>
                      <a:endParaRPr lang="en-US" dirty="0">
                        <a:latin typeface="+mj-lt"/>
                      </a:endParaRPr>
                    </a:p>
                  </a:txBody>
                  <a:tcPr marL="102870" marR="102870"/>
                </a:tc>
                <a:tc>
                  <a:txBody>
                    <a:bodyPr/>
                    <a:lstStyle/>
                    <a:p>
                      <a:pPr algn="ctr"/>
                      <a:r>
                        <a:rPr lang="en-US" dirty="0" smtClean="0"/>
                        <a:t>Individuals at Risk</a:t>
                      </a:r>
                      <a:endParaRPr lang="en-US" dirty="0"/>
                    </a:p>
                  </a:txBody>
                  <a:tcPr marL="102870" marR="102870"/>
                </a:tc>
                <a:tc>
                  <a:txBody>
                    <a:bodyPr/>
                    <a:lstStyle/>
                    <a:p>
                      <a:pPr algn="ctr"/>
                      <a:r>
                        <a:rPr lang="en-US" dirty="0" smtClean="0"/>
                        <a:t>Number of Events</a:t>
                      </a:r>
                      <a:endParaRPr lang="en-US" dirty="0"/>
                    </a:p>
                  </a:txBody>
                  <a:tcPr marL="102870" marR="102870"/>
                </a:tc>
                <a:tc>
                  <a:txBody>
                    <a:bodyPr/>
                    <a:lstStyle/>
                    <a:p>
                      <a:pPr algn="ctr"/>
                      <a:r>
                        <a:rPr lang="en-US" dirty="0" smtClean="0"/>
                        <a:t>Conditional Probability of the Event</a:t>
                      </a:r>
                      <a:endParaRPr lang="en-US" dirty="0"/>
                    </a:p>
                  </a:txBody>
                  <a:tcPr marL="102870" marR="102870"/>
                </a:tc>
                <a:tc>
                  <a:txBody>
                    <a:bodyPr/>
                    <a:lstStyle/>
                    <a:p>
                      <a:pPr algn="ctr"/>
                      <a:r>
                        <a:rPr lang="en-US" dirty="0" smtClean="0"/>
                        <a:t>Conditional</a:t>
                      </a:r>
                      <a:r>
                        <a:rPr lang="en-US" baseline="0" dirty="0" smtClean="0"/>
                        <a:t> Probability of Survival</a:t>
                      </a:r>
                      <a:endParaRPr lang="en-US" dirty="0"/>
                    </a:p>
                  </a:txBody>
                  <a:tcPr marL="102870" marR="102870"/>
                </a:tc>
                <a:tc>
                  <a:txBody>
                    <a:bodyPr/>
                    <a:lstStyle/>
                    <a:p>
                      <a:pPr algn="ctr"/>
                      <a:r>
                        <a:rPr lang="en-US" dirty="0" smtClean="0"/>
                        <a:t>Cumulative Probability of Survival</a:t>
                      </a:r>
                      <a:endParaRPr lang="en-US" dirty="0"/>
                    </a:p>
                  </a:txBody>
                  <a:tcPr marL="102870" marR="102870"/>
                </a:tc>
              </a:tr>
              <a:tr h="370840">
                <a:tc>
                  <a:txBody>
                    <a:bodyPr/>
                    <a:lstStyle/>
                    <a:p>
                      <a:pPr algn="ctr"/>
                      <a:endParaRPr lang="en-US" i="1" dirty="0"/>
                    </a:p>
                  </a:txBody>
                  <a:tcPr marL="102870" marR="102870"/>
                </a:tc>
                <a:tc>
                  <a:txBody>
                    <a:bodyPr/>
                    <a:lstStyle/>
                    <a:p>
                      <a:pPr algn="ctr"/>
                      <a:r>
                        <a:rPr lang="en-US" i="1" dirty="0" smtClean="0"/>
                        <a:t>n</a:t>
                      </a:r>
                      <a:endParaRPr lang="en-US" i="1" dirty="0"/>
                    </a:p>
                  </a:txBody>
                  <a:tcPr marL="102870" marR="102870"/>
                </a:tc>
                <a:tc>
                  <a:txBody>
                    <a:bodyPr/>
                    <a:lstStyle/>
                    <a:p>
                      <a:pPr algn="ctr"/>
                      <a:r>
                        <a:rPr lang="en-US" i="1" dirty="0" smtClean="0"/>
                        <a:t>d</a:t>
                      </a:r>
                      <a:endParaRPr lang="en-US" i="1" dirty="0"/>
                    </a:p>
                  </a:txBody>
                  <a:tcPr marL="102870" marR="102870"/>
                </a:tc>
                <a:tc>
                  <a:txBody>
                    <a:bodyPr/>
                    <a:lstStyle/>
                    <a:p>
                      <a:pPr algn="ctr"/>
                      <a:r>
                        <a:rPr lang="en-US" i="1" dirty="0" smtClean="0"/>
                        <a:t>q</a:t>
                      </a:r>
                      <a:r>
                        <a:rPr lang="en-US" i="1" baseline="0" dirty="0" smtClean="0"/>
                        <a:t> </a:t>
                      </a:r>
                      <a:r>
                        <a:rPr lang="en-US" i="1" dirty="0" smtClean="0"/>
                        <a:t>= d/n</a:t>
                      </a:r>
                      <a:endParaRPr lang="en-US" i="1" dirty="0"/>
                    </a:p>
                  </a:txBody>
                  <a:tcPr marL="102870" marR="102870"/>
                </a:tc>
                <a:tc>
                  <a:txBody>
                    <a:bodyPr/>
                    <a:lstStyle/>
                    <a:p>
                      <a:pPr algn="ctr"/>
                      <a:r>
                        <a:rPr lang="en-US" i="1" dirty="0" smtClean="0"/>
                        <a:t>p = 1-q</a:t>
                      </a:r>
                      <a:endParaRPr lang="en-US" i="1" dirty="0"/>
                    </a:p>
                  </a:txBody>
                  <a:tcPr marL="102870" marR="102870"/>
                </a:tc>
                <a:tc>
                  <a:txBody>
                    <a:bodyPr/>
                    <a:lstStyle/>
                    <a:p>
                      <a:pPr algn="ctr"/>
                      <a:r>
                        <a:rPr lang="en-US" i="1" dirty="0" smtClean="0"/>
                        <a:t>S(t)</a:t>
                      </a:r>
                      <a:endParaRPr lang="en-US" i="1" dirty="0"/>
                    </a:p>
                  </a:txBody>
                  <a:tcPr marL="102870" marR="102870"/>
                </a:tc>
              </a:tr>
              <a:tr h="370840">
                <a:tc>
                  <a:txBody>
                    <a:bodyPr/>
                    <a:lstStyle/>
                    <a:p>
                      <a:pPr algn="ctr"/>
                      <a:r>
                        <a:rPr lang="en-US" dirty="0" smtClean="0"/>
                        <a:t>1</a:t>
                      </a:r>
                      <a:endParaRPr lang="en-US" dirty="0"/>
                    </a:p>
                  </a:txBody>
                  <a:tcPr marL="102870" marR="102870"/>
                </a:tc>
                <a:tc>
                  <a:txBody>
                    <a:bodyPr/>
                    <a:lstStyle/>
                    <a:p>
                      <a:pPr algn="ctr"/>
                      <a:r>
                        <a:rPr lang="en-US" dirty="0" smtClean="0"/>
                        <a:t>10</a:t>
                      </a:r>
                      <a:endParaRPr lang="en-US" dirty="0"/>
                    </a:p>
                  </a:txBody>
                  <a:tcPr marL="102870" marR="102870"/>
                </a:tc>
                <a:tc>
                  <a:txBody>
                    <a:bodyPr/>
                    <a:lstStyle/>
                    <a:p>
                      <a:pPr algn="ctr"/>
                      <a:r>
                        <a:rPr lang="en-US" dirty="0" smtClean="0"/>
                        <a:t>1</a:t>
                      </a:r>
                      <a:endParaRPr lang="en-US" dirty="0"/>
                    </a:p>
                  </a:txBody>
                  <a:tcPr marL="102870" marR="102870"/>
                </a:tc>
                <a:tc>
                  <a:txBody>
                    <a:bodyPr/>
                    <a:lstStyle/>
                    <a:p>
                      <a:pPr algn="ctr"/>
                      <a:r>
                        <a:rPr lang="en-US" dirty="0" smtClean="0"/>
                        <a:t>1/10=0.100</a:t>
                      </a:r>
                      <a:endParaRPr lang="en-US" dirty="0"/>
                    </a:p>
                  </a:txBody>
                  <a:tcPr marL="102870" marR="102870"/>
                </a:tc>
                <a:tc>
                  <a:txBody>
                    <a:bodyPr/>
                    <a:lstStyle/>
                    <a:p>
                      <a:pPr algn="ctr"/>
                      <a:r>
                        <a:rPr lang="en-US" dirty="0" smtClean="0"/>
                        <a:t>0.900</a:t>
                      </a:r>
                      <a:endParaRPr lang="en-US" dirty="0"/>
                    </a:p>
                  </a:txBody>
                  <a:tcPr marL="102870" marR="102870"/>
                </a:tc>
                <a:tc>
                  <a:txBody>
                    <a:bodyPr/>
                    <a:lstStyle/>
                    <a:p>
                      <a:pPr algn="ctr"/>
                      <a:r>
                        <a:rPr lang="en-US" dirty="0" smtClean="0"/>
                        <a:t>0.900</a:t>
                      </a:r>
                      <a:endParaRPr lang="en-US" dirty="0"/>
                    </a:p>
                  </a:txBody>
                  <a:tcPr marL="102870" marR="102870"/>
                </a:tc>
              </a:tr>
              <a:tr h="370840">
                <a:tc>
                  <a:txBody>
                    <a:bodyPr/>
                    <a:lstStyle/>
                    <a:p>
                      <a:pPr algn="ctr"/>
                      <a:r>
                        <a:rPr lang="en-US" dirty="0" smtClean="0"/>
                        <a:t>3</a:t>
                      </a:r>
                      <a:endParaRPr lang="en-US" dirty="0"/>
                    </a:p>
                  </a:txBody>
                  <a:tcPr marL="102870" marR="102870"/>
                </a:tc>
                <a:tc>
                  <a:txBody>
                    <a:bodyPr/>
                    <a:lstStyle/>
                    <a:p>
                      <a:pPr algn="ctr"/>
                      <a:r>
                        <a:rPr lang="en-US" dirty="0" smtClean="0"/>
                        <a:t>8</a:t>
                      </a:r>
                      <a:endParaRPr lang="en-US" dirty="0"/>
                    </a:p>
                  </a:txBody>
                  <a:tcPr marL="102870" marR="102870"/>
                </a:tc>
                <a:tc>
                  <a:txBody>
                    <a:bodyPr/>
                    <a:lstStyle/>
                    <a:p>
                      <a:pPr algn="ctr"/>
                      <a:r>
                        <a:rPr lang="en-US" dirty="0" smtClean="0"/>
                        <a:t>1</a:t>
                      </a:r>
                      <a:endParaRPr lang="en-US" dirty="0"/>
                    </a:p>
                  </a:txBody>
                  <a:tcPr marL="102870" marR="102870"/>
                </a:tc>
                <a:tc>
                  <a:txBody>
                    <a:bodyPr/>
                    <a:lstStyle/>
                    <a:p>
                      <a:pPr algn="ctr"/>
                      <a:r>
                        <a:rPr lang="en-US" dirty="0" smtClean="0"/>
                        <a:t>1/8=0.125</a:t>
                      </a:r>
                      <a:endParaRPr lang="en-US" dirty="0"/>
                    </a:p>
                  </a:txBody>
                  <a:tcPr marL="102870" marR="102870"/>
                </a:tc>
                <a:tc>
                  <a:txBody>
                    <a:bodyPr/>
                    <a:lstStyle/>
                    <a:p>
                      <a:pPr algn="ctr"/>
                      <a:r>
                        <a:rPr lang="en-US" dirty="0" smtClean="0"/>
                        <a:t>0.875</a:t>
                      </a:r>
                      <a:endParaRPr lang="en-US" dirty="0"/>
                    </a:p>
                  </a:txBody>
                  <a:tcPr marL="102870" marR="102870"/>
                </a:tc>
                <a:tc>
                  <a:txBody>
                    <a:bodyPr/>
                    <a:lstStyle/>
                    <a:p>
                      <a:pPr algn="ctr"/>
                      <a:r>
                        <a:rPr lang="en-US" dirty="0" smtClean="0"/>
                        <a:t>0.788</a:t>
                      </a:r>
                      <a:endParaRPr lang="en-US" dirty="0"/>
                    </a:p>
                  </a:txBody>
                  <a:tcPr marL="102870" marR="102870"/>
                </a:tc>
              </a:tr>
              <a:tr h="370840">
                <a:tc>
                  <a:txBody>
                    <a:bodyPr/>
                    <a:lstStyle/>
                    <a:p>
                      <a:pPr algn="ctr"/>
                      <a:r>
                        <a:rPr lang="en-US" dirty="0" smtClean="0"/>
                        <a:t>9</a:t>
                      </a:r>
                      <a:endParaRPr lang="en-US" dirty="0"/>
                    </a:p>
                  </a:txBody>
                  <a:tcPr marL="102870" marR="102870"/>
                </a:tc>
                <a:tc>
                  <a:txBody>
                    <a:bodyPr/>
                    <a:lstStyle/>
                    <a:p>
                      <a:pPr algn="ctr"/>
                      <a:r>
                        <a:rPr lang="en-US" dirty="0" smtClean="0"/>
                        <a:t>7</a:t>
                      </a:r>
                      <a:endParaRPr lang="en-US" dirty="0"/>
                    </a:p>
                  </a:txBody>
                  <a:tcPr marL="102870" marR="102870"/>
                </a:tc>
                <a:tc>
                  <a:txBody>
                    <a:bodyPr/>
                    <a:lstStyle/>
                    <a:p>
                      <a:pPr algn="ctr"/>
                      <a:r>
                        <a:rPr lang="en-US" dirty="0" smtClean="0"/>
                        <a:t>1</a:t>
                      </a:r>
                      <a:endParaRPr lang="en-US" dirty="0"/>
                    </a:p>
                  </a:txBody>
                  <a:tcPr marL="102870" marR="102870"/>
                </a:tc>
                <a:tc>
                  <a:txBody>
                    <a:bodyPr/>
                    <a:lstStyle/>
                    <a:p>
                      <a:pPr algn="ctr"/>
                      <a:r>
                        <a:rPr lang="en-US" dirty="0" smtClean="0"/>
                        <a:t>1/7 = 0.143</a:t>
                      </a:r>
                      <a:endParaRPr lang="en-US" dirty="0"/>
                    </a:p>
                  </a:txBody>
                  <a:tcPr marL="102870" marR="102870"/>
                </a:tc>
                <a:tc>
                  <a:txBody>
                    <a:bodyPr/>
                    <a:lstStyle/>
                    <a:p>
                      <a:pPr algn="ctr"/>
                      <a:r>
                        <a:rPr lang="en-US" dirty="0" smtClean="0"/>
                        <a:t>0.857</a:t>
                      </a:r>
                      <a:endParaRPr lang="en-US" dirty="0"/>
                    </a:p>
                  </a:txBody>
                  <a:tcPr marL="102870" marR="102870"/>
                </a:tc>
                <a:tc>
                  <a:txBody>
                    <a:bodyPr/>
                    <a:lstStyle/>
                    <a:p>
                      <a:pPr algn="ctr"/>
                      <a:r>
                        <a:rPr lang="en-US" dirty="0" smtClean="0"/>
                        <a:t>0.675</a:t>
                      </a:r>
                      <a:endParaRPr lang="en-US" dirty="0"/>
                    </a:p>
                  </a:txBody>
                  <a:tcPr marL="102870" marR="102870"/>
                </a:tc>
              </a:tr>
              <a:tr h="370840">
                <a:tc>
                  <a:txBody>
                    <a:bodyPr/>
                    <a:lstStyle/>
                    <a:p>
                      <a:pPr algn="ctr"/>
                      <a:r>
                        <a:rPr lang="en-US" dirty="0" smtClean="0"/>
                        <a:t>13</a:t>
                      </a:r>
                      <a:endParaRPr lang="en-US" dirty="0"/>
                    </a:p>
                  </a:txBody>
                  <a:tcPr marL="102870" marR="102870"/>
                </a:tc>
                <a:tc>
                  <a:txBody>
                    <a:bodyPr/>
                    <a:lstStyle/>
                    <a:p>
                      <a:pPr algn="ctr"/>
                      <a:r>
                        <a:rPr lang="en-US" dirty="0" smtClean="0"/>
                        <a:t>5</a:t>
                      </a:r>
                      <a:endParaRPr lang="en-US" dirty="0"/>
                    </a:p>
                  </a:txBody>
                  <a:tcPr marL="102870" marR="102870"/>
                </a:tc>
                <a:tc>
                  <a:txBody>
                    <a:bodyPr/>
                    <a:lstStyle/>
                    <a:p>
                      <a:pPr algn="ctr"/>
                      <a:r>
                        <a:rPr lang="en-US" dirty="0" smtClean="0"/>
                        <a:t>1</a:t>
                      </a:r>
                      <a:endParaRPr lang="en-US" dirty="0"/>
                    </a:p>
                  </a:txBody>
                  <a:tcPr marL="102870" marR="102870"/>
                </a:tc>
                <a:tc>
                  <a:txBody>
                    <a:bodyPr/>
                    <a:lstStyle/>
                    <a:p>
                      <a:pPr algn="ctr"/>
                      <a:r>
                        <a:rPr lang="en-US" dirty="0" smtClean="0"/>
                        <a:t>1/5 = 0.200</a:t>
                      </a:r>
                      <a:endParaRPr lang="en-US" dirty="0"/>
                    </a:p>
                  </a:txBody>
                  <a:tcPr marL="102870" marR="102870"/>
                </a:tc>
                <a:tc>
                  <a:txBody>
                    <a:bodyPr/>
                    <a:lstStyle/>
                    <a:p>
                      <a:pPr algn="ctr"/>
                      <a:r>
                        <a:rPr lang="en-US" dirty="0" smtClean="0"/>
                        <a:t>0.800</a:t>
                      </a:r>
                      <a:endParaRPr lang="en-US" dirty="0"/>
                    </a:p>
                  </a:txBody>
                  <a:tcPr marL="102870" marR="102870"/>
                </a:tc>
                <a:tc>
                  <a:txBody>
                    <a:bodyPr/>
                    <a:lstStyle/>
                    <a:p>
                      <a:pPr algn="ctr"/>
                      <a:r>
                        <a:rPr lang="en-US" dirty="0" smtClean="0"/>
                        <a:t>0.540</a:t>
                      </a:r>
                      <a:endParaRPr lang="en-US" dirty="0"/>
                    </a:p>
                  </a:txBody>
                  <a:tcPr marL="102870" marR="102870"/>
                </a:tc>
              </a:tr>
              <a:tr h="370840">
                <a:tc>
                  <a:txBody>
                    <a:bodyPr/>
                    <a:lstStyle/>
                    <a:p>
                      <a:pPr algn="ctr"/>
                      <a:r>
                        <a:rPr lang="en-US" dirty="0" smtClean="0"/>
                        <a:t>17</a:t>
                      </a:r>
                      <a:endParaRPr lang="en-US" dirty="0"/>
                    </a:p>
                  </a:txBody>
                  <a:tcPr marL="102870" marR="102870"/>
                </a:tc>
                <a:tc>
                  <a:txBody>
                    <a:bodyPr/>
                    <a:lstStyle/>
                    <a:p>
                      <a:pPr algn="ctr"/>
                      <a:r>
                        <a:rPr lang="en-US" dirty="0" smtClean="0"/>
                        <a:t>3</a:t>
                      </a:r>
                      <a:endParaRPr lang="en-US" dirty="0"/>
                    </a:p>
                  </a:txBody>
                  <a:tcPr marL="102870" marR="102870"/>
                </a:tc>
                <a:tc>
                  <a:txBody>
                    <a:bodyPr/>
                    <a:lstStyle/>
                    <a:p>
                      <a:pPr algn="ctr"/>
                      <a:r>
                        <a:rPr lang="en-US" dirty="0" smtClean="0"/>
                        <a:t>1</a:t>
                      </a:r>
                      <a:endParaRPr lang="en-US" dirty="0"/>
                    </a:p>
                  </a:txBody>
                  <a:tcPr marL="102870" marR="102870"/>
                </a:tc>
                <a:tc>
                  <a:txBody>
                    <a:bodyPr/>
                    <a:lstStyle/>
                    <a:p>
                      <a:pPr algn="ctr"/>
                      <a:r>
                        <a:rPr lang="en-US" dirty="0" smtClean="0"/>
                        <a:t>1/3 = 0.333</a:t>
                      </a:r>
                      <a:endParaRPr lang="en-US" dirty="0"/>
                    </a:p>
                  </a:txBody>
                  <a:tcPr marL="102870" marR="102870"/>
                </a:tc>
                <a:tc>
                  <a:txBody>
                    <a:bodyPr/>
                    <a:lstStyle/>
                    <a:p>
                      <a:pPr algn="ctr"/>
                      <a:r>
                        <a:rPr lang="en-US" dirty="0" smtClean="0"/>
                        <a:t>0.667</a:t>
                      </a:r>
                      <a:endParaRPr lang="en-US" dirty="0"/>
                    </a:p>
                  </a:txBody>
                  <a:tcPr marL="102870" marR="102870"/>
                </a:tc>
                <a:tc>
                  <a:txBody>
                    <a:bodyPr/>
                    <a:lstStyle/>
                    <a:p>
                      <a:pPr algn="ctr"/>
                      <a:r>
                        <a:rPr lang="en-US" dirty="0" smtClean="0"/>
                        <a:t>0.360</a:t>
                      </a:r>
                      <a:endParaRPr lang="en-US" dirty="0"/>
                    </a:p>
                  </a:txBody>
                  <a:tcPr marL="102870" marR="102870"/>
                </a:tc>
              </a:tr>
              <a:tr h="370840">
                <a:tc>
                  <a:txBody>
                    <a:bodyPr/>
                    <a:lstStyle/>
                    <a:p>
                      <a:pPr algn="ctr"/>
                      <a:r>
                        <a:rPr lang="en-US" dirty="0" smtClean="0"/>
                        <a:t>20</a:t>
                      </a:r>
                      <a:endParaRPr lang="en-US" dirty="0"/>
                    </a:p>
                  </a:txBody>
                  <a:tcPr marL="102870" marR="102870"/>
                </a:tc>
                <a:tc>
                  <a:txBody>
                    <a:bodyPr/>
                    <a:lstStyle/>
                    <a:p>
                      <a:pPr algn="ctr"/>
                      <a:r>
                        <a:rPr lang="en-US" dirty="0" smtClean="0"/>
                        <a:t>2</a:t>
                      </a:r>
                      <a:endParaRPr lang="en-US" dirty="0"/>
                    </a:p>
                  </a:txBody>
                  <a:tcPr marL="102870" marR="102870"/>
                </a:tc>
                <a:tc>
                  <a:txBody>
                    <a:bodyPr/>
                    <a:lstStyle/>
                    <a:p>
                      <a:pPr algn="ctr"/>
                      <a:r>
                        <a:rPr lang="en-US" dirty="0" smtClean="0"/>
                        <a:t>1</a:t>
                      </a:r>
                      <a:endParaRPr lang="en-US" dirty="0"/>
                    </a:p>
                  </a:txBody>
                  <a:tcPr marL="102870" marR="102870"/>
                </a:tc>
                <a:tc>
                  <a:txBody>
                    <a:bodyPr/>
                    <a:lstStyle/>
                    <a:p>
                      <a:pPr algn="ctr"/>
                      <a:r>
                        <a:rPr lang="en-US" dirty="0" smtClean="0"/>
                        <a:t>1/2 = 0.500</a:t>
                      </a:r>
                      <a:endParaRPr lang="en-US" dirty="0"/>
                    </a:p>
                  </a:txBody>
                  <a:tcPr marL="102870" marR="102870"/>
                </a:tc>
                <a:tc>
                  <a:txBody>
                    <a:bodyPr/>
                    <a:lstStyle/>
                    <a:p>
                      <a:pPr algn="ctr"/>
                      <a:r>
                        <a:rPr lang="en-US" dirty="0" smtClean="0"/>
                        <a:t>0.500</a:t>
                      </a:r>
                      <a:endParaRPr lang="en-US" dirty="0"/>
                    </a:p>
                  </a:txBody>
                  <a:tcPr marL="102870" marR="102870"/>
                </a:tc>
                <a:tc>
                  <a:txBody>
                    <a:bodyPr/>
                    <a:lstStyle/>
                    <a:p>
                      <a:pPr algn="ctr"/>
                      <a:r>
                        <a:rPr lang="en-US" dirty="0" smtClean="0"/>
                        <a:t>0.180</a:t>
                      </a:r>
                      <a:endParaRPr lang="en-US" dirty="0"/>
                    </a:p>
                  </a:txBody>
                  <a:tcPr marL="102870" marR="102870"/>
                </a:tc>
              </a:tr>
              <a:tr h="370840">
                <a:tc>
                  <a:txBody>
                    <a:bodyPr/>
                    <a:lstStyle/>
                    <a:p>
                      <a:pPr algn="ctr"/>
                      <a:r>
                        <a:rPr lang="en-US" dirty="0" smtClean="0"/>
                        <a:t>24</a:t>
                      </a:r>
                      <a:endParaRPr lang="en-US" dirty="0"/>
                    </a:p>
                  </a:txBody>
                  <a:tcPr marL="102870" marR="102870"/>
                </a:tc>
                <a:tc>
                  <a:txBody>
                    <a:bodyPr/>
                    <a:lstStyle/>
                    <a:p>
                      <a:pPr algn="ctr"/>
                      <a:r>
                        <a:rPr lang="en-US" dirty="0" smtClean="0"/>
                        <a:t>1</a:t>
                      </a:r>
                      <a:endParaRPr lang="en-US" dirty="0"/>
                    </a:p>
                  </a:txBody>
                  <a:tcPr marL="102870" marR="102870"/>
                </a:tc>
                <a:tc>
                  <a:txBody>
                    <a:bodyPr/>
                    <a:lstStyle/>
                    <a:p>
                      <a:pPr algn="ctr"/>
                      <a:r>
                        <a:rPr lang="en-US" dirty="0" smtClean="0"/>
                        <a:t>0</a:t>
                      </a:r>
                      <a:endParaRPr lang="en-US" dirty="0"/>
                    </a:p>
                  </a:txBody>
                  <a:tcPr marL="102870" marR="102870"/>
                </a:tc>
                <a:tc>
                  <a:txBody>
                    <a:bodyPr/>
                    <a:lstStyle/>
                    <a:p>
                      <a:pPr algn="ctr"/>
                      <a:r>
                        <a:rPr lang="en-US" dirty="0" smtClean="0"/>
                        <a:t>0</a:t>
                      </a:r>
                      <a:endParaRPr lang="en-US" dirty="0"/>
                    </a:p>
                  </a:txBody>
                  <a:tcPr marL="102870" marR="102870"/>
                </a:tc>
                <a:tc>
                  <a:txBody>
                    <a:bodyPr/>
                    <a:lstStyle/>
                    <a:p>
                      <a:pPr algn="ctr"/>
                      <a:r>
                        <a:rPr lang="en-US" dirty="0" smtClean="0"/>
                        <a:t>1</a:t>
                      </a:r>
                      <a:endParaRPr lang="en-US" dirty="0"/>
                    </a:p>
                  </a:txBody>
                  <a:tcPr marL="102870" marR="102870"/>
                </a:tc>
                <a:tc>
                  <a:txBody>
                    <a:bodyPr/>
                    <a:lstStyle/>
                    <a:p>
                      <a:pPr algn="ctr"/>
                      <a:r>
                        <a:rPr lang="en-US" dirty="0" smtClean="0"/>
                        <a:t>0.180</a:t>
                      </a:r>
                      <a:endParaRPr lang="en-US" dirty="0"/>
                    </a:p>
                  </a:txBody>
                  <a:tcPr marL="102870" marR="102870"/>
                </a:tc>
              </a:tr>
            </a:tbl>
          </a:graphicData>
        </a:graphic>
      </p:graphicFrame>
      <p:sp>
        <p:nvSpPr>
          <p:cNvPr id="3" name="TextBox 2"/>
          <p:cNvSpPr txBox="1"/>
          <p:nvPr/>
        </p:nvSpPr>
        <p:spPr>
          <a:xfrm>
            <a:off x="771543" y="4877555"/>
            <a:ext cx="8915399" cy="830997"/>
          </a:xfrm>
          <a:prstGeom prst="rect">
            <a:avLst/>
          </a:prstGeom>
          <a:noFill/>
        </p:spPr>
        <p:txBody>
          <a:bodyPr wrap="square" rtlCol="0">
            <a:spAutoFit/>
          </a:bodyPr>
          <a:lstStyle/>
          <a:p>
            <a:pPr eaLnBrk="1" hangingPunct="1"/>
            <a:r>
              <a:rPr lang="en-US" sz="2400" dirty="0" smtClean="0">
                <a:solidFill>
                  <a:srgbClr val="000000"/>
                </a:solidFill>
              </a:rPr>
              <a:t>Cumulative probability of survival = S(24) = 0.9 </a:t>
            </a:r>
            <a:r>
              <a:rPr lang="en-US" sz="2400" dirty="0">
                <a:solidFill>
                  <a:srgbClr val="000000"/>
                </a:solidFill>
              </a:rPr>
              <a:t>x 0.875 x 0.857 x </a:t>
            </a:r>
            <a:r>
              <a:rPr lang="en-US" sz="2400" dirty="0" smtClean="0">
                <a:solidFill>
                  <a:srgbClr val="000000"/>
                </a:solidFill>
              </a:rPr>
              <a:t>0.8 x 0.667 x 0.500 x 1 </a:t>
            </a:r>
            <a:r>
              <a:rPr lang="en-US" sz="2400" dirty="0">
                <a:solidFill>
                  <a:srgbClr val="000000"/>
                </a:solidFill>
              </a:rPr>
              <a:t>= </a:t>
            </a:r>
            <a:r>
              <a:rPr lang="en-US" sz="2400" dirty="0" smtClean="0">
                <a:solidFill>
                  <a:srgbClr val="000000"/>
                </a:solidFill>
              </a:rPr>
              <a:t>0.180</a:t>
            </a:r>
          </a:p>
        </p:txBody>
      </p:sp>
      <p:sp>
        <p:nvSpPr>
          <p:cNvPr id="4" name="TextBox 3"/>
          <p:cNvSpPr txBox="1"/>
          <p:nvPr/>
        </p:nvSpPr>
        <p:spPr>
          <a:xfrm>
            <a:off x="943092" y="5715755"/>
            <a:ext cx="8743949" cy="830997"/>
          </a:xfrm>
          <a:prstGeom prst="rect">
            <a:avLst/>
          </a:prstGeom>
          <a:noFill/>
        </p:spPr>
        <p:txBody>
          <a:bodyPr wrap="square" rtlCol="0">
            <a:spAutoFit/>
          </a:bodyPr>
          <a:lstStyle/>
          <a:p>
            <a:pPr eaLnBrk="1" hangingPunct="1"/>
            <a:r>
              <a:rPr lang="en-US" sz="2400" dirty="0">
                <a:solidFill>
                  <a:srgbClr val="000000"/>
                </a:solidFill>
              </a:rPr>
              <a:t>But, we want cumulative incidence, the </a:t>
            </a:r>
            <a:r>
              <a:rPr lang="en-US" sz="2400" dirty="0" smtClean="0">
                <a:solidFill>
                  <a:srgbClr val="000000"/>
                </a:solidFill>
              </a:rPr>
              <a:t>cumulative probability </a:t>
            </a:r>
            <a:r>
              <a:rPr lang="en-US" sz="2400" dirty="0">
                <a:solidFill>
                  <a:srgbClr val="000000"/>
                </a:solidFill>
              </a:rPr>
              <a:t>of the </a:t>
            </a:r>
            <a:r>
              <a:rPr lang="en-US" sz="2400" dirty="0" smtClean="0">
                <a:solidFill>
                  <a:srgbClr val="000000"/>
                </a:solidFill>
              </a:rPr>
              <a:t>event = 1- S(24) = 1 – 0.180 = 0.820</a:t>
            </a:r>
            <a:endParaRPr lang="en-US" sz="2400" dirty="0">
              <a:solidFill>
                <a:srgbClr val="000000"/>
              </a:solidFill>
            </a:endParaRPr>
          </a:p>
        </p:txBody>
      </p:sp>
      <p:sp>
        <p:nvSpPr>
          <p:cNvPr id="7" name="TextBox 6"/>
          <p:cNvSpPr txBox="1"/>
          <p:nvPr/>
        </p:nvSpPr>
        <p:spPr>
          <a:xfrm>
            <a:off x="171450" y="305506"/>
            <a:ext cx="9944100" cy="461665"/>
          </a:xfrm>
          <a:prstGeom prst="rect">
            <a:avLst/>
          </a:prstGeom>
          <a:noFill/>
        </p:spPr>
        <p:txBody>
          <a:bodyPr wrap="square" rtlCol="0">
            <a:spAutoFit/>
          </a:bodyPr>
          <a:lstStyle/>
          <a:p>
            <a:pPr eaLnBrk="1" hangingPunct="1"/>
            <a:r>
              <a:rPr lang="en-US" sz="2400" b="1" dirty="0" smtClean="0">
                <a:solidFill>
                  <a:srgbClr val="000000"/>
                </a:solidFill>
              </a:rPr>
              <a:t>Calculating </a:t>
            </a:r>
            <a:r>
              <a:rPr lang="en-US" sz="2400" b="1" dirty="0">
                <a:solidFill>
                  <a:srgbClr val="000000"/>
                </a:solidFill>
              </a:rPr>
              <a:t>Cumulative </a:t>
            </a:r>
            <a:r>
              <a:rPr lang="en-US" sz="2400" b="1" dirty="0" smtClean="0">
                <a:solidFill>
                  <a:srgbClr val="000000"/>
                </a:solidFill>
              </a:rPr>
              <a:t>Incidence with Kaplan-Meier Approach</a:t>
            </a:r>
            <a:endParaRPr lang="en-US" sz="2400" b="1" dirty="0">
              <a:solidFill>
                <a:srgbClr val="000000"/>
              </a:solidFill>
            </a:endParaRPr>
          </a:p>
        </p:txBody>
      </p:sp>
    </p:spTree>
    <p:extLst>
      <p:ext uri="{BB962C8B-B14F-4D97-AF65-F5344CB8AC3E}">
        <p14:creationId xmlns:p14="http://schemas.microsoft.com/office/powerpoint/2010/main" val="101786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p:cNvPicPr>
            <a:picLocks noChangeAspect="1" noChangeArrowheads="1"/>
          </p:cNvPicPr>
          <p:nvPr/>
        </p:nvPicPr>
        <p:blipFill>
          <a:blip r:embed="rId3"/>
          <a:srcRect l="3448" t="11868" r="2299" b="4951"/>
          <a:stretch>
            <a:fillRect/>
          </a:stretch>
        </p:blipFill>
        <p:spPr bwMode="auto">
          <a:xfrm>
            <a:off x="1028700" y="1641483"/>
            <a:ext cx="8315325" cy="5046663"/>
          </a:xfrm>
          <a:prstGeom prst="rect">
            <a:avLst/>
          </a:prstGeom>
          <a:noFill/>
          <a:ln w="9525">
            <a:noFill/>
            <a:miter lim="800000"/>
            <a:headEnd/>
            <a:tailEnd/>
          </a:ln>
        </p:spPr>
      </p:pic>
      <p:sp>
        <p:nvSpPr>
          <p:cNvPr id="100354" name="Rectangle 2"/>
          <p:cNvSpPr>
            <a:spLocks noChangeArrowheads="1"/>
          </p:cNvSpPr>
          <p:nvPr/>
        </p:nvSpPr>
        <p:spPr bwMode="auto">
          <a:xfrm>
            <a:off x="0" y="152400"/>
            <a:ext cx="10287000" cy="1143000"/>
          </a:xfrm>
          <a:prstGeom prst="rect">
            <a:avLst/>
          </a:prstGeom>
          <a:noFill/>
          <a:ln w="9525">
            <a:noFill/>
            <a:miter lim="800000"/>
            <a:headEnd/>
            <a:tailEnd/>
          </a:ln>
        </p:spPr>
        <p:txBody>
          <a:bodyPr anchor="ctr"/>
          <a:lstStyle/>
          <a:p>
            <a:r>
              <a:rPr lang="en-US" b="1" dirty="0" smtClean="0">
                <a:solidFill>
                  <a:srgbClr val="000000"/>
                </a:solidFill>
              </a:rPr>
              <a:t>The Iconic “Kaplan-Meier Plot” (or “Curve”):</a:t>
            </a:r>
          </a:p>
          <a:p>
            <a:r>
              <a:rPr lang="en-US" b="1" dirty="0" smtClean="0">
                <a:solidFill>
                  <a:srgbClr val="000000"/>
                </a:solidFill>
              </a:rPr>
              <a:t>Typically shows cumulative survival</a:t>
            </a:r>
            <a:endParaRPr lang="en-US" b="1" dirty="0">
              <a:solidFill>
                <a:srgbClr val="000000"/>
              </a:solidFill>
            </a:endParaRPr>
          </a:p>
        </p:txBody>
      </p:sp>
      <p:sp>
        <p:nvSpPr>
          <p:cNvPr id="2" name="TextBox 1"/>
          <p:cNvSpPr txBox="1"/>
          <p:nvPr/>
        </p:nvSpPr>
        <p:spPr>
          <a:xfrm>
            <a:off x="5829300" y="2103847"/>
            <a:ext cx="3429000" cy="461665"/>
          </a:xfrm>
          <a:prstGeom prst="rect">
            <a:avLst/>
          </a:prstGeom>
          <a:noFill/>
        </p:spPr>
        <p:txBody>
          <a:bodyPr wrap="square" rtlCol="0">
            <a:spAutoFit/>
          </a:bodyPr>
          <a:lstStyle/>
          <a:p>
            <a:pPr eaLnBrk="1" hangingPunct="1"/>
            <a:r>
              <a:rPr lang="en-US" sz="2400" dirty="0" smtClean="0">
                <a:solidFill>
                  <a:srgbClr val="000000"/>
                </a:solidFill>
              </a:rPr>
              <a:t>Step Function</a:t>
            </a:r>
            <a:endParaRPr lang="en-US" sz="2400" dirty="0">
              <a:solidFill>
                <a:srgbClr val="000000"/>
              </a:solidFill>
            </a:endParaRPr>
          </a:p>
        </p:txBody>
      </p:sp>
    </p:spTree>
    <p:extLst>
      <p:ext uri="{BB962C8B-B14F-4D97-AF65-F5344CB8AC3E}">
        <p14:creationId xmlns:p14="http://schemas.microsoft.com/office/powerpoint/2010/main" val="3114589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a:xfrm>
            <a:off x="85725" y="76200"/>
            <a:ext cx="10115550" cy="1143000"/>
          </a:xfrm>
        </p:spPr>
        <p:txBody>
          <a:bodyPr/>
          <a:lstStyle/>
          <a:p>
            <a:r>
              <a:rPr lang="en-US" sz="3600" b="1" dirty="0" smtClean="0"/>
              <a:t>Cumulative Incidence: </a:t>
            </a:r>
            <a:br>
              <a:rPr lang="en-US" sz="3600" b="1" dirty="0" smtClean="0"/>
            </a:br>
            <a:r>
              <a:rPr lang="en-US" sz="3600" b="1" dirty="0" smtClean="0"/>
              <a:t>Underlying Assumption #1 </a:t>
            </a:r>
          </a:p>
        </p:txBody>
      </p:sp>
      <p:sp>
        <p:nvSpPr>
          <p:cNvPr id="123906" name="Rectangle 3"/>
          <p:cNvSpPr>
            <a:spLocks noGrp="1" noChangeArrowheads="1"/>
          </p:cNvSpPr>
          <p:nvPr>
            <p:ph type="body" idx="1"/>
          </p:nvPr>
        </p:nvSpPr>
        <p:spPr>
          <a:xfrm>
            <a:off x="0" y="1371600"/>
            <a:ext cx="10372725" cy="4648200"/>
          </a:xfrm>
        </p:spPr>
        <p:txBody>
          <a:bodyPr/>
          <a:lstStyle/>
          <a:p>
            <a:r>
              <a:rPr lang="en-US" sz="3000" dirty="0" smtClean="0"/>
              <a:t>For cumulative incidence to be unbiased (i.e. valid), censoring must be unrelated to the probability of experiencing the outcome.</a:t>
            </a:r>
          </a:p>
          <a:p>
            <a:pPr lvl="1"/>
            <a:r>
              <a:rPr lang="en-US" sz="2600" dirty="0" smtClean="0"/>
              <a:t>Censoring must be “non-informative”</a:t>
            </a:r>
          </a:p>
          <a:p>
            <a:pPr>
              <a:buFontTx/>
              <a:buNone/>
            </a:pPr>
            <a:r>
              <a:rPr lang="en-US" dirty="0" smtClean="0"/>
              <a:t>  </a:t>
            </a:r>
            <a:endParaRPr lang="en-US" sz="1200" dirty="0" smtClean="0"/>
          </a:p>
          <a:p>
            <a:pPr>
              <a:spcBef>
                <a:spcPts val="0"/>
              </a:spcBef>
            </a:pPr>
            <a:r>
              <a:rPr lang="en-US" sz="3000" dirty="0" smtClean="0"/>
              <a:t>i.e., </a:t>
            </a:r>
            <a:r>
              <a:rPr lang="en-US" sz="3000" dirty="0"/>
              <a:t>t</a:t>
            </a:r>
            <a:r>
              <a:rPr lang="en-US" sz="3000" dirty="0" smtClean="0"/>
              <a:t>he outcome experience of those who are censored (particularly those who are lost to follow-up/drop out) must be the same as those who remain in the study.</a:t>
            </a:r>
          </a:p>
          <a:p>
            <a:endParaRPr lang="en-US" dirty="0" smtClean="0"/>
          </a:p>
          <a:p>
            <a:endParaRPr lang="en-US" dirty="0" smtClean="0"/>
          </a:p>
        </p:txBody>
      </p:sp>
    </p:spTree>
    <p:extLst>
      <p:ext uri="{BB962C8B-B14F-4D97-AF65-F5344CB8AC3E}">
        <p14:creationId xmlns:p14="http://schemas.microsoft.com/office/powerpoint/2010/main" val="33312074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57175" y="228600"/>
            <a:ext cx="96869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3600" b="1" dirty="0">
                <a:solidFill>
                  <a:srgbClr val="000000"/>
                </a:solidFill>
              </a:rPr>
              <a:t>Cumulative Incidence Assumption </a:t>
            </a:r>
            <a:r>
              <a:rPr lang="en-US" sz="3600" b="1" dirty="0" smtClean="0">
                <a:solidFill>
                  <a:srgbClr val="000000"/>
                </a:solidFill>
              </a:rPr>
              <a:t>#2 </a:t>
            </a:r>
            <a:r>
              <a:rPr lang="en-US" sz="3600" b="1" dirty="0">
                <a:solidFill>
                  <a:srgbClr val="000000"/>
                </a:solidFill>
              </a:rPr>
              <a:t/>
            </a:r>
            <a:br>
              <a:rPr lang="en-US" sz="3600" b="1" dirty="0">
                <a:solidFill>
                  <a:srgbClr val="000000"/>
                </a:solidFill>
              </a:rPr>
            </a:br>
            <a:r>
              <a:rPr lang="en-US" sz="3600" b="1" dirty="0">
                <a:solidFill>
                  <a:srgbClr val="000000"/>
                </a:solidFill>
              </a:rPr>
              <a:t>For K-M Estimation</a:t>
            </a:r>
            <a:endParaRPr lang="en-US" sz="3600" b="1" kern="0" dirty="0" smtClean="0">
              <a:solidFill>
                <a:srgbClr val="000000"/>
              </a:solidFill>
            </a:endParaRPr>
          </a:p>
        </p:txBody>
      </p:sp>
      <p:sp>
        <p:nvSpPr>
          <p:cNvPr id="4" name="Rectangle 3"/>
          <p:cNvSpPr txBox="1">
            <a:spLocks noChangeArrowheads="1"/>
          </p:cNvSpPr>
          <p:nvPr/>
        </p:nvSpPr>
        <p:spPr bwMode="auto">
          <a:xfrm>
            <a:off x="85725" y="1752600"/>
            <a:ext cx="1011555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kern="0" dirty="0" smtClean="0">
                <a:solidFill>
                  <a:srgbClr val="000000"/>
                </a:solidFill>
              </a:rPr>
              <a:t>No competing events; or </a:t>
            </a:r>
          </a:p>
          <a:p>
            <a:pPr marL="0" indent="0">
              <a:buFontTx/>
              <a:buNone/>
            </a:pPr>
            <a:r>
              <a:rPr lang="en-US" kern="0" dirty="0" smtClean="0">
                <a:solidFill>
                  <a:srgbClr val="000000"/>
                </a:solidFill>
              </a:rPr>
              <a:t> </a:t>
            </a:r>
          </a:p>
          <a:p>
            <a:r>
              <a:rPr lang="en-US" kern="0" dirty="0" smtClean="0">
                <a:solidFill>
                  <a:srgbClr val="000000"/>
                </a:solidFill>
              </a:rPr>
              <a:t>Independent competing events + a world in which you can envision preventing such competing events</a:t>
            </a:r>
            <a:endParaRPr lang="en-US" sz="1300" kern="0" dirty="0" smtClean="0">
              <a:solidFill>
                <a:srgbClr val="000000"/>
              </a:solidFill>
            </a:endParaRPr>
          </a:p>
        </p:txBody>
      </p:sp>
    </p:spTree>
    <p:extLst>
      <p:ext uri="{BB962C8B-B14F-4D97-AF65-F5344CB8AC3E}">
        <p14:creationId xmlns:p14="http://schemas.microsoft.com/office/powerpoint/2010/main" val="618084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771525" y="76200"/>
            <a:ext cx="8743950" cy="1143000"/>
          </a:xfrm>
          <a:prstGeom prst="rect">
            <a:avLst/>
          </a:prstGeom>
          <a:noFill/>
          <a:ln w="9525">
            <a:noFill/>
            <a:miter lim="800000"/>
            <a:headEnd/>
            <a:tailEnd/>
          </a:ln>
        </p:spPr>
        <p:txBody>
          <a:bodyPr anchor="ctr"/>
          <a:lstStyle/>
          <a:p>
            <a:r>
              <a:rPr lang="en-US" sz="4000" b="1" dirty="0" smtClean="0">
                <a:solidFill>
                  <a:srgbClr val="000000"/>
                </a:solidFill>
              </a:rPr>
              <a:t>Incidence Rate</a:t>
            </a:r>
            <a:endParaRPr lang="en-US" sz="4000" b="1" dirty="0">
              <a:solidFill>
                <a:srgbClr val="000000"/>
              </a:solidFill>
            </a:endParaRPr>
          </a:p>
        </p:txBody>
      </p:sp>
      <p:sp>
        <p:nvSpPr>
          <p:cNvPr id="27650" name="Rectangle 3"/>
          <p:cNvSpPr>
            <a:spLocks noChangeArrowheads="1"/>
          </p:cNvSpPr>
          <p:nvPr/>
        </p:nvSpPr>
        <p:spPr bwMode="auto">
          <a:xfrm>
            <a:off x="342900" y="1295400"/>
            <a:ext cx="9686925" cy="4572000"/>
          </a:xfrm>
          <a:prstGeom prst="rect">
            <a:avLst/>
          </a:prstGeom>
          <a:noFill/>
          <a:ln w="9525">
            <a:noFill/>
            <a:miter lim="800000"/>
            <a:headEnd/>
            <a:tailEnd/>
          </a:ln>
        </p:spPr>
        <p:txBody>
          <a:bodyPr/>
          <a:lstStyle/>
          <a:p>
            <a:pPr marL="342900" indent="-342900" algn="l">
              <a:spcBef>
                <a:spcPct val="20000"/>
              </a:spcBef>
              <a:buFontTx/>
              <a:buChar char="•"/>
            </a:pPr>
            <a:r>
              <a:rPr lang="en-US" dirty="0" smtClean="0">
                <a:solidFill>
                  <a:srgbClr val="000000"/>
                </a:solidFill>
              </a:rPr>
              <a:t>Our focus this week is incidence rate</a:t>
            </a:r>
          </a:p>
          <a:p>
            <a:pPr marL="342900" indent="-342900" algn="l">
              <a:spcBef>
                <a:spcPct val="20000"/>
              </a:spcBef>
              <a:buFontTx/>
              <a:buChar char="•"/>
            </a:pPr>
            <a:endParaRPr lang="en-US" sz="1000" dirty="0" smtClean="0">
              <a:solidFill>
                <a:srgbClr val="000000"/>
              </a:solidFill>
            </a:endParaRPr>
          </a:p>
          <a:p>
            <a:pPr marL="342900" indent="-342900" algn="l">
              <a:spcBef>
                <a:spcPct val="20000"/>
              </a:spcBef>
              <a:buFontTx/>
              <a:buChar char="•"/>
            </a:pPr>
            <a:r>
              <a:rPr lang="en-US" dirty="0" smtClean="0">
                <a:solidFill>
                  <a:srgbClr val="000000"/>
                </a:solidFill>
              </a:rPr>
              <a:t>The </a:t>
            </a:r>
            <a:r>
              <a:rPr lang="en-US" dirty="0">
                <a:solidFill>
                  <a:srgbClr val="000000"/>
                </a:solidFill>
              </a:rPr>
              <a:t>number of events per amount of </a:t>
            </a:r>
            <a:r>
              <a:rPr lang="en-US" b="1" dirty="0">
                <a:solidFill>
                  <a:srgbClr val="000000"/>
                </a:solidFill>
              </a:rPr>
              <a:t>person-time</a:t>
            </a:r>
            <a:r>
              <a:rPr lang="en-US" dirty="0">
                <a:solidFill>
                  <a:srgbClr val="000000"/>
                </a:solidFill>
              </a:rPr>
              <a:t> observed (E/NT) = </a:t>
            </a:r>
            <a:r>
              <a:rPr lang="en-US" b="1" dirty="0">
                <a:solidFill>
                  <a:srgbClr val="000000"/>
                </a:solidFill>
              </a:rPr>
              <a:t>incidence</a:t>
            </a:r>
            <a:r>
              <a:rPr lang="en-US" dirty="0">
                <a:solidFill>
                  <a:srgbClr val="000000"/>
                </a:solidFill>
              </a:rPr>
              <a:t> </a:t>
            </a:r>
            <a:r>
              <a:rPr lang="en-US" b="1" dirty="0" smtClean="0">
                <a:solidFill>
                  <a:srgbClr val="000000"/>
                </a:solidFill>
              </a:rPr>
              <a:t>rate</a:t>
            </a:r>
          </a:p>
          <a:p>
            <a:pPr marL="342900" indent="-342900" algn="l">
              <a:spcBef>
                <a:spcPct val="20000"/>
              </a:spcBef>
              <a:buFontTx/>
              <a:buChar char="•"/>
            </a:pPr>
            <a:endParaRPr lang="en-US" sz="1200" b="1" dirty="0">
              <a:solidFill>
                <a:srgbClr val="000000"/>
              </a:solidFill>
            </a:endParaRPr>
          </a:p>
          <a:p>
            <a:pPr marL="342900" indent="-342900" algn="l">
              <a:spcBef>
                <a:spcPct val="20000"/>
              </a:spcBef>
              <a:buFontTx/>
              <a:buChar char="•"/>
            </a:pPr>
            <a:r>
              <a:rPr lang="en-US" dirty="0" smtClean="0">
                <a:solidFill>
                  <a:srgbClr val="000000"/>
                </a:solidFill>
              </a:rPr>
              <a:t>Two flavors of incidence rates</a:t>
            </a:r>
            <a:endParaRPr lang="en-US" dirty="0">
              <a:solidFill>
                <a:srgbClr val="000000"/>
              </a:solidFill>
            </a:endParaRPr>
          </a:p>
          <a:p>
            <a:pPr marL="742950" lvl="1" indent="-285750" algn="l">
              <a:spcBef>
                <a:spcPct val="20000"/>
              </a:spcBef>
              <a:buFontTx/>
              <a:buChar char="–"/>
            </a:pPr>
            <a:r>
              <a:rPr lang="en-US" b="1" dirty="0" smtClean="0">
                <a:solidFill>
                  <a:srgbClr val="000000"/>
                </a:solidFill>
              </a:rPr>
              <a:t>Average </a:t>
            </a:r>
            <a:r>
              <a:rPr lang="en-US" b="1" dirty="0">
                <a:solidFill>
                  <a:srgbClr val="000000"/>
                </a:solidFill>
              </a:rPr>
              <a:t>incidence rate </a:t>
            </a:r>
            <a:r>
              <a:rPr lang="en-US" dirty="0">
                <a:solidFill>
                  <a:srgbClr val="000000"/>
                </a:solidFill>
              </a:rPr>
              <a:t>(“incidence rate”)</a:t>
            </a:r>
          </a:p>
          <a:p>
            <a:pPr marL="742950" lvl="1" indent="-285750" algn="l">
              <a:spcBef>
                <a:spcPct val="20000"/>
              </a:spcBef>
              <a:buFontTx/>
              <a:buChar char="–"/>
            </a:pPr>
            <a:r>
              <a:rPr lang="en-US" b="1" dirty="0">
                <a:solidFill>
                  <a:srgbClr val="000000"/>
                </a:solidFill>
              </a:rPr>
              <a:t>Instantaneous incidence rate </a:t>
            </a:r>
            <a:r>
              <a:rPr lang="en-US" dirty="0">
                <a:solidFill>
                  <a:srgbClr val="000000"/>
                </a:solidFill>
              </a:rPr>
              <a:t>(“hazard”) </a:t>
            </a:r>
            <a:endParaRPr lang="en-US" dirty="0" smtClean="0">
              <a:solidFill>
                <a:srgbClr val="000000"/>
              </a:solidFill>
            </a:endParaRPr>
          </a:p>
        </p:txBody>
      </p:sp>
    </p:spTree>
    <p:extLst>
      <p:ext uri="{BB962C8B-B14F-4D97-AF65-F5344CB8AC3E}">
        <p14:creationId xmlns:p14="http://schemas.microsoft.com/office/powerpoint/2010/main" val="8542687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771525" y="-152400"/>
            <a:ext cx="8743950" cy="1143000"/>
          </a:xfrm>
          <a:prstGeom prst="rect">
            <a:avLst/>
          </a:prstGeom>
          <a:noFill/>
          <a:ln w="9525">
            <a:noFill/>
            <a:miter lim="800000"/>
            <a:headEnd/>
            <a:tailEnd/>
          </a:ln>
        </p:spPr>
        <p:txBody>
          <a:bodyPr anchor="ctr"/>
          <a:lstStyle/>
          <a:p>
            <a:r>
              <a:rPr lang="en-US" sz="4000" b="1" dirty="0" smtClean="0">
                <a:solidFill>
                  <a:srgbClr val="000000"/>
                </a:solidFill>
              </a:rPr>
              <a:t>What is person-time?</a:t>
            </a:r>
            <a:endParaRPr lang="en-US" sz="4000" b="1" dirty="0">
              <a:solidFill>
                <a:srgbClr val="000000"/>
              </a:solidFill>
            </a:endParaRPr>
          </a:p>
        </p:txBody>
      </p:sp>
      <p:sp>
        <p:nvSpPr>
          <p:cNvPr id="27650" name="Rectangle 3"/>
          <p:cNvSpPr>
            <a:spLocks noChangeArrowheads="1"/>
          </p:cNvSpPr>
          <p:nvPr/>
        </p:nvSpPr>
        <p:spPr bwMode="auto">
          <a:xfrm>
            <a:off x="257175" y="1066800"/>
            <a:ext cx="9686925" cy="5562600"/>
          </a:xfrm>
          <a:prstGeom prst="rect">
            <a:avLst/>
          </a:prstGeom>
          <a:noFill/>
          <a:ln w="9525">
            <a:noFill/>
            <a:miter lim="800000"/>
            <a:headEnd/>
            <a:tailEnd/>
          </a:ln>
        </p:spPr>
        <p:txBody>
          <a:bodyPr/>
          <a:lstStyle/>
          <a:p>
            <a:pPr marL="342900" indent="-342900" algn="l">
              <a:spcBef>
                <a:spcPct val="20000"/>
              </a:spcBef>
              <a:buFontTx/>
              <a:buChar char="•"/>
            </a:pPr>
            <a:endParaRPr lang="en-US" sz="2800" b="1" dirty="0" smtClean="0">
              <a:solidFill>
                <a:srgbClr val="000000"/>
              </a:solidFill>
            </a:endParaRPr>
          </a:p>
        </p:txBody>
      </p:sp>
      <p:sp>
        <p:nvSpPr>
          <p:cNvPr id="2" name="Rectangle 1"/>
          <p:cNvSpPr/>
          <p:nvPr/>
        </p:nvSpPr>
        <p:spPr>
          <a:xfrm>
            <a:off x="85725" y="762004"/>
            <a:ext cx="10029825" cy="6524863"/>
          </a:xfrm>
          <a:prstGeom prst="rect">
            <a:avLst/>
          </a:prstGeom>
        </p:spPr>
        <p:txBody>
          <a:bodyPr wrap="square">
            <a:spAutoFit/>
          </a:bodyPr>
          <a:lstStyle/>
          <a:p>
            <a:pPr marL="342900" indent="-342900" algn="l" eaLnBrk="1" hangingPunct="1">
              <a:buFont typeface="Arial" panose="020B0604020202020204" pitchFamily="34" charset="0"/>
              <a:buChar char="•"/>
            </a:pPr>
            <a:r>
              <a:rPr lang="en-US" sz="2800" dirty="0">
                <a:solidFill>
                  <a:srgbClr val="000000"/>
                </a:solidFill>
              </a:rPr>
              <a:t>Person-time refers to the amount of time, in aggregate, any single person or group of persons has been observed. </a:t>
            </a:r>
            <a:endParaRPr lang="en-US" sz="2800" dirty="0" smtClean="0">
              <a:solidFill>
                <a:srgbClr val="000000"/>
              </a:solidFill>
            </a:endParaRPr>
          </a:p>
          <a:p>
            <a:pPr marL="342900" indent="-342900" algn="l" eaLnBrk="1" hangingPunct="1">
              <a:buFont typeface="Arial" panose="020B0604020202020204" pitchFamily="34" charset="0"/>
              <a:buChar char="•"/>
            </a:pPr>
            <a:endParaRPr lang="en-US" sz="800" dirty="0" smtClean="0">
              <a:solidFill>
                <a:srgbClr val="000000"/>
              </a:solidFill>
            </a:endParaRPr>
          </a:p>
          <a:p>
            <a:pPr algn="l" eaLnBrk="1" hangingPunct="1"/>
            <a:r>
              <a:rPr lang="en-US" sz="1000" dirty="0" smtClean="0">
                <a:solidFill>
                  <a:srgbClr val="000000"/>
                </a:solidFill>
              </a:rPr>
              <a:t> </a:t>
            </a:r>
          </a:p>
          <a:p>
            <a:pPr marL="342900" indent="-342900" algn="l" eaLnBrk="1" hangingPunct="1">
              <a:buFont typeface="Arial" panose="020B0604020202020204" pitchFamily="34" charset="0"/>
              <a:buChar char="•"/>
            </a:pPr>
            <a:r>
              <a:rPr lang="en-US" sz="2800" dirty="0" smtClean="0">
                <a:solidFill>
                  <a:srgbClr val="000000"/>
                </a:solidFill>
              </a:rPr>
              <a:t>For </a:t>
            </a:r>
            <a:r>
              <a:rPr lang="en-US" sz="2800" dirty="0">
                <a:solidFill>
                  <a:srgbClr val="000000"/>
                </a:solidFill>
              </a:rPr>
              <a:t>one person, person-time is simply the amount of time the person has been observed.</a:t>
            </a:r>
            <a:r>
              <a:rPr lang="en-US" dirty="0">
                <a:solidFill>
                  <a:srgbClr val="000000"/>
                </a:solidFill>
              </a:rPr>
              <a:t>  </a:t>
            </a:r>
            <a:endParaRPr lang="en-US" dirty="0" smtClean="0">
              <a:solidFill>
                <a:srgbClr val="000000"/>
              </a:solidFill>
            </a:endParaRPr>
          </a:p>
          <a:p>
            <a:pPr marL="342900" indent="-342900" algn="l" eaLnBrk="1" hangingPunct="1">
              <a:buFont typeface="Arial" panose="020B0604020202020204" pitchFamily="34" charset="0"/>
              <a:buChar char="•"/>
            </a:pPr>
            <a:endParaRPr lang="en-US" sz="800" dirty="0" smtClean="0">
              <a:solidFill>
                <a:srgbClr val="000000"/>
              </a:solidFill>
            </a:endParaRPr>
          </a:p>
          <a:p>
            <a:pPr marL="342900" indent="-342900" algn="l" eaLnBrk="1" hangingPunct="1">
              <a:buFont typeface="Arial" panose="020B0604020202020204" pitchFamily="34" charset="0"/>
              <a:buChar char="•"/>
            </a:pPr>
            <a:endParaRPr lang="en-US" sz="800" dirty="0" smtClean="0">
              <a:solidFill>
                <a:srgbClr val="000000"/>
              </a:solidFill>
            </a:endParaRPr>
          </a:p>
          <a:p>
            <a:pPr marL="342900" indent="-342900" algn="l" eaLnBrk="1" hangingPunct="1">
              <a:buFont typeface="Arial" panose="020B0604020202020204" pitchFamily="34" charset="0"/>
              <a:buChar char="•"/>
            </a:pPr>
            <a:r>
              <a:rPr lang="en-US" sz="2800" dirty="0" smtClean="0">
                <a:solidFill>
                  <a:srgbClr val="000000"/>
                </a:solidFill>
              </a:rPr>
              <a:t>For </a:t>
            </a:r>
            <a:r>
              <a:rPr lang="en-US" sz="2800" dirty="0">
                <a:solidFill>
                  <a:srgbClr val="000000"/>
                </a:solidFill>
              </a:rPr>
              <a:t>a group of persons, it is the sum of the individual amounts of time each person has been </a:t>
            </a:r>
            <a:r>
              <a:rPr lang="en-US" sz="2800" dirty="0" smtClean="0">
                <a:solidFill>
                  <a:srgbClr val="000000"/>
                </a:solidFill>
              </a:rPr>
              <a:t>observed. </a:t>
            </a:r>
          </a:p>
          <a:p>
            <a:pPr marL="342900" indent="-342900" algn="l" eaLnBrk="1" hangingPunct="1">
              <a:buFont typeface="Arial" panose="020B0604020202020204" pitchFamily="34" charset="0"/>
              <a:buChar char="•"/>
            </a:pPr>
            <a:endParaRPr lang="en-US" sz="800" dirty="0" smtClean="0">
              <a:solidFill>
                <a:srgbClr val="000000"/>
              </a:solidFill>
            </a:endParaRPr>
          </a:p>
          <a:p>
            <a:pPr marL="342900" indent="-342900" algn="l" eaLnBrk="1" hangingPunct="1">
              <a:buFont typeface="Arial" panose="020B0604020202020204" pitchFamily="34" charset="0"/>
              <a:buChar char="•"/>
            </a:pPr>
            <a:endParaRPr lang="en-US" sz="800" dirty="0" smtClean="0">
              <a:solidFill>
                <a:srgbClr val="000000"/>
              </a:solidFill>
            </a:endParaRPr>
          </a:p>
          <a:p>
            <a:pPr marL="342900" indent="-342900" algn="l" eaLnBrk="1" hangingPunct="1">
              <a:buFont typeface="Arial" panose="020B0604020202020204" pitchFamily="34" charset="0"/>
              <a:buChar char="•"/>
            </a:pPr>
            <a:r>
              <a:rPr lang="en-US" sz="2800" dirty="0" smtClean="0">
                <a:solidFill>
                  <a:srgbClr val="000000"/>
                </a:solidFill>
              </a:rPr>
              <a:t>A different kind of time than we are used to:  </a:t>
            </a:r>
          </a:p>
          <a:p>
            <a:pPr marL="914400" lvl="1" indent="-457200" algn="l" eaLnBrk="1" hangingPunct="1">
              <a:buFont typeface="Times New Roman" panose="02020603050405020304" pitchFamily="18" charset="0"/>
              <a:buChar char="–"/>
            </a:pPr>
            <a:r>
              <a:rPr lang="en-US" sz="2400" dirty="0">
                <a:solidFill>
                  <a:srgbClr val="000000"/>
                </a:solidFill>
              </a:rPr>
              <a:t>Not a stretch of </a:t>
            </a:r>
            <a:r>
              <a:rPr lang="en-US" sz="2400" dirty="0" smtClean="0">
                <a:solidFill>
                  <a:srgbClr val="000000"/>
                </a:solidFill>
              </a:rPr>
              <a:t>continuous time (e.g., 5 consecutive years) </a:t>
            </a:r>
          </a:p>
          <a:p>
            <a:pPr marL="914400" lvl="1" indent="-457200" algn="l" eaLnBrk="1" hangingPunct="1">
              <a:buFont typeface="Times New Roman" panose="02020603050405020304" pitchFamily="18" charset="0"/>
              <a:buChar char="–"/>
            </a:pPr>
            <a:r>
              <a:rPr lang="en-US" sz="2400" dirty="0" smtClean="0">
                <a:solidFill>
                  <a:srgbClr val="000000"/>
                </a:solidFill>
              </a:rPr>
              <a:t>Instead, an aggregation (or collection) of individual blocks of time contributed by each person in the cohort</a:t>
            </a:r>
          </a:p>
          <a:p>
            <a:pPr marL="914400" lvl="1" indent="-457200" algn="l" eaLnBrk="1" hangingPunct="1">
              <a:buFont typeface="Times New Roman" panose="02020603050405020304" pitchFamily="18" charset="0"/>
              <a:buChar char="–"/>
            </a:pPr>
            <a:endParaRPr lang="en-US" sz="800" dirty="0" smtClean="0">
              <a:solidFill>
                <a:srgbClr val="000000"/>
              </a:solidFill>
            </a:endParaRPr>
          </a:p>
          <a:p>
            <a:pPr marL="342900" indent="-342900" algn="l" eaLnBrk="1" hangingPunct="1">
              <a:buFont typeface="Arial" panose="020B0604020202020204" pitchFamily="34" charset="0"/>
              <a:buChar char="•"/>
            </a:pPr>
            <a:r>
              <a:rPr lang="en-US" sz="2800" dirty="0" smtClean="0">
                <a:solidFill>
                  <a:srgbClr val="000000"/>
                </a:solidFill>
              </a:rPr>
              <a:t> This sum can be expressed in any time unit:  Person-years, person-months, person-days, etc.</a:t>
            </a:r>
          </a:p>
          <a:p>
            <a:pPr marL="342900" indent="-342900" algn="l" eaLnBrk="1" hangingPunct="1">
              <a:buFont typeface="Arial" panose="020B0604020202020204" pitchFamily="34" charset="0"/>
              <a:buChar char="•"/>
            </a:pPr>
            <a:endParaRPr lang="en-US" sz="2800" dirty="0">
              <a:solidFill>
                <a:srgbClr val="000000"/>
              </a:solidFill>
            </a:endParaRPr>
          </a:p>
        </p:txBody>
      </p:sp>
    </p:spTree>
    <p:extLst>
      <p:ext uri="{BB962C8B-B14F-4D97-AF65-F5344CB8AC3E}">
        <p14:creationId xmlns:p14="http://schemas.microsoft.com/office/powerpoint/2010/main" val="40795123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026"/>
          <p:cNvSpPr>
            <a:spLocks noChangeArrowheads="1"/>
          </p:cNvSpPr>
          <p:nvPr/>
        </p:nvSpPr>
        <p:spPr bwMode="auto">
          <a:xfrm>
            <a:off x="257175" y="-152400"/>
            <a:ext cx="9686925" cy="1600200"/>
          </a:xfrm>
          <a:prstGeom prst="rect">
            <a:avLst/>
          </a:prstGeom>
          <a:noFill/>
          <a:ln w="9525">
            <a:noFill/>
            <a:miter lim="800000"/>
            <a:headEnd/>
            <a:tailEnd/>
          </a:ln>
        </p:spPr>
        <p:txBody>
          <a:bodyPr anchor="ctr"/>
          <a:lstStyle/>
          <a:p>
            <a:r>
              <a:rPr lang="en-US" sz="2800" b="1" dirty="0">
                <a:solidFill>
                  <a:srgbClr val="000000"/>
                </a:solidFill>
              </a:rPr>
              <a:t>Calculating an Average Incidence Rate: </a:t>
            </a:r>
            <a:endParaRPr lang="en-US" sz="2800" b="1" dirty="0" smtClean="0">
              <a:solidFill>
                <a:srgbClr val="000000"/>
              </a:solidFill>
            </a:endParaRPr>
          </a:p>
          <a:p>
            <a:r>
              <a:rPr lang="en-US" sz="2800" b="1" dirty="0" smtClean="0">
                <a:solidFill>
                  <a:srgbClr val="000000"/>
                </a:solidFill>
              </a:rPr>
              <a:t>Obtaining </a:t>
            </a:r>
            <a:r>
              <a:rPr lang="en-US" sz="2800" b="1" dirty="0">
                <a:solidFill>
                  <a:srgbClr val="000000"/>
                </a:solidFill>
              </a:rPr>
              <a:t>the Denominator</a:t>
            </a:r>
          </a:p>
        </p:txBody>
      </p:sp>
      <p:sp>
        <p:nvSpPr>
          <p:cNvPr id="35842" name="Rectangle 1027"/>
          <p:cNvSpPr>
            <a:spLocks noChangeArrowheads="1"/>
          </p:cNvSpPr>
          <p:nvPr/>
        </p:nvSpPr>
        <p:spPr bwMode="auto">
          <a:xfrm>
            <a:off x="0" y="1828800"/>
            <a:ext cx="10029825" cy="4495800"/>
          </a:xfrm>
          <a:prstGeom prst="rect">
            <a:avLst/>
          </a:prstGeom>
          <a:noFill/>
          <a:ln w="9525">
            <a:noFill/>
            <a:miter lim="800000"/>
            <a:headEnd/>
            <a:tailEnd/>
          </a:ln>
        </p:spPr>
        <p:txBody>
          <a:bodyPr/>
          <a:lstStyle/>
          <a:p>
            <a:pPr algn="l">
              <a:spcBef>
                <a:spcPct val="20000"/>
              </a:spcBef>
            </a:pPr>
            <a:endParaRPr lang="en-US" sz="2800"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292508111"/>
              </p:ext>
            </p:extLst>
          </p:nvPr>
        </p:nvGraphicFramePr>
        <p:xfrm>
          <a:off x="171450" y="1295400"/>
          <a:ext cx="3514725" cy="5344304"/>
        </p:xfrm>
        <a:graphic>
          <a:graphicData uri="http://schemas.openxmlformats.org/drawingml/2006/table">
            <a:tbl>
              <a:tblPr firstRow="1" bandRow="1">
                <a:tableStyleId>{5C22544A-7EE6-4342-B048-85BDC9FD1C3A}</a:tableStyleId>
              </a:tblPr>
              <a:tblGrid>
                <a:gridCol w="1680955">
                  <a:extLst>
                    <a:ext uri="{9D8B030D-6E8A-4147-A177-3AD203B41FA5}">
                      <a16:colId xmlns="" xmlns:a16="http://schemas.microsoft.com/office/drawing/2014/main" val="20000"/>
                    </a:ext>
                  </a:extLst>
                </a:gridCol>
                <a:gridCol w="1833770">
                  <a:extLst>
                    <a:ext uri="{9D8B030D-6E8A-4147-A177-3AD203B41FA5}">
                      <a16:colId xmlns="" xmlns:a16="http://schemas.microsoft.com/office/drawing/2014/main" val="20001"/>
                    </a:ext>
                  </a:extLst>
                </a:gridCol>
              </a:tblGrid>
              <a:tr h="692444">
                <a:tc>
                  <a:txBody>
                    <a:bodyPr/>
                    <a:lstStyle/>
                    <a:p>
                      <a:pPr algn="ctr"/>
                      <a:r>
                        <a:rPr lang="en-US" dirty="0" smtClean="0"/>
                        <a:t>Person Number</a:t>
                      </a:r>
                      <a:endParaRPr lang="en-US" dirty="0"/>
                    </a:p>
                  </a:txBody>
                  <a:tcPr marL="102870" marR="102870"/>
                </a:tc>
                <a:tc>
                  <a:txBody>
                    <a:bodyPr/>
                    <a:lstStyle/>
                    <a:p>
                      <a:pPr algn="ctr"/>
                      <a:r>
                        <a:rPr lang="en-US" dirty="0" smtClean="0"/>
                        <a:t>Months of follow-up</a:t>
                      </a:r>
                      <a:endParaRPr lang="en-US" dirty="0"/>
                    </a:p>
                  </a:txBody>
                  <a:tcPr marL="102870" marR="102870"/>
                </a:tc>
                <a:extLst>
                  <a:ext uri="{0D108BD9-81ED-4DB2-BD59-A6C34878D82A}">
                    <a16:rowId xmlns="" xmlns:a16="http://schemas.microsoft.com/office/drawing/2014/main" val="10000"/>
                  </a:ext>
                </a:extLst>
              </a:tr>
              <a:tr h="401178">
                <a:tc>
                  <a:txBody>
                    <a:bodyPr/>
                    <a:lstStyle/>
                    <a:p>
                      <a:pPr algn="ctr"/>
                      <a:r>
                        <a:rPr lang="en-US" dirty="0" smtClean="0"/>
                        <a:t>1</a:t>
                      </a:r>
                      <a:endParaRPr lang="en-US" dirty="0"/>
                    </a:p>
                  </a:txBody>
                  <a:tcPr marL="102870" marR="102870"/>
                </a:tc>
                <a:tc>
                  <a:txBody>
                    <a:bodyPr/>
                    <a:lstStyle/>
                    <a:p>
                      <a:pPr algn="ctr"/>
                      <a:r>
                        <a:rPr lang="en-US" dirty="0" smtClean="0"/>
                        <a:t>1</a:t>
                      </a:r>
                      <a:endParaRPr lang="en-US" dirty="0"/>
                    </a:p>
                  </a:txBody>
                  <a:tcPr marL="102870" marR="102870"/>
                </a:tc>
                <a:extLst>
                  <a:ext uri="{0D108BD9-81ED-4DB2-BD59-A6C34878D82A}">
                    <a16:rowId xmlns="" xmlns:a16="http://schemas.microsoft.com/office/drawing/2014/main" val="10001"/>
                  </a:ext>
                </a:extLst>
              </a:tr>
              <a:tr h="401178">
                <a:tc>
                  <a:txBody>
                    <a:bodyPr/>
                    <a:lstStyle/>
                    <a:p>
                      <a:pPr algn="ctr"/>
                      <a:r>
                        <a:rPr lang="en-US" dirty="0" smtClean="0"/>
                        <a:t>2</a:t>
                      </a:r>
                      <a:endParaRPr lang="en-US" dirty="0"/>
                    </a:p>
                  </a:txBody>
                  <a:tcPr marL="102870" marR="102870"/>
                </a:tc>
                <a:tc>
                  <a:txBody>
                    <a:bodyPr/>
                    <a:lstStyle/>
                    <a:p>
                      <a:pPr algn="ctr"/>
                      <a:r>
                        <a:rPr lang="en-US" dirty="0" smtClean="0"/>
                        <a:t>17</a:t>
                      </a:r>
                      <a:endParaRPr lang="en-US" dirty="0"/>
                    </a:p>
                  </a:txBody>
                  <a:tcPr marL="102870" marR="102870"/>
                </a:tc>
                <a:extLst>
                  <a:ext uri="{0D108BD9-81ED-4DB2-BD59-A6C34878D82A}">
                    <a16:rowId xmlns="" xmlns:a16="http://schemas.microsoft.com/office/drawing/2014/main" val="10002"/>
                  </a:ext>
                </a:extLst>
              </a:tr>
              <a:tr h="401178">
                <a:tc>
                  <a:txBody>
                    <a:bodyPr/>
                    <a:lstStyle/>
                    <a:p>
                      <a:pPr algn="ctr"/>
                      <a:r>
                        <a:rPr lang="en-US" dirty="0" smtClean="0"/>
                        <a:t>3</a:t>
                      </a:r>
                      <a:endParaRPr lang="en-US" dirty="0"/>
                    </a:p>
                  </a:txBody>
                  <a:tcPr marL="102870" marR="102870"/>
                </a:tc>
                <a:tc>
                  <a:txBody>
                    <a:bodyPr/>
                    <a:lstStyle/>
                    <a:p>
                      <a:pPr algn="ctr"/>
                      <a:r>
                        <a:rPr lang="en-US" dirty="0" smtClean="0"/>
                        <a:t>20</a:t>
                      </a:r>
                      <a:endParaRPr lang="en-US" dirty="0"/>
                    </a:p>
                  </a:txBody>
                  <a:tcPr marL="102870" marR="102870"/>
                </a:tc>
                <a:extLst>
                  <a:ext uri="{0D108BD9-81ED-4DB2-BD59-A6C34878D82A}">
                    <a16:rowId xmlns="" xmlns:a16="http://schemas.microsoft.com/office/drawing/2014/main" val="10003"/>
                  </a:ext>
                </a:extLst>
              </a:tr>
              <a:tr h="401178">
                <a:tc>
                  <a:txBody>
                    <a:bodyPr/>
                    <a:lstStyle/>
                    <a:p>
                      <a:pPr algn="ctr"/>
                      <a:r>
                        <a:rPr lang="en-US" dirty="0" smtClean="0"/>
                        <a:t>4</a:t>
                      </a:r>
                      <a:endParaRPr lang="en-US" dirty="0"/>
                    </a:p>
                  </a:txBody>
                  <a:tcPr marL="102870" marR="102870"/>
                </a:tc>
                <a:tc>
                  <a:txBody>
                    <a:bodyPr/>
                    <a:lstStyle/>
                    <a:p>
                      <a:pPr algn="ctr"/>
                      <a:r>
                        <a:rPr lang="en-US" dirty="0" smtClean="0"/>
                        <a:t>9</a:t>
                      </a:r>
                      <a:endParaRPr lang="en-US" dirty="0"/>
                    </a:p>
                  </a:txBody>
                  <a:tcPr marL="102870" marR="102870"/>
                </a:tc>
                <a:extLst>
                  <a:ext uri="{0D108BD9-81ED-4DB2-BD59-A6C34878D82A}">
                    <a16:rowId xmlns="" xmlns:a16="http://schemas.microsoft.com/office/drawing/2014/main" val="10004"/>
                  </a:ext>
                </a:extLst>
              </a:tr>
              <a:tr h="401178">
                <a:tc>
                  <a:txBody>
                    <a:bodyPr/>
                    <a:lstStyle/>
                    <a:p>
                      <a:pPr algn="ctr"/>
                      <a:r>
                        <a:rPr lang="en-US" dirty="0" smtClean="0"/>
                        <a:t>5</a:t>
                      </a:r>
                      <a:endParaRPr lang="en-US" dirty="0"/>
                    </a:p>
                  </a:txBody>
                  <a:tcPr marL="102870" marR="102870"/>
                </a:tc>
                <a:tc>
                  <a:txBody>
                    <a:bodyPr/>
                    <a:lstStyle/>
                    <a:p>
                      <a:pPr algn="ctr"/>
                      <a:r>
                        <a:rPr lang="en-US" dirty="0" smtClean="0"/>
                        <a:t>24</a:t>
                      </a:r>
                      <a:endParaRPr lang="en-US" dirty="0"/>
                    </a:p>
                  </a:txBody>
                  <a:tcPr marL="102870" marR="102870"/>
                </a:tc>
                <a:extLst>
                  <a:ext uri="{0D108BD9-81ED-4DB2-BD59-A6C34878D82A}">
                    <a16:rowId xmlns="" xmlns:a16="http://schemas.microsoft.com/office/drawing/2014/main" val="10005"/>
                  </a:ext>
                </a:extLst>
              </a:tr>
              <a:tr h="401178">
                <a:tc>
                  <a:txBody>
                    <a:bodyPr/>
                    <a:lstStyle/>
                    <a:p>
                      <a:pPr algn="ctr"/>
                      <a:r>
                        <a:rPr lang="en-US" dirty="0" smtClean="0"/>
                        <a:t>6</a:t>
                      </a:r>
                      <a:endParaRPr lang="en-US" dirty="0"/>
                    </a:p>
                  </a:txBody>
                  <a:tcPr marL="102870" marR="102870"/>
                </a:tc>
                <a:tc>
                  <a:txBody>
                    <a:bodyPr/>
                    <a:lstStyle/>
                    <a:p>
                      <a:pPr algn="ctr"/>
                      <a:r>
                        <a:rPr lang="en-US" dirty="0" smtClean="0"/>
                        <a:t>16</a:t>
                      </a:r>
                      <a:endParaRPr lang="en-US" dirty="0"/>
                    </a:p>
                  </a:txBody>
                  <a:tcPr marL="102870" marR="102870"/>
                </a:tc>
                <a:extLst>
                  <a:ext uri="{0D108BD9-81ED-4DB2-BD59-A6C34878D82A}">
                    <a16:rowId xmlns="" xmlns:a16="http://schemas.microsoft.com/office/drawing/2014/main" val="10006"/>
                  </a:ext>
                </a:extLst>
              </a:tr>
              <a:tr h="401178">
                <a:tc>
                  <a:txBody>
                    <a:bodyPr/>
                    <a:lstStyle/>
                    <a:p>
                      <a:pPr algn="ctr"/>
                      <a:r>
                        <a:rPr lang="en-US" dirty="0" smtClean="0"/>
                        <a:t>7</a:t>
                      </a:r>
                      <a:endParaRPr lang="en-US" dirty="0"/>
                    </a:p>
                  </a:txBody>
                  <a:tcPr marL="102870" marR="102870"/>
                </a:tc>
                <a:tc>
                  <a:txBody>
                    <a:bodyPr/>
                    <a:lstStyle/>
                    <a:p>
                      <a:pPr algn="ctr"/>
                      <a:r>
                        <a:rPr lang="en-US" dirty="0" smtClean="0"/>
                        <a:t>2</a:t>
                      </a:r>
                      <a:endParaRPr lang="en-US" dirty="0"/>
                    </a:p>
                  </a:txBody>
                  <a:tcPr marL="102870" marR="102870"/>
                </a:tc>
                <a:extLst>
                  <a:ext uri="{0D108BD9-81ED-4DB2-BD59-A6C34878D82A}">
                    <a16:rowId xmlns="" xmlns:a16="http://schemas.microsoft.com/office/drawing/2014/main" val="10007"/>
                  </a:ext>
                </a:extLst>
              </a:tr>
              <a:tr h="401178">
                <a:tc>
                  <a:txBody>
                    <a:bodyPr/>
                    <a:lstStyle/>
                    <a:p>
                      <a:pPr algn="ctr"/>
                      <a:r>
                        <a:rPr lang="en-US" dirty="0" smtClean="0"/>
                        <a:t>8</a:t>
                      </a:r>
                      <a:endParaRPr lang="en-US" dirty="0"/>
                    </a:p>
                  </a:txBody>
                  <a:tcPr marL="102870" marR="102870"/>
                </a:tc>
                <a:tc>
                  <a:txBody>
                    <a:bodyPr/>
                    <a:lstStyle/>
                    <a:p>
                      <a:pPr algn="ctr"/>
                      <a:r>
                        <a:rPr lang="en-US" dirty="0" smtClean="0"/>
                        <a:t>13</a:t>
                      </a:r>
                      <a:endParaRPr lang="en-US" dirty="0"/>
                    </a:p>
                  </a:txBody>
                  <a:tcPr marL="102870" marR="102870"/>
                </a:tc>
                <a:extLst>
                  <a:ext uri="{0D108BD9-81ED-4DB2-BD59-A6C34878D82A}">
                    <a16:rowId xmlns="" xmlns:a16="http://schemas.microsoft.com/office/drawing/2014/main" val="10008"/>
                  </a:ext>
                </a:extLst>
              </a:tr>
              <a:tr h="401178">
                <a:tc>
                  <a:txBody>
                    <a:bodyPr/>
                    <a:lstStyle/>
                    <a:p>
                      <a:pPr algn="ctr"/>
                      <a:r>
                        <a:rPr lang="en-US" dirty="0" smtClean="0"/>
                        <a:t>9</a:t>
                      </a:r>
                      <a:endParaRPr lang="en-US" dirty="0"/>
                    </a:p>
                  </a:txBody>
                  <a:tcPr marL="102870" marR="102870"/>
                </a:tc>
                <a:tc>
                  <a:txBody>
                    <a:bodyPr/>
                    <a:lstStyle/>
                    <a:p>
                      <a:pPr algn="ctr"/>
                      <a:r>
                        <a:rPr lang="en-US" dirty="0" smtClean="0"/>
                        <a:t>10</a:t>
                      </a:r>
                      <a:endParaRPr lang="en-US" dirty="0"/>
                    </a:p>
                  </a:txBody>
                  <a:tcPr marL="102870" marR="102870"/>
                </a:tc>
                <a:extLst>
                  <a:ext uri="{0D108BD9-81ED-4DB2-BD59-A6C34878D82A}">
                    <a16:rowId xmlns="" xmlns:a16="http://schemas.microsoft.com/office/drawing/2014/main" val="10009"/>
                  </a:ext>
                </a:extLst>
              </a:tr>
              <a:tr h="401178">
                <a:tc>
                  <a:txBody>
                    <a:bodyPr/>
                    <a:lstStyle/>
                    <a:p>
                      <a:pPr algn="ctr"/>
                      <a:r>
                        <a:rPr lang="en-US" dirty="0" smtClean="0"/>
                        <a:t>10</a:t>
                      </a:r>
                      <a:endParaRPr lang="en-US" dirty="0"/>
                    </a:p>
                  </a:txBody>
                  <a:tcPr marL="102870" marR="102870"/>
                </a:tc>
                <a:tc>
                  <a:txBody>
                    <a:bodyPr/>
                    <a:lstStyle/>
                    <a:p>
                      <a:pPr algn="ctr"/>
                      <a:r>
                        <a:rPr lang="en-US" dirty="0" smtClean="0"/>
                        <a:t>3</a:t>
                      </a:r>
                      <a:endParaRPr lang="en-US" dirty="0"/>
                    </a:p>
                  </a:txBody>
                  <a:tcPr marL="102870" marR="102870"/>
                </a:tc>
                <a:extLst>
                  <a:ext uri="{0D108BD9-81ED-4DB2-BD59-A6C34878D82A}">
                    <a16:rowId xmlns="" xmlns:a16="http://schemas.microsoft.com/office/drawing/2014/main" val="10010"/>
                  </a:ext>
                </a:extLst>
              </a:tr>
              <a:tr h="401178">
                <a:tc>
                  <a:txBody>
                    <a:bodyPr/>
                    <a:lstStyle/>
                    <a:p>
                      <a:pPr algn="ctr"/>
                      <a:r>
                        <a:rPr lang="en-US" dirty="0" smtClean="0"/>
                        <a:t>Total</a:t>
                      </a:r>
                      <a:endParaRPr lang="en-US" dirty="0"/>
                    </a:p>
                  </a:txBody>
                  <a:tcPr marL="102870" marR="102870"/>
                </a:tc>
                <a:tc>
                  <a:txBody>
                    <a:bodyPr/>
                    <a:lstStyle/>
                    <a:p>
                      <a:pPr algn="ctr"/>
                      <a:r>
                        <a:rPr lang="en-US" dirty="0" smtClean="0"/>
                        <a:t>115 person-months</a:t>
                      </a:r>
                      <a:endParaRPr lang="en-US" dirty="0"/>
                    </a:p>
                  </a:txBody>
                  <a:tcPr marL="102870" marR="102870"/>
                </a:tc>
                <a:extLst>
                  <a:ext uri="{0D108BD9-81ED-4DB2-BD59-A6C34878D82A}">
                    <a16:rowId xmlns="" xmlns:a16="http://schemas.microsoft.com/office/drawing/2014/main" val="10011"/>
                  </a:ext>
                </a:extLst>
              </a:tr>
            </a:tbl>
          </a:graphicData>
        </a:graphic>
      </p:graphicFrame>
      <p:sp>
        <p:nvSpPr>
          <p:cNvPr id="35884" name="TextBox 3"/>
          <p:cNvSpPr txBox="1">
            <a:spLocks noChangeArrowheads="1"/>
          </p:cNvSpPr>
          <p:nvPr/>
        </p:nvSpPr>
        <p:spPr bwMode="auto">
          <a:xfrm>
            <a:off x="3771900" y="1066800"/>
            <a:ext cx="6515100" cy="1477328"/>
          </a:xfrm>
          <a:prstGeom prst="rect">
            <a:avLst/>
          </a:prstGeom>
          <a:noFill/>
          <a:ln w="9525">
            <a:noFill/>
            <a:miter lim="800000"/>
            <a:headEnd/>
            <a:tailEnd/>
          </a:ln>
        </p:spPr>
        <p:txBody>
          <a:bodyPr wrap="square">
            <a:spAutoFit/>
          </a:bodyPr>
          <a:lstStyle/>
          <a:p>
            <a:pPr algn="l"/>
            <a:r>
              <a:rPr lang="en-US" sz="2400" dirty="0" smtClean="0">
                <a:solidFill>
                  <a:srgbClr val="000000"/>
                </a:solidFill>
              </a:rPr>
              <a:t>Incidence </a:t>
            </a:r>
            <a:r>
              <a:rPr lang="en-US" sz="2400" dirty="0">
                <a:solidFill>
                  <a:srgbClr val="000000"/>
                </a:solidFill>
              </a:rPr>
              <a:t>rate = </a:t>
            </a:r>
            <a:r>
              <a:rPr lang="en-US" sz="2400" dirty="0" smtClean="0">
                <a:solidFill>
                  <a:srgbClr val="000000"/>
                </a:solidFill>
              </a:rPr>
              <a:t>E/NT</a:t>
            </a:r>
          </a:p>
          <a:p>
            <a:pPr algn="l"/>
            <a:endParaRPr lang="en-US" sz="800" dirty="0" smtClean="0">
              <a:solidFill>
                <a:srgbClr val="000000"/>
              </a:solidFill>
            </a:endParaRPr>
          </a:p>
          <a:p>
            <a:pPr algn="l"/>
            <a:r>
              <a:rPr lang="en-US" sz="2400" dirty="0" smtClean="0">
                <a:solidFill>
                  <a:srgbClr val="000000"/>
                </a:solidFill>
              </a:rPr>
              <a:t>E= 6 </a:t>
            </a:r>
            <a:r>
              <a:rPr lang="en-US" sz="2400" dirty="0">
                <a:solidFill>
                  <a:srgbClr val="000000"/>
                </a:solidFill>
              </a:rPr>
              <a:t>deaths (events</a:t>
            </a:r>
            <a:r>
              <a:rPr lang="en-US" sz="2400" dirty="0" smtClean="0">
                <a:solidFill>
                  <a:srgbClr val="000000"/>
                </a:solidFill>
              </a:rPr>
              <a:t>)</a:t>
            </a:r>
          </a:p>
          <a:p>
            <a:pPr algn="l"/>
            <a:r>
              <a:rPr lang="en-US" sz="2400" dirty="0" smtClean="0">
                <a:solidFill>
                  <a:srgbClr val="000000"/>
                </a:solidFill>
              </a:rPr>
              <a:t>NT = 115 person-months</a:t>
            </a:r>
            <a:endParaRPr lang="en-US" sz="2400" dirty="0">
              <a:solidFill>
                <a:srgbClr val="000000"/>
              </a:solidFill>
            </a:endParaRPr>
          </a:p>
          <a:p>
            <a:pPr algn="l"/>
            <a:endParaRPr lang="en-US" sz="1000" dirty="0">
              <a:solidFill>
                <a:srgbClr val="000000"/>
              </a:solidFill>
            </a:endParaRPr>
          </a:p>
        </p:txBody>
      </p:sp>
      <p:sp>
        <p:nvSpPr>
          <p:cNvPr id="3" name="Oval 2"/>
          <p:cNvSpPr/>
          <p:nvPr/>
        </p:nvSpPr>
        <p:spPr bwMode="auto">
          <a:xfrm>
            <a:off x="2057400" y="5943600"/>
            <a:ext cx="1371600" cy="7620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dirty="0" smtClean="0">
              <a:solidFill>
                <a:srgbClr val="000000"/>
              </a:solidFill>
            </a:endParaRPr>
          </a:p>
        </p:txBody>
      </p:sp>
      <p:sp>
        <p:nvSpPr>
          <p:cNvPr id="5" name="TextBox 4"/>
          <p:cNvSpPr txBox="1"/>
          <p:nvPr/>
        </p:nvSpPr>
        <p:spPr>
          <a:xfrm>
            <a:off x="3857625" y="2286000"/>
            <a:ext cx="6343650" cy="2923877"/>
          </a:xfrm>
          <a:prstGeom prst="rect">
            <a:avLst/>
          </a:prstGeom>
          <a:noFill/>
        </p:spPr>
        <p:txBody>
          <a:bodyPr wrap="square" rtlCol="0">
            <a:spAutoFit/>
          </a:bodyPr>
          <a:lstStyle/>
          <a:p>
            <a:pPr algn="l"/>
            <a:r>
              <a:rPr lang="en-US" sz="2400" dirty="0">
                <a:solidFill>
                  <a:srgbClr val="000000"/>
                </a:solidFill>
              </a:rPr>
              <a:t>6/115 person-months</a:t>
            </a:r>
          </a:p>
          <a:p>
            <a:pPr algn="l"/>
            <a:r>
              <a:rPr lang="en-US" sz="2400" dirty="0">
                <a:solidFill>
                  <a:srgbClr val="000000"/>
                </a:solidFill>
              </a:rPr>
              <a:t>6/9.583 person-years</a:t>
            </a:r>
          </a:p>
          <a:p>
            <a:pPr algn="l"/>
            <a:endParaRPr lang="en-US" sz="800" dirty="0">
              <a:solidFill>
                <a:srgbClr val="000000"/>
              </a:solidFill>
            </a:endParaRPr>
          </a:p>
          <a:p>
            <a:pPr algn="l"/>
            <a:r>
              <a:rPr lang="en-US" sz="2400" dirty="0">
                <a:solidFill>
                  <a:srgbClr val="000000"/>
                </a:solidFill>
              </a:rPr>
              <a:t>= 0.626 per person-year</a:t>
            </a:r>
          </a:p>
          <a:p>
            <a:pPr algn="l"/>
            <a:r>
              <a:rPr lang="en-US" sz="2400" dirty="0">
                <a:solidFill>
                  <a:srgbClr val="000000"/>
                </a:solidFill>
              </a:rPr>
              <a:t>= 6.26 per 10 person-years</a:t>
            </a:r>
          </a:p>
          <a:p>
            <a:pPr algn="l"/>
            <a:r>
              <a:rPr lang="en-US" sz="2400" dirty="0">
                <a:solidFill>
                  <a:srgbClr val="000000"/>
                </a:solidFill>
              </a:rPr>
              <a:t>= 62.6 per 100 person-years</a:t>
            </a:r>
          </a:p>
          <a:p>
            <a:pPr algn="l"/>
            <a:endParaRPr lang="en-US" sz="800" dirty="0">
              <a:solidFill>
                <a:srgbClr val="000000"/>
              </a:solidFill>
            </a:endParaRPr>
          </a:p>
          <a:p>
            <a:pPr algn="l"/>
            <a:r>
              <a:rPr lang="en-US" sz="2400" dirty="0">
                <a:solidFill>
                  <a:srgbClr val="000000"/>
                </a:solidFill>
              </a:rPr>
              <a:t>“Person-time” sometimes a source of confusion, but it need not be</a:t>
            </a:r>
            <a:r>
              <a:rPr lang="en-US" sz="2400" dirty="0" smtClean="0">
                <a:solidFill>
                  <a:srgbClr val="000000"/>
                </a:solidFill>
              </a:rPr>
              <a:t>.</a:t>
            </a:r>
            <a:endParaRPr lang="en-US" sz="2400" dirty="0">
              <a:solidFill>
                <a:srgbClr val="000000"/>
              </a:solidFill>
            </a:endParaRPr>
          </a:p>
        </p:txBody>
      </p:sp>
      <p:sp>
        <p:nvSpPr>
          <p:cNvPr id="6" name="TextBox 5"/>
          <p:cNvSpPr txBox="1"/>
          <p:nvPr/>
        </p:nvSpPr>
        <p:spPr>
          <a:xfrm>
            <a:off x="3897751" y="5105935"/>
            <a:ext cx="6132074" cy="1692771"/>
          </a:xfrm>
          <a:prstGeom prst="rect">
            <a:avLst/>
          </a:prstGeom>
          <a:noFill/>
        </p:spPr>
        <p:txBody>
          <a:bodyPr wrap="square" rtlCol="0">
            <a:spAutoFit/>
          </a:bodyPr>
          <a:lstStyle/>
          <a:p>
            <a:pPr algn="l"/>
            <a:r>
              <a:rPr lang="en-US" sz="2400" dirty="0">
                <a:solidFill>
                  <a:srgbClr val="000000"/>
                </a:solidFill>
              </a:rPr>
              <a:t>Why </a:t>
            </a:r>
            <a:r>
              <a:rPr lang="en-US" sz="2400" dirty="0" smtClean="0">
                <a:solidFill>
                  <a:srgbClr val="000000"/>
                </a:solidFill>
              </a:rPr>
              <a:t>“person-time” </a:t>
            </a:r>
            <a:r>
              <a:rPr lang="en-US" sz="2400" dirty="0">
                <a:solidFill>
                  <a:srgbClr val="000000"/>
                </a:solidFill>
              </a:rPr>
              <a:t>instead of just </a:t>
            </a:r>
            <a:r>
              <a:rPr lang="en-US" sz="2400" dirty="0" smtClean="0">
                <a:solidFill>
                  <a:srgbClr val="000000"/>
                </a:solidFill>
              </a:rPr>
              <a:t>“time”?  </a:t>
            </a:r>
            <a:endParaRPr lang="en-US" sz="2400" dirty="0">
              <a:solidFill>
                <a:srgbClr val="000000"/>
              </a:solidFill>
            </a:endParaRPr>
          </a:p>
          <a:p>
            <a:pPr algn="l"/>
            <a:endParaRPr lang="en-US" sz="800" dirty="0">
              <a:solidFill>
                <a:srgbClr val="000000"/>
              </a:solidFill>
            </a:endParaRPr>
          </a:p>
          <a:p>
            <a:pPr algn="l"/>
            <a:r>
              <a:rPr lang="en-US" sz="2400" dirty="0">
                <a:solidFill>
                  <a:srgbClr val="000000"/>
                </a:solidFill>
              </a:rPr>
              <a:t>To  distinguish it from more common meaning of </a:t>
            </a:r>
            <a:r>
              <a:rPr lang="en-US" sz="2400" dirty="0" smtClean="0">
                <a:solidFill>
                  <a:srgbClr val="000000"/>
                </a:solidFill>
              </a:rPr>
              <a:t>time – a continuous duration, </a:t>
            </a:r>
            <a:r>
              <a:rPr lang="en-US" sz="2400" dirty="0">
                <a:solidFill>
                  <a:srgbClr val="000000"/>
                </a:solidFill>
              </a:rPr>
              <a:t>e.g., 115 months in a </a:t>
            </a:r>
            <a:r>
              <a:rPr lang="en-US" sz="2400" dirty="0" smtClean="0">
                <a:solidFill>
                  <a:srgbClr val="000000"/>
                </a:solidFill>
              </a:rPr>
              <a:t>row</a:t>
            </a:r>
            <a:endParaRPr lang="en-US" sz="2400" dirty="0">
              <a:solidFill>
                <a:srgbClr val="000000"/>
              </a:solidFill>
            </a:endParaRPr>
          </a:p>
        </p:txBody>
      </p:sp>
    </p:spTree>
    <p:extLst>
      <p:ext uri="{BB962C8B-B14F-4D97-AF65-F5344CB8AC3E}">
        <p14:creationId xmlns:p14="http://schemas.microsoft.com/office/powerpoint/2010/main" val="355663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ChangeArrowheads="1"/>
          </p:cNvSpPr>
          <p:nvPr/>
        </p:nvSpPr>
        <p:spPr bwMode="auto">
          <a:xfrm>
            <a:off x="171450" y="-76200"/>
            <a:ext cx="9686925" cy="1143000"/>
          </a:xfrm>
          <a:prstGeom prst="rect">
            <a:avLst/>
          </a:prstGeom>
          <a:noFill/>
          <a:ln w="9525">
            <a:noFill/>
            <a:miter lim="800000"/>
            <a:headEnd/>
            <a:tailEnd/>
          </a:ln>
        </p:spPr>
        <p:txBody>
          <a:bodyPr anchor="ctr"/>
          <a:lstStyle/>
          <a:p>
            <a:r>
              <a:rPr lang="en-US" sz="4000" b="1" dirty="0">
                <a:solidFill>
                  <a:srgbClr val="000000"/>
                </a:solidFill>
              </a:rPr>
              <a:t>Average Incidence Rate - Examples</a:t>
            </a:r>
          </a:p>
        </p:txBody>
      </p:sp>
      <p:sp>
        <p:nvSpPr>
          <p:cNvPr id="46082" name="Rectangle 5"/>
          <p:cNvSpPr>
            <a:spLocks noChangeArrowheads="1"/>
          </p:cNvSpPr>
          <p:nvPr/>
        </p:nvSpPr>
        <p:spPr bwMode="auto">
          <a:xfrm>
            <a:off x="-257175" y="838200"/>
            <a:ext cx="10544175" cy="838200"/>
          </a:xfrm>
          <a:prstGeom prst="rect">
            <a:avLst/>
          </a:prstGeom>
          <a:noFill/>
          <a:ln w="9525">
            <a:noFill/>
            <a:miter lim="800000"/>
            <a:headEnd/>
            <a:tailEnd/>
          </a:ln>
        </p:spPr>
        <p:txBody>
          <a:bodyPr/>
          <a:lstStyle/>
          <a:p>
            <a:pPr lvl="1" algn="l">
              <a:lnSpc>
                <a:spcPct val="90000"/>
              </a:lnSpc>
              <a:spcBef>
                <a:spcPct val="20000"/>
              </a:spcBef>
            </a:pPr>
            <a:r>
              <a:rPr lang="en-US" sz="2400" dirty="0" smtClean="0">
                <a:solidFill>
                  <a:srgbClr val="000000"/>
                </a:solidFill>
              </a:rPr>
              <a:t>Magnitude of incidence </a:t>
            </a:r>
            <a:r>
              <a:rPr lang="en-US" sz="2400" dirty="0">
                <a:solidFill>
                  <a:srgbClr val="000000"/>
                </a:solidFill>
              </a:rPr>
              <a:t>rates are not </a:t>
            </a:r>
            <a:r>
              <a:rPr lang="en-US" sz="2400" dirty="0" smtClean="0">
                <a:solidFill>
                  <a:srgbClr val="000000"/>
                </a:solidFill>
              </a:rPr>
              <a:t>immediately (or perhaps ever) intuitive, </a:t>
            </a:r>
            <a:r>
              <a:rPr lang="en-US" sz="2400" dirty="0">
                <a:solidFill>
                  <a:srgbClr val="000000"/>
                </a:solidFill>
              </a:rPr>
              <a:t>but you can develop a feel for </a:t>
            </a:r>
            <a:r>
              <a:rPr lang="en-US" sz="2400" dirty="0" smtClean="0">
                <a:solidFill>
                  <a:srgbClr val="000000"/>
                </a:solidFill>
              </a:rPr>
              <a:t>them in context </a:t>
            </a:r>
            <a:endParaRPr lang="en-US" sz="2400" dirty="0">
              <a:solidFill>
                <a:srgbClr val="000000"/>
              </a:solidFill>
            </a:endParaRPr>
          </a:p>
          <a:p>
            <a:pPr marL="742950" lvl="1" indent="-285750" algn="l">
              <a:lnSpc>
                <a:spcPct val="90000"/>
              </a:lnSpc>
              <a:spcBef>
                <a:spcPct val="20000"/>
              </a:spcBef>
            </a:pPr>
            <a:endParaRPr lang="en-US" sz="1600" dirty="0">
              <a:solidFill>
                <a:srgbClr val="000000"/>
              </a:solidFill>
            </a:endParaRPr>
          </a:p>
          <a:p>
            <a:pPr marL="742950" lvl="1" indent="-285750" algn="l">
              <a:lnSpc>
                <a:spcPct val="90000"/>
              </a:lnSpc>
              <a:spcBef>
                <a:spcPct val="20000"/>
              </a:spcBef>
            </a:pPr>
            <a:endParaRPr lang="en-US" sz="2400"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333953655"/>
              </p:ext>
            </p:extLst>
          </p:nvPr>
        </p:nvGraphicFramePr>
        <p:xfrm>
          <a:off x="257177" y="1676410"/>
          <a:ext cx="9815513" cy="4976475"/>
        </p:xfrm>
        <a:graphic>
          <a:graphicData uri="http://schemas.openxmlformats.org/drawingml/2006/table">
            <a:tbl>
              <a:tblPr firstRow="1" bandRow="1">
                <a:tableStyleId>{073A0DAA-6AF3-43AB-8588-CEC1D06C72B9}</a:tableStyleId>
              </a:tblPr>
              <a:tblGrid>
                <a:gridCol w="5400675">
                  <a:extLst>
                    <a:ext uri="{9D8B030D-6E8A-4147-A177-3AD203B41FA5}">
                      <a16:colId xmlns="" xmlns:a16="http://schemas.microsoft.com/office/drawing/2014/main" val="20000"/>
                    </a:ext>
                  </a:extLst>
                </a:gridCol>
                <a:gridCol w="4414838">
                  <a:extLst>
                    <a:ext uri="{9D8B030D-6E8A-4147-A177-3AD203B41FA5}">
                      <a16:colId xmlns="" xmlns:a16="http://schemas.microsoft.com/office/drawing/2014/main" val="20001"/>
                    </a:ext>
                  </a:extLst>
                </a:gridCol>
              </a:tblGrid>
              <a:tr h="719360">
                <a:tc>
                  <a:txBody>
                    <a:bodyPr/>
                    <a:lstStyle/>
                    <a:p>
                      <a:pPr algn="ctr"/>
                      <a:r>
                        <a:rPr lang="en-US" sz="2800" dirty="0" smtClean="0"/>
                        <a:t>Condition</a:t>
                      </a:r>
                      <a:endParaRPr lang="en-US" sz="2800" dirty="0"/>
                    </a:p>
                  </a:txBody>
                  <a:tcPr marL="102870" marR="102870"/>
                </a:tc>
                <a:tc>
                  <a:txBody>
                    <a:bodyPr/>
                    <a:lstStyle/>
                    <a:p>
                      <a:pPr algn="ctr"/>
                      <a:r>
                        <a:rPr lang="en-US" sz="2800" dirty="0" smtClean="0"/>
                        <a:t>Incidence</a:t>
                      </a:r>
                      <a:r>
                        <a:rPr lang="en-US" sz="2800" baseline="0" dirty="0" smtClean="0"/>
                        <a:t> rate</a:t>
                      </a:r>
                      <a:endParaRPr lang="en-US" sz="2800" dirty="0"/>
                    </a:p>
                  </a:txBody>
                  <a:tcPr marL="102870" marR="102870"/>
                </a:tc>
                <a:extLst>
                  <a:ext uri="{0D108BD9-81ED-4DB2-BD59-A6C34878D82A}">
                    <a16:rowId xmlns="" xmlns:a16="http://schemas.microsoft.com/office/drawing/2014/main" val="10000"/>
                  </a:ext>
                </a:extLst>
              </a:tr>
              <a:tr h="959147">
                <a:tc>
                  <a:txBody>
                    <a:bodyPr/>
                    <a:lstStyle/>
                    <a:p>
                      <a:pPr marL="285750" lvl="0" indent="-285750" algn="l" eaLnBrk="0" hangingPunct="0">
                        <a:lnSpc>
                          <a:spcPct val="90000"/>
                        </a:lnSpc>
                        <a:spcBef>
                          <a:spcPts val="0"/>
                        </a:spcBef>
                      </a:pPr>
                      <a:r>
                        <a:rPr lang="en-US" sz="2700" b="1" dirty="0" smtClean="0"/>
                        <a:t>Prostate Cancer </a:t>
                      </a:r>
                      <a:r>
                        <a:rPr lang="en-US" sz="2700" b="0" dirty="0" smtClean="0"/>
                        <a:t>(men)</a:t>
                      </a:r>
                    </a:p>
                    <a:p>
                      <a:pPr marL="285750" lvl="0" indent="-285750" algn="l" eaLnBrk="0" hangingPunct="0">
                        <a:lnSpc>
                          <a:spcPct val="90000"/>
                        </a:lnSpc>
                        <a:spcBef>
                          <a:spcPts val="0"/>
                        </a:spcBef>
                      </a:pPr>
                      <a:r>
                        <a:rPr lang="en-US" sz="2700" dirty="0" smtClean="0"/>
                        <a:t>(most common cancer in US)  </a:t>
                      </a:r>
                    </a:p>
                  </a:txBody>
                  <a:tcPr marL="102870" marR="1028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smtClean="0"/>
                        <a:t>140 per 100,000 person-years</a:t>
                      </a:r>
                    </a:p>
                  </a:txBody>
                  <a:tcPr marL="102870" marR="102870"/>
                </a:tc>
                <a:extLst>
                  <a:ext uri="{0D108BD9-81ED-4DB2-BD59-A6C34878D82A}">
                    <a16:rowId xmlns="" xmlns:a16="http://schemas.microsoft.com/office/drawing/2014/main" val="10001"/>
                  </a:ext>
                </a:extLst>
              </a:tr>
              <a:tr h="789400">
                <a:tc>
                  <a:txBody>
                    <a:bodyPr/>
                    <a:lstStyle/>
                    <a:p>
                      <a:pPr marL="285750" lvl="0" indent="-285750" algn="l" eaLnBrk="0" hangingPunct="0">
                        <a:lnSpc>
                          <a:spcPct val="90000"/>
                        </a:lnSpc>
                        <a:spcBef>
                          <a:spcPts val="0"/>
                        </a:spcBef>
                      </a:pPr>
                      <a:r>
                        <a:rPr lang="en-US" sz="2700" b="1" dirty="0" smtClean="0"/>
                        <a:t>Breast cancer </a:t>
                      </a:r>
                      <a:r>
                        <a:rPr lang="en-US" sz="2700" b="0" dirty="0" smtClean="0"/>
                        <a:t>(women)</a:t>
                      </a:r>
                      <a:r>
                        <a:rPr lang="en-US" sz="2700" b="0" baseline="0" dirty="0" smtClean="0"/>
                        <a:t> </a:t>
                      </a:r>
                    </a:p>
                    <a:p>
                      <a:pPr marL="285750" lvl="0" indent="-285750" algn="l" eaLnBrk="0" hangingPunct="0">
                        <a:lnSpc>
                          <a:spcPct val="90000"/>
                        </a:lnSpc>
                        <a:spcBef>
                          <a:spcPts val="0"/>
                        </a:spcBef>
                      </a:pPr>
                      <a:r>
                        <a:rPr lang="en-US" sz="2700" dirty="0" smtClean="0"/>
                        <a:t>(most common cancer in women)</a:t>
                      </a:r>
                    </a:p>
                  </a:txBody>
                  <a:tcPr marL="102870" marR="1028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smtClean="0"/>
                        <a:t>120 per 100,000 person-years</a:t>
                      </a:r>
                    </a:p>
                  </a:txBody>
                  <a:tcPr marL="102870" marR="102870"/>
                </a:tc>
                <a:extLst>
                  <a:ext uri="{0D108BD9-81ED-4DB2-BD59-A6C34878D82A}">
                    <a16:rowId xmlns="" xmlns:a16="http://schemas.microsoft.com/office/drawing/2014/main" val="10002"/>
                  </a:ext>
                </a:extLst>
              </a:tr>
              <a:tr h="719360">
                <a:tc>
                  <a:txBody>
                    <a:bodyPr/>
                    <a:lstStyle/>
                    <a:p>
                      <a:pPr marL="285750" lvl="0" indent="-285750" algn="l" eaLnBrk="0" hangingPunct="0">
                        <a:lnSpc>
                          <a:spcPct val="90000"/>
                        </a:lnSpc>
                        <a:spcBef>
                          <a:spcPts val="1200"/>
                        </a:spcBef>
                      </a:pPr>
                      <a:r>
                        <a:rPr lang="en-US" sz="2700" b="1" dirty="0" smtClean="0"/>
                        <a:t>Heart Attack </a:t>
                      </a:r>
                      <a:r>
                        <a:rPr lang="en-US" sz="2700" b="0" dirty="0" smtClean="0"/>
                        <a:t>(men)</a:t>
                      </a:r>
                    </a:p>
                  </a:txBody>
                  <a:tcPr marL="102870" marR="102870"/>
                </a:tc>
                <a:tc>
                  <a:txBody>
                    <a:bodyPr/>
                    <a:lstStyle/>
                    <a:p>
                      <a:pPr marL="285750" lvl="0" indent="-285750" algn="l" eaLnBrk="0" hangingPunct="0">
                        <a:lnSpc>
                          <a:spcPct val="90000"/>
                        </a:lnSpc>
                        <a:spcBef>
                          <a:spcPct val="20000"/>
                        </a:spcBef>
                      </a:pPr>
                      <a:r>
                        <a:rPr lang="en-US" sz="2700" dirty="0" smtClean="0"/>
                        <a:t>50 per 10,000 person-years	</a:t>
                      </a:r>
                      <a:endParaRPr lang="en-US" sz="2700" dirty="0"/>
                    </a:p>
                  </a:txBody>
                  <a:tcPr marL="102870" marR="102870"/>
                </a:tc>
                <a:extLst>
                  <a:ext uri="{0D108BD9-81ED-4DB2-BD59-A6C34878D82A}">
                    <a16:rowId xmlns="" xmlns:a16="http://schemas.microsoft.com/office/drawing/2014/main" val="10003"/>
                  </a:ext>
                </a:extLst>
              </a:tr>
              <a:tr h="719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b="1" dirty="0" smtClean="0"/>
                        <a:t>Heart Attack </a:t>
                      </a:r>
                      <a:r>
                        <a:rPr lang="en-US" sz="2700" b="0" dirty="0" smtClean="0"/>
                        <a:t>(women)</a:t>
                      </a:r>
                    </a:p>
                  </a:txBody>
                  <a:tcPr marL="102870" marR="1028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smtClean="0"/>
                        <a:t>25 per 10,000 person-years</a:t>
                      </a:r>
                    </a:p>
                  </a:txBody>
                  <a:tcPr marL="102870" marR="102870"/>
                </a:tc>
                <a:extLst>
                  <a:ext uri="{0D108BD9-81ED-4DB2-BD59-A6C34878D82A}">
                    <a16:rowId xmlns="" xmlns:a16="http://schemas.microsoft.com/office/drawing/2014/main" val="10004"/>
                  </a:ext>
                </a:extLst>
              </a:tr>
              <a:tr h="719360">
                <a:tc>
                  <a:txBody>
                    <a:bodyPr/>
                    <a:lstStyle/>
                    <a:p>
                      <a:pPr marL="285750" lvl="0" indent="-285750" algn="l" eaLnBrk="0" hangingPunct="0">
                        <a:lnSpc>
                          <a:spcPct val="90000"/>
                        </a:lnSpc>
                        <a:spcBef>
                          <a:spcPts val="0"/>
                        </a:spcBef>
                      </a:pPr>
                      <a:r>
                        <a:rPr lang="en-US" sz="2700" b="1" dirty="0" smtClean="0"/>
                        <a:t>Acute Respiratory Infection </a:t>
                      </a:r>
                      <a:r>
                        <a:rPr lang="en-US" sz="2700" b="0" dirty="0" smtClean="0"/>
                        <a:t>(children)</a:t>
                      </a:r>
                      <a:endParaRPr lang="en-US" sz="2700" dirty="0" smtClean="0"/>
                    </a:p>
                  </a:txBody>
                  <a:tcPr marL="102870" marR="1028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smtClean="0"/>
                        <a:t>160 per 100 person-years</a:t>
                      </a:r>
                    </a:p>
                    <a:p>
                      <a:pPr algn="l"/>
                      <a:endParaRPr lang="en-US" sz="2700" dirty="0"/>
                    </a:p>
                  </a:txBody>
                  <a:tcPr marL="102870" marR="102870"/>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00042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7341862" y="1752600"/>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pic>
        <p:nvPicPr>
          <p:cNvPr id="52" name="Picture 51"/>
          <p:cNvPicPr/>
          <p:nvPr/>
        </p:nvPicPr>
        <p:blipFill rotWithShape="1">
          <a:blip r:embed="rId3">
            <a:extLst>
              <a:ext uri="{28A0092B-C50C-407E-A947-70E740481C1C}">
                <a14:useLocalDpi xmlns:a14="http://schemas.microsoft.com/office/drawing/2010/main" val="0"/>
              </a:ext>
            </a:extLst>
          </a:blip>
          <a:srcRect r="89791" b="20344"/>
          <a:stretch/>
        </p:blipFill>
        <p:spPr>
          <a:xfrm>
            <a:off x="8315330" y="2603944"/>
            <a:ext cx="453628" cy="2577661"/>
          </a:xfrm>
          <a:prstGeom prst="rect">
            <a:avLst/>
          </a:prstGeom>
        </p:spPr>
      </p:pic>
      <p:pic>
        <p:nvPicPr>
          <p:cNvPr id="51" name="Picture 50"/>
          <p:cNvPicPr/>
          <p:nvPr/>
        </p:nvPicPr>
        <p:blipFill rotWithShape="1">
          <a:blip r:embed="rId3">
            <a:extLst>
              <a:ext uri="{28A0092B-C50C-407E-A947-70E740481C1C}">
                <a14:useLocalDpi xmlns:a14="http://schemas.microsoft.com/office/drawing/2010/main" val="0"/>
              </a:ext>
            </a:extLst>
          </a:blip>
          <a:srcRect t="1" r="89791" b="61259"/>
          <a:stretch/>
        </p:blipFill>
        <p:spPr>
          <a:xfrm>
            <a:off x="1200150" y="4385138"/>
            <a:ext cx="453629" cy="1253662"/>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r="89791" b="20344"/>
          <a:stretch/>
        </p:blipFill>
        <p:spPr>
          <a:xfrm>
            <a:off x="1230512" y="1766981"/>
            <a:ext cx="453628" cy="2577661"/>
          </a:xfrm>
          <a:prstGeom prst="rect">
            <a:avLst/>
          </a:prstGeom>
        </p:spPr>
      </p:pic>
      <p:sp>
        <p:nvSpPr>
          <p:cNvPr id="4" name="Flowchart: Manual Input 3"/>
          <p:cNvSpPr/>
          <p:nvPr/>
        </p:nvSpPr>
        <p:spPr>
          <a:xfrm>
            <a:off x="1714500" y="1752600"/>
            <a:ext cx="6600825"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5" name="Rectangle 4"/>
          <p:cNvSpPr/>
          <p:nvPr/>
        </p:nvSpPr>
        <p:spPr>
          <a:xfrm>
            <a:off x="8315325" y="2514600"/>
            <a:ext cx="51435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6" name="Rectangle 5"/>
          <p:cNvSpPr/>
          <p:nvPr/>
        </p:nvSpPr>
        <p:spPr>
          <a:xfrm>
            <a:off x="1200150" y="1752600"/>
            <a:ext cx="51435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2143125" y="1447800"/>
            <a:ext cx="51435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550319" y="1449087"/>
            <a:ext cx="578644" cy="5191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200525" y="1676400"/>
            <a:ext cx="450950" cy="4990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261480" y="1752600"/>
            <a:ext cx="482203" cy="5301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172200" y="1783561"/>
            <a:ext cx="450056" cy="5786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564461" y="1966914"/>
            <a:ext cx="459010" cy="5476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8023471" y="2058636"/>
            <a:ext cx="463304" cy="5465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22" idx="4"/>
          </p:cNvCxnSpPr>
          <p:nvPr/>
        </p:nvCxnSpPr>
        <p:spPr>
          <a:xfrm flipV="1">
            <a:off x="3000375" y="1524000"/>
            <a:ext cx="471488"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714875" y="1752600"/>
            <a:ext cx="428625"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593556" y="1783560"/>
            <a:ext cx="428625" cy="5048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115174" y="1968155"/>
            <a:ext cx="363562" cy="509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429000" y="1447800"/>
            <a:ext cx="85725"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24" name="Oval 23"/>
          <p:cNvSpPr/>
          <p:nvPr/>
        </p:nvSpPr>
        <p:spPr>
          <a:xfrm>
            <a:off x="5143500" y="1676400"/>
            <a:ext cx="85725"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42007" name="TextBox 43"/>
          <p:cNvSpPr txBox="1">
            <a:spLocks noChangeArrowheads="1"/>
          </p:cNvSpPr>
          <p:nvPr/>
        </p:nvSpPr>
        <p:spPr bwMode="auto">
          <a:xfrm>
            <a:off x="4286251" y="5715000"/>
            <a:ext cx="2270750" cy="369332"/>
          </a:xfrm>
          <a:prstGeom prst="rect">
            <a:avLst/>
          </a:prstGeom>
          <a:noFill/>
          <a:ln w="9525">
            <a:noFill/>
            <a:miter lim="800000"/>
            <a:headEnd/>
            <a:tailEnd/>
          </a:ln>
        </p:spPr>
        <p:txBody>
          <a:bodyPr wrap="none">
            <a:spAutoFit/>
          </a:bodyPr>
          <a:lstStyle/>
          <a:p>
            <a:pPr algn="l" eaLnBrk="1" hangingPunct="1"/>
            <a:r>
              <a:rPr lang="en-US" sz="1800" dirty="0" smtClean="0">
                <a:solidFill>
                  <a:srgbClr val="000000"/>
                </a:solidFill>
                <a:latin typeface="Calibri" pitchFamily="34" charset="0"/>
              </a:rPr>
              <a:t>Time since enrollment</a:t>
            </a:r>
            <a:endParaRPr lang="en-US" sz="1800" dirty="0">
              <a:solidFill>
                <a:srgbClr val="000000"/>
              </a:solidFill>
              <a:latin typeface="Calibri" pitchFamily="34" charset="0"/>
            </a:endParaRPr>
          </a:p>
        </p:txBody>
      </p:sp>
      <p:sp>
        <p:nvSpPr>
          <p:cNvPr id="42009" name="TextBox 45"/>
          <p:cNvSpPr txBox="1">
            <a:spLocks noChangeArrowheads="1"/>
          </p:cNvSpPr>
          <p:nvPr/>
        </p:nvSpPr>
        <p:spPr bwMode="auto">
          <a:xfrm>
            <a:off x="234462" y="116905"/>
            <a:ext cx="8935588" cy="615553"/>
          </a:xfrm>
          <a:prstGeom prst="rect">
            <a:avLst/>
          </a:prstGeom>
          <a:noFill/>
          <a:ln w="9525">
            <a:noFill/>
            <a:miter lim="800000"/>
            <a:headEnd/>
            <a:tailEnd/>
          </a:ln>
        </p:spPr>
        <p:txBody>
          <a:bodyPr wrap="none">
            <a:spAutoFit/>
          </a:bodyPr>
          <a:lstStyle/>
          <a:p>
            <a:pPr algn="l" eaLnBrk="1" hangingPunct="1"/>
            <a:r>
              <a:rPr lang="en-US" sz="3400" b="1" dirty="0" smtClean="0">
                <a:solidFill>
                  <a:srgbClr val="000000"/>
                </a:solidFill>
              </a:rPr>
              <a:t>3 Ways to Sample An Underlying Fixed Cohort</a:t>
            </a:r>
            <a:endParaRPr lang="en-US" sz="3400" b="1" dirty="0">
              <a:solidFill>
                <a:srgbClr val="000000"/>
              </a:solidFill>
            </a:endParaRPr>
          </a:p>
        </p:txBody>
      </p:sp>
      <p:sp>
        <p:nvSpPr>
          <p:cNvPr id="42010" name="Text Box 1030"/>
          <p:cNvSpPr txBox="1">
            <a:spLocks noChangeArrowheads="1"/>
          </p:cNvSpPr>
          <p:nvPr/>
        </p:nvSpPr>
        <p:spPr bwMode="auto">
          <a:xfrm>
            <a:off x="342900" y="759774"/>
            <a:ext cx="9494044" cy="461665"/>
          </a:xfrm>
          <a:prstGeom prst="rect">
            <a:avLst/>
          </a:prstGeom>
          <a:noFill/>
          <a:ln w="9525">
            <a:noFill/>
            <a:miter lim="800000"/>
            <a:headEnd/>
            <a:tailEnd/>
          </a:ln>
        </p:spPr>
        <p:txBody>
          <a:bodyPr wrap="square" anchor="ctr">
            <a:spAutoFit/>
          </a:bodyPr>
          <a:lstStyle/>
          <a:p>
            <a:r>
              <a:rPr lang="en-US" sz="2400" dirty="0" smtClean="0">
                <a:solidFill>
                  <a:srgbClr val="000000"/>
                </a:solidFill>
              </a:rPr>
              <a:t>       = event               </a:t>
            </a:r>
            <a:r>
              <a:rPr lang="en-US" sz="2400" dirty="0">
                <a:solidFill>
                  <a:srgbClr val="000000"/>
                </a:solidFill>
              </a:rPr>
              <a:t>= loss to </a:t>
            </a:r>
            <a:r>
              <a:rPr lang="en-US" sz="2400" dirty="0" smtClean="0">
                <a:solidFill>
                  <a:srgbClr val="000000"/>
                </a:solidFill>
              </a:rPr>
              <a:t>follow-up    CE = competing event</a:t>
            </a:r>
            <a:endParaRPr lang="en-US" sz="2400" dirty="0">
              <a:solidFill>
                <a:srgbClr val="000000"/>
              </a:solidFill>
            </a:endParaRPr>
          </a:p>
        </p:txBody>
      </p:sp>
      <p:sp>
        <p:nvSpPr>
          <p:cNvPr id="3" name="Oval 21"/>
          <p:cNvSpPr>
            <a:spLocks noChangeArrowheads="1"/>
          </p:cNvSpPr>
          <p:nvPr/>
        </p:nvSpPr>
        <p:spPr bwMode="auto">
          <a:xfrm flipV="1">
            <a:off x="895647" y="914400"/>
            <a:ext cx="171450" cy="152400"/>
          </a:xfrm>
          <a:prstGeom prst="ellipse">
            <a:avLst/>
          </a:prstGeom>
          <a:solidFill>
            <a:schemeClr val="tx1"/>
          </a:solidFill>
          <a:ln w="50800" algn="ctr">
            <a:solidFill>
              <a:srgbClr val="385D8A"/>
            </a:solidFill>
            <a:round/>
            <a:headEnd/>
            <a:tailEnd/>
          </a:ln>
        </p:spPr>
        <p:txBody>
          <a:bodyPr rot="10800000" anchor="ctr"/>
          <a:lstStyle/>
          <a:p>
            <a:pPr eaLnBrk="1" fontAlgn="auto" hangingPunct="1">
              <a:spcBef>
                <a:spcPts val="0"/>
              </a:spcBef>
              <a:spcAft>
                <a:spcPts val="0"/>
              </a:spcAft>
              <a:defRPr/>
            </a:pPr>
            <a:endParaRPr lang="en-US" sz="1800" dirty="0">
              <a:solidFill>
                <a:srgbClr val="FFFFFF"/>
              </a:solidFill>
              <a:latin typeface="Times New Roman"/>
            </a:endParaRPr>
          </a:p>
        </p:txBody>
      </p:sp>
      <p:cxnSp>
        <p:nvCxnSpPr>
          <p:cNvPr id="42013" name="Straight Arrow Connector 30"/>
          <p:cNvCxnSpPr>
            <a:cxnSpLocks noChangeShapeType="1"/>
          </p:cNvCxnSpPr>
          <p:nvPr/>
        </p:nvCxnSpPr>
        <p:spPr bwMode="auto">
          <a:xfrm>
            <a:off x="2828925" y="990600"/>
            <a:ext cx="600075"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514725" y="1600200"/>
            <a:ext cx="450056"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898703" y="1306512"/>
            <a:ext cx="420308" cy="369332"/>
          </a:xfrm>
          <a:prstGeom prst="rect">
            <a:avLst/>
          </a:prstGeom>
          <a:noFill/>
          <a:ln w="9525">
            <a:noFill/>
            <a:miter lim="800000"/>
            <a:headEnd/>
            <a:tailEnd/>
          </a:ln>
        </p:spPr>
        <p:txBody>
          <a:bodyPr wrap="none">
            <a:spAutoFit/>
          </a:bodyPr>
          <a:lstStyle/>
          <a:p>
            <a:pPr algn="l" eaLnBrk="1" hangingPunct="1"/>
            <a:r>
              <a:rPr lang="en-US" sz="1800" dirty="0">
                <a:solidFill>
                  <a:srgbClr val="000000"/>
                </a:solidFill>
                <a:latin typeface="Calibri" pitchFamily="34" charset="0"/>
              </a:rPr>
              <a:t>CE</a:t>
            </a:r>
          </a:p>
        </p:txBody>
      </p:sp>
      <p:cxnSp>
        <p:nvCxnSpPr>
          <p:cNvPr id="33" name="Straight Connector 34"/>
          <p:cNvCxnSpPr/>
          <p:nvPr/>
        </p:nvCxnSpPr>
        <p:spPr>
          <a:xfrm flipV="1">
            <a:off x="6630830" y="1905000"/>
            <a:ext cx="398621" cy="5230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943726" y="1600201"/>
            <a:ext cx="420308" cy="369332"/>
          </a:xfrm>
          <a:prstGeom prst="rect">
            <a:avLst/>
          </a:prstGeom>
          <a:noFill/>
          <a:ln w="9525">
            <a:noFill/>
            <a:miter lim="800000"/>
            <a:headEnd/>
            <a:tailEnd/>
          </a:ln>
        </p:spPr>
        <p:txBody>
          <a:bodyPr wrap="none">
            <a:spAutoFit/>
          </a:bodyPr>
          <a:lstStyle/>
          <a:p>
            <a:pPr algn="l" eaLnBrk="1" hangingPunct="1"/>
            <a:r>
              <a:rPr lang="en-US" sz="1800" dirty="0">
                <a:solidFill>
                  <a:srgbClr val="000000"/>
                </a:solidFill>
                <a:latin typeface="Calibri" pitchFamily="34" charset="0"/>
              </a:rPr>
              <a:t>CE</a:t>
            </a:r>
          </a:p>
        </p:txBody>
      </p:sp>
      <p:grpSp>
        <p:nvGrpSpPr>
          <p:cNvPr id="69" name="Group 68"/>
          <p:cNvGrpSpPr/>
          <p:nvPr/>
        </p:nvGrpSpPr>
        <p:grpSpPr>
          <a:xfrm>
            <a:off x="1028725" y="2590800"/>
            <a:ext cx="9198471" cy="2552700"/>
            <a:chOff x="914400" y="2538129"/>
            <a:chExt cx="8176419" cy="2552700"/>
          </a:xfrm>
        </p:grpSpPr>
        <p:sp>
          <p:nvSpPr>
            <p:cNvPr id="7" name="Right Arrow 6"/>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2400" dirty="0" smtClean="0">
                <a:solidFill>
                  <a:srgbClr val="000000"/>
                </a:solidFill>
              </a:endParaRPr>
            </a:p>
          </p:txBody>
        </p:sp>
        <p:sp>
          <p:nvSpPr>
            <p:cNvPr id="39" name="TextBox 36"/>
            <p:cNvSpPr txBox="1">
              <a:spLocks noChangeArrowheads="1"/>
            </p:cNvSpPr>
            <p:nvPr/>
          </p:nvSpPr>
          <p:spPr bwMode="auto">
            <a:xfrm>
              <a:off x="1626674" y="3392269"/>
              <a:ext cx="2360989" cy="646331"/>
            </a:xfrm>
            <a:prstGeom prst="rect">
              <a:avLst/>
            </a:prstGeom>
            <a:noFill/>
            <a:ln w="9525">
              <a:noFill/>
              <a:miter lim="800000"/>
              <a:headEnd/>
              <a:tailEnd/>
            </a:ln>
          </p:spPr>
          <p:txBody>
            <a:bodyPr wrap="none">
              <a:spAutoFit/>
            </a:bodyPr>
            <a:lstStyle/>
            <a:p>
              <a:pPr algn="l" eaLnBrk="1" hangingPunct="1"/>
              <a:r>
                <a:rPr lang="en-US" sz="3600" b="1" dirty="0" smtClean="0">
                  <a:solidFill>
                    <a:srgbClr val="FFFFFF"/>
                  </a:solidFill>
                  <a:latin typeface="Calibri" pitchFamily="34" charset="0"/>
                </a:rPr>
                <a:t>Cohort study</a:t>
              </a:r>
              <a:endParaRPr lang="en-US" sz="3600" b="1" dirty="0">
                <a:solidFill>
                  <a:srgbClr val="FFFFFF"/>
                </a:solidFill>
                <a:latin typeface="Calibri" pitchFamily="34" charset="0"/>
              </a:endParaRPr>
            </a:p>
          </p:txBody>
        </p:sp>
      </p:grpSp>
      <p:grpSp>
        <p:nvGrpSpPr>
          <p:cNvPr id="74" name="Group 73"/>
          <p:cNvGrpSpPr/>
          <p:nvPr/>
        </p:nvGrpSpPr>
        <p:grpSpPr>
          <a:xfrm>
            <a:off x="1323007" y="6021087"/>
            <a:ext cx="4294579" cy="646331"/>
            <a:chOff x="1175904" y="6019800"/>
            <a:chExt cx="3817406" cy="646331"/>
          </a:xfrm>
        </p:grpSpPr>
        <p:sp>
          <p:nvSpPr>
            <p:cNvPr id="42008" name="TextBox 44"/>
            <p:cNvSpPr txBox="1">
              <a:spLocks noChangeArrowheads="1"/>
            </p:cNvSpPr>
            <p:nvPr/>
          </p:nvSpPr>
          <p:spPr bwMode="auto">
            <a:xfrm>
              <a:off x="1443561" y="6019800"/>
              <a:ext cx="3549749" cy="646331"/>
            </a:xfrm>
            <a:prstGeom prst="rect">
              <a:avLst/>
            </a:prstGeom>
            <a:noFill/>
            <a:ln w="9525">
              <a:noFill/>
              <a:miter lim="800000"/>
              <a:headEnd/>
              <a:tailEnd/>
            </a:ln>
          </p:spPr>
          <p:txBody>
            <a:bodyPr wrap="none">
              <a:spAutoFit/>
            </a:bodyPr>
            <a:lstStyle/>
            <a:p>
              <a:pPr algn="l" eaLnBrk="1" hangingPunct="1"/>
              <a:r>
                <a:rPr lang="en-US" sz="3600" dirty="0" smtClean="0">
                  <a:solidFill>
                    <a:srgbClr val="000000"/>
                  </a:solidFill>
                  <a:latin typeface="Calibri" pitchFamily="34" charset="0"/>
                </a:rPr>
                <a:t>= Case-control study</a:t>
              </a:r>
              <a:endParaRPr lang="en-US" sz="3600" dirty="0">
                <a:solidFill>
                  <a:srgbClr val="000000"/>
                </a:solidFill>
                <a:latin typeface="Calibri" pitchFamily="34" charset="0"/>
              </a:endParaRPr>
            </a:p>
          </p:txBody>
        </p:sp>
        <p:sp>
          <p:nvSpPr>
            <p:cNvPr id="44" name="Text Box 44"/>
            <p:cNvSpPr txBox="1">
              <a:spLocks noChangeArrowheads="1"/>
            </p:cNvSpPr>
            <p:nvPr/>
          </p:nvSpPr>
          <p:spPr bwMode="auto">
            <a:xfrm>
              <a:off x="1175904" y="6248400"/>
              <a:ext cx="266700" cy="184666"/>
            </a:xfrm>
            <a:prstGeom prst="rect">
              <a:avLst/>
            </a:prstGeom>
            <a:solidFill>
              <a:srgbClr val="FF0000"/>
            </a:solidFill>
            <a:ln w="9525">
              <a:noFill/>
              <a:miter lim="800000"/>
              <a:headEnd/>
              <a:tailEnd/>
            </a:ln>
          </p:spPr>
          <p:txBody>
            <a:bodyPr wrap="square">
              <a:spAutoFit/>
            </a:bodyPr>
            <a:lstStyle/>
            <a:p>
              <a:pPr algn="l" eaLnBrk="1" hangingPunct="1">
                <a:spcBef>
                  <a:spcPct val="50000"/>
                </a:spcBef>
              </a:pPr>
              <a:endParaRPr lang="en-US" sz="600" i="1" dirty="0">
                <a:solidFill>
                  <a:srgbClr val="000000"/>
                </a:solidFill>
              </a:endParaRPr>
            </a:p>
          </p:txBody>
        </p:sp>
      </p:grpSp>
      <p:grpSp>
        <p:nvGrpSpPr>
          <p:cNvPr id="72" name="Group 71"/>
          <p:cNvGrpSpPr/>
          <p:nvPr/>
        </p:nvGrpSpPr>
        <p:grpSpPr>
          <a:xfrm>
            <a:off x="2786063" y="2133685"/>
            <a:ext cx="4555794" cy="3408785"/>
            <a:chOff x="2476500" y="2133681"/>
            <a:chExt cx="4049595" cy="3408785"/>
          </a:xfrm>
        </p:grpSpPr>
        <p:sp>
          <p:nvSpPr>
            <p:cNvPr id="40" name="Text Box 44"/>
            <p:cNvSpPr txBox="1">
              <a:spLocks noChangeArrowheads="1"/>
            </p:cNvSpPr>
            <p:nvPr/>
          </p:nvSpPr>
          <p:spPr bwMode="auto">
            <a:xfrm>
              <a:off x="2524125" y="2133681"/>
              <a:ext cx="266700" cy="184666"/>
            </a:xfrm>
            <a:prstGeom prst="rect">
              <a:avLst/>
            </a:prstGeom>
            <a:solidFill>
              <a:srgbClr val="FF0000"/>
            </a:solidFill>
            <a:ln w="9525">
              <a:noFill/>
              <a:miter lim="800000"/>
              <a:headEnd/>
              <a:tailEnd/>
            </a:ln>
          </p:spPr>
          <p:txBody>
            <a:bodyPr wrap="square">
              <a:spAutoFit/>
            </a:bodyPr>
            <a:lstStyle/>
            <a:p>
              <a:pPr algn="l" eaLnBrk="1" hangingPunct="1">
                <a:spcBef>
                  <a:spcPct val="50000"/>
                </a:spcBef>
              </a:pPr>
              <a:endParaRPr lang="en-US" sz="600" i="1" dirty="0">
                <a:solidFill>
                  <a:srgbClr val="000000"/>
                </a:solidFill>
              </a:endParaRPr>
            </a:p>
          </p:txBody>
        </p:sp>
        <p:sp>
          <p:nvSpPr>
            <p:cNvPr id="41" name="Text Box 44"/>
            <p:cNvSpPr txBox="1">
              <a:spLocks noChangeArrowheads="1"/>
            </p:cNvSpPr>
            <p:nvPr/>
          </p:nvSpPr>
          <p:spPr bwMode="auto">
            <a:xfrm>
              <a:off x="4057650" y="2682216"/>
              <a:ext cx="266700" cy="184666"/>
            </a:xfrm>
            <a:prstGeom prst="rect">
              <a:avLst/>
            </a:prstGeom>
            <a:solidFill>
              <a:srgbClr val="FF0000"/>
            </a:solidFill>
            <a:ln w="9525">
              <a:noFill/>
              <a:miter lim="800000"/>
              <a:headEnd/>
              <a:tailEnd/>
            </a:ln>
          </p:spPr>
          <p:txBody>
            <a:bodyPr wrap="square">
              <a:spAutoFit/>
            </a:bodyPr>
            <a:lstStyle/>
            <a:p>
              <a:pPr algn="l" eaLnBrk="1" hangingPunct="1">
                <a:spcBef>
                  <a:spcPct val="50000"/>
                </a:spcBef>
              </a:pPr>
              <a:endParaRPr lang="en-US" sz="600" i="1" dirty="0">
                <a:solidFill>
                  <a:srgbClr val="000000"/>
                </a:solidFill>
              </a:endParaRPr>
            </a:p>
          </p:txBody>
        </p:sp>
        <p:sp>
          <p:nvSpPr>
            <p:cNvPr id="42" name="Text Box 44"/>
            <p:cNvSpPr txBox="1">
              <a:spLocks noChangeArrowheads="1"/>
            </p:cNvSpPr>
            <p:nvPr/>
          </p:nvSpPr>
          <p:spPr bwMode="auto">
            <a:xfrm>
              <a:off x="4057650" y="5285346"/>
              <a:ext cx="266700" cy="184666"/>
            </a:xfrm>
            <a:prstGeom prst="rect">
              <a:avLst/>
            </a:prstGeom>
            <a:solidFill>
              <a:srgbClr val="FF0000"/>
            </a:solidFill>
            <a:ln w="9525">
              <a:noFill/>
              <a:miter lim="800000"/>
              <a:headEnd/>
              <a:tailEnd/>
            </a:ln>
          </p:spPr>
          <p:txBody>
            <a:bodyPr wrap="square">
              <a:spAutoFit/>
            </a:bodyPr>
            <a:lstStyle/>
            <a:p>
              <a:pPr algn="l" eaLnBrk="1" hangingPunct="1">
                <a:spcBef>
                  <a:spcPct val="50000"/>
                </a:spcBef>
              </a:pPr>
              <a:endParaRPr lang="en-US" sz="600" i="1" dirty="0">
                <a:solidFill>
                  <a:srgbClr val="000000"/>
                </a:solidFill>
              </a:endParaRPr>
            </a:p>
          </p:txBody>
        </p:sp>
        <p:sp>
          <p:nvSpPr>
            <p:cNvPr id="45" name="Text Box 44"/>
            <p:cNvSpPr txBox="1">
              <a:spLocks noChangeArrowheads="1"/>
            </p:cNvSpPr>
            <p:nvPr/>
          </p:nvSpPr>
          <p:spPr bwMode="auto">
            <a:xfrm>
              <a:off x="2476500" y="4920916"/>
              <a:ext cx="266700" cy="184666"/>
            </a:xfrm>
            <a:prstGeom prst="rect">
              <a:avLst/>
            </a:prstGeom>
            <a:solidFill>
              <a:srgbClr val="FF0000"/>
            </a:solidFill>
            <a:ln w="9525">
              <a:noFill/>
              <a:miter lim="800000"/>
              <a:headEnd/>
              <a:tailEnd/>
            </a:ln>
          </p:spPr>
          <p:txBody>
            <a:bodyPr wrap="square">
              <a:spAutoFit/>
            </a:bodyPr>
            <a:lstStyle/>
            <a:p>
              <a:pPr algn="l" eaLnBrk="1" hangingPunct="1">
                <a:spcBef>
                  <a:spcPct val="50000"/>
                </a:spcBef>
              </a:pPr>
              <a:endParaRPr lang="en-US" sz="600" i="1" dirty="0">
                <a:solidFill>
                  <a:srgbClr val="000000"/>
                </a:solidFill>
              </a:endParaRPr>
            </a:p>
          </p:txBody>
        </p:sp>
        <p:sp>
          <p:nvSpPr>
            <p:cNvPr id="46" name="Text Box 44"/>
            <p:cNvSpPr txBox="1">
              <a:spLocks noChangeArrowheads="1"/>
            </p:cNvSpPr>
            <p:nvPr/>
          </p:nvSpPr>
          <p:spPr bwMode="auto">
            <a:xfrm>
              <a:off x="2503945" y="2781300"/>
              <a:ext cx="266700" cy="184666"/>
            </a:xfrm>
            <a:prstGeom prst="rect">
              <a:avLst/>
            </a:prstGeom>
            <a:solidFill>
              <a:srgbClr val="FF0000"/>
            </a:solidFill>
            <a:ln w="9525">
              <a:noFill/>
              <a:miter lim="800000"/>
              <a:headEnd/>
              <a:tailEnd/>
            </a:ln>
          </p:spPr>
          <p:txBody>
            <a:bodyPr wrap="square">
              <a:spAutoFit/>
            </a:bodyPr>
            <a:lstStyle/>
            <a:p>
              <a:pPr algn="l" eaLnBrk="1" hangingPunct="1">
                <a:spcBef>
                  <a:spcPct val="50000"/>
                </a:spcBef>
              </a:pPr>
              <a:endParaRPr lang="en-US" sz="600" i="1" dirty="0">
                <a:solidFill>
                  <a:srgbClr val="000000"/>
                </a:solidFill>
              </a:endParaRPr>
            </a:p>
          </p:txBody>
        </p:sp>
        <p:sp>
          <p:nvSpPr>
            <p:cNvPr id="47" name="Text Box 44"/>
            <p:cNvSpPr txBox="1">
              <a:spLocks noChangeArrowheads="1"/>
            </p:cNvSpPr>
            <p:nvPr/>
          </p:nvSpPr>
          <p:spPr bwMode="auto">
            <a:xfrm>
              <a:off x="4043800" y="4686300"/>
              <a:ext cx="266700" cy="184666"/>
            </a:xfrm>
            <a:prstGeom prst="rect">
              <a:avLst/>
            </a:prstGeom>
            <a:solidFill>
              <a:srgbClr val="FF0000"/>
            </a:solidFill>
            <a:ln w="9525">
              <a:noFill/>
              <a:miter lim="800000"/>
              <a:headEnd/>
              <a:tailEnd/>
            </a:ln>
          </p:spPr>
          <p:txBody>
            <a:bodyPr wrap="square">
              <a:spAutoFit/>
            </a:bodyPr>
            <a:lstStyle/>
            <a:p>
              <a:pPr algn="l" eaLnBrk="1" hangingPunct="1">
                <a:spcBef>
                  <a:spcPct val="50000"/>
                </a:spcBef>
              </a:pPr>
              <a:endParaRPr lang="en-US" sz="600" i="1" dirty="0">
                <a:solidFill>
                  <a:srgbClr val="000000"/>
                </a:solidFill>
              </a:endParaRPr>
            </a:p>
          </p:txBody>
        </p:sp>
        <p:sp>
          <p:nvSpPr>
            <p:cNvPr id="48" name="Text Box 44"/>
            <p:cNvSpPr txBox="1">
              <a:spLocks noChangeArrowheads="1"/>
            </p:cNvSpPr>
            <p:nvPr/>
          </p:nvSpPr>
          <p:spPr bwMode="auto">
            <a:xfrm>
              <a:off x="4895850" y="2758416"/>
              <a:ext cx="266700" cy="184666"/>
            </a:xfrm>
            <a:prstGeom prst="rect">
              <a:avLst/>
            </a:prstGeom>
            <a:solidFill>
              <a:srgbClr val="FF0000"/>
            </a:solidFill>
            <a:ln w="9525">
              <a:noFill/>
              <a:miter lim="800000"/>
              <a:headEnd/>
              <a:tailEnd/>
            </a:ln>
          </p:spPr>
          <p:txBody>
            <a:bodyPr wrap="square">
              <a:spAutoFit/>
            </a:bodyPr>
            <a:lstStyle/>
            <a:p>
              <a:pPr algn="l" eaLnBrk="1" hangingPunct="1">
                <a:spcBef>
                  <a:spcPct val="50000"/>
                </a:spcBef>
              </a:pPr>
              <a:endParaRPr lang="en-US" sz="600" i="1" dirty="0">
                <a:solidFill>
                  <a:srgbClr val="000000"/>
                </a:solidFill>
              </a:endParaRPr>
            </a:p>
          </p:txBody>
        </p:sp>
        <p:sp>
          <p:nvSpPr>
            <p:cNvPr id="49" name="Text Box 44"/>
            <p:cNvSpPr txBox="1">
              <a:spLocks noChangeArrowheads="1"/>
            </p:cNvSpPr>
            <p:nvPr/>
          </p:nvSpPr>
          <p:spPr bwMode="auto">
            <a:xfrm>
              <a:off x="6259395" y="4692316"/>
              <a:ext cx="266700" cy="184666"/>
            </a:xfrm>
            <a:prstGeom prst="rect">
              <a:avLst/>
            </a:prstGeom>
            <a:solidFill>
              <a:srgbClr val="FF0000"/>
            </a:solidFill>
            <a:ln w="9525">
              <a:noFill/>
              <a:miter lim="800000"/>
              <a:headEnd/>
              <a:tailEnd/>
            </a:ln>
          </p:spPr>
          <p:txBody>
            <a:bodyPr wrap="square">
              <a:spAutoFit/>
            </a:bodyPr>
            <a:lstStyle/>
            <a:p>
              <a:pPr algn="l" eaLnBrk="1" hangingPunct="1">
                <a:spcBef>
                  <a:spcPct val="50000"/>
                </a:spcBef>
              </a:pPr>
              <a:endParaRPr lang="en-US" sz="600" i="1" dirty="0">
                <a:solidFill>
                  <a:srgbClr val="000000"/>
                </a:solidFill>
              </a:endParaRPr>
            </a:p>
          </p:txBody>
        </p:sp>
        <p:sp>
          <p:nvSpPr>
            <p:cNvPr id="58" name="Text Box 44"/>
            <p:cNvSpPr txBox="1">
              <a:spLocks noChangeArrowheads="1"/>
            </p:cNvSpPr>
            <p:nvPr/>
          </p:nvSpPr>
          <p:spPr bwMode="auto">
            <a:xfrm>
              <a:off x="4989787" y="4675085"/>
              <a:ext cx="266700" cy="184666"/>
            </a:xfrm>
            <a:prstGeom prst="rect">
              <a:avLst/>
            </a:prstGeom>
            <a:solidFill>
              <a:srgbClr val="FF0000"/>
            </a:solidFill>
            <a:ln w="9525">
              <a:noFill/>
              <a:miter lim="800000"/>
              <a:headEnd/>
              <a:tailEnd/>
            </a:ln>
          </p:spPr>
          <p:txBody>
            <a:bodyPr wrap="square">
              <a:spAutoFit/>
            </a:bodyPr>
            <a:lstStyle/>
            <a:p>
              <a:pPr algn="l" eaLnBrk="1" hangingPunct="1">
                <a:spcBef>
                  <a:spcPct val="50000"/>
                </a:spcBef>
              </a:pPr>
              <a:endParaRPr lang="en-US" sz="600" i="1" dirty="0">
                <a:solidFill>
                  <a:srgbClr val="000000"/>
                </a:solidFill>
              </a:endParaRPr>
            </a:p>
          </p:txBody>
        </p:sp>
        <p:sp>
          <p:nvSpPr>
            <p:cNvPr id="59" name="Text Box 44"/>
            <p:cNvSpPr txBox="1">
              <a:spLocks noChangeArrowheads="1"/>
            </p:cNvSpPr>
            <p:nvPr/>
          </p:nvSpPr>
          <p:spPr bwMode="auto">
            <a:xfrm>
              <a:off x="6248400" y="2839926"/>
              <a:ext cx="266700" cy="184666"/>
            </a:xfrm>
            <a:prstGeom prst="rect">
              <a:avLst/>
            </a:prstGeom>
            <a:solidFill>
              <a:srgbClr val="FF0000"/>
            </a:solidFill>
            <a:ln w="9525">
              <a:noFill/>
              <a:miter lim="800000"/>
              <a:headEnd/>
              <a:tailEnd/>
            </a:ln>
          </p:spPr>
          <p:txBody>
            <a:bodyPr wrap="square">
              <a:spAutoFit/>
            </a:bodyPr>
            <a:lstStyle/>
            <a:p>
              <a:pPr algn="l" eaLnBrk="1" hangingPunct="1">
                <a:spcBef>
                  <a:spcPct val="50000"/>
                </a:spcBef>
              </a:pPr>
              <a:endParaRPr lang="en-US" sz="600" i="1" dirty="0">
                <a:solidFill>
                  <a:srgbClr val="000000"/>
                </a:solidFill>
              </a:endParaRPr>
            </a:p>
          </p:txBody>
        </p:sp>
        <p:sp>
          <p:nvSpPr>
            <p:cNvPr id="60" name="Text Box 44"/>
            <p:cNvSpPr txBox="1">
              <a:spLocks noChangeArrowheads="1"/>
            </p:cNvSpPr>
            <p:nvPr/>
          </p:nvSpPr>
          <p:spPr bwMode="auto">
            <a:xfrm>
              <a:off x="4972050" y="5357800"/>
              <a:ext cx="266700" cy="184666"/>
            </a:xfrm>
            <a:prstGeom prst="rect">
              <a:avLst/>
            </a:prstGeom>
            <a:solidFill>
              <a:srgbClr val="FF0000"/>
            </a:solidFill>
            <a:ln w="9525">
              <a:noFill/>
              <a:miter lim="800000"/>
              <a:headEnd/>
              <a:tailEnd/>
            </a:ln>
          </p:spPr>
          <p:txBody>
            <a:bodyPr wrap="square">
              <a:spAutoFit/>
            </a:bodyPr>
            <a:lstStyle/>
            <a:p>
              <a:pPr algn="l" eaLnBrk="1" hangingPunct="1">
                <a:spcBef>
                  <a:spcPct val="50000"/>
                </a:spcBef>
              </a:pPr>
              <a:endParaRPr lang="en-US" sz="600" i="1" dirty="0">
                <a:solidFill>
                  <a:srgbClr val="000000"/>
                </a:solidFill>
              </a:endParaRPr>
            </a:p>
          </p:txBody>
        </p:sp>
        <p:sp>
          <p:nvSpPr>
            <p:cNvPr id="63" name="Text Box 44"/>
            <p:cNvSpPr txBox="1">
              <a:spLocks noChangeArrowheads="1"/>
            </p:cNvSpPr>
            <p:nvPr/>
          </p:nvSpPr>
          <p:spPr bwMode="auto">
            <a:xfrm>
              <a:off x="6237738" y="3524249"/>
              <a:ext cx="266700" cy="184666"/>
            </a:xfrm>
            <a:prstGeom prst="rect">
              <a:avLst/>
            </a:prstGeom>
            <a:solidFill>
              <a:srgbClr val="FF0000"/>
            </a:solidFill>
            <a:ln w="9525">
              <a:noFill/>
              <a:miter lim="800000"/>
              <a:headEnd/>
              <a:tailEnd/>
            </a:ln>
          </p:spPr>
          <p:txBody>
            <a:bodyPr wrap="square">
              <a:spAutoFit/>
            </a:bodyPr>
            <a:lstStyle/>
            <a:p>
              <a:pPr algn="l" eaLnBrk="1" hangingPunct="1">
                <a:spcBef>
                  <a:spcPct val="50000"/>
                </a:spcBef>
              </a:pPr>
              <a:endParaRPr lang="en-US" sz="600" i="1" dirty="0">
                <a:solidFill>
                  <a:srgbClr val="000000"/>
                </a:solidFill>
              </a:endParaRPr>
            </a:p>
          </p:txBody>
        </p:sp>
      </p:grpSp>
      <p:pic>
        <p:nvPicPr>
          <p:cNvPr id="53" name="Picture 52"/>
          <p:cNvPicPr/>
          <p:nvPr/>
        </p:nvPicPr>
        <p:blipFill rotWithShape="1">
          <a:blip r:embed="rId3">
            <a:extLst>
              <a:ext uri="{28A0092B-C50C-407E-A947-70E740481C1C}">
                <a14:useLocalDpi xmlns:a14="http://schemas.microsoft.com/office/drawing/2010/main" val="0"/>
              </a:ext>
            </a:extLst>
          </a:blip>
          <a:srcRect t="1" r="89791" b="89696"/>
          <a:stretch/>
        </p:blipFill>
        <p:spPr>
          <a:xfrm>
            <a:off x="8315325" y="5305400"/>
            <a:ext cx="453629" cy="333400"/>
          </a:xfrm>
          <a:prstGeom prst="rect">
            <a:avLst/>
          </a:prstGeom>
        </p:spPr>
      </p:pic>
      <p:sp>
        <p:nvSpPr>
          <p:cNvPr id="54" name="Oval 21"/>
          <p:cNvSpPr>
            <a:spLocks noChangeArrowheads="1"/>
          </p:cNvSpPr>
          <p:nvPr/>
        </p:nvSpPr>
        <p:spPr bwMode="auto">
          <a:xfrm flipV="1">
            <a:off x="3386138" y="1434511"/>
            <a:ext cx="171450" cy="152400"/>
          </a:xfrm>
          <a:prstGeom prst="ellipse">
            <a:avLst/>
          </a:prstGeom>
          <a:solidFill>
            <a:schemeClr val="tx1"/>
          </a:solidFill>
          <a:ln w="50800" algn="ctr">
            <a:solidFill>
              <a:srgbClr val="385D8A"/>
            </a:solidFill>
            <a:round/>
            <a:headEnd/>
            <a:tailEnd/>
          </a:ln>
        </p:spPr>
        <p:txBody>
          <a:bodyPr rot="10800000" anchor="ctr"/>
          <a:lstStyle/>
          <a:p>
            <a:pPr eaLnBrk="1" fontAlgn="auto" hangingPunct="1">
              <a:spcBef>
                <a:spcPts val="0"/>
              </a:spcBef>
              <a:spcAft>
                <a:spcPts val="0"/>
              </a:spcAft>
              <a:defRPr/>
            </a:pPr>
            <a:endParaRPr lang="en-US" sz="1800" dirty="0">
              <a:solidFill>
                <a:srgbClr val="FFFFFF"/>
              </a:solidFill>
              <a:latin typeface="Times New Roman"/>
            </a:endParaRPr>
          </a:p>
        </p:txBody>
      </p:sp>
      <p:sp>
        <p:nvSpPr>
          <p:cNvPr id="62" name="Oval 21"/>
          <p:cNvSpPr>
            <a:spLocks noChangeArrowheads="1"/>
          </p:cNvSpPr>
          <p:nvPr/>
        </p:nvSpPr>
        <p:spPr bwMode="auto">
          <a:xfrm flipV="1">
            <a:off x="5089922" y="1613339"/>
            <a:ext cx="171450" cy="152400"/>
          </a:xfrm>
          <a:prstGeom prst="ellipse">
            <a:avLst/>
          </a:prstGeom>
          <a:solidFill>
            <a:schemeClr val="tx1"/>
          </a:solidFill>
          <a:ln w="50800" algn="ctr">
            <a:solidFill>
              <a:srgbClr val="385D8A"/>
            </a:solidFill>
            <a:round/>
            <a:headEnd/>
            <a:tailEnd/>
          </a:ln>
        </p:spPr>
        <p:txBody>
          <a:bodyPr rot="10800000" anchor="ctr"/>
          <a:lstStyle/>
          <a:p>
            <a:pPr eaLnBrk="1" fontAlgn="auto" hangingPunct="1">
              <a:spcBef>
                <a:spcPts val="0"/>
              </a:spcBef>
              <a:spcAft>
                <a:spcPts val="0"/>
              </a:spcAft>
              <a:defRPr/>
            </a:pPr>
            <a:endParaRPr lang="en-US" sz="1800" dirty="0">
              <a:solidFill>
                <a:srgbClr val="FFFFFF"/>
              </a:solidFill>
              <a:latin typeface="Times New Roman"/>
            </a:endParaRPr>
          </a:p>
        </p:txBody>
      </p:sp>
      <p:sp>
        <p:nvSpPr>
          <p:cNvPr id="65" name="Oval 21"/>
          <p:cNvSpPr>
            <a:spLocks noChangeArrowheads="1"/>
          </p:cNvSpPr>
          <p:nvPr/>
        </p:nvSpPr>
        <p:spPr bwMode="auto">
          <a:xfrm flipV="1">
            <a:off x="5936456" y="1689539"/>
            <a:ext cx="171450" cy="152400"/>
          </a:xfrm>
          <a:prstGeom prst="ellipse">
            <a:avLst/>
          </a:prstGeom>
          <a:solidFill>
            <a:schemeClr val="tx1"/>
          </a:solidFill>
          <a:ln w="50800" algn="ctr">
            <a:solidFill>
              <a:srgbClr val="385D8A"/>
            </a:solidFill>
            <a:round/>
            <a:headEnd/>
            <a:tailEnd/>
          </a:ln>
        </p:spPr>
        <p:txBody>
          <a:bodyPr rot="10800000" anchor="ctr"/>
          <a:lstStyle/>
          <a:p>
            <a:pPr eaLnBrk="1" fontAlgn="auto" hangingPunct="1">
              <a:spcBef>
                <a:spcPts val="0"/>
              </a:spcBef>
              <a:spcAft>
                <a:spcPts val="0"/>
              </a:spcAft>
              <a:defRPr/>
            </a:pPr>
            <a:endParaRPr lang="en-US" sz="1800" dirty="0">
              <a:solidFill>
                <a:srgbClr val="FFFFFF"/>
              </a:solidFill>
              <a:latin typeface="Times New Roman"/>
            </a:endParaRPr>
          </a:p>
        </p:txBody>
      </p:sp>
      <p:grpSp>
        <p:nvGrpSpPr>
          <p:cNvPr id="15" name="Group 14"/>
          <p:cNvGrpSpPr/>
          <p:nvPr/>
        </p:nvGrpSpPr>
        <p:grpSpPr>
          <a:xfrm>
            <a:off x="381297" y="838202"/>
            <a:ext cx="749709" cy="237139"/>
            <a:chOff x="338931" y="838200"/>
            <a:chExt cx="666408" cy="237139"/>
          </a:xfrm>
        </p:grpSpPr>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62000" y="838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grpSp>
      <p:sp>
        <p:nvSpPr>
          <p:cNvPr id="77" name="Oval 76"/>
          <p:cNvSpPr/>
          <p:nvPr/>
        </p:nvSpPr>
        <p:spPr>
          <a:xfrm>
            <a:off x="3334990" y="1377487"/>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78" name="Oval 77"/>
          <p:cNvSpPr/>
          <p:nvPr/>
        </p:nvSpPr>
        <p:spPr>
          <a:xfrm>
            <a:off x="5022113" y="1572256"/>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79" name="Oval 78"/>
          <p:cNvSpPr/>
          <p:nvPr/>
        </p:nvSpPr>
        <p:spPr>
          <a:xfrm>
            <a:off x="5885303" y="1664990"/>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grpSp>
        <p:nvGrpSpPr>
          <p:cNvPr id="70" name="Group 69"/>
          <p:cNvGrpSpPr/>
          <p:nvPr/>
        </p:nvGrpSpPr>
        <p:grpSpPr>
          <a:xfrm>
            <a:off x="7074906" y="1371600"/>
            <a:ext cx="646332" cy="4987280"/>
            <a:chOff x="6037348" y="1221433"/>
            <a:chExt cx="574519" cy="4987280"/>
          </a:xfrm>
        </p:grpSpPr>
        <p:cxnSp>
          <p:nvCxnSpPr>
            <p:cNvPr id="17" name="Straight Arrow Connector 16"/>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2004" name="TextBox 37"/>
            <p:cNvSpPr txBox="1">
              <a:spLocks noChangeArrowheads="1"/>
            </p:cNvSpPr>
            <p:nvPr/>
          </p:nvSpPr>
          <p:spPr bwMode="auto">
            <a:xfrm rot="16200000">
              <a:off x="4256477" y="3465597"/>
              <a:ext cx="4136261" cy="574519"/>
            </a:xfrm>
            <a:prstGeom prst="rect">
              <a:avLst/>
            </a:prstGeom>
            <a:noFill/>
            <a:ln w="9525">
              <a:noFill/>
              <a:miter lim="800000"/>
              <a:headEnd/>
              <a:tailEnd/>
            </a:ln>
          </p:spPr>
          <p:txBody>
            <a:bodyPr wrap="none">
              <a:spAutoFit/>
            </a:bodyPr>
            <a:lstStyle/>
            <a:p>
              <a:pPr algn="l" eaLnBrk="1" hangingPunct="1"/>
              <a:r>
                <a:rPr lang="en-US" sz="3600" dirty="0" smtClean="0">
                  <a:solidFill>
                    <a:srgbClr val="FFFFFF"/>
                  </a:solidFill>
                  <a:latin typeface="Calibri" pitchFamily="34" charset="0"/>
                </a:rPr>
                <a:t>Cross-sectional study</a:t>
              </a:r>
              <a:endParaRPr lang="en-US" sz="3600" dirty="0">
                <a:solidFill>
                  <a:srgbClr val="FFFFFF"/>
                </a:solidFill>
                <a:latin typeface="Calibri" pitchFamily="34" charset="0"/>
              </a:endParaRPr>
            </a:p>
          </p:txBody>
        </p:sp>
      </p:grpSp>
      <p:sp>
        <p:nvSpPr>
          <p:cNvPr id="67" name="Oval 66"/>
          <p:cNvSpPr/>
          <p:nvPr/>
        </p:nvSpPr>
        <p:spPr>
          <a:xfrm>
            <a:off x="942979" y="6241146"/>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Tree>
    <p:extLst>
      <p:ext uri="{BB962C8B-B14F-4D97-AF65-F5344CB8AC3E}">
        <p14:creationId xmlns:p14="http://schemas.microsoft.com/office/powerpoint/2010/main" val="57351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171450" y="381000"/>
            <a:ext cx="9944100" cy="1143000"/>
          </a:xfrm>
        </p:spPr>
        <p:txBody>
          <a:bodyPr/>
          <a:lstStyle/>
          <a:p>
            <a:r>
              <a:rPr lang="en-US" sz="4000" b="1" dirty="0" smtClean="0"/>
              <a:t>A given patient can contribute exposed and unexposed follow-up time</a:t>
            </a:r>
          </a:p>
        </p:txBody>
      </p:sp>
      <p:pic>
        <p:nvPicPr>
          <p:cNvPr id="103426" name="Picture 4"/>
          <p:cNvPicPr>
            <a:picLocks noGrp="1" noChangeAspect="1" noChangeArrowheads="1"/>
          </p:cNvPicPr>
          <p:nvPr>
            <p:ph type="body" idx="1"/>
          </p:nvPr>
        </p:nvPicPr>
        <p:blipFill>
          <a:blip r:embed="rId3"/>
          <a:srcRect/>
          <a:stretch>
            <a:fillRect/>
          </a:stretch>
        </p:blipFill>
        <p:spPr>
          <a:xfrm>
            <a:off x="1628775" y="2362204"/>
            <a:ext cx="7543800" cy="3521075"/>
          </a:xfrm>
        </p:spPr>
      </p:pic>
      <p:sp>
        <p:nvSpPr>
          <p:cNvPr id="103427" name="Rectangle 5"/>
          <p:cNvSpPr>
            <a:spLocks noChangeArrowheads="1"/>
          </p:cNvSpPr>
          <p:nvPr/>
        </p:nvSpPr>
        <p:spPr bwMode="auto">
          <a:xfrm>
            <a:off x="3686175" y="3733800"/>
            <a:ext cx="1800225" cy="228600"/>
          </a:xfrm>
          <a:prstGeom prst="rect">
            <a:avLst/>
          </a:prstGeom>
          <a:solidFill>
            <a:schemeClr val="bg1"/>
          </a:solidFill>
          <a:ln w="9525">
            <a:noFill/>
            <a:miter lim="800000"/>
            <a:headEnd/>
            <a:tailEnd/>
          </a:ln>
        </p:spPr>
        <p:txBody>
          <a:bodyPr wrap="none" anchor="ctr"/>
          <a:lstStyle/>
          <a:p>
            <a:pPr algn="l"/>
            <a:endParaRPr lang="en-US" sz="2400" dirty="0">
              <a:solidFill>
                <a:srgbClr val="000000"/>
              </a:solidFill>
            </a:endParaRPr>
          </a:p>
        </p:txBody>
      </p:sp>
      <p:sp>
        <p:nvSpPr>
          <p:cNvPr id="103428" name="Text Box 6"/>
          <p:cNvSpPr txBox="1">
            <a:spLocks noChangeArrowheads="1"/>
          </p:cNvSpPr>
          <p:nvPr/>
        </p:nvSpPr>
        <p:spPr bwMode="auto">
          <a:xfrm>
            <a:off x="3514725" y="4419600"/>
            <a:ext cx="2914650" cy="915988"/>
          </a:xfrm>
          <a:prstGeom prst="rect">
            <a:avLst/>
          </a:prstGeom>
          <a:solidFill>
            <a:schemeClr val="bg1"/>
          </a:solidFill>
          <a:ln w="9525">
            <a:noFill/>
            <a:miter lim="800000"/>
            <a:headEnd/>
            <a:tailEnd/>
          </a:ln>
        </p:spPr>
        <p:txBody>
          <a:bodyPr>
            <a:spAutoFit/>
          </a:bodyPr>
          <a:lstStyle/>
          <a:p>
            <a:pPr algn="l">
              <a:spcBef>
                <a:spcPct val="100000"/>
              </a:spcBef>
            </a:pPr>
            <a:r>
              <a:rPr lang="en-US" sz="1800" dirty="0">
                <a:solidFill>
                  <a:srgbClr val="000000"/>
                </a:solidFill>
              </a:rPr>
              <a:t>No NSAID use</a:t>
            </a:r>
          </a:p>
          <a:p>
            <a:pPr algn="l">
              <a:spcBef>
                <a:spcPct val="100000"/>
              </a:spcBef>
            </a:pPr>
            <a:r>
              <a:rPr lang="en-US" sz="1800" dirty="0">
                <a:solidFill>
                  <a:srgbClr val="000000"/>
                </a:solidFill>
              </a:rPr>
              <a:t>NSAID use</a:t>
            </a:r>
          </a:p>
        </p:txBody>
      </p:sp>
    </p:spTree>
    <p:extLst>
      <p:ext uri="{BB962C8B-B14F-4D97-AF65-F5344CB8AC3E}">
        <p14:creationId xmlns:p14="http://schemas.microsoft.com/office/powerpoint/2010/main" val="28726416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771525" y="152400"/>
            <a:ext cx="8743950" cy="1143000"/>
          </a:xfrm>
        </p:spPr>
        <p:txBody>
          <a:bodyPr/>
          <a:lstStyle/>
          <a:p>
            <a:r>
              <a:rPr lang="en-US" sz="3600" b="1" dirty="0" smtClean="0"/>
              <a:t>Average Incidence Rate: </a:t>
            </a:r>
            <a:br>
              <a:rPr lang="en-US" sz="3600" b="1" dirty="0" smtClean="0"/>
            </a:br>
            <a:r>
              <a:rPr lang="en-US" sz="3600" b="1" dirty="0" smtClean="0"/>
              <a:t>Most Useful if Rate is Constant</a:t>
            </a:r>
          </a:p>
        </p:txBody>
      </p:sp>
      <p:sp>
        <p:nvSpPr>
          <p:cNvPr id="109570" name="Rectangle 3"/>
          <p:cNvSpPr>
            <a:spLocks noGrp="1" noChangeArrowheads="1"/>
          </p:cNvSpPr>
          <p:nvPr>
            <p:ph type="body" idx="1"/>
          </p:nvPr>
        </p:nvSpPr>
        <p:spPr>
          <a:xfrm>
            <a:off x="257175" y="1447800"/>
            <a:ext cx="9858375" cy="3200400"/>
          </a:xfrm>
        </p:spPr>
        <p:txBody>
          <a:bodyPr/>
          <a:lstStyle/>
          <a:p>
            <a:r>
              <a:rPr lang="en-US" dirty="0" smtClean="0"/>
              <a:t>So far, we have considered the “average” incidence rate</a:t>
            </a:r>
          </a:p>
          <a:p>
            <a:pPr lvl="1"/>
            <a:r>
              <a:rPr lang="en-US" sz="3200" dirty="0" smtClean="0"/>
              <a:t>calculated over a discrete period of time (be it calendar time or observation time)</a:t>
            </a:r>
          </a:p>
          <a:p>
            <a:pPr lvl="1"/>
            <a:r>
              <a:rPr lang="en-US" sz="3200" i="1" dirty="0" smtClean="0"/>
              <a:t>Has greatest relevance and interpretation if the rate is constant over that period of time</a:t>
            </a:r>
          </a:p>
          <a:p>
            <a:pPr marL="457200" lvl="1" indent="0">
              <a:buNone/>
            </a:pPr>
            <a:endParaRPr lang="en-US" sz="3200" i="1" dirty="0" smtClean="0"/>
          </a:p>
          <a:p>
            <a:r>
              <a:rPr lang="en-US" dirty="0" smtClean="0"/>
              <a:t>However, constant rate may not be present</a:t>
            </a:r>
          </a:p>
        </p:txBody>
      </p:sp>
    </p:spTree>
    <p:extLst>
      <p:ext uri="{BB962C8B-B14F-4D97-AF65-F5344CB8AC3E}">
        <p14:creationId xmlns:p14="http://schemas.microsoft.com/office/powerpoint/2010/main" val="312605581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a:xfrm>
            <a:off x="257175" y="381000"/>
            <a:ext cx="9686925" cy="1143000"/>
          </a:xfrm>
        </p:spPr>
        <p:txBody>
          <a:bodyPr/>
          <a:lstStyle/>
          <a:p>
            <a:r>
              <a:rPr lang="en-US" sz="3600" b="1" dirty="0" smtClean="0"/>
              <a:t>Hazard Function </a:t>
            </a:r>
            <a:br>
              <a:rPr lang="en-US" sz="3600" b="1" dirty="0" smtClean="0"/>
            </a:br>
            <a:r>
              <a:rPr lang="en-US" sz="3600" b="1" dirty="0" smtClean="0"/>
              <a:t>(Instantaneous probability of some event)</a:t>
            </a:r>
          </a:p>
        </p:txBody>
      </p:sp>
      <p:pic>
        <p:nvPicPr>
          <p:cNvPr id="120834" name="Picture 3" descr="presentation12a"/>
          <p:cNvPicPr>
            <a:picLocks noChangeAspect="1" noChangeArrowheads="1"/>
          </p:cNvPicPr>
          <p:nvPr/>
        </p:nvPicPr>
        <p:blipFill>
          <a:blip r:embed="rId3"/>
          <a:srcRect l="37254" t="34848" r="36275" b="55304"/>
          <a:stretch>
            <a:fillRect/>
          </a:stretch>
        </p:blipFill>
        <p:spPr bwMode="auto">
          <a:xfrm>
            <a:off x="514350" y="1452562"/>
            <a:ext cx="9429750" cy="4033838"/>
          </a:xfrm>
          <a:prstGeom prst="rect">
            <a:avLst/>
          </a:prstGeom>
          <a:noFill/>
          <a:ln w="9525">
            <a:noFill/>
            <a:miter lim="800000"/>
            <a:headEnd/>
            <a:tailEnd/>
          </a:ln>
        </p:spPr>
      </p:pic>
      <p:sp>
        <p:nvSpPr>
          <p:cNvPr id="2" name="TextBox 1"/>
          <p:cNvSpPr txBox="1"/>
          <p:nvPr/>
        </p:nvSpPr>
        <p:spPr>
          <a:xfrm>
            <a:off x="4457700" y="3352800"/>
            <a:ext cx="5143500" cy="1569660"/>
          </a:xfrm>
          <a:prstGeom prst="rect">
            <a:avLst/>
          </a:prstGeom>
          <a:solidFill>
            <a:schemeClr val="bg1"/>
          </a:solidFill>
        </p:spPr>
        <p:txBody>
          <a:bodyPr wrap="square" rtlCol="0">
            <a:spAutoFit/>
          </a:bodyPr>
          <a:lstStyle/>
          <a:p>
            <a:pPr algn="l" eaLnBrk="1" hangingPunct="1"/>
            <a:r>
              <a:rPr lang="en-US" sz="2400" dirty="0" smtClean="0">
                <a:solidFill>
                  <a:srgbClr val="000000"/>
                </a:solidFill>
              </a:rPr>
              <a:t>Calculated as the duration of the time period approaches 0. This is what makes it “instantaneous”. </a:t>
            </a:r>
          </a:p>
          <a:p>
            <a:pPr algn="l" eaLnBrk="1" hangingPunct="1"/>
            <a:endParaRPr lang="en-US" sz="2400" dirty="0">
              <a:solidFill>
                <a:srgbClr val="000000"/>
              </a:solidFill>
            </a:endParaRPr>
          </a:p>
        </p:txBody>
      </p:sp>
      <p:sp>
        <p:nvSpPr>
          <p:cNvPr id="3" name="TextBox 2"/>
          <p:cNvSpPr txBox="1"/>
          <p:nvPr/>
        </p:nvSpPr>
        <p:spPr>
          <a:xfrm>
            <a:off x="85725" y="4800600"/>
            <a:ext cx="10115550" cy="1708160"/>
          </a:xfrm>
          <a:prstGeom prst="rect">
            <a:avLst/>
          </a:prstGeom>
          <a:solidFill>
            <a:schemeClr val="bg1"/>
          </a:solidFill>
        </p:spPr>
        <p:txBody>
          <a:bodyPr wrap="square" rtlCol="0">
            <a:spAutoFit/>
          </a:bodyPr>
          <a:lstStyle/>
          <a:p>
            <a:pPr marL="342900" indent="-342900" algn="l" eaLnBrk="1" hangingPunct="1">
              <a:buFont typeface="Arial" panose="020B0604020202020204" pitchFamily="34" charset="0"/>
              <a:buChar char="•"/>
            </a:pPr>
            <a:r>
              <a:rPr lang="en-US" sz="2300" dirty="0" smtClean="0">
                <a:solidFill>
                  <a:srgbClr val="000000"/>
                </a:solidFill>
              </a:rPr>
              <a:t>Average rates are macroscopic in that they are directly calculated over time durations that humans can understand with simple math</a:t>
            </a:r>
          </a:p>
          <a:p>
            <a:pPr marL="342900" indent="-342900" algn="l" eaLnBrk="1" hangingPunct="1">
              <a:buFont typeface="Arial" panose="020B0604020202020204" pitchFamily="34" charset="0"/>
              <a:buChar char="•"/>
            </a:pPr>
            <a:endParaRPr lang="en-US" sz="800" dirty="0" smtClean="0">
              <a:solidFill>
                <a:srgbClr val="000000"/>
              </a:solidFill>
            </a:endParaRPr>
          </a:p>
          <a:p>
            <a:pPr marL="342900" indent="-342900" algn="l" eaLnBrk="1" hangingPunct="1">
              <a:buFont typeface="Arial" panose="020B0604020202020204" pitchFamily="34" charset="0"/>
              <a:buChar char="•"/>
            </a:pPr>
            <a:endParaRPr lang="en-US" sz="500" dirty="0" smtClean="0">
              <a:solidFill>
                <a:srgbClr val="000000"/>
              </a:solidFill>
            </a:endParaRPr>
          </a:p>
          <a:p>
            <a:pPr marL="342900" indent="-342900" algn="l" eaLnBrk="1" hangingPunct="1">
              <a:buFont typeface="Arial" panose="020B0604020202020204" pitchFamily="34" charset="0"/>
              <a:buChar char="•"/>
            </a:pPr>
            <a:r>
              <a:rPr lang="en-US" sz="2300" dirty="0" smtClean="0">
                <a:solidFill>
                  <a:srgbClr val="000000"/>
                </a:solidFill>
              </a:rPr>
              <a:t>Instantaneous rates cannot be directly calculated with simple math; they can only be derived mathematically with techniques of calculus</a:t>
            </a:r>
            <a:endParaRPr lang="en-US" sz="2300" dirty="0">
              <a:solidFill>
                <a:srgbClr val="000000"/>
              </a:solidFill>
            </a:endParaRPr>
          </a:p>
        </p:txBody>
      </p:sp>
    </p:spTree>
    <p:extLst>
      <p:ext uri="{BB962C8B-B14F-4D97-AF65-F5344CB8AC3E}">
        <p14:creationId xmlns:p14="http://schemas.microsoft.com/office/powerpoint/2010/main" val="19635464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771525" y="76200"/>
            <a:ext cx="8743950" cy="1143000"/>
          </a:xfrm>
        </p:spPr>
        <p:txBody>
          <a:bodyPr/>
          <a:lstStyle/>
          <a:p>
            <a:r>
              <a:rPr lang="en-US" sz="3600" b="1" dirty="0" smtClean="0"/>
              <a:t>Hazard function for mortality in general U.S. population</a:t>
            </a:r>
          </a:p>
        </p:txBody>
      </p:sp>
      <p:pic>
        <p:nvPicPr>
          <p:cNvPr id="124931" name="Picture 4" descr="haz1"/>
          <p:cNvPicPr>
            <a:picLocks noChangeAspect="1" noChangeArrowheads="1"/>
          </p:cNvPicPr>
          <p:nvPr/>
        </p:nvPicPr>
        <p:blipFill rotWithShape="1">
          <a:blip r:embed="rId3"/>
          <a:srcRect l="5044" t="2308" b="13716"/>
          <a:stretch/>
        </p:blipFill>
        <p:spPr bwMode="auto">
          <a:xfrm>
            <a:off x="2228923" y="1524000"/>
            <a:ext cx="6456165" cy="3810000"/>
          </a:xfrm>
          <a:prstGeom prst="rect">
            <a:avLst/>
          </a:prstGeom>
          <a:noFill/>
          <a:ln w="9525">
            <a:noFill/>
            <a:miter lim="800000"/>
            <a:headEnd/>
            <a:tailEnd/>
          </a:ln>
        </p:spPr>
      </p:pic>
      <p:sp>
        <p:nvSpPr>
          <p:cNvPr id="124932" name="Text Box 5"/>
          <p:cNvSpPr txBox="1">
            <a:spLocks noChangeArrowheads="1"/>
          </p:cNvSpPr>
          <p:nvPr/>
        </p:nvSpPr>
        <p:spPr bwMode="auto">
          <a:xfrm>
            <a:off x="1714500" y="5410665"/>
            <a:ext cx="7458075" cy="366713"/>
          </a:xfrm>
          <a:prstGeom prst="rect">
            <a:avLst/>
          </a:prstGeom>
          <a:noFill/>
          <a:ln w="9525">
            <a:noFill/>
            <a:miter lim="800000"/>
            <a:headEnd/>
            <a:tailEnd/>
          </a:ln>
        </p:spPr>
        <p:txBody>
          <a:bodyPr>
            <a:spAutoFit/>
          </a:bodyPr>
          <a:lstStyle/>
          <a:p>
            <a:pPr>
              <a:spcBef>
                <a:spcPct val="50000"/>
              </a:spcBef>
            </a:pPr>
            <a:r>
              <a:rPr lang="en-US" sz="1800" dirty="0">
                <a:solidFill>
                  <a:srgbClr val="000000"/>
                </a:solidFill>
              </a:rPr>
              <a:t>0                                     Age (years)      	                             100</a:t>
            </a:r>
          </a:p>
        </p:txBody>
      </p:sp>
      <p:sp>
        <p:nvSpPr>
          <p:cNvPr id="124933" name="Text Box 7"/>
          <p:cNvSpPr txBox="1">
            <a:spLocks noChangeArrowheads="1"/>
          </p:cNvSpPr>
          <p:nvPr/>
        </p:nvSpPr>
        <p:spPr bwMode="auto">
          <a:xfrm>
            <a:off x="598290" y="5791665"/>
            <a:ext cx="9345810" cy="830997"/>
          </a:xfrm>
          <a:prstGeom prst="rect">
            <a:avLst/>
          </a:prstGeom>
          <a:noFill/>
          <a:ln w="9525">
            <a:noFill/>
            <a:miter lim="800000"/>
            <a:headEnd/>
            <a:tailEnd/>
          </a:ln>
        </p:spPr>
        <p:txBody>
          <a:bodyPr wrap="square">
            <a:spAutoFit/>
          </a:bodyPr>
          <a:lstStyle/>
          <a:p>
            <a:pPr algn="l"/>
            <a:r>
              <a:rPr lang="en-US" sz="2400" dirty="0">
                <a:solidFill>
                  <a:srgbClr val="000000"/>
                </a:solidFill>
              </a:rPr>
              <a:t>Compare information </a:t>
            </a:r>
            <a:r>
              <a:rPr lang="en-US" sz="2400" dirty="0" smtClean="0">
                <a:solidFill>
                  <a:srgbClr val="000000"/>
                </a:solidFill>
              </a:rPr>
              <a:t>provided here versus depicting this with an </a:t>
            </a:r>
            <a:r>
              <a:rPr lang="en-US" sz="2400" dirty="0">
                <a:solidFill>
                  <a:srgbClr val="000000"/>
                </a:solidFill>
              </a:rPr>
              <a:t>average incidence </a:t>
            </a:r>
            <a:r>
              <a:rPr lang="en-US" sz="2400" dirty="0" smtClean="0">
                <a:solidFill>
                  <a:srgbClr val="000000"/>
                </a:solidFill>
              </a:rPr>
              <a:t>rate.  The average is not wrong; just less useful.</a:t>
            </a:r>
            <a:endParaRPr lang="en-US" sz="2400" dirty="0">
              <a:solidFill>
                <a:srgbClr val="000000"/>
              </a:solidFill>
            </a:endParaRPr>
          </a:p>
        </p:txBody>
      </p:sp>
      <p:sp>
        <p:nvSpPr>
          <p:cNvPr id="2" name="TextBox 1"/>
          <p:cNvSpPr txBox="1"/>
          <p:nvPr/>
        </p:nvSpPr>
        <p:spPr>
          <a:xfrm>
            <a:off x="1605602" y="2781300"/>
            <a:ext cx="553998" cy="1066800"/>
          </a:xfrm>
          <a:prstGeom prst="rect">
            <a:avLst/>
          </a:prstGeom>
          <a:noFill/>
        </p:spPr>
        <p:txBody>
          <a:bodyPr vert="vert270" wrap="square" rtlCol="0">
            <a:spAutoFit/>
          </a:bodyPr>
          <a:lstStyle/>
          <a:p>
            <a:pPr algn="l" eaLnBrk="1" hangingPunct="1"/>
            <a:r>
              <a:rPr lang="en-US" sz="2400" dirty="0" smtClean="0">
                <a:solidFill>
                  <a:srgbClr val="000000"/>
                </a:solidFill>
              </a:rPr>
              <a:t>Hazard</a:t>
            </a:r>
            <a:endParaRPr lang="en-US" sz="2400" dirty="0">
              <a:solidFill>
                <a:srgbClr val="000000"/>
              </a:solidFill>
            </a:endParaRPr>
          </a:p>
        </p:txBody>
      </p:sp>
    </p:spTree>
    <p:extLst>
      <p:ext uri="{BB962C8B-B14F-4D97-AF65-F5344CB8AC3E}">
        <p14:creationId xmlns:p14="http://schemas.microsoft.com/office/powerpoint/2010/main" val="428823176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 name="Rectangle 2"/>
          <p:cNvSpPr>
            <a:spLocks noGrp="1" noChangeArrowheads="1"/>
          </p:cNvSpPr>
          <p:nvPr>
            <p:ph type="title"/>
          </p:nvPr>
        </p:nvSpPr>
        <p:spPr>
          <a:xfrm>
            <a:off x="171450" y="457200"/>
            <a:ext cx="10115550" cy="1143000"/>
          </a:xfrm>
        </p:spPr>
        <p:txBody>
          <a:bodyPr/>
          <a:lstStyle/>
          <a:p>
            <a:r>
              <a:rPr lang="en-US" sz="3600" b="1" dirty="0" smtClean="0"/>
              <a:t>Relationship between hazard function and survival function with a constant hazard</a:t>
            </a:r>
          </a:p>
        </p:txBody>
      </p:sp>
      <p:graphicFrame>
        <p:nvGraphicFramePr>
          <p:cNvPr id="4116" name="Object 20"/>
          <p:cNvGraphicFramePr>
            <a:graphicFrameLocks noGrp="1" noChangeAspect="1"/>
          </p:cNvGraphicFramePr>
          <p:nvPr>
            <p:ph sz="half" idx="2"/>
            <p:extLst>
              <p:ext uri="{D42A27DB-BD31-4B8C-83A1-F6EECF244321}">
                <p14:modId xmlns:p14="http://schemas.microsoft.com/office/powerpoint/2010/main" val="1831603746"/>
              </p:ext>
            </p:extLst>
          </p:nvPr>
        </p:nvGraphicFramePr>
        <p:xfrm>
          <a:off x="2092809" y="1905000"/>
          <a:ext cx="6257925" cy="1011238"/>
        </p:xfrm>
        <a:graphic>
          <a:graphicData uri="http://schemas.openxmlformats.org/presentationml/2006/ole">
            <mc:AlternateContent xmlns:mc="http://schemas.openxmlformats.org/markup-compatibility/2006">
              <mc:Choice xmlns:v="urn:schemas-microsoft-com:vml" Requires="v">
                <p:oleObj spid="_x0000_s14340" name="Equation" r:id="rId4" imgW="1257300" imgH="228600" progId="Equation.3">
                  <p:embed/>
                </p:oleObj>
              </mc:Choice>
              <mc:Fallback>
                <p:oleObj name="Equation" r:id="rId4" imgW="1257300" imgH="22860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2809" y="1905000"/>
                        <a:ext cx="6257925" cy="1011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8" name="Text Box 9"/>
          <p:cNvSpPr txBox="1">
            <a:spLocks noChangeArrowheads="1"/>
          </p:cNvSpPr>
          <p:nvPr/>
        </p:nvSpPr>
        <p:spPr bwMode="auto">
          <a:xfrm>
            <a:off x="2743200" y="3124200"/>
            <a:ext cx="5314950" cy="762000"/>
          </a:xfrm>
          <a:prstGeom prst="rect">
            <a:avLst/>
          </a:prstGeom>
          <a:noFill/>
          <a:ln w="9525">
            <a:noFill/>
            <a:miter lim="800000"/>
            <a:headEnd/>
            <a:tailEnd/>
          </a:ln>
        </p:spPr>
        <p:txBody>
          <a:bodyPr>
            <a:spAutoFit/>
          </a:bodyPr>
          <a:lstStyle/>
          <a:p>
            <a:pPr algn="l">
              <a:spcBef>
                <a:spcPct val="50000"/>
              </a:spcBef>
            </a:pPr>
            <a:r>
              <a:rPr lang="en-US" sz="4400" dirty="0">
                <a:solidFill>
                  <a:srgbClr val="000000"/>
                </a:solidFill>
                <a:sym typeface="Symbol" pitchFamily="18" charset="2"/>
              </a:rPr>
              <a:t>where</a:t>
            </a:r>
            <a:r>
              <a:rPr lang="en-US" sz="4400" i="1" dirty="0">
                <a:solidFill>
                  <a:srgbClr val="000000"/>
                </a:solidFill>
                <a:sym typeface="Symbol" pitchFamily="18" charset="2"/>
              </a:rPr>
              <a:t> h</a:t>
            </a:r>
            <a:r>
              <a:rPr lang="en-US" sz="4400" dirty="0">
                <a:solidFill>
                  <a:srgbClr val="000000"/>
                </a:solidFill>
                <a:sym typeface="Symbol" pitchFamily="18" charset="2"/>
              </a:rPr>
              <a:t>(</a:t>
            </a:r>
            <a:r>
              <a:rPr lang="en-US" sz="4400" i="1" dirty="0">
                <a:solidFill>
                  <a:srgbClr val="000000"/>
                </a:solidFill>
                <a:sym typeface="Symbol" pitchFamily="18" charset="2"/>
              </a:rPr>
              <a:t>t</a:t>
            </a:r>
            <a:r>
              <a:rPr lang="en-US" sz="4400" dirty="0">
                <a:solidFill>
                  <a:srgbClr val="000000"/>
                </a:solidFill>
                <a:sym typeface="Symbol" pitchFamily="18" charset="2"/>
              </a:rPr>
              <a:t>) = </a:t>
            </a:r>
            <a:r>
              <a:rPr lang="en-US" sz="4400" i="1" dirty="0">
                <a:solidFill>
                  <a:srgbClr val="000000"/>
                </a:solidFill>
                <a:sym typeface="Symbol" pitchFamily="18" charset="2"/>
              </a:rPr>
              <a:t></a:t>
            </a:r>
          </a:p>
        </p:txBody>
      </p:sp>
      <p:sp>
        <p:nvSpPr>
          <p:cNvPr id="4119" name="Text Box 6"/>
          <p:cNvSpPr txBox="1">
            <a:spLocks noChangeArrowheads="1"/>
          </p:cNvSpPr>
          <p:nvPr/>
        </p:nvSpPr>
        <p:spPr bwMode="auto">
          <a:xfrm>
            <a:off x="171450" y="4319837"/>
            <a:ext cx="10115550" cy="1200329"/>
          </a:xfrm>
          <a:prstGeom prst="rect">
            <a:avLst/>
          </a:prstGeom>
          <a:noFill/>
          <a:ln w="9525">
            <a:noFill/>
            <a:miter lim="800000"/>
            <a:headEnd/>
            <a:tailEnd/>
          </a:ln>
        </p:spPr>
        <p:txBody>
          <a:bodyPr wrap="square">
            <a:spAutoFit/>
          </a:bodyPr>
          <a:lstStyle/>
          <a:p>
            <a:pPr marL="236538" indent="-236538" algn="l">
              <a:spcBef>
                <a:spcPct val="50000"/>
              </a:spcBef>
              <a:buFontTx/>
              <a:buChar char="•"/>
            </a:pPr>
            <a:r>
              <a:rPr lang="en-US" sz="2400" dirty="0">
                <a:solidFill>
                  <a:srgbClr val="000000"/>
                </a:solidFill>
              </a:rPr>
              <a:t> Assumes no competing </a:t>
            </a:r>
            <a:r>
              <a:rPr lang="en-US" sz="2400" dirty="0" smtClean="0">
                <a:solidFill>
                  <a:srgbClr val="000000"/>
                </a:solidFill>
              </a:rPr>
              <a:t>events.  In the presence of competing events, this direct relationship between hazard and cumulative incidence no longer holds.  More on this in later slides.</a:t>
            </a:r>
            <a:endParaRPr lang="en-US" sz="2400" dirty="0">
              <a:solidFill>
                <a:srgbClr val="000000"/>
              </a:solidFill>
            </a:endParaRPr>
          </a:p>
        </p:txBody>
      </p:sp>
    </p:spTree>
    <p:extLst>
      <p:ext uri="{BB962C8B-B14F-4D97-AF65-F5344CB8AC3E}">
        <p14:creationId xmlns:p14="http://schemas.microsoft.com/office/powerpoint/2010/main" val="25889973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title"/>
          </p:nvPr>
        </p:nvSpPr>
        <p:spPr>
          <a:xfrm>
            <a:off x="685800" y="76203"/>
            <a:ext cx="8743950" cy="868363"/>
          </a:xfrm>
        </p:spPr>
        <p:txBody>
          <a:bodyPr/>
          <a:lstStyle/>
          <a:p>
            <a:r>
              <a:rPr lang="en-US" sz="2800" b="1" dirty="0" smtClean="0"/>
              <a:t>Rates:  What to do about </a:t>
            </a:r>
            <a:br>
              <a:rPr lang="en-US" sz="2800" b="1" dirty="0" smtClean="0"/>
            </a:br>
            <a:r>
              <a:rPr lang="en-US" sz="2800" b="1" dirty="0" smtClean="0"/>
              <a:t>Drop-out and Competing Events</a:t>
            </a:r>
          </a:p>
        </p:txBody>
      </p:sp>
      <p:sp>
        <p:nvSpPr>
          <p:cNvPr id="159746" name="Rectangle 3"/>
          <p:cNvSpPr>
            <a:spLocks noGrp="1" noChangeArrowheads="1"/>
          </p:cNvSpPr>
          <p:nvPr>
            <p:ph type="body" idx="1"/>
          </p:nvPr>
        </p:nvSpPr>
        <p:spPr>
          <a:xfrm>
            <a:off x="85725" y="990600"/>
            <a:ext cx="9944100" cy="5410200"/>
          </a:xfrm>
        </p:spPr>
        <p:txBody>
          <a:bodyPr/>
          <a:lstStyle/>
          <a:p>
            <a:r>
              <a:rPr lang="en-US" sz="2600" dirty="0" smtClean="0"/>
              <a:t>In the calculation of rates, people contribute person-time until they either have the event of interest (E) or:</a:t>
            </a:r>
          </a:p>
          <a:p>
            <a:pPr lvl="1">
              <a:spcBef>
                <a:spcPts val="0"/>
              </a:spcBef>
            </a:pPr>
            <a:r>
              <a:rPr lang="en-US" sz="2400" dirty="0" smtClean="0"/>
              <a:t>drop out (aka lost to follow-up)</a:t>
            </a:r>
          </a:p>
          <a:p>
            <a:pPr lvl="1">
              <a:spcBef>
                <a:spcPts val="0"/>
              </a:spcBef>
            </a:pPr>
            <a:r>
              <a:rPr lang="en-US" sz="2400" dirty="0" smtClean="0"/>
              <a:t>are administratively censored (i.e., study ends)</a:t>
            </a:r>
          </a:p>
          <a:p>
            <a:pPr lvl="1">
              <a:spcBef>
                <a:spcPts val="0"/>
              </a:spcBef>
            </a:pPr>
            <a:r>
              <a:rPr lang="en-US" sz="2400" dirty="0" smtClean="0"/>
              <a:t>have a competing event</a:t>
            </a:r>
          </a:p>
          <a:p>
            <a:pPr lvl="1"/>
            <a:endParaRPr lang="en-US" sz="400" dirty="0" smtClean="0"/>
          </a:p>
          <a:p>
            <a:r>
              <a:rPr lang="en-US" sz="2600" dirty="0" smtClean="0"/>
              <a:t>Thus, without any special assumptions, rates have a specific interpretation:</a:t>
            </a:r>
          </a:p>
          <a:p>
            <a:pPr lvl="1"/>
            <a:r>
              <a:rPr lang="en-US" sz="2400" dirty="0" smtClean="0"/>
              <a:t>“Rate of the event E given that something else (drop-out; admin censoring, or competing event) has not happened first”</a:t>
            </a:r>
          </a:p>
          <a:p>
            <a:pPr lvl="1"/>
            <a:r>
              <a:rPr lang="en-US" sz="2400" dirty="0" smtClean="0"/>
              <a:t>i.e. “Rate of event E among those still at risk (i.e. without those who dropped out, are admin censored, or had CE)”</a:t>
            </a:r>
          </a:p>
          <a:p>
            <a:pPr lvl="1"/>
            <a:r>
              <a:rPr lang="en-US" sz="2400" dirty="0" smtClean="0"/>
              <a:t>This interpretation is inherently </a:t>
            </a:r>
            <a:r>
              <a:rPr lang="en-US" sz="2400" i="1" dirty="0" smtClean="0"/>
              <a:t>accommodating</a:t>
            </a:r>
            <a:r>
              <a:rPr lang="en-US" sz="2400" dirty="0" smtClean="0"/>
              <a:t> (i.e. specifically recognizing and allowing for) presence of drop-out; admin censoring; and competing events</a:t>
            </a:r>
          </a:p>
          <a:p>
            <a:pPr lvl="1"/>
            <a:endParaRPr lang="en-US" sz="1200" dirty="0" smtClean="0"/>
          </a:p>
          <a:p>
            <a:endParaRPr lang="en-US" sz="2800" dirty="0" smtClean="0"/>
          </a:p>
        </p:txBody>
      </p:sp>
    </p:spTree>
    <p:extLst>
      <p:ext uri="{BB962C8B-B14F-4D97-AF65-F5344CB8AC3E}">
        <p14:creationId xmlns:p14="http://schemas.microsoft.com/office/powerpoint/2010/main" val="19569671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88609045"/>
              </p:ext>
            </p:extLst>
          </p:nvPr>
        </p:nvGraphicFramePr>
        <p:xfrm>
          <a:off x="342900" y="228600"/>
          <a:ext cx="9772650" cy="626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p:cNvSpPr/>
          <p:nvPr/>
        </p:nvSpPr>
        <p:spPr bwMode="auto">
          <a:xfrm rot="16200000">
            <a:off x="4895850" y="5010150"/>
            <a:ext cx="1009650" cy="222885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dirty="0" smtClean="0">
              <a:solidFill>
                <a:srgbClr val="000000"/>
              </a:solidFill>
            </a:endParaRPr>
          </a:p>
        </p:txBody>
      </p:sp>
    </p:spTree>
    <p:extLst>
      <p:ext uri="{BB962C8B-B14F-4D97-AF65-F5344CB8AC3E}">
        <p14:creationId xmlns:p14="http://schemas.microsoft.com/office/powerpoint/2010/main" val="29332382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a:xfrm>
            <a:off x="1285875" y="152403"/>
            <a:ext cx="7715250" cy="715963"/>
          </a:xfrm>
        </p:spPr>
        <p:txBody>
          <a:bodyPr/>
          <a:lstStyle/>
          <a:p>
            <a:r>
              <a:rPr lang="en-US" sz="2800" b="1" dirty="0" smtClean="0"/>
              <a:t>Solution for Competing Events in Cumulative Incidence Estimation</a:t>
            </a:r>
          </a:p>
        </p:txBody>
      </p:sp>
      <p:sp>
        <p:nvSpPr>
          <p:cNvPr id="169986" name="Rectangle 3"/>
          <p:cNvSpPr>
            <a:spLocks noGrp="1" noChangeArrowheads="1"/>
          </p:cNvSpPr>
          <p:nvPr>
            <p:ph type="body" idx="1"/>
          </p:nvPr>
        </p:nvSpPr>
        <p:spPr>
          <a:xfrm>
            <a:off x="85725" y="914400"/>
            <a:ext cx="10029825" cy="4525962"/>
          </a:xfrm>
        </p:spPr>
        <p:txBody>
          <a:bodyPr/>
          <a:lstStyle/>
          <a:p>
            <a:endParaRPr lang="en-US" sz="400" dirty="0" smtClean="0"/>
          </a:p>
          <a:p>
            <a:r>
              <a:rPr lang="en-US" sz="2400" dirty="0" smtClean="0"/>
              <a:t>Key technical computation is simple.  In successive time intervals:</a:t>
            </a:r>
          </a:p>
          <a:p>
            <a:pPr lvl="1"/>
            <a:r>
              <a:rPr lang="en-US" sz="2000" dirty="0" smtClean="0"/>
              <a:t>calculate joint probability of:</a:t>
            </a:r>
          </a:p>
          <a:p>
            <a:pPr lvl="2"/>
            <a:r>
              <a:rPr lang="en-US" sz="2000" dirty="0" smtClean="0"/>
              <a:t> </a:t>
            </a:r>
            <a:r>
              <a:rPr lang="en-US" sz="2200" dirty="0" smtClean="0"/>
              <a:t>a) experiencing none of the events (either event of interest or any of competing events) up through beginning of interval </a:t>
            </a:r>
            <a:r>
              <a:rPr lang="en-US" sz="2200" i="1" dirty="0" smtClean="0"/>
              <a:t>and</a:t>
            </a:r>
            <a:r>
              <a:rPr lang="en-US" sz="2200" dirty="0" smtClean="0"/>
              <a:t> </a:t>
            </a:r>
          </a:p>
          <a:p>
            <a:pPr lvl="2"/>
            <a:r>
              <a:rPr lang="en-US" sz="2200" dirty="0" smtClean="0"/>
              <a:t> b) experiencing event of interest during the time interval</a:t>
            </a:r>
          </a:p>
          <a:p>
            <a:pPr lvl="2"/>
            <a:endParaRPr lang="en-US" sz="1000" dirty="0" smtClean="0"/>
          </a:p>
          <a:p>
            <a:pPr lvl="1"/>
            <a:r>
              <a:rPr lang="en-US" sz="2000" dirty="0" smtClean="0"/>
              <a:t>add up these joint probabilities within successive time intervals to get cumulative incidence of the event of interest </a:t>
            </a:r>
          </a:p>
          <a:p>
            <a:pPr lvl="1"/>
            <a:endParaRPr lang="en-US" sz="1000" dirty="0" smtClean="0"/>
          </a:p>
          <a:p>
            <a:pPr>
              <a:spcBef>
                <a:spcPts val="0"/>
              </a:spcBef>
            </a:pPr>
            <a:r>
              <a:rPr lang="en-US" sz="2400" dirty="0" smtClean="0"/>
              <a:t>An argument could be made that this technique is all you need for cumulative incidence. It does everything that K-M can do &amp; more. </a:t>
            </a:r>
            <a:endParaRPr lang="en-US" sz="1200" dirty="0" smtClean="0"/>
          </a:p>
          <a:p>
            <a:pPr marL="0" indent="0">
              <a:spcBef>
                <a:spcPts val="0"/>
              </a:spcBef>
              <a:buNone/>
            </a:pPr>
            <a:r>
              <a:rPr lang="en-US" sz="1200" dirty="0" smtClean="0"/>
              <a:t> </a:t>
            </a:r>
            <a:endParaRPr lang="en-US" sz="800" dirty="0" smtClean="0"/>
          </a:p>
          <a:p>
            <a:pPr>
              <a:spcBef>
                <a:spcPts val="0"/>
              </a:spcBef>
            </a:pPr>
            <a:r>
              <a:rPr lang="en-US" sz="2400" dirty="0" smtClean="0"/>
              <a:t>Explained in detail in Satagopan et al. </a:t>
            </a:r>
            <a:r>
              <a:rPr lang="en-US" sz="2400" i="1" dirty="0" smtClean="0"/>
              <a:t>Brit. J. Cancer</a:t>
            </a:r>
            <a:r>
              <a:rPr lang="en-US" sz="2400" dirty="0" smtClean="0"/>
              <a:t>  2004</a:t>
            </a:r>
          </a:p>
          <a:p>
            <a:endParaRPr lang="en-US" sz="2400" dirty="0" smtClean="0"/>
          </a:p>
          <a:p>
            <a:endParaRPr lang="en-US" dirty="0" smtClean="0"/>
          </a:p>
        </p:txBody>
      </p:sp>
    </p:spTree>
    <p:extLst>
      <p:ext uri="{BB962C8B-B14F-4D97-AF65-F5344CB8AC3E}">
        <p14:creationId xmlns:p14="http://schemas.microsoft.com/office/powerpoint/2010/main" val="23409969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19"/>
          <p:cNvSpPr>
            <a:spLocks noGrp="1" noChangeArrowheads="1"/>
          </p:cNvSpPr>
          <p:nvPr>
            <p:ph type="title"/>
          </p:nvPr>
        </p:nvSpPr>
        <p:spPr>
          <a:xfrm>
            <a:off x="0" y="-152400"/>
            <a:ext cx="10287000" cy="1143000"/>
          </a:xfrm>
        </p:spPr>
        <p:txBody>
          <a:bodyPr/>
          <a:lstStyle/>
          <a:p>
            <a:r>
              <a:rPr lang="en-US" sz="2800" b="1" dirty="0" smtClean="0"/>
              <a:t>Competing Events in Incidence Estimation</a:t>
            </a:r>
          </a:p>
        </p:txBody>
      </p:sp>
      <p:graphicFrame>
        <p:nvGraphicFramePr>
          <p:cNvPr id="76822" name="Group 22"/>
          <p:cNvGraphicFramePr>
            <a:graphicFrameLocks noGrp="1"/>
          </p:cNvGraphicFramePr>
          <p:nvPr>
            <p:ph sz="half" idx="2"/>
            <p:extLst>
              <p:ext uri="{D42A27DB-BD31-4B8C-83A1-F6EECF244321}">
                <p14:modId xmlns:p14="http://schemas.microsoft.com/office/powerpoint/2010/main" val="3858328109"/>
              </p:ext>
            </p:extLst>
          </p:nvPr>
        </p:nvGraphicFramePr>
        <p:xfrm>
          <a:off x="342900" y="762000"/>
          <a:ext cx="9515475" cy="5669280"/>
        </p:xfrm>
        <a:graphic>
          <a:graphicData uri="http://schemas.openxmlformats.org/drawingml/2006/table">
            <a:tbl>
              <a:tblPr/>
              <a:tblGrid>
                <a:gridCol w="1628775">
                  <a:extLst>
                    <a:ext uri="{9D8B030D-6E8A-4147-A177-3AD203B41FA5}">
                      <a16:colId xmlns:a16="http://schemas.microsoft.com/office/drawing/2014/main" xmlns="" val="20000"/>
                    </a:ext>
                  </a:extLst>
                </a:gridCol>
                <a:gridCol w="2486025">
                  <a:extLst>
                    <a:ext uri="{9D8B030D-6E8A-4147-A177-3AD203B41FA5}">
                      <a16:colId xmlns:a16="http://schemas.microsoft.com/office/drawing/2014/main" xmlns="" val="20001"/>
                    </a:ext>
                  </a:extLst>
                </a:gridCol>
                <a:gridCol w="5400675">
                  <a:extLst>
                    <a:ext uri="{9D8B030D-6E8A-4147-A177-3AD203B41FA5}">
                      <a16:colId xmlns:a16="http://schemas.microsoft.com/office/drawing/2014/main" xmlns="" val="20002"/>
                    </a:ext>
                  </a:extLst>
                </a:gridCol>
              </a:tblGrid>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Type of incidence estimate desired</a:t>
                      </a:r>
                    </a:p>
                  </a:txBody>
                  <a:tcPr marL="102870" marR="10287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Philosophy:</a:t>
                      </a:r>
                    </a:p>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Accommodate or eliminate competing event?</a:t>
                      </a:r>
                    </a:p>
                  </a:txBody>
                  <a:tcPr marL="102870" marR="1028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What estimator to use?</a:t>
                      </a:r>
                    </a:p>
                  </a:txBody>
                  <a:tcPr marL="102870" marR="1028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Cumulative incidence</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L="102870" marR="10287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Eliminate</a:t>
                      </a:r>
                    </a:p>
                  </a:txBody>
                  <a:tcPr marL="102870" marR="1028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If no CE, or if CE independent of primary event: Conventional K-M </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ts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If CE </a:t>
                      </a:r>
                      <a:r>
                        <a:rPr kumimoji="0" lang="en-US" sz="2000" b="0" i="0" u="sng" strike="noStrike" cap="none" normalizeH="0" baseline="0" dirty="0" smtClean="0">
                          <a:ln>
                            <a:noFill/>
                          </a:ln>
                          <a:solidFill>
                            <a:schemeClr val="tx1"/>
                          </a:solidFill>
                          <a:effectLst/>
                          <a:latin typeface="Times New Roman" pitchFamily="18" charset="0"/>
                        </a:rPr>
                        <a:t>not</a:t>
                      </a:r>
                      <a:r>
                        <a:rPr kumimoji="0" lang="en-US" sz="2000" b="0" i="0" u="none" strike="noStrike" cap="none" normalizeH="0" baseline="0" dirty="0" smtClean="0">
                          <a:ln>
                            <a:noFill/>
                          </a:ln>
                          <a:solidFill>
                            <a:schemeClr val="tx1"/>
                          </a:solidFill>
                          <a:effectLst/>
                          <a:latin typeface="Times New Roman" pitchFamily="18" charset="0"/>
                        </a:rPr>
                        <a:t> independent: K-M with inverse probability of censoring weighting (or other advanced methods)</a:t>
                      </a:r>
                    </a:p>
                  </a:txBody>
                  <a:tcPr marL="102870" marR="1028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Cumulative incidence</a:t>
                      </a:r>
                    </a:p>
                  </a:txBody>
                  <a:tcPr marL="102870" marR="10287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Accommodate</a:t>
                      </a:r>
                    </a:p>
                  </a:txBody>
                  <a:tcPr marL="102870" marR="1028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Aalen-Johansen </a:t>
                      </a:r>
                    </a:p>
                  </a:txBody>
                  <a:tcPr marL="102870" marR="1028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Incidence rate/hazard</a:t>
                      </a:r>
                    </a:p>
                  </a:txBody>
                  <a:tcPr marL="102870" marR="10287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Accommodate</a:t>
                      </a:r>
                    </a:p>
                  </a:txBody>
                  <a:tcPr marL="102870" marR="1028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Usual rate/hazard calculation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(in the face of competing events, it is called “cause-specific” rate/hazard)</a:t>
                      </a:r>
                    </a:p>
                  </a:txBody>
                  <a:tcPr marL="102870" marR="1028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8917001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87557279"/>
              </p:ext>
            </p:extLst>
          </p:nvPr>
        </p:nvGraphicFramePr>
        <p:xfrm>
          <a:off x="257175" y="228600"/>
          <a:ext cx="9772650" cy="626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1354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714500" y="2133600"/>
            <a:ext cx="65151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5" name="Rectangle 4"/>
          <p:cNvSpPr/>
          <p:nvPr/>
        </p:nvSpPr>
        <p:spPr>
          <a:xfrm>
            <a:off x="8229600" y="2895600"/>
            <a:ext cx="51435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6" name="Rectangle 5"/>
          <p:cNvSpPr/>
          <p:nvPr/>
        </p:nvSpPr>
        <p:spPr>
          <a:xfrm>
            <a:off x="1200150" y="2133600"/>
            <a:ext cx="51435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2071958" y="1881215"/>
            <a:ext cx="51435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575175" y="1975630"/>
            <a:ext cx="51435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286250" y="2056114"/>
            <a:ext cx="428625"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279822" y="2133600"/>
            <a:ext cx="378029"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273813" y="2294918"/>
            <a:ext cx="419792"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478613" y="2439677"/>
            <a:ext cx="408087"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886700" y="2538500"/>
            <a:ext cx="408087"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965806" y="2019299"/>
            <a:ext cx="428625"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715593" y="2176349"/>
            <a:ext cx="319033"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771832" y="2294920"/>
            <a:ext cx="347346"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429000" y="1828800"/>
            <a:ext cx="85725"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24" name="Oval 23"/>
          <p:cNvSpPr/>
          <p:nvPr/>
        </p:nvSpPr>
        <p:spPr>
          <a:xfrm>
            <a:off x="5143500" y="2057400"/>
            <a:ext cx="85725"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25" name="Oval 24"/>
          <p:cNvSpPr/>
          <p:nvPr/>
        </p:nvSpPr>
        <p:spPr>
          <a:xfrm>
            <a:off x="6172200" y="2209800"/>
            <a:ext cx="85725"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cxnSp>
        <p:nvCxnSpPr>
          <p:cNvPr id="35" name="Straight Connector 34"/>
          <p:cNvCxnSpPr/>
          <p:nvPr/>
        </p:nvCxnSpPr>
        <p:spPr>
          <a:xfrm flipV="1">
            <a:off x="3605904" y="2091229"/>
            <a:ext cx="428625"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898703" y="1786805"/>
            <a:ext cx="420308" cy="369332"/>
          </a:xfrm>
          <a:prstGeom prst="rect">
            <a:avLst/>
          </a:prstGeom>
          <a:noFill/>
          <a:ln w="9525">
            <a:noFill/>
            <a:miter lim="800000"/>
            <a:headEnd/>
            <a:tailEnd/>
          </a:ln>
        </p:spPr>
        <p:txBody>
          <a:bodyPr wrap="none">
            <a:spAutoFit/>
          </a:bodyPr>
          <a:lstStyle/>
          <a:p>
            <a:pPr algn="l" eaLnBrk="1" hangingPunct="1"/>
            <a:r>
              <a:rPr lang="en-US" sz="1800" dirty="0">
                <a:solidFill>
                  <a:srgbClr val="000000"/>
                </a:solidFill>
                <a:latin typeface="Calibri" pitchFamily="34" charset="0"/>
              </a:rPr>
              <a:t>CE</a:t>
            </a:r>
          </a:p>
        </p:txBody>
      </p:sp>
      <p:sp>
        <p:nvSpPr>
          <p:cNvPr id="105492" name="TextBox 45"/>
          <p:cNvSpPr txBox="1">
            <a:spLocks noChangeArrowheads="1"/>
          </p:cNvSpPr>
          <p:nvPr/>
        </p:nvSpPr>
        <p:spPr bwMode="auto">
          <a:xfrm>
            <a:off x="3258355" y="77427"/>
            <a:ext cx="5186035" cy="584775"/>
          </a:xfrm>
          <a:prstGeom prst="rect">
            <a:avLst/>
          </a:prstGeom>
          <a:noFill/>
          <a:ln w="9525">
            <a:noFill/>
            <a:miter lim="800000"/>
            <a:headEnd/>
            <a:tailEnd/>
          </a:ln>
        </p:spPr>
        <p:txBody>
          <a:bodyPr wrap="none">
            <a:spAutoFit/>
          </a:bodyPr>
          <a:lstStyle/>
          <a:p>
            <a:pPr algn="l" eaLnBrk="1" hangingPunct="1"/>
            <a:r>
              <a:rPr lang="en-US" b="1" dirty="0" smtClean="0">
                <a:solidFill>
                  <a:srgbClr val="000000"/>
                </a:solidFill>
              </a:rPr>
              <a:t>Sampling a Dynamic Cohort</a:t>
            </a:r>
            <a:endParaRPr lang="en-US" b="1" dirty="0">
              <a:solidFill>
                <a:srgbClr val="000000"/>
              </a:solidFill>
            </a:endParaRPr>
          </a:p>
        </p:txBody>
      </p:sp>
      <p:sp>
        <p:nvSpPr>
          <p:cNvPr id="105508" name="AutoShape 3"/>
          <p:cNvSpPr>
            <a:spLocks noChangeArrowheads="1"/>
          </p:cNvSpPr>
          <p:nvPr/>
        </p:nvSpPr>
        <p:spPr bwMode="auto">
          <a:xfrm rot="10800000">
            <a:off x="1714500" y="783567"/>
            <a:ext cx="702945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pPr algn="l" eaLnBrk="1" hangingPunct="1"/>
            <a:endParaRPr lang="en-US" sz="1800" dirty="0">
              <a:solidFill>
                <a:srgbClr val="000000"/>
              </a:solidFill>
              <a:latin typeface="Calibri" pitchFamily="34" charset="0"/>
            </a:endParaRPr>
          </a:p>
        </p:txBody>
      </p:sp>
      <p:cxnSp>
        <p:nvCxnSpPr>
          <p:cNvPr id="105515" name="Straight Connector 80"/>
          <p:cNvCxnSpPr>
            <a:cxnSpLocks noChangeShapeType="1"/>
          </p:cNvCxnSpPr>
          <p:nvPr/>
        </p:nvCxnSpPr>
        <p:spPr bwMode="auto">
          <a:xfrm>
            <a:off x="6364677" y="1125911"/>
            <a:ext cx="328928"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885950" y="802699"/>
            <a:ext cx="1371600" cy="646331"/>
          </a:xfrm>
          <a:prstGeom prst="rect">
            <a:avLst/>
          </a:prstGeom>
          <a:noFill/>
          <a:ln w="9525">
            <a:noFill/>
            <a:miter lim="800000"/>
            <a:headEnd/>
            <a:tailEnd/>
          </a:ln>
        </p:spPr>
        <p:txBody>
          <a:bodyPr wrap="square">
            <a:spAutoFit/>
          </a:bodyPr>
          <a:lstStyle/>
          <a:p>
            <a:pPr algn="l" eaLnBrk="1" hangingPunct="1"/>
            <a:r>
              <a:rPr lang="en-US" sz="1800" dirty="0" smtClean="0">
                <a:solidFill>
                  <a:srgbClr val="000000"/>
                </a:solidFill>
                <a:latin typeface="Calibri" pitchFamily="34" charset="0"/>
              </a:rPr>
              <a:t>New Members</a:t>
            </a:r>
            <a:endParaRPr lang="en-US" sz="1800" dirty="0">
              <a:solidFill>
                <a:srgbClr val="000000"/>
              </a:solidFill>
              <a:latin typeface="Calibri" pitchFamily="34" charset="0"/>
            </a:endParaRPr>
          </a:p>
        </p:txBody>
      </p:sp>
      <p:cxnSp>
        <p:nvCxnSpPr>
          <p:cNvPr id="21" name="Straight Connector 20"/>
          <p:cNvCxnSpPr/>
          <p:nvPr/>
        </p:nvCxnSpPr>
        <p:spPr>
          <a:xfrm flipV="1">
            <a:off x="6934167" y="2400299"/>
            <a:ext cx="401255"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714875" y="1005187"/>
            <a:ext cx="363438"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678138" y="1073315"/>
            <a:ext cx="363438"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319218" y="1231480"/>
            <a:ext cx="396032"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7519691" y="1548001"/>
            <a:ext cx="420308" cy="369332"/>
          </a:xfrm>
          <a:prstGeom prst="rect">
            <a:avLst/>
          </a:prstGeom>
          <a:noFill/>
          <a:ln w="9525">
            <a:noFill/>
            <a:miter lim="800000"/>
            <a:headEnd/>
            <a:tailEnd/>
          </a:ln>
        </p:spPr>
        <p:txBody>
          <a:bodyPr wrap="none">
            <a:spAutoFit/>
          </a:bodyPr>
          <a:lstStyle/>
          <a:p>
            <a:pPr algn="l" eaLnBrk="1" hangingPunct="1"/>
            <a:r>
              <a:rPr lang="en-US" sz="1800" dirty="0">
                <a:solidFill>
                  <a:srgbClr val="000000"/>
                </a:solidFill>
                <a:latin typeface="Calibri" pitchFamily="34" charset="0"/>
              </a:rPr>
              <a:t>CE</a:t>
            </a:r>
          </a:p>
        </p:txBody>
      </p:sp>
      <p:sp>
        <p:nvSpPr>
          <p:cNvPr id="59" name="Rectangle 58"/>
          <p:cNvSpPr/>
          <p:nvPr/>
        </p:nvSpPr>
        <p:spPr>
          <a:xfrm>
            <a:off x="8229600" y="779102"/>
            <a:ext cx="51435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32" name="TextBox 43"/>
          <p:cNvSpPr txBox="1">
            <a:spLocks noChangeArrowheads="1"/>
          </p:cNvSpPr>
          <p:nvPr/>
        </p:nvSpPr>
        <p:spPr bwMode="auto">
          <a:xfrm>
            <a:off x="2677867" y="6308390"/>
            <a:ext cx="1811393" cy="369332"/>
          </a:xfrm>
          <a:prstGeom prst="rect">
            <a:avLst/>
          </a:prstGeom>
          <a:noFill/>
          <a:ln w="9525">
            <a:noFill/>
            <a:miter lim="800000"/>
            <a:headEnd/>
            <a:tailEnd/>
          </a:ln>
        </p:spPr>
        <p:txBody>
          <a:bodyPr wrap="none">
            <a:spAutoFit/>
          </a:bodyPr>
          <a:lstStyle/>
          <a:p>
            <a:pPr algn="l" eaLnBrk="1" hangingPunct="1"/>
            <a:r>
              <a:rPr lang="en-US" sz="1800" dirty="0" smtClean="0">
                <a:solidFill>
                  <a:srgbClr val="000000"/>
                </a:solidFill>
                <a:latin typeface="Calibri" pitchFamily="34" charset="0"/>
              </a:rPr>
              <a:t>Time (calendar)   </a:t>
            </a:r>
            <a:endParaRPr lang="en-US" sz="1800" dirty="0">
              <a:solidFill>
                <a:srgbClr val="000000"/>
              </a:solidFill>
              <a:latin typeface="Calibri" pitchFamily="34" charset="0"/>
            </a:endParaRPr>
          </a:p>
        </p:txBody>
      </p:sp>
      <p:sp>
        <p:nvSpPr>
          <p:cNvPr id="33" name="TextBox 43"/>
          <p:cNvSpPr txBox="1">
            <a:spLocks noChangeArrowheads="1"/>
          </p:cNvSpPr>
          <p:nvPr/>
        </p:nvSpPr>
        <p:spPr bwMode="auto">
          <a:xfrm>
            <a:off x="8035825" y="6097277"/>
            <a:ext cx="1479650" cy="646331"/>
          </a:xfrm>
          <a:prstGeom prst="rect">
            <a:avLst/>
          </a:prstGeom>
          <a:noFill/>
          <a:ln w="9525">
            <a:noFill/>
            <a:miter lim="800000"/>
            <a:headEnd/>
            <a:tailEnd/>
          </a:ln>
        </p:spPr>
        <p:txBody>
          <a:bodyPr wrap="square">
            <a:spAutoFit/>
          </a:bodyPr>
          <a:lstStyle/>
          <a:p>
            <a:pPr algn="l" eaLnBrk="1" hangingPunct="1"/>
            <a:r>
              <a:rPr lang="en-US" sz="1800" dirty="0" smtClean="0">
                <a:solidFill>
                  <a:srgbClr val="000000"/>
                </a:solidFill>
                <a:latin typeface="Calibri" pitchFamily="34" charset="0"/>
              </a:rPr>
              <a:t>Observation ends</a:t>
            </a:r>
            <a:endParaRPr lang="en-US" sz="1800" dirty="0">
              <a:solidFill>
                <a:srgbClr val="000000"/>
              </a:solidFill>
              <a:latin typeface="Calibri" pitchFamily="34" charset="0"/>
            </a:endParaRPr>
          </a:p>
        </p:txBody>
      </p:sp>
      <p:sp>
        <p:nvSpPr>
          <p:cNvPr id="34" name="TextBox 43"/>
          <p:cNvSpPr txBox="1">
            <a:spLocks noChangeArrowheads="1"/>
          </p:cNvSpPr>
          <p:nvPr/>
        </p:nvSpPr>
        <p:spPr bwMode="auto">
          <a:xfrm>
            <a:off x="857250" y="6060546"/>
            <a:ext cx="1729058" cy="646331"/>
          </a:xfrm>
          <a:prstGeom prst="rect">
            <a:avLst/>
          </a:prstGeom>
          <a:noFill/>
          <a:ln w="9525">
            <a:noFill/>
            <a:miter lim="800000"/>
            <a:headEnd/>
            <a:tailEnd/>
          </a:ln>
        </p:spPr>
        <p:txBody>
          <a:bodyPr wrap="square">
            <a:spAutoFit/>
          </a:bodyPr>
          <a:lstStyle/>
          <a:p>
            <a:pPr algn="l" eaLnBrk="1" hangingPunct="1"/>
            <a:r>
              <a:rPr lang="en-US" sz="1800" dirty="0" smtClean="0">
                <a:solidFill>
                  <a:srgbClr val="000000"/>
                </a:solidFill>
                <a:latin typeface="Calibri" pitchFamily="34" charset="0"/>
              </a:rPr>
              <a:t>Observation begins</a:t>
            </a:r>
            <a:endParaRPr lang="en-US" sz="1800" dirty="0">
              <a:solidFill>
                <a:srgbClr val="000000"/>
              </a:solidFill>
              <a:latin typeface="Calibri" pitchFamily="34" charset="0"/>
            </a:endParaRPr>
          </a:p>
        </p:txBody>
      </p:sp>
      <p:cxnSp>
        <p:nvCxnSpPr>
          <p:cNvPr id="36" name="Straight Arrow Connector 35"/>
          <p:cNvCxnSpPr/>
          <p:nvPr/>
        </p:nvCxnSpPr>
        <p:spPr>
          <a:xfrm flipV="1">
            <a:off x="4851063" y="6438900"/>
            <a:ext cx="1285875"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993818" y="1972664"/>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38" name="Oval 37"/>
          <p:cNvSpPr/>
          <p:nvPr/>
        </p:nvSpPr>
        <p:spPr>
          <a:xfrm>
            <a:off x="6000061" y="2176349"/>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39" name="Oval 38"/>
          <p:cNvSpPr/>
          <p:nvPr/>
        </p:nvSpPr>
        <p:spPr>
          <a:xfrm>
            <a:off x="6562409" y="1435718"/>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40" name="Oval 39"/>
          <p:cNvSpPr/>
          <p:nvPr/>
        </p:nvSpPr>
        <p:spPr>
          <a:xfrm>
            <a:off x="7227184" y="2236367"/>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41" name="Oval 40"/>
          <p:cNvSpPr/>
          <p:nvPr/>
        </p:nvSpPr>
        <p:spPr>
          <a:xfrm>
            <a:off x="3326694" y="1818977"/>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200155" y="2146745"/>
            <a:ext cx="453628"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8259962" y="2990151"/>
            <a:ext cx="453628"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200150" y="4800600"/>
            <a:ext cx="453629"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8244692" y="805135"/>
            <a:ext cx="453629"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8223220" y="1127744"/>
            <a:ext cx="453629"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465261" y="783567"/>
            <a:ext cx="453629"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649015" y="912601"/>
            <a:ext cx="453629"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959548" y="1020483"/>
            <a:ext cx="453629"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945390" y="1127743"/>
            <a:ext cx="453629"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832997" y="1207901"/>
            <a:ext cx="453629"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7690247" y="1275051"/>
            <a:ext cx="453629"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8259965" y="5623544"/>
            <a:ext cx="453629" cy="321333"/>
          </a:xfrm>
          <a:prstGeom prst="rect">
            <a:avLst/>
          </a:prstGeom>
        </p:spPr>
      </p:pic>
      <p:grpSp>
        <p:nvGrpSpPr>
          <p:cNvPr id="51" name="Group 50"/>
          <p:cNvGrpSpPr/>
          <p:nvPr/>
        </p:nvGrpSpPr>
        <p:grpSpPr>
          <a:xfrm>
            <a:off x="1028725" y="2628900"/>
            <a:ext cx="9198471" cy="2552700"/>
            <a:chOff x="914400" y="2538129"/>
            <a:chExt cx="8176419" cy="2552700"/>
          </a:xfrm>
        </p:grpSpPr>
        <p:sp>
          <p:nvSpPr>
            <p:cNvPr id="52" name="Right Arrow 51"/>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2400" dirty="0" smtClean="0">
                <a:solidFill>
                  <a:srgbClr val="000000"/>
                </a:solidFill>
              </a:endParaRPr>
            </a:p>
          </p:txBody>
        </p:sp>
        <p:sp>
          <p:nvSpPr>
            <p:cNvPr id="53" name="TextBox 36"/>
            <p:cNvSpPr txBox="1">
              <a:spLocks noChangeArrowheads="1"/>
            </p:cNvSpPr>
            <p:nvPr/>
          </p:nvSpPr>
          <p:spPr bwMode="auto">
            <a:xfrm>
              <a:off x="1626674" y="3392269"/>
              <a:ext cx="2360989" cy="646331"/>
            </a:xfrm>
            <a:prstGeom prst="rect">
              <a:avLst/>
            </a:prstGeom>
            <a:noFill/>
            <a:ln w="9525">
              <a:noFill/>
              <a:miter lim="800000"/>
              <a:headEnd/>
              <a:tailEnd/>
            </a:ln>
          </p:spPr>
          <p:txBody>
            <a:bodyPr wrap="none">
              <a:spAutoFit/>
            </a:bodyPr>
            <a:lstStyle/>
            <a:p>
              <a:pPr algn="l" eaLnBrk="1" hangingPunct="1"/>
              <a:r>
                <a:rPr lang="en-US" sz="3600" b="1" dirty="0" smtClean="0">
                  <a:solidFill>
                    <a:srgbClr val="FFFFFF"/>
                  </a:solidFill>
                  <a:latin typeface="Calibri" pitchFamily="34" charset="0"/>
                </a:rPr>
                <a:t>Cohort study</a:t>
              </a:r>
              <a:endParaRPr lang="en-US" sz="3600" b="1" dirty="0">
                <a:solidFill>
                  <a:srgbClr val="FFFFFF"/>
                </a:solidFill>
                <a:latin typeface="Calibri" pitchFamily="34" charset="0"/>
              </a:endParaRPr>
            </a:p>
          </p:txBody>
        </p:sp>
      </p:grpSp>
      <p:grpSp>
        <p:nvGrpSpPr>
          <p:cNvPr id="54" name="Group 53"/>
          <p:cNvGrpSpPr/>
          <p:nvPr/>
        </p:nvGrpSpPr>
        <p:grpSpPr>
          <a:xfrm>
            <a:off x="6817684" y="610828"/>
            <a:ext cx="646332" cy="5599113"/>
            <a:chOff x="6055707" y="1221433"/>
            <a:chExt cx="574519" cy="4987280"/>
          </a:xfrm>
        </p:grpSpPr>
        <p:cxnSp>
          <p:nvCxnSpPr>
            <p:cNvPr id="61" name="Straight Arrow Connector 60"/>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73" name="TextBox 37"/>
            <p:cNvSpPr txBox="1">
              <a:spLocks noChangeArrowheads="1"/>
            </p:cNvSpPr>
            <p:nvPr/>
          </p:nvSpPr>
          <p:spPr bwMode="auto">
            <a:xfrm rot="16200000">
              <a:off x="4500827" y="3465589"/>
              <a:ext cx="3684279" cy="574519"/>
            </a:xfrm>
            <a:prstGeom prst="rect">
              <a:avLst/>
            </a:prstGeom>
            <a:noFill/>
            <a:ln w="9525">
              <a:noFill/>
              <a:miter lim="800000"/>
              <a:headEnd/>
              <a:tailEnd/>
            </a:ln>
          </p:spPr>
          <p:txBody>
            <a:bodyPr wrap="none">
              <a:spAutoFit/>
            </a:bodyPr>
            <a:lstStyle/>
            <a:p>
              <a:pPr algn="l" eaLnBrk="1" hangingPunct="1"/>
              <a:r>
                <a:rPr lang="en-US" sz="3600" dirty="0" smtClean="0">
                  <a:solidFill>
                    <a:srgbClr val="FFFFFF"/>
                  </a:solidFill>
                  <a:latin typeface="Calibri" pitchFamily="34" charset="0"/>
                </a:rPr>
                <a:t>Cross-sectional study</a:t>
              </a:r>
              <a:endParaRPr lang="en-US" sz="3600" dirty="0">
                <a:solidFill>
                  <a:srgbClr val="FFFFFF"/>
                </a:solidFill>
                <a:latin typeface="Calibri" pitchFamily="34" charset="0"/>
              </a:endParaRPr>
            </a:p>
          </p:txBody>
        </p:sp>
      </p:grpSp>
      <p:grpSp>
        <p:nvGrpSpPr>
          <p:cNvPr id="74" name="Group 73"/>
          <p:cNvGrpSpPr/>
          <p:nvPr/>
        </p:nvGrpSpPr>
        <p:grpSpPr>
          <a:xfrm>
            <a:off x="2741185" y="840412"/>
            <a:ext cx="4674741" cy="4921313"/>
            <a:chOff x="2462299" y="403881"/>
            <a:chExt cx="4155325" cy="4921313"/>
          </a:xfrm>
        </p:grpSpPr>
        <p:sp>
          <p:nvSpPr>
            <p:cNvPr id="75" name="Text Box 44"/>
            <p:cNvSpPr txBox="1">
              <a:spLocks noChangeArrowheads="1"/>
            </p:cNvSpPr>
            <p:nvPr/>
          </p:nvSpPr>
          <p:spPr bwMode="auto">
            <a:xfrm>
              <a:off x="2462299" y="2057400"/>
              <a:ext cx="266700" cy="184666"/>
            </a:xfrm>
            <a:prstGeom prst="rect">
              <a:avLst/>
            </a:prstGeom>
            <a:solidFill>
              <a:srgbClr val="FF0000"/>
            </a:solidFill>
            <a:ln w="9525">
              <a:noFill/>
              <a:miter lim="800000"/>
              <a:headEnd/>
              <a:tailEnd/>
            </a:ln>
          </p:spPr>
          <p:txBody>
            <a:bodyPr wrap="square">
              <a:spAutoFit/>
            </a:bodyPr>
            <a:lstStyle/>
            <a:p>
              <a:pPr algn="l" eaLnBrk="1" hangingPunct="1">
                <a:spcBef>
                  <a:spcPct val="50000"/>
                </a:spcBef>
              </a:pPr>
              <a:endParaRPr lang="en-US" sz="600" i="1" dirty="0">
                <a:solidFill>
                  <a:srgbClr val="000000"/>
                </a:solidFill>
              </a:endParaRPr>
            </a:p>
          </p:txBody>
        </p:sp>
        <p:sp>
          <p:nvSpPr>
            <p:cNvPr id="76" name="Text Box 44"/>
            <p:cNvSpPr txBox="1">
              <a:spLocks noChangeArrowheads="1"/>
            </p:cNvSpPr>
            <p:nvPr/>
          </p:nvSpPr>
          <p:spPr bwMode="auto">
            <a:xfrm>
              <a:off x="4076700" y="2667000"/>
              <a:ext cx="266700" cy="184666"/>
            </a:xfrm>
            <a:prstGeom prst="rect">
              <a:avLst/>
            </a:prstGeom>
            <a:solidFill>
              <a:srgbClr val="FF0000"/>
            </a:solidFill>
            <a:ln w="9525">
              <a:noFill/>
              <a:miter lim="800000"/>
              <a:headEnd/>
              <a:tailEnd/>
            </a:ln>
          </p:spPr>
          <p:txBody>
            <a:bodyPr wrap="square">
              <a:spAutoFit/>
            </a:bodyPr>
            <a:lstStyle/>
            <a:p>
              <a:pPr algn="l" eaLnBrk="1" hangingPunct="1">
                <a:spcBef>
                  <a:spcPct val="50000"/>
                </a:spcBef>
              </a:pPr>
              <a:endParaRPr lang="en-US" sz="600" i="1" dirty="0">
                <a:solidFill>
                  <a:srgbClr val="000000"/>
                </a:solidFill>
              </a:endParaRPr>
            </a:p>
          </p:txBody>
        </p:sp>
        <p:sp>
          <p:nvSpPr>
            <p:cNvPr id="77" name="Text Box 44"/>
            <p:cNvSpPr txBox="1">
              <a:spLocks noChangeArrowheads="1"/>
            </p:cNvSpPr>
            <p:nvPr/>
          </p:nvSpPr>
          <p:spPr bwMode="auto">
            <a:xfrm>
              <a:off x="4038600" y="3486473"/>
              <a:ext cx="266700" cy="184666"/>
            </a:xfrm>
            <a:prstGeom prst="rect">
              <a:avLst/>
            </a:prstGeom>
            <a:solidFill>
              <a:srgbClr val="FF0000"/>
            </a:solidFill>
            <a:ln w="9525">
              <a:noFill/>
              <a:miter lim="800000"/>
              <a:headEnd/>
              <a:tailEnd/>
            </a:ln>
          </p:spPr>
          <p:txBody>
            <a:bodyPr wrap="square">
              <a:spAutoFit/>
            </a:bodyPr>
            <a:lstStyle/>
            <a:p>
              <a:pPr algn="l" eaLnBrk="1" hangingPunct="1">
                <a:spcBef>
                  <a:spcPct val="50000"/>
                </a:spcBef>
              </a:pPr>
              <a:endParaRPr lang="en-US" sz="600" i="1" dirty="0">
                <a:solidFill>
                  <a:srgbClr val="000000"/>
                </a:solidFill>
              </a:endParaRPr>
            </a:p>
          </p:txBody>
        </p:sp>
        <p:sp>
          <p:nvSpPr>
            <p:cNvPr id="78" name="Text Box 44"/>
            <p:cNvSpPr txBox="1">
              <a:spLocks noChangeArrowheads="1"/>
            </p:cNvSpPr>
            <p:nvPr/>
          </p:nvSpPr>
          <p:spPr bwMode="auto">
            <a:xfrm>
              <a:off x="2514600" y="4907949"/>
              <a:ext cx="266700" cy="184666"/>
            </a:xfrm>
            <a:prstGeom prst="rect">
              <a:avLst/>
            </a:prstGeom>
            <a:solidFill>
              <a:srgbClr val="FF0000"/>
            </a:solidFill>
            <a:ln w="9525">
              <a:noFill/>
              <a:miter lim="800000"/>
              <a:headEnd/>
              <a:tailEnd/>
            </a:ln>
          </p:spPr>
          <p:txBody>
            <a:bodyPr wrap="square">
              <a:spAutoFit/>
            </a:bodyPr>
            <a:lstStyle/>
            <a:p>
              <a:pPr algn="l" eaLnBrk="1" hangingPunct="1">
                <a:spcBef>
                  <a:spcPct val="50000"/>
                </a:spcBef>
              </a:pPr>
              <a:endParaRPr lang="en-US" sz="600" i="1" dirty="0">
                <a:solidFill>
                  <a:srgbClr val="000000"/>
                </a:solidFill>
              </a:endParaRPr>
            </a:p>
          </p:txBody>
        </p:sp>
        <p:sp>
          <p:nvSpPr>
            <p:cNvPr id="79" name="Text Box 44"/>
            <p:cNvSpPr txBox="1">
              <a:spLocks noChangeArrowheads="1"/>
            </p:cNvSpPr>
            <p:nvPr/>
          </p:nvSpPr>
          <p:spPr bwMode="auto">
            <a:xfrm>
              <a:off x="2476500" y="2476500"/>
              <a:ext cx="266700" cy="184666"/>
            </a:xfrm>
            <a:prstGeom prst="rect">
              <a:avLst/>
            </a:prstGeom>
            <a:solidFill>
              <a:srgbClr val="FF0000"/>
            </a:solidFill>
            <a:ln w="9525">
              <a:noFill/>
              <a:miter lim="800000"/>
              <a:headEnd/>
              <a:tailEnd/>
            </a:ln>
          </p:spPr>
          <p:txBody>
            <a:bodyPr wrap="square">
              <a:spAutoFit/>
            </a:bodyPr>
            <a:lstStyle/>
            <a:p>
              <a:pPr algn="l" eaLnBrk="1" hangingPunct="1">
                <a:spcBef>
                  <a:spcPct val="50000"/>
                </a:spcBef>
              </a:pPr>
              <a:endParaRPr lang="en-US" sz="600" i="1" dirty="0">
                <a:solidFill>
                  <a:srgbClr val="000000"/>
                </a:solidFill>
              </a:endParaRPr>
            </a:p>
          </p:txBody>
        </p:sp>
        <p:sp>
          <p:nvSpPr>
            <p:cNvPr id="80" name="Text Box 44"/>
            <p:cNvSpPr txBox="1">
              <a:spLocks noChangeArrowheads="1"/>
            </p:cNvSpPr>
            <p:nvPr/>
          </p:nvSpPr>
          <p:spPr bwMode="auto">
            <a:xfrm>
              <a:off x="6350924" y="4260249"/>
              <a:ext cx="266700" cy="184666"/>
            </a:xfrm>
            <a:prstGeom prst="rect">
              <a:avLst/>
            </a:prstGeom>
            <a:solidFill>
              <a:srgbClr val="FF0000"/>
            </a:solidFill>
            <a:ln w="9525">
              <a:noFill/>
              <a:miter lim="800000"/>
              <a:headEnd/>
              <a:tailEnd/>
            </a:ln>
          </p:spPr>
          <p:txBody>
            <a:bodyPr wrap="square">
              <a:spAutoFit/>
            </a:bodyPr>
            <a:lstStyle/>
            <a:p>
              <a:pPr algn="l" eaLnBrk="1" hangingPunct="1">
                <a:spcBef>
                  <a:spcPct val="50000"/>
                </a:spcBef>
              </a:pPr>
              <a:endParaRPr lang="en-US" sz="600" i="1" dirty="0">
                <a:solidFill>
                  <a:srgbClr val="000000"/>
                </a:solidFill>
              </a:endParaRPr>
            </a:p>
          </p:txBody>
        </p:sp>
        <p:sp>
          <p:nvSpPr>
            <p:cNvPr id="81" name="Text Box 44"/>
            <p:cNvSpPr txBox="1">
              <a:spLocks noChangeArrowheads="1"/>
            </p:cNvSpPr>
            <p:nvPr/>
          </p:nvSpPr>
          <p:spPr bwMode="auto">
            <a:xfrm>
              <a:off x="4953000" y="2393349"/>
              <a:ext cx="266700" cy="184666"/>
            </a:xfrm>
            <a:prstGeom prst="rect">
              <a:avLst/>
            </a:prstGeom>
            <a:solidFill>
              <a:srgbClr val="FF0000"/>
            </a:solidFill>
            <a:ln w="9525">
              <a:noFill/>
              <a:miter lim="800000"/>
              <a:headEnd/>
              <a:tailEnd/>
            </a:ln>
          </p:spPr>
          <p:txBody>
            <a:bodyPr wrap="square">
              <a:spAutoFit/>
            </a:bodyPr>
            <a:lstStyle/>
            <a:p>
              <a:pPr algn="l" eaLnBrk="1" hangingPunct="1">
                <a:spcBef>
                  <a:spcPct val="50000"/>
                </a:spcBef>
              </a:pPr>
              <a:endParaRPr lang="en-US" sz="600" i="1" dirty="0">
                <a:solidFill>
                  <a:srgbClr val="000000"/>
                </a:solidFill>
              </a:endParaRPr>
            </a:p>
          </p:txBody>
        </p:sp>
        <p:sp>
          <p:nvSpPr>
            <p:cNvPr id="82" name="Text Box 44"/>
            <p:cNvSpPr txBox="1">
              <a:spLocks noChangeArrowheads="1"/>
            </p:cNvSpPr>
            <p:nvPr/>
          </p:nvSpPr>
          <p:spPr bwMode="auto">
            <a:xfrm>
              <a:off x="6350924" y="2688897"/>
              <a:ext cx="266700" cy="184666"/>
            </a:xfrm>
            <a:prstGeom prst="rect">
              <a:avLst/>
            </a:prstGeom>
            <a:solidFill>
              <a:srgbClr val="FF0000"/>
            </a:solidFill>
            <a:ln w="9525">
              <a:noFill/>
              <a:miter lim="800000"/>
              <a:headEnd/>
              <a:tailEnd/>
            </a:ln>
          </p:spPr>
          <p:txBody>
            <a:bodyPr wrap="square">
              <a:spAutoFit/>
            </a:bodyPr>
            <a:lstStyle/>
            <a:p>
              <a:pPr algn="l" eaLnBrk="1" hangingPunct="1">
                <a:spcBef>
                  <a:spcPct val="50000"/>
                </a:spcBef>
              </a:pPr>
              <a:endParaRPr lang="en-US" sz="600" i="1" dirty="0">
                <a:solidFill>
                  <a:srgbClr val="000000"/>
                </a:solidFill>
              </a:endParaRPr>
            </a:p>
          </p:txBody>
        </p:sp>
        <p:sp>
          <p:nvSpPr>
            <p:cNvPr id="83" name="Text Box 44"/>
            <p:cNvSpPr txBox="1">
              <a:spLocks noChangeArrowheads="1"/>
            </p:cNvSpPr>
            <p:nvPr/>
          </p:nvSpPr>
          <p:spPr bwMode="auto">
            <a:xfrm>
              <a:off x="4152900" y="403881"/>
              <a:ext cx="266700" cy="184666"/>
            </a:xfrm>
            <a:prstGeom prst="rect">
              <a:avLst/>
            </a:prstGeom>
            <a:solidFill>
              <a:srgbClr val="FF0000"/>
            </a:solidFill>
            <a:ln w="9525">
              <a:noFill/>
              <a:miter lim="800000"/>
              <a:headEnd/>
              <a:tailEnd/>
            </a:ln>
          </p:spPr>
          <p:txBody>
            <a:bodyPr wrap="square">
              <a:spAutoFit/>
            </a:bodyPr>
            <a:lstStyle/>
            <a:p>
              <a:pPr algn="l" eaLnBrk="1" hangingPunct="1">
                <a:spcBef>
                  <a:spcPct val="50000"/>
                </a:spcBef>
              </a:pPr>
              <a:endParaRPr lang="en-US" sz="600" i="1" dirty="0">
                <a:solidFill>
                  <a:srgbClr val="000000"/>
                </a:solidFill>
              </a:endParaRPr>
            </a:p>
          </p:txBody>
        </p:sp>
        <p:sp>
          <p:nvSpPr>
            <p:cNvPr id="97" name="Text Box 44"/>
            <p:cNvSpPr txBox="1">
              <a:spLocks noChangeArrowheads="1"/>
            </p:cNvSpPr>
            <p:nvPr/>
          </p:nvSpPr>
          <p:spPr bwMode="auto">
            <a:xfrm>
              <a:off x="6274724" y="403881"/>
              <a:ext cx="266700" cy="184666"/>
            </a:xfrm>
            <a:prstGeom prst="rect">
              <a:avLst/>
            </a:prstGeom>
            <a:solidFill>
              <a:srgbClr val="FF0000"/>
            </a:solidFill>
            <a:ln w="9525">
              <a:noFill/>
              <a:miter lim="800000"/>
              <a:headEnd/>
              <a:tailEnd/>
            </a:ln>
          </p:spPr>
          <p:txBody>
            <a:bodyPr wrap="square">
              <a:spAutoFit/>
            </a:bodyPr>
            <a:lstStyle/>
            <a:p>
              <a:pPr algn="l" eaLnBrk="1" hangingPunct="1">
                <a:spcBef>
                  <a:spcPct val="50000"/>
                </a:spcBef>
              </a:pPr>
              <a:endParaRPr lang="en-US" sz="600" i="1" dirty="0">
                <a:solidFill>
                  <a:srgbClr val="000000"/>
                </a:solidFill>
              </a:endParaRPr>
            </a:p>
          </p:txBody>
        </p:sp>
        <p:sp>
          <p:nvSpPr>
            <p:cNvPr id="84" name="Text Box 44"/>
            <p:cNvSpPr txBox="1">
              <a:spLocks noChangeArrowheads="1"/>
            </p:cNvSpPr>
            <p:nvPr/>
          </p:nvSpPr>
          <p:spPr bwMode="auto">
            <a:xfrm>
              <a:off x="4954331" y="4298349"/>
              <a:ext cx="266700" cy="184666"/>
            </a:xfrm>
            <a:prstGeom prst="rect">
              <a:avLst/>
            </a:prstGeom>
            <a:solidFill>
              <a:srgbClr val="FF0000"/>
            </a:solidFill>
            <a:ln w="9525">
              <a:noFill/>
              <a:miter lim="800000"/>
              <a:headEnd/>
              <a:tailEnd/>
            </a:ln>
          </p:spPr>
          <p:txBody>
            <a:bodyPr wrap="square">
              <a:spAutoFit/>
            </a:bodyPr>
            <a:lstStyle/>
            <a:p>
              <a:pPr algn="l" eaLnBrk="1" hangingPunct="1">
                <a:spcBef>
                  <a:spcPct val="50000"/>
                </a:spcBef>
              </a:pPr>
              <a:endParaRPr lang="en-US" sz="600" i="1" dirty="0">
                <a:solidFill>
                  <a:srgbClr val="000000"/>
                </a:solidFill>
              </a:endParaRPr>
            </a:p>
          </p:txBody>
        </p:sp>
        <p:sp>
          <p:nvSpPr>
            <p:cNvPr id="85" name="Text Box 44"/>
            <p:cNvSpPr txBox="1">
              <a:spLocks noChangeArrowheads="1"/>
            </p:cNvSpPr>
            <p:nvPr/>
          </p:nvSpPr>
          <p:spPr bwMode="auto">
            <a:xfrm>
              <a:off x="5002609" y="5140528"/>
              <a:ext cx="266700" cy="184666"/>
            </a:xfrm>
            <a:prstGeom prst="rect">
              <a:avLst/>
            </a:prstGeom>
            <a:solidFill>
              <a:srgbClr val="FF0000"/>
            </a:solidFill>
            <a:ln w="9525">
              <a:noFill/>
              <a:miter lim="800000"/>
              <a:headEnd/>
              <a:tailEnd/>
            </a:ln>
          </p:spPr>
          <p:txBody>
            <a:bodyPr wrap="square">
              <a:spAutoFit/>
            </a:bodyPr>
            <a:lstStyle/>
            <a:p>
              <a:pPr algn="l" eaLnBrk="1" hangingPunct="1">
                <a:spcBef>
                  <a:spcPct val="50000"/>
                </a:spcBef>
              </a:pPr>
              <a:endParaRPr lang="en-US" sz="600" i="1" dirty="0">
                <a:solidFill>
                  <a:srgbClr val="000000"/>
                </a:solidFill>
              </a:endParaRPr>
            </a:p>
          </p:txBody>
        </p:sp>
        <p:sp>
          <p:nvSpPr>
            <p:cNvPr id="86" name="Text Box 44"/>
            <p:cNvSpPr txBox="1">
              <a:spLocks noChangeArrowheads="1"/>
            </p:cNvSpPr>
            <p:nvPr/>
          </p:nvSpPr>
          <p:spPr bwMode="auto">
            <a:xfrm>
              <a:off x="5588924" y="454355"/>
              <a:ext cx="266700" cy="184666"/>
            </a:xfrm>
            <a:prstGeom prst="rect">
              <a:avLst/>
            </a:prstGeom>
            <a:solidFill>
              <a:srgbClr val="FF0000"/>
            </a:solidFill>
            <a:ln w="9525">
              <a:noFill/>
              <a:miter lim="800000"/>
              <a:headEnd/>
              <a:tailEnd/>
            </a:ln>
          </p:spPr>
          <p:txBody>
            <a:bodyPr wrap="square">
              <a:spAutoFit/>
            </a:bodyPr>
            <a:lstStyle/>
            <a:p>
              <a:pPr algn="l" eaLnBrk="1" hangingPunct="1">
                <a:spcBef>
                  <a:spcPct val="50000"/>
                </a:spcBef>
              </a:pPr>
              <a:endParaRPr lang="en-US" sz="600" i="1" dirty="0">
                <a:solidFill>
                  <a:srgbClr val="000000"/>
                </a:solidFill>
              </a:endParaRPr>
            </a:p>
          </p:txBody>
        </p:sp>
        <p:sp>
          <p:nvSpPr>
            <p:cNvPr id="87" name="Text Box 44"/>
            <p:cNvSpPr txBox="1">
              <a:spLocks noChangeArrowheads="1"/>
            </p:cNvSpPr>
            <p:nvPr/>
          </p:nvSpPr>
          <p:spPr bwMode="auto">
            <a:xfrm>
              <a:off x="5683815" y="4250997"/>
              <a:ext cx="266700" cy="184666"/>
            </a:xfrm>
            <a:prstGeom prst="rect">
              <a:avLst/>
            </a:prstGeom>
            <a:solidFill>
              <a:srgbClr val="FF0000"/>
            </a:solidFill>
            <a:ln w="9525">
              <a:noFill/>
              <a:miter lim="800000"/>
              <a:headEnd/>
              <a:tailEnd/>
            </a:ln>
          </p:spPr>
          <p:txBody>
            <a:bodyPr wrap="square">
              <a:spAutoFit/>
            </a:bodyPr>
            <a:lstStyle/>
            <a:p>
              <a:pPr algn="l" eaLnBrk="1" hangingPunct="1">
                <a:spcBef>
                  <a:spcPct val="50000"/>
                </a:spcBef>
              </a:pPr>
              <a:endParaRPr lang="en-US" sz="600" i="1" dirty="0">
                <a:solidFill>
                  <a:srgbClr val="000000"/>
                </a:solidFill>
              </a:endParaRPr>
            </a:p>
          </p:txBody>
        </p:sp>
        <p:sp>
          <p:nvSpPr>
            <p:cNvPr id="88" name="Text Box 44"/>
            <p:cNvSpPr txBox="1">
              <a:spLocks noChangeArrowheads="1"/>
            </p:cNvSpPr>
            <p:nvPr/>
          </p:nvSpPr>
          <p:spPr bwMode="auto">
            <a:xfrm>
              <a:off x="5696655" y="4939848"/>
              <a:ext cx="266700" cy="184666"/>
            </a:xfrm>
            <a:prstGeom prst="rect">
              <a:avLst/>
            </a:prstGeom>
            <a:solidFill>
              <a:srgbClr val="FF0000"/>
            </a:solidFill>
            <a:ln w="9525">
              <a:noFill/>
              <a:miter lim="800000"/>
              <a:headEnd/>
              <a:tailEnd/>
            </a:ln>
          </p:spPr>
          <p:txBody>
            <a:bodyPr wrap="square">
              <a:spAutoFit/>
            </a:bodyPr>
            <a:lstStyle/>
            <a:p>
              <a:pPr algn="l" eaLnBrk="1" hangingPunct="1">
                <a:spcBef>
                  <a:spcPct val="50000"/>
                </a:spcBef>
              </a:pPr>
              <a:endParaRPr lang="en-US" sz="600" i="1" dirty="0">
                <a:solidFill>
                  <a:srgbClr val="000000"/>
                </a:solidFill>
              </a:endParaRPr>
            </a:p>
          </p:txBody>
        </p:sp>
      </p:grpSp>
      <p:grpSp>
        <p:nvGrpSpPr>
          <p:cNvPr id="98" name="Group 97"/>
          <p:cNvGrpSpPr/>
          <p:nvPr/>
        </p:nvGrpSpPr>
        <p:grpSpPr>
          <a:xfrm>
            <a:off x="156275" y="3"/>
            <a:ext cx="2718496" cy="1077218"/>
            <a:chOff x="1175904" y="5975052"/>
            <a:chExt cx="3260129" cy="1221191"/>
          </a:xfrm>
        </p:grpSpPr>
        <p:sp>
          <p:nvSpPr>
            <p:cNvPr id="99" name="TextBox 44"/>
            <p:cNvSpPr txBox="1">
              <a:spLocks noChangeArrowheads="1"/>
            </p:cNvSpPr>
            <p:nvPr/>
          </p:nvSpPr>
          <p:spPr bwMode="auto">
            <a:xfrm>
              <a:off x="1526158" y="5975052"/>
              <a:ext cx="2909875" cy="1221191"/>
            </a:xfrm>
            <a:prstGeom prst="rect">
              <a:avLst/>
            </a:prstGeom>
            <a:noFill/>
            <a:ln w="9525">
              <a:noFill/>
              <a:miter lim="800000"/>
              <a:headEnd/>
              <a:tailEnd/>
            </a:ln>
          </p:spPr>
          <p:txBody>
            <a:bodyPr wrap="none">
              <a:spAutoFit/>
            </a:bodyPr>
            <a:lstStyle/>
            <a:p>
              <a:pPr algn="l" eaLnBrk="1" hangingPunct="1"/>
              <a:r>
                <a:rPr lang="en-US" sz="3600" dirty="0" smtClean="0">
                  <a:solidFill>
                    <a:srgbClr val="000000"/>
                  </a:solidFill>
                  <a:latin typeface="Calibri" pitchFamily="34" charset="0"/>
                </a:rPr>
                <a:t>= </a:t>
              </a:r>
              <a:r>
                <a:rPr lang="en-US" sz="2800" dirty="0" smtClean="0">
                  <a:solidFill>
                    <a:srgbClr val="000000"/>
                  </a:solidFill>
                  <a:latin typeface="Calibri" pitchFamily="34" charset="0"/>
                </a:rPr>
                <a:t>Case-control </a:t>
              </a:r>
            </a:p>
            <a:p>
              <a:pPr algn="l" eaLnBrk="1" hangingPunct="1"/>
              <a:r>
                <a:rPr lang="en-US" sz="2800" dirty="0" smtClean="0">
                  <a:solidFill>
                    <a:srgbClr val="000000"/>
                  </a:solidFill>
                  <a:latin typeface="Calibri" pitchFamily="34" charset="0"/>
                </a:rPr>
                <a:t>  study</a:t>
              </a:r>
              <a:endParaRPr lang="en-US" sz="2800" dirty="0">
                <a:solidFill>
                  <a:srgbClr val="000000"/>
                </a:solidFill>
                <a:latin typeface="Calibri" pitchFamily="34" charset="0"/>
              </a:endParaRPr>
            </a:p>
          </p:txBody>
        </p:sp>
        <p:sp>
          <p:nvSpPr>
            <p:cNvPr id="100" name="Text Box 44"/>
            <p:cNvSpPr txBox="1">
              <a:spLocks noChangeArrowheads="1"/>
            </p:cNvSpPr>
            <p:nvPr/>
          </p:nvSpPr>
          <p:spPr bwMode="auto">
            <a:xfrm>
              <a:off x="1175904" y="6248400"/>
              <a:ext cx="429424" cy="209347"/>
            </a:xfrm>
            <a:prstGeom prst="rect">
              <a:avLst/>
            </a:prstGeom>
            <a:solidFill>
              <a:srgbClr val="FF0000"/>
            </a:solidFill>
            <a:ln w="9525">
              <a:noFill/>
              <a:miter lim="800000"/>
              <a:headEnd/>
              <a:tailEnd/>
            </a:ln>
          </p:spPr>
          <p:txBody>
            <a:bodyPr wrap="square">
              <a:spAutoFit/>
            </a:bodyPr>
            <a:lstStyle/>
            <a:p>
              <a:pPr algn="l" eaLnBrk="1" hangingPunct="1">
                <a:spcBef>
                  <a:spcPct val="50000"/>
                </a:spcBef>
              </a:pPr>
              <a:endParaRPr lang="en-US" sz="600" i="1" dirty="0">
                <a:solidFill>
                  <a:srgbClr val="000000"/>
                </a:solidFill>
              </a:endParaRPr>
            </a:p>
          </p:txBody>
        </p:sp>
      </p:grpSp>
      <p:sp>
        <p:nvSpPr>
          <p:cNvPr id="89" name="Oval 88"/>
          <p:cNvSpPr/>
          <p:nvPr/>
        </p:nvSpPr>
        <p:spPr>
          <a:xfrm>
            <a:off x="240601" y="492257"/>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grpSp>
        <p:nvGrpSpPr>
          <p:cNvPr id="3" name="Group 2"/>
          <p:cNvGrpSpPr/>
          <p:nvPr/>
        </p:nvGrpSpPr>
        <p:grpSpPr>
          <a:xfrm>
            <a:off x="8743950" y="609600"/>
            <a:ext cx="2486025" cy="2514600"/>
            <a:chOff x="7772400" y="609600"/>
            <a:chExt cx="2209800" cy="2514600"/>
          </a:xfrm>
        </p:grpSpPr>
        <p:grpSp>
          <p:nvGrpSpPr>
            <p:cNvPr id="2" name="Group 1"/>
            <p:cNvGrpSpPr/>
            <p:nvPr/>
          </p:nvGrpSpPr>
          <p:grpSpPr>
            <a:xfrm>
              <a:off x="7924800" y="609600"/>
              <a:ext cx="1238250" cy="1299865"/>
              <a:chOff x="7924800" y="609600"/>
              <a:chExt cx="1238250" cy="1299865"/>
            </a:xfrm>
          </p:grpSpPr>
          <p:sp>
            <p:nvSpPr>
              <p:cNvPr id="91" name="Text Box 1030"/>
              <p:cNvSpPr txBox="1">
                <a:spLocks noChangeArrowheads="1"/>
              </p:cNvSpPr>
              <p:nvPr/>
            </p:nvSpPr>
            <p:spPr bwMode="auto">
              <a:xfrm rot="10800000" flipV="1">
                <a:off x="7943850" y="762000"/>
                <a:ext cx="1219200" cy="430887"/>
              </a:xfrm>
              <a:prstGeom prst="rect">
                <a:avLst/>
              </a:prstGeom>
              <a:noFill/>
              <a:ln w="9525">
                <a:noFill/>
                <a:miter lim="800000"/>
                <a:headEnd/>
                <a:tailEnd/>
              </a:ln>
            </p:spPr>
            <p:txBody>
              <a:bodyPr wrap="square" anchor="ctr">
                <a:spAutoFit/>
              </a:bodyPr>
              <a:lstStyle/>
              <a:p>
                <a:pPr algn="l"/>
                <a:r>
                  <a:rPr lang="en-US" sz="2200" dirty="0" smtClean="0">
                    <a:solidFill>
                      <a:srgbClr val="000000"/>
                    </a:solidFill>
                  </a:rPr>
                  <a:t>= event</a:t>
                </a:r>
                <a:endParaRPr lang="en-US" sz="2200" dirty="0">
                  <a:solidFill>
                    <a:srgbClr val="000000"/>
                  </a:solidFill>
                </a:endParaRPr>
              </a:p>
            </p:txBody>
          </p:sp>
          <p:grpSp>
            <p:nvGrpSpPr>
              <p:cNvPr id="92" name="Group 91"/>
              <p:cNvGrpSpPr/>
              <p:nvPr/>
            </p:nvGrpSpPr>
            <p:grpSpPr>
              <a:xfrm>
                <a:off x="8007188" y="609600"/>
                <a:ext cx="535761" cy="237139"/>
                <a:chOff x="188444" y="5189945"/>
                <a:chExt cx="535761" cy="237139"/>
              </a:xfrm>
            </p:grpSpPr>
            <p:cxnSp>
              <p:nvCxnSpPr>
                <p:cNvPr id="94" name="Straight Connector 15"/>
                <p:cNvCxnSpPr/>
                <p:nvPr/>
              </p:nvCxnSpPr>
              <p:spPr>
                <a:xfrm flipV="1">
                  <a:off x="188444" y="5316124"/>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480866" y="51899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grpSp>
          <p:cxnSp>
            <p:nvCxnSpPr>
              <p:cNvPr id="93" name="Straight Arrow Connector 30"/>
              <p:cNvCxnSpPr>
                <a:cxnSpLocks noChangeShapeType="1"/>
              </p:cNvCxnSpPr>
              <p:nvPr/>
            </p:nvCxnSpPr>
            <p:spPr bwMode="auto">
              <a:xfrm>
                <a:off x="7943850" y="1447800"/>
                <a:ext cx="533400" cy="0"/>
              </a:xfrm>
              <a:prstGeom prst="straightConnector1">
                <a:avLst/>
              </a:prstGeom>
              <a:noFill/>
              <a:ln w="19050" algn="ctr">
                <a:solidFill>
                  <a:schemeClr val="tx1"/>
                </a:solidFill>
                <a:round/>
                <a:headEnd/>
                <a:tailEnd type="arrow" w="med" len="med"/>
              </a:ln>
            </p:spPr>
          </p:cxnSp>
          <p:sp>
            <p:nvSpPr>
              <p:cNvPr id="96" name="Text Box 1030"/>
              <p:cNvSpPr txBox="1">
                <a:spLocks noChangeArrowheads="1"/>
              </p:cNvSpPr>
              <p:nvPr/>
            </p:nvSpPr>
            <p:spPr bwMode="auto">
              <a:xfrm rot="10800000" flipV="1">
                <a:off x="7924800" y="1447800"/>
                <a:ext cx="1143000" cy="461665"/>
              </a:xfrm>
              <a:prstGeom prst="rect">
                <a:avLst/>
              </a:prstGeom>
              <a:noFill/>
              <a:ln w="9525">
                <a:noFill/>
                <a:miter lim="800000"/>
                <a:headEnd/>
                <a:tailEnd/>
              </a:ln>
            </p:spPr>
            <p:txBody>
              <a:bodyPr wrap="square" anchor="ctr">
                <a:spAutoFit/>
              </a:bodyPr>
              <a:lstStyle/>
              <a:p>
                <a:pPr algn="l"/>
                <a:r>
                  <a:rPr lang="en-US" sz="2400" dirty="0" smtClean="0">
                    <a:solidFill>
                      <a:srgbClr val="000000"/>
                    </a:solidFill>
                  </a:rPr>
                  <a:t>= leave</a:t>
                </a:r>
                <a:endParaRPr lang="en-US" sz="2400" dirty="0">
                  <a:solidFill>
                    <a:srgbClr val="000000"/>
                  </a:solidFill>
                </a:endParaRPr>
              </a:p>
            </p:txBody>
          </p:sp>
        </p:grpSp>
        <p:sp>
          <p:nvSpPr>
            <p:cNvPr id="101" name="Text Box 1030"/>
            <p:cNvSpPr txBox="1">
              <a:spLocks noChangeArrowheads="1"/>
            </p:cNvSpPr>
            <p:nvPr/>
          </p:nvSpPr>
          <p:spPr bwMode="auto">
            <a:xfrm rot="10800000" flipV="1">
              <a:off x="7772400" y="1923871"/>
              <a:ext cx="2209800" cy="1200329"/>
            </a:xfrm>
            <a:prstGeom prst="rect">
              <a:avLst/>
            </a:prstGeom>
            <a:noFill/>
            <a:ln w="9525">
              <a:noFill/>
              <a:miter lim="800000"/>
              <a:headEnd/>
              <a:tailEnd/>
            </a:ln>
          </p:spPr>
          <p:txBody>
            <a:bodyPr wrap="square" anchor="ctr">
              <a:spAutoFit/>
            </a:bodyPr>
            <a:lstStyle/>
            <a:p>
              <a:pPr algn="l"/>
              <a:r>
                <a:rPr lang="en-US" sz="2400" dirty="0" smtClean="0">
                  <a:solidFill>
                    <a:srgbClr val="000000"/>
                  </a:solidFill>
                </a:rPr>
                <a:t>CE =      competing </a:t>
              </a:r>
            </a:p>
            <a:p>
              <a:pPr algn="l"/>
              <a:r>
                <a:rPr lang="en-US" sz="2400" dirty="0">
                  <a:solidFill>
                    <a:srgbClr val="000000"/>
                  </a:solidFill>
                </a:rPr>
                <a:t> </a:t>
              </a:r>
              <a:r>
                <a:rPr lang="en-US" sz="2400" dirty="0" smtClean="0">
                  <a:solidFill>
                    <a:srgbClr val="000000"/>
                  </a:solidFill>
                </a:rPr>
                <a:t>      event</a:t>
              </a:r>
              <a:endParaRPr lang="en-US" sz="2400" dirty="0">
                <a:solidFill>
                  <a:srgbClr val="000000"/>
                </a:solidFill>
              </a:endParaRPr>
            </a:p>
          </p:txBody>
        </p:sp>
      </p:grpSp>
    </p:spTree>
    <p:extLst>
      <p:ext uri="{BB962C8B-B14F-4D97-AF65-F5344CB8AC3E}">
        <p14:creationId xmlns:p14="http://schemas.microsoft.com/office/powerpoint/2010/main" val="368926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771525" y="381000"/>
            <a:ext cx="8743950" cy="1143000"/>
          </a:xfrm>
        </p:spPr>
        <p:txBody>
          <a:bodyPr/>
          <a:lstStyle/>
          <a:p>
            <a:r>
              <a:rPr lang="en-US" sz="3200" b="1" dirty="0" smtClean="0"/>
              <a:t>Disease Association I</a:t>
            </a:r>
            <a:br>
              <a:rPr lang="en-US" sz="3200" b="1" dirty="0" smtClean="0"/>
            </a:br>
            <a:r>
              <a:rPr lang="en-US" sz="3200" b="1" dirty="0" smtClean="0"/>
              <a:t>Main points to be covered</a:t>
            </a:r>
            <a:br>
              <a:rPr lang="en-US" sz="3200" b="1" dirty="0" smtClean="0"/>
            </a:br>
            <a:endParaRPr lang="en-US" sz="3200" b="1" dirty="0" smtClean="0"/>
          </a:p>
        </p:txBody>
      </p:sp>
      <p:sp>
        <p:nvSpPr>
          <p:cNvPr id="20482" name="Rectangle 3"/>
          <p:cNvSpPr>
            <a:spLocks noGrp="1" noChangeArrowheads="1"/>
          </p:cNvSpPr>
          <p:nvPr>
            <p:ph type="body" idx="1"/>
          </p:nvPr>
        </p:nvSpPr>
        <p:spPr>
          <a:xfrm>
            <a:off x="257175" y="1371600"/>
            <a:ext cx="10029825" cy="5105400"/>
          </a:xfrm>
        </p:spPr>
        <p:txBody>
          <a:bodyPr/>
          <a:lstStyle/>
          <a:p>
            <a:pPr>
              <a:lnSpc>
                <a:spcPct val="80000"/>
              </a:lnSpc>
            </a:pPr>
            <a:r>
              <a:rPr lang="en-US" sz="2800" dirty="0" smtClean="0"/>
              <a:t>Measures of association compare measures of disease occurrence between levels of an exposure</a:t>
            </a:r>
          </a:p>
          <a:p>
            <a:pPr lvl="1">
              <a:lnSpc>
                <a:spcPct val="80000"/>
              </a:lnSpc>
            </a:pPr>
            <a:r>
              <a:rPr lang="en-US" sz="2400" dirty="0" smtClean="0"/>
              <a:t>Study design dictates the applicable measures of association </a:t>
            </a:r>
          </a:p>
          <a:p>
            <a:pPr>
              <a:lnSpc>
                <a:spcPct val="80000"/>
              </a:lnSpc>
            </a:pPr>
            <a:endParaRPr lang="en-US" sz="1800" dirty="0" smtClean="0"/>
          </a:p>
          <a:p>
            <a:pPr>
              <a:lnSpc>
                <a:spcPct val="80000"/>
              </a:lnSpc>
            </a:pPr>
            <a:r>
              <a:rPr lang="en-US" sz="2800" dirty="0" smtClean="0"/>
              <a:t>Cross-sectional study</a:t>
            </a:r>
          </a:p>
          <a:p>
            <a:pPr lvl="1">
              <a:lnSpc>
                <a:spcPct val="80000"/>
              </a:lnSpc>
            </a:pPr>
            <a:r>
              <a:rPr lang="en-US" sz="2400" dirty="0" smtClean="0"/>
              <a:t>Introducing:   2 X 2 table </a:t>
            </a:r>
          </a:p>
          <a:p>
            <a:pPr lvl="1">
              <a:lnSpc>
                <a:spcPct val="80000"/>
              </a:lnSpc>
            </a:pPr>
            <a:r>
              <a:rPr lang="en-US" sz="2400" dirty="0" smtClean="0"/>
              <a:t>Prevalence ratio</a:t>
            </a:r>
          </a:p>
          <a:p>
            <a:pPr lvl="1">
              <a:lnSpc>
                <a:spcPct val="80000"/>
              </a:lnSpc>
            </a:pPr>
            <a:r>
              <a:rPr lang="en-US" sz="2400" dirty="0" smtClean="0"/>
              <a:t>Prevalence </a:t>
            </a:r>
            <a:r>
              <a:rPr lang="en-US" sz="2400" dirty="0"/>
              <a:t>o</a:t>
            </a:r>
            <a:r>
              <a:rPr lang="en-US" sz="2400" dirty="0" smtClean="0"/>
              <a:t>dds ratio</a:t>
            </a:r>
          </a:p>
          <a:p>
            <a:pPr lvl="1">
              <a:lnSpc>
                <a:spcPct val="80000"/>
              </a:lnSpc>
            </a:pPr>
            <a:endParaRPr lang="en-US" sz="1800" dirty="0" smtClean="0"/>
          </a:p>
          <a:p>
            <a:pPr>
              <a:lnSpc>
                <a:spcPct val="80000"/>
              </a:lnSpc>
            </a:pPr>
            <a:r>
              <a:rPr lang="en-US" sz="2800" dirty="0" smtClean="0"/>
              <a:t>Cohort study</a:t>
            </a:r>
          </a:p>
          <a:p>
            <a:pPr lvl="1">
              <a:lnSpc>
                <a:spcPct val="80000"/>
              </a:lnSpc>
            </a:pPr>
            <a:r>
              <a:rPr lang="en-US" sz="2400" dirty="0" smtClean="0"/>
              <a:t>Risk ratio (cumulative incidence ratio)</a:t>
            </a:r>
          </a:p>
          <a:p>
            <a:pPr lvl="1">
              <a:lnSpc>
                <a:spcPct val="80000"/>
              </a:lnSpc>
            </a:pPr>
            <a:r>
              <a:rPr lang="en-US" sz="2400" dirty="0" smtClean="0"/>
              <a:t>Rate ratio (incidence rate ratio and hazard ratio)</a:t>
            </a:r>
          </a:p>
          <a:p>
            <a:pPr lvl="1">
              <a:lnSpc>
                <a:spcPct val="80000"/>
              </a:lnSpc>
            </a:pPr>
            <a:r>
              <a:rPr lang="en-US" sz="2400" dirty="0" smtClean="0"/>
              <a:t>Risk difference</a:t>
            </a:r>
          </a:p>
          <a:p>
            <a:pPr lvl="1">
              <a:lnSpc>
                <a:spcPct val="80000"/>
              </a:lnSpc>
            </a:pPr>
            <a:r>
              <a:rPr lang="en-US" sz="2400" dirty="0" smtClean="0"/>
              <a:t>Rate difference</a:t>
            </a:r>
          </a:p>
          <a:p>
            <a:pPr>
              <a:lnSpc>
                <a:spcPct val="80000"/>
              </a:lnSpc>
              <a:buFontTx/>
              <a:buNone/>
            </a:pPr>
            <a:endParaRPr lang="en-US" sz="2800" dirty="0" smtClean="0"/>
          </a:p>
          <a:p>
            <a:pPr>
              <a:lnSpc>
                <a:spcPct val="80000"/>
              </a:lnSpc>
            </a:pPr>
            <a:endParaRPr lang="en-US" sz="2800" dirty="0" smtClean="0"/>
          </a:p>
        </p:txBody>
      </p:sp>
    </p:spTree>
    <p:extLst>
      <p:ext uri="{BB962C8B-B14F-4D97-AF65-F5344CB8AC3E}">
        <p14:creationId xmlns:p14="http://schemas.microsoft.com/office/powerpoint/2010/main" val="2214361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051"/>
          <p:cNvSpPr>
            <a:spLocks noChangeArrowheads="1"/>
          </p:cNvSpPr>
          <p:nvPr/>
        </p:nvSpPr>
        <p:spPr bwMode="auto">
          <a:xfrm>
            <a:off x="3343275" y="1752600"/>
            <a:ext cx="3514725" cy="2514600"/>
          </a:xfrm>
          <a:prstGeom prst="rect">
            <a:avLst/>
          </a:prstGeom>
          <a:noFill/>
          <a:ln w="9525">
            <a:solidFill>
              <a:schemeClr val="tx1"/>
            </a:solidFill>
            <a:miter lim="800000"/>
            <a:headEnd/>
            <a:tailEnd/>
          </a:ln>
        </p:spPr>
        <p:txBody>
          <a:bodyPr wrap="none" anchor="ctr"/>
          <a:lstStyle/>
          <a:p>
            <a:pPr algn="l"/>
            <a:endParaRPr lang="en-US" altLang="en-US" sz="3600" dirty="0">
              <a:solidFill>
                <a:srgbClr val="000000"/>
              </a:solidFill>
            </a:endParaRPr>
          </a:p>
        </p:txBody>
      </p:sp>
      <p:sp>
        <p:nvSpPr>
          <p:cNvPr id="28674" name="Text Box 2052"/>
          <p:cNvSpPr txBox="1">
            <a:spLocks noChangeArrowheads="1"/>
          </p:cNvSpPr>
          <p:nvPr/>
        </p:nvSpPr>
        <p:spPr bwMode="auto">
          <a:xfrm>
            <a:off x="892969" y="138333"/>
            <a:ext cx="7741094" cy="523220"/>
          </a:xfrm>
          <a:prstGeom prst="rect">
            <a:avLst/>
          </a:prstGeom>
          <a:noFill/>
          <a:ln w="9525">
            <a:noFill/>
            <a:miter lim="800000"/>
            <a:headEnd/>
            <a:tailEnd/>
          </a:ln>
        </p:spPr>
        <p:txBody>
          <a:bodyPr wrap="none">
            <a:spAutoFit/>
          </a:bodyPr>
          <a:lstStyle/>
          <a:p>
            <a:pPr algn="l"/>
            <a:r>
              <a:rPr lang="en-US" altLang="en-US" sz="2800" b="1" dirty="0">
                <a:solidFill>
                  <a:srgbClr val="000000"/>
                </a:solidFill>
              </a:rPr>
              <a:t>2 x 2 table for association of exposure and disease</a:t>
            </a:r>
          </a:p>
        </p:txBody>
      </p:sp>
      <p:sp>
        <p:nvSpPr>
          <p:cNvPr id="28675" name="Text Box 2053"/>
          <p:cNvSpPr txBox="1">
            <a:spLocks noChangeArrowheads="1"/>
          </p:cNvSpPr>
          <p:nvPr/>
        </p:nvSpPr>
        <p:spPr bwMode="auto">
          <a:xfrm>
            <a:off x="4438104" y="708078"/>
            <a:ext cx="1141659" cy="461665"/>
          </a:xfrm>
          <a:prstGeom prst="rect">
            <a:avLst/>
          </a:prstGeom>
          <a:noFill/>
          <a:ln w="9525">
            <a:noFill/>
            <a:miter lim="800000"/>
            <a:headEnd/>
            <a:tailEnd/>
          </a:ln>
        </p:spPr>
        <p:txBody>
          <a:bodyPr wrap="none">
            <a:spAutoFit/>
          </a:bodyPr>
          <a:lstStyle/>
          <a:p>
            <a:pPr algn="l"/>
            <a:r>
              <a:rPr lang="en-US" altLang="en-US" sz="2400" dirty="0">
                <a:solidFill>
                  <a:srgbClr val="000000"/>
                </a:solidFill>
              </a:rPr>
              <a:t>Disease</a:t>
            </a:r>
          </a:p>
        </p:txBody>
      </p:sp>
      <p:sp>
        <p:nvSpPr>
          <p:cNvPr id="28676" name="Text Box 2054"/>
          <p:cNvSpPr txBox="1">
            <a:spLocks noChangeArrowheads="1"/>
          </p:cNvSpPr>
          <p:nvPr/>
        </p:nvSpPr>
        <p:spPr bwMode="auto">
          <a:xfrm>
            <a:off x="3858166" y="1102497"/>
            <a:ext cx="633187" cy="461665"/>
          </a:xfrm>
          <a:prstGeom prst="rect">
            <a:avLst/>
          </a:prstGeom>
          <a:noFill/>
          <a:ln w="9525">
            <a:noFill/>
            <a:miter lim="800000"/>
            <a:headEnd/>
            <a:tailEnd/>
          </a:ln>
        </p:spPr>
        <p:txBody>
          <a:bodyPr wrap="none">
            <a:spAutoFit/>
          </a:bodyPr>
          <a:lstStyle/>
          <a:p>
            <a:pPr algn="l"/>
            <a:r>
              <a:rPr lang="en-US" altLang="en-US" sz="2400" dirty="0">
                <a:solidFill>
                  <a:srgbClr val="000000"/>
                </a:solidFill>
              </a:rPr>
              <a:t>Yes</a:t>
            </a:r>
          </a:p>
        </p:txBody>
      </p:sp>
      <p:sp>
        <p:nvSpPr>
          <p:cNvPr id="28677" name="Text Box 2055"/>
          <p:cNvSpPr txBox="1">
            <a:spLocks noChangeArrowheads="1"/>
          </p:cNvSpPr>
          <p:nvPr/>
        </p:nvSpPr>
        <p:spPr bwMode="auto">
          <a:xfrm>
            <a:off x="5682852" y="1067082"/>
            <a:ext cx="561372" cy="461665"/>
          </a:xfrm>
          <a:prstGeom prst="rect">
            <a:avLst/>
          </a:prstGeom>
          <a:noFill/>
          <a:ln w="9525">
            <a:noFill/>
            <a:miter lim="800000"/>
            <a:headEnd/>
            <a:tailEnd/>
          </a:ln>
        </p:spPr>
        <p:txBody>
          <a:bodyPr wrap="none">
            <a:spAutoFit/>
          </a:bodyPr>
          <a:lstStyle/>
          <a:p>
            <a:pPr algn="l"/>
            <a:r>
              <a:rPr lang="en-US" altLang="en-US" sz="2400" dirty="0">
                <a:solidFill>
                  <a:srgbClr val="000000"/>
                </a:solidFill>
              </a:rPr>
              <a:t>No</a:t>
            </a:r>
          </a:p>
        </p:txBody>
      </p:sp>
      <p:sp>
        <p:nvSpPr>
          <p:cNvPr id="28678" name="Text Box 2056"/>
          <p:cNvSpPr txBox="1">
            <a:spLocks noChangeArrowheads="1"/>
          </p:cNvSpPr>
          <p:nvPr/>
        </p:nvSpPr>
        <p:spPr bwMode="auto">
          <a:xfrm rot="-5397717">
            <a:off x="1026360" y="2826663"/>
            <a:ext cx="1346844" cy="461665"/>
          </a:xfrm>
          <a:prstGeom prst="rect">
            <a:avLst/>
          </a:prstGeom>
          <a:noFill/>
          <a:ln w="9525">
            <a:noFill/>
            <a:miter lim="800000"/>
            <a:headEnd/>
            <a:tailEnd/>
          </a:ln>
        </p:spPr>
        <p:txBody>
          <a:bodyPr wrap="none">
            <a:spAutoFit/>
          </a:bodyPr>
          <a:lstStyle/>
          <a:p>
            <a:pPr algn="l"/>
            <a:r>
              <a:rPr lang="en-US" altLang="en-US" sz="2400" dirty="0">
                <a:solidFill>
                  <a:srgbClr val="000000"/>
                </a:solidFill>
              </a:rPr>
              <a:t>Exposure</a:t>
            </a:r>
          </a:p>
        </p:txBody>
      </p:sp>
      <p:sp>
        <p:nvSpPr>
          <p:cNvPr id="28679" name="Text Box 2057"/>
          <p:cNvSpPr txBox="1">
            <a:spLocks noChangeArrowheads="1"/>
          </p:cNvSpPr>
          <p:nvPr/>
        </p:nvSpPr>
        <p:spPr bwMode="auto">
          <a:xfrm>
            <a:off x="2113838" y="2073513"/>
            <a:ext cx="633187" cy="461665"/>
          </a:xfrm>
          <a:prstGeom prst="rect">
            <a:avLst/>
          </a:prstGeom>
          <a:noFill/>
          <a:ln w="9525">
            <a:noFill/>
            <a:miter lim="800000"/>
            <a:headEnd/>
            <a:tailEnd/>
          </a:ln>
        </p:spPr>
        <p:txBody>
          <a:bodyPr wrap="none">
            <a:spAutoFit/>
          </a:bodyPr>
          <a:lstStyle/>
          <a:p>
            <a:pPr algn="l"/>
            <a:r>
              <a:rPr lang="en-US" altLang="en-US" sz="2400" dirty="0">
                <a:solidFill>
                  <a:srgbClr val="000000"/>
                </a:solidFill>
              </a:rPr>
              <a:t>Yes</a:t>
            </a:r>
          </a:p>
        </p:txBody>
      </p:sp>
      <p:sp>
        <p:nvSpPr>
          <p:cNvPr id="28680" name="Text Box 2058"/>
          <p:cNvSpPr txBox="1">
            <a:spLocks noChangeArrowheads="1"/>
          </p:cNvSpPr>
          <p:nvPr/>
        </p:nvSpPr>
        <p:spPr bwMode="auto">
          <a:xfrm>
            <a:off x="2227957" y="3473458"/>
            <a:ext cx="561372" cy="461665"/>
          </a:xfrm>
          <a:prstGeom prst="rect">
            <a:avLst/>
          </a:prstGeom>
          <a:noFill/>
          <a:ln w="9525">
            <a:noFill/>
            <a:miter lim="800000"/>
            <a:headEnd/>
            <a:tailEnd/>
          </a:ln>
        </p:spPr>
        <p:txBody>
          <a:bodyPr wrap="none">
            <a:spAutoFit/>
          </a:bodyPr>
          <a:lstStyle/>
          <a:p>
            <a:pPr algn="l"/>
            <a:r>
              <a:rPr lang="en-US" altLang="en-US" sz="2400" dirty="0">
                <a:solidFill>
                  <a:srgbClr val="000000"/>
                </a:solidFill>
              </a:rPr>
              <a:t>No</a:t>
            </a:r>
          </a:p>
        </p:txBody>
      </p:sp>
      <p:sp>
        <p:nvSpPr>
          <p:cNvPr id="28681" name="Line 2059"/>
          <p:cNvSpPr>
            <a:spLocks noChangeShapeType="1"/>
          </p:cNvSpPr>
          <p:nvPr/>
        </p:nvSpPr>
        <p:spPr bwMode="auto">
          <a:xfrm>
            <a:off x="5057775" y="1752600"/>
            <a:ext cx="0" cy="2514600"/>
          </a:xfrm>
          <a:prstGeom prst="line">
            <a:avLst/>
          </a:prstGeom>
          <a:noFill/>
          <a:ln w="9525">
            <a:solidFill>
              <a:schemeClr val="tx1"/>
            </a:solidFill>
            <a:round/>
            <a:headEnd/>
            <a:tailEnd/>
          </a:ln>
        </p:spPr>
        <p:txBody>
          <a:bodyPr wrap="none" anchor="ctr"/>
          <a:lstStyle/>
          <a:p>
            <a:pPr algn="l" eaLnBrk="1" hangingPunct="1"/>
            <a:endParaRPr lang="en-US" sz="3600" dirty="0">
              <a:solidFill>
                <a:srgbClr val="000000"/>
              </a:solidFill>
            </a:endParaRPr>
          </a:p>
        </p:txBody>
      </p:sp>
      <p:sp>
        <p:nvSpPr>
          <p:cNvPr id="28683" name="Text Box 2061"/>
          <p:cNvSpPr txBox="1">
            <a:spLocks noChangeArrowheads="1"/>
          </p:cNvSpPr>
          <p:nvPr/>
        </p:nvSpPr>
        <p:spPr bwMode="auto">
          <a:xfrm>
            <a:off x="3957640" y="1981436"/>
            <a:ext cx="389850" cy="646331"/>
          </a:xfrm>
          <a:prstGeom prst="rect">
            <a:avLst/>
          </a:prstGeom>
          <a:noFill/>
          <a:ln w="9525">
            <a:noFill/>
            <a:miter lim="800000"/>
            <a:headEnd/>
            <a:tailEnd/>
          </a:ln>
        </p:spPr>
        <p:txBody>
          <a:bodyPr wrap="none">
            <a:spAutoFit/>
          </a:bodyPr>
          <a:lstStyle/>
          <a:p>
            <a:pPr algn="l"/>
            <a:r>
              <a:rPr lang="en-US" altLang="en-US" sz="3600" dirty="0">
                <a:solidFill>
                  <a:srgbClr val="000000"/>
                </a:solidFill>
              </a:rPr>
              <a:t>a</a:t>
            </a:r>
          </a:p>
        </p:txBody>
      </p:sp>
      <p:sp>
        <p:nvSpPr>
          <p:cNvPr id="28684" name="Rectangle 2062"/>
          <p:cNvSpPr>
            <a:spLocks noChangeArrowheads="1"/>
          </p:cNvSpPr>
          <p:nvPr/>
        </p:nvSpPr>
        <p:spPr bwMode="auto">
          <a:xfrm>
            <a:off x="5768578" y="1965565"/>
            <a:ext cx="415498" cy="646331"/>
          </a:xfrm>
          <a:prstGeom prst="rect">
            <a:avLst/>
          </a:prstGeom>
          <a:noFill/>
          <a:ln w="9525">
            <a:noFill/>
            <a:miter lim="800000"/>
            <a:headEnd/>
            <a:tailEnd/>
          </a:ln>
        </p:spPr>
        <p:txBody>
          <a:bodyPr wrap="none">
            <a:spAutoFit/>
          </a:bodyPr>
          <a:lstStyle/>
          <a:p>
            <a:pPr algn="l"/>
            <a:r>
              <a:rPr lang="en-US" altLang="en-US" sz="3600" dirty="0">
                <a:solidFill>
                  <a:srgbClr val="000000"/>
                </a:solidFill>
              </a:rPr>
              <a:t>b</a:t>
            </a:r>
          </a:p>
        </p:txBody>
      </p:sp>
      <p:sp>
        <p:nvSpPr>
          <p:cNvPr id="28685" name="Rectangle 2063"/>
          <p:cNvSpPr>
            <a:spLocks noChangeArrowheads="1"/>
          </p:cNvSpPr>
          <p:nvPr/>
        </p:nvSpPr>
        <p:spPr bwMode="auto">
          <a:xfrm>
            <a:off x="3982642" y="3336926"/>
            <a:ext cx="389850" cy="646331"/>
          </a:xfrm>
          <a:prstGeom prst="rect">
            <a:avLst/>
          </a:prstGeom>
          <a:noFill/>
          <a:ln w="9525">
            <a:noFill/>
            <a:miter lim="800000"/>
            <a:headEnd/>
            <a:tailEnd/>
          </a:ln>
        </p:spPr>
        <p:txBody>
          <a:bodyPr wrap="none">
            <a:spAutoFit/>
          </a:bodyPr>
          <a:lstStyle/>
          <a:p>
            <a:pPr algn="l"/>
            <a:r>
              <a:rPr lang="en-US" altLang="en-US" sz="3600" dirty="0">
                <a:solidFill>
                  <a:srgbClr val="000000"/>
                </a:solidFill>
              </a:rPr>
              <a:t>c</a:t>
            </a:r>
          </a:p>
        </p:txBody>
      </p:sp>
      <p:sp>
        <p:nvSpPr>
          <p:cNvPr id="28686" name="Rectangle 2064"/>
          <p:cNvSpPr>
            <a:spLocks noChangeArrowheads="1"/>
          </p:cNvSpPr>
          <p:nvPr/>
        </p:nvSpPr>
        <p:spPr bwMode="auto">
          <a:xfrm>
            <a:off x="5764113" y="3336926"/>
            <a:ext cx="415498" cy="646331"/>
          </a:xfrm>
          <a:prstGeom prst="rect">
            <a:avLst/>
          </a:prstGeom>
          <a:noFill/>
          <a:ln w="9525">
            <a:noFill/>
            <a:miter lim="800000"/>
            <a:headEnd/>
            <a:tailEnd/>
          </a:ln>
        </p:spPr>
        <p:txBody>
          <a:bodyPr wrap="none">
            <a:spAutoFit/>
          </a:bodyPr>
          <a:lstStyle/>
          <a:p>
            <a:pPr algn="l"/>
            <a:r>
              <a:rPr lang="en-US" altLang="en-US" sz="3600" dirty="0">
                <a:solidFill>
                  <a:srgbClr val="000000"/>
                </a:solidFill>
              </a:rPr>
              <a:t>d</a:t>
            </a:r>
          </a:p>
        </p:txBody>
      </p:sp>
      <p:sp>
        <p:nvSpPr>
          <p:cNvPr id="28687" name="Text Box 2065"/>
          <p:cNvSpPr txBox="1">
            <a:spLocks noChangeArrowheads="1"/>
          </p:cNvSpPr>
          <p:nvPr/>
        </p:nvSpPr>
        <p:spPr bwMode="auto">
          <a:xfrm>
            <a:off x="7651313" y="1938260"/>
            <a:ext cx="1111202" cy="646331"/>
          </a:xfrm>
          <a:prstGeom prst="rect">
            <a:avLst/>
          </a:prstGeom>
          <a:noFill/>
          <a:ln w="9525">
            <a:noFill/>
            <a:miter lim="800000"/>
            <a:headEnd/>
            <a:tailEnd/>
          </a:ln>
        </p:spPr>
        <p:txBody>
          <a:bodyPr wrap="none">
            <a:spAutoFit/>
          </a:bodyPr>
          <a:lstStyle/>
          <a:p>
            <a:pPr algn="l"/>
            <a:r>
              <a:rPr lang="en-US" altLang="en-US" sz="3600" dirty="0">
                <a:solidFill>
                  <a:srgbClr val="000000"/>
                </a:solidFill>
              </a:rPr>
              <a:t>a + b</a:t>
            </a:r>
            <a:endParaRPr lang="en-US" altLang="en-US" sz="2400" dirty="0">
              <a:solidFill>
                <a:srgbClr val="000000"/>
              </a:solidFill>
            </a:endParaRPr>
          </a:p>
        </p:txBody>
      </p:sp>
      <p:sp>
        <p:nvSpPr>
          <p:cNvPr id="28688" name="Text Box 2066"/>
          <p:cNvSpPr txBox="1">
            <a:spLocks noChangeArrowheads="1"/>
          </p:cNvSpPr>
          <p:nvPr/>
        </p:nvSpPr>
        <p:spPr bwMode="auto">
          <a:xfrm>
            <a:off x="7420570" y="3404238"/>
            <a:ext cx="1265090" cy="646331"/>
          </a:xfrm>
          <a:prstGeom prst="rect">
            <a:avLst/>
          </a:prstGeom>
          <a:noFill/>
          <a:ln w="9525">
            <a:noFill/>
            <a:miter lim="800000"/>
            <a:headEnd/>
            <a:tailEnd/>
          </a:ln>
        </p:spPr>
        <p:txBody>
          <a:bodyPr wrap="none">
            <a:spAutoFit/>
          </a:bodyPr>
          <a:lstStyle/>
          <a:p>
            <a:pPr algn="l"/>
            <a:r>
              <a:rPr lang="en-US" altLang="en-US" sz="2400" dirty="0">
                <a:solidFill>
                  <a:srgbClr val="000000"/>
                </a:solidFill>
              </a:rPr>
              <a:t>  </a:t>
            </a:r>
            <a:r>
              <a:rPr lang="en-US" altLang="en-US" sz="3600" dirty="0">
                <a:solidFill>
                  <a:srgbClr val="000000"/>
                </a:solidFill>
              </a:rPr>
              <a:t>c + d</a:t>
            </a:r>
            <a:endParaRPr lang="en-US" altLang="en-US" sz="2400" dirty="0">
              <a:solidFill>
                <a:srgbClr val="000000"/>
              </a:solidFill>
            </a:endParaRPr>
          </a:p>
        </p:txBody>
      </p:sp>
      <p:sp>
        <p:nvSpPr>
          <p:cNvPr id="28689" name="Rectangle 2067"/>
          <p:cNvSpPr>
            <a:spLocks noChangeArrowheads="1"/>
          </p:cNvSpPr>
          <p:nvPr/>
        </p:nvSpPr>
        <p:spPr bwMode="auto">
          <a:xfrm>
            <a:off x="3570089" y="4616732"/>
            <a:ext cx="1085554" cy="646331"/>
          </a:xfrm>
          <a:prstGeom prst="rect">
            <a:avLst/>
          </a:prstGeom>
          <a:noFill/>
          <a:ln w="9525">
            <a:noFill/>
            <a:miter lim="800000"/>
            <a:headEnd/>
            <a:tailEnd/>
          </a:ln>
        </p:spPr>
        <p:txBody>
          <a:bodyPr wrap="none">
            <a:spAutoFit/>
          </a:bodyPr>
          <a:lstStyle/>
          <a:p>
            <a:pPr algn="l"/>
            <a:r>
              <a:rPr lang="en-US" altLang="en-US" sz="3600" dirty="0">
                <a:solidFill>
                  <a:srgbClr val="000000"/>
                </a:solidFill>
              </a:rPr>
              <a:t>a + c</a:t>
            </a:r>
          </a:p>
        </p:txBody>
      </p:sp>
      <p:sp>
        <p:nvSpPr>
          <p:cNvPr id="28690" name="Rectangle 2068"/>
          <p:cNvSpPr>
            <a:spLocks noChangeArrowheads="1"/>
          </p:cNvSpPr>
          <p:nvPr/>
        </p:nvSpPr>
        <p:spPr bwMode="auto">
          <a:xfrm>
            <a:off x="5366743" y="4616732"/>
            <a:ext cx="1136850" cy="646331"/>
          </a:xfrm>
          <a:prstGeom prst="rect">
            <a:avLst/>
          </a:prstGeom>
          <a:noFill/>
          <a:ln w="9525">
            <a:noFill/>
            <a:miter lim="800000"/>
            <a:headEnd/>
            <a:tailEnd/>
          </a:ln>
        </p:spPr>
        <p:txBody>
          <a:bodyPr wrap="none">
            <a:spAutoFit/>
          </a:bodyPr>
          <a:lstStyle/>
          <a:p>
            <a:pPr algn="l"/>
            <a:r>
              <a:rPr lang="en-US" altLang="en-US" sz="3600" dirty="0">
                <a:solidFill>
                  <a:srgbClr val="000000"/>
                </a:solidFill>
              </a:rPr>
              <a:t>b + d</a:t>
            </a:r>
          </a:p>
        </p:txBody>
      </p:sp>
      <p:sp>
        <p:nvSpPr>
          <p:cNvPr id="28691" name="Text Box 2069"/>
          <p:cNvSpPr txBox="1">
            <a:spLocks noChangeArrowheads="1"/>
          </p:cNvSpPr>
          <p:nvPr/>
        </p:nvSpPr>
        <p:spPr bwMode="auto">
          <a:xfrm>
            <a:off x="7029450" y="5105682"/>
            <a:ext cx="2659702" cy="646331"/>
          </a:xfrm>
          <a:prstGeom prst="rect">
            <a:avLst/>
          </a:prstGeom>
          <a:noFill/>
          <a:ln w="9525">
            <a:noFill/>
            <a:miter lim="800000"/>
            <a:headEnd/>
            <a:tailEnd/>
          </a:ln>
        </p:spPr>
        <p:txBody>
          <a:bodyPr wrap="none">
            <a:spAutoFit/>
          </a:bodyPr>
          <a:lstStyle/>
          <a:p>
            <a:pPr algn="l"/>
            <a:r>
              <a:rPr lang="en-US" altLang="en-US" sz="3600" dirty="0">
                <a:solidFill>
                  <a:srgbClr val="000000"/>
                </a:solidFill>
              </a:rPr>
              <a:t>N = a+b+c+d</a:t>
            </a:r>
            <a:endParaRPr lang="en-US" altLang="en-US" sz="2400" dirty="0">
              <a:solidFill>
                <a:srgbClr val="000000"/>
              </a:solidFill>
            </a:endParaRPr>
          </a:p>
        </p:txBody>
      </p:sp>
      <p:sp>
        <p:nvSpPr>
          <p:cNvPr id="28692" name="Text Box 2070"/>
          <p:cNvSpPr txBox="1">
            <a:spLocks noChangeArrowheads="1"/>
          </p:cNvSpPr>
          <p:nvPr/>
        </p:nvSpPr>
        <p:spPr bwMode="auto">
          <a:xfrm>
            <a:off x="271026" y="5791483"/>
            <a:ext cx="9794987" cy="830997"/>
          </a:xfrm>
          <a:prstGeom prst="rect">
            <a:avLst/>
          </a:prstGeom>
          <a:noFill/>
          <a:ln w="9525">
            <a:noFill/>
            <a:miter lim="800000"/>
            <a:headEnd/>
            <a:tailEnd/>
          </a:ln>
        </p:spPr>
        <p:txBody>
          <a:bodyPr wrap="square">
            <a:spAutoFit/>
          </a:bodyPr>
          <a:lstStyle/>
          <a:p>
            <a:pPr algn="l"/>
            <a:r>
              <a:rPr lang="en-US" altLang="en-US" sz="2400" b="1" dirty="0">
                <a:solidFill>
                  <a:srgbClr val="000000"/>
                </a:solidFill>
              </a:rPr>
              <a:t>Note: </a:t>
            </a:r>
            <a:r>
              <a:rPr lang="en-US" altLang="en-US" sz="2400" b="1" dirty="0" smtClean="0">
                <a:solidFill>
                  <a:srgbClr val="000000"/>
                </a:solidFill>
              </a:rPr>
              <a:t>data/tables </a:t>
            </a:r>
            <a:r>
              <a:rPr lang="en-US" altLang="en-US" sz="2400" b="1" dirty="0">
                <a:solidFill>
                  <a:srgbClr val="000000"/>
                </a:solidFill>
              </a:rPr>
              <a:t>may not always come to you arranged as above.</a:t>
            </a:r>
          </a:p>
          <a:p>
            <a:pPr algn="l"/>
            <a:r>
              <a:rPr lang="en-US" altLang="en-US" sz="2400" b="1" dirty="0" smtClean="0">
                <a:solidFill>
                  <a:srgbClr val="000000"/>
                </a:solidFill>
              </a:rPr>
              <a:t>e.g., Stata </a:t>
            </a:r>
            <a:r>
              <a:rPr lang="en-US" altLang="en-US" sz="2400" b="1" dirty="0">
                <a:solidFill>
                  <a:srgbClr val="000000"/>
                </a:solidFill>
              </a:rPr>
              <a:t>puts exposure across the top, disease on the </a:t>
            </a:r>
            <a:r>
              <a:rPr lang="en-US" altLang="en-US" sz="2400" b="1" dirty="0" smtClean="0">
                <a:solidFill>
                  <a:srgbClr val="000000"/>
                </a:solidFill>
              </a:rPr>
              <a:t>side</a:t>
            </a:r>
            <a:endParaRPr lang="en-US" altLang="en-US" sz="2400" b="1" dirty="0">
              <a:solidFill>
                <a:srgbClr val="000000"/>
              </a:solidFill>
            </a:endParaRPr>
          </a:p>
        </p:txBody>
      </p:sp>
      <p:cxnSp>
        <p:nvCxnSpPr>
          <p:cNvPr id="3" name="Straight Connector 2"/>
          <p:cNvCxnSpPr>
            <a:stCxn id="28673" idx="1"/>
            <a:endCxn id="28673" idx="3"/>
          </p:cNvCxnSpPr>
          <p:nvPr/>
        </p:nvCxnSpPr>
        <p:spPr bwMode="auto">
          <a:xfrm>
            <a:off x="3343275" y="3009900"/>
            <a:ext cx="351472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TextBox 3"/>
          <p:cNvSpPr txBox="1"/>
          <p:nvPr/>
        </p:nvSpPr>
        <p:spPr>
          <a:xfrm>
            <a:off x="199119" y="965298"/>
            <a:ext cx="3364349" cy="830997"/>
          </a:xfrm>
          <a:prstGeom prst="rect">
            <a:avLst/>
          </a:prstGeom>
          <a:noFill/>
        </p:spPr>
        <p:txBody>
          <a:bodyPr wrap="square" rtlCol="0">
            <a:spAutoFit/>
          </a:bodyPr>
          <a:lstStyle/>
          <a:p>
            <a:pPr algn="l" eaLnBrk="1" hangingPunct="1"/>
            <a:r>
              <a:rPr lang="en-US" sz="2400" dirty="0" smtClean="0">
                <a:solidFill>
                  <a:srgbClr val="000000"/>
                </a:solidFill>
              </a:rPr>
              <a:t>Emphasizes left to right or causal thinking</a:t>
            </a:r>
            <a:endParaRPr lang="en-US" sz="2400" dirty="0">
              <a:solidFill>
                <a:srgbClr val="000000"/>
              </a:solidFill>
            </a:endParaRPr>
          </a:p>
        </p:txBody>
      </p:sp>
      <p:sp>
        <p:nvSpPr>
          <p:cNvPr id="23" name="Right Arrow 22"/>
          <p:cNvSpPr/>
          <p:nvPr/>
        </p:nvSpPr>
        <p:spPr bwMode="auto">
          <a:xfrm>
            <a:off x="2854853" y="1673225"/>
            <a:ext cx="5271193" cy="1257300"/>
          </a:xfrm>
          <a:prstGeom prst="rightArrow">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2400" dirty="0" smtClean="0">
              <a:solidFill>
                <a:srgbClr val="000000"/>
              </a:solidFill>
            </a:endParaRPr>
          </a:p>
        </p:txBody>
      </p:sp>
      <p:sp>
        <p:nvSpPr>
          <p:cNvPr id="24" name="Right Arrow 23"/>
          <p:cNvSpPr/>
          <p:nvPr/>
        </p:nvSpPr>
        <p:spPr bwMode="auto">
          <a:xfrm>
            <a:off x="2878172" y="3096260"/>
            <a:ext cx="5271193" cy="1257300"/>
          </a:xfrm>
          <a:prstGeom prst="rightArrow">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2400" dirty="0" smtClean="0">
              <a:solidFill>
                <a:srgbClr val="000000"/>
              </a:solidFill>
            </a:endParaRPr>
          </a:p>
        </p:txBody>
      </p:sp>
    </p:spTree>
    <p:extLst>
      <p:ext uri="{BB962C8B-B14F-4D97-AF65-F5344CB8AC3E}">
        <p14:creationId xmlns:p14="http://schemas.microsoft.com/office/powerpoint/2010/main" val="107948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27"/>
          <p:cNvSpPr txBox="1">
            <a:spLocks noChangeArrowheads="1"/>
          </p:cNvSpPr>
          <p:nvPr/>
        </p:nvSpPr>
        <p:spPr bwMode="auto">
          <a:xfrm>
            <a:off x="361949" y="220339"/>
            <a:ext cx="9858376" cy="954107"/>
          </a:xfrm>
          <a:prstGeom prst="rect">
            <a:avLst/>
          </a:prstGeom>
          <a:noFill/>
          <a:ln w="9525">
            <a:noFill/>
            <a:miter lim="800000"/>
            <a:headEnd/>
            <a:tailEnd/>
          </a:ln>
        </p:spPr>
        <p:txBody>
          <a:bodyPr wrap="square">
            <a:spAutoFit/>
          </a:bodyPr>
          <a:lstStyle/>
          <a:p>
            <a:r>
              <a:rPr lang="en-US" altLang="en-US" sz="2800" b="1" dirty="0" smtClean="0">
                <a:solidFill>
                  <a:srgbClr val="000000"/>
                </a:solidFill>
              </a:rPr>
              <a:t>Prevalence ratio </a:t>
            </a:r>
            <a:r>
              <a:rPr lang="en-US" altLang="en-US" sz="2800" b="1" dirty="0">
                <a:solidFill>
                  <a:srgbClr val="000000"/>
                </a:solidFill>
              </a:rPr>
              <a:t>of disease in exposed vs </a:t>
            </a:r>
            <a:r>
              <a:rPr lang="en-US" altLang="en-US" sz="2800" b="1" dirty="0" smtClean="0">
                <a:solidFill>
                  <a:srgbClr val="000000"/>
                </a:solidFill>
              </a:rPr>
              <a:t>unexposed: </a:t>
            </a:r>
          </a:p>
          <a:p>
            <a:r>
              <a:rPr lang="en-US" altLang="en-US" sz="2800" b="1" dirty="0" smtClean="0">
                <a:solidFill>
                  <a:srgbClr val="000000"/>
                </a:solidFill>
              </a:rPr>
              <a:t>A ratio measure of association</a:t>
            </a:r>
            <a:endParaRPr lang="en-US" altLang="en-US" sz="2800" b="1" dirty="0">
              <a:solidFill>
                <a:srgbClr val="000000"/>
              </a:solidFill>
            </a:endParaRPr>
          </a:p>
        </p:txBody>
      </p:sp>
      <p:sp>
        <p:nvSpPr>
          <p:cNvPr id="30735" name="Text Box 1040"/>
          <p:cNvSpPr txBox="1">
            <a:spLocks noChangeArrowheads="1"/>
          </p:cNvSpPr>
          <p:nvPr/>
        </p:nvSpPr>
        <p:spPr bwMode="auto">
          <a:xfrm>
            <a:off x="8229600" y="2743448"/>
            <a:ext cx="1111202" cy="646331"/>
          </a:xfrm>
          <a:prstGeom prst="rect">
            <a:avLst/>
          </a:prstGeom>
          <a:noFill/>
          <a:ln w="9525">
            <a:noFill/>
            <a:miter lim="800000"/>
            <a:headEnd/>
            <a:tailEnd/>
          </a:ln>
        </p:spPr>
        <p:txBody>
          <a:bodyPr wrap="none">
            <a:spAutoFit/>
          </a:bodyPr>
          <a:lstStyle/>
          <a:p>
            <a:pPr algn="l"/>
            <a:r>
              <a:rPr lang="en-US" altLang="en-US" sz="3600" dirty="0">
                <a:solidFill>
                  <a:srgbClr val="000000"/>
                </a:solidFill>
              </a:rPr>
              <a:t>a + b</a:t>
            </a:r>
            <a:endParaRPr lang="en-US" altLang="en-US" sz="2400" dirty="0">
              <a:solidFill>
                <a:srgbClr val="000000"/>
              </a:solidFill>
            </a:endParaRPr>
          </a:p>
        </p:txBody>
      </p:sp>
      <p:sp>
        <p:nvSpPr>
          <p:cNvPr id="30736" name="Text Box 1041"/>
          <p:cNvSpPr txBox="1">
            <a:spLocks noChangeArrowheads="1"/>
          </p:cNvSpPr>
          <p:nvPr/>
        </p:nvSpPr>
        <p:spPr bwMode="auto">
          <a:xfrm>
            <a:off x="8143875" y="4115008"/>
            <a:ext cx="1265090" cy="646331"/>
          </a:xfrm>
          <a:prstGeom prst="rect">
            <a:avLst/>
          </a:prstGeom>
          <a:noFill/>
          <a:ln w="9525">
            <a:noFill/>
            <a:miter lim="800000"/>
            <a:headEnd/>
            <a:tailEnd/>
          </a:ln>
        </p:spPr>
        <p:txBody>
          <a:bodyPr wrap="none">
            <a:spAutoFit/>
          </a:bodyPr>
          <a:lstStyle/>
          <a:p>
            <a:pPr algn="l"/>
            <a:r>
              <a:rPr lang="en-US" altLang="en-US" sz="2400" dirty="0">
                <a:solidFill>
                  <a:srgbClr val="000000"/>
                </a:solidFill>
              </a:rPr>
              <a:t>  </a:t>
            </a:r>
            <a:r>
              <a:rPr lang="en-US" altLang="en-US" sz="3600" dirty="0">
                <a:solidFill>
                  <a:srgbClr val="000000"/>
                </a:solidFill>
              </a:rPr>
              <a:t>c + d</a:t>
            </a:r>
            <a:endParaRPr lang="en-US" altLang="en-US" sz="2400" dirty="0">
              <a:solidFill>
                <a:srgbClr val="000000"/>
              </a:solidFill>
            </a:endParaRPr>
          </a:p>
        </p:txBody>
      </p:sp>
      <p:sp>
        <p:nvSpPr>
          <p:cNvPr id="30737" name="Rectangle 1045"/>
          <p:cNvSpPr>
            <a:spLocks noChangeArrowheads="1"/>
          </p:cNvSpPr>
          <p:nvPr/>
        </p:nvSpPr>
        <p:spPr bwMode="auto">
          <a:xfrm>
            <a:off x="8658225" y="3429004"/>
            <a:ext cx="389850" cy="646331"/>
          </a:xfrm>
          <a:prstGeom prst="rect">
            <a:avLst/>
          </a:prstGeom>
          <a:noFill/>
          <a:ln w="9525">
            <a:noFill/>
            <a:miter lim="800000"/>
            <a:headEnd/>
            <a:tailEnd/>
          </a:ln>
        </p:spPr>
        <p:txBody>
          <a:bodyPr wrap="none">
            <a:spAutoFit/>
          </a:bodyPr>
          <a:lstStyle/>
          <a:p>
            <a:pPr algn="l"/>
            <a:r>
              <a:rPr lang="en-US" altLang="en-US" sz="3600" dirty="0">
                <a:solidFill>
                  <a:srgbClr val="000000"/>
                </a:solidFill>
              </a:rPr>
              <a:t>c</a:t>
            </a:r>
          </a:p>
        </p:txBody>
      </p:sp>
      <p:sp>
        <p:nvSpPr>
          <p:cNvPr id="30738" name="Rectangle 1046"/>
          <p:cNvSpPr>
            <a:spLocks noChangeArrowheads="1"/>
          </p:cNvSpPr>
          <p:nvPr/>
        </p:nvSpPr>
        <p:spPr bwMode="auto">
          <a:xfrm>
            <a:off x="8486775" y="2057603"/>
            <a:ext cx="389850" cy="646331"/>
          </a:xfrm>
          <a:prstGeom prst="rect">
            <a:avLst/>
          </a:prstGeom>
          <a:noFill/>
          <a:ln w="9525">
            <a:noFill/>
            <a:miter lim="800000"/>
            <a:headEnd/>
            <a:tailEnd/>
          </a:ln>
        </p:spPr>
        <p:txBody>
          <a:bodyPr wrap="none">
            <a:spAutoFit/>
          </a:bodyPr>
          <a:lstStyle/>
          <a:p>
            <a:pPr algn="l"/>
            <a:r>
              <a:rPr lang="en-US" altLang="en-US" sz="3600" dirty="0">
                <a:solidFill>
                  <a:srgbClr val="000000"/>
                </a:solidFill>
              </a:rPr>
              <a:t>a</a:t>
            </a:r>
          </a:p>
        </p:txBody>
      </p:sp>
      <p:sp>
        <p:nvSpPr>
          <p:cNvPr id="30739" name="Text Box 1047"/>
          <p:cNvSpPr txBox="1">
            <a:spLocks noChangeArrowheads="1"/>
          </p:cNvSpPr>
          <p:nvPr/>
        </p:nvSpPr>
        <p:spPr bwMode="auto">
          <a:xfrm>
            <a:off x="6657975" y="3092698"/>
            <a:ext cx="1178528" cy="646331"/>
          </a:xfrm>
          <a:prstGeom prst="rect">
            <a:avLst/>
          </a:prstGeom>
          <a:noFill/>
          <a:ln w="9525">
            <a:noFill/>
            <a:miter lim="800000"/>
            <a:headEnd/>
            <a:tailEnd/>
          </a:ln>
        </p:spPr>
        <p:txBody>
          <a:bodyPr wrap="none">
            <a:spAutoFit/>
          </a:bodyPr>
          <a:lstStyle/>
          <a:p>
            <a:pPr algn="l"/>
            <a:r>
              <a:rPr lang="en-US" altLang="en-US" sz="3600" b="1" dirty="0">
                <a:solidFill>
                  <a:srgbClr val="000000"/>
                </a:solidFill>
              </a:rPr>
              <a:t>PR =</a:t>
            </a:r>
            <a:endParaRPr lang="en-US" altLang="en-US" sz="2400" dirty="0">
              <a:solidFill>
                <a:srgbClr val="000000"/>
              </a:solidFill>
            </a:endParaRPr>
          </a:p>
        </p:txBody>
      </p:sp>
      <p:sp>
        <p:nvSpPr>
          <p:cNvPr id="30740" name="Line 1048"/>
          <p:cNvSpPr>
            <a:spLocks noChangeShapeType="1"/>
          </p:cNvSpPr>
          <p:nvPr/>
        </p:nvSpPr>
        <p:spPr bwMode="auto">
          <a:xfrm>
            <a:off x="8401050" y="2819400"/>
            <a:ext cx="942975" cy="0"/>
          </a:xfrm>
          <a:prstGeom prst="line">
            <a:avLst/>
          </a:prstGeom>
          <a:noFill/>
          <a:ln w="9525">
            <a:solidFill>
              <a:schemeClr val="tx1"/>
            </a:solidFill>
            <a:round/>
            <a:headEnd/>
            <a:tailEnd/>
          </a:ln>
        </p:spPr>
        <p:txBody>
          <a:bodyPr wrap="none" anchor="ctr"/>
          <a:lstStyle/>
          <a:p>
            <a:pPr algn="l" eaLnBrk="1" hangingPunct="1"/>
            <a:endParaRPr lang="en-US" sz="3600" dirty="0">
              <a:solidFill>
                <a:srgbClr val="000000"/>
              </a:solidFill>
            </a:endParaRPr>
          </a:p>
        </p:txBody>
      </p:sp>
      <p:sp>
        <p:nvSpPr>
          <p:cNvPr id="30741" name="Line 1049"/>
          <p:cNvSpPr>
            <a:spLocks noChangeShapeType="1"/>
          </p:cNvSpPr>
          <p:nvPr/>
        </p:nvSpPr>
        <p:spPr bwMode="auto">
          <a:xfrm>
            <a:off x="8486775" y="4114800"/>
            <a:ext cx="942975" cy="0"/>
          </a:xfrm>
          <a:prstGeom prst="line">
            <a:avLst/>
          </a:prstGeom>
          <a:noFill/>
          <a:ln w="9525">
            <a:solidFill>
              <a:schemeClr val="tx1"/>
            </a:solidFill>
            <a:round/>
            <a:headEnd/>
            <a:tailEnd/>
          </a:ln>
        </p:spPr>
        <p:txBody>
          <a:bodyPr wrap="none" anchor="ctr"/>
          <a:lstStyle/>
          <a:p>
            <a:pPr algn="l" eaLnBrk="1" hangingPunct="1"/>
            <a:endParaRPr lang="en-US" sz="3600" dirty="0">
              <a:solidFill>
                <a:srgbClr val="000000"/>
              </a:solidFill>
            </a:endParaRPr>
          </a:p>
        </p:txBody>
      </p:sp>
      <p:sp>
        <p:nvSpPr>
          <p:cNvPr id="30742" name="Line 1050"/>
          <p:cNvSpPr>
            <a:spLocks noChangeShapeType="1"/>
          </p:cNvSpPr>
          <p:nvPr/>
        </p:nvSpPr>
        <p:spPr bwMode="auto">
          <a:xfrm>
            <a:off x="8058150" y="3429000"/>
            <a:ext cx="1800225" cy="0"/>
          </a:xfrm>
          <a:prstGeom prst="line">
            <a:avLst/>
          </a:prstGeom>
          <a:noFill/>
          <a:ln w="9525">
            <a:solidFill>
              <a:schemeClr val="tx1"/>
            </a:solidFill>
            <a:round/>
            <a:headEnd/>
            <a:tailEnd/>
          </a:ln>
        </p:spPr>
        <p:txBody>
          <a:bodyPr wrap="none" anchor="ctr"/>
          <a:lstStyle/>
          <a:p>
            <a:pPr algn="l" eaLnBrk="1" hangingPunct="1"/>
            <a:endParaRPr lang="en-US" sz="3600" dirty="0">
              <a:solidFill>
                <a:srgbClr val="000000"/>
              </a:solidFill>
            </a:endParaRPr>
          </a:p>
        </p:txBody>
      </p:sp>
      <p:sp>
        <p:nvSpPr>
          <p:cNvPr id="30743" name="Text Box 1051"/>
          <p:cNvSpPr txBox="1">
            <a:spLocks noChangeArrowheads="1"/>
          </p:cNvSpPr>
          <p:nvPr/>
        </p:nvSpPr>
        <p:spPr bwMode="auto">
          <a:xfrm>
            <a:off x="15354" y="5293214"/>
            <a:ext cx="10247434" cy="1323439"/>
          </a:xfrm>
          <a:prstGeom prst="rect">
            <a:avLst/>
          </a:prstGeom>
          <a:noFill/>
          <a:ln w="9525">
            <a:noFill/>
            <a:miter lim="800000"/>
            <a:headEnd/>
            <a:tailEnd/>
          </a:ln>
        </p:spPr>
        <p:txBody>
          <a:bodyPr wrap="square">
            <a:spAutoFit/>
          </a:bodyPr>
          <a:lstStyle/>
          <a:p>
            <a:pPr algn="l">
              <a:spcBef>
                <a:spcPct val="50000"/>
              </a:spcBef>
            </a:pPr>
            <a:r>
              <a:rPr lang="en-US" altLang="en-US" sz="2800" dirty="0">
                <a:solidFill>
                  <a:srgbClr val="000000"/>
                </a:solidFill>
              </a:rPr>
              <a:t>A prevalence ratio (PR) is a </a:t>
            </a:r>
            <a:r>
              <a:rPr lang="en-US" altLang="en-US" sz="2800" i="1" dirty="0">
                <a:solidFill>
                  <a:srgbClr val="000000"/>
                </a:solidFill>
              </a:rPr>
              <a:t>point estimate</a:t>
            </a:r>
            <a:r>
              <a:rPr lang="en-US" altLang="en-US" sz="2800" dirty="0">
                <a:solidFill>
                  <a:srgbClr val="000000"/>
                </a:solidFill>
              </a:rPr>
              <a:t> of the association between exposure and disease in a cross-sectional design</a:t>
            </a:r>
            <a:r>
              <a:rPr lang="en-US" altLang="en-US" sz="2800" dirty="0" smtClean="0">
                <a:solidFill>
                  <a:srgbClr val="000000"/>
                </a:solidFill>
              </a:rPr>
              <a:t>.</a:t>
            </a:r>
            <a:endParaRPr lang="en-US" altLang="en-US" sz="2800" dirty="0">
              <a:solidFill>
                <a:srgbClr val="000000"/>
              </a:solidFill>
            </a:endParaRPr>
          </a:p>
          <a:p>
            <a:pPr marL="685800" lvl="1" indent="-228600" algn="l">
              <a:spcBef>
                <a:spcPts val="0"/>
              </a:spcBef>
              <a:buFont typeface="Arial" panose="020B0604020202020204" pitchFamily="34" charset="0"/>
              <a:buChar char="•"/>
              <a:tabLst>
                <a:tab pos="352425" algn="l"/>
              </a:tabLst>
            </a:pPr>
            <a:r>
              <a:rPr lang="en-US" altLang="en-US" sz="2400" dirty="0" smtClean="0">
                <a:solidFill>
                  <a:srgbClr val="000000"/>
                </a:solidFill>
              </a:rPr>
              <a:t>there is a confidence interval as well (not our course’s main focus)</a:t>
            </a:r>
          </a:p>
        </p:txBody>
      </p:sp>
      <p:grpSp>
        <p:nvGrpSpPr>
          <p:cNvPr id="4" name="Group 3"/>
          <p:cNvGrpSpPr/>
          <p:nvPr/>
        </p:nvGrpSpPr>
        <p:grpSpPr>
          <a:xfrm>
            <a:off x="788521" y="1403350"/>
            <a:ext cx="5389052" cy="3559124"/>
            <a:chOff x="780373" y="1338540"/>
            <a:chExt cx="4790268" cy="3559124"/>
          </a:xfrm>
        </p:grpSpPr>
        <p:grpSp>
          <p:nvGrpSpPr>
            <p:cNvPr id="2" name="Group 1"/>
            <p:cNvGrpSpPr/>
            <p:nvPr/>
          </p:nvGrpSpPr>
          <p:grpSpPr>
            <a:xfrm>
              <a:off x="780373" y="1338540"/>
              <a:ext cx="4790268" cy="3559124"/>
              <a:chOff x="1305732" y="708076"/>
              <a:chExt cx="4790268" cy="3559124"/>
            </a:xfrm>
          </p:grpSpPr>
          <p:sp>
            <p:nvSpPr>
              <p:cNvPr id="25" name="Rectangle 2051"/>
              <p:cNvSpPr>
                <a:spLocks noChangeArrowheads="1"/>
              </p:cNvSpPr>
              <p:nvPr/>
            </p:nvSpPr>
            <p:spPr bwMode="auto">
              <a:xfrm>
                <a:off x="2971800" y="1752600"/>
                <a:ext cx="3124200" cy="2514600"/>
              </a:xfrm>
              <a:prstGeom prst="rect">
                <a:avLst/>
              </a:prstGeom>
              <a:noFill/>
              <a:ln w="9525">
                <a:solidFill>
                  <a:schemeClr val="tx1"/>
                </a:solidFill>
                <a:miter lim="800000"/>
                <a:headEnd/>
                <a:tailEnd/>
              </a:ln>
            </p:spPr>
            <p:txBody>
              <a:bodyPr wrap="none" anchor="ctr"/>
              <a:lstStyle/>
              <a:p>
                <a:pPr algn="l"/>
                <a:endParaRPr lang="en-US" altLang="en-US" sz="3600" dirty="0">
                  <a:solidFill>
                    <a:srgbClr val="000000"/>
                  </a:solidFill>
                </a:endParaRPr>
              </a:p>
            </p:txBody>
          </p:sp>
          <p:sp>
            <p:nvSpPr>
              <p:cNvPr id="26" name="Text Box 2053"/>
              <p:cNvSpPr txBox="1">
                <a:spLocks noChangeArrowheads="1"/>
              </p:cNvSpPr>
              <p:nvPr/>
            </p:nvSpPr>
            <p:spPr bwMode="auto">
              <a:xfrm>
                <a:off x="3944820" y="708076"/>
                <a:ext cx="1014808" cy="461665"/>
              </a:xfrm>
              <a:prstGeom prst="rect">
                <a:avLst/>
              </a:prstGeom>
              <a:noFill/>
              <a:ln w="9525">
                <a:noFill/>
                <a:miter lim="800000"/>
                <a:headEnd/>
                <a:tailEnd/>
              </a:ln>
            </p:spPr>
            <p:txBody>
              <a:bodyPr wrap="none">
                <a:spAutoFit/>
              </a:bodyPr>
              <a:lstStyle/>
              <a:p>
                <a:pPr algn="l"/>
                <a:r>
                  <a:rPr lang="en-US" altLang="en-US" sz="2400" dirty="0">
                    <a:solidFill>
                      <a:srgbClr val="000000"/>
                    </a:solidFill>
                  </a:rPr>
                  <a:t>Disease</a:t>
                </a:r>
              </a:p>
            </p:txBody>
          </p:sp>
          <p:sp>
            <p:nvSpPr>
              <p:cNvPr id="27" name="Text Box 2054"/>
              <p:cNvSpPr txBox="1">
                <a:spLocks noChangeArrowheads="1"/>
              </p:cNvSpPr>
              <p:nvPr/>
            </p:nvSpPr>
            <p:spPr bwMode="auto">
              <a:xfrm>
                <a:off x="3429321" y="1102215"/>
                <a:ext cx="562833" cy="461665"/>
              </a:xfrm>
              <a:prstGeom prst="rect">
                <a:avLst/>
              </a:prstGeom>
              <a:noFill/>
              <a:ln w="9525">
                <a:noFill/>
                <a:miter lim="800000"/>
                <a:headEnd/>
                <a:tailEnd/>
              </a:ln>
            </p:spPr>
            <p:txBody>
              <a:bodyPr wrap="none">
                <a:spAutoFit/>
              </a:bodyPr>
              <a:lstStyle/>
              <a:p>
                <a:pPr algn="l"/>
                <a:r>
                  <a:rPr lang="en-US" altLang="en-US" sz="2400" dirty="0">
                    <a:solidFill>
                      <a:srgbClr val="000000"/>
                    </a:solidFill>
                  </a:rPr>
                  <a:t>Yes</a:t>
                </a:r>
              </a:p>
            </p:txBody>
          </p:sp>
          <p:sp>
            <p:nvSpPr>
              <p:cNvPr id="28" name="Text Box 2055"/>
              <p:cNvSpPr txBox="1">
                <a:spLocks noChangeArrowheads="1"/>
              </p:cNvSpPr>
              <p:nvPr/>
            </p:nvSpPr>
            <p:spPr bwMode="auto">
              <a:xfrm>
                <a:off x="5051424" y="1066800"/>
                <a:ext cx="498997" cy="461665"/>
              </a:xfrm>
              <a:prstGeom prst="rect">
                <a:avLst/>
              </a:prstGeom>
              <a:noFill/>
              <a:ln w="9525">
                <a:noFill/>
                <a:miter lim="800000"/>
                <a:headEnd/>
                <a:tailEnd/>
              </a:ln>
            </p:spPr>
            <p:txBody>
              <a:bodyPr wrap="none">
                <a:spAutoFit/>
              </a:bodyPr>
              <a:lstStyle/>
              <a:p>
                <a:pPr algn="l"/>
                <a:r>
                  <a:rPr lang="en-US" altLang="en-US" sz="2400" dirty="0">
                    <a:solidFill>
                      <a:srgbClr val="000000"/>
                    </a:solidFill>
                  </a:rPr>
                  <a:t>No</a:t>
                </a:r>
              </a:p>
            </p:txBody>
          </p:sp>
          <p:sp>
            <p:nvSpPr>
              <p:cNvPr id="29" name="Text Box 2056"/>
              <p:cNvSpPr txBox="1">
                <a:spLocks noChangeArrowheads="1"/>
              </p:cNvSpPr>
              <p:nvPr/>
            </p:nvSpPr>
            <p:spPr bwMode="auto">
              <a:xfrm rot="16202283">
                <a:off x="837495" y="2852029"/>
                <a:ext cx="1346844" cy="410369"/>
              </a:xfrm>
              <a:prstGeom prst="rect">
                <a:avLst/>
              </a:prstGeom>
              <a:noFill/>
              <a:ln w="9525">
                <a:noFill/>
                <a:miter lim="800000"/>
                <a:headEnd/>
                <a:tailEnd/>
              </a:ln>
            </p:spPr>
            <p:txBody>
              <a:bodyPr wrap="none">
                <a:spAutoFit/>
              </a:bodyPr>
              <a:lstStyle/>
              <a:p>
                <a:pPr algn="l"/>
                <a:r>
                  <a:rPr lang="en-US" altLang="en-US" sz="2400" dirty="0">
                    <a:solidFill>
                      <a:srgbClr val="000000"/>
                    </a:solidFill>
                  </a:rPr>
                  <a:t>Exposure</a:t>
                </a:r>
              </a:p>
            </p:txBody>
          </p:sp>
          <p:sp>
            <p:nvSpPr>
              <p:cNvPr id="30" name="Text Box 2057"/>
              <p:cNvSpPr txBox="1">
                <a:spLocks noChangeArrowheads="1"/>
              </p:cNvSpPr>
              <p:nvPr/>
            </p:nvSpPr>
            <p:spPr bwMode="auto">
              <a:xfrm>
                <a:off x="1878806" y="2073275"/>
                <a:ext cx="562833" cy="461665"/>
              </a:xfrm>
              <a:prstGeom prst="rect">
                <a:avLst/>
              </a:prstGeom>
              <a:noFill/>
              <a:ln w="9525">
                <a:noFill/>
                <a:miter lim="800000"/>
                <a:headEnd/>
                <a:tailEnd/>
              </a:ln>
            </p:spPr>
            <p:txBody>
              <a:bodyPr wrap="none">
                <a:spAutoFit/>
              </a:bodyPr>
              <a:lstStyle/>
              <a:p>
                <a:pPr algn="l"/>
                <a:r>
                  <a:rPr lang="en-US" altLang="en-US" sz="2400" dirty="0">
                    <a:solidFill>
                      <a:srgbClr val="000000"/>
                    </a:solidFill>
                  </a:rPr>
                  <a:t>Yes</a:t>
                </a:r>
              </a:p>
            </p:txBody>
          </p:sp>
          <p:sp>
            <p:nvSpPr>
              <p:cNvPr id="31" name="Text Box 2058"/>
              <p:cNvSpPr txBox="1">
                <a:spLocks noChangeArrowheads="1"/>
              </p:cNvSpPr>
              <p:nvPr/>
            </p:nvSpPr>
            <p:spPr bwMode="auto">
              <a:xfrm>
                <a:off x="1980406" y="3473450"/>
                <a:ext cx="498997" cy="461665"/>
              </a:xfrm>
              <a:prstGeom prst="rect">
                <a:avLst/>
              </a:prstGeom>
              <a:noFill/>
              <a:ln w="9525">
                <a:noFill/>
                <a:miter lim="800000"/>
                <a:headEnd/>
                <a:tailEnd/>
              </a:ln>
            </p:spPr>
            <p:txBody>
              <a:bodyPr wrap="none">
                <a:spAutoFit/>
              </a:bodyPr>
              <a:lstStyle/>
              <a:p>
                <a:pPr algn="l"/>
                <a:r>
                  <a:rPr lang="en-US" altLang="en-US" sz="2400" dirty="0">
                    <a:solidFill>
                      <a:srgbClr val="000000"/>
                    </a:solidFill>
                  </a:rPr>
                  <a:t>No</a:t>
                </a:r>
              </a:p>
            </p:txBody>
          </p:sp>
          <p:sp>
            <p:nvSpPr>
              <p:cNvPr id="32" name="Text Box 2061"/>
              <p:cNvSpPr txBox="1">
                <a:spLocks noChangeArrowheads="1"/>
              </p:cNvSpPr>
              <p:nvPr/>
            </p:nvSpPr>
            <p:spPr bwMode="auto">
              <a:xfrm>
                <a:off x="3517900" y="1981200"/>
                <a:ext cx="346533" cy="646331"/>
              </a:xfrm>
              <a:prstGeom prst="rect">
                <a:avLst/>
              </a:prstGeom>
              <a:noFill/>
              <a:ln w="9525">
                <a:noFill/>
                <a:miter lim="800000"/>
                <a:headEnd/>
                <a:tailEnd/>
              </a:ln>
            </p:spPr>
            <p:txBody>
              <a:bodyPr wrap="none">
                <a:spAutoFit/>
              </a:bodyPr>
              <a:lstStyle/>
              <a:p>
                <a:pPr algn="l"/>
                <a:r>
                  <a:rPr lang="en-US" altLang="en-US" sz="3600" dirty="0">
                    <a:solidFill>
                      <a:srgbClr val="000000"/>
                    </a:solidFill>
                  </a:rPr>
                  <a:t>a</a:t>
                </a:r>
              </a:p>
            </p:txBody>
          </p:sp>
          <p:sp>
            <p:nvSpPr>
              <p:cNvPr id="33" name="Rectangle 2062"/>
              <p:cNvSpPr>
                <a:spLocks noChangeArrowheads="1"/>
              </p:cNvSpPr>
              <p:nvPr/>
            </p:nvSpPr>
            <p:spPr bwMode="auto">
              <a:xfrm>
                <a:off x="5127625" y="1965325"/>
                <a:ext cx="369332" cy="646331"/>
              </a:xfrm>
              <a:prstGeom prst="rect">
                <a:avLst/>
              </a:prstGeom>
              <a:noFill/>
              <a:ln w="9525">
                <a:noFill/>
                <a:miter lim="800000"/>
                <a:headEnd/>
                <a:tailEnd/>
              </a:ln>
            </p:spPr>
            <p:txBody>
              <a:bodyPr wrap="none">
                <a:spAutoFit/>
              </a:bodyPr>
              <a:lstStyle/>
              <a:p>
                <a:pPr algn="l"/>
                <a:r>
                  <a:rPr lang="en-US" altLang="en-US" sz="3600" dirty="0">
                    <a:solidFill>
                      <a:srgbClr val="000000"/>
                    </a:solidFill>
                  </a:rPr>
                  <a:t>b</a:t>
                </a:r>
              </a:p>
            </p:txBody>
          </p:sp>
          <p:sp>
            <p:nvSpPr>
              <p:cNvPr id="34" name="Rectangle 2063"/>
              <p:cNvSpPr>
                <a:spLocks noChangeArrowheads="1"/>
              </p:cNvSpPr>
              <p:nvPr/>
            </p:nvSpPr>
            <p:spPr bwMode="auto">
              <a:xfrm>
                <a:off x="3540125" y="3336925"/>
                <a:ext cx="346533" cy="646331"/>
              </a:xfrm>
              <a:prstGeom prst="rect">
                <a:avLst/>
              </a:prstGeom>
              <a:noFill/>
              <a:ln w="9525">
                <a:noFill/>
                <a:miter lim="800000"/>
                <a:headEnd/>
                <a:tailEnd/>
              </a:ln>
            </p:spPr>
            <p:txBody>
              <a:bodyPr wrap="none">
                <a:spAutoFit/>
              </a:bodyPr>
              <a:lstStyle/>
              <a:p>
                <a:pPr algn="l"/>
                <a:r>
                  <a:rPr lang="en-US" altLang="en-US" sz="3600" dirty="0">
                    <a:solidFill>
                      <a:srgbClr val="000000"/>
                    </a:solidFill>
                  </a:rPr>
                  <a:t>c</a:t>
                </a:r>
              </a:p>
            </p:txBody>
          </p:sp>
          <p:sp>
            <p:nvSpPr>
              <p:cNvPr id="35" name="Rectangle 2064"/>
              <p:cNvSpPr>
                <a:spLocks noChangeArrowheads="1"/>
              </p:cNvSpPr>
              <p:nvPr/>
            </p:nvSpPr>
            <p:spPr bwMode="auto">
              <a:xfrm>
                <a:off x="5123656" y="3336925"/>
                <a:ext cx="369332" cy="646331"/>
              </a:xfrm>
              <a:prstGeom prst="rect">
                <a:avLst/>
              </a:prstGeom>
              <a:noFill/>
              <a:ln w="9525">
                <a:noFill/>
                <a:miter lim="800000"/>
                <a:headEnd/>
                <a:tailEnd/>
              </a:ln>
            </p:spPr>
            <p:txBody>
              <a:bodyPr wrap="none">
                <a:spAutoFit/>
              </a:bodyPr>
              <a:lstStyle/>
              <a:p>
                <a:pPr algn="l"/>
                <a:r>
                  <a:rPr lang="en-US" altLang="en-US" sz="3600" dirty="0">
                    <a:solidFill>
                      <a:srgbClr val="000000"/>
                    </a:solidFill>
                  </a:rPr>
                  <a:t>d</a:t>
                </a:r>
              </a:p>
            </p:txBody>
          </p:sp>
        </p:grpSp>
        <p:grpSp>
          <p:nvGrpSpPr>
            <p:cNvPr id="3" name="Group 2"/>
            <p:cNvGrpSpPr/>
            <p:nvPr/>
          </p:nvGrpSpPr>
          <p:grpSpPr>
            <a:xfrm>
              <a:off x="2446441" y="2383064"/>
              <a:ext cx="3124200" cy="2514600"/>
              <a:chOff x="2446441" y="2383064"/>
              <a:chExt cx="3124200" cy="2514600"/>
            </a:xfrm>
          </p:grpSpPr>
          <p:sp>
            <p:nvSpPr>
              <p:cNvPr id="37" name="Line 2059"/>
              <p:cNvSpPr>
                <a:spLocks noChangeShapeType="1"/>
              </p:cNvSpPr>
              <p:nvPr/>
            </p:nvSpPr>
            <p:spPr bwMode="auto">
              <a:xfrm>
                <a:off x="3970441" y="2383064"/>
                <a:ext cx="0" cy="2514600"/>
              </a:xfrm>
              <a:prstGeom prst="line">
                <a:avLst/>
              </a:prstGeom>
              <a:noFill/>
              <a:ln w="9525">
                <a:solidFill>
                  <a:schemeClr val="tx1"/>
                </a:solidFill>
                <a:round/>
                <a:headEnd/>
                <a:tailEnd/>
              </a:ln>
            </p:spPr>
            <p:txBody>
              <a:bodyPr wrap="none" anchor="ctr"/>
              <a:lstStyle/>
              <a:p>
                <a:pPr algn="l" eaLnBrk="1" hangingPunct="1"/>
                <a:endParaRPr lang="en-US" sz="3600" dirty="0">
                  <a:solidFill>
                    <a:srgbClr val="000000"/>
                  </a:solidFill>
                </a:endParaRPr>
              </a:p>
            </p:txBody>
          </p:sp>
          <p:cxnSp>
            <p:nvCxnSpPr>
              <p:cNvPr id="38" name="Straight Connector 37"/>
              <p:cNvCxnSpPr/>
              <p:nvPr/>
            </p:nvCxnSpPr>
            <p:spPr bwMode="auto">
              <a:xfrm>
                <a:off x="2446441" y="3640364"/>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5" name="Oval 4"/>
          <p:cNvSpPr/>
          <p:nvPr/>
        </p:nvSpPr>
        <p:spPr bwMode="auto">
          <a:xfrm>
            <a:off x="7984034" y="1892249"/>
            <a:ext cx="1777007" cy="156845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3600" dirty="0" smtClean="0">
              <a:solidFill>
                <a:srgbClr val="000000"/>
              </a:solidFill>
            </a:endParaRPr>
          </a:p>
        </p:txBody>
      </p:sp>
      <p:sp>
        <p:nvSpPr>
          <p:cNvPr id="36" name="Oval 35"/>
          <p:cNvSpPr/>
          <p:nvPr/>
        </p:nvSpPr>
        <p:spPr bwMode="auto">
          <a:xfrm>
            <a:off x="7993729" y="3434896"/>
            <a:ext cx="1777007" cy="156845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3600" dirty="0" smtClean="0">
              <a:solidFill>
                <a:srgbClr val="000000"/>
              </a:solidFill>
            </a:endParaRPr>
          </a:p>
        </p:txBody>
      </p:sp>
    </p:spTree>
    <p:extLst>
      <p:ext uri="{BB962C8B-B14F-4D97-AF65-F5344CB8AC3E}">
        <p14:creationId xmlns:p14="http://schemas.microsoft.com/office/powerpoint/2010/main" val="326926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514350" y="0"/>
            <a:ext cx="8743950" cy="914400"/>
          </a:xfrm>
        </p:spPr>
        <p:txBody>
          <a:bodyPr/>
          <a:lstStyle/>
          <a:p>
            <a:r>
              <a:rPr lang="en-US" altLang="en-US" sz="3200" b="1" dirty="0" smtClean="0"/>
              <a:t>Odds</a:t>
            </a:r>
          </a:p>
        </p:txBody>
      </p:sp>
      <p:sp>
        <p:nvSpPr>
          <p:cNvPr id="55298" name="Rectangle 3"/>
          <p:cNvSpPr>
            <a:spLocks noGrp="1" noChangeArrowheads="1"/>
          </p:cNvSpPr>
          <p:nvPr>
            <p:ph type="body" idx="1"/>
          </p:nvPr>
        </p:nvSpPr>
        <p:spPr>
          <a:xfrm>
            <a:off x="171451" y="762000"/>
            <a:ext cx="9799027" cy="5257800"/>
          </a:xfrm>
        </p:spPr>
        <p:txBody>
          <a:bodyPr/>
          <a:lstStyle/>
          <a:p>
            <a:pPr>
              <a:lnSpc>
                <a:spcPct val="90000"/>
              </a:lnSpc>
            </a:pPr>
            <a:r>
              <a:rPr lang="en-US" altLang="en-US" sz="2800" dirty="0" smtClean="0"/>
              <a:t>Odds are another way to express occurrence (prevalence or  incidence) of an event</a:t>
            </a:r>
          </a:p>
          <a:p>
            <a:pPr>
              <a:lnSpc>
                <a:spcPct val="90000"/>
              </a:lnSpc>
            </a:pPr>
            <a:endParaRPr lang="en-US" altLang="en-US" sz="2800" dirty="0" smtClean="0"/>
          </a:p>
          <a:p>
            <a:pPr>
              <a:lnSpc>
                <a:spcPct val="90000"/>
              </a:lnSpc>
            </a:pPr>
            <a:r>
              <a:rPr lang="en-US" altLang="en-US" sz="2800" dirty="0" smtClean="0"/>
              <a:t>As a measure of occurrence </a:t>
            </a:r>
            <a:r>
              <a:rPr lang="en-US" altLang="en-US" sz="2800" i="1" dirty="0" smtClean="0"/>
              <a:t>per se</a:t>
            </a:r>
            <a:r>
              <a:rPr lang="en-US" altLang="en-US" sz="2800" dirty="0" smtClean="0"/>
              <a:t>, odds are used in:</a:t>
            </a:r>
          </a:p>
          <a:p>
            <a:pPr lvl="1">
              <a:lnSpc>
                <a:spcPct val="90000"/>
              </a:lnSpc>
            </a:pPr>
            <a:r>
              <a:rPr lang="en-US" altLang="en-US" dirty="0" smtClean="0"/>
              <a:t>Betting in sports (e.g., horse racing: Secretariat had 3 to 2 odds in the Kentucky Derby)</a:t>
            </a:r>
          </a:p>
          <a:p>
            <a:pPr lvl="1">
              <a:lnSpc>
                <a:spcPct val="90000"/>
              </a:lnSpc>
            </a:pPr>
            <a:r>
              <a:rPr lang="en-US" altLang="en-US" dirty="0" smtClean="0"/>
              <a:t>lotteries (although “odds of winning” presented are really probabilities)</a:t>
            </a:r>
          </a:p>
          <a:p>
            <a:pPr lvl="1">
              <a:lnSpc>
                <a:spcPct val="90000"/>
              </a:lnSpc>
            </a:pPr>
            <a:r>
              <a:rPr lang="en-US" altLang="en-US" dirty="0" smtClean="0"/>
              <a:t>but rarely in biomedical research</a:t>
            </a:r>
            <a:endParaRPr lang="en-US" altLang="en-US" sz="2800" dirty="0" smtClean="0"/>
          </a:p>
          <a:p>
            <a:pPr>
              <a:lnSpc>
                <a:spcPct val="90000"/>
              </a:lnSpc>
            </a:pPr>
            <a:endParaRPr lang="en-US" altLang="en-US" sz="2800" dirty="0" smtClean="0"/>
          </a:p>
          <a:p>
            <a:pPr>
              <a:lnSpc>
                <a:spcPct val="90000"/>
              </a:lnSpc>
            </a:pPr>
            <a:r>
              <a:rPr lang="en-US" altLang="en-US" sz="2800" dirty="0" smtClean="0"/>
              <a:t>Where odds are used in research, it is in the form of a </a:t>
            </a:r>
            <a:r>
              <a:rPr lang="en-US" altLang="en-US" sz="2800" i="1" dirty="0" smtClean="0"/>
              <a:t>ratio</a:t>
            </a:r>
            <a:r>
              <a:rPr lang="en-US" altLang="en-US" sz="2800" dirty="0" smtClean="0"/>
              <a:t> of odds</a:t>
            </a:r>
          </a:p>
          <a:p>
            <a:pPr lvl="1">
              <a:lnSpc>
                <a:spcPct val="90000"/>
              </a:lnSpc>
            </a:pPr>
            <a:r>
              <a:rPr lang="en-US" altLang="en-US" dirty="0" smtClean="0"/>
              <a:t>The “odds ratio”</a:t>
            </a:r>
            <a:endParaRPr lang="en-US" altLang="en-US" sz="1000" dirty="0" smtClean="0"/>
          </a:p>
          <a:p>
            <a:pPr>
              <a:lnSpc>
                <a:spcPct val="90000"/>
              </a:lnSpc>
              <a:buFontTx/>
              <a:buNone/>
            </a:pPr>
            <a:r>
              <a:rPr lang="en-US" altLang="en-US" sz="2400" dirty="0" smtClean="0"/>
              <a:t>			</a:t>
            </a:r>
          </a:p>
        </p:txBody>
      </p:sp>
    </p:spTree>
    <p:extLst>
      <p:ext uri="{BB962C8B-B14F-4D97-AF65-F5344CB8AC3E}">
        <p14:creationId xmlns:p14="http://schemas.microsoft.com/office/powerpoint/2010/main" val="1620120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ChangeArrowheads="1"/>
          </p:cNvSpPr>
          <p:nvPr/>
        </p:nvSpPr>
        <p:spPr bwMode="auto">
          <a:xfrm>
            <a:off x="771525" y="0"/>
            <a:ext cx="8743950" cy="1143000"/>
          </a:xfrm>
          <a:prstGeom prst="rect">
            <a:avLst/>
          </a:prstGeom>
          <a:noFill/>
          <a:ln w="9525">
            <a:noFill/>
            <a:miter lim="800000"/>
            <a:headEnd/>
            <a:tailEnd/>
          </a:ln>
        </p:spPr>
        <p:txBody>
          <a:bodyPr anchor="ctr"/>
          <a:lstStyle/>
          <a:p>
            <a:r>
              <a:rPr lang="en-US" altLang="en-US" sz="3600" b="1" dirty="0" smtClean="0">
                <a:solidFill>
                  <a:srgbClr val="000000"/>
                </a:solidFill>
              </a:rPr>
              <a:t>Odds and Human Intuition</a:t>
            </a:r>
            <a:endParaRPr lang="en-US" altLang="en-US" sz="3600" b="1" dirty="0">
              <a:solidFill>
                <a:srgbClr val="000000"/>
              </a:solidFill>
            </a:endParaRPr>
          </a:p>
        </p:txBody>
      </p:sp>
      <p:sp>
        <p:nvSpPr>
          <p:cNvPr id="63490" name="Rectangle 3"/>
          <p:cNvSpPr>
            <a:spLocks noChangeArrowheads="1"/>
          </p:cNvSpPr>
          <p:nvPr/>
        </p:nvSpPr>
        <p:spPr bwMode="auto">
          <a:xfrm>
            <a:off x="514350" y="1066800"/>
            <a:ext cx="9566910" cy="3581400"/>
          </a:xfrm>
          <a:prstGeom prst="rect">
            <a:avLst/>
          </a:prstGeom>
          <a:noFill/>
          <a:ln w="9525">
            <a:noFill/>
            <a:miter lim="800000"/>
            <a:headEnd/>
            <a:tailEnd/>
          </a:ln>
        </p:spPr>
        <p:txBody>
          <a:bodyPr/>
          <a:lstStyle/>
          <a:p>
            <a:pPr marL="342900" indent="-342900" algn="l">
              <a:spcBef>
                <a:spcPct val="20000"/>
              </a:spcBef>
              <a:buFontTx/>
              <a:buChar char="•"/>
            </a:pPr>
            <a:r>
              <a:rPr lang="en-US" altLang="en-US" dirty="0">
                <a:solidFill>
                  <a:srgbClr val="000000"/>
                </a:solidFill>
              </a:rPr>
              <a:t>Less intuitive than probability (wouldn’t say “my odds of dying are 1 to 4”)</a:t>
            </a:r>
          </a:p>
          <a:p>
            <a:pPr marL="742950" lvl="1" indent="-285750" algn="l">
              <a:spcBef>
                <a:spcPct val="20000"/>
              </a:spcBef>
              <a:buFontTx/>
              <a:buChar char="–"/>
            </a:pPr>
            <a:r>
              <a:rPr lang="en-US" altLang="en-US" sz="2800" dirty="0">
                <a:solidFill>
                  <a:srgbClr val="000000"/>
                </a:solidFill>
              </a:rPr>
              <a:t>unless you are a professional gambler</a:t>
            </a:r>
          </a:p>
          <a:p>
            <a:pPr marL="342900" indent="-342900" algn="l">
              <a:spcBef>
                <a:spcPct val="20000"/>
              </a:spcBef>
              <a:buFontTx/>
              <a:buChar char="•"/>
            </a:pPr>
            <a:endParaRPr lang="en-US" altLang="en-US" sz="800" dirty="0">
              <a:solidFill>
                <a:srgbClr val="000000"/>
              </a:solidFill>
            </a:endParaRPr>
          </a:p>
          <a:p>
            <a:pPr marL="342900" indent="-342900" algn="l">
              <a:spcBef>
                <a:spcPct val="60000"/>
              </a:spcBef>
              <a:buFontTx/>
              <a:buChar char="•"/>
            </a:pPr>
            <a:r>
              <a:rPr lang="en-US" altLang="en-US" dirty="0">
                <a:solidFill>
                  <a:srgbClr val="000000"/>
                </a:solidFill>
              </a:rPr>
              <a:t>No less legitimate mathematically, just not easily understood</a:t>
            </a:r>
          </a:p>
          <a:p>
            <a:pPr marL="342900" indent="-342900" algn="l">
              <a:spcBef>
                <a:spcPct val="60000"/>
              </a:spcBef>
              <a:buFontTx/>
              <a:buChar char="•"/>
            </a:pPr>
            <a:r>
              <a:rPr lang="en-US" altLang="en-US" dirty="0">
                <a:solidFill>
                  <a:srgbClr val="000000"/>
                </a:solidFill>
              </a:rPr>
              <a:t>This lack of intuitive interpretation, however, is sizeable and, as we will see, </a:t>
            </a:r>
            <a:r>
              <a:rPr lang="en-US" altLang="en-US" dirty="0" smtClean="0">
                <a:solidFill>
                  <a:srgbClr val="000000"/>
                </a:solidFill>
              </a:rPr>
              <a:t>one </a:t>
            </a:r>
            <a:r>
              <a:rPr lang="en-US" altLang="en-US" dirty="0">
                <a:solidFill>
                  <a:srgbClr val="000000"/>
                </a:solidFill>
              </a:rPr>
              <a:t>of the 3 critical reasons to avoid odds ratios if possible</a:t>
            </a:r>
          </a:p>
        </p:txBody>
      </p:sp>
    </p:spTree>
    <p:extLst>
      <p:ext uri="{BB962C8B-B14F-4D97-AF65-F5344CB8AC3E}">
        <p14:creationId xmlns:p14="http://schemas.microsoft.com/office/powerpoint/2010/main" val="307469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3"/>
          <p:cNvSpPr txBox="1">
            <a:spLocks noChangeArrowheads="1"/>
          </p:cNvSpPr>
          <p:nvPr/>
        </p:nvSpPr>
        <p:spPr bwMode="auto">
          <a:xfrm>
            <a:off x="1200234" y="228601"/>
            <a:ext cx="7209025" cy="523220"/>
          </a:xfrm>
          <a:prstGeom prst="rect">
            <a:avLst/>
          </a:prstGeom>
          <a:noFill/>
          <a:ln w="9525">
            <a:noFill/>
            <a:miter lim="800000"/>
            <a:headEnd/>
            <a:tailEnd/>
          </a:ln>
        </p:spPr>
        <p:txBody>
          <a:bodyPr wrap="none">
            <a:spAutoFit/>
          </a:bodyPr>
          <a:lstStyle/>
          <a:p>
            <a:pPr algn="l"/>
            <a:r>
              <a:rPr lang="en-US" altLang="en-US" sz="2800" b="1" dirty="0">
                <a:solidFill>
                  <a:srgbClr val="000000"/>
                </a:solidFill>
              </a:rPr>
              <a:t>Odds ratio</a:t>
            </a:r>
            <a:r>
              <a:rPr lang="en-US" altLang="en-US" sz="2800" dirty="0">
                <a:solidFill>
                  <a:srgbClr val="000000"/>
                </a:solidFill>
              </a:rPr>
              <a:t> of disease in exposed and unexposed</a:t>
            </a:r>
          </a:p>
        </p:txBody>
      </p:sp>
      <p:sp>
        <p:nvSpPr>
          <p:cNvPr id="74758" name="Text Box 20"/>
          <p:cNvSpPr txBox="1">
            <a:spLocks noChangeArrowheads="1"/>
          </p:cNvSpPr>
          <p:nvPr/>
        </p:nvSpPr>
        <p:spPr bwMode="auto">
          <a:xfrm>
            <a:off x="2627416" y="1766838"/>
            <a:ext cx="1255472" cy="646331"/>
          </a:xfrm>
          <a:prstGeom prst="rect">
            <a:avLst/>
          </a:prstGeom>
          <a:noFill/>
          <a:ln w="9525">
            <a:noFill/>
            <a:miter lim="800000"/>
            <a:headEnd/>
            <a:tailEnd/>
          </a:ln>
        </p:spPr>
        <p:txBody>
          <a:bodyPr wrap="none">
            <a:spAutoFit/>
          </a:bodyPr>
          <a:lstStyle/>
          <a:p>
            <a:pPr algn="l"/>
            <a:r>
              <a:rPr lang="en-US" altLang="en-US" sz="3600" b="1" dirty="0">
                <a:solidFill>
                  <a:srgbClr val="000000"/>
                </a:solidFill>
              </a:rPr>
              <a:t>OR =</a:t>
            </a:r>
            <a:endParaRPr lang="en-US" altLang="en-US" sz="2400" dirty="0">
              <a:solidFill>
                <a:srgbClr val="000000"/>
              </a:solidFill>
            </a:endParaRPr>
          </a:p>
        </p:txBody>
      </p:sp>
      <p:sp>
        <p:nvSpPr>
          <p:cNvPr id="74780" name="Rectangle 43"/>
          <p:cNvSpPr>
            <a:spLocks noChangeArrowheads="1"/>
          </p:cNvSpPr>
          <p:nvPr/>
        </p:nvSpPr>
        <p:spPr bwMode="auto">
          <a:xfrm>
            <a:off x="4388490" y="-144648"/>
            <a:ext cx="942975" cy="3937000"/>
          </a:xfrm>
          <a:prstGeom prst="rect">
            <a:avLst/>
          </a:prstGeom>
          <a:noFill/>
          <a:ln w="9525">
            <a:noFill/>
            <a:miter lim="800000"/>
            <a:headEnd/>
            <a:tailEnd/>
          </a:ln>
        </p:spPr>
        <p:txBody>
          <a:bodyPr>
            <a:spAutoFit/>
          </a:bodyPr>
          <a:lstStyle/>
          <a:p>
            <a:pPr algn="l"/>
            <a:r>
              <a:rPr lang="en-US" altLang="en-US" sz="3600" dirty="0">
                <a:solidFill>
                  <a:srgbClr val="000000"/>
                </a:solidFill>
              </a:rPr>
              <a:t>   </a:t>
            </a:r>
          </a:p>
          <a:p>
            <a:pPr algn="l"/>
            <a:r>
              <a:rPr lang="en-US" altLang="en-US" sz="3600" dirty="0">
                <a:solidFill>
                  <a:srgbClr val="000000"/>
                </a:solidFill>
              </a:rPr>
              <a:t> </a:t>
            </a:r>
          </a:p>
          <a:p>
            <a:pPr algn="l"/>
            <a:r>
              <a:rPr lang="en-US" altLang="en-US" sz="3600" dirty="0">
                <a:solidFill>
                  <a:srgbClr val="000000"/>
                </a:solidFill>
              </a:rPr>
              <a:t> </a:t>
            </a:r>
            <a:r>
              <a:rPr lang="en-US" altLang="en-US" sz="3600" b="1" dirty="0">
                <a:solidFill>
                  <a:srgbClr val="000000"/>
                </a:solidFill>
              </a:rPr>
              <a:t>a</a:t>
            </a:r>
          </a:p>
          <a:p>
            <a:pPr algn="l"/>
            <a:r>
              <a:rPr lang="en-US" altLang="en-US" sz="3600" b="1" dirty="0">
                <a:solidFill>
                  <a:srgbClr val="000000"/>
                </a:solidFill>
              </a:rPr>
              <a:t> b</a:t>
            </a:r>
          </a:p>
          <a:p>
            <a:pPr algn="l"/>
            <a:r>
              <a:rPr lang="en-US" altLang="en-US" sz="3600" b="1" dirty="0">
                <a:solidFill>
                  <a:srgbClr val="000000"/>
                </a:solidFill>
              </a:rPr>
              <a:t> c</a:t>
            </a:r>
          </a:p>
          <a:p>
            <a:pPr algn="l"/>
            <a:r>
              <a:rPr lang="en-US" altLang="en-US" sz="3600" b="1" dirty="0">
                <a:solidFill>
                  <a:srgbClr val="000000"/>
                </a:solidFill>
              </a:rPr>
              <a:t> d</a:t>
            </a:r>
          </a:p>
          <a:p>
            <a:pPr algn="l"/>
            <a:endParaRPr lang="en-US" altLang="en-US" sz="3600" b="1" dirty="0">
              <a:solidFill>
                <a:srgbClr val="000000"/>
              </a:solidFill>
            </a:endParaRPr>
          </a:p>
        </p:txBody>
      </p:sp>
      <p:sp>
        <p:nvSpPr>
          <p:cNvPr id="74781" name="Rectangle 44"/>
          <p:cNvSpPr>
            <a:spLocks noChangeArrowheads="1"/>
          </p:cNvSpPr>
          <p:nvPr/>
        </p:nvSpPr>
        <p:spPr bwMode="auto">
          <a:xfrm>
            <a:off x="5915536" y="1766838"/>
            <a:ext cx="444352" cy="646331"/>
          </a:xfrm>
          <a:prstGeom prst="rect">
            <a:avLst/>
          </a:prstGeom>
          <a:noFill/>
          <a:ln w="9525">
            <a:noFill/>
            <a:miter lim="800000"/>
            <a:headEnd/>
            <a:tailEnd/>
          </a:ln>
        </p:spPr>
        <p:txBody>
          <a:bodyPr wrap="none">
            <a:spAutoFit/>
          </a:bodyPr>
          <a:lstStyle/>
          <a:p>
            <a:pPr algn="l"/>
            <a:r>
              <a:rPr lang="en-US" altLang="en-US" sz="3600" dirty="0">
                <a:solidFill>
                  <a:srgbClr val="000000"/>
                </a:solidFill>
              </a:rPr>
              <a:t>=</a:t>
            </a:r>
          </a:p>
        </p:txBody>
      </p:sp>
      <p:sp>
        <p:nvSpPr>
          <p:cNvPr id="74782" name="Line 45"/>
          <p:cNvSpPr>
            <a:spLocks noChangeShapeType="1"/>
          </p:cNvSpPr>
          <p:nvPr/>
        </p:nvSpPr>
        <p:spPr bwMode="auto">
          <a:xfrm>
            <a:off x="4559940" y="2674752"/>
            <a:ext cx="428625" cy="0"/>
          </a:xfrm>
          <a:prstGeom prst="line">
            <a:avLst/>
          </a:prstGeom>
          <a:noFill/>
          <a:ln w="9525">
            <a:solidFill>
              <a:schemeClr val="tx1"/>
            </a:solidFill>
            <a:round/>
            <a:headEnd/>
            <a:tailEnd/>
          </a:ln>
        </p:spPr>
        <p:txBody>
          <a:bodyPr wrap="none" anchor="ctr"/>
          <a:lstStyle/>
          <a:p>
            <a:pPr algn="l" eaLnBrk="1" hangingPunct="1"/>
            <a:endParaRPr lang="en-US" sz="3600" dirty="0">
              <a:solidFill>
                <a:srgbClr val="000000"/>
              </a:solidFill>
            </a:endParaRPr>
          </a:p>
        </p:txBody>
      </p:sp>
      <p:sp>
        <p:nvSpPr>
          <p:cNvPr id="74783" name="Line 46"/>
          <p:cNvSpPr>
            <a:spLocks noChangeShapeType="1"/>
          </p:cNvSpPr>
          <p:nvPr/>
        </p:nvSpPr>
        <p:spPr bwMode="auto">
          <a:xfrm>
            <a:off x="4474214" y="1607952"/>
            <a:ext cx="514350" cy="0"/>
          </a:xfrm>
          <a:prstGeom prst="line">
            <a:avLst/>
          </a:prstGeom>
          <a:noFill/>
          <a:ln w="9525">
            <a:solidFill>
              <a:schemeClr val="tx1"/>
            </a:solidFill>
            <a:round/>
            <a:headEnd/>
            <a:tailEnd/>
          </a:ln>
        </p:spPr>
        <p:txBody>
          <a:bodyPr wrap="none" anchor="ctr"/>
          <a:lstStyle/>
          <a:p>
            <a:pPr algn="l" eaLnBrk="1" hangingPunct="1"/>
            <a:endParaRPr lang="en-US" sz="3600" dirty="0">
              <a:solidFill>
                <a:srgbClr val="000000"/>
              </a:solidFill>
            </a:endParaRPr>
          </a:p>
        </p:txBody>
      </p:sp>
      <p:sp>
        <p:nvSpPr>
          <p:cNvPr id="74784" name="Line 47"/>
          <p:cNvSpPr>
            <a:spLocks noChangeShapeType="1"/>
          </p:cNvSpPr>
          <p:nvPr/>
        </p:nvSpPr>
        <p:spPr bwMode="auto">
          <a:xfrm>
            <a:off x="4302764" y="2065152"/>
            <a:ext cx="1028700" cy="0"/>
          </a:xfrm>
          <a:prstGeom prst="line">
            <a:avLst/>
          </a:prstGeom>
          <a:noFill/>
          <a:ln w="9525">
            <a:solidFill>
              <a:schemeClr val="tx1"/>
            </a:solidFill>
            <a:round/>
            <a:headEnd/>
            <a:tailEnd/>
          </a:ln>
        </p:spPr>
        <p:txBody>
          <a:bodyPr wrap="none" anchor="ctr"/>
          <a:lstStyle/>
          <a:p>
            <a:pPr algn="l" eaLnBrk="1" hangingPunct="1"/>
            <a:endParaRPr lang="en-US" sz="3600" dirty="0">
              <a:solidFill>
                <a:srgbClr val="000000"/>
              </a:solidFill>
            </a:endParaRPr>
          </a:p>
        </p:txBody>
      </p:sp>
      <p:sp>
        <p:nvSpPr>
          <p:cNvPr id="74786" name="Text Box 49"/>
          <p:cNvSpPr txBox="1">
            <a:spLocks noChangeArrowheads="1"/>
          </p:cNvSpPr>
          <p:nvPr/>
        </p:nvSpPr>
        <p:spPr bwMode="auto">
          <a:xfrm>
            <a:off x="7131914" y="1514649"/>
            <a:ext cx="620683" cy="1200329"/>
          </a:xfrm>
          <a:prstGeom prst="rect">
            <a:avLst/>
          </a:prstGeom>
          <a:noFill/>
          <a:ln w="9525">
            <a:noFill/>
            <a:miter lim="800000"/>
            <a:headEnd/>
            <a:tailEnd/>
          </a:ln>
        </p:spPr>
        <p:txBody>
          <a:bodyPr wrap="none">
            <a:spAutoFit/>
          </a:bodyPr>
          <a:lstStyle/>
          <a:p>
            <a:pPr algn="l"/>
            <a:r>
              <a:rPr lang="en-US" altLang="en-US" sz="3600" dirty="0">
                <a:solidFill>
                  <a:srgbClr val="000000"/>
                </a:solidFill>
              </a:rPr>
              <a:t>ad</a:t>
            </a:r>
          </a:p>
          <a:p>
            <a:pPr algn="l"/>
            <a:r>
              <a:rPr lang="en-US" altLang="en-US" sz="3600" dirty="0">
                <a:solidFill>
                  <a:srgbClr val="000000"/>
                </a:solidFill>
              </a:rPr>
              <a:t>bc</a:t>
            </a:r>
          </a:p>
        </p:txBody>
      </p:sp>
      <p:sp>
        <p:nvSpPr>
          <p:cNvPr id="74787" name="Line 51"/>
          <p:cNvSpPr>
            <a:spLocks noChangeShapeType="1"/>
          </p:cNvSpPr>
          <p:nvPr/>
        </p:nvSpPr>
        <p:spPr bwMode="auto">
          <a:xfrm>
            <a:off x="7063963" y="2155909"/>
            <a:ext cx="1028700" cy="0"/>
          </a:xfrm>
          <a:prstGeom prst="line">
            <a:avLst/>
          </a:prstGeom>
          <a:noFill/>
          <a:ln w="25400">
            <a:solidFill>
              <a:schemeClr val="tx1"/>
            </a:solidFill>
            <a:round/>
            <a:headEnd/>
            <a:tailEnd/>
          </a:ln>
        </p:spPr>
        <p:txBody>
          <a:bodyPr wrap="none" anchor="ctr"/>
          <a:lstStyle/>
          <a:p>
            <a:pPr algn="l" eaLnBrk="1" hangingPunct="1"/>
            <a:endParaRPr lang="en-US" sz="3600" dirty="0">
              <a:solidFill>
                <a:srgbClr val="000000"/>
              </a:solidFill>
            </a:endParaRPr>
          </a:p>
        </p:txBody>
      </p:sp>
      <p:sp>
        <p:nvSpPr>
          <p:cNvPr id="74789" name="Text Box 58"/>
          <p:cNvSpPr txBox="1">
            <a:spLocks noChangeArrowheads="1"/>
          </p:cNvSpPr>
          <p:nvPr/>
        </p:nvSpPr>
        <p:spPr bwMode="auto">
          <a:xfrm>
            <a:off x="209554" y="3593280"/>
            <a:ext cx="10077450" cy="2492990"/>
          </a:xfrm>
          <a:prstGeom prst="rect">
            <a:avLst/>
          </a:prstGeom>
          <a:noFill/>
          <a:ln w="9525">
            <a:noFill/>
            <a:miter lim="800000"/>
            <a:headEnd/>
            <a:tailEnd/>
          </a:ln>
        </p:spPr>
        <p:txBody>
          <a:bodyPr wrap="square">
            <a:spAutoFit/>
          </a:bodyPr>
          <a:lstStyle/>
          <a:p>
            <a:pPr algn="l">
              <a:spcBef>
                <a:spcPct val="50000"/>
              </a:spcBef>
            </a:pPr>
            <a:r>
              <a:rPr lang="en-US" altLang="en-US" sz="2400" dirty="0" smtClean="0">
                <a:solidFill>
                  <a:srgbClr val="000000"/>
                </a:solidFill>
              </a:rPr>
              <a:t>The  OR is the ratio of the odds of the outcome in the exposed over the odds of the outcome in the unexposed, as presented on previous slide.</a:t>
            </a:r>
          </a:p>
          <a:p>
            <a:pPr algn="l">
              <a:spcBef>
                <a:spcPct val="50000"/>
              </a:spcBef>
            </a:pPr>
            <a:r>
              <a:rPr lang="en-US" altLang="en-US" sz="2400" dirty="0" smtClean="0">
                <a:solidFill>
                  <a:srgbClr val="000000"/>
                </a:solidFill>
              </a:rPr>
              <a:t>OR is also often </a:t>
            </a:r>
            <a:r>
              <a:rPr lang="en-US" altLang="en-US" sz="2400" dirty="0">
                <a:solidFill>
                  <a:srgbClr val="000000"/>
                </a:solidFill>
              </a:rPr>
              <a:t>described as </a:t>
            </a:r>
            <a:r>
              <a:rPr lang="en-US" altLang="en-US" sz="2400" dirty="0" smtClean="0">
                <a:solidFill>
                  <a:srgbClr val="000000"/>
                </a:solidFill>
              </a:rPr>
              <a:t>“cross-product” of the cells in a 2x2 table.</a:t>
            </a:r>
          </a:p>
          <a:p>
            <a:pPr algn="l">
              <a:spcBef>
                <a:spcPct val="50000"/>
              </a:spcBef>
            </a:pPr>
            <a:r>
              <a:rPr lang="en-US" altLang="en-US" sz="2400" dirty="0" smtClean="0">
                <a:solidFill>
                  <a:srgbClr val="000000"/>
                </a:solidFill>
              </a:rPr>
              <a:t>Instead of cross-product, it is better </a:t>
            </a:r>
            <a:r>
              <a:rPr lang="en-US" altLang="en-US" sz="2400" dirty="0">
                <a:solidFill>
                  <a:srgbClr val="000000"/>
                </a:solidFill>
              </a:rPr>
              <a:t>to calculate </a:t>
            </a:r>
            <a:r>
              <a:rPr lang="en-US" altLang="en-US" sz="2400" dirty="0" smtClean="0">
                <a:solidFill>
                  <a:srgbClr val="000000"/>
                </a:solidFill>
              </a:rPr>
              <a:t>based on first principles: </a:t>
            </a:r>
          </a:p>
          <a:p>
            <a:pPr algn="l">
              <a:spcBef>
                <a:spcPct val="50000"/>
              </a:spcBef>
            </a:pPr>
            <a:r>
              <a:rPr lang="en-US" altLang="en-US" sz="2400" dirty="0">
                <a:solidFill>
                  <a:srgbClr val="000000"/>
                </a:solidFill>
              </a:rPr>
              <a:t>	</a:t>
            </a:r>
            <a:r>
              <a:rPr lang="en-US" altLang="en-US" sz="2400" dirty="0" smtClean="0">
                <a:solidFill>
                  <a:srgbClr val="000000"/>
                </a:solidFill>
              </a:rPr>
              <a:t>odds </a:t>
            </a:r>
            <a:r>
              <a:rPr lang="en-US" altLang="en-US" sz="2400" dirty="0">
                <a:solidFill>
                  <a:srgbClr val="000000"/>
                </a:solidFill>
              </a:rPr>
              <a:t>of disease in </a:t>
            </a:r>
            <a:r>
              <a:rPr lang="en-US" altLang="en-US" sz="2400" dirty="0" smtClean="0">
                <a:solidFill>
                  <a:srgbClr val="000000"/>
                </a:solidFill>
              </a:rPr>
              <a:t>exposed / </a:t>
            </a:r>
            <a:r>
              <a:rPr lang="en-US" altLang="en-US" sz="2400" dirty="0">
                <a:solidFill>
                  <a:srgbClr val="000000"/>
                </a:solidFill>
              </a:rPr>
              <a:t>odds of disease in unexposed </a:t>
            </a:r>
          </a:p>
        </p:txBody>
      </p:sp>
    </p:spTree>
    <p:extLst>
      <p:ext uri="{BB962C8B-B14F-4D97-AF65-F5344CB8AC3E}">
        <p14:creationId xmlns:p14="http://schemas.microsoft.com/office/powerpoint/2010/main" val="571512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8" name="Rectangle 2"/>
          <p:cNvSpPr>
            <a:spLocks noGrp="1" noChangeArrowheads="1"/>
          </p:cNvSpPr>
          <p:nvPr>
            <p:ph type="title"/>
          </p:nvPr>
        </p:nvSpPr>
        <p:spPr>
          <a:xfrm>
            <a:off x="914402" y="228600"/>
            <a:ext cx="8745737" cy="800100"/>
          </a:xfrm>
        </p:spPr>
        <p:txBody>
          <a:bodyPr/>
          <a:lstStyle/>
          <a:p>
            <a:r>
              <a:rPr lang="en-US" sz="2800" b="1" dirty="0" smtClean="0"/>
              <a:t>Odds Ratio is Non-Collapsible</a:t>
            </a:r>
            <a:endParaRPr lang="en-US" sz="2800" dirty="0" smtClean="0"/>
          </a:p>
        </p:txBody>
      </p:sp>
      <p:sp>
        <p:nvSpPr>
          <p:cNvPr id="187399" name="Text Box 8"/>
          <p:cNvSpPr>
            <a:spLocks noGrp="1" noChangeArrowheads="1"/>
          </p:cNvSpPr>
          <p:nvPr>
            <p:ph type="body" sz="half" idx="1"/>
          </p:nvPr>
        </p:nvSpPr>
        <p:spPr/>
        <p:txBody>
          <a:bodyPr/>
          <a:lstStyle/>
          <a:p>
            <a:pPr>
              <a:spcBef>
                <a:spcPct val="50000"/>
              </a:spcBef>
              <a:buFont typeface="Symbol" pitchFamily="18" charset="2"/>
              <a:buNone/>
            </a:pPr>
            <a:r>
              <a:rPr lang="en-US" sz="1600" dirty="0" smtClean="0"/>
              <a:t> </a:t>
            </a:r>
            <a:endParaRPr lang="en-US" sz="1200" dirty="0" smtClean="0"/>
          </a:p>
        </p:txBody>
      </p:sp>
      <p:graphicFrame>
        <p:nvGraphicFramePr>
          <p:cNvPr id="187394" name="Object 2048"/>
          <p:cNvGraphicFramePr>
            <a:graphicFrameLocks noGrp="1"/>
          </p:cNvGraphicFramePr>
          <p:nvPr>
            <p:ph sz="half" idx="2"/>
            <p:extLst>
              <p:ext uri="{D42A27DB-BD31-4B8C-83A1-F6EECF244321}">
                <p14:modId xmlns:p14="http://schemas.microsoft.com/office/powerpoint/2010/main" val="2581455839"/>
              </p:ext>
            </p:extLst>
          </p:nvPr>
        </p:nvGraphicFramePr>
        <p:xfrm>
          <a:off x="1105531" y="1438275"/>
          <a:ext cx="6304359" cy="1765300"/>
        </p:xfrm>
        <a:graphic>
          <a:graphicData uri="http://schemas.openxmlformats.org/presentationml/2006/ole">
            <mc:AlternateContent xmlns:mc="http://schemas.openxmlformats.org/markup-compatibility/2006">
              <mc:Choice xmlns:v="urn:schemas-microsoft-com:vml" Requires="v">
                <p:oleObj spid="_x0000_s15368" name="Document" r:id="rId4" imgW="5689998" imgH="1792497" progId="Word.Document.8">
                  <p:embed/>
                </p:oleObj>
              </mc:Choice>
              <mc:Fallback>
                <p:oleObj name="Document" r:id="rId4" imgW="5689998" imgH="1792497" progId="Word.Document.8">
                  <p:embed/>
                  <p:pic>
                    <p:nvPicPr>
                      <p:cNvPr id="0" name=""/>
                      <p:cNvPicPr>
                        <a:picLocks noChangeArrowheads="1"/>
                      </p:cNvPicPr>
                      <p:nvPr/>
                    </p:nvPicPr>
                    <p:blipFill>
                      <a:blip r:embed="rId5"/>
                      <a:srcRect/>
                      <a:stretch>
                        <a:fillRect/>
                      </a:stretch>
                    </p:blipFill>
                    <p:spPr bwMode="auto">
                      <a:xfrm>
                        <a:off x="1105531" y="1438275"/>
                        <a:ext cx="6304359" cy="1765300"/>
                      </a:xfrm>
                      <a:prstGeom prst="rect">
                        <a:avLst/>
                      </a:prstGeom>
                      <a:noFill/>
                      <a:ln>
                        <a:noFill/>
                      </a:ln>
                      <a:effectLst/>
                      <a:extLst/>
                    </p:spPr>
                  </p:pic>
                </p:oleObj>
              </mc:Fallback>
            </mc:AlternateContent>
          </a:graphicData>
        </a:graphic>
      </p:graphicFrame>
      <p:graphicFrame>
        <p:nvGraphicFramePr>
          <p:cNvPr id="187395" name="Object 2049"/>
          <p:cNvGraphicFramePr>
            <a:graphicFrameLocks/>
          </p:cNvGraphicFramePr>
          <p:nvPr/>
        </p:nvGraphicFramePr>
        <p:xfrm>
          <a:off x="-85725" y="3276600"/>
          <a:ext cx="5572125" cy="1447800"/>
        </p:xfrm>
        <a:graphic>
          <a:graphicData uri="http://schemas.openxmlformats.org/presentationml/2006/ole">
            <mc:AlternateContent xmlns:mc="http://schemas.openxmlformats.org/markup-compatibility/2006">
              <mc:Choice xmlns:v="urn:schemas-microsoft-com:vml" Requires="v">
                <p:oleObj spid="_x0000_s15369" name="Document" r:id="rId6" imgW="4201414" imgH="1360588" progId="Word.Document.8">
                  <p:embed/>
                </p:oleObj>
              </mc:Choice>
              <mc:Fallback>
                <p:oleObj name="Document" r:id="rId6" imgW="4201414" imgH="1360588" progId="Word.Documen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25" y="3276600"/>
                        <a:ext cx="557212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7400" name="Line 5"/>
          <p:cNvSpPr>
            <a:spLocks noChangeShapeType="1"/>
          </p:cNvSpPr>
          <p:nvPr/>
        </p:nvSpPr>
        <p:spPr bwMode="auto">
          <a:xfrm flipH="1">
            <a:off x="4572000" y="2514600"/>
            <a:ext cx="685800" cy="342900"/>
          </a:xfrm>
          <a:prstGeom prst="line">
            <a:avLst/>
          </a:prstGeom>
          <a:noFill/>
          <a:ln w="12700">
            <a:solidFill>
              <a:schemeClr val="tx1"/>
            </a:solidFill>
            <a:round/>
            <a:headEnd type="none" w="sm" len="sm"/>
            <a:tailEnd type="triangle" w="sm" len="sm"/>
          </a:ln>
        </p:spPr>
        <p:txBody>
          <a:bodyPr wrap="none" anchor="ctr"/>
          <a:lstStyle/>
          <a:p>
            <a:pPr algn="l" eaLnBrk="1" hangingPunct="1"/>
            <a:endParaRPr lang="en-US" sz="3600" dirty="0">
              <a:solidFill>
                <a:srgbClr val="000000"/>
              </a:solidFill>
            </a:endParaRPr>
          </a:p>
        </p:txBody>
      </p:sp>
      <p:sp>
        <p:nvSpPr>
          <p:cNvPr id="187401" name="Line 6"/>
          <p:cNvSpPr>
            <a:spLocks noChangeShapeType="1"/>
          </p:cNvSpPr>
          <p:nvPr/>
        </p:nvSpPr>
        <p:spPr bwMode="auto">
          <a:xfrm>
            <a:off x="5257800" y="2514600"/>
            <a:ext cx="800100" cy="342900"/>
          </a:xfrm>
          <a:prstGeom prst="line">
            <a:avLst/>
          </a:prstGeom>
          <a:noFill/>
          <a:ln w="12700">
            <a:solidFill>
              <a:schemeClr val="tx1"/>
            </a:solidFill>
            <a:round/>
            <a:headEnd type="none" w="sm" len="sm"/>
            <a:tailEnd type="triangle" w="sm" len="sm"/>
          </a:ln>
        </p:spPr>
        <p:txBody>
          <a:bodyPr wrap="none" anchor="ctr"/>
          <a:lstStyle/>
          <a:p>
            <a:pPr algn="l" eaLnBrk="1" hangingPunct="1"/>
            <a:endParaRPr lang="en-US" sz="3600" dirty="0">
              <a:solidFill>
                <a:srgbClr val="000000"/>
              </a:solidFill>
            </a:endParaRPr>
          </a:p>
        </p:txBody>
      </p:sp>
      <p:sp>
        <p:nvSpPr>
          <p:cNvPr id="187402" name="Text Box 7"/>
          <p:cNvSpPr txBox="1">
            <a:spLocks noChangeArrowheads="1"/>
          </p:cNvSpPr>
          <p:nvPr/>
        </p:nvSpPr>
        <p:spPr bwMode="auto">
          <a:xfrm>
            <a:off x="171450" y="2438493"/>
            <a:ext cx="3086100" cy="461963"/>
          </a:xfrm>
          <a:prstGeom prst="rect">
            <a:avLst/>
          </a:prstGeom>
          <a:noFill/>
          <a:ln w="12700">
            <a:noFill/>
            <a:miter lim="800000"/>
            <a:headEnd type="none" w="sm" len="sm"/>
            <a:tailEnd type="none" w="sm" len="sm"/>
          </a:ln>
        </p:spPr>
        <p:txBody>
          <a:bodyPr>
            <a:spAutoFit/>
          </a:bodyPr>
          <a:lstStyle/>
          <a:p>
            <a:pPr algn="l"/>
            <a:r>
              <a:rPr lang="en-US" sz="2400" b="1" dirty="0">
                <a:solidFill>
                  <a:srgbClr val="000000"/>
                </a:solidFill>
              </a:rPr>
              <a:t>Stratified/Adjusted</a:t>
            </a:r>
            <a:endParaRPr lang="en-US" sz="2400" dirty="0">
              <a:solidFill>
                <a:srgbClr val="000000"/>
              </a:solidFill>
            </a:endParaRPr>
          </a:p>
        </p:txBody>
      </p:sp>
      <p:sp>
        <p:nvSpPr>
          <p:cNvPr id="187403" name="Text Box 9"/>
          <p:cNvSpPr txBox="1">
            <a:spLocks noChangeArrowheads="1"/>
          </p:cNvSpPr>
          <p:nvPr/>
        </p:nvSpPr>
        <p:spPr bwMode="auto">
          <a:xfrm>
            <a:off x="171450" y="1143093"/>
            <a:ext cx="2971800" cy="461963"/>
          </a:xfrm>
          <a:prstGeom prst="rect">
            <a:avLst/>
          </a:prstGeom>
          <a:noFill/>
          <a:ln w="12700">
            <a:noFill/>
            <a:miter lim="800000"/>
            <a:headEnd type="none" w="sm" len="sm"/>
            <a:tailEnd type="none" w="sm" len="sm"/>
          </a:ln>
        </p:spPr>
        <p:txBody>
          <a:bodyPr>
            <a:spAutoFit/>
          </a:bodyPr>
          <a:lstStyle/>
          <a:p>
            <a:pPr algn="l"/>
            <a:r>
              <a:rPr lang="en-US" sz="2400" b="1" dirty="0">
                <a:solidFill>
                  <a:srgbClr val="000000"/>
                </a:solidFill>
              </a:rPr>
              <a:t>Crude/Unadjusted</a:t>
            </a:r>
            <a:endParaRPr lang="en-US" sz="2400" dirty="0">
              <a:solidFill>
                <a:srgbClr val="000000"/>
              </a:solidFill>
            </a:endParaRPr>
          </a:p>
        </p:txBody>
      </p:sp>
      <p:sp>
        <p:nvSpPr>
          <p:cNvPr id="187404" name="Text Box 10"/>
          <p:cNvSpPr txBox="1">
            <a:spLocks noChangeArrowheads="1"/>
          </p:cNvSpPr>
          <p:nvPr/>
        </p:nvSpPr>
        <p:spPr bwMode="auto">
          <a:xfrm>
            <a:off x="5743575" y="2667093"/>
            <a:ext cx="1943100" cy="646113"/>
          </a:xfrm>
          <a:prstGeom prst="rect">
            <a:avLst/>
          </a:prstGeom>
          <a:noFill/>
          <a:ln w="12700">
            <a:noFill/>
            <a:miter lim="800000"/>
            <a:headEnd type="none" w="sm" len="sm"/>
            <a:tailEnd type="none" w="sm" len="sm"/>
          </a:ln>
        </p:spPr>
        <p:txBody>
          <a:bodyPr>
            <a:spAutoFit/>
          </a:bodyPr>
          <a:lstStyle/>
          <a:p>
            <a:r>
              <a:rPr lang="en-US" sz="3600" dirty="0">
                <a:solidFill>
                  <a:srgbClr val="000000"/>
                </a:solidFill>
              </a:rPr>
              <a:t>Old</a:t>
            </a:r>
          </a:p>
        </p:txBody>
      </p:sp>
      <p:sp>
        <p:nvSpPr>
          <p:cNvPr id="187405" name="Text Box 11"/>
          <p:cNvSpPr txBox="1">
            <a:spLocks noChangeArrowheads="1"/>
          </p:cNvSpPr>
          <p:nvPr/>
        </p:nvSpPr>
        <p:spPr bwMode="auto">
          <a:xfrm>
            <a:off x="2686050" y="2667093"/>
            <a:ext cx="1943100" cy="646113"/>
          </a:xfrm>
          <a:prstGeom prst="rect">
            <a:avLst/>
          </a:prstGeom>
          <a:noFill/>
          <a:ln w="12700">
            <a:noFill/>
            <a:miter lim="800000"/>
            <a:headEnd type="none" w="sm" len="sm"/>
            <a:tailEnd type="none" w="sm" len="sm"/>
          </a:ln>
        </p:spPr>
        <p:txBody>
          <a:bodyPr>
            <a:spAutoFit/>
          </a:bodyPr>
          <a:lstStyle/>
          <a:p>
            <a:r>
              <a:rPr lang="en-US" sz="3600" dirty="0">
                <a:solidFill>
                  <a:srgbClr val="000000"/>
                </a:solidFill>
              </a:rPr>
              <a:t>Young</a:t>
            </a:r>
          </a:p>
        </p:txBody>
      </p:sp>
      <p:sp>
        <p:nvSpPr>
          <p:cNvPr id="187406" name="Text Box 12"/>
          <p:cNvSpPr txBox="1">
            <a:spLocks noChangeArrowheads="1"/>
          </p:cNvSpPr>
          <p:nvPr/>
        </p:nvSpPr>
        <p:spPr bwMode="auto">
          <a:xfrm>
            <a:off x="6024746" y="1871536"/>
            <a:ext cx="4457700" cy="646112"/>
          </a:xfrm>
          <a:prstGeom prst="rect">
            <a:avLst/>
          </a:prstGeom>
          <a:noFill/>
          <a:ln w="12700">
            <a:noFill/>
            <a:miter lim="800000"/>
            <a:headEnd type="none" w="sm" len="sm"/>
            <a:tailEnd type="none" w="sm" len="sm"/>
          </a:ln>
        </p:spPr>
        <p:txBody>
          <a:bodyPr>
            <a:spAutoFit/>
          </a:bodyPr>
          <a:lstStyle/>
          <a:p>
            <a:r>
              <a:rPr lang="en-US" sz="3600" b="1" dirty="0">
                <a:solidFill>
                  <a:srgbClr val="FF0000"/>
                </a:solidFill>
              </a:rPr>
              <a:t>OR </a:t>
            </a:r>
            <a:r>
              <a:rPr lang="en-US" sz="2000" b="1" baseline="-25000" dirty="0">
                <a:solidFill>
                  <a:srgbClr val="FF0000"/>
                </a:solidFill>
              </a:rPr>
              <a:t>crude</a:t>
            </a:r>
          </a:p>
        </p:txBody>
      </p:sp>
      <p:sp>
        <p:nvSpPr>
          <p:cNvPr id="187407" name="Text Box 13"/>
          <p:cNvSpPr txBox="1">
            <a:spLocks noChangeArrowheads="1"/>
          </p:cNvSpPr>
          <p:nvPr/>
        </p:nvSpPr>
        <p:spPr bwMode="auto">
          <a:xfrm>
            <a:off x="771525" y="4666437"/>
            <a:ext cx="4686300" cy="646113"/>
          </a:xfrm>
          <a:prstGeom prst="rect">
            <a:avLst/>
          </a:prstGeom>
          <a:noFill/>
          <a:ln w="12700">
            <a:noFill/>
            <a:miter lim="800000"/>
            <a:headEnd type="none" w="sm" len="sm"/>
            <a:tailEnd type="none" w="sm" len="sm"/>
          </a:ln>
        </p:spPr>
        <p:txBody>
          <a:bodyPr>
            <a:spAutoFit/>
          </a:bodyPr>
          <a:lstStyle/>
          <a:p>
            <a:r>
              <a:rPr lang="en-US" sz="3600" b="1" dirty="0">
                <a:solidFill>
                  <a:srgbClr val="FF0000"/>
                </a:solidFill>
              </a:rPr>
              <a:t>OR </a:t>
            </a:r>
            <a:r>
              <a:rPr lang="en-US" sz="2000" b="1" baseline="-25000" dirty="0">
                <a:solidFill>
                  <a:srgbClr val="FF0000"/>
                </a:solidFill>
              </a:rPr>
              <a:t>young</a:t>
            </a:r>
            <a:r>
              <a:rPr lang="en-US" sz="3600" b="1" dirty="0">
                <a:solidFill>
                  <a:srgbClr val="FF0000"/>
                </a:solidFill>
              </a:rPr>
              <a:t> = 4.5 </a:t>
            </a:r>
          </a:p>
        </p:txBody>
      </p:sp>
      <p:sp>
        <p:nvSpPr>
          <p:cNvPr id="187408" name="Text Box 14"/>
          <p:cNvSpPr txBox="1">
            <a:spLocks noChangeArrowheads="1"/>
          </p:cNvSpPr>
          <p:nvPr/>
        </p:nvSpPr>
        <p:spPr bwMode="auto">
          <a:xfrm>
            <a:off x="6413047" y="4706032"/>
            <a:ext cx="3429000" cy="646112"/>
          </a:xfrm>
          <a:prstGeom prst="rect">
            <a:avLst/>
          </a:prstGeom>
          <a:noFill/>
          <a:ln w="12700">
            <a:noFill/>
            <a:miter lim="800000"/>
            <a:headEnd type="none" w="sm" len="sm"/>
            <a:tailEnd type="none" w="sm" len="sm"/>
          </a:ln>
        </p:spPr>
        <p:txBody>
          <a:bodyPr>
            <a:spAutoFit/>
          </a:bodyPr>
          <a:lstStyle/>
          <a:p>
            <a:r>
              <a:rPr lang="en-US" sz="3600" b="1" dirty="0">
                <a:solidFill>
                  <a:srgbClr val="FF0000"/>
                </a:solidFill>
              </a:rPr>
              <a:t>OR </a:t>
            </a:r>
            <a:r>
              <a:rPr lang="en-US" sz="2000" b="1" baseline="-25000" dirty="0">
                <a:solidFill>
                  <a:srgbClr val="FF0000"/>
                </a:solidFill>
              </a:rPr>
              <a:t>old</a:t>
            </a:r>
            <a:r>
              <a:rPr lang="en-US" sz="3600" b="1" dirty="0">
                <a:solidFill>
                  <a:srgbClr val="FF0000"/>
                </a:solidFill>
              </a:rPr>
              <a:t> = 4.5 </a:t>
            </a:r>
          </a:p>
        </p:txBody>
      </p:sp>
      <p:sp>
        <p:nvSpPr>
          <p:cNvPr id="187409" name="Rectangle 15"/>
          <p:cNvSpPr>
            <a:spLocks noChangeArrowheads="1"/>
          </p:cNvSpPr>
          <p:nvPr/>
        </p:nvSpPr>
        <p:spPr bwMode="auto">
          <a:xfrm>
            <a:off x="914402" y="5067300"/>
            <a:ext cx="8745737" cy="1257300"/>
          </a:xfrm>
          <a:prstGeom prst="rect">
            <a:avLst/>
          </a:prstGeom>
          <a:noFill/>
          <a:ln w="9525">
            <a:noFill/>
            <a:miter lim="800000"/>
            <a:headEnd/>
            <a:tailEnd/>
          </a:ln>
        </p:spPr>
        <p:txBody>
          <a:bodyPr lIns="87312" tIns="42862" rIns="87312" bIns="42862"/>
          <a:lstStyle/>
          <a:p>
            <a:pPr marL="322263" indent="-322263" algn="l" defTabSz="803275">
              <a:spcBef>
                <a:spcPct val="20000"/>
              </a:spcBef>
              <a:spcAft>
                <a:spcPct val="50000"/>
              </a:spcAft>
              <a:buClr>
                <a:srgbClr val="3333CC"/>
              </a:buClr>
              <a:buSzPct val="75000"/>
              <a:buFont typeface="Symbol" pitchFamily="18" charset="2"/>
              <a:buChar char="·"/>
            </a:pPr>
            <a:endParaRPr lang="en-US" sz="2000" dirty="0">
              <a:solidFill>
                <a:srgbClr val="000000"/>
              </a:solidFill>
            </a:endParaRPr>
          </a:p>
          <a:p>
            <a:pPr marL="676275" lvl="1" indent="-239713" algn="l" defTabSz="803275">
              <a:spcAft>
                <a:spcPct val="25000"/>
              </a:spcAft>
              <a:buClr>
                <a:srgbClr val="000000"/>
              </a:buClr>
              <a:buSzPct val="100000"/>
            </a:pPr>
            <a:endParaRPr lang="en-US" sz="2000" b="1" dirty="0">
              <a:solidFill>
                <a:srgbClr val="000000"/>
              </a:solidFill>
            </a:endParaRPr>
          </a:p>
          <a:p>
            <a:pPr marL="322263" indent="-322263" algn="l" defTabSz="803275">
              <a:spcBef>
                <a:spcPct val="20000"/>
              </a:spcBef>
              <a:spcAft>
                <a:spcPct val="50000"/>
              </a:spcAft>
              <a:buClr>
                <a:srgbClr val="3333CC"/>
              </a:buClr>
              <a:buSzPct val="75000"/>
              <a:buFont typeface="Symbol" pitchFamily="18" charset="2"/>
              <a:buChar char="·"/>
            </a:pPr>
            <a:endParaRPr lang="en-US" sz="2000" dirty="0">
              <a:solidFill>
                <a:srgbClr val="000000"/>
              </a:solidFill>
            </a:endParaRPr>
          </a:p>
        </p:txBody>
      </p:sp>
      <p:sp>
        <p:nvSpPr>
          <p:cNvPr id="187410" name="Rectangle 16"/>
          <p:cNvSpPr>
            <a:spLocks noChangeArrowheads="1"/>
          </p:cNvSpPr>
          <p:nvPr/>
        </p:nvSpPr>
        <p:spPr bwMode="auto">
          <a:xfrm>
            <a:off x="8810619" y="1813674"/>
            <a:ext cx="1140056" cy="646331"/>
          </a:xfrm>
          <a:prstGeom prst="rect">
            <a:avLst/>
          </a:prstGeom>
          <a:noFill/>
          <a:ln w="9525">
            <a:noFill/>
            <a:miter lim="800000"/>
            <a:headEnd/>
            <a:tailEnd/>
          </a:ln>
        </p:spPr>
        <p:txBody>
          <a:bodyPr wrap="none">
            <a:spAutoFit/>
          </a:bodyPr>
          <a:lstStyle/>
          <a:p>
            <a:pPr algn="l"/>
            <a:r>
              <a:rPr lang="en-US" sz="3600" b="1" dirty="0">
                <a:solidFill>
                  <a:srgbClr val="000000"/>
                </a:solidFill>
              </a:rPr>
              <a:t>= </a:t>
            </a:r>
            <a:r>
              <a:rPr lang="en-US" sz="3600" b="1" dirty="0">
                <a:solidFill>
                  <a:srgbClr val="FF0000"/>
                </a:solidFill>
              </a:rPr>
              <a:t>3.3</a:t>
            </a:r>
            <a:endParaRPr lang="en-US" sz="3600" dirty="0">
              <a:solidFill>
                <a:srgbClr val="FF0000"/>
              </a:solidFill>
            </a:endParaRPr>
          </a:p>
        </p:txBody>
      </p:sp>
      <p:graphicFrame>
        <p:nvGraphicFramePr>
          <p:cNvPr id="187397" name="Object 5"/>
          <p:cNvGraphicFramePr>
            <a:graphicFrameLocks/>
          </p:cNvGraphicFramePr>
          <p:nvPr/>
        </p:nvGraphicFramePr>
        <p:xfrm>
          <a:off x="4893470" y="3200400"/>
          <a:ext cx="5393531" cy="1524000"/>
        </p:xfrm>
        <a:graphic>
          <a:graphicData uri="http://schemas.openxmlformats.org/presentationml/2006/ole">
            <mc:AlternateContent xmlns:mc="http://schemas.openxmlformats.org/markup-compatibility/2006">
              <mc:Choice xmlns:v="urn:schemas-microsoft-com:vml" Requires="v">
                <p:oleObj spid="_x0000_s15370" name="Document" r:id="rId8" imgW="4201414" imgH="1360588" progId="Word.Document.8">
                  <p:embed/>
                </p:oleObj>
              </mc:Choice>
              <mc:Fallback>
                <p:oleObj name="Document" r:id="rId8" imgW="4201414" imgH="1360588" progId="Word.Documen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93470" y="3200400"/>
                        <a:ext cx="5393531"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 Box 12"/>
          <p:cNvSpPr txBox="1">
            <a:spLocks noChangeArrowheads="1"/>
          </p:cNvSpPr>
          <p:nvPr/>
        </p:nvSpPr>
        <p:spPr bwMode="auto">
          <a:xfrm>
            <a:off x="5985123" y="2336895"/>
            <a:ext cx="4457700" cy="646113"/>
          </a:xfrm>
          <a:prstGeom prst="rect">
            <a:avLst/>
          </a:prstGeom>
          <a:noFill/>
          <a:ln w="12700">
            <a:noFill/>
            <a:miter lim="800000"/>
            <a:headEnd type="none" w="sm" len="sm"/>
            <a:tailEnd type="none" w="sm" len="sm"/>
          </a:ln>
        </p:spPr>
        <p:txBody>
          <a:bodyPr>
            <a:spAutoFit/>
          </a:bodyPr>
          <a:lstStyle/>
          <a:p>
            <a:r>
              <a:rPr lang="en-US" sz="3600" b="1" dirty="0">
                <a:solidFill>
                  <a:srgbClr val="000000"/>
                </a:solidFill>
              </a:rPr>
              <a:t>PR </a:t>
            </a:r>
            <a:r>
              <a:rPr lang="en-US" sz="2000" b="1" baseline="-25000" dirty="0">
                <a:solidFill>
                  <a:srgbClr val="000000"/>
                </a:solidFill>
              </a:rPr>
              <a:t>crude</a:t>
            </a:r>
          </a:p>
        </p:txBody>
      </p:sp>
      <p:sp>
        <p:nvSpPr>
          <p:cNvPr id="20" name="Rectangle 19"/>
          <p:cNvSpPr>
            <a:spLocks noChangeArrowheads="1"/>
          </p:cNvSpPr>
          <p:nvPr/>
        </p:nvSpPr>
        <p:spPr bwMode="auto">
          <a:xfrm>
            <a:off x="8832718" y="2362293"/>
            <a:ext cx="1140056" cy="646331"/>
          </a:xfrm>
          <a:prstGeom prst="rect">
            <a:avLst/>
          </a:prstGeom>
          <a:noFill/>
          <a:ln w="9525">
            <a:noFill/>
            <a:miter lim="800000"/>
            <a:headEnd/>
            <a:tailEnd/>
          </a:ln>
        </p:spPr>
        <p:txBody>
          <a:bodyPr wrap="none">
            <a:spAutoFit/>
          </a:bodyPr>
          <a:lstStyle/>
          <a:p>
            <a:pPr algn="l"/>
            <a:r>
              <a:rPr lang="en-US" sz="3600" b="1" dirty="0">
                <a:solidFill>
                  <a:srgbClr val="000000"/>
                </a:solidFill>
              </a:rPr>
              <a:t>= 1.9</a:t>
            </a:r>
            <a:endParaRPr lang="en-US" sz="3600" dirty="0">
              <a:solidFill>
                <a:srgbClr val="000000"/>
              </a:solidFill>
            </a:endParaRPr>
          </a:p>
        </p:txBody>
      </p:sp>
      <p:sp>
        <p:nvSpPr>
          <p:cNvPr id="21" name="Text Box 13"/>
          <p:cNvSpPr txBox="1">
            <a:spLocks noChangeArrowheads="1"/>
          </p:cNvSpPr>
          <p:nvPr/>
        </p:nvSpPr>
        <p:spPr bwMode="auto">
          <a:xfrm>
            <a:off x="800100" y="5261523"/>
            <a:ext cx="4686300" cy="646113"/>
          </a:xfrm>
          <a:prstGeom prst="rect">
            <a:avLst/>
          </a:prstGeom>
          <a:noFill/>
          <a:ln w="12700">
            <a:noFill/>
            <a:miter lim="800000"/>
            <a:headEnd type="none" w="sm" len="sm"/>
            <a:tailEnd type="none" w="sm" len="sm"/>
          </a:ln>
        </p:spPr>
        <p:txBody>
          <a:bodyPr>
            <a:spAutoFit/>
          </a:bodyPr>
          <a:lstStyle/>
          <a:p>
            <a:r>
              <a:rPr lang="en-US" sz="3600" b="1" dirty="0">
                <a:solidFill>
                  <a:srgbClr val="000000"/>
                </a:solidFill>
              </a:rPr>
              <a:t>PR </a:t>
            </a:r>
            <a:r>
              <a:rPr lang="en-US" sz="2000" b="1" baseline="-25000" dirty="0">
                <a:solidFill>
                  <a:srgbClr val="000000"/>
                </a:solidFill>
              </a:rPr>
              <a:t>young</a:t>
            </a:r>
            <a:r>
              <a:rPr lang="en-US" sz="3600" b="1" dirty="0">
                <a:solidFill>
                  <a:srgbClr val="000000"/>
                </a:solidFill>
              </a:rPr>
              <a:t> = 3.1 </a:t>
            </a:r>
          </a:p>
        </p:txBody>
      </p:sp>
      <p:sp>
        <p:nvSpPr>
          <p:cNvPr id="22" name="Text Box 14"/>
          <p:cNvSpPr txBox="1">
            <a:spLocks noChangeArrowheads="1"/>
          </p:cNvSpPr>
          <p:nvPr/>
        </p:nvSpPr>
        <p:spPr bwMode="auto">
          <a:xfrm>
            <a:off x="6429375" y="5294181"/>
            <a:ext cx="3429000" cy="646113"/>
          </a:xfrm>
          <a:prstGeom prst="rect">
            <a:avLst/>
          </a:prstGeom>
          <a:noFill/>
          <a:ln w="12700">
            <a:noFill/>
            <a:miter lim="800000"/>
            <a:headEnd type="none" w="sm" len="sm"/>
            <a:tailEnd type="none" w="sm" len="sm"/>
          </a:ln>
        </p:spPr>
        <p:txBody>
          <a:bodyPr>
            <a:spAutoFit/>
          </a:bodyPr>
          <a:lstStyle/>
          <a:p>
            <a:r>
              <a:rPr lang="en-US" sz="3600" b="1" dirty="0">
                <a:solidFill>
                  <a:srgbClr val="000000"/>
                </a:solidFill>
              </a:rPr>
              <a:t>PR </a:t>
            </a:r>
            <a:r>
              <a:rPr lang="en-US" sz="2000" b="1" baseline="-25000" dirty="0">
                <a:solidFill>
                  <a:srgbClr val="000000"/>
                </a:solidFill>
              </a:rPr>
              <a:t>old</a:t>
            </a:r>
            <a:r>
              <a:rPr lang="en-US" sz="3600" b="1" dirty="0">
                <a:solidFill>
                  <a:srgbClr val="000000"/>
                </a:solidFill>
              </a:rPr>
              <a:t> = 1.6 </a:t>
            </a:r>
          </a:p>
        </p:txBody>
      </p:sp>
      <p:sp>
        <p:nvSpPr>
          <p:cNvPr id="2" name="TextBox 1"/>
          <p:cNvSpPr txBox="1"/>
          <p:nvPr/>
        </p:nvSpPr>
        <p:spPr>
          <a:xfrm>
            <a:off x="174312" y="5725737"/>
            <a:ext cx="10166985" cy="892552"/>
          </a:xfrm>
          <a:prstGeom prst="rect">
            <a:avLst/>
          </a:prstGeom>
          <a:noFill/>
        </p:spPr>
        <p:txBody>
          <a:bodyPr wrap="square" rtlCol="0">
            <a:spAutoFit/>
          </a:bodyPr>
          <a:lstStyle/>
          <a:p>
            <a:pPr algn="l" eaLnBrk="1" hangingPunct="1"/>
            <a:endParaRPr lang="en-US" sz="2600" dirty="0" smtClean="0">
              <a:solidFill>
                <a:srgbClr val="000000"/>
              </a:solidFill>
            </a:endParaRPr>
          </a:p>
          <a:p>
            <a:pPr algn="l" eaLnBrk="1" hangingPunct="1"/>
            <a:r>
              <a:rPr lang="en-US" sz="2600" dirty="0" smtClean="0">
                <a:solidFill>
                  <a:srgbClr val="000000"/>
                </a:solidFill>
              </a:rPr>
              <a:t>PR is said to be “collapsible.”</a:t>
            </a:r>
            <a:endParaRPr lang="en-US" sz="2600" dirty="0">
              <a:solidFill>
                <a:srgbClr val="000000"/>
              </a:solidFill>
            </a:endParaRPr>
          </a:p>
        </p:txBody>
      </p:sp>
      <p:sp>
        <p:nvSpPr>
          <p:cNvPr id="5" name="TextBox 4"/>
          <p:cNvSpPr txBox="1"/>
          <p:nvPr/>
        </p:nvSpPr>
        <p:spPr>
          <a:xfrm>
            <a:off x="5486400" y="6122752"/>
            <a:ext cx="3900488" cy="492443"/>
          </a:xfrm>
          <a:prstGeom prst="rect">
            <a:avLst/>
          </a:prstGeom>
          <a:noFill/>
        </p:spPr>
        <p:txBody>
          <a:bodyPr wrap="square" rtlCol="0">
            <a:spAutoFit/>
          </a:bodyPr>
          <a:lstStyle/>
          <a:p>
            <a:pPr algn="l" eaLnBrk="1" hangingPunct="1"/>
            <a:r>
              <a:rPr lang="en-US" sz="2600" dirty="0">
                <a:solidFill>
                  <a:srgbClr val="FF0000"/>
                </a:solidFill>
              </a:rPr>
              <a:t>OR is “</a:t>
            </a:r>
            <a:r>
              <a:rPr lang="en-US" sz="2600" dirty="0" smtClean="0">
                <a:solidFill>
                  <a:srgbClr val="FF0000"/>
                </a:solidFill>
              </a:rPr>
              <a:t>non-collapsible”</a:t>
            </a:r>
            <a:endParaRPr lang="en-US" sz="2600" dirty="0">
              <a:solidFill>
                <a:srgbClr val="FF0000"/>
              </a:solidFill>
            </a:endParaRPr>
          </a:p>
        </p:txBody>
      </p:sp>
    </p:spTree>
    <p:extLst>
      <p:ext uri="{BB962C8B-B14F-4D97-AF65-F5344CB8AC3E}">
        <p14:creationId xmlns:p14="http://schemas.microsoft.com/office/powerpoint/2010/main" val="236109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740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74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740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740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8" grpId="0"/>
      <p:bldP spid="187410" grpId="0"/>
      <p:bldP spid="2"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ChangeArrowheads="1"/>
          </p:cNvSpPr>
          <p:nvPr>
            <p:ph type="title"/>
          </p:nvPr>
        </p:nvSpPr>
        <p:spPr>
          <a:xfrm>
            <a:off x="0" y="-152400"/>
            <a:ext cx="10287000" cy="1143000"/>
          </a:xfrm>
        </p:spPr>
        <p:txBody>
          <a:bodyPr/>
          <a:lstStyle/>
          <a:p>
            <a:r>
              <a:rPr lang="en-US" altLang="en-US" sz="3200" b="1" dirty="0" smtClean="0"/>
              <a:t>Measures of Association – Cohort Studies</a:t>
            </a:r>
          </a:p>
        </p:txBody>
      </p:sp>
      <p:graphicFrame>
        <p:nvGraphicFramePr>
          <p:cNvPr id="446514" name="Group 50"/>
          <p:cNvGraphicFramePr>
            <a:graphicFrameLocks noGrp="1"/>
          </p:cNvGraphicFramePr>
          <p:nvPr>
            <p:ph idx="1"/>
            <p:extLst>
              <p:ext uri="{D42A27DB-BD31-4B8C-83A1-F6EECF244321}">
                <p14:modId xmlns:p14="http://schemas.microsoft.com/office/powerpoint/2010/main" val="844654992"/>
              </p:ext>
            </p:extLst>
          </p:nvPr>
        </p:nvGraphicFramePr>
        <p:xfrm>
          <a:off x="342900" y="762000"/>
          <a:ext cx="9772650" cy="5251570"/>
        </p:xfrm>
        <a:graphic>
          <a:graphicData uri="http://schemas.openxmlformats.org/drawingml/2006/table">
            <a:tbl>
              <a:tblPr/>
              <a:tblGrid>
                <a:gridCol w="4371975">
                  <a:extLst>
                    <a:ext uri="{9D8B030D-6E8A-4147-A177-3AD203B41FA5}">
                      <a16:colId xmlns="" xmlns:a16="http://schemas.microsoft.com/office/drawing/2014/main" val="20000"/>
                    </a:ext>
                  </a:extLst>
                </a:gridCol>
                <a:gridCol w="2228850">
                  <a:extLst>
                    <a:ext uri="{9D8B030D-6E8A-4147-A177-3AD203B41FA5}">
                      <a16:colId xmlns="" xmlns:a16="http://schemas.microsoft.com/office/drawing/2014/main" val="20001"/>
                    </a:ext>
                  </a:extLst>
                </a:gridCol>
                <a:gridCol w="3171825">
                  <a:extLst>
                    <a:ext uri="{9D8B030D-6E8A-4147-A177-3AD203B41FA5}">
                      <a16:colId xmlns="" xmlns:a16="http://schemas.microsoft.com/office/drawing/2014/main" val="20002"/>
                    </a:ext>
                  </a:extLst>
                </a:gridCol>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Metric</a:t>
                      </a:r>
                    </a:p>
                  </a:txBody>
                  <a:tcPr marL="102870" marR="102870"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L="102870" marR="102870"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(best to depict  public health impact)</a:t>
                      </a:r>
                    </a:p>
                  </a:txBody>
                  <a:tcPr marL="102870" marR="102870"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L="102870" marR="102870"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L="102870" marR="102870"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L="102870" marR="102870"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1"/>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L="102870" marR="102870"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L="102870" marR="102870"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L="102870" marR="102870" marT="45726" marB="45726"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2"/>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L="102870" marR="102870"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L="102870" marR="102870"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L="102870" marR="102870"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205842" name="TextBox 3"/>
          <p:cNvSpPr txBox="1">
            <a:spLocks noChangeArrowheads="1"/>
          </p:cNvSpPr>
          <p:nvPr/>
        </p:nvSpPr>
        <p:spPr bwMode="auto">
          <a:xfrm>
            <a:off x="6515100" y="762000"/>
            <a:ext cx="1543050" cy="584200"/>
          </a:xfrm>
          <a:prstGeom prst="rect">
            <a:avLst/>
          </a:prstGeom>
          <a:noFill/>
          <a:ln w="9525">
            <a:noFill/>
            <a:miter lim="800000"/>
            <a:headEnd/>
            <a:tailEnd/>
          </a:ln>
        </p:spPr>
        <p:txBody>
          <a:bodyPr>
            <a:spAutoFit/>
          </a:bodyPr>
          <a:lstStyle/>
          <a:p>
            <a:pPr algn="l"/>
            <a:r>
              <a:rPr lang="en-US" b="1" u="sng" dirty="0">
                <a:solidFill>
                  <a:srgbClr val="000000"/>
                </a:solidFill>
              </a:rPr>
              <a:t>Scale</a:t>
            </a:r>
          </a:p>
        </p:txBody>
      </p:sp>
    </p:spTree>
    <p:extLst>
      <p:ext uri="{BB962C8B-B14F-4D97-AF65-F5344CB8AC3E}">
        <p14:creationId xmlns:p14="http://schemas.microsoft.com/office/powerpoint/2010/main" val="6672974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ext Box 2"/>
          <p:cNvSpPr txBox="1">
            <a:spLocks noChangeArrowheads="1"/>
          </p:cNvSpPr>
          <p:nvPr/>
        </p:nvSpPr>
        <p:spPr bwMode="auto">
          <a:xfrm>
            <a:off x="204732" y="171058"/>
            <a:ext cx="8893781" cy="584775"/>
          </a:xfrm>
          <a:prstGeom prst="rect">
            <a:avLst/>
          </a:prstGeom>
          <a:noFill/>
          <a:ln w="9525">
            <a:noFill/>
            <a:miter lim="800000"/>
            <a:headEnd/>
            <a:tailEnd/>
          </a:ln>
        </p:spPr>
        <p:txBody>
          <a:bodyPr wrap="none">
            <a:spAutoFit/>
          </a:bodyPr>
          <a:lstStyle/>
          <a:p>
            <a:pPr algn="l"/>
            <a:r>
              <a:rPr lang="en-US" altLang="en-US" b="1" dirty="0">
                <a:solidFill>
                  <a:srgbClr val="000000"/>
                </a:solidFill>
              </a:rPr>
              <a:t>Describing a Rate Ratio &gt; 1  (e.g., </a:t>
            </a:r>
            <a:r>
              <a:rPr lang="en-US" altLang="en-US" b="1" dirty="0" smtClean="0">
                <a:solidFill>
                  <a:srgbClr val="000000"/>
                </a:solidFill>
              </a:rPr>
              <a:t>rate ratio </a:t>
            </a:r>
            <a:r>
              <a:rPr lang="en-US" altLang="en-US" b="1" dirty="0">
                <a:solidFill>
                  <a:srgbClr val="000000"/>
                </a:solidFill>
              </a:rPr>
              <a:t>= 1.5)</a:t>
            </a:r>
          </a:p>
        </p:txBody>
      </p:sp>
      <p:sp>
        <p:nvSpPr>
          <p:cNvPr id="232450" name="Text Box 3"/>
          <p:cNvSpPr txBox="1">
            <a:spLocks noChangeArrowheads="1"/>
          </p:cNvSpPr>
          <p:nvPr/>
        </p:nvSpPr>
        <p:spPr bwMode="auto">
          <a:xfrm>
            <a:off x="317091" y="702451"/>
            <a:ext cx="9601200" cy="5395323"/>
          </a:xfrm>
          <a:prstGeom prst="rect">
            <a:avLst/>
          </a:prstGeom>
          <a:noFill/>
          <a:ln w="9525">
            <a:noFill/>
            <a:miter lim="800000"/>
            <a:headEnd/>
            <a:tailEnd/>
          </a:ln>
        </p:spPr>
        <p:txBody>
          <a:bodyPr>
            <a:spAutoFit/>
          </a:bodyPr>
          <a:lstStyle/>
          <a:p>
            <a:pPr algn="l">
              <a:spcBef>
                <a:spcPct val="25000"/>
              </a:spcBef>
            </a:pPr>
            <a:r>
              <a:rPr lang="en-US" altLang="en-US" sz="3600" dirty="0">
                <a:solidFill>
                  <a:srgbClr val="FF0000"/>
                </a:solidFill>
              </a:rPr>
              <a:t>*</a:t>
            </a:r>
            <a:r>
              <a:rPr lang="en-US" altLang="en-US" sz="3600" dirty="0">
                <a:solidFill>
                  <a:srgbClr val="000000"/>
                </a:solidFill>
              </a:rPr>
              <a:t> </a:t>
            </a:r>
            <a:r>
              <a:rPr lang="en-US" altLang="en-US" sz="2800" dirty="0">
                <a:solidFill>
                  <a:srgbClr val="000000"/>
                </a:solidFill>
              </a:rPr>
              <a:t>“Those who are exposed have 1.5 times the rate of the outcome as those who are not exposed.” </a:t>
            </a:r>
          </a:p>
          <a:p>
            <a:pPr algn="l">
              <a:spcBef>
                <a:spcPct val="25000"/>
              </a:spcBef>
            </a:pPr>
            <a:r>
              <a:rPr lang="en-US" altLang="en-US" sz="2800" dirty="0">
                <a:solidFill>
                  <a:srgbClr val="FF0000"/>
                </a:solidFill>
              </a:rPr>
              <a:t>* </a:t>
            </a:r>
            <a:r>
              <a:rPr lang="en-US" altLang="en-US" sz="2800" dirty="0">
                <a:solidFill>
                  <a:srgbClr val="000000"/>
                </a:solidFill>
              </a:rPr>
              <a:t>“Rate of the outcome in the exposed is 1.5 times as high as the unexposed.”</a:t>
            </a:r>
          </a:p>
          <a:p>
            <a:pPr algn="l">
              <a:spcBef>
                <a:spcPct val="35000"/>
              </a:spcBef>
              <a:buFontTx/>
              <a:buChar char="•"/>
            </a:pPr>
            <a:r>
              <a:rPr lang="en-US" altLang="en-US" sz="2800" dirty="0">
                <a:solidFill>
                  <a:srgbClr val="000000"/>
                </a:solidFill>
              </a:rPr>
              <a:t> </a:t>
            </a:r>
            <a:r>
              <a:rPr lang="en-US" altLang="en-US" sz="2000" dirty="0">
                <a:solidFill>
                  <a:srgbClr val="000000"/>
                </a:solidFill>
              </a:rPr>
              <a:t>“There is a </a:t>
            </a:r>
            <a:r>
              <a:rPr lang="en-US" altLang="en-US" sz="2000" dirty="0" smtClean="0">
                <a:solidFill>
                  <a:srgbClr val="000000"/>
                </a:solidFill>
              </a:rPr>
              <a:t>1.5-fold </a:t>
            </a:r>
            <a:r>
              <a:rPr lang="en-US" altLang="en-US" sz="2000" dirty="0">
                <a:solidFill>
                  <a:srgbClr val="000000"/>
                </a:solidFill>
              </a:rPr>
              <a:t>higher rate of the outcome among exposed compared to unexposed.”</a:t>
            </a:r>
          </a:p>
          <a:p>
            <a:pPr algn="l">
              <a:spcBef>
                <a:spcPct val="35000"/>
              </a:spcBef>
              <a:buFontTx/>
              <a:buChar char="•"/>
            </a:pPr>
            <a:r>
              <a:rPr lang="en-US" altLang="en-US" sz="2000" dirty="0">
                <a:solidFill>
                  <a:srgbClr val="000000"/>
                </a:solidFill>
              </a:rPr>
              <a:t> “Being exposed is associated with a higher rate of the outcome compared with being unexposed (Rate Ratio = 1.5).”  </a:t>
            </a:r>
          </a:p>
          <a:p>
            <a:pPr algn="l">
              <a:spcBef>
                <a:spcPct val="35000"/>
              </a:spcBef>
              <a:buFontTx/>
              <a:buChar char="•"/>
            </a:pPr>
            <a:r>
              <a:rPr lang="en-US" altLang="en-US" sz="2000" dirty="0">
                <a:solidFill>
                  <a:srgbClr val="000000"/>
                </a:solidFill>
              </a:rPr>
              <a:t> “Those who are exposed have a 50% higher rate of the outcome than those who are not exposed.” - With rates, not likely to misinterpret a % as the </a:t>
            </a:r>
            <a:r>
              <a:rPr lang="en-US" altLang="en-US" sz="2000" i="1" dirty="0">
                <a:solidFill>
                  <a:srgbClr val="000000"/>
                </a:solidFill>
              </a:rPr>
              <a:t>difference</a:t>
            </a:r>
            <a:r>
              <a:rPr lang="en-US" altLang="en-US" sz="2000" dirty="0">
                <a:solidFill>
                  <a:srgbClr val="000000"/>
                </a:solidFill>
              </a:rPr>
              <a:t> in rate between the two groups</a:t>
            </a:r>
            <a:r>
              <a:rPr lang="en-US" altLang="en-US" sz="2000" dirty="0" smtClean="0">
                <a:solidFill>
                  <a:srgbClr val="000000"/>
                </a:solidFill>
              </a:rPr>
              <a:t>.  This is unless reader does not understand rates.</a:t>
            </a:r>
            <a:endParaRPr lang="en-US" altLang="en-US" sz="2000" dirty="0">
              <a:solidFill>
                <a:srgbClr val="000000"/>
              </a:solidFill>
            </a:endParaRPr>
          </a:p>
          <a:p>
            <a:pPr algn="l">
              <a:spcBef>
                <a:spcPct val="35000"/>
              </a:spcBef>
              <a:buFontTx/>
              <a:buChar char="•"/>
            </a:pPr>
            <a:r>
              <a:rPr lang="en-US" altLang="en-US" sz="2800" dirty="0">
                <a:solidFill>
                  <a:srgbClr val="000000"/>
                </a:solidFill>
              </a:rPr>
              <a:t>  </a:t>
            </a:r>
            <a:r>
              <a:rPr lang="en-US" altLang="en-US" sz="2800" b="1" dirty="0">
                <a:solidFill>
                  <a:srgbClr val="000000"/>
                </a:solidFill>
              </a:rPr>
              <a:t>Avoid: </a:t>
            </a:r>
            <a:r>
              <a:rPr lang="en-US" altLang="en-US" sz="2800" dirty="0">
                <a:solidFill>
                  <a:srgbClr val="000000"/>
                </a:solidFill>
              </a:rPr>
              <a:t>“Those who are exposed are 1.5 times </a:t>
            </a:r>
            <a:r>
              <a:rPr lang="en-US" altLang="en-US" sz="2800" i="1" dirty="0">
                <a:solidFill>
                  <a:srgbClr val="000000"/>
                </a:solidFill>
              </a:rPr>
              <a:t>more likely</a:t>
            </a:r>
            <a:r>
              <a:rPr lang="en-US" altLang="en-US" sz="2800" dirty="0">
                <a:solidFill>
                  <a:srgbClr val="000000"/>
                </a:solidFill>
              </a:rPr>
              <a:t> to get the outcome than those who are unexposed</a:t>
            </a:r>
            <a:r>
              <a:rPr lang="en-US" altLang="en-US" sz="2800" dirty="0" smtClean="0">
                <a:solidFill>
                  <a:srgbClr val="000000"/>
                </a:solidFill>
              </a:rPr>
              <a:t>.” </a:t>
            </a:r>
            <a:r>
              <a:rPr lang="en-US" altLang="en-US" sz="2400" dirty="0" smtClean="0">
                <a:solidFill>
                  <a:srgbClr val="000000"/>
                </a:solidFill>
              </a:rPr>
              <a:t>(this sounds like a risk)</a:t>
            </a:r>
            <a:endParaRPr lang="en-US" altLang="en-US" sz="2400" dirty="0">
              <a:solidFill>
                <a:srgbClr val="000000"/>
              </a:solidFill>
            </a:endParaRPr>
          </a:p>
        </p:txBody>
      </p:sp>
    </p:spTree>
    <p:extLst>
      <p:ext uri="{BB962C8B-B14F-4D97-AF65-F5344CB8AC3E}">
        <p14:creationId xmlns:p14="http://schemas.microsoft.com/office/powerpoint/2010/main" val="35815657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3" name="Picture 5" descr="20091012104042316_0002"/>
          <p:cNvPicPr>
            <a:picLocks noChangeAspect="1" noChangeArrowheads="1"/>
          </p:cNvPicPr>
          <p:nvPr/>
        </p:nvPicPr>
        <p:blipFill>
          <a:blip r:embed="rId3" cstate="print"/>
          <a:srcRect l="33061" t="6909" r="16823" b="65181"/>
          <a:stretch>
            <a:fillRect/>
          </a:stretch>
        </p:blipFill>
        <p:spPr bwMode="auto">
          <a:xfrm rot="-60000">
            <a:off x="5400675" y="2514600"/>
            <a:ext cx="4543425" cy="2889250"/>
          </a:xfrm>
          <a:prstGeom prst="rect">
            <a:avLst/>
          </a:prstGeom>
          <a:noFill/>
          <a:ln w="9525">
            <a:noFill/>
            <a:miter lim="800000"/>
            <a:headEnd/>
            <a:tailEnd/>
          </a:ln>
        </p:spPr>
      </p:pic>
      <p:sp>
        <p:nvSpPr>
          <p:cNvPr id="238594" name="Text Box 6"/>
          <p:cNvSpPr txBox="1">
            <a:spLocks noChangeArrowheads="1"/>
          </p:cNvSpPr>
          <p:nvPr/>
        </p:nvSpPr>
        <p:spPr bwMode="auto">
          <a:xfrm>
            <a:off x="199468" y="73072"/>
            <a:ext cx="9772650" cy="1646605"/>
          </a:xfrm>
          <a:prstGeom prst="rect">
            <a:avLst/>
          </a:prstGeom>
          <a:noFill/>
          <a:ln w="9525">
            <a:noFill/>
            <a:miter lim="800000"/>
            <a:headEnd/>
            <a:tailEnd/>
          </a:ln>
        </p:spPr>
        <p:txBody>
          <a:bodyPr>
            <a:spAutoFit/>
          </a:bodyPr>
          <a:lstStyle/>
          <a:p>
            <a:pPr algn="l">
              <a:spcBef>
                <a:spcPct val="50000"/>
              </a:spcBef>
            </a:pPr>
            <a:r>
              <a:rPr lang="en-US" b="1" dirty="0">
                <a:solidFill>
                  <a:srgbClr val="000000"/>
                </a:solidFill>
              </a:rPr>
              <a:t>Example:  Mortality after pediatric kidney transplant, stratified by donor </a:t>
            </a:r>
            <a:r>
              <a:rPr lang="en-US" b="1" dirty="0" smtClean="0">
                <a:solidFill>
                  <a:srgbClr val="000000"/>
                </a:solidFill>
              </a:rPr>
              <a:t>type</a:t>
            </a:r>
          </a:p>
          <a:p>
            <a:pPr algn="l">
              <a:spcBef>
                <a:spcPts val="600"/>
              </a:spcBef>
            </a:pPr>
            <a:r>
              <a:rPr lang="en-US" b="1" dirty="0" smtClean="0">
                <a:solidFill>
                  <a:srgbClr val="000000"/>
                </a:solidFill>
              </a:rPr>
              <a:t>How to compare </a:t>
            </a:r>
            <a:r>
              <a:rPr lang="en-US" b="1" u="sng" dirty="0" smtClean="0">
                <a:solidFill>
                  <a:srgbClr val="000000"/>
                </a:solidFill>
              </a:rPr>
              <a:t>hazards</a:t>
            </a:r>
            <a:r>
              <a:rPr lang="en-US" b="1" dirty="0" smtClean="0">
                <a:solidFill>
                  <a:srgbClr val="000000"/>
                </a:solidFill>
              </a:rPr>
              <a:t> in 2 groups?</a:t>
            </a:r>
            <a:endParaRPr lang="en-US" b="1" dirty="0">
              <a:solidFill>
                <a:srgbClr val="000000"/>
              </a:solidFill>
            </a:endParaRPr>
          </a:p>
        </p:txBody>
      </p:sp>
      <p:sp>
        <p:nvSpPr>
          <p:cNvPr id="238595" name="Text Box 7"/>
          <p:cNvSpPr txBox="1">
            <a:spLocks noChangeArrowheads="1"/>
          </p:cNvSpPr>
          <p:nvPr/>
        </p:nvSpPr>
        <p:spPr bwMode="auto">
          <a:xfrm>
            <a:off x="3248919" y="6397982"/>
            <a:ext cx="6943725" cy="396875"/>
          </a:xfrm>
          <a:prstGeom prst="rect">
            <a:avLst/>
          </a:prstGeom>
          <a:noFill/>
          <a:ln w="9525">
            <a:noFill/>
            <a:miter lim="800000"/>
            <a:headEnd/>
            <a:tailEnd/>
          </a:ln>
        </p:spPr>
        <p:txBody>
          <a:bodyPr>
            <a:spAutoFit/>
          </a:bodyPr>
          <a:lstStyle/>
          <a:p>
            <a:pPr algn="l">
              <a:spcBef>
                <a:spcPct val="50000"/>
              </a:spcBef>
            </a:pPr>
            <a:r>
              <a:rPr lang="en-US" sz="2000" dirty="0">
                <a:solidFill>
                  <a:srgbClr val="000000"/>
                </a:solidFill>
              </a:rPr>
              <a:t>Vittinghoff et al. Regression Methods in Biostatistics 2012</a:t>
            </a:r>
          </a:p>
        </p:txBody>
      </p:sp>
      <p:pic>
        <p:nvPicPr>
          <p:cNvPr id="238596" name="Picture 9" descr="20091012104042316_0003"/>
          <p:cNvPicPr>
            <a:picLocks noChangeAspect="1" noChangeArrowheads="1"/>
          </p:cNvPicPr>
          <p:nvPr/>
        </p:nvPicPr>
        <p:blipFill>
          <a:blip r:embed="rId4" cstate="print"/>
          <a:srcRect l="32489" t="15909" r="9105" b="51894"/>
          <a:stretch>
            <a:fillRect/>
          </a:stretch>
        </p:blipFill>
        <p:spPr bwMode="auto">
          <a:xfrm>
            <a:off x="428625" y="2438400"/>
            <a:ext cx="4800600" cy="3022600"/>
          </a:xfrm>
          <a:prstGeom prst="rect">
            <a:avLst/>
          </a:prstGeom>
          <a:noFill/>
          <a:ln w="9525">
            <a:noFill/>
            <a:miter lim="800000"/>
            <a:headEnd/>
            <a:tailEnd/>
          </a:ln>
        </p:spPr>
      </p:pic>
      <p:sp>
        <p:nvSpPr>
          <p:cNvPr id="238597" name="Text Box 10"/>
          <p:cNvSpPr txBox="1">
            <a:spLocks noChangeArrowheads="1"/>
          </p:cNvSpPr>
          <p:nvPr/>
        </p:nvSpPr>
        <p:spPr bwMode="auto">
          <a:xfrm>
            <a:off x="857250" y="1905005"/>
            <a:ext cx="3343275" cy="519113"/>
          </a:xfrm>
          <a:prstGeom prst="rect">
            <a:avLst/>
          </a:prstGeom>
          <a:noFill/>
          <a:ln w="9525">
            <a:noFill/>
            <a:miter lim="800000"/>
            <a:headEnd/>
            <a:tailEnd/>
          </a:ln>
        </p:spPr>
        <p:txBody>
          <a:bodyPr>
            <a:spAutoFit/>
          </a:bodyPr>
          <a:lstStyle/>
          <a:p>
            <a:pPr algn="l">
              <a:spcBef>
                <a:spcPct val="50000"/>
              </a:spcBef>
            </a:pPr>
            <a:r>
              <a:rPr lang="en-US" sz="2800" dirty="0">
                <a:solidFill>
                  <a:srgbClr val="000000"/>
                </a:solidFill>
              </a:rPr>
              <a:t>Survival curves</a:t>
            </a:r>
          </a:p>
        </p:txBody>
      </p:sp>
      <p:sp>
        <p:nvSpPr>
          <p:cNvPr id="238598" name="Rectangle 11"/>
          <p:cNvSpPr>
            <a:spLocks noChangeArrowheads="1"/>
          </p:cNvSpPr>
          <p:nvPr/>
        </p:nvSpPr>
        <p:spPr bwMode="auto">
          <a:xfrm>
            <a:off x="5915026" y="1927226"/>
            <a:ext cx="2645276" cy="523220"/>
          </a:xfrm>
          <a:prstGeom prst="rect">
            <a:avLst/>
          </a:prstGeom>
          <a:noFill/>
          <a:ln w="9525">
            <a:noFill/>
            <a:miter lim="800000"/>
            <a:headEnd/>
            <a:tailEnd/>
          </a:ln>
        </p:spPr>
        <p:txBody>
          <a:bodyPr wrap="none">
            <a:spAutoFit/>
          </a:bodyPr>
          <a:lstStyle/>
          <a:p>
            <a:pPr algn="l">
              <a:spcBef>
                <a:spcPct val="50000"/>
              </a:spcBef>
            </a:pPr>
            <a:r>
              <a:rPr lang="en-US" sz="2800" dirty="0">
                <a:solidFill>
                  <a:srgbClr val="000000"/>
                </a:solidFill>
              </a:rPr>
              <a:t>Hazard functions</a:t>
            </a:r>
          </a:p>
        </p:txBody>
      </p:sp>
      <p:sp>
        <p:nvSpPr>
          <p:cNvPr id="238599" name="Text Box 13"/>
          <p:cNvSpPr txBox="1">
            <a:spLocks noChangeArrowheads="1"/>
          </p:cNvSpPr>
          <p:nvPr/>
        </p:nvSpPr>
        <p:spPr bwMode="auto">
          <a:xfrm>
            <a:off x="90838" y="5341252"/>
            <a:ext cx="9579769" cy="1200329"/>
          </a:xfrm>
          <a:prstGeom prst="rect">
            <a:avLst/>
          </a:prstGeom>
          <a:noFill/>
          <a:ln w="9525">
            <a:noFill/>
            <a:miter lim="800000"/>
            <a:headEnd/>
            <a:tailEnd/>
          </a:ln>
        </p:spPr>
        <p:txBody>
          <a:bodyPr wrap="square">
            <a:spAutoFit/>
          </a:bodyPr>
          <a:lstStyle/>
          <a:p>
            <a:pPr marL="342900" indent="-342900" algn="l">
              <a:spcBef>
                <a:spcPts val="0"/>
              </a:spcBef>
              <a:buFont typeface="Arial" panose="020B0604020202020204" pitchFamily="34" charset="0"/>
              <a:buChar char="•"/>
            </a:pPr>
            <a:r>
              <a:rPr lang="en-US" sz="2400" dirty="0">
                <a:solidFill>
                  <a:srgbClr val="000000"/>
                </a:solidFill>
              </a:rPr>
              <a:t>From proportional hazards </a:t>
            </a:r>
            <a:r>
              <a:rPr lang="en-US" sz="2400" dirty="0" smtClean="0">
                <a:solidFill>
                  <a:srgbClr val="000000"/>
                </a:solidFill>
              </a:rPr>
              <a:t>regression:  </a:t>
            </a:r>
            <a:r>
              <a:rPr lang="en-US" sz="2400" dirty="0">
                <a:solidFill>
                  <a:srgbClr val="000000"/>
                </a:solidFill>
              </a:rPr>
              <a:t>h</a:t>
            </a:r>
            <a:r>
              <a:rPr lang="en-US" sz="2400" dirty="0" smtClean="0">
                <a:solidFill>
                  <a:srgbClr val="000000"/>
                </a:solidFill>
              </a:rPr>
              <a:t>azard </a:t>
            </a:r>
            <a:r>
              <a:rPr lang="en-US" sz="2400" dirty="0">
                <a:solidFill>
                  <a:srgbClr val="000000"/>
                </a:solidFill>
              </a:rPr>
              <a:t>ratio = </a:t>
            </a:r>
            <a:r>
              <a:rPr lang="en-US" sz="2400" dirty="0" smtClean="0">
                <a:solidFill>
                  <a:srgbClr val="000000"/>
                </a:solidFill>
              </a:rPr>
              <a:t>2.06</a:t>
            </a:r>
          </a:p>
          <a:p>
            <a:pPr marL="342900" indent="-342900" algn="l">
              <a:spcBef>
                <a:spcPts val="0"/>
              </a:spcBef>
              <a:buFont typeface="Arial" panose="020B0604020202020204" pitchFamily="34" charset="0"/>
              <a:buChar char="•"/>
            </a:pPr>
            <a:r>
              <a:rPr lang="en-US" sz="2400" dirty="0" smtClean="0">
                <a:solidFill>
                  <a:srgbClr val="000000"/>
                </a:solidFill>
              </a:rPr>
              <a:t>Requires extensive math and computer calculation – averages ratio of hazards at many points in time</a:t>
            </a:r>
            <a:endParaRPr lang="en-US" sz="2400" dirty="0">
              <a:solidFill>
                <a:srgbClr val="000000"/>
              </a:solidFill>
            </a:endParaRPr>
          </a:p>
        </p:txBody>
      </p:sp>
      <p:cxnSp>
        <p:nvCxnSpPr>
          <p:cNvPr id="10" name="Straight Connector 9"/>
          <p:cNvCxnSpPr>
            <a:cxnSpLocks noChangeShapeType="1"/>
          </p:cNvCxnSpPr>
          <p:nvPr/>
        </p:nvCxnSpPr>
        <p:spPr bwMode="auto">
          <a:xfrm>
            <a:off x="6086475" y="2895600"/>
            <a:ext cx="0" cy="1828800"/>
          </a:xfrm>
          <a:prstGeom prst="line">
            <a:avLst/>
          </a:prstGeom>
          <a:noFill/>
          <a:ln w="25400" algn="ctr">
            <a:solidFill>
              <a:srgbClr val="FF0000"/>
            </a:solidFill>
            <a:round/>
            <a:headEnd/>
            <a:tailEnd/>
          </a:ln>
        </p:spPr>
      </p:cxnSp>
      <p:cxnSp>
        <p:nvCxnSpPr>
          <p:cNvPr id="12" name="Straight Connector 11"/>
          <p:cNvCxnSpPr>
            <a:cxnSpLocks noChangeShapeType="1"/>
          </p:cNvCxnSpPr>
          <p:nvPr/>
        </p:nvCxnSpPr>
        <p:spPr bwMode="auto">
          <a:xfrm>
            <a:off x="6343650" y="2895600"/>
            <a:ext cx="0" cy="1828800"/>
          </a:xfrm>
          <a:prstGeom prst="line">
            <a:avLst/>
          </a:prstGeom>
          <a:noFill/>
          <a:ln w="25400" algn="ctr">
            <a:solidFill>
              <a:srgbClr val="FF0000"/>
            </a:solidFill>
            <a:round/>
            <a:headEnd/>
            <a:tailEnd/>
          </a:ln>
        </p:spPr>
      </p:cxnSp>
      <p:cxnSp>
        <p:nvCxnSpPr>
          <p:cNvPr id="13" name="Straight Connector 12"/>
          <p:cNvCxnSpPr>
            <a:cxnSpLocks noChangeShapeType="1"/>
          </p:cNvCxnSpPr>
          <p:nvPr/>
        </p:nvCxnSpPr>
        <p:spPr bwMode="auto">
          <a:xfrm>
            <a:off x="6686550" y="2895600"/>
            <a:ext cx="0" cy="1828800"/>
          </a:xfrm>
          <a:prstGeom prst="line">
            <a:avLst/>
          </a:prstGeom>
          <a:noFill/>
          <a:ln w="25400" algn="ctr">
            <a:solidFill>
              <a:srgbClr val="FF0000"/>
            </a:solidFill>
            <a:round/>
            <a:headEnd/>
            <a:tailEnd/>
          </a:ln>
        </p:spPr>
      </p:cxnSp>
      <p:cxnSp>
        <p:nvCxnSpPr>
          <p:cNvPr id="14" name="Straight Connector 13"/>
          <p:cNvCxnSpPr>
            <a:cxnSpLocks noChangeShapeType="1"/>
          </p:cNvCxnSpPr>
          <p:nvPr/>
        </p:nvCxnSpPr>
        <p:spPr bwMode="auto">
          <a:xfrm>
            <a:off x="7029450" y="2895600"/>
            <a:ext cx="0" cy="1828800"/>
          </a:xfrm>
          <a:prstGeom prst="line">
            <a:avLst/>
          </a:prstGeom>
          <a:noFill/>
          <a:ln w="25400" algn="ctr">
            <a:solidFill>
              <a:srgbClr val="FF0000"/>
            </a:solidFill>
            <a:round/>
            <a:headEnd/>
            <a:tailEnd/>
          </a:ln>
        </p:spPr>
      </p:cxnSp>
      <p:cxnSp>
        <p:nvCxnSpPr>
          <p:cNvPr id="15" name="Straight Connector 14"/>
          <p:cNvCxnSpPr>
            <a:cxnSpLocks noChangeShapeType="1"/>
          </p:cNvCxnSpPr>
          <p:nvPr/>
        </p:nvCxnSpPr>
        <p:spPr bwMode="auto">
          <a:xfrm>
            <a:off x="7372350" y="2895600"/>
            <a:ext cx="0" cy="1828800"/>
          </a:xfrm>
          <a:prstGeom prst="line">
            <a:avLst/>
          </a:prstGeom>
          <a:noFill/>
          <a:ln w="25400" algn="ctr">
            <a:solidFill>
              <a:srgbClr val="FF0000"/>
            </a:solidFill>
            <a:round/>
            <a:headEnd/>
            <a:tailEnd/>
          </a:ln>
        </p:spPr>
      </p:cxnSp>
      <p:cxnSp>
        <p:nvCxnSpPr>
          <p:cNvPr id="16" name="Straight Connector 15"/>
          <p:cNvCxnSpPr>
            <a:cxnSpLocks noChangeShapeType="1"/>
          </p:cNvCxnSpPr>
          <p:nvPr/>
        </p:nvCxnSpPr>
        <p:spPr bwMode="auto">
          <a:xfrm>
            <a:off x="7800975" y="2895600"/>
            <a:ext cx="0" cy="1828800"/>
          </a:xfrm>
          <a:prstGeom prst="line">
            <a:avLst/>
          </a:prstGeom>
          <a:noFill/>
          <a:ln w="25400" algn="ctr">
            <a:solidFill>
              <a:srgbClr val="FF0000"/>
            </a:solidFill>
            <a:round/>
            <a:headEnd/>
            <a:tailEnd/>
          </a:ln>
        </p:spPr>
      </p:cxnSp>
      <p:cxnSp>
        <p:nvCxnSpPr>
          <p:cNvPr id="17" name="Straight Connector 16"/>
          <p:cNvCxnSpPr>
            <a:cxnSpLocks noChangeShapeType="1"/>
          </p:cNvCxnSpPr>
          <p:nvPr/>
        </p:nvCxnSpPr>
        <p:spPr bwMode="auto">
          <a:xfrm>
            <a:off x="8143875" y="2895600"/>
            <a:ext cx="0" cy="1828800"/>
          </a:xfrm>
          <a:prstGeom prst="line">
            <a:avLst/>
          </a:prstGeom>
          <a:noFill/>
          <a:ln w="25400" algn="ctr">
            <a:solidFill>
              <a:srgbClr val="FF0000"/>
            </a:solidFill>
            <a:round/>
            <a:headEnd/>
            <a:tailEnd/>
          </a:ln>
        </p:spPr>
      </p:cxnSp>
      <p:cxnSp>
        <p:nvCxnSpPr>
          <p:cNvPr id="18" name="Straight Connector 17"/>
          <p:cNvCxnSpPr>
            <a:cxnSpLocks noChangeShapeType="1"/>
          </p:cNvCxnSpPr>
          <p:nvPr/>
        </p:nvCxnSpPr>
        <p:spPr bwMode="auto">
          <a:xfrm>
            <a:off x="8486775" y="2895600"/>
            <a:ext cx="0" cy="1828800"/>
          </a:xfrm>
          <a:prstGeom prst="line">
            <a:avLst/>
          </a:prstGeom>
          <a:noFill/>
          <a:ln w="25400" algn="ctr">
            <a:solidFill>
              <a:srgbClr val="FF0000"/>
            </a:solidFill>
            <a:round/>
            <a:headEnd/>
            <a:tailEnd/>
          </a:ln>
        </p:spPr>
      </p:cxnSp>
      <p:cxnSp>
        <p:nvCxnSpPr>
          <p:cNvPr id="19" name="Straight Connector 18"/>
          <p:cNvCxnSpPr>
            <a:cxnSpLocks noChangeShapeType="1"/>
          </p:cNvCxnSpPr>
          <p:nvPr/>
        </p:nvCxnSpPr>
        <p:spPr bwMode="auto">
          <a:xfrm>
            <a:off x="8829675" y="2895600"/>
            <a:ext cx="0" cy="1828800"/>
          </a:xfrm>
          <a:prstGeom prst="line">
            <a:avLst/>
          </a:prstGeom>
          <a:noFill/>
          <a:ln w="25400" algn="ctr">
            <a:solidFill>
              <a:srgbClr val="FF0000"/>
            </a:solidFill>
            <a:round/>
            <a:headEnd/>
            <a:tailEnd/>
          </a:ln>
        </p:spPr>
      </p:cxnSp>
      <p:cxnSp>
        <p:nvCxnSpPr>
          <p:cNvPr id="20" name="Straight Connector 19"/>
          <p:cNvCxnSpPr>
            <a:cxnSpLocks noChangeShapeType="1"/>
          </p:cNvCxnSpPr>
          <p:nvPr/>
        </p:nvCxnSpPr>
        <p:spPr bwMode="auto">
          <a:xfrm>
            <a:off x="9086850" y="2895600"/>
            <a:ext cx="0" cy="1828800"/>
          </a:xfrm>
          <a:prstGeom prst="line">
            <a:avLst/>
          </a:prstGeom>
          <a:noFill/>
          <a:ln w="25400" algn="ctr">
            <a:solidFill>
              <a:srgbClr val="FF0000"/>
            </a:solidFill>
            <a:round/>
            <a:headEnd/>
            <a:tailEnd/>
          </a:ln>
        </p:spPr>
      </p:cxnSp>
      <p:cxnSp>
        <p:nvCxnSpPr>
          <p:cNvPr id="21" name="Straight Connector 20"/>
          <p:cNvCxnSpPr>
            <a:cxnSpLocks noChangeShapeType="1"/>
          </p:cNvCxnSpPr>
          <p:nvPr/>
        </p:nvCxnSpPr>
        <p:spPr bwMode="auto">
          <a:xfrm>
            <a:off x="9344025" y="2895600"/>
            <a:ext cx="0" cy="1828800"/>
          </a:xfrm>
          <a:prstGeom prst="line">
            <a:avLst/>
          </a:prstGeom>
          <a:noFill/>
          <a:ln w="25400" algn="ctr">
            <a:solidFill>
              <a:srgbClr val="FF0000"/>
            </a:solidFill>
            <a:round/>
            <a:headEnd/>
            <a:tailEnd/>
          </a:ln>
        </p:spPr>
      </p:cxnSp>
    </p:spTree>
    <p:extLst>
      <p:ext uri="{BB962C8B-B14F-4D97-AF65-F5344CB8AC3E}">
        <p14:creationId xmlns:p14="http://schemas.microsoft.com/office/powerpoint/2010/main" val="297781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19"/>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nodeType="afterEffect">
                                  <p:stCondLst>
                                    <p:cond delay="100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nodeType="afterEffect">
                                  <p:stCondLst>
                                    <p:cond delay="100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714500" y="1600200"/>
            <a:ext cx="65151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5" name="Rectangle 4"/>
          <p:cNvSpPr/>
          <p:nvPr/>
        </p:nvSpPr>
        <p:spPr>
          <a:xfrm>
            <a:off x="8229600" y="2362200"/>
            <a:ext cx="51435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6" name="Rectangle 5"/>
          <p:cNvSpPr/>
          <p:nvPr/>
        </p:nvSpPr>
        <p:spPr>
          <a:xfrm>
            <a:off x="1200150" y="1600200"/>
            <a:ext cx="51435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2143125" y="1371600"/>
            <a:ext cx="51435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657475" y="1447800"/>
            <a:ext cx="51435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371977" y="1558466"/>
            <a:ext cx="557213" cy="4989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400675" y="1676400"/>
            <a:ext cx="51435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257925" y="1779928"/>
            <a:ext cx="428625" cy="4298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629525" y="1968097"/>
            <a:ext cx="514350" cy="4714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886737" y="2019300"/>
            <a:ext cx="569715" cy="4953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34946" y="1524000"/>
            <a:ext cx="479779" cy="346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800600" y="1676400"/>
            <a:ext cx="428625"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743575" y="1828800"/>
            <a:ext cx="428625"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029450" y="1981200"/>
            <a:ext cx="428625"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429000" y="1447800"/>
            <a:ext cx="85725"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24" name="Oval 23"/>
          <p:cNvSpPr/>
          <p:nvPr/>
        </p:nvSpPr>
        <p:spPr>
          <a:xfrm>
            <a:off x="5143500" y="1676400"/>
            <a:ext cx="85725"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25" name="Oval 24"/>
          <p:cNvSpPr/>
          <p:nvPr/>
        </p:nvSpPr>
        <p:spPr>
          <a:xfrm>
            <a:off x="6172200" y="1752600"/>
            <a:ext cx="85725"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26" name="Oval 25"/>
          <p:cNvSpPr/>
          <p:nvPr/>
        </p:nvSpPr>
        <p:spPr>
          <a:xfrm>
            <a:off x="7458075" y="1905000"/>
            <a:ext cx="85725"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cxnSp>
        <p:nvCxnSpPr>
          <p:cNvPr id="43" name="Straight Arrow Connector 42"/>
          <p:cNvCxnSpPr/>
          <p:nvPr/>
        </p:nvCxnSpPr>
        <p:spPr>
          <a:xfrm>
            <a:off x="2486025" y="5715000"/>
            <a:ext cx="522922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4286250" y="5715000"/>
            <a:ext cx="2270750" cy="369332"/>
          </a:xfrm>
          <a:prstGeom prst="rect">
            <a:avLst/>
          </a:prstGeom>
          <a:noFill/>
          <a:ln w="9525">
            <a:noFill/>
            <a:miter lim="800000"/>
            <a:headEnd/>
            <a:tailEnd/>
          </a:ln>
        </p:spPr>
        <p:txBody>
          <a:bodyPr wrap="none">
            <a:spAutoFit/>
          </a:bodyPr>
          <a:lstStyle/>
          <a:p>
            <a:pPr algn="l" eaLnBrk="1" hangingPunct="1"/>
            <a:r>
              <a:rPr lang="en-US" sz="1800" dirty="0" smtClean="0">
                <a:solidFill>
                  <a:srgbClr val="000000"/>
                </a:solidFill>
                <a:latin typeface="Calibri" pitchFamily="34" charset="0"/>
              </a:rPr>
              <a:t>Time since enrollment</a:t>
            </a:r>
            <a:endParaRPr lang="en-US" sz="1800" dirty="0">
              <a:solidFill>
                <a:srgbClr val="000000"/>
              </a:solidFill>
              <a:latin typeface="Calibri" pitchFamily="34" charset="0"/>
            </a:endParaRPr>
          </a:p>
        </p:txBody>
      </p:sp>
      <p:sp>
        <p:nvSpPr>
          <p:cNvPr id="42010" name="Text Box 1030"/>
          <p:cNvSpPr txBox="1">
            <a:spLocks noChangeArrowheads="1"/>
          </p:cNvSpPr>
          <p:nvPr/>
        </p:nvSpPr>
        <p:spPr bwMode="auto">
          <a:xfrm>
            <a:off x="342900" y="759774"/>
            <a:ext cx="9494044" cy="461665"/>
          </a:xfrm>
          <a:prstGeom prst="rect">
            <a:avLst/>
          </a:prstGeom>
          <a:noFill/>
          <a:ln w="9525">
            <a:noFill/>
            <a:miter lim="800000"/>
            <a:headEnd/>
            <a:tailEnd/>
          </a:ln>
        </p:spPr>
        <p:txBody>
          <a:bodyPr wrap="square" anchor="ctr">
            <a:spAutoFit/>
          </a:bodyPr>
          <a:lstStyle/>
          <a:p>
            <a:r>
              <a:rPr lang="en-US" sz="2400" dirty="0" smtClean="0">
                <a:solidFill>
                  <a:srgbClr val="000000"/>
                </a:solidFill>
              </a:rPr>
              <a:t>       = event               </a:t>
            </a:r>
            <a:r>
              <a:rPr lang="en-US" sz="2400" dirty="0">
                <a:solidFill>
                  <a:srgbClr val="000000"/>
                </a:solidFill>
              </a:rPr>
              <a:t>= loss to </a:t>
            </a:r>
            <a:r>
              <a:rPr lang="en-US" sz="2400" dirty="0" smtClean="0">
                <a:solidFill>
                  <a:srgbClr val="000000"/>
                </a:solidFill>
              </a:rPr>
              <a:t>follow-up   CE = competing event</a:t>
            </a:r>
            <a:endParaRPr lang="en-US" sz="2400" dirty="0">
              <a:solidFill>
                <a:srgbClr val="000000"/>
              </a:solidFill>
            </a:endParaRPr>
          </a:p>
        </p:txBody>
      </p:sp>
      <p:cxnSp>
        <p:nvCxnSpPr>
          <p:cNvPr id="2" name="Straight Connector 15"/>
          <p:cNvCxnSpPr/>
          <p:nvPr/>
        </p:nvCxnSpPr>
        <p:spPr>
          <a:xfrm flipV="1">
            <a:off x="381297" y="990600"/>
            <a:ext cx="5143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1"/>
          <p:cNvSpPr>
            <a:spLocks noChangeArrowheads="1"/>
          </p:cNvSpPr>
          <p:nvPr/>
        </p:nvSpPr>
        <p:spPr bwMode="auto">
          <a:xfrm flipV="1">
            <a:off x="895647" y="914400"/>
            <a:ext cx="171450" cy="152400"/>
          </a:xfrm>
          <a:prstGeom prst="ellipse">
            <a:avLst/>
          </a:prstGeom>
          <a:solidFill>
            <a:schemeClr val="tx1"/>
          </a:solidFill>
          <a:ln w="50800" algn="ctr">
            <a:solidFill>
              <a:srgbClr val="385D8A"/>
            </a:solidFill>
            <a:round/>
            <a:headEnd/>
            <a:tailEnd/>
          </a:ln>
        </p:spPr>
        <p:txBody>
          <a:bodyPr rot="10800000" anchor="ctr"/>
          <a:lstStyle/>
          <a:p>
            <a:pPr eaLnBrk="1" fontAlgn="auto" hangingPunct="1">
              <a:spcBef>
                <a:spcPts val="0"/>
              </a:spcBef>
              <a:spcAft>
                <a:spcPts val="0"/>
              </a:spcAft>
              <a:defRPr/>
            </a:pPr>
            <a:endParaRPr lang="en-US" sz="1800" dirty="0">
              <a:solidFill>
                <a:srgbClr val="FFFFFF"/>
              </a:solidFill>
              <a:latin typeface="Times New Roman"/>
            </a:endParaRPr>
          </a:p>
        </p:txBody>
      </p:sp>
      <p:cxnSp>
        <p:nvCxnSpPr>
          <p:cNvPr id="42013" name="Straight Arrow Connector 30"/>
          <p:cNvCxnSpPr>
            <a:cxnSpLocks noChangeShapeType="1"/>
          </p:cNvCxnSpPr>
          <p:nvPr/>
        </p:nvCxnSpPr>
        <p:spPr bwMode="auto">
          <a:xfrm>
            <a:off x="2828925" y="990600"/>
            <a:ext cx="600075"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686175" y="1613679"/>
            <a:ext cx="428625" cy="367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4029076" y="1306512"/>
            <a:ext cx="420308" cy="369332"/>
          </a:xfrm>
          <a:prstGeom prst="rect">
            <a:avLst/>
          </a:prstGeom>
          <a:noFill/>
          <a:ln w="9525">
            <a:noFill/>
            <a:miter lim="800000"/>
            <a:headEnd/>
            <a:tailEnd/>
          </a:ln>
        </p:spPr>
        <p:txBody>
          <a:bodyPr wrap="none">
            <a:spAutoFit/>
          </a:bodyPr>
          <a:lstStyle/>
          <a:p>
            <a:pPr algn="l" eaLnBrk="1" hangingPunct="1"/>
            <a:r>
              <a:rPr lang="en-US" sz="1800" dirty="0">
                <a:solidFill>
                  <a:srgbClr val="000000"/>
                </a:solidFill>
                <a:latin typeface="Calibri" pitchFamily="34" charset="0"/>
              </a:rPr>
              <a:t>CE</a:t>
            </a:r>
          </a:p>
        </p:txBody>
      </p:sp>
      <p:cxnSp>
        <p:nvCxnSpPr>
          <p:cNvPr id="33" name="Straight Connector 34"/>
          <p:cNvCxnSpPr/>
          <p:nvPr/>
        </p:nvCxnSpPr>
        <p:spPr>
          <a:xfrm flipV="1">
            <a:off x="6686550" y="1905000"/>
            <a:ext cx="428625"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943726" y="1600201"/>
            <a:ext cx="420308" cy="369332"/>
          </a:xfrm>
          <a:prstGeom prst="rect">
            <a:avLst/>
          </a:prstGeom>
          <a:noFill/>
          <a:ln w="9525">
            <a:noFill/>
            <a:miter lim="800000"/>
            <a:headEnd/>
            <a:tailEnd/>
          </a:ln>
        </p:spPr>
        <p:txBody>
          <a:bodyPr wrap="none">
            <a:spAutoFit/>
          </a:bodyPr>
          <a:lstStyle/>
          <a:p>
            <a:pPr algn="l" eaLnBrk="1" hangingPunct="1"/>
            <a:r>
              <a:rPr lang="en-US" sz="1800" dirty="0">
                <a:solidFill>
                  <a:srgbClr val="000000"/>
                </a:solidFill>
                <a:latin typeface="Calibri" pitchFamily="34" charset="0"/>
              </a:rPr>
              <a:t>CE</a:t>
            </a:r>
          </a:p>
        </p:txBody>
      </p:sp>
      <p:sp>
        <p:nvSpPr>
          <p:cNvPr id="51" name="Oval 21"/>
          <p:cNvSpPr>
            <a:spLocks noChangeArrowheads="1"/>
          </p:cNvSpPr>
          <p:nvPr/>
        </p:nvSpPr>
        <p:spPr bwMode="auto">
          <a:xfrm flipV="1">
            <a:off x="3429000" y="1421729"/>
            <a:ext cx="171450" cy="152400"/>
          </a:xfrm>
          <a:prstGeom prst="ellipse">
            <a:avLst/>
          </a:prstGeom>
          <a:solidFill>
            <a:schemeClr val="tx1"/>
          </a:solidFill>
          <a:ln w="50800" algn="ctr">
            <a:solidFill>
              <a:srgbClr val="385D8A"/>
            </a:solidFill>
            <a:round/>
            <a:headEnd/>
            <a:tailEnd/>
          </a:ln>
        </p:spPr>
        <p:txBody>
          <a:bodyPr rot="10800000" anchor="ctr"/>
          <a:lstStyle/>
          <a:p>
            <a:pPr eaLnBrk="1" fontAlgn="auto" hangingPunct="1">
              <a:spcBef>
                <a:spcPts val="0"/>
              </a:spcBef>
              <a:spcAft>
                <a:spcPts val="0"/>
              </a:spcAft>
              <a:defRPr/>
            </a:pPr>
            <a:endParaRPr lang="en-US" sz="1800" dirty="0">
              <a:solidFill>
                <a:srgbClr val="FFFFFF"/>
              </a:solidFill>
              <a:latin typeface="Times New Roman"/>
            </a:endParaRPr>
          </a:p>
        </p:txBody>
      </p:sp>
      <p:sp>
        <p:nvSpPr>
          <p:cNvPr id="53" name="Oval 21"/>
          <p:cNvSpPr>
            <a:spLocks noChangeArrowheads="1"/>
          </p:cNvSpPr>
          <p:nvPr/>
        </p:nvSpPr>
        <p:spPr bwMode="auto">
          <a:xfrm flipV="1">
            <a:off x="5143500" y="1609943"/>
            <a:ext cx="171450" cy="152400"/>
          </a:xfrm>
          <a:prstGeom prst="ellipse">
            <a:avLst/>
          </a:prstGeom>
          <a:solidFill>
            <a:schemeClr val="tx1"/>
          </a:solidFill>
          <a:ln w="50800" algn="ctr">
            <a:solidFill>
              <a:srgbClr val="385D8A"/>
            </a:solidFill>
            <a:round/>
            <a:headEnd/>
            <a:tailEnd/>
          </a:ln>
        </p:spPr>
        <p:txBody>
          <a:bodyPr rot="10800000" anchor="ctr"/>
          <a:lstStyle/>
          <a:p>
            <a:pPr eaLnBrk="1" fontAlgn="auto" hangingPunct="1">
              <a:spcBef>
                <a:spcPts val="0"/>
              </a:spcBef>
              <a:spcAft>
                <a:spcPts val="0"/>
              </a:spcAft>
              <a:defRPr/>
            </a:pPr>
            <a:endParaRPr lang="en-US" sz="1800" dirty="0">
              <a:solidFill>
                <a:srgbClr val="FFFFFF"/>
              </a:solidFill>
              <a:latin typeface="Times New Roman"/>
            </a:endParaRPr>
          </a:p>
        </p:txBody>
      </p:sp>
      <p:sp>
        <p:nvSpPr>
          <p:cNvPr id="54" name="Oval 21"/>
          <p:cNvSpPr>
            <a:spLocks noChangeArrowheads="1"/>
          </p:cNvSpPr>
          <p:nvPr/>
        </p:nvSpPr>
        <p:spPr bwMode="auto">
          <a:xfrm flipV="1">
            <a:off x="6129338" y="1697267"/>
            <a:ext cx="171450" cy="152400"/>
          </a:xfrm>
          <a:prstGeom prst="ellipse">
            <a:avLst/>
          </a:prstGeom>
          <a:solidFill>
            <a:schemeClr val="tx1"/>
          </a:solidFill>
          <a:ln w="50800" algn="ctr">
            <a:solidFill>
              <a:srgbClr val="385D8A"/>
            </a:solidFill>
            <a:round/>
            <a:headEnd/>
            <a:tailEnd/>
          </a:ln>
        </p:spPr>
        <p:txBody>
          <a:bodyPr rot="10800000" anchor="ctr"/>
          <a:lstStyle/>
          <a:p>
            <a:pPr eaLnBrk="1" fontAlgn="auto" hangingPunct="1">
              <a:spcBef>
                <a:spcPts val="0"/>
              </a:spcBef>
              <a:spcAft>
                <a:spcPts val="0"/>
              </a:spcAft>
              <a:defRPr/>
            </a:pPr>
            <a:endParaRPr lang="en-US" sz="1800" dirty="0">
              <a:solidFill>
                <a:srgbClr val="FFFFFF"/>
              </a:solidFill>
              <a:latin typeface="Times New Roman"/>
            </a:endParaRPr>
          </a:p>
        </p:txBody>
      </p:sp>
      <p:sp>
        <p:nvSpPr>
          <p:cNvPr id="55" name="Oval 21"/>
          <p:cNvSpPr>
            <a:spLocks noChangeArrowheads="1"/>
          </p:cNvSpPr>
          <p:nvPr/>
        </p:nvSpPr>
        <p:spPr bwMode="auto">
          <a:xfrm flipV="1">
            <a:off x="7458075" y="1828800"/>
            <a:ext cx="171450" cy="152400"/>
          </a:xfrm>
          <a:prstGeom prst="ellipse">
            <a:avLst/>
          </a:prstGeom>
          <a:solidFill>
            <a:schemeClr val="tx1"/>
          </a:solidFill>
          <a:ln w="50800" algn="ctr">
            <a:solidFill>
              <a:srgbClr val="385D8A"/>
            </a:solidFill>
            <a:round/>
            <a:headEnd/>
            <a:tailEnd/>
          </a:ln>
        </p:spPr>
        <p:txBody>
          <a:bodyPr rot="10800000" anchor="ctr"/>
          <a:lstStyle/>
          <a:p>
            <a:pPr eaLnBrk="1" fontAlgn="auto" hangingPunct="1">
              <a:spcBef>
                <a:spcPts val="0"/>
              </a:spcBef>
              <a:spcAft>
                <a:spcPts val="0"/>
              </a:spcAft>
              <a:defRPr/>
            </a:pPr>
            <a:endParaRPr lang="en-US" sz="1800" dirty="0">
              <a:solidFill>
                <a:srgbClr val="FFFFFF"/>
              </a:solidFill>
              <a:latin typeface="Times New Roman"/>
            </a:endParaRPr>
          </a:p>
        </p:txBody>
      </p:sp>
      <p:sp>
        <p:nvSpPr>
          <p:cNvPr id="57" name="Oval 56"/>
          <p:cNvSpPr/>
          <p:nvPr/>
        </p:nvSpPr>
        <p:spPr>
          <a:xfrm>
            <a:off x="857254" y="838202"/>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58" name="Oval 57"/>
          <p:cNvSpPr/>
          <p:nvPr/>
        </p:nvSpPr>
        <p:spPr>
          <a:xfrm>
            <a:off x="3402661" y="1380594"/>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60" name="Oval 59"/>
          <p:cNvSpPr/>
          <p:nvPr/>
        </p:nvSpPr>
        <p:spPr>
          <a:xfrm>
            <a:off x="5061920" y="1547652"/>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61" name="Oval 60"/>
          <p:cNvSpPr/>
          <p:nvPr/>
        </p:nvSpPr>
        <p:spPr>
          <a:xfrm>
            <a:off x="6078190" y="1643776"/>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62" name="Oval 61"/>
          <p:cNvSpPr/>
          <p:nvPr/>
        </p:nvSpPr>
        <p:spPr>
          <a:xfrm>
            <a:off x="7374352" y="1764678"/>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46" name="TextBox 45"/>
          <p:cNvSpPr txBox="1">
            <a:spLocks noChangeArrowheads="1"/>
          </p:cNvSpPr>
          <p:nvPr/>
        </p:nvSpPr>
        <p:spPr bwMode="auto">
          <a:xfrm>
            <a:off x="600075" y="54114"/>
            <a:ext cx="7996100" cy="707886"/>
          </a:xfrm>
          <a:prstGeom prst="rect">
            <a:avLst/>
          </a:prstGeom>
          <a:noFill/>
          <a:ln w="9525">
            <a:noFill/>
            <a:miter lim="800000"/>
            <a:headEnd/>
            <a:tailEnd/>
          </a:ln>
        </p:spPr>
        <p:txBody>
          <a:bodyPr wrap="none">
            <a:spAutoFit/>
          </a:bodyPr>
          <a:lstStyle/>
          <a:p>
            <a:pPr algn="l" eaLnBrk="1" hangingPunct="1"/>
            <a:r>
              <a:rPr lang="en-US" sz="4000" b="1" dirty="0">
                <a:solidFill>
                  <a:srgbClr val="000000"/>
                </a:solidFill>
              </a:rPr>
              <a:t>Cohort Study </a:t>
            </a:r>
            <a:r>
              <a:rPr lang="en-US" sz="4000" b="1" dirty="0" smtClean="0">
                <a:solidFill>
                  <a:srgbClr val="000000"/>
                </a:solidFill>
              </a:rPr>
              <a:t>Design: Fixed Cohort</a:t>
            </a:r>
            <a:endParaRPr lang="en-US" sz="4000" b="1" dirty="0">
              <a:solidFill>
                <a:srgbClr val="000000"/>
              </a:solidFill>
            </a:endParaRPr>
          </a:p>
        </p:txBody>
      </p:sp>
      <p:sp>
        <p:nvSpPr>
          <p:cNvPr id="52" name="TextBox 37"/>
          <p:cNvSpPr txBox="1">
            <a:spLocks noChangeArrowheads="1"/>
          </p:cNvSpPr>
          <p:nvPr/>
        </p:nvSpPr>
        <p:spPr bwMode="auto">
          <a:xfrm>
            <a:off x="638623" y="5563218"/>
            <a:ext cx="2019003" cy="646331"/>
          </a:xfrm>
          <a:prstGeom prst="rect">
            <a:avLst/>
          </a:prstGeom>
          <a:noFill/>
          <a:ln w="9525">
            <a:noFill/>
            <a:miter lim="800000"/>
            <a:headEnd/>
            <a:tailEnd/>
          </a:ln>
        </p:spPr>
        <p:txBody>
          <a:bodyPr wrap="square">
            <a:spAutoFit/>
          </a:bodyPr>
          <a:lstStyle/>
          <a:p>
            <a:pPr eaLnBrk="1" hangingPunct="1"/>
            <a:r>
              <a:rPr lang="en-US" sz="1800" dirty="0">
                <a:solidFill>
                  <a:srgbClr val="000000"/>
                </a:solidFill>
                <a:latin typeface="Calibri" pitchFamily="34" charset="0"/>
              </a:rPr>
              <a:t>Initial </a:t>
            </a:r>
            <a:r>
              <a:rPr lang="en-US" sz="1800" dirty="0" smtClean="0">
                <a:solidFill>
                  <a:srgbClr val="000000"/>
                </a:solidFill>
                <a:latin typeface="Calibri" pitchFamily="34" charset="0"/>
              </a:rPr>
              <a:t>Study Cohort</a:t>
            </a:r>
            <a:endParaRPr lang="en-US" sz="1800" dirty="0">
              <a:solidFill>
                <a:srgbClr val="000000"/>
              </a:solidFill>
              <a:latin typeface="Calibri" pitchFamily="34" charset="0"/>
            </a:endParaRPr>
          </a:p>
          <a:p>
            <a:pPr algn="l" eaLnBrk="1" hangingPunct="1"/>
            <a:r>
              <a:rPr lang="en-US" sz="1800" dirty="0" smtClean="0">
                <a:solidFill>
                  <a:srgbClr val="000000"/>
                </a:solidFill>
                <a:latin typeface="Calibri" pitchFamily="34" charset="0"/>
              </a:rPr>
              <a:t>(e.g., N </a:t>
            </a:r>
            <a:r>
              <a:rPr lang="en-US" sz="1800" dirty="0">
                <a:solidFill>
                  <a:srgbClr val="000000"/>
                </a:solidFill>
                <a:latin typeface="Calibri" pitchFamily="34" charset="0"/>
              </a:rPr>
              <a:t>= 1000)</a:t>
            </a:r>
          </a:p>
        </p:txBody>
      </p:sp>
      <p:sp>
        <p:nvSpPr>
          <p:cNvPr id="56" name="TextBox 38"/>
          <p:cNvSpPr txBox="1">
            <a:spLocks noChangeArrowheads="1"/>
          </p:cNvSpPr>
          <p:nvPr/>
        </p:nvSpPr>
        <p:spPr bwMode="auto">
          <a:xfrm>
            <a:off x="7758112" y="5553075"/>
            <a:ext cx="1848070" cy="923330"/>
          </a:xfrm>
          <a:prstGeom prst="rect">
            <a:avLst/>
          </a:prstGeom>
          <a:noFill/>
          <a:ln w="9525">
            <a:noFill/>
            <a:miter lim="800000"/>
            <a:headEnd/>
            <a:tailEnd/>
          </a:ln>
        </p:spPr>
        <p:txBody>
          <a:bodyPr wrap="none">
            <a:spAutoFit/>
          </a:bodyPr>
          <a:lstStyle/>
          <a:p>
            <a:pPr algn="l" eaLnBrk="1" hangingPunct="1"/>
            <a:r>
              <a:rPr lang="en-US" sz="1800" dirty="0">
                <a:solidFill>
                  <a:srgbClr val="000000"/>
                </a:solidFill>
                <a:latin typeface="Calibri" pitchFamily="34" charset="0"/>
              </a:rPr>
              <a:t>Cohort at the end</a:t>
            </a:r>
          </a:p>
          <a:p>
            <a:pPr algn="l" eaLnBrk="1" hangingPunct="1"/>
            <a:r>
              <a:rPr lang="en-US" sz="1800" dirty="0">
                <a:solidFill>
                  <a:srgbClr val="000000"/>
                </a:solidFill>
                <a:latin typeface="Calibri" pitchFamily="34" charset="0"/>
              </a:rPr>
              <a:t>of Follow-Up</a:t>
            </a:r>
          </a:p>
          <a:p>
            <a:pPr algn="l" eaLnBrk="1" hangingPunct="1"/>
            <a:r>
              <a:rPr lang="en-US" sz="1800" dirty="0" smtClean="0">
                <a:solidFill>
                  <a:srgbClr val="000000"/>
                </a:solidFill>
                <a:latin typeface="Calibri" pitchFamily="34" charset="0"/>
              </a:rPr>
              <a:t>(e.g., N </a:t>
            </a:r>
            <a:r>
              <a:rPr lang="en-US" sz="1800" dirty="0">
                <a:solidFill>
                  <a:srgbClr val="000000"/>
                </a:solidFill>
                <a:latin typeface="Calibri" pitchFamily="34" charset="0"/>
              </a:rPr>
              <a:t>= </a:t>
            </a:r>
            <a:r>
              <a:rPr lang="en-US" sz="1800" dirty="0" smtClean="0">
                <a:solidFill>
                  <a:srgbClr val="000000"/>
                </a:solidFill>
                <a:latin typeface="Calibri" pitchFamily="34" charset="0"/>
              </a:rPr>
              <a:t>987)</a:t>
            </a:r>
            <a:endParaRPr lang="en-US" sz="1800" dirty="0">
              <a:solidFill>
                <a:srgbClr val="000000"/>
              </a:solidFill>
              <a:latin typeface="Calibri" pitchFamily="34" charset="0"/>
            </a:endParaRPr>
          </a:p>
        </p:txBody>
      </p:sp>
      <p:grpSp>
        <p:nvGrpSpPr>
          <p:cNvPr id="42" name="Group 41"/>
          <p:cNvGrpSpPr/>
          <p:nvPr/>
        </p:nvGrpSpPr>
        <p:grpSpPr>
          <a:xfrm>
            <a:off x="1028725" y="2590800"/>
            <a:ext cx="9198471" cy="2552700"/>
            <a:chOff x="914400" y="2538129"/>
            <a:chExt cx="8176419" cy="2552700"/>
          </a:xfrm>
        </p:grpSpPr>
        <p:sp>
          <p:nvSpPr>
            <p:cNvPr id="44" name="Right Arrow 43"/>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2400" dirty="0" smtClean="0">
                <a:solidFill>
                  <a:srgbClr val="000000"/>
                </a:solidFill>
              </a:endParaRPr>
            </a:p>
          </p:txBody>
        </p:sp>
        <p:sp>
          <p:nvSpPr>
            <p:cNvPr id="45" name="TextBox 36"/>
            <p:cNvSpPr txBox="1">
              <a:spLocks noChangeArrowheads="1"/>
            </p:cNvSpPr>
            <p:nvPr/>
          </p:nvSpPr>
          <p:spPr bwMode="auto">
            <a:xfrm>
              <a:off x="1626674" y="3392269"/>
              <a:ext cx="2360989" cy="646331"/>
            </a:xfrm>
            <a:prstGeom prst="rect">
              <a:avLst/>
            </a:prstGeom>
            <a:noFill/>
            <a:ln w="9525">
              <a:noFill/>
              <a:miter lim="800000"/>
              <a:headEnd/>
              <a:tailEnd/>
            </a:ln>
          </p:spPr>
          <p:txBody>
            <a:bodyPr wrap="none">
              <a:spAutoFit/>
            </a:bodyPr>
            <a:lstStyle/>
            <a:p>
              <a:pPr algn="l" eaLnBrk="1" hangingPunct="1"/>
              <a:r>
                <a:rPr lang="en-US" sz="3600" b="1" dirty="0" smtClean="0">
                  <a:solidFill>
                    <a:srgbClr val="FFFFFF"/>
                  </a:solidFill>
                  <a:latin typeface="Calibri" pitchFamily="34" charset="0"/>
                </a:rPr>
                <a:t>Cohort study</a:t>
              </a:r>
              <a:endParaRPr lang="en-US" sz="3600" b="1" dirty="0">
                <a:solidFill>
                  <a:srgbClr val="FFFFFF"/>
                </a:solidFill>
                <a:latin typeface="Calibri" pitchFamily="34" charset="0"/>
              </a:endParaRPr>
            </a:p>
          </p:txBody>
        </p:sp>
      </p:grpSp>
    </p:spTree>
    <p:extLst>
      <p:ext uri="{BB962C8B-B14F-4D97-AF65-F5344CB8AC3E}">
        <p14:creationId xmlns:p14="http://schemas.microsoft.com/office/powerpoint/2010/main" val="2904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1"/>
          </p:nvPr>
        </p:nvPicPr>
        <p:blipFill>
          <a:blip r:embed="rId3"/>
          <a:stretch>
            <a:fillRect/>
          </a:stretch>
        </p:blipFill>
        <p:spPr>
          <a:xfrm>
            <a:off x="561110" y="921046"/>
            <a:ext cx="4139254" cy="2536631"/>
          </a:xfrm>
          <a:prstGeom prst="rect">
            <a:avLst/>
          </a:prstGeom>
        </p:spPr>
      </p:pic>
      <p:pic>
        <p:nvPicPr>
          <p:cNvPr id="10" name="Picture 9"/>
          <p:cNvPicPr>
            <a:picLocks noChangeAspect="1"/>
          </p:cNvPicPr>
          <p:nvPr/>
        </p:nvPicPr>
        <p:blipFill>
          <a:blip r:embed="rId4"/>
          <a:stretch>
            <a:fillRect/>
          </a:stretch>
        </p:blipFill>
        <p:spPr>
          <a:xfrm>
            <a:off x="561111" y="3811352"/>
            <a:ext cx="4139254" cy="2673530"/>
          </a:xfrm>
          <a:prstGeom prst="rect">
            <a:avLst/>
          </a:prstGeom>
        </p:spPr>
      </p:pic>
      <p:pic>
        <p:nvPicPr>
          <p:cNvPr id="13" name="Picture 12"/>
          <p:cNvPicPr>
            <a:picLocks noChangeAspect="1"/>
          </p:cNvPicPr>
          <p:nvPr/>
        </p:nvPicPr>
        <p:blipFill>
          <a:blip r:embed="rId5"/>
          <a:stretch>
            <a:fillRect/>
          </a:stretch>
        </p:blipFill>
        <p:spPr>
          <a:xfrm>
            <a:off x="5186358" y="4114802"/>
            <a:ext cx="4608204" cy="2549963"/>
          </a:xfrm>
          <a:prstGeom prst="rect">
            <a:avLst/>
          </a:prstGeom>
        </p:spPr>
      </p:pic>
      <p:sp>
        <p:nvSpPr>
          <p:cNvPr id="11" name="Rectangle 9"/>
          <p:cNvSpPr txBox="1">
            <a:spLocks noGrp="1" noChangeArrowheads="1"/>
          </p:cNvSpPr>
          <p:nvPr>
            <p:ph type="title" sz="quarter"/>
          </p:nvPr>
        </p:nvSpPr>
        <p:spPr bwMode="auto">
          <a:xfrm>
            <a:off x="814383" y="135464"/>
            <a:ext cx="8743950" cy="7390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altLang="en-US" sz="2800" b="1" kern="0" dirty="0" smtClean="0"/>
              <a:t>Risk Ratio vs Rate Ratio </a:t>
            </a:r>
            <a:br>
              <a:rPr lang="en-US" altLang="en-US" sz="2800" b="1" kern="0" dirty="0" smtClean="0"/>
            </a:br>
            <a:r>
              <a:rPr lang="en-US" altLang="en-US" sz="2800" b="1" kern="0" dirty="0" smtClean="0"/>
              <a:t>Limitation of Risk Ratio Because of Ceiling Effect</a:t>
            </a:r>
          </a:p>
        </p:txBody>
      </p:sp>
      <p:sp>
        <p:nvSpPr>
          <p:cNvPr id="12" name="Text Box 13"/>
          <p:cNvSpPr txBox="1">
            <a:spLocks noGrp="1" noChangeArrowheads="1"/>
          </p:cNvSpPr>
          <p:nvPr>
            <p:ph sz="quarter" idx="2"/>
          </p:nvPr>
        </p:nvSpPr>
        <p:spPr bwMode="auto">
          <a:xfrm>
            <a:off x="4806150" y="925304"/>
            <a:ext cx="5473902" cy="3693319"/>
          </a:xfrm>
          <a:prstGeom prst="rect">
            <a:avLst/>
          </a:prstGeom>
          <a:noFill/>
          <a:ln w="9525">
            <a:noFill/>
            <a:miter lim="800000"/>
            <a:headEnd/>
            <a:tailEnd/>
          </a:ln>
        </p:spPr>
        <p:txBody>
          <a:bodyPr wrap="square">
            <a:spAutoFit/>
          </a:bodyPr>
          <a:lstStyle/>
          <a:p>
            <a:pPr marL="174625" indent="-174625" eaLnBrk="0" hangingPunct="0">
              <a:spcBef>
                <a:spcPct val="50000"/>
              </a:spcBef>
              <a:buFont typeface="Arial" panose="020B0604020202020204" pitchFamily="34" charset="0"/>
              <a:buChar char="•"/>
            </a:pPr>
            <a:r>
              <a:rPr lang="en-US" altLang="en-US" sz="2200" dirty="0" smtClean="0"/>
              <a:t>Assume </a:t>
            </a:r>
            <a:r>
              <a:rPr lang="en-US" altLang="en-US" sz="2200" dirty="0"/>
              <a:t>b</a:t>
            </a:r>
            <a:r>
              <a:rPr lang="en-US" altLang="en-US" sz="2200" dirty="0" smtClean="0"/>
              <a:t>eing </a:t>
            </a:r>
            <a:r>
              <a:rPr lang="en-US" altLang="en-US" sz="2200" dirty="0"/>
              <a:t>exposed </a:t>
            </a:r>
            <a:r>
              <a:rPr lang="en-US" altLang="en-US" sz="2200" dirty="0" smtClean="0"/>
              <a:t>influencing (“causing”) occurrence </a:t>
            </a:r>
            <a:r>
              <a:rPr lang="en-US" altLang="en-US" sz="2200" dirty="0"/>
              <a:t>of </a:t>
            </a:r>
            <a:r>
              <a:rPr lang="en-US" altLang="en-US" sz="2200" dirty="0" smtClean="0"/>
              <a:t>event</a:t>
            </a:r>
          </a:p>
          <a:p>
            <a:pPr marL="174625" indent="-174625" eaLnBrk="0" hangingPunct="0">
              <a:spcBef>
                <a:spcPct val="50000"/>
              </a:spcBef>
              <a:buFont typeface="Arial" panose="020B0604020202020204" pitchFamily="34" charset="0"/>
              <a:buChar char="•"/>
            </a:pPr>
            <a:r>
              <a:rPr lang="en-US" altLang="en-US" sz="2200" dirty="0" smtClean="0"/>
              <a:t>Rate ratio -- taken at any time -- </a:t>
            </a:r>
            <a:r>
              <a:rPr lang="en-US" altLang="en-US" sz="2200" dirty="0"/>
              <a:t>shows this, </a:t>
            </a:r>
            <a:r>
              <a:rPr lang="en-US" altLang="en-US" sz="2200" dirty="0" smtClean="0"/>
              <a:t>but, in latter years, risk </a:t>
            </a:r>
            <a:r>
              <a:rPr lang="en-US" altLang="en-US" sz="2200" dirty="0"/>
              <a:t>ratio </a:t>
            </a:r>
            <a:r>
              <a:rPr lang="en-US" altLang="en-US" sz="2200" dirty="0" smtClean="0"/>
              <a:t>shows only very small effect</a:t>
            </a:r>
          </a:p>
          <a:p>
            <a:pPr marL="174625" indent="-174625" eaLnBrk="0" hangingPunct="0">
              <a:spcBef>
                <a:spcPct val="50000"/>
              </a:spcBef>
              <a:buFont typeface="Arial" panose="020B0604020202020204" pitchFamily="34" charset="0"/>
              <a:buChar char="•"/>
            </a:pPr>
            <a:r>
              <a:rPr lang="en-US" altLang="en-US" sz="2200" dirty="0"/>
              <a:t>But, if </a:t>
            </a:r>
            <a:r>
              <a:rPr lang="en-US" altLang="en-US" sz="2200" dirty="0" smtClean="0"/>
              <a:t>goal </a:t>
            </a:r>
            <a:r>
              <a:rPr lang="en-US" altLang="en-US" sz="2200" dirty="0"/>
              <a:t>is simply to predict who gets the event by </a:t>
            </a:r>
            <a:r>
              <a:rPr lang="en-US" altLang="en-US" sz="2200" dirty="0" smtClean="0"/>
              <a:t>10 </a:t>
            </a:r>
            <a:r>
              <a:rPr lang="en-US" altLang="en-US" sz="2200" dirty="0"/>
              <a:t>years, then </a:t>
            </a:r>
            <a:r>
              <a:rPr lang="en-US" altLang="en-US" sz="2200" dirty="0" smtClean="0"/>
              <a:t>risk </a:t>
            </a:r>
            <a:r>
              <a:rPr lang="en-US" altLang="en-US" sz="2200" dirty="0"/>
              <a:t>ratio is more </a:t>
            </a:r>
            <a:r>
              <a:rPr lang="en-US" altLang="en-US" sz="2200" dirty="0" smtClean="0"/>
              <a:t>telling than rate ratio </a:t>
            </a:r>
            <a:endParaRPr lang="en-US" altLang="en-US" sz="2200" dirty="0"/>
          </a:p>
          <a:p>
            <a:pPr marL="342900" indent="-342900" eaLnBrk="0" hangingPunct="0">
              <a:spcBef>
                <a:spcPct val="50000"/>
              </a:spcBef>
              <a:buFont typeface="Arial" panose="020B0604020202020204" pitchFamily="34" charset="0"/>
              <a:buChar char="•"/>
            </a:pPr>
            <a:endParaRPr lang="en-US" altLang="en-US" sz="2400" dirty="0"/>
          </a:p>
        </p:txBody>
      </p:sp>
    </p:spTree>
    <p:extLst>
      <p:ext uri="{BB962C8B-B14F-4D97-AF65-F5344CB8AC3E}">
        <p14:creationId xmlns:p14="http://schemas.microsoft.com/office/powerpoint/2010/main" val="21520913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p:cNvSpPr>
            <a:spLocks noGrp="1" noChangeArrowheads="1"/>
          </p:cNvSpPr>
          <p:nvPr>
            <p:ph type="title"/>
          </p:nvPr>
        </p:nvSpPr>
        <p:spPr>
          <a:xfrm>
            <a:off x="-733280" y="28416"/>
            <a:ext cx="11744325" cy="685800"/>
          </a:xfrm>
        </p:spPr>
        <p:txBody>
          <a:bodyPr/>
          <a:lstStyle/>
          <a:p>
            <a:r>
              <a:rPr lang="en-US" altLang="en-US" sz="2500" b="1" dirty="0" smtClean="0"/>
              <a:t>If regression-based adjustment for confounding (etc.) is needed</a:t>
            </a:r>
          </a:p>
        </p:txBody>
      </p:sp>
      <p:graphicFrame>
        <p:nvGraphicFramePr>
          <p:cNvPr id="512102" name="Group 102"/>
          <p:cNvGraphicFramePr>
            <a:graphicFrameLocks noGrp="1"/>
          </p:cNvGraphicFramePr>
          <p:nvPr>
            <p:ph idx="1"/>
            <p:extLst>
              <p:ext uri="{D42A27DB-BD31-4B8C-83A1-F6EECF244321}">
                <p14:modId xmlns:p14="http://schemas.microsoft.com/office/powerpoint/2010/main" val="727181270"/>
              </p:ext>
            </p:extLst>
          </p:nvPr>
        </p:nvGraphicFramePr>
        <p:xfrm>
          <a:off x="285776" y="1376711"/>
          <a:ext cx="9944101" cy="4678410"/>
        </p:xfrm>
        <a:graphic>
          <a:graphicData uri="http://schemas.openxmlformats.org/drawingml/2006/table">
            <a:tbl>
              <a:tblPr/>
              <a:tblGrid>
                <a:gridCol w="1162348">
                  <a:extLst>
                    <a:ext uri="{9D8B030D-6E8A-4147-A177-3AD203B41FA5}">
                      <a16:colId xmlns="" xmlns:a16="http://schemas.microsoft.com/office/drawing/2014/main" val="20000"/>
                    </a:ext>
                  </a:extLst>
                </a:gridCol>
                <a:gridCol w="2312558">
                  <a:extLst>
                    <a:ext uri="{9D8B030D-6E8A-4147-A177-3AD203B41FA5}">
                      <a16:colId xmlns="" xmlns:a16="http://schemas.microsoft.com/office/drawing/2014/main" val="20001"/>
                    </a:ext>
                  </a:extLst>
                </a:gridCol>
                <a:gridCol w="1905624">
                  <a:extLst>
                    <a:ext uri="{9D8B030D-6E8A-4147-A177-3AD203B41FA5}">
                      <a16:colId xmlns="" xmlns:a16="http://schemas.microsoft.com/office/drawing/2014/main" val="20002"/>
                    </a:ext>
                  </a:extLst>
                </a:gridCol>
                <a:gridCol w="2512727">
                  <a:extLst>
                    <a:ext uri="{9D8B030D-6E8A-4147-A177-3AD203B41FA5}">
                      <a16:colId xmlns="" xmlns:a16="http://schemas.microsoft.com/office/drawing/2014/main" val="20003"/>
                    </a:ext>
                  </a:extLst>
                </a:gridCol>
                <a:gridCol w="2050844">
                  <a:extLst>
                    <a:ext uri="{9D8B030D-6E8A-4147-A177-3AD203B41FA5}">
                      <a16:colId xmlns="" xmlns:a16="http://schemas.microsoft.com/office/drawing/2014/main" val="20004"/>
                    </a:ext>
                  </a:extLst>
                </a:gridCol>
              </a:tblGrid>
              <a:tr h="6477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endParaRPr>
                    </a:p>
                  </a:txBody>
                  <a:tcPr marL="102870" marR="102870" marT="45717" marB="45717"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Competing Events Present</a:t>
                      </a:r>
                    </a:p>
                  </a:txBody>
                  <a:tcPr marL="102870" marR="102870" marT="45717" marB="45717"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endParaRPr>
                    </a:p>
                  </a:txBody>
                  <a:tcPr marT="45717" marB="45717"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lang="en-US" sz="1600" b="1" dirty="0" smtClean="0"/>
                        <a:t>Competing Events Absent</a:t>
                      </a:r>
                      <a:endParaRPr lang="en-US" sz="1600" b="1" dirty="0"/>
                    </a:p>
                  </a:txBody>
                  <a:tcPr marL="102870" marR="102870" marT="45717" marB="45717"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dirty="0"/>
                    </a:p>
                  </a:txBody>
                  <a:tcPr marT="45717" marB="45717"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4395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txBody>
                  <a:tcPr marL="102870" marR="102870" marT="45717" marB="45717"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sng" strike="noStrike" cap="none" normalizeH="0" baseline="0" dirty="0" smtClean="0">
                          <a:ln>
                            <a:noFill/>
                          </a:ln>
                          <a:solidFill>
                            <a:schemeClr val="tx1"/>
                          </a:solidFill>
                          <a:effectLst/>
                          <a:latin typeface="Times New Roman" pitchFamily="18" charset="0"/>
                        </a:rPr>
                        <a:t>Goal</a:t>
                      </a:r>
                    </a:p>
                  </a:txBody>
                  <a:tcPr marL="102870" marR="102870" marT="45717" marB="45717"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txBody>
                  <a:tcPr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sng" strike="noStrike" cap="none" normalizeH="0" baseline="0" dirty="0" smtClean="0">
                          <a:ln>
                            <a:noFill/>
                          </a:ln>
                          <a:solidFill>
                            <a:schemeClr val="tx1"/>
                          </a:solidFill>
                          <a:effectLst/>
                          <a:latin typeface="Times New Roman" pitchFamily="18" charset="0"/>
                        </a:rPr>
                        <a:t>Goal</a:t>
                      </a:r>
                    </a:p>
                  </a:txBody>
                  <a:tcPr marL="102870" marR="102870" marT="45717" marB="45717"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txBody>
                  <a:tcPr marT="45717" marB="4571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1"/>
                  </a:ext>
                </a:extLst>
              </a:tr>
              <a:tr h="29249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txBody>
                  <a:tcPr marL="102870" marR="102870" marT="45717" marB="45717"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Causation</a:t>
                      </a:r>
                    </a:p>
                  </a:txBody>
                  <a:tcPr marL="102870" marR="102870" marT="45717" marB="45717"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Prediction</a:t>
                      </a:r>
                    </a:p>
                  </a:txBody>
                  <a:tcPr marL="102870" marR="102870" marT="45717" marB="45717"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Causation</a:t>
                      </a:r>
                    </a:p>
                  </a:txBody>
                  <a:tcPr marL="102870" marR="102870" marT="45717" marB="45717"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Prediction</a:t>
                      </a:r>
                    </a:p>
                  </a:txBody>
                  <a:tcPr marL="102870" marR="102870" marT="45717" marB="45717"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89095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Not all persons have complete follow-up</a:t>
                      </a:r>
                    </a:p>
                  </a:txBody>
                  <a:tcPr marL="102870" marR="102870" marT="45717" marB="45717"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Proportional hazards (PH) -&gt; HR;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Poisson or negative binomial -&gt; IRR;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Pooled logistic -&gt; IOR</a:t>
                      </a:r>
                    </a:p>
                  </a:txBody>
                  <a:tcPr marL="102870" marR="102870"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Fine-Gray modification of PH -&gt; sub-distribution HR</a:t>
                      </a:r>
                    </a:p>
                  </a:txBody>
                  <a:tcPr marL="102870" marR="102870"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PH -&gt; HR;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Poisson or negative binomial -&gt; IRR;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Pooled logistic -&gt; IOR</a:t>
                      </a:r>
                    </a:p>
                  </a:txBody>
                  <a:tcPr marL="102870" marR="102870"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PH -&gt; risk ratio (after some manipulation)</a:t>
                      </a:r>
                    </a:p>
                  </a:txBody>
                  <a:tcPr marL="102870" marR="102870" marT="45717" marB="4571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3"/>
                  </a:ext>
                </a:extLst>
              </a:tr>
              <a:tr h="137909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Everyone has complete follow-up</a:t>
                      </a:r>
                    </a:p>
                  </a:txBody>
                  <a:tcPr marL="102870" marR="102870" marT="45717" marB="45717" anchor="ct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PH -&gt; HR;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Poisson or negative binomial -&gt; IRR;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Pooled logistic -&gt; IOR</a:t>
                      </a:r>
                    </a:p>
                  </a:txBody>
                  <a:tcPr marL="102870" marR="102870" marT="45717" marB="4571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Log-binomial-&gt; risk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Poisson -&gt; risk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Logistic -&gt; IOR</a:t>
                      </a:r>
                    </a:p>
                  </a:txBody>
                  <a:tcPr marL="102870" marR="102870" marT="45717" marB="4571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PH -&gt; HR;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Poisson or negative binomial -&gt; IRR;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Pooled logistic -&gt; IOR</a:t>
                      </a:r>
                      <a:endParaRPr lang="en-US" sz="1600" dirty="0"/>
                    </a:p>
                  </a:txBody>
                  <a:tcPr marL="102870" marR="102870" marT="45717" marB="4571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Log-binomial-&gt; risk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Poisson -&gt; risk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Logistic -&gt; IOR</a:t>
                      </a:r>
                    </a:p>
                  </a:txBody>
                  <a:tcPr marL="102870" marR="102870" marT="45717" marB="4571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4" name="Rectangle 3"/>
          <p:cNvSpPr txBox="1">
            <a:spLocks noChangeArrowheads="1"/>
          </p:cNvSpPr>
          <p:nvPr/>
        </p:nvSpPr>
        <p:spPr bwMode="auto">
          <a:xfrm>
            <a:off x="-20608" y="685646"/>
            <a:ext cx="10287000" cy="559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600" kern="0" dirty="0" smtClean="0">
                <a:solidFill>
                  <a:srgbClr val="000000"/>
                </a:solidFill>
              </a:rPr>
              <a:t>Cohort design:  Some commonly used regression techniques</a:t>
            </a:r>
          </a:p>
        </p:txBody>
      </p:sp>
      <p:sp>
        <p:nvSpPr>
          <p:cNvPr id="8" name="Rectangle 3"/>
          <p:cNvSpPr txBox="1">
            <a:spLocks noChangeArrowheads="1"/>
          </p:cNvSpPr>
          <p:nvPr/>
        </p:nvSpPr>
        <p:spPr bwMode="auto">
          <a:xfrm>
            <a:off x="266076" y="6159383"/>
            <a:ext cx="10287000" cy="559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r>
              <a:rPr lang="en-US" altLang="en-US" sz="1800" kern="0" dirty="0" smtClean="0">
                <a:solidFill>
                  <a:srgbClr val="000000"/>
                </a:solidFill>
              </a:rPr>
              <a:t>HR = hazard ratio; IRR = incidence rate ratio; IOR = incidence odds ratio</a:t>
            </a:r>
          </a:p>
        </p:txBody>
      </p:sp>
      <p:sp>
        <p:nvSpPr>
          <p:cNvPr id="2" name="Oval 1"/>
          <p:cNvSpPr/>
          <p:nvPr/>
        </p:nvSpPr>
        <p:spPr bwMode="auto">
          <a:xfrm>
            <a:off x="1736985" y="2053654"/>
            <a:ext cx="3895569" cy="89941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3600" dirty="0" smtClean="0">
              <a:solidFill>
                <a:srgbClr val="000000"/>
              </a:solidFill>
            </a:endParaRPr>
          </a:p>
        </p:txBody>
      </p:sp>
      <p:sp>
        <p:nvSpPr>
          <p:cNvPr id="7" name="Oval 6"/>
          <p:cNvSpPr/>
          <p:nvPr/>
        </p:nvSpPr>
        <p:spPr bwMode="auto">
          <a:xfrm>
            <a:off x="1900239" y="1154244"/>
            <a:ext cx="7515224" cy="89941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3600" dirty="0" smtClean="0">
              <a:solidFill>
                <a:srgbClr val="000000"/>
              </a:solidFill>
            </a:endParaRPr>
          </a:p>
        </p:txBody>
      </p:sp>
      <p:sp>
        <p:nvSpPr>
          <p:cNvPr id="9" name="Oval 8"/>
          <p:cNvSpPr/>
          <p:nvPr/>
        </p:nvSpPr>
        <p:spPr bwMode="auto">
          <a:xfrm>
            <a:off x="266078" y="2730601"/>
            <a:ext cx="1319837" cy="3456393"/>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3600" dirty="0" smtClean="0">
              <a:solidFill>
                <a:srgbClr val="000000"/>
              </a:solidFill>
            </a:endParaRPr>
          </a:p>
        </p:txBody>
      </p:sp>
    </p:spTree>
    <p:extLst>
      <p:ext uri="{BB962C8B-B14F-4D97-AF65-F5344CB8AC3E}">
        <p14:creationId xmlns:p14="http://schemas.microsoft.com/office/powerpoint/2010/main" val="122268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2"/>
          <p:cNvSpPr>
            <a:spLocks noGrp="1" noChangeArrowheads="1"/>
          </p:cNvSpPr>
          <p:nvPr>
            <p:ph type="title"/>
          </p:nvPr>
        </p:nvSpPr>
        <p:spPr>
          <a:xfrm>
            <a:off x="685800" y="152400"/>
            <a:ext cx="9172575" cy="990600"/>
          </a:xfrm>
        </p:spPr>
        <p:txBody>
          <a:bodyPr/>
          <a:lstStyle/>
          <a:p>
            <a:r>
              <a:rPr lang="en-US" altLang="en-US" sz="3200" b="1" dirty="0" smtClean="0"/>
              <a:t>Difference/Absolute/Additive Scale</a:t>
            </a:r>
            <a:br>
              <a:rPr lang="en-US" altLang="en-US" sz="3200" b="1" dirty="0" smtClean="0"/>
            </a:br>
            <a:r>
              <a:rPr lang="en-US" altLang="en-US" sz="3200" b="1" dirty="0" smtClean="0"/>
              <a:t> Measures of Association</a:t>
            </a:r>
          </a:p>
        </p:txBody>
      </p:sp>
      <p:graphicFrame>
        <p:nvGraphicFramePr>
          <p:cNvPr id="448563" name="Group 51"/>
          <p:cNvGraphicFramePr>
            <a:graphicFrameLocks noGrp="1"/>
          </p:cNvGraphicFramePr>
          <p:nvPr>
            <p:ph idx="1"/>
          </p:nvPr>
        </p:nvGraphicFramePr>
        <p:xfrm>
          <a:off x="257175" y="1295400"/>
          <a:ext cx="9772650" cy="4414068"/>
        </p:xfrm>
        <a:graphic>
          <a:graphicData uri="http://schemas.openxmlformats.org/drawingml/2006/table">
            <a:tbl>
              <a:tblPr/>
              <a:tblGrid>
                <a:gridCol w="3257550">
                  <a:extLst>
                    <a:ext uri="{9D8B030D-6E8A-4147-A177-3AD203B41FA5}">
                      <a16:colId xmlns="" xmlns:a16="http://schemas.microsoft.com/office/drawing/2014/main" val="20000"/>
                    </a:ext>
                  </a:extLst>
                </a:gridCol>
                <a:gridCol w="264125">
                  <a:extLst>
                    <a:ext uri="{9D8B030D-6E8A-4147-A177-3AD203B41FA5}">
                      <a16:colId xmlns="" xmlns:a16="http://schemas.microsoft.com/office/drawing/2014/main" val="20001"/>
                    </a:ext>
                  </a:extLst>
                </a:gridCol>
                <a:gridCol w="6250975">
                  <a:extLst>
                    <a:ext uri="{9D8B030D-6E8A-4147-A177-3AD203B41FA5}">
                      <a16:colId xmlns="" xmlns:a16="http://schemas.microsoft.com/office/drawing/2014/main" val="20002"/>
                    </a:ext>
                  </a:extLst>
                </a:gridCol>
              </a:tblGrid>
              <a:tr h="68591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L="102870" marR="102870" marT="45727" marB="45727"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txBody>
                  <a:tcPr marL="102870" marR="102870" marT="45727" marB="45727"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Measure of association</a:t>
                      </a:r>
                    </a:p>
                  </a:txBody>
                  <a:tcPr marL="102870" marR="102870" marT="45727" marB="45727"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0969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Cross-sectional</a:t>
                      </a:r>
                    </a:p>
                  </a:txBody>
                  <a:tcPr marL="102870" marR="102870" marT="45727" marB="45727"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L="102870" marR="102870" marT="45727" marB="4572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 difference</a:t>
                      </a:r>
                      <a:r>
                        <a:rPr kumimoji="0" lang="en-US" sz="2400" b="0" i="0" u="none" strike="noStrike" cap="none" normalizeH="0" baseline="0" dirty="0" smtClean="0">
                          <a:ln>
                            <a:noFill/>
                          </a:ln>
                          <a:solidFill>
                            <a:schemeClr val="tx1"/>
                          </a:solidFill>
                          <a:effectLst/>
                          <a:latin typeface="Times New Roman" pitchFamily="18" charset="0"/>
                        </a:rPr>
                        <a:t>*</a:t>
                      </a:r>
                    </a:p>
                  </a:txBody>
                  <a:tcPr marL="102870" marR="102870" marT="45727" marB="4572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1"/>
                  </a:ext>
                </a:extLst>
              </a:tr>
              <a:tr h="5334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L="102870" marR="102870" marT="45727" marB="45727"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L="102870" marR="102870" marT="45727" marB="4572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 odds difference*</a:t>
                      </a:r>
                    </a:p>
                  </a:txBody>
                  <a:tcPr marL="102870" marR="102870" marT="45727" marB="4572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Cohort</a:t>
                      </a:r>
                    </a:p>
                  </a:txBody>
                  <a:tcPr marL="102870" marR="102870" marT="45727" marB="45727"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L="102870" marR="102870" marT="45727" marB="4572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rPr>
                        <a:t>risk difference</a:t>
                      </a:r>
                    </a:p>
                  </a:txBody>
                  <a:tcPr marL="102870" marR="102870" marT="45727" marB="4572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3"/>
                  </a:ext>
                </a:extLst>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L="102870" marR="102870" marT="45727" marB="45727"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L="102870" marR="102870"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rPr>
                        <a:t>rate difference</a:t>
                      </a:r>
                    </a:p>
                  </a:txBody>
                  <a:tcPr marL="102870" marR="102870" marT="45727" marB="45727"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4"/>
                  </a:ext>
                </a:extLst>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txBody>
                  <a:tcPr marL="102870" marR="102870" marT="45727" marB="45727"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L="102870" marR="102870" marT="45727" marB="4572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hazard difference*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incidence odds difference*</a:t>
                      </a:r>
                    </a:p>
                  </a:txBody>
                  <a:tcPr marL="102870" marR="102870" marT="45727" marB="4572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Case-control</a:t>
                      </a:r>
                    </a:p>
                  </a:txBody>
                  <a:tcPr marL="102870" marR="102870" marT="45727" marB="45727"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L="102870" marR="102870" marT="45727" marB="45727"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1" u="none" strike="noStrike" cap="none" normalizeH="0" baseline="0" dirty="0" smtClean="0">
                          <a:ln>
                            <a:noFill/>
                          </a:ln>
                          <a:solidFill>
                            <a:schemeClr val="tx1"/>
                          </a:solidFill>
                          <a:effectLst/>
                          <a:latin typeface="Times New Roman" pitchFamily="18" charset="0"/>
                        </a:rPr>
                        <a:t>Next week: none available</a:t>
                      </a:r>
                    </a:p>
                  </a:txBody>
                  <a:tcPr marL="102870" marR="102870" marT="45727" marB="45727"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sp>
        <p:nvSpPr>
          <p:cNvPr id="271389" name="Text Box 36"/>
          <p:cNvSpPr txBox="1">
            <a:spLocks noChangeArrowheads="1"/>
          </p:cNvSpPr>
          <p:nvPr/>
        </p:nvSpPr>
        <p:spPr bwMode="auto">
          <a:xfrm>
            <a:off x="514350" y="5791200"/>
            <a:ext cx="3857625" cy="457200"/>
          </a:xfrm>
          <a:prstGeom prst="rect">
            <a:avLst/>
          </a:prstGeom>
          <a:noFill/>
          <a:ln w="9525">
            <a:noFill/>
            <a:miter lim="800000"/>
            <a:headEnd/>
            <a:tailEnd/>
          </a:ln>
        </p:spPr>
        <p:txBody>
          <a:bodyPr>
            <a:spAutoFit/>
          </a:bodyPr>
          <a:lstStyle/>
          <a:p>
            <a:pPr algn="l">
              <a:spcBef>
                <a:spcPct val="50000"/>
              </a:spcBef>
            </a:pPr>
            <a:r>
              <a:rPr lang="en-US" altLang="en-US" sz="2400" dirty="0">
                <a:solidFill>
                  <a:srgbClr val="000000"/>
                </a:solidFill>
              </a:rPr>
              <a:t>*rarely used</a:t>
            </a:r>
          </a:p>
        </p:txBody>
      </p:sp>
    </p:spTree>
    <p:extLst>
      <p:ext uri="{BB962C8B-B14F-4D97-AF65-F5344CB8AC3E}">
        <p14:creationId xmlns:p14="http://schemas.microsoft.com/office/powerpoint/2010/main" val="39098045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2"/>
          <p:cNvSpPr>
            <a:spLocks noGrp="1" noChangeArrowheads="1"/>
          </p:cNvSpPr>
          <p:nvPr>
            <p:ph type="title"/>
          </p:nvPr>
        </p:nvSpPr>
        <p:spPr>
          <a:xfrm>
            <a:off x="-171450" y="76200"/>
            <a:ext cx="10544175" cy="1447800"/>
          </a:xfrm>
        </p:spPr>
        <p:txBody>
          <a:bodyPr/>
          <a:lstStyle/>
          <a:p>
            <a:r>
              <a:rPr lang="en-US" altLang="en-US" sz="3200" b="1" dirty="0" smtClean="0"/>
              <a:t>The reciprocal (1/risk difference) is a powerful way to express a difference measure of association </a:t>
            </a:r>
          </a:p>
        </p:txBody>
      </p:sp>
      <p:sp>
        <p:nvSpPr>
          <p:cNvPr id="277506" name="Rectangle 3"/>
          <p:cNvSpPr>
            <a:spLocks noGrp="1" noChangeArrowheads="1"/>
          </p:cNvSpPr>
          <p:nvPr>
            <p:ph type="body" idx="1"/>
          </p:nvPr>
        </p:nvSpPr>
        <p:spPr>
          <a:xfrm>
            <a:off x="29371" y="1533942"/>
            <a:ext cx="10242275" cy="4724400"/>
          </a:xfrm>
        </p:spPr>
        <p:txBody>
          <a:bodyPr/>
          <a:lstStyle/>
          <a:p>
            <a:r>
              <a:rPr lang="en-US" altLang="en-US" dirty="0" smtClean="0"/>
              <a:t>Depending on context, the reciprocal of risk difference is construct of  “number needed to”:</a:t>
            </a:r>
          </a:p>
          <a:p>
            <a:pPr lvl="1"/>
            <a:r>
              <a:rPr lang="en-US" altLang="en-US" sz="2600" dirty="0" smtClean="0"/>
              <a:t>Number needed to treat to prevent 1 case of disease</a:t>
            </a:r>
          </a:p>
          <a:p>
            <a:pPr lvl="1"/>
            <a:r>
              <a:rPr lang="en-US" altLang="en-US" sz="2600" dirty="0" smtClean="0"/>
              <a:t>Number needed to treat to harm 1 person (a side effect)</a:t>
            </a:r>
          </a:p>
          <a:p>
            <a:pPr lvl="1"/>
            <a:r>
              <a:rPr lang="en-US" altLang="en-US" sz="2600" dirty="0" smtClean="0"/>
              <a:t>Number needed to protect from exposure (or change from exposed to unexposed)to prevent 1 case of disease</a:t>
            </a:r>
          </a:p>
          <a:p>
            <a:pPr lvl="1"/>
            <a:endParaRPr lang="en-US" altLang="en-US" sz="400" dirty="0" smtClean="0"/>
          </a:p>
          <a:p>
            <a:pPr>
              <a:spcBef>
                <a:spcPct val="40000"/>
              </a:spcBef>
            </a:pPr>
            <a:r>
              <a:rPr lang="en-US" altLang="en-US" dirty="0" smtClean="0"/>
              <a:t>TB rifampin example: </a:t>
            </a:r>
          </a:p>
          <a:p>
            <a:pPr lvl="1">
              <a:spcBef>
                <a:spcPts val="300"/>
              </a:spcBef>
            </a:pPr>
            <a:r>
              <a:rPr lang="en-US" altLang="en-US" sz="2600" dirty="0" smtClean="0"/>
              <a:t>1/0.026 = 38, means that you have to treat 38 persons for &gt;6 months to prevent one additional case of TB recurrence as compared to treating  the same 38 persons for </a:t>
            </a:r>
            <a:r>
              <a:rPr lang="en-US" altLang="en-US" sz="2600" dirty="0"/>
              <a:t>&lt;3 months</a:t>
            </a:r>
            <a:r>
              <a:rPr lang="en-US" altLang="en-US" dirty="0"/>
              <a:t> </a:t>
            </a:r>
            <a:endParaRPr lang="en-US" altLang="en-US" dirty="0" smtClean="0"/>
          </a:p>
        </p:txBody>
      </p:sp>
    </p:spTree>
    <p:extLst>
      <p:ext uri="{BB962C8B-B14F-4D97-AF65-F5344CB8AC3E}">
        <p14:creationId xmlns:p14="http://schemas.microsoft.com/office/powerpoint/2010/main" val="9863477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771525" y="152400"/>
            <a:ext cx="8743950" cy="1143000"/>
          </a:xfrm>
        </p:spPr>
        <p:txBody>
          <a:bodyPr/>
          <a:lstStyle/>
          <a:p>
            <a:r>
              <a:rPr lang="en-US" altLang="en-US" sz="3600" b="1" dirty="0" smtClean="0"/>
              <a:t>Measures of Disease Association II</a:t>
            </a:r>
            <a:br>
              <a:rPr lang="en-US" altLang="en-US" sz="3600" b="1" dirty="0" smtClean="0"/>
            </a:br>
            <a:r>
              <a:rPr lang="en-US" altLang="en-US" sz="3600" b="1" dirty="0" smtClean="0"/>
              <a:t>and Measures of Attribution</a:t>
            </a:r>
            <a:endParaRPr lang="en-US" altLang="en-US" sz="2800" b="1" dirty="0" smtClean="0"/>
          </a:p>
        </p:txBody>
      </p:sp>
      <p:sp>
        <p:nvSpPr>
          <p:cNvPr id="20482" name="Rectangle 3"/>
          <p:cNvSpPr>
            <a:spLocks noGrp="1" noChangeArrowheads="1"/>
          </p:cNvSpPr>
          <p:nvPr>
            <p:ph type="body" idx="1"/>
          </p:nvPr>
        </p:nvSpPr>
        <p:spPr>
          <a:xfrm>
            <a:off x="154305" y="1447800"/>
            <a:ext cx="10115550" cy="4724400"/>
          </a:xfrm>
        </p:spPr>
        <p:txBody>
          <a:bodyPr/>
          <a:lstStyle/>
          <a:p>
            <a:pPr>
              <a:lnSpc>
                <a:spcPct val="80000"/>
              </a:lnSpc>
              <a:spcBef>
                <a:spcPts val="0"/>
              </a:spcBef>
            </a:pPr>
            <a:r>
              <a:rPr lang="en-US" altLang="en-US" sz="3000" dirty="0" smtClean="0"/>
              <a:t>Measures of association in case-control studies</a:t>
            </a:r>
          </a:p>
          <a:p>
            <a:pPr>
              <a:lnSpc>
                <a:spcPct val="80000"/>
              </a:lnSpc>
              <a:spcBef>
                <a:spcPts val="0"/>
              </a:spcBef>
            </a:pPr>
            <a:endParaRPr lang="en-US" altLang="en-US" sz="1000" dirty="0" smtClean="0"/>
          </a:p>
          <a:p>
            <a:pPr lvl="1">
              <a:lnSpc>
                <a:spcPct val="80000"/>
              </a:lnSpc>
              <a:spcBef>
                <a:spcPts val="0"/>
              </a:spcBef>
            </a:pPr>
            <a:r>
              <a:rPr lang="en-US" altLang="en-US" sz="2600" dirty="0" smtClean="0"/>
              <a:t>If/how the OR estimates other ratio measures depends on type of control sampling &amp; nature of underlying cohort</a:t>
            </a:r>
          </a:p>
          <a:p>
            <a:endParaRPr lang="en-US" altLang="en-US" sz="1000" dirty="0" smtClean="0"/>
          </a:p>
          <a:p>
            <a:pPr>
              <a:spcBef>
                <a:spcPts val="0"/>
              </a:spcBef>
            </a:pPr>
            <a:endParaRPr lang="en-US" altLang="en-US" sz="1000" dirty="0" smtClean="0"/>
          </a:p>
          <a:p>
            <a:r>
              <a:rPr lang="en-US" altLang="en-US" sz="3000" dirty="0" smtClean="0"/>
              <a:t>Strengths and weaknesses of case-control studies</a:t>
            </a:r>
          </a:p>
          <a:p>
            <a:pPr>
              <a:spcBef>
                <a:spcPts val="0"/>
              </a:spcBef>
            </a:pPr>
            <a:endParaRPr lang="en-US" altLang="en-US" sz="1000" dirty="0" smtClean="0"/>
          </a:p>
          <a:p>
            <a:r>
              <a:rPr lang="en-US" altLang="en-US" sz="3000" dirty="0" smtClean="0"/>
              <a:t>Interpreting the magnitude of a measure of association</a:t>
            </a:r>
          </a:p>
          <a:p>
            <a:pPr lvl="1"/>
            <a:r>
              <a:rPr lang="en-US" altLang="en-US" sz="2600" dirty="0" smtClean="0"/>
              <a:t>What we can learn from the “sufficient-component cause” model of human disease</a:t>
            </a:r>
            <a:endParaRPr lang="en-US" altLang="en-US" sz="1000" dirty="0" smtClean="0"/>
          </a:p>
          <a:p>
            <a:endParaRPr lang="en-US" altLang="en-US" sz="1000" dirty="0" smtClean="0"/>
          </a:p>
          <a:p>
            <a:r>
              <a:rPr lang="en-US" altLang="en-US" sz="3000" dirty="0" smtClean="0"/>
              <a:t>Measures of attribution</a:t>
            </a:r>
          </a:p>
          <a:p>
            <a:pPr lvl="1">
              <a:lnSpc>
                <a:spcPct val="80000"/>
              </a:lnSpc>
            </a:pPr>
            <a:r>
              <a:rPr lang="en-US" altLang="en-US" sz="2600" dirty="0" smtClean="0"/>
              <a:t>Attribution among the exposed</a:t>
            </a:r>
          </a:p>
          <a:p>
            <a:pPr lvl="1">
              <a:lnSpc>
                <a:spcPct val="80000"/>
              </a:lnSpc>
            </a:pPr>
            <a:r>
              <a:rPr lang="en-US" altLang="en-US" sz="2600" dirty="0" smtClean="0"/>
              <a:t>Attribution among the entire population</a:t>
            </a:r>
          </a:p>
        </p:txBody>
      </p:sp>
    </p:spTree>
    <p:extLst>
      <p:ext uri="{BB962C8B-B14F-4D97-AF65-F5344CB8AC3E}">
        <p14:creationId xmlns:p14="http://schemas.microsoft.com/office/powerpoint/2010/main" val="34068200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28625" y="-152400"/>
            <a:ext cx="9601200" cy="1143000"/>
          </a:xfrm>
        </p:spPr>
        <p:txBody>
          <a:bodyPr/>
          <a:lstStyle/>
          <a:p>
            <a:r>
              <a:rPr lang="en-US" altLang="en-US" sz="3200" b="1" dirty="0" smtClean="0"/>
              <a:t>What can we estimate in a case-control study?</a:t>
            </a:r>
          </a:p>
        </p:txBody>
      </p:sp>
      <p:graphicFrame>
        <p:nvGraphicFramePr>
          <p:cNvPr id="276483" name="Group 3"/>
          <p:cNvGraphicFramePr>
            <a:graphicFrameLocks noGrp="1"/>
          </p:cNvGraphicFramePr>
          <p:nvPr>
            <p:ph idx="1"/>
          </p:nvPr>
        </p:nvGraphicFramePr>
        <p:xfrm>
          <a:off x="685800" y="2667000"/>
          <a:ext cx="5572125" cy="3124200"/>
        </p:xfrm>
        <a:graphic>
          <a:graphicData uri="http://schemas.openxmlformats.org/drawingml/2006/table">
            <a:tbl>
              <a:tblPr/>
              <a:tblGrid>
                <a:gridCol w="2486025">
                  <a:extLst>
                    <a:ext uri="{9D8B030D-6E8A-4147-A177-3AD203B41FA5}">
                      <a16:colId xmlns="" xmlns:a16="http://schemas.microsoft.com/office/drawing/2014/main" val="20000"/>
                    </a:ext>
                  </a:extLst>
                </a:gridCol>
                <a:gridCol w="1628775">
                  <a:extLst>
                    <a:ext uri="{9D8B030D-6E8A-4147-A177-3AD203B41FA5}">
                      <a16:colId xmlns="" xmlns:a16="http://schemas.microsoft.com/office/drawing/2014/main" val="20001"/>
                    </a:ext>
                  </a:extLst>
                </a:gridCol>
                <a:gridCol w="1457325">
                  <a:extLst>
                    <a:ext uri="{9D8B030D-6E8A-4147-A177-3AD203B41FA5}">
                      <a16:colId xmlns="" xmlns:a16="http://schemas.microsoft.com/office/drawing/2014/main" val="20002"/>
                    </a:ext>
                  </a:extLst>
                </a:gridCol>
              </a:tblGrid>
              <a:tr h="1066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L="102870" marR="1028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Fracture</a:t>
                      </a:r>
                    </a:p>
                  </a:txBody>
                  <a:tcPr marL="102870" marR="1028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fracture</a:t>
                      </a:r>
                    </a:p>
                  </a:txBody>
                  <a:tcPr marL="102870" marR="1028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TZD use</a:t>
                      </a:r>
                    </a:p>
                  </a:txBody>
                  <a:tcPr marL="102870" marR="1028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65</a:t>
                      </a:r>
                    </a:p>
                  </a:txBody>
                  <a:tcPr marL="102870" marR="1028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198</a:t>
                      </a:r>
                    </a:p>
                  </a:txBody>
                  <a:tcPr marL="102870" marR="1028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TZD use</a:t>
                      </a:r>
                    </a:p>
                  </a:txBody>
                  <a:tcPr marL="102870" marR="1028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955</a:t>
                      </a:r>
                    </a:p>
                  </a:txBody>
                  <a:tcPr marL="102870" marR="1028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3530</a:t>
                      </a:r>
                    </a:p>
                  </a:txBody>
                  <a:tcPr marL="102870" marR="1028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L="102870" marR="1028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1020</a:t>
                      </a:r>
                    </a:p>
                  </a:txBody>
                  <a:tcPr marL="102870" marR="1028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3728</a:t>
                      </a:r>
                    </a:p>
                  </a:txBody>
                  <a:tcPr marL="102870" marR="1028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30744" name="Text Box 25"/>
          <p:cNvSpPr txBox="1">
            <a:spLocks noChangeArrowheads="1"/>
          </p:cNvSpPr>
          <p:nvPr/>
        </p:nvSpPr>
        <p:spPr bwMode="auto">
          <a:xfrm>
            <a:off x="4714875" y="6202680"/>
            <a:ext cx="5314950" cy="457200"/>
          </a:xfrm>
          <a:prstGeom prst="rect">
            <a:avLst/>
          </a:prstGeom>
          <a:noFill/>
          <a:ln w="9525">
            <a:noFill/>
            <a:miter lim="800000"/>
            <a:headEnd/>
            <a:tailEnd/>
          </a:ln>
        </p:spPr>
        <p:txBody>
          <a:bodyPr>
            <a:spAutoFit/>
          </a:bodyPr>
          <a:lstStyle/>
          <a:p>
            <a:pPr algn="l">
              <a:spcBef>
                <a:spcPct val="50000"/>
              </a:spcBef>
            </a:pPr>
            <a:r>
              <a:rPr lang="en-US" altLang="en-US" sz="2400" dirty="0">
                <a:solidFill>
                  <a:srgbClr val="000000"/>
                </a:solidFill>
              </a:rPr>
              <a:t>Meier et al. </a:t>
            </a:r>
            <a:r>
              <a:rPr lang="en-US" altLang="en-US" sz="2400" i="1" dirty="0">
                <a:solidFill>
                  <a:srgbClr val="000000"/>
                </a:solidFill>
              </a:rPr>
              <a:t>Arch Intern Med </a:t>
            </a:r>
            <a:r>
              <a:rPr lang="en-US" altLang="en-US" sz="2400" dirty="0">
                <a:solidFill>
                  <a:srgbClr val="000000"/>
                </a:solidFill>
              </a:rPr>
              <a:t>2008</a:t>
            </a:r>
          </a:p>
        </p:txBody>
      </p:sp>
      <p:sp>
        <p:nvSpPr>
          <p:cNvPr id="30745" name="Text Box 26"/>
          <p:cNvSpPr txBox="1">
            <a:spLocks noChangeArrowheads="1"/>
          </p:cNvSpPr>
          <p:nvPr/>
        </p:nvSpPr>
        <p:spPr bwMode="auto">
          <a:xfrm>
            <a:off x="342900" y="838203"/>
            <a:ext cx="9686925" cy="519113"/>
          </a:xfrm>
          <a:prstGeom prst="rect">
            <a:avLst/>
          </a:prstGeom>
          <a:noFill/>
          <a:ln w="9525">
            <a:noFill/>
            <a:miter lim="800000"/>
            <a:headEnd/>
            <a:tailEnd/>
          </a:ln>
        </p:spPr>
        <p:txBody>
          <a:bodyPr>
            <a:spAutoFit/>
          </a:bodyPr>
          <a:lstStyle/>
          <a:p>
            <a:pPr algn="l">
              <a:spcBef>
                <a:spcPct val="50000"/>
              </a:spcBef>
            </a:pPr>
            <a:r>
              <a:rPr lang="en-US" altLang="en-US" sz="2800" dirty="0">
                <a:solidFill>
                  <a:srgbClr val="000000"/>
                </a:solidFill>
              </a:rPr>
              <a:t>Case-control study of TZD use &amp; fracture in diabetes  </a:t>
            </a:r>
          </a:p>
        </p:txBody>
      </p:sp>
      <p:sp>
        <p:nvSpPr>
          <p:cNvPr id="30746" name="Text Box 27"/>
          <p:cNvSpPr txBox="1">
            <a:spLocks noChangeArrowheads="1"/>
          </p:cNvSpPr>
          <p:nvPr/>
        </p:nvSpPr>
        <p:spPr bwMode="auto">
          <a:xfrm>
            <a:off x="6429375" y="1612880"/>
            <a:ext cx="3343275" cy="4339650"/>
          </a:xfrm>
          <a:prstGeom prst="rect">
            <a:avLst/>
          </a:prstGeom>
          <a:noFill/>
          <a:ln w="9525">
            <a:noFill/>
            <a:miter lim="800000"/>
            <a:headEnd/>
            <a:tailEnd/>
          </a:ln>
        </p:spPr>
        <p:txBody>
          <a:bodyPr>
            <a:spAutoFit/>
          </a:bodyPr>
          <a:lstStyle/>
          <a:p>
            <a:pPr algn="l">
              <a:spcBef>
                <a:spcPct val="50000"/>
              </a:spcBef>
            </a:pPr>
            <a:r>
              <a:rPr lang="en-US" altLang="en-US" sz="2400" dirty="0">
                <a:solidFill>
                  <a:srgbClr val="000000"/>
                </a:solidFill>
              </a:rPr>
              <a:t>If we try to estimate </a:t>
            </a:r>
            <a:r>
              <a:rPr lang="en-US" altLang="en-US" sz="2400" dirty="0" smtClean="0">
                <a:solidFill>
                  <a:srgbClr val="000000"/>
                </a:solidFill>
              </a:rPr>
              <a:t>probability or </a:t>
            </a:r>
            <a:r>
              <a:rPr lang="en-US" altLang="en-US" sz="2400" dirty="0">
                <a:solidFill>
                  <a:srgbClr val="000000"/>
                </a:solidFill>
              </a:rPr>
              <a:t>odds of fracture in either exposure group, the result is nonsense. It depends on whether the study selected 4 controls per case, or 2 controls per case, etc</a:t>
            </a:r>
            <a:r>
              <a:rPr lang="en-US" altLang="en-US" sz="2400" dirty="0" smtClean="0">
                <a:solidFill>
                  <a:srgbClr val="000000"/>
                </a:solidFill>
              </a:rPr>
              <a:t>.</a:t>
            </a:r>
          </a:p>
          <a:p>
            <a:pPr algn="l">
              <a:spcBef>
                <a:spcPct val="50000"/>
              </a:spcBef>
            </a:pPr>
            <a:r>
              <a:rPr lang="en-US" altLang="en-US" sz="2400" dirty="0" smtClean="0">
                <a:solidFill>
                  <a:srgbClr val="000000"/>
                </a:solidFill>
              </a:rPr>
              <a:t>We can, however, work down the table.</a:t>
            </a:r>
            <a:endParaRPr lang="en-US" altLang="en-US" sz="2400" dirty="0">
              <a:solidFill>
                <a:srgbClr val="000000"/>
              </a:solidFill>
            </a:endParaRPr>
          </a:p>
        </p:txBody>
      </p:sp>
      <p:sp>
        <p:nvSpPr>
          <p:cNvPr id="276508" name="Line 28"/>
          <p:cNvSpPr>
            <a:spLocks noChangeShapeType="1"/>
          </p:cNvSpPr>
          <p:nvPr/>
        </p:nvSpPr>
        <p:spPr bwMode="auto">
          <a:xfrm>
            <a:off x="2228850" y="4267200"/>
            <a:ext cx="3686175" cy="0"/>
          </a:xfrm>
          <a:prstGeom prst="line">
            <a:avLst/>
          </a:prstGeom>
          <a:noFill/>
          <a:ln w="76200">
            <a:solidFill>
              <a:srgbClr val="FF0000"/>
            </a:solidFill>
            <a:round/>
            <a:headEnd/>
            <a:tailEnd type="triangle" w="med" len="med"/>
          </a:ln>
        </p:spPr>
        <p:txBody>
          <a:bodyPr/>
          <a:lstStyle/>
          <a:p>
            <a:pPr algn="l" eaLnBrk="1" hangingPunct="1"/>
            <a:endParaRPr lang="en-US" sz="2400" dirty="0">
              <a:solidFill>
                <a:srgbClr val="000000"/>
              </a:solidFill>
            </a:endParaRPr>
          </a:p>
        </p:txBody>
      </p:sp>
      <p:sp>
        <p:nvSpPr>
          <p:cNvPr id="276509" name="Line 29"/>
          <p:cNvSpPr>
            <a:spLocks noChangeShapeType="1"/>
          </p:cNvSpPr>
          <p:nvPr/>
        </p:nvSpPr>
        <p:spPr bwMode="auto">
          <a:xfrm>
            <a:off x="2228850" y="4953000"/>
            <a:ext cx="3686175" cy="0"/>
          </a:xfrm>
          <a:prstGeom prst="line">
            <a:avLst/>
          </a:prstGeom>
          <a:noFill/>
          <a:ln w="76200">
            <a:solidFill>
              <a:srgbClr val="FF0000"/>
            </a:solidFill>
            <a:round/>
            <a:headEnd/>
            <a:tailEnd type="triangle" w="med" len="med"/>
          </a:ln>
        </p:spPr>
        <p:txBody>
          <a:bodyPr/>
          <a:lstStyle/>
          <a:p>
            <a:pPr algn="l" eaLnBrk="1" hangingPunct="1"/>
            <a:endParaRPr lang="en-US" sz="2400" dirty="0">
              <a:solidFill>
                <a:srgbClr val="000000"/>
              </a:solidFill>
            </a:endParaRPr>
          </a:p>
        </p:txBody>
      </p:sp>
      <p:sp>
        <p:nvSpPr>
          <p:cNvPr id="276510" name="Text Box 30"/>
          <p:cNvSpPr txBox="1">
            <a:spLocks noChangeArrowheads="1"/>
          </p:cNvSpPr>
          <p:nvPr/>
        </p:nvSpPr>
        <p:spPr bwMode="auto">
          <a:xfrm>
            <a:off x="3257550" y="3838578"/>
            <a:ext cx="942975" cy="823913"/>
          </a:xfrm>
          <a:prstGeom prst="rect">
            <a:avLst/>
          </a:prstGeom>
          <a:noFill/>
          <a:ln w="9525">
            <a:noFill/>
            <a:miter lim="800000"/>
            <a:headEnd/>
            <a:tailEnd/>
          </a:ln>
        </p:spPr>
        <p:txBody>
          <a:bodyPr>
            <a:spAutoFit/>
          </a:bodyPr>
          <a:lstStyle/>
          <a:p>
            <a:pPr algn="l">
              <a:spcBef>
                <a:spcPct val="50000"/>
              </a:spcBef>
            </a:pPr>
            <a:r>
              <a:rPr lang="en-US" altLang="en-US" sz="4800" b="1" dirty="0">
                <a:solidFill>
                  <a:srgbClr val="FF0000"/>
                </a:solidFill>
                <a:latin typeface="Arial" charset="0"/>
              </a:rPr>
              <a:t>X</a:t>
            </a:r>
          </a:p>
        </p:txBody>
      </p:sp>
      <p:sp>
        <p:nvSpPr>
          <p:cNvPr id="276511" name="Text Box 31"/>
          <p:cNvSpPr txBox="1">
            <a:spLocks noChangeArrowheads="1"/>
          </p:cNvSpPr>
          <p:nvPr/>
        </p:nvSpPr>
        <p:spPr bwMode="auto">
          <a:xfrm>
            <a:off x="3257550" y="4586288"/>
            <a:ext cx="942975" cy="823912"/>
          </a:xfrm>
          <a:prstGeom prst="rect">
            <a:avLst/>
          </a:prstGeom>
          <a:noFill/>
          <a:ln w="9525">
            <a:noFill/>
            <a:miter lim="800000"/>
            <a:headEnd/>
            <a:tailEnd/>
          </a:ln>
        </p:spPr>
        <p:txBody>
          <a:bodyPr>
            <a:spAutoFit/>
          </a:bodyPr>
          <a:lstStyle/>
          <a:p>
            <a:pPr algn="l">
              <a:spcBef>
                <a:spcPct val="50000"/>
              </a:spcBef>
            </a:pPr>
            <a:r>
              <a:rPr lang="en-US" altLang="en-US" sz="4800" b="1" dirty="0">
                <a:solidFill>
                  <a:srgbClr val="FF0000"/>
                </a:solidFill>
                <a:latin typeface="Arial" charset="0"/>
              </a:rPr>
              <a:t>X</a:t>
            </a:r>
          </a:p>
        </p:txBody>
      </p:sp>
      <p:sp>
        <p:nvSpPr>
          <p:cNvPr id="276512" name="Line 32"/>
          <p:cNvSpPr>
            <a:spLocks noChangeShapeType="1"/>
          </p:cNvSpPr>
          <p:nvPr/>
        </p:nvSpPr>
        <p:spPr bwMode="auto">
          <a:xfrm>
            <a:off x="3600450" y="3505200"/>
            <a:ext cx="0" cy="2057400"/>
          </a:xfrm>
          <a:prstGeom prst="line">
            <a:avLst/>
          </a:prstGeom>
          <a:noFill/>
          <a:ln w="76200">
            <a:solidFill>
              <a:srgbClr val="008000"/>
            </a:solidFill>
            <a:round/>
            <a:headEnd/>
            <a:tailEnd type="triangle" w="med" len="med"/>
          </a:ln>
        </p:spPr>
        <p:txBody>
          <a:bodyPr/>
          <a:lstStyle/>
          <a:p>
            <a:pPr algn="l" eaLnBrk="1" hangingPunct="1"/>
            <a:endParaRPr lang="en-US" sz="2400" dirty="0">
              <a:solidFill>
                <a:srgbClr val="000000"/>
              </a:solidFill>
            </a:endParaRPr>
          </a:p>
        </p:txBody>
      </p:sp>
      <p:sp>
        <p:nvSpPr>
          <p:cNvPr id="276513" name="Line 33"/>
          <p:cNvSpPr>
            <a:spLocks noChangeShapeType="1"/>
          </p:cNvSpPr>
          <p:nvPr/>
        </p:nvSpPr>
        <p:spPr bwMode="auto">
          <a:xfrm>
            <a:off x="5057775" y="3505200"/>
            <a:ext cx="0" cy="2057400"/>
          </a:xfrm>
          <a:prstGeom prst="line">
            <a:avLst/>
          </a:prstGeom>
          <a:noFill/>
          <a:ln w="76200">
            <a:solidFill>
              <a:srgbClr val="008000"/>
            </a:solidFill>
            <a:round/>
            <a:headEnd/>
            <a:tailEnd type="triangle" w="med" len="med"/>
          </a:ln>
        </p:spPr>
        <p:txBody>
          <a:bodyPr/>
          <a:lstStyle/>
          <a:p>
            <a:pPr algn="l" eaLnBrk="1" hangingPunct="1"/>
            <a:endParaRPr lang="en-US" sz="2400" dirty="0">
              <a:solidFill>
                <a:srgbClr val="000000"/>
              </a:solidFill>
            </a:endParaRPr>
          </a:p>
        </p:txBody>
      </p:sp>
    </p:spTree>
    <p:extLst>
      <p:ext uri="{BB962C8B-B14F-4D97-AF65-F5344CB8AC3E}">
        <p14:creationId xmlns:p14="http://schemas.microsoft.com/office/powerpoint/2010/main" val="539018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0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65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xit" presetSubtype="10" fill="hold" grpId="1" nodeType="clickEffect">
                                  <p:stCondLst>
                                    <p:cond delay="0"/>
                                  </p:stCondLst>
                                  <p:childTnLst>
                                    <p:animEffect transition="out" filter="blinds(horizontal)">
                                      <p:cBhvr>
                                        <p:cTn id="18" dur="500"/>
                                        <p:tgtEl>
                                          <p:spTgt spid="276508"/>
                                        </p:tgtEl>
                                      </p:cBhvr>
                                    </p:animEffect>
                                    <p:set>
                                      <p:cBhvr>
                                        <p:cTn id="19" dur="1" fill="hold">
                                          <p:stCondLst>
                                            <p:cond delay="499"/>
                                          </p:stCondLst>
                                        </p:cTn>
                                        <p:tgtEl>
                                          <p:spTgt spid="276508"/>
                                        </p:tgtEl>
                                        <p:attrNameLst>
                                          <p:attrName>style.visibility</p:attrName>
                                        </p:attrNameLst>
                                      </p:cBhvr>
                                      <p:to>
                                        <p:strVal val="hidden"/>
                                      </p:to>
                                    </p:set>
                                  </p:childTnLst>
                                </p:cTn>
                              </p:par>
                              <p:par>
                                <p:cTn id="20" presetID="3" presetClass="exit" presetSubtype="10" fill="hold" grpId="1" nodeType="withEffect">
                                  <p:stCondLst>
                                    <p:cond delay="0"/>
                                  </p:stCondLst>
                                  <p:childTnLst>
                                    <p:animEffect transition="out" filter="blinds(horizontal)">
                                      <p:cBhvr>
                                        <p:cTn id="21" dur="500"/>
                                        <p:tgtEl>
                                          <p:spTgt spid="276510"/>
                                        </p:tgtEl>
                                      </p:cBhvr>
                                    </p:animEffect>
                                    <p:set>
                                      <p:cBhvr>
                                        <p:cTn id="22" dur="1" fill="hold">
                                          <p:stCondLst>
                                            <p:cond delay="499"/>
                                          </p:stCondLst>
                                        </p:cTn>
                                        <p:tgtEl>
                                          <p:spTgt spid="276510"/>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276511"/>
                                        </p:tgtEl>
                                      </p:cBhvr>
                                    </p:animEffect>
                                    <p:set>
                                      <p:cBhvr>
                                        <p:cTn id="25" dur="1" fill="hold">
                                          <p:stCondLst>
                                            <p:cond delay="499"/>
                                          </p:stCondLst>
                                        </p:cTn>
                                        <p:tgtEl>
                                          <p:spTgt spid="276511"/>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276509"/>
                                        </p:tgtEl>
                                      </p:cBhvr>
                                    </p:animEffect>
                                    <p:set>
                                      <p:cBhvr>
                                        <p:cTn id="28" dur="1" fill="hold">
                                          <p:stCondLst>
                                            <p:cond delay="499"/>
                                          </p:stCondLst>
                                        </p:cTn>
                                        <p:tgtEl>
                                          <p:spTgt spid="276509"/>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76512"/>
                                        </p:tgtEl>
                                        <p:attrNameLst>
                                          <p:attrName>style.visibility</p:attrName>
                                        </p:attrNameLst>
                                      </p:cBhvr>
                                      <p:to>
                                        <p:strVal val="visible"/>
                                      </p:to>
                                    </p:set>
                                    <p:animEffect transition="in" filter="blinds(horizontal)">
                                      <p:cBhvr>
                                        <p:cTn id="33" dur="500"/>
                                        <p:tgtEl>
                                          <p:spTgt spid="27651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76513"/>
                                        </p:tgtEl>
                                        <p:attrNameLst>
                                          <p:attrName>style.visibility</p:attrName>
                                        </p:attrNameLst>
                                      </p:cBhvr>
                                      <p:to>
                                        <p:strVal val="visible"/>
                                      </p:to>
                                    </p:set>
                                    <p:animEffect transition="in" filter="blinds(horizontal)">
                                      <p:cBhvr>
                                        <p:cTn id="36" dur="500"/>
                                        <p:tgtEl>
                                          <p:spTgt spid="276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8" grpId="0" animBg="1"/>
      <p:bldP spid="276508" grpId="1" animBg="1"/>
      <p:bldP spid="276509" grpId="0" animBg="1"/>
      <p:bldP spid="276509" grpId="1" animBg="1"/>
      <p:bldP spid="276510" grpId="0"/>
      <p:bldP spid="276510" grpId="1"/>
      <p:bldP spid="276511" grpId="0"/>
      <p:bldP spid="276511" grpId="1"/>
      <p:bldP spid="276512" grpId="0" animBg="1"/>
      <p:bldP spid="2765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 Box 2"/>
          <p:cNvSpPr txBox="1">
            <a:spLocks noChangeArrowheads="1"/>
          </p:cNvSpPr>
          <p:nvPr/>
        </p:nvSpPr>
        <p:spPr bwMode="auto">
          <a:xfrm>
            <a:off x="685800" y="4648203"/>
            <a:ext cx="9258300" cy="1006475"/>
          </a:xfrm>
          <a:prstGeom prst="rect">
            <a:avLst/>
          </a:prstGeom>
          <a:noFill/>
          <a:ln w="9525">
            <a:noFill/>
            <a:miter lim="800000"/>
            <a:headEnd/>
            <a:tailEnd/>
          </a:ln>
        </p:spPr>
        <p:txBody>
          <a:bodyPr>
            <a:spAutoFit/>
          </a:bodyPr>
          <a:lstStyle/>
          <a:p>
            <a:pPr algn="l"/>
            <a:endParaRPr lang="en-US" altLang="en-US" sz="3600" baseline="-25000" dirty="0">
              <a:solidFill>
                <a:srgbClr val="000000"/>
              </a:solidFill>
            </a:endParaRPr>
          </a:p>
          <a:p>
            <a:pPr algn="l"/>
            <a:r>
              <a:rPr lang="en-US" altLang="en-US" sz="3600" b="1" dirty="0">
                <a:solidFill>
                  <a:srgbClr val="000000"/>
                </a:solidFill>
              </a:rPr>
              <a:t>OR for exposure = OR for disease</a:t>
            </a:r>
          </a:p>
        </p:txBody>
      </p:sp>
      <p:sp>
        <p:nvSpPr>
          <p:cNvPr id="108546" name="Text Box 7"/>
          <p:cNvSpPr txBox="1">
            <a:spLocks noChangeArrowheads="1"/>
          </p:cNvSpPr>
          <p:nvPr/>
        </p:nvSpPr>
        <p:spPr bwMode="auto">
          <a:xfrm>
            <a:off x="771526" y="1828802"/>
            <a:ext cx="1678665" cy="646331"/>
          </a:xfrm>
          <a:prstGeom prst="rect">
            <a:avLst/>
          </a:prstGeom>
          <a:noFill/>
          <a:ln w="9525">
            <a:noFill/>
            <a:miter lim="800000"/>
            <a:headEnd/>
            <a:tailEnd/>
          </a:ln>
        </p:spPr>
        <p:txBody>
          <a:bodyPr wrap="none">
            <a:spAutoFit/>
          </a:bodyPr>
          <a:lstStyle/>
          <a:p>
            <a:pPr algn="l"/>
            <a:r>
              <a:rPr lang="en-US" altLang="en-US" sz="3600" b="1" dirty="0">
                <a:solidFill>
                  <a:srgbClr val="000000"/>
                </a:solidFill>
              </a:rPr>
              <a:t>OR</a:t>
            </a:r>
            <a:r>
              <a:rPr lang="en-US" altLang="en-US" sz="2400" b="1" dirty="0">
                <a:solidFill>
                  <a:srgbClr val="000000"/>
                </a:solidFill>
              </a:rPr>
              <a:t>exp </a:t>
            </a:r>
            <a:r>
              <a:rPr lang="en-US" altLang="en-US" sz="3600" b="1" dirty="0">
                <a:solidFill>
                  <a:srgbClr val="000000"/>
                </a:solidFill>
              </a:rPr>
              <a:t>=</a:t>
            </a:r>
            <a:endParaRPr lang="en-US" altLang="en-US" sz="2400" dirty="0">
              <a:solidFill>
                <a:srgbClr val="000000"/>
              </a:solidFill>
            </a:endParaRPr>
          </a:p>
        </p:txBody>
      </p:sp>
      <p:sp>
        <p:nvSpPr>
          <p:cNvPr id="108547" name="Rectangle 29"/>
          <p:cNvSpPr>
            <a:spLocks noChangeArrowheads="1"/>
          </p:cNvSpPr>
          <p:nvPr/>
        </p:nvSpPr>
        <p:spPr bwMode="auto">
          <a:xfrm>
            <a:off x="2743200" y="0"/>
            <a:ext cx="942975" cy="3937000"/>
          </a:xfrm>
          <a:prstGeom prst="rect">
            <a:avLst/>
          </a:prstGeom>
          <a:noFill/>
          <a:ln w="9525">
            <a:noFill/>
            <a:miter lim="800000"/>
            <a:headEnd/>
            <a:tailEnd/>
          </a:ln>
        </p:spPr>
        <p:txBody>
          <a:bodyPr>
            <a:spAutoFit/>
          </a:bodyPr>
          <a:lstStyle/>
          <a:p>
            <a:pPr algn="l"/>
            <a:r>
              <a:rPr lang="en-US" altLang="en-US" sz="3600" dirty="0">
                <a:solidFill>
                  <a:srgbClr val="000000"/>
                </a:solidFill>
              </a:rPr>
              <a:t>   </a:t>
            </a:r>
          </a:p>
          <a:p>
            <a:pPr algn="l"/>
            <a:r>
              <a:rPr lang="en-US" altLang="en-US" sz="3600" dirty="0">
                <a:solidFill>
                  <a:srgbClr val="000000"/>
                </a:solidFill>
              </a:rPr>
              <a:t> </a:t>
            </a:r>
          </a:p>
          <a:p>
            <a:pPr algn="l"/>
            <a:r>
              <a:rPr lang="en-US" altLang="en-US" sz="3600" dirty="0">
                <a:solidFill>
                  <a:srgbClr val="000000"/>
                </a:solidFill>
              </a:rPr>
              <a:t> a</a:t>
            </a:r>
          </a:p>
          <a:p>
            <a:pPr algn="l"/>
            <a:r>
              <a:rPr lang="en-US" altLang="en-US" sz="3600" dirty="0">
                <a:solidFill>
                  <a:srgbClr val="000000"/>
                </a:solidFill>
              </a:rPr>
              <a:t> c</a:t>
            </a:r>
          </a:p>
          <a:p>
            <a:pPr algn="l"/>
            <a:r>
              <a:rPr lang="en-US" altLang="en-US" sz="3600" dirty="0">
                <a:solidFill>
                  <a:srgbClr val="000000"/>
                </a:solidFill>
              </a:rPr>
              <a:t> b</a:t>
            </a:r>
          </a:p>
          <a:p>
            <a:pPr algn="l"/>
            <a:r>
              <a:rPr lang="en-US" altLang="en-US" sz="3600" dirty="0">
                <a:solidFill>
                  <a:srgbClr val="000000"/>
                </a:solidFill>
              </a:rPr>
              <a:t> d</a:t>
            </a:r>
          </a:p>
          <a:p>
            <a:pPr algn="l"/>
            <a:endParaRPr lang="en-US" altLang="en-US" sz="3600" dirty="0">
              <a:solidFill>
                <a:srgbClr val="000000"/>
              </a:solidFill>
            </a:endParaRPr>
          </a:p>
        </p:txBody>
      </p:sp>
      <p:sp>
        <p:nvSpPr>
          <p:cNvPr id="108548" name="Line 31"/>
          <p:cNvSpPr>
            <a:spLocks noChangeShapeType="1"/>
          </p:cNvSpPr>
          <p:nvPr/>
        </p:nvSpPr>
        <p:spPr bwMode="auto">
          <a:xfrm>
            <a:off x="2914650" y="2819400"/>
            <a:ext cx="428625" cy="0"/>
          </a:xfrm>
          <a:prstGeom prst="line">
            <a:avLst/>
          </a:prstGeom>
          <a:noFill/>
          <a:ln w="9525">
            <a:solidFill>
              <a:schemeClr val="tx1"/>
            </a:solidFill>
            <a:round/>
            <a:headEnd/>
            <a:tailEnd/>
          </a:ln>
        </p:spPr>
        <p:txBody>
          <a:bodyPr wrap="none" anchor="ctr"/>
          <a:lstStyle/>
          <a:p>
            <a:pPr algn="l" eaLnBrk="1" hangingPunct="1"/>
            <a:endParaRPr lang="en-US" sz="2400" dirty="0">
              <a:solidFill>
                <a:srgbClr val="000000"/>
              </a:solidFill>
            </a:endParaRPr>
          </a:p>
        </p:txBody>
      </p:sp>
      <p:sp>
        <p:nvSpPr>
          <p:cNvPr id="108549" name="Line 32"/>
          <p:cNvSpPr>
            <a:spLocks noChangeShapeType="1"/>
          </p:cNvSpPr>
          <p:nvPr/>
        </p:nvSpPr>
        <p:spPr bwMode="auto">
          <a:xfrm>
            <a:off x="2828925" y="1752600"/>
            <a:ext cx="514350" cy="0"/>
          </a:xfrm>
          <a:prstGeom prst="line">
            <a:avLst/>
          </a:prstGeom>
          <a:noFill/>
          <a:ln w="9525">
            <a:solidFill>
              <a:schemeClr val="tx1"/>
            </a:solidFill>
            <a:round/>
            <a:headEnd/>
            <a:tailEnd/>
          </a:ln>
        </p:spPr>
        <p:txBody>
          <a:bodyPr wrap="none" anchor="ctr"/>
          <a:lstStyle/>
          <a:p>
            <a:pPr algn="l" eaLnBrk="1" hangingPunct="1"/>
            <a:endParaRPr lang="en-US" sz="2400" dirty="0">
              <a:solidFill>
                <a:srgbClr val="000000"/>
              </a:solidFill>
            </a:endParaRPr>
          </a:p>
        </p:txBody>
      </p:sp>
      <p:sp>
        <p:nvSpPr>
          <p:cNvPr id="108550" name="Line 33"/>
          <p:cNvSpPr>
            <a:spLocks noChangeShapeType="1"/>
          </p:cNvSpPr>
          <p:nvPr/>
        </p:nvSpPr>
        <p:spPr bwMode="auto">
          <a:xfrm>
            <a:off x="2657475" y="2209800"/>
            <a:ext cx="1028700" cy="0"/>
          </a:xfrm>
          <a:prstGeom prst="line">
            <a:avLst/>
          </a:prstGeom>
          <a:noFill/>
          <a:ln w="9525">
            <a:solidFill>
              <a:schemeClr val="tx1"/>
            </a:solidFill>
            <a:round/>
            <a:headEnd/>
            <a:tailEnd/>
          </a:ln>
        </p:spPr>
        <p:txBody>
          <a:bodyPr wrap="none" anchor="ctr"/>
          <a:lstStyle/>
          <a:p>
            <a:pPr algn="l" eaLnBrk="1" hangingPunct="1"/>
            <a:endParaRPr lang="en-US" sz="2400" dirty="0">
              <a:solidFill>
                <a:srgbClr val="000000"/>
              </a:solidFill>
            </a:endParaRPr>
          </a:p>
        </p:txBody>
      </p:sp>
      <p:sp>
        <p:nvSpPr>
          <p:cNvPr id="108551" name="Line 36"/>
          <p:cNvSpPr>
            <a:spLocks noChangeShapeType="1"/>
          </p:cNvSpPr>
          <p:nvPr/>
        </p:nvSpPr>
        <p:spPr bwMode="auto">
          <a:xfrm>
            <a:off x="6686550" y="2209800"/>
            <a:ext cx="1028700" cy="0"/>
          </a:xfrm>
          <a:prstGeom prst="line">
            <a:avLst/>
          </a:prstGeom>
          <a:noFill/>
          <a:ln w="25400">
            <a:solidFill>
              <a:schemeClr val="tx1"/>
            </a:solidFill>
            <a:round/>
            <a:headEnd/>
            <a:tailEnd/>
          </a:ln>
        </p:spPr>
        <p:txBody>
          <a:bodyPr wrap="none" anchor="ctr"/>
          <a:lstStyle/>
          <a:p>
            <a:pPr algn="l" eaLnBrk="1" hangingPunct="1"/>
            <a:endParaRPr lang="en-US" sz="2400" dirty="0">
              <a:solidFill>
                <a:srgbClr val="000000"/>
              </a:solidFill>
            </a:endParaRPr>
          </a:p>
        </p:txBody>
      </p:sp>
      <p:sp>
        <p:nvSpPr>
          <p:cNvPr id="108552" name="Rectangle 37"/>
          <p:cNvSpPr>
            <a:spLocks noChangeArrowheads="1"/>
          </p:cNvSpPr>
          <p:nvPr/>
        </p:nvSpPr>
        <p:spPr bwMode="auto">
          <a:xfrm>
            <a:off x="502327" y="228600"/>
            <a:ext cx="8250977" cy="646331"/>
          </a:xfrm>
          <a:prstGeom prst="rect">
            <a:avLst/>
          </a:prstGeom>
          <a:noFill/>
          <a:ln w="9525">
            <a:noFill/>
            <a:miter lim="800000"/>
            <a:headEnd/>
            <a:tailEnd/>
          </a:ln>
        </p:spPr>
        <p:txBody>
          <a:bodyPr wrap="none">
            <a:spAutoFit/>
          </a:bodyPr>
          <a:lstStyle/>
          <a:p>
            <a:pPr algn="l"/>
            <a:r>
              <a:rPr lang="en-US" altLang="en-US" sz="3600" b="1" dirty="0">
                <a:solidFill>
                  <a:srgbClr val="000000"/>
                </a:solidFill>
              </a:rPr>
              <a:t>Important characteristic of </a:t>
            </a:r>
            <a:r>
              <a:rPr lang="en-US" altLang="en-US" sz="3600" b="1" dirty="0" smtClean="0">
                <a:solidFill>
                  <a:srgbClr val="000000"/>
                </a:solidFill>
              </a:rPr>
              <a:t>an odds </a:t>
            </a:r>
            <a:r>
              <a:rPr lang="en-US" altLang="en-US" sz="3600" b="1" dirty="0">
                <a:solidFill>
                  <a:srgbClr val="000000"/>
                </a:solidFill>
              </a:rPr>
              <a:t>ratio</a:t>
            </a:r>
            <a:endParaRPr lang="en-US" altLang="en-US" sz="3600" dirty="0">
              <a:solidFill>
                <a:srgbClr val="000000"/>
              </a:solidFill>
            </a:endParaRPr>
          </a:p>
        </p:txBody>
      </p:sp>
      <p:sp>
        <p:nvSpPr>
          <p:cNvPr id="108553" name="Text Box 40"/>
          <p:cNvSpPr txBox="1">
            <a:spLocks noChangeArrowheads="1"/>
          </p:cNvSpPr>
          <p:nvPr/>
        </p:nvSpPr>
        <p:spPr bwMode="auto">
          <a:xfrm>
            <a:off x="514350" y="5791200"/>
            <a:ext cx="9429750" cy="457200"/>
          </a:xfrm>
          <a:prstGeom prst="rect">
            <a:avLst/>
          </a:prstGeom>
          <a:noFill/>
          <a:ln w="9525">
            <a:noFill/>
            <a:miter lim="800000"/>
            <a:headEnd/>
            <a:tailEnd/>
          </a:ln>
        </p:spPr>
        <p:txBody>
          <a:bodyPr>
            <a:spAutoFit/>
          </a:bodyPr>
          <a:lstStyle/>
          <a:p>
            <a:pPr algn="l">
              <a:spcBef>
                <a:spcPct val="50000"/>
              </a:spcBef>
            </a:pPr>
            <a:endParaRPr lang="en-US" altLang="en-US" sz="2400" dirty="0">
              <a:solidFill>
                <a:srgbClr val="000000"/>
              </a:solidFill>
            </a:endParaRPr>
          </a:p>
        </p:txBody>
      </p:sp>
      <p:sp>
        <p:nvSpPr>
          <p:cNvPr id="108554" name="Rectangle 42"/>
          <p:cNvSpPr>
            <a:spLocks noChangeArrowheads="1"/>
          </p:cNvSpPr>
          <p:nvPr/>
        </p:nvSpPr>
        <p:spPr bwMode="auto">
          <a:xfrm>
            <a:off x="6686550" y="0"/>
            <a:ext cx="942975" cy="3937000"/>
          </a:xfrm>
          <a:prstGeom prst="rect">
            <a:avLst/>
          </a:prstGeom>
          <a:noFill/>
          <a:ln w="9525">
            <a:noFill/>
            <a:miter lim="800000"/>
            <a:headEnd/>
            <a:tailEnd/>
          </a:ln>
        </p:spPr>
        <p:txBody>
          <a:bodyPr>
            <a:spAutoFit/>
          </a:bodyPr>
          <a:lstStyle/>
          <a:p>
            <a:pPr algn="l"/>
            <a:r>
              <a:rPr lang="en-US" altLang="en-US" sz="3600" dirty="0">
                <a:solidFill>
                  <a:srgbClr val="000000"/>
                </a:solidFill>
              </a:rPr>
              <a:t>   </a:t>
            </a:r>
          </a:p>
          <a:p>
            <a:pPr algn="l"/>
            <a:r>
              <a:rPr lang="en-US" altLang="en-US" sz="3600" dirty="0">
                <a:solidFill>
                  <a:srgbClr val="000000"/>
                </a:solidFill>
              </a:rPr>
              <a:t> </a:t>
            </a:r>
          </a:p>
          <a:p>
            <a:pPr algn="l"/>
            <a:r>
              <a:rPr lang="en-US" altLang="en-US" sz="3600" dirty="0">
                <a:solidFill>
                  <a:srgbClr val="000000"/>
                </a:solidFill>
              </a:rPr>
              <a:t> a</a:t>
            </a:r>
          </a:p>
          <a:p>
            <a:pPr algn="l"/>
            <a:r>
              <a:rPr lang="en-US" altLang="en-US" sz="3600" dirty="0">
                <a:solidFill>
                  <a:srgbClr val="000000"/>
                </a:solidFill>
              </a:rPr>
              <a:t> b</a:t>
            </a:r>
          </a:p>
          <a:p>
            <a:pPr algn="l"/>
            <a:r>
              <a:rPr lang="en-US" altLang="en-US" sz="3600" dirty="0">
                <a:solidFill>
                  <a:srgbClr val="000000"/>
                </a:solidFill>
              </a:rPr>
              <a:t> c</a:t>
            </a:r>
          </a:p>
          <a:p>
            <a:pPr algn="l"/>
            <a:r>
              <a:rPr lang="en-US" altLang="en-US" sz="3600" dirty="0">
                <a:solidFill>
                  <a:srgbClr val="000000"/>
                </a:solidFill>
              </a:rPr>
              <a:t> d</a:t>
            </a:r>
          </a:p>
          <a:p>
            <a:pPr algn="l"/>
            <a:endParaRPr lang="en-US" altLang="en-US" sz="3600" dirty="0">
              <a:solidFill>
                <a:srgbClr val="000000"/>
              </a:solidFill>
            </a:endParaRPr>
          </a:p>
        </p:txBody>
      </p:sp>
      <p:sp>
        <p:nvSpPr>
          <p:cNvPr id="108555" name="Rectangle 43"/>
          <p:cNvSpPr>
            <a:spLocks noChangeArrowheads="1"/>
          </p:cNvSpPr>
          <p:nvPr/>
        </p:nvSpPr>
        <p:spPr bwMode="auto">
          <a:xfrm>
            <a:off x="5829300" y="1905002"/>
            <a:ext cx="444352" cy="646331"/>
          </a:xfrm>
          <a:prstGeom prst="rect">
            <a:avLst/>
          </a:prstGeom>
          <a:noFill/>
          <a:ln w="9525">
            <a:noFill/>
            <a:miter lim="800000"/>
            <a:headEnd/>
            <a:tailEnd/>
          </a:ln>
        </p:spPr>
        <p:txBody>
          <a:bodyPr wrap="none">
            <a:spAutoFit/>
          </a:bodyPr>
          <a:lstStyle/>
          <a:p>
            <a:pPr algn="l"/>
            <a:r>
              <a:rPr lang="en-US" altLang="en-US" sz="3600" dirty="0">
                <a:solidFill>
                  <a:srgbClr val="000000"/>
                </a:solidFill>
              </a:rPr>
              <a:t>=</a:t>
            </a:r>
          </a:p>
        </p:txBody>
      </p:sp>
      <p:sp>
        <p:nvSpPr>
          <p:cNvPr id="108556" name="Line 44"/>
          <p:cNvSpPr>
            <a:spLocks noChangeShapeType="1"/>
          </p:cNvSpPr>
          <p:nvPr/>
        </p:nvSpPr>
        <p:spPr bwMode="auto">
          <a:xfrm>
            <a:off x="6772275" y="1752600"/>
            <a:ext cx="600075" cy="0"/>
          </a:xfrm>
          <a:prstGeom prst="line">
            <a:avLst/>
          </a:prstGeom>
          <a:noFill/>
          <a:ln w="9525">
            <a:solidFill>
              <a:schemeClr val="tx1"/>
            </a:solidFill>
            <a:round/>
            <a:headEnd/>
            <a:tailEnd/>
          </a:ln>
        </p:spPr>
        <p:txBody>
          <a:bodyPr/>
          <a:lstStyle/>
          <a:p>
            <a:pPr algn="l" eaLnBrk="1" hangingPunct="1"/>
            <a:endParaRPr lang="en-US" sz="2400" dirty="0">
              <a:solidFill>
                <a:srgbClr val="000000"/>
              </a:solidFill>
            </a:endParaRPr>
          </a:p>
        </p:txBody>
      </p:sp>
      <p:sp>
        <p:nvSpPr>
          <p:cNvPr id="108557" name="Line 46"/>
          <p:cNvSpPr>
            <a:spLocks noChangeShapeType="1"/>
          </p:cNvSpPr>
          <p:nvPr/>
        </p:nvSpPr>
        <p:spPr bwMode="auto">
          <a:xfrm>
            <a:off x="6772275" y="2819400"/>
            <a:ext cx="600075" cy="0"/>
          </a:xfrm>
          <a:prstGeom prst="line">
            <a:avLst/>
          </a:prstGeom>
          <a:noFill/>
          <a:ln w="9525">
            <a:solidFill>
              <a:schemeClr val="tx1"/>
            </a:solidFill>
            <a:round/>
            <a:headEnd/>
            <a:tailEnd/>
          </a:ln>
        </p:spPr>
        <p:txBody>
          <a:bodyPr/>
          <a:lstStyle/>
          <a:p>
            <a:pPr algn="l" eaLnBrk="1" hangingPunct="1"/>
            <a:endParaRPr lang="en-US" sz="2400" dirty="0">
              <a:solidFill>
                <a:srgbClr val="000000"/>
              </a:solidFill>
            </a:endParaRPr>
          </a:p>
        </p:txBody>
      </p:sp>
      <p:sp>
        <p:nvSpPr>
          <p:cNvPr id="108558" name="Text Box 47"/>
          <p:cNvSpPr txBox="1">
            <a:spLocks noChangeArrowheads="1"/>
          </p:cNvSpPr>
          <p:nvPr/>
        </p:nvSpPr>
        <p:spPr bwMode="auto">
          <a:xfrm>
            <a:off x="7972425" y="1752600"/>
            <a:ext cx="2314575" cy="641350"/>
          </a:xfrm>
          <a:prstGeom prst="rect">
            <a:avLst/>
          </a:prstGeom>
          <a:noFill/>
          <a:ln w="9525">
            <a:noFill/>
            <a:miter lim="800000"/>
            <a:headEnd/>
            <a:tailEnd/>
          </a:ln>
        </p:spPr>
        <p:txBody>
          <a:bodyPr>
            <a:spAutoFit/>
          </a:bodyPr>
          <a:lstStyle/>
          <a:p>
            <a:pPr algn="l"/>
            <a:r>
              <a:rPr lang="en-US" altLang="en-US" sz="3600" b="1" dirty="0">
                <a:solidFill>
                  <a:srgbClr val="000000"/>
                </a:solidFill>
              </a:rPr>
              <a:t>= OR</a:t>
            </a:r>
            <a:r>
              <a:rPr lang="en-US" altLang="en-US" sz="3600" b="1" baseline="-25000" dirty="0">
                <a:solidFill>
                  <a:srgbClr val="000000"/>
                </a:solidFill>
              </a:rPr>
              <a:t>dis</a:t>
            </a:r>
          </a:p>
        </p:txBody>
      </p:sp>
      <p:sp>
        <p:nvSpPr>
          <p:cNvPr id="108559" name="Rectangle 48"/>
          <p:cNvSpPr>
            <a:spLocks noChangeArrowheads="1"/>
          </p:cNvSpPr>
          <p:nvPr/>
        </p:nvSpPr>
        <p:spPr bwMode="auto">
          <a:xfrm>
            <a:off x="4457700" y="0"/>
            <a:ext cx="942975" cy="3937000"/>
          </a:xfrm>
          <a:prstGeom prst="rect">
            <a:avLst/>
          </a:prstGeom>
          <a:noFill/>
          <a:ln w="9525">
            <a:noFill/>
            <a:miter lim="800000"/>
            <a:headEnd/>
            <a:tailEnd/>
          </a:ln>
        </p:spPr>
        <p:txBody>
          <a:bodyPr>
            <a:spAutoFit/>
          </a:bodyPr>
          <a:lstStyle/>
          <a:p>
            <a:pPr algn="l"/>
            <a:r>
              <a:rPr lang="en-US" altLang="en-US" sz="3600" dirty="0">
                <a:solidFill>
                  <a:srgbClr val="000000"/>
                </a:solidFill>
              </a:rPr>
              <a:t>   </a:t>
            </a:r>
          </a:p>
          <a:p>
            <a:pPr algn="l"/>
            <a:r>
              <a:rPr lang="en-US" altLang="en-US" sz="3600" dirty="0">
                <a:solidFill>
                  <a:srgbClr val="000000"/>
                </a:solidFill>
              </a:rPr>
              <a:t> </a:t>
            </a:r>
          </a:p>
          <a:p>
            <a:pPr algn="l"/>
            <a:r>
              <a:rPr lang="en-US" altLang="en-US" sz="3600" dirty="0">
                <a:solidFill>
                  <a:srgbClr val="000000"/>
                </a:solidFill>
              </a:rPr>
              <a:t> c</a:t>
            </a:r>
          </a:p>
          <a:p>
            <a:pPr algn="l"/>
            <a:r>
              <a:rPr lang="en-US" altLang="en-US" sz="3600" dirty="0">
                <a:solidFill>
                  <a:srgbClr val="000000"/>
                </a:solidFill>
              </a:rPr>
              <a:t> b</a:t>
            </a:r>
          </a:p>
          <a:p>
            <a:pPr algn="l"/>
            <a:r>
              <a:rPr lang="en-US" altLang="en-US" sz="3600" dirty="0">
                <a:solidFill>
                  <a:srgbClr val="000000"/>
                </a:solidFill>
              </a:rPr>
              <a:t> c</a:t>
            </a:r>
          </a:p>
          <a:p>
            <a:pPr algn="l"/>
            <a:r>
              <a:rPr lang="en-US" altLang="en-US" sz="3600" dirty="0">
                <a:solidFill>
                  <a:srgbClr val="000000"/>
                </a:solidFill>
              </a:rPr>
              <a:t> b</a:t>
            </a:r>
          </a:p>
          <a:p>
            <a:pPr algn="l"/>
            <a:endParaRPr lang="en-US" altLang="en-US" sz="3600" dirty="0">
              <a:solidFill>
                <a:srgbClr val="000000"/>
              </a:solidFill>
            </a:endParaRPr>
          </a:p>
        </p:txBody>
      </p:sp>
      <p:sp>
        <p:nvSpPr>
          <p:cNvPr id="108560" name="Line 49"/>
          <p:cNvSpPr>
            <a:spLocks noChangeShapeType="1"/>
          </p:cNvSpPr>
          <p:nvPr/>
        </p:nvSpPr>
        <p:spPr bwMode="auto">
          <a:xfrm>
            <a:off x="4714875" y="2819400"/>
            <a:ext cx="428625" cy="0"/>
          </a:xfrm>
          <a:prstGeom prst="line">
            <a:avLst/>
          </a:prstGeom>
          <a:noFill/>
          <a:ln w="9525">
            <a:solidFill>
              <a:schemeClr val="tx1"/>
            </a:solidFill>
            <a:round/>
            <a:headEnd/>
            <a:tailEnd/>
          </a:ln>
        </p:spPr>
        <p:txBody>
          <a:bodyPr wrap="none" anchor="ctr"/>
          <a:lstStyle/>
          <a:p>
            <a:pPr algn="l" eaLnBrk="1" hangingPunct="1"/>
            <a:endParaRPr lang="en-US" sz="2400" dirty="0">
              <a:solidFill>
                <a:srgbClr val="000000"/>
              </a:solidFill>
            </a:endParaRPr>
          </a:p>
        </p:txBody>
      </p:sp>
      <p:sp>
        <p:nvSpPr>
          <p:cNvPr id="108561" name="Line 50"/>
          <p:cNvSpPr>
            <a:spLocks noChangeShapeType="1"/>
          </p:cNvSpPr>
          <p:nvPr/>
        </p:nvSpPr>
        <p:spPr bwMode="auto">
          <a:xfrm>
            <a:off x="4629150" y="1752600"/>
            <a:ext cx="514350" cy="0"/>
          </a:xfrm>
          <a:prstGeom prst="line">
            <a:avLst/>
          </a:prstGeom>
          <a:noFill/>
          <a:ln w="9525">
            <a:solidFill>
              <a:schemeClr val="tx1"/>
            </a:solidFill>
            <a:round/>
            <a:headEnd/>
            <a:tailEnd/>
          </a:ln>
        </p:spPr>
        <p:txBody>
          <a:bodyPr wrap="none" anchor="ctr"/>
          <a:lstStyle/>
          <a:p>
            <a:pPr algn="l" eaLnBrk="1" hangingPunct="1"/>
            <a:endParaRPr lang="en-US" sz="2400" dirty="0">
              <a:solidFill>
                <a:srgbClr val="000000"/>
              </a:solidFill>
            </a:endParaRPr>
          </a:p>
        </p:txBody>
      </p:sp>
      <p:sp>
        <p:nvSpPr>
          <p:cNvPr id="108562" name="Line 51"/>
          <p:cNvSpPr>
            <a:spLocks noChangeShapeType="1"/>
          </p:cNvSpPr>
          <p:nvPr/>
        </p:nvSpPr>
        <p:spPr bwMode="auto">
          <a:xfrm>
            <a:off x="4457700" y="2209800"/>
            <a:ext cx="1028700" cy="0"/>
          </a:xfrm>
          <a:prstGeom prst="line">
            <a:avLst/>
          </a:prstGeom>
          <a:noFill/>
          <a:ln w="9525">
            <a:solidFill>
              <a:schemeClr val="tx1"/>
            </a:solidFill>
            <a:round/>
            <a:headEnd/>
            <a:tailEnd/>
          </a:ln>
        </p:spPr>
        <p:txBody>
          <a:bodyPr wrap="none" anchor="ctr"/>
          <a:lstStyle/>
          <a:p>
            <a:pPr algn="l" eaLnBrk="1" hangingPunct="1"/>
            <a:endParaRPr lang="en-US" sz="2400" dirty="0">
              <a:solidFill>
                <a:srgbClr val="000000"/>
              </a:solidFill>
            </a:endParaRPr>
          </a:p>
        </p:txBody>
      </p:sp>
      <p:sp>
        <p:nvSpPr>
          <p:cNvPr id="108563" name="Text Box 52"/>
          <p:cNvSpPr txBox="1">
            <a:spLocks noChangeArrowheads="1"/>
          </p:cNvSpPr>
          <p:nvPr/>
        </p:nvSpPr>
        <p:spPr bwMode="auto">
          <a:xfrm>
            <a:off x="3857625" y="2057400"/>
            <a:ext cx="514350" cy="457200"/>
          </a:xfrm>
          <a:prstGeom prst="rect">
            <a:avLst/>
          </a:prstGeom>
          <a:noFill/>
          <a:ln w="9525">
            <a:noFill/>
            <a:miter lim="800000"/>
            <a:headEnd/>
            <a:tailEnd/>
          </a:ln>
        </p:spPr>
        <p:txBody>
          <a:bodyPr>
            <a:spAutoFit/>
          </a:bodyPr>
          <a:lstStyle/>
          <a:p>
            <a:pPr algn="l">
              <a:spcBef>
                <a:spcPct val="50000"/>
              </a:spcBef>
            </a:pPr>
            <a:r>
              <a:rPr lang="en-US" altLang="en-US" sz="2400" dirty="0">
                <a:solidFill>
                  <a:srgbClr val="000000"/>
                </a:solidFill>
              </a:rPr>
              <a:t>X</a:t>
            </a:r>
          </a:p>
        </p:txBody>
      </p:sp>
    </p:spTree>
    <p:extLst>
      <p:ext uri="{BB962C8B-B14F-4D97-AF65-F5344CB8AC3E}">
        <p14:creationId xmlns:p14="http://schemas.microsoft.com/office/powerpoint/2010/main" val="30987889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85725" y="381000"/>
            <a:ext cx="10287000" cy="1143000"/>
          </a:xfrm>
          <a:prstGeom prst="rect">
            <a:avLst/>
          </a:prstGeom>
          <a:noFill/>
          <a:ln w="9525">
            <a:noFill/>
            <a:miter lim="800000"/>
            <a:headEnd/>
            <a:tailEnd/>
          </a:ln>
        </p:spPr>
        <p:txBody>
          <a:bodyPr anchor="ctr"/>
          <a:lstStyle/>
          <a:p>
            <a:r>
              <a:rPr lang="en-US" altLang="en-US" sz="3600" b="1" dirty="0">
                <a:solidFill>
                  <a:srgbClr val="000000"/>
                </a:solidFill>
              </a:rPr>
              <a:t>Favorable property of odds ratio #3:</a:t>
            </a:r>
          </a:p>
          <a:p>
            <a:r>
              <a:rPr lang="en-US" altLang="en-US" sz="3600" b="1" dirty="0">
                <a:solidFill>
                  <a:srgbClr val="000000"/>
                </a:solidFill>
              </a:rPr>
              <a:t>OR is a lifesaver in case-control </a:t>
            </a:r>
            <a:r>
              <a:rPr lang="en-US" altLang="en-US" sz="3600" b="1" dirty="0" smtClean="0">
                <a:solidFill>
                  <a:srgbClr val="000000"/>
                </a:solidFill>
              </a:rPr>
              <a:t>studies</a:t>
            </a:r>
          </a:p>
          <a:p>
            <a:r>
              <a:rPr lang="en-US" altLang="en-US" sz="3600" b="1" dirty="0" smtClean="0">
                <a:solidFill>
                  <a:srgbClr val="000000"/>
                </a:solidFill>
              </a:rPr>
              <a:t>…but can we do even better?</a:t>
            </a:r>
            <a:endParaRPr lang="en-US" altLang="en-US" sz="3600" b="1" dirty="0">
              <a:solidFill>
                <a:srgbClr val="000000"/>
              </a:solidFill>
            </a:endParaRPr>
          </a:p>
        </p:txBody>
      </p:sp>
      <p:sp>
        <p:nvSpPr>
          <p:cNvPr id="6" name="Rectangle 3"/>
          <p:cNvSpPr txBox="1">
            <a:spLocks noChangeArrowheads="1"/>
          </p:cNvSpPr>
          <p:nvPr/>
        </p:nvSpPr>
        <p:spPr bwMode="auto">
          <a:xfrm>
            <a:off x="85725" y="2057400"/>
            <a:ext cx="10115550" cy="2895600"/>
          </a:xfrm>
          <a:prstGeom prst="rect">
            <a:avLst/>
          </a:prstGeom>
          <a:noFill/>
          <a:ln>
            <a:noFill/>
          </a:ln>
          <a:extLst/>
        </p:spPr>
        <p:txBody>
          <a:bodyPr/>
          <a:lstStyle/>
          <a:p>
            <a:pPr marL="342900" indent="-342900" algn="l">
              <a:spcBef>
                <a:spcPct val="40000"/>
              </a:spcBef>
              <a:buFontTx/>
              <a:buChar char="•"/>
              <a:defRPr/>
            </a:pPr>
            <a:r>
              <a:rPr lang="en-US" altLang="en-US" kern="0" dirty="0">
                <a:solidFill>
                  <a:srgbClr val="000000"/>
                </a:solidFill>
                <a:latin typeface="Times New Roman"/>
              </a:rPr>
              <a:t>We can get OR of disease in a case-control study</a:t>
            </a:r>
          </a:p>
          <a:p>
            <a:pPr marL="342900" indent="-342900" algn="l">
              <a:spcBef>
                <a:spcPct val="40000"/>
              </a:spcBef>
              <a:buFontTx/>
              <a:buChar char="•"/>
              <a:defRPr/>
            </a:pPr>
            <a:endParaRPr lang="en-US" altLang="en-US" sz="1400" kern="0" dirty="0">
              <a:solidFill>
                <a:srgbClr val="000000"/>
              </a:solidFill>
              <a:latin typeface="Times New Roman"/>
            </a:endParaRPr>
          </a:p>
          <a:p>
            <a:pPr marL="342900" indent="-342900" algn="l">
              <a:spcBef>
                <a:spcPct val="40000"/>
              </a:spcBef>
              <a:buFontTx/>
              <a:buChar char="•"/>
              <a:defRPr/>
            </a:pPr>
            <a:r>
              <a:rPr lang="en-US" altLang="en-US" kern="0" dirty="0">
                <a:solidFill>
                  <a:srgbClr val="000000"/>
                </a:solidFill>
                <a:latin typeface="Times New Roman"/>
              </a:rPr>
              <a:t>Yet, we spoke earlier about some of the problems with ORs (e.g., interpretation, non-collapsibility)</a:t>
            </a:r>
          </a:p>
          <a:p>
            <a:pPr marL="342900" indent="-342900" algn="l">
              <a:spcBef>
                <a:spcPct val="40000"/>
              </a:spcBef>
              <a:buFontTx/>
              <a:buChar char="•"/>
              <a:defRPr/>
            </a:pPr>
            <a:endParaRPr lang="en-US" altLang="en-US" sz="1400" kern="0" dirty="0">
              <a:solidFill>
                <a:srgbClr val="000000"/>
              </a:solidFill>
              <a:latin typeface="Times New Roman"/>
            </a:endParaRPr>
          </a:p>
          <a:p>
            <a:pPr marL="342900" indent="-342900" algn="l">
              <a:spcBef>
                <a:spcPct val="40000"/>
              </a:spcBef>
              <a:buFontTx/>
              <a:buChar char="•"/>
              <a:defRPr/>
            </a:pPr>
            <a:r>
              <a:rPr lang="en-US" altLang="en-US" sz="3000" kern="0" dirty="0">
                <a:solidFill>
                  <a:srgbClr val="000000"/>
                </a:solidFill>
                <a:latin typeface="Times New Roman"/>
              </a:rPr>
              <a:t>Can we get OR </a:t>
            </a:r>
            <a:r>
              <a:rPr lang="en-US" altLang="en-US" sz="3000" kern="0" dirty="0" smtClean="0">
                <a:solidFill>
                  <a:srgbClr val="000000"/>
                </a:solidFill>
                <a:latin typeface="Times New Roman"/>
              </a:rPr>
              <a:t>in </a:t>
            </a:r>
            <a:r>
              <a:rPr lang="en-US" altLang="en-US" sz="3000" kern="0" dirty="0">
                <a:solidFill>
                  <a:srgbClr val="000000"/>
                </a:solidFill>
                <a:latin typeface="Times New Roman"/>
              </a:rPr>
              <a:t>case-control design to </a:t>
            </a:r>
            <a:r>
              <a:rPr lang="en-US" altLang="en-US" sz="3000" kern="0" dirty="0" smtClean="0">
                <a:solidFill>
                  <a:srgbClr val="000000"/>
                </a:solidFill>
                <a:latin typeface="Times New Roman"/>
              </a:rPr>
              <a:t>represent/estimate even </a:t>
            </a:r>
            <a:r>
              <a:rPr lang="en-US" altLang="en-US" sz="3000" kern="0" dirty="0">
                <a:solidFill>
                  <a:srgbClr val="000000"/>
                </a:solidFill>
                <a:latin typeface="Times New Roman"/>
              </a:rPr>
              <a:t>more </a:t>
            </a:r>
            <a:r>
              <a:rPr lang="en-US" altLang="en-US" sz="3000" kern="0" dirty="0" smtClean="0">
                <a:solidFill>
                  <a:srgbClr val="000000"/>
                </a:solidFill>
                <a:latin typeface="Times New Roman"/>
              </a:rPr>
              <a:t>interpretable measures </a:t>
            </a:r>
            <a:r>
              <a:rPr lang="en-US" altLang="en-US" sz="3000" kern="0" dirty="0">
                <a:solidFill>
                  <a:srgbClr val="000000"/>
                </a:solidFill>
                <a:latin typeface="Times New Roman"/>
              </a:rPr>
              <a:t>of association (e.g., risk </a:t>
            </a:r>
            <a:r>
              <a:rPr lang="en-US" altLang="en-US" sz="3000" kern="0" dirty="0" smtClean="0">
                <a:solidFill>
                  <a:srgbClr val="000000"/>
                </a:solidFill>
                <a:latin typeface="Times New Roman"/>
              </a:rPr>
              <a:t>ratio, hazard ratio</a:t>
            </a:r>
            <a:r>
              <a:rPr lang="en-US" altLang="en-US" sz="3000" kern="0" dirty="0">
                <a:solidFill>
                  <a:srgbClr val="000000"/>
                </a:solidFill>
                <a:latin typeface="Times New Roman"/>
              </a:rPr>
              <a:t>)?</a:t>
            </a:r>
          </a:p>
        </p:txBody>
      </p:sp>
    </p:spTree>
    <p:extLst>
      <p:ext uri="{BB962C8B-B14F-4D97-AF65-F5344CB8AC3E}">
        <p14:creationId xmlns:p14="http://schemas.microsoft.com/office/powerpoint/2010/main" val="19157392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342900" y="-228600"/>
            <a:ext cx="9601200" cy="1143000"/>
          </a:xfrm>
        </p:spPr>
        <p:txBody>
          <a:bodyPr/>
          <a:lstStyle/>
          <a:p>
            <a:r>
              <a:rPr lang="en-US" altLang="en-US" sz="3200" b="1" dirty="0" smtClean="0"/>
              <a:t>What the OR in a case-control study estimates</a:t>
            </a:r>
          </a:p>
        </p:txBody>
      </p:sp>
      <p:sp>
        <p:nvSpPr>
          <p:cNvPr id="47106" name="Rectangle 3"/>
          <p:cNvSpPr>
            <a:spLocks noGrp="1" noChangeArrowheads="1"/>
          </p:cNvSpPr>
          <p:nvPr>
            <p:ph type="body" sz="half" idx="1"/>
          </p:nvPr>
        </p:nvSpPr>
        <p:spPr>
          <a:xfrm>
            <a:off x="857250" y="609600"/>
            <a:ext cx="8829675" cy="533400"/>
          </a:xfrm>
        </p:spPr>
        <p:txBody>
          <a:bodyPr/>
          <a:lstStyle/>
          <a:p>
            <a:pPr>
              <a:buFontTx/>
              <a:buNone/>
            </a:pPr>
            <a:r>
              <a:rPr lang="en-US" altLang="en-US" sz="2800" dirty="0" smtClean="0"/>
              <a:t>Depends on underlying cohort and control sampling</a:t>
            </a:r>
          </a:p>
          <a:p>
            <a:endParaRPr lang="en-US" altLang="en-US" sz="2800" dirty="0" smtClean="0"/>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1890095682"/>
              </p:ext>
            </p:extLst>
          </p:nvPr>
        </p:nvGraphicFramePr>
        <p:xfrm>
          <a:off x="428625" y="1295400"/>
          <a:ext cx="9515475" cy="5279172"/>
        </p:xfrm>
        <a:graphic>
          <a:graphicData uri="http://schemas.openxmlformats.org/drawingml/2006/table">
            <a:tbl>
              <a:tblPr/>
              <a:tblGrid>
                <a:gridCol w="1457325">
                  <a:extLst>
                    <a:ext uri="{9D8B030D-6E8A-4147-A177-3AD203B41FA5}">
                      <a16:colId xmlns="" xmlns:a16="http://schemas.microsoft.com/office/drawing/2014/main" val="20000"/>
                    </a:ext>
                  </a:extLst>
                </a:gridCol>
                <a:gridCol w="5400675">
                  <a:extLst>
                    <a:ext uri="{9D8B030D-6E8A-4147-A177-3AD203B41FA5}">
                      <a16:colId xmlns="" xmlns:a16="http://schemas.microsoft.com/office/drawing/2014/main" val="20001"/>
                    </a:ext>
                  </a:extLst>
                </a:gridCol>
                <a:gridCol w="2657475">
                  <a:extLst>
                    <a:ext uri="{9D8B030D-6E8A-4147-A177-3AD203B41FA5}">
                      <a16:colId xmlns="" xmlns:a16="http://schemas.microsoft.com/office/drawing/2014/main" val="20002"/>
                    </a:ext>
                  </a:extLst>
                </a:gridCol>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Type of Cohort</a:t>
                      </a:r>
                    </a:p>
                  </a:txBody>
                  <a:tcPr marL="102870" marR="102870"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Control Sampling Scheme</a:t>
                      </a:r>
                    </a:p>
                  </a:txBody>
                  <a:tcPr marL="102870" marR="102870"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Interpretation of OR</a:t>
                      </a:r>
                    </a:p>
                  </a:txBody>
                  <a:tcPr marL="102870" marR="102870"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2861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Fixed</a:t>
                      </a:r>
                    </a:p>
                  </a:txBody>
                  <a:tcPr marL="102870" marR="102870"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everyone at time zero (baseline)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“case-cohort”</a:t>
                      </a:r>
                    </a:p>
                  </a:txBody>
                  <a:tcPr marL="102870" marR="102870"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Consistent estimate of risk ratio</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(Can also estimate hazard ratio)</a:t>
                      </a:r>
                    </a:p>
                  </a:txBody>
                  <a:tcPr marL="102870" marR="102870"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47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L="102870" marR="102870"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Random sample of person-time at risk each time a case occurs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 “incidence density”</a:t>
                      </a:r>
                    </a:p>
                  </a:txBody>
                  <a:tcPr marL="102870" marR="102870"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Consistent estimate of hazard ratio</a:t>
                      </a:r>
                    </a:p>
                  </a:txBody>
                  <a:tcPr marL="102870" marR="102870"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822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L="102870" marR="102870"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non-cases after cases have been identified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 “prevalent control”, “cumulative”, “epidemic”, “exclusive”, “traditional”</a:t>
                      </a:r>
                    </a:p>
                  </a:txBody>
                  <a:tcPr marL="102870" marR="102870"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100" b="0" i="0" u="none" strike="noStrike" cap="none" normalizeH="0" baseline="0" dirty="0" smtClean="0">
                          <a:ln>
                            <a:noFill/>
                          </a:ln>
                          <a:solidFill>
                            <a:schemeClr val="tx1"/>
                          </a:solidFill>
                          <a:effectLst/>
                          <a:latin typeface="Times New Roman" pitchFamily="18" charset="0"/>
                        </a:rPr>
                        <a:t>If disease incidence low in all exposure groups:  Approximation of risk ratio</a:t>
                      </a:r>
                    </a:p>
                  </a:txBody>
                  <a:tcPr marL="102870" marR="102870"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5505439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342900" y="-228600"/>
            <a:ext cx="9601200" cy="1143000"/>
          </a:xfrm>
        </p:spPr>
        <p:txBody>
          <a:bodyPr/>
          <a:lstStyle/>
          <a:p>
            <a:r>
              <a:rPr lang="en-US" altLang="en-US" sz="3200" b="1" dirty="0" smtClean="0"/>
              <a:t>What the OR in a case-control study estimates</a:t>
            </a:r>
          </a:p>
        </p:txBody>
      </p:sp>
      <p:sp>
        <p:nvSpPr>
          <p:cNvPr id="49154" name="Rectangle 3"/>
          <p:cNvSpPr>
            <a:spLocks noGrp="1" noChangeArrowheads="1"/>
          </p:cNvSpPr>
          <p:nvPr>
            <p:ph type="body" sz="half" idx="1"/>
          </p:nvPr>
        </p:nvSpPr>
        <p:spPr>
          <a:xfrm>
            <a:off x="857250" y="457200"/>
            <a:ext cx="8829675" cy="533400"/>
          </a:xfrm>
        </p:spPr>
        <p:txBody>
          <a:bodyPr/>
          <a:lstStyle/>
          <a:p>
            <a:pPr>
              <a:buFontTx/>
              <a:buNone/>
            </a:pPr>
            <a:r>
              <a:rPr lang="en-US" altLang="en-US" sz="2800" dirty="0" smtClean="0"/>
              <a:t>Depends on underlying cohort and control sampling</a:t>
            </a:r>
          </a:p>
          <a:p>
            <a:endParaRPr lang="en-US" altLang="en-US" sz="2800" dirty="0" smtClean="0"/>
          </a:p>
        </p:txBody>
      </p:sp>
      <p:graphicFrame>
        <p:nvGraphicFramePr>
          <p:cNvPr id="244773" name="Group 37"/>
          <p:cNvGraphicFramePr>
            <a:graphicFrameLocks noGrp="1"/>
          </p:cNvGraphicFramePr>
          <p:nvPr>
            <p:ph sz="half" idx="2"/>
            <p:extLst>
              <p:ext uri="{D42A27DB-BD31-4B8C-83A1-F6EECF244321}">
                <p14:modId xmlns:p14="http://schemas.microsoft.com/office/powerpoint/2010/main" val="312854436"/>
              </p:ext>
            </p:extLst>
          </p:nvPr>
        </p:nvGraphicFramePr>
        <p:xfrm>
          <a:off x="428627" y="1052195"/>
          <a:ext cx="9515476" cy="5272353"/>
        </p:xfrm>
        <a:graphic>
          <a:graphicData uri="http://schemas.openxmlformats.org/drawingml/2006/table">
            <a:tbl>
              <a:tblPr/>
              <a:tblGrid>
                <a:gridCol w="1200150">
                  <a:extLst>
                    <a:ext uri="{9D8B030D-6E8A-4147-A177-3AD203B41FA5}">
                      <a16:colId xmlns="" xmlns:a16="http://schemas.microsoft.com/office/drawing/2014/main" val="20000"/>
                    </a:ext>
                  </a:extLst>
                </a:gridCol>
                <a:gridCol w="2571750">
                  <a:extLst>
                    <a:ext uri="{9D8B030D-6E8A-4147-A177-3AD203B41FA5}">
                      <a16:colId xmlns="" xmlns:a16="http://schemas.microsoft.com/office/drawing/2014/main" val="20001"/>
                    </a:ext>
                  </a:extLst>
                </a:gridCol>
                <a:gridCol w="3000375">
                  <a:extLst>
                    <a:ext uri="{9D8B030D-6E8A-4147-A177-3AD203B41FA5}">
                      <a16:colId xmlns="" xmlns:a16="http://schemas.microsoft.com/office/drawing/2014/main" val="20002"/>
                    </a:ext>
                  </a:extLst>
                </a:gridCol>
                <a:gridCol w="2743201">
                  <a:extLst>
                    <a:ext uri="{9D8B030D-6E8A-4147-A177-3AD203B41FA5}">
                      <a16:colId xmlns="" xmlns:a16="http://schemas.microsoft.com/office/drawing/2014/main" val="20003"/>
                    </a:ext>
                  </a:extLst>
                </a:gridCol>
              </a:tblGrid>
              <a:tr h="62420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Type of Cohort</a:t>
                      </a:r>
                    </a:p>
                  </a:txBody>
                  <a:tcPr marL="102870" marR="102870"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Control Sampling</a:t>
                      </a:r>
                    </a:p>
                  </a:txBody>
                  <a:tcPr marL="102870" marR="102870"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Assumptions</a:t>
                      </a:r>
                    </a:p>
                  </a:txBody>
                  <a:tcPr marL="102870" marR="102870"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Interpretation of OR</a:t>
                      </a:r>
                    </a:p>
                  </a:txBody>
                  <a:tcPr marL="102870" marR="102870"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08140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Dynamic</a:t>
                      </a:r>
                    </a:p>
                  </a:txBody>
                  <a:tcPr marL="102870" marR="102870"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Each time a case occurs </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“incidence density”</a:t>
                      </a:r>
                    </a:p>
                  </a:txBody>
                  <a:tcPr marL="102870" marR="102870"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None</a:t>
                      </a:r>
                    </a:p>
                  </a:txBody>
                  <a:tcPr marL="102870" marR="102870"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Consistent estimate of hazard ratio</a:t>
                      </a:r>
                    </a:p>
                  </a:txBody>
                  <a:tcPr marL="102870" marR="102870"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70627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L="102870" marR="102870"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At midpoint of study period</a:t>
                      </a:r>
                    </a:p>
                  </a:txBody>
                  <a:tcPr marL="102870" marR="102870"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Exposure prevalence is at steady state or changing linearly over time; and hazard ratio is constant</a:t>
                      </a:r>
                    </a:p>
                  </a:txBody>
                  <a:tcPr marL="102870" marR="102870"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Consistent estimate of hazard ratio</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800" b="0" i="0" u="none" strike="noStrike" cap="none" normalizeH="0" baseline="0" dirty="0" smtClean="0">
                        <a:ln>
                          <a:noFill/>
                        </a:ln>
                        <a:solidFill>
                          <a:schemeClr val="tx1"/>
                        </a:solidFill>
                        <a:effectLst/>
                        <a:latin typeface="Times New Roman" pitchFamily="18" charset="0"/>
                      </a:endParaRPr>
                    </a:p>
                  </a:txBody>
                  <a:tcPr marL="102870" marR="102870"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3623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marL="102870" marR="102870"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At any point, including after all cases identified</a:t>
                      </a:r>
                    </a:p>
                  </a:txBody>
                  <a:tcPr marL="102870" marR="102870"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a) Exposure prevalence is at steady state; and hazard ratio constant</a:t>
                      </a:r>
                    </a:p>
                    <a:p>
                      <a:pPr marL="0" marR="0" lvl="0" indent="0" algn="l"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b) Neither exposure nor hazard ratio constant</a:t>
                      </a:r>
                    </a:p>
                  </a:txBody>
                  <a:tcPr marL="102870" marR="102870"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Consistent estimate of hazard ratio </a:t>
                      </a:r>
                    </a:p>
                    <a:p>
                      <a:pPr marL="0" marR="0" lvl="0" indent="0" algn="ctr" defTabSz="914400" rtl="0" eaLnBrk="0" fontAlgn="base" latinLnBrk="0" hangingPunct="0">
                        <a:lnSpc>
                          <a:spcPct val="100000"/>
                        </a:lnSpc>
                        <a:spcBef>
                          <a:spcPct val="40000"/>
                        </a:spcBef>
                        <a:spcAft>
                          <a:spcPct val="0"/>
                        </a:spcAft>
                        <a:buClrTx/>
                        <a:buSzTx/>
                        <a:buFontTx/>
                        <a:buNone/>
                        <a:tabLst/>
                        <a:defRPr/>
                      </a:pPr>
                      <a:endParaRPr kumimoji="0" lang="en-US" sz="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rPr>
                        <a:t>Hard to interpret odds ratio</a:t>
                      </a:r>
                    </a:p>
                  </a:txBody>
                  <a:tcPr marL="102870" marR="102870"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908834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748432" y="2471737"/>
            <a:ext cx="65151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5" name="Rectangle 4"/>
          <p:cNvSpPr/>
          <p:nvPr/>
        </p:nvSpPr>
        <p:spPr>
          <a:xfrm>
            <a:off x="8263533" y="3233738"/>
            <a:ext cx="51435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6" name="Rectangle 5"/>
          <p:cNvSpPr/>
          <p:nvPr/>
        </p:nvSpPr>
        <p:spPr>
          <a:xfrm>
            <a:off x="1234083" y="2471738"/>
            <a:ext cx="51435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2177058" y="2243138"/>
            <a:ext cx="51435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691408" y="2319338"/>
            <a:ext cx="51435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405912" y="2446826"/>
            <a:ext cx="488454" cy="4833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54302" idx="2"/>
          </p:cNvCxnSpPr>
          <p:nvPr/>
        </p:nvCxnSpPr>
        <p:spPr>
          <a:xfrm flipV="1">
            <a:off x="5434726" y="2594297"/>
            <a:ext cx="488462" cy="41210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428740" y="2700338"/>
            <a:ext cx="377472" cy="419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629525" y="2852738"/>
            <a:ext cx="51435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920730" y="2959504"/>
            <a:ext cx="480417" cy="4278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34308" y="2395538"/>
            <a:ext cx="428625"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800606" y="2592065"/>
            <a:ext cx="325934" cy="3674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777508" y="2700338"/>
            <a:ext cx="428625"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063383" y="2852738"/>
            <a:ext cx="428625"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462933" y="2319338"/>
            <a:ext cx="85725"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24" name="Oval 23"/>
          <p:cNvSpPr/>
          <p:nvPr/>
        </p:nvSpPr>
        <p:spPr>
          <a:xfrm>
            <a:off x="5177433" y="2547938"/>
            <a:ext cx="85725"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25" name="Oval 24"/>
          <p:cNvSpPr/>
          <p:nvPr/>
        </p:nvSpPr>
        <p:spPr>
          <a:xfrm>
            <a:off x="6206133" y="2624138"/>
            <a:ext cx="85725"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26" name="Oval 25"/>
          <p:cNvSpPr/>
          <p:nvPr/>
        </p:nvSpPr>
        <p:spPr>
          <a:xfrm>
            <a:off x="7492008" y="2776538"/>
            <a:ext cx="85725"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cxnSp>
        <p:nvCxnSpPr>
          <p:cNvPr id="35" name="Straight Connector 34"/>
          <p:cNvCxnSpPr/>
          <p:nvPr/>
        </p:nvCxnSpPr>
        <p:spPr>
          <a:xfrm flipV="1">
            <a:off x="3720108" y="2395538"/>
            <a:ext cx="428625"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292" name="TextBox 35"/>
          <p:cNvSpPr txBox="1">
            <a:spLocks noChangeArrowheads="1"/>
          </p:cNvSpPr>
          <p:nvPr/>
        </p:nvSpPr>
        <p:spPr bwMode="auto">
          <a:xfrm>
            <a:off x="3932635" y="2090738"/>
            <a:ext cx="420308" cy="369332"/>
          </a:xfrm>
          <a:prstGeom prst="rect">
            <a:avLst/>
          </a:prstGeom>
          <a:noFill/>
          <a:ln w="9525">
            <a:noFill/>
            <a:miter lim="800000"/>
            <a:headEnd/>
            <a:tailEnd/>
          </a:ln>
        </p:spPr>
        <p:txBody>
          <a:bodyPr wrap="none">
            <a:spAutoFit/>
          </a:bodyPr>
          <a:lstStyle/>
          <a:p>
            <a:pPr algn="l" eaLnBrk="1" hangingPunct="1"/>
            <a:r>
              <a:rPr lang="en-US" sz="1800" dirty="0">
                <a:solidFill>
                  <a:srgbClr val="000000"/>
                </a:solidFill>
                <a:latin typeface="Calibri" pitchFamily="34" charset="0"/>
              </a:rPr>
              <a:t>CE</a:t>
            </a:r>
          </a:p>
        </p:txBody>
      </p:sp>
      <p:cxnSp>
        <p:nvCxnSpPr>
          <p:cNvPr id="43" name="Straight Arrow Connector 42"/>
          <p:cNvCxnSpPr/>
          <p:nvPr/>
        </p:nvCxnSpPr>
        <p:spPr>
          <a:xfrm>
            <a:off x="2400300" y="6553200"/>
            <a:ext cx="522922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295" name="TextBox 43"/>
          <p:cNvSpPr txBox="1">
            <a:spLocks noChangeArrowheads="1"/>
          </p:cNvSpPr>
          <p:nvPr/>
        </p:nvSpPr>
        <p:spPr bwMode="auto">
          <a:xfrm>
            <a:off x="4715688" y="6491288"/>
            <a:ext cx="649537" cy="369332"/>
          </a:xfrm>
          <a:prstGeom prst="rect">
            <a:avLst/>
          </a:prstGeom>
          <a:noFill/>
          <a:ln w="9525">
            <a:noFill/>
            <a:miter lim="800000"/>
            <a:headEnd/>
            <a:tailEnd/>
          </a:ln>
        </p:spPr>
        <p:txBody>
          <a:bodyPr wrap="none">
            <a:spAutoFit/>
          </a:bodyPr>
          <a:lstStyle/>
          <a:p>
            <a:pPr algn="l" eaLnBrk="1" hangingPunct="1"/>
            <a:r>
              <a:rPr lang="en-US" sz="1800" dirty="0">
                <a:solidFill>
                  <a:srgbClr val="000000"/>
                </a:solidFill>
                <a:latin typeface="Calibri" pitchFamily="34" charset="0"/>
              </a:rPr>
              <a:t>Time</a:t>
            </a:r>
          </a:p>
        </p:txBody>
      </p:sp>
      <p:cxnSp>
        <p:nvCxnSpPr>
          <p:cNvPr id="2" name="Straight Connector 34"/>
          <p:cNvCxnSpPr/>
          <p:nvPr/>
        </p:nvCxnSpPr>
        <p:spPr>
          <a:xfrm flipV="1">
            <a:off x="6720483" y="2776538"/>
            <a:ext cx="428625"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297" name="TextBox 35"/>
          <p:cNvSpPr txBox="1">
            <a:spLocks noChangeArrowheads="1"/>
          </p:cNvSpPr>
          <p:nvPr/>
        </p:nvSpPr>
        <p:spPr bwMode="auto">
          <a:xfrm>
            <a:off x="6977658" y="2471738"/>
            <a:ext cx="420308" cy="369332"/>
          </a:xfrm>
          <a:prstGeom prst="rect">
            <a:avLst/>
          </a:prstGeom>
          <a:noFill/>
          <a:ln w="9525">
            <a:noFill/>
            <a:miter lim="800000"/>
            <a:headEnd/>
            <a:tailEnd/>
          </a:ln>
        </p:spPr>
        <p:txBody>
          <a:bodyPr wrap="none">
            <a:spAutoFit/>
          </a:bodyPr>
          <a:lstStyle/>
          <a:p>
            <a:pPr algn="l" eaLnBrk="1" hangingPunct="1"/>
            <a:r>
              <a:rPr lang="en-US" sz="1800" dirty="0">
                <a:solidFill>
                  <a:srgbClr val="000000"/>
                </a:solidFill>
                <a:latin typeface="Calibri" pitchFamily="34" charset="0"/>
              </a:rPr>
              <a:t>CE</a:t>
            </a:r>
          </a:p>
        </p:txBody>
      </p:sp>
      <p:sp>
        <p:nvSpPr>
          <p:cNvPr id="54298" name="Text Box 3"/>
          <p:cNvSpPr txBox="1">
            <a:spLocks noChangeArrowheads="1"/>
          </p:cNvSpPr>
          <p:nvPr/>
        </p:nvSpPr>
        <p:spPr bwMode="auto">
          <a:xfrm>
            <a:off x="194669" y="89118"/>
            <a:ext cx="10178057" cy="1815882"/>
          </a:xfrm>
          <a:prstGeom prst="rect">
            <a:avLst/>
          </a:prstGeom>
          <a:noFill/>
          <a:ln w="9525">
            <a:noFill/>
            <a:miter lim="800000"/>
            <a:headEnd/>
            <a:tailEnd/>
          </a:ln>
        </p:spPr>
        <p:txBody>
          <a:bodyPr anchor="ctr">
            <a:spAutoFit/>
          </a:bodyPr>
          <a:lstStyle/>
          <a:p>
            <a:pPr algn="l"/>
            <a:r>
              <a:rPr lang="en-US" b="1" dirty="0">
                <a:solidFill>
                  <a:srgbClr val="000000"/>
                </a:solidFill>
              </a:rPr>
              <a:t>	</a:t>
            </a:r>
            <a:r>
              <a:rPr lang="en-US" b="1" dirty="0" smtClean="0">
                <a:solidFill>
                  <a:srgbClr val="000000"/>
                </a:solidFill>
              </a:rPr>
              <a:t>  Threat </a:t>
            </a:r>
            <a:r>
              <a:rPr lang="en-US" b="1" dirty="0">
                <a:solidFill>
                  <a:srgbClr val="000000"/>
                </a:solidFill>
              </a:rPr>
              <a:t>to Validity in a Cohort </a:t>
            </a:r>
            <a:r>
              <a:rPr lang="en-US" b="1" dirty="0" smtClean="0">
                <a:solidFill>
                  <a:srgbClr val="000000"/>
                </a:solidFill>
              </a:rPr>
              <a:t>Study:</a:t>
            </a:r>
          </a:p>
          <a:p>
            <a:r>
              <a:rPr lang="en-US" b="1" dirty="0" smtClean="0">
                <a:solidFill>
                  <a:srgbClr val="000000"/>
                </a:solidFill>
              </a:rPr>
              <a:t> Losses to follow-up</a:t>
            </a:r>
            <a:endParaRPr lang="en-US" sz="2800" dirty="0" smtClean="0">
              <a:solidFill>
                <a:srgbClr val="000000"/>
              </a:solidFill>
            </a:endParaRPr>
          </a:p>
          <a:p>
            <a:pPr algn="l"/>
            <a:r>
              <a:rPr lang="en-US" sz="2400" dirty="0" smtClean="0">
                <a:solidFill>
                  <a:srgbClr val="000000"/>
                </a:solidFill>
              </a:rPr>
              <a:t>What </a:t>
            </a:r>
            <a:r>
              <a:rPr lang="en-US" sz="2400" dirty="0">
                <a:solidFill>
                  <a:srgbClr val="000000"/>
                </a:solidFill>
              </a:rPr>
              <a:t>bias do those lost introduce?  Missed disease diagnoses?</a:t>
            </a:r>
          </a:p>
          <a:p>
            <a:pPr algn="l"/>
            <a:r>
              <a:rPr lang="en-US" sz="2400" dirty="0" smtClean="0">
                <a:solidFill>
                  <a:srgbClr val="000000"/>
                </a:solidFill>
              </a:rPr>
              <a:t>Are those </a:t>
            </a:r>
            <a:r>
              <a:rPr lang="en-US" sz="2400" dirty="0">
                <a:solidFill>
                  <a:srgbClr val="000000"/>
                </a:solidFill>
              </a:rPr>
              <a:t>with particular </a:t>
            </a:r>
            <a:r>
              <a:rPr lang="en-US" sz="2400" dirty="0" smtClean="0">
                <a:solidFill>
                  <a:srgbClr val="000000"/>
                </a:solidFill>
              </a:rPr>
              <a:t>exposures </a:t>
            </a:r>
            <a:r>
              <a:rPr lang="en-US" sz="2400" dirty="0">
                <a:solidFill>
                  <a:srgbClr val="000000"/>
                </a:solidFill>
              </a:rPr>
              <a:t>more or less likely to leave?</a:t>
            </a:r>
          </a:p>
        </p:txBody>
      </p:sp>
      <p:sp>
        <p:nvSpPr>
          <p:cNvPr id="54299" name="Text Box 6"/>
          <p:cNvSpPr txBox="1">
            <a:spLocks noChangeArrowheads="1"/>
          </p:cNvSpPr>
          <p:nvPr/>
        </p:nvSpPr>
        <p:spPr bwMode="auto">
          <a:xfrm>
            <a:off x="2676780" y="1826568"/>
            <a:ext cx="320921" cy="461665"/>
          </a:xfrm>
          <a:prstGeom prst="rect">
            <a:avLst/>
          </a:prstGeom>
          <a:noFill/>
          <a:ln w="9525">
            <a:noFill/>
            <a:miter lim="800000"/>
            <a:headEnd/>
            <a:tailEnd/>
          </a:ln>
        </p:spPr>
        <p:txBody>
          <a:bodyPr wrap="none" anchor="ctr">
            <a:spAutoFit/>
          </a:bodyPr>
          <a:lstStyle/>
          <a:p>
            <a:r>
              <a:rPr lang="en-US" sz="2400" dirty="0">
                <a:solidFill>
                  <a:srgbClr val="000000"/>
                </a:solidFill>
              </a:rPr>
              <a:t>?</a:t>
            </a:r>
          </a:p>
        </p:txBody>
      </p:sp>
      <p:sp>
        <p:nvSpPr>
          <p:cNvPr id="54300" name="Text Box 6"/>
          <p:cNvSpPr txBox="1">
            <a:spLocks noChangeArrowheads="1"/>
          </p:cNvSpPr>
          <p:nvPr/>
        </p:nvSpPr>
        <p:spPr bwMode="auto">
          <a:xfrm>
            <a:off x="3019428" y="1903985"/>
            <a:ext cx="320921" cy="461665"/>
          </a:xfrm>
          <a:prstGeom prst="rect">
            <a:avLst/>
          </a:prstGeom>
          <a:noFill/>
          <a:ln w="9525">
            <a:noFill/>
            <a:miter lim="800000"/>
            <a:headEnd/>
            <a:tailEnd/>
          </a:ln>
        </p:spPr>
        <p:txBody>
          <a:bodyPr wrap="none" anchor="ctr">
            <a:spAutoFit/>
          </a:bodyPr>
          <a:lstStyle/>
          <a:p>
            <a:r>
              <a:rPr lang="en-US" sz="2400" dirty="0">
                <a:solidFill>
                  <a:srgbClr val="000000"/>
                </a:solidFill>
              </a:rPr>
              <a:t>?</a:t>
            </a:r>
          </a:p>
        </p:txBody>
      </p:sp>
      <p:sp>
        <p:nvSpPr>
          <p:cNvPr id="54301" name="Text Box 6"/>
          <p:cNvSpPr txBox="1">
            <a:spLocks noChangeArrowheads="1"/>
          </p:cNvSpPr>
          <p:nvPr/>
        </p:nvSpPr>
        <p:spPr bwMode="auto">
          <a:xfrm>
            <a:off x="4734611" y="2056387"/>
            <a:ext cx="320921" cy="461665"/>
          </a:xfrm>
          <a:prstGeom prst="rect">
            <a:avLst/>
          </a:prstGeom>
          <a:noFill/>
          <a:ln w="9525">
            <a:noFill/>
            <a:miter lim="800000"/>
            <a:headEnd/>
            <a:tailEnd/>
          </a:ln>
        </p:spPr>
        <p:txBody>
          <a:bodyPr wrap="none" anchor="ctr">
            <a:spAutoFit/>
          </a:bodyPr>
          <a:lstStyle/>
          <a:p>
            <a:r>
              <a:rPr lang="en-US" sz="2400" dirty="0">
                <a:solidFill>
                  <a:srgbClr val="000000"/>
                </a:solidFill>
              </a:rPr>
              <a:t>?</a:t>
            </a:r>
          </a:p>
        </p:txBody>
      </p:sp>
      <p:sp>
        <p:nvSpPr>
          <p:cNvPr id="54302" name="Text Box 6"/>
          <p:cNvSpPr txBox="1">
            <a:spLocks noChangeArrowheads="1"/>
          </p:cNvSpPr>
          <p:nvPr/>
        </p:nvSpPr>
        <p:spPr bwMode="auto">
          <a:xfrm>
            <a:off x="5762727" y="2132632"/>
            <a:ext cx="320921" cy="461665"/>
          </a:xfrm>
          <a:prstGeom prst="rect">
            <a:avLst/>
          </a:prstGeom>
          <a:noFill/>
          <a:ln w="9525">
            <a:noFill/>
            <a:miter lim="800000"/>
            <a:headEnd/>
            <a:tailEnd/>
          </a:ln>
        </p:spPr>
        <p:txBody>
          <a:bodyPr wrap="none" anchor="ctr">
            <a:spAutoFit/>
          </a:bodyPr>
          <a:lstStyle/>
          <a:p>
            <a:r>
              <a:rPr lang="en-US" sz="2400" dirty="0">
                <a:solidFill>
                  <a:srgbClr val="000000"/>
                </a:solidFill>
              </a:rPr>
              <a:t>?</a:t>
            </a:r>
          </a:p>
        </p:txBody>
      </p:sp>
      <p:sp>
        <p:nvSpPr>
          <p:cNvPr id="54303" name="Text Box 6"/>
          <p:cNvSpPr txBox="1">
            <a:spLocks noChangeArrowheads="1"/>
          </p:cNvSpPr>
          <p:nvPr/>
        </p:nvSpPr>
        <p:spPr bwMode="auto">
          <a:xfrm>
            <a:off x="6705585" y="2285032"/>
            <a:ext cx="320921" cy="461665"/>
          </a:xfrm>
          <a:prstGeom prst="rect">
            <a:avLst/>
          </a:prstGeom>
          <a:noFill/>
          <a:ln w="9525">
            <a:noFill/>
            <a:miter lim="800000"/>
            <a:headEnd/>
            <a:tailEnd/>
          </a:ln>
        </p:spPr>
        <p:txBody>
          <a:bodyPr wrap="none" anchor="ctr">
            <a:spAutoFit/>
          </a:bodyPr>
          <a:lstStyle/>
          <a:p>
            <a:r>
              <a:rPr lang="en-US" sz="2400" dirty="0">
                <a:solidFill>
                  <a:srgbClr val="000000"/>
                </a:solidFill>
              </a:rPr>
              <a:t>?</a:t>
            </a:r>
          </a:p>
        </p:txBody>
      </p:sp>
      <p:sp>
        <p:nvSpPr>
          <p:cNvPr id="54304" name="Text Box 6"/>
          <p:cNvSpPr txBox="1">
            <a:spLocks noChangeArrowheads="1"/>
          </p:cNvSpPr>
          <p:nvPr/>
        </p:nvSpPr>
        <p:spPr bwMode="auto">
          <a:xfrm>
            <a:off x="7991460" y="2437432"/>
            <a:ext cx="320921" cy="461665"/>
          </a:xfrm>
          <a:prstGeom prst="rect">
            <a:avLst/>
          </a:prstGeom>
          <a:noFill/>
          <a:ln w="9525">
            <a:noFill/>
            <a:miter lim="800000"/>
            <a:headEnd/>
            <a:tailEnd/>
          </a:ln>
        </p:spPr>
        <p:txBody>
          <a:bodyPr wrap="none" anchor="ctr">
            <a:spAutoFit/>
          </a:bodyPr>
          <a:lstStyle/>
          <a:p>
            <a:r>
              <a:rPr lang="en-US" sz="2400" dirty="0">
                <a:solidFill>
                  <a:srgbClr val="000000"/>
                </a:solidFill>
              </a:rPr>
              <a:t>?</a:t>
            </a:r>
          </a:p>
        </p:txBody>
      </p:sp>
      <p:sp>
        <p:nvSpPr>
          <p:cNvPr id="54305" name="Text Box 6"/>
          <p:cNvSpPr txBox="1">
            <a:spLocks noChangeArrowheads="1"/>
          </p:cNvSpPr>
          <p:nvPr/>
        </p:nvSpPr>
        <p:spPr bwMode="auto">
          <a:xfrm>
            <a:off x="8335061" y="2589832"/>
            <a:ext cx="320921" cy="461665"/>
          </a:xfrm>
          <a:prstGeom prst="rect">
            <a:avLst/>
          </a:prstGeom>
          <a:noFill/>
          <a:ln w="9525">
            <a:noFill/>
            <a:miter lim="800000"/>
            <a:headEnd/>
            <a:tailEnd/>
          </a:ln>
        </p:spPr>
        <p:txBody>
          <a:bodyPr wrap="none" anchor="ctr">
            <a:spAutoFit/>
          </a:bodyPr>
          <a:lstStyle/>
          <a:p>
            <a:r>
              <a:rPr lang="en-US" sz="2400" dirty="0">
                <a:solidFill>
                  <a:srgbClr val="000000"/>
                </a:solidFill>
              </a:rPr>
              <a:t>?</a:t>
            </a:r>
          </a:p>
        </p:txBody>
      </p:sp>
      <p:sp>
        <p:nvSpPr>
          <p:cNvPr id="36" name="Oval 35"/>
          <p:cNvSpPr/>
          <p:nvPr/>
        </p:nvSpPr>
        <p:spPr>
          <a:xfrm>
            <a:off x="5083420" y="2401825"/>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37" name="Oval 36"/>
          <p:cNvSpPr/>
          <p:nvPr/>
        </p:nvSpPr>
        <p:spPr>
          <a:xfrm>
            <a:off x="6154980" y="2446826"/>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38" name="Oval 37"/>
          <p:cNvSpPr/>
          <p:nvPr/>
        </p:nvSpPr>
        <p:spPr>
          <a:xfrm>
            <a:off x="3359353" y="2209687"/>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39" name="Oval 38"/>
          <p:cNvSpPr/>
          <p:nvPr/>
        </p:nvSpPr>
        <p:spPr>
          <a:xfrm>
            <a:off x="7440855" y="2630918"/>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Tree>
    <p:extLst>
      <p:ext uri="{BB962C8B-B14F-4D97-AF65-F5344CB8AC3E}">
        <p14:creationId xmlns:p14="http://schemas.microsoft.com/office/powerpoint/2010/main" val="24876741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ChangeArrowheads="1"/>
          </p:cNvSpPr>
          <p:nvPr/>
        </p:nvSpPr>
        <p:spPr bwMode="auto">
          <a:xfrm>
            <a:off x="1457325" y="2514600"/>
            <a:ext cx="5143500" cy="3886200"/>
          </a:xfrm>
          <a:prstGeom prst="rect">
            <a:avLst/>
          </a:prstGeom>
          <a:noFill/>
          <a:ln w="9525">
            <a:solidFill>
              <a:schemeClr val="tx1"/>
            </a:solidFill>
            <a:miter lim="800000"/>
            <a:headEnd/>
            <a:tailEnd/>
          </a:ln>
        </p:spPr>
        <p:txBody>
          <a:bodyPr wrap="none" anchor="ctr"/>
          <a:lstStyle/>
          <a:p>
            <a:pPr algn="l"/>
            <a:endParaRPr lang="en-US" altLang="en-US" sz="2400" dirty="0">
              <a:solidFill>
                <a:srgbClr val="000000"/>
              </a:solidFill>
            </a:endParaRPr>
          </a:p>
        </p:txBody>
      </p:sp>
      <p:sp>
        <p:nvSpPr>
          <p:cNvPr id="55298" name="Text Box 3"/>
          <p:cNvSpPr txBox="1">
            <a:spLocks noChangeArrowheads="1"/>
          </p:cNvSpPr>
          <p:nvPr/>
        </p:nvSpPr>
        <p:spPr bwMode="auto">
          <a:xfrm>
            <a:off x="514350" y="68640"/>
            <a:ext cx="9086850" cy="646331"/>
          </a:xfrm>
          <a:prstGeom prst="rect">
            <a:avLst/>
          </a:prstGeom>
          <a:noFill/>
          <a:ln w="9525">
            <a:noFill/>
            <a:miter lim="800000"/>
            <a:headEnd/>
            <a:tailEnd/>
          </a:ln>
        </p:spPr>
        <p:txBody>
          <a:bodyPr>
            <a:spAutoFit/>
          </a:bodyPr>
          <a:lstStyle/>
          <a:p>
            <a:r>
              <a:rPr lang="en-US" altLang="en-US" sz="3600" b="1" dirty="0">
                <a:solidFill>
                  <a:srgbClr val="000000"/>
                </a:solidFill>
              </a:rPr>
              <a:t>Notation in a </a:t>
            </a:r>
            <a:r>
              <a:rPr lang="en-US" altLang="en-US" sz="3600" b="1" dirty="0" smtClean="0">
                <a:solidFill>
                  <a:srgbClr val="000000"/>
                </a:solidFill>
              </a:rPr>
              <a:t>2 x 2 </a:t>
            </a:r>
            <a:r>
              <a:rPr lang="en-US" altLang="en-US" sz="3600" b="1" dirty="0">
                <a:solidFill>
                  <a:srgbClr val="000000"/>
                </a:solidFill>
              </a:rPr>
              <a:t>table </a:t>
            </a:r>
            <a:r>
              <a:rPr lang="en-US" altLang="en-US" sz="3600" b="1" dirty="0" smtClean="0">
                <a:solidFill>
                  <a:srgbClr val="000000"/>
                </a:solidFill>
              </a:rPr>
              <a:t>for fixed cohort</a:t>
            </a:r>
            <a:endParaRPr lang="en-US" altLang="en-US" sz="3600" dirty="0">
              <a:solidFill>
                <a:srgbClr val="000000"/>
              </a:solidFill>
            </a:endParaRPr>
          </a:p>
        </p:txBody>
      </p:sp>
      <p:sp>
        <p:nvSpPr>
          <p:cNvPr id="55299" name="Text Box 4"/>
          <p:cNvSpPr txBox="1">
            <a:spLocks noChangeArrowheads="1"/>
          </p:cNvSpPr>
          <p:nvPr/>
        </p:nvSpPr>
        <p:spPr bwMode="auto">
          <a:xfrm>
            <a:off x="2400301" y="1981202"/>
            <a:ext cx="633187" cy="461665"/>
          </a:xfrm>
          <a:prstGeom prst="rect">
            <a:avLst/>
          </a:prstGeom>
          <a:noFill/>
          <a:ln w="9525">
            <a:noFill/>
            <a:miter lim="800000"/>
            <a:headEnd/>
            <a:tailEnd/>
          </a:ln>
        </p:spPr>
        <p:txBody>
          <a:bodyPr wrap="none">
            <a:spAutoFit/>
          </a:bodyPr>
          <a:lstStyle/>
          <a:p>
            <a:pPr algn="l"/>
            <a:r>
              <a:rPr lang="en-US" altLang="en-US" sz="2400" dirty="0">
                <a:solidFill>
                  <a:srgbClr val="000000"/>
                </a:solidFill>
              </a:rPr>
              <a:t>Yes</a:t>
            </a:r>
          </a:p>
        </p:txBody>
      </p:sp>
      <p:sp>
        <p:nvSpPr>
          <p:cNvPr id="55300" name="Text Box 5"/>
          <p:cNvSpPr txBox="1">
            <a:spLocks noChangeArrowheads="1"/>
          </p:cNvSpPr>
          <p:nvPr/>
        </p:nvSpPr>
        <p:spPr bwMode="auto">
          <a:xfrm>
            <a:off x="4629150" y="1981202"/>
            <a:ext cx="561372" cy="461665"/>
          </a:xfrm>
          <a:prstGeom prst="rect">
            <a:avLst/>
          </a:prstGeom>
          <a:noFill/>
          <a:ln w="9525">
            <a:noFill/>
            <a:miter lim="800000"/>
            <a:headEnd/>
            <a:tailEnd/>
          </a:ln>
        </p:spPr>
        <p:txBody>
          <a:bodyPr wrap="none">
            <a:spAutoFit/>
          </a:bodyPr>
          <a:lstStyle/>
          <a:p>
            <a:pPr algn="l"/>
            <a:r>
              <a:rPr lang="en-US" altLang="en-US" sz="2400" dirty="0">
                <a:solidFill>
                  <a:srgbClr val="000000"/>
                </a:solidFill>
              </a:rPr>
              <a:t>No</a:t>
            </a:r>
          </a:p>
        </p:txBody>
      </p:sp>
      <p:sp>
        <p:nvSpPr>
          <p:cNvPr id="55301" name="Text Box 6"/>
          <p:cNvSpPr txBox="1">
            <a:spLocks noChangeArrowheads="1"/>
          </p:cNvSpPr>
          <p:nvPr/>
        </p:nvSpPr>
        <p:spPr bwMode="auto">
          <a:xfrm rot="-5397717">
            <a:off x="-73346" y="4168926"/>
            <a:ext cx="1346844" cy="461665"/>
          </a:xfrm>
          <a:prstGeom prst="rect">
            <a:avLst/>
          </a:prstGeom>
          <a:noFill/>
          <a:ln w="9525">
            <a:noFill/>
            <a:miter lim="800000"/>
            <a:headEnd/>
            <a:tailEnd/>
          </a:ln>
        </p:spPr>
        <p:txBody>
          <a:bodyPr wrap="none">
            <a:spAutoFit/>
          </a:bodyPr>
          <a:lstStyle/>
          <a:p>
            <a:pPr algn="l"/>
            <a:r>
              <a:rPr lang="en-US" altLang="en-US" sz="2400" dirty="0">
                <a:solidFill>
                  <a:srgbClr val="000000"/>
                </a:solidFill>
              </a:rPr>
              <a:t>Exposure</a:t>
            </a:r>
          </a:p>
        </p:txBody>
      </p:sp>
      <p:sp>
        <p:nvSpPr>
          <p:cNvPr id="55302" name="Text Box 7"/>
          <p:cNvSpPr txBox="1">
            <a:spLocks noChangeArrowheads="1"/>
          </p:cNvSpPr>
          <p:nvPr/>
        </p:nvSpPr>
        <p:spPr bwMode="auto">
          <a:xfrm>
            <a:off x="771526" y="3124202"/>
            <a:ext cx="633187" cy="461665"/>
          </a:xfrm>
          <a:prstGeom prst="rect">
            <a:avLst/>
          </a:prstGeom>
          <a:noFill/>
          <a:ln w="9525">
            <a:noFill/>
            <a:miter lim="800000"/>
            <a:headEnd/>
            <a:tailEnd/>
          </a:ln>
        </p:spPr>
        <p:txBody>
          <a:bodyPr wrap="none">
            <a:spAutoFit/>
          </a:bodyPr>
          <a:lstStyle/>
          <a:p>
            <a:pPr algn="l"/>
            <a:r>
              <a:rPr lang="en-US" altLang="en-US" sz="2400" dirty="0">
                <a:solidFill>
                  <a:srgbClr val="000000"/>
                </a:solidFill>
              </a:rPr>
              <a:t>Yes</a:t>
            </a:r>
          </a:p>
        </p:txBody>
      </p:sp>
      <p:sp>
        <p:nvSpPr>
          <p:cNvPr id="55303" name="Text Box 8"/>
          <p:cNvSpPr txBox="1">
            <a:spLocks noChangeArrowheads="1"/>
          </p:cNvSpPr>
          <p:nvPr/>
        </p:nvSpPr>
        <p:spPr bwMode="auto">
          <a:xfrm>
            <a:off x="771525" y="5257802"/>
            <a:ext cx="561372" cy="461665"/>
          </a:xfrm>
          <a:prstGeom prst="rect">
            <a:avLst/>
          </a:prstGeom>
          <a:noFill/>
          <a:ln w="9525">
            <a:noFill/>
            <a:miter lim="800000"/>
            <a:headEnd/>
            <a:tailEnd/>
          </a:ln>
        </p:spPr>
        <p:txBody>
          <a:bodyPr wrap="none">
            <a:spAutoFit/>
          </a:bodyPr>
          <a:lstStyle/>
          <a:p>
            <a:pPr algn="l"/>
            <a:r>
              <a:rPr lang="en-US" altLang="en-US" sz="2400" dirty="0">
                <a:solidFill>
                  <a:srgbClr val="000000"/>
                </a:solidFill>
              </a:rPr>
              <a:t>No</a:t>
            </a:r>
          </a:p>
        </p:txBody>
      </p:sp>
      <p:sp>
        <p:nvSpPr>
          <p:cNvPr id="55304" name="Line 9"/>
          <p:cNvSpPr>
            <a:spLocks noChangeShapeType="1"/>
          </p:cNvSpPr>
          <p:nvPr/>
        </p:nvSpPr>
        <p:spPr bwMode="auto">
          <a:xfrm>
            <a:off x="4200525" y="2514600"/>
            <a:ext cx="0" cy="3886200"/>
          </a:xfrm>
          <a:prstGeom prst="line">
            <a:avLst/>
          </a:prstGeom>
          <a:noFill/>
          <a:ln w="9525">
            <a:solidFill>
              <a:schemeClr val="tx1"/>
            </a:solidFill>
            <a:round/>
            <a:headEnd/>
            <a:tailEnd/>
          </a:ln>
        </p:spPr>
        <p:txBody>
          <a:bodyPr wrap="none" anchor="ctr"/>
          <a:lstStyle/>
          <a:p>
            <a:pPr algn="l" eaLnBrk="1" hangingPunct="1"/>
            <a:endParaRPr lang="en-US" sz="2400" dirty="0">
              <a:solidFill>
                <a:srgbClr val="000000"/>
              </a:solidFill>
            </a:endParaRPr>
          </a:p>
        </p:txBody>
      </p:sp>
      <p:sp>
        <p:nvSpPr>
          <p:cNvPr id="55305" name="Line 10"/>
          <p:cNvSpPr>
            <a:spLocks noChangeShapeType="1"/>
          </p:cNvSpPr>
          <p:nvPr/>
        </p:nvSpPr>
        <p:spPr bwMode="auto">
          <a:xfrm>
            <a:off x="1457325" y="4419600"/>
            <a:ext cx="5143500" cy="0"/>
          </a:xfrm>
          <a:prstGeom prst="line">
            <a:avLst/>
          </a:prstGeom>
          <a:noFill/>
          <a:ln w="9525">
            <a:solidFill>
              <a:schemeClr val="tx1"/>
            </a:solidFill>
            <a:round/>
            <a:headEnd/>
            <a:tailEnd/>
          </a:ln>
        </p:spPr>
        <p:txBody>
          <a:bodyPr wrap="none" anchor="ctr"/>
          <a:lstStyle/>
          <a:p>
            <a:pPr algn="l" eaLnBrk="1" hangingPunct="1"/>
            <a:endParaRPr lang="en-US" sz="2400" dirty="0">
              <a:solidFill>
                <a:srgbClr val="000000"/>
              </a:solidFill>
            </a:endParaRPr>
          </a:p>
        </p:txBody>
      </p:sp>
      <p:sp>
        <p:nvSpPr>
          <p:cNvPr id="55306" name="Text Box 11"/>
          <p:cNvSpPr txBox="1">
            <a:spLocks noChangeArrowheads="1"/>
          </p:cNvSpPr>
          <p:nvPr/>
        </p:nvSpPr>
        <p:spPr bwMode="auto">
          <a:xfrm>
            <a:off x="1543052" y="3048002"/>
            <a:ext cx="620683" cy="646331"/>
          </a:xfrm>
          <a:prstGeom prst="rect">
            <a:avLst/>
          </a:prstGeom>
          <a:noFill/>
          <a:ln w="9525">
            <a:noFill/>
            <a:miter lim="800000"/>
            <a:headEnd/>
            <a:tailEnd/>
          </a:ln>
        </p:spPr>
        <p:txBody>
          <a:bodyPr wrap="none">
            <a:spAutoFit/>
          </a:bodyPr>
          <a:lstStyle/>
          <a:p>
            <a:pPr algn="l"/>
            <a:r>
              <a:rPr lang="en-US" altLang="en-US" sz="3600" dirty="0">
                <a:solidFill>
                  <a:srgbClr val="000000"/>
                </a:solidFill>
              </a:rPr>
              <a:t>E</a:t>
            </a:r>
            <a:r>
              <a:rPr lang="en-US" altLang="en-US" sz="3600" baseline="-25000" dirty="0">
                <a:solidFill>
                  <a:srgbClr val="000000"/>
                </a:solidFill>
              </a:rPr>
              <a:t>1</a:t>
            </a:r>
          </a:p>
        </p:txBody>
      </p:sp>
      <p:sp>
        <p:nvSpPr>
          <p:cNvPr id="55307" name="Rectangle 12"/>
          <p:cNvSpPr>
            <a:spLocks noChangeArrowheads="1"/>
          </p:cNvSpPr>
          <p:nvPr/>
        </p:nvSpPr>
        <p:spPr bwMode="auto">
          <a:xfrm>
            <a:off x="6943726" y="3124202"/>
            <a:ext cx="787395" cy="646331"/>
          </a:xfrm>
          <a:prstGeom prst="rect">
            <a:avLst/>
          </a:prstGeom>
          <a:noFill/>
          <a:ln w="9525">
            <a:noFill/>
            <a:miter lim="800000"/>
            <a:headEnd/>
            <a:tailEnd/>
          </a:ln>
        </p:spPr>
        <p:txBody>
          <a:bodyPr wrap="none">
            <a:spAutoFit/>
          </a:bodyPr>
          <a:lstStyle/>
          <a:p>
            <a:pPr algn="l"/>
            <a:r>
              <a:rPr lang="en-US" altLang="en-US" sz="3600" dirty="0">
                <a:solidFill>
                  <a:srgbClr val="000000"/>
                </a:solidFill>
              </a:rPr>
              <a:t> N</a:t>
            </a:r>
            <a:r>
              <a:rPr lang="en-US" altLang="en-US" sz="3600" baseline="-25000" dirty="0">
                <a:solidFill>
                  <a:srgbClr val="000000"/>
                </a:solidFill>
              </a:rPr>
              <a:t>1</a:t>
            </a:r>
          </a:p>
        </p:txBody>
      </p:sp>
      <p:sp>
        <p:nvSpPr>
          <p:cNvPr id="55308" name="Rectangle 13"/>
          <p:cNvSpPr>
            <a:spLocks noChangeArrowheads="1"/>
          </p:cNvSpPr>
          <p:nvPr/>
        </p:nvSpPr>
        <p:spPr bwMode="auto">
          <a:xfrm>
            <a:off x="1535907" y="5029202"/>
            <a:ext cx="620683" cy="646331"/>
          </a:xfrm>
          <a:prstGeom prst="rect">
            <a:avLst/>
          </a:prstGeom>
          <a:noFill/>
          <a:ln w="9525">
            <a:noFill/>
            <a:miter lim="800000"/>
            <a:headEnd/>
            <a:tailEnd/>
          </a:ln>
        </p:spPr>
        <p:txBody>
          <a:bodyPr wrap="none">
            <a:spAutoFit/>
          </a:bodyPr>
          <a:lstStyle/>
          <a:p>
            <a:pPr algn="l"/>
            <a:r>
              <a:rPr lang="en-US" altLang="en-US" sz="3600" dirty="0">
                <a:solidFill>
                  <a:srgbClr val="000000"/>
                </a:solidFill>
              </a:rPr>
              <a:t>E</a:t>
            </a:r>
            <a:r>
              <a:rPr lang="en-US" altLang="en-US" sz="3600" baseline="-25000" dirty="0">
                <a:solidFill>
                  <a:srgbClr val="000000"/>
                </a:solidFill>
              </a:rPr>
              <a:t>0</a:t>
            </a:r>
          </a:p>
        </p:txBody>
      </p:sp>
      <p:sp>
        <p:nvSpPr>
          <p:cNvPr id="55309" name="Text Box 14"/>
          <p:cNvSpPr txBox="1">
            <a:spLocks noChangeArrowheads="1"/>
          </p:cNvSpPr>
          <p:nvPr/>
        </p:nvSpPr>
        <p:spPr bwMode="auto">
          <a:xfrm>
            <a:off x="8315325" y="4264027"/>
            <a:ext cx="338554" cy="461665"/>
          </a:xfrm>
          <a:prstGeom prst="rect">
            <a:avLst/>
          </a:prstGeom>
          <a:noFill/>
          <a:ln w="9525">
            <a:noFill/>
            <a:miter lim="800000"/>
            <a:headEnd/>
            <a:tailEnd/>
          </a:ln>
        </p:spPr>
        <p:txBody>
          <a:bodyPr wrap="none">
            <a:spAutoFit/>
          </a:bodyPr>
          <a:lstStyle/>
          <a:p>
            <a:pPr algn="l"/>
            <a:r>
              <a:rPr lang="en-US" altLang="en-US" sz="2400" dirty="0">
                <a:solidFill>
                  <a:srgbClr val="000000"/>
                </a:solidFill>
              </a:rPr>
              <a:t>  </a:t>
            </a:r>
          </a:p>
        </p:txBody>
      </p:sp>
      <p:sp>
        <p:nvSpPr>
          <p:cNvPr id="55310" name="Rectangle 17"/>
          <p:cNvSpPr>
            <a:spLocks noChangeArrowheads="1"/>
          </p:cNvSpPr>
          <p:nvPr/>
        </p:nvSpPr>
        <p:spPr bwMode="auto">
          <a:xfrm>
            <a:off x="3857627" y="2559052"/>
            <a:ext cx="184731" cy="646331"/>
          </a:xfrm>
          <a:prstGeom prst="rect">
            <a:avLst/>
          </a:prstGeom>
          <a:noFill/>
          <a:ln w="9525">
            <a:noFill/>
            <a:miter lim="800000"/>
            <a:headEnd/>
            <a:tailEnd/>
          </a:ln>
        </p:spPr>
        <p:txBody>
          <a:bodyPr wrap="none">
            <a:spAutoFit/>
          </a:bodyPr>
          <a:lstStyle/>
          <a:p>
            <a:pPr algn="l"/>
            <a:endParaRPr lang="en-US" altLang="en-US" sz="3600" b="1" dirty="0">
              <a:solidFill>
                <a:srgbClr val="000000"/>
              </a:solidFill>
            </a:endParaRPr>
          </a:p>
        </p:txBody>
      </p:sp>
      <p:sp>
        <p:nvSpPr>
          <p:cNvPr id="55311" name="Text Box 20"/>
          <p:cNvSpPr txBox="1">
            <a:spLocks noChangeArrowheads="1"/>
          </p:cNvSpPr>
          <p:nvPr/>
        </p:nvSpPr>
        <p:spPr bwMode="auto">
          <a:xfrm>
            <a:off x="7050882" y="5029202"/>
            <a:ext cx="671979" cy="646331"/>
          </a:xfrm>
          <a:prstGeom prst="rect">
            <a:avLst/>
          </a:prstGeom>
          <a:noFill/>
          <a:ln w="9525">
            <a:noFill/>
            <a:miter lim="800000"/>
            <a:headEnd/>
            <a:tailEnd/>
          </a:ln>
        </p:spPr>
        <p:txBody>
          <a:bodyPr wrap="none">
            <a:spAutoFit/>
          </a:bodyPr>
          <a:lstStyle/>
          <a:p>
            <a:pPr algn="l"/>
            <a:r>
              <a:rPr lang="en-US" altLang="en-US" sz="3600" dirty="0">
                <a:solidFill>
                  <a:srgbClr val="000000"/>
                </a:solidFill>
              </a:rPr>
              <a:t>N</a:t>
            </a:r>
            <a:r>
              <a:rPr lang="en-US" altLang="en-US" sz="3600" baseline="-25000" dirty="0">
                <a:solidFill>
                  <a:srgbClr val="000000"/>
                </a:solidFill>
              </a:rPr>
              <a:t>0</a:t>
            </a:r>
          </a:p>
        </p:txBody>
      </p:sp>
      <p:sp>
        <p:nvSpPr>
          <p:cNvPr id="55312" name="Text Box 21"/>
          <p:cNvSpPr txBox="1">
            <a:spLocks noChangeArrowheads="1"/>
          </p:cNvSpPr>
          <p:nvPr/>
        </p:nvSpPr>
        <p:spPr bwMode="auto">
          <a:xfrm>
            <a:off x="2314577" y="5867402"/>
            <a:ext cx="184731" cy="461665"/>
          </a:xfrm>
          <a:prstGeom prst="rect">
            <a:avLst/>
          </a:prstGeom>
          <a:noFill/>
          <a:ln w="9525">
            <a:noFill/>
            <a:miter lim="800000"/>
            <a:headEnd/>
            <a:tailEnd/>
          </a:ln>
        </p:spPr>
        <p:txBody>
          <a:bodyPr wrap="none">
            <a:spAutoFit/>
          </a:bodyPr>
          <a:lstStyle/>
          <a:p>
            <a:pPr algn="l"/>
            <a:endParaRPr lang="en-US" altLang="en-US" sz="2400" dirty="0">
              <a:solidFill>
                <a:srgbClr val="000000"/>
              </a:solidFill>
            </a:endParaRPr>
          </a:p>
        </p:txBody>
      </p:sp>
      <p:sp>
        <p:nvSpPr>
          <p:cNvPr id="55313" name="Text Box 22"/>
          <p:cNvSpPr txBox="1">
            <a:spLocks noChangeArrowheads="1"/>
          </p:cNvSpPr>
          <p:nvPr/>
        </p:nvSpPr>
        <p:spPr bwMode="auto">
          <a:xfrm>
            <a:off x="3343275" y="1447800"/>
            <a:ext cx="1800225" cy="457200"/>
          </a:xfrm>
          <a:prstGeom prst="rect">
            <a:avLst/>
          </a:prstGeom>
          <a:noFill/>
          <a:ln w="9525">
            <a:noFill/>
            <a:miter lim="800000"/>
            <a:headEnd/>
            <a:tailEnd/>
          </a:ln>
        </p:spPr>
        <p:txBody>
          <a:bodyPr>
            <a:spAutoFit/>
          </a:bodyPr>
          <a:lstStyle/>
          <a:p>
            <a:pPr algn="l">
              <a:spcBef>
                <a:spcPct val="50000"/>
              </a:spcBef>
            </a:pPr>
            <a:r>
              <a:rPr lang="en-US" altLang="en-US" sz="2400" dirty="0">
                <a:solidFill>
                  <a:srgbClr val="000000"/>
                </a:solidFill>
              </a:rPr>
              <a:t>Disease</a:t>
            </a:r>
          </a:p>
        </p:txBody>
      </p:sp>
      <p:sp>
        <p:nvSpPr>
          <p:cNvPr id="2" name="TextBox 1"/>
          <p:cNvSpPr txBox="1"/>
          <p:nvPr/>
        </p:nvSpPr>
        <p:spPr>
          <a:xfrm>
            <a:off x="5140545" y="948037"/>
            <a:ext cx="4886325" cy="461665"/>
          </a:xfrm>
          <a:prstGeom prst="rect">
            <a:avLst/>
          </a:prstGeom>
          <a:noFill/>
        </p:spPr>
        <p:txBody>
          <a:bodyPr wrap="square" rtlCol="0">
            <a:spAutoFit/>
          </a:bodyPr>
          <a:lstStyle/>
          <a:p>
            <a:pPr algn="l" eaLnBrk="1" hangingPunct="1"/>
            <a:r>
              <a:rPr lang="en-US" altLang="en-US" sz="2400" dirty="0">
                <a:solidFill>
                  <a:srgbClr val="000000"/>
                </a:solidFill>
              </a:rPr>
              <a:t>1 = </a:t>
            </a:r>
            <a:r>
              <a:rPr lang="en-US" altLang="en-US" sz="2400" dirty="0" smtClean="0">
                <a:solidFill>
                  <a:srgbClr val="000000"/>
                </a:solidFill>
              </a:rPr>
              <a:t>exposed;  0 </a:t>
            </a:r>
            <a:r>
              <a:rPr lang="en-US" altLang="en-US" sz="2400" dirty="0">
                <a:solidFill>
                  <a:srgbClr val="000000"/>
                </a:solidFill>
              </a:rPr>
              <a:t>= not exposed </a:t>
            </a:r>
          </a:p>
        </p:txBody>
      </p:sp>
      <p:sp>
        <p:nvSpPr>
          <p:cNvPr id="3" name="Rectangle 2"/>
          <p:cNvSpPr/>
          <p:nvPr/>
        </p:nvSpPr>
        <p:spPr>
          <a:xfrm>
            <a:off x="2235995" y="2514600"/>
            <a:ext cx="1964531" cy="1569660"/>
          </a:xfrm>
          <a:prstGeom prst="rect">
            <a:avLst/>
          </a:prstGeom>
        </p:spPr>
        <p:txBody>
          <a:bodyPr wrap="square">
            <a:spAutoFit/>
          </a:bodyPr>
          <a:lstStyle/>
          <a:p>
            <a:pPr algn="l"/>
            <a:r>
              <a:rPr lang="en-US" altLang="en-US" sz="2400" dirty="0">
                <a:solidFill>
                  <a:srgbClr val="FF0000"/>
                </a:solidFill>
              </a:rPr>
              <a:t>No. of events (cases) in exposed group</a:t>
            </a:r>
          </a:p>
        </p:txBody>
      </p:sp>
      <p:sp>
        <p:nvSpPr>
          <p:cNvPr id="22" name="Rectangle 21"/>
          <p:cNvSpPr/>
          <p:nvPr/>
        </p:nvSpPr>
        <p:spPr>
          <a:xfrm>
            <a:off x="2228851" y="4495800"/>
            <a:ext cx="1750219" cy="1938992"/>
          </a:xfrm>
          <a:prstGeom prst="rect">
            <a:avLst/>
          </a:prstGeom>
        </p:spPr>
        <p:txBody>
          <a:bodyPr wrap="square">
            <a:spAutoFit/>
          </a:bodyPr>
          <a:lstStyle/>
          <a:p>
            <a:pPr algn="l"/>
            <a:r>
              <a:rPr lang="en-US" altLang="en-US" sz="2400" dirty="0">
                <a:solidFill>
                  <a:srgbClr val="FF0000"/>
                </a:solidFill>
              </a:rPr>
              <a:t>No. of events (cases) in </a:t>
            </a:r>
            <a:r>
              <a:rPr lang="en-US" altLang="en-US" sz="2400" dirty="0" smtClean="0">
                <a:solidFill>
                  <a:srgbClr val="FF0000"/>
                </a:solidFill>
              </a:rPr>
              <a:t>unexposed </a:t>
            </a:r>
            <a:r>
              <a:rPr lang="en-US" altLang="en-US" sz="2400" dirty="0">
                <a:solidFill>
                  <a:srgbClr val="FF0000"/>
                </a:solidFill>
              </a:rPr>
              <a:t>group</a:t>
            </a:r>
          </a:p>
        </p:txBody>
      </p:sp>
      <p:sp>
        <p:nvSpPr>
          <p:cNvPr id="7" name="Rectangle 6"/>
          <p:cNvSpPr/>
          <p:nvPr/>
        </p:nvSpPr>
        <p:spPr>
          <a:xfrm>
            <a:off x="7822408" y="2693948"/>
            <a:ext cx="2259150" cy="1200329"/>
          </a:xfrm>
          <a:prstGeom prst="rect">
            <a:avLst/>
          </a:prstGeom>
        </p:spPr>
        <p:txBody>
          <a:bodyPr wrap="square">
            <a:spAutoFit/>
          </a:bodyPr>
          <a:lstStyle/>
          <a:p>
            <a:pPr algn="l"/>
            <a:r>
              <a:rPr lang="en-US" altLang="en-US" sz="2400" dirty="0">
                <a:solidFill>
                  <a:srgbClr val="00B0F0"/>
                </a:solidFill>
              </a:rPr>
              <a:t>No. of persons in exposed group (baseline)</a:t>
            </a:r>
          </a:p>
        </p:txBody>
      </p:sp>
      <p:sp>
        <p:nvSpPr>
          <p:cNvPr id="27" name="Rectangle 26"/>
          <p:cNvSpPr/>
          <p:nvPr/>
        </p:nvSpPr>
        <p:spPr>
          <a:xfrm>
            <a:off x="7822408" y="4701571"/>
            <a:ext cx="2259150" cy="1200329"/>
          </a:xfrm>
          <a:prstGeom prst="rect">
            <a:avLst/>
          </a:prstGeom>
        </p:spPr>
        <p:txBody>
          <a:bodyPr wrap="square">
            <a:spAutoFit/>
          </a:bodyPr>
          <a:lstStyle/>
          <a:p>
            <a:pPr algn="l"/>
            <a:r>
              <a:rPr lang="en-US" altLang="en-US" sz="2400" dirty="0">
                <a:solidFill>
                  <a:srgbClr val="00B0F0"/>
                </a:solidFill>
              </a:rPr>
              <a:t>No. of persons in </a:t>
            </a:r>
            <a:r>
              <a:rPr lang="en-US" altLang="en-US" sz="2400" dirty="0" smtClean="0">
                <a:solidFill>
                  <a:srgbClr val="00B0F0"/>
                </a:solidFill>
              </a:rPr>
              <a:t>unexposed </a:t>
            </a:r>
            <a:r>
              <a:rPr lang="en-US" altLang="en-US" sz="2400" dirty="0">
                <a:solidFill>
                  <a:srgbClr val="00B0F0"/>
                </a:solidFill>
              </a:rPr>
              <a:t>group (baseline)</a:t>
            </a:r>
          </a:p>
        </p:txBody>
      </p:sp>
      <p:sp>
        <p:nvSpPr>
          <p:cNvPr id="24" name="TextBox 23"/>
          <p:cNvSpPr txBox="1"/>
          <p:nvPr/>
        </p:nvSpPr>
        <p:spPr>
          <a:xfrm>
            <a:off x="7265811" y="1676403"/>
            <a:ext cx="2761059" cy="461665"/>
          </a:xfrm>
          <a:prstGeom prst="rect">
            <a:avLst/>
          </a:prstGeom>
          <a:noFill/>
        </p:spPr>
        <p:txBody>
          <a:bodyPr wrap="square" rtlCol="0">
            <a:spAutoFit/>
          </a:bodyPr>
          <a:lstStyle/>
          <a:p>
            <a:pPr algn="l" eaLnBrk="1" hangingPunct="1"/>
            <a:r>
              <a:rPr lang="en-US" altLang="en-US" sz="2400" dirty="0" smtClean="0">
                <a:solidFill>
                  <a:srgbClr val="000000"/>
                </a:solidFill>
              </a:rPr>
              <a:t>Over some time T</a:t>
            </a:r>
            <a:endParaRPr lang="en-US" altLang="en-US" sz="2400" dirty="0">
              <a:solidFill>
                <a:srgbClr val="000000"/>
              </a:solidFill>
            </a:endParaRPr>
          </a:p>
        </p:txBody>
      </p:sp>
    </p:spTree>
    <p:extLst>
      <p:ext uri="{BB962C8B-B14F-4D97-AF65-F5344CB8AC3E}">
        <p14:creationId xmlns:p14="http://schemas.microsoft.com/office/powerpoint/2010/main" val="358187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35" name="Object 31"/>
          <p:cNvGraphicFramePr>
            <a:graphicFrameLocks noChangeAspect="1"/>
          </p:cNvGraphicFramePr>
          <p:nvPr>
            <p:extLst>
              <p:ext uri="{D42A27DB-BD31-4B8C-83A1-F6EECF244321}">
                <p14:modId xmlns:p14="http://schemas.microsoft.com/office/powerpoint/2010/main" val="472323490"/>
              </p:ext>
            </p:extLst>
          </p:nvPr>
        </p:nvGraphicFramePr>
        <p:xfrm>
          <a:off x="3259338" y="1111251"/>
          <a:ext cx="4938117" cy="2786063"/>
        </p:xfrm>
        <a:graphic>
          <a:graphicData uri="http://schemas.openxmlformats.org/presentationml/2006/ole">
            <mc:AlternateContent xmlns:mc="http://schemas.openxmlformats.org/markup-compatibility/2006">
              <mc:Choice xmlns:v="urn:schemas-microsoft-com:vml" Requires="v">
                <p:oleObj spid="_x0000_s16387" name="Equation" r:id="rId4" imgW="1320480" imgH="838080" progId="Equation.3">
                  <p:embed/>
                </p:oleObj>
              </mc:Choice>
              <mc:Fallback>
                <p:oleObj name="Equation" r:id="rId4" imgW="1320480" imgH="838080" progId="Equation.3">
                  <p:embed/>
                  <p:pic>
                    <p:nvPicPr>
                      <p:cNvPr id="0" name=""/>
                      <p:cNvPicPr>
                        <a:picLocks noChangeAspect="1" noChangeArrowheads="1"/>
                      </p:cNvPicPr>
                      <p:nvPr/>
                    </p:nvPicPr>
                    <p:blipFill>
                      <a:blip r:embed="rId5"/>
                      <a:srcRect/>
                      <a:stretch>
                        <a:fillRect/>
                      </a:stretch>
                    </p:blipFill>
                    <p:spPr bwMode="auto">
                      <a:xfrm>
                        <a:off x="3259338" y="1111251"/>
                        <a:ext cx="4938117" cy="2786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36" name="Rectangle 3"/>
          <p:cNvSpPr>
            <a:spLocks noChangeArrowheads="1"/>
          </p:cNvSpPr>
          <p:nvPr/>
        </p:nvSpPr>
        <p:spPr bwMode="auto">
          <a:xfrm>
            <a:off x="1628775" y="152403"/>
            <a:ext cx="7200900" cy="708025"/>
          </a:xfrm>
          <a:prstGeom prst="rect">
            <a:avLst/>
          </a:prstGeom>
          <a:noFill/>
          <a:ln w="9525">
            <a:noFill/>
            <a:miter lim="800000"/>
            <a:headEnd/>
            <a:tailEnd/>
          </a:ln>
        </p:spPr>
        <p:txBody>
          <a:bodyPr>
            <a:spAutoFit/>
          </a:bodyPr>
          <a:lstStyle/>
          <a:p>
            <a:pPr algn="l"/>
            <a:r>
              <a:rPr lang="en-US" altLang="en-US" sz="4000" b="1" dirty="0">
                <a:solidFill>
                  <a:srgbClr val="000000"/>
                </a:solidFill>
              </a:rPr>
              <a:t>Risk ratio in a cohort study</a:t>
            </a:r>
          </a:p>
        </p:txBody>
      </p:sp>
      <p:sp>
        <p:nvSpPr>
          <p:cNvPr id="21537" name="Text Box 4"/>
          <p:cNvSpPr txBox="1">
            <a:spLocks noChangeArrowheads="1"/>
          </p:cNvSpPr>
          <p:nvPr/>
        </p:nvSpPr>
        <p:spPr bwMode="auto">
          <a:xfrm>
            <a:off x="428626" y="2209802"/>
            <a:ext cx="2125903" cy="584775"/>
          </a:xfrm>
          <a:prstGeom prst="rect">
            <a:avLst/>
          </a:prstGeom>
          <a:noFill/>
          <a:ln w="9525">
            <a:noFill/>
            <a:miter lim="800000"/>
            <a:headEnd/>
            <a:tailEnd/>
          </a:ln>
        </p:spPr>
        <p:txBody>
          <a:bodyPr wrap="none">
            <a:spAutoFit/>
          </a:bodyPr>
          <a:lstStyle/>
          <a:p>
            <a:pPr algn="l"/>
            <a:r>
              <a:rPr lang="en-US" altLang="en-US" dirty="0">
                <a:solidFill>
                  <a:srgbClr val="000000"/>
                </a:solidFill>
              </a:rPr>
              <a:t>Risk ratio =</a:t>
            </a:r>
          </a:p>
        </p:txBody>
      </p:sp>
      <p:sp>
        <p:nvSpPr>
          <p:cNvPr id="21538" name="Text Box 5"/>
          <p:cNvSpPr txBox="1">
            <a:spLocks noChangeArrowheads="1"/>
          </p:cNvSpPr>
          <p:nvPr/>
        </p:nvSpPr>
        <p:spPr bwMode="auto">
          <a:xfrm>
            <a:off x="942977" y="4419602"/>
            <a:ext cx="184731" cy="461665"/>
          </a:xfrm>
          <a:prstGeom prst="rect">
            <a:avLst/>
          </a:prstGeom>
          <a:noFill/>
          <a:ln w="9525">
            <a:noFill/>
            <a:miter lim="800000"/>
            <a:headEnd/>
            <a:tailEnd/>
          </a:ln>
        </p:spPr>
        <p:txBody>
          <a:bodyPr wrap="none">
            <a:spAutoFit/>
          </a:bodyPr>
          <a:lstStyle/>
          <a:p>
            <a:pPr algn="l"/>
            <a:endParaRPr lang="en-US" altLang="en-US" sz="2400" dirty="0">
              <a:solidFill>
                <a:srgbClr val="000000"/>
              </a:solidFill>
            </a:endParaRPr>
          </a:p>
        </p:txBody>
      </p:sp>
      <p:sp>
        <p:nvSpPr>
          <p:cNvPr id="21539" name="Text Box 6"/>
          <p:cNvSpPr txBox="1">
            <a:spLocks noChangeArrowheads="1"/>
          </p:cNvSpPr>
          <p:nvPr/>
        </p:nvSpPr>
        <p:spPr bwMode="auto">
          <a:xfrm>
            <a:off x="300037" y="4419603"/>
            <a:ext cx="9644063" cy="2400657"/>
          </a:xfrm>
          <a:prstGeom prst="rect">
            <a:avLst/>
          </a:prstGeom>
          <a:noFill/>
          <a:ln w="9525">
            <a:noFill/>
            <a:miter lim="800000"/>
            <a:headEnd/>
            <a:tailEnd/>
          </a:ln>
        </p:spPr>
        <p:txBody>
          <a:bodyPr wrap="square">
            <a:spAutoFit/>
          </a:bodyPr>
          <a:lstStyle/>
          <a:p>
            <a:pPr marL="457200" indent="-457200" algn="l">
              <a:buFont typeface="Arial" panose="020B0604020202020204" pitchFamily="34" charset="0"/>
              <a:buChar char="•"/>
            </a:pPr>
            <a:r>
              <a:rPr lang="en-US" altLang="en-US" sz="2800" dirty="0" smtClean="0">
                <a:solidFill>
                  <a:srgbClr val="000000"/>
                </a:solidFill>
              </a:rPr>
              <a:t>We now have a ratio of 2 odds:  Odds of exposure in those with event (E</a:t>
            </a:r>
            <a:r>
              <a:rPr lang="en-US" altLang="en-US" sz="2800" baseline="-25000" dirty="0" smtClean="0">
                <a:solidFill>
                  <a:srgbClr val="000000"/>
                </a:solidFill>
              </a:rPr>
              <a:t>1</a:t>
            </a:r>
            <a:r>
              <a:rPr lang="en-US" altLang="en-US" sz="2800" dirty="0" smtClean="0">
                <a:solidFill>
                  <a:srgbClr val="000000"/>
                </a:solidFill>
              </a:rPr>
              <a:t>/E</a:t>
            </a:r>
            <a:r>
              <a:rPr lang="en-US" altLang="en-US" sz="2800" baseline="-25000" dirty="0" smtClean="0">
                <a:solidFill>
                  <a:srgbClr val="000000"/>
                </a:solidFill>
              </a:rPr>
              <a:t>0</a:t>
            </a:r>
            <a:r>
              <a:rPr lang="en-US" altLang="en-US" sz="2800" dirty="0" smtClean="0">
                <a:solidFill>
                  <a:srgbClr val="000000"/>
                </a:solidFill>
              </a:rPr>
              <a:t>) and odds of exposure in the cohort at baseline (N</a:t>
            </a:r>
            <a:r>
              <a:rPr lang="en-US" altLang="en-US" sz="2800" baseline="-25000" dirty="0" smtClean="0">
                <a:solidFill>
                  <a:srgbClr val="000000"/>
                </a:solidFill>
              </a:rPr>
              <a:t>1</a:t>
            </a:r>
            <a:r>
              <a:rPr lang="en-US" altLang="en-US" sz="2800" dirty="0" smtClean="0">
                <a:solidFill>
                  <a:srgbClr val="000000"/>
                </a:solidFill>
              </a:rPr>
              <a:t>/N</a:t>
            </a:r>
            <a:r>
              <a:rPr lang="en-US" altLang="en-US" sz="2800" baseline="-25000" dirty="0" smtClean="0">
                <a:solidFill>
                  <a:srgbClr val="000000"/>
                </a:solidFill>
              </a:rPr>
              <a:t>0</a:t>
            </a:r>
            <a:r>
              <a:rPr lang="en-US" altLang="en-US" sz="2800" dirty="0" smtClean="0">
                <a:solidFill>
                  <a:srgbClr val="000000"/>
                </a:solidFill>
              </a:rPr>
              <a:t>).</a:t>
            </a:r>
          </a:p>
          <a:p>
            <a:pPr marL="457200" indent="-457200" algn="l">
              <a:buFont typeface="Arial" panose="020B0604020202020204" pitchFamily="34" charset="0"/>
              <a:buChar char="•"/>
            </a:pPr>
            <a:endParaRPr lang="en-US" altLang="en-US" sz="1000" dirty="0" smtClean="0">
              <a:solidFill>
                <a:srgbClr val="000000"/>
              </a:solidFill>
            </a:endParaRPr>
          </a:p>
          <a:p>
            <a:pPr marL="457200" indent="-457200" algn="l">
              <a:buFont typeface="Arial" panose="020B0604020202020204" pitchFamily="34" charset="0"/>
              <a:buChar char="•"/>
            </a:pPr>
            <a:r>
              <a:rPr lang="en-US" altLang="en-US" sz="2800" dirty="0" smtClean="0">
                <a:solidFill>
                  <a:srgbClr val="000000"/>
                </a:solidFill>
              </a:rPr>
              <a:t>How </a:t>
            </a:r>
            <a:r>
              <a:rPr lang="en-US" altLang="en-US" sz="2800" dirty="0">
                <a:solidFill>
                  <a:srgbClr val="000000"/>
                </a:solidFill>
              </a:rPr>
              <a:t>can we estimate these two </a:t>
            </a:r>
            <a:r>
              <a:rPr lang="en-US" altLang="en-US" sz="2800" dirty="0" smtClean="0">
                <a:solidFill>
                  <a:srgbClr val="000000"/>
                </a:solidFill>
              </a:rPr>
              <a:t>odds with </a:t>
            </a:r>
            <a:r>
              <a:rPr lang="en-US" altLang="en-US" sz="2800" dirty="0">
                <a:solidFill>
                  <a:srgbClr val="000000"/>
                </a:solidFill>
              </a:rPr>
              <a:t>a case-control design? </a:t>
            </a:r>
          </a:p>
        </p:txBody>
      </p:sp>
      <p:sp>
        <p:nvSpPr>
          <p:cNvPr id="21540" name="Text Box 8"/>
          <p:cNvSpPr txBox="1">
            <a:spLocks noChangeArrowheads="1"/>
          </p:cNvSpPr>
          <p:nvPr/>
        </p:nvSpPr>
        <p:spPr bwMode="auto">
          <a:xfrm>
            <a:off x="685800" y="5562600"/>
            <a:ext cx="428625" cy="457200"/>
          </a:xfrm>
          <a:prstGeom prst="rect">
            <a:avLst/>
          </a:prstGeom>
          <a:noFill/>
          <a:ln w="9525">
            <a:noFill/>
            <a:miter lim="800000"/>
            <a:headEnd/>
            <a:tailEnd/>
          </a:ln>
        </p:spPr>
        <p:txBody>
          <a:bodyPr>
            <a:spAutoFit/>
          </a:bodyPr>
          <a:lstStyle/>
          <a:p>
            <a:pPr algn="l">
              <a:spcBef>
                <a:spcPct val="50000"/>
              </a:spcBef>
            </a:pPr>
            <a:endParaRPr lang="en-US" altLang="en-US" sz="2400" dirty="0">
              <a:solidFill>
                <a:srgbClr val="000000"/>
              </a:solidFill>
            </a:endParaRPr>
          </a:p>
        </p:txBody>
      </p:sp>
      <p:sp>
        <p:nvSpPr>
          <p:cNvPr id="21541" name="Text Box 9"/>
          <p:cNvSpPr txBox="1">
            <a:spLocks noChangeArrowheads="1"/>
          </p:cNvSpPr>
          <p:nvPr/>
        </p:nvSpPr>
        <p:spPr bwMode="auto">
          <a:xfrm>
            <a:off x="771525" y="5410200"/>
            <a:ext cx="600075" cy="579438"/>
          </a:xfrm>
          <a:prstGeom prst="rect">
            <a:avLst/>
          </a:prstGeom>
          <a:noFill/>
          <a:ln w="9525">
            <a:noFill/>
            <a:miter lim="800000"/>
            <a:headEnd/>
            <a:tailEnd/>
          </a:ln>
        </p:spPr>
        <p:txBody>
          <a:bodyPr>
            <a:spAutoFit/>
          </a:bodyPr>
          <a:lstStyle/>
          <a:p>
            <a:pPr algn="l"/>
            <a:endParaRPr lang="en-US" altLang="en-US" dirty="0">
              <a:solidFill>
                <a:srgbClr val="000000"/>
              </a:solidFill>
            </a:endParaRPr>
          </a:p>
        </p:txBody>
      </p:sp>
      <p:sp>
        <p:nvSpPr>
          <p:cNvPr id="21542" name="Text Box 12"/>
          <p:cNvSpPr txBox="1">
            <a:spLocks noChangeArrowheads="1"/>
          </p:cNvSpPr>
          <p:nvPr/>
        </p:nvSpPr>
        <p:spPr bwMode="auto">
          <a:xfrm>
            <a:off x="5486402" y="5334002"/>
            <a:ext cx="184731" cy="584775"/>
          </a:xfrm>
          <a:prstGeom prst="rect">
            <a:avLst/>
          </a:prstGeom>
          <a:noFill/>
          <a:ln w="9525">
            <a:noFill/>
            <a:miter lim="800000"/>
            <a:headEnd/>
            <a:tailEnd/>
          </a:ln>
        </p:spPr>
        <p:txBody>
          <a:bodyPr wrap="none">
            <a:spAutoFit/>
          </a:bodyPr>
          <a:lstStyle/>
          <a:p>
            <a:pPr algn="l"/>
            <a:endParaRPr lang="en-US" altLang="en-US" dirty="0">
              <a:solidFill>
                <a:srgbClr val="000000"/>
              </a:solidFill>
            </a:endParaRPr>
          </a:p>
        </p:txBody>
      </p:sp>
      <p:sp>
        <p:nvSpPr>
          <p:cNvPr id="21543" name="Text Box 15"/>
          <p:cNvSpPr txBox="1">
            <a:spLocks noChangeArrowheads="1"/>
          </p:cNvSpPr>
          <p:nvPr/>
        </p:nvSpPr>
        <p:spPr bwMode="auto">
          <a:xfrm>
            <a:off x="685800" y="3886202"/>
            <a:ext cx="8743950" cy="461665"/>
          </a:xfrm>
          <a:prstGeom prst="rect">
            <a:avLst/>
          </a:prstGeom>
          <a:noFill/>
          <a:ln w="9525">
            <a:noFill/>
            <a:miter lim="800000"/>
            <a:headEnd/>
            <a:tailEnd/>
          </a:ln>
        </p:spPr>
        <p:txBody>
          <a:bodyPr wrap="square">
            <a:spAutoFit/>
          </a:bodyPr>
          <a:lstStyle/>
          <a:p>
            <a:pPr algn="l">
              <a:spcBef>
                <a:spcPct val="50000"/>
              </a:spcBef>
            </a:pPr>
            <a:r>
              <a:rPr lang="en-US" altLang="en-US" sz="2400" dirty="0">
                <a:solidFill>
                  <a:srgbClr val="000000"/>
                </a:solidFill>
              </a:rPr>
              <a:t>In a fixed cohort study </a:t>
            </a:r>
            <a:r>
              <a:rPr lang="en-US" altLang="en-US" sz="2400" dirty="0" smtClean="0">
                <a:solidFill>
                  <a:srgbClr val="000000"/>
                </a:solidFill>
              </a:rPr>
              <a:t>with complete and equal follow-up T</a:t>
            </a:r>
            <a:endParaRPr lang="en-US" altLang="en-US" sz="2400" dirty="0">
              <a:solidFill>
                <a:srgbClr val="000000"/>
              </a:solidFill>
            </a:endParaRPr>
          </a:p>
        </p:txBody>
      </p:sp>
      <p:sp>
        <p:nvSpPr>
          <p:cNvPr id="11" name="Oval 5"/>
          <p:cNvSpPr>
            <a:spLocks noChangeArrowheads="1"/>
          </p:cNvSpPr>
          <p:nvPr/>
        </p:nvSpPr>
        <p:spPr bwMode="auto">
          <a:xfrm>
            <a:off x="7065818" y="1058790"/>
            <a:ext cx="1200150" cy="1447800"/>
          </a:xfrm>
          <a:prstGeom prst="ellipse">
            <a:avLst/>
          </a:prstGeom>
          <a:noFill/>
          <a:ln w="25400" algn="ctr">
            <a:solidFill>
              <a:srgbClr val="FF0000"/>
            </a:solidFill>
            <a:round/>
            <a:headEnd/>
            <a:tailEnd/>
          </a:ln>
        </p:spPr>
        <p:txBody>
          <a:bodyPr/>
          <a:lstStyle/>
          <a:p>
            <a:pPr algn="l"/>
            <a:endParaRPr lang="en-US" sz="2400" dirty="0">
              <a:solidFill>
                <a:srgbClr val="000000"/>
              </a:solidFill>
            </a:endParaRPr>
          </a:p>
        </p:txBody>
      </p:sp>
      <p:sp>
        <p:nvSpPr>
          <p:cNvPr id="13" name="Oval 5"/>
          <p:cNvSpPr>
            <a:spLocks noChangeArrowheads="1"/>
          </p:cNvSpPr>
          <p:nvPr/>
        </p:nvSpPr>
        <p:spPr bwMode="auto">
          <a:xfrm>
            <a:off x="7065818" y="2506590"/>
            <a:ext cx="1200150" cy="1447800"/>
          </a:xfrm>
          <a:prstGeom prst="ellipse">
            <a:avLst/>
          </a:prstGeom>
          <a:noFill/>
          <a:ln w="25400" algn="ctr">
            <a:solidFill>
              <a:srgbClr val="FF0000"/>
            </a:solidFill>
            <a:round/>
            <a:headEnd/>
            <a:tailEnd/>
          </a:ln>
        </p:spPr>
        <p:txBody>
          <a:bodyPr/>
          <a:lstStyle/>
          <a:p>
            <a:pPr algn="l"/>
            <a:endParaRPr lang="en-US" sz="2400" dirty="0">
              <a:solidFill>
                <a:srgbClr val="000000"/>
              </a:solidFill>
            </a:endParaRPr>
          </a:p>
        </p:txBody>
      </p:sp>
    </p:spTree>
    <p:extLst>
      <p:ext uri="{BB962C8B-B14F-4D97-AF65-F5344CB8AC3E}">
        <p14:creationId xmlns:p14="http://schemas.microsoft.com/office/powerpoint/2010/main" val="142348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97" name="Object 89"/>
          <p:cNvGraphicFramePr>
            <a:graphicFrameLocks noChangeAspect="1"/>
          </p:cNvGraphicFramePr>
          <p:nvPr>
            <p:extLst>
              <p:ext uri="{D42A27DB-BD31-4B8C-83A1-F6EECF244321}">
                <p14:modId xmlns:p14="http://schemas.microsoft.com/office/powerpoint/2010/main" val="278477392"/>
              </p:ext>
            </p:extLst>
          </p:nvPr>
        </p:nvGraphicFramePr>
        <p:xfrm>
          <a:off x="4368405" y="1295403"/>
          <a:ext cx="2748558" cy="2271713"/>
        </p:xfrm>
        <a:graphic>
          <a:graphicData uri="http://schemas.openxmlformats.org/presentationml/2006/ole">
            <mc:AlternateContent xmlns:mc="http://schemas.openxmlformats.org/markup-compatibility/2006">
              <mc:Choice xmlns:v="urn:schemas-microsoft-com:vml" Requires="v">
                <p:oleObj spid="_x0000_s17414" name="Equation" r:id="rId4" imgW="901440" imgH="838080" progId="Equation.3">
                  <p:embed/>
                </p:oleObj>
              </mc:Choice>
              <mc:Fallback>
                <p:oleObj name="Equation" r:id="rId4" imgW="901440" imgH="838080" progId="Equation.3">
                  <p:embed/>
                  <p:pic>
                    <p:nvPicPr>
                      <p:cNvPr id="0" name=""/>
                      <p:cNvPicPr>
                        <a:picLocks noChangeAspect="1" noChangeArrowheads="1"/>
                      </p:cNvPicPr>
                      <p:nvPr/>
                    </p:nvPicPr>
                    <p:blipFill>
                      <a:blip r:embed="rId5"/>
                      <a:srcRect/>
                      <a:stretch>
                        <a:fillRect/>
                      </a:stretch>
                    </p:blipFill>
                    <p:spPr bwMode="auto">
                      <a:xfrm>
                        <a:off x="4368405" y="1295403"/>
                        <a:ext cx="2748558" cy="2271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98" name="Object 90"/>
          <p:cNvGraphicFramePr>
            <a:graphicFrameLocks noChangeAspect="1"/>
          </p:cNvGraphicFramePr>
          <p:nvPr>
            <p:extLst>
              <p:ext uri="{D42A27DB-BD31-4B8C-83A1-F6EECF244321}">
                <p14:modId xmlns:p14="http://schemas.microsoft.com/office/powerpoint/2010/main" val="2086011136"/>
              </p:ext>
            </p:extLst>
          </p:nvPr>
        </p:nvGraphicFramePr>
        <p:xfrm>
          <a:off x="5572126" y="4267200"/>
          <a:ext cx="1243013" cy="1295400"/>
        </p:xfrm>
        <a:graphic>
          <a:graphicData uri="http://schemas.openxmlformats.org/presentationml/2006/ole">
            <mc:AlternateContent xmlns:mc="http://schemas.openxmlformats.org/markup-compatibility/2006">
              <mc:Choice xmlns:v="urn:schemas-microsoft-com:vml" Requires="v">
                <p:oleObj spid="_x0000_s17415" name="Equation" r:id="rId6" imgW="368280" imgH="431640" progId="Equation.3">
                  <p:embed/>
                </p:oleObj>
              </mc:Choice>
              <mc:Fallback>
                <p:oleObj name="Equation" r:id="rId6" imgW="368280" imgH="431640" progId="Equation.3">
                  <p:embed/>
                  <p:pic>
                    <p:nvPicPr>
                      <p:cNvPr id="0" name=""/>
                      <p:cNvPicPr>
                        <a:picLocks noChangeAspect="1" noChangeArrowheads="1"/>
                      </p:cNvPicPr>
                      <p:nvPr/>
                    </p:nvPicPr>
                    <p:blipFill>
                      <a:blip r:embed="rId7"/>
                      <a:srcRect/>
                      <a:stretch>
                        <a:fillRect/>
                      </a:stretch>
                    </p:blipFill>
                    <p:spPr bwMode="auto">
                      <a:xfrm>
                        <a:off x="5572126" y="4267200"/>
                        <a:ext cx="1243013"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101" name="Rectangle 6"/>
          <p:cNvSpPr>
            <a:spLocks noChangeArrowheads="1"/>
          </p:cNvSpPr>
          <p:nvPr/>
        </p:nvSpPr>
        <p:spPr bwMode="auto">
          <a:xfrm>
            <a:off x="342900" y="152400"/>
            <a:ext cx="9772650" cy="1066800"/>
          </a:xfrm>
          <a:prstGeom prst="rect">
            <a:avLst/>
          </a:prstGeom>
          <a:noFill/>
          <a:ln w="9525">
            <a:noFill/>
            <a:miter lim="800000"/>
            <a:headEnd/>
            <a:tailEnd/>
          </a:ln>
        </p:spPr>
        <p:txBody>
          <a:bodyPr>
            <a:spAutoFit/>
          </a:bodyPr>
          <a:lstStyle/>
          <a:p>
            <a:pPr algn="l"/>
            <a:r>
              <a:rPr lang="en-US" altLang="en-US" b="1" dirty="0">
                <a:solidFill>
                  <a:srgbClr val="000000"/>
                </a:solidFill>
              </a:rPr>
              <a:t>Rate ratio in cohort where             = exposed</a:t>
            </a:r>
          </a:p>
          <a:p>
            <a:pPr algn="l"/>
            <a:r>
              <a:rPr lang="en-US" altLang="en-US" b="1" dirty="0">
                <a:solidFill>
                  <a:srgbClr val="000000"/>
                </a:solidFill>
              </a:rPr>
              <a:t>and </a:t>
            </a:r>
            <a:r>
              <a:rPr lang="en-US" altLang="en-US" sz="2400" b="1" dirty="0">
                <a:solidFill>
                  <a:srgbClr val="000000"/>
                </a:solidFill>
              </a:rPr>
              <a:t>                </a:t>
            </a:r>
            <a:r>
              <a:rPr lang="en-US" altLang="en-US" b="1" dirty="0">
                <a:solidFill>
                  <a:srgbClr val="000000"/>
                </a:solidFill>
              </a:rPr>
              <a:t>= unexposed person-time</a:t>
            </a:r>
          </a:p>
        </p:txBody>
      </p:sp>
      <p:sp>
        <p:nvSpPr>
          <p:cNvPr id="43102" name="Text Box 7"/>
          <p:cNvSpPr txBox="1">
            <a:spLocks noChangeArrowheads="1"/>
          </p:cNvSpPr>
          <p:nvPr/>
        </p:nvSpPr>
        <p:spPr bwMode="auto">
          <a:xfrm>
            <a:off x="600075" y="3733803"/>
            <a:ext cx="9258300" cy="3046413"/>
          </a:xfrm>
          <a:prstGeom prst="rect">
            <a:avLst/>
          </a:prstGeom>
          <a:noFill/>
          <a:ln w="9525">
            <a:noFill/>
            <a:miter lim="800000"/>
            <a:headEnd/>
            <a:tailEnd/>
          </a:ln>
        </p:spPr>
        <p:txBody>
          <a:bodyPr>
            <a:spAutoFit/>
          </a:bodyPr>
          <a:lstStyle/>
          <a:p>
            <a:pPr algn="l"/>
            <a:r>
              <a:rPr lang="en-US" altLang="en-US" dirty="0">
                <a:solidFill>
                  <a:srgbClr val="000000"/>
                </a:solidFill>
              </a:rPr>
              <a:t>So analogous to estimating risk ratio, we need to </a:t>
            </a:r>
          </a:p>
          <a:p>
            <a:pPr algn="l"/>
            <a:r>
              <a:rPr lang="en-US" altLang="en-US" dirty="0">
                <a:solidFill>
                  <a:srgbClr val="000000"/>
                </a:solidFill>
              </a:rPr>
              <a:t>estimate the </a:t>
            </a:r>
            <a:r>
              <a:rPr lang="en-US" altLang="en-US" dirty="0" smtClean="0">
                <a:solidFill>
                  <a:srgbClr val="000000"/>
                </a:solidFill>
              </a:rPr>
              <a:t>ratio (odds)</a:t>
            </a:r>
          </a:p>
          <a:p>
            <a:pPr algn="l"/>
            <a:endParaRPr lang="en-US" altLang="en-US" dirty="0">
              <a:solidFill>
                <a:srgbClr val="000000"/>
              </a:solidFill>
            </a:endParaRPr>
          </a:p>
          <a:p>
            <a:pPr algn="l"/>
            <a:endParaRPr lang="en-US" altLang="en-US" dirty="0">
              <a:solidFill>
                <a:srgbClr val="000000"/>
              </a:solidFill>
            </a:endParaRPr>
          </a:p>
          <a:p>
            <a:pPr algn="l"/>
            <a:r>
              <a:rPr lang="en-US" altLang="en-US" dirty="0">
                <a:solidFill>
                  <a:srgbClr val="000000"/>
                </a:solidFill>
              </a:rPr>
              <a:t>If we can estimate this </a:t>
            </a:r>
            <a:r>
              <a:rPr lang="en-US" altLang="en-US" dirty="0" smtClean="0">
                <a:solidFill>
                  <a:srgbClr val="000000"/>
                </a:solidFill>
              </a:rPr>
              <a:t>ratio </a:t>
            </a:r>
            <a:r>
              <a:rPr lang="en-US" altLang="en-US" dirty="0">
                <a:solidFill>
                  <a:srgbClr val="000000"/>
                </a:solidFill>
              </a:rPr>
              <a:t>in a case-</a:t>
            </a:r>
          </a:p>
          <a:p>
            <a:pPr algn="l"/>
            <a:r>
              <a:rPr lang="en-US" altLang="en-US" dirty="0">
                <a:solidFill>
                  <a:srgbClr val="000000"/>
                </a:solidFill>
              </a:rPr>
              <a:t>control study, we can estimate </a:t>
            </a:r>
            <a:r>
              <a:rPr lang="en-US" altLang="en-US" dirty="0" smtClean="0">
                <a:solidFill>
                  <a:srgbClr val="000000"/>
                </a:solidFill>
              </a:rPr>
              <a:t>a hazard ratio</a:t>
            </a:r>
            <a:endParaRPr lang="en-US" altLang="en-US" dirty="0">
              <a:solidFill>
                <a:srgbClr val="000000"/>
              </a:solidFill>
            </a:endParaRPr>
          </a:p>
        </p:txBody>
      </p:sp>
      <p:sp>
        <p:nvSpPr>
          <p:cNvPr id="43103" name="Text Box 8"/>
          <p:cNvSpPr txBox="1">
            <a:spLocks noChangeArrowheads="1"/>
          </p:cNvSpPr>
          <p:nvPr/>
        </p:nvSpPr>
        <p:spPr bwMode="auto">
          <a:xfrm>
            <a:off x="1028700" y="2057401"/>
            <a:ext cx="2475358" cy="584775"/>
          </a:xfrm>
          <a:prstGeom prst="rect">
            <a:avLst/>
          </a:prstGeom>
          <a:noFill/>
          <a:ln w="9525">
            <a:noFill/>
            <a:miter lim="800000"/>
            <a:headEnd/>
            <a:tailEnd/>
          </a:ln>
        </p:spPr>
        <p:txBody>
          <a:bodyPr wrap="none">
            <a:spAutoFit/>
          </a:bodyPr>
          <a:lstStyle/>
          <a:p>
            <a:pPr algn="l"/>
            <a:r>
              <a:rPr lang="en-US" altLang="en-US" b="1" dirty="0">
                <a:solidFill>
                  <a:srgbClr val="000000"/>
                </a:solidFill>
              </a:rPr>
              <a:t>Rate Ratio</a:t>
            </a:r>
            <a:r>
              <a:rPr lang="en-US" altLang="en-US" dirty="0">
                <a:solidFill>
                  <a:srgbClr val="000000"/>
                </a:solidFill>
              </a:rPr>
              <a:t> =</a:t>
            </a:r>
            <a:r>
              <a:rPr lang="en-US" altLang="en-US" sz="2400" dirty="0">
                <a:solidFill>
                  <a:srgbClr val="000000"/>
                </a:solidFill>
              </a:rPr>
              <a:t> </a:t>
            </a:r>
          </a:p>
        </p:txBody>
      </p:sp>
      <p:graphicFrame>
        <p:nvGraphicFramePr>
          <p:cNvPr id="43099" name="Object 91"/>
          <p:cNvGraphicFramePr>
            <a:graphicFrameLocks noChangeAspect="1"/>
          </p:cNvGraphicFramePr>
          <p:nvPr>
            <p:extLst>
              <p:ext uri="{D42A27DB-BD31-4B8C-83A1-F6EECF244321}">
                <p14:modId xmlns:p14="http://schemas.microsoft.com/office/powerpoint/2010/main" val="1691314042"/>
              </p:ext>
            </p:extLst>
          </p:nvPr>
        </p:nvGraphicFramePr>
        <p:xfrm>
          <a:off x="5196380" y="152400"/>
          <a:ext cx="1073349" cy="676275"/>
        </p:xfrm>
        <a:graphic>
          <a:graphicData uri="http://schemas.openxmlformats.org/presentationml/2006/ole">
            <mc:AlternateContent xmlns:mc="http://schemas.openxmlformats.org/markup-compatibility/2006">
              <mc:Choice xmlns:v="urn:schemas-microsoft-com:vml" Requires="v">
                <p:oleObj spid="_x0000_s17416" name="Equation" r:id="rId8" imgW="304536" imgH="215713" progId="Equation.3">
                  <p:embed/>
                </p:oleObj>
              </mc:Choice>
              <mc:Fallback>
                <p:oleObj name="Equation" r:id="rId8" imgW="304536" imgH="215713"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6380" y="152400"/>
                        <a:ext cx="1073349"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100" name="Object 92"/>
          <p:cNvGraphicFramePr>
            <a:graphicFrameLocks noChangeAspect="1"/>
          </p:cNvGraphicFramePr>
          <p:nvPr>
            <p:extLst>
              <p:ext uri="{D42A27DB-BD31-4B8C-83A1-F6EECF244321}">
                <p14:modId xmlns:p14="http://schemas.microsoft.com/office/powerpoint/2010/main" val="2525854780"/>
              </p:ext>
            </p:extLst>
          </p:nvPr>
        </p:nvGraphicFramePr>
        <p:xfrm>
          <a:off x="1285875" y="608013"/>
          <a:ext cx="1114425" cy="687387"/>
        </p:xfrm>
        <a:graphic>
          <a:graphicData uri="http://schemas.openxmlformats.org/presentationml/2006/ole">
            <mc:AlternateContent xmlns:mc="http://schemas.openxmlformats.org/markup-compatibility/2006">
              <mc:Choice xmlns:v="urn:schemas-microsoft-com:vml" Requires="v">
                <p:oleObj spid="_x0000_s17417" name="Equation" r:id="rId10" imgW="330200" imgH="228600" progId="Equation.3">
                  <p:embed/>
                </p:oleObj>
              </mc:Choice>
              <mc:Fallback>
                <p:oleObj name="Equation" r:id="rId10" imgW="33020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5875" y="608013"/>
                        <a:ext cx="1114425" cy="68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Oval 5"/>
          <p:cNvSpPr>
            <a:spLocks noChangeArrowheads="1"/>
          </p:cNvSpPr>
          <p:nvPr/>
        </p:nvSpPr>
        <p:spPr bwMode="auto">
          <a:xfrm>
            <a:off x="5916812" y="1295400"/>
            <a:ext cx="1200150" cy="1120270"/>
          </a:xfrm>
          <a:prstGeom prst="ellipse">
            <a:avLst/>
          </a:prstGeom>
          <a:noFill/>
          <a:ln w="25400" algn="ctr">
            <a:solidFill>
              <a:srgbClr val="FF0000"/>
            </a:solidFill>
            <a:round/>
            <a:headEnd/>
            <a:tailEnd/>
          </a:ln>
        </p:spPr>
        <p:txBody>
          <a:bodyPr/>
          <a:lstStyle/>
          <a:p>
            <a:pPr algn="l"/>
            <a:endParaRPr lang="en-US" sz="2400" dirty="0">
              <a:solidFill>
                <a:srgbClr val="000000"/>
              </a:solidFill>
            </a:endParaRPr>
          </a:p>
        </p:txBody>
      </p:sp>
      <p:sp>
        <p:nvSpPr>
          <p:cNvPr id="2" name="TextBox 1"/>
          <p:cNvSpPr txBox="1"/>
          <p:nvPr/>
        </p:nvSpPr>
        <p:spPr>
          <a:xfrm>
            <a:off x="7458075" y="1447800"/>
            <a:ext cx="2400300" cy="707886"/>
          </a:xfrm>
          <a:prstGeom prst="rect">
            <a:avLst/>
          </a:prstGeom>
          <a:noFill/>
        </p:spPr>
        <p:txBody>
          <a:bodyPr wrap="square" rtlCol="0">
            <a:spAutoFit/>
          </a:bodyPr>
          <a:lstStyle/>
          <a:p>
            <a:pPr algn="l" eaLnBrk="1" hangingPunct="1"/>
            <a:r>
              <a:rPr lang="en-US" sz="2000" i="1" dirty="0" smtClean="0">
                <a:solidFill>
                  <a:srgbClr val="000000"/>
                </a:solidFill>
              </a:rPr>
              <a:t>Odds of exposure in cases</a:t>
            </a:r>
            <a:endParaRPr lang="en-US" sz="2000" i="1" dirty="0">
              <a:solidFill>
                <a:srgbClr val="000000"/>
              </a:solidFill>
            </a:endParaRPr>
          </a:p>
        </p:txBody>
      </p:sp>
      <p:sp>
        <p:nvSpPr>
          <p:cNvPr id="11" name="TextBox 10"/>
          <p:cNvSpPr txBox="1"/>
          <p:nvPr/>
        </p:nvSpPr>
        <p:spPr>
          <a:xfrm>
            <a:off x="7458075" y="2507170"/>
            <a:ext cx="2400300" cy="707886"/>
          </a:xfrm>
          <a:prstGeom prst="rect">
            <a:avLst/>
          </a:prstGeom>
          <a:noFill/>
        </p:spPr>
        <p:txBody>
          <a:bodyPr wrap="square" rtlCol="0">
            <a:spAutoFit/>
          </a:bodyPr>
          <a:lstStyle/>
          <a:p>
            <a:pPr algn="l" eaLnBrk="1" hangingPunct="1"/>
            <a:r>
              <a:rPr lang="en-US" sz="2000" i="1" dirty="0" smtClean="0">
                <a:solidFill>
                  <a:srgbClr val="000000"/>
                </a:solidFill>
              </a:rPr>
              <a:t>Odds of exposed person-time in cohort</a:t>
            </a:r>
            <a:endParaRPr lang="en-US" sz="2000" i="1" dirty="0">
              <a:solidFill>
                <a:srgbClr val="000000"/>
              </a:solidFill>
            </a:endParaRPr>
          </a:p>
        </p:txBody>
      </p:sp>
      <p:sp>
        <p:nvSpPr>
          <p:cNvPr id="13" name="Oval 5"/>
          <p:cNvSpPr>
            <a:spLocks noChangeArrowheads="1"/>
          </p:cNvSpPr>
          <p:nvPr/>
        </p:nvSpPr>
        <p:spPr bwMode="auto">
          <a:xfrm>
            <a:off x="5888238" y="2457703"/>
            <a:ext cx="1228725" cy="1120270"/>
          </a:xfrm>
          <a:prstGeom prst="ellipse">
            <a:avLst/>
          </a:prstGeom>
          <a:noFill/>
          <a:ln w="25400" algn="ctr">
            <a:solidFill>
              <a:srgbClr val="FF0000"/>
            </a:solidFill>
            <a:round/>
            <a:headEnd/>
            <a:tailEnd/>
          </a:ln>
        </p:spPr>
        <p:txBody>
          <a:bodyPr/>
          <a:lstStyle/>
          <a:p>
            <a:pPr algn="l"/>
            <a:endParaRPr lang="en-US" sz="2400" dirty="0">
              <a:solidFill>
                <a:srgbClr val="000000"/>
              </a:solidFill>
            </a:endParaRPr>
          </a:p>
        </p:txBody>
      </p:sp>
    </p:spTree>
    <p:extLst>
      <p:ext uri="{BB962C8B-B14F-4D97-AF65-F5344CB8AC3E}">
        <p14:creationId xmlns:p14="http://schemas.microsoft.com/office/powerpoint/2010/main" val="94434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714500" y="2133600"/>
            <a:ext cx="65151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5" name="Rectangle 4"/>
          <p:cNvSpPr/>
          <p:nvPr/>
        </p:nvSpPr>
        <p:spPr>
          <a:xfrm>
            <a:off x="8229600" y="2895600"/>
            <a:ext cx="51435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6" name="Rectangle 5"/>
          <p:cNvSpPr/>
          <p:nvPr/>
        </p:nvSpPr>
        <p:spPr>
          <a:xfrm>
            <a:off x="1200150" y="2133600"/>
            <a:ext cx="51435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2143125" y="1828800"/>
            <a:ext cx="51435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657475" y="1905000"/>
            <a:ext cx="51435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286250" y="2057400"/>
            <a:ext cx="51435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400675" y="2209800"/>
            <a:ext cx="51435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172200" y="2286000"/>
            <a:ext cx="51435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629525" y="2438400"/>
            <a:ext cx="51435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886700" y="2438400"/>
            <a:ext cx="600075"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00375" y="1905000"/>
            <a:ext cx="428625"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714875" y="2133600"/>
            <a:ext cx="428625"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743575" y="2286000"/>
            <a:ext cx="428625"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429000" y="1828800"/>
            <a:ext cx="85725"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24" name="Oval 23"/>
          <p:cNvSpPr/>
          <p:nvPr/>
        </p:nvSpPr>
        <p:spPr>
          <a:xfrm>
            <a:off x="5143500" y="2057400"/>
            <a:ext cx="85725"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25" name="Oval 24"/>
          <p:cNvSpPr/>
          <p:nvPr/>
        </p:nvSpPr>
        <p:spPr>
          <a:xfrm>
            <a:off x="6172200" y="2209800"/>
            <a:ext cx="85725"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26" name="Oval 25"/>
          <p:cNvSpPr/>
          <p:nvPr/>
        </p:nvSpPr>
        <p:spPr>
          <a:xfrm>
            <a:off x="6772275" y="1447800"/>
            <a:ext cx="85725"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cxnSp>
        <p:nvCxnSpPr>
          <p:cNvPr id="35" name="Straight Connector 34"/>
          <p:cNvCxnSpPr/>
          <p:nvPr/>
        </p:nvCxnSpPr>
        <p:spPr>
          <a:xfrm flipV="1">
            <a:off x="3686175" y="1981200"/>
            <a:ext cx="428625"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898703" y="1752600"/>
            <a:ext cx="420308" cy="369332"/>
          </a:xfrm>
          <a:prstGeom prst="rect">
            <a:avLst/>
          </a:prstGeom>
          <a:noFill/>
          <a:ln w="9525">
            <a:noFill/>
            <a:miter lim="800000"/>
            <a:headEnd/>
            <a:tailEnd/>
          </a:ln>
        </p:spPr>
        <p:txBody>
          <a:bodyPr wrap="none">
            <a:spAutoFit/>
          </a:bodyPr>
          <a:lstStyle/>
          <a:p>
            <a:pPr algn="l" eaLnBrk="1" hangingPunct="1"/>
            <a:r>
              <a:rPr lang="en-US" sz="1800" dirty="0">
                <a:solidFill>
                  <a:srgbClr val="000000"/>
                </a:solidFill>
                <a:latin typeface="Calibri" pitchFamily="34" charset="0"/>
              </a:rPr>
              <a:t>CE</a:t>
            </a:r>
          </a:p>
        </p:txBody>
      </p:sp>
      <p:sp>
        <p:nvSpPr>
          <p:cNvPr id="105492" name="TextBox 45"/>
          <p:cNvSpPr txBox="1">
            <a:spLocks noChangeArrowheads="1"/>
          </p:cNvSpPr>
          <p:nvPr/>
        </p:nvSpPr>
        <p:spPr bwMode="auto">
          <a:xfrm>
            <a:off x="85726" y="2"/>
            <a:ext cx="9200467" cy="430887"/>
          </a:xfrm>
          <a:prstGeom prst="rect">
            <a:avLst/>
          </a:prstGeom>
          <a:noFill/>
          <a:ln w="9525">
            <a:noFill/>
            <a:miter lim="800000"/>
            <a:headEnd/>
            <a:tailEnd/>
          </a:ln>
        </p:spPr>
        <p:txBody>
          <a:bodyPr wrap="none">
            <a:spAutoFit/>
          </a:bodyPr>
          <a:lstStyle/>
          <a:p>
            <a:pPr algn="l" eaLnBrk="1" hangingPunct="1"/>
            <a:r>
              <a:rPr lang="en-US" sz="2200" b="1" dirty="0">
                <a:solidFill>
                  <a:srgbClr val="000000"/>
                </a:solidFill>
              </a:rPr>
              <a:t>Incidence Density Sampling In Dynamic Cohort (e.g</a:t>
            </a:r>
            <a:r>
              <a:rPr lang="en-US" sz="2200" b="1" dirty="0" smtClean="0">
                <a:solidFill>
                  <a:srgbClr val="000000"/>
                </a:solidFill>
              </a:rPr>
              <a:t>., </a:t>
            </a:r>
            <a:r>
              <a:rPr lang="en-US" sz="2200" b="1" dirty="0">
                <a:solidFill>
                  <a:srgbClr val="000000"/>
                </a:solidFill>
              </a:rPr>
              <a:t>SF County residents)</a:t>
            </a:r>
          </a:p>
        </p:txBody>
      </p:sp>
      <p:sp>
        <p:nvSpPr>
          <p:cNvPr id="29" name="Rectangle 28"/>
          <p:cNvSpPr/>
          <p:nvPr/>
        </p:nvSpPr>
        <p:spPr>
          <a:xfrm>
            <a:off x="8143875" y="1219200"/>
            <a:ext cx="600075"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eaLnBrk="1" fontAlgn="auto" hangingPunct="1">
              <a:spcBef>
                <a:spcPts val="0"/>
              </a:spcBef>
              <a:spcAft>
                <a:spcPts val="0"/>
              </a:spcAft>
              <a:defRPr/>
            </a:pPr>
            <a:r>
              <a:rPr lang="en-US" sz="1800" dirty="0" smtClean="0">
                <a:solidFill>
                  <a:srgbClr val="FFFFFF"/>
                </a:solidFill>
              </a:rPr>
              <a:t>cases</a:t>
            </a:r>
            <a:endParaRPr lang="en-US" sz="1800" dirty="0">
              <a:solidFill>
                <a:srgbClr val="FFFFFF"/>
              </a:solidFill>
            </a:endParaRPr>
          </a:p>
        </p:txBody>
      </p:sp>
      <p:cxnSp>
        <p:nvCxnSpPr>
          <p:cNvPr id="31" name="Straight Arrow Connector 30"/>
          <p:cNvCxnSpPr>
            <a:stCxn id="22" idx="0"/>
          </p:cNvCxnSpPr>
          <p:nvPr/>
        </p:nvCxnSpPr>
        <p:spPr>
          <a:xfrm>
            <a:off x="3471862" y="1828800"/>
            <a:ext cx="467201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229225" y="2057400"/>
            <a:ext cx="29146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257925" y="2209800"/>
            <a:ext cx="18859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000375" y="2286000"/>
            <a:ext cx="85725"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52" name="Rectangle 51"/>
          <p:cNvSpPr/>
          <p:nvPr/>
        </p:nvSpPr>
        <p:spPr>
          <a:xfrm>
            <a:off x="4714875" y="2514600"/>
            <a:ext cx="85725" cy="358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53" name="Rectangle 52"/>
          <p:cNvSpPr/>
          <p:nvPr/>
        </p:nvSpPr>
        <p:spPr>
          <a:xfrm>
            <a:off x="5743575" y="2667000"/>
            <a:ext cx="85725"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54" name="Rectangle 53"/>
          <p:cNvSpPr/>
          <p:nvPr/>
        </p:nvSpPr>
        <p:spPr>
          <a:xfrm>
            <a:off x="7029450" y="2819400"/>
            <a:ext cx="85725"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cxnSp>
        <p:nvCxnSpPr>
          <p:cNvPr id="105504" name="Shape 58"/>
          <p:cNvCxnSpPr>
            <a:cxnSpLocks noChangeShapeType="1"/>
            <a:stCxn id="51" idx="2"/>
          </p:cNvCxnSpPr>
          <p:nvPr/>
        </p:nvCxnSpPr>
        <p:spPr bwMode="auto">
          <a:xfrm rot="16200000" flipH="1">
            <a:off x="5822156" y="3317081"/>
            <a:ext cx="228600" cy="5786438"/>
          </a:xfrm>
          <a:prstGeom prst="bentConnector2">
            <a:avLst/>
          </a:prstGeom>
          <a:noFill/>
          <a:ln w="25400" algn="ctr">
            <a:solidFill>
              <a:srgbClr val="4A7EBB"/>
            </a:solidFill>
            <a:miter lim="800000"/>
            <a:headEnd/>
            <a:tailEnd type="arrow" w="med" len="med"/>
          </a:ln>
        </p:spPr>
      </p:cxnSp>
      <p:cxnSp>
        <p:nvCxnSpPr>
          <p:cNvPr id="105505" name="Straight Connector 60"/>
          <p:cNvCxnSpPr>
            <a:cxnSpLocks noChangeShapeType="1"/>
            <a:stCxn id="52" idx="2"/>
          </p:cNvCxnSpPr>
          <p:nvPr/>
        </p:nvCxnSpPr>
        <p:spPr bwMode="auto">
          <a:xfrm>
            <a:off x="4757737" y="6096000"/>
            <a:ext cx="42863" cy="228600"/>
          </a:xfrm>
          <a:prstGeom prst="line">
            <a:avLst/>
          </a:prstGeom>
          <a:noFill/>
          <a:ln w="25400" algn="ctr">
            <a:solidFill>
              <a:srgbClr val="4A7EBB"/>
            </a:solidFill>
            <a:round/>
            <a:headEnd/>
            <a:tailEnd/>
          </a:ln>
        </p:spPr>
      </p:cxnSp>
      <p:cxnSp>
        <p:nvCxnSpPr>
          <p:cNvPr id="105506" name="Straight Connector 62"/>
          <p:cNvCxnSpPr>
            <a:cxnSpLocks noChangeShapeType="1"/>
          </p:cNvCxnSpPr>
          <p:nvPr/>
        </p:nvCxnSpPr>
        <p:spPr bwMode="auto">
          <a:xfrm>
            <a:off x="5786437" y="6096000"/>
            <a:ext cx="42863" cy="228600"/>
          </a:xfrm>
          <a:prstGeom prst="line">
            <a:avLst/>
          </a:prstGeom>
          <a:noFill/>
          <a:ln w="25400" algn="ctr">
            <a:solidFill>
              <a:srgbClr val="4A7EBB"/>
            </a:solidFill>
            <a:round/>
            <a:headEnd/>
            <a:tailEnd/>
          </a:ln>
        </p:spPr>
      </p:cxnSp>
      <p:cxnSp>
        <p:nvCxnSpPr>
          <p:cNvPr id="105507" name="Straight Connector 63"/>
          <p:cNvCxnSpPr>
            <a:cxnSpLocks noChangeShapeType="1"/>
          </p:cNvCxnSpPr>
          <p:nvPr/>
        </p:nvCxnSpPr>
        <p:spPr bwMode="auto">
          <a:xfrm>
            <a:off x="7072312" y="6096000"/>
            <a:ext cx="42863" cy="228600"/>
          </a:xfrm>
          <a:prstGeom prst="line">
            <a:avLst/>
          </a:prstGeom>
          <a:noFill/>
          <a:ln w="25400" algn="ctr">
            <a:solidFill>
              <a:srgbClr val="4A7EBB"/>
            </a:solidFill>
            <a:round/>
            <a:headEnd/>
            <a:tailEnd/>
          </a:ln>
        </p:spPr>
      </p:cxnSp>
      <p:sp>
        <p:nvSpPr>
          <p:cNvPr id="105508" name="AutoShape 3"/>
          <p:cNvSpPr>
            <a:spLocks noChangeArrowheads="1"/>
          </p:cNvSpPr>
          <p:nvPr/>
        </p:nvSpPr>
        <p:spPr bwMode="auto">
          <a:xfrm rot="10800000">
            <a:off x="1714500" y="457200"/>
            <a:ext cx="702945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pPr algn="l" eaLnBrk="1" hangingPunct="1"/>
            <a:endParaRPr lang="en-US" sz="1800" dirty="0">
              <a:solidFill>
                <a:srgbClr val="000000"/>
              </a:solidFill>
              <a:latin typeface="Calibri" pitchFamily="34" charset="0"/>
            </a:endParaRPr>
          </a:p>
        </p:txBody>
      </p:sp>
      <p:sp>
        <p:nvSpPr>
          <p:cNvPr id="66" name="Rectangle 65"/>
          <p:cNvSpPr/>
          <p:nvPr/>
        </p:nvSpPr>
        <p:spPr>
          <a:xfrm>
            <a:off x="7029450" y="457200"/>
            <a:ext cx="85725"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67" name="Rectangle 66"/>
          <p:cNvSpPr/>
          <p:nvPr/>
        </p:nvSpPr>
        <p:spPr>
          <a:xfrm>
            <a:off x="5743575" y="457200"/>
            <a:ext cx="85725"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68" name="Rectangle 67"/>
          <p:cNvSpPr/>
          <p:nvPr/>
        </p:nvSpPr>
        <p:spPr>
          <a:xfrm>
            <a:off x="4800600" y="457200"/>
            <a:ext cx="85725"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69" name="Rectangle 68"/>
          <p:cNvSpPr/>
          <p:nvPr/>
        </p:nvSpPr>
        <p:spPr>
          <a:xfrm>
            <a:off x="3000375" y="457200"/>
            <a:ext cx="85725"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77" name="Rectangle 76"/>
          <p:cNvSpPr/>
          <p:nvPr/>
        </p:nvSpPr>
        <p:spPr>
          <a:xfrm>
            <a:off x="6429375" y="457200"/>
            <a:ext cx="8572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cxnSp>
        <p:nvCxnSpPr>
          <p:cNvPr id="105515" name="Straight Connector 80"/>
          <p:cNvCxnSpPr>
            <a:cxnSpLocks noChangeShapeType="1"/>
          </p:cNvCxnSpPr>
          <p:nvPr/>
        </p:nvCxnSpPr>
        <p:spPr bwMode="auto">
          <a:xfrm>
            <a:off x="6429375" y="914400"/>
            <a:ext cx="428625" cy="609600"/>
          </a:xfrm>
          <a:prstGeom prst="line">
            <a:avLst/>
          </a:prstGeom>
          <a:noFill/>
          <a:ln w="19050" algn="ctr">
            <a:solidFill>
              <a:schemeClr val="tx1"/>
            </a:solidFill>
            <a:round/>
            <a:headEnd/>
            <a:tailEnd/>
          </a:ln>
        </p:spPr>
      </p:cxnSp>
      <p:cxnSp>
        <p:nvCxnSpPr>
          <p:cNvPr id="105516" name="Straight Arrow Connector 82"/>
          <p:cNvCxnSpPr>
            <a:cxnSpLocks noChangeShapeType="1"/>
            <a:stCxn id="26" idx="6"/>
          </p:cNvCxnSpPr>
          <p:nvPr/>
        </p:nvCxnSpPr>
        <p:spPr bwMode="auto">
          <a:xfrm>
            <a:off x="6872287" y="1485900"/>
            <a:ext cx="1185863" cy="38100"/>
          </a:xfrm>
          <a:prstGeom prst="straightConnector1">
            <a:avLst/>
          </a:prstGeom>
          <a:noFill/>
          <a:ln w="19050" algn="ctr">
            <a:solidFill>
              <a:schemeClr val="tx1"/>
            </a:solidFill>
            <a:round/>
            <a:headEnd/>
            <a:tailEnd type="arrow" w="med" len="med"/>
          </a:ln>
        </p:spPr>
      </p:cxnSp>
      <p:sp>
        <p:nvSpPr>
          <p:cNvPr id="105517" name="TextBox 84"/>
          <p:cNvSpPr txBox="1">
            <a:spLocks noChangeArrowheads="1"/>
          </p:cNvSpPr>
          <p:nvPr/>
        </p:nvSpPr>
        <p:spPr bwMode="auto">
          <a:xfrm>
            <a:off x="1533228" y="609600"/>
            <a:ext cx="1087414" cy="646331"/>
          </a:xfrm>
          <a:prstGeom prst="rect">
            <a:avLst/>
          </a:prstGeom>
          <a:noFill/>
          <a:ln w="9525">
            <a:noFill/>
            <a:miter lim="800000"/>
            <a:headEnd/>
            <a:tailEnd/>
          </a:ln>
        </p:spPr>
        <p:txBody>
          <a:bodyPr wrap="none">
            <a:spAutoFit/>
          </a:bodyPr>
          <a:lstStyle/>
          <a:p>
            <a:pPr algn="l" eaLnBrk="1" hangingPunct="1"/>
            <a:r>
              <a:rPr lang="en-US" sz="1800" dirty="0">
                <a:solidFill>
                  <a:srgbClr val="000000"/>
                </a:solidFill>
                <a:latin typeface="Calibri" pitchFamily="34" charset="0"/>
              </a:rPr>
              <a:t>New</a:t>
            </a:r>
          </a:p>
          <a:p>
            <a:pPr algn="l" eaLnBrk="1" hangingPunct="1"/>
            <a:r>
              <a:rPr lang="en-US" sz="1800" dirty="0">
                <a:solidFill>
                  <a:srgbClr val="000000"/>
                </a:solidFill>
                <a:latin typeface="Calibri" pitchFamily="34" charset="0"/>
              </a:rPr>
              <a:t>Residents</a:t>
            </a:r>
          </a:p>
        </p:txBody>
      </p:sp>
      <p:cxnSp>
        <p:nvCxnSpPr>
          <p:cNvPr id="21" name="Straight Connector 20"/>
          <p:cNvCxnSpPr/>
          <p:nvPr/>
        </p:nvCxnSpPr>
        <p:spPr>
          <a:xfrm flipV="1">
            <a:off x="7029450" y="2362200"/>
            <a:ext cx="428625"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7458075" y="2286000"/>
            <a:ext cx="85725"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cxnSp>
        <p:nvCxnSpPr>
          <p:cNvPr id="42" name="Straight Arrow Connector 41"/>
          <p:cNvCxnSpPr/>
          <p:nvPr/>
        </p:nvCxnSpPr>
        <p:spPr>
          <a:xfrm>
            <a:off x="7543800" y="2286000"/>
            <a:ext cx="6000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 Box 44"/>
          <p:cNvSpPr txBox="1">
            <a:spLocks noChangeArrowheads="1"/>
          </p:cNvSpPr>
          <p:nvPr/>
        </p:nvSpPr>
        <p:spPr bwMode="auto">
          <a:xfrm>
            <a:off x="2896791" y="2971800"/>
            <a:ext cx="275034" cy="184150"/>
          </a:xfrm>
          <a:prstGeom prst="rect">
            <a:avLst/>
          </a:prstGeom>
          <a:solidFill>
            <a:srgbClr val="FF0000"/>
          </a:solidFill>
          <a:ln w="9525">
            <a:noFill/>
            <a:miter lim="800000"/>
            <a:headEnd/>
            <a:tailEnd/>
          </a:ln>
        </p:spPr>
        <p:txBody>
          <a:bodyPr>
            <a:spAutoFit/>
          </a:bodyPr>
          <a:lstStyle/>
          <a:p>
            <a:pPr algn="l" eaLnBrk="1" hangingPunct="1">
              <a:spcBef>
                <a:spcPct val="50000"/>
              </a:spcBef>
            </a:pPr>
            <a:endParaRPr lang="en-US" sz="600" i="1" dirty="0">
              <a:solidFill>
                <a:srgbClr val="000000"/>
              </a:solidFill>
            </a:endParaRPr>
          </a:p>
        </p:txBody>
      </p:sp>
      <p:sp>
        <p:nvSpPr>
          <p:cNvPr id="56" name="Text Box 45"/>
          <p:cNvSpPr txBox="1">
            <a:spLocks noChangeArrowheads="1"/>
          </p:cNvSpPr>
          <p:nvPr/>
        </p:nvSpPr>
        <p:spPr bwMode="auto">
          <a:xfrm>
            <a:off x="2896791" y="3657600"/>
            <a:ext cx="275034" cy="184150"/>
          </a:xfrm>
          <a:prstGeom prst="rect">
            <a:avLst/>
          </a:prstGeom>
          <a:solidFill>
            <a:srgbClr val="FF0000"/>
          </a:solidFill>
          <a:ln w="9525">
            <a:noFill/>
            <a:miter lim="800000"/>
            <a:headEnd/>
            <a:tailEnd/>
          </a:ln>
        </p:spPr>
        <p:txBody>
          <a:bodyPr>
            <a:spAutoFit/>
          </a:bodyPr>
          <a:lstStyle/>
          <a:p>
            <a:pPr algn="l" eaLnBrk="1" hangingPunct="1">
              <a:spcBef>
                <a:spcPct val="50000"/>
              </a:spcBef>
            </a:pPr>
            <a:endParaRPr lang="en-US" sz="600" i="1" dirty="0">
              <a:solidFill>
                <a:srgbClr val="000000"/>
              </a:solidFill>
            </a:endParaRPr>
          </a:p>
        </p:txBody>
      </p:sp>
      <p:sp>
        <p:nvSpPr>
          <p:cNvPr id="57" name="Text Box 46"/>
          <p:cNvSpPr txBox="1">
            <a:spLocks noChangeArrowheads="1"/>
          </p:cNvSpPr>
          <p:nvPr/>
        </p:nvSpPr>
        <p:spPr bwMode="auto">
          <a:xfrm>
            <a:off x="2896791" y="5226050"/>
            <a:ext cx="275034" cy="184150"/>
          </a:xfrm>
          <a:prstGeom prst="rect">
            <a:avLst/>
          </a:prstGeom>
          <a:solidFill>
            <a:srgbClr val="FF0000"/>
          </a:solidFill>
          <a:ln w="9525">
            <a:noFill/>
            <a:miter lim="800000"/>
            <a:headEnd/>
            <a:tailEnd/>
          </a:ln>
        </p:spPr>
        <p:txBody>
          <a:bodyPr>
            <a:spAutoFit/>
          </a:bodyPr>
          <a:lstStyle/>
          <a:p>
            <a:pPr algn="l" eaLnBrk="1" hangingPunct="1">
              <a:spcBef>
                <a:spcPct val="50000"/>
              </a:spcBef>
            </a:pPr>
            <a:endParaRPr lang="en-US" sz="600" i="1" dirty="0">
              <a:solidFill>
                <a:srgbClr val="000000"/>
              </a:solidFill>
            </a:endParaRPr>
          </a:p>
        </p:txBody>
      </p:sp>
      <p:sp>
        <p:nvSpPr>
          <p:cNvPr id="58" name="Text Box 44"/>
          <p:cNvSpPr txBox="1">
            <a:spLocks noChangeArrowheads="1"/>
          </p:cNvSpPr>
          <p:nvPr/>
        </p:nvSpPr>
        <p:spPr bwMode="auto">
          <a:xfrm>
            <a:off x="4697016" y="539750"/>
            <a:ext cx="275034" cy="184150"/>
          </a:xfrm>
          <a:prstGeom prst="rect">
            <a:avLst/>
          </a:prstGeom>
          <a:solidFill>
            <a:srgbClr val="FF0000"/>
          </a:solidFill>
          <a:ln w="9525">
            <a:noFill/>
            <a:miter lim="800000"/>
            <a:headEnd/>
            <a:tailEnd/>
          </a:ln>
        </p:spPr>
        <p:txBody>
          <a:bodyPr>
            <a:spAutoFit/>
          </a:bodyPr>
          <a:lstStyle/>
          <a:p>
            <a:pPr algn="l" eaLnBrk="1" hangingPunct="1">
              <a:spcBef>
                <a:spcPct val="50000"/>
              </a:spcBef>
            </a:pPr>
            <a:endParaRPr lang="en-US" sz="600" i="1" dirty="0">
              <a:solidFill>
                <a:srgbClr val="000000"/>
              </a:solidFill>
            </a:endParaRPr>
          </a:p>
        </p:txBody>
      </p:sp>
      <p:sp>
        <p:nvSpPr>
          <p:cNvPr id="59" name="Text Box 45"/>
          <p:cNvSpPr txBox="1">
            <a:spLocks noChangeArrowheads="1"/>
          </p:cNvSpPr>
          <p:nvPr/>
        </p:nvSpPr>
        <p:spPr bwMode="auto">
          <a:xfrm>
            <a:off x="4620222" y="4117915"/>
            <a:ext cx="275034" cy="184150"/>
          </a:xfrm>
          <a:prstGeom prst="rect">
            <a:avLst/>
          </a:prstGeom>
          <a:solidFill>
            <a:srgbClr val="FF0000"/>
          </a:solidFill>
          <a:ln w="9525">
            <a:noFill/>
            <a:miter lim="800000"/>
            <a:headEnd/>
            <a:tailEnd/>
          </a:ln>
        </p:spPr>
        <p:txBody>
          <a:bodyPr>
            <a:spAutoFit/>
          </a:bodyPr>
          <a:lstStyle/>
          <a:p>
            <a:pPr algn="l" eaLnBrk="1" hangingPunct="1">
              <a:spcBef>
                <a:spcPct val="50000"/>
              </a:spcBef>
            </a:pPr>
            <a:endParaRPr lang="en-US" sz="600" i="1" dirty="0">
              <a:solidFill>
                <a:srgbClr val="000000"/>
              </a:solidFill>
            </a:endParaRPr>
          </a:p>
        </p:txBody>
      </p:sp>
      <p:sp>
        <p:nvSpPr>
          <p:cNvPr id="60" name="Text Box 46"/>
          <p:cNvSpPr txBox="1">
            <a:spLocks noChangeArrowheads="1"/>
          </p:cNvSpPr>
          <p:nvPr/>
        </p:nvSpPr>
        <p:spPr bwMode="auto">
          <a:xfrm>
            <a:off x="4620222" y="5032315"/>
            <a:ext cx="275034" cy="184150"/>
          </a:xfrm>
          <a:prstGeom prst="rect">
            <a:avLst/>
          </a:prstGeom>
          <a:solidFill>
            <a:srgbClr val="FF0000"/>
          </a:solidFill>
          <a:ln w="9525">
            <a:noFill/>
            <a:miter lim="800000"/>
            <a:headEnd/>
            <a:tailEnd/>
          </a:ln>
        </p:spPr>
        <p:txBody>
          <a:bodyPr>
            <a:spAutoFit/>
          </a:bodyPr>
          <a:lstStyle/>
          <a:p>
            <a:pPr algn="l" eaLnBrk="1" hangingPunct="1">
              <a:spcBef>
                <a:spcPct val="50000"/>
              </a:spcBef>
            </a:pPr>
            <a:endParaRPr lang="en-US" sz="600" i="1" dirty="0">
              <a:solidFill>
                <a:srgbClr val="000000"/>
              </a:solidFill>
            </a:endParaRPr>
          </a:p>
        </p:txBody>
      </p:sp>
      <p:sp>
        <p:nvSpPr>
          <p:cNvPr id="61" name="Text Box 44"/>
          <p:cNvSpPr txBox="1">
            <a:spLocks noChangeArrowheads="1"/>
          </p:cNvSpPr>
          <p:nvPr/>
        </p:nvSpPr>
        <p:spPr bwMode="auto">
          <a:xfrm>
            <a:off x="5670353" y="3089994"/>
            <a:ext cx="275034" cy="184150"/>
          </a:xfrm>
          <a:prstGeom prst="rect">
            <a:avLst/>
          </a:prstGeom>
          <a:solidFill>
            <a:srgbClr val="FF0000"/>
          </a:solidFill>
          <a:ln w="9525">
            <a:noFill/>
            <a:miter lim="800000"/>
            <a:headEnd/>
            <a:tailEnd/>
          </a:ln>
        </p:spPr>
        <p:txBody>
          <a:bodyPr>
            <a:spAutoFit/>
          </a:bodyPr>
          <a:lstStyle/>
          <a:p>
            <a:pPr algn="l" eaLnBrk="1" hangingPunct="1">
              <a:spcBef>
                <a:spcPct val="50000"/>
              </a:spcBef>
            </a:pPr>
            <a:endParaRPr lang="en-US" sz="600" i="1" dirty="0">
              <a:solidFill>
                <a:srgbClr val="000000"/>
              </a:solidFill>
            </a:endParaRPr>
          </a:p>
        </p:txBody>
      </p:sp>
      <p:sp>
        <p:nvSpPr>
          <p:cNvPr id="62" name="Text Box 45"/>
          <p:cNvSpPr txBox="1">
            <a:spLocks noChangeArrowheads="1"/>
          </p:cNvSpPr>
          <p:nvPr/>
        </p:nvSpPr>
        <p:spPr bwMode="auto">
          <a:xfrm>
            <a:off x="5657852" y="3473450"/>
            <a:ext cx="275034" cy="184150"/>
          </a:xfrm>
          <a:prstGeom prst="rect">
            <a:avLst/>
          </a:prstGeom>
          <a:solidFill>
            <a:srgbClr val="FF0000"/>
          </a:solidFill>
          <a:ln w="9525">
            <a:noFill/>
            <a:miter lim="800000"/>
            <a:headEnd/>
            <a:tailEnd/>
          </a:ln>
        </p:spPr>
        <p:txBody>
          <a:bodyPr>
            <a:spAutoFit/>
          </a:bodyPr>
          <a:lstStyle/>
          <a:p>
            <a:pPr algn="l" eaLnBrk="1" hangingPunct="1">
              <a:spcBef>
                <a:spcPct val="50000"/>
              </a:spcBef>
            </a:pPr>
            <a:endParaRPr lang="en-US" sz="600" i="1" dirty="0">
              <a:solidFill>
                <a:srgbClr val="000000"/>
              </a:solidFill>
            </a:endParaRPr>
          </a:p>
        </p:txBody>
      </p:sp>
      <p:sp>
        <p:nvSpPr>
          <p:cNvPr id="63" name="Text Box 46"/>
          <p:cNvSpPr txBox="1">
            <a:spLocks noChangeArrowheads="1"/>
          </p:cNvSpPr>
          <p:nvPr/>
        </p:nvSpPr>
        <p:spPr bwMode="auto">
          <a:xfrm>
            <a:off x="5670353" y="5607050"/>
            <a:ext cx="275034" cy="184150"/>
          </a:xfrm>
          <a:prstGeom prst="rect">
            <a:avLst/>
          </a:prstGeom>
          <a:solidFill>
            <a:srgbClr val="FF0000"/>
          </a:solidFill>
          <a:ln w="9525">
            <a:noFill/>
            <a:miter lim="800000"/>
            <a:headEnd/>
            <a:tailEnd/>
          </a:ln>
        </p:spPr>
        <p:txBody>
          <a:bodyPr>
            <a:spAutoFit/>
          </a:bodyPr>
          <a:lstStyle/>
          <a:p>
            <a:pPr algn="l" eaLnBrk="1" hangingPunct="1">
              <a:spcBef>
                <a:spcPct val="50000"/>
              </a:spcBef>
            </a:pPr>
            <a:endParaRPr lang="en-US" sz="600" i="1" dirty="0">
              <a:solidFill>
                <a:srgbClr val="000000"/>
              </a:solidFill>
            </a:endParaRPr>
          </a:p>
        </p:txBody>
      </p:sp>
      <p:sp>
        <p:nvSpPr>
          <p:cNvPr id="74" name="Text Box 44"/>
          <p:cNvSpPr txBox="1">
            <a:spLocks noChangeArrowheads="1"/>
          </p:cNvSpPr>
          <p:nvPr/>
        </p:nvSpPr>
        <p:spPr bwMode="auto">
          <a:xfrm>
            <a:off x="6956228" y="609600"/>
            <a:ext cx="275034" cy="184150"/>
          </a:xfrm>
          <a:prstGeom prst="rect">
            <a:avLst/>
          </a:prstGeom>
          <a:solidFill>
            <a:srgbClr val="FF0000"/>
          </a:solidFill>
          <a:ln w="9525">
            <a:noFill/>
            <a:miter lim="800000"/>
            <a:headEnd/>
            <a:tailEnd/>
          </a:ln>
        </p:spPr>
        <p:txBody>
          <a:bodyPr>
            <a:spAutoFit/>
          </a:bodyPr>
          <a:lstStyle/>
          <a:p>
            <a:pPr algn="l" eaLnBrk="1" hangingPunct="1">
              <a:spcBef>
                <a:spcPct val="50000"/>
              </a:spcBef>
            </a:pPr>
            <a:endParaRPr lang="en-US" sz="600" i="1" dirty="0">
              <a:solidFill>
                <a:srgbClr val="000000"/>
              </a:solidFill>
            </a:endParaRPr>
          </a:p>
        </p:txBody>
      </p:sp>
      <p:sp>
        <p:nvSpPr>
          <p:cNvPr id="75" name="Text Box 45"/>
          <p:cNvSpPr txBox="1">
            <a:spLocks noChangeArrowheads="1"/>
          </p:cNvSpPr>
          <p:nvPr/>
        </p:nvSpPr>
        <p:spPr bwMode="auto">
          <a:xfrm>
            <a:off x="6956228" y="4080594"/>
            <a:ext cx="275034" cy="184150"/>
          </a:xfrm>
          <a:prstGeom prst="rect">
            <a:avLst/>
          </a:prstGeom>
          <a:solidFill>
            <a:srgbClr val="FF0000"/>
          </a:solidFill>
          <a:ln w="9525">
            <a:noFill/>
            <a:miter lim="800000"/>
            <a:headEnd/>
            <a:tailEnd/>
          </a:ln>
        </p:spPr>
        <p:txBody>
          <a:bodyPr>
            <a:spAutoFit/>
          </a:bodyPr>
          <a:lstStyle/>
          <a:p>
            <a:pPr algn="l" eaLnBrk="1" hangingPunct="1">
              <a:spcBef>
                <a:spcPct val="50000"/>
              </a:spcBef>
            </a:pPr>
            <a:endParaRPr lang="en-US" sz="600" i="1" dirty="0">
              <a:solidFill>
                <a:srgbClr val="000000"/>
              </a:solidFill>
            </a:endParaRPr>
          </a:p>
        </p:txBody>
      </p:sp>
      <p:sp>
        <p:nvSpPr>
          <p:cNvPr id="76" name="Text Box 46"/>
          <p:cNvSpPr txBox="1">
            <a:spLocks noChangeArrowheads="1"/>
          </p:cNvSpPr>
          <p:nvPr/>
        </p:nvSpPr>
        <p:spPr bwMode="auto">
          <a:xfrm>
            <a:off x="6956228" y="4994994"/>
            <a:ext cx="275034" cy="184150"/>
          </a:xfrm>
          <a:prstGeom prst="rect">
            <a:avLst/>
          </a:prstGeom>
          <a:solidFill>
            <a:srgbClr val="FF0000"/>
          </a:solidFill>
          <a:ln w="9525">
            <a:noFill/>
            <a:miter lim="800000"/>
            <a:headEnd/>
            <a:tailEnd/>
          </a:ln>
        </p:spPr>
        <p:txBody>
          <a:bodyPr>
            <a:spAutoFit/>
          </a:bodyPr>
          <a:lstStyle/>
          <a:p>
            <a:pPr algn="l" eaLnBrk="1" hangingPunct="1">
              <a:spcBef>
                <a:spcPct val="50000"/>
              </a:spcBef>
            </a:pPr>
            <a:endParaRPr lang="en-US" sz="600" i="1" dirty="0">
              <a:solidFill>
                <a:srgbClr val="000000"/>
              </a:solidFill>
            </a:endParaRPr>
          </a:p>
        </p:txBody>
      </p:sp>
      <p:cxnSp>
        <p:nvCxnSpPr>
          <p:cNvPr id="73" name="Straight Arrow Connector 72"/>
          <p:cNvCxnSpPr/>
          <p:nvPr/>
        </p:nvCxnSpPr>
        <p:spPr>
          <a:xfrm>
            <a:off x="7177178" y="778304"/>
            <a:ext cx="1831293" cy="4582064"/>
          </a:xfrm>
          <a:prstGeom prst="straightConnector1">
            <a:avLst/>
          </a:prstGeom>
          <a:ln w="190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8229600" y="430890"/>
            <a:ext cx="514350" cy="7121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64" name="Rectangle 63"/>
          <p:cNvSpPr/>
          <p:nvPr/>
        </p:nvSpPr>
        <p:spPr>
          <a:xfrm>
            <a:off x="6429375" y="2743200"/>
            <a:ext cx="85725"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65" name="Text Box 44"/>
          <p:cNvSpPr txBox="1">
            <a:spLocks noChangeArrowheads="1"/>
          </p:cNvSpPr>
          <p:nvPr/>
        </p:nvSpPr>
        <p:spPr bwMode="auto">
          <a:xfrm>
            <a:off x="6291859" y="3036498"/>
            <a:ext cx="275034" cy="184150"/>
          </a:xfrm>
          <a:prstGeom prst="rect">
            <a:avLst/>
          </a:prstGeom>
          <a:solidFill>
            <a:srgbClr val="FF0000"/>
          </a:solidFill>
          <a:ln w="9525">
            <a:noFill/>
            <a:miter lim="800000"/>
            <a:headEnd/>
            <a:tailEnd/>
          </a:ln>
        </p:spPr>
        <p:txBody>
          <a:bodyPr>
            <a:spAutoFit/>
          </a:bodyPr>
          <a:lstStyle/>
          <a:p>
            <a:pPr algn="l" eaLnBrk="1" hangingPunct="1">
              <a:spcBef>
                <a:spcPct val="50000"/>
              </a:spcBef>
            </a:pPr>
            <a:endParaRPr lang="en-US" sz="600" i="1" dirty="0">
              <a:solidFill>
                <a:srgbClr val="000000"/>
              </a:solidFill>
            </a:endParaRPr>
          </a:p>
        </p:txBody>
      </p:sp>
      <p:sp>
        <p:nvSpPr>
          <p:cNvPr id="70" name="Text Box 45"/>
          <p:cNvSpPr txBox="1">
            <a:spLocks noChangeArrowheads="1"/>
          </p:cNvSpPr>
          <p:nvPr/>
        </p:nvSpPr>
        <p:spPr bwMode="auto">
          <a:xfrm>
            <a:off x="6291859" y="4027098"/>
            <a:ext cx="275034" cy="184150"/>
          </a:xfrm>
          <a:prstGeom prst="rect">
            <a:avLst/>
          </a:prstGeom>
          <a:solidFill>
            <a:srgbClr val="FF0000"/>
          </a:solidFill>
          <a:ln w="9525">
            <a:noFill/>
            <a:miter lim="800000"/>
            <a:headEnd/>
            <a:tailEnd/>
          </a:ln>
        </p:spPr>
        <p:txBody>
          <a:bodyPr>
            <a:spAutoFit/>
          </a:bodyPr>
          <a:lstStyle/>
          <a:p>
            <a:pPr algn="l" eaLnBrk="1" hangingPunct="1">
              <a:spcBef>
                <a:spcPct val="50000"/>
              </a:spcBef>
            </a:pPr>
            <a:endParaRPr lang="en-US" sz="600" i="1" dirty="0">
              <a:solidFill>
                <a:srgbClr val="000000"/>
              </a:solidFill>
            </a:endParaRPr>
          </a:p>
        </p:txBody>
      </p:sp>
      <p:sp>
        <p:nvSpPr>
          <p:cNvPr id="72" name="Text Box 46"/>
          <p:cNvSpPr txBox="1">
            <a:spLocks noChangeArrowheads="1"/>
          </p:cNvSpPr>
          <p:nvPr/>
        </p:nvSpPr>
        <p:spPr bwMode="auto">
          <a:xfrm>
            <a:off x="6291859" y="4941498"/>
            <a:ext cx="275034" cy="184150"/>
          </a:xfrm>
          <a:prstGeom prst="rect">
            <a:avLst/>
          </a:prstGeom>
          <a:solidFill>
            <a:srgbClr val="FF0000"/>
          </a:solidFill>
          <a:ln w="9525">
            <a:noFill/>
            <a:miter lim="800000"/>
            <a:headEnd/>
            <a:tailEnd/>
          </a:ln>
        </p:spPr>
        <p:txBody>
          <a:bodyPr>
            <a:spAutoFit/>
          </a:bodyPr>
          <a:lstStyle/>
          <a:p>
            <a:pPr algn="l" eaLnBrk="1" hangingPunct="1">
              <a:spcBef>
                <a:spcPct val="50000"/>
              </a:spcBef>
            </a:pPr>
            <a:endParaRPr lang="en-US" sz="600" i="1" dirty="0">
              <a:solidFill>
                <a:srgbClr val="000000"/>
              </a:solidFill>
            </a:endParaRPr>
          </a:p>
        </p:txBody>
      </p:sp>
      <p:sp>
        <p:nvSpPr>
          <p:cNvPr id="78" name="Text Box 46"/>
          <p:cNvSpPr txBox="1">
            <a:spLocks noChangeArrowheads="1"/>
          </p:cNvSpPr>
          <p:nvPr/>
        </p:nvSpPr>
        <p:spPr bwMode="auto">
          <a:xfrm>
            <a:off x="6343652" y="5610225"/>
            <a:ext cx="275034" cy="184150"/>
          </a:xfrm>
          <a:prstGeom prst="rect">
            <a:avLst/>
          </a:prstGeom>
          <a:solidFill>
            <a:srgbClr val="FF0000"/>
          </a:solidFill>
          <a:ln w="9525">
            <a:noFill/>
            <a:miter lim="800000"/>
            <a:headEnd/>
            <a:tailEnd/>
          </a:ln>
        </p:spPr>
        <p:txBody>
          <a:bodyPr>
            <a:spAutoFit/>
          </a:bodyPr>
          <a:lstStyle/>
          <a:p>
            <a:pPr algn="l" eaLnBrk="1" hangingPunct="1">
              <a:spcBef>
                <a:spcPct val="50000"/>
              </a:spcBef>
            </a:pPr>
            <a:endParaRPr lang="en-US" sz="600" i="1" dirty="0">
              <a:solidFill>
                <a:srgbClr val="000000"/>
              </a:solidFill>
            </a:endParaRPr>
          </a:p>
        </p:txBody>
      </p:sp>
      <p:sp>
        <p:nvSpPr>
          <p:cNvPr id="79" name="Oval 78"/>
          <p:cNvSpPr/>
          <p:nvPr/>
        </p:nvSpPr>
        <p:spPr>
          <a:xfrm>
            <a:off x="3344764" y="1750991"/>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80" name="Oval 79"/>
          <p:cNvSpPr/>
          <p:nvPr/>
        </p:nvSpPr>
        <p:spPr>
          <a:xfrm>
            <a:off x="6724629" y="1405641"/>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81" name="Oval 80"/>
          <p:cNvSpPr/>
          <p:nvPr/>
        </p:nvSpPr>
        <p:spPr>
          <a:xfrm>
            <a:off x="5073751" y="1974273"/>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82" name="Oval 81"/>
          <p:cNvSpPr/>
          <p:nvPr/>
        </p:nvSpPr>
        <p:spPr>
          <a:xfrm>
            <a:off x="6067877" y="2113459"/>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83" name="Oval 82"/>
          <p:cNvSpPr/>
          <p:nvPr/>
        </p:nvSpPr>
        <p:spPr>
          <a:xfrm>
            <a:off x="7395129" y="2194691"/>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84" name="Rectangle 83"/>
          <p:cNvSpPr/>
          <p:nvPr/>
        </p:nvSpPr>
        <p:spPr>
          <a:xfrm>
            <a:off x="8904888" y="5352401"/>
            <a:ext cx="600075"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eaLnBrk="1" fontAlgn="auto" hangingPunct="1">
              <a:spcBef>
                <a:spcPts val="0"/>
              </a:spcBef>
              <a:spcAft>
                <a:spcPts val="0"/>
              </a:spcAft>
              <a:defRPr/>
            </a:pPr>
            <a:r>
              <a:rPr lang="en-US" sz="1800" dirty="0" smtClean="0">
                <a:solidFill>
                  <a:srgbClr val="FFFFFF"/>
                </a:solidFill>
              </a:rPr>
              <a:t>controls</a:t>
            </a:r>
            <a:endParaRPr lang="en-US" sz="1800" dirty="0">
              <a:solidFill>
                <a:srgbClr val="FFFFFF"/>
              </a:solidFill>
            </a:endParaRPr>
          </a:p>
        </p:txBody>
      </p:sp>
      <p:cxnSp>
        <p:nvCxnSpPr>
          <p:cNvPr id="85" name="Straight Arrow Connector 84"/>
          <p:cNvCxnSpPr/>
          <p:nvPr/>
        </p:nvCxnSpPr>
        <p:spPr>
          <a:xfrm>
            <a:off x="4834532" y="723900"/>
            <a:ext cx="3995143" cy="4883150"/>
          </a:xfrm>
          <a:prstGeom prst="straightConnector1">
            <a:avLst/>
          </a:prstGeom>
          <a:ln w="190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86" name="Text Box 1036"/>
          <p:cNvSpPr txBox="1">
            <a:spLocks noChangeArrowheads="1"/>
          </p:cNvSpPr>
          <p:nvPr/>
        </p:nvSpPr>
        <p:spPr bwMode="auto">
          <a:xfrm>
            <a:off x="2003037" y="4016654"/>
            <a:ext cx="6086476" cy="1015663"/>
          </a:xfrm>
          <a:prstGeom prst="rect">
            <a:avLst/>
          </a:prstGeom>
          <a:solidFill>
            <a:schemeClr val="bg1"/>
          </a:solidFill>
          <a:ln w="9525">
            <a:noFill/>
            <a:miter lim="800000"/>
            <a:headEnd/>
            <a:tailEnd/>
          </a:ln>
        </p:spPr>
        <p:txBody>
          <a:bodyPr wrap="square" anchor="ctr">
            <a:spAutoFit/>
          </a:bodyPr>
          <a:lstStyle/>
          <a:p>
            <a:r>
              <a:rPr lang="en-US" altLang="en-US" sz="2000" dirty="0">
                <a:solidFill>
                  <a:srgbClr val="000000"/>
                </a:solidFill>
              </a:rPr>
              <a:t>Sampling in a dynamic cohort gives </a:t>
            </a:r>
            <a:r>
              <a:rPr lang="en-US" altLang="en-US" sz="2000" dirty="0" smtClean="0">
                <a:solidFill>
                  <a:srgbClr val="000000"/>
                </a:solidFill>
              </a:rPr>
              <a:t>consistent estimate of ratio of exposed to unexposed person-time </a:t>
            </a:r>
            <a:r>
              <a:rPr lang="en-US" altLang="en-US" sz="2000" dirty="0">
                <a:solidFill>
                  <a:srgbClr val="000000"/>
                </a:solidFill>
              </a:rPr>
              <a:t>in the same way as sampling in a </a:t>
            </a:r>
            <a:r>
              <a:rPr lang="en-US" altLang="en-US" sz="2000" dirty="0" smtClean="0">
                <a:solidFill>
                  <a:srgbClr val="000000"/>
                </a:solidFill>
              </a:rPr>
              <a:t>fixed cohort</a:t>
            </a:r>
            <a:endParaRPr lang="en-US" altLang="en-US" sz="2000" dirty="0">
              <a:solidFill>
                <a:srgbClr val="000000"/>
              </a:solidFill>
            </a:endParaRPr>
          </a:p>
        </p:txBody>
      </p:sp>
      <p:graphicFrame>
        <p:nvGraphicFramePr>
          <p:cNvPr id="87" name="Object 86"/>
          <p:cNvGraphicFramePr>
            <a:graphicFrameLocks noChangeAspect="1"/>
          </p:cNvGraphicFramePr>
          <p:nvPr>
            <p:extLst>
              <p:ext uri="{D42A27DB-BD31-4B8C-83A1-F6EECF244321}">
                <p14:modId xmlns:p14="http://schemas.microsoft.com/office/powerpoint/2010/main" val="3133053326"/>
              </p:ext>
            </p:extLst>
          </p:nvPr>
        </p:nvGraphicFramePr>
        <p:xfrm>
          <a:off x="9277297" y="1290378"/>
          <a:ext cx="615012" cy="1148022"/>
        </p:xfrm>
        <a:graphic>
          <a:graphicData uri="http://schemas.openxmlformats.org/presentationml/2006/ole">
            <mc:AlternateContent xmlns:mc="http://schemas.openxmlformats.org/markup-compatibility/2006">
              <mc:Choice xmlns:v="urn:schemas-microsoft-com:vml" Requires="v">
                <p:oleObj spid="_x0000_s18436" name="Equation" r:id="rId4" imgW="253800" imgH="533160" progId="Equation.3">
                  <p:embed/>
                </p:oleObj>
              </mc:Choice>
              <mc:Fallback>
                <p:oleObj name="Equation" r:id="rId4" imgW="253800" imgH="533160" progId="Equation.3">
                  <p:embed/>
                  <p:pic>
                    <p:nvPicPr>
                      <p:cNvPr id="0" name=""/>
                      <p:cNvPicPr/>
                      <p:nvPr/>
                    </p:nvPicPr>
                    <p:blipFill>
                      <a:blip r:embed="rId5"/>
                      <a:stretch>
                        <a:fillRect/>
                      </a:stretch>
                    </p:blipFill>
                    <p:spPr>
                      <a:xfrm>
                        <a:off x="9277297" y="1290378"/>
                        <a:ext cx="615012" cy="1148022"/>
                      </a:xfrm>
                      <a:prstGeom prst="rect">
                        <a:avLst/>
                      </a:prstGeom>
                    </p:spPr>
                  </p:pic>
                </p:oleObj>
              </mc:Fallback>
            </mc:AlternateContent>
          </a:graphicData>
        </a:graphic>
      </p:graphicFrame>
      <p:cxnSp>
        <p:nvCxnSpPr>
          <p:cNvPr id="88" name="Straight Arrow Connector 87"/>
          <p:cNvCxnSpPr>
            <a:stCxn id="29" idx="3"/>
          </p:cNvCxnSpPr>
          <p:nvPr/>
        </p:nvCxnSpPr>
        <p:spPr bwMode="auto">
          <a:xfrm>
            <a:off x="8743950" y="1752600"/>
            <a:ext cx="512766" cy="37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89" name="Object 90"/>
          <p:cNvGraphicFramePr>
            <a:graphicFrameLocks noChangeAspect="1"/>
          </p:cNvGraphicFramePr>
          <p:nvPr>
            <p:extLst>
              <p:ext uri="{D42A27DB-BD31-4B8C-83A1-F6EECF244321}">
                <p14:modId xmlns:p14="http://schemas.microsoft.com/office/powerpoint/2010/main" val="4282092243"/>
              </p:ext>
            </p:extLst>
          </p:nvPr>
        </p:nvGraphicFramePr>
        <p:xfrm>
          <a:off x="9365458" y="3552530"/>
          <a:ext cx="805458" cy="1047361"/>
        </p:xfrm>
        <a:graphic>
          <a:graphicData uri="http://schemas.openxmlformats.org/presentationml/2006/ole">
            <mc:AlternateContent xmlns:mc="http://schemas.openxmlformats.org/markup-compatibility/2006">
              <mc:Choice xmlns:v="urn:schemas-microsoft-com:vml" Requires="v">
                <p:oleObj spid="_x0000_s18437" name="Equation" r:id="rId6" imgW="368280" imgH="431640" progId="Equation.3">
                  <p:embed/>
                </p:oleObj>
              </mc:Choice>
              <mc:Fallback>
                <p:oleObj name="Equation" r:id="rId6" imgW="368280" imgH="431640" progId="Equation.3">
                  <p:embed/>
                  <p:pic>
                    <p:nvPicPr>
                      <p:cNvPr id="0" name=""/>
                      <p:cNvPicPr>
                        <a:picLocks noChangeAspect="1" noChangeArrowheads="1"/>
                      </p:cNvPicPr>
                      <p:nvPr/>
                    </p:nvPicPr>
                    <p:blipFill>
                      <a:blip r:embed="rId7"/>
                      <a:srcRect/>
                      <a:stretch>
                        <a:fillRect/>
                      </a:stretch>
                    </p:blipFill>
                    <p:spPr bwMode="auto">
                      <a:xfrm>
                        <a:off x="9365458" y="3552530"/>
                        <a:ext cx="805458" cy="1047361"/>
                      </a:xfrm>
                      <a:prstGeom prst="rect">
                        <a:avLst/>
                      </a:prstGeom>
                      <a:noFill/>
                      <a:extLst/>
                    </p:spPr>
                  </p:pic>
                </p:oleObj>
              </mc:Fallback>
            </mc:AlternateContent>
          </a:graphicData>
        </a:graphic>
      </p:graphicFrame>
      <p:cxnSp>
        <p:nvCxnSpPr>
          <p:cNvPr id="7" name="Straight Arrow Connector 6"/>
          <p:cNvCxnSpPr>
            <a:endCxn id="89" idx="2"/>
          </p:cNvCxnSpPr>
          <p:nvPr/>
        </p:nvCxnSpPr>
        <p:spPr bwMode="auto">
          <a:xfrm flipV="1">
            <a:off x="9504963" y="4599892"/>
            <a:ext cx="263223" cy="62616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0" name="Straight Connector 62"/>
          <p:cNvCxnSpPr>
            <a:cxnSpLocks noChangeShapeType="1"/>
          </p:cNvCxnSpPr>
          <p:nvPr/>
        </p:nvCxnSpPr>
        <p:spPr bwMode="auto">
          <a:xfrm>
            <a:off x="6472237" y="6047390"/>
            <a:ext cx="42863" cy="228600"/>
          </a:xfrm>
          <a:prstGeom prst="line">
            <a:avLst/>
          </a:prstGeom>
          <a:noFill/>
          <a:ln w="25400" algn="ctr">
            <a:solidFill>
              <a:srgbClr val="4A7EBB"/>
            </a:solidFill>
            <a:round/>
            <a:headEnd/>
            <a:tailEnd/>
          </a:ln>
        </p:spPr>
      </p:cxnSp>
    </p:spTree>
    <p:extLst>
      <p:ext uri="{BB962C8B-B14F-4D97-AF65-F5344CB8AC3E}">
        <p14:creationId xmlns:p14="http://schemas.microsoft.com/office/powerpoint/2010/main" val="841625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342900" y="-76200"/>
            <a:ext cx="9601200" cy="1143000"/>
          </a:xfrm>
        </p:spPr>
        <p:txBody>
          <a:bodyPr/>
          <a:lstStyle/>
          <a:p>
            <a:r>
              <a:rPr lang="en-US" altLang="en-US" sz="3200" b="1" dirty="0" smtClean="0"/>
              <a:t>What the OR in a case-control study estimates</a:t>
            </a:r>
          </a:p>
        </p:txBody>
      </p:sp>
      <p:sp>
        <p:nvSpPr>
          <p:cNvPr id="156674" name="Rectangle 3"/>
          <p:cNvSpPr>
            <a:spLocks noGrp="1" noChangeArrowheads="1"/>
          </p:cNvSpPr>
          <p:nvPr>
            <p:ph type="body" sz="half" idx="1"/>
          </p:nvPr>
        </p:nvSpPr>
        <p:spPr>
          <a:xfrm>
            <a:off x="857250" y="685800"/>
            <a:ext cx="8829675" cy="533400"/>
          </a:xfrm>
        </p:spPr>
        <p:txBody>
          <a:bodyPr/>
          <a:lstStyle/>
          <a:p>
            <a:pPr>
              <a:buFontTx/>
              <a:buNone/>
            </a:pPr>
            <a:r>
              <a:rPr lang="en-US" altLang="en-US" sz="2800" dirty="0" smtClean="0"/>
              <a:t>Depends on underlying cohort and control sampling</a:t>
            </a:r>
          </a:p>
          <a:p>
            <a:endParaRPr lang="en-US" altLang="en-US" sz="2800" dirty="0" smtClean="0"/>
          </a:p>
        </p:txBody>
      </p:sp>
      <p:graphicFrame>
        <p:nvGraphicFramePr>
          <p:cNvPr id="244773" name="Group 37"/>
          <p:cNvGraphicFramePr>
            <a:graphicFrameLocks noGrp="1"/>
          </p:cNvGraphicFramePr>
          <p:nvPr>
            <p:ph sz="half" idx="2"/>
            <p:extLst/>
          </p:nvPr>
        </p:nvGraphicFramePr>
        <p:xfrm>
          <a:off x="428625" y="1524000"/>
          <a:ext cx="9515475" cy="4873700"/>
        </p:xfrm>
        <a:graphic>
          <a:graphicData uri="http://schemas.openxmlformats.org/drawingml/2006/table">
            <a:tbl>
              <a:tblPr/>
              <a:tblGrid>
                <a:gridCol w="1457325">
                  <a:extLst>
                    <a:ext uri="{9D8B030D-6E8A-4147-A177-3AD203B41FA5}">
                      <a16:colId xmlns="" xmlns:a16="http://schemas.microsoft.com/office/drawing/2014/main" val="20000"/>
                    </a:ext>
                  </a:extLst>
                </a:gridCol>
                <a:gridCol w="5400675">
                  <a:extLst>
                    <a:ext uri="{9D8B030D-6E8A-4147-A177-3AD203B41FA5}">
                      <a16:colId xmlns="" xmlns:a16="http://schemas.microsoft.com/office/drawing/2014/main" val="20001"/>
                    </a:ext>
                  </a:extLst>
                </a:gridCol>
                <a:gridCol w="2657475">
                  <a:extLst>
                    <a:ext uri="{9D8B030D-6E8A-4147-A177-3AD203B41FA5}">
                      <a16:colId xmlns="" xmlns:a16="http://schemas.microsoft.com/office/drawing/2014/main" val="20002"/>
                    </a:ext>
                  </a:extLst>
                </a:gridCol>
              </a:tblGrid>
              <a:tr h="92365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Type of Cohort</a:t>
                      </a:r>
                    </a:p>
                  </a:txBody>
                  <a:tcPr marL="102870" marR="102870"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Control Sampling Scheme</a:t>
                      </a:r>
                    </a:p>
                  </a:txBody>
                  <a:tcPr marL="102870" marR="102870"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Interpretation of OR</a:t>
                      </a:r>
                    </a:p>
                  </a:txBody>
                  <a:tcPr marL="102870" marR="102870"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2861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Fixed</a:t>
                      </a:r>
                    </a:p>
                  </a:txBody>
                  <a:tcPr marL="102870" marR="102870"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everyone at time zero (baseline)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“case-cohort”</a:t>
                      </a:r>
                    </a:p>
                  </a:txBody>
                  <a:tcPr marL="102870" marR="102870"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Consistent estimate of risk ratio</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(and hazard ratio)</a:t>
                      </a:r>
                    </a:p>
                  </a:txBody>
                  <a:tcPr marL="102870" marR="102870"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479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L="102870" marR="102870"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Random sample of non-cases each time a case occurs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 “incidence density”</a:t>
                      </a:r>
                    </a:p>
                  </a:txBody>
                  <a:tcPr marL="102870" marR="102870"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Consistent estimate of hazard ratio</a:t>
                      </a:r>
                    </a:p>
                  </a:txBody>
                  <a:tcPr marL="102870" marR="102870"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822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L="102870" marR="102870"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Random sample of non-cases after cases have been identified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 “prevalent control”, “cumulative”, “epidemic”, “exclusive”, “traditional”</a:t>
                      </a:r>
                    </a:p>
                  </a:txBody>
                  <a:tcPr marL="102870" marR="102870"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200" b="0" i="0" u="none" strike="noStrike" cap="none" normalizeH="0" baseline="0" dirty="0" smtClean="0">
                          <a:ln>
                            <a:noFill/>
                          </a:ln>
                          <a:solidFill>
                            <a:schemeClr val="tx1"/>
                          </a:solidFill>
                          <a:effectLst/>
                          <a:latin typeface="Times New Roman" pitchFamily="18" charset="0"/>
                        </a:rPr>
                        <a:t>If disease incidence low:  Approximation of risk ratio</a:t>
                      </a:r>
                    </a:p>
                  </a:txBody>
                  <a:tcPr marL="102870" marR="102870"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156697" name="Oval 4"/>
          <p:cNvSpPr>
            <a:spLocks noChangeArrowheads="1"/>
          </p:cNvSpPr>
          <p:nvPr/>
        </p:nvSpPr>
        <p:spPr bwMode="auto">
          <a:xfrm>
            <a:off x="0" y="4648200"/>
            <a:ext cx="9944100" cy="1905000"/>
          </a:xfrm>
          <a:prstGeom prst="ellipse">
            <a:avLst/>
          </a:prstGeom>
          <a:noFill/>
          <a:ln w="38100" algn="ctr">
            <a:solidFill>
              <a:srgbClr val="FF0000"/>
            </a:solidFill>
            <a:round/>
            <a:headEnd/>
            <a:tailEnd/>
          </a:ln>
        </p:spPr>
        <p:txBody>
          <a:bodyPr/>
          <a:lstStyle/>
          <a:p>
            <a:pPr algn="l"/>
            <a:endParaRPr lang="en-US" sz="2400" dirty="0">
              <a:solidFill>
                <a:srgbClr val="FF0000"/>
              </a:solidFill>
            </a:endParaRPr>
          </a:p>
        </p:txBody>
      </p:sp>
    </p:spTree>
    <p:extLst>
      <p:ext uri="{BB962C8B-B14F-4D97-AF65-F5344CB8AC3E}">
        <p14:creationId xmlns:p14="http://schemas.microsoft.com/office/powerpoint/2010/main" val="7183960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714500" y="1828800"/>
            <a:ext cx="65151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5" name="Rectangle 4"/>
          <p:cNvSpPr/>
          <p:nvPr/>
        </p:nvSpPr>
        <p:spPr>
          <a:xfrm>
            <a:off x="8229600" y="2590800"/>
            <a:ext cx="51435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6" name="Rectangle 5"/>
          <p:cNvSpPr/>
          <p:nvPr/>
        </p:nvSpPr>
        <p:spPr>
          <a:xfrm>
            <a:off x="1200150" y="1828800"/>
            <a:ext cx="51435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2143125" y="1524000"/>
            <a:ext cx="51435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657475" y="1600200"/>
            <a:ext cx="51435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286250" y="1752600"/>
            <a:ext cx="51435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400675" y="1905000"/>
            <a:ext cx="51435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257925" y="1981200"/>
            <a:ext cx="51435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629525" y="2133600"/>
            <a:ext cx="51435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886700" y="2133600"/>
            <a:ext cx="600075"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00375" y="1600200"/>
            <a:ext cx="428625"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714875" y="1828800"/>
            <a:ext cx="428625"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743575" y="1981200"/>
            <a:ext cx="428625"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029450" y="2057400"/>
            <a:ext cx="428625"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429000" y="1524000"/>
            <a:ext cx="85725"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24" name="Oval 23"/>
          <p:cNvSpPr/>
          <p:nvPr/>
        </p:nvSpPr>
        <p:spPr>
          <a:xfrm>
            <a:off x="5143500" y="1752600"/>
            <a:ext cx="85725"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25" name="Oval 24"/>
          <p:cNvSpPr/>
          <p:nvPr/>
        </p:nvSpPr>
        <p:spPr>
          <a:xfrm>
            <a:off x="6172200" y="1905000"/>
            <a:ext cx="85725"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26" name="Oval 25"/>
          <p:cNvSpPr/>
          <p:nvPr/>
        </p:nvSpPr>
        <p:spPr>
          <a:xfrm>
            <a:off x="7458075" y="1981200"/>
            <a:ext cx="85725"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100371" name="TextBox 35"/>
          <p:cNvSpPr txBox="1">
            <a:spLocks noChangeArrowheads="1"/>
          </p:cNvSpPr>
          <p:nvPr/>
        </p:nvSpPr>
        <p:spPr bwMode="auto">
          <a:xfrm>
            <a:off x="3943351" y="1538288"/>
            <a:ext cx="420308" cy="369332"/>
          </a:xfrm>
          <a:prstGeom prst="rect">
            <a:avLst/>
          </a:prstGeom>
          <a:noFill/>
          <a:ln w="9525">
            <a:noFill/>
            <a:miter lim="800000"/>
            <a:headEnd/>
            <a:tailEnd/>
          </a:ln>
        </p:spPr>
        <p:txBody>
          <a:bodyPr wrap="none">
            <a:spAutoFit/>
          </a:bodyPr>
          <a:lstStyle/>
          <a:p>
            <a:pPr algn="l" eaLnBrk="1" hangingPunct="1"/>
            <a:r>
              <a:rPr lang="en-US" sz="1800" dirty="0">
                <a:solidFill>
                  <a:srgbClr val="000000"/>
                </a:solidFill>
                <a:latin typeface="Calibri" pitchFamily="34" charset="0"/>
              </a:rPr>
              <a:t>CE</a:t>
            </a:r>
          </a:p>
        </p:txBody>
      </p:sp>
      <p:sp>
        <p:nvSpPr>
          <p:cNvPr id="29" name="Rectangle 28"/>
          <p:cNvSpPr/>
          <p:nvPr/>
        </p:nvSpPr>
        <p:spPr>
          <a:xfrm>
            <a:off x="8143875" y="914400"/>
            <a:ext cx="600075"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eaLnBrk="1" fontAlgn="auto" hangingPunct="1">
              <a:spcBef>
                <a:spcPts val="0"/>
              </a:spcBef>
              <a:spcAft>
                <a:spcPts val="0"/>
              </a:spcAft>
              <a:defRPr/>
            </a:pPr>
            <a:r>
              <a:rPr lang="en-US" sz="1800" dirty="0" smtClean="0">
                <a:solidFill>
                  <a:srgbClr val="FFFFFF"/>
                </a:solidFill>
              </a:rPr>
              <a:t>cases</a:t>
            </a:r>
            <a:endParaRPr lang="en-US" sz="1800" dirty="0">
              <a:solidFill>
                <a:srgbClr val="FFFFFF"/>
              </a:solidFill>
            </a:endParaRPr>
          </a:p>
        </p:txBody>
      </p:sp>
      <p:cxnSp>
        <p:nvCxnSpPr>
          <p:cNvPr id="31" name="Straight Arrow Connector 30"/>
          <p:cNvCxnSpPr/>
          <p:nvPr/>
        </p:nvCxnSpPr>
        <p:spPr>
          <a:xfrm>
            <a:off x="3471862" y="1524000"/>
            <a:ext cx="467201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229225" y="1752600"/>
            <a:ext cx="29146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257925" y="1905000"/>
            <a:ext cx="18859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7543800" y="1981200"/>
            <a:ext cx="6000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714500" y="6057900"/>
            <a:ext cx="600075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1" name="TextBox 75"/>
          <p:cNvSpPr txBox="1">
            <a:spLocks noChangeArrowheads="1"/>
          </p:cNvSpPr>
          <p:nvPr/>
        </p:nvSpPr>
        <p:spPr bwMode="auto">
          <a:xfrm>
            <a:off x="4427832" y="6155397"/>
            <a:ext cx="649537" cy="369332"/>
          </a:xfrm>
          <a:prstGeom prst="rect">
            <a:avLst/>
          </a:prstGeom>
          <a:noFill/>
          <a:ln w="9525">
            <a:noFill/>
            <a:miter lim="800000"/>
            <a:headEnd/>
            <a:tailEnd/>
          </a:ln>
        </p:spPr>
        <p:txBody>
          <a:bodyPr wrap="none">
            <a:spAutoFit/>
          </a:bodyPr>
          <a:lstStyle/>
          <a:p>
            <a:pPr algn="l" eaLnBrk="1" hangingPunct="1"/>
            <a:r>
              <a:rPr lang="en-US" sz="1800" dirty="0">
                <a:solidFill>
                  <a:srgbClr val="000000"/>
                </a:solidFill>
                <a:latin typeface="Calibri" pitchFamily="34" charset="0"/>
              </a:rPr>
              <a:t>Time</a:t>
            </a:r>
          </a:p>
        </p:txBody>
      </p:sp>
      <p:sp>
        <p:nvSpPr>
          <p:cNvPr id="100384" name="TextBox 43"/>
          <p:cNvSpPr txBox="1">
            <a:spLocks noChangeArrowheads="1"/>
          </p:cNvSpPr>
          <p:nvPr/>
        </p:nvSpPr>
        <p:spPr bwMode="auto">
          <a:xfrm>
            <a:off x="7800975" y="6211888"/>
            <a:ext cx="1714500" cy="641350"/>
          </a:xfrm>
          <a:prstGeom prst="rect">
            <a:avLst/>
          </a:prstGeom>
          <a:noFill/>
          <a:ln w="9525">
            <a:noFill/>
            <a:miter lim="800000"/>
            <a:headEnd/>
            <a:tailEnd/>
          </a:ln>
        </p:spPr>
        <p:txBody>
          <a:bodyPr>
            <a:spAutoFit/>
          </a:bodyPr>
          <a:lstStyle/>
          <a:p>
            <a:pPr eaLnBrk="1" hangingPunct="1"/>
            <a:r>
              <a:rPr lang="en-US" sz="1800" dirty="0">
                <a:solidFill>
                  <a:srgbClr val="000000"/>
                </a:solidFill>
                <a:latin typeface="Calibri" pitchFamily="34" charset="0"/>
              </a:rPr>
              <a:t>Time of the Study</a:t>
            </a:r>
          </a:p>
        </p:txBody>
      </p:sp>
      <p:sp>
        <p:nvSpPr>
          <p:cNvPr id="45" name="Up Arrow 44"/>
          <p:cNvSpPr/>
          <p:nvPr/>
        </p:nvSpPr>
        <p:spPr>
          <a:xfrm>
            <a:off x="8401050" y="5867400"/>
            <a:ext cx="17145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cxnSp>
        <p:nvCxnSpPr>
          <p:cNvPr id="38" name="Straight Arrow Connector 37"/>
          <p:cNvCxnSpPr/>
          <p:nvPr/>
        </p:nvCxnSpPr>
        <p:spPr>
          <a:xfrm flipV="1">
            <a:off x="3600450" y="1666594"/>
            <a:ext cx="428625" cy="3908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7" name="Text Box 5"/>
          <p:cNvSpPr txBox="1">
            <a:spLocks noChangeArrowheads="1"/>
          </p:cNvSpPr>
          <p:nvPr/>
        </p:nvSpPr>
        <p:spPr bwMode="auto">
          <a:xfrm>
            <a:off x="0" y="56349"/>
            <a:ext cx="10287000" cy="954107"/>
          </a:xfrm>
          <a:prstGeom prst="rect">
            <a:avLst/>
          </a:prstGeom>
          <a:noFill/>
          <a:ln w="9525">
            <a:noFill/>
            <a:miter lim="800000"/>
            <a:headEnd/>
            <a:tailEnd/>
          </a:ln>
        </p:spPr>
        <p:txBody>
          <a:bodyPr anchor="ctr">
            <a:spAutoFit/>
          </a:bodyPr>
          <a:lstStyle/>
          <a:p>
            <a:r>
              <a:rPr lang="en-US" sz="2800" b="1" dirty="0" smtClean="0">
                <a:solidFill>
                  <a:srgbClr val="000000"/>
                </a:solidFill>
              </a:rPr>
              <a:t>Even if rare disease assumption holds, there are other problems with this design</a:t>
            </a:r>
            <a:endParaRPr lang="en-US" sz="2800" b="1" dirty="0">
              <a:solidFill>
                <a:srgbClr val="000000"/>
              </a:solidFill>
            </a:endParaRPr>
          </a:p>
        </p:txBody>
      </p:sp>
      <p:sp>
        <p:nvSpPr>
          <p:cNvPr id="39" name="Rectangle 38"/>
          <p:cNvSpPr>
            <a:spLocks noChangeArrowheads="1"/>
          </p:cNvSpPr>
          <p:nvPr/>
        </p:nvSpPr>
        <p:spPr bwMode="auto">
          <a:xfrm>
            <a:off x="8265074" y="3429000"/>
            <a:ext cx="478878" cy="1219200"/>
          </a:xfrm>
          <a:prstGeom prst="rect">
            <a:avLst/>
          </a:prstGeom>
          <a:solidFill>
            <a:srgbClr val="FF0000"/>
          </a:solidFill>
          <a:ln w="25400" algn="ctr">
            <a:solidFill>
              <a:srgbClr val="FF0000"/>
            </a:solidFill>
            <a:miter lim="800000"/>
            <a:headEnd/>
            <a:tailEnd/>
          </a:ln>
        </p:spPr>
        <p:txBody>
          <a:bodyPr vert="vert270" anchor="ctr"/>
          <a:lstStyle/>
          <a:p>
            <a:pPr eaLnBrk="1" fontAlgn="auto" hangingPunct="1">
              <a:spcBef>
                <a:spcPts val="0"/>
              </a:spcBef>
              <a:spcAft>
                <a:spcPts val="0"/>
              </a:spcAft>
              <a:defRPr/>
            </a:pPr>
            <a:r>
              <a:rPr lang="en-US" sz="1800" dirty="0" smtClean="0">
                <a:solidFill>
                  <a:srgbClr val="FFFFFF"/>
                </a:solidFill>
                <a:latin typeface="Times New Roman"/>
              </a:rPr>
              <a:t>controls</a:t>
            </a:r>
            <a:endParaRPr lang="en-US" sz="1800" dirty="0">
              <a:solidFill>
                <a:srgbClr val="FFFFFF"/>
              </a:solidFill>
              <a:latin typeface="Times New Roman"/>
            </a:endParaRPr>
          </a:p>
        </p:txBody>
      </p:sp>
      <p:sp>
        <p:nvSpPr>
          <p:cNvPr id="2" name="TextBox 1"/>
          <p:cNvSpPr txBox="1"/>
          <p:nvPr/>
        </p:nvSpPr>
        <p:spPr>
          <a:xfrm>
            <a:off x="1800228" y="2596481"/>
            <a:ext cx="6172199" cy="3194721"/>
          </a:xfrm>
          <a:prstGeom prst="rect">
            <a:avLst/>
          </a:prstGeom>
          <a:solidFill>
            <a:schemeClr val="bg1"/>
          </a:solidFill>
        </p:spPr>
        <p:txBody>
          <a:bodyPr wrap="square" rtlCol="0">
            <a:spAutoFit/>
          </a:bodyPr>
          <a:lstStyle/>
          <a:p>
            <a:pPr marL="342900" indent="-342900" algn="l">
              <a:spcBef>
                <a:spcPct val="20000"/>
              </a:spcBef>
              <a:buFontTx/>
              <a:buChar char="•"/>
            </a:pPr>
            <a:r>
              <a:rPr lang="en-US" altLang="en-US" sz="2400" b="1" dirty="0" smtClean="0">
                <a:solidFill>
                  <a:srgbClr val="000000"/>
                </a:solidFill>
              </a:rPr>
              <a:t>Over time, all participants are subject to drop-out and competing events</a:t>
            </a:r>
          </a:p>
          <a:p>
            <a:pPr marL="342900" indent="-342900" algn="l">
              <a:spcBef>
                <a:spcPct val="20000"/>
              </a:spcBef>
              <a:buFontTx/>
              <a:buChar char="•"/>
            </a:pPr>
            <a:r>
              <a:rPr lang="en-US" altLang="en-US" sz="2400" b="1" dirty="0" smtClean="0">
                <a:solidFill>
                  <a:srgbClr val="000000"/>
                </a:solidFill>
              </a:rPr>
              <a:t>Non-cases who are left at the time controls are selected are “battle-tested” in that they have not dropped out or developed a competing event</a:t>
            </a:r>
          </a:p>
          <a:p>
            <a:pPr marL="342900" indent="-342900" algn="l">
              <a:spcBef>
                <a:spcPct val="20000"/>
              </a:spcBef>
              <a:buFontTx/>
              <a:buChar char="•"/>
            </a:pPr>
            <a:r>
              <a:rPr lang="en-US" altLang="en-US" sz="2400" b="1" dirty="0" smtClean="0">
                <a:solidFill>
                  <a:srgbClr val="000000"/>
                </a:solidFill>
              </a:rPr>
              <a:t>Controls thus may not represent study base at time 0 (Result = bias)</a:t>
            </a:r>
            <a:endParaRPr lang="en-US" altLang="en-US" sz="2400" b="1" dirty="0">
              <a:solidFill>
                <a:srgbClr val="000000"/>
              </a:solidFill>
            </a:endParaRPr>
          </a:p>
        </p:txBody>
      </p:sp>
      <p:sp>
        <p:nvSpPr>
          <p:cNvPr id="40" name="Oval 39"/>
          <p:cNvSpPr/>
          <p:nvPr/>
        </p:nvSpPr>
        <p:spPr>
          <a:xfrm>
            <a:off x="3326694" y="1429455"/>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41" name="Oval 40"/>
          <p:cNvSpPr/>
          <p:nvPr/>
        </p:nvSpPr>
        <p:spPr>
          <a:xfrm>
            <a:off x="5056876" y="1693490"/>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43" name="Oval 42"/>
          <p:cNvSpPr/>
          <p:nvPr/>
        </p:nvSpPr>
        <p:spPr>
          <a:xfrm>
            <a:off x="7339592" y="1887916"/>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44" name="Oval 43"/>
          <p:cNvSpPr/>
          <p:nvPr/>
        </p:nvSpPr>
        <p:spPr>
          <a:xfrm>
            <a:off x="6085576" y="1803175"/>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graphicFrame>
        <p:nvGraphicFramePr>
          <p:cNvPr id="46" name="Object 45"/>
          <p:cNvGraphicFramePr>
            <a:graphicFrameLocks noChangeAspect="1"/>
          </p:cNvGraphicFramePr>
          <p:nvPr>
            <p:extLst/>
          </p:nvPr>
        </p:nvGraphicFramePr>
        <p:xfrm>
          <a:off x="9184821" y="940676"/>
          <a:ext cx="615012" cy="1148022"/>
        </p:xfrm>
        <a:graphic>
          <a:graphicData uri="http://schemas.openxmlformats.org/presentationml/2006/ole">
            <mc:AlternateContent xmlns:mc="http://schemas.openxmlformats.org/markup-compatibility/2006">
              <mc:Choice xmlns:v="urn:schemas-microsoft-com:vml" Requires="v">
                <p:oleObj spid="_x0000_s19460" name="Equation" r:id="rId4" imgW="253800" imgH="533160" progId="Equation.3">
                  <p:embed/>
                </p:oleObj>
              </mc:Choice>
              <mc:Fallback>
                <p:oleObj name="Equation" r:id="rId4" imgW="253800" imgH="533160" progId="Equation.3">
                  <p:embed/>
                  <p:pic>
                    <p:nvPicPr>
                      <p:cNvPr id="0" name=""/>
                      <p:cNvPicPr/>
                      <p:nvPr/>
                    </p:nvPicPr>
                    <p:blipFill>
                      <a:blip r:embed="rId5"/>
                      <a:stretch>
                        <a:fillRect/>
                      </a:stretch>
                    </p:blipFill>
                    <p:spPr>
                      <a:xfrm>
                        <a:off x="9184821" y="940676"/>
                        <a:ext cx="615012" cy="1148022"/>
                      </a:xfrm>
                      <a:prstGeom prst="rect">
                        <a:avLst/>
                      </a:prstGeom>
                    </p:spPr>
                  </p:pic>
                </p:oleObj>
              </mc:Fallback>
            </mc:AlternateContent>
          </a:graphicData>
        </a:graphic>
      </p:graphicFrame>
      <p:cxnSp>
        <p:nvCxnSpPr>
          <p:cNvPr id="47" name="Straight Arrow Connector 46"/>
          <p:cNvCxnSpPr>
            <a:stCxn id="29" idx="3"/>
          </p:cNvCxnSpPr>
          <p:nvPr/>
        </p:nvCxnSpPr>
        <p:spPr bwMode="auto">
          <a:xfrm flipV="1">
            <a:off x="8743952" y="1406672"/>
            <a:ext cx="420290" cy="4112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aphicFrame>
        <p:nvGraphicFramePr>
          <p:cNvPr id="48" name="Object 47"/>
          <p:cNvGraphicFramePr>
            <a:graphicFrameLocks noChangeAspect="1"/>
          </p:cNvGraphicFramePr>
          <p:nvPr>
            <p:extLst/>
          </p:nvPr>
        </p:nvGraphicFramePr>
        <p:xfrm>
          <a:off x="9011779" y="4560953"/>
          <a:ext cx="1284090" cy="990600"/>
        </p:xfrm>
        <a:graphic>
          <a:graphicData uri="http://schemas.openxmlformats.org/presentationml/2006/ole">
            <mc:AlternateContent xmlns:mc="http://schemas.openxmlformats.org/markup-compatibility/2006">
              <mc:Choice xmlns:v="urn:schemas-microsoft-com:vml" Requires="v">
                <p:oleObj spid="_x0000_s19461" name="Equation" r:id="rId6" imgW="545760" imgH="431640" progId="Equation.3">
                  <p:embed/>
                </p:oleObj>
              </mc:Choice>
              <mc:Fallback>
                <p:oleObj name="Equation" r:id="rId6" imgW="545760" imgH="431640" progId="Equation.3">
                  <p:embed/>
                  <p:pic>
                    <p:nvPicPr>
                      <p:cNvPr id="0" name=""/>
                      <p:cNvPicPr>
                        <a:picLocks noChangeAspect="1" noChangeArrowheads="1"/>
                      </p:cNvPicPr>
                      <p:nvPr/>
                    </p:nvPicPr>
                    <p:blipFill>
                      <a:blip r:embed="rId7"/>
                      <a:srcRect/>
                      <a:stretch>
                        <a:fillRect/>
                      </a:stretch>
                    </p:blipFill>
                    <p:spPr bwMode="auto">
                      <a:xfrm>
                        <a:off x="9011779" y="4560953"/>
                        <a:ext cx="1284090" cy="990600"/>
                      </a:xfrm>
                      <a:prstGeom prst="rect">
                        <a:avLst/>
                      </a:prstGeom>
                      <a:noFill/>
                      <a:ln>
                        <a:noFill/>
                      </a:ln>
                      <a:effectLst/>
                      <a:extLst/>
                    </p:spPr>
                  </p:pic>
                </p:oleObj>
              </mc:Fallback>
            </mc:AlternateContent>
          </a:graphicData>
        </a:graphic>
      </p:graphicFrame>
      <p:cxnSp>
        <p:nvCxnSpPr>
          <p:cNvPr id="7" name="Elbow Connector 6"/>
          <p:cNvCxnSpPr/>
          <p:nvPr/>
        </p:nvCxnSpPr>
        <p:spPr bwMode="auto">
          <a:xfrm rot="16200000" flipH="1">
            <a:off x="9017181" y="3958030"/>
            <a:ext cx="750952" cy="454895"/>
          </a:xfrm>
          <a:prstGeom prst="bentConnector3">
            <a:avLst>
              <a:gd name="adj1" fmla="val -386"/>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011761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l="1162" t="-1" b="14762"/>
          <a:stretch/>
        </p:blipFill>
        <p:spPr>
          <a:xfrm>
            <a:off x="34290" y="1135856"/>
            <a:ext cx="9653054" cy="4662487"/>
          </a:xfrm>
        </p:spPr>
      </p:pic>
      <p:sp>
        <p:nvSpPr>
          <p:cNvPr id="7" name="Text Box 6"/>
          <p:cNvSpPr txBox="1">
            <a:spLocks noChangeArrowheads="1"/>
          </p:cNvSpPr>
          <p:nvPr/>
        </p:nvSpPr>
        <p:spPr bwMode="auto">
          <a:xfrm>
            <a:off x="600075" y="381000"/>
            <a:ext cx="9258300" cy="641350"/>
          </a:xfrm>
          <a:prstGeom prst="rect">
            <a:avLst/>
          </a:prstGeom>
          <a:noFill/>
          <a:ln w="9525">
            <a:noFill/>
            <a:miter lim="800000"/>
            <a:headEnd/>
            <a:tailEnd/>
          </a:ln>
        </p:spPr>
        <p:txBody>
          <a:bodyPr>
            <a:spAutoFit/>
          </a:bodyPr>
          <a:lstStyle/>
          <a:p>
            <a:pPr>
              <a:spcBef>
                <a:spcPct val="50000"/>
              </a:spcBef>
            </a:pPr>
            <a:r>
              <a:rPr lang="en-US" altLang="en-US" sz="3600" b="1" dirty="0">
                <a:solidFill>
                  <a:srgbClr val="000000"/>
                </a:solidFill>
              </a:rPr>
              <a:t>How many controls per case?</a:t>
            </a:r>
          </a:p>
        </p:txBody>
      </p:sp>
      <p:sp>
        <p:nvSpPr>
          <p:cNvPr id="9" name="TextBox 8"/>
          <p:cNvSpPr txBox="1"/>
          <p:nvPr/>
        </p:nvSpPr>
        <p:spPr>
          <a:xfrm>
            <a:off x="4627377" y="2345204"/>
            <a:ext cx="3257550" cy="1569660"/>
          </a:xfrm>
          <a:prstGeom prst="rect">
            <a:avLst/>
          </a:prstGeom>
          <a:noFill/>
        </p:spPr>
        <p:txBody>
          <a:bodyPr wrap="square" rtlCol="0">
            <a:spAutoFit/>
          </a:bodyPr>
          <a:lstStyle/>
          <a:p>
            <a:pPr algn="l" eaLnBrk="1" hangingPunct="1"/>
            <a:r>
              <a:rPr lang="en-US" sz="2400" dirty="0" smtClean="0">
                <a:solidFill>
                  <a:srgbClr val="000000"/>
                </a:solidFill>
              </a:rPr>
              <a:t>Biggest gain from 1 to 2 controls.  In general, &gt;4 controls per case not cost effective.</a:t>
            </a:r>
            <a:endParaRPr lang="en-US" sz="2400" dirty="0">
              <a:solidFill>
                <a:srgbClr val="000000"/>
              </a:solidFill>
            </a:endParaRPr>
          </a:p>
        </p:txBody>
      </p:sp>
      <p:sp>
        <p:nvSpPr>
          <p:cNvPr id="10" name="TextBox 9"/>
          <p:cNvSpPr txBox="1"/>
          <p:nvPr/>
        </p:nvSpPr>
        <p:spPr>
          <a:xfrm>
            <a:off x="1774926" y="5798346"/>
            <a:ext cx="7912418" cy="830997"/>
          </a:xfrm>
          <a:prstGeom prst="rect">
            <a:avLst/>
          </a:prstGeom>
          <a:noFill/>
        </p:spPr>
        <p:txBody>
          <a:bodyPr wrap="square" rtlCol="0">
            <a:spAutoFit/>
          </a:bodyPr>
          <a:lstStyle/>
          <a:p>
            <a:pPr algn="l" eaLnBrk="1" hangingPunct="1"/>
            <a:r>
              <a:rPr lang="en-US" sz="2400" dirty="0" smtClean="0">
                <a:solidFill>
                  <a:srgbClr val="000000"/>
                </a:solidFill>
              </a:rPr>
              <a:t>Power to detect OR of 2 in study with 188 cases; exposure prevalence of 30%; 2-sided alpha 5%</a:t>
            </a:r>
            <a:endParaRPr lang="en-US" sz="2400" dirty="0">
              <a:solidFill>
                <a:srgbClr val="000000"/>
              </a:solidFill>
            </a:endParaRPr>
          </a:p>
        </p:txBody>
      </p:sp>
      <p:sp>
        <p:nvSpPr>
          <p:cNvPr id="2" name="Right Brace 1"/>
          <p:cNvSpPr/>
          <p:nvPr/>
        </p:nvSpPr>
        <p:spPr bwMode="auto">
          <a:xfrm>
            <a:off x="2743200" y="2497604"/>
            <a:ext cx="171450" cy="1998196"/>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2400" dirty="0" smtClean="0">
              <a:solidFill>
                <a:srgbClr val="000000"/>
              </a:solidFill>
            </a:endParaRPr>
          </a:p>
        </p:txBody>
      </p:sp>
    </p:spTree>
    <p:extLst>
      <p:ext uri="{BB962C8B-B14F-4D97-AF65-F5344CB8AC3E}">
        <p14:creationId xmlns:p14="http://schemas.microsoft.com/office/powerpoint/2010/main" val="26193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ChangeArrowheads="1"/>
          </p:cNvSpPr>
          <p:nvPr>
            <p:ph type="title"/>
          </p:nvPr>
        </p:nvSpPr>
        <p:spPr>
          <a:xfrm>
            <a:off x="771525" y="152400"/>
            <a:ext cx="8743950" cy="762000"/>
          </a:xfrm>
        </p:spPr>
        <p:txBody>
          <a:bodyPr/>
          <a:lstStyle/>
          <a:p>
            <a:r>
              <a:rPr lang="en-US" altLang="en-US" sz="3200" b="1" dirty="0" smtClean="0"/>
              <a:t>Case-control design recommendations</a:t>
            </a:r>
          </a:p>
        </p:txBody>
      </p:sp>
      <p:sp>
        <p:nvSpPr>
          <p:cNvPr id="203778" name="Rectangle 3"/>
          <p:cNvSpPr>
            <a:spLocks noGrp="1" noChangeArrowheads="1"/>
          </p:cNvSpPr>
          <p:nvPr>
            <p:ph type="body" idx="1"/>
          </p:nvPr>
        </p:nvSpPr>
        <p:spPr>
          <a:xfrm>
            <a:off x="342900" y="1066800"/>
            <a:ext cx="9772650" cy="5334000"/>
          </a:xfrm>
        </p:spPr>
        <p:txBody>
          <a:bodyPr/>
          <a:lstStyle/>
          <a:p>
            <a:r>
              <a:rPr lang="en-US" altLang="en-US" sz="2800" dirty="0" smtClean="0"/>
              <a:t>Look for a </a:t>
            </a:r>
            <a:r>
              <a:rPr lang="en-US" altLang="en-US" sz="2800" b="1" dirty="0" smtClean="0"/>
              <a:t>primary study base </a:t>
            </a:r>
            <a:r>
              <a:rPr lang="en-US" altLang="en-US" sz="2800" dirty="0" smtClean="0"/>
              <a:t>that can be clearly defined and has complete case ascertainment</a:t>
            </a:r>
          </a:p>
          <a:p>
            <a:pPr lvl="1"/>
            <a:r>
              <a:rPr lang="en-US" altLang="en-US" sz="2400" dirty="0" smtClean="0"/>
              <a:t>Know research study bases available in your field</a:t>
            </a:r>
          </a:p>
          <a:p>
            <a:pPr lvl="1"/>
            <a:r>
              <a:rPr lang="en-US" altLang="en-US" sz="2400" dirty="0" smtClean="0"/>
              <a:t>Use incidence density or case-cohort sampling in fixed cohort</a:t>
            </a:r>
          </a:p>
          <a:p>
            <a:pPr lvl="1"/>
            <a:r>
              <a:rPr lang="en-US" altLang="en-US" sz="2400" dirty="0" smtClean="0"/>
              <a:t>In dynamic cohort, use incidence density sampling if feasible.  Know if one time sampling makes sense in your field</a:t>
            </a:r>
          </a:p>
          <a:p>
            <a:pPr lvl="1"/>
            <a:endParaRPr lang="en-US" altLang="en-US" sz="1200" dirty="0" smtClean="0"/>
          </a:p>
          <a:p>
            <a:r>
              <a:rPr lang="en-US" altLang="en-US" sz="2800" dirty="0" smtClean="0"/>
              <a:t>Use </a:t>
            </a:r>
            <a:r>
              <a:rPr lang="en-US" altLang="en-US" sz="2800" b="1" dirty="0" smtClean="0"/>
              <a:t>measurements recorded prior to the diagnosis </a:t>
            </a:r>
            <a:r>
              <a:rPr lang="en-US" altLang="en-US" sz="2800" dirty="0" smtClean="0"/>
              <a:t>when possible (medical records, etc.) or perform measurements on stored specimens/records</a:t>
            </a:r>
          </a:p>
          <a:p>
            <a:endParaRPr lang="en-US" altLang="en-US" sz="2800" dirty="0" smtClean="0"/>
          </a:p>
          <a:p>
            <a:endParaRPr lang="en-US" altLang="en-US" sz="2800" dirty="0" smtClean="0"/>
          </a:p>
        </p:txBody>
      </p:sp>
    </p:spTree>
    <p:extLst>
      <p:ext uri="{BB962C8B-B14F-4D97-AF65-F5344CB8AC3E}">
        <p14:creationId xmlns:p14="http://schemas.microsoft.com/office/powerpoint/2010/main" val="16532382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0"/>
            <a:ext cx="8743950" cy="1143000"/>
          </a:xfrm>
        </p:spPr>
        <p:txBody>
          <a:bodyPr/>
          <a:lstStyle/>
          <a:p>
            <a:r>
              <a:rPr lang="en-US" sz="2800" b="1" dirty="0" smtClean="0"/>
              <a:t>What does the magnitude of a measure of association tell you?</a:t>
            </a:r>
            <a:endParaRPr lang="en-US" sz="2800" b="1" dirty="0"/>
          </a:p>
        </p:txBody>
      </p:sp>
      <p:sp>
        <p:nvSpPr>
          <p:cNvPr id="3" name="Content Placeholder 2"/>
          <p:cNvSpPr>
            <a:spLocks noGrp="1"/>
          </p:cNvSpPr>
          <p:nvPr>
            <p:ph idx="1"/>
          </p:nvPr>
        </p:nvSpPr>
        <p:spPr>
          <a:xfrm>
            <a:off x="85725" y="1066800"/>
            <a:ext cx="10029825" cy="4114800"/>
          </a:xfrm>
        </p:spPr>
        <p:txBody>
          <a:bodyPr/>
          <a:lstStyle/>
          <a:p>
            <a:r>
              <a:rPr lang="en-US" sz="2600" dirty="0" smtClean="0"/>
              <a:t>Larger magnitude values referred to as “strong” associations</a:t>
            </a:r>
          </a:p>
          <a:p>
            <a:endParaRPr lang="en-US" sz="500" dirty="0" smtClean="0"/>
          </a:p>
          <a:p>
            <a:r>
              <a:rPr lang="en-US" sz="2600" dirty="0" smtClean="0"/>
              <a:t>What does “large” or “strong” actually mean?</a:t>
            </a:r>
          </a:p>
          <a:p>
            <a:endParaRPr lang="en-US" sz="500" dirty="0" smtClean="0"/>
          </a:p>
          <a:p>
            <a:r>
              <a:rPr lang="en-US" sz="2600" dirty="0" smtClean="0"/>
              <a:t>For both ratio &amp; difference measures, the larger the value the less apt the association is the result of occult bias</a:t>
            </a:r>
          </a:p>
          <a:p>
            <a:pPr lvl="1"/>
            <a:r>
              <a:rPr lang="en-US" sz="2600" dirty="0" smtClean="0"/>
              <a:t>Reasoning: if bias was responsible, it would have to be large and researchers would presumably have noticed it</a:t>
            </a:r>
          </a:p>
          <a:p>
            <a:pPr lvl="1"/>
            <a:endParaRPr lang="en-US" sz="500" dirty="0" smtClean="0"/>
          </a:p>
          <a:p>
            <a:r>
              <a:rPr lang="en-US" sz="2600" dirty="0" smtClean="0"/>
              <a:t>For difference measures, strong associations translate to smaller numbers needed to treat/harm/protec</a:t>
            </a:r>
            <a:r>
              <a:rPr lang="en-US" sz="2800" dirty="0" smtClean="0"/>
              <a:t>t</a:t>
            </a:r>
          </a:p>
          <a:p>
            <a:pPr lvl="1"/>
            <a:r>
              <a:rPr lang="en-US" sz="2600" dirty="0" smtClean="0"/>
              <a:t>Strong translates directly to public health/clinical impact</a:t>
            </a:r>
          </a:p>
          <a:p>
            <a:pPr lvl="1"/>
            <a:endParaRPr lang="en-US" sz="500" dirty="0" smtClean="0"/>
          </a:p>
          <a:p>
            <a:r>
              <a:rPr lang="en-US" sz="2600" dirty="0" smtClean="0"/>
              <a:t>But for </a:t>
            </a:r>
            <a:r>
              <a:rPr lang="en-US" sz="2600" u="sng" dirty="0" smtClean="0"/>
              <a:t>neither</a:t>
            </a:r>
            <a:r>
              <a:rPr lang="en-US" sz="2600" dirty="0" smtClean="0"/>
              <a:t> difference nor ratio measures does “strong” translate into any particular intrinsic biologic strength</a:t>
            </a:r>
          </a:p>
        </p:txBody>
      </p:sp>
    </p:spTree>
    <p:extLst>
      <p:ext uri="{BB962C8B-B14F-4D97-AF65-F5344CB8AC3E}">
        <p14:creationId xmlns:p14="http://schemas.microsoft.com/office/powerpoint/2010/main" val="20937311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228600"/>
            <a:ext cx="9944100" cy="1143000"/>
          </a:xfrm>
        </p:spPr>
        <p:txBody>
          <a:bodyPr/>
          <a:lstStyle/>
          <a:p>
            <a:r>
              <a:rPr lang="en-US" sz="2800" b="1" dirty="0"/>
              <a:t>Why does “strong” </a:t>
            </a:r>
            <a:r>
              <a:rPr lang="en-US" sz="2800" b="1" u="sng" dirty="0"/>
              <a:t>not</a:t>
            </a:r>
            <a:r>
              <a:rPr lang="en-US" sz="2800" b="1" dirty="0"/>
              <a:t> translate into </a:t>
            </a:r>
            <a:r>
              <a:rPr lang="en-US" sz="2800" b="1" dirty="0" smtClean="0"/>
              <a:t>biologic </a:t>
            </a:r>
            <a:r>
              <a:rPr lang="en-US" sz="2800" b="1" dirty="0"/>
              <a:t>meaning? </a:t>
            </a:r>
          </a:p>
        </p:txBody>
      </p:sp>
      <p:sp>
        <p:nvSpPr>
          <p:cNvPr id="3" name="Content Placeholder 2"/>
          <p:cNvSpPr>
            <a:spLocks noGrp="1"/>
          </p:cNvSpPr>
          <p:nvPr>
            <p:ph idx="1"/>
          </p:nvPr>
        </p:nvSpPr>
        <p:spPr>
          <a:xfrm>
            <a:off x="85725" y="609600"/>
            <a:ext cx="9944100" cy="4114800"/>
          </a:xfrm>
        </p:spPr>
        <p:txBody>
          <a:bodyPr/>
          <a:lstStyle/>
          <a:p>
            <a:r>
              <a:rPr lang="en-US" sz="2600" dirty="0" smtClean="0"/>
              <a:t>“Sufficient-component cause” model of human disease</a:t>
            </a:r>
          </a:p>
          <a:p>
            <a:pPr lvl="1"/>
            <a:r>
              <a:rPr lang="en-US" sz="2300" dirty="0" smtClean="0"/>
              <a:t>Popularized by Rothman (1976 – see website reading) in health research but originated earlier by philosophers</a:t>
            </a:r>
          </a:p>
          <a:p>
            <a:pPr lvl="1"/>
            <a:r>
              <a:rPr lang="en-US" sz="2300" dirty="0" smtClean="0"/>
              <a:t>Occurrence of a disease in a given person is because some set of culprit exposures comes together</a:t>
            </a:r>
          </a:p>
          <a:p>
            <a:pPr lvl="2">
              <a:spcBef>
                <a:spcPts val="0"/>
              </a:spcBef>
            </a:pPr>
            <a:r>
              <a:rPr lang="en-US" sz="2200" dirty="0" smtClean="0"/>
              <a:t>A minimal set of culprit exposures is called a “sufficient cause”</a:t>
            </a:r>
          </a:p>
          <a:p>
            <a:pPr lvl="2">
              <a:spcBef>
                <a:spcPts val="0"/>
              </a:spcBef>
            </a:pPr>
            <a:r>
              <a:rPr lang="en-US" sz="2200" dirty="0" smtClean="0"/>
              <a:t>Each individual culprit exposure is called a “component cause”</a:t>
            </a:r>
          </a:p>
          <a:p>
            <a:pPr lvl="1"/>
            <a:r>
              <a:rPr lang="en-US" sz="2300" dirty="0" smtClean="0"/>
              <a:t>For most diseases, there are several “sufficient causes”</a:t>
            </a:r>
          </a:p>
        </p:txBody>
      </p:sp>
      <p:pic>
        <p:nvPicPr>
          <p:cNvPr id="1044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019"/>
          <a:stretch/>
        </p:blipFill>
        <p:spPr bwMode="auto">
          <a:xfrm>
            <a:off x="1672522" y="3733800"/>
            <a:ext cx="6557078" cy="300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57400" y="6096000"/>
            <a:ext cx="2828925" cy="369332"/>
          </a:xfrm>
          <a:prstGeom prst="rect">
            <a:avLst/>
          </a:prstGeom>
          <a:noFill/>
        </p:spPr>
        <p:txBody>
          <a:bodyPr wrap="square" rtlCol="0">
            <a:spAutoFit/>
          </a:bodyPr>
          <a:lstStyle/>
          <a:p>
            <a:pPr algn="l" eaLnBrk="1" hangingPunct="1"/>
            <a:r>
              <a:rPr lang="en-US" sz="1800" dirty="0" smtClean="0">
                <a:solidFill>
                  <a:srgbClr val="000000"/>
                </a:solidFill>
                <a:latin typeface="Arial" panose="020B0604020202020204" pitchFamily="34" charset="0"/>
                <a:cs typeface="Arial" panose="020B0604020202020204" pitchFamily="34" charset="0"/>
              </a:rPr>
              <a:t>A “sufficient cause”</a:t>
            </a:r>
            <a:endParaRPr lang="en-US" sz="1800" dirty="0">
              <a:solidFill>
                <a:srgbClr val="000000"/>
              </a:solidFill>
              <a:latin typeface="Arial" panose="020B0604020202020204" pitchFamily="34" charset="0"/>
              <a:cs typeface="Arial" panose="020B0604020202020204" pitchFamily="34" charset="0"/>
            </a:endParaRPr>
          </a:p>
        </p:txBody>
      </p:sp>
      <p:sp>
        <p:nvSpPr>
          <p:cNvPr id="6" name="TextBox 5"/>
          <p:cNvSpPr txBox="1"/>
          <p:nvPr/>
        </p:nvSpPr>
        <p:spPr>
          <a:xfrm>
            <a:off x="8658225" y="5943600"/>
            <a:ext cx="1628775" cy="738664"/>
          </a:xfrm>
          <a:prstGeom prst="rect">
            <a:avLst/>
          </a:prstGeom>
          <a:noFill/>
        </p:spPr>
        <p:txBody>
          <a:bodyPr wrap="square" rtlCol="0">
            <a:spAutoFit/>
          </a:bodyPr>
          <a:lstStyle/>
          <a:p>
            <a:pPr algn="l" eaLnBrk="1" hangingPunct="1"/>
            <a:r>
              <a:rPr lang="en-US" sz="1400" dirty="0" smtClean="0">
                <a:solidFill>
                  <a:srgbClr val="000000"/>
                </a:solidFill>
                <a:latin typeface="Arial" panose="020B0604020202020204" pitchFamily="34" charset="0"/>
                <a:cs typeface="Arial" panose="020B0604020202020204" pitchFamily="34" charset="0"/>
              </a:rPr>
              <a:t>Rothman &amp; Greenland, </a:t>
            </a:r>
            <a:r>
              <a:rPr lang="en-US" sz="1400" i="1" dirty="0" smtClean="0">
                <a:solidFill>
                  <a:srgbClr val="000000"/>
                </a:solidFill>
                <a:latin typeface="Arial" panose="020B0604020202020204" pitchFamily="34" charset="0"/>
                <a:cs typeface="Arial" panose="020B0604020202020204" pitchFamily="34" charset="0"/>
              </a:rPr>
              <a:t>AJPH</a:t>
            </a:r>
            <a:r>
              <a:rPr lang="en-US" sz="1400" dirty="0" smtClean="0">
                <a:solidFill>
                  <a:srgbClr val="000000"/>
                </a:solidFill>
                <a:latin typeface="Arial" panose="020B0604020202020204" pitchFamily="34" charset="0"/>
                <a:cs typeface="Arial" panose="020B0604020202020204" pitchFamily="34" charset="0"/>
              </a:rPr>
              <a:t>  2005</a:t>
            </a:r>
            <a:endParaRPr lang="en-US" sz="1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0447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857250" y="-228600"/>
            <a:ext cx="8743950" cy="1143000"/>
          </a:xfrm>
        </p:spPr>
        <p:txBody>
          <a:bodyPr/>
          <a:lstStyle/>
          <a:p>
            <a:r>
              <a:rPr lang="en-US" sz="3600" b="1" dirty="0" smtClean="0"/>
              <a:t>Competing Events</a:t>
            </a:r>
          </a:p>
        </p:txBody>
      </p:sp>
      <p:sp>
        <p:nvSpPr>
          <p:cNvPr id="60418" name="Rectangle 3"/>
          <p:cNvSpPr>
            <a:spLocks noGrp="1" noChangeArrowheads="1"/>
          </p:cNvSpPr>
          <p:nvPr>
            <p:ph type="body" idx="1"/>
          </p:nvPr>
        </p:nvSpPr>
        <p:spPr>
          <a:xfrm>
            <a:off x="171450" y="685800"/>
            <a:ext cx="9858375" cy="4495800"/>
          </a:xfrm>
        </p:spPr>
        <p:txBody>
          <a:bodyPr/>
          <a:lstStyle/>
          <a:p>
            <a:r>
              <a:rPr lang="en-US" sz="2600" dirty="0" smtClean="0"/>
              <a:t>Important concept but missed in most introductory coverages</a:t>
            </a:r>
          </a:p>
          <a:p>
            <a:r>
              <a:rPr lang="en-US" sz="2600" dirty="0" smtClean="0"/>
              <a:t>Different than losses to follow-up</a:t>
            </a:r>
          </a:p>
          <a:p>
            <a:pPr lvl="1"/>
            <a:r>
              <a:rPr lang="en-US" sz="2400" dirty="0" smtClean="0"/>
              <a:t>Lost to follow-up: may still have outcome of interest but it won’t be observed by the investigators.  </a:t>
            </a:r>
          </a:p>
          <a:p>
            <a:pPr lvl="1"/>
            <a:r>
              <a:rPr lang="en-US" sz="2400" dirty="0" smtClean="0"/>
              <a:t>Competing event: participant no longer able to have the outcome of interest (or has a markedly decreased risk).  </a:t>
            </a:r>
          </a:p>
          <a:p>
            <a:r>
              <a:rPr lang="en-US" sz="2600" dirty="0" smtClean="0"/>
              <a:t>Examples: </a:t>
            </a:r>
          </a:p>
          <a:p>
            <a:pPr lvl="1">
              <a:lnSpc>
                <a:spcPct val="70000"/>
              </a:lnSpc>
            </a:pPr>
            <a:r>
              <a:rPr lang="en-US" sz="2400" dirty="0" smtClean="0"/>
              <a:t>If outcome is not mortality, death is always a competing event.  </a:t>
            </a:r>
          </a:p>
          <a:p>
            <a:pPr lvl="1">
              <a:lnSpc>
                <a:spcPct val="70000"/>
              </a:lnSpc>
            </a:pPr>
            <a:r>
              <a:rPr lang="en-US" sz="2400" dirty="0" smtClean="0"/>
              <a:t>If outcome is hip fracture, bilateral hip replacement is competing event.</a:t>
            </a:r>
          </a:p>
          <a:p>
            <a:r>
              <a:rPr lang="en-US" sz="2600" dirty="0" smtClean="0"/>
              <a:t>Any outcome other than all-cause mortality is subject to competing events</a:t>
            </a:r>
          </a:p>
          <a:p>
            <a:r>
              <a:rPr lang="en-US" sz="2600" dirty="0" smtClean="0"/>
              <a:t>Implications for estimating incidence in </a:t>
            </a:r>
            <a:r>
              <a:rPr lang="en-US" sz="2600" dirty="0"/>
              <a:t>n</a:t>
            </a:r>
            <a:r>
              <a:rPr lang="en-US" sz="2600" dirty="0" smtClean="0"/>
              <a:t>ext 2 lectures.</a:t>
            </a:r>
          </a:p>
        </p:txBody>
      </p:sp>
    </p:spTree>
    <p:extLst>
      <p:ext uri="{BB962C8B-B14F-4D97-AF65-F5344CB8AC3E}">
        <p14:creationId xmlns:p14="http://schemas.microsoft.com/office/powerpoint/2010/main" val="36649238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ChangeArrowheads="1"/>
          </p:cNvSpPr>
          <p:nvPr>
            <p:ph type="title"/>
          </p:nvPr>
        </p:nvSpPr>
        <p:spPr>
          <a:xfrm>
            <a:off x="771525" y="0"/>
            <a:ext cx="8743950" cy="1143000"/>
          </a:xfrm>
        </p:spPr>
        <p:txBody>
          <a:bodyPr/>
          <a:lstStyle/>
          <a:p>
            <a:r>
              <a:rPr lang="en-US" altLang="en-US" b="1" dirty="0" smtClean="0"/>
              <a:t>Measures of Attribution</a:t>
            </a:r>
          </a:p>
        </p:txBody>
      </p:sp>
      <p:sp>
        <p:nvSpPr>
          <p:cNvPr id="205826" name="Rectangle 3"/>
          <p:cNvSpPr>
            <a:spLocks noGrp="1" noChangeArrowheads="1"/>
          </p:cNvSpPr>
          <p:nvPr>
            <p:ph type="body" idx="1"/>
          </p:nvPr>
        </p:nvSpPr>
        <p:spPr>
          <a:xfrm>
            <a:off x="342900" y="1295400"/>
            <a:ext cx="9686925" cy="4267200"/>
          </a:xfrm>
        </p:spPr>
        <p:txBody>
          <a:bodyPr/>
          <a:lstStyle/>
          <a:p>
            <a:r>
              <a:rPr lang="en-US" altLang="en-US" sz="2800" dirty="0" smtClean="0"/>
              <a:t>So far, we have introduced measures of association that compare occurrence of an outcome by exposure status, using ratio or absolute difference.</a:t>
            </a:r>
          </a:p>
          <a:p>
            <a:endParaRPr lang="en-US" altLang="en-US" sz="1000" dirty="0" smtClean="0"/>
          </a:p>
          <a:p>
            <a:endParaRPr lang="en-US" altLang="en-US" sz="1000" dirty="0" smtClean="0"/>
          </a:p>
          <a:p>
            <a:pPr>
              <a:lnSpc>
                <a:spcPts val="3500"/>
              </a:lnSpc>
              <a:spcBef>
                <a:spcPct val="0"/>
              </a:spcBef>
            </a:pPr>
            <a:r>
              <a:rPr lang="en-US" altLang="en-US" sz="2800" dirty="0" smtClean="0"/>
              <a:t>We can also ask how relevant the exposure is in causing the outcome, especially in comparison to other exposures causing the outcome.</a:t>
            </a:r>
            <a:r>
              <a:rPr lang="en-US" altLang="en-US" sz="3800" dirty="0" smtClean="0"/>
              <a:t>  </a:t>
            </a:r>
          </a:p>
          <a:p>
            <a:pPr lvl="1"/>
            <a:r>
              <a:rPr lang="en-US" altLang="en-US" dirty="0" smtClean="0"/>
              <a:t>i.e., how much would the outcome be reduced if exposure was removed?  </a:t>
            </a:r>
          </a:p>
          <a:p>
            <a:pPr lvl="1"/>
            <a:endParaRPr lang="en-US" altLang="en-US" dirty="0" smtClean="0"/>
          </a:p>
          <a:p>
            <a:r>
              <a:rPr lang="en-US" altLang="en-US" sz="2800" dirty="0" smtClean="0"/>
              <a:t>Concept known as “attribution” of outcome to exposure</a:t>
            </a:r>
          </a:p>
        </p:txBody>
      </p:sp>
    </p:spTree>
    <p:extLst>
      <p:ext uri="{BB962C8B-B14F-4D97-AF65-F5344CB8AC3E}">
        <p14:creationId xmlns:p14="http://schemas.microsoft.com/office/powerpoint/2010/main" val="33084282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ChangeArrowheads="1"/>
          </p:cNvSpPr>
          <p:nvPr>
            <p:ph type="title"/>
          </p:nvPr>
        </p:nvSpPr>
        <p:spPr>
          <a:xfrm>
            <a:off x="600075" y="152400"/>
            <a:ext cx="9601200" cy="914400"/>
          </a:xfrm>
        </p:spPr>
        <p:txBody>
          <a:bodyPr/>
          <a:lstStyle/>
          <a:p>
            <a:r>
              <a:rPr lang="en-US" altLang="en-US" sz="3600" b="1" dirty="0" smtClean="0">
                <a:solidFill>
                  <a:schemeClr val="tx1"/>
                </a:solidFill>
              </a:rPr>
              <a:t>Prerequisites &amp; Introductory Comments</a:t>
            </a:r>
          </a:p>
        </p:txBody>
      </p:sp>
      <p:sp>
        <p:nvSpPr>
          <p:cNvPr id="207874" name="Rectangle 3"/>
          <p:cNvSpPr>
            <a:spLocks noGrp="1" noChangeArrowheads="1"/>
          </p:cNvSpPr>
          <p:nvPr>
            <p:ph type="body" idx="1"/>
          </p:nvPr>
        </p:nvSpPr>
        <p:spPr>
          <a:xfrm>
            <a:off x="257175" y="1143000"/>
            <a:ext cx="10029825" cy="3741738"/>
          </a:xfrm>
        </p:spPr>
        <p:txBody>
          <a:bodyPr/>
          <a:lstStyle/>
          <a:p>
            <a:r>
              <a:rPr lang="en-US" altLang="en-US" sz="3000" dirty="0" smtClean="0"/>
              <a:t>Don’t bother to consider measure of attribution until:</a:t>
            </a:r>
          </a:p>
          <a:p>
            <a:pPr lvl="1"/>
            <a:r>
              <a:rPr lang="en-US" altLang="en-US" sz="2600" dirty="0" smtClean="0"/>
              <a:t>Pretty sure that exposure is “causally” related to outcome</a:t>
            </a:r>
          </a:p>
          <a:p>
            <a:pPr lvl="1"/>
            <a:r>
              <a:rPr lang="en-US" altLang="en-US" sz="2600" dirty="0" smtClean="0"/>
              <a:t>Measure of association free of bias (e.g., no selection, measurement or confounding bias) (i.e., the number is right)</a:t>
            </a:r>
          </a:p>
          <a:p>
            <a:pPr lvl="1"/>
            <a:endParaRPr lang="en-US" altLang="en-US" sz="800" dirty="0" smtClean="0"/>
          </a:p>
          <a:p>
            <a:r>
              <a:rPr lang="en-US" altLang="en-US" sz="3000" dirty="0" smtClean="0"/>
              <a:t>Measures of attribution can be expressed in the context of risks or rates</a:t>
            </a:r>
          </a:p>
          <a:p>
            <a:endParaRPr lang="en-US" altLang="en-US" sz="800" dirty="0" smtClean="0"/>
          </a:p>
          <a:p>
            <a:r>
              <a:rPr lang="en-US" altLang="en-US" sz="3000" dirty="0" smtClean="0"/>
              <a:t>All of the terminology boils down to 2 concepts:</a:t>
            </a:r>
          </a:p>
          <a:p>
            <a:pPr lvl="1"/>
            <a:r>
              <a:rPr lang="en-US" altLang="en-US" sz="2600" dirty="0" smtClean="0"/>
              <a:t>Attribution </a:t>
            </a:r>
            <a:r>
              <a:rPr lang="en-US" altLang="en-US" sz="2600" dirty="0"/>
              <a:t>of outcome to exposure</a:t>
            </a:r>
            <a:r>
              <a:rPr lang="en-US" altLang="en-US" sz="2400" dirty="0"/>
              <a:t> </a:t>
            </a:r>
            <a:r>
              <a:rPr lang="en-US" altLang="en-US" sz="2600" dirty="0" smtClean="0"/>
              <a:t>among the exposed</a:t>
            </a:r>
          </a:p>
          <a:p>
            <a:pPr lvl="1"/>
            <a:r>
              <a:rPr lang="en-US" altLang="en-US" sz="2600" dirty="0" smtClean="0"/>
              <a:t>Attribution </a:t>
            </a:r>
            <a:r>
              <a:rPr lang="en-US" altLang="en-US" sz="2600" dirty="0"/>
              <a:t>of outcome to exposure </a:t>
            </a:r>
            <a:r>
              <a:rPr lang="en-US" altLang="en-US" sz="2600" dirty="0" smtClean="0"/>
              <a:t>in a wider population </a:t>
            </a:r>
          </a:p>
          <a:p>
            <a:pPr lvl="2"/>
            <a:r>
              <a:rPr lang="en-US" altLang="en-US" sz="2200" dirty="0" smtClean="0"/>
              <a:t>Stata will automatically calculate both in epitab command</a:t>
            </a:r>
          </a:p>
          <a:p>
            <a:pPr lvl="3"/>
            <a:r>
              <a:rPr lang="en-US" altLang="en-US" sz="2200" dirty="0" smtClean="0"/>
              <a:t>even if not justified</a:t>
            </a:r>
          </a:p>
          <a:p>
            <a:pPr>
              <a:buFontTx/>
              <a:buNone/>
            </a:pPr>
            <a:endParaRPr lang="en-US" altLang="en-US" sz="3000" dirty="0" smtClean="0"/>
          </a:p>
        </p:txBody>
      </p:sp>
    </p:spTree>
    <p:extLst>
      <p:ext uri="{BB962C8B-B14F-4D97-AF65-F5344CB8AC3E}">
        <p14:creationId xmlns:p14="http://schemas.microsoft.com/office/powerpoint/2010/main" val="2326053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p:cNvSpPr>
            <a:spLocks noGrp="1" noChangeArrowheads="1"/>
          </p:cNvSpPr>
          <p:nvPr>
            <p:ph type="title"/>
          </p:nvPr>
        </p:nvSpPr>
        <p:spPr>
          <a:xfrm>
            <a:off x="0" y="0"/>
            <a:ext cx="10287000" cy="1143000"/>
          </a:xfrm>
        </p:spPr>
        <p:txBody>
          <a:bodyPr/>
          <a:lstStyle/>
          <a:p>
            <a:r>
              <a:rPr lang="en-US" altLang="en-US" sz="2800" b="1" dirty="0" smtClean="0"/>
              <a:t>Measures of Attribution:</a:t>
            </a:r>
            <a:br>
              <a:rPr lang="en-US" altLang="en-US" sz="2800" b="1" dirty="0" smtClean="0"/>
            </a:br>
            <a:r>
              <a:rPr lang="en-US" altLang="en-US" sz="2400" b="1" dirty="0" smtClean="0"/>
              <a:t>Terminology we like in context of cumulative incidence (“risk”)**</a:t>
            </a:r>
          </a:p>
        </p:txBody>
      </p:sp>
      <p:graphicFrame>
        <p:nvGraphicFramePr>
          <p:cNvPr id="377879" name="Group 23"/>
          <p:cNvGraphicFramePr>
            <a:graphicFrameLocks noGrp="1"/>
          </p:cNvGraphicFramePr>
          <p:nvPr>
            <p:ph idx="1"/>
            <p:extLst/>
          </p:nvPr>
        </p:nvGraphicFramePr>
        <p:xfrm>
          <a:off x="342900" y="1143000"/>
          <a:ext cx="9686925" cy="4629556"/>
        </p:xfrm>
        <a:graphic>
          <a:graphicData uri="http://schemas.openxmlformats.org/drawingml/2006/table">
            <a:tbl>
              <a:tblPr/>
              <a:tblGrid>
                <a:gridCol w="1885950">
                  <a:extLst>
                    <a:ext uri="{9D8B030D-6E8A-4147-A177-3AD203B41FA5}">
                      <a16:colId xmlns="" xmlns:a16="http://schemas.microsoft.com/office/drawing/2014/main" val="20000"/>
                    </a:ext>
                  </a:extLst>
                </a:gridCol>
                <a:gridCol w="3475503">
                  <a:extLst>
                    <a:ext uri="{9D8B030D-6E8A-4147-A177-3AD203B41FA5}">
                      <a16:colId xmlns="" xmlns:a16="http://schemas.microsoft.com/office/drawing/2014/main" val="20001"/>
                    </a:ext>
                  </a:extLst>
                </a:gridCol>
                <a:gridCol w="4325472">
                  <a:extLst>
                    <a:ext uri="{9D8B030D-6E8A-4147-A177-3AD203B41FA5}">
                      <a16:colId xmlns="" xmlns:a16="http://schemas.microsoft.com/office/drawing/2014/main" val="20002"/>
                    </a:ext>
                  </a:extLst>
                </a:gridCol>
              </a:tblGrid>
              <a:tr h="86222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Scale</a:t>
                      </a:r>
                    </a:p>
                  </a:txBody>
                  <a:tcPr marL="102870" marR="10287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Among the exposed</a:t>
                      </a:r>
                    </a:p>
                  </a:txBody>
                  <a:tcPr marL="102870" marR="1028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Among a population (exposed and unexposed)</a:t>
                      </a:r>
                    </a:p>
                  </a:txBody>
                  <a:tcPr marL="102870" marR="1028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371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Absolute</a:t>
                      </a:r>
                    </a:p>
                  </a:txBody>
                  <a:tcPr marL="102870" marR="10287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“Attributable risk in the exposed”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AR</a:t>
                      </a:r>
                      <a:r>
                        <a:rPr kumimoji="0" lang="en-US" sz="2400" b="0" i="0" u="none" strike="noStrike" cap="none" normalizeH="0" baseline="-25000" dirty="0" smtClean="0">
                          <a:ln>
                            <a:noFill/>
                          </a:ln>
                          <a:solidFill>
                            <a:schemeClr val="tx1"/>
                          </a:solidFill>
                          <a:effectLst/>
                          <a:latin typeface="Times New Roman" pitchFamily="18" charset="0"/>
                        </a:rPr>
                        <a:t>exp</a:t>
                      </a:r>
                      <a:r>
                        <a:rPr kumimoji="0" lang="en-US" sz="2400" b="0" i="0" u="none" strike="noStrike" cap="none" normalizeH="0" baseline="0" dirty="0" smtClean="0">
                          <a:ln>
                            <a:noFill/>
                          </a:ln>
                          <a:solidFill>
                            <a:schemeClr val="tx1"/>
                          </a:solidFill>
                          <a:effectLst/>
                          <a:latin typeface="Times New Roman" pitchFamily="18" charset="0"/>
                        </a:rPr>
                        <a:t>*</a:t>
                      </a:r>
                      <a:endParaRPr kumimoji="0" lang="en-US" sz="2400" b="0" i="0" u="none" strike="noStrike" cap="none" normalizeH="0" baseline="-25000" dirty="0" smtClean="0">
                        <a:ln>
                          <a:noFill/>
                        </a:ln>
                        <a:solidFill>
                          <a:schemeClr val="tx1"/>
                        </a:solidFill>
                        <a:effectLst/>
                        <a:latin typeface="Times New Roman" pitchFamily="18" charset="0"/>
                      </a:endParaRPr>
                    </a:p>
                  </a:txBody>
                  <a:tcPr marL="102870" marR="1028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“Attributable risk in the population”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or “Population attributable risk”</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AR</a:t>
                      </a:r>
                      <a:r>
                        <a:rPr kumimoji="0" lang="en-US" sz="2400" b="0" i="0" u="none" strike="noStrike" cap="none" normalizeH="0" baseline="-25000" dirty="0" smtClean="0">
                          <a:ln>
                            <a:noFill/>
                          </a:ln>
                          <a:solidFill>
                            <a:schemeClr val="tx1"/>
                          </a:solidFill>
                          <a:effectLst/>
                          <a:latin typeface="Times New Roman" pitchFamily="18" charset="0"/>
                        </a:rPr>
                        <a:t>pop</a:t>
                      </a:r>
                      <a:r>
                        <a:rPr kumimoji="0" lang="en-US" sz="2400" b="0" i="0" u="none" strike="noStrike" cap="none" normalizeH="0" baseline="0" dirty="0" smtClean="0">
                          <a:ln>
                            <a:noFill/>
                          </a:ln>
                          <a:solidFill>
                            <a:schemeClr val="tx1"/>
                          </a:solidFill>
                          <a:effectLst/>
                          <a:latin typeface="Times New Roman" pitchFamily="18" charset="0"/>
                        </a:rPr>
                        <a:t> or  Pop AR</a:t>
                      </a:r>
                    </a:p>
                  </a:txBody>
                  <a:tcPr marL="102870" marR="1028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3613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Percentage</a:t>
                      </a:r>
                    </a:p>
                  </a:txBody>
                  <a:tcPr marL="102870" marR="10287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“Percent attributable risk in the exposed”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%AR</a:t>
                      </a:r>
                      <a:r>
                        <a:rPr kumimoji="0" lang="en-US" sz="2400" b="0" i="0" u="none" strike="noStrike" cap="none" normalizeH="0" baseline="-25000" dirty="0" smtClean="0">
                          <a:ln>
                            <a:noFill/>
                          </a:ln>
                          <a:solidFill>
                            <a:schemeClr val="tx1"/>
                          </a:solidFill>
                          <a:effectLst/>
                          <a:latin typeface="Times New Roman" pitchFamily="18" charset="0"/>
                        </a:rPr>
                        <a:t>exp</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102870" marR="1028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“Percent attributable risk in the population” or</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Times New Roman" pitchFamily="18" charset="0"/>
                        </a:rPr>
                        <a:t> “Percent population attributable risk”</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AR</a:t>
                      </a:r>
                      <a:r>
                        <a:rPr kumimoji="0" lang="en-US" sz="2400" b="0" i="0" u="none" strike="noStrike" cap="none" normalizeH="0" baseline="-25000" dirty="0" smtClean="0">
                          <a:ln>
                            <a:noFill/>
                          </a:ln>
                          <a:solidFill>
                            <a:schemeClr val="tx1"/>
                          </a:solidFill>
                          <a:effectLst/>
                          <a:latin typeface="Times New Roman" pitchFamily="18" charset="0"/>
                        </a:rPr>
                        <a:t>pop</a:t>
                      </a:r>
                      <a:r>
                        <a:rPr kumimoji="0" lang="en-US" sz="2400" b="0" i="0" u="none" strike="noStrike" cap="none" normalizeH="0" baseline="0" dirty="0" smtClean="0">
                          <a:ln>
                            <a:noFill/>
                          </a:ln>
                          <a:solidFill>
                            <a:schemeClr val="tx1"/>
                          </a:solidFill>
                          <a:effectLst/>
                          <a:latin typeface="Times New Roman" pitchFamily="18" charset="0"/>
                        </a:rPr>
                        <a:t> or  %Pop AR</a:t>
                      </a:r>
                    </a:p>
                  </a:txBody>
                  <a:tcPr marL="102870" marR="1028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208916" name="TextBox 3"/>
          <p:cNvSpPr txBox="1">
            <a:spLocks noChangeArrowheads="1"/>
          </p:cNvSpPr>
          <p:nvPr/>
        </p:nvSpPr>
        <p:spPr bwMode="auto">
          <a:xfrm>
            <a:off x="257175" y="6096003"/>
            <a:ext cx="9858375" cy="461665"/>
          </a:xfrm>
          <a:prstGeom prst="rect">
            <a:avLst/>
          </a:prstGeom>
          <a:noFill/>
          <a:ln w="9525">
            <a:noFill/>
            <a:miter lim="800000"/>
            <a:headEnd/>
            <a:tailEnd/>
          </a:ln>
        </p:spPr>
        <p:txBody>
          <a:bodyPr>
            <a:spAutoFit/>
          </a:bodyPr>
          <a:lstStyle/>
          <a:p>
            <a:pPr algn="l"/>
            <a:r>
              <a:rPr lang="en-US" sz="2400" dirty="0">
                <a:solidFill>
                  <a:srgbClr val="000000"/>
                </a:solidFill>
              </a:rPr>
              <a:t>*</a:t>
            </a:r>
            <a:r>
              <a:rPr lang="en-US" sz="1600" dirty="0">
                <a:solidFill>
                  <a:srgbClr val="000000"/>
                </a:solidFill>
              </a:rPr>
              <a:t>We earlier called this “risk difference</a:t>
            </a:r>
            <a:r>
              <a:rPr lang="en-US" sz="1800" dirty="0" smtClean="0">
                <a:solidFill>
                  <a:srgbClr val="000000"/>
                </a:solidFill>
              </a:rPr>
              <a:t>”          ** </a:t>
            </a:r>
            <a:r>
              <a:rPr lang="en-US" sz="1700" dirty="0">
                <a:solidFill>
                  <a:srgbClr val="000000"/>
                </a:solidFill>
              </a:rPr>
              <a:t>analogous terms </a:t>
            </a:r>
            <a:r>
              <a:rPr lang="en-US" sz="1700" dirty="0" smtClean="0">
                <a:solidFill>
                  <a:srgbClr val="000000"/>
                </a:solidFill>
              </a:rPr>
              <a:t>should be used </a:t>
            </a:r>
            <a:r>
              <a:rPr lang="en-US" sz="1700" dirty="0">
                <a:solidFill>
                  <a:srgbClr val="000000"/>
                </a:solidFill>
              </a:rPr>
              <a:t>in context of rates </a:t>
            </a:r>
          </a:p>
        </p:txBody>
      </p:sp>
    </p:spTree>
    <p:extLst>
      <p:ext uri="{BB962C8B-B14F-4D97-AF65-F5344CB8AC3E}">
        <p14:creationId xmlns:p14="http://schemas.microsoft.com/office/powerpoint/2010/main" val="35753445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35" name="Rectangle 2"/>
          <p:cNvSpPr>
            <a:spLocks noGrp="1" noChangeArrowheads="1"/>
          </p:cNvSpPr>
          <p:nvPr>
            <p:ph type="title"/>
          </p:nvPr>
        </p:nvSpPr>
        <p:spPr/>
        <p:txBody>
          <a:bodyPr/>
          <a:lstStyle/>
          <a:p>
            <a:r>
              <a:rPr lang="en-US" altLang="en-US" sz="3600" b="1" dirty="0" smtClean="0"/>
              <a:t>Attributable Risk in the Exposed</a:t>
            </a:r>
          </a:p>
        </p:txBody>
      </p:sp>
      <p:graphicFrame>
        <p:nvGraphicFramePr>
          <p:cNvPr id="3" name="Object 26"/>
          <p:cNvGraphicFramePr>
            <a:graphicFrameLocks noGrp="1" noChangeAspect="1"/>
          </p:cNvGraphicFramePr>
          <p:nvPr>
            <p:ph idx="1"/>
            <p:extLst/>
          </p:nvPr>
        </p:nvGraphicFramePr>
        <p:xfrm>
          <a:off x="1600202" y="1803400"/>
          <a:ext cx="7141965" cy="4367213"/>
        </p:xfrm>
        <a:graphic>
          <a:graphicData uri="http://schemas.openxmlformats.org/drawingml/2006/chart">
            <c:chart xmlns:c="http://schemas.openxmlformats.org/drawingml/2006/chart" xmlns:r="http://schemas.openxmlformats.org/officeDocument/2006/relationships" r:id="rId3"/>
          </a:graphicData>
        </a:graphic>
      </p:graphicFrame>
      <p:sp>
        <p:nvSpPr>
          <p:cNvPr id="94236" name="AutoShape 4"/>
          <p:cNvSpPr>
            <a:spLocks/>
          </p:cNvSpPr>
          <p:nvPr/>
        </p:nvSpPr>
        <p:spPr bwMode="auto">
          <a:xfrm>
            <a:off x="6257925" y="3200400"/>
            <a:ext cx="85725" cy="1066800"/>
          </a:xfrm>
          <a:prstGeom prst="rightBrace">
            <a:avLst>
              <a:gd name="adj1" fmla="val 116667"/>
              <a:gd name="adj2" fmla="val 50000"/>
            </a:avLst>
          </a:prstGeom>
          <a:noFill/>
          <a:ln w="9525">
            <a:solidFill>
              <a:schemeClr val="tx1"/>
            </a:solidFill>
            <a:round/>
            <a:headEnd/>
            <a:tailEnd/>
          </a:ln>
        </p:spPr>
        <p:txBody>
          <a:bodyPr wrap="none" anchor="ctr"/>
          <a:lstStyle/>
          <a:p>
            <a:pPr algn="l"/>
            <a:endParaRPr lang="en-US" altLang="en-US" sz="2400" dirty="0">
              <a:solidFill>
                <a:srgbClr val="000000"/>
              </a:solidFill>
            </a:endParaRPr>
          </a:p>
        </p:txBody>
      </p:sp>
      <p:sp>
        <p:nvSpPr>
          <p:cNvPr id="94237" name="Text Box 5"/>
          <p:cNvSpPr txBox="1">
            <a:spLocks noChangeArrowheads="1"/>
          </p:cNvSpPr>
          <p:nvPr/>
        </p:nvSpPr>
        <p:spPr bwMode="auto">
          <a:xfrm>
            <a:off x="6429375" y="2819403"/>
            <a:ext cx="1628775" cy="461963"/>
          </a:xfrm>
          <a:prstGeom prst="rect">
            <a:avLst/>
          </a:prstGeom>
          <a:noFill/>
          <a:ln w="9525">
            <a:noFill/>
            <a:miter lim="800000"/>
            <a:headEnd/>
            <a:tailEnd/>
          </a:ln>
        </p:spPr>
        <p:txBody>
          <a:bodyPr>
            <a:spAutoFit/>
          </a:bodyPr>
          <a:lstStyle/>
          <a:p>
            <a:pPr algn="l">
              <a:spcBef>
                <a:spcPct val="50000"/>
              </a:spcBef>
            </a:pPr>
            <a:r>
              <a:rPr lang="en-US" altLang="en-US" sz="2400" dirty="0">
                <a:solidFill>
                  <a:srgbClr val="000000"/>
                </a:solidFill>
              </a:rPr>
              <a:t>ARexp</a:t>
            </a:r>
          </a:p>
        </p:txBody>
      </p:sp>
    </p:spTree>
    <p:extLst>
      <p:ext uri="{BB962C8B-B14F-4D97-AF65-F5344CB8AC3E}">
        <p14:creationId xmlns:p14="http://schemas.microsoft.com/office/powerpoint/2010/main" val="27182653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31" name="Rectangle 2"/>
          <p:cNvSpPr>
            <a:spLocks noGrp="1" noChangeArrowheads="1"/>
          </p:cNvSpPr>
          <p:nvPr>
            <p:ph type="title"/>
          </p:nvPr>
        </p:nvSpPr>
        <p:spPr/>
        <p:txBody>
          <a:bodyPr/>
          <a:lstStyle/>
          <a:p>
            <a:r>
              <a:rPr lang="en-US" altLang="en-US" b="1" dirty="0" smtClean="0"/>
              <a:t>Population Attributable Risk</a:t>
            </a:r>
          </a:p>
        </p:txBody>
      </p:sp>
      <p:graphicFrame>
        <p:nvGraphicFramePr>
          <p:cNvPr id="2" name="Object 26"/>
          <p:cNvGraphicFramePr>
            <a:graphicFrameLocks noGrp="1" noChangeAspect="1"/>
          </p:cNvGraphicFramePr>
          <p:nvPr>
            <p:ph idx="1"/>
            <p:extLst/>
          </p:nvPr>
        </p:nvGraphicFramePr>
        <p:xfrm>
          <a:off x="1428752" y="1870075"/>
          <a:ext cx="7454503" cy="4167188"/>
        </p:xfrm>
        <a:graphic>
          <a:graphicData uri="http://schemas.openxmlformats.org/drawingml/2006/chart">
            <c:chart xmlns:c="http://schemas.openxmlformats.org/drawingml/2006/chart" xmlns:r="http://schemas.openxmlformats.org/officeDocument/2006/relationships" r:id="rId3"/>
          </a:graphicData>
        </a:graphic>
      </p:graphicFrame>
      <p:sp>
        <p:nvSpPr>
          <p:cNvPr id="98332" name="AutoShape 4"/>
          <p:cNvSpPr>
            <a:spLocks/>
          </p:cNvSpPr>
          <p:nvPr/>
        </p:nvSpPr>
        <p:spPr bwMode="auto">
          <a:xfrm>
            <a:off x="5863592" y="3886200"/>
            <a:ext cx="51434" cy="533400"/>
          </a:xfrm>
          <a:prstGeom prst="rightBrace">
            <a:avLst>
              <a:gd name="adj1" fmla="val 83333"/>
              <a:gd name="adj2" fmla="val 50000"/>
            </a:avLst>
          </a:prstGeom>
          <a:noFill/>
          <a:ln w="9525">
            <a:solidFill>
              <a:schemeClr val="tx1"/>
            </a:solidFill>
            <a:round/>
            <a:headEnd/>
            <a:tailEnd/>
          </a:ln>
        </p:spPr>
        <p:txBody>
          <a:bodyPr wrap="none" anchor="ctr"/>
          <a:lstStyle/>
          <a:p>
            <a:pPr algn="l"/>
            <a:endParaRPr lang="en-US" altLang="en-US" sz="2400" dirty="0">
              <a:solidFill>
                <a:srgbClr val="000000"/>
              </a:solidFill>
            </a:endParaRPr>
          </a:p>
        </p:txBody>
      </p:sp>
      <p:sp>
        <p:nvSpPr>
          <p:cNvPr id="98333" name="Text Box 5"/>
          <p:cNvSpPr txBox="1">
            <a:spLocks noChangeArrowheads="1"/>
          </p:cNvSpPr>
          <p:nvPr/>
        </p:nvSpPr>
        <p:spPr bwMode="auto">
          <a:xfrm>
            <a:off x="6000750" y="3733800"/>
            <a:ext cx="1371600" cy="457200"/>
          </a:xfrm>
          <a:prstGeom prst="rect">
            <a:avLst/>
          </a:prstGeom>
          <a:noFill/>
          <a:ln w="9525">
            <a:noFill/>
            <a:miter lim="800000"/>
            <a:headEnd/>
            <a:tailEnd/>
          </a:ln>
        </p:spPr>
        <p:txBody>
          <a:bodyPr>
            <a:spAutoFit/>
          </a:bodyPr>
          <a:lstStyle/>
          <a:p>
            <a:pPr algn="l">
              <a:spcBef>
                <a:spcPct val="50000"/>
              </a:spcBef>
            </a:pPr>
            <a:r>
              <a:rPr lang="en-US" altLang="en-US" sz="2400" dirty="0">
                <a:solidFill>
                  <a:srgbClr val="000000"/>
                </a:solidFill>
              </a:rPr>
              <a:t>Pop AR</a:t>
            </a:r>
          </a:p>
        </p:txBody>
      </p:sp>
    </p:spTree>
    <p:extLst>
      <p:ext uri="{BB962C8B-B14F-4D97-AF65-F5344CB8AC3E}">
        <p14:creationId xmlns:p14="http://schemas.microsoft.com/office/powerpoint/2010/main" val="41121724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ChangeArrowheads="1"/>
          </p:cNvSpPr>
          <p:nvPr>
            <p:ph type="title"/>
          </p:nvPr>
        </p:nvSpPr>
        <p:spPr>
          <a:xfrm>
            <a:off x="1028700" y="76200"/>
            <a:ext cx="8743950" cy="1143000"/>
          </a:xfrm>
        </p:spPr>
        <p:txBody>
          <a:bodyPr/>
          <a:lstStyle/>
          <a:p>
            <a:r>
              <a:rPr lang="en-US" altLang="en-US" sz="3200" b="1" dirty="0" smtClean="0"/>
              <a:t>% Population Attributable Risk depends on exposure prevalence and risk ratio</a:t>
            </a:r>
          </a:p>
        </p:txBody>
      </p:sp>
      <p:pic>
        <p:nvPicPr>
          <p:cNvPr id="226306" name="Picture 3"/>
          <p:cNvPicPr>
            <a:picLocks noGrp="1" noChangeAspect="1" noChangeArrowheads="1"/>
          </p:cNvPicPr>
          <p:nvPr>
            <p:ph type="body" idx="1"/>
          </p:nvPr>
        </p:nvPicPr>
        <p:blipFill>
          <a:blip r:embed="rId3"/>
          <a:srcRect l="-514" b="5717"/>
          <a:stretch>
            <a:fillRect/>
          </a:stretch>
        </p:blipFill>
        <p:spPr>
          <a:xfrm>
            <a:off x="342900" y="1219203"/>
            <a:ext cx="9258300" cy="5503863"/>
          </a:xfrm>
        </p:spPr>
      </p:pic>
    </p:spTree>
    <p:extLst>
      <p:ext uri="{BB962C8B-B14F-4D97-AF65-F5344CB8AC3E}">
        <p14:creationId xmlns:p14="http://schemas.microsoft.com/office/powerpoint/2010/main" val="41480799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23900" y="457200"/>
            <a:ext cx="8743950" cy="533400"/>
          </a:xfrm>
        </p:spPr>
        <p:txBody>
          <a:bodyPr/>
          <a:lstStyle/>
          <a:p>
            <a:r>
              <a:rPr lang="en-US" dirty="0" smtClean="0"/>
              <a:t>Theme for Rest of Course</a:t>
            </a:r>
          </a:p>
        </p:txBody>
      </p:sp>
      <p:sp>
        <p:nvSpPr>
          <p:cNvPr id="21507" name="Rectangle 3"/>
          <p:cNvSpPr>
            <a:spLocks noGrp="1" noChangeArrowheads="1"/>
          </p:cNvSpPr>
          <p:nvPr>
            <p:ph type="body" idx="1"/>
          </p:nvPr>
        </p:nvSpPr>
        <p:spPr>
          <a:xfrm>
            <a:off x="419812" y="1295400"/>
            <a:ext cx="9096375" cy="5181600"/>
          </a:xfrm>
        </p:spPr>
        <p:txBody>
          <a:bodyPr/>
          <a:lstStyle/>
          <a:p>
            <a:r>
              <a:rPr lang="en-US" dirty="0" smtClean="0"/>
              <a:t>Anyone can get a numeric answer in research</a:t>
            </a:r>
          </a:p>
          <a:p>
            <a:endParaRPr lang="en-US" dirty="0" smtClean="0"/>
          </a:p>
          <a:p>
            <a:r>
              <a:rPr lang="en-US" dirty="0" smtClean="0"/>
              <a:t>The challenge is to tell if it is correct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5105400" y="3048000"/>
            <a:ext cx="1524000" cy="1295400"/>
          </a:xfrm>
          <a:prstGeom prst="rect">
            <a:avLst/>
          </a:prstGeom>
          <a:noFill/>
          <a:ln w="9525">
            <a:solidFill>
              <a:schemeClr val="tx1"/>
            </a:solidFill>
            <a:miter lim="800000"/>
            <a:headEnd/>
            <a:tailEnd/>
          </a:ln>
        </p:spPr>
        <p:txBody>
          <a:bodyPr wrap="none" anchor="ctr"/>
          <a:lstStyle/>
          <a:p>
            <a:endParaRPr lang="en-US" dirty="0"/>
          </a:p>
        </p:txBody>
      </p:sp>
      <p:sp>
        <p:nvSpPr>
          <p:cNvPr id="27651" name="Rectangle 3"/>
          <p:cNvSpPr>
            <a:spLocks noChangeArrowheads="1"/>
          </p:cNvSpPr>
          <p:nvPr/>
        </p:nvSpPr>
        <p:spPr bwMode="auto">
          <a:xfrm>
            <a:off x="7543804" y="4648200"/>
            <a:ext cx="1524000" cy="1295400"/>
          </a:xfrm>
          <a:prstGeom prst="rect">
            <a:avLst/>
          </a:prstGeom>
          <a:noFill/>
          <a:ln w="9525">
            <a:solidFill>
              <a:schemeClr val="tx1"/>
            </a:solidFill>
            <a:miter lim="800000"/>
            <a:headEnd/>
            <a:tailEnd/>
          </a:ln>
        </p:spPr>
        <p:txBody>
          <a:bodyPr wrap="none" anchor="ctr"/>
          <a:lstStyle/>
          <a:p>
            <a:endParaRPr lang="en-US" dirty="0"/>
          </a:p>
        </p:txBody>
      </p:sp>
      <p:sp>
        <p:nvSpPr>
          <p:cNvPr id="27652" name="Line 4"/>
          <p:cNvSpPr>
            <a:spLocks noChangeShapeType="1"/>
          </p:cNvSpPr>
          <p:nvPr/>
        </p:nvSpPr>
        <p:spPr bwMode="auto">
          <a:xfrm>
            <a:off x="8305800" y="4648200"/>
            <a:ext cx="0" cy="1295400"/>
          </a:xfrm>
          <a:prstGeom prst="line">
            <a:avLst/>
          </a:prstGeom>
          <a:noFill/>
          <a:ln w="9525">
            <a:solidFill>
              <a:schemeClr val="tx1"/>
            </a:solidFill>
            <a:round/>
            <a:headEnd/>
            <a:tailEnd/>
          </a:ln>
        </p:spPr>
        <p:txBody>
          <a:bodyPr wrap="none" anchor="ctr"/>
          <a:lstStyle/>
          <a:p>
            <a:endParaRPr lang="en-US" dirty="0"/>
          </a:p>
        </p:txBody>
      </p:sp>
      <p:sp>
        <p:nvSpPr>
          <p:cNvPr id="27653" name="Line 5"/>
          <p:cNvSpPr>
            <a:spLocks noChangeShapeType="1"/>
          </p:cNvSpPr>
          <p:nvPr/>
        </p:nvSpPr>
        <p:spPr bwMode="auto">
          <a:xfrm>
            <a:off x="7543804" y="5257800"/>
            <a:ext cx="1524000" cy="0"/>
          </a:xfrm>
          <a:prstGeom prst="line">
            <a:avLst/>
          </a:prstGeom>
          <a:noFill/>
          <a:ln w="9525">
            <a:solidFill>
              <a:schemeClr val="tx1"/>
            </a:solidFill>
            <a:round/>
            <a:headEnd/>
            <a:tailEnd/>
          </a:ln>
        </p:spPr>
        <p:txBody>
          <a:bodyPr wrap="none" anchor="ctr"/>
          <a:lstStyle/>
          <a:p>
            <a:endParaRPr lang="en-US" dirty="0"/>
          </a:p>
        </p:txBody>
      </p:sp>
      <p:sp>
        <p:nvSpPr>
          <p:cNvPr id="27654" name="Text Box 6"/>
          <p:cNvSpPr txBox="1">
            <a:spLocks noChangeArrowheads="1"/>
          </p:cNvSpPr>
          <p:nvPr/>
        </p:nvSpPr>
        <p:spPr bwMode="auto">
          <a:xfrm>
            <a:off x="1886907" y="1449104"/>
            <a:ext cx="184731" cy="461665"/>
          </a:xfrm>
          <a:prstGeom prst="rect">
            <a:avLst/>
          </a:prstGeom>
          <a:noFill/>
          <a:ln w="9525">
            <a:noFill/>
            <a:miter lim="800000"/>
            <a:headEnd/>
            <a:tailEnd/>
          </a:ln>
        </p:spPr>
        <p:txBody>
          <a:bodyPr wrap="none">
            <a:spAutoFit/>
          </a:bodyPr>
          <a:lstStyle/>
          <a:p>
            <a:pPr algn="l"/>
            <a:endParaRPr lang="en-US" sz="2400" dirty="0"/>
          </a:p>
        </p:txBody>
      </p:sp>
      <p:sp>
        <p:nvSpPr>
          <p:cNvPr id="27655" name="Text Box 7"/>
          <p:cNvSpPr txBox="1">
            <a:spLocks noChangeArrowheads="1"/>
          </p:cNvSpPr>
          <p:nvPr/>
        </p:nvSpPr>
        <p:spPr bwMode="auto">
          <a:xfrm>
            <a:off x="5410935" y="2362201"/>
            <a:ext cx="902811" cy="369332"/>
          </a:xfrm>
          <a:prstGeom prst="rect">
            <a:avLst/>
          </a:prstGeom>
          <a:noFill/>
          <a:ln w="9525">
            <a:noFill/>
            <a:miter lim="800000"/>
            <a:headEnd/>
            <a:tailEnd/>
          </a:ln>
        </p:spPr>
        <p:txBody>
          <a:bodyPr wrap="none">
            <a:spAutoFit/>
          </a:bodyPr>
          <a:lstStyle/>
          <a:p>
            <a:pPr algn="l"/>
            <a:r>
              <a:rPr lang="en-US" sz="1800" dirty="0"/>
              <a:t>Disease</a:t>
            </a:r>
            <a:endParaRPr lang="en-US" sz="2400" dirty="0"/>
          </a:p>
        </p:txBody>
      </p:sp>
      <p:sp>
        <p:nvSpPr>
          <p:cNvPr id="27656" name="Text Box 8"/>
          <p:cNvSpPr txBox="1">
            <a:spLocks noChangeArrowheads="1"/>
          </p:cNvSpPr>
          <p:nvPr/>
        </p:nvSpPr>
        <p:spPr bwMode="auto">
          <a:xfrm>
            <a:off x="3962401" y="3505201"/>
            <a:ext cx="1056700" cy="369332"/>
          </a:xfrm>
          <a:prstGeom prst="rect">
            <a:avLst/>
          </a:prstGeom>
          <a:noFill/>
          <a:ln w="9525">
            <a:noFill/>
            <a:miter lim="800000"/>
            <a:headEnd/>
            <a:tailEnd/>
          </a:ln>
        </p:spPr>
        <p:txBody>
          <a:bodyPr wrap="none">
            <a:spAutoFit/>
          </a:bodyPr>
          <a:lstStyle/>
          <a:p>
            <a:pPr algn="l"/>
            <a:r>
              <a:rPr lang="en-US" sz="1800" dirty="0"/>
              <a:t>Exposure</a:t>
            </a:r>
            <a:endParaRPr lang="en-US" sz="2400" dirty="0"/>
          </a:p>
        </p:txBody>
      </p:sp>
      <p:sp>
        <p:nvSpPr>
          <p:cNvPr id="27657" name="Text Box 9"/>
          <p:cNvSpPr txBox="1">
            <a:spLocks noChangeArrowheads="1"/>
          </p:cNvSpPr>
          <p:nvPr/>
        </p:nvSpPr>
        <p:spPr bwMode="auto">
          <a:xfrm>
            <a:off x="5257800" y="2668305"/>
            <a:ext cx="1219200" cy="461665"/>
          </a:xfrm>
          <a:prstGeom prst="rect">
            <a:avLst/>
          </a:prstGeom>
          <a:noFill/>
          <a:ln w="9525">
            <a:noFill/>
            <a:miter lim="800000"/>
            <a:headEnd/>
            <a:tailEnd/>
          </a:ln>
        </p:spPr>
        <p:txBody>
          <a:bodyPr>
            <a:spAutoFit/>
          </a:bodyPr>
          <a:lstStyle/>
          <a:p>
            <a:pPr algn="l"/>
            <a:r>
              <a:rPr lang="en-US" sz="2400" dirty="0"/>
              <a:t>+         -</a:t>
            </a:r>
          </a:p>
        </p:txBody>
      </p:sp>
      <p:sp>
        <p:nvSpPr>
          <p:cNvPr id="27658" name="Text Box 10"/>
          <p:cNvSpPr txBox="1">
            <a:spLocks noChangeArrowheads="1"/>
          </p:cNvSpPr>
          <p:nvPr/>
        </p:nvSpPr>
        <p:spPr bwMode="auto">
          <a:xfrm>
            <a:off x="4572000" y="3124208"/>
            <a:ext cx="400050" cy="1200329"/>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r>
              <a:rPr lang="en-US" sz="2400" dirty="0"/>
              <a:t>-</a:t>
            </a:r>
          </a:p>
        </p:txBody>
      </p:sp>
      <p:sp>
        <p:nvSpPr>
          <p:cNvPr id="27659" name="Text Box 11"/>
          <p:cNvSpPr txBox="1">
            <a:spLocks noChangeArrowheads="1"/>
          </p:cNvSpPr>
          <p:nvPr/>
        </p:nvSpPr>
        <p:spPr bwMode="auto">
          <a:xfrm>
            <a:off x="4838704" y="4343400"/>
            <a:ext cx="2019300" cy="1446550"/>
          </a:xfrm>
          <a:prstGeom prst="rect">
            <a:avLst/>
          </a:prstGeom>
          <a:noFill/>
          <a:ln w="9525">
            <a:noFill/>
            <a:miter lim="800000"/>
            <a:headEnd/>
            <a:tailEnd/>
          </a:ln>
        </p:spPr>
        <p:txBody>
          <a:bodyPr>
            <a:spAutoFit/>
          </a:bodyPr>
          <a:lstStyle/>
          <a:p>
            <a:pPr algn="l"/>
            <a:r>
              <a:rPr lang="en-US" sz="2200" dirty="0"/>
              <a:t>TARGET/</a:t>
            </a:r>
          </a:p>
          <a:p>
            <a:pPr algn="l"/>
            <a:r>
              <a:rPr lang="en-US" sz="2200" dirty="0" smtClean="0"/>
              <a:t>REFERENCE</a:t>
            </a:r>
            <a:r>
              <a:rPr lang="en-US" sz="2200" dirty="0"/>
              <a:t>/</a:t>
            </a:r>
          </a:p>
          <a:p>
            <a:pPr algn="l"/>
            <a:r>
              <a:rPr lang="en-US" sz="2200" dirty="0" smtClean="0"/>
              <a:t>SOURCE </a:t>
            </a:r>
            <a:r>
              <a:rPr lang="en-US" sz="2200" dirty="0"/>
              <a:t>POPULATION</a:t>
            </a:r>
            <a:endParaRPr lang="en-US" sz="2400" dirty="0"/>
          </a:p>
        </p:txBody>
      </p:sp>
      <p:sp>
        <p:nvSpPr>
          <p:cNvPr id="27660" name="Text Box 13"/>
          <p:cNvSpPr txBox="1">
            <a:spLocks noChangeArrowheads="1"/>
          </p:cNvSpPr>
          <p:nvPr/>
        </p:nvSpPr>
        <p:spPr bwMode="auto">
          <a:xfrm>
            <a:off x="7962901" y="3626914"/>
            <a:ext cx="2362200" cy="954107"/>
          </a:xfrm>
          <a:prstGeom prst="rect">
            <a:avLst/>
          </a:prstGeom>
          <a:noFill/>
          <a:ln w="9525">
            <a:noFill/>
            <a:miter lim="800000"/>
            <a:headEnd/>
            <a:tailEnd/>
          </a:ln>
        </p:spPr>
        <p:txBody>
          <a:bodyPr>
            <a:spAutoFit/>
          </a:bodyPr>
          <a:lstStyle/>
          <a:p>
            <a:r>
              <a:rPr lang="en-US" sz="2800" b="1" dirty="0">
                <a:solidFill>
                  <a:srgbClr val="FF0000"/>
                </a:solidFill>
                <a:latin typeface="Arial" charset="0"/>
              </a:rPr>
              <a:t>? INTERNAL VALIDITY </a:t>
            </a:r>
            <a:endParaRPr lang="en-US" sz="2800" b="1" dirty="0">
              <a:solidFill>
                <a:srgbClr val="FF0000"/>
              </a:solidFill>
              <a:latin typeface="Arial Unicode MS" pitchFamily="34" charset="-128"/>
            </a:endParaRPr>
          </a:p>
        </p:txBody>
      </p:sp>
      <p:sp>
        <p:nvSpPr>
          <p:cNvPr id="27661" name="Line 14"/>
          <p:cNvSpPr>
            <a:spLocks noChangeShapeType="1"/>
          </p:cNvSpPr>
          <p:nvPr/>
        </p:nvSpPr>
        <p:spPr bwMode="auto">
          <a:xfrm>
            <a:off x="5105400" y="3657600"/>
            <a:ext cx="1524000" cy="0"/>
          </a:xfrm>
          <a:prstGeom prst="line">
            <a:avLst/>
          </a:prstGeom>
          <a:noFill/>
          <a:ln w="9525">
            <a:solidFill>
              <a:schemeClr val="tx1"/>
            </a:solidFill>
            <a:round/>
            <a:headEnd/>
            <a:tailEnd/>
          </a:ln>
        </p:spPr>
        <p:txBody>
          <a:bodyPr wrap="none" anchor="ctr"/>
          <a:lstStyle/>
          <a:p>
            <a:endParaRPr lang="en-US" dirty="0"/>
          </a:p>
        </p:txBody>
      </p:sp>
      <p:sp>
        <p:nvSpPr>
          <p:cNvPr id="27662" name="Line 15"/>
          <p:cNvSpPr>
            <a:spLocks noChangeShapeType="1"/>
          </p:cNvSpPr>
          <p:nvPr/>
        </p:nvSpPr>
        <p:spPr bwMode="auto">
          <a:xfrm>
            <a:off x="5867400" y="3048000"/>
            <a:ext cx="0" cy="1295400"/>
          </a:xfrm>
          <a:prstGeom prst="line">
            <a:avLst/>
          </a:prstGeom>
          <a:noFill/>
          <a:ln w="9525">
            <a:solidFill>
              <a:schemeClr val="tx1"/>
            </a:solidFill>
            <a:round/>
            <a:headEnd/>
            <a:tailEnd/>
          </a:ln>
        </p:spPr>
        <p:txBody>
          <a:bodyPr wrap="none" anchor="ctr"/>
          <a:lstStyle/>
          <a:p>
            <a:endParaRPr lang="en-US" dirty="0"/>
          </a:p>
        </p:txBody>
      </p:sp>
      <p:sp>
        <p:nvSpPr>
          <p:cNvPr id="27663" name="Rectangle 16"/>
          <p:cNvSpPr>
            <a:spLocks noChangeArrowheads="1"/>
          </p:cNvSpPr>
          <p:nvPr/>
        </p:nvSpPr>
        <p:spPr bwMode="auto">
          <a:xfrm>
            <a:off x="838200" y="2819400"/>
            <a:ext cx="1295400" cy="1219200"/>
          </a:xfrm>
          <a:prstGeom prst="rect">
            <a:avLst/>
          </a:prstGeom>
          <a:noFill/>
          <a:ln w="9525">
            <a:solidFill>
              <a:schemeClr val="tx1"/>
            </a:solidFill>
            <a:miter lim="800000"/>
            <a:headEnd/>
            <a:tailEnd/>
          </a:ln>
        </p:spPr>
        <p:txBody>
          <a:bodyPr wrap="none" anchor="ctr"/>
          <a:lstStyle/>
          <a:p>
            <a:endParaRPr lang="en-US" dirty="0"/>
          </a:p>
        </p:txBody>
      </p:sp>
      <p:sp>
        <p:nvSpPr>
          <p:cNvPr id="27664" name="Rectangle 17"/>
          <p:cNvSpPr>
            <a:spLocks noChangeArrowheads="1"/>
          </p:cNvSpPr>
          <p:nvPr/>
        </p:nvSpPr>
        <p:spPr bwMode="auto">
          <a:xfrm>
            <a:off x="2057400" y="1219200"/>
            <a:ext cx="1371600" cy="1295400"/>
          </a:xfrm>
          <a:prstGeom prst="rect">
            <a:avLst/>
          </a:prstGeom>
          <a:noFill/>
          <a:ln w="9525">
            <a:solidFill>
              <a:schemeClr val="tx1"/>
            </a:solidFill>
            <a:miter lim="800000"/>
            <a:headEnd/>
            <a:tailEnd/>
          </a:ln>
        </p:spPr>
        <p:txBody>
          <a:bodyPr wrap="none" anchor="ctr"/>
          <a:lstStyle/>
          <a:p>
            <a:endParaRPr lang="en-US" dirty="0"/>
          </a:p>
        </p:txBody>
      </p:sp>
      <p:sp>
        <p:nvSpPr>
          <p:cNvPr id="27665" name="Rectangle 18"/>
          <p:cNvSpPr>
            <a:spLocks noChangeArrowheads="1"/>
          </p:cNvSpPr>
          <p:nvPr/>
        </p:nvSpPr>
        <p:spPr bwMode="auto">
          <a:xfrm>
            <a:off x="3962400" y="304800"/>
            <a:ext cx="1371600" cy="1295400"/>
          </a:xfrm>
          <a:prstGeom prst="rect">
            <a:avLst/>
          </a:prstGeom>
          <a:noFill/>
          <a:ln w="9525">
            <a:solidFill>
              <a:schemeClr val="tx1"/>
            </a:solidFill>
            <a:miter lim="800000"/>
            <a:headEnd/>
            <a:tailEnd/>
          </a:ln>
        </p:spPr>
        <p:txBody>
          <a:bodyPr wrap="none" anchor="ctr"/>
          <a:lstStyle/>
          <a:p>
            <a:endParaRPr lang="en-US" dirty="0"/>
          </a:p>
        </p:txBody>
      </p:sp>
      <p:sp>
        <p:nvSpPr>
          <p:cNvPr id="27666" name="Text Box 19"/>
          <p:cNvSpPr txBox="1">
            <a:spLocks noChangeArrowheads="1"/>
          </p:cNvSpPr>
          <p:nvPr/>
        </p:nvSpPr>
        <p:spPr bwMode="auto">
          <a:xfrm>
            <a:off x="381000" y="382100"/>
            <a:ext cx="2286000" cy="830997"/>
          </a:xfrm>
          <a:prstGeom prst="rect">
            <a:avLst/>
          </a:prstGeom>
          <a:noFill/>
          <a:ln w="9525">
            <a:noFill/>
            <a:miter lim="800000"/>
            <a:headEnd/>
            <a:tailEnd/>
          </a:ln>
        </p:spPr>
        <p:txBody>
          <a:bodyPr>
            <a:spAutoFit/>
          </a:bodyPr>
          <a:lstStyle/>
          <a:p>
            <a:pPr algn="l"/>
            <a:r>
              <a:rPr lang="en-US" sz="2400" dirty="0"/>
              <a:t>OTHER POPULATIONS</a:t>
            </a:r>
          </a:p>
        </p:txBody>
      </p:sp>
      <p:sp>
        <p:nvSpPr>
          <p:cNvPr id="27667" name="Line 20"/>
          <p:cNvSpPr>
            <a:spLocks noChangeShapeType="1"/>
          </p:cNvSpPr>
          <p:nvPr/>
        </p:nvSpPr>
        <p:spPr bwMode="auto">
          <a:xfrm flipH="1" flipV="1">
            <a:off x="6858000" y="4343400"/>
            <a:ext cx="457200" cy="228600"/>
          </a:xfrm>
          <a:prstGeom prst="line">
            <a:avLst/>
          </a:prstGeom>
          <a:noFill/>
          <a:ln w="50800">
            <a:solidFill>
              <a:schemeClr val="tx1"/>
            </a:solidFill>
            <a:round/>
            <a:headEnd/>
            <a:tailEnd type="triangle" w="med" len="med"/>
          </a:ln>
        </p:spPr>
        <p:txBody>
          <a:bodyPr wrap="none" anchor="ctr"/>
          <a:lstStyle/>
          <a:p>
            <a:endParaRPr lang="en-US" dirty="0"/>
          </a:p>
        </p:txBody>
      </p:sp>
      <p:sp>
        <p:nvSpPr>
          <p:cNvPr id="27668" name="AutoShape 21"/>
          <p:cNvSpPr>
            <a:spLocks/>
          </p:cNvSpPr>
          <p:nvPr/>
        </p:nvSpPr>
        <p:spPr bwMode="auto">
          <a:xfrm rot="-3840000">
            <a:off x="7162800" y="3657600"/>
            <a:ext cx="381000" cy="685800"/>
          </a:xfrm>
          <a:prstGeom prst="rightBrace">
            <a:avLst>
              <a:gd name="adj1" fmla="val 15000"/>
              <a:gd name="adj2" fmla="val 50000"/>
            </a:avLst>
          </a:prstGeom>
          <a:noFill/>
          <a:ln w="34925">
            <a:solidFill>
              <a:schemeClr val="tx1"/>
            </a:solidFill>
            <a:round/>
            <a:headEnd/>
            <a:tailEnd/>
          </a:ln>
        </p:spPr>
        <p:txBody>
          <a:bodyPr wrap="none" anchor="ctr"/>
          <a:lstStyle/>
          <a:p>
            <a:endParaRPr lang="en-US" dirty="0"/>
          </a:p>
        </p:txBody>
      </p:sp>
      <p:sp>
        <p:nvSpPr>
          <p:cNvPr id="27669" name="Line 22"/>
          <p:cNvSpPr>
            <a:spLocks noChangeShapeType="1"/>
          </p:cNvSpPr>
          <p:nvPr/>
        </p:nvSpPr>
        <p:spPr bwMode="auto">
          <a:xfrm flipH="1" flipV="1">
            <a:off x="2743200" y="3276600"/>
            <a:ext cx="762000" cy="152400"/>
          </a:xfrm>
          <a:prstGeom prst="line">
            <a:avLst/>
          </a:prstGeom>
          <a:noFill/>
          <a:ln w="50800">
            <a:solidFill>
              <a:schemeClr val="tx1"/>
            </a:solidFill>
            <a:round/>
            <a:headEnd/>
            <a:tailEnd type="triangle" w="med" len="med"/>
          </a:ln>
        </p:spPr>
        <p:txBody>
          <a:bodyPr wrap="none" anchor="ctr"/>
          <a:lstStyle/>
          <a:p>
            <a:endParaRPr lang="en-US" dirty="0"/>
          </a:p>
        </p:txBody>
      </p:sp>
      <p:sp>
        <p:nvSpPr>
          <p:cNvPr id="27670" name="Line 23"/>
          <p:cNvSpPr>
            <a:spLocks noChangeShapeType="1"/>
          </p:cNvSpPr>
          <p:nvPr/>
        </p:nvSpPr>
        <p:spPr bwMode="auto">
          <a:xfrm flipH="1" flipV="1">
            <a:off x="3810000" y="2590800"/>
            <a:ext cx="457200" cy="228600"/>
          </a:xfrm>
          <a:prstGeom prst="line">
            <a:avLst/>
          </a:prstGeom>
          <a:noFill/>
          <a:ln w="50800">
            <a:solidFill>
              <a:schemeClr val="tx1"/>
            </a:solidFill>
            <a:round/>
            <a:headEnd/>
            <a:tailEnd type="triangle" w="med" len="med"/>
          </a:ln>
        </p:spPr>
        <p:txBody>
          <a:bodyPr wrap="none" anchor="ctr"/>
          <a:lstStyle/>
          <a:p>
            <a:endParaRPr lang="en-US" dirty="0"/>
          </a:p>
        </p:txBody>
      </p:sp>
      <p:sp>
        <p:nvSpPr>
          <p:cNvPr id="27671" name="Line 24"/>
          <p:cNvSpPr>
            <a:spLocks noChangeShapeType="1"/>
          </p:cNvSpPr>
          <p:nvPr/>
        </p:nvSpPr>
        <p:spPr bwMode="auto">
          <a:xfrm flipH="1" flipV="1">
            <a:off x="5029204" y="1752600"/>
            <a:ext cx="381000" cy="457200"/>
          </a:xfrm>
          <a:prstGeom prst="line">
            <a:avLst/>
          </a:prstGeom>
          <a:noFill/>
          <a:ln w="50800">
            <a:solidFill>
              <a:schemeClr val="tx1"/>
            </a:solidFill>
            <a:round/>
            <a:headEnd/>
            <a:tailEnd type="triangle" w="med" len="med"/>
          </a:ln>
        </p:spPr>
        <p:txBody>
          <a:bodyPr wrap="none" anchor="ctr"/>
          <a:lstStyle/>
          <a:p>
            <a:endParaRPr lang="en-US" dirty="0"/>
          </a:p>
        </p:txBody>
      </p:sp>
      <p:sp>
        <p:nvSpPr>
          <p:cNvPr id="27672" name="Text Box 26"/>
          <p:cNvSpPr txBox="1">
            <a:spLocks noChangeArrowheads="1"/>
          </p:cNvSpPr>
          <p:nvPr/>
        </p:nvSpPr>
        <p:spPr bwMode="auto">
          <a:xfrm>
            <a:off x="5753101" y="76825"/>
            <a:ext cx="4267200" cy="1384995"/>
          </a:xfrm>
          <a:prstGeom prst="rect">
            <a:avLst/>
          </a:prstGeom>
          <a:noFill/>
          <a:ln w="9525">
            <a:noFill/>
            <a:miter lim="800000"/>
            <a:headEnd/>
            <a:tailEnd/>
          </a:ln>
        </p:spPr>
        <p:txBody>
          <a:bodyPr>
            <a:spAutoFit/>
          </a:bodyPr>
          <a:lstStyle/>
          <a:p>
            <a:pPr algn="r"/>
            <a:r>
              <a:rPr lang="en-US" sz="2800" b="1" dirty="0">
                <a:solidFill>
                  <a:srgbClr val="00B050"/>
                </a:solidFill>
                <a:latin typeface="Arial" charset="0"/>
              </a:rPr>
              <a:t>? EXTERNAL VALIDITY (</a:t>
            </a:r>
            <a:r>
              <a:rPr lang="en-US" sz="2800" b="1" dirty="0" smtClean="0">
                <a:solidFill>
                  <a:srgbClr val="00B050"/>
                </a:solidFill>
                <a:latin typeface="Arial" charset="0"/>
              </a:rPr>
              <a:t>generalizability; transportability)</a:t>
            </a:r>
            <a:endParaRPr lang="en-US" sz="2800" b="1" dirty="0">
              <a:solidFill>
                <a:srgbClr val="00B050"/>
              </a:solidFill>
              <a:latin typeface="Arial Unicode MS" pitchFamily="34" charset="-128"/>
            </a:endParaRPr>
          </a:p>
        </p:txBody>
      </p:sp>
      <p:sp>
        <p:nvSpPr>
          <p:cNvPr id="27673" name="Line 27"/>
          <p:cNvSpPr>
            <a:spLocks noChangeShapeType="1"/>
          </p:cNvSpPr>
          <p:nvPr/>
        </p:nvSpPr>
        <p:spPr bwMode="auto">
          <a:xfrm>
            <a:off x="1524000" y="2819400"/>
            <a:ext cx="0" cy="1219200"/>
          </a:xfrm>
          <a:prstGeom prst="line">
            <a:avLst/>
          </a:prstGeom>
          <a:noFill/>
          <a:ln w="9525">
            <a:solidFill>
              <a:schemeClr val="tx1"/>
            </a:solidFill>
            <a:round/>
            <a:headEnd/>
            <a:tailEnd/>
          </a:ln>
        </p:spPr>
        <p:txBody>
          <a:bodyPr wrap="none" anchor="ctr"/>
          <a:lstStyle/>
          <a:p>
            <a:endParaRPr lang="en-US" dirty="0"/>
          </a:p>
        </p:txBody>
      </p:sp>
      <p:sp>
        <p:nvSpPr>
          <p:cNvPr id="27674" name="Line 28"/>
          <p:cNvSpPr>
            <a:spLocks noChangeShapeType="1"/>
          </p:cNvSpPr>
          <p:nvPr/>
        </p:nvSpPr>
        <p:spPr bwMode="auto">
          <a:xfrm>
            <a:off x="2743200" y="1219200"/>
            <a:ext cx="0" cy="1295400"/>
          </a:xfrm>
          <a:prstGeom prst="line">
            <a:avLst/>
          </a:prstGeom>
          <a:noFill/>
          <a:ln w="9525">
            <a:solidFill>
              <a:schemeClr val="tx1"/>
            </a:solidFill>
            <a:round/>
            <a:headEnd/>
            <a:tailEnd/>
          </a:ln>
        </p:spPr>
        <p:txBody>
          <a:bodyPr wrap="none" anchor="ctr"/>
          <a:lstStyle/>
          <a:p>
            <a:endParaRPr lang="en-US" dirty="0"/>
          </a:p>
        </p:txBody>
      </p:sp>
      <p:sp>
        <p:nvSpPr>
          <p:cNvPr id="27675" name="Line 29"/>
          <p:cNvSpPr>
            <a:spLocks noChangeShapeType="1"/>
          </p:cNvSpPr>
          <p:nvPr/>
        </p:nvSpPr>
        <p:spPr bwMode="auto">
          <a:xfrm>
            <a:off x="4648200" y="304800"/>
            <a:ext cx="0" cy="1295400"/>
          </a:xfrm>
          <a:prstGeom prst="line">
            <a:avLst/>
          </a:prstGeom>
          <a:noFill/>
          <a:ln w="9525">
            <a:solidFill>
              <a:schemeClr val="tx1"/>
            </a:solidFill>
            <a:round/>
            <a:headEnd/>
            <a:tailEnd/>
          </a:ln>
        </p:spPr>
        <p:txBody>
          <a:bodyPr wrap="none" anchor="ctr"/>
          <a:lstStyle/>
          <a:p>
            <a:endParaRPr lang="en-US" dirty="0"/>
          </a:p>
        </p:txBody>
      </p:sp>
      <p:sp>
        <p:nvSpPr>
          <p:cNvPr id="27676" name="Line 30"/>
          <p:cNvSpPr>
            <a:spLocks noChangeShapeType="1"/>
          </p:cNvSpPr>
          <p:nvPr/>
        </p:nvSpPr>
        <p:spPr bwMode="auto">
          <a:xfrm>
            <a:off x="3962400" y="914400"/>
            <a:ext cx="1371600" cy="0"/>
          </a:xfrm>
          <a:prstGeom prst="line">
            <a:avLst/>
          </a:prstGeom>
          <a:noFill/>
          <a:ln w="9525">
            <a:solidFill>
              <a:schemeClr val="tx1"/>
            </a:solidFill>
            <a:round/>
            <a:headEnd/>
            <a:tailEnd/>
          </a:ln>
        </p:spPr>
        <p:txBody>
          <a:bodyPr wrap="none" anchor="ctr"/>
          <a:lstStyle/>
          <a:p>
            <a:endParaRPr lang="en-US" dirty="0"/>
          </a:p>
        </p:txBody>
      </p:sp>
      <p:sp>
        <p:nvSpPr>
          <p:cNvPr id="27677" name="Line 31"/>
          <p:cNvSpPr>
            <a:spLocks noChangeShapeType="1"/>
          </p:cNvSpPr>
          <p:nvPr/>
        </p:nvSpPr>
        <p:spPr bwMode="auto">
          <a:xfrm>
            <a:off x="2057400" y="1905000"/>
            <a:ext cx="1371600" cy="0"/>
          </a:xfrm>
          <a:prstGeom prst="line">
            <a:avLst/>
          </a:prstGeom>
          <a:noFill/>
          <a:ln w="9525">
            <a:solidFill>
              <a:schemeClr val="tx1"/>
            </a:solidFill>
            <a:round/>
            <a:headEnd/>
            <a:tailEnd/>
          </a:ln>
        </p:spPr>
        <p:txBody>
          <a:bodyPr wrap="none" anchor="ctr"/>
          <a:lstStyle/>
          <a:p>
            <a:endParaRPr lang="en-US" dirty="0"/>
          </a:p>
        </p:txBody>
      </p:sp>
      <p:sp>
        <p:nvSpPr>
          <p:cNvPr id="27678" name="Line 32"/>
          <p:cNvSpPr>
            <a:spLocks noChangeShapeType="1"/>
          </p:cNvSpPr>
          <p:nvPr/>
        </p:nvSpPr>
        <p:spPr bwMode="auto">
          <a:xfrm>
            <a:off x="838200" y="3429000"/>
            <a:ext cx="1295400" cy="0"/>
          </a:xfrm>
          <a:prstGeom prst="line">
            <a:avLst/>
          </a:prstGeom>
          <a:noFill/>
          <a:ln w="9525">
            <a:solidFill>
              <a:schemeClr val="tx1"/>
            </a:solidFill>
            <a:round/>
            <a:headEnd/>
            <a:tailEnd/>
          </a:ln>
        </p:spPr>
        <p:txBody>
          <a:bodyPr wrap="none" anchor="ctr"/>
          <a:lstStyle/>
          <a:p>
            <a:endParaRPr lang="en-US" dirty="0"/>
          </a:p>
        </p:txBody>
      </p:sp>
      <p:sp>
        <p:nvSpPr>
          <p:cNvPr id="27679" name="Text Box 12"/>
          <p:cNvSpPr txBox="1">
            <a:spLocks noChangeArrowheads="1"/>
          </p:cNvSpPr>
          <p:nvPr/>
        </p:nvSpPr>
        <p:spPr bwMode="auto">
          <a:xfrm>
            <a:off x="7086609" y="6097305"/>
            <a:ext cx="2299797" cy="430887"/>
          </a:xfrm>
          <a:prstGeom prst="rect">
            <a:avLst/>
          </a:prstGeom>
          <a:noFill/>
          <a:ln w="9525">
            <a:noFill/>
            <a:miter lim="800000"/>
            <a:headEnd/>
            <a:tailEnd/>
          </a:ln>
        </p:spPr>
        <p:txBody>
          <a:bodyPr wrap="none">
            <a:spAutoFit/>
          </a:bodyPr>
          <a:lstStyle/>
          <a:p>
            <a:pPr algn="l"/>
            <a:r>
              <a:rPr lang="en-US" sz="2200" dirty="0"/>
              <a:t>STUDY SAMPLE</a:t>
            </a:r>
            <a:endParaRPr lang="en-US" sz="2400" dirty="0"/>
          </a:p>
        </p:txBody>
      </p:sp>
      <p:sp>
        <p:nvSpPr>
          <p:cNvPr id="27680" name="Rectangle 34"/>
          <p:cNvSpPr>
            <a:spLocks noChangeArrowheads="1"/>
          </p:cNvSpPr>
          <p:nvPr/>
        </p:nvSpPr>
        <p:spPr bwMode="auto">
          <a:xfrm>
            <a:off x="0" y="4953000"/>
            <a:ext cx="4019550" cy="1752600"/>
          </a:xfrm>
          <a:prstGeom prst="rect">
            <a:avLst/>
          </a:prstGeom>
          <a:noFill/>
          <a:ln w="9525">
            <a:noFill/>
            <a:miter lim="800000"/>
            <a:headEnd/>
            <a:tailEnd/>
          </a:ln>
        </p:spPr>
        <p:txBody>
          <a:bodyPr anchor="ctr"/>
          <a:lstStyle/>
          <a:p>
            <a:r>
              <a:rPr lang="en-US" sz="2800" b="1" dirty="0">
                <a:solidFill>
                  <a:schemeClr val="tx2"/>
                </a:solidFill>
                <a:latin typeface="Arial" charset="0"/>
              </a:rPr>
              <a:t>Two Types of Inferences</a:t>
            </a:r>
            <a:br>
              <a:rPr lang="en-US" sz="2800" b="1" dirty="0">
                <a:solidFill>
                  <a:schemeClr val="tx2"/>
                </a:solidFill>
                <a:latin typeface="Arial" charset="0"/>
              </a:rPr>
            </a:br>
            <a:r>
              <a:rPr lang="en-US" sz="2800" b="1" dirty="0">
                <a:solidFill>
                  <a:schemeClr val="tx2"/>
                </a:solidFill>
                <a:latin typeface="Arial" charset="0"/>
              </a:rPr>
              <a:t>Correspond to Two Types of Validity</a:t>
            </a:r>
          </a:p>
        </p:txBody>
      </p:sp>
      <p:sp>
        <p:nvSpPr>
          <p:cNvPr id="27681" name="WordArt 35"/>
          <p:cNvSpPr>
            <a:spLocks noChangeArrowheads="1" noChangeShapeType="1" noTextEdit="1"/>
          </p:cNvSpPr>
          <p:nvPr/>
        </p:nvSpPr>
        <p:spPr bwMode="auto">
          <a:xfrm rot="3082994">
            <a:off x="6515100" y="3238500"/>
            <a:ext cx="1676400" cy="685800"/>
          </a:xfrm>
          <a:prstGeom prst="rect">
            <a:avLst/>
          </a:prstGeom>
        </p:spPr>
        <p:txBody>
          <a:bodyPr spcFirstLastPara="1" wrap="none" fromWordArt="1">
            <a:prstTxWarp prst="textArchUp">
              <a:avLst>
                <a:gd name="adj" fmla="val 10800004"/>
              </a:avLst>
            </a:prstTxWarp>
          </a:bodyPr>
          <a:lstStyle/>
          <a:p>
            <a:r>
              <a:rPr lang="en-US" sz="3600" kern="10" dirty="0">
                <a:ln w="9525">
                  <a:solidFill>
                    <a:srgbClr val="000000"/>
                  </a:solidFill>
                  <a:round/>
                  <a:headEnd/>
                  <a:tailEnd/>
                </a:ln>
                <a:solidFill>
                  <a:srgbClr val="FF0000"/>
                </a:solidFill>
                <a:latin typeface="Arial Black"/>
              </a:rPr>
              <a:t>Inference</a:t>
            </a:r>
          </a:p>
        </p:txBody>
      </p:sp>
      <p:sp>
        <p:nvSpPr>
          <p:cNvPr id="27682" name="WordArt 36"/>
          <p:cNvSpPr>
            <a:spLocks noChangeArrowheads="1" noChangeShapeType="1" noTextEdit="1"/>
          </p:cNvSpPr>
          <p:nvPr/>
        </p:nvSpPr>
        <p:spPr bwMode="auto">
          <a:xfrm rot="2126134">
            <a:off x="5460372" y="1942959"/>
            <a:ext cx="3697850" cy="960186"/>
          </a:xfrm>
          <a:prstGeom prst="rect">
            <a:avLst/>
          </a:prstGeom>
        </p:spPr>
        <p:txBody>
          <a:bodyPr spcFirstLastPara="1" wrap="none" fromWordArt="1">
            <a:prstTxWarp prst="textArchUp">
              <a:avLst>
                <a:gd name="adj" fmla="val 10800004"/>
              </a:avLst>
            </a:prstTxWarp>
          </a:bodyPr>
          <a:lstStyle/>
          <a:p>
            <a:r>
              <a:rPr lang="en-US" sz="3600" kern="10" dirty="0">
                <a:ln w="9525">
                  <a:solidFill>
                    <a:srgbClr val="000000"/>
                  </a:solidFill>
                  <a:round/>
                  <a:headEnd/>
                  <a:tailEnd/>
                </a:ln>
                <a:solidFill>
                  <a:srgbClr val="00B050"/>
                </a:solidFill>
                <a:latin typeface="Arial Black"/>
              </a:rPr>
              <a:t>Inference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90501" y="685800"/>
            <a:ext cx="9791700" cy="5638800"/>
          </a:xfrm>
          <a:prstGeom prst="rect">
            <a:avLst/>
          </a:prstGeom>
          <a:noFill/>
          <a:ln w="9525">
            <a:noFill/>
            <a:miter lim="800000"/>
            <a:headEnd/>
            <a:tailEnd/>
          </a:ln>
        </p:spPr>
        <p:txBody>
          <a:bodyPr lIns="87312" tIns="42862" rIns="87312" bIns="42862"/>
          <a:lstStyle/>
          <a:p>
            <a:pPr marL="342900" indent="-342900" algn="l">
              <a:spcBef>
                <a:spcPct val="20000"/>
              </a:spcBef>
              <a:buFontTx/>
              <a:buChar char="•"/>
            </a:pPr>
            <a:r>
              <a:rPr lang="en-US" sz="2400" dirty="0">
                <a:latin typeface="Arial" charset="0"/>
              </a:rPr>
              <a:t>The goal of any study is to make an accurate (true) inference, i.e.:</a:t>
            </a:r>
          </a:p>
          <a:p>
            <a:pPr marL="742950" lvl="1" indent="-285750" algn="l">
              <a:spcBef>
                <a:spcPct val="20000"/>
              </a:spcBef>
              <a:buFontTx/>
              <a:buChar char="–"/>
            </a:pPr>
            <a:r>
              <a:rPr lang="en-US" sz="2400" dirty="0">
                <a:latin typeface="Arial" charset="0"/>
              </a:rPr>
              <a:t>measure of disease occurrence in a descriptive study</a:t>
            </a:r>
          </a:p>
          <a:p>
            <a:pPr marL="742950" lvl="1" indent="-285750" algn="l">
              <a:spcBef>
                <a:spcPct val="20000"/>
              </a:spcBef>
              <a:buFontTx/>
              <a:buChar char="–"/>
            </a:pPr>
            <a:r>
              <a:rPr lang="en-US" sz="2400" dirty="0">
                <a:latin typeface="Arial" charset="0"/>
              </a:rPr>
              <a:t>measure of association between exposure and disease in an analytic study</a:t>
            </a:r>
          </a:p>
          <a:p>
            <a:pPr marL="342900" indent="-342900" algn="l">
              <a:spcBef>
                <a:spcPct val="20000"/>
              </a:spcBef>
              <a:buFontTx/>
              <a:buChar char="•"/>
            </a:pPr>
            <a:endParaRPr lang="en-US" sz="1000" dirty="0">
              <a:latin typeface="Arial" charset="0"/>
            </a:endParaRPr>
          </a:p>
          <a:p>
            <a:pPr marL="342900" indent="-342900" algn="l">
              <a:spcBef>
                <a:spcPct val="20000"/>
              </a:spcBef>
              <a:buFontTx/>
              <a:buChar char="•"/>
            </a:pPr>
            <a:r>
              <a:rPr lang="en-US" sz="2400" dirty="0">
                <a:latin typeface="Arial" charset="0"/>
              </a:rPr>
              <a:t>Ways of getting the wrong answer:</a:t>
            </a:r>
          </a:p>
          <a:p>
            <a:pPr marL="742950" lvl="1" indent="-285750" algn="l">
              <a:spcBef>
                <a:spcPct val="20000"/>
              </a:spcBef>
              <a:buFontTx/>
              <a:buChar char="–"/>
            </a:pPr>
            <a:r>
              <a:rPr lang="en-US" sz="2400" u="sng" dirty="0">
                <a:latin typeface="Arial" charset="0"/>
              </a:rPr>
              <a:t>systematic error</a:t>
            </a:r>
            <a:r>
              <a:rPr lang="en-US" sz="2400" dirty="0">
                <a:latin typeface="Arial" charset="0"/>
              </a:rPr>
              <a:t>; aka “threat to validity” or </a:t>
            </a:r>
            <a:r>
              <a:rPr lang="en-US" sz="2400" dirty="0" smtClean="0">
                <a:latin typeface="Arial" charset="0"/>
              </a:rPr>
              <a:t>“bias”</a:t>
            </a:r>
            <a:endParaRPr lang="en-US" sz="2400" dirty="0">
              <a:latin typeface="Arial" charset="0"/>
            </a:endParaRPr>
          </a:p>
          <a:p>
            <a:pPr marL="1143000" lvl="2" indent="-228600" algn="l">
              <a:spcBef>
                <a:spcPct val="20000"/>
              </a:spcBef>
              <a:buFontTx/>
              <a:buChar char="•"/>
            </a:pPr>
            <a:r>
              <a:rPr lang="en-US" sz="2400" dirty="0">
                <a:latin typeface="Arial" charset="0"/>
              </a:rPr>
              <a:t>any systematic process in </a:t>
            </a:r>
            <a:r>
              <a:rPr lang="en-US" sz="2400" dirty="0" smtClean="0">
                <a:latin typeface="Arial" charset="0"/>
              </a:rPr>
              <a:t>nature or in the </a:t>
            </a:r>
            <a:r>
              <a:rPr lang="en-US" sz="2400" dirty="0">
                <a:latin typeface="Arial" charset="0"/>
              </a:rPr>
              <a:t>conduct of a study that causes a distortion from the truth in a predictable direction </a:t>
            </a:r>
          </a:p>
          <a:p>
            <a:pPr marL="1143000" lvl="2" indent="-228600" algn="l">
              <a:spcBef>
                <a:spcPct val="20000"/>
              </a:spcBef>
              <a:buFontTx/>
              <a:buChar char="•"/>
            </a:pPr>
            <a:r>
              <a:rPr lang="en-US" sz="2400" dirty="0">
                <a:latin typeface="Arial" charset="0"/>
              </a:rPr>
              <a:t>captured in the </a:t>
            </a:r>
            <a:r>
              <a:rPr lang="en-US" sz="2400" b="1" i="1" dirty="0">
                <a:latin typeface="Arial" charset="0"/>
              </a:rPr>
              <a:t>validity</a:t>
            </a:r>
            <a:r>
              <a:rPr lang="en-US" sz="2400" dirty="0">
                <a:latin typeface="Arial" charset="0"/>
              </a:rPr>
              <a:t> of the inference</a:t>
            </a:r>
          </a:p>
          <a:p>
            <a:pPr marL="342900" indent="-342900" algn="l">
              <a:spcBef>
                <a:spcPct val="20000"/>
              </a:spcBef>
              <a:buFontTx/>
              <a:buChar char="•"/>
            </a:pPr>
            <a:endParaRPr lang="en-US" sz="700" dirty="0">
              <a:latin typeface="Arial" charset="0"/>
            </a:endParaRPr>
          </a:p>
          <a:p>
            <a:pPr marL="742950" lvl="1" indent="-285750" algn="l">
              <a:spcBef>
                <a:spcPct val="20000"/>
              </a:spcBef>
              <a:buFontTx/>
              <a:buChar char="–"/>
            </a:pPr>
            <a:r>
              <a:rPr lang="en-US" sz="2400" u="sng" dirty="0">
                <a:latin typeface="Arial" charset="0"/>
              </a:rPr>
              <a:t>random error</a:t>
            </a:r>
            <a:r>
              <a:rPr lang="en-US" sz="2400" dirty="0">
                <a:latin typeface="Arial" charset="0"/>
              </a:rPr>
              <a:t>; aka </a:t>
            </a:r>
            <a:r>
              <a:rPr lang="en-US" sz="2400" dirty="0" smtClean="0">
                <a:latin typeface="Arial" charset="0"/>
              </a:rPr>
              <a:t>“chance” </a:t>
            </a:r>
            <a:r>
              <a:rPr lang="en-US" sz="2400" dirty="0">
                <a:latin typeface="Arial" charset="0"/>
              </a:rPr>
              <a:t>or </a:t>
            </a:r>
            <a:r>
              <a:rPr lang="en-US" sz="2400" dirty="0" smtClean="0">
                <a:latin typeface="Arial" charset="0"/>
              </a:rPr>
              <a:t>“sampling error”</a:t>
            </a:r>
            <a:endParaRPr lang="en-US" sz="2400" dirty="0">
              <a:latin typeface="Arial" charset="0"/>
            </a:endParaRPr>
          </a:p>
          <a:p>
            <a:pPr marL="1143000" lvl="2" indent="-228600" algn="l">
              <a:spcBef>
                <a:spcPct val="20000"/>
              </a:spcBef>
              <a:buFontTx/>
              <a:buChar char="•"/>
            </a:pPr>
            <a:r>
              <a:rPr lang="en-US" sz="2400" dirty="0">
                <a:latin typeface="Arial" charset="0"/>
              </a:rPr>
              <a:t>occurs because we cannot study everyone (we must sample)</a:t>
            </a:r>
          </a:p>
          <a:p>
            <a:pPr marL="1143000" lvl="2" indent="-228600" algn="l">
              <a:spcBef>
                <a:spcPct val="20000"/>
              </a:spcBef>
              <a:buFontTx/>
              <a:buChar char="•"/>
            </a:pPr>
            <a:r>
              <a:rPr lang="en-US" sz="2400" dirty="0">
                <a:latin typeface="Arial" charset="0"/>
              </a:rPr>
              <a:t>r</a:t>
            </a:r>
            <a:r>
              <a:rPr lang="en-US" sz="2400" dirty="0" smtClean="0">
                <a:latin typeface="Arial" charset="0"/>
              </a:rPr>
              <a:t>elated to sample size; direction </a:t>
            </a:r>
            <a:r>
              <a:rPr lang="en-US" sz="2400" dirty="0">
                <a:latin typeface="Arial" charset="0"/>
              </a:rPr>
              <a:t>is random and not predictable</a:t>
            </a:r>
          </a:p>
          <a:p>
            <a:pPr marL="1143000" lvl="2" indent="-228600" algn="l">
              <a:spcBef>
                <a:spcPct val="20000"/>
              </a:spcBef>
              <a:buFontTx/>
              <a:buChar char="•"/>
            </a:pPr>
            <a:r>
              <a:rPr lang="en-US" sz="2400" dirty="0">
                <a:latin typeface="Arial" charset="0"/>
              </a:rPr>
              <a:t>captured in the </a:t>
            </a:r>
            <a:r>
              <a:rPr lang="en-US" sz="2400" b="1" i="1" dirty="0">
                <a:latin typeface="Arial" charset="0"/>
              </a:rPr>
              <a:t>precision</a:t>
            </a:r>
            <a:r>
              <a:rPr lang="en-US" sz="2400" dirty="0">
                <a:latin typeface="Arial" charset="0"/>
              </a:rPr>
              <a:t> of the inference (e.g., SE and CI)</a:t>
            </a:r>
            <a:endParaRPr lang="en-US" sz="2800" dirty="0">
              <a:latin typeface="Arial" charset="0"/>
            </a:endParaRPr>
          </a:p>
        </p:txBody>
      </p:sp>
      <p:sp>
        <p:nvSpPr>
          <p:cNvPr id="25603" name="Rectangle 3"/>
          <p:cNvSpPr>
            <a:spLocks noChangeArrowheads="1"/>
          </p:cNvSpPr>
          <p:nvPr/>
        </p:nvSpPr>
        <p:spPr bwMode="auto">
          <a:xfrm>
            <a:off x="266704" y="152400"/>
            <a:ext cx="9677400" cy="533400"/>
          </a:xfrm>
          <a:prstGeom prst="rect">
            <a:avLst/>
          </a:prstGeom>
          <a:noFill/>
          <a:ln w="9525">
            <a:noFill/>
            <a:miter lim="800000"/>
            <a:headEnd/>
            <a:tailEnd/>
          </a:ln>
        </p:spPr>
        <p:txBody>
          <a:bodyPr lIns="87312" tIns="42862" rIns="87312" bIns="42862" anchor="b"/>
          <a:lstStyle/>
          <a:p>
            <a:r>
              <a:rPr lang="en-US" b="1" dirty="0">
                <a:solidFill>
                  <a:schemeClr val="tx2"/>
                </a:solidFill>
                <a:latin typeface="Arial" charset="0"/>
              </a:rPr>
              <a:t>Error in Clinical </a:t>
            </a:r>
            <a:r>
              <a:rPr lang="en-US" b="1" dirty="0" smtClean="0">
                <a:solidFill>
                  <a:schemeClr val="tx2"/>
                </a:solidFill>
                <a:latin typeface="Arial" charset="0"/>
              </a:rPr>
              <a:t>and Epidemiologic Research</a:t>
            </a:r>
            <a:endParaRPr lang="en-US" b="1" dirty="0">
              <a:solidFill>
                <a:schemeClr val="tx2"/>
              </a:solidFill>
              <a:latin typeface="Arial"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5"/>
          <p:cNvGrpSpPr>
            <a:grpSpLocks/>
          </p:cNvGrpSpPr>
          <p:nvPr/>
        </p:nvGrpSpPr>
        <p:grpSpPr bwMode="auto">
          <a:xfrm>
            <a:off x="2857500" y="1771650"/>
            <a:ext cx="4143375" cy="3638550"/>
            <a:chOff x="1935" y="1302"/>
            <a:chExt cx="2610" cy="2292"/>
          </a:xfrm>
        </p:grpSpPr>
        <p:grpSp>
          <p:nvGrpSpPr>
            <p:cNvPr id="7202" name="Group 86"/>
            <p:cNvGrpSpPr>
              <a:grpSpLocks/>
            </p:cNvGrpSpPr>
            <p:nvPr/>
          </p:nvGrpSpPr>
          <p:grpSpPr bwMode="auto">
            <a:xfrm>
              <a:off x="1935" y="1302"/>
              <a:ext cx="2610" cy="2292"/>
              <a:chOff x="1935" y="1302"/>
              <a:chExt cx="2610" cy="2292"/>
            </a:xfrm>
          </p:grpSpPr>
          <p:graphicFrame>
            <p:nvGraphicFramePr>
              <p:cNvPr id="7173" name="Object 87"/>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spid="_x0000_s8006" name="Bitmap Image" r:id="rId4" imgW="4142857" imgH="3638095" progId="PBrush">
                      <p:embed/>
                    </p:oleObj>
                  </mc:Choice>
                  <mc:Fallback>
                    <p:oleObj name="Bitmap Image" r:id="rId4" imgW="4142857" imgH="3638095" progId="PBrush">
                      <p:embed/>
                      <p:pic>
                        <p:nvPicPr>
                          <p:cNvPr id="0" name="Object 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5" name="Oval 88"/>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dirty="0"/>
              </a:p>
            </p:txBody>
          </p:sp>
          <p:sp>
            <p:nvSpPr>
              <p:cNvPr id="7206" name="Oval 89"/>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dirty="0"/>
              </a:p>
            </p:txBody>
          </p:sp>
          <p:sp>
            <p:nvSpPr>
              <p:cNvPr id="7207" name="Oval 90"/>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7203" name="Oval 91"/>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dirty="0"/>
            </a:p>
          </p:txBody>
        </p:sp>
        <p:sp>
          <p:nvSpPr>
            <p:cNvPr id="7204" name="Oval 92"/>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dirty="0"/>
            </a:p>
          </p:txBody>
        </p:sp>
      </p:grpSp>
      <p:grpSp>
        <p:nvGrpSpPr>
          <p:cNvPr id="4" name="Group 77"/>
          <p:cNvGrpSpPr>
            <a:grpSpLocks/>
          </p:cNvGrpSpPr>
          <p:nvPr/>
        </p:nvGrpSpPr>
        <p:grpSpPr bwMode="auto">
          <a:xfrm>
            <a:off x="2066925" y="2914650"/>
            <a:ext cx="4143375" cy="3638550"/>
            <a:chOff x="1935" y="1302"/>
            <a:chExt cx="2610" cy="2292"/>
          </a:xfrm>
        </p:grpSpPr>
        <p:grpSp>
          <p:nvGrpSpPr>
            <p:cNvPr id="7196" name="Group 78"/>
            <p:cNvGrpSpPr>
              <a:grpSpLocks/>
            </p:cNvGrpSpPr>
            <p:nvPr/>
          </p:nvGrpSpPr>
          <p:grpSpPr bwMode="auto">
            <a:xfrm>
              <a:off x="1935" y="1302"/>
              <a:ext cx="2610" cy="2292"/>
              <a:chOff x="1935" y="1302"/>
              <a:chExt cx="2610" cy="2292"/>
            </a:xfrm>
          </p:grpSpPr>
          <p:graphicFrame>
            <p:nvGraphicFramePr>
              <p:cNvPr id="7172" name="Object 79"/>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spid="_x0000_s8007" name="Bitmap Image" r:id="rId6" imgW="4142857" imgH="3638095" progId="PBrush">
                      <p:embed/>
                    </p:oleObj>
                  </mc:Choice>
                  <mc:Fallback>
                    <p:oleObj name="Bitmap Image" r:id="rId6" imgW="4142857" imgH="3638095" progId="PBrush">
                      <p:embed/>
                      <p:pic>
                        <p:nvPicPr>
                          <p:cNvPr id="0" name="Object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99" name="Oval 80"/>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dirty="0"/>
              </a:p>
            </p:txBody>
          </p:sp>
          <p:sp>
            <p:nvSpPr>
              <p:cNvPr id="7200" name="Oval 81"/>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dirty="0"/>
              </a:p>
            </p:txBody>
          </p:sp>
          <p:sp>
            <p:nvSpPr>
              <p:cNvPr id="7201" name="Oval 82"/>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7197" name="Oval 83"/>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dirty="0"/>
            </a:p>
          </p:txBody>
        </p:sp>
        <p:sp>
          <p:nvSpPr>
            <p:cNvPr id="7198" name="Oval 84"/>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dirty="0"/>
            </a:p>
          </p:txBody>
        </p:sp>
      </p:grpSp>
      <p:grpSp>
        <p:nvGrpSpPr>
          <p:cNvPr id="6" name="Group 69"/>
          <p:cNvGrpSpPr>
            <a:grpSpLocks/>
          </p:cNvGrpSpPr>
          <p:nvPr/>
        </p:nvGrpSpPr>
        <p:grpSpPr bwMode="auto">
          <a:xfrm>
            <a:off x="2095500" y="1143000"/>
            <a:ext cx="4143375" cy="3638550"/>
            <a:chOff x="1935" y="1302"/>
            <a:chExt cx="2610" cy="2292"/>
          </a:xfrm>
        </p:grpSpPr>
        <p:grpSp>
          <p:nvGrpSpPr>
            <p:cNvPr id="7190" name="Group 70"/>
            <p:cNvGrpSpPr>
              <a:grpSpLocks/>
            </p:cNvGrpSpPr>
            <p:nvPr/>
          </p:nvGrpSpPr>
          <p:grpSpPr bwMode="auto">
            <a:xfrm>
              <a:off x="1935" y="1302"/>
              <a:ext cx="2610" cy="2292"/>
              <a:chOff x="1935" y="1302"/>
              <a:chExt cx="2610" cy="2292"/>
            </a:xfrm>
          </p:grpSpPr>
          <p:graphicFrame>
            <p:nvGraphicFramePr>
              <p:cNvPr id="7171" name="Object 71"/>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spid="_x0000_s8008" name="Bitmap Image" r:id="rId7" imgW="4142857" imgH="3638095" progId="PBrush">
                      <p:embed/>
                    </p:oleObj>
                  </mc:Choice>
                  <mc:Fallback>
                    <p:oleObj name="Bitmap Image" r:id="rId7" imgW="4142857" imgH="3638095" progId="PBrush">
                      <p:embed/>
                      <p:pic>
                        <p:nvPicPr>
                          <p:cNvPr id="0" name="Object 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93" name="Oval 72"/>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dirty="0"/>
              </a:p>
            </p:txBody>
          </p:sp>
          <p:sp>
            <p:nvSpPr>
              <p:cNvPr id="7194" name="Oval 73"/>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dirty="0"/>
              </a:p>
            </p:txBody>
          </p:sp>
          <p:sp>
            <p:nvSpPr>
              <p:cNvPr id="7195" name="Oval 74"/>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7191" name="Oval 75"/>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dirty="0"/>
            </a:p>
          </p:txBody>
        </p:sp>
        <p:sp>
          <p:nvSpPr>
            <p:cNvPr id="7192" name="Oval 76"/>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7177" name="Rectangle 2"/>
          <p:cNvSpPr>
            <a:spLocks noGrp="1" noChangeArrowheads="1"/>
          </p:cNvSpPr>
          <p:nvPr>
            <p:ph type="title"/>
          </p:nvPr>
        </p:nvSpPr>
        <p:spPr>
          <a:xfrm>
            <a:off x="419100" y="381000"/>
            <a:ext cx="9601200" cy="533400"/>
          </a:xfrm>
        </p:spPr>
        <p:txBody>
          <a:bodyPr/>
          <a:lstStyle/>
          <a:p>
            <a:r>
              <a:rPr lang="en-US" sz="2800" dirty="0" smtClean="0"/>
              <a:t>So Far, </a:t>
            </a:r>
            <a:r>
              <a:rPr lang="en-US" sz="2800" dirty="0"/>
              <a:t>J</a:t>
            </a:r>
            <a:r>
              <a:rPr lang="en-US" sz="2800" dirty="0" smtClean="0"/>
              <a:t>ust </a:t>
            </a:r>
            <a:r>
              <a:rPr lang="en-US" sz="2800" dirty="0"/>
              <a:t>T</a:t>
            </a:r>
            <a:r>
              <a:rPr lang="en-US" sz="2800" dirty="0" smtClean="0"/>
              <a:t>heory. When Performing an Actual Study:</a:t>
            </a:r>
            <a:r>
              <a:rPr lang="en-US" dirty="0" smtClean="0"/>
              <a:t/>
            </a:r>
            <a:br>
              <a:rPr lang="en-US" dirty="0" smtClean="0"/>
            </a:br>
            <a:r>
              <a:rPr lang="en-US" dirty="0" smtClean="0"/>
              <a:t> </a:t>
            </a:r>
            <a:r>
              <a:rPr lang="en-US" sz="2800" dirty="0" smtClean="0">
                <a:solidFill>
                  <a:schemeClr val="tx1"/>
                </a:solidFill>
              </a:rPr>
              <a:t>You Only Have One Shot</a:t>
            </a:r>
          </a:p>
        </p:txBody>
      </p:sp>
      <p:sp>
        <p:nvSpPr>
          <p:cNvPr id="7178" name="Text Box 8"/>
          <p:cNvSpPr txBox="1">
            <a:spLocks noChangeArrowheads="1"/>
          </p:cNvSpPr>
          <p:nvPr/>
        </p:nvSpPr>
        <p:spPr bwMode="auto">
          <a:xfrm>
            <a:off x="647700" y="2514600"/>
            <a:ext cx="2514600" cy="457200"/>
          </a:xfrm>
          <a:prstGeom prst="rect">
            <a:avLst/>
          </a:prstGeom>
          <a:noFill/>
          <a:ln w="9525" algn="ctr">
            <a:noFill/>
            <a:miter lim="800000"/>
            <a:headEnd/>
            <a:tailEnd/>
          </a:ln>
        </p:spPr>
        <p:txBody>
          <a:bodyPr>
            <a:spAutoFit/>
          </a:bodyPr>
          <a:lstStyle/>
          <a:p>
            <a:pPr>
              <a:spcBef>
                <a:spcPct val="50000"/>
              </a:spcBef>
            </a:pPr>
            <a:endParaRPr lang="en-US" sz="2400" dirty="0"/>
          </a:p>
        </p:txBody>
      </p:sp>
      <p:sp>
        <p:nvSpPr>
          <p:cNvPr id="610313" name="Text Box 9"/>
          <p:cNvSpPr txBox="1">
            <a:spLocks noChangeArrowheads="1"/>
          </p:cNvSpPr>
          <p:nvPr/>
        </p:nvSpPr>
        <p:spPr bwMode="auto">
          <a:xfrm>
            <a:off x="38100" y="1905001"/>
            <a:ext cx="2171700" cy="3785652"/>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Field of “statistics” can tell you the random error (precision) with formulae for confidence intervals</a:t>
            </a:r>
          </a:p>
        </p:txBody>
      </p:sp>
      <p:sp>
        <p:nvSpPr>
          <p:cNvPr id="610314" name="Text Box 10"/>
          <p:cNvSpPr txBox="1">
            <a:spLocks noChangeArrowheads="1"/>
          </p:cNvSpPr>
          <p:nvPr/>
        </p:nvSpPr>
        <p:spPr bwMode="auto">
          <a:xfrm>
            <a:off x="7886704" y="1371601"/>
            <a:ext cx="2209800" cy="2308324"/>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Only judgment can tell you about systematic error (validity) </a:t>
            </a:r>
          </a:p>
        </p:txBody>
      </p:sp>
      <p:sp>
        <p:nvSpPr>
          <p:cNvPr id="610315" name="Text Box 11"/>
          <p:cNvSpPr txBox="1">
            <a:spLocks noChangeArrowheads="1"/>
          </p:cNvSpPr>
          <p:nvPr/>
        </p:nvSpPr>
        <p:spPr bwMode="auto">
          <a:xfrm>
            <a:off x="7581900" y="3962400"/>
            <a:ext cx="2514600" cy="2677656"/>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Judgment requires subject matter and methodologic knowledge </a:t>
            </a:r>
            <a:endParaRPr lang="en-US" sz="2400" b="1" dirty="0" smtClean="0">
              <a:latin typeface="Arial" charset="0"/>
            </a:endParaRPr>
          </a:p>
          <a:p>
            <a:pPr>
              <a:spcBef>
                <a:spcPts val="0"/>
              </a:spcBef>
            </a:pPr>
            <a:r>
              <a:rPr lang="en-US" sz="2400" b="1" dirty="0" smtClean="0">
                <a:latin typeface="Arial" charset="0"/>
              </a:rPr>
              <a:t>(i.e., you)</a:t>
            </a:r>
            <a:endParaRPr lang="en-US" sz="2400" b="1" dirty="0">
              <a:latin typeface="Arial" charset="0"/>
            </a:endParaRPr>
          </a:p>
        </p:txBody>
      </p:sp>
      <p:grpSp>
        <p:nvGrpSpPr>
          <p:cNvPr id="8" name="Group 18"/>
          <p:cNvGrpSpPr>
            <a:grpSpLocks/>
          </p:cNvGrpSpPr>
          <p:nvPr/>
        </p:nvGrpSpPr>
        <p:grpSpPr bwMode="auto">
          <a:xfrm>
            <a:off x="3848103" y="1219200"/>
            <a:ext cx="4143375" cy="3638550"/>
            <a:chOff x="1935" y="1302"/>
            <a:chExt cx="2610" cy="2292"/>
          </a:xfrm>
        </p:grpSpPr>
        <p:grpSp>
          <p:nvGrpSpPr>
            <p:cNvPr id="7184" name="Group 16"/>
            <p:cNvGrpSpPr>
              <a:grpSpLocks/>
            </p:cNvGrpSpPr>
            <p:nvPr/>
          </p:nvGrpSpPr>
          <p:grpSpPr bwMode="auto">
            <a:xfrm>
              <a:off x="1935" y="1302"/>
              <a:ext cx="2610" cy="2292"/>
              <a:chOff x="1935" y="1302"/>
              <a:chExt cx="2610" cy="2292"/>
            </a:xfrm>
          </p:grpSpPr>
          <p:graphicFrame>
            <p:nvGraphicFramePr>
              <p:cNvPr id="7170" name="Object 3"/>
              <p:cNvGraphicFramePr>
                <a:graphicFrameLocks noChangeAspect="1"/>
              </p:cNvGraphicFramePr>
              <p:nvPr/>
            </p:nvGraphicFramePr>
            <p:xfrm>
              <a:off x="1935" y="1302"/>
              <a:ext cx="2610" cy="2292"/>
            </p:xfrm>
            <a:graphic>
              <a:graphicData uri="http://schemas.openxmlformats.org/presentationml/2006/ole">
                <mc:AlternateContent xmlns:mc="http://schemas.openxmlformats.org/markup-compatibility/2006">
                  <mc:Choice xmlns:v="urn:schemas-microsoft-com:vml" Requires="v">
                    <p:oleObj spid="_x0000_s8009" name="Bitmap Image" r:id="rId8" imgW="4142857" imgH="3638095" progId="PBrush">
                      <p:embed/>
                    </p:oleObj>
                  </mc:Choice>
                  <mc:Fallback>
                    <p:oleObj name="Bitmap Image" r:id="rId8" imgW="4142857" imgH="3638095" progId="PBrush">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 y="1302"/>
                            <a:ext cx="2610" cy="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7" name="Oval 4"/>
              <p:cNvSpPr>
                <a:spLocks noChangeArrowheads="1"/>
              </p:cNvSpPr>
              <p:nvPr/>
            </p:nvSpPr>
            <p:spPr bwMode="auto">
              <a:xfrm>
                <a:off x="3048" y="1584"/>
                <a:ext cx="288" cy="240"/>
              </a:xfrm>
              <a:prstGeom prst="ellipse">
                <a:avLst/>
              </a:prstGeom>
              <a:solidFill>
                <a:schemeClr val="bg1"/>
              </a:solidFill>
              <a:ln w="9525" algn="ctr">
                <a:noFill/>
                <a:round/>
                <a:headEnd/>
                <a:tailEnd/>
              </a:ln>
            </p:spPr>
            <p:txBody>
              <a:bodyPr wrap="none" anchor="ctr"/>
              <a:lstStyle/>
              <a:p>
                <a:endParaRPr lang="en-US" dirty="0"/>
              </a:p>
            </p:txBody>
          </p:sp>
          <p:sp>
            <p:nvSpPr>
              <p:cNvPr id="7188" name="Oval 5"/>
              <p:cNvSpPr>
                <a:spLocks noChangeArrowheads="1"/>
              </p:cNvSpPr>
              <p:nvPr/>
            </p:nvSpPr>
            <p:spPr bwMode="auto">
              <a:xfrm>
                <a:off x="3816" y="2304"/>
                <a:ext cx="288" cy="240"/>
              </a:xfrm>
              <a:prstGeom prst="ellipse">
                <a:avLst/>
              </a:prstGeom>
              <a:solidFill>
                <a:schemeClr val="bg1"/>
              </a:solidFill>
              <a:ln w="9525" algn="ctr">
                <a:noFill/>
                <a:round/>
                <a:headEnd/>
                <a:tailEnd/>
              </a:ln>
            </p:spPr>
            <p:txBody>
              <a:bodyPr wrap="none" anchor="ctr"/>
              <a:lstStyle/>
              <a:p>
                <a:endParaRPr lang="en-US" dirty="0"/>
              </a:p>
            </p:txBody>
          </p:sp>
          <p:sp>
            <p:nvSpPr>
              <p:cNvPr id="7189" name="Oval 6"/>
              <p:cNvSpPr>
                <a:spLocks noChangeArrowheads="1"/>
              </p:cNvSpPr>
              <p:nvPr/>
            </p:nvSpPr>
            <p:spPr bwMode="auto">
              <a:xfrm>
                <a:off x="3192" y="316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7185" name="Oval 7"/>
            <p:cNvSpPr>
              <a:spLocks noChangeArrowheads="1"/>
            </p:cNvSpPr>
            <p:nvPr/>
          </p:nvSpPr>
          <p:spPr bwMode="auto">
            <a:xfrm>
              <a:off x="3048" y="2352"/>
              <a:ext cx="288" cy="240"/>
            </a:xfrm>
            <a:prstGeom prst="ellipse">
              <a:avLst/>
            </a:prstGeom>
            <a:solidFill>
              <a:schemeClr val="bg1"/>
            </a:solidFill>
            <a:ln w="9525" algn="ctr">
              <a:noFill/>
              <a:round/>
              <a:headEnd/>
              <a:tailEnd/>
            </a:ln>
          </p:spPr>
          <p:txBody>
            <a:bodyPr wrap="none" anchor="ctr"/>
            <a:lstStyle/>
            <a:p>
              <a:endParaRPr lang="en-US" dirty="0"/>
            </a:p>
          </p:txBody>
        </p:sp>
        <p:sp>
          <p:nvSpPr>
            <p:cNvPr id="7186" name="Oval 17"/>
            <p:cNvSpPr>
              <a:spLocks noChangeArrowheads="1"/>
            </p:cNvSpPr>
            <p:nvPr/>
          </p:nvSpPr>
          <p:spPr bwMode="auto">
            <a:xfrm>
              <a:off x="2376" y="2448"/>
              <a:ext cx="288" cy="240"/>
            </a:xfrm>
            <a:prstGeom prst="ellipse">
              <a:avLst/>
            </a:prstGeom>
            <a:solidFill>
              <a:schemeClr val="bg1"/>
            </a:solidFill>
            <a:ln w="9525" algn="ctr">
              <a:noFill/>
              <a:round/>
              <a:headEnd/>
              <a:tailEnd/>
            </a:ln>
          </p:spPr>
          <p:txBody>
            <a:bodyPr wrap="none" anchor="ctr"/>
            <a:lstStyle/>
            <a:p>
              <a:endParaRPr lang="en-US" dirty="0"/>
            </a:p>
          </p:txBody>
        </p:sp>
      </p:grpSp>
      <p:sp>
        <p:nvSpPr>
          <p:cNvPr id="610324" name="Oval 20"/>
          <p:cNvSpPr>
            <a:spLocks noChangeArrowheads="1"/>
          </p:cNvSpPr>
          <p:nvPr/>
        </p:nvSpPr>
        <p:spPr bwMode="auto">
          <a:xfrm>
            <a:off x="4762500" y="3581400"/>
            <a:ext cx="228600" cy="228600"/>
          </a:xfrm>
          <a:prstGeom prst="ellipse">
            <a:avLst/>
          </a:prstGeom>
          <a:solidFill>
            <a:srgbClr val="FF3300"/>
          </a:solidFill>
          <a:ln w="9525" algn="ctr">
            <a:solidFill>
              <a:schemeClr val="tx1"/>
            </a:solidFill>
            <a:round/>
            <a:headEnd/>
            <a:tailEnd/>
          </a:ln>
        </p:spPr>
        <p:txBody>
          <a:bodyPr wrap="none" anchor="ctr"/>
          <a:lstStyle/>
          <a:p>
            <a:endParaRPr lang="en-US" dirty="0"/>
          </a:p>
        </p:txBody>
      </p:sp>
      <p:cxnSp>
        <p:nvCxnSpPr>
          <p:cNvPr id="5" name="Straight Connector 4"/>
          <p:cNvCxnSpPr/>
          <p:nvPr/>
        </p:nvCxnSpPr>
        <p:spPr bwMode="auto">
          <a:xfrm>
            <a:off x="4519613" y="3695700"/>
            <a:ext cx="700088" cy="0"/>
          </a:xfrm>
          <a:prstGeom prst="line">
            <a:avLst/>
          </a:prstGeom>
          <a:noFill/>
          <a:ln w="38100" cap="flat" cmpd="sng" algn="ctr">
            <a:solidFill>
              <a:srgbClr val="FF0000"/>
            </a:solidFill>
            <a:prstDash val="solid"/>
            <a:round/>
            <a:headEnd type="none" w="med" len="med"/>
            <a:tailEnd type="none" w="med" len="med"/>
          </a:ln>
          <a:effectLst/>
        </p:spPr>
      </p:cxnSp>
      <p:cxnSp>
        <p:nvCxnSpPr>
          <p:cNvPr id="52" name="Straight Connector 51"/>
          <p:cNvCxnSpPr/>
          <p:nvPr/>
        </p:nvCxnSpPr>
        <p:spPr bwMode="auto">
          <a:xfrm>
            <a:off x="4533900" y="3590925"/>
            <a:ext cx="0" cy="228600"/>
          </a:xfrm>
          <a:prstGeom prst="line">
            <a:avLst/>
          </a:prstGeom>
          <a:noFill/>
          <a:ln w="38100" cap="flat" cmpd="sng" algn="ctr">
            <a:solidFill>
              <a:srgbClr val="FF0000"/>
            </a:solidFill>
            <a:prstDash val="solid"/>
            <a:round/>
            <a:headEnd type="none" w="med" len="med"/>
            <a:tailEnd type="none" w="med" len="med"/>
          </a:ln>
          <a:effectLst/>
        </p:spPr>
      </p:cxnSp>
      <p:cxnSp>
        <p:nvCxnSpPr>
          <p:cNvPr id="53" name="Straight Connector 52"/>
          <p:cNvCxnSpPr/>
          <p:nvPr/>
        </p:nvCxnSpPr>
        <p:spPr bwMode="auto">
          <a:xfrm>
            <a:off x="5225544" y="3590925"/>
            <a:ext cx="0" cy="228600"/>
          </a:xfrm>
          <a:prstGeom prst="line">
            <a:avLst/>
          </a:prstGeom>
          <a:noFill/>
          <a:ln w="381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03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03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6"/>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4"/>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03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0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13" grpId="0"/>
      <p:bldP spid="610314" grpId="0"/>
      <p:bldP spid="610315" grpId="0"/>
      <p:bldP spid="6103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719727" y="2109087"/>
            <a:ext cx="65151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5" name="Rectangle 4"/>
          <p:cNvSpPr/>
          <p:nvPr/>
        </p:nvSpPr>
        <p:spPr>
          <a:xfrm>
            <a:off x="8229600" y="2895600"/>
            <a:ext cx="51435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6" name="Rectangle 5"/>
          <p:cNvSpPr/>
          <p:nvPr/>
        </p:nvSpPr>
        <p:spPr>
          <a:xfrm>
            <a:off x="1200150" y="2133600"/>
            <a:ext cx="51435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2143125" y="1828800"/>
            <a:ext cx="51435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657475" y="1905000"/>
            <a:ext cx="51435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286250" y="2057400"/>
            <a:ext cx="51435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400675" y="2209800"/>
            <a:ext cx="51435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257925" y="2286000"/>
            <a:ext cx="51435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629527" y="2552700"/>
            <a:ext cx="385763" cy="266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800975" y="2590800"/>
            <a:ext cx="428625"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000375" y="1905000"/>
            <a:ext cx="428625"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714875" y="2133600"/>
            <a:ext cx="428625"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743575" y="2286000"/>
            <a:ext cx="428625"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257554" y="1782163"/>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24" name="Oval 23"/>
          <p:cNvSpPr/>
          <p:nvPr/>
        </p:nvSpPr>
        <p:spPr>
          <a:xfrm>
            <a:off x="5143500" y="2057400"/>
            <a:ext cx="85725"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25" name="Oval 24"/>
          <p:cNvSpPr/>
          <p:nvPr/>
        </p:nvSpPr>
        <p:spPr>
          <a:xfrm>
            <a:off x="6172200" y="2209800"/>
            <a:ext cx="85725"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26" name="Oval 25"/>
          <p:cNvSpPr/>
          <p:nvPr/>
        </p:nvSpPr>
        <p:spPr>
          <a:xfrm flipH="1" flipV="1">
            <a:off x="6741870" y="1736441"/>
            <a:ext cx="51434"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cxnSp>
        <p:nvCxnSpPr>
          <p:cNvPr id="35" name="Straight Connector 34"/>
          <p:cNvCxnSpPr>
            <a:endCxn id="105491" idx="1"/>
          </p:cNvCxnSpPr>
          <p:nvPr/>
        </p:nvCxnSpPr>
        <p:spPr>
          <a:xfrm flipV="1">
            <a:off x="3686177" y="2100778"/>
            <a:ext cx="383976" cy="3413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4070153" y="1916112"/>
            <a:ext cx="420308" cy="369332"/>
          </a:xfrm>
          <a:prstGeom prst="rect">
            <a:avLst/>
          </a:prstGeom>
          <a:noFill/>
          <a:ln w="9525">
            <a:noFill/>
            <a:miter lim="800000"/>
            <a:headEnd/>
            <a:tailEnd/>
          </a:ln>
        </p:spPr>
        <p:txBody>
          <a:bodyPr wrap="none">
            <a:spAutoFit/>
          </a:bodyPr>
          <a:lstStyle/>
          <a:p>
            <a:pPr algn="l" eaLnBrk="1" hangingPunct="1"/>
            <a:r>
              <a:rPr lang="en-US" sz="1800" dirty="0">
                <a:solidFill>
                  <a:srgbClr val="000000"/>
                </a:solidFill>
                <a:latin typeface="Calibri" pitchFamily="34" charset="0"/>
              </a:rPr>
              <a:t>CE</a:t>
            </a:r>
          </a:p>
        </p:txBody>
      </p:sp>
      <p:sp>
        <p:nvSpPr>
          <p:cNvPr id="105508" name="AutoShape 3"/>
          <p:cNvSpPr>
            <a:spLocks noChangeArrowheads="1"/>
          </p:cNvSpPr>
          <p:nvPr/>
        </p:nvSpPr>
        <p:spPr bwMode="auto">
          <a:xfrm rot="10800000">
            <a:off x="1714500" y="783567"/>
            <a:ext cx="702945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pPr algn="l" eaLnBrk="1" hangingPunct="1"/>
            <a:endParaRPr lang="en-US" sz="1800" dirty="0">
              <a:solidFill>
                <a:srgbClr val="000000"/>
              </a:solidFill>
              <a:latin typeface="Calibri" pitchFamily="34" charset="0"/>
            </a:endParaRPr>
          </a:p>
        </p:txBody>
      </p:sp>
      <p:cxnSp>
        <p:nvCxnSpPr>
          <p:cNvPr id="105515" name="Straight Connector 80"/>
          <p:cNvCxnSpPr>
            <a:cxnSpLocks noChangeShapeType="1"/>
          </p:cNvCxnSpPr>
          <p:nvPr/>
        </p:nvCxnSpPr>
        <p:spPr bwMode="auto">
          <a:xfrm>
            <a:off x="6364763" y="1219200"/>
            <a:ext cx="377191" cy="435516"/>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885950" y="802635"/>
            <a:ext cx="1371600" cy="646331"/>
          </a:xfrm>
          <a:prstGeom prst="rect">
            <a:avLst/>
          </a:prstGeom>
          <a:noFill/>
          <a:ln w="9525">
            <a:noFill/>
            <a:miter lim="800000"/>
            <a:headEnd/>
            <a:tailEnd/>
          </a:ln>
        </p:spPr>
        <p:txBody>
          <a:bodyPr wrap="square">
            <a:spAutoFit/>
          </a:bodyPr>
          <a:lstStyle/>
          <a:p>
            <a:pPr algn="l" eaLnBrk="1" hangingPunct="1"/>
            <a:r>
              <a:rPr lang="en-US" sz="1800" dirty="0" smtClean="0">
                <a:solidFill>
                  <a:srgbClr val="000000"/>
                </a:solidFill>
                <a:latin typeface="Calibri" pitchFamily="34" charset="0"/>
              </a:rPr>
              <a:t>New Members</a:t>
            </a:r>
            <a:endParaRPr lang="en-US" sz="1800" dirty="0">
              <a:solidFill>
                <a:srgbClr val="000000"/>
              </a:solidFill>
              <a:latin typeface="Calibri" pitchFamily="34" charset="0"/>
            </a:endParaRPr>
          </a:p>
        </p:txBody>
      </p:sp>
      <p:cxnSp>
        <p:nvCxnSpPr>
          <p:cNvPr id="21" name="Straight Connector 20"/>
          <p:cNvCxnSpPr/>
          <p:nvPr/>
        </p:nvCxnSpPr>
        <p:spPr>
          <a:xfrm flipV="1">
            <a:off x="7029450" y="2362200"/>
            <a:ext cx="428625"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7458075" y="2286000"/>
            <a:ext cx="85725"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cxnSp>
        <p:nvCxnSpPr>
          <p:cNvPr id="55" name="Straight Arrow Connector 54"/>
          <p:cNvCxnSpPr/>
          <p:nvPr/>
        </p:nvCxnSpPr>
        <p:spPr>
          <a:xfrm>
            <a:off x="4714875" y="1099767"/>
            <a:ext cx="363438"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743575" y="1225450"/>
            <a:ext cx="363438"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58" idx="1"/>
          </p:cNvCxnSpPr>
          <p:nvPr/>
        </p:nvCxnSpPr>
        <p:spPr>
          <a:xfrm>
            <a:off x="7249423" y="1339880"/>
            <a:ext cx="208652" cy="216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7458075" y="1371600"/>
            <a:ext cx="420308" cy="369332"/>
          </a:xfrm>
          <a:prstGeom prst="rect">
            <a:avLst/>
          </a:prstGeom>
          <a:noFill/>
          <a:ln w="9525">
            <a:noFill/>
            <a:miter lim="800000"/>
            <a:headEnd/>
            <a:tailEnd/>
          </a:ln>
        </p:spPr>
        <p:txBody>
          <a:bodyPr wrap="none">
            <a:spAutoFit/>
          </a:bodyPr>
          <a:lstStyle/>
          <a:p>
            <a:pPr algn="l" eaLnBrk="1" hangingPunct="1"/>
            <a:r>
              <a:rPr lang="en-US" sz="1800" dirty="0">
                <a:solidFill>
                  <a:srgbClr val="000000"/>
                </a:solidFill>
                <a:latin typeface="Calibri" pitchFamily="34" charset="0"/>
              </a:rPr>
              <a:t>CE</a:t>
            </a:r>
          </a:p>
        </p:txBody>
      </p:sp>
      <p:sp>
        <p:nvSpPr>
          <p:cNvPr id="59" name="Rectangle 58"/>
          <p:cNvSpPr/>
          <p:nvPr/>
        </p:nvSpPr>
        <p:spPr>
          <a:xfrm>
            <a:off x="8234828" y="779043"/>
            <a:ext cx="509123" cy="669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32" name="TextBox 43"/>
          <p:cNvSpPr txBox="1">
            <a:spLocks noChangeArrowheads="1"/>
          </p:cNvSpPr>
          <p:nvPr/>
        </p:nvSpPr>
        <p:spPr bwMode="auto">
          <a:xfrm>
            <a:off x="2987140" y="6293108"/>
            <a:ext cx="1697901" cy="369332"/>
          </a:xfrm>
          <a:prstGeom prst="rect">
            <a:avLst/>
          </a:prstGeom>
          <a:noFill/>
          <a:ln w="9525">
            <a:noFill/>
            <a:miter lim="800000"/>
            <a:headEnd/>
            <a:tailEnd/>
          </a:ln>
        </p:spPr>
        <p:txBody>
          <a:bodyPr wrap="none">
            <a:spAutoFit/>
          </a:bodyPr>
          <a:lstStyle/>
          <a:p>
            <a:pPr algn="l" eaLnBrk="1" hangingPunct="1"/>
            <a:r>
              <a:rPr lang="en-US" sz="1800" dirty="0" smtClean="0">
                <a:solidFill>
                  <a:srgbClr val="000000"/>
                </a:solidFill>
                <a:latin typeface="Calibri" pitchFamily="34" charset="0"/>
              </a:rPr>
              <a:t>Calendar Time   </a:t>
            </a:r>
            <a:endParaRPr lang="en-US" sz="1800" dirty="0">
              <a:solidFill>
                <a:srgbClr val="000000"/>
              </a:solidFill>
              <a:latin typeface="Calibri" pitchFamily="34" charset="0"/>
            </a:endParaRPr>
          </a:p>
        </p:txBody>
      </p:sp>
      <p:cxnSp>
        <p:nvCxnSpPr>
          <p:cNvPr id="36" name="Straight Arrow Connector 35"/>
          <p:cNvCxnSpPr/>
          <p:nvPr/>
        </p:nvCxnSpPr>
        <p:spPr>
          <a:xfrm flipV="1">
            <a:off x="4851063" y="6438900"/>
            <a:ext cx="1285875"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1"/>
          <p:cNvCxnSpPr>
            <a:cxnSpLocks noChangeShapeType="1"/>
          </p:cNvCxnSpPr>
          <p:nvPr/>
        </p:nvCxnSpPr>
        <p:spPr bwMode="auto">
          <a:xfrm>
            <a:off x="5314950" y="2011064"/>
            <a:ext cx="1800225" cy="0"/>
          </a:xfrm>
          <a:prstGeom prst="straightConnector1">
            <a:avLst/>
          </a:prstGeom>
          <a:noFill/>
          <a:ln w="25400" algn="ctr">
            <a:solidFill>
              <a:schemeClr val="tx1"/>
            </a:solidFill>
            <a:prstDash val="sysDash"/>
            <a:round/>
            <a:headEnd/>
            <a:tailEnd type="arrow" w="med" len="med"/>
          </a:ln>
        </p:spPr>
      </p:cxnSp>
      <p:cxnSp>
        <p:nvCxnSpPr>
          <p:cNvPr id="38" name="Straight Connector 53"/>
          <p:cNvCxnSpPr>
            <a:cxnSpLocks noChangeShapeType="1"/>
          </p:cNvCxnSpPr>
          <p:nvPr/>
        </p:nvCxnSpPr>
        <p:spPr bwMode="auto">
          <a:xfrm flipV="1">
            <a:off x="3565881" y="1922838"/>
            <a:ext cx="5057775" cy="0"/>
          </a:xfrm>
          <a:prstGeom prst="line">
            <a:avLst/>
          </a:prstGeom>
          <a:noFill/>
          <a:ln w="25400" algn="ctr">
            <a:solidFill>
              <a:schemeClr val="tx1"/>
            </a:solidFill>
            <a:prstDash val="sysDash"/>
            <a:round/>
            <a:headEnd/>
            <a:tailEnd/>
          </a:ln>
        </p:spPr>
      </p:cxnSp>
      <p:cxnSp>
        <p:nvCxnSpPr>
          <p:cNvPr id="39" name="Straight Arrow Connector 56"/>
          <p:cNvCxnSpPr>
            <a:cxnSpLocks noChangeShapeType="1"/>
          </p:cNvCxnSpPr>
          <p:nvPr/>
        </p:nvCxnSpPr>
        <p:spPr bwMode="auto">
          <a:xfrm>
            <a:off x="8651369" y="1922838"/>
            <a:ext cx="6856" cy="916916"/>
          </a:xfrm>
          <a:prstGeom prst="straightConnector1">
            <a:avLst/>
          </a:prstGeom>
          <a:noFill/>
          <a:ln w="25400" algn="ctr">
            <a:solidFill>
              <a:schemeClr val="tx1"/>
            </a:solidFill>
            <a:prstDash val="dash"/>
            <a:round/>
            <a:headEnd/>
            <a:tailEnd type="arrow" w="med" len="med"/>
          </a:ln>
        </p:spPr>
      </p:cxnSp>
      <p:cxnSp>
        <p:nvCxnSpPr>
          <p:cNvPr id="40" name="Straight Connector 58"/>
          <p:cNvCxnSpPr>
            <a:cxnSpLocks noChangeShapeType="1"/>
          </p:cNvCxnSpPr>
          <p:nvPr/>
        </p:nvCxnSpPr>
        <p:spPr bwMode="auto">
          <a:xfrm flipV="1">
            <a:off x="6270431" y="2164681"/>
            <a:ext cx="2044898" cy="11113"/>
          </a:xfrm>
          <a:prstGeom prst="line">
            <a:avLst/>
          </a:prstGeom>
          <a:noFill/>
          <a:ln w="25400" algn="ctr">
            <a:solidFill>
              <a:schemeClr val="tx1"/>
            </a:solidFill>
            <a:prstDash val="sysDash"/>
            <a:round/>
            <a:headEnd/>
            <a:tailEnd/>
          </a:ln>
        </p:spPr>
      </p:cxnSp>
      <p:cxnSp>
        <p:nvCxnSpPr>
          <p:cNvPr id="41" name="Straight Arrow Connector 56"/>
          <p:cNvCxnSpPr>
            <a:cxnSpLocks noChangeShapeType="1"/>
          </p:cNvCxnSpPr>
          <p:nvPr/>
        </p:nvCxnSpPr>
        <p:spPr bwMode="auto">
          <a:xfrm>
            <a:off x="8399263" y="2163464"/>
            <a:ext cx="1787" cy="685800"/>
          </a:xfrm>
          <a:prstGeom prst="straightConnector1">
            <a:avLst/>
          </a:prstGeom>
          <a:noFill/>
          <a:ln w="25400" algn="ctr">
            <a:solidFill>
              <a:schemeClr val="tx1"/>
            </a:solidFill>
            <a:prstDash val="dash"/>
            <a:round/>
            <a:headEnd/>
            <a:tailEnd type="arrow" w="med" len="med"/>
          </a:ln>
        </p:spPr>
      </p:cxnSp>
      <p:cxnSp>
        <p:nvCxnSpPr>
          <p:cNvPr id="42" name="Straight Arrow Connector 31"/>
          <p:cNvCxnSpPr>
            <a:cxnSpLocks noChangeShapeType="1"/>
          </p:cNvCxnSpPr>
          <p:nvPr/>
        </p:nvCxnSpPr>
        <p:spPr bwMode="auto">
          <a:xfrm>
            <a:off x="7642030" y="2284042"/>
            <a:ext cx="373260" cy="3173"/>
          </a:xfrm>
          <a:prstGeom prst="straightConnector1">
            <a:avLst/>
          </a:prstGeom>
          <a:noFill/>
          <a:ln w="25400" algn="ctr">
            <a:solidFill>
              <a:schemeClr val="tx1"/>
            </a:solidFill>
            <a:prstDash val="sysDash"/>
            <a:round/>
            <a:headEnd/>
            <a:tailEnd type="arrow" w="med" len="med"/>
          </a:ln>
        </p:spPr>
      </p:cxnSp>
      <p:sp>
        <p:nvSpPr>
          <p:cNvPr id="43" name="TextBox 43"/>
          <p:cNvSpPr txBox="1">
            <a:spLocks noChangeArrowheads="1"/>
          </p:cNvSpPr>
          <p:nvPr/>
        </p:nvSpPr>
        <p:spPr bwMode="auto">
          <a:xfrm>
            <a:off x="7599179" y="6336268"/>
            <a:ext cx="2087746" cy="369332"/>
          </a:xfrm>
          <a:prstGeom prst="rect">
            <a:avLst/>
          </a:prstGeom>
          <a:noFill/>
          <a:ln w="9525">
            <a:noFill/>
            <a:miter lim="800000"/>
            <a:headEnd/>
            <a:tailEnd/>
          </a:ln>
        </p:spPr>
        <p:txBody>
          <a:bodyPr wrap="square">
            <a:spAutoFit/>
          </a:bodyPr>
          <a:lstStyle/>
          <a:p>
            <a:pPr eaLnBrk="1" hangingPunct="1"/>
            <a:r>
              <a:rPr lang="en-US" sz="1800" dirty="0">
                <a:solidFill>
                  <a:srgbClr val="000000"/>
                </a:solidFill>
                <a:latin typeface="Calibri" pitchFamily="34" charset="0"/>
              </a:rPr>
              <a:t>Time of the Study</a:t>
            </a:r>
          </a:p>
        </p:txBody>
      </p:sp>
      <p:sp>
        <p:nvSpPr>
          <p:cNvPr id="44" name="Up Arrow 43"/>
          <p:cNvSpPr/>
          <p:nvPr/>
        </p:nvSpPr>
        <p:spPr>
          <a:xfrm>
            <a:off x="8401054" y="6127492"/>
            <a:ext cx="88338" cy="2733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cxnSp>
        <p:nvCxnSpPr>
          <p:cNvPr id="45" name="Straight Connector 53"/>
          <p:cNvCxnSpPr>
            <a:cxnSpLocks noChangeShapeType="1"/>
          </p:cNvCxnSpPr>
          <p:nvPr/>
        </p:nvCxnSpPr>
        <p:spPr bwMode="auto">
          <a:xfrm>
            <a:off x="6858000" y="1719546"/>
            <a:ext cx="1497878" cy="0"/>
          </a:xfrm>
          <a:prstGeom prst="line">
            <a:avLst/>
          </a:prstGeom>
          <a:noFill/>
          <a:ln w="25400" algn="ctr">
            <a:solidFill>
              <a:schemeClr val="tx1"/>
            </a:solidFill>
            <a:prstDash val="sysDash"/>
            <a:round/>
            <a:headEnd/>
            <a:tailEnd/>
          </a:ln>
        </p:spPr>
      </p:cxnSp>
      <p:cxnSp>
        <p:nvCxnSpPr>
          <p:cNvPr id="46" name="Straight Arrow Connector 56"/>
          <p:cNvCxnSpPr>
            <a:cxnSpLocks noChangeShapeType="1"/>
          </p:cNvCxnSpPr>
          <p:nvPr/>
        </p:nvCxnSpPr>
        <p:spPr bwMode="auto">
          <a:xfrm flipH="1" flipV="1">
            <a:off x="8487460" y="1470584"/>
            <a:ext cx="2613" cy="250179"/>
          </a:xfrm>
          <a:prstGeom prst="straightConnector1">
            <a:avLst/>
          </a:prstGeom>
          <a:noFill/>
          <a:ln w="25400" algn="ctr">
            <a:solidFill>
              <a:schemeClr val="tx1"/>
            </a:solidFill>
            <a:prstDash val="sysDash"/>
            <a:round/>
            <a:headEnd/>
            <a:tailEnd type="arrow" w="med" len="med"/>
          </a:ln>
        </p:spPr>
      </p:cxnSp>
      <p:sp>
        <p:nvSpPr>
          <p:cNvPr id="47" name="Oval 46"/>
          <p:cNvSpPr/>
          <p:nvPr/>
        </p:nvSpPr>
        <p:spPr>
          <a:xfrm>
            <a:off x="6635398" y="1624717"/>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48" name="Oval 47"/>
          <p:cNvSpPr/>
          <p:nvPr/>
        </p:nvSpPr>
        <p:spPr>
          <a:xfrm>
            <a:off x="5081377" y="1982366"/>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49" name="Oval 48"/>
          <p:cNvSpPr/>
          <p:nvPr/>
        </p:nvSpPr>
        <p:spPr>
          <a:xfrm>
            <a:off x="6090924" y="2092223"/>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50" name="Oval 49"/>
          <p:cNvSpPr/>
          <p:nvPr/>
        </p:nvSpPr>
        <p:spPr>
          <a:xfrm>
            <a:off x="7406922" y="2203783"/>
            <a:ext cx="273756"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dirty="0">
              <a:solidFill>
                <a:srgbClr val="FFFFFF"/>
              </a:solidFill>
            </a:endParaRPr>
          </a:p>
        </p:txBody>
      </p:sp>
      <p:sp>
        <p:nvSpPr>
          <p:cNvPr id="51" name="Text Box 3"/>
          <p:cNvSpPr txBox="1">
            <a:spLocks noChangeArrowheads="1"/>
          </p:cNvSpPr>
          <p:nvPr/>
        </p:nvSpPr>
        <p:spPr bwMode="auto">
          <a:xfrm>
            <a:off x="261502" y="77368"/>
            <a:ext cx="8682954" cy="492443"/>
          </a:xfrm>
          <a:prstGeom prst="rect">
            <a:avLst/>
          </a:prstGeom>
          <a:noFill/>
          <a:ln w="9525">
            <a:noFill/>
            <a:miter lim="800000"/>
            <a:headEnd/>
            <a:tailEnd/>
          </a:ln>
        </p:spPr>
        <p:txBody>
          <a:bodyPr wrap="none">
            <a:spAutoFit/>
          </a:bodyPr>
          <a:lstStyle/>
          <a:p>
            <a:pPr algn="l"/>
            <a:r>
              <a:rPr lang="en-US" sz="2600" b="1" dirty="0">
                <a:solidFill>
                  <a:srgbClr val="000000"/>
                </a:solidFill>
              </a:rPr>
              <a:t>Cross-Sectional </a:t>
            </a:r>
            <a:r>
              <a:rPr lang="en-US" sz="2600" b="1" dirty="0" smtClean="0">
                <a:solidFill>
                  <a:srgbClr val="000000"/>
                </a:solidFill>
              </a:rPr>
              <a:t>Study: From a Dynamic Cohort Study Base</a:t>
            </a:r>
            <a:endParaRPr lang="en-US" sz="2600" b="1" dirty="0">
              <a:solidFill>
                <a:srgbClr val="000000"/>
              </a:solidFill>
            </a:endParaRPr>
          </a:p>
        </p:txBody>
      </p:sp>
      <p:grpSp>
        <p:nvGrpSpPr>
          <p:cNvPr id="52" name="Group 51"/>
          <p:cNvGrpSpPr/>
          <p:nvPr/>
        </p:nvGrpSpPr>
        <p:grpSpPr>
          <a:xfrm>
            <a:off x="8143858" y="493607"/>
            <a:ext cx="646331" cy="5832157"/>
            <a:chOff x="6187958" y="1221433"/>
            <a:chExt cx="336442" cy="4987280"/>
          </a:xfrm>
        </p:grpSpPr>
        <p:cxnSp>
          <p:nvCxnSpPr>
            <p:cNvPr id="53" name="Straight Arrow Connector 52"/>
            <p:cNvCxnSpPr/>
            <p:nvPr/>
          </p:nvCxnSpPr>
          <p:spPr bwMode="auto">
            <a:xfrm>
              <a:off x="6344445"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4" name="TextBox 37"/>
            <p:cNvSpPr txBox="1">
              <a:spLocks noChangeArrowheads="1"/>
            </p:cNvSpPr>
            <p:nvPr/>
          </p:nvSpPr>
          <p:spPr bwMode="auto">
            <a:xfrm rot="16200000">
              <a:off x="4587649" y="3561967"/>
              <a:ext cx="3537060" cy="336442"/>
            </a:xfrm>
            <a:prstGeom prst="rect">
              <a:avLst/>
            </a:prstGeom>
            <a:noFill/>
            <a:ln w="9525">
              <a:noFill/>
              <a:miter lim="800000"/>
              <a:headEnd/>
              <a:tailEnd/>
            </a:ln>
          </p:spPr>
          <p:txBody>
            <a:bodyPr wrap="none">
              <a:spAutoFit/>
            </a:bodyPr>
            <a:lstStyle/>
            <a:p>
              <a:pPr algn="l" eaLnBrk="1" hangingPunct="1"/>
              <a:r>
                <a:rPr lang="en-US" sz="3600" dirty="0" smtClean="0">
                  <a:solidFill>
                    <a:srgbClr val="FFFFFF"/>
                  </a:solidFill>
                  <a:latin typeface="Calibri" pitchFamily="34" charset="0"/>
                </a:rPr>
                <a:t>Cross-sectional study</a:t>
              </a:r>
              <a:endParaRPr lang="en-US" sz="3600" dirty="0">
                <a:solidFill>
                  <a:srgbClr val="FFFFFF"/>
                </a:solidFill>
                <a:latin typeface="Calibri" pitchFamily="34" charset="0"/>
              </a:endParaRPr>
            </a:p>
          </p:txBody>
        </p:sp>
      </p:grpSp>
    </p:spTree>
    <p:extLst>
      <p:ext uri="{BB962C8B-B14F-4D97-AF65-F5344CB8AC3E}">
        <p14:creationId xmlns:p14="http://schemas.microsoft.com/office/powerpoint/2010/main" val="333652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38200" y="304800"/>
            <a:ext cx="8743950" cy="533400"/>
          </a:xfrm>
        </p:spPr>
        <p:txBody>
          <a:bodyPr/>
          <a:lstStyle/>
          <a:p>
            <a:r>
              <a:rPr lang="en-US" sz="2800" dirty="0" smtClean="0"/>
              <a:t>One More Big Picture Framework  Item: </a:t>
            </a:r>
            <a:br>
              <a:rPr lang="en-US" sz="2800" dirty="0" smtClean="0"/>
            </a:br>
            <a:r>
              <a:rPr lang="en-US" sz="2800" dirty="0" smtClean="0"/>
              <a:t>Classification Schemes for Overall Error and Bias</a:t>
            </a:r>
          </a:p>
        </p:txBody>
      </p:sp>
      <p:sp>
        <p:nvSpPr>
          <p:cNvPr id="34819" name="Rectangle 4"/>
          <p:cNvSpPr>
            <a:spLocks noGrp="1" noChangeArrowheads="1"/>
          </p:cNvSpPr>
          <p:nvPr>
            <p:ph type="body" idx="1"/>
          </p:nvPr>
        </p:nvSpPr>
        <p:spPr>
          <a:xfrm>
            <a:off x="114300" y="1066800"/>
            <a:ext cx="8829675" cy="5181600"/>
          </a:xfrm>
          <a:noFill/>
        </p:spPr>
        <p:txBody>
          <a:bodyPr/>
          <a:lstStyle/>
          <a:p>
            <a:r>
              <a:rPr lang="en-US" sz="2400" b="1" dirty="0" smtClean="0"/>
              <a:t>Common </a:t>
            </a:r>
            <a:r>
              <a:rPr lang="en-US" sz="2400" b="1" dirty="0"/>
              <a:t>Approach (which we will use)</a:t>
            </a:r>
          </a:p>
          <a:p>
            <a:pPr lvl="1"/>
            <a:r>
              <a:rPr lang="en-US" sz="2400" dirty="0"/>
              <a:t>Bias (Systematic error)</a:t>
            </a:r>
          </a:p>
          <a:p>
            <a:pPr lvl="2"/>
            <a:r>
              <a:rPr lang="en-US" dirty="0"/>
              <a:t>Selection Bias</a:t>
            </a:r>
          </a:p>
          <a:p>
            <a:pPr lvl="2"/>
            <a:r>
              <a:rPr lang="en-US" dirty="0" smtClean="0"/>
              <a:t>Measurement (Information) </a:t>
            </a:r>
            <a:r>
              <a:rPr lang="en-US" dirty="0"/>
              <a:t>Bias</a:t>
            </a:r>
          </a:p>
          <a:p>
            <a:pPr lvl="2"/>
            <a:r>
              <a:rPr lang="en-US" dirty="0"/>
              <a:t>Confounding Bias</a:t>
            </a:r>
          </a:p>
          <a:p>
            <a:pPr lvl="1"/>
            <a:r>
              <a:rPr lang="en-US" sz="2400" dirty="0"/>
              <a:t>Chance (Random error</a:t>
            </a:r>
            <a:r>
              <a:rPr lang="en-US" sz="2400" dirty="0" smtClean="0"/>
              <a:t>)</a:t>
            </a:r>
          </a:p>
          <a:p>
            <a:pPr lvl="1"/>
            <a:endParaRPr lang="en-US" sz="1200" dirty="0"/>
          </a:p>
          <a:p>
            <a:r>
              <a:rPr lang="en-US" sz="2400" b="1" dirty="0" smtClean="0"/>
              <a:t>Szklo and Nieto (and some others)</a:t>
            </a:r>
          </a:p>
          <a:p>
            <a:pPr lvl="1"/>
            <a:r>
              <a:rPr lang="en-US" sz="2400" dirty="0" smtClean="0"/>
              <a:t>Bias (Systematic error)</a:t>
            </a:r>
          </a:p>
          <a:p>
            <a:pPr marL="914400" lvl="2" indent="-171450"/>
            <a:r>
              <a:rPr lang="en-US" dirty="0" smtClean="0"/>
              <a:t>Selection Bias</a:t>
            </a:r>
          </a:p>
          <a:p>
            <a:pPr marL="914400" lvl="2" indent="-171450"/>
            <a:r>
              <a:rPr lang="en-US" dirty="0" smtClean="0"/>
              <a:t>Measurement</a:t>
            </a:r>
            <a:r>
              <a:rPr lang="en-US" sz="800" dirty="0" smtClean="0"/>
              <a:t> </a:t>
            </a:r>
            <a:r>
              <a:rPr lang="en-US" dirty="0" smtClean="0"/>
              <a:t>(Information)</a:t>
            </a:r>
            <a:r>
              <a:rPr lang="en-US" sz="800" dirty="0" smtClean="0"/>
              <a:t> </a:t>
            </a:r>
            <a:r>
              <a:rPr lang="en-US" dirty="0" smtClean="0"/>
              <a:t>Bias</a:t>
            </a:r>
          </a:p>
          <a:p>
            <a:pPr lvl="1"/>
            <a:r>
              <a:rPr lang="en-US" sz="2400" dirty="0" smtClean="0"/>
              <a:t>Confounding</a:t>
            </a:r>
          </a:p>
          <a:p>
            <a:pPr lvl="1"/>
            <a:r>
              <a:rPr lang="en-US" sz="2400" dirty="0" smtClean="0"/>
              <a:t>Chance (Random error)</a:t>
            </a:r>
          </a:p>
          <a:p>
            <a:pPr lvl="1"/>
            <a:endParaRPr lang="en-US" sz="1000" dirty="0" smtClean="0"/>
          </a:p>
        </p:txBody>
      </p:sp>
      <p:sp>
        <p:nvSpPr>
          <p:cNvPr id="34820" name="AutoShape 5"/>
          <p:cNvSpPr>
            <a:spLocks/>
          </p:cNvSpPr>
          <p:nvPr/>
        </p:nvSpPr>
        <p:spPr bwMode="auto">
          <a:xfrm>
            <a:off x="5905501" y="2057400"/>
            <a:ext cx="533400" cy="1447800"/>
          </a:xfrm>
          <a:prstGeom prst="rightBrace">
            <a:avLst>
              <a:gd name="adj1" fmla="val 22619"/>
              <a:gd name="adj2" fmla="val 50000"/>
            </a:avLst>
          </a:prstGeom>
          <a:noFill/>
          <a:ln w="9525">
            <a:solidFill>
              <a:schemeClr val="tx1"/>
            </a:solidFill>
            <a:round/>
            <a:headEnd/>
            <a:tailEnd/>
          </a:ln>
        </p:spPr>
        <p:txBody>
          <a:bodyPr wrap="none" anchor="ctr"/>
          <a:lstStyle/>
          <a:p>
            <a:endParaRPr lang="en-US" dirty="0"/>
          </a:p>
        </p:txBody>
      </p:sp>
      <p:sp>
        <p:nvSpPr>
          <p:cNvPr id="34821" name="Text Box 6"/>
          <p:cNvSpPr txBox="1">
            <a:spLocks noChangeArrowheads="1"/>
          </p:cNvSpPr>
          <p:nvPr/>
        </p:nvSpPr>
        <p:spPr bwMode="auto">
          <a:xfrm>
            <a:off x="6616284" y="1812808"/>
            <a:ext cx="2400300" cy="1384995"/>
          </a:xfrm>
          <a:prstGeom prst="rect">
            <a:avLst/>
          </a:prstGeom>
          <a:noFill/>
          <a:ln w="9525" algn="ctr">
            <a:noFill/>
            <a:miter lim="800000"/>
            <a:headEnd/>
            <a:tailEnd/>
          </a:ln>
        </p:spPr>
        <p:txBody>
          <a:bodyPr>
            <a:spAutoFit/>
          </a:bodyPr>
          <a:lstStyle/>
          <a:p>
            <a:pPr>
              <a:spcBef>
                <a:spcPct val="50000"/>
              </a:spcBef>
            </a:pPr>
            <a:r>
              <a:rPr lang="en-US" sz="2800" b="1" dirty="0">
                <a:latin typeface="Arial" charset="0"/>
              </a:rPr>
              <a:t>Think of the “BIG 4” in all of your work</a:t>
            </a:r>
          </a:p>
        </p:txBody>
      </p:sp>
      <p:sp>
        <p:nvSpPr>
          <p:cNvPr id="8" name="Text Box 6"/>
          <p:cNvSpPr txBox="1">
            <a:spLocks noChangeArrowheads="1"/>
          </p:cNvSpPr>
          <p:nvPr/>
        </p:nvSpPr>
        <p:spPr bwMode="auto">
          <a:xfrm>
            <a:off x="7250906" y="4260831"/>
            <a:ext cx="2971800" cy="2369875"/>
          </a:xfrm>
          <a:prstGeom prst="rect">
            <a:avLst/>
          </a:prstGeom>
          <a:noFill/>
          <a:ln w="9525" algn="ctr">
            <a:noFill/>
            <a:miter lim="800000"/>
            <a:headEnd/>
            <a:tailEnd/>
          </a:ln>
        </p:spPr>
        <p:txBody>
          <a:bodyPr wrap="square" lIns="91435" tIns="45718" rIns="91435" bIns="45718">
            <a:spAutoFit/>
          </a:bodyPr>
          <a:lstStyle/>
          <a:p>
            <a:pPr>
              <a:spcBef>
                <a:spcPct val="50000"/>
              </a:spcBef>
            </a:pPr>
            <a:r>
              <a:rPr lang="en-US" sz="1600" b="1" dirty="0">
                <a:latin typeface="Arial" charset="0"/>
              </a:rPr>
              <a:t>Rationale:  confounded associations are not erroneous; they are just not </a:t>
            </a:r>
            <a:r>
              <a:rPr lang="en-US" sz="1600" b="1" dirty="0" smtClean="0">
                <a:latin typeface="Arial" charset="0"/>
              </a:rPr>
              <a:t>causal</a:t>
            </a:r>
          </a:p>
          <a:p>
            <a:pPr>
              <a:spcBef>
                <a:spcPct val="50000"/>
              </a:spcBef>
            </a:pPr>
            <a:endParaRPr lang="en-US" sz="800" b="1" dirty="0">
              <a:latin typeface="Arial" charset="0"/>
            </a:endParaRPr>
          </a:p>
          <a:p>
            <a:pPr>
              <a:spcBef>
                <a:spcPct val="50000"/>
              </a:spcBef>
            </a:pPr>
            <a:r>
              <a:rPr lang="en-US" sz="1600" b="1" dirty="0">
                <a:latin typeface="Arial" charset="0"/>
              </a:rPr>
              <a:t>Retort:  The only time confounding actually comes up is </a:t>
            </a:r>
            <a:r>
              <a:rPr lang="en-US" sz="1600" b="1" dirty="0" smtClean="0">
                <a:latin typeface="Arial" charset="0"/>
              </a:rPr>
              <a:t>causation-related research</a:t>
            </a:r>
            <a:endParaRPr lang="en-US" sz="1600" b="1" dirty="0">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444" y="4390370"/>
            <a:ext cx="1745456" cy="2239030"/>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71525" y="304800"/>
            <a:ext cx="8743950" cy="533400"/>
          </a:xfrm>
        </p:spPr>
        <p:txBody>
          <a:bodyPr/>
          <a:lstStyle/>
          <a:p>
            <a:r>
              <a:rPr lang="en-US" dirty="0" smtClean="0"/>
              <a:t>Selection Bias</a:t>
            </a:r>
            <a:br>
              <a:rPr lang="en-US" dirty="0" smtClean="0"/>
            </a:br>
            <a:endParaRPr lang="en-US" dirty="0" smtClean="0"/>
          </a:p>
        </p:txBody>
      </p:sp>
      <p:sp>
        <p:nvSpPr>
          <p:cNvPr id="35843" name="Rectangle 3"/>
          <p:cNvSpPr>
            <a:spLocks noGrp="1" noChangeArrowheads="1"/>
          </p:cNvSpPr>
          <p:nvPr>
            <p:ph type="body" idx="1"/>
          </p:nvPr>
        </p:nvSpPr>
        <p:spPr>
          <a:xfrm>
            <a:off x="38100" y="609600"/>
            <a:ext cx="10287000" cy="6019800"/>
          </a:xfrm>
        </p:spPr>
        <p:txBody>
          <a:bodyPr/>
          <a:lstStyle/>
          <a:p>
            <a:pPr marL="1944688" indent="-1944688">
              <a:lnSpc>
                <a:spcPct val="80000"/>
              </a:lnSpc>
              <a:spcBef>
                <a:spcPts val="0"/>
              </a:spcBef>
              <a:buFontTx/>
              <a:buNone/>
            </a:pPr>
            <a:r>
              <a:rPr lang="en-US" sz="2800" b="1" dirty="0" smtClean="0"/>
              <a:t> </a:t>
            </a:r>
            <a:r>
              <a:rPr lang="en-US" sz="2800" b="1" u="sng" dirty="0" smtClean="0"/>
              <a:t>Definition</a:t>
            </a:r>
            <a:r>
              <a:rPr lang="en-US" sz="2800" dirty="0" smtClean="0"/>
              <a:t>: </a:t>
            </a:r>
            <a:r>
              <a:rPr lang="en-US" sz="2400" dirty="0" smtClean="0"/>
              <a:t>When study sample (the people </a:t>
            </a:r>
            <a:r>
              <a:rPr lang="en-US" sz="2400" dirty="0"/>
              <a:t>or </a:t>
            </a:r>
            <a:r>
              <a:rPr lang="en-US" sz="2400" dirty="0" smtClean="0"/>
              <a:t>person-time)  is systematically not representative of target population  </a:t>
            </a:r>
          </a:p>
          <a:p>
            <a:pPr>
              <a:lnSpc>
                <a:spcPct val="110000"/>
              </a:lnSpc>
            </a:pPr>
            <a:r>
              <a:rPr lang="en-US" sz="2400" b="1" dirty="0" smtClean="0"/>
              <a:t>In a Descriptive Study</a:t>
            </a:r>
          </a:p>
          <a:p>
            <a:pPr lvl="1">
              <a:lnSpc>
                <a:spcPct val="110000"/>
              </a:lnSpc>
            </a:pPr>
            <a:r>
              <a:rPr lang="en-US" sz="2400" dirty="0" smtClean="0"/>
              <a:t>Bias caused when persons in target population have different (unequal) probabilities of being selected for/retained in study sample</a:t>
            </a:r>
          </a:p>
          <a:p>
            <a:pPr lvl="1">
              <a:lnSpc>
                <a:spcPct val="110000"/>
              </a:lnSpc>
            </a:pPr>
            <a:r>
              <a:rPr lang="en-US" sz="2400" dirty="0" smtClean="0"/>
              <a:t>Occurs when the participants/follow-up in the study sample are </a:t>
            </a:r>
            <a:r>
              <a:rPr lang="en-US" sz="2400" u="sng" dirty="0" smtClean="0"/>
              <a:t>not representative</a:t>
            </a:r>
            <a:r>
              <a:rPr lang="en-US" sz="2400" dirty="0" smtClean="0"/>
              <a:t> of the persons/follow-up in the target population</a:t>
            </a:r>
          </a:p>
          <a:p>
            <a:pPr lvl="2">
              <a:lnSpc>
                <a:spcPct val="110000"/>
              </a:lnSpc>
            </a:pPr>
            <a:endParaRPr lang="en-US" sz="800" dirty="0" smtClean="0"/>
          </a:p>
          <a:p>
            <a:pPr>
              <a:lnSpc>
                <a:spcPct val="110000"/>
              </a:lnSpc>
            </a:pPr>
            <a:r>
              <a:rPr lang="en-US" sz="2400" b="1" dirty="0" smtClean="0"/>
              <a:t>In an Analytic Study</a:t>
            </a:r>
            <a:r>
              <a:rPr lang="en-US" sz="2400" dirty="0" smtClean="0"/>
              <a:t> (Where most of the attention goes)</a:t>
            </a:r>
          </a:p>
          <a:p>
            <a:pPr lvl="1">
              <a:lnSpc>
                <a:spcPct val="110000"/>
              </a:lnSpc>
            </a:pPr>
            <a:r>
              <a:rPr lang="en-US" sz="2400" dirty="0" smtClean="0"/>
              <a:t>Bias caused when persons in target population have different (unequal) probabilities of being selected for/retained in study sample</a:t>
            </a:r>
          </a:p>
          <a:p>
            <a:pPr lvl="2">
              <a:lnSpc>
                <a:spcPct val="80000"/>
              </a:lnSpc>
              <a:spcAft>
                <a:spcPts val="600"/>
              </a:spcAft>
            </a:pPr>
            <a:r>
              <a:rPr lang="en-US" sz="2100" dirty="0" smtClean="0"/>
              <a:t>Especially, but not exclusively, when differing (unequal) probabilities are influenced by (or associated with) both </a:t>
            </a:r>
            <a:r>
              <a:rPr lang="en-US" sz="2100" u="sng" dirty="0" smtClean="0"/>
              <a:t>exposure</a:t>
            </a:r>
            <a:r>
              <a:rPr lang="en-US" sz="2100" dirty="0" smtClean="0"/>
              <a:t> </a:t>
            </a:r>
            <a:r>
              <a:rPr lang="en-US" sz="2100" i="1" dirty="0" smtClean="0"/>
              <a:t>and</a:t>
            </a:r>
            <a:r>
              <a:rPr lang="en-US" sz="2100" dirty="0" smtClean="0"/>
              <a:t> </a:t>
            </a:r>
            <a:r>
              <a:rPr lang="en-US" sz="2100" u="sng" dirty="0" smtClean="0"/>
              <a:t>outcome</a:t>
            </a:r>
            <a:r>
              <a:rPr lang="en-US" sz="2100" dirty="0" smtClean="0"/>
              <a:t> of interest</a:t>
            </a:r>
          </a:p>
          <a:p>
            <a:pPr lvl="1">
              <a:lnSpc>
                <a:spcPct val="110000"/>
              </a:lnSpc>
            </a:pPr>
            <a:r>
              <a:rPr lang="en-US" sz="2400" dirty="0" smtClean="0"/>
              <a:t>Occurs when participants in study sample have </a:t>
            </a:r>
            <a:r>
              <a:rPr lang="en-US" sz="2400" u="sng" dirty="0" smtClean="0"/>
              <a:t>different relationship </a:t>
            </a:r>
            <a:r>
              <a:rPr lang="en-US" sz="2400" dirty="0" smtClean="0"/>
              <a:t>between exposure &amp; outcome than persons in target population</a:t>
            </a:r>
          </a:p>
          <a:p>
            <a:pPr lvl="1">
              <a:lnSpc>
                <a:spcPct val="110000"/>
              </a:lnSpc>
              <a:buFontTx/>
              <a:buNone/>
            </a:pPr>
            <a:endParaRPr lang="en-US" sz="900" dirty="0" smtClean="0"/>
          </a:p>
        </p:txBody>
      </p:sp>
      <p:sp>
        <p:nvSpPr>
          <p:cNvPr id="35844" name="Text Box 4"/>
          <p:cNvSpPr txBox="1">
            <a:spLocks noChangeArrowheads="1"/>
          </p:cNvSpPr>
          <p:nvPr/>
        </p:nvSpPr>
        <p:spPr bwMode="auto">
          <a:xfrm>
            <a:off x="342904" y="5257800"/>
            <a:ext cx="1181100" cy="457200"/>
          </a:xfrm>
          <a:prstGeom prst="rect">
            <a:avLst/>
          </a:prstGeom>
          <a:noFill/>
          <a:ln w="9525" algn="ctr">
            <a:noFill/>
            <a:miter lim="800000"/>
            <a:headEnd/>
            <a:tailEnd/>
          </a:ln>
        </p:spPr>
        <p:txBody>
          <a:bodyPr>
            <a:spAutoFit/>
          </a:bodyPr>
          <a:lstStyle/>
          <a:p>
            <a:pPr>
              <a:spcBef>
                <a:spcPct val="50000"/>
              </a:spcBef>
            </a:pPr>
            <a:endParaRPr lang="en-US" sz="24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38915" name="Rectangle 3"/>
          <p:cNvSpPr>
            <a:spLocks noChangeArrowheads="1"/>
          </p:cNvSpPr>
          <p:nvPr/>
        </p:nvSpPr>
        <p:spPr bwMode="auto">
          <a:xfrm>
            <a:off x="5410200"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38916" name="Text Box 8"/>
          <p:cNvSpPr txBox="1">
            <a:spLocks noChangeArrowheads="1"/>
          </p:cNvSpPr>
          <p:nvPr/>
        </p:nvSpPr>
        <p:spPr bwMode="auto">
          <a:xfrm>
            <a:off x="1886907" y="1449104"/>
            <a:ext cx="184731" cy="461665"/>
          </a:xfrm>
          <a:prstGeom prst="rect">
            <a:avLst/>
          </a:prstGeom>
          <a:noFill/>
          <a:ln w="9525">
            <a:noFill/>
            <a:miter lim="800000"/>
            <a:headEnd/>
            <a:tailEnd/>
          </a:ln>
        </p:spPr>
        <p:txBody>
          <a:bodyPr wrap="none">
            <a:spAutoFit/>
          </a:bodyPr>
          <a:lstStyle/>
          <a:p>
            <a:pPr algn="l"/>
            <a:endParaRPr lang="en-US" sz="2400" dirty="0"/>
          </a:p>
        </p:txBody>
      </p:sp>
      <p:sp>
        <p:nvSpPr>
          <p:cNvPr id="38917" name="Line 13"/>
          <p:cNvSpPr>
            <a:spLocks noChangeShapeType="1"/>
          </p:cNvSpPr>
          <p:nvPr/>
        </p:nvSpPr>
        <p:spPr bwMode="auto">
          <a:xfrm>
            <a:off x="2438400" y="2362200"/>
            <a:ext cx="377190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8918" name="Line 14"/>
          <p:cNvSpPr>
            <a:spLocks noChangeShapeType="1"/>
          </p:cNvSpPr>
          <p:nvPr/>
        </p:nvSpPr>
        <p:spPr bwMode="auto">
          <a:xfrm>
            <a:off x="1828800" y="3505200"/>
            <a:ext cx="3886200" cy="2209800"/>
          </a:xfrm>
          <a:prstGeom prst="line">
            <a:avLst/>
          </a:prstGeom>
          <a:noFill/>
          <a:ln w="9525">
            <a:solidFill>
              <a:schemeClr val="tx1"/>
            </a:solidFill>
            <a:round/>
            <a:headEnd/>
            <a:tailEnd type="triangle" w="med" len="med"/>
          </a:ln>
        </p:spPr>
        <p:txBody>
          <a:bodyPr wrap="none" anchor="ctr"/>
          <a:lstStyle/>
          <a:p>
            <a:endParaRPr lang="en-US" dirty="0"/>
          </a:p>
        </p:txBody>
      </p:sp>
      <p:sp>
        <p:nvSpPr>
          <p:cNvPr id="38919" name="Line 15"/>
          <p:cNvSpPr>
            <a:spLocks noChangeShapeType="1"/>
          </p:cNvSpPr>
          <p:nvPr/>
        </p:nvSpPr>
        <p:spPr bwMode="auto">
          <a:xfrm>
            <a:off x="3857625" y="2362200"/>
            <a:ext cx="360045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8920" name="Line 16"/>
          <p:cNvSpPr>
            <a:spLocks noChangeShapeType="1"/>
          </p:cNvSpPr>
          <p:nvPr/>
        </p:nvSpPr>
        <p:spPr bwMode="auto">
          <a:xfrm>
            <a:off x="3962401" y="3657600"/>
            <a:ext cx="3667125" cy="2133600"/>
          </a:xfrm>
          <a:prstGeom prst="line">
            <a:avLst/>
          </a:prstGeom>
          <a:noFill/>
          <a:ln w="9525">
            <a:solidFill>
              <a:schemeClr val="tx1"/>
            </a:solidFill>
            <a:round/>
            <a:headEnd/>
            <a:tailEnd type="triangle" w="med" len="med"/>
          </a:ln>
        </p:spPr>
        <p:txBody>
          <a:bodyPr wrap="none" anchor="ctr"/>
          <a:lstStyle/>
          <a:p>
            <a:endParaRPr lang="en-US" dirty="0"/>
          </a:p>
        </p:txBody>
      </p:sp>
      <p:sp>
        <p:nvSpPr>
          <p:cNvPr id="38921" name="Text Box 17"/>
          <p:cNvSpPr txBox="1">
            <a:spLocks noChangeArrowheads="1"/>
          </p:cNvSpPr>
          <p:nvPr/>
        </p:nvSpPr>
        <p:spPr bwMode="auto">
          <a:xfrm>
            <a:off x="381000" y="4116062"/>
            <a:ext cx="2286000" cy="830997"/>
          </a:xfrm>
          <a:prstGeom prst="rect">
            <a:avLst/>
          </a:prstGeom>
          <a:noFill/>
          <a:ln w="9525">
            <a:noFill/>
            <a:miter lim="800000"/>
            <a:headEnd/>
            <a:tailEnd/>
          </a:ln>
        </p:spPr>
        <p:txBody>
          <a:bodyPr>
            <a:spAutoFit/>
          </a:bodyPr>
          <a:lstStyle/>
          <a:p>
            <a:pPr algn="l"/>
            <a:r>
              <a:rPr lang="en-US" sz="2400" dirty="0" smtClean="0"/>
              <a:t>TARGET POPULATION</a:t>
            </a:r>
            <a:endParaRPr lang="en-US" sz="2400" dirty="0"/>
          </a:p>
        </p:txBody>
      </p:sp>
      <p:sp>
        <p:nvSpPr>
          <p:cNvPr id="38922" name="Text Box 18"/>
          <p:cNvSpPr txBox="1">
            <a:spLocks noChangeArrowheads="1"/>
          </p:cNvSpPr>
          <p:nvPr/>
        </p:nvSpPr>
        <p:spPr bwMode="auto">
          <a:xfrm>
            <a:off x="5481638" y="5986180"/>
            <a:ext cx="2492798" cy="461665"/>
          </a:xfrm>
          <a:prstGeom prst="rect">
            <a:avLst/>
          </a:prstGeom>
          <a:noFill/>
          <a:ln w="9525">
            <a:noFill/>
            <a:miter lim="800000"/>
            <a:headEnd/>
            <a:tailEnd/>
          </a:ln>
        </p:spPr>
        <p:txBody>
          <a:bodyPr wrap="none">
            <a:spAutoFit/>
          </a:bodyPr>
          <a:lstStyle/>
          <a:p>
            <a:pPr algn="l"/>
            <a:r>
              <a:rPr lang="en-US" sz="2400" dirty="0"/>
              <a:t>STUDY SAMPLE</a:t>
            </a:r>
          </a:p>
        </p:txBody>
      </p:sp>
      <p:sp>
        <p:nvSpPr>
          <p:cNvPr id="38923" name="Text Box 19"/>
          <p:cNvSpPr txBox="1">
            <a:spLocks noChangeArrowheads="1"/>
          </p:cNvSpPr>
          <p:nvPr/>
        </p:nvSpPr>
        <p:spPr bwMode="auto">
          <a:xfrm>
            <a:off x="663580" y="153650"/>
            <a:ext cx="9204325" cy="1384995"/>
          </a:xfrm>
          <a:prstGeom prst="rect">
            <a:avLst/>
          </a:prstGeom>
          <a:noFill/>
          <a:ln w="9525">
            <a:noFill/>
            <a:miter lim="800000"/>
            <a:headEnd/>
            <a:tailEnd/>
          </a:ln>
        </p:spPr>
        <p:txBody>
          <a:bodyPr>
            <a:spAutoFit/>
          </a:bodyPr>
          <a:lstStyle/>
          <a:p>
            <a:r>
              <a:rPr lang="en-US" sz="2800" b="1" dirty="0">
                <a:latin typeface="Arial" charset="0"/>
              </a:rPr>
              <a:t>Descriptive Study:  </a:t>
            </a:r>
          </a:p>
          <a:p>
            <a:r>
              <a:rPr lang="en-US" sz="2800" b="1" dirty="0" smtClean="0">
                <a:latin typeface="Arial" charset="0"/>
              </a:rPr>
              <a:t>“Box and Arrows” Depiction </a:t>
            </a:r>
            <a:r>
              <a:rPr lang="en-US" sz="2800" b="1" dirty="0">
                <a:latin typeface="Arial" charset="0"/>
              </a:rPr>
              <a:t>of No Selection Bias (Unbiased Sampling)</a:t>
            </a:r>
            <a:endParaRPr lang="en-US" sz="2800" b="1" dirty="0">
              <a:latin typeface="Arial Unicode MS" pitchFamily="34" charset="-128"/>
            </a:endParaRPr>
          </a:p>
        </p:txBody>
      </p:sp>
      <p:sp>
        <p:nvSpPr>
          <p:cNvPr id="38924" name="Line 20"/>
          <p:cNvSpPr>
            <a:spLocks noChangeShapeType="1"/>
          </p:cNvSpPr>
          <p:nvPr/>
        </p:nvSpPr>
        <p:spPr bwMode="auto">
          <a:xfrm>
            <a:off x="1524001" y="2438400"/>
            <a:ext cx="5181600" cy="3124200"/>
          </a:xfrm>
          <a:prstGeom prst="line">
            <a:avLst/>
          </a:prstGeom>
          <a:noFill/>
          <a:ln w="9525">
            <a:solidFill>
              <a:schemeClr val="tx1"/>
            </a:solidFill>
            <a:round/>
            <a:headEnd/>
            <a:tailEnd type="triangle" w="med" len="med"/>
          </a:ln>
        </p:spPr>
        <p:txBody>
          <a:bodyPr wrap="none" anchor="ctr"/>
          <a:lstStyle/>
          <a:p>
            <a:endParaRPr lang="en-US" dirty="0"/>
          </a:p>
        </p:txBody>
      </p:sp>
      <p:sp>
        <p:nvSpPr>
          <p:cNvPr id="38925" name="Line 21"/>
          <p:cNvSpPr>
            <a:spLocks noChangeShapeType="1"/>
          </p:cNvSpPr>
          <p:nvPr/>
        </p:nvSpPr>
        <p:spPr bwMode="auto">
          <a:xfrm>
            <a:off x="3429000" y="2438400"/>
            <a:ext cx="360045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8926" name="Line 22"/>
          <p:cNvSpPr>
            <a:spLocks noChangeShapeType="1"/>
          </p:cNvSpPr>
          <p:nvPr/>
        </p:nvSpPr>
        <p:spPr bwMode="auto">
          <a:xfrm>
            <a:off x="3657600" y="2895600"/>
            <a:ext cx="3771900" cy="2362200"/>
          </a:xfrm>
          <a:prstGeom prst="line">
            <a:avLst/>
          </a:prstGeom>
          <a:noFill/>
          <a:ln w="9525">
            <a:solidFill>
              <a:schemeClr val="tx1"/>
            </a:solidFill>
            <a:round/>
            <a:headEnd/>
            <a:tailEnd type="triangle" w="med" len="med"/>
          </a:ln>
        </p:spPr>
        <p:txBody>
          <a:bodyPr wrap="none" anchor="ctr"/>
          <a:lstStyle/>
          <a:p>
            <a:endParaRPr lang="en-US" dirty="0"/>
          </a:p>
        </p:txBody>
      </p:sp>
      <p:sp>
        <p:nvSpPr>
          <p:cNvPr id="38927" name="Line 23"/>
          <p:cNvSpPr>
            <a:spLocks noChangeShapeType="1"/>
          </p:cNvSpPr>
          <p:nvPr/>
        </p:nvSpPr>
        <p:spPr bwMode="auto">
          <a:xfrm>
            <a:off x="1676400" y="2971800"/>
            <a:ext cx="4267200" cy="2590800"/>
          </a:xfrm>
          <a:prstGeom prst="line">
            <a:avLst/>
          </a:prstGeom>
          <a:noFill/>
          <a:ln w="9525">
            <a:solidFill>
              <a:schemeClr val="tx1"/>
            </a:solidFill>
            <a:round/>
            <a:headEnd/>
            <a:tailEnd type="triangle" w="med" len="med"/>
          </a:ln>
        </p:spPr>
        <p:txBody>
          <a:bodyPr wrap="none" anchor="ctr"/>
          <a:lstStyle/>
          <a:p>
            <a:endParaRPr lang="en-US" dirty="0"/>
          </a:p>
        </p:txBody>
      </p:sp>
      <p:sp>
        <p:nvSpPr>
          <p:cNvPr id="38928" name="Line 24"/>
          <p:cNvSpPr>
            <a:spLocks noChangeShapeType="1"/>
          </p:cNvSpPr>
          <p:nvPr/>
        </p:nvSpPr>
        <p:spPr bwMode="auto">
          <a:xfrm>
            <a:off x="2362200" y="2514600"/>
            <a:ext cx="4267200" cy="2590800"/>
          </a:xfrm>
          <a:prstGeom prst="line">
            <a:avLst/>
          </a:prstGeom>
          <a:noFill/>
          <a:ln w="9525">
            <a:solidFill>
              <a:schemeClr val="tx1"/>
            </a:solidFill>
            <a:round/>
            <a:headEnd/>
            <a:tailEnd type="triangle" w="med" len="med"/>
          </a:ln>
        </p:spPr>
        <p:txBody>
          <a:bodyPr wrap="none" anchor="ctr"/>
          <a:lstStyle/>
          <a:p>
            <a:endParaRPr lang="en-US" dirty="0"/>
          </a:p>
        </p:txBody>
      </p:sp>
      <p:sp>
        <p:nvSpPr>
          <p:cNvPr id="38929" name="Line 25"/>
          <p:cNvSpPr>
            <a:spLocks noChangeShapeType="1"/>
          </p:cNvSpPr>
          <p:nvPr/>
        </p:nvSpPr>
        <p:spPr bwMode="auto">
          <a:xfrm>
            <a:off x="2590800" y="3200400"/>
            <a:ext cx="4267200" cy="2590800"/>
          </a:xfrm>
          <a:prstGeom prst="line">
            <a:avLst/>
          </a:prstGeom>
          <a:noFill/>
          <a:ln w="9525">
            <a:solidFill>
              <a:schemeClr val="tx1"/>
            </a:solidFill>
            <a:round/>
            <a:headEnd/>
            <a:tailEnd type="triangle" w="med" len="med"/>
          </a:ln>
        </p:spPr>
        <p:txBody>
          <a:bodyPr wrap="none" anchor="ctr"/>
          <a:lstStyle/>
          <a:p>
            <a:endParaRPr lang="en-US" dirty="0"/>
          </a:p>
        </p:txBody>
      </p:sp>
      <p:sp>
        <p:nvSpPr>
          <p:cNvPr id="38930" name="Line 26"/>
          <p:cNvSpPr>
            <a:spLocks noChangeShapeType="1"/>
          </p:cNvSpPr>
          <p:nvPr/>
        </p:nvSpPr>
        <p:spPr bwMode="auto">
          <a:xfrm>
            <a:off x="1600204" y="2286000"/>
            <a:ext cx="4267200" cy="2590800"/>
          </a:xfrm>
          <a:prstGeom prst="line">
            <a:avLst/>
          </a:prstGeom>
          <a:noFill/>
          <a:ln w="9525">
            <a:solidFill>
              <a:schemeClr val="tx1"/>
            </a:solidFill>
            <a:round/>
            <a:headEnd/>
            <a:tailEnd type="triangle" w="med" len="med"/>
          </a:ln>
        </p:spPr>
        <p:txBody>
          <a:bodyPr wrap="none" anchor="ctr"/>
          <a:lstStyle/>
          <a:p>
            <a:endParaRPr lang="en-US" dirty="0"/>
          </a:p>
        </p:txBody>
      </p:sp>
      <p:sp>
        <p:nvSpPr>
          <p:cNvPr id="38931" name="Text Box 27"/>
          <p:cNvSpPr txBox="1">
            <a:spLocks noChangeArrowheads="1"/>
          </p:cNvSpPr>
          <p:nvPr/>
        </p:nvSpPr>
        <p:spPr bwMode="auto">
          <a:xfrm>
            <a:off x="5524504" y="1676400"/>
            <a:ext cx="4648200" cy="2123658"/>
          </a:xfrm>
          <a:prstGeom prst="rect">
            <a:avLst/>
          </a:prstGeom>
          <a:noFill/>
          <a:ln w="9525" algn="ctr">
            <a:noFill/>
            <a:miter lim="800000"/>
            <a:headEnd/>
            <a:tailEnd/>
          </a:ln>
        </p:spPr>
        <p:txBody>
          <a:bodyPr wrap="square">
            <a:spAutoFit/>
          </a:bodyPr>
          <a:lstStyle/>
          <a:p>
            <a:pPr>
              <a:spcBef>
                <a:spcPct val="50000"/>
              </a:spcBef>
            </a:pPr>
            <a:r>
              <a:rPr lang="en-US" sz="2400" dirty="0" smtClean="0">
                <a:latin typeface="+mn-lt"/>
              </a:rPr>
              <a:t>Arrow (or stick) is the probability of someone in study population participating in study sample</a:t>
            </a:r>
          </a:p>
          <a:p>
            <a:pPr>
              <a:spcBef>
                <a:spcPct val="50000"/>
              </a:spcBef>
            </a:pPr>
            <a:r>
              <a:rPr lang="en-US" sz="2400" b="1" dirty="0" smtClean="0">
                <a:latin typeface="+mn-lt"/>
              </a:rPr>
              <a:t>Equal weighting </a:t>
            </a:r>
            <a:r>
              <a:rPr lang="en-US" sz="2400" dirty="0" smtClean="0">
                <a:latin typeface="+mn-lt"/>
              </a:rPr>
              <a:t>of </a:t>
            </a:r>
            <a:r>
              <a:rPr lang="en-US" sz="2400" dirty="0">
                <a:latin typeface="+mn-lt"/>
              </a:rPr>
              <a:t>arrows = Equal selection probabilities</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p:spPr>
        <p:txBody>
          <a:bodyPr wrap="none" anchor="ctr"/>
          <a:lstStyle/>
          <a:p>
            <a:endParaRPr lang="en-US" dirty="0"/>
          </a:p>
        </p:txBody>
      </p:sp>
      <p:sp>
        <p:nvSpPr>
          <p:cNvPr id="4505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p:spPr>
        <p:txBody>
          <a:bodyPr wrap="none" anchor="ctr"/>
          <a:lstStyle/>
          <a:p>
            <a:endParaRPr lang="en-US" dirty="0"/>
          </a:p>
        </p:txBody>
      </p:sp>
      <p:sp>
        <p:nvSpPr>
          <p:cNvPr id="45060" name="Line 4"/>
          <p:cNvSpPr>
            <a:spLocks noChangeShapeType="1"/>
          </p:cNvSpPr>
          <p:nvPr/>
        </p:nvSpPr>
        <p:spPr bwMode="auto">
          <a:xfrm>
            <a:off x="2914650" y="1981200"/>
            <a:ext cx="0" cy="1905000"/>
          </a:xfrm>
          <a:prstGeom prst="line">
            <a:avLst/>
          </a:prstGeom>
          <a:noFill/>
          <a:ln w="9525">
            <a:solidFill>
              <a:schemeClr val="tx1"/>
            </a:solidFill>
            <a:round/>
            <a:headEnd/>
            <a:tailEnd/>
          </a:ln>
        </p:spPr>
        <p:txBody>
          <a:bodyPr wrap="none" anchor="ctr"/>
          <a:lstStyle/>
          <a:p>
            <a:endParaRPr lang="en-US" dirty="0"/>
          </a:p>
        </p:txBody>
      </p:sp>
      <p:sp>
        <p:nvSpPr>
          <p:cNvPr id="45061" name="Line 5"/>
          <p:cNvSpPr>
            <a:spLocks noChangeShapeType="1"/>
          </p:cNvSpPr>
          <p:nvPr/>
        </p:nvSpPr>
        <p:spPr bwMode="auto">
          <a:xfrm>
            <a:off x="1371600" y="2895600"/>
            <a:ext cx="3086100" cy="0"/>
          </a:xfrm>
          <a:prstGeom prst="line">
            <a:avLst/>
          </a:prstGeom>
          <a:noFill/>
          <a:ln w="9525">
            <a:solidFill>
              <a:schemeClr val="tx1"/>
            </a:solidFill>
            <a:round/>
            <a:headEnd/>
            <a:tailEnd/>
          </a:ln>
        </p:spPr>
        <p:txBody>
          <a:bodyPr wrap="none" anchor="ctr"/>
          <a:lstStyle/>
          <a:p>
            <a:endParaRPr lang="en-US" dirty="0"/>
          </a:p>
        </p:txBody>
      </p:sp>
      <p:sp>
        <p:nvSpPr>
          <p:cNvPr id="45062" name="Line 6"/>
          <p:cNvSpPr>
            <a:spLocks noChangeShapeType="1"/>
          </p:cNvSpPr>
          <p:nvPr/>
        </p:nvSpPr>
        <p:spPr bwMode="auto">
          <a:xfrm>
            <a:off x="6600825" y="4419600"/>
            <a:ext cx="0" cy="1524000"/>
          </a:xfrm>
          <a:prstGeom prst="line">
            <a:avLst/>
          </a:prstGeom>
          <a:noFill/>
          <a:ln w="9525">
            <a:solidFill>
              <a:schemeClr val="tx1"/>
            </a:solidFill>
            <a:round/>
            <a:headEnd/>
            <a:tailEnd/>
          </a:ln>
        </p:spPr>
        <p:txBody>
          <a:bodyPr wrap="none" anchor="ctr"/>
          <a:lstStyle/>
          <a:p>
            <a:endParaRPr lang="en-US" dirty="0"/>
          </a:p>
        </p:txBody>
      </p:sp>
      <p:sp>
        <p:nvSpPr>
          <p:cNvPr id="45063" name="Line 7"/>
          <p:cNvSpPr>
            <a:spLocks noChangeShapeType="1"/>
          </p:cNvSpPr>
          <p:nvPr/>
        </p:nvSpPr>
        <p:spPr bwMode="auto">
          <a:xfrm>
            <a:off x="5400675" y="5105400"/>
            <a:ext cx="2486025" cy="0"/>
          </a:xfrm>
          <a:prstGeom prst="line">
            <a:avLst/>
          </a:prstGeom>
          <a:noFill/>
          <a:ln w="9525">
            <a:solidFill>
              <a:schemeClr val="tx1"/>
            </a:solidFill>
            <a:round/>
            <a:headEnd/>
            <a:tailEnd/>
          </a:ln>
        </p:spPr>
        <p:txBody>
          <a:bodyPr wrap="none" anchor="ctr"/>
          <a:lstStyle/>
          <a:p>
            <a:endParaRPr lang="en-US" dirty="0"/>
          </a:p>
        </p:txBody>
      </p:sp>
      <p:sp>
        <p:nvSpPr>
          <p:cNvPr id="45064" name="Text Box 8"/>
          <p:cNvSpPr txBox="1">
            <a:spLocks noChangeArrowheads="1"/>
          </p:cNvSpPr>
          <p:nvPr/>
        </p:nvSpPr>
        <p:spPr bwMode="auto">
          <a:xfrm>
            <a:off x="1886907" y="1449104"/>
            <a:ext cx="184731" cy="461665"/>
          </a:xfrm>
          <a:prstGeom prst="rect">
            <a:avLst/>
          </a:prstGeom>
          <a:noFill/>
          <a:ln w="9525">
            <a:noFill/>
            <a:miter lim="800000"/>
            <a:headEnd/>
            <a:tailEnd/>
          </a:ln>
        </p:spPr>
        <p:txBody>
          <a:bodyPr wrap="none">
            <a:spAutoFit/>
          </a:bodyPr>
          <a:lstStyle/>
          <a:p>
            <a:pPr algn="l"/>
            <a:endParaRPr lang="en-US" sz="2400" dirty="0"/>
          </a:p>
        </p:txBody>
      </p:sp>
      <p:sp>
        <p:nvSpPr>
          <p:cNvPr id="45065" name="Text Box 9"/>
          <p:cNvSpPr txBox="1">
            <a:spLocks noChangeArrowheads="1"/>
          </p:cNvSpPr>
          <p:nvPr/>
        </p:nvSpPr>
        <p:spPr bwMode="auto">
          <a:xfrm>
            <a:off x="2315402" y="1220505"/>
            <a:ext cx="1141659" cy="461665"/>
          </a:xfrm>
          <a:prstGeom prst="rect">
            <a:avLst/>
          </a:prstGeom>
          <a:noFill/>
          <a:ln w="9525">
            <a:noFill/>
            <a:miter lim="800000"/>
            <a:headEnd/>
            <a:tailEnd/>
          </a:ln>
        </p:spPr>
        <p:txBody>
          <a:bodyPr wrap="none">
            <a:spAutoFit/>
          </a:bodyPr>
          <a:lstStyle/>
          <a:p>
            <a:pPr algn="l"/>
            <a:r>
              <a:rPr lang="en-US" sz="2400" dirty="0"/>
              <a:t>Disease</a:t>
            </a:r>
          </a:p>
        </p:txBody>
      </p:sp>
      <p:sp>
        <p:nvSpPr>
          <p:cNvPr id="45066" name="Text Box 10"/>
          <p:cNvSpPr txBox="1">
            <a:spLocks noChangeArrowheads="1"/>
          </p:cNvSpPr>
          <p:nvPr/>
        </p:nvSpPr>
        <p:spPr bwMode="auto">
          <a:xfrm>
            <a:off x="0" y="2668305"/>
            <a:ext cx="1346844" cy="461665"/>
          </a:xfrm>
          <a:prstGeom prst="rect">
            <a:avLst/>
          </a:prstGeom>
          <a:noFill/>
          <a:ln w="9525">
            <a:noFill/>
            <a:miter lim="800000"/>
            <a:headEnd/>
            <a:tailEnd/>
          </a:ln>
        </p:spPr>
        <p:txBody>
          <a:bodyPr wrap="none">
            <a:spAutoFit/>
          </a:bodyPr>
          <a:lstStyle/>
          <a:p>
            <a:pPr algn="l"/>
            <a:r>
              <a:rPr lang="en-US" sz="2400" dirty="0"/>
              <a:t>Exposure</a:t>
            </a:r>
          </a:p>
        </p:txBody>
      </p:sp>
      <p:sp>
        <p:nvSpPr>
          <p:cNvPr id="45067" name="Text Box 11"/>
          <p:cNvSpPr txBox="1">
            <a:spLocks noChangeArrowheads="1"/>
          </p:cNvSpPr>
          <p:nvPr/>
        </p:nvSpPr>
        <p:spPr bwMode="auto">
          <a:xfrm>
            <a:off x="1955041" y="1565277"/>
            <a:ext cx="1845377" cy="461665"/>
          </a:xfrm>
          <a:prstGeom prst="rect">
            <a:avLst/>
          </a:prstGeom>
          <a:noFill/>
          <a:ln w="9525">
            <a:noFill/>
            <a:miter lim="800000"/>
            <a:headEnd/>
            <a:tailEnd/>
          </a:ln>
        </p:spPr>
        <p:txBody>
          <a:bodyPr wrap="none">
            <a:spAutoFit/>
          </a:bodyPr>
          <a:lstStyle/>
          <a:p>
            <a:pPr algn="l"/>
            <a:r>
              <a:rPr lang="en-US" sz="2400" dirty="0"/>
              <a:t>+            </a:t>
            </a:r>
            <a:r>
              <a:rPr lang="en-US" sz="2400" dirty="0" smtClean="0"/>
              <a:t>      </a:t>
            </a:r>
            <a:r>
              <a:rPr lang="en-US" sz="2400" dirty="0"/>
              <a:t>-</a:t>
            </a:r>
          </a:p>
        </p:txBody>
      </p:sp>
      <p:sp>
        <p:nvSpPr>
          <p:cNvPr id="45068" name="Text Box 12"/>
          <p:cNvSpPr txBox="1">
            <a:spLocks noChangeArrowheads="1"/>
          </p:cNvSpPr>
          <p:nvPr/>
        </p:nvSpPr>
        <p:spPr bwMode="auto">
          <a:xfrm>
            <a:off x="925513" y="2098676"/>
            <a:ext cx="400050" cy="1569660"/>
          </a:xfrm>
          <a:prstGeom prst="rect">
            <a:avLst/>
          </a:prstGeom>
          <a:noFill/>
          <a:ln w="9525">
            <a:noFill/>
            <a:miter lim="800000"/>
            <a:headEnd/>
            <a:tailEnd/>
          </a:ln>
        </p:spPr>
        <p:txBody>
          <a:bodyPr>
            <a:spAutoFit/>
          </a:bodyPr>
          <a:lstStyle/>
          <a:p>
            <a:pPr algn="l"/>
            <a:r>
              <a:rPr lang="en-US" sz="2400" dirty="0"/>
              <a:t>+</a:t>
            </a:r>
          </a:p>
          <a:p>
            <a:pPr algn="l"/>
            <a:endParaRPr lang="en-US" sz="2400" dirty="0"/>
          </a:p>
          <a:p>
            <a:pPr algn="l"/>
            <a:endParaRPr lang="en-US" sz="2400" dirty="0"/>
          </a:p>
          <a:p>
            <a:pPr algn="l"/>
            <a:r>
              <a:rPr lang="en-US" sz="2400" dirty="0"/>
              <a:t>-</a:t>
            </a:r>
          </a:p>
        </p:txBody>
      </p:sp>
      <p:sp>
        <p:nvSpPr>
          <p:cNvPr id="45069" name="Line 13"/>
          <p:cNvSpPr>
            <a:spLocks noChangeShapeType="1"/>
          </p:cNvSpPr>
          <p:nvPr/>
        </p:nvSpPr>
        <p:spPr bwMode="auto">
          <a:xfrm>
            <a:off x="2438400" y="2362200"/>
            <a:ext cx="377190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5070" name="Line 14"/>
          <p:cNvSpPr>
            <a:spLocks noChangeShapeType="1"/>
          </p:cNvSpPr>
          <p:nvPr/>
        </p:nvSpPr>
        <p:spPr bwMode="auto">
          <a:xfrm>
            <a:off x="2228850" y="3505200"/>
            <a:ext cx="3686175" cy="2133600"/>
          </a:xfrm>
          <a:prstGeom prst="line">
            <a:avLst/>
          </a:prstGeom>
          <a:noFill/>
          <a:ln w="38100">
            <a:solidFill>
              <a:schemeClr val="tx1"/>
            </a:solidFill>
            <a:round/>
            <a:headEnd/>
            <a:tailEnd type="triangle" w="med" len="med"/>
          </a:ln>
        </p:spPr>
        <p:txBody>
          <a:bodyPr wrap="none" anchor="ctr"/>
          <a:lstStyle/>
          <a:p>
            <a:endParaRPr lang="en-US" dirty="0"/>
          </a:p>
        </p:txBody>
      </p:sp>
      <p:sp>
        <p:nvSpPr>
          <p:cNvPr id="45071" name="Line 15"/>
          <p:cNvSpPr>
            <a:spLocks noChangeShapeType="1"/>
          </p:cNvSpPr>
          <p:nvPr/>
        </p:nvSpPr>
        <p:spPr bwMode="auto">
          <a:xfrm>
            <a:off x="3857625" y="2362200"/>
            <a:ext cx="3600450" cy="2362200"/>
          </a:xfrm>
          <a:prstGeom prst="line">
            <a:avLst/>
          </a:prstGeom>
          <a:noFill/>
          <a:ln w="38100">
            <a:solidFill>
              <a:schemeClr val="tx1"/>
            </a:solidFill>
            <a:round/>
            <a:headEnd/>
            <a:tailEnd type="triangle" w="med" len="med"/>
          </a:ln>
        </p:spPr>
        <p:txBody>
          <a:bodyPr wrap="none" anchor="ctr"/>
          <a:lstStyle/>
          <a:p>
            <a:endParaRPr lang="en-US" dirty="0"/>
          </a:p>
        </p:txBody>
      </p:sp>
      <p:sp>
        <p:nvSpPr>
          <p:cNvPr id="45072" name="Line 16"/>
          <p:cNvSpPr>
            <a:spLocks noChangeShapeType="1"/>
          </p:cNvSpPr>
          <p:nvPr/>
        </p:nvSpPr>
        <p:spPr bwMode="auto">
          <a:xfrm>
            <a:off x="3771900" y="3657600"/>
            <a:ext cx="3514725" cy="1981200"/>
          </a:xfrm>
          <a:prstGeom prst="line">
            <a:avLst/>
          </a:prstGeom>
          <a:noFill/>
          <a:ln w="38100">
            <a:solidFill>
              <a:schemeClr val="tx1"/>
            </a:solidFill>
            <a:round/>
            <a:headEnd/>
            <a:tailEnd type="triangle" w="med" len="med"/>
          </a:ln>
        </p:spPr>
        <p:txBody>
          <a:bodyPr wrap="none" anchor="ctr"/>
          <a:lstStyle/>
          <a:p>
            <a:endParaRPr lang="en-US" dirty="0"/>
          </a:p>
        </p:txBody>
      </p:sp>
      <p:sp>
        <p:nvSpPr>
          <p:cNvPr id="45073" name="Text Box 17"/>
          <p:cNvSpPr txBox="1">
            <a:spLocks noChangeArrowheads="1"/>
          </p:cNvSpPr>
          <p:nvPr/>
        </p:nvSpPr>
        <p:spPr bwMode="auto">
          <a:xfrm>
            <a:off x="381000" y="4116062"/>
            <a:ext cx="2286000" cy="830997"/>
          </a:xfrm>
          <a:prstGeom prst="rect">
            <a:avLst/>
          </a:prstGeom>
          <a:noFill/>
          <a:ln w="9525">
            <a:noFill/>
            <a:miter lim="800000"/>
            <a:headEnd/>
            <a:tailEnd/>
          </a:ln>
        </p:spPr>
        <p:txBody>
          <a:bodyPr>
            <a:spAutoFit/>
          </a:bodyPr>
          <a:lstStyle/>
          <a:p>
            <a:pPr algn="l"/>
            <a:r>
              <a:rPr lang="en-US" sz="2400" dirty="0" smtClean="0"/>
              <a:t>TARGET POPULATION</a:t>
            </a:r>
            <a:endParaRPr lang="en-US" sz="2400" dirty="0"/>
          </a:p>
        </p:txBody>
      </p:sp>
      <p:sp>
        <p:nvSpPr>
          <p:cNvPr id="45074" name="Text Box 18"/>
          <p:cNvSpPr txBox="1">
            <a:spLocks noChangeArrowheads="1"/>
          </p:cNvSpPr>
          <p:nvPr/>
        </p:nvSpPr>
        <p:spPr bwMode="auto">
          <a:xfrm>
            <a:off x="5219701" y="5944905"/>
            <a:ext cx="2492798" cy="461665"/>
          </a:xfrm>
          <a:prstGeom prst="rect">
            <a:avLst/>
          </a:prstGeom>
          <a:noFill/>
          <a:ln w="9525">
            <a:noFill/>
            <a:miter lim="800000"/>
            <a:headEnd/>
            <a:tailEnd/>
          </a:ln>
        </p:spPr>
        <p:txBody>
          <a:bodyPr wrap="none">
            <a:spAutoFit/>
          </a:bodyPr>
          <a:lstStyle/>
          <a:p>
            <a:pPr algn="l"/>
            <a:r>
              <a:rPr lang="en-US" sz="2400" dirty="0"/>
              <a:t>STUDY SAMPLE</a:t>
            </a:r>
          </a:p>
        </p:txBody>
      </p:sp>
      <p:sp>
        <p:nvSpPr>
          <p:cNvPr id="45075" name="Text Box 20"/>
          <p:cNvSpPr txBox="1">
            <a:spLocks noChangeArrowheads="1"/>
          </p:cNvSpPr>
          <p:nvPr/>
        </p:nvSpPr>
        <p:spPr bwMode="auto">
          <a:xfrm>
            <a:off x="534246" y="153650"/>
            <a:ext cx="9148658" cy="954107"/>
          </a:xfrm>
          <a:prstGeom prst="rect">
            <a:avLst/>
          </a:prstGeom>
          <a:noFill/>
          <a:ln w="9525">
            <a:noFill/>
            <a:miter lim="800000"/>
            <a:headEnd/>
            <a:tailEnd/>
          </a:ln>
        </p:spPr>
        <p:txBody>
          <a:bodyPr wrap="none">
            <a:spAutoFit/>
          </a:bodyPr>
          <a:lstStyle/>
          <a:p>
            <a:r>
              <a:rPr lang="en-US" sz="2800" b="1" dirty="0">
                <a:latin typeface="Arial" charset="0"/>
              </a:rPr>
              <a:t>Analytic Study:   </a:t>
            </a:r>
          </a:p>
          <a:p>
            <a:r>
              <a:rPr lang="en-US" sz="2800" b="1" dirty="0">
                <a:latin typeface="Arial" charset="0"/>
              </a:rPr>
              <a:t>Depiction of No Selection Bias (Unbiased Sampling)</a:t>
            </a:r>
            <a:r>
              <a:rPr lang="en-US" sz="2400" dirty="0"/>
              <a:t> </a:t>
            </a:r>
            <a:endParaRPr lang="en-US" sz="2800" b="1" dirty="0">
              <a:latin typeface="Arial" charset="0"/>
            </a:endParaRPr>
          </a:p>
        </p:txBody>
      </p:sp>
      <p:sp>
        <p:nvSpPr>
          <p:cNvPr id="45076" name="Text Box 22"/>
          <p:cNvSpPr txBox="1">
            <a:spLocks noChangeArrowheads="1"/>
          </p:cNvSpPr>
          <p:nvPr/>
        </p:nvSpPr>
        <p:spPr bwMode="auto">
          <a:xfrm>
            <a:off x="4953004" y="1524000"/>
            <a:ext cx="5334000" cy="1446550"/>
          </a:xfrm>
          <a:prstGeom prst="rect">
            <a:avLst/>
          </a:prstGeom>
          <a:noFill/>
          <a:ln w="9525" algn="ctr">
            <a:noFill/>
            <a:miter lim="800000"/>
            <a:headEnd/>
            <a:tailEnd/>
          </a:ln>
        </p:spPr>
        <p:txBody>
          <a:bodyPr>
            <a:spAutoFit/>
          </a:bodyPr>
          <a:lstStyle/>
          <a:p>
            <a:pPr>
              <a:spcBef>
                <a:spcPct val="50000"/>
              </a:spcBef>
            </a:pPr>
            <a:r>
              <a:rPr lang="en-US" sz="2200" dirty="0"/>
              <a:t>Given that a person resides in one of the 4 cells in the </a:t>
            </a:r>
            <a:r>
              <a:rPr lang="en-US" sz="2200" dirty="0" smtClean="0"/>
              <a:t>target population</a:t>
            </a:r>
            <a:r>
              <a:rPr lang="en-US" sz="2200" dirty="0"/>
              <a:t>, the </a:t>
            </a:r>
            <a:r>
              <a:rPr lang="en-US" sz="2200" u="sng" dirty="0"/>
              <a:t>selection probability</a:t>
            </a:r>
            <a:r>
              <a:rPr lang="en-US" sz="2200" dirty="0"/>
              <a:t> is the probability he/she will be represented in that cell in the study sample.  </a:t>
            </a:r>
          </a:p>
        </p:txBody>
      </p:sp>
      <p:sp>
        <p:nvSpPr>
          <p:cNvPr id="45077" name="Line 24"/>
          <p:cNvSpPr>
            <a:spLocks noChangeShapeType="1"/>
          </p:cNvSpPr>
          <p:nvPr/>
        </p:nvSpPr>
        <p:spPr bwMode="auto">
          <a:xfrm flipH="1">
            <a:off x="4762500" y="2438400"/>
            <a:ext cx="381000" cy="381000"/>
          </a:xfrm>
          <a:prstGeom prst="line">
            <a:avLst/>
          </a:prstGeom>
          <a:noFill/>
          <a:ln w="9525">
            <a:solidFill>
              <a:schemeClr val="tx1"/>
            </a:solidFill>
            <a:round/>
            <a:headEnd/>
            <a:tailEnd type="triangle" w="med" len="med"/>
          </a:ln>
        </p:spPr>
        <p:txBody>
          <a:bodyPr wrap="none" anchor="ctr"/>
          <a:lstStyle/>
          <a:p>
            <a:endParaRPr lang="en-US" dirty="0"/>
          </a:p>
        </p:txBody>
      </p:sp>
      <p:sp>
        <p:nvSpPr>
          <p:cNvPr id="45078" name="Text Box 25"/>
          <p:cNvSpPr txBox="1">
            <a:spLocks noChangeArrowheads="1"/>
          </p:cNvSpPr>
          <p:nvPr/>
        </p:nvSpPr>
        <p:spPr bwMode="auto">
          <a:xfrm>
            <a:off x="0" y="5181600"/>
            <a:ext cx="4914900" cy="1373188"/>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Equal weighted arrows = Equal selection probability = No selection bias</a:t>
            </a:r>
          </a:p>
        </p:txBody>
      </p:sp>
      <p:sp>
        <p:nvSpPr>
          <p:cNvPr id="23" name="Text Box 22"/>
          <p:cNvSpPr txBox="1">
            <a:spLocks noChangeArrowheads="1"/>
          </p:cNvSpPr>
          <p:nvPr/>
        </p:nvSpPr>
        <p:spPr bwMode="auto">
          <a:xfrm>
            <a:off x="6057900" y="3083004"/>
            <a:ext cx="4343400" cy="1107996"/>
          </a:xfrm>
          <a:prstGeom prst="rect">
            <a:avLst/>
          </a:prstGeom>
          <a:noFill/>
          <a:ln w="9525" algn="ctr">
            <a:noFill/>
            <a:miter lim="800000"/>
            <a:headEnd/>
            <a:tailEnd/>
          </a:ln>
        </p:spPr>
        <p:txBody>
          <a:bodyPr wrap="square">
            <a:spAutoFit/>
          </a:bodyPr>
          <a:lstStyle/>
          <a:p>
            <a:pPr>
              <a:spcBef>
                <a:spcPct val="50000"/>
              </a:spcBef>
            </a:pPr>
            <a:r>
              <a:rPr lang="en-US" sz="2200" u="sng" dirty="0"/>
              <a:t>S</a:t>
            </a:r>
            <a:r>
              <a:rPr lang="en-US" sz="2200" u="sng" dirty="0" smtClean="0"/>
              <a:t>election </a:t>
            </a:r>
            <a:r>
              <a:rPr lang="en-US" sz="2200" u="sng" dirty="0"/>
              <a:t>probability</a:t>
            </a:r>
            <a:r>
              <a:rPr lang="en-US" sz="2200" dirty="0"/>
              <a:t> </a:t>
            </a:r>
            <a:r>
              <a:rPr lang="en-US" sz="2200" dirty="0" smtClean="0"/>
              <a:t>includes process of </a:t>
            </a:r>
            <a:r>
              <a:rPr lang="en-US" sz="2200" u="sng" dirty="0" smtClean="0"/>
              <a:t>selection</a:t>
            </a:r>
            <a:r>
              <a:rPr lang="en-US" sz="2200" dirty="0" smtClean="0"/>
              <a:t> and, in cohort studies,  process of </a:t>
            </a:r>
            <a:r>
              <a:rPr lang="en-US" sz="2200" u="sng" dirty="0" smtClean="0"/>
              <a:t>retention  </a:t>
            </a:r>
            <a:endParaRPr lang="en-US" sz="2200" u="sng"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90526" y="76200"/>
            <a:ext cx="9324974" cy="533400"/>
          </a:xfrm>
        </p:spPr>
        <p:txBody>
          <a:bodyPr/>
          <a:lstStyle/>
          <a:p>
            <a:r>
              <a:rPr lang="en-US" sz="2200" dirty="0" smtClean="0"/>
              <a:t>Guesses are informed by remembering basic rules for selection bias</a:t>
            </a:r>
          </a:p>
        </p:txBody>
      </p:sp>
      <p:sp>
        <p:nvSpPr>
          <p:cNvPr id="55299" name="Rectangle 3"/>
          <p:cNvSpPr>
            <a:spLocks noGrp="1" noChangeArrowheads="1"/>
          </p:cNvSpPr>
          <p:nvPr>
            <p:ph type="body" idx="1"/>
          </p:nvPr>
        </p:nvSpPr>
        <p:spPr>
          <a:xfrm>
            <a:off x="38103" y="609600"/>
            <a:ext cx="10591800" cy="5181600"/>
          </a:xfrm>
        </p:spPr>
        <p:txBody>
          <a:bodyPr/>
          <a:lstStyle/>
          <a:p>
            <a:pPr marL="236538" indent="-236538"/>
            <a:r>
              <a:rPr lang="en-US" sz="2400" dirty="0" smtClean="0"/>
              <a:t>For selection bias to occur “under the null”: A person’s selection/retention must be influenced/associated with BOTH his/her exposure and outcome</a:t>
            </a:r>
          </a:p>
        </p:txBody>
      </p:sp>
      <p:grpSp>
        <p:nvGrpSpPr>
          <p:cNvPr id="2" name="Group 9"/>
          <p:cNvGrpSpPr>
            <a:grpSpLocks/>
          </p:cNvGrpSpPr>
          <p:nvPr/>
        </p:nvGrpSpPr>
        <p:grpSpPr bwMode="auto">
          <a:xfrm>
            <a:off x="723904" y="1601454"/>
            <a:ext cx="9563100" cy="1357313"/>
            <a:chOff x="456" y="1161"/>
            <a:chExt cx="6024" cy="855"/>
          </a:xfrm>
        </p:grpSpPr>
        <p:sp>
          <p:nvSpPr>
            <p:cNvPr id="55331" name="Line 4"/>
            <p:cNvSpPr>
              <a:spLocks noChangeShapeType="1"/>
            </p:cNvSpPr>
            <p:nvPr/>
          </p:nvSpPr>
          <p:spPr bwMode="auto">
            <a:xfrm flipV="1">
              <a:off x="1608" y="1449"/>
              <a:ext cx="816"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2" name="Line 5"/>
            <p:cNvSpPr>
              <a:spLocks noChangeShapeType="1"/>
            </p:cNvSpPr>
            <p:nvPr/>
          </p:nvSpPr>
          <p:spPr bwMode="auto">
            <a:xfrm flipH="1" flipV="1">
              <a:off x="4296" y="1449"/>
              <a:ext cx="912"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3" name="Text Box 6"/>
            <p:cNvSpPr txBox="1">
              <a:spLocks noChangeArrowheads="1"/>
            </p:cNvSpPr>
            <p:nvPr/>
          </p:nvSpPr>
          <p:spPr bwMode="auto">
            <a:xfrm>
              <a:off x="2232" y="116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Selection/retention</a:t>
              </a:r>
            </a:p>
          </p:txBody>
        </p:sp>
        <p:sp>
          <p:nvSpPr>
            <p:cNvPr id="55334" name="Text Box 7"/>
            <p:cNvSpPr txBox="1">
              <a:spLocks noChangeArrowheads="1"/>
            </p:cNvSpPr>
            <p:nvPr/>
          </p:nvSpPr>
          <p:spPr bwMode="auto">
            <a:xfrm>
              <a:off x="456" y="1641"/>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35" name="Text Box 8"/>
            <p:cNvSpPr txBox="1">
              <a:spLocks noChangeArrowheads="1"/>
            </p:cNvSpPr>
            <p:nvPr/>
          </p:nvSpPr>
          <p:spPr bwMode="auto">
            <a:xfrm>
              <a:off x="4224" y="168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grpSp>
      <p:grpSp>
        <p:nvGrpSpPr>
          <p:cNvPr id="3" name="Group 41"/>
          <p:cNvGrpSpPr>
            <a:grpSpLocks/>
          </p:cNvGrpSpPr>
          <p:nvPr/>
        </p:nvGrpSpPr>
        <p:grpSpPr bwMode="auto">
          <a:xfrm>
            <a:off x="-342900" y="3201495"/>
            <a:ext cx="5715000" cy="1828801"/>
            <a:chOff x="-216" y="1988"/>
            <a:chExt cx="3600" cy="1152"/>
          </a:xfrm>
        </p:grpSpPr>
        <p:sp>
          <p:nvSpPr>
            <p:cNvPr id="55324" name="Line 11"/>
            <p:cNvSpPr>
              <a:spLocks noChangeShapeType="1"/>
            </p:cNvSpPr>
            <p:nvPr/>
          </p:nvSpPr>
          <p:spPr bwMode="auto">
            <a:xfrm>
              <a:off x="600" y="2564"/>
              <a:ext cx="144" cy="336"/>
            </a:xfrm>
            <a:prstGeom prst="line">
              <a:avLst/>
            </a:prstGeom>
            <a:noFill/>
            <a:ln w="28575">
              <a:solidFill>
                <a:schemeClr val="tx1"/>
              </a:solidFill>
              <a:round/>
              <a:headEnd/>
              <a:tailEnd type="triangle" w="med" len="med"/>
            </a:ln>
          </p:spPr>
          <p:txBody>
            <a:bodyPr wrap="none" anchor="ctr"/>
            <a:lstStyle/>
            <a:p>
              <a:endParaRPr lang="en-US" dirty="0"/>
            </a:p>
          </p:txBody>
        </p:sp>
        <p:sp>
          <p:nvSpPr>
            <p:cNvPr id="55325" name="Text Box 13"/>
            <p:cNvSpPr txBox="1">
              <a:spLocks noChangeArrowheads="1"/>
            </p:cNvSpPr>
            <p:nvPr/>
          </p:nvSpPr>
          <p:spPr bwMode="auto">
            <a:xfrm>
              <a:off x="1128" y="2084"/>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 retention</a:t>
              </a:r>
            </a:p>
          </p:txBody>
        </p:sp>
        <p:sp>
          <p:nvSpPr>
            <p:cNvPr id="55326" name="Text Box 14"/>
            <p:cNvSpPr txBox="1">
              <a:spLocks noChangeArrowheads="1"/>
            </p:cNvSpPr>
            <p:nvPr/>
          </p:nvSpPr>
          <p:spPr bwMode="auto">
            <a:xfrm>
              <a:off x="72" y="2813"/>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27" name="Text Box 15"/>
            <p:cNvSpPr txBox="1">
              <a:spLocks noChangeArrowheads="1"/>
            </p:cNvSpPr>
            <p:nvPr/>
          </p:nvSpPr>
          <p:spPr bwMode="auto">
            <a:xfrm>
              <a:off x="2424" y="2804"/>
              <a:ext cx="960" cy="330"/>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28" name="Text Box 22"/>
            <p:cNvSpPr txBox="1">
              <a:spLocks noChangeArrowheads="1"/>
            </p:cNvSpPr>
            <p:nvPr/>
          </p:nvSpPr>
          <p:spPr bwMode="auto">
            <a:xfrm>
              <a:off x="-216" y="1988"/>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factors</a:t>
              </a:r>
            </a:p>
          </p:txBody>
        </p:sp>
        <p:sp>
          <p:nvSpPr>
            <p:cNvPr id="55329" name="Line 23"/>
            <p:cNvSpPr>
              <a:spLocks noChangeShapeType="1"/>
            </p:cNvSpPr>
            <p:nvPr/>
          </p:nvSpPr>
          <p:spPr bwMode="auto">
            <a:xfrm>
              <a:off x="792" y="2228"/>
              <a:ext cx="432" cy="48"/>
            </a:xfrm>
            <a:prstGeom prst="line">
              <a:avLst/>
            </a:prstGeom>
            <a:noFill/>
            <a:ln w="28575">
              <a:solidFill>
                <a:schemeClr val="tx1"/>
              </a:solidFill>
              <a:round/>
              <a:headEnd/>
              <a:tailEnd type="triangle" w="med" len="med"/>
            </a:ln>
          </p:spPr>
          <p:txBody>
            <a:bodyPr wrap="none" anchor="ctr"/>
            <a:lstStyle/>
            <a:p>
              <a:endParaRPr lang="en-US" dirty="0"/>
            </a:p>
          </p:txBody>
        </p:sp>
        <p:sp>
          <p:nvSpPr>
            <p:cNvPr id="55330" name="Line 24"/>
            <p:cNvSpPr>
              <a:spLocks noChangeShapeType="1"/>
            </p:cNvSpPr>
            <p:nvPr/>
          </p:nvSpPr>
          <p:spPr bwMode="auto">
            <a:xfrm flipH="1" flipV="1">
              <a:off x="2328" y="2516"/>
              <a:ext cx="528" cy="336"/>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4" name="Group 42"/>
          <p:cNvGrpSpPr>
            <a:grpSpLocks/>
          </p:cNvGrpSpPr>
          <p:nvPr/>
        </p:nvGrpSpPr>
        <p:grpSpPr bwMode="auto">
          <a:xfrm>
            <a:off x="5448299" y="3124203"/>
            <a:ext cx="4724400" cy="1895475"/>
            <a:chOff x="3432" y="1968"/>
            <a:chExt cx="2976" cy="1194"/>
          </a:xfrm>
        </p:grpSpPr>
        <p:sp>
          <p:nvSpPr>
            <p:cNvPr id="55317" name="Text Box 21"/>
            <p:cNvSpPr txBox="1">
              <a:spLocks noChangeArrowheads="1"/>
            </p:cNvSpPr>
            <p:nvPr/>
          </p:nvSpPr>
          <p:spPr bwMode="auto">
            <a:xfrm>
              <a:off x="5400" y="2832"/>
              <a:ext cx="960" cy="330"/>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18" name="Text Box 25"/>
            <p:cNvSpPr txBox="1">
              <a:spLocks noChangeArrowheads="1"/>
            </p:cNvSpPr>
            <p:nvPr/>
          </p:nvSpPr>
          <p:spPr bwMode="auto">
            <a:xfrm>
              <a:off x="3432" y="2832"/>
              <a:ext cx="1200"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9" name="Line 26"/>
            <p:cNvSpPr>
              <a:spLocks noChangeShapeType="1"/>
            </p:cNvSpPr>
            <p:nvPr/>
          </p:nvSpPr>
          <p:spPr bwMode="auto">
            <a:xfrm flipV="1">
              <a:off x="3816" y="2592"/>
              <a:ext cx="192" cy="288"/>
            </a:xfrm>
            <a:prstGeom prst="line">
              <a:avLst/>
            </a:prstGeom>
            <a:noFill/>
            <a:ln w="28575">
              <a:solidFill>
                <a:schemeClr val="tx1"/>
              </a:solidFill>
              <a:round/>
              <a:headEnd/>
              <a:tailEnd type="triangle" w="med" len="med"/>
            </a:ln>
          </p:spPr>
          <p:txBody>
            <a:bodyPr wrap="none" anchor="ctr"/>
            <a:lstStyle/>
            <a:p>
              <a:endParaRPr lang="en-US" dirty="0"/>
            </a:p>
          </p:txBody>
        </p:sp>
        <p:sp>
          <p:nvSpPr>
            <p:cNvPr id="55320" name="Text Box 27"/>
            <p:cNvSpPr txBox="1">
              <a:spLocks noChangeArrowheads="1"/>
            </p:cNvSpPr>
            <p:nvPr/>
          </p:nvSpPr>
          <p:spPr bwMode="auto">
            <a:xfrm>
              <a:off x="3864" y="2064"/>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 retention</a:t>
              </a:r>
            </a:p>
          </p:txBody>
        </p:sp>
        <p:sp>
          <p:nvSpPr>
            <p:cNvPr id="55321" name="Text Box 28"/>
            <p:cNvSpPr txBox="1">
              <a:spLocks noChangeArrowheads="1"/>
            </p:cNvSpPr>
            <p:nvPr/>
          </p:nvSpPr>
          <p:spPr bwMode="auto">
            <a:xfrm>
              <a:off x="5064" y="1968"/>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factors</a:t>
              </a:r>
            </a:p>
          </p:txBody>
        </p:sp>
        <p:sp>
          <p:nvSpPr>
            <p:cNvPr id="55322" name="Line 29"/>
            <p:cNvSpPr>
              <a:spLocks noChangeShapeType="1"/>
            </p:cNvSpPr>
            <p:nvPr/>
          </p:nvSpPr>
          <p:spPr bwMode="auto">
            <a:xfrm>
              <a:off x="5736" y="2592"/>
              <a:ext cx="96" cy="288"/>
            </a:xfrm>
            <a:prstGeom prst="line">
              <a:avLst/>
            </a:prstGeom>
            <a:noFill/>
            <a:ln w="28575">
              <a:solidFill>
                <a:schemeClr val="tx1"/>
              </a:solidFill>
              <a:round/>
              <a:headEnd/>
              <a:tailEnd type="triangle" w="med" len="med"/>
            </a:ln>
          </p:spPr>
          <p:txBody>
            <a:bodyPr wrap="none" anchor="ctr"/>
            <a:lstStyle/>
            <a:p>
              <a:endParaRPr lang="en-US" dirty="0"/>
            </a:p>
          </p:txBody>
        </p:sp>
        <p:sp>
          <p:nvSpPr>
            <p:cNvPr id="55323" name="Line 39"/>
            <p:cNvSpPr>
              <a:spLocks noChangeShapeType="1"/>
            </p:cNvSpPr>
            <p:nvPr/>
          </p:nvSpPr>
          <p:spPr bwMode="auto">
            <a:xfrm flipH="1">
              <a:off x="5016" y="2400"/>
              <a:ext cx="288" cy="48"/>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5" name="Group 60"/>
          <p:cNvGrpSpPr>
            <a:grpSpLocks/>
          </p:cNvGrpSpPr>
          <p:nvPr/>
        </p:nvGrpSpPr>
        <p:grpSpPr bwMode="auto">
          <a:xfrm>
            <a:off x="-38100" y="5151159"/>
            <a:ext cx="10134600" cy="1555751"/>
            <a:chOff x="-24" y="3253"/>
            <a:chExt cx="6384" cy="980"/>
          </a:xfrm>
        </p:grpSpPr>
        <p:sp>
          <p:nvSpPr>
            <p:cNvPr id="55308" name="Text Box 51"/>
            <p:cNvSpPr txBox="1">
              <a:spLocks noChangeArrowheads="1"/>
            </p:cNvSpPr>
            <p:nvPr/>
          </p:nvSpPr>
          <p:spPr bwMode="auto">
            <a:xfrm>
              <a:off x="5400" y="3897"/>
              <a:ext cx="960" cy="330"/>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Disease</a:t>
              </a:r>
            </a:p>
          </p:txBody>
        </p:sp>
        <p:sp>
          <p:nvSpPr>
            <p:cNvPr id="55309" name="Line 52"/>
            <p:cNvSpPr>
              <a:spLocks noChangeShapeType="1"/>
            </p:cNvSpPr>
            <p:nvPr/>
          </p:nvSpPr>
          <p:spPr bwMode="auto">
            <a:xfrm flipV="1">
              <a:off x="1128" y="3561"/>
              <a:ext cx="1248"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55310" name="Text Box 53"/>
            <p:cNvSpPr txBox="1">
              <a:spLocks noChangeArrowheads="1"/>
            </p:cNvSpPr>
            <p:nvPr/>
          </p:nvSpPr>
          <p:spPr bwMode="auto">
            <a:xfrm>
              <a:off x="2184" y="3369"/>
              <a:ext cx="2256"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Selection/retention</a:t>
              </a:r>
            </a:p>
          </p:txBody>
        </p:sp>
        <p:sp>
          <p:nvSpPr>
            <p:cNvPr id="55311" name="Line 54"/>
            <p:cNvSpPr>
              <a:spLocks noChangeShapeType="1"/>
            </p:cNvSpPr>
            <p:nvPr/>
          </p:nvSpPr>
          <p:spPr bwMode="auto">
            <a:xfrm flipH="1" flipV="1">
              <a:off x="4296" y="3561"/>
              <a:ext cx="816" cy="96"/>
            </a:xfrm>
            <a:prstGeom prst="line">
              <a:avLst/>
            </a:prstGeom>
            <a:noFill/>
            <a:ln w="28575">
              <a:solidFill>
                <a:schemeClr val="tx1"/>
              </a:solidFill>
              <a:round/>
              <a:headEnd/>
              <a:tailEnd type="triangle" w="med" len="med"/>
            </a:ln>
          </p:spPr>
          <p:txBody>
            <a:bodyPr wrap="none" anchor="ctr"/>
            <a:lstStyle/>
            <a:p>
              <a:endParaRPr lang="en-US" dirty="0"/>
            </a:p>
          </p:txBody>
        </p:sp>
        <p:sp>
          <p:nvSpPr>
            <p:cNvPr id="55312" name="Text Box 55"/>
            <p:cNvSpPr txBox="1">
              <a:spLocks noChangeArrowheads="1"/>
            </p:cNvSpPr>
            <p:nvPr/>
          </p:nvSpPr>
          <p:spPr bwMode="auto">
            <a:xfrm>
              <a:off x="-24" y="3321"/>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factors</a:t>
              </a:r>
            </a:p>
          </p:txBody>
        </p:sp>
        <p:sp>
          <p:nvSpPr>
            <p:cNvPr id="55313" name="Text Box 56"/>
            <p:cNvSpPr txBox="1">
              <a:spLocks noChangeArrowheads="1"/>
            </p:cNvSpPr>
            <p:nvPr/>
          </p:nvSpPr>
          <p:spPr bwMode="auto">
            <a:xfrm>
              <a:off x="4920" y="3253"/>
              <a:ext cx="1344" cy="596"/>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Other factors</a:t>
              </a:r>
            </a:p>
          </p:txBody>
        </p:sp>
        <p:sp>
          <p:nvSpPr>
            <p:cNvPr id="55314" name="Text Box 57"/>
            <p:cNvSpPr txBox="1">
              <a:spLocks noChangeArrowheads="1"/>
            </p:cNvSpPr>
            <p:nvPr/>
          </p:nvSpPr>
          <p:spPr bwMode="auto">
            <a:xfrm>
              <a:off x="1128" y="3906"/>
              <a:ext cx="1248" cy="327"/>
            </a:xfrm>
            <a:prstGeom prst="rect">
              <a:avLst/>
            </a:prstGeom>
            <a:noFill/>
            <a:ln w="9525" algn="ctr">
              <a:noFill/>
              <a:miter lim="800000"/>
              <a:headEnd/>
              <a:tailEnd/>
            </a:ln>
          </p:spPr>
          <p:txBody>
            <a:bodyPr>
              <a:spAutoFit/>
            </a:bodyPr>
            <a:lstStyle/>
            <a:p>
              <a:pPr>
                <a:spcBef>
                  <a:spcPct val="50000"/>
                </a:spcBef>
              </a:pPr>
              <a:r>
                <a:rPr lang="en-US" sz="2800" dirty="0">
                  <a:latin typeface="Arial" charset="0"/>
                </a:rPr>
                <a:t>Exposure</a:t>
              </a:r>
            </a:p>
          </p:txBody>
        </p:sp>
        <p:sp>
          <p:nvSpPr>
            <p:cNvPr id="55315" name="Line 58"/>
            <p:cNvSpPr>
              <a:spLocks noChangeShapeType="1"/>
            </p:cNvSpPr>
            <p:nvPr/>
          </p:nvSpPr>
          <p:spPr bwMode="auto">
            <a:xfrm>
              <a:off x="936" y="3897"/>
              <a:ext cx="336"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55316" name="Line 59"/>
            <p:cNvSpPr>
              <a:spLocks noChangeShapeType="1"/>
            </p:cNvSpPr>
            <p:nvPr/>
          </p:nvSpPr>
          <p:spPr bwMode="auto">
            <a:xfrm>
              <a:off x="5880" y="3801"/>
              <a:ext cx="96" cy="192"/>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6" name="Group 65"/>
          <p:cNvGrpSpPr>
            <a:grpSpLocks/>
          </p:cNvGrpSpPr>
          <p:nvPr/>
        </p:nvGrpSpPr>
        <p:grpSpPr bwMode="auto">
          <a:xfrm>
            <a:off x="4" y="3200400"/>
            <a:ext cx="10325100" cy="1981200"/>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dirty="0"/>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dirty="0"/>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0287000" cy="533400"/>
          </a:xfrm>
        </p:spPr>
        <p:txBody>
          <a:bodyPr/>
          <a:lstStyle/>
          <a:p>
            <a:r>
              <a:rPr lang="en-US" sz="2800" dirty="0" smtClean="0"/>
              <a:t>Why does selection that is influenced by</a:t>
            </a:r>
            <a:br>
              <a:rPr lang="en-US" sz="2800" dirty="0" smtClean="0"/>
            </a:br>
            <a:r>
              <a:rPr lang="en-US" sz="2800" dirty="0" smtClean="0"/>
              <a:t> exposure and outcome induce bias?</a:t>
            </a:r>
            <a:endParaRPr lang="en-US" sz="2800" dirty="0"/>
          </a:p>
        </p:txBody>
      </p:sp>
      <p:sp>
        <p:nvSpPr>
          <p:cNvPr id="3" name="Content Placeholder 2"/>
          <p:cNvSpPr>
            <a:spLocks noGrp="1"/>
          </p:cNvSpPr>
          <p:nvPr>
            <p:ph idx="1"/>
          </p:nvPr>
        </p:nvSpPr>
        <p:spPr>
          <a:xfrm>
            <a:off x="114300" y="762000"/>
            <a:ext cx="10287000" cy="5181600"/>
          </a:xfrm>
        </p:spPr>
        <p:txBody>
          <a:bodyPr/>
          <a:lstStyle/>
          <a:p>
            <a:pPr>
              <a:buNone/>
            </a:pPr>
            <a:r>
              <a:rPr lang="en-US" sz="2800" dirty="0" smtClean="0"/>
              <a:t>Example</a:t>
            </a:r>
          </a:p>
          <a:p>
            <a:pPr marL="173038" indent="-173038"/>
            <a:r>
              <a:rPr lang="en-US" sz="2400" dirty="0" smtClean="0"/>
              <a:t>Study: Does family wealth affect academic performance in young adults?</a:t>
            </a:r>
          </a:p>
          <a:p>
            <a:pPr marL="173038" indent="-173038"/>
            <a:r>
              <a:rPr lang="en-US" sz="2400" dirty="0" smtClean="0"/>
              <a:t>Study sample:  Undergraduates at Harvard</a:t>
            </a:r>
          </a:p>
          <a:p>
            <a:pPr marL="173038" indent="-173038"/>
            <a:r>
              <a:rPr lang="en-US" sz="2400" dirty="0" smtClean="0"/>
              <a:t>Widely rumored/appreciated that admission to Harvard is related to:</a:t>
            </a:r>
          </a:p>
          <a:p>
            <a:pPr marL="520700" lvl="1" indent="-284163"/>
            <a:r>
              <a:rPr lang="en-US" sz="2400" dirty="0" smtClean="0"/>
              <a:t>Academic performance</a:t>
            </a:r>
          </a:p>
          <a:p>
            <a:pPr marL="520700" lvl="1" indent="-284163"/>
            <a:r>
              <a:rPr lang="en-US" sz="2400" dirty="0" smtClean="0"/>
              <a:t>Family wealth</a:t>
            </a:r>
          </a:p>
          <a:p>
            <a:pPr>
              <a:buNone/>
            </a:pPr>
            <a:r>
              <a:rPr lang="en-US"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17333477"/>
              </p:ext>
            </p:extLst>
          </p:nvPr>
        </p:nvGraphicFramePr>
        <p:xfrm>
          <a:off x="4305301" y="2667000"/>
          <a:ext cx="5867401" cy="1584960"/>
        </p:xfrm>
        <a:graphic>
          <a:graphicData uri="http://schemas.openxmlformats.org/drawingml/2006/table">
            <a:tbl>
              <a:tblPr firstRow="1" bandRow="1">
                <a:tableStyleId>{2D5ABB26-0587-4C30-8999-92F81FD0307C}</a:tableStyleId>
              </a:tblPr>
              <a:tblGrid>
                <a:gridCol w="1485419"/>
                <a:gridCol w="1782501"/>
                <a:gridCol w="2599481"/>
              </a:tblGrid>
              <a:tr h="274320">
                <a:tc>
                  <a:txBody>
                    <a:bodyPr/>
                    <a:lstStyle/>
                    <a:p>
                      <a:pPr algn="ctr"/>
                      <a:r>
                        <a:rPr lang="en-US" dirty="0" smtClean="0"/>
                        <a:t>Participant</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Family wealth</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Academic Performance</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algn="ctr"/>
                      <a:r>
                        <a:rPr lang="en-US" sz="1400" dirty="0" smtClean="0"/>
                        <a:t>1</a:t>
                      </a:r>
                      <a:endParaRPr lang="en-US" sz="1400" dirty="0"/>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t>Rich</a:t>
                      </a:r>
                      <a:endParaRPr lang="en-US" sz="1400" dirty="0"/>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t>Low</a:t>
                      </a:r>
                      <a:endParaRPr lang="en-US" sz="1400" dirty="0"/>
                    </a:p>
                  </a:txBody>
                  <a:tcPr>
                    <a:lnT w="12700" cap="flat" cmpd="sng" algn="ctr">
                      <a:solidFill>
                        <a:schemeClr val="tx1"/>
                      </a:solidFill>
                      <a:prstDash val="solid"/>
                      <a:round/>
                      <a:headEnd type="none" w="med" len="med"/>
                      <a:tailEnd type="none" w="med" len="med"/>
                    </a:lnT>
                  </a:tcPr>
                </a:tc>
              </a:tr>
              <a:tr h="274320">
                <a:tc>
                  <a:txBody>
                    <a:bodyPr/>
                    <a:lstStyle/>
                    <a:p>
                      <a:pPr algn="ctr"/>
                      <a:r>
                        <a:rPr lang="en-US" sz="1400" dirty="0" smtClean="0"/>
                        <a:t>2</a:t>
                      </a:r>
                      <a:endParaRPr lang="en-US" sz="1400" dirty="0"/>
                    </a:p>
                  </a:txBody>
                  <a:tcPr/>
                </a:tc>
                <a:tc>
                  <a:txBody>
                    <a:bodyPr/>
                    <a:lstStyle/>
                    <a:p>
                      <a:pPr algn="ctr"/>
                      <a:r>
                        <a:rPr lang="en-US" sz="1400" dirty="0" smtClean="0"/>
                        <a:t>Poor</a:t>
                      </a:r>
                      <a:endParaRPr lang="en-US" sz="1400" dirty="0"/>
                    </a:p>
                  </a:txBody>
                  <a:tcPr/>
                </a:tc>
                <a:tc>
                  <a:txBody>
                    <a:bodyPr/>
                    <a:lstStyle/>
                    <a:p>
                      <a:pPr algn="ctr"/>
                      <a:r>
                        <a:rPr lang="en-US" sz="1400" dirty="0" smtClean="0"/>
                        <a:t>High</a:t>
                      </a:r>
                      <a:endParaRPr lang="en-US" sz="1400" dirty="0"/>
                    </a:p>
                  </a:txBody>
                  <a:tcPr/>
                </a:tc>
              </a:tr>
              <a:tr h="274320">
                <a:tc>
                  <a:txBody>
                    <a:bodyPr/>
                    <a:lstStyle/>
                    <a:p>
                      <a:pPr algn="ctr"/>
                      <a:r>
                        <a:rPr lang="en-US" sz="1400" dirty="0" smtClean="0"/>
                        <a:t>3</a:t>
                      </a:r>
                      <a:endParaRPr lang="en-US" sz="1400" dirty="0"/>
                    </a:p>
                  </a:txBody>
                  <a:tcPr/>
                </a:tc>
                <a:tc>
                  <a:txBody>
                    <a:bodyPr/>
                    <a:lstStyle/>
                    <a:p>
                      <a:pPr algn="ctr"/>
                      <a:r>
                        <a:rPr lang="en-US" sz="1400" dirty="0" smtClean="0"/>
                        <a:t>Rich</a:t>
                      </a:r>
                      <a:endParaRPr lang="en-US" sz="1400" dirty="0"/>
                    </a:p>
                  </a:txBody>
                  <a:tcPr/>
                </a:tc>
                <a:tc>
                  <a:txBody>
                    <a:bodyPr/>
                    <a:lstStyle/>
                    <a:p>
                      <a:pPr algn="ctr"/>
                      <a:r>
                        <a:rPr lang="en-US" sz="1400" dirty="0" smtClean="0"/>
                        <a:t>Low-medium</a:t>
                      </a:r>
                      <a:endParaRPr lang="en-US" sz="1400" dirty="0"/>
                    </a:p>
                  </a:txBody>
                  <a:tcPr/>
                </a:tc>
              </a:tr>
              <a:tr h="274320">
                <a:tc>
                  <a:txBody>
                    <a:bodyPr/>
                    <a:lstStyle/>
                    <a:p>
                      <a:pPr algn="ctr"/>
                      <a:r>
                        <a:rPr lang="en-US" sz="1400" dirty="0" smtClean="0"/>
                        <a:t>4</a:t>
                      </a:r>
                      <a:endParaRPr lang="en-US" sz="1400" dirty="0"/>
                    </a:p>
                  </a:txBody>
                  <a:tcPr>
                    <a:lnB w="12700" cap="flat" cmpd="sng" algn="ctr">
                      <a:solidFill>
                        <a:schemeClr val="tx1"/>
                      </a:solidFill>
                      <a:prstDash val="solid"/>
                      <a:round/>
                      <a:headEnd type="none" w="med" len="med"/>
                      <a:tailEnd type="none" w="med" len="med"/>
                    </a:lnB>
                  </a:tcPr>
                </a:tc>
                <a:tc>
                  <a:txBody>
                    <a:bodyPr/>
                    <a:lstStyle/>
                    <a:p>
                      <a:pPr algn="ctr"/>
                      <a:r>
                        <a:rPr lang="en-US" sz="1400" dirty="0" smtClean="0"/>
                        <a:t>Poor</a:t>
                      </a:r>
                      <a:endParaRPr lang="en-US" sz="1400" dirty="0"/>
                    </a:p>
                  </a:txBody>
                  <a:tcPr>
                    <a:lnB w="12700" cap="flat" cmpd="sng" algn="ctr">
                      <a:solidFill>
                        <a:schemeClr val="tx1"/>
                      </a:solidFill>
                      <a:prstDash val="solid"/>
                      <a:round/>
                      <a:headEnd type="none" w="med" len="med"/>
                      <a:tailEnd type="none" w="med" len="med"/>
                    </a:lnB>
                  </a:tcPr>
                </a:tc>
                <a:tc>
                  <a:txBody>
                    <a:bodyPr/>
                    <a:lstStyle/>
                    <a:p>
                      <a:pPr algn="ctr"/>
                      <a:r>
                        <a:rPr lang="en-US" sz="1400" dirty="0" smtClean="0"/>
                        <a:t>Very high</a:t>
                      </a:r>
                      <a:endParaRPr lang="en-US" sz="1400" dirty="0"/>
                    </a:p>
                  </a:txBody>
                  <a:tcPr>
                    <a:lnB w="12700" cap="flat" cmpd="sng" algn="ctr">
                      <a:solidFill>
                        <a:schemeClr val="tx1"/>
                      </a:solidFill>
                      <a:prstDash val="solid"/>
                      <a:round/>
                      <a:headEnd type="none" w="med" len="med"/>
                      <a:tailEnd type="none" w="med" len="med"/>
                    </a:lnB>
                  </a:tcPr>
                </a:tc>
              </a:tr>
            </a:tbl>
          </a:graphicData>
        </a:graphic>
      </p:graphicFrame>
      <p:sp>
        <p:nvSpPr>
          <p:cNvPr id="5" name="Content Placeholder 2"/>
          <p:cNvSpPr txBox="1">
            <a:spLocks/>
          </p:cNvSpPr>
          <p:nvPr/>
        </p:nvSpPr>
        <p:spPr bwMode="auto">
          <a:xfrm>
            <a:off x="114300" y="3810000"/>
            <a:ext cx="37338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a:spcBef>
                <a:spcPct val="20000"/>
              </a:spcBef>
              <a:buFont typeface="Arial" pitchFamily="34" charset="0"/>
              <a:buChar char="•"/>
            </a:pPr>
            <a:r>
              <a:rPr kumimoji="0" lang="en-US" sz="2400" b="0" i="0" u="none" strike="noStrike" kern="0" cap="none" spc="0" normalizeH="0" baseline="0" noProof="0" dirty="0" smtClean="0">
                <a:ln>
                  <a:noFill/>
                </a:ln>
                <a:solidFill>
                  <a:schemeClr val="tx1"/>
                </a:solidFill>
                <a:effectLst/>
                <a:uLnTx/>
                <a:uFillTx/>
                <a:latin typeface="+mn-lt"/>
              </a:rPr>
              <a:t>Data not surprising because the more a participant has of one attribute that got him into the sample, the less he will need of the another</a:t>
            </a:r>
          </a:p>
        </p:txBody>
      </p:sp>
      <p:sp>
        <p:nvSpPr>
          <p:cNvPr id="6" name="Content Placeholder 2"/>
          <p:cNvSpPr txBox="1">
            <a:spLocks/>
          </p:cNvSpPr>
          <p:nvPr/>
        </p:nvSpPr>
        <p:spPr bwMode="auto">
          <a:xfrm>
            <a:off x="3695701" y="4343400"/>
            <a:ext cx="6324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a:spcBef>
                <a:spcPct val="20000"/>
              </a:spcBef>
              <a:buFont typeface="Arial" pitchFamily="34" charset="0"/>
              <a:buChar char="•"/>
            </a:pPr>
            <a:r>
              <a:rPr kumimoji="0" lang="en-US" sz="2400" b="0" i="0" u="none" strike="noStrike" kern="0" cap="none" spc="0" normalizeH="0" baseline="0" noProof="0" dirty="0" smtClean="0">
                <a:ln>
                  <a:noFill/>
                </a:ln>
                <a:solidFill>
                  <a:schemeClr val="tx1"/>
                </a:solidFill>
                <a:effectLst/>
                <a:uLnTx/>
                <a:uFillTx/>
                <a:latin typeface="+mn-lt"/>
              </a:rPr>
              <a:t>Or, if participant</a:t>
            </a:r>
            <a:r>
              <a:rPr kumimoji="0" lang="en-US" sz="2400" b="0" i="0" u="none" strike="noStrike" kern="0" cap="none" spc="0" normalizeH="0" noProof="0" dirty="0" smtClean="0">
                <a:ln>
                  <a:noFill/>
                </a:ln>
                <a:solidFill>
                  <a:schemeClr val="tx1"/>
                </a:solidFill>
                <a:effectLst/>
                <a:uLnTx/>
                <a:uFillTx/>
                <a:latin typeface="+mn-lt"/>
              </a:rPr>
              <a:t> </a:t>
            </a:r>
            <a:r>
              <a:rPr kumimoji="0" lang="en-US" sz="2400" b="0" i="0" u="none" strike="noStrike" kern="0" cap="none" spc="0" normalizeH="0" baseline="0" noProof="0" dirty="0" smtClean="0">
                <a:ln>
                  <a:noFill/>
                </a:ln>
                <a:solidFill>
                  <a:schemeClr val="tx1"/>
                </a:solidFill>
                <a:effectLst/>
                <a:uLnTx/>
                <a:uFillTx/>
                <a:latin typeface="+mn-lt"/>
              </a:rPr>
              <a:t>has none of one attribute, he/she must have a lot of the other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bwMode="auto">
          <a:xfrm>
            <a:off x="3619500" y="5181600"/>
            <a:ext cx="6629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a:spcBef>
                <a:spcPts val="0"/>
              </a:spcBef>
            </a:pPr>
            <a:r>
              <a:rPr kumimoji="0" lang="en-US" sz="2400" b="0" i="0" u="none" strike="noStrike" kern="0" cap="none" spc="0" normalizeH="0" baseline="0" noProof="0" dirty="0" smtClean="0">
                <a:ln>
                  <a:noFill/>
                </a:ln>
                <a:solidFill>
                  <a:srgbClr val="FF0000"/>
                </a:solidFill>
                <a:effectLst/>
                <a:uLnTx/>
                <a:uFillTx/>
                <a:latin typeface="+mn-lt"/>
              </a:rPr>
              <a:t>Data, in aggregate, will show </a:t>
            </a:r>
            <a:r>
              <a:rPr kumimoji="0" lang="en-US" sz="2400" b="0" i="0" u="none" strike="noStrike" kern="0" cap="none" spc="0" normalizeH="0" noProof="0" dirty="0" smtClean="0">
                <a:ln>
                  <a:noFill/>
                </a:ln>
                <a:solidFill>
                  <a:srgbClr val="FF0000"/>
                </a:solidFill>
                <a:effectLst/>
                <a:uLnTx/>
                <a:uFillTx/>
                <a:latin typeface="+mn-lt"/>
              </a:rPr>
              <a:t>family wealth and </a:t>
            </a:r>
            <a:r>
              <a:rPr lang="en-US" sz="2400" kern="0" dirty="0" smtClean="0">
                <a:solidFill>
                  <a:srgbClr val="FF0000"/>
                </a:solidFill>
                <a:latin typeface="+mn-lt"/>
              </a:rPr>
              <a:t>acad. </a:t>
            </a:r>
            <a:r>
              <a:rPr lang="en-US" sz="2400" kern="0" dirty="0">
                <a:solidFill>
                  <a:srgbClr val="FF0000"/>
                </a:solidFill>
                <a:latin typeface="+mn-lt"/>
              </a:rPr>
              <a:t>p</a:t>
            </a:r>
            <a:r>
              <a:rPr lang="en-US" sz="2400" kern="0" dirty="0" smtClean="0">
                <a:solidFill>
                  <a:srgbClr val="FF0000"/>
                </a:solidFill>
                <a:latin typeface="+mn-lt"/>
              </a:rPr>
              <a:t>erformance to </a:t>
            </a:r>
            <a:r>
              <a:rPr kumimoji="0" lang="en-US" sz="2400" b="0" i="0" u="none" strike="noStrike" kern="0" cap="none" spc="0" normalizeH="0" noProof="0" dirty="0" smtClean="0">
                <a:ln>
                  <a:noFill/>
                </a:ln>
                <a:solidFill>
                  <a:srgbClr val="FF0000"/>
                </a:solidFill>
                <a:effectLst/>
                <a:uLnTx/>
                <a:uFillTx/>
                <a:latin typeface="+mn-lt"/>
              </a:rPr>
              <a:t>be </a:t>
            </a:r>
            <a:r>
              <a:rPr kumimoji="0" lang="en-US" sz="2400" b="0" i="0" u="sng" strike="noStrike" kern="0" cap="none" spc="0" normalizeH="0" noProof="0" dirty="0" smtClean="0">
                <a:ln>
                  <a:noFill/>
                </a:ln>
                <a:solidFill>
                  <a:srgbClr val="FF0000"/>
                </a:solidFill>
                <a:effectLst/>
                <a:uLnTx/>
                <a:uFillTx/>
                <a:latin typeface="+mn-lt"/>
              </a:rPr>
              <a:t>inversely related.</a:t>
            </a:r>
          </a:p>
          <a:p>
            <a:pPr marL="285750" indent="-285750" algn="l">
              <a:spcBef>
                <a:spcPts val="0"/>
              </a:spcBef>
            </a:pPr>
            <a:r>
              <a:rPr lang="en-US" sz="2400" kern="0" noProof="0" dirty="0" smtClean="0">
                <a:solidFill>
                  <a:srgbClr val="FF0000"/>
                </a:solidFill>
                <a:latin typeface="+mn-lt"/>
              </a:rPr>
              <a:t>This is not the case in target population </a:t>
            </a:r>
            <a:r>
              <a:rPr lang="en-US" sz="2400" kern="0" dirty="0">
                <a:solidFill>
                  <a:srgbClr val="FF0000"/>
                </a:solidFill>
                <a:latin typeface="+mn-lt"/>
              </a:rPr>
              <a:t>(</a:t>
            </a:r>
            <a:r>
              <a:rPr lang="en-US" sz="2400" kern="0" noProof="0" dirty="0" smtClean="0">
                <a:solidFill>
                  <a:srgbClr val="FF0000"/>
                </a:solidFill>
                <a:latin typeface="+mn-lt"/>
              </a:rPr>
              <a:t>all young adults); the </a:t>
            </a:r>
            <a:r>
              <a:rPr lang="en-US" sz="2400" kern="0" dirty="0" smtClean="0">
                <a:solidFill>
                  <a:srgbClr val="FF0000"/>
                </a:solidFill>
                <a:latin typeface="+mn-lt"/>
              </a:rPr>
              <a:t>problem </a:t>
            </a:r>
            <a:r>
              <a:rPr lang="en-US" sz="2400" kern="0" noProof="0" dirty="0" smtClean="0">
                <a:solidFill>
                  <a:srgbClr val="FF0000"/>
                </a:solidFill>
                <a:latin typeface="+mn-lt"/>
              </a:rPr>
              <a:t>is selection bias</a:t>
            </a:r>
            <a:endParaRPr kumimoji="0" lang="en-US" sz="2400" b="0" i="0" u="none" strike="noStrike" kern="0" cap="none" spc="0" normalizeH="0" baseline="0" noProof="0" dirty="0" smtClean="0">
              <a:ln>
                <a:noFill/>
              </a:ln>
              <a:solidFill>
                <a:srgbClr val="FF0000"/>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47700" y="304800"/>
            <a:ext cx="9020175" cy="533400"/>
          </a:xfrm>
        </p:spPr>
        <p:txBody>
          <a:bodyPr/>
          <a:lstStyle/>
          <a:p>
            <a:r>
              <a:rPr lang="en-US" sz="2800" dirty="0" smtClean="0"/>
              <a:t>Mechanisms of Unequal Selection Probabilities in Cross-Sectional Studies</a:t>
            </a:r>
          </a:p>
        </p:txBody>
      </p:sp>
      <p:sp>
        <p:nvSpPr>
          <p:cNvPr id="58371" name="Rectangle 3"/>
          <p:cNvSpPr>
            <a:spLocks noGrp="1" noChangeArrowheads="1"/>
          </p:cNvSpPr>
          <p:nvPr>
            <p:ph type="body" idx="1"/>
          </p:nvPr>
        </p:nvSpPr>
        <p:spPr>
          <a:xfrm>
            <a:off x="838200" y="4419600"/>
            <a:ext cx="9258300" cy="2286000"/>
          </a:xfrm>
        </p:spPr>
        <p:txBody>
          <a:bodyPr/>
          <a:lstStyle/>
          <a:p>
            <a:pPr marL="457200" indent="-457200">
              <a:lnSpc>
                <a:spcPct val="80000"/>
              </a:lnSpc>
              <a:buFont typeface="+mj-lt"/>
              <a:buAutoNum type="arabicPeriod" startAt="2"/>
            </a:pPr>
            <a:r>
              <a:rPr lang="en-US" sz="2000" dirty="0" smtClean="0"/>
              <a:t>Non-participation amongst eligibles whom you have approached</a:t>
            </a:r>
          </a:p>
          <a:p>
            <a:pPr marL="682625" lvl="1" indent="-225425">
              <a:lnSpc>
                <a:spcPct val="80000"/>
              </a:lnSpc>
              <a:buFontTx/>
              <a:buChar char="•"/>
            </a:pPr>
            <a:r>
              <a:rPr lang="en-US" sz="1800" dirty="0" smtClean="0"/>
              <a:t>“Non-response” (eligible subjects in accessible population decline participation according to exposure &amp; outcome)</a:t>
            </a:r>
          </a:p>
          <a:p>
            <a:pPr marL="838200" lvl="1" indent="-381000">
              <a:lnSpc>
                <a:spcPct val="80000"/>
              </a:lnSpc>
              <a:buFontTx/>
              <a:buChar char="•"/>
            </a:pPr>
            <a:endParaRPr lang="en-US" sz="1800" dirty="0" smtClean="0"/>
          </a:p>
          <a:p>
            <a:pPr marL="457200" indent="-457200">
              <a:lnSpc>
                <a:spcPct val="80000"/>
              </a:lnSpc>
              <a:buFontTx/>
              <a:buAutoNum type="arabicPeriod" startAt="2"/>
            </a:pPr>
            <a:r>
              <a:rPr lang="en-US" sz="2000" dirty="0" smtClean="0"/>
              <a:t>Some people whom you would like to sample never become available to ask</a:t>
            </a:r>
          </a:p>
          <a:p>
            <a:pPr marL="682625" lvl="1" indent="-225425">
              <a:lnSpc>
                <a:spcPct val="80000"/>
              </a:lnSpc>
              <a:buFontTx/>
              <a:buChar char="•"/>
            </a:pPr>
            <a:r>
              <a:rPr lang="en-US" sz="1800" dirty="0" smtClean="0"/>
              <a:t>Drop out, competing events, and/or death from disease influenced by/associated with both exposure &amp; outcome</a:t>
            </a:r>
          </a:p>
          <a:p>
            <a:pPr marL="838200" lvl="1" indent="-381000">
              <a:lnSpc>
                <a:spcPct val="80000"/>
              </a:lnSpc>
            </a:pPr>
            <a:endParaRPr lang="en-US" sz="1800" dirty="0" smtClean="0"/>
          </a:p>
        </p:txBody>
      </p:sp>
      <p:pic>
        <p:nvPicPr>
          <p:cNvPr id="58372" name="Picture 4" descr="Cross-sectional design diagram"/>
          <p:cNvPicPr>
            <a:picLocks noChangeAspect="1" noChangeArrowheads="1"/>
          </p:cNvPicPr>
          <p:nvPr/>
        </p:nvPicPr>
        <p:blipFill>
          <a:blip r:embed="rId3" cstate="print">
            <a:lum bright="12000"/>
          </a:blip>
          <a:srcRect l="11250" t="22728" r="13750"/>
          <a:stretch>
            <a:fillRect/>
          </a:stretch>
        </p:blipFill>
        <p:spPr bwMode="auto">
          <a:xfrm>
            <a:off x="419100" y="1073150"/>
            <a:ext cx="5638800" cy="3194050"/>
          </a:xfrm>
          <a:prstGeom prst="rect">
            <a:avLst/>
          </a:prstGeom>
          <a:solidFill>
            <a:schemeClr val="bg1"/>
          </a:solidFill>
          <a:ln w="9525">
            <a:noFill/>
            <a:miter lim="800000"/>
            <a:headEnd/>
            <a:tailEnd/>
          </a:ln>
        </p:spPr>
      </p:pic>
      <p:sp>
        <p:nvSpPr>
          <p:cNvPr id="58373" name="Line 5"/>
          <p:cNvSpPr>
            <a:spLocks noChangeShapeType="1"/>
          </p:cNvSpPr>
          <p:nvPr/>
        </p:nvSpPr>
        <p:spPr bwMode="auto">
          <a:xfrm flipV="1">
            <a:off x="3314700" y="3048000"/>
            <a:ext cx="1828800" cy="1371600"/>
          </a:xfrm>
          <a:prstGeom prst="line">
            <a:avLst/>
          </a:prstGeom>
          <a:noFill/>
          <a:ln w="9525">
            <a:solidFill>
              <a:schemeClr val="tx1"/>
            </a:solidFill>
            <a:round/>
            <a:headEnd/>
            <a:tailEnd type="triangle" w="med" len="med"/>
          </a:ln>
        </p:spPr>
        <p:txBody>
          <a:bodyPr wrap="none" anchor="ctr"/>
          <a:lstStyle/>
          <a:p>
            <a:endParaRPr lang="en-US" dirty="0">
              <a:solidFill>
                <a:srgbClr val="000000"/>
              </a:solidFill>
            </a:endParaRPr>
          </a:p>
        </p:txBody>
      </p:sp>
      <p:sp>
        <p:nvSpPr>
          <p:cNvPr id="58374" name="Freeform 16"/>
          <p:cNvSpPr>
            <a:spLocks/>
          </p:cNvSpPr>
          <p:nvPr/>
        </p:nvSpPr>
        <p:spPr bwMode="auto">
          <a:xfrm rot="21256615">
            <a:off x="443008" y="2181897"/>
            <a:ext cx="2682529" cy="3713406"/>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solidFill>
                <a:srgbClr val="000000"/>
              </a:solidFill>
            </a:endParaRPr>
          </a:p>
        </p:txBody>
      </p:sp>
      <p:sp>
        <p:nvSpPr>
          <p:cNvPr id="58376" name="Rectangle 19"/>
          <p:cNvSpPr>
            <a:spLocks noChangeArrowheads="1"/>
          </p:cNvSpPr>
          <p:nvPr/>
        </p:nvSpPr>
        <p:spPr bwMode="auto">
          <a:xfrm>
            <a:off x="6515100" y="990600"/>
            <a:ext cx="3429000" cy="1828800"/>
          </a:xfrm>
          <a:prstGeom prst="rect">
            <a:avLst/>
          </a:prstGeom>
          <a:noFill/>
          <a:ln w="9525">
            <a:noFill/>
            <a:miter lim="800000"/>
            <a:headEnd/>
            <a:tailEnd/>
          </a:ln>
        </p:spPr>
        <p:txBody>
          <a:bodyPr/>
          <a:lstStyle/>
          <a:p>
            <a:pPr marL="742950" lvl="1" indent="-285750" algn="l">
              <a:spcBef>
                <a:spcPct val="20000"/>
              </a:spcBef>
            </a:pPr>
            <a:r>
              <a:rPr lang="en-US" sz="2400" dirty="0">
                <a:solidFill>
                  <a:srgbClr val="000000"/>
                </a:solidFill>
                <a:latin typeface="Arial" charset="0"/>
              </a:rPr>
              <a:t>	</a:t>
            </a:r>
          </a:p>
        </p:txBody>
      </p:sp>
      <p:sp>
        <p:nvSpPr>
          <p:cNvPr id="58377" name="Text Box 20"/>
          <p:cNvSpPr txBox="1">
            <a:spLocks noChangeArrowheads="1"/>
          </p:cNvSpPr>
          <p:nvPr/>
        </p:nvSpPr>
        <p:spPr bwMode="auto">
          <a:xfrm>
            <a:off x="1562100" y="1295400"/>
            <a:ext cx="457200" cy="284163"/>
          </a:xfrm>
          <a:prstGeom prst="rect">
            <a:avLst/>
          </a:prstGeom>
          <a:noFill/>
          <a:ln w="9525" algn="ctr">
            <a:noFill/>
            <a:miter lim="800000"/>
            <a:headEnd/>
            <a:tailEnd/>
          </a:ln>
        </p:spPr>
        <p:txBody>
          <a:bodyPr>
            <a:spAutoFit/>
          </a:bodyPr>
          <a:lstStyle/>
          <a:p>
            <a:pPr>
              <a:spcBef>
                <a:spcPct val="50000"/>
              </a:spcBef>
            </a:pPr>
            <a:r>
              <a:rPr lang="en-US" sz="1200" dirty="0">
                <a:solidFill>
                  <a:srgbClr val="000000"/>
                </a:solidFill>
                <a:latin typeface="Arial" charset="0"/>
              </a:rPr>
              <a:t>CE</a:t>
            </a:r>
          </a:p>
        </p:txBody>
      </p:sp>
      <p:sp>
        <p:nvSpPr>
          <p:cNvPr id="14" name="TextBox 13"/>
          <p:cNvSpPr txBox="1"/>
          <p:nvPr/>
        </p:nvSpPr>
        <p:spPr>
          <a:xfrm>
            <a:off x="6210300" y="1005840"/>
            <a:ext cx="3810000" cy="1569660"/>
          </a:xfrm>
          <a:prstGeom prst="rect">
            <a:avLst/>
          </a:prstGeom>
          <a:noFill/>
        </p:spPr>
        <p:txBody>
          <a:bodyPr wrap="square" rtlCol="0">
            <a:spAutoFit/>
          </a:bodyPr>
          <a:lstStyle/>
          <a:p>
            <a:r>
              <a:rPr lang="en-US" sz="2400" dirty="0" smtClean="0">
                <a:solidFill>
                  <a:srgbClr val="000000"/>
                </a:solidFill>
                <a:latin typeface="Arial" charset="0"/>
              </a:rPr>
              <a:t>Assuming that the goal is to identify determinants of disease development (causal research)</a:t>
            </a:r>
            <a:endParaRPr lang="en-US" sz="2400" dirty="0">
              <a:solidFill>
                <a:srgbClr val="000000"/>
              </a:solidFill>
            </a:endParaRPr>
          </a:p>
        </p:txBody>
      </p:sp>
      <p:sp>
        <p:nvSpPr>
          <p:cNvPr id="15" name="Rectangle 3"/>
          <p:cNvSpPr txBox="1">
            <a:spLocks noChangeArrowheads="1"/>
          </p:cNvSpPr>
          <p:nvPr/>
        </p:nvSpPr>
        <p:spPr bwMode="auto">
          <a:xfrm>
            <a:off x="6057900" y="2743200"/>
            <a:ext cx="4251267"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algn="l">
              <a:lnSpc>
                <a:spcPct val="80000"/>
              </a:lnSpc>
              <a:spcBef>
                <a:spcPct val="20000"/>
              </a:spcBef>
              <a:buFont typeface="+mj-lt"/>
              <a:buAutoNum type="arabicPeriod"/>
              <a:defRPr/>
            </a:pPr>
            <a:r>
              <a:rPr lang="en-US" sz="2000" kern="0" dirty="0" smtClean="0">
                <a:solidFill>
                  <a:srgbClr val="000000"/>
                </a:solidFill>
                <a:latin typeface="Arial"/>
              </a:rPr>
              <a:t>Unwise choice of a study sample as representative of target population. </a:t>
            </a:r>
          </a:p>
          <a:p>
            <a:pPr marL="747713" lvl="1" indent="-290513" algn="l">
              <a:lnSpc>
                <a:spcPct val="80000"/>
              </a:lnSpc>
              <a:spcBef>
                <a:spcPct val="20000"/>
              </a:spcBef>
              <a:buFont typeface="Arial" panose="020B0604020202020204" pitchFamily="34" charset="0"/>
              <a:buChar char="•"/>
              <a:defRPr/>
            </a:pPr>
            <a:r>
              <a:rPr lang="en-US" sz="2000" kern="0" dirty="0" smtClean="0">
                <a:solidFill>
                  <a:srgbClr val="000000"/>
                </a:solidFill>
                <a:latin typeface="Arial"/>
              </a:rPr>
              <a:t>Study sample influenced by both exposure and outcome  (e.g., Harvard study) </a:t>
            </a:r>
            <a:endParaRPr lang="en-US" sz="1800" kern="0" dirty="0" smtClean="0">
              <a:solidFill>
                <a:srgbClr val="000000"/>
              </a:solidFill>
              <a:latin typeface="Arial"/>
            </a:endParaRPr>
          </a:p>
        </p:txBody>
      </p:sp>
      <p:sp>
        <p:nvSpPr>
          <p:cNvPr id="16" name="Line 5"/>
          <p:cNvSpPr>
            <a:spLocks noChangeShapeType="1"/>
          </p:cNvSpPr>
          <p:nvPr/>
        </p:nvSpPr>
        <p:spPr bwMode="auto">
          <a:xfrm flipH="1" flipV="1">
            <a:off x="5905500" y="3048000"/>
            <a:ext cx="457200" cy="381000"/>
          </a:xfrm>
          <a:prstGeom prst="line">
            <a:avLst/>
          </a:prstGeom>
          <a:noFill/>
          <a:ln w="9525">
            <a:solidFill>
              <a:schemeClr val="tx1"/>
            </a:solidFill>
            <a:round/>
            <a:headEnd/>
            <a:tailEnd type="triangle" w="med" len="med"/>
          </a:ln>
        </p:spPr>
        <p:txBody>
          <a:bodyPr wrap="none" anchor="ctr"/>
          <a:lstStyle/>
          <a:p>
            <a:endParaRPr lang="en-US" dirty="0">
              <a:solidFill>
                <a:srgbClr val="000000"/>
              </a:solidFill>
            </a:endParaRPr>
          </a:p>
        </p:txBody>
      </p:sp>
      <p:sp>
        <p:nvSpPr>
          <p:cNvPr id="17" name="Freeform 16"/>
          <p:cNvSpPr>
            <a:spLocks/>
          </p:cNvSpPr>
          <p:nvPr/>
        </p:nvSpPr>
        <p:spPr bwMode="auto">
          <a:xfrm rot="2073596">
            <a:off x="2368895" y="1121429"/>
            <a:ext cx="1425263" cy="1708178"/>
          </a:xfrm>
          <a:custGeom>
            <a:avLst/>
            <a:gdLst>
              <a:gd name="T0" fmla="*/ 464 w 2096"/>
              <a:gd name="T1" fmla="*/ 1776 h 1776"/>
              <a:gd name="T2" fmla="*/ 272 w 2096"/>
              <a:gd name="T3" fmla="*/ 672 h 1776"/>
              <a:gd name="T4" fmla="*/ 2096 w 2096"/>
              <a:gd name="T5" fmla="*/ 0 h 1776"/>
              <a:gd name="T6" fmla="*/ 0 60000 65536"/>
              <a:gd name="T7" fmla="*/ 0 60000 65536"/>
              <a:gd name="T8" fmla="*/ 0 60000 65536"/>
              <a:gd name="T9" fmla="*/ 0 w 2096"/>
              <a:gd name="T10" fmla="*/ 0 h 1776"/>
              <a:gd name="T11" fmla="*/ 2096 w 2096"/>
              <a:gd name="T12" fmla="*/ 1776 h 1776"/>
            </a:gdLst>
            <a:ahLst/>
            <a:cxnLst>
              <a:cxn ang="T6">
                <a:pos x="T0" y="T1"/>
              </a:cxn>
              <a:cxn ang="T7">
                <a:pos x="T2" y="T3"/>
              </a:cxn>
              <a:cxn ang="T8">
                <a:pos x="T4" y="T5"/>
              </a:cxn>
            </a:cxnLst>
            <a:rect l="T9" t="T10" r="T11" b="T12"/>
            <a:pathLst>
              <a:path w="2096" h="1776">
                <a:moveTo>
                  <a:pt x="464" y="1776"/>
                </a:moveTo>
                <a:cubicBezTo>
                  <a:pt x="232" y="1372"/>
                  <a:pt x="0" y="968"/>
                  <a:pt x="272" y="672"/>
                </a:cubicBezTo>
                <a:cubicBezTo>
                  <a:pt x="544" y="376"/>
                  <a:pt x="1792" y="112"/>
                  <a:pt x="2096" y="0"/>
                </a:cubicBezTo>
              </a:path>
            </a:pathLst>
          </a:custGeom>
          <a:noFill/>
          <a:ln w="9525" cap="flat" cmpd="sng">
            <a:solidFill>
              <a:schemeClr val="tx1"/>
            </a:solidFill>
            <a:prstDash val="solid"/>
            <a:round/>
            <a:headEnd/>
            <a:tailEnd type="stealth" w="med" len="med"/>
          </a:ln>
        </p:spPr>
        <p:txBody>
          <a:bodyPr wrap="none" anchor="ctr"/>
          <a:lstStyle/>
          <a:p>
            <a:endParaRPr lang="en-US" dirty="0">
              <a:solidFill>
                <a:srgbClr val="000000"/>
              </a:solidFill>
            </a:endParaRPr>
          </a:p>
        </p:txBody>
      </p:sp>
      <p:sp>
        <p:nvSpPr>
          <p:cNvPr id="2" name="Freeform 1"/>
          <p:cNvSpPr/>
          <p:nvPr/>
        </p:nvSpPr>
        <p:spPr bwMode="auto">
          <a:xfrm>
            <a:off x="912579" y="1502899"/>
            <a:ext cx="820687" cy="1376779"/>
          </a:xfrm>
          <a:custGeom>
            <a:avLst/>
            <a:gdLst>
              <a:gd name="connsiteX0" fmla="*/ 643266 w 820687"/>
              <a:gd name="connsiteY0" fmla="*/ 1376779 h 1376779"/>
              <a:gd name="connsiteX1" fmla="*/ 1821 w 820687"/>
              <a:gd name="connsiteY1" fmla="*/ 148480 h 1376779"/>
              <a:gd name="connsiteX2" fmla="*/ 820687 w 820687"/>
              <a:gd name="connsiteY2" fmla="*/ 66594 h 1376779"/>
            </a:gdLst>
            <a:ahLst/>
            <a:cxnLst>
              <a:cxn ang="0">
                <a:pos x="connsiteX0" y="connsiteY0"/>
              </a:cxn>
              <a:cxn ang="0">
                <a:pos x="connsiteX1" y="connsiteY1"/>
              </a:cxn>
              <a:cxn ang="0">
                <a:pos x="connsiteX2" y="connsiteY2"/>
              </a:cxn>
            </a:cxnLst>
            <a:rect l="l" t="t" r="r" b="b"/>
            <a:pathLst>
              <a:path w="820687" h="1376779">
                <a:moveTo>
                  <a:pt x="643266" y="1376779"/>
                </a:moveTo>
                <a:cubicBezTo>
                  <a:pt x="307758" y="871811"/>
                  <a:pt x="-27749" y="366844"/>
                  <a:pt x="1821" y="148480"/>
                </a:cubicBezTo>
                <a:cubicBezTo>
                  <a:pt x="31391" y="-69884"/>
                  <a:pt x="426039" y="-1645"/>
                  <a:pt x="820687" y="66594"/>
                </a:cubicBez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endParaRPr lang="en-US" dirty="0" smtClean="0">
              <a:solidFill>
                <a:srgbClr val="000000"/>
              </a:solidFill>
            </a:endParaRPr>
          </a:p>
        </p:txBody>
      </p:sp>
    </p:spTree>
    <p:extLst>
      <p:ext uri="{BB962C8B-B14F-4D97-AF65-F5344CB8AC3E}">
        <p14:creationId xmlns:p14="http://schemas.microsoft.com/office/powerpoint/2010/main" val="26708546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876"/>
          <a:stretch/>
        </p:blipFill>
        <p:spPr bwMode="auto">
          <a:xfrm>
            <a:off x="1409700" y="875793"/>
            <a:ext cx="5656458" cy="3620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23" name="Rectangle 3"/>
          <p:cNvSpPr>
            <a:spLocks noGrp="1" noChangeArrowheads="1"/>
          </p:cNvSpPr>
          <p:nvPr>
            <p:ph type="title"/>
          </p:nvPr>
        </p:nvSpPr>
        <p:spPr>
          <a:xfrm>
            <a:off x="152400" y="152400"/>
            <a:ext cx="9944100" cy="533400"/>
          </a:xfrm>
        </p:spPr>
        <p:txBody>
          <a:bodyPr/>
          <a:lstStyle/>
          <a:p>
            <a:r>
              <a:rPr lang="en-US" sz="2400" dirty="0" smtClean="0"/>
              <a:t>Mechanisms of Unequal Selection Probabilities in Cohort Studies:    Mechanism #2:  Retention During Follow-up</a:t>
            </a:r>
          </a:p>
        </p:txBody>
      </p:sp>
      <p:sp>
        <p:nvSpPr>
          <p:cNvPr id="81924" name="Rectangle 4"/>
          <p:cNvSpPr>
            <a:spLocks noGrp="1" noChangeArrowheads="1"/>
          </p:cNvSpPr>
          <p:nvPr>
            <p:ph type="body" idx="1"/>
          </p:nvPr>
        </p:nvSpPr>
        <p:spPr>
          <a:xfrm>
            <a:off x="190500" y="4343400"/>
            <a:ext cx="9982200" cy="1828800"/>
          </a:xfrm>
        </p:spPr>
        <p:txBody>
          <a:bodyPr/>
          <a:lstStyle/>
          <a:p>
            <a:pPr lvl="1"/>
            <a:endParaRPr lang="en-US" sz="800" dirty="0" smtClean="0"/>
          </a:p>
          <a:p>
            <a:pPr lvl="1"/>
            <a:r>
              <a:rPr lang="en-US" sz="2400" dirty="0" smtClean="0"/>
              <a:t> Forces that determine length of participation (i.e., who ultimately stays in the analysis) are a cause of selection bias in cohorts</a:t>
            </a:r>
          </a:p>
          <a:p>
            <a:pPr lvl="1"/>
            <a:r>
              <a:rPr lang="en-US" sz="2400" dirty="0" smtClean="0"/>
              <a:t> Failure to complete participation comes in one of two ways:</a:t>
            </a:r>
          </a:p>
          <a:p>
            <a:pPr lvl="2"/>
            <a:r>
              <a:rPr lang="en-US" dirty="0" smtClean="0"/>
              <a:t>Drop-outs (loss to follow-up)</a:t>
            </a:r>
          </a:p>
          <a:p>
            <a:pPr lvl="2"/>
            <a:r>
              <a:rPr lang="en-US" dirty="0" smtClean="0"/>
              <a:t>Competing events (if relevant to your outcome)</a:t>
            </a:r>
          </a:p>
        </p:txBody>
      </p:sp>
      <p:sp>
        <p:nvSpPr>
          <p:cNvPr id="81925" name="Rectangle 5"/>
          <p:cNvSpPr>
            <a:spLocks noChangeArrowheads="1"/>
          </p:cNvSpPr>
          <p:nvPr/>
        </p:nvSpPr>
        <p:spPr bwMode="auto">
          <a:xfrm>
            <a:off x="5981700" y="1295400"/>
            <a:ext cx="3962400" cy="1828800"/>
          </a:xfrm>
          <a:prstGeom prst="rect">
            <a:avLst/>
          </a:prstGeom>
          <a:noFill/>
          <a:ln w="9525">
            <a:noFill/>
            <a:miter lim="800000"/>
            <a:headEnd/>
            <a:tailEnd/>
          </a:ln>
        </p:spPr>
        <p:txBody>
          <a:bodyPr/>
          <a:lstStyle/>
          <a:p>
            <a:pPr marL="742950" lvl="1" indent="-285750" algn="l">
              <a:spcBef>
                <a:spcPct val="20000"/>
              </a:spcBef>
              <a:buFontTx/>
              <a:buChar char="–"/>
            </a:pPr>
            <a:endParaRPr lang="en-US" sz="2000" dirty="0">
              <a:solidFill>
                <a:srgbClr val="000000"/>
              </a:solidFill>
              <a:latin typeface="Arial" charset="0"/>
            </a:endParaRPr>
          </a:p>
        </p:txBody>
      </p:sp>
      <p:sp>
        <p:nvSpPr>
          <p:cNvPr id="81927" name="Freeform 8"/>
          <p:cNvSpPr>
            <a:spLocks/>
          </p:cNvSpPr>
          <p:nvPr/>
        </p:nvSpPr>
        <p:spPr bwMode="auto">
          <a:xfrm>
            <a:off x="38100" y="1676400"/>
            <a:ext cx="3048000" cy="4267200"/>
          </a:xfrm>
          <a:custGeom>
            <a:avLst/>
            <a:gdLst>
              <a:gd name="T0" fmla="*/ 504 w 2088"/>
              <a:gd name="T1" fmla="*/ 2544 h 2544"/>
              <a:gd name="T2" fmla="*/ 264 w 2088"/>
              <a:gd name="T3" fmla="*/ 1104 h 2544"/>
              <a:gd name="T4" fmla="*/ 2088 w 2088"/>
              <a:gd name="T5" fmla="*/ 0 h 2544"/>
              <a:gd name="T6" fmla="*/ 0 60000 65536"/>
              <a:gd name="T7" fmla="*/ 0 60000 65536"/>
              <a:gd name="T8" fmla="*/ 0 60000 65536"/>
              <a:gd name="T9" fmla="*/ 0 w 2088"/>
              <a:gd name="T10" fmla="*/ 0 h 2544"/>
              <a:gd name="T11" fmla="*/ 2088 w 2088"/>
              <a:gd name="T12" fmla="*/ 2544 h 2544"/>
            </a:gdLst>
            <a:ahLst/>
            <a:cxnLst>
              <a:cxn ang="T6">
                <a:pos x="T0" y="T1"/>
              </a:cxn>
              <a:cxn ang="T7">
                <a:pos x="T2" y="T3"/>
              </a:cxn>
              <a:cxn ang="T8">
                <a:pos x="T4" y="T5"/>
              </a:cxn>
            </a:cxnLst>
            <a:rect l="T9" t="T10" r="T11" b="T12"/>
            <a:pathLst>
              <a:path w="2088" h="2544">
                <a:moveTo>
                  <a:pt x="504" y="2544"/>
                </a:moveTo>
                <a:cubicBezTo>
                  <a:pt x="252" y="2036"/>
                  <a:pt x="0" y="1528"/>
                  <a:pt x="264" y="1104"/>
                </a:cubicBezTo>
                <a:cubicBezTo>
                  <a:pt x="528" y="680"/>
                  <a:pt x="1784" y="184"/>
                  <a:pt x="2088" y="0"/>
                </a:cubicBezTo>
              </a:path>
            </a:pathLst>
          </a:custGeom>
          <a:noFill/>
          <a:ln w="9525" cap="flat" cmpd="sng">
            <a:solidFill>
              <a:schemeClr val="tx1"/>
            </a:solidFill>
            <a:prstDash val="solid"/>
            <a:round/>
            <a:headEnd/>
            <a:tailEnd type="stealth" w="med" len="med"/>
          </a:ln>
        </p:spPr>
        <p:txBody>
          <a:bodyPr wrap="none" anchor="ctr"/>
          <a:lstStyle/>
          <a:p>
            <a:endParaRPr lang="en-US" dirty="0">
              <a:solidFill>
                <a:srgbClr val="000000"/>
              </a:solidFill>
            </a:endParaRPr>
          </a:p>
        </p:txBody>
      </p:sp>
      <p:sp>
        <p:nvSpPr>
          <p:cNvPr id="81929" name="Line 10"/>
          <p:cNvSpPr>
            <a:spLocks noChangeShapeType="1"/>
          </p:cNvSpPr>
          <p:nvPr/>
        </p:nvSpPr>
        <p:spPr bwMode="auto">
          <a:xfrm flipV="1">
            <a:off x="2095500" y="1676400"/>
            <a:ext cx="266700" cy="533400"/>
          </a:xfrm>
          <a:prstGeom prst="line">
            <a:avLst/>
          </a:prstGeom>
          <a:noFill/>
          <a:ln w="9525">
            <a:solidFill>
              <a:schemeClr val="tx1"/>
            </a:solidFill>
            <a:round/>
            <a:headEnd/>
            <a:tailEnd type="stealth" w="med" len="med"/>
          </a:ln>
        </p:spPr>
        <p:txBody>
          <a:bodyPr wrap="none" anchor="ctr"/>
          <a:lstStyle/>
          <a:p>
            <a:endParaRPr lang="en-US" dirty="0">
              <a:solidFill>
                <a:srgbClr val="000000"/>
              </a:solidFill>
            </a:endParaRPr>
          </a:p>
        </p:txBody>
      </p:sp>
      <p:sp>
        <p:nvSpPr>
          <p:cNvPr id="8" name="Oval 7"/>
          <p:cNvSpPr/>
          <p:nvPr/>
        </p:nvSpPr>
        <p:spPr>
          <a:xfrm>
            <a:off x="2933700" y="10582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9" name="Oval 8"/>
          <p:cNvSpPr/>
          <p:nvPr/>
        </p:nvSpPr>
        <p:spPr>
          <a:xfrm>
            <a:off x="4116259" y="117683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10" name="Oval 9"/>
          <p:cNvSpPr/>
          <p:nvPr/>
        </p:nvSpPr>
        <p:spPr>
          <a:xfrm>
            <a:off x="4762500" y="129539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11" name="Oval 10"/>
          <p:cNvSpPr/>
          <p:nvPr/>
        </p:nvSpPr>
        <p:spPr>
          <a:xfrm>
            <a:off x="5738361" y="14139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Tree>
    <p:extLst>
      <p:ext uri="{BB962C8B-B14F-4D97-AF65-F5344CB8AC3E}">
        <p14:creationId xmlns:p14="http://schemas.microsoft.com/office/powerpoint/2010/main" val="284454567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152400"/>
            <a:ext cx="8743950" cy="533400"/>
          </a:xfrm>
        </p:spPr>
        <p:txBody>
          <a:bodyPr/>
          <a:lstStyle/>
          <a:p>
            <a:r>
              <a:rPr lang="en-US" sz="2400" dirty="0" smtClean="0"/>
              <a:t>Summary: Conditions for, Direct Evidence of, and Manifestations of Selection Bias</a:t>
            </a:r>
            <a:endParaRPr lang="en-US" sz="2400" dirty="0"/>
          </a:p>
        </p:txBody>
      </p:sp>
      <p:sp>
        <p:nvSpPr>
          <p:cNvPr id="3" name="Content Placeholder 2"/>
          <p:cNvSpPr>
            <a:spLocks noGrp="1"/>
          </p:cNvSpPr>
          <p:nvPr>
            <p:ph idx="1"/>
          </p:nvPr>
        </p:nvSpPr>
        <p:spPr>
          <a:xfrm>
            <a:off x="38100" y="762000"/>
            <a:ext cx="10172700" cy="5181600"/>
          </a:xfrm>
        </p:spPr>
        <p:txBody>
          <a:bodyPr/>
          <a:lstStyle/>
          <a:p>
            <a:pPr marL="0" indent="0">
              <a:buNone/>
            </a:pPr>
            <a:r>
              <a:rPr lang="en-US" sz="2200" u="sng" dirty="0" smtClean="0"/>
              <a:t>Conditions</a:t>
            </a:r>
            <a:r>
              <a:rPr lang="en-US" sz="2400" u="sng" dirty="0" smtClean="0"/>
              <a:t> that could give rise to selection bias</a:t>
            </a:r>
          </a:p>
          <a:p>
            <a:r>
              <a:rPr lang="en-US" sz="2000" dirty="0" smtClean="0"/>
              <a:t>Front: Any time your study sample is anything other than a random sample of the general population (i.e., anything other than everyone in general population having same selection probability); and/or</a:t>
            </a:r>
          </a:p>
          <a:p>
            <a:r>
              <a:rPr lang="en-US" sz="2000" dirty="0" smtClean="0"/>
              <a:t>Back: Any time original study sample loses people from drop out/competing events</a:t>
            </a:r>
          </a:p>
          <a:p>
            <a:pPr marL="0" indent="0">
              <a:buNone/>
            </a:pPr>
            <a:r>
              <a:rPr lang="en-US" sz="2200" u="sng" dirty="0" smtClean="0"/>
              <a:t>Direct evidence for selection bias: We rarely have it</a:t>
            </a:r>
          </a:p>
          <a:p>
            <a:r>
              <a:rPr lang="en-US" sz="2000" dirty="0" smtClean="0"/>
              <a:t>Because </a:t>
            </a:r>
            <a:r>
              <a:rPr lang="en-US" sz="2000" dirty="0"/>
              <a:t>we typically don’t have our hands on those outside of </a:t>
            </a:r>
            <a:r>
              <a:rPr lang="en-US" sz="2000" dirty="0" smtClean="0"/>
              <a:t>our study sample</a:t>
            </a:r>
            <a:endParaRPr lang="en-US" sz="2000" dirty="0"/>
          </a:p>
          <a:p>
            <a:pPr lvl="1"/>
            <a:r>
              <a:rPr lang="en-US" sz="2000" dirty="0" smtClean="0"/>
              <a:t>cannot prove (with our data) if our sample is representative of source population</a:t>
            </a:r>
          </a:p>
          <a:p>
            <a:pPr lvl="1"/>
            <a:r>
              <a:rPr lang="en-US" sz="2000" dirty="0" smtClean="0"/>
              <a:t>best we can do is speculate based on subject matter considerations and the rules for what is needed to create selection bias</a:t>
            </a:r>
          </a:p>
          <a:p>
            <a:pPr lvl="2"/>
            <a:r>
              <a:rPr lang="en-US" sz="2000" dirty="0"/>
              <a:t>R</a:t>
            </a:r>
            <a:r>
              <a:rPr lang="en-US" sz="2000" dirty="0" smtClean="0"/>
              <a:t>ules differ depending upon whether there is (“under the non-null”) or is not (“under the null”) a true association between exposure and outcome</a:t>
            </a:r>
          </a:p>
          <a:p>
            <a:pPr marL="0" indent="0">
              <a:buNone/>
            </a:pPr>
            <a:r>
              <a:rPr lang="en-US" sz="2200" u="sng" dirty="0" smtClean="0"/>
              <a:t>Manifestations</a:t>
            </a:r>
            <a:endParaRPr lang="en-US" sz="2200" dirty="0" smtClean="0"/>
          </a:p>
          <a:p>
            <a:r>
              <a:rPr lang="en-US" sz="2000" dirty="0" smtClean="0"/>
              <a:t>Selection Bias can result in:</a:t>
            </a:r>
          </a:p>
          <a:p>
            <a:pPr lvl="1"/>
            <a:r>
              <a:rPr lang="en-US" sz="2000" dirty="0" smtClean="0"/>
              <a:t>“Under the null”: specious numerical association between exposure &amp; outcome when one truly is not present</a:t>
            </a:r>
          </a:p>
          <a:p>
            <a:pPr lvl="1"/>
            <a:r>
              <a:rPr lang="en-US" sz="2000" dirty="0" smtClean="0"/>
              <a:t>“Under non-null”:  distortion of the association between exposure &amp; outcome</a:t>
            </a:r>
            <a:endParaRPr lang="en-US" sz="2000" dirty="0"/>
          </a:p>
        </p:txBody>
      </p:sp>
    </p:spTree>
    <p:extLst>
      <p:ext uri="{BB962C8B-B14F-4D97-AF65-F5344CB8AC3E}">
        <p14:creationId xmlns:p14="http://schemas.microsoft.com/office/powerpoint/2010/main" val="163778858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71525" y="304800"/>
            <a:ext cx="8743950" cy="533400"/>
          </a:xfrm>
        </p:spPr>
        <p:txBody>
          <a:bodyPr/>
          <a:lstStyle/>
          <a:p>
            <a:r>
              <a:rPr lang="en-US" dirty="0" smtClean="0"/>
              <a:t>“Causal Inference”</a:t>
            </a:r>
          </a:p>
        </p:txBody>
      </p:sp>
      <p:sp>
        <p:nvSpPr>
          <p:cNvPr id="95235" name="Rectangle 3"/>
          <p:cNvSpPr>
            <a:spLocks noGrp="1" noChangeArrowheads="1"/>
          </p:cNvSpPr>
          <p:nvPr>
            <p:ph type="body" idx="1"/>
          </p:nvPr>
        </p:nvSpPr>
        <p:spPr>
          <a:xfrm>
            <a:off x="190500" y="1143000"/>
            <a:ext cx="10287000" cy="5181600"/>
          </a:xfrm>
        </p:spPr>
        <p:txBody>
          <a:bodyPr/>
          <a:lstStyle/>
          <a:p>
            <a:pPr marL="609600" indent="-609600"/>
            <a:r>
              <a:rPr lang="en-US" dirty="0" smtClean="0"/>
              <a:t>Goal: Identify causal relationships</a:t>
            </a:r>
          </a:p>
          <a:p>
            <a:pPr marL="609600" indent="-609600"/>
            <a:endParaRPr lang="en-US" sz="1000" dirty="0" smtClean="0"/>
          </a:p>
          <a:p>
            <a:pPr marL="609600" indent="-609600"/>
            <a:r>
              <a:rPr lang="en-US" dirty="0" smtClean="0"/>
              <a:t>6 ways a statistical association can occur</a:t>
            </a:r>
          </a:p>
          <a:p>
            <a:pPr marL="990600" lvl="1" indent="-15875">
              <a:buFontTx/>
              <a:buAutoNum type="arabicPeriod"/>
            </a:pPr>
            <a:r>
              <a:rPr lang="en-US" dirty="0" smtClean="0"/>
              <a:t>  Chance</a:t>
            </a:r>
          </a:p>
          <a:p>
            <a:pPr marL="990600" lvl="1" indent="-15875">
              <a:buFontTx/>
              <a:buAutoNum type="arabicPeriod"/>
            </a:pPr>
            <a:r>
              <a:rPr lang="en-US" dirty="0" smtClean="0"/>
              <a:t>  Selection bias</a:t>
            </a:r>
          </a:p>
          <a:p>
            <a:pPr marL="990600" lvl="1" indent="-15875">
              <a:buFontTx/>
              <a:buAutoNum type="arabicPeriod"/>
            </a:pPr>
            <a:r>
              <a:rPr lang="en-US" dirty="0" smtClean="0"/>
              <a:t>  Measurement bias</a:t>
            </a:r>
          </a:p>
          <a:p>
            <a:pPr marL="990600" lvl="1" indent="-15875">
              <a:buFontTx/>
              <a:buAutoNum type="arabicPeriod"/>
            </a:pPr>
            <a:r>
              <a:rPr lang="en-US" dirty="0" smtClean="0"/>
              <a:t>  Confounding</a:t>
            </a:r>
          </a:p>
          <a:p>
            <a:pPr marL="990600" lvl="1" indent="-15875">
              <a:buFontTx/>
              <a:buAutoNum type="arabicPeriod"/>
            </a:pPr>
            <a:r>
              <a:rPr lang="en-US" dirty="0" smtClean="0"/>
              <a:t>  Reverse causation</a:t>
            </a:r>
          </a:p>
          <a:p>
            <a:pPr marL="990600" lvl="1" indent="-15875">
              <a:buFontTx/>
              <a:buAutoNum type="arabicPeriod"/>
            </a:pPr>
            <a:r>
              <a:rPr lang="en-US" dirty="0" smtClean="0"/>
              <a:t>  True causal relationship</a:t>
            </a:r>
          </a:p>
          <a:p>
            <a:pPr marL="990600" lvl="1" indent="-533400">
              <a:buFontTx/>
              <a:buAutoNum type="arabicPeriod"/>
            </a:pPr>
            <a:endParaRPr lang="en-US" sz="1000" dirty="0" smtClean="0"/>
          </a:p>
          <a:p>
            <a:pPr marL="609600" indent="-609600"/>
            <a:r>
              <a:rPr lang="en-US" dirty="0" smtClean="0"/>
              <a:t>Process of causal inference:  rule out/refute first 5</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85800" y="228600"/>
            <a:ext cx="8743950" cy="1143000"/>
          </a:xfrm>
        </p:spPr>
        <p:txBody>
          <a:bodyPr/>
          <a:lstStyle/>
          <a:p>
            <a:r>
              <a:rPr lang="en-US" sz="3600" b="1" dirty="0" smtClean="0"/>
              <a:t>Cross-Sectional Design:</a:t>
            </a:r>
            <a:br>
              <a:rPr lang="en-US" sz="3600" b="1" dirty="0" smtClean="0"/>
            </a:br>
            <a:r>
              <a:rPr lang="en-US" sz="3600" b="1" dirty="0" smtClean="0"/>
              <a:t>Weaknesses for Analytic Objectives</a:t>
            </a:r>
          </a:p>
        </p:txBody>
      </p:sp>
      <p:sp>
        <p:nvSpPr>
          <p:cNvPr id="67586" name="Rectangle 3"/>
          <p:cNvSpPr>
            <a:spLocks noGrp="1" noChangeArrowheads="1"/>
          </p:cNvSpPr>
          <p:nvPr>
            <p:ph type="body" idx="1"/>
          </p:nvPr>
        </p:nvSpPr>
        <p:spPr>
          <a:xfrm>
            <a:off x="171450" y="1752600"/>
            <a:ext cx="9944100" cy="4419600"/>
          </a:xfrm>
        </p:spPr>
        <p:txBody>
          <a:bodyPr/>
          <a:lstStyle/>
          <a:p>
            <a:pPr>
              <a:lnSpc>
                <a:spcPct val="90000"/>
              </a:lnSpc>
            </a:pPr>
            <a:r>
              <a:rPr lang="en-US" dirty="0" smtClean="0"/>
              <a:t>Often cannot determine whether putative cause (exposure) preceded the disease outcome</a:t>
            </a:r>
          </a:p>
          <a:p>
            <a:pPr lvl="1">
              <a:lnSpc>
                <a:spcPct val="90000"/>
              </a:lnSpc>
            </a:pPr>
            <a:r>
              <a:rPr lang="en-US" dirty="0" smtClean="0"/>
              <a:t>Examples of exceptions:  Genetic exposure;  Childhood exposure and adult disease.</a:t>
            </a:r>
          </a:p>
          <a:p>
            <a:pPr lvl="1">
              <a:lnSpc>
                <a:spcPct val="90000"/>
              </a:lnSpc>
            </a:pPr>
            <a:endParaRPr lang="en-US" dirty="0" smtClean="0"/>
          </a:p>
          <a:p>
            <a:pPr>
              <a:lnSpc>
                <a:spcPct val="90000"/>
              </a:lnSpc>
            </a:pPr>
            <a:r>
              <a:rPr lang="en-US" dirty="0" smtClean="0"/>
              <a:t>Cannot distinguish factors associated with disease (incidence) from factors associated with survival with disease</a:t>
            </a:r>
          </a:p>
        </p:txBody>
      </p:sp>
    </p:spTree>
    <p:extLst>
      <p:ext uri="{BB962C8B-B14F-4D97-AF65-F5344CB8AC3E}">
        <p14:creationId xmlns:p14="http://schemas.microsoft.com/office/powerpoint/2010/main" val="3431169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8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10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1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5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6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17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18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1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20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2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2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89450</TotalTime>
  <Words>27265</Words>
  <Application>Microsoft Office PowerPoint</Application>
  <PresentationFormat>35mm Slides</PresentationFormat>
  <Paragraphs>1523</Paragraphs>
  <Slides>89</Slides>
  <Notes>88</Notes>
  <HiddenSlides>0</HiddenSlides>
  <MMClips>0</MMClips>
  <ScaleCrop>false</ScaleCrop>
  <HeadingPairs>
    <vt:vector size="6" baseType="variant">
      <vt:variant>
        <vt:lpstr>Theme</vt:lpstr>
      </vt:variant>
      <vt:variant>
        <vt:i4>49</vt:i4>
      </vt:variant>
      <vt:variant>
        <vt:lpstr>Embedded OLE Servers</vt:lpstr>
      </vt:variant>
      <vt:variant>
        <vt:i4>3</vt:i4>
      </vt:variant>
      <vt:variant>
        <vt:lpstr>Slide Titles</vt:lpstr>
      </vt:variant>
      <vt:variant>
        <vt:i4>89</vt:i4>
      </vt:variant>
    </vt:vector>
  </HeadingPairs>
  <TitlesOfParts>
    <vt:vector size="141" baseType="lpstr">
      <vt:lpstr>Default Design</vt:lpstr>
      <vt:lpstr>1_Default Design</vt:lpstr>
      <vt:lpstr>3_Default Design</vt:lpstr>
      <vt:lpstr>2_Default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22_Default Design</vt:lpstr>
      <vt:lpstr>23_Default Design</vt:lpstr>
      <vt:lpstr>24_Default Design</vt:lpstr>
      <vt:lpstr>25_Default Design</vt:lpstr>
      <vt:lpstr>Blank Presentation</vt:lpstr>
      <vt:lpstr>1_Blank Presentation</vt:lpstr>
      <vt:lpstr>2_Blank Presentation</vt:lpstr>
      <vt:lpstr>3_Blank Presentation</vt:lpstr>
      <vt:lpstr>4_Blank Presentation</vt:lpstr>
      <vt:lpstr>5_Blank Presentation</vt:lpstr>
      <vt:lpstr>6_Blank Presentation</vt:lpstr>
      <vt:lpstr>7_Blank Presentation</vt:lpstr>
      <vt:lpstr>8_Blank Presentation</vt:lpstr>
      <vt:lpstr>9_Blank Presentation</vt:lpstr>
      <vt:lpstr>10_Blank Presentation</vt:lpstr>
      <vt:lpstr>11_Blank Presentation</vt:lpstr>
      <vt:lpstr>12_Blank Presentation</vt:lpstr>
      <vt:lpstr>13_Blank Presentation</vt:lpstr>
      <vt:lpstr>14_Blank Presentation</vt:lpstr>
      <vt:lpstr>15_Blank Presentation</vt:lpstr>
      <vt:lpstr>16_Blank Presentation</vt:lpstr>
      <vt:lpstr>17_Blank Presentation</vt:lpstr>
      <vt:lpstr>18_Blank Presentation</vt:lpstr>
      <vt:lpstr>19_Blank Presentation</vt:lpstr>
      <vt:lpstr>20_Blank Presentation</vt:lpstr>
      <vt:lpstr>21_Blank Presentation</vt:lpstr>
      <vt:lpstr>22_Blank Presentation</vt:lpstr>
      <vt:lpstr>Bitmap Image</vt:lpstr>
      <vt:lpstr>Equation</vt:lpstr>
      <vt:lpstr>Document</vt:lpstr>
      <vt:lpstr>What Kinds of Questions Does Epidemiology Answer? “Big 6”</vt:lpstr>
      <vt:lpstr>Research Studies Based on Humans</vt:lpstr>
      <vt:lpstr>PowerPoint Presentation</vt:lpstr>
      <vt:lpstr>PowerPoint Presentation</vt:lpstr>
      <vt:lpstr>PowerPoint Presentation</vt:lpstr>
      <vt:lpstr>PowerPoint Presentation</vt:lpstr>
      <vt:lpstr>Competing Events</vt:lpstr>
      <vt:lpstr>PowerPoint Presentation</vt:lpstr>
      <vt:lpstr>Cross-Sectional Design: Weaknesses for Analytic Objectives</vt:lpstr>
      <vt:lpstr>Case-Control Study Design</vt:lpstr>
      <vt:lpstr>Primary &amp; Secondary Study Bases</vt:lpstr>
      <vt:lpstr>Incidence density vs case-cohort sampling (from an underlying fixed cohort)</vt:lpstr>
      <vt:lpstr>Summary: Sampling Controls from a Dynamic Cohort Primary Study Base</vt:lpstr>
      <vt:lpstr>Secondary Study Base</vt:lpstr>
      <vt:lpstr>PowerPoint Presentation</vt:lpstr>
      <vt:lpstr>Also Ambiguous:  Prospective &amp; Retrospective</vt:lpstr>
      <vt:lpstr>Emulating Experimental Studies</vt:lpstr>
      <vt:lpstr>Prevalence versus Incidence </vt:lpstr>
      <vt:lpstr>PowerPoint Presentation</vt:lpstr>
      <vt:lpstr>Two Measures of Incidence</vt:lpstr>
      <vt:lpstr>Two Ways Censoring Occurs</vt:lpstr>
      <vt:lpstr>PowerPoint Presentation</vt:lpstr>
      <vt:lpstr>PowerPoint Presentation</vt:lpstr>
      <vt:lpstr>Cumulative Incidence:  Underlying Assumption #1 </vt:lpstr>
      <vt:lpstr>PowerPoint Presentation</vt:lpstr>
      <vt:lpstr>PowerPoint Presentation</vt:lpstr>
      <vt:lpstr>PowerPoint Presentation</vt:lpstr>
      <vt:lpstr>PowerPoint Presentation</vt:lpstr>
      <vt:lpstr>PowerPoint Presentation</vt:lpstr>
      <vt:lpstr>A given patient can contribute exposed and unexposed follow-up time</vt:lpstr>
      <vt:lpstr>Average Incidence Rate:  Most Useful if Rate is Constant</vt:lpstr>
      <vt:lpstr>Hazard Function  (Instantaneous probability of some event)</vt:lpstr>
      <vt:lpstr>Hazard function for mortality in general U.S. population</vt:lpstr>
      <vt:lpstr>Relationship between hazard function and survival function with a constant hazard</vt:lpstr>
      <vt:lpstr>Rates:  What to do about  Drop-out and Competing Events</vt:lpstr>
      <vt:lpstr>PowerPoint Presentation</vt:lpstr>
      <vt:lpstr>Solution for Competing Events in Cumulative Incidence Estimation</vt:lpstr>
      <vt:lpstr>Competing Events in Incidence Estimation</vt:lpstr>
      <vt:lpstr>PowerPoint Presentation</vt:lpstr>
      <vt:lpstr>Disease Association I Main points to be covered </vt:lpstr>
      <vt:lpstr>PowerPoint Presentation</vt:lpstr>
      <vt:lpstr>PowerPoint Presentation</vt:lpstr>
      <vt:lpstr>Odds</vt:lpstr>
      <vt:lpstr>PowerPoint Presentation</vt:lpstr>
      <vt:lpstr>PowerPoint Presentation</vt:lpstr>
      <vt:lpstr>Odds Ratio is Non-Collapsible</vt:lpstr>
      <vt:lpstr>Measures of Association – Cohort Studies</vt:lpstr>
      <vt:lpstr>PowerPoint Presentation</vt:lpstr>
      <vt:lpstr>PowerPoint Presentation</vt:lpstr>
      <vt:lpstr>Risk Ratio vs Rate Ratio  Limitation of Risk Ratio Because of Ceiling Effect</vt:lpstr>
      <vt:lpstr>If regression-based adjustment for confounding (etc.) is needed</vt:lpstr>
      <vt:lpstr>Difference/Absolute/Additive Scale  Measures of Association</vt:lpstr>
      <vt:lpstr>The reciprocal (1/risk difference) is a powerful way to express a difference measure of association </vt:lpstr>
      <vt:lpstr>Measures of Disease Association II and Measures of Attribution</vt:lpstr>
      <vt:lpstr>What can we estimate in a case-control study?</vt:lpstr>
      <vt:lpstr>PowerPoint Presentation</vt:lpstr>
      <vt:lpstr>PowerPoint Presentation</vt:lpstr>
      <vt:lpstr>What the OR in a case-control study estimates</vt:lpstr>
      <vt:lpstr>What the OR in a case-control study estimates</vt:lpstr>
      <vt:lpstr>PowerPoint Presentation</vt:lpstr>
      <vt:lpstr>PowerPoint Presentation</vt:lpstr>
      <vt:lpstr>PowerPoint Presentation</vt:lpstr>
      <vt:lpstr>PowerPoint Presentation</vt:lpstr>
      <vt:lpstr>What the OR in a case-control study estimates</vt:lpstr>
      <vt:lpstr>PowerPoint Presentation</vt:lpstr>
      <vt:lpstr>PowerPoint Presentation</vt:lpstr>
      <vt:lpstr>Case-control design recommendations</vt:lpstr>
      <vt:lpstr>What does the magnitude of a measure of association tell you?</vt:lpstr>
      <vt:lpstr>Why does “strong” not translate into biologic meaning? </vt:lpstr>
      <vt:lpstr>Measures of Attribution</vt:lpstr>
      <vt:lpstr>Prerequisites &amp; Introductory Comments</vt:lpstr>
      <vt:lpstr>Measures of Attribution: Terminology we like in context of cumulative incidence (“risk”)**</vt:lpstr>
      <vt:lpstr>Attributable Risk in the Exposed</vt:lpstr>
      <vt:lpstr>Population Attributable Risk</vt:lpstr>
      <vt:lpstr>% Population Attributable Risk depends on exposure prevalence and risk ratio</vt:lpstr>
      <vt:lpstr>Theme for Rest of Course</vt:lpstr>
      <vt:lpstr>PowerPoint Presentation</vt:lpstr>
      <vt:lpstr>PowerPoint Presentation</vt:lpstr>
      <vt:lpstr>So Far, Just Theory. When Performing an Actual Study:  You Only Have One Shot</vt:lpstr>
      <vt:lpstr>One More Big Picture Framework  Item:  Classification Schemes for Overall Error and Bias</vt:lpstr>
      <vt:lpstr>Selection Bias </vt:lpstr>
      <vt:lpstr>PowerPoint Presentation</vt:lpstr>
      <vt:lpstr>PowerPoint Presentation</vt:lpstr>
      <vt:lpstr>Guesses are informed by remembering basic rules for selection bias</vt:lpstr>
      <vt:lpstr>Why does selection that is influenced by  exposure and outcome induce bias?</vt:lpstr>
      <vt:lpstr>Mechanisms of Unequal Selection Probabilities in Cross-Sectional Studies</vt:lpstr>
      <vt:lpstr>Mechanisms of Unequal Selection Probabilities in Cohort Studies:    Mechanism #2:  Retention During Follow-up</vt:lpstr>
      <vt:lpstr>Summary: Conditions for, Direct Evidence of, and Manifestations of Selection Bias</vt:lpstr>
      <vt:lpstr>“Causal Inference”</vt:lpstr>
    </vt:vector>
  </TitlesOfParts>
  <Company>UCSF/PSG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Methods</dc:title>
  <dc:creator>Jeff Martin</dc:creator>
  <cp:lastModifiedBy>Jeff Martin</cp:lastModifiedBy>
  <cp:revision>837</cp:revision>
  <cp:lastPrinted>2003-10-21T07:59:28Z</cp:lastPrinted>
  <dcterms:created xsi:type="dcterms:W3CDTF">1999-10-19T18:58:44Z</dcterms:created>
  <dcterms:modified xsi:type="dcterms:W3CDTF">2018-10-30T03:58:21Z</dcterms:modified>
</cp:coreProperties>
</file>