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256" r:id="rId2"/>
    <p:sldId id="259" r:id="rId3"/>
    <p:sldId id="257" r:id="rId4"/>
    <p:sldId id="258" r:id="rId5"/>
    <p:sldId id="260" r:id="rId6"/>
    <p:sldId id="261" r:id="rId7"/>
    <p:sldId id="262" r:id="rId8"/>
    <p:sldId id="290" r:id="rId9"/>
    <p:sldId id="263" r:id="rId10"/>
    <p:sldId id="264" r:id="rId11"/>
    <p:sldId id="265" r:id="rId12"/>
    <p:sldId id="266" r:id="rId13"/>
    <p:sldId id="267" r:id="rId14"/>
    <p:sldId id="268" r:id="rId15"/>
    <p:sldId id="269" r:id="rId16"/>
    <p:sldId id="273" r:id="rId17"/>
    <p:sldId id="272" r:id="rId18"/>
    <p:sldId id="270" r:id="rId19"/>
    <p:sldId id="322" r:id="rId20"/>
    <p:sldId id="271" r:id="rId21"/>
    <p:sldId id="274" r:id="rId22"/>
    <p:sldId id="351" r:id="rId23"/>
    <p:sldId id="346" r:id="rId24"/>
    <p:sldId id="275" r:id="rId25"/>
    <p:sldId id="276" r:id="rId26"/>
    <p:sldId id="277" r:id="rId27"/>
    <p:sldId id="321" r:id="rId28"/>
    <p:sldId id="279" r:id="rId29"/>
    <p:sldId id="280" r:id="rId30"/>
    <p:sldId id="281" r:id="rId31"/>
    <p:sldId id="282" r:id="rId32"/>
    <p:sldId id="283" r:id="rId33"/>
    <p:sldId id="284" r:id="rId34"/>
    <p:sldId id="286" r:id="rId35"/>
    <p:sldId id="285" r:id="rId36"/>
    <p:sldId id="287" r:id="rId37"/>
    <p:sldId id="289" r:id="rId38"/>
    <p:sldId id="304" r:id="rId39"/>
    <p:sldId id="293" r:id="rId40"/>
    <p:sldId id="291" r:id="rId41"/>
    <p:sldId id="295" r:id="rId42"/>
    <p:sldId id="354" r:id="rId43"/>
    <p:sldId id="353" r:id="rId44"/>
    <p:sldId id="356" r:id="rId45"/>
    <p:sldId id="355" r:id="rId46"/>
    <p:sldId id="294" r:id="rId47"/>
    <p:sldId id="292" r:id="rId48"/>
    <p:sldId id="320" r:id="rId49"/>
    <p:sldId id="301" r:id="rId50"/>
    <p:sldId id="352" r:id="rId51"/>
    <p:sldId id="299" r:id="rId52"/>
    <p:sldId id="300" r:id="rId53"/>
    <p:sldId id="302" r:id="rId54"/>
    <p:sldId id="298" r:id="rId55"/>
    <p:sldId id="305" r:id="rId56"/>
    <p:sldId id="306" r:id="rId57"/>
    <p:sldId id="328" r:id="rId58"/>
    <p:sldId id="308" r:id="rId59"/>
    <p:sldId id="307" r:id="rId60"/>
    <p:sldId id="309" r:id="rId61"/>
    <p:sldId id="316" r:id="rId62"/>
    <p:sldId id="310" r:id="rId63"/>
    <p:sldId id="311" r:id="rId64"/>
    <p:sldId id="312" r:id="rId65"/>
    <p:sldId id="313" r:id="rId66"/>
    <p:sldId id="329" r:id="rId67"/>
    <p:sldId id="333" r:id="rId68"/>
    <p:sldId id="334" r:id="rId69"/>
    <p:sldId id="337" r:id="rId70"/>
    <p:sldId id="338" r:id="rId71"/>
    <p:sldId id="330" r:id="rId72"/>
    <p:sldId id="331" r:id="rId73"/>
    <p:sldId id="332" r:id="rId74"/>
    <p:sldId id="335" r:id="rId75"/>
    <p:sldId id="336" r:id="rId76"/>
    <p:sldId id="344" r:id="rId77"/>
    <p:sldId id="345" r:id="rId78"/>
    <p:sldId id="339" r:id="rId79"/>
    <p:sldId id="340" r:id="rId80"/>
    <p:sldId id="341" r:id="rId81"/>
    <p:sldId id="343" r:id="rId82"/>
    <p:sldId id="347" r:id="rId83"/>
    <p:sldId id="348" r:id="rId84"/>
    <p:sldId id="349" r:id="rId85"/>
    <p:sldId id="350"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7" autoAdjust="0"/>
    <p:restoredTop sz="68530" autoAdjust="0"/>
  </p:normalViewPr>
  <p:slideViewPr>
    <p:cSldViewPr snapToGrid="0" snapToObjects="1">
      <p:cViewPr varScale="1">
        <p:scale>
          <a:sx n="55" d="100"/>
          <a:sy n="55" d="100"/>
        </p:scale>
        <p:origin x="1532"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0CEBB6-5999-DF4C-8A09-5982C6688D56}" type="datetimeFigureOut">
              <a:rPr lang="en-US" smtClean="0"/>
              <a:t>3/3/2016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22B8FC-AC37-8742-81BD-0ACA5F3F8A55}" type="slidenum">
              <a:rPr lang="en-US" smtClean="0"/>
              <a:t>‹#›</a:t>
            </a:fld>
            <a:endParaRPr lang="en-US"/>
          </a:p>
        </p:txBody>
      </p:sp>
    </p:spTree>
    <p:extLst>
      <p:ext uri="{BB962C8B-B14F-4D97-AF65-F5344CB8AC3E}">
        <p14:creationId xmlns:p14="http://schemas.microsoft.com/office/powerpoint/2010/main" val="11818812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pia.unil.ch/pharmacology/index.php?id=10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3</a:t>
            </a:fld>
            <a:endParaRPr lang="en-US"/>
          </a:p>
        </p:txBody>
      </p:sp>
    </p:spTree>
    <p:extLst>
      <p:ext uri="{BB962C8B-B14F-4D97-AF65-F5344CB8AC3E}">
        <p14:creationId xmlns:p14="http://schemas.microsoft.com/office/powerpoint/2010/main" val="675188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‘SC’, ‘SQ’, and ‘sub q’ are on the ISMP’s Error-Prone</a:t>
            </a:r>
            <a:r>
              <a:rPr lang="en-US" baseline="0" dirty="0" smtClean="0"/>
              <a:t> Abbreviation list (https://www.ismp.org/tools/errorproneabbreviations.pdf): </a:t>
            </a:r>
            <a:r>
              <a:rPr lang="en-US" dirty="0" smtClean="0"/>
              <a:t>SC mistaken as SL (sublingual); SQ mistaken as “5 every;” the “q” in “sub q” has been mistaken as “every” (e.g., a heparin dose ordered “sub q 2 hours before surgery” misunderstood as every 2 hours before surgery). Recommended</a:t>
            </a:r>
            <a:r>
              <a:rPr lang="en-US" baseline="0" dirty="0" smtClean="0"/>
              <a:t> to use ‘</a:t>
            </a:r>
            <a:r>
              <a:rPr lang="en-US" baseline="0" dirty="0" err="1" smtClean="0"/>
              <a:t>subcut</a:t>
            </a:r>
            <a:r>
              <a:rPr lang="en-US" baseline="0" dirty="0" smtClean="0"/>
              <a:t>’ or write out (‘subcutaneously’)</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12</a:t>
            </a:fld>
            <a:endParaRPr lang="en-US"/>
          </a:p>
        </p:txBody>
      </p:sp>
    </p:spTree>
    <p:extLst>
      <p:ext uri="{BB962C8B-B14F-4D97-AF65-F5344CB8AC3E}">
        <p14:creationId xmlns:p14="http://schemas.microsoft.com/office/powerpoint/2010/main" val="320136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Lenz et</a:t>
            </a:r>
            <a:r>
              <a:rPr lang="en-US" baseline="0" dirty="0" smtClean="0"/>
              <a:t> al 2011, after reviewing several pharmacokinetic-exercise interaction studies, makes the following conclusion: “Although the results of these studies are conflicting, the rate of absorption of medications through the gastrointestinal tract may, in part, be affected by the duration and intensity of activity. The studies demonstrating an increase in gastrointestinal absorption involved an exercise period that was at least 60 min long and was of more vigorous activity. By contrast, the study which showed decreased drug absorption while exercising involved an exercise period that was only 20 min in duration at 50% maximum capacity during a non-weight bearing activity.” </a:t>
            </a:r>
          </a:p>
          <a:p>
            <a:pPr marL="171450" indent="-171450">
              <a:buFontTx/>
              <a:buChar char="-"/>
            </a:pPr>
            <a:r>
              <a:rPr lang="en-US" baseline="0" dirty="0" smtClean="0"/>
              <a:t>Perhaps with more work, other ‘covariates’ in the exercise-absorption relationship will be elucidated and further clarify this interaction</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13</a:t>
            </a:fld>
            <a:endParaRPr lang="en-US"/>
          </a:p>
        </p:txBody>
      </p:sp>
    </p:spTree>
    <p:extLst>
      <p:ext uri="{BB962C8B-B14F-4D97-AF65-F5344CB8AC3E}">
        <p14:creationId xmlns:p14="http://schemas.microsoft.com/office/powerpoint/2010/main" val="396155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smtClean="0">
                <a:solidFill>
                  <a:schemeClr val="tx1"/>
                </a:solidFill>
                <a:effectLst/>
                <a:latin typeface="+mn-lt"/>
                <a:ea typeface="+mn-ea"/>
                <a:cs typeface="+mn-cs"/>
              </a:rPr>
              <a:t>The variety of ways drugs move across cellular barriers in their passage throughout the body</a:t>
            </a:r>
            <a:r>
              <a:rPr lang="en-US" sz="1200" b="0" i="0" kern="1200" baseline="0" dirty="0" smtClean="0">
                <a:solidFill>
                  <a:schemeClr val="tx1"/>
                </a:solidFill>
                <a:effectLst/>
                <a:latin typeface="+mn-lt"/>
                <a:ea typeface="+mn-ea"/>
                <a:cs typeface="+mn-cs"/>
              </a:rPr>
              <a:t> (permeation).</a:t>
            </a:r>
          </a:p>
          <a:p>
            <a:pPr marL="171450" indent="-171450">
              <a:buFontTx/>
              <a:buChar char="-"/>
            </a:pPr>
            <a:r>
              <a:rPr lang="en-US" sz="1200" b="0" i="0" kern="1200" baseline="0" dirty="0" smtClean="0">
                <a:solidFill>
                  <a:schemeClr val="tx1"/>
                </a:solidFill>
                <a:effectLst/>
                <a:latin typeface="+mn-lt"/>
                <a:ea typeface="+mn-ea"/>
                <a:cs typeface="+mn-cs"/>
              </a:rPr>
              <a:t>Aqueous diffusion: the movement of molecules through the watery extracellular and intracellular spaces. Passive process governed by Fick’s law.</a:t>
            </a:r>
          </a:p>
          <a:p>
            <a:pPr marL="171450" indent="-171450">
              <a:buFontTx/>
              <a:buChar char="-"/>
            </a:pPr>
            <a:r>
              <a:rPr lang="en-US" dirty="0" smtClean="0"/>
              <a:t>Lipid diffusion: movement of molecules through membranes and other lipid structures. Passive process governed by Fick’s law.</a:t>
            </a:r>
          </a:p>
          <a:p>
            <a:pPr marL="171450" indent="-171450">
              <a:buFontTx/>
              <a:buChar char="-"/>
            </a:pPr>
            <a:r>
              <a:rPr lang="en-US" dirty="0" smtClean="0"/>
              <a:t>Transport by special carriers:</a:t>
            </a:r>
            <a:r>
              <a:rPr lang="en-US" baseline="0" dirty="0" smtClean="0"/>
              <a:t> drugs may be transported across barriers by mechanisms that carry similar endogenous substances (e.g. ,amino acid carriers in the blood-brain barrier and the weak acid carriers in the renal tubule). Capacity-limited. Selective inhibitors for these carriers or transporters can have clinical value, such as probenecid which inhibits transport of uric acid, penicillin, and other weak acids, is used to increase the excretion of uric acid in gout.</a:t>
            </a:r>
          </a:p>
          <a:p>
            <a:pPr marL="171450" indent="-171450">
              <a:buFontTx/>
              <a:buChar char="-"/>
            </a:pPr>
            <a:r>
              <a:rPr lang="en-US" baseline="0" dirty="0" smtClean="0"/>
              <a:t>Also, endocytosis and pinocytosis: occurs through binding to receptors with subsequent internalization by </a:t>
            </a:r>
            <a:r>
              <a:rPr lang="en-US" baseline="0" dirty="0" err="1" smtClean="0"/>
              <a:t>infolding</a:t>
            </a:r>
            <a:r>
              <a:rPr lang="en-US" baseline="0" dirty="0" smtClean="0"/>
              <a:t> of that area of the membrane. Permits very large or very lipid-insoluble chemicals to enter cells. </a:t>
            </a:r>
            <a:endParaRPr lang="en-US" dirty="0" smtClean="0"/>
          </a:p>
          <a:p>
            <a:pPr marL="171450" indent="-171450">
              <a:buFontTx/>
              <a:buChar char="-"/>
            </a:pPr>
            <a:endParaRPr lang="en-US" dirty="0" smtClean="0"/>
          </a:p>
          <a:p>
            <a:pPr marL="171450" indent="-171450">
              <a:buFontTx/>
              <a:buChar char="-"/>
            </a:pPr>
            <a:r>
              <a:rPr lang="en-US" dirty="0" smtClean="0"/>
              <a:t>For example, since levodopa, a component in </a:t>
            </a:r>
            <a:r>
              <a:rPr lang="en-US" dirty="0" err="1" smtClean="0"/>
              <a:t>Sinemet</a:t>
            </a:r>
            <a:r>
              <a:rPr lang="en-US" dirty="0" smtClean="0"/>
              <a:t>, a medication for Parkinson’s Disease, competes with certain</a:t>
            </a:r>
            <a:r>
              <a:rPr lang="en-US" baseline="0" dirty="0" smtClean="0"/>
              <a:t> amino acids for transport across the gut wall, the absorption of levodopa may be impaired in some patients on a high protein diet.</a:t>
            </a:r>
          </a:p>
          <a:p>
            <a:pPr marL="171450" indent="-171450">
              <a:buFontTx/>
              <a:buChar char="-"/>
            </a:pPr>
            <a:r>
              <a:rPr lang="en-US" baseline="0" dirty="0" smtClean="0"/>
              <a:t>As another example, the endogenous substance cortisol moves into cells by passing freely through the plasma membrane (lipophilic). This also relates to its mechanism of action – cortisol has to get inside of cells in order to bind the glucocorticoid receptor: Heat shock protein (HSP) disassociates and ligand-bound glucocorticoid-receptor moves into the nucleus.</a:t>
            </a:r>
          </a:p>
          <a:p>
            <a:pPr marL="0" indent="0">
              <a:buFontTx/>
              <a:buNone/>
            </a:pPr>
            <a:endParaRPr lang="en-US" baseline="0" dirty="0" smtClean="0"/>
          </a:p>
          <a:p>
            <a:pPr marL="0" indent="0">
              <a:buFontTx/>
              <a:buNone/>
            </a:pPr>
            <a:r>
              <a:rPr lang="en-US" baseline="0" dirty="0" smtClean="0"/>
              <a:t>Reference: Physiology I Reader (P121; </a:t>
            </a:r>
            <a:r>
              <a:rPr lang="en-US" baseline="0" dirty="0" err="1" smtClean="0"/>
              <a:t>Mitrovic</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dirty="0" err="1" smtClean="0"/>
              <a:t>Brunton</a:t>
            </a:r>
            <a:r>
              <a:rPr lang="en-US" dirty="0" smtClean="0"/>
              <a:t> LL, </a:t>
            </a:r>
            <a:r>
              <a:rPr lang="en-US" dirty="0" err="1" smtClean="0"/>
              <a:t>Chabner</a:t>
            </a:r>
            <a:r>
              <a:rPr lang="en-US" dirty="0" smtClean="0"/>
              <a:t> BA, </a:t>
            </a:r>
            <a:r>
              <a:rPr lang="en-US" dirty="0" err="1" smtClean="0"/>
              <a:t>Knollmann</a:t>
            </a:r>
            <a:r>
              <a:rPr lang="en-US" dirty="0" smtClean="0"/>
              <a:t> BC. Goodman &amp; Gilman’s: The Pharmacological Basis of Therapeutics, 12ed. Figure 2-2. www.accesspharmacy.com</a:t>
            </a:r>
            <a:endParaRPr lang="en-US" b="0"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dirty="0" err="1" smtClean="0"/>
              <a:t>Sinemet</a:t>
            </a:r>
            <a:r>
              <a:rPr lang="en-US" baseline="0" dirty="0" smtClean="0"/>
              <a:t> prescribing information: </a:t>
            </a:r>
            <a:r>
              <a:rPr lang="en-US" dirty="0" smtClean="0"/>
              <a:t>http://www.accessdata.fda.gov/drugsatfda_docs/label/2014/017555s056s068s071lbl.pdf Accessed 20</a:t>
            </a:r>
            <a:r>
              <a:rPr lang="en-US" baseline="0" dirty="0" smtClean="0"/>
              <a:t> Feb 2016.</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14</a:t>
            </a:fld>
            <a:endParaRPr lang="en-US"/>
          </a:p>
        </p:txBody>
      </p:sp>
    </p:spTree>
    <p:extLst>
      <p:ext uri="{BB962C8B-B14F-4D97-AF65-F5344CB8AC3E}">
        <p14:creationId xmlns:p14="http://schemas.microsoft.com/office/powerpoint/2010/main" val="1042084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Bioavailability</a:t>
            </a:r>
            <a:r>
              <a:rPr lang="en-US" baseline="0" dirty="0" smtClean="0"/>
              <a:t> is the fraction (or percentage) of the administered dose of a drug that reaches the systemic circulation</a:t>
            </a:r>
          </a:p>
          <a:p>
            <a:pPr marL="171450" indent="-171450">
              <a:buFontTx/>
              <a:buChar char="-"/>
            </a:pPr>
            <a:r>
              <a:rPr lang="en-US" dirty="0" smtClean="0"/>
              <a:t>For example,</a:t>
            </a:r>
            <a:r>
              <a:rPr lang="en-US" baseline="0" dirty="0" smtClean="0"/>
              <a:t> a commonly used quinolone antibiotic, levofloxacin, is rapidly and essentially completely absorbed after oral administration, with a bioavailability of approximately 99%.</a:t>
            </a:r>
          </a:p>
          <a:p>
            <a:pPr marL="171450" indent="-171450">
              <a:buFontTx/>
              <a:buChar char="-"/>
            </a:pPr>
            <a:r>
              <a:rPr lang="en-US" baseline="0" dirty="0" smtClean="0"/>
              <a:t>Levofloxacin also comes as an IV formulation, which by definition, has a bioavailability of 100%. So this enables a 1:1 dose conversion between PO and IV formulations (e.g., what is absorbed from a 500 mg tablet is equivalent to a 500 mg IV dose).</a:t>
            </a:r>
          </a:p>
          <a:p>
            <a:endParaRPr lang="en-US" baseline="0" dirty="0" smtClean="0"/>
          </a:p>
          <a:p>
            <a:r>
              <a:rPr lang="en-US" dirty="0" smtClean="0"/>
              <a:t>Reference: Levofloxacin prescribing information. http://www.accessdata.fda.gov/drugsatfda_docs/label/2014/020634s066,020635s072,021721s033lbl.pdf Accessed 20 Feb 2016.</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15</a:t>
            </a:fld>
            <a:endParaRPr lang="en-US"/>
          </a:p>
        </p:txBody>
      </p:sp>
    </p:spTree>
    <p:extLst>
      <p:ext uri="{BB962C8B-B14F-4D97-AF65-F5344CB8AC3E}">
        <p14:creationId xmlns:p14="http://schemas.microsoft.com/office/powerpoint/2010/main" val="1544208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If drug has bioavailability of 0.5, means 50% gets absorbed.</a:t>
            </a:r>
          </a:p>
          <a:p>
            <a:pPr marL="171450" indent="-171450">
              <a:buFontTx/>
              <a:buChar char="-"/>
            </a:pPr>
            <a:r>
              <a:rPr lang="en-US" sz="1200" b="0" i="1" kern="1200" dirty="0" smtClean="0">
                <a:solidFill>
                  <a:schemeClr val="tx1"/>
                </a:solidFill>
                <a:effectLst/>
                <a:latin typeface="+mn-lt"/>
                <a:ea typeface="+mn-ea"/>
                <a:cs typeface="+mn-cs"/>
              </a:rPr>
              <a:t>Idealized time-plasma concentration curves after a single dose of drug. A.</a:t>
            </a:r>
            <a:r>
              <a:rPr lang="en-US" sz="1200" b="0" i="0" kern="1200" dirty="0" smtClean="0">
                <a:solidFill>
                  <a:schemeClr val="tx1"/>
                </a:solidFill>
                <a:effectLst/>
                <a:latin typeface="+mn-lt"/>
                <a:ea typeface="+mn-ea"/>
                <a:cs typeface="+mn-cs"/>
              </a:rPr>
              <a:t> The time course of drug concentration after an instantaneous IV bolus or an oral dose in the one-compartment model shown. The area under the time-concentration curve is clearly less with the oral drug than the IV, indicating incomplete bioavailability. Note that despite this incomplete bioavailability, concentration after the oral dose can be higher than after the IV dose at some time points.</a:t>
            </a:r>
          </a:p>
          <a:p>
            <a:endParaRPr lang="en-US" dirty="0" smtClean="0"/>
          </a:p>
          <a:p>
            <a:r>
              <a:rPr lang="en-US" dirty="0" smtClean="0"/>
              <a:t>Reference: Kasper</a:t>
            </a:r>
            <a:r>
              <a:rPr lang="en-US" baseline="0" dirty="0" smtClean="0"/>
              <a:t> DL, </a:t>
            </a:r>
            <a:r>
              <a:rPr lang="en-US" baseline="0" dirty="0" err="1" smtClean="0"/>
              <a:t>Fauci</a:t>
            </a:r>
            <a:r>
              <a:rPr lang="en-US" baseline="0" dirty="0" smtClean="0"/>
              <a:t> AS, Hauser SL, Longo DL, Jameson JL, and </a:t>
            </a:r>
            <a:r>
              <a:rPr lang="en-US" baseline="0" dirty="0" err="1" smtClean="0"/>
              <a:t>Loscalzo</a:t>
            </a:r>
            <a:r>
              <a:rPr lang="en-US" baseline="0" dirty="0" smtClean="0"/>
              <a:t> J. Harrison’s Principles of Internal Medicine, 19</a:t>
            </a:r>
            <a:r>
              <a:rPr lang="en-US" baseline="30000" dirty="0" smtClean="0"/>
              <a:t>th</a:t>
            </a:r>
            <a:r>
              <a:rPr lang="en-US" baseline="0" dirty="0" smtClean="0"/>
              <a:t> Edition. Figure 5-2. www.accessmedicine.com</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16</a:t>
            </a:fld>
            <a:endParaRPr lang="en-US"/>
          </a:p>
        </p:txBody>
      </p:sp>
    </p:spTree>
    <p:extLst>
      <p:ext uri="{BB962C8B-B14F-4D97-AF65-F5344CB8AC3E}">
        <p14:creationId xmlns:p14="http://schemas.microsoft.com/office/powerpoint/2010/main" val="200370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smtClean="0">
                <a:solidFill>
                  <a:schemeClr val="tx1"/>
                </a:solidFill>
                <a:effectLst/>
                <a:latin typeface="+mn-lt"/>
                <a:ea typeface="+mn-ea"/>
                <a:cs typeface="+mn-cs"/>
              </a:rPr>
              <a:t>Vancomycin at low concentrations (&lt;5 </a:t>
            </a:r>
            <a:r>
              <a:rPr lang="en-US" sz="1200" b="0" i="0" kern="1200" dirty="0" err="1" smtClean="0">
                <a:solidFill>
                  <a:schemeClr val="tx1"/>
                </a:solidFill>
                <a:effectLst/>
                <a:latin typeface="+mn-lt"/>
                <a:ea typeface="+mn-ea"/>
                <a:cs typeface="+mn-cs"/>
              </a:rPr>
              <a:t>μg</a:t>
            </a:r>
            <a:r>
              <a:rPr lang="en-US" sz="1200" b="0" i="0" kern="1200" dirty="0" smtClean="0">
                <a:solidFill>
                  <a:schemeClr val="tx1"/>
                </a:solidFill>
                <a:effectLst/>
                <a:latin typeface="+mn-lt"/>
                <a:ea typeface="+mn-ea"/>
                <a:cs typeface="+mn-cs"/>
              </a:rPr>
              <a:t> per milliliter) destroys </a:t>
            </a:r>
            <a:r>
              <a:rPr lang="en-US" sz="1200" b="0" i="1" kern="1200" dirty="0" smtClean="0">
                <a:solidFill>
                  <a:schemeClr val="tx1"/>
                </a:solidFill>
                <a:effectLst/>
                <a:latin typeface="+mn-lt"/>
                <a:ea typeface="+mn-ea"/>
                <a:cs typeface="+mn-cs"/>
              </a:rPr>
              <a:t>C. difficile</a:t>
            </a:r>
            <a:r>
              <a:rPr lang="en-US" sz="1200" b="0" i="0" kern="1200" dirty="0" smtClean="0">
                <a:solidFill>
                  <a:schemeClr val="tx1"/>
                </a:solidFill>
                <a:effectLst/>
                <a:latin typeface="+mn-lt"/>
                <a:ea typeface="+mn-ea"/>
                <a:cs typeface="+mn-cs"/>
              </a:rPr>
              <a:t>, and its pharmacokinetic properties are ideal for the treatment of </a:t>
            </a:r>
            <a:r>
              <a:rPr lang="en-US" sz="1200" b="0" i="1" kern="1200" dirty="0" smtClean="0">
                <a:solidFill>
                  <a:schemeClr val="tx1"/>
                </a:solidFill>
                <a:effectLst/>
                <a:latin typeface="+mn-lt"/>
                <a:ea typeface="+mn-ea"/>
                <a:cs typeface="+mn-cs"/>
              </a:rPr>
              <a:t>C. difficile</a:t>
            </a:r>
            <a:r>
              <a:rPr lang="en-US" sz="1200" b="0" i="0" kern="1200" dirty="0" smtClean="0">
                <a:solidFill>
                  <a:schemeClr val="tx1"/>
                </a:solidFill>
                <a:effectLst/>
                <a:latin typeface="+mn-lt"/>
                <a:ea typeface="+mn-ea"/>
                <a:cs typeface="+mn-cs"/>
              </a:rPr>
              <a:t> colitis, since the drug is not appreciably absorbed or metabolized but is excreted unchanged in the stool. Metronidazole, in contrast, is readily absorbed in the upper gastrointestinal tract, and systemic side effects can occur, notably nausea, a metallic taste, and a reaction to alcohol like the one patients have with disulfiram. </a:t>
            </a:r>
          </a:p>
          <a:p>
            <a:pPr marL="0" indent="0">
              <a:buFontTx/>
              <a:buNone/>
            </a:pPr>
            <a:r>
              <a:rPr lang="en-US" sz="1200" b="0" i="0" kern="1200" dirty="0" smtClean="0">
                <a:solidFill>
                  <a:schemeClr val="tx1"/>
                </a:solidFill>
                <a:effectLst/>
                <a:latin typeface="+mn-lt"/>
                <a:ea typeface="+mn-ea"/>
                <a:cs typeface="+mn-cs"/>
              </a:rPr>
              <a:t>Reference:</a:t>
            </a:r>
            <a:r>
              <a:rPr lang="en-US" sz="1200" b="0" i="0" kern="1200" baseline="0" dirty="0" smtClean="0">
                <a:solidFill>
                  <a:schemeClr val="tx1"/>
                </a:solidFill>
                <a:effectLst/>
                <a:latin typeface="+mn-lt"/>
                <a:ea typeface="+mn-ea"/>
                <a:cs typeface="+mn-cs"/>
              </a:rPr>
              <a:t> Kelly CP, </a:t>
            </a:r>
            <a:r>
              <a:rPr lang="en-US" sz="1200" b="0" i="0" kern="1200" baseline="0" dirty="0" err="1" smtClean="0">
                <a:solidFill>
                  <a:schemeClr val="tx1"/>
                </a:solidFill>
                <a:effectLst/>
                <a:latin typeface="+mn-lt"/>
                <a:ea typeface="+mn-ea"/>
                <a:cs typeface="+mn-cs"/>
              </a:rPr>
              <a:t>Pothoulakis</a:t>
            </a:r>
            <a:r>
              <a:rPr lang="en-US" sz="1200" b="0" i="0" kern="1200" baseline="0" dirty="0" smtClean="0">
                <a:solidFill>
                  <a:schemeClr val="tx1"/>
                </a:solidFill>
                <a:effectLst/>
                <a:latin typeface="+mn-lt"/>
                <a:ea typeface="+mn-ea"/>
                <a:cs typeface="+mn-cs"/>
              </a:rPr>
              <a:t> C, Lamont JT. Clostridium difficile colitis. N </a:t>
            </a:r>
            <a:r>
              <a:rPr lang="en-US" sz="1200" b="0" i="0" kern="1200" baseline="0" dirty="0" err="1" smtClean="0">
                <a:solidFill>
                  <a:schemeClr val="tx1"/>
                </a:solidFill>
                <a:effectLst/>
                <a:latin typeface="+mn-lt"/>
                <a:ea typeface="+mn-ea"/>
                <a:cs typeface="+mn-cs"/>
              </a:rPr>
              <a:t>Engl</a:t>
            </a:r>
            <a:r>
              <a:rPr lang="en-US" sz="1200" b="0" i="0" kern="1200" baseline="0" dirty="0" smtClean="0">
                <a:solidFill>
                  <a:schemeClr val="tx1"/>
                </a:solidFill>
                <a:effectLst/>
                <a:latin typeface="+mn-lt"/>
                <a:ea typeface="+mn-ea"/>
                <a:cs typeface="+mn-cs"/>
              </a:rPr>
              <a:t> J Med. 1994;330(4):257-62. [PMID: 8043060].</a:t>
            </a:r>
            <a:endParaRPr lang="en-US" sz="1200" b="0" i="0" kern="1200" dirty="0" smtClean="0">
              <a:solidFill>
                <a:schemeClr val="tx1"/>
              </a:solidFill>
              <a:effectLst/>
              <a:latin typeface="+mn-lt"/>
              <a:ea typeface="+mn-ea"/>
              <a:cs typeface="+mn-cs"/>
            </a:endParaRPr>
          </a:p>
          <a:p>
            <a:pPr marL="171450" indent="-171450">
              <a:buFontTx/>
              <a:buChar char="-"/>
            </a:pPr>
            <a:endParaRPr lang="en-US" sz="1200" b="0" i="0" kern="1200" dirty="0" smtClean="0">
              <a:solidFill>
                <a:schemeClr val="tx1"/>
              </a:solidFill>
              <a:effectLst/>
              <a:latin typeface="+mn-lt"/>
              <a:ea typeface="+mn-ea"/>
              <a:cs typeface="+mn-cs"/>
            </a:endParaRPr>
          </a:p>
          <a:p>
            <a:pPr marL="171450" indent="-171450">
              <a:buFontTx/>
              <a:buChar char="-"/>
            </a:pPr>
            <a:r>
              <a:rPr lang="en-US" sz="1200" b="0" i="0" kern="1200" dirty="0" smtClean="0">
                <a:solidFill>
                  <a:schemeClr val="tx1"/>
                </a:solidFill>
                <a:effectLst/>
                <a:latin typeface="+mn-lt"/>
                <a:ea typeface="+mn-ea"/>
                <a:cs typeface="+mn-cs"/>
              </a:rPr>
              <a:t>Oral vancomycin is not appreciably absorbed or metabolized, but is excreted in the stool unchanged, which is ideal for the treatment of </a:t>
            </a:r>
            <a:r>
              <a:rPr lang="en-US" sz="1200" b="0" i="1" kern="1200" dirty="0" smtClean="0">
                <a:solidFill>
                  <a:schemeClr val="tx1"/>
                </a:solidFill>
                <a:effectLst/>
                <a:latin typeface="+mn-lt"/>
                <a:ea typeface="+mn-ea"/>
                <a:cs typeface="+mn-cs"/>
              </a:rPr>
              <a:t>C difficile</a:t>
            </a:r>
            <a:r>
              <a:rPr lang="en-US" sz="1200" b="0" i="0" kern="1200" dirty="0" smtClean="0">
                <a:solidFill>
                  <a:schemeClr val="tx1"/>
                </a:solidFill>
                <a:effectLst/>
                <a:latin typeface="+mn-lt"/>
                <a:ea typeface="+mn-ea"/>
                <a:cs typeface="+mn-cs"/>
              </a:rPr>
              <a:t> infection. Intravenous vancomycin should not be used, however, since bactericidal concentrations are not achieved in the colon.</a:t>
            </a:r>
            <a:r>
              <a:rPr lang="en-US" sz="1200" b="0" i="0" u="none" strike="noStrike" kern="1200" baseline="30000" dirty="0" smtClean="0">
                <a:solidFill>
                  <a:schemeClr val="tx1"/>
                </a:solidFill>
                <a:effectLst/>
                <a:latin typeface="+mn-lt"/>
                <a:ea typeface="+mn-ea"/>
                <a:cs typeface="+mn-cs"/>
              </a:rPr>
              <a:t>[1-3,6]</a:t>
            </a:r>
            <a:r>
              <a:rPr lang="en-US" sz="1200" b="0" i="0" kern="1200" dirty="0" smtClean="0">
                <a:solidFill>
                  <a:schemeClr val="tx1"/>
                </a:solidFill>
                <a:effectLst/>
                <a:latin typeface="+mn-lt"/>
                <a:ea typeface="+mn-ea"/>
                <a:cs typeface="+mn-cs"/>
              </a:rPr>
              <a:t> For vancomycin, oral doses of either 125 mg four times daily or 500 mg four times daily in adults are recommended. Both regimens have provided the same clinical outcome.</a:t>
            </a:r>
            <a:r>
              <a:rPr lang="en-US" sz="1200" b="0" i="0" u="none" strike="noStrike" kern="1200" baseline="30000" dirty="0" smtClean="0">
                <a:solidFill>
                  <a:schemeClr val="tx1"/>
                </a:solidFill>
                <a:effectLst/>
                <a:latin typeface="+mn-lt"/>
                <a:ea typeface="+mn-ea"/>
                <a:cs typeface="+mn-cs"/>
              </a:rPr>
              <a:t>[14-15]</a:t>
            </a:r>
            <a:r>
              <a:rPr lang="en-US" sz="1200" b="0" i="0" kern="1200" dirty="0" smtClean="0">
                <a:solidFill>
                  <a:schemeClr val="tx1"/>
                </a:solidFill>
                <a:effectLst/>
                <a:latin typeface="+mn-lt"/>
                <a:ea typeface="+mn-ea"/>
                <a:cs typeface="+mn-cs"/>
              </a:rPr>
              <a:t> The use of a rectal vancomycin enema (500 mg diluted in 1000 mL of 0.9% sodium chloride injection) is an alternative as described in several anecdotal reports.</a:t>
            </a:r>
          </a:p>
          <a:p>
            <a:pPr marL="0" indent="0">
              <a:buFontTx/>
              <a:buNone/>
            </a:pPr>
            <a:r>
              <a:rPr lang="en-US" sz="1200" b="0" i="0" kern="1200" dirty="0" smtClean="0">
                <a:solidFill>
                  <a:schemeClr val="tx1"/>
                </a:solidFill>
                <a:effectLst/>
                <a:latin typeface="+mn-lt"/>
                <a:ea typeface="+mn-ea"/>
                <a:cs typeface="+mn-cs"/>
              </a:rPr>
              <a:t>Reference:</a:t>
            </a:r>
            <a:r>
              <a:rPr lang="en-US" sz="1200" b="0" i="0" kern="1200" baseline="0" dirty="0" smtClean="0">
                <a:solidFill>
                  <a:schemeClr val="tx1"/>
                </a:solidFill>
                <a:effectLst/>
                <a:latin typeface="+mn-lt"/>
                <a:ea typeface="+mn-ea"/>
                <a:cs typeface="+mn-cs"/>
              </a:rPr>
              <a:t> http://www.medscape.com/viewarticle/410904_5 Accessed 21 Feb 2016.</a:t>
            </a:r>
            <a:endParaRPr lang="en-US" dirty="0" smtClean="0"/>
          </a:p>
          <a:p>
            <a:pPr marL="171450" indent="-171450">
              <a:buFontTx/>
              <a:buChar char="-"/>
            </a:pPr>
            <a:endParaRPr lang="en-US" dirty="0" smtClean="0"/>
          </a:p>
          <a:p>
            <a:pPr marL="171450" indent="-171450">
              <a:buFontTx/>
              <a:buChar char="-"/>
            </a:pPr>
            <a:r>
              <a:rPr lang="en-US" dirty="0" smtClean="0"/>
              <a:t>Vancomycin capsules: $1273.20 vs. Vancomycin IV formulation</a:t>
            </a:r>
            <a:r>
              <a:rPr lang="en-US" baseline="0" dirty="0" smtClean="0"/>
              <a:t> compounded as oral solution: $52.31.</a:t>
            </a:r>
            <a:endParaRPr lang="en-US" dirty="0" smtClean="0"/>
          </a:p>
          <a:p>
            <a:pPr marL="0" indent="0">
              <a:buFontTx/>
              <a:buNone/>
            </a:pPr>
            <a:r>
              <a:rPr lang="en-US" dirty="0" smtClean="0"/>
              <a:t>Reference: </a:t>
            </a:r>
            <a:r>
              <a:rPr lang="en-US" dirty="0" err="1" smtClean="0"/>
              <a:t>Drekonja</a:t>
            </a:r>
            <a:r>
              <a:rPr lang="en-US" dirty="0" smtClean="0"/>
              <a:t> DM, Butler M, Macdonald R, et al. Comparative effectiveness of Clostridium difficile treatments: a systematic review. Ann Intern Med. 2011;155(12):839-47. [PMID: 22184691].</a:t>
            </a:r>
          </a:p>
          <a:p>
            <a:pPr marL="171450" indent="-171450">
              <a:buFontTx/>
              <a:buChar char="-"/>
            </a:pPr>
            <a:endParaRPr lang="en-US" dirty="0" smtClean="0"/>
          </a:p>
          <a:p>
            <a:pPr marL="0" indent="0">
              <a:buFontTx/>
              <a:buNone/>
            </a:pPr>
            <a:r>
              <a:rPr lang="en-US" dirty="0" smtClean="0"/>
              <a:t>Van</a:t>
            </a:r>
            <a:r>
              <a:rPr lang="en-US" baseline="0" dirty="0" smtClean="0"/>
              <a:t>comycin vial image: http://www.hospira.com/en/products_and_services/drugs/VANCOMYCIN_HYDROCHLORIDE Accessed 21 Feb 2016.</a:t>
            </a:r>
          </a:p>
          <a:p>
            <a:pPr marL="0" indent="0">
              <a:buFontTx/>
              <a:buNone/>
            </a:pPr>
            <a:endParaRPr lang="en-US" baseline="0" dirty="0" smtClean="0"/>
          </a:p>
          <a:p>
            <a:pPr marL="0" indent="0">
              <a:buFontTx/>
              <a:buNone/>
            </a:pPr>
            <a:r>
              <a:rPr lang="en-US" baseline="0" dirty="0" smtClean="0"/>
              <a:t>Vancomycin chemical structure: http://www.nature.com/nchembio/journal/v6/n5/compound/nchembio.350_comp1.html Accessed 21 Feb 2016. (</a:t>
            </a:r>
            <a:r>
              <a:rPr lang="en-US" baseline="0" dirty="0" err="1" smtClean="0"/>
              <a:t>Koteva</a:t>
            </a:r>
            <a:r>
              <a:rPr lang="en-US" baseline="0" dirty="0" smtClean="0"/>
              <a:t> K, Hong HJ, Wang XD, et al. A vancomycin </a:t>
            </a:r>
            <a:r>
              <a:rPr lang="en-US" baseline="0" dirty="0" err="1" smtClean="0"/>
              <a:t>photoprobe</a:t>
            </a:r>
            <a:r>
              <a:rPr lang="en-US" baseline="0" dirty="0" smtClean="0"/>
              <a:t> identifies the histidine kinase </a:t>
            </a:r>
            <a:r>
              <a:rPr lang="en-US" baseline="0" dirty="0" err="1" smtClean="0"/>
              <a:t>VanSsc</a:t>
            </a:r>
            <a:r>
              <a:rPr lang="en-US" baseline="0" dirty="0" smtClean="0"/>
              <a:t> as a vancomycin receptor. Nat </a:t>
            </a:r>
            <a:r>
              <a:rPr lang="en-US" baseline="0" dirty="0" err="1" smtClean="0"/>
              <a:t>Chem</a:t>
            </a:r>
            <a:r>
              <a:rPr lang="en-US" baseline="0" dirty="0" smtClean="0"/>
              <a:t> Biol. 2010;6(5):327-9. [PMID: 20383152].)</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17</a:t>
            </a:fld>
            <a:endParaRPr lang="en-US"/>
          </a:p>
        </p:txBody>
      </p:sp>
    </p:spTree>
    <p:extLst>
      <p:ext uri="{BB962C8B-B14F-4D97-AF65-F5344CB8AC3E}">
        <p14:creationId xmlns:p14="http://schemas.microsoft.com/office/powerpoint/2010/main" val="4001698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457200" rtl="0" eaLnBrk="1" fontAlgn="auto" latinLnBrk="0" hangingPunct="1">
              <a:lnSpc>
                <a:spcPct val="100000"/>
              </a:lnSpc>
              <a:spcBef>
                <a:spcPts val="0"/>
              </a:spcBef>
              <a:spcAft>
                <a:spcPts val="0"/>
              </a:spcAft>
              <a:buClrTx/>
              <a:buSzTx/>
              <a:buFontTx/>
              <a:buChar char="-"/>
              <a:tabLst/>
              <a:defRPr/>
            </a:pPr>
            <a:r>
              <a:rPr lang="en-US" dirty="0" smtClean="0"/>
              <a:t>Measure the time it takes the generic drug to reach the bloodstream and its concentration in the bloodstream in 24 to 36 healthy, normal volunteers</a:t>
            </a:r>
          </a:p>
          <a:p>
            <a:pPr marL="171450" marR="0" lvl="1" indent="-171450" algn="l" defTabSz="457200" rtl="0" eaLnBrk="1" fontAlgn="auto" latinLnBrk="0" hangingPunct="1">
              <a:lnSpc>
                <a:spcPct val="100000"/>
              </a:lnSpc>
              <a:spcBef>
                <a:spcPts val="0"/>
              </a:spcBef>
              <a:spcAft>
                <a:spcPts val="0"/>
              </a:spcAft>
              <a:buClrTx/>
              <a:buSzTx/>
              <a:buFontTx/>
              <a:buChar char="-"/>
              <a:tabLst/>
              <a:defRPr/>
            </a:pPr>
            <a:r>
              <a:rPr lang="en-US" dirty="0" smtClean="0"/>
              <a:t>Ensures that the generic version delivers the same amount of active ingredients</a:t>
            </a:r>
            <a:r>
              <a:rPr lang="en-US" baseline="0" dirty="0" smtClean="0"/>
              <a:t> into a patient’s bloodstream in the same amount of time as the original, brand-name drug</a:t>
            </a:r>
            <a:endParaRPr lang="en-US" dirty="0" smtClean="0"/>
          </a:p>
          <a:p>
            <a:endParaRPr lang="en-US" dirty="0" smtClean="0"/>
          </a:p>
          <a:p>
            <a:r>
              <a:rPr lang="en-US" dirty="0" smtClean="0"/>
              <a:t>Reference:</a:t>
            </a:r>
            <a:r>
              <a:rPr lang="en-US" baseline="0" dirty="0" smtClean="0"/>
              <a:t> http://www.fda.gov/Drugs/EmergencyPreparedness/BioterrorismandDrugPreparedness/ucm134444.htm. Accessed 21 Feb 2016.</a:t>
            </a:r>
          </a:p>
          <a:p>
            <a:endParaRPr lang="en-US" dirty="0" smtClean="0"/>
          </a:p>
          <a:p>
            <a:r>
              <a:rPr lang="en-US" dirty="0" smtClean="0"/>
              <a:t>Images: </a:t>
            </a:r>
          </a:p>
          <a:p>
            <a:pPr marL="228600" indent="-228600">
              <a:buAutoNum type="arabicPeriod"/>
            </a:pPr>
            <a:r>
              <a:rPr lang="en-US" dirty="0" smtClean="0"/>
              <a:t>Lipitor: http://www.forbes.com/sites/matthewherper/2011/03/16/how-bargain-lipitor-could-raise-health-costs/#5a4e14a8a9f2. Accessed</a:t>
            </a:r>
            <a:r>
              <a:rPr lang="en-US" baseline="0" dirty="0" smtClean="0"/>
              <a:t> 21 Feb 2016.</a:t>
            </a:r>
            <a:endParaRPr lang="en-US" dirty="0" smtClean="0"/>
          </a:p>
          <a:p>
            <a:pPr marL="228600" indent="-228600">
              <a:buAutoNum type="arabicPeriod"/>
            </a:pPr>
            <a:r>
              <a:rPr lang="en-US" dirty="0" smtClean="0"/>
              <a:t>Atorvastatin: http://a.abclocal.go.com/wpvi/6at4/story?section=news/national_world&amp;id=8889287. Accessed 21 Feb 2016.</a:t>
            </a:r>
          </a:p>
          <a:p>
            <a:pPr marL="228600" indent="-228600">
              <a:buAutoNum type="arabicPeriod"/>
            </a:pPr>
            <a:endParaRPr lang="en-US" dirty="0" smtClean="0"/>
          </a:p>
          <a:p>
            <a:pPr marL="0" indent="0">
              <a:buNone/>
            </a:pPr>
            <a:r>
              <a:rPr lang="en-US" i="1" dirty="0" smtClean="0"/>
              <a:t>More</a:t>
            </a:r>
            <a:r>
              <a:rPr lang="en-US" i="1" baseline="0" dirty="0" smtClean="0"/>
              <a:t> In-Depth </a:t>
            </a:r>
            <a:r>
              <a:rPr lang="en-US" i="1" dirty="0" smtClean="0"/>
              <a:t>Explanation:</a:t>
            </a:r>
          </a:p>
          <a:p>
            <a:r>
              <a:rPr lang="en-US" sz="1200" b="0" i="0" kern="1200" dirty="0" smtClean="0">
                <a:solidFill>
                  <a:schemeClr val="tx1"/>
                </a:solidFill>
                <a:effectLst/>
                <a:latin typeface="+mn-lt"/>
                <a:ea typeface="+mn-ea"/>
                <a:cs typeface="+mn-cs"/>
              </a:rPr>
              <a:t>Generics are not required to replicate the extensive clinical trials that have already been used in the development of the original, brand-name drug. These tests usually involve a few hundred to a few thousand patients. Since the safety and efficacy of the brand-name product has already been well established in clinical testing and frequently many years of patient use, it is scientifically unnecessary, and would be unethical, to require that such extensive testing be repeated in human subjects for each generic drug that a firm wishes to market. Instead, generic applicants must scientifically demonstrate that their product is bioequivalent (i.e., performs in the same manner) to the pioneer drug.</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One way scientists demonstrate bioequivalence is to measure the time it takes the generic drug to reach the bloodstream and its concentration in the bloodstream in 24 to 36 healthy, normal volunteers. This gives them the rate and extent of absorption-or bioavailability-of the generic drug, which they then compare to that of the pioneer drug. The generic version must deliver the same amount of active ingredients into a patient's bloodstream in the same amount of time as the pioneer drug.</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Using bioequivalence as the basis for approving generic copies of drug products was established by the Drug Price Competition and Patent Term Restoration Act of 1984, also known as the Hatch-Waxman Act. Brand-name drugs are subject to the same </a:t>
            </a:r>
            <a:r>
              <a:rPr lang="en-US" sz="1200" b="0" i="0" kern="1200" dirty="0" err="1" smtClean="0">
                <a:solidFill>
                  <a:schemeClr val="tx1"/>
                </a:solidFill>
                <a:effectLst/>
                <a:latin typeface="+mn-lt"/>
                <a:ea typeface="+mn-ea"/>
                <a:cs typeface="+mn-cs"/>
              </a:rPr>
              <a:t>bioequivalency</a:t>
            </a:r>
            <a:r>
              <a:rPr lang="en-US" sz="1200" b="0" i="0" kern="1200" dirty="0" smtClean="0">
                <a:solidFill>
                  <a:schemeClr val="tx1"/>
                </a:solidFill>
                <a:effectLst/>
                <a:latin typeface="+mn-lt"/>
                <a:ea typeface="+mn-ea"/>
                <a:cs typeface="+mn-cs"/>
              </a:rPr>
              <a:t> tests as generics when their manufacturers reformulate them.</a:t>
            </a:r>
          </a:p>
        </p:txBody>
      </p:sp>
      <p:sp>
        <p:nvSpPr>
          <p:cNvPr id="4" name="Slide Number Placeholder 3"/>
          <p:cNvSpPr>
            <a:spLocks noGrp="1"/>
          </p:cNvSpPr>
          <p:nvPr>
            <p:ph type="sldNum" sz="quarter" idx="10"/>
          </p:nvPr>
        </p:nvSpPr>
        <p:spPr/>
        <p:txBody>
          <a:bodyPr/>
          <a:lstStyle/>
          <a:p>
            <a:fld id="{B722B8FC-AC37-8742-81BD-0ACA5F3F8A55}" type="slidenum">
              <a:rPr lang="en-US" smtClean="0"/>
              <a:t>19</a:t>
            </a:fld>
            <a:endParaRPr lang="en-US"/>
          </a:p>
        </p:txBody>
      </p:sp>
    </p:spTree>
    <p:extLst>
      <p:ext uri="{BB962C8B-B14F-4D97-AF65-F5344CB8AC3E}">
        <p14:creationId xmlns:p14="http://schemas.microsoft.com/office/powerpoint/2010/main" val="3509705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Several physiological changes take place as a result of exercise such as a redistribution of blood flow, increases</a:t>
            </a:r>
          </a:p>
          <a:p>
            <a:r>
              <a:rPr lang="en-US" sz="1200" b="0" i="0" u="none" strike="noStrike" kern="1200" baseline="0" dirty="0" smtClean="0">
                <a:solidFill>
                  <a:schemeClr val="tx1"/>
                </a:solidFill>
                <a:latin typeface="+mn-lt"/>
                <a:ea typeface="+mn-ea"/>
                <a:cs typeface="+mn-cs"/>
              </a:rPr>
              <a:t>in skin temperature and hydration, loss of water in the plasma, and others that can alter the pharmacokinetics of some medications.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 The absorption of subcutaneously injected insulin can be</a:t>
            </a:r>
            <a:r>
              <a:rPr lang="en-US" baseline="0" dirty="0" smtClean="0"/>
              <a:t> </a:t>
            </a:r>
            <a:r>
              <a:rPr lang="en-US" dirty="0" smtClean="0"/>
              <a:t>increased if the injections is in a location of the body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which is about to be involved in exercise (e.g., thigh</a:t>
            </a:r>
            <a:r>
              <a:rPr lang="en-US" baseline="0" dirty="0" smtClean="0"/>
              <a:t> </a:t>
            </a:r>
            <a:r>
              <a:rPr lang="en-US" dirty="0" smtClean="0"/>
              <a:t>injection prior to cycling exercise).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Although conflicting reports have been published with</a:t>
            </a:r>
            <a:r>
              <a:rPr lang="en-US" baseline="0" dirty="0" smtClean="0"/>
              <a:t> </a:t>
            </a:r>
            <a:r>
              <a:rPr lang="en-US" dirty="0" smtClean="0"/>
              <a:t>regard to insulin absorption and exercise, the majority of the</a:t>
            </a:r>
            <a:r>
              <a:rPr lang="en-US" baseline="0" dirty="0" smtClean="0"/>
              <a:t> </a:t>
            </a:r>
            <a:r>
              <a:rPr lang="en-US" dirty="0" smtClean="0"/>
              <a:t>literature shows that insulin is absorbed faster if it is subcutaneously</a:t>
            </a:r>
            <a:r>
              <a:rPr lang="en-US" baseline="0" dirty="0" smtClean="0"/>
              <a:t> </a:t>
            </a:r>
            <a:r>
              <a:rPr lang="en-US" dirty="0" smtClean="0"/>
              <a:t>injected into an area of the body that is about to experience</a:t>
            </a:r>
            <a:r>
              <a:rPr lang="en-US" baseline="0" dirty="0" smtClean="0"/>
              <a:t> </a:t>
            </a:r>
            <a:r>
              <a:rPr lang="en-US" dirty="0" smtClean="0"/>
              <a:t>increased blood flow with exercise.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In addition, there is</a:t>
            </a:r>
            <a:r>
              <a:rPr lang="en-US" baseline="0" dirty="0" smtClean="0"/>
              <a:t> </a:t>
            </a:r>
            <a:r>
              <a:rPr lang="en-US" dirty="0" smtClean="0"/>
              <a:t>clinical evidence to show that blood glucose levels are less consistent</a:t>
            </a:r>
            <a:r>
              <a:rPr lang="en-US" baseline="0" dirty="0" smtClean="0"/>
              <a:t> </a:t>
            </a:r>
            <a:r>
              <a:rPr lang="en-US" dirty="0" smtClean="0"/>
              <a:t>when injecting insulin into the thigh compared with</a:t>
            </a:r>
            <a:r>
              <a:rPr lang="en-US" baseline="0" dirty="0" smtClean="0"/>
              <a:t> </a:t>
            </a:r>
            <a:r>
              <a:rPr lang="en-US" dirty="0" smtClean="0"/>
              <a:t>the abdomen or shoulder prior to riding a bicycle.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It would</a:t>
            </a:r>
            <a:r>
              <a:rPr lang="en-US" baseline="0" dirty="0" smtClean="0"/>
              <a:t> </a:t>
            </a:r>
            <a:r>
              <a:rPr lang="en-US" dirty="0" smtClean="0"/>
              <a:t>be good practice for healthcare providers to inform all patients</a:t>
            </a:r>
            <a:r>
              <a:rPr lang="en-US" baseline="0" dirty="0" smtClean="0"/>
              <a:t> </a:t>
            </a:r>
            <a:r>
              <a:rPr lang="en-US" dirty="0" smtClean="0"/>
              <a:t>with diabetes about this drug--exercise interaction to increase</a:t>
            </a:r>
            <a:r>
              <a:rPr lang="en-US" baseline="0" dirty="0" smtClean="0"/>
              <a:t> </a:t>
            </a:r>
            <a:r>
              <a:rPr lang="en-US" dirty="0" smtClean="0"/>
              <a:t>awareness and prevent adverse events. Patients should be</a:t>
            </a:r>
            <a:r>
              <a:rPr lang="en-US" baseline="0" dirty="0" smtClean="0"/>
              <a:t> </a:t>
            </a:r>
            <a:r>
              <a:rPr lang="en-US" dirty="0" smtClean="0"/>
              <a:t>advised to administer insulin injections into the shoulder or</a:t>
            </a:r>
            <a:r>
              <a:rPr lang="en-US" baseline="0" dirty="0" smtClean="0"/>
              <a:t> </a:t>
            </a:r>
            <a:r>
              <a:rPr lang="en-US" dirty="0" smtClean="0"/>
              <a:t>abdomen if lower body and/or weight bearing physical</a:t>
            </a:r>
            <a:r>
              <a:rPr lang="en-US" baseline="0" dirty="0" smtClean="0"/>
              <a:t> </a:t>
            </a:r>
            <a:r>
              <a:rPr lang="en-US" dirty="0" smtClean="0"/>
              <a:t>activity are planned.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sz="1200" dirty="0" smtClean="0"/>
              <a:t>Lenz TL. The effects of high physical activity on pharmacokinetic drug interactions. Expert opinion on drug metabolism &amp; toxicology. 2011;7(3):257-266.</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20</a:t>
            </a:fld>
            <a:endParaRPr lang="en-US"/>
          </a:p>
        </p:txBody>
      </p:sp>
    </p:spTree>
    <p:extLst>
      <p:ext uri="{BB962C8B-B14F-4D97-AF65-F5344CB8AC3E}">
        <p14:creationId xmlns:p14="http://schemas.microsoft.com/office/powerpoint/2010/main" val="1283361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Example: </a:t>
            </a:r>
            <a:r>
              <a:rPr lang="en-US" sz="1200" b="0" i="0" u="none" strike="noStrike" kern="1200" baseline="0" dirty="0" smtClean="0">
                <a:solidFill>
                  <a:schemeClr val="tx1"/>
                </a:solidFill>
                <a:latin typeface="+mn-lt"/>
                <a:ea typeface="+mn-ea"/>
                <a:cs typeface="+mn-cs"/>
              </a:rPr>
              <a:t>The absorption of drugs that are administered via transdermal patch, especially nitroglycerin and nicotine, are increased while exercising as a result of increased subcutaneous blood flow and skin hydration.</a:t>
            </a:r>
          </a:p>
          <a:p>
            <a:pPr marL="171450" indent="-171450">
              <a:buFontTx/>
              <a:buChar char="-"/>
            </a:pPr>
            <a:r>
              <a:rPr lang="en-US" sz="1200" b="0" i="0" u="none" strike="noStrike" kern="1200" baseline="0" dirty="0" smtClean="0">
                <a:solidFill>
                  <a:schemeClr val="tx1"/>
                </a:solidFill>
                <a:latin typeface="+mn-lt"/>
                <a:ea typeface="+mn-ea"/>
                <a:cs typeface="+mn-cs"/>
              </a:rPr>
              <a:t>For transdermal patch, special attention should be paid to patients who may be at particularly high risk for drug absorption changes resulting from physical activity: long duration sporting events such as marathon or ultra-marathon running – vulnerable to changes in skin temperature, hydration and blood flow, and increased drug absorption for long periods of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sz="1200" dirty="0" smtClean="0"/>
              <a:t>Lenz TL. The effects of high physical activity on pharmacokinetic drug interactions. Expert opinion on drug metabolism &amp; toxicology. 2011;7(3):257-266.</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21</a:t>
            </a:fld>
            <a:endParaRPr lang="en-US"/>
          </a:p>
        </p:txBody>
      </p:sp>
    </p:spTree>
    <p:extLst>
      <p:ext uri="{BB962C8B-B14F-4D97-AF65-F5344CB8AC3E}">
        <p14:creationId xmlns:p14="http://schemas.microsoft.com/office/powerpoint/2010/main" val="351171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Background: Prednisolone used commonly due to its relatively short pituitary inhibition (PD</a:t>
            </a:r>
            <a:r>
              <a:rPr lang="en-US" baseline="0" dirty="0" smtClean="0"/>
              <a:t> effect) and its moderate potency. Exercise is a non-pharmacological intervention for glucocorticoid-induced osteoporosis. What was previously unknown is effects of exercise on prednisolone PK.</a:t>
            </a:r>
          </a:p>
          <a:p>
            <a:pPr marL="171450" indent="-171450">
              <a:buFontTx/>
              <a:buChar char="-"/>
            </a:pPr>
            <a:r>
              <a:rPr lang="en-US" baseline="0" dirty="0" smtClean="0"/>
              <a:t>Note: Prednisone (inactive) is rapidly metabolized to prednisolone by 11-beta-hydroxydehydrogenase, which is believed to be the active form of the drug. (</a:t>
            </a:r>
            <a:r>
              <a:rPr lang="en-US" baseline="0" dirty="0" err="1" smtClean="0"/>
              <a:t>Gambertoglio</a:t>
            </a:r>
            <a:r>
              <a:rPr lang="en-US" baseline="0" dirty="0" smtClean="0"/>
              <a:t> et al 1980).</a:t>
            </a:r>
          </a:p>
          <a:p>
            <a:pPr marL="171450" indent="-171450">
              <a:buFontTx/>
              <a:buChar char="-"/>
            </a:pPr>
            <a:r>
              <a:rPr lang="en-US" baseline="0" dirty="0" smtClean="0"/>
              <a:t>Methods: Randomized, cross-over study design. Two trials: Non-exercise (NE) and exercise (E) trials. After  pre-dose blood sample, subjects were administered prednisolone 5 mg PO with 100 mL water then rested 30 minutes. E trial: subjects cycled at 70% VO2max intensity until exhaustion. NE trial: remained seated for duration of experiment. </a:t>
            </a:r>
          </a:p>
          <a:p>
            <a:pPr marL="171450" indent="-171450">
              <a:buFontTx/>
              <a:buChar char="-"/>
            </a:pPr>
            <a:r>
              <a:rPr lang="en-US" baseline="0" dirty="0" smtClean="0"/>
              <a:t>PK Sampling at pre-dose, then 0.25, 0.5, 0.75, 1, 1.25, 1.5, 2, 3, 4, 5, , 8, 10, and 12 hours after prednisolone administration (“Dense Sampling” vs. “Sparse Sampling”)</a:t>
            </a:r>
          </a:p>
          <a:p>
            <a:pPr marL="171450" indent="-171450">
              <a:buFontTx/>
              <a:buChar char="-"/>
            </a:pPr>
            <a:r>
              <a:rPr lang="en-US" baseline="0" dirty="0" smtClean="0"/>
              <a:t>Analytical method: Prednisolone and cortisol concentrations were </a:t>
            </a:r>
            <a:r>
              <a:rPr lang="en-US" baseline="0" dirty="0" err="1" smtClean="0"/>
              <a:t>analysed</a:t>
            </a:r>
            <a:r>
              <a:rPr lang="en-US" baseline="0" dirty="0" smtClean="0"/>
              <a:t> with a validated HPLC (“high performance liquid chromatographic”) method.</a:t>
            </a:r>
          </a:p>
          <a:p>
            <a:pPr marL="171450" indent="-171450">
              <a:buFontTx/>
              <a:buChar char="-"/>
            </a:pPr>
            <a:r>
              <a:rPr lang="en-US" baseline="0" dirty="0" smtClean="0"/>
              <a:t>Results: </a:t>
            </a:r>
            <a:r>
              <a:rPr lang="en-US" baseline="0" dirty="0" err="1" smtClean="0"/>
              <a:t>Cmax</a:t>
            </a:r>
            <a:r>
              <a:rPr lang="en-US" baseline="0" dirty="0" smtClean="0"/>
              <a:t> of the E trial was significantly lower than the NE trial (p&lt;0.05). However, the AUC, half-life, time-averaged total body clearance, and apparent volume of distribution showed no significant difference between two trials. </a:t>
            </a:r>
          </a:p>
          <a:p>
            <a:pPr marL="171450" indent="-171450">
              <a:buFontTx/>
              <a:buChar char="-"/>
            </a:pPr>
            <a:r>
              <a:rPr lang="en-US" baseline="0" dirty="0" smtClean="0"/>
              <a:t>PD effect: The mean percentage change of cortisol of E trial was significantly higher than NE trial (p&lt;0.05). </a:t>
            </a:r>
          </a:p>
          <a:p>
            <a:pPr marL="171450" indent="-171450">
              <a:buFontTx/>
              <a:buChar char="-"/>
            </a:pPr>
            <a:r>
              <a:rPr lang="en-US" baseline="0" dirty="0" smtClean="0"/>
              <a:t>Conclusion: The results suggest that sub-maximal exercise altered the prednisolone absorption pattern with an accompanying change in PD. We’ll talk about PD in the second half of the lecture!</a:t>
            </a:r>
            <a:endParaRPr lang="en-US" dirty="0" smtClean="0"/>
          </a:p>
          <a:p>
            <a:endParaRPr lang="en-US" dirty="0" smtClean="0"/>
          </a:p>
          <a:p>
            <a:pPr marL="171450" indent="-171450">
              <a:buFontTx/>
              <a:buChar char="-"/>
            </a:pPr>
            <a:r>
              <a:rPr lang="en-US" dirty="0" smtClean="0"/>
              <a:t>Discussion: Likely first human clinical trial investigating effect of exercise on PK of prednisolone.</a:t>
            </a:r>
          </a:p>
          <a:p>
            <a:pPr marL="171450" indent="-171450">
              <a:buFontTx/>
              <a:buChar char="-"/>
            </a:pPr>
            <a:r>
              <a:rPr lang="en-US" dirty="0" smtClean="0"/>
              <a:t>Major finding</a:t>
            </a:r>
            <a:r>
              <a:rPr lang="en-US" baseline="0" dirty="0" smtClean="0"/>
              <a:t> is that sub-maximal exercise (referring to 70% VO2max) decreased prednisolone </a:t>
            </a:r>
            <a:r>
              <a:rPr lang="en-US" baseline="0" dirty="0" err="1" smtClean="0"/>
              <a:t>Cmax</a:t>
            </a:r>
            <a:r>
              <a:rPr lang="en-US" baseline="0" dirty="0" smtClean="0"/>
              <a:t> compared with non-exercise part of the study.</a:t>
            </a:r>
          </a:p>
          <a:p>
            <a:pPr marL="171450" indent="-171450">
              <a:buFontTx/>
              <a:buChar char="-"/>
            </a:pPr>
            <a:r>
              <a:rPr lang="en-US" baseline="0" dirty="0" smtClean="0"/>
              <a:t>Prednisolone disposition: Prednisolone PO is almost completely absorbed by the intestine. It is recognized that (1) stomach-emptying rate, (2) gastric intestinal mobility, and (3) blood flow to the absorption site all affect the rate and extent of drug absorption. </a:t>
            </a:r>
          </a:p>
          <a:p>
            <a:pPr marL="171450" indent="-171450">
              <a:buFontTx/>
              <a:buChar char="-"/>
            </a:pPr>
            <a:r>
              <a:rPr lang="en-US" baseline="0" dirty="0" smtClean="0"/>
              <a:t>(1) Intuitively, exercise may have effects on drug absorption. Ref 23 shows that exercise intensity </a:t>
            </a:r>
            <a:r>
              <a:rPr lang="en-US" i="1" baseline="0" dirty="0" smtClean="0"/>
              <a:t>above</a:t>
            </a:r>
            <a:r>
              <a:rPr lang="en-US" i="0" baseline="0" dirty="0" smtClean="0"/>
              <a:t> 70% VO2max reduced stomach-emptying rate, which probably delayed drug absorption.</a:t>
            </a:r>
          </a:p>
          <a:p>
            <a:pPr marL="171450" indent="-171450">
              <a:buFontTx/>
              <a:buChar char="-"/>
            </a:pPr>
            <a:r>
              <a:rPr lang="en-US" dirty="0" smtClean="0"/>
              <a:t>(3)</a:t>
            </a:r>
            <a:r>
              <a:rPr lang="en-US" baseline="0" dirty="0" smtClean="0"/>
              <a:t> Blood flow is important for carrying absorbed drugs via systemic circulation. During exercise, blood is shunted away from viscera (e.g., stomach, liver, etc.) towards muscles during moderate exercise. Since </a:t>
            </a:r>
            <a:r>
              <a:rPr lang="en-US" baseline="0" dirty="0" err="1" smtClean="0"/>
              <a:t>Cmax</a:t>
            </a:r>
            <a:r>
              <a:rPr lang="en-US" baseline="0" dirty="0" smtClean="0"/>
              <a:t> was significantly lower in E vs. NE in this study, possible reason could be that exercise reduced gastric emptying rate and shunted blood flow away from the intestine.</a:t>
            </a:r>
            <a:endParaRPr lang="en-US" dirty="0" smtClean="0"/>
          </a:p>
          <a:p>
            <a:endParaRPr lang="en-US" dirty="0" smtClean="0"/>
          </a:p>
          <a:p>
            <a:pPr marL="171450" indent="-171450">
              <a:buFontTx/>
              <a:buChar char="-"/>
            </a:pPr>
            <a:r>
              <a:rPr lang="en-US" dirty="0" smtClean="0"/>
              <a:t>Also! Note the</a:t>
            </a:r>
            <a:r>
              <a:rPr lang="en-US" baseline="0" dirty="0" smtClean="0"/>
              <a:t> different shape or absorption patterns.</a:t>
            </a:r>
          </a:p>
          <a:p>
            <a:pPr marL="171450" indent="-171450">
              <a:buFontTx/>
              <a:buChar cha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dirty="0" err="1" smtClean="0"/>
              <a:t>Chien</a:t>
            </a:r>
            <a:r>
              <a:rPr lang="en-US" dirty="0" smtClean="0"/>
              <a:t> KY et al. Sub-maximal exercise alters the prednisolone</a:t>
            </a:r>
            <a:r>
              <a:rPr lang="en-US" baseline="0" dirty="0" smtClean="0"/>
              <a:t> absorption pattern. </a:t>
            </a:r>
            <a:r>
              <a:rPr lang="en-US" dirty="0" smtClean="0"/>
              <a:t>J Pharm </a:t>
            </a:r>
            <a:r>
              <a:rPr lang="en-US" dirty="0" err="1" smtClean="0"/>
              <a:t>Pharmaceut</a:t>
            </a:r>
            <a:r>
              <a:rPr lang="en-US" dirty="0" smtClean="0"/>
              <a:t> Sci. 2010;13(1):58-66.</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a:t>
            </a:r>
            <a:r>
              <a:rPr lang="en-US" sz="1200" b="0" i="0" kern="1200" dirty="0" err="1" smtClean="0">
                <a:solidFill>
                  <a:schemeClr val="tx1"/>
                </a:solidFill>
                <a:effectLst/>
                <a:latin typeface="+mn-lt"/>
                <a:ea typeface="+mn-ea"/>
                <a:cs typeface="+mn-cs"/>
              </a:rPr>
              <a:t>Gambertoglio</a:t>
            </a:r>
            <a:r>
              <a:rPr lang="en-US" sz="1200" b="0" i="0" kern="1200" dirty="0" smtClean="0">
                <a:solidFill>
                  <a:schemeClr val="tx1"/>
                </a:solidFill>
                <a:effectLst/>
                <a:latin typeface="+mn-lt"/>
                <a:ea typeface="+mn-ea"/>
                <a:cs typeface="+mn-cs"/>
              </a:rPr>
              <a:t> JG</a:t>
            </a:r>
            <a:r>
              <a:rPr lang="en-US" sz="1200" b="0" i="0" kern="1200" baseline="0" dirty="0" smtClean="0">
                <a:solidFill>
                  <a:schemeClr val="tx1"/>
                </a:solidFill>
                <a:effectLst/>
                <a:latin typeface="+mn-lt"/>
                <a:ea typeface="+mn-ea"/>
                <a:cs typeface="+mn-cs"/>
              </a:rPr>
              <a:t> et al. Pharmacokinetics and bioavailability of prednisone and prednisolone in healthy volunteers and patients: a review. Journal of pharmacokinetics and biopharmaceutics. 1980;8(1):1-52. PMID: </a:t>
            </a:r>
            <a:r>
              <a:rPr lang="en-US" sz="1200" b="0" i="0" kern="1200" dirty="0" smtClean="0">
                <a:solidFill>
                  <a:schemeClr val="tx1"/>
                </a:solidFill>
                <a:effectLst/>
                <a:latin typeface="+mn-lt"/>
                <a:ea typeface="+mn-ea"/>
                <a:cs typeface="+mn-cs"/>
              </a:rPr>
              <a:t>6991663. (Two of the authors,</a:t>
            </a:r>
            <a:r>
              <a:rPr lang="en-US" sz="1200" b="0" i="0" kern="1200" baseline="0" dirty="0" smtClean="0">
                <a:solidFill>
                  <a:schemeClr val="tx1"/>
                </a:solidFill>
                <a:effectLst/>
                <a:latin typeface="+mn-lt"/>
                <a:ea typeface="+mn-ea"/>
                <a:cs typeface="+mn-cs"/>
              </a:rPr>
              <a:t> including Dr. Leslie Benet, are/were affiliated with UCSF!)</a:t>
            </a:r>
            <a:endParaRPr lang="en-US" baseline="0"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22</a:t>
            </a:fld>
            <a:endParaRPr lang="en-US"/>
          </a:p>
        </p:txBody>
      </p:sp>
    </p:spTree>
    <p:extLst>
      <p:ext uri="{BB962C8B-B14F-4D97-AF65-F5344CB8AC3E}">
        <p14:creationId xmlns:p14="http://schemas.microsoft.com/office/powerpoint/2010/main" val="1273882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Exercise, application of physical agents, and massage can influence ‘normal’ pharmacokinetics (PK)</a:t>
            </a:r>
          </a:p>
          <a:p>
            <a:pPr marL="171450" indent="-171450">
              <a:buFontTx/>
              <a:buChar char="-"/>
            </a:pPr>
            <a:r>
              <a:rPr lang="en-US" baseline="0" dirty="0" smtClean="0"/>
              <a:t>Physiological changes with physical activity that affect drug PK?</a:t>
            </a:r>
          </a:p>
          <a:p>
            <a:pPr marL="628650" lvl="1" indent="-171450">
              <a:buFontTx/>
              <a:buChar char="-"/>
            </a:pPr>
            <a:r>
              <a:rPr lang="en-US" baseline="0" dirty="0" smtClean="0"/>
              <a:t>Redistribution of blood flow</a:t>
            </a:r>
          </a:p>
          <a:p>
            <a:pPr marL="628650" lvl="1" indent="-171450">
              <a:buFontTx/>
              <a:buChar char="-"/>
            </a:pPr>
            <a:r>
              <a:rPr lang="en-US" baseline="0" dirty="0" smtClean="0"/>
              <a:t>Increase in skin temperature</a:t>
            </a:r>
          </a:p>
          <a:p>
            <a:pPr marL="628650" lvl="1" indent="-171450">
              <a:buFontTx/>
              <a:buChar char="-"/>
            </a:pPr>
            <a:r>
              <a:rPr lang="en-US" baseline="0" dirty="0" smtClean="0"/>
              <a:t>Increase in skin hydration</a:t>
            </a:r>
          </a:p>
          <a:p>
            <a:pPr marL="628650" lvl="1" indent="-171450">
              <a:buFontTx/>
              <a:buChar char="-"/>
            </a:pPr>
            <a:r>
              <a:rPr lang="en-US" baseline="0" dirty="0" smtClean="0"/>
              <a:t>Increase in cardiac output</a:t>
            </a:r>
          </a:p>
          <a:p>
            <a:pPr marL="628650" lvl="1" indent="-171450">
              <a:buFontTx/>
              <a:buChar char="-"/>
            </a:pPr>
            <a:r>
              <a:rPr lang="en-US" baseline="0" dirty="0" smtClean="0"/>
              <a:t>Decrease bowel transit time</a:t>
            </a:r>
          </a:p>
          <a:p>
            <a:pPr marL="628650" lvl="1" indent="-171450">
              <a:buFontTx/>
              <a:buChar char="-"/>
            </a:pPr>
            <a:r>
              <a:rPr lang="en-US" baseline="0" dirty="0" smtClean="0"/>
              <a:t>Loss of water from plasma into tissues</a:t>
            </a:r>
          </a:p>
          <a:p>
            <a:pPr marL="628650" lvl="1" indent="-171450">
              <a:buFontTx/>
              <a:buChar char="-"/>
            </a:pPr>
            <a:r>
              <a:rPr lang="en-US" baseline="0" dirty="0" smtClean="0"/>
              <a:t>Increase metabolic enzyme activity</a:t>
            </a:r>
          </a:p>
          <a:p>
            <a:pPr marL="628650" lvl="1" indent="-171450">
              <a:buFontTx/>
              <a:buChar char="-"/>
            </a:pPr>
            <a:r>
              <a:rPr lang="en-US" baseline="0" dirty="0" smtClean="0"/>
              <a:t>Increase respiratory rate</a:t>
            </a:r>
          </a:p>
          <a:p>
            <a:pPr marL="628650" lvl="1" indent="-171450">
              <a:buFontTx/>
              <a:buChar char="-"/>
            </a:pPr>
            <a:r>
              <a:rPr lang="en-US" baseline="0" dirty="0" smtClean="0"/>
              <a:t>Increase tidal volume</a:t>
            </a:r>
          </a:p>
          <a:p>
            <a:pPr marL="171450" lvl="0" indent="-171450">
              <a:buFontTx/>
              <a:buChar char="-"/>
            </a:pPr>
            <a:r>
              <a:rPr lang="en-US" baseline="0" dirty="0" smtClean="0"/>
              <a:t>Single bout of exercise vs. chronic exercise? Resulting level of fitness/physical conditioning? Type of physical activity – aerobic vs. strength-training? During exercise period vs. resting/recovery period? Healthy vs. sick individuals? Impact of disease state? </a:t>
            </a:r>
          </a:p>
          <a:p>
            <a:pPr marL="171450" lvl="0" indent="-171450">
              <a:buFontTx/>
              <a:buChar char="-"/>
            </a:pPr>
            <a:r>
              <a:rPr lang="en-US" baseline="0" dirty="0" smtClean="0"/>
              <a:t>PK evidence, mechanistic rationales/hypotheses, and degree of clinical evidence to assess clinical impact and validate theories</a:t>
            </a:r>
          </a:p>
          <a:p>
            <a:pPr marL="171450" lvl="0" indent="-171450">
              <a:buFontTx/>
              <a:buChar char="-"/>
            </a:pPr>
            <a:r>
              <a:rPr lang="en-US" baseline="0" dirty="0" smtClean="0"/>
              <a:t>Managing chronic conditions such as hypertension, dyslipidemia, and diabetes through increased physical activity in addition to drug therapy is a recommendation from each of these condition’s treatment guidelines.</a:t>
            </a:r>
            <a:endParaRPr lang="en-US" dirty="0" smtClean="0"/>
          </a:p>
          <a:p>
            <a:pPr marL="0" lvl="0" indent="0">
              <a:buFontTx/>
              <a:buNone/>
            </a:pPr>
            <a:endParaRPr lang="en-US" dirty="0" smtClean="0"/>
          </a:p>
          <a:p>
            <a:pPr marL="0" lvl="0" indent="0">
              <a:buFontTx/>
              <a:buNone/>
            </a:pPr>
            <a:r>
              <a:rPr lang="en-US" dirty="0" smtClean="0"/>
              <a:t>Reference: </a:t>
            </a:r>
            <a:r>
              <a:rPr lang="en-US" sz="1200" dirty="0" smtClean="0"/>
              <a:t>Lenz TL. The effects of high physical activity on pharmacokinetic drug interactions. Expert opinion on drug metabolism &amp; toxicology. 2011;7(3):257-266.</a:t>
            </a:r>
          </a:p>
          <a:p>
            <a:pPr marL="457200" lvl="1" indent="0">
              <a:buFontTx/>
              <a:buNone/>
            </a:pPr>
            <a:endParaRPr lang="en-US" baseline="0"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4</a:t>
            </a:fld>
            <a:endParaRPr lang="en-US"/>
          </a:p>
        </p:txBody>
      </p:sp>
    </p:spTree>
    <p:extLst>
      <p:ext uri="{BB962C8B-B14F-4D97-AF65-F5344CB8AC3E}">
        <p14:creationId xmlns:p14="http://schemas.microsoft.com/office/powerpoint/2010/main" val="1538779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My patient was a young woman struggling with aggressive lymphoma who needed around-the-clock pain control. Because of her youth, and the hope that she might be cured, the attending physician was thinking of her future. He worried a patient-controlled analgesia pump could lead to a psychological dependence on narcotics..</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For my part, it was hard to watch her struggle against the pain. “What about a fentanyl patch?” I suggested to the doctor, a “fellow’’ who was second in command to the attending physician. Fentanyl patches are the pain-control version of nicotine patches for smokers, and they’re a great way to treat chronic pain in cancer patients. It seemed like a good idea. A patch would give the patient more consistent pain relief and would obviate the doctor’s concerns about overuse.</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The fellow looked at me. “That’s a terrible idea,” he said, “to put a fentanyl patch on a patient who is having fevers.” He didn’t say it aggressively, or meanly. But he was very clear, and he was right. My idea was really, really terrible, even dangerous.</a:t>
            </a:r>
          </a:p>
          <a:p>
            <a:endParaRPr lang="en-US" sz="1200" b="0" i="1"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The doctor was referring to the fact that heat can interfere with the patch’s slow-release mechanism, causing it to “dump” a large dose of fentanyl all at once. Some patients wearing the patches have died, and some of those deaths were likely caused by a patient applying a heating pad, or because a patient had a fever.</a:t>
            </a:r>
          </a:p>
          <a:p>
            <a:endParaRPr lang="en-US" dirty="0" smtClean="0"/>
          </a:p>
          <a:p>
            <a:r>
              <a:rPr lang="en-US" dirty="0" smtClean="0"/>
              <a:t>Reference:</a:t>
            </a:r>
            <a:r>
              <a:rPr lang="en-US" baseline="0" dirty="0" smtClean="0"/>
              <a:t> Brown, T. Doctors and Nurses, Still Learning. New York Times. April 29, 2009. Available at: http://well.blogs.nytimes.com/2009/04/29/doctors-and-nurses-still-learning/?_r=0 Accessed 21 Feb 2016.</a:t>
            </a:r>
          </a:p>
          <a:p>
            <a:endParaRPr lang="en-US" baseline="0" dirty="0" smtClean="0"/>
          </a:p>
          <a:p>
            <a:r>
              <a:rPr lang="en-US" baseline="0" dirty="0" smtClean="0"/>
              <a:t>Image: https://healthy.kaiserpermanente.org/health/care/consumer/health-wellness/drugs-and-natural-medicines/drug-encyclopedia/medicine-information/!ut/p/a1/fc5BT4MwFMDxz7IDR-mDDtZ561jEgjDMiGIvhs2uI2GUdN3Ivr2AeDBR360vv_7zEEcF4k15rWRpKtWU9fDm_nsObLNaORTAYR6wLCLpmhAXAoxeUYS4rNVuxG9HY9p7Cyz40Bcpmv3trlXa1MJYgPiwY2tUuK5PwBs4bXaYSMS1OAgttH3RfWVonMdI13W2VErWwt6rU5_45ctRnQ0qfsr-Kv7_4TCBh2j7BTbzJQGWBI8BS2OAcDGBjAIjCXgOUOwD83McL5LUgXA-AcDseSyEmQ-9jfP4ZRljAPcb_DEUUHsiN1xfnw5bVjE6m30Chy2ybg!!/dl5/d5/L2dBISEvZ0FBIS9nQSEh/#Photos by medication strength Accessed 21 Feb 2016.</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23</a:t>
            </a:fld>
            <a:endParaRPr lang="en-US"/>
          </a:p>
        </p:txBody>
      </p:sp>
    </p:spTree>
    <p:extLst>
      <p:ext uri="{BB962C8B-B14F-4D97-AF65-F5344CB8AC3E}">
        <p14:creationId xmlns:p14="http://schemas.microsoft.com/office/powerpoint/2010/main" val="3365309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Factors</a:t>
            </a:r>
            <a:r>
              <a:rPr lang="en-US" baseline="0" dirty="0" smtClean="0"/>
              <a:t> affecting drug distribution in the body include the molecule size, water/lipid solubility, and protein binding.</a:t>
            </a:r>
            <a:endParaRPr lang="en-US" dirty="0" smtClean="0"/>
          </a:p>
          <a:p>
            <a:pPr marL="171450" indent="-171450">
              <a:buFontTx/>
              <a:buChar char="-"/>
            </a:pPr>
            <a:r>
              <a:rPr lang="en-US" dirty="0" smtClean="0"/>
              <a:t>Small, water-soluble molecules</a:t>
            </a:r>
            <a:r>
              <a:rPr lang="en-US" baseline="0" dirty="0" smtClean="0"/>
              <a:t> such as ethanol will distribute into total body water (0.6 L/kg), whereas larger water-soluble molecules such as gentamicin are distributed to the extracellular water only (0.2 L/kg).</a:t>
            </a:r>
          </a:p>
          <a:p>
            <a:pPr marL="171450" indent="-171450">
              <a:buFontTx/>
              <a:buChar char="-"/>
            </a:pPr>
            <a:r>
              <a:rPr lang="en-US" baseline="0" dirty="0" smtClean="0"/>
              <a:t>A drug that is strongly plasma protein-bound and very large such as heparin distributes to the blood (0.08 L/kg) and plasma (0.04 L/kg).</a:t>
            </a:r>
          </a:p>
          <a:p>
            <a:pPr marL="171450" indent="-171450">
              <a:buFontTx/>
              <a:buChar char="-"/>
            </a:pPr>
            <a:r>
              <a:rPr lang="en-US" baseline="0" dirty="0" smtClean="0"/>
              <a:t>In contrast, a highly lipid-soluble molecule such as DDT distributes to the fat (0.2-0.35 L/kg) and has a much larger volume of distribution.</a:t>
            </a:r>
            <a:endParaRPr lang="en-US" dirty="0" smtClean="0"/>
          </a:p>
          <a:p>
            <a:pPr marL="171450" indent="-171450">
              <a:buFontTx/>
              <a:buChar cha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a:t>
            </a:r>
            <a:r>
              <a:rPr lang="en-US" baseline="0" dirty="0" err="1" smtClean="0"/>
              <a:t>Katzung</a:t>
            </a:r>
            <a:r>
              <a:rPr lang="en-US" baseline="0" dirty="0" smtClean="0"/>
              <a:t> BG, Masters SB, and Trevor AJ. Basic &amp; Clinical Pharmacology. 2012. 12</a:t>
            </a:r>
            <a:r>
              <a:rPr lang="en-US" baseline="30000" dirty="0" smtClean="0"/>
              <a:t>th</a:t>
            </a:r>
            <a:r>
              <a:rPr lang="en-US" baseline="0" dirty="0" smtClean="0"/>
              <a:t> ed. </a:t>
            </a:r>
          </a:p>
          <a:p>
            <a:pPr marL="0" indent="0">
              <a:buFontTx/>
              <a:buNone/>
            </a:pPr>
            <a:endParaRPr lang="en-US"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24</a:t>
            </a:fld>
            <a:endParaRPr lang="en-US"/>
          </a:p>
        </p:txBody>
      </p:sp>
    </p:spTree>
    <p:extLst>
      <p:ext uri="{BB962C8B-B14F-4D97-AF65-F5344CB8AC3E}">
        <p14:creationId xmlns:p14="http://schemas.microsoft.com/office/powerpoint/2010/main" val="3368271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Volume of distribution relates the amount of drug in the body to the concentration of drug in blood or plasma</a:t>
            </a:r>
          </a:p>
          <a:p>
            <a:pPr marL="171450" indent="-171450">
              <a:buFontTx/>
              <a:buChar char="-"/>
            </a:pPr>
            <a:r>
              <a:rPr lang="en-US" dirty="0" smtClean="0"/>
              <a:t>Volume</a:t>
            </a:r>
            <a:r>
              <a:rPr lang="en-US" baseline="0" dirty="0" smtClean="0"/>
              <a:t> of distribution can vastly exceed any physical volume in the body because it is the volume apparently necessary to contain the amount of drug homogenously at the concentration found in the blood or plasma. </a:t>
            </a:r>
          </a:p>
          <a:p>
            <a:pPr marL="171450" indent="-171450">
              <a:buFontTx/>
              <a:buChar char="-"/>
            </a:pPr>
            <a:r>
              <a:rPr lang="en-US" baseline="0" dirty="0" smtClean="0"/>
              <a:t>Drugs with very high volumes of distribution have much higher concentrations in extravascular tissue than in the vascular compartment (i.e., they are not homogenously distributed.)</a:t>
            </a:r>
          </a:p>
          <a:p>
            <a:pPr marL="171450" indent="-171450">
              <a:buFontTx/>
              <a:buChar char="-"/>
            </a:pPr>
            <a:r>
              <a:rPr lang="en-US" baseline="0" dirty="0" smtClean="0"/>
              <a:t>Drugs that are completely retained within the vascular compartment, on the other hand, have a minimum possible volume of distribution equal to the blood component in which they are distributed (e.g., 0.04 L/kg body weight or 2.8 L for a 70 kg person for a drug that is restricted to the plasma component).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a:t>
            </a:r>
            <a:r>
              <a:rPr lang="en-US" baseline="0" dirty="0" err="1" smtClean="0"/>
              <a:t>Katzung</a:t>
            </a:r>
            <a:r>
              <a:rPr lang="en-US" baseline="0" dirty="0" smtClean="0"/>
              <a:t> BG, Masters SB, and Trevor AJ. Basic &amp; Clinical Pharmacology. 2012. 12</a:t>
            </a:r>
            <a:r>
              <a:rPr lang="en-US" baseline="30000" dirty="0" smtClean="0"/>
              <a:t>th</a:t>
            </a:r>
            <a:r>
              <a:rPr lang="en-US" baseline="0" dirty="0" smtClean="0"/>
              <a:t> ed. </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25</a:t>
            </a:fld>
            <a:endParaRPr lang="en-US"/>
          </a:p>
        </p:txBody>
      </p:sp>
    </p:spTree>
    <p:extLst>
      <p:ext uri="{BB962C8B-B14F-4D97-AF65-F5344CB8AC3E}">
        <p14:creationId xmlns:p14="http://schemas.microsoft.com/office/powerpoint/2010/main" val="879082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Phenytoin</a:t>
            </a:r>
            <a:r>
              <a:rPr lang="en-US" baseline="0" dirty="0" smtClean="0"/>
              <a:t> is the oldest </a:t>
            </a:r>
            <a:r>
              <a:rPr lang="en-US" baseline="0" dirty="0" err="1" smtClean="0"/>
              <a:t>nonsedative</a:t>
            </a:r>
            <a:r>
              <a:rPr lang="en-US" baseline="0" dirty="0" smtClean="0"/>
              <a:t> </a:t>
            </a:r>
            <a:r>
              <a:rPr lang="en-US" baseline="0" dirty="0" err="1" smtClean="0"/>
              <a:t>antiseizure</a:t>
            </a:r>
            <a:r>
              <a:rPr lang="en-US" baseline="0" dirty="0" smtClean="0"/>
              <a:t> drug, introduced in 1938. It has two phenyl rings (greasy; a more soluble prodrug form, </a:t>
            </a:r>
            <a:r>
              <a:rPr lang="en-US" baseline="0" dirty="0" err="1" smtClean="0"/>
              <a:t>fosphenytoin</a:t>
            </a:r>
            <a:r>
              <a:rPr lang="en-US" baseline="0" dirty="0" smtClean="0"/>
              <a:t>, is available for parenteral use) and is highly bound to plasma proteins. </a:t>
            </a:r>
          </a:p>
          <a:p>
            <a:pPr marL="0" indent="0">
              <a:buFontTx/>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a:t>
            </a:r>
            <a:r>
              <a:rPr lang="en-US" baseline="0" dirty="0" err="1" smtClean="0"/>
              <a:t>Katzung</a:t>
            </a:r>
            <a:r>
              <a:rPr lang="en-US" baseline="0" dirty="0" smtClean="0"/>
              <a:t> BG, Masters SB, and Trevor AJ. Basic &amp; Clinical Pharmacology. 2012. 12</a:t>
            </a:r>
            <a:r>
              <a:rPr lang="en-US" baseline="30000" dirty="0" smtClean="0"/>
              <a:t>th</a:t>
            </a:r>
            <a:r>
              <a:rPr lang="en-US" baseline="0" dirty="0" smtClean="0"/>
              <a:t> ed. </a:t>
            </a:r>
          </a:p>
          <a:p>
            <a:pPr marL="0" indent="0">
              <a:buFontTx/>
              <a:buNone/>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26</a:t>
            </a:fld>
            <a:endParaRPr lang="en-US"/>
          </a:p>
        </p:txBody>
      </p:sp>
    </p:spTree>
    <p:extLst>
      <p:ext uri="{BB962C8B-B14F-4D97-AF65-F5344CB8AC3E}">
        <p14:creationId xmlns:p14="http://schemas.microsoft.com/office/powerpoint/2010/main" val="3535838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Chloroquine distribution: </a:t>
            </a:r>
            <a:r>
              <a:rPr lang="en-US" sz="1200" b="0" i="0" kern="1200" dirty="0" smtClean="0">
                <a:solidFill>
                  <a:schemeClr val="tx1"/>
                </a:solidFill>
                <a:effectLst/>
                <a:latin typeface="+mn-lt"/>
                <a:ea typeface="+mn-ea"/>
                <a:cs typeface="+mn-cs"/>
              </a:rPr>
              <a:t>Widely in body tissues including eyes, heart, kidneys, liver, leukocytes, and lungs where retention is prolonged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Reference: Krishna S and White NJ. Pharmacokinetics</a:t>
            </a:r>
            <a:r>
              <a:rPr lang="en-US" sz="1200" b="0" i="0" kern="1200" baseline="0" dirty="0" smtClean="0">
                <a:solidFill>
                  <a:schemeClr val="tx1"/>
                </a:solidFill>
                <a:effectLst/>
                <a:latin typeface="+mn-lt"/>
                <a:ea typeface="+mn-ea"/>
                <a:cs typeface="+mn-cs"/>
              </a:rPr>
              <a:t> of quinine, chloroquine, and </a:t>
            </a:r>
            <a:r>
              <a:rPr lang="en-US" sz="1200" b="0" i="0" kern="1200" baseline="0" dirty="0" err="1" smtClean="0">
                <a:solidFill>
                  <a:schemeClr val="tx1"/>
                </a:solidFill>
                <a:effectLst/>
                <a:latin typeface="+mn-lt"/>
                <a:ea typeface="+mn-ea"/>
                <a:cs typeface="+mn-cs"/>
              </a:rPr>
              <a:t>amodiaquine</a:t>
            </a:r>
            <a:r>
              <a:rPr lang="en-US" sz="1200" b="0" i="0" kern="1200" baseline="0" dirty="0" smtClean="0">
                <a:solidFill>
                  <a:schemeClr val="tx1"/>
                </a:solidFill>
                <a:effectLst/>
                <a:latin typeface="+mn-lt"/>
                <a:ea typeface="+mn-ea"/>
                <a:cs typeface="+mn-cs"/>
              </a:rPr>
              <a:t>. Clinical implications. </a:t>
            </a:r>
            <a:r>
              <a:rPr lang="en-US" sz="1200" b="0" i="0" kern="1200" baseline="0" dirty="0" err="1" smtClean="0">
                <a:solidFill>
                  <a:schemeClr val="tx1"/>
                </a:solidFill>
                <a:effectLst/>
                <a:latin typeface="+mn-lt"/>
                <a:ea typeface="+mn-ea"/>
                <a:cs typeface="+mn-cs"/>
              </a:rPr>
              <a:t>Clin</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Pharmcokinet</a:t>
            </a:r>
            <a:r>
              <a:rPr lang="en-US" sz="1200" b="0" i="0" kern="1200" baseline="0" dirty="0" smtClean="0">
                <a:solidFill>
                  <a:schemeClr val="tx1"/>
                </a:solidFill>
                <a:effectLst/>
                <a:latin typeface="+mn-lt"/>
                <a:ea typeface="+mn-ea"/>
                <a:cs typeface="+mn-cs"/>
              </a:rPr>
              <a:t>. 1996;30(4):263-99.</a:t>
            </a: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27</a:t>
            </a:fld>
            <a:endParaRPr lang="en-US"/>
          </a:p>
        </p:txBody>
      </p:sp>
    </p:spTree>
    <p:extLst>
      <p:ext uri="{BB962C8B-B14F-4D97-AF65-F5344CB8AC3E}">
        <p14:creationId xmlns:p14="http://schemas.microsoft.com/office/powerpoint/2010/main" val="2989603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Exercise is thought to lead to increased plasma</a:t>
            </a:r>
            <a:r>
              <a:rPr lang="en-US" baseline="0" dirty="0" smtClean="0"/>
              <a:t> protein concentrations due to loss of water from the plasma into the tissues. Could be due to increased osmolality in the active tissues, plus increased hydrostatic pressure and fluid loss (in the form of sweat)</a:t>
            </a:r>
          </a:p>
          <a:p>
            <a:pPr marL="171450" indent="-171450">
              <a:buFontTx/>
              <a:buChar char="-"/>
            </a:pPr>
            <a:r>
              <a:rPr lang="en-US" dirty="0" smtClean="0"/>
              <a:t>Example: </a:t>
            </a:r>
            <a:r>
              <a:rPr lang="en-US" sz="1200" b="0" i="0" u="none" strike="noStrike" kern="1200" baseline="0" dirty="0" smtClean="0">
                <a:solidFill>
                  <a:schemeClr val="tx1"/>
                </a:solidFill>
                <a:latin typeface="+mn-lt"/>
                <a:ea typeface="+mn-ea"/>
                <a:cs typeface="+mn-cs"/>
              </a:rPr>
              <a:t>The distribution of digoxin is altered during exercise as digoxin has been shown to bind to actively working muscles, thus decreasing serum digoxin levels. How did this study </a:t>
            </a:r>
            <a:r>
              <a:rPr lang="en-US" sz="1200" b="0" i="0" u="none" strike="noStrike" kern="1200" baseline="0" dirty="0" err="1" smtClean="0">
                <a:solidFill>
                  <a:schemeClr val="tx1"/>
                </a:solidFill>
                <a:latin typeface="+mn-lt"/>
                <a:ea typeface="+mn-ea"/>
                <a:cs typeface="+mn-cs"/>
              </a:rPr>
              <a:t>study</a:t>
            </a:r>
            <a:r>
              <a:rPr lang="en-US" sz="1200" b="0" i="0" u="none" strike="noStrike" kern="1200" baseline="0" dirty="0" smtClean="0">
                <a:solidFill>
                  <a:schemeClr val="tx1"/>
                </a:solidFill>
                <a:latin typeface="+mn-lt"/>
                <a:ea typeface="+mn-ea"/>
                <a:cs typeface="+mn-cs"/>
              </a:rPr>
              <a:t> digoxin skeletal muscle concentration? Muscle biopsy of the quadriceps </a:t>
            </a:r>
            <a:r>
              <a:rPr lang="en-US" sz="1200" b="0" i="0" u="none" strike="noStrike" kern="1200" baseline="0" dirty="0" err="1" smtClean="0">
                <a:solidFill>
                  <a:schemeClr val="tx1"/>
                </a:solidFill>
                <a:latin typeface="+mn-lt"/>
                <a:ea typeface="+mn-ea"/>
                <a:cs typeface="+mn-cs"/>
              </a:rPr>
              <a:t>femoris</a:t>
            </a:r>
            <a:r>
              <a:rPr lang="en-US" sz="1200" b="0" i="0" u="none" strike="noStrike" kern="1200" baseline="0" dirty="0" smtClean="0">
                <a:solidFill>
                  <a:schemeClr val="tx1"/>
                </a:solidFill>
                <a:latin typeface="+mn-lt"/>
                <a:ea typeface="+mn-ea"/>
                <a:cs typeface="+mn-cs"/>
              </a:rPr>
              <a:t>.</a:t>
            </a:r>
          </a:p>
          <a:p>
            <a:pPr marL="171450" indent="-171450">
              <a:buFontTx/>
              <a:buChar char="-"/>
            </a:pPr>
            <a:r>
              <a:rPr lang="en-US" sz="1200" b="0" i="0" u="none" strike="noStrike" kern="1200" baseline="0" dirty="0" smtClean="0">
                <a:solidFill>
                  <a:schemeClr val="tx1"/>
                </a:solidFill>
                <a:latin typeface="+mn-lt"/>
                <a:ea typeface="+mn-ea"/>
                <a:cs typeface="+mn-cs"/>
              </a:rPr>
              <a:t>Warfarin: some literature observes an inverse relationship between physical activity and INR (i.e., increased physical activity associated with lower INR, which takes less time to clot and is interpreted as less anticoagulated). Further research is needed for confirm observations and elucidate potential reasons for this. It is thought that increased physical activity may increase the amount of warfarin bound to serum albumin, which decreases free warfarin concentrations and results in a decreased INR. One advantage of warfarin is that its PD effect can be measured through measurement of INR.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sz="1200" dirty="0" smtClean="0"/>
              <a:t>Lenz TL. The effects of high physical activity on pharmacokinetic drug interactions. Expert opinion on drug metabolism &amp; toxicology. 2011;7(3):257-266.</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28</a:t>
            </a:fld>
            <a:endParaRPr lang="en-US"/>
          </a:p>
        </p:txBody>
      </p:sp>
    </p:spTree>
    <p:extLst>
      <p:ext uri="{BB962C8B-B14F-4D97-AF65-F5344CB8AC3E}">
        <p14:creationId xmlns:p14="http://schemas.microsoft.com/office/powerpoint/2010/main" val="2649812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solidFill>
                  <a:srgbClr val="000000"/>
                </a:solidFill>
              </a:rPr>
              <a:t>CL(total) = CL(renal) + CL(non-renal)</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CL(renal) is the net effect of glomerular filtration, tubular secretion, and tubular reabsorption. Glomerular filtration</a:t>
            </a:r>
            <a:r>
              <a:rPr lang="en-US" baseline="0" dirty="0" smtClean="0"/>
              <a:t> rates have been shown to decrease by as much as 30% during physical activity. (The greater the exercise intensity, the lesser the renal blood flow, and therefore the lower the glomerular filtration rate.)</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CL(non-renal): Elimination of drug</a:t>
            </a:r>
            <a:r>
              <a:rPr lang="en-US" baseline="0" dirty="0" smtClean="0"/>
              <a:t> from circulation can occur through urine, bile, sweat, expired air, breast milk or seminal fluid.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sz="1200" dirty="0" smtClean="0"/>
              <a:t>Lenz TL. The effects of high physical activity on pharmacokinetic drug interactions. Expert opinion on drug metabolism &amp; toxicology. 2011;7(3):257-266.</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29</a:t>
            </a:fld>
            <a:endParaRPr lang="en-US"/>
          </a:p>
        </p:txBody>
      </p:sp>
    </p:spTree>
    <p:extLst>
      <p:ext uri="{BB962C8B-B14F-4D97-AF65-F5344CB8AC3E}">
        <p14:creationId xmlns:p14="http://schemas.microsoft.com/office/powerpoint/2010/main" val="3025589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Half-life:</a:t>
            </a:r>
            <a:r>
              <a:rPr lang="en-US" baseline="0" dirty="0" smtClean="0"/>
              <a:t> the time it takes for the amount or concentration of a drug to fall to 50% of an earlier measurement. </a:t>
            </a:r>
          </a:p>
          <a:p>
            <a:pPr marL="171450" indent="-171450">
              <a:buFontTx/>
              <a:buChar char="-"/>
            </a:pPr>
            <a:r>
              <a:rPr lang="en-US" baseline="0" dirty="0" smtClean="0"/>
              <a:t>For drugs eliminated by first-order kinetics (the great majority of drugs), this number is a constant regardless of concentration.</a:t>
            </a:r>
          </a:p>
          <a:p>
            <a:pPr marL="171450" indent="-171450">
              <a:buFontTx/>
              <a:buChar char="-"/>
            </a:pPr>
            <a:r>
              <a:rPr lang="en-US" baseline="0" dirty="0" smtClean="0"/>
              <a:t>Half-life is not a constant and therefore not particularly useful for drugs eliminated by zero-order kinetics (e.g., ethanol). </a:t>
            </a:r>
          </a:p>
          <a:p>
            <a:pPr marL="0" indent="0">
              <a:buFontTx/>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Serum concentration-time curve after administration of a drug as an intravenous bolus.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This drug follows first-order kinetics and appears to occupy two compartments.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The initial curvilinear portion of the data represents the distribution phase, with drug equilibrating between the blood compartment and the tissue compartment.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The linear portion of the curve represents drug elimination. The elimination half-life (</a:t>
            </a:r>
            <a:r>
              <a:rPr lang="en-US" i="1" dirty="0" smtClean="0"/>
              <a:t>t</a:t>
            </a:r>
            <a:r>
              <a:rPr lang="en-US" baseline="-25000" dirty="0" smtClean="0"/>
              <a:t>1/2β</a:t>
            </a:r>
            <a:r>
              <a:rPr lang="en-US" dirty="0" smtClean="0"/>
              <a:t>) can be extracted graphically as shown by measuring the time between any two plasma concentration points on the elimination phase that differ by twofold.</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Examination &amp; Board Review, 11e. Figure 1-4. </a:t>
            </a:r>
          </a:p>
          <a:p>
            <a:pPr marL="0" indent="0">
              <a:buFontTx/>
              <a:buNone/>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30</a:t>
            </a:fld>
            <a:endParaRPr lang="en-US"/>
          </a:p>
        </p:txBody>
      </p:sp>
    </p:spTree>
    <p:extLst>
      <p:ext uri="{BB962C8B-B14F-4D97-AF65-F5344CB8AC3E}">
        <p14:creationId xmlns:p14="http://schemas.microsoft.com/office/powerpoint/2010/main" val="2805972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Drug metabolism can occur in many different organs, however, the</a:t>
            </a:r>
            <a:r>
              <a:rPr lang="en-US" baseline="0" dirty="0" smtClean="0"/>
              <a:t> liver is the principal organ responsible for drug metabolism in the body</a:t>
            </a:r>
          </a:p>
          <a:p>
            <a:pPr marL="0" indent="0">
              <a:buFontTx/>
              <a:buNone/>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a:t>
            </a:r>
            <a:r>
              <a:rPr lang="en-US" dirty="0" smtClean="0"/>
              <a:t>Lenz TL. Expert opinion on drug metabolism &amp; toxicology. 2011;7(3):257-266.</a:t>
            </a:r>
          </a:p>
          <a:p>
            <a:pPr marL="0" indent="0">
              <a:buFontTx/>
              <a:buNone/>
            </a:pP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31</a:t>
            </a:fld>
            <a:endParaRPr lang="en-US"/>
          </a:p>
        </p:txBody>
      </p:sp>
    </p:spTree>
    <p:extLst>
      <p:ext uri="{BB962C8B-B14F-4D97-AF65-F5344CB8AC3E}">
        <p14:creationId xmlns:p14="http://schemas.microsoft.com/office/powerpoint/2010/main" val="3163748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Conceptual: All organisms are exposed to foreign chemical compounds in the air, water, and food. To ensure elimination of pharmacologically active foreign chemicals as well as to terminate the action of many endogenous substances, metabolic pathways are available to alter their activity and their susceptibility to excretion. </a:t>
            </a:r>
          </a:p>
          <a:p>
            <a:pPr marL="0" indent="0">
              <a:buFontTx/>
              <a:buNone/>
            </a:pPr>
            <a:endParaRPr lang="en-US" baseline="0" dirty="0" smtClean="0"/>
          </a:p>
          <a:p>
            <a:pPr marL="171450" indent="-171450">
              <a:buFontTx/>
              <a:buChar char="-"/>
            </a:pPr>
            <a:r>
              <a:rPr lang="en-US" baseline="0" dirty="0" smtClean="0"/>
              <a:t>The action of many drugs (e.g., </a:t>
            </a:r>
            <a:r>
              <a:rPr lang="en-US" baseline="0" dirty="0" err="1" smtClean="0"/>
              <a:t>sympathomimetics</a:t>
            </a:r>
            <a:r>
              <a:rPr lang="en-US" baseline="0" dirty="0" smtClean="0"/>
              <a:t>, </a:t>
            </a:r>
            <a:r>
              <a:rPr lang="en-US" baseline="0" dirty="0" err="1" smtClean="0"/>
              <a:t>phenothiazines</a:t>
            </a:r>
            <a:r>
              <a:rPr lang="en-US" baseline="0" dirty="0" smtClean="0"/>
              <a:t>) is terminated before they are excreted because they are metabolized to biologically inactive derivatives. Conversion to a metabolite is a form of elimination.</a:t>
            </a:r>
          </a:p>
          <a:p>
            <a:pPr marL="171450" indent="-171450">
              <a:buFontTx/>
              <a:buChar char="-"/>
            </a:pPr>
            <a:r>
              <a:rPr lang="en-US" baseline="0" dirty="0" smtClean="0"/>
              <a:t>Example from physiology of an endogenous compound </a:t>
            </a:r>
            <a:r>
              <a:rPr lang="en-US" sz="1200" kern="1200" baseline="0" dirty="0" smtClean="0">
                <a:solidFill>
                  <a:schemeClr val="tx1"/>
                </a:solidFill>
                <a:latin typeface="+mn-lt"/>
                <a:ea typeface="+mn-ea"/>
                <a:cs typeface="+mn-cs"/>
              </a:rPr>
              <a:t>is m</a:t>
            </a:r>
            <a:r>
              <a:rPr lang="en-US" sz="1200" kern="1200" dirty="0" smtClean="0">
                <a:solidFill>
                  <a:schemeClr val="tx1"/>
                </a:solidFill>
                <a:latin typeface="+mn-lt"/>
                <a:ea typeface="+mn-ea"/>
                <a:cs typeface="+mn-cs"/>
              </a:rPr>
              <a:t>etabolism of (endogenous) cortisol: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Like most steroids, cortisol is metabolized in the liver.  It has a half-life in the circulation of 60-90 minutes. Most of the cortisol is reduced to </a:t>
            </a:r>
            <a:r>
              <a:rPr lang="en-US" sz="1200" kern="1200" dirty="0" err="1" smtClean="0">
                <a:solidFill>
                  <a:schemeClr val="tx1"/>
                </a:solidFill>
                <a:latin typeface="+mn-lt"/>
                <a:ea typeface="+mn-ea"/>
                <a:cs typeface="+mn-cs"/>
              </a:rPr>
              <a:t>dihydrocortisol</a:t>
            </a:r>
            <a:r>
              <a:rPr lang="en-US" sz="1200" kern="1200" dirty="0" smtClean="0">
                <a:solidFill>
                  <a:schemeClr val="tx1"/>
                </a:solidFill>
                <a:latin typeface="+mn-lt"/>
                <a:ea typeface="+mn-ea"/>
                <a:cs typeface="+mn-cs"/>
              </a:rPr>
              <a:t> and then to </a:t>
            </a:r>
            <a:r>
              <a:rPr lang="en-US" sz="1200" kern="1200" dirty="0" err="1" smtClean="0">
                <a:solidFill>
                  <a:schemeClr val="tx1"/>
                </a:solidFill>
                <a:latin typeface="+mn-lt"/>
                <a:ea typeface="+mn-ea"/>
                <a:cs typeface="+mn-cs"/>
              </a:rPr>
              <a:t>tetrahydrocortisol</a:t>
            </a:r>
            <a:r>
              <a:rPr lang="en-US" sz="1200" kern="1200" dirty="0" smtClean="0">
                <a:solidFill>
                  <a:schemeClr val="tx1"/>
                </a:solidFill>
                <a:latin typeface="+mn-lt"/>
                <a:ea typeface="+mn-ea"/>
                <a:cs typeface="+mn-cs"/>
              </a:rPr>
              <a:t>, which is conjugated to glucuronic acid. Some cortisol is converted to cortisone. Note that cortisone is an inactive glucocorticoid and only formed in the liver, or kidney, not in the adrenal. Cortisone is reduced and conjugated to form </a:t>
            </a:r>
            <a:r>
              <a:rPr lang="en-US" sz="1200" kern="1200" dirty="0" err="1" smtClean="0">
                <a:solidFill>
                  <a:schemeClr val="tx1"/>
                </a:solidFill>
                <a:latin typeface="+mn-lt"/>
                <a:ea typeface="+mn-ea"/>
                <a:cs typeface="+mn-cs"/>
              </a:rPr>
              <a:t>tetrahydrocortisone</a:t>
            </a:r>
            <a:r>
              <a:rPr lang="en-US" sz="1200" kern="1200" dirty="0" smtClean="0">
                <a:solidFill>
                  <a:schemeClr val="tx1"/>
                </a:solidFill>
                <a:latin typeface="+mn-lt"/>
                <a:ea typeface="+mn-ea"/>
                <a:cs typeface="+mn-cs"/>
              </a:rPr>
              <a:t> glucuronide. The </a:t>
            </a:r>
            <a:r>
              <a:rPr lang="en-US" sz="1200" kern="1200" dirty="0" err="1" smtClean="0">
                <a:solidFill>
                  <a:schemeClr val="tx1"/>
                </a:solidFill>
                <a:latin typeface="+mn-lt"/>
                <a:ea typeface="+mn-ea"/>
                <a:cs typeface="+mn-cs"/>
              </a:rPr>
              <a:t>tetrahydroglucuronide</a:t>
            </a:r>
            <a:r>
              <a:rPr lang="en-US" sz="1200" kern="1200" dirty="0" smtClean="0">
                <a:solidFill>
                  <a:schemeClr val="tx1"/>
                </a:solidFill>
                <a:latin typeface="+mn-lt"/>
                <a:ea typeface="+mn-ea"/>
                <a:cs typeface="+mn-cs"/>
              </a:rPr>
              <a:t> derivatives of cortisol and cortisone are water soluble and are excreted in the urine.</a:t>
            </a:r>
          </a:p>
          <a:p>
            <a:pPr marL="171450" indent="-171450">
              <a:buFontTx/>
              <a:buChar char="-"/>
            </a:pPr>
            <a:r>
              <a:rPr lang="en-US" sz="1200" kern="1200" dirty="0" smtClean="0">
                <a:solidFill>
                  <a:schemeClr val="tx1"/>
                </a:solidFill>
                <a:latin typeface="+mn-lt"/>
                <a:ea typeface="+mn-ea"/>
                <a:cs typeface="+mn-cs"/>
              </a:rPr>
              <a:t>Note! Some drugs (e.g., lithium) are not modified by the body; they continue to act until they are excreted.</a:t>
            </a:r>
          </a:p>
          <a:p>
            <a:pPr marL="0" indent="0">
              <a:buFontTx/>
              <a:buNone/>
            </a:pPr>
            <a:endParaRPr lang="en-US" sz="1200" kern="1200" dirty="0" smtClean="0">
              <a:solidFill>
                <a:schemeClr val="tx1"/>
              </a:solidFill>
              <a:latin typeface="+mn-lt"/>
              <a:ea typeface="+mn-ea"/>
              <a:cs typeface="+mn-cs"/>
            </a:endParaRPr>
          </a:p>
          <a:p>
            <a:pPr marL="0" indent="0">
              <a:buFontTx/>
              <a:buNone/>
            </a:pPr>
            <a:r>
              <a:rPr lang="en-US" sz="1200" kern="1200" dirty="0" smtClean="0">
                <a:solidFill>
                  <a:schemeClr val="tx1"/>
                </a:solidFill>
                <a:latin typeface="+mn-lt"/>
                <a:ea typeface="+mn-ea"/>
                <a:cs typeface="+mn-cs"/>
              </a:rPr>
              <a:t>Reference: Physiology I Reader (P121; </a:t>
            </a:r>
            <a:r>
              <a:rPr lang="en-US" sz="1200" kern="1200" dirty="0" err="1" smtClean="0">
                <a:solidFill>
                  <a:schemeClr val="tx1"/>
                </a:solidFill>
                <a:latin typeface="+mn-lt"/>
                <a:ea typeface="+mn-ea"/>
                <a:cs typeface="+mn-cs"/>
              </a:rPr>
              <a:t>Mitrovic</a:t>
            </a:r>
            <a:r>
              <a:rPr lang="en-US" sz="1200" kern="120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p:txBody>
      </p:sp>
      <p:sp>
        <p:nvSpPr>
          <p:cNvPr id="4" name="Slide Number Placeholder 3"/>
          <p:cNvSpPr>
            <a:spLocks noGrp="1"/>
          </p:cNvSpPr>
          <p:nvPr>
            <p:ph type="sldNum" sz="quarter" idx="10"/>
          </p:nvPr>
        </p:nvSpPr>
        <p:spPr/>
        <p:txBody>
          <a:bodyPr/>
          <a:lstStyle/>
          <a:p>
            <a:fld id="{B722B8FC-AC37-8742-81BD-0ACA5F3F8A55}" type="slidenum">
              <a:rPr lang="en-US" smtClean="0"/>
              <a:t>32</a:t>
            </a:fld>
            <a:endParaRPr lang="en-US"/>
          </a:p>
        </p:txBody>
      </p:sp>
    </p:spTree>
    <p:extLst>
      <p:ext uri="{BB962C8B-B14F-4D97-AF65-F5344CB8AC3E}">
        <p14:creationId xmlns:p14="http://schemas.microsoft.com/office/powerpoint/2010/main" val="228196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Pharmacokinetics denotes the effects of</a:t>
            </a:r>
            <a:r>
              <a:rPr lang="en-US" baseline="0" dirty="0" smtClean="0"/>
              <a:t> biologic systems on drugs. It deals with the processes of absorption, distribution, and elimination and makes possible the calculation of loading and maintenance doses.</a:t>
            </a:r>
          </a:p>
          <a:p>
            <a:pPr marL="171450" indent="-171450">
              <a:buFontTx/>
              <a:buChar char="-"/>
            </a:pPr>
            <a:r>
              <a:rPr lang="en-US" baseline="0" dirty="0" smtClean="0"/>
              <a:t>Pharmacodynamics deals with the effects of drugs on biologic systems. The principles of pharmacodynamics apply to all biologic systems, from isolated receptors in the test tube to patients with specific diseases. </a:t>
            </a:r>
          </a:p>
          <a:p>
            <a:pPr marL="171450" indent="-171450">
              <a:buFontTx/>
              <a:buChar char="-"/>
            </a:pPr>
            <a:endParaRPr lang="en-US" baseline="0" dirty="0" smtClean="0"/>
          </a:p>
          <a:p>
            <a:pPr marL="0" indent="0">
              <a:buFontTx/>
              <a:buNone/>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pPr marL="0" indent="0">
              <a:buFontTx/>
              <a:buNone/>
            </a:pPr>
            <a:endParaRPr lang="en-US"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5</a:t>
            </a:fld>
            <a:endParaRPr lang="en-US"/>
          </a:p>
        </p:txBody>
      </p:sp>
    </p:spTree>
    <p:extLst>
      <p:ext uri="{BB962C8B-B14F-4D97-AF65-F5344CB8AC3E}">
        <p14:creationId xmlns:p14="http://schemas.microsoft.com/office/powerpoint/2010/main" val="1731488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Many drugs are active as administered and can have active metabolites as well (e.g.,</a:t>
            </a:r>
            <a:r>
              <a:rPr lang="en-US" baseline="0" dirty="0" smtClean="0"/>
              <a:t> some benzodiazepines).</a:t>
            </a:r>
            <a:endParaRPr lang="en-US" dirty="0" smtClean="0"/>
          </a:p>
          <a:p>
            <a:pPr marL="171450" indent="-171450">
              <a:buFontTx/>
              <a:buChar char="-"/>
            </a:pPr>
            <a:r>
              <a:rPr lang="en-US" dirty="0" smtClean="0"/>
              <a:t>However, for</a:t>
            </a:r>
            <a:r>
              <a:rPr lang="en-US" baseline="0" dirty="0" smtClean="0"/>
              <a:t> prodrugs, d</a:t>
            </a:r>
            <a:r>
              <a:rPr lang="en-US" dirty="0" smtClean="0"/>
              <a:t>rug metabolism</a:t>
            </a:r>
            <a:r>
              <a:rPr lang="en-US" baseline="0" dirty="0" smtClean="0"/>
              <a:t> functions</a:t>
            </a:r>
            <a:r>
              <a:rPr lang="en-US" dirty="0" smtClean="0"/>
              <a:t> as a mechanism of drug activation: prodrugs</a:t>
            </a:r>
            <a:r>
              <a:rPr lang="en-US" baseline="0" dirty="0" smtClean="0"/>
              <a:t> are inactive as administered and must be metabolized in the body to become active. </a:t>
            </a:r>
            <a:endParaRPr lang="en-US" dirty="0" smtClean="0"/>
          </a:p>
          <a:p>
            <a:pPr marL="171450" indent="-171450">
              <a:buFontTx/>
              <a:buChar char="-"/>
            </a:pPr>
            <a:endParaRPr lang="en-US" dirty="0" smtClean="0"/>
          </a:p>
          <a:p>
            <a:pPr marL="171450" indent="-171450">
              <a:buFontTx/>
              <a:buChar char="-"/>
            </a:pPr>
            <a:r>
              <a:rPr lang="en-US" dirty="0" smtClean="0"/>
              <a:t>The effectiveness of </a:t>
            </a:r>
            <a:r>
              <a:rPr lang="en-US" dirty="0" err="1" smtClean="0"/>
              <a:t>clopidogrel</a:t>
            </a:r>
            <a:r>
              <a:rPr lang="en-US" dirty="0" smtClean="0"/>
              <a:t> bisulfate is dependent on its activation to an active metabolite by the cytochrome P450 (CYP) system, principally CYP2C19.</a:t>
            </a:r>
          </a:p>
          <a:p>
            <a:pPr marL="171450" indent="-171450">
              <a:buFontTx/>
              <a:buChar char="-"/>
            </a:pPr>
            <a:r>
              <a:rPr lang="en-US" dirty="0" smtClean="0"/>
              <a:t>Black</a:t>
            </a:r>
            <a:r>
              <a:rPr lang="en-US" baseline="0" dirty="0" smtClean="0"/>
              <a:t> Box Warning: </a:t>
            </a:r>
            <a:r>
              <a:rPr lang="en-US" dirty="0" err="1" smtClean="0"/>
              <a:t>Clopidogrel</a:t>
            </a:r>
            <a:r>
              <a:rPr lang="en-US" dirty="0" smtClean="0"/>
              <a:t> bisulfate at recommended doses forms less of that metabolite and has a smaller effect on platelet function in patients who are CYP2C19 poor metabolizers. Poor metabolizers with acute coronary syndrome or undergoing percutaneous coronary intervention treated with </a:t>
            </a:r>
            <a:r>
              <a:rPr lang="en-US" dirty="0" err="1" smtClean="0"/>
              <a:t>clopidogrel</a:t>
            </a:r>
            <a:r>
              <a:rPr lang="en-US" dirty="0" smtClean="0"/>
              <a:t> bisulfate at recommended doses exhibit higher cardiovascular event rates than do patients with normal CYP2C19 function. Tests are available to identify a patient's CYP2C19 genotype; these tests can be used as an aid in determining therapeutic strategy. Consider alternative treatment or treatment strategies in patients identified as CYP2C19 poor metabolizers.</a:t>
            </a:r>
          </a:p>
          <a:p>
            <a:endParaRPr lang="en-US" dirty="0" smtClean="0"/>
          </a:p>
          <a:p>
            <a:r>
              <a:rPr lang="en-US" dirty="0" smtClean="0"/>
              <a:t>Reference: </a:t>
            </a:r>
            <a:r>
              <a:rPr lang="en-US" dirty="0" err="1" smtClean="0"/>
              <a:t>Clopidogrel</a:t>
            </a:r>
            <a:r>
              <a:rPr lang="en-US" dirty="0" smtClean="0"/>
              <a:t> prescribing</a:t>
            </a:r>
            <a:r>
              <a:rPr lang="en-US" baseline="0" dirty="0" smtClean="0"/>
              <a:t> information. http://dailymed.nlm.nih.gov/dailymed/drugInfo.cfm?setid=edae8df1-caf9-ff72-1304-5ae8b355f8e7. Accessed 29 Feb 2016.</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33</a:t>
            </a:fld>
            <a:endParaRPr lang="en-US"/>
          </a:p>
        </p:txBody>
      </p:sp>
    </p:spTree>
    <p:extLst>
      <p:ext uri="{BB962C8B-B14F-4D97-AF65-F5344CB8AC3E}">
        <p14:creationId xmlns:p14="http://schemas.microsoft.com/office/powerpoint/2010/main" val="3589032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Affinity of drugs for extraction by the liver determines whether liver blood flow affects degree of metabolism.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High extraction ratio drugs (e.g., propranolol, verapamil) have metabolism significantly dependent upon liver blood flow and tend to be less available to the systemic circulation.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During exercise, changes in liver blood flow can affect metabolism of these drugs. In contrast, liver blood flow doesn’t significantly affect low extraction ratio drugs (e.g., digoxin, warfarin, theophylline, insulin, carvedilol).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Lenz TL. Expert opinion on drug metabolism &amp; toxicology. 2011;7(3):257-266.</a:t>
            </a:r>
          </a:p>
          <a:p>
            <a:r>
              <a:rPr lang="en-US" dirty="0" smtClean="0"/>
              <a:t>Reference:</a:t>
            </a:r>
            <a:r>
              <a:rPr lang="en-US" baseline="0" dirty="0" smtClean="0"/>
              <a:t> </a:t>
            </a:r>
            <a:r>
              <a:rPr lang="en-US" dirty="0" smtClean="0"/>
              <a:t>Morgan</a:t>
            </a:r>
            <a:r>
              <a:rPr lang="en-US" baseline="0" dirty="0" smtClean="0"/>
              <a:t> &amp; Mikhail’s Clinical Anesthesiology. 5</a:t>
            </a:r>
            <a:r>
              <a:rPr lang="en-US" baseline="30000" dirty="0" smtClean="0"/>
              <a:t>th</a:t>
            </a:r>
            <a:r>
              <a:rPr lang="en-US" baseline="0" dirty="0" smtClean="0"/>
              <a:t> ed. Figure 32-2. </a:t>
            </a:r>
            <a:r>
              <a:rPr lang="en-US" baseline="0" dirty="0" err="1" smtClean="0"/>
              <a:t>AccessMedicine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34</a:t>
            </a:fld>
            <a:endParaRPr lang="en-US"/>
          </a:p>
        </p:txBody>
      </p:sp>
    </p:spTree>
    <p:extLst>
      <p:ext uri="{BB962C8B-B14F-4D97-AF65-F5344CB8AC3E}">
        <p14:creationId xmlns:p14="http://schemas.microsoft.com/office/powerpoint/2010/main" val="44020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Example: </a:t>
            </a:r>
            <a:r>
              <a:rPr lang="en-US" sz="1200" kern="1200" dirty="0" smtClean="0">
                <a:solidFill>
                  <a:schemeClr val="tx1"/>
                </a:solidFill>
                <a:latin typeface="+mn-lt"/>
                <a:ea typeface="+mn-ea"/>
                <a:cs typeface="+mn-cs"/>
              </a:rPr>
              <a:t>Transport of Cortisol in Plasma</a:t>
            </a:r>
            <a:r>
              <a:rPr lang="en-US" sz="1200" kern="1200" baseline="0" dirty="0" smtClean="0">
                <a:solidFill>
                  <a:schemeClr val="tx1"/>
                </a:solidFill>
                <a:latin typeface="+mn-lt"/>
                <a:ea typeface="+mn-ea"/>
                <a:cs typeface="+mn-cs"/>
              </a:rPr>
              <a:t> – </a:t>
            </a:r>
            <a:r>
              <a:rPr lang="en-US" sz="1200" kern="1200" dirty="0" smtClean="0">
                <a:solidFill>
                  <a:schemeClr val="tx1"/>
                </a:solidFill>
                <a:latin typeface="+mn-lt"/>
                <a:ea typeface="+mn-ea"/>
                <a:cs typeface="+mn-cs"/>
              </a:rPr>
              <a:t>Approximately 75% of the cortisol in the circulation is bound to a plasma protein named </a:t>
            </a:r>
            <a:r>
              <a:rPr lang="en-US" sz="1200" kern="1200" dirty="0" err="1" smtClean="0">
                <a:solidFill>
                  <a:schemeClr val="tx1"/>
                </a:solidFill>
                <a:latin typeface="+mn-lt"/>
                <a:ea typeface="+mn-ea"/>
                <a:cs typeface="+mn-cs"/>
              </a:rPr>
              <a:t>transcortin</a:t>
            </a:r>
            <a:r>
              <a:rPr lang="en-US" sz="1200" kern="1200" dirty="0" smtClean="0">
                <a:solidFill>
                  <a:schemeClr val="tx1"/>
                </a:solidFill>
                <a:latin typeface="+mn-lt"/>
                <a:ea typeface="+mn-ea"/>
                <a:cs typeface="+mn-cs"/>
              </a:rPr>
              <a:t> or corticosteroid binding globulin (CBG). Another 15% is bound to albumin, and the remaining 10% is unbound or “free”. Only free or unbound cortisol is biologically active and can permeate the plasma membrane to then bind to its cognate receptor – the nuclear hormone glucocorticoid receptor (GR). </a:t>
            </a:r>
          </a:p>
          <a:p>
            <a:pPr marL="171450" indent="-171450">
              <a:buFontTx/>
              <a:buChar char="-"/>
            </a:pPr>
            <a:r>
              <a:rPr lang="en-US" sz="1200" kern="1200" dirty="0" smtClean="0">
                <a:solidFill>
                  <a:schemeClr val="tx1"/>
                </a:solidFill>
                <a:latin typeface="+mn-lt"/>
                <a:ea typeface="+mn-ea"/>
                <a:cs typeface="+mn-cs"/>
              </a:rPr>
              <a:t>Free cortisol is controlled by the amount of </a:t>
            </a:r>
            <a:r>
              <a:rPr lang="en-US" sz="1200" kern="1200" dirty="0" err="1" smtClean="0">
                <a:solidFill>
                  <a:schemeClr val="tx1"/>
                </a:solidFill>
                <a:latin typeface="+mn-lt"/>
                <a:ea typeface="+mn-ea"/>
                <a:cs typeface="+mn-cs"/>
              </a:rPr>
              <a:t>transcortin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Transcortin</a:t>
            </a:r>
            <a:r>
              <a:rPr lang="en-US" sz="1200" kern="1200" dirty="0" smtClean="0">
                <a:solidFill>
                  <a:schemeClr val="tx1"/>
                </a:solidFill>
                <a:latin typeface="+mn-lt"/>
                <a:ea typeface="+mn-ea"/>
                <a:cs typeface="+mn-cs"/>
              </a:rPr>
              <a:t> is produced by the liver and is regulated by estrogens. Therefore plasma </a:t>
            </a:r>
            <a:r>
              <a:rPr lang="en-US" sz="1200" kern="1200" dirty="0" err="1" smtClean="0">
                <a:solidFill>
                  <a:schemeClr val="tx1"/>
                </a:solidFill>
                <a:latin typeface="+mn-lt"/>
                <a:ea typeface="+mn-ea"/>
                <a:cs typeface="+mn-cs"/>
              </a:rPr>
              <a:t>transcortin</a:t>
            </a:r>
            <a:r>
              <a:rPr lang="en-US" sz="1200" kern="1200" dirty="0" smtClean="0">
                <a:solidFill>
                  <a:schemeClr val="tx1"/>
                </a:solidFill>
                <a:latin typeface="+mn-lt"/>
                <a:ea typeface="+mn-ea"/>
                <a:cs typeface="+mn-cs"/>
              </a:rPr>
              <a:t> levels increase during pregnancy. As a result, free cortisol concentrations decrease and stimulate ACTH secretion, which stimulates increased cortisol production and free cortisol concentration returns to normal. For this reason, pregnant women have elevated blood cortisol levels but do not have symptoms of glucocorticoid excess.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Only free drug can be excreted</a:t>
            </a:r>
          </a:p>
          <a:p>
            <a:pPr marL="171450" indent="-171450">
              <a:buFontTx/>
              <a:buChar char="-"/>
            </a:pPr>
            <a:endParaRPr lang="en-US" sz="1200" kern="1200" dirty="0" smtClean="0">
              <a:solidFill>
                <a:schemeClr val="tx1"/>
              </a:solidFill>
              <a:latin typeface="+mn-lt"/>
              <a:ea typeface="+mn-ea"/>
              <a:cs typeface="+mn-cs"/>
            </a:endParaRPr>
          </a:p>
          <a:p>
            <a:r>
              <a:rPr lang="en-US" dirty="0" smtClean="0"/>
              <a:t>Reference: Physiology I Reader (P121; </a:t>
            </a:r>
            <a:r>
              <a:rPr lang="en-US" dirty="0" err="1" smtClean="0"/>
              <a:t>Mitrovic</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a:t>
            </a:r>
            <a:r>
              <a:rPr lang="en-US" baseline="0" dirty="0" smtClean="0"/>
              <a:t> </a:t>
            </a:r>
            <a:r>
              <a:rPr lang="en-US" dirty="0" smtClean="0"/>
              <a:t>Vander’s Renal Physiology. 8</a:t>
            </a:r>
            <a:r>
              <a:rPr lang="en-US" baseline="30000" dirty="0" smtClean="0"/>
              <a:t>th</a:t>
            </a:r>
            <a:r>
              <a:rPr lang="en-US" dirty="0" smtClean="0"/>
              <a:t> ed. Figure 1-7.</a:t>
            </a:r>
          </a:p>
          <a:p>
            <a:endParaRPr lang="en-US"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36</a:t>
            </a:fld>
            <a:endParaRPr lang="en-US"/>
          </a:p>
        </p:txBody>
      </p:sp>
    </p:spTree>
    <p:extLst>
      <p:ext uri="{BB962C8B-B14F-4D97-AF65-F5344CB8AC3E}">
        <p14:creationId xmlns:p14="http://schemas.microsoft.com/office/powerpoint/2010/main" val="2755191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Glomerular filtration rates have been shown to decrease by as much as 30% during physical activity. The greater the exercise intensity, the lesser the renal blood flow, and therefore the lower glomerular filtration rate.</a:t>
            </a:r>
          </a:p>
          <a:p>
            <a:pPr marL="171450" indent="-171450">
              <a:buFontTx/>
              <a:buChar char="-"/>
            </a:pPr>
            <a:r>
              <a:rPr lang="en-US" dirty="0" smtClean="0"/>
              <a:t>The elimination</a:t>
            </a:r>
            <a:r>
              <a:rPr lang="en-US" baseline="0" dirty="0" smtClean="0"/>
              <a:t> PK of drugs that are most likely affected by exercise are those that are primarily eliminated unchanged in the urine or whose elimination is dependent on renal function.</a:t>
            </a:r>
          </a:p>
          <a:p>
            <a:pPr marL="171450" indent="-171450">
              <a:buFontTx/>
              <a:buChar char="-"/>
            </a:pPr>
            <a:r>
              <a:rPr lang="en-US" baseline="0" dirty="0" smtClean="0"/>
              <a:t>Example: atenolol is eliminated 90%+ unchanged in the urine – one study found 1.7 fold increase in atenolol plasma concentrations during exercise compared with pre-exercise condition. </a:t>
            </a:r>
          </a:p>
          <a:p>
            <a:pPr marL="171450" indent="-171450">
              <a:buFontTx/>
              <a:buChar char="-"/>
            </a:pPr>
            <a:endParaRPr lang="en-US" baseline="0" dirty="0" smtClean="0"/>
          </a:p>
          <a:p>
            <a:pPr marL="171450" indent="-171450">
              <a:buFontTx/>
              <a:buChar char="-"/>
            </a:pPr>
            <a:r>
              <a:rPr lang="en-US" baseline="0" dirty="0" smtClean="0"/>
              <a:t>Interesting to think about the effect of exercise during hemodialysis on solute removal – one study found that exercise increased the efficiency of dialysis by reducing the rebound of solutes due to increased perfusion of the skeletal muscles. </a:t>
            </a:r>
            <a:r>
              <a:rPr lang="en-US" dirty="0" smtClean="0"/>
              <a:t>PMID: 10570099.</a:t>
            </a:r>
            <a:endParaRPr lang="en-US" baseline="0" dirty="0" smtClean="0"/>
          </a:p>
          <a:p>
            <a:pPr marL="171450" indent="-171450">
              <a:buFontTx/>
              <a:buChar cha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a:t>
            </a:r>
            <a:r>
              <a:rPr lang="en-US" dirty="0" smtClean="0"/>
              <a:t>Lenz TL. Expert opinion on drug metabolism &amp; toxicology. 2011;7(3):257-266.</a:t>
            </a:r>
          </a:p>
          <a:p>
            <a:pPr marL="0" indent="0">
              <a:buFontTx/>
              <a:buNone/>
            </a:pP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37</a:t>
            </a:fld>
            <a:endParaRPr lang="en-US"/>
          </a:p>
        </p:txBody>
      </p:sp>
    </p:spTree>
    <p:extLst>
      <p:ext uri="{BB962C8B-B14F-4D97-AF65-F5344CB8AC3E}">
        <p14:creationId xmlns:p14="http://schemas.microsoft.com/office/powerpoint/2010/main" val="1462643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Steady state: when drug reaches therapeutic</a:t>
            </a:r>
            <a:r>
              <a:rPr lang="en-US" baseline="0" dirty="0" smtClean="0"/>
              <a:t> level</a:t>
            </a:r>
          </a:p>
          <a:p>
            <a:pPr marL="171450" indent="-171450">
              <a:buFontTx/>
              <a:buChar char="-"/>
            </a:pPr>
            <a:r>
              <a:rPr lang="en-US" dirty="0" smtClean="0"/>
              <a:t>Longer the half-life of drug, longer it takes to get to steady state</a:t>
            </a:r>
          </a:p>
          <a:p>
            <a:endParaRPr lang="en-US" dirty="0" smtClean="0"/>
          </a:p>
          <a:p>
            <a:pPr marL="171450" indent="-171450">
              <a:buFontTx/>
              <a:buChar char="-"/>
            </a:pPr>
            <a:r>
              <a:rPr lang="en-US" dirty="0" smtClean="0"/>
              <a:t>Steady-state:</a:t>
            </a:r>
            <a:r>
              <a:rPr lang="en-US" baseline="0" dirty="0" smtClean="0"/>
              <a:t> the condition in which the average total amount of drug in the body does not change over multiple dosing intervals (i.e., the rate of drug input equals the rate of elimination). </a:t>
            </a:r>
          </a:p>
          <a:p>
            <a:endParaRPr lang="en-US" dirty="0" smtClean="0"/>
          </a:p>
          <a:p>
            <a:pPr marL="171450" indent="-171450">
              <a:buFontTx/>
              <a:buChar char="-"/>
            </a:pPr>
            <a:r>
              <a:rPr lang="en-US" sz="1200" b="0" i="0" kern="1200" dirty="0" smtClean="0">
                <a:solidFill>
                  <a:schemeClr val="tx1"/>
                </a:solidFill>
                <a:effectLst/>
                <a:latin typeface="+mn-lt"/>
                <a:ea typeface="+mn-ea"/>
                <a:cs typeface="+mn-cs"/>
              </a:rPr>
              <a:t>Figure - </a:t>
            </a:r>
            <a:r>
              <a:rPr lang="en-US" sz="1200" b="0" i="1" kern="1200" dirty="0" smtClean="0">
                <a:solidFill>
                  <a:schemeClr val="tx1"/>
                </a:solidFill>
                <a:effectLst/>
                <a:latin typeface="+mn-lt"/>
                <a:ea typeface="+mn-ea"/>
                <a:cs typeface="+mn-cs"/>
              </a:rPr>
              <a:t>Fundamental pharmacokinetic relationships for repeated administration of drugs.</a:t>
            </a:r>
            <a:r>
              <a:rPr lang="en-US" sz="1200" b="0" i="0" kern="1200" dirty="0" smtClean="0">
                <a:solidFill>
                  <a:schemeClr val="tx1"/>
                </a:solidFill>
                <a:effectLst/>
                <a:latin typeface="+mn-lt"/>
                <a:ea typeface="+mn-ea"/>
                <a:cs typeface="+mn-cs"/>
              </a:rPr>
              <a:t> The blue line is the pattern of drug accumulation during repeated administration of a drug at intervals equal to its elimination half-time when drug absorption is 10 times as rapid as elimination. As the rate of absorption increases, the concentration maxima approach 2 and the minima approach 1 during the steady state. The black line depicts the pattern during administration of equivalent dosage by continuous intravenous infusion. Curves are based on the one-compartment model.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dirty="0" err="1" smtClean="0"/>
              <a:t>Brunton</a:t>
            </a:r>
            <a:r>
              <a:rPr lang="en-US" dirty="0" smtClean="0"/>
              <a:t> LL, </a:t>
            </a:r>
            <a:r>
              <a:rPr lang="en-US" dirty="0" err="1" smtClean="0"/>
              <a:t>Chabner</a:t>
            </a:r>
            <a:r>
              <a:rPr lang="en-US" dirty="0" smtClean="0"/>
              <a:t> BA, </a:t>
            </a:r>
            <a:r>
              <a:rPr lang="en-US" dirty="0" err="1" smtClean="0"/>
              <a:t>Knollmann</a:t>
            </a:r>
            <a:r>
              <a:rPr lang="en-US" dirty="0" smtClean="0"/>
              <a:t> BC. Goodman &amp; Gilman’s: The Pharmacological Basis of Therapeutics, 12ed. Figure 2-5. www.accesspharmacy.com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38</a:t>
            </a:fld>
            <a:endParaRPr lang="en-US"/>
          </a:p>
        </p:txBody>
      </p:sp>
    </p:spTree>
    <p:extLst>
      <p:ext uri="{BB962C8B-B14F-4D97-AF65-F5344CB8AC3E}">
        <p14:creationId xmlns:p14="http://schemas.microsoft.com/office/powerpoint/2010/main" val="4017221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u="sng" dirty="0" smtClean="0">
                <a:hlinkClick r:id="rId3"/>
              </a:rPr>
              <a:t>http://sepia.unil.ch/pharmacology/index.php?id=100</a:t>
            </a:r>
            <a:r>
              <a:rPr lang="en-US" dirty="0" smtClean="0"/>
              <a:t> </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39</a:t>
            </a:fld>
            <a:endParaRPr lang="en-US"/>
          </a:p>
        </p:txBody>
      </p:sp>
    </p:spTree>
    <p:extLst>
      <p:ext uri="{BB962C8B-B14F-4D97-AF65-F5344CB8AC3E}">
        <p14:creationId xmlns:p14="http://schemas.microsoft.com/office/powerpoint/2010/main" val="1650747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Encompasses</a:t>
            </a:r>
            <a:r>
              <a:rPr lang="en-US" baseline="0" dirty="0" smtClean="0"/>
              <a:t> a broad range of things:</a:t>
            </a:r>
          </a:p>
          <a:p>
            <a:pPr marL="628650" lvl="1" indent="-171450">
              <a:buFontTx/>
              <a:buChar char="-"/>
            </a:pPr>
            <a:r>
              <a:rPr lang="en-US" baseline="0" dirty="0" smtClean="0"/>
              <a:t>Receptors, effectors</a:t>
            </a:r>
          </a:p>
          <a:p>
            <a:pPr marL="628650" lvl="1" indent="-171450">
              <a:buFontTx/>
              <a:buChar char="-"/>
            </a:pPr>
            <a:r>
              <a:rPr lang="en-US" baseline="0" dirty="0" smtClean="0"/>
              <a:t>Dose-response curves</a:t>
            </a:r>
          </a:p>
          <a:p>
            <a:pPr marL="628650" lvl="1" indent="-171450">
              <a:buFontTx/>
              <a:buChar char="-"/>
            </a:pPr>
            <a:r>
              <a:rPr lang="en-US" baseline="0" dirty="0" smtClean="0"/>
              <a:t>Agonists, partial agonists, antagonists, inverse agonists</a:t>
            </a:r>
          </a:p>
          <a:p>
            <a:pPr marL="628650" lvl="1" indent="-171450">
              <a:buFontTx/>
              <a:buChar char="-"/>
            </a:pPr>
            <a:r>
              <a:rPr lang="en-US" baseline="0" dirty="0" smtClean="0"/>
              <a:t>Signaling mechanisms</a:t>
            </a:r>
          </a:p>
          <a:p>
            <a:pPr marL="628650" lvl="1" indent="-171450">
              <a:buFontTx/>
              <a:buChar char="-"/>
            </a:pPr>
            <a:r>
              <a:rPr lang="en-US" baseline="0" dirty="0" smtClean="0"/>
              <a:t>Receptor regulation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pPr marL="0" lvl="0" indent="0">
              <a:buFontTx/>
              <a:buNone/>
            </a:pPr>
            <a:endParaRPr lang="en-US" baseline="0" dirty="0" smtClean="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40</a:t>
            </a:fld>
            <a:endParaRPr lang="en-US"/>
          </a:p>
        </p:txBody>
      </p:sp>
    </p:spTree>
    <p:extLst>
      <p:ext uri="{BB962C8B-B14F-4D97-AF65-F5344CB8AC3E}">
        <p14:creationId xmlns:p14="http://schemas.microsoft.com/office/powerpoint/2010/main" val="3209471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Agonist: a drug that activates its receptor upon binding</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Antagonist: a drug that binds without activating its receptor and thereby prevents activation by an agonist (results in constitutive activity only)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Competitive antagonist: can be overcome by increasing the concentration of agonist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Irreversible (non-competitive) antagonist: cannot be overcome by increasing agonist concentration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41</a:t>
            </a:fld>
            <a:endParaRPr lang="en-US"/>
          </a:p>
        </p:txBody>
      </p:sp>
    </p:spTree>
    <p:extLst>
      <p:ext uri="{BB962C8B-B14F-4D97-AF65-F5344CB8AC3E}">
        <p14:creationId xmlns:p14="http://schemas.microsoft.com/office/powerpoint/2010/main" val="1203957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42</a:t>
            </a:fld>
            <a:endParaRPr lang="en-US"/>
          </a:p>
        </p:txBody>
      </p:sp>
    </p:spTree>
    <p:extLst>
      <p:ext uri="{BB962C8B-B14F-4D97-AF65-F5344CB8AC3E}">
        <p14:creationId xmlns:p14="http://schemas.microsoft.com/office/powerpoint/2010/main" val="2567540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Agonist: a drug that activates its receptor upon binding</a:t>
            </a:r>
          </a:p>
          <a:p>
            <a:pPr marL="171450" indent="-171450">
              <a:buFontTx/>
              <a:buChar char="-"/>
            </a:pPr>
            <a:r>
              <a:rPr lang="en-US" baseline="0" dirty="0" smtClean="0"/>
              <a:t>Partial agonist: a drug that binds to its receptor but produces a smaller effect (</a:t>
            </a:r>
            <a:r>
              <a:rPr lang="en-US" baseline="0" dirty="0" err="1" smtClean="0"/>
              <a:t>Emax</a:t>
            </a:r>
            <a:r>
              <a:rPr lang="en-US" baseline="0" dirty="0" smtClean="0"/>
              <a:t>) at full dosage than a full agonist</a:t>
            </a:r>
          </a:p>
          <a:p>
            <a:pPr marL="171450" indent="-171450">
              <a:buFontTx/>
              <a:buChar char="-"/>
            </a:pPr>
            <a:r>
              <a:rPr lang="en-US" baseline="0" dirty="0" smtClean="0"/>
              <a:t>Inverse agonist: a drug that binds to the non-active state of receptor </a:t>
            </a:r>
            <a:r>
              <a:rPr lang="en-US" baseline="0" dirty="0" err="1" smtClean="0"/>
              <a:t>molecuels</a:t>
            </a:r>
            <a:r>
              <a:rPr lang="en-US" baseline="0" dirty="0" smtClean="0"/>
              <a:t> and decreases constitutive activity</a:t>
            </a:r>
          </a:p>
          <a:p>
            <a:pPr marL="171450" indent="-171450">
              <a:buFontTx/>
              <a:buChar char="-"/>
            </a:pPr>
            <a:r>
              <a:rPr lang="en-US" baseline="0" dirty="0" smtClean="0"/>
              <a:t>Constitutive activity: activity of a receptor-effector system in the absence of an agonist ligand</a:t>
            </a:r>
          </a:p>
          <a:p>
            <a:pPr marL="171450" indent="-171450">
              <a:buFontTx/>
              <a:buChar char="-"/>
            </a:pPr>
            <a:r>
              <a:rPr lang="en-US" baseline="0" dirty="0" smtClean="0"/>
              <a:t>Allosteric agonist or antagonist: a drug that binds to a receptor molecule without interfering with normal agonist binding but alters the response </a:t>
            </a:r>
            <a:r>
              <a:rPr lang="en-US" baseline="0" dirty="0" err="1" smtClean="0"/>
              <a:t>ot</a:t>
            </a:r>
            <a:r>
              <a:rPr lang="en-US" baseline="0" dirty="0" smtClean="0"/>
              <a:t> the normal agonist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43</a:t>
            </a:fld>
            <a:endParaRPr lang="en-US"/>
          </a:p>
        </p:txBody>
      </p:sp>
    </p:spTree>
    <p:extLst>
      <p:ext uri="{BB962C8B-B14F-4D97-AF65-F5344CB8AC3E}">
        <p14:creationId xmlns:p14="http://schemas.microsoft.com/office/powerpoint/2010/main" val="129127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6</a:t>
            </a:fld>
            <a:endParaRPr lang="en-US"/>
          </a:p>
        </p:txBody>
      </p:sp>
    </p:spTree>
    <p:extLst>
      <p:ext uri="{BB962C8B-B14F-4D97-AF65-F5344CB8AC3E}">
        <p14:creationId xmlns:p14="http://schemas.microsoft.com/office/powerpoint/2010/main" val="168719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0" dirty="0" smtClean="0"/>
              <a:t>The light will be brightest after a full agonist turns the light switch full on.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0" dirty="0" smtClean="0"/>
              <a:t>A partial agonist will also act as a net agonist and turn the light on, but only partially, according to the level preset in the partial agonist’s rheostat.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0" dirty="0" smtClean="0"/>
              <a:t>When no full or</a:t>
            </a:r>
            <a:r>
              <a:rPr lang="en-US" b="0" baseline="0" dirty="0" smtClean="0"/>
              <a:t> partial agonist is present, the situation is analogous to the light being switched off.</a:t>
            </a:r>
            <a:endParaRPr lang="en-US" b="0"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44</a:t>
            </a:fld>
            <a:endParaRPr lang="en-US"/>
          </a:p>
        </p:txBody>
      </p:sp>
    </p:spTree>
    <p:extLst>
      <p:ext uri="{BB962C8B-B14F-4D97-AF65-F5344CB8AC3E}">
        <p14:creationId xmlns:p14="http://schemas.microsoft.com/office/powerpoint/2010/main" val="779080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Competitive antagonist: can be overcome by increasing the concentration of agonist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smtClean="0"/>
              <a:t>Irreversible (non-competitive) antagonist: cannot be overcome by increasing agonist concentration</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45</a:t>
            </a:fld>
            <a:endParaRPr lang="en-US"/>
          </a:p>
        </p:txBody>
      </p:sp>
    </p:spTree>
    <p:extLst>
      <p:ext uri="{BB962C8B-B14F-4D97-AF65-F5344CB8AC3E}">
        <p14:creationId xmlns:p14="http://schemas.microsoft.com/office/powerpoint/2010/main" val="1240225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Iatrogenic: </a:t>
            </a:r>
            <a:r>
              <a:rPr lang="en-US" dirty="0" err="1" smtClean="0"/>
              <a:t>alkylators</a:t>
            </a:r>
            <a:r>
              <a:rPr lang="en-US" dirty="0" smtClean="0"/>
              <a:t> cause cancer</a:t>
            </a:r>
            <a:r>
              <a:rPr lang="en-US" baseline="0" dirty="0" smtClean="0"/>
              <a:t> themselves</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46</a:t>
            </a:fld>
            <a:endParaRPr lang="en-US"/>
          </a:p>
        </p:txBody>
      </p:sp>
    </p:spTree>
    <p:extLst>
      <p:ext uri="{BB962C8B-B14F-4D97-AF65-F5344CB8AC3E}">
        <p14:creationId xmlns:p14="http://schemas.microsoft.com/office/powerpoint/2010/main" val="3774489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Oral vs. IV</a:t>
            </a:r>
          </a:p>
          <a:p>
            <a:pPr marL="171450" indent="-171450">
              <a:buFontTx/>
              <a:buChar char="-"/>
            </a:pPr>
            <a:r>
              <a:rPr lang="en-US" dirty="0" smtClean="0"/>
              <a:t>MEC: Minimum</a:t>
            </a:r>
            <a:r>
              <a:rPr lang="en-US" baseline="0" dirty="0" smtClean="0"/>
              <a:t> Effective Concentration</a:t>
            </a:r>
          </a:p>
          <a:p>
            <a:pPr marL="171450" indent="-171450">
              <a:buFontTx/>
              <a:buChar char="-"/>
            </a:pPr>
            <a:r>
              <a:rPr lang="en-US" baseline="0" dirty="0" smtClean="0"/>
              <a:t>MTC: Maximum Toxic Concentration</a:t>
            </a:r>
          </a:p>
          <a:p>
            <a:pPr marL="171450" indent="-171450">
              <a:buFontTx/>
              <a:buChar char="-"/>
            </a:pPr>
            <a:r>
              <a:rPr lang="en-US" baseline="0" dirty="0" smtClean="0"/>
              <a:t>Therapeutic Range = therapeutic window (warfarin and digoxin have narrow therapeutic window)</a:t>
            </a:r>
          </a:p>
          <a:p>
            <a:endParaRPr lang="en-US" baseline="0" dirty="0" smtClean="0"/>
          </a:p>
          <a:p>
            <a:pPr marL="171450" indent="-171450">
              <a:buFontTx/>
              <a:buChar char="-"/>
            </a:pPr>
            <a:r>
              <a:rPr lang="en-US" sz="1200" b="0" i="1" kern="1200" dirty="0" smtClean="0">
                <a:solidFill>
                  <a:schemeClr val="tx1"/>
                </a:solidFill>
                <a:effectLst/>
                <a:latin typeface="+mn-lt"/>
                <a:ea typeface="+mn-ea"/>
                <a:cs typeface="+mn-cs"/>
              </a:rPr>
              <a:t>Temporal characteristics of drug effect and relationship to the therapeutic window (e.g., single dose, oral administration).</a:t>
            </a:r>
            <a:r>
              <a:rPr lang="en-US" sz="1200" b="0" i="0" kern="1200" dirty="0" smtClean="0">
                <a:solidFill>
                  <a:schemeClr val="tx1"/>
                </a:solidFill>
                <a:effectLst/>
                <a:latin typeface="+mn-lt"/>
                <a:ea typeface="+mn-ea"/>
                <a:cs typeface="+mn-cs"/>
              </a:rPr>
              <a:t> A lag period is present before the plasma drug concentration (</a:t>
            </a:r>
            <a:r>
              <a:rPr lang="en-US" sz="1200" b="0" i="0" kern="1200" dirty="0" err="1" smtClean="0">
                <a:solidFill>
                  <a:schemeClr val="tx1"/>
                </a:solidFill>
                <a:effectLst/>
                <a:latin typeface="+mn-lt"/>
                <a:ea typeface="+mn-ea"/>
                <a:cs typeface="+mn-cs"/>
              </a:rPr>
              <a:t>Cp</a:t>
            </a:r>
            <a:r>
              <a:rPr lang="en-US" sz="1200" b="0" i="0" kern="1200" dirty="0" smtClean="0">
                <a:solidFill>
                  <a:schemeClr val="tx1"/>
                </a:solidFill>
                <a:effectLst/>
                <a:latin typeface="+mn-lt"/>
                <a:ea typeface="+mn-ea"/>
                <a:cs typeface="+mn-cs"/>
              </a:rPr>
              <a:t>) exceeds the minimum effective concentration (MEC) for the desired effect. Following onset of the response, the intensity of the effect increases as the drug continues to be absorbed and distributed. This reaches a peak, after which drug elimination results in a decline in </a:t>
            </a:r>
            <a:r>
              <a:rPr lang="en-US" sz="1200" b="0" i="0" kern="1200" dirty="0" err="1" smtClean="0">
                <a:solidFill>
                  <a:schemeClr val="tx1"/>
                </a:solidFill>
                <a:effectLst/>
                <a:latin typeface="+mn-lt"/>
                <a:ea typeface="+mn-ea"/>
                <a:cs typeface="+mn-cs"/>
              </a:rPr>
              <a:t>Cp</a:t>
            </a:r>
            <a:r>
              <a:rPr lang="en-US" sz="1200" b="0" i="0" kern="1200" dirty="0" smtClean="0">
                <a:solidFill>
                  <a:schemeClr val="tx1"/>
                </a:solidFill>
                <a:effectLst/>
                <a:latin typeface="+mn-lt"/>
                <a:ea typeface="+mn-ea"/>
                <a:cs typeface="+mn-cs"/>
              </a:rPr>
              <a:t> and in the effect's intensity. Effect disappears when the drug concentration falls below the MEC. Accordingly, the duration of a drug's action is determined by the time period over which concentrations exceed the MEC. An MEC exists for each adverse response, and if drug concentration exceeds this, toxicity will result. The therapeutic goal is to obtain and maintain concentrations within the therapeutic window for the desired response with a minimum of toxicity. Drug response below the MEC for the desired effect will be </a:t>
            </a:r>
            <a:r>
              <a:rPr lang="en-US" sz="1200" b="0" i="0" kern="1200" dirty="0" err="1" smtClean="0">
                <a:solidFill>
                  <a:schemeClr val="tx1"/>
                </a:solidFill>
                <a:effectLst/>
                <a:latin typeface="+mn-lt"/>
                <a:ea typeface="+mn-ea"/>
                <a:cs typeface="+mn-cs"/>
              </a:rPr>
              <a:t>subtherapeutic</a:t>
            </a:r>
            <a:r>
              <a:rPr lang="en-US" sz="1200" b="0" i="0" kern="1200" dirty="0" smtClean="0">
                <a:solidFill>
                  <a:schemeClr val="tx1"/>
                </a:solidFill>
                <a:effectLst/>
                <a:latin typeface="+mn-lt"/>
                <a:ea typeface="+mn-ea"/>
                <a:cs typeface="+mn-cs"/>
              </a:rPr>
              <a:t>; above the MEC for an adverse effect, the probability of toxicity will increase. Increasing or decreasing drug dosage shifts the response curve up or down the intensity scale and is used to modulate the drug's effect. Increasing the dose also prolongs a drug's duration of action but at the risk of increasing the likelihood of adverse effects. Unless the drug is nontoxic (e.g., </a:t>
            </a:r>
            <a:r>
              <a:rPr lang="en-US" sz="1200" b="0" i="0" kern="1200" dirty="0" err="1" smtClean="0">
                <a:solidFill>
                  <a:schemeClr val="tx1"/>
                </a:solidFill>
                <a:effectLst/>
                <a:latin typeface="+mn-lt"/>
                <a:ea typeface="+mn-ea"/>
                <a:cs typeface="+mn-cs"/>
              </a:rPr>
              <a:t>penicillins</a:t>
            </a:r>
            <a:r>
              <a:rPr lang="en-US" sz="1200" b="0" i="0" kern="1200" dirty="0" smtClean="0">
                <a:solidFill>
                  <a:schemeClr val="tx1"/>
                </a:solidFill>
                <a:effectLst/>
                <a:latin typeface="+mn-lt"/>
                <a:ea typeface="+mn-ea"/>
                <a:cs typeface="+mn-cs"/>
              </a:rPr>
              <a:t>), increasing the dose is not a useful strategy for extending the duration of action. Instead, another dose of drug should be given, timed to maintain concentrations within the therapeutic window. The area under the blood concentration-time curve (area under the curve, or AUC, shaded in gray) can be used to calculate the clearance (Equation 2–6) for first-order elimination. The AUC is also used as a measure of bioavailability (defined as 100% for an intravenously administered drug). Bioavailability will be &lt;100% for orally administered drugs, due mainly to incomplete absorption and first-pass metabolism and elimination.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dirty="0" err="1" smtClean="0"/>
              <a:t>Brunton</a:t>
            </a:r>
            <a:r>
              <a:rPr lang="en-US" dirty="0" smtClean="0"/>
              <a:t> LL, </a:t>
            </a:r>
            <a:r>
              <a:rPr lang="en-US" dirty="0" err="1" smtClean="0"/>
              <a:t>Chabner</a:t>
            </a:r>
            <a:r>
              <a:rPr lang="en-US" dirty="0" smtClean="0"/>
              <a:t> BA, </a:t>
            </a:r>
            <a:r>
              <a:rPr lang="en-US" dirty="0" err="1" smtClean="0"/>
              <a:t>Knollmann</a:t>
            </a:r>
            <a:r>
              <a:rPr lang="en-US" dirty="0" smtClean="0"/>
              <a:t> BC. Goodman &amp; Gilman’s: The Pharmacological Basis of Therapeutics, 12ed. Figure 2-6. </a:t>
            </a:r>
            <a:r>
              <a:rPr lang="en-US" dirty="0" err="1" smtClean="0"/>
              <a:t>AccessMedicine</a:t>
            </a:r>
            <a:r>
              <a:rPr lang="en-US" dirty="0" smtClean="0"/>
              <a:t>.</a:t>
            </a:r>
          </a:p>
        </p:txBody>
      </p:sp>
      <p:sp>
        <p:nvSpPr>
          <p:cNvPr id="4" name="Slide Number Placeholder 3"/>
          <p:cNvSpPr>
            <a:spLocks noGrp="1"/>
          </p:cNvSpPr>
          <p:nvPr>
            <p:ph type="sldNum" sz="quarter" idx="10"/>
          </p:nvPr>
        </p:nvSpPr>
        <p:spPr/>
        <p:txBody>
          <a:bodyPr/>
          <a:lstStyle/>
          <a:p>
            <a:fld id="{B722B8FC-AC37-8742-81BD-0ACA5F3F8A55}" type="slidenum">
              <a:rPr lang="en-US" smtClean="0"/>
              <a:t>47</a:t>
            </a:fld>
            <a:endParaRPr lang="en-US"/>
          </a:p>
        </p:txBody>
      </p:sp>
    </p:spTree>
    <p:extLst>
      <p:ext uri="{BB962C8B-B14F-4D97-AF65-F5344CB8AC3E}">
        <p14:creationId xmlns:p14="http://schemas.microsoft.com/office/powerpoint/2010/main" val="2742939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MIC=minimum inhibitory concentration</a:t>
            </a:r>
            <a:endParaRPr lang="en-US" baseline="0" dirty="0" smtClean="0"/>
          </a:p>
          <a:p>
            <a:endParaRPr lang="en-US" baseline="0" dirty="0" smtClean="0"/>
          </a:p>
          <a:p>
            <a:r>
              <a:rPr lang="en-US" dirty="0" smtClean="0"/>
              <a:t>Figure from Roberts JA and </a:t>
            </a:r>
            <a:r>
              <a:rPr lang="en-US" dirty="0" err="1" smtClean="0"/>
              <a:t>Lipman</a:t>
            </a:r>
            <a:r>
              <a:rPr lang="en-US" dirty="0" smtClean="0"/>
              <a:t> J. Antibacterial dosing</a:t>
            </a:r>
            <a:r>
              <a:rPr lang="en-US" baseline="0" dirty="0" smtClean="0"/>
              <a:t> in intensive care – pharmacokinetics, degree of disease and pharmacodynamics of sepsis. </a:t>
            </a:r>
            <a:r>
              <a:rPr lang="en-US" baseline="0" dirty="0" err="1" smtClean="0"/>
              <a:t>Clin</a:t>
            </a:r>
            <a:r>
              <a:rPr lang="en-US" baseline="0" dirty="0" smtClean="0"/>
              <a:t> </a:t>
            </a:r>
            <a:r>
              <a:rPr lang="en-US" baseline="0" dirty="0" err="1" smtClean="0"/>
              <a:t>Pharmacokinet</a:t>
            </a:r>
            <a:r>
              <a:rPr lang="en-US" baseline="0" dirty="0" smtClean="0"/>
              <a:t>. 2006;45(8):755-773. </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48</a:t>
            </a:fld>
            <a:endParaRPr lang="en-US"/>
          </a:p>
        </p:txBody>
      </p:sp>
    </p:spTree>
    <p:extLst>
      <p:ext uri="{BB962C8B-B14F-4D97-AF65-F5344CB8AC3E}">
        <p14:creationId xmlns:p14="http://schemas.microsoft.com/office/powerpoint/2010/main" val="722916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There are two ways to address the interactions that are believed to exist between physical activity and drug therapy. Drug--exercise interactions can be examined from the perspective of the effects that medications have on the ability to perform physical activity. The other is to examine the effect that physical activity has to the ability of the drug to work as it is designed.</a:t>
            </a:r>
          </a:p>
          <a:p>
            <a:endParaRPr lang="en-US" sz="1200" b="0" i="1"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Reference: </a:t>
            </a:r>
            <a:r>
              <a:rPr lang="en-US" dirty="0" smtClean="0"/>
              <a:t>Lenz TL. The effects of high physical activity on pharmacokinetic drug interactions. Expert opinion on drug metabolism &amp; toxicology. 2011;7(3):257-266.</a:t>
            </a:r>
          </a:p>
          <a:p>
            <a:endParaRPr lang="en-US" i="0" dirty="0"/>
          </a:p>
        </p:txBody>
      </p:sp>
      <p:sp>
        <p:nvSpPr>
          <p:cNvPr id="4" name="Slide Number Placeholder 3"/>
          <p:cNvSpPr>
            <a:spLocks noGrp="1"/>
          </p:cNvSpPr>
          <p:nvPr>
            <p:ph type="sldNum" sz="quarter" idx="10"/>
          </p:nvPr>
        </p:nvSpPr>
        <p:spPr/>
        <p:txBody>
          <a:bodyPr/>
          <a:lstStyle/>
          <a:p>
            <a:fld id="{B722B8FC-AC37-8742-81BD-0ACA5F3F8A55}" type="slidenum">
              <a:rPr lang="en-US" smtClean="0"/>
              <a:t>49</a:t>
            </a:fld>
            <a:endParaRPr lang="en-US"/>
          </a:p>
        </p:txBody>
      </p:sp>
    </p:spTree>
    <p:extLst>
      <p:ext uri="{BB962C8B-B14F-4D97-AF65-F5344CB8AC3E}">
        <p14:creationId xmlns:p14="http://schemas.microsoft.com/office/powerpoint/2010/main" val="896490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Remember from earlier in the lecture tha</a:t>
            </a:r>
            <a:r>
              <a:rPr lang="en-US" baseline="0" dirty="0" smtClean="0"/>
              <a:t>t exercise resulted in a significantly lower </a:t>
            </a:r>
            <a:r>
              <a:rPr lang="en-US" baseline="0" dirty="0" err="1" smtClean="0"/>
              <a:t>Cmax</a:t>
            </a:r>
            <a:r>
              <a:rPr lang="en-US" baseline="0" dirty="0" smtClean="0"/>
              <a:t> than NE, and that the absorption patterns were slightly different. Does this PD result make sense in that context?</a:t>
            </a:r>
            <a:endParaRPr lang="en-US"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Result: The mean percentage change of cortisol was significantly different between the E and NE trials during the period of 0.75 to 2 </a:t>
            </a:r>
            <a:r>
              <a:rPr lang="en-US" dirty="0" err="1" smtClean="0"/>
              <a:t>hr</a:t>
            </a:r>
            <a:r>
              <a:rPr lang="en-US" dirty="0" smtClean="0"/>
              <a:t> and E trial was significantly higher than NE trial (p&lt;0.05).</a:t>
            </a:r>
            <a:r>
              <a:rPr lang="en-US" baseline="0" dirty="0" smtClean="0"/>
              <a:t> </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Reference: </a:t>
            </a:r>
            <a:r>
              <a:rPr lang="en-US" dirty="0" err="1" smtClean="0"/>
              <a:t>Kanaley</a:t>
            </a:r>
            <a:r>
              <a:rPr lang="en-US" dirty="0" smtClean="0"/>
              <a:t> JA. Cortisol and Growth</a:t>
            </a:r>
            <a:r>
              <a:rPr lang="en-US" baseline="0" dirty="0" smtClean="0"/>
              <a:t> Hormone Responses to Exercise at Different Times of Day. </a:t>
            </a:r>
            <a:r>
              <a:rPr lang="en-US" dirty="0" smtClean="0"/>
              <a:t>The Journal of Clinical Endocrinology &amp; Metabolism. 2001;86(6):2881-2889. Available at: http://press.endocrine.org/doi/citedby/10.1210/jcem.86.6.7566.</a:t>
            </a:r>
            <a:r>
              <a:rPr lang="en-US" baseline="0" dirty="0" smtClean="0"/>
              <a:t> Accessed 23 Feb 2016.</a:t>
            </a:r>
            <a:endParaRPr lang="en-US" dirty="0" smtClean="0"/>
          </a:p>
          <a:p>
            <a:endParaRPr lang="en-US" dirty="0" smtClean="0"/>
          </a:p>
          <a:p>
            <a:r>
              <a:rPr lang="en-US" sz="1200" kern="1200" dirty="0" smtClean="0">
                <a:solidFill>
                  <a:schemeClr val="tx1"/>
                </a:solidFill>
                <a:latin typeface="+mn-lt"/>
                <a:ea typeface="+mn-ea"/>
                <a:cs typeface="+mn-cs"/>
              </a:rPr>
              <a:t>- Diurnal cortisol secretion pattern - was time of day controlled?</a:t>
            </a:r>
            <a:endParaRPr lang="en-US" dirty="0" smtClean="0"/>
          </a:p>
          <a:p>
            <a:endParaRPr lang="en-US" dirty="0" smtClean="0"/>
          </a:p>
          <a:p>
            <a:r>
              <a:rPr lang="en-US" dirty="0" smtClean="0"/>
              <a:t>Reference: Physiology</a:t>
            </a:r>
            <a:r>
              <a:rPr lang="en-US" baseline="0" dirty="0" smtClean="0"/>
              <a:t> I Reader (P121; </a:t>
            </a:r>
            <a:r>
              <a:rPr lang="en-US" baseline="0" dirty="0" err="1" smtClean="0"/>
              <a:t>Mitrovic</a:t>
            </a:r>
            <a:r>
              <a:rPr lang="en-US" baseline="0" dirty="0" smtClean="0"/>
              <a:t>)</a:t>
            </a:r>
            <a:endParaRPr lang="en-US" dirty="0" smtClean="0"/>
          </a:p>
          <a:p>
            <a:pPr marL="171450" indent="-171450">
              <a:buFontTx/>
              <a:buChar char="-"/>
            </a:pPr>
            <a:endParaRPr lang="en-US" dirty="0" smtClean="0"/>
          </a:p>
          <a:p>
            <a:pPr marL="171450" indent="-171450">
              <a:buFontTx/>
              <a:buChar char="-"/>
            </a:pPr>
            <a:r>
              <a:rPr lang="en-US" dirty="0" smtClean="0"/>
              <a:t>How cortisol</a:t>
            </a:r>
            <a:r>
              <a:rPr lang="en-US" baseline="0" dirty="0" smtClean="0"/>
              <a:t> works: </a:t>
            </a:r>
            <a:r>
              <a:rPr lang="en-US" sz="1200" kern="1200" dirty="0" smtClean="0">
                <a:solidFill>
                  <a:schemeClr val="tx1"/>
                </a:solidFill>
                <a:latin typeface="+mn-lt"/>
                <a:ea typeface="+mn-ea"/>
                <a:cs typeface="+mn-cs"/>
              </a:rPr>
              <a:t>Once in the nucleus, GR is able to bind a specific glucocorticoid receptor response element on DNA or the promoter region controlling certain gene transcription. This results in enhanced transcription, and protein synthesis. In Figure 5, one sees why GR inhibit the inflammatory response. 1. GR promotes an increase in </a:t>
            </a:r>
            <a:r>
              <a:rPr lang="en-US" sz="1200" kern="1200" dirty="0" err="1" smtClean="0">
                <a:solidFill>
                  <a:schemeClr val="tx1"/>
                </a:solidFill>
                <a:latin typeface="+mn-lt"/>
                <a:ea typeface="+mn-ea"/>
                <a:cs typeface="+mn-cs"/>
              </a:rPr>
              <a:t>IkB</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IkB</a:t>
            </a:r>
            <a:r>
              <a:rPr lang="en-US" sz="1200" kern="1200" dirty="0" smtClean="0">
                <a:solidFill>
                  <a:schemeClr val="tx1"/>
                </a:solidFill>
                <a:latin typeface="+mn-lt"/>
                <a:ea typeface="+mn-ea"/>
                <a:cs typeface="+mn-cs"/>
              </a:rPr>
              <a:t> binds to </a:t>
            </a:r>
            <a:r>
              <a:rPr lang="en-US" sz="1200" kern="1200" dirty="0" err="1" smtClean="0">
                <a:solidFill>
                  <a:schemeClr val="tx1"/>
                </a:solidFill>
                <a:latin typeface="+mn-lt"/>
                <a:ea typeface="+mn-ea"/>
                <a:cs typeface="+mn-cs"/>
              </a:rPr>
              <a:t>NFkB</a:t>
            </a:r>
            <a:r>
              <a:rPr lang="en-US" sz="1200" kern="1200" dirty="0" smtClean="0">
                <a:solidFill>
                  <a:schemeClr val="tx1"/>
                </a:solidFill>
                <a:latin typeface="+mn-lt"/>
                <a:ea typeface="+mn-ea"/>
                <a:cs typeface="+mn-cs"/>
              </a:rPr>
              <a:t>, which is normally needed to mount an inflammatory response. 2. GR also binds directly to </a:t>
            </a:r>
            <a:r>
              <a:rPr lang="en-US" sz="1200" kern="1200" dirty="0" err="1" smtClean="0">
                <a:solidFill>
                  <a:schemeClr val="tx1"/>
                </a:solidFill>
                <a:latin typeface="+mn-lt"/>
                <a:ea typeface="+mn-ea"/>
                <a:cs typeface="+mn-cs"/>
              </a:rPr>
              <a:t>NFkB</a:t>
            </a:r>
            <a:r>
              <a:rPr lang="en-US" sz="1200" kern="1200" dirty="0" smtClean="0">
                <a:solidFill>
                  <a:schemeClr val="tx1"/>
                </a:solidFill>
                <a:latin typeface="+mn-lt"/>
                <a:ea typeface="+mn-ea"/>
                <a:cs typeface="+mn-cs"/>
              </a:rPr>
              <a:t>, which is needed for mounting an inflammatory response. 3. GR also negatively regulates </a:t>
            </a:r>
            <a:r>
              <a:rPr lang="en-US" sz="1200" kern="1200" dirty="0" err="1" smtClean="0">
                <a:solidFill>
                  <a:schemeClr val="tx1"/>
                </a:solidFill>
                <a:latin typeface="+mn-lt"/>
                <a:ea typeface="+mn-ea"/>
                <a:cs typeface="+mn-cs"/>
              </a:rPr>
              <a:t>NFkB</a:t>
            </a:r>
            <a:r>
              <a:rPr lang="en-US" sz="1200" kern="1200" dirty="0" smtClean="0">
                <a:solidFill>
                  <a:schemeClr val="tx1"/>
                </a:solidFill>
                <a:latin typeface="+mn-lt"/>
                <a:ea typeface="+mn-ea"/>
                <a:cs typeface="+mn-cs"/>
              </a:rPr>
              <a:t> when it is bound to DNA.</a:t>
            </a:r>
          </a:p>
          <a:p>
            <a:pPr marL="0" indent="0">
              <a:buFontTx/>
              <a:buNone/>
            </a:pPr>
            <a:r>
              <a:rPr lang="en-US" sz="1200" kern="1200" dirty="0" smtClean="0">
                <a:solidFill>
                  <a:schemeClr val="tx1"/>
                </a:solidFill>
                <a:latin typeface="+mn-lt"/>
                <a:ea typeface="+mn-ea"/>
                <a:cs typeface="+mn-cs"/>
              </a:rPr>
              <a:t>Reference: Physiology I Reader (P121;</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Mitrovic</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50</a:t>
            </a:fld>
            <a:endParaRPr lang="en-US"/>
          </a:p>
        </p:txBody>
      </p:sp>
    </p:spTree>
    <p:extLst>
      <p:ext uri="{BB962C8B-B14F-4D97-AF65-F5344CB8AC3E}">
        <p14:creationId xmlns:p14="http://schemas.microsoft.com/office/powerpoint/2010/main" val="1513809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51</a:t>
            </a:fld>
            <a:endParaRPr lang="en-US"/>
          </a:p>
        </p:txBody>
      </p:sp>
    </p:spTree>
    <p:extLst>
      <p:ext uri="{BB962C8B-B14F-4D97-AF65-F5344CB8AC3E}">
        <p14:creationId xmlns:p14="http://schemas.microsoft.com/office/powerpoint/2010/main" val="3471587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populations: obesity, pediatrics, renal replacement therapy, elderly, renal/hepatic impairment, burn patients</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53</a:t>
            </a:fld>
            <a:endParaRPr lang="en-US"/>
          </a:p>
        </p:txBody>
      </p:sp>
    </p:spTree>
    <p:extLst>
      <p:ext uri="{BB962C8B-B14F-4D97-AF65-F5344CB8AC3E}">
        <p14:creationId xmlns:p14="http://schemas.microsoft.com/office/powerpoint/2010/main" val="2460748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antipsychotic </a:t>
            </a:r>
            <a:r>
              <a:rPr lang="en-US" dirty="0" err="1" smtClean="0"/>
              <a:t>pimozide</a:t>
            </a:r>
            <a:r>
              <a:rPr lang="en-US" dirty="0" smtClean="0"/>
              <a:t>, the benzodiazepines</a:t>
            </a:r>
            <a:r>
              <a:rPr lang="en-US" baseline="0" dirty="0" smtClean="0"/>
              <a:t> alprazolam and </a:t>
            </a:r>
            <a:r>
              <a:rPr lang="en-US" baseline="0" dirty="0" err="1" smtClean="0"/>
              <a:t>triazolam</a:t>
            </a:r>
            <a:r>
              <a:rPr lang="en-US" baseline="0" dirty="0" smtClean="0"/>
              <a:t>, the anxiolytic </a:t>
            </a:r>
            <a:r>
              <a:rPr lang="en-US" baseline="0" dirty="0" err="1" smtClean="0"/>
              <a:t>buspirone</a:t>
            </a:r>
            <a:r>
              <a:rPr lang="en-US" baseline="0" dirty="0" smtClean="0"/>
              <a:t>, HMG-CoA reductase inhibitors (statins), and multiple antipsychotics are all substrates for CYP3A4. </a:t>
            </a:r>
          </a:p>
          <a:p>
            <a:pPr marL="171450" indent="-171450">
              <a:buFontTx/>
              <a:buChar char="-"/>
            </a:pPr>
            <a:r>
              <a:rPr lang="en-US" baseline="0" dirty="0" smtClean="0"/>
              <a:t>Fluvoxamine, fluoxetine, and </a:t>
            </a:r>
            <a:r>
              <a:rPr lang="en-US" baseline="0" dirty="0" err="1" smtClean="0"/>
              <a:t>nefazodone</a:t>
            </a:r>
            <a:r>
              <a:rPr lang="en-US" baseline="0" dirty="0" smtClean="0"/>
              <a:t> are moderate CYP3A4 inhibitors, as are some </a:t>
            </a:r>
            <a:r>
              <a:rPr lang="en-US" baseline="0" dirty="0" err="1" smtClean="0"/>
              <a:t>nonpsychotropic</a:t>
            </a:r>
            <a:r>
              <a:rPr lang="en-US" baseline="0" dirty="0" smtClean="0"/>
              <a:t> agents.</a:t>
            </a:r>
          </a:p>
          <a:p>
            <a:pPr marL="0" indent="0">
              <a:buFontTx/>
              <a:buNone/>
            </a:pP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57</a:t>
            </a:fld>
            <a:endParaRPr lang="en-US"/>
          </a:p>
        </p:txBody>
      </p:sp>
    </p:spTree>
    <p:extLst>
      <p:ext uri="{BB962C8B-B14F-4D97-AF65-F5344CB8AC3E}">
        <p14:creationId xmlns:p14="http://schemas.microsoft.com/office/powerpoint/2010/main" val="28143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relationship between dose and effect can be separated into pharmacokinetic</a:t>
            </a:r>
            <a:r>
              <a:rPr lang="en-US" baseline="0" dirty="0" smtClean="0"/>
              <a:t> (dose-concentration) and pharmacodynamics (concentration-effect) components.</a:t>
            </a:r>
          </a:p>
          <a:p>
            <a:pPr marL="171450" indent="-171450">
              <a:buFontTx/>
              <a:buChar char="-"/>
            </a:pPr>
            <a:r>
              <a:rPr lang="en-US" baseline="0" dirty="0" smtClean="0"/>
              <a:t>Concentration provides the link between pharmacokinetics and </a:t>
            </a:r>
            <a:r>
              <a:rPr lang="en-US" baseline="0" dirty="0" err="1" smtClean="0"/>
              <a:t>pharmacodyncamis</a:t>
            </a:r>
            <a:r>
              <a:rPr lang="en-US" baseline="0" dirty="0" smtClean="0"/>
              <a:t> and is he focus of the target concentration approach to rational dosing.</a:t>
            </a:r>
          </a:p>
          <a:p>
            <a:pPr marL="171450" indent="-171450">
              <a:buFontTx/>
              <a:buChar cha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a:t>
            </a:r>
            <a:r>
              <a:rPr lang="en-US" baseline="0" dirty="0" err="1" smtClean="0"/>
              <a:t>Katzung</a:t>
            </a:r>
            <a:r>
              <a:rPr lang="en-US" baseline="0" dirty="0" smtClean="0"/>
              <a:t> BG, Masters SB, and Trevor AJ. Basic &amp; Clinical Pharmacology. 2012. 12</a:t>
            </a:r>
            <a:r>
              <a:rPr lang="en-US" baseline="30000" dirty="0" smtClean="0"/>
              <a:t>th</a:t>
            </a:r>
            <a:r>
              <a:rPr lang="en-US" baseline="0" dirty="0" smtClean="0"/>
              <a:t> ed. </a:t>
            </a:r>
          </a:p>
          <a:p>
            <a:pPr marL="0" indent="0">
              <a:buFontTx/>
              <a:buNone/>
            </a:pP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a:t>
            </a:fld>
            <a:endParaRPr lang="en-US"/>
          </a:p>
        </p:txBody>
      </p:sp>
    </p:spTree>
    <p:extLst>
      <p:ext uri="{BB962C8B-B14F-4D97-AF65-F5344CB8AC3E}">
        <p14:creationId xmlns:p14="http://schemas.microsoft.com/office/powerpoint/2010/main" val="2649791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Important concept: recommended dosages are obtained from healthy volunteers and possibly (ward) “sick” patients</a:t>
            </a:r>
          </a:p>
          <a:p>
            <a:pPr marL="171450" indent="-171450">
              <a:buFontTx/>
              <a:buChar char="-"/>
            </a:pPr>
            <a:r>
              <a:rPr lang="en-US" baseline="0" dirty="0" smtClean="0"/>
              <a:t>“Deranged PK” – difficult to predict. Obviously, the first two bullet points would result in lower drug concentrations vs. last bullet point could result in higher drug concentrations. Also, note the dynamic nature of PK in a critically ill patient – things can progress rapidly.</a:t>
            </a:r>
          </a:p>
          <a:p>
            <a:pPr marL="171450" indent="-171450">
              <a:buFontTx/>
              <a:buChar char="-"/>
            </a:pPr>
            <a:endParaRPr lang="en-US" baseline="0" dirty="0" smtClean="0"/>
          </a:p>
          <a:p>
            <a:pPr marL="171450" indent="-171450">
              <a:buFontTx/>
              <a:buChar char="-"/>
            </a:pPr>
            <a:r>
              <a:rPr lang="en-US" baseline="0" dirty="0" smtClean="0"/>
              <a:t>Endotoxins, such as lipopolysaccharides (Gram-negative bacteria), </a:t>
            </a:r>
            <a:r>
              <a:rPr lang="en-US" baseline="0" dirty="0" err="1" smtClean="0"/>
              <a:t>lipoteichoic</a:t>
            </a:r>
            <a:r>
              <a:rPr lang="en-US" baseline="0" dirty="0" smtClean="0"/>
              <a:t> acid (Gram-positive bacteria), or </a:t>
            </a:r>
            <a:r>
              <a:rPr lang="en-US" baseline="0" dirty="0" err="1" smtClean="0"/>
              <a:t>mannan</a:t>
            </a:r>
            <a:r>
              <a:rPr lang="en-US" baseline="0" dirty="0" smtClean="0"/>
              <a:t> (fungi) stimulate the production of various endogenous mediators, such as cytokines, interleukins, platelet activating factor, eicosanoids, complement components, and </a:t>
            </a:r>
            <a:r>
              <a:rPr lang="en-US" baseline="0" dirty="0" err="1" smtClean="0"/>
              <a:t>kinins</a:t>
            </a:r>
            <a:r>
              <a:rPr lang="en-US" baseline="0" dirty="0" smtClean="0"/>
              <a:t> -&gt; direct or indirect effect on vascular endothelium -&gt; either vasoconstriction or vasodilatation with maldistribution of blood flow, endothelial damage, and increased capillary permeability. </a:t>
            </a:r>
          </a:p>
          <a:p>
            <a:pPr marL="171450" indent="-171450">
              <a:buFontTx/>
              <a:buChar char="-"/>
            </a:pPr>
            <a:r>
              <a:rPr lang="en-US" baseline="0" dirty="0" smtClean="0"/>
              <a:t>Capillary leak syndrome results in fluid shifts from the intravascular compartment to the interstitial space, which is known as </a:t>
            </a:r>
            <a:r>
              <a:rPr lang="en-US" u="sng" baseline="0" dirty="0" smtClean="0"/>
              <a:t>“third-spacing”</a:t>
            </a:r>
            <a:r>
              <a:rPr lang="en-US" baseline="0" dirty="0" smtClean="0"/>
              <a:t>. (Increases </a:t>
            </a:r>
            <a:r>
              <a:rPr lang="en-US" baseline="0" dirty="0" err="1" smtClean="0"/>
              <a:t>Vd</a:t>
            </a:r>
            <a:r>
              <a:rPr lang="en-US" baseline="0" dirty="0" smtClean="0"/>
              <a:t> of water-soluble drugs.)</a:t>
            </a:r>
          </a:p>
          <a:p>
            <a:pPr marL="171450" indent="-171450">
              <a:buFontTx/>
              <a:buChar char="-"/>
            </a:pPr>
            <a:endParaRPr lang="en-US" baseline="0" dirty="0" smtClean="0"/>
          </a:p>
          <a:p>
            <a:pPr marL="171450" indent="-171450">
              <a:buFontTx/>
              <a:buChar char="-"/>
            </a:pPr>
            <a:r>
              <a:rPr lang="en-US" baseline="0" dirty="0" smtClean="0"/>
              <a:t>Cardiac index is equal to cardiac output over body surface area. Cardiac output = stroke volume x heart rate. CI=CO/BSA=(SV*HR)/BSA. Increased cardiac index can lead to increased renal blood flow.</a:t>
            </a:r>
          </a:p>
          <a:p>
            <a:pPr marL="171450" indent="-171450">
              <a:buFontTx/>
              <a:buChar char="-"/>
            </a:pPr>
            <a:endParaRPr lang="en-US" baseline="0" dirty="0" smtClean="0"/>
          </a:p>
          <a:p>
            <a:pPr marL="171450" indent="-171450">
              <a:buFontTx/>
              <a:buChar char="-"/>
            </a:pPr>
            <a:r>
              <a:rPr lang="en-US" baseline="0" dirty="0" smtClean="0"/>
              <a:t>As sepsis progresses, significant myocardial depression can occur, which leads to a decrease in organ perfusion. Myocardial insufficiency and abnormalities of the macrovascular circulation are compounded by failure of the microcirculation. This induces end-organ microvascular alterations, which may progress to multiple organ dysfunction syndrome. </a:t>
            </a:r>
          </a:p>
          <a:p>
            <a:pPr marL="171450" indent="-171450">
              <a:buFontTx/>
              <a:buChar char="-"/>
            </a:pPr>
            <a:endParaRPr lang="en-US" baseline="0" dirty="0" smtClean="0"/>
          </a:p>
          <a:p>
            <a:pPr marL="171450" indent="-171450">
              <a:buFontTx/>
              <a:buChar char="-"/>
            </a:pPr>
            <a:r>
              <a:rPr lang="en-US" baseline="0" dirty="0" smtClean="0"/>
              <a:t>2016 Consensus Definitions for Sepsis and Septic Shock -&gt; http://sites.jamanetwork.com/sepsis/ (PMID:  26903338).</a:t>
            </a:r>
          </a:p>
          <a:p>
            <a:pPr marL="0" indent="0">
              <a:buFontTx/>
              <a:buNone/>
            </a:pPr>
            <a:endParaRPr lang="en-US" baseline="0" dirty="0" smtClean="0"/>
          </a:p>
          <a:p>
            <a:pPr marL="0" indent="0">
              <a:buFontTx/>
              <a:buNone/>
            </a:pPr>
            <a:r>
              <a:rPr lang="en-US" baseline="0" dirty="0" smtClean="0"/>
              <a:t>Image: UCSF Medical Center. A Family Guide to the Intensive Care Unit (ICU). http://campuslifeservices.ucsf.edu/dmx/PatientEd/SDICU0005.pdf </a:t>
            </a:r>
          </a:p>
          <a:p>
            <a:pPr marL="0" indent="0">
              <a:buFontTx/>
              <a:buNone/>
            </a:pPr>
            <a:endParaRPr lang="en-US" baseline="0" dirty="0" smtClean="0"/>
          </a:p>
          <a:p>
            <a:pPr marL="0" indent="0">
              <a:buFontTx/>
              <a:buNone/>
            </a:pPr>
            <a:r>
              <a:rPr lang="en-US" baseline="0" dirty="0" smtClean="0"/>
              <a:t>Reference: Roberts JA and </a:t>
            </a:r>
            <a:r>
              <a:rPr lang="en-US" baseline="0" dirty="0" err="1" smtClean="0"/>
              <a:t>Lipman</a:t>
            </a:r>
            <a:r>
              <a:rPr lang="en-US" baseline="0" dirty="0" smtClean="0"/>
              <a:t> J. Antibacterial dosing in intensive care: pharmacokinetics, degree of disease and pharmacodynamics of sepsis. </a:t>
            </a:r>
            <a:r>
              <a:rPr lang="en-US" baseline="0" dirty="0" err="1" smtClean="0"/>
              <a:t>Clin</a:t>
            </a:r>
            <a:r>
              <a:rPr lang="en-US" baseline="0" dirty="0" smtClean="0"/>
              <a:t> </a:t>
            </a:r>
            <a:r>
              <a:rPr lang="en-US" baseline="0" dirty="0" err="1" smtClean="0"/>
              <a:t>Pharmacokinet</a:t>
            </a:r>
            <a:r>
              <a:rPr lang="en-US" baseline="0" dirty="0" smtClean="0"/>
              <a:t>. 2006; 45(8):755-773.</a:t>
            </a:r>
          </a:p>
          <a:p>
            <a:pPr marL="0" indent="0">
              <a:buFontTx/>
              <a:buNone/>
            </a:pPr>
            <a:r>
              <a:rPr lang="en-US" baseline="0" dirty="0" smtClean="0"/>
              <a:t>Additional recommended reference: </a:t>
            </a:r>
            <a:r>
              <a:rPr lang="en-US" baseline="0" dirty="0" err="1" smtClean="0"/>
              <a:t>Lipman</a:t>
            </a:r>
            <a:r>
              <a:rPr lang="en-US" baseline="0" dirty="0" smtClean="0"/>
              <a:t> J. Pharmacokinetics in the critically ill. http://www.slideshare.net/oliflower/1200-j-lipman-38900607. Accessed 20 Feb 2016.</a:t>
            </a:r>
            <a:endParaRPr lang="en-US" dirty="0" smtClean="0"/>
          </a:p>
        </p:txBody>
      </p:sp>
      <p:sp>
        <p:nvSpPr>
          <p:cNvPr id="4" name="Slide Number Placeholder 3"/>
          <p:cNvSpPr>
            <a:spLocks noGrp="1"/>
          </p:cNvSpPr>
          <p:nvPr>
            <p:ph type="sldNum" sz="quarter" idx="10"/>
          </p:nvPr>
        </p:nvSpPr>
        <p:spPr/>
        <p:txBody>
          <a:bodyPr/>
          <a:lstStyle/>
          <a:p>
            <a:fld id="{B722B8FC-AC37-8742-81BD-0ACA5F3F8A55}" type="slidenum">
              <a:rPr lang="en-US" smtClean="0"/>
              <a:t>61</a:t>
            </a:fld>
            <a:endParaRPr lang="en-US"/>
          </a:p>
        </p:txBody>
      </p:sp>
    </p:spTree>
    <p:extLst>
      <p:ext uri="{BB962C8B-B14F-4D97-AF65-F5344CB8AC3E}">
        <p14:creationId xmlns:p14="http://schemas.microsoft.com/office/powerpoint/2010/main" val="3874543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one equation on here</a:t>
            </a:r>
            <a:r>
              <a:rPr lang="en-US" baseline="0" dirty="0" smtClean="0"/>
              <a:t> that comes up a lot: the Cockcroft and Gault equation, which is used to estimate a patient’s renal function. Often, this value in mL/min is used to determine a patient’s dose based on their renal function.</a:t>
            </a:r>
          </a:p>
          <a:p>
            <a:endParaRPr lang="en-US" baseline="0" dirty="0" smtClean="0"/>
          </a:p>
          <a:p>
            <a:r>
              <a:rPr lang="en-US" baseline="0" dirty="0" smtClean="0"/>
              <a:t>This particular calculation has to do with lithium, which was on the list of medications for which therapeutic drug monitoring is sometimes used since it has a narrow therapeutic range (NRT) and a known blood level correlates with its efficacy and toxicity.</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62</a:t>
            </a:fld>
            <a:endParaRPr lang="en-US"/>
          </a:p>
        </p:txBody>
      </p:sp>
    </p:spTree>
    <p:extLst>
      <p:ext uri="{BB962C8B-B14F-4D97-AF65-F5344CB8AC3E}">
        <p14:creationId xmlns:p14="http://schemas.microsoft.com/office/powerpoint/2010/main" val="891083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As Lenz et al conclude, it is clear the physical activity can and dose have an interaction</a:t>
            </a:r>
            <a:r>
              <a:rPr lang="en-US" baseline="0" dirty="0" smtClean="0"/>
              <a:t> with some medications, particularly those with a narrow therapeutic range, and vice versa. </a:t>
            </a:r>
          </a:p>
          <a:p>
            <a:pPr marL="171450" indent="-171450">
              <a:buFontTx/>
              <a:buChar char="-"/>
            </a:pPr>
            <a:r>
              <a:rPr lang="en-US" baseline="0" dirty="0" smtClean="0"/>
              <a:t>Exercise-PD interactions that affect exercise performance are more easily understood and measured than exercise-PK interactions.</a:t>
            </a:r>
          </a:p>
          <a:p>
            <a:pPr marL="171450" indent="-171450">
              <a:buFontTx/>
              <a:buChar char="-"/>
            </a:pPr>
            <a:r>
              <a:rPr lang="en-US" baseline="0" dirty="0" smtClean="0"/>
              <a:t>‘Research in this area has been conducted since the 1960s yet most healthcare providers are unaware that such interactions exist. Perhaps the reason for this is the fact that little clinical data can be tied to even the PK parameter changes that prove to be statistically significant.’</a:t>
            </a:r>
          </a:p>
          <a:p>
            <a:pPr marL="171450" indent="-171450">
              <a:buFontTx/>
              <a:buChar char="-"/>
            </a:pPr>
            <a:r>
              <a:rPr lang="en-US" baseline="0" dirty="0" smtClean="0"/>
              <a:t>‘With the information that is available to date, the practical emphasis of drug--exercise pharmacokinetic interactions should be focused on three areas: insulin injection site and timing relative to a bout of physical activity, medications that have a narrow therapeutic range and medications that are administered via transdermal patch drug delivery system, especially when coupled with activities that are of long duration.’</a:t>
            </a:r>
          </a:p>
          <a:p>
            <a:pPr marL="171450" indent="-171450">
              <a:buFontTx/>
              <a:buChar char="-"/>
            </a:pPr>
            <a:r>
              <a:rPr lang="en-US" baseline="0" dirty="0" smtClean="0"/>
              <a:t>Three major groups of medications talked about today: insulin, narrow therapeutic range drugs, and transdermal patch drug delivery system.</a:t>
            </a:r>
          </a:p>
          <a:p>
            <a:pPr marL="171450" indent="-171450">
              <a:buFontTx/>
              <a:buChar char="-"/>
            </a:pPr>
            <a:r>
              <a:rPr lang="en-US" baseline="0" dirty="0" smtClean="0"/>
              <a:t>Digoxin, theophylline, and warfarin are all considered to have a narrow therapeutic range. Blood levels outside the therapeutic range for these medications can have serious consequences when they are both toxic and sub-therapeutic. Monitoring of both PK and clinical variables of these medications in a person who is physically active may be particularly important. Healthcare professionals – educate the patient about signs and symptoms of drug toxicity with these medications in case of adverse reaction developing as a result of increased physical activity. For warfarin, more frequent INR measurements may be warranted for patients involved in physical therapy or a training program.</a:t>
            </a:r>
          </a:p>
          <a:p>
            <a:pPr marL="0" indent="0">
              <a:buFontTx/>
              <a:buNone/>
            </a:pPr>
            <a:r>
              <a:rPr lang="en-US" dirty="0" smtClean="0"/>
              <a:t>Reference: Lenz TL. The effects of high physical activity on pharmacokinetic drug interactions. Expert opinion on drug metabolism &amp; toxicology. 2011;7(3):257-266.</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63</a:t>
            </a:fld>
            <a:endParaRPr lang="en-US"/>
          </a:p>
        </p:txBody>
      </p:sp>
    </p:spTree>
    <p:extLst>
      <p:ext uri="{BB962C8B-B14F-4D97-AF65-F5344CB8AC3E}">
        <p14:creationId xmlns:p14="http://schemas.microsoft.com/office/powerpoint/2010/main" val="9802886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65</a:t>
            </a:fld>
            <a:endParaRPr lang="en-US"/>
          </a:p>
        </p:txBody>
      </p:sp>
    </p:spTree>
    <p:extLst>
      <p:ext uri="{BB962C8B-B14F-4D97-AF65-F5344CB8AC3E}">
        <p14:creationId xmlns:p14="http://schemas.microsoft.com/office/powerpoint/2010/main" val="42351803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1" dirty="0" smtClean="0"/>
              <a:t>Antagonists: retain the resting state with infrequent opening of the channel</a:t>
            </a:r>
          </a:p>
          <a:p>
            <a:pPr marL="285750" indent="-285750">
              <a:buFont typeface="Arial" panose="020B0604020202020204" pitchFamily="34" charset="0"/>
              <a:buChar char="•"/>
            </a:pPr>
            <a:r>
              <a:rPr lang="en-US" b="1" dirty="0" smtClean="0"/>
              <a:t>Inverse Agonists: put the ion channel in a closed and inactive state</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69</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70</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71</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72</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73</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74</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some medications are given with food to improve</a:t>
            </a:r>
            <a:r>
              <a:rPr lang="en-US" baseline="0" dirty="0" smtClean="0"/>
              <a:t> absorption. One example is </a:t>
            </a:r>
            <a:r>
              <a:rPr lang="en-US" baseline="0" dirty="0" err="1" smtClean="0"/>
              <a:t>atovaquone</a:t>
            </a:r>
            <a:r>
              <a:rPr lang="en-US" baseline="0" dirty="0" smtClean="0"/>
              <a:t>, a component of an anti-malarial drug called </a:t>
            </a:r>
            <a:r>
              <a:rPr lang="en-US" baseline="0" dirty="0" err="1" smtClean="0"/>
              <a:t>Malarone</a:t>
            </a:r>
            <a:r>
              <a:rPr lang="en-US" baseline="0" dirty="0" smtClean="0"/>
              <a:t>. </a:t>
            </a:r>
            <a:r>
              <a:rPr lang="en-US" baseline="0" dirty="0" err="1" smtClean="0"/>
              <a:t>Atovaquone</a:t>
            </a:r>
            <a:r>
              <a:rPr lang="en-US" baseline="0" dirty="0" smtClean="0"/>
              <a:t> is a highly lipophilic compound with low aqueous solubility. Dietary fat taken with </a:t>
            </a:r>
            <a:r>
              <a:rPr lang="en-US" baseline="0" dirty="0" err="1" smtClean="0"/>
              <a:t>atovaquone</a:t>
            </a:r>
            <a:r>
              <a:rPr lang="en-US" baseline="0" dirty="0" smtClean="0"/>
              <a:t> increases the rate and extent of absorption, increasing exposure (area under the curve) and peak drug levels (</a:t>
            </a:r>
            <a:r>
              <a:rPr lang="en-US" baseline="0" dirty="0" err="1" smtClean="0"/>
              <a:t>Cmax</a:t>
            </a:r>
            <a:r>
              <a:rPr lang="en-US" baseline="0" dirty="0" smtClean="0"/>
              <a:t>) by 2-3 times and 5 times, respectively, compared with fasting conditions. </a:t>
            </a:r>
          </a:p>
          <a:p>
            <a:endParaRPr lang="en-US" baseline="0" dirty="0" smtClean="0"/>
          </a:p>
          <a:p>
            <a:r>
              <a:rPr lang="en-US" baseline="0" dirty="0" smtClean="0"/>
              <a:t>The absolute bioavailability of the tablet formulation when taken with food is 23%. Patients are counseled that </a:t>
            </a:r>
            <a:r>
              <a:rPr lang="en-US" baseline="0" dirty="0" err="1" smtClean="0"/>
              <a:t>Malarone</a:t>
            </a:r>
            <a:r>
              <a:rPr lang="en-US" baseline="0" dirty="0" smtClean="0"/>
              <a:t> tablets should be taken with food or a milky drink. </a:t>
            </a:r>
            <a:endParaRPr lang="en-US" dirty="0" smtClean="0"/>
          </a:p>
          <a:p>
            <a:endParaRPr lang="en-US" dirty="0" smtClean="0"/>
          </a:p>
          <a:p>
            <a:r>
              <a:rPr lang="en-US" dirty="0" smtClean="0"/>
              <a:t>Reference:</a:t>
            </a:r>
            <a:r>
              <a:rPr lang="en-US" baseline="0" dirty="0" smtClean="0"/>
              <a:t> </a:t>
            </a:r>
            <a:r>
              <a:rPr lang="en-US" baseline="0" dirty="0" err="1" smtClean="0"/>
              <a:t>Malarone</a:t>
            </a:r>
            <a:r>
              <a:rPr lang="en-US" baseline="0" dirty="0" smtClean="0"/>
              <a:t> Prescribing Information. 2010 March. http://dailymed.nlm.nih.gov/dailymed/drugInfo.cfm?setid=fc22e8d8-3bfb-4f70-a599-dd81262a4887. Accessed 29 Feb 2016.</a:t>
            </a:r>
            <a:endParaRPr lang="en-US" dirty="0" smtClean="0"/>
          </a:p>
          <a:p>
            <a:endParaRPr lang="en-US" dirty="0" smtClean="0"/>
          </a:p>
          <a:p>
            <a:r>
              <a:rPr lang="en-US" dirty="0" smtClean="0"/>
              <a:t>Reference: https://www.andertoons.com/pharmacy/cartoon/7435/take-one-pill-twice-a-day-hidden-in-some-cheese.</a:t>
            </a:r>
            <a:r>
              <a:rPr lang="en-US" baseline="0" dirty="0" smtClean="0"/>
              <a:t> Accessed 29 Feb 2016.</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8</a:t>
            </a:fld>
            <a:endParaRPr lang="en-US"/>
          </a:p>
        </p:txBody>
      </p:sp>
    </p:spTree>
    <p:extLst>
      <p:ext uri="{BB962C8B-B14F-4D97-AF65-F5344CB8AC3E}">
        <p14:creationId xmlns:p14="http://schemas.microsoft.com/office/powerpoint/2010/main" val="22405007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75</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76</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 positive allosteric modulator binds to its site</a:t>
            </a:r>
            <a:r>
              <a:rPr lang="en-US" baseline="0" dirty="0" smtClean="0"/>
              <a:t> while an agonist is also bound, the channel opens more frequently than when only the agonist is bound, therefore allowing more ions into the cell.</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77</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GPCR: G-protein coupled receptor</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79</a:t>
            </a:fld>
            <a:endParaRPr lang="en-US"/>
          </a:p>
        </p:txBody>
      </p:sp>
    </p:spTree>
    <p:extLst>
      <p:ext uri="{BB962C8B-B14F-4D97-AF65-F5344CB8AC3E}">
        <p14:creationId xmlns:p14="http://schemas.microsoft.com/office/powerpoint/2010/main" val="33288244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 the presence</a:t>
            </a:r>
            <a:r>
              <a:rPr lang="en-US" baseline="0" dirty="0" smtClean="0"/>
              <a:t> of a full agonist, the partial agonist will actually turn down the strength of various downstream signals. For this reason, especially in psychopharmacology, partial agonists are sometimes referred to as stabilizers.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80</a:t>
            </a:fld>
            <a:endParaRPr lang="en-US"/>
          </a:p>
        </p:txBody>
      </p:sp>
    </p:spTree>
    <p:extLst>
      <p:ext uri="{BB962C8B-B14F-4D97-AF65-F5344CB8AC3E}">
        <p14:creationId xmlns:p14="http://schemas.microsoft.com/office/powerpoint/2010/main" val="2099082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Antagonists also reverse the effects of inverse agonists, again by blocking the inverse agonists from binding and then returning the receptor conformation to the baseline state. </a:t>
            </a:r>
          </a:p>
          <a:p>
            <a:pPr marL="171450" indent="-171450">
              <a:buFontTx/>
              <a:buChar char="-"/>
            </a:pPr>
            <a:r>
              <a:rPr lang="en-US" dirty="0" smtClean="0"/>
              <a:t>Antagonists do not have any impact on signal transduction</a:t>
            </a:r>
            <a:r>
              <a:rPr lang="en-US" baseline="0" dirty="0" smtClean="0"/>
              <a:t> in the absence of an agonist.</a:t>
            </a:r>
            <a:endParaRPr lang="en-US" dirty="0" smtClean="0"/>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81</a:t>
            </a:fld>
            <a:endParaRPr lang="en-US"/>
          </a:p>
        </p:txBody>
      </p:sp>
    </p:spTree>
    <p:extLst>
      <p:ext uri="{BB962C8B-B14F-4D97-AF65-F5344CB8AC3E}">
        <p14:creationId xmlns:p14="http://schemas.microsoft.com/office/powerpoint/2010/main" val="1696847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i="0" dirty="0" smtClean="0"/>
              <a:t>Background</a:t>
            </a:r>
            <a:r>
              <a:rPr lang="en-US" dirty="0" smtClean="0"/>
              <a:t>: In humans, real-time information of </a:t>
            </a:r>
            <a:r>
              <a:rPr lang="en-US" dirty="0" err="1" smtClean="0"/>
              <a:t>Dex</a:t>
            </a:r>
            <a:r>
              <a:rPr lang="en-US" dirty="0" smtClean="0"/>
              <a:t>-P transdermal delivery during iontophoresis is unknown.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smtClean="0"/>
              <a:t>Objective: To determine</a:t>
            </a:r>
            <a:r>
              <a:rPr lang="en-US" baseline="0" dirty="0" smtClean="0"/>
              <a:t> the time course of dexamethasone sodium phosphate (</a:t>
            </a:r>
            <a:r>
              <a:rPr lang="en-US" baseline="0" dirty="0" err="1" smtClean="0"/>
              <a:t>Dex</a:t>
            </a:r>
            <a:r>
              <a:rPr lang="en-US" baseline="0" dirty="0" smtClean="0"/>
              <a:t>-P) during iontophoresis to underlying tissues using </a:t>
            </a:r>
            <a:r>
              <a:rPr lang="en-US" baseline="0" dirty="0" err="1" smtClean="0"/>
              <a:t>microdialysis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83</a:t>
            </a:fld>
            <a:endParaRPr lang="en-US"/>
          </a:p>
        </p:txBody>
      </p:sp>
    </p:spTree>
    <p:extLst>
      <p:ext uri="{BB962C8B-B14F-4D97-AF65-F5344CB8AC3E}">
        <p14:creationId xmlns:p14="http://schemas.microsoft.com/office/powerpoint/2010/main" val="24807407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1" dirty="0" smtClean="0"/>
              <a:t>Results: </a:t>
            </a:r>
            <a:r>
              <a:rPr lang="en-US" i="0" dirty="0" smtClean="0"/>
              <a:t>There</a:t>
            </a:r>
            <a:r>
              <a:rPr lang="en-US" i="0" baseline="0" dirty="0" smtClean="0"/>
              <a:t> was no difference in </a:t>
            </a:r>
            <a:r>
              <a:rPr lang="en-US" i="0" baseline="0" dirty="0" err="1" smtClean="0"/>
              <a:t>Dex</a:t>
            </a:r>
            <a:r>
              <a:rPr lang="en-US" i="0" baseline="0" dirty="0" smtClean="0"/>
              <a:t>-total between current intensities (p=0.99), but a greater amount of </a:t>
            </a:r>
            <a:r>
              <a:rPr lang="en-US" i="0" baseline="0" dirty="0" err="1" smtClean="0"/>
              <a:t>Dex</a:t>
            </a:r>
            <a:r>
              <a:rPr lang="en-US" i="0" baseline="0" dirty="0" smtClean="0"/>
              <a:t>-total was recovered superficially at 1mm compared to the 4-mm depth (p&lt;0.0001). </a:t>
            </a:r>
          </a:p>
          <a:p>
            <a:pPr marL="171450" indent="-171450">
              <a:buFontTx/>
              <a:buChar char="-"/>
            </a:pPr>
            <a:r>
              <a:rPr lang="en-US" i="0" baseline="0" dirty="0" smtClean="0"/>
              <a:t>Peak concentrations mean +/- SD for the 1- and 2-mA currents at 1 mm were 10.8 +/- 8.1 and 7.7 +/- 5.5 </a:t>
            </a:r>
            <a:r>
              <a:rPr lang="en-US" i="0" baseline="0" dirty="0" err="1" smtClean="0"/>
              <a:t>ug</a:t>
            </a:r>
            <a:r>
              <a:rPr lang="en-US" i="0" baseline="0" dirty="0" smtClean="0"/>
              <a:t>/mL, and at 4 mm were 2.0 +/- 0.8 and 1.3 +/- 1.9 </a:t>
            </a:r>
            <a:r>
              <a:rPr lang="en-US" i="0" baseline="0" dirty="0" err="1" smtClean="0"/>
              <a:t>ug</a:t>
            </a:r>
            <a:r>
              <a:rPr lang="en-US" i="0" baseline="0" dirty="0" smtClean="0"/>
              <a:t>/mL, respectively.</a:t>
            </a:r>
          </a:p>
          <a:p>
            <a:pPr marL="171450" indent="-171450">
              <a:buFontTx/>
              <a:buChar char="-"/>
            </a:pPr>
            <a:r>
              <a:rPr lang="en-US" i="0" baseline="0" dirty="0" smtClean="0"/>
              <a:t>Peak skin perfusion was 741.4$ +/- 408.7% and 711.6% +/- 260.8% at baseline for 1- and 2-mA intensities, respectively.</a:t>
            </a:r>
          </a:p>
          <a:p>
            <a:pPr marL="171450" indent="-171450">
              <a:buFontTx/>
              <a:buChar char="-"/>
            </a:pPr>
            <a:r>
              <a:rPr lang="en-US" i="0" baseline="0" dirty="0" smtClean="0"/>
              <a:t>Skin perfusion returned to baseline levels earlier during 1-mA intensity at 110 mA-min dose within the treatment, compared to 2 mA at 60 minutes posttreatment.</a:t>
            </a:r>
          </a:p>
          <a:p>
            <a:pPr marL="171450" indent="-171450">
              <a:buFontTx/>
              <a:buChar char="-"/>
            </a:pPr>
            <a:endParaRPr lang="en-US" i="1" baseline="0" dirty="0" smtClean="0"/>
          </a:p>
          <a:p>
            <a:pPr marL="171450" indent="-171450">
              <a:buFontTx/>
              <a:buChar char="-"/>
            </a:pPr>
            <a:r>
              <a:rPr lang="en-US" i="1" baseline="0" dirty="0" smtClean="0"/>
              <a:t>Conclusion:</a:t>
            </a:r>
            <a:r>
              <a:rPr lang="en-US" i="0" baseline="0" dirty="0" smtClean="0"/>
              <a:t> Transdermal delivery of </a:t>
            </a:r>
            <a:r>
              <a:rPr lang="en-US" i="0" baseline="0" dirty="0" err="1" smtClean="0"/>
              <a:t>Dex</a:t>
            </a:r>
            <a:r>
              <a:rPr lang="en-US" i="0" baseline="0" dirty="0" smtClean="0"/>
              <a:t>-P during iontophoresis was successfully measured in vivo through human skin.</a:t>
            </a:r>
          </a:p>
          <a:p>
            <a:pPr marL="171450" indent="-171450">
              <a:buFontTx/>
              <a:buChar char="-"/>
            </a:pPr>
            <a:r>
              <a:rPr lang="en-US" i="0" baseline="0" dirty="0" smtClean="0"/>
              <a:t>Measurable concentrations of </a:t>
            </a:r>
            <a:r>
              <a:rPr lang="en-US" i="0" baseline="0" dirty="0" err="1" smtClean="0"/>
              <a:t>Dex</a:t>
            </a:r>
            <a:r>
              <a:rPr lang="en-US" i="0" baseline="0" dirty="0" smtClean="0"/>
              <a:t>-total were found regardless of current intensity.</a:t>
            </a:r>
          </a:p>
          <a:p>
            <a:pPr marL="171450" indent="-171450">
              <a:buFontTx/>
              <a:buChar char="-"/>
            </a:pPr>
            <a:r>
              <a:rPr lang="en-US" i="0" baseline="0" dirty="0" smtClean="0"/>
              <a:t>Although current-induced vasodilation occurred, it did not significantly affect the tissue accumulation of </a:t>
            </a:r>
            <a:r>
              <a:rPr lang="en-US" i="0" baseline="0" dirty="0" err="1" smtClean="0"/>
              <a:t>Dex</a:t>
            </a:r>
            <a:r>
              <a:rPr lang="en-US" i="0" baseline="0" dirty="0" smtClean="0"/>
              <a:t>-total.</a:t>
            </a:r>
            <a:endParaRPr lang="en-US" i="1" dirty="0"/>
          </a:p>
        </p:txBody>
      </p:sp>
      <p:sp>
        <p:nvSpPr>
          <p:cNvPr id="4" name="Slide Number Placeholder 3"/>
          <p:cNvSpPr>
            <a:spLocks noGrp="1"/>
          </p:cNvSpPr>
          <p:nvPr>
            <p:ph type="sldNum" sz="quarter" idx="10"/>
          </p:nvPr>
        </p:nvSpPr>
        <p:spPr/>
        <p:txBody>
          <a:bodyPr/>
          <a:lstStyle/>
          <a:p>
            <a:fld id="{B722B8FC-AC37-8742-81BD-0ACA5F3F8A55}" type="slidenum">
              <a:rPr lang="en-US" smtClean="0"/>
              <a:t>85</a:t>
            </a:fld>
            <a:endParaRPr lang="en-US"/>
          </a:p>
        </p:txBody>
      </p:sp>
    </p:spTree>
    <p:extLst>
      <p:ext uri="{BB962C8B-B14F-4D97-AF65-F5344CB8AC3E}">
        <p14:creationId xmlns:p14="http://schemas.microsoft.com/office/powerpoint/2010/main" val="1755836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drug gets to organs, site</a:t>
            </a:r>
            <a:r>
              <a:rPr lang="en-US" baseline="0" dirty="0" smtClean="0"/>
              <a:t> of action, what happens? Pharmacologic effect and clinical response, which can include effectiveness and toxicity. These will be discussed in the second half of the lecture when we review pharmacodynamics. </a:t>
            </a:r>
          </a:p>
          <a:p>
            <a:endParaRPr lang="en-US" baseline="0" dirty="0" smtClean="0"/>
          </a:p>
          <a:p>
            <a:r>
              <a:rPr lang="en-US" baseline="0" dirty="0" smtClean="0"/>
              <a:t>Note: disposition or </a:t>
            </a:r>
            <a:r>
              <a:rPr lang="en-US" baseline="0" dirty="0" err="1" smtClean="0"/>
              <a:t>biodisposition</a:t>
            </a:r>
            <a:r>
              <a:rPr lang="en-US" baseline="0" dirty="0" smtClean="0"/>
              <a:t> are often used as a synonym for pharmacokinetics.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9</a:t>
            </a:fld>
            <a:endParaRPr lang="en-US"/>
          </a:p>
        </p:txBody>
      </p:sp>
    </p:spTree>
    <p:extLst>
      <p:ext uri="{BB962C8B-B14F-4D97-AF65-F5344CB8AC3E}">
        <p14:creationId xmlns:p14="http://schemas.microsoft.com/office/powerpoint/2010/main" val="2418241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a:t>
            </a:r>
            <a:r>
              <a:rPr lang="en-US" baseline="0" dirty="0" smtClean="0"/>
              <a:t> ways that a drug can get into your system</a:t>
            </a:r>
            <a:endParaRPr lang="en-US" dirty="0" smtClean="0"/>
          </a:p>
          <a:p>
            <a:endParaRPr lang="en-US" baseline="0" dirty="0" smtClean="0"/>
          </a:p>
          <a:p>
            <a:r>
              <a:rPr lang="en-US" baseline="0" dirty="0" smtClean="0"/>
              <a:t>See any routes not listed here?</a:t>
            </a:r>
          </a:p>
          <a:p>
            <a:pPr marL="171450" indent="-171450">
              <a:buFontTx/>
              <a:buChar char="-"/>
            </a:pPr>
            <a:r>
              <a:rPr lang="en-US" baseline="0" dirty="0" smtClean="0"/>
              <a:t>Topical</a:t>
            </a:r>
          </a:p>
          <a:p>
            <a:pPr marL="171450" indent="-171450">
              <a:buFontTx/>
              <a:buChar char="-"/>
            </a:pPr>
            <a:r>
              <a:rPr lang="en-US" baseline="0" dirty="0" smtClean="0"/>
              <a:t>Nasal</a:t>
            </a:r>
          </a:p>
          <a:p>
            <a:pPr marL="171450" indent="-171450">
              <a:buFontTx/>
              <a:buChar char="-"/>
            </a:pPr>
            <a:r>
              <a:rPr lang="en-US" baseline="0" dirty="0" smtClean="0"/>
              <a:t>Intravitreal</a:t>
            </a:r>
          </a:p>
          <a:p>
            <a:pPr marL="171450" indent="-171450">
              <a:buFontTx/>
              <a:buChar char="-"/>
            </a:pPr>
            <a:r>
              <a:rPr lang="en-US" baseline="0" dirty="0" smtClean="0"/>
              <a:t>Instillation into ear/eye</a:t>
            </a:r>
          </a:p>
          <a:p>
            <a:pPr marL="171450" indent="-171450">
              <a:buFontTx/>
              <a:buChar char="-"/>
            </a:pPr>
            <a:r>
              <a:rPr lang="en-US" baseline="0" dirty="0" err="1" smtClean="0"/>
              <a:t>Intracerebroventricular</a:t>
            </a:r>
            <a:r>
              <a:rPr lang="en-US" baseline="0" dirty="0" smtClean="0"/>
              <a:t> (Cook AM et al. Pharmacotherapy. 2009;29(7):832-45. PMID: 19558257.)</a:t>
            </a:r>
          </a:p>
          <a:p>
            <a:pPr marL="171450" indent="-171450">
              <a:buFontTx/>
              <a:buChar char="-"/>
            </a:pPr>
            <a:r>
              <a:rPr lang="en-US" baseline="0" dirty="0" smtClean="0"/>
              <a:t>Rectal, vaginal</a:t>
            </a:r>
          </a:p>
          <a:p>
            <a:pPr marL="171450" indent="-171450">
              <a:buFontTx/>
              <a:buChar char="-"/>
            </a:pPr>
            <a:r>
              <a:rPr lang="en-US" baseline="0" dirty="0" err="1" smtClean="0"/>
              <a:t>Intracardiac</a:t>
            </a:r>
            <a:endParaRPr lang="en-US" baseline="0" dirty="0" smtClean="0"/>
          </a:p>
          <a:p>
            <a:pPr marL="171450" indent="-171450">
              <a:buFontTx/>
              <a:buChar char="-"/>
            </a:pPr>
            <a:r>
              <a:rPr lang="en-US" baseline="0" dirty="0" err="1" smtClean="0"/>
              <a:t>Intrarticular</a:t>
            </a:r>
            <a:r>
              <a:rPr lang="en-US" baseline="0" dirty="0" smtClean="0"/>
              <a:t> (joints)</a:t>
            </a:r>
          </a:p>
          <a:p>
            <a:pPr marL="171450" indent="-171450">
              <a:buFontTx/>
              <a:buChar char="-"/>
            </a:pPr>
            <a:r>
              <a:rPr lang="en-US" baseline="0" dirty="0" err="1" smtClean="0"/>
              <a:t>Intrasynovial</a:t>
            </a:r>
            <a:r>
              <a:rPr lang="en-US" baseline="0" dirty="0" smtClean="0"/>
              <a:t> (</a:t>
            </a:r>
            <a:r>
              <a:rPr lang="en-US" baseline="0" dirty="0" err="1" smtClean="0"/>
              <a:t>jointfluid</a:t>
            </a:r>
            <a:r>
              <a:rPr lang="en-US" baseline="0" dirty="0" smtClean="0"/>
              <a:t>)</a:t>
            </a:r>
          </a:p>
          <a:p>
            <a:endParaRPr lang="en-US" dirty="0" smtClean="0"/>
          </a:p>
          <a:p>
            <a:r>
              <a:rPr lang="en-US" dirty="0" smtClean="0"/>
              <a:t>Oral meds go through what we call first pass metabolism</a:t>
            </a:r>
          </a:p>
          <a:p>
            <a:pPr marL="171450" indent="-171450">
              <a:buFontTx/>
              <a:buChar char="-"/>
            </a:pPr>
            <a:r>
              <a:rPr lang="en-US" dirty="0" smtClean="0"/>
              <a:t>Means meds go through the liver before reaching the systemic</a:t>
            </a:r>
            <a:r>
              <a:rPr lang="en-US" baseline="0" dirty="0" smtClean="0"/>
              <a:t> circulation</a:t>
            </a:r>
          </a:p>
          <a:p>
            <a:pPr marL="171450" indent="-171450">
              <a:buFontTx/>
              <a:buChar char="-"/>
            </a:pPr>
            <a:r>
              <a:rPr lang="en-US" baseline="0" dirty="0" smtClean="0"/>
              <a:t>Oral dose is absorbed through gut wall -&gt; portal vein -&gt; liver -&gt; systemic circulation</a:t>
            </a:r>
          </a:p>
          <a:p>
            <a:pPr marL="171450" indent="-171450">
              <a:buFontTx/>
              <a:buChar char="-"/>
            </a:pPr>
            <a:r>
              <a:rPr lang="en-US" baseline="0" dirty="0" smtClean="0"/>
              <a:t>So the drug dose resulting after this first pass metabolism is what is truly bioavailable (i.e. reaches the systemic circulation)</a:t>
            </a:r>
          </a:p>
          <a:p>
            <a:pPr marL="171450" indent="-171450">
              <a:buFontTx/>
              <a:buChar char="-"/>
            </a:pPr>
            <a:endParaRPr lang="en-US" baseline="0" dirty="0" smtClean="0"/>
          </a:p>
          <a:p>
            <a:pPr marL="171450" indent="-171450">
              <a:buFontTx/>
              <a:buChar char="-"/>
            </a:pPr>
            <a:r>
              <a:rPr lang="en-US" baseline="0" dirty="0" smtClean="0"/>
              <a:t>First-pass effect (e.g., </a:t>
            </a:r>
            <a:r>
              <a:rPr lang="en-US" baseline="0" dirty="0" err="1" smtClean="0"/>
              <a:t>presystemic</a:t>
            </a:r>
            <a:r>
              <a:rPr lang="en-US" baseline="0" dirty="0" smtClean="0"/>
              <a:t> elimination): The elimination of drug that occurs after administration but before it reaches the systemic circulation (e.g., during passage through the gut wall, portal blood, and liver for an orally administered drug).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Reference: Trevor AJ, </a:t>
            </a:r>
            <a:r>
              <a:rPr lang="en-US" baseline="0" dirty="0" err="1" smtClean="0"/>
              <a:t>Katzung</a:t>
            </a:r>
            <a:r>
              <a:rPr lang="en-US" baseline="0" dirty="0" smtClean="0"/>
              <a:t> BG, and Masters SB. </a:t>
            </a:r>
            <a:r>
              <a:rPr lang="en-US" baseline="0" dirty="0" err="1" smtClean="0"/>
              <a:t>Katzung</a:t>
            </a:r>
            <a:r>
              <a:rPr lang="en-US" baseline="0" dirty="0" smtClean="0"/>
              <a:t> and Trevor’s Pharmacology. 7</a:t>
            </a:r>
            <a:r>
              <a:rPr lang="en-US" baseline="30000" dirty="0" smtClean="0"/>
              <a:t>th</a:t>
            </a:r>
            <a:r>
              <a:rPr lang="en-US" baseline="0" dirty="0" smtClean="0"/>
              <a:t> ed. 2005. </a:t>
            </a:r>
          </a:p>
          <a:p>
            <a:pPr marL="0" indent="0">
              <a:buFontTx/>
              <a:buNone/>
            </a:pPr>
            <a:endParaRPr lang="en-US" baseline="0" dirty="0" smtClean="0"/>
          </a:p>
          <a:p>
            <a:pPr marL="0" indent="0">
              <a:buFontTx/>
              <a:buNone/>
            </a:pPr>
            <a:r>
              <a:rPr lang="en-US" baseline="0" dirty="0" smtClean="0"/>
              <a:t>Quiz question: Do the following go through first-pass metabolism?</a:t>
            </a:r>
          </a:p>
          <a:p>
            <a:pPr marL="228600" indent="-228600">
              <a:buFontTx/>
              <a:buAutoNum type="alphaLcParenR"/>
            </a:pPr>
            <a:r>
              <a:rPr lang="en-US" baseline="0" dirty="0" smtClean="0"/>
              <a:t>Buccal? No, completely avoids first pass metabolism. Goes straight into bloodstream.</a:t>
            </a:r>
          </a:p>
          <a:p>
            <a:pPr marL="228600" indent="-228600">
              <a:buFontTx/>
              <a:buAutoNum type="alphaLcParenR"/>
            </a:pPr>
            <a:r>
              <a:rPr lang="en-US" baseline="0" dirty="0" smtClean="0"/>
              <a:t>Sublingual? No, completely avoids first pass metabolism. Goes straight into bloodstream.</a:t>
            </a:r>
          </a:p>
          <a:p>
            <a:pPr marL="228600" indent="-228600">
              <a:buFontTx/>
              <a:buAutoNum type="alphaLcParenR"/>
            </a:pPr>
            <a:r>
              <a:rPr lang="en-US" baseline="0" dirty="0" smtClean="0"/>
              <a:t>Transdermal? No, completely avoids first pass metabolism. Goes straight into bloodstream.</a:t>
            </a:r>
          </a:p>
          <a:p>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10</a:t>
            </a:fld>
            <a:endParaRPr lang="en-US"/>
          </a:p>
        </p:txBody>
      </p:sp>
    </p:spTree>
    <p:extLst>
      <p:ext uri="{BB962C8B-B14F-4D97-AF65-F5344CB8AC3E}">
        <p14:creationId xmlns:p14="http://schemas.microsoft.com/office/powerpoint/2010/main" val="233229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Parenteral: any medication route other than the alimentary canal</a:t>
            </a:r>
          </a:p>
          <a:p>
            <a:endParaRPr lang="en-US" baseline="0" dirty="0" smtClean="0"/>
          </a:p>
          <a:p>
            <a:r>
              <a:rPr lang="en-US" baseline="0" dirty="0" smtClean="0"/>
              <a:t>Image: Tilton J. Benefits and risks of parenteral nutrition in patients with cancer. Oncology Nurse Advisor. July/August 2011. Available at: http://media.oncologynurseadvisor.com/documents/26/ona_feature-pn0811_6351.pdf Accessed 21 Feb 2016.</a:t>
            </a:r>
            <a:endParaRPr lang="en-US" dirty="0"/>
          </a:p>
        </p:txBody>
      </p:sp>
      <p:sp>
        <p:nvSpPr>
          <p:cNvPr id="4" name="Slide Number Placeholder 3"/>
          <p:cNvSpPr>
            <a:spLocks noGrp="1"/>
          </p:cNvSpPr>
          <p:nvPr>
            <p:ph type="sldNum" sz="quarter" idx="10"/>
          </p:nvPr>
        </p:nvSpPr>
        <p:spPr/>
        <p:txBody>
          <a:bodyPr/>
          <a:lstStyle/>
          <a:p>
            <a:fld id="{B722B8FC-AC37-8742-81BD-0ACA5F3F8A55}" type="slidenum">
              <a:rPr lang="en-US" smtClean="0"/>
              <a:t>11</a:t>
            </a:fld>
            <a:endParaRPr lang="en-US"/>
          </a:p>
        </p:txBody>
      </p:sp>
    </p:spTree>
    <p:extLst>
      <p:ext uri="{BB962C8B-B14F-4D97-AF65-F5344CB8AC3E}">
        <p14:creationId xmlns:p14="http://schemas.microsoft.com/office/powerpoint/2010/main" val="1384772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03C269-1B7D-8949-849B-8A45F44FC9E8}" type="datetimeFigureOut">
              <a:rPr lang="en-US" smtClean="0"/>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221167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03C269-1B7D-8949-849B-8A45F44FC9E8}" type="datetimeFigureOut">
              <a:rPr lang="en-US" smtClean="0"/>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289114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03C269-1B7D-8949-849B-8A45F44FC9E8}" type="datetimeFigureOut">
              <a:rPr lang="en-US" smtClean="0"/>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4232183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03C269-1B7D-8949-849B-8A45F44FC9E8}" type="datetimeFigureOut">
              <a:rPr lang="en-US" smtClean="0"/>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4160616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03C269-1B7D-8949-849B-8A45F44FC9E8}" type="datetimeFigureOut">
              <a:rPr lang="en-US" smtClean="0"/>
              <a:t>3/3/2016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4287402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03C269-1B7D-8949-849B-8A45F44FC9E8}" type="datetimeFigureOut">
              <a:rPr lang="en-US" smtClean="0"/>
              <a:t>3/3/2016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3701398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03C269-1B7D-8949-849B-8A45F44FC9E8}" type="datetimeFigureOut">
              <a:rPr lang="en-US" smtClean="0"/>
              <a:t>3/3/2016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366577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03C269-1B7D-8949-849B-8A45F44FC9E8}" type="datetimeFigureOut">
              <a:rPr lang="en-US" smtClean="0"/>
              <a:t>3/3/2016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3666024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3C269-1B7D-8949-849B-8A45F44FC9E8}" type="datetimeFigureOut">
              <a:rPr lang="en-US" smtClean="0"/>
              <a:t>3/3/2016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58845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03C269-1B7D-8949-849B-8A45F44FC9E8}" type="datetimeFigureOut">
              <a:rPr lang="en-US" smtClean="0"/>
              <a:t>3/3/2016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279061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03C269-1B7D-8949-849B-8A45F44FC9E8}" type="datetimeFigureOut">
              <a:rPr lang="en-US" smtClean="0"/>
              <a:t>3/3/2016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A7BF2-459F-6F4F-A26E-15BF7D3DC032}" type="slidenum">
              <a:rPr lang="en-US" smtClean="0"/>
              <a:t>‹#›</a:t>
            </a:fld>
            <a:endParaRPr lang="en-US"/>
          </a:p>
        </p:txBody>
      </p:sp>
    </p:spTree>
    <p:extLst>
      <p:ext uri="{BB962C8B-B14F-4D97-AF65-F5344CB8AC3E}">
        <p14:creationId xmlns:p14="http://schemas.microsoft.com/office/powerpoint/2010/main" val="2634357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3C269-1B7D-8949-849B-8A45F44FC9E8}" type="datetimeFigureOut">
              <a:rPr lang="en-US" smtClean="0"/>
              <a:t>3/3/2016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A7BF2-459F-6F4F-A26E-15BF7D3DC032}" type="slidenum">
              <a:rPr lang="en-US" smtClean="0"/>
              <a:t>‹#›</a:t>
            </a:fld>
            <a:endParaRPr lang="en-US"/>
          </a:p>
        </p:txBody>
      </p:sp>
    </p:spTree>
    <p:extLst>
      <p:ext uri="{BB962C8B-B14F-4D97-AF65-F5344CB8AC3E}">
        <p14:creationId xmlns:p14="http://schemas.microsoft.com/office/powerpoint/2010/main" val="2635429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ecure.medicalletter.org/downloads/TML-article-1318c.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hyperlink" Target="http://well.blogs.nytimes.com/2009/04/29/doctors-and-nurses-still-learning/?_r=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books.google.com/books?id=BBtMzTV8OMgC&amp;lpg=PP1&amp;pg=PP1#v=onepage&amp;q&amp;f=false"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0266"/>
            <a:ext cx="7772400" cy="1470025"/>
          </a:xfrm>
        </p:spPr>
        <p:txBody>
          <a:bodyPr>
            <a:noAutofit/>
          </a:bodyPr>
          <a:lstStyle/>
          <a:p>
            <a:r>
              <a:rPr lang="en-US" sz="4800" b="1" dirty="0" smtClean="0"/>
              <a:t>Pharmacokinetics and Pharmacodynamics</a:t>
            </a:r>
            <a:endParaRPr lang="en-US" sz="4800" b="1" dirty="0"/>
          </a:p>
        </p:txBody>
      </p:sp>
      <p:sp>
        <p:nvSpPr>
          <p:cNvPr id="3" name="Subtitle 2"/>
          <p:cNvSpPr>
            <a:spLocks noGrp="1"/>
          </p:cNvSpPr>
          <p:nvPr>
            <p:ph type="subTitle" idx="1"/>
          </p:nvPr>
        </p:nvSpPr>
        <p:spPr>
          <a:xfrm>
            <a:off x="903112" y="4023895"/>
            <a:ext cx="7144678" cy="2354327"/>
          </a:xfrm>
        </p:spPr>
        <p:txBody>
          <a:bodyPr>
            <a:normAutofit fontScale="92500" lnSpcReduction="20000"/>
          </a:bodyPr>
          <a:lstStyle/>
          <a:p>
            <a:pPr>
              <a:lnSpc>
                <a:spcPct val="110000"/>
              </a:lnSpc>
              <a:spcBef>
                <a:spcPts val="0"/>
              </a:spcBef>
            </a:pPr>
            <a:r>
              <a:rPr lang="en-US" sz="2500" dirty="0" smtClean="0">
                <a:solidFill>
                  <a:schemeClr val="tx1"/>
                </a:solidFill>
              </a:rPr>
              <a:t>Allison Komirenko, PharmD</a:t>
            </a:r>
            <a:endParaRPr lang="en-US" sz="2500" dirty="0" smtClean="0">
              <a:solidFill>
                <a:srgbClr val="000000"/>
              </a:solidFill>
            </a:endParaRPr>
          </a:p>
          <a:p>
            <a:pPr>
              <a:lnSpc>
                <a:spcPct val="110000"/>
              </a:lnSpc>
              <a:spcBef>
                <a:spcPts val="0"/>
              </a:spcBef>
            </a:pPr>
            <a:r>
              <a:rPr lang="en-US" sz="2500" dirty="0" smtClean="0">
                <a:solidFill>
                  <a:srgbClr val="000000"/>
                </a:solidFill>
              </a:rPr>
              <a:t>University of California, San Francisco</a:t>
            </a:r>
          </a:p>
          <a:p>
            <a:pPr>
              <a:lnSpc>
                <a:spcPct val="110000"/>
              </a:lnSpc>
              <a:spcBef>
                <a:spcPts val="0"/>
              </a:spcBef>
            </a:pPr>
            <a:r>
              <a:rPr lang="en-US" sz="2500" dirty="0" smtClean="0">
                <a:solidFill>
                  <a:srgbClr val="000000"/>
                </a:solidFill>
              </a:rPr>
              <a:t>March 2016</a:t>
            </a:r>
          </a:p>
          <a:p>
            <a:pPr>
              <a:lnSpc>
                <a:spcPct val="110000"/>
              </a:lnSpc>
              <a:spcBef>
                <a:spcPts val="0"/>
              </a:spcBef>
            </a:pPr>
            <a:endParaRPr lang="en-US" sz="2500" dirty="0">
              <a:solidFill>
                <a:srgbClr val="000000"/>
              </a:solidFill>
            </a:endParaRPr>
          </a:p>
          <a:p>
            <a:pPr>
              <a:lnSpc>
                <a:spcPct val="110000"/>
              </a:lnSpc>
              <a:spcBef>
                <a:spcPts val="0"/>
              </a:spcBef>
            </a:pPr>
            <a:r>
              <a:rPr lang="en-US" sz="2500" dirty="0" smtClean="0">
                <a:solidFill>
                  <a:srgbClr val="000000"/>
                </a:solidFill>
              </a:rPr>
              <a:t>Adapted from slides by Stephanie Hsia, PharmD </a:t>
            </a:r>
          </a:p>
          <a:p>
            <a:pPr>
              <a:lnSpc>
                <a:spcPct val="110000"/>
              </a:lnSpc>
              <a:spcBef>
                <a:spcPts val="0"/>
              </a:spcBef>
            </a:pPr>
            <a:r>
              <a:rPr lang="en-US" sz="2500" dirty="0" smtClean="0">
                <a:solidFill>
                  <a:srgbClr val="000000"/>
                </a:solidFill>
              </a:rPr>
              <a:t>and Ryan </a:t>
            </a:r>
            <a:r>
              <a:rPr lang="en-US" sz="2500" dirty="0" err="1" smtClean="0">
                <a:solidFill>
                  <a:srgbClr val="000000"/>
                </a:solidFill>
              </a:rPr>
              <a:t>Beechinor</a:t>
            </a:r>
            <a:r>
              <a:rPr lang="en-US" sz="2500" dirty="0" smtClean="0">
                <a:solidFill>
                  <a:srgbClr val="000000"/>
                </a:solidFill>
              </a:rPr>
              <a:t>, PharmD</a:t>
            </a:r>
          </a:p>
          <a:p>
            <a:pPr>
              <a:lnSpc>
                <a:spcPct val="110000"/>
              </a:lnSpc>
              <a:spcBef>
                <a:spcPts val="0"/>
              </a:spcBef>
            </a:pPr>
            <a:r>
              <a:rPr lang="en-US" sz="2500" dirty="0" smtClean="0">
                <a:solidFill>
                  <a:srgbClr val="000000"/>
                </a:solidFill>
              </a:rPr>
              <a:t>Reviewed by: Tina Brock, </a:t>
            </a:r>
            <a:r>
              <a:rPr lang="en-US" sz="2500" dirty="0" err="1" smtClean="0">
                <a:solidFill>
                  <a:srgbClr val="000000"/>
                </a:solidFill>
              </a:rPr>
              <a:t>EdD</a:t>
            </a:r>
            <a:endParaRPr lang="en-US" sz="2500" dirty="0" smtClean="0">
              <a:solidFill>
                <a:srgbClr val="000000"/>
              </a:solidFill>
            </a:endParaRPr>
          </a:p>
          <a:p>
            <a:pPr>
              <a:lnSpc>
                <a:spcPct val="110000"/>
              </a:lnSpc>
              <a:spcBef>
                <a:spcPts val="0"/>
              </a:spcBef>
            </a:pPr>
            <a:endParaRPr lang="en-US" sz="2500" dirty="0" smtClean="0">
              <a:solidFill>
                <a:srgbClr val="000000"/>
              </a:solidFill>
            </a:endParaRPr>
          </a:p>
        </p:txBody>
      </p:sp>
      <p:pic>
        <p:nvPicPr>
          <p:cNvPr id="4" name="Picture 10" descr="University of California-San Francisco (UCSF)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526" y="2088653"/>
            <a:ext cx="1844842" cy="184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430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624"/>
            <a:ext cx="8229600" cy="1143000"/>
          </a:xfrm>
        </p:spPr>
        <p:txBody>
          <a:bodyPr>
            <a:normAutofit/>
          </a:bodyPr>
          <a:lstStyle/>
          <a:p>
            <a:r>
              <a:rPr lang="en-US" sz="4000" b="1" dirty="0" smtClean="0"/>
              <a:t>Routes of Administration</a:t>
            </a:r>
            <a:endParaRPr lang="en-US" sz="4000" b="1" dirty="0"/>
          </a:p>
        </p:txBody>
      </p:sp>
      <p:pic>
        <p:nvPicPr>
          <p:cNvPr id="4" name="Picture 4" descr="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2000"/>
            <a:ext cx="53070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077363" y="5164883"/>
            <a:ext cx="1090060" cy="369332"/>
          </a:xfrm>
          <a:prstGeom prst="rect">
            <a:avLst/>
          </a:prstGeom>
          <a:noFill/>
        </p:spPr>
        <p:txBody>
          <a:bodyPr wrap="square" rtlCol="0">
            <a:spAutoFit/>
          </a:bodyPr>
          <a:lstStyle/>
          <a:p>
            <a:r>
              <a:rPr lang="en-US" b="1" dirty="0" smtClean="0"/>
              <a:t>First pass</a:t>
            </a:r>
            <a:endParaRPr lang="en-US" b="1" dirty="0"/>
          </a:p>
        </p:txBody>
      </p:sp>
    </p:spTree>
    <p:extLst>
      <p:ext uri="{BB962C8B-B14F-4D97-AF65-F5344CB8AC3E}">
        <p14:creationId xmlns:p14="http://schemas.microsoft.com/office/powerpoint/2010/main" val="144772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0"/>
            <a:ext cx="8229600" cy="1143000"/>
          </a:xfrm>
        </p:spPr>
        <p:txBody>
          <a:bodyPr/>
          <a:lstStyle/>
          <a:p>
            <a:r>
              <a:rPr lang="en-US" b="1" dirty="0" smtClean="0"/>
              <a:t>Vocab Lesson!</a:t>
            </a:r>
            <a:endParaRPr lang="en-US" b="1" dirty="0"/>
          </a:p>
        </p:txBody>
      </p:sp>
      <p:sp>
        <p:nvSpPr>
          <p:cNvPr id="3" name="Content Placeholder 2"/>
          <p:cNvSpPr>
            <a:spLocks noGrp="1"/>
          </p:cNvSpPr>
          <p:nvPr>
            <p:ph idx="1"/>
          </p:nvPr>
        </p:nvSpPr>
        <p:spPr>
          <a:xfrm>
            <a:off x="550778" y="1150270"/>
            <a:ext cx="3994484" cy="4776537"/>
          </a:xfrm>
        </p:spPr>
        <p:txBody>
          <a:bodyPr/>
          <a:lstStyle/>
          <a:p>
            <a:pPr>
              <a:buClr>
                <a:schemeClr val="tx1"/>
              </a:buClr>
            </a:pPr>
            <a:r>
              <a:rPr lang="en-US" dirty="0" smtClean="0">
                <a:solidFill>
                  <a:srgbClr val="0000FF"/>
                </a:solidFill>
              </a:rPr>
              <a:t>Par</a:t>
            </a:r>
            <a:r>
              <a:rPr lang="en-US" dirty="0" smtClean="0">
                <a:solidFill>
                  <a:srgbClr val="008000"/>
                </a:solidFill>
              </a:rPr>
              <a:t>enter</a:t>
            </a:r>
            <a:r>
              <a:rPr lang="en-US" dirty="0" smtClean="0"/>
              <a:t>al</a:t>
            </a:r>
          </a:p>
          <a:p>
            <a:pPr lvl="1">
              <a:buClr>
                <a:schemeClr val="tx1"/>
              </a:buClr>
            </a:pPr>
            <a:r>
              <a:rPr lang="en-US" i="1" dirty="0" smtClean="0">
                <a:solidFill>
                  <a:srgbClr val="0000FF"/>
                </a:solidFill>
              </a:rPr>
              <a:t>Para</a:t>
            </a:r>
            <a:r>
              <a:rPr lang="en-US" b="1" i="1" dirty="0" smtClean="0"/>
              <a:t> </a:t>
            </a:r>
            <a:r>
              <a:rPr lang="en-US" dirty="0" smtClean="0"/>
              <a:t>= “beside”</a:t>
            </a:r>
          </a:p>
          <a:p>
            <a:pPr lvl="1">
              <a:buClr>
                <a:schemeClr val="tx1"/>
              </a:buClr>
            </a:pPr>
            <a:r>
              <a:rPr lang="en-US" i="1" dirty="0" err="1">
                <a:solidFill>
                  <a:srgbClr val="008000"/>
                </a:solidFill>
              </a:rPr>
              <a:t>e</a:t>
            </a:r>
            <a:r>
              <a:rPr lang="en-US" i="1" dirty="0" err="1" smtClean="0">
                <a:solidFill>
                  <a:srgbClr val="008000"/>
                </a:solidFill>
              </a:rPr>
              <a:t>nteron</a:t>
            </a:r>
            <a:r>
              <a:rPr lang="en-US" dirty="0" smtClean="0">
                <a:solidFill>
                  <a:srgbClr val="008000"/>
                </a:solidFill>
              </a:rPr>
              <a:t> </a:t>
            </a:r>
            <a:r>
              <a:rPr lang="en-US" dirty="0" smtClean="0"/>
              <a:t>= “intestine”</a:t>
            </a:r>
            <a:endParaRPr lang="en-US" i="1" dirty="0" smtClean="0"/>
          </a:p>
          <a:p>
            <a:pPr lvl="1">
              <a:buClr>
                <a:schemeClr val="tx1"/>
              </a:buClr>
            </a:pPr>
            <a:r>
              <a:rPr lang="en-US" dirty="0" smtClean="0">
                <a:solidFill>
                  <a:srgbClr val="0000FF"/>
                </a:solidFill>
              </a:rPr>
              <a:t>Par</a:t>
            </a:r>
            <a:r>
              <a:rPr lang="en-US" dirty="0" smtClean="0">
                <a:solidFill>
                  <a:srgbClr val="008000"/>
                </a:solidFill>
              </a:rPr>
              <a:t>enter</a:t>
            </a:r>
            <a:r>
              <a:rPr lang="en-US" dirty="0" smtClean="0"/>
              <a:t>al</a:t>
            </a:r>
            <a:r>
              <a:rPr lang="en-US" dirty="0" smtClean="0">
                <a:solidFill>
                  <a:srgbClr val="008000"/>
                </a:solidFill>
              </a:rPr>
              <a:t> </a:t>
            </a:r>
            <a:r>
              <a:rPr lang="en-US" dirty="0" smtClean="0"/>
              <a:t>= beside intestine (a.k.a. bypasses the intestine)</a:t>
            </a:r>
          </a:p>
          <a:p>
            <a:pPr lvl="1">
              <a:buClr>
                <a:schemeClr val="tx1"/>
              </a:buClr>
            </a:pPr>
            <a:r>
              <a:rPr lang="en-US" dirty="0" smtClean="0"/>
              <a:t>Means any route that doesn’t pass through the intestine</a:t>
            </a:r>
            <a:endParaRPr lang="en-US" dirty="0"/>
          </a:p>
        </p:txBody>
      </p:sp>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l="1339" t="974" r="-1"/>
          <a:stretch/>
        </p:blipFill>
        <p:spPr>
          <a:xfrm>
            <a:off x="5149087" y="1357376"/>
            <a:ext cx="3017759" cy="4430040"/>
          </a:xfrm>
          <a:prstGeom prst="rect">
            <a:avLst/>
          </a:prstGeom>
          <a:ln>
            <a:noFill/>
          </a:ln>
          <a:effectLst>
            <a:outerShdw blurRad="190500" algn="tl" rotWithShape="0">
              <a:srgbClr val="000000">
                <a:alpha val="70000"/>
              </a:srgbClr>
            </a:outerShdw>
          </a:effectLst>
        </p:spPr>
      </p:pic>
      <p:sp>
        <p:nvSpPr>
          <p:cNvPr id="7" name="TextBox 6"/>
          <p:cNvSpPr txBox="1"/>
          <p:nvPr/>
        </p:nvSpPr>
        <p:spPr>
          <a:xfrm>
            <a:off x="5086332" y="5787416"/>
            <a:ext cx="3994913" cy="276999"/>
          </a:xfrm>
          <a:prstGeom prst="rect">
            <a:avLst/>
          </a:prstGeom>
          <a:noFill/>
        </p:spPr>
        <p:txBody>
          <a:bodyPr wrap="square" rtlCol="0">
            <a:spAutoFit/>
          </a:bodyPr>
          <a:lstStyle/>
          <a:p>
            <a:r>
              <a:rPr lang="en-US" sz="1200" dirty="0" smtClean="0"/>
              <a:t>Image: Tilton J. Oncology Nurse Advisor. July/August 2011.</a:t>
            </a:r>
            <a:endParaRPr lang="en-US" sz="1200" dirty="0"/>
          </a:p>
        </p:txBody>
      </p:sp>
    </p:spTree>
    <p:extLst>
      <p:ext uri="{BB962C8B-B14F-4D97-AF65-F5344CB8AC3E}">
        <p14:creationId xmlns:p14="http://schemas.microsoft.com/office/powerpoint/2010/main" val="2936635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Routes of Administration</a:t>
            </a:r>
            <a:endParaRPr lang="en-US" b="1" dirty="0"/>
          </a:p>
        </p:txBody>
      </p:sp>
      <p:sp>
        <p:nvSpPr>
          <p:cNvPr id="3" name="Content Placeholder 2"/>
          <p:cNvSpPr>
            <a:spLocks noGrp="1"/>
          </p:cNvSpPr>
          <p:nvPr>
            <p:ph idx="1"/>
          </p:nvPr>
        </p:nvSpPr>
        <p:spPr>
          <a:xfrm>
            <a:off x="457200" y="1600200"/>
            <a:ext cx="4248484" cy="5070642"/>
          </a:xfrm>
        </p:spPr>
        <p:txBody>
          <a:bodyPr/>
          <a:lstStyle/>
          <a:p>
            <a:r>
              <a:rPr lang="en-US" dirty="0" smtClean="0"/>
              <a:t>Enteral</a:t>
            </a:r>
          </a:p>
          <a:p>
            <a:pPr lvl="1"/>
            <a:r>
              <a:rPr lang="en-US" dirty="0"/>
              <a:t>O</a:t>
            </a:r>
            <a:r>
              <a:rPr lang="en-US" dirty="0" smtClean="0"/>
              <a:t>ral (PO)</a:t>
            </a:r>
            <a:endParaRPr lang="en-US" dirty="0"/>
          </a:p>
          <a:p>
            <a:pPr lvl="1"/>
            <a:r>
              <a:rPr lang="en-US" dirty="0" smtClean="0"/>
              <a:t>Rectal (PR)</a:t>
            </a:r>
          </a:p>
          <a:p>
            <a:pPr lvl="1"/>
            <a:r>
              <a:rPr lang="en-US" dirty="0"/>
              <a:t>T</a:t>
            </a:r>
            <a:r>
              <a:rPr lang="en-US" dirty="0" smtClean="0"/>
              <a:t>hrough feeding tube</a:t>
            </a:r>
          </a:p>
          <a:p>
            <a:r>
              <a:rPr lang="en-US" dirty="0" smtClean="0"/>
              <a:t>Transdermal</a:t>
            </a:r>
          </a:p>
          <a:p>
            <a:r>
              <a:rPr lang="en-US" dirty="0" smtClean="0"/>
              <a:t>Topical</a:t>
            </a:r>
            <a:endParaRPr lang="en-US" dirty="0"/>
          </a:p>
        </p:txBody>
      </p:sp>
      <p:sp>
        <p:nvSpPr>
          <p:cNvPr id="4" name="Content Placeholder 2"/>
          <p:cNvSpPr txBox="1">
            <a:spLocks/>
          </p:cNvSpPr>
          <p:nvPr/>
        </p:nvSpPr>
        <p:spPr>
          <a:xfrm>
            <a:off x="4895516" y="1600200"/>
            <a:ext cx="4248484" cy="50706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Parenteral</a:t>
            </a:r>
          </a:p>
          <a:p>
            <a:pPr lvl="1"/>
            <a:r>
              <a:rPr lang="en-US" dirty="0" smtClean="0"/>
              <a:t>Inhaled</a:t>
            </a:r>
          </a:p>
          <a:p>
            <a:pPr lvl="1"/>
            <a:r>
              <a:rPr lang="en-US" dirty="0" smtClean="0"/>
              <a:t>Intravenous (IV)</a:t>
            </a:r>
          </a:p>
          <a:p>
            <a:pPr lvl="1"/>
            <a:r>
              <a:rPr lang="en-US" dirty="0" smtClean="0"/>
              <a:t>Sublingual (SL)</a:t>
            </a:r>
          </a:p>
          <a:p>
            <a:pPr lvl="1"/>
            <a:r>
              <a:rPr lang="en-US" dirty="0" err="1" smtClean="0"/>
              <a:t>Buccal</a:t>
            </a:r>
            <a:endParaRPr lang="en-US" sz="1800" dirty="0" smtClean="0"/>
          </a:p>
          <a:p>
            <a:pPr lvl="1"/>
            <a:r>
              <a:rPr lang="en-US" dirty="0" smtClean="0"/>
              <a:t>Intramuscular (IM)</a:t>
            </a:r>
          </a:p>
          <a:p>
            <a:pPr lvl="1"/>
            <a:r>
              <a:rPr lang="en-US" dirty="0" smtClean="0"/>
              <a:t>Subcutaneous (</a:t>
            </a:r>
            <a:r>
              <a:rPr lang="en-US" dirty="0" err="1" smtClean="0"/>
              <a:t>subcut</a:t>
            </a:r>
            <a:r>
              <a:rPr lang="en-US" dirty="0" smtClean="0"/>
              <a:t>)</a:t>
            </a:r>
          </a:p>
          <a:p>
            <a:pPr lvl="1"/>
            <a:r>
              <a:rPr lang="en-US" dirty="0" smtClean="0"/>
              <a:t>Intrathecal (IT)</a:t>
            </a:r>
          </a:p>
          <a:p>
            <a:pPr marL="457200" lvl="1" indent="0">
              <a:buNone/>
            </a:pPr>
            <a:endParaRPr lang="en-US" dirty="0" smtClean="0"/>
          </a:p>
          <a:p>
            <a:endParaRPr lang="en-US" dirty="0"/>
          </a:p>
        </p:txBody>
      </p:sp>
      <p:sp>
        <p:nvSpPr>
          <p:cNvPr id="5" name="Rounded Rectangle 4"/>
          <p:cNvSpPr/>
          <p:nvPr/>
        </p:nvSpPr>
        <p:spPr>
          <a:xfrm>
            <a:off x="457200" y="4954551"/>
            <a:ext cx="4105469" cy="1119674"/>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SC, SQ, </a:t>
            </a:r>
            <a:r>
              <a:rPr lang="en-US" dirty="0"/>
              <a:t>and </a:t>
            </a:r>
            <a:r>
              <a:rPr lang="en-US" dirty="0" smtClean="0"/>
              <a:t>sub q </a:t>
            </a:r>
            <a:r>
              <a:rPr lang="en-US" dirty="0"/>
              <a:t>are on the </a:t>
            </a:r>
            <a:endParaRPr lang="en-US" dirty="0" smtClean="0"/>
          </a:p>
          <a:p>
            <a:pPr algn="ctr"/>
            <a:r>
              <a:rPr lang="en-US" dirty="0" smtClean="0"/>
              <a:t>ISMP’s </a:t>
            </a:r>
            <a:r>
              <a:rPr lang="en-US" dirty="0"/>
              <a:t>Error-Prone Abbreviation list </a:t>
            </a:r>
          </a:p>
        </p:txBody>
      </p:sp>
      <p:sp>
        <p:nvSpPr>
          <p:cNvPr id="6" name="TextBox 5"/>
          <p:cNvSpPr txBox="1"/>
          <p:nvPr/>
        </p:nvSpPr>
        <p:spPr>
          <a:xfrm>
            <a:off x="1744825" y="6232849"/>
            <a:ext cx="5654351" cy="369332"/>
          </a:xfrm>
          <a:prstGeom prst="rect">
            <a:avLst/>
          </a:prstGeom>
          <a:noFill/>
        </p:spPr>
        <p:txBody>
          <a:bodyPr wrap="square" rtlCol="0">
            <a:spAutoFit/>
          </a:bodyPr>
          <a:lstStyle/>
          <a:p>
            <a:r>
              <a:rPr lang="en-US" dirty="0"/>
              <a:t>https://www.ismp.org/tools/errorproneabbreviations.pdf</a:t>
            </a:r>
          </a:p>
        </p:txBody>
      </p:sp>
    </p:spTree>
    <p:extLst>
      <p:ext uri="{BB962C8B-B14F-4D97-AF65-F5344CB8AC3E}">
        <p14:creationId xmlns:p14="http://schemas.microsoft.com/office/powerpoint/2010/main" val="146832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A</a:t>
            </a:r>
            <a:r>
              <a:rPr lang="en-US" b="1" dirty="0" smtClean="0"/>
              <a:t>bsorption</a:t>
            </a:r>
            <a:endParaRPr lang="en-US" b="1" dirty="0"/>
          </a:p>
        </p:txBody>
      </p:sp>
      <p:sp>
        <p:nvSpPr>
          <p:cNvPr id="3" name="Content Placeholder 2"/>
          <p:cNvSpPr>
            <a:spLocks noGrp="1"/>
          </p:cNvSpPr>
          <p:nvPr>
            <p:ph idx="1"/>
          </p:nvPr>
        </p:nvSpPr>
        <p:spPr/>
        <p:txBody>
          <a:bodyPr/>
          <a:lstStyle/>
          <a:p>
            <a:r>
              <a:rPr lang="en-US" dirty="0" smtClean="0"/>
              <a:t>Many factors affect absorption</a:t>
            </a:r>
          </a:p>
          <a:p>
            <a:r>
              <a:rPr lang="en-US" dirty="0" smtClean="0"/>
              <a:t>Solubility: aqueous vs. lipophilic</a:t>
            </a:r>
          </a:p>
          <a:p>
            <a:r>
              <a:rPr lang="en-US" dirty="0" smtClean="0"/>
              <a:t>Acid: stable vs. labile</a:t>
            </a:r>
          </a:p>
          <a:p>
            <a:r>
              <a:rPr lang="en-US" dirty="0" smtClean="0"/>
              <a:t>Molecular size: large vs. small</a:t>
            </a:r>
          </a:p>
          <a:p>
            <a:r>
              <a:rPr lang="en-US" dirty="0" smtClean="0"/>
              <a:t>Proteins</a:t>
            </a:r>
          </a:p>
          <a:p>
            <a:r>
              <a:rPr lang="en-US" dirty="0" smtClean="0"/>
              <a:t>First pass metabolism</a:t>
            </a:r>
            <a:endParaRPr lang="en-US" dirty="0"/>
          </a:p>
        </p:txBody>
      </p:sp>
      <p:pic>
        <p:nvPicPr>
          <p:cNvPr id="5" name="Picture 4" descr="li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206" y="4364159"/>
            <a:ext cx="2755900" cy="1816100"/>
          </a:xfrm>
          <a:prstGeom prst="rect">
            <a:avLst/>
          </a:prstGeom>
        </p:spPr>
      </p:pic>
      <p:sp>
        <p:nvSpPr>
          <p:cNvPr id="6" name="TextBox 5"/>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Tree>
    <p:extLst>
      <p:ext uri="{BB962C8B-B14F-4D97-AF65-F5344CB8AC3E}">
        <p14:creationId xmlns:p14="http://schemas.microsoft.com/office/powerpoint/2010/main" val="26667128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A</a:t>
            </a:r>
            <a:r>
              <a:rPr lang="en-US" b="1" dirty="0" smtClean="0"/>
              <a:t>bsorption</a:t>
            </a:r>
            <a:endParaRPr lang="en-US" b="1" dirty="0"/>
          </a:p>
        </p:txBody>
      </p:sp>
      <p:sp>
        <p:nvSpPr>
          <p:cNvPr id="10" name="TextBox 9"/>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591" y="1317794"/>
            <a:ext cx="6600819" cy="5157651"/>
          </a:xfrm>
          <a:prstGeom prst="rect">
            <a:avLst/>
          </a:prstGeom>
        </p:spPr>
      </p:pic>
      <p:sp>
        <p:nvSpPr>
          <p:cNvPr id="11" name="TextBox 10"/>
          <p:cNvSpPr txBox="1"/>
          <p:nvPr/>
        </p:nvSpPr>
        <p:spPr>
          <a:xfrm>
            <a:off x="0" y="6046225"/>
            <a:ext cx="9144000" cy="369332"/>
          </a:xfrm>
          <a:prstGeom prst="rect">
            <a:avLst/>
          </a:prstGeom>
          <a:noFill/>
        </p:spPr>
        <p:txBody>
          <a:bodyPr wrap="square" rtlCol="0">
            <a:spAutoFit/>
          </a:bodyPr>
          <a:lstStyle/>
          <a:p>
            <a:pPr algn="ctr"/>
            <a:r>
              <a:rPr lang="en-US" dirty="0" smtClean="0"/>
              <a:t>Goodman &amp; Gilman’s: The Pharmacological Basis of Therapeutics, 12ed. Figure 2-2. </a:t>
            </a:r>
            <a:endParaRPr lang="en-US" dirty="0"/>
          </a:p>
        </p:txBody>
      </p:sp>
    </p:spTree>
    <p:extLst>
      <p:ext uri="{BB962C8B-B14F-4D97-AF65-F5344CB8AC3E}">
        <p14:creationId xmlns:p14="http://schemas.microsoft.com/office/powerpoint/2010/main" val="30793411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590"/>
            <a:ext cx="8229600" cy="1143000"/>
          </a:xfrm>
        </p:spPr>
        <p:txBody>
          <a:bodyPr/>
          <a:lstStyle/>
          <a:p>
            <a:r>
              <a:rPr lang="en-US" b="1" dirty="0" smtClean="0"/>
              <a:t>Bioavailability (F)</a:t>
            </a:r>
            <a:endParaRPr lang="en-US" b="1" dirty="0"/>
          </a:p>
        </p:txBody>
      </p:sp>
      <p:pic>
        <p:nvPicPr>
          <p:cNvPr id="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1900"/>
          <a:stretch/>
        </p:blipFill>
        <p:spPr bwMode="auto">
          <a:xfrm>
            <a:off x="1618119" y="2025839"/>
            <a:ext cx="5493880" cy="483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04132" y="1225296"/>
            <a:ext cx="8796421" cy="830997"/>
          </a:xfrm>
          <a:prstGeom prst="rect">
            <a:avLst/>
          </a:prstGeom>
        </p:spPr>
        <p:txBody>
          <a:bodyPr wrap="square">
            <a:spAutoFit/>
          </a:bodyPr>
          <a:lstStyle/>
          <a:p>
            <a:r>
              <a:rPr lang="en-US" sz="2400" dirty="0" smtClean="0"/>
              <a:t>“The fraction or percentage of active medication that reaches the </a:t>
            </a:r>
            <a:r>
              <a:rPr lang="en-US" sz="2400" b="1" dirty="0" smtClean="0">
                <a:solidFill>
                  <a:schemeClr val="accent2"/>
                </a:solidFill>
              </a:rPr>
              <a:t>systemic circulation</a:t>
            </a:r>
            <a:r>
              <a:rPr lang="en-US" sz="2400" dirty="0" smtClean="0"/>
              <a:t> following administration from any route”</a:t>
            </a:r>
          </a:p>
        </p:txBody>
      </p:sp>
      <p:sp>
        <p:nvSpPr>
          <p:cNvPr id="11" name="TextBox 10"/>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Tree>
    <p:extLst>
      <p:ext uri="{BB962C8B-B14F-4D97-AF65-F5344CB8AC3E}">
        <p14:creationId xmlns:p14="http://schemas.microsoft.com/office/powerpoint/2010/main" val="3760188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extLst>
              <p:ext uri="{D42A27DB-BD31-4B8C-83A1-F6EECF244321}">
                <p14:modId xmlns:p14="http://schemas.microsoft.com/office/powerpoint/2010/main" val="2394328093"/>
              </p:ext>
            </p:extLst>
          </p:nvPr>
        </p:nvGraphicFramePr>
        <p:xfrm>
          <a:off x="1606657" y="3199183"/>
          <a:ext cx="5930687" cy="3350407"/>
        </p:xfrm>
        <a:graphic>
          <a:graphicData uri="http://schemas.openxmlformats.org/presentationml/2006/ole">
            <mc:AlternateContent xmlns:mc="http://schemas.openxmlformats.org/markup-compatibility/2006">
              <mc:Choice xmlns:v="urn:schemas-microsoft-com:vml" Requires="v">
                <p:oleObj spid="_x0000_s13410" name="Image" r:id="rId4" imgW="4698413" imgH="2653968" progId="Photoshop.Image.9">
                  <p:embed/>
                </p:oleObj>
              </mc:Choice>
              <mc:Fallback>
                <p:oleObj name="Image" r:id="rId4" imgW="4698413" imgH="2653968"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657" y="3199183"/>
                        <a:ext cx="5930687" cy="3350407"/>
                      </a:xfrm>
                      <a:prstGeom prst="rect">
                        <a:avLst/>
                      </a:prstGeom>
                      <a:noFill/>
                      <a:ln>
                        <a:noFill/>
                      </a:ln>
                      <a:effectLst/>
                    </p:spPr>
                  </p:pic>
                </p:oleObj>
              </mc:Fallback>
            </mc:AlternateContent>
          </a:graphicData>
        </a:graphic>
      </p:graphicFrame>
      <p:sp>
        <p:nvSpPr>
          <p:cNvPr id="2" name="Title 1"/>
          <p:cNvSpPr>
            <a:spLocks noGrp="1"/>
          </p:cNvSpPr>
          <p:nvPr>
            <p:ph type="title"/>
          </p:nvPr>
        </p:nvSpPr>
        <p:spPr/>
        <p:txBody>
          <a:bodyPr/>
          <a:lstStyle/>
          <a:p>
            <a:r>
              <a:rPr lang="en-US" b="1" dirty="0" smtClean="0"/>
              <a:t>Bioavailability (F)</a:t>
            </a:r>
            <a:endParaRPr lang="en-US" b="1" dirty="0"/>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a:xfrm>
                <a:off x="304131" y="1417638"/>
                <a:ext cx="8238289" cy="3054661"/>
              </a:xfrm>
            </p:spPr>
            <p:txBody>
              <a:bodyPr>
                <a:normAutofit/>
              </a:bodyPr>
              <a:lstStyle/>
              <a:p>
                <a:pPr marL="347472">
                  <a:spcBef>
                    <a:spcPts val="600"/>
                  </a:spcBef>
                </a:pPr>
                <a:r>
                  <a:rPr lang="en-US" sz="2800" dirty="0" smtClean="0"/>
                  <a:t>Number between 0-1 (represents a percentage)</a:t>
                </a:r>
              </a:p>
              <a:p>
                <a:pPr marL="347472">
                  <a:spcBef>
                    <a:spcPts val="600"/>
                  </a:spcBef>
                </a:pPr>
                <a:r>
                  <a:rPr lang="en-US" sz="2800" dirty="0" smtClean="0"/>
                  <a:t>IV medications: F =  </a:t>
                </a:r>
              </a:p>
              <a:p>
                <a:pPr>
                  <a:spcBef>
                    <a:spcPts val="0"/>
                  </a:spcBef>
                </a:pPr>
                <a14:m>
                  <m:oMath xmlns:m="http://schemas.openxmlformats.org/officeDocument/2006/math">
                    <m:r>
                      <a:rPr lang="en-US" sz="2800" b="0" i="1" smtClean="0">
                        <a:latin typeface="Cambria Math"/>
                      </a:rPr>
                      <m:t>𝐹</m:t>
                    </m:r>
                    <m:r>
                      <a:rPr lang="en-US" sz="2800" b="0" i="1" smtClean="0">
                        <a:latin typeface="Cambria Math"/>
                      </a:rPr>
                      <m:t>=</m:t>
                    </m:r>
                    <m:f>
                      <m:fPr>
                        <m:ctrlPr>
                          <a:rPr lang="en-US" sz="2800" b="0" i="1" smtClean="0">
                            <a:latin typeface="Cambria Math" panose="02040503050406030204" pitchFamily="18" charset="0"/>
                          </a:rPr>
                        </m:ctrlPr>
                      </m:fPr>
                      <m:num>
                        <m:r>
                          <a:rPr lang="en-US" sz="2800" b="0" i="1" smtClean="0">
                            <a:latin typeface="Cambria Math"/>
                          </a:rPr>
                          <m:t>𝐴𝑈𝐶</m:t>
                        </m:r>
                        <m:r>
                          <a:rPr lang="en-US" sz="2800" b="0" i="1" smtClean="0">
                            <a:latin typeface="Cambria Math"/>
                          </a:rPr>
                          <m:t> </m:t>
                        </m:r>
                        <m:r>
                          <a:rPr lang="en-US" sz="2800" b="0" i="1" smtClean="0">
                            <a:latin typeface="Cambria Math"/>
                          </a:rPr>
                          <m:t>𝑂𝑟𝑎𝑙</m:t>
                        </m:r>
                      </m:num>
                      <m:den>
                        <m:r>
                          <a:rPr lang="en-US" sz="2800" b="0" i="1" smtClean="0">
                            <a:latin typeface="Cambria Math"/>
                          </a:rPr>
                          <m:t>𝐴𝑈𝐶</m:t>
                        </m:r>
                        <m:r>
                          <a:rPr lang="en-US" sz="2800" b="0" i="1" smtClean="0">
                            <a:latin typeface="Cambria Math"/>
                          </a:rPr>
                          <m:t> </m:t>
                        </m:r>
                        <m:r>
                          <a:rPr lang="en-US" sz="2800" b="0" i="1" smtClean="0">
                            <a:latin typeface="Cambria Math"/>
                          </a:rPr>
                          <m:t>𝐼𝑉</m:t>
                        </m:r>
                      </m:den>
                    </m:f>
                  </m:oMath>
                </a14:m>
                <a:endParaRPr lang="en-US" sz="2800" dirty="0" smtClean="0"/>
              </a:p>
              <a:p>
                <a:pPr>
                  <a:spcBef>
                    <a:spcPts val="0"/>
                  </a:spcBef>
                </a:pPr>
                <a:r>
                  <a:rPr lang="en-US" sz="2800" dirty="0" smtClean="0"/>
                  <a:t>AUC = Area Under the Curve</a:t>
                </a:r>
                <a:endParaRPr lang="en-US" sz="2800" dirty="0"/>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xfrm>
                <a:off x="304131" y="1417638"/>
                <a:ext cx="8238289" cy="3054661"/>
              </a:xfrm>
              <a:blipFill rotWithShape="1">
                <a:blip r:embed="rId6"/>
                <a:stretch>
                  <a:fillRect l="-1332" t="-1796"/>
                </a:stretch>
              </a:blipFill>
            </p:spPr>
            <p:txBody>
              <a:bodyPr/>
              <a:lstStyle/>
              <a:p>
                <a:r>
                  <a:rPr lang="en-US">
                    <a:noFill/>
                  </a:rPr>
                  <a:t> </a:t>
                </a:r>
              </a:p>
            </p:txBody>
          </p:sp>
        </mc:Fallback>
      </mc:AlternateContent>
      <p:sp>
        <p:nvSpPr>
          <p:cNvPr id="6" name="TextBox 5"/>
          <p:cNvSpPr txBox="1"/>
          <p:nvPr/>
        </p:nvSpPr>
        <p:spPr>
          <a:xfrm>
            <a:off x="3495846" y="1911692"/>
            <a:ext cx="307474" cy="523220"/>
          </a:xfrm>
          <a:prstGeom prst="rect">
            <a:avLst/>
          </a:prstGeom>
          <a:noFill/>
        </p:spPr>
        <p:txBody>
          <a:bodyPr wrap="square" rtlCol="0">
            <a:spAutoFit/>
          </a:bodyPr>
          <a:lstStyle/>
          <a:p>
            <a:r>
              <a:rPr lang="en-US" sz="2800" dirty="0" smtClean="0"/>
              <a:t>1</a:t>
            </a:r>
            <a:endParaRPr lang="en-US" sz="2800" dirty="0"/>
          </a:p>
        </p:txBody>
      </p:sp>
      <p:sp>
        <p:nvSpPr>
          <p:cNvPr id="8" name="TextBox 7"/>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
        <p:nvSpPr>
          <p:cNvPr id="3" name="TextBox 2"/>
          <p:cNvSpPr txBox="1"/>
          <p:nvPr/>
        </p:nvSpPr>
        <p:spPr>
          <a:xfrm>
            <a:off x="1" y="6382149"/>
            <a:ext cx="9144000" cy="369332"/>
          </a:xfrm>
          <a:prstGeom prst="rect">
            <a:avLst/>
          </a:prstGeom>
          <a:noFill/>
        </p:spPr>
        <p:txBody>
          <a:bodyPr wrap="square" rtlCol="0">
            <a:spAutoFit/>
          </a:bodyPr>
          <a:lstStyle/>
          <a:p>
            <a:pPr algn="ctr"/>
            <a:r>
              <a:rPr lang="en-US" dirty="0" smtClean="0"/>
              <a:t>Kasper DL et al. Harrison’s Principles of Internal Medicine, 19</a:t>
            </a:r>
            <a:r>
              <a:rPr lang="en-US" baseline="30000" dirty="0" smtClean="0"/>
              <a:t>th</a:t>
            </a:r>
            <a:r>
              <a:rPr lang="en-US" dirty="0" smtClean="0"/>
              <a:t> ed. Figure 5-2.</a:t>
            </a:r>
            <a:endParaRPr lang="en-US" dirty="0"/>
          </a:p>
        </p:txBody>
      </p:sp>
    </p:spTree>
    <p:extLst>
      <p:ext uri="{BB962C8B-B14F-4D97-AF65-F5344CB8AC3E}">
        <p14:creationId xmlns:p14="http://schemas.microsoft.com/office/powerpoint/2010/main" val="100707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014" y="5019841"/>
            <a:ext cx="8545993" cy="584775"/>
          </a:xfrm>
          <a:prstGeom prst="rect">
            <a:avLst/>
          </a:prstGeom>
          <a:noFill/>
        </p:spPr>
        <p:txBody>
          <a:bodyPr wrap="none" rtlCol="0">
            <a:spAutoFit/>
          </a:bodyPr>
          <a:lstStyle/>
          <a:p>
            <a:pPr algn="ctr"/>
            <a:r>
              <a:rPr lang="en-US" sz="3200" dirty="0" smtClean="0"/>
              <a:t>If F&lt;0.05, what’s the rationale for PO vancomycin?</a:t>
            </a:r>
            <a:endParaRPr lang="en-US" sz="3200" dirty="0"/>
          </a:p>
        </p:txBody>
      </p:sp>
      <p:sp>
        <p:nvSpPr>
          <p:cNvPr id="9" name="TextBox 8"/>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pic>
        <p:nvPicPr>
          <p:cNvPr id="15362" name="Picture 2" descr="http://www.hospira.com/en/images/0409-4332-01_tcm81-35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9" y="1654673"/>
            <a:ext cx="3333750" cy="3333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214" y="2472594"/>
            <a:ext cx="369332" cy="2388637"/>
          </a:xfrm>
          <a:prstGeom prst="rect">
            <a:avLst/>
          </a:prstGeom>
          <a:noFill/>
        </p:spPr>
        <p:txBody>
          <a:bodyPr vert="vert270" wrap="square" rtlCol="0">
            <a:spAutoFit/>
          </a:bodyPr>
          <a:lstStyle/>
          <a:p>
            <a:r>
              <a:rPr lang="en-US" sz="1200" dirty="0" smtClean="0"/>
              <a:t>Image: </a:t>
            </a:r>
            <a:r>
              <a:rPr lang="en-US" sz="1200" dirty="0" err="1" smtClean="0"/>
              <a:t>Hospira</a:t>
            </a:r>
            <a:r>
              <a:rPr lang="en-US" sz="1200" dirty="0" smtClean="0"/>
              <a:t> website</a:t>
            </a:r>
            <a:endParaRPr lang="en-US" sz="1200" dirty="0"/>
          </a:p>
        </p:txBody>
      </p:sp>
      <p:pic>
        <p:nvPicPr>
          <p:cNvPr id="15364" name="Picture 4" descr="Vancomyc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264" y="1240964"/>
            <a:ext cx="4412841" cy="36372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62225" y="1474219"/>
            <a:ext cx="553998" cy="3387012"/>
          </a:xfrm>
          <a:prstGeom prst="rect">
            <a:avLst/>
          </a:prstGeom>
          <a:noFill/>
        </p:spPr>
        <p:txBody>
          <a:bodyPr vert="vert270" wrap="square" rtlCol="0">
            <a:spAutoFit/>
          </a:bodyPr>
          <a:lstStyle/>
          <a:p>
            <a:r>
              <a:rPr lang="en-US" sz="1200" dirty="0" smtClean="0"/>
              <a:t>Image: </a:t>
            </a:r>
            <a:r>
              <a:rPr lang="en-US" sz="1200" dirty="0" err="1" smtClean="0"/>
              <a:t>Koteva</a:t>
            </a:r>
            <a:r>
              <a:rPr lang="en-US" sz="1200" dirty="0" smtClean="0"/>
              <a:t> K et al. Nature Chemical Biology. 2010;6:327-329.</a:t>
            </a:r>
            <a:endParaRPr lang="en-US" sz="1200" dirty="0"/>
          </a:p>
        </p:txBody>
      </p:sp>
      <p:sp>
        <p:nvSpPr>
          <p:cNvPr id="8" name="TextBox 7"/>
          <p:cNvSpPr txBox="1"/>
          <p:nvPr/>
        </p:nvSpPr>
        <p:spPr>
          <a:xfrm>
            <a:off x="611155" y="5887600"/>
            <a:ext cx="7921690" cy="369332"/>
          </a:xfrm>
          <a:prstGeom prst="rect">
            <a:avLst/>
          </a:prstGeom>
          <a:noFill/>
        </p:spPr>
        <p:txBody>
          <a:bodyPr wrap="square" rtlCol="0">
            <a:spAutoFit/>
          </a:bodyPr>
          <a:lstStyle/>
          <a:p>
            <a:pPr algn="ctr"/>
            <a:r>
              <a:rPr lang="en-US" dirty="0"/>
              <a:t>Kelly CP, </a:t>
            </a:r>
            <a:r>
              <a:rPr lang="en-US" dirty="0" err="1"/>
              <a:t>Pothoulakis</a:t>
            </a:r>
            <a:r>
              <a:rPr lang="en-US" dirty="0"/>
              <a:t> C, Lamont JT. </a:t>
            </a:r>
            <a:r>
              <a:rPr lang="en-US" dirty="0" smtClean="0"/>
              <a:t>N </a:t>
            </a:r>
            <a:r>
              <a:rPr lang="en-US" dirty="0" err="1"/>
              <a:t>Engl</a:t>
            </a:r>
            <a:r>
              <a:rPr lang="en-US" dirty="0"/>
              <a:t> J Med. 1994;330(4):257-62.</a:t>
            </a:r>
          </a:p>
        </p:txBody>
      </p:sp>
      <p:sp>
        <p:nvSpPr>
          <p:cNvPr id="1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Example: PO Vancomycin</a:t>
            </a:r>
            <a:endParaRPr lang="en-US" b="1" dirty="0"/>
          </a:p>
        </p:txBody>
      </p:sp>
    </p:spTree>
    <p:extLst>
      <p:ext uri="{BB962C8B-B14F-4D97-AF65-F5344CB8AC3E}">
        <p14:creationId xmlns:p14="http://schemas.microsoft.com/office/powerpoint/2010/main" val="38515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09"/>
            <a:ext cx="8229600" cy="1143000"/>
          </a:xfrm>
        </p:spPr>
        <p:txBody>
          <a:bodyPr/>
          <a:lstStyle/>
          <a:p>
            <a:r>
              <a:rPr lang="en-US" b="1" dirty="0" smtClean="0"/>
              <a:t>Test Your Understanding</a:t>
            </a:r>
            <a:endParaRPr lang="en-US" b="1" dirty="0"/>
          </a:p>
        </p:txBody>
      </p:sp>
      <p:sp>
        <p:nvSpPr>
          <p:cNvPr id="3" name="Content Placeholder 2"/>
          <p:cNvSpPr>
            <a:spLocks noGrp="1"/>
          </p:cNvSpPr>
          <p:nvPr>
            <p:ph idx="1"/>
          </p:nvPr>
        </p:nvSpPr>
        <p:spPr>
          <a:xfrm>
            <a:off x="457200" y="3342105"/>
            <a:ext cx="8229600" cy="2784058"/>
          </a:xfrm>
        </p:spPr>
        <p:txBody>
          <a:bodyPr/>
          <a:lstStyle/>
          <a:p>
            <a:pPr marL="0" indent="0">
              <a:buNone/>
            </a:pPr>
            <a:r>
              <a:rPr lang="en-US" dirty="0" smtClean="0"/>
              <a:t>If F of oral oxycodone is 0.70 how many mg of an oxycodone 10 mg tablet would you expect to reach the patient’s blood?</a:t>
            </a:r>
          </a:p>
          <a:p>
            <a:pPr marL="0" indent="0">
              <a:buNone/>
            </a:pPr>
            <a:endParaRPr lang="en-US" dirty="0"/>
          </a:p>
        </p:txBody>
      </p:sp>
      <p:pic>
        <p:nvPicPr>
          <p:cNvPr id="4" name="Picture 3" descr="MoreYouKn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1989" y="838714"/>
            <a:ext cx="4068011" cy="2503391"/>
          </a:xfrm>
          <a:prstGeom prst="rect">
            <a:avLst/>
          </a:prstGeom>
        </p:spPr>
      </p:pic>
      <p:sp>
        <p:nvSpPr>
          <p:cNvPr id="5" name="TextBox 4"/>
          <p:cNvSpPr txBox="1"/>
          <p:nvPr/>
        </p:nvSpPr>
        <p:spPr>
          <a:xfrm>
            <a:off x="2700420" y="5213683"/>
            <a:ext cx="3943685" cy="584776"/>
          </a:xfrm>
          <a:prstGeom prst="rect">
            <a:avLst/>
          </a:prstGeom>
          <a:noFill/>
        </p:spPr>
        <p:txBody>
          <a:bodyPr wrap="square" rtlCol="0">
            <a:spAutoFit/>
          </a:bodyPr>
          <a:lstStyle/>
          <a:p>
            <a:r>
              <a:rPr lang="en-US" sz="3200" dirty="0" smtClean="0"/>
              <a:t>0.70 X 10 mg = </a:t>
            </a:r>
            <a:r>
              <a:rPr lang="en-US" sz="3200" b="1" dirty="0" smtClean="0"/>
              <a:t>7 mg</a:t>
            </a:r>
            <a:endParaRPr lang="en-US" sz="3200" b="1" dirty="0"/>
          </a:p>
        </p:txBody>
      </p:sp>
      <p:sp>
        <p:nvSpPr>
          <p:cNvPr id="8" name="TextBox 7"/>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Tree>
    <p:extLst>
      <p:ext uri="{BB962C8B-B14F-4D97-AF65-F5344CB8AC3E}">
        <p14:creationId xmlns:p14="http://schemas.microsoft.com/office/powerpoint/2010/main" val="168986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about generic drugs?</a:t>
            </a:r>
            <a:endParaRPr lang="en-US" b="1" dirty="0"/>
          </a:p>
        </p:txBody>
      </p:sp>
      <p:sp>
        <p:nvSpPr>
          <p:cNvPr id="3" name="Content Placeholder 2"/>
          <p:cNvSpPr>
            <a:spLocks noGrp="1"/>
          </p:cNvSpPr>
          <p:nvPr>
            <p:ph idx="1"/>
          </p:nvPr>
        </p:nvSpPr>
        <p:spPr>
          <a:xfrm>
            <a:off x="457200" y="1557668"/>
            <a:ext cx="8229600" cy="4525963"/>
          </a:xfrm>
        </p:spPr>
        <p:txBody>
          <a:bodyPr>
            <a:normAutofit/>
          </a:bodyPr>
          <a:lstStyle/>
          <a:p>
            <a:r>
              <a:rPr lang="en-US" sz="2800" dirty="0" smtClean="0"/>
              <a:t>Must demonstrate </a:t>
            </a:r>
            <a:r>
              <a:rPr lang="en-US" sz="2800" b="1" dirty="0" smtClean="0"/>
              <a:t>bioequivalence</a:t>
            </a:r>
            <a:r>
              <a:rPr lang="en-US" sz="2800" dirty="0" smtClean="0"/>
              <a:t> to the original, brand-name drug </a:t>
            </a:r>
          </a:p>
          <a:p>
            <a:r>
              <a:rPr lang="en-US" sz="2800" dirty="0" smtClean="0"/>
              <a:t>Ensures that the generic version delivers the same active ingredient by the same route of administration at the same rate and to the same extent</a:t>
            </a:r>
          </a:p>
        </p:txBody>
      </p:sp>
      <p:grpSp>
        <p:nvGrpSpPr>
          <p:cNvPr id="6" name="Group 5"/>
          <p:cNvGrpSpPr/>
          <p:nvPr/>
        </p:nvGrpSpPr>
        <p:grpSpPr>
          <a:xfrm>
            <a:off x="437365" y="4066119"/>
            <a:ext cx="8269271" cy="2231136"/>
            <a:chOff x="457200" y="3981055"/>
            <a:chExt cx="8269271" cy="2231136"/>
          </a:xfrm>
        </p:grpSpPr>
        <p:pic>
          <p:nvPicPr>
            <p:cNvPr id="14338" name="Picture 2" descr="http://cdn.abclocal.go.com/images/wpvi/cms_exf_2007/news/national_world/8896041_448x2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009" y="3981055"/>
              <a:ext cx="3966462" cy="223113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blogs-images.forbes.com/matthewherper/files/2011/03/0316_lipitor_400x400.jpg"/>
            <p:cNvPicPr>
              <a:picLocks noChangeAspect="1" noChangeArrowheads="1"/>
            </p:cNvPicPr>
            <p:nvPr/>
          </p:nvPicPr>
          <p:blipFill rotWithShape="1">
            <a:blip r:embed="rId4">
              <a:extLst>
                <a:ext uri="{28A0092B-C50C-407E-A947-70E740481C1C}">
                  <a14:useLocalDpi xmlns:a14="http://schemas.microsoft.com/office/drawing/2010/main" val="0"/>
                </a:ext>
              </a:extLst>
            </a:blip>
            <a:srcRect t="29160" b="12278"/>
            <a:stretch/>
          </p:blipFill>
          <p:spPr bwMode="auto">
            <a:xfrm>
              <a:off x="457200" y="3981055"/>
              <a:ext cx="3810000" cy="223113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
        <p:nvSpPr>
          <p:cNvPr id="7" name="TextBox 6"/>
          <p:cNvSpPr txBox="1"/>
          <p:nvPr/>
        </p:nvSpPr>
        <p:spPr>
          <a:xfrm>
            <a:off x="437366" y="6297255"/>
            <a:ext cx="3810000" cy="276999"/>
          </a:xfrm>
          <a:prstGeom prst="rect">
            <a:avLst/>
          </a:prstGeom>
          <a:noFill/>
        </p:spPr>
        <p:txBody>
          <a:bodyPr wrap="square" rtlCol="0">
            <a:spAutoFit/>
          </a:bodyPr>
          <a:lstStyle/>
          <a:p>
            <a:r>
              <a:rPr lang="en-US" sz="1200" dirty="0" smtClean="0"/>
              <a:t>Image: Forbes website</a:t>
            </a:r>
            <a:endParaRPr lang="en-US" sz="1200" dirty="0"/>
          </a:p>
        </p:txBody>
      </p:sp>
      <p:sp>
        <p:nvSpPr>
          <p:cNvPr id="12" name="TextBox 11"/>
          <p:cNvSpPr txBox="1"/>
          <p:nvPr/>
        </p:nvSpPr>
        <p:spPr>
          <a:xfrm>
            <a:off x="4740174" y="6297255"/>
            <a:ext cx="3952642" cy="276999"/>
          </a:xfrm>
          <a:prstGeom prst="rect">
            <a:avLst/>
          </a:prstGeom>
          <a:noFill/>
        </p:spPr>
        <p:txBody>
          <a:bodyPr wrap="square" rtlCol="0">
            <a:spAutoFit/>
          </a:bodyPr>
          <a:lstStyle/>
          <a:p>
            <a:r>
              <a:rPr lang="en-US" sz="1200" dirty="0" smtClean="0"/>
              <a:t>Image: ABC News website</a:t>
            </a:r>
            <a:endParaRPr lang="en-US" sz="1200" dirty="0"/>
          </a:p>
        </p:txBody>
      </p:sp>
    </p:spTree>
    <p:extLst>
      <p:ext uri="{BB962C8B-B14F-4D97-AF65-F5344CB8AC3E}">
        <p14:creationId xmlns:p14="http://schemas.microsoft.com/office/powerpoint/2010/main" val="3938817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little bit about me…</a:t>
            </a:r>
            <a:endParaRPr lang="en-US" b="1" dirty="0"/>
          </a:p>
        </p:txBody>
      </p:sp>
      <p:sp>
        <p:nvSpPr>
          <p:cNvPr id="3" name="Content Placeholder 2"/>
          <p:cNvSpPr>
            <a:spLocks noGrp="1"/>
          </p:cNvSpPr>
          <p:nvPr>
            <p:ph idx="1"/>
          </p:nvPr>
        </p:nvSpPr>
        <p:spPr>
          <a:xfrm>
            <a:off x="457200" y="1600200"/>
            <a:ext cx="3956809" cy="4990432"/>
          </a:xfrm>
        </p:spPr>
        <p:txBody>
          <a:bodyPr>
            <a:noAutofit/>
          </a:bodyPr>
          <a:lstStyle/>
          <a:p>
            <a:r>
              <a:rPr lang="en-US" sz="2400" dirty="0" smtClean="0"/>
              <a:t>Chicago “transplant” </a:t>
            </a:r>
          </a:p>
          <a:p>
            <a:r>
              <a:rPr lang="en-US" sz="2400" dirty="0" smtClean="0"/>
              <a:t>BM in Vocal Performance from Northwestern University</a:t>
            </a:r>
          </a:p>
          <a:p>
            <a:r>
              <a:rPr lang="en-US" sz="2400" dirty="0" smtClean="0"/>
              <a:t>UCSF Pharmaceutical Sciences Pathway</a:t>
            </a:r>
          </a:p>
          <a:p>
            <a:r>
              <a:rPr lang="en-US" sz="2400" dirty="0" smtClean="0"/>
              <a:t>Clinical Sciences Fellow at Achaogen</a:t>
            </a:r>
          </a:p>
          <a:p>
            <a:r>
              <a:rPr lang="en-US" sz="2400" dirty="0" smtClean="0"/>
              <a:t>Volunteer Faculty at UCSF</a:t>
            </a:r>
          </a:p>
          <a:p>
            <a:r>
              <a:rPr lang="en-US" sz="2400" dirty="0" smtClean="0"/>
              <a:t>Interest in pharmacology and pathophysiology</a:t>
            </a:r>
          </a:p>
        </p:txBody>
      </p:sp>
      <p:pic>
        <p:nvPicPr>
          <p:cNvPr id="14338" name="Picture 2" descr="C:\Users\akomirenko\Downloads\phot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914" y="2068945"/>
            <a:ext cx="4404867" cy="329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691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Effects of Physical Therapy </a:t>
            </a:r>
            <a:br>
              <a:rPr lang="en-US" b="1" dirty="0" smtClean="0"/>
            </a:br>
            <a:r>
              <a:rPr lang="en-US" b="1" dirty="0" smtClean="0"/>
              <a:t>on Absorption</a:t>
            </a:r>
            <a:endParaRPr lang="en-US" b="1" dirty="0"/>
          </a:p>
        </p:txBody>
      </p:sp>
      <p:sp>
        <p:nvSpPr>
          <p:cNvPr id="3" name="Content Placeholder 2"/>
          <p:cNvSpPr>
            <a:spLocks noGrp="1"/>
          </p:cNvSpPr>
          <p:nvPr>
            <p:ph idx="1"/>
          </p:nvPr>
        </p:nvSpPr>
        <p:spPr>
          <a:xfrm>
            <a:off x="457200" y="1432343"/>
            <a:ext cx="8229600" cy="5257800"/>
          </a:xfrm>
        </p:spPr>
        <p:txBody>
          <a:bodyPr>
            <a:normAutofit fontScale="85000" lnSpcReduction="20000"/>
          </a:bodyPr>
          <a:lstStyle/>
          <a:p>
            <a:r>
              <a:rPr lang="en-US" dirty="0" smtClean="0"/>
              <a:t>PO medications</a:t>
            </a:r>
          </a:p>
          <a:p>
            <a:pPr lvl="1"/>
            <a:r>
              <a:rPr lang="en-US" dirty="0" smtClean="0"/>
              <a:t>Variable (can increase or decrease plasma levels)</a:t>
            </a:r>
          </a:p>
          <a:p>
            <a:pPr lvl="1"/>
            <a:r>
              <a:rPr lang="en-US" dirty="0" smtClean="0"/>
              <a:t>During exercise, blood is directed away from the gut which can </a:t>
            </a:r>
            <a:r>
              <a:rPr lang="en-US" b="1" dirty="0" smtClean="0"/>
              <a:t>decrease</a:t>
            </a:r>
            <a:r>
              <a:rPr lang="en-US" dirty="0" smtClean="0"/>
              <a:t> absorption</a:t>
            </a:r>
          </a:p>
          <a:p>
            <a:pPr lvl="1"/>
            <a:r>
              <a:rPr lang="en-US" dirty="0" smtClean="0"/>
              <a:t>Exercise can also increase blood flow which can </a:t>
            </a:r>
            <a:r>
              <a:rPr lang="en-US" b="1" dirty="0" smtClean="0"/>
              <a:t>increase</a:t>
            </a:r>
            <a:r>
              <a:rPr lang="en-US" dirty="0" smtClean="0">
                <a:sym typeface="Wingdings"/>
              </a:rPr>
              <a:t> </a:t>
            </a:r>
            <a:r>
              <a:rPr lang="en-US" dirty="0" smtClean="0"/>
              <a:t>absorption</a:t>
            </a:r>
          </a:p>
          <a:p>
            <a:r>
              <a:rPr lang="en-US" dirty="0" smtClean="0"/>
              <a:t>SQ or IM medications</a:t>
            </a:r>
          </a:p>
          <a:p>
            <a:pPr lvl="1"/>
            <a:r>
              <a:rPr lang="en-US" dirty="0" smtClean="0"/>
              <a:t>Exercise can</a:t>
            </a:r>
            <a:r>
              <a:rPr lang="en-US" b="1" dirty="0" smtClean="0"/>
              <a:t> increase</a:t>
            </a:r>
            <a:r>
              <a:rPr lang="en-US" dirty="0" smtClean="0">
                <a:ea typeface="Wingdings"/>
                <a:cs typeface="Wingdings"/>
                <a:sym typeface="Wingdings"/>
              </a:rPr>
              <a:t> absorption of drug injected </a:t>
            </a:r>
            <a:r>
              <a:rPr lang="en-US" b="1" dirty="0" smtClean="0">
                <a:ea typeface="Wingdings"/>
                <a:cs typeface="Wingdings"/>
                <a:sym typeface="Wingdings"/>
              </a:rPr>
              <a:t>near</a:t>
            </a:r>
            <a:r>
              <a:rPr lang="en-US" dirty="0" smtClean="0">
                <a:ea typeface="Wingdings"/>
                <a:cs typeface="Wingdings"/>
                <a:sym typeface="Wingdings"/>
              </a:rPr>
              <a:t> actively exercising muscles by increasing</a:t>
            </a:r>
            <a:r>
              <a:rPr lang="en-US" dirty="0" smtClean="0">
                <a:latin typeface="+mj-lt"/>
                <a:ea typeface="Wingdings"/>
                <a:cs typeface="Wingdings"/>
                <a:sym typeface="Wingdings"/>
              </a:rPr>
              <a:t> diffusion and blood flow</a:t>
            </a:r>
          </a:p>
          <a:p>
            <a:pPr lvl="1"/>
            <a:r>
              <a:rPr lang="en-US" dirty="0" smtClean="0">
                <a:latin typeface="+mj-lt"/>
                <a:ea typeface="Wingdings"/>
                <a:cs typeface="Wingdings"/>
                <a:sym typeface="Wingdings"/>
              </a:rPr>
              <a:t>Massaging the injection site can also </a:t>
            </a:r>
            <a:r>
              <a:rPr lang="en-US" b="1" dirty="0" smtClean="0">
                <a:latin typeface="+mj-lt"/>
                <a:ea typeface="Wingdings"/>
                <a:cs typeface="Wingdings"/>
                <a:sym typeface="Wingdings"/>
              </a:rPr>
              <a:t>increase</a:t>
            </a:r>
            <a:r>
              <a:rPr lang="en-US" dirty="0" smtClean="0">
                <a:latin typeface="+mj-lt"/>
                <a:ea typeface="Wingdings"/>
                <a:cs typeface="Wingdings"/>
                <a:sym typeface="Wingdings"/>
              </a:rPr>
              <a:t> absorption</a:t>
            </a:r>
          </a:p>
          <a:p>
            <a:pPr lvl="1"/>
            <a:r>
              <a:rPr lang="en-US" dirty="0" smtClean="0"/>
              <a:t>Exercise can</a:t>
            </a:r>
            <a:r>
              <a:rPr lang="en-US" b="1" dirty="0" smtClean="0"/>
              <a:t> decrease</a:t>
            </a:r>
            <a:r>
              <a:rPr lang="en-US" dirty="0" smtClean="0">
                <a:ea typeface="Wingdings"/>
                <a:cs typeface="Wingdings"/>
                <a:sym typeface="Wingdings"/>
              </a:rPr>
              <a:t> absorption if drug is injected into </a:t>
            </a:r>
            <a:r>
              <a:rPr lang="en-US" b="1" dirty="0" smtClean="0">
                <a:ea typeface="Wingdings"/>
                <a:cs typeface="Wingdings"/>
                <a:sym typeface="Wingdings"/>
              </a:rPr>
              <a:t>non-exercising</a:t>
            </a:r>
            <a:r>
              <a:rPr lang="en-US" dirty="0" smtClean="0">
                <a:ea typeface="Wingdings"/>
                <a:cs typeface="Wingdings"/>
                <a:sym typeface="Wingdings"/>
              </a:rPr>
              <a:t> tissues by decreasing blood flow</a:t>
            </a:r>
          </a:p>
          <a:p>
            <a:pPr lvl="1"/>
            <a:r>
              <a:rPr lang="en-US" dirty="0" smtClean="0">
                <a:ea typeface="Wingdings"/>
                <a:cs typeface="Wingdings"/>
                <a:sym typeface="Wingdings"/>
              </a:rPr>
              <a:t>Example: insulin</a:t>
            </a:r>
            <a:endParaRPr lang="en-US" dirty="0"/>
          </a:p>
        </p:txBody>
      </p:sp>
      <p:sp>
        <p:nvSpPr>
          <p:cNvPr id="4" name="TextBox 3"/>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
        <p:nvSpPr>
          <p:cNvPr id="5" name="TextBox 4"/>
          <p:cNvSpPr txBox="1"/>
          <p:nvPr/>
        </p:nvSpPr>
        <p:spPr>
          <a:xfrm>
            <a:off x="0" y="6382118"/>
            <a:ext cx="9144000" cy="369332"/>
          </a:xfrm>
          <a:prstGeom prst="rect">
            <a:avLst/>
          </a:prstGeom>
          <a:noFill/>
        </p:spPr>
        <p:txBody>
          <a:bodyPr wrap="square" rtlCol="0">
            <a:spAutoFit/>
          </a:bodyPr>
          <a:lstStyle/>
          <a:p>
            <a:pPr algn="ctr"/>
            <a:r>
              <a:rPr lang="en-US" dirty="0"/>
              <a:t>Lenz TL. </a:t>
            </a:r>
            <a:r>
              <a:rPr lang="en-US" dirty="0" smtClean="0"/>
              <a:t>Expert </a:t>
            </a:r>
            <a:r>
              <a:rPr lang="en-US" dirty="0"/>
              <a:t>opinion on drug metabolism &amp; toxicology. 2011;7(3):257-266</a:t>
            </a:r>
            <a:r>
              <a:rPr lang="en-US" dirty="0" smtClean="0"/>
              <a:t>.</a:t>
            </a:r>
            <a:endParaRPr lang="en-US" dirty="0"/>
          </a:p>
        </p:txBody>
      </p:sp>
    </p:spTree>
    <p:extLst>
      <p:ext uri="{BB962C8B-B14F-4D97-AF65-F5344CB8AC3E}">
        <p14:creationId xmlns:p14="http://schemas.microsoft.com/office/powerpoint/2010/main" val="3657764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Effects of Physical Therapy </a:t>
            </a:r>
            <a:br>
              <a:rPr lang="en-US" b="1" dirty="0" smtClean="0"/>
            </a:br>
            <a:r>
              <a:rPr lang="en-US" b="1" dirty="0" smtClean="0"/>
              <a:t>on Absorption</a:t>
            </a:r>
            <a:endParaRPr lang="en-US" b="1" dirty="0"/>
          </a:p>
        </p:txBody>
      </p:sp>
      <p:sp>
        <p:nvSpPr>
          <p:cNvPr id="3" name="Content Placeholder 2"/>
          <p:cNvSpPr>
            <a:spLocks noGrp="1"/>
          </p:cNvSpPr>
          <p:nvPr>
            <p:ph idx="1"/>
          </p:nvPr>
        </p:nvSpPr>
        <p:spPr/>
        <p:txBody>
          <a:bodyPr>
            <a:normAutofit/>
          </a:bodyPr>
          <a:lstStyle/>
          <a:p>
            <a:r>
              <a:rPr lang="en-US" dirty="0" smtClean="0"/>
              <a:t>Transdermal medications</a:t>
            </a:r>
          </a:p>
          <a:p>
            <a:pPr lvl="1"/>
            <a:r>
              <a:rPr lang="en-US" dirty="0" smtClean="0"/>
              <a:t>Exercise usually </a:t>
            </a:r>
            <a:r>
              <a:rPr lang="en-US" b="1" dirty="0" smtClean="0"/>
              <a:t>increases </a:t>
            </a:r>
            <a:r>
              <a:rPr lang="en-US" dirty="0" smtClean="0"/>
              <a:t>absorption by increasing skin temperature and sweating</a:t>
            </a:r>
          </a:p>
          <a:p>
            <a:pPr lvl="1"/>
            <a:r>
              <a:rPr lang="en-US" dirty="0" smtClean="0"/>
              <a:t>Certain physical therapy treatments (whirlpool, heating pad) involving heat could </a:t>
            </a:r>
            <a:r>
              <a:rPr lang="en-US" b="1" dirty="0" smtClean="0"/>
              <a:t>increase</a:t>
            </a:r>
            <a:r>
              <a:rPr lang="en-US" dirty="0" smtClean="0"/>
              <a:t> absorption</a:t>
            </a:r>
          </a:p>
          <a:p>
            <a:r>
              <a:rPr lang="en-US" dirty="0" smtClean="0"/>
              <a:t>Inhaled medications</a:t>
            </a:r>
          </a:p>
          <a:p>
            <a:pPr lvl="1"/>
            <a:r>
              <a:rPr lang="en-US" dirty="0" smtClean="0"/>
              <a:t>Exercise can </a:t>
            </a:r>
            <a:r>
              <a:rPr lang="en-US" b="1" dirty="0" smtClean="0"/>
              <a:t>increase</a:t>
            </a:r>
            <a:r>
              <a:rPr lang="en-US" dirty="0" smtClean="0"/>
              <a:t> absorption by increasing pulmonary blood flow</a:t>
            </a:r>
            <a:endParaRPr lang="en-US" dirty="0"/>
          </a:p>
        </p:txBody>
      </p:sp>
      <p:sp>
        <p:nvSpPr>
          <p:cNvPr id="4" name="TextBox 3"/>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
        <p:nvSpPr>
          <p:cNvPr id="5" name="TextBox 4"/>
          <p:cNvSpPr txBox="1"/>
          <p:nvPr/>
        </p:nvSpPr>
        <p:spPr>
          <a:xfrm>
            <a:off x="0" y="6382118"/>
            <a:ext cx="9144000" cy="369332"/>
          </a:xfrm>
          <a:prstGeom prst="rect">
            <a:avLst/>
          </a:prstGeom>
          <a:noFill/>
        </p:spPr>
        <p:txBody>
          <a:bodyPr wrap="square" rtlCol="0">
            <a:spAutoFit/>
          </a:bodyPr>
          <a:lstStyle/>
          <a:p>
            <a:pPr algn="ctr"/>
            <a:r>
              <a:rPr lang="en-US" dirty="0"/>
              <a:t>Lenz TL. </a:t>
            </a:r>
            <a:r>
              <a:rPr lang="en-US" dirty="0" smtClean="0"/>
              <a:t>Expert </a:t>
            </a:r>
            <a:r>
              <a:rPr lang="en-US" dirty="0"/>
              <a:t>opinion on drug metabolism &amp; toxicology. 2011;7(3):257-266</a:t>
            </a:r>
            <a:r>
              <a:rPr lang="en-US" dirty="0" smtClean="0"/>
              <a:t>.</a:t>
            </a:r>
            <a:endParaRPr lang="en-US" dirty="0"/>
          </a:p>
        </p:txBody>
      </p:sp>
    </p:spTree>
    <p:extLst>
      <p:ext uri="{BB962C8B-B14F-4D97-AF65-F5344CB8AC3E}">
        <p14:creationId xmlns:p14="http://schemas.microsoft.com/office/powerpoint/2010/main" val="39210768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Prednisolone 5 mg PO</a:t>
            </a:r>
            <a:endParaRPr lang="en-US" b="1" dirty="0"/>
          </a:p>
        </p:txBody>
      </p:sp>
      <p:sp>
        <p:nvSpPr>
          <p:cNvPr id="3" name="TextBox 2"/>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
        <p:nvSpPr>
          <p:cNvPr id="5" name="TextBox 4"/>
          <p:cNvSpPr txBox="1"/>
          <p:nvPr/>
        </p:nvSpPr>
        <p:spPr>
          <a:xfrm>
            <a:off x="0" y="6382118"/>
            <a:ext cx="9144000" cy="369332"/>
          </a:xfrm>
          <a:prstGeom prst="rect">
            <a:avLst/>
          </a:prstGeom>
          <a:noFill/>
        </p:spPr>
        <p:txBody>
          <a:bodyPr wrap="square" rtlCol="0">
            <a:spAutoFit/>
          </a:bodyPr>
          <a:lstStyle/>
          <a:p>
            <a:pPr algn="ctr"/>
            <a:r>
              <a:rPr lang="en-US" dirty="0" err="1" smtClean="0"/>
              <a:t>Chien</a:t>
            </a:r>
            <a:r>
              <a:rPr lang="en-US" dirty="0" smtClean="0"/>
              <a:t> KY et al. J Pharm </a:t>
            </a:r>
            <a:r>
              <a:rPr lang="en-US" dirty="0" err="1" smtClean="0"/>
              <a:t>Pharmaceut</a:t>
            </a:r>
            <a:r>
              <a:rPr lang="en-US" dirty="0" smtClean="0"/>
              <a:t> Sci. 2010;13(1):58-66.</a:t>
            </a:r>
            <a:endParaRPr lang="en-US" dirty="0"/>
          </a:p>
        </p:txBody>
      </p:sp>
      <p:grpSp>
        <p:nvGrpSpPr>
          <p:cNvPr id="24" name="Group 23"/>
          <p:cNvGrpSpPr/>
          <p:nvPr/>
        </p:nvGrpSpPr>
        <p:grpSpPr>
          <a:xfrm>
            <a:off x="569181" y="1240349"/>
            <a:ext cx="8434873" cy="4887254"/>
            <a:chOff x="569181" y="1240349"/>
            <a:chExt cx="8434873" cy="4887254"/>
          </a:xfrm>
        </p:grpSpPr>
        <p:grpSp>
          <p:nvGrpSpPr>
            <p:cNvPr id="20" name="Group 19"/>
            <p:cNvGrpSpPr/>
            <p:nvPr/>
          </p:nvGrpSpPr>
          <p:grpSpPr>
            <a:xfrm>
              <a:off x="1778141" y="1240349"/>
              <a:ext cx="7225913" cy="4887254"/>
              <a:chOff x="1460887" y="1408308"/>
              <a:chExt cx="7225913" cy="4887254"/>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887" y="1436299"/>
                <a:ext cx="6222226" cy="4859263"/>
              </a:xfrm>
              <a:prstGeom prst="rect">
                <a:avLst/>
              </a:prstGeom>
            </p:spPr>
          </p:pic>
          <p:cxnSp>
            <p:nvCxnSpPr>
              <p:cNvPr id="7" name="Straight Arrow Connector 6"/>
              <p:cNvCxnSpPr/>
              <p:nvPr/>
            </p:nvCxnSpPr>
            <p:spPr>
              <a:xfrm flipH="1">
                <a:off x="3051111" y="1679510"/>
                <a:ext cx="1754154" cy="718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419668" y="2628899"/>
                <a:ext cx="1693507" cy="779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4815946" y="1408308"/>
                <a:ext cx="3870854" cy="84037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t>    Non-Exercise Arm</a:t>
                </a:r>
                <a:r>
                  <a:rPr lang="en-US" dirty="0" smtClean="0"/>
                  <a:t>: Remained seated for duration of experiment</a:t>
                </a:r>
                <a:endParaRPr lang="en-US" dirty="0"/>
              </a:p>
            </p:txBody>
          </p:sp>
          <p:sp>
            <p:nvSpPr>
              <p:cNvPr id="13" name="Rounded Rectangle 12"/>
              <p:cNvSpPr/>
              <p:nvPr/>
            </p:nvSpPr>
            <p:spPr>
              <a:xfrm>
                <a:off x="4815946" y="2397968"/>
                <a:ext cx="3870854" cy="1222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t>    Exercise Arm</a:t>
                </a:r>
                <a:r>
                  <a:rPr lang="en-US" dirty="0" smtClean="0"/>
                  <a:t>: Cycled at 70% VO</a:t>
                </a:r>
                <a:r>
                  <a:rPr lang="en-US" baseline="-25000" dirty="0" smtClean="0"/>
                  <a:t>2max </a:t>
                </a:r>
                <a:r>
                  <a:rPr lang="en-US" dirty="0" smtClean="0"/>
                  <a:t>intensity until exhaustion; </a:t>
                </a:r>
              </a:p>
              <a:p>
                <a:r>
                  <a:rPr lang="en-US" dirty="0" smtClean="0"/>
                  <a:t>Gave rise to a significantly lower </a:t>
                </a:r>
                <a:r>
                  <a:rPr lang="en-US" dirty="0" err="1" smtClean="0"/>
                  <a:t>C</a:t>
                </a:r>
                <a:r>
                  <a:rPr lang="en-US" baseline="-25000" dirty="0" err="1" smtClean="0"/>
                  <a:t>max</a:t>
                </a:r>
                <a:r>
                  <a:rPr lang="en-US" baseline="-25000" dirty="0" smtClean="0"/>
                  <a:t> </a:t>
                </a:r>
                <a:r>
                  <a:rPr lang="en-US" dirty="0" smtClean="0"/>
                  <a:t>(p&lt;0.05)</a:t>
                </a:r>
                <a:endParaRPr lang="en-US" baseline="-25000" dirty="0"/>
              </a:p>
            </p:txBody>
          </p:sp>
          <p:sp>
            <p:nvSpPr>
              <p:cNvPr id="14" name="Oval 13"/>
              <p:cNvSpPr/>
              <p:nvPr/>
            </p:nvSpPr>
            <p:spPr>
              <a:xfrm>
                <a:off x="4926564" y="2499698"/>
                <a:ext cx="186612" cy="18925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Oval 14"/>
              <p:cNvSpPr/>
              <p:nvPr/>
            </p:nvSpPr>
            <p:spPr>
              <a:xfrm>
                <a:off x="4904794" y="1593035"/>
                <a:ext cx="186612" cy="189254"/>
              </a:xfrm>
              <a:prstGeom prst="ellipse">
                <a:avLst/>
              </a:prstGeom>
              <a:solidFill>
                <a:schemeClr val="bg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cxnSp>
          <p:nvCxnSpPr>
            <p:cNvPr id="18" name="Straight Arrow Connector 17"/>
            <p:cNvCxnSpPr>
              <a:stCxn id="19" idx="0"/>
            </p:cNvCxnSpPr>
            <p:nvPr/>
          </p:nvCxnSpPr>
          <p:spPr>
            <a:xfrm flipV="1">
              <a:off x="1553561" y="4777265"/>
              <a:ext cx="984380" cy="26773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9" name="Rounded Rectangle 18"/>
            <p:cNvSpPr/>
            <p:nvPr/>
          </p:nvSpPr>
          <p:spPr>
            <a:xfrm>
              <a:off x="569181" y="5044998"/>
              <a:ext cx="1968760" cy="569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PK blood sampling pre-dose</a:t>
              </a:r>
              <a:endParaRPr lang="en-US" dirty="0"/>
            </a:p>
          </p:txBody>
        </p:sp>
      </p:grpSp>
      <p:sp>
        <p:nvSpPr>
          <p:cNvPr id="22" name="TextBox 21"/>
          <p:cNvSpPr txBox="1"/>
          <p:nvPr/>
        </p:nvSpPr>
        <p:spPr>
          <a:xfrm>
            <a:off x="130631" y="1770980"/>
            <a:ext cx="2136708" cy="230832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smtClean="0"/>
              <a:t>Hypotheses:</a:t>
            </a:r>
          </a:p>
          <a:p>
            <a:pPr marL="285750" indent="-285750">
              <a:buFont typeface="Arial" panose="020B0604020202020204" pitchFamily="34" charset="0"/>
              <a:buChar char="•"/>
            </a:pPr>
            <a:r>
              <a:rPr lang="en-US" dirty="0" smtClean="0"/>
              <a:t>Exercise shunted blood flow away from viscera towards muscles</a:t>
            </a:r>
          </a:p>
          <a:p>
            <a:pPr marL="285750" indent="-285750">
              <a:buFont typeface="Arial" panose="020B0604020202020204" pitchFamily="34" charset="0"/>
              <a:buChar char="•"/>
            </a:pPr>
            <a:r>
              <a:rPr lang="en-US" dirty="0"/>
              <a:t>Exercise reduced stomach-emptying </a:t>
            </a:r>
            <a:r>
              <a:rPr lang="en-US" dirty="0" smtClean="0"/>
              <a:t>rate</a:t>
            </a:r>
            <a:endParaRPr lang="en-US" dirty="0"/>
          </a:p>
        </p:txBody>
      </p:sp>
    </p:spTree>
    <p:extLst>
      <p:ext uri="{BB962C8B-B14F-4D97-AF65-F5344CB8AC3E}">
        <p14:creationId xmlns:p14="http://schemas.microsoft.com/office/powerpoint/2010/main" val="190611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Fentanyl Patch</a:t>
            </a:r>
            <a:endParaRPr lang="en-US" b="1" dirty="0"/>
          </a:p>
        </p:txBody>
      </p:sp>
      <p:sp>
        <p:nvSpPr>
          <p:cNvPr id="3" name="Content Placeholder 2"/>
          <p:cNvSpPr>
            <a:spLocks noGrp="1"/>
          </p:cNvSpPr>
          <p:nvPr>
            <p:ph idx="1"/>
          </p:nvPr>
        </p:nvSpPr>
        <p:spPr>
          <a:xfrm>
            <a:off x="457200" y="1716834"/>
            <a:ext cx="4114800" cy="4096138"/>
          </a:xfrm>
        </p:spPr>
        <p:txBody>
          <a:bodyPr>
            <a:normAutofit/>
          </a:bodyPr>
          <a:lstStyle/>
          <a:p>
            <a:pPr marL="0" indent="0">
              <a:buNone/>
            </a:pPr>
            <a:r>
              <a:rPr lang="en-US" sz="2800" dirty="0"/>
              <a:t>E</a:t>
            </a:r>
            <a:r>
              <a:rPr lang="en-US" sz="2800" dirty="0" smtClean="0"/>
              <a:t>xposing </a:t>
            </a:r>
            <a:r>
              <a:rPr lang="en-US" sz="2800" dirty="0"/>
              <a:t>the patch to heat, either from an external source, increased </a:t>
            </a:r>
            <a:r>
              <a:rPr lang="en-US" sz="2800" dirty="0" smtClean="0"/>
              <a:t>exertion, </a:t>
            </a:r>
            <a:r>
              <a:rPr lang="en-US" sz="2800" dirty="0"/>
              <a:t>or possibly high fever, could increase release of the drug, which might lead to an overdose and fatal respiratory depression</a:t>
            </a:r>
          </a:p>
        </p:txBody>
      </p:sp>
      <p:sp>
        <p:nvSpPr>
          <p:cNvPr id="4" name="TextBox 3"/>
          <p:cNvSpPr txBox="1"/>
          <p:nvPr/>
        </p:nvSpPr>
        <p:spPr>
          <a:xfrm>
            <a:off x="457200" y="5874226"/>
            <a:ext cx="8229600" cy="646331"/>
          </a:xfrm>
          <a:prstGeom prst="rect">
            <a:avLst/>
          </a:prstGeom>
          <a:noFill/>
        </p:spPr>
        <p:txBody>
          <a:bodyPr wrap="square" rtlCol="0">
            <a:spAutoFit/>
          </a:bodyPr>
          <a:lstStyle/>
          <a:p>
            <a:pPr algn="ctr"/>
            <a:r>
              <a:rPr lang="en-US" dirty="0">
                <a:hlinkClick r:id="rId3"/>
              </a:rPr>
              <a:t>In brief: heat and transdermal fentanyl. Med Lett Drugs </a:t>
            </a:r>
            <a:r>
              <a:rPr lang="en-US" dirty="0" err="1">
                <a:hlinkClick r:id="rId3"/>
              </a:rPr>
              <a:t>Ther</a:t>
            </a:r>
            <a:r>
              <a:rPr lang="en-US" dirty="0">
                <a:hlinkClick r:id="rId3"/>
              </a:rPr>
              <a:t>. 2009;51(1318):64</a:t>
            </a:r>
            <a:r>
              <a:rPr lang="en-US" dirty="0" smtClean="0">
                <a:hlinkClick r:id="rId3"/>
              </a:rPr>
              <a:t>.</a:t>
            </a:r>
            <a:endParaRPr lang="en-US" dirty="0" smtClean="0"/>
          </a:p>
          <a:p>
            <a:pPr algn="ctr"/>
            <a:r>
              <a:rPr lang="en-US" dirty="0" smtClean="0">
                <a:hlinkClick r:id="rId4"/>
              </a:rPr>
              <a:t>New York Times Story – Doctors and Nurses, Still Learning. April 29, 2009.</a:t>
            </a:r>
          </a:p>
        </p:txBody>
      </p:sp>
      <p:sp>
        <p:nvSpPr>
          <p:cNvPr id="5" name="TextBox 4"/>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pic>
        <p:nvPicPr>
          <p:cNvPr id="16392" name="Picture 8" descr="Photo of medic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30" b="98148" l="6250" r="92708"/>
                    </a14:imgEffect>
                  </a14:imgLayer>
                </a14:imgProps>
              </a:ext>
              <a:ext uri="{28A0092B-C50C-407E-A947-70E740481C1C}">
                <a14:useLocalDpi xmlns:a14="http://schemas.microsoft.com/office/drawing/2010/main" val="0"/>
              </a:ext>
            </a:extLst>
          </a:blip>
          <a:srcRect/>
          <a:stretch>
            <a:fillRect/>
          </a:stretch>
        </p:blipFill>
        <p:spPr bwMode="auto">
          <a:xfrm>
            <a:off x="4570994" y="1629876"/>
            <a:ext cx="4436798" cy="332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89241" y="4957476"/>
            <a:ext cx="4118551" cy="276999"/>
          </a:xfrm>
          <a:prstGeom prst="rect">
            <a:avLst/>
          </a:prstGeom>
          <a:noFill/>
        </p:spPr>
        <p:txBody>
          <a:bodyPr wrap="square" rtlCol="0">
            <a:spAutoFit/>
          </a:bodyPr>
          <a:lstStyle/>
          <a:p>
            <a:r>
              <a:rPr lang="en-US" sz="1200" dirty="0" smtClean="0"/>
              <a:t>Image: Kaiser Permanente&gt;Drugs &amp; natural medicines website</a:t>
            </a:r>
            <a:endParaRPr lang="en-US" sz="1200" dirty="0"/>
          </a:p>
        </p:txBody>
      </p:sp>
    </p:spTree>
    <p:extLst>
      <p:ext uri="{BB962C8B-B14F-4D97-AF65-F5344CB8AC3E}">
        <p14:creationId xmlns:p14="http://schemas.microsoft.com/office/powerpoint/2010/main" val="33836132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0000FF"/>
                </a:solidFill>
              </a:rPr>
              <a:t>D</a:t>
            </a:r>
            <a:r>
              <a:rPr lang="en-US" b="1" dirty="0" smtClean="0"/>
              <a:t>istribution</a:t>
            </a:r>
            <a:endParaRPr lang="en-US" b="1" dirty="0"/>
          </a:p>
        </p:txBody>
      </p:sp>
      <p:sp>
        <p:nvSpPr>
          <p:cNvPr id="3" name="Content Placeholder 2"/>
          <p:cNvSpPr>
            <a:spLocks noGrp="1"/>
          </p:cNvSpPr>
          <p:nvPr>
            <p:ph idx="1"/>
          </p:nvPr>
        </p:nvSpPr>
        <p:spPr>
          <a:xfrm>
            <a:off x="457200" y="1143000"/>
            <a:ext cx="8553116" cy="2377491"/>
          </a:xfrm>
        </p:spPr>
        <p:txBody>
          <a:bodyPr>
            <a:normAutofit fontScale="85000" lnSpcReduction="20000"/>
          </a:bodyPr>
          <a:lstStyle/>
          <a:p>
            <a:r>
              <a:rPr lang="en-US" dirty="0" smtClean="0"/>
              <a:t>How much of the drug </a:t>
            </a:r>
            <a:r>
              <a:rPr lang="en-US" b="1" dirty="0" smtClean="0"/>
              <a:t>distributes</a:t>
            </a:r>
            <a:r>
              <a:rPr lang="en-US" dirty="0" smtClean="0"/>
              <a:t> into the tissues</a:t>
            </a:r>
          </a:p>
          <a:p>
            <a:r>
              <a:rPr lang="en-US" dirty="0" smtClean="0"/>
              <a:t>Factors that affect distribution</a:t>
            </a:r>
          </a:p>
          <a:p>
            <a:pPr lvl="1"/>
            <a:r>
              <a:rPr lang="en-US" dirty="0"/>
              <a:t>Water/lipid </a:t>
            </a:r>
            <a:r>
              <a:rPr lang="en-US" dirty="0" smtClean="0"/>
              <a:t>solubility</a:t>
            </a:r>
          </a:p>
          <a:p>
            <a:pPr lvl="1"/>
            <a:r>
              <a:rPr lang="en-US" dirty="0" smtClean="0"/>
              <a:t>Drug </a:t>
            </a:r>
            <a:r>
              <a:rPr lang="en-US" dirty="0"/>
              <a:t>s</a:t>
            </a:r>
            <a:r>
              <a:rPr lang="en-US" dirty="0" smtClean="0"/>
              <a:t>ize</a:t>
            </a:r>
          </a:p>
          <a:p>
            <a:pPr lvl="1"/>
            <a:r>
              <a:rPr lang="en-US" dirty="0" smtClean="0"/>
              <a:t>Protein binding</a:t>
            </a:r>
          </a:p>
          <a:p>
            <a:r>
              <a:rPr lang="en-US" dirty="0" smtClean="0"/>
              <a:t>Equilibrium between circulation and tissue</a:t>
            </a:r>
          </a:p>
          <a:p>
            <a:endParaRPr lang="en-US" dirty="0"/>
          </a:p>
        </p:txBody>
      </p:sp>
      <p:sp>
        <p:nvSpPr>
          <p:cNvPr id="4" name="TextBox 3"/>
          <p:cNvSpPr txBox="1"/>
          <p:nvPr/>
        </p:nvSpPr>
        <p:spPr>
          <a:xfrm>
            <a:off x="8241632" y="6364925"/>
            <a:ext cx="902368" cy="369332"/>
          </a:xfrm>
          <a:prstGeom prst="rect">
            <a:avLst/>
          </a:prstGeom>
          <a:noFill/>
        </p:spPr>
        <p:txBody>
          <a:bodyPr wrap="square" rtlCol="0">
            <a:spAutoFit/>
          </a:bodyPr>
          <a:lstStyle/>
          <a:p>
            <a:r>
              <a:rPr lang="en-US" b="1" dirty="0" smtClean="0"/>
              <a:t>A</a:t>
            </a:r>
            <a:r>
              <a:rPr lang="en-US" b="1" dirty="0" smtClean="0">
                <a:solidFill>
                  <a:srgbClr val="0000FF"/>
                </a:solidFill>
              </a:rPr>
              <a:t> </a:t>
            </a:r>
            <a:r>
              <a:rPr lang="en-US" b="1" u="sng" dirty="0" smtClean="0">
                <a:solidFill>
                  <a:srgbClr val="0000FF"/>
                </a:solidFill>
              </a:rPr>
              <a:t>D</a:t>
            </a:r>
            <a:r>
              <a:rPr lang="en-US" b="1" dirty="0" smtClean="0"/>
              <a:t> ME</a:t>
            </a:r>
            <a:endParaRPr lang="en-US" b="1" dirty="0"/>
          </a:p>
        </p:txBody>
      </p:sp>
      <p:grpSp>
        <p:nvGrpSpPr>
          <p:cNvPr id="8" name="Group 7"/>
          <p:cNvGrpSpPr/>
          <p:nvPr/>
        </p:nvGrpSpPr>
        <p:grpSpPr>
          <a:xfrm>
            <a:off x="2829019" y="3520491"/>
            <a:ext cx="3485963" cy="3319965"/>
            <a:chOff x="804779" y="3520491"/>
            <a:chExt cx="3485963" cy="3319965"/>
          </a:xfrm>
        </p:grpSpPr>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779" y="3520491"/>
              <a:ext cx="3485963" cy="331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1270003" y="4946316"/>
              <a:ext cx="775368" cy="842209"/>
            </a:xfrm>
            <a:prstGeom prst="ellipse">
              <a:avLst/>
            </a:prstGeom>
            <a:noFill/>
            <a:ln w="539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108704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Volume of Distribution</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Has no physiological meaning</a:t>
                </a:r>
              </a:p>
              <a:p>
                <a:r>
                  <a:rPr lang="en-US" dirty="0" smtClean="0"/>
                  <a:t>Apparent volume of the drug in the body</a:t>
                </a:r>
              </a:p>
              <a:p>
                <a:pPr marL="0"/>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𝑉</m:t>
                        </m:r>
                      </m:e>
                      <m:sub>
                        <m:r>
                          <a:rPr lang="en-US" b="0" i="1" smtClean="0">
                            <a:latin typeface="Cambria Math"/>
                          </a:rPr>
                          <m:t>𝑑</m:t>
                        </m:r>
                      </m:sub>
                    </m:sSub>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𝑇𝑜𝑡𝑎𝑙</m:t>
                        </m:r>
                        <m:r>
                          <a:rPr lang="en-US" b="0" i="1" smtClean="0">
                            <a:latin typeface="Cambria Math"/>
                          </a:rPr>
                          <m:t> </m:t>
                        </m:r>
                        <m:r>
                          <a:rPr lang="en-US" b="0" i="1" smtClean="0">
                            <a:latin typeface="Cambria Math"/>
                          </a:rPr>
                          <m:t>𝐴𝑚𝑜𝑢𝑛𝑡</m:t>
                        </m:r>
                        <m:r>
                          <a:rPr lang="en-US" b="0" i="1" smtClean="0">
                            <a:latin typeface="Cambria Math"/>
                          </a:rPr>
                          <m:t> </m:t>
                        </m:r>
                        <m:r>
                          <a:rPr lang="en-US" b="0" i="1" smtClean="0">
                            <a:latin typeface="Cambria Math"/>
                          </a:rPr>
                          <m:t>𝑜𝑓</m:t>
                        </m:r>
                        <m:r>
                          <a:rPr lang="en-US" b="0" i="1" smtClean="0">
                            <a:latin typeface="Cambria Math"/>
                          </a:rPr>
                          <m:t> </m:t>
                        </m:r>
                        <m:r>
                          <a:rPr lang="en-US" b="0" i="1" smtClean="0">
                            <a:latin typeface="Cambria Math"/>
                          </a:rPr>
                          <m:t>𝐷𝑟𝑢𝑔</m:t>
                        </m:r>
                        <m:r>
                          <a:rPr lang="en-US" b="0" i="1" smtClean="0">
                            <a:latin typeface="Cambria Math"/>
                          </a:rPr>
                          <m:t> </m:t>
                        </m:r>
                        <m:r>
                          <a:rPr lang="en-US" b="0" i="1" smtClean="0">
                            <a:latin typeface="Cambria Math"/>
                          </a:rPr>
                          <m:t>𝑖𝑛</m:t>
                        </m:r>
                        <m:r>
                          <a:rPr lang="en-US" b="0" i="1" smtClean="0">
                            <a:latin typeface="Cambria Math"/>
                          </a:rPr>
                          <m:t> </m:t>
                        </m:r>
                        <m:r>
                          <a:rPr lang="en-US" b="0" i="1" smtClean="0">
                            <a:latin typeface="Cambria Math"/>
                          </a:rPr>
                          <m:t>𝐵𝑜𝑑𝑦</m:t>
                        </m:r>
                      </m:num>
                      <m:den>
                        <m:r>
                          <a:rPr lang="en-US" b="0" i="1" smtClean="0">
                            <a:latin typeface="Cambria Math"/>
                          </a:rPr>
                          <m:t>𝐶𝑜𝑛𝑐𝑒𝑛𝑡𝑟𝑎𝑡𝑖𝑜𝑛</m:t>
                        </m:r>
                        <m:r>
                          <a:rPr lang="en-US" b="0" i="1" smtClean="0">
                            <a:latin typeface="Cambria Math"/>
                          </a:rPr>
                          <m:t> </m:t>
                        </m:r>
                        <m:r>
                          <a:rPr lang="en-US" b="0" i="1" smtClean="0">
                            <a:latin typeface="Cambria Math"/>
                          </a:rPr>
                          <m:t>𝑜𝑓</m:t>
                        </m:r>
                        <m:r>
                          <a:rPr lang="en-US" b="0" i="1" smtClean="0">
                            <a:latin typeface="Cambria Math"/>
                          </a:rPr>
                          <m:t> </m:t>
                        </m:r>
                        <m:r>
                          <a:rPr lang="en-US" b="0" i="1" smtClean="0">
                            <a:latin typeface="Cambria Math"/>
                          </a:rPr>
                          <m:t>𝐷𝑟𝑢𝑔</m:t>
                        </m:r>
                        <m:r>
                          <a:rPr lang="en-US" b="0" i="1" smtClean="0">
                            <a:latin typeface="Cambria Math"/>
                          </a:rPr>
                          <m:t> </m:t>
                        </m:r>
                        <m:r>
                          <a:rPr lang="en-US" b="0" i="1" smtClean="0">
                            <a:latin typeface="Cambria Math"/>
                          </a:rPr>
                          <m:t>𝑖𝑛</m:t>
                        </m:r>
                        <m:r>
                          <a:rPr lang="en-US" b="0" i="1" smtClean="0">
                            <a:latin typeface="Cambria Math"/>
                          </a:rPr>
                          <m:t> </m:t>
                        </m:r>
                        <m:r>
                          <a:rPr lang="en-US" b="0" i="1" smtClean="0">
                            <a:latin typeface="Cambria Math"/>
                          </a:rPr>
                          <m:t>𝑃𝑙𝑎𝑠𝑚𝑎</m:t>
                        </m:r>
                      </m:den>
                    </m:f>
                  </m:oMath>
                </a14:m>
                <a:endParaRPr lang="en-US" dirty="0" smtClean="0"/>
              </a:p>
              <a:p>
                <a:r>
                  <a:rPr lang="en-US" dirty="0" smtClean="0"/>
                  <a:t>Plasma volume = 7 L</a:t>
                </a:r>
              </a:p>
              <a:p>
                <a:r>
                  <a:rPr lang="en-US" dirty="0" smtClean="0"/>
                  <a:t>Whole body volume = 42 L</a:t>
                </a:r>
              </a:p>
              <a:p>
                <a:r>
                  <a:rPr lang="en-US" dirty="0" smtClean="0"/>
                  <a:t>If </a:t>
                </a:r>
                <a:r>
                  <a:rPr lang="en-US" dirty="0" err="1" smtClean="0"/>
                  <a:t>V</a:t>
                </a:r>
                <a:r>
                  <a:rPr lang="en-US" baseline="-25000" dirty="0" err="1" smtClean="0"/>
                  <a:t>d</a:t>
                </a:r>
                <a:r>
                  <a:rPr lang="en-US" dirty="0" smtClean="0"/>
                  <a:t> is </a:t>
                </a:r>
                <a:r>
                  <a:rPr lang="en-US" b="1" dirty="0" smtClean="0"/>
                  <a:t>large</a:t>
                </a:r>
                <a:r>
                  <a:rPr lang="en-US" dirty="0" smtClean="0"/>
                  <a:t>, most of the drug is in the</a:t>
                </a:r>
              </a:p>
              <a:p>
                <a:r>
                  <a:rPr lang="en-US" dirty="0" smtClean="0"/>
                  <a:t>If </a:t>
                </a:r>
                <a:r>
                  <a:rPr lang="en-US" dirty="0" err="1" smtClean="0"/>
                  <a:t>V</a:t>
                </a:r>
                <a:r>
                  <a:rPr lang="en-US" baseline="-25000" dirty="0" err="1" smtClean="0"/>
                  <a:t>d</a:t>
                </a:r>
                <a:r>
                  <a:rPr lang="en-US" dirty="0" smtClean="0"/>
                  <a:t> if </a:t>
                </a:r>
                <a:r>
                  <a:rPr lang="en-US" b="1" dirty="0" smtClean="0"/>
                  <a:t>small</a:t>
                </a:r>
                <a:r>
                  <a:rPr lang="en-US" dirty="0" smtClean="0"/>
                  <a:t>, most of the drug is in the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630" t="-1752" b="-2156"/>
                </a:stretch>
              </a:blipFill>
            </p:spPr>
            <p:txBody>
              <a:bodyPr/>
              <a:lstStyle/>
              <a:p>
                <a:r>
                  <a:rPr lang="en-US">
                    <a:noFill/>
                  </a:rPr>
                  <a:t> </a:t>
                </a:r>
              </a:p>
            </p:txBody>
          </p:sp>
        </mc:Fallback>
      </mc:AlternateContent>
      <p:sp>
        <p:nvSpPr>
          <p:cNvPr id="4" name="TextBox 3"/>
          <p:cNvSpPr txBox="1"/>
          <p:nvPr/>
        </p:nvSpPr>
        <p:spPr>
          <a:xfrm>
            <a:off x="8241632" y="6364925"/>
            <a:ext cx="902368" cy="369332"/>
          </a:xfrm>
          <a:prstGeom prst="rect">
            <a:avLst/>
          </a:prstGeom>
          <a:noFill/>
        </p:spPr>
        <p:txBody>
          <a:bodyPr wrap="square" rtlCol="0">
            <a:spAutoFit/>
          </a:bodyPr>
          <a:lstStyle/>
          <a:p>
            <a:r>
              <a:rPr lang="en-US" b="1" dirty="0" smtClean="0"/>
              <a:t>A</a:t>
            </a:r>
            <a:r>
              <a:rPr lang="en-US" b="1" dirty="0" smtClean="0">
                <a:solidFill>
                  <a:srgbClr val="0000FF"/>
                </a:solidFill>
              </a:rPr>
              <a:t> </a:t>
            </a:r>
            <a:r>
              <a:rPr lang="en-US" b="1" u="sng" dirty="0" smtClean="0">
                <a:solidFill>
                  <a:srgbClr val="0000FF"/>
                </a:solidFill>
              </a:rPr>
              <a:t>D</a:t>
            </a:r>
            <a:r>
              <a:rPr lang="en-US" b="1" dirty="0" smtClean="0"/>
              <a:t> ME</a:t>
            </a:r>
            <a:endParaRPr lang="en-US" b="1" dirty="0"/>
          </a:p>
        </p:txBody>
      </p:sp>
      <p:sp>
        <p:nvSpPr>
          <p:cNvPr id="5" name="TextBox 4"/>
          <p:cNvSpPr txBox="1"/>
          <p:nvPr/>
        </p:nvSpPr>
        <p:spPr>
          <a:xfrm>
            <a:off x="7134485" y="4852306"/>
            <a:ext cx="1342836" cy="584776"/>
          </a:xfrm>
          <a:prstGeom prst="rect">
            <a:avLst/>
          </a:prstGeom>
          <a:noFill/>
        </p:spPr>
        <p:txBody>
          <a:bodyPr wrap="none" rtlCol="0">
            <a:spAutoFit/>
          </a:bodyPr>
          <a:lstStyle/>
          <a:p>
            <a:r>
              <a:rPr lang="en-US" sz="3200" b="1" dirty="0" smtClean="0"/>
              <a:t>tissues</a:t>
            </a:r>
            <a:endParaRPr lang="en-US" sz="3200" b="1" dirty="0"/>
          </a:p>
        </p:txBody>
      </p:sp>
      <p:sp>
        <p:nvSpPr>
          <p:cNvPr id="6" name="TextBox 5"/>
          <p:cNvSpPr txBox="1"/>
          <p:nvPr/>
        </p:nvSpPr>
        <p:spPr>
          <a:xfrm>
            <a:off x="7150771" y="5463511"/>
            <a:ext cx="1167106" cy="584776"/>
          </a:xfrm>
          <a:prstGeom prst="rect">
            <a:avLst/>
          </a:prstGeom>
          <a:noFill/>
        </p:spPr>
        <p:txBody>
          <a:bodyPr wrap="none" rtlCol="0">
            <a:spAutoFit/>
          </a:bodyPr>
          <a:lstStyle/>
          <a:p>
            <a:r>
              <a:rPr lang="en-US" sz="3200" b="1" dirty="0" smtClean="0"/>
              <a:t>blood</a:t>
            </a:r>
            <a:endParaRPr lang="en-US" sz="3200" b="1" dirty="0"/>
          </a:p>
        </p:txBody>
      </p:sp>
    </p:spTree>
    <p:extLst>
      <p:ext uri="{BB962C8B-B14F-4D97-AF65-F5344CB8AC3E}">
        <p14:creationId xmlns:p14="http://schemas.microsoft.com/office/powerpoint/2010/main" val="10203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58"/>
            <a:ext cx="8229600" cy="1143000"/>
          </a:xfrm>
        </p:spPr>
        <p:txBody>
          <a:bodyPr/>
          <a:lstStyle/>
          <a:p>
            <a:r>
              <a:rPr lang="en-US" b="1" dirty="0" smtClean="0"/>
              <a:t>Test Your Understanding</a:t>
            </a:r>
            <a:endParaRPr lang="en-US" b="1" dirty="0"/>
          </a:p>
        </p:txBody>
      </p:sp>
      <p:sp>
        <p:nvSpPr>
          <p:cNvPr id="3" name="Content Placeholder 2"/>
          <p:cNvSpPr>
            <a:spLocks noGrp="1"/>
          </p:cNvSpPr>
          <p:nvPr>
            <p:ph idx="1"/>
          </p:nvPr>
        </p:nvSpPr>
        <p:spPr>
          <a:xfrm>
            <a:off x="457200" y="3489158"/>
            <a:ext cx="8229600" cy="2784058"/>
          </a:xfrm>
        </p:spPr>
        <p:txBody>
          <a:bodyPr/>
          <a:lstStyle/>
          <a:p>
            <a:pPr marL="0" indent="0">
              <a:buNone/>
            </a:pPr>
            <a:r>
              <a:rPr lang="en-US" dirty="0" smtClean="0"/>
              <a:t>Phenytoin has a volume of distribution ~49 L. Where is most of the drug?</a:t>
            </a:r>
            <a:endParaRPr lang="en-US" dirty="0"/>
          </a:p>
        </p:txBody>
      </p:sp>
      <p:pic>
        <p:nvPicPr>
          <p:cNvPr id="4" name="Picture 3" descr="MoreYouKn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989" y="838714"/>
            <a:ext cx="4068011" cy="2503391"/>
          </a:xfrm>
          <a:prstGeom prst="rect">
            <a:avLst/>
          </a:prstGeom>
        </p:spPr>
      </p:pic>
      <p:sp>
        <p:nvSpPr>
          <p:cNvPr id="5" name="TextBox 4"/>
          <p:cNvSpPr txBox="1"/>
          <p:nvPr/>
        </p:nvSpPr>
        <p:spPr>
          <a:xfrm>
            <a:off x="2245895" y="4852736"/>
            <a:ext cx="4652211" cy="1077218"/>
          </a:xfrm>
          <a:prstGeom prst="rect">
            <a:avLst/>
          </a:prstGeom>
          <a:noFill/>
        </p:spPr>
        <p:txBody>
          <a:bodyPr wrap="square" rtlCol="0">
            <a:spAutoFit/>
          </a:bodyPr>
          <a:lstStyle/>
          <a:p>
            <a:pPr algn="ctr"/>
            <a:r>
              <a:rPr lang="en-US" sz="3200" dirty="0" smtClean="0"/>
              <a:t>In the </a:t>
            </a:r>
            <a:r>
              <a:rPr lang="en-US" sz="3200" b="1" dirty="0" smtClean="0"/>
              <a:t>tissues</a:t>
            </a:r>
            <a:r>
              <a:rPr lang="en-US" sz="3200" dirty="0" smtClean="0"/>
              <a:t>!</a:t>
            </a:r>
          </a:p>
          <a:p>
            <a:pPr algn="ctr"/>
            <a:r>
              <a:rPr lang="en-US" sz="3200" dirty="0" err="1" smtClean="0"/>
              <a:t>V</a:t>
            </a:r>
            <a:r>
              <a:rPr lang="en-US" sz="3200" baseline="-25000" dirty="0" err="1" smtClean="0"/>
              <a:t>d</a:t>
            </a:r>
            <a:r>
              <a:rPr lang="en-US" sz="3200" dirty="0" smtClean="0"/>
              <a:t> &gt; whole body volume</a:t>
            </a:r>
            <a:endParaRPr lang="en-US" sz="3200" dirty="0"/>
          </a:p>
        </p:txBody>
      </p:sp>
      <p:sp>
        <p:nvSpPr>
          <p:cNvPr id="6" name="TextBox 5"/>
          <p:cNvSpPr txBox="1"/>
          <p:nvPr/>
        </p:nvSpPr>
        <p:spPr>
          <a:xfrm>
            <a:off x="8241632" y="6364925"/>
            <a:ext cx="902368" cy="369332"/>
          </a:xfrm>
          <a:prstGeom prst="rect">
            <a:avLst/>
          </a:prstGeom>
          <a:noFill/>
        </p:spPr>
        <p:txBody>
          <a:bodyPr wrap="square" rtlCol="0">
            <a:spAutoFit/>
          </a:bodyPr>
          <a:lstStyle/>
          <a:p>
            <a:r>
              <a:rPr lang="en-US" b="1" dirty="0" smtClean="0"/>
              <a:t>A</a:t>
            </a:r>
            <a:r>
              <a:rPr lang="en-US" b="1" dirty="0" smtClean="0">
                <a:solidFill>
                  <a:srgbClr val="0000FF"/>
                </a:solidFill>
              </a:rPr>
              <a:t> </a:t>
            </a:r>
            <a:r>
              <a:rPr lang="en-US" b="1" u="sng" dirty="0" smtClean="0">
                <a:solidFill>
                  <a:srgbClr val="0000FF"/>
                </a:solidFill>
              </a:rPr>
              <a:t>D</a:t>
            </a:r>
            <a:r>
              <a:rPr lang="en-US" b="1" dirty="0" smtClean="0"/>
              <a:t> ME</a:t>
            </a:r>
            <a:endParaRPr lang="en-US" b="1" dirty="0"/>
          </a:p>
        </p:txBody>
      </p:sp>
    </p:spTree>
    <p:extLst>
      <p:ext uri="{BB962C8B-B14F-4D97-AF65-F5344CB8AC3E}">
        <p14:creationId xmlns:p14="http://schemas.microsoft.com/office/powerpoint/2010/main" val="82860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194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t>Test Your Understanding</a:t>
            </a:r>
            <a:endParaRPr lang="en-US" b="1" dirty="0"/>
          </a:p>
        </p:txBody>
      </p:sp>
      <p:sp>
        <p:nvSpPr>
          <p:cNvPr id="9" name="Content Placeholder 2"/>
          <p:cNvSpPr txBox="1">
            <a:spLocks/>
          </p:cNvSpPr>
          <p:nvPr/>
        </p:nvSpPr>
        <p:spPr>
          <a:xfrm>
            <a:off x="457200" y="3489158"/>
            <a:ext cx="8229600" cy="27840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Chloroquine has a volume of distribution </a:t>
            </a:r>
            <a:endParaRPr lang="en-US" dirty="0" smtClean="0"/>
          </a:p>
          <a:p>
            <a:pPr marL="0" indent="0">
              <a:buNone/>
            </a:pPr>
            <a:r>
              <a:rPr lang="en-US" dirty="0" smtClean="0"/>
              <a:t>~100 </a:t>
            </a:r>
            <a:r>
              <a:rPr lang="en-US" dirty="0" smtClean="0"/>
              <a:t>L</a:t>
            </a:r>
            <a:r>
              <a:rPr lang="en-US" dirty="0" smtClean="0"/>
              <a:t>/kg</a:t>
            </a:r>
            <a:r>
              <a:rPr lang="en-US" dirty="0" smtClean="0"/>
              <a:t>. Where is most of the drug?</a:t>
            </a:r>
            <a:endParaRPr lang="en-US" dirty="0"/>
          </a:p>
        </p:txBody>
      </p:sp>
      <p:pic>
        <p:nvPicPr>
          <p:cNvPr id="10" name="Picture 9" descr="MoreYouKn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989" y="838714"/>
            <a:ext cx="4068011" cy="2503391"/>
          </a:xfrm>
          <a:prstGeom prst="rect">
            <a:avLst/>
          </a:prstGeom>
        </p:spPr>
      </p:pic>
      <p:sp>
        <p:nvSpPr>
          <p:cNvPr id="11" name="TextBox 10"/>
          <p:cNvSpPr txBox="1"/>
          <p:nvPr/>
        </p:nvSpPr>
        <p:spPr>
          <a:xfrm>
            <a:off x="8241632" y="6364925"/>
            <a:ext cx="902368" cy="369332"/>
          </a:xfrm>
          <a:prstGeom prst="rect">
            <a:avLst/>
          </a:prstGeom>
          <a:noFill/>
        </p:spPr>
        <p:txBody>
          <a:bodyPr wrap="square" rtlCol="0">
            <a:spAutoFit/>
          </a:bodyPr>
          <a:lstStyle/>
          <a:p>
            <a:r>
              <a:rPr lang="en-US" b="1" dirty="0" smtClean="0"/>
              <a:t>A</a:t>
            </a:r>
            <a:r>
              <a:rPr lang="en-US" b="1" dirty="0" smtClean="0">
                <a:solidFill>
                  <a:srgbClr val="0000FF"/>
                </a:solidFill>
              </a:rPr>
              <a:t> </a:t>
            </a:r>
            <a:r>
              <a:rPr lang="en-US" b="1" u="sng" dirty="0" smtClean="0">
                <a:solidFill>
                  <a:srgbClr val="0000FF"/>
                </a:solidFill>
              </a:rPr>
              <a:t>D</a:t>
            </a:r>
            <a:r>
              <a:rPr lang="en-US" b="1" dirty="0" smtClean="0"/>
              <a:t> ME</a:t>
            </a:r>
            <a:endParaRPr lang="en-US" b="1" dirty="0"/>
          </a:p>
        </p:txBody>
      </p:sp>
      <p:sp>
        <p:nvSpPr>
          <p:cNvPr id="12" name="TextBox 11"/>
          <p:cNvSpPr txBox="1"/>
          <p:nvPr/>
        </p:nvSpPr>
        <p:spPr>
          <a:xfrm>
            <a:off x="2245895" y="4852736"/>
            <a:ext cx="4652211" cy="1077218"/>
          </a:xfrm>
          <a:prstGeom prst="rect">
            <a:avLst/>
          </a:prstGeom>
          <a:noFill/>
        </p:spPr>
        <p:txBody>
          <a:bodyPr wrap="square" rtlCol="0">
            <a:spAutoFit/>
          </a:bodyPr>
          <a:lstStyle/>
          <a:p>
            <a:pPr algn="ctr"/>
            <a:r>
              <a:rPr lang="en-US" sz="3200" dirty="0" smtClean="0"/>
              <a:t>In the </a:t>
            </a:r>
            <a:r>
              <a:rPr lang="en-US" sz="3200" b="1" dirty="0" smtClean="0"/>
              <a:t>tissues</a:t>
            </a:r>
            <a:r>
              <a:rPr lang="en-US" sz="3200" dirty="0" smtClean="0"/>
              <a:t>!</a:t>
            </a:r>
          </a:p>
          <a:p>
            <a:pPr algn="ctr"/>
            <a:r>
              <a:rPr lang="en-US" sz="3200" dirty="0" err="1" smtClean="0"/>
              <a:t>V</a:t>
            </a:r>
            <a:r>
              <a:rPr lang="en-US" sz="3200" baseline="-25000" dirty="0" err="1" smtClean="0"/>
              <a:t>d</a:t>
            </a:r>
            <a:r>
              <a:rPr lang="en-US" sz="3200" dirty="0" smtClean="0"/>
              <a:t> &gt; whole body volume</a:t>
            </a:r>
            <a:endParaRPr lang="en-US" sz="3200" dirty="0"/>
          </a:p>
        </p:txBody>
      </p:sp>
    </p:spTree>
    <p:extLst>
      <p:ext uri="{BB962C8B-B14F-4D97-AF65-F5344CB8AC3E}">
        <p14:creationId xmlns:p14="http://schemas.microsoft.com/office/powerpoint/2010/main" val="69127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Effects of Physical Therapy </a:t>
            </a:r>
            <a:br>
              <a:rPr lang="en-US" b="1" dirty="0" smtClean="0"/>
            </a:br>
            <a:r>
              <a:rPr lang="en-US" b="1" dirty="0" smtClean="0"/>
              <a:t>on Distribution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Exercise can </a:t>
            </a:r>
            <a:r>
              <a:rPr lang="en-US" b="1" dirty="0" smtClean="0"/>
              <a:t>decrease</a:t>
            </a:r>
            <a:r>
              <a:rPr lang="en-US" dirty="0" smtClean="0"/>
              <a:t> the </a:t>
            </a:r>
            <a:r>
              <a:rPr lang="en-US" dirty="0" err="1" smtClean="0"/>
              <a:t>V</a:t>
            </a:r>
            <a:r>
              <a:rPr lang="en-US" baseline="-25000" dirty="0" err="1" smtClean="0"/>
              <a:t>d</a:t>
            </a:r>
            <a:r>
              <a:rPr lang="en-US" dirty="0" smtClean="0"/>
              <a:t> of certain medications (verapamil, propranolol, caffeine)</a:t>
            </a:r>
          </a:p>
          <a:p>
            <a:pPr lvl="1"/>
            <a:r>
              <a:rPr lang="en-US" b="1" dirty="0" smtClean="0"/>
              <a:t>Less</a:t>
            </a:r>
            <a:r>
              <a:rPr lang="en-US" dirty="0" smtClean="0"/>
              <a:t> of the drug reaches the target tissues</a:t>
            </a:r>
            <a:endParaRPr lang="en-US" b="1" dirty="0" smtClean="0"/>
          </a:p>
          <a:p>
            <a:pPr lvl="1"/>
            <a:r>
              <a:rPr lang="en-US" dirty="0" smtClean="0"/>
              <a:t>Can lead to </a:t>
            </a:r>
            <a:r>
              <a:rPr lang="en-US" b="1" dirty="0" smtClean="0"/>
              <a:t>decreased</a:t>
            </a:r>
            <a:r>
              <a:rPr lang="en-US" dirty="0" smtClean="0"/>
              <a:t> effect</a:t>
            </a:r>
            <a:endParaRPr lang="en-US" b="1" dirty="0" smtClean="0"/>
          </a:p>
          <a:p>
            <a:r>
              <a:rPr lang="en-US" dirty="0" smtClean="0"/>
              <a:t>Exercise can </a:t>
            </a:r>
            <a:r>
              <a:rPr lang="en-US" b="1" dirty="0" smtClean="0"/>
              <a:t>increase</a:t>
            </a:r>
            <a:r>
              <a:rPr lang="en-US" dirty="0" smtClean="0"/>
              <a:t> the </a:t>
            </a:r>
            <a:r>
              <a:rPr lang="en-US" dirty="0" err="1" smtClean="0"/>
              <a:t>V</a:t>
            </a:r>
            <a:r>
              <a:rPr lang="en-US" baseline="-25000" dirty="0" err="1" smtClean="0"/>
              <a:t>d</a:t>
            </a:r>
            <a:r>
              <a:rPr lang="en-US" dirty="0" smtClean="0"/>
              <a:t> of certain medications (digoxin)</a:t>
            </a:r>
          </a:p>
          <a:p>
            <a:pPr lvl="1"/>
            <a:r>
              <a:rPr lang="en-US" dirty="0" smtClean="0"/>
              <a:t>Digoxin binds to cell membrane of skeletal muscle</a:t>
            </a:r>
          </a:p>
          <a:p>
            <a:pPr lvl="1"/>
            <a:r>
              <a:rPr lang="en-US" dirty="0" smtClean="0"/>
              <a:t>Can </a:t>
            </a:r>
            <a:r>
              <a:rPr lang="en-US" b="1" dirty="0" smtClean="0"/>
              <a:t>increase</a:t>
            </a:r>
            <a:r>
              <a:rPr lang="en-US" dirty="0" smtClean="0"/>
              <a:t> effect and lead to possible toxicity</a:t>
            </a:r>
          </a:p>
          <a:p>
            <a:r>
              <a:rPr lang="en-US" dirty="0" smtClean="0"/>
              <a:t>Clinical effects are unclear</a:t>
            </a:r>
            <a:endParaRPr lang="en-US" dirty="0"/>
          </a:p>
        </p:txBody>
      </p:sp>
      <p:sp>
        <p:nvSpPr>
          <p:cNvPr id="4" name="TextBox 3"/>
          <p:cNvSpPr txBox="1"/>
          <p:nvPr/>
        </p:nvSpPr>
        <p:spPr>
          <a:xfrm>
            <a:off x="8241632" y="6364925"/>
            <a:ext cx="902368" cy="369332"/>
          </a:xfrm>
          <a:prstGeom prst="rect">
            <a:avLst/>
          </a:prstGeom>
          <a:noFill/>
        </p:spPr>
        <p:txBody>
          <a:bodyPr wrap="square" rtlCol="0">
            <a:spAutoFit/>
          </a:bodyPr>
          <a:lstStyle/>
          <a:p>
            <a:r>
              <a:rPr lang="en-US" b="1" dirty="0" smtClean="0"/>
              <a:t>A</a:t>
            </a:r>
            <a:r>
              <a:rPr lang="en-US" b="1" dirty="0" smtClean="0">
                <a:solidFill>
                  <a:srgbClr val="0000FF"/>
                </a:solidFill>
              </a:rPr>
              <a:t> </a:t>
            </a:r>
            <a:r>
              <a:rPr lang="en-US" b="1" u="sng" dirty="0" smtClean="0">
                <a:solidFill>
                  <a:srgbClr val="0000FF"/>
                </a:solidFill>
              </a:rPr>
              <a:t>D</a:t>
            </a:r>
            <a:r>
              <a:rPr lang="en-US" b="1" dirty="0" smtClean="0"/>
              <a:t> ME</a:t>
            </a:r>
            <a:endParaRPr lang="en-US" b="1" dirty="0"/>
          </a:p>
        </p:txBody>
      </p:sp>
      <p:sp>
        <p:nvSpPr>
          <p:cNvPr id="5" name="TextBox 4"/>
          <p:cNvSpPr txBox="1"/>
          <p:nvPr/>
        </p:nvSpPr>
        <p:spPr>
          <a:xfrm>
            <a:off x="0" y="6382118"/>
            <a:ext cx="9144000" cy="369332"/>
          </a:xfrm>
          <a:prstGeom prst="rect">
            <a:avLst/>
          </a:prstGeom>
          <a:noFill/>
        </p:spPr>
        <p:txBody>
          <a:bodyPr wrap="square" rtlCol="0">
            <a:spAutoFit/>
          </a:bodyPr>
          <a:lstStyle/>
          <a:p>
            <a:pPr algn="ctr"/>
            <a:r>
              <a:rPr lang="en-US" dirty="0"/>
              <a:t>Lenz TL. </a:t>
            </a:r>
            <a:r>
              <a:rPr lang="en-US" dirty="0" smtClean="0"/>
              <a:t>Expert </a:t>
            </a:r>
            <a:r>
              <a:rPr lang="en-US" dirty="0"/>
              <a:t>opinion on drug metabolism &amp; toxicology. 2011;7(3):257-266</a:t>
            </a:r>
            <a:r>
              <a:rPr lang="en-US" dirty="0" smtClean="0"/>
              <a:t>.</a:t>
            </a:r>
            <a:endParaRPr lang="en-US" dirty="0"/>
          </a:p>
        </p:txBody>
      </p:sp>
    </p:spTree>
    <p:extLst>
      <p:ext uri="{BB962C8B-B14F-4D97-AF65-F5344CB8AC3E}">
        <p14:creationId xmlns:p14="http://schemas.microsoft.com/office/powerpoint/2010/main" val="4124762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Clearance</a:t>
            </a:r>
            <a:endParaRPr lang="en-US" b="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smtClean="0"/>
                  <a:t>The process by which drug is eliminated from the </a:t>
                </a:r>
                <a:r>
                  <a:rPr lang="en-US" dirty="0" smtClean="0">
                    <a:solidFill>
                      <a:schemeClr val="accent2"/>
                    </a:solidFill>
                  </a:rPr>
                  <a:t>systemic circulation </a:t>
                </a:r>
                <a:r>
                  <a:rPr lang="en-US" dirty="0" smtClean="0"/>
                  <a:t>by </a:t>
                </a:r>
                <a:r>
                  <a:rPr lang="en-US" b="1" dirty="0" smtClean="0">
                    <a:solidFill>
                      <a:srgbClr val="0000FF"/>
                    </a:solidFill>
                  </a:rPr>
                  <a:t>metabolism</a:t>
                </a:r>
                <a:r>
                  <a:rPr lang="en-US" dirty="0" smtClean="0">
                    <a:solidFill>
                      <a:srgbClr val="0000FF"/>
                    </a:solidFill>
                  </a:rPr>
                  <a:t> </a:t>
                </a:r>
                <a:r>
                  <a:rPr lang="en-US" dirty="0" smtClean="0"/>
                  <a:t>and </a:t>
                </a:r>
                <a:r>
                  <a:rPr lang="en-US" b="1" dirty="0" smtClean="0">
                    <a:solidFill>
                      <a:srgbClr val="0000FF"/>
                    </a:solidFill>
                  </a:rPr>
                  <a:t>excretion</a:t>
                </a:r>
                <a:endParaRPr lang="en-US" dirty="0" smtClean="0">
                  <a:solidFill>
                    <a:srgbClr val="0000FF"/>
                  </a:solidFill>
                </a:endParaRPr>
              </a:p>
              <a:p>
                <a:r>
                  <a:rPr lang="en-US" dirty="0" smtClean="0">
                    <a:solidFill>
                      <a:srgbClr val="000000"/>
                    </a:solidFill>
                  </a:rPr>
                  <a:t>Units are volume per time (ex: mL/min)</a:t>
                </a:r>
              </a:p>
              <a:p>
                <a:r>
                  <a:rPr lang="en-US" dirty="0" smtClean="0">
                    <a:solidFill>
                      <a:srgbClr val="000000"/>
                    </a:solidFill>
                  </a:rPr>
                  <a:t>Drugs can be cleared through many pathways</a:t>
                </a:r>
              </a:p>
              <a:p>
                <a:pPr lvl="1"/>
                <a:r>
                  <a:rPr lang="en-US" b="1" dirty="0" smtClean="0">
                    <a:solidFill>
                      <a:srgbClr val="000000"/>
                    </a:solidFill>
                  </a:rPr>
                  <a:t>Liver metabolism (biotransformation)</a:t>
                </a:r>
              </a:p>
              <a:p>
                <a:pPr lvl="1"/>
                <a:r>
                  <a:rPr lang="en-US" b="1" dirty="0" smtClean="0">
                    <a:solidFill>
                      <a:srgbClr val="000000"/>
                    </a:solidFill>
                  </a:rPr>
                  <a:t>Renal excretion into urine</a:t>
                </a:r>
              </a:p>
              <a:p>
                <a:pPr lvl="1"/>
                <a:r>
                  <a:rPr lang="en-US" dirty="0" smtClean="0">
                    <a:solidFill>
                      <a:srgbClr val="000000"/>
                    </a:solidFill>
                  </a:rPr>
                  <a:t>Other pathways</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𝐶𝐿</m:t>
                        </m:r>
                      </m:e>
                      <m:sub>
                        <m:r>
                          <a:rPr lang="en-US" b="0" i="1" smtClean="0">
                            <a:latin typeface="Cambria Math"/>
                          </a:rPr>
                          <m:t>𝑇𝑜𝑡𝑎𝑙</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𝐶𝐿</m:t>
                        </m:r>
                      </m:e>
                      <m:sub>
                        <m:r>
                          <a:rPr lang="en-US" b="0" i="1" smtClean="0">
                            <a:latin typeface="Cambria Math"/>
                          </a:rPr>
                          <m:t>𝑅𝑒𝑛𝑎𝑙</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𝐶𝐿</m:t>
                        </m:r>
                      </m:e>
                      <m:sub>
                        <m:r>
                          <a:rPr lang="en-US" b="0" i="1" smtClean="0">
                            <a:latin typeface="Cambria Math"/>
                          </a:rPr>
                          <m:t>𝑁𝑜𝑛</m:t>
                        </m:r>
                        <m:r>
                          <a:rPr lang="en-US" b="0" i="1" smtClean="0">
                            <a:latin typeface="Cambria Math"/>
                          </a:rPr>
                          <m:t>−</m:t>
                        </m:r>
                        <m:r>
                          <a:rPr lang="en-US" b="0" i="1" smtClean="0">
                            <a:latin typeface="Cambria Math"/>
                          </a:rPr>
                          <m:t>𝑟𝑒𝑛𝑎𝑙</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630" t="-2830" r="-74"/>
                </a:stretch>
              </a:blipFill>
            </p:spPr>
            <p:txBody>
              <a:bodyPr/>
              <a:lstStyle/>
              <a:p>
                <a:r>
                  <a:rPr lang="en-US">
                    <a:noFill/>
                  </a:rPr>
                  <a:t> </a:t>
                </a:r>
              </a:p>
            </p:txBody>
          </p:sp>
        </mc:Fallback>
      </mc:AlternateContent>
      <p:sp>
        <p:nvSpPr>
          <p:cNvPr id="4" name="TextBox 3"/>
          <p:cNvSpPr txBox="1"/>
          <p:nvPr/>
        </p:nvSpPr>
        <p:spPr>
          <a:xfrm>
            <a:off x="8235616" y="6364925"/>
            <a:ext cx="902368" cy="369332"/>
          </a:xfrm>
          <a:prstGeom prst="rect">
            <a:avLst/>
          </a:prstGeom>
          <a:noFill/>
        </p:spPr>
        <p:txBody>
          <a:bodyPr wrap="square" rtlCol="0">
            <a:spAutoFit/>
          </a:bodyPr>
          <a:lstStyle/>
          <a:p>
            <a:r>
              <a:rPr lang="en-US" b="1" dirty="0" smtClean="0"/>
              <a:t>AD</a:t>
            </a:r>
            <a:r>
              <a:rPr lang="en-US" b="1" dirty="0" smtClean="0">
                <a:solidFill>
                  <a:srgbClr val="0000FF"/>
                </a:solidFill>
              </a:rPr>
              <a:t> </a:t>
            </a:r>
            <a:r>
              <a:rPr lang="en-US" b="1" u="sng" dirty="0" smtClean="0">
                <a:solidFill>
                  <a:srgbClr val="0000FF"/>
                </a:solidFill>
              </a:rPr>
              <a:t>ME</a:t>
            </a:r>
            <a:endParaRPr lang="en-US" b="1" u="sng" dirty="0">
              <a:solidFill>
                <a:srgbClr val="0000FF"/>
              </a:solidFill>
            </a:endParaRPr>
          </a:p>
        </p:txBody>
      </p:sp>
    </p:spTree>
    <p:extLst>
      <p:ext uri="{BB962C8B-B14F-4D97-AF65-F5344CB8AC3E}">
        <p14:creationId xmlns:p14="http://schemas.microsoft.com/office/powerpoint/2010/main" val="3944079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685" y="254000"/>
            <a:ext cx="8849894" cy="6296090"/>
          </a:xfrm>
        </p:spPr>
        <p:txBody>
          <a:bodyPr>
            <a:normAutofit fontScale="62500" lnSpcReduction="20000"/>
          </a:bodyPr>
          <a:lstStyle/>
          <a:p>
            <a:r>
              <a:rPr lang="en-US" b="1" dirty="0" smtClean="0"/>
              <a:t>What you (should) already know</a:t>
            </a:r>
            <a:endParaRPr lang="en-US" dirty="0" smtClean="0"/>
          </a:p>
          <a:p>
            <a:pPr lvl="1"/>
            <a:r>
              <a:rPr lang="en-US" dirty="0" smtClean="0"/>
              <a:t>Renal, hepatic, exercise, and endocrine physiology</a:t>
            </a:r>
          </a:p>
          <a:p>
            <a:pPr lvl="1"/>
            <a:r>
              <a:rPr lang="en-US" dirty="0" smtClean="0"/>
              <a:t>Drug actions at the receptor level</a:t>
            </a:r>
          </a:p>
          <a:p>
            <a:r>
              <a:rPr lang="en-US" b="1" dirty="0" smtClean="0"/>
              <a:t>What we will discuss today</a:t>
            </a:r>
          </a:p>
          <a:p>
            <a:pPr lvl="1"/>
            <a:r>
              <a:rPr lang="en-US" dirty="0" smtClean="0"/>
              <a:t>Difference between pharmacokinetics (PK) and pharmacodynamics (PD)</a:t>
            </a:r>
          </a:p>
          <a:p>
            <a:pPr lvl="1"/>
            <a:r>
              <a:rPr lang="en-US" dirty="0" smtClean="0"/>
              <a:t>ADME (absorption, distribution, metabolism, elimination)</a:t>
            </a:r>
          </a:p>
          <a:p>
            <a:pPr lvl="1"/>
            <a:r>
              <a:rPr lang="en-US" dirty="0" smtClean="0"/>
              <a:t>Effects of physical therapy (PT) on ADME</a:t>
            </a:r>
            <a:endParaRPr lang="en-US" dirty="0"/>
          </a:p>
          <a:p>
            <a:pPr lvl="1"/>
            <a:r>
              <a:rPr lang="en-US" dirty="0" smtClean="0"/>
              <a:t>Types of PD effects</a:t>
            </a:r>
          </a:p>
          <a:p>
            <a:pPr lvl="1"/>
            <a:r>
              <a:rPr lang="en-US" dirty="0" smtClean="0"/>
              <a:t>PK- and PD-based drug-drug interactions (DDIs)</a:t>
            </a:r>
            <a:endParaRPr lang="en-US" dirty="0"/>
          </a:p>
          <a:p>
            <a:pPr lvl="1"/>
            <a:r>
              <a:rPr lang="en-US" dirty="0" smtClean="0"/>
              <a:t>How PK and PD concepts inform pharmacists’ clinical practice</a:t>
            </a:r>
          </a:p>
          <a:p>
            <a:pPr lvl="1"/>
            <a:r>
              <a:rPr lang="en-US" dirty="0" smtClean="0"/>
              <a:t>Implications of PK and PD concepts for physical therapy (PT) clinical practice</a:t>
            </a:r>
          </a:p>
          <a:p>
            <a:r>
              <a:rPr lang="en-US" b="1" dirty="0" smtClean="0"/>
              <a:t>What you should be able to do after this lecture</a:t>
            </a:r>
            <a:endParaRPr lang="en-US" dirty="0" smtClean="0"/>
          </a:p>
          <a:p>
            <a:pPr lvl="1"/>
            <a:r>
              <a:rPr lang="en-US" dirty="0" smtClean="0"/>
              <a:t>Recognize abbreviations of common routes of administration</a:t>
            </a:r>
          </a:p>
          <a:p>
            <a:pPr lvl="1"/>
            <a:r>
              <a:rPr lang="en-US" dirty="0" smtClean="0"/>
              <a:t>List and describe the important PK parameters (ADME)</a:t>
            </a:r>
          </a:p>
          <a:p>
            <a:pPr lvl="1"/>
            <a:r>
              <a:rPr lang="en-US" dirty="0" smtClean="0"/>
              <a:t>Explain the concept of steady state</a:t>
            </a:r>
          </a:p>
          <a:p>
            <a:pPr lvl="1"/>
            <a:r>
              <a:rPr lang="en-US" dirty="0" smtClean="0"/>
              <a:t>Predict effects of various PT treatments on a patient’s PK and a medication’s PD effects based on available data</a:t>
            </a:r>
          </a:p>
          <a:p>
            <a:pPr lvl="1"/>
            <a:r>
              <a:rPr lang="en-US" dirty="0" smtClean="0"/>
              <a:t>Distinguish between PK- and PD-based DDIs</a:t>
            </a:r>
          </a:p>
          <a:p>
            <a:pPr lvl="1"/>
            <a:r>
              <a:rPr lang="en-US" dirty="0" smtClean="0"/>
              <a:t>Describe how pharmacists use PK and PD concepts in clinical practice</a:t>
            </a:r>
          </a:p>
          <a:p>
            <a:pPr lvl="1"/>
            <a:r>
              <a:rPr lang="en-US" dirty="0" smtClean="0"/>
              <a:t>Propose an example of how a PK and/or PD principle could be useful for patient care in your </a:t>
            </a:r>
            <a:r>
              <a:rPr lang="en-US" dirty="0" err="1" smtClean="0"/>
              <a:t>clinicals</a:t>
            </a:r>
            <a:endParaRPr lang="en-US" dirty="0"/>
          </a:p>
        </p:txBody>
      </p:sp>
    </p:spTree>
    <p:extLst>
      <p:ext uri="{BB962C8B-B14F-4D97-AF65-F5344CB8AC3E}">
        <p14:creationId xmlns:p14="http://schemas.microsoft.com/office/powerpoint/2010/main" val="28104750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Half-life</a:t>
            </a:r>
            <a:endParaRPr lang="en-US" b="1" dirty="0"/>
          </a:p>
        </p:txBody>
      </p:sp>
      <p:sp>
        <p:nvSpPr>
          <p:cNvPr id="3" name="Content Placeholder 2"/>
          <p:cNvSpPr>
            <a:spLocks noGrp="1"/>
          </p:cNvSpPr>
          <p:nvPr>
            <p:ph idx="1"/>
          </p:nvPr>
        </p:nvSpPr>
        <p:spPr>
          <a:xfrm>
            <a:off x="457200" y="1442690"/>
            <a:ext cx="8229600" cy="4525963"/>
          </a:xfrm>
        </p:spPr>
        <p:txBody>
          <a:bodyPr>
            <a:normAutofit/>
          </a:bodyPr>
          <a:lstStyle/>
          <a:p>
            <a:r>
              <a:rPr lang="en-US" sz="2800" dirty="0" smtClean="0"/>
              <a:t>The amount of time it takes to go from one concentration to half of that concentration</a:t>
            </a:r>
          </a:p>
          <a:p>
            <a:r>
              <a:rPr lang="en-US" sz="2800" dirty="0" smtClean="0"/>
              <a:t>Depends on the clearance and </a:t>
            </a:r>
            <a:r>
              <a:rPr lang="en-US" sz="2800" dirty="0" err="1" smtClean="0"/>
              <a:t>V</a:t>
            </a:r>
            <a:r>
              <a:rPr lang="en-US" sz="2800" baseline="-25000" dirty="0" err="1" smtClean="0"/>
              <a:t>d</a:t>
            </a:r>
            <a:endParaRPr lang="en-US" sz="2800" dirty="0" smtClean="0"/>
          </a:p>
          <a:p>
            <a:r>
              <a:rPr lang="en-US" sz="2800" dirty="0" smtClean="0"/>
              <a:t>Longer half-life = drug stays in body longer</a:t>
            </a:r>
            <a:endParaRPr lang="en-US" sz="2800" dirty="0"/>
          </a:p>
        </p:txBody>
      </p:sp>
      <p:sp>
        <p:nvSpPr>
          <p:cNvPr id="5" name="TextBox 4"/>
          <p:cNvSpPr txBox="1"/>
          <p:nvPr/>
        </p:nvSpPr>
        <p:spPr>
          <a:xfrm>
            <a:off x="8235616" y="6364925"/>
            <a:ext cx="902368" cy="369332"/>
          </a:xfrm>
          <a:prstGeom prst="rect">
            <a:avLst/>
          </a:prstGeom>
          <a:noFill/>
        </p:spPr>
        <p:txBody>
          <a:bodyPr wrap="square" rtlCol="0">
            <a:spAutoFit/>
          </a:bodyPr>
          <a:lstStyle/>
          <a:p>
            <a:r>
              <a:rPr lang="en-US" b="1" dirty="0" smtClean="0"/>
              <a:t>AD</a:t>
            </a:r>
            <a:r>
              <a:rPr lang="en-US" b="1" dirty="0" smtClean="0">
                <a:solidFill>
                  <a:srgbClr val="0000FF"/>
                </a:solidFill>
              </a:rPr>
              <a:t> </a:t>
            </a:r>
            <a:r>
              <a:rPr lang="en-US" b="1" u="sng" dirty="0" smtClean="0">
                <a:solidFill>
                  <a:srgbClr val="0000FF"/>
                </a:solidFill>
              </a:rPr>
              <a:t>ME</a:t>
            </a:r>
            <a:endParaRPr lang="en-US" b="1" u="sng" dirty="0">
              <a:solidFill>
                <a:srgbClr val="0000FF"/>
              </a:solidFill>
            </a:endParaRPr>
          </a:p>
        </p:txBody>
      </p:sp>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b="9190"/>
          <a:stretch/>
        </p:blipFill>
        <p:spPr>
          <a:xfrm>
            <a:off x="2278527" y="3415427"/>
            <a:ext cx="4586947" cy="2949498"/>
          </a:xfrm>
          <a:prstGeom prst="rect">
            <a:avLst/>
          </a:prstGeom>
        </p:spPr>
      </p:pic>
      <p:sp>
        <p:nvSpPr>
          <p:cNvPr id="7" name="TextBox 6"/>
          <p:cNvSpPr txBox="1"/>
          <p:nvPr/>
        </p:nvSpPr>
        <p:spPr>
          <a:xfrm>
            <a:off x="0" y="6366607"/>
            <a:ext cx="9137984" cy="369332"/>
          </a:xfrm>
          <a:prstGeom prst="rect">
            <a:avLst/>
          </a:prstGeom>
          <a:noFill/>
        </p:spPr>
        <p:txBody>
          <a:bodyPr wrap="square" rtlCol="0">
            <a:spAutoFit/>
          </a:bodyPr>
          <a:lstStyle/>
          <a:p>
            <a:pPr algn="ctr"/>
            <a:r>
              <a:rPr lang="en-US" dirty="0" err="1" smtClean="0"/>
              <a:t>Katzung</a:t>
            </a:r>
            <a:r>
              <a:rPr lang="en-US" dirty="0" smtClean="0"/>
              <a:t> </a:t>
            </a:r>
            <a:r>
              <a:rPr lang="en-US" dirty="0"/>
              <a:t>and Trevor’s </a:t>
            </a:r>
            <a:r>
              <a:rPr lang="en-US" dirty="0" smtClean="0"/>
              <a:t>Pharmacology, </a:t>
            </a:r>
            <a:r>
              <a:rPr lang="en-US" dirty="0"/>
              <a:t>11e. Figure 1-4. </a:t>
            </a:r>
          </a:p>
        </p:txBody>
      </p:sp>
    </p:spTree>
    <p:extLst>
      <p:ext uri="{BB962C8B-B14F-4D97-AF65-F5344CB8AC3E}">
        <p14:creationId xmlns:p14="http://schemas.microsoft.com/office/powerpoint/2010/main" val="37605166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M</a:t>
            </a:r>
            <a:r>
              <a:rPr lang="en-US" b="1" dirty="0" smtClean="0"/>
              <a:t>etabolism</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Process of increasing the water solubility of a drug to </a:t>
            </a:r>
            <a:r>
              <a:rPr lang="en-US" b="1" dirty="0" smtClean="0"/>
              <a:t>increase renal excretion</a:t>
            </a:r>
            <a:r>
              <a:rPr lang="en-US" dirty="0" smtClean="0"/>
              <a:t> in the urine</a:t>
            </a:r>
          </a:p>
          <a:p>
            <a:r>
              <a:rPr lang="en-US" dirty="0" smtClean="0"/>
              <a:t>Often happens in the </a:t>
            </a:r>
            <a:r>
              <a:rPr lang="en-US" b="1" dirty="0" smtClean="0"/>
              <a:t>liver</a:t>
            </a:r>
            <a:endParaRPr lang="en-US" dirty="0" smtClean="0"/>
          </a:p>
          <a:p>
            <a:r>
              <a:rPr lang="en-US" dirty="0" smtClean="0"/>
              <a:t>Not all drugs are metabolized</a:t>
            </a:r>
          </a:p>
          <a:p>
            <a:r>
              <a:rPr lang="en-US" dirty="0" smtClean="0"/>
              <a:t>May result in active or inactive metabolites</a:t>
            </a:r>
          </a:p>
          <a:p>
            <a:r>
              <a:rPr lang="en-US" dirty="0" smtClean="0"/>
              <a:t>CYP450 enzymes (CYPs) metabolize drugs</a:t>
            </a:r>
          </a:p>
          <a:p>
            <a:pPr lvl="1"/>
            <a:r>
              <a:rPr lang="en-US" dirty="0" smtClean="0"/>
              <a:t>Many different enzymes metabolize different drugs</a:t>
            </a:r>
          </a:p>
          <a:p>
            <a:r>
              <a:rPr lang="en-US" dirty="0" smtClean="0"/>
              <a:t>Patient with liver failure have </a:t>
            </a:r>
            <a:r>
              <a:rPr lang="en-US" b="1" dirty="0" smtClean="0"/>
              <a:t>decreased </a:t>
            </a:r>
            <a:r>
              <a:rPr lang="en-US" dirty="0" smtClean="0"/>
              <a:t>metabolism, typically leading to </a:t>
            </a:r>
            <a:r>
              <a:rPr lang="en-US" b="1" dirty="0" smtClean="0"/>
              <a:t>decreased </a:t>
            </a:r>
            <a:r>
              <a:rPr lang="en-US" dirty="0" smtClean="0"/>
              <a:t>clearance</a:t>
            </a:r>
            <a:endParaRPr lang="en-US" dirty="0"/>
          </a:p>
        </p:txBody>
      </p:sp>
      <p:sp>
        <p:nvSpPr>
          <p:cNvPr id="4" name="TextBox 3"/>
          <p:cNvSpPr txBox="1"/>
          <p:nvPr/>
        </p:nvSpPr>
        <p:spPr>
          <a:xfrm>
            <a:off x="8235616" y="6364925"/>
            <a:ext cx="902368" cy="369332"/>
          </a:xfrm>
          <a:prstGeom prst="rect">
            <a:avLst/>
          </a:prstGeom>
          <a:noFill/>
        </p:spPr>
        <p:txBody>
          <a:bodyPr wrap="square" rtlCol="0">
            <a:spAutoFit/>
          </a:bodyPr>
          <a:lstStyle/>
          <a:p>
            <a:r>
              <a:rPr lang="en-US" b="1" dirty="0" smtClean="0"/>
              <a:t>AD</a:t>
            </a:r>
            <a:r>
              <a:rPr lang="en-US" b="1" dirty="0" smtClean="0">
                <a:solidFill>
                  <a:srgbClr val="0000FF"/>
                </a:solidFill>
              </a:rPr>
              <a:t> </a:t>
            </a:r>
            <a:r>
              <a:rPr lang="en-US" b="1" u="sng" dirty="0" smtClean="0">
                <a:solidFill>
                  <a:srgbClr val="0000FF"/>
                </a:solidFill>
              </a:rPr>
              <a:t>M</a:t>
            </a:r>
            <a:r>
              <a:rPr lang="en-US" b="1" dirty="0" smtClean="0"/>
              <a:t> E</a:t>
            </a:r>
            <a:endParaRPr lang="en-US" b="1" dirty="0"/>
          </a:p>
        </p:txBody>
      </p:sp>
      <p:sp>
        <p:nvSpPr>
          <p:cNvPr id="5" name="TextBox 4"/>
          <p:cNvSpPr txBox="1"/>
          <p:nvPr/>
        </p:nvSpPr>
        <p:spPr>
          <a:xfrm>
            <a:off x="0" y="6382118"/>
            <a:ext cx="9144000" cy="369332"/>
          </a:xfrm>
          <a:prstGeom prst="rect">
            <a:avLst/>
          </a:prstGeom>
          <a:noFill/>
        </p:spPr>
        <p:txBody>
          <a:bodyPr wrap="square" rtlCol="0">
            <a:spAutoFit/>
          </a:bodyPr>
          <a:lstStyle/>
          <a:p>
            <a:pPr algn="ctr"/>
            <a:r>
              <a:rPr lang="en-US" dirty="0"/>
              <a:t>Lenz TL. </a:t>
            </a:r>
            <a:r>
              <a:rPr lang="en-US" dirty="0" smtClean="0"/>
              <a:t>Expert </a:t>
            </a:r>
            <a:r>
              <a:rPr lang="en-US" dirty="0"/>
              <a:t>opinion on drug metabolism &amp; toxicology. 2011;7(3):257-266</a:t>
            </a:r>
            <a:r>
              <a:rPr lang="en-US" dirty="0" smtClean="0"/>
              <a:t>.</a:t>
            </a:r>
            <a:endParaRPr lang="en-US" dirty="0"/>
          </a:p>
        </p:txBody>
      </p:sp>
    </p:spTree>
    <p:extLst>
      <p:ext uri="{BB962C8B-B14F-4D97-AF65-F5344CB8AC3E}">
        <p14:creationId xmlns:p14="http://schemas.microsoft.com/office/powerpoint/2010/main" val="11147409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112"/>
            <a:ext cx="8229600" cy="1143000"/>
          </a:xfrm>
        </p:spPr>
        <p:txBody>
          <a:bodyPr/>
          <a:lstStyle/>
          <a:p>
            <a:r>
              <a:rPr lang="en-US" b="1" dirty="0" smtClean="0">
                <a:solidFill>
                  <a:srgbClr val="0000FF"/>
                </a:solidFill>
              </a:rPr>
              <a:t>M</a:t>
            </a:r>
            <a:r>
              <a:rPr lang="en-US" b="1" dirty="0" smtClean="0"/>
              <a:t>etabolism</a:t>
            </a:r>
            <a:endParaRPr lang="en-US" b="1" dirty="0"/>
          </a:p>
        </p:txBody>
      </p:sp>
      <p:pic>
        <p:nvPicPr>
          <p:cNvPr id="4" name="Picture 5" descr="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892244"/>
            <a:ext cx="7839075"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35616" y="6364925"/>
            <a:ext cx="902368" cy="369332"/>
          </a:xfrm>
          <a:prstGeom prst="rect">
            <a:avLst/>
          </a:prstGeom>
          <a:noFill/>
        </p:spPr>
        <p:txBody>
          <a:bodyPr wrap="square" rtlCol="0">
            <a:spAutoFit/>
          </a:bodyPr>
          <a:lstStyle/>
          <a:p>
            <a:r>
              <a:rPr lang="en-US" b="1" dirty="0" smtClean="0"/>
              <a:t>AD</a:t>
            </a:r>
            <a:r>
              <a:rPr lang="en-US" b="1" dirty="0" smtClean="0">
                <a:solidFill>
                  <a:srgbClr val="0000FF"/>
                </a:solidFill>
              </a:rPr>
              <a:t> </a:t>
            </a:r>
            <a:r>
              <a:rPr lang="en-US" b="1" u="sng" dirty="0" smtClean="0">
                <a:solidFill>
                  <a:srgbClr val="0000FF"/>
                </a:solidFill>
              </a:rPr>
              <a:t>M</a:t>
            </a:r>
            <a:r>
              <a:rPr lang="en-US" b="1" dirty="0" smtClean="0"/>
              <a:t> E</a:t>
            </a:r>
            <a:endParaRPr lang="en-US" b="1" dirty="0"/>
          </a:p>
        </p:txBody>
      </p:sp>
    </p:spTree>
    <p:extLst>
      <p:ext uri="{BB962C8B-B14F-4D97-AF65-F5344CB8AC3E}">
        <p14:creationId xmlns:p14="http://schemas.microsoft.com/office/powerpoint/2010/main" val="20108860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t>Pro-drugs</a:t>
            </a:r>
            <a:endParaRPr lang="en-US" b="1" dirty="0"/>
          </a:p>
        </p:txBody>
      </p:sp>
      <p:sp>
        <p:nvSpPr>
          <p:cNvPr id="3" name="Content Placeholder 2"/>
          <p:cNvSpPr>
            <a:spLocks noGrp="1"/>
          </p:cNvSpPr>
          <p:nvPr>
            <p:ph idx="1"/>
          </p:nvPr>
        </p:nvSpPr>
        <p:spPr>
          <a:xfrm>
            <a:off x="457200" y="1163638"/>
            <a:ext cx="8229600" cy="1616994"/>
          </a:xfrm>
        </p:spPr>
        <p:txBody>
          <a:bodyPr>
            <a:normAutofit lnSpcReduction="10000"/>
          </a:bodyPr>
          <a:lstStyle/>
          <a:p>
            <a:r>
              <a:rPr lang="en-US" dirty="0" smtClean="0"/>
              <a:t>Drugs that need to be metabolized by the liver to their </a:t>
            </a:r>
            <a:r>
              <a:rPr lang="en-US" b="1" dirty="0" smtClean="0"/>
              <a:t>active</a:t>
            </a:r>
            <a:r>
              <a:rPr lang="en-US" dirty="0" smtClean="0"/>
              <a:t> form</a:t>
            </a:r>
          </a:p>
          <a:p>
            <a:r>
              <a:rPr lang="en-US" dirty="0" smtClean="0"/>
              <a:t>Example: </a:t>
            </a:r>
            <a:r>
              <a:rPr lang="en-US" dirty="0" err="1" smtClean="0"/>
              <a:t>clopidogrel</a:t>
            </a:r>
            <a:r>
              <a:rPr lang="en-US" dirty="0" smtClean="0"/>
              <a:t> (Plavix)</a:t>
            </a:r>
            <a:endParaRPr lang="en-US" dirty="0"/>
          </a:p>
        </p:txBody>
      </p:sp>
      <p:pic>
        <p:nvPicPr>
          <p:cNvPr id="5" name="Picture 2" descr="http://cepmed.dnadirect.com/img/content/tests/drug_response/proVsActiveDru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116" y="2715334"/>
            <a:ext cx="5971674" cy="375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35616" y="6364925"/>
            <a:ext cx="902368" cy="369332"/>
          </a:xfrm>
          <a:prstGeom prst="rect">
            <a:avLst/>
          </a:prstGeom>
          <a:noFill/>
        </p:spPr>
        <p:txBody>
          <a:bodyPr wrap="square" rtlCol="0">
            <a:spAutoFit/>
          </a:bodyPr>
          <a:lstStyle/>
          <a:p>
            <a:r>
              <a:rPr lang="en-US" b="1" dirty="0" smtClean="0"/>
              <a:t>AD</a:t>
            </a:r>
            <a:r>
              <a:rPr lang="en-US" b="1" dirty="0" smtClean="0">
                <a:solidFill>
                  <a:srgbClr val="0000FF"/>
                </a:solidFill>
              </a:rPr>
              <a:t> </a:t>
            </a:r>
            <a:r>
              <a:rPr lang="en-US" b="1" u="sng" dirty="0" smtClean="0">
                <a:solidFill>
                  <a:srgbClr val="0000FF"/>
                </a:solidFill>
              </a:rPr>
              <a:t>M</a:t>
            </a:r>
            <a:r>
              <a:rPr lang="en-US" b="1" dirty="0" smtClean="0"/>
              <a:t> E</a:t>
            </a:r>
            <a:endParaRPr lang="en-US" b="1" dirty="0"/>
          </a:p>
        </p:txBody>
      </p:sp>
    </p:spTree>
    <p:extLst>
      <p:ext uri="{BB962C8B-B14F-4D97-AF65-F5344CB8AC3E}">
        <p14:creationId xmlns:p14="http://schemas.microsoft.com/office/powerpoint/2010/main" val="3383305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b="12116"/>
          <a:stretch/>
        </p:blipFill>
        <p:spPr>
          <a:xfrm>
            <a:off x="4374290" y="1726983"/>
            <a:ext cx="4428377" cy="4022463"/>
          </a:xfrm>
          <a:prstGeom prst="rect">
            <a:avLst/>
          </a:prstGeom>
        </p:spPr>
      </p:pic>
      <p:sp>
        <p:nvSpPr>
          <p:cNvPr id="2" name="Title 1"/>
          <p:cNvSpPr>
            <a:spLocks noGrp="1"/>
          </p:cNvSpPr>
          <p:nvPr>
            <p:ph type="title"/>
          </p:nvPr>
        </p:nvSpPr>
        <p:spPr/>
        <p:txBody>
          <a:bodyPr>
            <a:normAutofit fontScale="90000"/>
          </a:bodyPr>
          <a:lstStyle/>
          <a:p>
            <a:r>
              <a:rPr lang="en-US" b="1" dirty="0" smtClean="0"/>
              <a:t>Effects of Physical Therapy </a:t>
            </a:r>
            <a:br>
              <a:rPr lang="en-US" b="1" dirty="0" smtClean="0"/>
            </a:br>
            <a:r>
              <a:rPr lang="en-US" b="1" dirty="0" smtClean="0"/>
              <a:t>on Metabolism</a:t>
            </a:r>
            <a:endParaRPr lang="en-US" b="1" dirty="0"/>
          </a:p>
        </p:txBody>
      </p:sp>
      <p:sp>
        <p:nvSpPr>
          <p:cNvPr id="3" name="Content Placeholder 2"/>
          <p:cNvSpPr>
            <a:spLocks noGrp="1"/>
          </p:cNvSpPr>
          <p:nvPr>
            <p:ph idx="1"/>
          </p:nvPr>
        </p:nvSpPr>
        <p:spPr>
          <a:xfrm>
            <a:off x="457200" y="1600200"/>
            <a:ext cx="3917090" cy="4525963"/>
          </a:xfrm>
        </p:spPr>
        <p:txBody>
          <a:bodyPr>
            <a:normAutofit/>
          </a:bodyPr>
          <a:lstStyle/>
          <a:p>
            <a:r>
              <a:rPr lang="en-US" sz="2800" dirty="0" smtClean="0"/>
              <a:t>Exercise </a:t>
            </a:r>
            <a:r>
              <a:rPr lang="en-US" sz="2800" b="1" dirty="0" smtClean="0"/>
              <a:t>decreases </a:t>
            </a:r>
            <a:r>
              <a:rPr lang="en-US" sz="2800" dirty="0" smtClean="0"/>
              <a:t>blood flow to the liver, which decreases the amount of drug that can reach the liver and </a:t>
            </a:r>
            <a:r>
              <a:rPr lang="en-US" sz="2800" b="1" dirty="0" smtClean="0"/>
              <a:t>decreases</a:t>
            </a:r>
            <a:r>
              <a:rPr lang="en-US" sz="2800" dirty="0" smtClean="0"/>
              <a:t> clearance</a:t>
            </a:r>
          </a:p>
          <a:p>
            <a:r>
              <a:rPr lang="en-US" sz="2800" dirty="0" smtClean="0"/>
              <a:t>Clinical effects are unclear</a:t>
            </a:r>
            <a:endParaRPr lang="en-US" sz="2800" dirty="0"/>
          </a:p>
        </p:txBody>
      </p:sp>
      <p:sp>
        <p:nvSpPr>
          <p:cNvPr id="5" name="TextBox 4"/>
          <p:cNvSpPr txBox="1"/>
          <p:nvPr/>
        </p:nvSpPr>
        <p:spPr>
          <a:xfrm>
            <a:off x="8235616" y="6364925"/>
            <a:ext cx="902368" cy="369332"/>
          </a:xfrm>
          <a:prstGeom prst="rect">
            <a:avLst/>
          </a:prstGeom>
          <a:noFill/>
        </p:spPr>
        <p:txBody>
          <a:bodyPr wrap="square" rtlCol="0">
            <a:spAutoFit/>
          </a:bodyPr>
          <a:lstStyle/>
          <a:p>
            <a:r>
              <a:rPr lang="en-US" b="1" dirty="0" smtClean="0"/>
              <a:t>AD</a:t>
            </a:r>
            <a:r>
              <a:rPr lang="en-US" b="1" dirty="0" smtClean="0">
                <a:solidFill>
                  <a:srgbClr val="0000FF"/>
                </a:solidFill>
              </a:rPr>
              <a:t> </a:t>
            </a:r>
            <a:r>
              <a:rPr lang="en-US" b="1" u="sng" dirty="0" smtClean="0">
                <a:solidFill>
                  <a:srgbClr val="0000FF"/>
                </a:solidFill>
              </a:rPr>
              <a:t>M</a:t>
            </a:r>
            <a:r>
              <a:rPr lang="en-US" b="1" dirty="0" smtClean="0"/>
              <a:t> E</a:t>
            </a:r>
            <a:endParaRPr lang="en-US" b="1" dirty="0"/>
          </a:p>
        </p:txBody>
      </p:sp>
      <p:sp>
        <p:nvSpPr>
          <p:cNvPr id="6" name="TextBox 5"/>
          <p:cNvSpPr txBox="1"/>
          <p:nvPr/>
        </p:nvSpPr>
        <p:spPr>
          <a:xfrm>
            <a:off x="0" y="6094020"/>
            <a:ext cx="9144000" cy="646331"/>
          </a:xfrm>
          <a:prstGeom prst="rect">
            <a:avLst/>
          </a:prstGeom>
          <a:noFill/>
        </p:spPr>
        <p:txBody>
          <a:bodyPr wrap="square" rtlCol="0">
            <a:spAutoFit/>
          </a:bodyPr>
          <a:lstStyle/>
          <a:p>
            <a:pPr algn="ctr"/>
            <a:r>
              <a:rPr lang="en-US" dirty="0"/>
              <a:t>Morgan &amp; Mikhail’s Clinical </a:t>
            </a:r>
            <a:r>
              <a:rPr lang="en-US" dirty="0" smtClean="0"/>
              <a:t>Anesthesiology, 5e. </a:t>
            </a:r>
            <a:r>
              <a:rPr lang="en-US" dirty="0"/>
              <a:t>Figure 32-2.</a:t>
            </a:r>
            <a:endParaRPr lang="en-US" dirty="0" smtClean="0"/>
          </a:p>
          <a:p>
            <a:pPr algn="ctr"/>
            <a:r>
              <a:rPr lang="en-US" dirty="0" smtClean="0"/>
              <a:t>Lenz </a:t>
            </a:r>
            <a:r>
              <a:rPr lang="en-US" dirty="0"/>
              <a:t>TL. </a:t>
            </a:r>
            <a:r>
              <a:rPr lang="en-US" dirty="0" smtClean="0"/>
              <a:t>Expert </a:t>
            </a:r>
            <a:r>
              <a:rPr lang="en-US" dirty="0"/>
              <a:t>opinion on drug metabolism &amp; toxicology. 2011;7(3):257-266</a:t>
            </a:r>
            <a:r>
              <a:rPr lang="en-US" dirty="0" smtClean="0"/>
              <a:t>.</a:t>
            </a:r>
            <a:endParaRPr lang="en-US" dirty="0"/>
          </a:p>
        </p:txBody>
      </p:sp>
    </p:spTree>
    <p:extLst>
      <p:ext uri="{BB962C8B-B14F-4D97-AF65-F5344CB8AC3E}">
        <p14:creationId xmlns:p14="http://schemas.microsoft.com/office/powerpoint/2010/main" val="22235752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FF"/>
                </a:solidFill>
              </a:rPr>
              <a:t>E</a:t>
            </a:r>
            <a:r>
              <a:rPr lang="en-US" b="1" dirty="0" smtClean="0"/>
              <a:t>xcretion</a:t>
            </a:r>
            <a:endParaRPr lang="en-US" b="1" dirty="0"/>
          </a:p>
        </p:txBody>
      </p:sp>
      <p:sp>
        <p:nvSpPr>
          <p:cNvPr id="3" name="Content Placeholder 2"/>
          <p:cNvSpPr>
            <a:spLocks noGrp="1"/>
          </p:cNvSpPr>
          <p:nvPr>
            <p:ph idx="1"/>
          </p:nvPr>
        </p:nvSpPr>
        <p:spPr/>
        <p:txBody>
          <a:bodyPr/>
          <a:lstStyle/>
          <a:p>
            <a:r>
              <a:rPr lang="en-US" dirty="0" smtClean="0"/>
              <a:t>Removal of drug from the body mostly through </a:t>
            </a:r>
            <a:r>
              <a:rPr lang="en-US" b="1" dirty="0" smtClean="0"/>
              <a:t>urine</a:t>
            </a:r>
            <a:endParaRPr lang="en-US" dirty="0" smtClean="0"/>
          </a:p>
          <a:p>
            <a:r>
              <a:rPr lang="en-US" dirty="0" smtClean="0"/>
              <a:t>Can also be removed through bile, sweat, tears, feces, breast milk, and exhaled air</a:t>
            </a:r>
          </a:p>
          <a:p>
            <a:r>
              <a:rPr lang="en-US" dirty="0" smtClean="0"/>
              <a:t>Many drugs are excreted </a:t>
            </a:r>
            <a:r>
              <a:rPr lang="en-US" b="1" dirty="0" err="1" smtClean="0"/>
              <a:t>renally</a:t>
            </a:r>
            <a:endParaRPr lang="en-US" dirty="0" smtClean="0"/>
          </a:p>
          <a:p>
            <a:r>
              <a:rPr lang="en-US" dirty="0" smtClean="0"/>
              <a:t>Dose must be adjusted based on the patient’s kidney function</a:t>
            </a:r>
          </a:p>
          <a:p>
            <a:r>
              <a:rPr lang="en-US" dirty="0" smtClean="0"/>
              <a:t>Example: gentamicin</a:t>
            </a:r>
            <a:endParaRPr lang="en-US" dirty="0"/>
          </a:p>
        </p:txBody>
      </p:sp>
      <p:sp>
        <p:nvSpPr>
          <p:cNvPr id="4" name="TextBox 3"/>
          <p:cNvSpPr txBox="1"/>
          <p:nvPr/>
        </p:nvSpPr>
        <p:spPr>
          <a:xfrm>
            <a:off x="8235616" y="6364925"/>
            <a:ext cx="902368" cy="369332"/>
          </a:xfrm>
          <a:prstGeom prst="rect">
            <a:avLst/>
          </a:prstGeom>
          <a:noFill/>
        </p:spPr>
        <p:txBody>
          <a:bodyPr wrap="square" rtlCol="0">
            <a:spAutoFit/>
          </a:bodyPr>
          <a:lstStyle/>
          <a:p>
            <a:r>
              <a:rPr lang="en-US" b="1" dirty="0" smtClean="0"/>
              <a:t>ADM</a:t>
            </a:r>
            <a:r>
              <a:rPr lang="en-US" b="1" dirty="0" smtClean="0">
                <a:solidFill>
                  <a:srgbClr val="0000FF"/>
                </a:solidFill>
              </a:rPr>
              <a:t> </a:t>
            </a:r>
            <a:r>
              <a:rPr lang="en-US" b="1" u="sng" dirty="0" smtClean="0">
                <a:solidFill>
                  <a:srgbClr val="0000FF"/>
                </a:solidFill>
              </a:rPr>
              <a:t>E</a:t>
            </a:r>
            <a:endParaRPr lang="en-US" b="1" u="sng" dirty="0">
              <a:solidFill>
                <a:srgbClr val="0000FF"/>
              </a:solidFill>
            </a:endParaRPr>
          </a:p>
        </p:txBody>
      </p:sp>
    </p:spTree>
    <p:extLst>
      <p:ext uri="{BB962C8B-B14F-4D97-AF65-F5344CB8AC3E}">
        <p14:creationId xmlns:p14="http://schemas.microsoft.com/office/powerpoint/2010/main" val="1983198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849"/>
            <a:ext cx="8229600" cy="1143000"/>
          </a:xfrm>
        </p:spPr>
        <p:txBody>
          <a:bodyPr/>
          <a:lstStyle/>
          <a:p>
            <a:r>
              <a:rPr lang="en-US" b="1" dirty="0" smtClean="0"/>
              <a:t>Renal Excretion</a:t>
            </a:r>
            <a:endParaRPr lang="en-US" b="1" dirty="0"/>
          </a:p>
        </p:txBody>
      </p:sp>
      <p:sp>
        <p:nvSpPr>
          <p:cNvPr id="5" name="TextBox 4"/>
          <p:cNvSpPr txBox="1"/>
          <p:nvPr/>
        </p:nvSpPr>
        <p:spPr>
          <a:xfrm>
            <a:off x="8235616" y="6364925"/>
            <a:ext cx="902368" cy="369332"/>
          </a:xfrm>
          <a:prstGeom prst="rect">
            <a:avLst/>
          </a:prstGeom>
          <a:noFill/>
        </p:spPr>
        <p:txBody>
          <a:bodyPr wrap="square" rtlCol="0">
            <a:spAutoFit/>
          </a:bodyPr>
          <a:lstStyle/>
          <a:p>
            <a:r>
              <a:rPr lang="en-US" b="1" dirty="0" smtClean="0"/>
              <a:t>ADM</a:t>
            </a:r>
            <a:r>
              <a:rPr lang="en-US" b="1" dirty="0" smtClean="0">
                <a:solidFill>
                  <a:srgbClr val="0000FF"/>
                </a:solidFill>
              </a:rPr>
              <a:t> </a:t>
            </a:r>
            <a:r>
              <a:rPr lang="en-US" b="1" u="sng" dirty="0" smtClean="0">
                <a:solidFill>
                  <a:srgbClr val="0000FF"/>
                </a:solidFill>
              </a:rPr>
              <a:t>E</a:t>
            </a:r>
            <a:endParaRPr lang="en-US" b="1" u="sng" dirty="0">
              <a:solidFill>
                <a:srgbClr val="0000FF"/>
              </a:solidFill>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312" y="1059800"/>
            <a:ext cx="4375375" cy="5232669"/>
          </a:xfrm>
          <a:prstGeom prst="rect">
            <a:avLst/>
          </a:prstGeom>
        </p:spPr>
      </p:pic>
      <p:sp>
        <p:nvSpPr>
          <p:cNvPr id="7" name="TextBox 6"/>
          <p:cNvSpPr txBox="1"/>
          <p:nvPr/>
        </p:nvSpPr>
        <p:spPr>
          <a:xfrm>
            <a:off x="0" y="6382118"/>
            <a:ext cx="9144000" cy="369332"/>
          </a:xfrm>
          <a:prstGeom prst="rect">
            <a:avLst/>
          </a:prstGeom>
          <a:noFill/>
        </p:spPr>
        <p:txBody>
          <a:bodyPr wrap="square" rtlCol="0">
            <a:spAutoFit/>
          </a:bodyPr>
          <a:lstStyle/>
          <a:p>
            <a:pPr algn="ctr"/>
            <a:r>
              <a:rPr lang="en-US" dirty="0" smtClean="0"/>
              <a:t>Vander’s Renal Physiology, 8e. Figure 1-7.</a:t>
            </a:r>
            <a:endParaRPr lang="en-US" dirty="0"/>
          </a:p>
        </p:txBody>
      </p:sp>
    </p:spTree>
    <p:extLst>
      <p:ext uri="{BB962C8B-B14F-4D97-AF65-F5344CB8AC3E}">
        <p14:creationId xmlns:p14="http://schemas.microsoft.com/office/powerpoint/2010/main" val="2426616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Effects of Physical Therapy</a:t>
            </a:r>
            <a:br>
              <a:rPr lang="en-US" b="1" dirty="0" smtClean="0"/>
            </a:br>
            <a:r>
              <a:rPr lang="en-US" b="1" dirty="0" smtClean="0"/>
              <a:t>on Excretion</a:t>
            </a:r>
            <a:endParaRPr lang="en-US" b="1" dirty="0"/>
          </a:p>
        </p:txBody>
      </p:sp>
      <p:sp>
        <p:nvSpPr>
          <p:cNvPr id="3" name="Content Placeholder 2"/>
          <p:cNvSpPr>
            <a:spLocks noGrp="1"/>
          </p:cNvSpPr>
          <p:nvPr>
            <p:ph idx="1"/>
          </p:nvPr>
        </p:nvSpPr>
        <p:spPr/>
        <p:txBody>
          <a:bodyPr/>
          <a:lstStyle/>
          <a:p>
            <a:r>
              <a:rPr lang="en-US" dirty="0" smtClean="0"/>
              <a:t>Exercise can </a:t>
            </a:r>
            <a:r>
              <a:rPr lang="en-US" b="1" dirty="0" smtClean="0"/>
              <a:t>decrease</a:t>
            </a:r>
            <a:r>
              <a:rPr lang="en-US" dirty="0" smtClean="0"/>
              <a:t> renal blood flow, which </a:t>
            </a:r>
            <a:r>
              <a:rPr lang="en-US" b="1" dirty="0" smtClean="0"/>
              <a:t>decreases</a:t>
            </a:r>
            <a:r>
              <a:rPr lang="en-US" dirty="0" smtClean="0"/>
              <a:t> renal excretion and clearance</a:t>
            </a:r>
          </a:p>
          <a:p>
            <a:r>
              <a:rPr lang="en-US" dirty="0" smtClean="0"/>
              <a:t>Clinical effects are unclear</a:t>
            </a:r>
            <a:endParaRPr lang="en-US" dirty="0"/>
          </a:p>
        </p:txBody>
      </p:sp>
      <p:sp>
        <p:nvSpPr>
          <p:cNvPr id="5" name="TextBox 4"/>
          <p:cNvSpPr txBox="1"/>
          <p:nvPr/>
        </p:nvSpPr>
        <p:spPr>
          <a:xfrm>
            <a:off x="0" y="6382118"/>
            <a:ext cx="9144000" cy="369332"/>
          </a:xfrm>
          <a:prstGeom prst="rect">
            <a:avLst/>
          </a:prstGeom>
          <a:noFill/>
        </p:spPr>
        <p:txBody>
          <a:bodyPr wrap="square" rtlCol="0">
            <a:spAutoFit/>
          </a:bodyPr>
          <a:lstStyle/>
          <a:p>
            <a:pPr algn="ctr"/>
            <a:r>
              <a:rPr lang="en-US" dirty="0"/>
              <a:t>Lenz TL. </a:t>
            </a:r>
            <a:r>
              <a:rPr lang="en-US" dirty="0" smtClean="0"/>
              <a:t>Expert </a:t>
            </a:r>
            <a:r>
              <a:rPr lang="en-US" dirty="0"/>
              <a:t>opinion on drug metabolism &amp; toxicology. 2011;7(3):257-266</a:t>
            </a:r>
            <a:r>
              <a:rPr lang="en-US" dirty="0" smtClean="0"/>
              <a:t>.</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019" y="3332222"/>
            <a:ext cx="6089963" cy="2813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22575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Steady State</a:t>
            </a:r>
            <a:endParaRPr lang="en-US" b="1" dirty="0"/>
          </a:p>
        </p:txBody>
      </p:sp>
      <p:sp>
        <p:nvSpPr>
          <p:cNvPr id="3" name="AutoShape 2" descr="Image not availa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not availab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1117" b="11415"/>
          <a:stretch/>
        </p:blipFill>
        <p:spPr>
          <a:xfrm>
            <a:off x="1443289" y="1315007"/>
            <a:ext cx="6257422" cy="4917848"/>
          </a:xfrm>
          <a:prstGeom prst="rect">
            <a:avLst/>
          </a:prstGeom>
        </p:spPr>
      </p:pic>
      <p:sp>
        <p:nvSpPr>
          <p:cNvPr id="8" name="TextBox 7"/>
          <p:cNvSpPr txBox="1"/>
          <p:nvPr/>
        </p:nvSpPr>
        <p:spPr>
          <a:xfrm>
            <a:off x="0" y="6288831"/>
            <a:ext cx="9144000" cy="369332"/>
          </a:xfrm>
          <a:prstGeom prst="rect">
            <a:avLst/>
          </a:prstGeom>
          <a:noFill/>
        </p:spPr>
        <p:txBody>
          <a:bodyPr wrap="square" rtlCol="0">
            <a:spAutoFit/>
          </a:bodyPr>
          <a:lstStyle/>
          <a:p>
            <a:pPr algn="ctr"/>
            <a:r>
              <a:rPr lang="en-US" dirty="0" smtClean="0"/>
              <a:t>Goodman &amp; Gilman’s: The Pharmacological Basis of Therapeutics, 12ed. Figure 2-5. </a:t>
            </a:r>
            <a:endParaRPr lang="en-US" dirty="0"/>
          </a:p>
        </p:txBody>
      </p:sp>
    </p:spTree>
    <p:extLst>
      <p:ext uri="{BB962C8B-B14F-4D97-AF65-F5344CB8AC3E}">
        <p14:creationId xmlns:p14="http://schemas.microsoft.com/office/powerpoint/2010/main" val="241129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Pharmacokinetics Summary</a:t>
            </a:r>
            <a:endParaRPr lang="en-US" b="1" dirty="0"/>
          </a:p>
        </p:txBody>
      </p:sp>
      <p:sp>
        <p:nvSpPr>
          <p:cNvPr id="3" name="Content Placeholder 2"/>
          <p:cNvSpPr>
            <a:spLocks noGrp="1"/>
          </p:cNvSpPr>
          <p:nvPr>
            <p:ph idx="1"/>
          </p:nvPr>
        </p:nvSpPr>
        <p:spPr>
          <a:xfrm>
            <a:off x="457200" y="1385587"/>
            <a:ext cx="8365958" cy="4977063"/>
          </a:xfrm>
        </p:spPr>
        <p:txBody>
          <a:bodyPr>
            <a:normAutofit fontScale="85000" lnSpcReduction="10000"/>
          </a:bodyPr>
          <a:lstStyle/>
          <a:p>
            <a:pPr>
              <a:buClr>
                <a:schemeClr val="tx1"/>
              </a:buClr>
            </a:pPr>
            <a:r>
              <a:rPr lang="en-US" dirty="0" smtClean="0"/>
              <a:t>What the </a:t>
            </a:r>
            <a:r>
              <a:rPr lang="en-US" b="1" dirty="0" smtClean="0"/>
              <a:t>body</a:t>
            </a:r>
            <a:r>
              <a:rPr lang="en-US" dirty="0" smtClean="0"/>
              <a:t> does to the </a:t>
            </a:r>
            <a:r>
              <a:rPr lang="en-US" b="1" dirty="0" smtClean="0"/>
              <a:t>drug</a:t>
            </a:r>
          </a:p>
          <a:p>
            <a:pPr>
              <a:buClr>
                <a:schemeClr val="tx1"/>
              </a:buClr>
            </a:pPr>
            <a:r>
              <a:rPr lang="en-US" b="1" dirty="0" smtClean="0">
                <a:solidFill>
                  <a:srgbClr val="0000FF"/>
                </a:solidFill>
              </a:rPr>
              <a:t>Absorption</a:t>
            </a:r>
            <a:r>
              <a:rPr lang="en-US" dirty="0" smtClean="0"/>
              <a:t>: Drugs can be administered many different ways and have varying degrees of absorption (bioavailability)</a:t>
            </a:r>
          </a:p>
          <a:p>
            <a:pPr>
              <a:buClr>
                <a:schemeClr val="tx1"/>
              </a:buClr>
            </a:pPr>
            <a:r>
              <a:rPr lang="en-US" b="1" dirty="0" smtClean="0">
                <a:solidFill>
                  <a:srgbClr val="0000FF"/>
                </a:solidFill>
              </a:rPr>
              <a:t>Distribution</a:t>
            </a:r>
            <a:r>
              <a:rPr lang="en-US" dirty="0" smtClean="0"/>
              <a:t>: Drugs can distribute into tissues, depending on their volume of distribution (high </a:t>
            </a:r>
            <a:r>
              <a:rPr lang="en-US" dirty="0" err="1" smtClean="0"/>
              <a:t>V</a:t>
            </a:r>
            <a:r>
              <a:rPr lang="en-US" baseline="-25000" dirty="0" err="1" smtClean="0"/>
              <a:t>d</a:t>
            </a:r>
            <a:r>
              <a:rPr lang="en-US" dirty="0" smtClean="0"/>
              <a:t> means the drug goes into tissues)</a:t>
            </a:r>
          </a:p>
          <a:p>
            <a:pPr>
              <a:buClr>
                <a:schemeClr val="tx1"/>
              </a:buClr>
            </a:pPr>
            <a:r>
              <a:rPr lang="en-US" dirty="0" smtClean="0"/>
              <a:t>Clearance depends on the </a:t>
            </a:r>
            <a:r>
              <a:rPr lang="en-US" b="1" dirty="0" smtClean="0">
                <a:solidFill>
                  <a:srgbClr val="0000FF"/>
                </a:solidFill>
              </a:rPr>
              <a:t>metabolism</a:t>
            </a:r>
            <a:r>
              <a:rPr lang="en-US" dirty="0">
                <a:solidFill>
                  <a:srgbClr val="0000FF"/>
                </a:solidFill>
              </a:rPr>
              <a:t> </a:t>
            </a:r>
            <a:r>
              <a:rPr lang="en-US" dirty="0" smtClean="0"/>
              <a:t>of the drug by the </a:t>
            </a:r>
            <a:r>
              <a:rPr lang="en-US" b="1" dirty="0" smtClean="0"/>
              <a:t>liver</a:t>
            </a:r>
            <a:r>
              <a:rPr lang="en-US" dirty="0" smtClean="0"/>
              <a:t> and the </a:t>
            </a:r>
            <a:r>
              <a:rPr lang="en-US" b="1" dirty="0" smtClean="0">
                <a:solidFill>
                  <a:srgbClr val="0000FF"/>
                </a:solidFill>
              </a:rPr>
              <a:t>excretion</a:t>
            </a:r>
            <a:r>
              <a:rPr lang="en-US" dirty="0" smtClean="0">
                <a:solidFill>
                  <a:srgbClr val="0000FF"/>
                </a:solidFill>
              </a:rPr>
              <a:t> </a:t>
            </a:r>
            <a:r>
              <a:rPr lang="en-US" dirty="0" smtClean="0"/>
              <a:t>of the drug by the </a:t>
            </a:r>
            <a:r>
              <a:rPr lang="en-US" b="1" dirty="0" smtClean="0"/>
              <a:t>kidney</a:t>
            </a:r>
            <a:endParaRPr lang="en-US" dirty="0" smtClean="0"/>
          </a:p>
          <a:p>
            <a:pPr>
              <a:buClr>
                <a:schemeClr val="tx1"/>
              </a:buClr>
            </a:pPr>
            <a:r>
              <a:rPr lang="en-US" dirty="0" smtClean="0"/>
              <a:t>Exercise can have different effects on ADME; however, effects of PT on </a:t>
            </a:r>
            <a:r>
              <a:rPr lang="en-US" b="1" dirty="0" smtClean="0"/>
              <a:t>absorption</a:t>
            </a:r>
            <a:r>
              <a:rPr lang="en-US" dirty="0" smtClean="0"/>
              <a:t> are the only one that have demonstrated clinical effect</a:t>
            </a:r>
            <a:endParaRPr lang="en-US" b="1" dirty="0" smtClean="0"/>
          </a:p>
        </p:txBody>
      </p:sp>
    </p:spTree>
    <p:extLst>
      <p:ext uri="{BB962C8B-B14F-4D97-AF65-F5344CB8AC3E}">
        <p14:creationId xmlns:p14="http://schemas.microsoft.com/office/powerpoint/2010/main" val="1260617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Should I Care?</a:t>
            </a:r>
            <a:endParaRPr lang="en-US" b="1" dirty="0"/>
          </a:p>
        </p:txBody>
      </p:sp>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255" r="325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484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37457"/>
            <a:ext cx="7772400" cy="1470025"/>
          </a:xfrm>
        </p:spPr>
        <p:txBody>
          <a:bodyPr/>
          <a:lstStyle/>
          <a:p>
            <a:r>
              <a:rPr lang="en-US" b="1" dirty="0" smtClean="0"/>
              <a:t>Pharmacodynamics</a:t>
            </a:r>
            <a:endParaRPr lang="en-US" b="1" dirty="0"/>
          </a:p>
        </p:txBody>
      </p:sp>
      <p:pic>
        <p:nvPicPr>
          <p:cNvPr id="7" name="Picture 6" descr="IMG_424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421" y="1621042"/>
            <a:ext cx="3048000" cy="4064000"/>
          </a:xfrm>
          <a:prstGeom prst="rect">
            <a:avLst/>
          </a:prstGeom>
        </p:spPr>
      </p:pic>
      <p:sp>
        <p:nvSpPr>
          <p:cNvPr id="8" name="TextBox 7"/>
          <p:cNvSpPr txBox="1"/>
          <p:nvPr/>
        </p:nvSpPr>
        <p:spPr>
          <a:xfrm>
            <a:off x="1199147" y="5888126"/>
            <a:ext cx="6390105" cy="461665"/>
          </a:xfrm>
          <a:prstGeom prst="rect">
            <a:avLst/>
          </a:prstGeom>
          <a:noFill/>
        </p:spPr>
        <p:txBody>
          <a:bodyPr wrap="square" rtlCol="0">
            <a:spAutoFit/>
          </a:bodyPr>
          <a:lstStyle/>
          <a:p>
            <a:pPr algn="ctr"/>
            <a:r>
              <a:rPr lang="en-US" sz="2400" dirty="0" smtClean="0"/>
              <a:t>What the </a:t>
            </a:r>
            <a:r>
              <a:rPr lang="en-US" sz="2400" b="1" dirty="0" smtClean="0"/>
              <a:t>drug</a:t>
            </a:r>
            <a:r>
              <a:rPr lang="en-US" sz="2400" dirty="0" smtClean="0"/>
              <a:t> does to the </a:t>
            </a:r>
            <a:r>
              <a:rPr lang="en-US" sz="2400" b="1" dirty="0" smtClean="0"/>
              <a:t>body</a:t>
            </a:r>
            <a:endParaRPr lang="en-US" sz="2400" dirty="0"/>
          </a:p>
        </p:txBody>
      </p:sp>
    </p:spTree>
    <p:extLst>
      <p:ext uri="{BB962C8B-B14F-4D97-AF65-F5344CB8AC3E}">
        <p14:creationId xmlns:p14="http://schemas.microsoft.com/office/powerpoint/2010/main" val="39419382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Pharmacodynamics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Two main types of effects</a:t>
            </a:r>
          </a:p>
          <a:p>
            <a:pPr lvl="1"/>
            <a:r>
              <a:rPr lang="en-US" dirty="0" smtClean="0"/>
              <a:t>Agonist</a:t>
            </a:r>
          </a:p>
          <a:p>
            <a:pPr lvl="2"/>
            <a:r>
              <a:rPr lang="en-US" dirty="0" smtClean="0"/>
              <a:t>Drug activates the receptor and elicits the normal physiologic response </a:t>
            </a:r>
          </a:p>
          <a:p>
            <a:pPr lvl="2"/>
            <a:r>
              <a:rPr lang="en-US" dirty="0" smtClean="0"/>
              <a:t>Full vs. partial agonist</a:t>
            </a:r>
          </a:p>
          <a:p>
            <a:pPr lvl="2"/>
            <a:r>
              <a:rPr lang="en-US" dirty="0" smtClean="0"/>
              <a:t>Example: albuterol is a short acting beta-2 </a:t>
            </a:r>
            <a:r>
              <a:rPr lang="en-US" b="1" dirty="0" smtClean="0"/>
              <a:t>agonist</a:t>
            </a:r>
            <a:endParaRPr lang="en-US" dirty="0" smtClean="0"/>
          </a:p>
          <a:p>
            <a:pPr lvl="1"/>
            <a:r>
              <a:rPr lang="en-US" dirty="0" smtClean="0"/>
              <a:t>Antagonist</a:t>
            </a:r>
          </a:p>
          <a:p>
            <a:pPr lvl="2"/>
            <a:r>
              <a:rPr lang="en-US" dirty="0" smtClean="0"/>
              <a:t>Antagonize = against</a:t>
            </a:r>
          </a:p>
          <a:p>
            <a:pPr lvl="2"/>
            <a:r>
              <a:rPr lang="en-US" dirty="0" smtClean="0"/>
              <a:t>Drug binds the receptor and prevents receptor activation</a:t>
            </a:r>
          </a:p>
          <a:p>
            <a:pPr lvl="2"/>
            <a:r>
              <a:rPr lang="en-US" dirty="0" smtClean="0"/>
              <a:t>Competitive vs. irreversible (non-competitive) inhibitor</a:t>
            </a:r>
          </a:p>
          <a:p>
            <a:pPr lvl="2"/>
            <a:r>
              <a:rPr lang="en-US" dirty="0" smtClean="0"/>
              <a:t>Example: propranolol is a beta-1 </a:t>
            </a:r>
            <a:r>
              <a:rPr lang="en-US" b="1" dirty="0" smtClean="0"/>
              <a:t>antagonist</a:t>
            </a:r>
            <a:endParaRPr lang="en-US" dirty="0"/>
          </a:p>
        </p:txBody>
      </p:sp>
      <p:sp>
        <p:nvSpPr>
          <p:cNvPr id="4" name="TextBox 3"/>
          <p:cNvSpPr txBox="1"/>
          <p:nvPr/>
        </p:nvSpPr>
        <p:spPr>
          <a:xfrm>
            <a:off x="0" y="6237962"/>
            <a:ext cx="9144000" cy="369332"/>
          </a:xfrm>
          <a:prstGeom prst="rect">
            <a:avLst/>
          </a:prstGeom>
          <a:noFill/>
        </p:spPr>
        <p:txBody>
          <a:bodyPr wrap="square" rtlCol="0">
            <a:spAutoFit/>
          </a:bodyPr>
          <a:lstStyle/>
          <a:p>
            <a:pPr algn="ctr"/>
            <a:r>
              <a:rPr lang="en-US" dirty="0"/>
              <a:t>Trevor AJ, </a:t>
            </a:r>
            <a:r>
              <a:rPr lang="en-US" dirty="0" err="1"/>
              <a:t>Katzung</a:t>
            </a:r>
            <a:r>
              <a:rPr lang="en-US" dirty="0"/>
              <a:t> BG, and Masters SB. </a:t>
            </a:r>
            <a:r>
              <a:rPr lang="en-US" dirty="0" err="1"/>
              <a:t>Katzung</a:t>
            </a:r>
            <a:r>
              <a:rPr lang="en-US" dirty="0"/>
              <a:t> and Trevor’s </a:t>
            </a:r>
            <a:r>
              <a:rPr lang="en-US" dirty="0" smtClean="0"/>
              <a:t>Pharmacology, 7e.</a:t>
            </a:r>
            <a:endParaRPr lang="en-US" dirty="0"/>
          </a:p>
        </p:txBody>
      </p:sp>
    </p:spTree>
    <p:extLst>
      <p:ext uri="{BB962C8B-B14F-4D97-AF65-F5344CB8AC3E}">
        <p14:creationId xmlns:p14="http://schemas.microsoft.com/office/powerpoint/2010/main" val="30644255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1717"/>
          <a:stretch/>
        </p:blipFill>
        <p:spPr>
          <a:xfrm>
            <a:off x="2171576" y="1400937"/>
            <a:ext cx="4800847" cy="4094269"/>
          </a:xfrm>
          <a:prstGeom prst="rect">
            <a:avLst/>
          </a:prstGeom>
        </p:spPr>
      </p:pic>
      <p:sp>
        <p:nvSpPr>
          <p:cNvPr id="2" name="Title 1"/>
          <p:cNvSpPr>
            <a:spLocks noGrp="1"/>
          </p:cNvSpPr>
          <p:nvPr>
            <p:ph type="title"/>
          </p:nvPr>
        </p:nvSpPr>
        <p:spPr/>
        <p:txBody>
          <a:bodyPr>
            <a:normAutofit fontScale="90000"/>
          </a:bodyPr>
          <a:lstStyle/>
          <a:p>
            <a:r>
              <a:rPr lang="en-US" b="1" dirty="0" smtClean="0"/>
              <a:t>Antagonist: </a:t>
            </a:r>
            <a:br>
              <a:rPr lang="en-US" b="1" dirty="0" smtClean="0"/>
            </a:br>
            <a:r>
              <a:rPr lang="en-US" b="1" dirty="0" smtClean="0"/>
              <a:t>Constitutive activity </a:t>
            </a:r>
            <a:r>
              <a:rPr lang="en-US" b="1" dirty="0"/>
              <a:t>o</a:t>
            </a:r>
            <a:r>
              <a:rPr lang="en-US" b="1" dirty="0" smtClean="0"/>
              <a:t>nly</a:t>
            </a:r>
            <a:endParaRPr lang="en-US" b="1" dirty="0"/>
          </a:p>
        </p:txBody>
      </p:sp>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When the antagonist occupies the site normally occupied by the agonist on the ligand-gated ion channel, there is no consequence to this. There is no effect on the degree or frequency of opening of the channel compared to the resting state.</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4e. Figure 3-5.</a:t>
            </a:r>
            <a:endParaRPr lang="en-US" dirty="0"/>
          </a:p>
        </p:txBody>
      </p:sp>
    </p:spTree>
    <p:extLst>
      <p:ext uri="{BB962C8B-B14F-4D97-AF65-F5344CB8AC3E}">
        <p14:creationId xmlns:p14="http://schemas.microsoft.com/office/powerpoint/2010/main" val="3918918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a:t>
            </a:r>
            <a:r>
              <a:rPr lang="en-US" b="1" dirty="0" smtClean="0"/>
              <a:t>gonist: </a:t>
            </a:r>
            <a:br>
              <a:rPr lang="en-US" b="1" dirty="0" smtClean="0"/>
            </a:br>
            <a:r>
              <a:rPr lang="en-US" b="1" dirty="0" smtClean="0"/>
              <a:t>Increased channel opening frequency</a:t>
            </a:r>
            <a:endParaRPr lang="en-US" b="1" dirty="0"/>
          </a:p>
        </p:txBody>
      </p:sp>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In its resting state, the ion channel opens infrequently (constitutive activity). When the agonist occupies its binding site on the ligand-gated ion channel, it increases the frequency at which the channel opens. </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4e. Figure 3-5.</a:t>
            </a:r>
            <a:endParaRPr lang="en-US" dirty="0"/>
          </a:p>
        </p:txBody>
      </p:sp>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b="3574"/>
          <a:stretch/>
        </p:blipFill>
        <p:spPr>
          <a:xfrm>
            <a:off x="2225980" y="1447698"/>
            <a:ext cx="4692041" cy="3932032"/>
          </a:xfrm>
          <a:prstGeom prst="rect">
            <a:avLst/>
          </a:prstGeom>
        </p:spPr>
      </p:pic>
    </p:spTree>
    <p:extLst>
      <p:ext uri="{BB962C8B-B14F-4D97-AF65-F5344CB8AC3E}">
        <p14:creationId xmlns:p14="http://schemas.microsoft.com/office/powerpoint/2010/main" val="17349871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Agonist Spectrum Analogy</a:t>
            </a:r>
            <a:endParaRPr lang="en-US" sz="4300"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4e. Figure 2-8.</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95" y="2020199"/>
            <a:ext cx="8633610" cy="3476846"/>
          </a:xfrm>
          <a:prstGeom prst="rect">
            <a:avLst/>
          </a:prstGeom>
        </p:spPr>
      </p:pic>
      <p:sp>
        <p:nvSpPr>
          <p:cNvPr id="8" name="TextBox 7"/>
          <p:cNvSpPr txBox="1"/>
          <p:nvPr/>
        </p:nvSpPr>
        <p:spPr>
          <a:xfrm>
            <a:off x="322517" y="1491926"/>
            <a:ext cx="8580475" cy="369332"/>
          </a:xfrm>
          <a:prstGeom prst="rect">
            <a:avLst/>
          </a:prstGeom>
          <a:noFill/>
        </p:spPr>
        <p:txBody>
          <a:bodyPr wrap="square" rtlCol="0">
            <a:spAutoFit/>
          </a:bodyPr>
          <a:lstStyle/>
          <a:p>
            <a:r>
              <a:rPr lang="en-US" b="1" dirty="0" smtClean="0"/>
              <a:t>A useful analogy for the agonist spectrum is a light controlled by a rheostat (“dimmer”): </a:t>
            </a:r>
            <a:endParaRPr lang="en-US" b="1" dirty="0"/>
          </a:p>
        </p:txBody>
      </p:sp>
      <p:sp>
        <p:nvSpPr>
          <p:cNvPr id="10" name="TextBox 9"/>
          <p:cNvSpPr txBox="1"/>
          <p:nvPr/>
        </p:nvSpPr>
        <p:spPr>
          <a:xfrm>
            <a:off x="336688" y="5514738"/>
            <a:ext cx="8580475" cy="646331"/>
          </a:xfrm>
          <a:prstGeom prst="rect">
            <a:avLst/>
          </a:prstGeom>
          <a:noFill/>
        </p:spPr>
        <p:txBody>
          <a:bodyPr wrap="square" rtlCol="0">
            <a:spAutoFit/>
          </a:bodyPr>
          <a:lstStyle/>
          <a:p>
            <a:r>
              <a:rPr lang="en-US" b="1" dirty="0" smtClean="0"/>
              <a:t>If the light is already on, a partial agonist will “dim” the lights, thus acting as a net antagonist.</a:t>
            </a:r>
            <a:endParaRPr lang="en-US" b="1" dirty="0"/>
          </a:p>
        </p:txBody>
      </p:sp>
    </p:spTree>
    <p:extLst>
      <p:ext uri="{BB962C8B-B14F-4D97-AF65-F5344CB8AC3E}">
        <p14:creationId xmlns:p14="http://schemas.microsoft.com/office/powerpoint/2010/main" val="14124518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852" y="1409020"/>
            <a:ext cx="4772297" cy="4010686"/>
          </a:xfrm>
          <a:prstGeom prst="rect">
            <a:avLst/>
          </a:prstGeom>
        </p:spPr>
      </p:pic>
      <p:sp>
        <p:nvSpPr>
          <p:cNvPr id="2" name="Title 1"/>
          <p:cNvSpPr>
            <a:spLocks noGrp="1"/>
          </p:cNvSpPr>
          <p:nvPr>
            <p:ph type="title"/>
          </p:nvPr>
        </p:nvSpPr>
        <p:spPr/>
        <p:txBody>
          <a:bodyPr>
            <a:normAutofit fontScale="90000"/>
          </a:bodyPr>
          <a:lstStyle/>
          <a:p>
            <a:r>
              <a:rPr lang="en-US" b="1" dirty="0" smtClean="0"/>
              <a:t>Antagonist in presence of Agonist: </a:t>
            </a:r>
            <a:br>
              <a:rPr lang="en-US" b="1" dirty="0" smtClean="0"/>
            </a:br>
            <a:r>
              <a:rPr lang="en-US" b="1" dirty="0" smtClean="0"/>
              <a:t>Constitutive activity </a:t>
            </a:r>
            <a:r>
              <a:rPr lang="en-US" b="1" dirty="0"/>
              <a:t>o</a:t>
            </a:r>
            <a:r>
              <a:rPr lang="en-US" b="1" dirty="0" smtClean="0"/>
              <a:t>nly</a:t>
            </a:r>
            <a:endParaRPr lang="en-US" b="1" dirty="0"/>
          </a:p>
        </p:txBody>
      </p:sp>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In the presence of an agonist, the antagonist shoves the agonist off the binding site, reversing the agonist’s actions and restoring the resting state. Thus, the ion channel has returned to its status before the agonist acted.</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4e. Figure 3-5.</a:t>
            </a:r>
            <a:endParaRPr lang="en-US" dirty="0"/>
          </a:p>
        </p:txBody>
      </p:sp>
    </p:spTree>
    <p:extLst>
      <p:ext uri="{BB962C8B-B14F-4D97-AF65-F5344CB8AC3E}">
        <p14:creationId xmlns:p14="http://schemas.microsoft.com/office/powerpoint/2010/main" val="11501291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Pharmacodynamic</a:t>
            </a:r>
            <a:r>
              <a:rPr lang="en-US" b="1" dirty="0" smtClean="0"/>
              <a:t> Effects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Therapeutic effect</a:t>
            </a:r>
          </a:p>
          <a:p>
            <a:pPr lvl="1"/>
            <a:r>
              <a:rPr lang="en-US" dirty="0"/>
              <a:t>W</a:t>
            </a:r>
            <a:r>
              <a:rPr lang="en-US" dirty="0" smtClean="0"/>
              <a:t>hat you want the drug to do</a:t>
            </a:r>
          </a:p>
          <a:p>
            <a:pPr lvl="1"/>
            <a:r>
              <a:rPr lang="en-US" dirty="0" smtClean="0"/>
              <a:t>Example: morphine relieves pain</a:t>
            </a:r>
          </a:p>
          <a:p>
            <a:r>
              <a:rPr lang="en-US" dirty="0" smtClean="0"/>
              <a:t>Side effects</a:t>
            </a:r>
          </a:p>
          <a:p>
            <a:pPr lvl="1"/>
            <a:r>
              <a:rPr lang="en-US" dirty="0" smtClean="0"/>
              <a:t>“Off-target” effects (can range from mild to severe)</a:t>
            </a:r>
          </a:p>
          <a:p>
            <a:pPr lvl="1"/>
            <a:r>
              <a:rPr lang="en-US" dirty="0" smtClean="0"/>
              <a:t>Idiosyncratic: unpredictable </a:t>
            </a:r>
            <a:endParaRPr lang="en-US" dirty="0"/>
          </a:p>
          <a:p>
            <a:pPr lvl="2"/>
            <a:r>
              <a:rPr lang="en-US" dirty="0" smtClean="0"/>
              <a:t>Ex: Steven-Johnsons Syndrome</a:t>
            </a:r>
          </a:p>
          <a:p>
            <a:pPr lvl="1"/>
            <a:r>
              <a:rPr lang="en-US" dirty="0" smtClean="0"/>
              <a:t>Paradoxical: opposite of what you’d expect</a:t>
            </a:r>
          </a:p>
          <a:p>
            <a:pPr lvl="2"/>
            <a:r>
              <a:rPr lang="en-US" dirty="0"/>
              <a:t>E</a:t>
            </a:r>
            <a:r>
              <a:rPr lang="en-US" dirty="0" smtClean="0"/>
              <a:t>x: </a:t>
            </a:r>
            <a:r>
              <a:rPr lang="en-US" dirty="0"/>
              <a:t>B</a:t>
            </a:r>
            <a:r>
              <a:rPr lang="en-US" dirty="0" smtClean="0"/>
              <a:t>enzodiazepines</a:t>
            </a:r>
          </a:p>
          <a:p>
            <a:pPr lvl="1"/>
            <a:r>
              <a:rPr lang="en-US" dirty="0" smtClean="0"/>
              <a:t>Iatrogenic: caused by medical treatment</a:t>
            </a:r>
          </a:p>
          <a:p>
            <a:pPr lvl="2"/>
            <a:r>
              <a:rPr lang="en-US" dirty="0"/>
              <a:t>E</a:t>
            </a:r>
            <a:r>
              <a:rPr lang="en-US" dirty="0" smtClean="0"/>
              <a:t>x: </a:t>
            </a:r>
            <a:r>
              <a:rPr lang="en-US" dirty="0"/>
              <a:t>C</a:t>
            </a:r>
            <a:r>
              <a:rPr lang="en-US" dirty="0" smtClean="0"/>
              <a:t>hemotherapy drugs</a:t>
            </a:r>
            <a:endParaRPr lang="en-US" dirty="0"/>
          </a:p>
        </p:txBody>
      </p:sp>
    </p:spTree>
    <p:extLst>
      <p:ext uri="{BB962C8B-B14F-4D97-AF65-F5344CB8AC3E}">
        <p14:creationId xmlns:p14="http://schemas.microsoft.com/office/powerpoint/2010/main" val="34319323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50"/>
            <a:ext cx="8229600" cy="1143000"/>
          </a:xfrm>
        </p:spPr>
        <p:txBody>
          <a:bodyPr>
            <a:normAutofit fontScale="90000"/>
          </a:bodyPr>
          <a:lstStyle/>
          <a:p>
            <a:r>
              <a:rPr lang="en-US" b="1" dirty="0" smtClean="0"/>
              <a:t>How Do We Relate Pharmacokinetics to Pharmacodynamics?</a:t>
            </a:r>
            <a:endParaRPr lang="en-US" b="1" dirty="0"/>
          </a:p>
        </p:txBody>
      </p:sp>
      <p:sp>
        <p:nvSpPr>
          <p:cNvPr id="5" name="TextBox 4"/>
          <p:cNvSpPr txBox="1"/>
          <p:nvPr/>
        </p:nvSpPr>
        <p:spPr>
          <a:xfrm>
            <a:off x="0" y="6288831"/>
            <a:ext cx="9144000" cy="369332"/>
          </a:xfrm>
          <a:prstGeom prst="rect">
            <a:avLst/>
          </a:prstGeom>
          <a:noFill/>
        </p:spPr>
        <p:txBody>
          <a:bodyPr wrap="square" rtlCol="0">
            <a:spAutoFit/>
          </a:bodyPr>
          <a:lstStyle/>
          <a:p>
            <a:pPr algn="ctr"/>
            <a:r>
              <a:rPr lang="en-US" dirty="0" smtClean="0"/>
              <a:t>Goodman &amp; Gilman’s: The Pharmacological Basis of Therapeutics, 12e. Figure 2-6. </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552" y="1378089"/>
            <a:ext cx="6064897" cy="4820449"/>
          </a:xfrm>
          <a:prstGeom prst="rect">
            <a:avLst/>
          </a:prstGeom>
        </p:spPr>
      </p:pic>
    </p:spTree>
    <p:extLst>
      <p:ext uri="{BB962C8B-B14F-4D97-AF65-F5344CB8AC3E}">
        <p14:creationId xmlns:p14="http://schemas.microsoft.com/office/powerpoint/2010/main" val="11279404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How Do We Relate Pharmacokinetics to Pharmacodynamics?</a:t>
            </a: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128" y="1417638"/>
            <a:ext cx="6835744" cy="4610798"/>
          </a:xfrm>
          <a:prstGeom prst="rect">
            <a:avLst/>
          </a:prstGeom>
        </p:spPr>
      </p:pic>
      <p:sp>
        <p:nvSpPr>
          <p:cNvPr id="5" name="TextBox 4"/>
          <p:cNvSpPr txBox="1"/>
          <p:nvPr/>
        </p:nvSpPr>
        <p:spPr>
          <a:xfrm>
            <a:off x="308345" y="6060552"/>
            <a:ext cx="8527311" cy="646331"/>
          </a:xfrm>
          <a:prstGeom prst="rect">
            <a:avLst/>
          </a:prstGeom>
          <a:noFill/>
        </p:spPr>
        <p:txBody>
          <a:bodyPr wrap="square" rtlCol="0">
            <a:spAutoFit/>
          </a:bodyPr>
          <a:lstStyle/>
          <a:p>
            <a:pPr algn="ctr"/>
            <a:r>
              <a:rPr lang="en-US" dirty="0"/>
              <a:t>MIC=minimum inhibitory concentration </a:t>
            </a:r>
          </a:p>
          <a:p>
            <a:pPr algn="ctr"/>
            <a:r>
              <a:rPr lang="en-US" dirty="0" smtClean="0"/>
              <a:t>Roberts </a:t>
            </a:r>
            <a:r>
              <a:rPr lang="en-US" dirty="0"/>
              <a:t>JA and </a:t>
            </a:r>
            <a:r>
              <a:rPr lang="en-US" dirty="0" err="1"/>
              <a:t>Lipman</a:t>
            </a:r>
            <a:r>
              <a:rPr lang="en-US" dirty="0"/>
              <a:t> J. </a:t>
            </a:r>
            <a:r>
              <a:rPr lang="en-US" dirty="0" err="1" smtClean="0"/>
              <a:t>Clin</a:t>
            </a:r>
            <a:r>
              <a:rPr lang="en-US" dirty="0" smtClean="0"/>
              <a:t> </a:t>
            </a:r>
            <a:r>
              <a:rPr lang="en-US" dirty="0" err="1"/>
              <a:t>Pharmacokinet</a:t>
            </a:r>
            <a:r>
              <a:rPr lang="en-US" dirty="0"/>
              <a:t>. 2006;45(8):755-773. </a:t>
            </a:r>
          </a:p>
        </p:txBody>
      </p:sp>
    </p:spTree>
    <p:extLst>
      <p:ext uri="{BB962C8B-B14F-4D97-AF65-F5344CB8AC3E}">
        <p14:creationId xmlns:p14="http://schemas.microsoft.com/office/powerpoint/2010/main" val="26307744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Effects of Physical Therapy on Pharmacodynamics</a:t>
            </a:r>
            <a:endParaRPr lang="en-US" b="1" dirty="0"/>
          </a:p>
        </p:txBody>
      </p:sp>
      <p:sp>
        <p:nvSpPr>
          <p:cNvPr id="3" name="Content Placeholder 2"/>
          <p:cNvSpPr>
            <a:spLocks noGrp="1"/>
          </p:cNvSpPr>
          <p:nvPr>
            <p:ph idx="1"/>
          </p:nvPr>
        </p:nvSpPr>
        <p:spPr/>
        <p:txBody>
          <a:bodyPr/>
          <a:lstStyle/>
          <a:p>
            <a:r>
              <a:rPr lang="en-US" dirty="0" smtClean="0"/>
              <a:t>Physical therapy sessions can work in conjunction with pharmacodynamics of medications</a:t>
            </a:r>
          </a:p>
          <a:p>
            <a:r>
              <a:rPr lang="en-US" dirty="0" smtClean="0"/>
              <a:t>Example: Patient who has shoulder tendonitis can take ibuprofen to reduce his shoulder pain while also attending physical therapy to increase his range of motion and further decrease his pain</a:t>
            </a:r>
            <a:endParaRPr lang="en-US" dirty="0"/>
          </a:p>
        </p:txBody>
      </p:sp>
      <p:sp>
        <p:nvSpPr>
          <p:cNvPr id="4" name="TextBox 3"/>
          <p:cNvSpPr txBox="1"/>
          <p:nvPr/>
        </p:nvSpPr>
        <p:spPr>
          <a:xfrm>
            <a:off x="0" y="6294436"/>
            <a:ext cx="9144000" cy="369332"/>
          </a:xfrm>
          <a:prstGeom prst="rect">
            <a:avLst/>
          </a:prstGeom>
          <a:noFill/>
        </p:spPr>
        <p:txBody>
          <a:bodyPr wrap="square" rtlCol="0">
            <a:spAutoFit/>
          </a:bodyPr>
          <a:lstStyle/>
          <a:p>
            <a:pPr algn="ctr"/>
            <a:r>
              <a:rPr lang="en-US" dirty="0"/>
              <a:t>Lenz TL. </a:t>
            </a:r>
            <a:r>
              <a:rPr lang="en-US" dirty="0" smtClean="0"/>
              <a:t>Expert </a:t>
            </a:r>
            <a:r>
              <a:rPr lang="en-US" dirty="0"/>
              <a:t>opinion on drug metabolism &amp; toxicology. 2011;7(3):257-266</a:t>
            </a:r>
            <a:r>
              <a:rPr lang="en-US" dirty="0" smtClean="0"/>
              <a:t>.</a:t>
            </a:r>
            <a:endParaRPr lang="en-US" dirty="0"/>
          </a:p>
        </p:txBody>
      </p:sp>
    </p:spTree>
    <p:extLst>
      <p:ext uri="{BB962C8B-B14F-4D97-AF65-F5344CB8AC3E}">
        <p14:creationId xmlns:p14="http://schemas.microsoft.com/office/powerpoint/2010/main" val="1247351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1" y="274638"/>
            <a:ext cx="8863263" cy="1143000"/>
          </a:xfrm>
        </p:spPr>
        <p:txBody>
          <a:bodyPr>
            <a:normAutofit/>
          </a:bodyPr>
          <a:lstStyle/>
          <a:p>
            <a:r>
              <a:rPr lang="en-US" sz="3200" b="1" dirty="0" smtClean="0"/>
              <a:t>Pharmacokinetics (PK) vs. Pharmacodynamics (PD)</a:t>
            </a:r>
            <a:endParaRPr lang="en-US" sz="3200" b="1" dirty="0"/>
          </a:p>
        </p:txBody>
      </p:sp>
      <p:pic>
        <p:nvPicPr>
          <p:cNvPr id="4" name="Picture 3" descr="stick-figur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21" y="3622842"/>
            <a:ext cx="3328807" cy="3235158"/>
          </a:xfrm>
          <a:prstGeom prst="rect">
            <a:avLst/>
          </a:prstGeom>
        </p:spPr>
      </p:pic>
      <p:pic>
        <p:nvPicPr>
          <p:cNvPr id="5" name="Picture 4" descr="pill-h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934" y="4812089"/>
            <a:ext cx="1417037" cy="666007"/>
          </a:xfrm>
          <a:prstGeom prst="rect">
            <a:avLst/>
          </a:prstGeom>
        </p:spPr>
      </p:pic>
      <p:sp>
        <p:nvSpPr>
          <p:cNvPr id="17" name="Freeform 16"/>
          <p:cNvSpPr/>
          <p:nvPr/>
        </p:nvSpPr>
        <p:spPr>
          <a:xfrm>
            <a:off x="3074735" y="4170404"/>
            <a:ext cx="3018199" cy="628316"/>
          </a:xfrm>
          <a:custGeom>
            <a:avLst/>
            <a:gdLst>
              <a:gd name="connsiteX0" fmla="*/ 0 w 3018199"/>
              <a:gd name="connsiteY0" fmla="*/ 628316 h 628316"/>
              <a:gd name="connsiteX1" fmla="*/ 53474 w 3018199"/>
              <a:gd name="connsiteY1" fmla="*/ 548106 h 628316"/>
              <a:gd name="connsiteX2" fmla="*/ 80210 w 3018199"/>
              <a:gd name="connsiteY2" fmla="*/ 494632 h 628316"/>
              <a:gd name="connsiteX3" fmla="*/ 173789 w 3018199"/>
              <a:gd name="connsiteY3" fmla="*/ 374316 h 628316"/>
              <a:gd name="connsiteX4" fmla="*/ 360947 w 3018199"/>
              <a:gd name="connsiteY4" fmla="*/ 267369 h 628316"/>
              <a:gd name="connsiteX5" fmla="*/ 414421 w 3018199"/>
              <a:gd name="connsiteY5" fmla="*/ 240632 h 628316"/>
              <a:gd name="connsiteX6" fmla="*/ 521368 w 3018199"/>
              <a:gd name="connsiteY6" fmla="*/ 187158 h 628316"/>
              <a:gd name="connsiteX7" fmla="*/ 695158 w 3018199"/>
              <a:gd name="connsiteY7" fmla="*/ 93579 h 628316"/>
              <a:gd name="connsiteX8" fmla="*/ 748631 w 3018199"/>
              <a:gd name="connsiteY8" fmla="*/ 80211 h 628316"/>
              <a:gd name="connsiteX9" fmla="*/ 895684 w 3018199"/>
              <a:gd name="connsiteY9" fmla="*/ 26737 h 628316"/>
              <a:gd name="connsiteX10" fmla="*/ 1323474 w 3018199"/>
              <a:gd name="connsiteY10" fmla="*/ 0 h 628316"/>
              <a:gd name="connsiteX11" fmla="*/ 1564105 w 3018199"/>
              <a:gd name="connsiteY11" fmla="*/ 13369 h 628316"/>
              <a:gd name="connsiteX12" fmla="*/ 1617579 w 3018199"/>
              <a:gd name="connsiteY12" fmla="*/ 26737 h 628316"/>
              <a:gd name="connsiteX13" fmla="*/ 1711158 w 3018199"/>
              <a:gd name="connsiteY13" fmla="*/ 40106 h 628316"/>
              <a:gd name="connsiteX14" fmla="*/ 1764631 w 3018199"/>
              <a:gd name="connsiteY14" fmla="*/ 53474 h 628316"/>
              <a:gd name="connsiteX15" fmla="*/ 1844842 w 3018199"/>
              <a:gd name="connsiteY15" fmla="*/ 66842 h 628316"/>
              <a:gd name="connsiteX16" fmla="*/ 1884947 w 3018199"/>
              <a:gd name="connsiteY16" fmla="*/ 80211 h 628316"/>
              <a:gd name="connsiteX17" fmla="*/ 2032000 w 3018199"/>
              <a:gd name="connsiteY17" fmla="*/ 120316 h 628316"/>
              <a:gd name="connsiteX18" fmla="*/ 2085474 w 3018199"/>
              <a:gd name="connsiteY18" fmla="*/ 147053 h 628316"/>
              <a:gd name="connsiteX19" fmla="*/ 2165684 w 3018199"/>
              <a:gd name="connsiteY19" fmla="*/ 173790 h 628316"/>
              <a:gd name="connsiteX20" fmla="*/ 2392947 w 3018199"/>
              <a:gd name="connsiteY20" fmla="*/ 254000 h 628316"/>
              <a:gd name="connsiteX21" fmla="*/ 2499895 w 3018199"/>
              <a:gd name="connsiteY21" fmla="*/ 307474 h 628316"/>
              <a:gd name="connsiteX22" fmla="*/ 2553368 w 3018199"/>
              <a:gd name="connsiteY22" fmla="*/ 347579 h 628316"/>
              <a:gd name="connsiteX23" fmla="*/ 2620210 w 3018199"/>
              <a:gd name="connsiteY23" fmla="*/ 374316 h 628316"/>
              <a:gd name="connsiteX24" fmla="*/ 2687052 w 3018199"/>
              <a:gd name="connsiteY24" fmla="*/ 414421 h 628316"/>
              <a:gd name="connsiteX25" fmla="*/ 2727158 w 3018199"/>
              <a:gd name="connsiteY25" fmla="*/ 427790 h 628316"/>
              <a:gd name="connsiteX26" fmla="*/ 2807368 w 3018199"/>
              <a:gd name="connsiteY26" fmla="*/ 481263 h 628316"/>
              <a:gd name="connsiteX27" fmla="*/ 2847474 w 3018199"/>
              <a:gd name="connsiteY27" fmla="*/ 521369 h 628316"/>
              <a:gd name="connsiteX28" fmla="*/ 2900947 w 3018199"/>
              <a:gd name="connsiteY28" fmla="*/ 534737 h 628316"/>
              <a:gd name="connsiteX29" fmla="*/ 2927684 w 3018199"/>
              <a:gd name="connsiteY29" fmla="*/ 614948 h 628316"/>
              <a:gd name="connsiteX30" fmla="*/ 2860842 w 3018199"/>
              <a:gd name="connsiteY30" fmla="*/ 601579 h 628316"/>
              <a:gd name="connsiteX31" fmla="*/ 2820737 w 3018199"/>
              <a:gd name="connsiteY31" fmla="*/ 588211 h 628316"/>
              <a:gd name="connsiteX32" fmla="*/ 2673684 w 3018199"/>
              <a:gd name="connsiteY32" fmla="*/ 574842 h 628316"/>
              <a:gd name="connsiteX33" fmla="*/ 2633579 w 3018199"/>
              <a:gd name="connsiteY33" fmla="*/ 561474 h 628316"/>
              <a:gd name="connsiteX34" fmla="*/ 2834105 w 3018199"/>
              <a:gd name="connsiteY34" fmla="*/ 588211 h 628316"/>
              <a:gd name="connsiteX35" fmla="*/ 3007895 w 3018199"/>
              <a:gd name="connsiteY35" fmla="*/ 574842 h 628316"/>
              <a:gd name="connsiteX36" fmla="*/ 2994526 w 3018199"/>
              <a:gd name="connsiteY36" fmla="*/ 467895 h 628316"/>
              <a:gd name="connsiteX37" fmla="*/ 2994526 w 3018199"/>
              <a:gd name="connsiteY37" fmla="*/ 307474 h 62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18199" h="628316">
                <a:moveTo>
                  <a:pt x="0" y="628316"/>
                </a:moveTo>
                <a:cubicBezTo>
                  <a:pt x="17825" y="601579"/>
                  <a:pt x="36941" y="575660"/>
                  <a:pt x="53474" y="548106"/>
                </a:cubicBezTo>
                <a:cubicBezTo>
                  <a:pt x="63727" y="531017"/>
                  <a:pt x="69957" y="511721"/>
                  <a:pt x="80210" y="494632"/>
                </a:cubicBezTo>
                <a:cubicBezTo>
                  <a:pt x="105481" y="452513"/>
                  <a:pt x="133725" y="405477"/>
                  <a:pt x="173789" y="374316"/>
                </a:cubicBezTo>
                <a:cubicBezTo>
                  <a:pt x="241815" y="321407"/>
                  <a:pt x="281505" y="307090"/>
                  <a:pt x="360947" y="267369"/>
                </a:cubicBezTo>
                <a:lnTo>
                  <a:pt x="414421" y="240632"/>
                </a:lnTo>
                <a:lnTo>
                  <a:pt x="521368" y="187158"/>
                </a:lnTo>
                <a:cubicBezTo>
                  <a:pt x="574279" y="151885"/>
                  <a:pt x="635939" y="108384"/>
                  <a:pt x="695158" y="93579"/>
                </a:cubicBezTo>
                <a:cubicBezTo>
                  <a:pt x="712982" y="89123"/>
                  <a:pt x="731201" y="86021"/>
                  <a:pt x="748631" y="80211"/>
                </a:cubicBezTo>
                <a:cubicBezTo>
                  <a:pt x="791158" y="66035"/>
                  <a:pt x="851996" y="34018"/>
                  <a:pt x="895684" y="26737"/>
                </a:cubicBezTo>
                <a:cubicBezTo>
                  <a:pt x="1090263" y="-5692"/>
                  <a:pt x="948809" y="14411"/>
                  <a:pt x="1323474" y="0"/>
                </a:cubicBezTo>
                <a:cubicBezTo>
                  <a:pt x="1403684" y="4456"/>
                  <a:pt x="1484101" y="6096"/>
                  <a:pt x="1564105" y="13369"/>
                </a:cubicBezTo>
                <a:cubicBezTo>
                  <a:pt x="1582403" y="15032"/>
                  <a:pt x="1599502" y="23450"/>
                  <a:pt x="1617579" y="26737"/>
                </a:cubicBezTo>
                <a:cubicBezTo>
                  <a:pt x="1648580" y="32374"/>
                  <a:pt x="1680157" y="34469"/>
                  <a:pt x="1711158" y="40106"/>
                </a:cubicBezTo>
                <a:cubicBezTo>
                  <a:pt x="1729235" y="43393"/>
                  <a:pt x="1746615" y="49871"/>
                  <a:pt x="1764631" y="53474"/>
                </a:cubicBezTo>
                <a:cubicBezTo>
                  <a:pt x="1791210" y="58790"/>
                  <a:pt x="1818105" y="62386"/>
                  <a:pt x="1844842" y="66842"/>
                </a:cubicBezTo>
                <a:cubicBezTo>
                  <a:pt x="1858210" y="71298"/>
                  <a:pt x="1871352" y="76503"/>
                  <a:pt x="1884947" y="80211"/>
                </a:cubicBezTo>
                <a:cubicBezTo>
                  <a:pt x="1903682" y="85321"/>
                  <a:pt x="1996104" y="104932"/>
                  <a:pt x="2032000" y="120316"/>
                </a:cubicBezTo>
                <a:cubicBezTo>
                  <a:pt x="2050317" y="128166"/>
                  <a:pt x="2066971" y="139652"/>
                  <a:pt x="2085474" y="147053"/>
                </a:cubicBezTo>
                <a:cubicBezTo>
                  <a:pt x="2111641" y="157520"/>
                  <a:pt x="2139380" y="163673"/>
                  <a:pt x="2165684" y="173790"/>
                </a:cubicBezTo>
                <a:cubicBezTo>
                  <a:pt x="2356622" y="247227"/>
                  <a:pt x="2279260" y="225579"/>
                  <a:pt x="2392947" y="254000"/>
                </a:cubicBezTo>
                <a:cubicBezTo>
                  <a:pt x="2428596" y="271825"/>
                  <a:pt x="2468009" y="283560"/>
                  <a:pt x="2499895" y="307474"/>
                </a:cubicBezTo>
                <a:cubicBezTo>
                  <a:pt x="2517719" y="320842"/>
                  <a:pt x="2533891" y="336759"/>
                  <a:pt x="2553368" y="347579"/>
                </a:cubicBezTo>
                <a:cubicBezTo>
                  <a:pt x="2574345" y="359233"/>
                  <a:pt x="2598746" y="363584"/>
                  <a:pt x="2620210" y="374316"/>
                </a:cubicBezTo>
                <a:cubicBezTo>
                  <a:pt x="2643450" y="385936"/>
                  <a:pt x="2663812" y="402801"/>
                  <a:pt x="2687052" y="414421"/>
                </a:cubicBezTo>
                <a:cubicBezTo>
                  <a:pt x="2699656" y="420723"/>
                  <a:pt x="2714839" y="420946"/>
                  <a:pt x="2727158" y="427790"/>
                </a:cubicBezTo>
                <a:cubicBezTo>
                  <a:pt x="2755248" y="443395"/>
                  <a:pt x="2784646" y="458541"/>
                  <a:pt x="2807368" y="481263"/>
                </a:cubicBezTo>
                <a:cubicBezTo>
                  <a:pt x="2820737" y="494632"/>
                  <a:pt x="2831059" y="511989"/>
                  <a:pt x="2847474" y="521369"/>
                </a:cubicBezTo>
                <a:cubicBezTo>
                  <a:pt x="2863426" y="530485"/>
                  <a:pt x="2883123" y="530281"/>
                  <a:pt x="2900947" y="534737"/>
                </a:cubicBezTo>
                <a:cubicBezTo>
                  <a:pt x="2997740" y="599265"/>
                  <a:pt x="3009899" y="573840"/>
                  <a:pt x="2927684" y="614948"/>
                </a:cubicBezTo>
                <a:cubicBezTo>
                  <a:pt x="2905403" y="610492"/>
                  <a:pt x="2882886" y="607090"/>
                  <a:pt x="2860842" y="601579"/>
                </a:cubicBezTo>
                <a:cubicBezTo>
                  <a:pt x="2847171" y="598161"/>
                  <a:pt x="2834687" y="590204"/>
                  <a:pt x="2820737" y="588211"/>
                </a:cubicBezTo>
                <a:cubicBezTo>
                  <a:pt x="2772012" y="581250"/>
                  <a:pt x="2722702" y="579298"/>
                  <a:pt x="2673684" y="574842"/>
                </a:cubicBezTo>
                <a:cubicBezTo>
                  <a:pt x="2660316" y="570386"/>
                  <a:pt x="2619488" y="561474"/>
                  <a:pt x="2633579" y="561474"/>
                </a:cubicBezTo>
                <a:cubicBezTo>
                  <a:pt x="2711731" y="561474"/>
                  <a:pt x="2762996" y="573988"/>
                  <a:pt x="2834105" y="588211"/>
                </a:cubicBezTo>
                <a:cubicBezTo>
                  <a:pt x="2892035" y="583755"/>
                  <a:pt x="2961414" y="609703"/>
                  <a:pt x="3007895" y="574842"/>
                </a:cubicBezTo>
                <a:cubicBezTo>
                  <a:pt x="3036636" y="553286"/>
                  <a:pt x="2996320" y="503777"/>
                  <a:pt x="2994526" y="467895"/>
                </a:cubicBezTo>
                <a:cubicBezTo>
                  <a:pt x="2991856" y="414488"/>
                  <a:pt x="2994526" y="360948"/>
                  <a:pt x="2994526" y="307474"/>
                </a:cubicBezTo>
              </a:path>
            </a:pathLst>
          </a:custGeom>
          <a:ln w="69850" cap="flat">
            <a:solidFill>
              <a:schemeClr val="tx2"/>
            </a:solidFill>
            <a:round/>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0000FF"/>
              </a:solidFill>
            </a:endParaRPr>
          </a:p>
        </p:txBody>
      </p:sp>
      <p:sp>
        <p:nvSpPr>
          <p:cNvPr id="18" name="Freeform 17"/>
          <p:cNvSpPr/>
          <p:nvPr/>
        </p:nvSpPr>
        <p:spPr>
          <a:xfrm rot="10800000">
            <a:off x="3195051" y="5635563"/>
            <a:ext cx="3018199" cy="628316"/>
          </a:xfrm>
          <a:custGeom>
            <a:avLst/>
            <a:gdLst>
              <a:gd name="connsiteX0" fmla="*/ 0 w 3018199"/>
              <a:gd name="connsiteY0" fmla="*/ 628316 h 628316"/>
              <a:gd name="connsiteX1" fmla="*/ 53474 w 3018199"/>
              <a:gd name="connsiteY1" fmla="*/ 548106 h 628316"/>
              <a:gd name="connsiteX2" fmla="*/ 80210 w 3018199"/>
              <a:gd name="connsiteY2" fmla="*/ 494632 h 628316"/>
              <a:gd name="connsiteX3" fmla="*/ 173789 w 3018199"/>
              <a:gd name="connsiteY3" fmla="*/ 374316 h 628316"/>
              <a:gd name="connsiteX4" fmla="*/ 360947 w 3018199"/>
              <a:gd name="connsiteY4" fmla="*/ 267369 h 628316"/>
              <a:gd name="connsiteX5" fmla="*/ 414421 w 3018199"/>
              <a:gd name="connsiteY5" fmla="*/ 240632 h 628316"/>
              <a:gd name="connsiteX6" fmla="*/ 521368 w 3018199"/>
              <a:gd name="connsiteY6" fmla="*/ 187158 h 628316"/>
              <a:gd name="connsiteX7" fmla="*/ 695158 w 3018199"/>
              <a:gd name="connsiteY7" fmla="*/ 93579 h 628316"/>
              <a:gd name="connsiteX8" fmla="*/ 748631 w 3018199"/>
              <a:gd name="connsiteY8" fmla="*/ 80211 h 628316"/>
              <a:gd name="connsiteX9" fmla="*/ 895684 w 3018199"/>
              <a:gd name="connsiteY9" fmla="*/ 26737 h 628316"/>
              <a:gd name="connsiteX10" fmla="*/ 1323474 w 3018199"/>
              <a:gd name="connsiteY10" fmla="*/ 0 h 628316"/>
              <a:gd name="connsiteX11" fmla="*/ 1564105 w 3018199"/>
              <a:gd name="connsiteY11" fmla="*/ 13369 h 628316"/>
              <a:gd name="connsiteX12" fmla="*/ 1617579 w 3018199"/>
              <a:gd name="connsiteY12" fmla="*/ 26737 h 628316"/>
              <a:gd name="connsiteX13" fmla="*/ 1711158 w 3018199"/>
              <a:gd name="connsiteY13" fmla="*/ 40106 h 628316"/>
              <a:gd name="connsiteX14" fmla="*/ 1764631 w 3018199"/>
              <a:gd name="connsiteY14" fmla="*/ 53474 h 628316"/>
              <a:gd name="connsiteX15" fmla="*/ 1844842 w 3018199"/>
              <a:gd name="connsiteY15" fmla="*/ 66842 h 628316"/>
              <a:gd name="connsiteX16" fmla="*/ 1884947 w 3018199"/>
              <a:gd name="connsiteY16" fmla="*/ 80211 h 628316"/>
              <a:gd name="connsiteX17" fmla="*/ 2032000 w 3018199"/>
              <a:gd name="connsiteY17" fmla="*/ 120316 h 628316"/>
              <a:gd name="connsiteX18" fmla="*/ 2085474 w 3018199"/>
              <a:gd name="connsiteY18" fmla="*/ 147053 h 628316"/>
              <a:gd name="connsiteX19" fmla="*/ 2165684 w 3018199"/>
              <a:gd name="connsiteY19" fmla="*/ 173790 h 628316"/>
              <a:gd name="connsiteX20" fmla="*/ 2392947 w 3018199"/>
              <a:gd name="connsiteY20" fmla="*/ 254000 h 628316"/>
              <a:gd name="connsiteX21" fmla="*/ 2499895 w 3018199"/>
              <a:gd name="connsiteY21" fmla="*/ 307474 h 628316"/>
              <a:gd name="connsiteX22" fmla="*/ 2553368 w 3018199"/>
              <a:gd name="connsiteY22" fmla="*/ 347579 h 628316"/>
              <a:gd name="connsiteX23" fmla="*/ 2620210 w 3018199"/>
              <a:gd name="connsiteY23" fmla="*/ 374316 h 628316"/>
              <a:gd name="connsiteX24" fmla="*/ 2687052 w 3018199"/>
              <a:gd name="connsiteY24" fmla="*/ 414421 h 628316"/>
              <a:gd name="connsiteX25" fmla="*/ 2727158 w 3018199"/>
              <a:gd name="connsiteY25" fmla="*/ 427790 h 628316"/>
              <a:gd name="connsiteX26" fmla="*/ 2807368 w 3018199"/>
              <a:gd name="connsiteY26" fmla="*/ 481263 h 628316"/>
              <a:gd name="connsiteX27" fmla="*/ 2847474 w 3018199"/>
              <a:gd name="connsiteY27" fmla="*/ 521369 h 628316"/>
              <a:gd name="connsiteX28" fmla="*/ 2900947 w 3018199"/>
              <a:gd name="connsiteY28" fmla="*/ 534737 h 628316"/>
              <a:gd name="connsiteX29" fmla="*/ 2927684 w 3018199"/>
              <a:gd name="connsiteY29" fmla="*/ 614948 h 628316"/>
              <a:gd name="connsiteX30" fmla="*/ 2860842 w 3018199"/>
              <a:gd name="connsiteY30" fmla="*/ 601579 h 628316"/>
              <a:gd name="connsiteX31" fmla="*/ 2820737 w 3018199"/>
              <a:gd name="connsiteY31" fmla="*/ 588211 h 628316"/>
              <a:gd name="connsiteX32" fmla="*/ 2673684 w 3018199"/>
              <a:gd name="connsiteY32" fmla="*/ 574842 h 628316"/>
              <a:gd name="connsiteX33" fmla="*/ 2633579 w 3018199"/>
              <a:gd name="connsiteY33" fmla="*/ 561474 h 628316"/>
              <a:gd name="connsiteX34" fmla="*/ 2834105 w 3018199"/>
              <a:gd name="connsiteY34" fmla="*/ 588211 h 628316"/>
              <a:gd name="connsiteX35" fmla="*/ 3007895 w 3018199"/>
              <a:gd name="connsiteY35" fmla="*/ 574842 h 628316"/>
              <a:gd name="connsiteX36" fmla="*/ 2994526 w 3018199"/>
              <a:gd name="connsiteY36" fmla="*/ 467895 h 628316"/>
              <a:gd name="connsiteX37" fmla="*/ 2994526 w 3018199"/>
              <a:gd name="connsiteY37" fmla="*/ 307474 h 62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18199" h="628316">
                <a:moveTo>
                  <a:pt x="0" y="628316"/>
                </a:moveTo>
                <a:cubicBezTo>
                  <a:pt x="17825" y="601579"/>
                  <a:pt x="36941" y="575660"/>
                  <a:pt x="53474" y="548106"/>
                </a:cubicBezTo>
                <a:cubicBezTo>
                  <a:pt x="63727" y="531017"/>
                  <a:pt x="69957" y="511721"/>
                  <a:pt x="80210" y="494632"/>
                </a:cubicBezTo>
                <a:cubicBezTo>
                  <a:pt x="105481" y="452513"/>
                  <a:pt x="133725" y="405477"/>
                  <a:pt x="173789" y="374316"/>
                </a:cubicBezTo>
                <a:cubicBezTo>
                  <a:pt x="241815" y="321407"/>
                  <a:pt x="281505" y="307090"/>
                  <a:pt x="360947" y="267369"/>
                </a:cubicBezTo>
                <a:lnTo>
                  <a:pt x="414421" y="240632"/>
                </a:lnTo>
                <a:lnTo>
                  <a:pt x="521368" y="187158"/>
                </a:lnTo>
                <a:cubicBezTo>
                  <a:pt x="574279" y="151885"/>
                  <a:pt x="635939" y="108384"/>
                  <a:pt x="695158" y="93579"/>
                </a:cubicBezTo>
                <a:cubicBezTo>
                  <a:pt x="712982" y="89123"/>
                  <a:pt x="731201" y="86021"/>
                  <a:pt x="748631" y="80211"/>
                </a:cubicBezTo>
                <a:cubicBezTo>
                  <a:pt x="791158" y="66035"/>
                  <a:pt x="851996" y="34018"/>
                  <a:pt x="895684" y="26737"/>
                </a:cubicBezTo>
                <a:cubicBezTo>
                  <a:pt x="1090263" y="-5692"/>
                  <a:pt x="948809" y="14411"/>
                  <a:pt x="1323474" y="0"/>
                </a:cubicBezTo>
                <a:cubicBezTo>
                  <a:pt x="1403684" y="4456"/>
                  <a:pt x="1484101" y="6096"/>
                  <a:pt x="1564105" y="13369"/>
                </a:cubicBezTo>
                <a:cubicBezTo>
                  <a:pt x="1582403" y="15032"/>
                  <a:pt x="1599502" y="23450"/>
                  <a:pt x="1617579" y="26737"/>
                </a:cubicBezTo>
                <a:cubicBezTo>
                  <a:pt x="1648580" y="32374"/>
                  <a:pt x="1680157" y="34469"/>
                  <a:pt x="1711158" y="40106"/>
                </a:cubicBezTo>
                <a:cubicBezTo>
                  <a:pt x="1729235" y="43393"/>
                  <a:pt x="1746615" y="49871"/>
                  <a:pt x="1764631" y="53474"/>
                </a:cubicBezTo>
                <a:cubicBezTo>
                  <a:pt x="1791210" y="58790"/>
                  <a:pt x="1818105" y="62386"/>
                  <a:pt x="1844842" y="66842"/>
                </a:cubicBezTo>
                <a:cubicBezTo>
                  <a:pt x="1858210" y="71298"/>
                  <a:pt x="1871352" y="76503"/>
                  <a:pt x="1884947" y="80211"/>
                </a:cubicBezTo>
                <a:cubicBezTo>
                  <a:pt x="1903682" y="85321"/>
                  <a:pt x="1996104" y="104932"/>
                  <a:pt x="2032000" y="120316"/>
                </a:cubicBezTo>
                <a:cubicBezTo>
                  <a:pt x="2050317" y="128166"/>
                  <a:pt x="2066971" y="139652"/>
                  <a:pt x="2085474" y="147053"/>
                </a:cubicBezTo>
                <a:cubicBezTo>
                  <a:pt x="2111641" y="157520"/>
                  <a:pt x="2139380" y="163673"/>
                  <a:pt x="2165684" y="173790"/>
                </a:cubicBezTo>
                <a:cubicBezTo>
                  <a:pt x="2356622" y="247227"/>
                  <a:pt x="2279260" y="225579"/>
                  <a:pt x="2392947" y="254000"/>
                </a:cubicBezTo>
                <a:cubicBezTo>
                  <a:pt x="2428596" y="271825"/>
                  <a:pt x="2468009" y="283560"/>
                  <a:pt x="2499895" y="307474"/>
                </a:cubicBezTo>
                <a:cubicBezTo>
                  <a:pt x="2517719" y="320842"/>
                  <a:pt x="2533891" y="336759"/>
                  <a:pt x="2553368" y="347579"/>
                </a:cubicBezTo>
                <a:cubicBezTo>
                  <a:pt x="2574345" y="359233"/>
                  <a:pt x="2598746" y="363584"/>
                  <a:pt x="2620210" y="374316"/>
                </a:cubicBezTo>
                <a:cubicBezTo>
                  <a:pt x="2643450" y="385936"/>
                  <a:pt x="2663812" y="402801"/>
                  <a:pt x="2687052" y="414421"/>
                </a:cubicBezTo>
                <a:cubicBezTo>
                  <a:pt x="2699656" y="420723"/>
                  <a:pt x="2714839" y="420946"/>
                  <a:pt x="2727158" y="427790"/>
                </a:cubicBezTo>
                <a:cubicBezTo>
                  <a:pt x="2755248" y="443395"/>
                  <a:pt x="2784646" y="458541"/>
                  <a:pt x="2807368" y="481263"/>
                </a:cubicBezTo>
                <a:cubicBezTo>
                  <a:pt x="2820737" y="494632"/>
                  <a:pt x="2831059" y="511989"/>
                  <a:pt x="2847474" y="521369"/>
                </a:cubicBezTo>
                <a:cubicBezTo>
                  <a:pt x="2863426" y="530485"/>
                  <a:pt x="2883123" y="530281"/>
                  <a:pt x="2900947" y="534737"/>
                </a:cubicBezTo>
                <a:cubicBezTo>
                  <a:pt x="2997740" y="599265"/>
                  <a:pt x="3009899" y="573840"/>
                  <a:pt x="2927684" y="614948"/>
                </a:cubicBezTo>
                <a:cubicBezTo>
                  <a:pt x="2905403" y="610492"/>
                  <a:pt x="2882886" y="607090"/>
                  <a:pt x="2860842" y="601579"/>
                </a:cubicBezTo>
                <a:cubicBezTo>
                  <a:pt x="2847171" y="598161"/>
                  <a:pt x="2834687" y="590204"/>
                  <a:pt x="2820737" y="588211"/>
                </a:cubicBezTo>
                <a:cubicBezTo>
                  <a:pt x="2772012" y="581250"/>
                  <a:pt x="2722702" y="579298"/>
                  <a:pt x="2673684" y="574842"/>
                </a:cubicBezTo>
                <a:cubicBezTo>
                  <a:pt x="2660316" y="570386"/>
                  <a:pt x="2619488" y="561474"/>
                  <a:pt x="2633579" y="561474"/>
                </a:cubicBezTo>
                <a:cubicBezTo>
                  <a:pt x="2711731" y="561474"/>
                  <a:pt x="2762996" y="573988"/>
                  <a:pt x="2834105" y="588211"/>
                </a:cubicBezTo>
                <a:cubicBezTo>
                  <a:pt x="2892035" y="583755"/>
                  <a:pt x="2961414" y="609703"/>
                  <a:pt x="3007895" y="574842"/>
                </a:cubicBezTo>
                <a:cubicBezTo>
                  <a:pt x="3036636" y="553286"/>
                  <a:pt x="2996320" y="503777"/>
                  <a:pt x="2994526" y="467895"/>
                </a:cubicBezTo>
                <a:cubicBezTo>
                  <a:pt x="2991856" y="414488"/>
                  <a:pt x="2994526" y="360948"/>
                  <a:pt x="2994526" y="307474"/>
                </a:cubicBezTo>
              </a:path>
            </a:pathLst>
          </a:custGeom>
          <a:ln w="69850">
            <a:solidFill>
              <a:srgbClr val="008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TextBox 19"/>
          <p:cNvSpPr txBox="1"/>
          <p:nvPr/>
        </p:nvSpPr>
        <p:spPr>
          <a:xfrm>
            <a:off x="4130840" y="4202828"/>
            <a:ext cx="949158" cy="461665"/>
          </a:xfrm>
          <a:prstGeom prst="rect">
            <a:avLst/>
          </a:prstGeom>
          <a:noFill/>
        </p:spPr>
        <p:txBody>
          <a:bodyPr wrap="square" rtlCol="0">
            <a:spAutoFit/>
          </a:bodyPr>
          <a:lstStyle/>
          <a:p>
            <a:r>
              <a:rPr lang="en-US" sz="2400" b="1" dirty="0" smtClean="0">
                <a:solidFill>
                  <a:schemeClr val="tx2"/>
                </a:solidFill>
              </a:rPr>
              <a:t>PK</a:t>
            </a:r>
            <a:endParaRPr lang="en-US" sz="2400" b="1" dirty="0">
              <a:solidFill>
                <a:schemeClr val="tx2"/>
              </a:solidFill>
            </a:endParaRPr>
          </a:p>
        </p:txBody>
      </p:sp>
      <p:sp>
        <p:nvSpPr>
          <p:cNvPr id="21" name="TextBox 20"/>
          <p:cNvSpPr txBox="1"/>
          <p:nvPr/>
        </p:nvSpPr>
        <p:spPr>
          <a:xfrm>
            <a:off x="4457029" y="5735375"/>
            <a:ext cx="949158" cy="461665"/>
          </a:xfrm>
          <a:prstGeom prst="rect">
            <a:avLst/>
          </a:prstGeom>
          <a:noFill/>
        </p:spPr>
        <p:txBody>
          <a:bodyPr wrap="square" rtlCol="0">
            <a:spAutoFit/>
          </a:bodyPr>
          <a:lstStyle/>
          <a:p>
            <a:r>
              <a:rPr lang="en-US" sz="2400" b="1" dirty="0" smtClean="0">
                <a:solidFill>
                  <a:srgbClr val="008000"/>
                </a:solidFill>
              </a:rPr>
              <a:t>PD</a:t>
            </a:r>
            <a:endParaRPr lang="en-US" sz="2400" b="1" dirty="0">
              <a:solidFill>
                <a:srgbClr val="008000"/>
              </a:solidFill>
            </a:endParaRPr>
          </a:p>
        </p:txBody>
      </p:sp>
      <p:sp>
        <p:nvSpPr>
          <p:cNvPr id="3" name="Content Placeholder 2"/>
          <p:cNvSpPr>
            <a:spLocks noGrp="1"/>
          </p:cNvSpPr>
          <p:nvPr>
            <p:ph idx="1"/>
          </p:nvPr>
        </p:nvSpPr>
        <p:spPr>
          <a:xfrm>
            <a:off x="457200" y="1600201"/>
            <a:ext cx="8229600" cy="2263273"/>
          </a:xfrm>
        </p:spPr>
        <p:txBody>
          <a:bodyPr>
            <a:normAutofit fontScale="92500" lnSpcReduction="20000"/>
          </a:bodyPr>
          <a:lstStyle/>
          <a:p>
            <a:r>
              <a:rPr lang="en-US" dirty="0" smtClean="0"/>
              <a:t>PK: What your </a:t>
            </a:r>
            <a:r>
              <a:rPr lang="en-US" b="1" dirty="0" smtClean="0"/>
              <a:t>body</a:t>
            </a:r>
            <a:r>
              <a:rPr lang="en-US" dirty="0" smtClean="0"/>
              <a:t> does to the </a:t>
            </a:r>
            <a:r>
              <a:rPr lang="en-US" b="1" dirty="0" smtClean="0"/>
              <a:t>drug</a:t>
            </a:r>
          </a:p>
          <a:p>
            <a:pPr lvl="1"/>
            <a:r>
              <a:rPr lang="en-US" dirty="0" smtClean="0"/>
              <a:t>ADME</a:t>
            </a:r>
          </a:p>
          <a:p>
            <a:pPr lvl="1"/>
            <a:r>
              <a:rPr lang="en-US" dirty="0" smtClean="0"/>
              <a:t>Example: The liver breaks down acetaminophen</a:t>
            </a:r>
          </a:p>
          <a:p>
            <a:r>
              <a:rPr lang="en-US" dirty="0" smtClean="0"/>
              <a:t>PD: What the </a:t>
            </a:r>
            <a:r>
              <a:rPr lang="en-US" b="1" dirty="0" smtClean="0"/>
              <a:t>drug</a:t>
            </a:r>
            <a:r>
              <a:rPr lang="en-US" dirty="0" smtClean="0"/>
              <a:t> does to your </a:t>
            </a:r>
            <a:r>
              <a:rPr lang="en-US" b="1" dirty="0" smtClean="0"/>
              <a:t>body</a:t>
            </a:r>
            <a:endParaRPr lang="en-US" dirty="0" smtClean="0"/>
          </a:p>
          <a:p>
            <a:pPr lvl="1"/>
            <a:r>
              <a:rPr lang="en-US" dirty="0" smtClean="0"/>
              <a:t>Example: Acetaminophen relieves pain</a:t>
            </a:r>
            <a:endParaRPr lang="en-US" dirty="0"/>
          </a:p>
        </p:txBody>
      </p:sp>
    </p:spTree>
    <p:extLst>
      <p:ext uri="{BB962C8B-B14F-4D97-AF65-F5344CB8AC3E}">
        <p14:creationId xmlns:p14="http://schemas.microsoft.com/office/powerpoint/2010/main" val="6735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02309" y="1787373"/>
            <a:ext cx="5969307" cy="3899100"/>
            <a:chOff x="402309" y="1740718"/>
            <a:chExt cx="5969307" cy="389910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09" y="1740718"/>
              <a:ext cx="5969307" cy="3899100"/>
            </a:xfrm>
            <a:prstGeom prst="rect">
              <a:avLst/>
            </a:prstGeom>
          </p:spPr>
        </p:pic>
        <p:sp>
          <p:nvSpPr>
            <p:cNvPr id="19" name="Rectangle 18"/>
            <p:cNvSpPr/>
            <p:nvPr/>
          </p:nvSpPr>
          <p:spPr>
            <a:xfrm>
              <a:off x="4879910" y="1884784"/>
              <a:ext cx="1278294" cy="3452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 name="Title 1"/>
          <p:cNvSpPr>
            <a:spLocks noGrp="1"/>
          </p:cNvSpPr>
          <p:nvPr>
            <p:ph type="title"/>
          </p:nvPr>
        </p:nvSpPr>
        <p:spPr/>
        <p:txBody>
          <a:bodyPr/>
          <a:lstStyle/>
          <a:p>
            <a:r>
              <a:rPr lang="en-US" b="1" dirty="0" smtClean="0"/>
              <a:t>Back to our Prednisolone </a:t>
            </a:r>
            <a:r>
              <a:rPr lang="en-US" b="1" dirty="0"/>
              <a:t>E</a:t>
            </a:r>
            <a:r>
              <a:rPr lang="en-US" b="1" dirty="0" smtClean="0"/>
              <a:t>xample</a:t>
            </a:r>
            <a:endParaRPr lang="en-US" b="1" dirty="0"/>
          </a:p>
        </p:txBody>
      </p:sp>
      <p:sp>
        <p:nvSpPr>
          <p:cNvPr id="3" name="TextBox 2"/>
          <p:cNvSpPr txBox="1"/>
          <p:nvPr/>
        </p:nvSpPr>
        <p:spPr>
          <a:xfrm>
            <a:off x="0" y="5915568"/>
            <a:ext cx="9144000" cy="646331"/>
          </a:xfrm>
          <a:prstGeom prst="rect">
            <a:avLst/>
          </a:prstGeom>
          <a:noFill/>
        </p:spPr>
        <p:txBody>
          <a:bodyPr wrap="square" rtlCol="0">
            <a:spAutoFit/>
          </a:bodyPr>
          <a:lstStyle/>
          <a:p>
            <a:pPr algn="ctr"/>
            <a:r>
              <a:rPr lang="en-US" dirty="0" err="1" smtClean="0"/>
              <a:t>Chien</a:t>
            </a:r>
            <a:r>
              <a:rPr lang="en-US" dirty="0" smtClean="0"/>
              <a:t> KY et al. J Pharm </a:t>
            </a:r>
            <a:r>
              <a:rPr lang="en-US" dirty="0" err="1" smtClean="0"/>
              <a:t>Pharmaceut</a:t>
            </a:r>
            <a:r>
              <a:rPr lang="en-US" dirty="0" smtClean="0"/>
              <a:t> Sci. 2010;13(1):58-66.</a:t>
            </a:r>
          </a:p>
          <a:p>
            <a:pPr algn="ctr"/>
            <a:r>
              <a:rPr lang="en-US" dirty="0" err="1" smtClean="0"/>
              <a:t>Kanaley</a:t>
            </a:r>
            <a:r>
              <a:rPr lang="en-US" dirty="0" smtClean="0"/>
              <a:t> JA. The Journal of Clinical Endocrinology &amp; Metabolism. 2001;86(6):2881-2889.</a:t>
            </a:r>
            <a:endParaRPr lang="en-US" dirty="0"/>
          </a:p>
        </p:txBody>
      </p:sp>
      <p:grpSp>
        <p:nvGrpSpPr>
          <p:cNvPr id="16" name="Group 15"/>
          <p:cNvGrpSpPr/>
          <p:nvPr/>
        </p:nvGrpSpPr>
        <p:grpSpPr>
          <a:xfrm>
            <a:off x="5021228" y="2948497"/>
            <a:ext cx="3870854" cy="1920340"/>
            <a:chOff x="5021228" y="1278248"/>
            <a:chExt cx="3870854" cy="1920340"/>
          </a:xfrm>
        </p:grpSpPr>
        <p:sp>
          <p:nvSpPr>
            <p:cNvPr id="7" name="Rounded Rectangle 6"/>
            <p:cNvSpPr/>
            <p:nvPr/>
          </p:nvSpPr>
          <p:spPr>
            <a:xfrm>
              <a:off x="5021228" y="2567205"/>
              <a:ext cx="3870854" cy="6313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t>    Non-Exercise Arm</a:t>
              </a:r>
              <a:r>
                <a:rPr lang="en-US" dirty="0" smtClean="0"/>
                <a:t>: Remained seated for duration of experiment</a:t>
              </a:r>
              <a:endParaRPr lang="en-US" dirty="0"/>
            </a:p>
          </p:txBody>
        </p:sp>
        <p:sp>
          <p:nvSpPr>
            <p:cNvPr id="8" name="Rounded Rectangle 7"/>
            <p:cNvSpPr/>
            <p:nvPr/>
          </p:nvSpPr>
          <p:spPr>
            <a:xfrm>
              <a:off x="5021228" y="1278248"/>
              <a:ext cx="3870854" cy="122231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t>    Exercise Arm</a:t>
              </a:r>
              <a:r>
                <a:rPr lang="en-US" dirty="0" smtClean="0"/>
                <a:t>: Cycled at 70% VO</a:t>
              </a:r>
              <a:r>
                <a:rPr lang="en-US" baseline="-25000" dirty="0" smtClean="0"/>
                <a:t>2max </a:t>
              </a:r>
              <a:r>
                <a:rPr lang="en-US" dirty="0" smtClean="0"/>
                <a:t>intensity until exhaustion; significantly lower </a:t>
              </a:r>
              <a:r>
                <a:rPr lang="en-US" dirty="0" err="1" smtClean="0"/>
                <a:t>C</a:t>
              </a:r>
              <a:r>
                <a:rPr lang="en-US" baseline="-25000" dirty="0" err="1" smtClean="0"/>
                <a:t>max</a:t>
              </a:r>
              <a:r>
                <a:rPr lang="en-US" baseline="-25000" dirty="0" smtClean="0"/>
                <a:t> </a:t>
              </a:r>
              <a:r>
                <a:rPr lang="en-US" dirty="0" smtClean="0"/>
                <a:t>(p&lt;0.05)</a:t>
              </a:r>
              <a:endParaRPr lang="en-US" baseline="-25000" dirty="0"/>
            </a:p>
          </p:txBody>
        </p:sp>
        <p:sp>
          <p:nvSpPr>
            <p:cNvPr id="9" name="Oval 8"/>
            <p:cNvSpPr/>
            <p:nvPr/>
          </p:nvSpPr>
          <p:spPr>
            <a:xfrm>
              <a:off x="5131846" y="1517193"/>
              <a:ext cx="186612" cy="18925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Oval 14"/>
            <p:cNvSpPr/>
            <p:nvPr/>
          </p:nvSpPr>
          <p:spPr>
            <a:xfrm>
              <a:off x="5134950" y="2668010"/>
              <a:ext cx="186612" cy="189254"/>
            </a:xfrm>
            <a:prstGeom prst="ellipse">
              <a:avLst/>
            </a:prstGeom>
            <a:solidFill>
              <a:schemeClr val="bg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cxnSp>
        <p:nvCxnSpPr>
          <p:cNvPr id="22" name="Straight Arrow Connector 21"/>
          <p:cNvCxnSpPr>
            <a:stCxn id="8" idx="1"/>
          </p:cNvCxnSpPr>
          <p:nvPr/>
        </p:nvCxnSpPr>
        <p:spPr>
          <a:xfrm flipH="1" flipV="1">
            <a:off x="4683967" y="3282069"/>
            <a:ext cx="337261" cy="277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4687071" y="4283590"/>
            <a:ext cx="337261" cy="277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053889" y="1469774"/>
            <a:ext cx="380553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Exercise of appropriate intensity is a potent stimulus for GH and cortisol secretion. </a:t>
            </a:r>
            <a:endParaRPr lang="en-US" dirty="0" smtClean="0"/>
          </a:p>
          <a:p>
            <a:pPr marL="285750" indent="-285750">
              <a:buFont typeface="Arial" panose="020B0604020202020204" pitchFamily="34" charset="0"/>
              <a:buChar char="•"/>
            </a:pPr>
            <a:r>
              <a:rPr lang="en-US" dirty="0" smtClean="0"/>
              <a:t>Diurnal cortisol variation</a:t>
            </a:r>
            <a:endParaRPr lang="en-US" dirty="0"/>
          </a:p>
        </p:txBody>
      </p:sp>
    </p:spTree>
    <p:extLst>
      <p:ext uri="{BB962C8B-B14F-4D97-AF65-F5344CB8AC3E}">
        <p14:creationId xmlns:p14="http://schemas.microsoft.com/office/powerpoint/2010/main" val="220602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Pharmacodynamics Summary</a:t>
            </a:r>
            <a:endParaRPr lang="en-US" b="1" dirty="0"/>
          </a:p>
        </p:txBody>
      </p:sp>
      <p:sp>
        <p:nvSpPr>
          <p:cNvPr id="3" name="Content Placeholder 2"/>
          <p:cNvSpPr>
            <a:spLocks noGrp="1"/>
          </p:cNvSpPr>
          <p:nvPr>
            <p:ph idx="1"/>
          </p:nvPr>
        </p:nvSpPr>
        <p:spPr/>
        <p:txBody>
          <a:bodyPr/>
          <a:lstStyle/>
          <a:p>
            <a:r>
              <a:rPr lang="en-US" dirty="0" smtClean="0"/>
              <a:t>What the </a:t>
            </a:r>
            <a:r>
              <a:rPr lang="en-US" b="1" dirty="0" smtClean="0"/>
              <a:t>drug</a:t>
            </a:r>
            <a:r>
              <a:rPr lang="en-US" dirty="0" smtClean="0"/>
              <a:t> does to the </a:t>
            </a:r>
            <a:r>
              <a:rPr lang="en-US" b="1" dirty="0" smtClean="0"/>
              <a:t>body</a:t>
            </a:r>
            <a:endParaRPr lang="en-US" dirty="0" smtClean="0"/>
          </a:p>
          <a:p>
            <a:r>
              <a:rPr lang="en-US" dirty="0" smtClean="0"/>
              <a:t>Drugs can either act as </a:t>
            </a:r>
            <a:r>
              <a:rPr lang="en-US" b="1" dirty="0" smtClean="0"/>
              <a:t>agonists</a:t>
            </a:r>
            <a:r>
              <a:rPr lang="en-US" dirty="0" smtClean="0"/>
              <a:t> (stimulate receptors) or </a:t>
            </a:r>
            <a:r>
              <a:rPr lang="en-US" b="1" dirty="0" smtClean="0"/>
              <a:t>antagonists</a:t>
            </a:r>
            <a:r>
              <a:rPr lang="en-US" dirty="0" smtClean="0"/>
              <a:t> (block receptors)</a:t>
            </a:r>
          </a:p>
          <a:p>
            <a:r>
              <a:rPr lang="en-US" dirty="0" smtClean="0"/>
              <a:t>Drugs can exert their therapeutic effect, but may also cause side effects</a:t>
            </a:r>
          </a:p>
          <a:p>
            <a:r>
              <a:rPr lang="en-US" dirty="0" smtClean="0"/>
              <a:t>Scientists relate PK to PD through curves, which help to determine doses and dosing intervals</a:t>
            </a:r>
          </a:p>
          <a:p>
            <a:endParaRPr lang="en-US" dirty="0" smtClean="0"/>
          </a:p>
          <a:p>
            <a:endParaRPr lang="en-US" dirty="0"/>
          </a:p>
        </p:txBody>
      </p:sp>
    </p:spTree>
    <p:extLst>
      <p:ext uri="{BB962C8B-B14F-4D97-AF65-F5344CB8AC3E}">
        <p14:creationId xmlns:p14="http://schemas.microsoft.com/office/powerpoint/2010/main" val="8861273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2body_pharmacistIM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403" y="2204388"/>
            <a:ext cx="2354999" cy="2266131"/>
          </a:xfrm>
          <a:prstGeom prst="rect">
            <a:avLst/>
          </a:prstGeom>
        </p:spPr>
      </p:pic>
      <p:sp>
        <p:nvSpPr>
          <p:cNvPr id="4" name="Title 3"/>
          <p:cNvSpPr>
            <a:spLocks noGrp="1"/>
          </p:cNvSpPr>
          <p:nvPr>
            <p:ph type="ctrTitle"/>
          </p:nvPr>
        </p:nvSpPr>
        <p:spPr>
          <a:xfrm>
            <a:off x="685800" y="312326"/>
            <a:ext cx="7772400" cy="1470025"/>
          </a:xfrm>
        </p:spPr>
        <p:txBody>
          <a:bodyPr/>
          <a:lstStyle/>
          <a:p>
            <a:r>
              <a:rPr lang="en-US" b="1" dirty="0" smtClean="0"/>
              <a:t>Time to put on your </a:t>
            </a:r>
            <a:br>
              <a:rPr lang="en-US" b="1" dirty="0" smtClean="0"/>
            </a:br>
            <a:r>
              <a:rPr lang="en-US" b="1" dirty="0" smtClean="0"/>
              <a:t>pharmacist hat (or coat!)</a:t>
            </a:r>
            <a:endParaRPr lang="en-US" b="1" dirty="0"/>
          </a:p>
        </p:txBody>
      </p:sp>
      <p:pic>
        <p:nvPicPr>
          <p:cNvPr id="6" name="Picture 5" descr="Pharmacis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78" y="2211594"/>
            <a:ext cx="3092139" cy="2060138"/>
          </a:xfrm>
          <a:prstGeom prst="rect">
            <a:avLst/>
          </a:prstGeom>
        </p:spPr>
      </p:pic>
      <p:pic>
        <p:nvPicPr>
          <p:cNvPr id="8" name="Picture 7" descr="cf0831d2963e02abf9c0a96ac0cac38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08" y="4215043"/>
            <a:ext cx="3137018" cy="1620793"/>
          </a:xfrm>
          <a:prstGeom prst="rect">
            <a:avLst/>
          </a:prstGeom>
        </p:spPr>
      </p:pic>
      <p:pic>
        <p:nvPicPr>
          <p:cNvPr id="10" name="Picture 9" descr="pharmacis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770" y="4215043"/>
            <a:ext cx="2431718" cy="1620793"/>
          </a:xfrm>
          <a:prstGeom prst="rect">
            <a:avLst/>
          </a:prstGeom>
        </p:spPr>
      </p:pic>
      <p:pic>
        <p:nvPicPr>
          <p:cNvPr id="9" name="Picture 8"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7452" y="2204388"/>
            <a:ext cx="2411769" cy="3631448"/>
          </a:xfrm>
          <a:prstGeom prst="rect">
            <a:avLst/>
          </a:prstGeom>
        </p:spPr>
      </p:pic>
    </p:spTree>
    <p:extLst>
      <p:ext uri="{BB962C8B-B14F-4D97-AF65-F5344CB8AC3E}">
        <p14:creationId xmlns:p14="http://schemas.microsoft.com/office/powerpoint/2010/main" val="5826435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Pharmacists Use PK &amp; PD</a:t>
            </a:r>
            <a:endParaRPr lang="en-US" b="1" dirty="0"/>
          </a:p>
        </p:txBody>
      </p:sp>
      <p:sp>
        <p:nvSpPr>
          <p:cNvPr id="3" name="Content Placeholder 2"/>
          <p:cNvSpPr>
            <a:spLocks noGrp="1"/>
          </p:cNvSpPr>
          <p:nvPr>
            <p:ph idx="1"/>
          </p:nvPr>
        </p:nvSpPr>
        <p:spPr/>
        <p:txBody>
          <a:bodyPr>
            <a:normAutofit/>
          </a:bodyPr>
          <a:lstStyle/>
          <a:p>
            <a:r>
              <a:rPr lang="en-US" dirty="0" smtClean="0"/>
              <a:t>Drug-drug interactions</a:t>
            </a:r>
          </a:p>
          <a:p>
            <a:r>
              <a:rPr lang="en-US" dirty="0" smtClean="0"/>
              <a:t>Therapeutic Drug Monitoring</a:t>
            </a:r>
          </a:p>
          <a:p>
            <a:r>
              <a:rPr lang="en-US" dirty="0" smtClean="0"/>
              <a:t>Calculate doses</a:t>
            </a:r>
          </a:p>
          <a:p>
            <a:r>
              <a:rPr lang="en-US" dirty="0" smtClean="0"/>
              <a:t>Adjust doses for special populations</a:t>
            </a:r>
          </a:p>
          <a:p>
            <a:r>
              <a:rPr lang="en-US" dirty="0" smtClean="0"/>
              <a:t>Renal dose adjustments</a:t>
            </a:r>
          </a:p>
          <a:p>
            <a:r>
              <a:rPr lang="en-US" dirty="0" smtClean="0"/>
              <a:t>Clinical research</a:t>
            </a:r>
          </a:p>
          <a:p>
            <a:r>
              <a:rPr lang="en-US" dirty="0" smtClean="0"/>
              <a:t>Preclinical research</a:t>
            </a:r>
          </a:p>
          <a:p>
            <a:endParaRPr lang="en-US" dirty="0"/>
          </a:p>
        </p:txBody>
      </p:sp>
    </p:spTree>
    <p:extLst>
      <p:ext uri="{BB962C8B-B14F-4D97-AF65-F5344CB8AC3E}">
        <p14:creationId xmlns:p14="http://schemas.microsoft.com/office/powerpoint/2010/main" val="5154085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Drug-Drug Interactions (DDIs)</a:t>
            </a:r>
            <a:endParaRPr lang="en-US" b="1" dirty="0"/>
          </a:p>
        </p:txBody>
      </p:sp>
      <p:sp>
        <p:nvSpPr>
          <p:cNvPr id="3" name="Content Placeholder 2"/>
          <p:cNvSpPr>
            <a:spLocks noGrp="1"/>
          </p:cNvSpPr>
          <p:nvPr>
            <p:ph idx="1"/>
          </p:nvPr>
        </p:nvSpPr>
        <p:spPr>
          <a:xfrm>
            <a:off x="457199" y="1991896"/>
            <a:ext cx="4235117" cy="4130841"/>
          </a:xfrm>
        </p:spPr>
        <p:txBody>
          <a:bodyPr>
            <a:normAutofit fontScale="85000" lnSpcReduction="20000"/>
          </a:bodyPr>
          <a:lstStyle/>
          <a:p>
            <a:r>
              <a:rPr lang="en-US" sz="2800" dirty="0" smtClean="0"/>
              <a:t>Big part of a pharmacist’s job</a:t>
            </a:r>
          </a:p>
          <a:p>
            <a:r>
              <a:rPr lang="en-US" sz="2800" dirty="0" smtClean="0"/>
              <a:t>Some drugs notorious for having DDIs (HIV drugs, warfarin)</a:t>
            </a:r>
          </a:p>
          <a:p>
            <a:r>
              <a:rPr lang="en-US" sz="2800" dirty="0" smtClean="0"/>
              <a:t>Can be PK or PD in nature</a:t>
            </a:r>
          </a:p>
          <a:p>
            <a:r>
              <a:rPr lang="en-US" sz="2800" dirty="0" smtClean="0"/>
              <a:t>Some are only theoretical whereas others have clinical effects</a:t>
            </a:r>
          </a:p>
          <a:p>
            <a:r>
              <a:rPr lang="en-US" sz="2800" dirty="0" smtClean="0"/>
              <a:t>DDI databases exist to provide guidance on how to manage DDIs (you’ll learn about these next week!)</a:t>
            </a:r>
          </a:p>
          <a:p>
            <a:endParaRPr lang="en-US" sz="2800" dirty="0" smtClean="0"/>
          </a:p>
          <a:p>
            <a:endParaRPr lang="en-US" sz="2800" dirty="0" smtClean="0"/>
          </a:p>
          <a:p>
            <a:endParaRPr lang="en-US" sz="2800" dirty="0"/>
          </a:p>
        </p:txBody>
      </p:sp>
      <p:pic>
        <p:nvPicPr>
          <p:cNvPr id="5" name="Picture 4" descr="aaaapilsfighting.jpg"/>
          <p:cNvPicPr>
            <a:picLocks noChangeAspect="1"/>
          </p:cNvPicPr>
          <p:nvPr/>
        </p:nvPicPr>
        <p:blipFill rotWithShape="1">
          <a:blip r:embed="rId2">
            <a:extLst>
              <a:ext uri="{28A0092B-C50C-407E-A947-70E740481C1C}">
                <a14:useLocalDpi xmlns:a14="http://schemas.microsoft.com/office/drawing/2010/main" val="0"/>
              </a:ext>
            </a:extLst>
          </a:blip>
          <a:srcRect l="13210" t="441" r="17966" b="-379"/>
          <a:stretch/>
        </p:blipFill>
        <p:spPr>
          <a:xfrm>
            <a:off x="4892842" y="2072104"/>
            <a:ext cx="3994485" cy="3261895"/>
          </a:xfrm>
          <a:prstGeom prst="rect">
            <a:avLst/>
          </a:prstGeom>
        </p:spPr>
      </p:pic>
    </p:spTree>
    <p:extLst>
      <p:ext uri="{BB962C8B-B14F-4D97-AF65-F5344CB8AC3E}">
        <p14:creationId xmlns:p14="http://schemas.microsoft.com/office/powerpoint/2010/main" val="16699892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DDI Example #1</a:t>
            </a:r>
            <a:endParaRPr lang="en-US" b="1" dirty="0"/>
          </a:p>
        </p:txBody>
      </p:sp>
      <p:sp>
        <p:nvSpPr>
          <p:cNvPr id="3" name="Content Placeholder 2"/>
          <p:cNvSpPr>
            <a:spLocks noGrp="1"/>
          </p:cNvSpPr>
          <p:nvPr>
            <p:ph idx="1"/>
          </p:nvPr>
        </p:nvSpPr>
        <p:spPr/>
        <p:txBody>
          <a:bodyPr>
            <a:normAutofit lnSpcReduction="10000"/>
          </a:bodyPr>
          <a:lstStyle/>
          <a:p>
            <a:pPr marL="0" indent="0" algn="ctr">
              <a:buNone/>
            </a:pPr>
            <a:r>
              <a:rPr lang="en-US" b="1" dirty="0" err="1" smtClean="0"/>
              <a:t>Propofol</a:t>
            </a:r>
            <a:r>
              <a:rPr lang="en-US" b="1" dirty="0" smtClean="0"/>
              <a:t> and </a:t>
            </a:r>
            <a:r>
              <a:rPr lang="en-US" b="1" dirty="0" err="1" smtClean="0"/>
              <a:t>Lorazepam</a:t>
            </a:r>
            <a:endParaRPr lang="en-US" b="1" dirty="0" smtClean="0"/>
          </a:p>
          <a:p>
            <a:pPr marL="0" indent="0" algn="ctr">
              <a:buNone/>
            </a:pPr>
            <a:endParaRPr lang="en-US" dirty="0"/>
          </a:p>
          <a:p>
            <a:pPr marL="0" indent="0" algn="ctr">
              <a:buNone/>
            </a:pPr>
            <a:r>
              <a:rPr lang="en-US" dirty="0" smtClean="0"/>
              <a:t>Both of these medications work by activating GABA receptors and causing CNS depression. The administration of these two together can result in decreased respiratory drive, </a:t>
            </a:r>
            <a:r>
              <a:rPr lang="en-US" dirty="0" err="1" smtClean="0"/>
              <a:t>bradycardia</a:t>
            </a:r>
            <a:r>
              <a:rPr lang="en-US" dirty="0" smtClean="0"/>
              <a:t>, and death.</a:t>
            </a:r>
          </a:p>
          <a:p>
            <a:pPr marL="0" indent="0" algn="ctr">
              <a:buNone/>
            </a:pPr>
            <a:endParaRPr lang="en-US" dirty="0"/>
          </a:p>
          <a:p>
            <a:pPr marL="0" indent="0" algn="ctr">
              <a:buNone/>
            </a:pPr>
            <a:r>
              <a:rPr lang="en-US" dirty="0" smtClean="0"/>
              <a:t>PK or PD?</a:t>
            </a:r>
          </a:p>
          <a:p>
            <a:endParaRPr lang="en-US" dirty="0"/>
          </a:p>
        </p:txBody>
      </p:sp>
      <p:sp>
        <p:nvSpPr>
          <p:cNvPr id="4" name="TextBox 3"/>
          <p:cNvSpPr txBox="1"/>
          <p:nvPr/>
        </p:nvSpPr>
        <p:spPr>
          <a:xfrm>
            <a:off x="354564" y="6271497"/>
            <a:ext cx="8434873" cy="369332"/>
          </a:xfrm>
          <a:prstGeom prst="rect">
            <a:avLst/>
          </a:prstGeom>
          <a:noFill/>
        </p:spPr>
        <p:txBody>
          <a:bodyPr wrap="square" rtlCol="0">
            <a:spAutoFit/>
          </a:bodyPr>
          <a:lstStyle/>
          <a:p>
            <a:pPr algn="ctr"/>
            <a:r>
              <a:rPr lang="en-US" dirty="0" err="1" smtClean="0"/>
              <a:t>Lexicomp</a:t>
            </a:r>
            <a:r>
              <a:rPr lang="en-US" dirty="0" smtClean="0"/>
              <a:t> </a:t>
            </a:r>
            <a:r>
              <a:rPr lang="en-US" dirty="0"/>
              <a:t>Online® , </a:t>
            </a:r>
            <a:r>
              <a:rPr lang="en-US" dirty="0" smtClean="0"/>
              <a:t>Lexi-Drugs</a:t>
            </a:r>
            <a:r>
              <a:rPr lang="en-US" dirty="0"/>
              <a:t>® , Hudson, Ohio: Lexi-Comp, Inc.; </a:t>
            </a:r>
            <a:r>
              <a:rPr lang="en-US" dirty="0" smtClean="0"/>
              <a:t>February 21, 2016.</a:t>
            </a:r>
            <a:endParaRPr lang="en-US" dirty="0"/>
          </a:p>
        </p:txBody>
      </p:sp>
    </p:spTree>
    <p:extLst>
      <p:ext uri="{BB962C8B-B14F-4D97-AF65-F5344CB8AC3E}">
        <p14:creationId xmlns:p14="http://schemas.microsoft.com/office/powerpoint/2010/main" val="33726403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DDI Example #2</a:t>
            </a:r>
            <a:endParaRPr lang="en-US" b="1" dirty="0"/>
          </a:p>
        </p:txBody>
      </p:sp>
      <p:sp>
        <p:nvSpPr>
          <p:cNvPr id="3" name="Content Placeholder 2"/>
          <p:cNvSpPr>
            <a:spLocks noGrp="1"/>
          </p:cNvSpPr>
          <p:nvPr>
            <p:ph idx="1"/>
          </p:nvPr>
        </p:nvSpPr>
        <p:spPr/>
        <p:txBody>
          <a:bodyPr>
            <a:noAutofit/>
          </a:bodyPr>
          <a:lstStyle/>
          <a:p>
            <a:pPr marL="0" indent="0" algn="ctr">
              <a:buNone/>
            </a:pPr>
            <a:r>
              <a:rPr lang="en-US" b="1" dirty="0" smtClean="0"/>
              <a:t>Ketoconazole and </a:t>
            </a:r>
            <a:r>
              <a:rPr lang="en-US" b="1" dirty="0" err="1" smtClean="0"/>
              <a:t>Quetiapine</a:t>
            </a:r>
            <a:endParaRPr lang="en-US" dirty="0" smtClean="0"/>
          </a:p>
          <a:p>
            <a:pPr marL="0" indent="0" algn="ctr">
              <a:buNone/>
            </a:pPr>
            <a:endParaRPr lang="en-US" dirty="0"/>
          </a:p>
          <a:p>
            <a:pPr marL="0" indent="0" algn="ctr">
              <a:buNone/>
            </a:pPr>
            <a:r>
              <a:rPr lang="en-US" sz="2700" dirty="0" err="1" smtClean="0"/>
              <a:t>Quetiapine</a:t>
            </a:r>
            <a:r>
              <a:rPr lang="en-US" sz="2700" dirty="0" smtClean="0"/>
              <a:t> is an antipsychotic that can cause QT prolongation. Ketoconazole is an inhibitor of the CYP450 </a:t>
            </a:r>
            <a:r>
              <a:rPr lang="en-US" sz="2700" dirty="0" err="1" smtClean="0"/>
              <a:t>enyzmes</a:t>
            </a:r>
            <a:r>
              <a:rPr lang="en-US" sz="2700" dirty="0" smtClean="0"/>
              <a:t> responsible for metabolizing </a:t>
            </a:r>
            <a:r>
              <a:rPr lang="en-US" sz="2700" dirty="0"/>
              <a:t>q</a:t>
            </a:r>
            <a:r>
              <a:rPr lang="en-US" sz="2700" dirty="0" smtClean="0"/>
              <a:t>uetiapine. Administration of the two together can cause prolonged QT interval and death.</a:t>
            </a:r>
          </a:p>
          <a:p>
            <a:pPr marL="0" indent="0" algn="ctr">
              <a:buNone/>
            </a:pPr>
            <a:endParaRPr lang="en-US" dirty="0"/>
          </a:p>
          <a:p>
            <a:pPr marL="0" indent="0" algn="ctr">
              <a:buNone/>
            </a:pPr>
            <a:r>
              <a:rPr lang="en-US" dirty="0" smtClean="0"/>
              <a:t>PK or PD?</a:t>
            </a:r>
            <a:endParaRPr lang="en-US" dirty="0"/>
          </a:p>
        </p:txBody>
      </p:sp>
      <p:sp>
        <p:nvSpPr>
          <p:cNvPr id="4" name="TextBox 3"/>
          <p:cNvSpPr txBox="1"/>
          <p:nvPr/>
        </p:nvSpPr>
        <p:spPr>
          <a:xfrm>
            <a:off x="354564" y="6271497"/>
            <a:ext cx="8434873" cy="369332"/>
          </a:xfrm>
          <a:prstGeom prst="rect">
            <a:avLst/>
          </a:prstGeom>
          <a:noFill/>
        </p:spPr>
        <p:txBody>
          <a:bodyPr wrap="square" rtlCol="0">
            <a:spAutoFit/>
          </a:bodyPr>
          <a:lstStyle/>
          <a:p>
            <a:pPr algn="ctr"/>
            <a:r>
              <a:rPr lang="en-US" dirty="0" err="1" smtClean="0"/>
              <a:t>Lexicomp</a:t>
            </a:r>
            <a:r>
              <a:rPr lang="en-US" dirty="0" smtClean="0"/>
              <a:t> </a:t>
            </a:r>
            <a:r>
              <a:rPr lang="en-US" dirty="0"/>
              <a:t>Online® , </a:t>
            </a:r>
            <a:r>
              <a:rPr lang="en-US" dirty="0" smtClean="0"/>
              <a:t>Lexi-Drugs</a:t>
            </a:r>
            <a:r>
              <a:rPr lang="en-US" dirty="0"/>
              <a:t>® , Hudson, Ohio: Lexi-Comp, Inc.; </a:t>
            </a:r>
            <a:r>
              <a:rPr lang="en-US" dirty="0" smtClean="0"/>
              <a:t>February 21, 2016.</a:t>
            </a:r>
            <a:endParaRPr lang="en-US" dirty="0"/>
          </a:p>
        </p:txBody>
      </p:sp>
    </p:spTree>
    <p:extLst>
      <p:ext uri="{BB962C8B-B14F-4D97-AF65-F5344CB8AC3E}">
        <p14:creationId xmlns:p14="http://schemas.microsoft.com/office/powerpoint/2010/main" val="30040940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DDI Example #2</a:t>
            </a:r>
            <a:endParaRPr lang="en-US" b="1" dirty="0"/>
          </a:p>
        </p:txBody>
      </p:sp>
      <p:sp>
        <p:nvSpPr>
          <p:cNvPr id="4" name="TextBox 3"/>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2-20.</a:t>
            </a:r>
            <a:endParaRPr lang="en-US" dirty="0"/>
          </a:p>
        </p:txBody>
      </p:sp>
      <p:grpSp>
        <p:nvGrpSpPr>
          <p:cNvPr id="11" name="Group 10"/>
          <p:cNvGrpSpPr/>
          <p:nvPr/>
        </p:nvGrpSpPr>
        <p:grpSpPr>
          <a:xfrm>
            <a:off x="1350335" y="1238287"/>
            <a:ext cx="6164051" cy="4906025"/>
            <a:chOff x="1350335" y="1434238"/>
            <a:chExt cx="6164051" cy="4906025"/>
          </a:xfrm>
        </p:grpSpPr>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4392"/>
            <a:stretch/>
          </p:blipFill>
          <p:spPr>
            <a:xfrm>
              <a:off x="1629614" y="1434238"/>
              <a:ext cx="5884772" cy="4906025"/>
            </a:xfrm>
            <a:prstGeom prst="rect">
              <a:avLst/>
            </a:prstGeom>
          </p:spPr>
        </p:pic>
        <p:cxnSp>
          <p:nvCxnSpPr>
            <p:cNvPr id="8" name="Straight Arrow Connector 7"/>
            <p:cNvCxnSpPr/>
            <p:nvPr/>
          </p:nvCxnSpPr>
          <p:spPr>
            <a:xfrm>
              <a:off x="1350335" y="5284381"/>
              <a:ext cx="754912"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0" name="Straight Arrow Connector 9"/>
            <p:cNvCxnSpPr/>
            <p:nvPr/>
          </p:nvCxnSpPr>
          <p:spPr>
            <a:xfrm flipH="1">
              <a:off x="4890960" y="4178594"/>
              <a:ext cx="786809" cy="1063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38934466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DDI Example #3</a:t>
            </a:r>
            <a:endParaRPr lang="en-US" b="1" dirty="0"/>
          </a:p>
        </p:txBody>
      </p:sp>
      <p:sp>
        <p:nvSpPr>
          <p:cNvPr id="3" name="Content Placeholder 2"/>
          <p:cNvSpPr>
            <a:spLocks noGrp="1"/>
          </p:cNvSpPr>
          <p:nvPr>
            <p:ph idx="1"/>
          </p:nvPr>
        </p:nvSpPr>
        <p:spPr>
          <a:xfrm>
            <a:off x="180753" y="1600200"/>
            <a:ext cx="8771861" cy="4525963"/>
          </a:xfrm>
        </p:spPr>
        <p:txBody>
          <a:bodyPr>
            <a:normAutofit fontScale="85000" lnSpcReduction="20000"/>
          </a:bodyPr>
          <a:lstStyle/>
          <a:p>
            <a:pPr marL="0" indent="0" algn="ctr">
              <a:buNone/>
            </a:pPr>
            <a:r>
              <a:rPr lang="en-US" sz="3800" b="1" dirty="0" smtClean="0"/>
              <a:t>Fluoxetine and Tramadol</a:t>
            </a:r>
            <a:endParaRPr lang="en-US" sz="3800" dirty="0" smtClean="0"/>
          </a:p>
          <a:p>
            <a:pPr marL="0" indent="0" algn="ctr">
              <a:buNone/>
            </a:pPr>
            <a:endParaRPr lang="en-US" b="1" dirty="0"/>
          </a:p>
          <a:p>
            <a:pPr marL="0" indent="0" algn="ctr">
              <a:buNone/>
            </a:pPr>
            <a:r>
              <a:rPr lang="en-US" dirty="0" smtClean="0"/>
              <a:t>Fluoxetine is a Selective Serotonin Reuptake Inhibitor (SSRI) and works by increasing serotonin levels in the CNS. Tramadol is a pain medication which binds to opiate receptors and inhibits reuptake of serotonin and norepinephrine. Administration of the two together can lead to “serotonin syndrome,” resulting in mental status changes, diaphoresis, tachycardia, and death.</a:t>
            </a:r>
          </a:p>
          <a:p>
            <a:pPr marL="0" indent="0" algn="ctr">
              <a:buNone/>
            </a:pPr>
            <a:endParaRPr lang="en-US" sz="3800" dirty="0"/>
          </a:p>
          <a:p>
            <a:pPr marL="0" indent="0" algn="ctr">
              <a:buNone/>
            </a:pPr>
            <a:r>
              <a:rPr lang="en-US" sz="3800" dirty="0" smtClean="0"/>
              <a:t>PK or PD?</a:t>
            </a:r>
          </a:p>
          <a:p>
            <a:pPr marL="0" indent="0" algn="ctr">
              <a:buNone/>
            </a:pPr>
            <a:endParaRPr lang="en-US" b="1" dirty="0"/>
          </a:p>
        </p:txBody>
      </p:sp>
      <p:sp>
        <p:nvSpPr>
          <p:cNvPr id="4" name="TextBox 3"/>
          <p:cNvSpPr txBox="1"/>
          <p:nvPr/>
        </p:nvSpPr>
        <p:spPr>
          <a:xfrm>
            <a:off x="354564" y="6271497"/>
            <a:ext cx="8434873" cy="369332"/>
          </a:xfrm>
          <a:prstGeom prst="rect">
            <a:avLst/>
          </a:prstGeom>
          <a:noFill/>
        </p:spPr>
        <p:txBody>
          <a:bodyPr wrap="square" rtlCol="0">
            <a:spAutoFit/>
          </a:bodyPr>
          <a:lstStyle/>
          <a:p>
            <a:pPr algn="ctr"/>
            <a:r>
              <a:rPr lang="en-US" dirty="0" err="1" smtClean="0"/>
              <a:t>Lexicomp</a:t>
            </a:r>
            <a:r>
              <a:rPr lang="en-US" dirty="0" smtClean="0"/>
              <a:t> </a:t>
            </a:r>
            <a:r>
              <a:rPr lang="en-US" dirty="0"/>
              <a:t>Online® , </a:t>
            </a:r>
            <a:r>
              <a:rPr lang="en-US" dirty="0" smtClean="0"/>
              <a:t>Lexi-Drugs</a:t>
            </a:r>
            <a:r>
              <a:rPr lang="en-US" dirty="0"/>
              <a:t>® , Hudson, Ohio: Lexi-Comp, Inc.; </a:t>
            </a:r>
            <a:r>
              <a:rPr lang="en-US" dirty="0" smtClean="0"/>
              <a:t>February 21, 2016.</a:t>
            </a:r>
            <a:endParaRPr lang="en-US" dirty="0"/>
          </a:p>
        </p:txBody>
      </p:sp>
    </p:spTree>
    <p:extLst>
      <p:ext uri="{BB962C8B-B14F-4D97-AF65-F5344CB8AC3E}">
        <p14:creationId xmlns:p14="http://schemas.microsoft.com/office/powerpoint/2010/main" val="17751657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DDI Example #4</a:t>
            </a:r>
            <a:endParaRPr lang="en-US" b="1"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sz="3500" b="1" dirty="0" err="1" smtClean="0"/>
              <a:t>Clopidogrel</a:t>
            </a:r>
            <a:r>
              <a:rPr lang="en-US" sz="3500" b="1" dirty="0" smtClean="0"/>
              <a:t> and Omeprazole</a:t>
            </a:r>
            <a:endParaRPr lang="en-US" sz="3500" dirty="0" smtClean="0"/>
          </a:p>
          <a:p>
            <a:pPr marL="0" indent="0" algn="ctr">
              <a:buNone/>
            </a:pPr>
            <a:endParaRPr lang="en-US" b="1" dirty="0"/>
          </a:p>
          <a:p>
            <a:pPr marL="0" indent="0" algn="ctr">
              <a:buNone/>
            </a:pPr>
            <a:r>
              <a:rPr lang="en-US" dirty="0" err="1" smtClean="0"/>
              <a:t>Clopidogrel</a:t>
            </a:r>
            <a:r>
              <a:rPr lang="en-US" dirty="0" smtClean="0"/>
              <a:t> is a pro-drug that prevents platelets from aggregating and reduces thrombosis risk in cardiac stent patients. Omeprazole inhibits the P450 enzyme that metabolizes </a:t>
            </a:r>
            <a:r>
              <a:rPr lang="en-US" dirty="0" err="1" smtClean="0"/>
              <a:t>clopidogrel</a:t>
            </a:r>
            <a:r>
              <a:rPr lang="en-US" dirty="0" smtClean="0"/>
              <a:t>. Administration of the two together can lead to reduced anti-platelet effect and stent thrombosis.</a:t>
            </a:r>
          </a:p>
          <a:p>
            <a:pPr marL="0" indent="0" algn="ctr">
              <a:buNone/>
            </a:pPr>
            <a:endParaRPr lang="en-US" sz="3500" dirty="0"/>
          </a:p>
          <a:p>
            <a:pPr marL="0" indent="0" algn="ctr">
              <a:buNone/>
            </a:pPr>
            <a:r>
              <a:rPr lang="en-US" sz="3500" dirty="0" smtClean="0"/>
              <a:t>PK or PD?</a:t>
            </a:r>
            <a:endParaRPr lang="en-US" sz="3500" dirty="0"/>
          </a:p>
        </p:txBody>
      </p:sp>
      <p:sp>
        <p:nvSpPr>
          <p:cNvPr id="4" name="TextBox 3"/>
          <p:cNvSpPr txBox="1"/>
          <p:nvPr/>
        </p:nvSpPr>
        <p:spPr>
          <a:xfrm>
            <a:off x="354564" y="6271497"/>
            <a:ext cx="8434873" cy="369332"/>
          </a:xfrm>
          <a:prstGeom prst="rect">
            <a:avLst/>
          </a:prstGeom>
          <a:noFill/>
        </p:spPr>
        <p:txBody>
          <a:bodyPr wrap="square" rtlCol="0">
            <a:spAutoFit/>
          </a:bodyPr>
          <a:lstStyle/>
          <a:p>
            <a:pPr algn="ctr"/>
            <a:r>
              <a:rPr lang="en-US" dirty="0" err="1" smtClean="0"/>
              <a:t>Lexicomp</a:t>
            </a:r>
            <a:r>
              <a:rPr lang="en-US" dirty="0" smtClean="0"/>
              <a:t> </a:t>
            </a:r>
            <a:r>
              <a:rPr lang="en-US" dirty="0"/>
              <a:t>Online® , </a:t>
            </a:r>
            <a:r>
              <a:rPr lang="en-US" dirty="0" smtClean="0"/>
              <a:t>Lexi-Drugs</a:t>
            </a:r>
            <a:r>
              <a:rPr lang="en-US" dirty="0"/>
              <a:t>® , Hudson, Ohio: Lexi-Comp, Inc.; </a:t>
            </a:r>
            <a:r>
              <a:rPr lang="en-US" dirty="0" smtClean="0"/>
              <a:t>February 21, 2016.</a:t>
            </a:r>
            <a:endParaRPr lang="en-US" dirty="0"/>
          </a:p>
        </p:txBody>
      </p:sp>
    </p:spTree>
    <p:extLst>
      <p:ext uri="{BB962C8B-B14F-4D97-AF65-F5344CB8AC3E}">
        <p14:creationId xmlns:p14="http://schemas.microsoft.com/office/powerpoint/2010/main" val="1827878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44"/>
            <a:ext cx="8229600" cy="1143000"/>
          </a:xfrm>
        </p:spPr>
        <p:txBody>
          <a:bodyPr>
            <a:normAutofit/>
          </a:bodyPr>
          <a:lstStyle/>
          <a:p>
            <a:r>
              <a:rPr lang="en-US" sz="3600" b="1" dirty="0" smtClean="0"/>
              <a:t>Pharmacokinetics vs. Pharmacodynamics</a:t>
            </a:r>
            <a:endParaRPr lang="en-US" sz="3600" b="1" dirty="0"/>
          </a:p>
        </p:txBody>
      </p:sp>
      <p:pic>
        <p:nvPicPr>
          <p:cNvPr id="5" name="Picture 4" descr="prescribing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453" y="941555"/>
            <a:ext cx="678180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4313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Therapeutic Drug Monitoring</a:t>
            </a:r>
            <a:endParaRPr lang="en-US" b="1" dirty="0"/>
          </a:p>
        </p:txBody>
      </p:sp>
      <p:sp>
        <p:nvSpPr>
          <p:cNvPr id="3" name="Content Placeholder 2"/>
          <p:cNvSpPr>
            <a:spLocks noGrp="1"/>
          </p:cNvSpPr>
          <p:nvPr>
            <p:ph idx="1"/>
          </p:nvPr>
        </p:nvSpPr>
        <p:spPr>
          <a:xfrm>
            <a:off x="457200" y="1787358"/>
            <a:ext cx="4074695" cy="4525963"/>
          </a:xfrm>
        </p:spPr>
        <p:txBody>
          <a:bodyPr>
            <a:normAutofit fontScale="77500" lnSpcReduction="20000"/>
          </a:bodyPr>
          <a:lstStyle/>
          <a:p>
            <a:r>
              <a:rPr lang="en-US" dirty="0" smtClean="0"/>
              <a:t>Very important for drugs with narrow therapeutic window and certain antibiotics (vancomycin)</a:t>
            </a:r>
          </a:p>
          <a:p>
            <a:r>
              <a:rPr lang="en-US" dirty="0" smtClean="0"/>
              <a:t>Measuring concentration of drug in the blood</a:t>
            </a:r>
          </a:p>
          <a:p>
            <a:r>
              <a:rPr lang="en-US" dirty="0" smtClean="0"/>
              <a:t>Making dose adjustments based on the level and the patient’s pharmacokinetics (clearance and volume)</a:t>
            </a:r>
          </a:p>
          <a:p>
            <a:r>
              <a:rPr lang="en-US" dirty="0" smtClean="0"/>
              <a:t>Ensuring the concentration stays in the therapeutic range</a:t>
            </a:r>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5367" y="1787358"/>
            <a:ext cx="4452938"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8286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PK in Critically Ill Patients</a:t>
            </a:r>
            <a:endParaRPr lang="en-US" b="1" dirty="0"/>
          </a:p>
        </p:txBody>
      </p:sp>
      <p:sp>
        <p:nvSpPr>
          <p:cNvPr id="3" name="Content Placeholder 2"/>
          <p:cNvSpPr>
            <a:spLocks noGrp="1"/>
          </p:cNvSpPr>
          <p:nvPr>
            <p:ph sz="half" idx="1"/>
          </p:nvPr>
        </p:nvSpPr>
        <p:spPr/>
        <p:txBody>
          <a:bodyPr>
            <a:normAutofit fontScale="92500" lnSpcReduction="10000"/>
          </a:bodyPr>
          <a:lstStyle/>
          <a:p>
            <a:r>
              <a:rPr lang="en-US" dirty="0" smtClean="0"/>
              <a:t>Leaky capillaries can lead to </a:t>
            </a:r>
            <a:r>
              <a:rPr lang="en-US" b="1" dirty="0" smtClean="0"/>
              <a:t>increased </a:t>
            </a:r>
            <a:r>
              <a:rPr lang="en-US" b="1" dirty="0" err="1" smtClean="0"/>
              <a:t>V</a:t>
            </a:r>
            <a:r>
              <a:rPr lang="en-US" b="1" baseline="-25000" dirty="0" err="1" smtClean="0"/>
              <a:t>d</a:t>
            </a:r>
            <a:r>
              <a:rPr lang="en-US" baseline="-25000" dirty="0" smtClean="0"/>
              <a:t> </a:t>
            </a:r>
            <a:r>
              <a:rPr lang="en-US" dirty="0" smtClean="0"/>
              <a:t>for water-soluble drugs</a:t>
            </a:r>
          </a:p>
          <a:p>
            <a:pPr lvl="1"/>
            <a:r>
              <a:rPr lang="en-US" dirty="0"/>
              <a:t>F</a:t>
            </a:r>
            <a:r>
              <a:rPr lang="en-US" dirty="0" smtClean="0"/>
              <a:t>luid </a:t>
            </a:r>
            <a:r>
              <a:rPr lang="en-US" dirty="0"/>
              <a:t>shifts from </a:t>
            </a:r>
            <a:r>
              <a:rPr lang="en-US" dirty="0" smtClean="0"/>
              <a:t>intravascular </a:t>
            </a:r>
            <a:r>
              <a:rPr lang="en-US" dirty="0"/>
              <a:t>compartment to interstitial </a:t>
            </a:r>
            <a:r>
              <a:rPr lang="en-US" dirty="0" smtClean="0"/>
              <a:t>space</a:t>
            </a:r>
          </a:p>
          <a:p>
            <a:r>
              <a:rPr lang="en-US" dirty="0" smtClean="0"/>
              <a:t>Increased cardiac index can lead to </a:t>
            </a:r>
            <a:r>
              <a:rPr lang="en-US" b="1" dirty="0" smtClean="0"/>
              <a:t>increased CL</a:t>
            </a:r>
          </a:p>
          <a:p>
            <a:pPr lvl="1"/>
            <a:r>
              <a:rPr lang="en-US" dirty="0"/>
              <a:t>I</a:t>
            </a:r>
            <a:r>
              <a:rPr lang="en-US" dirty="0" smtClean="0"/>
              <a:t>notropic agents often prescribed for hypotension</a:t>
            </a:r>
          </a:p>
          <a:p>
            <a:r>
              <a:rPr lang="en-US" dirty="0" smtClean="0"/>
              <a:t>End-organ dysfunction can lead to </a:t>
            </a:r>
            <a:r>
              <a:rPr lang="en-US" b="1" dirty="0" smtClean="0"/>
              <a:t>decreased CL</a:t>
            </a:r>
          </a:p>
        </p:txBody>
      </p:sp>
      <p:pic>
        <p:nvPicPr>
          <p:cNvPr id="5"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97425" y="1736901"/>
            <a:ext cx="3740150" cy="4159250"/>
          </a:xfrm>
        </p:spPr>
      </p:pic>
      <p:sp>
        <p:nvSpPr>
          <p:cNvPr id="6" name="TextBox 5"/>
          <p:cNvSpPr txBox="1"/>
          <p:nvPr/>
        </p:nvSpPr>
        <p:spPr>
          <a:xfrm>
            <a:off x="994144" y="6271497"/>
            <a:ext cx="7155712" cy="369332"/>
          </a:xfrm>
          <a:prstGeom prst="rect">
            <a:avLst/>
          </a:prstGeom>
          <a:noFill/>
        </p:spPr>
        <p:txBody>
          <a:bodyPr wrap="square" rtlCol="0">
            <a:spAutoFit/>
          </a:bodyPr>
          <a:lstStyle/>
          <a:p>
            <a:pPr algn="ctr">
              <a:defRPr/>
            </a:pPr>
            <a:r>
              <a:rPr lang="en-US" dirty="0"/>
              <a:t>Roberts JA and </a:t>
            </a:r>
            <a:r>
              <a:rPr lang="en-US" dirty="0" err="1"/>
              <a:t>Lipman</a:t>
            </a:r>
            <a:r>
              <a:rPr lang="en-US" dirty="0"/>
              <a:t> J. </a:t>
            </a:r>
            <a:r>
              <a:rPr lang="en-US" dirty="0" err="1"/>
              <a:t>Clin</a:t>
            </a:r>
            <a:r>
              <a:rPr lang="en-US" dirty="0"/>
              <a:t> </a:t>
            </a:r>
            <a:r>
              <a:rPr lang="en-US" dirty="0" err="1"/>
              <a:t>Pharmacokinet</a:t>
            </a:r>
            <a:r>
              <a:rPr lang="en-US" dirty="0"/>
              <a:t>. 2006;45(8):755-773. </a:t>
            </a:r>
          </a:p>
        </p:txBody>
      </p:sp>
      <p:sp>
        <p:nvSpPr>
          <p:cNvPr id="4" name="TextBox 3"/>
          <p:cNvSpPr txBox="1"/>
          <p:nvPr/>
        </p:nvSpPr>
        <p:spPr>
          <a:xfrm>
            <a:off x="4769431" y="5899181"/>
            <a:ext cx="4170783" cy="276999"/>
          </a:xfrm>
          <a:prstGeom prst="rect">
            <a:avLst/>
          </a:prstGeom>
          <a:noFill/>
        </p:spPr>
        <p:txBody>
          <a:bodyPr wrap="square" rtlCol="0">
            <a:spAutoFit/>
          </a:bodyPr>
          <a:lstStyle/>
          <a:p>
            <a:r>
              <a:rPr lang="en-US" sz="1200" dirty="0"/>
              <a:t>Image: UCSF Medical Center. A Family Guide to the </a:t>
            </a:r>
            <a:r>
              <a:rPr lang="en-US" sz="1200" dirty="0" smtClean="0"/>
              <a:t>ICU.</a:t>
            </a:r>
            <a:endParaRPr lang="en-US" sz="1200" dirty="0"/>
          </a:p>
        </p:txBody>
      </p:sp>
    </p:spTree>
    <p:extLst>
      <p:ext uri="{BB962C8B-B14F-4D97-AF65-F5344CB8AC3E}">
        <p14:creationId xmlns:p14="http://schemas.microsoft.com/office/powerpoint/2010/main" val="22300247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PK Calculations!</a:t>
            </a:r>
            <a:endParaRPr lang="en-US" b="1"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24" y="1426868"/>
            <a:ext cx="8181152" cy="4272186"/>
          </a:xfrm>
          <a:prstGeom prst="rect">
            <a:avLst/>
          </a:prstGeom>
        </p:spPr>
      </p:pic>
      <p:sp>
        <p:nvSpPr>
          <p:cNvPr id="6" name="TextBox 5"/>
          <p:cNvSpPr txBox="1"/>
          <p:nvPr/>
        </p:nvSpPr>
        <p:spPr>
          <a:xfrm>
            <a:off x="481424" y="5762852"/>
            <a:ext cx="8181152" cy="369332"/>
          </a:xfrm>
          <a:prstGeom prst="rect">
            <a:avLst/>
          </a:prstGeom>
          <a:noFill/>
        </p:spPr>
        <p:txBody>
          <a:bodyPr wrap="square" rtlCol="0">
            <a:spAutoFit/>
          </a:bodyPr>
          <a:lstStyle/>
          <a:p>
            <a:pPr algn="ctr"/>
            <a:r>
              <a:rPr lang="en-US" b="1" dirty="0" smtClean="0">
                <a:solidFill>
                  <a:srgbClr val="00B0F0"/>
                </a:solidFill>
              </a:rPr>
              <a:t>Cockcroft and Gault equation:</a:t>
            </a:r>
            <a:r>
              <a:rPr lang="en-US" b="1" dirty="0" smtClean="0"/>
              <a:t> </a:t>
            </a:r>
            <a:r>
              <a:rPr lang="en-US" dirty="0" smtClean="0"/>
              <a:t>estimates a patient’s renal function</a:t>
            </a:r>
            <a:endParaRPr lang="en-US" dirty="0"/>
          </a:p>
        </p:txBody>
      </p:sp>
      <p:sp>
        <p:nvSpPr>
          <p:cNvPr id="8" name="Rectangle 7"/>
          <p:cNvSpPr/>
          <p:nvPr/>
        </p:nvSpPr>
        <p:spPr>
          <a:xfrm>
            <a:off x="1233377" y="2626242"/>
            <a:ext cx="3168502" cy="712381"/>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6794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Summary…</a:t>
            </a:r>
            <a:endParaRPr lang="en-US" b="1" dirty="0"/>
          </a:p>
        </p:txBody>
      </p:sp>
      <p:sp>
        <p:nvSpPr>
          <p:cNvPr id="3" name="Content Placeholder 2"/>
          <p:cNvSpPr>
            <a:spLocks noGrp="1"/>
          </p:cNvSpPr>
          <p:nvPr>
            <p:ph idx="1"/>
          </p:nvPr>
        </p:nvSpPr>
        <p:spPr/>
        <p:txBody>
          <a:bodyPr>
            <a:normAutofit lnSpcReduction="10000"/>
          </a:bodyPr>
          <a:lstStyle/>
          <a:p>
            <a:r>
              <a:rPr lang="en-US" dirty="0" smtClean="0"/>
              <a:t>PK and PD concepts are important for designing an optimally safe and efficacious therapeutic regimen</a:t>
            </a:r>
          </a:p>
          <a:p>
            <a:r>
              <a:rPr lang="en-US" dirty="0" smtClean="0"/>
              <a:t>Physical therapy treatments can affect how the body handles the drug (PK) and the patient’s treatment outcome (PD)</a:t>
            </a:r>
          </a:p>
          <a:p>
            <a:r>
              <a:rPr lang="en-US" dirty="0" smtClean="0"/>
              <a:t>PK and PK/PD relationships can involve a lot of math, but understanding the underlying fundamental concepts is most important!</a:t>
            </a:r>
            <a:endParaRPr lang="en-US" dirty="0"/>
          </a:p>
        </p:txBody>
      </p:sp>
    </p:spTree>
    <p:extLst>
      <p:ext uri="{BB962C8B-B14F-4D97-AF65-F5344CB8AC3E}">
        <p14:creationId xmlns:p14="http://schemas.microsoft.com/office/powerpoint/2010/main" val="40956700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pic>
        <p:nvPicPr>
          <p:cNvPr id="4" name="Picture 3" descr="IMG_424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367" y="1737894"/>
            <a:ext cx="3609473" cy="4812631"/>
          </a:xfrm>
          <a:prstGeom prst="rect">
            <a:avLst/>
          </a:prstGeom>
        </p:spPr>
      </p:pic>
    </p:spTree>
    <p:extLst>
      <p:ext uri="{BB962C8B-B14F-4D97-AF65-F5344CB8AC3E}">
        <p14:creationId xmlns:p14="http://schemas.microsoft.com/office/powerpoint/2010/main" val="33608412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References</a:t>
            </a:r>
            <a:endParaRPr lang="en-US" b="1" dirty="0"/>
          </a:p>
        </p:txBody>
      </p:sp>
      <p:sp>
        <p:nvSpPr>
          <p:cNvPr id="3" name="Content Placeholder 2"/>
          <p:cNvSpPr>
            <a:spLocks noGrp="1"/>
          </p:cNvSpPr>
          <p:nvPr>
            <p:ph idx="1"/>
          </p:nvPr>
        </p:nvSpPr>
        <p:spPr>
          <a:xfrm>
            <a:off x="320842" y="1453733"/>
            <a:ext cx="8459537" cy="4843379"/>
          </a:xfrm>
        </p:spPr>
        <p:txBody>
          <a:bodyPr>
            <a:normAutofit fontScale="55000" lnSpcReduction="20000"/>
          </a:bodyPr>
          <a:lstStyle/>
          <a:p>
            <a:r>
              <a:rPr lang="en-US" dirty="0" smtClean="0"/>
              <a:t>Hsia S. Pharmacokinetics and Pharmacodynamics. March 2015.</a:t>
            </a:r>
          </a:p>
          <a:p>
            <a:r>
              <a:rPr lang="en-US" dirty="0" err="1" smtClean="0"/>
              <a:t>Beechinor</a:t>
            </a:r>
            <a:r>
              <a:rPr lang="en-US" dirty="0" smtClean="0"/>
              <a:t> R. Pharmacokinetics and Pharmacodynamics. March 2014.</a:t>
            </a:r>
          </a:p>
          <a:p>
            <a:r>
              <a:rPr lang="en-US" dirty="0" err="1" smtClean="0"/>
              <a:t>Ciccone</a:t>
            </a:r>
            <a:r>
              <a:rPr lang="en-US" dirty="0" smtClean="0"/>
              <a:t> CD. Basic pharmacokinetics and the potential effect of physical therapy interventions on pharmacokinetic variables. </a:t>
            </a:r>
            <a:r>
              <a:rPr lang="en-US" dirty="0" err="1" smtClean="0"/>
              <a:t>Phys</a:t>
            </a:r>
            <a:r>
              <a:rPr lang="en-US" dirty="0" smtClean="0"/>
              <a:t> </a:t>
            </a:r>
            <a:r>
              <a:rPr lang="en-US" dirty="0" err="1" smtClean="0"/>
              <a:t>Ther</a:t>
            </a:r>
            <a:r>
              <a:rPr lang="en-US" dirty="0" smtClean="0"/>
              <a:t>. 1995; 75: 343-351.</a:t>
            </a:r>
          </a:p>
          <a:p>
            <a:r>
              <a:rPr lang="en-US" dirty="0"/>
              <a:t>Lenz TL. The effects of high physical activity on pharmacokinetic drug interactions. Expert opinion on drug metabolism &amp; toxicology. 2011;7(3):257-266</a:t>
            </a:r>
            <a:r>
              <a:rPr lang="en-US" dirty="0" smtClean="0"/>
              <a:t>.</a:t>
            </a:r>
          </a:p>
          <a:p>
            <a:r>
              <a:rPr lang="en-US" dirty="0" smtClean="0"/>
              <a:t>Winters M. Basic Clinical Pharmacokinetics. 5</a:t>
            </a:r>
            <a:r>
              <a:rPr lang="en-US" baseline="30000" dirty="0" smtClean="0"/>
              <a:t>th</a:t>
            </a:r>
            <a:r>
              <a:rPr lang="en-US" dirty="0" smtClean="0"/>
              <a:t> ed. LWW, 2009.</a:t>
            </a:r>
          </a:p>
          <a:p>
            <a:r>
              <a:rPr lang="en-US" dirty="0" err="1" smtClean="0"/>
              <a:t>Katzung</a:t>
            </a:r>
            <a:r>
              <a:rPr lang="en-US" dirty="0" smtClean="0"/>
              <a:t> B. Basic and Clinical Pharmacology. 11th ed. McGraw Hill Medical, 2009.</a:t>
            </a:r>
          </a:p>
          <a:p>
            <a:r>
              <a:rPr lang="en-US" dirty="0" err="1"/>
              <a:t>Brunton</a:t>
            </a:r>
            <a:r>
              <a:rPr lang="en-US" dirty="0"/>
              <a:t> LL, </a:t>
            </a:r>
            <a:r>
              <a:rPr lang="en-US" dirty="0" err="1"/>
              <a:t>Chabner</a:t>
            </a:r>
            <a:r>
              <a:rPr lang="en-US" dirty="0"/>
              <a:t> BA, </a:t>
            </a:r>
            <a:r>
              <a:rPr lang="en-US" dirty="0" err="1"/>
              <a:t>Knollmann</a:t>
            </a:r>
            <a:r>
              <a:rPr lang="en-US" dirty="0"/>
              <a:t> BC. Goodman &amp; Gilman’s: The Pharmacological Basis of Therapeutics, 12ed</a:t>
            </a:r>
            <a:r>
              <a:rPr lang="en-US" dirty="0" smtClean="0"/>
              <a:t>.</a:t>
            </a:r>
          </a:p>
          <a:p>
            <a:r>
              <a:rPr lang="en-US" dirty="0" err="1" smtClean="0"/>
              <a:t>Lexicomp</a:t>
            </a:r>
            <a:r>
              <a:rPr lang="en-US" dirty="0" smtClean="0"/>
              <a:t> </a:t>
            </a:r>
            <a:r>
              <a:rPr lang="en-US" dirty="0"/>
              <a:t>Online® , Lexi-Drugs® , Hudson, Ohio: Lexi-Comp, Inc.; February 21, 2016</a:t>
            </a:r>
            <a:r>
              <a:rPr lang="en-US" dirty="0" smtClean="0"/>
              <a:t>.</a:t>
            </a:r>
          </a:p>
          <a:p>
            <a:r>
              <a:rPr lang="en-US" dirty="0"/>
              <a:t>Roberts JA and </a:t>
            </a:r>
            <a:r>
              <a:rPr lang="en-US" dirty="0" err="1"/>
              <a:t>Lipman</a:t>
            </a:r>
            <a:r>
              <a:rPr lang="en-US" dirty="0"/>
              <a:t> J. Antibacterial dosing in intensive care – pharmacokinetics, degree of disease and pharmacodynamics of sepsis. </a:t>
            </a:r>
            <a:r>
              <a:rPr lang="en-US" dirty="0" err="1"/>
              <a:t>Clin</a:t>
            </a:r>
            <a:r>
              <a:rPr lang="en-US" dirty="0"/>
              <a:t> </a:t>
            </a:r>
            <a:r>
              <a:rPr lang="en-US" dirty="0" err="1"/>
              <a:t>Pharmacokinet</a:t>
            </a:r>
            <a:r>
              <a:rPr lang="en-US" dirty="0"/>
              <a:t>. 2006;45(8):755-773. </a:t>
            </a:r>
          </a:p>
          <a:p>
            <a:r>
              <a:rPr lang="en-US" dirty="0"/>
              <a:t>Stahl SM. </a:t>
            </a:r>
            <a:r>
              <a:rPr lang="en-US" dirty="0">
                <a:hlinkClick r:id="rId3"/>
              </a:rPr>
              <a:t>Stahl’s Essential Psychopharmacology</a:t>
            </a:r>
            <a:r>
              <a:rPr lang="en-US" dirty="0"/>
              <a:t>: Neuroscientific basis and practical applications. Fourth edition. 2013</a:t>
            </a:r>
            <a:r>
              <a:rPr lang="en-US" dirty="0" smtClean="0"/>
              <a:t>.</a:t>
            </a:r>
          </a:p>
        </p:txBody>
      </p:sp>
    </p:spTree>
    <p:extLst>
      <p:ext uri="{BB962C8B-B14F-4D97-AF65-F5344CB8AC3E}">
        <p14:creationId xmlns:p14="http://schemas.microsoft.com/office/powerpoint/2010/main" val="14066884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I: PD CONCEPTS</a:t>
            </a:r>
            <a:endParaRPr lang="en-US" dirty="0"/>
          </a:p>
        </p:txBody>
      </p:sp>
      <p:sp>
        <p:nvSpPr>
          <p:cNvPr id="3" name="Text Placeholder 2"/>
          <p:cNvSpPr>
            <a:spLocks noGrp="1"/>
          </p:cNvSpPr>
          <p:nvPr>
            <p:ph type="body" idx="1"/>
          </p:nvPr>
        </p:nvSpPr>
        <p:spPr/>
        <p:txBody>
          <a:bodyPr/>
          <a:lstStyle/>
          <a:p>
            <a:r>
              <a:rPr lang="en-US" dirty="0" smtClean="0"/>
              <a:t>Ion Channels: Full Agonists, Partial Agonists, Antagonists</a:t>
            </a:r>
            <a:endParaRPr lang="en-US" dirty="0"/>
          </a:p>
        </p:txBody>
      </p:sp>
    </p:spTree>
    <p:extLst>
      <p:ext uri="{BB962C8B-B14F-4D97-AF65-F5344CB8AC3E}">
        <p14:creationId xmlns:p14="http://schemas.microsoft.com/office/powerpoint/2010/main" val="12721840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Five States of Ligand-Gated Ion Channels</a:t>
            </a:r>
            <a:endParaRPr lang="en-US" b="1" dirty="0"/>
          </a:p>
        </p:txBody>
      </p:sp>
      <p:sp>
        <p:nvSpPr>
          <p:cNvPr id="3" name="TextBox 2"/>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3-14.</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6" y="1436892"/>
            <a:ext cx="9040629" cy="3143795"/>
          </a:xfrm>
          <a:prstGeom prst="rect">
            <a:avLst/>
          </a:prstGeom>
        </p:spPr>
      </p:pic>
      <p:sp>
        <p:nvSpPr>
          <p:cNvPr id="6" name="TextBox 5"/>
          <p:cNvSpPr txBox="1"/>
          <p:nvPr/>
        </p:nvSpPr>
        <p:spPr>
          <a:xfrm>
            <a:off x="51686" y="4589408"/>
            <a:ext cx="9040629"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Resting state</a:t>
            </a:r>
            <a:r>
              <a:rPr lang="en-US" dirty="0" smtClean="0"/>
              <a:t>: channel opens infrequently; constitutive activity that may or may not lead to detectable signal transduction</a:t>
            </a:r>
          </a:p>
          <a:p>
            <a:pPr marL="285750" indent="-285750">
              <a:buFont typeface="Arial" panose="020B0604020202020204" pitchFamily="34" charset="0"/>
              <a:buChar char="•"/>
            </a:pPr>
            <a:r>
              <a:rPr lang="en-US" b="1" dirty="0" smtClean="0"/>
              <a:t>Open state</a:t>
            </a:r>
            <a:r>
              <a:rPr lang="en-US" dirty="0" smtClean="0"/>
              <a:t>: channel opens to allow ion conductance through the channel, leading to signal transduction</a:t>
            </a:r>
          </a:p>
          <a:p>
            <a:pPr marL="285750" indent="-285750">
              <a:buFont typeface="Arial" panose="020B0604020202020204" pitchFamily="34" charset="0"/>
              <a:buChar char="•"/>
            </a:pPr>
            <a:r>
              <a:rPr lang="en-US" b="1" dirty="0" smtClean="0"/>
              <a:t>Closed state</a:t>
            </a:r>
            <a:r>
              <a:rPr lang="en-US" dirty="0" smtClean="0"/>
              <a:t>: no ion flow, signal transduction is reduced to even less than is produced in the resting state</a:t>
            </a:r>
          </a:p>
        </p:txBody>
      </p:sp>
    </p:spTree>
    <p:extLst>
      <p:ext uri="{BB962C8B-B14F-4D97-AF65-F5344CB8AC3E}">
        <p14:creationId xmlns:p14="http://schemas.microsoft.com/office/powerpoint/2010/main" val="42047836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Five States of Ligand-Gated Ion Channels, continued</a:t>
            </a:r>
            <a:endParaRPr lang="en-US" b="1" dirty="0"/>
          </a:p>
        </p:txBody>
      </p:sp>
      <p:sp>
        <p:nvSpPr>
          <p:cNvPr id="3" name="TextBox 2"/>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3-14.</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6" y="1436892"/>
            <a:ext cx="9040629" cy="3143795"/>
          </a:xfrm>
          <a:prstGeom prst="rect">
            <a:avLst/>
          </a:prstGeom>
        </p:spPr>
      </p:pic>
      <p:sp>
        <p:nvSpPr>
          <p:cNvPr id="6" name="TextBox 5"/>
          <p:cNvSpPr txBox="1"/>
          <p:nvPr/>
        </p:nvSpPr>
        <p:spPr>
          <a:xfrm>
            <a:off x="51686" y="4589408"/>
            <a:ext cx="9040629"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Channel desensitization: </a:t>
            </a:r>
            <a:r>
              <a:rPr lang="en-US" dirty="0" smtClean="0"/>
              <a:t>an adaptive state in which the receptor stops responding to agonist even if it is still bound</a:t>
            </a:r>
          </a:p>
          <a:p>
            <a:pPr marL="285750" indent="-285750">
              <a:buFont typeface="Arial" panose="020B0604020202020204" pitchFamily="34" charset="0"/>
              <a:buChar char="•"/>
            </a:pPr>
            <a:r>
              <a:rPr lang="en-US" b="1" dirty="0" smtClean="0"/>
              <a:t>Channel inactivation:</a:t>
            </a:r>
            <a:r>
              <a:rPr lang="en-US" dirty="0" smtClean="0"/>
              <a:t> state in which a closed ion channel over time becomes stabilized in an inactive conformation</a:t>
            </a:r>
            <a:endParaRPr lang="en-US" b="1" dirty="0"/>
          </a:p>
        </p:txBody>
      </p:sp>
    </p:spTree>
    <p:extLst>
      <p:ext uri="{BB962C8B-B14F-4D97-AF65-F5344CB8AC3E}">
        <p14:creationId xmlns:p14="http://schemas.microsoft.com/office/powerpoint/2010/main" val="27729536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141" y="1095406"/>
            <a:ext cx="7181719" cy="4008208"/>
          </a:xfrm>
          <a:prstGeom prst="rect">
            <a:avLst/>
          </a:prstGeom>
        </p:spPr>
      </p:pic>
      <p:sp>
        <p:nvSpPr>
          <p:cNvPr id="2" name="Title 1"/>
          <p:cNvSpPr>
            <a:spLocks noGrp="1"/>
          </p:cNvSpPr>
          <p:nvPr>
            <p:ph type="title"/>
          </p:nvPr>
        </p:nvSpPr>
        <p:spPr/>
        <p:txBody>
          <a:bodyPr>
            <a:normAutofit/>
          </a:bodyPr>
          <a:lstStyle/>
          <a:p>
            <a:r>
              <a:rPr lang="en-US" b="1" dirty="0" smtClean="0"/>
              <a:t>The Agonist Spectrum</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3-4.</a:t>
            </a:r>
            <a:endParaRPr lang="en-US" dirty="0"/>
          </a:p>
        </p:txBody>
      </p:sp>
      <p:sp>
        <p:nvSpPr>
          <p:cNvPr id="8" name="TextBox 7"/>
          <p:cNvSpPr txBox="1"/>
          <p:nvPr/>
        </p:nvSpPr>
        <p:spPr>
          <a:xfrm>
            <a:off x="51686" y="5059694"/>
            <a:ext cx="9040629"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Agonists: Open channel the maximum amount and frequency allowed by that binding site</a:t>
            </a:r>
          </a:p>
          <a:p>
            <a:pPr marL="285750" indent="-285750">
              <a:buFont typeface="Arial" panose="020B0604020202020204" pitchFamily="34" charset="0"/>
              <a:buChar char="•"/>
            </a:pPr>
            <a:r>
              <a:rPr lang="en-US" b="1" dirty="0" smtClean="0"/>
              <a:t>Partial Agonist: Increase the degree and frequency of channel opening compared to the resting state, but not as much as a full agonist</a:t>
            </a:r>
          </a:p>
          <a:p>
            <a:pPr marL="285750" indent="-285750">
              <a:buFont typeface="Arial" panose="020B0604020202020204" pitchFamily="34" charset="0"/>
              <a:buChar char="•"/>
            </a:pPr>
            <a:r>
              <a:rPr lang="en-US" b="1" dirty="0"/>
              <a:t>Inverse Agonists: Put the ion channel in a closed and inactive </a:t>
            </a:r>
            <a:r>
              <a:rPr lang="en-US" b="1" dirty="0" smtClean="0"/>
              <a:t>state</a:t>
            </a:r>
            <a:endParaRPr lang="en-US" b="1" dirty="0"/>
          </a:p>
        </p:txBody>
      </p:sp>
    </p:spTree>
    <p:extLst>
      <p:ext uri="{BB962C8B-B14F-4D97-AF65-F5344CB8AC3E}">
        <p14:creationId xmlns:p14="http://schemas.microsoft.com/office/powerpoint/2010/main" val="758042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3901522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71663"/>
            <a:ext cx="8315158" cy="50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167109"/>
            <a:ext cx="8229600" cy="1143000"/>
          </a:xfrm>
        </p:spPr>
        <p:txBody>
          <a:bodyPr>
            <a:normAutofit/>
          </a:bodyPr>
          <a:lstStyle/>
          <a:p>
            <a:r>
              <a:rPr lang="en-US" sz="3600" b="1" dirty="0" smtClean="0"/>
              <a:t>Pharmacokinetics vs. Pharmacodynamics</a:t>
            </a:r>
            <a:endParaRPr lang="en-US" sz="3600" b="1" dirty="0"/>
          </a:p>
        </p:txBody>
      </p:sp>
    </p:spTree>
    <p:extLst>
      <p:ext uri="{BB962C8B-B14F-4D97-AF65-F5344CB8AC3E}">
        <p14:creationId xmlns:p14="http://schemas.microsoft.com/office/powerpoint/2010/main" val="8765883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141" y="1095406"/>
            <a:ext cx="7181719" cy="4008208"/>
          </a:xfrm>
          <a:prstGeom prst="rect">
            <a:avLst/>
          </a:prstGeom>
        </p:spPr>
      </p:pic>
      <p:sp>
        <p:nvSpPr>
          <p:cNvPr id="2" name="Title 1"/>
          <p:cNvSpPr>
            <a:spLocks noGrp="1"/>
          </p:cNvSpPr>
          <p:nvPr>
            <p:ph type="title"/>
          </p:nvPr>
        </p:nvSpPr>
        <p:spPr/>
        <p:txBody>
          <a:bodyPr>
            <a:normAutofit/>
          </a:bodyPr>
          <a:lstStyle/>
          <a:p>
            <a:r>
              <a:rPr lang="en-US" b="1" dirty="0" smtClean="0"/>
              <a:t>The Agonist Spectrum, continued</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3-4.</a:t>
            </a:r>
            <a:endParaRPr lang="en-US" dirty="0"/>
          </a:p>
        </p:txBody>
      </p:sp>
      <p:sp>
        <p:nvSpPr>
          <p:cNvPr id="8" name="TextBox 7"/>
          <p:cNvSpPr txBox="1"/>
          <p:nvPr/>
        </p:nvSpPr>
        <p:spPr>
          <a:xfrm>
            <a:off x="51686" y="5059694"/>
            <a:ext cx="9040629"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Antagonists</a:t>
            </a:r>
            <a:r>
              <a:rPr lang="en-US" b="1" dirty="0"/>
              <a:t>: </a:t>
            </a:r>
            <a:r>
              <a:rPr lang="en-US" b="1" dirty="0" smtClean="0"/>
              <a:t>Retain </a:t>
            </a:r>
            <a:r>
              <a:rPr lang="en-US" b="1" dirty="0"/>
              <a:t>the resting state with infrequent opening of the </a:t>
            </a:r>
            <a:r>
              <a:rPr lang="en-US" b="1" dirty="0" smtClean="0"/>
              <a:t>channel. Can </a:t>
            </a:r>
            <a:r>
              <a:rPr lang="en-US" b="1" dirty="0"/>
              <a:t>block anything in the agonist spectrum, returning the ion channel to the resting state in each </a:t>
            </a:r>
            <a:r>
              <a:rPr lang="en-US" b="1" dirty="0" smtClean="0"/>
              <a:t>instance.</a:t>
            </a:r>
            <a:endParaRPr lang="en-US" b="1" dirty="0"/>
          </a:p>
          <a:p>
            <a:endParaRPr lang="en-US" b="1" dirty="0"/>
          </a:p>
        </p:txBody>
      </p:sp>
      <p:sp>
        <p:nvSpPr>
          <p:cNvPr id="3" name="Down Arrow 2"/>
          <p:cNvSpPr/>
          <p:nvPr/>
        </p:nvSpPr>
        <p:spPr>
          <a:xfrm rot="10800000">
            <a:off x="4415246" y="3918857"/>
            <a:ext cx="740228" cy="76635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2265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a:t>
            </a:r>
            <a:r>
              <a:rPr lang="en-US" b="1" dirty="0" smtClean="0"/>
              <a:t>gonist: </a:t>
            </a:r>
            <a:br>
              <a:rPr lang="en-US" b="1" dirty="0" smtClean="0"/>
            </a:br>
            <a:r>
              <a:rPr lang="en-US" b="1" dirty="0" smtClean="0"/>
              <a:t>Increased channel opening frequency</a:t>
            </a:r>
            <a:endParaRPr lang="en-US" b="1" dirty="0"/>
          </a:p>
        </p:txBody>
      </p:sp>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In its resting state, the ion channel opens infrequently (constitutive activity). When the agonist occupies its binding site on the ligand-gated ion channel, it increases the frequency at which the channel opens. </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3-5.</a:t>
            </a:r>
            <a:endParaRPr lang="en-US" dirty="0"/>
          </a:p>
        </p:txBody>
      </p:sp>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b="3574"/>
          <a:stretch/>
        </p:blipFill>
        <p:spPr>
          <a:xfrm>
            <a:off x="2225980" y="1447698"/>
            <a:ext cx="4692041" cy="3932032"/>
          </a:xfrm>
          <a:prstGeom prst="rect">
            <a:avLst/>
          </a:prstGeom>
        </p:spPr>
      </p:pic>
    </p:spTree>
    <p:extLst>
      <p:ext uri="{BB962C8B-B14F-4D97-AF65-F5344CB8AC3E}">
        <p14:creationId xmlns:p14="http://schemas.microsoft.com/office/powerpoint/2010/main" val="26836955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1717"/>
          <a:stretch/>
        </p:blipFill>
        <p:spPr>
          <a:xfrm>
            <a:off x="2171576" y="1400937"/>
            <a:ext cx="4800847" cy="4094269"/>
          </a:xfrm>
          <a:prstGeom prst="rect">
            <a:avLst/>
          </a:prstGeom>
        </p:spPr>
      </p:pic>
      <p:sp>
        <p:nvSpPr>
          <p:cNvPr id="2" name="Title 1"/>
          <p:cNvSpPr>
            <a:spLocks noGrp="1"/>
          </p:cNvSpPr>
          <p:nvPr>
            <p:ph type="title"/>
          </p:nvPr>
        </p:nvSpPr>
        <p:spPr/>
        <p:txBody>
          <a:bodyPr>
            <a:normAutofit fontScale="90000"/>
          </a:bodyPr>
          <a:lstStyle/>
          <a:p>
            <a:r>
              <a:rPr lang="en-US" b="1" dirty="0" smtClean="0"/>
              <a:t>Antagonist: </a:t>
            </a:r>
            <a:br>
              <a:rPr lang="en-US" b="1" dirty="0" smtClean="0"/>
            </a:br>
            <a:r>
              <a:rPr lang="en-US" b="1" dirty="0" smtClean="0"/>
              <a:t>Constitutive activity </a:t>
            </a:r>
            <a:r>
              <a:rPr lang="en-US" b="1" dirty="0"/>
              <a:t>o</a:t>
            </a:r>
            <a:r>
              <a:rPr lang="en-US" b="1" dirty="0" smtClean="0"/>
              <a:t>nly</a:t>
            </a:r>
            <a:endParaRPr lang="en-US" b="1" dirty="0"/>
          </a:p>
        </p:txBody>
      </p:sp>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When the antagonist occupies the site normally occupied by the agonist on the ligand-gated ion channel, there is no consequence to this. There is no effect on the degree or frequency of opening of the channel compared to the resting state.</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3-5.</a:t>
            </a:r>
            <a:endParaRPr lang="en-US" dirty="0"/>
          </a:p>
        </p:txBody>
      </p:sp>
    </p:spTree>
    <p:extLst>
      <p:ext uri="{BB962C8B-B14F-4D97-AF65-F5344CB8AC3E}">
        <p14:creationId xmlns:p14="http://schemas.microsoft.com/office/powerpoint/2010/main" val="9869065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852" y="1409020"/>
            <a:ext cx="4772297" cy="4010686"/>
          </a:xfrm>
          <a:prstGeom prst="rect">
            <a:avLst/>
          </a:prstGeom>
        </p:spPr>
      </p:pic>
      <p:sp>
        <p:nvSpPr>
          <p:cNvPr id="2" name="Title 1"/>
          <p:cNvSpPr>
            <a:spLocks noGrp="1"/>
          </p:cNvSpPr>
          <p:nvPr>
            <p:ph type="title"/>
          </p:nvPr>
        </p:nvSpPr>
        <p:spPr/>
        <p:txBody>
          <a:bodyPr>
            <a:normAutofit fontScale="90000"/>
          </a:bodyPr>
          <a:lstStyle/>
          <a:p>
            <a:r>
              <a:rPr lang="en-US" b="1" dirty="0" smtClean="0"/>
              <a:t>Antagonist in presence of Agonist: </a:t>
            </a:r>
            <a:br>
              <a:rPr lang="en-US" b="1" dirty="0" smtClean="0"/>
            </a:br>
            <a:r>
              <a:rPr lang="en-US" b="1" dirty="0" smtClean="0"/>
              <a:t>Constitutive activity </a:t>
            </a:r>
            <a:r>
              <a:rPr lang="en-US" b="1" dirty="0"/>
              <a:t>o</a:t>
            </a:r>
            <a:r>
              <a:rPr lang="en-US" b="1" dirty="0" smtClean="0"/>
              <a:t>nly</a:t>
            </a:r>
            <a:endParaRPr lang="en-US" b="1" dirty="0"/>
          </a:p>
        </p:txBody>
      </p:sp>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In the presence of an agonist, the antagonist shoves the agonist off the binding site, reversing the agonist’s actions and restoring the resting state. Thus, the ion channel has returned to its status before the agonist acted.</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3-5.</a:t>
            </a:r>
            <a:endParaRPr lang="en-US" dirty="0"/>
          </a:p>
        </p:txBody>
      </p:sp>
    </p:spTree>
    <p:extLst>
      <p:ext uri="{BB962C8B-B14F-4D97-AF65-F5344CB8AC3E}">
        <p14:creationId xmlns:p14="http://schemas.microsoft.com/office/powerpoint/2010/main" val="8018681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Inverse Antagonist: </a:t>
            </a:r>
            <a:br>
              <a:rPr lang="en-US" b="1" dirty="0" smtClean="0"/>
            </a:br>
            <a:r>
              <a:rPr lang="en-US" b="1" dirty="0" smtClean="0"/>
              <a:t>Closes and Inactivates Channel</a:t>
            </a:r>
            <a:endParaRPr lang="en-US" b="1" dirty="0"/>
          </a:p>
        </p:txBody>
      </p:sp>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When the inverse agonist occupies the binding site on the ligand-gated ion channel, this causes it to close. This is the opposite of what an agonist does! Eventually, the inverse agonist stabilizes the ion channel in an inactive state (represented by the padlock).</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3-5.</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77" y="1361246"/>
            <a:ext cx="5634446" cy="4054052"/>
          </a:xfrm>
          <a:prstGeom prst="rect">
            <a:avLst/>
          </a:prstGeom>
        </p:spPr>
      </p:pic>
    </p:spTree>
    <p:extLst>
      <p:ext uri="{BB962C8B-B14F-4D97-AF65-F5344CB8AC3E}">
        <p14:creationId xmlns:p14="http://schemas.microsoft.com/office/powerpoint/2010/main" val="39700808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526" y="1332348"/>
            <a:ext cx="5242949" cy="4040837"/>
          </a:xfrm>
          <a:prstGeom prst="rect">
            <a:avLst/>
          </a:prstGeom>
        </p:spPr>
      </p:pic>
      <p:sp>
        <p:nvSpPr>
          <p:cNvPr id="2" name="Title 1"/>
          <p:cNvSpPr>
            <a:spLocks noGrp="1"/>
          </p:cNvSpPr>
          <p:nvPr>
            <p:ph type="title"/>
          </p:nvPr>
        </p:nvSpPr>
        <p:spPr/>
        <p:txBody>
          <a:bodyPr>
            <a:normAutofit fontScale="90000"/>
          </a:bodyPr>
          <a:lstStyle/>
          <a:p>
            <a:r>
              <a:rPr lang="en-US" b="1" dirty="0" smtClean="0"/>
              <a:t>Antagonist in presence of Inverse Agonist: Constitutive activity </a:t>
            </a:r>
            <a:r>
              <a:rPr lang="en-US" b="1" dirty="0"/>
              <a:t>o</a:t>
            </a:r>
            <a:r>
              <a:rPr lang="en-US" b="1" dirty="0" smtClean="0"/>
              <a:t>nly</a:t>
            </a:r>
            <a:endParaRPr lang="en-US" b="1" dirty="0"/>
          </a:p>
        </p:txBody>
      </p:sp>
      <p:sp>
        <p:nvSpPr>
          <p:cNvPr id="4" name="TextBox 3"/>
          <p:cNvSpPr txBox="1"/>
          <p:nvPr/>
        </p:nvSpPr>
        <p:spPr>
          <a:xfrm>
            <a:off x="182880" y="5322040"/>
            <a:ext cx="8856617" cy="1200329"/>
          </a:xfrm>
          <a:prstGeom prst="rect">
            <a:avLst/>
          </a:prstGeom>
          <a:noFill/>
        </p:spPr>
        <p:txBody>
          <a:bodyPr wrap="square" rtlCol="0">
            <a:spAutoFit/>
          </a:bodyPr>
          <a:lstStyle/>
          <a:p>
            <a:r>
              <a:rPr lang="en-US" b="1" dirty="0" smtClean="0"/>
              <a:t>In the presence of an inverse agonist, the antagonist prevails and shoves the inverse agonist off the binding site, returning the ion channel to its resting state. </a:t>
            </a:r>
            <a:r>
              <a:rPr lang="en-US" b="1" dirty="0"/>
              <a:t>A</a:t>
            </a:r>
            <a:r>
              <a:rPr lang="en-US" b="1" dirty="0" smtClean="0"/>
              <a:t>n antagonist reverses the actions of either an agonist or inverse agonist despite the fact that it does nothing on its own.</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3-5.</a:t>
            </a:r>
            <a:endParaRPr lang="en-US" dirty="0"/>
          </a:p>
        </p:txBody>
      </p:sp>
    </p:spTree>
    <p:extLst>
      <p:ext uri="{BB962C8B-B14F-4D97-AF65-F5344CB8AC3E}">
        <p14:creationId xmlns:p14="http://schemas.microsoft.com/office/powerpoint/2010/main" val="39700808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255" y="1344469"/>
            <a:ext cx="5016145" cy="5000346"/>
          </a:xfrm>
          <a:prstGeom prst="rect">
            <a:avLst/>
          </a:prstGeom>
        </p:spPr>
      </p:pic>
      <p:sp>
        <p:nvSpPr>
          <p:cNvPr id="2" name="Title 1"/>
          <p:cNvSpPr>
            <a:spLocks noGrp="1"/>
          </p:cNvSpPr>
          <p:nvPr>
            <p:ph type="title"/>
          </p:nvPr>
        </p:nvSpPr>
        <p:spPr/>
        <p:txBody>
          <a:bodyPr>
            <a:normAutofit fontScale="90000"/>
          </a:bodyPr>
          <a:lstStyle/>
          <a:p>
            <a:r>
              <a:rPr lang="en-US" b="1" dirty="0" smtClean="0"/>
              <a:t>Opening, desensitizing, and inactivating by agonists</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3-15.</a:t>
            </a:r>
            <a:endParaRPr lang="en-US" dirty="0"/>
          </a:p>
        </p:txBody>
      </p:sp>
      <p:sp>
        <p:nvSpPr>
          <p:cNvPr id="7" name="TextBox 6"/>
          <p:cNvSpPr txBox="1"/>
          <p:nvPr/>
        </p:nvSpPr>
        <p:spPr>
          <a:xfrm>
            <a:off x="289250" y="1558212"/>
            <a:ext cx="3750906"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t>Prolonged exposure to agonists can cause a ligand-gated ion channel to enter a desensitized state in which it no longer responds to the agonist even if it is still bound. </a:t>
            </a:r>
            <a:endParaRPr lang="en-US" b="1" dirty="0" smtClean="0"/>
          </a:p>
          <a:p>
            <a:pPr marL="742950" lvl="1" indent="-285750">
              <a:buFont typeface="Arial" panose="020B0604020202020204" pitchFamily="34" charset="0"/>
              <a:buChar char="•"/>
            </a:pPr>
            <a:r>
              <a:rPr lang="en-US" b="1" dirty="0" smtClean="0"/>
              <a:t>Prompt removal of the agonist can reverse this state fairly quickly.</a:t>
            </a:r>
          </a:p>
          <a:p>
            <a:pPr marL="285750" indent="-285750">
              <a:buFont typeface="Arial" panose="020B0604020202020204" pitchFamily="34" charset="0"/>
              <a:buChar char="•"/>
            </a:pPr>
            <a:r>
              <a:rPr lang="en-US" b="1" dirty="0" smtClean="0"/>
              <a:t>However, if the agonist stays longer, it can cause a conformational change that leads to inactivation of the ion channel. </a:t>
            </a:r>
          </a:p>
          <a:p>
            <a:pPr marL="742950" lvl="1" indent="-285750">
              <a:buFont typeface="Arial" panose="020B0604020202020204" pitchFamily="34" charset="0"/>
              <a:buChar char="•"/>
            </a:pPr>
            <a:r>
              <a:rPr lang="en-US" b="1" dirty="0" smtClean="0"/>
              <a:t>This state is not immediately reversed when the agonist is removed.</a:t>
            </a:r>
            <a:endParaRPr lang="en-US" b="1" dirty="0"/>
          </a:p>
        </p:txBody>
      </p:sp>
    </p:spTree>
    <p:extLst>
      <p:ext uri="{BB962C8B-B14F-4D97-AF65-F5344CB8AC3E}">
        <p14:creationId xmlns:p14="http://schemas.microsoft.com/office/powerpoint/2010/main" val="42260005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Allosteric Modulation: Enhance or block actions of neurotransmitters</a:t>
            </a:r>
            <a:endParaRPr lang="en-US" b="1" dirty="0"/>
          </a:p>
        </p:txBody>
      </p:sp>
      <p:sp>
        <p:nvSpPr>
          <p:cNvPr id="4" name="TextBox 3"/>
          <p:cNvSpPr txBox="1"/>
          <p:nvPr/>
        </p:nvSpPr>
        <p:spPr>
          <a:xfrm>
            <a:off x="182880" y="5200737"/>
            <a:ext cx="8856617"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Allosteric modulators bind to sites other than the neurotransmitter site on an ion-channel-linked receptor. </a:t>
            </a:r>
          </a:p>
          <a:p>
            <a:pPr marL="285750" indent="-285750">
              <a:buFont typeface="Arial" panose="020B0604020202020204" pitchFamily="34" charset="0"/>
              <a:buChar char="•"/>
            </a:pPr>
            <a:r>
              <a:rPr lang="en-US" b="1" dirty="0" smtClean="0"/>
              <a:t>Allosteric modulators have no activity on their own – they enhance (positive allosteric modulators) or block (negative allosteric modulators) the actions of neurotransmitters.</a:t>
            </a:r>
            <a:endParaRPr lang="en-US" b="1" dirty="0"/>
          </a:p>
        </p:txBody>
      </p:sp>
      <p:sp>
        <p:nvSpPr>
          <p:cNvPr id="6" name="TextBox 5"/>
          <p:cNvSpPr txBox="1"/>
          <p:nvPr/>
        </p:nvSpPr>
        <p:spPr>
          <a:xfrm>
            <a:off x="994144" y="636480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3-16.</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34" y="1311111"/>
            <a:ext cx="6277332" cy="3879888"/>
          </a:xfrm>
          <a:prstGeom prst="rect">
            <a:avLst/>
          </a:prstGeom>
        </p:spPr>
      </p:pic>
    </p:spTree>
    <p:extLst>
      <p:ext uri="{BB962C8B-B14F-4D97-AF65-F5344CB8AC3E}">
        <p14:creationId xmlns:p14="http://schemas.microsoft.com/office/powerpoint/2010/main" val="42260005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II: PD CONCEPTS</a:t>
            </a:r>
            <a:endParaRPr lang="en-US" dirty="0"/>
          </a:p>
        </p:txBody>
      </p:sp>
      <p:sp>
        <p:nvSpPr>
          <p:cNvPr id="3" name="Text Placeholder 2"/>
          <p:cNvSpPr>
            <a:spLocks noGrp="1"/>
          </p:cNvSpPr>
          <p:nvPr>
            <p:ph type="body" idx="1"/>
          </p:nvPr>
        </p:nvSpPr>
        <p:spPr/>
        <p:txBody>
          <a:bodyPr/>
          <a:lstStyle/>
          <a:p>
            <a:r>
              <a:rPr lang="en-US" dirty="0" smtClean="0"/>
              <a:t>GPCRs: Full Agonists, Partial Agonists, Antagonists</a:t>
            </a:r>
            <a:endParaRPr lang="en-US" dirty="0"/>
          </a:p>
        </p:txBody>
      </p:sp>
    </p:spTree>
    <p:extLst>
      <p:ext uri="{BB962C8B-B14F-4D97-AF65-F5344CB8AC3E}">
        <p14:creationId xmlns:p14="http://schemas.microsoft.com/office/powerpoint/2010/main" val="13147649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Full Agonist: </a:t>
            </a:r>
            <a:br>
              <a:rPr lang="en-US" b="1" dirty="0" smtClean="0"/>
            </a:br>
            <a:r>
              <a:rPr lang="en-US" b="1" dirty="0" smtClean="0"/>
              <a:t>Maximum Signal Transduction</a:t>
            </a:r>
            <a:endParaRPr lang="en-US" b="1"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535" y="1417638"/>
            <a:ext cx="5454930" cy="3848298"/>
          </a:xfrm>
          <a:prstGeom prst="rect">
            <a:avLst/>
          </a:prstGeom>
        </p:spPr>
      </p:pic>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When a full agonist binds to GPCRs, it causes conformational changes that lead to maximum signal transduction. Thus, all the downstream effects of signal transduction, such as phosphorylation of proteins and gene activation, are maximized.</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2-5.</a:t>
            </a:r>
            <a:endParaRPr lang="en-US" dirty="0"/>
          </a:p>
        </p:txBody>
      </p:sp>
    </p:spTree>
    <p:extLst>
      <p:ext uri="{BB962C8B-B14F-4D97-AF65-F5344CB8AC3E}">
        <p14:creationId xmlns:p14="http://schemas.microsoft.com/office/powerpoint/2010/main" val="1513553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553202"/>
            <a:ext cx="7772400" cy="1470025"/>
          </a:xfrm>
        </p:spPr>
        <p:txBody>
          <a:bodyPr/>
          <a:lstStyle/>
          <a:p>
            <a:r>
              <a:rPr lang="en-US" b="1" dirty="0" smtClean="0"/>
              <a:t>Pharmacokinetics</a:t>
            </a:r>
            <a:endParaRPr lang="en-US" b="1" dirty="0"/>
          </a:p>
        </p:txBody>
      </p:sp>
      <p:sp>
        <p:nvSpPr>
          <p:cNvPr id="12" name="TextBox 11"/>
          <p:cNvSpPr txBox="1"/>
          <p:nvPr/>
        </p:nvSpPr>
        <p:spPr>
          <a:xfrm>
            <a:off x="1697787" y="5574634"/>
            <a:ext cx="5935579" cy="461665"/>
          </a:xfrm>
          <a:prstGeom prst="rect">
            <a:avLst/>
          </a:prstGeom>
          <a:noFill/>
        </p:spPr>
        <p:txBody>
          <a:bodyPr wrap="square" rtlCol="0">
            <a:spAutoFit/>
          </a:bodyPr>
          <a:lstStyle/>
          <a:p>
            <a:pPr algn="ctr"/>
            <a:r>
              <a:rPr lang="en-US" sz="2400" dirty="0" smtClean="0"/>
              <a:t>What the </a:t>
            </a:r>
            <a:r>
              <a:rPr lang="en-US" sz="2400" b="1" dirty="0" smtClean="0"/>
              <a:t>body</a:t>
            </a:r>
            <a:r>
              <a:rPr lang="en-US" sz="2400" dirty="0" smtClean="0"/>
              <a:t> does to the </a:t>
            </a:r>
            <a:r>
              <a:rPr lang="en-US" sz="2400" b="1" dirty="0" smtClean="0"/>
              <a:t>drug</a:t>
            </a:r>
            <a:endParaRPr lang="en-US" sz="2400" dirty="0"/>
          </a:p>
        </p:txBody>
      </p:sp>
      <p:pic>
        <p:nvPicPr>
          <p:cNvPr id="14338" name="Picture 2" descr="https://cdn.andertoons.com/img/toons/cartoon743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82763"/>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3910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Partial Agonist: </a:t>
            </a:r>
            <a:br>
              <a:rPr lang="en-US" b="1" dirty="0" smtClean="0"/>
            </a:br>
            <a:r>
              <a:rPr lang="en-US" sz="4300" b="1" dirty="0" smtClean="0"/>
              <a:t>Partially Enhanced Signal Transduction</a:t>
            </a:r>
            <a:endParaRPr lang="en-US" sz="4300" b="1" dirty="0"/>
          </a:p>
        </p:txBody>
      </p:sp>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Partial agonists stimulate GPCRs to enhance signal transduction but do not lead to maximum signal transduction the way full agonists do. Thus, in the absence of a full agonist, partial agonists increase signal transduction. </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2-7.</a:t>
            </a:r>
            <a:endParaRPr lang="en-US" dirty="0"/>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r="1282"/>
          <a:stretch/>
        </p:blipFill>
        <p:spPr>
          <a:xfrm>
            <a:off x="1189447" y="1424411"/>
            <a:ext cx="6765106" cy="3983751"/>
          </a:xfrm>
          <a:prstGeom prst="rect">
            <a:avLst/>
          </a:prstGeom>
        </p:spPr>
      </p:pic>
      <p:sp>
        <p:nvSpPr>
          <p:cNvPr id="7" name="TextBox 6"/>
          <p:cNvSpPr txBox="1"/>
          <p:nvPr/>
        </p:nvSpPr>
        <p:spPr>
          <a:xfrm>
            <a:off x="457200" y="3051544"/>
            <a:ext cx="2147777" cy="923330"/>
          </a:xfrm>
          <a:prstGeom prst="rect">
            <a:avLst/>
          </a:prstGeom>
          <a:noFill/>
        </p:spPr>
        <p:txBody>
          <a:bodyPr wrap="square" rtlCol="0">
            <a:spAutoFit/>
          </a:bodyPr>
          <a:lstStyle/>
          <a:p>
            <a:r>
              <a:rPr lang="en-US" b="1" dirty="0"/>
              <a:t>What happens in the presence of a full agonist?</a:t>
            </a:r>
            <a:endParaRPr lang="en-US" dirty="0"/>
          </a:p>
        </p:txBody>
      </p:sp>
    </p:spTree>
    <p:extLst>
      <p:ext uri="{BB962C8B-B14F-4D97-AF65-F5344CB8AC3E}">
        <p14:creationId xmlns:p14="http://schemas.microsoft.com/office/powerpoint/2010/main" val="9499059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Antagonist: </a:t>
            </a:r>
            <a:br>
              <a:rPr lang="en-US" b="1" dirty="0" smtClean="0"/>
            </a:br>
            <a:r>
              <a:rPr lang="en-US" b="1" dirty="0" smtClean="0"/>
              <a:t>Constitutive Activity Only</a:t>
            </a:r>
            <a:endParaRPr lang="en-US" b="1" dirty="0"/>
          </a:p>
        </p:txBody>
      </p:sp>
      <p:sp>
        <p:nvSpPr>
          <p:cNvPr id="4" name="TextBox 3"/>
          <p:cNvSpPr txBox="1"/>
          <p:nvPr/>
        </p:nvSpPr>
        <p:spPr>
          <a:xfrm>
            <a:off x="255181" y="5348167"/>
            <a:ext cx="8580475" cy="923330"/>
          </a:xfrm>
          <a:prstGeom prst="rect">
            <a:avLst/>
          </a:prstGeom>
          <a:noFill/>
        </p:spPr>
        <p:txBody>
          <a:bodyPr wrap="square" rtlCol="0">
            <a:spAutoFit/>
          </a:bodyPr>
          <a:lstStyle/>
          <a:p>
            <a:r>
              <a:rPr lang="en-US" b="1" dirty="0" smtClean="0"/>
              <a:t>An antagonist blocks agonists (both full and partial) from binding to GPCRs, thus preventing agonists from causing maximum signal transduction and instead changing the receptor’s conformation back to the same state as exists when no agonist is present.</a:t>
            </a:r>
            <a:endParaRPr lang="en-US" b="1" dirty="0"/>
          </a:p>
        </p:txBody>
      </p:sp>
      <p:sp>
        <p:nvSpPr>
          <p:cNvPr id="6" name="TextBox 5"/>
          <p:cNvSpPr txBox="1"/>
          <p:nvPr/>
        </p:nvSpPr>
        <p:spPr>
          <a:xfrm>
            <a:off x="994144" y="6271497"/>
            <a:ext cx="7155712" cy="369332"/>
          </a:xfrm>
          <a:prstGeom prst="rect">
            <a:avLst/>
          </a:prstGeom>
          <a:noFill/>
        </p:spPr>
        <p:txBody>
          <a:bodyPr wrap="square" rtlCol="0">
            <a:spAutoFit/>
          </a:bodyPr>
          <a:lstStyle/>
          <a:p>
            <a:pPr algn="ctr"/>
            <a:r>
              <a:rPr lang="en-US" dirty="0" smtClean="0"/>
              <a:t>Stahl SM. Stahl’s Essential Psychopharmacology. 4</a:t>
            </a:r>
            <a:r>
              <a:rPr lang="en-US" baseline="30000" dirty="0" smtClean="0"/>
              <a:t>th</a:t>
            </a:r>
            <a:r>
              <a:rPr lang="en-US" dirty="0" smtClean="0"/>
              <a:t> ed. Figure 2-6.</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498" y="1373988"/>
            <a:ext cx="6198781" cy="4020376"/>
          </a:xfrm>
          <a:prstGeom prst="rect">
            <a:avLst/>
          </a:prstGeom>
        </p:spPr>
      </p:pic>
    </p:spTree>
    <p:extLst>
      <p:ext uri="{BB962C8B-B14F-4D97-AF65-F5344CB8AC3E}">
        <p14:creationId xmlns:p14="http://schemas.microsoft.com/office/powerpoint/2010/main" val="149398386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Appendix III: </a:t>
            </a:r>
            <a:br>
              <a:rPr lang="en-US" dirty="0" smtClean="0"/>
            </a:br>
            <a:r>
              <a:rPr lang="en-US" dirty="0" smtClean="0"/>
              <a:t>IONTOPHORESIS PHARMCOKINETICS</a:t>
            </a:r>
            <a:endParaRPr lang="en-US" dirty="0"/>
          </a:p>
        </p:txBody>
      </p:sp>
      <p:sp>
        <p:nvSpPr>
          <p:cNvPr id="3" name="Text Placeholder 2"/>
          <p:cNvSpPr>
            <a:spLocks noGrp="1"/>
          </p:cNvSpPr>
          <p:nvPr>
            <p:ph type="body" idx="1"/>
          </p:nvPr>
        </p:nvSpPr>
        <p:spPr/>
        <p:txBody>
          <a:bodyPr/>
          <a:lstStyle/>
          <a:p>
            <a:r>
              <a:rPr lang="en-US" dirty="0" smtClean="0"/>
              <a:t>PK Playing a Role in Validating a PT Intervention</a:t>
            </a:r>
            <a:endParaRPr lang="en-US" dirty="0"/>
          </a:p>
        </p:txBody>
      </p:sp>
    </p:spTree>
    <p:extLst>
      <p:ext uri="{BB962C8B-B14F-4D97-AF65-F5344CB8AC3E}">
        <p14:creationId xmlns:p14="http://schemas.microsoft.com/office/powerpoint/2010/main" val="39310485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
        <p:nvSpPr>
          <p:cNvPr id="5" name="TextBox 4"/>
          <p:cNvSpPr txBox="1"/>
          <p:nvPr/>
        </p:nvSpPr>
        <p:spPr>
          <a:xfrm>
            <a:off x="0" y="6372813"/>
            <a:ext cx="9143999" cy="369332"/>
          </a:xfrm>
          <a:prstGeom prst="rect">
            <a:avLst/>
          </a:prstGeom>
          <a:noFill/>
        </p:spPr>
        <p:txBody>
          <a:bodyPr wrap="square" rtlCol="0">
            <a:spAutoFit/>
          </a:bodyPr>
          <a:lstStyle/>
          <a:p>
            <a:pPr algn="ctr"/>
            <a:r>
              <a:rPr lang="en-US" dirty="0" smtClean="0"/>
              <a:t>Rigby JH et al. J </a:t>
            </a:r>
            <a:r>
              <a:rPr lang="en-US" dirty="0" err="1" smtClean="0"/>
              <a:t>Orthop</a:t>
            </a:r>
            <a:r>
              <a:rPr lang="en-US" dirty="0" smtClean="0"/>
              <a:t> Sports Phys </a:t>
            </a:r>
            <a:r>
              <a:rPr lang="en-US" dirty="0" err="1" smtClean="0"/>
              <a:t>Ther</a:t>
            </a:r>
            <a:r>
              <a:rPr lang="en-US" dirty="0" smtClean="0"/>
              <a:t>. 2015;45(3):190-7. PMID: 25679344.</a:t>
            </a:r>
            <a:endParaRPr lang="en-US" dirty="0"/>
          </a:p>
        </p:txBody>
      </p:sp>
      <p:grpSp>
        <p:nvGrpSpPr>
          <p:cNvPr id="9" name="Group 8"/>
          <p:cNvGrpSpPr/>
          <p:nvPr/>
        </p:nvGrpSpPr>
        <p:grpSpPr>
          <a:xfrm>
            <a:off x="-1" y="465923"/>
            <a:ext cx="9143999" cy="5449736"/>
            <a:chOff x="-1" y="-103268"/>
            <a:chExt cx="9143999" cy="5449736"/>
          </a:xfrm>
        </p:grpSpPr>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1530"/>
            <a:stretch/>
          </p:blipFill>
          <p:spPr>
            <a:xfrm>
              <a:off x="-1" y="-103268"/>
              <a:ext cx="9143999" cy="5449736"/>
            </a:xfrm>
            <a:prstGeom prst="rect">
              <a:avLst/>
            </a:prstGeom>
            <a:ln>
              <a:noFill/>
            </a:ln>
            <a:effectLst>
              <a:outerShdw blurRad="190500" algn="tl" rotWithShape="0">
                <a:srgbClr val="000000">
                  <a:alpha val="70000"/>
                </a:srgbClr>
              </a:outerShdw>
            </a:effectLst>
          </p:spPr>
        </p:pic>
        <p:sp>
          <p:nvSpPr>
            <p:cNvPr id="6" name="Rectangle 5"/>
            <p:cNvSpPr/>
            <p:nvPr/>
          </p:nvSpPr>
          <p:spPr>
            <a:xfrm>
              <a:off x="363895" y="3676251"/>
              <a:ext cx="5421086" cy="298579"/>
            </a:xfrm>
            <a:prstGeom prst="rect">
              <a:avLst/>
            </a:prstGeom>
            <a:solidFill>
              <a:schemeClr val="accent5">
                <a:lumMod val="75000"/>
                <a:alpha val="1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4316226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Effects of Physical Therapy </a:t>
            </a:r>
            <a:br>
              <a:rPr lang="en-US" b="1" dirty="0"/>
            </a:br>
            <a:r>
              <a:rPr lang="en-US" b="1" dirty="0"/>
              <a:t>on Absorption</a:t>
            </a:r>
            <a:endParaRPr lang="en-US" dirty="0"/>
          </a:p>
        </p:txBody>
      </p:sp>
      <p:grpSp>
        <p:nvGrpSpPr>
          <p:cNvPr id="6" name="Group 5"/>
          <p:cNvGrpSpPr/>
          <p:nvPr/>
        </p:nvGrpSpPr>
        <p:grpSpPr>
          <a:xfrm>
            <a:off x="1054667" y="1515471"/>
            <a:ext cx="7034667" cy="3632387"/>
            <a:chOff x="961052" y="1954028"/>
            <a:chExt cx="7034667" cy="3632387"/>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52" y="1954028"/>
              <a:ext cx="3348817" cy="3632387"/>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256" y="1954028"/>
              <a:ext cx="3162463" cy="3632387"/>
            </a:xfrm>
            <a:prstGeom prst="rect">
              <a:avLst/>
            </a:prstGeom>
          </p:spPr>
        </p:pic>
      </p:grpSp>
      <p:sp>
        <p:nvSpPr>
          <p:cNvPr id="5" name="TextBox 4"/>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sp>
        <p:nvSpPr>
          <p:cNvPr id="8" name="TextBox 7"/>
          <p:cNvSpPr txBox="1"/>
          <p:nvPr/>
        </p:nvSpPr>
        <p:spPr>
          <a:xfrm>
            <a:off x="545841" y="5225141"/>
            <a:ext cx="8052318" cy="369332"/>
          </a:xfrm>
          <a:prstGeom prst="rect">
            <a:avLst/>
          </a:prstGeom>
          <a:noFill/>
        </p:spPr>
        <p:txBody>
          <a:bodyPr wrap="square" rtlCol="0">
            <a:spAutoFit/>
          </a:bodyPr>
          <a:lstStyle/>
          <a:p>
            <a:r>
              <a:rPr lang="en-US" dirty="0" smtClean="0"/>
              <a:t>64 healthy male participants randomized to six groups:</a:t>
            </a:r>
            <a:endParaRPr lang="en-US" dirty="0"/>
          </a:p>
        </p:txBody>
      </p:sp>
      <p:sp>
        <p:nvSpPr>
          <p:cNvPr id="9" name="TextBox 8"/>
          <p:cNvSpPr txBox="1"/>
          <p:nvPr/>
        </p:nvSpPr>
        <p:spPr>
          <a:xfrm>
            <a:off x="625161" y="5519825"/>
            <a:ext cx="4011598"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1-mA current, 1-mm probe depth</a:t>
            </a:r>
          </a:p>
          <a:p>
            <a:pPr marL="285750" indent="-285750">
              <a:buFont typeface="Arial" panose="020B0604020202020204" pitchFamily="34" charset="0"/>
              <a:buChar char="•"/>
            </a:pPr>
            <a:r>
              <a:rPr lang="en-US" dirty="0" smtClean="0"/>
              <a:t>1-mA current, 4-mm probe depth</a:t>
            </a:r>
          </a:p>
          <a:p>
            <a:pPr marL="285750" indent="-285750">
              <a:buFont typeface="Arial" panose="020B0604020202020204" pitchFamily="34" charset="0"/>
              <a:buChar char="•"/>
            </a:pPr>
            <a:r>
              <a:rPr lang="en-US" dirty="0" smtClean="0"/>
              <a:t>2-mA current, 1-mm probe depth</a:t>
            </a:r>
            <a:endParaRPr lang="en-US" dirty="0"/>
          </a:p>
        </p:txBody>
      </p:sp>
      <p:sp>
        <p:nvSpPr>
          <p:cNvPr id="10" name="TextBox 9"/>
          <p:cNvSpPr txBox="1"/>
          <p:nvPr/>
        </p:nvSpPr>
        <p:spPr>
          <a:xfrm>
            <a:off x="4628562" y="5519825"/>
            <a:ext cx="4011598"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2-mA current, 4-mm probe depth</a:t>
            </a:r>
          </a:p>
          <a:p>
            <a:pPr marL="285750" indent="-285750">
              <a:buFont typeface="Arial" panose="020B0604020202020204" pitchFamily="34" charset="0"/>
              <a:buChar char="•"/>
            </a:pPr>
            <a:r>
              <a:rPr lang="en-US" dirty="0" smtClean="0"/>
              <a:t>In vivo </a:t>
            </a:r>
            <a:r>
              <a:rPr lang="en-US" dirty="0" err="1" smtClean="0"/>
              <a:t>retrodialysis</a:t>
            </a:r>
            <a:endParaRPr lang="en-US" dirty="0" smtClean="0"/>
          </a:p>
          <a:p>
            <a:pPr marL="285750" indent="-285750">
              <a:buFont typeface="Arial" panose="020B0604020202020204" pitchFamily="34" charset="0"/>
              <a:buChar char="•"/>
            </a:pPr>
            <a:r>
              <a:rPr lang="en-US" dirty="0" smtClean="0"/>
              <a:t>Skin perfusion </a:t>
            </a:r>
            <a:r>
              <a:rPr lang="en-US" dirty="0" err="1" smtClean="0"/>
              <a:t>flowmetry</a:t>
            </a:r>
            <a:endParaRPr lang="en-US" dirty="0"/>
          </a:p>
        </p:txBody>
      </p:sp>
    </p:spTree>
    <p:extLst>
      <p:ext uri="{BB962C8B-B14F-4D97-AF65-F5344CB8AC3E}">
        <p14:creationId xmlns:p14="http://schemas.microsoft.com/office/powerpoint/2010/main" val="25990475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41632" y="6364925"/>
            <a:ext cx="902368" cy="369332"/>
          </a:xfrm>
          <a:prstGeom prst="rect">
            <a:avLst/>
          </a:prstGeom>
          <a:noFill/>
        </p:spPr>
        <p:txBody>
          <a:bodyPr wrap="square" rtlCol="0">
            <a:spAutoFit/>
          </a:bodyPr>
          <a:lstStyle/>
          <a:p>
            <a:r>
              <a:rPr lang="en-US" b="1" u="sng" dirty="0" smtClean="0">
                <a:solidFill>
                  <a:srgbClr val="0000FF"/>
                </a:solidFill>
              </a:rPr>
              <a:t>A</a:t>
            </a:r>
            <a:r>
              <a:rPr lang="en-US" b="1" dirty="0" smtClean="0">
                <a:solidFill>
                  <a:srgbClr val="0000FF"/>
                </a:solidFill>
              </a:rPr>
              <a:t> </a:t>
            </a:r>
            <a:r>
              <a:rPr lang="en-US" b="1" dirty="0" smtClean="0"/>
              <a:t>DME</a:t>
            </a:r>
            <a:endParaRPr lang="en-US" b="1"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808" y="364967"/>
            <a:ext cx="6496384" cy="6128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1670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Pharmacokinetics</a:t>
            </a:r>
            <a:endParaRPr lang="en-US" b="1" dirty="0"/>
          </a:p>
        </p:txBody>
      </p:sp>
      <p:sp>
        <p:nvSpPr>
          <p:cNvPr id="3" name="Content Placeholder 2"/>
          <p:cNvSpPr>
            <a:spLocks noGrp="1"/>
          </p:cNvSpPr>
          <p:nvPr>
            <p:ph idx="1"/>
          </p:nvPr>
        </p:nvSpPr>
        <p:spPr>
          <a:xfrm>
            <a:off x="120736" y="4425825"/>
            <a:ext cx="8889580" cy="2155742"/>
          </a:xfrm>
        </p:spPr>
        <p:txBody>
          <a:bodyPr>
            <a:noAutofit/>
          </a:bodyPr>
          <a:lstStyle/>
          <a:p>
            <a:pPr>
              <a:buClr>
                <a:schemeClr val="tx1"/>
              </a:buClr>
            </a:pPr>
            <a:r>
              <a:rPr lang="en-US" sz="2300" b="1" dirty="0" smtClean="0">
                <a:solidFill>
                  <a:srgbClr val="0000FF"/>
                </a:solidFill>
              </a:rPr>
              <a:t>A</a:t>
            </a:r>
            <a:r>
              <a:rPr lang="en-US" sz="2300" dirty="0" smtClean="0"/>
              <a:t>bsorption: Passage of drug from site of administration into the blood</a:t>
            </a:r>
          </a:p>
          <a:p>
            <a:pPr>
              <a:buClr>
                <a:schemeClr val="tx1"/>
              </a:buClr>
            </a:pPr>
            <a:r>
              <a:rPr lang="en-US" sz="2300" b="1" dirty="0" smtClean="0">
                <a:solidFill>
                  <a:srgbClr val="0000FF"/>
                </a:solidFill>
              </a:rPr>
              <a:t>D</a:t>
            </a:r>
            <a:r>
              <a:rPr lang="en-US" sz="2300" dirty="0" smtClean="0"/>
              <a:t>istribution: Movement of drug from blood into tissues, other compartments, or site of action</a:t>
            </a:r>
          </a:p>
          <a:p>
            <a:pPr>
              <a:buClr>
                <a:schemeClr val="tx1"/>
              </a:buClr>
            </a:pPr>
            <a:r>
              <a:rPr lang="en-US" sz="2300" b="1" dirty="0" smtClean="0">
                <a:solidFill>
                  <a:srgbClr val="0000FF"/>
                </a:solidFill>
              </a:rPr>
              <a:t>M</a:t>
            </a:r>
            <a:r>
              <a:rPr lang="en-US" sz="2300" dirty="0" smtClean="0"/>
              <a:t>etabolism: Breakdown of drug into metabolites</a:t>
            </a:r>
          </a:p>
          <a:p>
            <a:pPr>
              <a:buClr>
                <a:schemeClr val="tx1"/>
              </a:buClr>
            </a:pPr>
            <a:r>
              <a:rPr lang="en-US" sz="2300" b="1" dirty="0" smtClean="0">
                <a:solidFill>
                  <a:srgbClr val="0000FF"/>
                </a:solidFill>
              </a:rPr>
              <a:t>E</a:t>
            </a:r>
            <a:r>
              <a:rPr lang="en-US" sz="2300" dirty="0" smtClean="0"/>
              <a:t>xcretion: Drugs and their metabolites are removed from the body</a:t>
            </a:r>
            <a:endParaRPr lang="en-US" sz="2300" b="1" dirty="0"/>
          </a:p>
        </p:txBody>
      </p:sp>
      <p:grpSp>
        <p:nvGrpSpPr>
          <p:cNvPr id="4" name="Group 28"/>
          <p:cNvGrpSpPr>
            <a:grpSpLocks/>
          </p:cNvGrpSpPr>
          <p:nvPr/>
        </p:nvGrpSpPr>
        <p:grpSpPr bwMode="auto">
          <a:xfrm>
            <a:off x="457200" y="1349376"/>
            <a:ext cx="8410577" cy="2865438"/>
            <a:chOff x="-220" y="929"/>
            <a:chExt cx="5298" cy="1805"/>
          </a:xfrm>
        </p:grpSpPr>
        <p:sp>
          <p:nvSpPr>
            <p:cNvPr id="5" name="Rectangle 5"/>
            <p:cNvSpPr>
              <a:spLocks noChangeArrowheads="1"/>
            </p:cNvSpPr>
            <p:nvPr/>
          </p:nvSpPr>
          <p:spPr bwMode="auto">
            <a:xfrm>
              <a:off x="1200" y="1200"/>
              <a:ext cx="726" cy="713"/>
            </a:xfrm>
            <a:prstGeom prst="rect">
              <a:avLst/>
            </a:prstGeom>
            <a:solidFill>
              <a:schemeClr val="accent1">
                <a:lumMod val="60000"/>
                <a:lumOff val="40000"/>
              </a:schemeClr>
            </a:solidFill>
            <a:ln w="9525">
              <a:solidFill>
                <a:schemeClr val="tx1"/>
              </a:solidFill>
              <a:miter lim="800000"/>
              <a:headEnd/>
              <a:tailEnd/>
            </a:ln>
          </p:spPr>
          <p:txBody>
            <a:bodyPr wrap="none" anchor="ctr"/>
            <a:lstStyle/>
            <a:p>
              <a:pPr eaLnBrk="1" hangingPunct="1"/>
              <a:endParaRPr lang="en-US"/>
            </a:p>
          </p:txBody>
        </p:sp>
        <p:sp>
          <p:nvSpPr>
            <p:cNvPr id="6" name="Rectangle 6"/>
            <p:cNvSpPr>
              <a:spLocks noChangeArrowheads="1"/>
            </p:cNvSpPr>
            <p:nvPr/>
          </p:nvSpPr>
          <p:spPr bwMode="auto">
            <a:xfrm>
              <a:off x="1185" y="2080"/>
              <a:ext cx="720" cy="654"/>
            </a:xfrm>
            <a:prstGeom prst="rect">
              <a:avLst/>
            </a:prstGeom>
            <a:solidFill>
              <a:schemeClr val="accent1">
                <a:lumMod val="60000"/>
                <a:lumOff val="40000"/>
              </a:schemeClr>
            </a:solidFill>
            <a:ln w="9525">
              <a:solidFill>
                <a:schemeClr val="tx1"/>
              </a:solidFill>
              <a:miter lim="800000"/>
              <a:headEnd/>
              <a:tailEnd/>
            </a:ln>
          </p:spPr>
          <p:txBody>
            <a:bodyPr wrap="none" anchor="ctr"/>
            <a:lstStyle/>
            <a:p>
              <a:pPr eaLnBrk="1" hangingPunct="1"/>
              <a:endParaRPr lang="en-US"/>
            </a:p>
          </p:txBody>
        </p:sp>
        <p:sp>
          <p:nvSpPr>
            <p:cNvPr id="7" name="Rectangle 7"/>
            <p:cNvSpPr>
              <a:spLocks noChangeArrowheads="1"/>
            </p:cNvSpPr>
            <p:nvPr/>
          </p:nvSpPr>
          <p:spPr bwMode="auto">
            <a:xfrm>
              <a:off x="2767" y="1203"/>
              <a:ext cx="864" cy="336"/>
            </a:xfrm>
            <a:prstGeom prst="rect">
              <a:avLst/>
            </a:prstGeom>
            <a:solidFill>
              <a:schemeClr val="accent1">
                <a:lumMod val="60000"/>
                <a:lumOff val="40000"/>
              </a:schemeClr>
            </a:solidFill>
            <a:ln w="9525">
              <a:solidFill>
                <a:schemeClr val="tx1"/>
              </a:solidFill>
              <a:miter lim="800000"/>
              <a:headEnd/>
              <a:tailEnd/>
            </a:ln>
          </p:spPr>
          <p:txBody>
            <a:bodyPr wrap="none" anchor="ctr"/>
            <a:lstStyle/>
            <a:p>
              <a:pPr eaLnBrk="1" hangingPunct="1"/>
              <a:endParaRPr lang="en-US"/>
            </a:p>
          </p:txBody>
        </p:sp>
        <p:sp>
          <p:nvSpPr>
            <p:cNvPr id="8" name="Text Box 8"/>
            <p:cNvSpPr txBox="1">
              <a:spLocks noChangeArrowheads="1"/>
            </p:cNvSpPr>
            <p:nvPr/>
          </p:nvSpPr>
          <p:spPr bwMode="auto">
            <a:xfrm>
              <a:off x="-220" y="1288"/>
              <a:ext cx="68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r>
                <a:rPr lang="en-US" dirty="0">
                  <a:latin typeface="+mn-lt"/>
                </a:rPr>
                <a:t>Drug</a:t>
              </a:r>
            </a:p>
          </p:txBody>
        </p:sp>
        <p:sp>
          <p:nvSpPr>
            <p:cNvPr id="9" name="Line 9"/>
            <p:cNvSpPr>
              <a:spLocks noChangeShapeType="1"/>
            </p:cNvSpPr>
            <p:nvPr/>
          </p:nvSpPr>
          <p:spPr bwMode="auto">
            <a:xfrm flipV="1">
              <a:off x="466" y="1536"/>
              <a:ext cx="851" cy="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10"/>
            <p:cNvSpPr>
              <a:spLocks noChangeShapeType="1"/>
            </p:cNvSpPr>
            <p:nvPr/>
          </p:nvSpPr>
          <p:spPr bwMode="auto">
            <a:xfrm>
              <a:off x="1512" y="1779"/>
              <a:ext cx="0" cy="4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Rectangle 12"/>
            <p:cNvSpPr>
              <a:spLocks noChangeArrowheads="1"/>
            </p:cNvSpPr>
            <p:nvPr/>
          </p:nvSpPr>
          <p:spPr bwMode="auto">
            <a:xfrm>
              <a:off x="2767" y="1638"/>
              <a:ext cx="864" cy="336"/>
            </a:xfrm>
            <a:prstGeom prst="rect">
              <a:avLst/>
            </a:prstGeom>
            <a:solidFill>
              <a:schemeClr val="accent1">
                <a:lumMod val="60000"/>
                <a:lumOff val="40000"/>
              </a:schemeClr>
            </a:solidFill>
            <a:ln w="9525">
              <a:solidFill>
                <a:schemeClr val="tx1"/>
              </a:solidFill>
              <a:miter lim="800000"/>
              <a:headEnd/>
              <a:tailEnd/>
            </a:ln>
          </p:spPr>
          <p:txBody>
            <a:bodyPr wrap="none" anchor="ctr"/>
            <a:lstStyle/>
            <a:p>
              <a:pPr eaLnBrk="1" hangingPunct="1"/>
              <a:endParaRPr lang="en-US"/>
            </a:p>
          </p:txBody>
        </p:sp>
        <p:sp>
          <p:nvSpPr>
            <p:cNvPr id="14" name="Text Box 14"/>
            <p:cNvSpPr txBox="1">
              <a:spLocks noChangeArrowheads="1"/>
            </p:cNvSpPr>
            <p:nvPr/>
          </p:nvSpPr>
          <p:spPr bwMode="auto">
            <a:xfrm>
              <a:off x="540" y="929"/>
              <a:ext cx="87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r>
                <a:rPr lang="en-US" sz="2000" b="1" dirty="0">
                  <a:solidFill>
                    <a:srgbClr val="0000FF"/>
                  </a:solidFill>
                  <a:latin typeface="+mn-lt"/>
                </a:rPr>
                <a:t>Absorption</a:t>
              </a:r>
            </a:p>
          </p:txBody>
        </p:sp>
        <p:sp>
          <p:nvSpPr>
            <p:cNvPr id="15" name="Text Box 15"/>
            <p:cNvSpPr txBox="1">
              <a:spLocks noChangeArrowheads="1"/>
            </p:cNvSpPr>
            <p:nvPr/>
          </p:nvSpPr>
          <p:spPr bwMode="auto">
            <a:xfrm>
              <a:off x="260" y="1857"/>
              <a:ext cx="9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r>
                <a:rPr lang="en-US" sz="2000" b="1" dirty="0">
                  <a:solidFill>
                    <a:srgbClr val="0000FF"/>
                  </a:solidFill>
                  <a:latin typeface="+mn-lt"/>
                </a:rPr>
                <a:t>Distribution</a:t>
              </a:r>
            </a:p>
          </p:txBody>
        </p:sp>
        <p:sp>
          <p:nvSpPr>
            <p:cNvPr id="16" name="Text Box 16"/>
            <p:cNvSpPr txBox="1">
              <a:spLocks noChangeArrowheads="1"/>
            </p:cNvSpPr>
            <p:nvPr/>
          </p:nvSpPr>
          <p:spPr bwMode="auto">
            <a:xfrm>
              <a:off x="1926" y="929"/>
              <a:ext cx="88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r>
                <a:rPr lang="en-US" sz="2000" b="1" dirty="0">
                  <a:solidFill>
                    <a:srgbClr val="0000FF"/>
                  </a:solidFill>
                  <a:latin typeface="+mn-lt"/>
                </a:rPr>
                <a:t>Elimination</a:t>
              </a:r>
            </a:p>
          </p:txBody>
        </p:sp>
        <p:sp>
          <p:nvSpPr>
            <p:cNvPr id="17" name="Line 17"/>
            <p:cNvSpPr>
              <a:spLocks noChangeShapeType="1"/>
            </p:cNvSpPr>
            <p:nvPr/>
          </p:nvSpPr>
          <p:spPr bwMode="auto">
            <a:xfrm flipH="1" flipV="1">
              <a:off x="1630" y="1771"/>
              <a:ext cx="0" cy="44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19"/>
            <p:cNvSpPr>
              <a:spLocks noChangeShapeType="1"/>
            </p:cNvSpPr>
            <p:nvPr/>
          </p:nvSpPr>
          <p:spPr bwMode="auto">
            <a:xfrm>
              <a:off x="3500" y="1796"/>
              <a:ext cx="62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21"/>
            <p:cNvSpPr txBox="1">
              <a:spLocks noChangeArrowheads="1"/>
            </p:cNvSpPr>
            <p:nvPr/>
          </p:nvSpPr>
          <p:spPr bwMode="auto">
            <a:xfrm>
              <a:off x="1280" y="1332"/>
              <a:ext cx="59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r>
                <a:rPr lang="en-US" sz="1800" b="1" i="1" dirty="0" smtClean="0">
                  <a:latin typeface="+mn-lt"/>
                </a:rPr>
                <a:t>Plasma</a:t>
              </a:r>
            </a:p>
            <a:p>
              <a:pPr eaLnBrk="1" hangingPunct="1"/>
              <a:r>
                <a:rPr lang="en-US" sz="1800" b="1" i="1" dirty="0" smtClean="0">
                  <a:latin typeface="+mn-lt"/>
                </a:rPr>
                <a:t>(Blood)</a:t>
              </a:r>
              <a:endParaRPr lang="en-US" sz="1800" b="1" i="1" dirty="0">
                <a:latin typeface="+mn-lt"/>
              </a:endParaRPr>
            </a:p>
          </p:txBody>
        </p:sp>
        <p:sp>
          <p:nvSpPr>
            <p:cNvPr id="21" name="Text Box 22"/>
            <p:cNvSpPr txBox="1">
              <a:spLocks noChangeArrowheads="1"/>
            </p:cNvSpPr>
            <p:nvPr/>
          </p:nvSpPr>
          <p:spPr bwMode="auto">
            <a:xfrm>
              <a:off x="1289" y="2168"/>
              <a:ext cx="56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algn="ctr" eaLnBrk="1" hangingPunct="1"/>
              <a:r>
                <a:rPr lang="en-US" sz="1600" b="1" i="1" dirty="0">
                  <a:latin typeface="+mn-lt"/>
                </a:rPr>
                <a:t>Organs,</a:t>
              </a:r>
            </a:p>
            <a:p>
              <a:pPr algn="ctr" eaLnBrk="1" hangingPunct="1"/>
              <a:r>
                <a:rPr lang="en-US" sz="1600" b="1" i="1" dirty="0">
                  <a:latin typeface="+mn-lt"/>
                </a:rPr>
                <a:t>Site of </a:t>
              </a:r>
            </a:p>
            <a:p>
              <a:pPr algn="ctr" eaLnBrk="1" hangingPunct="1"/>
              <a:r>
                <a:rPr lang="en-US" sz="1600" b="1" i="1" dirty="0">
                  <a:latin typeface="+mn-lt"/>
                </a:rPr>
                <a:t>action</a:t>
              </a:r>
            </a:p>
          </p:txBody>
        </p:sp>
        <p:sp>
          <p:nvSpPr>
            <p:cNvPr id="22" name="Text Box 23"/>
            <p:cNvSpPr txBox="1">
              <a:spLocks noChangeArrowheads="1"/>
            </p:cNvSpPr>
            <p:nvPr/>
          </p:nvSpPr>
          <p:spPr bwMode="auto">
            <a:xfrm>
              <a:off x="2882" y="1680"/>
              <a:ext cx="61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r>
                <a:rPr lang="en-US" sz="1800" b="1" i="1" dirty="0">
                  <a:latin typeface="+mn-lt"/>
                </a:rPr>
                <a:t>Kidneys</a:t>
              </a:r>
            </a:p>
          </p:txBody>
        </p:sp>
        <p:sp>
          <p:nvSpPr>
            <p:cNvPr id="23" name="Text Box 24"/>
            <p:cNvSpPr txBox="1">
              <a:spLocks noChangeArrowheads="1"/>
            </p:cNvSpPr>
            <p:nvPr/>
          </p:nvSpPr>
          <p:spPr bwMode="auto">
            <a:xfrm>
              <a:off x="2991" y="1256"/>
              <a:ext cx="44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r>
                <a:rPr lang="en-US" sz="1800" b="1" i="1" dirty="0">
                  <a:latin typeface="+mn-lt"/>
                </a:rPr>
                <a:t>Liver</a:t>
              </a:r>
            </a:p>
          </p:txBody>
        </p:sp>
        <p:sp>
          <p:nvSpPr>
            <p:cNvPr id="24" name="Text Box 25"/>
            <p:cNvSpPr txBox="1">
              <a:spLocks noChangeArrowheads="1"/>
            </p:cNvSpPr>
            <p:nvPr/>
          </p:nvSpPr>
          <p:spPr bwMode="auto">
            <a:xfrm>
              <a:off x="4204" y="1659"/>
              <a:ext cx="7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r>
                <a:rPr lang="en-US" sz="2000" i="1" dirty="0">
                  <a:solidFill>
                    <a:srgbClr val="0000FF"/>
                  </a:solidFill>
                  <a:latin typeface="+mn-lt"/>
                </a:rPr>
                <a:t>Excretion</a:t>
              </a:r>
            </a:p>
          </p:txBody>
        </p:sp>
        <p:sp>
          <p:nvSpPr>
            <p:cNvPr id="25" name="Text Box 26"/>
            <p:cNvSpPr txBox="1">
              <a:spLocks noChangeArrowheads="1"/>
            </p:cNvSpPr>
            <p:nvPr/>
          </p:nvSpPr>
          <p:spPr bwMode="auto">
            <a:xfrm>
              <a:off x="4140" y="1259"/>
              <a:ext cx="93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ea typeface="ＭＳ Ｐゴシック" charset="0"/>
                  <a:cs typeface="ＭＳ Ｐゴシック" charset="0"/>
                </a:defRPr>
              </a:lvl1pPr>
              <a:lvl2pPr marL="37931725" indent="-37474525">
                <a:defRPr sz="3600">
                  <a:solidFill>
                    <a:schemeClr val="tx1"/>
                  </a:solidFill>
                  <a:latin typeface="Arial" charset="0"/>
                  <a:ea typeface="ＭＳ Ｐゴシック" charset="0"/>
                </a:defRPr>
              </a:lvl2pPr>
              <a:lvl3pPr>
                <a:defRPr sz="3600">
                  <a:solidFill>
                    <a:schemeClr val="tx1"/>
                  </a:solidFill>
                  <a:latin typeface="Arial" charset="0"/>
                  <a:ea typeface="ＭＳ Ｐゴシック" charset="0"/>
                </a:defRPr>
              </a:lvl3pPr>
              <a:lvl4pPr>
                <a:defRPr sz="3600">
                  <a:solidFill>
                    <a:schemeClr val="tx1"/>
                  </a:solidFill>
                  <a:latin typeface="Arial" charset="0"/>
                  <a:ea typeface="ＭＳ Ｐゴシック" charset="0"/>
                </a:defRPr>
              </a:lvl4pPr>
              <a:lvl5pPr>
                <a:defRPr sz="3600">
                  <a:solidFill>
                    <a:schemeClr val="tx1"/>
                  </a:solidFill>
                  <a:latin typeface="Arial" charset="0"/>
                  <a:ea typeface="ＭＳ Ｐゴシック" charset="0"/>
                </a:defRPr>
              </a:lvl5pPr>
              <a:lvl6pPr marL="457200" eaLnBrk="0" fontAlgn="base" hangingPunct="0">
                <a:spcBef>
                  <a:spcPct val="0"/>
                </a:spcBef>
                <a:spcAft>
                  <a:spcPct val="0"/>
                </a:spcAft>
                <a:defRPr sz="3600">
                  <a:solidFill>
                    <a:schemeClr val="tx1"/>
                  </a:solidFill>
                  <a:latin typeface="Arial" charset="0"/>
                  <a:ea typeface="ＭＳ Ｐゴシック" charset="0"/>
                </a:defRPr>
              </a:lvl6pPr>
              <a:lvl7pPr marL="914400" eaLnBrk="0" fontAlgn="base" hangingPunct="0">
                <a:spcBef>
                  <a:spcPct val="0"/>
                </a:spcBef>
                <a:spcAft>
                  <a:spcPct val="0"/>
                </a:spcAft>
                <a:defRPr sz="3600">
                  <a:solidFill>
                    <a:schemeClr val="tx1"/>
                  </a:solidFill>
                  <a:latin typeface="Arial" charset="0"/>
                  <a:ea typeface="ＭＳ Ｐゴシック" charset="0"/>
                </a:defRPr>
              </a:lvl7pPr>
              <a:lvl8pPr marL="1371600" eaLnBrk="0" fontAlgn="base" hangingPunct="0">
                <a:spcBef>
                  <a:spcPct val="0"/>
                </a:spcBef>
                <a:spcAft>
                  <a:spcPct val="0"/>
                </a:spcAft>
                <a:defRPr sz="3600">
                  <a:solidFill>
                    <a:schemeClr val="tx1"/>
                  </a:solidFill>
                  <a:latin typeface="Arial" charset="0"/>
                  <a:ea typeface="ＭＳ Ｐゴシック" charset="0"/>
                </a:defRPr>
              </a:lvl8pPr>
              <a:lvl9pPr marL="1828800" eaLnBrk="0" fontAlgn="base" hangingPunct="0">
                <a:spcBef>
                  <a:spcPct val="0"/>
                </a:spcBef>
                <a:spcAft>
                  <a:spcPct val="0"/>
                </a:spcAft>
                <a:defRPr sz="3600">
                  <a:solidFill>
                    <a:schemeClr val="tx1"/>
                  </a:solidFill>
                  <a:latin typeface="Arial" charset="0"/>
                  <a:ea typeface="ＭＳ Ｐゴシック" charset="0"/>
                </a:defRPr>
              </a:lvl9pPr>
            </a:lstStyle>
            <a:p>
              <a:pPr eaLnBrk="1" hangingPunct="1"/>
              <a:r>
                <a:rPr lang="en-US" sz="2000" i="1" dirty="0">
                  <a:solidFill>
                    <a:srgbClr val="0000FF"/>
                  </a:solidFill>
                  <a:latin typeface="+mn-lt"/>
                </a:rPr>
                <a:t>Metabolism</a:t>
              </a:r>
            </a:p>
          </p:txBody>
        </p:sp>
      </p:grpSp>
      <p:sp>
        <p:nvSpPr>
          <p:cNvPr id="28" name="Line 19"/>
          <p:cNvSpPr>
            <a:spLocks noChangeShapeType="1"/>
          </p:cNvSpPr>
          <p:nvPr/>
        </p:nvSpPr>
        <p:spPr bwMode="auto">
          <a:xfrm>
            <a:off x="6362701" y="2086483"/>
            <a:ext cx="990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19"/>
          <p:cNvSpPr>
            <a:spLocks noChangeShapeType="1"/>
          </p:cNvSpPr>
          <p:nvPr/>
        </p:nvSpPr>
        <p:spPr bwMode="auto">
          <a:xfrm>
            <a:off x="3707067" y="2729248"/>
            <a:ext cx="1674559"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Line 19"/>
          <p:cNvSpPr>
            <a:spLocks noChangeShapeType="1"/>
          </p:cNvSpPr>
          <p:nvPr/>
        </p:nvSpPr>
        <p:spPr bwMode="auto">
          <a:xfrm>
            <a:off x="3707067" y="2086483"/>
            <a:ext cx="1674559"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43947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4621</TotalTime>
  <Words>11236</Words>
  <Application>Microsoft Office PowerPoint</Application>
  <PresentationFormat>On-screen Show (4:3)</PresentationFormat>
  <Paragraphs>886</Paragraphs>
  <Slides>85</Slides>
  <Notes>67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2" baseType="lpstr">
      <vt:lpstr>ＭＳ Ｐゴシック</vt:lpstr>
      <vt:lpstr>Arial</vt:lpstr>
      <vt:lpstr>Calibri</vt:lpstr>
      <vt:lpstr>Cambria Math</vt:lpstr>
      <vt:lpstr>Wingdings</vt:lpstr>
      <vt:lpstr>Office Theme</vt:lpstr>
      <vt:lpstr>Image</vt:lpstr>
      <vt:lpstr>Pharmacokinetics and Pharmacodynamics</vt:lpstr>
      <vt:lpstr>A little bit about me…</vt:lpstr>
      <vt:lpstr>PowerPoint Presentation</vt:lpstr>
      <vt:lpstr>Why Should I Care?</vt:lpstr>
      <vt:lpstr>Pharmacokinetics (PK) vs. Pharmacodynamics (PD)</vt:lpstr>
      <vt:lpstr>Pharmacokinetics vs. Pharmacodynamics</vt:lpstr>
      <vt:lpstr>Pharmacokinetics vs. Pharmacodynamics</vt:lpstr>
      <vt:lpstr>Pharmacokinetics</vt:lpstr>
      <vt:lpstr>Pharmacokinetics</vt:lpstr>
      <vt:lpstr>Routes of Administration</vt:lpstr>
      <vt:lpstr>Vocab Lesson!</vt:lpstr>
      <vt:lpstr>Routes of Administration</vt:lpstr>
      <vt:lpstr>Absorption</vt:lpstr>
      <vt:lpstr>Absorption</vt:lpstr>
      <vt:lpstr>Bioavailability (F)</vt:lpstr>
      <vt:lpstr>Bioavailability (F)</vt:lpstr>
      <vt:lpstr>PowerPoint Presentation</vt:lpstr>
      <vt:lpstr>Test Your Understanding</vt:lpstr>
      <vt:lpstr>What about generic drugs?</vt:lpstr>
      <vt:lpstr>Effects of Physical Therapy  on Absorption</vt:lpstr>
      <vt:lpstr>Effects of Physical Therapy  on Absorption</vt:lpstr>
      <vt:lpstr>Example: Prednisolone 5 mg PO</vt:lpstr>
      <vt:lpstr>Example: Fentanyl Patch</vt:lpstr>
      <vt:lpstr>Distribution</vt:lpstr>
      <vt:lpstr>Volume of Distribution</vt:lpstr>
      <vt:lpstr>Test Your Understanding</vt:lpstr>
      <vt:lpstr>PowerPoint Presentation</vt:lpstr>
      <vt:lpstr>Effects of Physical Therapy  on Distribution</vt:lpstr>
      <vt:lpstr>Clearance</vt:lpstr>
      <vt:lpstr>Half-life</vt:lpstr>
      <vt:lpstr>Metabolism</vt:lpstr>
      <vt:lpstr>Metabolism</vt:lpstr>
      <vt:lpstr>Pro-drugs</vt:lpstr>
      <vt:lpstr>Effects of Physical Therapy  on Metabolism</vt:lpstr>
      <vt:lpstr>Excretion</vt:lpstr>
      <vt:lpstr>Renal Excretion</vt:lpstr>
      <vt:lpstr>Effects of Physical Therapy on Excretion</vt:lpstr>
      <vt:lpstr>Steady State</vt:lpstr>
      <vt:lpstr>Pharmacokinetics Summary</vt:lpstr>
      <vt:lpstr>Pharmacodynamics</vt:lpstr>
      <vt:lpstr>Pharmacodynamics</vt:lpstr>
      <vt:lpstr>Antagonist:  Constitutive activity only</vt:lpstr>
      <vt:lpstr>Agonist:  Increased channel opening frequency</vt:lpstr>
      <vt:lpstr>Agonist Spectrum Analogy</vt:lpstr>
      <vt:lpstr>Antagonist in presence of Agonist:  Constitutive activity only</vt:lpstr>
      <vt:lpstr>Pharmacodynamic Effects</vt:lpstr>
      <vt:lpstr>How Do We Relate Pharmacokinetics to Pharmacodynamics?</vt:lpstr>
      <vt:lpstr>How Do We Relate Pharmacokinetics to Pharmacodynamics?</vt:lpstr>
      <vt:lpstr>Effects of Physical Therapy on Pharmacodynamics</vt:lpstr>
      <vt:lpstr>Back to our Prednisolone Example</vt:lpstr>
      <vt:lpstr>Pharmacodynamics Summary</vt:lpstr>
      <vt:lpstr>Time to put on your  pharmacist hat (or coat!)</vt:lpstr>
      <vt:lpstr>How Pharmacists Use PK &amp; PD</vt:lpstr>
      <vt:lpstr>Drug-Drug Interactions (DDIs)</vt:lpstr>
      <vt:lpstr>DDI Example #1</vt:lpstr>
      <vt:lpstr>DDI Example #2</vt:lpstr>
      <vt:lpstr>DDI Example #2</vt:lpstr>
      <vt:lpstr>DDI Example #3</vt:lpstr>
      <vt:lpstr>DDI Example #4</vt:lpstr>
      <vt:lpstr>Therapeutic Drug Monitoring</vt:lpstr>
      <vt:lpstr>PK in Critically Ill Patients</vt:lpstr>
      <vt:lpstr>PK Calculations!</vt:lpstr>
      <vt:lpstr>In Summary…</vt:lpstr>
      <vt:lpstr>Questions?</vt:lpstr>
      <vt:lpstr>Major References</vt:lpstr>
      <vt:lpstr>Appendix I: PD CONCEPTS</vt:lpstr>
      <vt:lpstr>Five States of Ligand-Gated Ion Channels</vt:lpstr>
      <vt:lpstr>Five States of Ligand-Gated Ion Channels, continued</vt:lpstr>
      <vt:lpstr>The Agonist Spectrum</vt:lpstr>
      <vt:lpstr>The Agonist Spectrum, continued</vt:lpstr>
      <vt:lpstr>Agonist:  Increased channel opening frequency</vt:lpstr>
      <vt:lpstr>Antagonist:  Constitutive activity only</vt:lpstr>
      <vt:lpstr>Antagonist in presence of Agonist:  Constitutive activity only</vt:lpstr>
      <vt:lpstr>Inverse Antagonist:  Closes and Inactivates Channel</vt:lpstr>
      <vt:lpstr>Antagonist in presence of Inverse Agonist: Constitutive activity only</vt:lpstr>
      <vt:lpstr>Opening, desensitizing, and inactivating by agonists</vt:lpstr>
      <vt:lpstr>Allosteric Modulation: Enhance or block actions of neurotransmitters</vt:lpstr>
      <vt:lpstr>Appendix II: PD CONCEPTS</vt:lpstr>
      <vt:lpstr>Full Agonist:  Maximum Signal Transduction</vt:lpstr>
      <vt:lpstr>Partial Agonist:  Partially Enhanced Signal Transduction</vt:lpstr>
      <vt:lpstr>Antagonist:  Constitutive Activity Only</vt:lpstr>
      <vt:lpstr>Appendix III:  IONTOPHORESIS PHARMCOKINETICS</vt:lpstr>
      <vt:lpstr>PowerPoint Presentation</vt:lpstr>
      <vt:lpstr>Effects of Physical Therapy  on Absorption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Pharmacokinetics (PK) and Pharmacodynamics (PD)</dc:title>
  <dc:creator>Stephanie Hsia</dc:creator>
  <cp:lastModifiedBy>Allison Komirenko</cp:lastModifiedBy>
  <cp:revision>186</cp:revision>
  <dcterms:created xsi:type="dcterms:W3CDTF">2015-02-28T22:04:55Z</dcterms:created>
  <dcterms:modified xsi:type="dcterms:W3CDTF">2016-03-03T21:38:20Z</dcterms:modified>
</cp:coreProperties>
</file>