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70" r:id="rId2"/>
    <p:sldId id="283" r:id="rId3"/>
    <p:sldId id="284" r:id="rId4"/>
    <p:sldId id="272" r:id="rId5"/>
    <p:sldId id="287" r:id="rId6"/>
    <p:sldId id="273" r:id="rId7"/>
    <p:sldId id="274" r:id="rId8"/>
    <p:sldId id="275" r:id="rId9"/>
    <p:sldId id="276" r:id="rId10"/>
    <p:sldId id="278" r:id="rId11"/>
    <p:sldId id="288" r:id="rId12"/>
    <p:sldId id="280" r:id="rId13"/>
    <p:sldId id="289" r:id="rId14"/>
    <p:sldId id="281" r:id="rId15"/>
    <p:sldId id="282"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p:restoredTop sz="94631"/>
  </p:normalViewPr>
  <p:slideViewPr>
    <p:cSldViewPr snapToGrid="0" snapToObjects="1">
      <p:cViewPr varScale="1">
        <p:scale>
          <a:sx n="92" d="100"/>
          <a:sy n="92" d="100"/>
        </p:scale>
        <p:origin x="1392"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8C8A67-8085-B149-96E8-6C580CB2647E}" type="datetimeFigureOut">
              <a:rPr lang="en-US" smtClean="0"/>
              <a:t>1/19/18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4E11EE-1E74-964C-B0A0-3F212DF564FE}" type="slidenum">
              <a:rPr lang="en-US" smtClean="0"/>
              <a:t>‹#›</a:t>
            </a:fld>
            <a:endParaRPr lang="en-US"/>
          </a:p>
        </p:txBody>
      </p:sp>
    </p:spTree>
    <p:extLst>
      <p:ext uri="{BB962C8B-B14F-4D97-AF65-F5344CB8AC3E}">
        <p14:creationId xmlns:p14="http://schemas.microsoft.com/office/powerpoint/2010/main" val="138944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3694C9-DF52-734E-88C8-140E54407C2E}" type="datetimeFigureOut">
              <a:rPr lang="en-US" smtClean="0"/>
              <a:t>1/19/18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878834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3694C9-DF52-734E-88C8-140E54407C2E}" type="datetimeFigureOut">
              <a:rPr lang="en-US" smtClean="0"/>
              <a:t>1/19/18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2290149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3694C9-DF52-734E-88C8-140E54407C2E}" type="datetimeFigureOut">
              <a:rPr lang="en-US" smtClean="0"/>
              <a:t>1/19/18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425473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3694C9-DF52-734E-88C8-140E54407C2E}" type="datetimeFigureOut">
              <a:rPr lang="en-US" smtClean="0"/>
              <a:t>1/19/18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2784144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3694C9-DF52-734E-88C8-140E54407C2E}" type="datetimeFigureOut">
              <a:rPr lang="en-US" smtClean="0"/>
              <a:t>1/19/18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917325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3694C9-DF52-734E-88C8-140E54407C2E}" type="datetimeFigureOut">
              <a:rPr lang="en-US" smtClean="0"/>
              <a:t>1/19/18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960040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3694C9-DF52-734E-88C8-140E54407C2E}" type="datetimeFigureOut">
              <a:rPr lang="en-US" smtClean="0"/>
              <a:t>1/19/18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876011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3694C9-DF52-734E-88C8-140E54407C2E}" type="datetimeFigureOut">
              <a:rPr lang="en-US" smtClean="0"/>
              <a:t>1/19/18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96968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3694C9-DF52-734E-88C8-140E54407C2E}" type="datetimeFigureOut">
              <a:rPr lang="en-US" smtClean="0"/>
              <a:t>1/19/18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454617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3694C9-DF52-734E-88C8-140E54407C2E}" type="datetimeFigureOut">
              <a:rPr lang="en-US" smtClean="0"/>
              <a:t>1/19/18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749956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3694C9-DF52-734E-88C8-140E54407C2E}" type="datetimeFigureOut">
              <a:rPr lang="en-US" smtClean="0"/>
              <a:t>1/19/18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20478628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3694C9-DF52-734E-88C8-140E54407C2E}" type="datetimeFigureOut">
              <a:rPr lang="en-US" smtClean="0"/>
              <a:t>1/19/18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8641E0-DE35-FD49-9C4C-D64A27E11B41}" type="slidenum">
              <a:rPr lang="en-US" smtClean="0"/>
              <a:t>‹#›</a:t>
            </a:fld>
            <a:endParaRPr lang="en-US"/>
          </a:p>
        </p:txBody>
      </p:sp>
    </p:spTree>
    <p:extLst>
      <p:ext uri="{BB962C8B-B14F-4D97-AF65-F5344CB8AC3E}">
        <p14:creationId xmlns:p14="http://schemas.microsoft.com/office/powerpoint/2010/main" val="3024453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for today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Announcements</a:t>
            </a:r>
          </a:p>
          <a:p>
            <a:pPr lvl="1"/>
            <a:r>
              <a:rPr lang="en-US" dirty="0" smtClean="0"/>
              <a:t>Any admin</a:t>
            </a:r>
            <a:endParaRPr lang="en-US" dirty="0" smtClean="0"/>
          </a:p>
          <a:p>
            <a:r>
              <a:rPr lang="en-US" dirty="0" smtClean="0"/>
              <a:t>Introductions </a:t>
            </a:r>
          </a:p>
          <a:p>
            <a:r>
              <a:rPr lang="en-US" dirty="0" smtClean="0"/>
              <a:t>Research </a:t>
            </a:r>
            <a:r>
              <a:rPr lang="en-US" dirty="0" smtClean="0"/>
              <a:t>sections </a:t>
            </a:r>
          </a:p>
          <a:p>
            <a:pPr lvl="1"/>
            <a:r>
              <a:rPr lang="en-US" dirty="0" smtClean="0"/>
              <a:t>Specific Aims</a:t>
            </a:r>
          </a:p>
          <a:p>
            <a:pPr lvl="1"/>
            <a:r>
              <a:rPr lang="en-US" dirty="0" smtClean="0"/>
              <a:t>Research Strategy (Significance, Innovation, Approach) </a:t>
            </a:r>
          </a:p>
          <a:p>
            <a:r>
              <a:rPr lang="en-US" dirty="0" smtClean="0"/>
              <a:t>Discuss examples of specific aims</a:t>
            </a:r>
          </a:p>
          <a:p>
            <a:r>
              <a:rPr lang="en-US" dirty="0" smtClean="0"/>
              <a:t>Assignments </a:t>
            </a:r>
            <a:r>
              <a:rPr lang="en-US" dirty="0"/>
              <a:t>for next </a:t>
            </a:r>
            <a:r>
              <a:rPr lang="en-US" dirty="0" smtClean="0"/>
              <a:t>week</a:t>
            </a:r>
          </a:p>
          <a:p>
            <a:r>
              <a:rPr lang="en-US" dirty="0" smtClean="0"/>
              <a:t>2 groups to discuss </a:t>
            </a:r>
            <a:r>
              <a:rPr lang="en-US" smtClean="0"/>
              <a:t>your “irresistible research idea”</a:t>
            </a:r>
            <a:endParaRPr lang="en-US" dirty="0"/>
          </a:p>
          <a:p>
            <a:endParaRPr lang="en-US" dirty="0"/>
          </a:p>
        </p:txBody>
      </p:sp>
    </p:spTree>
    <p:extLst>
      <p:ext uri="{BB962C8B-B14F-4D97-AF65-F5344CB8AC3E}">
        <p14:creationId xmlns:p14="http://schemas.microsoft.com/office/powerpoint/2010/main" val="502668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a:t>
            </a:r>
            <a:endParaRPr lang="en-US" dirty="0"/>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r>
              <a:rPr lang="en-US" dirty="0" smtClean="0"/>
              <a:t>Should accomplish these things</a:t>
            </a:r>
          </a:p>
          <a:p>
            <a:pPr lvl="1"/>
            <a:r>
              <a:rPr lang="en-US" dirty="0" smtClean="0"/>
              <a:t>Review the literature that describes the public health problem </a:t>
            </a:r>
          </a:p>
          <a:p>
            <a:pPr lvl="1"/>
            <a:r>
              <a:rPr lang="en-US" dirty="0" smtClean="0"/>
              <a:t>Establish the gap in the literature – Establish the NEED for this work</a:t>
            </a:r>
          </a:p>
          <a:p>
            <a:pPr lvl="1"/>
            <a:r>
              <a:rPr lang="en-US" dirty="0" smtClean="0"/>
              <a:t>SCIENTIFIC PREMISE – strengths and weaknesses of prior literature (should point to the GAP), including your (you personally or your team’s) preliminary data on the topic</a:t>
            </a:r>
          </a:p>
          <a:p>
            <a:pPr lvl="1"/>
            <a:r>
              <a:rPr lang="en-US" dirty="0" smtClean="0"/>
              <a:t>Significance of expected research contribution: how the results of the proposed study (or the long-term goals) will change practice, health, etc.</a:t>
            </a:r>
          </a:p>
          <a:p>
            <a:r>
              <a:rPr lang="en-US" dirty="0" smtClean="0"/>
              <a:t>Additional points</a:t>
            </a:r>
          </a:p>
          <a:p>
            <a:pPr lvl="1"/>
            <a:r>
              <a:rPr lang="en-US" dirty="0" smtClean="0"/>
              <a:t>Theoretical model is needed for interventions</a:t>
            </a:r>
          </a:p>
          <a:p>
            <a:pPr lvl="1"/>
            <a:r>
              <a:rPr lang="en-US" dirty="0" smtClean="0"/>
              <a:t>Note how the proposal is relevant to an NIH priority</a:t>
            </a:r>
          </a:p>
          <a:p>
            <a:pPr lvl="1"/>
            <a:r>
              <a:rPr lang="en-US" dirty="0" smtClean="0"/>
              <a:t>Literature and preliminary data pertinent to your study </a:t>
            </a:r>
            <a:r>
              <a:rPr lang="en-US" u="sng" dirty="0" smtClean="0"/>
              <a:t>methods</a:t>
            </a:r>
            <a:r>
              <a:rPr lang="en-US" dirty="0" smtClean="0"/>
              <a:t> can be included in “Approach” section </a:t>
            </a:r>
            <a:endParaRPr lang="en-US" dirty="0"/>
          </a:p>
        </p:txBody>
      </p:sp>
    </p:spTree>
    <p:extLst>
      <p:ext uri="{BB962C8B-B14F-4D97-AF65-F5344CB8AC3E}">
        <p14:creationId xmlns:p14="http://schemas.microsoft.com/office/powerpoint/2010/main" val="1974943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Significance</a:t>
            </a:r>
            <a:endParaRPr lang="en-US" dirty="0"/>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pPr>
              <a:lnSpc>
                <a:spcPct val="110000"/>
              </a:lnSpc>
            </a:pPr>
            <a:r>
              <a:rPr lang="en-US" sz="3600" dirty="0" smtClean="0">
                <a:latin typeface="Calibri body"/>
                <a:cs typeface="Calibri body"/>
              </a:rPr>
              <a:t>Begin to increase the level of detail that will extend and validate what was written in the Specific Aims section (</a:t>
            </a:r>
            <a:r>
              <a:rPr lang="en-US" sz="3600" i="1" dirty="0" smtClean="0">
                <a:latin typeface="Calibri body"/>
                <a:cs typeface="Calibri body"/>
              </a:rPr>
              <a:t>however, </a:t>
            </a:r>
            <a:r>
              <a:rPr lang="en-US" sz="3600" i="1" u="sng" dirty="0" smtClean="0">
                <a:latin typeface="Calibri body"/>
                <a:cs typeface="Calibri body"/>
              </a:rPr>
              <a:t>do not repeat text verbatim</a:t>
            </a:r>
            <a:r>
              <a:rPr lang="en-US" sz="3600" i="1" dirty="0" smtClean="0">
                <a:latin typeface="Calibri body"/>
                <a:cs typeface="Calibri body"/>
              </a:rPr>
              <a:t> from the Specific Aims section</a:t>
            </a:r>
            <a:r>
              <a:rPr lang="en-US" sz="3600" dirty="0" smtClean="0">
                <a:latin typeface="Calibri body"/>
                <a:cs typeface="Calibri body"/>
              </a:rPr>
              <a:t>). </a:t>
            </a:r>
          </a:p>
          <a:p>
            <a:pPr>
              <a:lnSpc>
                <a:spcPct val="110000"/>
              </a:lnSpc>
            </a:pPr>
            <a:r>
              <a:rPr lang="en-US" sz="3600" dirty="0" smtClean="0">
                <a:latin typeface="Calibri body"/>
                <a:cs typeface="Calibri body"/>
              </a:rPr>
              <a:t>Provide a critical analysis of the primary literature that describes the existence of a critical gap in knowledge.</a:t>
            </a:r>
          </a:p>
          <a:p>
            <a:pPr lvl="1">
              <a:lnSpc>
                <a:spcPct val="110000"/>
              </a:lnSpc>
            </a:pPr>
            <a:r>
              <a:rPr lang="en-US" sz="3100" dirty="0" smtClean="0">
                <a:latin typeface="Calibri body"/>
                <a:cs typeface="Calibri body"/>
              </a:rPr>
              <a:t>This is where you include some of the material that used to be in the “Background” section, which substantiates and validates that there is an important problem.</a:t>
            </a:r>
          </a:p>
          <a:p>
            <a:pPr>
              <a:lnSpc>
                <a:spcPct val="110000"/>
              </a:lnSpc>
            </a:pPr>
            <a:r>
              <a:rPr lang="en-US" sz="4000" dirty="0" smtClean="0">
                <a:latin typeface="Calibri body"/>
                <a:cs typeface="Calibri body"/>
              </a:rPr>
              <a:t>Each paragraph begin with a sentence that summarizes the main point of the paragraph. It should end with a sentence of how this ties in with the proposal</a:t>
            </a:r>
          </a:p>
          <a:p>
            <a:pPr marL="0" indent="0">
              <a:buNone/>
            </a:pPr>
            <a:endParaRPr lang="en-US" sz="3600" b="1" dirty="0">
              <a:latin typeface="Calibri"/>
              <a:cs typeface="Calibri"/>
            </a:endParaRPr>
          </a:p>
          <a:p>
            <a:endParaRPr lang="en-US" dirty="0" smtClean="0"/>
          </a:p>
        </p:txBody>
      </p:sp>
    </p:spTree>
    <p:extLst>
      <p:ext uri="{BB962C8B-B14F-4D97-AF65-F5344CB8AC3E}">
        <p14:creationId xmlns:p14="http://schemas.microsoft.com/office/powerpoint/2010/main" val="9288990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a:t>
            </a:r>
            <a:endParaRPr lang="en-US" dirty="0"/>
          </a:p>
        </p:txBody>
      </p:sp>
      <p:sp>
        <p:nvSpPr>
          <p:cNvPr id="3" name="Content Placeholder 2"/>
          <p:cNvSpPr>
            <a:spLocks noGrp="1"/>
          </p:cNvSpPr>
          <p:nvPr>
            <p:ph idx="1"/>
          </p:nvPr>
        </p:nvSpPr>
        <p:spPr/>
        <p:txBody>
          <a:bodyPr>
            <a:normAutofit fontScale="92500"/>
          </a:bodyPr>
          <a:lstStyle/>
          <a:p>
            <a:r>
              <a:rPr lang="en-US" dirty="0" smtClean="0"/>
              <a:t>Not required for the F31 but may not hurt to include. Required for all other grants.</a:t>
            </a:r>
          </a:p>
          <a:p>
            <a:r>
              <a:rPr lang="en-US" dirty="0" smtClean="0"/>
              <a:t>3 components</a:t>
            </a:r>
          </a:p>
          <a:p>
            <a:pPr lvl="1"/>
            <a:r>
              <a:rPr lang="en-US" dirty="0" smtClean="0"/>
              <a:t>1. Convey the status quo – you may have already done this in identifying the knowledge gap (ok)</a:t>
            </a:r>
            <a:endParaRPr lang="en-US" dirty="0"/>
          </a:p>
          <a:p>
            <a:pPr lvl="1"/>
            <a:r>
              <a:rPr lang="en-US" dirty="0" smtClean="0"/>
              <a:t>2. Describe how your work differs from the status quo</a:t>
            </a:r>
          </a:p>
          <a:p>
            <a:pPr lvl="1"/>
            <a:r>
              <a:rPr lang="en-US" dirty="0" smtClean="0"/>
              <a:t>3. Describe the tangible benefits from changing the status quo </a:t>
            </a:r>
          </a:p>
          <a:p>
            <a:r>
              <a:rPr lang="en-US" dirty="0" smtClean="0"/>
              <a:t>Do not include study strengths as innovation</a:t>
            </a:r>
          </a:p>
          <a:p>
            <a:endParaRPr lang="en-US" dirty="0"/>
          </a:p>
        </p:txBody>
      </p:sp>
    </p:spTree>
    <p:extLst>
      <p:ext uri="{BB962C8B-B14F-4D97-AF65-F5344CB8AC3E}">
        <p14:creationId xmlns:p14="http://schemas.microsoft.com/office/powerpoint/2010/main" val="320686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a:t>
            </a:r>
            <a:endParaRPr lang="en-US" dirty="0"/>
          </a:p>
        </p:txBody>
      </p:sp>
      <p:sp>
        <p:nvSpPr>
          <p:cNvPr id="3" name="Content Placeholder 2"/>
          <p:cNvSpPr>
            <a:spLocks noGrp="1"/>
          </p:cNvSpPr>
          <p:nvPr>
            <p:ph idx="1"/>
          </p:nvPr>
        </p:nvSpPr>
        <p:spPr/>
        <p:txBody>
          <a:bodyPr>
            <a:normAutofit fontScale="92500" lnSpcReduction="10000"/>
          </a:bodyPr>
          <a:lstStyle/>
          <a:p>
            <a:pPr>
              <a:lnSpc>
                <a:spcPct val="90000"/>
              </a:lnSpc>
            </a:pPr>
            <a:r>
              <a:rPr lang="en-US" altLang="en-US" dirty="0"/>
              <a:t>Positive impact under </a:t>
            </a:r>
            <a:r>
              <a:rPr lang="en-US" altLang="en-US" u="sng" dirty="0"/>
              <a:t>Significance</a:t>
            </a:r>
            <a:r>
              <a:rPr lang="en-US" altLang="en-US" dirty="0"/>
              <a:t> stems from concrete benefit that is relevant to NIH’s </a:t>
            </a:r>
            <a:r>
              <a:rPr lang="en-US" altLang="en-US" dirty="0" smtClean="0"/>
              <a:t>mission and public health.</a:t>
            </a:r>
            <a:endParaRPr lang="en-US" altLang="en-US" dirty="0"/>
          </a:p>
          <a:p>
            <a:pPr>
              <a:lnSpc>
                <a:spcPct val="90000"/>
              </a:lnSpc>
            </a:pPr>
            <a:r>
              <a:rPr lang="en-US" altLang="en-US" dirty="0"/>
              <a:t>Positive </a:t>
            </a:r>
            <a:r>
              <a:rPr lang="en-US" altLang="en-US" dirty="0" smtClean="0"/>
              <a:t>impact (tangible benefits) </a:t>
            </a:r>
            <a:r>
              <a:rPr lang="en-US" altLang="en-US" dirty="0"/>
              <a:t>under </a:t>
            </a:r>
            <a:r>
              <a:rPr lang="en-US" altLang="en-US" u="sng" dirty="0"/>
              <a:t>Innovation</a:t>
            </a:r>
            <a:r>
              <a:rPr lang="en-US" altLang="en-US" dirty="0"/>
              <a:t> stems from advancement that would have been unlikely without substantive – not incremental – departure from the </a:t>
            </a:r>
            <a:r>
              <a:rPr lang="en-US" altLang="en-US" i="1" dirty="0"/>
              <a:t>status quo</a:t>
            </a:r>
            <a:r>
              <a:rPr lang="en-US" altLang="en-US" dirty="0"/>
              <a:t>. </a:t>
            </a:r>
          </a:p>
          <a:p>
            <a:pPr lvl="1">
              <a:lnSpc>
                <a:spcPct val="90000"/>
              </a:lnSpc>
            </a:pPr>
            <a:r>
              <a:rPr lang="en-US" altLang="en-US" sz="2200" dirty="0"/>
              <a:t>Example: “</a:t>
            </a:r>
            <a:r>
              <a:rPr lang="en-US" altLang="en-US" sz="2200" i="1" dirty="0"/>
              <a:t>Many researchers and policy makers have lamented that the field of medication adherence research is “stuck” with few good options for moving forward. </a:t>
            </a:r>
            <a:r>
              <a:rPr lang="en-US" altLang="en-US" sz="2200" i="1" baseline="30000" dirty="0"/>
              <a:t>3-5</a:t>
            </a:r>
            <a:r>
              <a:rPr lang="en-US" altLang="en-US" sz="2200" i="1" dirty="0"/>
              <a:t>  Research that comprehensively assesses the impact of system-level interventions such as mail order pharmacies can significantly advance the field of structural interventions to improve patient health.</a:t>
            </a:r>
            <a:r>
              <a:rPr lang="en-US" altLang="en-US" i="1" dirty="0"/>
              <a:t>”</a:t>
            </a:r>
          </a:p>
          <a:p>
            <a:endParaRPr lang="en-US" dirty="0"/>
          </a:p>
        </p:txBody>
      </p:sp>
    </p:spTree>
    <p:extLst>
      <p:ext uri="{BB962C8B-B14F-4D97-AF65-F5344CB8AC3E}">
        <p14:creationId xmlns:p14="http://schemas.microsoft.com/office/powerpoint/2010/main" val="6037353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Includes</a:t>
            </a:r>
          </a:p>
          <a:p>
            <a:pPr lvl="1"/>
            <a:r>
              <a:rPr lang="en-US" dirty="0" smtClean="0"/>
              <a:t>Brief description of </a:t>
            </a:r>
            <a:r>
              <a:rPr lang="en-US" dirty="0"/>
              <a:t> </a:t>
            </a:r>
            <a:r>
              <a:rPr lang="en-US" dirty="0" smtClean="0"/>
              <a:t>the strengths of your team (maybe not for training grants – see other sections)</a:t>
            </a:r>
          </a:p>
          <a:p>
            <a:pPr lvl="1"/>
            <a:r>
              <a:rPr lang="en-US" dirty="0" smtClean="0"/>
              <a:t>Your preliminary data</a:t>
            </a:r>
          </a:p>
          <a:p>
            <a:pPr lvl="1"/>
            <a:r>
              <a:rPr lang="en-US" dirty="0" smtClean="0"/>
              <a:t>The nuts and bolts of what you are going to do</a:t>
            </a:r>
          </a:p>
          <a:p>
            <a:pPr lvl="2"/>
            <a:r>
              <a:rPr lang="en-US" dirty="0" smtClean="0"/>
              <a:t>Needs to have enough detail to convince reviewers of feasibility in your hands</a:t>
            </a:r>
          </a:p>
          <a:p>
            <a:pPr lvl="2"/>
            <a:r>
              <a:rPr lang="en-US" dirty="0" smtClean="0"/>
              <a:t>Includes data collection, statistical power, statistical analyses, potential pitfalls, timeline, and future directions</a:t>
            </a:r>
          </a:p>
          <a:p>
            <a:r>
              <a:rPr lang="en-US" dirty="0" smtClean="0"/>
              <a:t>Find a prior proposal (funded) in your area and mimic the template.</a:t>
            </a:r>
          </a:p>
          <a:p>
            <a:r>
              <a:rPr lang="en-US" dirty="0" smtClean="0"/>
              <a:t>We will discuss these in Lecture 4</a:t>
            </a:r>
            <a:endParaRPr lang="en-US" dirty="0"/>
          </a:p>
        </p:txBody>
      </p:sp>
    </p:spTree>
    <p:extLst>
      <p:ext uri="{BB962C8B-B14F-4D97-AF65-F5344CB8AC3E}">
        <p14:creationId xmlns:p14="http://schemas.microsoft.com/office/powerpoint/2010/main" val="1733316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Checklist of specific aims pages</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charset="2"/>
              <a:buChar char="q"/>
            </a:pPr>
            <a:r>
              <a:rPr lang="en-US" dirty="0" smtClean="0"/>
              <a:t>Attention grabbing opening sentence</a:t>
            </a:r>
          </a:p>
          <a:p>
            <a:pPr>
              <a:buFont typeface="Wingdings" charset="2"/>
              <a:buChar char="q"/>
            </a:pPr>
            <a:r>
              <a:rPr lang="en-US" dirty="0" smtClean="0"/>
              <a:t>Current knowledge</a:t>
            </a:r>
          </a:p>
          <a:p>
            <a:pPr>
              <a:buFont typeface="Wingdings" charset="2"/>
              <a:buChar char="q"/>
            </a:pPr>
            <a:r>
              <a:rPr lang="en-US" dirty="0" smtClean="0"/>
              <a:t>Gap in knowledge/unmet need</a:t>
            </a:r>
          </a:p>
          <a:p>
            <a:pPr>
              <a:buFont typeface="Wingdings" charset="2"/>
              <a:buChar char="q"/>
            </a:pPr>
            <a:r>
              <a:rPr lang="en-US" dirty="0" smtClean="0"/>
              <a:t>Long term goal</a:t>
            </a:r>
          </a:p>
          <a:p>
            <a:pPr>
              <a:buFont typeface="Wingdings" charset="2"/>
              <a:buChar char="q"/>
            </a:pPr>
            <a:r>
              <a:rPr lang="en-US" dirty="0" smtClean="0"/>
              <a:t>Objective of the application</a:t>
            </a:r>
          </a:p>
          <a:p>
            <a:pPr>
              <a:buFont typeface="Wingdings" charset="2"/>
              <a:buChar char="q"/>
            </a:pPr>
            <a:r>
              <a:rPr lang="en-US" dirty="0" smtClean="0"/>
              <a:t>Central hypothesis + rationale</a:t>
            </a:r>
          </a:p>
          <a:p>
            <a:pPr>
              <a:buFont typeface="Wingdings" charset="2"/>
              <a:buChar char="q"/>
            </a:pPr>
            <a:r>
              <a:rPr lang="en-US" dirty="0" smtClean="0"/>
              <a:t>Aims</a:t>
            </a:r>
          </a:p>
          <a:p>
            <a:pPr>
              <a:buFont typeface="Wingdings" charset="2"/>
              <a:buChar char="q"/>
            </a:pPr>
            <a:r>
              <a:rPr lang="en-US" dirty="0" smtClean="0"/>
              <a:t>Payoff</a:t>
            </a:r>
          </a:p>
          <a:p>
            <a:pPr lvl="1">
              <a:buFont typeface="Wingdings" charset="2"/>
              <a:buChar char="q"/>
            </a:pPr>
            <a:r>
              <a:rPr lang="en-US" dirty="0" smtClean="0"/>
              <a:t>Expected outcomes</a:t>
            </a:r>
          </a:p>
          <a:p>
            <a:pPr lvl="1">
              <a:buFont typeface="Wingdings" charset="2"/>
              <a:buChar char="q"/>
            </a:pPr>
            <a:r>
              <a:rPr lang="en-US" dirty="0" smtClean="0"/>
              <a:t>Generality regarding positive impact</a:t>
            </a:r>
          </a:p>
          <a:p>
            <a:pPr marL="0" indent="0">
              <a:buNone/>
            </a:pPr>
            <a:endParaRPr lang="en-US" dirty="0"/>
          </a:p>
        </p:txBody>
      </p:sp>
    </p:spTree>
    <p:extLst>
      <p:ext uri="{BB962C8B-B14F-4D97-AF65-F5344CB8AC3E}">
        <p14:creationId xmlns:p14="http://schemas.microsoft.com/office/powerpoint/2010/main" val="1235651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Structure of research sections of NIH proposal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Abstract – 30 lines </a:t>
            </a:r>
          </a:p>
          <a:p>
            <a:r>
              <a:rPr lang="en-US" dirty="0" smtClean="0"/>
              <a:t>Narrative – 2-3 lines about public health impact, in lay terminology</a:t>
            </a:r>
          </a:p>
          <a:p>
            <a:r>
              <a:rPr lang="en-US" dirty="0" smtClean="0"/>
              <a:t>Specific Aims – 1 page (Chapters 7+8 R+M)</a:t>
            </a:r>
          </a:p>
          <a:p>
            <a:r>
              <a:rPr lang="en-US" dirty="0" smtClean="0"/>
              <a:t>Research strategy -- 6 pages (12 for R01/U01 proposals)</a:t>
            </a:r>
          </a:p>
          <a:p>
            <a:pPr lvl="1"/>
            <a:r>
              <a:rPr lang="en-US" dirty="0" smtClean="0"/>
              <a:t>Significance (Chapter 10 R+M)</a:t>
            </a:r>
          </a:p>
          <a:p>
            <a:pPr lvl="1"/>
            <a:r>
              <a:rPr lang="en-US" dirty="0" smtClean="0"/>
              <a:t>Innovation (Chapter 10 R+M)</a:t>
            </a:r>
          </a:p>
          <a:p>
            <a:pPr lvl="1"/>
            <a:r>
              <a:rPr lang="en-US" dirty="0" smtClean="0"/>
              <a:t>Approach (Chapter 11 R+M)</a:t>
            </a:r>
          </a:p>
          <a:p>
            <a:r>
              <a:rPr lang="en-US" dirty="0" smtClean="0"/>
              <a:t>Bibliography – separate, no page limit</a:t>
            </a:r>
            <a:endParaRPr lang="en-US" dirty="0"/>
          </a:p>
        </p:txBody>
      </p:sp>
      <p:sp>
        <p:nvSpPr>
          <p:cNvPr id="4" name="TextBox 3"/>
          <p:cNvSpPr txBox="1"/>
          <p:nvPr/>
        </p:nvSpPr>
        <p:spPr>
          <a:xfrm>
            <a:off x="457200" y="6308725"/>
            <a:ext cx="5989973" cy="646331"/>
          </a:xfrm>
          <a:prstGeom prst="rect">
            <a:avLst/>
          </a:prstGeom>
          <a:noFill/>
        </p:spPr>
        <p:txBody>
          <a:bodyPr wrap="none" rtlCol="0">
            <a:spAutoFit/>
          </a:bodyPr>
          <a:lstStyle/>
          <a:p>
            <a:r>
              <a:rPr lang="en-US" smtClean="0"/>
              <a:t>NIH format: Single spaced, </a:t>
            </a:r>
            <a:r>
              <a:rPr lang="en-US" dirty="0"/>
              <a:t>11 point Arial font, .5 inch margins)</a:t>
            </a:r>
          </a:p>
          <a:p>
            <a:endParaRPr lang="en-US" dirty="0"/>
          </a:p>
        </p:txBody>
      </p:sp>
    </p:spTree>
    <p:extLst>
      <p:ext uri="{BB962C8B-B14F-4D97-AF65-F5344CB8AC3E}">
        <p14:creationId xmlns:p14="http://schemas.microsoft.com/office/powerpoint/2010/main" val="662406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Other proposal components</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Biosketches</a:t>
            </a:r>
            <a:r>
              <a:rPr lang="en-US" dirty="0" smtClean="0"/>
              <a:t> – you and your mentor/sponsor and co-investigators (5 pages each)</a:t>
            </a:r>
          </a:p>
          <a:p>
            <a:r>
              <a:rPr lang="en-US" dirty="0" smtClean="0"/>
              <a:t>Budget – worked out with your RSC</a:t>
            </a:r>
          </a:p>
          <a:p>
            <a:r>
              <a:rPr lang="en-US" dirty="0" smtClean="0"/>
              <a:t>Budget justification</a:t>
            </a:r>
          </a:p>
          <a:p>
            <a:r>
              <a:rPr lang="en-US" dirty="0" smtClean="0"/>
              <a:t>Training goals/activities – several sections to be discussed in more detail (Lecture 5)</a:t>
            </a:r>
          </a:p>
          <a:p>
            <a:r>
              <a:rPr lang="en-US" dirty="0" smtClean="0"/>
              <a:t>Letters of support</a:t>
            </a:r>
          </a:p>
          <a:p>
            <a:r>
              <a:rPr lang="en-US" dirty="0" smtClean="0"/>
              <a:t>Letters of reference – confidential letters submitted separately by persons who are NOT named on the grant</a:t>
            </a:r>
          </a:p>
          <a:p>
            <a:r>
              <a:rPr lang="en-US" dirty="0" smtClean="0"/>
              <a:t>Training in the responsible conduct of research</a:t>
            </a:r>
          </a:p>
          <a:p>
            <a:r>
              <a:rPr lang="en-US" dirty="0" smtClean="0"/>
              <a:t>Human subjects </a:t>
            </a:r>
          </a:p>
          <a:p>
            <a:endParaRPr lang="en-US" dirty="0"/>
          </a:p>
        </p:txBody>
      </p:sp>
    </p:spTree>
    <p:extLst>
      <p:ext uri="{BB962C8B-B14F-4D97-AF65-F5344CB8AC3E}">
        <p14:creationId xmlns:p14="http://schemas.microsoft.com/office/powerpoint/2010/main" val="1357748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General advice for the entire research plan from </a:t>
            </a:r>
            <a:r>
              <a:rPr lang="en-US" dirty="0" err="1" smtClean="0"/>
              <a:t>Seigle</a:t>
            </a:r>
            <a:endParaRPr lang="en-US" dirty="0"/>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r>
              <a:rPr lang="en-US" dirty="0" smtClean="0"/>
              <a:t>Hit the relevance hard (even for the more narrow question)</a:t>
            </a:r>
          </a:p>
          <a:p>
            <a:pPr lvl="1"/>
            <a:r>
              <a:rPr lang="en-US" dirty="0"/>
              <a:t>W</a:t>
            </a:r>
            <a:r>
              <a:rPr lang="en-US" dirty="0" smtClean="0"/>
              <a:t>e care about diarrhea in Africa, but why do we care about categorizing it correctly?</a:t>
            </a:r>
          </a:p>
          <a:p>
            <a:pPr lvl="1"/>
            <a:r>
              <a:rPr lang="en-US" dirty="0" smtClean="0"/>
              <a:t>PUBLIC HEALTH NEED! PUBLIC HEALTH NEED! </a:t>
            </a:r>
          </a:p>
          <a:p>
            <a:r>
              <a:rPr lang="en-US" dirty="0" smtClean="0"/>
              <a:t>Use the training sections</a:t>
            </a:r>
          </a:p>
          <a:p>
            <a:pPr lvl="1"/>
            <a:r>
              <a:rPr lang="en-US" dirty="0" smtClean="0"/>
              <a:t>The proposed work must be a good training experience</a:t>
            </a:r>
          </a:p>
          <a:p>
            <a:pPr lvl="1"/>
            <a:r>
              <a:rPr lang="en-US" dirty="0" smtClean="0"/>
              <a:t>AND/OR  you need more training in order to be able to do the research that is so important</a:t>
            </a:r>
          </a:p>
          <a:p>
            <a:r>
              <a:rPr lang="en-US" dirty="0" smtClean="0"/>
              <a:t>Scope</a:t>
            </a:r>
          </a:p>
          <a:p>
            <a:pPr lvl="1"/>
            <a:r>
              <a:rPr lang="en-US" dirty="0" smtClean="0"/>
              <a:t>Feasible!!! Piggybacked onto sponsor’s work</a:t>
            </a:r>
          </a:p>
          <a:p>
            <a:pPr lvl="1"/>
            <a:r>
              <a:rPr lang="en-US" dirty="0" smtClean="0"/>
              <a:t>Publishable</a:t>
            </a:r>
          </a:p>
          <a:p>
            <a:r>
              <a:rPr lang="en-US" dirty="0" smtClean="0"/>
              <a:t>Measures</a:t>
            </a:r>
          </a:p>
          <a:p>
            <a:pPr lvl="1"/>
            <a:r>
              <a:rPr lang="en-US" dirty="0" smtClean="0"/>
              <a:t>Validated scales, etc.</a:t>
            </a:r>
          </a:p>
          <a:p>
            <a:pPr lvl="1"/>
            <a:r>
              <a:rPr lang="en-US" dirty="0" smtClean="0"/>
              <a:t>Biologic outcomes preferred (and often innovative) over self-reported outcomes</a:t>
            </a:r>
          </a:p>
        </p:txBody>
      </p:sp>
    </p:spTree>
    <p:extLst>
      <p:ext uri="{BB962C8B-B14F-4D97-AF65-F5344CB8AC3E}">
        <p14:creationId xmlns:p14="http://schemas.microsoft.com/office/powerpoint/2010/main" val="324855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Judy’s strong advice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Get input from your mentors early and often</a:t>
            </a:r>
          </a:p>
          <a:p>
            <a:r>
              <a:rPr lang="en-US" dirty="0" smtClean="0"/>
              <a:t>Get multiple reviews from people within and outside your field</a:t>
            </a:r>
          </a:p>
          <a:p>
            <a:pPr lvl="1"/>
            <a:r>
              <a:rPr lang="en-US" dirty="0" smtClean="0"/>
              <a:t>Reviewers are very consistent – pick up the flaws/areas of confusion BEFORE you submit!</a:t>
            </a:r>
          </a:p>
          <a:p>
            <a:pPr lvl="1"/>
            <a:r>
              <a:rPr lang="en-US" dirty="0" smtClean="0"/>
              <a:t>Get at least one reviewer that has been on an NIH panel or has NIH funding</a:t>
            </a:r>
          </a:p>
          <a:p>
            <a:r>
              <a:rPr lang="en-US" dirty="0" smtClean="0"/>
              <a:t>If have not given yourself enough time to get reviews and input, DO NOT SUBMIT! Wait a cycle and submit a better more thoroughly vetted product.</a:t>
            </a:r>
            <a:endParaRPr lang="en-US" dirty="0"/>
          </a:p>
        </p:txBody>
      </p:sp>
    </p:spTree>
    <p:extLst>
      <p:ext uri="{BB962C8B-B14F-4D97-AF65-F5344CB8AC3E}">
        <p14:creationId xmlns:p14="http://schemas.microsoft.com/office/powerpoint/2010/main" val="927173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Specific Aims Page</a:t>
            </a:r>
            <a:endParaRPr lang="en-US" dirty="0"/>
          </a:p>
        </p:txBody>
      </p:sp>
      <p:sp>
        <p:nvSpPr>
          <p:cNvPr id="3" name="Content Placeholder 2"/>
          <p:cNvSpPr>
            <a:spLocks noGrp="1"/>
          </p:cNvSpPr>
          <p:nvPr>
            <p:ph idx="1"/>
          </p:nvPr>
        </p:nvSpPr>
        <p:spPr>
          <a:xfrm>
            <a:off x="457200" y="1600199"/>
            <a:ext cx="8229600" cy="5012635"/>
          </a:xfrm>
        </p:spPr>
        <p:txBody>
          <a:bodyPr>
            <a:normAutofit fontScale="62500" lnSpcReduction="20000"/>
          </a:bodyPr>
          <a:lstStyle/>
          <a:p>
            <a:r>
              <a:rPr lang="en-US" dirty="0" smtClean="0"/>
              <a:t>Introductory paragraph: Big picture down to narrower picture and knowledge gap</a:t>
            </a:r>
          </a:p>
          <a:p>
            <a:pPr lvl="1"/>
            <a:r>
              <a:rPr lang="en-US" dirty="0" smtClean="0"/>
              <a:t>What is the big public health problem? </a:t>
            </a:r>
          </a:p>
          <a:p>
            <a:pPr lvl="2"/>
            <a:r>
              <a:rPr lang="en-US" dirty="0" smtClean="0"/>
              <a:t>Heavy alcohol consumption is a big problem worldwide.  HIV is a big problem worldwide. Lots of people with HIV are heavy drinkers.</a:t>
            </a:r>
          </a:p>
          <a:p>
            <a:pPr lvl="1"/>
            <a:r>
              <a:rPr lang="en-US" dirty="0" smtClean="0"/>
              <a:t>What is the more narrow public health problem?</a:t>
            </a:r>
          </a:p>
          <a:p>
            <a:pPr lvl="2"/>
            <a:r>
              <a:rPr lang="en-US" dirty="0" smtClean="0"/>
              <a:t>Alcohol consumption has a negative impact on HIV by increasing transmission and interfering with treatment </a:t>
            </a:r>
          </a:p>
          <a:p>
            <a:pPr lvl="1"/>
            <a:r>
              <a:rPr lang="en-US" dirty="0" smtClean="0"/>
              <a:t>What is known/what is the knowledge gap?</a:t>
            </a:r>
          </a:p>
          <a:p>
            <a:pPr lvl="2"/>
            <a:r>
              <a:rPr lang="en-US" dirty="0" smtClean="0"/>
              <a:t>Multi-session interventions can reduce alcohol use but are costly. Mobile phones have been leveraged to improve health behaviors but it is unknown whether they can be used to deliver alcohol interventions in a resource limited setting.</a:t>
            </a:r>
          </a:p>
          <a:p>
            <a:r>
              <a:rPr lang="en-US" dirty="0" smtClean="0"/>
              <a:t> Who/what/why</a:t>
            </a:r>
          </a:p>
          <a:p>
            <a:pPr lvl="1"/>
            <a:r>
              <a:rPr lang="en-US" dirty="0" smtClean="0"/>
              <a:t>What is the long term goal of the research?</a:t>
            </a:r>
          </a:p>
          <a:p>
            <a:pPr lvl="2"/>
            <a:r>
              <a:rPr lang="en-US" dirty="0" smtClean="0"/>
              <a:t>To reduce the impact of alcohol on the HIV epidemic in SSA</a:t>
            </a:r>
          </a:p>
          <a:p>
            <a:pPr lvl="1"/>
            <a:r>
              <a:rPr lang="en-US" dirty="0" smtClean="0"/>
              <a:t>What is the short term goal?</a:t>
            </a:r>
          </a:p>
          <a:p>
            <a:pPr lvl="2"/>
            <a:r>
              <a:rPr lang="en-US" dirty="0" smtClean="0"/>
              <a:t>To develop the intervention</a:t>
            </a:r>
          </a:p>
          <a:p>
            <a:pPr lvl="2"/>
            <a:r>
              <a:rPr lang="en-US" dirty="0" smtClean="0"/>
              <a:t>To determine the efficacy of the intervention</a:t>
            </a:r>
          </a:p>
          <a:p>
            <a:pPr lvl="1"/>
            <a:r>
              <a:rPr lang="en-US" dirty="0" smtClean="0"/>
              <a:t>What is the central hypothesis?</a:t>
            </a:r>
          </a:p>
          <a:p>
            <a:pPr lvl="1"/>
            <a:r>
              <a:rPr lang="en-US" dirty="0" smtClean="0"/>
              <a:t>Rationale: How this research will close the gap</a:t>
            </a:r>
          </a:p>
        </p:txBody>
      </p:sp>
    </p:spTree>
    <p:extLst>
      <p:ext uri="{BB962C8B-B14F-4D97-AF65-F5344CB8AC3E}">
        <p14:creationId xmlns:p14="http://schemas.microsoft.com/office/powerpoint/2010/main" val="947714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Specific Aims page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aims themselves (Aim 1, Aim 2, Aim 3)</a:t>
            </a:r>
          </a:p>
          <a:p>
            <a:pPr lvl="1"/>
            <a:r>
              <a:rPr lang="en-US" dirty="0" smtClean="0"/>
              <a:t>Include testable hypotheses </a:t>
            </a:r>
            <a:r>
              <a:rPr lang="en-US" u="sng" dirty="0" smtClean="0"/>
              <a:t>or</a:t>
            </a:r>
            <a:r>
              <a:rPr lang="en-US" dirty="0" smtClean="0"/>
              <a:t> steps needed (fine for training and exploratory grant proposals) before you are able to test the hypothesis that will inform your long term goal</a:t>
            </a:r>
          </a:p>
          <a:p>
            <a:pPr lvl="2"/>
            <a:r>
              <a:rPr lang="en-US" dirty="0" smtClean="0"/>
              <a:t>For example,  developing or piloting an intervention is not a testable hypothesis, but it does inform your central hypothesis that you will eventually test</a:t>
            </a:r>
            <a:r>
              <a:rPr lang="en-US" dirty="0" smtClean="0"/>
              <a:t>…</a:t>
            </a:r>
          </a:p>
          <a:p>
            <a:pPr lvl="2"/>
            <a:r>
              <a:rPr lang="en-US" dirty="0" smtClean="0"/>
              <a:t>Note that stand alone RCTs, even pilot RCTs, are NOT allowed on F grants </a:t>
            </a:r>
            <a:endParaRPr lang="en-US" dirty="0" smtClean="0"/>
          </a:p>
          <a:p>
            <a:pPr lvl="1"/>
            <a:r>
              <a:rPr lang="en-US" dirty="0" smtClean="0"/>
              <a:t>Not dependent on the success of the previous aim</a:t>
            </a:r>
          </a:p>
          <a:p>
            <a:r>
              <a:rPr lang="en-US" dirty="0" smtClean="0"/>
              <a:t>Payoff paragraph</a:t>
            </a:r>
          </a:p>
          <a:p>
            <a:pPr lvl="1"/>
            <a:r>
              <a:rPr lang="en-US" dirty="0" smtClean="0"/>
              <a:t>How this will move the field forward</a:t>
            </a:r>
          </a:p>
          <a:p>
            <a:pPr lvl="1"/>
            <a:r>
              <a:rPr lang="en-US" dirty="0" smtClean="0"/>
              <a:t>What further research this will lead to</a:t>
            </a:r>
          </a:p>
          <a:p>
            <a:pPr lvl="2"/>
            <a:r>
              <a:rPr lang="en-US" dirty="0" smtClean="0"/>
              <a:t>This is where you can say </a:t>
            </a:r>
            <a:r>
              <a:rPr lang="en-US" u="sng" dirty="0" smtClean="0"/>
              <a:t>how this will help your training and career development</a:t>
            </a:r>
          </a:p>
          <a:p>
            <a:pPr lvl="2"/>
            <a:endParaRPr lang="en-US" dirty="0" smtClean="0"/>
          </a:p>
          <a:p>
            <a:pPr lvl="1"/>
            <a:endParaRPr lang="en-US" dirty="0"/>
          </a:p>
        </p:txBody>
      </p:sp>
    </p:spTree>
    <p:extLst>
      <p:ext uri="{BB962C8B-B14F-4D97-AF65-F5344CB8AC3E}">
        <p14:creationId xmlns:p14="http://schemas.microsoft.com/office/powerpoint/2010/main" val="346467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Specific Aims page</a:t>
            </a:r>
            <a:endParaRPr lang="en-US" dirty="0"/>
          </a:p>
        </p:txBody>
      </p:sp>
      <p:sp>
        <p:nvSpPr>
          <p:cNvPr id="3" name="Content Placeholder 2"/>
          <p:cNvSpPr>
            <a:spLocks noGrp="1"/>
          </p:cNvSpPr>
          <p:nvPr>
            <p:ph idx="1"/>
          </p:nvPr>
        </p:nvSpPr>
        <p:spPr/>
        <p:txBody>
          <a:bodyPr>
            <a:normAutofit/>
          </a:bodyPr>
          <a:lstStyle/>
          <a:p>
            <a:r>
              <a:rPr lang="en-US" dirty="0" smtClean="0"/>
              <a:t>Work </a:t>
            </a:r>
            <a:r>
              <a:rPr lang="en-US" dirty="0" smtClean="0"/>
              <a:t>on this over and over. </a:t>
            </a:r>
            <a:endParaRPr lang="en-US" dirty="0" smtClean="0"/>
          </a:p>
          <a:p>
            <a:r>
              <a:rPr lang="en-US" dirty="0" smtClean="0"/>
              <a:t>It </a:t>
            </a:r>
            <a:r>
              <a:rPr lang="en-US" dirty="0" smtClean="0"/>
              <a:t>will be what most reviewers read. </a:t>
            </a:r>
            <a:endParaRPr lang="en-US" dirty="0" smtClean="0"/>
          </a:p>
          <a:p>
            <a:r>
              <a:rPr lang="en-US" dirty="0" smtClean="0"/>
              <a:t>You </a:t>
            </a:r>
            <a:r>
              <a:rPr lang="en-US" dirty="0" smtClean="0"/>
              <a:t>can also use drafts to get input from mentors, colleagues, etc.</a:t>
            </a:r>
          </a:p>
        </p:txBody>
      </p:sp>
    </p:spTree>
    <p:extLst>
      <p:ext uri="{BB962C8B-B14F-4D97-AF65-F5344CB8AC3E}">
        <p14:creationId xmlns:p14="http://schemas.microsoft.com/office/powerpoint/2010/main" val="1246903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the Research Plan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Not too much</a:t>
            </a:r>
          </a:p>
          <a:p>
            <a:pPr lvl="1"/>
            <a:r>
              <a:rPr lang="en-US" dirty="0" smtClean="0"/>
              <a:t>Do you have a cohort, patient base, etc. in which you can easily add on questions, etc.</a:t>
            </a:r>
          </a:p>
          <a:p>
            <a:pPr lvl="1"/>
            <a:r>
              <a:rPr lang="en-US" dirty="0" smtClean="0"/>
              <a:t>How many steps are involved in the data collection?</a:t>
            </a:r>
          </a:p>
          <a:p>
            <a:pPr lvl="1"/>
            <a:r>
              <a:rPr lang="en-US" dirty="0" smtClean="0"/>
              <a:t>Are you and/or your sponsors/consultants capable of doing this?</a:t>
            </a:r>
          </a:p>
          <a:p>
            <a:pPr lvl="1"/>
            <a:r>
              <a:rPr lang="en-US" dirty="0" smtClean="0"/>
              <a:t>Will it fit into the time/budget?</a:t>
            </a:r>
          </a:p>
          <a:p>
            <a:pPr lvl="1"/>
            <a:r>
              <a:rPr lang="en-US" dirty="0" smtClean="0"/>
              <a:t>“Very ambitious” is frequently a critique</a:t>
            </a:r>
          </a:p>
          <a:p>
            <a:r>
              <a:rPr lang="en-US" dirty="0" smtClean="0"/>
              <a:t>But not too little</a:t>
            </a:r>
          </a:p>
          <a:p>
            <a:pPr lvl="1"/>
            <a:r>
              <a:rPr lang="en-US" dirty="0" smtClean="0"/>
              <a:t>How much will it advance the field?</a:t>
            </a:r>
          </a:p>
          <a:p>
            <a:pPr marL="457200" lvl="1" indent="0">
              <a:buNone/>
            </a:pPr>
            <a:endParaRPr lang="en-US" dirty="0" smtClean="0"/>
          </a:p>
        </p:txBody>
      </p:sp>
    </p:spTree>
    <p:extLst>
      <p:ext uri="{BB962C8B-B14F-4D97-AF65-F5344CB8AC3E}">
        <p14:creationId xmlns:p14="http://schemas.microsoft.com/office/powerpoint/2010/main" val="15656131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5067</TotalTime>
  <Words>1323</Words>
  <Application>Microsoft Macintosh PowerPoint</Application>
  <PresentationFormat>On-screen Show (4:3)</PresentationFormat>
  <Paragraphs>133</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Calibri body</vt:lpstr>
      <vt:lpstr>Wingdings</vt:lpstr>
      <vt:lpstr>Arial</vt:lpstr>
      <vt:lpstr>Office Theme</vt:lpstr>
      <vt:lpstr>Agenda for today </vt:lpstr>
      <vt:lpstr>Structure of research sections of NIH proposal</vt:lpstr>
      <vt:lpstr>Other proposal components</vt:lpstr>
      <vt:lpstr>General advice for the entire research plan from Seigle</vt:lpstr>
      <vt:lpstr>Judy’s strong advice</vt:lpstr>
      <vt:lpstr>The Specific Aims Page</vt:lpstr>
      <vt:lpstr>The Specific Aims page</vt:lpstr>
      <vt:lpstr>The Specific Aims page</vt:lpstr>
      <vt:lpstr>Scope of the Research Plan</vt:lpstr>
      <vt:lpstr>Significance</vt:lpstr>
      <vt:lpstr>Significance</vt:lpstr>
      <vt:lpstr>Innovation</vt:lpstr>
      <vt:lpstr>Innovation</vt:lpstr>
      <vt:lpstr>Approach</vt:lpstr>
      <vt:lpstr>Checklist of specific aims pages</vt:lpstr>
    </vt:vector>
  </TitlesOfParts>
  <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Strategy 6 pages for training grants 12 pages for R grants</dc:title>
  <dc:creator>Judith Hahn</dc:creator>
  <cp:lastModifiedBy>Judy Hahn</cp:lastModifiedBy>
  <cp:revision>48</cp:revision>
  <cp:lastPrinted>2017-01-23T21:03:40Z</cp:lastPrinted>
  <dcterms:created xsi:type="dcterms:W3CDTF">2016-04-18T15:57:13Z</dcterms:created>
  <dcterms:modified xsi:type="dcterms:W3CDTF">2018-01-19T21:37:16Z</dcterms:modified>
</cp:coreProperties>
</file>