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58"/>
  </p:notesMasterIdLst>
  <p:handoutMasterIdLst>
    <p:handoutMasterId r:id="rId59"/>
  </p:handoutMasterIdLst>
  <p:sldIdLst>
    <p:sldId id="406" r:id="rId7"/>
    <p:sldId id="665" r:id="rId8"/>
    <p:sldId id="636" r:id="rId9"/>
    <p:sldId id="618" r:id="rId10"/>
    <p:sldId id="619" r:id="rId11"/>
    <p:sldId id="686" r:id="rId12"/>
    <p:sldId id="622" r:id="rId13"/>
    <p:sldId id="672" r:id="rId14"/>
    <p:sldId id="621" r:id="rId15"/>
    <p:sldId id="620" r:id="rId16"/>
    <p:sldId id="682" r:id="rId17"/>
    <p:sldId id="623" r:id="rId18"/>
    <p:sldId id="688" r:id="rId19"/>
    <p:sldId id="689" r:id="rId20"/>
    <p:sldId id="690" r:id="rId21"/>
    <p:sldId id="629" r:id="rId22"/>
    <p:sldId id="625" r:id="rId23"/>
    <p:sldId id="626" r:id="rId24"/>
    <p:sldId id="627" r:id="rId25"/>
    <p:sldId id="683" r:id="rId26"/>
    <p:sldId id="679" r:id="rId27"/>
    <p:sldId id="687" r:id="rId28"/>
    <p:sldId id="678" r:id="rId29"/>
    <p:sldId id="691" r:id="rId30"/>
    <p:sldId id="681" r:id="rId31"/>
    <p:sldId id="677" r:id="rId32"/>
    <p:sldId id="661" r:id="rId33"/>
    <p:sldId id="664" r:id="rId34"/>
    <p:sldId id="662" r:id="rId35"/>
    <p:sldId id="663" r:id="rId36"/>
    <p:sldId id="670" r:id="rId37"/>
    <p:sldId id="684" r:id="rId38"/>
    <p:sldId id="648" r:id="rId39"/>
    <p:sldId id="652" r:id="rId40"/>
    <p:sldId id="653" r:id="rId41"/>
    <p:sldId id="660" r:id="rId42"/>
    <p:sldId id="651" r:id="rId43"/>
    <p:sldId id="650" r:id="rId44"/>
    <p:sldId id="654" r:id="rId45"/>
    <p:sldId id="676" r:id="rId46"/>
    <p:sldId id="685" r:id="rId47"/>
    <p:sldId id="692" r:id="rId48"/>
    <p:sldId id="693" r:id="rId49"/>
    <p:sldId id="694" r:id="rId50"/>
    <p:sldId id="695" r:id="rId51"/>
    <p:sldId id="696" r:id="rId52"/>
    <p:sldId id="697" r:id="rId53"/>
    <p:sldId id="698" r:id="rId54"/>
    <p:sldId id="699" r:id="rId55"/>
    <p:sldId id="700" r:id="rId56"/>
    <p:sldId id="488" r:id="rId5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0480" autoAdjust="0"/>
    <p:restoredTop sz="89011" autoAdjust="0"/>
  </p:normalViewPr>
  <p:slideViewPr>
    <p:cSldViewPr snapToGrid="0" snapToObjects="1" showGuides="1">
      <p:cViewPr varScale="1">
        <p:scale>
          <a:sx n="65" d="100"/>
          <a:sy n="65" d="100"/>
        </p:scale>
        <p:origin x="-2152" y="-104"/>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9/17/18</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9/17/18</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smtClean="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9/17/18</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Famine: 1866-68</a:t>
            </a:r>
          </a:p>
          <a:p>
            <a:r>
              <a:rPr lang="en-US" dirty="0" smtClean="0"/>
              <a:t>15</a:t>
            </a:r>
            <a:r>
              <a:rPr lang="en-US" baseline="0" dirty="0" smtClean="0"/>
              <a:t> months between two wars (1939-40 was the first one) between </a:t>
            </a:r>
            <a:r>
              <a:rPr lang="en-US" baseline="0" dirty="0" err="1" smtClean="0"/>
              <a:t>finland</a:t>
            </a:r>
            <a:r>
              <a:rPr lang="en-US" baseline="0" dirty="0" smtClean="0"/>
              <a:t> and soviet union.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9/17/18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349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Lower right: </a:t>
            </a:r>
            <a:r>
              <a:rPr lang="en-US" dirty="0" err="1" smtClean="0"/>
              <a:t>florida</a:t>
            </a:r>
            <a:endParaRPr lang="en-US" dirty="0" smtClean="0"/>
          </a:p>
          <a:p>
            <a:r>
              <a:rPr lang="en-US" dirty="0" smtClean="0"/>
              <a:t>Middle bottom: </a:t>
            </a:r>
            <a:r>
              <a:rPr lang="en-US" dirty="0" err="1" smtClean="0"/>
              <a:t>kansas</a:t>
            </a:r>
            <a:endParaRPr lang="en-US" dirty="0" smtClean="0"/>
          </a:p>
          <a:p>
            <a:r>
              <a:rPr lang="en-US" dirty="0" smtClean="0"/>
              <a:t>Lower</a:t>
            </a:r>
            <a:r>
              <a:rPr lang="en-US" baseline="0" dirty="0" smtClean="0"/>
              <a:t> left: </a:t>
            </a:r>
            <a:r>
              <a:rPr lang="en-US" baseline="0" dirty="0" err="1" smtClean="0"/>
              <a:t>alaska</a:t>
            </a:r>
            <a:endParaRPr lang="en-US" baseline="0" dirty="0" smtClean="0"/>
          </a:p>
          <a:p>
            <a:r>
              <a:rPr lang="en-US" baseline="0" dirty="0" smtClean="0"/>
              <a:t>Middle right: </a:t>
            </a:r>
            <a:r>
              <a:rPr lang="en-US" baseline="0" dirty="0" err="1" smtClean="0"/>
              <a:t>texas</a:t>
            </a:r>
            <a:endParaRPr lang="en-US" baseline="0" dirty="0" smtClean="0"/>
          </a:p>
          <a:p>
            <a:r>
              <a:rPr lang="en-US" baseline="0" dirty="0" smtClean="0"/>
              <a:t>Top middle: </a:t>
            </a:r>
            <a:r>
              <a:rPr lang="en-US" baseline="0" dirty="0" err="1" smtClean="0"/>
              <a:t>iown</a:t>
            </a:r>
            <a:endParaRPr lang="en-US" baseline="0" dirty="0" smtClean="0"/>
          </a:p>
          <a:p>
            <a:r>
              <a:rPr lang="en-US" baseline="0" dirty="0" smtClean="0"/>
              <a:t>Left middle: </a:t>
            </a:r>
            <a:r>
              <a:rPr lang="en-US" baseline="0" dirty="0" err="1" smtClean="0"/>
              <a:t>hawaii</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9/17/18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36</a:t>
            </a:fld>
            <a:endParaRPr lang="en-US" dirty="0">
              <a:latin typeface="Arial" pitchFamily="34" charset="0"/>
              <a:cs typeface="Arial" pitchFamily="34" charset="0"/>
            </a:endParaRPr>
          </a:p>
        </p:txBody>
      </p:sp>
    </p:spTree>
    <p:extLst>
      <p:ext uri="{BB962C8B-B14F-4D97-AF65-F5344CB8AC3E}">
        <p14:creationId xmlns:p14="http://schemas.microsoft.com/office/powerpoint/2010/main" val="71509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Final boiler plate language: 2 versions</a:t>
            </a:r>
          </a:p>
          <a:p>
            <a:endParaRPr lang="en-US" dirty="0" smtClean="0"/>
          </a:p>
          <a:p>
            <a:r>
              <a:rPr lang="en-US" sz="1200" kern="1200" dirty="0" smtClean="0">
                <a:solidFill>
                  <a:schemeClr val="tx1"/>
                </a:solidFill>
                <a:latin typeface="Arial" pitchFamily="34" charset="0"/>
                <a:ea typeface="+mn-ea"/>
                <a:cs typeface="Arial" pitchFamily="34" charset="0"/>
              </a:rPr>
              <a:t>Through its singular focus on health, UCSF is leading revolutions in health.</a:t>
            </a:r>
          </a:p>
          <a:p>
            <a:r>
              <a:rPr lang="en-US" sz="1200" kern="1200" smtClean="0">
                <a:solidFill>
                  <a:schemeClr val="tx1"/>
                </a:solidFill>
                <a:latin typeface="Arial" pitchFamily="34" charset="0"/>
                <a:ea typeface="+mn-ea"/>
                <a:cs typeface="Arial" pitchFamily="34" charset="0"/>
              </a:rPr>
              <a:t>UCSF is driven by the idea that great breakthroughs are achieved when the best research, the best education and the best patient care converge.</a:t>
            </a:r>
            <a:endParaRPr lang="en-US" smtClean="0"/>
          </a:p>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81535CF-1E6D-4F58-ADCA-A0D754487971}" type="datetime1">
              <a:rPr lang="en-US" smtClean="0">
                <a:latin typeface="Arial" pitchFamily="34" charset="0"/>
                <a:cs typeface="Arial" pitchFamily="34" charset="0"/>
              </a:rPr>
              <a:t>9/17/18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8420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9/17/18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9/17/18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9/17/18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9/17/18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9/17/18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9/17/18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9/17/18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9/17/18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9/17/18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9/17/18</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9/17/18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9/17/18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9/17/18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9/17/18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9/17/18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9/17/18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4" name="Picture 3"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9/17/18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9/17/18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9/17/18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9/17/18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9/17/18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9/17/18</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5" name="Picture 14"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9/17/18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9/17/18</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9/17/18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9/17/18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9/17/18</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9/17/18</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9/17/18</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9/17/18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9/17/18</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9/17/18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9/17/18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9/17/18</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9/17/18</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9/17/18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8" name="Picture 17"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9/17/18</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323803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502429"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6" name="Picture 15"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9/17/18</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9/17/18</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image" Target="../media/image6.emf"/><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image" Target="../media/image6.emf"/><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theme" Target="../theme/theme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9/17/18</a:t>
            </a:fld>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9/17/18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9/17/18</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jpeg"/><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3.emf"/><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9.png"/><Relationship Id="rId3"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293890"/>
            <a:ext cx="6595720" cy="1208279"/>
          </a:xfrm>
        </p:spPr>
        <p:txBody>
          <a:bodyPr/>
          <a:lstStyle/>
          <a:p>
            <a:r>
              <a:rPr lang="en-US" dirty="0" smtClean="0">
                <a:ea typeface="MS PGothic" charset="0"/>
              </a:rPr>
              <a:t>Demography and Demographic </a:t>
            </a:r>
            <a:r>
              <a:rPr lang="en-US" dirty="0">
                <a:ea typeface="MS PGothic" charset="0"/>
              </a:rPr>
              <a:t>M</a:t>
            </a:r>
            <a:r>
              <a:rPr lang="en-US" dirty="0" smtClean="0">
                <a:ea typeface="MS PGothic" charset="0"/>
              </a:rPr>
              <a:t>ethods for Public Health</a:t>
            </a:r>
            <a:endParaRPr lang="en-US" dirty="0"/>
          </a:p>
        </p:txBody>
      </p:sp>
      <p:sp>
        <p:nvSpPr>
          <p:cNvPr id="3" name="Text Placeholder 2"/>
          <p:cNvSpPr>
            <a:spLocks noGrp="1"/>
          </p:cNvSpPr>
          <p:nvPr>
            <p:ph type="body" idx="1"/>
          </p:nvPr>
        </p:nvSpPr>
        <p:spPr/>
        <p:txBody>
          <a:bodyPr/>
          <a:lstStyle/>
          <a:p>
            <a:r>
              <a:rPr lang="en-US" dirty="0">
                <a:ea typeface="MS PGothic" charset="0"/>
              </a:rPr>
              <a:t/>
            </a:r>
            <a:br>
              <a:rPr lang="en-US" dirty="0">
                <a:ea typeface="MS PGothic" charset="0"/>
              </a:rPr>
            </a:br>
            <a:endParaRPr lang="en-US" dirty="0"/>
          </a:p>
        </p:txBody>
      </p:sp>
      <p:sp>
        <p:nvSpPr>
          <p:cNvPr id="11" name="Text Placeholder 10"/>
          <p:cNvSpPr>
            <a:spLocks noGrp="1"/>
          </p:cNvSpPr>
          <p:nvPr>
            <p:ph type="body" sz="quarter" idx="10"/>
          </p:nvPr>
        </p:nvSpPr>
        <p:spPr>
          <a:xfrm>
            <a:off x="747713" y="4667513"/>
            <a:ext cx="6477000" cy="193675"/>
          </a:xfrm>
        </p:spPr>
        <p:txBody>
          <a:bodyPr/>
          <a:lstStyle/>
          <a:p>
            <a:pPr>
              <a:lnSpc>
                <a:spcPct val="100000"/>
              </a:lnSpc>
            </a:pPr>
            <a:r>
              <a:rPr lang="en-US" dirty="0" smtClean="0">
                <a:latin typeface="+mn-lt"/>
              </a:rPr>
              <a:t>Nadia Diamond-Smith, PhD, MSc</a:t>
            </a:r>
          </a:p>
          <a:p>
            <a:pPr>
              <a:lnSpc>
                <a:spcPct val="100000"/>
              </a:lnSpc>
            </a:pPr>
            <a:r>
              <a:rPr lang="en-US" dirty="0">
                <a:latin typeface="+mn-lt"/>
              </a:rPr>
              <a:t>Assistant </a:t>
            </a:r>
            <a:r>
              <a:rPr lang="en-US" dirty="0" smtClean="0">
                <a:latin typeface="+mn-lt"/>
              </a:rPr>
              <a:t>Professor</a:t>
            </a:r>
          </a:p>
          <a:p>
            <a:pPr>
              <a:lnSpc>
                <a:spcPct val="100000"/>
              </a:lnSpc>
            </a:pPr>
            <a:r>
              <a:rPr lang="en-US" dirty="0" smtClean="0">
                <a:latin typeface="+mn-lt"/>
              </a:rPr>
              <a:t>Institute for Global Health </a:t>
            </a:r>
            <a:endParaRPr lang="en-US" dirty="0">
              <a:latin typeface="+mn-lt"/>
            </a:endParaRPr>
          </a:p>
          <a:p>
            <a:pPr>
              <a:lnSpc>
                <a:spcPct val="100000"/>
              </a:lnSpc>
            </a:pPr>
            <a:r>
              <a:rPr lang="en-US" dirty="0" smtClean="0">
                <a:latin typeface="+mn-lt"/>
              </a:rPr>
              <a:t>Department of Epidemiology and Biostatistics, </a:t>
            </a:r>
          </a:p>
          <a:p>
            <a:pPr>
              <a:lnSpc>
                <a:spcPct val="100000"/>
              </a:lnSpc>
            </a:pPr>
            <a:r>
              <a:rPr lang="en-US" dirty="0" smtClean="0">
                <a:latin typeface="+mn-lt"/>
              </a:rPr>
              <a:t>UCSF</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Topics covered in the course</a:t>
            </a:r>
            <a:endParaRPr lang="en-US" dirty="0"/>
          </a:p>
        </p:txBody>
      </p:sp>
      <p:sp>
        <p:nvSpPr>
          <p:cNvPr id="3" name="Content Placeholder 2"/>
          <p:cNvSpPr>
            <a:spLocks noGrp="1"/>
          </p:cNvSpPr>
          <p:nvPr>
            <p:ph idx="1"/>
          </p:nvPr>
        </p:nvSpPr>
        <p:spPr>
          <a:xfrm>
            <a:off x="729161" y="1272242"/>
            <a:ext cx="8325548" cy="4011502"/>
          </a:xfrm>
        </p:spPr>
        <p:txBody>
          <a:bodyPr/>
          <a:lstStyle/>
          <a:p>
            <a:r>
              <a:rPr lang="en-US" dirty="0" smtClean="0">
                <a:latin typeface="+mn-lt"/>
              </a:rPr>
              <a:t>Intro to demography and theory, </a:t>
            </a:r>
            <a:r>
              <a:rPr lang="en-US" dirty="0">
                <a:solidFill>
                  <a:srgbClr val="052049"/>
                </a:solidFill>
                <a:latin typeface="+mn-lt"/>
              </a:rPr>
              <a:t>Population Growth </a:t>
            </a:r>
            <a:r>
              <a:rPr lang="en-US" dirty="0" smtClean="0">
                <a:latin typeface="+mn-lt"/>
              </a:rPr>
              <a:t> (today)</a:t>
            </a:r>
          </a:p>
          <a:p>
            <a:r>
              <a:rPr lang="en-US" dirty="0" smtClean="0">
                <a:latin typeface="+mn-lt"/>
              </a:rPr>
              <a:t>Fertility, the impact of contraception and abortion on Population (Diana Greene Foster, UCSF)</a:t>
            </a:r>
            <a:endParaRPr lang="en-US" dirty="0">
              <a:latin typeface="+mn-lt"/>
            </a:endParaRPr>
          </a:p>
          <a:p>
            <a:r>
              <a:rPr lang="en-US" dirty="0" smtClean="0">
                <a:latin typeface="+mn-lt"/>
              </a:rPr>
              <a:t>Mortality</a:t>
            </a:r>
          </a:p>
          <a:p>
            <a:r>
              <a:rPr lang="en-US" dirty="0" smtClean="0">
                <a:latin typeface="+mn-lt"/>
              </a:rPr>
              <a:t>Data sources, quality of data and indirect methods; Aging </a:t>
            </a:r>
          </a:p>
          <a:p>
            <a:r>
              <a:rPr lang="en-US" dirty="0" smtClean="0">
                <a:latin typeface="+mn-lt"/>
              </a:rPr>
              <a:t>Disability and work: </a:t>
            </a:r>
            <a:r>
              <a:rPr lang="en-US" dirty="0">
                <a:latin typeface="+mn-lt"/>
              </a:rPr>
              <a:t>Guest lecturer </a:t>
            </a:r>
            <a:r>
              <a:rPr lang="en-US" dirty="0" err="1" smtClean="0">
                <a:latin typeface="+mn-lt"/>
              </a:rPr>
              <a:t>Amal</a:t>
            </a:r>
            <a:r>
              <a:rPr lang="en-US" dirty="0" smtClean="0">
                <a:latin typeface="+mn-lt"/>
              </a:rPr>
              <a:t> </a:t>
            </a:r>
            <a:r>
              <a:rPr lang="en-US" dirty="0">
                <a:latin typeface="+mn-lt"/>
              </a:rPr>
              <a:t>Harrati, Stanford University </a:t>
            </a:r>
            <a:endParaRPr lang="en-US" dirty="0" smtClean="0">
              <a:latin typeface="+mn-lt"/>
            </a:endParaRPr>
          </a:p>
          <a:p>
            <a:r>
              <a:rPr lang="en-US" dirty="0" smtClean="0">
                <a:latin typeface="+mn-lt"/>
              </a:rPr>
              <a:t>Race and Health: </a:t>
            </a:r>
            <a:r>
              <a:rPr lang="en-US" dirty="0">
                <a:latin typeface="+mn-lt"/>
              </a:rPr>
              <a:t>Guest lecturer </a:t>
            </a:r>
            <a:r>
              <a:rPr lang="en-US" dirty="0" smtClean="0">
                <a:latin typeface="+mn-lt"/>
              </a:rPr>
              <a:t>Robert Pickett (UC Berkeley)</a:t>
            </a:r>
          </a:p>
          <a:p>
            <a:r>
              <a:rPr lang="en-US" dirty="0" smtClean="0">
                <a:latin typeface="+mn-lt"/>
              </a:rPr>
              <a:t>Residential </a:t>
            </a:r>
            <a:r>
              <a:rPr lang="en-US" dirty="0">
                <a:latin typeface="+mn-lt"/>
              </a:rPr>
              <a:t>S</a:t>
            </a:r>
            <a:r>
              <a:rPr lang="en-US" dirty="0" smtClean="0">
                <a:latin typeface="+mn-lt"/>
              </a:rPr>
              <a:t>egregation: </a:t>
            </a:r>
            <a:r>
              <a:rPr lang="en-US" dirty="0">
                <a:latin typeface="+mn-lt"/>
              </a:rPr>
              <a:t>Guest lecturer </a:t>
            </a:r>
            <a:r>
              <a:rPr lang="en-US" dirty="0" smtClean="0">
                <a:latin typeface="+mn-lt"/>
              </a:rPr>
              <a:t>Joan </a:t>
            </a:r>
            <a:r>
              <a:rPr lang="en-US" dirty="0">
                <a:latin typeface="+mn-lt"/>
              </a:rPr>
              <a:t>Casey, UC </a:t>
            </a:r>
            <a:r>
              <a:rPr lang="en-US" dirty="0" smtClean="0">
                <a:latin typeface="+mn-lt"/>
              </a:rPr>
              <a:t>Berkeley; </a:t>
            </a:r>
          </a:p>
          <a:p>
            <a:r>
              <a:rPr lang="en-US" dirty="0" smtClean="0">
                <a:latin typeface="+mn-lt"/>
              </a:rPr>
              <a:t>Migration </a:t>
            </a:r>
            <a:r>
              <a:rPr lang="en-US" dirty="0">
                <a:latin typeface="+mn-lt"/>
              </a:rPr>
              <a:t>and </a:t>
            </a:r>
            <a:r>
              <a:rPr lang="en-US" dirty="0" smtClean="0">
                <a:latin typeface="+mn-lt"/>
              </a:rPr>
              <a:t>Urbanization</a:t>
            </a:r>
          </a:p>
          <a:p>
            <a:r>
              <a:rPr lang="en-US" dirty="0" smtClean="0">
                <a:solidFill>
                  <a:srgbClr val="052049"/>
                </a:solidFill>
                <a:latin typeface="+mn-lt"/>
              </a:rPr>
              <a:t>Gender and health (sex ratios), </a:t>
            </a:r>
            <a:r>
              <a:rPr lang="en-US" dirty="0">
                <a:latin typeface="+mn-lt"/>
              </a:rPr>
              <a:t>Family </a:t>
            </a:r>
            <a:r>
              <a:rPr lang="en-US" dirty="0" smtClean="0">
                <a:latin typeface="+mn-lt"/>
              </a:rPr>
              <a:t>Demography</a:t>
            </a:r>
          </a:p>
          <a:p>
            <a:r>
              <a:rPr lang="en-US" dirty="0" smtClean="0">
                <a:latin typeface="+mn-lt"/>
              </a:rPr>
              <a:t>Final class is presentations</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321108136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b="1" dirty="0" smtClean="0">
                <a:latin typeface="+mn-lt"/>
              </a:rPr>
              <a:t>What </a:t>
            </a:r>
            <a:r>
              <a:rPr lang="en-US" sz="2400" b="1" dirty="0">
                <a:latin typeface="+mn-lt"/>
              </a:rPr>
              <a:t>is demography</a:t>
            </a:r>
            <a:r>
              <a:rPr lang="en-US" sz="2400" dirty="0">
                <a:latin typeface="+mn-lt"/>
              </a:rPr>
              <a:t>?</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dirty="0" smtClean="0">
                <a:latin typeface="+mn-lt"/>
              </a:rPr>
              <a:t>Demographic theory </a:t>
            </a:r>
            <a:r>
              <a:rPr lang="en-US" sz="2400" dirty="0" smtClean="0">
                <a:solidFill>
                  <a:srgbClr val="052049"/>
                </a:solidFill>
                <a:latin typeface="Garamond"/>
              </a:rPr>
              <a:t>and </a:t>
            </a:r>
            <a:r>
              <a:rPr lang="en-US" sz="2400" dirty="0">
                <a:solidFill>
                  <a:srgbClr val="052049"/>
                </a:solidFill>
                <a:latin typeface="Garamond"/>
              </a:rPr>
              <a:t>population </a:t>
            </a:r>
            <a:r>
              <a:rPr lang="en-US" sz="2400" dirty="0" smtClean="0">
                <a:solidFill>
                  <a:srgbClr val="052049"/>
                </a:solidFill>
                <a:latin typeface="Garamond"/>
              </a:rPr>
              <a:t>growth</a:t>
            </a:r>
            <a:endParaRPr lang="en-US" sz="2400" dirty="0" smtClean="0">
              <a:latin typeface="+mn-lt"/>
            </a:endParaRP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7809770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What is Demography?</a:t>
            </a:r>
            <a:endParaRPr lang="en-US" dirty="0"/>
          </a:p>
        </p:txBody>
      </p:sp>
      <p:sp>
        <p:nvSpPr>
          <p:cNvPr id="3" name="Content Placeholder 2"/>
          <p:cNvSpPr>
            <a:spLocks noGrp="1"/>
          </p:cNvSpPr>
          <p:nvPr>
            <p:ph idx="1"/>
          </p:nvPr>
        </p:nvSpPr>
        <p:spPr>
          <a:xfrm>
            <a:off x="358009" y="1462742"/>
            <a:ext cx="8325548" cy="4011502"/>
          </a:xfrm>
        </p:spPr>
        <p:txBody>
          <a:bodyPr/>
          <a:lstStyle/>
          <a:p>
            <a:pPr marL="0" lvl="1" indent="0">
              <a:buNone/>
            </a:pPr>
            <a:r>
              <a:rPr lang="en-US" dirty="0">
                <a:latin typeface="+mn-lt"/>
              </a:rPr>
              <a:t>“Demography is the scientific study of human populations, primarily with respect to their size, their structure and their development</a:t>
            </a:r>
            <a:r>
              <a:rPr lang="en-US" dirty="0" smtClean="0">
                <a:latin typeface="+mn-lt"/>
              </a:rPr>
              <a:t>”</a:t>
            </a:r>
          </a:p>
          <a:p>
            <a:pPr marL="0" lvl="1" indent="0">
              <a:buNone/>
            </a:pPr>
            <a:endParaRPr lang="en-US" dirty="0">
              <a:latin typeface="+mn-lt"/>
            </a:endParaRPr>
          </a:p>
          <a:p>
            <a:pPr marL="0" lvl="1" indent="0">
              <a:buNone/>
            </a:pPr>
            <a:r>
              <a:rPr lang="en-US" dirty="0" smtClean="0"/>
              <a:t>					</a:t>
            </a:r>
            <a:r>
              <a:rPr lang="en-US" dirty="0" smtClean="0">
                <a:latin typeface="+mn-lt"/>
              </a:rPr>
              <a:t>Demography =</a:t>
            </a:r>
          </a:p>
          <a:p>
            <a:pPr marL="0" lvl="1" indent="0">
              <a:buNone/>
            </a:pPr>
            <a:r>
              <a:rPr lang="en-US" dirty="0" smtClean="0">
                <a:latin typeface="+mn-lt"/>
              </a:rPr>
              <a:t>				</a:t>
            </a:r>
            <a:r>
              <a:rPr lang="en-US" dirty="0">
                <a:latin typeface="+mn-lt"/>
              </a:rPr>
              <a:t>	</a:t>
            </a:r>
            <a:r>
              <a:rPr lang="en-US" dirty="0" smtClean="0">
                <a:latin typeface="+mn-lt"/>
              </a:rPr>
              <a:t>demos </a:t>
            </a:r>
            <a:r>
              <a:rPr lang="en-US" dirty="0">
                <a:latin typeface="+mn-lt"/>
              </a:rPr>
              <a:t>= people </a:t>
            </a:r>
            <a:endParaRPr lang="en-US" dirty="0" smtClean="0">
              <a:latin typeface="+mn-lt"/>
            </a:endParaRPr>
          </a:p>
          <a:p>
            <a:pPr marL="0" lvl="1" indent="0">
              <a:buNone/>
            </a:pPr>
            <a:r>
              <a:rPr lang="en-US" dirty="0" smtClean="0">
                <a:latin typeface="+mn-lt"/>
              </a:rPr>
              <a:t>						+</a:t>
            </a:r>
          </a:p>
          <a:p>
            <a:pPr marL="0" lvl="1" indent="0">
              <a:buNone/>
            </a:pPr>
            <a:r>
              <a:rPr lang="en-US" dirty="0" smtClean="0">
                <a:latin typeface="+mn-lt"/>
              </a:rPr>
              <a:t>					</a:t>
            </a:r>
            <a:r>
              <a:rPr lang="en-US" dirty="0" err="1" smtClean="0">
                <a:latin typeface="+mn-lt"/>
              </a:rPr>
              <a:t>graphos</a:t>
            </a:r>
            <a:r>
              <a:rPr lang="en-US" dirty="0" smtClean="0">
                <a:latin typeface="+mn-lt"/>
              </a:rPr>
              <a:t> = </a:t>
            </a:r>
            <a:r>
              <a:rPr lang="en-US" dirty="0">
                <a:latin typeface="+mn-lt"/>
              </a:rPr>
              <a:t>study </a:t>
            </a:r>
          </a:p>
          <a:p>
            <a:pPr marL="0" lvl="1" indent="0">
              <a:buNone/>
            </a:pPr>
            <a:endParaRPr lang="en-US" dirty="0" smtClean="0"/>
          </a:p>
          <a:p>
            <a:pPr marL="0" lvl="1" indent="0">
              <a:buNone/>
            </a:pPr>
            <a:endParaRPr lang="en-US" dirty="0" smtClean="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12</a:t>
            </a:fld>
            <a:endParaRPr lang="en-US" dirty="0"/>
          </a:p>
        </p:txBody>
      </p:sp>
      <p:pic>
        <p:nvPicPr>
          <p:cNvPr id="8" name="Picture 7"/>
          <p:cNvPicPr>
            <a:picLocks noChangeAspect="1"/>
          </p:cNvPicPr>
          <p:nvPr/>
        </p:nvPicPr>
        <p:blipFill>
          <a:blip r:embed="rId2"/>
          <a:stretch>
            <a:fillRect/>
          </a:stretch>
        </p:blipFill>
        <p:spPr>
          <a:xfrm>
            <a:off x="653732" y="2367638"/>
            <a:ext cx="2778720" cy="3704960"/>
          </a:xfrm>
          <a:prstGeom prst="rect">
            <a:avLst/>
          </a:prstGeom>
        </p:spPr>
      </p:pic>
    </p:spTree>
    <p:extLst>
      <p:ext uri="{BB962C8B-B14F-4D97-AF65-F5344CB8AC3E}">
        <p14:creationId xmlns:p14="http://schemas.microsoft.com/office/powerpoint/2010/main" val="40685785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61" y="358739"/>
            <a:ext cx="8089901" cy="1518877"/>
          </a:xfrm>
        </p:spPr>
        <p:txBody>
          <a:bodyPr/>
          <a:lstStyle/>
          <a:p>
            <a:r>
              <a:rPr lang="en-US" dirty="0" smtClean="0"/>
              <a:t>“Principle in the study of mortality, then and now (Caldwell, 2001)”: applied to all of demography</a:t>
            </a:r>
            <a:endParaRPr lang="en-US" dirty="0"/>
          </a:p>
        </p:txBody>
      </p:sp>
      <p:sp>
        <p:nvSpPr>
          <p:cNvPr id="3" name="Content Placeholder 2"/>
          <p:cNvSpPr>
            <a:spLocks noGrp="1"/>
          </p:cNvSpPr>
          <p:nvPr>
            <p:ph idx="1"/>
          </p:nvPr>
        </p:nvSpPr>
        <p:spPr/>
        <p:txBody>
          <a:bodyPr/>
          <a:lstStyle/>
          <a:p>
            <a:r>
              <a:rPr lang="en-US" dirty="0" smtClean="0"/>
              <a:t>Based on hard data: “</a:t>
            </a:r>
            <a:r>
              <a:rPr lang="en-US" dirty="0"/>
              <a:t>The work depended on data having come into existence at the whim of others, usually governments, often for other purposes, […] less true today”</a:t>
            </a:r>
          </a:p>
          <a:p>
            <a:r>
              <a:rPr lang="en-US" dirty="0" smtClean="0"/>
              <a:t>Attention to data quality: “Much </a:t>
            </a:r>
            <a:r>
              <a:rPr lang="en-US" dirty="0"/>
              <a:t>of the labor was spent, not on making immediate deductions from the numbers, but on suspiciously testing the data and trying to improve </a:t>
            </a:r>
            <a:r>
              <a:rPr lang="en-US" dirty="0" smtClean="0"/>
              <a:t>them”</a:t>
            </a:r>
          </a:p>
          <a:p>
            <a:r>
              <a:rPr lang="en-US" dirty="0" smtClean="0"/>
              <a:t>Awareness of potential biases: “</a:t>
            </a:r>
            <a:r>
              <a:rPr lang="en-US" dirty="0"/>
              <a:t>Demographers were deeply sensitive to the fact that crude numbers of measures may be misleading […] and they were given to devising measures that overcame the distortions to allow valid comparisons”</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13</a:t>
            </a:fld>
            <a:endParaRPr lang="en-US" dirty="0"/>
          </a:p>
        </p:txBody>
      </p:sp>
    </p:spTree>
    <p:extLst>
      <p:ext uri="{BB962C8B-B14F-4D97-AF65-F5344CB8AC3E}">
        <p14:creationId xmlns:p14="http://schemas.microsoft.com/office/powerpoint/2010/main" val="23203325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518877"/>
          </a:xfrm>
        </p:spPr>
        <p:txBody>
          <a:bodyPr/>
          <a:lstStyle/>
          <a:p>
            <a:r>
              <a:rPr lang="en-US" dirty="0"/>
              <a:t>Principle in the study of mortality, then a now (Caldwell, 2001): applied to all of </a:t>
            </a:r>
            <a:r>
              <a:rPr lang="en-US" dirty="0" smtClean="0"/>
              <a:t>demography (continued)</a:t>
            </a:r>
            <a:endParaRPr lang="en-US" dirty="0"/>
          </a:p>
        </p:txBody>
      </p:sp>
      <p:sp>
        <p:nvSpPr>
          <p:cNvPr id="3" name="Content Placeholder 2"/>
          <p:cNvSpPr>
            <a:spLocks noGrp="1"/>
          </p:cNvSpPr>
          <p:nvPr>
            <p:ph idx="1"/>
          </p:nvPr>
        </p:nvSpPr>
        <p:spPr/>
        <p:txBody>
          <a:bodyPr/>
          <a:lstStyle/>
          <a:p>
            <a:r>
              <a:rPr lang="en-US" dirty="0" smtClean="0"/>
              <a:t>Concentration on large populations: “There </a:t>
            </a:r>
            <a:r>
              <a:rPr lang="en-US" dirty="0"/>
              <a:t>was a concept of a population, a large body of people constituting some kind of definable unit to which the measurements pertain</a:t>
            </a:r>
            <a:r>
              <a:rPr lang="en-US" dirty="0" smtClean="0"/>
              <a:t>”</a:t>
            </a:r>
          </a:p>
          <a:p>
            <a:r>
              <a:rPr lang="en-US" dirty="0" smtClean="0"/>
              <a:t>Searching for patterns: “</a:t>
            </a:r>
            <a:r>
              <a:rPr lang="en-US" dirty="0"/>
              <a:t>Demographers look for regularities in populations or subpopulations and for contrasts between subpopulations: </a:t>
            </a:r>
            <a:r>
              <a:rPr lang="en-US" dirty="0" err="1"/>
              <a:t>Graunt</a:t>
            </a:r>
            <a:r>
              <a:rPr lang="en-US" dirty="0"/>
              <a:t> showed urban-rural differentials in mortality, as well as male-female differentials in both numbers born and subsequent mortality</a:t>
            </a:r>
            <a:r>
              <a:rPr lang="en-US" dirty="0" smtClean="0"/>
              <a:t>”</a:t>
            </a:r>
          </a:p>
          <a:p>
            <a:r>
              <a:rPr lang="en-US" dirty="0" smtClean="0"/>
              <a:t>Early interest in causation: “From </a:t>
            </a:r>
            <a:r>
              <a:rPr lang="en-US" dirty="0"/>
              <a:t>the beginning there was an interest in causation (</a:t>
            </a:r>
            <a:r>
              <a:rPr lang="en-US" dirty="0" err="1"/>
              <a:t>Graunt</a:t>
            </a:r>
            <a:r>
              <a:rPr lang="en-US" dirty="0"/>
              <a:t> examined the causes of death), but there was, at the same time, a suspicion that measures of causes were more likely to be in error than measures of population </a:t>
            </a:r>
            <a:r>
              <a:rPr lang="fr-FR" dirty="0"/>
              <a:t>or death.</a:t>
            </a:r>
            <a:r>
              <a:rPr lang="en-US" dirty="0"/>
              <a:t>”</a:t>
            </a:r>
          </a:p>
          <a:p>
            <a:endParaRPr lang="en-US" dirty="0"/>
          </a:p>
          <a:p>
            <a:pPr marL="0" indent="0">
              <a:buNone/>
            </a:pPr>
            <a:endParaRPr lang="en-US" dirty="0"/>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164265705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7961047" cy="1438704"/>
          </a:xfrm>
        </p:spPr>
        <p:txBody>
          <a:bodyPr/>
          <a:lstStyle/>
          <a:p>
            <a:r>
              <a:rPr lang="en-US" dirty="0"/>
              <a:t>Principle in the study of mortality, then a now (Caldwell, 2001): applied to all of </a:t>
            </a:r>
            <a:r>
              <a:rPr lang="en-US" dirty="0" smtClean="0"/>
              <a:t>demography (continued)</a:t>
            </a:r>
            <a:endParaRPr lang="en-US" dirty="0"/>
          </a:p>
        </p:txBody>
      </p:sp>
      <p:sp>
        <p:nvSpPr>
          <p:cNvPr id="3" name="Content Placeholder 2"/>
          <p:cNvSpPr>
            <a:spLocks noGrp="1"/>
          </p:cNvSpPr>
          <p:nvPr>
            <p:ph idx="1"/>
          </p:nvPr>
        </p:nvSpPr>
        <p:spPr/>
        <p:txBody>
          <a:bodyPr/>
          <a:lstStyle/>
          <a:p>
            <a:r>
              <a:rPr lang="en-US" dirty="0" smtClean="0"/>
              <a:t>A mostly empirical discipline: “</a:t>
            </a:r>
            <a:r>
              <a:rPr lang="en-US" dirty="0"/>
              <a:t>Most demographers have been happy to carry out analysis within a minimalist theoretical framework and have been deeply suspicious of disciplines that built theoretical structures upon unproven, theoretical bases. They have preferred intermediate or short-range theory to grand theory</a:t>
            </a:r>
            <a:r>
              <a:rPr lang="en-US" dirty="0" smtClean="0"/>
              <a:t>”</a:t>
            </a:r>
          </a:p>
          <a:p>
            <a:endParaRPr lang="en-US" dirty="0"/>
          </a:p>
          <a:p>
            <a:r>
              <a:rPr lang="en-US" dirty="0" smtClean="0"/>
              <a:t>Less true now, and not true of Malthus</a:t>
            </a:r>
            <a:endParaRPr lang="en-US" dirty="0"/>
          </a:p>
          <a:p>
            <a:endParaRPr lang="en-US" dirty="0" smtClean="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36288232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Why is demography important </a:t>
            </a:r>
            <a:r>
              <a:rPr lang="en-US" smtClean="0"/>
              <a:t>for health?</a:t>
            </a:r>
            <a:endParaRPr lang="en-US"/>
          </a:p>
        </p:txBody>
      </p:sp>
      <p:sp>
        <p:nvSpPr>
          <p:cNvPr id="3" name="Content Placeholder 2"/>
          <p:cNvSpPr>
            <a:spLocks noGrp="1"/>
          </p:cNvSpPr>
          <p:nvPr>
            <p:ph idx="1"/>
          </p:nvPr>
        </p:nvSpPr>
        <p:spPr>
          <a:xfrm>
            <a:off x="661375" y="1743966"/>
            <a:ext cx="8325548" cy="4011502"/>
          </a:xfrm>
        </p:spPr>
        <p:txBody>
          <a:bodyPr/>
          <a:lstStyle/>
          <a:p>
            <a:pPr marL="0" indent="0">
              <a:buNone/>
            </a:pPr>
            <a:r>
              <a:rPr lang="en-US" dirty="0" smtClean="0">
                <a:latin typeface="+mn-lt"/>
              </a:rPr>
              <a:t>“The everyday activities of all human being, communities, and countries are interrelated with population change, patterns and levels of use of natural resources, the state of the environment, and the pace and quality of economic and social development”</a:t>
            </a:r>
          </a:p>
          <a:p>
            <a:pPr marL="230187" lvl="1" indent="0">
              <a:buNone/>
            </a:pPr>
            <a:r>
              <a:rPr lang="en-US" dirty="0" smtClean="0">
                <a:latin typeface="+mn-lt"/>
              </a:rPr>
              <a:t>-</a:t>
            </a:r>
            <a:r>
              <a:rPr lang="en-US" dirty="0" err="1" smtClean="0">
                <a:latin typeface="+mn-lt"/>
              </a:rPr>
              <a:t>Programme</a:t>
            </a:r>
            <a:r>
              <a:rPr lang="en-US" dirty="0" smtClean="0">
                <a:latin typeface="+mn-lt"/>
              </a:rPr>
              <a:t> of Action of the UN International Conference on Population and Development, Cairo, 1994</a:t>
            </a:r>
          </a:p>
          <a:p>
            <a:pPr marL="230187" lvl="1" indent="0">
              <a:buNone/>
            </a:pPr>
            <a:endParaRPr lang="en-US" dirty="0">
              <a:latin typeface="+mn-lt"/>
            </a:endParaRPr>
          </a:p>
          <a:p>
            <a:pPr marL="230187" lvl="1" indent="0">
              <a:buNone/>
            </a:pPr>
            <a:endParaRPr lang="en-US" dirty="0" smtClean="0">
              <a:latin typeface="+mn-lt"/>
            </a:endParaRPr>
          </a:p>
          <a:p>
            <a:pPr marL="230187" lvl="1" indent="0">
              <a:buNone/>
            </a:pPr>
            <a:r>
              <a:rPr lang="en-US" dirty="0" smtClean="0">
                <a:latin typeface="+mn-lt"/>
              </a:rPr>
              <a:t>Demographic situation		Health care supply and demand</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16</a:t>
            </a:fld>
            <a:endParaRPr lang="en-US" dirty="0"/>
          </a:p>
        </p:txBody>
      </p:sp>
      <p:sp>
        <p:nvSpPr>
          <p:cNvPr id="8" name="TextBox 7"/>
          <p:cNvSpPr txBox="1"/>
          <p:nvPr/>
        </p:nvSpPr>
        <p:spPr bwMode="auto">
          <a:xfrm>
            <a:off x="1230224" y="886397"/>
            <a:ext cx="0" cy="307777"/>
          </a:xfrm>
          <a:prstGeom prst="rect">
            <a:avLst/>
          </a:prstGeom>
          <a:noFill/>
          <a:ln w="19050" algn="ctr">
            <a:noFill/>
            <a:miter lim="800000"/>
            <a:headEnd/>
            <a:tailEnd/>
          </a:ln>
        </p:spPr>
        <p:txBody>
          <a:bodyPr wrap="none" lIns="0" tIns="0" rIns="0" bIns="0" rtlCol="0">
            <a:spAutoFit/>
          </a:bodyPr>
          <a:lstStyle/>
          <a:p>
            <a:endParaRPr lang="en-US" sz="2000" dirty="0" err="1" smtClean="0"/>
          </a:p>
        </p:txBody>
      </p:sp>
      <p:cxnSp>
        <p:nvCxnSpPr>
          <p:cNvPr id="10" name="Straight Arrow Connector 9"/>
          <p:cNvCxnSpPr/>
          <p:nvPr/>
        </p:nvCxnSpPr>
        <p:spPr>
          <a:xfrm>
            <a:off x="3743583" y="4947947"/>
            <a:ext cx="542357"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9043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Differences between Demography and Epidemiology (Wallace, 2001)</a:t>
            </a: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17</a:t>
            </a:fld>
            <a:endParaRPr lang="en-US" dirty="0"/>
          </a:p>
        </p:txBody>
      </p:sp>
      <p:sp>
        <p:nvSpPr>
          <p:cNvPr id="8" name="Text Placeholder 4"/>
          <p:cNvSpPr>
            <a:spLocks noGrp="1"/>
          </p:cNvSpPr>
          <p:nvPr>
            <p:ph type="body" idx="1"/>
          </p:nvPr>
        </p:nvSpPr>
        <p:spPr>
          <a:xfrm>
            <a:off x="457200" y="1729804"/>
            <a:ext cx="4040188" cy="639762"/>
          </a:xfrm>
        </p:spPr>
        <p:txBody>
          <a:bodyPr/>
          <a:lstStyle/>
          <a:p>
            <a:pPr marL="0" indent="0">
              <a:buNone/>
            </a:pPr>
            <a:r>
              <a:rPr lang="en-US" u="sng" dirty="0" smtClean="0">
                <a:latin typeface="+mn-lt"/>
              </a:rPr>
              <a:t>Demography</a:t>
            </a:r>
            <a:endParaRPr lang="en-US" u="sng" dirty="0">
              <a:latin typeface="+mn-lt"/>
            </a:endParaRPr>
          </a:p>
        </p:txBody>
      </p:sp>
      <p:sp>
        <p:nvSpPr>
          <p:cNvPr id="9" name="Content Placeholder 5"/>
          <p:cNvSpPr txBox="1">
            <a:spLocks/>
          </p:cNvSpPr>
          <p:nvPr/>
        </p:nvSpPr>
        <p:spPr>
          <a:xfrm>
            <a:off x="457200" y="3164819"/>
            <a:ext cx="4040188" cy="2705600"/>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Common Areas: Sociology, Economics, psychology</a:t>
            </a:r>
          </a:p>
          <a:p>
            <a:endParaRPr lang="en-US" sz="2100" dirty="0" smtClean="0">
              <a:latin typeface="+mn-lt"/>
            </a:endParaRPr>
          </a:p>
          <a:p>
            <a:r>
              <a:rPr lang="en-US" sz="2100" dirty="0" smtClean="0">
                <a:latin typeface="+mn-lt"/>
              </a:rPr>
              <a:t>More global and comprehensive, but topically narrower</a:t>
            </a:r>
          </a:p>
          <a:p>
            <a:endParaRPr lang="en-US" sz="2100" dirty="0" smtClean="0">
              <a:latin typeface="+mn-lt"/>
            </a:endParaRPr>
          </a:p>
          <a:p>
            <a:r>
              <a:rPr lang="en-US" sz="2100" dirty="0" smtClean="0">
                <a:latin typeface="+mn-lt"/>
              </a:rPr>
              <a:t>More appropriate for population policy</a:t>
            </a:r>
          </a:p>
          <a:p>
            <a:endParaRPr lang="en-US" sz="2100" dirty="0" smtClean="0">
              <a:latin typeface="+mn-lt"/>
            </a:endParaRPr>
          </a:p>
          <a:p>
            <a:r>
              <a:rPr lang="en-US" sz="2100" dirty="0" smtClean="0">
                <a:latin typeface="+mn-lt"/>
              </a:rPr>
              <a:t>Relies on natural experiments, large datasets (censuses, etc.) </a:t>
            </a:r>
            <a:endParaRPr lang="en-US" sz="2100" dirty="0">
              <a:latin typeface="+mn-lt"/>
            </a:endParaRPr>
          </a:p>
        </p:txBody>
      </p:sp>
      <p:sp>
        <p:nvSpPr>
          <p:cNvPr id="10" name="Text Placeholder 6"/>
          <p:cNvSpPr>
            <a:spLocks noGrp="1"/>
          </p:cNvSpPr>
          <p:nvPr>
            <p:ph type="body" sz="quarter" idx="3"/>
          </p:nvPr>
        </p:nvSpPr>
        <p:spPr>
          <a:xfrm>
            <a:off x="4645025" y="1435579"/>
            <a:ext cx="4041775" cy="639762"/>
          </a:xfrm>
        </p:spPr>
        <p:txBody>
          <a:bodyPr/>
          <a:lstStyle/>
          <a:p>
            <a:r>
              <a:rPr lang="en-US" sz="2100" u="sng" dirty="0" smtClean="0">
                <a:latin typeface="+mn-lt"/>
              </a:rPr>
              <a:t>Epidemiology</a:t>
            </a:r>
            <a:endParaRPr lang="en-US" sz="2100" u="sng" dirty="0">
              <a:latin typeface="+mn-lt"/>
            </a:endParaRPr>
          </a:p>
        </p:txBody>
      </p:sp>
      <p:sp>
        <p:nvSpPr>
          <p:cNvPr id="11" name="Content Placeholder 7"/>
          <p:cNvSpPr txBox="1">
            <a:spLocks/>
          </p:cNvSpPr>
          <p:nvPr/>
        </p:nvSpPr>
        <p:spPr>
          <a:xfrm>
            <a:off x="4645025" y="1907810"/>
            <a:ext cx="4245599" cy="3951288"/>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Historically more clinical: medicine, basic science, pathology</a:t>
            </a:r>
          </a:p>
          <a:p>
            <a:endParaRPr lang="en-US" sz="2100" dirty="0" smtClean="0">
              <a:latin typeface="+mn-lt"/>
            </a:endParaRPr>
          </a:p>
          <a:p>
            <a:r>
              <a:rPr lang="en-US" sz="2100" dirty="0" smtClean="0">
                <a:latin typeface="+mn-lt"/>
              </a:rPr>
              <a:t>Somewhat less global and comprehensive</a:t>
            </a:r>
          </a:p>
          <a:p>
            <a:endParaRPr lang="en-US" sz="2100" dirty="0" smtClean="0">
              <a:latin typeface="+mn-lt"/>
            </a:endParaRPr>
          </a:p>
          <a:p>
            <a:r>
              <a:rPr lang="en-US" sz="2100" dirty="0" smtClean="0">
                <a:latin typeface="+mn-lt"/>
              </a:rPr>
              <a:t>More appropriate for clinical, individual and programmatic decision making</a:t>
            </a:r>
          </a:p>
          <a:p>
            <a:endParaRPr lang="en-US" sz="2100" dirty="0" smtClean="0">
              <a:latin typeface="+mn-lt"/>
            </a:endParaRPr>
          </a:p>
          <a:p>
            <a:r>
              <a:rPr lang="en-US" sz="2100" dirty="0" smtClean="0">
                <a:latin typeface="+mn-lt"/>
              </a:rPr>
              <a:t>Uses randomized experiments, tests interventions </a:t>
            </a:r>
            <a:endParaRPr lang="en-US" sz="2100" dirty="0">
              <a:latin typeface="+mn-lt"/>
            </a:endParaRPr>
          </a:p>
        </p:txBody>
      </p:sp>
    </p:spTree>
    <p:extLst>
      <p:ext uri="{BB962C8B-B14F-4D97-AF65-F5344CB8AC3E}">
        <p14:creationId xmlns:p14="http://schemas.microsoft.com/office/powerpoint/2010/main" val="28575469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Commonalities between demography and epidemiology</a:t>
            </a:r>
          </a:p>
        </p:txBody>
      </p:sp>
      <p:sp>
        <p:nvSpPr>
          <p:cNvPr id="3" name="Content Placeholder 2"/>
          <p:cNvSpPr>
            <a:spLocks noGrp="1"/>
          </p:cNvSpPr>
          <p:nvPr>
            <p:ph idx="1"/>
          </p:nvPr>
        </p:nvSpPr>
        <p:spPr/>
        <p:txBody>
          <a:bodyPr/>
          <a:lstStyle/>
          <a:p>
            <a:r>
              <a:rPr lang="en-US" dirty="0">
                <a:latin typeface="+mn-lt"/>
              </a:rPr>
              <a:t>Quantitative</a:t>
            </a:r>
          </a:p>
          <a:p>
            <a:r>
              <a:rPr lang="en-US" dirty="0">
                <a:latin typeface="+mn-lt"/>
              </a:rPr>
              <a:t>Appreciation of role of human behavior and social institutions</a:t>
            </a:r>
          </a:p>
          <a:p>
            <a:pPr lvl="1"/>
            <a:r>
              <a:rPr lang="en-US" dirty="0">
                <a:latin typeface="+mn-lt"/>
              </a:rPr>
              <a:t>Both often consider differences in health or health related factors based on wealth, SES, urban/rural, race/ethnicity, gender, vulnerable sub-groups, etc. </a:t>
            </a:r>
          </a:p>
          <a:p>
            <a:r>
              <a:rPr lang="en-US" dirty="0">
                <a:latin typeface="+mn-lt"/>
              </a:rPr>
              <a:t>Look at relationship between vital events and health and disease</a:t>
            </a:r>
          </a:p>
          <a:p>
            <a:r>
              <a:rPr lang="en-US" dirty="0">
                <a:latin typeface="+mn-lt"/>
              </a:rPr>
              <a:t>Concerned with prediction</a:t>
            </a: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4988048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How Demography is used in Public Health</a:t>
            </a:r>
          </a:p>
        </p:txBody>
      </p:sp>
      <p:sp>
        <p:nvSpPr>
          <p:cNvPr id="3" name="Content Placeholder 2"/>
          <p:cNvSpPr>
            <a:spLocks noGrp="1"/>
          </p:cNvSpPr>
          <p:nvPr>
            <p:ph idx="1"/>
          </p:nvPr>
        </p:nvSpPr>
        <p:spPr>
          <a:xfrm>
            <a:off x="653732" y="1669697"/>
            <a:ext cx="8325548" cy="4011502"/>
          </a:xfrm>
        </p:spPr>
        <p:txBody>
          <a:bodyPr/>
          <a:lstStyle/>
          <a:p>
            <a:r>
              <a:rPr lang="en-US" dirty="0">
                <a:latin typeface="+mn-lt"/>
              </a:rPr>
              <a:t>Comparing the health of one population with that of </a:t>
            </a:r>
            <a:r>
              <a:rPr lang="en-US" dirty="0" smtClean="0">
                <a:latin typeface="+mn-lt"/>
              </a:rPr>
              <a:t>another</a:t>
            </a:r>
            <a:endParaRPr lang="en-US" dirty="0">
              <a:latin typeface="+mn-lt"/>
            </a:endParaRPr>
          </a:p>
          <a:p>
            <a:r>
              <a:rPr lang="en-US" dirty="0">
                <a:latin typeface="+mn-lt"/>
              </a:rPr>
              <a:t>Monitoring changes in the health of a given </a:t>
            </a:r>
            <a:r>
              <a:rPr lang="en-US" dirty="0" smtClean="0">
                <a:latin typeface="+mn-lt"/>
              </a:rPr>
              <a:t>population</a:t>
            </a:r>
            <a:endParaRPr lang="en-US" dirty="0">
              <a:latin typeface="+mn-lt"/>
            </a:endParaRPr>
          </a:p>
          <a:p>
            <a:r>
              <a:rPr lang="en-US" dirty="0">
                <a:latin typeface="+mn-lt"/>
              </a:rPr>
              <a:t>Identifying and quantifying the health inequalities within populations (e.g. across social groups and </a:t>
            </a:r>
            <a:r>
              <a:rPr lang="en-US" dirty="0" smtClean="0">
                <a:latin typeface="+mn-lt"/>
              </a:rPr>
              <a:t>geography)</a:t>
            </a:r>
            <a:endParaRPr lang="en-US" dirty="0">
              <a:latin typeface="+mn-lt"/>
            </a:endParaRPr>
          </a:p>
          <a:p>
            <a:r>
              <a:rPr lang="en-US" dirty="0">
                <a:latin typeface="+mn-lt"/>
              </a:rPr>
              <a:t>Provide projections that inform priorities for health service delivery and </a:t>
            </a:r>
            <a:r>
              <a:rPr lang="en-US" dirty="0" smtClean="0">
                <a:latin typeface="+mn-lt"/>
              </a:rPr>
              <a:t>planning</a:t>
            </a:r>
            <a:endParaRPr lang="en-US" dirty="0">
              <a:latin typeface="+mn-lt"/>
            </a:endParaRPr>
          </a:p>
          <a:p>
            <a:r>
              <a:rPr lang="en-US" dirty="0">
                <a:latin typeface="+mn-lt"/>
              </a:rPr>
              <a:t> Inform debates on priorities for research and </a:t>
            </a:r>
            <a:r>
              <a:rPr lang="en-US" dirty="0" smtClean="0">
                <a:latin typeface="+mn-lt"/>
              </a:rPr>
              <a:t>development</a:t>
            </a:r>
            <a:endParaRPr lang="en-US" dirty="0">
              <a:latin typeface="+mn-lt"/>
            </a:endParaRPr>
          </a:p>
          <a:p>
            <a:r>
              <a:rPr lang="en-US" dirty="0">
                <a:latin typeface="+mn-lt"/>
              </a:rPr>
              <a:t>Analyzing the benefits of health interventions for use in cost-effectiveness </a:t>
            </a:r>
            <a:r>
              <a:rPr lang="en-US" dirty="0" smtClean="0">
                <a:latin typeface="+mn-lt"/>
              </a:rPr>
              <a:t>analyses</a:t>
            </a:r>
            <a:endParaRPr lang="en-US"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19</a:t>
            </a:fld>
            <a:endParaRPr lang="en-US" dirty="0"/>
          </a:p>
        </p:txBody>
      </p:sp>
    </p:spTree>
    <p:extLst>
      <p:ext uri="{BB962C8B-B14F-4D97-AF65-F5344CB8AC3E}">
        <p14:creationId xmlns:p14="http://schemas.microsoft.com/office/powerpoint/2010/main" val="2487331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latin typeface="+mn-lt"/>
              </a:rPr>
              <a:t>A little about you (some demographics)</a:t>
            </a:r>
          </a:p>
          <a:p>
            <a:r>
              <a:rPr lang="en-US" dirty="0" smtClean="0">
                <a:latin typeface="+mn-lt"/>
              </a:rPr>
              <a:t>Area of focus</a:t>
            </a:r>
          </a:p>
          <a:p>
            <a:r>
              <a:rPr lang="en-US" dirty="0" smtClean="0">
                <a:latin typeface="+mn-lt"/>
              </a:rPr>
              <a:t>Area of interest within demography</a:t>
            </a:r>
            <a:endParaRPr lang="en-US" dirty="0">
              <a:latin typeface="+mn-lt"/>
            </a:endParaRPr>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spTree>
    <p:extLst>
      <p:ext uri="{BB962C8B-B14F-4D97-AF65-F5344CB8AC3E}">
        <p14:creationId xmlns:p14="http://schemas.microsoft.com/office/powerpoint/2010/main" val="6226033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b="1" dirty="0" smtClean="0">
                <a:latin typeface="+mn-lt"/>
              </a:rPr>
              <a:t>Demographic theory </a:t>
            </a:r>
            <a:r>
              <a:rPr lang="en-US" sz="2400" dirty="0">
                <a:solidFill>
                  <a:srgbClr val="052049"/>
                </a:solidFill>
                <a:latin typeface="Garamond"/>
              </a:rPr>
              <a:t>a</a:t>
            </a:r>
            <a:r>
              <a:rPr lang="en-US" sz="2400" b="1" dirty="0">
                <a:solidFill>
                  <a:srgbClr val="052049"/>
                </a:solidFill>
                <a:latin typeface="Garamond"/>
              </a:rPr>
              <a:t>nd population </a:t>
            </a:r>
            <a:r>
              <a:rPr lang="en-US" sz="2400" b="1" dirty="0" smtClean="0">
                <a:solidFill>
                  <a:srgbClr val="052049"/>
                </a:solidFill>
                <a:latin typeface="Garamond"/>
              </a:rPr>
              <a:t>growth</a:t>
            </a:r>
            <a:r>
              <a:rPr lang="en-US" sz="2400" b="1" dirty="0" smtClean="0">
                <a:latin typeface="+mn-lt"/>
              </a:rPr>
              <a:t> </a:t>
            </a: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3826402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Origins of modern demography</a:t>
            </a:r>
            <a:endParaRPr lang="en-US" dirty="0"/>
          </a:p>
        </p:txBody>
      </p:sp>
      <p:sp>
        <p:nvSpPr>
          <p:cNvPr id="3" name="Content Placeholder 2"/>
          <p:cNvSpPr>
            <a:spLocks noGrp="1"/>
          </p:cNvSpPr>
          <p:nvPr>
            <p:ph idx="1"/>
          </p:nvPr>
        </p:nvSpPr>
        <p:spPr>
          <a:xfrm>
            <a:off x="604070" y="1386859"/>
            <a:ext cx="8325548" cy="4011502"/>
          </a:xfrm>
        </p:spPr>
        <p:txBody>
          <a:bodyPr/>
          <a:lstStyle/>
          <a:p>
            <a:r>
              <a:rPr lang="en-US" dirty="0" smtClean="0"/>
              <a:t>First death records in renaissance Italy</a:t>
            </a:r>
          </a:p>
          <a:p>
            <a:r>
              <a:rPr lang="en-US" dirty="0"/>
              <a:t>Establishment of parish registers in the 16</a:t>
            </a:r>
            <a:r>
              <a:rPr lang="en-US" baseline="30000" dirty="0"/>
              <a:t>th</a:t>
            </a:r>
            <a:r>
              <a:rPr lang="en-US" dirty="0"/>
              <a:t> c. that became common in the 17</a:t>
            </a:r>
            <a:r>
              <a:rPr lang="en-US" baseline="30000" dirty="0"/>
              <a:t>th</a:t>
            </a:r>
            <a:r>
              <a:rPr lang="en-US" dirty="0"/>
              <a:t> c. in Western </a:t>
            </a:r>
            <a:r>
              <a:rPr lang="en-US" dirty="0" smtClean="0"/>
              <a:t>countries</a:t>
            </a:r>
          </a:p>
          <a:p>
            <a:pPr lvl="1"/>
            <a:r>
              <a:rPr lang="en-US" dirty="0" smtClean="0"/>
              <a:t>Motivated early work on mortality</a:t>
            </a:r>
          </a:p>
          <a:p>
            <a:r>
              <a:rPr lang="en-US" dirty="0"/>
              <a:t>British Royal Society founded in 1660 with two fathers of demography</a:t>
            </a:r>
          </a:p>
          <a:p>
            <a:pPr lvl="1"/>
            <a:r>
              <a:rPr lang="en-US" dirty="0" smtClean="0"/>
              <a:t>John </a:t>
            </a:r>
            <a:r>
              <a:rPr lang="en-US" dirty="0" err="1" smtClean="0"/>
              <a:t>Graunt</a:t>
            </a:r>
            <a:endParaRPr lang="en-US" dirty="0" smtClean="0"/>
          </a:p>
          <a:p>
            <a:pPr lvl="1"/>
            <a:r>
              <a:rPr lang="en-US" dirty="0" smtClean="0"/>
              <a:t>William Petty</a:t>
            </a:r>
          </a:p>
          <a:p>
            <a:pPr lvl="1"/>
            <a:endParaRPr lang="en-US" dirty="0" smtClean="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1348475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John </a:t>
            </a:r>
            <a:r>
              <a:rPr lang="en-US" dirty="0" err="1" smtClean="0"/>
              <a:t>Graunt</a:t>
            </a:r>
            <a:r>
              <a:rPr lang="en-US" dirty="0" smtClean="0"/>
              <a:t> (1620-1674)</a:t>
            </a:r>
            <a:endParaRPr lang="en-US" dirty="0"/>
          </a:p>
        </p:txBody>
      </p:sp>
      <p:sp>
        <p:nvSpPr>
          <p:cNvPr id="3" name="Content Placeholder 2"/>
          <p:cNvSpPr>
            <a:spLocks noGrp="1"/>
          </p:cNvSpPr>
          <p:nvPr>
            <p:ph idx="1"/>
          </p:nvPr>
        </p:nvSpPr>
        <p:spPr>
          <a:xfrm>
            <a:off x="661375" y="2021792"/>
            <a:ext cx="4971366" cy="4011502"/>
          </a:xfrm>
        </p:spPr>
        <p:txBody>
          <a:bodyPr/>
          <a:lstStyle/>
          <a:p>
            <a:pPr lvl="1"/>
            <a:r>
              <a:rPr lang="en-US" i="1" dirty="0"/>
              <a:t>Natural and Political Observations Made upon the Bills of Mortality</a:t>
            </a:r>
            <a:r>
              <a:rPr lang="en-US" dirty="0"/>
              <a:t> (1662)</a:t>
            </a:r>
          </a:p>
          <a:p>
            <a:pPr lvl="1"/>
            <a:r>
              <a:rPr lang="en-US" dirty="0"/>
              <a:t>Laid the foundation for human statistical and census methods</a:t>
            </a:r>
          </a:p>
          <a:p>
            <a:pPr lvl="1"/>
            <a:r>
              <a:rPr lang="en-US" dirty="0"/>
              <a:t>Developed first life tables</a:t>
            </a:r>
          </a:p>
          <a:p>
            <a:pPr lvl="1"/>
            <a:r>
              <a:rPr lang="en-US" dirty="0"/>
              <a:t>Also a father of epidemiology</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pic>
        <p:nvPicPr>
          <p:cNvPr id="8" name="Picture 7" descr="john graunt.jpg"/>
          <p:cNvPicPr>
            <a:picLocks noChangeAspect="1"/>
          </p:cNvPicPr>
          <p:nvPr/>
        </p:nvPicPr>
        <p:blipFill>
          <a:blip r:embed="rId2" cstate="print"/>
          <a:stretch>
            <a:fillRect/>
          </a:stretch>
        </p:blipFill>
        <p:spPr>
          <a:xfrm>
            <a:off x="5972371" y="3152775"/>
            <a:ext cx="2753026" cy="2853136"/>
          </a:xfrm>
          <a:prstGeom prst="rect">
            <a:avLst/>
          </a:prstGeom>
        </p:spPr>
      </p:pic>
      <p:pic>
        <p:nvPicPr>
          <p:cNvPr id="9" name="Picture 8" descr="Graunt_Observations.jpg"/>
          <p:cNvPicPr>
            <a:picLocks noChangeAspect="1"/>
          </p:cNvPicPr>
          <p:nvPr/>
        </p:nvPicPr>
        <p:blipFill>
          <a:blip r:embed="rId3" cstate="print"/>
          <a:stretch>
            <a:fillRect/>
          </a:stretch>
        </p:blipFill>
        <p:spPr>
          <a:xfrm>
            <a:off x="6902405" y="315516"/>
            <a:ext cx="1822992" cy="2555596"/>
          </a:xfrm>
          <a:prstGeom prst="rect">
            <a:avLst/>
          </a:prstGeom>
        </p:spPr>
      </p:pic>
    </p:spTree>
    <p:extLst>
      <p:ext uri="{BB962C8B-B14F-4D97-AF65-F5344CB8AC3E}">
        <p14:creationId xmlns:p14="http://schemas.microsoft.com/office/powerpoint/2010/main" val="9255494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Theory</a:t>
            </a:r>
            <a:endParaRPr lang="en-US" dirty="0"/>
          </a:p>
        </p:txBody>
      </p:sp>
      <p:sp>
        <p:nvSpPr>
          <p:cNvPr id="3" name="Content Placeholder 2"/>
          <p:cNvSpPr>
            <a:spLocks noGrp="1"/>
          </p:cNvSpPr>
          <p:nvPr>
            <p:ph idx="1"/>
          </p:nvPr>
        </p:nvSpPr>
        <p:spPr>
          <a:xfrm>
            <a:off x="604070" y="1401289"/>
            <a:ext cx="3500291" cy="4011502"/>
          </a:xfrm>
        </p:spPr>
        <p:txBody>
          <a:bodyPr/>
          <a:lstStyle/>
          <a:p>
            <a:r>
              <a:rPr lang="en-US" dirty="0" smtClean="0"/>
              <a:t>Thomas Robert Malthus</a:t>
            </a:r>
          </a:p>
          <a:p>
            <a:r>
              <a:rPr lang="en-US" i="1" dirty="0" smtClean="0"/>
              <a:t>An </a:t>
            </a:r>
            <a:r>
              <a:rPr lang="en-US" i="1" dirty="0"/>
              <a:t>Essay on the Principle of </a:t>
            </a:r>
            <a:r>
              <a:rPr lang="en-US" i="1" dirty="0" smtClean="0"/>
              <a:t>Population </a:t>
            </a:r>
            <a:r>
              <a:rPr lang="en-US" dirty="0" smtClean="0"/>
              <a:t>(1798)</a:t>
            </a:r>
            <a:r>
              <a:rPr lang="en-US" dirty="0"/>
              <a:t>  </a:t>
            </a:r>
            <a:endParaRPr lang="en-US" dirty="0" smtClean="0"/>
          </a:p>
          <a:p>
            <a:pPr lvl="1"/>
            <a:r>
              <a:rPr lang="en-US" dirty="0" smtClean="0"/>
              <a:t>Population will grow geometrically</a:t>
            </a:r>
          </a:p>
          <a:p>
            <a:pPr lvl="1"/>
            <a:r>
              <a:rPr lang="en-US" dirty="0" smtClean="0"/>
              <a:t>Food production will grow arithmetically</a:t>
            </a:r>
          </a:p>
          <a:p>
            <a:pPr lvl="1"/>
            <a:r>
              <a:rPr lang="en-US" dirty="0" smtClean="0"/>
              <a:t>Famine and starvation</a:t>
            </a:r>
          </a:p>
          <a:p>
            <a:pPr lvl="1"/>
            <a:r>
              <a:rPr lang="en-US" dirty="0" smtClean="0"/>
              <a:t>UNLESS births are controlled!</a:t>
            </a:r>
          </a:p>
          <a:p>
            <a:pPr lvl="2"/>
            <a:r>
              <a:rPr lang="en-US" dirty="0" smtClean="0"/>
              <a:t>Delayed marriage</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pic>
        <p:nvPicPr>
          <p:cNvPr id="9" name="Content Placeholder 3" descr="PovertyImage4.JPG"/>
          <p:cNvPicPr>
            <a:picLocks noChangeAspect="1"/>
          </p:cNvPicPr>
          <p:nvPr/>
        </p:nvPicPr>
        <p:blipFill>
          <a:blip r:embed="rId2" cstate="print"/>
          <a:stretch>
            <a:fillRect/>
          </a:stretch>
        </p:blipFill>
        <p:spPr>
          <a:xfrm>
            <a:off x="4439161" y="1814562"/>
            <a:ext cx="4270509" cy="3025838"/>
          </a:xfrm>
          <a:prstGeom prst="rect">
            <a:avLst/>
          </a:prstGeom>
        </p:spPr>
      </p:pic>
    </p:spTree>
    <p:extLst>
      <p:ext uri="{BB962C8B-B14F-4D97-AF65-F5344CB8AC3E}">
        <p14:creationId xmlns:p14="http://schemas.microsoft.com/office/powerpoint/2010/main" val="26029533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Malthus was very influential</a:t>
            </a:r>
            <a:endParaRPr lang="en-US" dirty="0"/>
          </a:p>
        </p:txBody>
      </p:sp>
      <p:sp>
        <p:nvSpPr>
          <p:cNvPr id="3" name="Content Placeholder 2"/>
          <p:cNvSpPr>
            <a:spLocks noGrp="1"/>
          </p:cNvSpPr>
          <p:nvPr>
            <p:ph idx="1"/>
          </p:nvPr>
        </p:nvSpPr>
        <p:spPr/>
        <p:txBody>
          <a:bodyPr/>
          <a:lstStyle/>
          <a:p>
            <a:r>
              <a:rPr lang="en-US" dirty="0"/>
              <a:t>Malthus’ work was well known in his time and later</a:t>
            </a:r>
          </a:p>
          <a:p>
            <a:r>
              <a:rPr lang="en-US" dirty="0"/>
              <a:t>Played a major role in Darwin’s development of the theory of evolution</a:t>
            </a:r>
          </a:p>
          <a:p>
            <a:r>
              <a:rPr lang="en-US" dirty="0"/>
              <a:t>Influenced David Ricardo in his Law of Diminishing Return</a:t>
            </a:r>
          </a:p>
          <a:p>
            <a:r>
              <a:rPr lang="en-US" dirty="0"/>
              <a:t>At the basis of the international family planning efforts of the 1960s, 1970s, and 1980s</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8388252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Transition Theory</a:t>
            </a:r>
            <a:endParaRPr lang="en-US" dirty="0"/>
          </a:p>
        </p:txBody>
      </p:sp>
      <p:sp>
        <p:nvSpPr>
          <p:cNvPr id="3" name="Content Placeholder 2"/>
          <p:cNvSpPr>
            <a:spLocks noGrp="1"/>
          </p:cNvSpPr>
          <p:nvPr>
            <p:ph idx="1"/>
          </p:nvPr>
        </p:nvSpPr>
        <p:spPr>
          <a:xfrm>
            <a:off x="604070" y="1574453"/>
            <a:ext cx="8325548" cy="4011502"/>
          </a:xfrm>
        </p:spPr>
        <p:txBody>
          <a:bodyPr/>
          <a:lstStyle/>
          <a:p>
            <a:r>
              <a:rPr lang="en-US" dirty="0" smtClean="0"/>
              <a:t>First proposed by Warren Thompson 1929</a:t>
            </a:r>
          </a:p>
          <a:p>
            <a:r>
              <a:rPr lang="en-US" dirty="0" smtClean="0"/>
              <a:t>Formal theory proposed by Frank </a:t>
            </a:r>
            <a:r>
              <a:rPr lang="en-US" dirty="0" err="1" smtClean="0"/>
              <a:t>Notestein</a:t>
            </a:r>
            <a:r>
              <a:rPr lang="en-US" dirty="0" smtClean="0"/>
              <a:t> in 1940s and 50s</a:t>
            </a:r>
          </a:p>
          <a:p>
            <a:r>
              <a:rPr lang="en-US" dirty="0" smtClean="0"/>
              <a:t>5 stages</a:t>
            </a:r>
          </a:p>
          <a:p>
            <a:pPr lvl="1"/>
            <a:r>
              <a:rPr lang="en-US" dirty="0" smtClean="0"/>
              <a:t>1. </a:t>
            </a:r>
            <a:r>
              <a:rPr lang="en-US" dirty="0"/>
              <a:t>H</a:t>
            </a:r>
            <a:r>
              <a:rPr lang="en-US" dirty="0" smtClean="0"/>
              <a:t>igh births and </a:t>
            </a:r>
            <a:r>
              <a:rPr lang="en-US" dirty="0"/>
              <a:t>death (Pre-</a:t>
            </a:r>
            <a:r>
              <a:rPr lang="en-US" dirty="0" smtClean="0"/>
              <a:t>industrial</a:t>
            </a:r>
            <a:r>
              <a:rPr lang="en-US" dirty="0"/>
              <a:t>)</a:t>
            </a:r>
            <a:endParaRPr lang="en-US" dirty="0" smtClean="0"/>
          </a:p>
          <a:p>
            <a:pPr lvl="1"/>
            <a:r>
              <a:rPr lang="en-US" dirty="0" smtClean="0"/>
              <a:t>2. </a:t>
            </a:r>
            <a:r>
              <a:rPr lang="en-US" dirty="0"/>
              <a:t>M</a:t>
            </a:r>
            <a:r>
              <a:rPr lang="en-US" dirty="0" smtClean="0"/>
              <a:t>ortality drop, births </a:t>
            </a:r>
            <a:r>
              <a:rPr lang="en-US" dirty="0"/>
              <a:t>high </a:t>
            </a:r>
            <a:r>
              <a:rPr lang="en-US" dirty="0" smtClean="0"/>
              <a:t>(most developing countries today)</a:t>
            </a:r>
          </a:p>
          <a:p>
            <a:pPr lvl="1"/>
            <a:r>
              <a:rPr lang="en-US" dirty="0" smtClean="0"/>
              <a:t>3. Fertility falls</a:t>
            </a:r>
          </a:p>
          <a:p>
            <a:pPr lvl="1"/>
            <a:r>
              <a:rPr lang="en-US" dirty="0" smtClean="0"/>
              <a:t>4. Low births and low deaths</a:t>
            </a:r>
          </a:p>
          <a:p>
            <a:pPr lvl="1"/>
            <a:r>
              <a:rPr lang="en-US" dirty="0" smtClean="0"/>
              <a:t>5. Below replacement level fertility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spTree>
    <p:extLst>
      <p:ext uri="{BB962C8B-B14F-4D97-AF65-F5344CB8AC3E}">
        <p14:creationId xmlns:p14="http://schemas.microsoft.com/office/powerpoint/2010/main" val="30569872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29161" y="1246240"/>
            <a:ext cx="7254944" cy="5010608"/>
          </a:xfrm>
          <a:prstGeom prst="rect">
            <a:avLst/>
          </a:prstGeom>
        </p:spPr>
      </p:pic>
      <p:sp>
        <p:nvSpPr>
          <p:cNvPr id="2" name="Title 1"/>
          <p:cNvSpPr>
            <a:spLocks noGrp="1"/>
          </p:cNvSpPr>
          <p:nvPr>
            <p:ph type="title"/>
          </p:nvPr>
        </p:nvSpPr>
        <p:spPr>
          <a:xfrm>
            <a:off x="653732" y="438912"/>
            <a:ext cx="8089901" cy="577081"/>
          </a:xfrm>
        </p:spPr>
        <p:txBody>
          <a:bodyPr/>
          <a:lstStyle/>
          <a:p>
            <a:r>
              <a:rPr lang="en-US" dirty="0" smtClean="0"/>
              <a:t>Demographic Transition Theory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26</a:t>
            </a:fld>
            <a:endParaRPr lang="en-US" dirty="0"/>
          </a:p>
        </p:txBody>
      </p:sp>
      <p:pic>
        <p:nvPicPr>
          <p:cNvPr id="8" name="Picture 7"/>
          <p:cNvPicPr>
            <a:picLocks noChangeAspect="1"/>
          </p:cNvPicPr>
          <p:nvPr/>
        </p:nvPicPr>
        <p:blipFill>
          <a:blip r:embed="rId3"/>
          <a:stretch>
            <a:fillRect/>
          </a:stretch>
        </p:blipFill>
        <p:spPr>
          <a:xfrm>
            <a:off x="729161" y="1246239"/>
            <a:ext cx="7128396" cy="5346297"/>
          </a:xfrm>
          <a:prstGeom prst="rect">
            <a:avLst/>
          </a:prstGeom>
        </p:spPr>
      </p:pic>
    </p:spTree>
    <p:extLst>
      <p:ext uri="{BB962C8B-B14F-4D97-AF65-F5344CB8AC3E}">
        <p14:creationId xmlns:p14="http://schemas.microsoft.com/office/powerpoint/2010/main" val="33618636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Growth: balancing equation</a:t>
            </a:r>
            <a:endParaRPr lang="en-US" dirty="0"/>
          </a:p>
        </p:txBody>
      </p:sp>
      <p:sp>
        <p:nvSpPr>
          <p:cNvPr id="3" name="Content Placeholder 2"/>
          <p:cNvSpPr>
            <a:spLocks noGrp="1"/>
          </p:cNvSpPr>
          <p:nvPr>
            <p:ph idx="1"/>
          </p:nvPr>
        </p:nvSpPr>
        <p:spPr>
          <a:xfrm>
            <a:off x="653732" y="1318474"/>
            <a:ext cx="8325548" cy="4011502"/>
          </a:xfrm>
        </p:spPr>
        <p:txBody>
          <a:bodyPr/>
          <a:lstStyle/>
          <a:p>
            <a:r>
              <a:rPr lang="en-US" dirty="0" smtClean="0"/>
              <a:t>Demographic Balancing Equation</a:t>
            </a:r>
          </a:p>
          <a:p>
            <a:endParaRPr lang="en-US" dirty="0"/>
          </a:p>
          <a:p>
            <a:pPr marL="0" indent="0">
              <a:buNone/>
            </a:pPr>
            <a:endParaRPr lang="en-US" dirty="0"/>
          </a:p>
          <a:p>
            <a:pPr marL="0" indent="0">
              <a:buNone/>
            </a:pPr>
            <a:r>
              <a:rPr lang="en-US" dirty="0" smtClean="0"/>
              <a:t>P=population</a:t>
            </a:r>
          </a:p>
          <a:p>
            <a:pPr marL="0" indent="0">
              <a:buNone/>
            </a:pPr>
            <a:r>
              <a:rPr lang="en-US" dirty="0"/>
              <a:t>t</a:t>
            </a:r>
            <a:r>
              <a:rPr lang="en-US" dirty="0" smtClean="0"/>
              <a:t>=time</a:t>
            </a:r>
          </a:p>
          <a:p>
            <a:pPr marL="0" indent="0">
              <a:buNone/>
            </a:pPr>
            <a:r>
              <a:rPr lang="en-US" dirty="0" smtClean="0"/>
              <a:t>B=births</a:t>
            </a:r>
          </a:p>
          <a:p>
            <a:pPr marL="0" indent="0">
              <a:buNone/>
            </a:pPr>
            <a:r>
              <a:rPr lang="en-US" dirty="0" smtClean="0"/>
              <a:t>D=deaths</a:t>
            </a:r>
          </a:p>
          <a:p>
            <a:pPr marL="0" indent="0">
              <a:buNone/>
            </a:pPr>
            <a:r>
              <a:rPr lang="en-US" dirty="0" smtClean="0"/>
              <a:t>I=in migration</a:t>
            </a:r>
          </a:p>
          <a:p>
            <a:pPr marL="0" indent="0">
              <a:buNone/>
            </a:pPr>
            <a:r>
              <a:rPr lang="en-US" dirty="0" smtClean="0"/>
              <a:t>O=out</a:t>
            </a:r>
          </a:p>
          <a:p>
            <a:pPr marL="0" indent="0">
              <a:buNone/>
            </a:pPr>
            <a:r>
              <a:rPr lang="en-US" dirty="0" smtClean="0"/>
              <a:t> migration</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27</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996393999"/>
              </p:ext>
            </p:extLst>
          </p:nvPr>
        </p:nvGraphicFramePr>
        <p:xfrm>
          <a:off x="2121949" y="1856481"/>
          <a:ext cx="3830638" cy="611187"/>
        </p:xfrm>
        <a:graphic>
          <a:graphicData uri="http://schemas.openxmlformats.org/presentationml/2006/ole">
            <mc:AlternateContent xmlns:mc="http://schemas.openxmlformats.org/markup-compatibility/2006">
              <mc:Choice xmlns:v="urn:schemas-microsoft-com:vml" Requires="v">
                <p:oleObj spid="_x0000_s2131" name="Equation" r:id="rId3" imgW="1498600" imgH="215900" progId="Equation.3">
                  <p:embed/>
                </p:oleObj>
              </mc:Choice>
              <mc:Fallback>
                <p:oleObj name="Equation" r:id="rId3" imgW="1498600" imgH="215900" progId="Equation.3">
                  <p:embed/>
                  <p:pic>
                    <p:nvPicPr>
                      <p:cNvPr id="0" name=""/>
                      <p:cNvPicPr/>
                      <p:nvPr/>
                    </p:nvPicPr>
                    <p:blipFill>
                      <a:blip r:embed="rId4"/>
                      <a:stretch>
                        <a:fillRect/>
                      </a:stretch>
                    </p:blipFill>
                    <p:spPr>
                      <a:xfrm>
                        <a:off x="2121949" y="1856481"/>
                        <a:ext cx="3830638" cy="611187"/>
                      </a:xfrm>
                      <a:prstGeom prst="rect">
                        <a:avLst/>
                      </a:prstGeom>
                    </p:spPr>
                  </p:pic>
                </p:oleObj>
              </mc:Fallback>
            </mc:AlternateContent>
          </a:graphicData>
        </a:graphic>
      </p:graphicFrame>
      <p:pic>
        <p:nvPicPr>
          <p:cNvPr id="6" name="Picture 5"/>
          <p:cNvPicPr>
            <a:picLocks noChangeAspect="1"/>
          </p:cNvPicPr>
          <p:nvPr/>
        </p:nvPicPr>
        <p:blipFill rotWithShape="1">
          <a:blip r:embed="rId5"/>
          <a:srcRect t="29481"/>
          <a:stretch/>
        </p:blipFill>
        <p:spPr>
          <a:xfrm>
            <a:off x="2551452" y="2585814"/>
            <a:ext cx="6592548" cy="3486760"/>
          </a:xfrm>
          <a:prstGeom prst="rect">
            <a:avLst/>
          </a:prstGeom>
        </p:spPr>
      </p:pic>
    </p:spTree>
    <p:extLst>
      <p:ext uri="{BB962C8B-B14F-4D97-AF65-F5344CB8AC3E}">
        <p14:creationId xmlns:p14="http://schemas.microsoft.com/office/powerpoint/2010/main" val="2228404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Exponential population growth</a:t>
            </a:r>
            <a:endParaRPr lang="en-US" dirty="0"/>
          </a:p>
        </p:txBody>
      </p:sp>
      <p:sp>
        <p:nvSpPr>
          <p:cNvPr id="4" name="Text Placeholder 3"/>
          <p:cNvSpPr>
            <a:spLocks noGrp="1"/>
          </p:cNvSpPr>
          <p:nvPr>
            <p:ph type="body" idx="10"/>
          </p:nvPr>
        </p:nvSpPr>
        <p:spPr>
          <a:xfrm>
            <a:off x="604070" y="3931819"/>
            <a:ext cx="8087171" cy="313932"/>
          </a:xfrm>
        </p:spPr>
        <p:txBody>
          <a:bodyPr/>
          <a:lstStyle/>
          <a:p>
            <a:r>
              <a:rPr lang="en-US" dirty="0"/>
              <a:t>r</a:t>
            </a:r>
            <a:r>
              <a:rPr lang="en-US" dirty="0" smtClean="0"/>
              <a:t>=rate of growth</a:t>
            </a:r>
          </a:p>
          <a:p>
            <a:r>
              <a:rPr lang="en-US" dirty="0" smtClean="0"/>
              <a:t>t=time</a:t>
            </a:r>
          </a:p>
          <a:p>
            <a:r>
              <a:rPr lang="en-US" dirty="0" smtClean="0"/>
              <a:t>P= population at each time period, P(0) is your starting population, and p(t) is your population at t years later</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28</a:t>
            </a:fld>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136001200"/>
              </p:ext>
            </p:extLst>
          </p:nvPr>
        </p:nvGraphicFramePr>
        <p:xfrm>
          <a:off x="2840081" y="2009977"/>
          <a:ext cx="2776538" cy="735013"/>
        </p:xfrm>
        <a:graphic>
          <a:graphicData uri="http://schemas.openxmlformats.org/presentationml/2006/ole">
            <mc:AlternateContent xmlns:mc="http://schemas.openxmlformats.org/markup-compatibility/2006">
              <mc:Choice xmlns:v="urn:schemas-microsoft-com:vml" Requires="v">
                <p:oleObj spid="_x0000_s3155" name="Equation" r:id="rId3" imgW="863600" imgH="228600" progId="Equation.3">
                  <p:embed/>
                </p:oleObj>
              </mc:Choice>
              <mc:Fallback>
                <p:oleObj name="Equation" r:id="rId3" imgW="863600" imgH="228600" progId="Equation.3">
                  <p:embed/>
                  <p:pic>
                    <p:nvPicPr>
                      <p:cNvPr id="0" name=""/>
                      <p:cNvPicPr/>
                      <p:nvPr/>
                    </p:nvPicPr>
                    <p:blipFill>
                      <a:blip r:embed="rId4"/>
                      <a:stretch>
                        <a:fillRect/>
                      </a:stretch>
                    </p:blipFill>
                    <p:spPr>
                      <a:xfrm>
                        <a:off x="2840081" y="2009977"/>
                        <a:ext cx="2776538" cy="735013"/>
                      </a:xfrm>
                      <a:prstGeom prst="rect">
                        <a:avLst/>
                      </a:prstGeom>
                    </p:spPr>
                  </p:pic>
                </p:oleObj>
              </mc:Fallback>
            </mc:AlternateContent>
          </a:graphicData>
        </a:graphic>
      </p:graphicFrame>
    </p:spTree>
    <p:extLst>
      <p:ext uri="{BB962C8B-B14F-4D97-AF65-F5344CB8AC3E}">
        <p14:creationId xmlns:p14="http://schemas.microsoft.com/office/powerpoint/2010/main" val="35731685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Historical Population Growth</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29</a:t>
            </a:fld>
            <a:endParaRPr lang="en-US" dirty="0"/>
          </a:p>
        </p:txBody>
      </p:sp>
      <p:pic>
        <p:nvPicPr>
          <p:cNvPr id="8" name="Picture 7"/>
          <p:cNvPicPr>
            <a:picLocks noChangeAspect="1"/>
          </p:cNvPicPr>
          <p:nvPr/>
        </p:nvPicPr>
        <p:blipFill>
          <a:blip r:embed="rId2"/>
          <a:stretch>
            <a:fillRect/>
          </a:stretch>
        </p:blipFill>
        <p:spPr>
          <a:xfrm>
            <a:off x="2417569" y="2258480"/>
            <a:ext cx="6326064" cy="3843963"/>
          </a:xfrm>
          <a:prstGeom prst="rect">
            <a:avLst/>
          </a:prstGeom>
        </p:spPr>
      </p:pic>
      <p:sp>
        <p:nvSpPr>
          <p:cNvPr id="9" name="Content Placeholder 2"/>
          <p:cNvSpPr>
            <a:spLocks noGrp="1"/>
          </p:cNvSpPr>
          <p:nvPr>
            <p:ph idx="1"/>
          </p:nvPr>
        </p:nvSpPr>
        <p:spPr>
          <a:xfrm>
            <a:off x="418085" y="1346568"/>
            <a:ext cx="8325548" cy="3680758"/>
          </a:xfrm>
        </p:spPr>
        <p:txBody>
          <a:bodyPr/>
          <a:lstStyle/>
          <a:p>
            <a:r>
              <a:rPr lang="en-US" dirty="0" smtClean="0"/>
              <a:t>Until about 1000 B=D</a:t>
            </a:r>
          </a:p>
          <a:p>
            <a:r>
              <a:rPr lang="en-US" dirty="0" smtClean="0"/>
              <a:t>Then food supply, trade, etc. increased and B&gt;D, slowly at first, then rapidly </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409139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b="1"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dirty="0" smtClean="0">
                <a:latin typeface="+mn-lt"/>
              </a:rPr>
              <a:t>Demographic theory </a:t>
            </a:r>
            <a:r>
              <a:rPr lang="en-US" sz="2400" dirty="0">
                <a:solidFill>
                  <a:srgbClr val="052049"/>
                </a:solidFill>
                <a:latin typeface="Garamond"/>
              </a:rPr>
              <a:t>and population </a:t>
            </a:r>
            <a:r>
              <a:rPr lang="en-US" sz="2400" dirty="0" smtClean="0">
                <a:solidFill>
                  <a:srgbClr val="052049"/>
                </a:solidFill>
                <a:latin typeface="Garamond"/>
              </a:rPr>
              <a:t>growth</a:t>
            </a:r>
            <a:endParaRPr lang="en-US" sz="2400" dirty="0" smtClean="0">
              <a:latin typeface="+mn-lt"/>
            </a:endParaRP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22429079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Number of years to add each billion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1200" dirty="0" smtClean="0"/>
          </a:p>
          <a:p>
            <a:pPr marL="0" indent="0">
              <a:buNone/>
            </a:pPr>
            <a:endParaRPr lang="en-US" sz="1200" dirty="0"/>
          </a:p>
          <a:p>
            <a:pPr marL="0" indent="0">
              <a:buNone/>
            </a:pPr>
            <a:r>
              <a:rPr lang="en-US" sz="1200" dirty="0" smtClean="0"/>
              <a:t>First </a:t>
            </a:r>
            <a:r>
              <a:rPr lang="en-US" sz="1200" dirty="0"/>
              <a:t>and second billion: Population Reference Bureau; Third through ninth billion: United Nations.</a:t>
            </a:r>
            <a:br>
              <a:rPr lang="en-US" sz="1200" dirty="0"/>
            </a:br>
            <a:r>
              <a:rPr lang="en-US" sz="1200" dirty="0"/>
              <a:t>(2005). </a:t>
            </a:r>
            <a:r>
              <a:rPr lang="en-US" sz="1200" i="1" dirty="0"/>
              <a:t>World population prospects: the 2004 revision (medium scenario)</a:t>
            </a:r>
            <a:r>
              <a:rPr lang="en-US" sz="1200" dirty="0"/>
              <a:t>. </a:t>
            </a:r>
          </a:p>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30</a:t>
            </a:fld>
            <a:endParaRPr lang="en-US" dirty="0"/>
          </a:p>
        </p:txBody>
      </p:sp>
      <p:pic>
        <p:nvPicPr>
          <p:cNvPr id="8" name="Picture 7"/>
          <p:cNvPicPr>
            <a:picLocks noChangeAspect="1"/>
          </p:cNvPicPr>
          <p:nvPr/>
        </p:nvPicPr>
        <p:blipFill>
          <a:blip r:embed="rId2"/>
          <a:stretch>
            <a:fillRect/>
          </a:stretch>
        </p:blipFill>
        <p:spPr>
          <a:xfrm>
            <a:off x="1003300" y="1202262"/>
            <a:ext cx="7137400" cy="4229100"/>
          </a:xfrm>
          <a:prstGeom prst="rect">
            <a:avLst/>
          </a:prstGeom>
        </p:spPr>
      </p:pic>
    </p:spTree>
    <p:extLst>
      <p:ext uri="{BB962C8B-B14F-4D97-AF65-F5344CB8AC3E}">
        <p14:creationId xmlns:p14="http://schemas.microsoft.com/office/powerpoint/2010/main" val="28705565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0"/>
            <a:ext cx="8906494" cy="6858000"/>
          </a:xfrm>
          <a:prstGeom prst="rect">
            <a:avLst/>
          </a:prstGeom>
        </p:spPr>
      </p:pic>
    </p:spTree>
    <p:extLst>
      <p:ext uri="{BB962C8B-B14F-4D97-AF65-F5344CB8AC3E}">
        <p14:creationId xmlns:p14="http://schemas.microsoft.com/office/powerpoint/2010/main" val="34410427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Font typeface="+mj-lt"/>
              <a:buAutoNum type="arabicPeriod"/>
            </a:pPr>
            <a:r>
              <a:rPr lang="en-US" sz="2400" dirty="0" smtClean="0">
                <a:latin typeface="+mn-lt"/>
              </a:rPr>
              <a:t>Demographic theory and population growth</a:t>
            </a:r>
          </a:p>
          <a:p>
            <a:pPr marL="687387" lvl="1" indent="-457200">
              <a:buFont typeface="+mj-lt"/>
              <a:buAutoNum type="arabicPeriod"/>
            </a:pPr>
            <a:r>
              <a:rPr lang="en-US" sz="2400" b="1" dirty="0" smtClean="0">
                <a:latin typeface="+mn-lt"/>
              </a:rPr>
              <a:t>Population pyramids!</a:t>
            </a:r>
            <a:endParaRPr lang="en-US" sz="2800" b="1"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32</a:t>
            </a:fld>
            <a:endParaRPr lang="en-US" dirty="0"/>
          </a:p>
        </p:txBody>
      </p:sp>
    </p:spTree>
    <p:extLst>
      <p:ext uri="{BB962C8B-B14F-4D97-AF65-F5344CB8AC3E}">
        <p14:creationId xmlns:p14="http://schemas.microsoft.com/office/powerpoint/2010/main" val="3826402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Pyramid: USA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33</a:t>
            </a:fld>
            <a:endParaRPr lang="en-US" dirty="0"/>
          </a:p>
        </p:txBody>
      </p:sp>
      <p:pic>
        <p:nvPicPr>
          <p:cNvPr id="11" name="Picture 10"/>
          <p:cNvPicPr>
            <a:picLocks noChangeAspect="1"/>
          </p:cNvPicPr>
          <p:nvPr/>
        </p:nvPicPr>
        <p:blipFill>
          <a:blip r:embed="rId2"/>
          <a:stretch>
            <a:fillRect/>
          </a:stretch>
        </p:blipFill>
        <p:spPr>
          <a:xfrm>
            <a:off x="1056081" y="925097"/>
            <a:ext cx="7443533" cy="5186068"/>
          </a:xfrm>
          <a:prstGeom prst="rect">
            <a:avLst/>
          </a:prstGeom>
        </p:spPr>
      </p:pic>
    </p:spTree>
    <p:extLst>
      <p:ext uri="{BB962C8B-B14F-4D97-AF65-F5344CB8AC3E}">
        <p14:creationId xmlns:p14="http://schemas.microsoft.com/office/powerpoint/2010/main" val="1107143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History in Pop Pyramids: US</a:t>
            </a:r>
            <a:endParaRPr lang="en-US" dirty="0"/>
          </a:p>
        </p:txBody>
      </p:sp>
      <p:pic>
        <p:nvPicPr>
          <p:cNvPr id="8" name="Content Placeholder 7"/>
          <p:cNvPicPr>
            <a:picLocks noGrp="1" noChangeAspect="1"/>
          </p:cNvPicPr>
          <p:nvPr>
            <p:ph idx="1"/>
          </p:nvPr>
        </p:nvPicPr>
        <p:blipFill>
          <a:blip r:embed="rId2"/>
          <a:srcRect t="4464" b="4464"/>
          <a:stretch>
            <a:fillRect/>
          </a:stretch>
        </p:blipFill>
        <p:spPr>
          <a:xfrm>
            <a:off x="55496" y="1225182"/>
            <a:ext cx="9018671" cy="4345470"/>
          </a:xfrm>
        </p:spPr>
      </p:pic>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34</a:t>
            </a:fld>
            <a:endParaRPr lang="en-US" dirty="0"/>
          </a:p>
        </p:txBody>
      </p:sp>
    </p:spTree>
    <p:extLst>
      <p:ext uri="{BB962C8B-B14F-4D97-AF65-F5344CB8AC3E}">
        <p14:creationId xmlns:p14="http://schemas.microsoft.com/office/powerpoint/2010/main" val="9247283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1865178" y="365704"/>
            <a:ext cx="5094422" cy="6243032"/>
          </a:xfrm>
          <a:prstGeom prst="rect">
            <a:avLst/>
          </a:prstGeom>
        </p:spPr>
      </p:pic>
    </p:spTree>
    <p:extLst>
      <p:ext uri="{BB962C8B-B14F-4D97-AF65-F5344CB8AC3E}">
        <p14:creationId xmlns:p14="http://schemas.microsoft.com/office/powerpoint/2010/main" val="2991285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Guess the </a:t>
            </a:r>
            <a:br>
              <a:rPr lang="en-US" dirty="0" smtClean="0"/>
            </a:br>
            <a:r>
              <a:rPr lang="en-US" dirty="0" smtClean="0"/>
              <a:t>state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36</a:t>
            </a:fld>
            <a:endParaRPr lang="en-US" dirty="0"/>
          </a:p>
        </p:txBody>
      </p:sp>
      <p:pic>
        <p:nvPicPr>
          <p:cNvPr id="8" name="Picture 7"/>
          <p:cNvPicPr>
            <a:picLocks noChangeAspect="1"/>
          </p:cNvPicPr>
          <p:nvPr/>
        </p:nvPicPr>
        <p:blipFill rotWithShape="1">
          <a:blip r:embed="rId3"/>
          <a:srcRect b="13023"/>
          <a:stretch/>
        </p:blipFill>
        <p:spPr>
          <a:xfrm>
            <a:off x="3263597" y="283212"/>
            <a:ext cx="5647666" cy="5750081"/>
          </a:xfrm>
          <a:prstGeom prst="rect">
            <a:avLst/>
          </a:prstGeom>
        </p:spPr>
      </p:pic>
      <p:sp>
        <p:nvSpPr>
          <p:cNvPr id="9" name="Rectangle 8"/>
          <p:cNvSpPr/>
          <p:nvPr/>
        </p:nvSpPr>
        <p:spPr bwMode="auto">
          <a:xfrm>
            <a:off x="4649355" y="1775708"/>
            <a:ext cx="2612475" cy="2550563"/>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Rectangle 9"/>
          <p:cNvSpPr/>
          <p:nvPr/>
        </p:nvSpPr>
        <p:spPr bwMode="auto">
          <a:xfrm>
            <a:off x="5739145" y="1634936"/>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1" name="Rectangle 10"/>
          <p:cNvSpPr/>
          <p:nvPr/>
        </p:nvSpPr>
        <p:spPr bwMode="auto">
          <a:xfrm>
            <a:off x="7588738" y="16779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2" name="Rectangle 11"/>
          <p:cNvSpPr/>
          <p:nvPr/>
        </p:nvSpPr>
        <p:spPr bwMode="auto">
          <a:xfrm>
            <a:off x="5891545" y="18303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3" name="Rectangle 12"/>
          <p:cNvSpPr/>
          <p:nvPr/>
        </p:nvSpPr>
        <p:spPr bwMode="auto">
          <a:xfrm>
            <a:off x="7859791"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4" name="Rectangle 13"/>
          <p:cNvSpPr/>
          <p:nvPr/>
        </p:nvSpPr>
        <p:spPr bwMode="auto">
          <a:xfrm>
            <a:off x="7877955" y="5766847"/>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Rectangle 14"/>
          <p:cNvSpPr/>
          <p:nvPr/>
        </p:nvSpPr>
        <p:spPr bwMode="auto">
          <a:xfrm>
            <a:off x="5910916" y="5718012"/>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Rectangle 15"/>
          <p:cNvSpPr/>
          <p:nvPr/>
        </p:nvSpPr>
        <p:spPr bwMode="auto">
          <a:xfrm>
            <a:off x="4225634" y="5719685"/>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7" name="Rectangle 16"/>
          <p:cNvSpPr/>
          <p:nvPr/>
        </p:nvSpPr>
        <p:spPr bwMode="auto">
          <a:xfrm>
            <a:off x="3678478"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8" name="Donut 17"/>
          <p:cNvSpPr/>
          <p:nvPr/>
        </p:nvSpPr>
        <p:spPr bwMode="auto">
          <a:xfrm>
            <a:off x="7041100" y="3943178"/>
            <a:ext cx="2102900"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9" name="TextBox 18"/>
          <p:cNvSpPr txBox="1"/>
          <p:nvPr/>
        </p:nvSpPr>
        <p:spPr bwMode="auto">
          <a:xfrm flipH="1">
            <a:off x="7047112" y="5766847"/>
            <a:ext cx="1389068" cy="307777"/>
          </a:xfrm>
          <a:prstGeom prst="rect">
            <a:avLst/>
          </a:prstGeom>
          <a:noFill/>
          <a:ln w="19050" algn="ctr">
            <a:noFill/>
            <a:miter lim="800000"/>
            <a:headEnd/>
            <a:tailEnd/>
          </a:ln>
        </p:spPr>
        <p:txBody>
          <a:bodyPr wrap="square" lIns="0" tIns="0" rIns="0" bIns="0" rtlCol="0">
            <a:spAutoFit/>
          </a:bodyPr>
          <a:lstStyle/>
          <a:p>
            <a:r>
              <a:rPr lang="en-US" sz="2000" dirty="0" smtClean="0"/>
              <a:t>Florida</a:t>
            </a:r>
          </a:p>
        </p:txBody>
      </p:sp>
      <p:sp>
        <p:nvSpPr>
          <p:cNvPr id="21" name="Donut 20"/>
          <p:cNvSpPr/>
          <p:nvPr/>
        </p:nvSpPr>
        <p:spPr bwMode="auto">
          <a:xfrm>
            <a:off x="2855102" y="3943178"/>
            <a:ext cx="2501163"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3" name="TextBox 22"/>
          <p:cNvSpPr txBox="1"/>
          <p:nvPr/>
        </p:nvSpPr>
        <p:spPr bwMode="auto">
          <a:xfrm>
            <a:off x="3470257" y="5784383"/>
            <a:ext cx="654601" cy="307777"/>
          </a:xfrm>
          <a:prstGeom prst="rect">
            <a:avLst/>
          </a:prstGeom>
          <a:noFill/>
          <a:ln w="19050" algn="ctr">
            <a:noFill/>
            <a:miter lim="800000"/>
            <a:headEnd/>
            <a:tailEnd/>
          </a:ln>
        </p:spPr>
        <p:txBody>
          <a:bodyPr wrap="none" lIns="0" tIns="0" rIns="0" bIns="0" rtlCol="0">
            <a:spAutoFit/>
          </a:bodyPr>
          <a:lstStyle/>
          <a:p>
            <a:r>
              <a:rPr lang="en-US" sz="2000" dirty="0" smtClean="0"/>
              <a:t>Alaska</a:t>
            </a:r>
          </a:p>
        </p:txBody>
      </p:sp>
    </p:spTree>
    <p:extLst>
      <p:ext uri="{BB962C8B-B14F-4D97-AF65-F5344CB8AC3E}">
        <p14:creationId xmlns:p14="http://schemas.microsoft.com/office/powerpoint/2010/main" val="41130403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P spid="21" grpId="0" animBg="1"/>
      <p:bldP spid="21" grpId="1" animBg="1"/>
      <p:bldP spid="23" grpId="0"/>
      <p:bldP spid="2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Difference by ethnic group: US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37</a:t>
            </a:fld>
            <a:endParaRPr lang="en-US" dirty="0"/>
          </a:p>
        </p:txBody>
      </p:sp>
      <p:pic>
        <p:nvPicPr>
          <p:cNvPr id="8" name="Picture 7"/>
          <p:cNvPicPr>
            <a:picLocks noChangeAspect="1"/>
          </p:cNvPicPr>
          <p:nvPr/>
        </p:nvPicPr>
        <p:blipFill>
          <a:blip r:embed="rId2"/>
          <a:stretch>
            <a:fillRect/>
          </a:stretch>
        </p:blipFill>
        <p:spPr>
          <a:xfrm>
            <a:off x="477718" y="1438672"/>
            <a:ext cx="7981034" cy="4662604"/>
          </a:xfrm>
          <a:prstGeom prst="rect">
            <a:avLst/>
          </a:prstGeom>
        </p:spPr>
      </p:pic>
    </p:spTree>
    <p:extLst>
      <p:ext uri="{BB962C8B-B14F-4D97-AF65-F5344CB8AC3E}">
        <p14:creationId xmlns:p14="http://schemas.microsoft.com/office/powerpoint/2010/main" val="17936831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Change over time: Japan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38</a:t>
            </a:fld>
            <a:endParaRPr lang="en-US" dirty="0"/>
          </a:p>
        </p:txBody>
      </p:sp>
      <p:pic>
        <p:nvPicPr>
          <p:cNvPr id="8" name="Picture 7"/>
          <p:cNvPicPr>
            <a:picLocks noChangeAspect="1"/>
          </p:cNvPicPr>
          <p:nvPr/>
        </p:nvPicPr>
        <p:blipFill>
          <a:blip r:embed="rId2"/>
          <a:stretch>
            <a:fillRect/>
          </a:stretch>
        </p:blipFill>
        <p:spPr>
          <a:xfrm>
            <a:off x="240791" y="1274400"/>
            <a:ext cx="8662418" cy="5162743"/>
          </a:xfrm>
          <a:prstGeom prst="rect">
            <a:avLst/>
          </a:prstGeom>
        </p:spPr>
      </p:pic>
    </p:spTree>
    <p:extLst>
      <p:ext uri="{BB962C8B-B14F-4D97-AF65-F5344CB8AC3E}">
        <p14:creationId xmlns:p14="http://schemas.microsoft.com/office/powerpoint/2010/main" val="23587887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Botswana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39</a:t>
            </a:fld>
            <a:endParaRPr lang="en-US" dirty="0"/>
          </a:p>
        </p:txBody>
      </p:sp>
      <p:pic>
        <p:nvPicPr>
          <p:cNvPr id="16" name="Picture 15"/>
          <p:cNvPicPr>
            <a:picLocks noChangeAspect="1"/>
          </p:cNvPicPr>
          <p:nvPr/>
        </p:nvPicPr>
        <p:blipFill>
          <a:blip r:embed="rId2"/>
          <a:stretch>
            <a:fillRect/>
          </a:stretch>
        </p:blipFill>
        <p:spPr>
          <a:xfrm>
            <a:off x="206299" y="0"/>
            <a:ext cx="8537334" cy="6254743"/>
          </a:xfrm>
          <a:prstGeom prst="rect">
            <a:avLst/>
          </a:prstGeom>
        </p:spPr>
      </p:pic>
    </p:spTree>
    <p:extLst>
      <p:ext uri="{BB962C8B-B14F-4D97-AF65-F5344CB8AC3E}">
        <p14:creationId xmlns:p14="http://schemas.microsoft.com/office/powerpoint/2010/main" val="999864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Welcome: Class info</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a:t>
            </a:fld>
            <a:endParaRPr lang="en-US" dirty="0"/>
          </a:p>
        </p:txBody>
      </p:sp>
      <p:sp>
        <p:nvSpPr>
          <p:cNvPr id="9" name="Content Placeholder 2"/>
          <p:cNvSpPr>
            <a:spLocks noGrp="1"/>
          </p:cNvSpPr>
          <p:nvPr>
            <p:ph idx="1"/>
          </p:nvPr>
        </p:nvSpPr>
        <p:spPr>
          <a:xfrm>
            <a:off x="344236" y="1391942"/>
            <a:ext cx="8105084" cy="3264507"/>
          </a:xfrm>
        </p:spPr>
        <p:txBody>
          <a:bodyPr>
            <a:normAutofit/>
          </a:bodyPr>
          <a:lstStyle/>
          <a:p>
            <a:pPr>
              <a:lnSpc>
                <a:spcPct val="110000"/>
              </a:lnSpc>
            </a:pPr>
            <a:r>
              <a:rPr lang="en-US" dirty="0" smtClean="0">
                <a:latin typeface="+mn-lt"/>
              </a:rPr>
              <a:t>10 week course</a:t>
            </a:r>
          </a:p>
          <a:p>
            <a:pPr>
              <a:lnSpc>
                <a:spcPct val="110000"/>
              </a:lnSpc>
            </a:pPr>
            <a:r>
              <a:rPr lang="en-US" dirty="0" smtClean="0">
                <a:latin typeface="+mn-lt"/>
              </a:rPr>
              <a:t>Mondays 10:30am-12</a:t>
            </a:r>
          </a:p>
          <a:p>
            <a:pPr>
              <a:lnSpc>
                <a:spcPct val="110000"/>
              </a:lnSpc>
            </a:pPr>
            <a:r>
              <a:rPr lang="en-US" dirty="0" smtClean="0">
                <a:latin typeface="+mn-lt"/>
              </a:rPr>
              <a:t>No pre-requisites, assumed basic math skills, use of excel, knowledge of fundamentals of public health</a:t>
            </a:r>
          </a:p>
          <a:p>
            <a:pPr>
              <a:lnSpc>
                <a:spcPct val="110000"/>
              </a:lnSpc>
            </a:pPr>
            <a:r>
              <a:rPr lang="en-US" dirty="0" smtClean="0">
                <a:latin typeface="+mn-lt"/>
              </a:rPr>
              <a:t>Letter grade or pass/fail</a:t>
            </a:r>
            <a:endParaRPr lang="en-US" dirty="0">
              <a:latin typeface="+mn-lt"/>
            </a:endParaRPr>
          </a:p>
        </p:txBody>
      </p:sp>
      <p:sp>
        <p:nvSpPr>
          <p:cNvPr id="10" name="Rectangle 9"/>
          <p:cNvSpPr/>
          <p:nvPr/>
        </p:nvSpPr>
        <p:spPr>
          <a:xfrm>
            <a:off x="5124761" y="1391943"/>
            <a:ext cx="2963542" cy="800219"/>
          </a:xfrm>
          <a:prstGeom prst="rect">
            <a:avLst/>
          </a:prstGeom>
        </p:spPr>
        <p:txBody>
          <a:bodyPr wrap="square">
            <a:spAutoFit/>
          </a:bodyPr>
          <a:lstStyle/>
          <a:p>
            <a:endParaRPr lang="en-US" sz="2800" dirty="0"/>
          </a:p>
          <a:p>
            <a:endParaRPr lang="en-US" dirty="0"/>
          </a:p>
        </p:txBody>
      </p:sp>
    </p:spTree>
    <p:extLst>
      <p:ext uri="{BB962C8B-B14F-4D97-AF65-F5344CB8AC3E}">
        <p14:creationId xmlns:p14="http://schemas.microsoft.com/office/powerpoint/2010/main" val="30323363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Choose some countries!	</a:t>
            </a:r>
            <a:endParaRPr lang="en-US" dirty="0"/>
          </a:p>
        </p:txBody>
      </p:sp>
      <p:sp>
        <p:nvSpPr>
          <p:cNvPr id="3" name="Content Placeholder 2"/>
          <p:cNvSpPr>
            <a:spLocks noGrp="1"/>
          </p:cNvSpPr>
          <p:nvPr>
            <p:ph idx="1"/>
          </p:nvPr>
        </p:nvSpPr>
        <p:spPr>
          <a:xfrm>
            <a:off x="661375" y="1399991"/>
            <a:ext cx="8325548" cy="4011502"/>
          </a:xfrm>
        </p:spPr>
        <p:txBody>
          <a:bodyPr/>
          <a:lstStyle/>
          <a:p>
            <a:r>
              <a:rPr lang="en-US" dirty="0" smtClean="0">
                <a:latin typeface="+mn-lt"/>
              </a:rPr>
              <a:t>For many lab assignments throughout the term, we will use data from 2 of the same countries to look at different demographic trends</a:t>
            </a:r>
          </a:p>
          <a:p>
            <a:r>
              <a:rPr lang="en-US" dirty="0" smtClean="0">
                <a:latin typeface="+mn-lt"/>
              </a:rPr>
              <a:t>Please choose two countries, on different continents, to use for the remainder of the course</a:t>
            </a:r>
          </a:p>
          <a:p>
            <a:r>
              <a:rPr lang="en-US" dirty="0">
                <a:latin typeface="+mn-lt"/>
              </a:rPr>
              <a:t>K</a:t>
            </a:r>
            <a:r>
              <a:rPr lang="en-US" dirty="0" smtClean="0">
                <a:latin typeface="+mn-lt"/>
              </a:rPr>
              <a:t>risten: Australia, Ireland</a:t>
            </a:r>
          </a:p>
          <a:p>
            <a:r>
              <a:rPr lang="en-US" dirty="0" smtClean="0">
                <a:latin typeface="+mn-lt"/>
              </a:rPr>
              <a:t>Kristina: US, India</a:t>
            </a:r>
          </a:p>
          <a:p>
            <a:r>
              <a:rPr lang="en-US" dirty="0" smtClean="0">
                <a:latin typeface="+mn-lt"/>
              </a:rPr>
              <a:t>Andrew: China, Rwanda</a:t>
            </a:r>
          </a:p>
          <a:p>
            <a:r>
              <a:rPr lang="en-US" dirty="0" smtClean="0">
                <a:latin typeface="+mn-lt"/>
              </a:rPr>
              <a:t>Andrea: Mexico, Nigeria</a:t>
            </a:r>
          </a:p>
          <a:p>
            <a:r>
              <a:rPr lang="en-US" dirty="0" smtClean="0">
                <a:latin typeface="+mn-lt"/>
              </a:rPr>
              <a:t>Adrianne: Russia, Guinea	</a:t>
            </a:r>
          </a:p>
          <a:p>
            <a:r>
              <a:rPr lang="en-US" dirty="0" err="1" smtClean="0">
                <a:latin typeface="+mn-lt"/>
              </a:rPr>
              <a:t>Nafeesa</a:t>
            </a:r>
            <a:r>
              <a:rPr lang="en-US" dirty="0" smtClean="0">
                <a:latin typeface="+mn-lt"/>
              </a:rPr>
              <a:t>: Bangladesh, UAE</a:t>
            </a:r>
          </a:p>
          <a:p>
            <a:r>
              <a:rPr lang="en-US" dirty="0" smtClean="0">
                <a:latin typeface="+mn-lt"/>
              </a:rPr>
              <a:t>Teresa: Tanzania, South Africa</a:t>
            </a:r>
          </a:p>
          <a:p>
            <a:r>
              <a:rPr lang="en-US" dirty="0" smtClean="0">
                <a:latin typeface="+mn-lt"/>
              </a:rPr>
              <a:t>Ashley: Guatemala, England</a:t>
            </a: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40</a:t>
            </a:fld>
            <a:endParaRPr lang="en-US" dirty="0"/>
          </a:p>
        </p:txBody>
      </p:sp>
    </p:spTree>
    <p:extLst>
      <p:ext uri="{BB962C8B-B14F-4D97-AF65-F5344CB8AC3E}">
        <p14:creationId xmlns:p14="http://schemas.microsoft.com/office/powerpoint/2010/main" val="31671875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Tips on graphs</a:t>
            </a:r>
            <a:endParaRPr lang="en-US" dirty="0"/>
          </a:p>
        </p:txBody>
      </p:sp>
      <p:sp>
        <p:nvSpPr>
          <p:cNvPr id="3" name="Content Placeholder 2"/>
          <p:cNvSpPr>
            <a:spLocks noGrp="1"/>
          </p:cNvSpPr>
          <p:nvPr>
            <p:ph idx="1"/>
          </p:nvPr>
        </p:nvSpPr>
        <p:spPr>
          <a:xfrm>
            <a:off x="661375" y="1635296"/>
            <a:ext cx="8325548" cy="4011502"/>
          </a:xfrm>
        </p:spPr>
        <p:txBody>
          <a:bodyPr/>
          <a:lstStyle/>
          <a:p>
            <a:r>
              <a:rPr lang="en-US" dirty="0" smtClean="0"/>
              <a:t>Always label your axes</a:t>
            </a:r>
          </a:p>
          <a:p>
            <a:pPr lvl="1"/>
            <a:r>
              <a:rPr lang="en-US" dirty="0" smtClean="0"/>
              <a:t>Units, what it is</a:t>
            </a:r>
          </a:p>
          <a:p>
            <a:r>
              <a:rPr lang="en-US" dirty="0" smtClean="0"/>
              <a:t>Always have a title that makes it clear without reading anything else what you are showing</a:t>
            </a:r>
          </a:p>
          <a:p>
            <a:r>
              <a:rPr lang="en-US" dirty="0" smtClean="0"/>
              <a:t>If comparing two graphs, make sure the axes have the scale</a:t>
            </a:r>
          </a:p>
          <a:p>
            <a:r>
              <a:rPr lang="en-US" dirty="0" smtClean="0"/>
              <a:t>Have a key</a:t>
            </a:r>
          </a:p>
          <a:p>
            <a:r>
              <a:rPr lang="en-US" dirty="0" smtClean="0"/>
              <a:t>Think carefully about when a line graph </a:t>
            </a:r>
            <a:r>
              <a:rPr lang="en-US" dirty="0" err="1" smtClean="0"/>
              <a:t>vs</a:t>
            </a:r>
            <a:r>
              <a:rPr lang="en-US" dirty="0" smtClean="0"/>
              <a:t> bar graph might be useful</a:t>
            </a:r>
          </a:p>
          <a:p>
            <a:r>
              <a:rPr lang="en-US" dirty="0" smtClean="0"/>
              <a:t>Use excel to do your graphs, always turn in the excel sheet. Can either paste the graphs into word and answer the questions there, or answer in excel. </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41</a:t>
            </a:fld>
            <a:endParaRPr lang="en-US" dirty="0"/>
          </a:p>
        </p:txBody>
      </p:sp>
    </p:spTree>
    <p:extLst>
      <p:ext uri="{BB962C8B-B14F-4D97-AF65-F5344CB8AC3E}">
        <p14:creationId xmlns:p14="http://schemas.microsoft.com/office/powerpoint/2010/main" val="27751036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Common Sources of Demographic Data</a:t>
            </a:r>
          </a:p>
        </p:txBody>
      </p:sp>
      <p:sp>
        <p:nvSpPr>
          <p:cNvPr id="3" name="Content Placeholder 2"/>
          <p:cNvSpPr>
            <a:spLocks noGrp="1"/>
          </p:cNvSpPr>
          <p:nvPr>
            <p:ph idx="1"/>
          </p:nvPr>
        </p:nvSpPr>
        <p:spPr>
          <a:xfrm>
            <a:off x="661375" y="1380392"/>
            <a:ext cx="8325548" cy="4011502"/>
          </a:xfrm>
        </p:spPr>
        <p:txBody>
          <a:bodyPr/>
          <a:lstStyle/>
          <a:p>
            <a:pPr lvl="0"/>
            <a:r>
              <a:rPr lang="en-US" dirty="0">
                <a:latin typeface="+mn-lt"/>
              </a:rPr>
              <a:t>Vital Registration/Statistics</a:t>
            </a:r>
          </a:p>
          <a:p>
            <a:pPr lvl="0"/>
            <a:r>
              <a:rPr lang="en-US" dirty="0">
                <a:latin typeface="+mn-lt"/>
              </a:rPr>
              <a:t>Population Registers (provides info about life events and population at risk)</a:t>
            </a:r>
          </a:p>
          <a:p>
            <a:pPr lvl="0"/>
            <a:r>
              <a:rPr lang="en-US" dirty="0">
                <a:latin typeface="+mn-lt"/>
              </a:rPr>
              <a:t>Census</a:t>
            </a:r>
          </a:p>
          <a:p>
            <a:pPr lvl="0"/>
            <a:r>
              <a:rPr lang="en-US" dirty="0">
                <a:latin typeface="+mn-lt"/>
              </a:rPr>
              <a:t>Sample Surveys </a:t>
            </a:r>
          </a:p>
          <a:p>
            <a:pPr lvl="0"/>
            <a:r>
              <a:rPr lang="en-US" dirty="0">
                <a:latin typeface="+mn-lt"/>
              </a:rPr>
              <a:t>Record linkage</a:t>
            </a:r>
          </a:p>
          <a:p>
            <a:pPr lvl="0"/>
            <a:r>
              <a:rPr lang="en-US" dirty="0">
                <a:latin typeface="+mn-lt"/>
              </a:rPr>
              <a:t>Other sources of demographic data</a:t>
            </a:r>
          </a:p>
          <a:p>
            <a:pPr lvl="1"/>
            <a:r>
              <a:rPr lang="en-US" dirty="0">
                <a:latin typeface="+mn-lt"/>
              </a:rPr>
              <a:t>Administrative Data: Medical claims, Hospital</a:t>
            </a:r>
          </a:p>
          <a:p>
            <a:pPr lvl="1"/>
            <a:r>
              <a:rPr lang="en-US" dirty="0">
                <a:latin typeface="+mn-lt"/>
              </a:rPr>
              <a:t>Qualitative sources</a:t>
            </a:r>
          </a:p>
          <a:p>
            <a:pPr lvl="1"/>
            <a:r>
              <a:rPr lang="en-US" dirty="0">
                <a:latin typeface="+mn-lt"/>
              </a:rPr>
              <a:t>Geographic Information Systems (GIS)</a:t>
            </a:r>
          </a:p>
          <a:p>
            <a:pPr lvl="1"/>
            <a:r>
              <a:rPr lang="en-US" dirty="0">
                <a:latin typeface="+mn-lt"/>
              </a:rPr>
              <a:t>Historical sources</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42</a:t>
            </a:fld>
            <a:endParaRPr lang="en-US" dirty="0"/>
          </a:p>
        </p:txBody>
      </p:sp>
    </p:spTree>
    <p:extLst>
      <p:ext uri="{BB962C8B-B14F-4D97-AF65-F5344CB8AC3E}">
        <p14:creationId xmlns:p14="http://schemas.microsoft.com/office/powerpoint/2010/main" val="38748638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Vital Registration Systems</a:t>
            </a:r>
            <a:endParaRPr lang="en-US" dirty="0"/>
          </a:p>
        </p:txBody>
      </p:sp>
      <p:sp>
        <p:nvSpPr>
          <p:cNvPr id="4" name="Text Placeholder 3"/>
          <p:cNvSpPr>
            <a:spLocks noGrp="1"/>
          </p:cNvSpPr>
          <p:nvPr>
            <p:ph type="body" idx="10"/>
          </p:nvPr>
        </p:nvSpPr>
        <p:spPr>
          <a:xfrm>
            <a:off x="638226" y="1338776"/>
            <a:ext cx="8087171" cy="4839543"/>
          </a:xfrm>
        </p:spPr>
        <p:txBody>
          <a:bodyPr>
            <a:normAutofit fontScale="92500" lnSpcReduction="20000"/>
          </a:bodyPr>
          <a:lstStyle/>
          <a:p>
            <a:pPr marL="342900" indent="-342900">
              <a:buFont typeface="Wingdings" charset="2"/>
              <a:buChar char="§"/>
              <a:tabLst>
                <a:tab pos="912813" algn="l"/>
              </a:tabLst>
            </a:pPr>
            <a:r>
              <a:rPr lang="en-US" dirty="0" smtClean="0">
                <a:solidFill>
                  <a:srgbClr val="052049"/>
                </a:solidFill>
                <a:latin typeface="+mn-lt"/>
              </a:rPr>
              <a:t>Data:</a:t>
            </a:r>
          </a:p>
          <a:p>
            <a:pPr marL="800100" lvl="1" indent="-342900">
              <a:buFont typeface="Wingdings" charset="2"/>
              <a:buChar char="§"/>
              <a:tabLst>
                <a:tab pos="912813" algn="l"/>
              </a:tabLst>
            </a:pPr>
            <a:r>
              <a:rPr lang="en-US" dirty="0" smtClean="0">
                <a:solidFill>
                  <a:srgbClr val="052049"/>
                </a:solidFill>
                <a:latin typeface="+mn-lt"/>
              </a:rPr>
              <a:t>Mortality</a:t>
            </a:r>
          </a:p>
          <a:p>
            <a:pPr marL="800100" lvl="1" indent="-342900">
              <a:buFont typeface="Wingdings" charset="2"/>
              <a:buChar char="§"/>
              <a:tabLst>
                <a:tab pos="912813" algn="l"/>
              </a:tabLst>
            </a:pPr>
            <a:r>
              <a:rPr lang="en-US" dirty="0" smtClean="0">
                <a:solidFill>
                  <a:srgbClr val="052049"/>
                </a:solidFill>
                <a:latin typeface="+mn-lt"/>
              </a:rPr>
              <a:t>Fertility</a:t>
            </a:r>
          </a:p>
          <a:p>
            <a:pPr marL="800100" lvl="1" indent="-342900">
              <a:buFont typeface="Wingdings" charset="2"/>
              <a:buChar char="§"/>
              <a:tabLst>
                <a:tab pos="912813" algn="l"/>
              </a:tabLst>
            </a:pPr>
            <a:r>
              <a:rPr lang="en-US" dirty="0" err="1" smtClean="0">
                <a:solidFill>
                  <a:srgbClr val="052049"/>
                </a:solidFill>
                <a:latin typeface="+mn-lt"/>
              </a:rPr>
              <a:t>Nuptuality</a:t>
            </a:r>
            <a:r>
              <a:rPr lang="en-US" dirty="0" smtClean="0">
                <a:solidFill>
                  <a:srgbClr val="052049"/>
                </a:solidFill>
                <a:latin typeface="+mn-lt"/>
              </a:rPr>
              <a:t> (marriage/divorce)</a:t>
            </a:r>
          </a:p>
          <a:p>
            <a:pPr marL="800100" lvl="1" indent="-342900">
              <a:buFont typeface="Wingdings" charset="2"/>
              <a:buChar char="§"/>
              <a:tabLst>
                <a:tab pos="912813" algn="l"/>
              </a:tabLst>
            </a:pPr>
            <a:r>
              <a:rPr lang="en-US" dirty="0" smtClean="0">
                <a:solidFill>
                  <a:srgbClr val="052049"/>
                </a:solidFill>
                <a:latin typeface="+mn-lt"/>
              </a:rPr>
              <a:t>Migration</a:t>
            </a:r>
          </a:p>
          <a:p>
            <a:pPr marL="342900" indent="-342900">
              <a:buFont typeface="Wingdings" charset="2"/>
              <a:buChar char="§"/>
              <a:tabLst>
                <a:tab pos="912813" algn="l"/>
              </a:tabLst>
            </a:pPr>
            <a:r>
              <a:rPr lang="en-US" dirty="0" smtClean="0">
                <a:solidFill>
                  <a:srgbClr val="052049"/>
                </a:solidFill>
                <a:latin typeface="+mn-lt"/>
              </a:rPr>
              <a:t>US Vital registration/statistics: </a:t>
            </a:r>
          </a:p>
          <a:p>
            <a:pPr marL="800100" lvl="1" indent="-342900">
              <a:buFont typeface="Wingdings" charset="2"/>
              <a:buChar char="§"/>
              <a:tabLst>
                <a:tab pos="912813" algn="l"/>
              </a:tabLst>
            </a:pPr>
            <a:r>
              <a:rPr lang="en-US" dirty="0" smtClean="0">
                <a:solidFill>
                  <a:srgbClr val="052049"/>
                </a:solidFill>
                <a:latin typeface="+mn-lt"/>
              </a:rPr>
              <a:t>Death registration since 1900s (not for black population until 1968)</a:t>
            </a:r>
          </a:p>
          <a:p>
            <a:pPr marL="800100" lvl="1" indent="-342900">
              <a:buFont typeface="Wingdings" charset="2"/>
              <a:buChar char="§"/>
              <a:tabLst>
                <a:tab pos="912813" algn="l"/>
              </a:tabLst>
            </a:pPr>
            <a:r>
              <a:rPr lang="en-US" dirty="0" smtClean="0">
                <a:solidFill>
                  <a:srgbClr val="052049"/>
                </a:solidFill>
                <a:latin typeface="+mn-lt"/>
              </a:rPr>
              <a:t>Births since 1915</a:t>
            </a:r>
          </a:p>
          <a:p>
            <a:pPr marL="800100" lvl="1" indent="-342900">
              <a:buFont typeface="Wingdings" charset="2"/>
              <a:buChar char="§"/>
              <a:tabLst>
                <a:tab pos="912813" algn="l"/>
              </a:tabLst>
            </a:pPr>
            <a:r>
              <a:rPr lang="en-US" dirty="0" smtClean="0">
                <a:solidFill>
                  <a:srgbClr val="052049"/>
                </a:solidFill>
                <a:latin typeface="+mn-lt"/>
              </a:rPr>
              <a:t>1933: National Vital Statistics System started</a:t>
            </a:r>
          </a:p>
          <a:p>
            <a:pPr marL="342900" indent="-342900">
              <a:buFont typeface="Wingdings" charset="2"/>
              <a:buChar char="§"/>
              <a:tabLst>
                <a:tab pos="912813" algn="l"/>
              </a:tabLst>
            </a:pPr>
            <a:r>
              <a:rPr lang="en-US" dirty="0" smtClean="0">
                <a:solidFill>
                  <a:srgbClr val="052049"/>
                </a:solidFill>
                <a:latin typeface="+mn-lt"/>
              </a:rPr>
              <a:t>Problems: </a:t>
            </a:r>
          </a:p>
          <a:p>
            <a:pPr marL="800100" lvl="1" indent="-342900">
              <a:buFont typeface="Wingdings" charset="2"/>
              <a:buChar char="§"/>
              <a:tabLst>
                <a:tab pos="912813" algn="l"/>
              </a:tabLst>
            </a:pPr>
            <a:r>
              <a:rPr lang="en-US" dirty="0">
                <a:solidFill>
                  <a:srgbClr val="052049"/>
                </a:solidFill>
                <a:latin typeface="+mn-lt"/>
              </a:rPr>
              <a:t>C</a:t>
            </a:r>
            <a:r>
              <a:rPr lang="en-US" dirty="0" smtClean="0">
                <a:solidFill>
                  <a:srgbClr val="052049"/>
                </a:solidFill>
                <a:latin typeface="+mn-lt"/>
              </a:rPr>
              <a:t>hanges in cause of death classification over time</a:t>
            </a:r>
          </a:p>
          <a:p>
            <a:pPr marL="800100" lvl="1" indent="-342900">
              <a:buFont typeface="Wingdings" charset="2"/>
              <a:buChar char="§"/>
              <a:tabLst>
                <a:tab pos="912813" algn="l"/>
              </a:tabLst>
            </a:pPr>
            <a:r>
              <a:rPr lang="en-US" dirty="0" smtClean="0">
                <a:solidFill>
                  <a:srgbClr val="052049"/>
                </a:solidFill>
                <a:latin typeface="+mn-lt"/>
              </a:rPr>
              <a:t>Missing Populations</a:t>
            </a:r>
          </a:p>
          <a:p>
            <a:pPr marL="800100" lvl="1" indent="-342900">
              <a:buFont typeface="Wingdings" charset="2"/>
              <a:buChar char="§"/>
              <a:tabLst>
                <a:tab pos="912813" algn="l"/>
              </a:tabLst>
            </a:pPr>
            <a:r>
              <a:rPr lang="en-US" dirty="0" smtClean="0">
                <a:solidFill>
                  <a:srgbClr val="052049"/>
                </a:solidFill>
                <a:latin typeface="+mn-lt"/>
              </a:rPr>
              <a:t>Incomplete in many countries</a:t>
            </a:r>
            <a:endParaRPr lang="en-US" dirty="0" smtClean="0">
              <a:solidFill>
                <a:schemeClr val="tx1"/>
              </a:solidFill>
              <a:latin typeface="+mn-lt"/>
            </a:endParaRPr>
          </a:p>
          <a:p>
            <a:pPr marL="342900" indent="-342900">
              <a:buFont typeface="Arial"/>
              <a:buChar char="•"/>
            </a:pPr>
            <a:endParaRPr lang="en-US" dirty="0" smtClean="0">
              <a:solidFill>
                <a:schemeClr val="tx1"/>
              </a:solidFill>
            </a:endParaRPr>
          </a:p>
          <a:p>
            <a:pPr marL="800100" lvl="1" indent="-342900">
              <a:buFont typeface="Arial"/>
              <a:buChar char="•"/>
            </a:pP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43</a:t>
            </a:fld>
            <a:endParaRPr lang="en-US" dirty="0"/>
          </a:p>
        </p:txBody>
      </p:sp>
    </p:spTree>
    <p:extLst>
      <p:ext uri="{BB962C8B-B14F-4D97-AF65-F5344CB8AC3E}">
        <p14:creationId xmlns:p14="http://schemas.microsoft.com/office/powerpoint/2010/main" val="28201838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British Vital Registration: </a:t>
            </a:r>
            <a:endParaRPr lang="en-US" dirty="0"/>
          </a:p>
        </p:txBody>
      </p:sp>
      <p:sp>
        <p:nvSpPr>
          <p:cNvPr id="4" name="Text Placeholder 3"/>
          <p:cNvSpPr>
            <a:spLocks noGrp="1"/>
          </p:cNvSpPr>
          <p:nvPr>
            <p:ph type="body" idx="10"/>
          </p:nvPr>
        </p:nvSpPr>
        <p:spPr>
          <a:xfrm>
            <a:off x="638227" y="1563684"/>
            <a:ext cx="2391034" cy="2511096"/>
          </a:xfrm>
        </p:spPr>
        <p:txBody>
          <a:bodyPr/>
          <a:lstStyle/>
          <a:p>
            <a:r>
              <a:rPr lang="en-US" dirty="0">
                <a:solidFill>
                  <a:srgbClr val="052049"/>
                </a:solidFill>
                <a:latin typeface="+mn-lt"/>
              </a:rPr>
              <a:t>Originally collected in church/parishes in Europe, then governments took over</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44</a:t>
            </a:fld>
            <a:endParaRPr lang="en-US" dirty="0"/>
          </a:p>
        </p:txBody>
      </p:sp>
      <p:pic>
        <p:nvPicPr>
          <p:cNvPr id="8" name="Picture 7"/>
          <p:cNvPicPr>
            <a:picLocks noChangeAspect="1"/>
          </p:cNvPicPr>
          <p:nvPr/>
        </p:nvPicPr>
        <p:blipFill>
          <a:blip r:embed="rId2"/>
          <a:stretch>
            <a:fillRect/>
          </a:stretch>
        </p:blipFill>
        <p:spPr>
          <a:xfrm>
            <a:off x="3143147" y="1440017"/>
            <a:ext cx="5715000" cy="4330700"/>
          </a:xfrm>
          <a:prstGeom prst="rect">
            <a:avLst/>
          </a:prstGeom>
        </p:spPr>
      </p:pic>
    </p:spTree>
    <p:extLst>
      <p:ext uri="{BB962C8B-B14F-4D97-AF65-F5344CB8AC3E}">
        <p14:creationId xmlns:p14="http://schemas.microsoft.com/office/powerpoint/2010/main" val="3159457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Censuses</a:t>
            </a:r>
            <a:endParaRPr lang="en-US" dirty="0"/>
          </a:p>
        </p:txBody>
      </p:sp>
      <p:sp>
        <p:nvSpPr>
          <p:cNvPr id="3" name="Content Placeholder 2"/>
          <p:cNvSpPr>
            <a:spLocks noGrp="1"/>
          </p:cNvSpPr>
          <p:nvPr>
            <p:ph idx="1"/>
          </p:nvPr>
        </p:nvSpPr>
        <p:spPr>
          <a:xfrm>
            <a:off x="661375" y="1228003"/>
            <a:ext cx="4069307" cy="4011502"/>
          </a:xfrm>
        </p:spPr>
        <p:txBody>
          <a:bodyPr/>
          <a:lstStyle/>
          <a:p>
            <a:r>
              <a:rPr lang="en-US" dirty="0" smtClean="0">
                <a:latin typeface="+mn-lt"/>
              </a:rPr>
              <a:t>Full count of a population at a certain point in time</a:t>
            </a:r>
          </a:p>
          <a:p>
            <a:pPr lvl="1"/>
            <a:r>
              <a:rPr lang="en-US" dirty="0" smtClean="0">
                <a:latin typeface="+mn-lt"/>
              </a:rPr>
              <a:t>Age</a:t>
            </a:r>
          </a:p>
          <a:p>
            <a:pPr lvl="1"/>
            <a:r>
              <a:rPr lang="en-US" dirty="0" smtClean="0">
                <a:latin typeface="+mn-lt"/>
              </a:rPr>
              <a:t>Sex</a:t>
            </a:r>
          </a:p>
          <a:p>
            <a:pPr lvl="1"/>
            <a:r>
              <a:rPr lang="en-US" dirty="0" smtClean="0">
                <a:latin typeface="+mn-lt"/>
              </a:rPr>
              <a:t>Geographic locator</a:t>
            </a:r>
          </a:p>
          <a:p>
            <a:pPr lvl="1"/>
            <a:r>
              <a:rPr lang="en-US" dirty="0" smtClean="0">
                <a:latin typeface="+mn-lt"/>
              </a:rPr>
              <a:t>Some have data on recent mortality</a:t>
            </a:r>
          </a:p>
          <a:p>
            <a:r>
              <a:rPr lang="en-US" dirty="0" smtClean="0">
                <a:latin typeface="+mn-lt"/>
              </a:rPr>
              <a:t>Pros: full country, most countries have them </a:t>
            </a:r>
          </a:p>
          <a:p>
            <a:pPr lvl="1"/>
            <a:r>
              <a:rPr lang="en-US" dirty="0" smtClean="0">
                <a:latin typeface="+mn-lt"/>
              </a:rPr>
              <a:t>&gt;90% of world population covered by census</a:t>
            </a:r>
          </a:p>
          <a:p>
            <a:pPr marL="168275" lvl="1" indent="-168275">
              <a:buFont typeface="Wingdings" panose="05000000000000000000" pitchFamily="2" charset="2"/>
              <a:buChar char="§"/>
            </a:pPr>
            <a:r>
              <a:rPr lang="en-US" dirty="0" smtClean="0">
                <a:latin typeface="+mn-lt"/>
              </a:rPr>
              <a:t>Cons: Only </a:t>
            </a:r>
            <a:r>
              <a:rPr lang="en-US" dirty="0">
                <a:latin typeface="+mn-lt"/>
              </a:rPr>
              <a:t>available at intervals, often 10 years</a:t>
            </a:r>
          </a:p>
          <a:p>
            <a:pPr marL="0" indent="0">
              <a:buNone/>
            </a:pPr>
            <a:endParaRPr lang="en-US" dirty="0" smtClean="0"/>
          </a:p>
          <a:p>
            <a:pPr marL="0" indent="0">
              <a:buNone/>
            </a:pPr>
            <a:endParaRPr lang="en-US" dirty="0" smtClean="0"/>
          </a:p>
          <a:p>
            <a:pPr lvl="1"/>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45</a:t>
            </a:fld>
            <a:endParaRPr lang="en-US" dirty="0"/>
          </a:p>
        </p:txBody>
      </p:sp>
      <p:pic>
        <p:nvPicPr>
          <p:cNvPr id="4" name="Picture 3"/>
          <p:cNvPicPr>
            <a:picLocks noChangeAspect="1"/>
          </p:cNvPicPr>
          <p:nvPr/>
        </p:nvPicPr>
        <p:blipFill>
          <a:blip r:embed="rId2"/>
          <a:stretch>
            <a:fillRect/>
          </a:stretch>
        </p:blipFill>
        <p:spPr>
          <a:xfrm>
            <a:off x="4730682" y="1878632"/>
            <a:ext cx="4256241" cy="3168535"/>
          </a:xfrm>
          <a:prstGeom prst="rect">
            <a:avLst/>
          </a:prstGeom>
        </p:spPr>
      </p:pic>
    </p:spTree>
    <p:extLst>
      <p:ext uri="{BB962C8B-B14F-4D97-AF65-F5344CB8AC3E}">
        <p14:creationId xmlns:p14="http://schemas.microsoft.com/office/powerpoint/2010/main" val="5412988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pPr lvl="1" algn="l" rtl="0">
              <a:lnSpc>
                <a:spcPct val="85000"/>
              </a:lnSpc>
              <a:spcBef>
                <a:spcPct val="0"/>
              </a:spcBef>
            </a:pPr>
            <a:r>
              <a:rPr lang="en-US" sz="3600" dirty="0" smtClean="0">
                <a:latin typeface="+mn-lt"/>
              </a:rPr>
              <a:t>Censuses: Types of errors</a:t>
            </a:r>
            <a:endParaRPr lang="en-US" sz="3600" dirty="0">
              <a:latin typeface="+mn-lt"/>
            </a:endParaRPr>
          </a:p>
        </p:txBody>
      </p:sp>
      <p:sp>
        <p:nvSpPr>
          <p:cNvPr id="3" name="Content Placeholder 2"/>
          <p:cNvSpPr>
            <a:spLocks noGrp="1"/>
          </p:cNvSpPr>
          <p:nvPr>
            <p:ph idx="1"/>
          </p:nvPr>
        </p:nvSpPr>
        <p:spPr>
          <a:xfrm>
            <a:off x="604070" y="1360301"/>
            <a:ext cx="8325548" cy="4791557"/>
          </a:xfrm>
        </p:spPr>
        <p:txBody>
          <a:bodyPr>
            <a:normAutofit lnSpcReduction="10000"/>
          </a:bodyPr>
          <a:lstStyle/>
          <a:p>
            <a:r>
              <a:rPr lang="en-US" dirty="0" smtClean="0">
                <a:latin typeface="+mn-lt"/>
              </a:rPr>
              <a:t>Sampling</a:t>
            </a:r>
          </a:p>
          <a:p>
            <a:r>
              <a:rPr lang="en-US" dirty="0" smtClean="0">
                <a:latin typeface="+mn-lt"/>
              </a:rPr>
              <a:t>Non-sampling</a:t>
            </a:r>
          </a:p>
          <a:p>
            <a:pPr lvl="1"/>
            <a:r>
              <a:rPr lang="en-US" dirty="0" smtClean="0">
                <a:latin typeface="+mn-lt"/>
              </a:rPr>
              <a:t>Coverage</a:t>
            </a:r>
          </a:p>
          <a:p>
            <a:pPr lvl="2"/>
            <a:r>
              <a:rPr lang="en-US" dirty="0" smtClean="0">
                <a:latin typeface="+mn-lt"/>
              </a:rPr>
              <a:t>Under enumeration; prone </a:t>
            </a:r>
            <a:r>
              <a:rPr lang="en-US" dirty="0">
                <a:latin typeface="+mn-lt"/>
              </a:rPr>
              <a:t>to missing </a:t>
            </a:r>
            <a:r>
              <a:rPr lang="en-US" dirty="0" smtClean="0">
                <a:latin typeface="+mn-lt"/>
              </a:rPr>
              <a:t>data</a:t>
            </a:r>
          </a:p>
          <a:p>
            <a:pPr lvl="3"/>
            <a:r>
              <a:rPr lang="en-US" dirty="0" smtClean="0">
                <a:latin typeface="+mn-lt"/>
              </a:rPr>
              <a:t>Recent births, migrants, homeless, hard to reach, minorities</a:t>
            </a:r>
          </a:p>
          <a:p>
            <a:pPr lvl="3"/>
            <a:r>
              <a:rPr lang="en-US" dirty="0" smtClean="0">
                <a:latin typeface="+mn-lt"/>
              </a:rPr>
              <a:t>Ways to estimate using inter-censual projections</a:t>
            </a:r>
          </a:p>
          <a:p>
            <a:pPr lvl="2"/>
            <a:r>
              <a:rPr lang="en-US" dirty="0">
                <a:latin typeface="+mn-lt"/>
              </a:rPr>
              <a:t>O</a:t>
            </a:r>
            <a:r>
              <a:rPr lang="en-US" dirty="0" smtClean="0">
                <a:latin typeface="+mn-lt"/>
              </a:rPr>
              <a:t>ver enumeration: Kashmir and Jammu</a:t>
            </a:r>
          </a:p>
          <a:p>
            <a:pPr lvl="1"/>
            <a:r>
              <a:rPr lang="en-US" dirty="0" smtClean="0">
                <a:latin typeface="+mn-lt"/>
              </a:rPr>
              <a:t>Content error: </a:t>
            </a:r>
          </a:p>
          <a:p>
            <a:pPr lvl="2"/>
            <a:r>
              <a:rPr lang="en-US" dirty="0" smtClean="0">
                <a:latin typeface="+mn-lt"/>
              </a:rPr>
              <a:t>Prone </a:t>
            </a:r>
            <a:r>
              <a:rPr lang="en-US" dirty="0">
                <a:latin typeface="+mn-lt"/>
              </a:rPr>
              <a:t>to age-heaping</a:t>
            </a:r>
          </a:p>
          <a:p>
            <a:pPr lvl="3"/>
            <a:r>
              <a:rPr lang="en-US" dirty="0">
                <a:latin typeface="+mn-lt"/>
              </a:rPr>
              <a:t>Can use indirect estimation techniques to adjust for </a:t>
            </a:r>
            <a:r>
              <a:rPr lang="en-US" dirty="0" smtClean="0">
                <a:latin typeface="+mn-lt"/>
              </a:rPr>
              <a:t>these</a:t>
            </a:r>
          </a:p>
          <a:p>
            <a:pPr lvl="2"/>
            <a:r>
              <a:rPr lang="en-US" dirty="0" smtClean="0">
                <a:latin typeface="+mn-lt"/>
              </a:rPr>
              <a:t>Income notoriously hard to collet data on</a:t>
            </a:r>
            <a:endParaRPr lang="en-US" dirty="0">
              <a:latin typeface="+mn-lt"/>
            </a:endParaRPr>
          </a:p>
          <a:p>
            <a:pPr marL="0" indent="0">
              <a:buNone/>
            </a:pPr>
            <a:endParaRPr lang="en-US" dirty="0" smtClean="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46</a:t>
            </a:fld>
            <a:endParaRPr lang="en-US" dirty="0"/>
          </a:p>
        </p:txBody>
      </p:sp>
    </p:spTree>
    <p:extLst>
      <p:ext uri="{BB962C8B-B14F-4D97-AF65-F5344CB8AC3E}">
        <p14:creationId xmlns:p14="http://schemas.microsoft.com/office/powerpoint/2010/main" val="14645749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Ethiopia Census: 2007</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47</a:t>
            </a:fld>
            <a:endParaRPr lang="en-US" dirty="0"/>
          </a:p>
        </p:txBody>
      </p:sp>
      <p:pic>
        <p:nvPicPr>
          <p:cNvPr id="8" name="Picture 7"/>
          <p:cNvPicPr>
            <a:picLocks noChangeAspect="1"/>
          </p:cNvPicPr>
          <p:nvPr/>
        </p:nvPicPr>
        <p:blipFill>
          <a:blip r:embed="rId2"/>
          <a:stretch>
            <a:fillRect/>
          </a:stretch>
        </p:blipFill>
        <p:spPr>
          <a:xfrm>
            <a:off x="2844065" y="1164222"/>
            <a:ext cx="6100774" cy="5031835"/>
          </a:xfrm>
          <a:prstGeom prst="rect">
            <a:avLst/>
          </a:prstGeom>
        </p:spPr>
      </p:pic>
      <p:sp>
        <p:nvSpPr>
          <p:cNvPr id="9" name="TextBox 8"/>
          <p:cNvSpPr txBox="1"/>
          <p:nvPr/>
        </p:nvSpPr>
        <p:spPr bwMode="auto">
          <a:xfrm>
            <a:off x="358009" y="1865402"/>
            <a:ext cx="2393459" cy="1231106"/>
          </a:xfrm>
          <a:prstGeom prst="rect">
            <a:avLst/>
          </a:prstGeom>
          <a:noFill/>
          <a:ln w="19050" algn="ctr">
            <a:noFill/>
            <a:miter lim="800000"/>
            <a:headEnd/>
            <a:tailEnd/>
          </a:ln>
        </p:spPr>
        <p:txBody>
          <a:bodyPr wrap="square" lIns="0" tIns="0" rIns="0" bIns="0" rtlCol="0">
            <a:spAutoFit/>
          </a:bodyPr>
          <a:lstStyle/>
          <a:p>
            <a:r>
              <a:rPr lang="en-US" sz="2000" dirty="0" smtClean="0"/>
              <a:t>Age attraction</a:t>
            </a:r>
          </a:p>
          <a:p>
            <a:endParaRPr lang="en-US" sz="2000" dirty="0"/>
          </a:p>
          <a:p>
            <a:r>
              <a:rPr lang="en-US" sz="2000" dirty="0" smtClean="0"/>
              <a:t>Under reporting of children?</a:t>
            </a:r>
          </a:p>
        </p:txBody>
      </p:sp>
    </p:spTree>
    <p:extLst>
      <p:ext uri="{BB962C8B-B14F-4D97-AF65-F5344CB8AC3E}">
        <p14:creationId xmlns:p14="http://schemas.microsoft.com/office/powerpoint/2010/main" val="40584343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Detection and quantification of age attraction</a:t>
            </a:r>
            <a:endParaRPr lang="en-US" dirty="0"/>
          </a:p>
        </p:txBody>
      </p:sp>
      <p:sp>
        <p:nvSpPr>
          <p:cNvPr id="4" name="Text Placeholder 3"/>
          <p:cNvSpPr>
            <a:spLocks noGrp="1"/>
          </p:cNvSpPr>
          <p:nvPr>
            <p:ph type="body" idx="10"/>
          </p:nvPr>
        </p:nvSpPr>
        <p:spPr/>
        <p:txBody>
          <a:bodyPr/>
          <a:lstStyle/>
          <a:p>
            <a:r>
              <a:rPr lang="en-US" dirty="0" smtClean="0"/>
              <a:t>Whipple’s Index (</a:t>
            </a:r>
            <a:r>
              <a:rPr lang="en-US" dirty="0" err="1" smtClean="0"/>
              <a:t>I</a:t>
            </a:r>
            <a:r>
              <a:rPr lang="en-US" baseline="-25000" dirty="0" err="1" smtClean="0"/>
              <a:t>w</a:t>
            </a:r>
            <a:r>
              <a:rPr lang="en-US" dirty="0" smtClean="0"/>
              <a:t>): </a:t>
            </a:r>
          </a:p>
          <a:p>
            <a:r>
              <a:rPr lang="en-US" dirty="0" smtClean="0"/>
              <a:t>Where </a:t>
            </a:r>
            <a:r>
              <a:rPr lang="en-US" i="1" dirty="0" err="1"/>
              <a:t>Px</a:t>
            </a:r>
            <a:r>
              <a:rPr lang="en-US" i="1" dirty="0"/>
              <a:t> </a:t>
            </a:r>
            <a:r>
              <a:rPr lang="en-US" dirty="0"/>
              <a:t>is the population aged </a:t>
            </a:r>
            <a:r>
              <a:rPr lang="en-US" i="1" dirty="0"/>
              <a:t>x</a:t>
            </a:r>
            <a:r>
              <a:rPr lang="en-US" dirty="0"/>
              <a:t>, and </a:t>
            </a:r>
            <a:r>
              <a:rPr lang="en-US" i="1" dirty="0"/>
              <a:t>P*x </a:t>
            </a:r>
            <a:r>
              <a:rPr lang="en-US" dirty="0"/>
              <a:t>is the population of an age </a:t>
            </a:r>
            <a:r>
              <a:rPr lang="en-US" i="1" dirty="0"/>
              <a:t>x </a:t>
            </a:r>
            <a:r>
              <a:rPr lang="en-US" dirty="0"/>
              <a:t>ending in “0” or “5” </a:t>
            </a: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48</a:t>
            </a:fld>
            <a:endParaRPr lang="en-US" dirty="0"/>
          </a:p>
        </p:txBody>
      </p:sp>
      <p:pic>
        <p:nvPicPr>
          <p:cNvPr id="8" name="Picture 7"/>
          <p:cNvPicPr>
            <a:picLocks noChangeAspect="1"/>
          </p:cNvPicPr>
          <p:nvPr/>
        </p:nvPicPr>
        <p:blipFill rotWithShape="1">
          <a:blip r:embed="rId2"/>
          <a:srcRect l="44686" t="42443"/>
          <a:stretch/>
        </p:blipFill>
        <p:spPr>
          <a:xfrm>
            <a:off x="2536465" y="2976706"/>
            <a:ext cx="3717127" cy="1916165"/>
          </a:xfrm>
          <a:prstGeom prst="rect">
            <a:avLst/>
          </a:prstGeom>
        </p:spPr>
      </p:pic>
      <p:pic>
        <p:nvPicPr>
          <p:cNvPr id="9" name="Picture 8"/>
          <p:cNvPicPr>
            <a:picLocks noChangeAspect="1"/>
          </p:cNvPicPr>
          <p:nvPr/>
        </p:nvPicPr>
        <p:blipFill>
          <a:blip r:embed="rId3"/>
          <a:stretch>
            <a:fillRect/>
          </a:stretch>
        </p:blipFill>
        <p:spPr>
          <a:xfrm>
            <a:off x="1168400" y="5092807"/>
            <a:ext cx="6807200" cy="1117600"/>
          </a:xfrm>
          <a:prstGeom prst="rect">
            <a:avLst/>
          </a:prstGeom>
        </p:spPr>
      </p:pic>
    </p:spTree>
    <p:extLst>
      <p:ext uri="{BB962C8B-B14F-4D97-AF65-F5344CB8AC3E}">
        <p14:creationId xmlns:p14="http://schemas.microsoft.com/office/powerpoint/2010/main" val="2727443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Other methods</a:t>
            </a:r>
            <a:endParaRPr lang="en-US" dirty="0"/>
          </a:p>
        </p:txBody>
      </p:sp>
      <p:sp>
        <p:nvSpPr>
          <p:cNvPr id="3" name="Content Placeholder 2"/>
          <p:cNvSpPr>
            <a:spLocks noGrp="1"/>
          </p:cNvSpPr>
          <p:nvPr>
            <p:ph idx="1"/>
          </p:nvPr>
        </p:nvSpPr>
        <p:spPr/>
        <p:txBody>
          <a:bodyPr/>
          <a:lstStyle/>
          <a:p>
            <a:r>
              <a:rPr lang="en-US" dirty="0" smtClean="0"/>
              <a:t>Compare age ratios</a:t>
            </a:r>
          </a:p>
          <a:p>
            <a:pPr lvl="1"/>
            <a:r>
              <a:rPr lang="en-US" dirty="0" smtClean="0"/>
              <a:t>Ages in one 5 year group should be fairly similar (or smoothly related to) the ones before and after</a:t>
            </a:r>
          </a:p>
          <a:p>
            <a:pPr lvl="1"/>
            <a:endParaRPr lang="en-US" dirty="0" smtClean="0"/>
          </a:p>
          <a:p>
            <a:pPr lvl="1"/>
            <a:endParaRPr lang="en-US" dirty="0" smtClean="0"/>
          </a:p>
          <a:p>
            <a:r>
              <a:rPr lang="en-US" dirty="0" smtClean="0"/>
              <a:t>Compare sex ratios</a:t>
            </a:r>
          </a:p>
          <a:p>
            <a:pPr lvl="1"/>
            <a:r>
              <a:rPr lang="en-US" dirty="0" smtClean="0"/>
              <a:t>Only works for some countries</a:t>
            </a:r>
          </a:p>
          <a:p>
            <a:r>
              <a:rPr lang="en-US" dirty="0" smtClean="0"/>
              <a:t>UN: Age-sex accuracy index</a:t>
            </a:r>
          </a:p>
          <a:p>
            <a:r>
              <a:rPr lang="en-US" dirty="0" err="1" smtClean="0"/>
              <a:t>Intercensal</a:t>
            </a:r>
            <a:r>
              <a:rPr lang="en-US" dirty="0" smtClean="0"/>
              <a:t> cohort comparisons</a:t>
            </a: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49</a:t>
            </a:fld>
            <a:endParaRPr lang="en-US" dirty="0"/>
          </a:p>
        </p:txBody>
      </p:sp>
      <p:pic>
        <p:nvPicPr>
          <p:cNvPr id="8" name="Picture 7"/>
          <p:cNvPicPr>
            <a:picLocks noChangeAspect="1"/>
          </p:cNvPicPr>
          <p:nvPr/>
        </p:nvPicPr>
        <p:blipFill>
          <a:blip r:embed="rId2"/>
          <a:stretch>
            <a:fillRect/>
          </a:stretch>
        </p:blipFill>
        <p:spPr>
          <a:xfrm>
            <a:off x="1578544" y="3172896"/>
            <a:ext cx="4902200" cy="1041400"/>
          </a:xfrm>
          <a:prstGeom prst="rect">
            <a:avLst/>
          </a:prstGeom>
        </p:spPr>
      </p:pic>
    </p:spTree>
    <p:extLst>
      <p:ext uri="{BB962C8B-B14F-4D97-AF65-F5344CB8AC3E}">
        <p14:creationId xmlns:p14="http://schemas.microsoft.com/office/powerpoint/2010/main" val="21265619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General format</a:t>
            </a:r>
            <a:endParaRPr lang="en-US" dirty="0"/>
          </a:p>
        </p:txBody>
      </p:sp>
      <p:sp>
        <p:nvSpPr>
          <p:cNvPr id="3" name="Content Placeholder 2"/>
          <p:cNvSpPr>
            <a:spLocks noGrp="1"/>
          </p:cNvSpPr>
          <p:nvPr>
            <p:ph idx="1"/>
          </p:nvPr>
        </p:nvSpPr>
        <p:spPr>
          <a:xfrm>
            <a:off x="661375" y="1571978"/>
            <a:ext cx="8325548" cy="4672490"/>
          </a:xfrm>
        </p:spPr>
        <p:txBody>
          <a:bodyPr>
            <a:normAutofit/>
          </a:bodyPr>
          <a:lstStyle/>
          <a:p>
            <a:pPr marL="457200" indent="-457200">
              <a:buFont typeface="+mj-lt"/>
              <a:buAutoNum type="arabicPeriod"/>
            </a:pPr>
            <a:r>
              <a:rPr lang="en-US" dirty="0">
                <a:latin typeface="+mn-lt"/>
              </a:rPr>
              <a:t>Short presentations about homework from the week before (~15 </a:t>
            </a:r>
            <a:r>
              <a:rPr lang="en-US" dirty="0" err="1" smtClean="0">
                <a:latin typeface="+mn-lt"/>
              </a:rPr>
              <a:t>mins</a:t>
            </a:r>
            <a:r>
              <a:rPr lang="en-US" dirty="0">
                <a:latin typeface="+mn-lt"/>
              </a:rPr>
              <a:t>) </a:t>
            </a:r>
          </a:p>
          <a:p>
            <a:pPr marL="457200" indent="-457200">
              <a:buFont typeface="+mj-lt"/>
              <a:buAutoNum type="arabicPeriod"/>
            </a:pPr>
            <a:r>
              <a:rPr lang="en-US" dirty="0" smtClean="0">
                <a:latin typeface="+mn-lt"/>
              </a:rPr>
              <a:t>Lecture on topic of the week (me or guest lecturer) (~45 </a:t>
            </a:r>
            <a:r>
              <a:rPr lang="en-US" dirty="0" err="1" smtClean="0">
                <a:latin typeface="+mn-lt"/>
              </a:rPr>
              <a:t>mins</a:t>
            </a:r>
            <a:r>
              <a:rPr lang="en-US" dirty="0" smtClean="0">
                <a:latin typeface="+mn-lt"/>
              </a:rPr>
              <a:t>)</a:t>
            </a:r>
          </a:p>
          <a:p>
            <a:pPr marL="457200" indent="-457200">
              <a:buFont typeface="+mj-lt"/>
              <a:buAutoNum type="arabicPeriod"/>
            </a:pPr>
            <a:r>
              <a:rPr lang="en-US" dirty="0" smtClean="0">
                <a:latin typeface="+mn-lt"/>
              </a:rPr>
              <a:t>Discussion of reading </a:t>
            </a:r>
            <a:r>
              <a:rPr lang="en-US" dirty="0">
                <a:latin typeface="+mn-lt"/>
              </a:rPr>
              <a:t>(~30 </a:t>
            </a:r>
            <a:r>
              <a:rPr lang="en-US" dirty="0" err="1">
                <a:latin typeface="+mn-lt"/>
              </a:rPr>
              <a:t>mins</a:t>
            </a:r>
            <a:r>
              <a:rPr lang="en-US" dirty="0">
                <a:latin typeface="+mn-lt"/>
              </a:rPr>
              <a:t>)</a:t>
            </a:r>
            <a:endParaRPr lang="en-US" dirty="0" smtClean="0">
              <a:latin typeface="+mn-lt"/>
            </a:endParaRPr>
          </a:p>
          <a:p>
            <a:pPr marL="746125" lvl="1" indent="-457200">
              <a:buFont typeface="+mj-lt"/>
              <a:buAutoNum type="alphaLcPeriod"/>
            </a:pPr>
            <a:r>
              <a:rPr lang="en-US" dirty="0" smtClean="0">
                <a:latin typeface="+mn-lt"/>
              </a:rPr>
              <a:t>~2-3 readings are listed in the syllabus to be read before each class. </a:t>
            </a:r>
            <a:endParaRPr lang="en-US" dirty="0"/>
          </a:p>
          <a:p>
            <a:pPr marL="746125" lvl="1" indent="-457200">
              <a:buFont typeface="+mj-lt"/>
              <a:buAutoNum type="alphaLcPeriod"/>
            </a:pPr>
            <a:r>
              <a:rPr lang="en-US" dirty="0" smtClean="0">
                <a:latin typeface="+mn-lt"/>
              </a:rPr>
              <a:t>Everyone should post 2-3 questions about the reading by 5pm the night before class (Sunday evening) on the website</a:t>
            </a:r>
          </a:p>
          <a:p>
            <a:pPr marL="1031875" lvl="2" indent="-457200">
              <a:buFont typeface="+mj-lt"/>
              <a:buAutoNum type="alphaLcPeriod"/>
            </a:pPr>
            <a:r>
              <a:rPr lang="en-US" dirty="0" smtClean="0">
                <a:latin typeface="+mn-lt"/>
              </a:rPr>
              <a:t>These questions will be used to direct the discussion</a:t>
            </a:r>
          </a:p>
          <a:p>
            <a:pPr marL="457200" indent="-457200">
              <a:buFont typeface="+mj-lt"/>
              <a:buAutoNum type="arabicPeriod"/>
            </a:pPr>
            <a:endParaRPr lang="en-US" dirty="0" smtClean="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14687762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Sample Surveys</a:t>
            </a:r>
            <a:endParaRPr lang="en-US" dirty="0"/>
          </a:p>
        </p:txBody>
      </p:sp>
      <p:sp>
        <p:nvSpPr>
          <p:cNvPr id="3" name="Content Placeholder 2"/>
          <p:cNvSpPr>
            <a:spLocks noGrp="1"/>
          </p:cNvSpPr>
          <p:nvPr>
            <p:ph idx="1"/>
          </p:nvPr>
        </p:nvSpPr>
        <p:spPr>
          <a:xfrm>
            <a:off x="653732" y="1254463"/>
            <a:ext cx="8325548" cy="4011502"/>
          </a:xfrm>
        </p:spPr>
        <p:txBody>
          <a:bodyPr/>
          <a:lstStyle/>
          <a:p>
            <a:r>
              <a:rPr lang="en-US" dirty="0" smtClean="0">
                <a:latin typeface="+mn-lt"/>
              </a:rPr>
              <a:t>Used to validate vital statistics or Censuses, or provide information in inter-censual periods</a:t>
            </a:r>
          </a:p>
          <a:p>
            <a:r>
              <a:rPr lang="en-US" dirty="0" smtClean="0">
                <a:latin typeface="+mn-lt"/>
              </a:rPr>
              <a:t>Most focused on fertility and health</a:t>
            </a:r>
          </a:p>
          <a:p>
            <a:pPr lvl="1"/>
            <a:r>
              <a:rPr lang="en-US" dirty="0" smtClean="0">
                <a:latin typeface="+mn-lt"/>
              </a:rPr>
              <a:t>Demographic and Health Surveys (International) </a:t>
            </a:r>
          </a:p>
          <a:p>
            <a:pPr lvl="1"/>
            <a:r>
              <a:rPr lang="en-US" dirty="0" smtClean="0">
                <a:latin typeface="+mn-lt"/>
              </a:rPr>
              <a:t>Also general household surveys, labor force surveys, etc. </a:t>
            </a:r>
          </a:p>
          <a:p>
            <a:r>
              <a:rPr lang="en-US" dirty="0" smtClean="0">
                <a:latin typeface="+mn-lt"/>
              </a:rPr>
              <a:t>Pros</a:t>
            </a:r>
          </a:p>
          <a:p>
            <a:pPr lvl="1"/>
            <a:r>
              <a:rPr lang="en-US" dirty="0" smtClean="0">
                <a:latin typeface="+mn-lt"/>
              </a:rPr>
              <a:t>Can be more in depth, ask different types of questions</a:t>
            </a:r>
          </a:p>
          <a:p>
            <a:pPr lvl="1"/>
            <a:r>
              <a:rPr lang="en-US" dirty="0" smtClean="0">
                <a:latin typeface="+mn-lt"/>
              </a:rPr>
              <a:t>Can occur more frequently but still not continuous (compared to vital statistics) </a:t>
            </a:r>
          </a:p>
          <a:p>
            <a:r>
              <a:rPr lang="en-US" dirty="0" smtClean="0">
                <a:latin typeface="+mn-lt"/>
              </a:rPr>
              <a:t>Suffers from errors as well </a:t>
            </a:r>
          </a:p>
          <a:p>
            <a:pPr lvl="1"/>
            <a:r>
              <a:rPr lang="en-US" dirty="0" smtClean="0">
                <a:latin typeface="+mn-lt"/>
              </a:rPr>
              <a:t>Sampling errors and biases: DHS and questionnaire length</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50</a:t>
            </a:fld>
            <a:endParaRPr lang="en-US" dirty="0"/>
          </a:p>
        </p:txBody>
      </p:sp>
    </p:spTree>
    <p:extLst>
      <p:ext uri="{BB962C8B-B14F-4D97-AF65-F5344CB8AC3E}">
        <p14:creationId xmlns:p14="http://schemas.microsoft.com/office/powerpoint/2010/main" val="47698327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p>
          <a:p>
            <a:endParaRPr lang="en-US" dirty="0"/>
          </a:p>
          <a:p>
            <a:r>
              <a:rPr lang="en-US" dirty="0" smtClean="0"/>
              <a:t>Questions?</a:t>
            </a:r>
            <a:endParaRPr lang="en-US" dirty="0"/>
          </a:p>
        </p:txBody>
      </p:sp>
    </p:spTree>
    <p:extLst>
      <p:ext uri="{BB962C8B-B14F-4D97-AF65-F5344CB8AC3E}">
        <p14:creationId xmlns:p14="http://schemas.microsoft.com/office/powerpoint/2010/main" val="304455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Labs</a:t>
            </a:r>
            <a:endParaRPr lang="en-US" dirty="0"/>
          </a:p>
        </p:txBody>
      </p:sp>
      <p:sp>
        <p:nvSpPr>
          <p:cNvPr id="3" name="Content Placeholder 2"/>
          <p:cNvSpPr>
            <a:spLocks noGrp="1"/>
          </p:cNvSpPr>
          <p:nvPr>
            <p:ph idx="1"/>
          </p:nvPr>
        </p:nvSpPr>
        <p:spPr/>
        <p:txBody>
          <a:bodyPr/>
          <a:lstStyle/>
          <a:p>
            <a:r>
              <a:rPr lang="en-US" dirty="0" smtClean="0">
                <a:latin typeface="+mn-lt"/>
              </a:rPr>
              <a:t>Everyone choose 2 countries that you will use for the 5 labs</a:t>
            </a:r>
          </a:p>
          <a:p>
            <a:r>
              <a:rPr lang="en-US" dirty="0" smtClean="0">
                <a:latin typeface="+mn-lt"/>
              </a:rPr>
              <a:t>Data on website</a:t>
            </a:r>
          </a:p>
          <a:p>
            <a:r>
              <a:rPr lang="en-US" dirty="0" smtClean="0">
                <a:latin typeface="+mn-lt"/>
              </a:rPr>
              <a:t>Labs are due by 5pm the night before class on the website</a:t>
            </a:r>
          </a:p>
          <a:p>
            <a:r>
              <a:rPr lang="en-US" dirty="0" smtClean="0">
                <a:latin typeface="+mn-lt"/>
              </a:rPr>
              <a:t>Each class will start with everyone briefly sharing their lab graphs</a:t>
            </a:r>
          </a:p>
          <a:p>
            <a:pPr lvl="1"/>
            <a:r>
              <a:rPr lang="en-US" dirty="0" smtClean="0">
                <a:latin typeface="+mn-lt"/>
              </a:rPr>
              <a:t>Point out 1-2 interesting findings or comparisons between your countries</a:t>
            </a:r>
            <a:endParaRPr lang="en-US" dirty="0">
              <a:latin typeface="+mn-lt"/>
            </a:endParaRPr>
          </a:p>
        </p:txBody>
      </p:sp>
      <p:sp>
        <p:nvSpPr>
          <p:cNvPr id="4" name="Text Placeholder 3"/>
          <p:cNvSpPr>
            <a:spLocks noGrp="1"/>
          </p:cNvSpPr>
          <p:nvPr>
            <p:ph type="body" idx="10"/>
          </p:nvPr>
        </p:nvSpPr>
        <p:spPr/>
        <p:txBody>
          <a:bodyPr/>
          <a:lstStyle/>
          <a:p>
            <a:r>
              <a:rPr lang="en-US" dirty="0" smtClean="0"/>
              <a:t>5 labs</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7305985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a:t>
            </a:r>
            <a:endParaRPr lang="en-US" dirty="0"/>
          </a:p>
        </p:txBody>
      </p:sp>
      <p:sp>
        <p:nvSpPr>
          <p:cNvPr id="4" name="Text Placeholder 3"/>
          <p:cNvSpPr>
            <a:spLocks noGrp="1"/>
          </p:cNvSpPr>
          <p:nvPr>
            <p:ph type="body" idx="10"/>
          </p:nvPr>
        </p:nvSpPr>
        <p:spPr>
          <a:xfrm>
            <a:off x="638226" y="1563683"/>
            <a:ext cx="8087171" cy="4336809"/>
          </a:xfrm>
        </p:spPr>
        <p:txBody>
          <a:bodyPr>
            <a:normAutofit fontScale="92500" lnSpcReduction="10000"/>
          </a:bodyPr>
          <a:lstStyle/>
          <a:p>
            <a:r>
              <a:rPr lang="en-US" dirty="0">
                <a:latin typeface="+mn-lt"/>
              </a:rPr>
              <a:t>A</a:t>
            </a:r>
            <a:r>
              <a:rPr lang="en-US" dirty="0" smtClean="0">
                <a:latin typeface="+mn-lt"/>
              </a:rPr>
              <a:t>pply </a:t>
            </a:r>
            <a:r>
              <a:rPr lang="en-US" dirty="0">
                <a:latin typeface="+mn-lt"/>
              </a:rPr>
              <a:t>one of the methods learned in class to an existing data set to explore a question of interest </a:t>
            </a:r>
            <a:r>
              <a:rPr lang="en-US" dirty="0" smtClean="0">
                <a:latin typeface="+mn-lt"/>
              </a:rPr>
              <a:t>to you</a:t>
            </a:r>
          </a:p>
          <a:p>
            <a:r>
              <a:rPr lang="en-US" dirty="0" smtClean="0">
                <a:latin typeface="+mn-lt"/>
              </a:rPr>
              <a:t>Potential types of projects:</a:t>
            </a:r>
          </a:p>
          <a:p>
            <a:pPr marL="457200" lvl="0" indent="-457200">
              <a:buFont typeface="+mj-lt"/>
              <a:buAutoNum type="arabicPeriod"/>
            </a:pPr>
            <a:r>
              <a:rPr lang="en-US" dirty="0">
                <a:latin typeface="+mn-lt"/>
              </a:rPr>
              <a:t>Use life tables to look at people’s probability of migrating from </a:t>
            </a:r>
            <a:r>
              <a:rPr lang="en-US" dirty="0" smtClean="0">
                <a:latin typeface="+mn-lt"/>
              </a:rPr>
              <a:t>Mexico </a:t>
            </a:r>
            <a:r>
              <a:rPr lang="en-US" dirty="0">
                <a:latin typeface="+mn-lt"/>
              </a:rPr>
              <a:t>to the US by age group, and expected number of years someone of each age group will spend living in Mexico or the US</a:t>
            </a:r>
          </a:p>
          <a:p>
            <a:pPr marL="457200" lvl="0" indent="-457200">
              <a:buFont typeface="+mj-lt"/>
              <a:buAutoNum type="arabicPeriod"/>
            </a:pPr>
            <a:r>
              <a:rPr lang="en-US" dirty="0">
                <a:latin typeface="+mn-lt"/>
              </a:rPr>
              <a:t>Explore changes over time in total fertility rate and cohort childlessness by age group in a country of choice using Human Fertility Database </a:t>
            </a:r>
            <a:r>
              <a:rPr lang="en-US" dirty="0" smtClean="0">
                <a:latin typeface="+mn-lt"/>
              </a:rPr>
              <a:t>Data</a:t>
            </a:r>
            <a:endParaRPr lang="en-US" dirty="0">
              <a:latin typeface="+mn-lt"/>
            </a:endParaRPr>
          </a:p>
          <a:p>
            <a:pPr marL="457200" lvl="0" indent="-457200">
              <a:buFont typeface="+mj-lt"/>
              <a:buAutoNum type="arabicPeriod"/>
            </a:pPr>
            <a:r>
              <a:rPr lang="en-US" dirty="0">
                <a:latin typeface="+mn-lt"/>
              </a:rPr>
              <a:t>Project changes in population size of sub-groups in a population (for example, ethnic groups or women with asthma in the US) under different assumptions about future changes in fertility, mortality and migration</a:t>
            </a:r>
          </a:p>
          <a:p>
            <a:pPr marL="457200" lvl="0" indent="-457200">
              <a:buFont typeface="+mj-lt"/>
              <a:buAutoNum type="arabicPeriod"/>
            </a:pPr>
            <a:r>
              <a:rPr lang="en-US" dirty="0">
                <a:latin typeface="+mn-lt"/>
              </a:rPr>
              <a:t>Use Demographic and Health Survey Data to explore if there is an urban penalty or advantage for child health outcomes in a country of </a:t>
            </a:r>
            <a:r>
              <a:rPr lang="en-US" dirty="0" smtClean="0">
                <a:latin typeface="+mn-lt"/>
              </a:rPr>
              <a:t>choice</a:t>
            </a:r>
            <a:endParaRPr lang="en-US" dirty="0">
              <a:latin typeface="+mn-lt"/>
            </a:endParaRPr>
          </a:p>
          <a:p>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24353701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projects</a:t>
            </a:r>
            <a:endParaRPr lang="en-US" dirty="0"/>
          </a:p>
        </p:txBody>
      </p:sp>
      <p:sp>
        <p:nvSpPr>
          <p:cNvPr id="3" name="Content Placeholder 2"/>
          <p:cNvSpPr>
            <a:spLocks noGrp="1"/>
          </p:cNvSpPr>
          <p:nvPr>
            <p:ph idx="1"/>
          </p:nvPr>
        </p:nvSpPr>
        <p:spPr>
          <a:xfrm>
            <a:off x="661375" y="1452910"/>
            <a:ext cx="8325548" cy="4011502"/>
          </a:xfrm>
        </p:spPr>
        <p:txBody>
          <a:bodyPr/>
          <a:lstStyle/>
          <a:p>
            <a:r>
              <a:rPr lang="en-US" dirty="0" smtClean="0">
                <a:latin typeface="+mn-lt"/>
              </a:rPr>
              <a:t>Due: Friday Dec 7 via email to Nadia</a:t>
            </a:r>
          </a:p>
          <a:p>
            <a:r>
              <a:rPr lang="en-US" dirty="0" smtClean="0">
                <a:latin typeface="+mn-lt"/>
              </a:rPr>
              <a:t>8-10 pages, double spaced, mostly focus on methods, data analysis and findings</a:t>
            </a:r>
          </a:p>
          <a:p>
            <a:pPr lvl="1"/>
            <a:r>
              <a:rPr lang="en-US" dirty="0">
                <a:latin typeface="+mn-lt"/>
              </a:rPr>
              <a:t>S</a:t>
            </a:r>
            <a:r>
              <a:rPr lang="en-US" dirty="0" smtClean="0">
                <a:latin typeface="+mn-lt"/>
              </a:rPr>
              <a:t>hort background/intro, at least 5 references</a:t>
            </a:r>
          </a:p>
          <a:p>
            <a:r>
              <a:rPr lang="en-US" dirty="0" smtClean="0">
                <a:latin typeface="+mn-lt"/>
              </a:rPr>
              <a:t>Dec 3: 10 min </a:t>
            </a:r>
            <a:r>
              <a:rPr lang="en-US" dirty="0" err="1" smtClean="0">
                <a:latin typeface="+mn-lt"/>
              </a:rPr>
              <a:t>powerpoint</a:t>
            </a:r>
            <a:r>
              <a:rPr lang="en-US" dirty="0" smtClean="0">
                <a:latin typeface="+mn-lt"/>
              </a:rPr>
              <a:t> presentations of final project </a:t>
            </a:r>
          </a:p>
          <a:p>
            <a:r>
              <a:rPr lang="en-US" dirty="0" smtClean="0">
                <a:solidFill>
                  <a:srgbClr val="000000"/>
                </a:solidFill>
                <a:latin typeface="+mn-lt"/>
              </a:rPr>
              <a:t>Nov </a:t>
            </a:r>
            <a:r>
              <a:rPr lang="en-US" dirty="0" smtClean="0">
                <a:latin typeface="+mn-lt"/>
              </a:rPr>
              <a:t>19: Send Nadia a few sentence description of your project and the data you will use</a:t>
            </a:r>
          </a:p>
          <a:p>
            <a:pPr lvl="1"/>
            <a:r>
              <a:rPr lang="en-US" dirty="0" smtClean="0">
                <a:latin typeface="+mn-lt"/>
              </a:rPr>
              <a:t>Have gotten access to that data source</a:t>
            </a: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42366329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Grading</a:t>
            </a:r>
            <a:endParaRPr lang="en-US" dirty="0"/>
          </a:p>
        </p:txBody>
      </p:sp>
      <p:sp>
        <p:nvSpPr>
          <p:cNvPr id="4" name="Text Placeholder 3"/>
          <p:cNvSpPr>
            <a:spLocks noGrp="1"/>
          </p:cNvSpPr>
          <p:nvPr>
            <p:ph type="body" idx="10"/>
          </p:nvPr>
        </p:nvSpPr>
        <p:spPr>
          <a:xfrm>
            <a:off x="653732" y="1629833"/>
            <a:ext cx="8087171" cy="313932"/>
          </a:xfrm>
        </p:spPr>
        <p:txBody>
          <a:bodyPr/>
          <a:lstStyle/>
          <a:p>
            <a:pPr marL="342900" indent="-342900">
              <a:buFont typeface="Arial"/>
              <a:buChar char="•"/>
            </a:pPr>
            <a:r>
              <a:rPr lang="en-US" dirty="0">
                <a:latin typeface="+mn-lt"/>
              </a:rPr>
              <a:t>Completion of each </a:t>
            </a:r>
            <a:r>
              <a:rPr lang="en-US" dirty="0" smtClean="0">
                <a:latin typeface="+mn-lt"/>
              </a:rPr>
              <a:t>lab/homework </a:t>
            </a:r>
            <a:r>
              <a:rPr lang="en-US" dirty="0">
                <a:latin typeface="+mn-lt"/>
              </a:rPr>
              <a:t>(5% each x 5=25%) </a:t>
            </a:r>
          </a:p>
          <a:p>
            <a:pPr marL="342900" indent="-342900">
              <a:buFont typeface="Arial"/>
              <a:buChar char="•"/>
            </a:pPr>
            <a:r>
              <a:rPr lang="en-US" dirty="0" smtClean="0">
                <a:latin typeface="+mn-lt"/>
              </a:rPr>
              <a:t>Reading questions (25%) </a:t>
            </a:r>
          </a:p>
          <a:p>
            <a:pPr marL="342900" indent="-342900">
              <a:buFont typeface="Arial"/>
              <a:buChar char="•"/>
            </a:pPr>
            <a:r>
              <a:rPr lang="en-US" dirty="0" smtClean="0">
                <a:latin typeface="+mn-lt"/>
              </a:rPr>
              <a:t>A final </a:t>
            </a:r>
            <a:r>
              <a:rPr lang="en-US" dirty="0">
                <a:latin typeface="+mn-lt"/>
              </a:rPr>
              <a:t>paper </a:t>
            </a:r>
            <a:r>
              <a:rPr lang="en-US" dirty="0" smtClean="0">
                <a:latin typeface="+mn-lt"/>
              </a:rPr>
              <a:t>(8-10 </a:t>
            </a:r>
            <a:r>
              <a:rPr lang="en-US" dirty="0">
                <a:latin typeface="+mn-lt"/>
              </a:rPr>
              <a:t>pages) (</a:t>
            </a:r>
            <a:r>
              <a:rPr lang="en-US" dirty="0" smtClean="0">
                <a:latin typeface="+mn-lt"/>
              </a:rPr>
              <a:t>35%</a:t>
            </a:r>
            <a:r>
              <a:rPr lang="en-US" dirty="0">
                <a:latin typeface="+mn-lt"/>
              </a:rPr>
              <a:t>) </a:t>
            </a:r>
            <a:endParaRPr lang="en-US" dirty="0" smtClean="0">
              <a:latin typeface="+mn-lt"/>
            </a:endParaRPr>
          </a:p>
          <a:p>
            <a:pPr marL="342900" indent="-342900">
              <a:buFont typeface="Arial"/>
              <a:buChar char="•"/>
            </a:pPr>
            <a:r>
              <a:rPr lang="en-US" dirty="0">
                <a:latin typeface="+mn-lt"/>
              </a:rPr>
              <a:t>P</a:t>
            </a:r>
            <a:r>
              <a:rPr lang="en-US" dirty="0" smtClean="0">
                <a:latin typeface="+mn-lt"/>
              </a:rPr>
              <a:t>resentation </a:t>
            </a:r>
            <a:r>
              <a:rPr lang="en-US" dirty="0">
                <a:latin typeface="+mn-lt"/>
              </a:rPr>
              <a:t>of the findings from </a:t>
            </a:r>
            <a:r>
              <a:rPr lang="en-US" dirty="0" smtClean="0">
                <a:latin typeface="+mn-lt"/>
              </a:rPr>
              <a:t>labs </a:t>
            </a:r>
            <a:r>
              <a:rPr lang="en-US" dirty="0">
                <a:latin typeface="+mn-lt"/>
              </a:rPr>
              <a:t>and </a:t>
            </a:r>
            <a:r>
              <a:rPr lang="en-US" dirty="0" smtClean="0">
                <a:latin typeface="+mn-lt"/>
              </a:rPr>
              <a:t>final </a:t>
            </a:r>
            <a:r>
              <a:rPr lang="en-US" dirty="0">
                <a:latin typeface="+mn-lt"/>
              </a:rPr>
              <a:t>project </a:t>
            </a:r>
            <a:r>
              <a:rPr lang="en-US" dirty="0" smtClean="0">
                <a:latin typeface="+mn-lt"/>
              </a:rPr>
              <a:t>(15%)</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9/17/18</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5529425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76573</TotalTime>
  <Words>2672</Words>
  <Application>Microsoft Macintosh PowerPoint</Application>
  <PresentationFormat>On-screen Show (4:3)</PresentationFormat>
  <Paragraphs>437</Paragraphs>
  <Slides>51</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5" baseType="lpstr">
      <vt:lpstr>UCSF PPT Template</vt:lpstr>
      <vt:lpstr>UCSF PPT Template-Blue</vt:lpstr>
      <vt:lpstr>UCSF PPT Template-Blue Bar</vt:lpstr>
      <vt:lpstr>Equation</vt:lpstr>
      <vt:lpstr>Demography and Demographic Methods for Public Health</vt:lpstr>
      <vt:lpstr>Introductions</vt:lpstr>
      <vt:lpstr>Outline of Today’s Lecture</vt:lpstr>
      <vt:lpstr>Welcome: Class info</vt:lpstr>
      <vt:lpstr>General format</vt:lpstr>
      <vt:lpstr>Labs</vt:lpstr>
      <vt:lpstr>Final Project</vt:lpstr>
      <vt:lpstr>Final projects</vt:lpstr>
      <vt:lpstr>Grading</vt:lpstr>
      <vt:lpstr>Topics covered in the course</vt:lpstr>
      <vt:lpstr>Outline of Today’s Lecture</vt:lpstr>
      <vt:lpstr>What is Demography?</vt:lpstr>
      <vt:lpstr>“Principle in the study of mortality, then and now (Caldwell, 2001)”: applied to all of demography</vt:lpstr>
      <vt:lpstr>Principle in the study of mortality, then a now (Caldwell, 2001): applied to all of demography (continued)</vt:lpstr>
      <vt:lpstr>Principle in the study of mortality, then a now (Caldwell, 2001): applied to all of demography (continued)</vt:lpstr>
      <vt:lpstr>Why is demography important for health?</vt:lpstr>
      <vt:lpstr>Differences between Demography and Epidemiology (Wallace, 2001)</vt:lpstr>
      <vt:lpstr>Commonalities between demography and epidemiology</vt:lpstr>
      <vt:lpstr>How Demography is used in Public Health</vt:lpstr>
      <vt:lpstr>Outline of Today’s Lecture</vt:lpstr>
      <vt:lpstr>Origins of modern demography</vt:lpstr>
      <vt:lpstr>John Graunt (1620-1674)</vt:lpstr>
      <vt:lpstr>Demographic Theory</vt:lpstr>
      <vt:lpstr>Malthus was very influential</vt:lpstr>
      <vt:lpstr>Demographic Transition Theory</vt:lpstr>
      <vt:lpstr>Demographic Transition Theory</vt:lpstr>
      <vt:lpstr>Population Growth: balancing equation</vt:lpstr>
      <vt:lpstr>Exponential population growth</vt:lpstr>
      <vt:lpstr>Historical Population Growth</vt:lpstr>
      <vt:lpstr>Number of years to add each billion</vt:lpstr>
      <vt:lpstr>PowerPoint Presentation</vt:lpstr>
      <vt:lpstr>Outline of Today’s Lecture</vt:lpstr>
      <vt:lpstr>Population Pyramid: USA</vt:lpstr>
      <vt:lpstr>History in Pop Pyramids: US</vt:lpstr>
      <vt:lpstr>PowerPoint Presentation</vt:lpstr>
      <vt:lpstr>Guess the  state</vt:lpstr>
      <vt:lpstr>Difference by ethnic group: US</vt:lpstr>
      <vt:lpstr>Change over time: Japan</vt:lpstr>
      <vt:lpstr>Botswana</vt:lpstr>
      <vt:lpstr>Choose some countries! </vt:lpstr>
      <vt:lpstr>Tips on graphs</vt:lpstr>
      <vt:lpstr>Common Sources of Demographic Data</vt:lpstr>
      <vt:lpstr>Vital Registration Systems</vt:lpstr>
      <vt:lpstr>British Vital Registration: </vt:lpstr>
      <vt:lpstr>Censuses</vt:lpstr>
      <vt:lpstr>Censuses: Types of errors</vt:lpstr>
      <vt:lpstr>Ethiopia Census: 2007</vt:lpstr>
      <vt:lpstr>Detection and quantification of age attraction</vt:lpstr>
      <vt:lpstr>Other methods</vt:lpstr>
      <vt:lpstr>Sample Surveys</vt:lpstr>
      <vt:lpstr>PowerPoint Presentation</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test</cp:lastModifiedBy>
  <cp:revision>488</cp:revision>
  <dcterms:created xsi:type="dcterms:W3CDTF">2012-05-07T17:59:34Z</dcterms:created>
  <dcterms:modified xsi:type="dcterms:W3CDTF">2018-09-18T19:15:59Z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