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1"/>
  </p:sldMasterIdLst>
  <p:notesMasterIdLst>
    <p:notesMasterId r:id="rId15"/>
  </p:notesMasterIdLst>
  <p:sldIdLst>
    <p:sldId id="256" r:id="rId2"/>
    <p:sldId id="257" r:id="rId3"/>
    <p:sldId id="273" r:id="rId4"/>
    <p:sldId id="258" r:id="rId5"/>
    <p:sldId id="259" r:id="rId6"/>
    <p:sldId id="261" r:id="rId7"/>
    <p:sldId id="263" r:id="rId8"/>
    <p:sldId id="265" r:id="rId9"/>
    <p:sldId id="267" r:id="rId10"/>
    <p:sldId id="268" r:id="rId11"/>
    <p:sldId id="270" r:id="rId12"/>
    <p:sldId id="271" r:id="rId13"/>
    <p:sldId id="272"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711"/>
  </p:normalViewPr>
  <p:slideViewPr>
    <p:cSldViewPr snapToGrid="0" snapToObjects="1">
      <p:cViewPr varScale="1">
        <p:scale>
          <a:sx n="135" d="100"/>
          <a:sy n="135" d="100"/>
        </p:scale>
        <p:origin x="296" y="168"/>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79" d="100"/>
          <a:sy n="79" d="100"/>
        </p:scale>
        <p:origin x="-2752"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7EE515-E1FD-234D-BE05-85037DB9B5B9}" type="datetimeFigureOut">
              <a:rPr lang="en-US" smtClean="0"/>
              <a:t>11/5/20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2CF2DD-BC00-0141-B2D9-781D5D512EF9}" type="slidenum">
              <a:rPr lang="en-US" smtClean="0"/>
              <a:t>‹#›</a:t>
            </a:fld>
            <a:endParaRPr lang="en-US"/>
          </a:p>
        </p:txBody>
      </p:sp>
    </p:spTree>
    <p:extLst>
      <p:ext uri="{BB962C8B-B14F-4D97-AF65-F5344CB8AC3E}">
        <p14:creationId xmlns:p14="http://schemas.microsoft.com/office/powerpoint/2010/main" val="322027794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Cochrane: Evidence based meta analyses</a:t>
            </a:r>
            <a:r>
              <a:rPr lang="en-US" baseline="0" dirty="0"/>
              <a:t> for OB topics</a:t>
            </a:r>
          </a:p>
          <a:p>
            <a:r>
              <a:rPr lang="en-US" baseline="0" dirty="0"/>
              <a:t>Video’s – health assessment Bates. </a:t>
            </a:r>
            <a:endParaRPr lang="en-US" dirty="0"/>
          </a:p>
        </p:txBody>
      </p:sp>
      <p:sp>
        <p:nvSpPr>
          <p:cNvPr id="4" name="Slide Number Placeholder 3"/>
          <p:cNvSpPr>
            <a:spLocks noGrp="1"/>
          </p:cNvSpPr>
          <p:nvPr>
            <p:ph type="sldNum" sz="quarter" idx="10"/>
          </p:nvPr>
        </p:nvSpPr>
        <p:spPr/>
        <p:txBody>
          <a:bodyPr/>
          <a:lstStyle/>
          <a:p>
            <a:fld id="{042CF2DD-BC00-0141-B2D9-781D5D512EF9}" type="slidenum">
              <a:rPr lang="en-US" smtClean="0"/>
              <a:t>4</a:t>
            </a:fld>
            <a:endParaRPr lang="en-US"/>
          </a:p>
        </p:txBody>
      </p:sp>
    </p:spTree>
    <p:extLst>
      <p:ext uri="{BB962C8B-B14F-4D97-AF65-F5344CB8AC3E}">
        <p14:creationId xmlns:p14="http://schemas.microsoft.com/office/powerpoint/2010/main" val="1654094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Nettter</a:t>
            </a:r>
            <a:r>
              <a:rPr lang="en-US" baseline="0" dirty="0"/>
              <a:t> in our library</a:t>
            </a:r>
          </a:p>
          <a:p>
            <a:r>
              <a:rPr lang="en-US" baseline="0" dirty="0"/>
              <a:t>My Human-Free nice female reproductive system. </a:t>
            </a:r>
            <a:endParaRPr lang="en-US" dirty="0"/>
          </a:p>
        </p:txBody>
      </p:sp>
      <p:sp>
        <p:nvSpPr>
          <p:cNvPr id="4" name="Slide Number Placeholder 3"/>
          <p:cNvSpPr>
            <a:spLocks noGrp="1"/>
          </p:cNvSpPr>
          <p:nvPr>
            <p:ph type="sldNum" sz="quarter" idx="10"/>
          </p:nvPr>
        </p:nvSpPr>
        <p:spPr/>
        <p:txBody>
          <a:bodyPr/>
          <a:lstStyle/>
          <a:p>
            <a:fld id="{042CF2DD-BC00-0141-B2D9-781D5D512EF9}" type="slidenum">
              <a:rPr lang="en-US" smtClean="0"/>
              <a:t>5</a:t>
            </a:fld>
            <a:endParaRPr lang="en-US"/>
          </a:p>
        </p:txBody>
      </p:sp>
    </p:spTree>
    <p:extLst>
      <p:ext uri="{BB962C8B-B14F-4D97-AF65-F5344CB8AC3E}">
        <p14:creationId xmlns:p14="http://schemas.microsoft.com/office/powerpoint/2010/main" val="572823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2CF2DD-BC00-0141-B2D9-781D5D512EF9}" type="slidenum">
              <a:rPr lang="en-US" smtClean="0"/>
              <a:t>6</a:t>
            </a:fld>
            <a:endParaRPr lang="en-US"/>
          </a:p>
        </p:txBody>
      </p:sp>
    </p:spTree>
    <p:extLst>
      <p:ext uri="{BB962C8B-B14F-4D97-AF65-F5344CB8AC3E}">
        <p14:creationId xmlns:p14="http://schemas.microsoft.com/office/powerpoint/2010/main" val="1507668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Monthly prescribing reference- gives you FDA updates can look up by disease processes</a:t>
            </a:r>
            <a:r>
              <a:rPr lang="en-US" baseline="0" dirty="0"/>
              <a:t> (free)</a:t>
            </a:r>
          </a:p>
          <a:p>
            <a:r>
              <a:rPr lang="en-US" baseline="0" dirty="0"/>
              <a:t>Drugs in </a:t>
            </a:r>
            <a:r>
              <a:rPr lang="en-US" baseline="0" dirty="0" err="1"/>
              <a:t>preg</a:t>
            </a:r>
            <a:r>
              <a:rPr lang="en-US" baseline="0" dirty="0"/>
              <a:t> and …..Briggs, Freeman and </a:t>
            </a:r>
            <a:r>
              <a:rPr lang="en-US" baseline="0" dirty="0" err="1"/>
              <a:t>Yaffe</a:t>
            </a:r>
            <a:r>
              <a:rPr lang="en-US" baseline="0" dirty="0"/>
              <a:t>  $79.99  </a:t>
            </a:r>
            <a:r>
              <a:rPr lang="en-US" sz="1200" b="0" i="0" kern="1200" dirty="0">
                <a:solidFill>
                  <a:schemeClr val="tx1"/>
                </a:solidFill>
                <a:effectLst/>
                <a:latin typeface="+mn-lt"/>
                <a:ea typeface="+mn-ea"/>
                <a:cs typeface="+mn-cs"/>
              </a:rPr>
              <a:t>A must own - This is a core drug reference in the field of maternal health and a worthwhile contribution to the discipline. "Download the FREE app and view selected topics (Approximately 10% of the content is viewable in the free app and tapping on the locked topic will launch the in-app purchase screen).</a:t>
            </a:r>
          </a:p>
          <a:p>
            <a:r>
              <a:rPr lang="en-US" dirty="0" err="1">
                <a:effectLst/>
              </a:rPr>
              <a:t>Epocrates</a:t>
            </a:r>
            <a:r>
              <a:rPr lang="en-US" dirty="0">
                <a:effectLst/>
              </a:rPr>
              <a:t> Plus Annual$174.99Epocrates Plus$16.99Epocrates Plus Monthly$16.99</a:t>
            </a:r>
            <a:r>
              <a:rPr lang="en-US" dirty="0"/>
              <a:t>more</a:t>
            </a:r>
            <a:endParaRPr lang="en-US" baseline="0" dirty="0"/>
          </a:p>
          <a:p>
            <a:r>
              <a:rPr lang="en-US" baseline="0" dirty="0"/>
              <a:t>Especially handy for dosages and thing like swimmers ear </a:t>
            </a:r>
            <a:r>
              <a:rPr lang="en-US" baseline="0" dirty="0" err="1"/>
              <a:t>etc</a:t>
            </a:r>
            <a:r>
              <a:rPr lang="en-US" baseline="0" dirty="0"/>
              <a:t> that you don’t see all the time.</a:t>
            </a:r>
            <a:endParaRPr lang="en-US" dirty="0"/>
          </a:p>
        </p:txBody>
      </p:sp>
      <p:sp>
        <p:nvSpPr>
          <p:cNvPr id="4" name="Slide Number Placeholder 3"/>
          <p:cNvSpPr>
            <a:spLocks noGrp="1"/>
          </p:cNvSpPr>
          <p:nvPr>
            <p:ph type="sldNum" sz="quarter" idx="10"/>
          </p:nvPr>
        </p:nvSpPr>
        <p:spPr/>
        <p:txBody>
          <a:bodyPr/>
          <a:lstStyle/>
          <a:p>
            <a:fld id="{042CF2DD-BC00-0141-B2D9-781D5D512EF9}" type="slidenum">
              <a:rPr lang="en-US" smtClean="0"/>
              <a:t>7</a:t>
            </a:fld>
            <a:endParaRPr lang="en-US"/>
          </a:p>
        </p:txBody>
      </p:sp>
    </p:spTree>
    <p:extLst>
      <p:ext uri="{BB962C8B-B14F-4D97-AF65-F5344CB8AC3E}">
        <p14:creationId xmlns:p14="http://schemas.microsoft.com/office/powerpoint/2010/main" val="1351448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2CF2DD-BC00-0141-B2D9-781D5D512EF9}" type="slidenum">
              <a:rPr lang="en-US" smtClean="0"/>
              <a:t>8</a:t>
            </a:fld>
            <a:endParaRPr lang="en-US"/>
          </a:p>
        </p:txBody>
      </p:sp>
    </p:spTree>
    <p:extLst>
      <p:ext uri="{BB962C8B-B14F-4D97-AF65-F5344CB8AC3E}">
        <p14:creationId xmlns:p14="http://schemas.microsoft.com/office/powerpoint/2010/main" val="3895241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CDC  contraception AP</a:t>
            </a:r>
            <a:r>
              <a:rPr lang="en-US" baseline="0" dirty="0"/>
              <a:t> &amp; STI/Vaginitis  AP   </a:t>
            </a:r>
            <a:r>
              <a:rPr lang="en-US" dirty="0"/>
              <a:t>and immunizations AP</a:t>
            </a:r>
          </a:p>
          <a:p>
            <a:r>
              <a:rPr lang="en-US" dirty="0"/>
              <a:t>ASCCP-$10 with pap guidelines-screening, </a:t>
            </a:r>
            <a:r>
              <a:rPr lang="en-US" dirty="0" err="1"/>
              <a:t>mmnt</a:t>
            </a:r>
            <a:r>
              <a:rPr lang="en-US" dirty="0"/>
              <a:t>, when to </a:t>
            </a:r>
            <a:r>
              <a:rPr lang="en-US" dirty="0" err="1"/>
              <a:t>colpo</a:t>
            </a:r>
            <a:r>
              <a:rPr lang="en-US" dirty="0"/>
              <a:t>, put in age,</a:t>
            </a:r>
            <a:r>
              <a:rPr lang="en-US" baseline="0" dirty="0"/>
              <a:t> HPV status etc…up-to-date</a:t>
            </a:r>
          </a:p>
          <a:p>
            <a:r>
              <a:rPr lang="en-US" baseline="0" dirty="0"/>
              <a:t>Evidence Central: </a:t>
            </a:r>
          </a:p>
          <a:p>
            <a:r>
              <a:rPr lang="en-US" dirty="0"/>
              <a:t>Evidence-Based Medicine Guidelines</a:t>
            </a:r>
          </a:p>
          <a:p>
            <a:r>
              <a:rPr lang="en-US" dirty="0"/>
              <a:t>Evidence-Based Medicine Guidelines (EBMG) features nearly 1,000 clinical guidelines including diagnosis and treatment and more than 3,000 evidence summaries that support each recommendation. EBMG includes an image library of over 1,000 images of dermatologic presentations, electrocardiograms, and conditions of the eye, as well as an extensive video collection. EBMG is updated quarterly.</a:t>
            </a:r>
          </a:p>
          <a:p>
            <a:r>
              <a:rPr lang="en-US" dirty="0"/>
              <a:t>Cochrane Abstracts</a:t>
            </a:r>
          </a:p>
          <a:p>
            <a:r>
              <a:rPr lang="en-US" dirty="0"/>
              <a:t>Cochrane Abstracts are summaries of the most up-to-date reviews of research findings for hundreds of therapeutic interventions. Each review details all of the evidence surrounding a type of medical treatment, providing clinicians with new information that can influence healthcare decisions. Cochrane Abstracts are updated monthly.</a:t>
            </a:r>
          </a:p>
          <a:p>
            <a:r>
              <a:rPr lang="en-US" dirty="0"/>
              <a:t>EE+ POEMs</a:t>
            </a:r>
          </a:p>
          <a:p>
            <a:r>
              <a:rPr lang="en-US" dirty="0"/>
              <a:t>EE+ POEMs (Patient-Oriented Evidence that Matters from Essential Evidence Plus) delivers new evidence that is especially relevant to patient care. Each new POEM is reviewed for accuracy and graded for relevancy before being released, supporting application of the best research findings to your clinical practice. View new POEMs daily as they are delivered or search the archive by date or title.</a:t>
            </a:r>
          </a:p>
          <a:p>
            <a:r>
              <a:rPr lang="en-US" dirty="0"/>
              <a:t>MEDLINE Journals</a:t>
            </a:r>
          </a:p>
          <a:p>
            <a:r>
              <a:rPr lang="en-US" dirty="0"/>
              <a:t>MEDLINE Journals delivers citations and abstracts from your choice of trusted medical journals to your mobile device. Link directly to the fully-integrated Unbound</a:t>
            </a:r>
          </a:p>
        </p:txBody>
      </p:sp>
      <p:sp>
        <p:nvSpPr>
          <p:cNvPr id="4" name="Slide Number Placeholder 3"/>
          <p:cNvSpPr>
            <a:spLocks noGrp="1"/>
          </p:cNvSpPr>
          <p:nvPr>
            <p:ph type="sldNum" sz="quarter" idx="10"/>
          </p:nvPr>
        </p:nvSpPr>
        <p:spPr/>
        <p:txBody>
          <a:bodyPr/>
          <a:lstStyle/>
          <a:p>
            <a:fld id="{042CF2DD-BC00-0141-B2D9-781D5D512EF9}" type="slidenum">
              <a:rPr lang="en-US" smtClean="0"/>
              <a:t>9</a:t>
            </a:fld>
            <a:endParaRPr lang="en-US"/>
          </a:p>
        </p:txBody>
      </p:sp>
    </p:spTree>
    <p:extLst>
      <p:ext uri="{BB962C8B-B14F-4D97-AF65-F5344CB8AC3E}">
        <p14:creationId xmlns:p14="http://schemas.microsoft.com/office/powerpoint/2010/main" val="2452979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perfect wheel-$1.99</a:t>
            </a:r>
          </a:p>
          <a:p>
            <a:r>
              <a:rPr lang="en-US" dirty="0"/>
              <a:t>EFM goes over tracings (cat 1,II,III</a:t>
            </a:r>
            <a:r>
              <a:rPr lang="en-US" baseline="0" dirty="0"/>
              <a:t> has some pix)</a:t>
            </a:r>
            <a:endParaRPr lang="en-US" dirty="0"/>
          </a:p>
        </p:txBody>
      </p:sp>
      <p:sp>
        <p:nvSpPr>
          <p:cNvPr id="4" name="Slide Number Placeholder 3"/>
          <p:cNvSpPr>
            <a:spLocks noGrp="1"/>
          </p:cNvSpPr>
          <p:nvPr>
            <p:ph type="sldNum" sz="quarter" idx="10"/>
          </p:nvPr>
        </p:nvSpPr>
        <p:spPr/>
        <p:txBody>
          <a:bodyPr/>
          <a:lstStyle/>
          <a:p>
            <a:fld id="{042CF2DD-BC00-0141-B2D9-781D5D512EF9}" type="slidenum">
              <a:rPr lang="en-US" smtClean="0"/>
              <a:t>11</a:t>
            </a:fld>
            <a:endParaRPr lang="en-US"/>
          </a:p>
        </p:txBody>
      </p:sp>
    </p:spTree>
    <p:extLst>
      <p:ext uri="{BB962C8B-B14F-4D97-AF65-F5344CB8AC3E}">
        <p14:creationId xmlns:p14="http://schemas.microsoft.com/office/powerpoint/2010/main" val="652999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22363A5-1BB8-A846-9568-DC296F72C12D}" type="datetimeFigureOut">
              <a:rPr lang="en-US" smtClean="0"/>
              <a:t>11/5/20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CA7B9A-B8D3-8449-8B3F-7A058E361D83}" type="slidenum">
              <a:rPr lang="en-US" smtClean="0"/>
              <a:t>‹#›</a:t>
            </a:fld>
            <a:endParaRPr lang="en-US"/>
          </a:p>
        </p:txBody>
      </p:sp>
    </p:spTree>
    <p:extLst>
      <p:ext uri="{BB962C8B-B14F-4D97-AF65-F5344CB8AC3E}">
        <p14:creationId xmlns:p14="http://schemas.microsoft.com/office/powerpoint/2010/main" val="951122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2363A5-1BB8-A846-9568-DC296F72C12D}" type="datetimeFigureOut">
              <a:rPr lang="en-US" smtClean="0"/>
              <a:t>11/5/20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CA7B9A-B8D3-8449-8B3F-7A058E361D83}" type="slidenum">
              <a:rPr lang="en-US" smtClean="0"/>
              <a:t>‹#›</a:t>
            </a:fld>
            <a:endParaRPr lang="en-US"/>
          </a:p>
        </p:txBody>
      </p:sp>
    </p:spTree>
    <p:extLst>
      <p:ext uri="{BB962C8B-B14F-4D97-AF65-F5344CB8AC3E}">
        <p14:creationId xmlns:p14="http://schemas.microsoft.com/office/powerpoint/2010/main" val="2382187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2363A5-1BB8-A846-9568-DC296F72C12D}" type="datetimeFigureOut">
              <a:rPr lang="en-US" smtClean="0"/>
              <a:t>11/5/20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CA7B9A-B8D3-8449-8B3F-7A058E361D83}" type="slidenum">
              <a:rPr lang="en-US" smtClean="0"/>
              <a:t>‹#›</a:t>
            </a:fld>
            <a:endParaRPr lang="en-US"/>
          </a:p>
        </p:txBody>
      </p:sp>
    </p:spTree>
    <p:extLst>
      <p:ext uri="{BB962C8B-B14F-4D97-AF65-F5344CB8AC3E}">
        <p14:creationId xmlns:p14="http://schemas.microsoft.com/office/powerpoint/2010/main" val="29376320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cap="none">
                <a:solidFill>
                  <a:srgbClr val="000000"/>
                </a:solidFill>
              </a:defRPr>
            </a:pPr>
            <a:r>
              <a:rPr sz="5100" cap="all">
                <a:solidFill>
                  <a:srgbClr val="535353"/>
                </a:solidFill>
              </a:rPr>
              <a:t>Title Text</a:t>
            </a:r>
          </a:p>
        </p:txBody>
      </p:sp>
      <p:sp>
        <p:nvSpPr>
          <p:cNvPr id="22" name="Shape 22"/>
          <p:cNvSpPr>
            <a:spLocks noGrp="1"/>
          </p:cNvSpPr>
          <p:nvPr>
            <p:ph type="body" idx="1"/>
          </p:nvPr>
        </p:nvSpPr>
        <p:spPr>
          <a:xfrm>
            <a:off x="250031" y="1919883"/>
            <a:ext cx="4143375" cy="4429125"/>
          </a:xfrm>
          <a:prstGeom prst="rect">
            <a:avLst/>
          </a:prstGeom>
        </p:spPr>
        <p:txBody>
          <a:bodyPr/>
          <a:lstStyle>
            <a:lvl1pPr marL="303599" indent="-303599">
              <a:lnSpc>
                <a:spcPct val="100000"/>
              </a:lnSpc>
              <a:spcBef>
                <a:spcPts val="2672"/>
              </a:spcBef>
              <a:defRPr sz="2700"/>
            </a:lvl1pPr>
            <a:lvl2pPr marL="607197" indent="-303599">
              <a:lnSpc>
                <a:spcPct val="100000"/>
              </a:lnSpc>
              <a:spcBef>
                <a:spcPts val="2672"/>
              </a:spcBef>
              <a:defRPr sz="2700"/>
            </a:lvl2pPr>
            <a:lvl3pPr marL="910796" indent="-303599">
              <a:lnSpc>
                <a:spcPct val="100000"/>
              </a:lnSpc>
              <a:spcBef>
                <a:spcPts val="2672"/>
              </a:spcBef>
              <a:defRPr sz="2700"/>
            </a:lvl3pPr>
            <a:lvl4pPr marL="1214394" indent="-303599">
              <a:lnSpc>
                <a:spcPct val="100000"/>
              </a:lnSpc>
              <a:spcBef>
                <a:spcPts val="2672"/>
              </a:spcBef>
              <a:defRPr sz="2700"/>
            </a:lvl4pPr>
            <a:lvl5pPr marL="1517993" indent="-303599">
              <a:lnSpc>
                <a:spcPct val="100000"/>
              </a:lnSpc>
              <a:spcBef>
                <a:spcPts val="2672"/>
              </a:spcBef>
              <a:defRPr sz="2700"/>
            </a:lvl5pPr>
          </a:lstStyle>
          <a:p>
            <a:pPr lvl="0">
              <a:defRPr sz="1800">
                <a:solidFill>
                  <a:srgbClr val="000000"/>
                </a:solidFill>
              </a:defRPr>
            </a:pPr>
            <a:r>
              <a:rPr sz="2700">
                <a:solidFill>
                  <a:srgbClr val="535353"/>
                </a:solidFill>
              </a:rPr>
              <a:t>Body Level One</a:t>
            </a:r>
          </a:p>
          <a:p>
            <a:pPr lvl="1">
              <a:defRPr sz="1800">
                <a:solidFill>
                  <a:srgbClr val="000000"/>
                </a:solidFill>
              </a:defRPr>
            </a:pPr>
            <a:r>
              <a:rPr sz="2700">
                <a:solidFill>
                  <a:srgbClr val="535353"/>
                </a:solidFill>
              </a:rPr>
              <a:t>Body Level Two</a:t>
            </a:r>
          </a:p>
          <a:p>
            <a:pPr lvl="2">
              <a:defRPr sz="1800">
                <a:solidFill>
                  <a:srgbClr val="000000"/>
                </a:solidFill>
              </a:defRPr>
            </a:pPr>
            <a:r>
              <a:rPr sz="2700">
                <a:solidFill>
                  <a:srgbClr val="535353"/>
                </a:solidFill>
              </a:rPr>
              <a:t>Body Level Three</a:t>
            </a:r>
          </a:p>
          <a:p>
            <a:pPr lvl="3">
              <a:defRPr sz="1800">
                <a:solidFill>
                  <a:srgbClr val="000000"/>
                </a:solidFill>
              </a:defRPr>
            </a:pPr>
            <a:r>
              <a:rPr sz="2700">
                <a:solidFill>
                  <a:srgbClr val="535353"/>
                </a:solidFill>
              </a:rPr>
              <a:t>Body Level Four</a:t>
            </a:r>
          </a:p>
          <a:p>
            <a:pPr lvl="4">
              <a:defRPr sz="1800">
                <a:solidFill>
                  <a:srgbClr val="000000"/>
                </a:solidFill>
              </a:defRPr>
            </a:pPr>
            <a:r>
              <a:rPr sz="2700">
                <a:solidFill>
                  <a:srgbClr val="535353"/>
                </a:solidFill>
              </a:rPr>
              <a:t>Body Level Five</a:t>
            </a:r>
          </a:p>
        </p:txBody>
      </p:sp>
    </p:spTree>
    <p:extLst>
      <p:ext uri="{BB962C8B-B14F-4D97-AF65-F5344CB8AC3E}">
        <p14:creationId xmlns:p14="http://schemas.microsoft.com/office/powerpoint/2010/main" val="141590655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135548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2363A5-1BB8-A846-9568-DC296F72C12D}" type="datetimeFigureOut">
              <a:rPr lang="en-US" smtClean="0"/>
              <a:t>11/5/20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CA7B9A-B8D3-8449-8B3F-7A058E361D83}" type="slidenum">
              <a:rPr lang="en-US" smtClean="0"/>
              <a:t>‹#›</a:t>
            </a:fld>
            <a:endParaRPr lang="en-US"/>
          </a:p>
        </p:txBody>
      </p:sp>
    </p:spTree>
    <p:extLst>
      <p:ext uri="{BB962C8B-B14F-4D97-AF65-F5344CB8AC3E}">
        <p14:creationId xmlns:p14="http://schemas.microsoft.com/office/powerpoint/2010/main" val="2301367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2363A5-1BB8-A846-9568-DC296F72C12D}" type="datetimeFigureOut">
              <a:rPr lang="en-US" smtClean="0"/>
              <a:t>11/5/20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CA7B9A-B8D3-8449-8B3F-7A058E361D83}" type="slidenum">
              <a:rPr lang="en-US" smtClean="0"/>
              <a:t>‹#›</a:t>
            </a:fld>
            <a:endParaRPr lang="en-US"/>
          </a:p>
        </p:txBody>
      </p:sp>
    </p:spTree>
    <p:extLst>
      <p:ext uri="{BB962C8B-B14F-4D97-AF65-F5344CB8AC3E}">
        <p14:creationId xmlns:p14="http://schemas.microsoft.com/office/powerpoint/2010/main" val="930088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2363A5-1BB8-A846-9568-DC296F72C12D}" type="datetimeFigureOut">
              <a:rPr lang="en-US" smtClean="0"/>
              <a:t>11/5/20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CA7B9A-B8D3-8449-8B3F-7A058E361D83}" type="slidenum">
              <a:rPr lang="en-US" smtClean="0"/>
              <a:t>‹#›</a:t>
            </a:fld>
            <a:endParaRPr lang="en-US"/>
          </a:p>
        </p:txBody>
      </p:sp>
    </p:spTree>
    <p:extLst>
      <p:ext uri="{BB962C8B-B14F-4D97-AF65-F5344CB8AC3E}">
        <p14:creationId xmlns:p14="http://schemas.microsoft.com/office/powerpoint/2010/main" val="1436150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2363A5-1BB8-A846-9568-DC296F72C12D}" type="datetimeFigureOut">
              <a:rPr lang="en-US" smtClean="0"/>
              <a:t>11/5/20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CA7B9A-B8D3-8449-8B3F-7A058E361D83}" type="slidenum">
              <a:rPr lang="en-US" smtClean="0"/>
              <a:t>‹#›</a:t>
            </a:fld>
            <a:endParaRPr lang="en-US"/>
          </a:p>
        </p:txBody>
      </p:sp>
    </p:spTree>
    <p:extLst>
      <p:ext uri="{BB962C8B-B14F-4D97-AF65-F5344CB8AC3E}">
        <p14:creationId xmlns:p14="http://schemas.microsoft.com/office/powerpoint/2010/main" val="4000805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2363A5-1BB8-A846-9568-DC296F72C12D}" type="datetimeFigureOut">
              <a:rPr lang="en-US" smtClean="0"/>
              <a:t>11/5/20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CA7B9A-B8D3-8449-8B3F-7A058E361D83}" type="slidenum">
              <a:rPr lang="en-US" smtClean="0"/>
              <a:t>‹#›</a:t>
            </a:fld>
            <a:endParaRPr lang="en-US"/>
          </a:p>
        </p:txBody>
      </p:sp>
    </p:spTree>
    <p:extLst>
      <p:ext uri="{BB962C8B-B14F-4D97-AF65-F5344CB8AC3E}">
        <p14:creationId xmlns:p14="http://schemas.microsoft.com/office/powerpoint/2010/main" val="774839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2363A5-1BB8-A846-9568-DC296F72C12D}" type="datetimeFigureOut">
              <a:rPr lang="en-US" smtClean="0"/>
              <a:t>11/5/20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CA7B9A-B8D3-8449-8B3F-7A058E361D83}" type="slidenum">
              <a:rPr lang="en-US" smtClean="0"/>
              <a:t>‹#›</a:t>
            </a:fld>
            <a:endParaRPr lang="en-US"/>
          </a:p>
        </p:txBody>
      </p:sp>
    </p:spTree>
    <p:extLst>
      <p:ext uri="{BB962C8B-B14F-4D97-AF65-F5344CB8AC3E}">
        <p14:creationId xmlns:p14="http://schemas.microsoft.com/office/powerpoint/2010/main" val="896200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2363A5-1BB8-A846-9568-DC296F72C12D}" type="datetimeFigureOut">
              <a:rPr lang="en-US" smtClean="0"/>
              <a:t>11/5/20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CA7B9A-B8D3-8449-8B3F-7A058E361D83}" type="slidenum">
              <a:rPr lang="en-US" smtClean="0"/>
              <a:t>‹#›</a:t>
            </a:fld>
            <a:endParaRPr lang="en-US"/>
          </a:p>
        </p:txBody>
      </p:sp>
    </p:spTree>
    <p:extLst>
      <p:ext uri="{BB962C8B-B14F-4D97-AF65-F5344CB8AC3E}">
        <p14:creationId xmlns:p14="http://schemas.microsoft.com/office/powerpoint/2010/main" val="1461524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2363A5-1BB8-A846-9568-DC296F72C12D}" type="datetimeFigureOut">
              <a:rPr lang="en-US" smtClean="0"/>
              <a:t>11/5/20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CA7B9A-B8D3-8449-8B3F-7A058E361D83}" type="slidenum">
              <a:rPr lang="en-US" smtClean="0"/>
              <a:t>‹#›</a:t>
            </a:fld>
            <a:endParaRPr lang="en-US"/>
          </a:p>
        </p:txBody>
      </p:sp>
    </p:spTree>
    <p:extLst>
      <p:ext uri="{BB962C8B-B14F-4D97-AF65-F5344CB8AC3E}">
        <p14:creationId xmlns:p14="http://schemas.microsoft.com/office/powerpoint/2010/main" val="283278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2363A5-1BB8-A846-9568-DC296F72C12D}" type="datetimeFigureOut">
              <a:rPr lang="en-US" smtClean="0"/>
              <a:t>11/5/20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CA7B9A-B8D3-8449-8B3F-7A058E361D83}" type="slidenum">
              <a:rPr lang="en-US" smtClean="0"/>
              <a:t>‹#›</a:t>
            </a:fld>
            <a:endParaRPr lang="en-US"/>
          </a:p>
        </p:txBody>
      </p:sp>
    </p:spTree>
    <p:extLst>
      <p:ext uri="{BB962C8B-B14F-4D97-AF65-F5344CB8AC3E}">
        <p14:creationId xmlns:p14="http://schemas.microsoft.com/office/powerpoint/2010/main" val="402270614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image" Target="../media/image24.tif"/><Relationship Id="rId1" Type="http://schemas.openxmlformats.org/officeDocument/2006/relationships/slideLayout" Target="../slideLayouts/slideLayout13.xml"/><Relationship Id="rId6" Type="http://schemas.openxmlformats.org/officeDocument/2006/relationships/image" Target="../media/image28.tif"/><Relationship Id="rId5" Type="http://schemas.openxmlformats.org/officeDocument/2006/relationships/image" Target="../media/image27.tif"/><Relationship Id="rId4" Type="http://schemas.openxmlformats.org/officeDocument/2006/relationships/image" Target="../media/image26.tif"/></Relationships>
</file>

<file path=ppt/slides/_rels/slide11.xml.rels><?xml version="1.0" encoding="UTF-8" standalone="yes"?>
<Relationships xmlns="http://schemas.openxmlformats.org/package/2006/relationships"><Relationship Id="rId3" Type="http://schemas.openxmlformats.org/officeDocument/2006/relationships/image" Target="../media/image29.tif"/><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2.tif"/><Relationship Id="rId5" Type="http://schemas.openxmlformats.org/officeDocument/2006/relationships/image" Target="../media/image31.tif"/><Relationship Id="rId4" Type="http://schemas.openxmlformats.org/officeDocument/2006/relationships/image" Target="../media/image30.tif"/></Relationships>
</file>

<file path=ppt/slides/_rels/slide12.xml.rels><?xml version="1.0" encoding="UTF-8" standalone="yes"?>
<Relationships xmlns="http://schemas.openxmlformats.org/package/2006/relationships"><Relationship Id="rId3" Type="http://schemas.openxmlformats.org/officeDocument/2006/relationships/image" Target="../media/image34.tif"/><Relationship Id="rId2" Type="http://schemas.openxmlformats.org/officeDocument/2006/relationships/image" Target="../media/image33.tif"/><Relationship Id="rId1" Type="http://schemas.openxmlformats.org/officeDocument/2006/relationships/slideLayout" Target="../slideLayouts/slideLayout13.xml"/><Relationship Id="rId5" Type="http://schemas.openxmlformats.org/officeDocument/2006/relationships/image" Target="../media/image36.tif"/><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gif"/><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jp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ti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0.tif"/><Relationship Id="rId4" Type="http://schemas.openxmlformats.org/officeDocument/2006/relationships/image" Target="../media/image19.tif"/></Relationships>
</file>

<file path=ppt/slides/_rels/slide9.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3.tif"/><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Pocket Full of Resources</a:t>
            </a:r>
          </a:p>
        </p:txBody>
      </p:sp>
      <p:sp>
        <p:nvSpPr>
          <p:cNvPr id="3" name="Subtitle 2"/>
          <p:cNvSpPr>
            <a:spLocks noGrp="1"/>
          </p:cNvSpPr>
          <p:nvPr>
            <p:ph type="subTitle" idx="1"/>
          </p:nvPr>
        </p:nvSpPr>
        <p:spPr/>
        <p:txBody>
          <a:bodyPr>
            <a:normAutofit lnSpcReduction="10000"/>
          </a:bodyPr>
          <a:lstStyle/>
          <a:p>
            <a:r>
              <a:rPr lang="en-US" dirty="0"/>
              <a:t>Rebekah Kaplan, CNM</a:t>
            </a:r>
          </a:p>
          <a:p>
            <a:endParaRPr lang="en-US" dirty="0"/>
          </a:p>
          <a:p>
            <a:pPr lvl="0">
              <a:defRPr sz="1800">
                <a:solidFill>
                  <a:srgbClr val="000000"/>
                </a:solidFill>
              </a:defRPr>
            </a:pPr>
            <a:r>
              <a:rPr lang="en-US" dirty="0">
                <a:solidFill>
                  <a:srgbClr val="535353"/>
                </a:solidFill>
              </a:rPr>
              <a:t>Thanks to: Missi </a:t>
            </a:r>
            <a:r>
              <a:rPr lang="en-US" dirty="0" err="1">
                <a:solidFill>
                  <a:srgbClr val="535353"/>
                </a:solidFill>
              </a:rPr>
              <a:t>Willmarth-Stec</a:t>
            </a:r>
            <a:r>
              <a:rPr lang="en-US" dirty="0">
                <a:solidFill>
                  <a:srgbClr val="535353"/>
                </a:solidFill>
              </a:rPr>
              <a:t>, DNP, APRN, CNM for APP inspiration and her slides</a:t>
            </a:r>
          </a:p>
        </p:txBody>
      </p:sp>
    </p:spTree>
    <p:extLst>
      <p:ext uri="{BB962C8B-B14F-4D97-AF65-F5344CB8AC3E}">
        <p14:creationId xmlns:p14="http://schemas.microsoft.com/office/powerpoint/2010/main" val="3198779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asted-image.tif"/>
          <p:cNvPicPr/>
          <p:nvPr/>
        </p:nvPicPr>
        <p:blipFill>
          <a:blip r:embed="rId2"/>
          <a:srcRect/>
          <a:stretch>
            <a:fillRect/>
          </a:stretch>
        </p:blipFill>
        <p:spPr>
          <a:xfrm>
            <a:off x="5100379" y="3536156"/>
            <a:ext cx="1666796" cy="2964656"/>
          </a:xfrm>
          <a:prstGeom prst="rect">
            <a:avLst/>
          </a:prstGeom>
          <a:ln w="12700">
            <a:miter lim="400000"/>
          </a:ln>
        </p:spPr>
      </p:pic>
      <p:pic>
        <p:nvPicPr>
          <p:cNvPr id="83" name="pasted-image.tif"/>
          <p:cNvPicPr/>
          <p:nvPr/>
        </p:nvPicPr>
        <p:blipFill>
          <a:blip r:embed="rId3"/>
          <a:srcRect l="468"/>
          <a:stretch>
            <a:fillRect/>
          </a:stretch>
        </p:blipFill>
        <p:spPr>
          <a:xfrm>
            <a:off x="4174087" y="357188"/>
            <a:ext cx="1659807" cy="2964656"/>
          </a:xfrm>
          <a:prstGeom prst="rect">
            <a:avLst/>
          </a:prstGeom>
          <a:ln w="12700">
            <a:miter lim="400000"/>
          </a:ln>
        </p:spPr>
      </p:pic>
      <p:pic>
        <p:nvPicPr>
          <p:cNvPr id="84" name="pasted-image.tif"/>
          <p:cNvPicPr/>
          <p:nvPr/>
        </p:nvPicPr>
        <p:blipFill>
          <a:blip r:embed="rId4"/>
          <a:srcRect l="534"/>
          <a:stretch>
            <a:fillRect/>
          </a:stretch>
        </p:blipFill>
        <p:spPr>
          <a:xfrm>
            <a:off x="375046" y="357188"/>
            <a:ext cx="3435623" cy="6143626"/>
          </a:xfrm>
          <a:prstGeom prst="rect">
            <a:avLst/>
          </a:prstGeom>
          <a:ln w="12700">
            <a:miter lim="400000"/>
          </a:ln>
        </p:spPr>
      </p:pic>
      <p:pic>
        <p:nvPicPr>
          <p:cNvPr id="85" name="pasted-image.tif"/>
          <p:cNvPicPr/>
          <p:nvPr/>
        </p:nvPicPr>
        <p:blipFill>
          <a:blip r:embed="rId5"/>
          <a:stretch>
            <a:fillRect/>
          </a:stretch>
        </p:blipFill>
        <p:spPr>
          <a:xfrm>
            <a:off x="6051401" y="366438"/>
            <a:ext cx="1659806" cy="2946156"/>
          </a:xfrm>
          <a:prstGeom prst="rect">
            <a:avLst/>
          </a:prstGeom>
          <a:ln w="12700">
            <a:miter lim="400000"/>
          </a:ln>
        </p:spPr>
      </p:pic>
      <p:pic>
        <p:nvPicPr>
          <p:cNvPr id="86" name="pasted-image.tif"/>
          <p:cNvPicPr/>
          <p:nvPr/>
        </p:nvPicPr>
        <p:blipFill>
          <a:blip r:embed="rId6"/>
          <a:stretch>
            <a:fillRect/>
          </a:stretch>
        </p:blipFill>
        <p:spPr>
          <a:xfrm>
            <a:off x="6944599" y="3535919"/>
            <a:ext cx="1667062" cy="2965130"/>
          </a:xfrm>
          <a:prstGeom prst="rect">
            <a:avLst/>
          </a:prstGeom>
          <a:ln w="12700">
            <a:miter lim="400000"/>
          </a:ln>
        </p:spPr>
      </p:pic>
    </p:spTree>
    <p:extLst>
      <p:ext uri="{BB962C8B-B14F-4D97-AF65-F5344CB8AC3E}">
        <p14:creationId xmlns:p14="http://schemas.microsoft.com/office/powerpoint/2010/main" val="177084896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Shape 88"/>
          <p:cNvSpPr>
            <a:spLocks noGrp="1"/>
          </p:cNvSpPr>
          <p:nvPr>
            <p:ph type="title"/>
          </p:nvPr>
        </p:nvSpPr>
        <p:spPr>
          <a:prstGeom prst="rect">
            <a:avLst/>
          </a:prstGeom>
        </p:spPr>
        <p:txBody>
          <a:bodyPr/>
          <a:lstStyle/>
          <a:p>
            <a:pPr lvl="0">
              <a:defRPr sz="1800" cap="none">
                <a:solidFill>
                  <a:srgbClr val="000000"/>
                </a:solidFill>
              </a:defRPr>
            </a:pPr>
            <a:r>
              <a:rPr sz="5100" cap="all" dirty="0">
                <a:solidFill>
                  <a:srgbClr val="535353"/>
                </a:solidFill>
              </a:rPr>
              <a:t>toolkit</a:t>
            </a:r>
          </a:p>
        </p:txBody>
      </p:sp>
      <p:sp>
        <p:nvSpPr>
          <p:cNvPr id="89" name="Shape 89"/>
          <p:cNvSpPr>
            <a:spLocks noGrp="1"/>
          </p:cNvSpPr>
          <p:nvPr>
            <p:ph type="body" idx="1"/>
          </p:nvPr>
        </p:nvSpPr>
        <p:spPr>
          <a:prstGeom prst="rect">
            <a:avLst/>
          </a:prstGeom>
        </p:spPr>
        <p:txBody>
          <a:bodyPr/>
          <a:lstStyle/>
          <a:p>
            <a:pPr>
              <a:defRPr sz="1800">
                <a:solidFill>
                  <a:srgbClr val="000000"/>
                </a:solidFill>
              </a:defRPr>
            </a:pPr>
            <a:r>
              <a:rPr sz="3000" dirty="0">
                <a:solidFill>
                  <a:srgbClr val="535353"/>
                </a:solidFill>
              </a:rPr>
              <a:t>OB Wheel</a:t>
            </a:r>
          </a:p>
          <a:p>
            <a:pPr>
              <a:defRPr sz="1800">
                <a:solidFill>
                  <a:srgbClr val="000000"/>
                </a:solidFill>
              </a:defRPr>
            </a:pPr>
            <a:r>
              <a:rPr sz="3000" dirty="0">
                <a:solidFill>
                  <a:srgbClr val="535353"/>
                </a:solidFill>
              </a:rPr>
              <a:t>BMI Calculator</a:t>
            </a:r>
          </a:p>
          <a:p>
            <a:pPr>
              <a:defRPr sz="1800">
                <a:solidFill>
                  <a:srgbClr val="000000"/>
                </a:solidFill>
              </a:defRPr>
            </a:pPr>
            <a:r>
              <a:rPr sz="3000" dirty="0">
                <a:solidFill>
                  <a:srgbClr val="535353"/>
                </a:solidFill>
              </a:rPr>
              <a:t>EFM Guide</a:t>
            </a:r>
          </a:p>
          <a:p>
            <a:pPr>
              <a:defRPr sz="1800">
                <a:solidFill>
                  <a:srgbClr val="000000"/>
                </a:solidFill>
              </a:defRPr>
            </a:pPr>
            <a:r>
              <a:rPr sz="3000" dirty="0">
                <a:solidFill>
                  <a:srgbClr val="535353"/>
                </a:solidFill>
              </a:rPr>
              <a:t>Bishop Score</a:t>
            </a:r>
            <a:endParaRPr lang="en-US" sz="3000" dirty="0">
              <a:solidFill>
                <a:srgbClr val="535353"/>
              </a:solidFill>
            </a:endParaRPr>
          </a:p>
          <a:p>
            <a:pPr>
              <a:defRPr sz="1800">
                <a:solidFill>
                  <a:srgbClr val="000000"/>
                </a:solidFill>
              </a:defRPr>
            </a:pPr>
            <a:r>
              <a:rPr lang="en-US" sz="3000" dirty="0">
                <a:solidFill>
                  <a:srgbClr val="535353"/>
                </a:solidFill>
              </a:rPr>
              <a:t>ICD-9/ICD-10</a:t>
            </a:r>
            <a:endParaRPr sz="3000" dirty="0">
              <a:solidFill>
                <a:srgbClr val="535353"/>
              </a:solidFill>
            </a:endParaRPr>
          </a:p>
        </p:txBody>
      </p:sp>
      <p:pic>
        <p:nvPicPr>
          <p:cNvPr id="90" name="pasted-image.tif"/>
          <p:cNvPicPr/>
          <p:nvPr/>
        </p:nvPicPr>
        <p:blipFill>
          <a:blip r:embed="rId3"/>
          <a:stretch>
            <a:fillRect/>
          </a:stretch>
        </p:blipFill>
        <p:spPr>
          <a:xfrm>
            <a:off x="4314527" y="1671340"/>
            <a:ext cx="1397009" cy="1397009"/>
          </a:xfrm>
          <a:prstGeom prst="rect">
            <a:avLst/>
          </a:prstGeom>
          <a:ln w="12700">
            <a:miter lim="400000"/>
          </a:ln>
          <a:effectLst>
            <a:reflection stA="50000" endPos="40000" dir="5400000" sy="-100000" algn="bl" rotWithShape="0"/>
          </a:effectLst>
        </p:spPr>
      </p:pic>
      <p:pic>
        <p:nvPicPr>
          <p:cNvPr id="91" name="pasted-image.tif"/>
          <p:cNvPicPr/>
          <p:nvPr/>
        </p:nvPicPr>
        <p:blipFill>
          <a:blip r:embed="rId4"/>
          <a:stretch>
            <a:fillRect/>
          </a:stretch>
        </p:blipFill>
        <p:spPr>
          <a:xfrm>
            <a:off x="6373309" y="2313777"/>
            <a:ext cx="1397008" cy="1397009"/>
          </a:xfrm>
          <a:prstGeom prst="rect">
            <a:avLst/>
          </a:prstGeom>
          <a:ln w="12700">
            <a:miter lim="400000"/>
          </a:ln>
          <a:effectLst>
            <a:reflection stA="50000" endPos="40000" dir="5400000" sy="-100000" algn="bl" rotWithShape="0"/>
          </a:effectLst>
        </p:spPr>
      </p:pic>
      <p:pic>
        <p:nvPicPr>
          <p:cNvPr id="92" name="pasted-image.tif"/>
          <p:cNvPicPr/>
          <p:nvPr/>
        </p:nvPicPr>
        <p:blipFill>
          <a:blip r:embed="rId5"/>
          <a:stretch>
            <a:fillRect/>
          </a:stretch>
        </p:blipFill>
        <p:spPr>
          <a:xfrm>
            <a:off x="4474982" y="4213045"/>
            <a:ext cx="1513862" cy="1513862"/>
          </a:xfrm>
          <a:prstGeom prst="rect">
            <a:avLst/>
          </a:prstGeom>
          <a:ln w="12700">
            <a:miter lim="400000"/>
          </a:ln>
          <a:effectLst>
            <a:reflection stA="50000" endPos="40000" dir="5400000" sy="-100000" algn="bl" rotWithShape="0"/>
          </a:effectLst>
        </p:spPr>
      </p:pic>
      <p:pic>
        <p:nvPicPr>
          <p:cNvPr id="93" name="pasted-image.tif"/>
          <p:cNvPicPr/>
          <p:nvPr/>
        </p:nvPicPr>
        <p:blipFill>
          <a:blip r:embed="rId6"/>
          <a:stretch>
            <a:fillRect/>
          </a:stretch>
        </p:blipFill>
        <p:spPr>
          <a:xfrm>
            <a:off x="7064593" y="4695248"/>
            <a:ext cx="1513861" cy="1513862"/>
          </a:xfrm>
          <a:prstGeom prst="rect">
            <a:avLst/>
          </a:prstGeom>
          <a:ln w="12700">
            <a:miter lim="400000"/>
          </a:ln>
          <a:effectLst>
            <a:reflection stA="50000" endPos="40000" dir="5400000" sy="-100000" algn="bl" rotWithShape="0"/>
          </a:effectLst>
        </p:spPr>
      </p:pic>
    </p:spTree>
    <p:extLst>
      <p:ext uri="{BB962C8B-B14F-4D97-AF65-F5344CB8AC3E}">
        <p14:creationId xmlns:p14="http://schemas.microsoft.com/office/powerpoint/2010/main" val="345777923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pasted-image.tif"/>
          <p:cNvPicPr/>
          <p:nvPr/>
        </p:nvPicPr>
        <p:blipFill>
          <a:blip r:embed="rId2"/>
          <a:srcRect l="2927" t="6510" r="2927" b="47894"/>
          <a:stretch>
            <a:fillRect/>
          </a:stretch>
        </p:blipFill>
        <p:spPr>
          <a:xfrm>
            <a:off x="4686056" y="357188"/>
            <a:ext cx="4080868" cy="2964657"/>
          </a:xfrm>
          <a:prstGeom prst="rect">
            <a:avLst/>
          </a:prstGeom>
          <a:ln w="12700">
            <a:miter lim="400000"/>
          </a:ln>
        </p:spPr>
      </p:pic>
      <p:pic>
        <p:nvPicPr>
          <p:cNvPr id="96" name="pasted-image.tif"/>
          <p:cNvPicPr/>
          <p:nvPr/>
        </p:nvPicPr>
        <p:blipFill>
          <a:blip r:embed="rId3"/>
          <a:srcRect l="144" r="144"/>
          <a:stretch>
            <a:fillRect/>
          </a:stretch>
        </p:blipFill>
        <p:spPr>
          <a:xfrm>
            <a:off x="375047" y="357188"/>
            <a:ext cx="4083912" cy="6143625"/>
          </a:xfrm>
          <a:prstGeom prst="rect">
            <a:avLst/>
          </a:prstGeom>
          <a:ln w="12700">
            <a:miter lim="400000"/>
          </a:ln>
        </p:spPr>
      </p:pic>
      <p:pic>
        <p:nvPicPr>
          <p:cNvPr id="97" name="pasted-image.png"/>
          <p:cNvPicPr/>
          <p:nvPr/>
        </p:nvPicPr>
        <p:blipFill>
          <a:blip r:embed="rId4"/>
          <a:stretch>
            <a:fillRect/>
          </a:stretch>
        </p:blipFill>
        <p:spPr>
          <a:xfrm>
            <a:off x="4724193" y="3536156"/>
            <a:ext cx="2062370" cy="2964656"/>
          </a:xfrm>
          <a:prstGeom prst="rect">
            <a:avLst/>
          </a:prstGeom>
          <a:ln w="12700">
            <a:miter lim="400000"/>
          </a:ln>
        </p:spPr>
      </p:pic>
      <p:pic>
        <p:nvPicPr>
          <p:cNvPr id="98" name="pasted-image.tif"/>
          <p:cNvPicPr/>
          <p:nvPr/>
        </p:nvPicPr>
        <p:blipFill>
          <a:blip r:embed="rId5"/>
          <a:stretch>
            <a:fillRect/>
          </a:stretch>
        </p:blipFill>
        <p:spPr>
          <a:xfrm>
            <a:off x="7051772" y="3536156"/>
            <a:ext cx="1670229" cy="2964656"/>
          </a:xfrm>
          <a:prstGeom prst="rect">
            <a:avLst/>
          </a:prstGeom>
          <a:ln w="12700">
            <a:miter lim="400000"/>
          </a:ln>
        </p:spPr>
      </p:pic>
    </p:spTree>
    <p:extLst>
      <p:ext uri="{BB962C8B-B14F-4D97-AF65-F5344CB8AC3E}">
        <p14:creationId xmlns:p14="http://schemas.microsoft.com/office/powerpoint/2010/main" val="99202828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1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5">
                    <a:lumMod val="50000"/>
                  </a:schemeClr>
                </a:solidFill>
              </a:rPr>
              <a:t>YOUR PERIFERAL BRAIN</a:t>
            </a:r>
          </a:p>
        </p:txBody>
      </p:sp>
      <p:sp>
        <p:nvSpPr>
          <p:cNvPr id="3" name="Content Placeholder 2"/>
          <p:cNvSpPr>
            <a:spLocks noGrp="1"/>
          </p:cNvSpPr>
          <p:nvPr>
            <p:ph idx="1"/>
          </p:nvPr>
        </p:nvSpPr>
        <p:spPr/>
        <p:txBody>
          <a:bodyPr/>
          <a:lstStyle/>
          <a:p>
            <a:r>
              <a:rPr lang="en-US" dirty="0">
                <a:solidFill>
                  <a:schemeClr val="accent4">
                    <a:lumMod val="50000"/>
                  </a:schemeClr>
                </a:solidFill>
              </a:rPr>
              <a:t>Paper</a:t>
            </a:r>
          </a:p>
          <a:p>
            <a:r>
              <a:rPr lang="en-US" dirty="0" err="1">
                <a:solidFill>
                  <a:schemeClr val="accent4">
                    <a:lumMod val="50000"/>
                  </a:schemeClr>
                </a:solidFill>
              </a:rPr>
              <a:t>Evernote</a:t>
            </a:r>
            <a:endParaRPr lang="en-US" dirty="0">
              <a:solidFill>
                <a:schemeClr val="accent4">
                  <a:lumMod val="50000"/>
                </a:schemeClr>
              </a:solidFill>
            </a:endParaRPr>
          </a:p>
          <a:p>
            <a:r>
              <a:rPr lang="en-US" dirty="0">
                <a:solidFill>
                  <a:schemeClr val="accent4">
                    <a:lumMod val="50000"/>
                  </a:schemeClr>
                </a:solidFill>
              </a:rPr>
              <a:t>One-Note</a:t>
            </a:r>
          </a:p>
          <a:p>
            <a:r>
              <a:rPr lang="en-US" dirty="0">
                <a:solidFill>
                  <a:schemeClr val="accent4">
                    <a:lumMod val="50000"/>
                  </a:schemeClr>
                </a:solidFill>
              </a:rPr>
              <a:t>Google Docs</a:t>
            </a:r>
          </a:p>
        </p:txBody>
      </p:sp>
      <p:pic>
        <p:nvPicPr>
          <p:cNvPr id="4" name="Picture 3" descr="Evernote-logo-e1362251497276 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9371" y="1918997"/>
            <a:ext cx="1921064" cy="1921064"/>
          </a:xfrm>
          <a:prstGeom prst="rect">
            <a:avLst/>
          </a:prstGeom>
        </p:spPr>
      </p:pic>
      <p:pic>
        <p:nvPicPr>
          <p:cNvPr id="5" name="Picture 4" descr="onenote-app 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1313" y="2523885"/>
            <a:ext cx="2084677" cy="1949173"/>
          </a:xfrm>
          <a:prstGeom prst="rect">
            <a:avLst/>
          </a:prstGeom>
        </p:spPr>
      </p:pic>
      <p:pic>
        <p:nvPicPr>
          <p:cNvPr id="6" name="Picture 5" descr="Apps-Google-Drive-Docs-icon 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6207" y="4143008"/>
            <a:ext cx="1983155" cy="1983155"/>
          </a:xfrm>
          <a:prstGeom prst="rect">
            <a:avLst/>
          </a:prstGeom>
        </p:spPr>
      </p:pic>
    </p:spTree>
    <p:extLst>
      <p:ext uri="{BB962C8B-B14F-4D97-AF65-F5344CB8AC3E}">
        <p14:creationId xmlns:p14="http://schemas.microsoft.com/office/powerpoint/2010/main" val="2964169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p:txBody>
          <a:bodyPr/>
          <a:lstStyle/>
          <a:p>
            <a:r>
              <a:rPr lang="en-US" dirty="0"/>
              <a:t>Resources for clinical</a:t>
            </a:r>
          </a:p>
          <a:p>
            <a:pPr marL="0" indent="0">
              <a:buNone/>
            </a:pPr>
            <a:endParaRPr lang="en-US" dirty="0"/>
          </a:p>
          <a:p>
            <a:r>
              <a:rPr lang="en-US" dirty="0"/>
              <a:t>AP’s for day to day SNM-hood</a:t>
            </a:r>
          </a:p>
          <a:p>
            <a:endParaRPr lang="en-US" dirty="0"/>
          </a:p>
          <a:p>
            <a:r>
              <a:rPr lang="en-US" dirty="0"/>
              <a:t>Peripheral Brain</a:t>
            </a:r>
          </a:p>
          <a:p>
            <a:pPr lvl="1"/>
            <a:r>
              <a:rPr lang="en-US" dirty="0"/>
              <a:t>Your key to success</a:t>
            </a:r>
          </a:p>
          <a:p>
            <a:pPr lvl="1"/>
            <a:r>
              <a:rPr lang="en-US" dirty="0"/>
              <a:t>Options </a:t>
            </a:r>
          </a:p>
          <a:p>
            <a:endParaRPr lang="en-US" dirty="0"/>
          </a:p>
        </p:txBody>
      </p:sp>
    </p:spTree>
    <p:extLst>
      <p:ext uri="{BB962C8B-B14F-4D97-AF65-F5344CB8AC3E}">
        <p14:creationId xmlns:p14="http://schemas.microsoft.com/office/powerpoint/2010/main" val="1672831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24">
            <a:extLst>
              <a:ext uri="{FF2B5EF4-FFF2-40B4-BE49-F238E27FC236}">
                <a16:creationId xmlns:a16="http://schemas.microsoft.com/office/drawing/2014/main" id="{72B886CF-D3D5-4CDE-A0D0-35994223D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26">
            <a:extLst>
              <a:ext uri="{FF2B5EF4-FFF2-40B4-BE49-F238E27FC236}">
                <a16:creationId xmlns:a16="http://schemas.microsoft.com/office/drawing/2014/main" id="{DFF16B65-59D7-4A0E-8C33-1F642CB64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541782"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28">
            <a:extLst>
              <a:ext uri="{FF2B5EF4-FFF2-40B4-BE49-F238E27FC236}">
                <a16:creationId xmlns:a16="http://schemas.microsoft.com/office/drawing/2014/main" id="{CC088931-6C28-48EC-B584-F9F3DECD2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782" y="891540"/>
            <a:ext cx="3563755" cy="5071110"/>
          </a:xfrm>
          <a:prstGeom prst="rect">
            <a:avLst/>
          </a:prstGeom>
          <a:solidFill>
            <a:schemeClr val="tx1">
              <a:lumMod val="50000"/>
              <a:lumOff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072860-C358-C446-B8EE-6F71808A5497}"/>
              </a:ext>
            </a:extLst>
          </p:cNvPr>
          <p:cNvSpPr>
            <a:spLocks noGrp="1"/>
          </p:cNvSpPr>
          <p:nvPr>
            <p:ph type="title"/>
          </p:nvPr>
        </p:nvSpPr>
        <p:spPr>
          <a:xfrm>
            <a:off x="809064" y="1054121"/>
            <a:ext cx="3034486" cy="1184112"/>
          </a:xfrm>
        </p:spPr>
        <p:txBody>
          <a:bodyPr>
            <a:normAutofit/>
          </a:bodyPr>
          <a:lstStyle/>
          <a:p>
            <a:r>
              <a:rPr lang="en-US" sz="3500"/>
              <a:t>Resources for Clinical</a:t>
            </a:r>
          </a:p>
        </p:txBody>
      </p:sp>
      <p:sp>
        <p:nvSpPr>
          <p:cNvPr id="3" name="Content Placeholder 2">
            <a:extLst>
              <a:ext uri="{FF2B5EF4-FFF2-40B4-BE49-F238E27FC236}">
                <a16:creationId xmlns:a16="http://schemas.microsoft.com/office/drawing/2014/main" id="{52B7EA9F-969F-364C-A67F-3A26C932419E}"/>
              </a:ext>
            </a:extLst>
          </p:cNvPr>
          <p:cNvSpPr>
            <a:spLocks noGrp="1"/>
          </p:cNvSpPr>
          <p:nvPr>
            <p:ph idx="1"/>
          </p:nvPr>
        </p:nvSpPr>
        <p:spPr>
          <a:xfrm>
            <a:off x="809244" y="2399100"/>
            <a:ext cx="3034306" cy="3400968"/>
          </a:xfrm>
        </p:spPr>
        <p:txBody>
          <a:bodyPr>
            <a:normAutofit/>
          </a:bodyPr>
          <a:lstStyle/>
          <a:p>
            <a:r>
              <a:rPr lang="en-US" sz="1700"/>
              <a:t>ZSFG AP &amp; IP Guidelines</a:t>
            </a:r>
          </a:p>
          <a:p>
            <a:r>
              <a:rPr lang="en-US" sz="1700"/>
              <a:t>Your Clinical CLE sites: Ambulatory and Inpatient</a:t>
            </a:r>
          </a:p>
        </p:txBody>
      </p:sp>
      <p:pic>
        <p:nvPicPr>
          <p:cNvPr id="5" name="Picture 4" descr="A picture containing graphical user interface&#10;&#10;Description automatically generated">
            <a:extLst>
              <a:ext uri="{FF2B5EF4-FFF2-40B4-BE49-F238E27FC236}">
                <a16:creationId xmlns:a16="http://schemas.microsoft.com/office/drawing/2014/main" id="{EFA93E72-4773-0B4B-A306-275A8F25E868}"/>
              </a:ext>
            </a:extLst>
          </p:cNvPr>
          <p:cNvPicPr>
            <a:picLocks noChangeAspect="1"/>
          </p:cNvPicPr>
          <p:nvPr/>
        </p:nvPicPr>
        <p:blipFill>
          <a:blip r:embed="rId2"/>
          <a:stretch>
            <a:fillRect/>
          </a:stretch>
        </p:blipFill>
        <p:spPr>
          <a:xfrm>
            <a:off x="4450505" y="2238233"/>
            <a:ext cx="4100392" cy="963592"/>
          </a:xfrm>
          <a:prstGeom prst="rect">
            <a:avLst/>
          </a:prstGeom>
          <a:effectLst>
            <a:outerShdw blurRad="406400" dist="317500" dir="5400000" sx="89000" sy="89000" rotWithShape="0">
              <a:prstClr val="black">
                <a:alpha val="15000"/>
              </a:prstClr>
            </a:outerShdw>
          </a:effectLst>
        </p:spPr>
      </p:pic>
      <p:pic>
        <p:nvPicPr>
          <p:cNvPr id="7" name="Picture 6" descr="Graphical user interface, text, application, email&#10;&#10;Description automatically generated">
            <a:extLst>
              <a:ext uri="{FF2B5EF4-FFF2-40B4-BE49-F238E27FC236}">
                <a16:creationId xmlns:a16="http://schemas.microsoft.com/office/drawing/2014/main" id="{2A2866E5-5671-3244-999E-FFB0AD8658F4}"/>
              </a:ext>
            </a:extLst>
          </p:cNvPr>
          <p:cNvPicPr>
            <a:picLocks noChangeAspect="1"/>
          </p:cNvPicPr>
          <p:nvPr/>
        </p:nvPicPr>
        <p:blipFill>
          <a:blip r:embed="rId3"/>
          <a:stretch>
            <a:fillRect/>
          </a:stretch>
        </p:blipFill>
        <p:spPr>
          <a:xfrm>
            <a:off x="4140190" y="958004"/>
            <a:ext cx="5015131" cy="1320891"/>
          </a:xfrm>
          <a:prstGeom prst="rect">
            <a:avLst/>
          </a:prstGeom>
          <a:effectLst>
            <a:outerShdw blurRad="406400" dist="317500" dir="5400000" sx="89000" sy="89000" rotWithShape="0">
              <a:prstClr val="black">
                <a:alpha val="15000"/>
              </a:prstClr>
            </a:outerShdw>
          </a:effectLst>
        </p:spPr>
      </p:pic>
      <p:pic>
        <p:nvPicPr>
          <p:cNvPr id="9" name="Picture 8" descr="Graphical user interface, application&#10;&#10;Description automatically generated">
            <a:extLst>
              <a:ext uri="{FF2B5EF4-FFF2-40B4-BE49-F238E27FC236}">
                <a16:creationId xmlns:a16="http://schemas.microsoft.com/office/drawing/2014/main" id="{878EA0DF-261D-D047-BB2A-BBF0915640CB}"/>
              </a:ext>
            </a:extLst>
          </p:cNvPr>
          <p:cNvPicPr>
            <a:picLocks noChangeAspect="1"/>
          </p:cNvPicPr>
          <p:nvPr/>
        </p:nvPicPr>
        <p:blipFill>
          <a:blip r:embed="rId4"/>
          <a:stretch>
            <a:fillRect/>
          </a:stretch>
        </p:blipFill>
        <p:spPr>
          <a:xfrm>
            <a:off x="4393678" y="3110846"/>
            <a:ext cx="3010200" cy="2243822"/>
          </a:xfrm>
          <a:prstGeom prst="rect">
            <a:avLst/>
          </a:prstGeom>
          <a:effectLst>
            <a:outerShdw blurRad="406400" dist="317500" dir="5400000" sx="89000" sy="89000" rotWithShape="0">
              <a:prstClr val="black">
                <a:alpha val="15000"/>
              </a:prstClr>
            </a:outerShdw>
          </a:effectLst>
        </p:spPr>
      </p:pic>
      <p:pic>
        <p:nvPicPr>
          <p:cNvPr id="13" name="Picture 12" descr="Graphical user interface, text, application, Teams&#10;&#10;Description automatically generated">
            <a:extLst>
              <a:ext uri="{FF2B5EF4-FFF2-40B4-BE49-F238E27FC236}">
                <a16:creationId xmlns:a16="http://schemas.microsoft.com/office/drawing/2014/main" id="{86AD525F-CAFA-3746-BC0E-F3BF8043EB25}"/>
              </a:ext>
            </a:extLst>
          </p:cNvPr>
          <p:cNvPicPr>
            <a:picLocks noChangeAspect="1"/>
          </p:cNvPicPr>
          <p:nvPr/>
        </p:nvPicPr>
        <p:blipFill>
          <a:blip r:embed="rId5"/>
          <a:stretch>
            <a:fillRect/>
          </a:stretch>
        </p:blipFill>
        <p:spPr>
          <a:xfrm>
            <a:off x="5258054" y="3842311"/>
            <a:ext cx="4178766" cy="3529450"/>
          </a:xfrm>
          <a:prstGeom prst="rect">
            <a:avLst/>
          </a:prstGeom>
        </p:spPr>
      </p:pic>
    </p:spTree>
    <p:extLst>
      <p:ext uri="{BB962C8B-B14F-4D97-AF65-F5344CB8AC3E}">
        <p14:creationId xmlns:p14="http://schemas.microsoft.com/office/powerpoint/2010/main" val="369999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1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95000"/>
                    <a:lumOff val="5000"/>
                  </a:schemeClr>
                </a:solidFill>
              </a:rPr>
              <a:t>THE LIBRARY</a:t>
            </a:r>
          </a:p>
        </p:txBody>
      </p:sp>
      <p:sp>
        <p:nvSpPr>
          <p:cNvPr id="3" name="Content Placeholder 2"/>
          <p:cNvSpPr>
            <a:spLocks noGrp="1"/>
          </p:cNvSpPr>
          <p:nvPr>
            <p:ph sz="half" idx="1"/>
          </p:nvPr>
        </p:nvSpPr>
        <p:spPr/>
        <p:txBody>
          <a:bodyPr>
            <a:normAutofit/>
          </a:bodyPr>
          <a:lstStyle/>
          <a:p>
            <a:r>
              <a:rPr lang="en-US" sz="3200" dirty="0">
                <a:solidFill>
                  <a:schemeClr val="accent3">
                    <a:lumMod val="50000"/>
                  </a:schemeClr>
                </a:solidFill>
              </a:rPr>
              <a:t>Tour</a:t>
            </a:r>
          </a:p>
          <a:p>
            <a:r>
              <a:rPr lang="en-US" sz="3200" dirty="0">
                <a:solidFill>
                  <a:schemeClr val="accent3">
                    <a:lumMod val="50000"/>
                  </a:schemeClr>
                </a:solidFill>
              </a:rPr>
              <a:t>HELP</a:t>
            </a:r>
          </a:p>
          <a:p>
            <a:r>
              <a:rPr lang="en-US" sz="3200" dirty="0">
                <a:solidFill>
                  <a:schemeClr val="accent3">
                    <a:lumMod val="50000"/>
                  </a:schemeClr>
                </a:solidFill>
              </a:rPr>
              <a:t>Textbooks</a:t>
            </a:r>
          </a:p>
          <a:p>
            <a:pPr lvl="1"/>
            <a:r>
              <a:rPr lang="en-US" sz="3200" dirty="0">
                <a:solidFill>
                  <a:schemeClr val="accent3">
                    <a:lumMod val="50000"/>
                  </a:schemeClr>
                </a:solidFill>
              </a:rPr>
              <a:t>Williams</a:t>
            </a:r>
          </a:p>
          <a:p>
            <a:pPr lvl="1"/>
            <a:r>
              <a:rPr lang="en-US" sz="3200" dirty="0" err="1">
                <a:solidFill>
                  <a:schemeClr val="accent3">
                    <a:lumMod val="50000"/>
                  </a:schemeClr>
                </a:solidFill>
              </a:rPr>
              <a:t>Gabbe</a:t>
            </a:r>
            <a:endParaRPr lang="en-US" sz="3200" dirty="0">
              <a:solidFill>
                <a:schemeClr val="accent3">
                  <a:lumMod val="50000"/>
                </a:schemeClr>
              </a:solidFill>
            </a:endParaRPr>
          </a:p>
        </p:txBody>
      </p:sp>
      <p:sp>
        <p:nvSpPr>
          <p:cNvPr id="4" name="Content Placeholder 3"/>
          <p:cNvSpPr>
            <a:spLocks noGrp="1"/>
          </p:cNvSpPr>
          <p:nvPr>
            <p:ph sz="half" idx="2"/>
          </p:nvPr>
        </p:nvSpPr>
        <p:spPr/>
        <p:txBody>
          <a:bodyPr>
            <a:normAutofit/>
          </a:bodyPr>
          <a:lstStyle/>
          <a:p>
            <a:r>
              <a:rPr lang="en-US" sz="3200" dirty="0">
                <a:solidFill>
                  <a:schemeClr val="accent4">
                    <a:lumMod val="50000"/>
                  </a:schemeClr>
                </a:solidFill>
              </a:rPr>
              <a:t>Cochrane Database</a:t>
            </a:r>
          </a:p>
          <a:p>
            <a:r>
              <a:rPr lang="en-US" sz="3200" dirty="0">
                <a:solidFill>
                  <a:schemeClr val="accent4">
                    <a:lumMod val="50000"/>
                  </a:schemeClr>
                </a:solidFill>
              </a:rPr>
              <a:t>Video Library</a:t>
            </a:r>
          </a:p>
          <a:p>
            <a:r>
              <a:rPr lang="en-US" sz="3200" dirty="0">
                <a:solidFill>
                  <a:schemeClr val="accent4">
                    <a:lumMod val="50000"/>
                  </a:schemeClr>
                </a:solidFill>
              </a:rPr>
              <a:t>Up-To Date</a:t>
            </a:r>
          </a:p>
          <a:p>
            <a:endParaRPr lang="en-US" dirty="0"/>
          </a:p>
        </p:txBody>
      </p:sp>
    </p:spTree>
    <p:extLst>
      <p:ext uri="{BB962C8B-B14F-4D97-AF65-F5344CB8AC3E}">
        <p14:creationId xmlns:p14="http://schemas.microsoft.com/office/powerpoint/2010/main" val="775613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a:spLocks noGrp="1"/>
          </p:cNvSpPr>
          <p:nvPr>
            <p:ph type="title"/>
          </p:nvPr>
        </p:nvSpPr>
        <p:spPr>
          <a:xfrm>
            <a:off x="250032" y="73694"/>
            <a:ext cx="8643938" cy="1714501"/>
          </a:xfrm>
          <a:prstGeom prst="rect">
            <a:avLst/>
          </a:prstGeom>
        </p:spPr>
        <p:txBody>
          <a:bodyPr/>
          <a:lstStyle/>
          <a:p>
            <a:pPr lvl="0">
              <a:defRPr sz="1800" cap="none">
                <a:solidFill>
                  <a:srgbClr val="000000"/>
                </a:solidFill>
              </a:defRPr>
            </a:pPr>
            <a:r>
              <a:rPr sz="5100" cap="all" dirty="0">
                <a:solidFill>
                  <a:srgbClr val="535353"/>
                </a:solidFill>
              </a:rPr>
              <a:t>Anatomy</a:t>
            </a:r>
            <a:r>
              <a:rPr lang="en-US" sz="5100" cap="all" dirty="0">
                <a:solidFill>
                  <a:srgbClr val="535353"/>
                </a:solidFill>
              </a:rPr>
              <a:t>-Health Assessment</a:t>
            </a:r>
            <a:endParaRPr sz="5100" cap="all" dirty="0">
              <a:solidFill>
                <a:srgbClr val="535353"/>
              </a:solidFill>
            </a:endParaRPr>
          </a:p>
        </p:txBody>
      </p:sp>
      <p:sp>
        <p:nvSpPr>
          <p:cNvPr id="57" name="Shape 57"/>
          <p:cNvSpPr>
            <a:spLocks noGrp="1"/>
          </p:cNvSpPr>
          <p:nvPr>
            <p:ph type="body" idx="1"/>
          </p:nvPr>
        </p:nvSpPr>
        <p:spPr>
          <a:prstGeom prst="rect">
            <a:avLst/>
          </a:prstGeom>
        </p:spPr>
        <p:txBody>
          <a:bodyPr/>
          <a:lstStyle/>
          <a:p>
            <a:pPr>
              <a:defRPr sz="1800">
                <a:solidFill>
                  <a:srgbClr val="000000"/>
                </a:solidFill>
              </a:defRPr>
            </a:pPr>
            <a:r>
              <a:rPr lang="en-US" sz="3000" dirty="0">
                <a:solidFill>
                  <a:srgbClr val="535353"/>
                </a:solidFill>
              </a:rPr>
              <a:t>My </a:t>
            </a:r>
            <a:r>
              <a:rPr sz="3000" dirty="0">
                <a:solidFill>
                  <a:srgbClr val="535353"/>
                </a:solidFill>
              </a:rPr>
              <a:t>Human</a:t>
            </a:r>
          </a:p>
          <a:p>
            <a:pPr>
              <a:defRPr sz="1800">
                <a:solidFill>
                  <a:srgbClr val="000000"/>
                </a:solidFill>
              </a:defRPr>
            </a:pPr>
            <a:r>
              <a:rPr sz="3000" dirty="0">
                <a:solidFill>
                  <a:srgbClr val="535353"/>
                </a:solidFill>
              </a:rPr>
              <a:t>Netter's anatomy</a:t>
            </a:r>
          </a:p>
          <a:p>
            <a:pPr>
              <a:defRPr sz="1800">
                <a:solidFill>
                  <a:srgbClr val="000000"/>
                </a:solidFill>
              </a:defRPr>
            </a:pPr>
            <a:r>
              <a:rPr sz="3000" dirty="0">
                <a:solidFill>
                  <a:srgbClr val="535353"/>
                </a:solidFill>
              </a:rPr>
              <a:t>Atlas of Human Anatomy</a:t>
            </a:r>
            <a:endParaRPr lang="en-US" sz="3000" dirty="0">
              <a:solidFill>
                <a:srgbClr val="535353"/>
              </a:solidFill>
            </a:endParaRPr>
          </a:p>
          <a:p>
            <a:pPr>
              <a:defRPr sz="1800">
                <a:solidFill>
                  <a:srgbClr val="000000"/>
                </a:solidFill>
              </a:defRPr>
            </a:pPr>
            <a:r>
              <a:rPr lang="en-US" sz="3000" dirty="0">
                <a:solidFill>
                  <a:srgbClr val="535353"/>
                </a:solidFill>
              </a:rPr>
              <a:t>Bates Videos</a:t>
            </a:r>
            <a:endParaRPr sz="3000" dirty="0">
              <a:solidFill>
                <a:srgbClr val="535353"/>
              </a:solidFill>
            </a:endParaRPr>
          </a:p>
        </p:txBody>
      </p:sp>
      <p:pic>
        <p:nvPicPr>
          <p:cNvPr id="58" name="pasted-image.tif"/>
          <p:cNvPicPr/>
          <p:nvPr/>
        </p:nvPicPr>
        <p:blipFill>
          <a:blip r:embed="rId3"/>
          <a:stretch>
            <a:fillRect/>
          </a:stretch>
        </p:blipFill>
        <p:spPr>
          <a:xfrm>
            <a:off x="6192013" y="3565477"/>
            <a:ext cx="1577327" cy="1598903"/>
          </a:xfrm>
          <a:prstGeom prst="rect">
            <a:avLst/>
          </a:prstGeom>
          <a:ln w="12700">
            <a:miter lim="400000"/>
          </a:ln>
          <a:effectLst>
            <a:reflection stA="50000" endPos="40000" dir="5400000" sy="-100000" algn="bl" rotWithShape="0"/>
          </a:effectLst>
        </p:spPr>
      </p:pic>
      <p:pic>
        <p:nvPicPr>
          <p:cNvPr id="59" name="pasted-image.tif"/>
          <p:cNvPicPr/>
          <p:nvPr/>
        </p:nvPicPr>
        <p:blipFill>
          <a:blip r:embed="rId4"/>
          <a:stretch>
            <a:fillRect/>
          </a:stretch>
        </p:blipFill>
        <p:spPr>
          <a:xfrm>
            <a:off x="4860399" y="2348508"/>
            <a:ext cx="1070006" cy="1125141"/>
          </a:xfrm>
          <a:prstGeom prst="rect">
            <a:avLst/>
          </a:prstGeom>
          <a:ln w="12700">
            <a:miter lim="400000"/>
          </a:ln>
          <a:effectLst>
            <a:reflection stA="50000" endPos="40000" dir="5400000" sy="-100000" algn="bl" rotWithShape="0"/>
          </a:effectLst>
        </p:spPr>
      </p:pic>
    </p:spTree>
    <p:extLst>
      <p:ext uri="{BB962C8B-B14F-4D97-AF65-F5344CB8AC3E}">
        <p14:creationId xmlns:p14="http://schemas.microsoft.com/office/powerpoint/2010/main" val="342841893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3"/>
          <p:cNvGrpSpPr/>
          <p:nvPr/>
        </p:nvGrpSpPr>
        <p:grpSpPr>
          <a:xfrm>
            <a:off x="4650338" y="3500437"/>
            <a:ext cx="4152305" cy="3036094"/>
            <a:chOff x="-50800" y="-50800"/>
            <a:chExt cx="5905500" cy="4318000"/>
          </a:xfrm>
        </p:grpSpPr>
        <p:pic>
          <p:nvPicPr>
            <p:cNvPr id="62" name="pasted-image.tif"/>
            <p:cNvPicPr/>
            <p:nvPr/>
          </p:nvPicPr>
          <p:blipFill>
            <a:blip r:embed="rId3"/>
            <a:srcRect l="1588" r="1588"/>
            <a:stretch>
              <a:fillRect/>
            </a:stretch>
          </p:blipFill>
          <p:spPr>
            <a:xfrm>
              <a:off x="0" y="0"/>
              <a:ext cx="5803900" cy="4216400"/>
            </a:xfrm>
            <a:prstGeom prst="rect">
              <a:avLst/>
            </a:prstGeom>
            <a:ln>
              <a:noFill/>
            </a:ln>
            <a:effectLst/>
          </p:spPr>
        </p:pic>
        <p:pic>
          <p:nvPicPr>
            <p:cNvPr id="61" name="Picture 60"/>
            <p:cNvPicPr/>
            <p:nvPr/>
          </p:nvPicPr>
          <p:blipFill>
            <a:blip r:embed="rId4"/>
            <a:stretch>
              <a:fillRect/>
            </a:stretch>
          </p:blipFill>
          <p:spPr>
            <a:xfrm>
              <a:off x="-50800" y="-50800"/>
              <a:ext cx="5905500" cy="4318000"/>
            </a:xfrm>
            <a:prstGeom prst="rect">
              <a:avLst/>
            </a:prstGeom>
            <a:effectLst/>
          </p:spPr>
        </p:pic>
      </p:grpSp>
      <p:pic>
        <p:nvPicPr>
          <p:cNvPr id="64" name="IMG_0001.jpg"/>
          <p:cNvPicPr/>
          <p:nvPr/>
        </p:nvPicPr>
        <p:blipFill>
          <a:blip r:embed="rId5"/>
          <a:srcRect t="1568" b="1568"/>
          <a:stretch>
            <a:fillRect/>
          </a:stretch>
        </p:blipFill>
        <p:spPr>
          <a:xfrm>
            <a:off x="4686056" y="357188"/>
            <a:ext cx="4080868" cy="2964656"/>
          </a:xfrm>
          <a:prstGeom prst="rect">
            <a:avLst/>
          </a:prstGeom>
          <a:ln w="12700">
            <a:miter lim="400000"/>
          </a:ln>
        </p:spPr>
      </p:pic>
      <p:pic>
        <p:nvPicPr>
          <p:cNvPr id="65" name="IMG_0002.jpg"/>
          <p:cNvPicPr/>
          <p:nvPr/>
        </p:nvPicPr>
        <p:blipFill>
          <a:blip r:embed="rId6"/>
          <a:srcRect l="25072" r="25072"/>
          <a:stretch>
            <a:fillRect/>
          </a:stretch>
        </p:blipFill>
        <p:spPr>
          <a:xfrm>
            <a:off x="375047" y="357188"/>
            <a:ext cx="4083912" cy="6143625"/>
          </a:xfrm>
          <a:prstGeom prst="rect">
            <a:avLst/>
          </a:prstGeom>
          <a:ln w="12700">
            <a:miter lim="400000"/>
          </a:ln>
        </p:spPr>
      </p:pic>
    </p:spTree>
    <p:extLst>
      <p:ext uri="{BB962C8B-B14F-4D97-AF65-F5344CB8AC3E}">
        <p14:creationId xmlns:p14="http://schemas.microsoft.com/office/powerpoint/2010/main" val="162753307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7" name="Shape 67"/>
          <p:cNvSpPr>
            <a:spLocks noGrp="1"/>
          </p:cNvSpPr>
          <p:nvPr>
            <p:ph type="title"/>
          </p:nvPr>
        </p:nvSpPr>
        <p:spPr>
          <a:xfrm>
            <a:off x="528157" y="273377"/>
            <a:ext cx="3657344" cy="1249863"/>
          </a:xfrm>
          <a:prstGeom prst="rect">
            <a:avLst/>
          </a:prstGeom>
        </p:spPr>
        <p:txBody>
          <a:bodyPr vert="horz" lIns="91440" tIns="45720" rIns="91440" bIns="45720" rtlCol="0" anchor="ctr">
            <a:normAutofit fontScale="90000"/>
          </a:bodyPr>
          <a:lstStyle/>
          <a:p>
            <a:pPr lvl="0" algn="l" defTabSz="914400">
              <a:lnSpc>
                <a:spcPct val="90000"/>
              </a:lnSpc>
              <a:defRPr sz="1800" cap="none">
                <a:solidFill>
                  <a:srgbClr val="000000"/>
                </a:solidFill>
              </a:defRPr>
            </a:pPr>
            <a:r>
              <a:rPr lang="en-US" sz="2700" kern="1200" cap="all" dirty="0">
                <a:solidFill>
                  <a:schemeClr val="tx1"/>
                </a:solidFill>
                <a:latin typeface="+mj-lt"/>
                <a:ea typeface="+mj-ea"/>
                <a:cs typeface="+mj-cs"/>
              </a:rPr>
              <a:t> </a:t>
            </a:r>
            <a:r>
              <a:rPr lang="en-US" sz="4000" kern="1200" cap="all" dirty="0">
                <a:solidFill>
                  <a:schemeClr val="tx1"/>
                </a:solidFill>
                <a:latin typeface="+mj-lt"/>
                <a:ea typeface="+mj-ea"/>
                <a:cs typeface="+mj-cs"/>
              </a:rPr>
              <a:t>pharmacology</a:t>
            </a:r>
          </a:p>
        </p:txBody>
      </p:sp>
      <p:sp>
        <p:nvSpPr>
          <p:cNvPr id="68" name="Shape 68"/>
          <p:cNvSpPr>
            <a:spLocks noGrp="1"/>
          </p:cNvSpPr>
          <p:nvPr>
            <p:ph type="body" idx="1"/>
          </p:nvPr>
        </p:nvSpPr>
        <p:spPr>
          <a:xfrm>
            <a:off x="540744" y="1399796"/>
            <a:ext cx="3369341" cy="3270299"/>
          </a:xfrm>
          <a:prstGeom prst="rect">
            <a:avLst/>
          </a:prstGeom>
        </p:spPr>
        <p:txBody>
          <a:bodyPr vert="horz" lIns="91440" tIns="45720" rIns="91440" bIns="45720" rtlCol="0" anchor="t">
            <a:noAutofit/>
          </a:bodyPr>
          <a:lstStyle/>
          <a:p>
            <a:pPr indent="-228600" defTabSz="914400">
              <a:lnSpc>
                <a:spcPct val="90000"/>
              </a:lnSpc>
              <a:buFont typeface="Arial" panose="020B0604020202020204" pitchFamily="34" charset="0"/>
              <a:buChar char="•"/>
              <a:defRPr sz="1800">
                <a:solidFill>
                  <a:srgbClr val="000000"/>
                </a:solidFill>
              </a:defRPr>
            </a:pPr>
            <a:r>
              <a:rPr lang="en-US" sz="2000" dirty="0">
                <a:solidFill>
                  <a:schemeClr val="tx1">
                    <a:lumMod val="95000"/>
                  </a:schemeClr>
                </a:solidFill>
              </a:rPr>
              <a:t>Drugs in Lactation and Pregnancy</a:t>
            </a:r>
          </a:p>
          <a:p>
            <a:pPr indent="-228600" defTabSz="914400">
              <a:lnSpc>
                <a:spcPct val="90000"/>
              </a:lnSpc>
              <a:buFont typeface="Arial" panose="020B0604020202020204" pitchFamily="34" charset="0"/>
              <a:buChar char="•"/>
              <a:defRPr sz="1800">
                <a:solidFill>
                  <a:srgbClr val="000000"/>
                </a:solidFill>
              </a:defRPr>
            </a:pPr>
            <a:r>
              <a:rPr lang="en-US" sz="2000" dirty="0" err="1">
                <a:solidFill>
                  <a:schemeClr val="tx1">
                    <a:lumMod val="95000"/>
                  </a:schemeClr>
                </a:solidFill>
              </a:rPr>
              <a:t>Lact-Med@NIH</a:t>
            </a:r>
            <a:endParaRPr lang="en-US" sz="2000" dirty="0">
              <a:solidFill>
                <a:schemeClr val="tx1">
                  <a:lumMod val="95000"/>
                </a:schemeClr>
              </a:solidFill>
            </a:endParaRPr>
          </a:p>
          <a:p>
            <a:pPr indent="-228600" defTabSz="914400">
              <a:lnSpc>
                <a:spcPct val="90000"/>
              </a:lnSpc>
              <a:buFont typeface="Arial" panose="020B0604020202020204" pitchFamily="34" charset="0"/>
              <a:buChar char="•"/>
              <a:defRPr sz="1800">
                <a:solidFill>
                  <a:srgbClr val="000000"/>
                </a:solidFill>
              </a:defRPr>
            </a:pPr>
            <a:r>
              <a:rPr lang="en-US" sz="2000" dirty="0">
                <a:solidFill>
                  <a:schemeClr val="tx1">
                    <a:lumMod val="95000"/>
                  </a:schemeClr>
                </a:solidFill>
              </a:rPr>
              <a:t>MPR</a:t>
            </a:r>
          </a:p>
          <a:p>
            <a:pPr indent="-228600" defTabSz="914400">
              <a:lnSpc>
                <a:spcPct val="90000"/>
              </a:lnSpc>
              <a:buFont typeface="Arial" panose="020B0604020202020204" pitchFamily="34" charset="0"/>
              <a:buChar char="•"/>
              <a:defRPr sz="1800">
                <a:solidFill>
                  <a:srgbClr val="000000"/>
                </a:solidFill>
              </a:defRPr>
            </a:pPr>
            <a:r>
              <a:rPr lang="en-US" sz="2000" dirty="0" err="1">
                <a:solidFill>
                  <a:schemeClr val="tx1">
                    <a:lumMod val="95000"/>
                  </a:schemeClr>
                </a:solidFill>
              </a:rPr>
              <a:t>Epocrates</a:t>
            </a:r>
            <a:endParaRPr lang="en-US" sz="2000" dirty="0">
              <a:solidFill>
                <a:schemeClr val="tx1">
                  <a:lumMod val="95000"/>
                </a:schemeClr>
              </a:solidFill>
            </a:endParaRPr>
          </a:p>
          <a:p>
            <a:pPr indent="-228600" defTabSz="914400">
              <a:lnSpc>
                <a:spcPct val="90000"/>
              </a:lnSpc>
              <a:buFont typeface="Arial" panose="020B0604020202020204" pitchFamily="34" charset="0"/>
              <a:buChar char="•"/>
              <a:defRPr sz="1800">
                <a:solidFill>
                  <a:srgbClr val="000000"/>
                </a:solidFill>
              </a:defRPr>
            </a:pPr>
            <a:r>
              <a:rPr lang="en-US" sz="2000" dirty="0" err="1">
                <a:solidFill>
                  <a:schemeClr val="tx1">
                    <a:lumMod val="95000"/>
                  </a:schemeClr>
                </a:solidFill>
              </a:rPr>
              <a:t>Reprotox</a:t>
            </a:r>
            <a:endParaRPr lang="en-US" sz="2000" dirty="0">
              <a:solidFill>
                <a:schemeClr val="tx1">
                  <a:lumMod val="95000"/>
                </a:schemeClr>
              </a:solidFill>
            </a:endParaRPr>
          </a:p>
        </p:txBody>
      </p:sp>
      <p:sp>
        <p:nvSpPr>
          <p:cNvPr id="88" name="Oval 87">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66707" y="1399796"/>
            <a:ext cx="1515618" cy="1515618"/>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3" name="Picture 2" descr="Icon&#10;&#10;Description automatically generated">
            <a:extLst>
              <a:ext uri="{FF2B5EF4-FFF2-40B4-BE49-F238E27FC236}">
                <a16:creationId xmlns:a16="http://schemas.microsoft.com/office/drawing/2014/main" id="{AE7C6E4A-4622-F64A-AA0E-347931C7FAE0}"/>
              </a:ext>
            </a:extLst>
          </p:cNvPr>
          <p:cNvPicPr>
            <a:picLocks noChangeAspect="1"/>
          </p:cNvPicPr>
          <p:nvPr/>
        </p:nvPicPr>
        <p:blipFill rotWithShape="1">
          <a:blip r:embed="rId3"/>
          <a:srcRect l="820" r="2165" b="7"/>
          <a:stretch/>
        </p:blipFill>
        <p:spPr>
          <a:xfrm>
            <a:off x="4090151" y="1523240"/>
            <a:ext cx="1268730" cy="126873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90" name="Freeform: Shape 89">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54385" y="-2"/>
            <a:ext cx="3589615" cy="3033347"/>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pic>
        <p:nvPicPr>
          <p:cNvPr id="5" name="Picture 4">
            <a:extLst>
              <a:ext uri="{FF2B5EF4-FFF2-40B4-BE49-F238E27FC236}">
                <a16:creationId xmlns:a16="http://schemas.microsoft.com/office/drawing/2014/main" id="{CD348CD7-DB44-CB43-834B-83BCCDAA41C3}"/>
              </a:ext>
            </a:extLst>
          </p:cNvPr>
          <p:cNvPicPr>
            <a:picLocks noChangeAspect="1"/>
          </p:cNvPicPr>
          <p:nvPr/>
        </p:nvPicPr>
        <p:blipFill rotWithShape="1">
          <a:blip r:embed="rId4"/>
          <a:srcRect t="10771" r="1" b="1791"/>
          <a:stretch/>
        </p:blipFill>
        <p:spPr>
          <a:xfrm>
            <a:off x="5698506" y="10"/>
            <a:ext cx="3445494" cy="2889216"/>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92" name="Oval 91">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31989" y="3092620"/>
            <a:ext cx="2304288" cy="2304288"/>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6" name="Picture 5" descr="lactmed 2.jpeg"/>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455433" y="3216064"/>
            <a:ext cx="2057400" cy="20574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sp>
        <p:nvSpPr>
          <p:cNvPr id="94" name="Freeform: Shape 93">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603" y="4809915"/>
            <a:ext cx="3907852" cy="2057400"/>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pic>
        <p:nvPicPr>
          <p:cNvPr id="8" name="Picture 7" descr="Icon&#10;&#10;Description automatically generated">
            <a:extLst>
              <a:ext uri="{FF2B5EF4-FFF2-40B4-BE49-F238E27FC236}">
                <a16:creationId xmlns:a16="http://schemas.microsoft.com/office/drawing/2014/main" id="{34AC3522-8D2A-2F43-95DE-E734670B9094}"/>
              </a:ext>
            </a:extLst>
          </p:cNvPr>
          <p:cNvPicPr>
            <a:picLocks noChangeAspect="1"/>
          </p:cNvPicPr>
          <p:nvPr/>
        </p:nvPicPr>
        <p:blipFill rotWithShape="1">
          <a:blip r:embed="rId6"/>
          <a:srcRect t="13877" r="3" b="34616"/>
          <a:stretch/>
        </p:blipFill>
        <p:spPr>
          <a:xfrm>
            <a:off x="943429" y="4951625"/>
            <a:ext cx="3605800" cy="1906375"/>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96" name="Freeform: Shape 95">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1" y="4398753"/>
            <a:ext cx="2857500" cy="2473542"/>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dirty="0">
              <a:solidFill>
                <a:prstClr val="white"/>
              </a:solidFill>
              <a:latin typeface="Calibri" panose="020F0502020204030204"/>
            </a:endParaRPr>
          </a:p>
        </p:txBody>
      </p:sp>
      <p:pic>
        <p:nvPicPr>
          <p:cNvPr id="70" name="pasted-image.tif" descr="Logo&#10;&#10;Description automatically generated"/>
          <p:cNvPicPr/>
          <p:nvPr/>
        </p:nvPicPr>
        <p:blipFill rotWithShape="1">
          <a:blip r:embed="rId7"/>
          <a:srcRect t="5985" r="4" b="8252"/>
          <a:stretch/>
        </p:blipFill>
        <p:spPr>
          <a:xfrm>
            <a:off x="6424283" y="4539677"/>
            <a:ext cx="2719717" cy="2332617"/>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4155202456"/>
      </p:ext>
    </p:extLst>
  </p:cSld>
  <p:clrMapOvr>
    <a:overrideClrMapping bg1="dk1" tx1="lt1" bg2="dk2" tx2="lt2" accent1="accent1" accent2="accent2" accent3="accent3" accent4="accent4" accent5="accent5" accent6="accent6" hlink="hlink" folHlink="folHlink"/>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asted-image.tif"/>
          <p:cNvPicPr/>
          <p:nvPr/>
        </p:nvPicPr>
        <p:blipFill>
          <a:blip r:embed="rId3"/>
          <a:srcRect l="217" t="4005" r="217" b="47772"/>
          <a:stretch>
            <a:fillRect/>
          </a:stretch>
        </p:blipFill>
        <p:spPr>
          <a:xfrm>
            <a:off x="4679156" y="3536157"/>
            <a:ext cx="4080868" cy="2964657"/>
          </a:xfrm>
          <a:prstGeom prst="rect">
            <a:avLst/>
          </a:prstGeom>
          <a:ln w="12700">
            <a:miter lim="400000"/>
          </a:ln>
        </p:spPr>
      </p:pic>
      <p:pic>
        <p:nvPicPr>
          <p:cNvPr id="73" name="pasted-image.tif"/>
          <p:cNvPicPr/>
          <p:nvPr/>
        </p:nvPicPr>
        <p:blipFill>
          <a:blip r:embed="rId4"/>
          <a:srcRect l="284" t="6001" r="284" b="45841"/>
          <a:stretch>
            <a:fillRect/>
          </a:stretch>
        </p:blipFill>
        <p:spPr>
          <a:xfrm>
            <a:off x="4686056" y="357188"/>
            <a:ext cx="4080868" cy="2964657"/>
          </a:xfrm>
          <a:prstGeom prst="rect">
            <a:avLst/>
          </a:prstGeom>
          <a:ln w="12700">
            <a:miter lim="400000"/>
          </a:ln>
        </p:spPr>
      </p:pic>
      <p:pic>
        <p:nvPicPr>
          <p:cNvPr id="74" name="pasted-image.tif"/>
          <p:cNvPicPr/>
          <p:nvPr/>
        </p:nvPicPr>
        <p:blipFill>
          <a:blip r:embed="rId5"/>
          <a:srcRect l="7405" t="18263" r="7405" b="9594"/>
          <a:stretch>
            <a:fillRect/>
          </a:stretch>
        </p:blipFill>
        <p:spPr>
          <a:xfrm>
            <a:off x="375046" y="357188"/>
            <a:ext cx="4083913" cy="6143625"/>
          </a:xfrm>
          <a:prstGeom prst="rect">
            <a:avLst/>
          </a:prstGeom>
          <a:ln w="12700">
            <a:miter lim="400000"/>
          </a:ln>
        </p:spPr>
      </p:pic>
    </p:spTree>
    <p:extLst>
      <p:ext uri="{BB962C8B-B14F-4D97-AF65-F5344CB8AC3E}">
        <p14:creationId xmlns:p14="http://schemas.microsoft.com/office/powerpoint/2010/main" val="280919795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hape 76"/>
          <p:cNvSpPr>
            <a:spLocks noGrp="1"/>
          </p:cNvSpPr>
          <p:nvPr>
            <p:ph type="title"/>
          </p:nvPr>
        </p:nvSpPr>
        <p:spPr>
          <a:prstGeom prst="rect">
            <a:avLst/>
          </a:prstGeom>
        </p:spPr>
        <p:txBody>
          <a:bodyPr/>
          <a:lstStyle/>
          <a:p>
            <a:pPr lvl="0">
              <a:defRPr sz="1800" cap="none">
                <a:solidFill>
                  <a:srgbClr val="000000"/>
                </a:solidFill>
              </a:defRPr>
            </a:pPr>
            <a:r>
              <a:rPr sz="5100" cap="all" dirty="0">
                <a:solidFill>
                  <a:srgbClr val="535353"/>
                </a:solidFill>
              </a:rPr>
              <a:t> guidelines</a:t>
            </a:r>
          </a:p>
        </p:txBody>
      </p:sp>
      <p:sp>
        <p:nvSpPr>
          <p:cNvPr id="77" name="Shape 77"/>
          <p:cNvSpPr>
            <a:spLocks noGrp="1"/>
          </p:cNvSpPr>
          <p:nvPr>
            <p:ph type="body" idx="1"/>
          </p:nvPr>
        </p:nvSpPr>
        <p:spPr>
          <a:prstGeom prst="rect">
            <a:avLst/>
          </a:prstGeom>
        </p:spPr>
        <p:txBody>
          <a:bodyPr>
            <a:normAutofit lnSpcReduction="10000"/>
          </a:bodyPr>
          <a:lstStyle/>
          <a:p>
            <a:pPr>
              <a:defRPr sz="1800">
                <a:solidFill>
                  <a:srgbClr val="000000"/>
                </a:solidFill>
              </a:defRPr>
            </a:pPr>
            <a:r>
              <a:rPr sz="3000" dirty="0">
                <a:solidFill>
                  <a:srgbClr val="535353"/>
                </a:solidFill>
              </a:rPr>
              <a:t>CDC</a:t>
            </a:r>
          </a:p>
          <a:p>
            <a:pPr>
              <a:defRPr sz="1800">
                <a:solidFill>
                  <a:srgbClr val="000000"/>
                </a:solidFill>
              </a:defRPr>
            </a:pPr>
            <a:r>
              <a:rPr sz="3000" dirty="0">
                <a:solidFill>
                  <a:srgbClr val="535353"/>
                </a:solidFill>
              </a:rPr>
              <a:t>ASCCP</a:t>
            </a:r>
            <a:endParaRPr lang="en-US" sz="3000" dirty="0">
              <a:solidFill>
                <a:srgbClr val="535353"/>
              </a:solidFill>
            </a:endParaRPr>
          </a:p>
          <a:p>
            <a:pPr>
              <a:defRPr sz="1800">
                <a:solidFill>
                  <a:srgbClr val="000000"/>
                </a:solidFill>
              </a:defRPr>
            </a:pPr>
            <a:r>
              <a:rPr lang="en-US" sz="3000" dirty="0">
                <a:solidFill>
                  <a:srgbClr val="535353"/>
                </a:solidFill>
              </a:rPr>
              <a:t>Evidence</a:t>
            </a:r>
          </a:p>
          <a:p>
            <a:pPr>
              <a:defRPr sz="1800">
                <a:solidFill>
                  <a:srgbClr val="000000"/>
                </a:solidFill>
              </a:defRPr>
            </a:pPr>
            <a:r>
              <a:rPr lang="en-US" sz="3000" dirty="0">
                <a:solidFill>
                  <a:srgbClr val="535353"/>
                </a:solidFill>
              </a:rPr>
              <a:t>Up-To-Date</a:t>
            </a:r>
          </a:p>
          <a:p>
            <a:pPr>
              <a:defRPr sz="1800">
                <a:solidFill>
                  <a:srgbClr val="000000"/>
                </a:solidFill>
              </a:defRPr>
            </a:pPr>
            <a:r>
              <a:rPr lang="en-US" sz="3000" dirty="0">
                <a:solidFill>
                  <a:srgbClr val="535353"/>
                </a:solidFill>
              </a:rPr>
              <a:t>Your clinical site (ZSFG/Planned Parenthood…)</a:t>
            </a:r>
          </a:p>
          <a:p>
            <a:pPr marL="0" indent="0">
              <a:buNone/>
              <a:defRPr sz="1800">
                <a:solidFill>
                  <a:srgbClr val="000000"/>
                </a:solidFill>
              </a:defRPr>
            </a:pPr>
            <a:endParaRPr sz="3000" dirty="0">
              <a:solidFill>
                <a:srgbClr val="535353"/>
              </a:solidFill>
            </a:endParaRPr>
          </a:p>
        </p:txBody>
      </p:sp>
      <p:pic>
        <p:nvPicPr>
          <p:cNvPr id="78" name="pasted-image.tif"/>
          <p:cNvPicPr/>
          <p:nvPr/>
        </p:nvPicPr>
        <p:blipFill>
          <a:blip r:embed="rId3"/>
          <a:stretch>
            <a:fillRect/>
          </a:stretch>
        </p:blipFill>
        <p:spPr>
          <a:xfrm>
            <a:off x="5237262" y="1951137"/>
            <a:ext cx="1714500" cy="1714500"/>
          </a:xfrm>
          <a:prstGeom prst="rect">
            <a:avLst/>
          </a:prstGeom>
          <a:ln w="12700">
            <a:miter lim="400000"/>
          </a:ln>
          <a:effectLst>
            <a:reflection stA="50000" endPos="40000" dir="5400000" sy="-100000" algn="bl" rotWithShape="0"/>
          </a:effectLst>
        </p:spPr>
      </p:pic>
      <p:pic>
        <p:nvPicPr>
          <p:cNvPr id="79" name="pasted-image.tif"/>
          <p:cNvPicPr/>
          <p:nvPr/>
        </p:nvPicPr>
        <p:blipFill>
          <a:blip r:embed="rId4"/>
          <a:stretch>
            <a:fillRect/>
          </a:stretch>
        </p:blipFill>
        <p:spPr>
          <a:xfrm>
            <a:off x="7140773" y="3564433"/>
            <a:ext cx="1562696" cy="1561580"/>
          </a:xfrm>
          <a:prstGeom prst="rect">
            <a:avLst/>
          </a:prstGeom>
          <a:ln w="12700">
            <a:miter lim="400000"/>
          </a:ln>
          <a:effectLst>
            <a:reflection stA="50000" endPos="40000" dir="5400000" sy="-100000" algn="bl" rotWithShape="0"/>
          </a:effectLst>
        </p:spPr>
      </p:pic>
      <p:pic>
        <p:nvPicPr>
          <p:cNvPr id="80" name="pasted-image.tif"/>
          <p:cNvPicPr/>
          <p:nvPr/>
        </p:nvPicPr>
        <p:blipFill>
          <a:blip r:embed="rId5"/>
          <a:stretch>
            <a:fillRect/>
          </a:stretch>
        </p:blipFill>
        <p:spPr>
          <a:xfrm>
            <a:off x="3897436" y="4349874"/>
            <a:ext cx="1561580" cy="1561579"/>
          </a:xfrm>
          <a:prstGeom prst="rect">
            <a:avLst/>
          </a:prstGeom>
          <a:ln w="12700">
            <a:miter lim="400000"/>
          </a:ln>
          <a:effectLst>
            <a:reflection stA="50000" endPos="40000" dir="5400000" sy="-100000" algn="bl" rotWithShape="0"/>
          </a:effectLst>
        </p:spPr>
      </p:pic>
    </p:spTree>
    <p:extLst>
      <p:ext uri="{BB962C8B-B14F-4D97-AF65-F5344CB8AC3E}">
        <p14:creationId xmlns:p14="http://schemas.microsoft.com/office/powerpoint/2010/main" val="2117130777"/>
      </p:ext>
    </p:extLst>
  </p:cSld>
  <p:clrMapOvr>
    <a:masterClrMapping/>
  </p:clrMapOvr>
  <p:transition spd="med"/>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TotalTime>
  <Words>549</Words>
  <Application>Microsoft Macintosh PowerPoint</Application>
  <PresentationFormat>On-screen Show (4:3)</PresentationFormat>
  <Paragraphs>80</Paragraphs>
  <Slides>13</Slides>
  <Notes>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Calibri</vt:lpstr>
      <vt:lpstr>Office Theme</vt:lpstr>
      <vt:lpstr>Pocket Full of Resources</vt:lpstr>
      <vt:lpstr>OBJECTIVES</vt:lpstr>
      <vt:lpstr>Resources for Clinical</vt:lpstr>
      <vt:lpstr>THE LIBRARY</vt:lpstr>
      <vt:lpstr>Anatomy-Health Assessment</vt:lpstr>
      <vt:lpstr>PowerPoint Presentation</vt:lpstr>
      <vt:lpstr> pharmacology</vt:lpstr>
      <vt:lpstr>PowerPoint Presentation</vt:lpstr>
      <vt:lpstr> guidelines</vt:lpstr>
      <vt:lpstr>PowerPoint Presentation</vt:lpstr>
      <vt:lpstr>toolkit</vt:lpstr>
      <vt:lpstr>PowerPoint Presentation</vt:lpstr>
      <vt:lpstr>YOUR PERIFERAL BRAIN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Pocket Full of Resources</dc:title>
  <dc:creator>Kaplan, Rebekah</dc:creator>
  <cp:lastModifiedBy>Kaplan, Rebekah</cp:lastModifiedBy>
  <cp:revision>2</cp:revision>
  <dcterms:created xsi:type="dcterms:W3CDTF">2020-11-05T16:36:08Z</dcterms:created>
  <dcterms:modified xsi:type="dcterms:W3CDTF">2020-11-05T16:43:18Z</dcterms:modified>
</cp:coreProperties>
</file>