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handoutMasterIdLst>
    <p:handoutMasterId r:id="rId68"/>
  </p:handoutMasterIdLst>
  <p:sldIdLst>
    <p:sldId id="701" r:id="rId2"/>
    <p:sldId id="723" r:id="rId3"/>
    <p:sldId id="721" r:id="rId4"/>
    <p:sldId id="717" r:id="rId5"/>
    <p:sldId id="725" r:id="rId6"/>
    <p:sldId id="703" r:id="rId7"/>
    <p:sldId id="718" r:id="rId8"/>
    <p:sldId id="720" r:id="rId9"/>
    <p:sldId id="705" r:id="rId10"/>
    <p:sldId id="713" r:id="rId11"/>
    <p:sldId id="764" r:id="rId12"/>
    <p:sldId id="706" r:id="rId13"/>
    <p:sldId id="714" r:id="rId14"/>
    <p:sldId id="766" r:id="rId15"/>
    <p:sldId id="765" r:id="rId16"/>
    <p:sldId id="708" r:id="rId17"/>
    <p:sldId id="711" r:id="rId18"/>
    <p:sldId id="715" r:id="rId19"/>
    <p:sldId id="722" r:id="rId20"/>
    <p:sldId id="724" r:id="rId21"/>
    <p:sldId id="726" r:id="rId22"/>
    <p:sldId id="728" r:id="rId23"/>
    <p:sldId id="727" r:id="rId24"/>
    <p:sldId id="734" r:id="rId25"/>
    <p:sldId id="735" r:id="rId26"/>
    <p:sldId id="736" r:id="rId27"/>
    <p:sldId id="729" r:id="rId28"/>
    <p:sldId id="776" r:id="rId29"/>
    <p:sldId id="777" r:id="rId30"/>
    <p:sldId id="730" r:id="rId31"/>
    <p:sldId id="778" r:id="rId32"/>
    <p:sldId id="770" r:id="rId33"/>
    <p:sldId id="731" r:id="rId34"/>
    <p:sldId id="732" r:id="rId35"/>
    <p:sldId id="733" r:id="rId36"/>
    <p:sldId id="740" r:id="rId37"/>
    <p:sldId id="739" r:id="rId38"/>
    <p:sldId id="741" r:id="rId39"/>
    <p:sldId id="742" r:id="rId40"/>
    <p:sldId id="743" r:id="rId41"/>
    <p:sldId id="744" r:id="rId42"/>
    <p:sldId id="745" r:id="rId43"/>
    <p:sldId id="747" r:id="rId44"/>
    <p:sldId id="756" r:id="rId45"/>
    <p:sldId id="757" r:id="rId46"/>
    <p:sldId id="737" r:id="rId47"/>
    <p:sldId id="750" r:id="rId48"/>
    <p:sldId id="749" r:id="rId49"/>
    <p:sldId id="707" r:id="rId50"/>
    <p:sldId id="751" r:id="rId51"/>
    <p:sldId id="752" r:id="rId52"/>
    <p:sldId id="753" r:id="rId53"/>
    <p:sldId id="754" r:id="rId54"/>
    <p:sldId id="709" r:id="rId55"/>
    <p:sldId id="755" r:id="rId56"/>
    <p:sldId id="779" r:id="rId57"/>
    <p:sldId id="760" r:id="rId58"/>
    <p:sldId id="771" r:id="rId59"/>
    <p:sldId id="774" r:id="rId60"/>
    <p:sldId id="775" r:id="rId61"/>
    <p:sldId id="767" r:id="rId62"/>
    <p:sldId id="768" r:id="rId63"/>
    <p:sldId id="758" r:id="rId64"/>
    <p:sldId id="759" r:id="rId65"/>
    <p:sldId id="762" r:id="rId66"/>
  </p:sldIdLst>
  <p:sldSz cx="9144000" cy="6858000" type="screen4x3"/>
  <p:notesSz cx="6858000" cy="9144000"/>
  <p:custDataLst>
    <p:tags r:id="rId6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7919"/>
    <a:srgbClr val="1D41FF"/>
    <a:srgbClr val="BC3062"/>
    <a:srgbClr val="B63670"/>
    <a:srgbClr val="E7E6E6"/>
    <a:srgbClr val="878787"/>
    <a:srgbClr val="FF4332"/>
    <a:srgbClr val="595959"/>
    <a:srgbClr val="FFE9A3"/>
    <a:srgbClr val="FFEE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46" autoAdjust="0"/>
    <p:restoredTop sz="96064" autoAdjust="0"/>
  </p:normalViewPr>
  <p:slideViewPr>
    <p:cSldViewPr snapToGrid="0">
      <p:cViewPr varScale="1">
        <p:scale>
          <a:sx n="128" d="100"/>
          <a:sy n="128" d="100"/>
        </p:scale>
        <p:origin x="1384" y="184"/>
      </p:cViewPr>
      <p:guideLst/>
    </p:cSldViewPr>
  </p:slideViewPr>
  <p:outlineViewPr>
    <p:cViewPr>
      <p:scale>
        <a:sx n="33" d="100"/>
        <a:sy n="33" d="100"/>
      </p:scale>
      <p:origin x="0" y="-10188"/>
    </p:cViewPr>
  </p:outlineViewPr>
  <p:notesTextViewPr>
    <p:cViewPr>
      <p:scale>
        <a:sx n="1" d="1"/>
        <a:sy n="1" d="1"/>
      </p:scale>
      <p:origin x="0" y="0"/>
    </p:cViewPr>
  </p:notesTextViewPr>
  <p:sorterViewPr>
    <p:cViewPr>
      <p:scale>
        <a:sx n="66" d="100"/>
        <a:sy n="66"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021B72-B727-D040-93E2-6A9577277028}"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n-US"/>
        </a:p>
      </dgm:t>
    </dgm:pt>
    <dgm:pt modelId="{F8F25676-6245-4E43-BE65-168A0216D611}">
      <dgm:prSet phldrT="[Text]"/>
      <dgm:spPr/>
      <dgm:t>
        <a:bodyPr/>
        <a:lstStyle/>
        <a:p>
          <a:r>
            <a:rPr lang="en-US" dirty="0"/>
            <a:t>Machine Learning</a:t>
          </a:r>
        </a:p>
      </dgm:t>
    </dgm:pt>
    <dgm:pt modelId="{9A8FD819-0976-EF4B-B47E-052D1F8D7B10}" type="parTrans" cxnId="{C976A6EC-F55B-0447-8A10-678E24423D6C}">
      <dgm:prSet/>
      <dgm:spPr/>
      <dgm:t>
        <a:bodyPr/>
        <a:lstStyle/>
        <a:p>
          <a:endParaRPr lang="en-US"/>
        </a:p>
      </dgm:t>
    </dgm:pt>
    <dgm:pt modelId="{E02D2AFF-6B60-1940-9258-B1EA77DBFE0F}" type="sibTrans" cxnId="{C976A6EC-F55B-0447-8A10-678E24423D6C}">
      <dgm:prSet/>
      <dgm:spPr/>
      <dgm:t>
        <a:bodyPr/>
        <a:lstStyle/>
        <a:p>
          <a:endParaRPr lang="en-US"/>
        </a:p>
      </dgm:t>
    </dgm:pt>
    <dgm:pt modelId="{15ABBBB6-DDEF-0E4D-B34D-713B175B3CD6}">
      <dgm:prSet phldrT="[Text]"/>
      <dgm:spPr/>
      <dgm:t>
        <a:bodyPr/>
        <a:lstStyle/>
        <a:p>
          <a:r>
            <a:rPr lang="en-US" dirty="0"/>
            <a:t>Supervised</a:t>
          </a:r>
        </a:p>
      </dgm:t>
    </dgm:pt>
    <dgm:pt modelId="{47AD3EE7-6A27-1746-A0D4-526D1EDEAB18}" type="parTrans" cxnId="{13F418FA-8A31-6F4D-972B-DE0982EF5F27}">
      <dgm:prSet/>
      <dgm:spPr/>
      <dgm:t>
        <a:bodyPr/>
        <a:lstStyle/>
        <a:p>
          <a:endParaRPr lang="en-US"/>
        </a:p>
      </dgm:t>
    </dgm:pt>
    <dgm:pt modelId="{F2A6B9A5-9F80-784C-88BF-F8924D285F32}" type="sibTrans" cxnId="{13F418FA-8A31-6F4D-972B-DE0982EF5F27}">
      <dgm:prSet/>
      <dgm:spPr/>
      <dgm:t>
        <a:bodyPr/>
        <a:lstStyle/>
        <a:p>
          <a:endParaRPr lang="en-US"/>
        </a:p>
      </dgm:t>
    </dgm:pt>
    <dgm:pt modelId="{C5AA36D3-5ECD-4846-AB92-3385708B3C63}">
      <dgm:prSet phldrT="[Text]"/>
      <dgm:spPr/>
      <dgm:t>
        <a:bodyPr/>
        <a:lstStyle/>
        <a:p>
          <a:r>
            <a:rPr lang="en-US" dirty="0"/>
            <a:t>Regression (continuous outcome)</a:t>
          </a:r>
        </a:p>
      </dgm:t>
    </dgm:pt>
    <dgm:pt modelId="{28366F0D-D2AF-D74E-8BE8-288C03287E07}" type="parTrans" cxnId="{C23B0FE8-8504-2A4A-BA33-D647B9FBC337}">
      <dgm:prSet/>
      <dgm:spPr/>
      <dgm:t>
        <a:bodyPr/>
        <a:lstStyle/>
        <a:p>
          <a:endParaRPr lang="en-US"/>
        </a:p>
      </dgm:t>
    </dgm:pt>
    <dgm:pt modelId="{8C9FCFC5-A418-6245-9521-3003D8122C9B}" type="sibTrans" cxnId="{C23B0FE8-8504-2A4A-BA33-D647B9FBC337}">
      <dgm:prSet/>
      <dgm:spPr/>
      <dgm:t>
        <a:bodyPr/>
        <a:lstStyle/>
        <a:p>
          <a:endParaRPr lang="en-US"/>
        </a:p>
      </dgm:t>
    </dgm:pt>
    <dgm:pt modelId="{AA4FC516-6BDB-8942-B414-0EB21E0167E5}">
      <dgm:prSet phldrT="[Text]"/>
      <dgm:spPr/>
      <dgm:t>
        <a:bodyPr/>
        <a:lstStyle/>
        <a:p>
          <a:r>
            <a:rPr lang="en-US" dirty="0"/>
            <a:t>Classification (categorical outcome)</a:t>
          </a:r>
        </a:p>
      </dgm:t>
    </dgm:pt>
    <dgm:pt modelId="{8970E40B-FD06-4942-8A16-9316EE75AB86}" type="parTrans" cxnId="{BF8BCFC7-D000-7847-8281-A5F1B615BC11}">
      <dgm:prSet/>
      <dgm:spPr/>
      <dgm:t>
        <a:bodyPr/>
        <a:lstStyle/>
        <a:p>
          <a:endParaRPr lang="en-US"/>
        </a:p>
      </dgm:t>
    </dgm:pt>
    <dgm:pt modelId="{7F581D4F-066C-9E42-9127-C4626E786314}" type="sibTrans" cxnId="{BF8BCFC7-D000-7847-8281-A5F1B615BC11}">
      <dgm:prSet/>
      <dgm:spPr/>
      <dgm:t>
        <a:bodyPr/>
        <a:lstStyle/>
        <a:p>
          <a:endParaRPr lang="en-US"/>
        </a:p>
      </dgm:t>
    </dgm:pt>
    <dgm:pt modelId="{17851DCB-920D-124B-A8F6-2C9E5A2DBD91}">
      <dgm:prSet phldrT="[Text]"/>
      <dgm:spPr/>
      <dgm:t>
        <a:bodyPr/>
        <a:lstStyle/>
        <a:p>
          <a:r>
            <a:rPr lang="en-US" dirty="0"/>
            <a:t>Unsupervised</a:t>
          </a:r>
        </a:p>
      </dgm:t>
    </dgm:pt>
    <dgm:pt modelId="{2A2EA2AC-2563-3445-8B5A-4BCA573AE0B2}" type="parTrans" cxnId="{EB7A36F9-7396-F046-8362-1F058C44E490}">
      <dgm:prSet/>
      <dgm:spPr/>
      <dgm:t>
        <a:bodyPr/>
        <a:lstStyle/>
        <a:p>
          <a:endParaRPr lang="en-US"/>
        </a:p>
      </dgm:t>
    </dgm:pt>
    <dgm:pt modelId="{50CFBBB1-25F7-AF4B-AD91-CBB9EF252915}" type="sibTrans" cxnId="{EB7A36F9-7396-F046-8362-1F058C44E490}">
      <dgm:prSet/>
      <dgm:spPr/>
      <dgm:t>
        <a:bodyPr/>
        <a:lstStyle/>
        <a:p>
          <a:endParaRPr lang="en-US"/>
        </a:p>
      </dgm:t>
    </dgm:pt>
    <dgm:pt modelId="{4F2D8C22-2011-EC4F-B463-3C71BBBBF6A0}">
      <dgm:prSet phldrT="[Text]"/>
      <dgm:spPr/>
      <dgm:t>
        <a:bodyPr/>
        <a:lstStyle/>
        <a:p>
          <a:r>
            <a:rPr lang="en-US" dirty="0"/>
            <a:t>Clustering</a:t>
          </a:r>
        </a:p>
        <a:p>
          <a:r>
            <a:rPr lang="en-US" dirty="0"/>
            <a:t>(grouping</a:t>
          </a:r>
          <a:r>
            <a:rPr lang="en-US" baseline="0" dirty="0"/>
            <a:t> observations)</a:t>
          </a:r>
          <a:endParaRPr lang="en-US" dirty="0"/>
        </a:p>
      </dgm:t>
    </dgm:pt>
    <dgm:pt modelId="{9E19C0E4-EC2F-0E41-B169-CF8EE019932B}" type="parTrans" cxnId="{8DDBCD8D-B4D3-9B4A-9905-4830CD6C4702}">
      <dgm:prSet/>
      <dgm:spPr/>
      <dgm:t>
        <a:bodyPr/>
        <a:lstStyle/>
        <a:p>
          <a:endParaRPr lang="en-US"/>
        </a:p>
      </dgm:t>
    </dgm:pt>
    <dgm:pt modelId="{CA551CE2-C976-FE42-B6B4-8065D80D1721}" type="sibTrans" cxnId="{8DDBCD8D-B4D3-9B4A-9905-4830CD6C4702}">
      <dgm:prSet/>
      <dgm:spPr/>
      <dgm:t>
        <a:bodyPr/>
        <a:lstStyle/>
        <a:p>
          <a:endParaRPr lang="en-US"/>
        </a:p>
      </dgm:t>
    </dgm:pt>
    <dgm:pt modelId="{63D78C57-F9FD-1E48-8DD8-B055A554B3DA}">
      <dgm:prSet phldrT="[Text]"/>
      <dgm:spPr/>
      <dgm:t>
        <a:bodyPr/>
        <a:lstStyle/>
        <a:p>
          <a:r>
            <a:rPr lang="en-US" dirty="0"/>
            <a:t>Data Reduction (transforming variables)</a:t>
          </a:r>
        </a:p>
      </dgm:t>
    </dgm:pt>
    <dgm:pt modelId="{7792C44E-3540-3D4E-96EF-0E2593B51438}" type="parTrans" cxnId="{41A9E60F-4488-3A45-BE1F-A3E9196332D2}">
      <dgm:prSet/>
      <dgm:spPr/>
      <dgm:t>
        <a:bodyPr/>
        <a:lstStyle/>
        <a:p>
          <a:endParaRPr lang="en-US"/>
        </a:p>
      </dgm:t>
    </dgm:pt>
    <dgm:pt modelId="{F3D91973-5D74-044D-83E0-CBAFA9D30E0E}" type="sibTrans" cxnId="{41A9E60F-4488-3A45-BE1F-A3E9196332D2}">
      <dgm:prSet/>
      <dgm:spPr/>
      <dgm:t>
        <a:bodyPr/>
        <a:lstStyle/>
        <a:p>
          <a:endParaRPr lang="en-US"/>
        </a:p>
      </dgm:t>
    </dgm:pt>
    <dgm:pt modelId="{10F2E92E-96E8-604C-AF07-A9D3322D2A78}">
      <dgm:prSet/>
      <dgm:spPr/>
      <dgm:t>
        <a:bodyPr/>
        <a:lstStyle/>
        <a:p>
          <a:r>
            <a:rPr lang="en-US" dirty="0"/>
            <a:t>Survival outcome</a:t>
          </a:r>
        </a:p>
      </dgm:t>
    </dgm:pt>
    <dgm:pt modelId="{8BDA221F-FB51-CE47-9B0E-20F6A29AE05D}" type="parTrans" cxnId="{2DAC8A07-6915-FE4F-914B-BFF44B8C11BB}">
      <dgm:prSet/>
      <dgm:spPr/>
      <dgm:t>
        <a:bodyPr/>
        <a:lstStyle/>
        <a:p>
          <a:endParaRPr lang="en-US"/>
        </a:p>
      </dgm:t>
    </dgm:pt>
    <dgm:pt modelId="{19E98E0E-C181-9B42-84E1-BB38148D0B51}" type="sibTrans" cxnId="{2DAC8A07-6915-FE4F-914B-BFF44B8C11BB}">
      <dgm:prSet/>
      <dgm:spPr/>
      <dgm:t>
        <a:bodyPr/>
        <a:lstStyle/>
        <a:p>
          <a:endParaRPr lang="en-US"/>
        </a:p>
      </dgm:t>
    </dgm:pt>
    <dgm:pt modelId="{27FEDA1A-A89E-304F-9B6E-82A0CF110DDC}">
      <dgm:prSet/>
      <dgm:spPr/>
      <dgm:t>
        <a:bodyPr/>
        <a:lstStyle/>
        <a:p>
          <a:r>
            <a:rPr lang="en-US" dirty="0"/>
            <a:t>Outcome observed</a:t>
          </a:r>
        </a:p>
      </dgm:t>
    </dgm:pt>
    <dgm:pt modelId="{72BEA6E7-FC33-114F-9B54-74BCBAB70B80}" type="parTrans" cxnId="{51A51DDD-6BA3-C740-8F5E-DB1B7EE0E79E}">
      <dgm:prSet/>
      <dgm:spPr/>
      <dgm:t>
        <a:bodyPr/>
        <a:lstStyle/>
        <a:p>
          <a:endParaRPr lang="en-US"/>
        </a:p>
      </dgm:t>
    </dgm:pt>
    <dgm:pt modelId="{76EBF567-4F97-2B42-9237-E1E5681F27E8}" type="sibTrans" cxnId="{51A51DDD-6BA3-C740-8F5E-DB1B7EE0E79E}">
      <dgm:prSet/>
      <dgm:spPr/>
      <dgm:t>
        <a:bodyPr/>
        <a:lstStyle/>
        <a:p>
          <a:endParaRPr lang="en-US"/>
        </a:p>
      </dgm:t>
    </dgm:pt>
    <dgm:pt modelId="{DAE94D9A-2428-1C46-A7B9-73287FE2F076}">
      <dgm:prSet/>
      <dgm:spPr/>
      <dgm:t>
        <a:bodyPr/>
        <a:lstStyle/>
        <a:p>
          <a:r>
            <a:rPr lang="en-US" dirty="0"/>
            <a:t>No outcome</a:t>
          </a:r>
        </a:p>
      </dgm:t>
    </dgm:pt>
    <dgm:pt modelId="{CDBA4B88-8A6D-B240-983A-C72795F1F78A}" type="parTrans" cxnId="{A8507921-68D5-FB4D-978F-D1C749B7CCCB}">
      <dgm:prSet/>
      <dgm:spPr/>
      <dgm:t>
        <a:bodyPr/>
        <a:lstStyle/>
        <a:p>
          <a:endParaRPr lang="en-US"/>
        </a:p>
      </dgm:t>
    </dgm:pt>
    <dgm:pt modelId="{442598DD-EFBC-F94F-A0B8-58C4D830C646}" type="sibTrans" cxnId="{A8507921-68D5-FB4D-978F-D1C749B7CCCB}">
      <dgm:prSet/>
      <dgm:spPr/>
      <dgm:t>
        <a:bodyPr/>
        <a:lstStyle/>
        <a:p>
          <a:endParaRPr lang="en-US"/>
        </a:p>
      </dgm:t>
    </dgm:pt>
    <dgm:pt modelId="{5B3E855A-067A-A94D-8ECF-E0762410E186}" type="pres">
      <dgm:prSet presAssocID="{4C021B72-B727-D040-93E2-6A9577277028}" presName="hierChild1" presStyleCnt="0">
        <dgm:presLayoutVars>
          <dgm:chPref val="1"/>
          <dgm:dir/>
          <dgm:animOne val="branch"/>
          <dgm:animLvl val="lvl"/>
          <dgm:resizeHandles/>
        </dgm:presLayoutVars>
      </dgm:prSet>
      <dgm:spPr/>
    </dgm:pt>
    <dgm:pt modelId="{2A19FC5D-3B86-E441-BA4D-6611533F1127}" type="pres">
      <dgm:prSet presAssocID="{F8F25676-6245-4E43-BE65-168A0216D611}" presName="hierRoot1" presStyleCnt="0"/>
      <dgm:spPr/>
    </dgm:pt>
    <dgm:pt modelId="{951FA09B-C2CC-9E4E-8447-F774CA2FFA6A}" type="pres">
      <dgm:prSet presAssocID="{F8F25676-6245-4E43-BE65-168A0216D611}" presName="composite" presStyleCnt="0"/>
      <dgm:spPr/>
    </dgm:pt>
    <dgm:pt modelId="{09E2A66F-0B9C-B14D-95E8-CABFB5F4927C}" type="pres">
      <dgm:prSet presAssocID="{F8F25676-6245-4E43-BE65-168A0216D611}" presName="background" presStyleLbl="node0" presStyleIdx="0" presStyleCnt="1"/>
      <dgm:spPr>
        <a:solidFill>
          <a:schemeClr val="accent1"/>
        </a:solidFill>
      </dgm:spPr>
    </dgm:pt>
    <dgm:pt modelId="{4B020118-7230-B641-9821-7CA20C46FB1B}" type="pres">
      <dgm:prSet presAssocID="{F8F25676-6245-4E43-BE65-168A0216D611}" presName="text" presStyleLbl="fgAcc0" presStyleIdx="0" presStyleCnt="1">
        <dgm:presLayoutVars>
          <dgm:chPref val="3"/>
        </dgm:presLayoutVars>
      </dgm:prSet>
      <dgm:spPr/>
    </dgm:pt>
    <dgm:pt modelId="{A0118F71-FBAE-B34B-A296-27BFFFC2CC37}" type="pres">
      <dgm:prSet presAssocID="{F8F25676-6245-4E43-BE65-168A0216D611}" presName="hierChild2" presStyleCnt="0"/>
      <dgm:spPr/>
    </dgm:pt>
    <dgm:pt modelId="{2D54A27B-5ADD-8248-A27E-E3C72183DD52}" type="pres">
      <dgm:prSet presAssocID="{47AD3EE7-6A27-1746-A0D4-526D1EDEAB18}" presName="Name10" presStyleLbl="parChTrans1D2" presStyleIdx="0" presStyleCnt="2"/>
      <dgm:spPr/>
    </dgm:pt>
    <dgm:pt modelId="{98F6457E-D588-5C43-B325-8CC034379310}" type="pres">
      <dgm:prSet presAssocID="{15ABBBB6-DDEF-0E4D-B34D-713B175B3CD6}" presName="hierRoot2" presStyleCnt="0"/>
      <dgm:spPr/>
    </dgm:pt>
    <dgm:pt modelId="{88EFBCBB-F2E2-0E42-9867-590E691B7DEB}" type="pres">
      <dgm:prSet presAssocID="{15ABBBB6-DDEF-0E4D-B34D-713B175B3CD6}" presName="composite2" presStyleCnt="0"/>
      <dgm:spPr/>
    </dgm:pt>
    <dgm:pt modelId="{3D53A4DC-0D22-A441-95B9-E1369A686A5D}" type="pres">
      <dgm:prSet presAssocID="{15ABBBB6-DDEF-0E4D-B34D-713B175B3CD6}" presName="background2" presStyleLbl="node2" presStyleIdx="0" presStyleCnt="2"/>
      <dgm:spPr>
        <a:solidFill>
          <a:srgbClr val="4B7919"/>
        </a:solidFill>
      </dgm:spPr>
    </dgm:pt>
    <dgm:pt modelId="{294D1391-05F7-AF43-83BF-AAA011E784DA}" type="pres">
      <dgm:prSet presAssocID="{15ABBBB6-DDEF-0E4D-B34D-713B175B3CD6}" presName="text2" presStyleLbl="fgAcc2" presStyleIdx="0" presStyleCnt="2">
        <dgm:presLayoutVars>
          <dgm:chPref val="3"/>
        </dgm:presLayoutVars>
      </dgm:prSet>
      <dgm:spPr/>
    </dgm:pt>
    <dgm:pt modelId="{6AA55791-CB05-A346-B20F-F7BD40F1ED4E}" type="pres">
      <dgm:prSet presAssocID="{15ABBBB6-DDEF-0E4D-B34D-713B175B3CD6}" presName="hierChild3" presStyleCnt="0"/>
      <dgm:spPr/>
    </dgm:pt>
    <dgm:pt modelId="{BE16AD52-05DA-0B4C-BA29-C2BA68714AF3}" type="pres">
      <dgm:prSet presAssocID="{72BEA6E7-FC33-114F-9B54-74BCBAB70B80}" presName="Name17" presStyleLbl="parChTrans1D3" presStyleIdx="0" presStyleCnt="2"/>
      <dgm:spPr/>
    </dgm:pt>
    <dgm:pt modelId="{F300245F-A065-6E4A-89C2-604DEC93C5E8}" type="pres">
      <dgm:prSet presAssocID="{27FEDA1A-A89E-304F-9B6E-82A0CF110DDC}" presName="hierRoot3" presStyleCnt="0"/>
      <dgm:spPr/>
    </dgm:pt>
    <dgm:pt modelId="{7482AB09-D9A4-3B4D-8718-C96EF8743D50}" type="pres">
      <dgm:prSet presAssocID="{27FEDA1A-A89E-304F-9B6E-82A0CF110DDC}" presName="composite3" presStyleCnt="0"/>
      <dgm:spPr/>
    </dgm:pt>
    <dgm:pt modelId="{E6C00586-ADFE-1C4C-A10E-D4BDC28E9E01}" type="pres">
      <dgm:prSet presAssocID="{27FEDA1A-A89E-304F-9B6E-82A0CF110DDC}" presName="background3" presStyleLbl="node3" presStyleIdx="0" presStyleCnt="2"/>
      <dgm:spPr>
        <a:solidFill>
          <a:srgbClr val="4B7919"/>
        </a:solidFill>
      </dgm:spPr>
    </dgm:pt>
    <dgm:pt modelId="{86E04C73-F941-D24B-BB9B-B2EF32BF0E88}" type="pres">
      <dgm:prSet presAssocID="{27FEDA1A-A89E-304F-9B6E-82A0CF110DDC}" presName="text3" presStyleLbl="fgAcc3" presStyleIdx="0" presStyleCnt="2">
        <dgm:presLayoutVars>
          <dgm:chPref val="3"/>
        </dgm:presLayoutVars>
      </dgm:prSet>
      <dgm:spPr/>
    </dgm:pt>
    <dgm:pt modelId="{F9BAF48E-DEEF-9E4B-9006-65C754748CEC}" type="pres">
      <dgm:prSet presAssocID="{27FEDA1A-A89E-304F-9B6E-82A0CF110DDC}" presName="hierChild4" presStyleCnt="0"/>
      <dgm:spPr/>
    </dgm:pt>
    <dgm:pt modelId="{7AE9FD30-9261-A14D-AE4D-BDB5E4C8EA20}" type="pres">
      <dgm:prSet presAssocID="{28366F0D-D2AF-D74E-8BE8-288C03287E07}" presName="Name23" presStyleLbl="parChTrans1D4" presStyleIdx="0" presStyleCnt="5"/>
      <dgm:spPr/>
    </dgm:pt>
    <dgm:pt modelId="{BAA6A205-D48C-A446-A604-19F1644B6A8E}" type="pres">
      <dgm:prSet presAssocID="{C5AA36D3-5ECD-4846-AB92-3385708B3C63}" presName="hierRoot4" presStyleCnt="0"/>
      <dgm:spPr/>
    </dgm:pt>
    <dgm:pt modelId="{4B815266-80A7-5344-8A0E-747FD1439B43}" type="pres">
      <dgm:prSet presAssocID="{C5AA36D3-5ECD-4846-AB92-3385708B3C63}" presName="composite4" presStyleCnt="0"/>
      <dgm:spPr/>
    </dgm:pt>
    <dgm:pt modelId="{CD6369DC-EFE0-8649-BE18-B7A24C506E88}" type="pres">
      <dgm:prSet presAssocID="{C5AA36D3-5ECD-4846-AB92-3385708B3C63}" presName="background4" presStyleLbl="node4" presStyleIdx="0" presStyleCnt="5"/>
      <dgm:spPr>
        <a:solidFill>
          <a:srgbClr val="4B7919"/>
        </a:solidFill>
      </dgm:spPr>
    </dgm:pt>
    <dgm:pt modelId="{7E240367-DC24-9246-B4A0-498FDBFA6B23}" type="pres">
      <dgm:prSet presAssocID="{C5AA36D3-5ECD-4846-AB92-3385708B3C63}" presName="text4" presStyleLbl="fgAcc4" presStyleIdx="0" presStyleCnt="5">
        <dgm:presLayoutVars>
          <dgm:chPref val="3"/>
        </dgm:presLayoutVars>
      </dgm:prSet>
      <dgm:spPr/>
    </dgm:pt>
    <dgm:pt modelId="{787EB63F-2DD1-4F49-887B-B410BD41BE49}" type="pres">
      <dgm:prSet presAssocID="{C5AA36D3-5ECD-4846-AB92-3385708B3C63}" presName="hierChild5" presStyleCnt="0"/>
      <dgm:spPr/>
    </dgm:pt>
    <dgm:pt modelId="{C1EF94B3-7FA2-4649-8D07-3967ADE4482B}" type="pres">
      <dgm:prSet presAssocID="{8970E40B-FD06-4942-8A16-9316EE75AB86}" presName="Name23" presStyleLbl="parChTrans1D4" presStyleIdx="1" presStyleCnt="5"/>
      <dgm:spPr/>
    </dgm:pt>
    <dgm:pt modelId="{E41ACDB7-45F7-F943-92DF-918341C88383}" type="pres">
      <dgm:prSet presAssocID="{AA4FC516-6BDB-8942-B414-0EB21E0167E5}" presName="hierRoot4" presStyleCnt="0"/>
      <dgm:spPr/>
    </dgm:pt>
    <dgm:pt modelId="{CFD0A0A6-6C41-5047-86B5-061B07D5A9C6}" type="pres">
      <dgm:prSet presAssocID="{AA4FC516-6BDB-8942-B414-0EB21E0167E5}" presName="composite4" presStyleCnt="0"/>
      <dgm:spPr/>
    </dgm:pt>
    <dgm:pt modelId="{A85EE16F-5028-1E41-8871-3E74287F1F49}" type="pres">
      <dgm:prSet presAssocID="{AA4FC516-6BDB-8942-B414-0EB21E0167E5}" presName="background4" presStyleLbl="node4" presStyleIdx="1" presStyleCnt="5"/>
      <dgm:spPr>
        <a:solidFill>
          <a:srgbClr val="4B7919"/>
        </a:solidFill>
      </dgm:spPr>
    </dgm:pt>
    <dgm:pt modelId="{CB1CAB97-2FAE-F14C-B12F-52316F89710D}" type="pres">
      <dgm:prSet presAssocID="{AA4FC516-6BDB-8942-B414-0EB21E0167E5}" presName="text4" presStyleLbl="fgAcc4" presStyleIdx="1" presStyleCnt="5">
        <dgm:presLayoutVars>
          <dgm:chPref val="3"/>
        </dgm:presLayoutVars>
      </dgm:prSet>
      <dgm:spPr/>
    </dgm:pt>
    <dgm:pt modelId="{939F75DD-A94E-854A-A612-341D5DB5A6A2}" type="pres">
      <dgm:prSet presAssocID="{AA4FC516-6BDB-8942-B414-0EB21E0167E5}" presName="hierChild5" presStyleCnt="0"/>
      <dgm:spPr/>
    </dgm:pt>
    <dgm:pt modelId="{BB6B8696-5C11-AF4E-BA2B-DFB5B2BED51E}" type="pres">
      <dgm:prSet presAssocID="{8BDA221F-FB51-CE47-9B0E-20F6A29AE05D}" presName="Name23" presStyleLbl="parChTrans1D4" presStyleIdx="2" presStyleCnt="5"/>
      <dgm:spPr/>
    </dgm:pt>
    <dgm:pt modelId="{DAEAC4BA-3659-2940-BB29-677B8E3929D2}" type="pres">
      <dgm:prSet presAssocID="{10F2E92E-96E8-604C-AF07-A9D3322D2A78}" presName="hierRoot4" presStyleCnt="0"/>
      <dgm:spPr/>
    </dgm:pt>
    <dgm:pt modelId="{4919F25B-9A5D-6B42-B028-6BEAA66A7744}" type="pres">
      <dgm:prSet presAssocID="{10F2E92E-96E8-604C-AF07-A9D3322D2A78}" presName="composite4" presStyleCnt="0"/>
      <dgm:spPr/>
    </dgm:pt>
    <dgm:pt modelId="{B2D2F252-A102-3143-BCC3-A8A65C5CA44C}" type="pres">
      <dgm:prSet presAssocID="{10F2E92E-96E8-604C-AF07-A9D3322D2A78}" presName="background4" presStyleLbl="node4" presStyleIdx="2" presStyleCnt="5"/>
      <dgm:spPr>
        <a:solidFill>
          <a:srgbClr val="4B7919"/>
        </a:solidFill>
      </dgm:spPr>
    </dgm:pt>
    <dgm:pt modelId="{E175022F-6F8F-CE4A-A67B-BB27C97598BC}" type="pres">
      <dgm:prSet presAssocID="{10F2E92E-96E8-604C-AF07-A9D3322D2A78}" presName="text4" presStyleLbl="fgAcc4" presStyleIdx="2" presStyleCnt="5">
        <dgm:presLayoutVars>
          <dgm:chPref val="3"/>
        </dgm:presLayoutVars>
      </dgm:prSet>
      <dgm:spPr/>
    </dgm:pt>
    <dgm:pt modelId="{7CB51D59-65ED-3B4C-B36E-19314023887D}" type="pres">
      <dgm:prSet presAssocID="{10F2E92E-96E8-604C-AF07-A9D3322D2A78}" presName="hierChild5" presStyleCnt="0"/>
      <dgm:spPr/>
    </dgm:pt>
    <dgm:pt modelId="{E870DFCC-5C74-E940-8FE2-D2B5CFF8FD32}" type="pres">
      <dgm:prSet presAssocID="{2A2EA2AC-2563-3445-8B5A-4BCA573AE0B2}" presName="Name10" presStyleLbl="parChTrans1D2" presStyleIdx="1" presStyleCnt="2"/>
      <dgm:spPr/>
    </dgm:pt>
    <dgm:pt modelId="{14DF78B0-2BFF-8A4E-9199-612412AA9CAD}" type="pres">
      <dgm:prSet presAssocID="{17851DCB-920D-124B-A8F6-2C9E5A2DBD91}" presName="hierRoot2" presStyleCnt="0"/>
      <dgm:spPr/>
    </dgm:pt>
    <dgm:pt modelId="{659F55F1-ED99-5142-95D8-0FC7F84102FF}" type="pres">
      <dgm:prSet presAssocID="{17851DCB-920D-124B-A8F6-2C9E5A2DBD91}" presName="composite2" presStyleCnt="0"/>
      <dgm:spPr/>
    </dgm:pt>
    <dgm:pt modelId="{A162C1CF-94CA-844C-9544-3DEDC88C5EE5}" type="pres">
      <dgm:prSet presAssocID="{17851DCB-920D-124B-A8F6-2C9E5A2DBD91}" presName="background2" presStyleLbl="node2" presStyleIdx="1" presStyleCnt="2"/>
      <dgm:spPr>
        <a:solidFill>
          <a:srgbClr val="C00000"/>
        </a:solidFill>
      </dgm:spPr>
    </dgm:pt>
    <dgm:pt modelId="{1230B3F1-D63E-5E48-B652-E8B068F32AE5}" type="pres">
      <dgm:prSet presAssocID="{17851DCB-920D-124B-A8F6-2C9E5A2DBD91}" presName="text2" presStyleLbl="fgAcc2" presStyleIdx="1" presStyleCnt="2">
        <dgm:presLayoutVars>
          <dgm:chPref val="3"/>
        </dgm:presLayoutVars>
      </dgm:prSet>
      <dgm:spPr/>
    </dgm:pt>
    <dgm:pt modelId="{AE710114-766D-C14C-8018-FB74136A752B}" type="pres">
      <dgm:prSet presAssocID="{17851DCB-920D-124B-A8F6-2C9E5A2DBD91}" presName="hierChild3" presStyleCnt="0"/>
      <dgm:spPr/>
    </dgm:pt>
    <dgm:pt modelId="{299E4054-1B6D-6147-995B-2A92BB5D7BA5}" type="pres">
      <dgm:prSet presAssocID="{CDBA4B88-8A6D-B240-983A-C72795F1F78A}" presName="Name17" presStyleLbl="parChTrans1D3" presStyleIdx="1" presStyleCnt="2"/>
      <dgm:spPr/>
    </dgm:pt>
    <dgm:pt modelId="{E807D1F1-AA94-A84A-86E4-A98709C60621}" type="pres">
      <dgm:prSet presAssocID="{DAE94D9A-2428-1C46-A7B9-73287FE2F076}" presName="hierRoot3" presStyleCnt="0"/>
      <dgm:spPr/>
    </dgm:pt>
    <dgm:pt modelId="{EA518E0E-E48F-7844-9DC9-0011BC94F379}" type="pres">
      <dgm:prSet presAssocID="{DAE94D9A-2428-1C46-A7B9-73287FE2F076}" presName="composite3" presStyleCnt="0"/>
      <dgm:spPr/>
    </dgm:pt>
    <dgm:pt modelId="{5694F18E-18CF-684B-978F-C7D7EB7DB5AC}" type="pres">
      <dgm:prSet presAssocID="{DAE94D9A-2428-1C46-A7B9-73287FE2F076}" presName="background3" presStyleLbl="node3" presStyleIdx="1" presStyleCnt="2"/>
      <dgm:spPr>
        <a:solidFill>
          <a:srgbClr val="C00000"/>
        </a:solidFill>
      </dgm:spPr>
    </dgm:pt>
    <dgm:pt modelId="{3B44F018-847C-A141-A1A8-4004BF282C29}" type="pres">
      <dgm:prSet presAssocID="{DAE94D9A-2428-1C46-A7B9-73287FE2F076}" presName="text3" presStyleLbl="fgAcc3" presStyleIdx="1" presStyleCnt="2">
        <dgm:presLayoutVars>
          <dgm:chPref val="3"/>
        </dgm:presLayoutVars>
      </dgm:prSet>
      <dgm:spPr/>
    </dgm:pt>
    <dgm:pt modelId="{F4A56B3B-50AB-B04B-A9B6-0E959D946445}" type="pres">
      <dgm:prSet presAssocID="{DAE94D9A-2428-1C46-A7B9-73287FE2F076}" presName="hierChild4" presStyleCnt="0"/>
      <dgm:spPr/>
    </dgm:pt>
    <dgm:pt modelId="{A6524E49-C7BF-1548-83B1-019AC8922D99}" type="pres">
      <dgm:prSet presAssocID="{9E19C0E4-EC2F-0E41-B169-CF8EE019932B}" presName="Name23" presStyleLbl="parChTrans1D4" presStyleIdx="3" presStyleCnt="5"/>
      <dgm:spPr/>
    </dgm:pt>
    <dgm:pt modelId="{2C5A29BF-0A97-F041-BA7C-8CE7739791F8}" type="pres">
      <dgm:prSet presAssocID="{4F2D8C22-2011-EC4F-B463-3C71BBBBF6A0}" presName="hierRoot4" presStyleCnt="0"/>
      <dgm:spPr/>
    </dgm:pt>
    <dgm:pt modelId="{31E5D345-D957-644D-A337-341C8DD9A4AF}" type="pres">
      <dgm:prSet presAssocID="{4F2D8C22-2011-EC4F-B463-3C71BBBBF6A0}" presName="composite4" presStyleCnt="0"/>
      <dgm:spPr/>
    </dgm:pt>
    <dgm:pt modelId="{97A20B96-4B4E-134B-9F9E-2EF6ADC56B90}" type="pres">
      <dgm:prSet presAssocID="{4F2D8C22-2011-EC4F-B463-3C71BBBBF6A0}" presName="background4" presStyleLbl="node4" presStyleIdx="3" presStyleCnt="5"/>
      <dgm:spPr>
        <a:solidFill>
          <a:srgbClr val="C00000"/>
        </a:solidFill>
      </dgm:spPr>
    </dgm:pt>
    <dgm:pt modelId="{52CC9C7F-2F2D-F44A-B383-87E7AEA7B712}" type="pres">
      <dgm:prSet presAssocID="{4F2D8C22-2011-EC4F-B463-3C71BBBBF6A0}" presName="text4" presStyleLbl="fgAcc4" presStyleIdx="3" presStyleCnt="5">
        <dgm:presLayoutVars>
          <dgm:chPref val="3"/>
        </dgm:presLayoutVars>
      </dgm:prSet>
      <dgm:spPr/>
    </dgm:pt>
    <dgm:pt modelId="{9323B2BC-DD24-9142-BA44-FA06D417ACC6}" type="pres">
      <dgm:prSet presAssocID="{4F2D8C22-2011-EC4F-B463-3C71BBBBF6A0}" presName="hierChild5" presStyleCnt="0"/>
      <dgm:spPr/>
    </dgm:pt>
    <dgm:pt modelId="{E9001120-52E3-8242-9CB5-6EB3485635D6}" type="pres">
      <dgm:prSet presAssocID="{7792C44E-3540-3D4E-96EF-0E2593B51438}" presName="Name23" presStyleLbl="parChTrans1D4" presStyleIdx="4" presStyleCnt="5"/>
      <dgm:spPr/>
    </dgm:pt>
    <dgm:pt modelId="{41BD5203-AE85-3A4A-A463-620A564126EA}" type="pres">
      <dgm:prSet presAssocID="{63D78C57-F9FD-1E48-8DD8-B055A554B3DA}" presName="hierRoot4" presStyleCnt="0"/>
      <dgm:spPr/>
    </dgm:pt>
    <dgm:pt modelId="{B0ADE97D-4D0F-D84C-B996-654590108EDD}" type="pres">
      <dgm:prSet presAssocID="{63D78C57-F9FD-1E48-8DD8-B055A554B3DA}" presName="composite4" presStyleCnt="0"/>
      <dgm:spPr/>
    </dgm:pt>
    <dgm:pt modelId="{4DEEA023-4035-8F44-B952-C653FFEFF123}" type="pres">
      <dgm:prSet presAssocID="{63D78C57-F9FD-1E48-8DD8-B055A554B3DA}" presName="background4" presStyleLbl="node4" presStyleIdx="4" presStyleCnt="5"/>
      <dgm:spPr>
        <a:solidFill>
          <a:srgbClr val="C00000"/>
        </a:solidFill>
      </dgm:spPr>
    </dgm:pt>
    <dgm:pt modelId="{D341C102-EFCB-E542-B274-F2232A2DC86A}" type="pres">
      <dgm:prSet presAssocID="{63D78C57-F9FD-1E48-8DD8-B055A554B3DA}" presName="text4" presStyleLbl="fgAcc4" presStyleIdx="4" presStyleCnt="5">
        <dgm:presLayoutVars>
          <dgm:chPref val="3"/>
        </dgm:presLayoutVars>
      </dgm:prSet>
      <dgm:spPr/>
    </dgm:pt>
    <dgm:pt modelId="{B0A72558-1014-F146-9287-CD2593752499}" type="pres">
      <dgm:prSet presAssocID="{63D78C57-F9FD-1E48-8DD8-B055A554B3DA}" presName="hierChild5" presStyleCnt="0"/>
      <dgm:spPr/>
    </dgm:pt>
  </dgm:ptLst>
  <dgm:cxnLst>
    <dgm:cxn modelId="{2DAC8A07-6915-FE4F-914B-BFF44B8C11BB}" srcId="{27FEDA1A-A89E-304F-9B6E-82A0CF110DDC}" destId="{10F2E92E-96E8-604C-AF07-A9D3322D2A78}" srcOrd="2" destOrd="0" parTransId="{8BDA221F-FB51-CE47-9B0E-20F6A29AE05D}" sibTransId="{19E98E0E-C181-9B42-84E1-BB38148D0B51}"/>
    <dgm:cxn modelId="{B2F93608-EF35-8F4C-A895-4586FB5E1B90}" type="presOf" srcId="{15ABBBB6-DDEF-0E4D-B34D-713B175B3CD6}" destId="{294D1391-05F7-AF43-83BF-AAA011E784DA}" srcOrd="0" destOrd="0" presId="urn:microsoft.com/office/officeart/2005/8/layout/hierarchy1"/>
    <dgm:cxn modelId="{41A9E60F-4488-3A45-BE1F-A3E9196332D2}" srcId="{DAE94D9A-2428-1C46-A7B9-73287FE2F076}" destId="{63D78C57-F9FD-1E48-8DD8-B055A554B3DA}" srcOrd="1" destOrd="0" parTransId="{7792C44E-3540-3D4E-96EF-0E2593B51438}" sibTransId="{F3D91973-5D74-044D-83E0-CBAFA9D30E0E}"/>
    <dgm:cxn modelId="{1D4F2415-C6DC-EF44-BD68-B3A5D10BDE5D}" type="presOf" srcId="{AA4FC516-6BDB-8942-B414-0EB21E0167E5}" destId="{CB1CAB97-2FAE-F14C-B12F-52316F89710D}" srcOrd="0" destOrd="0" presId="urn:microsoft.com/office/officeart/2005/8/layout/hierarchy1"/>
    <dgm:cxn modelId="{A8507921-68D5-FB4D-978F-D1C749B7CCCB}" srcId="{17851DCB-920D-124B-A8F6-2C9E5A2DBD91}" destId="{DAE94D9A-2428-1C46-A7B9-73287FE2F076}" srcOrd="0" destOrd="0" parTransId="{CDBA4B88-8A6D-B240-983A-C72795F1F78A}" sibTransId="{442598DD-EFBC-F94F-A0B8-58C4D830C646}"/>
    <dgm:cxn modelId="{448E3C24-02A8-BB43-9B8B-7880E5C2C351}" type="presOf" srcId="{C5AA36D3-5ECD-4846-AB92-3385708B3C63}" destId="{7E240367-DC24-9246-B4A0-498FDBFA6B23}" srcOrd="0" destOrd="0" presId="urn:microsoft.com/office/officeart/2005/8/layout/hierarchy1"/>
    <dgm:cxn modelId="{F862F229-F2D0-7D47-8707-5F1C8CA474F5}" type="presOf" srcId="{8BDA221F-FB51-CE47-9B0E-20F6A29AE05D}" destId="{BB6B8696-5C11-AF4E-BA2B-DFB5B2BED51E}" srcOrd="0" destOrd="0" presId="urn:microsoft.com/office/officeart/2005/8/layout/hierarchy1"/>
    <dgm:cxn modelId="{1A93532E-5686-3940-BA69-D1DEAB44EBC2}" type="presOf" srcId="{27FEDA1A-A89E-304F-9B6E-82A0CF110DDC}" destId="{86E04C73-F941-D24B-BB9B-B2EF32BF0E88}" srcOrd="0" destOrd="0" presId="urn:microsoft.com/office/officeart/2005/8/layout/hierarchy1"/>
    <dgm:cxn modelId="{68A1EF2E-63E7-8047-A318-3A9A9FBE9CE3}" type="presOf" srcId="{4F2D8C22-2011-EC4F-B463-3C71BBBBF6A0}" destId="{52CC9C7F-2F2D-F44A-B383-87E7AEA7B712}" srcOrd="0" destOrd="0" presId="urn:microsoft.com/office/officeart/2005/8/layout/hierarchy1"/>
    <dgm:cxn modelId="{CD3AD151-894B-3444-B867-81000C890A6F}" type="presOf" srcId="{9E19C0E4-EC2F-0E41-B169-CF8EE019932B}" destId="{A6524E49-C7BF-1548-83B1-019AC8922D99}" srcOrd="0" destOrd="0" presId="urn:microsoft.com/office/officeart/2005/8/layout/hierarchy1"/>
    <dgm:cxn modelId="{55A76E55-53FA-1B46-9CEA-E22D0BECD835}" type="presOf" srcId="{CDBA4B88-8A6D-B240-983A-C72795F1F78A}" destId="{299E4054-1B6D-6147-995B-2A92BB5D7BA5}" srcOrd="0" destOrd="0" presId="urn:microsoft.com/office/officeart/2005/8/layout/hierarchy1"/>
    <dgm:cxn modelId="{18797856-0B50-6A4C-ABB6-0067ECC2DD66}" type="presOf" srcId="{72BEA6E7-FC33-114F-9B54-74BCBAB70B80}" destId="{BE16AD52-05DA-0B4C-BA29-C2BA68714AF3}" srcOrd="0" destOrd="0" presId="urn:microsoft.com/office/officeart/2005/8/layout/hierarchy1"/>
    <dgm:cxn modelId="{17C2F364-992E-4F42-9B73-F250584D9ECC}" type="presOf" srcId="{17851DCB-920D-124B-A8F6-2C9E5A2DBD91}" destId="{1230B3F1-D63E-5E48-B652-E8B068F32AE5}" srcOrd="0" destOrd="0" presId="urn:microsoft.com/office/officeart/2005/8/layout/hierarchy1"/>
    <dgm:cxn modelId="{1C3BD565-1B26-D048-ADEE-B66DF8A2A1CA}" type="presOf" srcId="{7792C44E-3540-3D4E-96EF-0E2593B51438}" destId="{E9001120-52E3-8242-9CB5-6EB3485635D6}" srcOrd="0" destOrd="0" presId="urn:microsoft.com/office/officeart/2005/8/layout/hierarchy1"/>
    <dgm:cxn modelId="{D7D91369-A659-0742-B4C1-BFA863790A8F}" type="presOf" srcId="{10F2E92E-96E8-604C-AF07-A9D3322D2A78}" destId="{E175022F-6F8F-CE4A-A67B-BB27C97598BC}" srcOrd="0" destOrd="0" presId="urn:microsoft.com/office/officeart/2005/8/layout/hierarchy1"/>
    <dgm:cxn modelId="{96032774-A387-AF49-9F09-D518D6818621}" type="presOf" srcId="{47AD3EE7-6A27-1746-A0D4-526D1EDEAB18}" destId="{2D54A27B-5ADD-8248-A27E-E3C72183DD52}" srcOrd="0" destOrd="0" presId="urn:microsoft.com/office/officeart/2005/8/layout/hierarchy1"/>
    <dgm:cxn modelId="{60914A7A-6F23-534D-9809-5494BB61F0FF}" type="presOf" srcId="{28366F0D-D2AF-D74E-8BE8-288C03287E07}" destId="{7AE9FD30-9261-A14D-AE4D-BDB5E4C8EA20}" srcOrd="0" destOrd="0" presId="urn:microsoft.com/office/officeart/2005/8/layout/hierarchy1"/>
    <dgm:cxn modelId="{8DDBCD8D-B4D3-9B4A-9905-4830CD6C4702}" srcId="{DAE94D9A-2428-1C46-A7B9-73287FE2F076}" destId="{4F2D8C22-2011-EC4F-B463-3C71BBBBF6A0}" srcOrd="0" destOrd="0" parTransId="{9E19C0E4-EC2F-0E41-B169-CF8EE019932B}" sibTransId="{CA551CE2-C976-FE42-B6B4-8065D80D1721}"/>
    <dgm:cxn modelId="{7670D190-51F1-3D4A-B39F-A641669DF961}" type="presOf" srcId="{63D78C57-F9FD-1E48-8DD8-B055A554B3DA}" destId="{D341C102-EFCB-E542-B274-F2232A2DC86A}" srcOrd="0" destOrd="0" presId="urn:microsoft.com/office/officeart/2005/8/layout/hierarchy1"/>
    <dgm:cxn modelId="{106BFC9C-B872-3045-A239-BD31779F88E6}" type="presOf" srcId="{F8F25676-6245-4E43-BE65-168A0216D611}" destId="{4B020118-7230-B641-9821-7CA20C46FB1B}" srcOrd="0" destOrd="0" presId="urn:microsoft.com/office/officeart/2005/8/layout/hierarchy1"/>
    <dgm:cxn modelId="{051EBFA2-53F7-184D-AEEB-24060A6E190B}" type="presOf" srcId="{DAE94D9A-2428-1C46-A7B9-73287FE2F076}" destId="{3B44F018-847C-A141-A1A8-4004BF282C29}" srcOrd="0" destOrd="0" presId="urn:microsoft.com/office/officeart/2005/8/layout/hierarchy1"/>
    <dgm:cxn modelId="{14668AAD-AF82-5E4A-BF04-357D207FA422}" type="presOf" srcId="{8970E40B-FD06-4942-8A16-9316EE75AB86}" destId="{C1EF94B3-7FA2-4649-8D07-3967ADE4482B}" srcOrd="0" destOrd="0" presId="urn:microsoft.com/office/officeart/2005/8/layout/hierarchy1"/>
    <dgm:cxn modelId="{F72770C2-32F2-D345-9CAF-3DE3B2D8BC8E}" type="presOf" srcId="{4C021B72-B727-D040-93E2-6A9577277028}" destId="{5B3E855A-067A-A94D-8ECF-E0762410E186}" srcOrd="0" destOrd="0" presId="urn:microsoft.com/office/officeart/2005/8/layout/hierarchy1"/>
    <dgm:cxn modelId="{BF8BCFC7-D000-7847-8281-A5F1B615BC11}" srcId="{27FEDA1A-A89E-304F-9B6E-82A0CF110DDC}" destId="{AA4FC516-6BDB-8942-B414-0EB21E0167E5}" srcOrd="1" destOrd="0" parTransId="{8970E40B-FD06-4942-8A16-9316EE75AB86}" sibTransId="{7F581D4F-066C-9E42-9127-C4626E786314}"/>
    <dgm:cxn modelId="{51A51DDD-6BA3-C740-8F5E-DB1B7EE0E79E}" srcId="{15ABBBB6-DDEF-0E4D-B34D-713B175B3CD6}" destId="{27FEDA1A-A89E-304F-9B6E-82A0CF110DDC}" srcOrd="0" destOrd="0" parTransId="{72BEA6E7-FC33-114F-9B54-74BCBAB70B80}" sibTransId="{76EBF567-4F97-2B42-9237-E1E5681F27E8}"/>
    <dgm:cxn modelId="{C23B0FE8-8504-2A4A-BA33-D647B9FBC337}" srcId="{27FEDA1A-A89E-304F-9B6E-82A0CF110DDC}" destId="{C5AA36D3-5ECD-4846-AB92-3385708B3C63}" srcOrd="0" destOrd="0" parTransId="{28366F0D-D2AF-D74E-8BE8-288C03287E07}" sibTransId="{8C9FCFC5-A418-6245-9521-3003D8122C9B}"/>
    <dgm:cxn modelId="{C976A6EC-F55B-0447-8A10-678E24423D6C}" srcId="{4C021B72-B727-D040-93E2-6A9577277028}" destId="{F8F25676-6245-4E43-BE65-168A0216D611}" srcOrd="0" destOrd="0" parTransId="{9A8FD819-0976-EF4B-B47E-052D1F8D7B10}" sibTransId="{E02D2AFF-6B60-1940-9258-B1EA77DBFE0F}"/>
    <dgm:cxn modelId="{99C21DF4-C739-0741-8FA1-FB94BE7A72AF}" type="presOf" srcId="{2A2EA2AC-2563-3445-8B5A-4BCA573AE0B2}" destId="{E870DFCC-5C74-E940-8FE2-D2B5CFF8FD32}" srcOrd="0" destOrd="0" presId="urn:microsoft.com/office/officeart/2005/8/layout/hierarchy1"/>
    <dgm:cxn modelId="{EB7A36F9-7396-F046-8362-1F058C44E490}" srcId="{F8F25676-6245-4E43-BE65-168A0216D611}" destId="{17851DCB-920D-124B-A8F6-2C9E5A2DBD91}" srcOrd="1" destOrd="0" parTransId="{2A2EA2AC-2563-3445-8B5A-4BCA573AE0B2}" sibTransId="{50CFBBB1-25F7-AF4B-AD91-CBB9EF252915}"/>
    <dgm:cxn modelId="{13F418FA-8A31-6F4D-972B-DE0982EF5F27}" srcId="{F8F25676-6245-4E43-BE65-168A0216D611}" destId="{15ABBBB6-DDEF-0E4D-B34D-713B175B3CD6}" srcOrd="0" destOrd="0" parTransId="{47AD3EE7-6A27-1746-A0D4-526D1EDEAB18}" sibTransId="{F2A6B9A5-9F80-784C-88BF-F8924D285F32}"/>
    <dgm:cxn modelId="{BA5DCF7D-6FA9-6C44-9FCB-B1C9810C3960}" type="presParOf" srcId="{5B3E855A-067A-A94D-8ECF-E0762410E186}" destId="{2A19FC5D-3B86-E441-BA4D-6611533F1127}" srcOrd="0" destOrd="0" presId="urn:microsoft.com/office/officeart/2005/8/layout/hierarchy1"/>
    <dgm:cxn modelId="{85B494BF-4B9C-304C-99BE-AB2EB3E17AB3}" type="presParOf" srcId="{2A19FC5D-3B86-E441-BA4D-6611533F1127}" destId="{951FA09B-C2CC-9E4E-8447-F774CA2FFA6A}" srcOrd="0" destOrd="0" presId="urn:microsoft.com/office/officeart/2005/8/layout/hierarchy1"/>
    <dgm:cxn modelId="{DD14E0A5-1483-6245-959C-6C2516C66692}" type="presParOf" srcId="{951FA09B-C2CC-9E4E-8447-F774CA2FFA6A}" destId="{09E2A66F-0B9C-B14D-95E8-CABFB5F4927C}" srcOrd="0" destOrd="0" presId="urn:microsoft.com/office/officeart/2005/8/layout/hierarchy1"/>
    <dgm:cxn modelId="{8E7EE42A-7D29-8C46-B197-2DE165A320CC}" type="presParOf" srcId="{951FA09B-C2CC-9E4E-8447-F774CA2FFA6A}" destId="{4B020118-7230-B641-9821-7CA20C46FB1B}" srcOrd="1" destOrd="0" presId="urn:microsoft.com/office/officeart/2005/8/layout/hierarchy1"/>
    <dgm:cxn modelId="{F7865D78-421F-7646-9E25-76AD58329ED9}" type="presParOf" srcId="{2A19FC5D-3B86-E441-BA4D-6611533F1127}" destId="{A0118F71-FBAE-B34B-A296-27BFFFC2CC37}" srcOrd="1" destOrd="0" presId="urn:microsoft.com/office/officeart/2005/8/layout/hierarchy1"/>
    <dgm:cxn modelId="{6D8FD58B-6AA7-F841-8153-0080264076D4}" type="presParOf" srcId="{A0118F71-FBAE-B34B-A296-27BFFFC2CC37}" destId="{2D54A27B-5ADD-8248-A27E-E3C72183DD52}" srcOrd="0" destOrd="0" presId="urn:microsoft.com/office/officeart/2005/8/layout/hierarchy1"/>
    <dgm:cxn modelId="{4C97A570-839E-9E41-926C-8894439931AC}" type="presParOf" srcId="{A0118F71-FBAE-B34B-A296-27BFFFC2CC37}" destId="{98F6457E-D588-5C43-B325-8CC034379310}" srcOrd="1" destOrd="0" presId="urn:microsoft.com/office/officeart/2005/8/layout/hierarchy1"/>
    <dgm:cxn modelId="{349FFCA4-658F-5343-AF89-75B5F9483149}" type="presParOf" srcId="{98F6457E-D588-5C43-B325-8CC034379310}" destId="{88EFBCBB-F2E2-0E42-9867-590E691B7DEB}" srcOrd="0" destOrd="0" presId="urn:microsoft.com/office/officeart/2005/8/layout/hierarchy1"/>
    <dgm:cxn modelId="{BC194C6C-E5B2-124D-8894-7E4716E62B71}" type="presParOf" srcId="{88EFBCBB-F2E2-0E42-9867-590E691B7DEB}" destId="{3D53A4DC-0D22-A441-95B9-E1369A686A5D}" srcOrd="0" destOrd="0" presId="urn:microsoft.com/office/officeart/2005/8/layout/hierarchy1"/>
    <dgm:cxn modelId="{65B47373-9AAC-3940-81BB-711A97C8B5F9}" type="presParOf" srcId="{88EFBCBB-F2E2-0E42-9867-590E691B7DEB}" destId="{294D1391-05F7-AF43-83BF-AAA011E784DA}" srcOrd="1" destOrd="0" presId="urn:microsoft.com/office/officeart/2005/8/layout/hierarchy1"/>
    <dgm:cxn modelId="{94EE7FAC-65A8-D444-9CEF-B047FAC4946C}" type="presParOf" srcId="{98F6457E-D588-5C43-B325-8CC034379310}" destId="{6AA55791-CB05-A346-B20F-F7BD40F1ED4E}" srcOrd="1" destOrd="0" presId="urn:microsoft.com/office/officeart/2005/8/layout/hierarchy1"/>
    <dgm:cxn modelId="{2E86CA7C-BC78-5949-AB60-FD26EF80B572}" type="presParOf" srcId="{6AA55791-CB05-A346-B20F-F7BD40F1ED4E}" destId="{BE16AD52-05DA-0B4C-BA29-C2BA68714AF3}" srcOrd="0" destOrd="0" presId="urn:microsoft.com/office/officeart/2005/8/layout/hierarchy1"/>
    <dgm:cxn modelId="{BFCB9B0A-59D4-C143-AFCB-54DD82901BB1}" type="presParOf" srcId="{6AA55791-CB05-A346-B20F-F7BD40F1ED4E}" destId="{F300245F-A065-6E4A-89C2-604DEC93C5E8}" srcOrd="1" destOrd="0" presId="urn:microsoft.com/office/officeart/2005/8/layout/hierarchy1"/>
    <dgm:cxn modelId="{38000B1E-07F9-184B-BE8E-4B66105AA86F}" type="presParOf" srcId="{F300245F-A065-6E4A-89C2-604DEC93C5E8}" destId="{7482AB09-D9A4-3B4D-8718-C96EF8743D50}" srcOrd="0" destOrd="0" presId="urn:microsoft.com/office/officeart/2005/8/layout/hierarchy1"/>
    <dgm:cxn modelId="{5478711E-A59C-9141-82A7-052AA24E86F9}" type="presParOf" srcId="{7482AB09-D9A4-3B4D-8718-C96EF8743D50}" destId="{E6C00586-ADFE-1C4C-A10E-D4BDC28E9E01}" srcOrd="0" destOrd="0" presId="urn:microsoft.com/office/officeart/2005/8/layout/hierarchy1"/>
    <dgm:cxn modelId="{566F1676-2CD7-F643-B686-C2DD28404E9B}" type="presParOf" srcId="{7482AB09-D9A4-3B4D-8718-C96EF8743D50}" destId="{86E04C73-F941-D24B-BB9B-B2EF32BF0E88}" srcOrd="1" destOrd="0" presId="urn:microsoft.com/office/officeart/2005/8/layout/hierarchy1"/>
    <dgm:cxn modelId="{43B7427B-2793-8946-A7E6-30DBFA1DBC9F}" type="presParOf" srcId="{F300245F-A065-6E4A-89C2-604DEC93C5E8}" destId="{F9BAF48E-DEEF-9E4B-9006-65C754748CEC}" srcOrd="1" destOrd="0" presId="urn:microsoft.com/office/officeart/2005/8/layout/hierarchy1"/>
    <dgm:cxn modelId="{BDB6F9EF-B471-C04B-8D73-CBC5BFDF4EB9}" type="presParOf" srcId="{F9BAF48E-DEEF-9E4B-9006-65C754748CEC}" destId="{7AE9FD30-9261-A14D-AE4D-BDB5E4C8EA20}" srcOrd="0" destOrd="0" presId="urn:microsoft.com/office/officeart/2005/8/layout/hierarchy1"/>
    <dgm:cxn modelId="{841868EA-FA32-634A-A9FF-444488F5EABF}" type="presParOf" srcId="{F9BAF48E-DEEF-9E4B-9006-65C754748CEC}" destId="{BAA6A205-D48C-A446-A604-19F1644B6A8E}" srcOrd="1" destOrd="0" presId="urn:microsoft.com/office/officeart/2005/8/layout/hierarchy1"/>
    <dgm:cxn modelId="{8C642F86-7D4E-4A49-8B4C-59CA18F567EA}" type="presParOf" srcId="{BAA6A205-D48C-A446-A604-19F1644B6A8E}" destId="{4B815266-80A7-5344-8A0E-747FD1439B43}" srcOrd="0" destOrd="0" presId="urn:microsoft.com/office/officeart/2005/8/layout/hierarchy1"/>
    <dgm:cxn modelId="{A60E95ED-D487-1947-957B-DE2F409D7630}" type="presParOf" srcId="{4B815266-80A7-5344-8A0E-747FD1439B43}" destId="{CD6369DC-EFE0-8649-BE18-B7A24C506E88}" srcOrd="0" destOrd="0" presId="urn:microsoft.com/office/officeart/2005/8/layout/hierarchy1"/>
    <dgm:cxn modelId="{6C4C9B3B-3878-1747-8EE9-404F4C02A953}" type="presParOf" srcId="{4B815266-80A7-5344-8A0E-747FD1439B43}" destId="{7E240367-DC24-9246-B4A0-498FDBFA6B23}" srcOrd="1" destOrd="0" presId="urn:microsoft.com/office/officeart/2005/8/layout/hierarchy1"/>
    <dgm:cxn modelId="{B4D04725-7032-0244-AABF-487197CCC7BA}" type="presParOf" srcId="{BAA6A205-D48C-A446-A604-19F1644B6A8E}" destId="{787EB63F-2DD1-4F49-887B-B410BD41BE49}" srcOrd="1" destOrd="0" presId="urn:microsoft.com/office/officeart/2005/8/layout/hierarchy1"/>
    <dgm:cxn modelId="{60DB7787-2B2A-2D44-B536-7107AE4F3AD8}" type="presParOf" srcId="{F9BAF48E-DEEF-9E4B-9006-65C754748CEC}" destId="{C1EF94B3-7FA2-4649-8D07-3967ADE4482B}" srcOrd="2" destOrd="0" presId="urn:microsoft.com/office/officeart/2005/8/layout/hierarchy1"/>
    <dgm:cxn modelId="{7F0A1D41-8C4A-AB4A-98FA-C507C71A6E0A}" type="presParOf" srcId="{F9BAF48E-DEEF-9E4B-9006-65C754748CEC}" destId="{E41ACDB7-45F7-F943-92DF-918341C88383}" srcOrd="3" destOrd="0" presId="urn:microsoft.com/office/officeart/2005/8/layout/hierarchy1"/>
    <dgm:cxn modelId="{0D858CA3-B681-7243-8E84-CC4197ECA4E1}" type="presParOf" srcId="{E41ACDB7-45F7-F943-92DF-918341C88383}" destId="{CFD0A0A6-6C41-5047-86B5-061B07D5A9C6}" srcOrd="0" destOrd="0" presId="urn:microsoft.com/office/officeart/2005/8/layout/hierarchy1"/>
    <dgm:cxn modelId="{999CB0BC-D541-7446-AE0D-8D6C8E000C67}" type="presParOf" srcId="{CFD0A0A6-6C41-5047-86B5-061B07D5A9C6}" destId="{A85EE16F-5028-1E41-8871-3E74287F1F49}" srcOrd="0" destOrd="0" presId="urn:microsoft.com/office/officeart/2005/8/layout/hierarchy1"/>
    <dgm:cxn modelId="{A19C2EC0-5AE4-854E-BEB2-46745D4DA97E}" type="presParOf" srcId="{CFD0A0A6-6C41-5047-86B5-061B07D5A9C6}" destId="{CB1CAB97-2FAE-F14C-B12F-52316F89710D}" srcOrd="1" destOrd="0" presId="urn:microsoft.com/office/officeart/2005/8/layout/hierarchy1"/>
    <dgm:cxn modelId="{3FC18A9A-5C8E-904B-843A-57D1EFAFC15F}" type="presParOf" srcId="{E41ACDB7-45F7-F943-92DF-918341C88383}" destId="{939F75DD-A94E-854A-A612-341D5DB5A6A2}" srcOrd="1" destOrd="0" presId="urn:microsoft.com/office/officeart/2005/8/layout/hierarchy1"/>
    <dgm:cxn modelId="{904C3709-3B78-0841-8D77-AD90D652A3FC}" type="presParOf" srcId="{F9BAF48E-DEEF-9E4B-9006-65C754748CEC}" destId="{BB6B8696-5C11-AF4E-BA2B-DFB5B2BED51E}" srcOrd="4" destOrd="0" presId="urn:microsoft.com/office/officeart/2005/8/layout/hierarchy1"/>
    <dgm:cxn modelId="{57453782-DC30-8D49-88E8-7F4BC28037E4}" type="presParOf" srcId="{F9BAF48E-DEEF-9E4B-9006-65C754748CEC}" destId="{DAEAC4BA-3659-2940-BB29-677B8E3929D2}" srcOrd="5" destOrd="0" presId="urn:microsoft.com/office/officeart/2005/8/layout/hierarchy1"/>
    <dgm:cxn modelId="{7F3AAF31-F68A-CD42-8ECE-E7FFC2F618FD}" type="presParOf" srcId="{DAEAC4BA-3659-2940-BB29-677B8E3929D2}" destId="{4919F25B-9A5D-6B42-B028-6BEAA66A7744}" srcOrd="0" destOrd="0" presId="urn:microsoft.com/office/officeart/2005/8/layout/hierarchy1"/>
    <dgm:cxn modelId="{A258F7CC-74E9-A945-95D5-394BBD72C876}" type="presParOf" srcId="{4919F25B-9A5D-6B42-B028-6BEAA66A7744}" destId="{B2D2F252-A102-3143-BCC3-A8A65C5CA44C}" srcOrd="0" destOrd="0" presId="urn:microsoft.com/office/officeart/2005/8/layout/hierarchy1"/>
    <dgm:cxn modelId="{C2095FB4-D09C-E347-A4EE-DF025D9123CA}" type="presParOf" srcId="{4919F25B-9A5D-6B42-B028-6BEAA66A7744}" destId="{E175022F-6F8F-CE4A-A67B-BB27C97598BC}" srcOrd="1" destOrd="0" presId="urn:microsoft.com/office/officeart/2005/8/layout/hierarchy1"/>
    <dgm:cxn modelId="{BDBF1075-EB54-3948-9AFE-3634E3421B7C}" type="presParOf" srcId="{DAEAC4BA-3659-2940-BB29-677B8E3929D2}" destId="{7CB51D59-65ED-3B4C-B36E-19314023887D}" srcOrd="1" destOrd="0" presId="urn:microsoft.com/office/officeart/2005/8/layout/hierarchy1"/>
    <dgm:cxn modelId="{46CCE0F2-58F3-8544-8024-5E097A4E816C}" type="presParOf" srcId="{A0118F71-FBAE-B34B-A296-27BFFFC2CC37}" destId="{E870DFCC-5C74-E940-8FE2-D2B5CFF8FD32}" srcOrd="2" destOrd="0" presId="urn:microsoft.com/office/officeart/2005/8/layout/hierarchy1"/>
    <dgm:cxn modelId="{5FC652B2-1409-7143-8027-27440D54F0F1}" type="presParOf" srcId="{A0118F71-FBAE-B34B-A296-27BFFFC2CC37}" destId="{14DF78B0-2BFF-8A4E-9199-612412AA9CAD}" srcOrd="3" destOrd="0" presId="urn:microsoft.com/office/officeart/2005/8/layout/hierarchy1"/>
    <dgm:cxn modelId="{1559A96A-7D7B-544A-ADF2-51BE45C44D42}" type="presParOf" srcId="{14DF78B0-2BFF-8A4E-9199-612412AA9CAD}" destId="{659F55F1-ED99-5142-95D8-0FC7F84102FF}" srcOrd="0" destOrd="0" presId="urn:microsoft.com/office/officeart/2005/8/layout/hierarchy1"/>
    <dgm:cxn modelId="{D5345CDE-7309-E744-A7E2-9F2EAA4A7A63}" type="presParOf" srcId="{659F55F1-ED99-5142-95D8-0FC7F84102FF}" destId="{A162C1CF-94CA-844C-9544-3DEDC88C5EE5}" srcOrd="0" destOrd="0" presId="urn:microsoft.com/office/officeart/2005/8/layout/hierarchy1"/>
    <dgm:cxn modelId="{20B03993-1107-6543-8773-D712BF6944F5}" type="presParOf" srcId="{659F55F1-ED99-5142-95D8-0FC7F84102FF}" destId="{1230B3F1-D63E-5E48-B652-E8B068F32AE5}" srcOrd="1" destOrd="0" presId="urn:microsoft.com/office/officeart/2005/8/layout/hierarchy1"/>
    <dgm:cxn modelId="{C6AD6649-D583-A44C-8472-430EC742253D}" type="presParOf" srcId="{14DF78B0-2BFF-8A4E-9199-612412AA9CAD}" destId="{AE710114-766D-C14C-8018-FB74136A752B}" srcOrd="1" destOrd="0" presId="urn:microsoft.com/office/officeart/2005/8/layout/hierarchy1"/>
    <dgm:cxn modelId="{4C014830-BD6E-FB4B-86B6-AD540F3B2D99}" type="presParOf" srcId="{AE710114-766D-C14C-8018-FB74136A752B}" destId="{299E4054-1B6D-6147-995B-2A92BB5D7BA5}" srcOrd="0" destOrd="0" presId="urn:microsoft.com/office/officeart/2005/8/layout/hierarchy1"/>
    <dgm:cxn modelId="{6DD1F19C-778F-9E42-A21A-61832E83ECA4}" type="presParOf" srcId="{AE710114-766D-C14C-8018-FB74136A752B}" destId="{E807D1F1-AA94-A84A-86E4-A98709C60621}" srcOrd="1" destOrd="0" presId="urn:microsoft.com/office/officeart/2005/8/layout/hierarchy1"/>
    <dgm:cxn modelId="{6B1288A6-D813-DF4F-AFA2-56F5B6262C9E}" type="presParOf" srcId="{E807D1F1-AA94-A84A-86E4-A98709C60621}" destId="{EA518E0E-E48F-7844-9DC9-0011BC94F379}" srcOrd="0" destOrd="0" presId="urn:microsoft.com/office/officeart/2005/8/layout/hierarchy1"/>
    <dgm:cxn modelId="{EB49CA1C-9E2D-C149-B615-B1139476CBC6}" type="presParOf" srcId="{EA518E0E-E48F-7844-9DC9-0011BC94F379}" destId="{5694F18E-18CF-684B-978F-C7D7EB7DB5AC}" srcOrd="0" destOrd="0" presId="urn:microsoft.com/office/officeart/2005/8/layout/hierarchy1"/>
    <dgm:cxn modelId="{3FDCC0F0-CB75-584E-94A9-FBE3BC6A3237}" type="presParOf" srcId="{EA518E0E-E48F-7844-9DC9-0011BC94F379}" destId="{3B44F018-847C-A141-A1A8-4004BF282C29}" srcOrd="1" destOrd="0" presId="urn:microsoft.com/office/officeart/2005/8/layout/hierarchy1"/>
    <dgm:cxn modelId="{B9FBEF0E-ACD1-9C41-B57D-DB36272036CA}" type="presParOf" srcId="{E807D1F1-AA94-A84A-86E4-A98709C60621}" destId="{F4A56B3B-50AB-B04B-A9B6-0E959D946445}" srcOrd="1" destOrd="0" presId="urn:microsoft.com/office/officeart/2005/8/layout/hierarchy1"/>
    <dgm:cxn modelId="{D7EE96A4-0044-584A-8794-729CB908F8AC}" type="presParOf" srcId="{F4A56B3B-50AB-B04B-A9B6-0E959D946445}" destId="{A6524E49-C7BF-1548-83B1-019AC8922D99}" srcOrd="0" destOrd="0" presId="urn:microsoft.com/office/officeart/2005/8/layout/hierarchy1"/>
    <dgm:cxn modelId="{AEF22C88-BA53-1747-8505-37AB93356167}" type="presParOf" srcId="{F4A56B3B-50AB-B04B-A9B6-0E959D946445}" destId="{2C5A29BF-0A97-F041-BA7C-8CE7739791F8}" srcOrd="1" destOrd="0" presId="urn:microsoft.com/office/officeart/2005/8/layout/hierarchy1"/>
    <dgm:cxn modelId="{598BB707-8DFF-7C4D-8639-57DE9559DCF0}" type="presParOf" srcId="{2C5A29BF-0A97-F041-BA7C-8CE7739791F8}" destId="{31E5D345-D957-644D-A337-341C8DD9A4AF}" srcOrd="0" destOrd="0" presId="urn:microsoft.com/office/officeart/2005/8/layout/hierarchy1"/>
    <dgm:cxn modelId="{F99E5ABD-9267-0C44-9B0A-0C06D6398FE8}" type="presParOf" srcId="{31E5D345-D957-644D-A337-341C8DD9A4AF}" destId="{97A20B96-4B4E-134B-9F9E-2EF6ADC56B90}" srcOrd="0" destOrd="0" presId="urn:microsoft.com/office/officeart/2005/8/layout/hierarchy1"/>
    <dgm:cxn modelId="{3E6A9BAB-47E0-5742-B657-CCE5E2F3075E}" type="presParOf" srcId="{31E5D345-D957-644D-A337-341C8DD9A4AF}" destId="{52CC9C7F-2F2D-F44A-B383-87E7AEA7B712}" srcOrd="1" destOrd="0" presId="urn:microsoft.com/office/officeart/2005/8/layout/hierarchy1"/>
    <dgm:cxn modelId="{BC7AE131-B1A7-1A44-A451-6821B57CCCB5}" type="presParOf" srcId="{2C5A29BF-0A97-F041-BA7C-8CE7739791F8}" destId="{9323B2BC-DD24-9142-BA44-FA06D417ACC6}" srcOrd="1" destOrd="0" presId="urn:microsoft.com/office/officeart/2005/8/layout/hierarchy1"/>
    <dgm:cxn modelId="{44EDF725-02C5-FA49-B5AF-90707B96A06E}" type="presParOf" srcId="{F4A56B3B-50AB-B04B-A9B6-0E959D946445}" destId="{E9001120-52E3-8242-9CB5-6EB3485635D6}" srcOrd="2" destOrd="0" presId="urn:microsoft.com/office/officeart/2005/8/layout/hierarchy1"/>
    <dgm:cxn modelId="{5914759B-D294-3844-B2B7-F1DA8B0AD959}" type="presParOf" srcId="{F4A56B3B-50AB-B04B-A9B6-0E959D946445}" destId="{41BD5203-AE85-3A4A-A463-620A564126EA}" srcOrd="3" destOrd="0" presId="urn:microsoft.com/office/officeart/2005/8/layout/hierarchy1"/>
    <dgm:cxn modelId="{47DDFE39-685B-8E4E-A8EB-921092161D48}" type="presParOf" srcId="{41BD5203-AE85-3A4A-A463-620A564126EA}" destId="{B0ADE97D-4D0F-D84C-B996-654590108EDD}" srcOrd="0" destOrd="0" presId="urn:microsoft.com/office/officeart/2005/8/layout/hierarchy1"/>
    <dgm:cxn modelId="{02AB63B6-17EA-8649-AFE4-906DF9243AF2}" type="presParOf" srcId="{B0ADE97D-4D0F-D84C-B996-654590108EDD}" destId="{4DEEA023-4035-8F44-B952-C653FFEFF123}" srcOrd="0" destOrd="0" presId="urn:microsoft.com/office/officeart/2005/8/layout/hierarchy1"/>
    <dgm:cxn modelId="{0C59C418-33BE-CF4A-B70E-8B8B55D364D4}" type="presParOf" srcId="{B0ADE97D-4D0F-D84C-B996-654590108EDD}" destId="{D341C102-EFCB-E542-B274-F2232A2DC86A}" srcOrd="1" destOrd="0" presId="urn:microsoft.com/office/officeart/2005/8/layout/hierarchy1"/>
    <dgm:cxn modelId="{82C14442-7C2D-3346-9AB3-13D60A877D23}" type="presParOf" srcId="{41BD5203-AE85-3A4A-A463-620A564126EA}" destId="{B0A72558-1014-F146-9287-CD2593752499}" srcOrd="1" destOrd="0" presId="urn:microsoft.com/office/officeart/2005/8/layout/hierarchy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01120-52E3-8242-9CB5-6EB3485635D6}">
      <dsp:nvSpPr>
        <dsp:cNvPr id="0" name=""/>
        <dsp:cNvSpPr/>
      </dsp:nvSpPr>
      <dsp:spPr>
        <a:xfrm>
          <a:off x="6463409" y="3184570"/>
          <a:ext cx="781847" cy="372088"/>
        </a:xfrm>
        <a:custGeom>
          <a:avLst/>
          <a:gdLst/>
          <a:ahLst/>
          <a:cxnLst/>
          <a:rect l="0" t="0" r="0" b="0"/>
          <a:pathLst>
            <a:path>
              <a:moveTo>
                <a:pt x="0" y="0"/>
              </a:moveTo>
              <a:lnTo>
                <a:pt x="0" y="253567"/>
              </a:lnTo>
              <a:lnTo>
                <a:pt x="781847" y="253567"/>
              </a:lnTo>
              <a:lnTo>
                <a:pt x="781847" y="372088"/>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6524E49-C7BF-1548-83B1-019AC8922D99}">
      <dsp:nvSpPr>
        <dsp:cNvPr id="0" name=""/>
        <dsp:cNvSpPr/>
      </dsp:nvSpPr>
      <dsp:spPr>
        <a:xfrm>
          <a:off x="5681562" y="3184570"/>
          <a:ext cx="781847" cy="372088"/>
        </a:xfrm>
        <a:custGeom>
          <a:avLst/>
          <a:gdLst/>
          <a:ahLst/>
          <a:cxnLst/>
          <a:rect l="0" t="0" r="0" b="0"/>
          <a:pathLst>
            <a:path>
              <a:moveTo>
                <a:pt x="781847" y="0"/>
              </a:moveTo>
              <a:lnTo>
                <a:pt x="781847" y="253567"/>
              </a:lnTo>
              <a:lnTo>
                <a:pt x="0" y="253567"/>
              </a:lnTo>
              <a:lnTo>
                <a:pt x="0" y="372088"/>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99E4054-1B6D-6147-995B-2A92BB5D7BA5}">
      <dsp:nvSpPr>
        <dsp:cNvPr id="0" name=""/>
        <dsp:cNvSpPr/>
      </dsp:nvSpPr>
      <dsp:spPr>
        <a:xfrm>
          <a:off x="6417689" y="2000071"/>
          <a:ext cx="91440" cy="372088"/>
        </a:xfrm>
        <a:custGeom>
          <a:avLst/>
          <a:gdLst/>
          <a:ahLst/>
          <a:cxnLst/>
          <a:rect l="0" t="0" r="0" b="0"/>
          <a:pathLst>
            <a:path>
              <a:moveTo>
                <a:pt x="45720" y="0"/>
              </a:moveTo>
              <a:lnTo>
                <a:pt x="45720" y="372088"/>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870DFCC-5C74-E940-8FE2-D2B5CFF8FD32}">
      <dsp:nvSpPr>
        <dsp:cNvPr id="0" name=""/>
        <dsp:cNvSpPr/>
      </dsp:nvSpPr>
      <dsp:spPr>
        <a:xfrm>
          <a:off x="4508790" y="815572"/>
          <a:ext cx="1954618" cy="372088"/>
        </a:xfrm>
        <a:custGeom>
          <a:avLst/>
          <a:gdLst/>
          <a:ahLst/>
          <a:cxnLst/>
          <a:rect l="0" t="0" r="0" b="0"/>
          <a:pathLst>
            <a:path>
              <a:moveTo>
                <a:pt x="0" y="0"/>
              </a:moveTo>
              <a:lnTo>
                <a:pt x="0" y="253567"/>
              </a:lnTo>
              <a:lnTo>
                <a:pt x="1954618" y="253567"/>
              </a:lnTo>
              <a:lnTo>
                <a:pt x="1954618" y="372088"/>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B6B8696-5C11-AF4E-BA2B-DFB5B2BED51E}">
      <dsp:nvSpPr>
        <dsp:cNvPr id="0" name=""/>
        <dsp:cNvSpPr/>
      </dsp:nvSpPr>
      <dsp:spPr>
        <a:xfrm>
          <a:off x="2554171" y="3184570"/>
          <a:ext cx="1563695" cy="372088"/>
        </a:xfrm>
        <a:custGeom>
          <a:avLst/>
          <a:gdLst/>
          <a:ahLst/>
          <a:cxnLst/>
          <a:rect l="0" t="0" r="0" b="0"/>
          <a:pathLst>
            <a:path>
              <a:moveTo>
                <a:pt x="0" y="0"/>
              </a:moveTo>
              <a:lnTo>
                <a:pt x="0" y="253567"/>
              </a:lnTo>
              <a:lnTo>
                <a:pt x="1563695" y="253567"/>
              </a:lnTo>
              <a:lnTo>
                <a:pt x="1563695" y="372088"/>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1EF94B3-7FA2-4649-8D07-3967ADE4482B}">
      <dsp:nvSpPr>
        <dsp:cNvPr id="0" name=""/>
        <dsp:cNvSpPr/>
      </dsp:nvSpPr>
      <dsp:spPr>
        <a:xfrm>
          <a:off x="2508451" y="3184570"/>
          <a:ext cx="91440" cy="372088"/>
        </a:xfrm>
        <a:custGeom>
          <a:avLst/>
          <a:gdLst/>
          <a:ahLst/>
          <a:cxnLst/>
          <a:rect l="0" t="0" r="0" b="0"/>
          <a:pathLst>
            <a:path>
              <a:moveTo>
                <a:pt x="45720" y="0"/>
              </a:moveTo>
              <a:lnTo>
                <a:pt x="45720" y="372088"/>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AE9FD30-9261-A14D-AE4D-BDB5E4C8EA20}">
      <dsp:nvSpPr>
        <dsp:cNvPr id="0" name=""/>
        <dsp:cNvSpPr/>
      </dsp:nvSpPr>
      <dsp:spPr>
        <a:xfrm>
          <a:off x="990476" y="3184570"/>
          <a:ext cx="1563695" cy="372088"/>
        </a:xfrm>
        <a:custGeom>
          <a:avLst/>
          <a:gdLst/>
          <a:ahLst/>
          <a:cxnLst/>
          <a:rect l="0" t="0" r="0" b="0"/>
          <a:pathLst>
            <a:path>
              <a:moveTo>
                <a:pt x="1563695" y="0"/>
              </a:moveTo>
              <a:lnTo>
                <a:pt x="1563695" y="253567"/>
              </a:lnTo>
              <a:lnTo>
                <a:pt x="0" y="253567"/>
              </a:lnTo>
              <a:lnTo>
                <a:pt x="0" y="372088"/>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E16AD52-05DA-0B4C-BA29-C2BA68714AF3}">
      <dsp:nvSpPr>
        <dsp:cNvPr id="0" name=""/>
        <dsp:cNvSpPr/>
      </dsp:nvSpPr>
      <dsp:spPr>
        <a:xfrm>
          <a:off x="2508451" y="2000071"/>
          <a:ext cx="91440" cy="372088"/>
        </a:xfrm>
        <a:custGeom>
          <a:avLst/>
          <a:gdLst/>
          <a:ahLst/>
          <a:cxnLst/>
          <a:rect l="0" t="0" r="0" b="0"/>
          <a:pathLst>
            <a:path>
              <a:moveTo>
                <a:pt x="45720" y="0"/>
              </a:moveTo>
              <a:lnTo>
                <a:pt x="45720" y="372088"/>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D54A27B-5ADD-8248-A27E-E3C72183DD52}">
      <dsp:nvSpPr>
        <dsp:cNvPr id="0" name=""/>
        <dsp:cNvSpPr/>
      </dsp:nvSpPr>
      <dsp:spPr>
        <a:xfrm>
          <a:off x="2554171" y="815572"/>
          <a:ext cx="1954618" cy="372088"/>
        </a:xfrm>
        <a:custGeom>
          <a:avLst/>
          <a:gdLst/>
          <a:ahLst/>
          <a:cxnLst/>
          <a:rect l="0" t="0" r="0" b="0"/>
          <a:pathLst>
            <a:path>
              <a:moveTo>
                <a:pt x="1954618" y="0"/>
              </a:moveTo>
              <a:lnTo>
                <a:pt x="1954618" y="253567"/>
              </a:lnTo>
              <a:lnTo>
                <a:pt x="0" y="253567"/>
              </a:lnTo>
              <a:lnTo>
                <a:pt x="0" y="372088"/>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9E2A66F-0B9C-B14D-95E8-CABFB5F4927C}">
      <dsp:nvSpPr>
        <dsp:cNvPr id="0" name=""/>
        <dsp:cNvSpPr/>
      </dsp:nvSpPr>
      <dsp:spPr>
        <a:xfrm>
          <a:off x="3869097" y="3161"/>
          <a:ext cx="1279386" cy="812410"/>
        </a:xfrm>
        <a:prstGeom prst="roundRect">
          <a:avLst>
            <a:gd name="adj" fmla="val 10000"/>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sp>
    <dsp:sp modelId="{4B020118-7230-B641-9821-7CA20C46FB1B}">
      <dsp:nvSpPr>
        <dsp:cNvPr id="0" name=""/>
        <dsp:cNvSpPr/>
      </dsp:nvSpPr>
      <dsp:spPr>
        <a:xfrm>
          <a:off x="4011251" y="138208"/>
          <a:ext cx="1279386" cy="81241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Machine Learning</a:t>
          </a:r>
        </a:p>
      </dsp:txBody>
      <dsp:txXfrm>
        <a:off x="4035046" y="162003"/>
        <a:ext cx="1231796" cy="764820"/>
      </dsp:txXfrm>
    </dsp:sp>
    <dsp:sp modelId="{3D53A4DC-0D22-A441-95B9-E1369A686A5D}">
      <dsp:nvSpPr>
        <dsp:cNvPr id="0" name=""/>
        <dsp:cNvSpPr/>
      </dsp:nvSpPr>
      <dsp:spPr>
        <a:xfrm>
          <a:off x="1914478" y="1187660"/>
          <a:ext cx="1279386" cy="812410"/>
        </a:xfrm>
        <a:prstGeom prst="roundRect">
          <a:avLst>
            <a:gd name="adj" fmla="val 10000"/>
          </a:avLst>
        </a:prstGeom>
        <a:solidFill>
          <a:srgbClr val="4B7919"/>
        </a:solidFill>
        <a:ln>
          <a:noFill/>
        </a:ln>
        <a:effectLst/>
      </dsp:spPr>
      <dsp:style>
        <a:lnRef idx="0">
          <a:scrgbClr r="0" g="0" b="0"/>
        </a:lnRef>
        <a:fillRef idx="3">
          <a:scrgbClr r="0" g="0" b="0"/>
        </a:fillRef>
        <a:effectRef idx="2">
          <a:scrgbClr r="0" g="0" b="0"/>
        </a:effectRef>
        <a:fontRef idx="minor">
          <a:schemeClr val="lt1"/>
        </a:fontRef>
      </dsp:style>
    </dsp:sp>
    <dsp:sp modelId="{294D1391-05F7-AF43-83BF-AAA011E784DA}">
      <dsp:nvSpPr>
        <dsp:cNvPr id="0" name=""/>
        <dsp:cNvSpPr/>
      </dsp:nvSpPr>
      <dsp:spPr>
        <a:xfrm>
          <a:off x="2056632" y="1322707"/>
          <a:ext cx="1279386" cy="81241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Supervised</a:t>
          </a:r>
        </a:p>
      </dsp:txBody>
      <dsp:txXfrm>
        <a:off x="2080427" y="1346502"/>
        <a:ext cx="1231796" cy="764820"/>
      </dsp:txXfrm>
    </dsp:sp>
    <dsp:sp modelId="{E6C00586-ADFE-1C4C-A10E-D4BDC28E9E01}">
      <dsp:nvSpPr>
        <dsp:cNvPr id="0" name=""/>
        <dsp:cNvSpPr/>
      </dsp:nvSpPr>
      <dsp:spPr>
        <a:xfrm>
          <a:off x="1914478" y="2372159"/>
          <a:ext cx="1279386" cy="812410"/>
        </a:xfrm>
        <a:prstGeom prst="roundRect">
          <a:avLst>
            <a:gd name="adj" fmla="val 10000"/>
          </a:avLst>
        </a:prstGeom>
        <a:solidFill>
          <a:srgbClr val="4B7919"/>
        </a:solidFill>
        <a:ln>
          <a:noFill/>
        </a:ln>
        <a:effectLst/>
      </dsp:spPr>
      <dsp:style>
        <a:lnRef idx="0">
          <a:scrgbClr r="0" g="0" b="0"/>
        </a:lnRef>
        <a:fillRef idx="3">
          <a:scrgbClr r="0" g="0" b="0"/>
        </a:fillRef>
        <a:effectRef idx="2">
          <a:scrgbClr r="0" g="0" b="0"/>
        </a:effectRef>
        <a:fontRef idx="minor">
          <a:schemeClr val="lt1"/>
        </a:fontRef>
      </dsp:style>
    </dsp:sp>
    <dsp:sp modelId="{86E04C73-F941-D24B-BB9B-B2EF32BF0E88}">
      <dsp:nvSpPr>
        <dsp:cNvPr id="0" name=""/>
        <dsp:cNvSpPr/>
      </dsp:nvSpPr>
      <dsp:spPr>
        <a:xfrm>
          <a:off x="2056632" y="2507206"/>
          <a:ext cx="1279386" cy="81241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Outcome observed</a:t>
          </a:r>
        </a:p>
      </dsp:txBody>
      <dsp:txXfrm>
        <a:off x="2080427" y="2531001"/>
        <a:ext cx="1231796" cy="764820"/>
      </dsp:txXfrm>
    </dsp:sp>
    <dsp:sp modelId="{CD6369DC-EFE0-8649-BE18-B7A24C506E88}">
      <dsp:nvSpPr>
        <dsp:cNvPr id="0" name=""/>
        <dsp:cNvSpPr/>
      </dsp:nvSpPr>
      <dsp:spPr>
        <a:xfrm>
          <a:off x="350783" y="3556659"/>
          <a:ext cx="1279386" cy="812410"/>
        </a:xfrm>
        <a:prstGeom prst="roundRect">
          <a:avLst>
            <a:gd name="adj" fmla="val 10000"/>
          </a:avLst>
        </a:prstGeom>
        <a:solidFill>
          <a:srgbClr val="4B7919"/>
        </a:solidFill>
        <a:ln>
          <a:noFill/>
        </a:ln>
        <a:effectLst/>
      </dsp:spPr>
      <dsp:style>
        <a:lnRef idx="0">
          <a:scrgbClr r="0" g="0" b="0"/>
        </a:lnRef>
        <a:fillRef idx="3">
          <a:scrgbClr r="0" g="0" b="0"/>
        </a:fillRef>
        <a:effectRef idx="2">
          <a:scrgbClr r="0" g="0" b="0"/>
        </a:effectRef>
        <a:fontRef idx="minor">
          <a:schemeClr val="lt1"/>
        </a:fontRef>
      </dsp:style>
    </dsp:sp>
    <dsp:sp modelId="{7E240367-DC24-9246-B4A0-498FDBFA6B23}">
      <dsp:nvSpPr>
        <dsp:cNvPr id="0" name=""/>
        <dsp:cNvSpPr/>
      </dsp:nvSpPr>
      <dsp:spPr>
        <a:xfrm>
          <a:off x="492937" y="3691705"/>
          <a:ext cx="1279386" cy="81241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Regression (continuous outcome)</a:t>
          </a:r>
        </a:p>
      </dsp:txBody>
      <dsp:txXfrm>
        <a:off x="516732" y="3715500"/>
        <a:ext cx="1231796" cy="764820"/>
      </dsp:txXfrm>
    </dsp:sp>
    <dsp:sp modelId="{A85EE16F-5028-1E41-8871-3E74287F1F49}">
      <dsp:nvSpPr>
        <dsp:cNvPr id="0" name=""/>
        <dsp:cNvSpPr/>
      </dsp:nvSpPr>
      <dsp:spPr>
        <a:xfrm>
          <a:off x="1914478" y="3556659"/>
          <a:ext cx="1279386" cy="812410"/>
        </a:xfrm>
        <a:prstGeom prst="roundRect">
          <a:avLst>
            <a:gd name="adj" fmla="val 10000"/>
          </a:avLst>
        </a:prstGeom>
        <a:solidFill>
          <a:srgbClr val="4B7919"/>
        </a:solidFill>
        <a:ln>
          <a:noFill/>
        </a:ln>
        <a:effectLst/>
      </dsp:spPr>
      <dsp:style>
        <a:lnRef idx="0">
          <a:scrgbClr r="0" g="0" b="0"/>
        </a:lnRef>
        <a:fillRef idx="3">
          <a:scrgbClr r="0" g="0" b="0"/>
        </a:fillRef>
        <a:effectRef idx="2">
          <a:scrgbClr r="0" g="0" b="0"/>
        </a:effectRef>
        <a:fontRef idx="minor">
          <a:schemeClr val="lt1"/>
        </a:fontRef>
      </dsp:style>
    </dsp:sp>
    <dsp:sp modelId="{CB1CAB97-2FAE-F14C-B12F-52316F89710D}">
      <dsp:nvSpPr>
        <dsp:cNvPr id="0" name=""/>
        <dsp:cNvSpPr/>
      </dsp:nvSpPr>
      <dsp:spPr>
        <a:xfrm>
          <a:off x="2056632" y="3691705"/>
          <a:ext cx="1279386" cy="81241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Classification (categorical outcome)</a:t>
          </a:r>
        </a:p>
      </dsp:txBody>
      <dsp:txXfrm>
        <a:off x="2080427" y="3715500"/>
        <a:ext cx="1231796" cy="764820"/>
      </dsp:txXfrm>
    </dsp:sp>
    <dsp:sp modelId="{B2D2F252-A102-3143-BCC3-A8A65C5CA44C}">
      <dsp:nvSpPr>
        <dsp:cNvPr id="0" name=""/>
        <dsp:cNvSpPr/>
      </dsp:nvSpPr>
      <dsp:spPr>
        <a:xfrm>
          <a:off x="3478173" y="3556659"/>
          <a:ext cx="1279386" cy="812410"/>
        </a:xfrm>
        <a:prstGeom prst="roundRect">
          <a:avLst>
            <a:gd name="adj" fmla="val 10000"/>
          </a:avLst>
        </a:prstGeom>
        <a:solidFill>
          <a:srgbClr val="4B7919"/>
        </a:solidFill>
        <a:ln>
          <a:noFill/>
        </a:ln>
        <a:effectLst/>
      </dsp:spPr>
      <dsp:style>
        <a:lnRef idx="0">
          <a:scrgbClr r="0" g="0" b="0"/>
        </a:lnRef>
        <a:fillRef idx="3">
          <a:scrgbClr r="0" g="0" b="0"/>
        </a:fillRef>
        <a:effectRef idx="2">
          <a:scrgbClr r="0" g="0" b="0"/>
        </a:effectRef>
        <a:fontRef idx="minor">
          <a:schemeClr val="lt1"/>
        </a:fontRef>
      </dsp:style>
    </dsp:sp>
    <dsp:sp modelId="{E175022F-6F8F-CE4A-A67B-BB27C97598BC}">
      <dsp:nvSpPr>
        <dsp:cNvPr id="0" name=""/>
        <dsp:cNvSpPr/>
      </dsp:nvSpPr>
      <dsp:spPr>
        <a:xfrm>
          <a:off x="3620327" y="3691705"/>
          <a:ext cx="1279386" cy="81241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Survival outcome</a:t>
          </a:r>
        </a:p>
      </dsp:txBody>
      <dsp:txXfrm>
        <a:off x="3644122" y="3715500"/>
        <a:ext cx="1231796" cy="764820"/>
      </dsp:txXfrm>
    </dsp:sp>
    <dsp:sp modelId="{A162C1CF-94CA-844C-9544-3DEDC88C5EE5}">
      <dsp:nvSpPr>
        <dsp:cNvPr id="0" name=""/>
        <dsp:cNvSpPr/>
      </dsp:nvSpPr>
      <dsp:spPr>
        <a:xfrm>
          <a:off x="5823716" y="1187660"/>
          <a:ext cx="1279386" cy="812410"/>
        </a:xfrm>
        <a:prstGeom prst="roundRect">
          <a:avLst>
            <a:gd name="adj" fmla="val 10000"/>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sp>
    <dsp:sp modelId="{1230B3F1-D63E-5E48-B652-E8B068F32AE5}">
      <dsp:nvSpPr>
        <dsp:cNvPr id="0" name=""/>
        <dsp:cNvSpPr/>
      </dsp:nvSpPr>
      <dsp:spPr>
        <a:xfrm>
          <a:off x="5965870" y="1322707"/>
          <a:ext cx="1279386" cy="81241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Unsupervised</a:t>
          </a:r>
        </a:p>
      </dsp:txBody>
      <dsp:txXfrm>
        <a:off x="5989665" y="1346502"/>
        <a:ext cx="1231796" cy="764820"/>
      </dsp:txXfrm>
    </dsp:sp>
    <dsp:sp modelId="{5694F18E-18CF-684B-978F-C7D7EB7DB5AC}">
      <dsp:nvSpPr>
        <dsp:cNvPr id="0" name=""/>
        <dsp:cNvSpPr/>
      </dsp:nvSpPr>
      <dsp:spPr>
        <a:xfrm>
          <a:off x="5823716" y="2372159"/>
          <a:ext cx="1279386" cy="812410"/>
        </a:xfrm>
        <a:prstGeom prst="roundRect">
          <a:avLst>
            <a:gd name="adj" fmla="val 10000"/>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sp>
    <dsp:sp modelId="{3B44F018-847C-A141-A1A8-4004BF282C29}">
      <dsp:nvSpPr>
        <dsp:cNvPr id="0" name=""/>
        <dsp:cNvSpPr/>
      </dsp:nvSpPr>
      <dsp:spPr>
        <a:xfrm>
          <a:off x="5965870" y="2507206"/>
          <a:ext cx="1279386" cy="81241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No outcome</a:t>
          </a:r>
        </a:p>
      </dsp:txBody>
      <dsp:txXfrm>
        <a:off x="5989665" y="2531001"/>
        <a:ext cx="1231796" cy="764820"/>
      </dsp:txXfrm>
    </dsp:sp>
    <dsp:sp modelId="{97A20B96-4B4E-134B-9F9E-2EF6ADC56B90}">
      <dsp:nvSpPr>
        <dsp:cNvPr id="0" name=""/>
        <dsp:cNvSpPr/>
      </dsp:nvSpPr>
      <dsp:spPr>
        <a:xfrm>
          <a:off x="5041868" y="3556659"/>
          <a:ext cx="1279386" cy="812410"/>
        </a:xfrm>
        <a:prstGeom prst="roundRect">
          <a:avLst>
            <a:gd name="adj" fmla="val 10000"/>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sp>
    <dsp:sp modelId="{52CC9C7F-2F2D-F44A-B383-87E7AEA7B712}">
      <dsp:nvSpPr>
        <dsp:cNvPr id="0" name=""/>
        <dsp:cNvSpPr/>
      </dsp:nvSpPr>
      <dsp:spPr>
        <a:xfrm>
          <a:off x="5184022" y="3691705"/>
          <a:ext cx="1279386" cy="81241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Clustering</a:t>
          </a:r>
        </a:p>
        <a:p>
          <a:pPr marL="0" lvl="0" indent="0" algn="ctr" defTabSz="577850">
            <a:lnSpc>
              <a:spcPct val="90000"/>
            </a:lnSpc>
            <a:spcBef>
              <a:spcPct val="0"/>
            </a:spcBef>
            <a:spcAft>
              <a:spcPct val="35000"/>
            </a:spcAft>
            <a:buNone/>
          </a:pPr>
          <a:r>
            <a:rPr lang="en-US" sz="1300" kern="1200" dirty="0"/>
            <a:t>(grouping</a:t>
          </a:r>
          <a:r>
            <a:rPr lang="en-US" sz="1300" kern="1200" baseline="0" dirty="0"/>
            <a:t> observations)</a:t>
          </a:r>
          <a:endParaRPr lang="en-US" sz="1300" kern="1200" dirty="0"/>
        </a:p>
      </dsp:txBody>
      <dsp:txXfrm>
        <a:off x="5207817" y="3715500"/>
        <a:ext cx="1231796" cy="764820"/>
      </dsp:txXfrm>
    </dsp:sp>
    <dsp:sp modelId="{4DEEA023-4035-8F44-B952-C653FFEFF123}">
      <dsp:nvSpPr>
        <dsp:cNvPr id="0" name=""/>
        <dsp:cNvSpPr/>
      </dsp:nvSpPr>
      <dsp:spPr>
        <a:xfrm>
          <a:off x="6605563" y="3556659"/>
          <a:ext cx="1279386" cy="812410"/>
        </a:xfrm>
        <a:prstGeom prst="roundRect">
          <a:avLst>
            <a:gd name="adj" fmla="val 10000"/>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sp>
    <dsp:sp modelId="{D341C102-EFCB-E542-B274-F2232A2DC86A}">
      <dsp:nvSpPr>
        <dsp:cNvPr id="0" name=""/>
        <dsp:cNvSpPr/>
      </dsp:nvSpPr>
      <dsp:spPr>
        <a:xfrm>
          <a:off x="6747717" y="3691705"/>
          <a:ext cx="1279386" cy="81241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Data Reduction (transforming variables)</a:t>
          </a:r>
        </a:p>
      </dsp:txBody>
      <dsp:txXfrm>
        <a:off x="6771512" y="3715500"/>
        <a:ext cx="1231796" cy="76482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20E509-37B2-4781-BC0A-FBD6C3E5192E}" type="datetimeFigureOut">
              <a:rPr lang="en-US" smtClean="0"/>
              <a:t>4/4/19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04AAFA-6475-4992-A780-7246A7D3690F}" type="slidenum">
              <a:rPr lang="en-US" smtClean="0"/>
              <a:t>‹#›</a:t>
            </a:fld>
            <a:endParaRPr lang="en-US"/>
          </a:p>
        </p:txBody>
      </p:sp>
    </p:spTree>
    <p:extLst>
      <p:ext uri="{BB962C8B-B14F-4D97-AF65-F5344CB8AC3E}">
        <p14:creationId xmlns:p14="http://schemas.microsoft.com/office/powerpoint/2010/main" val="1429955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F424C1-C2A8-4DFC-A820-55A2DEF2FA55}" type="datetimeFigureOut">
              <a:rPr lang="en-US" smtClean="0"/>
              <a:t>4/4/19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1494E1-32F3-44AA-B675-9EF69C8FE48A}" type="slidenum">
              <a:rPr lang="en-US" smtClean="0"/>
              <a:t>‹#›</a:t>
            </a:fld>
            <a:endParaRPr lang="en-US"/>
          </a:p>
        </p:txBody>
      </p:sp>
    </p:spTree>
    <p:extLst>
      <p:ext uri="{BB962C8B-B14F-4D97-AF65-F5344CB8AC3E}">
        <p14:creationId xmlns:p14="http://schemas.microsoft.com/office/powerpoint/2010/main" val="3316699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75526"/>
            <a:ext cx="7772400" cy="2387600"/>
          </a:xfrm>
        </p:spPr>
        <p:txBody>
          <a:bodyPr anchor="b"/>
          <a:lstStyle>
            <a:lvl1pPr algn="ctr">
              <a:defRPr sz="6000" b="1">
                <a:solidFill>
                  <a:schemeClr val="accent1">
                    <a:lumMod val="50000"/>
                  </a:schemeClr>
                </a:solidFill>
              </a:defRPr>
            </a:lvl1pPr>
          </a:lstStyle>
          <a:p>
            <a:r>
              <a:rPr lang="en-US" dirty="0"/>
              <a:t>Click to edit Master title style</a:t>
            </a:r>
          </a:p>
        </p:txBody>
      </p:sp>
      <p:sp>
        <p:nvSpPr>
          <p:cNvPr id="3" name="Subtitle 2"/>
          <p:cNvSpPr>
            <a:spLocks noGrp="1"/>
          </p:cNvSpPr>
          <p:nvPr>
            <p:ph type="subTitle" idx="1"/>
          </p:nvPr>
        </p:nvSpPr>
        <p:spPr>
          <a:xfrm>
            <a:off x="1143000" y="4006076"/>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BCDFFC-0AD6-4BB2-B7F0-BEF5498EFB2E}" type="datetimeFigureOut">
              <a:rPr lang="en-US" smtClean="0"/>
              <a:t>4/4/19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BD8762-3BF8-4C22-B278-23CE09003AE5}" type="slidenum">
              <a:rPr lang="en-US" smtClean="0"/>
              <a:t>‹#›</a:t>
            </a:fld>
            <a:endParaRPr lang="en-US"/>
          </a:p>
        </p:txBody>
      </p:sp>
    </p:spTree>
    <p:extLst>
      <p:ext uri="{BB962C8B-B14F-4D97-AF65-F5344CB8AC3E}">
        <p14:creationId xmlns:p14="http://schemas.microsoft.com/office/powerpoint/2010/main" val="168494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BCDFFC-0AD6-4BB2-B7F0-BEF5498EFB2E}" type="datetimeFigureOut">
              <a:rPr lang="en-US" smtClean="0"/>
              <a:t>4/4/19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BD8762-3BF8-4C22-B278-23CE09003AE5}" type="slidenum">
              <a:rPr lang="en-US" smtClean="0"/>
              <a:t>‹#›</a:t>
            </a:fld>
            <a:endParaRPr lang="en-US"/>
          </a:p>
        </p:txBody>
      </p:sp>
    </p:spTree>
    <p:extLst>
      <p:ext uri="{BB962C8B-B14F-4D97-AF65-F5344CB8AC3E}">
        <p14:creationId xmlns:p14="http://schemas.microsoft.com/office/powerpoint/2010/main" val="1781347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BCDFFC-0AD6-4BB2-B7F0-BEF5498EFB2E}" type="datetimeFigureOut">
              <a:rPr lang="en-US" smtClean="0"/>
              <a:t>4/4/19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BD8762-3BF8-4C22-B278-23CE09003AE5}" type="slidenum">
              <a:rPr lang="en-US" smtClean="0"/>
              <a:t>‹#›</a:t>
            </a:fld>
            <a:endParaRPr lang="en-US"/>
          </a:p>
        </p:txBody>
      </p:sp>
    </p:spTree>
    <p:extLst>
      <p:ext uri="{BB962C8B-B14F-4D97-AF65-F5344CB8AC3E}">
        <p14:creationId xmlns:p14="http://schemas.microsoft.com/office/powerpoint/2010/main" val="4188279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defRPr/>
            </a:lvl1pPr>
            <a:lvl2pPr marL="685800" indent="-228600">
              <a:buFont typeface="Arial" panose="020B0604020202020204" pitchFamily="34" charset="0"/>
              <a:buChar char="•"/>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9BCDFFC-0AD6-4BB2-B7F0-BEF5498EFB2E}" type="datetimeFigureOut">
              <a:rPr lang="en-US" smtClean="0"/>
              <a:t>4/4/19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BD8762-3BF8-4C22-B278-23CE09003AE5}" type="slidenum">
              <a:rPr lang="en-US" smtClean="0"/>
              <a:t>‹#›</a:t>
            </a:fld>
            <a:endParaRPr lang="en-US"/>
          </a:p>
        </p:txBody>
      </p:sp>
    </p:spTree>
    <p:extLst>
      <p:ext uri="{BB962C8B-B14F-4D97-AF65-F5344CB8AC3E}">
        <p14:creationId xmlns:p14="http://schemas.microsoft.com/office/powerpoint/2010/main" val="1014573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9BCDFFC-0AD6-4BB2-B7F0-BEF5498EFB2E}" type="datetimeFigureOut">
              <a:rPr lang="en-US" smtClean="0"/>
              <a:t>4/4/19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BD8762-3BF8-4C22-B278-23CE09003AE5}" type="slidenum">
              <a:rPr lang="en-US" smtClean="0"/>
              <a:t>‹#›</a:t>
            </a:fld>
            <a:endParaRPr lang="en-US"/>
          </a:p>
        </p:txBody>
      </p:sp>
    </p:spTree>
    <p:extLst>
      <p:ext uri="{BB962C8B-B14F-4D97-AF65-F5344CB8AC3E}">
        <p14:creationId xmlns:p14="http://schemas.microsoft.com/office/powerpoint/2010/main" val="2802434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BCDFFC-0AD6-4BB2-B7F0-BEF5498EFB2E}" type="datetimeFigureOut">
              <a:rPr lang="en-US" smtClean="0"/>
              <a:t>4/4/19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BD8762-3BF8-4C22-B278-23CE09003AE5}" type="slidenum">
              <a:rPr lang="en-US" smtClean="0"/>
              <a:t>‹#›</a:t>
            </a:fld>
            <a:endParaRPr lang="en-US"/>
          </a:p>
        </p:txBody>
      </p:sp>
    </p:spTree>
    <p:extLst>
      <p:ext uri="{BB962C8B-B14F-4D97-AF65-F5344CB8AC3E}">
        <p14:creationId xmlns:p14="http://schemas.microsoft.com/office/powerpoint/2010/main" val="186126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BCDFFC-0AD6-4BB2-B7F0-BEF5498EFB2E}" type="datetimeFigureOut">
              <a:rPr lang="en-US" smtClean="0"/>
              <a:t>4/4/19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BD8762-3BF8-4C22-B278-23CE09003AE5}" type="slidenum">
              <a:rPr lang="en-US" smtClean="0"/>
              <a:t>‹#›</a:t>
            </a:fld>
            <a:endParaRPr lang="en-US"/>
          </a:p>
        </p:txBody>
      </p:sp>
    </p:spTree>
    <p:extLst>
      <p:ext uri="{BB962C8B-B14F-4D97-AF65-F5344CB8AC3E}">
        <p14:creationId xmlns:p14="http://schemas.microsoft.com/office/powerpoint/2010/main" val="429151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4/4/19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96469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BCDFFC-0AD6-4BB2-B7F0-BEF5498EFB2E}" type="datetimeFigureOut">
              <a:rPr lang="en-US" smtClean="0"/>
              <a:t>4/4/19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BD8762-3BF8-4C22-B278-23CE09003AE5}" type="slidenum">
              <a:rPr lang="en-US" smtClean="0"/>
              <a:t>‹#›</a:t>
            </a:fld>
            <a:endParaRPr lang="en-US"/>
          </a:p>
        </p:txBody>
      </p:sp>
    </p:spTree>
    <p:extLst>
      <p:ext uri="{BB962C8B-B14F-4D97-AF65-F5344CB8AC3E}">
        <p14:creationId xmlns:p14="http://schemas.microsoft.com/office/powerpoint/2010/main" val="3109865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BCDFFC-0AD6-4BB2-B7F0-BEF5498EFB2E}" type="datetimeFigureOut">
              <a:rPr lang="en-US" smtClean="0"/>
              <a:t>4/4/19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BD8762-3BF8-4C22-B278-23CE09003AE5}" type="slidenum">
              <a:rPr lang="en-US" smtClean="0"/>
              <a:t>‹#›</a:t>
            </a:fld>
            <a:endParaRPr lang="en-US"/>
          </a:p>
        </p:txBody>
      </p:sp>
    </p:spTree>
    <p:extLst>
      <p:ext uri="{BB962C8B-B14F-4D97-AF65-F5344CB8AC3E}">
        <p14:creationId xmlns:p14="http://schemas.microsoft.com/office/powerpoint/2010/main" val="1791850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BCDFFC-0AD6-4BB2-B7F0-BEF5498EFB2E}" type="datetimeFigureOut">
              <a:rPr lang="en-US" smtClean="0"/>
              <a:t>4/4/19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BD8762-3BF8-4C22-B278-23CE09003AE5}" type="slidenum">
              <a:rPr lang="en-US" smtClean="0"/>
              <a:t>‹#›</a:t>
            </a:fld>
            <a:endParaRPr lang="en-US"/>
          </a:p>
        </p:txBody>
      </p:sp>
    </p:spTree>
    <p:extLst>
      <p:ext uri="{BB962C8B-B14F-4D97-AF65-F5344CB8AC3E}">
        <p14:creationId xmlns:p14="http://schemas.microsoft.com/office/powerpoint/2010/main" val="804343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47F0555-5543-7E4E-9ECA-FCD9A84DF035}"/>
              </a:ext>
            </a:extLst>
          </p:cNvPr>
          <p:cNvSpPr/>
          <p:nvPr userDrawn="1"/>
        </p:nvSpPr>
        <p:spPr>
          <a:xfrm>
            <a:off x="14042" y="-183981"/>
            <a:ext cx="9144000" cy="156564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Placeholder 1"/>
          <p:cNvSpPr>
            <a:spLocks noGrp="1"/>
          </p:cNvSpPr>
          <p:nvPr>
            <p:ph type="title"/>
          </p:nvPr>
        </p:nvSpPr>
        <p:spPr>
          <a:xfrm>
            <a:off x="609995" y="1074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691144"/>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240186"/>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4/4/19</a:t>
            </a:fld>
            <a:endParaRPr lang="en-US" dirty="0"/>
          </a:p>
        </p:txBody>
      </p:sp>
      <p:sp>
        <p:nvSpPr>
          <p:cNvPr id="5" name="Footer Placeholder 4"/>
          <p:cNvSpPr>
            <a:spLocks noGrp="1"/>
          </p:cNvSpPr>
          <p:nvPr>
            <p:ph type="ftr" sz="quarter" idx="3"/>
          </p:nvPr>
        </p:nvSpPr>
        <p:spPr>
          <a:xfrm>
            <a:off x="3028950" y="6239074"/>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24018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cxnSp>
        <p:nvCxnSpPr>
          <p:cNvPr id="8" name="Straight Connector 7">
            <a:extLst>
              <a:ext uri="{FF2B5EF4-FFF2-40B4-BE49-F238E27FC236}">
                <a16:creationId xmlns:a16="http://schemas.microsoft.com/office/drawing/2014/main" id="{B265DF6C-1FA8-2647-9D8C-F7555E734BFC}"/>
              </a:ext>
            </a:extLst>
          </p:cNvPr>
          <p:cNvCxnSpPr>
            <a:cxnSpLocks/>
          </p:cNvCxnSpPr>
          <p:nvPr userDrawn="1"/>
        </p:nvCxnSpPr>
        <p:spPr>
          <a:xfrm>
            <a:off x="23267" y="1386055"/>
            <a:ext cx="9134775" cy="0"/>
          </a:xfrm>
          <a:prstGeom prst="line">
            <a:avLst/>
          </a:prstGeom>
          <a:ln w="25400">
            <a:gradFill flip="none" rotWithShape="1">
              <a:gsLst>
                <a:gs pos="0">
                  <a:srgbClr val="42B8B0">
                    <a:alpha val="0"/>
                  </a:srgbClr>
                </a:gs>
                <a:gs pos="13000">
                  <a:srgbClr val="42B8B0"/>
                </a:gs>
                <a:gs pos="88000">
                  <a:srgbClr val="42B8B0"/>
                </a:gs>
                <a:gs pos="100000">
                  <a:srgbClr val="42B8B0">
                    <a:alpha val="0"/>
                  </a:srgbClr>
                </a:gs>
              </a:gsLst>
              <a:lin ang="0" scaled="1"/>
            </a:gradFill>
          </a:ln>
          <a:effectLst>
            <a:outerShdw blurRad="76200" dist="25400" dir="5400000" sx="93000" sy="93000" algn="t" rotWithShape="0">
              <a:prstClr val="black">
                <a:alpha val="90000"/>
              </a:prstClr>
            </a:outerShdw>
          </a:effectLst>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D220330-24C8-754F-BBEF-748A18519463}"/>
              </a:ext>
            </a:extLst>
          </p:cNvPr>
          <p:cNvSpPr/>
          <p:nvPr userDrawn="1"/>
        </p:nvSpPr>
        <p:spPr>
          <a:xfrm>
            <a:off x="0" y="6598024"/>
            <a:ext cx="9144000" cy="259976"/>
          </a:xfrm>
          <a:prstGeom prst="rect">
            <a:avLst/>
          </a:prstGeom>
          <a:solidFill>
            <a:schemeClr val="tx2">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Connector 9">
            <a:extLst>
              <a:ext uri="{FF2B5EF4-FFF2-40B4-BE49-F238E27FC236}">
                <a16:creationId xmlns:a16="http://schemas.microsoft.com/office/drawing/2014/main" id="{060ED777-7D83-D441-9A10-8A0EAFE41705}"/>
              </a:ext>
            </a:extLst>
          </p:cNvPr>
          <p:cNvCxnSpPr/>
          <p:nvPr userDrawn="1"/>
        </p:nvCxnSpPr>
        <p:spPr>
          <a:xfrm>
            <a:off x="-14042" y="6598024"/>
            <a:ext cx="9134775" cy="0"/>
          </a:xfrm>
          <a:prstGeom prst="line">
            <a:avLst/>
          </a:prstGeom>
          <a:ln w="25400">
            <a:gradFill flip="none" rotWithShape="1">
              <a:gsLst>
                <a:gs pos="0">
                  <a:srgbClr val="42B8B0">
                    <a:alpha val="0"/>
                  </a:srgbClr>
                </a:gs>
                <a:gs pos="13000">
                  <a:srgbClr val="42B8B0"/>
                </a:gs>
                <a:gs pos="88000">
                  <a:srgbClr val="42B8B0"/>
                </a:gs>
                <a:gs pos="100000">
                  <a:srgbClr val="42B8B0">
                    <a:alpha val="0"/>
                  </a:srgbClr>
                </a:gs>
              </a:gsLst>
              <a:lin ang="0" scaled="1"/>
            </a:gradFill>
          </a:ln>
          <a:effectLst>
            <a:outerShdw blurRad="76200" dist="25400" dir="5400000" sx="93000" sy="93000" algn="t" rotWithShape="0">
              <a:prstClr val="black">
                <a:alpha val="9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13">
            <a:extLst>
              <a:ext uri="{FF2B5EF4-FFF2-40B4-BE49-F238E27FC236}">
                <a16:creationId xmlns:a16="http://schemas.microsoft.com/office/drawing/2014/main" id="{ABEF9176-92DE-234B-961E-A0282CC3F15C}"/>
              </a:ext>
            </a:extLst>
          </p:cNvPr>
          <p:cNvSpPr/>
          <p:nvPr userDrawn="1"/>
        </p:nvSpPr>
        <p:spPr>
          <a:xfrm>
            <a:off x="8714558" y="6541226"/>
            <a:ext cx="291465" cy="293914"/>
          </a:xfrm>
          <a:custGeom>
            <a:avLst/>
            <a:gdLst>
              <a:gd name="connsiteX0" fmla="*/ 0 w 388620"/>
              <a:gd name="connsiteY0" fmla="*/ 0 h 264862"/>
              <a:gd name="connsiteX1" fmla="*/ 388620 w 388620"/>
              <a:gd name="connsiteY1" fmla="*/ 0 h 264862"/>
              <a:gd name="connsiteX2" fmla="*/ 388620 w 388620"/>
              <a:gd name="connsiteY2" fmla="*/ 264862 h 264862"/>
              <a:gd name="connsiteX3" fmla="*/ 186146 w 388620"/>
              <a:gd name="connsiteY3" fmla="*/ 215878 h 264862"/>
              <a:gd name="connsiteX4" fmla="*/ 0 w 388620"/>
              <a:gd name="connsiteY4" fmla="*/ 264862 h 264862"/>
              <a:gd name="connsiteX5" fmla="*/ 0 w 388620"/>
              <a:gd name="connsiteY5" fmla="*/ 0 h 26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620" h="264862">
                <a:moveTo>
                  <a:pt x="0" y="0"/>
                </a:moveTo>
                <a:lnTo>
                  <a:pt x="388620" y="0"/>
                </a:lnTo>
                <a:lnTo>
                  <a:pt x="388620" y="264862"/>
                </a:lnTo>
                <a:lnTo>
                  <a:pt x="186146" y="215878"/>
                </a:lnTo>
                <a:lnTo>
                  <a:pt x="0" y="264862"/>
                </a:lnTo>
                <a:lnTo>
                  <a:pt x="0" y="0"/>
                </a:lnTo>
                <a:close/>
              </a:path>
            </a:pathLst>
          </a:custGeom>
          <a:solidFill>
            <a:srgbClr val="42B8B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a:extLst>
              <a:ext uri="{FF2B5EF4-FFF2-40B4-BE49-F238E27FC236}">
                <a16:creationId xmlns:a16="http://schemas.microsoft.com/office/drawing/2014/main" id="{B0F1C652-D73F-0143-A6A2-F34A198E9D5D}"/>
              </a:ext>
            </a:extLst>
          </p:cNvPr>
          <p:cNvSpPr txBox="1"/>
          <p:nvPr userDrawn="1"/>
        </p:nvSpPr>
        <p:spPr>
          <a:xfrm>
            <a:off x="8668838" y="6536338"/>
            <a:ext cx="387756" cy="230832"/>
          </a:xfrm>
          <a:prstGeom prst="rect">
            <a:avLst/>
          </a:prstGeom>
          <a:noFill/>
        </p:spPr>
        <p:txBody>
          <a:bodyPr wrap="square" rtlCol="0">
            <a:spAutoFit/>
          </a:bodyPr>
          <a:lstStyle/>
          <a:p>
            <a:pPr algn="ctr"/>
            <a:fld id="{12E16DA5-BF96-48BE-B698-5653BB9FDDDB}" type="slidenum">
              <a:rPr lang="en-US" sz="900" b="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pPr algn="ctr"/>
              <a:t>‹#›</a:t>
            </a:fld>
            <a:endParaRPr lang="en-US" sz="9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Right Triangle 12">
            <a:extLst>
              <a:ext uri="{FF2B5EF4-FFF2-40B4-BE49-F238E27FC236}">
                <a16:creationId xmlns:a16="http://schemas.microsoft.com/office/drawing/2014/main" id="{69F61C4A-D770-8C4E-9809-C2D1D7E98E35}"/>
              </a:ext>
            </a:extLst>
          </p:cNvPr>
          <p:cNvSpPr/>
          <p:nvPr userDrawn="1"/>
        </p:nvSpPr>
        <p:spPr>
          <a:xfrm rot="16200000">
            <a:off x="8667588" y="6551106"/>
            <a:ext cx="56853" cy="37089"/>
          </a:xfrm>
          <a:prstGeom prst="rtTriangle">
            <a:avLst/>
          </a:prstGeom>
          <a:solidFill>
            <a:srgbClr val="225C5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262885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ohn.kornak@ucsf.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rstudio.com/products/RStudio/" TargetMode="External"/><Relationship Id="rId2" Type="http://schemas.openxmlformats.org/officeDocument/2006/relationships/hyperlink" Target="http://www.cran.org/"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eb.stanford.edu/~hastie/ElemStatLearn/" TargetMode="External"/><Relationship Id="rId2" Type="http://schemas.openxmlformats.org/officeDocument/2006/relationships/hyperlink" Target="https://www-bcf.usc.edu/~gareth/ISL/"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www.youtube.com/playlist?list=PLLssT5z_DsK-h9vYZkQkYNWcItqhlRJL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4B5DC3-1C83-544D-BC30-087AD700E793}"/>
              </a:ext>
            </a:extLst>
          </p:cNvPr>
          <p:cNvSpPr>
            <a:spLocks noGrp="1"/>
          </p:cNvSpPr>
          <p:nvPr>
            <p:ph type="ctrTitle"/>
          </p:nvPr>
        </p:nvSpPr>
        <p:spPr/>
        <p:txBody>
          <a:bodyPr/>
          <a:lstStyle/>
          <a:p>
            <a:r>
              <a:rPr lang="en-US" dirty="0">
                <a:solidFill>
                  <a:schemeClr val="accent1">
                    <a:lumMod val="75000"/>
                  </a:schemeClr>
                </a:solidFill>
              </a:rPr>
              <a:t>Machine Learning in R</a:t>
            </a:r>
          </a:p>
        </p:txBody>
      </p:sp>
      <p:sp>
        <p:nvSpPr>
          <p:cNvPr id="4" name="Subtitle 3">
            <a:extLst>
              <a:ext uri="{FF2B5EF4-FFF2-40B4-BE49-F238E27FC236}">
                <a16:creationId xmlns:a16="http://schemas.microsoft.com/office/drawing/2014/main" id="{A65DAAD4-191E-E946-9EA5-6627982D620F}"/>
              </a:ext>
            </a:extLst>
          </p:cNvPr>
          <p:cNvSpPr>
            <a:spLocks noGrp="1"/>
          </p:cNvSpPr>
          <p:nvPr>
            <p:ph type="subTitle" idx="1"/>
          </p:nvPr>
        </p:nvSpPr>
        <p:spPr/>
        <p:txBody>
          <a:bodyPr/>
          <a:lstStyle/>
          <a:p>
            <a:r>
              <a:rPr lang="en-US" dirty="0"/>
              <a:t>Lecture 1 – Introduction</a:t>
            </a:r>
          </a:p>
          <a:p>
            <a:r>
              <a:rPr lang="en-US" dirty="0"/>
              <a:t>John Kornak – Epidemiology and Biostatistics</a:t>
            </a:r>
          </a:p>
          <a:p>
            <a:r>
              <a:rPr lang="en-US" dirty="0">
                <a:hlinkClick r:id="rId2"/>
              </a:rPr>
              <a:t>john.kornak@ucsf.edu</a:t>
            </a:r>
            <a:r>
              <a:rPr lang="en-US" dirty="0"/>
              <a:t> </a:t>
            </a:r>
          </a:p>
        </p:txBody>
      </p:sp>
    </p:spTree>
    <p:extLst>
      <p:ext uri="{BB962C8B-B14F-4D97-AF65-F5344CB8AC3E}">
        <p14:creationId xmlns:p14="http://schemas.microsoft.com/office/powerpoint/2010/main" val="805260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0D86B-6A03-EC44-9AA9-903AF8717E53}"/>
              </a:ext>
            </a:extLst>
          </p:cNvPr>
          <p:cNvSpPr>
            <a:spLocks noGrp="1"/>
          </p:cNvSpPr>
          <p:nvPr>
            <p:ph type="title"/>
          </p:nvPr>
        </p:nvSpPr>
        <p:spPr/>
        <p:txBody>
          <a:bodyPr/>
          <a:lstStyle/>
          <a:p>
            <a:r>
              <a:rPr lang="en-US" dirty="0"/>
              <a:t>Machine Learning Definitions</a:t>
            </a:r>
          </a:p>
        </p:txBody>
      </p:sp>
      <p:sp>
        <p:nvSpPr>
          <p:cNvPr id="3" name="Content Placeholder 2">
            <a:extLst>
              <a:ext uri="{FF2B5EF4-FFF2-40B4-BE49-F238E27FC236}">
                <a16:creationId xmlns:a16="http://schemas.microsoft.com/office/drawing/2014/main" id="{9FF423D2-8C88-CB4D-93DB-98017EDE079F}"/>
              </a:ext>
            </a:extLst>
          </p:cNvPr>
          <p:cNvSpPr>
            <a:spLocks noGrp="1"/>
          </p:cNvSpPr>
          <p:nvPr>
            <p:ph idx="1"/>
          </p:nvPr>
        </p:nvSpPr>
        <p:spPr>
          <a:xfrm>
            <a:off x="628650" y="1691144"/>
            <a:ext cx="7886700" cy="4709656"/>
          </a:xfrm>
        </p:spPr>
        <p:txBody>
          <a:bodyPr>
            <a:normAutofit fontScale="55000" lnSpcReduction="20000"/>
          </a:bodyPr>
          <a:lstStyle/>
          <a:p>
            <a:pPr>
              <a:lnSpc>
                <a:spcPct val="130000"/>
              </a:lnSpc>
            </a:pPr>
            <a:r>
              <a:rPr lang="en-US" i="1" dirty="0"/>
              <a:t>No well accepted definition</a:t>
            </a:r>
          </a:p>
          <a:p>
            <a:pPr>
              <a:lnSpc>
                <a:spcPct val="130000"/>
              </a:lnSpc>
            </a:pPr>
            <a:r>
              <a:rPr lang="en-US" i="1" dirty="0"/>
              <a:t>Machine learning </a:t>
            </a:r>
            <a:r>
              <a:rPr lang="en-US" dirty="0"/>
              <a:t>is a subfield of computer science that evolved from the study of pattern recognition and computational learning theory in artificial intelligence. </a:t>
            </a:r>
          </a:p>
          <a:p>
            <a:pPr>
              <a:lnSpc>
                <a:spcPct val="130000"/>
              </a:lnSpc>
            </a:pPr>
            <a:r>
              <a:rPr lang="en-US" dirty="0"/>
              <a:t>In 1959,  Arthur Samuel defined machine learning as a “Field of study that gives computers the ability to learn without being explicitly programmed”</a:t>
            </a:r>
          </a:p>
          <a:p>
            <a:pPr>
              <a:lnSpc>
                <a:spcPct val="130000"/>
              </a:lnSpc>
            </a:pPr>
            <a:r>
              <a:rPr lang="en-US" dirty="0"/>
              <a:t>Tom Mitchell in 1998 defined Machine Learning via “A computer program is said to learn from experience E with respect to some task T and some performance measure P, if its performance on T, as measured by P, improves with experience E.”</a:t>
            </a:r>
          </a:p>
          <a:p>
            <a:pPr>
              <a:lnSpc>
                <a:spcPct val="130000"/>
              </a:lnSpc>
            </a:pPr>
            <a:r>
              <a:rPr lang="en-US" i="1" dirty="0"/>
              <a:t>Machine learning </a:t>
            </a:r>
            <a:r>
              <a:rPr lang="en-US" dirty="0"/>
              <a:t>is a type of artificial intelligence (AI) that provides computers with the ability to learn without being explicitly programmed. Machine learning focuses on the development of computer programs that can teach themselves to grow and change when exposed to new data.</a:t>
            </a:r>
          </a:p>
          <a:p>
            <a:pPr>
              <a:lnSpc>
                <a:spcPct val="130000"/>
              </a:lnSpc>
            </a:pPr>
            <a:r>
              <a:rPr lang="en-US" dirty="0"/>
              <a:t>Focus on prediction or identifying patterns in data.</a:t>
            </a:r>
          </a:p>
          <a:p>
            <a:pPr>
              <a:lnSpc>
                <a:spcPct val="130000"/>
              </a:lnSpc>
            </a:pPr>
            <a:r>
              <a:rPr lang="en-US" dirty="0"/>
              <a:t>Machine learning problems broadly split into </a:t>
            </a:r>
            <a:r>
              <a:rPr lang="en-US" b="1" dirty="0">
                <a:solidFill>
                  <a:srgbClr val="4B7919"/>
                </a:solidFill>
              </a:rPr>
              <a:t>Supervised</a:t>
            </a:r>
            <a:r>
              <a:rPr lang="en-US" dirty="0"/>
              <a:t> and </a:t>
            </a:r>
            <a:r>
              <a:rPr lang="en-US" b="1" dirty="0">
                <a:solidFill>
                  <a:srgbClr val="BC3062"/>
                </a:solidFill>
              </a:rPr>
              <a:t>Unsupervised</a:t>
            </a:r>
            <a:r>
              <a:rPr lang="en-US" dirty="0">
                <a:solidFill>
                  <a:srgbClr val="BC3062"/>
                </a:solidFill>
              </a:rPr>
              <a:t> </a:t>
            </a:r>
            <a:r>
              <a:rPr lang="en-US" dirty="0"/>
              <a:t>learning problems</a:t>
            </a:r>
            <a:endParaRPr lang="en-US" b="1" dirty="0">
              <a:solidFill>
                <a:srgbClr val="4B7919"/>
              </a:solidFill>
            </a:endParaRPr>
          </a:p>
          <a:p>
            <a:pPr>
              <a:lnSpc>
                <a:spcPct val="130000"/>
              </a:lnSpc>
            </a:pPr>
            <a:r>
              <a:rPr lang="en-US" dirty="0"/>
              <a:t>Note that the term “Statistical Learning” is used in ISLR – difficult to define a clear difference</a:t>
            </a:r>
          </a:p>
        </p:txBody>
      </p:sp>
    </p:spTree>
    <p:extLst>
      <p:ext uri="{BB962C8B-B14F-4D97-AF65-F5344CB8AC3E}">
        <p14:creationId xmlns:p14="http://schemas.microsoft.com/office/powerpoint/2010/main" val="2737247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F180E-1B94-CA43-866B-E09C310EF3A9}"/>
              </a:ext>
            </a:extLst>
          </p:cNvPr>
          <p:cNvSpPr>
            <a:spLocks noGrp="1"/>
          </p:cNvSpPr>
          <p:nvPr>
            <p:ph type="title"/>
          </p:nvPr>
        </p:nvSpPr>
        <p:spPr/>
        <p:txBody>
          <a:bodyPr/>
          <a:lstStyle/>
          <a:p>
            <a:r>
              <a:rPr lang="en-US" dirty="0"/>
              <a:t>Machine learning problems in biomedicine</a:t>
            </a:r>
          </a:p>
        </p:txBody>
      </p:sp>
      <p:sp>
        <p:nvSpPr>
          <p:cNvPr id="3" name="Content Placeholder 2">
            <a:extLst>
              <a:ext uri="{FF2B5EF4-FFF2-40B4-BE49-F238E27FC236}">
                <a16:creationId xmlns:a16="http://schemas.microsoft.com/office/drawing/2014/main" id="{E2E9100B-CA2C-6844-9DF2-18C0A1729875}"/>
              </a:ext>
            </a:extLst>
          </p:cNvPr>
          <p:cNvSpPr>
            <a:spLocks noGrp="1"/>
          </p:cNvSpPr>
          <p:nvPr>
            <p:ph idx="1"/>
          </p:nvPr>
        </p:nvSpPr>
        <p:spPr/>
        <p:txBody>
          <a:bodyPr>
            <a:normAutofit lnSpcReduction="10000"/>
          </a:bodyPr>
          <a:lstStyle/>
          <a:p>
            <a:r>
              <a:rPr lang="en-US" dirty="0"/>
              <a:t>Predict disease-free survival times of patients breast cancer surgery based on diagnostic measures, demographic variables and genetic information</a:t>
            </a:r>
            <a:endParaRPr lang="en-US" dirty="0">
              <a:solidFill>
                <a:srgbClr val="4B7919"/>
              </a:solidFill>
            </a:endParaRPr>
          </a:p>
          <a:p>
            <a:r>
              <a:rPr lang="en-US" dirty="0"/>
              <a:t>Determine whether there are distinct subgroups of patients with anxiety and depression that may have different patterns of progression</a:t>
            </a:r>
          </a:p>
          <a:p>
            <a:r>
              <a:rPr lang="en-US" dirty="0"/>
              <a:t>Automatically label patients as different types of dementia based on neuropsychological testing scores </a:t>
            </a:r>
          </a:p>
          <a:p>
            <a:endParaRPr lang="en-US" dirty="0"/>
          </a:p>
        </p:txBody>
      </p:sp>
    </p:spTree>
    <p:extLst>
      <p:ext uri="{BB962C8B-B14F-4D97-AF65-F5344CB8AC3E}">
        <p14:creationId xmlns:p14="http://schemas.microsoft.com/office/powerpoint/2010/main" val="2400057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212F41-9E51-FF4E-AD7F-63A09760B35D}"/>
              </a:ext>
            </a:extLst>
          </p:cNvPr>
          <p:cNvSpPr>
            <a:spLocks noGrp="1"/>
          </p:cNvSpPr>
          <p:nvPr>
            <p:ph type="title"/>
          </p:nvPr>
        </p:nvSpPr>
        <p:spPr/>
        <p:txBody>
          <a:bodyPr/>
          <a:lstStyle/>
          <a:p>
            <a:r>
              <a:rPr lang="en-US" dirty="0"/>
              <a:t>Supervised vs. Unsupervised Learning</a:t>
            </a:r>
          </a:p>
        </p:txBody>
      </p:sp>
      <p:sp>
        <p:nvSpPr>
          <p:cNvPr id="5" name="Content Placeholder 3">
            <a:extLst>
              <a:ext uri="{FF2B5EF4-FFF2-40B4-BE49-F238E27FC236}">
                <a16:creationId xmlns:a16="http://schemas.microsoft.com/office/drawing/2014/main" id="{2102CEA0-BCCE-004C-92D9-1A7B082CD409}"/>
              </a:ext>
            </a:extLst>
          </p:cNvPr>
          <p:cNvSpPr txBox="1">
            <a:spLocks/>
          </p:cNvSpPr>
          <p:nvPr/>
        </p:nvSpPr>
        <p:spPr>
          <a:xfrm>
            <a:off x="257522" y="1565743"/>
            <a:ext cx="4420717"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4B7919"/>
                </a:solidFill>
              </a:rPr>
              <a:t>Supervised Learning</a:t>
            </a:r>
          </a:p>
          <a:p>
            <a:r>
              <a:rPr lang="en-US" dirty="0"/>
              <a:t>Have data where you know outcome in order to </a:t>
            </a:r>
            <a:r>
              <a:rPr lang="en-US" i="1" dirty="0"/>
              <a:t>train</a:t>
            </a:r>
            <a:r>
              <a:rPr lang="en-US" dirty="0"/>
              <a:t> the model </a:t>
            </a:r>
          </a:p>
          <a:p>
            <a:r>
              <a:rPr lang="en-US" dirty="0"/>
              <a:t>Train the model to predict future outcomes from sets of predictors</a:t>
            </a:r>
          </a:p>
        </p:txBody>
      </p:sp>
      <p:sp>
        <p:nvSpPr>
          <p:cNvPr id="6" name="Content Placeholder 4">
            <a:extLst>
              <a:ext uri="{FF2B5EF4-FFF2-40B4-BE49-F238E27FC236}">
                <a16:creationId xmlns:a16="http://schemas.microsoft.com/office/drawing/2014/main" id="{6703CC9B-6667-3D46-8BDF-F2FD24BDEC7D}"/>
              </a:ext>
            </a:extLst>
          </p:cNvPr>
          <p:cNvSpPr txBox="1">
            <a:spLocks/>
          </p:cNvSpPr>
          <p:nvPr/>
        </p:nvSpPr>
        <p:spPr>
          <a:xfrm>
            <a:off x="4792538" y="1565743"/>
            <a:ext cx="4110829"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C00000"/>
                </a:solidFill>
              </a:rPr>
              <a:t>Unsupervised Learning</a:t>
            </a:r>
          </a:p>
          <a:p>
            <a:r>
              <a:rPr lang="en-US" dirty="0"/>
              <a:t>No specified outcomes</a:t>
            </a:r>
          </a:p>
          <a:p>
            <a:r>
              <a:rPr lang="en-US" dirty="0"/>
              <a:t>Separate data points into groups with “similar” properties (clustering)</a:t>
            </a:r>
          </a:p>
          <a:p>
            <a:r>
              <a:rPr lang="en-US" dirty="0"/>
              <a:t>Or reduce data to fewer variables in some way that still captures important structure of the data</a:t>
            </a:r>
          </a:p>
          <a:p>
            <a:endParaRPr lang="en-US" dirty="0"/>
          </a:p>
        </p:txBody>
      </p:sp>
      <p:sp>
        <p:nvSpPr>
          <p:cNvPr id="7" name="TextBox 6">
            <a:extLst>
              <a:ext uri="{FF2B5EF4-FFF2-40B4-BE49-F238E27FC236}">
                <a16:creationId xmlns:a16="http://schemas.microsoft.com/office/drawing/2014/main" id="{94A6F76E-E0C4-5244-871A-DC7F272D46C9}"/>
              </a:ext>
            </a:extLst>
          </p:cNvPr>
          <p:cNvSpPr txBox="1"/>
          <p:nvPr/>
        </p:nvSpPr>
        <p:spPr>
          <a:xfrm>
            <a:off x="257522" y="4624419"/>
            <a:ext cx="4240636" cy="1815882"/>
          </a:xfrm>
          <a:prstGeom prst="rect">
            <a:avLst/>
          </a:prstGeom>
          <a:noFill/>
        </p:spPr>
        <p:txBody>
          <a:bodyPr wrap="square" rtlCol="0">
            <a:spAutoFit/>
          </a:bodyPr>
          <a:lstStyle/>
          <a:p>
            <a:r>
              <a:rPr lang="en-US" sz="2800" b="1" dirty="0">
                <a:solidFill>
                  <a:srgbClr val="4B7919"/>
                </a:solidFill>
              </a:rPr>
              <a:t>Prediction: Regression (continuous outcomes) and classification (categorical outcomes)</a:t>
            </a:r>
          </a:p>
        </p:txBody>
      </p:sp>
      <p:sp>
        <p:nvSpPr>
          <p:cNvPr id="8" name="TextBox 7">
            <a:extLst>
              <a:ext uri="{FF2B5EF4-FFF2-40B4-BE49-F238E27FC236}">
                <a16:creationId xmlns:a16="http://schemas.microsoft.com/office/drawing/2014/main" id="{4534D7CB-A852-8645-B8A2-F6F9AF0CF7FF}"/>
              </a:ext>
            </a:extLst>
          </p:cNvPr>
          <p:cNvSpPr txBox="1"/>
          <p:nvPr/>
        </p:nvSpPr>
        <p:spPr>
          <a:xfrm>
            <a:off x="3661024" y="5917081"/>
            <a:ext cx="5482976" cy="523220"/>
          </a:xfrm>
          <a:prstGeom prst="rect">
            <a:avLst/>
          </a:prstGeom>
          <a:noFill/>
        </p:spPr>
        <p:txBody>
          <a:bodyPr wrap="none" rtlCol="0">
            <a:spAutoFit/>
          </a:bodyPr>
          <a:lstStyle/>
          <a:p>
            <a:r>
              <a:rPr lang="en-US" sz="2800" b="1" dirty="0">
                <a:solidFill>
                  <a:srgbClr val="C00000"/>
                </a:solidFill>
              </a:rPr>
              <a:t>Clustering and dimension reduction</a:t>
            </a:r>
          </a:p>
        </p:txBody>
      </p:sp>
    </p:spTree>
    <p:extLst>
      <p:ext uri="{BB962C8B-B14F-4D97-AF65-F5344CB8AC3E}">
        <p14:creationId xmlns:p14="http://schemas.microsoft.com/office/powerpoint/2010/main" val="3805072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E9F21-9037-FA4F-A96B-516992952444}"/>
              </a:ext>
            </a:extLst>
          </p:cNvPr>
          <p:cNvSpPr>
            <a:spLocks noGrp="1"/>
          </p:cNvSpPr>
          <p:nvPr>
            <p:ph type="title"/>
          </p:nvPr>
        </p:nvSpPr>
        <p:spPr/>
        <p:txBody>
          <a:bodyPr/>
          <a:lstStyle/>
          <a:p>
            <a:r>
              <a:rPr lang="en-US" dirty="0"/>
              <a:t>Supervised vs. unsupervised</a:t>
            </a:r>
          </a:p>
        </p:txBody>
      </p:sp>
      <p:graphicFrame>
        <p:nvGraphicFramePr>
          <p:cNvPr id="3" name="Diagram 2">
            <a:extLst>
              <a:ext uri="{FF2B5EF4-FFF2-40B4-BE49-F238E27FC236}">
                <a16:creationId xmlns:a16="http://schemas.microsoft.com/office/drawing/2014/main" id="{44AB3012-6E13-3D47-BA21-142670B1562B}"/>
              </a:ext>
            </a:extLst>
          </p:cNvPr>
          <p:cNvGraphicFramePr/>
          <p:nvPr>
            <p:extLst>
              <p:ext uri="{D42A27DB-BD31-4B8C-83A1-F6EECF244321}">
                <p14:modId xmlns:p14="http://schemas.microsoft.com/office/powerpoint/2010/main" val="3736912400"/>
              </p:ext>
            </p:extLst>
          </p:nvPr>
        </p:nvGraphicFramePr>
        <p:xfrm>
          <a:off x="219702" y="1715103"/>
          <a:ext cx="8377888" cy="45072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4889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F180E-1B94-CA43-866B-E09C310EF3A9}"/>
              </a:ext>
            </a:extLst>
          </p:cNvPr>
          <p:cNvSpPr>
            <a:spLocks noGrp="1"/>
          </p:cNvSpPr>
          <p:nvPr>
            <p:ph type="title"/>
          </p:nvPr>
        </p:nvSpPr>
        <p:spPr/>
        <p:txBody>
          <a:bodyPr/>
          <a:lstStyle/>
          <a:p>
            <a:r>
              <a:rPr lang="en-US" dirty="0"/>
              <a:t>Machine learning problems in biomedicine</a:t>
            </a:r>
          </a:p>
        </p:txBody>
      </p:sp>
      <p:sp>
        <p:nvSpPr>
          <p:cNvPr id="3" name="Content Placeholder 2">
            <a:extLst>
              <a:ext uri="{FF2B5EF4-FFF2-40B4-BE49-F238E27FC236}">
                <a16:creationId xmlns:a16="http://schemas.microsoft.com/office/drawing/2014/main" id="{E2E9100B-CA2C-6844-9DF2-18C0A1729875}"/>
              </a:ext>
            </a:extLst>
          </p:cNvPr>
          <p:cNvSpPr>
            <a:spLocks noGrp="1"/>
          </p:cNvSpPr>
          <p:nvPr>
            <p:ph idx="1"/>
          </p:nvPr>
        </p:nvSpPr>
        <p:spPr/>
        <p:txBody>
          <a:bodyPr>
            <a:normAutofit lnSpcReduction="10000"/>
          </a:bodyPr>
          <a:lstStyle/>
          <a:p>
            <a:r>
              <a:rPr lang="en-US" dirty="0"/>
              <a:t>Predict disease-free survival times of patients breast cancer surgery based on diagnostic measures, demographic variables and genetic information</a:t>
            </a:r>
            <a:endParaRPr lang="en-US" dirty="0">
              <a:solidFill>
                <a:srgbClr val="4B7919"/>
              </a:solidFill>
            </a:endParaRPr>
          </a:p>
          <a:p>
            <a:r>
              <a:rPr lang="en-US" dirty="0"/>
              <a:t>Determine whether there are distinct subgroups of patients with anxiety and depression that may have different patterns of progression</a:t>
            </a:r>
          </a:p>
          <a:p>
            <a:r>
              <a:rPr lang="en-US" dirty="0"/>
              <a:t>Automatically label patients as different types of dementia based on neuropsychological testing </a:t>
            </a:r>
            <a:r>
              <a:rPr lang="en-US"/>
              <a:t>scores </a:t>
            </a:r>
            <a:endParaRPr lang="en-US" dirty="0"/>
          </a:p>
          <a:p>
            <a:endParaRPr lang="en-US" dirty="0"/>
          </a:p>
        </p:txBody>
      </p:sp>
    </p:spTree>
    <p:extLst>
      <p:ext uri="{BB962C8B-B14F-4D97-AF65-F5344CB8AC3E}">
        <p14:creationId xmlns:p14="http://schemas.microsoft.com/office/powerpoint/2010/main" val="2701163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F180E-1B94-CA43-866B-E09C310EF3A9}"/>
              </a:ext>
            </a:extLst>
          </p:cNvPr>
          <p:cNvSpPr>
            <a:spLocks noGrp="1"/>
          </p:cNvSpPr>
          <p:nvPr>
            <p:ph type="title"/>
          </p:nvPr>
        </p:nvSpPr>
        <p:spPr/>
        <p:txBody>
          <a:bodyPr/>
          <a:lstStyle/>
          <a:p>
            <a:r>
              <a:rPr lang="en-US" dirty="0"/>
              <a:t>Machine learning problems in biomedicine</a:t>
            </a:r>
          </a:p>
        </p:txBody>
      </p:sp>
      <p:sp>
        <p:nvSpPr>
          <p:cNvPr id="3" name="Content Placeholder 2">
            <a:extLst>
              <a:ext uri="{FF2B5EF4-FFF2-40B4-BE49-F238E27FC236}">
                <a16:creationId xmlns:a16="http://schemas.microsoft.com/office/drawing/2014/main" id="{E2E9100B-CA2C-6844-9DF2-18C0A1729875}"/>
              </a:ext>
            </a:extLst>
          </p:cNvPr>
          <p:cNvSpPr>
            <a:spLocks noGrp="1"/>
          </p:cNvSpPr>
          <p:nvPr>
            <p:ph idx="1"/>
          </p:nvPr>
        </p:nvSpPr>
        <p:spPr/>
        <p:txBody>
          <a:bodyPr>
            <a:normAutofit lnSpcReduction="10000"/>
          </a:bodyPr>
          <a:lstStyle/>
          <a:p>
            <a:r>
              <a:rPr lang="en-US" dirty="0"/>
              <a:t>Predict disease-free survival times of patients breast cancer surgery based on diagnostic measures, demographic variables and genetic information </a:t>
            </a:r>
            <a:r>
              <a:rPr lang="en-US" dirty="0">
                <a:solidFill>
                  <a:srgbClr val="4B7919"/>
                </a:solidFill>
              </a:rPr>
              <a:t>(supervised)</a:t>
            </a:r>
          </a:p>
          <a:p>
            <a:r>
              <a:rPr lang="en-US" dirty="0"/>
              <a:t>Determine whether there are distinct subgroups of patients with anxiety and depression that may have different patterns of progression </a:t>
            </a:r>
            <a:r>
              <a:rPr lang="en-US" dirty="0">
                <a:solidFill>
                  <a:srgbClr val="C00000"/>
                </a:solidFill>
              </a:rPr>
              <a:t>(unsupervised)</a:t>
            </a:r>
            <a:endParaRPr lang="en-US" dirty="0"/>
          </a:p>
          <a:p>
            <a:r>
              <a:rPr lang="en-US" dirty="0"/>
              <a:t>Automatically label patients as different types of dementia based on neuropsychological testing scores (</a:t>
            </a:r>
            <a:r>
              <a:rPr lang="en-US" dirty="0">
                <a:solidFill>
                  <a:srgbClr val="4B7919"/>
                </a:solidFill>
              </a:rPr>
              <a:t>supervised</a:t>
            </a:r>
            <a:r>
              <a:rPr lang="en-US" dirty="0"/>
              <a:t> and </a:t>
            </a:r>
            <a:r>
              <a:rPr lang="en-US" dirty="0">
                <a:solidFill>
                  <a:srgbClr val="C00000"/>
                </a:solidFill>
              </a:rPr>
              <a:t>unsupervised</a:t>
            </a:r>
            <a:r>
              <a:rPr lang="en-US" dirty="0"/>
              <a:t>)</a:t>
            </a:r>
          </a:p>
          <a:p>
            <a:endParaRPr lang="en-US" dirty="0"/>
          </a:p>
        </p:txBody>
      </p:sp>
    </p:spTree>
    <p:extLst>
      <p:ext uri="{BB962C8B-B14F-4D97-AF65-F5344CB8AC3E}">
        <p14:creationId xmlns:p14="http://schemas.microsoft.com/office/powerpoint/2010/main" val="1474145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63410-9A49-2D41-8E11-BF2F8A1EFA09}"/>
              </a:ext>
            </a:extLst>
          </p:cNvPr>
          <p:cNvSpPr>
            <a:spLocks noGrp="1"/>
          </p:cNvSpPr>
          <p:nvPr>
            <p:ph type="title"/>
          </p:nvPr>
        </p:nvSpPr>
        <p:spPr/>
        <p:txBody>
          <a:bodyPr/>
          <a:lstStyle/>
          <a:p>
            <a:r>
              <a:rPr lang="en-US" dirty="0"/>
              <a:t>Supervised Regression -- Predictive Models</a:t>
            </a:r>
          </a:p>
        </p:txBody>
      </p:sp>
      <p:sp>
        <p:nvSpPr>
          <p:cNvPr id="3" name="Oval 2">
            <a:extLst>
              <a:ext uri="{FF2B5EF4-FFF2-40B4-BE49-F238E27FC236}">
                <a16:creationId xmlns:a16="http://schemas.microsoft.com/office/drawing/2014/main" id="{2B09AB9F-2518-A641-BA44-17072E7ABABF}"/>
              </a:ext>
            </a:extLst>
          </p:cNvPr>
          <p:cNvSpPr/>
          <p:nvPr/>
        </p:nvSpPr>
        <p:spPr>
          <a:xfrm>
            <a:off x="4564459" y="4720000"/>
            <a:ext cx="2575931" cy="735980"/>
          </a:xfrm>
          <a:prstGeom prst="ellipse">
            <a:avLst/>
          </a:prstGeom>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Outcome</a:t>
            </a:r>
          </a:p>
        </p:txBody>
      </p:sp>
      <p:sp>
        <p:nvSpPr>
          <p:cNvPr id="4" name="Oval 3">
            <a:extLst>
              <a:ext uri="{FF2B5EF4-FFF2-40B4-BE49-F238E27FC236}">
                <a16:creationId xmlns:a16="http://schemas.microsoft.com/office/drawing/2014/main" id="{3138F563-453B-0349-A6EA-EAB39F3FFDDA}"/>
              </a:ext>
            </a:extLst>
          </p:cNvPr>
          <p:cNvSpPr/>
          <p:nvPr/>
        </p:nvSpPr>
        <p:spPr>
          <a:xfrm>
            <a:off x="413582" y="2044858"/>
            <a:ext cx="2575931" cy="735980"/>
          </a:xfrm>
          <a:prstGeom prst="ellipse">
            <a:avLst/>
          </a:prstGeom>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Predictors</a:t>
            </a:r>
          </a:p>
        </p:txBody>
      </p:sp>
      <p:sp>
        <p:nvSpPr>
          <p:cNvPr id="5" name="Oval 4">
            <a:extLst>
              <a:ext uri="{FF2B5EF4-FFF2-40B4-BE49-F238E27FC236}">
                <a16:creationId xmlns:a16="http://schemas.microsoft.com/office/drawing/2014/main" id="{9051F53C-B78E-7A4A-873E-92020A5F4971}"/>
              </a:ext>
            </a:extLst>
          </p:cNvPr>
          <p:cNvSpPr/>
          <p:nvPr/>
        </p:nvSpPr>
        <p:spPr>
          <a:xfrm>
            <a:off x="2510174" y="3376198"/>
            <a:ext cx="2575931" cy="735980"/>
          </a:xfrm>
          <a:prstGeom prst="ellipse">
            <a:avLst/>
          </a:prstGeom>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Model</a:t>
            </a:r>
          </a:p>
        </p:txBody>
      </p:sp>
      <p:cxnSp>
        <p:nvCxnSpPr>
          <p:cNvPr id="7" name="Straight Arrow Connector 6">
            <a:extLst>
              <a:ext uri="{FF2B5EF4-FFF2-40B4-BE49-F238E27FC236}">
                <a16:creationId xmlns:a16="http://schemas.microsoft.com/office/drawing/2014/main" id="{369C3201-4454-A447-BC3C-95139196434F}"/>
              </a:ext>
            </a:extLst>
          </p:cNvPr>
          <p:cNvCxnSpPr>
            <a:cxnSpLocks/>
          </p:cNvCxnSpPr>
          <p:nvPr/>
        </p:nvCxnSpPr>
        <p:spPr>
          <a:xfrm>
            <a:off x="2146610" y="2780839"/>
            <a:ext cx="979833" cy="638077"/>
          </a:xfrm>
          <a:prstGeom prst="straightConnector1">
            <a:avLst/>
          </a:prstGeom>
          <a:ln w="79375">
            <a:solidFill>
              <a:srgbClr val="BC306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07A1EFC-CC87-2F41-B379-BE4EF3C38AB8}"/>
              </a:ext>
            </a:extLst>
          </p:cNvPr>
          <p:cNvCxnSpPr>
            <a:cxnSpLocks/>
          </p:cNvCxnSpPr>
          <p:nvPr/>
        </p:nvCxnSpPr>
        <p:spPr>
          <a:xfrm>
            <a:off x="4278296" y="4112179"/>
            <a:ext cx="979833" cy="638077"/>
          </a:xfrm>
          <a:prstGeom prst="straightConnector1">
            <a:avLst/>
          </a:prstGeom>
          <a:ln w="79375">
            <a:solidFill>
              <a:srgbClr val="BC3062"/>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4D81041-987F-E14D-A4F6-024D67B29928}"/>
              </a:ext>
            </a:extLst>
          </p:cNvPr>
          <p:cNvSpPr txBox="1"/>
          <p:nvPr/>
        </p:nvSpPr>
        <p:spPr>
          <a:xfrm>
            <a:off x="5025184" y="1804851"/>
            <a:ext cx="4078477" cy="1754326"/>
          </a:xfrm>
          <a:prstGeom prst="rect">
            <a:avLst/>
          </a:prstGeom>
          <a:noFill/>
        </p:spPr>
        <p:txBody>
          <a:bodyPr wrap="square" rtlCol="0">
            <a:spAutoFit/>
          </a:bodyPr>
          <a:lstStyle/>
          <a:p>
            <a:r>
              <a:rPr lang="en-US" dirty="0"/>
              <a:t>You have seen linear, logistic and Cox proportional hazards models in previous courses that fit this framework depending on outcome type – continuous outcome (linear), binary outcome (logistic), survival (Cox proportional hazards) </a:t>
            </a:r>
          </a:p>
        </p:txBody>
      </p:sp>
    </p:spTree>
    <p:extLst>
      <p:ext uri="{BB962C8B-B14F-4D97-AF65-F5344CB8AC3E}">
        <p14:creationId xmlns:p14="http://schemas.microsoft.com/office/powerpoint/2010/main" val="3959830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63410-9A49-2D41-8E11-BF2F8A1EFA09}"/>
              </a:ext>
            </a:extLst>
          </p:cNvPr>
          <p:cNvSpPr>
            <a:spLocks noGrp="1"/>
          </p:cNvSpPr>
          <p:nvPr>
            <p:ph type="title"/>
          </p:nvPr>
        </p:nvSpPr>
        <p:spPr/>
        <p:txBody>
          <a:bodyPr/>
          <a:lstStyle/>
          <a:p>
            <a:r>
              <a:rPr lang="en-US" dirty="0"/>
              <a:t>General supervised learning</a:t>
            </a:r>
          </a:p>
        </p:txBody>
      </p:sp>
      <p:sp>
        <p:nvSpPr>
          <p:cNvPr id="3" name="Oval 2">
            <a:extLst>
              <a:ext uri="{FF2B5EF4-FFF2-40B4-BE49-F238E27FC236}">
                <a16:creationId xmlns:a16="http://schemas.microsoft.com/office/drawing/2014/main" id="{2B09AB9F-2518-A641-BA44-17072E7ABABF}"/>
              </a:ext>
            </a:extLst>
          </p:cNvPr>
          <p:cNvSpPr/>
          <p:nvPr/>
        </p:nvSpPr>
        <p:spPr>
          <a:xfrm>
            <a:off x="4564459" y="4720000"/>
            <a:ext cx="2575931" cy="735980"/>
          </a:xfrm>
          <a:prstGeom prst="ellipse">
            <a:avLst/>
          </a:prstGeom>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Outcome</a:t>
            </a:r>
          </a:p>
        </p:txBody>
      </p:sp>
      <p:sp>
        <p:nvSpPr>
          <p:cNvPr id="4" name="Oval 3">
            <a:extLst>
              <a:ext uri="{FF2B5EF4-FFF2-40B4-BE49-F238E27FC236}">
                <a16:creationId xmlns:a16="http://schemas.microsoft.com/office/drawing/2014/main" id="{3138F563-453B-0349-A6EA-EAB39F3FFDDA}"/>
              </a:ext>
            </a:extLst>
          </p:cNvPr>
          <p:cNvSpPr/>
          <p:nvPr/>
        </p:nvSpPr>
        <p:spPr>
          <a:xfrm>
            <a:off x="413582" y="2044858"/>
            <a:ext cx="2575931" cy="735980"/>
          </a:xfrm>
          <a:prstGeom prst="ellipse">
            <a:avLst/>
          </a:prstGeom>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Predictors</a:t>
            </a:r>
          </a:p>
        </p:txBody>
      </p:sp>
      <p:sp>
        <p:nvSpPr>
          <p:cNvPr id="5" name="Oval 4">
            <a:extLst>
              <a:ext uri="{FF2B5EF4-FFF2-40B4-BE49-F238E27FC236}">
                <a16:creationId xmlns:a16="http://schemas.microsoft.com/office/drawing/2014/main" id="{9051F53C-B78E-7A4A-873E-92020A5F4971}"/>
              </a:ext>
            </a:extLst>
          </p:cNvPr>
          <p:cNvSpPr/>
          <p:nvPr/>
        </p:nvSpPr>
        <p:spPr>
          <a:xfrm>
            <a:off x="2510174" y="3376198"/>
            <a:ext cx="2575931" cy="735980"/>
          </a:xfrm>
          <a:prstGeom prst="ellipse">
            <a:avLst/>
          </a:prstGeom>
          <a:solidFill>
            <a:srgbClr val="FF0000"/>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Model, algorithm, or procedure</a:t>
            </a:r>
          </a:p>
        </p:txBody>
      </p:sp>
      <p:cxnSp>
        <p:nvCxnSpPr>
          <p:cNvPr id="7" name="Straight Arrow Connector 6">
            <a:extLst>
              <a:ext uri="{FF2B5EF4-FFF2-40B4-BE49-F238E27FC236}">
                <a16:creationId xmlns:a16="http://schemas.microsoft.com/office/drawing/2014/main" id="{369C3201-4454-A447-BC3C-95139196434F}"/>
              </a:ext>
            </a:extLst>
          </p:cNvPr>
          <p:cNvCxnSpPr>
            <a:cxnSpLocks/>
          </p:cNvCxnSpPr>
          <p:nvPr/>
        </p:nvCxnSpPr>
        <p:spPr>
          <a:xfrm>
            <a:off x="2146610" y="2780839"/>
            <a:ext cx="979833" cy="638077"/>
          </a:xfrm>
          <a:prstGeom prst="straightConnector1">
            <a:avLst/>
          </a:prstGeom>
          <a:ln w="79375">
            <a:solidFill>
              <a:srgbClr val="BC306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07A1EFC-CC87-2F41-B379-BE4EF3C38AB8}"/>
              </a:ext>
            </a:extLst>
          </p:cNvPr>
          <p:cNvCxnSpPr>
            <a:cxnSpLocks/>
          </p:cNvCxnSpPr>
          <p:nvPr/>
        </p:nvCxnSpPr>
        <p:spPr>
          <a:xfrm>
            <a:off x="4278296" y="4112179"/>
            <a:ext cx="979833" cy="638077"/>
          </a:xfrm>
          <a:prstGeom prst="straightConnector1">
            <a:avLst/>
          </a:prstGeom>
          <a:ln w="79375">
            <a:solidFill>
              <a:srgbClr val="BC3062"/>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4D81041-987F-E14D-A4F6-024D67B29928}"/>
              </a:ext>
            </a:extLst>
          </p:cNvPr>
          <p:cNvSpPr txBox="1"/>
          <p:nvPr/>
        </p:nvSpPr>
        <p:spPr>
          <a:xfrm>
            <a:off x="4859473" y="2157597"/>
            <a:ext cx="4078477" cy="923330"/>
          </a:xfrm>
          <a:prstGeom prst="rect">
            <a:avLst/>
          </a:prstGeom>
          <a:noFill/>
        </p:spPr>
        <p:txBody>
          <a:bodyPr wrap="square" rtlCol="0">
            <a:spAutoFit/>
          </a:bodyPr>
          <a:lstStyle/>
          <a:p>
            <a:r>
              <a:rPr lang="en-US" dirty="0"/>
              <a:t>In supervised machine learning we generalize the model part to “model, algorithm, or procedure”</a:t>
            </a:r>
          </a:p>
        </p:txBody>
      </p:sp>
    </p:spTree>
    <p:extLst>
      <p:ext uri="{BB962C8B-B14F-4D97-AF65-F5344CB8AC3E}">
        <p14:creationId xmlns:p14="http://schemas.microsoft.com/office/powerpoint/2010/main" val="1415929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F8024-16EA-BD45-ABA3-E8209832C382}"/>
              </a:ext>
            </a:extLst>
          </p:cNvPr>
          <p:cNvSpPr>
            <a:spLocks noGrp="1"/>
          </p:cNvSpPr>
          <p:nvPr>
            <p:ph type="title"/>
          </p:nvPr>
        </p:nvSpPr>
        <p:spPr/>
        <p:txBody>
          <a:bodyPr/>
          <a:lstStyle/>
          <a:p>
            <a:r>
              <a:rPr lang="en-US" dirty="0"/>
              <a:t>Supervised prediction</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3AAED487-014B-FE46-894F-D4DF6786F869}"/>
                  </a:ext>
                </a:extLst>
              </p:cNvPr>
              <p:cNvSpPr>
                <a:spLocks noGrp="1"/>
              </p:cNvSpPr>
              <p:nvPr>
                <p:ph idx="1"/>
              </p:nvPr>
            </p:nvSpPr>
            <p:spPr/>
            <p:txBody>
              <a:bodyPr>
                <a:normAutofit fontScale="70000" lnSpcReduction="20000"/>
              </a:bodyPr>
              <a:lstStyle/>
              <a:p>
                <a:r>
                  <a:rPr lang="en-US" i="1" dirty="0"/>
                  <a:t>Predictors</a:t>
                </a:r>
                <a:r>
                  <a:rPr lang="en-US" dirty="0"/>
                  <a:t>, </a:t>
                </a:r>
                <a14:m>
                  <m:oMath xmlns:m="http://schemas.openxmlformats.org/officeDocument/2006/math">
                    <m:r>
                      <a:rPr lang="en-US" b="0" i="1" smtClean="0">
                        <a:latin typeface="Cambria Math" panose="02040503050406030204" pitchFamily="18" charset="0"/>
                      </a:rPr>
                      <m:t>𝑋</m:t>
                    </m:r>
                  </m:oMath>
                </a14:m>
                <a:r>
                  <a:rPr lang="en-US" dirty="0"/>
                  <a:t> (also called </a:t>
                </a:r>
                <a:r>
                  <a:rPr lang="en-US" i="1" dirty="0"/>
                  <a:t>inputs</a:t>
                </a:r>
                <a:r>
                  <a:rPr lang="en-US" dirty="0"/>
                  <a:t>, </a:t>
                </a:r>
                <a:r>
                  <a:rPr lang="en-US" i="1" dirty="0"/>
                  <a:t>regressors</a:t>
                </a:r>
                <a:r>
                  <a:rPr lang="en-US" dirty="0"/>
                  <a:t>, </a:t>
                </a:r>
                <a:r>
                  <a:rPr lang="en-US" i="1" dirty="0"/>
                  <a:t>covariates</a:t>
                </a:r>
                <a:r>
                  <a:rPr lang="en-US" dirty="0"/>
                  <a:t>, </a:t>
                </a:r>
                <a:r>
                  <a:rPr lang="en-US" i="1" dirty="0"/>
                  <a:t>features</a:t>
                </a:r>
                <a:r>
                  <a:rPr lang="en-US" dirty="0"/>
                  <a:t>, or </a:t>
                </a:r>
                <a:r>
                  <a:rPr lang="en-US" i="1" dirty="0"/>
                  <a:t>independent variables</a:t>
                </a:r>
                <a:r>
                  <a:rPr lang="en-US" dirty="0"/>
                  <a:t>)</a:t>
                </a:r>
              </a:p>
              <a:p>
                <a:r>
                  <a:rPr lang="en-US" i="1" dirty="0"/>
                  <a:t>Response</a:t>
                </a:r>
                <a:r>
                  <a:rPr lang="en-US" dirty="0"/>
                  <a:t>, </a:t>
                </a:r>
                <a14:m>
                  <m:oMath xmlns:m="http://schemas.openxmlformats.org/officeDocument/2006/math">
                    <m:r>
                      <a:rPr lang="en-US" b="0" i="1" smtClean="0">
                        <a:latin typeface="Cambria Math" panose="02040503050406030204" pitchFamily="18" charset="0"/>
                      </a:rPr>
                      <m:t>𝑌</m:t>
                    </m:r>
                  </m:oMath>
                </a14:m>
                <a:r>
                  <a:rPr lang="en-US" dirty="0"/>
                  <a:t> that we want to predict (also called </a:t>
                </a:r>
                <a:r>
                  <a:rPr lang="en-US" i="1" dirty="0"/>
                  <a:t>outcome</a:t>
                </a:r>
                <a:r>
                  <a:rPr lang="en-US" dirty="0"/>
                  <a:t>, </a:t>
                </a:r>
                <a:r>
                  <a:rPr lang="en-US" i="1" dirty="0"/>
                  <a:t>target</a:t>
                </a:r>
                <a:r>
                  <a:rPr lang="en-US" dirty="0"/>
                  <a:t>, or </a:t>
                </a:r>
                <a:r>
                  <a:rPr lang="en-US" i="1" dirty="0"/>
                  <a:t>dependent variable</a:t>
                </a:r>
                <a:r>
                  <a:rPr lang="en-US" dirty="0"/>
                  <a:t>)</a:t>
                </a:r>
              </a:p>
              <a:p>
                <a:r>
                  <a:rPr lang="en-US" dirty="0"/>
                  <a:t>Model/algorithm:</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r>
                            <a:rPr lang="en-US" b="0" i="1" smtClean="0">
                              <a:latin typeface="Cambria Math" panose="02040503050406030204" pitchFamily="18" charset="0"/>
                            </a:rPr>
                            <m:t>𝑋</m:t>
                          </m:r>
                        </m:e>
                      </m:d>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𝜀</m:t>
                      </m:r>
                    </m:oMath>
                  </m:oMathPara>
                </a14:m>
                <a:endParaRPr lang="en-US" dirty="0"/>
              </a:p>
              <a:p>
                <a:r>
                  <a:rPr lang="en-US" dirty="0"/>
                  <a:t>where </a:t>
                </a:r>
                <a14:m>
                  <m:oMath xmlns:m="http://schemas.openxmlformats.org/officeDocument/2006/math">
                    <m:r>
                      <a:rPr lang="en-US" i="1">
                        <a:latin typeface="Cambria Math" panose="02040503050406030204" pitchFamily="18" charset="0"/>
                        <a:ea typeface="Cambria Math" panose="02040503050406030204" pitchFamily="18" charset="0"/>
                      </a:rPr>
                      <m:t>𝜀</m:t>
                    </m:r>
                  </m:oMath>
                </a14:m>
                <a:r>
                  <a:rPr lang="en-US" dirty="0"/>
                  <a:t> is an error term</a:t>
                </a:r>
              </a:p>
              <a:p>
                <a:r>
                  <a:rPr lang="en-US" dirty="0"/>
                  <a:t>In the regression problem, </a:t>
                </a:r>
                <a14:m>
                  <m:oMath xmlns:m="http://schemas.openxmlformats.org/officeDocument/2006/math">
                    <m:r>
                      <a:rPr lang="en-US" b="0" i="1" smtClean="0">
                        <a:latin typeface="Cambria Math" panose="02040503050406030204" pitchFamily="18" charset="0"/>
                      </a:rPr>
                      <m:t>𝑌</m:t>
                    </m:r>
                  </m:oMath>
                </a14:m>
                <a:r>
                  <a:rPr lang="en-US" dirty="0"/>
                  <a:t> is quantitative</a:t>
                </a:r>
              </a:p>
              <a:p>
                <a:r>
                  <a:rPr lang="en-US" dirty="0"/>
                  <a:t>In the classification problem, </a:t>
                </a:r>
                <a14:m>
                  <m:oMath xmlns:m="http://schemas.openxmlformats.org/officeDocument/2006/math">
                    <m:r>
                      <a:rPr lang="en-US" b="0" i="1" smtClean="0">
                        <a:latin typeface="Cambria Math" panose="02040503050406030204" pitchFamily="18" charset="0"/>
                      </a:rPr>
                      <m:t>𝑌</m:t>
                    </m:r>
                  </m:oMath>
                </a14:m>
                <a:r>
                  <a:rPr lang="en-US" dirty="0"/>
                  <a:t> is a class variable/unordered categories</a:t>
                </a:r>
              </a:p>
              <a:p>
                <a:r>
                  <a:rPr lang="en-US" dirty="0"/>
                  <a:t>In the survival problem, </a:t>
                </a:r>
                <a14:m>
                  <m:oMath xmlns:m="http://schemas.openxmlformats.org/officeDocument/2006/math">
                    <m:r>
                      <a:rPr lang="en-US" b="0" i="1" smtClean="0">
                        <a:latin typeface="Cambria Math" panose="02040503050406030204" pitchFamily="18" charset="0"/>
                      </a:rPr>
                      <m:t>𝑌</m:t>
                    </m:r>
                  </m:oMath>
                </a14:m>
                <a:r>
                  <a:rPr lang="en-US" dirty="0"/>
                  <a:t> is a survival outcome (survival time and status censor/uncensored)</a:t>
                </a:r>
              </a:p>
              <a:p>
                <a:r>
                  <a:rPr lang="en-US" dirty="0"/>
                  <a:t>Train the model with a training dataset: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sub>
                        </m:sSub>
                      </m:e>
                    </m:d>
                    <m:r>
                      <a:rPr lang="en-US" b="0" i="1" smtClean="0">
                        <a:latin typeface="Cambria Math" panose="02040503050406030204" pitchFamily="18" charset="0"/>
                      </a:rPr>
                      <m:t>, …</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𝑛</m:t>
                            </m:r>
                          </m:sub>
                        </m:sSub>
                      </m:e>
                    </m:d>
                    <m:r>
                      <a:rPr lang="en-US" b="0" i="0" smtClean="0">
                        <a:latin typeface="Cambria Math" panose="02040503050406030204" pitchFamily="18" charset="0"/>
                      </a:rPr>
                      <m:t>=</m:t>
                    </m:r>
                    <m:d>
                      <m:dPr>
                        <m:begChr m:val="{"/>
                        <m:endChr m:val="}"/>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e>
                        </m:d>
                      </m:e>
                    </m:d>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=1, 2,…,</m:t>
                    </m:r>
                    <m:r>
                      <a:rPr lang="en-US" b="0" i="1" smtClean="0">
                        <a:latin typeface="Cambria Math" panose="02040503050406030204" pitchFamily="18" charset="0"/>
                      </a:rPr>
                      <m:t>𝑛</m:t>
                    </m:r>
                  </m:oMath>
                </a14:m>
                <a:endParaRPr lang="en-US" dirty="0"/>
              </a:p>
              <a:p>
                <a:endParaRPr lang="en-US" dirty="0"/>
              </a:p>
            </p:txBody>
          </p:sp>
        </mc:Choice>
        <mc:Fallback xmlns="">
          <p:sp>
            <p:nvSpPr>
              <p:cNvPr id="4" name="Content Placeholder 3">
                <a:extLst>
                  <a:ext uri="{FF2B5EF4-FFF2-40B4-BE49-F238E27FC236}">
                    <a16:creationId xmlns:a16="http://schemas.microsoft.com/office/drawing/2014/main" id="{3AAED487-014B-FE46-894F-D4DF6786F869}"/>
                  </a:ext>
                </a:extLst>
              </p:cNvPr>
              <p:cNvSpPr>
                <a:spLocks noGrp="1" noRot="1" noChangeAspect="1" noMove="1" noResize="1" noEditPoints="1" noAdjustHandles="1" noChangeArrowheads="1" noChangeShapeType="1" noTextEdit="1"/>
              </p:cNvSpPr>
              <p:nvPr>
                <p:ph idx="1"/>
              </p:nvPr>
            </p:nvSpPr>
            <p:spPr>
              <a:blipFill>
                <a:blip r:embed="rId2"/>
                <a:stretch>
                  <a:fillRect l="-643" t="-2035" r="-1125"/>
                </a:stretch>
              </a:blipFill>
            </p:spPr>
            <p:txBody>
              <a:bodyPr/>
              <a:lstStyle/>
              <a:p>
                <a:r>
                  <a:rPr lang="en-US">
                    <a:noFill/>
                  </a:rPr>
                  <a:t> </a:t>
                </a:r>
              </a:p>
            </p:txBody>
          </p:sp>
        </mc:Fallback>
      </mc:AlternateContent>
    </p:spTree>
    <p:extLst>
      <p:ext uri="{BB962C8B-B14F-4D97-AF65-F5344CB8AC3E}">
        <p14:creationId xmlns:p14="http://schemas.microsoft.com/office/powerpoint/2010/main" val="1883661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25842-9F8A-CF4B-9EC8-8F3ED90EA0BD}"/>
              </a:ext>
            </a:extLst>
          </p:cNvPr>
          <p:cNvSpPr>
            <a:spLocks noGrp="1"/>
          </p:cNvSpPr>
          <p:nvPr>
            <p:ph type="title"/>
          </p:nvPr>
        </p:nvSpPr>
        <p:spPr/>
        <p:txBody>
          <a:bodyPr/>
          <a:lstStyle/>
          <a:p>
            <a:r>
              <a:rPr lang="en-US" dirty="0"/>
              <a:t>Supervised prediction objectives</a:t>
            </a:r>
          </a:p>
        </p:txBody>
      </p:sp>
      <p:sp>
        <p:nvSpPr>
          <p:cNvPr id="3" name="Content Placeholder 2">
            <a:extLst>
              <a:ext uri="{FF2B5EF4-FFF2-40B4-BE49-F238E27FC236}">
                <a16:creationId xmlns:a16="http://schemas.microsoft.com/office/drawing/2014/main" id="{BF6324C3-38B7-4640-AE49-95CBE324151F}"/>
              </a:ext>
            </a:extLst>
          </p:cNvPr>
          <p:cNvSpPr>
            <a:spLocks noGrp="1"/>
          </p:cNvSpPr>
          <p:nvPr>
            <p:ph idx="1"/>
          </p:nvPr>
        </p:nvSpPr>
        <p:spPr/>
        <p:txBody>
          <a:bodyPr/>
          <a:lstStyle/>
          <a:p>
            <a:pPr marL="0" indent="0">
              <a:buNone/>
            </a:pPr>
            <a:r>
              <a:rPr lang="en-US" dirty="0"/>
              <a:t>Build a model/algorithm that can:</a:t>
            </a:r>
          </a:p>
          <a:p>
            <a:r>
              <a:rPr lang="en-US" dirty="0"/>
              <a:t>Predict unknown future responses/outcomes</a:t>
            </a:r>
          </a:p>
          <a:p>
            <a:r>
              <a:rPr lang="en-US" dirty="0"/>
              <a:t>Determine which predictors/inputs affect the outcome, and how</a:t>
            </a:r>
          </a:p>
          <a:p>
            <a:r>
              <a:rPr lang="en-US" dirty="0"/>
              <a:t>Inform as to the quality of predictions and inferences</a:t>
            </a:r>
          </a:p>
          <a:p>
            <a:endParaRPr lang="en-US" dirty="0"/>
          </a:p>
          <a:p>
            <a:endParaRPr lang="en-US" dirty="0"/>
          </a:p>
        </p:txBody>
      </p:sp>
    </p:spTree>
    <p:extLst>
      <p:ext uri="{BB962C8B-B14F-4D97-AF65-F5344CB8AC3E}">
        <p14:creationId xmlns:p14="http://schemas.microsoft.com/office/powerpoint/2010/main" val="3417707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3F7D8E-547F-6D4B-AFC2-4758E9CA14EF}"/>
              </a:ext>
            </a:extLst>
          </p:cNvPr>
          <p:cNvSpPr>
            <a:spLocks noGrp="1"/>
          </p:cNvSpPr>
          <p:nvPr>
            <p:ph type="title"/>
          </p:nvPr>
        </p:nvSpPr>
        <p:spPr/>
        <p:txBody>
          <a:bodyPr/>
          <a:lstStyle/>
          <a:p>
            <a:r>
              <a:rPr lang="en-US" dirty="0"/>
              <a:t>Logistics</a:t>
            </a:r>
          </a:p>
        </p:txBody>
      </p:sp>
      <p:sp>
        <p:nvSpPr>
          <p:cNvPr id="5" name="Content Placeholder 4">
            <a:extLst>
              <a:ext uri="{FF2B5EF4-FFF2-40B4-BE49-F238E27FC236}">
                <a16:creationId xmlns:a16="http://schemas.microsoft.com/office/drawing/2014/main" id="{6816819B-8E97-F54B-AA00-449F4B67C9C6}"/>
              </a:ext>
            </a:extLst>
          </p:cNvPr>
          <p:cNvSpPr>
            <a:spLocks noGrp="1"/>
          </p:cNvSpPr>
          <p:nvPr>
            <p:ph idx="1"/>
          </p:nvPr>
        </p:nvSpPr>
        <p:spPr/>
        <p:txBody>
          <a:bodyPr>
            <a:normAutofit fontScale="85000" lnSpcReduction="20000"/>
          </a:bodyPr>
          <a:lstStyle/>
          <a:p>
            <a:pPr>
              <a:lnSpc>
                <a:spcPct val="110000"/>
              </a:lnSpc>
            </a:pPr>
            <a:r>
              <a:rPr lang="en-US" dirty="0"/>
              <a:t>Lectures every Thursday, 1.00-2.30 (Mission Hall Room 1407: 4/4, 4/11, 4/18, 5/16, 5/23, 5/30 and 6/6; Genentech North 114: 4/25, 5/2, 5/9)</a:t>
            </a:r>
          </a:p>
          <a:p>
            <a:pPr>
              <a:lnSpc>
                <a:spcPct val="110000"/>
              </a:lnSpc>
            </a:pPr>
            <a:r>
              <a:rPr lang="en-US" dirty="0"/>
              <a:t>Labs every Thursday in same room as lecture, 2.45-3.45 </a:t>
            </a:r>
          </a:p>
          <a:p>
            <a:pPr>
              <a:lnSpc>
                <a:spcPct val="110000"/>
              </a:lnSpc>
            </a:pPr>
            <a:r>
              <a:rPr lang="en-US" dirty="0"/>
              <a:t>Structured discussion sessions: 4/11, 4/25, 5/9, and 5/23, 3.45-4.45</a:t>
            </a:r>
          </a:p>
          <a:p>
            <a:pPr>
              <a:lnSpc>
                <a:spcPct val="110000"/>
              </a:lnSpc>
            </a:pPr>
            <a:r>
              <a:rPr lang="en-US" dirty="0"/>
              <a:t>Lectures are to be recorded and posted online</a:t>
            </a:r>
          </a:p>
          <a:p>
            <a:pPr>
              <a:lnSpc>
                <a:spcPct val="110000"/>
              </a:lnSpc>
            </a:pPr>
            <a:r>
              <a:rPr lang="en-US" dirty="0"/>
              <a:t>Grades based on 5 </a:t>
            </a:r>
            <a:r>
              <a:rPr lang="en-US" dirty="0" err="1"/>
              <a:t>hw</a:t>
            </a:r>
            <a:r>
              <a:rPr lang="en-US" dirty="0"/>
              <a:t> assignments (70%) + data analysis project (30%, due 5/30/19) </a:t>
            </a:r>
          </a:p>
          <a:p>
            <a:pPr>
              <a:lnSpc>
                <a:spcPct val="110000"/>
              </a:lnSpc>
            </a:pPr>
            <a:r>
              <a:rPr lang="en-US" dirty="0"/>
              <a:t>Check materials online at CLE (and </a:t>
            </a:r>
            <a:r>
              <a:rPr lang="en-US" dirty="0" err="1"/>
              <a:t>Biostat</a:t>
            </a:r>
            <a:r>
              <a:rPr lang="en-US" dirty="0"/>
              <a:t> 216 discussion forum)</a:t>
            </a:r>
          </a:p>
        </p:txBody>
      </p:sp>
    </p:spTree>
    <p:extLst>
      <p:ext uri="{BB962C8B-B14F-4D97-AF65-F5344CB8AC3E}">
        <p14:creationId xmlns:p14="http://schemas.microsoft.com/office/powerpoint/2010/main" val="692420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EF304-C0D6-994A-B2C6-5E31D5DE7C19}"/>
              </a:ext>
            </a:extLst>
          </p:cNvPr>
          <p:cNvSpPr>
            <a:spLocks noGrp="1"/>
          </p:cNvSpPr>
          <p:nvPr>
            <p:ph type="title"/>
          </p:nvPr>
        </p:nvSpPr>
        <p:spPr/>
        <p:txBody>
          <a:bodyPr/>
          <a:lstStyle/>
          <a:p>
            <a:r>
              <a:rPr lang="en-US" dirty="0"/>
              <a:t>Unsupervised learning</a:t>
            </a:r>
          </a:p>
        </p:txBody>
      </p:sp>
      <p:sp>
        <p:nvSpPr>
          <p:cNvPr id="3" name="Content Placeholder 2">
            <a:extLst>
              <a:ext uri="{FF2B5EF4-FFF2-40B4-BE49-F238E27FC236}">
                <a16:creationId xmlns:a16="http://schemas.microsoft.com/office/drawing/2014/main" id="{DB48A7A6-24E9-F541-B643-94BDB60A2C33}"/>
              </a:ext>
            </a:extLst>
          </p:cNvPr>
          <p:cNvSpPr>
            <a:spLocks noGrp="1"/>
          </p:cNvSpPr>
          <p:nvPr>
            <p:ph idx="1"/>
          </p:nvPr>
        </p:nvSpPr>
        <p:spPr>
          <a:xfrm>
            <a:off x="154546" y="1691144"/>
            <a:ext cx="8757634" cy="4351338"/>
          </a:xfrm>
        </p:spPr>
        <p:txBody>
          <a:bodyPr>
            <a:normAutofit/>
          </a:bodyPr>
          <a:lstStyle/>
          <a:p>
            <a:r>
              <a:rPr lang="en-US" dirty="0"/>
              <a:t>No responses, just a set of variables/predictors/features measured on a set of samples</a:t>
            </a:r>
          </a:p>
          <a:p>
            <a:r>
              <a:rPr lang="en-US" dirty="0"/>
              <a:t>Objective can be:</a:t>
            </a:r>
          </a:p>
          <a:p>
            <a:pPr lvl="1"/>
            <a:r>
              <a:rPr lang="en-US" dirty="0"/>
              <a:t>Clustering: find groups for which predictors follow a more similar pattern (correlated) than between groups</a:t>
            </a:r>
          </a:p>
          <a:p>
            <a:pPr lvl="1"/>
            <a:r>
              <a:rPr lang="en-US" dirty="0"/>
              <a:t>Dimension reduction: find ways to reduce the information in a large set of predictors to something more manageable – ideally, such that you get new features that are interpretable</a:t>
            </a:r>
          </a:p>
          <a:p>
            <a:endParaRPr lang="en-US" dirty="0"/>
          </a:p>
        </p:txBody>
      </p:sp>
    </p:spTree>
    <p:extLst>
      <p:ext uri="{BB962C8B-B14F-4D97-AF65-F5344CB8AC3E}">
        <p14:creationId xmlns:p14="http://schemas.microsoft.com/office/powerpoint/2010/main" val="383152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19DC8-0B44-814A-AD09-0D524CBD0490}"/>
              </a:ext>
            </a:extLst>
          </p:cNvPr>
          <p:cNvSpPr>
            <a:spLocks noGrp="1"/>
          </p:cNvSpPr>
          <p:nvPr>
            <p:ph type="title"/>
          </p:nvPr>
        </p:nvSpPr>
        <p:spPr/>
        <p:txBody>
          <a:bodyPr>
            <a:normAutofit/>
          </a:bodyPr>
          <a:lstStyle/>
          <a:p>
            <a:r>
              <a:rPr lang="en-US" dirty="0"/>
              <a:t>Back to supervised learning: notation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80F015-E975-D242-8700-8E63C06DF753}"/>
                  </a:ext>
                </a:extLst>
              </p:cNvPr>
              <p:cNvSpPr>
                <a:spLocks noGrp="1"/>
              </p:cNvSpPr>
              <p:nvPr>
                <p:ph idx="1"/>
              </p:nvPr>
            </p:nvSpPr>
            <p:spPr/>
            <p:txBody>
              <a:bodyPr>
                <a:normAutofit fontScale="92500" lnSpcReduction="20000"/>
              </a:bodyPr>
              <a:lstStyle/>
              <a:p>
                <a:r>
                  <a:rPr lang="en-US" dirty="0"/>
                  <a:t>Consider an outcome </a:t>
                </a:r>
                <a14:m>
                  <m:oMath xmlns:m="http://schemas.openxmlformats.org/officeDocument/2006/math">
                    <m:r>
                      <a:rPr lang="en-US" b="0" i="1" smtClean="0">
                        <a:latin typeface="Cambria Math" panose="02040503050406030204" pitchFamily="18" charset="0"/>
                      </a:rPr>
                      <m:t>𝑌</m:t>
                    </m:r>
                  </m:oMath>
                </a14:m>
                <a:r>
                  <a:rPr lang="en-US" b="0" dirty="0"/>
                  <a:t> (e.g. blood pressure, or disease status)</a:t>
                </a:r>
              </a:p>
              <a:p>
                <a:r>
                  <a:rPr lang="en-US" dirty="0"/>
                  <a:t>Consider predictors, e.g.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oMath>
                </a14:m>
                <a:r>
                  <a:rPr lang="en-US" b="0" dirty="0"/>
                  <a:t>(heart rate),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oMath>
                </a14:m>
                <a:r>
                  <a:rPr lang="en-US" b="0" dirty="0"/>
                  <a:t> (exercise yes/no), etc.</a:t>
                </a:r>
              </a:p>
              <a:p>
                <a:pPr>
                  <a:spcAft>
                    <a:spcPts val="1800"/>
                  </a:spcAft>
                </a:pPr>
                <a:r>
                  <a:rPr lang="en-US" dirty="0"/>
                  <a:t>Refer to the set of predictors as:</a:t>
                </a:r>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d>
                        <m:dPr>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m>
                                <m:mPr>
                                  <m:mcs>
                                    <m:mc>
                                      <m:mcPr>
                                        <m:count m:val="1"/>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e>
                                </m:m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e>
                                </m:mr>
                                <m:mr>
                                  <m:e>
                                    <m:r>
                                      <a:rPr lang="en-US" b="0" i="1" smtClean="0">
                                        <a:latin typeface="Cambria Math" panose="02040503050406030204" pitchFamily="18" charset="0"/>
                                        <a:ea typeface="Cambria Math" panose="02040503050406030204" pitchFamily="18" charset="0"/>
                                      </a:rPr>
                                      <m:t>⋮</m:t>
                                    </m:r>
                                  </m:e>
                                </m:mr>
                              </m:m>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𝑝</m:t>
                                  </m:r>
                                </m:sub>
                              </m:sSub>
                            </m:e>
                          </m:eqArr>
                        </m:e>
                      </m:d>
                    </m:oMath>
                  </m:oMathPara>
                </a14:m>
                <a:endParaRPr lang="en-US" dirty="0"/>
              </a:p>
              <a:p>
                <a:r>
                  <a:rPr lang="en-US" dirty="0"/>
                  <a:t>Then model is:</a:t>
                </a:r>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𝜀</m:t>
                      </m:r>
                    </m:oMath>
                  </m:oMathPara>
                </a14:m>
                <a:endParaRPr lang="en-US" b="0" dirty="0"/>
              </a:p>
              <a:p>
                <a:pPr marL="457200" lvl="1" indent="0">
                  <a:buNone/>
                </a:pPr>
                <a:r>
                  <a:rPr lang="en-US" dirty="0"/>
                  <a:t>where </a:t>
                </a:r>
                <a14:m>
                  <m:oMath xmlns:m="http://schemas.openxmlformats.org/officeDocument/2006/math">
                    <m:r>
                      <a:rPr lang="en-US" i="1" smtClean="0">
                        <a:latin typeface="Cambria Math" panose="02040503050406030204" pitchFamily="18" charset="0"/>
                        <a:ea typeface="Cambria Math" panose="02040503050406030204" pitchFamily="18" charset="0"/>
                      </a:rPr>
                      <m:t>𝜀</m:t>
                    </m:r>
                  </m:oMath>
                </a14:m>
                <a:r>
                  <a:rPr lang="en-US" b="0" dirty="0"/>
                  <a:t> is the “error” term</a:t>
                </a:r>
              </a:p>
              <a:p>
                <a:endParaRPr lang="en-US" b="0" dirty="0"/>
              </a:p>
              <a:p>
                <a:endParaRPr lang="en-US" dirty="0"/>
              </a:p>
            </p:txBody>
          </p:sp>
        </mc:Choice>
        <mc:Fallback xmlns="">
          <p:sp>
            <p:nvSpPr>
              <p:cNvPr id="3" name="Content Placeholder 2">
                <a:extLst>
                  <a:ext uri="{FF2B5EF4-FFF2-40B4-BE49-F238E27FC236}">
                    <a16:creationId xmlns:a16="http://schemas.microsoft.com/office/drawing/2014/main" id="{6980F015-E975-D242-8700-8E63C06DF753}"/>
                  </a:ext>
                </a:extLst>
              </p:cNvPr>
              <p:cNvSpPr>
                <a:spLocks noGrp="1" noRot="1" noChangeAspect="1" noMove="1" noResize="1" noEditPoints="1" noAdjustHandles="1" noChangeArrowheads="1" noChangeShapeType="1" noTextEdit="1"/>
              </p:cNvSpPr>
              <p:nvPr>
                <p:ph idx="1"/>
              </p:nvPr>
            </p:nvSpPr>
            <p:spPr>
              <a:blipFill>
                <a:blip r:embed="rId2"/>
                <a:stretch>
                  <a:fillRect l="-1286" t="-2616" r="-1125" b="-29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4850E0A-335B-B641-B11F-4F86473086EE}"/>
                  </a:ext>
                </a:extLst>
              </p:cNvPr>
              <p:cNvSpPr txBox="1"/>
              <p:nvPr/>
            </p:nvSpPr>
            <p:spPr>
              <a:xfrm>
                <a:off x="6036906" y="4006772"/>
                <a:ext cx="1828800" cy="646331"/>
              </a:xfrm>
              <a:prstGeom prst="rect">
                <a:avLst/>
              </a:prstGeom>
              <a:noFill/>
            </p:spPr>
            <p:txBody>
              <a:bodyPr wrap="square" rtlCol="0">
                <a:spAutoFit/>
              </a:bodyPr>
              <a:lstStyle/>
              <a:p>
                <a14:m>
                  <m:oMath xmlns:m="http://schemas.openxmlformats.org/officeDocument/2006/math">
                    <m:r>
                      <a:rPr lang="en-US" b="0" i="1" smtClean="0">
                        <a:solidFill>
                          <a:srgbClr val="1D41FF"/>
                        </a:solidFill>
                        <a:latin typeface="Cambria Math" panose="02040503050406030204" pitchFamily="18" charset="0"/>
                      </a:rPr>
                      <m:t>𝑝</m:t>
                    </m:r>
                  </m:oMath>
                </a14:m>
                <a:r>
                  <a:rPr lang="en-US" dirty="0">
                    <a:solidFill>
                      <a:srgbClr val="1D41FF"/>
                    </a:solidFill>
                  </a:rPr>
                  <a:t> is the number of predictors</a:t>
                </a:r>
              </a:p>
            </p:txBody>
          </p:sp>
        </mc:Choice>
        <mc:Fallback xmlns="">
          <p:sp>
            <p:nvSpPr>
              <p:cNvPr id="4" name="TextBox 3">
                <a:extLst>
                  <a:ext uri="{FF2B5EF4-FFF2-40B4-BE49-F238E27FC236}">
                    <a16:creationId xmlns:a16="http://schemas.microsoft.com/office/drawing/2014/main" id="{34850E0A-335B-B641-B11F-4F86473086EE}"/>
                  </a:ext>
                </a:extLst>
              </p:cNvPr>
              <p:cNvSpPr txBox="1">
                <a:spLocks noRot="1" noChangeAspect="1" noMove="1" noResize="1" noEditPoints="1" noAdjustHandles="1" noChangeArrowheads="1" noChangeShapeType="1" noTextEdit="1"/>
              </p:cNvSpPr>
              <p:nvPr/>
            </p:nvSpPr>
            <p:spPr>
              <a:xfrm>
                <a:off x="6036906" y="4006772"/>
                <a:ext cx="1828800" cy="646331"/>
              </a:xfrm>
              <a:prstGeom prst="rect">
                <a:avLst/>
              </a:prstGeom>
              <a:blipFill>
                <a:blip r:embed="rId3"/>
                <a:stretch>
                  <a:fillRect l="-2069" t="-1923" b="-13462"/>
                </a:stretch>
              </a:blipFill>
            </p:spPr>
            <p:txBody>
              <a:bodyPr/>
              <a:lstStyle/>
              <a:p>
                <a:r>
                  <a:rPr lang="en-US">
                    <a:noFill/>
                  </a:rPr>
                  <a:t> </a:t>
                </a:r>
              </a:p>
            </p:txBody>
          </p:sp>
        </mc:Fallback>
      </mc:AlternateContent>
    </p:spTree>
    <p:extLst>
      <p:ext uri="{BB962C8B-B14F-4D97-AF65-F5344CB8AC3E}">
        <p14:creationId xmlns:p14="http://schemas.microsoft.com/office/powerpoint/2010/main" val="361529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8B071B6-F85C-9340-B53A-8D35FAA57065}"/>
                  </a:ext>
                </a:extLst>
              </p:cNvPr>
              <p:cNvSpPr>
                <a:spLocks noGrp="1"/>
              </p:cNvSpPr>
              <p:nvPr>
                <p:ph type="title"/>
              </p:nvPr>
            </p:nvSpPr>
            <p:spPr/>
            <p:txBody>
              <a:bodyPr/>
              <a:lstStyle/>
              <a:p>
                <a:r>
                  <a:rPr lang="en-US" dirty="0"/>
                  <a:t>What do we do with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r>
                  <a:rPr lang="en-US" dirty="0"/>
                  <a:t>?</a:t>
                </a:r>
              </a:p>
            </p:txBody>
          </p:sp>
        </mc:Choice>
        <mc:Fallback xmlns="">
          <p:sp>
            <p:nvSpPr>
              <p:cNvPr id="2" name="Title 1">
                <a:extLst>
                  <a:ext uri="{FF2B5EF4-FFF2-40B4-BE49-F238E27FC236}">
                    <a16:creationId xmlns:a16="http://schemas.microsoft.com/office/drawing/2014/main" id="{C8B071B6-F85C-9340-B53A-8D35FAA57065}"/>
                  </a:ext>
                </a:extLst>
              </p:cNvPr>
              <p:cNvSpPr>
                <a:spLocks noGrp="1" noRot="1" noChangeAspect="1" noMove="1" noResize="1" noEditPoints="1" noAdjustHandles="1" noChangeArrowheads="1" noChangeShapeType="1" noTextEdit="1"/>
              </p:cNvSpPr>
              <p:nvPr>
                <p:ph type="title"/>
              </p:nvPr>
            </p:nvSpPr>
            <p:spPr>
              <a:blipFill>
                <a:blip r:embed="rId2"/>
                <a:stretch>
                  <a:fillRect l="-32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5BFD778-BFBC-B64B-A5D9-CE4489F4D909}"/>
                  </a:ext>
                </a:extLst>
              </p:cNvPr>
              <p:cNvSpPr>
                <a:spLocks noGrp="1"/>
              </p:cNvSpPr>
              <p:nvPr>
                <p:ph idx="1"/>
              </p:nvPr>
            </p:nvSpPr>
            <p:spPr/>
            <p:txBody>
              <a:bodyPr/>
              <a:lstStyle/>
              <a:p>
                <a:r>
                  <a:rPr lang="en-US" dirty="0"/>
                  <a:t>Make predictions of </a:t>
                </a:r>
                <a14:m>
                  <m:oMath xmlns:m="http://schemas.openxmlformats.org/officeDocument/2006/math">
                    <m:r>
                      <a:rPr lang="en-US" b="0" i="1" smtClean="0">
                        <a:latin typeface="Cambria Math" panose="02040503050406030204" pitchFamily="18" charset="0"/>
                      </a:rPr>
                      <m:t>𝑌</m:t>
                    </m:r>
                  </m:oMath>
                </a14:m>
                <a:r>
                  <a:rPr lang="en-US" dirty="0"/>
                  <a:t> at new points </a:t>
                </a:r>
                <a14:m>
                  <m:oMath xmlns:m="http://schemas.openxmlformats.org/officeDocument/2006/math">
                    <m:r>
                      <a:rPr lang="en-US" b="0" i="1" dirty="0" smtClean="0">
                        <a:latin typeface="Cambria Math" panose="02040503050406030204" pitchFamily="18" charset="0"/>
                      </a:rPr>
                      <m:t>𝑋</m:t>
                    </m:r>
                    <m:r>
                      <a:rPr lang="en-US" b="0" i="1" dirty="0" smtClean="0">
                        <a:latin typeface="Cambria Math" panose="02040503050406030204" pitchFamily="18" charset="0"/>
                      </a:rPr>
                      <m:t>=</m:t>
                    </m:r>
                    <m:r>
                      <a:rPr lang="en-US" b="0" i="1" dirty="0" smtClean="0">
                        <a:latin typeface="Cambria Math" panose="02040503050406030204" pitchFamily="18" charset="0"/>
                      </a:rPr>
                      <m:t>𝑥</m:t>
                    </m:r>
                  </m:oMath>
                </a14:m>
                <a:endParaRPr lang="en-US" dirty="0"/>
              </a:p>
              <a:p>
                <a:r>
                  <a:rPr lang="en-US" dirty="0"/>
                  <a:t>Determine which predictors in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𝑝</m:t>
                        </m:r>
                      </m:sub>
                    </m:sSub>
                    <m:r>
                      <a:rPr lang="en-US" b="0" i="1" smtClean="0">
                        <a:latin typeface="Cambria Math" panose="02040503050406030204" pitchFamily="18" charset="0"/>
                      </a:rPr>
                      <m:t>)</m:t>
                    </m:r>
                  </m:oMath>
                </a14:m>
                <a:r>
                  <a:rPr lang="en-US" dirty="0"/>
                  <a:t> are important – e.g. recent exercise is important for explaining blood pressure, but number of years of education is not</a:t>
                </a:r>
              </a:p>
              <a:p>
                <a:r>
                  <a:rPr lang="en-US" dirty="0"/>
                  <a:t>Depending on the complexity of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oMath>
                </a14:m>
                <a:r>
                  <a:rPr lang="en-US" dirty="0"/>
                  <a:t> we can try to understand the relationship between each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oMath>
                </a14:m>
                <a:r>
                  <a:rPr lang="en-US" dirty="0"/>
                  <a:t> of </a:t>
                </a:r>
                <a14:m>
                  <m:oMath xmlns:m="http://schemas.openxmlformats.org/officeDocument/2006/math">
                    <m:r>
                      <a:rPr lang="en-US" b="0" i="1" smtClean="0">
                        <a:latin typeface="Cambria Math" panose="02040503050406030204" pitchFamily="18" charset="0"/>
                      </a:rPr>
                      <m:t>𝑋</m:t>
                    </m:r>
                  </m:oMath>
                </a14:m>
                <a:r>
                  <a:rPr lang="en-US" dirty="0"/>
                  <a:t> and </a:t>
                </a:r>
                <a14:m>
                  <m:oMath xmlns:m="http://schemas.openxmlformats.org/officeDocument/2006/math">
                    <m:r>
                      <a:rPr lang="en-US" b="0" i="1" smtClean="0">
                        <a:latin typeface="Cambria Math" panose="02040503050406030204" pitchFamily="18" charset="0"/>
                      </a:rPr>
                      <m:t>𝑌</m:t>
                    </m:r>
                  </m:oMath>
                </a14:m>
                <a:endParaRPr lang="en-US" dirty="0"/>
              </a:p>
            </p:txBody>
          </p:sp>
        </mc:Choice>
        <mc:Fallback xmlns="">
          <p:sp>
            <p:nvSpPr>
              <p:cNvPr id="3" name="Content Placeholder 2">
                <a:extLst>
                  <a:ext uri="{FF2B5EF4-FFF2-40B4-BE49-F238E27FC236}">
                    <a16:creationId xmlns:a16="http://schemas.microsoft.com/office/drawing/2014/main" id="{D5BFD778-BFBC-B64B-A5D9-CE4489F4D909}"/>
                  </a:ext>
                </a:extLst>
              </p:cNvPr>
              <p:cNvSpPr>
                <a:spLocks noGrp="1" noRot="1" noChangeAspect="1" noMove="1" noResize="1" noEditPoints="1" noAdjustHandles="1" noChangeArrowheads="1" noChangeShapeType="1" noTextEdit="1"/>
              </p:cNvSpPr>
              <p:nvPr>
                <p:ph idx="1"/>
              </p:nvPr>
            </p:nvSpPr>
            <p:spPr>
              <a:blipFill>
                <a:blip r:embed="rId3"/>
                <a:stretch>
                  <a:fillRect l="-1447" t="-1163" r="-2090"/>
                </a:stretch>
              </a:blipFill>
            </p:spPr>
            <p:txBody>
              <a:bodyPr/>
              <a:lstStyle/>
              <a:p>
                <a:r>
                  <a:rPr lang="en-US">
                    <a:noFill/>
                  </a:rPr>
                  <a:t> </a:t>
                </a:r>
              </a:p>
            </p:txBody>
          </p:sp>
        </mc:Fallback>
      </mc:AlternateContent>
    </p:spTree>
    <p:extLst>
      <p:ext uri="{BB962C8B-B14F-4D97-AF65-F5344CB8AC3E}">
        <p14:creationId xmlns:p14="http://schemas.microsoft.com/office/powerpoint/2010/main" val="125657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3A19DC8-0B44-814A-AD09-0D524CBD0490}"/>
                  </a:ext>
                </a:extLst>
              </p:cNvPr>
              <p:cNvSpPr>
                <a:spLocks noGrp="1"/>
              </p:cNvSpPr>
              <p:nvPr>
                <p:ph type="title"/>
              </p:nvPr>
            </p:nvSpPr>
            <p:spPr/>
            <p:txBody>
              <a:bodyPr>
                <a:normAutofit/>
              </a:bodyPr>
              <a:lstStyle/>
              <a:p>
                <a:r>
                  <a:rPr lang="en-US" dirty="0"/>
                  <a:t>What makes a good estimate of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oMath>
                </a14:m>
                <a:endParaRPr lang="en-US" dirty="0"/>
              </a:p>
            </p:txBody>
          </p:sp>
        </mc:Choice>
        <mc:Fallback xmlns="">
          <p:sp>
            <p:nvSpPr>
              <p:cNvPr id="2" name="Title 1">
                <a:extLst>
                  <a:ext uri="{FF2B5EF4-FFF2-40B4-BE49-F238E27FC236}">
                    <a16:creationId xmlns:a16="http://schemas.microsoft.com/office/drawing/2014/main" id="{C3A19DC8-0B44-814A-AD09-0D524CBD0490}"/>
                  </a:ext>
                </a:extLst>
              </p:cNvPr>
              <p:cNvSpPr>
                <a:spLocks noGrp="1" noRot="1" noChangeAspect="1" noMove="1" noResize="1" noEditPoints="1" noAdjustHandles="1" noChangeArrowheads="1" noChangeShapeType="1" noTextEdit="1"/>
              </p:cNvSpPr>
              <p:nvPr>
                <p:ph type="title"/>
              </p:nvPr>
            </p:nvSpPr>
            <p:spPr>
              <a:blipFill>
                <a:blip r:embed="rId2"/>
                <a:stretch>
                  <a:fillRect l="-3221" t="-11429" b="-14286"/>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6980F015-E975-D242-8700-8E63C06DF753}"/>
              </a:ext>
            </a:extLst>
          </p:cNvPr>
          <p:cNvSpPr>
            <a:spLocks noGrp="1"/>
          </p:cNvSpPr>
          <p:nvPr>
            <p:ph idx="1"/>
          </p:nvPr>
        </p:nvSpPr>
        <p:spPr>
          <a:xfrm>
            <a:off x="512956" y="1535027"/>
            <a:ext cx="7886700" cy="4351338"/>
          </a:xfrm>
        </p:spPr>
        <p:txBody>
          <a:bodyPr/>
          <a:lstStyle/>
          <a:p>
            <a:pPr marL="0" indent="0">
              <a:buNone/>
            </a:pPr>
            <a:r>
              <a:rPr lang="en-US" dirty="0"/>
              <a:t>Consider supervised learning with a continuous outcome and a single predictor</a:t>
            </a:r>
          </a:p>
        </p:txBody>
      </p:sp>
      <p:sp>
        <p:nvSpPr>
          <p:cNvPr id="6" name="TextBox 5">
            <a:extLst>
              <a:ext uri="{FF2B5EF4-FFF2-40B4-BE49-F238E27FC236}">
                <a16:creationId xmlns:a16="http://schemas.microsoft.com/office/drawing/2014/main" id="{916F5BCA-7FB1-FB4D-8F9B-E10A3E9EBCBD}"/>
              </a:ext>
            </a:extLst>
          </p:cNvPr>
          <p:cNvSpPr txBox="1"/>
          <p:nvPr/>
        </p:nvSpPr>
        <p:spPr>
          <a:xfrm>
            <a:off x="512956" y="3557239"/>
            <a:ext cx="1438507" cy="954107"/>
          </a:xfrm>
          <a:prstGeom prst="rect">
            <a:avLst/>
          </a:prstGeom>
          <a:noFill/>
        </p:spPr>
        <p:txBody>
          <a:bodyPr wrap="square" rtlCol="0">
            <a:spAutoFit/>
          </a:bodyPr>
          <a:lstStyle/>
          <a:p>
            <a:r>
              <a:rPr lang="en-US" sz="2800" b="1" dirty="0">
                <a:solidFill>
                  <a:srgbClr val="4B7919"/>
                </a:solidFill>
              </a:rPr>
              <a:t>Training data</a:t>
            </a:r>
          </a:p>
        </p:txBody>
      </p:sp>
      <p:pic>
        <p:nvPicPr>
          <p:cNvPr id="22" name="Picture 21">
            <a:extLst>
              <a:ext uri="{FF2B5EF4-FFF2-40B4-BE49-F238E27FC236}">
                <a16:creationId xmlns:a16="http://schemas.microsoft.com/office/drawing/2014/main" id="{240A696D-653E-AD4D-8A8C-AB8F80E5C6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3309" y="2357709"/>
            <a:ext cx="5524500" cy="4127500"/>
          </a:xfrm>
          <a:prstGeom prst="rect">
            <a:avLst/>
          </a:prstGeom>
        </p:spPr>
      </p:pic>
    </p:spTree>
    <p:extLst>
      <p:ext uri="{BB962C8B-B14F-4D97-AF65-F5344CB8AC3E}">
        <p14:creationId xmlns:p14="http://schemas.microsoft.com/office/powerpoint/2010/main" val="2496579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1E0DB3-1EB7-544E-A273-76E08B1F79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309" y="2357709"/>
            <a:ext cx="5524500" cy="4127500"/>
          </a:xfrm>
          <a:prstGeom prst="rect">
            <a:avLst/>
          </a:prstGeom>
        </p:spPr>
      </p:pic>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3A19DC8-0B44-814A-AD09-0D524CBD0490}"/>
                  </a:ext>
                </a:extLst>
              </p:cNvPr>
              <p:cNvSpPr>
                <a:spLocks noGrp="1"/>
              </p:cNvSpPr>
              <p:nvPr>
                <p:ph type="title"/>
              </p:nvPr>
            </p:nvSpPr>
            <p:spPr/>
            <p:txBody>
              <a:bodyPr>
                <a:normAutofit/>
              </a:bodyPr>
              <a:lstStyle/>
              <a:p>
                <a:r>
                  <a:rPr lang="en-US" dirty="0"/>
                  <a:t>What makes a good estimate of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oMath>
                </a14:m>
                <a:endParaRPr lang="en-US" dirty="0"/>
              </a:p>
            </p:txBody>
          </p:sp>
        </mc:Choice>
        <mc:Fallback xmlns="">
          <p:sp>
            <p:nvSpPr>
              <p:cNvPr id="2" name="Title 1">
                <a:extLst>
                  <a:ext uri="{FF2B5EF4-FFF2-40B4-BE49-F238E27FC236}">
                    <a16:creationId xmlns:a16="http://schemas.microsoft.com/office/drawing/2014/main" id="{C3A19DC8-0B44-814A-AD09-0D524CBD0490}"/>
                  </a:ext>
                </a:extLst>
              </p:cNvPr>
              <p:cNvSpPr>
                <a:spLocks noGrp="1" noRot="1" noChangeAspect="1" noMove="1" noResize="1" noEditPoints="1" noAdjustHandles="1" noChangeArrowheads="1" noChangeShapeType="1" noTextEdit="1"/>
              </p:cNvSpPr>
              <p:nvPr>
                <p:ph type="title"/>
              </p:nvPr>
            </p:nvSpPr>
            <p:spPr>
              <a:blipFill>
                <a:blip r:embed="rId3"/>
                <a:stretch>
                  <a:fillRect l="-3221" t="-11429" b="-14286"/>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6980F015-E975-D242-8700-8E63C06DF753}"/>
              </a:ext>
            </a:extLst>
          </p:cNvPr>
          <p:cNvSpPr>
            <a:spLocks noGrp="1"/>
          </p:cNvSpPr>
          <p:nvPr>
            <p:ph idx="1"/>
          </p:nvPr>
        </p:nvSpPr>
        <p:spPr>
          <a:xfrm>
            <a:off x="512956" y="1535027"/>
            <a:ext cx="7886700" cy="4351338"/>
          </a:xfrm>
        </p:spPr>
        <p:txBody>
          <a:bodyPr/>
          <a:lstStyle/>
          <a:p>
            <a:pPr marL="0" indent="0">
              <a:buNone/>
            </a:pPr>
            <a:r>
              <a:rPr lang="en-US" dirty="0"/>
              <a:t>Consider supervised learning with a continuous outcome and a single predictor</a:t>
            </a:r>
          </a:p>
        </p:txBody>
      </p:sp>
      <p:sp>
        <p:nvSpPr>
          <p:cNvPr id="6" name="TextBox 5">
            <a:extLst>
              <a:ext uri="{FF2B5EF4-FFF2-40B4-BE49-F238E27FC236}">
                <a16:creationId xmlns:a16="http://schemas.microsoft.com/office/drawing/2014/main" id="{916F5BCA-7FB1-FB4D-8F9B-E10A3E9EBCBD}"/>
              </a:ext>
            </a:extLst>
          </p:cNvPr>
          <p:cNvSpPr txBox="1"/>
          <p:nvPr/>
        </p:nvSpPr>
        <p:spPr>
          <a:xfrm>
            <a:off x="512956" y="3557239"/>
            <a:ext cx="1438507" cy="954107"/>
          </a:xfrm>
          <a:prstGeom prst="rect">
            <a:avLst/>
          </a:prstGeom>
          <a:noFill/>
        </p:spPr>
        <p:txBody>
          <a:bodyPr wrap="square" rtlCol="0">
            <a:spAutoFit/>
          </a:bodyPr>
          <a:lstStyle/>
          <a:p>
            <a:r>
              <a:rPr lang="en-US" sz="2800" b="1" dirty="0">
                <a:solidFill>
                  <a:srgbClr val="4B7919"/>
                </a:solidFill>
              </a:rPr>
              <a:t>Training data</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75FF082-AA4D-E54C-A2E7-8EC6EA3AA743}"/>
                  </a:ext>
                </a:extLst>
              </p:cNvPr>
              <p:cNvSpPr txBox="1"/>
              <p:nvPr/>
            </p:nvSpPr>
            <p:spPr>
              <a:xfrm>
                <a:off x="127830" y="2534550"/>
                <a:ext cx="2285479" cy="923330"/>
              </a:xfrm>
              <a:prstGeom prst="rect">
                <a:avLst/>
              </a:prstGeom>
              <a:noFill/>
            </p:spPr>
            <p:txBody>
              <a:bodyPr wrap="square" rtlCol="0">
                <a:spAutoFit/>
              </a:bodyPr>
              <a:lstStyle/>
              <a:p>
                <a:r>
                  <a:rPr lang="en-US" b="1" dirty="0">
                    <a:solidFill>
                      <a:srgbClr val="002060"/>
                    </a:solidFill>
                  </a:rPr>
                  <a:t>A good </a:t>
                </a:r>
                <a14:m>
                  <m:oMath xmlns:m="http://schemas.openxmlformats.org/officeDocument/2006/math">
                    <m:r>
                      <a:rPr lang="en-US" b="0" i="1" smtClean="0">
                        <a:solidFill>
                          <a:srgbClr val="002060"/>
                        </a:solidFill>
                        <a:latin typeface="Cambria Math" panose="02040503050406030204" pitchFamily="18" charset="0"/>
                      </a:rPr>
                      <m:t>𝑓</m:t>
                    </m:r>
                    <m:r>
                      <a:rPr lang="en-US" b="0" i="1" smtClean="0">
                        <a:solidFill>
                          <a:srgbClr val="002060"/>
                        </a:solidFill>
                        <a:latin typeface="Cambria Math" panose="02040503050406030204" pitchFamily="18" charset="0"/>
                      </a:rPr>
                      <m:t>(</m:t>
                    </m:r>
                    <m:r>
                      <a:rPr lang="en-US" b="0" i="1" smtClean="0">
                        <a:solidFill>
                          <a:srgbClr val="002060"/>
                        </a:solidFill>
                        <a:latin typeface="Cambria Math" panose="02040503050406030204" pitchFamily="18" charset="0"/>
                      </a:rPr>
                      <m:t>𝑋</m:t>
                    </m:r>
                    <m:r>
                      <a:rPr lang="en-US" b="0" i="1" smtClean="0">
                        <a:solidFill>
                          <a:srgbClr val="002060"/>
                        </a:solidFill>
                        <a:latin typeface="Cambria Math" panose="02040503050406030204" pitchFamily="18" charset="0"/>
                      </a:rPr>
                      <m:t>)</m:t>
                    </m:r>
                  </m:oMath>
                </a14:m>
                <a:r>
                  <a:rPr lang="en-US" dirty="0">
                    <a:solidFill>
                      <a:srgbClr val="002060"/>
                    </a:solidFill>
                  </a:rPr>
                  <a:t> </a:t>
                </a:r>
                <a:r>
                  <a:rPr lang="en-US" b="1" dirty="0">
                    <a:solidFill>
                      <a:srgbClr val="002060"/>
                    </a:solidFill>
                  </a:rPr>
                  <a:t>represents mean trend in the data well</a:t>
                </a:r>
              </a:p>
            </p:txBody>
          </p:sp>
        </mc:Choice>
        <mc:Fallback xmlns="">
          <p:sp>
            <p:nvSpPr>
              <p:cNvPr id="7" name="TextBox 6">
                <a:extLst>
                  <a:ext uri="{FF2B5EF4-FFF2-40B4-BE49-F238E27FC236}">
                    <a16:creationId xmlns:a16="http://schemas.microsoft.com/office/drawing/2014/main" id="{A75FF082-AA4D-E54C-A2E7-8EC6EA3AA743}"/>
                  </a:ext>
                </a:extLst>
              </p:cNvPr>
              <p:cNvSpPr txBox="1">
                <a:spLocks noRot="1" noChangeAspect="1" noMove="1" noResize="1" noEditPoints="1" noAdjustHandles="1" noChangeArrowheads="1" noChangeShapeType="1" noTextEdit="1"/>
              </p:cNvSpPr>
              <p:nvPr/>
            </p:nvSpPr>
            <p:spPr>
              <a:xfrm>
                <a:off x="127830" y="2534550"/>
                <a:ext cx="2285479" cy="923330"/>
              </a:xfrm>
              <a:prstGeom prst="rect">
                <a:avLst/>
              </a:prstGeom>
              <a:blipFill>
                <a:blip r:embed="rId4"/>
                <a:stretch>
                  <a:fillRect l="-1657" t="-2740" b="-9589"/>
                </a:stretch>
              </a:blipFill>
            </p:spPr>
            <p:txBody>
              <a:bodyPr/>
              <a:lstStyle/>
              <a:p>
                <a:r>
                  <a:rPr lang="en-US">
                    <a:noFill/>
                  </a:rPr>
                  <a:t> </a:t>
                </a:r>
              </a:p>
            </p:txBody>
          </p:sp>
        </mc:Fallback>
      </mc:AlternateContent>
    </p:spTree>
    <p:extLst>
      <p:ext uri="{BB962C8B-B14F-4D97-AF65-F5344CB8AC3E}">
        <p14:creationId xmlns:p14="http://schemas.microsoft.com/office/powerpoint/2010/main" val="2372253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1440C4-3F6D-B34F-8558-425A2013E3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309" y="2357709"/>
            <a:ext cx="5524500" cy="4127500"/>
          </a:xfrm>
          <a:prstGeom prst="rect">
            <a:avLst/>
          </a:prstGeom>
        </p:spPr>
      </p:pic>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3A19DC8-0B44-814A-AD09-0D524CBD0490}"/>
                  </a:ext>
                </a:extLst>
              </p:cNvPr>
              <p:cNvSpPr>
                <a:spLocks noGrp="1"/>
              </p:cNvSpPr>
              <p:nvPr>
                <p:ph type="title"/>
              </p:nvPr>
            </p:nvSpPr>
            <p:spPr/>
            <p:txBody>
              <a:bodyPr>
                <a:normAutofit/>
              </a:bodyPr>
              <a:lstStyle/>
              <a:p>
                <a:r>
                  <a:rPr lang="en-US" dirty="0"/>
                  <a:t>What makes a good estimate of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oMath>
                </a14:m>
                <a:endParaRPr lang="en-US" dirty="0"/>
              </a:p>
            </p:txBody>
          </p:sp>
        </mc:Choice>
        <mc:Fallback xmlns="">
          <p:sp>
            <p:nvSpPr>
              <p:cNvPr id="2" name="Title 1">
                <a:extLst>
                  <a:ext uri="{FF2B5EF4-FFF2-40B4-BE49-F238E27FC236}">
                    <a16:creationId xmlns:a16="http://schemas.microsoft.com/office/drawing/2014/main" id="{C3A19DC8-0B44-814A-AD09-0D524CBD0490}"/>
                  </a:ext>
                </a:extLst>
              </p:cNvPr>
              <p:cNvSpPr>
                <a:spLocks noGrp="1" noRot="1" noChangeAspect="1" noMove="1" noResize="1" noEditPoints="1" noAdjustHandles="1" noChangeArrowheads="1" noChangeShapeType="1" noTextEdit="1"/>
              </p:cNvSpPr>
              <p:nvPr>
                <p:ph type="title"/>
              </p:nvPr>
            </p:nvSpPr>
            <p:spPr>
              <a:blipFill>
                <a:blip r:embed="rId3"/>
                <a:stretch>
                  <a:fillRect l="-3221" t="-11429" b="-14286"/>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6980F015-E975-D242-8700-8E63C06DF753}"/>
              </a:ext>
            </a:extLst>
          </p:cNvPr>
          <p:cNvSpPr>
            <a:spLocks noGrp="1"/>
          </p:cNvSpPr>
          <p:nvPr>
            <p:ph idx="1"/>
          </p:nvPr>
        </p:nvSpPr>
        <p:spPr>
          <a:xfrm>
            <a:off x="512956" y="1535027"/>
            <a:ext cx="7886700" cy="4351338"/>
          </a:xfrm>
        </p:spPr>
        <p:txBody>
          <a:bodyPr/>
          <a:lstStyle/>
          <a:p>
            <a:pPr marL="0" indent="0">
              <a:buNone/>
            </a:pPr>
            <a:r>
              <a:rPr lang="en-US" dirty="0"/>
              <a:t>Consider supervised learning with a continuous outcome and a single predictor</a:t>
            </a:r>
          </a:p>
        </p:txBody>
      </p:sp>
      <p:sp>
        <p:nvSpPr>
          <p:cNvPr id="6" name="TextBox 5">
            <a:extLst>
              <a:ext uri="{FF2B5EF4-FFF2-40B4-BE49-F238E27FC236}">
                <a16:creationId xmlns:a16="http://schemas.microsoft.com/office/drawing/2014/main" id="{916F5BCA-7FB1-FB4D-8F9B-E10A3E9EBCBD}"/>
              </a:ext>
            </a:extLst>
          </p:cNvPr>
          <p:cNvSpPr txBox="1"/>
          <p:nvPr/>
        </p:nvSpPr>
        <p:spPr>
          <a:xfrm>
            <a:off x="512956" y="3557239"/>
            <a:ext cx="1438507" cy="954107"/>
          </a:xfrm>
          <a:prstGeom prst="rect">
            <a:avLst/>
          </a:prstGeom>
          <a:noFill/>
        </p:spPr>
        <p:txBody>
          <a:bodyPr wrap="square" rtlCol="0">
            <a:spAutoFit/>
          </a:bodyPr>
          <a:lstStyle/>
          <a:p>
            <a:r>
              <a:rPr lang="en-US" sz="2800" b="1" dirty="0">
                <a:solidFill>
                  <a:srgbClr val="4B7919"/>
                </a:solidFill>
              </a:rPr>
              <a:t>Training data</a:t>
            </a:r>
          </a:p>
        </p:txBody>
      </p:sp>
      <p:sp>
        <p:nvSpPr>
          <p:cNvPr id="8" name="TextBox 7">
            <a:extLst>
              <a:ext uri="{FF2B5EF4-FFF2-40B4-BE49-F238E27FC236}">
                <a16:creationId xmlns:a16="http://schemas.microsoft.com/office/drawing/2014/main" id="{C981E621-8F35-3646-8C6E-0BCD15963925}"/>
              </a:ext>
            </a:extLst>
          </p:cNvPr>
          <p:cNvSpPr txBox="1"/>
          <p:nvPr/>
        </p:nvSpPr>
        <p:spPr>
          <a:xfrm>
            <a:off x="3200400" y="3052774"/>
            <a:ext cx="938077" cy="369332"/>
          </a:xfrm>
          <a:prstGeom prst="rect">
            <a:avLst/>
          </a:prstGeom>
          <a:noFill/>
        </p:spPr>
        <p:txBody>
          <a:bodyPr wrap="none" rtlCol="0">
            <a:spAutoFit/>
          </a:bodyPr>
          <a:lstStyle/>
          <a:p>
            <a:r>
              <a:rPr lang="en-US" dirty="0"/>
              <a:t>173.8 </a:t>
            </a:r>
            <a:r>
              <a:rPr lang="en-US" dirty="0" err="1"/>
              <a:t>lb</a:t>
            </a:r>
            <a:endParaRPr lang="en-US" dirty="0"/>
          </a:p>
        </p:txBody>
      </p:sp>
      <p:cxnSp>
        <p:nvCxnSpPr>
          <p:cNvPr id="10" name="Straight Arrow Connector 9">
            <a:extLst>
              <a:ext uri="{FF2B5EF4-FFF2-40B4-BE49-F238E27FC236}">
                <a16:creationId xmlns:a16="http://schemas.microsoft.com/office/drawing/2014/main" id="{0A9D3550-8DCC-8F40-AEE8-EC6BFB2A754F}"/>
              </a:ext>
            </a:extLst>
          </p:cNvPr>
          <p:cNvCxnSpPr>
            <a:cxnSpLocks/>
          </p:cNvCxnSpPr>
          <p:nvPr/>
        </p:nvCxnSpPr>
        <p:spPr>
          <a:xfrm flipH="1">
            <a:off x="2865863" y="3422106"/>
            <a:ext cx="501805" cy="525426"/>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CEF5307-0E30-8842-BB36-CB6506394167}"/>
              </a:ext>
            </a:extLst>
          </p:cNvPr>
          <p:cNvSpPr txBox="1"/>
          <p:nvPr/>
        </p:nvSpPr>
        <p:spPr>
          <a:xfrm>
            <a:off x="379141" y="4939414"/>
            <a:ext cx="2152186" cy="923330"/>
          </a:xfrm>
          <a:prstGeom prst="rect">
            <a:avLst/>
          </a:prstGeom>
          <a:noFill/>
        </p:spPr>
        <p:txBody>
          <a:bodyPr wrap="square" rtlCol="0">
            <a:spAutoFit/>
          </a:bodyPr>
          <a:lstStyle/>
          <a:p>
            <a:r>
              <a:rPr lang="en-US" b="1" dirty="0">
                <a:solidFill>
                  <a:srgbClr val="002060"/>
                </a:solidFill>
              </a:rPr>
              <a:t>Does a good job (intuitively) of making a prediction</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2100B5A-5D02-DA4D-AB09-A4155B30FA58}"/>
                  </a:ext>
                </a:extLst>
              </p:cNvPr>
              <p:cNvSpPr txBox="1"/>
              <p:nvPr/>
            </p:nvSpPr>
            <p:spPr>
              <a:xfrm>
                <a:off x="127830" y="2534550"/>
                <a:ext cx="2285479" cy="923330"/>
              </a:xfrm>
              <a:prstGeom prst="rect">
                <a:avLst/>
              </a:prstGeom>
              <a:noFill/>
            </p:spPr>
            <p:txBody>
              <a:bodyPr wrap="square" rtlCol="0">
                <a:spAutoFit/>
              </a:bodyPr>
              <a:lstStyle/>
              <a:p>
                <a:r>
                  <a:rPr lang="en-US" b="1" dirty="0">
                    <a:solidFill>
                      <a:srgbClr val="002060"/>
                    </a:solidFill>
                  </a:rPr>
                  <a:t>A good </a:t>
                </a:r>
                <a14:m>
                  <m:oMath xmlns:m="http://schemas.openxmlformats.org/officeDocument/2006/math">
                    <m:r>
                      <a:rPr lang="en-US" b="0" i="1" smtClean="0">
                        <a:solidFill>
                          <a:srgbClr val="002060"/>
                        </a:solidFill>
                        <a:latin typeface="Cambria Math" panose="02040503050406030204" pitchFamily="18" charset="0"/>
                      </a:rPr>
                      <m:t>𝑓</m:t>
                    </m:r>
                    <m:r>
                      <a:rPr lang="en-US" b="0" i="1" smtClean="0">
                        <a:solidFill>
                          <a:srgbClr val="002060"/>
                        </a:solidFill>
                        <a:latin typeface="Cambria Math" panose="02040503050406030204" pitchFamily="18" charset="0"/>
                      </a:rPr>
                      <m:t>(</m:t>
                    </m:r>
                    <m:r>
                      <a:rPr lang="en-US" b="0" i="1" smtClean="0">
                        <a:solidFill>
                          <a:srgbClr val="002060"/>
                        </a:solidFill>
                        <a:latin typeface="Cambria Math" panose="02040503050406030204" pitchFamily="18" charset="0"/>
                      </a:rPr>
                      <m:t>𝑋</m:t>
                    </m:r>
                    <m:r>
                      <a:rPr lang="en-US" b="0" i="1" smtClean="0">
                        <a:solidFill>
                          <a:srgbClr val="002060"/>
                        </a:solidFill>
                        <a:latin typeface="Cambria Math" panose="02040503050406030204" pitchFamily="18" charset="0"/>
                      </a:rPr>
                      <m:t>)</m:t>
                    </m:r>
                  </m:oMath>
                </a14:m>
                <a:r>
                  <a:rPr lang="en-US" dirty="0">
                    <a:solidFill>
                      <a:srgbClr val="002060"/>
                    </a:solidFill>
                  </a:rPr>
                  <a:t> </a:t>
                </a:r>
                <a:r>
                  <a:rPr lang="en-US" b="1" dirty="0">
                    <a:solidFill>
                      <a:srgbClr val="002060"/>
                    </a:solidFill>
                  </a:rPr>
                  <a:t>represents mean trend in the data well</a:t>
                </a:r>
              </a:p>
            </p:txBody>
          </p:sp>
        </mc:Choice>
        <mc:Fallback xmlns="">
          <p:sp>
            <p:nvSpPr>
              <p:cNvPr id="11" name="TextBox 10">
                <a:extLst>
                  <a:ext uri="{FF2B5EF4-FFF2-40B4-BE49-F238E27FC236}">
                    <a16:creationId xmlns:a16="http://schemas.microsoft.com/office/drawing/2014/main" id="{42100B5A-5D02-DA4D-AB09-A4155B30FA58}"/>
                  </a:ext>
                </a:extLst>
              </p:cNvPr>
              <p:cNvSpPr txBox="1">
                <a:spLocks noRot="1" noChangeAspect="1" noMove="1" noResize="1" noEditPoints="1" noAdjustHandles="1" noChangeArrowheads="1" noChangeShapeType="1" noTextEdit="1"/>
              </p:cNvSpPr>
              <p:nvPr/>
            </p:nvSpPr>
            <p:spPr>
              <a:xfrm>
                <a:off x="127830" y="2534550"/>
                <a:ext cx="2285479" cy="923330"/>
              </a:xfrm>
              <a:prstGeom prst="rect">
                <a:avLst/>
              </a:prstGeom>
              <a:blipFill>
                <a:blip r:embed="rId4"/>
                <a:stretch>
                  <a:fillRect l="-1657" t="-2740" b="-9589"/>
                </a:stretch>
              </a:blipFill>
            </p:spPr>
            <p:txBody>
              <a:bodyPr/>
              <a:lstStyle/>
              <a:p>
                <a:r>
                  <a:rPr lang="en-US">
                    <a:noFill/>
                  </a:rPr>
                  <a:t> </a:t>
                </a:r>
              </a:p>
            </p:txBody>
          </p:sp>
        </mc:Fallback>
      </mc:AlternateContent>
    </p:spTree>
    <p:extLst>
      <p:ext uri="{BB962C8B-B14F-4D97-AF65-F5344CB8AC3E}">
        <p14:creationId xmlns:p14="http://schemas.microsoft.com/office/powerpoint/2010/main" val="2793712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3A19DC8-0B44-814A-AD09-0D524CBD0490}"/>
                  </a:ext>
                </a:extLst>
              </p:cNvPr>
              <p:cNvSpPr>
                <a:spLocks noGrp="1"/>
              </p:cNvSpPr>
              <p:nvPr>
                <p:ph type="title"/>
              </p:nvPr>
            </p:nvSpPr>
            <p:spPr/>
            <p:txBody>
              <a:bodyPr>
                <a:normAutofit/>
              </a:bodyPr>
              <a:lstStyle/>
              <a:p>
                <a:r>
                  <a:rPr lang="en-US" dirty="0"/>
                  <a:t>What makes a good estimate of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oMath>
                </a14:m>
                <a:endParaRPr lang="en-US" dirty="0"/>
              </a:p>
            </p:txBody>
          </p:sp>
        </mc:Choice>
        <mc:Fallback xmlns="">
          <p:sp>
            <p:nvSpPr>
              <p:cNvPr id="2" name="Title 1">
                <a:extLst>
                  <a:ext uri="{FF2B5EF4-FFF2-40B4-BE49-F238E27FC236}">
                    <a16:creationId xmlns:a16="http://schemas.microsoft.com/office/drawing/2014/main" id="{C3A19DC8-0B44-814A-AD09-0D524CBD0490}"/>
                  </a:ext>
                </a:extLst>
              </p:cNvPr>
              <p:cNvSpPr>
                <a:spLocks noGrp="1" noRot="1" noChangeAspect="1" noMove="1" noResize="1" noEditPoints="1" noAdjustHandles="1" noChangeArrowheads="1" noChangeShapeType="1" noTextEdit="1"/>
              </p:cNvSpPr>
              <p:nvPr>
                <p:ph type="title"/>
              </p:nvPr>
            </p:nvSpPr>
            <p:spPr>
              <a:blipFill>
                <a:blip r:embed="rId2"/>
                <a:stretch>
                  <a:fillRect l="-3221" t="-11429" b="-14286"/>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CBB1E797-666C-6E4C-AB55-A176BD11B5A9}"/>
              </a:ext>
            </a:extLst>
          </p:cNvPr>
          <p:cNvSpPr txBox="1"/>
          <p:nvPr/>
        </p:nvSpPr>
        <p:spPr>
          <a:xfrm>
            <a:off x="3439222" y="6692712"/>
            <a:ext cx="2034168" cy="923330"/>
          </a:xfrm>
          <a:prstGeom prst="rect">
            <a:avLst/>
          </a:prstGeom>
          <a:noFill/>
        </p:spPr>
        <p:txBody>
          <a:bodyPr wrap="square" rtlCol="0">
            <a:spAutoFit/>
          </a:bodyPr>
          <a:lstStyle/>
          <a:p>
            <a:r>
              <a:rPr lang="en-US" b="1" dirty="0">
                <a:solidFill>
                  <a:srgbClr val="002060"/>
                </a:solidFill>
              </a:rPr>
              <a:t>Represents mean trend in the data well</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DF6E32A9-CAA3-924B-AE72-D0A7A398C14D}"/>
                  </a:ext>
                </a:extLst>
              </p:cNvPr>
              <p:cNvSpPr>
                <a:spLocks noGrp="1"/>
              </p:cNvSpPr>
              <p:nvPr>
                <p:ph idx="1"/>
              </p:nvPr>
            </p:nvSpPr>
            <p:spPr/>
            <p:txBody>
              <a:bodyPr>
                <a:normAutofit fontScale="92500" lnSpcReduction="20000"/>
              </a:bodyPr>
              <a:lstStyle/>
              <a:p>
                <a:r>
                  <a:rPr lang="en-US" dirty="0"/>
                  <a:t>The ideal predictor for a continuous outcome is most often considered to be the function that minimizes mean-squared prediction error</a:t>
                </a:r>
              </a:p>
              <a:p>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0" i="1" smtClean="0">
                            <a:latin typeface="Cambria Math" panose="02040503050406030204" pitchFamily="18" charset="0"/>
                          </a:rPr>
                          <m:t>𝑌</m:t>
                        </m:r>
                      </m:e>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e>
                    </m:d>
                  </m:oMath>
                </a14:m>
                <a:r>
                  <a:rPr lang="en-US" dirty="0"/>
                  <a:t> is the </a:t>
                </a:r>
                <a:r>
                  <a:rPr lang="en-US" i="1" dirty="0">
                    <a:solidFill>
                      <a:srgbClr val="1D41FF"/>
                    </a:solidFill>
                  </a:rPr>
                  <a:t>loss function </a:t>
                </a:r>
                <a:r>
                  <a:rPr lang="en-US" dirty="0"/>
                  <a:t>that minimizes the mean square error (MSE): </a:t>
                </a: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over all possible functions </a:t>
                </a:r>
                <a14:m>
                  <m:oMath xmlns:m="http://schemas.openxmlformats.org/officeDocument/2006/math">
                    <m:r>
                      <a:rPr lang="en-US" b="0" i="1" smtClean="0">
                        <a:latin typeface="Cambria Math" panose="02040503050406030204" pitchFamily="18" charset="0"/>
                      </a:rPr>
                      <m:t>𝑔</m:t>
                    </m:r>
                  </m:oMath>
                </a14:m>
                <a:r>
                  <a:rPr lang="en-US" dirty="0"/>
                  <a:t> over all points </a:t>
                </a:r>
                <a14:m>
                  <m:oMath xmlns:m="http://schemas.openxmlformats.org/officeDocument/2006/math">
                    <m:r>
                      <a:rPr lang="en-US" b="0" i="1" smtClean="0">
                        <a:latin typeface="Cambria Math" panose="02040503050406030204" pitchFamily="18" charset="0"/>
                      </a:rPr>
                      <m:t>𝑥</m:t>
                    </m:r>
                  </m:oMath>
                </a14:m>
                <a:endParaRPr lang="en-US" dirty="0"/>
              </a:p>
              <a:p>
                <a14:m>
                  <m:oMath xmlns:m="http://schemas.openxmlformats.org/officeDocument/2006/math">
                    <m:r>
                      <a:rPr lang="en-US" i="1" smtClean="0">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𝑌</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oMath>
                </a14:m>
                <a:r>
                  <a:rPr lang="en-US" dirty="0"/>
                  <a:t> is the </a:t>
                </a:r>
                <a:r>
                  <a:rPr lang="en-US" i="1" dirty="0"/>
                  <a:t>irreducible</a:t>
                </a:r>
                <a:r>
                  <a:rPr lang="en-US" dirty="0"/>
                  <a:t> error – even if we have the best possible predictor, we cannot predict the random variation</a:t>
                </a:r>
              </a:p>
              <a:p>
                <a:r>
                  <a:rPr lang="en-US" dirty="0"/>
                  <a:t>And so we have                                                           </a:t>
                </a:r>
                <a14:m>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𝑌</m:t>
                    </m:r>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𝑓</m:t>
                                </m:r>
                              </m:e>
                            </m:acc>
                            <m:d>
                              <m:dPr>
                                <m:ctrlPr>
                                  <a:rPr lang="en-US" i="1">
                                    <a:latin typeface="Cambria Math" panose="02040503050406030204" pitchFamily="18" charset="0"/>
                                  </a:rPr>
                                </m:ctrlPr>
                              </m:dPr>
                              <m:e>
                                <m:r>
                                  <a:rPr lang="en-US" i="1">
                                    <a:latin typeface="Cambria Math" panose="02040503050406030204" pitchFamily="18" charset="0"/>
                                  </a:rPr>
                                  <m:t>𝑥</m:t>
                                </m:r>
                              </m:e>
                            </m:d>
                          </m:e>
                        </m:d>
                      </m:e>
                      <m:sup>
                        <m:r>
                          <a:rPr lang="en-US" b="0" i="1" smtClean="0">
                            <a:latin typeface="Cambria Math" panose="02040503050406030204" pitchFamily="18" charset="0"/>
                          </a:rPr>
                          <m:t>2</m:t>
                        </m:r>
                      </m:sup>
                    </m:sSup>
                    <m:r>
                      <a:rPr lang="en-US" b="0" i="1" smtClean="0">
                        <a:latin typeface="Cambria Math" panose="02040503050406030204" pitchFamily="18" charset="0"/>
                      </a:rPr>
                      <m:t>+</m:t>
                    </m:r>
                    <m:r>
                      <m:rPr>
                        <m:sty m:val="p"/>
                      </m:rPr>
                      <a:rPr lang="en-US" b="0" i="0" smtClean="0">
                        <a:latin typeface="Cambria Math" panose="02040503050406030204" pitchFamily="18" charset="0"/>
                      </a:rPr>
                      <m:t>Var</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rPr>
                      <m:t>)</m:t>
                    </m:r>
                  </m:oMath>
                </a14:m>
                <a:endParaRPr lang="en-US" dirty="0"/>
              </a:p>
            </p:txBody>
          </p:sp>
        </mc:Choice>
        <mc:Fallback xmlns="">
          <p:sp>
            <p:nvSpPr>
              <p:cNvPr id="5" name="Content Placeholder 4">
                <a:extLst>
                  <a:ext uri="{FF2B5EF4-FFF2-40B4-BE49-F238E27FC236}">
                    <a16:creationId xmlns:a16="http://schemas.microsoft.com/office/drawing/2014/main" id="{DF6E32A9-CAA3-924B-AE72-D0A7A398C14D}"/>
                  </a:ext>
                </a:extLst>
              </p:cNvPr>
              <p:cNvSpPr>
                <a:spLocks noGrp="1" noRot="1" noChangeAspect="1" noMove="1" noResize="1" noEditPoints="1" noAdjustHandles="1" noChangeArrowheads="1" noChangeShapeType="1" noTextEdit="1"/>
              </p:cNvSpPr>
              <p:nvPr>
                <p:ph idx="1"/>
              </p:nvPr>
            </p:nvSpPr>
            <p:spPr>
              <a:blipFill>
                <a:blip r:embed="rId3"/>
                <a:stretch>
                  <a:fillRect l="-1286" t="-2616" r="-643"/>
                </a:stretch>
              </a:blipFill>
            </p:spPr>
            <p:txBody>
              <a:bodyPr/>
              <a:lstStyle/>
              <a:p>
                <a:r>
                  <a:rPr lang="en-US">
                    <a:noFill/>
                  </a:rPr>
                  <a:t> </a:t>
                </a:r>
              </a:p>
            </p:txBody>
          </p:sp>
        </mc:Fallback>
      </mc:AlternateContent>
      <p:sp>
        <p:nvSpPr>
          <p:cNvPr id="15" name="Right Brace 14">
            <a:extLst>
              <a:ext uri="{FF2B5EF4-FFF2-40B4-BE49-F238E27FC236}">
                <a16:creationId xmlns:a16="http://schemas.microsoft.com/office/drawing/2014/main" id="{753D6A63-8B0B-3B44-9969-777BCC7EC7E1}"/>
              </a:ext>
            </a:extLst>
          </p:cNvPr>
          <p:cNvSpPr/>
          <p:nvPr/>
        </p:nvSpPr>
        <p:spPr>
          <a:xfrm rot="5400000">
            <a:off x="5323589" y="5074327"/>
            <a:ext cx="299601" cy="1870722"/>
          </a:xfrm>
          <a:prstGeom prst="rightBrace">
            <a:avLst/>
          </a:prstGeom>
          <a:ln w="38100">
            <a:solidFill>
              <a:srgbClr val="4B791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Right Brace 15">
            <a:extLst>
              <a:ext uri="{FF2B5EF4-FFF2-40B4-BE49-F238E27FC236}">
                <a16:creationId xmlns:a16="http://schemas.microsoft.com/office/drawing/2014/main" id="{076322C0-E524-E440-81C3-E23AD307BF03}"/>
              </a:ext>
            </a:extLst>
          </p:cNvPr>
          <p:cNvSpPr/>
          <p:nvPr/>
        </p:nvSpPr>
        <p:spPr>
          <a:xfrm rot="5400000">
            <a:off x="7311174" y="5505693"/>
            <a:ext cx="301752" cy="1005840"/>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TextBox 16">
            <a:extLst>
              <a:ext uri="{FF2B5EF4-FFF2-40B4-BE49-F238E27FC236}">
                <a16:creationId xmlns:a16="http://schemas.microsoft.com/office/drawing/2014/main" id="{3262B4F9-3AAF-B04C-BD77-335D535A6795}"/>
              </a:ext>
            </a:extLst>
          </p:cNvPr>
          <p:cNvSpPr txBox="1"/>
          <p:nvPr/>
        </p:nvSpPr>
        <p:spPr>
          <a:xfrm>
            <a:off x="6862270" y="6153572"/>
            <a:ext cx="1199559" cy="369332"/>
          </a:xfrm>
          <a:prstGeom prst="rect">
            <a:avLst/>
          </a:prstGeom>
          <a:noFill/>
        </p:spPr>
        <p:txBody>
          <a:bodyPr wrap="none" rtlCol="0">
            <a:spAutoFit/>
          </a:bodyPr>
          <a:lstStyle/>
          <a:p>
            <a:r>
              <a:rPr lang="en-US" b="1" i="1" dirty="0">
                <a:solidFill>
                  <a:srgbClr val="C00000"/>
                </a:solidFill>
              </a:rPr>
              <a:t>Irreducible</a:t>
            </a:r>
          </a:p>
        </p:txBody>
      </p:sp>
      <p:sp>
        <p:nvSpPr>
          <p:cNvPr id="18" name="TextBox 17">
            <a:extLst>
              <a:ext uri="{FF2B5EF4-FFF2-40B4-BE49-F238E27FC236}">
                <a16:creationId xmlns:a16="http://schemas.microsoft.com/office/drawing/2014/main" id="{77FFB1AC-0C77-4A44-B0B3-3E028EE38B83}"/>
              </a:ext>
            </a:extLst>
          </p:cNvPr>
          <p:cNvSpPr txBox="1"/>
          <p:nvPr/>
        </p:nvSpPr>
        <p:spPr>
          <a:xfrm>
            <a:off x="4897135" y="6153572"/>
            <a:ext cx="1111010" cy="369332"/>
          </a:xfrm>
          <a:prstGeom prst="rect">
            <a:avLst/>
          </a:prstGeom>
          <a:noFill/>
        </p:spPr>
        <p:txBody>
          <a:bodyPr wrap="none" rtlCol="0">
            <a:spAutoFit/>
          </a:bodyPr>
          <a:lstStyle/>
          <a:p>
            <a:r>
              <a:rPr lang="en-US" b="1" i="1" dirty="0">
                <a:solidFill>
                  <a:srgbClr val="4B7919"/>
                </a:solidFill>
              </a:rPr>
              <a:t>Reducible</a:t>
            </a:r>
          </a:p>
        </p:txBody>
      </p:sp>
      <p:sp>
        <p:nvSpPr>
          <p:cNvPr id="19" name="TextBox 18">
            <a:extLst>
              <a:ext uri="{FF2B5EF4-FFF2-40B4-BE49-F238E27FC236}">
                <a16:creationId xmlns:a16="http://schemas.microsoft.com/office/drawing/2014/main" id="{504801D0-0916-E345-94EF-1E38DE64806C}"/>
              </a:ext>
            </a:extLst>
          </p:cNvPr>
          <p:cNvSpPr txBox="1"/>
          <p:nvPr/>
        </p:nvSpPr>
        <p:spPr>
          <a:xfrm>
            <a:off x="1574386" y="5968906"/>
            <a:ext cx="1717073" cy="461665"/>
          </a:xfrm>
          <a:prstGeom prst="rect">
            <a:avLst/>
          </a:prstGeom>
          <a:noFill/>
        </p:spPr>
        <p:txBody>
          <a:bodyPr wrap="none" rtlCol="0">
            <a:spAutoFit/>
          </a:bodyPr>
          <a:lstStyle/>
          <a:p>
            <a:r>
              <a:rPr lang="en-US" sz="2400" i="1" dirty="0"/>
              <a:t>^ = estimate</a:t>
            </a:r>
          </a:p>
        </p:txBody>
      </p:sp>
    </p:spTree>
    <p:extLst>
      <p:ext uri="{BB962C8B-B14F-4D97-AF65-F5344CB8AC3E}">
        <p14:creationId xmlns:p14="http://schemas.microsoft.com/office/powerpoint/2010/main" val="4070022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120AA8A-E58D-C24D-B8AA-AF4A868CF8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309" y="2357709"/>
            <a:ext cx="5524500" cy="4127500"/>
          </a:xfrm>
          <a:prstGeom prst="rect">
            <a:avLst/>
          </a:prstGeom>
        </p:spPr>
      </p:pic>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3A19DC8-0B44-814A-AD09-0D524CBD0490}"/>
                  </a:ext>
                </a:extLst>
              </p:cNvPr>
              <p:cNvSpPr>
                <a:spLocks noGrp="1"/>
              </p:cNvSpPr>
              <p:nvPr>
                <p:ph type="title"/>
              </p:nvPr>
            </p:nvSpPr>
            <p:spPr/>
            <p:txBody>
              <a:bodyPr>
                <a:normAutofit/>
              </a:bodyPr>
              <a:lstStyle/>
              <a:p>
                <a:r>
                  <a:rPr lang="en-US" dirty="0"/>
                  <a:t>What can we choose for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𝑓</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oMath>
                </a14:m>
                <a:endParaRPr lang="en-US" dirty="0"/>
              </a:p>
            </p:txBody>
          </p:sp>
        </mc:Choice>
        <mc:Fallback xmlns="">
          <p:sp>
            <p:nvSpPr>
              <p:cNvPr id="2" name="Title 1">
                <a:extLst>
                  <a:ext uri="{FF2B5EF4-FFF2-40B4-BE49-F238E27FC236}">
                    <a16:creationId xmlns:a16="http://schemas.microsoft.com/office/drawing/2014/main" id="{C3A19DC8-0B44-814A-AD09-0D524CBD0490}"/>
                  </a:ext>
                </a:extLst>
              </p:cNvPr>
              <p:cNvSpPr>
                <a:spLocks noGrp="1" noRot="1" noChangeAspect="1" noMove="1" noResize="1" noEditPoints="1" noAdjustHandles="1" noChangeArrowheads="1" noChangeShapeType="1" noTextEdit="1"/>
              </p:cNvSpPr>
              <p:nvPr>
                <p:ph type="title"/>
              </p:nvPr>
            </p:nvSpPr>
            <p:spPr>
              <a:blipFill>
                <a:blip r:embed="rId3"/>
                <a:stretch>
                  <a:fillRect l="-32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80F015-E975-D242-8700-8E63C06DF753}"/>
                  </a:ext>
                </a:extLst>
              </p:cNvPr>
              <p:cNvSpPr>
                <a:spLocks noGrp="1"/>
              </p:cNvSpPr>
              <p:nvPr>
                <p:ph idx="1"/>
              </p:nvPr>
            </p:nvSpPr>
            <p:spPr>
              <a:xfrm>
                <a:off x="156117" y="1468120"/>
                <a:ext cx="7886700" cy="4351338"/>
              </a:xfrm>
            </p:spPr>
            <p:txBody>
              <a:bodyPr/>
              <a:lstStyle/>
              <a:p>
                <a:pPr marL="0" indent="0">
                  <a:buNone/>
                </a:pPr>
                <a:r>
                  <a:rPr lang="en-US" dirty="0"/>
                  <a:t>We could choose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𝑓</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0" i="1" smtClean="0">
                            <a:latin typeface="Cambria Math" panose="02040503050406030204" pitchFamily="18" charset="0"/>
                          </a:rPr>
                          <m:t>𝑌</m:t>
                        </m:r>
                      </m:e>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e>
                    </m:d>
                  </m:oMath>
                </a14:m>
                <a:r>
                  <a:rPr lang="en-US" dirty="0"/>
                  <a:t> calculated at each age, e.g. estimate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𝑓</m:t>
                        </m:r>
                      </m:e>
                    </m:acc>
                    <m:r>
                      <a:rPr lang="en-US" b="0" i="1" smtClean="0">
                        <a:latin typeface="Cambria Math" panose="02040503050406030204" pitchFamily="18" charset="0"/>
                      </a:rPr>
                      <m:t>(60)</m:t>
                    </m:r>
                  </m:oMath>
                </a14:m>
                <a:r>
                  <a:rPr lang="en-US" dirty="0"/>
                  <a:t> as the mean weight of age 60 individuals</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6980F015-E975-D242-8700-8E63C06DF753}"/>
                  </a:ext>
                </a:extLst>
              </p:cNvPr>
              <p:cNvSpPr>
                <a:spLocks noGrp="1" noRot="1" noChangeAspect="1" noMove="1" noResize="1" noEditPoints="1" noAdjustHandles="1" noChangeArrowheads="1" noChangeShapeType="1" noTextEdit="1"/>
              </p:cNvSpPr>
              <p:nvPr>
                <p:ph idx="1"/>
              </p:nvPr>
            </p:nvSpPr>
            <p:spPr>
              <a:xfrm>
                <a:off x="156117" y="1468120"/>
                <a:ext cx="7886700" cy="4351338"/>
              </a:xfrm>
              <a:blipFill>
                <a:blip r:embed="rId4"/>
                <a:stretch>
                  <a:fillRect l="-1610" t="-1166" r="-966"/>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916F5BCA-7FB1-FB4D-8F9B-E10A3E9EBCBD}"/>
              </a:ext>
            </a:extLst>
          </p:cNvPr>
          <p:cNvSpPr txBox="1"/>
          <p:nvPr/>
        </p:nvSpPr>
        <p:spPr>
          <a:xfrm>
            <a:off x="512956" y="3557239"/>
            <a:ext cx="1438507" cy="954107"/>
          </a:xfrm>
          <a:prstGeom prst="rect">
            <a:avLst/>
          </a:prstGeom>
          <a:noFill/>
        </p:spPr>
        <p:txBody>
          <a:bodyPr wrap="square" rtlCol="0">
            <a:spAutoFit/>
          </a:bodyPr>
          <a:lstStyle/>
          <a:p>
            <a:r>
              <a:rPr lang="en-US" sz="2800" b="1" dirty="0">
                <a:solidFill>
                  <a:srgbClr val="4B7919"/>
                </a:solidFill>
              </a:rPr>
              <a:t>Training data</a:t>
            </a:r>
          </a:p>
        </p:txBody>
      </p:sp>
      <p:sp>
        <p:nvSpPr>
          <p:cNvPr id="8" name="Oval 7">
            <a:extLst>
              <a:ext uri="{FF2B5EF4-FFF2-40B4-BE49-F238E27FC236}">
                <a16:creationId xmlns:a16="http://schemas.microsoft.com/office/drawing/2014/main" id="{61B6E0FC-8F5F-4F4E-8142-F733279F97E2}"/>
              </a:ext>
            </a:extLst>
          </p:cNvPr>
          <p:cNvSpPr/>
          <p:nvPr/>
        </p:nvSpPr>
        <p:spPr>
          <a:xfrm>
            <a:off x="5232018" y="2997582"/>
            <a:ext cx="158129" cy="182880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94784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120AA8A-E58D-C24D-B8AA-AF4A868CF8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309" y="2357709"/>
            <a:ext cx="5524500" cy="4127500"/>
          </a:xfrm>
          <a:prstGeom prst="rect">
            <a:avLst/>
          </a:prstGeom>
        </p:spPr>
      </p:pic>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3A19DC8-0B44-814A-AD09-0D524CBD0490}"/>
                  </a:ext>
                </a:extLst>
              </p:cNvPr>
              <p:cNvSpPr>
                <a:spLocks noGrp="1"/>
              </p:cNvSpPr>
              <p:nvPr>
                <p:ph type="title"/>
              </p:nvPr>
            </p:nvSpPr>
            <p:spPr/>
            <p:txBody>
              <a:bodyPr>
                <a:normAutofit/>
              </a:bodyPr>
              <a:lstStyle/>
              <a:p>
                <a:r>
                  <a:rPr lang="en-US" dirty="0"/>
                  <a:t>What can we choose for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𝑓</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oMath>
                </a14:m>
                <a:endParaRPr lang="en-US" dirty="0"/>
              </a:p>
            </p:txBody>
          </p:sp>
        </mc:Choice>
        <mc:Fallback xmlns="">
          <p:sp>
            <p:nvSpPr>
              <p:cNvPr id="2" name="Title 1">
                <a:extLst>
                  <a:ext uri="{FF2B5EF4-FFF2-40B4-BE49-F238E27FC236}">
                    <a16:creationId xmlns:a16="http://schemas.microsoft.com/office/drawing/2014/main" id="{C3A19DC8-0B44-814A-AD09-0D524CBD0490}"/>
                  </a:ext>
                </a:extLst>
              </p:cNvPr>
              <p:cNvSpPr>
                <a:spLocks noGrp="1" noRot="1" noChangeAspect="1" noMove="1" noResize="1" noEditPoints="1" noAdjustHandles="1" noChangeArrowheads="1" noChangeShapeType="1" noTextEdit="1"/>
              </p:cNvSpPr>
              <p:nvPr>
                <p:ph type="title"/>
              </p:nvPr>
            </p:nvSpPr>
            <p:spPr>
              <a:blipFill>
                <a:blip r:embed="rId3"/>
                <a:stretch>
                  <a:fillRect l="-32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80F015-E975-D242-8700-8E63C06DF753}"/>
                  </a:ext>
                </a:extLst>
              </p:cNvPr>
              <p:cNvSpPr>
                <a:spLocks noGrp="1"/>
              </p:cNvSpPr>
              <p:nvPr>
                <p:ph idx="1"/>
              </p:nvPr>
            </p:nvSpPr>
            <p:spPr>
              <a:xfrm>
                <a:off x="156117" y="1468120"/>
                <a:ext cx="7886700" cy="4351338"/>
              </a:xfrm>
            </p:spPr>
            <p:txBody>
              <a:bodyPr/>
              <a:lstStyle/>
              <a:p>
                <a:pPr marL="0" indent="0">
                  <a:buNone/>
                </a:pPr>
                <a:r>
                  <a:rPr lang="en-US" dirty="0"/>
                  <a:t>We could choose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𝑓</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0" i="1" smtClean="0">
                            <a:latin typeface="Cambria Math" panose="02040503050406030204" pitchFamily="18" charset="0"/>
                          </a:rPr>
                          <m:t>𝑌</m:t>
                        </m:r>
                      </m:e>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e>
                    </m:d>
                  </m:oMath>
                </a14:m>
                <a:r>
                  <a:rPr lang="en-US" dirty="0"/>
                  <a:t> calculated at each age, e.g. estimate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𝑓</m:t>
                        </m:r>
                      </m:e>
                    </m:acc>
                    <m:r>
                      <a:rPr lang="en-US" b="0" i="1" smtClean="0">
                        <a:latin typeface="Cambria Math" panose="02040503050406030204" pitchFamily="18" charset="0"/>
                      </a:rPr>
                      <m:t>(60)</m:t>
                    </m:r>
                  </m:oMath>
                </a14:m>
                <a:r>
                  <a:rPr lang="en-US" dirty="0"/>
                  <a:t> as the mean weight of age 60 individuals</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6980F015-E975-D242-8700-8E63C06DF753}"/>
                  </a:ext>
                </a:extLst>
              </p:cNvPr>
              <p:cNvSpPr>
                <a:spLocks noGrp="1" noRot="1" noChangeAspect="1" noMove="1" noResize="1" noEditPoints="1" noAdjustHandles="1" noChangeArrowheads="1" noChangeShapeType="1" noTextEdit="1"/>
              </p:cNvSpPr>
              <p:nvPr>
                <p:ph idx="1"/>
              </p:nvPr>
            </p:nvSpPr>
            <p:spPr>
              <a:xfrm>
                <a:off x="156117" y="1468120"/>
                <a:ext cx="7886700" cy="4351338"/>
              </a:xfrm>
              <a:blipFill>
                <a:blip r:embed="rId4"/>
                <a:stretch>
                  <a:fillRect l="-1610" t="-1166" r="-966"/>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916F5BCA-7FB1-FB4D-8F9B-E10A3E9EBCBD}"/>
              </a:ext>
            </a:extLst>
          </p:cNvPr>
          <p:cNvSpPr txBox="1"/>
          <p:nvPr/>
        </p:nvSpPr>
        <p:spPr>
          <a:xfrm>
            <a:off x="512956" y="3557239"/>
            <a:ext cx="1438507" cy="954107"/>
          </a:xfrm>
          <a:prstGeom prst="rect">
            <a:avLst/>
          </a:prstGeom>
          <a:noFill/>
        </p:spPr>
        <p:txBody>
          <a:bodyPr wrap="square" rtlCol="0">
            <a:spAutoFit/>
          </a:bodyPr>
          <a:lstStyle/>
          <a:p>
            <a:r>
              <a:rPr lang="en-US" sz="2800" b="1" dirty="0">
                <a:solidFill>
                  <a:srgbClr val="4B7919"/>
                </a:solidFill>
              </a:rPr>
              <a:t>Training data</a:t>
            </a:r>
          </a:p>
        </p:txBody>
      </p:sp>
      <p:sp>
        <p:nvSpPr>
          <p:cNvPr id="16" name="TextBox 15">
            <a:extLst>
              <a:ext uri="{FF2B5EF4-FFF2-40B4-BE49-F238E27FC236}">
                <a16:creationId xmlns:a16="http://schemas.microsoft.com/office/drawing/2014/main" id="{6627AF3D-52D0-AF46-9843-CE8B956A5FD8}"/>
              </a:ext>
            </a:extLst>
          </p:cNvPr>
          <p:cNvSpPr txBox="1"/>
          <p:nvPr/>
        </p:nvSpPr>
        <p:spPr>
          <a:xfrm>
            <a:off x="3203672" y="2936345"/>
            <a:ext cx="938077" cy="369332"/>
          </a:xfrm>
          <a:prstGeom prst="rect">
            <a:avLst/>
          </a:prstGeom>
          <a:noFill/>
        </p:spPr>
        <p:txBody>
          <a:bodyPr wrap="none" rtlCol="0">
            <a:spAutoFit/>
          </a:bodyPr>
          <a:lstStyle/>
          <a:p>
            <a:r>
              <a:rPr lang="en-US" dirty="0"/>
              <a:t>177.1 </a:t>
            </a:r>
            <a:r>
              <a:rPr lang="en-US" dirty="0" err="1"/>
              <a:t>lb</a:t>
            </a:r>
            <a:endParaRPr lang="en-US" dirty="0"/>
          </a:p>
        </p:txBody>
      </p:sp>
      <p:cxnSp>
        <p:nvCxnSpPr>
          <p:cNvPr id="17" name="Straight Arrow Connector 16">
            <a:extLst>
              <a:ext uri="{FF2B5EF4-FFF2-40B4-BE49-F238E27FC236}">
                <a16:creationId xmlns:a16="http://schemas.microsoft.com/office/drawing/2014/main" id="{15AE7702-1142-0C44-BB00-5BD1ACF3B416}"/>
              </a:ext>
            </a:extLst>
          </p:cNvPr>
          <p:cNvCxnSpPr>
            <a:cxnSpLocks/>
          </p:cNvCxnSpPr>
          <p:nvPr/>
        </p:nvCxnSpPr>
        <p:spPr>
          <a:xfrm flipH="1">
            <a:off x="2869135" y="3305677"/>
            <a:ext cx="501805" cy="525426"/>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5286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120AA8A-E58D-C24D-B8AA-AF4A868CF8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309" y="2357709"/>
            <a:ext cx="5524500" cy="4127500"/>
          </a:xfrm>
          <a:prstGeom prst="rect">
            <a:avLst/>
          </a:prstGeom>
        </p:spPr>
      </p:pic>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3A19DC8-0B44-814A-AD09-0D524CBD0490}"/>
                  </a:ext>
                </a:extLst>
              </p:cNvPr>
              <p:cNvSpPr>
                <a:spLocks noGrp="1"/>
              </p:cNvSpPr>
              <p:nvPr>
                <p:ph type="title"/>
              </p:nvPr>
            </p:nvSpPr>
            <p:spPr/>
            <p:txBody>
              <a:bodyPr>
                <a:normAutofit/>
              </a:bodyPr>
              <a:lstStyle/>
              <a:p>
                <a:r>
                  <a:rPr lang="en-US" dirty="0"/>
                  <a:t>What can we choose for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𝑓</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oMath>
                </a14:m>
                <a:endParaRPr lang="en-US" dirty="0"/>
              </a:p>
            </p:txBody>
          </p:sp>
        </mc:Choice>
        <mc:Fallback xmlns="">
          <p:sp>
            <p:nvSpPr>
              <p:cNvPr id="2" name="Title 1">
                <a:extLst>
                  <a:ext uri="{FF2B5EF4-FFF2-40B4-BE49-F238E27FC236}">
                    <a16:creationId xmlns:a16="http://schemas.microsoft.com/office/drawing/2014/main" id="{C3A19DC8-0B44-814A-AD09-0D524CBD0490}"/>
                  </a:ext>
                </a:extLst>
              </p:cNvPr>
              <p:cNvSpPr>
                <a:spLocks noGrp="1" noRot="1" noChangeAspect="1" noMove="1" noResize="1" noEditPoints="1" noAdjustHandles="1" noChangeArrowheads="1" noChangeShapeType="1" noTextEdit="1"/>
              </p:cNvSpPr>
              <p:nvPr>
                <p:ph type="title"/>
              </p:nvPr>
            </p:nvSpPr>
            <p:spPr>
              <a:blipFill>
                <a:blip r:embed="rId3"/>
                <a:stretch>
                  <a:fillRect l="-32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80F015-E975-D242-8700-8E63C06DF753}"/>
                  </a:ext>
                </a:extLst>
              </p:cNvPr>
              <p:cNvSpPr>
                <a:spLocks noGrp="1"/>
              </p:cNvSpPr>
              <p:nvPr>
                <p:ph idx="1"/>
              </p:nvPr>
            </p:nvSpPr>
            <p:spPr>
              <a:xfrm>
                <a:off x="156117" y="1468120"/>
                <a:ext cx="7886700" cy="4351338"/>
              </a:xfrm>
            </p:spPr>
            <p:txBody>
              <a:bodyPr/>
              <a:lstStyle/>
              <a:p>
                <a:pPr marL="0" indent="0">
                  <a:buNone/>
                </a:pPr>
                <a:r>
                  <a:rPr lang="en-US" dirty="0"/>
                  <a:t>We could choose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𝑓</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0" i="1" smtClean="0">
                            <a:latin typeface="Cambria Math" panose="02040503050406030204" pitchFamily="18" charset="0"/>
                          </a:rPr>
                          <m:t>𝑌</m:t>
                        </m:r>
                      </m:e>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e>
                    </m:d>
                  </m:oMath>
                </a14:m>
                <a:r>
                  <a:rPr lang="en-US" dirty="0"/>
                  <a:t> calculated at each age, e.g. estimate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𝑓</m:t>
                        </m:r>
                      </m:e>
                    </m:acc>
                    <m:r>
                      <a:rPr lang="en-US" b="0" i="1" smtClean="0">
                        <a:latin typeface="Cambria Math" panose="02040503050406030204" pitchFamily="18" charset="0"/>
                      </a:rPr>
                      <m:t>(60)</m:t>
                    </m:r>
                  </m:oMath>
                </a14:m>
                <a:r>
                  <a:rPr lang="en-US" dirty="0"/>
                  <a:t> as the mean weight of age 60 individuals</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6980F015-E975-D242-8700-8E63C06DF753}"/>
                  </a:ext>
                </a:extLst>
              </p:cNvPr>
              <p:cNvSpPr>
                <a:spLocks noGrp="1" noRot="1" noChangeAspect="1" noMove="1" noResize="1" noEditPoints="1" noAdjustHandles="1" noChangeArrowheads="1" noChangeShapeType="1" noTextEdit="1"/>
              </p:cNvSpPr>
              <p:nvPr>
                <p:ph idx="1"/>
              </p:nvPr>
            </p:nvSpPr>
            <p:spPr>
              <a:xfrm>
                <a:off x="156117" y="1468120"/>
                <a:ext cx="7886700" cy="4351338"/>
              </a:xfrm>
              <a:blipFill>
                <a:blip r:embed="rId4"/>
                <a:stretch>
                  <a:fillRect l="-1610" t="-1166" r="-966"/>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916F5BCA-7FB1-FB4D-8F9B-E10A3E9EBCBD}"/>
              </a:ext>
            </a:extLst>
          </p:cNvPr>
          <p:cNvSpPr txBox="1"/>
          <p:nvPr/>
        </p:nvSpPr>
        <p:spPr>
          <a:xfrm>
            <a:off x="512956" y="3557239"/>
            <a:ext cx="1438507" cy="954107"/>
          </a:xfrm>
          <a:prstGeom prst="rect">
            <a:avLst/>
          </a:prstGeom>
          <a:noFill/>
        </p:spPr>
        <p:txBody>
          <a:bodyPr wrap="square" rtlCol="0">
            <a:spAutoFit/>
          </a:bodyPr>
          <a:lstStyle/>
          <a:p>
            <a:r>
              <a:rPr lang="en-US" sz="2800" b="1" dirty="0">
                <a:solidFill>
                  <a:srgbClr val="4B7919"/>
                </a:solidFill>
              </a:rPr>
              <a:t>Training data</a:t>
            </a:r>
          </a:p>
        </p:txBody>
      </p:sp>
      <p:sp>
        <p:nvSpPr>
          <p:cNvPr id="16" name="TextBox 15">
            <a:extLst>
              <a:ext uri="{FF2B5EF4-FFF2-40B4-BE49-F238E27FC236}">
                <a16:creationId xmlns:a16="http://schemas.microsoft.com/office/drawing/2014/main" id="{6627AF3D-52D0-AF46-9843-CE8B956A5FD8}"/>
              </a:ext>
            </a:extLst>
          </p:cNvPr>
          <p:cNvSpPr txBox="1"/>
          <p:nvPr/>
        </p:nvSpPr>
        <p:spPr>
          <a:xfrm>
            <a:off x="3203672" y="2936345"/>
            <a:ext cx="938077" cy="369332"/>
          </a:xfrm>
          <a:prstGeom prst="rect">
            <a:avLst/>
          </a:prstGeom>
          <a:noFill/>
        </p:spPr>
        <p:txBody>
          <a:bodyPr wrap="none" rtlCol="0">
            <a:spAutoFit/>
          </a:bodyPr>
          <a:lstStyle/>
          <a:p>
            <a:r>
              <a:rPr lang="en-US" dirty="0"/>
              <a:t>177.1 </a:t>
            </a:r>
            <a:r>
              <a:rPr lang="en-US" dirty="0" err="1"/>
              <a:t>lb</a:t>
            </a:r>
            <a:endParaRPr lang="en-US" dirty="0"/>
          </a:p>
        </p:txBody>
      </p:sp>
      <p:cxnSp>
        <p:nvCxnSpPr>
          <p:cNvPr id="17" name="Straight Arrow Connector 16">
            <a:extLst>
              <a:ext uri="{FF2B5EF4-FFF2-40B4-BE49-F238E27FC236}">
                <a16:creationId xmlns:a16="http://schemas.microsoft.com/office/drawing/2014/main" id="{15AE7702-1142-0C44-BB00-5BD1ACF3B416}"/>
              </a:ext>
            </a:extLst>
          </p:cNvPr>
          <p:cNvCxnSpPr>
            <a:cxnSpLocks/>
          </p:cNvCxnSpPr>
          <p:nvPr/>
        </p:nvCxnSpPr>
        <p:spPr>
          <a:xfrm flipH="1">
            <a:off x="2869135" y="3305677"/>
            <a:ext cx="501805" cy="525426"/>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9D398FA-B1B5-184C-9FC5-AE728E384B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3309" y="2357709"/>
            <a:ext cx="5524500" cy="4127500"/>
          </a:xfrm>
          <a:prstGeom prst="rect">
            <a:avLst/>
          </a:prstGeom>
        </p:spPr>
      </p:pic>
      <p:sp>
        <p:nvSpPr>
          <p:cNvPr id="9" name="TextBox 8">
            <a:extLst>
              <a:ext uri="{FF2B5EF4-FFF2-40B4-BE49-F238E27FC236}">
                <a16:creationId xmlns:a16="http://schemas.microsoft.com/office/drawing/2014/main" id="{5DE2825D-FA8B-8B4C-AEF2-F28F09EFDB69}"/>
              </a:ext>
            </a:extLst>
          </p:cNvPr>
          <p:cNvSpPr txBox="1"/>
          <p:nvPr/>
        </p:nvSpPr>
        <p:spPr>
          <a:xfrm>
            <a:off x="3370940" y="3335320"/>
            <a:ext cx="938077" cy="369332"/>
          </a:xfrm>
          <a:prstGeom prst="rect">
            <a:avLst/>
          </a:prstGeom>
          <a:noFill/>
        </p:spPr>
        <p:txBody>
          <a:bodyPr wrap="none" rtlCol="0">
            <a:spAutoFit/>
          </a:bodyPr>
          <a:lstStyle/>
          <a:p>
            <a:r>
              <a:rPr lang="en-US" dirty="0"/>
              <a:t>173.8 </a:t>
            </a:r>
            <a:r>
              <a:rPr lang="en-US" dirty="0" err="1"/>
              <a:t>lb</a:t>
            </a:r>
            <a:endParaRPr lang="en-US" dirty="0"/>
          </a:p>
        </p:txBody>
      </p:sp>
      <p:cxnSp>
        <p:nvCxnSpPr>
          <p:cNvPr id="10" name="Straight Arrow Connector 9">
            <a:extLst>
              <a:ext uri="{FF2B5EF4-FFF2-40B4-BE49-F238E27FC236}">
                <a16:creationId xmlns:a16="http://schemas.microsoft.com/office/drawing/2014/main" id="{ABF70A9C-569B-FE4C-96DB-5D6894D34A9A}"/>
              </a:ext>
            </a:extLst>
          </p:cNvPr>
          <p:cNvCxnSpPr>
            <a:cxnSpLocks/>
          </p:cNvCxnSpPr>
          <p:nvPr/>
        </p:nvCxnSpPr>
        <p:spPr>
          <a:xfrm flipH="1">
            <a:off x="2865864" y="3557239"/>
            <a:ext cx="557980" cy="390293"/>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5721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8C64B-37CB-CA47-8A06-BEF96146B6B4}"/>
              </a:ext>
            </a:extLst>
          </p:cNvPr>
          <p:cNvSpPr>
            <a:spLocks noGrp="1"/>
          </p:cNvSpPr>
          <p:nvPr>
            <p:ph type="title"/>
          </p:nvPr>
        </p:nvSpPr>
        <p:spPr/>
        <p:txBody>
          <a:bodyPr/>
          <a:lstStyle/>
          <a:p>
            <a:r>
              <a:rPr lang="en-US" dirty="0"/>
              <a:t>Data Analysis Project</a:t>
            </a:r>
          </a:p>
        </p:txBody>
      </p:sp>
      <p:sp>
        <p:nvSpPr>
          <p:cNvPr id="3" name="Content Placeholder 2">
            <a:extLst>
              <a:ext uri="{FF2B5EF4-FFF2-40B4-BE49-F238E27FC236}">
                <a16:creationId xmlns:a16="http://schemas.microsoft.com/office/drawing/2014/main" id="{A7997E7D-1391-5141-A306-0947FB61C8F9}"/>
              </a:ext>
            </a:extLst>
          </p:cNvPr>
          <p:cNvSpPr>
            <a:spLocks noGrp="1"/>
          </p:cNvSpPr>
          <p:nvPr>
            <p:ph idx="1"/>
          </p:nvPr>
        </p:nvSpPr>
        <p:spPr/>
        <p:txBody>
          <a:bodyPr/>
          <a:lstStyle/>
          <a:p>
            <a:r>
              <a:rPr lang="en-US" dirty="0"/>
              <a:t>You will need to perform a data analysis project as part of the course (30% contribution to grade)</a:t>
            </a:r>
          </a:p>
          <a:p>
            <a:r>
              <a:rPr lang="en-US" dirty="0"/>
              <a:t>You will be provided with datasets and suggestions as to how to proceed</a:t>
            </a:r>
          </a:p>
          <a:p>
            <a:r>
              <a:rPr lang="en-US" dirty="0"/>
              <a:t>However, if you are particularly confident you have the option to work with your own dataset</a:t>
            </a:r>
          </a:p>
        </p:txBody>
      </p:sp>
    </p:spTree>
    <p:extLst>
      <p:ext uri="{BB962C8B-B14F-4D97-AF65-F5344CB8AC3E}">
        <p14:creationId xmlns:p14="http://schemas.microsoft.com/office/powerpoint/2010/main" val="2339851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BDD314-D061-2F43-BE31-A6616DD7D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309" y="2357709"/>
            <a:ext cx="5524500" cy="4127500"/>
          </a:xfrm>
          <a:prstGeom prst="rect">
            <a:avLst/>
          </a:prstGeom>
        </p:spPr>
      </p:pic>
      <p:sp>
        <p:nvSpPr>
          <p:cNvPr id="2" name="Title 1">
            <a:extLst>
              <a:ext uri="{FF2B5EF4-FFF2-40B4-BE49-F238E27FC236}">
                <a16:creationId xmlns:a16="http://schemas.microsoft.com/office/drawing/2014/main" id="{C3A19DC8-0B44-814A-AD09-0D524CBD0490}"/>
              </a:ext>
            </a:extLst>
          </p:cNvPr>
          <p:cNvSpPr>
            <a:spLocks noGrp="1"/>
          </p:cNvSpPr>
          <p:nvPr>
            <p:ph type="title"/>
          </p:nvPr>
        </p:nvSpPr>
        <p:spPr/>
        <p:txBody>
          <a:bodyPr>
            <a:normAutofit/>
          </a:bodyPr>
          <a:lstStyle/>
          <a:p>
            <a:r>
              <a:rPr lang="en-US" dirty="0"/>
              <a:t>Local expectation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80F015-E975-D242-8700-8E63C06DF753}"/>
                  </a:ext>
                </a:extLst>
              </p:cNvPr>
              <p:cNvSpPr>
                <a:spLocks noGrp="1"/>
              </p:cNvSpPr>
              <p:nvPr>
                <p:ph idx="1"/>
              </p:nvPr>
            </p:nvSpPr>
            <p:spPr>
              <a:xfrm>
                <a:off x="512956" y="1735749"/>
                <a:ext cx="7886700" cy="4351338"/>
              </a:xfrm>
            </p:spPr>
            <p:txBody>
              <a:bodyPr/>
              <a:lstStyle/>
              <a:p>
                <a:pPr marL="0" indent="0">
                  <a:buNone/>
                </a:pPr>
                <a:r>
                  <a:rPr lang="en-US" dirty="0"/>
                  <a:t>So try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𝑓</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0" i="1" smtClean="0">
                            <a:latin typeface="Cambria Math" panose="02040503050406030204" pitchFamily="18" charset="0"/>
                          </a:rPr>
                          <m:t>𝑌</m:t>
                        </m:r>
                      </m:e>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e>
                    </m:d>
                  </m:oMath>
                </a14:m>
                <a:r>
                  <a:rPr lang="en-US" dirty="0"/>
                  <a:t> at all ages…</a:t>
                </a:r>
              </a:p>
            </p:txBody>
          </p:sp>
        </mc:Choice>
        <mc:Fallback xmlns="">
          <p:sp>
            <p:nvSpPr>
              <p:cNvPr id="3" name="Content Placeholder 2">
                <a:extLst>
                  <a:ext uri="{FF2B5EF4-FFF2-40B4-BE49-F238E27FC236}">
                    <a16:creationId xmlns:a16="http://schemas.microsoft.com/office/drawing/2014/main" id="{6980F015-E975-D242-8700-8E63C06DF753}"/>
                  </a:ext>
                </a:extLst>
              </p:cNvPr>
              <p:cNvSpPr>
                <a:spLocks noGrp="1" noRot="1" noChangeAspect="1" noMove="1" noResize="1" noEditPoints="1" noAdjustHandles="1" noChangeArrowheads="1" noChangeShapeType="1" noTextEdit="1"/>
              </p:cNvSpPr>
              <p:nvPr>
                <p:ph idx="1"/>
              </p:nvPr>
            </p:nvSpPr>
            <p:spPr>
              <a:xfrm>
                <a:off x="512956" y="1735749"/>
                <a:ext cx="7886700" cy="4351338"/>
              </a:xfrm>
              <a:blipFill>
                <a:blip r:embed="rId3"/>
                <a:stretch>
                  <a:fillRect l="-1447" t="-1166"/>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916F5BCA-7FB1-FB4D-8F9B-E10A3E9EBCBD}"/>
              </a:ext>
            </a:extLst>
          </p:cNvPr>
          <p:cNvSpPr txBox="1"/>
          <p:nvPr/>
        </p:nvSpPr>
        <p:spPr>
          <a:xfrm>
            <a:off x="512956" y="3557239"/>
            <a:ext cx="1438507" cy="954107"/>
          </a:xfrm>
          <a:prstGeom prst="rect">
            <a:avLst/>
          </a:prstGeom>
          <a:noFill/>
        </p:spPr>
        <p:txBody>
          <a:bodyPr wrap="square" rtlCol="0">
            <a:spAutoFit/>
          </a:bodyPr>
          <a:lstStyle/>
          <a:p>
            <a:r>
              <a:rPr lang="en-US" sz="2800" b="1" dirty="0">
                <a:solidFill>
                  <a:srgbClr val="4B7919"/>
                </a:solidFill>
              </a:rPr>
              <a:t>Training data</a:t>
            </a:r>
          </a:p>
        </p:txBody>
      </p:sp>
    </p:spTree>
    <p:extLst>
      <p:ext uri="{BB962C8B-B14F-4D97-AF65-F5344CB8AC3E}">
        <p14:creationId xmlns:p14="http://schemas.microsoft.com/office/powerpoint/2010/main" val="3759321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120AA8A-E58D-C24D-B8AA-AF4A868CF8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309" y="2357709"/>
            <a:ext cx="5524500" cy="4127500"/>
          </a:xfrm>
          <a:prstGeom prst="rect">
            <a:avLst/>
          </a:prstGeom>
        </p:spPr>
      </p:pic>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3A19DC8-0B44-814A-AD09-0D524CBD0490}"/>
                  </a:ext>
                </a:extLst>
              </p:cNvPr>
              <p:cNvSpPr>
                <a:spLocks noGrp="1"/>
              </p:cNvSpPr>
              <p:nvPr>
                <p:ph type="title"/>
              </p:nvPr>
            </p:nvSpPr>
            <p:spPr/>
            <p:txBody>
              <a:bodyPr>
                <a:normAutofit/>
              </a:bodyPr>
              <a:lstStyle/>
              <a:p>
                <a:r>
                  <a:rPr lang="en-US" dirty="0"/>
                  <a:t>What can we choose for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𝑓</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oMath>
                </a14:m>
                <a:endParaRPr lang="en-US" dirty="0"/>
              </a:p>
            </p:txBody>
          </p:sp>
        </mc:Choice>
        <mc:Fallback xmlns="">
          <p:sp>
            <p:nvSpPr>
              <p:cNvPr id="2" name="Title 1">
                <a:extLst>
                  <a:ext uri="{FF2B5EF4-FFF2-40B4-BE49-F238E27FC236}">
                    <a16:creationId xmlns:a16="http://schemas.microsoft.com/office/drawing/2014/main" id="{C3A19DC8-0B44-814A-AD09-0D524CBD0490}"/>
                  </a:ext>
                </a:extLst>
              </p:cNvPr>
              <p:cNvSpPr>
                <a:spLocks noGrp="1" noRot="1" noChangeAspect="1" noMove="1" noResize="1" noEditPoints="1" noAdjustHandles="1" noChangeArrowheads="1" noChangeShapeType="1" noTextEdit="1"/>
              </p:cNvSpPr>
              <p:nvPr>
                <p:ph type="title"/>
              </p:nvPr>
            </p:nvSpPr>
            <p:spPr>
              <a:blipFill>
                <a:blip r:embed="rId3"/>
                <a:stretch>
                  <a:fillRect l="-3221"/>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6980F015-E975-D242-8700-8E63C06DF753}"/>
              </a:ext>
            </a:extLst>
          </p:cNvPr>
          <p:cNvSpPr>
            <a:spLocks noGrp="1"/>
          </p:cNvSpPr>
          <p:nvPr>
            <p:ph idx="1"/>
          </p:nvPr>
        </p:nvSpPr>
        <p:spPr>
          <a:xfrm>
            <a:off x="156117" y="1468120"/>
            <a:ext cx="7886700" cy="4351338"/>
          </a:xfrm>
        </p:spPr>
        <p:txBody>
          <a:bodyPr/>
          <a:lstStyle/>
          <a:p>
            <a:pPr marL="0" indent="0">
              <a:buNone/>
            </a:pPr>
            <a:r>
              <a:rPr lang="en-US" dirty="0"/>
              <a:t>Tracks true curve pretty well, but “noisy”</a:t>
            </a:r>
          </a:p>
        </p:txBody>
      </p:sp>
      <p:sp>
        <p:nvSpPr>
          <p:cNvPr id="6" name="TextBox 5">
            <a:extLst>
              <a:ext uri="{FF2B5EF4-FFF2-40B4-BE49-F238E27FC236}">
                <a16:creationId xmlns:a16="http://schemas.microsoft.com/office/drawing/2014/main" id="{916F5BCA-7FB1-FB4D-8F9B-E10A3E9EBCBD}"/>
              </a:ext>
            </a:extLst>
          </p:cNvPr>
          <p:cNvSpPr txBox="1"/>
          <p:nvPr/>
        </p:nvSpPr>
        <p:spPr>
          <a:xfrm>
            <a:off x="512956" y="3557239"/>
            <a:ext cx="1438507" cy="954107"/>
          </a:xfrm>
          <a:prstGeom prst="rect">
            <a:avLst/>
          </a:prstGeom>
          <a:noFill/>
        </p:spPr>
        <p:txBody>
          <a:bodyPr wrap="square" rtlCol="0">
            <a:spAutoFit/>
          </a:bodyPr>
          <a:lstStyle/>
          <a:p>
            <a:r>
              <a:rPr lang="en-US" sz="2800" b="1" dirty="0">
                <a:solidFill>
                  <a:srgbClr val="4B7919"/>
                </a:solidFill>
              </a:rPr>
              <a:t>Training data</a:t>
            </a:r>
          </a:p>
        </p:txBody>
      </p:sp>
      <p:sp>
        <p:nvSpPr>
          <p:cNvPr id="16" name="TextBox 15">
            <a:extLst>
              <a:ext uri="{FF2B5EF4-FFF2-40B4-BE49-F238E27FC236}">
                <a16:creationId xmlns:a16="http://schemas.microsoft.com/office/drawing/2014/main" id="{6627AF3D-52D0-AF46-9843-CE8B956A5FD8}"/>
              </a:ext>
            </a:extLst>
          </p:cNvPr>
          <p:cNvSpPr txBox="1"/>
          <p:nvPr/>
        </p:nvSpPr>
        <p:spPr>
          <a:xfrm>
            <a:off x="3203672" y="2936345"/>
            <a:ext cx="938077" cy="369332"/>
          </a:xfrm>
          <a:prstGeom prst="rect">
            <a:avLst/>
          </a:prstGeom>
          <a:noFill/>
        </p:spPr>
        <p:txBody>
          <a:bodyPr wrap="none" rtlCol="0">
            <a:spAutoFit/>
          </a:bodyPr>
          <a:lstStyle/>
          <a:p>
            <a:r>
              <a:rPr lang="en-US" dirty="0"/>
              <a:t>177.1 </a:t>
            </a:r>
            <a:r>
              <a:rPr lang="en-US" dirty="0" err="1"/>
              <a:t>lb</a:t>
            </a:r>
            <a:endParaRPr lang="en-US" dirty="0"/>
          </a:p>
        </p:txBody>
      </p:sp>
      <p:cxnSp>
        <p:nvCxnSpPr>
          <p:cNvPr id="17" name="Straight Arrow Connector 16">
            <a:extLst>
              <a:ext uri="{FF2B5EF4-FFF2-40B4-BE49-F238E27FC236}">
                <a16:creationId xmlns:a16="http://schemas.microsoft.com/office/drawing/2014/main" id="{15AE7702-1142-0C44-BB00-5BD1ACF3B416}"/>
              </a:ext>
            </a:extLst>
          </p:cNvPr>
          <p:cNvCxnSpPr>
            <a:cxnSpLocks/>
          </p:cNvCxnSpPr>
          <p:nvPr/>
        </p:nvCxnSpPr>
        <p:spPr>
          <a:xfrm flipH="1">
            <a:off x="2869135" y="3305677"/>
            <a:ext cx="501805" cy="525426"/>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9D398FA-B1B5-184C-9FC5-AE728E384B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3309" y="2357709"/>
            <a:ext cx="5524500" cy="4127500"/>
          </a:xfrm>
          <a:prstGeom prst="rect">
            <a:avLst/>
          </a:prstGeom>
        </p:spPr>
      </p:pic>
      <p:sp>
        <p:nvSpPr>
          <p:cNvPr id="9" name="TextBox 8">
            <a:extLst>
              <a:ext uri="{FF2B5EF4-FFF2-40B4-BE49-F238E27FC236}">
                <a16:creationId xmlns:a16="http://schemas.microsoft.com/office/drawing/2014/main" id="{5DE2825D-FA8B-8B4C-AEF2-F28F09EFDB69}"/>
              </a:ext>
            </a:extLst>
          </p:cNvPr>
          <p:cNvSpPr txBox="1"/>
          <p:nvPr/>
        </p:nvSpPr>
        <p:spPr>
          <a:xfrm>
            <a:off x="3370940" y="3335320"/>
            <a:ext cx="938077" cy="369332"/>
          </a:xfrm>
          <a:prstGeom prst="rect">
            <a:avLst/>
          </a:prstGeom>
          <a:noFill/>
        </p:spPr>
        <p:txBody>
          <a:bodyPr wrap="none" rtlCol="0">
            <a:spAutoFit/>
          </a:bodyPr>
          <a:lstStyle/>
          <a:p>
            <a:r>
              <a:rPr lang="en-US" dirty="0"/>
              <a:t>173.8 </a:t>
            </a:r>
            <a:r>
              <a:rPr lang="en-US" dirty="0" err="1"/>
              <a:t>lb</a:t>
            </a:r>
            <a:endParaRPr lang="en-US" dirty="0"/>
          </a:p>
        </p:txBody>
      </p:sp>
      <p:cxnSp>
        <p:nvCxnSpPr>
          <p:cNvPr id="10" name="Straight Arrow Connector 9">
            <a:extLst>
              <a:ext uri="{FF2B5EF4-FFF2-40B4-BE49-F238E27FC236}">
                <a16:creationId xmlns:a16="http://schemas.microsoft.com/office/drawing/2014/main" id="{ABF70A9C-569B-FE4C-96DB-5D6894D34A9A}"/>
              </a:ext>
            </a:extLst>
          </p:cNvPr>
          <p:cNvCxnSpPr>
            <a:cxnSpLocks/>
          </p:cNvCxnSpPr>
          <p:nvPr/>
        </p:nvCxnSpPr>
        <p:spPr>
          <a:xfrm flipH="1">
            <a:off x="2865864" y="3557239"/>
            <a:ext cx="557980" cy="390293"/>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29FC20D2-A6D2-9B49-AAA8-8ADC7196A7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3309" y="2357709"/>
            <a:ext cx="5524500" cy="4127500"/>
          </a:xfrm>
          <a:prstGeom prst="rect">
            <a:avLst/>
          </a:prstGeom>
        </p:spPr>
      </p:pic>
    </p:spTree>
    <p:extLst>
      <p:ext uri="{BB962C8B-B14F-4D97-AF65-F5344CB8AC3E}">
        <p14:creationId xmlns:p14="http://schemas.microsoft.com/office/powerpoint/2010/main" val="3793895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8175B0A-BB25-3249-BED5-28DC525D5F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309" y="2357709"/>
            <a:ext cx="5524500" cy="4127500"/>
          </a:xfrm>
          <a:prstGeom prst="rect">
            <a:avLst/>
          </a:prstGeom>
        </p:spPr>
      </p:pic>
      <p:sp>
        <p:nvSpPr>
          <p:cNvPr id="2" name="Title 1">
            <a:extLst>
              <a:ext uri="{FF2B5EF4-FFF2-40B4-BE49-F238E27FC236}">
                <a16:creationId xmlns:a16="http://schemas.microsoft.com/office/drawing/2014/main" id="{C3A19DC8-0B44-814A-AD09-0D524CBD0490}"/>
              </a:ext>
            </a:extLst>
          </p:cNvPr>
          <p:cNvSpPr>
            <a:spLocks noGrp="1"/>
          </p:cNvSpPr>
          <p:nvPr>
            <p:ph type="title"/>
          </p:nvPr>
        </p:nvSpPr>
        <p:spPr/>
        <p:txBody>
          <a:bodyPr>
            <a:normAutofit/>
          </a:bodyPr>
          <a:lstStyle/>
          <a:p>
            <a:r>
              <a:rPr lang="en-US" dirty="0"/>
              <a:t>Local expectation</a:t>
            </a:r>
          </a:p>
        </p:txBody>
      </p:sp>
      <p:sp>
        <p:nvSpPr>
          <p:cNvPr id="3" name="Content Placeholder 2">
            <a:extLst>
              <a:ext uri="{FF2B5EF4-FFF2-40B4-BE49-F238E27FC236}">
                <a16:creationId xmlns:a16="http://schemas.microsoft.com/office/drawing/2014/main" id="{6980F015-E975-D242-8700-8E63C06DF753}"/>
              </a:ext>
            </a:extLst>
          </p:cNvPr>
          <p:cNvSpPr>
            <a:spLocks noGrp="1"/>
          </p:cNvSpPr>
          <p:nvPr>
            <p:ph idx="1"/>
          </p:nvPr>
        </p:nvSpPr>
        <p:spPr>
          <a:xfrm>
            <a:off x="512956" y="1735749"/>
            <a:ext cx="7886700" cy="4351338"/>
          </a:xfrm>
        </p:spPr>
        <p:txBody>
          <a:bodyPr/>
          <a:lstStyle/>
          <a:p>
            <a:pPr marL="0" indent="0">
              <a:buNone/>
            </a:pPr>
            <a:r>
              <a:rPr lang="en-US" dirty="0"/>
              <a:t>And what if we have less data?</a:t>
            </a:r>
          </a:p>
        </p:txBody>
      </p:sp>
      <p:sp>
        <p:nvSpPr>
          <p:cNvPr id="6" name="TextBox 5">
            <a:extLst>
              <a:ext uri="{FF2B5EF4-FFF2-40B4-BE49-F238E27FC236}">
                <a16:creationId xmlns:a16="http://schemas.microsoft.com/office/drawing/2014/main" id="{916F5BCA-7FB1-FB4D-8F9B-E10A3E9EBCBD}"/>
              </a:ext>
            </a:extLst>
          </p:cNvPr>
          <p:cNvSpPr txBox="1"/>
          <p:nvPr/>
        </p:nvSpPr>
        <p:spPr>
          <a:xfrm>
            <a:off x="512956" y="3557239"/>
            <a:ext cx="1438507" cy="954107"/>
          </a:xfrm>
          <a:prstGeom prst="rect">
            <a:avLst/>
          </a:prstGeom>
          <a:noFill/>
        </p:spPr>
        <p:txBody>
          <a:bodyPr wrap="square" rtlCol="0">
            <a:spAutoFit/>
          </a:bodyPr>
          <a:lstStyle/>
          <a:p>
            <a:r>
              <a:rPr lang="en-US" sz="2800" b="1" dirty="0">
                <a:solidFill>
                  <a:srgbClr val="4B7919"/>
                </a:solidFill>
              </a:rPr>
              <a:t>Training data</a:t>
            </a:r>
          </a:p>
        </p:txBody>
      </p:sp>
    </p:spTree>
    <p:extLst>
      <p:ext uri="{BB962C8B-B14F-4D97-AF65-F5344CB8AC3E}">
        <p14:creationId xmlns:p14="http://schemas.microsoft.com/office/powerpoint/2010/main" val="34048257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8175B0A-BB25-3249-BED5-28DC525D5F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309" y="2357709"/>
            <a:ext cx="5524500" cy="4127500"/>
          </a:xfrm>
          <a:prstGeom prst="rect">
            <a:avLst/>
          </a:prstGeom>
        </p:spPr>
      </p:pic>
      <p:sp>
        <p:nvSpPr>
          <p:cNvPr id="2" name="Title 1">
            <a:extLst>
              <a:ext uri="{FF2B5EF4-FFF2-40B4-BE49-F238E27FC236}">
                <a16:creationId xmlns:a16="http://schemas.microsoft.com/office/drawing/2014/main" id="{C3A19DC8-0B44-814A-AD09-0D524CBD0490}"/>
              </a:ext>
            </a:extLst>
          </p:cNvPr>
          <p:cNvSpPr>
            <a:spLocks noGrp="1"/>
          </p:cNvSpPr>
          <p:nvPr>
            <p:ph type="title"/>
          </p:nvPr>
        </p:nvSpPr>
        <p:spPr/>
        <p:txBody>
          <a:bodyPr>
            <a:normAutofit/>
          </a:bodyPr>
          <a:lstStyle/>
          <a:p>
            <a:r>
              <a:rPr lang="en-US" dirty="0"/>
              <a:t>Local expectation</a:t>
            </a:r>
          </a:p>
        </p:txBody>
      </p:sp>
      <p:sp>
        <p:nvSpPr>
          <p:cNvPr id="3" name="Content Placeholder 2">
            <a:extLst>
              <a:ext uri="{FF2B5EF4-FFF2-40B4-BE49-F238E27FC236}">
                <a16:creationId xmlns:a16="http://schemas.microsoft.com/office/drawing/2014/main" id="{6980F015-E975-D242-8700-8E63C06DF753}"/>
              </a:ext>
            </a:extLst>
          </p:cNvPr>
          <p:cNvSpPr>
            <a:spLocks noGrp="1"/>
          </p:cNvSpPr>
          <p:nvPr>
            <p:ph idx="1"/>
          </p:nvPr>
        </p:nvSpPr>
        <p:spPr>
          <a:xfrm>
            <a:off x="512956" y="1735749"/>
            <a:ext cx="7886700" cy="4351338"/>
          </a:xfrm>
        </p:spPr>
        <p:txBody>
          <a:bodyPr/>
          <a:lstStyle/>
          <a:p>
            <a:pPr marL="0" indent="0">
              <a:buNone/>
            </a:pPr>
            <a:r>
              <a:rPr lang="en-US" dirty="0"/>
              <a:t>But what if we have less data?</a:t>
            </a:r>
          </a:p>
        </p:txBody>
      </p:sp>
      <p:sp>
        <p:nvSpPr>
          <p:cNvPr id="6" name="TextBox 5">
            <a:extLst>
              <a:ext uri="{FF2B5EF4-FFF2-40B4-BE49-F238E27FC236}">
                <a16:creationId xmlns:a16="http://schemas.microsoft.com/office/drawing/2014/main" id="{916F5BCA-7FB1-FB4D-8F9B-E10A3E9EBCBD}"/>
              </a:ext>
            </a:extLst>
          </p:cNvPr>
          <p:cNvSpPr txBox="1"/>
          <p:nvPr/>
        </p:nvSpPr>
        <p:spPr>
          <a:xfrm>
            <a:off x="512956" y="3557239"/>
            <a:ext cx="1438507" cy="954107"/>
          </a:xfrm>
          <a:prstGeom prst="rect">
            <a:avLst/>
          </a:prstGeom>
          <a:noFill/>
        </p:spPr>
        <p:txBody>
          <a:bodyPr wrap="square" rtlCol="0">
            <a:spAutoFit/>
          </a:bodyPr>
          <a:lstStyle/>
          <a:p>
            <a:r>
              <a:rPr lang="en-US" sz="2800" b="1" dirty="0">
                <a:solidFill>
                  <a:srgbClr val="4B7919"/>
                </a:solidFill>
              </a:rPr>
              <a:t>Training data</a:t>
            </a:r>
          </a:p>
        </p:txBody>
      </p:sp>
      <p:sp>
        <p:nvSpPr>
          <p:cNvPr id="12" name="Oval 11">
            <a:extLst>
              <a:ext uri="{FF2B5EF4-FFF2-40B4-BE49-F238E27FC236}">
                <a16:creationId xmlns:a16="http://schemas.microsoft.com/office/drawing/2014/main" id="{8B1B6B6B-C0FB-2041-AECF-66353D56FDA6}"/>
              </a:ext>
            </a:extLst>
          </p:cNvPr>
          <p:cNvSpPr/>
          <p:nvPr/>
        </p:nvSpPr>
        <p:spPr>
          <a:xfrm>
            <a:off x="7256080" y="4098750"/>
            <a:ext cx="175234" cy="82519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58928C40-D49F-AA43-83C7-45253071E1CB}"/>
              </a:ext>
            </a:extLst>
          </p:cNvPr>
          <p:cNvCxnSpPr/>
          <p:nvPr/>
        </p:nvCxnSpPr>
        <p:spPr>
          <a:xfrm flipV="1">
            <a:off x="6633029" y="4746171"/>
            <a:ext cx="623051" cy="76925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383D5BD-C109-744F-9482-CB635429E2E3}"/>
              </a:ext>
            </a:extLst>
          </p:cNvPr>
          <p:cNvSpPr txBox="1"/>
          <p:nvPr/>
        </p:nvSpPr>
        <p:spPr>
          <a:xfrm>
            <a:off x="5390793" y="5571362"/>
            <a:ext cx="2777940" cy="369332"/>
          </a:xfrm>
          <a:prstGeom prst="rect">
            <a:avLst/>
          </a:prstGeom>
          <a:noFill/>
        </p:spPr>
        <p:txBody>
          <a:bodyPr wrap="none" rtlCol="0">
            <a:spAutoFit/>
          </a:bodyPr>
          <a:lstStyle/>
          <a:p>
            <a:r>
              <a:rPr lang="en-US" dirty="0"/>
              <a:t>Few points = noisy estimate</a:t>
            </a:r>
          </a:p>
        </p:txBody>
      </p:sp>
    </p:spTree>
    <p:extLst>
      <p:ext uri="{BB962C8B-B14F-4D97-AF65-F5344CB8AC3E}">
        <p14:creationId xmlns:p14="http://schemas.microsoft.com/office/powerpoint/2010/main" val="1777225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8175B0A-BB25-3249-BED5-28DC525D5F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309" y="2357709"/>
            <a:ext cx="5524500" cy="4127500"/>
          </a:xfrm>
          <a:prstGeom prst="rect">
            <a:avLst/>
          </a:prstGeom>
        </p:spPr>
      </p:pic>
      <p:sp>
        <p:nvSpPr>
          <p:cNvPr id="2" name="Title 1">
            <a:extLst>
              <a:ext uri="{FF2B5EF4-FFF2-40B4-BE49-F238E27FC236}">
                <a16:creationId xmlns:a16="http://schemas.microsoft.com/office/drawing/2014/main" id="{C3A19DC8-0B44-814A-AD09-0D524CBD0490}"/>
              </a:ext>
            </a:extLst>
          </p:cNvPr>
          <p:cNvSpPr>
            <a:spLocks noGrp="1"/>
          </p:cNvSpPr>
          <p:nvPr>
            <p:ph type="title"/>
          </p:nvPr>
        </p:nvSpPr>
        <p:spPr/>
        <p:txBody>
          <a:bodyPr>
            <a:normAutofit/>
          </a:bodyPr>
          <a:lstStyle/>
          <a:p>
            <a:r>
              <a:rPr lang="en-US" dirty="0"/>
              <a:t>Local expectation</a:t>
            </a:r>
          </a:p>
        </p:txBody>
      </p:sp>
      <p:sp>
        <p:nvSpPr>
          <p:cNvPr id="3" name="Content Placeholder 2">
            <a:extLst>
              <a:ext uri="{FF2B5EF4-FFF2-40B4-BE49-F238E27FC236}">
                <a16:creationId xmlns:a16="http://schemas.microsoft.com/office/drawing/2014/main" id="{6980F015-E975-D242-8700-8E63C06DF753}"/>
              </a:ext>
            </a:extLst>
          </p:cNvPr>
          <p:cNvSpPr>
            <a:spLocks noGrp="1"/>
          </p:cNvSpPr>
          <p:nvPr>
            <p:ph idx="1"/>
          </p:nvPr>
        </p:nvSpPr>
        <p:spPr>
          <a:xfrm>
            <a:off x="512956" y="1735749"/>
            <a:ext cx="7886700" cy="4351338"/>
          </a:xfrm>
        </p:spPr>
        <p:txBody>
          <a:bodyPr/>
          <a:lstStyle/>
          <a:p>
            <a:pPr marL="0" indent="0">
              <a:buNone/>
            </a:pPr>
            <a:r>
              <a:rPr lang="en-US" dirty="0"/>
              <a:t>But what if we have less data?</a:t>
            </a:r>
          </a:p>
        </p:txBody>
      </p:sp>
      <p:sp>
        <p:nvSpPr>
          <p:cNvPr id="6" name="TextBox 5">
            <a:extLst>
              <a:ext uri="{FF2B5EF4-FFF2-40B4-BE49-F238E27FC236}">
                <a16:creationId xmlns:a16="http://schemas.microsoft.com/office/drawing/2014/main" id="{916F5BCA-7FB1-FB4D-8F9B-E10A3E9EBCBD}"/>
              </a:ext>
            </a:extLst>
          </p:cNvPr>
          <p:cNvSpPr txBox="1"/>
          <p:nvPr/>
        </p:nvSpPr>
        <p:spPr>
          <a:xfrm>
            <a:off x="512956" y="3557239"/>
            <a:ext cx="1438507" cy="954107"/>
          </a:xfrm>
          <a:prstGeom prst="rect">
            <a:avLst/>
          </a:prstGeom>
          <a:noFill/>
        </p:spPr>
        <p:txBody>
          <a:bodyPr wrap="square" rtlCol="0">
            <a:spAutoFit/>
          </a:bodyPr>
          <a:lstStyle/>
          <a:p>
            <a:r>
              <a:rPr lang="en-US" sz="2800" b="1" dirty="0">
                <a:solidFill>
                  <a:srgbClr val="4B7919"/>
                </a:solidFill>
              </a:rPr>
              <a:t>Training data</a:t>
            </a:r>
          </a:p>
        </p:txBody>
      </p:sp>
      <p:sp>
        <p:nvSpPr>
          <p:cNvPr id="12" name="Oval 11">
            <a:extLst>
              <a:ext uri="{FF2B5EF4-FFF2-40B4-BE49-F238E27FC236}">
                <a16:creationId xmlns:a16="http://schemas.microsoft.com/office/drawing/2014/main" id="{8B1B6B6B-C0FB-2041-AECF-66353D56FDA6}"/>
              </a:ext>
            </a:extLst>
          </p:cNvPr>
          <p:cNvSpPr/>
          <p:nvPr/>
        </p:nvSpPr>
        <p:spPr>
          <a:xfrm>
            <a:off x="7256080" y="4098750"/>
            <a:ext cx="175234" cy="82519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58928C40-D49F-AA43-83C7-45253071E1CB}"/>
              </a:ext>
            </a:extLst>
          </p:cNvPr>
          <p:cNvCxnSpPr/>
          <p:nvPr/>
        </p:nvCxnSpPr>
        <p:spPr>
          <a:xfrm flipV="1">
            <a:off x="6633029" y="4746171"/>
            <a:ext cx="623051" cy="76925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383D5BD-C109-744F-9482-CB635429E2E3}"/>
              </a:ext>
            </a:extLst>
          </p:cNvPr>
          <p:cNvSpPr txBox="1"/>
          <p:nvPr/>
        </p:nvSpPr>
        <p:spPr>
          <a:xfrm>
            <a:off x="5390793" y="5571362"/>
            <a:ext cx="2777940" cy="369332"/>
          </a:xfrm>
          <a:prstGeom prst="rect">
            <a:avLst/>
          </a:prstGeom>
          <a:noFill/>
        </p:spPr>
        <p:txBody>
          <a:bodyPr wrap="none" rtlCol="0">
            <a:spAutoFit/>
          </a:bodyPr>
          <a:lstStyle/>
          <a:p>
            <a:r>
              <a:rPr lang="en-US" dirty="0"/>
              <a:t>Few points = noisy estimate</a:t>
            </a:r>
          </a:p>
        </p:txBody>
      </p:sp>
      <p:sp>
        <p:nvSpPr>
          <p:cNvPr id="9" name="Oval 8">
            <a:extLst>
              <a:ext uri="{FF2B5EF4-FFF2-40B4-BE49-F238E27FC236}">
                <a16:creationId xmlns:a16="http://schemas.microsoft.com/office/drawing/2014/main" id="{67BFF09E-BE14-D745-9003-C1C9A3F88EC6}"/>
              </a:ext>
            </a:extLst>
          </p:cNvPr>
          <p:cNvSpPr/>
          <p:nvPr/>
        </p:nvSpPr>
        <p:spPr>
          <a:xfrm>
            <a:off x="4244365" y="2538465"/>
            <a:ext cx="211942" cy="354862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a:extLst>
              <a:ext uri="{FF2B5EF4-FFF2-40B4-BE49-F238E27FC236}">
                <a16:creationId xmlns:a16="http://schemas.microsoft.com/office/drawing/2014/main" id="{8046AC5D-E4CB-3A4E-81F3-CCEDB6F968AE}"/>
              </a:ext>
            </a:extLst>
          </p:cNvPr>
          <p:cNvCxnSpPr>
            <a:cxnSpLocks/>
          </p:cNvCxnSpPr>
          <p:nvPr/>
        </p:nvCxnSpPr>
        <p:spPr>
          <a:xfrm rot="5400000" flipV="1">
            <a:off x="3553741" y="2995664"/>
            <a:ext cx="623051" cy="76925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5CCC346-019F-384D-AC75-FBC165A6ACD4}"/>
              </a:ext>
            </a:extLst>
          </p:cNvPr>
          <p:cNvSpPr txBox="1"/>
          <p:nvPr/>
        </p:nvSpPr>
        <p:spPr>
          <a:xfrm>
            <a:off x="1796197" y="2699435"/>
            <a:ext cx="2424382" cy="369332"/>
          </a:xfrm>
          <a:prstGeom prst="rect">
            <a:avLst/>
          </a:prstGeom>
          <a:noFill/>
        </p:spPr>
        <p:txBody>
          <a:bodyPr wrap="none" rtlCol="0">
            <a:spAutoFit/>
          </a:bodyPr>
          <a:lstStyle/>
          <a:p>
            <a:r>
              <a:rPr lang="en-US" dirty="0"/>
              <a:t>No points = no estimate</a:t>
            </a:r>
          </a:p>
        </p:txBody>
      </p:sp>
    </p:spTree>
    <p:extLst>
      <p:ext uri="{BB962C8B-B14F-4D97-AF65-F5344CB8AC3E}">
        <p14:creationId xmlns:p14="http://schemas.microsoft.com/office/powerpoint/2010/main" val="3088310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70FB5C-AE0A-4648-9893-58061E3AB4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309" y="2357709"/>
            <a:ext cx="5524500" cy="4127500"/>
          </a:xfrm>
          <a:prstGeom prst="rect">
            <a:avLst/>
          </a:prstGeom>
        </p:spPr>
      </p:pic>
      <p:sp>
        <p:nvSpPr>
          <p:cNvPr id="2" name="Title 1">
            <a:extLst>
              <a:ext uri="{FF2B5EF4-FFF2-40B4-BE49-F238E27FC236}">
                <a16:creationId xmlns:a16="http://schemas.microsoft.com/office/drawing/2014/main" id="{C3A19DC8-0B44-814A-AD09-0D524CBD0490}"/>
              </a:ext>
            </a:extLst>
          </p:cNvPr>
          <p:cNvSpPr>
            <a:spLocks noGrp="1"/>
          </p:cNvSpPr>
          <p:nvPr>
            <p:ph type="title"/>
          </p:nvPr>
        </p:nvSpPr>
        <p:spPr/>
        <p:txBody>
          <a:bodyPr>
            <a:normAutofit/>
          </a:bodyPr>
          <a:lstStyle/>
          <a:p>
            <a:r>
              <a:rPr lang="en-US" dirty="0"/>
              <a:t>Kernel estimation/smoothing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80F015-E975-D242-8700-8E63C06DF753}"/>
                  </a:ext>
                </a:extLst>
              </p:cNvPr>
              <p:cNvSpPr>
                <a:spLocks noGrp="1"/>
              </p:cNvSpPr>
              <p:nvPr>
                <p:ph idx="1"/>
              </p:nvPr>
            </p:nvSpPr>
            <p:spPr>
              <a:xfrm>
                <a:off x="266275" y="1416855"/>
                <a:ext cx="7886700" cy="4351338"/>
              </a:xfrm>
            </p:spPr>
            <p:txBody>
              <a:bodyPr/>
              <a:lstStyle/>
              <a:p>
                <a:pPr marL="0" indent="0">
                  <a:buNone/>
                </a:pPr>
                <a:r>
                  <a:rPr lang="en-US" dirty="0"/>
                  <a:t>We can “average” over a </a:t>
                </a:r>
                <a:r>
                  <a:rPr lang="en-US" i="1" dirty="0">
                    <a:solidFill>
                      <a:srgbClr val="C00000"/>
                    </a:solidFill>
                  </a:rPr>
                  <a:t>neighborhood </a:t>
                </a:r>
                <a:r>
                  <a:rPr lang="en-US" dirty="0"/>
                  <a:t>of </a:t>
                </a:r>
                <a14:m>
                  <m:oMath xmlns:m="http://schemas.openxmlformats.org/officeDocument/2006/math">
                    <m:r>
                      <a:rPr lang="en-US" b="0" i="1" smtClean="0">
                        <a:latin typeface="Cambria Math" panose="02040503050406030204" pitchFamily="18" charset="0"/>
                      </a:rPr>
                      <m:t>𝑋</m:t>
                    </m:r>
                  </m:oMath>
                </a14:m>
                <a:r>
                  <a:rPr lang="en-US" dirty="0"/>
                  <a:t>,…</a:t>
                </a:r>
              </a:p>
            </p:txBody>
          </p:sp>
        </mc:Choice>
        <mc:Fallback xmlns="">
          <p:sp>
            <p:nvSpPr>
              <p:cNvPr id="3" name="Content Placeholder 2">
                <a:extLst>
                  <a:ext uri="{FF2B5EF4-FFF2-40B4-BE49-F238E27FC236}">
                    <a16:creationId xmlns:a16="http://schemas.microsoft.com/office/drawing/2014/main" id="{6980F015-E975-D242-8700-8E63C06DF753}"/>
                  </a:ext>
                </a:extLst>
              </p:cNvPr>
              <p:cNvSpPr>
                <a:spLocks noGrp="1" noRot="1" noChangeAspect="1" noMove="1" noResize="1" noEditPoints="1" noAdjustHandles="1" noChangeArrowheads="1" noChangeShapeType="1" noTextEdit="1"/>
              </p:cNvSpPr>
              <p:nvPr>
                <p:ph idx="1"/>
              </p:nvPr>
            </p:nvSpPr>
            <p:spPr>
              <a:xfrm>
                <a:off x="266275" y="1416855"/>
                <a:ext cx="7886700" cy="4351338"/>
              </a:xfrm>
              <a:blipFill>
                <a:blip r:embed="rId3"/>
                <a:stretch>
                  <a:fillRect l="-1447" t="-1458"/>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916F5BCA-7FB1-FB4D-8F9B-E10A3E9EBCBD}"/>
              </a:ext>
            </a:extLst>
          </p:cNvPr>
          <p:cNvSpPr txBox="1"/>
          <p:nvPr/>
        </p:nvSpPr>
        <p:spPr>
          <a:xfrm>
            <a:off x="512956" y="3557239"/>
            <a:ext cx="1438507" cy="954107"/>
          </a:xfrm>
          <a:prstGeom prst="rect">
            <a:avLst/>
          </a:prstGeom>
          <a:noFill/>
        </p:spPr>
        <p:txBody>
          <a:bodyPr wrap="square" rtlCol="0">
            <a:spAutoFit/>
          </a:bodyPr>
          <a:lstStyle/>
          <a:p>
            <a:r>
              <a:rPr lang="en-US" sz="2800" b="1" dirty="0">
                <a:solidFill>
                  <a:srgbClr val="4B7919"/>
                </a:solidFill>
              </a:rPr>
              <a:t>Training data</a:t>
            </a:r>
          </a:p>
        </p:txBody>
      </p:sp>
      <p:cxnSp>
        <p:nvCxnSpPr>
          <p:cNvPr id="8" name="Straight Arrow Connector 7">
            <a:extLst>
              <a:ext uri="{FF2B5EF4-FFF2-40B4-BE49-F238E27FC236}">
                <a16:creationId xmlns:a16="http://schemas.microsoft.com/office/drawing/2014/main" id="{8240DD82-89FA-BA4A-B76A-11FC6389BC3D}"/>
              </a:ext>
            </a:extLst>
          </p:cNvPr>
          <p:cNvCxnSpPr/>
          <p:nvPr/>
        </p:nvCxnSpPr>
        <p:spPr>
          <a:xfrm>
            <a:off x="4750420" y="5207620"/>
            <a:ext cx="1137424"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DAA4736-BF00-794C-BC81-177D498CCF5A}"/>
              </a:ext>
            </a:extLst>
          </p:cNvPr>
          <p:cNvSpPr txBox="1"/>
          <p:nvPr/>
        </p:nvSpPr>
        <p:spPr>
          <a:xfrm>
            <a:off x="4717845" y="5278022"/>
            <a:ext cx="1202573" cy="369332"/>
          </a:xfrm>
          <a:prstGeom prst="rect">
            <a:avLst/>
          </a:prstGeom>
          <a:noFill/>
        </p:spPr>
        <p:txBody>
          <a:bodyPr wrap="none" rtlCol="0">
            <a:spAutoFit/>
          </a:bodyPr>
          <a:lstStyle/>
          <a:p>
            <a:r>
              <a:rPr lang="en-US" dirty="0"/>
              <a:t>Bandwidth</a:t>
            </a:r>
          </a:p>
        </p:txBody>
      </p:sp>
      <p:sp>
        <p:nvSpPr>
          <p:cNvPr id="17" name="TextBox 16">
            <a:extLst>
              <a:ext uri="{FF2B5EF4-FFF2-40B4-BE49-F238E27FC236}">
                <a16:creationId xmlns:a16="http://schemas.microsoft.com/office/drawing/2014/main" id="{BCD4CB35-2E9C-864C-90B0-5FB771FA609B}"/>
              </a:ext>
            </a:extLst>
          </p:cNvPr>
          <p:cNvSpPr txBox="1"/>
          <p:nvPr/>
        </p:nvSpPr>
        <p:spPr>
          <a:xfrm>
            <a:off x="503158" y="1990690"/>
            <a:ext cx="6388287" cy="369332"/>
          </a:xfrm>
          <a:prstGeom prst="rect">
            <a:avLst/>
          </a:prstGeom>
          <a:noFill/>
        </p:spPr>
        <p:txBody>
          <a:bodyPr wrap="none" rtlCol="0">
            <a:spAutoFit/>
          </a:bodyPr>
          <a:lstStyle/>
          <a:p>
            <a:r>
              <a:rPr lang="en-US" dirty="0" err="1">
                <a:solidFill>
                  <a:srgbClr val="1D41FF"/>
                </a:solidFill>
                <a:latin typeface="Courier" pitchFamily="2" charset="0"/>
              </a:rPr>
              <a:t>ksmooth</a:t>
            </a:r>
            <a:r>
              <a:rPr lang="en-US" dirty="0">
                <a:solidFill>
                  <a:srgbClr val="1D41FF"/>
                </a:solidFill>
                <a:latin typeface="Courier" pitchFamily="2" charset="0"/>
              </a:rPr>
              <a:t>(x, y, kernel = "box”, bandwidth = 10)</a:t>
            </a:r>
          </a:p>
        </p:txBody>
      </p:sp>
    </p:spTree>
    <p:extLst>
      <p:ext uri="{BB962C8B-B14F-4D97-AF65-F5344CB8AC3E}">
        <p14:creationId xmlns:p14="http://schemas.microsoft.com/office/powerpoint/2010/main" val="17621019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32B5D74-1B3B-6B46-802C-F5615EB978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309" y="2346558"/>
            <a:ext cx="5524500" cy="4127500"/>
          </a:xfrm>
          <a:prstGeom prst="rect">
            <a:avLst/>
          </a:prstGeom>
        </p:spPr>
      </p:pic>
      <p:sp>
        <p:nvSpPr>
          <p:cNvPr id="2" name="Title 1">
            <a:extLst>
              <a:ext uri="{FF2B5EF4-FFF2-40B4-BE49-F238E27FC236}">
                <a16:creationId xmlns:a16="http://schemas.microsoft.com/office/drawing/2014/main" id="{C3A19DC8-0B44-814A-AD09-0D524CBD0490}"/>
              </a:ext>
            </a:extLst>
          </p:cNvPr>
          <p:cNvSpPr>
            <a:spLocks noGrp="1"/>
          </p:cNvSpPr>
          <p:nvPr>
            <p:ph type="title"/>
          </p:nvPr>
        </p:nvSpPr>
        <p:spPr/>
        <p:txBody>
          <a:bodyPr>
            <a:normAutofit/>
          </a:bodyPr>
          <a:lstStyle/>
          <a:p>
            <a:r>
              <a:rPr lang="en-US" dirty="0"/>
              <a:t>Kernel estimation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80F015-E975-D242-8700-8E63C06DF753}"/>
                  </a:ext>
                </a:extLst>
              </p:cNvPr>
              <p:cNvSpPr>
                <a:spLocks noGrp="1"/>
              </p:cNvSpPr>
              <p:nvPr>
                <p:ph idx="1"/>
              </p:nvPr>
            </p:nvSpPr>
            <p:spPr>
              <a:xfrm>
                <a:off x="266275" y="1416855"/>
                <a:ext cx="7886700" cy="4351338"/>
              </a:xfrm>
            </p:spPr>
            <p:txBody>
              <a:bodyPr/>
              <a:lstStyle/>
              <a:p>
                <a:pPr marL="0" indent="0">
                  <a:buNone/>
                </a:pPr>
                <a:r>
                  <a:rPr lang="en-US" dirty="0"/>
                  <a:t>We can average over a </a:t>
                </a:r>
                <a:r>
                  <a:rPr lang="en-US" i="1" dirty="0">
                    <a:solidFill>
                      <a:srgbClr val="C00000"/>
                    </a:solidFill>
                  </a:rPr>
                  <a:t>neighborhood </a:t>
                </a:r>
                <a:r>
                  <a:rPr lang="en-US" dirty="0"/>
                  <a:t>of </a:t>
                </a:r>
                <a14:m>
                  <m:oMath xmlns:m="http://schemas.openxmlformats.org/officeDocument/2006/math">
                    <m:r>
                      <a:rPr lang="en-US" b="0" i="1" smtClean="0">
                        <a:latin typeface="Cambria Math" panose="02040503050406030204" pitchFamily="18" charset="0"/>
                      </a:rPr>
                      <m:t>𝑋</m:t>
                    </m:r>
                  </m:oMath>
                </a14:m>
                <a:r>
                  <a:rPr lang="en-US" dirty="0"/>
                  <a:t>,…</a:t>
                </a:r>
              </a:p>
            </p:txBody>
          </p:sp>
        </mc:Choice>
        <mc:Fallback xmlns="">
          <p:sp>
            <p:nvSpPr>
              <p:cNvPr id="3" name="Content Placeholder 2">
                <a:extLst>
                  <a:ext uri="{FF2B5EF4-FFF2-40B4-BE49-F238E27FC236}">
                    <a16:creationId xmlns:a16="http://schemas.microsoft.com/office/drawing/2014/main" id="{6980F015-E975-D242-8700-8E63C06DF753}"/>
                  </a:ext>
                </a:extLst>
              </p:cNvPr>
              <p:cNvSpPr>
                <a:spLocks noGrp="1" noRot="1" noChangeAspect="1" noMove="1" noResize="1" noEditPoints="1" noAdjustHandles="1" noChangeArrowheads="1" noChangeShapeType="1" noTextEdit="1"/>
              </p:cNvSpPr>
              <p:nvPr>
                <p:ph idx="1"/>
              </p:nvPr>
            </p:nvSpPr>
            <p:spPr>
              <a:xfrm>
                <a:off x="266275" y="1416855"/>
                <a:ext cx="7886700" cy="4351338"/>
              </a:xfrm>
              <a:blipFill>
                <a:blip r:embed="rId3"/>
                <a:stretch>
                  <a:fillRect l="-1447" t="-1458"/>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916F5BCA-7FB1-FB4D-8F9B-E10A3E9EBCBD}"/>
              </a:ext>
            </a:extLst>
          </p:cNvPr>
          <p:cNvSpPr txBox="1"/>
          <p:nvPr/>
        </p:nvSpPr>
        <p:spPr>
          <a:xfrm>
            <a:off x="512956" y="3557239"/>
            <a:ext cx="1438507" cy="954107"/>
          </a:xfrm>
          <a:prstGeom prst="rect">
            <a:avLst/>
          </a:prstGeom>
          <a:noFill/>
        </p:spPr>
        <p:txBody>
          <a:bodyPr wrap="square" rtlCol="0">
            <a:spAutoFit/>
          </a:bodyPr>
          <a:lstStyle/>
          <a:p>
            <a:r>
              <a:rPr lang="en-US" sz="2800" b="1" dirty="0">
                <a:solidFill>
                  <a:srgbClr val="4B7919"/>
                </a:solidFill>
              </a:rPr>
              <a:t>Training data</a:t>
            </a:r>
          </a:p>
        </p:txBody>
      </p:sp>
      <p:cxnSp>
        <p:nvCxnSpPr>
          <p:cNvPr id="8" name="Straight Arrow Connector 7">
            <a:extLst>
              <a:ext uri="{FF2B5EF4-FFF2-40B4-BE49-F238E27FC236}">
                <a16:creationId xmlns:a16="http://schemas.microsoft.com/office/drawing/2014/main" id="{8240DD82-89FA-BA4A-B76A-11FC6389BC3D}"/>
              </a:ext>
            </a:extLst>
          </p:cNvPr>
          <p:cNvCxnSpPr>
            <a:cxnSpLocks/>
          </p:cNvCxnSpPr>
          <p:nvPr/>
        </p:nvCxnSpPr>
        <p:spPr>
          <a:xfrm>
            <a:off x="4187323" y="5207620"/>
            <a:ext cx="2224629"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DAA4736-BF00-794C-BC81-177D498CCF5A}"/>
              </a:ext>
            </a:extLst>
          </p:cNvPr>
          <p:cNvSpPr txBox="1"/>
          <p:nvPr/>
        </p:nvSpPr>
        <p:spPr>
          <a:xfrm>
            <a:off x="4717845" y="5278022"/>
            <a:ext cx="1202573" cy="369332"/>
          </a:xfrm>
          <a:prstGeom prst="rect">
            <a:avLst/>
          </a:prstGeom>
          <a:noFill/>
        </p:spPr>
        <p:txBody>
          <a:bodyPr wrap="none" rtlCol="0">
            <a:spAutoFit/>
          </a:bodyPr>
          <a:lstStyle/>
          <a:p>
            <a:r>
              <a:rPr lang="en-US" dirty="0"/>
              <a:t>Bandwidth</a:t>
            </a:r>
          </a:p>
        </p:txBody>
      </p:sp>
      <p:sp>
        <p:nvSpPr>
          <p:cNvPr id="17" name="TextBox 16">
            <a:extLst>
              <a:ext uri="{FF2B5EF4-FFF2-40B4-BE49-F238E27FC236}">
                <a16:creationId xmlns:a16="http://schemas.microsoft.com/office/drawing/2014/main" id="{BCD4CB35-2E9C-864C-90B0-5FB771FA609B}"/>
              </a:ext>
            </a:extLst>
          </p:cNvPr>
          <p:cNvSpPr txBox="1"/>
          <p:nvPr/>
        </p:nvSpPr>
        <p:spPr>
          <a:xfrm>
            <a:off x="503158" y="1990690"/>
            <a:ext cx="6388287" cy="369332"/>
          </a:xfrm>
          <a:prstGeom prst="rect">
            <a:avLst/>
          </a:prstGeom>
          <a:noFill/>
        </p:spPr>
        <p:txBody>
          <a:bodyPr wrap="none" rtlCol="0">
            <a:spAutoFit/>
          </a:bodyPr>
          <a:lstStyle/>
          <a:p>
            <a:r>
              <a:rPr lang="en-US" dirty="0" err="1">
                <a:solidFill>
                  <a:srgbClr val="1D41FF"/>
                </a:solidFill>
                <a:latin typeface="Courier" pitchFamily="2" charset="0"/>
              </a:rPr>
              <a:t>Ksmooth</a:t>
            </a:r>
            <a:r>
              <a:rPr lang="en-US" dirty="0">
                <a:solidFill>
                  <a:srgbClr val="1D41FF"/>
                </a:solidFill>
                <a:latin typeface="Courier" pitchFamily="2" charset="0"/>
              </a:rPr>
              <a:t>(x, y, kernel = "box”, bandwidth = 20)</a:t>
            </a:r>
          </a:p>
        </p:txBody>
      </p:sp>
    </p:spTree>
    <p:extLst>
      <p:ext uri="{BB962C8B-B14F-4D97-AF65-F5344CB8AC3E}">
        <p14:creationId xmlns:p14="http://schemas.microsoft.com/office/powerpoint/2010/main" val="16191875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1C03-771D-8D40-88C0-55EC032038C6}"/>
              </a:ext>
            </a:extLst>
          </p:cNvPr>
          <p:cNvSpPr>
            <a:spLocks noGrp="1"/>
          </p:cNvSpPr>
          <p:nvPr>
            <p:ph type="title"/>
          </p:nvPr>
        </p:nvSpPr>
        <p:spPr/>
        <p:txBody>
          <a:bodyPr/>
          <a:lstStyle/>
          <a:p>
            <a:r>
              <a:rPr lang="en-US" dirty="0"/>
              <a:t>How to choose the bandwidth?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DCAE1BB-3FCF-5744-9F45-09A928CFE9EF}"/>
                  </a:ext>
                </a:extLst>
              </p:cNvPr>
              <p:cNvSpPr>
                <a:spLocks noGrp="1"/>
              </p:cNvSpPr>
              <p:nvPr>
                <p:ph idx="1"/>
              </p:nvPr>
            </p:nvSpPr>
            <p:spPr>
              <a:xfrm>
                <a:off x="305264" y="1557329"/>
                <a:ext cx="7886700" cy="4351338"/>
              </a:xfrm>
            </p:spPr>
            <p:txBody>
              <a:bodyPr>
                <a:normAutofit/>
              </a:bodyPr>
              <a:lstStyle/>
              <a:p>
                <a:r>
                  <a:rPr lang="en-US" sz="2000" dirty="0"/>
                  <a:t>We can try different values of the bandwidth and figure out which value gives us the smallest MSE: </a:t>
                </a:r>
                <a14:m>
                  <m:oMath xmlns:m="http://schemas.openxmlformats.org/officeDocument/2006/math">
                    <m:r>
                      <a:rPr lang="en-US" sz="2000" i="1">
                        <a:latin typeface="Cambria Math" panose="02040503050406030204" pitchFamily="18" charset="0"/>
                      </a:rPr>
                      <m:t>𝐸</m:t>
                    </m:r>
                    <m:r>
                      <a:rPr lang="en-US" sz="2000" i="1">
                        <a:latin typeface="Cambria Math" panose="02040503050406030204" pitchFamily="18" charset="0"/>
                      </a:rPr>
                      <m:t>[(</m:t>
                    </m:r>
                    <m:r>
                      <a:rPr lang="en-US" sz="2000" i="1">
                        <a:latin typeface="Cambria Math" panose="02040503050406030204" pitchFamily="18" charset="0"/>
                      </a:rPr>
                      <m:t>𝑌</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𝑔</m:t>
                        </m:r>
                        <m:r>
                          <a:rPr lang="en-US" sz="2000" i="1">
                            <a:latin typeface="Cambria Math" panose="02040503050406030204" pitchFamily="18" charset="0"/>
                          </a:rPr>
                          <m:t>(</m:t>
                        </m:r>
                        <m:r>
                          <a:rPr lang="en-US" sz="2000" i="1">
                            <a:latin typeface="Cambria Math" panose="02040503050406030204" pitchFamily="18" charset="0"/>
                          </a:rPr>
                          <m:t>𝑋</m:t>
                        </m:r>
                        <m:r>
                          <a:rPr lang="en-US" sz="2000" i="1">
                            <a:latin typeface="Cambria Math" panose="02040503050406030204" pitchFamily="18" charset="0"/>
                          </a:rPr>
                          <m:t>))</m:t>
                        </m:r>
                      </m:e>
                      <m:sup>
                        <m:r>
                          <a:rPr lang="en-US" sz="2000" i="1">
                            <a:latin typeface="Cambria Math" panose="02040503050406030204" pitchFamily="18" charset="0"/>
                          </a:rPr>
                          <m:t>2</m:t>
                        </m:r>
                      </m:sup>
                    </m:sSup>
                    <m:r>
                      <a:rPr lang="en-US" sz="2000" i="1">
                        <a:latin typeface="Cambria Math" panose="02040503050406030204" pitchFamily="18" charset="0"/>
                      </a:rPr>
                      <m:t>|</m:t>
                    </m:r>
                    <m:r>
                      <a:rPr lang="en-US" sz="2000" i="1">
                        <a:latin typeface="Cambria Math" panose="02040503050406030204" pitchFamily="18" charset="0"/>
                      </a:rPr>
                      <m:t>𝑋</m:t>
                    </m:r>
                    <m:r>
                      <a:rPr lang="en-US" sz="2000" i="1">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m:t>
                    </m:r>
                  </m:oMath>
                </a14:m>
                <a:r>
                  <a:rPr lang="en-US" sz="2000" dirty="0"/>
                  <a:t> </a:t>
                </a:r>
              </a:p>
            </p:txBody>
          </p:sp>
        </mc:Choice>
        <mc:Fallback xmlns="">
          <p:sp>
            <p:nvSpPr>
              <p:cNvPr id="3" name="Content Placeholder 2">
                <a:extLst>
                  <a:ext uri="{FF2B5EF4-FFF2-40B4-BE49-F238E27FC236}">
                    <a16:creationId xmlns:a16="http://schemas.microsoft.com/office/drawing/2014/main" id="{1DCAE1BB-3FCF-5744-9F45-09A928CFE9EF}"/>
                  </a:ext>
                </a:extLst>
              </p:cNvPr>
              <p:cNvSpPr>
                <a:spLocks noGrp="1" noRot="1" noChangeAspect="1" noMove="1" noResize="1" noEditPoints="1" noAdjustHandles="1" noChangeArrowheads="1" noChangeShapeType="1" noTextEdit="1"/>
              </p:cNvSpPr>
              <p:nvPr>
                <p:ph idx="1"/>
              </p:nvPr>
            </p:nvSpPr>
            <p:spPr>
              <a:xfrm>
                <a:off x="305264" y="1557329"/>
                <a:ext cx="7886700" cy="4351338"/>
              </a:xfrm>
              <a:blipFill>
                <a:blip r:embed="rId2"/>
                <a:stretch>
                  <a:fillRect l="-644" t="-583" r="-644"/>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6B5ADC47-CA67-ED46-B7E4-7614BE498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8363" y="2313104"/>
            <a:ext cx="5524500" cy="4127500"/>
          </a:xfrm>
          <a:prstGeom prst="rect">
            <a:avLst/>
          </a:prstGeom>
        </p:spPr>
      </p:pic>
    </p:spTree>
    <p:extLst>
      <p:ext uri="{BB962C8B-B14F-4D97-AF65-F5344CB8AC3E}">
        <p14:creationId xmlns:p14="http://schemas.microsoft.com/office/powerpoint/2010/main" val="1710681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1C03-771D-8D40-88C0-55EC032038C6}"/>
              </a:ext>
            </a:extLst>
          </p:cNvPr>
          <p:cNvSpPr>
            <a:spLocks noGrp="1"/>
          </p:cNvSpPr>
          <p:nvPr>
            <p:ph type="title"/>
          </p:nvPr>
        </p:nvSpPr>
        <p:spPr/>
        <p:txBody>
          <a:bodyPr/>
          <a:lstStyle/>
          <a:p>
            <a:r>
              <a:rPr lang="en-US" dirty="0"/>
              <a:t>How to choose the bandwidth?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DCAE1BB-3FCF-5744-9F45-09A928CFE9EF}"/>
                  </a:ext>
                </a:extLst>
              </p:cNvPr>
              <p:cNvSpPr>
                <a:spLocks noGrp="1"/>
              </p:cNvSpPr>
              <p:nvPr>
                <p:ph idx="1"/>
              </p:nvPr>
            </p:nvSpPr>
            <p:spPr>
              <a:xfrm>
                <a:off x="305264" y="1557329"/>
                <a:ext cx="7886700" cy="4351338"/>
              </a:xfrm>
            </p:spPr>
            <p:txBody>
              <a:bodyPr>
                <a:normAutofit/>
              </a:bodyPr>
              <a:lstStyle/>
              <a:p>
                <a:r>
                  <a:rPr lang="en-US" sz="2000" dirty="0"/>
                  <a:t>We can try different values of the bandwidth and figure out which value gives us the smallest MSE: </a:t>
                </a:r>
                <a14:m>
                  <m:oMath xmlns:m="http://schemas.openxmlformats.org/officeDocument/2006/math">
                    <m:r>
                      <a:rPr lang="en-US" sz="2000" i="1">
                        <a:latin typeface="Cambria Math" panose="02040503050406030204" pitchFamily="18" charset="0"/>
                      </a:rPr>
                      <m:t>𝐸</m:t>
                    </m:r>
                    <m:r>
                      <a:rPr lang="en-US" sz="2000" i="1">
                        <a:latin typeface="Cambria Math" panose="02040503050406030204" pitchFamily="18" charset="0"/>
                      </a:rPr>
                      <m:t>[(</m:t>
                    </m:r>
                    <m:r>
                      <a:rPr lang="en-US" sz="2000" i="1">
                        <a:latin typeface="Cambria Math" panose="02040503050406030204" pitchFamily="18" charset="0"/>
                      </a:rPr>
                      <m:t>𝑌</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𝑔</m:t>
                        </m:r>
                        <m:r>
                          <a:rPr lang="en-US" sz="2000" i="1">
                            <a:latin typeface="Cambria Math" panose="02040503050406030204" pitchFamily="18" charset="0"/>
                          </a:rPr>
                          <m:t>(</m:t>
                        </m:r>
                        <m:r>
                          <a:rPr lang="en-US" sz="2000" i="1">
                            <a:latin typeface="Cambria Math" panose="02040503050406030204" pitchFamily="18" charset="0"/>
                          </a:rPr>
                          <m:t>𝑋</m:t>
                        </m:r>
                        <m:r>
                          <a:rPr lang="en-US" sz="2000" i="1">
                            <a:latin typeface="Cambria Math" panose="02040503050406030204" pitchFamily="18" charset="0"/>
                          </a:rPr>
                          <m:t>))</m:t>
                        </m:r>
                      </m:e>
                      <m:sup>
                        <m:r>
                          <a:rPr lang="en-US" sz="2000" i="1">
                            <a:latin typeface="Cambria Math" panose="02040503050406030204" pitchFamily="18" charset="0"/>
                          </a:rPr>
                          <m:t>2</m:t>
                        </m:r>
                      </m:sup>
                    </m:sSup>
                    <m:r>
                      <a:rPr lang="en-US" sz="2000" i="1">
                        <a:latin typeface="Cambria Math" panose="02040503050406030204" pitchFamily="18" charset="0"/>
                      </a:rPr>
                      <m:t>|</m:t>
                    </m:r>
                    <m:r>
                      <a:rPr lang="en-US" sz="2000" i="1">
                        <a:latin typeface="Cambria Math" panose="02040503050406030204" pitchFamily="18" charset="0"/>
                      </a:rPr>
                      <m:t>𝑋</m:t>
                    </m:r>
                    <m:r>
                      <a:rPr lang="en-US" sz="2000" i="1">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m:t>
                    </m:r>
                  </m:oMath>
                </a14:m>
                <a:r>
                  <a:rPr lang="en-US" sz="2000" dirty="0"/>
                  <a:t> </a:t>
                </a:r>
              </a:p>
            </p:txBody>
          </p:sp>
        </mc:Choice>
        <mc:Fallback xmlns="">
          <p:sp>
            <p:nvSpPr>
              <p:cNvPr id="3" name="Content Placeholder 2">
                <a:extLst>
                  <a:ext uri="{FF2B5EF4-FFF2-40B4-BE49-F238E27FC236}">
                    <a16:creationId xmlns:a16="http://schemas.microsoft.com/office/drawing/2014/main" id="{1DCAE1BB-3FCF-5744-9F45-09A928CFE9EF}"/>
                  </a:ext>
                </a:extLst>
              </p:cNvPr>
              <p:cNvSpPr>
                <a:spLocks noGrp="1" noRot="1" noChangeAspect="1" noMove="1" noResize="1" noEditPoints="1" noAdjustHandles="1" noChangeArrowheads="1" noChangeShapeType="1" noTextEdit="1"/>
              </p:cNvSpPr>
              <p:nvPr>
                <p:ph idx="1"/>
              </p:nvPr>
            </p:nvSpPr>
            <p:spPr>
              <a:xfrm>
                <a:off x="305264" y="1557329"/>
                <a:ext cx="7886700" cy="4351338"/>
              </a:xfrm>
              <a:blipFill>
                <a:blip r:embed="rId2"/>
                <a:stretch>
                  <a:fillRect l="-644" t="-583" r="-644"/>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6B5ADC47-CA67-ED46-B7E4-7614BE498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8363" y="2313104"/>
            <a:ext cx="5524500" cy="4127500"/>
          </a:xfrm>
          <a:prstGeom prst="rect">
            <a:avLst/>
          </a:prstGeom>
        </p:spPr>
      </p:pic>
      <p:sp>
        <p:nvSpPr>
          <p:cNvPr id="4" name="Oval 3">
            <a:extLst>
              <a:ext uri="{FF2B5EF4-FFF2-40B4-BE49-F238E27FC236}">
                <a16:creationId xmlns:a16="http://schemas.microsoft.com/office/drawing/2014/main" id="{CA3AB59D-02DB-C54E-BA59-43B0838A032D}"/>
              </a:ext>
            </a:extLst>
          </p:cNvPr>
          <p:cNvSpPr/>
          <p:nvPr/>
        </p:nvSpPr>
        <p:spPr>
          <a:xfrm>
            <a:off x="2308302" y="3914078"/>
            <a:ext cx="780586" cy="2352907"/>
          </a:xfrm>
          <a:prstGeom prst="ellipse">
            <a:avLst/>
          </a:prstGeom>
          <a:noFill/>
          <a:ln w="25400">
            <a:solidFill>
              <a:srgbClr val="1D4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a:extLst>
              <a:ext uri="{FF2B5EF4-FFF2-40B4-BE49-F238E27FC236}">
                <a16:creationId xmlns:a16="http://schemas.microsoft.com/office/drawing/2014/main" id="{7A75E24F-A9F1-264D-9D36-34AF49D3FF0B}"/>
              </a:ext>
            </a:extLst>
          </p:cNvPr>
          <p:cNvCxnSpPr/>
          <p:nvPr/>
        </p:nvCxnSpPr>
        <p:spPr>
          <a:xfrm>
            <a:off x="1598876" y="4649988"/>
            <a:ext cx="709426" cy="367991"/>
          </a:xfrm>
          <a:prstGeom prst="straightConnector1">
            <a:avLst/>
          </a:prstGeom>
          <a:ln w="38100">
            <a:solidFill>
              <a:srgbClr val="1D41FF"/>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F755543-DF0E-9E4A-8A00-9B7500B07379}"/>
              </a:ext>
            </a:extLst>
          </p:cNvPr>
          <p:cNvSpPr txBox="1"/>
          <p:nvPr/>
        </p:nvSpPr>
        <p:spPr>
          <a:xfrm>
            <a:off x="599436" y="4280656"/>
            <a:ext cx="1299651" cy="369332"/>
          </a:xfrm>
          <a:prstGeom prst="rect">
            <a:avLst/>
          </a:prstGeom>
          <a:noFill/>
        </p:spPr>
        <p:txBody>
          <a:bodyPr wrap="none" rtlCol="0">
            <a:spAutoFit/>
          </a:bodyPr>
          <a:lstStyle/>
          <a:p>
            <a:r>
              <a:rPr lang="en-US" dirty="0"/>
              <a:t>Overfitting?</a:t>
            </a:r>
          </a:p>
        </p:txBody>
      </p:sp>
    </p:spTree>
    <p:extLst>
      <p:ext uri="{BB962C8B-B14F-4D97-AF65-F5344CB8AC3E}">
        <p14:creationId xmlns:p14="http://schemas.microsoft.com/office/powerpoint/2010/main" val="1461437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B5956-92AA-A342-B643-14974549747B}"/>
              </a:ext>
            </a:extLst>
          </p:cNvPr>
          <p:cNvSpPr>
            <a:spLocks noGrp="1"/>
          </p:cNvSpPr>
          <p:nvPr>
            <p:ph type="title"/>
          </p:nvPr>
        </p:nvSpPr>
        <p:spPr/>
        <p:txBody>
          <a:bodyPr/>
          <a:lstStyle/>
          <a:p>
            <a:r>
              <a:rPr lang="en-US" dirty="0"/>
              <a:t>Evaluate on independent test set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9D483B1-B30A-8140-93CE-6FC15C082C46}"/>
                  </a:ext>
                </a:extLst>
              </p:cNvPr>
              <p:cNvSpPr>
                <a:spLocks noGrp="1"/>
              </p:cNvSpPr>
              <p:nvPr>
                <p:ph idx="1"/>
              </p:nvPr>
            </p:nvSpPr>
            <p:spPr/>
            <p:txBody>
              <a:bodyPr/>
              <a:lstStyle/>
              <a:p>
                <a:r>
                  <a:rPr lang="en-US" dirty="0"/>
                  <a:t>Overfitting occurs when examining the model with data used to fit the model – fits the </a:t>
                </a:r>
                <a:r>
                  <a:rPr lang="en-US" i="1" dirty="0">
                    <a:solidFill>
                      <a:srgbClr val="4B7919"/>
                    </a:solidFill>
                  </a:rPr>
                  <a:t>signal</a:t>
                </a:r>
                <a:r>
                  <a:rPr lang="en-US" dirty="0">
                    <a:solidFill>
                      <a:srgbClr val="4B7919"/>
                    </a:solidFill>
                  </a:rPr>
                  <a:t>, </a:t>
                </a:r>
                <a14:m>
                  <m:oMath xmlns:m="http://schemas.openxmlformats.org/officeDocument/2006/math">
                    <m:r>
                      <a:rPr lang="en-US" b="0" i="1" smtClean="0">
                        <a:solidFill>
                          <a:srgbClr val="4B7919"/>
                        </a:solidFill>
                        <a:latin typeface="Cambria Math" panose="02040503050406030204" pitchFamily="18" charset="0"/>
                      </a:rPr>
                      <m:t>𝑓</m:t>
                    </m:r>
                    <m:r>
                      <a:rPr lang="en-US" b="0" i="1" smtClean="0">
                        <a:solidFill>
                          <a:srgbClr val="4B7919"/>
                        </a:solidFill>
                        <a:latin typeface="Cambria Math" panose="02040503050406030204" pitchFamily="18" charset="0"/>
                      </a:rPr>
                      <m:t>(</m:t>
                    </m:r>
                    <m:r>
                      <a:rPr lang="en-US" b="0" i="1" smtClean="0">
                        <a:solidFill>
                          <a:srgbClr val="4B7919"/>
                        </a:solidFill>
                        <a:latin typeface="Cambria Math" panose="02040503050406030204" pitchFamily="18" charset="0"/>
                      </a:rPr>
                      <m:t>𝑋</m:t>
                    </m:r>
                    <m:r>
                      <a:rPr lang="en-US" b="0" i="1" smtClean="0">
                        <a:solidFill>
                          <a:srgbClr val="4B7919"/>
                        </a:solidFill>
                        <a:latin typeface="Cambria Math" panose="02040503050406030204" pitchFamily="18" charset="0"/>
                      </a:rPr>
                      <m:t>)</m:t>
                    </m:r>
                  </m:oMath>
                </a14:m>
                <a:r>
                  <a:rPr lang="en-US" dirty="0">
                    <a:solidFill>
                      <a:srgbClr val="4B7919"/>
                    </a:solidFill>
                  </a:rPr>
                  <a:t> </a:t>
                </a:r>
                <a:r>
                  <a:rPr lang="en-US" dirty="0"/>
                  <a:t>and also potentially the </a:t>
                </a:r>
                <a:r>
                  <a:rPr lang="en-US" i="1" dirty="0">
                    <a:solidFill>
                      <a:srgbClr val="C00000"/>
                    </a:solidFill>
                  </a:rPr>
                  <a:t>noise</a:t>
                </a:r>
                <a:r>
                  <a:rPr lang="en-US" dirty="0">
                    <a:solidFill>
                      <a:srgbClr val="C00000"/>
                    </a:solidFill>
                  </a:rPr>
                  <a:t>, </a:t>
                </a:r>
                <a14:m>
                  <m:oMath xmlns:m="http://schemas.openxmlformats.org/officeDocument/2006/math">
                    <m:r>
                      <a:rPr lang="en-US" i="1" smtClean="0">
                        <a:solidFill>
                          <a:srgbClr val="C00000"/>
                        </a:solidFill>
                        <a:latin typeface="Cambria Math" panose="02040503050406030204" pitchFamily="18" charset="0"/>
                        <a:ea typeface="Cambria Math" panose="02040503050406030204" pitchFamily="18" charset="0"/>
                      </a:rPr>
                      <m:t>𝜀</m:t>
                    </m:r>
                  </m:oMath>
                </a14:m>
                <a:endParaRPr lang="en-US" dirty="0">
                  <a:solidFill>
                    <a:srgbClr val="C00000"/>
                  </a:solidFill>
                </a:endParaRPr>
              </a:p>
              <a:p>
                <a:r>
                  <a:rPr lang="en-US" dirty="0"/>
                  <a:t>Over-optimism due to overfitting is avoided when evaluating on a separate test dataset</a:t>
                </a:r>
              </a:p>
              <a:p>
                <a:r>
                  <a:rPr lang="en-US" dirty="0"/>
                  <a:t>The test data were not involved in the fitting so it is not possible that the model/algorithm can overfit to their irreducible error</a:t>
                </a:r>
              </a:p>
            </p:txBody>
          </p:sp>
        </mc:Choice>
        <mc:Fallback xmlns="">
          <p:sp>
            <p:nvSpPr>
              <p:cNvPr id="3" name="Content Placeholder 2">
                <a:extLst>
                  <a:ext uri="{FF2B5EF4-FFF2-40B4-BE49-F238E27FC236}">
                    <a16:creationId xmlns:a16="http://schemas.microsoft.com/office/drawing/2014/main" id="{39D483B1-B30A-8140-93CE-6FC15C082C46}"/>
                  </a:ext>
                </a:extLst>
              </p:cNvPr>
              <p:cNvSpPr>
                <a:spLocks noGrp="1" noRot="1" noChangeAspect="1" noMove="1" noResize="1" noEditPoints="1" noAdjustHandles="1" noChangeArrowheads="1" noChangeShapeType="1" noTextEdit="1"/>
              </p:cNvSpPr>
              <p:nvPr>
                <p:ph idx="1"/>
              </p:nvPr>
            </p:nvSpPr>
            <p:spPr>
              <a:blipFill>
                <a:blip r:embed="rId2"/>
                <a:stretch>
                  <a:fillRect l="-1447" t="-1163" r="-1447"/>
                </a:stretch>
              </a:blipFill>
            </p:spPr>
            <p:txBody>
              <a:bodyPr/>
              <a:lstStyle/>
              <a:p>
                <a:r>
                  <a:rPr lang="en-US">
                    <a:noFill/>
                  </a:rPr>
                  <a:t> </a:t>
                </a:r>
              </a:p>
            </p:txBody>
          </p:sp>
        </mc:Fallback>
      </mc:AlternateContent>
    </p:spTree>
    <p:extLst>
      <p:ext uri="{BB962C8B-B14F-4D97-AF65-F5344CB8AC3E}">
        <p14:creationId xmlns:p14="http://schemas.microsoft.com/office/powerpoint/2010/main" val="354960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5E6DE-CFE0-C848-B631-2852B01E7BF9}"/>
              </a:ext>
            </a:extLst>
          </p:cNvPr>
          <p:cNvSpPr>
            <a:spLocks noGrp="1"/>
          </p:cNvSpPr>
          <p:nvPr>
            <p:ph type="title"/>
          </p:nvPr>
        </p:nvSpPr>
        <p:spPr/>
        <p:txBody>
          <a:bodyPr/>
          <a:lstStyle/>
          <a:p>
            <a:r>
              <a:rPr lang="en-US" dirty="0"/>
              <a:t>R, </a:t>
            </a:r>
            <a:r>
              <a:rPr lang="en-US" dirty="0" err="1"/>
              <a:t>RStudio</a:t>
            </a:r>
            <a:r>
              <a:rPr lang="en-US" dirty="0"/>
              <a:t>, and R packages</a:t>
            </a:r>
          </a:p>
        </p:txBody>
      </p:sp>
      <p:sp>
        <p:nvSpPr>
          <p:cNvPr id="3" name="Content Placeholder 2">
            <a:extLst>
              <a:ext uri="{FF2B5EF4-FFF2-40B4-BE49-F238E27FC236}">
                <a16:creationId xmlns:a16="http://schemas.microsoft.com/office/drawing/2014/main" id="{5360D9F3-4AD3-AE46-B50D-18495261300D}"/>
              </a:ext>
            </a:extLst>
          </p:cNvPr>
          <p:cNvSpPr>
            <a:spLocks noGrp="1"/>
          </p:cNvSpPr>
          <p:nvPr>
            <p:ph idx="1"/>
          </p:nvPr>
        </p:nvSpPr>
        <p:spPr/>
        <p:txBody>
          <a:bodyPr>
            <a:normAutofit fontScale="85000" lnSpcReduction="10000"/>
          </a:bodyPr>
          <a:lstStyle/>
          <a:p>
            <a:r>
              <a:rPr lang="en-US" dirty="0"/>
              <a:t>You need to have R installed on your laptop: </a:t>
            </a:r>
            <a:r>
              <a:rPr lang="en-US" dirty="0">
                <a:hlinkClick r:id="rId2"/>
              </a:rPr>
              <a:t>www.cran.org</a:t>
            </a:r>
            <a:r>
              <a:rPr lang="en-US" dirty="0"/>
              <a:t> -current version is R 3.5.3.</a:t>
            </a:r>
          </a:p>
          <a:p>
            <a:r>
              <a:rPr lang="en-US" dirty="0"/>
              <a:t>I also recommend that you install </a:t>
            </a:r>
            <a:r>
              <a:rPr lang="en-US" dirty="0" err="1"/>
              <a:t>RStudio</a:t>
            </a:r>
            <a:r>
              <a:rPr lang="en-US" dirty="0"/>
              <a:t> and run R from within </a:t>
            </a:r>
            <a:r>
              <a:rPr lang="en-US" dirty="0" err="1"/>
              <a:t>Rstudio</a:t>
            </a:r>
            <a:r>
              <a:rPr lang="en-US" dirty="0"/>
              <a:t>: </a:t>
            </a:r>
            <a:r>
              <a:rPr lang="en-US" dirty="0">
                <a:hlinkClick r:id="rId3"/>
              </a:rPr>
              <a:t>www.rstudio.com/products/RStudio/</a:t>
            </a:r>
            <a:endParaRPr lang="en-US" dirty="0"/>
          </a:p>
          <a:p>
            <a:r>
              <a:rPr lang="en-US" dirty="0"/>
              <a:t>We will be installing multiple machine learning packages for R and we will do that as we go along. This is easy to do with the </a:t>
            </a:r>
            <a:r>
              <a:rPr lang="en-US" dirty="0" err="1">
                <a:latin typeface="Courier" pitchFamily="2" charset="0"/>
              </a:rPr>
              <a:t>install.packages</a:t>
            </a:r>
            <a:r>
              <a:rPr lang="en-US" dirty="0">
                <a:latin typeface="Courier" pitchFamily="2" charset="0"/>
              </a:rPr>
              <a:t>(“</a:t>
            </a:r>
            <a:r>
              <a:rPr lang="en-US" dirty="0" err="1">
                <a:latin typeface="Courier" pitchFamily="2" charset="0"/>
              </a:rPr>
              <a:t>package_name</a:t>
            </a:r>
            <a:r>
              <a:rPr lang="en-US" dirty="0">
                <a:latin typeface="Courier" pitchFamily="2" charset="0"/>
              </a:rPr>
              <a:t>”) </a:t>
            </a:r>
            <a:r>
              <a:rPr lang="en-US" dirty="0"/>
              <a:t>command in R </a:t>
            </a:r>
          </a:p>
          <a:p>
            <a:r>
              <a:rPr lang="en-US" dirty="0"/>
              <a:t>Try to install a package, e.g. the lme4 package with </a:t>
            </a:r>
            <a:r>
              <a:rPr lang="en-US" dirty="0" err="1">
                <a:latin typeface="Courier" pitchFamily="2" charset="0"/>
              </a:rPr>
              <a:t>install.packages</a:t>
            </a:r>
            <a:r>
              <a:rPr lang="en-US" dirty="0">
                <a:latin typeface="Courier" pitchFamily="2" charset="0"/>
              </a:rPr>
              <a:t>("lme4") </a:t>
            </a:r>
            <a:r>
              <a:rPr lang="en-US" dirty="0"/>
              <a:t>to make sure that you don’t have any problems</a:t>
            </a:r>
          </a:p>
        </p:txBody>
      </p:sp>
    </p:spTree>
    <p:extLst>
      <p:ext uri="{BB962C8B-B14F-4D97-AF65-F5344CB8AC3E}">
        <p14:creationId xmlns:p14="http://schemas.microsoft.com/office/powerpoint/2010/main" val="2740427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B5956-92AA-A342-B643-14974549747B}"/>
              </a:ext>
            </a:extLst>
          </p:cNvPr>
          <p:cNvSpPr>
            <a:spLocks noGrp="1"/>
          </p:cNvSpPr>
          <p:nvPr>
            <p:ph type="title"/>
          </p:nvPr>
        </p:nvSpPr>
        <p:spPr/>
        <p:txBody>
          <a:bodyPr/>
          <a:lstStyle/>
          <a:p>
            <a:r>
              <a:rPr lang="en-US" dirty="0"/>
              <a:t>Evaluate on independent test set</a:t>
            </a:r>
          </a:p>
        </p:txBody>
      </p:sp>
      <p:sp>
        <p:nvSpPr>
          <p:cNvPr id="5" name="Content Placeholder 4">
            <a:extLst>
              <a:ext uri="{FF2B5EF4-FFF2-40B4-BE49-F238E27FC236}">
                <a16:creationId xmlns:a16="http://schemas.microsoft.com/office/drawing/2014/main" id="{9067053C-21E6-9A4C-9E45-CC49FE1A6A8B}"/>
              </a:ext>
            </a:extLst>
          </p:cNvPr>
          <p:cNvSpPr>
            <a:spLocks noGrp="1"/>
          </p:cNvSpPr>
          <p:nvPr>
            <p:ph idx="1"/>
          </p:nvPr>
        </p:nvSpPr>
        <p:spPr>
          <a:xfrm>
            <a:off x="282962" y="1691144"/>
            <a:ext cx="3062404" cy="4351338"/>
          </a:xfrm>
        </p:spPr>
        <p:txBody>
          <a:bodyPr>
            <a:normAutofit lnSpcReduction="10000"/>
          </a:bodyPr>
          <a:lstStyle/>
          <a:p>
            <a:r>
              <a:rPr lang="en-US" dirty="0">
                <a:solidFill>
                  <a:srgbClr val="1D41FF"/>
                </a:solidFill>
              </a:rPr>
              <a:t>Test dataset independently generated from the same model as the training data (similar to if I went out and collected more data of the same type)</a:t>
            </a:r>
          </a:p>
        </p:txBody>
      </p:sp>
      <p:pic>
        <p:nvPicPr>
          <p:cNvPr id="9" name="Picture 8">
            <a:extLst>
              <a:ext uri="{FF2B5EF4-FFF2-40B4-BE49-F238E27FC236}">
                <a16:creationId xmlns:a16="http://schemas.microsoft.com/office/drawing/2014/main" id="{03D5F1D5-131B-EA4A-AA2D-975BA541FD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5366" y="1914982"/>
            <a:ext cx="5524500" cy="4127500"/>
          </a:xfrm>
          <a:prstGeom prst="rect">
            <a:avLst/>
          </a:prstGeom>
        </p:spPr>
      </p:pic>
    </p:spTree>
    <p:extLst>
      <p:ext uri="{BB962C8B-B14F-4D97-AF65-F5344CB8AC3E}">
        <p14:creationId xmlns:p14="http://schemas.microsoft.com/office/powerpoint/2010/main" val="6603024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10EA6B-D67A-5145-92E2-4617ECBD2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5366" y="1914982"/>
            <a:ext cx="5524500" cy="4127500"/>
          </a:xfrm>
          <a:prstGeom prst="rect">
            <a:avLst/>
          </a:prstGeom>
        </p:spPr>
      </p:pic>
      <p:sp>
        <p:nvSpPr>
          <p:cNvPr id="2" name="Title 1">
            <a:extLst>
              <a:ext uri="{FF2B5EF4-FFF2-40B4-BE49-F238E27FC236}">
                <a16:creationId xmlns:a16="http://schemas.microsoft.com/office/drawing/2014/main" id="{1C7B5956-92AA-A342-B643-14974549747B}"/>
              </a:ext>
            </a:extLst>
          </p:cNvPr>
          <p:cNvSpPr>
            <a:spLocks noGrp="1"/>
          </p:cNvSpPr>
          <p:nvPr>
            <p:ph type="title"/>
          </p:nvPr>
        </p:nvSpPr>
        <p:spPr/>
        <p:txBody>
          <a:bodyPr/>
          <a:lstStyle/>
          <a:p>
            <a:r>
              <a:rPr lang="en-US" dirty="0"/>
              <a:t>Evaluate on independent test set</a:t>
            </a:r>
          </a:p>
        </p:txBody>
      </p:sp>
      <p:sp>
        <p:nvSpPr>
          <p:cNvPr id="5" name="Content Placeholder 4">
            <a:extLst>
              <a:ext uri="{FF2B5EF4-FFF2-40B4-BE49-F238E27FC236}">
                <a16:creationId xmlns:a16="http://schemas.microsoft.com/office/drawing/2014/main" id="{9067053C-21E6-9A4C-9E45-CC49FE1A6A8B}"/>
              </a:ext>
            </a:extLst>
          </p:cNvPr>
          <p:cNvSpPr>
            <a:spLocks noGrp="1"/>
          </p:cNvSpPr>
          <p:nvPr>
            <p:ph idx="1"/>
          </p:nvPr>
        </p:nvSpPr>
        <p:spPr>
          <a:xfrm>
            <a:off x="282962" y="1691144"/>
            <a:ext cx="3062404" cy="4351338"/>
          </a:xfrm>
        </p:spPr>
        <p:txBody>
          <a:bodyPr>
            <a:normAutofit fontScale="92500" lnSpcReduction="20000"/>
          </a:bodyPr>
          <a:lstStyle/>
          <a:p>
            <a:r>
              <a:rPr lang="en-US" dirty="0"/>
              <a:t>Test dataset independently generated from the same model as the training data (similar to if I went out and collected more data of the same type)</a:t>
            </a:r>
          </a:p>
          <a:p>
            <a:r>
              <a:rPr lang="en-US" dirty="0">
                <a:solidFill>
                  <a:srgbClr val="FF0000"/>
                </a:solidFill>
              </a:rPr>
              <a:t>Take kernel fit to training data</a:t>
            </a:r>
            <a:r>
              <a:rPr lang="en-US" dirty="0">
                <a:solidFill>
                  <a:srgbClr val="4B7919"/>
                </a:solidFill>
              </a:rPr>
              <a:t> </a:t>
            </a:r>
            <a:r>
              <a:rPr lang="en-US" dirty="0"/>
              <a:t>and </a:t>
            </a:r>
            <a:r>
              <a:rPr lang="en-US" dirty="0">
                <a:solidFill>
                  <a:srgbClr val="1D41FF"/>
                </a:solidFill>
              </a:rPr>
              <a:t>evaluate on test data (</a:t>
            </a:r>
            <a:r>
              <a:rPr lang="en-US" dirty="0" err="1">
                <a:solidFill>
                  <a:srgbClr val="1D41FF"/>
                </a:solidFill>
              </a:rPr>
              <a:t>w.r.t</a:t>
            </a:r>
            <a:r>
              <a:rPr lang="en-US" dirty="0">
                <a:solidFill>
                  <a:srgbClr val="1D41FF"/>
                </a:solidFill>
              </a:rPr>
              <a:t>. MSE)</a:t>
            </a:r>
          </a:p>
        </p:txBody>
      </p:sp>
    </p:spTree>
    <p:extLst>
      <p:ext uri="{BB962C8B-B14F-4D97-AF65-F5344CB8AC3E}">
        <p14:creationId xmlns:p14="http://schemas.microsoft.com/office/powerpoint/2010/main" val="34693827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27762B1-39B7-A748-B83D-B53BEEEEB4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8363" y="2313104"/>
            <a:ext cx="5524500" cy="4127500"/>
          </a:xfrm>
          <a:prstGeom prst="rect">
            <a:avLst/>
          </a:prstGeom>
        </p:spPr>
      </p:pic>
      <p:sp>
        <p:nvSpPr>
          <p:cNvPr id="2" name="Title 1">
            <a:extLst>
              <a:ext uri="{FF2B5EF4-FFF2-40B4-BE49-F238E27FC236}">
                <a16:creationId xmlns:a16="http://schemas.microsoft.com/office/drawing/2014/main" id="{E1841C03-771D-8D40-88C0-55EC032038C6}"/>
              </a:ext>
            </a:extLst>
          </p:cNvPr>
          <p:cNvSpPr>
            <a:spLocks noGrp="1"/>
          </p:cNvSpPr>
          <p:nvPr>
            <p:ph type="title"/>
          </p:nvPr>
        </p:nvSpPr>
        <p:spPr/>
        <p:txBody>
          <a:bodyPr/>
          <a:lstStyle/>
          <a:p>
            <a:r>
              <a:rPr lang="en-US" dirty="0"/>
              <a:t>How to choose the bandwidth?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DCAE1BB-3FCF-5744-9F45-09A928CFE9EF}"/>
                  </a:ext>
                </a:extLst>
              </p:cNvPr>
              <p:cNvSpPr>
                <a:spLocks noGrp="1"/>
              </p:cNvSpPr>
              <p:nvPr>
                <p:ph idx="1"/>
              </p:nvPr>
            </p:nvSpPr>
            <p:spPr>
              <a:xfrm>
                <a:off x="305264" y="1557329"/>
                <a:ext cx="7886700" cy="4351338"/>
              </a:xfrm>
            </p:spPr>
            <p:txBody>
              <a:bodyPr>
                <a:normAutofit/>
              </a:bodyPr>
              <a:lstStyle/>
              <a:p>
                <a:r>
                  <a:rPr lang="en-US" sz="2000" dirty="0"/>
                  <a:t>We can try different values of the bandwidth and figure out which value gives us the smallest MSE on the test set: </a:t>
                </a:r>
                <a14:m>
                  <m:oMath xmlns:m="http://schemas.openxmlformats.org/officeDocument/2006/math">
                    <m:r>
                      <a:rPr lang="en-US" sz="2000" i="1">
                        <a:latin typeface="Cambria Math" panose="02040503050406030204" pitchFamily="18" charset="0"/>
                      </a:rPr>
                      <m:t>𝐸</m:t>
                    </m:r>
                    <m:r>
                      <a:rPr lang="en-US" sz="2000" i="1">
                        <a:latin typeface="Cambria Math" panose="02040503050406030204" pitchFamily="18" charset="0"/>
                      </a:rPr>
                      <m:t>[(</m:t>
                    </m:r>
                    <m:r>
                      <a:rPr lang="en-US" sz="2000" i="1">
                        <a:latin typeface="Cambria Math" panose="02040503050406030204" pitchFamily="18" charset="0"/>
                      </a:rPr>
                      <m:t>𝑌</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𝑔</m:t>
                        </m:r>
                        <m:r>
                          <a:rPr lang="en-US" sz="2000" i="1">
                            <a:latin typeface="Cambria Math" panose="02040503050406030204" pitchFamily="18" charset="0"/>
                          </a:rPr>
                          <m:t>(</m:t>
                        </m:r>
                        <m:r>
                          <a:rPr lang="en-US" sz="2000" i="1">
                            <a:latin typeface="Cambria Math" panose="02040503050406030204" pitchFamily="18" charset="0"/>
                          </a:rPr>
                          <m:t>𝑋</m:t>
                        </m:r>
                        <m:r>
                          <a:rPr lang="en-US" sz="2000" i="1">
                            <a:latin typeface="Cambria Math" panose="02040503050406030204" pitchFamily="18" charset="0"/>
                          </a:rPr>
                          <m:t>))</m:t>
                        </m:r>
                      </m:e>
                      <m:sup>
                        <m:r>
                          <a:rPr lang="en-US" sz="2000" i="1">
                            <a:latin typeface="Cambria Math" panose="02040503050406030204" pitchFamily="18" charset="0"/>
                          </a:rPr>
                          <m:t>2</m:t>
                        </m:r>
                      </m:sup>
                    </m:sSup>
                    <m:r>
                      <a:rPr lang="en-US" sz="2000" i="1">
                        <a:latin typeface="Cambria Math" panose="02040503050406030204" pitchFamily="18" charset="0"/>
                      </a:rPr>
                      <m:t>|</m:t>
                    </m:r>
                    <m:r>
                      <a:rPr lang="en-US" sz="2000" i="1">
                        <a:latin typeface="Cambria Math" panose="02040503050406030204" pitchFamily="18" charset="0"/>
                      </a:rPr>
                      <m:t>𝑋</m:t>
                    </m:r>
                    <m:r>
                      <a:rPr lang="en-US" sz="2000" i="1">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m:t>
                    </m:r>
                  </m:oMath>
                </a14:m>
                <a:r>
                  <a:rPr lang="en-US" sz="2000" dirty="0"/>
                  <a:t> </a:t>
                </a:r>
              </a:p>
            </p:txBody>
          </p:sp>
        </mc:Choice>
        <mc:Fallback xmlns="">
          <p:sp>
            <p:nvSpPr>
              <p:cNvPr id="3" name="Content Placeholder 2">
                <a:extLst>
                  <a:ext uri="{FF2B5EF4-FFF2-40B4-BE49-F238E27FC236}">
                    <a16:creationId xmlns:a16="http://schemas.microsoft.com/office/drawing/2014/main" id="{1DCAE1BB-3FCF-5744-9F45-09A928CFE9EF}"/>
                  </a:ext>
                </a:extLst>
              </p:cNvPr>
              <p:cNvSpPr>
                <a:spLocks noGrp="1" noRot="1" noChangeAspect="1" noMove="1" noResize="1" noEditPoints="1" noAdjustHandles="1" noChangeArrowheads="1" noChangeShapeType="1" noTextEdit="1"/>
              </p:cNvSpPr>
              <p:nvPr>
                <p:ph idx="1"/>
              </p:nvPr>
            </p:nvSpPr>
            <p:spPr>
              <a:xfrm>
                <a:off x="305264" y="1557329"/>
                <a:ext cx="7886700" cy="4351338"/>
              </a:xfrm>
              <a:blipFill>
                <a:blip r:embed="rId3"/>
                <a:stretch>
                  <a:fillRect l="-644" t="-583" r="-644"/>
                </a:stretch>
              </a:blipFill>
            </p:spPr>
            <p:txBody>
              <a:bodyPr/>
              <a:lstStyle/>
              <a:p>
                <a:r>
                  <a:rPr lang="en-US">
                    <a:noFill/>
                  </a:rPr>
                  <a:t> </a:t>
                </a:r>
              </a:p>
            </p:txBody>
          </p:sp>
        </mc:Fallback>
      </mc:AlternateContent>
    </p:spTree>
    <p:extLst>
      <p:ext uri="{BB962C8B-B14F-4D97-AF65-F5344CB8AC3E}">
        <p14:creationId xmlns:p14="http://schemas.microsoft.com/office/powerpoint/2010/main" val="6205136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2ECA27-D7ED-024C-9889-F8A290F744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8363" y="2313104"/>
            <a:ext cx="5524500" cy="4127500"/>
          </a:xfrm>
          <a:prstGeom prst="rect">
            <a:avLst/>
          </a:prstGeom>
        </p:spPr>
      </p:pic>
      <p:sp>
        <p:nvSpPr>
          <p:cNvPr id="2" name="Title 1">
            <a:extLst>
              <a:ext uri="{FF2B5EF4-FFF2-40B4-BE49-F238E27FC236}">
                <a16:creationId xmlns:a16="http://schemas.microsoft.com/office/drawing/2014/main" id="{E1841C03-771D-8D40-88C0-55EC032038C6}"/>
              </a:ext>
            </a:extLst>
          </p:cNvPr>
          <p:cNvSpPr>
            <a:spLocks noGrp="1"/>
          </p:cNvSpPr>
          <p:nvPr>
            <p:ph type="title"/>
          </p:nvPr>
        </p:nvSpPr>
        <p:spPr/>
        <p:txBody>
          <a:bodyPr/>
          <a:lstStyle/>
          <a:p>
            <a:r>
              <a:rPr lang="en-US" dirty="0"/>
              <a:t>How to choose the bandwidth?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DCAE1BB-3FCF-5744-9F45-09A928CFE9EF}"/>
                  </a:ext>
                </a:extLst>
              </p:cNvPr>
              <p:cNvSpPr>
                <a:spLocks noGrp="1"/>
              </p:cNvSpPr>
              <p:nvPr>
                <p:ph idx="1"/>
              </p:nvPr>
            </p:nvSpPr>
            <p:spPr>
              <a:xfrm>
                <a:off x="305264" y="1557329"/>
                <a:ext cx="7886700" cy="4351338"/>
              </a:xfrm>
            </p:spPr>
            <p:txBody>
              <a:bodyPr>
                <a:normAutofit/>
              </a:bodyPr>
              <a:lstStyle/>
              <a:p>
                <a:r>
                  <a:rPr lang="en-US" sz="2000" dirty="0"/>
                  <a:t>We can try different values of the bandwidth and figure out which value gives us the smallest MSE on the test set: </a:t>
                </a:r>
                <a14:m>
                  <m:oMath xmlns:m="http://schemas.openxmlformats.org/officeDocument/2006/math">
                    <m:r>
                      <a:rPr lang="en-US" sz="2000" i="1">
                        <a:latin typeface="Cambria Math" panose="02040503050406030204" pitchFamily="18" charset="0"/>
                      </a:rPr>
                      <m:t>𝐸</m:t>
                    </m:r>
                    <m:r>
                      <a:rPr lang="en-US" sz="2000" i="1">
                        <a:latin typeface="Cambria Math" panose="02040503050406030204" pitchFamily="18" charset="0"/>
                      </a:rPr>
                      <m:t>[(</m:t>
                    </m:r>
                    <m:r>
                      <a:rPr lang="en-US" sz="2000" i="1">
                        <a:latin typeface="Cambria Math" panose="02040503050406030204" pitchFamily="18" charset="0"/>
                      </a:rPr>
                      <m:t>𝑌</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𝑔</m:t>
                        </m:r>
                        <m:r>
                          <a:rPr lang="en-US" sz="2000" i="1">
                            <a:latin typeface="Cambria Math" panose="02040503050406030204" pitchFamily="18" charset="0"/>
                          </a:rPr>
                          <m:t>(</m:t>
                        </m:r>
                        <m:r>
                          <a:rPr lang="en-US" sz="2000" i="1">
                            <a:latin typeface="Cambria Math" panose="02040503050406030204" pitchFamily="18" charset="0"/>
                          </a:rPr>
                          <m:t>𝑋</m:t>
                        </m:r>
                        <m:r>
                          <a:rPr lang="en-US" sz="2000" i="1">
                            <a:latin typeface="Cambria Math" panose="02040503050406030204" pitchFamily="18" charset="0"/>
                          </a:rPr>
                          <m:t>))</m:t>
                        </m:r>
                      </m:e>
                      <m:sup>
                        <m:r>
                          <a:rPr lang="en-US" sz="2000" i="1">
                            <a:latin typeface="Cambria Math" panose="02040503050406030204" pitchFamily="18" charset="0"/>
                          </a:rPr>
                          <m:t>2</m:t>
                        </m:r>
                      </m:sup>
                    </m:sSup>
                    <m:r>
                      <a:rPr lang="en-US" sz="2000" i="1">
                        <a:latin typeface="Cambria Math" panose="02040503050406030204" pitchFamily="18" charset="0"/>
                      </a:rPr>
                      <m:t>|</m:t>
                    </m:r>
                    <m:r>
                      <a:rPr lang="en-US" sz="2000" i="1">
                        <a:latin typeface="Cambria Math" panose="02040503050406030204" pitchFamily="18" charset="0"/>
                      </a:rPr>
                      <m:t>𝑋</m:t>
                    </m:r>
                    <m:r>
                      <a:rPr lang="en-US" sz="2000" i="1">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m:t>
                    </m:r>
                  </m:oMath>
                </a14:m>
                <a:r>
                  <a:rPr lang="en-US" sz="2000" dirty="0"/>
                  <a:t> </a:t>
                </a:r>
              </a:p>
            </p:txBody>
          </p:sp>
        </mc:Choice>
        <mc:Fallback xmlns="">
          <p:sp>
            <p:nvSpPr>
              <p:cNvPr id="3" name="Content Placeholder 2">
                <a:extLst>
                  <a:ext uri="{FF2B5EF4-FFF2-40B4-BE49-F238E27FC236}">
                    <a16:creationId xmlns:a16="http://schemas.microsoft.com/office/drawing/2014/main" id="{1DCAE1BB-3FCF-5744-9F45-09A928CFE9EF}"/>
                  </a:ext>
                </a:extLst>
              </p:cNvPr>
              <p:cNvSpPr>
                <a:spLocks noGrp="1" noRot="1" noChangeAspect="1" noMove="1" noResize="1" noEditPoints="1" noAdjustHandles="1" noChangeArrowheads="1" noChangeShapeType="1" noTextEdit="1"/>
              </p:cNvSpPr>
              <p:nvPr>
                <p:ph idx="1"/>
              </p:nvPr>
            </p:nvSpPr>
            <p:spPr>
              <a:xfrm>
                <a:off x="305264" y="1557329"/>
                <a:ext cx="7886700" cy="4351338"/>
              </a:xfrm>
              <a:blipFill>
                <a:blip r:embed="rId3"/>
                <a:stretch>
                  <a:fillRect l="-644" t="-583" r="-644"/>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AD757A9B-E608-8E40-AFAF-7D8A6DFA40A9}"/>
              </a:ext>
            </a:extLst>
          </p:cNvPr>
          <p:cNvCxnSpPr/>
          <p:nvPr/>
        </p:nvCxnSpPr>
        <p:spPr>
          <a:xfrm flipH="1">
            <a:off x="2865863" y="5073805"/>
            <a:ext cx="892098" cy="914400"/>
          </a:xfrm>
          <a:prstGeom prst="straightConnector1">
            <a:avLst/>
          </a:prstGeom>
          <a:ln w="38100">
            <a:solidFill>
              <a:srgbClr val="1D41FF"/>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1B34A06-8A99-424E-826F-31FE8F0C2550}"/>
              </a:ext>
            </a:extLst>
          </p:cNvPr>
          <p:cNvSpPr txBox="1"/>
          <p:nvPr/>
        </p:nvSpPr>
        <p:spPr>
          <a:xfrm>
            <a:off x="3757961" y="4889139"/>
            <a:ext cx="2286000" cy="646331"/>
          </a:xfrm>
          <a:prstGeom prst="rect">
            <a:avLst/>
          </a:prstGeom>
          <a:noFill/>
        </p:spPr>
        <p:txBody>
          <a:bodyPr wrap="square" rtlCol="0">
            <a:spAutoFit/>
          </a:bodyPr>
          <a:lstStyle/>
          <a:p>
            <a:r>
              <a:rPr lang="en-US" dirty="0"/>
              <a:t>Bandwidth for minimum MSE = 4</a:t>
            </a:r>
          </a:p>
        </p:txBody>
      </p:sp>
      <p:cxnSp>
        <p:nvCxnSpPr>
          <p:cNvPr id="16" name="Straight Arrow Connector 15">
            <a:extLst>
              <a:ext uri="{FF2B5EF4-FFF2-40B4-BE49-F238E27FC236}">
                <a16:creationId xmlns:a16="http://schemas.microsoft.com/office/drawing/2014/main" id="{B3B343B8-C6A5-0F48-AA23-7BD41F3D3327}"/>
              </a:ext>
            </a:extLst>
          </p:cNvPr>
          <p:cNvCxnSpPr>
            <a:cxnSpLocks/>
          </p:cNvCxnSpPr>
          <p:nvPr/>
        </p:nvCxnSpPr>
        <p:spPr>
          <a:xfrm>
            <a:off x="1492230" y="3784514"/>
            <a:ext cx="1371600" cy="729734"/>
          </a:xfrm>
          <a:prstGeom prst="straightConnector1">
            <a:avLst/>
          </a:prstGeom>
          <a:ln w="38100">
            <a:solidFill>
              <a:srgbClr val="1D41FF"/>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92967E8-DF21-384E-85A1-A43960BCD90C}"/>
              </a:ext>
            </a:extLst>
          </p:cNvPr>
          <p:cNvSpPr txBox="1"/>
          <p:nvPr/>
        </p:nvSpPr>
        <p:spPr>
          <a:xfrm>
            <a:off x="123511" y="3086667"/>
            <a:ext cx="1834852" cy="646331"/>
          </a:xfrm>
          <a:prstGeom prst="rect">
            <a:avLst/>
          </a:prstGeom>
          <a:noFill/>
        </p:spPr>
        <p:txBody>
          <a:bodyPr wrap="square" rtlCol="0">
            <a:spAutoFit/>
          </a:bodyPr>
          <a:lstStyle/>
          <a:p>
            <a:r>
              <a:rPr lang="en-US" dirty="0"/>
              <a:t>MSE at   minimum = 108.5</a:t>
            </a:r>
          </a:p>
        </p:txBody>
      </p:sp>
    </p:spTree>
    <p:extLst>
      <p:ext uri="{BB962C8B-B14F-4D97-AF65-F5344CB8AC3E}">
        <p14:creationId xmlns:p14="http://schemas.microsoft.com/office/powerpoint/2010/main" val="28047651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2ECA27-D7ED-024C-9889-F8A290F744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8363" y="2313104"/>
            <a:ext cx="5524500" cy="4127500"/>
          </a:xfrm>
          <a:prstGeom prst="rect">
            <a:avLst/>
          </a:prstGeom>
        </p:spPr>
      </p:pic>
      <p:sp>
        <p:nvSpPr>
          <p:cNvPr id="2" name="Title 1">
            <a:extLst>
              <a:ext uri="{FF2B5EF4-FFF2-40B4-BE49-F238E27FC236}">
                <a16:creationId xmlns:a16="http://schemas.microsoft.com/office/drawing/2014/main" id="{E1841C03-771D-8D40-88C0-55EC032038C6}"/>
              </a:ext>
            </a:extLst>
          </p:cNvPr>
          <p:cNvSpPr>
            <a:spLocks noGrp="1"/>
          </p:cNvSpPr>
          <p:nvPr>
            <p:ph type="title"/>
          </p:nvPr>
        </p:nvSpPr>
        <p:spPr/>
        <p:txBody>
          <a:bodyPr/>
          <a:lstStyle/>
          <a:p>
            <a:r>
              <a:rPr lang="en-US" dirty="0"/>
              <a:t>How to choose the bandwidth?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DCAE1BB-3FCF-5744-9F45-09A928CFE9EF}"/>
                  </a:ext>
                </a:extLst>
              </p:cNvPr>
              <p:cNvSpPr>
                <a:spLocks noGrp="1"/>
              </p:cNvSpPr>
              <p:nvPr>
                <p:ph idx="1"/>
              </p:nvPr>
            </p:nvSpPr>
            <p:spPr>
              <a:xfrm>
                <a:off x="305264" y="1557329"/>
                <a:ext cx="7886700" cy="4351338"/>
              </a:xfrm>
            </p:spPr>
            <p:txBody>
              <a:bodyPr>
                <a:normAutofit/>
              </a:bodyPr>
              <a:lstStyle/>
              <a:p>
                <a:r>
                  <a:rPr lang="en-US" sz="2000" dirty="0"/>
                  <a:t>We can try different values of the bandwidth and figure out which value gives us the smallest MSE on the test set: </a:t>
                </a:r>
                <a14:m>
                  <m:oMath xmlns:m="http://schemas.openxmlformats.org/officeDocument/2006/math">
                    <m:r>
                      <a:rPr lang="en-US" sz="2000" i="1">
                        <a:latin typeface="Cambria Math" panose="02040503050406030204" pitchFamily="18" charset="0"/>
                      </a:rPr>
                      <m:t>𝐸</m:t>
                    </m:r>
                    <m:r>
                      <a:rPr lang="en-US" sz="2000" i="1">
                        <a:latin typeface="Cambria Math" panose="02040503050406030204" pitchFamily="18" charset="0"/>
                      </a:rPr>
                      <m:t>[(</m:t>
                    </m:r>
                    <m:r>
                      <a:rPr lang="en-US" sz="2000" i="1">
                        <a:latin typeface="Cambria Math" panose="02040503050406030204" pitchFamily="18" charset="0"/>
                      </a:rPr>
                      <m:t>𝑌</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𝑔</m:t>
                        </m:r>
                        <m:r>
                          <a:rPr lang="en-US" sz="2000" i="1">
                            <a:latin typeface="Cambria Math" panose="02040503050406030204" pitchFamily="18" charset="0"/>
                          </a:rPr>
                          <m:t>(</m:t>
                        </m:r>
                        <m:r>
                          <a:rPr lang="en-US" sz="2000" i="1">
                            <a:latin typeface="Cambria Math" panose="02040503050406030204" pitchFamily="18" charset="0"/>
                          </a:rPr>
                          <m:t>𝑋</m:t>
                        </m:r>
                        <m:r>
                          <a:rPr lang="en-US" sz="2000" i="1">
                            <a:latin typeface="Cambria Math" panose="02040503050406030204" pitchFamily="18" charset="0"/>
                          </a:rPr>
                          <m:t>))</m:t>
                        </m:r>
                      </m:e>
                      <m:sup>
                        <m:r>
                          <a:rPr lang="en-US" sz="2000" i="1">
                            <a:latin typeface="Cambria Math" panose="02040503050406030204" pitchFamily="18" charset="0"/>
                          </a:rPr>
                          <m:t>2</m:t>
                        </m:r>
                      </m:sup>
                    </m:sSup>
                    <m:r>
                      <a:rPr lang="en-US" sz="2000" i="1">
                        <a:latin typeface="Cambria Math" panose="02040503050406030204" pitchFamily="18" charset="0"/>
                      </a:rPr>
                      <m:t>|</m:t>
                    </m:r>
                    <m:r>
                      <a:rPr lang="en-US" sz="2000" i="1">
                        <a:latin typeface="Cambria Math" panose="02040503050406030204" pitchFamily="18" charset="0"/>
                      </a:rPr>
                      <m:t>𝑋</m:t>
                    </m:r>
                    <m:r>
                      <a:rPr lang="en-US" sz="2000" i="1">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m:t>
                    </m:r>
                  </m:oMath>
                </a14:m>
                <a:r>
                  <a:rPr lang="en-US" sz="2000" dirty="0"/>
                  <a:t> </a:t>
                </a:r>
              </a:p>
            </p:txBody>
          </p:sp>
        </mc:Choice>
        <mc:Fallback xmlns="">
          <p:sp>
            <p:nvSpPr>
              <p:cNvPr id="3" name="Content Placeholder 2">
                <a:extLst>
                  <a:ext uri="{FF2B5EF4-FFF2-40B4-BE49-F238E27FC236}">
                    <a16:creationId xmlns:a16="http://schemas.microsoft.com/office/drawing/2014/main" id="{1DCAE1BB-3FCF-5744-9F45-09A928CFE9EF}"/>
                  </a:ext>
                </a:extLst>
              </p:cNvPr>
              <p:cNvSpPr>
                <a:spLocks noGrp="1" noRot="1" noChangeAspect="1" noMove="1" noResize="1" noEditPoints="1" noAdjustHandles="1" noChangeArrowheads="1" noChangeShapeType="1" noTextEdit="1"/>
              </p:cNvSpPr>
              <p:nvPr>
                <p:ph idx="1"/>
              </p:nvPr>
            </p:nvSpPr>
            <p:spPr>
              <a:xfrm>
                <a:off x="305264" y="1557329"/>
                <a:ext cx="7886700" cy="4351338"/>
              </a:xfrm>
              <a:blipFill>
                <a:blip r:embed="rId3"/>
                <a:stretch>
                  <a:fillRect l="-644" t="-583" r="-644"/>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AD757A9B-E608-8E40-AFAF-7D8A6DFA40A9}"/>
              </a:ext>
            </a:extLst>
          </p:cNvPr>
          <p:cNvCxnSpPr/>
          <p:nvPr/>
        </p:nvCxnSpPr>
        <p:spPr>
          <a:xfrm flipH="1">
            <a:off x="2865863" y="5073805"/>
            <a:ext cx="892098" cy="914400"/>
          </a:xfrm>
          <a:prstGeom prst="straightConnector1">
            <a:avLst/>
          </a:prstGeom>
          <a:ln w="38100">
            <a:solidFill>
              <a:srgbClr val="1D41FF"/>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1B34A06-8A99-424E-826F-31FE8F0C2550}"/>
              </a:ext>
            </a:extLst>
          </p:cNvPr>
          <p:cNvSpPr txBox="1"/>
          <p:nvPr/>
        </p:nvSpPr>
        <p:spPr>
          <a:xfrm>
            <a:off x="3757961" y="4889139"/>
            <a:ext cx="2286000" cy="646331"/>
          </a:xfrm>
          <a:prstGeom prst="rect">
            <a:avLst/>
          </a:prstGeom>
          <a:noFill/>
        </p:spPr>
        <p:txBody>
          <a:bodyPr wrap="square" rtlCol="0">
            <a:spAutoFit/>
          </a:bodyPr>
          <a:lstStyle/>
          <a:p>
            <a:r>
              <a:rPr lang="en-US" dirty="0"/>
              <a:t>Bandwidth for minimum MSE = 4</a:t>
            </a:r>
          </a:p>
        </p:txBody>
      </p:sp>
      <p:cxnSp>
        <p:nvCxnSpPr>
          <p:cNvPr id="16" name="Straight Arrow Connector 15">
            <a:extLst>
              <a:ext uri="{FF2B5EF4-FFF2-40B4-BE49-F238E27FC236}">
                <a16:creationId xmlns:a16="http://schemas.microsoft.com/office/drawing/2014/main" id="{B3B343B8-C6A5-0F48-AA23-7BD41F3D3327}"/>
              </a:ext>
            </a:extLst>
          </p:cNvPr>
          <p:cNvCxnSpPr>
            <a:cxnSpLocks/>
          </p:cNvCxnSpPr>
          <p:nvPr/>
        </p:nvCxnSpPr>
        <p:spPr>
          <a:xfrm>
            <a:off x="1492230" y="3784514"/>
            <a:ext cx="1371600" cy="729734"/>
          </a:xfrm>
          <a:prstGeom prst="straightConnector1">
            <a:avLst/>
          </a:prstGeom>
          <a:ln w="38100">
            <a:solidFill>
              <a:srgbClr val="1D41FF"/>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92967E8-DF21-384E-85A1-A43960BCD90C}"/>
              </a:ext>
            </a:extLst>
          </p:cNvPr>
          <p:cNvSpPr txBox="1"/>
          <p:nvPr/>
        </p:nvSpPr>
        <p:spPr>
          <a:xfrm>
            <a:off x="123511" y="3086667"/>
            <a:ext cx="1834852" cy="646331"/>
          </a:xfrm>
          <a:prstGeom prst="rect">
            <a:avLst/>
          </a:prstGeom>
          <a:noFill/>
        </p:spPr>
        <p:txBody>
          <a:bodyPr wrap="square" rtlCol="0">
            <a:spAutoFit/>
          </a:bodyPr>
          <a:lstStyle/>
          <a:p>
            <a:r>
              <a:rPr lang="en-US" dirty="0"/>
              <a:t>MSE at   minimum = 108.5</a:t>
            </a:r>
          </a:p>
        </p:txBody>
      </p:sp>
      <p:sp>
        <p:nvSpPr>
          <p:cNvPr id="9" name="TextBox 8">
            <a:extLst>
              <a:ext uri="{FF2B5EF4-FFF2-40B4-BE49-F238E27FC236}">
                <a16:creationId xmlns:a16="http://schemas.microsoft.com/office/drawing/2014/main" id="{941B48DB-29BB-0A4D-AC8C-53DCCCF3D73C}"/>
              </a:ext>
            </a:extLst>
          </p:cNvPr>
          <p:cNvSpPr txBox="1"/>
          <p:nvPr/>
        </p:nvSpPr>
        <p:spPr>
          <a:xfrm>
            <a:off x="214388" y="4612320"/>
            <a:ext cx="2004705" cy="923330"/>
          </a:xfrm>
          <a:prstGeom prst="rect">
            <a:avLst/>
          </a:prstGeom>
          <a:noFill/>
        </p:spPr>
        <p:txBody>
          <a:bodyPr wrap="square" rtlCol="0">
            <a:spAutoFit/>
          </a:bodyPr>
          <a:lstStyle/>
          <a:p>
            <a:r>
              <a:rPr lang="en-US" dirty="0">
                <a:solidFill>
                  <a:srgbClr val="4B7919"/>
                </a:solidFill>
              </a:rPr>
              <a:t>This is an example of independent testing</a:t>
            </a:r>
          </a:p>
        </p:txBody>
      </p:sp>
    </p:spTree>
    <p:extLst>
      <p:ext uri="{BB962C8B-B14F-4D97-AF65-F5344CB8AC3E}">
        <p14:creationId xmlns:p14="http://schemas.microsoft.com/office/powerpoint/2010/main" val="8549650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2ECA27-D7ED-024C-9889-F8A290F744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8363" y="2313104"/>
            <a:ext cx="5524500" cy="4127500"/>
          </a:xfrm>
          <a:prstGeom prst="rect">
            <a:avLst/>
          </a:prstGeom>
        </p:spPr>
      </p:pic>
      <p:sp>
        <p:nvSpPr>
          <p:cNvPr id="2" name="Title 1">
            <a:extLst>
              <a:ext uri="{FF2B5EF4-FFF2-40B4-BE49-F238E27FC236}">
                <a16:creationId xmlns:a16="http://schemas.microsoft.com/office/drawing/2014/main" id="{E1841C03-771D-8D40-88C0-55EC032038C6}"/>
              </a:ext>
            </a:extLst>
          </p:cNvPr>
          <p:cNvSpPr>
            <a:spLocks noGrp="1"/>
          </p:cNvSpPr>
          <p:nvPr>
            <p:ph type="title"/>
          </p:nvPr>
        </p:nvSpPr>
        <p:spPr/>
        <p:txBody>
          <a:bodyPr/>
          <a:lstStyle/>
          <a:p>
            <a:r>
              <a:rPr lang="en-US" dirty="0"/>
              <a:t>How to choose the bandwidth?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DCAE1BB-3FCF-5744-9F45-09A928CFE9EF}"/>
                  </a:ext>
                </a:extLst>
              </p:cNvPr>
              <p:cNvSpPr>
                <a:spLocks noGrp="1"/>
              </p:cNvSpPr>
              <p:nvPr>
                <p:ph idx="1"/>
              </p:nvPr>
            </p:nvSpPr>
            <p:spPr>
              <a:xfrm>
                <a:off x="305264" y="1557329"/>
                <a:ext cx="7886700" cy="4351338"/>
              </a:xfrm>
            </p:spPr>
            <p:txBody>
              <a:bodyPr>
                <a:normAutofit/>
              </a:bodyPr>
              <a:lstStyle/>
              <a:p>
                <a:r>
                  <a:rPr lang="en-US" sz="2000" dirty="0"/>
                  <a:t>We can try different values of the bandwidth and figure out which value gives us the smallest MSE on the test set: </a:t>
                </a:r>
                <a14:m>
                  <m:oMath xmlns:m="http://schemas.openxmlformats.org/officeDocument/2006/math">
                    <m:r>
                      <a:rPr lang="en-US" sz="2000" i="1">
                        <a:latin typeface="Cambria Math" panose="02040503050406030204" pitchFamily="18" charset="0"/>
                      </a:rPr>
                      <m:t>𝐸</m:t>
                    </m:r>
                    <m:r>
                      <a:rPr lang="en-US" sz="2000" i="1">
                        <a:latin typeface="Cambria Math" panose="02040503050406030204" pitchFamily="18" charset="0"/>
                      </a:rPr>
                      <m:t>[(</m:t>
                    </m:r>
                    <m:r>
                      <a:rPr lang="en-US" sz="2000" i="1">
                        <a:latin typeface="Cambria Math" panose="02040503050406030204" pitchFamily="18" charset="0"/>
                      </a:rPr>
                      <m:t>𝑌</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𝑔</m:t>
                        </m:r>
                        <m:r>
                          <a:rPr lang="en-US" sz="2000" i="1">
                            <a:latin typeface="Cambria Math" panose="02040503050406030204" pitchFamily="18" charset="0"/>
                          </a:rPr>
                          <m:t>(</m:t>
                        </m:r>
                        <m:r>
                          <a:rPr lang="en-US" sz="2000" i="1">
                            <a:latin typeface="Cambria Math" panose="02040503050406030204" pitchFamily="18" charset="0"/>
                          </a:rPr>
                          <m:t>𝑋</m:t>
                        </m:r>
                        <m:r>
                          <a:rPr lang="en-US" sz="2000" i="1">
                            <a:latin typeface="Cambria Math" panose="02040503050406030204" pitchFamily="18" charset="0"/>
                          </a:rPr>
                          <m:t>))</m:t>
                        </m:r>
                      </m:e>
                      <m:sup>
                        <m:r>
                          <a:rPr lang="en-US" sz="2000" i="1">
                            <a:latin typeface="Cambria Math" panose="02040503050406030204" pitchFamily="18" charset="0"/>
                          </a:rPr>
                          <m:t>2</m:t>
                        </m:r>
                      </m:sup>
                    </m:sSup>
                    <m:r>
                      <a:rPr lang="en-US" sz="2000" i="1">
                        <a:latin typeface="Cambria Math" panose="02040503050406030204" pitchFamily="18" charset="0"/>
                      </a:rPr>
                      <m:t>|</m:t>
                    </m:r>
                    <m:r>
                      <a:rPr lang="en-US" sz="2000" i="1">
                        <a:latin typeface="Cambria Math" panose="02040503050406030204" pitchFamily="18" charset="0"/>
                      </a:rPr>
                      <m:t>𝑋</m:t>
                    </m:r>
                    <m:r>
                      <a:rPr lang="en-US" sz="2000" i="1">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m:t>
                    </m:r>
                  </m:oMath>
                </a14:m>
                <a:r>
                  <a:rPr lang="en-US" sz="2000" dirty="0"/>
                  <a:t> </a:t>
                </a:r>
              </a:p>
            </p:txBody>
          </p:sp>
        </mc:Choice>
        <mc:Fallback xmlns="">
          <p:sp>
            <p:nvSpPr>
              <p:cNvPr id="3" name="Content Placeholder 2">
                <a:extLst>
                  <a:ext uri="{FF2B5EF4-FFF2-40B4-BE49-F238E27FC236}">
                    <a16:creationId xmlns:a16="http://schemas.microsoft.com/office/drawing/2014/main" id="{1DCAE1BB-3FCF-5744-9F45-09A928CFE9EF}"/>
                  </a:ext>
                </a:extLst>
              </p:cNvPr>
              <p:cNvSpPr>
                <a:spLocks noGrp="1" noRot="1" noChangeAspect="1" noMove="1" noResize="1" noEditPoints="1" noAdjustHandles="1" noChangeArrowheads="1" noChangeShapeType="1" noTextEdit="1"/>
              </p:cNvSpPr>
              <p:nvPr>
                <p:ph idx="1"/>
              </p:nvPr>
            </p:nvSpPr>
            <p:spPr>
              <a:xfrm>
                <a:off x="305264" y="1557329"/>
                <a:ext cx="7886700" cy="4351338"/>
              </a:xfrm>
              <a:blipFill>
                <a:blip r:embed="rId3"/>
                <a:stretch>
                  <a:fillRect l="-644" t="-583" r="-644"/>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AD757A9B-E608-8E40-AFAF-7D8A6DFA40A9}"/>
              </a:ext>
            </a:extLst>
          </p:cNvPr>
          <p:cNvCxnSpPr/>
          <p:nvPr/>
        </p:nvCxnSpPr>
        <p:spPr>
          <a:xfrm flipH="1">
            <a:off x="2865863" y="5073805"/>
            <a:ext cx="892098" cy="914400"/>
          </a:xfrm>
          <a:prstGeom prst="straightConnector1">
            <a:avLst/>
          </a:prstGeom>
          <a:ln w="38100">
            <a:solidFill>
              <a:srgbClr val="1D41FF"/>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1B34A06-8A99-424E-826F-31FE8F0C2550}"/>
              </a:ext>
            </a:extLst>
          </p:cNvPr>
          <p:cNvSpPr txBox="1"/>
          <p:nvPr/>
        </p:nvSpPr>
        <p:spPr>
          <a:xfrm>
            <a:off x="3757961" y="4889139"/>
            <a:ext cx="2286000" cy="646331"/>
          </a:xfrm>
          <a:prstGeom prst="rect">
            <a:avLst/>
          </a:prstGeom>
          <a:noFill/>
        </p:spPr>
        <p:txBody>
          <a:bodyPr wrap="square" rtlCol="0">
            <a:spAutoFit/>
          </a:bodyPr>
          <a:lstStyle/>
          <a:p>
            <a:r>
              <a:rPr lang="en-US" dirty="0"/>
              <a:t>Bandwidth for minimum MSE = 4</a:t>
            </a:r>
          </a:p>
        </p:txBody>
      </p:sp>
      <p:cxnSp>
        <p:nvCxnSpPr>
          <p:cNvPr id="16" name="Straight Arrow Connector 15">
            <a:extLst>
              <a:ext uri="{FF2B5EF4-FFF2-40B4-BE49-F238E27FC236}">
                <a16:creationId xmlns:a16="http://schemas.microsoft.com/office/drawing/2014/main" id="{B3B343B8-C6A5-0F48-AA23-7BD41F3D3327}"/>
              </a:ext>
            </a:extLst>
          </p:cNvPr>
          <p:cNvCxnSpPr>
            <a:cxnSpLocks/>
          </p:cNvCxnSpPr>
          <p:nvPr/>
        </p:nvCxnSpPr>
        <p:spPr>
          <a:xfrm>
            <a:off x="1492230" y="3784514"/>
            <a:ext cx="1371600" cy="729734"/>
          </a:xfrm>
          <a:prstGeom prst="straightConnector1">
            <a:avLst/>
          </a:prstGeom>
          <a:ln w="38100">
            <a:solidFill>
              <a:srgbClr val="1D41FF"/>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92967E8-DF21-384E-85A1-A43960BCD90C}"/>
              </a:ext>
            </a:extLst>
          </p:cNvPr>
          <p:cNvSpPr txBox="1"/>
          <p:nvPr/>
        </p:nvSpPr>
        <p:spPr>
          <a:xfrm>
            <a:off x="123511" y="3086667"/>
            <a:ext cx="1834852" cy="646331"/>
          </a:xfrm>
          <a:prstGeom prst="rect">
            <a:avLst/>
          </a:prstGeom>
          <a:noFill/>
        </p:spPr>
        <p:txBody>
          <a:bodyPr wrap="square" rtlCol="0">
            <a:spAutoFit/>
          </a:bodyPr>
          <a:lstStyle/>
          <a:p>
            <a:r>
              <a:rPr lang="en-US" dirty="0"/>
              <a:t>MSE at   minimum = 108.5</a:t>
            </a:r>
          </a:p>
        </p:txBody>
      </p:sp>
      <p:sp>
        <p:nvSpPr>
          <p:cNvPr id="9" name="TextBox 8">
            <a:extLst>
              <a:ext uri="{FF2B5EF4-FFF2-40B4-BE49-F238E27FC236}">
                <a16:creationId xmlns:a16="http://schemas.microsoft.com/office/drawing/2014/main" id="{941B48DB-29BB-0A4D-AC8C-53DCCCF3D73C}"/>
              </a:ext>
            </a:extLst>
          </p:cNvPr>
          <p:cNvSpPr txBox="1"/>
          <p:nvPr/>
        </p:nvSpPr>
        <p:spPr>
          <a:xfrm>
            <a:off x="214388" y="4612320"/>
            <a:ext cx="2004705" cy="923330"/>
          </a:xfrm>
          <a:prstGeom prst="rect">
            <a:avLst/>
          </a:prstGeom>
          <a:noFill/>
        </p:spPr>
        <p:txBody>
          <a:bodyPr wrap="square" rtlCol="0">
            <a:spAutoFit/>
          </a:bodyPr>
          <a:lstStyle/>
          <a:p>
            <a:r>
              <a:rPr lang="en-US" dirty="0"/>
              <a:t>This is an example of independent testing</a:t>
            </a:r>
          </a:p>
        </p:txBody>
      </p:sp>
      <p:sp>
        <p:nvSpPr>
          <p:cNvPr id="10" name="TextBox 9">
            <a:extLst>
              <a:ext uri="{FF2B5EF4-FFF2-40B4-BE49-F238E27FC236}">
                <a16:creationId xmlns:a16="http://schemas.microsoft.com/office/drawing/2014/main" id="{968DB28D-BBC1-E14F-BF9D-97E60F3817B6}"/>
              </a:ext>
            </a:extLst>
          </p:cNvPr>
          <p:cNvSpPr txBox="1"/>
          <p:nvPr/>
        </p:nvSpPr>
        <p:spPr>
          <a:xfrm>
            <a:off x="7420172" y="2950326"/>
            <a:ext cx="1715790" cy="2585323"/>
          </a:xfrm>
          <a:prstGeom prst="rect">
            <a:avLst/>
          </a:prstGeom>
          <a:noFill/>
        </p:spPr>
        <p:txBody>
          <a:bodyPr wrap="square" rtlCol="0">
            <a:spAutoFit/>
          </a:bodyPr>
          <a:lstStyle/>
          <a:p>
            <a:r>
              <a:rPr lang="en-US" b="1" dirty="0">
                <a:solidFill>
                  <a:srgbClr val="7030A0"/>
                </a:solidFill>
              </a:rPr>
              <a:t>Finding the minimum of a loss function such as MSE is a common computational problem in machine learning </a:t>
            </a:r>
          </a:p>
        </p:txBody>
      </p:sp>
    </p:spTree>
    <p:extLst>
      <p:ext uri="{BB962C8B-B14F-4D97-AF65-F5344CB8AC3E}">
        <p14:creationId xmlns:p14="http://schemas.microsoft.com/office/powerpoint/2010/main" val="25902634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19DC8-0B44-814A-AD09-0D524CBD0490}"/>
              </a:ext>
            </a:extLst>
          </p:cNvPr>
          <p:cNvSpPr>
            <a:spLocks noGrp="1"/>
          </p:cNvSpPr>
          <p:nvPr>
            <p:ph type="title"/>
          </p:nvPr>
        </p:nvSpPr>
        <p:spPr>
          <a:xfrm>
            <a:off x="609995" y="10745"/>
            <a:ext cx="8143712" cy="1325563"/>
          </a:xfrm>
        </p:spPr>
        <p:txBody>
          <a:bodyPr>
            <a:normAutofit/>
          </a:bodyPr>
          <a:lstStyle/>
          <a:p>
            <a:r>
              <a:rPr lang="en-US" dirty="0"/>
              <a:t>What if we want to do  smoothing with 2 or more predictors?</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8F3957AA-78F0-BF41-B76E-B7C365192A90}"/>
                  </a:ext>
                </a:extLst>
              </p:cNvPr>
              <p:cNvSpPr>
                <a:spLocks noGrp="1"/>
              </p:cNvSpPr>
              <p:nvPr>
                <p:ph idx="1"/>
              </p:nvPr>
            </p:nvSpPr>
            <p:spPr/>
            <p:txBody>
              <a:bodyPr>
                <a:normAutofit fontScale="92500" lnSpcReduction="10000"/>
              </a:bodyPr>
              <a:lstStyle/>
              <a:p>
                <a:r>
                  <a:rPr lang="en-US" dirty="0"/>
                  <a:t>Nearest neighbor methods can be extended to higher dimensions (i.e. more than one predictor)</a:t>
                </a:r>
              </a:p>
              <a:p>
                <a:r>
                  <a:rPr lang="en-US" dirty="0"/>
                  <a:t>Works well for large </a:t>
                </a:r>
                <a14:m>
                  <m:oMath xmlns:m="http://schemas.openxmlformats.org/officeDocument/2006/math">
                    <m:r>
                      <a:rPr lang="en-US" b="0" i="1" smtClean="0">
                        <a:latin typeface="Cambria Math" panose="02040503050406030204" pitchFamily="18" charset="0"/>
                      </a:rPr>
                      <m:t>𝑁</m:t>
                    </m:r>
                  </m:oMath>
                </a14:m>
                <a:r>
                  <a:rPr lang="en-US" dirty="0"/>
                  <a:t>, and relatively small </a:t>
                </a:r>
                <a14:m>
                  <m:oMath xmlns:m="http://schemas.openxmlformats.org/officeDocument/2006/math">
                    <m:r>
                      <a:rPr lang="en-US" b="0" i="1" smtClean="0">
                        <a:latin typeface="Cambria Math" panose="02040503050406030204" pitchFamily="18" charset="0"/>
                      </a:rPr>
                      <m:t>𝑝</m:t>
                    </m:r>
                  </m:oMath>
                </a14:m>
                <a:r>
                  <a:rPr lang="en-US" dirty="0"/>
                  <a:t>, i.e.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≤4</m:t>
                    </m:r>
                  </m:oMath>
                </a14:m>
                <a:endParaRPr lang="en-US" dirty="0"/>
              </a:p>
              <a:p>
                <a:r>
                  <a:rPr lang="en-US" dirty="0"/>
                  <a:t>Need to </a:t>
                </a:r>
                <a:r>
                  <a:rPr lang="en-US" i="1" dirty="0"/>
                  <a:t>standardize/normalize</a:t>
                </a:r>
                <a:r>
                  <a:rPr lang="en-US" dirty="0"/>
                  <a:t> predictors </a:t>
                </a:r>
              </a:p>
              <a:p>
                <a:r>
                  <a:rPr lang="en-US" dirty="0"/>
                  <a:t>We used a specified bandwidth for 1D example, but more common to use the </a:t>
                </a:r>
                <a14:m>
                  <m:oMath xmlns:m="http://schemas.openxmlformats.org/officeDocument/2006/math">
                    <m:r>
                      <a:rPr lang="en-US" b="0" i="1" smtClean="0">
                        <a:latin typeface="Cambria Math" panose="02040503050406030204" pitchFamily="18" charset="0"/>
                      </a:rPr>
                      <m:t>𝑘</m:t>
                    </m:r>
                  </m:oMath>
                </a14:m>
                <a:r>
                  <a:rPr lang="en-US" dirty="0"/>
                  <a:t>-nearest neighbors (</a:t>
                </a:r>
                <a:r>
                  <a:rPr lang="en-US" dirty="0" err="1"/>
                  <a:t>kNN</a:t>
                </a:r>
                <a:r>
                  <a:rPr lang="en-US" dirty="0"/>
                  <a:t>) </a:t>
                </a:r>
              </a:p>
              <a:p>
                <a:r>
                  <a:rPr lang="en-US" dirty="0"/>
                  <a:t>Often have different weighting kernels – observations further away from the point contribute more to the local estimate than those further away in the neighborhood – normal kernel example in lab</a:t>
                </a:r>
              </a:p>
            </p:txBody>
          </p:sp>
        </mc:Choice>
        <mc:Fallback xmlns="">
          <p:sp>
            <p:nvSpPr>
              <p:cNvPr id="7" name="Content Placeholder 6">
                <a:extLst>
                  <a:ext uri="{FF2B5EF4-FFF2-40B4-BE49-F238E27FC236}">
                    <a16:creationId xmlns:a16="http://schemas.microsoft.com/office/drawing/2014/main" id="{8F3957AA-78F0-BF41-B76E-B7C365192A90}"/>
                  </a:ext>
                </a:extLst>
              </p:cNvPr>
              <p:cNvSpPr>
                <a:spLocks noGrp="1" noRot="1" noChangeAspect="1" noMove="1" noResize="1" noEditPoints="1" noAdjustHandles="1" noChangeArrowheads="1" noChangeShapeType="1" noTextEdit="1"/>
              </p:cNvSpPr>
              <p:nvPr>
                <p:ph idx="1"/>
              </p:nvPr>
            </p:nvSpPr>
            <p:spPr>
              <a:blipFill>
                <a:blip r:embed="rId2"/>
                <a:stretch>
                  <a:fillRect l="-1286" t="-2035"/>
                </a:stretch>
              </a:blipFill>
            </p:spPr>
            <p:txBody>
              <a:bodyPr/>
              <a:lstStyle/>
              <a:p>
                <a:r>
                  <a:rPr lang="en-US">
                    <a:noFill/>
                  </a:rPr>
                  <a:t> </a:t>
                </a:r>
              </a:p>
            </p:txBody>
          </p:sp>
        </mc:Fallback>
      </mc:AlternateContent>
    </p:spTree>
    <p:extLst>
      <p:ext uri="{BB962C8B-B14F-4D97-AF65-F5344CB8AC3E}">
        <p14:creationId xmlns:p14="http://schemas.microsoft.com/office/powerpoint/2010/main" val="22583827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2295CC5A-C539-9D48-A720-2279361EAB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4043" y="1691144"/>
            <a:ext cx="4572000" cy="4572000"/>
          </a:xfrm>
          <a:prstGeom prst="rect">
            <a:avLst/>
          </a:prstGeom>
        </p:spPr>
      </p:pic>
      <p:pic>
        <p:nvPicPr>
          <p:cNvPr id="16" name="Picture 15">
            <a:extLst>
              <a:ext uri="{FF2B5EF4-FFF2-40B4-BE49-F238E27FC236}">
                <a16:creationId xmlns:a16="http://schemas.microsoft.com/office/drawing/2014/main" id="{0C4EDD11-F9CD-9D4D-8BDB-0E426E1AE8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7030" y="1498582"/>
            <a:ext cx="1000462" cy="4802217"/>
          </a:xfrm>
          <a:prstGeom prst="rect">
            <a:avLst/>
          </a:prstGeom>
        </p:spPr>
      </p:pic>
      <p:sp>
        <p:nvSpPr>
          <p:cNvPr id="2" name="Title 1">
            <a:extLst>
              <a:ext uri="{FF2B5EF4-FFF2-40B4-BE49-F238E27FC236}">
                <a16:creationId xmlns:a16="http://schemas.microsoft.com/office/drawing/2014/main" id="{863C66D0-423E-F540-81C2-2E06313D2552}"/>
              </a:ext>
            </a:extLst>
          </p:cNvPr>
          <p:cNvSpPr>
            <a:spLocks noGrp="1"/>
          </p:cNvSpPr>
          <p:nvPr>
            <p:ph type="title"/>
          </p:nvPr>
        </p:nvSpPr>
        <p:spPr/>
        <p:txBody>
          <a:bodyPr/>
          <a:lstStyle/>
          <a:p>
            <a:r>
              <a:rPr lang="en-US" dirty="0"/>
              <a:t>Curse of dimensionality</a:t>
            </a:r>
          </a:p>
        </p:txBody>
      </p:sp>
      <p:sp>
        <p:nvSpPr>
          <p:cNvPr id="14" name="Content Placeholder 13">
            <a:extLst>
              <a:ext uri="{FF2B5EF4-FFF2-40B4-BE49-F238E27FC236}">
                <a16:creationId xmlns:a16="http://schemas.microsoft.com/office/drawing/2014/main" id="{68AB2BD7-CEDB-1249-9090-ECBEF7E02BBC}"/>
              </a:ext>
            </a:extLst>
          </p:cNvPr>
          <p:cNvSpPr>
            <a:spLocks noGrp="1"/>
          </p:cNvSpPr>
          <p:nvPr>
            <p:ph idx="1"/>
          </p:nvPr>
        </p:nvSpPr>
        <p:spPr>
          <a:xfrm>
            <a:off x="311971" y="1691144"/>
            <a:ext cx="2350545" cy="4351338"/>
          </a:xfrm>
        </p:spPr>
        <p:txBody>
          <a:bodyPr>
            <a:normAutofit fontScale="92500" lnSpcReduction="10000"/>
          </a:bodyPr>
          <a:lstStyle/>
          <a:p>
            <a:r>
              <a:rPr lang="en-US" dirty="0"/>
              <a:t>100 data points</a:t>
            </a:r>
          </a:p>
          <a:p>
            <a:r>
              <a:rPr lang="en-US" dirty="0"/>
              <a:t>Standardized on each axis</a:t>
            </a:r>
          </a:p>
          <a:p>
            <a:r>
              <a:rPr lang="en-US" dirty="0"/>
              <a:t>Compare size of kernel needed to capture 10 points in each of 1D and 2D cases</a:t>
            </a:r>
          </a:p>
        </p:txBody>
      </p:sp>
    </p:spTree>
    <p:extLst>
      <p:ext uri="{BB962C8B-B14F-4D97-AF65-F5344CB8AC3E}">
        <p14:creationId xmlns:p14="http://schemas.microsoft.com/office/powerpoint/2010/main" val="11388918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19DC8-0B44-814A-AD09-0D524CBD0490}"/>
              </a:ext>
            </a:extLst>
          </p:cNvPr>
          <p:cNvSpPr>
            <a:spLocks noGrp="1"/>
          </p:cNvSpPr>
          <p:nvPr>
            <p:ph type="title"/>
          </p:nvPr>
        </p:nvSpPr>
        <p:spPr/>
        <p:txBody>
          <a:bodyPr>
            <a:normAutofit/>
          </a:bodyPr>
          <a:lstStyle/>
          <a:p>
            <a:r>
              <a:rPr lang="en-US" dirty="0"/>
              <a:t>Linear model</a:t>
            </a: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4C297684-F5F1-3B4E-9036-133B7AF6F67E}"/>
                  </a:ext>
                </a:extLst>
              </p:cNvPr>
              <p:cNvSpPr>
                <a:spLocks noGrp="1"/>
              </p:cNvSpPr>
              <p:nvPr>
                <p:ph idx="1"/>
              </p:nvPr>
            </p:nvSpPr>
            <p:spPr>
              <a:xfrm>
                <a:off x="209945" y="1644491"/>
                <a:ext cx="8686800" cy="4690995"/>
              </a:xfrm>
            </p:spPr>
            <p:txBody>
              <a:bodyPr>
                <a:normAutofit fontScale="85000" lnSpcReduction="20000"/>
              </a:bodyPr>
              <a:lstStyle/>
              <a:p>
                <a:r>
                  <a:rPr lang="en-US" dirty="0"/>
                  <a:t>So far we have dealt with estimating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r>
                  <a:rPr lang="en-US" dirty="0"/>
                  <a:t> in a non-parametric way – i.e. using neighborhoods</a:t>
                </a:r>
              </a:p>
              <a:p>
                <a:r>
                  <a:rPr lang="en-US" dirty="0"/>
                  <a:t>But that leads to the curse of dimensionality</a:t>
                </a:r>
              </a:p>
              <a:p>
                <a:r>
                  <a:rPr lang="en-US" dirty="0"/>
                  <a:t>We can get around the curse of dimensionality by adding structure or defining a model</a:t>
                </a:r>
              </a:p>
              <a:p>
                <a:r>
                  <a:rPr lang="en-US" dirty="0"/>
                  <a:t>You have seen the </a:t>
                </a:r>
                <a:r>
                  <a:rPr lang="en-US" i="1" dirty="0"/>
                  <a:t>linear</a:t>
                </a:r>
                <a:r>
                  <a:rPr lang="en-US" dirty="0"/>
                  <a:t> </a:t>
                </a:r>
                <a:r>
                  <a:rPr lang="en-US" i="1" dirty="0"/>
                  <a:t>model</a:t>
                </a:r>
                <a:r>
                  <a:rPr lang="en-US" dirty="0"/>
                  <a:t> before, but we will look at it slightly differently to motivate the machine learning paradigm</a:t>
                </a:r>
              </a:p>
              <a:p>
                <a:r>
                  <a:rPr lang="en-US" dirty="0"/>
                  <a:t>Linear model has form: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b="0" i="1" smtClean="0">
                            <a:latin typeface="Cambria Math" panose="02040503050406030204" pitchFamily="18" charset="0"/>
                          </a:rPr>
                          <m:t>𝑋</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2</m:t>
                        </m:r>
                      </m:sub>
                    </m:sSub>
                    <m:sSub>
                      <m:sSubPr>
                        <m:ctrlPr>
                          <a:rPr lang="en-US" i="1">
                            <a:latin typeface="Cambria Math" panose="02040503050406030204" pitchFamily="18" charset="0"/>
                          </a:rPr>
                        </m:ctrlPr>
                      </m:sSubPr>
                      <m:e>
                        <m:r>
                          <a:rPr lang="en-US" b="0" i="1" smtClean="0">
                            <a:latin typeface="Cambria Math" panose="02040503050406030204" pitchFamily="18" charset="0"/>
                          </a:rPr>
                          <m:t>𝑋</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𝑝</m:t>
                        </m:r>
                      </m:sub>
                    </m:sSub>
                    <m:sSub>
                      <m:sSubPr>
                        <m:ctrlPr>
                          <a:rPr lang="en-US" i="1">
                            <a:latin typeface="Cambria Math" panose="02040503050406030204" pitchFamily="18" charset="0"/>
                          </a:rPr>
                        </m:ctrlPr>
                      </m:sSubPr>
                      <m:e>
                        <m:r>
                          <a:rPr lang="en-US" b="0" i="1" smtClean="0">
                            <a:latin typeface="Cambria Math" panose="02040503050406030204" pitchFamily="18" charset="0"/>
                          </a:rPr>
                          <m:t>𝑋</m:t>
                        </m:r>
                      </m:e>
                      <m:sub>
                        <m:r>
                          <a:rPr lang="en-US" i="1">
                            <a:latin typeface="Cambria Math" panose="02040503050406030204" pitchFamily="18" charset="0"/>
                          </a:rPr>
                          <m:t>𝑝</m:t>
                        </m:r>
                      </m:sub>
                    </m:sSub>
                  </m:oMath>
                </a14:m>
                <a:endParaRPr lang="en-US" b="0" dirty="0"/>
              </a:p>
              <a:p>
                <a:r>
                  <a:rPr lang="en-US" dirty="0"/>
                  <a:t>Specified in terms of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+1</m:t>
                    </m:r>
                  </m:oMath>
                </a14:m>
                <a:r>
                  <a:rPr lang="en-US" b="0" dirty="0"/>
                  <a:t> parameters </a:t>
                </a:r>
                <a14:m>
                  <m:oMath xmlns:m="http://schemas.openxmlformats.org/officeDocument/2006/math">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0</m:t>
                            </m:r>
                          </m:sub>
                        </m:sSub>
                        <m:r>
                          <m:rPr>
                            <m:nor/>
                          </m:rPr>
                          <a:rPr lang="en-US" dirty="0"/>
                          <m:t>,</m:t>
                        </m:r>
                        <m:r>
                          <a:rPr lang="en-US" b="0" i="1" dirty="0" smtClean="0">
                            <a:latin typeface="Cambria Math" panose="02040503050406030204" pitchFamily="18" charset="0"/>
                          </a:rPr>
                          <m:t>   </m:t>
                        </m:r>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𝑝</m:t>
                        </m:r>
                      </m:sub>
                    </m:sSub>
                  </m:oMath>
                </a14:m>
                <a:endParaRPr lang="en-US" b="0" dirty="0"/>
              </a:p>
              <a:p>
                <a:r>
                  <a:rPr lang="en-US" dirty="0"/>
                  <a:t>Estimate parameters by fitting linear model to training data</a:t>
                </a:r>
              </a:p>
              <a:p>
                <a:r>
                  <a:rPr lang="en-US" b="0" dirty="0"/>
                  <a:t>Although the linear model is almost always wrong, it can serve as a useful and interpretable approximation to the true function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endParaRPr lang="en-US" b="0" dirty="0"/>
              </a:p>
            </p:txBody>
          </p:sp>
        </mc:Choice>
        <mc:Fallback xmlns="">
          <p:sp>
            <p:nvSpPr>
              <p:cNvPr id="8" name="Content Placeholder 7">
                <a:extLst>
                  <a:ext uri="{FF2B5EF4-FFF2-40B4-BE49-F238E27FC236}">
                    <a16:creationId xmlns:a16="http://schemas.microsoft.com/office/drawing/2014/main" id="{4C297684-F5F1-3B4E-9036-133B7AF6F67E}"/>
                  </a:ext>
                </a:extLst>
              </p:cNvPr>
              <p:cNvSpPr>
                <a:spLocks noGrp="1" noRot="1" noChangeAspect="1" noMove="1" noResize="1" noEditPoints="1" noAdjustHandles="1" noChangeArrowheads="1" noChangeShapeType="1" noTextEdit="1"/>
              </p:cNvSpPr>
              <p:nvPr>
                <p:ph idx="1"/>
              </p:nvPr>
            </p:nvSpPr>
            <p:spPr>
              <a:xfrm>
                <a:off x="209945" y="1644491"/>
                <a:ext cx="8686800" cy="4690995"/>
              </a:xfrm>
              <a:blipFill>
                <a:blip r:embed="rId2"/>
                <a:stretch>
                  <a:fillRect l="-876" t="-2156" r="-1606"/>
                </a:stretch>
              </a:blipFill>
            </p:spPr>
            <p:txBody>
              <a:bodyPr/>
              <a:lstStyle/>
              <a:p>
                <a:r>
                  <a:rPr lang="en-US">
                    <a:noFill/>
                  </a:rPr>
                  <a:t> </a:t>
                </a:r>
              </a:p>
            </p:txBody>
          </p:sp>
        </mc:Fallback>
      </mc:AlternateContent>
    </p:spTree>
    <p:extLst>
      <p:ext uri="{BB962C8B-B14F-4D97-AF65-F5344CB8AC3E}">
        <p14:creationId xmlns:p14="http://schemas.microsoft.com/office/powerpoint/2010/main" val="9478677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384B2-50C0-5849-A78F-8B300BDC968D}"/>
              </a:ext>
            </a:extLst>
          </p:cNvPr>
          <p:cNvSpPr>
            <a:spLocks noGrp="1"/>
          </p:cNvSpPr>
          <p:nvPr>
            <p:ph type="title"/>
          </p:nvPr>
        </p:nvSpPr>
        <p:spPr/>
        <p:txBody>
          <a:bodyPr/>
          <a:lstStyle/>
          <a:p>
            <a:r>
              <a:rPr lang="en-US" dirty="0"/>
              <a:t>Linear model – linear </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95F6C0BB-E908-B242-9A19-39B7A15CADE8}"/>
                  </a:ext>
                </a:extLst>
              </p:cNvPr>
              <p:cNvSpPr>
                <a:spLocks noGrp="1"/>
              </p:cNvSpPr>
              <p:nvPr>
                <p:ph idx="1"/>
              </p:nvPr>
            </p:nvSpPr>
            <p:spPr>
              <a:xfrm>
                <a:off x="152788" y="1597838"/>
                <a:ext cx="3383514" cy="4351338"/>
              </a:xfrm>
            </p:spPr>
            <p:txBody>
              <a:bodyPr/>
              <a:lstStyle/>
              <a:p>
                <a:r>
                  <a:rPr lang="en-US" dirty="0"/>
                  <a:t>Fit the model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d>
                      <m:dPr>
                        <m:ctrlPr>
                          <a:rPr lang="en-US" i="1">
                            <a:latin typeface="Cambria Math" panose="02040503050406030204" pitchFamily="18" charset="0"/>
                          </a:rPr>
                        </m:ctrlPr>
                      </m:dPr>
                      <m:e>
                        <m:r>
                          <a:rPr lang="en-US" i="1">
                            <a:latin typeface="Cambria Math" panose="02040503050406030204" pitchFamily="18" charset="0"/>
                          </a:rPr>
                          <m:t>𝑋</m:t>
                        </m:r>
                      </m:e>
                    </m:d>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𝛽</m:t>
                            </m:r>
                          </m:e>
                        </m:acc>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𝛽</m:t>
                            </m:r>
                          </m:e>
                        </m:acc>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1</m:t>
                        </m:r>
                      </m:sub>
                    </m:sSub>
                  </m:oMath>
                </a14:m>
                <a:endParaRPr lang="en-US" dirty="0"/>
              </a:p>
              <a:p>
                <a:r>
                  <a:rPr lang="en-US" dirty="0"/>
                  <a:t>Finds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𝛽</m:t>
                            </m:r>
                          </m:e>
                        </m:acc>
                      </m:e>
                      <m:sub>
                        <m:r>
                          <a:rPr lang="en-US" i="1">
                            <a:latin typeface="Cambria Math" panose="02040503050406030204" pitchFamily="18" charset="0"/>
                          </a:rPr>
                          <m:t>0</m:t>
                        </m:r>
                      </m:sub>
                    </m:sSub>
                  </m:oMath>
                </a14:m>
                <a:r>
                  <a:rPr lang="en-US" dirty="0"/>
                  <a:t> and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𝛽</m:t>
                            </m:r>
                          </m:e>
                        </m:acc>
                      </m:e>
                      <m:sub>
                        <m:r>
                          <a:rPr lang="en-US" i="1">
                            <a:latin typeface="Cambria Math" panose="02040503050406030204" pitchFamily="18" charset="0"/>
                          </a:rPr>
                          <m:t>1</m:t>
                        </m:r>
                      </m:sub>
                    </m:sSub>
                  </m:oMath>
                </a14:m>
                <a:r>
                  <a:rPr lang="en-US" dirty="0"/>
                  <a:t> that minimize MSE </a:t>
                </a:r>
              </a:p>
              <a:p>
                <a:r>
                  <a:rPr lang="en-US" dirty="0"/>
                  <a:t>Straight forward for linear models – analytic solution</a:t>
                </a:r>
              </a:p>
            </p:txBody>
          </p:sp>
        </mc:Choice>
        <mc:Fallback xmlns="">
          <p:sp>
            <p:nvSpPr>
              <p:cNvPr id="4" name="Content Placeholder 3">
                <a:extLst>
                  <a:ext uri="{FF2B5EF4-FFF2-40B4-BE49-F238E27FC236}">
                    <a16:creationId xmlns:a16="http://schemas.microsoft.com/office/drawing/2014/main" id="{95F6C0BB-E908-B242-9A19-39B7A15CADE8}"/>
                  </a:ext>
                </a:extLst>
              </p:cNvPr>
              <p:cNvSpPr>
                <a:spLocks noGrp="1" noRot="1" noChangeAspect="1" noMove="1" noResize="1" noEditPoints="1" noAdjustHandles="1" noChangeArrowheads="1" noChangeShapeType="1" noTextEdit="1"/>
              </p:cNvSpPr>
              <p:nvPr>
                <p:ph idx="1"/>
              </p:nvPr>
            </p:nvSpPr>
            <p:spPr>
              <a:xfrm>
                <a:off x="152788" y="1597838"/>
                <a:ext cx="3383514" cy="4351338"/>
              </a:xfrm>
              <a:blipFill>
                <a:blip r:embed="rId2"/>
                <a:stretch>
                  <a:fillRect l="-3383" t="-1458" r="-4887"/>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80B1E8CE-D8E7-8541-8C18-718AFDD154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1268" y="2205005"/>
            <a:ext cx="5524500" cy="4127500"/>
          </a:xfrm>
          <a:prstGeom prst="rect">
            <a:avLst/>
          </a:prstGeom>
        </p:spPr>
      </p:pic>
    </p:spTree>
    <p:extLst>
      <p:ext uri="{BB962C8B-B14F-4D97-AF65-F5344CB8AC3E}">
        <p14:creationId xmlns:p14="http://schemas.microsoft.com/office/powerpoint/2010/main" val="1609286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39248-BE2C-CA4D-AF12-9871F0FD43FF}"/>
              </a:ext>
            </a:extLst>
          </p:cNvPr>
          <p:cNvSpPr>
            <a:spLocks noGrp="1"/>
          </p:cNvSpPr>
          <p:nvPr>
            <p:ph type="title"/>
          </p:nvPr>
        </p:nvSpPr>
        <p:spPr/>
        <p:txBody>
          <a:bodyPr/>
          <a:lstStyle/>
          <a:p>
            <a:r>
              <a:rPr lang="en-US" dirty="0"/>
              <a:t>Texts</a:t>
            </a:r>
          </a:p>
        </p:txBody>
      </p:sp>
      <p:sp>
        <p:nvSpPr>
          <p:cNvPr id="3" name="Content Placeholder 2">
            <a:extLst>
              <a:ext uri="{FF2B5EF4-FFF2-40B4-BE49-F238E27FC236}">
                <a16:creationId xmlns:a16="http://schemas.microsoft.com/office/drawing/2014/main" id="{7DFC05F6-726A-7541-BC52-A782AC88393B}"/>
              </a:ext>
            </a:extLst>
          </p:cNvPr>
          <p:cNvSpPr>
            <a:spLocks noGrp="1"/>
          </p:cNvSpPr>
          <p:nvPr>
            <p:ph idx="1"/>
          </p:nvPr>
        </p:nvSpPr>
        <p:spPr>
          <a:xfrm>
            <a:off x="371475" y="1691144"/>
            <a:ext cx="5229225" cy="4351338"/>
          </a:xfrm>
        </p:spPr>
        <p:txBody>
          <a:bodyPr>
            <a:normAutofit fontScale="85000" lnSpcReduction="20000"/>
          </a:bodyPr>
          <a:lstStyle/>
          <a:p>
            <a:r>
              <a:rPr lang="en-US" dirty="0"/>
              <a:t>Parts of this course borrow from </a:t>
            </a:r>
            <a:r>
              <a:rPr lang="en-US" i="1" dirty="0"/>
              <a:t>An Introduction to Statistical Learning</a:t>
            </a:r>
            <a:r>
              <a:rPr lang="en-US" dirty="0"/>
              <a:t>, and associated lectures. James et al., available for free at: </a:t>
            </a:r>
            <a:r>
              <a:rPr lang="en-US" dirty="0">
                <a:hlinkClick r:id="rId2"/>
              </a:rPr>
              <a:t>https://www-bcf.usc.edu/~gareth/ISL/</a:t>
            </a:r>
            <a:endParaRPr lang="en-US" dirty="0"/>
          </a:p>
          <a:p>
            <a:r>
              <a:rPr lang="en-US" dirty="0"/>
              <a:t>Also useful is the more technical </a:t>
            </a:r>
            <a:r>
              <a:rPr lang="en-US" i="1" dirty="0"/>
              <a:t>Elements of Statistical Learning</a:t>
            </a:r>
            <a:r>
              <a:rPr lang="en-US" dirty="0"/>
              <a:t>: </a:t>
            </a:r>
            <a:r>
              <a:rPr lang="en-US" dirty="0">
                <a:hlinkClick r:id="rId3"/>
              </a:rPr>
              <a:t>http://web.stanford.edu/~hastie/ElemStatLearn/</a:t>
            </a:r>
            <a:r>
              <a:rPr lang="en-US" dirty="0"/>
              <a:t> (again, available free)</a:t>
            </a:r>
          </a:p>
          <a:p>
            <a:r>
              <a:rPr lang="en-US" dirty="0"/>
              <a:t>There is a myriad of Machine Learning in R books (of varying quality), many of which are available free via UCSF electronic library.</a:t>
            </a:r>
          </a:p>
        </p:txBody>
      </p:sp>
      <p:pic>
        <p:nvPicPr>
          <p:cNvPr id="5" name="Picture 4">
            <a:extLst>
              <a:ext uri="{FF2B5EF4-FFF2-40B4-BE49-F238E27FC236}">
                <a16:creationId xmlns:a16="http://schemas.microsoft.com/office/drawing/2014/main" id="{50FD01EC-834A-0747-BCFE-0BF49C0773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3575" y="1409363"/>
            <a:ext cx="3276600" cy="4914900"/>
          </a:xfrm>
          <a:prstGeom prst="rect">
            <a:avLst/>
          </a:prstGeom>
        </p:spPr>
      </p:pic>
    </p:spTree>
    <p:extLst>
      <p:ext uri="{BB962C8B-B14F-4D97-AF65-F5344CB8AC3E}">
        <p14:creationId xmlns:p14="http://schemas.microsoft.com/office/powerpoint/2010/main" val="29029715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384B2-50C0-5849-A78F-8B300BDC968D}"/>
              </a:ext>
            </a:extLst>
          </p:cNvPr>
          <p:cNvSpPr>
            <a:spLocks noGrp="1"/>
          </p:cNvSpPr>
          <p:nvPr>
            <p:ph type="title"/>
          </p:nvPr>
        </p:nvSpPr>
        <p:spPr/>
        <p:txBody>
          <a:bodyPr/>
          <a:lstStyle/>
          <a:p>
            <a:r>
              <a:rPr lang="en-US" dirty="0"/>
              <a:t>Linear model – quadratic </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95F6C0BB-E908-B242-9A19-39B7A15CADE8}"/>
                  </a:ext>
                </a:extLst>
              </p:cNvPr>
              <p:cNvSpPr>
                <a:spLocks noGrp="1"/>
              </p:cNvSpPr>
              <p:nvPr>
                <p:ph idx="1"/>
              </p:nvPr>
            </p:nvSpPr>
            <p:spPr>
              <a:xfrm>
                <a:off x="302078" y="1607168"/>
                <a:ext cx="7886700" cy="4351338"/>
              </a:xfrm>
            </p:spPr>
            <p:txBody>
              <a:bodyPr/>
              <a:lstStyle/>
              <a:p>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d>
                      <m:dPr>
                        <m:ctrlPr>
                          <a:rPr lang="en-US" i="1">
                            <a:latin typeface="Cambria Math" panose="02040503050406030204" pitchFamily="18" charset="0"/>
                          </a:rPr>
                        </m:ctrlPr>
                      </m:dPr>
                      <m:e>
                        <m:r>
                          <a:rPr lang="en-US" i="1">
                            <a:latin typeface="Cambria Math" panose="02040503050406030204" pitchFamily="18" charset="0"/>
                          </a:rPr>
                          <m:t>𝑋</m:t>
                        </m:r>
                      </m:e>
                    </m:d>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𝛽</m:t>
                            </m:r>
                          </m:e>
                        </m:acc>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𝛽</m:t>
                            </m:r>
                          </m:e>
                        </m:acc>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𝛽</m:t>
                            </m:r>
                          </m:e>
                        </m:acc>
                      </m:e>
                      <m:sub>
                        <m:r>
                          <a:rPr lang="en-US" i="1">
                            <a:latin typeface="Cambria Math" panose="02040503050406030204" pitchFamily="18" charset="0"/>
                            <a:ea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smtClean="0">
                            <a:latin typeface="Cambria Math" panose="02040503050406030204" pitchFamily="18" charset="0"/>
                          </a:rPr>
                          <m:t>2</m:t>
                        </m:r>
                      </m:sub>
                    </m:sSub>
                  </m:oMath>
                </a14:m>
                <a:endParaRPr lang="en-US" dirty="0"/>
              </a:p>
            </p:txBody>
          </p:sp>
        </mc:Choice>
        <mc:Fallback xmlns="">
          <p:sp>
            <p:nvSpPr>
              <p:cNvPr id="4" name="Content Placeholder 3">
                <a:extLst>
                  <a:ext uri="{FF2B5EF4-FFF2-40B4-BE49-F238E27FC236}">
                    <a16:creationId xmlns:a16="http://schemas.microsoft.com/office/drawing/2014/main" id="{95F6C0BB-E908-B242-9A19-39B7A15CADE8}"/>
                  </a:ext>
                </a:extLst>
              </p:cNvPr>
              <p:cNvSpPr>
                <a:spLocks noGrp="1" noRot="1" noChangeAspect="1" noMove="1" noResize="1" noEditPoints="1" noAdjustHandles="1" noChangeArrowheads="1" noChangeShapeType="1" noTextEdit="1"/>
              </p:cNvSpPr>
              <p:nvPr>
                <p:ph idx="1"/>
              </p:nvPr>
            </p:nvSpPr>
            <p:spPr>
              <a:xfrm>
                <a:off x="302078" y="1607168"/>
                <a:ext cx="7886700" cy="4351338"/>
              </a:xfrm>
              <a:blipFill>
                <a:blip r:embed="rId2"/>
                <a:stretch>
                  <a:fillRect l="-1449" t="-1166"/>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B60D5CA3-D906-A245-BDDE-F769B4027C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1268" y="2205005"/>
            <a:ext cx="5524500" cy="4127500"/>
          </a:xfrm>
          <a:prstGeom prst="rect">
            <a:avLst/>
          </a:prstGeom>
        </p:spPr>
      </p:pic>
    </p:spTree>
    <p:extLst>
      <p:ext uri="{BB962C8B-B14F-4D97-AF65-F5344CB8AC3E}">
        <p14:creationId xmlns:p14="http://schemas.microsoft.com/office/powerpoint/2010/main" val="3993483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B2D9918-0316-4243-9003-13D67B9C1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1268" y="2205005"/>
            <a:ext cx="5524500" cy="4127500"/>
          </a:xfrm>
          <a:prstGeom prst="rect">
            <a:avLst/>
          </a:prstGeom>
        </p:spPr>
      </p:pic>
      <p:sp>
        <p:nvSpPr>
          <p:cNvPr id="2" name="Title 1">
            <a:extLst>
              <a:ext uri="{FF2B5EF4-FFF2-40B4-BE49-F238E27FC236}">
                <a16:creationId xmlns:a16="http://schemas.microsoft.com/office/drawing/2014/main" id="{9D2384B2-50C0-5849-A78F-8B300BDC968D}"/>
              </a:ext>
            </a:extLst>
          </p:cNvPr>
          <p:cNvSpPr>
            <a:spLocks noGrp="1"/>
          </p:cNvSpPr>
          <p:nvPr>
            <p:ph type="title"/>
          </p:nvPr>
        </p:nvSpPr>
        <p:spPr/>
        <p:txBody>
          <a:bodyPr/>
          <a:lstStyle/>
          <a:p>
            <a:r>
              <a:rPr lang="en-US" dirty="0"/>
              <a:t>Linear model – cubic</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95F6C0BB-E908-B242-9A19-39B7A15CADE8}"/>
                  </a:ext>
                </a:extLst>
              </p:cNvPr>
              <p:cNvSpPr>
                <a:spLocks noGrp="1"/>
              </p:cNvSpPr>
              <p:nvPr>
                <p:ph idx="1"/>
              </p:nvPr>
            </p:nvSpPr>
            <p:spPr>
              <a:xfrm>
                <a:off x="302078" y="1607168"/>
                <a:ext cx="7886700" cy="4351338"/>
              </a:xfrm>
            </p:spPr>
            <p:txBody>
              <a:bodyPr/>
              <a:lstStyle/>
              <a:p>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d>
                      <m:dPr>
                        <m:ctrlPr>
                          <a:rPr lang="en-US" i="1">
                            <a:latin typeface="Cambria Math" panose="02040503050406030204" pitchFamily="18" charset="0"/>
                          </a:rPr>
                        </m:ctrlPr>
                      </m:dPr>
                      <m:e>
                        <m:r>
                          <a:rPr lang="en-US" i="1">
                            <a:latin typeface="Cambria Math" panose="02040503050406030204" pitchFamily="18" charset="0"/>
                          </a:rPr>
                          <m:t>𝑋</m:t>
                        </m:r>
                      </m:e>
                    </m:d>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𝛽</m:t>
                            </m:r>
                          </m:e>
                        </m:acc>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𝛽</m:t>
                            </m:r>
                          </m:e>
                        </m:acc>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𝛽</m:t>
                            </m:r>
                          </m:e>
                        </m:acc>
                      </m:e>
                      <m:sub>
                        <m:r>
                          <a:rPr lang="en-US" i="1">
                            <a:latin typeface="Cambria Math" panose="02040503050406030204" pitchFamily="18" charset="0"/>
                            <a:ea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smtClean="0">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𝛽</m:t>
                            </m:r>
                          </m:e>
                        </m:acc>
                      </m:e>
                      <m:sub>
                        <m:r>
                          <a:rPr lang="en-US" b="0" i="1" smtClean="0">
                            <a:latin typeface="Cambria Math" panose="02040503050406030204" pitchFamily="18" charset="0"/>
                            <a:ea typeface="Cambria Math" panose="02040503050406030204" pitchFamily="18" charset="0"/>
                          </a:rPr>
                          <m:t>3</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b="0" i="1" smtClean="0">
                            <a:latin typeface="Cambria Math" panose="02040503050406030204" pitchFamily="18" charset="0"/>
                          </a:rPr>
                          <m:t>3</m:t>
                        </m:r>
                      </m:sub>
                    </m:sSub>
                  </m:oMath>
                </a14:m>
                <a:endParaRPr lang="en-US" dirty="0"/>
              </a:p>
            </p:txBody>
          </p:sp>
        </mc:Choice>
        <mc:Fallback xmlns="">
          <p:sp>
            <p:nvSpPr>
              <p:cNvPr id="4" name="Content Placeholder 3">
                <a:extLst>
                  <a:ext uri="{FF2B5EF4-FFF2-40B4-BE49-F238E27FC236}">
                    <a16:creationId xmlns:a16="http://schemas.microsoft.com/office/drawing/2014/main" id="{95F6C0BB-E908-B242-9A19-39B7A15CADE8}"/>
                  </a:ext>
                </a:extLst>
              </p:cNvPr>
              <p:cNvSpPr>
                <a:spLocks noGrp="1" noRot="1" noChangeAspect="1" noMove="1" noResize="1" noEditPoints="1" noAdjustHandles="1" noChangeArrowheads="1" noChangeShapeType="1" noTextEdit="1"/>
              </p:cNvSpPr>
              <p:nvPr>
                <p:ph idx="1"/>
              </p:nvPr>
            </p:nvSpPr>
            <p:spPr>
              <a:xfrm>
                <a:off x="302078" y="1607168"/>
                <a:ext cx="7886700" cy="4351338"/>
              </a:xfrm>
              <a:blipFill>
                <a:blip r:embed="rId3"/>
                <a:stretch>
                  <a:fillRect l="-1449" t="-1166"/>
                </a:stretch>
              </a:blipFill>
            </p:spPr>
            <p:txBody>
              <a:bodyPr/>
              <a:lstStyle/>
              <a:p>
                <a:r>
                  <a:rPr lang="en-US">
                    <a:noFill/>
                  </a:rPr>
                  <a:t> </a:t>
                </a:r>
              </a:p>
            </p:txBody>
          </p:sp>
        </mc:Fallback>
      </mc:AlternateContent>
    </p:spTree>
    <p:extLst>
      <p:ext uri="{BB962C8B-B14F-4D97-AF65-F5344CB8AC3E}">
        <p14:creationId xmlns:p14="http://schemas.microsoft.com/office/powerpoint/2010/main" val="5385893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110B05-9A39-6246-8B20-FEFE229886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1268" y="2205005"/>
            <a:ext cx="5524500" cy="4127500"/>
          </a:xfrm>
          <a:prstGeom prst="rect">
            <a:avLst/>
          </a:prstGeom>
        </p:spPr>
      </p:pic>
      <p:sp>
        <p:nvSpPr>
          <p:cNvPr id="2" name="Title 1">
            <a:extLst>
              <a:ext uri="{FF2B5EF4-FFF2-40B4-BE49-F238E27FC236}">
                <a16:creationId xmlns:a16="http://schemas.microsoft.com/office/drawing/2014/main" id="{9D2384B2-50C0-5849-A78F-8B300BDC968D}"/>
              </a:ext>
            </a:extLst>
          </p:cNvPr>
          <p:cNvSpPr>
            <a:spLocks noGrp="1"/>
          </p:cNvSpPr>
          <p:nvPr>
            <p:ph type="title"/>
          </p:nvPr>
        </p:nvSpPr>
        <p:spPr/>
        <p:txBody>
          <a:bodyPr/>
          <a:lstStyle/>
          <a:p>
            <a:r>
              <a:rPr lang="en-US" dirty="0"/>
              <a:t>Linear model – quartic </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95F6C0BB-E908-B242-9A19-39B7A15CADE8}"/>
                  </a:ext>
                </a:extLst>
              </p:cNvPr>
              <p:cNvSpPr>
                <a:spLocks noGrp="1"/>
              </p:cNvSpPr>
              <p:nvPr>
                <p:ph idx="1"/>
              </p:nvPr>
            </p:nvSpPr>
            <p:spPr>
              <a:xfrm>
                <a:off x="302078" y="1607168"/>
                <a:ext cx="7886700" cy="4351338"/>
              </a:xfrm>
            </p:spPr>
            <p:txBody>
              <a:bodyPr/>
              <a:lstStyle/>
              <a:p>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d>
                      <m:dPr>
                        <m:ctrlPr>
                          <a:rPr lang="en-US" i="1">
                            <a:latin typeface="Cambria Math" panose="02040503050406030204" pitchFamily="18" charset="0"/>
                          </a:rPr>
                        </m:ctrlPr>
                      </m:dPr>
                      <m:e>
                        <m:r>
                          <a:rPr lang="en-US" i="1">
                            <a:latin typeface="Cambria Math" panose="02040503050406030204" pitchFamily="18" charset="0"/>
                          </a:rPr>
                          <m:t>𝑋</m:t>
                        </m:r>
                      </m:e>
                    </m:d>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𝛽</m:t>
                            </m:r>
                          </m:e>
                        </m:acc>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𝛽</m:t>
                            </m:r>
                          </m:e>
                        </m:acc>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𝛽</m:t>
                            </m:r>
                          </m:e>
                        </m:acc>
                      </m:e>
                      <m:sub>
                        <m:r>
                          <a:rPr lang="en-US" i="1">
                            <a:latin typeface="Cambria Math" panose="02040503050406030204" pitchFamily="18" charset="0"/>
                            <a:ea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smtClean="0">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𝛽</m:t>
                            </m:r>
                          </m:e>
                        </m:acc>
                      </m:e>
                      <m:sub>
                        <m:r>
                          <a:rPr lang="en-US" b="0" i="1" smtClean="0">
                            <a:latin typeface="Cambria Math" panose="02040503050406030204" pitchFamily="18" charset="0"/>
                            <a:ea typeface="Cambria Math" panose="02040503050406030204" pitchFamily="18" charset="0"/>
                          </a:rPr>
                          <m:t>3</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b="0" i="1" smtClean="0">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𝛽</m:t>
                            </m:r>
                          </m:e>
                        </m:acc>
                      </m:e>
                      <m:sub>
                        <m:r>
                          <a:rPr lang="en-US" b="0" i="1" smtClean="0">
                            <a:latin typeface="Cambria Math" panose="02040503050406030204" pitchFamily="18" charset="0"/>
                            <a:ea typeface="Cambria Math" panose="02040503050406030204" pitchFamily="18" charset="0"/>
                          </a:rPr>
                          <m:t>4</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b="0" i="1" smtClean="0">
                            <a:latin typeface="Cambria Math" panose="02040503050406030204" pitchFamily="18" charset="0"/>
                          </a:rPr>
                          <m:t>4</m:t>
                        </m:r>
                      </m:sub>
                    </m:sSub>
                  </m:oMath>
                </a14:m>
                <a:endParaRPr lang="en-US" dirty="0"/>
              </a:p>
            </p:txBody>
          </p:sp>
        </mc:Choice>
        <mc:Fallback xmlns="">
          <p:sp>
            <p:nvSpPr>
              <p:cNvPr id="4" name="Content Placeholder 3">
                <a:extLst>
                  <a:ext uri="{FF2B5EF4-FFF2-40B4-BE49-F238E27FC236}">
                    <a16:creationId xmlns:a16="http://schemas.microsoft.com/office/drawing/2014/main" id="{95F6C0BB-E908-B242-9A19-39B7A15CADE8}"/>
                  </a:ext>
                </a:extLst>
              </p:cNvPr>
              <p:cNvSpPr>
                <a:spLocks noGrp="1" noRot="1" noChangeAspect="1" noMove="1" noResize="1" noEditPoints="1" noAdjustHandles="1" noChangeArrowheads="1" noChangeShapeType="1" noTextEdit="1"/>
              </p:cNvSpPr>
              <p:nvPr>
                <p:ph idx="1"/>
              </p:nvPr>
            </p:nvSpPr>
            <p:spPr>
              <a:xfrm>
                <a:off x="302078" y="1607168"/>
                <a:ext cx="7886700" cy="4351338"/>
              </a:xfrm>
              <a:blipFill>
                <a:blip r:embed="rId3"/>
                <a:stretch>
                  <a:fillRect l="-1449" t="-1166"/>
                </a:stretch>
              </a:blipFill>
            </p:spPr>
            <p:txBody>
              <a:bodyPr/>
              <a:lstStyle/>
              <a:p>
                <a:r>
                  <a:rPr lang="en-US">
                    <a:noFill/>
                  </a:rPr>
                  <a:t> </a:t>
                </a:r>
              </a:p>
            </p:txBody>
          </p:sp>
        </mc:Fallback>
      </mc:AlternateContent>
    </p:spTree>
    <p:extLst>
      <p:ext uri="{BB962C8B-B14F-4D97-AF65-F5344CB8AC3E}">
        <p14:creationId xmlns:p14="http://schemas.microsoft.com/office/powerpoint/2010/main" val="9033184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26E103-49D6-D846-9E3B-D1F881DC7E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1268" y="2205005"/>
            <a:ext cx="5524500" cy="4127500"/>
          </a:xfrm>
          <a:prstGeom prst="rect">
            <a:avLst/>
          </a:prstGeom>
        </p:spPr>
      </p:pic>
      <p:sp>
        <p:nvSpPr>
          <p:cNvPr id="2" name="Title 1">
            <a:extLst>
              <a:ext uri="{FF2B5EF4-FFF2-40B4-BE49-F238E27FC236}">
                <a16:creationId xmlns:a16="http://schemas.microsoft.com/office/drawing/2014/main" id="{9D2384B2-50C0-5849-A78F-8B300BDC968D}"/>
              </a:ext>
            </a:extLst>
          </p:cNvPr>
          <p:cNvSpPr>
            <a:spLocks noGrp="1"/>
          </p:cNvSpPr>
          <p:nvPr>
            <p:ph type="title"/>
          </p:nvPr>
        </p:nvSpPr>
        <p:spPr/>
        <p:txBody>
          <a:bodyPr/>
          <a:lstStyle/>
          <a:p>
            <a:r>
              <a:rPr lang="en-US" dirty="0"/>
              <a:t>Linear model – </a:t>
            </a:r>
            <a:r>
              <a:rPr lang="en-US" dirty="0" err="1"/>
              <a:t>quintic</a:t>
            </a:r>
            <a:r>
              <a:rPr lang="en-US" dirty="0"/>
              <a:t> </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95F6C0BB-E908-B242-9A19-39B7A15CADE8}"/>
                  </a:ext>
                </a:extLst>
              </p:cNvPr>
              <p:cNvSpPr>
                <a:spLocks noGrp="1"/>
              </p:cNvSpPr>
              <p:nvPr>
                <p:ph idx="1"/>
              </p:nvPr>
            </p:nvSpPr>
            <p:spPr>
              <a:xfrm>
                <a:off x="302078" y="1607168"/>
                <a:ext cx="7886700" cy="4351338"/>
              </a:xfrm>
            </p:spPr>
            <p:txBody>
              <a:bodyPr/>
              <a:lstStyle/>
              <a:p>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d>
                      <m:dPr>
                        <m:ctrlPr>
                          <a:rPr lang="en-US" i="1">
                            <a:latin typeface="Cambria Math" panose="02040503050406030204" pitchFamily="18" charset="0"/>
                          </a:rPr>
                        </m:ctrlPr>
                      </m:dPr>
                      <m:e>
                        <m:r>
                          <a:rPr lang="en-US" i="1">
                            <a:latin typeface="Cambria Math" panose="02040503050406030204" pitchFamily="18" charset="0"/>
                          </a:rPr>
                          <m:t>𝑋</m:t>
                        </m:r>
                      </m:e>
                    </m:d>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𝛽</m:t>
                            </m:r>
                          </m:e>
                        </m:acc>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𝛽</m:t>
                            </m:r>
                          </m:e>
                        </m:acc>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𝛽</m:t>
                            </m:r>
                          </m:e>
                        </m:acc>
                      </m:e>
                      <m:sub>
                        <m:r>
                          <a:rPr lang="en-US" i="1">
                            <a:latin typeface="Cambria Math" panose="02040503050406030204" pitchFamily="18" charset="0"/>
                            <a:ea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smtClean="0">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𝛽</m:t>
                            </m:r>
                          </m:e>
                        </m:acc>
                      </m:e>
                      <m:sub>
                        <m:r>
                          <a:rPr lang="en-US" b="0" i="1" smtClean="0">
                            <a:latin typeface="Cambria Math" panose="02040503050406030204" pitchFamily="18" charset="0"/>
                            <a:ea typeface="Cambria Math" panose="02040503050406030204" pitchFamily="18" charset="0"/>
                          </a:rPr>
                          <m:t>3</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b="0" i="1" smtClean="0">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𝛽</m:t>
                            </m:r>
                          </m:e>
                        </m:acc>
                      </m:e>
                      <m:sub>
                        <m:r>
                          <a:rPr lang="en-US" b="0" i="1" smtClean="0">
                            <a:latin typeface="Cambria Math" panose="02040503050406030204" pitchFamily="18" charset="0"/>
                            <a:ea typeface="Cambria Math" panose="02040503050406030204" pitchFamily="18" charset="0"/>
                          </a:rPr>
                          <m:t>4</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b="0" i="1" smtClean="0">
                            <a:latin typeface="Cambria Math" panose="02040503050406030204" pitchFamily="18" charset="0"/>
                          </a:rPr>
                          <m:t>4</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𝛽</m:t>
                            </m:r>
                          </m:e>
                        </m:acc>
                      </m:e>
                      <m:sub>
                        <m:r>
                          <a:rPr lang="en-US" b="0" i="1" smtClean="0">
                            <a:latin typeface="Cambria Math" panose="02040503050406030204" pitchFamily="18" charset="0"/>
                            <a:ea typeface="Cambria Math" panose="02040503050406030204" pitchFamily="18" charset="0"/>
                          </a:rPr>
                          <m:t>5</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b="0" i="1" smtClean="0">
                            <a:latin typeface="Cambria Math" panose="02040503050406030204" pitchFamily="18" charset="0"/>
                          </a:rPr>
                          <m:t>5</m:t>
                        </m:r>
                      </m:sub>
                    </m:sSub>
                  </m:oMath>
                </a14:m>
                <a:endParaRPr lang="en-US" dirty="0"/>
              </a:p>
            </p:txBody>
          </p:sp>
        </mc:Choice>
        <mc:Fallback xmlns="">
          <p:sp>
            <p:nvSpPr>
              <p:cNvPr id="4" name="Content Placeholder 3">
                <a:extLst>
                  <a:ext uri="{FF2B5EF4-FFF2-40B4-BE49-F238E27FC236}">
                    <a16:creationId xmlns:a16="http://schemas.microsoft.com/office/drawing/2014/main" id="{95F6C0BB-E908-B242-9A19-39B7A15CADE8}"/>
                  </a:ext>
                </a:extLst>
              </p:cNvPr>
              <p:cNvSpPr>
                <a:spLocks noGrp="1" noRot="1" noChangeAspect="1" noMove="1" noResize="1" noEditPoints="1" noAdjustHandles="1" noChangeArrowheads="1" noChangeShapeType="1" noTextEdit="1"/>
              </p:cNvSpPr>
              <p:nvPr>
                <p:ph idx="1"/>
              </p:nvPr>
            </p:nvSpPr>
            <p:spPr>
              <a:xfrm>
                <a:off x="302078" y="1607168"/>
                <a:ext cx="7886700" cy="4351338"/>
              </a:xfrm>
              <a:blipFill>
                <a:blip r:embed="rId3"/>
                <a:stretch>
                  <a:fillRect l="-1449" t="-1166"/>
                </a:stretch>
              </a:blipFill>
            </p:spPr>
            <p:txBody>
              <a:bodyPr/>
              <a:lstStyle/>
              <a:p>
                <a:r>
                  <a:rPr lang="en-US">
                    <a:noFill/>
                  </a:rPr>
                  <a:t> </a:t>
                </a:r>
              </a:p>
            </p:txBody>
          </p:sp>
        </mc:Fallback>
      </mc:AlternateContent>
    </p:spTree>
    <p:extLst>
      <p:ext uri="{BB962C8B-B14F-4D97-AF65-F5344CB8AC3E}">
        <p14:creationId xmlns:p14="http://schemas.microsoft.com/office/powerpoint/2010/main" val="29481179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384B2-50C0-5849-A78F-8B300BDC968D}"/>
              </a:ext>
            </a:extLst>
          </p:cNvPr>
          <p:cNvSpPr>
            <a:spLocks noGrp="1"/>
          </p:cNvSpPr>
          <p:nvPr>
            <p:ph type="title"/>
          </p:nvPr>
        </p:nvSpPr>
        <p:spPr/>
        <p:txBody>
          <a:bodyPr/>
          <a:lstStyle/>
          <a:p>
            <a:r>
              <a:rPr lang="en-US" dirty="0"/>
              <a:t>Which order polynomial to pick?</a:t>
            </a:r>
          </a:p>
        </p:txBody>
      </p:sp>
      <p:pic>
        <p:nvPicPr>
          <p:cNvPr id="11" name="Picture 10">
            <a:extLst>
              <a:ext uri="{FF2B5EF4-FFF2-40B4-BE49-F238E27FC236}">
                <a16:creationId xmlns:a16="http://schemas.microsoft.com/office/drawing/2014/main" id="{1E8325C1-6164-784A-A2E2-313F2258A7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095" y="1841111"/>
            <a:ext cx="5524500" cy="4127500"/>
          </a:xfrm>
          <a:prstGeom prst="rect">
            <a:avLst/>
          </a:prstGeom>
        </p:spPr>
      </p:pic>
    </p:spTree>
    <p:extLst>
      <p:ext uri="{BB962C8B-B14F-4D97-AF65-F5344CB8AC3E}">
        <p14:creationId xmlns:p14="http://schemas.microsoft.com/office/powerpoint/2010/main" val="10409461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384B2-50C0-5849-A78F-8B300BDC968D}"/>
              </a:ext>
            </a:extLst>
          </p:cNvPr>
          <p:cNvSpPr>
            <a:spLocks noGrp="1"/>
          </p:cNvSpPr>
          <p:nvPr>
            <p:ph type="title"/>
          </p:nvPr>
        </p:nvSpPr>
        <p:spPr/>
        <p:txBody>
          <a:bodyPr/>
          <a:lstStyle/>
          <a:p>
            <a:r>
              <a:rPr lang="en-US" dirty="0"/>
              <a:t>The truth was cubic</a:t>
            </a:r>
          </a:p>
        </p:txBody>
      </p:sp>
      <p:sp>
        <p:nvSpPr>
          <p:cNvPr id="12" name="Content Placeholder 11">
            <a:extLst>
              <a:ext uri="{FF2B5EF4-FFF2-40B4-BE49-F238E27FC236}">
                <a16:creationId xmlns:a16="http://schemas.microsoft.com/office/drawing/2014/main" id="{A8520CE0-407C-3E4D-AD7C-092F1B882255}"/>
              </a:ext>
            </a:extLst>
          </p:cNvPr>
          <p:cNvSpPr>
            <a:spLocks noGrp="1"/>
          </p:cNvSpPr>
          <p:nvPr>
            <p:ph idx="1"/>
          </p:nvPr>
        </p:nvSpPr>
        <p:spPr>
          <a:xfrm>
            <a:off x="5731098" y="1691144"/>
            <a:ext cx="3168203" cy="4351338"/>
          </a:xfrm>
        </p:spPr>
        <p:txBody>
          <a:bodyPr>
            <a:normAutofit lnSpcReduction="10000"/>
          </a:bodyPr>
          <a:lstStyle/>
          <a:p>
            <a:r>
              <a:rPr lang="en-US" dirty="0"/>
              <a:t>Trade off between complexity and fit in the test data</a:t>
            </a:r>
          </a:p>
          <a:p>
            <a:r>
              <a:rPr lang="en-US" dirty="0"/>
              <a:t>Would like a simple model</a:t>
            </a:r>
          </a:p>
          <a:p>
            <a:r>
              <a:rPr lang="en-US" dirty="0"/>
              <a:t>Would like good fit to test data</a:t>
            </a:r>
          </a:p>
          <a:p>
            <a:r>
              <a:rPr lang="en-US" dirty="0"/>
              <a:t>For this data quadratic looked good enough</a:t>
            </a:r>
          </a:p>
        </p:txBody>
      </p:sp>
      <p:pic>
        <p:nvPicPr>
          <p:cNvPr id="10" name="Picture 9">
            <a:extLst>
              <a:ext uri="{FF2B5EF4-FFF2-40B4-BE49-F238E27FC236}">
                <a16:creationId xmlns:a16="http://schemas.microsoft.com/office/drawing/2014/main" id="{4CF3835D-D995-6248-A112-D7C349948B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598" y="1914982"/>
            <a:ext cx="5524500" cy="4127500"/>
          </a:xfrm>
          <a:prstGeom prst="rect">
            <a:avLst/>
          </a:prstGeom>
        </p:spPr>
      </p:pic>
    </p:spTree>
    <p:extLst>
      <p:ext uri="{BB962C8B-B14F-4D97-AF65-F5344CB8AC3E}">
        <p14:creationId xmlns:p14="http://schemas.microsoft.com/office/powerpoint/2010/main" val="1900801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B842F-DFDE-CF41-AE92-4558DDE0470B}"/>
              </a:ext>
            </a:extLst>
          </p:cNvPr>
          <p:cNvSpPr>
            <a:spLocks noGrp="1"/>
          </p:cNvSpPr>
          <p:nvPr>
            <p:ph type="title"/>
          </p:nvPr>
        </p:nvSpPr>
        <p:spPr/>
        <p:txBody>
          <a:bodyPr/>
          <a:lstStyle/>
          <a:p>
            <a:r>
              <a:rPr lang="en-US" dirty="0"/>
              <a:t>Another example (from ISLR)</a:t>
            </a:r>
          </a:p>
        </p:txBody>
      </p:sp>
      <p:pic>
        <p:nvPicPr>
          <p:cNvPr id="5" name="Picture 4">
            <a:extLst>
              <a:ext uri="{FF2B5EF4-FFF2-40B4-BE49-F238E27FC236}">
                <a16:creationId xmlns:a16="http://schemas.microsoft.com/office/drawing/2014/main" id="{3C512F7D-9C64-8643-AD53-A5E99BF291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0053" y="1669773"/>
            <a:ext cx="6676647" cy="4603417"/>
          </a:xfrm>
          <a:prstGeom prst="rect">
            <a:avLst/>
          </a:prstGeom>
        </p:spPr>
      </p:pic>
    </p:spTree>
    <p:extLst>
      <p:ext uri="{BB962C8B-B14F-4D97-AF65-F5344CB8AC3E}">
        <p14:creationId xmlns:p14="http://schemas.microsoft.com/office/powerpoint/2010/main" val="34474585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E020E-3725-AF4E-8BC0-DF0F2B42B099}"/>
              </a:ext>
            </a:extLst>
          </p:cNvPr>
          <p:cNvSpPr>
            <a:spLocks noGrp="1"/>
          </p:cNvSpPr>
          <p:nvPr>
            <p:ph type="title"/>
          </p:nvPr>
        </p:nvSpPr>
        <p:spPr/>
        <p:txBody>
          <a:bodyPr/>
          <a:lstStyle/>
          <a:p>
            <a:r>
              <a:rPr lang="en-US" dirty="0"/>
              <a:t>Linear models with 2 or more predictors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4C929ED-0B7B-9141-9E18-1E8D461E5908}"/>
                  </a:ext>
                </a:extLst>
              </p:cNvPr>
              <p:cNvSpPr>
                <a:spLocks noGrp="1"/>
              </p:cNvSpPr>
              <p:nvPr>
                <p:ph idx="1"/>
              </p:nvPr>
            </p:nvSpPr>
            <p:spPr>
              <a:xfrm>
                <a:off x="428897" y="1759896"/>
                <a:ext cx="4768745" cy="4351338"/>
              </a:xfrm>
            </p:spPr>
            <p:txBody>
              <a:bodyPr>
                <a:normAutofit lnSpcReduction="10000"/>
              </a:bodyPr>
              <a:lstStyle/>
              <a:p>
                <a:r>
                  <a:rPr lang="en-US" dirty="0"/>
                  <a:t>Simulated data relating cognitive scores to frontal region brain volume loss</a:t>
                </a:r>
              </a:p>
              <a:p>
                <a:r>
                  <a:rPr lang="en-US" dirty="0"/>
                  <a:t>Frontal lobe volume is simulated as a quadratic function of memory and executive scores + normal noise, i.e.,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3</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b="0" i="1" smtClean="0">
                            <a:latin typeface="Cambria Math" panose="02040503050406030204" pitchFamily="18" charset="0"/>
                          </a:rPr>
                          <m:t>1</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4</m:t>
                        </m:r>
                      </m:sub>
                    </m:sSub>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𝑋</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5</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𝑋</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𝜀</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E4C929ED-0B7B-9141-9E18-1E8D461E5908}"/>
                  </a:ext>
                </a:extLst>
              </p:cNvPr>
              <p:cNvSpPr>
                <a:spLocks noGrp="1" noRot="1" noChangeAspect="1" noMove="1" noResize="1" noEditPoints="1" noAdjustHandles="1" noChangeArrowheads="1" noChangeShapeType="1" noTextEdit="1"/>
              </p:cNvSpPr>
              <p:nvPr>
                <p:ph idx="1"/>
              </p:nvPr>
            </p:nvSpPr>
            <p:spPr>
              <a:xfrm>
                <a:off x="428897" y="1759896"/>
                <a:ext cx="4768745" cy="4351338"/>
              </a:xfrm>
              <a:blipFill>
                <a:blip r:embed="rId2"/>
                <a:stretch>
                  <a:fillRect l="-2128" t="-2332"/>
                </a:stretch>
              </a:blipFill>
            </p:spPr>
            <p:txBody>
              <a:bodyPr/>
              <a:lstStyle/>
              <a:p>
                <a:r>
                  <a:rPr lang="en-US">
                    <a:noFill/>
                  </a:rPr>
                  <a:t> </a:t>
                </a:r>
              </a:p>
            </p:txBody>
          </p:sp>
        </mc:Fallback>
      </mc:AlternateContent>
      <p:pic>
        <p:nvPicPr>
          <p:cNvPr id="15" name="Picture 14">
            <a:extLst>
              <a:ext uri="{FF2B5EF4-FFF2-40B4-BE49-F238E27FC236}">
                <a16:creationId xmlns:a16="http://schemas.microsoft.com/office/drawing/2014/main" id="{ABFC34DE-683C-D04E-87D0-82577E7BDB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2180" y="1834813"/>
            <a:ext cx="4064000" cy="4064000"/>
          </a:xfrm>
          <a:prstGeom prst="rect">
            <a:avLst/>
          </a:prstGeom>
        </p:spPr>
      </p:pic>
    </p:spTree>
    <p:extLst>
      <p:ext uri="{BB962C8B-B14F-4D97-AF65-F5344CB8AC3E}">
        <p14:creationId xmlns:p14="http://schemas.microsoft.com/office/powerpoint/2010/main" val="25782550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04F2F-F36A-6841-B228-374062F85E05}"/>
              </a:ext>
            </a:extLst>
          </p:cNvPr>
          <p:cNvSpPr>
            <a:spLocks noGrp="1"/>
          </p:cNvSpPr>
          <p:nvPr>
            <p:ph type="title"/>
          </p:nvPr>
        </p:nvSpPr>
        <p:spPr/>
        <p:txBody>
          <a:bodyPr/>
          <a:lstStyle/>
          <a:p>
            <a:r>
              <a:rPr lang="en-US" dirty="0"/>
              <a:t>Linear terms only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AB17BA-7D30-A344-8A07-EA86EED564D2}"/>
                  </a:ext>
                </a:extLst>
              </p:cNvPr>
              <p:cNvSpPr>
                <a:spLocks noGrp="1"/>
              </p:cNvSpPr>
              <p:nvPr>
                <p:ph idx="1"/>
              </p:nvPr>
            </p:nvSpPr>
            <p:spPr>
              <a:xfrm>
                <a:off x="609995" y="1637804"/>
                <a:ext cx="7886700" cy="762496"/>
              </a:xfrm>
            </p:spPr>
            <p:txBody>
              <a:bodyPr/>
              <a:lstStyle/>
              <a:p>
                <a:pPr marL="0" indent="0">
                  <a:buNone/>
                </a:pPr>
                <a:r>
                  <a:rPr lang="en-US" dirty="0"/>
                  <a:t>            TRUTH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d>
                      <m:dPr>
                        <m:ctrlPr>
                          <a:rPr lang="en-US" i="1">
                            <a:latin typeface="Cambria Math" panose="02040503050406030204" pitchFamily="18" charset="0"/>
                          </a:rPr>
                        </m:ctrlPr>
                      </m:dPr>
                      <m:e>
                        <m:r>
                          <a:rPr lang="en-US" i="1">
                            <a:latin typeface="Cambria Math" panose="02040503050406030204" pitchFamily="18" charset="0"/>
                          </a:rPr>
                          <m:t>𝑋</m:t>
                        </m:r>
                      </m:e>
                    </m:d>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𝛽</m:t>
                            </m:r>
                          </m:e>
                        </m:acc>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𝛽</m:t>
                            </m:r>
                          </m:e>
                        </m:acc>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𝛽</m:t>
                            </m:r>
                          </m:e>
                        </m:acc>
                      </m:e>
                      <m:sub>
                        <m:r>
                          <a:rPr lang="en-US" i="1">
                            <a:latin typeface="Cambria Math" panose="02040503050406030204" pitchFamily="18" charset="0"/>
                            <a:ea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2</m:t>
                        </m:r>
                      </m:sub>
                    </m:sSub>
                  </m:oMath>
                </a14:m>
                <a:endParaRPr lang="en-US" dirty="0"/>
              </a:p>
            </p:txBody>
          </p:sp>
        </mc:Choice>
        <mc:Fallback xmlns="">
          <p:sp>
            <p:nvSpPr>
              <p:cNvPr id="3" name="Content Placeholder 2">
                <a:extLst>
                  <a:ext uri="{FF2B5EF4-FFF2-40B4-BE49-F238E27FC236}">
                    <a16:creationId xmlns:a16="http://schemas.microsoft.com/office/drawing/2014/main" id="{FEAB17BA-7D30-A344-8A07-EA86EED564D2}"/>
                  </a:ext>
                </a:extLst>
              </p:cNvPr>
              <p:cNvSpPr>
                <a:spLocks noGrp="1" noRot="1" noChangeAspect="1" noMove="1" noResize="1" noEditPoints="1" noAdjustHandles="1" noChangeArrowheads="1" noChangeShapeType="1" noTextEdit="1"/>
              </p:cNvSpPr>
              <p:nvPr>
                <p:ph idx="1"/>
              </p:nvPr>
            </p:nvSpPr>
            <p:spPr>
              <a:xfrm>
                <a:off x="609995" y="1637804"/>
                <a:ext cx="7886700" cy="762496"/>
              </a:xfrm>
              <a:blipFill>
                <a:blip r:embed="rId2"/>
                <a:stretch>
                  <a:fillRect t="-6557"/>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3EBC96E7-1123-6545-8BA2-7E3D3F8790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00" y="2197100"/>
            <a:ext cx="4064000" cy="4064000"/>
          </a:xfrm>
          <a:prstGeom prst="rect">
            <a:avLst/>
          </a:prstGeom>
        </p:spPr>
      </p:pic>
      <p:pic>
        <p:nvPicPr>
          <p:cNvPr id="11" name="Picture 10">
            <a:extLst>
              <a:ext uri="{FF2B5EF4-FFF2-40B4-BE49-F238E27FC236}">
                <a16:creationId xmlns:a16="http://schemas.microsoft.com/office/drawing/2014/main" id="{D7E6C449-8314-D943-8F5E-85DF660417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2695" y="2197100"/>
            <a:ext cx="4064000" cy="4064000"/>
          </a:xfrm>
          <a:prstGeom prst="rect">
            <a:avLst/>
          </a:prstGeom>
        </p:spPr>
      </p:pic>
    </p:spTree>
    <p:extLst>
      <p:ext uri="{BB962C8B-B14F-4D97-AF65-F5344CB8AC3E}">
        <p14:creationId xmlns:p14="http://schemas.microsoft.com/office/powerpoint/2010/main" val="38703524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EB4181-A44F-024C-B2BF-4375AFFD6E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2695" y="2197100"/>
            <a:ext cx="4064000" cy="4064000"/>
          </a:xfrm>
          <a:prstGeom prst="rect">
            <a:avLst/>
          </a:prstGeom>
        </p:spPr>
      </p:pic>
      <p:sp>
        <p:nvSpPr>
          <p:cNvPr id="2" name="Title 1">
            <a:extLst>
              <a:ext uri="{FF2B5EF4-FFF2-40B4-BE49-F238E27FC236}">
                <a16:creationId xmlns:a16="http://schemas.microsoft.com/office/drawing/2014/main" id="{FF404F2F-F36A-6841-B228-374062F85E05}"/>
              </a:ext>
            </a:extLst>
          </p:cNvPr>
          <p:cNvSpPr>
            <a:spLocks noGrp="1"/>
          </p:cNvSpPr>
          <p:nvPr>
            <p:ph type="title"/>
          </p:nvPr>
        </p:nvSpPr>
        <p:spPr/>
        <p:txBody>
          <a:bodyPr/>
          <a:lstStyle/>
          <a:p>
            <a:r>
              <a:rPr lang="en-US" dirty="0"/>
              <a:t>Adding an interaction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AB17BA-7D30-A344-8A07-EA86EED564D2}"/>
                  </a:ext>
                </a:extLst>
              </p:cNvPr>
              <p:cNvSpPr>
                <a:spLocks noGrp="1"/>
              </p:cNvSpPr>
              <p:nvPr>
                <p:ph idx="1"/>
              </p:nvPr>
            </p:nvSpPr>
            <p:spPr>
              <a:xfrm>
                <a:off x="828044" y="1815852"/>
                <a:ext cx="8020534" cy="762496"/>
              </a:xfrm>
            </p:spPr>
            <p:txBody>
              <a:bodyPr>
                <a:normAutofit/>
              </a:bodyPr>
              <a:lstStyle/>
              <a:p>
                <a:pPr marL="0" indent="0">
                  <a:buNone/>
                </a:pPr>
                <a:r>
                  <a:rPr lang="en-US" dirty="0"/>
                  <a:t>            TRUTH                   </a:t>
                </a:r>
                <a14:m>
                  <m:oMath xmlns:m="http://schemas.openxmlformats.org/officeDocument/2006/math">
                    <m:acc>
                      <m:accPr>
                        <m:chr m:val="̂"/>
                        <m:ctrlPr>
                          <a:rPr lang="en-US" sz="2200" i="1">
                            <a:latin typeface="Cambria Math" panose="02040503050406030204" pitchFamily="18" charset="0"/>
                          </a:rPr>
                        </m:ctrlPr>
                      </m:accPr>
                      <m:e>
                        <m:r>
                          <a:rPr lang="en-US" sz="2200" i="1">
                            <a:latin typeface="Cambria Math" panose="02040503050406030204" pitchFamily="18" charset="0"/>
                          </a:rPr>
                          <m:t>𝑓</m:t>
                        </m:r>
                      </m:e>
                    </m:acc>
                    <m:d>
                      <m:dPr>
                        <m:ctrlPr>
                          <a:rPr lang="en-US" sz="2200" i="1">
                            <a:latin typeface="Cambria Math" panose="02040503050406030204" pitchFamily="18" charset="0"/>
                          </a:rPr>
                        </m:ctrlPr>
                      </m:dPr>
                      <m:e>
                        <m:r>
                          <a:rPr lang="en-US" sz="2200" i="1">
                            <a:latin typeface="Cambria Math" panose="02040503050406030204" pitchFamily="18" charset="0"/>
                          </a:rPr>
                          <m:t>𝑋</m:t>
                        </m:r>
                      </m:e>
                    </m:d>
                    <m:r>
                      <a:rPr lang="en-US" sz="2200" i="1">
                        <a:latin typeface="Cambria Math" panose="02040503050406030204" pitchFamily="18" charset="0"/>
                      </a:rPr>
                      <m:t>=</m:t>
                    </m:r>
                    <m:sSub>
                      <m:sSubPr>
                        <m:ctrlPr>
                          <a:rPr lang="en-US" sz="2200" i="1">
                            <a:latin typeface="Cambria Math" panose="02040503050406030204" pitchFamily="18" charset="0"/>
                          </a:rPr>
                        </m:ctrlPr>
                      </m:sSubPr>
                      <m:e>
                        <m:acc>
                          <m:accPr>
                            <m:chr m:val="̂"/>
                            <m:ctrlPr>
                              <a:rPr lang="en-US" sz="2200" i="1">
                                <a:latin typeface="Cambria Math" panose="02040503050406030204" pitchFamily="18" charset="0"/>
                              </a:rPr>
                            </m:ctrlPr>
                          </m:accPr>
                          <m:e>
                            <m:r>
                              <a:rPr lang="en-US" sz="2200" i="1">
                                <a:latin typeface="Cambria Math" panose="02040503050406030204" pitchFamily="18" charset="0"/>
                                <a:ea typeface="Cambria Math" panose="02040503050406030204" pitchFamily="18" charset="0"/>
                              </a:rPr>
                              <m:t>𝛽</m:t>
                            </m:r>
                          </m:e>
                        </m:acc>
                      </m:e>
                      <m:sub>
                        <m:r>
                          <a:rPr lang="en-US" sz="2200" i="1">
                            <a:latin typeface="Cambria Math" panose="02040503050406030204" pitchFamily="18" charset="0"/>
                          </a:rPr>
                          <m:t>0</m:t>
                        </m:r>
                      </m:sub>
                    </m:sSub>
                    <m:r>
                      <a:rPr lang="en-US" sz="2200" i="1">
                        <a:latin typeface="Cambria Math" panose="02040503050406030204" pitchFamily="18" charset="0"/>
                      </a:rPr>
                      <m:t>+</m:t>
                    </m:r>
                    <m:sSub>
                      <m:sSubPr>
                        <m:ctrlPr>
                          <a:rPr lang="en-US" sz="2200" i="1">
                            <a:latin typeface="Cambria Math" panose="02040503050406030204" pitchFamily="18" charset="0"/>
                          </a:rPr>
                        </m:ctrlPr>
                      </m:sSubPr>
                      <m:e>
                        <m:acc>
                          <m:accPr>
                            <m:chr m:val="̂"/>
                            <m:ctrlPr>
                              <a:rPr lang="en-US" sz="2200" i="1">
                                <a:latin typeface="Cambria Math" panose="02040503050406030204" pitchFamily="18" charset="0"/>
                              </a:rPr>
                            </m:ctrlPr>
                          </m:accPr>
                          <m:e>
                            <m:r>
                              <a:rPr lang="en-US" sz="2200" i="1">
                                <a:latin typeface="Cambria Math" panose="02040503050406030204" pitchFamily="18" charset="0"/>
                                <a:ea typeface="Cambria Math" panose="02040503050406030204" pitchFamily="18" charset="0"/>
                              </a:rPr>
                              <m:t>𝛽</m:t>
                            </m:r>
                          </m:e>
                        </m:acc>
                      </m:e>
                      <m:sub>
                        <m:r>
                          <a:rPr lang="en-US" sz="2200" i="1">
                            <a:latin typeface="Cambria Math" panose="02040503050406030204" pitchFamily="18" charset="0"/>
                          </a:rPr>
                          <m:t>1</m:t>
                        </m:r>
                      </m:sub>
                    </m:sSub>
                    <m:sSub>
                      <m:sSubPr>
                        <m:ctrlPr>
                          <a:rPr lang="en-US" sz="2200" i="1">
                            <a:latin typeface="Cambria Math" panose="02040503050406030204" pitchFamily="18" charset="0"/>
                          </a:rPr>
                        </m:ctrlPr>
                      </m:sSubPr>
                      <m:e>
                        <m:r>
                          <a:rPr lang="en-US" sz="2200" i="1">
                            <a:latin typeface="Cambria Math" panose="02040503050406030204" pitchFamily="18" charset="0"/>
                          </a:rPr>
                          <m:t>𝑋</m:t>
                        </m:r>
                      </m:e>
                      <m:sub>
                        <m:r>
                          <a:rPr lang="en-US" sz="2200" i="1">
                            <a:latin typeface="Cambria Math" panose="02040503050406030204" pitchFamily="18" charset="0"/>
                          </a:rPr>
                          <m:t>1</m:t>
                        </m:r>
                      </m:sub>
                    </m:sSub>
                    <m:r>
                      <a:rPr lang="en-US" sz="2200" i="1">
                        <a:latin typeface="Cambria Math" panose="02040503050406030204" pitchFamily="18" charset="0"/>
                      </a:rPr>
                      <m:t>+</m:t>
                    </m:r>
                    <m:sSub>
                      <m:sSubPr>
                        <m:ctrlPr>
                          <a:rPr lang="en-US" sz="2200" i="1">
                            <a:latin typeface="Cambria Math" panose="02040503050406030204" pitchFamily="18" charset="0"/>
                          </a:rPr>
                        </m:ctrlPr>
                      </m:sSubPr>
                      <m:e>
                        <m:acc>
                          <m:accPr>
                            <m:chr m:val="̂"/>
                            <m:ctrlPr>
                              <a:rPr lang="en-US" sz="2200" i="1">
                                <a:latin typeface="Cambria Math" panose="02040503050406030204" pitchFamily="18" charset="0"/>
                              </a:rPr>
                            </m:ctrlPr>
                          </m:accPr>
                          <m:e>
                            <m:r>
                              <a:rPr lang="en-US" sz="2200" i="1">
                                <a:latin typeface="Cambria Math" panose="02040503050406030204" pitchFamily="18" charset="0"/>
                                <a:ea typeface="Cambria Math" panose="02040503050406030204" pitchFamily="18" charset="0"/>
                              </a:rPr>
                              <m:t>𝛽</m:t>
                            </m:r>
                          </m:e>
                        </m:acc>
                      </m:e>
                      <m:sub>
                        <m:r>
                          <a:rPr lang="en-US" sz="2200" i="1">
                            <a:latin typeface="Cambria Math" panose="02040503050406030204" pitchFamily="18" charset="0"/>
                            <a:ea typeface="Cambria Math" panose="02040503050406030204" pitchFamily="18" charset="0"/>
                          </a:rPr>
                          <m:t>2</m:t>
                        </m:r>
                      </m:sub>
                    </m:sSub>
                    <m:sSub>
                      <m:sSubPr>
                        <m:ctrlPr>
                          <a:rPr lang="en-US" sz="2200" i="1">
                            <a:latin typeface="Cambria Math" panose="02040503050406030204" pitchFamily="18" charset="0"/>
                          </a:rPr>
                        </m:ctrlPr>
                      </m:sSubPr>
                      <m:e>
                        <m:r>
                          <a:rPr lang="en-US" sz="2200" i="1">
                            <a:latin typeface="Cambria Math" panose="02040503050406030204" pitchFamily="18" charset="0"/>
                          </a:rPr>
                          <m:t>𝑋</m:t>
                        </m:r>
                      </m:e>
                      <m:sub>
                        <m:r>
                          <a:rPr lang="en-US" sz="2200" i="1">
                            <a:latin typeface="Cambria Math" panose="02040503050406030204" pitchFamily="18" charset="0"/>
                          </a:rPr>
                          <m:t>2</m:t>
                        </m:r>
                      </m:sub>
                    </m:sSub>
                    <m:r>
                      <a:rPr lang="en-US" sz="2200" i="1">
                        <a:latin typeface="Cambria Math" panose="02040503050406030204" pitchFamily="18" charset="0"/>
                      </a:rPr>
                      <m:t>+</m:t>
                    </m:r>
                    <m:sSub>
                      <m:sSubPr>
                        <m:ctrlPr>
                          <a:rPr lang="en-US" sz="2200" i="1">
                            <a:latin typeface="Cambria Math" panose="02040503050406030204" pitchFamily="18" charset="0"/>
                          </a:rPr>
                        </m:ctrlPr>
                      </m:sSubPr>
                      <m:e>
                        <m:acc>
                          <m:accPr>
                            <m:chr m:val="̂"/>
                            <m:ctrlPr>
                              <a:rPr lang="en-US" sz="2200" i="1">
                                <a:latin typeface="Cambria Math" panose="02040503050406030204" pitchFamily="18" charset="0"/>
                              </a:rPr>
                            </m:ctrlPr>
                          </m:accPr>
                          <m:e>
                            <m:r>
                              <a:rPr lang="en-US" sz="2200" i="1">
                                <a:latin typeface="Cambria Math" panose="02040503050406030204" pitchFamily="18" charset="0"/>
                                <a:ea typeface="Cambria Math" panose="02040503050406030204" pitchFamily="18" charset="0"/>
                              </a:rPr>
                              <m:t>𝛽</m:t>
                            </m:r>
                          </m:e>
                        </m:acc>
                      </m:e>
                      <m:sub>
                        <m:r>
                          <a:rPr lang="en-US" sz="2200" i="1">
                            <a:latin typeface="Cambria Math" panose="02040503050406030204" pitchFamily="18" charset="0"/>
                            <a:ea typeface="Cambria Math" panose="02040503050406030204" pitchFamily="18" charset="0"/>
                          </a:rPr>
                          <m:t>3</m:t>
                        </m:r>
                      </m:sub>
                    </m:sSub>
                    <m:sSub>
                      <m:sSubPr>
                        <m:ctrlPr>
                          <a:rPr lang="en-US" sz="2200" i="1">
                            <a:latin typeface="Cambria Math" panose="02040503050406030204" pitchFamily="18" charset="0"/>
                          </a:rPr>
                        </m:ctrlPr>
                      </m:sSubPr>
                      <m:e>
                        <m:r>
                          <a:rPr lang="en-US" sz="2200" i="1">
                            <a:latin typeface="Cambria Math" panose="02040503050406030204" pitchFamily="18" charset="0"/>
                          </a:rPr>
                          <m:t>𝑋</m:t>
                        </m:r>
                      </m:e>
                      <m:sub>
                        <m:r>
                          <a:rPr lang="en-US" sz="2200" i="1">
                            <a:latin typeface="Cambria Math" panose="02040503050406030204" pitchFamily="18" charset="0"/>
                          </a:rPr>
                          <m:t>1</m:t>
                        </m:r>
                      </m:sub>
                    </m:sSub>
                    <m:sSub>
                      <m:sSubPr>
                        <m:ctrlPr>
                          <a:rPr lang="en-US" sz="2200" i="1">
                            <a:latin typeface="Cambria Math" panose="02040503050406030204" pitchFamily="18" charset="0"/>
                          </a:rPr>
                        </m:ctrlPr>
                      </m:sSubPr>
                      <m:e>
                        <m:r>
                          <a:rPr lang="en-US" sz="2200" i="1">
                            <a:latin typeface="Cambria Math" panose="02040503050406030204" pitchFamily="18" charset="0"/>
                          </a:rPr>
                          <m:t>𝑋</m:t>
                        </m:r>
                      </m:e>
                      <m:sub>
                        <m:r>
                          <a:rPr lang="en-US" sz="2200" i="1">
                            <a:latin typeface="Cambria Math" panose="02040503050406030204" pitchFamily="18" charset="0"/>
                          </a:rPr>
                          <m:t>2</m:t>
                        </m:r>
                      </m:sub>
                    </m:sSub>
                  </m:oMath>
                </a14:m>
                <a:endParaRPr lang="en-US" sz="2200" dirty="0"/>
              </a:p>
            </p:txBody>
          </p:sp>
        </mc:Choice>
        <mc:Fallback xmlns="">
          <p:sp>
            <p:nvSpPr>
              <p:cNvPr id="3" name="Content Placeholder 2">
                <a:extLst>
                  <a:ext uri="{FF2B5EF4-FFF2-40B4-BE49-F238E27FC236}">
                    <a16:creationId xmlns:a16="http://schemas.microsoft.com/office/drawing/2014/main" id="{FEAB17BA-7D30-A344-8A07-EA86EED564D2}"/>
                  </a:ext>
                </a:extLst>
              </p:cNvPr>
              <p:cNvSpPr>
                <a:spLocks noGrp="1" noRot="1" noChangeAspect="1" noMove="1" noResize="1" noEditPoints="1" noAdjustHandles="1" noChangeArrowheads="1" noChangeShapeType="1" noTextEdit="1"/>
              </p:cNvSpPr>
              <p:nvPr>
                <p:ph idx="1"/>
              </p:nvPr>
            </p:nvSpPr>
            <p:spPr>
              <a:xfrm>
                <a:off x="828044" y="1815852"/>
                <a:ext cx="8020534" cy="762496"/>
              </a:xfrm>
              <a:blipFill>
                <a:blip r:embed="rId3"/>
                <a:stretch>
                  <a:fillRect t="-8197"/>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3EBC96E7-1123-6545-8BA2-7E3D3F8790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100" y="2197100"/>
            <a:ext cx="4064000" cy="4064000"/>
          </a:xfrm>
          <a:prstGeom prst="rect">
            <a:avLst/>
          </a:prstGeom>
        </p:spPr>
      </p:pic>
    </p:spTree>
    <p:extLst>
      <p:ext uri="{BB962C8B-B14F-4D97-AF65-F5344CB8AC3E}">
        <p14:creationId xmlns:p14="http://schemas.microsoft.com/office/powerpoint/2010/main" val="3737258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18493-8D95-EE40-92E7-CAF3B79D17A4}"/>
              </a:ext>
            </a:extLst>
          </p:cNvPr>
          <p:cNvSpPr>
            <a:spLocks noGrp="1"/>
          </p:cNvSpPr>
          <p:nvPr>
            <p:ph type="title"/>
          </p:nvPr>
        </p:nvSpPr>
        <p:spPr/>
        <p:txBody>
          <a:bodyPr>
            <a:normAutofit fontScale="90000"/>
          </a:bodyPr>
          <a:lstStyle/>
          <a:p>
            <a:r>
              <a:rPr lang="en-US" dirty="0"/>
              <a:t>TICR Professional Conduct Statement – clarifications for this class</a:t>
            </a:r>
          </a:p>
        </p:txBody>
      </p:sp>
      <p:sp>
        <p:nvSpPr>
          <p:cNvPr id="3" name="Content Placeholder 2">
            <a:extLst>
              <a:ext uri="{FF2B5EF4-FFF2-40B4-BE49-F238E27FC236}">
                <a16:creationId xmlns:a16="http://schemas.microsoft.com/office/drawing/2014/main" id="{127B9007-CCD5-6443-8123-CA0258F860F4}"/>
              </a:ext>
            </a:extLst>
          </p:cNvPr>
          <p:cNvSpPr>
            <a:spLocks noGrp="1"/>
          </p:cNvSpPr>
          <p:nvPr>
            <p:ph idx="1"/>
          </p:nvPr>
        </p:nvSpPr>
        <p:spPr/>
        <p:txBody>
          <a:bodyPr>
            <a:normAutofit/>
          </a:bodyPr>
          <a:lstStyle/>
          <a:p>
            <a:pPr>
              <a:lnSpc>
                <a:spcPct val="110000"/>
              </a:lnSpc>
            </a:pPr>
            <a:r>
              <a:rPr lang="en-US" dirty="0"/>
              <a:t>I will maintain the highest standards of academic honesty</a:t>
            </a:r>
          </a:p>
          <a:p>
            <a:pPr>
              <a:lnSpc>
                <a:spcPct val="110000"/>
              </a:lnSpc>
            </a:pPr>
            <a:r>
              <a:rPr lang="en-US" dirty="0"/>
              <a:t>I will not use answer keys from prior years</a:t>
            </a:r>
          </a:p>
          <a:p>
            <a:pPr>
              <a:lnSpc>
                <a:spcPct val="110000"/>
              </a:lnSpc>
            </a:pPr>
            <a:r>
              <a:rPr lang="en-US" altLang="en-US" dirty="0"/>
              <a:t>Problem Sets and Projects: I am permitted to consult with other classmates, but  I will write final answers in my own words away from other classmates</a:t>
            </a:r>
            <a:endParaRPr lang="en-US" dirty="0">
              <a:solidFill>
                <a:srgbClr val="C00000"/>
              </a:solidFill>
            </a:endParaRPr>
          </a:p>
        </p:txBody>
      </p:sp>
    </p:spTree>
    <p:extLst>
      <p:ext uri="{BB962C8B-B14F-4D97-AF65-F5344CB8AC3E}">
        <p14:creationId xmlns:p14="http://schemas.microsoft.com/office/powerpoint/2010/main" val="1746696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4ECF8D-EAC4-534D-A1B6-F511F7A39C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2695" y="2197100"/>
            <a:ext cx="4064000" cy="4064000"/>
          </a:xfrm>
          <a:prstGeom prst="rect">
            <a:avLst/>
          </a:prstGeom>
        </p:spPr>
      </p:pic>
      <p:sp>
        <p:nvSpPr>
          <p:cNvPr id="2" name="Title 1">
            <a:extLst>
              <a:ext uri="{FF2B5EF4-FFF2-40B4-BE49-F238E27FC236}">
                <a16:creationId xmlns:a16="http://schemas.microsoft.com/office/drawing/2014/main" id="{FF404F2F-F36A-6841-B228-374062F85E05}"/>
              </a:ext>
            </a:extLst>
          </p:cNvPr>
          <p:cNvSpPr>
            <a:spLocks noGrp="1"/>
          </p:cNvSpPr>
          <p:nvPr>
            <p:ph type="title"/>
          </p:nvPr>
        </p:nvSpPr>
        <p:spPr/>
        <p:txBody>
          <a:bodyPr/>
          <a:lstStyle/>
          <a:p>
            <a:r>
              <a:rPr lang="en-US" dirty="0"/>
              <a:t>And finally quadratic terms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AB17BA-7D30-A344-8A07-EA86EED564D2}"/>
                  </a:ext>
                </a:extLst>
              </p:cNvPr>
              <p:cNvSpPr>
                <a:spLocks noGrp="1"/>
              </p:cNvSpPr>
              <p:nvPr>
                <p:ph idx="1"/>
              </p:nvPr>
            </p:nvSpPr>
            <p:spPr>
              <a:xfrm>
                <a:off x="828043" y="1815852"/>
                <a:ext cx="8168245" cy="762496"/>
              </a:xfrm>
            </p:spPr>
            <p:txBody>
              <a:bodyPr>
                <a:normAutofit/>
              </a:bodyPr>
              <a:lstStyle/>
              <a:p>
                <a:pPr marL="0" indent="0">
                  <a:buNone/>
                </a:pPr>
                <a:r>
                  <a:rPr lang="en-US" dirty="0"/>
                  <a:t>            TRUTH        </a:t>
                </a:r>
                <a14:m>
                  <m:oMath xmlns:m="http://schemas.openxmlformats.org/officeDocument/2006/math">
                    <m:acc>
                      <m:accPr>
                        <m:chr m:val="̂"/>
                        <m:ctrlPr>
                          <a:rPr lang="en-US" sz="1900" i="1">
                            <a:latin typeface="Cambria Math" panose="02040503050406030204" pitchFamily="18" charset="0"/>
                          </a:rPr>
                        </m:ctrlPr>
                      </m:accPr>
                      <m:e>
                        <m:r>
                          <a:rPr lang="en-US" sz="1900" i="1">
                            <a:latin typeface="Cambria Math" panose="02040503050406030204" pitchFamily="18" charset="0"/>
                          </a:rPr>
                          <m:t>𝑓</m:t>
                        </m:r>
                      </m:e>
                    </m:acc>
                    <m:d>
                      <m:dPr>
                        <m:ctrlPr>
                          <a:rPr lang="en-US" sz="1900" i="1">
                            <a:latin typeface="Cambria Math" panose="02040503050406030204" pitchFamily="18" charset="0"/>
                          </a:rPr>
                        </m:ctrlPr>
                      </m:dPr>
                      <m:e>
                        <m:r>
                          <a:rPr lang="en-US" sz="1900" i="1">
                            <a:latin typeface="Cambria Math" panose="02040503050406030204" pitchFamily="18" charset="0"/>
                          </a:rPr>
                          <m:t>𝑋</m:t>
                        </m:r>
                      </m:e>
                    </m:d>
                    <m:r>
                      <a:rPr lang="en-US" sz="1900" i="1">
                        <a:latin typeface="Cambria Math" panose="02040503050406030204" pitchFamily="18" charset="0"/>
                      </a:rPr>
                      <m:t>=</m:t>
                    </m:r>
                    <m:sSub>
                      <m:sSubPr>
                        <m:ctrlPr>
                          <a:rPr lang="en-US" sz="1900" i="1">
                            <a:latin typeface="Cambria Math" panose="02040503050406030204" pitchFamily="18" charset="0"/>
                          </a:rPr>
                        </m:ctrlPr>
                      </m:sSubPr>
                      <m:e>
                        <m:acc>
                          <m:accPr>
                            <m:chr m:val="̂"/>
                            <m:ctrlPr>
                              <a:rPr lang="en-US" sz="1900" i="1">
                                <a:latin typeface="Cambria Math" panose="02040503050406030204" pitchFamily="18" charset="0"/>
                              </a:rPr>
                            </m:ctrlPr>
                          </m:accPr>
                          <m:e>
                            <m:r>
                              <a:rPr lang="en-US" sz="1900" i="1">
                                <a:latin typeface="Cambria Math" panose="02040503050406030204" pitchFamily="18" charset="0"/>
                                <a:ea typeface="Cambria Math" panose="02040503050406030204" pitchFamily="18" charset="0"/>
                              </a:rPr>
                              <m:t>𝛽</m:t>
                            </m:r>
                          </m:e>
                        </m:acc>
                      </m:e>
                      <m:sub>
                        <m:r>
                          <a:rPr lang="en-US" sz="1900" i="1">
                            <a:latin typeface="Cambria Math" panose="02040503050406030204" pitchFamily="18" charset="0"/>
                          </a:rPr>
                          <m:t>0</m:t>
                        </m:r>
                      </m:sub>
                    </m:sSub>
                    <m:r>
                      <a:rPr lang="en-US" sz="1900" i="1">
                        <a:latin typeface="Cambria Math" panose="02040503050406030204" pitchFamily="18" charset="0"/>
                      </a:rPr>
                      <m:t>+</m:t>
                    </m:r>
                    <m:sSub>
                      <m:sSubPr>
                        <m:ctrlPr>
                          <a:rPr lang="en-US" sz="1900" i="1">
                            <a:latin typeface="Cambria Math" panose="02040503050406030204" pitchFamily="18" charset="0"/>
                          </a:rPr>
                        </m:ctrlPr>
                      </m:sSubPr>
                      <m:e>
                        <m:acc>
                          <m:accPr>
                            <m:chr m:val="̂"/>
                            <m:ctrlPr>
                              <a:rPr lang="en-US" sz="1900" i="1">
                                <a:latin typeface="Cambria Math" panose="02040503050406030204" pitchFamily="18" charset="0"/>
                              </a:rPr>
                            </m:ctrlPr>
                          </m:accPr>
                          <m:e>
                            <m:r>
                              <a:rPr lang="en-US" sz="1900" i="1">
                                <a:latin typeface="Cambria Math" panose="02040503050406030204" pitchFamily="18" charset="0"/>
                                <a:ea typeface="Cambria Math" panose="02040503050406030204" pitchFamily="18" charset="0"/>
                              </a:rPr>
                              <m:t>𝛽</m:t>
                            </m:r>
                          </m:e>
                        </m:acc>
                      </m:e>
                      <m:sub>
                        <m:r>
                          <a:rPr lang="en-US" sz="1900" i="1">
                            <a:latin typeface="Cambria Math" panose="02040503050406030204" pitchFamily="18" charset="0"/>
                          </a:rPr>
                          <m:t>1</m:t>
                        </m:r>
                      </m:sub>
                    </m:sSub>
                    <m:sSub>
                      <m:sSubPr>
                        <m:ctrlPr>
                          <a:rPr lang="en-US" sz="1900" i="1">
                            <a:latin typeface="Cambria Math" panose="02040503050406030204" pitchFamily="18" charset="0"/>
                          </a:rPr>
                        </m:ctrlPr>
                      </m:sSubPr>
                      <m:e>
                        <m:r>
                          <a:rPr lang="en-US" sz="1900" i="1">
                            <a:latin typeface="Cambria Math" panose="02040503050406030204" pitchFamily="18" charset="0"/>
                          </a:rPr>
                          <m:t>𝑋</m:t>
                        </m:r>
                      </m:e>
                      <m:sub>
                        <m:r>
                          <a:rPr lang="en-US" sz="1900" i="1">
                            <a:latin typeface="Cambria Math" panose="02040503050406030204" pitchFamily="18" charset="0"/>
                          </a:rPr>
                          <m:t>1</m:t>
                        </m:r>
                      </m:sub>
                    </m:sSub>
                    <m:r>
                      <a:rPr lang="en-US" sz="1900" i="1">
                        <a:latin typeface="Cambria Math" panose="02040503050406030204" pitchFamily="18" charset="0"/>
                      </a:rPr>
                      <m:t>+</m:t>
                    </m:r>
                    <m:sSub>
                      <m:sSubPr>
                        <m:ctrlPr>
                          <a:rPr lang="en-US" sz="1900" i="1">
                            <a:latin typeface="Cambria Math" panose="02040503050406030204" pitchFamily="18" charset="0"/>
                          </a:rPr>
                        </m:ctrlPr>
                      </m:sSubPr>
                      <m:e>
                        <m:acc>
                          <m:accPr>
                            <m:chr m:val="̂"/>
                            <m:ctrlPr>
                              <a:rPr lang="en-US" sz="1900" i="1">
                                <a:latin typeface="Cambria Math" panose="02040503050406030204" pitchFamily="18" charset="0"/>
                              </a:rPr>
                            </m:ctrlPr>
                          </m:accPr>
                          <m:e>
                            <m:r>
                              <a:rPr lang="en-US" sz="1900" i="1">
                                <a:latin typeface="Cambria Math" panose="02040503050406030204" pitchFamily="18" charset="0"/>
                                <a:ea typeface="Cambria Math" panose="02040503050406030204" pitchFamily="18" charset="0"/>
                              </a:rPr>
                              <m:t>𝛽</m:t>
                            </m:r>
                          </m:e>
                        </m:acc>
                      </m:e>
                      <m:sub>
                        <m:r>
                          <a:rPr lang="en-US" sz="1900" i="1">
                            <a:latin typeface="Cambria Math" panose="02040503050406030204" pitchFamily="18" charset="0"/>
                            <a:ea typeface="Cambria Math" panose="02040503050406030204" pitchFamily="18" charset="0"/>
                          </a:rPr>
                          <m:t>2</m:t>
                        </m:r>
                      </m:sub>
                    </m:sSub>
                    <m:sSub>
                      <m:sSubPr>
                        <m:ctrlPr>
                          <a:rPr lang="en-US" sz="1900" i="1">
                            <a:latin typeface="Cambria Math" panose="02040503050406030204" pitchFamily="18" charset="0"/>
                          </a:rPr>
                        </m:ctrlPr>
                      </m:sSubPr>
                      <m:e>
                        <m:r>
                          <a:rPr lang="en-US" sz="1900" i="1">
                            <a:latin typeface="Cambria Math" panose="02040503050406030204" pitchFamily="18" charset="0"/>
                          </a:rPr>
                          <m:t>𝑋</m:t>
                        </m:r>
                      </m:e>
                      <m:sub>
                        <m:r>
                          <a:rPr lang="en-US" sz="1900" i="1">
                            <a:latin typeface="Cambria Math" panose="02040503050406030204" pitchFamily="18" charset="0"/>
                          </a:rPr>
                          <m:t>2</m:t>
                        </m:r>
                      </m:sub>
                    </m:sSub>
                    <m:r>
                      <a:rPr lang="en-US" sz="1900" i="1">
                        <a:latin typeface="Cambria Math" panose="02040503050406030204" pitchFamily="18" charset="0"/>
                      </a:rPr>
                      <m:t>+</m:t>
                    </m:r>
                    <m:sSub>
                      <m:sSubPr>
                        <m:ctrlPr>
                          <a:rPr lang="en-US" sz="1900" i="1">
                            <a:latin typeface="Cambria Math" panose="02040503050406030204" pitchFamily="18" charset="0"/>
                          </a:rPr>
                        </m:ctrlPr>
                      </m:sSubPr>
                      <m:e>
                        <m:acc>
                          <m:accPr>
                            <m:chr m:val="̂"/>
                            <m:ctrlPr>
                              <a:rPr lang="en-US" sz="1900" i="1">
                                <a:latin typeface="Cambria Math" panose="02040503050406030204" pitchFamily="18" charset="0"/>
                              </a:rPr>
                            </m:ctrlPr>
                          </m:accPr>
                          <m:e>
                            <m:r>
                              <a:rPr lang="en-US" sz="1900" i="1">
                                <a:latin typeface="Cambria Math" panose="02040503050406030204" pitchFamily="18" charset="0"/>
                                <a:ea typeface="Cambria Math" panose="02040503050406030204" pitchFamily="18" charset="0"/>
                              </a:rPr>
                              <m:t>𝛽</m:t>
                            </m:r>
                          </m:e>
                        </m:acc>
                      </m:e>
                      <m:sub>
                        <m:r>
                          <a:rPr lang="en-US" sz="1900" i="1">
                            <a:latin typeface="Cambria Math" panose="02040503050406030204" pitchFamily="18" charset="0"/>
                            <a:ea typeface="Cambria Math" panose="02040503050406030204" pitchFamily="18" charset="0"/>
                          </a:rPr>
                          <m:t>3</m:t>
                        </m:r>
                      </m:sub>
                    </m:sSub>
                    <m:sSub>
                      <m:sSubPr>
                        <m:ctrlPr>
                          <a:rPr lang="en-US" sz="1900" i="1">
                            <a:latin typeface="Cambria Math" panose="02040503050406030204" pitchFamily="18" charset="0"/>
                          </a:rPr>
                        </m:ctrlPr>
                      </m:sSubPr>
                      <m:e>
                        <m:r>
                          <a:rPr lang="en-US" sz="1900" i="1">
                            <a:latin typeface="Cambria Math" panose="02040503050406030204" pitchFamily="18" charset="0"/>
                          </a:rPr>
                          <m:t>𝑋</m:t>
                        </m:r>
                      </m:e>
                      <m:sub>
                        <m:r>
                          <a:rPr lang="en-US" sz="1900" i="1">
                            <a:latin typeface="Cambria Math" panose="02040503050406030204" pitchFamily="18" charset="0"/>
                          </a:rPr>
                          <m:t>1</m:t>
                        </m:r>
                      </m:sub>
                    </m:sSub>
                    <m:sSub>
                      <m:sSubPr>
                        <m:ctrlPr>
                          <a:rPr lang="en-US" sz="1900" i="1">
                            <a:latin typeface="Cambria Math" panose="02040503050406030204" pitchFamily="18" charset="0"/>
                          </a:rPr>
                        </m:ctrlPr>
                      </m:sSubPr>
                      <m:e>
                        <m:r>
                          <a:rPr lang="en-US" sz="1900" i="1">
                            <a:latin typeface="Cambria Math" panose="02040503050406030204" pitchFamily="18" charset="0"/>
                          </a:rPr>
                          <m:t>𝑋</m:t>
                        </m:r>
                      </m:e>
                      <m:sub>
                        <m:r>
                          <a:rPr lang="en-US" sz="1900" i="1">
                            <a:latin typeface="Cambria Math" panose="02040503050406030204" pitchFamily="18" charset="0"/>
                          </a:rPr>
                          <m:t>2</m:t>
                        </m:r>
                      </m:sub>
                    </m:sSub>
                    <m:r>
                      <a:rPr lang="en-US" sz="1900" i="1">
                        <a:latin typeface="Cambria Math" panose="02040503050406030204" pitchFamily="18" charset="0"/>
                      </a:rPr>
                      <m:t>+</m:t>
                    </m:r>
                    <m:sSub>
                      <m:sSubPr>
                        <m:ctrlPr>
                          <a:rPr lang="en-US" sz="1900" i="1">
                            <a:latin typeface="Cambria Math" panose="02040503050406030204" pitchFamily="18" charset="0"/>
                          </a:rPr>
                        </m:ctrlPr>
                      </m:sSubPr>
                      <m:e>
                        <m:acc>
                          <m:accPr>
                            <m:chr m:val="̂"/>
                            <m:ctrlPr>
                              <a:rPr lang="en-US" sz="1900" i="1">
                                <a:latin typeface="Cambria Math" panose="02040503050406030204" pitchFamily="18" charset="0"/>
                              </a:rPr>
                            </m:ctrlPr>
                          </m:accPr>
                          <m:e>
                            <m:r>
                              <a:rPr lang="en-US" sz="1900" i="1">
                                <a:latin typeface="Cambria Math" panose="02040503050406030204" pitchFamily="18" charset="0"/>
                                <a:ea typeface="Cambria Math" panose="02040503050406030204" pitchFamily="18" charset="0"/>
                              </a:rPr>
                              <m:t>𝛽</m:t>
                            </m:r>
                          </m:e>
                        </m:acc>
                      </m:e>
                      <m:sub>
                        <m:r>
                          <a:rPr lang="en-US" sz="1900" i="1">
                            <a:latin typeface="Cambria Math" panose="02040503050406030204" pitchFamily="18" charset="0"/>
                          </a:rPr>
                          <m:t>4</m:t>
                        </m:r>
                      </m:sub>
                    </m:sSub>
                    <m:sSubSup>
                      <m:sSubSupPr>
                        <m:ctrlPr>
                          <a:rPr lang="en-US" sz="1900" i="1">
                            <a:latin typeface="Cambria Math" panose="02040503050406030204" pitchFamily="18" charset="0"/>
                          </a:rPr>
                        </m:ctrlPr>
                      </m:sSubSupPr>
                      <m:e>
                        <m:r>
                          <a:rPr lang="en-US" sz="1900" i="1">
                            <a:latin typeface="Cambria Math" panose="02040503050406030204" pitchFamily="18" charset="0"/>
                          </a:rPr>
                          <m:t>𝑋</m:t>
                        </m:r>
                      </m:e>
                      <m:sub>
                        <m:r>
                          <a:rPr lang="en-US" sz="1900" i="1">
                            <a:latin typeface="Cambria Math" panose="02040503050406030204" pitchFamily="18" charset="0"/>
                          </a:rPr>
                          <m:t>1</m:t>
                        </m:r>
                      </m:sub>
                      <m:sup>
                        <m:r>
                          <a:rPr lang="en-US" sz="1900" i="1">
                            <a:latin typeface="Cambria Math" panose="02040503050406030204" pitchFamily="18" charset="0"/>
                          </a:rPr>
                          <m:t>2</m:t>
                        </m:r>
                      </m:sup>
                    </m:sSubSup>
                    <m:r>
                      <a:rPr lang="en-US" sz="1900" i="1">
                        <a:latin typeface="Cambria Math" panose="02040503050406030204" pitchFamily="18" charset="0"/>
                      </a:rPr>
                      <m:t>+</m:t>
                    </m:r>
                    <m:sSub>
                      <m:sSubPr>
                        <m:ctrlPr>
                          <a:rPr lang="en-US" sz="1900" i="1">
                            <a:latin typeface="Cambria Math" panose="02040503050406030204" pitchFamily="18" charset="0"/>
                          </a:rPr>
                        </m:ctrlPr>
                      </m:sSubPr>
                      <m:e>
                        <m:acc>
                          <m:accPr>
                            <m:chr m:val="̂"/>
                            <m:ctrlPr>
                              <a:rPr lang="en-US" sz="1900" i="1">
                                <a:latin typeface="Cambria Math" panose="02040503050406030204" pitchFamily="18" charset="0"/>
                              </a:rPr>
                            </m:ctrlPr>
                          </m:accPr>
                          <m:e>
                            <m:r>
                              <a:rPr lang="en-US" sz="1900" i="1">
                                <a:latin typeface="Cambria Math" panose="02040503050406030204" pitchFamily="18" charset="0"/>
                                <a:ea typeface="Cambria Math" panose="02040503050406030204" pitchFamily="18" charset="0"/>
                              </a:rPr>
                              <m:t>𝛽</m:t>
                            </m:r>
                          </m:e>
                        </m:acc>
                      </m:e>
                      <m:sub>
                        <m:r>
                          <a:rPr lang="en-US" sz="1900" i="1">
                            <a:latin typeface="Cambria Math" panose="02040503050406030204" pitchFamily="18" charset="0"/>
                          </a:rPr>
                          <m:t>5</m:t>
                        </m:r>
                      </m:sub>
                    </m:sSub>
                    <m:sSubSup>
                      <m:sSubSupPr>
                        <m:ctrlPr>
                          <a:rPr lang="en-US" sz="1900" i="1">
                            <a:latin typeface="Cambria Math" panose="02040503050406030204" pitchFamily="18" charset="0"/>
                          </a:rPr>
                        </m:ctrlPr>
                      </m:sSubSupPr>
                      <m:e>
                        <m:r>
                          <a:rPr lang="en-US" sz="1900" i="1">
                            <a:latin typeface="Cambria Math" panose="02040503050406030204" pitchFamily="18" charset="0"/>
                          </a:rPr>
                          <m:t>𝑋</m:t>
                        </m:r>
                      </m:e>
                      <m:sub>
                        <m:r>
                          <a:rPr lang="en-US" sz="1900" i="1">
                            <a:latin typeface="Cambria Math" panose="02040503050406030204" pitchFamily="18" charset="0"/>
                          </a:rPr>
                          <m:t>2</m:t>
                        </m:r>
                      </m:sub>
                      <m:sup>
                        <m:r>
                          <a:rPr lang="en-US" sz="1900" i="1">
                            <a:latin typeface="Cambria Math" panose="02040503050406030204" pitchFamily="18" charset="0"/>
                          </a:rPr>
                          <m:t>2</m:t>
                        </m:r>
                      </m:sup>
                    </m:sSubSup>
                  </m:oMath>
                </a14:m>
                <a:endParaRPr lang="en-US" sz="1900" dirty="0"/>
              </a:p>
            </p:txBody>
          </p:sp>
        </mc:Choice>
        <mc:Fallback xmlns="">
          <p:sp>
            <p:nvSpPr>
              <p:cNvPr id="3" name="Content Placeholder 2">
                <a:extLst>
                  <a:ext uri="{FF2B5EF4-FFF2-40B4-BE49-F238E27FC236}">
                    <a16:creationId xmlns:a16="http://schemas.microsoft.com/office/drawing/2014/main" id="{FEAB17BA-7D30-A344-8A07-EA86EED564D2}"/>
                  </a:ext>
                </a:extLst>
              </p:cNvPr>
              <p:cNvSpPr>
                <a:spLocks noGrp="1" noRot="1" noChangeAspect="1" noMove="1" noResize="1" noEditPoints="1" noAdjustHandles="1" noChangeArrowheads="1" noChangeShapeType="1" noTextEdit="1"/>
              </p:cNvSpPr>
              <p:nvPr>
                <p:ph idx="1"/>
              </p:nvPr>
            </p:nvSpPr>
            <p:spPr>
              <a:xfrm>
                <a:off x="828043" y="1815852"/>
                <a:ext cx="8168245" cy="762496"/>
              </a:xfrm>
              <a:blipFill>
                <a:blip r:embed="rId3"/>
                <a:stretch>
                  <a:fillRect t="-8197"/>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3EBC96E7-1123-6545-8BA2-7E3D3F8790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100" y="2197100"/>
            <a:ext cx="4064000" cy="4064000"/>
          </a:xfrm>
          <a:prstGeom prst="rect">
            <a:avLst/>
          </a:prstGeom>
        </p:spPr>
      </p:pic>
    </p:spTree>
    <p:extLst>
      <p:ext uri="{BB962C8B-B14F-4D97-AF65-F5344CB8AC3E}">
        <p14:creationId xmlns:p14="http://schemas.microsoft.com/office/powerpoint/2010/main" val="5509633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B3B5E-22AF-3847-B49D-6EEBBA5343D2}"/>
              </a:ext>
            </a:extLst>
          </p:cNvPr>
          <p:cNvSpPr>
            <a:spLocks noGrp="1"/>
          </p:cNvSpPr>
          <p:nvPr>
            <p:ph type="title"/>
          </p:nvPr>
        </p:nvSpPr>
        <p:spPr/>
        <p:txBody>
          <a:bodyPr/>
          <a:lstStyle/>
          <a:p>
            <a:r>
              <a:rPr lang="en-US" dirty="0"/>
              <a:t>Trade-offs</a:t>
            </a:r>
          </a:p>
        </p:txBody>
      </p:sp>
      <p:sp>
        <p:nvSpPr>
          <p:cNvPr id="3" name="Content Placeholder 2">
            <a:extLst>
              <a:ext uri="{FF2B5EF4-FFF2-40B4-BE49-F238E27FC236}">
                <a16:creationId xmlns:a16="http://schemas.microsoft.com/office/drawing/2014/main" id="{56BF045A-5552-CF44-AF40-C5E8D72B6CA0}"/>
              </a:ext>
            </a:extLst>
          </p:cNvPr>
          <p:cNvSpPr>
            <a:spLocks noGrp="1"/>
          </p:cNvSpPr>
          <p:nvPr>
            <p:ph idx="1"/>
          </p:nvPr>
        </p:nvSpPr>
        <p:spPr/>
        <p:txBody>
          <a:bodyPr/>
          <a:lstStyle/>
          <a:p>
            <a:r>
              <a:rPr lang="en-US" dirty="0">
                <a:solidFill>
                  <a:srgbClr val="1D41FF"/>
                </a:solidFill>
              </a:rPr>
              <a:t>Prediction accuracy vs. interpretability</a:t>
            </a:r>
          </a:p>
          <a:p>
            <a:pPr lvl="1"/>
            <a:r>
              <a:rPr lang="en-US" dirty="0"/>
              <a:t>Linear models easy to interpret; nearest-neighbors not so much</a:t>
            </a:r>
          </a:p>
          <a:p>
            <a:r>
              <a:rPr lang="en-US" dirty="0">
                <a:solidFill>
                  <a:srgbClr val="1D41FF"/>
                </a:solidFill>
              </a:rPr>
              <a:t>Good fit vs. under or over-fitting</a:t>
            </a:r>
          </a:p>
          <a:p>
            <a:pPr lvl="1"/>
            <a:r>
              <a:rPr lang="en-US" dirty="0"/>
              <a:t>How do we find the fit which is “just right”</a:t>
            </a:r>
          </a:p>
          <a:p>
            <a:r>
              <a:rPr lang="en-US" dirty="0">
                <a:solidFill>
                  <a:srgbClr val="1D41FF"/>
                </a:solidFill>
              </a:rPr>
              <a:t>Parsimony vs. black box</a:t>
            </a:r>
          </a:p>
          <a:p>
            <a:pPr lvl="1"/>
            <a:r>
              <a:rPr lang="en-US" dirty="0"/>
              <a:t>Usually prefer a simpler model involving fewer variables over a black-box predictor involving them all</a:t>
            </a:r>
          </a:p>
        </p:txBody>
      </p:sp>
    </p:spTree>
    <p:extLst>
      <p:ext uri="{BB962C8B-B14F-4D97-AF65-F5344CB8AC3E}">
        <p14:creationId xmlns:p14="http://schemas.microsoft.com/office/powerpoint/2010/main" val="17025432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CA640-2E79-F440-8931-1DF9836586A9}"/>
              </a:ext>
            </a:extLst>
          </p:cNvPr>
          <p:cNvSpPr>
            <a:spLocks noGrp="1"/>
          </p:cNvSpPr>
          <p:nvPr>
            <p:ph type="title"/>
          </p:nvPr>
        </p:nvSpPr>
        <p:spPr/>
        <p:txBody>
          <a:bodyPr/>
          <a:lstStyle/>
          <a:p>
            <a:r>
              <a:rPr lang="en-US" dirty="0"/>
              <a:t>Trade-offs</a:t>
            </a:r>
          </a:p>
        </p:txBody>
      </p:sp>
      <p:cxnSp>
        <p:nvCxnSpPr>
          <p:cNvPr id="5" name="Straight Arrow Connector 4">
            <a:extLst>
              <a:ext uri="{FF2B5EF4-FFF2-40B4-BE49-F238E27FC236}">
                <a16:creationId xmlns:a16="http://schemas.microsoft.com/office/drawing/2014/main" id="{B1ED92CD-3480-C64A-922D-7C3D0D3D748E}"/>
              </a:ext>
            </a:extLst>
          </p:cNvPr>
          <p:cNvCxnSpPr/>
          <p:nvPr/>
        </p:nvCxnSpPr>
        <p:spPr>
          <a:xfrm flipV="1">
            <a:off x="1229275" y="1957325"/>
            <a:ext cx="0" cy="364827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EB3CF3B-B534-9849-99A4-CFDC69F4F6AB}"/>
              </a:ext>
            </a:extLst>
          </p:cNvPr>
          <p:cNvCxnSpPr>
            <a:cxnSpLocks/>
          </p:cNvCxnSpPr>
          <p:nvPr/>
        </p:nvCxnSpPr>
        <p:spPr>
          <a:xfrm>
            <a:off x="1229275" y="5606734"/>
            <a:ext cx="7002471"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30A3A5F-E668-B145-826C-14E7479F2458}"/>
              </a:ext>
            </a:extLst>
          </p:cNvPr>
          <p:cNvSpPr txBox="1"/>
          <p:nvPr/>
        </p:nvSpPr>
        <p:spPr>
          <a:xfrm>
            <a:off x="3847062" y="5949901"/>
            <a:ext cx="1412566" cy="461665"/>
          </a:xfrm>
          <a:prstGeom prst="rect">
            <a:avLst/>
          </a:prstGeom>
          <a:noFill/>
        </p:spPr>
        <p:txBody>
          <a:bodyPr wrap="none" rtlCol="0">
            <a:spAutoFit/>
          </a:bodyPr>
          <a:lstStyle/>
          <a:p>
            <a:r>
              <a:rPr lang="en-US" sz="2400" b="1" dirty="0"/>
              <a:t>Flexibility</a:t>
            </a:r>
          </a:p>
        </p:txBody>
      </p:sp>
      <p:sp>
        <p:nvSpPr>
          <p:cNvPr id="9" name="TextBox 8">
            <a:extLst>
              <a:ext uri="{FF2B5EF4-FFF2-40B4-BE49-F238E27FC236}">
                <a16:creationId xmlns:a16="http://schemas.microsoft.com/office/drawing/2014/main" id="{BF54E51E-C4FE-8A43-BA48-BBD84A4CA8A1}"/>
              </a:ext>
            </a:extLst>
          </p:cNvPr>
          <p:cNvSpPr txBox="1"/>
          <p:nvPr/>
        </p:nvSpPr>
        <p:spPr>
          <a:xfrm>
            <a:off x="1823969" y="5641003"/>
            <a:ext cx="576953" cy="369332"/>
          </a:xfrm>
          <a:prstGeom prst="rect">
            <a:avLst/>
          </a:prstGeom>
          <a:noFill/>
        </p:spPr>
        <p:txBody>
          <a:bodyPr wrap="none" rtlCol="0">
            <a:spAutoFit/>
          </a:bodyPr>
          <a:lstStyle/>
          <a:p>
            <a:r>
              <a:rPr lang="en-US" b="1" dirty="0"/>
              <a:t>Low</a:t>
            </a:r>
          </a:p>
        </p:txBody>
      </p:sp>
      <p:sp>
        <p:nvSpPr>
          <p:cNvPr id="10" name="TextBox 9">
            <a:extLst>
              <a:ext uri="{FF2B5EF4-FFF2-40B4-BE49-F238E27FC236}">
                <a16:creationId xmlns:a16="http://schemas.microsoft.com/office/drawing/2014/main" id="{B3A40273-6729-264D-BE05-0CF6C2954579}"/>
              </a:ext>
            </a:extLst>
          </p:cNvPr>
          <p:cNvSpPr txBox="1"/>
          <p:nvPr/>
        </p:nvSpPr>
        <p:spPr>
          <a:xfrm>
            <a:off x="609995" y="5018601"/>
            <a:ext cx="576953" cy="369332"/>
          </a:xfrm>
          <a:prstGeom prst="rect">
            <a:avLst/>
          </a:prstGeom>
          <a:noFill/>
        </p:spPr>
        <p:txBody>
          <a:bodyPr wrap="none" rtlCol="0">
            <a:spAutoFit/>
          </a:bodyPr>
          <a:lstStyle/>
          <a:p>
            <a:r>
              <a:rPr lang="en-US" b="1" dirty="0"/>
              <a:t>Low</a:t>
            </a:r>
          </a:p>
        </p:txBody>
      </p:sp>
      <p:sp>
        <p:nvSpPr>
          <p:cNvPr id="11" name="TextBox 10">
            <a:extLst>
              <a:ext uri="{FF2B5EF4-FFF2-40B4-BE49-F238E27FC236}">
                <a16:creationId xmlns:a16="http://schemas.microsoft.com/office/drawing/2014/main" id="{4C556147-DFF2-1A43-86AA-603EAB8DBF33}"/>
              </a:ext>
            </a:extLst>
          </p:cNvPr>
          <p:cNvSpPr txBox="1"/>
          <p:nvPr/>
        </p:nvSpPr>
        <p:spPr>
          <a:xfrm>
            <a:off x="610195" y="2236631"/>
            <a:ext cx="619080" cy="369332"/>
          </a:xfrm>
          <a:prstGeom prst="rect">
            <a:avLst/>
          </a:prstGeom>
          <a:noFill/>
        </p:spPr>
        <p:txBody>
          <a:bodyPr wrap="none" rtlCol="0">
            <a:spAutoFit/>
          </a:bodyPr>
          <a:lstStyle/>
          <a:p>
            <a:r>
              <a:rPr lang="en-US" b="1" dirty="0"/>
              <a:t>High</a:t>
            </a:r>
          </a:p>
        </p:txBody>
      </p:sp>
      <p:sp>
        <p:nvSpPr>
          <p:cNvPr id="12" name="TextBox 11">
            <a:extLst>
              <a:ext uri="{FF2B5EF4-FFF2-40B4-BE49-F238E27FC236}">
                <a16:creationId xmlns:a16="http://schemas.microsoft.com/office/drawing/2014/main" id="{C01C8D1E-98EA-0847-8564-05F7D4E235DD}"/>
              </a:ext>
            </a:extLst>
          </p:cNvPr>
          <p:cNvSpPr txBox="1"/>
          <p:nvPr/>
        </p:nvSpPr>
        <p:spPr>
          <a:xfrm>
            <a:off x="7064062" y="5670665"/>
            <a:ext cx="619080" cy="369332"/>
          </a:xfrm>
          <a:prstGeom prst="rect">
            <a:avLst/>
          </a:prstGeom>
          <a:noFill/>
        </p:spPr>
        <p:txBody>
          <a:bodyPr wrap="none" rtlCol="0">
            <a:spAutoFit/>
          </a:bodyPr>
          <a:lstStyle/>
          <a:p>
            <a:r>
              <a:rPr lang="en-US" b="1" dirty="0"/>
              <a:t>High</a:t>
            </a:r>
          </a:p>
        </p:txBody>
      </p:sp>
      <p:sp>
        <p:nvSpPr>
          <p:cNvPr id="13" name="TextBox 12">
            <a:extLst>
              <a:ext uri="{FF2B5EF4-FFF2-40B4-BE49-F238E27FC236}">
                <a16:creationId xmlns:a16="http://schemas.microsoft.com/office/drawing/2014/main" id="{6EECC924-F3E7-4844-838F-BAE94EBC5670}"/>
              </a:ext>
            </a:extLst>
          </p:cNvPr>
          <p:cNvSpPr txBox="1"/>
          <p:nvPr/>
        </p:nvSpPr>
        <p:spPr>
          <a:xfrm rot="16200000">
            <a:off x="-677081" y="3581449"/>
            <a:ext cx="2121863" cy="461665"/>
          </a:xfrm>
          <a:prstGeom prst="rect">
            <a:avLst/>
          </a:prstGeom>
          <a:noFill/>
        </p:spPr>
        <p:txBody>
          <a:bodyPr wrap="none" rtlCol="0">
            <a:spAutoFit/>
          </a:bodyPr>
          <a:lstStyle/>
          <a:p>
            <a:r>
              <a:rPr lang="en-US" sz="2400" b="1" dirty="0"/>
              <a:t>Interpretability</a:t>
            </a:r>
          </a:p>
        </p:txBody>
      </p:sp>
      <p:sp>
        <p:nvSpPr>
          <p:cNvPr id="14" name="TextBox 13">
            <a:extLst>
              <a:ext uri="{FF2B5EF4-FFF2-40B4-BE49-F238E27FC236}">
                <a16:creationId xmlns:a16="http://schemas.microsoft.com/office/drawing/2014/main" id="{D89E8F92-5BE7-194B-84C5-60A52AE7D9B9}"/>
              </a:ext>
            </a:extLst>
          </p:cNvPr>
          <p:cNvSpPr txBox="1"/>
          <p:nvPr/>
        </p:nvSpPr>
        <p:spPr>
          <a:xfrm>
            <a:off x="1996225" y="2236631"/>
            <a:ext cx="1415772" cy="523220"/>
          </a:xfrm>
          <a:prstGeom prst="rect">
            <a:avLst/>
          </a:prstGeom>
          <a:noFill/>
        </p:spPr>
        <p:txBody>
          <a:bodyPr wrap="none" rtlCol="0">
            <a:spAutoFit/>
          </a:bodyPr>
          <a:lstStyle/>
          <a:p>
            <a:r>
              <a:rPr lang="en-US" sz="1400" dirty="0"/>
              <a:t>Subset selection:</a:t>
            </a:r>
          </a:p>
          <a:p>
            <a:r>
              <a:rPr lang="en-US" sz="1400" dirty="0"/>
              <a:t>Lasso</a:t>
            </a:r>
          </a:p>
        </p:txBody>
      </p:sp>
      <p:sp>
        <p:nvSpPr>
          <p:cNvPr id="4" name="TextBox 3">
            <a:extLst>
              <a:ext uri="{FF2B5EF4-FFF2-40B4-BE49-F238E27FC236}">
                <a16:creationId xmlns:a16="http://schemas.microsoft.com/office/drawing/2014/main" id="{50B1C0F3-AB2B-544C-9063-6ABE09B56912}"/>
              </a:ext>
            </a:extLst>
          </p:cNvPr>
          <p:cNvSpPr txBox="1"/>
          <p:nvPr/>
        </p:nvSpPr>
        <p:spPr>
          <a:xfrm>
            <a:off x="6630903" y="4879004"/>
            <a:ext cx="1774352" cy="523220"/>
          </a:xfrm>
          <a:prstGeom prst="rect">
            <a:avLst/>
          </a:prstGeom>
          <a:noFill/>
        </p:spPr>
        <p:txBody>
          <a:bodyPr wrap="square" rtlCol="0">
            <a:spAutoFit/>
          </a:bodyPr>
          <a:lstStyle/>
          <a:p>
            <a:r>
              <a:rPr lang="en-US" sz="1400" dirty="0"/>
              <a:t>Support vector machines</a:t>
            </a:r>
          </a:p>
        </p:txBody>
      </p:sp>
      <p:sp>
        <p:nvSpPr>
          <p:cNvPr id="7" name="TextBox 6">
            <a:extLst>
              <a:ext uri="{FF2B5EF4-FFF2-40B4-BE49-F238E27FC236}">
                <a16:creationId xmlns:a16="http://schemas.microsoft.com/office/drawing/2014/main" id="{4BE741F8-0C1D-4944-8D7A-F346BBCB7853}"/>
              </a:ext>
            </a:extLst>
          </p:cNvPr>
          <p:cNvSpPr txBox="1"/>
          <p:nvPr/>
        </p:nvSpPr>
        <p:spPr>
          <a:xfrm>
            <a:off x="5923542" y="4075469"/>
            <a:ext cx="1962443" cy="523220"/>
          </a:xfrm>
          <a:prstGeom prst="rect">
            <a:avLst/>
          </a:prstGeom>
          <a:noFill/>
        </p:spPr>
        <p:txBody>
          <a:bodyPr wrap="square" rtlCol="0">
            <a:spAutoFit/>
          </a:bodyPr>
          <a:lstStyle/>
          <a:p>
            <a:r>
              <a:rPr lang="en-US" sz="1400" dirty="0"/>
              <a:t>Bagging, Boosting, Random forests</a:t>
            </a:r>
          </a:p>
        </p:txBody>
      </p:sp>
      <p:sp>
        <p:nvSpPr>
          <p:cNvPr id="15" name="TextBox 14">
            <a:extLst>
              <a:ext uri="{FF2B5EF4-FFF2-40B4-BE49-F238E27FC236}">
                <a16:creationId xmlns:a16="http://schemas.microsoft.com/office/drawing/2014/main" id="{B00C2E81-B394-0848-A9D3-AF4915D003B4}"/>
              </a:ext>
            </a:extLst>
          </p:cNvPr>
          <p:cNvSpPr txBox="1"/>
          <p:nvPr/>
        </p:nvSpPr>
        <p:spPr>
          <a:xfrm>
            <a:off x="2845298" y="3200098"/>
            <a:ext cx="2003528" cy="523220"/>
          </a:xfrm>
          <a:prstGeom prst="rect">
            <a:avLst/>
          </a:prstGeom>
          <a:noFill/>
        </p:spPr>
        <p:txBody>
          <a:bodyPr wrap="square" rtlCol="0">
            <a:spAutoFit/>
          </a:bodyPr>
          <a:lstStyle/>
          <a:p>
            <a:r>
              <a:rPr lang="en-US" sz="1400" dirty="0"/>
              <a:t>Standard regression (linear, logistic, survival)</a:t>
            </a:r>
          </a:p>
        </p:txBody>
      </p:sp>
      <p:sp>
        <p:nvSpPr>
          <p:cNvPr id="16" name="TextBox 15">
            <a:extLst>
              <a:ext uri="{FF2B5EF4-FFF2-40B4-BE49-F238E27FC236}">
                <a16:creationId xmlns:a16="http://schemas.microsoft.com/office/drawing/2014/main" id="{A63CC57A-FEA9-AD4D-A0D3-A0F3A01A2A7D}"/>
              </a:ext>
            </a:extLst>
          </p:cNvPr>
          <p:cNvSpPr txBox="1"/>
          <p:nvPr/>
        </p:nvSpPr>
        <p:spPr>
          <a:xfrm>
            <a:off x="3904427" y="2765841"/>
            <a:ext cx="1962443" cy="523220"/>
          </a:xfrm>
          <a:prstGeom prst="rect">
            <a:avLst/>
          </a:prstGeom>
          <a:noFill/>
        </p:spPr>
        <p:txBody>
          <a:bodyPr wrap="square" rtlCol="0">
            <a:spAutoFit/>
          </a:bodyPr>
          <a:lstStyle/>
          <a:p>
            <a:r>
              <a:rPr lang="en-US" sz="1400" dirty="0"/>
              <a:t>Recursive partitioning (trees) </a:t>
            </a:r>
          </a:p>
        </p:txBody>
      </p:sp>
      <p:sp>
        <p:nvSpPr>
          <p:cNvPr id="17" name="TextBox 16">
            <a:extLst>
              <a:ext uri="{FF2B5EF4-FFF2-40B4-BE49-F238E27FC236}">
                <a16:creationId xmlns:a16="http://schemas.microsoft.com/office/drawing/2014/main" id="{29826BD8-034D-DE49-A54A-157628E9E65F}"/>
              </a:ext>
            </a:extLst>
          </p:cNvPr>
          <p:cNvSpPr txBox="1"/>
          <p:nvPr/>
        </p:nvSpPr>
        <p:spPr>
          <a:xfrm>
            <a:off x="4621237" y="4850991"/>
            <a:ext cx="1471813" cy="307777"/>
          </a:xfrm>
          <a:prstGeom prst="rect">
            <a:avLst/>
          </a:prstGeom>
          <a:noFill/>
        </p:spPr>
        <p:txBody>
          <a:bodyPr wrap="none" rtlCol="0">
            <a:spAutoFit/>
          </a:bodyPr>
          <a:lstStyle/>
          <a:p>
            <a:r>
              <a:rPr lang="en-US" sz="1400" dirty="0"/>
              <a:t>Kernel smoothing</a:t>
            </a:r>
          </a:p>
        </p:txBody>
      </p:sp>
    </p:spTree>
    <p:extLst>
      <p:ext uri="{BB962C8B-B14F-4D97-AF65-F5344CB8AC3E}">
        <p14:creationId xmlns:p14="http://schemas.microsoft.com/office/powerpoint/2010/main" val="27222989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B78E0-F5AB-A24C-9D48-A52FBC20835A}"/>
              </a:ext>
            </a:extLst>
          </p:cNvPr>
          <p:cNvSpPr>
            <a:spLocks noGrp="1"/>
          </p:cNvSpPr>
          <p:nvPr>
            <p:ph type="title"/>
          </p:nvPr>
        </p:nvSpPr>
        <p:spPr/>
        <p:txBody>
          <a:bodyPr/>
          <a:lstStyle/>
          <a:p>
            <a:r>
              <a:rPr lang="en-US" dirty="0"/>
              <a:t>What we covered in this lecture:</a:t>
            </a:r>
          </a:p>
        </p:txBody>
      </p:sp>
      <p:sp>
        <p:nvSpPr>
          <p:cNvPr id="3" name="Content Placeholder 2">
            <a:extLst>
              <a:ext uri="{FF2B5EF4-FFF2-40B4-BE49-F238E27FC236}">
                <a16:creationId xmlns:a16="http://schemas.microsoft.com/office/drawing/2014/main" id="{BE1EA7A5-411E-2649-BFBE-726EF9BBF2F7}"/>
              </a:ext>
            </a:extLst>
          </p:cNvPr>
          <p:cNvSpPr>
            <a:spLocks noGrp="1"/>
          </p:cNvSpPr>
          <p:nvPr>
            <p:ph idx="1"/>
          </p:nvPr>
        </p:nvSpPr>
        <p:spPr/>
        <p:txBody>
          <a:bodyPr>
            <a:normAutofit fontScale="70000" lnSpcReduction="20000"/>
          </a:bodyPr>
          <a:lstStyle/>
          <a:p>
            <a:pPr>
              <a:lnSpc>
                <a:spcPct val="110000"/>
              </a:lnSpc>
            </a:pPr>
            <a:r>
              <a:rPr lang="en-US" dirty="0"/>
              <a:t>What is Machine Learning? </a:t>
            </a:r>
          </a:p>
          <a:p>
            <a:pPr>
              <a:lnSpc>
                <a:spcPct val="110000"/>
              </a:lnSpc>
            </a:pPr>
            <a:r>
              <a:rPr lang="en-US" dirty="0">
                <a:solidFill>
                  <a:srgbClr val="4B7919"/>
                </a:solidFill>
              </a:rPr>
              <a:t>Supervised</a:t>
            </a:r>
            <a:r>
              <a:rPr lang="en-US" dirty="0"/>
              <a:t> vs. </a:t>
            </a:r>
            <a:r>
              <a:rPr lang="en-US" dirty="0">
                <a:solidFill>
                  <a:srgbClr val="C00000"/>
                </a:solidFill>
              </a:rPr>
              <a:t>Unsupervised</a:t>
            </a:r>
            <a:r>
              <a:rPr lang="en-US" dirty="0"/>
              <a:t> learning</a:t>
            </a:r>
          </a:p>
          <a:p>
            <a:pPr>
              <a:lnSpc>
                <a:spcPct val="110000"/>
              </a:lnSpc>
              <a:spcAft>
                <a:spcPts val="600"/>
              </a:spcAft>
            </a:pPr>
            <a:r>
              <a:rPr lang="en-US" dirty="0"/>
              <a:t>Lead into prediction techniques for supervised learning with continuous outcomes:</a:t>
            </a:r>
          </a:p>
          <a:p>
            <a:pPr lvl="1">
              <a:lnSpc>
                <a:spcPct val="110000"/>
              </a:lnSpc>
              <a:spcAft>
                <a:spcPts val="600"/>
              </a:spcAft>
            </a:pPr>
            <a:r>
              <a:rPr lang="en-US" dirty="0"/>
              <a:t>Local estimation and nearest neighbors</a:t>
            </a:r>
          </a:p>
          <a:p>
            <a:pPr lvl="1">
              <a:lnSpc>
                <a:spcPct val="110000"/>
              </a:lnSpc>
              <a:spcAft>
                <a:spcPts val="600"/>
              </a:spcAft>
            </a:pPr>
            <a:r>
              <a:rPr lang="en-US" dirty="0"/>
              <a:t>Loss functions and mean square error</a:t>
            </a:r>
          </a:p>
          <a:p>
            <a:pPr lvl="1">
              <a:lnSpc>
                <a:spcPct val="110000"/>
              </a:lnSpc>
              <a:spcAft>
                <a:spcPts val="600"/>
              </a:spcAft>
            </a:pPr>
            <a:r>
              <a:rPr lang="en-US" dirty="0"/>
              <a:t>The training-test paradigm</a:t>
            </a:r>
          </a:p>
          <a:p>
            <a:pPr lvl="1">
              <a:lnSpc>
                <a:spcPct val="110000"/>
              </a:lnSpc>
              <a:spcAft>
                <a:spcPts val="600"/>
              </a:spcAft>
            </a:pPr>
            <a:r>
              <a:rPr lang="en-US" dirty="0"/>
              <a:t>The curse of dimensionality</a:t>
            </a:r>
          </a:p>
          <a:p>
            <a:pPr lvl="1">
              <a:lnSpc>
                <a:spcPct val="110000"/>
              </a:lnSpc>
              <a:spcAft>
                <a:spcPts val="600"/>
              </a:spcAft>
            </a:pPr>
            <a:r>
              <a:rPr lang="en-US" dirty="0"/>
              <a:t>Linear regression modeling (including polynomials)</a:t>
            </a:r>
          </a:p>
          <a:p>
            <a:pPr lvl="1">
              <a:lnSpc>
                <a:spcPct val="110000"/>
              </a:lnSpc>
              <a:spcAft>
                <a:spcPts val="600"/>
              </a:spcAft>
            </a:pPr>
            <a:r>
              <a:rPr lang="en-US" dirty="0"/>
              <a:t>Trade-offs</a:t>
            </a:r>
          </a:p>
          <a:p>
            <a:pPr lvl="1">
              <a:lnSpc>
                <a:spcPct val="110000"/>
              </a:lnSpc>
              <a:spcAft>
                <a:spcPts val="600"/>
              </a:spcAft>
            </a:pPr>
            <a:r>
              <a:rPr lang="en-US" dirty="0"/>
              <a:t>Assessing model accuracy</a:t>
            </a:r>
          </a:p>
          <a:p>
            <a:pPr lvl="1">
              <a:lnSpc>
                <a:spcPct val="110000"/>
              </a:lnSpc>
              <a:spcAft>
                <a:spcPts val="600"/>
              </a:spcAft>
            </a:pPr>
            <a:endParaRPr lang="en-US" dirty="0"/>
          </a:p>
        </p:txBody>
      </p:sp>
    </p:spTree>
    <p:extLst>
      <p:ext uri="{BB962C8B-B14F-4D97-AF65-F5344CB8AC3E}">
        <p14:creationId xmlns:p14="http://schemas.microsoft.com/office/powerpoint/2010/main" val="4705831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344BE-0E80-164F-B761-832CE5FA2BBE}"/>
              </a:ext>
            </a:extLst>
          </p:cNvPr>
          <p:cNvSpPr>
            <a:spLocks noGrp="1"/>
          </p:cNvSpPr>
          <p:nvPr>
            <p:ph type="title"/>
          </p:nvPr>
        </p:nvSpPr>
        <p:spPr/>
        <p:txBody>
          <a:bodyPr/>
          <a:lstStyle/>
          <a:p>
            <a:r>
              <a:rPr lang="en-US" dirty="0"/>
              <a:t>Next lecture</a:t>
            </a:r>
          </a:p>
        </p:txBody>
      </p:sp>
      <p:sp>
        <p:nvSpPr>
          <p:cNvPr id="3" name="Content Placeholder 2">
            <a:extLst>
              <a:ext uri="{FF2B5EF4-FFF2-40B4-BE49-F238E27FC236}">
                <a16:creationId xmlns:a16="http://schemas.microsoft.com/office/drawing/2014/main" id="{C9A88277-6A63-294C-9471-36D9932F9EB3}"/>
              </a:ext>
            </a:extLst>
          </p:cNvPr>
          <p:cNvSpPr>
            <a:spLocks noGrp="1"/>
          </p:cNvSpPr>
          <p:nvPr>
            <p:ph idx="1"/>
          </p:nvPr>
        </p:nvSpPr>
        <p:spPr/>
        <p:txBody>
          <a:bodyPr/>
          <a:lstStyle/>
          <a:p>
            <a:r>
              <a:rPr lang="en-US" dirty="0"/>
              <a:t>Classification</a:t>
            </a:r>
          </a:p>
          <a:p>
            <a:r>
              <a:rPr lang="en-US" dirty="0"/>
              <a:t>Loss functions for binary data</a:t>
            </a:r>
          </a:p>
          <a:p>
            <a:r>
              <a:rPr lang="en-US" dirty="0"/>
              <a:t>Matrix algebra and calculus</a:t>
            </a:r>
          </a:p>
          <a:p>
            <a:r>
              <a:rPr lang="en-US" dirty="0"/>
              <a:t>Minimizing loss functions</a:t>
            </a:r>
          </a:p>
        </p:txBody>
      </p:sp>
    </p:spTree>
    <p:extLst>
      <p:ext uri="{BB962C8B-B14F-4D97-AF65-F5344CB8AC3E}">
        <p14:creationId xmlns:p14="http://schemas.microsoft.com/office/powerpoint/2010/main" val="18807486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C0764-9FF7-B748-ACAA-34BE32C1D450}"/>
              </a:ext>
            </a:extLst>
          </p:cNvPr>
          <p:cNvSpPr>
            <a:spLocks noGrp="1"/>
          </p:cNvSpPr>
          <p:nvPr>
            <p:ph type="title"/>
          </p:nvPr>
        </p:nvSpPr>
        <p:spPr/>
        <p:txBody>
          <a:bodyPr/>
          <a:lstStyle/>
          <a:p>
            <a:r>
              <a:rPr lang="en-US" dirty="0"/>
              <a:t>Extra materials</a:t>
            </a:r>
          </a:p>
        </p:txBody>
      </p:sp>
      <p:sp>
        <p:nvSpPr>
          <p:cNvPr id="3" name="Content Placeholder 2">
            <a:extLst>
              <a:ext uri="{FF2B5EF4-FFF2-40B4-BE49-F238E27FC236}">
                <a16:creationId xmlns:a16="http://schemas.microsoft.com/office/drawing/2014/main" id="{81004282-0285-4A4D-803A-2DDA2070AC0B}"/>
              </a:ext>
            </a:extLst>
          </p:cNvPr>
          <p:cNvSpPr>
            <a:spLocks noGrp="1"/>
          </p:cNvSpPr>
          <p:nvPr>
            <p:ph idx="1"/>
          </p:nvPr>
        </p:nvSpPr>
        <p:spPr/>
        <p:txBody>
          <a:bodyPr/>
          <a:lstStyle/>
          <a:p>
            <a:r>
              <a:rPr lang="en-US" dirty="0"/>
              <a:t>Linear algebra tutorials – Andrew Ng, Stanford Machine Learning Course on YouTube or Coursera Lecture 3.1 to 3.6 </a:t>
            </a:r>
            <a:r>
              <a:rPr lang="en-US" dirty="0">
                <a:hlinkClick r:id="rId2"/>
              </a:rPr>
              <a:t>https://www.youtube.com/playlist?list=PLLssT5z_DsK-h9vYZkQkYNWcItqhlRJLN</a:t>
            </a:r>
            <a:endParaRPr lang="en-US" dirty="0"/>
          </a:p>
          <a:p>
            <a:r>
              <a:rPr lang="en-US" dirty="0"/>
              <a:t>And read pages 9-11 of ISLR</a:t>
            </a:r>
          </a:p>
        </p:txBody>
      </p:sp>
    </p:spTree>
    <p:extLst>
      <p:ext uri="{BB962C8B-B14F-4D97-AF65-F5344CB8AC3E}">
        <p14:creationId xmlns:p14="http://schemas.microsoft.com/office/powerpoint/2010/main" val="1724312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045C1-8DE5-CE43-B7C4-5A126B63201B}"/>
              </a:ext>
            </a:extLst>
          </p:cNvPr>
          <p:cNvSpPr>
            <a:spLocks noGrp="1"/>
          </p:cNvSpPr>
          <p:nvPr>
            <p:ph type="title"/>
          </p:nvPr>
        </p:nvSpPr>
        <p:spPr/>
        <p:txBody>
          <a:bodyPr/>
          <a:lstStyle/>
          <a:p>
            <a:r>
              <a:rPr lang="en-US" dirty="0"/>
              <a:t>Course objectives</a:t>
            </a:r>
          </a:p>
        </p:txBody>
      </p:sp>
      <p:sp>
        <p:nvSpPr>
          <p:cNvPr id="3" name="Content Placeholder 2">
            <a:extLst>
              <a:ext uri="{FF2B5EF4-FFF2-40B4-BE49-F238E27FC236}">
                <a16:creationId xmlns:a16="http://schemas.microsoft.com/office/drawing/2014/main" id="{611C012E-1778-5445-B6D7-6E6790717D6A}"/>
              </a:ext>
            </a:extLst>
          </p:cNvPr>
          <p:cNvSpPr>
            <a:spLocks noGrp="1"/>
          </p:cNvSpPr>
          <p:nvPr>
            <p:ph idx="1"/>
          </p:nvPr>
        </p:nvSpPr>
        <p:spPr/>
        <p:txBody>
          <a:bodyPr>
            <a:normAutofit lnSpcReduction="10000"/>
          </a:bodyPr>
          <a:lstStyle/>
          <a:p>
            <a:r>
              <a:rPr lang="en-US" dirty="0"/>
              <a:t>Generate intuition and mechanistic understanding for a set of important machine learning methods</a:t>
            </a:r>
          </a:p>
          <a:p>
            <a:r>
              <a:rPr lang="en-US" dirty="0"/>
              <a:t>Gain insight as to which methods are most appropriate in which situations</a:t>
            </a:r>
          </a:p>
          <a:p>
            <a:r>
              <a:rPr lang="en-US" dirty="0"/>
              <a:t>Learn best practices in machine learning</a:t>
            </a:r>
          </a:p>
          <a:p>
            <a:r>
              <a:rPr lang="en-US" dirty="0"/>
              <a:t>Discover potential pitfalls to avoid in machine learning</a:t>
            </a:r>
          </a:p>
          <a:p>
            <a:r>
              <a:rPr lang="en-US" dirty="0"/>
              <a:t>Enable practical implementation of machine learning methods covered in R</a:t>
            </a:r>
          </a:p>
          <a:p>
            <a:endParaRPr lang="en-US" dirty="0"/>
          </a:p>
        </p:txBody>
      </p:sp>
    </p:spTree>
    <p:extLst>
      <p:ext uri="{BB962C8B-B14F-4D97-AF65-F5344CB8AC3E}">
        <p14:creationId xmlns:p14="http://schemas.microsoft.com/office/powerpoint/2010/main" val="10888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DBDDF-9E2A-F04F-A3C1-FAC41150E05A}"/>
              </a:ext>
            </a:extLst>
          </p:cNvPr>
          <p:cNvSpPr>
            <a:spLocks noGrp="1"/>
          </p:cNvSpPr>
          <p:nvPr>
            <p:ph type="title"/>
          </p:nvPr>
        </p:nvSpPr>
        <p:spPr/>
        <p:txBody>
          <a:bodyPr/>
          <a:lstStyle/>
          <a:p>
            <a:r>
              <a:rPr lang="en-US" dirty="0"/>
              <a:t>Topics covered in this course</a:t>
            </a:r>
          </a:p>
        </p:txBody>
      </p:sp>
      <p:sp>
        <p:nvSpPr>
          <p:cNvPr id="3" name="Content Placeholder 2">
            <a:extLst>
              <a:ext uri="{FF2B5EF4-FFF2-40B4-BE49-F238E27FC236}">
                <a16:creationId xmlns:a16="http://schemas.microsoft.com/office/drawing/2014/main" id="{8B0B4D3B-A275-DE48-96D0-27E852F711A9}"/>
              </a:ext>
            </a:extLst>
          </p:cNvPr>
          <p:cNvSpPr>
            <a:spLocks noGrp="1"/>
          </p:cNvSpPr>
          <p:nvPr>
            <p:ph idx="1"/>
          </p:nvPr>
        </p:nvSpPr>
        <p:spPr/>
        <p:txBody>
          <a:bodyPr>
            <a:normAutofit fontScale="77500" lnSpcReduction="20000"/>
          </a:bodyPr>
          <a:lstStyle/>
          <a:p>
            <a:r>
              <a:rPr lang="en-US" dirty="0"/>
              <a:t>What is machine learning: supervised vs. unsupervised learning</a:t>
            </a:r>
          </a:p>
          <a:p>
            <a:r>
              <a:rPr lang="en-US" dirty="0"/>
              <a:t>Model choice, evaluation and comparison</a:t>
            </a:r>
          </a:p>
          <a:p>
            <a:r>
              <a:rPr lang="en-US" dirty="0"/>
              <a:t>Supervised machine learning methods</a:t>
            </a:r>
          </a:p>
          <a:p>
            <a:pPr lvl="1"/>
            <a:r>
              <a:rPr lang="en-US" dirty="0"/>
              <a:t>Support vector machines</a:t>
            </a:r>
          </a:p>
          <a:p>
            <a:pPr lvl="1"/>
            <a:r>
              <a:rPr lang="en-US" dirty="0"/>
              <a:t>Classification and regression trees / random forests</a:t>
            </a:r>
          </a:p>
          <a:p>
            <a:pPr lvl="1"/>
            <a:r>
              <a:rPr lang="en-US" dirty="0"/>
              <a:t>Boosting and gradient boosting</a:t>
            </a:r>
          </a:p>
          <a:p>
            <a:pPr lvl="1"/>
            <a:r>
              <a:rPr lang="en-US" dirty="0"/>
              <a:t>Penalized regression</a:t>
            </a:r>
          </a:p>
          <a:p>
            <a:r>
              <a:rPr lang="en-US" dirty="0"/>
              <a:t>Unsupervised machine learning methods</a:t>
            </a:r>
          </a:p>
          <a:p>
            <a:pPr lvl="1"/>
            <a:r>
              <a:rPr lang="en-US" dirty="0"/>
              <a:t>Clustering algorithms</a:t>
            </a:r>
          </a:p>
          <a:p>
            <a:pPr lvl="1"/>
            <a:r>
              <a:rPr lang="en-US" dirty="0"/>
              <a:t>Dimension reduction algorithms</a:t>
            </a:r>
          </a:p>
          <a:p>
            <a:r>
              <a:rPr lang="en-US" dirty="0"/>
              <a:t>Applications in biomedical problems</a:t>
            </a:r>
          </a:p>
          <a:p>
            <a:r>
              <a:rPr lang="en-US" dirty="0" err="1">
                <a:latin typeface="Courier" pitchFamily="2" charset="0"/>
              </a:rPr>
              <a:t>rtemis</a:t>
            </a:r>
            <a:r>
              <a:rPr lang="en-US" dirty="0">
                <a:latin typeface="Courier" pitchFamily="2" charset="0"/>
              </a:rPr>
              <a:t> </a:t>
            </a:r>
            <a:r>
              <a:rPr lang="en-US" dirty="0"/>
              <a:t>meta-package</a:t>
            </a:r>
            <a:endParaRPr lang="en-US" dirty="0">
              <a:latin typeface="Courier" pitchFamily="2" charset="0"/>
            </a:endParaRPr>
          </a:p>
          <a:p>
            <a:endParaRPr lang="en-US" dirty="0"/>
          </a:p>
        </p:txBody>
      </p:sp>
    </p:spTree>
    <p:extLst>
      <p:ext uri="{BB962C8B-B14F-4D97-AF65-F5344CB8AC3E}">
        <p14:creationId xmlns:p14="http://schemas.microsoft.com/office/powerpoint/2010/main" val="470478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B78E0-F5AB-A24C-9D48-A52FBC20835A}"/>
              </a:ext>
            </a:extLst>
          </p:cNvPr>
          <p:cNvSpPr>
            <a:spLocks noGrp="1"/>
          </p:cNvSpPr>
          <p:nvPr>
            <p:ph type="title"/>
          </p:nvPr>
        </p:nvSpPr>
        <p:spPr/>
        <p:txBody>
          <a:bodyPr/>
          <a:lstStyle/>
          <a:p>
            <a:r>
              <a:rPr lang="en-US" dirty="0"/>
              <a:t>In this lecture:</a:t>
            </a:r>
          </a:p>
        </p:txBody>
      </p:sp>
      <p:sp>
        <p:nvSpPr>
          <p:cNvPr id="3" name="Content Placeholder 2">
            <a:extLst>
              <a:ext uri="{FF2B5EF4-FFF2-40B4-BE49-F238E27FC236}">
                <a16:creationId xmlns:a16="http://schemas.microsoft.com/office/drawing/2014/main" id="{BE1EA7A5-411E-2649-BFBE-726EF9BBF2F7}"/>
              </a:ext>
            </a:extLst>
          </p:cNvPr>
          <p:cNvSpPr>
            <a:spLocks noGrp="1"/>
          </p:cNvSpPr>
          <p:nvPr>
            <p:ph idx="1"/>
          </p:nvPr>
        </p:nvSpPr>
        <p:spPr/>
        <p:txBody>
          <a:bodyPr>
            <a:normAutofit fontScale="85000" lnSpcReduction="20000"/>
          </a:bodyPr>
          <a:lstStyle/>
          <a:p>
            <a:pPr>
              <a:lnSpc>
                <a:spcPct val="110000"/>
              </a:lnSpc>
            </a:pPr>
            <a:r>
              <a:rPr lang="en-US" dirty="0"/>
              <a:t>What is Machine Learning? </a:t>
            </a:r>
          </a:p>
          <a:p>
            <a:pPr>
              <a:lnSpc>
                <a:spcPct val="110000"/>
              </a:lnSpc>
            </a:pPr>
            <a:r>
              <a:rPr lang="en-US" dirty="0"/>
              <a:t>Supervised vs. Unsupervised learning</a:t>
            </a:r>
          </a:p>
          <a:p>
            <a:pPr>
              <a:lnSpc>
                <a:spcPct val="110000"/>
              </a:lnSpc>
              <a:spcAft>
                <a:spcPts val="600"/>
              </a:spcAft>
            </a:pPr>
            <a:r>
              <a:rPr lang="en-US" dirty="0"/>
              <a:t>Introduction to prediction techniques for supervised learning with continuous outcomes:</a:t>
            </a:r>
          </a:p>
          <a:p>
            <a:pPr lvl="1">
              <a:lnSpc>
                <a:spcPct val="110000"/>
              </a:lnSpc>
              <a:spcAft>
                <a:spcPts val="600"/>
              </a:spcAft>
            </a:pPr>
            <a:r>
              <a:rPr lang="en-US" dirty="0"/>
              <a:t>Local estimation and nearest neighbors</a:t>
            </a:r>
          </a:p>
          <a:p>
            <a:pPr lvl="1">
              <a:lnSpc>
                <a:spcPct val="110000"/>
              </a:lnSpc>
              <a:spcAft>
                <a:spcPts val="600"/>
              </a:spcAft>
            </a:pPr>
            <a:r>
              <a:rPr lang="en-US" dirty="0"/>
              <a:t>Loss functions and mean square error</a:t>
            </a:r>
          </a:p>
          <a:p>
            <a:pPr lvl="1">
              <a:lnSpc>
                <a:spcPct val="110000"/>
              </a:lnSpc>
              <a:spcAft>
                <a:spcPts val="600"/>
              </a:spcAft>
            </a:pPr>
            <a:r>
              <a:rPr lang="en-US" dirty="0"/>
              <a:t>The training-test paradigm</a:t>
            </a:r>
          </a:p>
          <a:p>
            <a:pPr lvl="1">
              <a:lnSpc>
                <a:spcPct val="110000"/>
              </a:lnSpc>
              <a:spcAft>
                <a:spcPts val="600"/>
              </a:spcAft>
            </a:pPr>
            <a:r>
              <a:rPr lang="en-US" dirty="0"/>
              <a:t>The curse of dimensionality</a:t>
            </a:r>
          </a:p>
          <a:p>
            <a:pPr lvl="1">
              <a:lnSpc>
                <a:spcPct val="110000"/>
              </a:lnSpc>
              <a:spcAft>
                <a:spcPts val="600"/>
              </a:spcAft>
            </a:pPr>
            <a:r>
              <a:rPr lang="en-US" dirty="0"/>
              <a:t>Linear regression modeling (including polynomials)</a:t>
            </a:r>
          </a:p>
          <a:p>
            <a:pPr lvl="1">
              <a:lnSpc>
                <a:spcPct val="110000"/>
              </a:lnSpc>
              <a:spcAft>
                <a:spcPts val="600"/>
              </a:spcAft>
            </a:pPr>
            <a:r>
              <a:rPr lang="en-US" dirty="0"/>
              <a:t>Some trade-offs</a:t>
            </a:r>
          </a:p>
          <a:p>
            <a:pPr lvl="1">
              <a:lnSpc>
                <a:spcPct val="110000"/>
              </a:lnSpc>
              <a:spcAft>
                <a:spcPts val="600"/>
              </a:spcAft>
            </a:pPr>
            <a:endParaRPr lang="en-US" dirty="0"/>
          </a:p>
        </p:txBody>
      </p:sp>
    </p:spTree>
    <p:extLst>
      <p:ext uri="{BB962C8B-B14F-4D97-AF65-F5344CB8AC3E}">
        <p14:creationId xmlns:p14="http://schemas.microsoft.com/office/powerpoint/2010/main" val="29970137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6299.0"/>
  <p:tag name="AS_RELEASE_DATE" val="2017.03.22"/>
  <p:tag name="AS_TITLE" val="Aspose.Slides for .NET 4.0"/>
  <p:tag name="AS_VERSION" val="17.3"/>
</p:tagLst>
</file>

<file path=ppt/theme/theme1.xml><?xml version="1.0" encoding="utf-8"?>
<a:theme xmlns:a="http://schemas.openxmlformats.org/drawingml/2006/main" name="Office Theme">
  <a:themeElements>
    <a:clrScheme name="Custom 4">
      <a:dk1>
        <a:srgbClr val="000000"/>
      </a:dk1>
      <a:lt1>
        <a:srgbClr val="FFF1D0"/>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10504</TotalTime>
  <Words>3251</Words>
  <Application>Microsoft Macintosh PowerPoint</Application>
  <PresentationFormat>On-screen Show (4:3)</PresentationFormat>
  <Paragraphs>325</Paragraphs>
  <Slides>65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Arial</vt:lpstr>
      <vt:lpstr>Calibri</vt:lpstr>
      <vt:lpstr>Calibri Light</vt:lpstr>
      <vt:lpstr>Cambria Math</vt:lpstr>
      <vt:lpstr>Courier</vt:lpstr>
      <vt:lpstr>Office Theme</vt:lpstr>
      <vt:lpstr>Machine Learning in R</vt:lpstr>
      <vt:lpstr>Logistics</vt:lpstr>
      <vt:lpstr>Data Analysis Project</vt:lpstr>
      <vt:lpstr>R, RStudio, and R packages</vt:lpstr>
      <vt:lpstr>Texts</vt:lpstr>
      <vt:lpstr>TICR Professional Conduct Statement – clarifications for this class</vt:lpstr>
      <vt:lpstr>Course objectives</vt:lpstr>
      <vt:lpstr>Topics covered in this course</vt:lpstr>
      <vt:lpstr>In this lecture:</vt:lpstr>
      <vt:lpstr>Machine Learning Definitions</vt:lpstr>
      <vt:lpstr>Machine learning problems in biomedicine</vt:lpstr>
      <vt:lpstr>Supervised vs. Unsupervised Learning</vt:lpstr>
      <vt:lpstr>Supervised vs. unsupervised</vt:lpstr>
      <vt:lpstr>Machine learning problems in biomedicine</vt:lpstr>
      <vt:lpstr>Machine learning problems in biomedicine</vt:lpstr>
      <vt:lpstr>Supervised Regression -- Predictive Models</vt:lpstr>
      <vt:lpstr>General supervised learning</vt:lpstr>
      <vt:lpstr>Supervised prediction</vt:lpstr>
      <vt:lpstr>Supervised prediction objectives</vt:lpstr>
      <vt:lpstr>Unsupervised learning</vt:lpstr>
      <vt:lpstr>Back to supervised learning: notation</vt:lpstr>
      <vt:lpstr>What do we do with f(X)?</vt:lpstr>
      <vt:lpstr>What makes a good estimate of f(X)?</vt:lpstr>
      <vt:lpstr>What makes a good estimate of f(X)?</vt:lpstr>
      <vt:lpstr>What makes a good estimate of f(X)?</vt:lpstr>
      <vt:lpstr>What makes a good estimate of f(X)?</vt:lpstr>
      <vt:lpstr>What can we choose for f ̂(X)?</vt:lpstr>
      <vt:lpstr>What can we choose for f ̂(X)?</vt:lpstr>
      <vt:lpstr>What can we choose for f ̂(X)?</vt:lpstr>
      <vt:lpstr>Local expectation</vt:lpstr>
      <vt:lpstr>What can we choose for f ̂(X)?</vt:lpstr>
      <vt:lpstr>Local expectation</vt:lpstr>
      <vt:lpstr>Local expectation</vt:lpstr>
      <vt:lpstr>Local expectation</vt:lpstr>
      <vt:lpstr>Kernel estimation/smoothing</vt:lpstr>
      <vt:lpstr>Kernel estimation</vt:lpstr>
      <vt:lpstr>How to choose the bandwidth?</vt:lpstr>
      <vt:lpstr>How to choose the bandwidth?</vt:lpstr>
      <vt:lpstr>Evaluate on independent test set</vt:lpstr>
      <vt:lpstr>Evaluate on independent test set</vt:lpstr>
      <vt:lpstr>Evaluate on independent test set</vt:lpstr>
      <vt:lpstr>How to choose the bandwidth?</vt:lpstr>
      <vt:lpstr>How to choose the bandwidth?</vt:lpstr>
      <vt:lpstr>How to choose the bandwidth?</vt:lpstr>
      <vt:lpstr>How to choose the bandwidth?</vt:lpstr>
      <vt:lpstr>What if we want to do  smoothing with 2 or more predictors?</vt:lpstr>
      <vt:lpstr>Curse of dimensionality</vt:lpstr>
      <vt:lpstr>Linear model</vt:lpstr>
      <vt:lpstr>Linear model – linear </vt:lpstr>
      <vt:lpstr>Linear model – quadratic </vt:lpstr>
      <vt:lpstr>Linear model – cubic</vt:lpstr>
      <vt:lpstr>Linear model – quartic </vt:lpstr>
      <vt:lpstr>Linear model – quintic </vt:lpstr>
      <vt:lpstr>Which order polynomial to pick?</vt:lpstr>
      <vt:lpstr>The truth was cubic</vt:lpstr>
      <vt:lpstr>Another example (from ISLR)</vt:lpstr>
      <vt:lpstr>Linear models with 2 or more predictors</vt:lpstr>
      <vt:lpstr>Linear terms only</vt:lpstr>
      <vt:lpstr>Adding an interaction</vt:lpstr>
      <vt:lpstr>And finally quadratic terms</vt:lpstr>
      <vt:lpstr>Trade-offs</vt:lpstr>
      <vt:lpstr>Trade-offs</vt:lpstr>
      <vt:lpstr>What we covered in this lecture:</vt:lpstr>
      <vt:lpstr>Next lecture</vt:lpstr>
      <vt:lpstr>Extra materials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in R</dc:title>
  <cp:lastModifiedBy>Kornak, John</cp:lastModifiedBy>
  <cp:revision>129</cp:revision>
  <cp:lastPrinted>2019-04-04T18:41:27Z</cp:lastPrinted>
  <dcterms:created xsi:type="dcterms:W3CDTF">1601-01-01T00:00:00Z</dcterms:created>
  <dcterms:modified xsi:type="dcterms:W3CDTF">2019-04-04T19:48:33Z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EF">
    <vt:lpwstr>{REF:0486230012}</vt:lpwstr>
  </property>
</Properties>
</file>