
<file path=[Content_Types].xml><?xml version="1.0" encoding="utf-8"?>
<Types xmlns="http://schemas.openxmlformats.org/package/2006/content-types">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6"/>
  </p:notesMasterIdLst>
  <p:handoutMasterIdLst>
    <p:handoutMasterId r:id="rId27"/>
  </p:handoutMasterIdLst>
  <p:sldIdLst>
    <p:sldId id="256" r:id="rId2"/>
    <p:sldId id="677" r:id="rId3"/>
    <p:sldId id="359" r:id="rId4"/>
    <p:sldId id="355" r:id="rId5"/>
    <p:sldId id="354" r:id="rId6"/>
    <p:sldId id="357" r:id="rId7"/>
    <p:sldId id="266" r:id="rId8"/>
    <p:sldId id="317" r:id="rId9"/>
    <p:sldId id="361" r:id="rId10"/>
    <p:sldId id="678" r:id="rId11"/>
    <p:sldId id="360" r:id="rId12"/>
    <p:sldId id="397" r:id="rId13"/>
    <p:sldId id="398" r:id="rId14"/>
    <p:sldId id="666" r:id="rId15"/>
    <p:sldId id="362" r:id="rId16"/>
    <p:sldId id="672" r:id="rId17"/>
    <p:sldId id="675" r:id="rId18"/>
    <p:sldId id="668" r:id="rId19"/>
    <p:sldId id="669" r:id="rId20"/>
    <p:sldId id="670" r:id="rId21"/>
    <p:sldId id="671" r:id="rId22"/>
    <p:sldId id="667" r:id="rId23"/>
    <p:sldId id="674" r:id="rId24"/>
    <p:sldId id="676"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es Mcculloch" initials="CM" lastIdx="2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1AE"/>
    <a:srgbClr val="FFD9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348"/>
    <p:restoredTop sz="57823"/>
  </p:normalViewPr>
  <p:slideViewPr>
    <p:cSldViewPr snapToGrid="0" snapToObjects="1">
      <p:cViewPr varScale="1">
        <p:scale>
          <a:sx n="71" d="100"/>
          <a:sy n="71" d="100"/>
        </p:scale>
        <p:origin x="2336" y="168"/>
      </p:cViewPr>
      <p:guideLst/>
    </p:cSldViewPr>
  </p:slideViewPr>
  <p:notesTextViewPr>
    <p:cViewPr>
      <p:scale>
        <a:sx n="125" d="100"/>
        <a:sy n="125"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021B72-B727-D040-93E2-6A9577277028}" type="doc">
      <dgm:prSet loTypeId="urn:microsoft.com/office/officeart/2005/8/layout/hierarchy1" loCatId="" qsTypeId="urn:microsoft.com/office/officeart/2005/8/quickstyle/simple4" qsCatId="simple" csTypeId="urn:microsoft.com/office/officeart/2005/8/colors/accent1_2" csCatId="accent1" phldr="1"/>
      <dgm:spPr/>
      <dgm:t>
        <a:bodyPr/>
        <a:lstStyle/>
        <a:p>
          <a:endParaRPr lang="en-US"/>
        </a:p>
      </dgm:t>
    </dgm:pt>
    <dgm:pt modelId="{F8F25676-6245-4E43-BE65-168A0216D611}">
      <dgm:prSet phldrT="[Text]"/>
      <dgm:spPr/>
      <dgm:t>
        <a:bodyPr/>
        <a:lstStyle/>
        <a:p>
          <a:r>
            <a:rPr lang="en-US" dirty="0"/>
            <a:t>Machine Learning</a:t>
          </a:r>
        </a:p>
      </dgm:t>
    </dgm:pt>
    <dgm:pt modelId="{9A8FD819-0976-EF4B-B47E-052D1F8D7B10}" type="parTrans" cxnId="{C976A6EC-F55B-0447-8A10-678E24423D6C}">
      <dgm:prSet/>
      <dgm:spPr/>
      <dgm:t>
        <a:bodyPr/>
        <a:lstStyle/>
        <a:p>
          <a:endParaRPr lang="en-US"/>
        </a:p>
      </dgm:t>
    </dgm:pt>
    <dgm:pt modelId="{E02D2AFF-6B60-1940-9258-B1EA77DBFE0F}" type="sibTrans" cxnId="{C976A6EC-F55B-0447-8A10-678E24423D6C}">
      <dgm:prSet/>
      <dgm:spPr/>
      <dgm:t>
        <a:bodyPr/>
        <a:lstStyle/>
        <a:p>
          <a:endParaRPr lang="en-US"/>
        </a:p>
      </dgm:t>
    </dgm:pt>
    <dgm:pt modelId="{15ABBBB6-DDEF-0E4D-B34D-713B175B3CD6}">
      <dgm:prSet phldrT="[Text]"/>
      <dgm:spPr/>
      <dgm:t>
        <a:bodyPr/>
        <a:lstStyle/>
        <a:p>
          <a:r>
            <a:rPr lang="en-US" dirty="0"/>
            <a:t>Supervised</a:t>
          </a:r>
        </a:p>
      </dgm:t>
    </dgm:pt>
    <dgm:pt modelId="{47AD3EE7-6A27-1746-A0D4-526D1EDEAB18}" type="parTrans" cxnId="{13F418FA-8A31-6F4D-972B-DE0982EF5F27}">
      <dgm:prSet/>
      <dgm:spPr/>
      <dgm:t>
        <a:bodyPr/>
        <a:lstStyle/>
        <a:p>
          <a:endParaRPr lang="en-US"/>
        </a:p>
      </dgm:t>
    </dgm:pt>
    <dgm:pt modelId="{F2A6B9A5-9F80-784C-88BF-F8924D285F32}" type="sibTrans" cxnId="{13F418FA-8A31-6F4D-972B-DE0982EF5F27}">
      <dgm:prSet/>
      <dgm:spPr/>
      <dgm:t>
        <a:bodyPr/>
        <a:lstStyle/>
        <a:p>
          <a:endParaRPr lang="en-US"/>
        </a:p>
      </dgm:t>
    </dgm:pt>
    <dgm:pt modelId="{C5AA36D3-5ECD-4846-AB92-3385708B3C63}">
      <dgm:prSet phldrT="[Text]"/>
      <dgm:spPr/>
      <dgm:t>
        <a:bodyPr/>
        <a:lstStyle/>
        <a:p>
          <a:r>
            <a:rPr lang="en-US" dirty="0"/>
            <a:t>Regression (continuous outcome)</a:t>
          </a:r>
        </a:p>
      </dgm:t>
    </dgm:pt>
    <dgm:pt modelId="{28366F0D-D2AF-D74E-8BE8-288C03287E07}" type="parTrans" cxnId="{C23B0FE8-8504-2A4A-BA33-D647B9FBC337}">
      <dgm:prSet/>
      <dgm:spPr/>
      <dgm:t>
        <a:bodyPr/>
        <a:lstStyle/>
        <a:p>
          <a:endParaRPr lang="en-US"/>
        </a:p>
      </dgm:t>
    </dgm:pt>
    <dgm:pt modelId="{8C9FCFC5-A418-6245-9521-3003D8122C9B}" type="sibTrans" cxnId="{C23B0FE8-8504-2A4A-BA33-D647B9FBC337}">
      <dgm:prSet/>
      <dgm:spPr/>
      <dgm:t>
        <a:bodyPr/>
        <a:lstStyle/>
        <a:p>
          <a:endParaRPr lang="en-US"/>
        </a:p>
      </dgm:t>
    </dgm:pt>
    <dgm:pt modelId="{AA4FC516-6BDB-8942-B414-0EB21E0167E5}">
      <dgm:prSet phldrT="[Text]"/>
      <dgm:spPr/>
      <dgm:t>
        <a:bodyPr/>
        <a:lstStyle/>
        <a:p>
          <a:r>
            <a:rPr lang="en-US" dirty="0"/>
            <a:t>Classification (categorical outcome)</a:t>
          </a:r>
        </a:p>
      </dgm:t>
    </dgm:pt>
    <dgm:pt modelId="{8970E40B-FD06-4942-8A16-9316EE75AB86}" type="parTrans" cxnId="{BF8BCFC7-D000-7847-8281-A5F1B615BC11}">
      <dgm:prSet/>
      <dgm:spPr/>
      <dgm:t>
        <a:bodyPr/>
        <a:lstStyle/>
        <a:p>
          <a:endParaRPr lang="en-US"/>
        </a:p>
      </dgm:t>
    </dgm:pt>
    <dgm:pt modelId="{7F581D4F-066C-9E42-9127-C4626E786314}" type="sibTrans" cxnId="{BF8BCFC7-D000-7847-8281-A5F1B615BC11}">
      <dgm:prSet/>
      <dgm:spPr/>
      <dgm:t>
        <a:bodyPr/>
        <a:lstStyle/>
        <a:p>
          <a:endParaRPr lang="en-US"/>
        </a:p>
      </dgm:t>
    </dgm:pt>
    <dgm:pt modelId="{17851DCB-920D-124B-A8F6-2C9E5A2DBD91}">
      <dgm:prSet phldrT="[Text]"/>
      <dgm:spPr/>
      <dgm:t>
        <a:bodyPr/>
        <a:lstStyle/>
        <a:p>
          <a:r>
            <a:rPr lang="en-US" dirty="0"/>
            <a:t>Unsupervised</a:t>
          </a:r>
        </a:p>
      </dgm:t>
    </dgm:pt>
    <dgm:pt modelId="{2A2EA2AC-2563-3445-8B5A-4BCA573AE0B2}" type="parTrans" cxnId="{EB7A36F9-7396-F046-8362-1F058C44E490}">
      <dgm:prSet/>
      <dgm:spPr/>
      <dgm:t>
        <a:bodyPr/>
        <a:lstStyle/>
        <a:p>
          <a:endParaRPr lang="en-US"/>
        </a:p>
      </dgm:t>
    </dgm:pt>
    <dgm:pt modelId="{50CFBBB1-25F7-AF4B-AD91-CBB9EF252915}" type="sibTrans" cxnId="{EB7A36F9-7396-F046-8362-1F058C44E490}">
      <dgm:prSet/>
      <dgm:spPr/>
      <dgm:t>
        <a:bodyPr/>
        <a:lstStyle/>
        <a:p>
          <a:endParaRPr lang="en-US"/>
        </a:p>
      </dgm:t>
    </dgm:pt>
    <dgm:pt modelId="{4F2D8C22-2011-EC4F-B463-3C71BBBBF6A0}">
      <dgm:prSet phldrT="[Text]"/>
      <dgm:spPr/>
      <dgm:t>
        <a:bodyPr/>
        <a:lstStyle/>
        <a:p>
          <a:r>
            <a:rPr lang="en-US" dirty="0"/>
            <a:t>Clustering</a:t>
          </a:r>
        </a:p>
        <a:p>
          <a:r>
            <a:rPr lang="en-US" dirty="0"/>
            <a:t>(grouping</a:t>
          </a:r>
          <a:r>
            <a:rPr lang="en-US" baseline="0" dirty="0"/>
            <a:t> observations)</a:t>
          </a:r>
          <a:endParaRPr lang="en-US" dirty="0"/>
        </a:p>
      </dgm:t>
    </dgm:pt>
    <dgm:pt modelId="{9E19C0E4-EC2F-0E41-B169-CF8EE019932B}" type="parTrans" cxnId="{8DDBCD8D-B4D3-9B4A-9905-4830CD6C4702}">
      <dgm:prSet/>
      <dgm:spPr/>
      <dgm:t>
        <a:bodyPr/>
        <a:lstStyle/>
        <a:p>
          <a:endParaRPr lang="en-US"/>
        </a:p>
      </dgm:t>
    </dgm:pt>
    <dgm:pt modelId="{CA551CE2-C976-FE42-B6B4-8065D80D1721}" type="sibTrans" cxnId="{8DDBCD8D-B4D3-9B4A-9905-4830CD6C4702}">
      <dgm:prSet/>
      <dgm:spPr/>
      <dgm:t>
        <a:bodyPr/>
        <a:lstStyle/>
        <a:p>
          <a:endParaRPr lang="en-US"/>
        </a:p>
      </dgm:t>
    </dgm:pt>
    <dgm:pt modelId="{63D78C57-F9FD-1E48-8DD8-B055A554B3DA}">
      <dgm:prSet phldrT="[Text]"/>
      <dgm:spPr/>
      <dgm:t>
        <a:bodyPr/>
        <a:lstStyle/>
        <a:p>
          <a:r>
            <a:rPr lang="en-US" dirty="0"/>
            <a:t>Data Reduction (transforming variables)</a:t>
          </a:r>
        </a:p>
      </dgm:t>
    </dgm:pt>
    <dgm:pt modelId="{7792C44E-3540-3D4E-96EF-0E2593B51438}" type="parTrans" cxnId="{41A9E60F-4488-3A45-BE1F-A3E9196332D2}">
      <dgm:prSet/>
      <dgm:spPr/>
      <dgm:t>
        <a:bodyPr/>
        <a:lstStyle/>
        <a:p>
          <a:endParaRPr lang="en-US"/>
        </a:p>
      </dgm:t>
    </dgm:pt>
    <dgm:pt modelId="{F3D91973-5D74-044D-83E0-CBAFA9D30E0E}" type="sibTrans" cxnId="{41A9E60F-4488-3A45-BE1F-A3E9196332D2}">
      <dgm:prSet/>
      <dgm:spPr/>
      <dgm:t>
        <a:bodyPr/>
        <a:lstStyle/>
        <a:p>
          <a:endParaRPr lang="en-US"/>
        </a:p>
      </dgm:t>
    </dgm:pt>
    <dgm:pt modelId="{5B3E855A-067A-A94D-8ECF-E0762410E186}" type="pres">
      <dgm:prSet presAssocID="{4C021B72-B727-D040-93E2-6A9577277028}" presName="hierChild1" presStyleCnt="0">
        <dgm:presLayoutVars>
          <dgm:chPref val="1"/>
          <dgm:dir/>
          <dgm:animOne val="branch"/>
          <dgm:animLvl val="lvl"/>
          <dgm:resizeHandles/>
        </dgm:presLayoutVars>
      </dgm:prSet>
      <dgm:spPr/>
    </dgm:pt>
    <dgm:pt modelId="{2A19FC5D-3B86-E441-BA4D-6611533F1127}" type="pres">
      <dgm:prSet presAssocID="{F8F25676-6245-4E43-BE65-168A0216D611}" presName="hierRoot1" presStyleCnt="0"/>
      <dgm:spPr/>
    </dgm:pt>
    <dgm:pt modelId="{951FA09B-C2CC-9E4E-8447-F774CA2FFA6A}" type="pres">
      <dgm:prSet presAssocID="{F8F25676-6245-4E43-BE65-168A0216D611}" presName="composite" presStyleCnt="0"/>
      <dgm:spPr/>
    </dgm:pt>
    <dgm:pt modelId="{09E2A66F-0B9C-B14D-95E8-CABFB5F4927C}" type="pres">
      <dgm:prSet presAssocID="{F8F25676-6245-4E43-BE65-168A0216D611}" presName="background" presStyleLbl="node0" presStyleIdx="0" presStyleCnt="1"/>
      <dgm:spPr/>
    </dgm:pt>
    <dgm:pt modelId="{4B020118-7230-B641-9821-7CA20C46FB1B}" type="pres">
      <dgm:prSet presAssocID="{F8F25676-6245-4E43-BE65-168A0216D611}" presName="text" presStyleLbl="fgAcc0" presStyleIdx="0" presStyleCnt="1">
        <dgm:presLayoutVars>
          <dgm:chPref val="3"/>
        </dgm:presLayoutVars>
      </dgm:prSet>
      <dgm:spPr/>
    </dgm:pt>
    <dgm:pt modelId="{A0118F71-FBAE-B34B-A296-27BFFFC2CC37}" type="pres">
      <dgm:prSet presAssocID="{F8F25676-6245-4E43-BE65-168A0216D611}" presName="hierChild2" presStyleCnt="0"/>
      <dgm:spPr/>
    </dgm:pt>
    <dgm:pt modelId="{2D54A27B-5ADD-8248-A27E-E3C72183DD52}" type="pres">
      <dgm:prSet presAssocID="{47AD3EE7-6A27-1746-A0D4-526D1EDEAB18}" presName="Name10" presStyleLbl="parChTrans1D2" presStyleIdx="0" presStyleCnt="2"/>
      <dgm:spPr/>
    </dgm:pt>
    <dgm:pt modelId="{98F6457E-D588-5C43-B325-8CC034379310}" type="pres">
      <dgm:prSet presAssocID="{15ABBBB6-DDEF-0E4D-B34D-713B175B3CD6}" presName="hierRoot2" presStyleCnt="0"/>
      <dgm:spPr/>
    </dgm:pt>
    <dgm:pt modelId="{88EFBCBB-F2E2-0E42-9867-590E691B7DEB}" type="pres">
      <dgm:prSet presAssocID="{15ABBBB6-DDEF-0E4D-B34D-713B175B3CD6}" presName="composite2" presStyleCnt="0"/>
      <dgm:spPr/>
    </dgm:pt>
    <dgm:pt modelId="{3D53A4DC-0D22-A441-95B9-E1369A686A5D}" type="pres">
      <dgm:prSet presAssocID="{15ABBBB6-DDEF-0E4D-B34D-713B175B3CD6}" presName="background2" presStyleLbl="node2" presStyleIdx="0" presStyleCnt="2"/>
      <dgm:spPr/>
    </dgm:pt>
    <dgm:pt modelId="{294D1391-05F7-AF43-83BF-AAA011E784DA}" type="pres">
      <dgm:prSet presAssocID="{15ABBBB6-DDEF-0E4D-B34D-713B175B3CD6}" presName="text2" presStyleLbl="fgAcc2" presStyleIdx="0" presStyleCnt="2">
        <dgm:presLayoutVars>
          <dgm:chPref val="3"/>
        </dgm:presLayoutVars>
      </dgm:prSet>
      <dgm:spPr/>
    </dgm:pt>
    <dgm:pt modelId="{6AA55791-CB05-A346-B20F-F7BD40F1ED4E}" type="pres">
      <dgm:prSet presAssocID="{15ABBBB6-DDEF-0E4D-B34D-713B175B3CD6}" presName="hierChild3" presStyleCnt="0"/>
      <dgm:spPr/>
    </dgm:pt>
    <dgm:pt modelId="{0E2761CF-084F-2141-8826-22A6586B1DF1}" type="pres">
      <dgm:prSet presAssocID="{28366F0D-D2AF-D74E-8BE8-288C03287E07}" presName="Name17" presStyleLbl="parChTrans1D3" presStyleIdx="0" presStyleCnt="4"/>
      <dgm:spPr/>
    </dgm:pt>
    <dgm:pt modelId="{85770F87-CC58-7140-8E40-306309A38617}" type="pres">
      <dgm:prSet presAssocID="{C5AA36D3-5ECD-4846-AB92-3385708B3C63}" presName="hierRoot3" presStyleCnt="0"/>
      <dgm:spPr/>
    </dgm:pt>
    <dgm:pt modelId="{C7F8CF50-EBDE-5C4F-BDD3-929B896C3716}" type="pres">
      <dgm:prSet presAssocID="{C5AA36D3-5ECD-4846-AB92-3385708B3C63}" presName="composite3" presStyleCnt="0"/>
      <dgm:spPr/>
    </dgm:pt>
    <dgm:pt modelId="{8EECA2F0-3637-CA41-ACBD-7DC57F888C3C}" type="pres">
      <dgm:prSet presAssocID="{C5AA36D3-5ECD-4846-AB92-3385708B3C63}" presName="background3" presStyleLbl="node3" presStyleIdx="0" presStyleCnt="4"/>
      <dgm:spPr/>
    </dgm:pt>
    <dgm:pt modelId="{DE331C8C-4ABF-124F-9757-C8F82F4C98F7}" type="pres">
      <dgm:prSet presAssocID="{C5AA36D3-5ECD-4846-AB92-3385708B3C63}" presName="text3" presStyleLbl="fgAcc3" presStyleIdx="0" presStyleCnt="4">
        <dgm:presLayoutVars>
          <dgm:chPref val="3"/>
        </dgm:presLayoutVars>
      </dgm:prSet>
      <dgm:spPr/>
    </dgm:pt>
    <dgm:pt modelId="{36BF3877-9E82-E24C-83DC-1CBA32F3EB8C}" type="pres">
      <dgm:prSet presAssocID="{C5AA36D3-5ECD-4846-AB92-3385708B3C63}" presName="hierChild4" presStyleCnt="0"/>
      <dgm:spPr/>
    </dgm:pt>
    <dgm:pt modelId="{947E30E2-924B-0749-8444-722075DE4A6F}" type="pres">
      <dgm:prSet presAssocID="{8970E40B-FD06-4942-8A16-9316EE75AB86}" presName="Name17" presStyleLbl="parChTrans1D3" presStyleIdx="1" presStyleCnt="4"/>
      <dgm:spPr/>
    </dgm:pt>
    <dgm:pt modelId="{AFF2174E-232C-B84F-B91C-264C41EE18BC}" type="pres">
      <dgm:prSet presAssocID="{AA4FC516-6BDB-8942-B414-0EB21E0167E5}" presName="hierRoot3" presStyleCnt="0"/>
      <dgm:spPr/>
    </dgm:pt>
    <dgm:pt modelId="{486E4CB4-6C2E-1B48-8326-55E06C1D39CE}" type="pres">
      <dgm:prSet presAssocID="{AA4FC516-6BDB-8942-B414-0EB21E0167E5}" presName="composite3" presStyleCnt="0"/>
      <dgm:spPr/>
    </dgm:pt>
    <dgm:pt modelId="{7C3CD6CA-7D24-3F47-B318-FE7EDCE0570B}" type="pres">
      <dgm:prSet presAssocID="{AA4FC516-6BDB-8942-B414-0EB21E0167E5}" presName="background3" presStyleLbl="node3" presStyleIdx="1" presStyleCnt="4"/>
      <dgm:spPr/>
    </dgm:pt>
    <dgm:pt modelId="{DD9416C5-70DE-6E43-80D9-C82E078F5EFB}" type="pres">
      <dgm:prSet presAssocID="{AA4FC516-6BDB-8942-B414-0EB21E0167E5}" presName="text3" presStyleLbl="fgAcc3" presStyleIdx="1" presStyleCnt="4">
        <dgm:presLayoutVars>
          <dgm:chPref val="3"/>
        </dgm:presLayoutVars>
      </dgm:prSet>
      <dgm:spPr/>
    </dgm:pt>
    <dgm:pt modelId="{322F8926-ABCE-9B45-A7FB-95CB894BCAF8}" type="pres">
      <dgm:prSet presAssocID="{AA4FC516-6BDB-8942-B414-0EB21E0167E5}" presName="hierChild4" presStyleCnt="0"/>
      <dgm:spPr/>
    </dgm:pt>
    <dgm:pt modelId="{E870DFCC-5C74-E940-8FE2-D2B5CFF8FD32}" type="pres">
      <dgm:prSet presAssocID="{2A2EA2AC-2563-3445-8B5A-4BCA573AE0B2}" presName="Name10" presStyleLbl="parChTrans1D2" presStyleIdx="1" presStyleCnt="2"/>
      <dgm:spPr/>
    </dgm:pt>
    <dgm:pt modelId="{14DF78B0-2BFF-8A4E-9199-612412AA9CAD}" type="pres">
      <dgm:prSet presAssocID="{17851DCB-920D-124B-A8F6-2C9E5A2DBD91}" presName="hierRoot2" presStyleCnt="0"/>
      <dgm:spPr/>
    </dgm:pt>
    <dgm:pt modelId="{659F55F1-ED99-5142-95D8-0FC7F84102FF}" type="pres">
      <dgm:prSet presAssocID="{17851DCB-920D-124B-A8F6-2C9E5A2DBD91}" presName="composite2" presStyleCnt="0"/>
      <dgm:spPr/>
    </dgm:pt>
    <dgm:pt modelId="{A162C1CF-94CA-844C-9544-3DEDC88C5EE5}" type="pres">
      <dgm:prSet presAssocID="{17851DCB-920D-124B-A8F6-2C9E5A2DBD91}" presName="background2" presStyleLbl="node2" presStyleIdx="1" presStyleCnt="2"/>
      <dgm:spPr/>
    </dgm:pt>
    <dgm:pt modelId="{1230B3F1-D63E-5E48-B652-E8B068F32AE5}" type="pres">
      <dgm:prSet presAssocID="{17851DCB-920D-124B-A8F6-2C9E5A2DBD91}" presName="text2" presStyleLbl="fgAcc2" presStyleIdx="1" presStyleCnt="2">
        <dgm:presLayoutVars>
          <dgm:chPref val="3"/>
        </dgm:presLayoutVars>
      </dgm:prSet>
      <dgm:spPr/>
    </dgm:pt>
    <dgm:pt modelId="{AE710114-766D-C14C-8018-FB74136A752B}" type="pres">
      <dgm:prSet presAssocID="{17851DCB-920D-124B-A8F6-2C9E5A2DBD91}" presName="hierChild3" presStyleCnt="0"/>
      <dgm:spPr/>
    </dgm:pt>
    <dgm:pt modelId="{9C764079-CD67-EB44-81AB-8BFE98DB8A89}" type="pres">
      <dgm:prSet presAssocID="{9E19C0E4-EC2F-0E41-B169-CF8EE019932B}" presName="Name17" presStyleLbl="parChTrans1D3" presStyleIdx="2" presStyleCnt="4"/>
      <dgm:spPr/>
    </dgm:pt>
    <dgm:pt modelId="{08405A34-0D49-D143-AF7E-65F2A20E3576}" type="pres">
      <dgm:prSet presAssocID="{4F2D8C22-2011-EC4F-B463-3C71BBBBF6A0}" presName="hierRoot3" presStyleCnt="0"/>
      <dgm:spPr/>
    </dgm:pt>
    <dgm:pt modelId="{88877E42-977F-CE48-BD32-1443F2D7CD1F}" type="pres">
      <dgm:prSet presAssocID="{4F2D8C22-2011-EC4F-B463-3C71BBBBF6A0}" presName="composite3" presStyleCnt="0"/>
      <dgm:spPr/>
    </dgm:pt>
    <dgm:pt modelId="{7F9DE28B-690C-EA46-A37B-40AB80DADD6D}" type="pres">
      <dgm:prSet presAssocID="{4F2D8C22-2011-EC4F-B463-3C71BBBBF6A0}" presName="background3" presStyleLbl="node3" presStyleIdx="2" presStyleCnt="4"/>
      <dgm:spPr/>
    </dgm:pt>
    <dgm:pt modelId="{C4E910C1-BF12-7245-838A-FE21100D274A}" type="pres">
      <dgm:prSet presAssocID="{4F2D8C22-2011-EC4F-B463-3C71BBBBF6A0}" presName="text3" presStyleLbl="fgAcc3" presStyleIdx="2" presStyleCnt="4">
        <dgm:presLayoutVars>
          <dgm:chPref val="3"/>
        </dgm:presLayoutVars>
      </dgm:prSet>
      <dgm:spPr/>
    </dgm:pt>
    <dgm:pt modelId="{7399D448-3844-E14F-8C59-A9E2FA84C999}" type="pres">
      <dgm:prSet presAssocID="{4F2D8C22-2011-EC4F-B463-3C71BBBBF6A0}" presName="hierChild4" presStyleCnt="0"/>
      <dgm:spPr/>
    </dgm:pt>
    <dgm:pt modelId="{62A47CAE-BE9D-1147-BE5F-721F981DBB6D}" type="pres">
      <dgm:prSet presAssocID="{7792C44E-3540-3D4E-96EF-0E2593B51438}" presName="Name17" presStyleLbl="parChTrans1D3" presStyleIdx="3" presStyleCnt="4"/>
      <dgm:spPr/>
    </dgm:pt>
    <dgm:pt modelId="{ECF8D7A3-CB0D-5543-8C7A-43B77D026AE2}" type="pres">
      <dgm:prSet presAssocID="{63D78C57-F9FD-1E48-8DD8-B055A554B3DA}" presName="hierRoot3" presStyleCnt="0"/>
      <dgm:spPr/>
    </dgm:pt>
    <dgm:pt modelId="{1A763D16-9E77-154E-A77F-AA4997CA6910}" type="pres">
      <dgm:prSet presAssocID="{63D78C57-F9FD-1E48-8DD8-B055A554B3DA}" presName="composite3" presStyleCnt="0"/>
      <dgm:spPr/>
    </dgm:pt>
    <dgm:pt modelId="{B5F9CF80-8B19-A246-9283-1380B3481A1E}" type="pres">
      <dgm:prSet presAssocID="{63D78C57-F9FD-1E48-8DD8-B055A554B3DA}" presName="background3" presStyleLbl="node3" presStyleIdx="3" presStyleCnt="4"/>
      <dgm:spPr/>
    </dgm:pt>
    <dgm:pt modelId="{5BA3B5D3-2617-8A43-B93A-307F9B2298AA}" type="pres">
      <dgm:prSet presAssocID="{63D78C57-F9FD-1E48-8DD8-B055A554B3DA}" presName="text3" presStyleLbl="fgAcc3" presStyleIdx="3" presStyleCnt="4">
        <dgm:presLayoutVars>
          <dgm:chPref val="3"/>
        </dgm:presLayoutVars>
      </dgm:prSet>
      <dgm:spPr/>
    </dgm:pt>
    <dgm:pt modelId="{42429139-941F-B642-98E0-C6C1D834BB31}" type="pres">
      <dgm:prSet presAssocID="{63D78C57-F9FD-1E48-8DD8-B055A554B3DA}" presName="hierChild4" presStyleCnt="0"/>
      <dgm:spPr/>
    </dgm:pt>
  </dgm:ptLst>
  <dgm:cxnLst>
    <dgm:cxn modelId="{6D10AB07-F193-E94F-9D24-842069860011}" type="presOf" srcId="{17851DCB-920D-124B-A8F6-2C9E5A2DBD91}" destId="{1230B3F1-D63E-5E48-B652-E8B068F32AE5}" srcOrd="0" destOrd="0" presId="urn:microsoft.com/office/officeart/2005/8/layout/hierarchy1"/>
    <dgm:cxn modelId="{41A9E60F-4488-3A45-BE1F-A3E9196332D2}" srcId="{17851DCB-920D-124B-A8F6-2C9E5A2DBD91}" destId="{63D78C57-F9FD-1E48-8DD8-B055A554B3DA}" srcOrd="1" destOrd="0" parTransId="{7792C44E-3540-3D4E-96EF-0E2593B51438}" sibTransId="{F3D91973-5D74-044D-83E0-CBAFA9D30E0E}"/>
    <dgm:cxn modelId="{75914D25-A90C-6A45-A5E6-6CC6F7A506C2}" type="presOf" srcId="{63D78C57-F9FD-1E48-8DD8-B055A554B3DA}" destId="{5BA3B5D3-2617-8A43-B93A-307F9B2298AA}" srcOrd="0" destOrd="0" presId="urn:microsoft.com/office/officeart/2005/8/layout/hierarchy1"/>
    <dgm:cxn modelId="{91782928-1FDD-0F48-8252-F1BDAB12C420}" type="presOf" srcId="{7792C44E-3540-3D4E-96EF-0E2593B51438}" destId="{62A47CAE-BE9D-1147-BE5F-721F981DBB6D}" srcOrd="0" destOrd="0" presId="urn:microsoft.com/office/officeart/2005/8/layout/hierarchy1"/>
    <dgm:cxn modelId="{B0A7DC30-441E-5140-858E-E557F0FF5CD3}" type="presOf" srcId="{C5AA36D3-5ECD-4846-AB92-3385708B3C63}" destId="{DE331C8C-4ABF-124F-9757-C8F82F4C98F7}" srcOrd="0" destOrd="0" presId="urn:microsoft.com/office/officeart/2005/8/layout/hierarchy1"/>
    <dgm:cxn modelId="{04949149-7BBC-E44F-88E2-316A86F6C79C}" type="presOf" srcId="{47AD3EE7-6A27-1746-A0D4-526D1EDEAB18}" destId="{2D54A27B-5ADD-8248-A27E-E3C72183DD52}" srcOrd="0" destOrd="0" presId="urn:microsoft.com/office/officeart/2005/8/layout/hierarchy1"/>
    <dgm:cxn modelId="{C61ED356-2385-1E45-BA04-477F97B6E022}" type="presOf" srcId="{AA4FC516-6BDB-8942-B414-0EB21E0167E5}" destId="{DD9416C5-70DE-6E43-80D9-C82E078F5EFB}" srcOrd="0" destOrd="0" presId="urn:microsoft.com/office/officeart/2005/8/layout/hierarchy1"/>
    <dgm:cxn modelId="{6B3FD159-972A-DC4D-96A3-8D132887881B}" type="presOf" srcId="{15ABBBB6-DDEF-0E4D-B34D-713B175B3CD6}" destId="{294D1391-05F7-AF43-83BF-AAA011E784DA}" srcOrd="0" destOrd="0" presId="urn:microsoft.com/office/officeart/2005/8/layout/hierarchy1"/>
    <dgm:cxn modelId="{10BF5C65-D46B-9948-829D-30A021A9D3F0}" type="presOf" srcId="{9E19C0E4-EC2F-0E41-B169-CF8EE019932B}" destId="{9C764079-CD67-EB44-81AB-8BFE98DB8A89}" srcOrd="0" destOrd="0" presId="urn:microsoft.com/office/officeart/2005/8/layout/hierarchy1"/>
    <dgm:cxn modelId="{45F41A70-9F4A-4B4D-AAD6-99EFF978EF58}" type="presOf" srcId="{F8F25676-6245-4E43-BE65-168A0216D611}" destId="{4B020118-7230-B641-9821-7CA20C46FB1B}" srcOrd="0" destOrd="0" presId="urn:microsoft.com/office/officeart/2005/8/layout/hierarchy1"/>
    <dgm:cxn modelId="{2204DE79-DCA4-3647-B675-5D1C0C887511}" type="presOf" srcId="{4F2D8C22-2011-EC4F-B463-3C71BBBBF6A0}" destId="{C4E910C1-BF12-7245-838A-FE21100D274A}" srcOrd="0" destOrd="0" presId="urn:microsoft.com/office/officeart/2005/8/layout/hierarchy1"/>
    <dgm:cxn modelId="{6AC92C7E-30C7-C844-B861-8973967BBDCB}" type="presOf" srcId="{28366F0D-D2AF-D74E-8BE8-288C03287E07}" destId="{0E2761CF-084F-2141-8826-22A6586B1DF1}" srcOrd="0" destOrd="0" presId="urn:microsoft.com/office/officeart/2005/8/layout/hierarchy1"/>
    <dgm:cxn modelId="{8DDBCD8D-B4D3-9B4A-9905-4830CD6C4702}" srcId="{17851DCB-920D-124B-A8F6-2C9E5A2DBD91}" destId="{4F2D8C22-2011-EC4F-B463-3C71BBBBF6A0}" srcOrd="0" destOrd="0" parTransId="{9E19C0E4-EC2F-0E41-B169-CF8EE019932B}" sibTransId="{CA551CE2-C976-FE42-B6B4-8065D80D1721}"/>
    <dgm:cxn modelId="{2B3391A2-3994-3947-B666-791B10C7F0C2}" type="presOf" srcId="{2A2EA2AC-2563-3445-8B5A-4BCA573AE0B2}" destId="{E870DFCC-5C74-E940-8FE2-D2B5CFF8FD32}" srcOrd="0" destOrd="0" presId="urn:microsoft.com/office/officeart/2005/8/layout/hierarchy1"/>
    <dgm:cxn modelId="{F72770C2-32F2-D345-9CAF-3DE3B2D8BC8E}" type="presOf" srcId="{4C021B72-B727-D040-93E2-6A9577277028}" destId="{5B3E855A-067A-A94D-8ECF-E0762410E186}" srcOrd="0" destOrd="0" presId="urn:microsoft.com/office/officeart/2005/8/layout/hierarchy1"/>
    <dgm:cxn modelId="{BF8BCFC7-D000-7847-8281-A5F1B615BC11}" srcId="{15ABBBB6-DDEF-0E4D-B34D-713B175B3CD6}" destId="{AA4FC516-6BDB-8942-B414-0EB21E0167E5}" srcOrd="1" destOrd="0" parTransId="{8970E40B-FD06-4942-8A16-9316EE75AB86}" sibTransId="{7F581D4F-066C-9E42-9127-C4626E786314}"/>
    <dgm:cxn modelId="{C23B0FE8-8504-2A4A-BA33-D647B9FBC337}" srcId="{15ABBBB6-DDEF-0E4D-B34D-713B175B3CD6}" destId="{C5AA36D3-5ECD-4846-AB92-3385708B3C63}" srcOrd="0" destOrd="0" parTransId="{28366F0D-D2AF-D74E-8BE8-288C03287E07}" sibTransId="{8C9FCFC5-A418-6245-9521-3003D8122C9B}"/>
    <dgm:cxn modelId="{C976A6EC-F55B-0447-8A10-678E24423D6C}" srcId="{4C021B72-B727-D040-93E2-6A9577277028}" destId="{F8F25676-6245-4E43-BE65-168A0216D611}" srcOrd="0" destOrd="0" parTransId="{9A8FD819-0976-EF4B-B47E-052D1F8D7B10}" sibTransId="{E02D2AFF-6B60-1940-9258-B1EA77DBFE0F}"/>
    <dgm:cxn modelId="{E87C05F9-4343-A148-9F2E-ADC37826912F}" type="presOf" srcId="{8970E40B-FD06-4942-8A16-9316EE75AB86}" destId="{947E30E2-924B-0749-8444-722075DE4A6F}" srcOrd="0" destOrd="0" presId="urn:microsoft.com/office/officeart/2005/8/layout/hierarchy1"/>
    <dgm:cxn modelId="{EB7A36F9-7396-F046-8362-1F058C44E490}" srcId="{F8F25676-6245-4E43-BE65-168A0216D611}" destId="{17851DCB-920D-124B-A8F6-2C9E5A2DBD91}" srcOrd="1" destOrd="0" parTransId="{2A2EA2AC-2563-3445-8B5A-4BCA573AE0B2}" sibTransId="{50CFBBB1-25F7-AF4B-AD91-CBB9EF252915}"/>
    <dgm:cxn modelId="{13F418FA-8A31-6F4D-972B-DE0982EF5F27}" srcId="{F8F25676-6245-4E43-BE65-168A0216D611}" destId="{15ABBBB6-DDEF-0E4D-B34D-713B175B3CD6}" srcOrd="0" destOrd="0" parTransId="{47AD3EE7-6A27-1746-A0D4-526D1EDEAB18}" sibTransId="{F2A6B9A5-9F80-784C-88BF-F8924D285F32}"/>
    <dgm:cxn modelId="{3DC5BF76-3CB3-C04F-BD36-4E2354F5BCB8}" type="presParOf" srcId="{5B3E855A-067A-A94D-8ECF-E0762410E186}" destId="{2A19FC5D-3B86-E441-BA4D-6611533F1127}" srcOrd="0" destOrd="0" presId="urn:microsoft.com/office/officeart/2005/8/layout/hierarchy1"/>
    <dgm:cxn modelId="{40725533-CB34-C94D-91BC-9EA21005FAAE}" type="presParOf" srcId="{2A19FC5D-3B86-E441-BA4D-6611533F1127}" destId="{951FA09B-C2CC-9E4E-8447-F774CA2FFA6A}" srcOrd="0" destOrd="0" presId="urn:microsoft.com/office/officeart/2005/8/layout/hierarchy1"/>
    <dgm:cxn modelId="{2C9E303D-BA85-7240-B671-36FD8B043AE9}" type="presParOf" srcId="{951FA09B-C2CC-9E4E-8447-F774CA2FFA6A}" destId="{09E2A66F-0B9C-B14D-95E8-CABFB5F4927C}" srcOrd="0" destOrd="0" presId="urn:microsoft.com/office/officeart/2005/8/layout/hierarchy1"/>
    <dgm:cxn modelId="{3A771FF4-97CC-0243-A861-27A92E7B6E86}" type="presParOf" srcId="{951FA09B-C2CC-9E4E-8447-F774CA2FFA6A}" destId="{4B020118-7230-B641-9821-7CA20C46FB1B}" srcOrd="1" destOrd="0" presId="urn:microsoft.com/office/officeart/2005/8/layout/hierarchy1"/>
    <dgm:cxn modelId="{60692723-9809-1844-B191-AD10731F8CAA}" type="presParOf" srcId="{2A19FC5D-3B86-E441-BA4D-6611533F1127}" destId="{A0118F71-FBAE-B34B-A296-27BFFFC2CC37}" srcOrd="1" destOrd="0" presId="urn:microsoft.com/office/officeart/2005/8/layout/hierarchy1"/>
    <dgm:cxn modelId="{106847B9-933E-564F-8011-C5A2A1482DEE}" type="presParOf" srcId="{A0118F71-FBAE-B34B-A296-27BFFFC2CC37}" destId="{2D54A27B-5ADD-8248-A27E-E3C72183DD52}" srcOrd="0" destOrd="0" presId="urn:microsoft.com/office/officeart/2005/8/layout/hierarchy1"/>
    <dgm:cxn modelId="{BEB3037A-4EB9-3C4E-A1CA-9214CE3BB635}" type="presParOf" srcId="{A0118F71-FBAE-B34B-A296-27BFFFC2CC37}" destId="{98F6457E-D588-5C43-B325-8CC034379310}" srcOrd="1" destOrd="0" presId="urn:microsoft.com/office/officeart/2005/8/layout/hierarchy1"/>
    <dgm:cxn modelId="{FC66D2F7-CEB6-7047-93A6-E2C7132C2AE3}" type="presParOf" srcId="{98F6457E-D588-5C43-B325-8CC034379310}" destId="{88EFBCBB-F2E2-0E42-9867-590E691B7DEB}" srcOrd="0" destOrd="0" presId="urn:microsoft.com/office/officeart/2005/8/layout/hierarchy1"/>
    <dgm:cxn modelId="{A9264F24-AC14-9946-87E9-5D9BD4B5B5E0}" type="presParOf" srcId="{88EFBCBB-F2E2-0E42-9867-590E691B7DEB}" destId="{3D53A4DC-0D22-A441-95B9-E1369A686A5D}" srcOrd="0" destOrd="0" presId="urn:microsoft.com/office/officeart/2005/8/layout/hierarchy1"/>
    <dgm:cxn modelId="{BD025DC5-F13E-584C-ACA9-1651DA6F13F4}" type="presParOf" srcId="{88EFBCBB-F2E2-0E42-9867-590E691B7DEB}" destId="{294D1391-05F7-AF43-83BF-AAA011E784DA}" srcOrd="1" destOrd="0" presId="urn:microsoft.com/office/officeart/2005/8/layout/hierarchy1"/>
    <dgm:cxn modelId="{BBD6E6C7-E622-B64F-AAB7-EB87D7E4E044}" type="presParOf" srcId="{98F6457E-D588-5C43-B325-8CC034379310}" destId="{6AA55791-CB05-A346-B20F-F7BD40F1ED4E}" srcOrd="1" destOrd="0" presId="urn:microsoft.com/office/officeart/2005/8/layout/hierarchy1"/>
    <dgm:cxn modelId="{2770FCAE-8140-4C43-A4C3-CB28F12670ED}" type="presParOf" srcId="{6AA55791-CB05-A346-B20F-F7BD40F1ED4E}" destId="{0E2761CF-084F-2141-8826-22A6586B1DF1}" srcOrd="0" destOrd="0" presId="urn:microsoft.com/office/officeart/2005/8/layout/hierarchy1"/>
    <dgm:cxn modelId="{14E32F0D-B566-9F43-A6FC-D71A48A897E4}" type="presParOf" srcId="{6AA55791-CB05-A346-B20F-F7BD40F1ED4E}" destId="{85770F87-CC58-7140-8E40-306309A38617}" srcOrd="1" destOrd="0" presId="urn:microsoft.com/office/officeart/2005/8/layout/hierarchy1"/>
    <dgm:cxn modelId="{E33681B9-DFA5-0645-AC43-7B02C643B07D}" type="presParOf" srcId="{85770F87-CC58-7140-8E40-306309A38617}" destId="{C7F8CF50-EBDE-5C4F-BDD3-929B896C3716}" srcOrd="0" destOrd="0" presId="urn:microsoft.com/office/officeart/2005/8/layout/hierarchy1"/>
    <dgm:cxn modelId="{05ED932D-08F9-5543-A012-7FAE7E43634D}" type="presParOf" srcId="{C7F8CF50-EBDE-5C4F-BDD3-929B896C3716}" destId="{8EECA2F0-3637-CA41-ACBD-7DC57F888C3C}" srcOrd="0" destOrd="0" presId="urn:microsoft.com/office/officeart/2005/8/layout/hierarchy1"/>
    <dgm:cxn modelId="{8D456D4F-A937-BF44-8755-163ECCCE02D2}" type="presParOf" srcId="{C7F8CF50-EBDE-5C4F-BDD3-929B896C3716}" destId="{DE331C8C-4ABF-124F-9757-C8F82F4C98F7}" srcOrd="1" destOrd="0" presId="urn:microsoft.com/office/officeart/2005/8/layout/hierarchy1"/>
    <dgm:cxn modelId="{48F0ABC6-ECD3-0F46-86FE-5DF5DFDB0306}" type="presParOf" srcId="{85770F87-CC58-7140-8E40-306309A38617}" destId="{36BF3877-9E82-E24C-83DC-1CBA32F3EB8C}" srcOrd="1" destOrd="0" presId="urn:microsoft.com/office/officeart/2005/8/layout/hierarchy1"/>
    <dgm:cxn modelId="{1867530A-2B7B-BA44-992B-7708AD175228}" type="presParOf" srcId="{6AA55791-CB05-A346-B20F-F7BD40F1ED4E}" destId="{947E30E2-924B-0749-8444-722075DE4A6F}" srcOrd="2" destOrd="0" presId="urn:microsoft.com/office/officeart/2005/8/layout/hierarchy1"/>
    <dgm:cxn modelId="{F7E537B8-2006-444A-A3B4-AE9C2FDB19F7}" type="presParOf" srcId="{6AA55791-CB05-A346-B20F-F7BD40F1ED4E}" destId="{AFF2174E-232C-B84F-B91C-264C41EE18BC}" srcOrd="3" destOrd="0" presId="urn:microsoft.com/office/officeart/2005/8/layout/hierarchy1"/>
    <dgm:cxn modelId="{E0AD8311-DCF7-694F-B648-19394BBF50B8}" type="presParOf" srcId="{AFF2174E-232C-B84F-B91C-264C41EE18BC}" destId="{486E4CB4-6C2E-1B48-8326-55E06C1D39CE}" srcOrd="0" destOrd="0" presId="urn:microsoft.com/office/officeart/2005/8/layout/hierarchy1"/>
    <dgm:cxn modelId="{3910FC7E-78D0-414F-8E11-77747279331F}" type="presParOf" srcId="{486E4CB4-6C2E-1B48-8326-55E06C1D39CE}" destId="{7C3CD6CA-7D24-3F47-B318-FE7EDCE0570B}" srcOrd="0" destOrd="0" presId="urn:microsoft.com/office/officeart/2005/8/layout/hierarchy1"/>
    <dgm:cxn modelId="{BB183C9E-8FFC-2845-B50F-CE03F50EB794}" type="presParOf" srcId="{486E4CB4-6C2E-1B48-8326-55E06C1D39CE}" destId="{DD9416C5-70DE-6E43-80D9-C82E078F5EFB}" srcOrd="1" destOrd="0" presId="urn:microsoft.com/office/officeart/2005/8/layout/hierarchy1"/>
    <dgm:cxn modelId="{64D83916-FBE0-7A4E-BDE7-B7A8FC08F408}" type="presParOf" srcId="{AFF2174E-232C-B84F-B91C-264C41EE18BC}" destId="{322F8926-ABCE-9B45-A7FB-95CB894BCAF8}" srcOrd="1" destOrd="0" presId="urn:microsoft.com/office/officeart/2005/8/layout/hierarchy1"/>
    <dgm:cxn modelId="{EF2864C2-CBFE-A849-9428-44B130A30906}" type="presParOf" srcId="{A0118F71-FBAE-B34B-A296-27BFFFC2CC37}" destId="{E870DFCC-5C74-E940-8FE2-D2B5CFF8FD32}" srcOrd="2" destOrd="0" presId="urn:microsoft.com/office/officeart/2005/8/layout/hierarchy1"/>
    <dgm:cxn modelId="{9755CC18-6B31-FF41-A5A4-1351366314BD}" type="presParOf" srcId="{A0118F71-FBAE-B34B-A296-27BFFFC2CC37}" destId="{14DF78B0-2BFF-8A4E-9199-612412AA9CAD}" srcOrd="3" destOrd="0" presId="urn:microsoft.com/office/officeart/2005/8/layout/hierarchy1"/>
    <dgm:cxn modelId="{CCA5CC13-6722-6240-AE57-F787A550B485}" type="presParOf" srcId="{14DF78B0-2BFF-8A4E-9199-612412AA9CAD}" destId="{659F55F1-ED99-5142-95D8-0FC7F84102FF}" srcOrd="0" destOrd="0" presId="urn:microsoft.com/office/officeart/2005/8/layout/hierarchy1"/>
    <dgm:cxn modelId="{88A4B5E3-803B-9949-926A-95335338A796}" type="presParOf" srcId="{659F55F1-ED99-5142-95D8-0FC7F84102FF}" destId="{A162C1CF-94CA-844C-9544-3DEDC88C5EE5}" srcOrd="0" destOrd="0" presId="urn:microsoft.com/office/officeart/2005/8/layout/hierarchy1"/>
    <dgm:cxn modelId="{A3543E8B-2758-EE4C-8ED9-53D6A9DF8C95}" type="presParOf" srcId="{659F55F1-ED99-5142-95D8-0FC7F84102FF}" destId="{1230B3F1-D63E-5E48-B652-E8B068F32AE5}" srcOrd="1" destOrd="0" presId="urn:microsoft.com/office/officeart/2005/8/layout/hierarchy1"/>
    <dgm:cxn modelId="{5EA7E342-C9A3-D744-B6D1-75CBBC6FDB18}" type="presParOf" srcId="{14DF78B0-2BFF-8A4E-9199-612412AA9CAD}" destId="{AE710114-766D-C14C-8018-FB74136A752B}" srcOrd="1" destOrd="0" presId="urn:microsoft.com/office/officeart/2005/8/layout/hierarchy1"/>
    <dgm:cxn modelId="{06377C87-2D87-9D45-9DA3-906C9E18C30C}" type="presParOf" srcId="{AE710114-766D-C14C-8018-FB74136A752B}" destId="{9C764079-CD67-EB44-81AB-8BFE98DB8A89}" srcOrd="0" destOrd="0" presId="urn:microsoft.com/office/officeart/2005/8/layout/hierarchy1"/>
    <dgm:cxn modelId="{DDAAF13D-5024-414F-BA56-E19B4CD44C62}" type="presParOf" srcId="{AE710114-766D-C14C-8018-FB74136A752B}" destId="{08405A34-0D49-D143-AF7E-65F2A20E3576}" srcOrd="1" destOrd="0" presId="urn:microsoft.com/office/officeart/2005/8/layout/hierarchy1"/>
    <dgm:cxn modelId="{E5716F2A-5330-D544-B920-0FCCD33C6131}" type="presParOf" srcId="{08405A34-0D49-D143-AF7E-65F2A20E3576}" destId="{88877E42-977F-CE48-BD32-1443F2D7CD1F}" srcOrd="0" destOrd="0" presId="urn:microsoft.com/office/officeart/2005/8/layout/hierarchy1"/>
    <dgm:cxn modelId="{21744D45-4837-3646-AC25-F4AA6CF765F2}" type="presParOf" srcId="{88877E42-977F-CE48-BD32-1443F2D7CD1F}" destId="{7F9DE28B-690C-EA46-A37B-40AB80DADD6D}" srcOrd="0" destOrd="0" presId="urn:microsoft.com/office/officeart/2005/8/layout/hierarchy1"/>
    <dgm:cxn modelId="{BEAB9A78-B18A-2045-8A07-91DF5BB4BE04}" type="presParOf" srcId="{88877E42-977F-CE48-BD32-1443F2D7CD1F}" destId="{C4E910C1-BF12-7245-838A-FE21100D274A}" srcOrd="1" destOrd="0" presId="urn:microsoft.com/office/officeart/2005/8/layout/hierarchy1"/>
    <dgm:cxn modelId="{844D2B8A-DE9E-D949-882E-C8D22A51F773}" type="presParOf" srcId="{08405A34-0D49-D143-AF7E-65F2A20E3576}" destId="{7399D448-3844-E14F-8C59-A9E2FA84C999}" srcOrd="1" destOrd="0" presId="urn:microsoft.com/office/officeart/2005/8/layout/hierarchy1"/>
    <dgm:cxn modelId="{10F8F44C-DABB-0643-B11C-C010D85692E7}" type="presParOf" srcId="{AE710114-766D-C14C-8018-FB74136A752B}" destId="{62A47CAE-BE9D-1147-BE5F-721F981DBB6D}" srcOrd="2" destOrd="0" presId="urn:microsoft.com/office/officeart/2005/8/layout/hierarchy1"/>
    <dgm:cxn modelId="{3B35051D-3F5A-BC4B-B317-2EB230A08078}" type="presParOf" srcId="{AE710114-766D-C14C-8018-FB74136A752B}" destId="{ECF8D7A3-CB0D-5543-8C7A-43B77D026AE2}" srcOrd="3" destOrd="0" presId="urn:microsoft.com/office/officeart/2005/8/layout/hierarchy1"/>
    <dgm:cxn modelId="{0634ED71-80C1-334F-824F-304E13C911D8}" type="presParOf" srcId="{ECF8D7A3-CB0D-5543-8C7A-43B77D026AE2}" destId="{1A763D16-9E77-154E-A77F-AA4997CA6910}" srcOrd="0" destOrd="0" presId="urn:microsoft.com/office/officeart/2005/8/layout/hierarchy1"/>
    <dgm:cxn modelId="{5670E661-E305-AB4A-BEFB-80FAEC96EB43}" type="presParOf" srcId="{1A763D16-9E77-154E-A77F-AA4997CA6910}" destId="{B5F9CF80-8B19-A246-9283-1380B3481A1E}" srcOrd="0" destOrd="0" presId="urn:microsoft.com/office/officeart/2005/8/layout/hierarchy1"/>
    <dgm:cxn modelId="{9F15A3E9-12A0-574C-8C8D-E44179C42934}" type="presParOf" srcId="{1A763D16-9E77-154E-A77F-AA4997CA6910}" destId="{5BA3B5D3-2617-8A43-B93A-307F9B2298AA}" srcOrd="1" destOrd="0" presId="urn:microsoft.com/office/officeart/2005/8/layout/hierarchy1"/>
    <dgm:cxn modelId="{D9C23F79-9D0A-CD4C-ADCD-4FFE92542F7C}" type="presParOf" srcId="{ECF8D7A3-CB0D-5543-8C7A-43B77D026AE2}" destId="{42429139-941F-B642-98E0-C6C1D834BB31}"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A47CAE-BE9D-1147-BE5F-721F981DBB6D}">
      <dsp:nvSpPr>
        <dsp:cNvPr id="0" name=""/>
        <dsp:cNvSpPr/>
      </dsp:nvSpPr>
      <dsp:spPr>
        <a:xfrm>
          <a:off x="4535685" y="2369563"/>
          <a:ext cx="779264" cy="370858"/>
        </a:xfrm>
        <a:custGeom>
          <a:avLst/>
          <a:gdLst/>
          <a:ahLst/>
          <a:cxnLst/>
          <a:rect l="0" t="0" r="0" b="0"/>
          <a:pathLst>
            <a:path>
              <a:moveTo>
                <a:pt x="0" y="0"/>
              </a:moveTo>
              <a:lnTo>
                <a:pt x="0" y="252729"/>
              </a:lnTo>
              <a:lnTo>
                <a:pt x="779264" y="252729"/>
              </a:lnTo>
              <a:lnTo>
                <a:pt x="779264" y="370858"/>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C764079-CD67-EB44-81AB-8BFE98DB8A89}">
      <dsp:nvSpPr>
        <dsp:cNvPr id="0" name=""/>
        <dsp:cNvSpPr/>
      </dsp:nvSpPr>
      <dsp:spPr>
        <a:xfrm>
          <a:off x="3756421" y="2369563"/>
          <a:ext cx="779264" cy="370858"/>
        </a:xfrm>
        <a:custGeom>
          <a:avLst/>
          <a:gdLst/>
          <a:ahLst/>
          <a:cxnLst/>
          <a:rect l="0" t="0" r="0" b="0"/>
          <a:pathLst>
            <a:path>
              <a:moveTo>
                <a:pt x="779264" y="0"/>
              </a:moveTo>
              <a:lnTo>
                <a:pt x="779264" y="252729"/>
              </a:lnTo>
              <a:lnTo>
                <a:pt x="0" y="252729"/>
              </a:lnTo>
              <a:lnTo>
                <a:pt x="0" y="370858"/>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E870DFCC-5C74-E940-8FE2-D2B5CFF8FD32}">
      <dsp:nvSpPr>
        <dsp:cNvPr id="0" name=""/>
        <dsp:cNvSpPr/>
      </dsp:nvSpPr>
      <dsp:spPr>
        <a:xfrm>
          <a:off x="2977157" y="1188977"/>
          <a:ext cx="1558528" cy="370858"/>
        </a:xfrm>
        <a:custGeom>
          <a:avLst/>
          <a:gdLst/>
          <a:ahLst/>
          <a:cxnLst/>
          <a:rect l="0" t="0" r="0" b="0"/>
          <a:pathLst>
            <a:path>
              <a:moveTo>
                <a:pt x="0" y="0"/>
              </a:moveTo>
              <a:lnTo>
                <a:pt x="0" y="252729"/>
              </a:lnTo>
              <a:lnTo>
                <a:pt x="1558528" y="252729"/>
              </a:lnTo>
              <a:lnTo>
                <a:pt x="1558528" y="370858"/>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47E30E2-924B-0749-8444-722075DE4A6F}">
      <dsp:nvSpPr>
        <dsp:cNvPr id="0" name=""/>
        <dsp:cNvSpPr/>
      </dsp:nvSpPr>
      <dsp:spPr>
        <a:xfrm>
          <a:off x="1418629" y="2369563"/>
          <a:ext cx="779264" cy="370858"/>
        </a:xfrm>
        <a:custGeom>
          <a:avLst/>
          <a:gdLst/>
          <a:ahLst/>
          <a:cxnLst/>
          <a:rect l="0" t="0" r="0" b="0"/>
          <a:pathLst>
            <a:path>
              <a:moveTo>
                <a:pt x="0" y="0"/>
              </a:moveTo>
              <a:lnTo>
                <a:pt x="0" y="252729"/>
              </a:lnTo>
              <a:lnTo>
                <a:pt x="779264" y="252729"/>
              </a:lnTo>
              <a:lnTo>
                <a:pt x="779264" y="370858"/>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E2761CF-084F-2141-8826-22A6586B1DF1}">
      <dsp:nvSpPr>
        <dsp:cNvPr id="0" name=""/>
        <dsp:cNvSpPr/>
      </dsp:nvSpPr>
      <dsp:spPr>
        <a:xfrm>
          <a:off x="639365" y="2369563"/>
          <a:ext cx="779264" cy="370858"/>
        </a:xfrm>
        <a:custGeom>
          <a:avLst/>
          <a:gdLst/>
          <a:ahLst/>
          <a:cxnLst/>
          <a:rect l="0" t="0" r="0" b="0"/>
          <a:pathLst>
            <a:path>
              <a:moveTo>
                <a:pt x="779264" y="0"/>
              </a:moveTo>
              <a:lnTo>
                <a:pt x="779264" y="252729"/>
              </a:lnTo>
              <a:lnTo>
                <a:pt x="0" y="252729"/>
              </a:lnTo>
              <a:lnTo>
                <a:pt x="0" y="370858"/>
              </a:lnTo>
            </a:path>
          </a:pathLst>
        </a:custGeom>
        <a:noFill/>
        <a:ln w="6350" cap="flat" cmpd="sng" algn="ctr">
          <a:solidFill>
            <a:schemeClr val="accent1">
              <a:shade val="8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D54A27B-5ADD-8248-A27E-E3C72183DD52}">
      <dsp:nvSpPr>
        <dsp:cNvPr id="0" name=""/>
        <dsp:cNvSpPr/>
      </dsp:nvSpPr>
      <dsp:spPr>
        <a:xfrm>
          <a:off x="1418629" y="1188977"/>
          <a:ext cx="1558528" cy="370858"/>
        </a:xfrm>
        <a:custGeom>
          <a:avLst/>
          <a:gdLst/>
          <a:ahLst/>
          <a:cxnLst/>
          <a:rect l="0" t="0" r="0" b="0"/>
          <a:pathLst>
            <a:path>
              <a:moveTo>
                <a:pt x="1558528" y="0"/>
              </a:moveTo>
              <a:lnTo>
                <a:pt x="1558528" y="252729"/>
              </a:lnTo>
              <a:lnTo>
                <a:pt x="0" y="252729"/>
              </a:lnTo>
              <a:lnTo>
                <a:pt x="0" y="370858"/>
              </a:lnTo>
            </a:path>
          </a:pathLst>
        </a:custGeom>
        <a:noFill/>
        <a:ln w="6350" cap="flat" cmpd="sng" algn="ctr">
          <a:solidFill>
            <a:schemeClr val="accent1">
              <a:shade val="6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9E2A66F-0B9C-B14D-95E8-CABFB5F4927C}">
      <dsp:nvSpPr>
        <dsp:cNvPr id="0" name=""/>
        <dsp:cNvSpPr/>
      </dsp:nvSpPr>
      <dsp:spPr>
        <a:xfrm>
          <a:off x="2339578" y="379251"/>
          <a:ext cx="1275159" cy="80972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4B020118-7230-B641-9821-7CA20C46FB1B}">
      <dsp:nvSpPr>
        <dsp:cNvPr id="0" name=""/>
        <dsp:cNvSpPr/>
      </dsp:nvSpPr>
      <dsp:spPr>
        <a:xfrm>
          <a:off x="2481262" y="513851"/>
          <a:ext cx="1275159" cy="80972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Machine Learning</a:t>
          </a:r>
        </a:p>
      </dsp:txBody>
      <dsp:txXfrm>
        <a:off x="2504978" y="537567"/>
        <a:ext cx="1227727" cy="762294"/>
      </dsp:txXfrm>
    </dsp:sp>
    <dsp:sp modelId="{3D53A4DC-0D22-A441-95B9-E1369A686A5D}">
      <dsp:nvSpPr>
        <dsp:cNvPr id="0" name=""/>
        <dsp:cNvSpPr/>
      </dsp:nvSpPr>
      <dsp:spPr>
        <a:xfrm>
          <a:off x="781050" y="1559836"/>
          <a:ext cx="1275159" cy="80972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294D1391-05F7-AF43-83BF-AAA011E784DA}">
      <dsp:nvSpPr>
        <dsp:cNvPr id="0" name=""/>
        <dsp:cNvSpPr/>
      </dsp:nvSpPr>
      <dsp:spPr>
        <a:xfrm>
          <a:off x="922734" y="1694436"/>
          <a:ext cx="1275159" cy="80972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Supervised</a:t>
          </a:r>
        </a:p>
      </dsp:txBody>
      <dsp:txXfrm>
        <a:off x="946450" y="1718152"/>
        <a:ext cx="1227727" cy="762294"/>
      </dsp:txXfrm>
    </dsp:sp>
    <dsp:sp modelId="{8EECA2F0-3637-CA41-ACBD-7DC57F888C3C}">
      <dsp:nvSpPr>
        <dsp:cNvPr id="0" name=""/>
        <dsp:cNvSpPr/>
      </dsp:nvSpPr>
      <dsp:spPr>
        <a:xfrm>
          <a:off x="1785" y="2740421"/>
          <a:ext cx="1275159" cy="80972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DE331C8C-4ABF-124F-9757-C8F82F4C98F7}">
      <dsp:nvSpPr>
        <dsp:cNvPr id="0" name=""/>
        <dsp:cNvSpPr/>
      </dsp:nvSpPr>
      <dsp:spPr>
        <a:xfrm>
          <a:off x="143470" y="2875022"/>
          <a:ext cx="1275159" cy="80972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Regression (continuous outcome)</a:t>
          </a:r>
        </a:p>
      </dsp:txBody>
      <dsp:txXfrm>
        <a:off x="167186" y="2898738"/>
        <a:ext cx="1227727" cy="762294"/>
      </dsp:txXfrm>
    </dsp:sp>
    <dsp:sp modelId="{7C3CD6CA-7D24-3F47-B318-FE7EDCE0570B}">
      <dsp:nvSpPr>
        <dsp:cNvPr id="0" name=""/>
        <dsp:cNvSpPr/>
      </dsp:nvSpPr>
      <dsp:spPr>
        <a:xfrm>
          <a:off x="1560314" y="2740421"/>
          <a:ext cx="1275159" cy="80972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DD9416C5-70DE-6E43-80D9-C82E078F5EFB}">
      <dsp:nvSpPr>
        <dsp:cNvPr id="0" name=""/>
        <dsp:cNvSpPr/>
      </dsp:nvSpPr>
      <dsp:spPr>
        <a:xfrm>
          <a:off x="1701998" y="2875022"/>
          <a:ext cx="1275159" cy="80972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Classification (categorical outcome)</a:t>
          </a:r>
        </a:p>
      </dsp:txBody>
      <dsp:txXfrm>
        <a:off x="1725714" y="2898738"/>
        <a:ext cx="1227727" cy="762294"/>
      </dsp:txXfrm>
    </dsp:sp>
    <dsp:sp modelId="{A162C1CF-94CA-844C-9544-3DEDC88C5EE5}">
      <dsp:nvSpPr>
        <dsp:cNvPr id="0" name=""/>
        <dsp:cNvSpPr/>
      </dsp:nvSpPr>
      <dsp:spPr>
        <a:xfrm>
          <a:off x="3898106" y="1559836"/>
          <a:ext cx="1275159" cy="80972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1230B3F1-D63E-5E48-B652-E8B068F32AE5}">
      <dsp:nvSpPr>
        <dsp:cNvPr id="0" name=""/>
        <dsp:cNvSpPr/>
      </dsp:nvSpPr>
      <dsp:spPr>
        <a:xfrm>
          <a:off x="4039790" y="1694436"/>
          <a:ext cx="1275159" cy="80972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Unsupervised</a:t>
          </a:r>
        </a:p>
      </dsp:txBody>
      <dsp:txXfrm>
        <a:off x="4063506" y="1718152"/>
        <a:ext cx="1227727" cy="762294"/>
      </dsp:txXfrm>
    </dsp:sp>
    <dsp:sp modelId="{7F9DE28B-690C-EA46-A37B-40AB80DADD6D}">
      <dsp:nvSpPr>
        <dsp:cNvPr id="0" name=""/>
        <dsp:cNvSpPr/>
      </dsp:nvSpPr>
      <dsp:spPr>
        <a:xfrm>
          <a:off x="3118842" y="2740421"/>
          <a:ext cx="1275159" cy="80972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C4E910C1-BF12-7245-838A-FE21100D274A}">
      <dsp:nvSpPr>
        <dsp:cNvPr id="0" name=""/>
        <dsp:cNvSpPr/>
      </dsp:nvSpPr>
      <dsp:spPr>
        <a:xfrm>
          <a:off x="3260526" y="2875022"/>
          <a:ext cx="1275159" cy="80972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Clustering</a:t>
          </a:r>
        </a:p>
        <a:p>
          <a:pPr marL="0" lvl="0" indent="0" algn="ctr" defTabSz="577850">
            <a:lnSpc>
              <a:spcPct val="90000"/>
            </a:lnSpc>
            <a:spcBef>
              <a:spcPct val="0"/>
            </a:spcBef>
            <a:spcAft>
              <a:spcPct val="35000"/>
            </a:spcAft>
            <a:buNone/>
          </a:pPr>
          <a:r>
            <a:rPr lang="en-US" sz="1300" kern="1200" dirty="0"/>
            <a:t>(grouping</a:t>
          </a:r>
          <a:r>
            <a:rPr lang="en-US" sz="1300" kern="1200" baseline="0" dirty="0"/>
            <a:t> observations)</a:t>
          </a:r>
          <a:endParaRPr lang="en-US" sz="1300" kern="1200" dirty="0"/>
        </a:p>
      </dsp:txBody>
      <dsp:txXfrm>
        <a:off x="3284242" y="2898738"/>
        <a:ext cx="1227727" cy="762294"/>
      </dsp:txXfrm>
    </dsp:sp>
    <dsp:sp modelId="{B5F9CF80-8B19-A246-9283-1380B3481A1E}">
      <dsp:nvSpPr>
        <dsp:cNvPr id="0" name=""/>
        <dsp:cNvSpPr/>
      </dsp:nvSpPr>
      <dsp:spPr>
        <a:xfrm>
          <a:off x="4677370" y="2740421"/>
          <a:ext cx="1275159" cy="80972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5BA3B5D3-2617-8A43-B93A-307F9B2298AA}">
      <dsp:nvSpPr>
        <dsp:cNvPr id="0" name=""/>
        <dsp:cNvSpPr/>
      </dsp:nvSpPr>
      <dsp:spPr>
        <a:xfrm>
          <a:off x="4819054" y="2875022"/>
          <a:ext cx="1275159" cy="80972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dirty="0"/>
            <a:t>Data Reduction (transforming variables)</a:t>
          </a:r>
        </a:p>
      </dsp:txBody>
      <dsp:txXfrm>
        <a:off x="4842770" y="2898738"/>
        <a:ext cx="1227727" cy="76229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1"/>
            <a:ext cx="2971800" cy="458788"/>
          </a:xfrm>
          <a:prstGeom prst="rect">
            <a:avLst/>
          </a:prstGeom>
        </p:spPr>
        <p:txBody>
          <a:bodyPr vert="horz" lIns="91440" tIns="45720" rIns="91440" bIns="45720" rtlCol="0"/>
          <a:lstStyle>
            <a:lvl1pPr algn="r">
              <a:defRPr sz="1200"/>
            </a:lvl1pPr>
          </a:lstStyle>
          <a:p>
            <a:fld id="{C4C6226F-F6D1-B445-A338-267713684F86}" type="datetimeFigureOut">
              <a:rPr lang="en-US" smtClean="0"/>
              <a:t>8/26/21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7FC0D58-8378-B641-AAD1-A8A65AE4B0BD}" type="slidenum">
              <a:rPr lang="en-US" smtClean="0"/>
              <a:t>‹#›</a:t>
            </a:fld>
            <a:endParaRPr lang="en-US"/>
          </a:p>
        </p:txBody>
      </p:sp>
    </p:spTree>
    <p:extLst>
      <p:ext uri="{BB962C8B-B14F-4D97-AF65-F5344CB8AC3E}">
        <p14:creationId xmlns:p14="http://schemas.microsoft.com/office/powerpoint/2010/main" val="15988543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1"/>
            <a:ext cx="2971800" cy="458788"/>
          </a:xfrm>
          <a:prstGeom prst="rect">
            <a:avLst/>
          </a:prstGeom>
        </p:spPr>
        <p:txBody>
          <a:bodyPr vert="horz" lIns="91440" tIns="45720" rIns="91440" bIns="45720" rtlCol="0"/>
          <a:lstStyle>
            <a:lvl1pPr algn="r">
              <a:defRPr sz="1200"/>
            </a:lvl1pPr>
          </a:lstStyle>
          <a:p>
            <a:fld id="{5BF1AB55-C745-5844-A3FF-A8CC5F29D863}" type="datetimeFigureOut">
              <a:rPr lang="en-US" smtClean="0"/>
              <a:t>8/26/21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F623B1-1C86-914A-8D33-A626BF6F6D0E}" type="slidenum">
              <a:rPr lang="en-US" smtClean="0"/>
              <a:t>‹#›</a:t>
            </a:fld>
            <a:endParaRPr lang="en-US"/>
          </a:p>
        </p:txBody>
      </p:sp>
    </p:spTree>
    <p:extLst>
      <p:ext uri="{BB962C8B-B14F-4D97-AF65-F5344CB8AC3E}">
        <p14:creationId xmlns:p14="http://schemas.microsoft.com/office/powerpoint/2010/main" val="16006182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Characterize Big Data through the five Vs</a:t>
            </a:r>
          </a:p>
          <a:p>
            <a:pPr marL="171450" indent="-171450">
              <a:buFont typeface="Arial" panose="020B0604020202020204" pitchFamily="34" charset="0"/>
              <a:buChar char="•"/>
            </a:pPr>
            <a:r>
              <a:rPr lang="en-US" dirty="0"/>
              <a:t>List off some examples for each in terms of EHR</a:t>
            </a:r>
          </a:p>
          <a:p>
            <a:endParaRPr lang="en-US" dirty="0"/>
          </a:p>
        </p:txBody>
      </p:sp>
      <p:sp>
        <p:nvSpPr>
          <p:cNvPr id="4" name="Slide Number Placeholder 3"/>
          <p:cNvSpPr>
            <a:spLocks noGrp="1"/>
          </p:cNvSpPr>
          <p:nvPr>
            <p:ph type="sldNum" sz="quarter" idx="5"/>
          </p:nvPr>
        </p:nvSpPr>
        <p:spPr/>
        <p:txBody>
          <a:bodyPr/>
          <a:lstStyle/>
          <a:p>
            <a:fld id="{56F623B1-1C86-914A-8D33-A626BF6F6D0E}" type="slidenum">
              <a:rPr lang="en-US" smtClean="0"/>
              <a:t>3</a:t>
            </a:fld>
            <a:endParaRPr lang="en-US"/>
          </a:p>
        </p:txBody>
      </p:sp>
    </p:spTree>
    <p:extLst>
      <p:ext uri="{BB962C8B-B14F-4D97-AF65-F5344CB8AC3E}">
        <p14:creationId xmlns:p14="http://schemas.microsoft.com/office/powerpoint/2010/main" val="797847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Different types of data, structured and unstructured</a:t>
            </a:r>
          </a:p>
          <a:p>
            <a:pPr marL="171450" indent="-171450">
              <a:buFont typeface="Arial" panose="020B0604020202020204" pitchFamily="34" charset="0"/>
              <a:buChar char="•"/>
            </a:pPr>
            <a:r>
              <a:rPr lang="en-US" dirty="0"/>
              <a:t>The type of algorithms we chose depend on our data structure</a:t>
            </a:r>
          </a:p>
          <a:p>
            <a:pPr marL="171450" indent="-171450">
              <a:buFont typeface="Arial" panose="020B0604020202020204" pitchFamily="34" charset="0"/>
              <a:buChar char="•"/>
            </a:pPr>
            <a:r>
              <a:rPr lang="en-US" dirty="0"/>
              <a:t>We have focused mostly structured data since these are the most common algorithms you will use or apply</a:t>
            </a:r>
          </a:p>
          <a:p>
            <a:pPr marL="171450" indent="-171450">
              <a:buFont typeface="Arial" panose="020B0604020202020204" pitchFamily="34" charset="0"/>
              <a:buChar char="•"/>
            </a:pPr>
            <a:r>
              <a:rPr lang="en-US" dirty="0"/>
              <a:t>They are also the building blocks for algorithms that are used to analyze unstructured data</a:t>
            </a:r>
          </a:p>
          <a:p>
            <a:pPr marL="171450" indent="-171450">
              <a:buFont typeface="Arial" panose="020B0604020202020204" pitchFamily="34" charset="0"/>
              <a:buChar char="•"/>
            </a:pPr>
            <a:r>
              <a:rPr lang="en-US" dirty="0"/>
              <a:t>Unstructured data is where the cutting edge of machine learning research is taking place</a:t>
            </a:r>
          </a:p>
          <a:p>
            <a:pPr marL="171450" indent="-171450">
              <a:buFont typeface="Arial" panose="020B0604020202020204" pitchFamily="34" charset="0"/>
              <a:buChar char="•"/>
            </a:pPr>
            <a:r>
              <a:rPr lang="en-US" dirty="0"/>
              <a:t>Let me know if you are interested in image or text analysis and we can discuss some general strategies</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56F623B1-1C86-914A-8D33-A626BF6F6D0E}" type="slidenum">
              <a:rPr lang="en-US" smtClean="0"/>
              <a:t>4</a:t>
            </a:fld>
            <a:endParaRPr lang="en-US"/>
          </a:p>
        </p:txBody>
      </p:sp>
    </p:spTree>
    <p:extLst>
      <p:ext uri="{BB962C8B-B14F-4D97-AF65-F5344CB8AC3E}">
        <p14:creationId xmlns:p14="http://schemas.microsoft.com/office/powerpoint/2010/main" val="27575274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Discuss the hierarchy of models</a:t>
            </a:r>
          </a:p>
          <a:p>
            <a:pPr marL="171450" indent="-171450">
              <a:buFont typeface="Arial" panose="020B0604020202020204" pitchFamily="34" charset="0"/>
              <a:buChar char="•"/>
            </a:pPr>
            <a:r>
              <a:rPr lang="en-US" dirty="0"/>
              <a:t>AI imitates humans</a:t>
            </a:r>
          </a:p>
          <a:p>
            <a:pPr marL="171450" indent="-171450">
              <a:buFont typeface="Arial" panose="020B0604020202020204" pitchFamily="34" charset="0"/>
              <a:buChar char="•"/>
            </a:pPr>
            <a:r>
              <a:rPr lang="en-US" dirty="0"/>
              <a:t>ML detects patterns without explicitly being told what to look for (helps underpin AI)</a:t>
            </a:r>
          </a:p>
          <a:p>
            <a:pPr marL="171450" indent="-171450">
              <a:buFont typeface="Arial" panose="020B0604020202020204" pitchFamily="34" charset="0"/>
              <a:buChar char="•"/>
            </a:pPr>
            <a:r>
              <a:rPr lang="en-US" dirty="0"/>
              <a:t>Deep Learning is the application of AI through deep neural networks, particularly powerful for unstructured data though some UCSF researchers are showing that neural networks can be trained to be very effective for structured data</a:t>
            </a:r>
          </a:p>
        </p:txBody>
      </p:sp>
      <p:sp>
        <p:nvSpPr>
          <p:cNvPr id="4" name="Slide Number Placeholder 3"/>
          <p:cNvSpPr>
            <a:spLocks noGrp="1"/>
          </p:cNvSpPr>
          <p:nvPr>
            <p:ph type="sldNum" sz="quarter" idx="5"/>
          </p:nvPr>
        </p:nvSpPr>
        <p:spPr/>
        <p:txBody>
          <a:bodyPr/>
          <a:lstStyle/>
          <a:p>
            <a:fld id="{56F623B1-1C86-914A-8D33-A626BF6F6D0E}" type="slidenum">
              <a:rPr lang="en-US" smtClean="0"/>
              <a:t>5</a:t>
            </a:fld>
            <a:endParaRPr lang="en-US"/>
          </a:p>
        </p:txBody>
      </p:sp>
    </p:spTree>
    <p:extLst>
      <p:ext uri="{BB962C8B-B14F-4D97-AF65-F5344CB8AC3E}">
        <p14:creationId xmlns:p14="http://schemas.microsoft.com/office/powerpoint/2010/main" val="8730199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Review the goal of machine learning</a:t>
            </a:r>
          </a:p>
          <a:p>
            <a:pPr marL="171450" indent="-171450">
              <a:buFont typeface="Arial" panose="020B0604020202020204" pitchFamily="34" charset="0"/>
              <a:buChar char="•"/>
            </a:pPr>
            <a:r>
              <a:rPr lang="en-US" dirty="0"/>
              <a:t>Data collection, management, and processing is where we spend most of our time</a:t>
            </a:r>
          </a:p>
          <a:p>
            <a:pPr marL="171450" indent="-171450">
              <a:buFont typeface="Arial" panose="020B0604020202020204" pitchFamily="34" charset="0"/>
              <a:buChar char="•"/>
            </a:pPr>
            <a:r>
              <a:rPr lang="en-US" dirty="0"/>
              <a:t>We then need to fit and train our models, i.e. hyperparameter tuning using principled model validation</a:t>
            </a:r>
          </a:p>
          <a:p>
            <a:pPr marL="171450" indent="-171450">
              <a:buFont typeface="Arial" panose="020B0604020202020204" pitchFamily="34" charset="0"/>
              <a:buChar char="•"/>
            </a:pPr>
            <a:r>
              <a:rPr lang="en-US" dirty="0"/>
              <a:t>Then you produce some output</a:t>
            </a:r>
          </a:p>
          <a:p>
            <a:pPr marL="171450" indent="-171450">
              <a:buFont typeface="Arial" panose="020B0604020202020204" pitchFamily="34" charset="0"/>
              <a:buChar char="•"/>
            </a:pPr>
            <a:r>
              <a:rPr lang="en-US" dirty="0"/>
              <a:t>You interpret to generate information (are some set of features predictive? Is there evidence of subgroups, </a:t>
            </a:r>
            <a:r>
              <a:rPr lang="en-US" dirty="0" err="1"/>
              <a:t>etc</a:t>
            </a:r>
            <a:r>
              <a:rPr lang="en-US" dirty="0"/>
              <a:t>…)</a:t>
            </a:r>
          </a:p>
        </p:txBody>
      </p:sp>
      <p:sp>
        <p:nvSpPr>
          <p:cNvPr id="4" name="Slide Number Placeholder 3"/>
          <p:cNvSpPr>
            <a:spLocks noGrp="1"/>
          </p:cNvSpPr>
          <p:nvPr>
            <p:ph type="sldNum" sz="quarter" idx="5"/>
          </p:nvPr>
        </p:nvSpPr>
        <p:spPr/>
        <p:txBody>
          <a:bodyPr/>
          <a:lstStyle/>
          <a:p>
            <a:fld id="{56F623B1-1C86-914A-8D33-A626BF6F6D0E}" type="slidenum">
              <a:rPr lang="en-US" smtClean="0"/>
              <a:t>6</a:t>
            </a:fld>
            <a:endParaRPr lang="en-US"/>
          </a:p>
        </p:txBody>
      </p:sp>
    </p:spTree>
    <p:extLst>
      <p:ext uri="{BB962C8B-B14F-4D97-AF65-F5344CB8AC3E}">
        <p14:creationId xmlns:p14="http://schemas.microsoft.com/office/powerpoint/2010/main" val="28273173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We covered the two domains of machine learning</a:t>
            </a:r>
          </a:p>
          <a:p>
            <a:pPr marL="171450" indent="-171450">
              <a:buFont typeface="Arial" panose="020B0604020202020204" pitchFamily="34" charset="0"/>
              <a:buChar char="•"/>
            </a:pPr>
            <a:r>
              <a:rPr lang="en-US" dirty="0"/>
              <a:t>Supervised: classification and regression</a:t>
            </a:r>
          </a:p>
          <a:p>
            <a:pPr marL="171450" indent="-171450">
              <a:buFont typeface="Arial" panose="020B0604020202020204" pitchFamily="34" charset="0"/>
              <a:buChar char="•"/>
            </a:pPr>
            <a:r>
              <a:rPr lang="en-US" dirty="0"/>
              <a:t>Unsupervised: clustering and dimension reduction</a:t>
            </a:r>
          </a:p>
        </p:txBody>
      </p:sp>
      <p:sp>
        <p:nvSpPr>
          <p:cNvPr id="4" name="Slide Number Placeholder 3"/>
          <p:cNvSpPr>
            <a:spLocks noGrp="1"/>
          </p:cNvSpPr>
          <p:nvPr>
            <p:ph type="sldNum" sz="quarter" idx="5"/>
          </p:nvPr>
        </p:nvSpPr>
        <p:spPr/>
        <p:txBody>
          <a:bodyPr/>
          <a:lstStyle/>
          <a:p>
            <a:fld id="{56F623B1-1C86-914A-8D33-A626BF6F6D0E}" type="slidenum">
              <a:rPr lang="en-US" smtClean="0"/>
              <a:t>7</a:t>
            </a:fld>
            <a:endParaRPr lang="en-US"/>
          </a:p>
        </p:txBody>
      </p:sp>
    </p:spTree>
    <p:extLst>
      <p:ext uri="{BB962C8B-B14F-4D97-AF65-F5344CB8AC3E}">
        <p14:creationId xmlns:p14="http://schemas.microsoft.com/office/powerpoint/2010/main" val="3471226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Read through bullet points and then demonstrate in an orange work flow </a:t>
            </a:r>
          </a:p>
        </p:txBody>
      </p:sp>
      <p:sp>
        <p:nvSpPr>
          <p:cNvPr id="4" name="Slide Number Placeholder 3"/>
          <p:cNvSpPr>
            <a:spLocks noGrp="1"/>
          </p:cNvSpPr>
          <p:nvPr>
            <p:ph type="sldNum" sz="quarter" idx="5"/>
          </p:nvPr>
        </p:nvSpPr>
        <p:spPr/>
        <p:txBody>
          <a:bodyPr/>
          <a:lstStyle/>
          <a:p>
            <a:fld id="{56F623B1-1C86-914A-8D33-A626BF6F6D0E}" type="slidenum">
              <a:rPr lang="en-US" smtClean="0"/>
              <a:t>9</a:t>
            </a:fld>
            <a:endParaRPr lang="en-US"/>
          </a:p>
        </p:txBody>
      </p:sp>
    </p:spTree>
    <p:extLst>
      <p:ext uri="{BB962C8B-B14F-4D97-AF65-F5344CB8AC3E}">
        <p14:creationId xmlns:p14="http://schemas.microsoft.com/office/powerpoint/2010/main" val="15108136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56F623B1-1C86-914A-8D33-A626BF6F6D0E}" type="slidenum">
              <a:rPr lang="en-US" smtClean="0"/>
              <a:t>10</a:t>
            </a:fld>
            <a:endParaRPr lang="en-US"/>
          </a:p>
        </p:txBody>
      </p:sp>
    </p:spTree>
    <p:extLst>
      <p:ext uri="{BB962C8B-B14F-4D97-AF65-F5344CB8AC3E}">
        <p14:creationId xmlns:p14="http://schemas.microsoft.com/office/powerpoint/2010/main" val="26938846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Evaluation metrics allow us to determine how well our model is doing</a:t>
            </a:r>
          </a:p>
          <a:p>
            <a:pPr marL="171450" indent="-171450">
              <a:buFont typeface="Arial" panose="020B0604020202020204" pitchFamily="34" charset="0"/>
              <a:buChar char="•"/>
            </a:pPr>
            <a:r>
              <a:rPr lang="en-US" dirty="0"/>
              <a:t>The type of target you wish to predict determines your evaluation metric for supervised learning</a:t>
            </a:r>
          </a:p>
          <a:p>
            <a:pPr marL="171450" indent="-171450">
              <a:buFont typeface="Arial" panose="020B0604020202020204" pitchFamily="34" charset="0"/>
              <a:buChar char="•"/>
            </a:pPr>
            <a:r>
              <a:rPr lang="en-US" dirty="0"/>
              <a:t>You can use multiple evaluation metrics in tandem to evaluate your models performance</a:t>
            </a:r>
          </a:p>
        </p:txBody>
      </p:sp>
      <p:sp>
        <p:nvSpPr>
          <p:cNvPr id="4" name="Slide Number Placeholder 3"/>
          <p:cNvSpPr>
            <a:spLocks noGrp="1"/>
          </p:cNvSpPr>
          <p:nvPr>
            <p:ph type="sldNum" sz="quarter" idx="5"/>
          </p:nvPr>
        </p:nvSpPr>
        <p:spPr/>
        <p:txBody>
          <a:bodyPr/>
          <a:lstStyle/>
          <a:p>
            <a:fld id="{56F623B1-1C86-914A-8D33-A626BF6F6D0E}" type="slidenum">
              <a:rPr lang="en-US" smtClean="0"/>
              <a:t>11</a:t>
            </a:fld>
            <a:endParaRPr lang="en-US"/>
          </a:p>
        </p:txBody>
      </p:sp>
    </p:spTree>
    <p:extLst>
      <p:ext uri="{BB962C8B-B14F-4D97-AF65-F5344CB8AC3E}">
        <p14:creationId xmlns:p14="http://schemas.microsoft.com/office/powerpoint/2010/main" val="2114592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Ensemble methods allow us to bundle together single algorithms in clever ways to produce more powerful predictions</a:t>
            </a:r>
          </a:p>
          <a:p>
            <a:pPr marL="171450" indent="-171450">
              <a:buFont typeface="Arial" panose="020B0604020202020204" pitchFamily="34" charset="0"/>
              <a:buChar char="•"/>
            </a:pPr>
            <a:r>
              <a:rPr lang="en-US" dirty="0"/>
              <a:t>Discuss advantages and disadvantages</a:t>
            </a:r>
          </a:p>
          <a:p>
            <a:pPr marL="171450" indent="-171450">
              <a:buFont typeface="Arial" panose="020B0604020202020204" pitchFamily="34" charset="0"/>
              <a:buChar char="•"/>
            </a:pPr>
            <a:r>
              <a:rPr lang="en-US" dirty="0"/>
              <a:t>Walk through the basic philosophy of each technique for bagging, boosting, and stacking</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56F623B1-1C86-914A-8D33-A626BF6F6D0E}" type="slidenum">
              <a:rPr lang="en-US" smtClean="0"/>
              <a:t>12</a:t>
            </a:fld>
            <a:endParaRPr lang="en-US"/>
          </a:p>
        </p:txBody>
      </p:sp>
    </p:spTree>
    <p:extLst>
      <p:ext uri="{BB962C8B-B14F-4D97-AF65-F5344CB8AC3E}">
        <p14:creationId xmlns:p14="http://schemas.microsoft.com/office/powerpoint/2010/main" val="16649821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Prediction vs causation – different goals and different language</a:t>
            </a:r>
          </a:p>
          <a:p>
            <a:pPr marL="171450" indent="-171450">
              <a:buFont typeface="Arial" panose="020B0604020202020204" pitchFamily="34" charset="0"/>
              <a:buChar char="•"/>
            </a:pPr>
            <a:r>
              <a:rPr lang="en-US" dirty="0"/>
              <a:t>In observational data – which encompasses most BIG data, there are serious threats to causal inference such as selection bias. Recall the hierarchy of evidence that I showed earlier. </a:t>
            </a:r>
          </a:p>
          <a:p>
            <a:pPr marL="171450" indent="-171450">
              <a:buFont typeface="Arial" panose="020B0604020202020204" pitchFamily="34" charset="0"/>
              <a:buChar char="•"/>
            </a:pPr>
            <a:r>
              <a:rPr lang="en-US" dirty="0"/>
              <a:t>There are many great courses in TICR that discuss how study design affects the ability of researchers to make causal claims</a:t>
            </a:r>
          </a:p>
          <a:p>
            <a:pPr marL="171450" indent="-171450">
              <a:buFont typeface="Arial" panose="020B0604020202020204" pitchFamily="34" charset="0"/>
              <a:buChar char="•"/>
            </a:pPr>
            <a:r>
              <a:rPr lang="en-US" dirty="0"/>
              <a:t>We can supplement existing methods in causal inference for observational data, for instance propensity scores and potential outcomes. Discuss briefly.</a:t>
            </a:r>
          </a:p>
        </p:txBody>
      </p:sp>
      <p:sp>
        <p:nvSpPr>
          <p:cNvPr id="4" name="Slide Number Placeholder 3"/>
          <p:cNvSpPr>
            <a:spLocks noGrp="1"/>
          </p:cNvSpPr>
          <p:nvPr>
            <p:ph type="sldNum" sz="quarter" idx="5"/>
          </p:nvPr>
        </p:nvSpPr>
        <p:spPr/>
        <p:txBody>
          <a:bodyPr/>
          <a:lstStyle/>
          <a:p>
            <a:fld id="{56F623B1-1C86-914A-8D33-A626BF6F6D0E}" type="slidenum">
              <a:rPr lang="en-US" smtClean="0"/>
              <a:t>13</a:t>
            </a:fld>
            <a:endParaRPr lang="en-US"/>
          </a:p>
        </p:txBody>
      </p:sp>
    </p:spTree>
    <p:extLst>
      <p:ext uri="{BB962C8B-B14F-4D97-AF65-F5344CB8AC3E}">
        <p14:creationId xmlns:p14="http://schemas.microsoft.com/office/powerpoint/2010/main" val="35464435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9FB4A2-4CF6-4148-8DC3-2B12856928EA}" type="slidenum">
              <a:rPr lang="en-US"/>
              <a:pPr/>
              <a:t>14</a:t>
            </a:fld>
            <a:endParaRPr lang="en-US"/>
          </a:p>
        </p:txBody>
      </p:sp>
      <p:sp>
        <p:nvSpPr>
          <p:cNvPr id="779266" name="Rectangle 2"/>
          <p:cNvSpPr>
            <a:spLocks noGrp="1" noRot="1" noChangeAspect="1" noChangeArrowheads="1" noTextEdit="1"/>
          </p:cNvSpPr>
          <p:nvPr>
            <p:ph type="sldImg"/>
          </p:nvPr>
        </p:nvSpPr>
        <p:spPr>
          <a:ln/>
        </p:spPr>
      </p:sp>
      <p:sp>
        <p:nvSpPr>
          <p:cNvPr id="779267" name="Rectangle 3"/>
          <p:cNvSpPr>
            <a:spLocks noGrp="1" noChangeArrowheads="1"/>
          </p:cNvSpPr>
          <p:nvPr>
            <p:ph type="body" idx="1"/>
          </p:nvPr>
        </p:nvSpPr>
        <p:spPr/>
        <p:txBody>
          <a:bodyPr/>
          <a:lstStyle/>
          <a:p>
            <a:pPr marL="171450" indent="-171450">
              <a:buFont typeface="Arial" panose="020B0604020202020204" pitchFamily="34" charset="0"/>
              <a:buChar char="•"/>
            </a:pPr>
            <a:r>
              <a:rPr lang="en-US" dirty="0"/>
              <a:t>Let’s return to our lessons on Big Data</a:t>
            </a:r>
          </a:p>
          <a:p>
            <a:pPr marL="171450" indent="-171450">
              <a:buFont typeface="Arial" panose="020B0604020202020204" pitchFamily="34" charset="0"/>
              <a:buChar char="•"/>
            </a:pPr>
            <a:r>
              <a:rPr lang="en-US" dirty="0"/>
              <a:t>Many of these lessons may have seemed abstract during our first lecture, but hopefully these lessons are more real now</a:t>
            </a:r>
          </a:p>
          <a:p>
            <a:pPr marL="171450" indent="-171450">
              <a:buFont typeface="Arial" panose="020B0604020202020204" pitchFamily="34" charset="0"/>
              <a:buChar char="•"/>
            </a:pPr>
            <a:r>
              <a:rPr lang="en-US" dirty="0"/>
              <a:t>1. Weapons of math destruction</a:t>
            </a:r>
          </a:p>
        </p:txBody>
      </p:sp>
    </p:spTree>
    <p:extLst>
      <p:ext uri="{BB962C8B-B14F-4D97-AF65-F5344CB8AC3E}">
        <p14:creationId xmlns:p14="http://schemas.microsoft.com/office/powerpoint/2010/main" val="32942551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 25 minute activity</a:t>
            </a:r>
          </a:p>
          <a:p>
            <a:pPr marL="171450" indent="-171450">
              <a:buFont typeface="Arial" panose="020B0604020202020204" pitchFamily="34" charset="0"/>
              <a:buChar char="•"/>
            </a:pPr>
            <a:r>
              <a:rPr lang="en-US" dirty="0"/>
              <a:t>Come up with your own analysis plan, tie together all the concepts we have learned </a:t>
            </a:r>
          </a:p>
          <a:p>
            <a:pPr marL="171450" indent="-171450">
              <a:buFont typeface="Arial" panose="020B0604020202020204" pitchFamily="34" charset="0"/>
              <a:buChar char="•"/>
            </a:pPr>
            <a:r>
              <a:rPr lang="en-US" dirty="0"/>
              <a:t>Assign case studies by breakout room </a:t>
            </a:r>
          </a:p>
        </p:txBody>
      </p:sp>
      <p:sp>
        <p:nvSpPr>
          <p:cNvPr id="4" name="Slide Number Placeholder 3"/>
          <p:cNvSpPr>
            <a:spLocks noGrp="1"/>
          </p:cNvSpPr>
          <p:nvPr>
            <p:ph type="sldNum" sz="quarter" idx="5"/>
          </p:nvPr>
        </p:nvSpPr>
        <p:spPr/>
        <p:txBody>
          <a:bodyPr/>
          <a:lstStyle/>
          <a:p>
            <a:fld id="{56F623B1-1C86-914A-8D33-A626BF6F6D0E}" type="slidenum">
              <a:rPr lang="en-US" smtClean="0"/>
              <a:t>15</a:t>
            </a:fld>
            <a:endParaRPr lang="en-US"/>
          </a:p>
        </p:txBody>
      </p:sp>
    </p:spTree>
    <p:extLst>
      <p:ext uri="{BB962C8B-B14F-4D97-AF65-F5344CB8AC3E}">
        <p14:creationId xmlns:p14="http://schemas.microsoft.com/office/powerpoint/2010/main" val="16856612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F623B1-1C86-914A-8D33-A626BF6F6D0E}" type="slidenum">
              <a:rPr lang="en-US" smtClean="0"/>
              <a:t>16</a:t>
            </a:fld>
            <a:endParaRPr lang="en-US"/>
          </a:p>
        </p:txBody>
      </p:sp>
    </p:spTree>
    <p:extLst>
      <p:ext uri="{BB962C8B-B14F-4D97-AF65-F5344CB8AC3E}">
        <p14:creationId xmlns:p14="http://schemas.microsoft.com/office/powerpoint/2010/main" val="18684128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Here is an example of what my analysis plan might be</a:t>
            </a:r>
          </a:p>
          <a:p>
            <a:pPr marL="171450" indent="-171450">
              <a:buFont typeface="Arial" panose="020B0604020202020204" pitchFamily="34" charset="0"/>
              <a:buChar char="•"/>
            </a:pPr>
            <a:r>
              <a:rPr lang="en-US" dirty="0"/>
              <a:t>You want to start to have this though process as you begin research questions</a:t>
            </a:r>
          </a:p>
        </p:txBody>
      </p:sp>
      <p:sp>
        <p:nvSpPr>
          <p:cNvPr id="4" name="Slide Number Placeholder 3"/>
          <p:cNvSpPr>
            <a:spLocks noGrp="1"/>
          </p:cNvSpPr>
          <p:nvPr>
            <p:ph type="sldNum" sz="quarter" idx="5"/>
          </p:nvPr>
        </p:nvSpPr>
        <p:spPr/>
        <p:txBody>
          <a:bodyPr/>
          <a:lstStyle/>
          <a:p>
            <a:fld id="{56F623B1-1C86-914A-8D33-A626BF6F6D0E}" type="slidenum">
              <a:rPr lang="en-US" smtClean="0"/>
              <a:t>17</a:t>
            </a:fld>
            <a:endParaRPr lang="en-US"/>
          </a:p>
        </p:txBody>
      </p:sp>
    </p:spTree>
    <p:extLst>
      <p:ext uri="{BB962C8B-B14F-4D97-AF65-F5344CB8AC3E}">
        <p14:creationId xmlns:p14="http://schemas.microsoft.com/office/powerpoint/2010/main" val="25232049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56F623B1-1C86-914A-8D33-A626BF6F6D0E}" type="slidenum">
              <a:rPr lang="en-US" smtClean="0"/>
              <a:t>18</a:t>
            </a:fld>
            <a:endParaRPr lang="en-US"/>
          </a:p>
        </p:txBody>
      </p:sp>
    </p:spTree>
    <p:extLst>
      <p:ext uri="{BB962C8B-B14F-4D97-AF65-F5344CB8AC3E}">
        <p14:creationId xmlns:p14="http://schemas.microsoft.com/office/powerpoint/2010/main" val="23344664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Chuck at work!</a:t>
            </a:r>
          </a:p>
        </p:txBody>
      </p:sp>
      <p:sp>
        <p:nvSpPr>
          <p:cNvPr id="4" name="Slide Number Placeholder 3"/>
          <p:cNvSpPr>
            <a:spLocks noGrp="1"/>
          </p:cNvSpPr>
          <p:nvPr>
            <p:ph type="sldNum" sz="quarter" idx="5"/>
          </p:nvPr>
        </p:nvSpPr>
        <p:spPr/>
        <p:txBody>
          <a:bodyPr/>
          <a:lstStyle/>
          <a:p>
            <a:fld id="{56F623B1-1C86-914A-8D33-A626BF6F6D0E}" type="slidenum">
              <a:rPr lang="en-US" smtClean="0"/>
              <a:t>19</a:t>
            </a:fld>
            <a:endParaRPr lang="en-US"/>
          </a:p>
        </p:txBody>
      </p:sp>
    </p:spTree>
    <p:extLst>
      <p:ext uri="{BB962C8B-B14F-4D97-AF65-F5344CB8AC3E}">
        <p14:creationId xmlns:p14="http://schemas.microsoft.com/office/powerpoint/2010/main" val="27551569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Chuck at work!</a:t>
            </a:r>
          </a:p>
          <a:p>
            <a:endParaRPr lang="en-US" dirty="0"/>
          </a:p>
        </p:txBody>
      </p:sp>
      <p:sp>
        <p:nvSpPr>
          <p:cNvPr id="4" name="Slide Number Placeholder 3"/>
          <p:cNvSpPr>
            <a:spLocks noGrp="1"/>
          </p:cNvSpPr>
          <p:nvPr>
            <p:ph type="sldNum" sz="quarter" idx="5"/>
          </p:nvPr>
        </p:nvSpPr>
        <p:spPr/>
        <p:txBody>
          <a:bodyPr/>
          <a:lstStyle/>
          <a:p>
            <a:fld id="{56F623B1-1C86-914A-8D33-A626BF6F6D0E}" type="slidenum">
              <a:rPr lang="en-US" smtClean="0"/>
              <a:t>20</a:t>
            </a:fld>
            <a:endParaRPr lang="en-US"/>
          </a:p>
        </p:txBody>
      </p:sp>
    </p:spTree>
    <p:extLst>
      <p:ext uri="{BB962C8B-B14F-4D97-AF65-F5344CB8AC3E}">
        <p14:creationId xmlns:p14="http://schemas.microsoft.com/office/powerpoint/2010/main" val="34839645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Marina Sirota will give our last guest lecture! Those who attend get an extension on the final project!</a:t>
            </a:r>
          </a:p>
        </p:txBody>
      </p:sp>
      <p:sp>
        <p:nvSpPr>
          <p:cNvPr id="4" name="Slide Number Placeholder 3"/>
          <p:cNvSpPr>
            <a:spLocks noGrp="1"/>
          </p:cNvSpPr>
          <p:nvPr>
            <p:ph type="sldNum" sz="quarter" idx="5"/>
          </p:nvPr>
        </p:nvSpPr>
        <p:spPr/>
        <p:txBody>
          <a:bodyPr/>
          <a:lstStyle/>
          <a:p>
            <a:fld id="{56F623B1-1C86-914A-8D33-A626BF6F6D0E}" type="slidenum">
              <a:rPr lang="en-US" smtClean="0"/>
              <a:t>21</a:t>
            </a:fld>
            <a:endParaRPr lang="en-US"/>
          </a:p>
        </p:txBody>
      </p:sp>
    </p:spTree>
    <p:extLst>
      <p:ext uri="{BB962C8B-B14F-4D97-AF65-F5344CB8AC3E}">
        <p14:creationId xmlns:p14="http://schemas.microsoft.com/office/powerpoint/2010/main" val="2849851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F623B1-1C86-914A-8D33-A626BF6F6D0E}" type="slidenum">
              <a:rPr lang="en-US" smtClean="0"/>
              <a:t>23</a:t>
            </a:fld>
            <a:endParaRPr lang="en-US"/>
          </a:p>
        </p:txBody>
      </p:sp>
    </p:spTree>
    <p:extLst>
      <p:ext uri="{BB962C8B-B14F-4D97-AF65-F5344CB8AC3E}">
        <p14:creationId xmlns:p14="http://schemas.microsoft.com/office/powerpoint/2010/main" val="19634319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F623B1-1C86-914A-8D33-A626BF6F6D0E}" type="slidenum">
              <a:rPr lang="en-US" smtClean="0"/>
              <a:t>24</a:t>
            </a:fld>
            <a:endParaRPr lang="en-US"/>
          </a:p>
        </p:txBody>
      </p:sp>
    </p:spTree>
    <p:extLst>
      <p:ext uri="{BB962C8B-B14F-4D97-AF65-F5344CB8AC3E}">
        <p14:creationId xmlns:p14="http://schemas.microsoft.com/office/powerpoint/2010/main" val="39527080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173934F1-7236-CF4F-B0F4-CBD8C544232B}" type="datetimeFigureOut">
              <a:rPr lang="en-US" smtClean="0"/>
              <a:t>8/26/21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9B790-9DF7-524C-BAA8-08F4EA147746}" type="slidenum">
              <a:rPr lang="en-US" smtClean="0"/>
              <a:t>‹#›</a:t>
            </a:fld>
            <a:endParaRPr lang="en-US"/>
          </a:p>
        </p:txBody>
      </p:sp>
    </p:spTree>
    <p:extLst>
      <p:ext uri="{BB962C8B-B14F-4D97-AF65-F5344CB8AC3E}">
        <p14:creationId xmlns:p14="http://schemas.microsoft.com/office/powerpoint/2010/main" val="1711707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i="0" baseline="0"/>
            </a:lvl1pPr>
          </a:lstStyle>
          <a:p>
            <a:r>
              <a:rPr lang="en-US" dirty="0"/>
              <a:t>Click to edit Master title style</a:t>
            </a:r>
          </a:p>
        </p:txBody>
      </p:sp>
      <p:sp>
        <p:nvSpPr>
          <p:cNvPr id="3" name="Content Placeholder 2"/>
          <p:cNvSpPr>
            <a:spLocks noGrp="1"/>
          </p:cNvSpPr>
          <p:nvPr>
            <p:ph idx="1"/>
          </p:nvPr>
        </p:nvSpPr>
        <p:spPr/>
        <p:txBody>
          <a:bodyPr/>
          <a:lstStyle>
            <a:lvl1pPr>
              <a:lnSpc>
                <a:spcPct val="100000"/>
              </a:lnSpc>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73934F1-7236-CF4F-B0F4-CBD8C544232B}" type="datetimeFigureOut">
              <a:rPr lang="en-US" smtClean="0"/>
              <a:t>8/26/21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9B790-9DF7-524C-BAA8-08F4EA147746}" type="slidenum">
              <a:rPr lang="en-US" smtClean="0"/>
              <a:t>‹#›</a:t>
            </a:fld>
            <a:endParaRPr lang="en-US"/>
          </a:p>
        </p:txBody>
      </p:sp>
    </p:spTree>
    <p:extLst>
      <p:ext uri="{BB962C8B-B14F-4D97-AF65-F5344CB8AC3E}">
        <p14:creationId xmlns:p14="http://schemas.microsoft.com/office/powerpoint/2010/main" val="982093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73934F1-7236-CF4F-B0F4-CBD8C544232B}" type="datetimeFigureOut">
              <a:rPr lang="en-US" smtClean="0"/>
              <a:t>8/26/21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9B790-9DF7-524C-BAA8-08F4EA147746}" type="slidenum">
              <a:rPr lang="en-US" smtClean="0"/>
              <a:t>‹#›</a:t>
            </a:fld>
            <a:endParaRPr lang="en-US"/>
          </a:p>
        </p:txBody>
      </p:sp>
    </p:spTree>
    <p:extLst>
      <p:ext uri="{BB962C8B-B14F-4D97-AF65-F5344CB8AC3E}">
        <p14:creationId xmlns:p14="http://schemas.microsoft.com/office/powerpoint/2010/main" val="4777737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73934F1-7236-CF4F-B0F4-CBD8C544232B}" type="datetimeFigureOut">
              <a:rPr lang="en-US" smtClean="0"/>
              <a:t>8/26/21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69B790-9DF7-524C-BAA8-08F4EA147746}" type="slidenum">
              <a:rPr lang="en-US" smtClean="0"/>
              <a:t>‹#›</a:t>
            </a:fld>
            <a:endParaRPr lang="en-US"/>
          </a:p>
        </p:txBody>
      </p:sp>
    </p:spTree>
    <p:extLst>
      <p:ext uri="{BB962C8B-B14F-4D97-AF65-F5344CB8AC3E}">
        <p14:creationId xmlns:p14="http://schemas.microsoft.com/office/powerpoint/2010/main" val="502429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73934F1-7236-CF4F-B0F4-CBD8C544232B}" type="datetimeFigureOut">
              <a:rPr lang="en-US" smtClean="0"/>
              <a:t>8/26/21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D69B790-9DF7-524C-BAA8-08F4EA147746}" type="slidenum">
              <a:rPr lang="en-US" smtClean="0"/>
              <a:t>‹#›</a:t>
            </a:fld>
            <a:endParaRPr lang="en-US"/>
          </a:p>
        </p:txBody>
      </p:sp>
    </p:spTree>
    <p:extLst>
      <p:ext uri="{BB962C8B-B14F-4D97-AF65-F5344CB8AC3E}">
        <p14:creationId xmlns:p14="http://schemas.microsoft.com/office/powerpoint/2010/main" val="433141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3934F1-7236-CF4F-B0F4-CBD8C544232B}" type="datetimeFigureOut">
              <a:rPr lang="en-US" smtClean="0"/>
              <a:t>8/26/21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D69B790-9DF7-524C-BAA8-08F4EA147746}" type="slidenum">
              <a:rPr lang="en-US" smtClean="0"/>
              <a:t>‹#›</a:t>
            </a:fld>
            <a:endParaRPr lang="en-US"/>
          </a:p>
        </p:txBody>
      </p:sp>
    </p:spTree>
    <p:extLst>
      <p:ext uri="{BB962C8B-B14F-4D97-AF65-F5344CB8AC3E}">
        <p14:creationId xmlns:p14="http://schemas.microsoft.com/office/powerpoint/2010/main" val="199371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3934F1-7236-CF4F-B0F4-CBD8C544232B}" type="datetimeFigureOut">
              <a:rPr lang="en-US" smtClean="0"/>
              <a:t>8/26/21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D69B790-9DF7-524C-BAA8-08F4EA147746}" type="slidenum">
              <a:rPr lang="en-US" smtClean="0"/>
              <a:t>‹#›</a:t>
            </a:fld>
            <a:endParaRPr lang="en-US"/>
          </a:p>
        </p:txBody>
      </p:sp>
    </p:spTree>
    <p:extLst>
      <p:ext uri="{BB962C8B-B14F-4D97-AF65-F5344CB8AC3E}">
        <p14:creationId xmlns:p14="http://schemas.microsoft.com/office/powerpoint/2010/main" val="1196930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73934F1-7236-CF4F-B0F4-CBD8C544232B}" type="datetimeFigureOut">
              <a:rPr lang="en-US" smtClean="0"/>
              <a:t>8/26/21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69B790-9DF7-524C-BAA8-08F4EA147746}" type="slidenum">
              <a:rPr lang="en-US" smtClean="0"/>
              <a:t>‹#›</a:t>
            </a:fld>
            <a:endParaRPr lang="en-US"/>
          </a:p>
        </p:txBody>
      </p:sp>
    </p:spTree>
    <p:extLst>
      <p:ext uri="{BB962C8B-B14F-4D97-AF65-F5344CB8AC3E}">
        <p14:creationId xmlns:p14="http://schemas.microsoft.com/office/powerpoint/2010/main" val="1323776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73934F1-7236-CF4F-B0F4-CBD8C544232B}" type="datetimeFigureOut">
              <a:rPr lang="en-US" smtClean="0"/>
              <a:t>8/26/21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69B790-9DF7-524C-BAA8-08F4EA147746}" type="slidenum">
              <a:rPr lang="en-US" smtClean="0"/>
              <a:t>‹#›</a:t>
            </a:fld>
            <a:endParaRPr lang="en-US"/>
          </a:p>
        </p:txBody>
      </p:sp>
    </p:spTree>
    <p:extLst>
      <p:ext uri="{BB962C8B-B14F-4D97-AF65-F5344CB8AC3E}">
        <p14:creationId xmlns:p14="http://schemas.microsoft.com/office/powerpoint/2010/main" val="7860274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3934F1-7236-CF4F-B0F4-CBD8C544232B}" type="datetimeFigureOut">
              <a:rPr lang="en-US" smtClean="0"/>
              <a:t>8/26/21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9B790-9DF7-524C-BAA8-08F4EA147746}" type="slidenum">
              <a:rPr lang="en-US" smtClean="0"/>
              <a:t>‹#›</a:t>
            </a:fld>
            <a:endParaRPr lang="en-US"/>
          </a:p>
        </p:txBody>
      </p:sp>
    </p:spTree>
    <p:extLst>
      <p:ext uri="{BB962C8B-B14F-4D97-AF65-F5344CB8AC3E}">
        <p14:creationId xmlns:p14="http://schemas.microsoft.com/office/powerpoint/2010/main" val="1591473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3934F1-7236-CF4F-B0F4-CBD8C544232B}" type="datetimeFigureOut">
              <a:rPr lang="en-US" smtClean="0"/>
              <a:t>8/26/21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9B790-9DF7-524C-BAA8-08F4EA147746}" type="slidenum">
              <a:rPr lang="en-US" smtClean="0"/>
              <a:t>‹#›</a:t>
            </a:fld>
            <a:endParaRPr lang="en-US"/>
          </a:p>
        </p:txBody>
      </p:sp>
    </p:spTree>
    <p:extLst>
      <p:ext uri="{BB962C8B-B14F-4D97-AF65-F5344CB8AC3E}">
        <p14:creationId xmlns:p14="http://schemas.microsoft.com/office/powerpoint/2010/main" val="979013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3934F1-7236-CF4F-B0F4-CBD8C544232B}" type="datetimeFigureOut">
              <a:rPr lang="en-US" smtClean="0"/>
              <a:t>8/26/21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69B790-9DF7-524C-BAA8-08F4EA147746}" type="slidenum">
              <a:rPr lang="en-US" smtClean="0"/>
              <a:t>‹#›</a:t>
            </a:fld>
            <a:endParaRPr lang="en-US"/>
          </a:p>
        </p:txBody>
      </p:sp>
    </p:spTree>
    <p:extLst>
      <p:ext uri="{BB962C8B-B14F-4D97-AF65-F5344CB8AC3E}">
        <p14:creationId xmlns:p14="http://schemas.microsoft.com/office/powerpoint/2010/main" val="9186631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5494" y="2104914"/>
            <a:ext cx="8633012" cy="1862884"/>
          </a:xfrm>
        </p:spPr>
        <p:txBody>
          <a:bodyPr>
            <a:noAutofit/>
          </a:bodyPr>
          <a:lstStyle/>
          <a:p>
            <a:r>
              <a:rPr lang="en-US" sz="5200" b="1" dirty="0" err="1"/>
              <a:t>Biostat</a:t>
            </a:r>
            <a:r>
              <a:rPr lang="en-US" sz="5200" b="1" dirty="0"/>
              <a:t> 202: Opportunities and Challenges of “Big Data”:</a:t>
            </a:r>
            <a:br>
              <a:rPr lang="en-US" sz="5200" b="1" dirty="0"/>
            </a:br>
            <a:r>
              <a:rPr lang="en-US" sz="5200" dirty="0">
                <a:solidFill>
                  <a:schemeClr val="accent5"/>
                </a:solidFill>
              </a:rPr>
              <a:t>Review and Case Studies</a:t>
            </a:r>
            <a:br>
              <a:rPr lang="en-US" sz="5200" dirty="0">
                <a:solidFill>
                  <a:schemeClr val="accent5"/>
                </a:solidFill>
              </a:rPr>
            </a:br>
            <a:endParaRPr lang="en-US" sz="5200" b="1" dirty="0">
              <a:solidFill>
                <a:srgbClr val="00B050"/>
              </a:solidFill>
            </a:endParaRPr>
          </a:p>
        </p:txBody>
      </p:sp>
      <p:sp>
        <p:nvSpPr>
          <p:cNvPr id="3" name="Subtitle 2"/>
          <p:cNvSpPr>
            <a:spLocks noGrp="1"/>
          </p:cNvSpPr>
          <p:nvPr>
            <p:ph type="subTitle" idx="1"/>
          </p:nvPr>
        </p:nvSpPr>
        <p:spPr>
          <a:xfrm>
            <a:off x="1075764" y="4193708"/>
            <a:ext cx="6858000" cy="1655762"/>
          </a:xfrm>
        </p:spPr>
        <p:txBody>
          <a:bodyPr>
            <a:normAutofit/>
          </a:bodyPr>
          <a:lstStyle/>
          <a:p>
            <a:r>
              <a:rPr lang="en-US" b="1" dirty="0"/>
              <a:t>Aaron Wolfe Scheffler</a:t>
            </a:r>
          </a:p>
          <a:p>
            <a:r>
              <a:rPr lang="en-US" b="1" dirty="0"/>
              <a:t>Division of Biostatistics</a:t>
            </a:r>
          </a:p>
          <a:p>
            <a:r>
              <a:rPr lang="en-US" b="1" dirty="0"/>
              <a:t>Department of Epidemiology </a:t>
            </a:r>
            <a:r>
              <a:rPr lang="en-US" b="1"/>
              <a:t>and Biostatistics</a:t>
            </a:r>
            <a:endParaRPr lang="en-US" b="1" dirty="0"/>
          </a:p>
        </p:txBody>
      </p:sp>
    </p:spTree>
    <p:extLst>
      <p:ext uri="{BB962C8B-B14F-4D97-AF65-F5344CB8AC3E}">
        <p14:creationId xmlns:p14="http://schemas.microsoft.com/office/powerpoint/2010/main" val="517289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9F8D6-3670-B54B-AEB4-53BD8529FD58}"/>
              </a:ext>
            </a:extLst>
          </p:cNvPr>
          <p:cNvSpPr>
            <a:spLocks noGrp="1"/>
          </p:cNvSpPr>
          <p:nvPr>
            <p:ph type="title"/>
          </p:nvPr>
        </p:nvSpPr>
        <p:spPr/>
        <p:txBody>
          <a:bodyPr/>
          <a:lstStyle/>
          <a:p>
            <a:r>
              <a:rPr lang="en-US" dirty="0"/>
              <a:t>Announcements</a:t>
            </a:r>
          </a:p>
        </p:txBody>
      </p:sp>
      <p:sp>
        <p:nvSpPr>
          <p:cNvPr id="3" name="Content Placeholder 2">
            <a:extLst>
              <a:ext uri="{FF2B5EF4-FFF2-40B4-BE49-F238E27FC236}">
                <a16:creationId xmlns:a16="http://schemas.microsoft.com/office/drawing/2014/main" id="{E2C23CC1-EF30-8447-ADD2-9963693DC0EA}"/>
              </a:ext>
            </a:extLst>
          </p:cNvPr>
          <p:cNvSpPr>
            <a:spLocks noGrp="1"/>
          </p:cNvSpPr>
          <p:nvPr>
            <p:ph idx="1"/>
          </p:nvPr>
        </p:nvSpPr>
        <p:spPr/>
        <p:txBody>
          <a:bodyPr/>
          <a:lstStyle/>
          <a:p>
            <a:r>
              <a:rPr lang="en-US" dirty="0"/>
              <a:t>Final project due 9/5 (extension)</a:t>
            </a:r>
          </a:p>
          <a:p>
            <a:r>
              <a:rPr lang="en-US" dirty="0"/>
              <a:t>This will be our final session</a:t>
            </a:r>
          </a:p>
          <a:p>
            <a:endParaRPr lang="en-US" dirty="0"/>
          </a:p>
        </p:txBody>
      </p:sp>
    </p:spTree>
    <p:extLst>
      <p:ext uri="{BB962C8B-B14F-4D97-AF65-F5344CB8AC3E}">
        <p14:creationId xmlns:p14="http://schemas.microsoft.com/office/powerpoint/2010/main" val="435016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089C77-35A9-AF48-B61F-6C3EFDF68D0A}"/>
              </a:ext>
            </a:extLst>
          </p:cNvPr>
          <p:cNvSpPr>
            <a:spLocks noGrp="1"/>
          </p:cNvSpPr>
          <p:nvPr>
            <p:ph type="title"/>
          </p:nvPr>
        </p:nvSpPr>
        <p:spPr/>
        <p:txBody>
          <a:bodyPr/>
          <a:lstStyle/>
          <a:p>
            <a:r>
              <a:rPr lang="en-US" dirty="0"/>
              <a:t>“Big Data”</a:t>
            </a:r>
          </a:p>
        </p:txBody>
      </p:sp>
      <p:pic>
        <p:nvPicPr>
          <p:cNvPr id="4" name="Content Placeholder 3">
            <a:extLst>
              <a:ext uri="{FF2B5EF4-FFF2-40B4-BE49-F238E27FC236}">
                <a16:creationId xmlns:a16="http://schemas.microsoft.com/office/drawing/2014/main" id="{94496FFE-A219-B148-9231-01772BA15A5D}"/>
              </a:ext>
            </a:extLst>
          </p:cNvPr>
          <p:cNvPicPr>
            <a:picLocks noGrp="1" noChangeAspect="1"/>
          </p:cNvPicPr>
          <p:nvPr>
            <p:ph idx="1"/>
          </p:nvPr>
        </p:nvPicPr>
        <p:blipFill>
          <a:blip r:embed="rId3"/>
          <a:stretch>
            <a:fillRect/>
          </a:stretch>
        </p:blipFill>
        <p:spPr>
          <a:xfrm>
            <a:off x="1347476" y="1493609"/>
            <a:ext cx="6496545" cy="3180020"/>
          </a:xfrm>
          <a:prstGeom prst="rect">
            <a:avLst/>
          </a:prstGeom>
        </p:spPr>
      </p:pic>
      <p:sp>
        <p:nvSpPr>
          <p:cNvPr id="5" name="Rectangle 4">
            <a:extLst>
              <a:ext uri="{FF2B5EF4-FFF2-40B4-BE49-F238E27FC236}">
                <a16:creationId xmlns:a16="http://schemas.microsoft.com/office/drawing/2014/main" id="{4D66DE65-F4DC-E54A-A286-C1523D68235E}"/>
              </a:ext>
            </a:extLst>
          </p:cNvPr>
          <p:cNvSpPr/>
          <p:nvPr/>
        </p:nvSpPr>
        <p:spPr>
          <a:xfrm>
            <a:off x="1299979" y="4476549"/>
            <a:ext cx="7149689" cy="215444"/>
          </a:xfrm>
          <a:prstGeom prst="rect">
            <a:avLst/>
          </a:prstGeom>
        </p:spPr>
        <p:txBody>
          <a:bodyPr wrap="square">
            <a:spAutoFit/>
          </a:bodyPr>
          <a:lstStyle/>
          <a:p>
            <a:r>
              <a:rPr lang="en-US" sz="800" dirty="0"/>
              <a:t>https://hac.nursing.umich.edu/2018/02/26/big-data-finding-its-mark/</a:t>
            </a:r>
          </a:p>
        </p:txBody>
      </p:sp>
      <p:sp>
        <p:nvSpPr>
          <p:cNvPr id="6" name="Left Brace 5">
            <a:extLst>
              <a:ext uri="{FF2B5EF4-FFF2-40B4-BE49-F238E27FC236}">
                <a16:creationId xmlns:a16="http://schemas.microsoft.com/office/drawing/2014/main" id="{F01127AF-D719-6545-A12F-087C46022C5E}"/>
              </a:ext>
            </a:extLst>
          </p:cNvPr>
          <p:cNvSpPr/>
          <p:nvPr/>
        </p:nvSpPr>
        <p:spPr>
          <a:xfrm rot="16200000">
            <a:off x="2926982" y="3309960"/>
            <a:ext cx="480971" cy="3414713"/>
          </a:xfrm>
          <a:prstGeom prst="leftBrace">
            <a:avLst/>
          </a:prstGeom>
          <a:ln w="508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Left Brace 7">
            <a:extLst>
              <a:ext uri="{FF2B5EF4-FFF2-40B4-BE49-F238E27FC236}">
                <a16:creationId xmlns:a16="http://schemas.microsoft.com/office/drawing/2014/main" id="{FFA518E6-C0D7-4442-B961-A876B60CDD99}"/>
              </a:ext>
            </a:extLst>
          </p:cNvPr>
          <p:cNvSpPr/>
          <p:nvPr/>
        </p:nvSpPr>
        <p:spPr>
          <a:xfrm rot="16200000">
            <a:off x="6266079" y="3839990"/>
            <a:ext cx="480971" cy="2354649"/>
          </a:xfrm>
          <a:prstGeom prst="leftBrace">
            <a:avLst/>
          </a:prstGeom>
          <a:ln w="508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Rectangle 8">
            <a:extLst>
              <a:ext uri="{FF2B5EF4-FFF2-40B4-BE49-F238E27FC236}">
                <a16:creationId xmlns:a16="http://schemas.microsoft.com/office/drawing/2014/main" id="{E076D79E-9CB4-764B-84C2-3232949301B1}"/>
              </a:ext>
            </a:extLst>
          </p:cNvPr>
          <p:cNvSpPr/>
          <p:nvPr/>
        </p:nvSpPr>
        <p:spPr>
          <a:xfrm>
            <a:off x="2559896" y="5571279"/>
            <a:ext cx="1215141" cy="461665"/>
          </a:xfrm>
          <a:prstGeom prst="rect">
            <a:avLst/>
          </a:prstGeom>
        </p:spPr>
        <p:txBody>
          <a:bodyPr wrap="none">
            <a:spAutoFit/>
          </a:bodyPr>
          <a:lstStyle/>
          <a:p>
            <a:r>
              <a:rPr lang="en-US" sz="2400" dirty="0"/>
              <a:t>Big Data</a:t>
            </a:r>
          </a:p>
        </p:txBody>
      </p:sp>
      <p:sp>
        <p:nvSpPr>
          <p:cNvPr id="10" name="Rectangle 9">
            <a:extLst>
              <a:ext uri="{FF2B5EF4-FFF2-40B4-BE49-F238E27FC236}">
                <a16:creationId xmlns:a16="http://schemas.microsoft.com/office/drawing/2014/main" id="{3002BC1B-73C1-9646-B22E-5E446E285212}"/>
              </a:ext>
            </a:extLst>
          </p:cNvPr>
          <p:cNvSpPr/>
          <p:nvPr/>
        </p:nvSpPr>
        <p:spPr>
          <a:xfrm>
            <a:off x="6010318" y="5571278"/>
            <a:ext cx="1152623" cy="461665"/>
          </a:xfrm>
          <a:prstGeom prst="rect">
            <a:avLst/>
          </a:prstGeom>
        </p:spPr>
        <p:txBody>
          <a:bodyPr wrap="none">
            <a:spAutoFit/>
          </a:bodyPr>
          <a:lstStyle/>
          <a:p>
            <a:r>
              <a:rPr lang="en-US" sz="2400" dirty="0"/>
              <a:t>All Data</a:t>
            </a:r>
          </a:p>
        </p:txBody>
      </p:sp>
    </p:spTree>
    <p:extLst>
      <p:ext uri="{BB962C8B-B14F-4D97-AF65-F5344CB8AC3E}">
        <p14:creationId xmlns:p14="http://schemas.microsoft.com/office/powerpoint/2010/main" val="1805436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043A5-4513-9A4A-B4A5-F6319203F5DD}"/>
              </a:ext>
            </a:extLst>
          </p:cNvPr>
          <p:cNvSpPr>
            <a:spLocks noGrp="1"/>
          </p:cNvSpPr>
          <p:nvPr>
            <p:ph type="title"/>
          </p:nvPr>
        </p:nvSpPr>
        <p:spPr>
          <a:xfrm>
            <a:off x="733153" y="0"/>
            <a:ext cx="7886700" cy="1325563"/>
          </a:xfrm>
        </p:spPr>
        <p:txBody>
          <a:bodyPr/>
          <a:lstStyle/>
          <a:p>
            <a:r>
              <a:rPr lang="en-US" dirty="0"/>
              <a:t>Structured vs unstructured data</a:t>
            </a:r>
          </a:p>
        </p:txBody>
      </p:sp>
      <p:pic>
        <p:nvPicPr>
          <p:cNvPr id="17410" name="Picture 2" descr="https://lh6.googleusercontent.com/sst2llXhRo11lECkqRw-TP8Id3KVZqgydYwx6dR0RxmfV3XTb86yeQVCXEJzXKiGGNiLsHxS75CjXODkxV7nbgiyRO-pyRvS_02FGZIyP5PIuWhwht9j1RX9fL5ac3z6b1buDAxT">
            <a:extLst>
              <a:ext uri="{FF2B5EF4-FFF2-40B4-BE49-F238E27FC236}">
                <a16:creationId xmlns:a16="http://schemas.microsoft.com/office/drawing/2014/main" id="{2F88ED2C-6340-B64D-8926-E24BFD751A6D}"/>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b="23578"/>
          <a:stretch/>
        </p:blipFill>
        <p:spPr bwMode="auto">
          <a:xfrm>
            <a:off x="899651" y="1117010"/>
            <a:ext cx="7553702" cy="4494696"/>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BCC51921-7964-3B4C-82C9-1872FF750F49}"/>
              </a:ext>
            </a:extLst>
          </p:cNvPr>
          <p:cNvSpPr txBox="1">
            <a:spLocks/>
          </p:cNvSpPr>
          <p:nvPr/>
        </p:nvSpPr>
        <p:spPr>
          <a:xfrm>
            <a:off x="733152" y="1010427"/>
            <a:ext cx="7886700" cy="3182310"/>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p>
        </p:txBody>
      </p:sp>
      <p:sp>
        <p:nvSpPr>
          <p:cNvPr id="5" name="Rectangle 4">
            <a:extLst>
              <a:ext uri="{FF2B5EF4-FFF2-40B4-BE49-F238E27FC236}">
                <a16:creationId xmlns:a16="http://schemas.microsoft.com/office/drawing/2014/main" id="{053D6791-2909-A84B-9FF8-E0FA79930A85}"/>
              </a:ext>
            </a:extLst>
          </p:cNvPr>
          <p:cNvSpPr/>
          <p:nvPr/>
        </p:nvSpPr>
        <p:spPr>
          <a:xfrm>
            <a:off x="899651" y="5396262"/>
            <a:ext cx="1417376" cy="215444"/>
          </a:xfrm>
          <a:prstGeom prst="rect">
            <a:avLst/>
          </a:prstGeom>
        </p:spPr>
        <p:txBody>
          <a:bodyPr wrap="none">
            <a:spAutoFit/>
          </a:bodyPr>
          <a:lstStyle/>
          <a:p>
            <a:r>
              <a:rPr lang="en-US" sz="800" dirty="0"/>
              <a:t>https://</a:t>
            </a:r>
            <a:r>
              <a:rPr lang="en-US" sz="800" dirty="0" err="1"/>
              <a:t>tinyurl.com</a:t>
            </a:r>
            <a:r>
              <a:rPr lang="en-US" sz="800" dirty="0"/>
              <a:t>/yxhz3568</a:t>
            </a:r>
          </a:p>
        </p:txBody>
      </p:sp>
      <p:sp>
        <p:nvSpPr>
          <p:cNvPr id="12" name="Left Brace 11">
            <a:extLst>
              <a:ext uri="{FF2B5EF4-FFF2-40B4-BE49-F238E27FC236}">
                <a16:creationId xmlns:a16="http://schemas.microsoft.com/office/drawing/2014/main" id="{99E0E5FE-549D-E541-9686-D655863202F3}"/>
              </a:ext>
            </a:extLst>
          </p:cNvPr>
          <p:cNvSpPr/>
          <p:nvPr/>
        </p:nvSpPr>
        <p:spPr>
          <a:xfrm rot="16200000">
            <a:off x="2512645" y="4251418"/>
            <a:ext cx="480971" cy="3414713"/>
          </a:xfrm>
          <a:prstGeom prst="leftBrace">
            <a:avLst/>
          </a:prstGeom>
          <a:ln w="508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Rectangle 12">
            <a:extLst>
              <a:ext uri="{FF2B5EF4-FFF2-40B4-BE49-F238E27FC236}">
                <a16:creationId xmlns:a16="http://schemas.microsoft.com/office/drawing/2014/main" id="{30858F57-0EEE-B54D-B775-D2E4803E4D10}"/>
              </a:ext>
            </a:extLst>
          </p:cNvPr>
          <p:cNvSpPr/>
          <p:nvPr/>
        </p:nvSpPr>
        <p:spPr>
          <a:xfrm>
            <a:off x="2145560" y="6197745"/>
            <a:ext cx="1388457" cy="461665"/>
          </a:xfrm>
          <a:prstGeom prst="rect">
            <a:avLst/>
          </a:prstGeom>
        </p:spPr>
        <p:txBody>
          <a:bodyPr wrap="none">
            <a:spAutoFit/>
          </a:bodyPr>
          <a:lstStyle/>
          <a:p>
            <a:r>
              <a:rPr lang="en-US" sz="2400" dirty="0"/>
              <a:t>Our focus</a:t>
            </a:r>
          </a:p>
        </p:txBody>
      </p:sp>
    </p:spTree>
    <p:extLst>
      <p:ext uri="{BB962C8B-B14F-4D97-AF65-F5344CB8AC3E}">
        <p14:creationId xmlns:p14="http://schemas.microsoft.com/office/powerpoint/2010/main" val="107279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F4779-9F60-1346-B8A0-F53A413833FF}"/>
              </a:ext>
            </a:extLst>
          </p:cNvPr>
          <p:cNvSpPr>
            <a:spLocks noGrp="1"/>
          </p:cNvSpPr>
          <p:nvPr>
            <p:ph type="title"/>
          </p:nvPr>
        </p:nvSpPr>
        <p:spPr/>
        <p:txBody>
          <a:bodyPr/>
          <a:lstStyle/>
          <a:p>
            <a:r>
              <a:rPr lang="en-US" dirty="0"/>
              <a:t>A historical view</a:t>
            </a:r>
          </a:p>
        </p:txBody>
      </p:sp>
      <p:pic>
        <p:nvPicPr>
          <p:cNvPr id="4" name="Content Placeholder 3">
            <a:extLst>
              <a:ext uri="{FF2B5EF4-FFF2-40B4-BE49-F238E27FC236}">
                <a16:creationId xmlns:a16="http://schemas.microsoft.com/office/drawing/2014/main" id="{5D13C1DC-9FA1-B342-84B0-7BF0A293B50A}"/>
              </a:ext>
            </a:extLst>
          </p:cNvPr>
          <p:cNvPicPr>
            <a:picLocks noGrp="1" noChangeAspect="1"/>
          </p:cNvPicPr>
          <p:nvPr>
            <p:ph idx="1"/>
          </p:nvPr>
        </p:nvPicPr>
        <p:blipFill>
          <a:blip r:embed="rId3"/>
          <a:stretch>
            <a:fillRect/>
          </a:stretch>
        </p:blipFill>
        <p:spPr>
          <a:xfrm>
            <a:off x="760807" y="1536700"/>
            <a:ext cx="8128505" cy="4640263"/>
          </a:xfrm>
          <a:prstGeom prst="rect">
            <a:avLst/>
          </a:prstGeom>
        </p:spPr>
      </p:pic>
      <p:sp>
        <p:nvSpPr>
          <p:cNvPr id="5" name="Rectangle 4">
            <a:extLst>
              <a:ext uri="{FF2B5EF4-FFF2-40B4-BE49-F238E27FC236}">
                <a16:creationId xmlns:a16="http://schemas.microsoft.com/office/drawing/2014/main" id="{99D250F2-4026-CB4B-8233-9786E6F0C96A}"/>
              </a:ext>
            </a:extLst>
          </p:cNvPr>
          <p:cNvSpPr/>
          <p:nvPr/>
        </p:nvSpPr>
        <p:spPr>
          <a:xfrm>
            <a:off x="628650" y="6176963"/>
            <a:ext cx="1388522" cy="215444"/>
          </a:xfrm>
          <a:prstGeom prst="rect">
            <a:avLst/>
          </a:prstGeom>
        </p:spPr>
        <p:txBody>
          <a:bodyPr wrap="none">
            <a:spAutoFit/>
          </a:bodyPr>
          <a:lstStyle/>
          <a:p>
            <a:r>
              <a:rPr lang="en-US" sz="800" dirty="0"/>
              <a:t>https://</a:t>
            </a:r>
            <a:r>
              <a:rPr lang="en-US" sz="800" dirty="0" err="1"/>
              <a:t>tinyurl.com</a:t>
            </a:r>
            <a:r>
              <a:rPr lang="en-US" sz="800" dirty="0"/>
              <a:t>/y37tgvt6</a:t>
            </a:r>
          </a:p>
        </p:txBody>
      </p:sp>
    </p:spTree>
    <p:extLst>
      <p:ext uri="{BB962C8B-B14F-4D97-AF65-F5344CB8AC3E}">
        <p14:creationId xmlns:p14="http://schemas.microsoft.com/office/powerpoint/2010/main" val="3551659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76AD85B-1BA6-C14D-B685-890DE583C6B1}"/>
              </a:ext>
            </a:extLst>
          </p:cNvPr>
          <p:cNvSpPr txBox="1"/>
          <p:nvPr/>
        </p:nvSpPr>
        <p:spPr>
          <a:xfrm>
            <a:off x="291636" y="2952717"/>
            <a:ext cx="2207623" cy="461665"/>
          </a:xfrm>
          <a:prstGeom prst="rect">
            <a:avLst/>
          </a:prstGeom>
          <a:noFill/>
        </p:spPr>
        <p:txBody>
          <a:bodyPr wrap="square" rtlCol="0">
            <a:spAutoFit/>
          </a:bodyPr>
          <a:lstStyle/>
          <a:p>
            <a:r>
              <a:rPr lang="en-US" sz="2400" dirty="0"/>
              <a:t>1. Data</a:t>
            </a:r>
          </a:p>
        </p:txBody>
      </p:sp>
      <p:pic>
        <p:nvPicPr>
          <p:cNvPr id="8" name="Picture 7">
            <a:extLst>
              <a:ext uri="{FF2B5EF4-FFF2-40B4-BE49-F238E27FC236}">
                <a16:creationId xmlns:a16="http://schemas.microsoft.com/office/drawing/2014/main" id="{434A2943-42DD-2348-B82B-F67DB17CA738}"/>
              </a:ext>
            </a:extLst>
          </p:cNvPr>
          <p:cNvPicPr>
            <a:picLocks noChangeAspect="1"/>
          </p:cNvPicPr>
          <p:nvPr/>
        </p:nvPicPr>
        <p:blipFill>
          <a:blip r:embed="rId3"/>
          <a:stretch>
            <a:fillRect/>
          </a:stretch>
        </p:blipFill>
        <p:spPr>
          <a:xfrm>
            <a:off x="68469" y="3766879"/>
            <a:ext cx="1908362" cy="1325563"/>
          </a:xfrm>
          <a:prstGeom prst="rect">
            <a:avLst/>
          </a:prstGeom>
        </p:spPr>
      </p:pic>
      <p:sp>
        <p:nvSpPr>
          <p:cNvPr id="9" name="Right Arrow 8">
            <a:extLst>
              <a:ext uri="{FF2B5EF4-FFF2-40B4-BE49-F238E27FC236}">
                <a16:creationId xmlns:a16="http://schemas.microsoft.com/office/drawing/2014/main" id="{AA0BB236-864A-744A-88AC-603108051424}"/>
              </a:ext>
            </a:extLst>
          </p:cNvPr>
          <p:cNvSpPr/>
          <p:nvPr/>
        </p:nvSpPr>
        <p:spPr>
          <a:xfrm>
            <a:off x="2322606" y="3984970"/>
            <a:ext cx="1824301" cy="792898"/>
          </a:xfrm>
          <a:prstGeom prst="rightArrow">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8919844B-4EA1-2547-B625-F042F3E137EF}"/>
              </a:ext>
            </a:extLst>
          </p:cNvPr>
          <p:cNvSpPr txBox="1"/>
          <p:nvPr/>
        </p:nvSpPr>
        <p:spPr>
          <a:xfrm>
            <a:off x="2030654" y="2970654"/>
            <a:ext cx="2399924" cy="461665"/>
          </a:xfrm>
          <a:prstGeom prst="rect">
            <a:avLst/>
          </a:prstGeom>
          <a:noFill/>
        </p:spPr>
        <p:txBody>
          <a:bodyPr wrap="square" rtlCol="0">
            <a:spAutoFit/>
          </a:bodyPr>
          <a:lstStyle/>
          <a:p>
            <a:r>
              <a:rPr lang="en-US" sz="2400" dirty="0"/>
              <a:t>2. Train/fit  model</a:t>
            </a:r>
          </a:p>
        </p:txBody>
      </p:sp>
      <p:sp>
        <p:nvSpPr>
          <p:cNvPr id="11" name="TextBox 10">
            <a:extLst>
              <a:ext uri="{FF2B5EF4-FFF2-40B4-BE49-F238E27FC236}">
                <a16:creationId xmlns:a16="http://schemas.microsoft.com/office/drawing/2014/main" id="{14E7ED34-BE50-5F49-8CAB-F68261A08963}"/>
              </a:ext>
            </a:extLst>
          </p:cNvPr>
          <p:cNvSpPr txBox="1"/>
          <p:nvPr/>
        </p:nvSpPr>
        <p:spPr>
          <a:xfrm>
            <a:off x="6546262" y="4119809"/>
            <a:ext cx="3106477" cy="492443"/>
          </a:xfrm>
          <a:prstGeom prst="rect">
            <a:avLst/>
          </a:prstGeom>
          <a:noFill/>
        </p:spPr>
        <p:txBody>
          <a:bodyPr wrap="square" rtlCol="0">
            <a:spAutoFit/>
          </a:bodyPr>
          <a:lstStyle/>
          <a:p>
            <a:r>
              <a:rPr lang="en-US" sz="2600" dirty="0"/>
              <a:t> = INFORMATION?</a:t>
            </a:r>
          </a:p>
        </p:txBody>
      </p:sp>
      <p:sp>
        <p:nvSpPr>
          <p:cNvPr id="13" name="TextBox 12">
            <a:extLst>
              <a:ext uri="{FF2B5EF4-FFF2-40B4-BE49-F238E27FC236}">
                <a16:creationId xmlns:a16="http://schemas.microsoft.com/office/drawing/2014/main" id="{0106D842-FAEF-8742-AFEB-0F6BB8C1A4D7}"/>
              </a:ext>
            </a:extLst>
          </p:cNvPr>
          <p:cNvSpPr txBox="1"/>
          <p:nvPr/>
        </p:nvSpPr>
        <p:spPr>
          <a:xfrm>
            <a:off x="4617863" y="3719700"/>
            <a:ext cx="1878015" cy="1323439"/>
          </a:xfrm>
          <a:prstGeom prst="rect">
            <a:avLst/>
          </a:prstGeom>
          <a:noFill/>
        </p:spPr>
        <p:txBody>
          <a:bodyPr wrap="square" rtlCol="0">
            <a:spAutoFit/>
          </a:bodyPr>
          <a:lstStyle/>
          <a:p>
            <a:pPr marL="342900" indent="-342900">
              <a:buFont typeface="Arial" panose="020B0604020202020204" pitchFamily="34" charset="0"/>
              <a:buChar char="•"/>
            </a:pPr>
            <a:r>
              <a:rPr lang="en-US" sz="2000" dirty="0"/>
              <a:t>Prediction</a:t>
            </a:r>
          </a:p>
          <a:p>
            <a:pPr marL="342900" indent="-342900">
              <a:buFont typeface="Arial" panose="020B0604020202020204" pitchFamily="34" charset="0"/>
              <a:buChar char="•"/>
            </a:pPr>
            <a:r>
              <a:rPr lang="en-US" sz="2000" dirty="0"/>
              <a:t>Dimension Reduction</a:t>
            </a:r>
          </a:p>
          <a:p>
            <a:pPr marL="342900" indent="-342900">
              <a:buFont typeface="Arial" panose="020B0604020202020204" pitchFamily="34" charset="0"/>
              <a:buChar char="•"/>
            </a:pPr>
            <a:r>
              <a:rPr lang="en-US" sz="2000" dirty="0"/>
              <a:t>Clustering</a:t>
            </a:r>
          </a:p>
        </p:txBody>
      </p:sp>
      <p:sp>
        <p:nvSpPr>
          <p:cNvPr id="7" name="Rectangle 6">
            <a:extLst>
              <a:ext uri="{FF2B5EF4-FFF2-40B4-BE49-F238E27FC236}">
                <a16:creationId xmlns:a16="http://schemas.microsoft.com/office/drawing/2014/main" id="{70FFB3C3-8B2A-9C48-9DE1-92ABE3949F51}"/>
              </a:ext>
            </a:extLst>
          </p:cNvPr>
          <p:cNvSpPr/>
          <p:nvPr/>
        </p:nvSpPr>
        <p:spPr>
          <a:xfrm>
            <a:off x="4543068" y="3585645"/>
            <a:ext cx="1928399" cy="1591550"/>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467B3058-EFB1-7B4B-ABDC-15486D0D3B47}"/>
              </a:ext>
            </a:extLst>
          </p:cNvPr>
          <p:cNvSpPr/>
          <p:nvPr/>
        </p:nvSpPr>
        <p:spPr>
          <a:xfrm>
            <a:off x="4713424" y="2960175"/>
            <a:ext cx="2206142" cy="461665"/>
          </a:xfrm>
          <a:prstGeom prst="rect">
            <a:avLst/>
          </a:prstGeom>
        </p:spPr>
        <p:txBody>
          <a:bodyPr wrap="square">
            <a:spAutoFit/>
          </a:bodyPr>
          <a:lstStyle/>
          <a:p>
            <a:r>
              <a:rPr lang="en-US" sz="2400" dirty="0"/>
              <a:t>3. Output</a:t>
            </a:r>
          </a:p>
        </p:txBody>
      </p:sp>
      <p:sp>
        <p:nvSpPr>
          <p:cNvPr id="18" name="Rectangle 17">
            <a:extLst>
              <a:ext uri="{FF2B5EF4-FFF2-40B4-BE49-F238E27FC236}">
                <a16:creationId xmlns:a16="http://schemas.microsoft.com/office/drawing/2014/main" id="{BC742AC2-644A-F643-B309-242132D3B45D}"/>
              </a:ext>
            </a:extLst>
          </p:cNvPr>
          <p:cNvSpPr/>
          <p:nvPr/>
        </p:nvSpPr>
        <p:spPr>
          <a:xfrm>
            <a:off x="6896681" y="2960175"/>
            <a:ext cx="2206142" cy="461665"/>
          </a:xfrm>
          <a:prstGeom prst="rect">
            <a:avLst/>
          </a:prstGeom>
        </p:spPr>
        <p:txBody>
          <a:bodyPr wrap="square">
            <a:spAutoFit/>
          </a:bodyPr>
          <a:lstStyle/>
          <a:p>
            <a:r>
              <a:rPr lang="en-US" sz="2400" dirty="0"/>
              <a:t>4. Interpret</a:t>
            </a:r>
          </a:p>
        </p:txBody>
      </p:sp>
      <p:sp>
        <p:nvSpPr>
          <p:cNvPr id="14" name="TextBox 13">
            <a:extLst>
              <a:ext uri="{FF2B5EF4-FFF2-40B4-BE49-F238E27FC236}">
                <a16:creationId xmlns:a16="http://schemas.microsoft.com/office/drawing/2014/main" id="{93929CAD-28EF-0C44-9B6E-1380D606FE43}"/>
              </a:ext>
            </a:extLst>
          </p:cNvPr>
          <p:cNvSpPr txBox="1"/>
          <p:nvPr/>
        </p:nvSpPr>
        <p:spPr>
          <a:xfrm>
            <a:off x="2474714" y="4155486"/>
            <a:ext cx="2206143" cy="400110"/>
          </a:xfrm>
          <a:prstGeom prst="rect">
            <a:avLst/>
          </a:prstGeom>
          <a:noFill/>
        </p:spPr>
        <p:txBody>
          <a:bodyPr wrap="square" rtlCol="0">
            <a:spAutoFit/>
          </a:bodyPr>
          <a:lstStyle/>
          <a:p>
            <a:r>
              <a:rPr lang="en-US" sz="2000" dirty="0"/>
              <a:t>Algorithm(s)</a:t>
            </a:r>
          </a:p>
        </p:txBody>
      </p:sp>
      <p:sp>
        <p:nvSpPr>
          <p:cNvPr id="20" name="TextBox 19">
            <a:extLst>
              <a:ext uri="{FF2B5EF4-FFF2-40B4-BE49-F238E27FC236}">
                <a16:creationId xmlns:a16="http://schemas.microsoft.com/office/drawing/2014/main" id="{EB45347D-A4FB-7D47-84BA-C443E902A2FC}"/>
              </a:ext>
            </a:extLst>
          </p:cNvPr>
          <p:cNvSpPr txBox="1"/>
          <p:nvPr/>
        </p:nvSpPr>
        <p:spPr>
          <a:xfrm>
            <a:off x="68470" y="490604"/>
            <a:ext cx="9034354" cy="2062103"/>
          </a:xfrm>
          <a:prstGeom prst="rect">
            <a:avLst/>
          </a:prstGeom>
          <a:noFill/>
        </p:spPr>
        <p:txBody>
          <a:bodyPr wrap="square" rtlCol="0">
            <a:spAutoFit/>
          </a:bodyPr>
          <a:lstStyle/>
          <a:p>
            <a:r>
              <a:rPr lang="en-US" sz="3200" b="1" dirty="0"/>
              <a:t>Goal</a:t>
            </a:r>
            <a:r>
              <a:rPr lang="en-US" sz="3200" dirty="0"/>
              <a:t>: Use machine learning algorithms for the purpose of </a:t>
            </a:r>
            <a:r>
              <a:rPr lang="en-US" sz="3200" i="1" dirty="0"/>
              <a:t>prediction </a:t>
            </a:r>
            <a:r>
              <a:rPr lang="en-US" sz="3200" dirty="0"/>
              <a:t>or </a:t>
            </a:r>
            <a:r>
              <a:rPr lang="en-US" sz="3200" i="1" dirty="0"/>
              <a:t>identifying patterns </a:t>
            </a:r>
            <a:r>
              <a:rPr lang="en-US" sz="3200" dirty="0"/>
              <a:t>in data</a:t>
            </a:r>
          </a:p>
          <a:p>
            <a:br>
              <a:rPr lang="en-US" sz="3200" dirty="0"/>
            </a:br>
            <a:endParaRPr lang="en-US" sz="3200" dirty="0"/>
          </a:p>
        </p:txBody>
      </p:sp>
    </p:spTree>
    <p:extLst>
      <p:ext uri="{BB962C8B-B14F-4D97-AF65-F5344CB8AC3E}">
        <p14:creationId xmlns:p14="http://schemas.microsoft.com/office/powerpoint/2010/main" val="32384966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12875"/>
            <a:ext cx="7886700" cy="1325563"/>
          </a:xfrm>
        </p:spPr>
        <p:txBody>
          <a:bodyPr/>
          <a:lstStyle/>
          <a:p>
            <a:r>
              <a:rPr lang="en-US" dirty="0"/>
              <a:t>Supervised vs unsupervised</a:t>
            </a:r>
          </a:p>
        </p:txBody>
      </p:sp>
      <p:graphicFrame>
        <p:nvGraphicFramePr>
          <p:cNvPr id="4" name="Diagram 3"/>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20514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Supervised vs unsupervised</a:t>
            </a:r>
          </a:p>
        </p:txBody>
      </p:sp>
      <p:sp>
        <p:nvSpPr>
          <p:cNvPr id="4" name="Content Placeholder 3"/>
          <p:cNvSpPr>
            <a:spLocks noGrp="1"/>
          </p:cNvSpPr>
          <p:nvPr>
            <p:ph sz="half" idx="1"/>
          </p:nvPr>
        </p:nvSpPr>
        <p:spPr/>
        <p:txBody>
          <a:bodyPr>
            <a:normAutofit lnSpcReduction="10000"/>
          </a:bodyPr>
          <a:lstStyle/>
          <a:p>
            <a:r>
              <a:rPr lang="en-US" b="1" dirty="0">
                <a:solidFill>
                  <a:srgbClr val="0070C0"/>
                </a:solidFill>
              </a:rPr>
              <a:t>Supervised Learning</a:t>
            </a:r>
          </a:p>
          <a:p>
            <a:r>
              <a:rPr lang="en-US" dirty="0"/>
              <a:t>Have data where you know outcome in order to </a:t>
            </a:r>
            <a:r>
              <a:rPr lang="en-US" i="1" dirty="0"/>
              <a:t>train</a:t>
            </a:r>
            <a:r>
              <a:rPr lang="en-US" dirty="0"/>
              <a:t> the model </a:t>
            </a:r>
          </a:p>
          <a:p>
            <a:r>
              <a:rPr lang="en-US" dirty="0"/>
              <a:t>Train the model to predict future outcomes from sets of predictors</a:t>
            </a:r>
          </a:p>
        </p:txBody>
      </p:sp>
      <p:sp>
        <p:nvSpPr>
          <p:cNvPr id="5" name="Content Placeholder 4"/>
          <p:cNvSpPr>
            <a:spLocks noGrp="1"/>
          </p:cNvSpPr>
          <p:nvPr>
            <p:ph sz="half" idx="2"/>
          </p:nvPr>
        </p:nvSpPr>
        <p:spPr/>
        <p:txBody>
          <a:bodyPr>
            <a:normAutofit lnSpcReduction="10000"/>
          </a:bodyPr>
          <a:lstStyle/>
          <a:p>
            <a:r>
              <a:rPr lang="en-US" b="1" dirty="0">
                <a:solidFill>
                  <a:srgbClr val="7030A0"/>
                </a:solidFill>
              </a:rPr>
              <a:t>Unsupervised Learning</a:t>
            </a:r>
          </a:p>
          <a:p>
            <a:r>
              <a:rPr lang="en-US" dirty="0">
                <a:solidFill>
                  <a:schemeClr val="tx1"/>
                </a:solidFill>
              </a:rPr>
              <a:t>No desired outcomes</a:t>
            </a:r>
          </a:p>
          <a:p>
            <a:r>
              <a:rPr lang="en-US" dirty="0">
                <a:solidFill>
                  <a:schemeClr val="tx1"/>
                </a:solidFill>
              </a:rPr>
              <a:t>Separate data points into groups with “similar” properties (clustering)</a:t>
            </a:r>
          </a:p>
          <a:p>
            <a:r>
              <a:rPr lang="en-US" dirty="0"/>
              <a:t>Or reduce data to fewer variables in some way that still captures important structure of the data</a:t>
            </a:r>
            <a:endParaRPr lang="en-US" dirty="0">
              <a:solidFill>
                <a:schemeClr val="tx1"/>
              </a:solidFill>
            </a:endParaRPr>
          </a:p>
          <a:p>
            <a:endParaRPr lang="en-US" dirty="0">
              <a:solidFill>
                <a:schemeClr val="tx1"/>
              </a:solidFill>
            </a:endParaRPr>
          </a:p>
        </p:txBody>
      </p:sp>
      <p:sp>
        <p:nvSpPr>
          <p:cNvPr id="2" name="TextBox 1"/>
          <p:cNvSpPr txBox="1"/>
          <p:nvPr/>
        </p:nvSpPr>
        <p:spPr>
          <a:xfrm>
            <a:off x="94133" y="4965807"/>
            <a:ext cx="4240636" cy="1815882"/>
          </a:xfrm>
          <a:prstGeom prst="rect">
            <a:avLst/>
          </a:prstGeom>
          <a:noFill/>
        </p:spPr>
        <p:txBody>
          <a:bodyPr wrap="square" rtlCol="0">
            <a:spAutoFit/>
          </a:bodyPr>
          <a:lstStyle/>
          <a:p>
            <a:r>
              <a:rPr lang="en-US" sz="2800" b="1" dirty="0">
                <a:solidFill>
                  <a:srgbClr val="0070C0"/>
                </a:solidFill>
              </a:rPr>
              <a:t>Prediction: Regression (continuous outcomes) and classification (categorical outcomes)</a:t>
            </a:r>
          </a:p>
        </p:txBody>
      </p:sp>
      <p:sp>
        <p:nvSpPr>
          <p:cNvPr id="6" name="TextBox 5"/>
          <p:cNvSpPr txBox="1"/>
          <p:nvPr/>
        </p:nvSpPr>
        <p:spPr>
          <a:xfrm>
            <a:off x="4391919" y="6176963"/>
            <a:ext cx="4588692" cy="523220"/>
          </a:xfrm>
          <a:prstGeom prst="rect">
            <a:avLst/>
          </a:prstGeom>
          <a:noFill/>
        </p:spPr>
        <p:txBody>
          <a:bodyPr wrap="none" rtlCol="0">
            <a:spAutoFit/>
          </a:bodyPr>
          <a:lstStyle/>
          <a:p>
            <a:r>
              <a:rPr lang="en-US" sz="2800" b="1" dirty="0">
                <a:solidFill>
                  <a:srgbClr val="7030A0"/>
                </a:solidFill>
              </a:rPr>
              <a:t>Clustering and data reduction</a:t>
            </a:r>
          </a:p>
        </p:txBody>
      </p:sp>
    </p:spTree>
    <p:extLst>
      <p:ext uri="{BB962C8B-B14F-4D97-AF65-F5344CB8AC3E}">
        <p14:creationId xmlns:p14="http://schemas.microsoft.com/office/powerpoint/2010/main" val="19287684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70411-9C69-224B-9156-83A7300BCDAD}"/>
              </a:ext>
            </a:extLst>
          </p:cNvPr>
          <p:cNvSpPr>
            <a:spLocks noGrp="1"/>
          </p:cNvSpPr>
          <p:nvPr>
            <p:ph type="title"/>
          </p:nvPr>
        </p:nvSpPr>
        <p:spPr/>
        <p:txBody>
          <a:bodyPr/>
          <a:lstStyle/>
          <a:p>
            <a:r>
              <a:rPr lang="en-US" dirty="0"/>
              <a:t>Model Validation</a:t>
            </a:r>
          </a:p>
        </p:txBody>
      </p:sp>
      <p:sp>
        <p:nvSpPr>
          <p:cNvPr id="3" name="Content Placeholder 2">
            <a:extLst>
              <a:ext uri="{FF2B5EF4-FFF2-40B4-BE49-F238E27FC236}">
                <a16:creationId xmlns:a16="http://schemas.microsoft.com/office/drawing/2014/main" id="{293946A1-B5DD-D045-A6FB-F603C58C5CC5}"/>
              </a:ext>
            </a:extLst>
          </p:cNvPr>
          <p:cNvSpPr>
            <a:spLocks noGrp="1"/>
          </p:cNvSpPr>
          <p:nvPr>
            <p:ph idx="1"/>
          </p:nvPr>
        </p:nvSpPr>
        <p:spPr>
          <a:xfrm>
            <a:off x="236266" y="1453335"/>
            <a:ext cx="8671467" cy="5039539"/>
          </a:xfrm>
        </p:spPr>
        <p:txBody>
          <a:bodyPr>
            <a:normAutofit fontScale="92500" lnSpcReduction="20000"/>
          </a:bodyPr>
          <a:lstStyle/>
          <a:p>
            <a:r>
              <a:rPr lang="en-US" dirty="0"/>
              <a:t>Model validation is the way we chose the “right” machine learning model, critical to optimize our models performance and tune hyperparameters while avoiding overfitting</a:t>
            </a:r>
          </a:p>
          <a:p>
            <a:pPr marL="0" indent="0">
              <a:buNone/>
            </a:pPr>
            <a:r>
              <a:rPr lang="en-US" u="sng" dirty="0"/>
              <a:t>Model validation strategies</a:t>
            </a:r>
          </a:p>
          <a:p>
            <a:r>
              <a:rPr lang="en-US" dirty="0"/>
              <a:t>Train/test</a:t>
            </a:r>
          </a:p>
          <a:p>
            <a:pPr lvl="1"/>
            <a:r>
              <a:rPr lang="en-US" dirty="0"/>
              <a:t>Assess performance of one model</a:t>
            </a:r>
          </a:p>
          <a:p>
            <a:r>
              <a:rPr lang="en-US" dirty="0"/>
              <a:t>Train/validate/test</a:t>
            </a:r>
          </a:p>
          <a:p>
            <a:pPr lvl="1"/>
            <a:r>
              <a:rPr lang="en-US" dirty="0"/>
              <a:t>Assess performance of multiple models (e.g. model selection or hyperparameter tuning)</a:t>
            </a:r>
          </a:p>
          <a:p>
            <a:pPr lvl="1"/>
            <a:r>
              <a:rPr lang="en-US" dirty="0"/>
              <a:t>Need lots of data</a:t>
            </a:r>
          </a:p>
          <a:p>
            <a:r>
              <a:rPr lang="en-US" dirty="0"/>
              <a:t>Cross-validation/test</a:t>
            </a:r>
          </a:p>
          <a:p>
            <a:pPr lvl="1"/>
            <a:r>
              <a:rPr lang="en-US" dirty="0"/>
              <a:t>Assess performance of multiple models (e.g. model selection or hyperparameter tuning)</a:t>
            </a:r>
          </a:p>
          <a:p>
            <a:pPr lvl="1"/>
            <a:r>
              <a:rPr lang="en-US" dirty="0"/>
              <a:t>Use a portion of the training data as a validation set iteratively when you have small data</a:t>
            </a:r>
          </a:p>
          <a:p>
            <a:pPr lvl="1"/>
            <a:endParaRPr lang="en-US" dirty="0"/>
          </a:p>
        </p:txBody>
      </p:sp>
    </p:spTree>
    <p:extLst>
      <p:ext uri="{BB962C8B-B14F-4D97-AF65-F5344CB8AC3E}">
        <p14:creationId xmlns:p14="http://schemas.microsoft.com/office/powerpoint/2010/main" val="1420328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8D1F0-84F2-014E-B2CA-C92A5D8D4AB2}"/>
              </a:ext>
            </a:extLst>
          </p:cNvPr>
          <p:cNvSpPr>
            <a:spLocks noGrp="1"/>
          </p:cNvSpPr>
          <p:nvPr>
            <p:ph type="title"/>
          </p:nvPr>
        </p:nvSpPr>
        <p:spPr/>
        <p:txBody>
          <a:bodyPr/>
          <a:lstStyle/>
          <a:p>
            <a:r>
              <a:rPr lang="en-US" dirty="0"/>
              <a:t>Orange review </a:t>
            </a:r>
            <a:r>
              <a:rPr lang="en-US"/>
              <a:t>of validation</a:t>
            </a:r>
            <a:endParaRPr lang="en-US" dirty="0"/>
          </a:p>
        </p:txBody>
      </p:sp>
      <p:sp>
        <p:nvSpPr>
          <p:cNvPr id="3" name="Content Placeholder 2">
            <a:extLst>
              <a:ext uri="{FF2B5EF4-FFF2-40B4-BE49-F238E27FC236}">
                <a16:creationId xmlns:a16="http://schemas.microsoft.com/office/drawing/2014/main" id="{88E319D9-E727-F446-B3FF-9A56DD2F2296}"/>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3589432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70411-9C69-224B-9156-83A7300BCDAD}"/>
              </a:ext>
            </a:extLst>
          </p:cNvPr>
          <p:cNvSpPr>
            <a:spLocks noGrp="1"/>
          </p:cNvSpPr>
          <p:nvPr>
            <p:ph type="title"/>
          </p:nvPr>
        </p:nvSpPr>
        <p:spPr/>
        <p:txBody>
          <a:bodyPr/>
          <a:lstStyle/>
          <a:p>
            <a:r>
              <a:rPr lang="en-US" dirty="0"/>
              <a:t>Evaluation Metrics</a:t>
            </a:r>
          </a:p>
        </p:txBody>
      </p:sp>
      <p:sp>
        <p:nvSpPr>
          <p:cNvPr id="3" name="Content Placeholder 2">
            <a:extLst>
              <a:ext uri="{FF2B5EF4-FFF2-40B4-BE49-F238E27FC236}">
                <a16:creationId xmlns:a16="http://schemas.microsoft.com/office/drawing/2014/main" id="{D11C98DC-933E-9D41-B83A-1F4D8E3011A1}"/>
              </a:ext>
            </a:extLst>
          </p:cNvPr>
          <p:cNvSpPr>
            <a:spLocks noGrp="1"/>
          </p:cNvSpPr>
          <p:nvPr>
            <p:ph idx="1"/>
          </p:nvPr>
        </p:nvSpPr>
        <p:spPr/>
        <p:txBody>
          <a:bodyPr>
            <a:normAutofit lnSpcReduction="10000"/>
          </a:bodyPr>
          <a:lstStyle/>
          <a:p>
            <a:r>
              <a:rPr lang="en-US" dirty="0"/>
              <a:t>Continuous targets</a:t>
            </a:r>
          </a:p>
          <a:p>
            <a:pPr lvl="1"/>
            <a:r>
              <a:rPr lang="en-US"/>
              <a:t>Correlation^2</a:t>
            </a:r>
            <a:endParaRPr lang="en-US" dirty="0"/>
          </a:p>
          <a:p>
            <a:pPr lvl="1"/>
            <a:r>
              <a:rPr lang="en-US" dirty="0"/>
              <a:t>Mean squared error</a:t>
            </a:r>
          </a:p>
          <a:p>
            <a:r>
              <a:rPr lang="en-US" dirty="0"/>
              <a:t>Categorical targets</a:t>
            </a:r>
          </a:p>
          <a:p>
            <a:pPr lvl="1"/>
            <a:r>
              <a:rPr lang="en-US" dirty="0"/>
              <a:t>Accuracy</a:t>
            </a:r>
          </a:p>
          <a:p>
            <a:pPr lvl="1"/>
            <a:r>
              <a:rPr lang="en-US" dirty="0"/>
              <a:t>Sensitivity</a:t>
            </a:r>
          </a:p>
          <a:p>
            <a:pPr lvl="1"/>
            <a:r>
              <a:rPr lang="en-US" dirty="0"/>
              <a:t>Specificity</a:t>
            </a:r>
          </a:p>
          <a:p>
            <a:pPr lvl="1"/>
            <a:r>
              <a:rPr lang="en-US" dirty="0"/>
              <a:t>Area under the ROC curve (AUROC)</a:t>
            </a:r>
          </a:p>
          <a:p>
            <a:r>
              <a:rPr lang="en-US" dirty="0"/>
              <a:t>Clustering</a:t>
            </a:r>
          </a:p>
          <a:p>
            <a:pPr lvl="1"/>
            <a:r>
              <a:rPr lang="en-US" dirty="0"/>
              <a:t>Silhouette measure</a:t>
            </a:r>
          </a:p>
        </p:txBody>
      </p:sp>
    </p:spTree>
    <p:extLst>
      <p:ext uri="{BB962C8B-B14F-4D97-AF65-F5344CB8AC3E}">
        <p14:creationId xmlns:p14="http://schemas.microsoft.com/office/powerpoint/2010/main" val="10079649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Ensemble methods</a:t>
            </a:r>
          </a:p>
        </p:txBody>
      </p:sp>
      <p:sp>
        <p:nvSpPr>
          <p:cNvPr id="3" name="Content Placeholder 2"/>
          <p:cNvSpPr>
            <a:spLocks noGrp="1"/>
          </p:cNvSpPr>
          <p:nvPr>
            <p:ph idx="1"/>
          </p:nvPr>
        </p:nvSpPr>
        <p:spPr>
          <a:xfrm>
            <a:off x="628650" y="1547719"/>
            <a:ext cx="7886700" cy="4351338"/>
          </a:xfrm>
        </p:spPr>
        <p:txBody>
          <a:bodyPr/>
          <a:lstStyle/>
          <a:p>
            <a:r>
              <a:rPr lang="en-US" dirty="0"/>
              <a:t>Train a bunch of predictive models and pool them to form a final prediction.</a:t>
            </a:r>
          </a:p>
          <a:p>
            <a:r>
              <a:rPr lang="en-US" b="1" dirty="0"/>
              <a:t>Advantage:</a:t>
            </a:r>
            <a:r>
              <a:rPr lang="en-US" dirty="0"/>
              <a:t> </a:t>
            </a:r>
          </a:p>
          <a:p>
            <a:pPr lvl="1"/>
            <a:r>
              <a:rPr lang="en-US" dirty="0"/>
              <a:t>improvement in predictive accuracy</a:t>
            </a:r>
          </a:p>
          <a:p>
            <a:r>
              <a:rPr lang="en-US" b="1" dirty="0"/>
              <a:t>Disadvantages:</a:t>
            </a:r>
            <a:r>
              <a:rPr lang="en-US" dirty="0"/>
              <a:t> </a:t>
            </a:r>
          </a:p>
          <a:p>
            <a:pPr lvl="1"/>
            <a:r>
              <a:rPr lang="en-US" dirty="0"/>
              <a:t>more computation</a:t>
            </a:r>
          </a:p>
          <a:p>
            <a:pPr lvl="1"/>
            <a:r>
              <a:rPr lang="en-US" dirty="0"/>
              <a:t>it is difficult to understand an ensemble of classifiers</a:t>
            </a:r>
          </a:p>
          <a:p>
            <a:r>
              <a:rPr lang="en-US" dirty="0"/>
              <a:t>Examples: bagging, boosting, and stacking</a:t>
            </a:r>
          </a:p>
          <a:p>
            <a:endParaRPr lang="en-US" dirty="0"/>
          </a:p>
        </p:txBody>
      </p:sp>
    </p:spTree>
    <p:extLst>
      <p:ext uri="{BB962C8B-B14F-4D97-AF65-F5344CB8AC3E}">
        <p14:creationId xmlns:p14="http://schemas.microsoft.com/office/powerpoint/2010/main" val="8535498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BC744-0127-3D4F-BE38-9ACF6104448D}"/>
              </a:ext>
            </a:extLst>
          </p:cNvPr>
          <p:cNvSpPr>
            <a:spLocks noGrp="1"/>
          </p:cNvSpPr>
          <p:nvPr>
            <p:ph type="title"/>
          </p:nvPr>
        </p:nvSpPr>
        <p:spPr/>
        <p:txBody>
          <a:bodyPr/>
          <a:lstStyle/>
          <a:p>
            <a:r>
              <a:rPr lang="en-US" dirty="0"/>
              <a:t>Causal Inference</a:t>
            </a:r>
          </a:p>
        </p:txBody>
      </p:sp>
      <p:sp>
        <p:nvSpPr>
          <p:cNvPr id="3" name="Content Placeholder 2">
            <a:extLst>
              <a:ext uri="{FF2B5EF4-FFF2-40B4-BE49-F238E27FC236}">
                <a16:creationId xmlns:a16="http://schemas.microsoft.com/office/drawing/2014/main" id="{5485FE3E-9B1F-1B41-B84F-555FB4EF069E}"/>
              </a:ext>
            </a:extLst>
          </p:cNvPr>
          <p:cNvSpPr>
            <a:spLocks noGrp="1"/>
          </p:cNvSpPr>
          <p:nvPr>
            <p:ph idx="1"/>
          </p:nvPr>
        </p:nvSpPr>
        <p:spPr>
          <a:xfrm>
            <a:off x="361621" y="1690689"/>
            <a:ext cx="8420757" cy="4848444"/>
          </a:xfrm>
        </p:spPr>
        <p:txBody>
          <a:bodyPr>
            <a:normAutofit/>
          </a:bodyPr>
          <a:lstStyle/>
          <a:p>
            <a:r>
              <a:rPr lang="en-US" dirty="0"/>
              <a:t>Prediction vs causation</a:t>
            </a:r>
          </a:p>
          <a:p>
            <a:pPr lvl="1"/>
            <a:r>
              <a:rPr lang="en-US" dirty="0"/>
              <a:t>estimate, predict, associate = prediction</a:t>
            </a:r>
          </a:p>
          <a:p>
            <a:pPr lvl="1"/>
            <a:r>
              <a:rPr lang="en-US" dirty="0"/>
              <a:t>effect, intervention = causal</a:t>
            </a:r>
          </a:p>
          <a:p>
            <a:r>
              <a:rPr lang="en-US" dirty="0"/>
              <a:t>Threats to causal inference in observational data</a:t>
            </a:r>
          </a:p>
          <a:p>
            <a:pPr lvl="1"/>
            <a:r>
              <a:rPr lang="en-US" dirty="0"/>
              <a:t>Selection bias</a:t>
            </a:r>
          </a:p>
          <a:p>
            <a:r>
              <a:rPr lang="en-US" dirty="0"/>
              <a:t>Some uses of big data and machine learning in causal inference</a:t>
            </a:r>
          </a:p>
          <a:p>
            <a:pPr lvl="1"/>
            <a:r>
              <a:rPr lang="en-US" dirty="0"/>
              <a:t>Propensity scores (induce balance, attempt to replicate randomization)</a:t>
            </a:r>
          </a:p>
          <a:p>
            <a:pPr lvl="1"/>
            <a:r>
              <a:rPr lang="en-US" dirty="0"/>
              <a:t>Potential outcomes (estimate average causal effect [ACE])</a:t>
            </a:r>
          </a:p>
        </p:txBody>
      </p:sp>
    </p:spTree>
    <p:extLst>
      <p:ext uri="{BB962C8B-B14F-4D97-AF65-F5344CB8AC3E}">
        <p14:creationId xmlns:p14="http://schemas.microsoft.com/office/powerpoint/2010/main" val="21432493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4ECD52D9-4819-4733-ADD5-75193A649211}" type="slidenum">
              <a:rPr lang="en-US" altLang="en-US"/>
              <a:pPr/>
              <a:t>14</a:t>
            </a:fld>
            <a:endParaRPr lang="en-US" altLang="en-US"/>
          </a:p>
        </p:txBody>
      </p:sp>
      <p:sp>
        <p:nvSpPr>
          <p:cNvPr id="728066" name="Rectangle 1026"/>
          <p:cNvSpPr>
            <a:spLocks noGrp="1" noChangeArrowheads="1"/>
          </p:cNvSpPr>
          <p:nvPr>
            <p:ph type="title"/>
          </p:nvPr>
        </p:nvSpPr>
        <p:spPr>
          <a:xfrm>
            <a:off x="386316" y="-110170"/>
            <a:ext cx="7543800" cy="1036638"/>
          </a:xfrm>
        </p:spPr>
        <p:txBody>
          <a:bodyPr/>
          <a:lstStyle/>
          <a:p>
            <a:r>
              <a:rPr lang="en-US" dirty="0"/>
              <a:t>Thoughts on Big Data</a:t>
            </a:r>
          </a:p>
        </p:txBody>
      </p:sp>
      <p:sp>
        <p:nvSpPr>
          <p:cNvPr id="728067" name="Rectangle 1027"/>
          <p:cNvSpPr>
            <a:spLocks noGrp="1" noChangeArrowheads="1"/>
          </p:cNvSpPr>
          <p:nvPr>
            <p:ph type="body" idx="1"/>
          </p:nvPr>
        </p:nvSpPr>
        <p:spPr>
          <a:xfrm>
            <a:off x="381000" y="926468"/>
            <a:ext cx="8512342" cy="4411662"/>
          </a:xfrm>
          <a:solidFill>
            <a:schemeClr val="lt1"/>
          </a:solidFill>
        </p:spPr>
        <p:txBody>
          <a:bodyPr>
            <a:noAutofit/>
          </a:bodyPr>
          <a:lstStyle/>
          <a:p>
            <a:pPr marL="514350" indent="-514350">
              <a:buClrTx/>
              <a:buSzPct val="100000"/>
              <a:buFont typeface="+mj-lt"/>
              <a:buAutoNum type="arabicPeriod"/>
            </a:pPr>
            <a:r>
              <a:rPr lang="en-US" sz="2600" dirty="0"/>
              <a:t>Data mining can be used for good and evil.</a:t>
            </a:r>
          </a:p>
          <a:p>
            <a:pPr marL="514350" lvl="0" indent="-514350">
              <a:buClrTx/>
              <a:buSzPct val="100000"/>
              <a:buFont typeface="+mj-lt"/>
              <a:buAutoNum type="arabicPeriod"/>
            </a:pPr>
            <a:r>
              <a:rPr lang="en-US" sz="2600" dirty="0"/>
              <a:t>Big data isn’t the same as big information.</a:t>
            </a:r>
          </a:p>
          <a:p>
            <a:pPr marL="514350" lvl="0" indent="-514350">
              <a:buClrTx/>
              <a:buSzPct val="100000"/>
              <a:buFont typeface="+mj-lt"/>
              <a:buAutoNum type="arabicPeriod"/>
            </a:pPr>
            <a:r>
              <a:rPr lang="en-US" sz="2600" dirty="0"/>
              <a:t>Modern machine learning methods can search for associations quickly and flexibly. Reduce predictive bias!</a:t>
            </a:r>
          </a:p>
          <a:p>
            <a:pPr marL="514350" lvl="0" indent="-514350">
              <a:buClrTx/>
              <a:buSzPct val="100000"/>
              <a:buFont typeface="+mj-lt"/>
              <a:buAutoNum type="arabicPeriod"/>
            </a:pPr>
            <a:r>
              <a:rPr lang="en-US" sz="2600" dirty="0"/>
              <a:t>Having big data doesn’t solve selection bias (e.g. EHR data).</a:t>
            </a:r>
          </a:p>
          <a:p>
            <a:pPr marL="514350" lvl="0" indent="-514350">
              <a:buClrTx/>
              <a:buSzPct val="100000"/>
              <a:buFont typeface="+mj-lt"/>
              <a:buAutoNum type="arabicPeriod"/>
            </a:pPr>
            <a:r>
              <a:rPr lang="en-US" sz="2600" dirty="0"/>
              <a:t>Distinguish prediction problems from causal investigation. </a:t>
            </a:r>
          </a:p>
          <a:p>
            <a:pPr marL="514350" lvl="0" indent="-514350">
              <a:buClrTx/>
              <a:buSzPct val="100000"/>
              <a:buFont typeface="+mj-lt"/>
              <a:buAutoNum type="arabicPeriod"/>
            </a:pPr>
            <a:r>
              <a:rPr lang="en-US" sz="2600" dirty="0"/>
              <a:t>Data mining methods are good at finding spurious associations and hard to use reproducibly.  Need to wary of over-fitting  (perfect prediction in training data?). .</a:t>
            </a:r>
          </a:p>
          <a:p>
            <a:pPr marL="514350" lvl="0" indent="-514350">
              <a:buClrTx/>
              <a:buSzPct val="100000"/>
              <a:buFont typeface="+mj-lt"/>
              <a:buAutoNum type="arabicPeriod"/>
            </a:pPr>
            <a:r>
              <a:rPr lang="en-US" sz="2600" dirty="0"/>
              <a:t>Randomization can be used with big data.</a:t>
            </a:r>
          </a:p>
        </p:txBody>
      </p:sp>
      <p:sp>
        <p:nvSpPr>
          <p:cNvPr id="728068" name="Text Box 1028"/>
          <p:cNvSpPr txBox="1">
            <a:spLocks noChangeArrowheads="1"/>
          </p:cNvSpPr>
          <p:nvPr/>
        </p:nvSpPr>
        <p:spPr bwMode="auto">
          <a:xfrm>
            <a:off x="381000" y="6324600"/>
            <a:ext cx="1447800" cy="457200"/>
          </a:xfrm>
          <a:prstGeom prst="rect">
            <a:avLst/>
          </a:prstGeom>
          <a:noFill/>
          <a:ln w="12700" algn="ctr">
            <a:noFill/>
            <a:miter lim="800000"/>
            <a:headEnd/>
            <a:tailEnd/>
          </a:ln>
          <a:effectLst/>
        </p:spPr>
        <p:txBody>
          <a:bodyPr>
            <a:spAutoFit/>
          </a:bodyPr>
          <a:lstStyle/>
          <a:p>
            <a:pPr algn="l" eaLnBrk="0" hangingPunct="0">
              <a:spcBef>
                <a:spcPct val="50000"/>
              </a:spcBef>
            </a:pPr>
            <a:endParaRPr lang="en-US" sz="2400">
              <a:latin typeface="Book Antiqua" pitchFamily="18" charset="0"/>
            </a:endParaRPr>
          </a:p>
        </p:txBody>
      </p:sp>
    </p:spTree>
    <p:extLst>
      <p:ext uri="{BB962C8B-B14F-4D97-AF65-F5344CB8AC3E}">
        <p14:creationId xmlns:p14="http://schemas.microsoft.com/office/powerpoint/2010/main" val="42175759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C9848B5-A8C8-F84D-BB4E-9B122541AD67}"/>
              </a:ext>
            </a:extLst>
          </p:cNvPr>
          <p:cNvSpPr>
            <a:spLocks noGrp="1"/>
          </p:cNvSpPr>
          <p:nvPr>
            <p:ph type="ctrTitle"/>
          </p:nvPr>
        </p:nvSpPr>
        <p:spPr/>
        <p:txBody>
          <a:bodyPr/>
          <a:lstStyle/>
          <a:p>
            <a:r>
              <a:rPr lang="en-US" dirty="0"/>
              <a:t>Case Studies</a:t>
            </a:r>
          </a:p>
        </p:txBody>
      </p:sp>
      <p:sp>
        <p:nvSpPr>
          <p:cNvPr id="5" name="Subtitle 4">
            <a:extLst>
              <a:ext uri="{FF2B5EF4-FFF2-40B4-BE49-F238E27FC236}">
                <a16:creationId xmlns:a16="http://schemas.microsoft.com/office/drawing/2014/main" id="{1B5B8B04-5391-3F4D-B022-E03EF9FAC6A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932761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2A73B-96D9-5149-831A-49DC20C216F1}"/>
              </a:ext>
            </a:extLst>
          </p:cNvPr>
          <p:cNvSpPr>
            <a:spLocks noGrp="1"/>
          </p:cNvSpPr>
          <p:nvPr>
            <p:ph type="title"/>
          </p:nvPr>
        </p:nvSpPr>
        <p:spPr>
          <a:xfrm>
            <a:off x="-3314700" y="-441347"/>
            <a:ext cx="7886700" cy="1325563"/>
          </a:xfrm>
        </p:spPr>
        <p:txBody>
          <a:bodyPr>
            <a:normAutofit/>
          </a:bodyPr>
          <a:lstStyle/>
          <a:p>
            <a:r>
              <a:rPr lang="en-US" sz="2400" dirty="0"/>
              <a:t>Example</a:t>
            </a:r>
          </a:p>
        </p:txBody>
      </p:sp>
      <p:pic>
        <p:nvPicPr>
          <p:cNvPr id="7" name="Picture 6">
            <a:extLst>
              <a:ext uri="{FF2B5EF4-FFF2-40B4-BE49-F238E27FC236}">
                <a16:creationId xmlns:a16="http://schemas.microsoft.com/office/drawing/2014/main" id="{DE5C8E7A-92B2-5A44-9978-564BF23909F0}"/>
              </a:ext>
            </a:extLst>
          </p:cNvPr>
          <p:cNvPicPr>
            <a:picLocks noChangeAspect="1"/>
          </p:cNvPicPr>
          <p:nvPr/>
        </p:nvPicPr>
        <p:blipFill>
          <a:blip r:embed="rId3"/>
          <a:stretch>
            <a:fillRect/>
          </a:stretch>
        </p:blipFill>
        <p:spPr>
          <a:xfrm>
            <a:off x="0" y="392001"/>
            <a:ext cx="9144000" cy="1551424"/>
          </a:xfrm>
          <a:prstGeom prst="rect">
            <a:avLst/>
          </a:prstGeom>
        </p:spPr>
      </p:pic>
      <p:sp>
        <p:nvSpPr>
          <p:cNvPr id="8" name="TextBox 7">
            <a:extLst>
              <a:ext uri="{FF2B5EF4-FFF2-40B4-BE49-F238E27FC236}">
                <a16:creationId xmlns:a16="http://schemas.microsoft.com/office/drawing/2014/main" id="{3DE7D5CE-B301-1143-959C-F3C8AB45B6A6}"/>
              </a:ext>
            </a:extLst>
          </p:cNvPr>
          <p:cNvSpPr txBox="1"/>
          <p:nvPr/>
        </p:nvSpPr>
        <p:spPr>
          <a:xfrm>
            <a:off x="0" y="1943425"/>
            <a:ext cx="9144000" cy="4524315"/>
          </a:xfrm>
          <a:prstGeom prst="rect">
            <a:avLst/>
          </a:prstGeom>
          <a:noFill/>
        </p:spPr>
        <p:txBody>
          <a:bodyPr wrap="square" rtlCol="0">
            <a:spAutoFit/>
          </a:bodyPr>
          <a:lstStyle/>
          <a:p>
            <a:r>
              <a:rPr lang="en-US" b="1" dirty="0"/>
              <a:t>BACKGROUND: </a:t>
            </a:r>
            <a:r>
              <a:rPr lang="en-US" dirty="0"/>
              <a:t>Guidelines recommend avoidance of several psychoactive medications such as hypnotics in older adults due to their adverse effects. Older patients on hemodialysis may be particularly vulnerable to complications related to use of these agents, but only limited data are available about the risks in this population.</a:t>
            </a:r>
          </a:p>
          <a:p>
            <a:endParaRPr lang="en-US" dirty="0"/>
          </a:p>
          <a:p>
            <a:r>
              <a:rPr lang="en-US" b="1" dirty="0"/>
              <a:t>OBJECTIVES: </a:t>
            </a:r>
            <a:r>
              <a:rPr lang="en-US" dirty="0"/>
              <a:t>To evaluate the association between the use of psychoactive medications and time to first emergency department visit or hospitalization for altered mental status, fall, and fracture among older patients receiving hemodialysis.</a:t>
            </a:r>
          </a:p>
          <a:p>
            <a:endParaRPr lang="en-US" dirty="0"/>
          </a:p>
          <a:p>
            <a:r>
              <a:rPr lang="en-US" b="1" dirty="0"/>
              <a:t>PARTICIPANTS: </a:t>
            </a:r>
            <a:r>
              <a:rPr lang="en-US" dirty="0"/>
              <a:t>A total of 60 007 adults 65 years or older receiving hemodialysis with Medicare Part D coverage in 2011.</a:t>
            </a:r>
          </a:p>
          <a:p>
            <a:endParaRPr lang="en-US" dirty="0"/>
          </a:p>
          <a:p>
            <a:r>
              <a:rPr lang="en-US" b="1" dirty="0"/>
              <a:t>MEASUREMENTS: </a:t>
            </a:r>
            <a:r>
              <a:rPr lang="en-US" dirty="0"/>
              <a:t>The predictors were use of sedative-hypnotics and anticholinergic antidepressants (modeled as separate time-varying exposures). The outcomes were time to first emergency department visit or hospitalization for altered mental status, fall, and fracture (modeled separately).</a:t>
            </a:r>
          </a:p>
        </p:txBody>
      </p:sp>
    </p:spTree>
    <p:extLst>
      <p:ext uri="{BB962C8B-B14F-4D97-AF65-F5344CB8AC3E}">
        <p14:creationId xmlns:p14="http://schemas.microsoft.com/office/powerpoint/2010/main" val="31090663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2A73B-96D9-5149-831A-49DC20C216F1}"/>
              </a:ext>
            </a:extLst>
          </p:cNvPr>
          <p:cNvSpPr>
            <a:spLocks noGrp="1"/>
          </p:cNvSpPr>
          <p:nvPr>
            <p:ph type="title"/>
          </p:nvPr>
        </p:nvSpPr>
        <p:spPr>
          <a:xfrm>
            <a:off x="-3314700" y="-441347"/>
            <a:ext cx="7886700" cy="1325563"/>
          </a:xfrm>
        </p:spPr>
        <p:txBody>
          <a:bodyPr>
            <a:normAutofit/>
          </a:bodyPr>
          <a:lstStyle/>
          <a:p>
            <a:r>
              <a:rPr lang="en-US" sz="2400" dirty="0"/>
              <a:t>Example</a:t>
            </a:r>
          </a:p>
        </p:txBody>
      </p:sp>
      <p:pic>
        <p:nvPicPr>
          <p:cNvPr id="7" name="Picture 6">
            <a:extLst>
              <a:ext uri="{FF2B5EF4-FFF2-40B4-BE49-F238E27FC236}">
                <a16:creationId xmlns:a16="http://schemas.microsoft.com/office/drawing/2014/main" id="{DE5C8E7A-92B2-5A44-9978-564BF23909F0}"/>
              </a:ext>
            </a:extLst>
          </p:cNvPr>
          <p:cNvPicPr>
            <a:picLocks noChangeAspect="1"/>
          </p:cNvPicPr>
          <p:nvPr/>
        </p:nvPicPr>
        <p:blipFill>
          <a:blip r:embed="rId3"/>
          <a:stretch>
            <a:fillRect/>
          </a:stretch>
        </p:blipFill>
        <p:spPr>
          <a:xfrm>
            <a:off x="0" y="392001"/>
            <a:ext cx="9144000" cy="1551424"/>
          </a:xfrm>
          <a:prstGeom prst="rect">
            <a:avLst/>
          </a:prstGeom>
        </p:spPr>
      </p:pic>
      <p:sp>
        <p:nvSpPr>
          <p:cNvPr id="8" name="TextBox 7">
            <a:extLst>
              <a:ext uri="{FF2B5EF4-FFF2-40B4-BE49-F238E27FC236}">
                <a16:creationId xmlns:a16="http://schemas.microsoft.com/office/drawing/2014/main" id="{3DE7D5CE-B301-1143-959C-F3C8AB45B6A6}"/>
              </a:ext>
            </a:extLst>
          </p:cNvPr>
          <p:cNvSpPr txBox="1"/>
          <p:nvPr/>
        </p:nvSpPr>
        <p:spPr>
          <a:xfrm>
            <a:off x="0" y="1943425"/>
            <a:ext cx="9144000" cy="4893647"/>
          </a:xfrm>
          <a:prstGeom prst="rect">
            <a:avLst/>
          </a:prstGeom>
          <a:noFill/>
        </p:spPr>
        <p:txBody>
          <a:bodyPr wrap="square" rtlCol="0">
            <a:spAutoFit/>
          </a:bodyPr>
          <a:lstStyle/>
          <a:p>
            <a:pPr marL="285750" indent="-285750">
              <a:buFont typeface="Wingdings" pitchFamily="2" charset="2"/>
              <a:buChar char="Ø"/>
            </a:pPr>
            <a:r>
              <a:rPr lang="en-US" sz="2400" b="1" dirty="0"/>
              <a:t>Goal: </a:t>
            </a:r>
            <a:r>
              <a:rPr lang="en-US" sz="2400" dirty="0"/>
              <a:t>predict time to first emergency department (ED) visit or hospitalization due to altered mental status etc...</a:t>
            </a:r>
          </a:p>
          <a:p>
            <a:pPr marL="742950" lvl="1" indent="-285750">
              <a:buFont typeface="Wingdings" pitchFamily="2" charset="2"/>
              <a:buChar char="Ø"/>
            </a:pPr>
            <a:r>
              <a:rPr lang="en-US" sz="2400" dirty="0"/>
              <a:t>Supervised learning, prediction</a:t>
            </a:r>
          </a:p>
          <a:p>
            <a:pPr marL="742950" lvl="1" indent="-285750">
              <a:buFont typeface="Wingdings" pitchFamily="2" charset="2"/>
              <a:buChar char="Ø"/>
            </a:pPr>
            <a:endParaRPr lang="en-US" sz="2400" dirty="0"/>
          </a:p>
          <a:p>
            <a:pPr marL="285750" indent="-285750">
              <a:buFont typeface="Wingdings" pitchFamily="2" charset="2"/>
              <a:buChar char="Ø"/>
            </a:pPr>
            <a:r>
              <a:rPr lang="en-US" sz="2400" b="1" dirty="0"/>
              <a:t>Target: </a:t>
            </a:r>
            <a:r>
              <a:rPr lang="en-US" sz="2400" dirty="0"/>
              <a:t>time to first ED visit or hospitalization (continuous)</a:t>
            </a:r>
          </a:p>
          <a:p>
            <a:pPr marL="285750" indent="-285750">
              <a:buFont typeface="Wingdings" pitchFamily="2" charset="2"/>
              <a:buChar char="Ø"/>
            </a:pPr>
            <a:endParaRPr lang="en-US" sz="2400" dirty="0"/>
          </a:p>
          <a:p>
            <a:pPr marL="285750" indent="-285750">
              <a:buFont typeface="Wingdings" pitchFamily="2" charset="2"/>
              <a:buChar char="Ø"/>
            </a:pPr>
            <a:r>
              <a:rPr lang="en-US" sz="2400" b="1" dirty="0"/>
              <a:t>Predictors: </a:t>
            </a:r>
            <a:r>
              <a:rPr lang="en-US" sz="2400" dirty="0"/>
              <a:t>psychoactive medication, demographics, </a:t>
            </a:r>
            <a:r>
              <a:rPr lang="en-US" sz="2400" dirty="0" err="1"/>
              <a:t>etc</a:t>
            </a:r>
            <a:r>
              <a:rPr lang="en-US" sz="2400" dirty="0"/>
              <a:t>…</a:t>
            </a:r>
          </a:p>
          <a:p>
            <a:pPr marL="285750" indent="-285750">
              <a:buFont typeface="Wingdings" pitchFamily="2" charset="2"/>
              <a:buChar char="Ø"/>
            </a:pPr>
            <a:endParaRPr lang="en-US" sz="2400" dirty="0"/>
          </a:p>
          <a:p>
            <a:pPr marL="285750" indent="-285750">
              <a:buFont typeface="Wingdings" pitchFamily="2" charset="2"/>
              <a:buChar char="Ø"/>
            </a:pPr>
            <a:r>
              <a:rPr lang="en-US" sz="2400" b="1" dirty="0"/>
              <a:t>Techniques: </a:t>
            </a:r>
            <a:r>
              <a:rPr lang="en-US" sz="2400" dirty="0"/>
              <a:t>regression</a:t>
            </a:r>
          </a:p>
          <a:p>
            <a:pPr marL="285750" indent="-285750">
              <a:buFont typeface="Wingdings" pitchFamily="2" charset="2"/>
              <a:buChar char="Ø"/>
            </a:pPr>
            <a:endParaRPr lang="en-US" sz="2400" dirty="0"/>
          </a:p>
          <a:p>
            <a:pPr marL="285750" indent="-285750">
              <a:buFont typeface="Wingdings" pitchFamily="2" charset="2"/>
              <a:buChar char="Ø"/>
            </a:pPr>
            <a:r>
              <a:rPr lang="en-US" sz="2400" b="1" dirty="0"/>
              <a:t>Validation</a:t>
            </a:r>
            <a:r>
              <a:rPr lang="en-US" sz="2400" dirty="0"/>
              <a:t>: assess correlation and mean squared error for evaluation metrics. Train and validate within EHR system, test on separate EHR system?</a:t>
            </a:r>
            <a:endParaRPr lang="en-US" sz="2400" b="1" dirty="0"/>
          </a:p>
        </p:txBody>
      </p:sp>
      <p:sp>
        <p:nvSpPr>
          <p:cNvPr id="5" name="Rectangle 4">
            <a:extLst>
              <a:ext uri="{FF2B5EF4-FFF2-40B4-BE49-F238E27FC236}">
                <a16:creationId xmlns:a16="http://schemas.microsoft.com/office/drawing/2014/main" id="{34223E76-2B52-F84E-B3C8-E9180A0A4E99}"/>
              </a:ext>
            </a:extLst>
          </p:cNvPr>
          <p:cNvSpPr/>
          <p:nvPr/>
        </p:nvSpPr>
        <p:spPr>
          <a:xfrm>
            <a:off x="2746809" y="1296431"/>
            <a:ext cx="2554655" cy="275515"/>
          </a:xfrm>
          <a:prstGeom prst="rect">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084245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2A73B-96D9-5149-831A-49DC20C216F1}"/>
              </a:ext>
            </a:extLst>
          </p:cNvPr>
          <p:cNvSpPr>
            <a:spLocks noGrp="1"/>
          </p:cNvSpPr>
          <p:nvPr>
            <p:ph type="title"/>
          </p:nvPr>
        </p:nvSpPr>
        <p:spPr>
          <a:xfrm>
            <a:off x="-2942452" y="-413350"/>
            <a:ext cx="7886700" cy="1325563"/>
          </a:xfrm>
        </p:spPr>
        <p:txBody>
          <a:bodyPr>
            <a:normAutofit/>
          </a:bodyPr>
          <a:lstStyle/>
          <a:p>
            <a:r>
              <a:rPr lang="en-US" sz="2400" dirty="0"/>
              <a:t>Case Study # 1</a:t>
            </a:r>
          </a:p>
        </p:txBody>
      </p:sp>
      <p:pic>
        <p:nvPicPr>
          <p:cNvPr id="5" name="Picture 4">
            <a:extLst>
              <a:ext uri="{FF2B5EF4-FFF2-40B4-BE49-F238E27FC236}">
                <a16:creationId xmlns:a16="http://schemas.microsoft.com/office/drawing/2014/main" id="{D35AABC2-E7BA-F440-B874-42368F7792F0}"/>
              </a:ext>
            </a:extLst>
          </p:cNvPr>
          <p:cNvPicPr>
            <a:picLocks noChangeAspect="1"/>
          </p:cNvPicPr>
          <p:nvPr/>
        </p:nvPicPr>
        <p:blipFill>
          <a:blip r:embed="rId3"/>
          <a:stretch>
            <a:fillRect/>
          </a:stretch>
        </p:blipFill>
        <p:spPr>
          <a:xfrm>
            <a:off x="0" y="483594"/>
            <a:ext cx="9144000" cy="1114860"/>
          </a:xfrm>
          <a:prstGeom prst="rect">
            <a:avLst/>
          </a:prstGeom>
        </p:spPr>
      </p:pic>
      <p:sp>
        <p:nvSpPr>
          <p:cNvPr id="6" name="TextBox 5">
            <a:extLst>
              <a:ext uri="{FF2B5EF4-FFF2-40B4-BE49-F238E27FC236}">
                <a16:creationId xmlns:a16="http://schemas.microsoft.com/office/drawing/2014/main" id="{31169FFD-22EA-AD42-BA85-D15E9F3C1062}"/>
              </a:ext>
            </a:extLst>
          </p:cNvPr>
          <p:cNvSpPr txBox="1"/>
          <p:nvPr/>
        </p:nvSpPr>
        <p:spPr>
          <a:xfrm>
            <a:off x="123567" y="1776519"/>
            <a:ext cx="8896865" cy="4524315"/>
          </a:xfrm>
          <a:prstGeom prst="rect">
            <a:avLst/>
          </a:prstGeom>
          <a:noFill/>
        </p:spPr>
        <p:txBody>
          <a:bodyPr wrap="square" rtlCol="0">
            <a:spAutoFit/>
          </a:bodyPr>
          <a:lstStyle/>
          <a:p>
            <a:r>
              <a:rPr lang="en-US" dirty="0"/>
              <a:t>“Earthquakes are a common and deadly natural disaster, with roughly one-quarter of survivors subsequently developing posttraumatic stress disorder (PTSD). Despite progress identifying risk factors, limited research has examined how to combine variables into an optimized post-earthquake PTSD prediction tool that could be used to triage survivors to mental health services. The current study developed a post-earthquake PTSD risk score using machine learning methods designed to optimize prediction. The data were from a two-wave survey of Chileans exposed to the 8.8 magnitude earthquake that occurred in February 2010. Respondents (n=23,907) were interviewed roughly three months prior to and again three months after the earthquake. Probable post-earthquake PTSD was assessed using the Davidson Trauma Scale (DTS; Davidson et al.,1997)…[where a] DTS total score &gt; 40 indicates a probable PTSD diagnosis… Pre-earthquake [independent] variables included (</a:t>
            </a:r>
            <a:r>
              <a:rPr lang="en-US" dirty="0" err="1"/>
              <a:t>i</a:t>
            </a:r>
            <a:r>
              <a:rPr lang="en-US" dirty="0"/>
              <a:t>) dichotomous indicators of sex, marital status, and living situation, (ii) several dichotomous and categorical employment and education-specific variables (e.g., employment status; years of school), (iii) categorical variables representing the condition of the walls and roof of the home (rated by the interviewer), and (iv) health variables, including a categorical overall health rating and several dichotomous variables representing 30-day health and long-term health problems.”</a:t>
            </a:r>
          </a:p>
        </p:txBody>
      </p:sp>
      <p:sp>
        <p:nvSpPr>
          <p:cNvPr id="7" name="Rectangle 6">
            <a:extLst>
              <a:ext uri="{FF2B5EF4-FFF2-40B4-BE49-F238E27FC236}">
                <a16:creationId xmlns:a16="http://schemas.microsoft.com/office/drawing/2014/main" id="{06CCEFFE-E04E-1942-84F7-18A9F5253F2D}"/>
              </a:ext>
            </a:extLst>
          </p:cNvPr>
          <p:cNvSpPr/>
          <p:nvPr/>
        </p:nvSpPr>
        <p:spPr>
          <a:xfrm>
            <a:off x="2187146" y="1309816"/>
            <a:ext cx="1334530" cy="288638"/>
          </a:xfrm>
          <a:prstGeom prst="rect">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927336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2A73B-96D9-5149-831A-49DC20C216F1}"/>
              </a:ext>
            </a:extLst>
          </p:cNvPr>
          <p:cNvSpPr>
            <a:spLocks noGrp="1"/>
          </p:cNvSpPr>
          <p:nvPr>
            <p:ph type="title"/>
          </p:nvPr>
        </p:nvSpPr>
        <p:spPr>
          <a:xfrm>
            <a:off x="-2942452" y="-413350"/>
            <a:ext cx="7886700" cy="1325563"/>
          </a:xfrm>
        </p:spPr>
        <p:txBody>
          <a:bodyPr>
            <a:normAutofit/>
          </a:bodyPr>
          <a:lstStyle/>
          <a:p>
            <a:r>
              <a:rPr lang="en-US" sz="2400" dirty="0"/>
              <a:t>Case Study # 2</a:t>
            </a:r>
          </a:p>
        </p:txBody>
      </p:sp>
      <p:pic>
        <p:nvPicPr>
          <p:cNvPr id="5" name="Picture 4">
            <a:extLst>
              <a:ext uri="{FF2B5EF4-FFF2-40B4-BE49-F238E27FC236}">
                <a16:creationId xmlns:a16="http://schemas.microsoft.com/office/drawing/2014/main" id="{6E68ACEF-4DB4-7340-BF10-0D9922C28C41}"/>
              </a:ext>
            </a:extLst>
          </p:cNvPr>
          <p:cNvPicPr>
            <a:picLocks noChangeAspect="1"/>
          </p:cNvPicPr>
          <p:nvPr/>
        </p:nvPicPr>
        <p:blipFill>
          <a:blip r:embed="rId3"/>
          <a:stretch>
            <a:fillRect/>
          </a:stretch>
        </p:blipFill>
        <p:spPr>
          <a:xfrm>
            <a:off x="0" y="453425"/>
            <a:ext cx="7006281" cy="1258565"/>
          </a:xfrm>
          <a:prstGeom prst="rect">
            <a:avLst/>
          </a:prstGeom>
        </p:spPr>
      </p:pic>
      <p:pic>
        <p:nvPicPr>
          <p:cNvPr id="7" name="Picture 6">
            <a:extLst>
              <a:ext uri="{FF2B5EF4-FFF2-40B4-BE49-F238E27FC236}">
                <a16:creationId xmlns:a16="http://schemas.microsoft.com/office/drawing/2014/main" id="{47D3BE59-7FFF-5B49-8F0E-E7B4A498DD66}"/>
              </a:ext>
            </a:extLst>
          </p:cNvPr>
          <p:cNvPicPr>
            <a:picLocks noChangeAspect="1"/>
          </p:cNvPicPr>
          <p:nvPr/>
        </p:nvPicPr>
        <p:blipFill>
          <a:blip r:embed="rId4"/>
          <a:stretch>
            <a:fillRect/>
          </a:stretch>
        </p:blipFill>
        <p:spPr>
          <a:xfrm>
            <a:off x="7006281" y="439076"/>
            <a:ext cx="2137719" cy="1272914"/>
          </a:xfrm>
          <a:prstGeom prst="rect">
            <a:avLst/>
          </a:prstGeom>
        </p:spPr>
      </p:pic>
      <p:sp>
        <p:nvSpPr>
          <p:cNvPr id="8" name="TextBox 7">
            <a:extLst>
              <a:ext uri="{FF2B5EF4-FFF2-40B4-BE49-F238E27FC236}">
                <a16:creationId xmlns:a16="http://schemas.microsoft.com/office/drawing/2014/main" id="{349EC280-B842-4948-8945-8399C8252C99}"/>
              </a:ext>
            </a:extLst>
          </p:cNvPr>
          <p:cNvSpPr txBox="1"/>
          <p:nvPr/>
        </p:nvSpPr>
        <p:spPr>
          <a:xfrm>
            <a:off x="0" y="2157258"/>
            <a:ext cx="9144000" cy="4247317"/>
          </a:xfrm>
          <a:prstGeom prst="rect">
            <a:avLst/>
          </a:prstGeom>
          <a:noFill/>
        </p:spPr>
        <p:txBody>
          <a:bodyPr wrap="square" rtlCol="0">
            <a:spAutoFit/>
          </a:bodyPr>
          <a:lstStyle/>
          <a:p>
            <a:r>
              <a:rPr lang="en-US" dirty="0"/>
              <a:t>“Limited data exist on the effectiveness of ceftriaxone plus doxycycline in the treatment of patients hospitalized with community-acquired pneumonia (CAP). We performed a retrospective cohort study of all adults hospitalized for pneumonia between January 1999 and July 2001 at an academic medical center. Outcomes were compared for patients with CAP treated with ceftriaxone plus doxycycline versus other appropriate initial empiric antibiotic therapies. A total of 216 patients were treated with ceftriaxone plus doxycycline and 125 received other appropriate initial empiric antibiotic therapies. Medical record review by trained research assistants blinded to the research question was used to gather demographic data, comorbid illnesses, physical examination findings on initial presentation, and laboratory or radiographic results on initial presentation. Data from the hospital administrative database were used to identify the initial empiric antibiotic regimen. All antibiotics prescribed within the first 48 hours of hospitalization were considered initial empiric therapy with few exceptions. [Medical records were also] used to identify length of stay, death during the index hospitalization, and return to the emergency department or readmission within 30 days of discharge. The National Death Index was used to identify all deaths that occurred after hospital discharge.” </a:t>
            </a:r>
          </a:p>
        </p:txBody>
      </p:sp>
      <p:sp>
        <p:nvSpPr>
          <p:cNvPr id="9" name="Rectangle 8">
            <a:extLst>
              <a:ext uri="{FF2B5EF4-FFF2-40B4-BE49-F238E27FC236}">
                <a16:creationId xmlns:a16="http://schemas.microsoft.com/office/drawing/2014/main" id="{76255488-1551-5647-9767-08FD4D2FCE39}"/>
              </a:ext>
            </a:extLst>
          </p:cNvPr>
          <p:cNvSpPr/>
          <p:nvPr/>
        </p:nvSpPr>
        <p:spPr>
          <a:xfrm>
            <a:off x="7092778" y="1198605"/>
            <a:ext cx="1975536" cy="234779"/>
          </a:xfrm>
          <a:prstGeom prst="rect">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95198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2A73B-96D9-5149-831A-49DC20C216F1}"/>
              </a:ext>
            </a:extLst>
          </p:cNvPr>
          <p:cNvSpPr>
            <a:spLocks noGrp="1"/>
          </p:cNvSpPr>
          <p:nvPr>
            <p:ph type="title"/>
          </p:nvPr>
        </p:nvSpPr>
        <p:spPr>
          <a:xfrm>
            <a:off x="-2942452" y="-413350"/>
            <a:ext cx="7886700" cy="1325563"/>
          </a:xfrm>
        </p:spPr>
        <p:txBody>
          <a:bodyPr>
            <a:normAutofit/>
          </a:bodyPr>
          <a:lstStyle/>
          <a:p>
            <a:r>
              <a:rPr lang="en-US" sz="2400" dirty="0"/>
              <a:t>Case Study # 3</a:t>
            </a:r>
          </a:p>
        </p:txBody>
      </p:sp>
      <p:pic>
        <p:nvPicPr>
          <p:cNvPr id="4" name="Picture 3">
            <a:extLst>
              <a:ext uri="{FF2B5EF4-FFF2-40B4-BE49-F238E27FC236}">
                <a16:creationId xmlns:a16="http://schemas.microsoft.com/office/drawing/2014/main" id="{9055896C-59AE-8C48-A1ED-1CE62E9660AA}"/>
              </a:ext>
            </a:extLst>
          </p:cNvPr>
          <p:cNvPicPr>
            <a:picLocks noChangeAspect="1"/>
          </p:cNvPicPr>
          <p:nvPr/>
        </p:nvPicPr>
        <p:blipFill>
          <a:blip r:embed="rId3"/>
          <a:stretch>
            <a:fillRect/>
          </a:stretch>
        </p:blipFill>
        <p:spPr>
          <a:xfrm>
            <a:off x="0" y="431968"/>
            <a:ext cx="9144000" cy="1545631"/>
          </a:xfrm>
          <a:prstGeom prst="rect">
            <a:avLst/>
          </a:prstGeom>
        </p:spPr>
      </p:pic>
      <p:sp>
        <p:nvSpPr>
          <p:cNvPr id="5" name="TextBox 4">
            <a:extLst>
              <a:ext uri="{FF2B5EF4-FFF2-40B4-BE49-F238E27FC236}">
                <a16:creationId xmlns:a16="http://schemas.microsoft.com/office/drawing/2014/main" id="{A8767482-5C02-DD42-A918-A20905FA8162}"/>
              </a:ext>
            </a:extLst>
          </p:cNvPr>
          <p:cNvSpPr txBox="1"/>
          <p:nvPr/>
        </p:nvSpPr>
        <p:spPr>
          <a:xfrm>
            <a:off x="0" y="1977599"/>
            <a:ext cx="9144000" cy="4801314"/>
          </a:xfrm>
          <a:prstGeom prst="rect">
            <a:avLst/>
          </a:prstGeom>
          <a:noFill/>
        </p:spPr>
        <p:txBody>
          <a:bodyPr wrap="square" rtlCol="0">
            <a:spAutoFit/>
          </a:bodyPr>
          <a:lstStyle/>
          <a:p>
            <a:r>
              <a:rPr lang="en-US" dirty="0"/>
              <a:t>“After dialysis-requiring acute kidney injury (AKI-D), recovery of sufficient kidney function to discontinue dialysis is an important clinical and patient-oriented outcome. Predicting the probability of recovery in individual patients is a common dilemma. This cohort study examined all adult members of Kaiser Permanente Northern California (KPNC) who experienced AKI-D between January 2009 and September 2015 and had predicted inpatient mortality of &lt;20%. The primary outcome was recovery of native kidney function after AKI-D, defined as renal replacement therapy (RRT) independence within 90 days after RRT initiation and survival for &gt; 4 weeks after RRT discontinuation. Candidate predictors included demographic characteristics, comorbidities, laboratory values, and medication use. For this analysis, we classified patients as having AKI-D if they underwent RRT (acute intermittent hemodialysis and/or continuous RRT) during hospitalization in the absence of any preadmission chronic RRT and had peak in patient serum creatinine concentration &gt; 50% of preadmission baseline…We excluded patients who had baseline eGFR values &lt;15ml/min per 1.73 m2 (because it is difficult in this eGFR range to distinguish true AKI-D from progression of severe CKD) or predicted probability of in patient mortality &gt; 20% using a KPNC-validated risk score (because the issue of renal recovery is clinically relevant only among those patients with AKI-D who are likely to survive the acute hospitalization).”</a:t>
            </a:r>
          </a:p>
        </p:txBody>
      </p:sp>
      <p:sp>
        <p:nvSpPr>
          <p:cNvPr id="7" name="Rectangle 6">
            <a:extLst>
              <a:ext uri="{FF2B5EF4-FFF2-40B4-BE49-F238E27FC236}">
                <a16:creationId xmlns:a16="http://schemas.microsoft.com/office/drawing/2014/main" id="{6686B762-6F3A-B245-9996-BF385ABB59A7}"/>
              </a:ext>
            </a:extLst>
          </p:cNvPr>
          <p:cNvSpPr/>
          <p:nvPr/>
        </p:nvSpPr>
        <p:spPr>
          <a:xfrm>
            <a:off x="4944247" y="1421028"/>
            <a:ext cx="2160887" cy="234778"/>
          </a:xfrm>
          <a:prstGeom prst="rect">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818249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2A73B-96D9-5149-831A-49DC20C216F1}"/>
              </a:ext>
            </a:extLst>
          </p:cNvPr>
          <p:cNvSpPr>
            <a:spLocks noGrp="1"/>
          </p:cNvSpPr>
          <p:nvPr>
            <p:ph type="title"/>
          </p:nvPr>
        </p:nvSpPr>
        <p:spPr>
          <a:xfrm>
            <a:off x="-2942452" y="-413350"/>
            <a:ext cx="7886700" cy="1325563"/>
          </a:xfrm>
        </p:spPr>
        <p:txBody>
          <a:bodyPr>
            <a:normAutofit/>
          </a:bodyPr>
          <a:lstStyle/>
          <a:p>
            <a:r>
              <a:rPr lang="en-US" sz="2400" dirty="0"/>
              <a:t>Case Study # 4</a:t>
            </a:r>
          </a:p>
        </p:txBody>
      </p:sp>
      <p:pic>
        <p:nvPicPr>
          <p:cNvPr id="4" name="Picture 3">
            <a:extLst>
              <a:ext uri="{FF2B5EF4-FFF2-40B4-BE49-F238E27FC236}">
                <a16:creationId xmlns:a16="http://schemas.microsoft.com/office/drawing/2014/main" id="{32FF3450-F24D-3849-9E25-4CF257B16DB1}"/>
              </a:ext>
            </a:extLst>
          </p:cNvPr>
          <p:cNvPicPr>
            <a:picLocks noChangeAspect="1"/>
          </p:cNvPicPr>
          <p:nvPr/>
        </p:nvPicPr>
        <p:blipFill>
          <a:blip r:embed="rId3"/>
          <a:stretch>
            <a:fillRect/>
          </a:stretch>
        </p:blipFill>
        <p:spPr>
          <a:xfrm>
            <a:off x="0" y="505348"/>
            <a:ext cx="4661758" cy="1412453"/>
          </a:xfrm>
          <a:prstGeom prst="rect">
            <a:avLst/>
          </a:prstGeom>
        </p:spPr>
      </p:pic>
      <p:pic>
        <p:nvPicPr>
          <p:cNvPr id="6" name="Picture 5">
            <a:extLst>
              <a:ext uri="{FF2B5EF4-FFF2-40B4-BE49-F238E27FC236}">
                <a16:creationId xmlns:a16="http://schemas.microsoft.com/office/drawing/2014/main" id="{21FA5BE4-8CAA-8B47-868C-CB2BDF9BDBF8}"/>
              </a:ext>
            </a:extLst>
          </p:cNvPr>
          <p:cNvPicPr>
            <a:picLocks noChangeAspect="1"/>
          </p:cNvPicPr>
          <p:nvPr/>
        </p:nvPicPr>
        <p:blipFill>
          <a:blip r:embed="rId4"/>
          <a:stretch>
            <a:fillRect/>
          </a:stretch>
        </p:blipFill>
        <p:spPr>
          <a:xfrm>
            <a:off x="4661758" y="505347"/>
            <a:ext cx="5547802" cy="1412453"/>
          </a:xfrm>
          <a:prstGeom prst="rect">
            <a:avLst/>
          </a:prstGeom>
        </p:spPr>
      </p:pic>
      <p:sp>
        <p:nvSpPr>
          <p:cNvPr id="7" name="Rectangle 6">
            <a:extLst>
              <a:ext uri="{FF2B5EF4-FFF2-40B4-BE49-F238E27FC236}">
                <a16:creationId xmlns:a16="http://schemas.microsoft.com/office/drawing/2014/main" id="{36B61CE5-611E-284C-B920-721604328B2C}"/>
              </a:ext>
            </a:extLst>
          </p:cNvPr>
          <p:cNvSpPr/>
          <p:nvPr/>
        </p:nvSpPr>
        <p:spPr>
          <a:xfrm>
            <a:off x="7168464" y="1705232"/>
            <a:ext cx="863428" cy="212568"/>
          </a:xfrm>
          <a:prstGeom prst="rect">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A43C5BAD-03C1-ED49-AC80-CD4793A69225}"/>
              </a:ext>
            </a:extLst>
          </p:cNvPr>
          <p:cNvSpPr txBox="1"/>
          <p:nvPr/>
        </p:nvSpPr>
        <p:spPr>
          <a:xfrm>
            <a:off x="0" y="1917800"/>
            <a:ext cx="9144000" cy="4247317"/>
          </a:xfrm>
          <a:prstGeom prst="rect">
            <a:avLst/>
          </a:prstGeom>
          <a:noFill/>
        </p:spPr>
        <p:txBody>
          <a:bodyPr wrap="square" rtlCol="0">
            <a:spAutoFit/>
          </a:bodyPr>
          <a:lstStyle/>
          <a:p>
            <a:r>
              <a:rPr lang="en-US" dirty="0"/>
              <a:t>“Preterm birth (PTB), or the delivery prior to 37 weeks of gestation, is a significant cause of infant morbidity and mortality. Although twin studies estimate that maternal genetic contributions account for approximately 30% of the incidence of PTB, and other studies reported fetal gene polymorphism association, to date no consistent associations have been identified. In this study, we performed the largest reported genome-wide association study analysis on 1,349 cases of PTB and 12,595 ancestry-matched controls from the focusing on genomic fetal signals. We tested 2,015,750 SNPs for their association to the spontaneous PTB phenotype…with sex and the first ten principal components of genetic ancestry as covariates in the model. The ancestry-matched control population was obtained from the Health and Retirement Study, the vast majority of whom are older than 55 years of age at the time of recruitment, which started in 1992. In the early 1990s, major advances in neonatal care, led by the introduction of surfactant therapy, greatly increased the likelihood of survival for infants born before 30 weeks. Since all of the controls were retirees born well before 1990, we assumed that they were very unlikely to have been born extremely preterm (before 30 weeks), and, therefore, can serve as an appropriate control population for our genome analyses.”</a:t>
            </a:r>
          </a:p>
        </p:txBody>
      </p:sp>
    </p:spTree>
    <p:extLst>
      <p:ext uri="{BB962C8B-B14F-4D97-AF65-F5344CB8AC3E}">
        <p14:creationId xmlns:p14="http://schemas.microsoft.com/office/powerpoint/2010/main" val="32364909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9BA8A-664A-544B-B97D-322468175376}"/>
              </a:ext>
            </a:extLst>
          </p:cNvPr>
          <p:cNvSpPr>
            <a:spLocks noGrp="1"/>
          </p:cNvSpPr>
          <p:nvPr>
            <p:ph type="title"/>
          </p:nvPr>
        </p:nvSpPr>
        <p:spPr>
          <a:xfrm>
            <a:off x="190757" y="18255"/>
            <a:ext cx="8762485" cy="1325563"/>
          </a:xfrm>
        </p:spPr>
        <p:txBody>
          <a:bodyPr/>
          <a:lstStyle/>
          <a:p>
            <a:r>
              <a:rPr lang="en-US" dirty="0"/>
              <a:t>Consider the following (suggestions):</a:t>
            </a:r>
          </a:p>
        </p:txBody>
      </p:sp>
      <p:sp>
        <p:nvSpPr>
          <p:cNvPr id="4" name="Content Placeholder 3">
            <a:extLst>
              <a:ext uri="{FF2B5EF4-FFF2-40B4-BE49-F238E27FC236}">
                <a16:creationId xmlns:a16="http://schemas.microsoft.com/office/drawing/2014/main" id="{6C2998A2-A49A-1F48-924F-3AD854CA6A57}"/>
              </a:ext>
            </a:extLst>
          </p:cNvPr>
          <p:cNvSpPr>
            <a:spLocks noGrp="1"/>
          </p:cNvSpPr>
          <p:nvPr>
            <p:ph idx="1"/>
          </p:nvPr>
        </p:nvSpPr>
        <p:spPr>
          <a:xfrm>
            <a:off x="628649" y="1343818"/>
            <a:ext cx="7886700" cy="4351338"/>
          </a:xfrm>
        </p:spPr>
        <p:txBody>
          <a:bodyPr>
            <a:noAutofit/>
          </a:bodyPr>
          <a:lstStyle/>
          <a:p>
            <a:pPr marL="514350" indent="-514350">
              <a:buFont typeface="+mj-lt"/>
              <a:buAutoNum type="arabicPeriod"/>
            </a:pPr>
            <a:r>
              <a:rPr lang="en-US" sz="3200" dirty="0"/>
              <a:t>What type of data? Is there an outcome, if so continuous or categorical?</a:t>
            </a:r>
          </a:p>
          <a:p>
            <a:pPr marL="514350" indent="-514350">
              <a:buFont typeface="+mj-lt"/>
              <a:buAutoNum type="arabicPeriod"/>
            </a:pPr>
            <a:r>
              <a:rPr lang="en-US" sz="3200" dirty="0"/>
              <a:t>What is the research question (predictive, causal)?</a:t>
            </a:r>
          </a:p>
          <a:p>
            <a:pPr marL="514350" indent="-514350">
              <a:buFont typeface="+mj-lt"/>
              <a:buAutoNum type="arabicPeriod"/>
            </a:pPr>
            <a:r>
              <a:rPr lang="en-US" sz="3200" dirty="0"/>
              <a:t>What model should you use to investigate the research question?</a:t>
            </a:r>
          </a:p>
          <a:p>
            <a:pPr marL="514350" indent="-514350">
              <a:buFont typeface="+mj-lt"/>
              <a:buAutoNum type="arabicPeriod"/>
            </a:pPr>
            <a:r>
              <a:rPr lang="en-US" sz="3200" dirty="0"/>
              <a:t>How would you assess model validity/performance?</a:t>
            </a:r>
          </a:p>
          <a:p>
            <a:pPr marL="514350" indent="-514350">
              <a:buFont typeface="+mj-lt"/>
              <a:buAutoNum type="arabicPeriod"/>
            </a:pPr>
            <a:r>
              <a:rPr lang="en-US" sz="3200" dirty="0"/>
              <a:t>How would you interpret model output to address the research question?</a:t>
            </a:r>
          </a:p>
        </p:txBody>
      </p:sp>
    </p:spTree>
    <p:extLst>
      <p:ext uri="{BB962C8B-B14F-4D97-AF65-F5344CB8AC3E}">
        <p14:creationId xmlns:p14="http://schemas.microsoft.com/office/powerpoint/2010/main" val="2018839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E8B0A11-93C9-CB42-9698-9B76CBD5FB7F}"/>
              </a:ext>
            </a:extLst>
          </p:cNvPr>
          <p:cNvPicPr>
            <a:picLocks noChangeAspect="1"/>
          </p:cNvPicPr>
          <p:nvPr/>
        </p:nvPicPr>
        <p:blipFill>
          <a:blip r:embed="rId3"/>
          <a:stretch>
            <a:fillRect/>
          </a:stretch>
        </p:blipFill>
        <p:spPr>
          <a:xfrm>
            <a:off x="355600" y="6350"/>
            <a:ext cx="8432800" cy="6845300"/>
          </a:xfrm>
          <a:prstGeom prst="rect">
            <a:avLst/>
          </a:prstGeom>
        </p:spPr>
      </p:pic>
    </p:spTree>
    <p:extLst>
      <p:ext uri="{BB962C8B-B14F-4D97-AF65-F5344CB8AC3E}">
        <p14:creationId xmlns:p14="http://schemas.microsoft.com/office/powerpoint/2010/main" val="12770949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2A73B-96D9-5149-831A-49DC20C216F1}"/>
              </a:ext>
            </a:extLst>
          </p:cNvPr>
          <p:cNvSpPr>
            <a:spLocks noGrp="1"/>
          </p:cNvSpPr>
          <p:nvPr>
            <p:ph type="title"/>
          </p:nvPr>
        </p:nvSpPr>
        <p:spPr>
          <a:xfrm>
            <a:off x="427306" y="107293"/>
            <a:ext cx="7886700" cy="1325563"/>
          </a:xfrm>
        </p:spPr>
        <p:txBody>
          <a:bodyPr>
            <a:normAutofit/>
          </a:bodyPr>
          <a:lstStyle/>
          <a:p>
            <a:r>
              <a:rPr lang="en-US" sz="3600" dirty="0"/>
              <a:t>FILL IN WITH YOUR GROUP</a:t>
            </a:r>
          </a:p>
        </p:txBody>
      </p:sp>
      <p:sp>
        <p:nvSpPr>
          <p:cNvPr id="8" name="TextBox 7">
            <a:extLst>
              <a:ext uri="{FF2B5EF4-FFF2-40B4-BE49-F238E27FC236}">
                <a16:creationId xmlns:a16="http://schemas.microsoft.com/office/drawing/2014/main" id="{3DE7D5CE-B301-1143-959C-F3C8AB45B6A6}"/>
              </a:ext>
            </a:extLst>
          </p:cNvPr>
          <p:cNvSpPr txBox="1"/>
          <p:nvPr/>
        </p:nvSpPr>
        <p:spPr>
          <a:xfrm>
            <a:off x="0" y="1943425"/>
            <a:ext cx="9144000" cy="2092881"/>
          </a:xfrm>
          <a:prstGeom prst="rect">
            <a:avLst/>
          </a:prstGeom>
          <a:noFill/>
        </p:spPr>
        <p:txBody>
          <a:bodyPr wrap="square" rtlCol="0">
            <a:spAutoFit/>
          </a:bodyPr>
          <a:lstStyle/>
          <a:p>
            <a:pPr marL="285750" indent="-285750">
              <a:buFont typeface="Wingdings" pitchFamily="2" charset="2"/>
              <a:buChar char="Ø"/>
            </a:pPr>
            <a:r>
              <a:rPr lang="en-US" sz="2600" b="1" dirty="0"/>
              <a:t>Goal:</a:t>
            </a:r>
            <a:endParaRPr lang="en-US" sz="2600" dirty="0"/>
          </a:p>
          <a:p>
            <a:pPr marL="285750" indent="-285750">
              <a:buFont typeface="Wingdings" pitchFamily="2" charset="2"/>
              <a:buChar char="Ø"/>
            </a:pPr>
            <a:r>
              <a:rPr lang="en-US" sz="2600" b="1" dirty="0"/>
              <a:t>Target:</a:t>
            </a:r>
            <a:endParaRPr lang="en-US" sz="2600" dirty="0"/>
          </a:p>
          <a:p>
            <a:pPr marL="285750" indent="-285750">
              <a:buFont typeface="Wingdings" pitchFamily="2" charset="2"/>
              <a:buChar char="Ø"/>
            </a:pPr>
            <a:r>
              <a:rPr lang="en-US" sz="2600" b="1" dirty="0"/>
              <a:t>Predictors:</a:t>
            </a:r>
            <a:endParaRPr lang="en-US" sz="2600" dirty="0"/>
          </a:p>
          <a:p>
            <a:pPr marL="285750" indent="-285750">
              <a:buFont typeface="Wingdings" pitchFamily="2" charset="2"/>
              <a:buChar char="Ø"/>
            </a:pPr>
            <a:r>
              <a:rPr lang="en-US" sz="2600" b="1" dirty="0"/>
              <a:t>Techniques:</a:t>
            </a:r>
            <a:endParaRPr lang="en-US" sz="2600" dirty="0"/>
          </a:p>
          <a:p>
            <a:pPr marL="285750" indent="-285750">
              <a:buFont typeface="Wingdings" pitchFamily="2" charset="2"/>
              <a:buChar char="Ø"/>
            </a:pPr>
            <a:r>
              <a:rPr lang="en-US" sz="2600" b="1" dirty="0"/>
              <a:t>Validation</a:t>
            </a:r>
            <a:r>
              <a:rPr lang="en-US" sz="2600" dirty="0"/>
              <a:t>:</a:t>
            </a:r>
            <a:endParaRPr lang="en-US" sz="2600" b="1" dirty="0"/>
          </a:p>
        </p:txBody>
      </p:sp>
    </p:spTree>
    <p:extLst>
      <p:ext uri="{BB962C8B-B14F-4D97-AF65-F5344CB8AC3E}">
        <p14:creationId xmlns:p14="http://schemas.microsoft.com/office/powerpoint/2010/main" val="2649479990"/>
      </p:ext>
    </p:extLst>
  </p:cSld>
  <p:clrMapOvr>
    <a:masterClrMapping/>
  </p:clrMapOvr>
</p:sld>
</file>

<file path=ppt/theme/theme1.xml><?xml version="1.0" encoding="utf-8"?>
<a:theme xmlns:a="http://schemas.openxmlformats.org/drawingml/2006/main" name="Office Theme">
  <a:themeElements>
    <a:clrScheme name="Biostat202">
      <a:dk1>
        <a:srgbClr val="000000"/>
      </a:dk1>
      <a:lt1>
        <a:srgbClr val="FFE1AD"/>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7396F264-0114-7B4F-B46D-B8A4265656A2}" vid="{B90AB17B-02C1-A046-9BFA-5EFDF31620A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Kornak1</Template>
  <TotalTime>36188</TotalTime>
  <Words>2382</Words>
  <Application>Microsoft Macintosh PowerPoint</Application>
  <PresentationFormat>On-screen Show (4:3)</PresentationFormat>
  <Paragraphs>197</Paragraphs>
  <Slides>24</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Book Antiqua</vt:lpstr>
      <vt:lpstr>Calibri</vt:lpstr>
      <vt:lpstr>Wingdings</vt:lpstr>
      <vt:lpstr>Office Theme</vt:lpstr>
      <vt:lpstr>Biostat 202: Opportunities and Challenges of “Big Data”: Review and Case Studies </vt:lpstr>
      <vt:lpstr>Announcements</vt:lpstr>
      <vt:lpstr>“Big Data”</vt:lpstr>
      <vt:lpstr>Structured vs unstructured data</vt:lpstr>
      <vt:lpstr>A historical view</vt:lpstr>
      <vt:lpstr>PowerPoint Presentation</vt:lpstr>
      <vt:lpstr>Supervised vs unsupervised</vt:lpstr>
      <vt:lpstr>Supervised vs unsupervised</vt:lpstr>
      <vt:lpstr>Model Validation</vt:lpstr>
      <vt:lpstr>Orange review of validation</vt:lpstr>
      <vt:lpstr>Evaluation Metrics</vt:lpstr>
      <vt:lpstr>Ensemble methods</vt:lpstr>
      <vt:lpstr>Causal Inference</vt:lpstr>
      <vt:lpstr>Thoughts on Big Data</vt:lpstr>
      <vt:lpstr>Case Studies</vt:lpstr>
      <vt:lpstr>Example</vt:lpstr>
      <vt:lpstr>Example</vt:lpstr>
      <vt:lpstr>Case Study # 1</vt:lpstr>
      <vt:lpstr>Case Study # 2</vt:lpstr>
      <vt:lpstr>Case Study # 3</vt:lpstr>
      <vt:lpstr>Case Study # 4</vt:lpstr>
      <vt:lpstr>Consider the following (suggestions):</vt:lpstr>
      <vt:lpstr>PowerPoint Presentation</vt:lpstr>
      <vt:lpstr>FILL IN WITH YOUR GROUP</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John Kornak</dc:creator>
  <cp:keywords/>
  <dc:description/>
  <cp:lastModifiedBy>Scheffler, Aaron</cp:lastModifiedBy>
  <cp:revision>362</cp:revision>
  <cp:lastPrinted>2019-09-09T17:02:07Z</cp:lastPrinted>
  <dcterms:created xsi:type="dcterms:W3CDTF">2016-07-20T10:16:15Z</dcterms:created>
  <dcterms:modified xsi:type="dcterms:W3CDTF">2021-08-26T18:26:39Z</dcterms:modified>
  <cp:category/>
</cp:coreProperties>
</file>