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6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78" r:id="rId3"/>
    <p:sldMasterId id="2147483691" r:id="rId4"/>
    <p:sldMasterId id="2147483703" r:id="rId5"/>
    <p:sldMasterId id="2147483729" r:id="rId6"/>
    <p:sldMasterId id="2147483741" r:id="rId7"/>
  </p:sldMasterIdLst>
  <p:notesMasterIdLst>
    <p:notesMasterId r:id="rId48"/>
  </p:notesMasterIdLst>
  <p:sldIdLst>
    <p:sldId id="257" r:id="rId8"/>
    <p:sldId id="268" r:id="rId9"/>
    <p:sldId id="270" r:id="rId10"/>
    <p:sldId id="261" r:id="rId11"/>
    <p:sldId id="269" r:id="rId12"/>
    <p:sldId id="271" r:id="rId13"/>
    <p:sldId id="262" r:id="rId14"/>
    <p:sldId id="272" r:id="rId15"/>
    <p:sldId id="298" r:id="rId16"/>
    <p:sldId id="263" r:id="rId17"/>
    <p:sldId id="273" r:id="rId18"/>
    <p:sldId id="281" r:id="rId19"/>
    <p:sldId id="279" r:id="rId20"/>
    <p:sldId id="274" r:id="rId21"/>
    <p:sldId id="285" r:id="rId22"/>
    <p:sldId id="276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286" r:id="rId40"/>
    <p:sldId id="290" r:id="rId41"/>
    <p:sldId id="304" r:id="rId42"/>
    <p:sldId id="289" r:id="rId43"/>
    <p:sldId id="284" r:id="rId44"/>
    <p:sldId id="300" r:id="rId45"/>
    <p:sldId id="301" r:id="rId46"/>
    <p:sldId id="325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5" autoAdjust="0"/>
    <p:restoredTop sz="94660"/>
  </p:normalViewPr>
  <p:slideViewPr>
    <p:cSldViewPr>
      <p:cViewPr varScale="1">
        <p:scale>
          <a:sx n="65" d="100"/>
          <a:sy n="65" d="100"/>
        </p:scale>
        <p:origin x="18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685344108229686"/>
          <c:y val="7.5503183269215901E-2"/>
          <c:w val="0.8365538853097908"/>
          <c:h val="0.888598079086267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'Subgp DM graph_UPDATED 100811'!$A$9</c:f>
              <c:strCache>
                <c:ptCount val="1"/>
                <c:pt idx="0">
                  <c:v>Incident Diabetes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3300"/>
              </a:solidFill>
            </c:spPr>
            <c:extLst>
              <c:ext xmlns:c16="http://schemas.microsoft.com/office/drawing/2014/chart" uri="{C3380CC4-5D6E-409C-BE32-E72D297353CC}">
                <c16:uniqueId val="{00000001-10DB-41F6-B5F9-FD24F767AD34}"/>
              </c:ext>
            </c:extLst>
          </c:dPt>
          <c:dPt>
            <c:idx val="1"/>
            <c:invertIfNegative val="0"/>
            <c:bubble3D val="0"/>
            <c:spPr>
              <a:solidFill>
                <a:srgbClr val="1C5A28"/>
              </a:solidFill>
            </c:spPr>
            <c:extLst>
              <c:ext xmlns:c16="http://schemas.microsoft.com/office/drawing/2014/chart" uri="{C3380CC4-5D6E-409C-BE32-E72D297353CC}">
                <c16:uniqueId val="{00000003-10DB-41F6-B5F9-FD24F767AD34}"/>
              </c:ext>
            </c:extLst>
          </c:dPt>
          <c:dPt>
            <c:idx val="2"/>
            <c:invertIfNegative val="0"/>
            <c:bubble3D val="0"/>
            <c:spPr>
              <a:solidFill>
                <a:srgbClr val="339933"/>
              </a:solidFill>
            </c:spPr>
            <c:extLst>
              <c:ext xmlns:c16="http://schemas.microsoft.com/office/drawing/2014/chart" uri="{C3380CC4-5D6E-409C-BE32-E72D297353CC}">
                <c16:uniqueId val="{00000005-10DB-41F6-B5F9-FD24F767AD34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7-10DB-41F6-B5F9-FD24F767AD34}"/>
              </c:ext>
            </c:extLst>
          </c:dPt>
          <c:cat>
            <c:strRef>
              <c:f>'Subgp DM graph_UPDATED 100811'!$B$8:$E$8</c:f>
              <c:strCache>
                <c:ptCount val="4"/>
                <c:pt idx="0">
                  <c:v>African Americans</c:v>
                </c:pt>
                <c:pt idx="1">
                  <c:v>Mexican Americans</c:v>
                </c:pt>
                <c:pt idx="2">
                  <c:v>Low Income</c:v>
                </c:pt>
                <c:pt idx="3">
                  <c:v>All Californians</c:v>
                </c:pt>
              </c:strCache>
            </c:strRef>
          </c:cat>
          <c:val>
            <c:numRef>
              <c:f>'Subgp DM graph_UPDATED 100811'!$B$9:$E$9</c:f>
              <c:numCache>
                <c:formatCode>#,##0</c:formatCode>
                <c:ptCount val="4"/>
                <c:pt idx="0">
                  <c:v>-483</c:v>
                </c:pt>
                <c:pt idx="1">
                  <c:v>-435</c:v>
                </c:pt>
                <c:pt idx="2" formatCode="General">
                  <c:v>-278</c:v>
                </c:pt>
                <c:pt idx="3">
                  <c:v>-135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0DB-41F6-B5F9-FD24F767AD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4045568"/>
        <c:axId val="144047104"/>
      </c:barChart>
      <c:catAx>
        <c:axId val="144045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ln>
            <a:solidFill>
              <a:sysClr val="windowText" lastClr="000000"/>
            </a:solidFill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44047104"/>
        <c:crosses val="autoZero"/>
        <c:auto val="1"/>
        <c:lblAlgn val="ctr"/>
        <c:lblOffset val="100"/>
        <c:noMultiLvlLbl val="0"/>
      </c:catAx>
      <c:valAx>
        <c:axId val="14404710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3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US" sz="1300" dirty="0"/>
                  <a:t>Incident  rate of new diabetes cases  (per </a:t>
                </a:r>
                <a:r>
                  <a:rPr lang="en-US" sz="1300" dirty="0" smtClean="0"/>
                  <a:t>1,000,000 person </a:t>
                </a:r>
                <a:r>
                  <a:rPr lang="en-US" sz="1300" dirty="0"/>
                  <a:t>years) </a:t>
                </a:r>
              </a:p>
            </c:rich>
          </c:tx>
          <c:layout>
            <c:manualLayout>
              <c:xMode val="edge"/>
              <c:yMode val="edge"/>
              <c:x val="1.237367886987524E-2"/>
              <c:y val="0.11915010049362126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44045568"/>
        <c:crosses val="autoZero"/>
        <c:crossBetween val="between"/>
      </c:valAx>
      <c:spPr>
        <a:solidFill>
          <a:sysClr val="window" lastClr="FFFFFF"/>
        </a:solidFill>
      </c:spPr>
    </c:plotArea>
    <c:plotVisOnly val="1"/>
    <c:dispBlanksAs val="gap"/>
    <c:showDLblsOverMax val="0"/>
  </c:chart>
  <c:spPr>
    <a:solidFill>
      <a:sysClr val="window" lastClr="FFFFFF"/>
    </a:solidFill>
    <a:ln>
      <a:noFill/>
    </a:ln>
  </c:spPr>
  <c:txPr>
    <a:bodyPr/>
    <a:lstStyle/>
    <a:p>
      <a:pPr>
        <a:defRPr sz="90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5FB97C-86A5-48D8-8546-CAA4C0AB7045}" type="datetimeFigureOut">
              <a:rPr lang="en-US" smtClean="0"/>
              <a:t>3/12/2018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B3687-3FDB-4BB2-877C-D36D55BAB3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425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8CE332-6E9C-4D11-9F5B-65AA288B18B8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06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55BF129-1853-4F2B-BB97-2163CDD9CB42}" type="slidenum">
              <a:rPr lang="en-US" altLang="en-US" smtClean="0">
                <a:solidFill>
                  <a:prstClr val="black"/>
                </a:solidFill>
                <a:latin typeface="Garamond" pitchFamily="18" charset="0"/>
              </a:rPr>
              <a:pPr>
                <a:spcBef>
                  <a:spcPct val="0"/>
                </a:spcBef>
              </a:pPr>
              <a:t>15</a:t>
            </a:fld>
            <a:endParaRPr lang="en-US" altLang="en-US" smtClean="0">
              <a:solidFill>
                <a:prstClr val="black"/>
              </a:solidFill>
              <a:latin typeface="Garamond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500" indent="-278849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0069" indent="-22276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8719" indent="-22276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7369" indent="-22276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66020" indent="-22276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14670" indent="-22276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63320" indent="-22276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11971" indent="-22276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73799A2-545A-4F0A-908A-3F5C0769F914}" type="slidenum">
              <a:rPr lang="en-US" altLang="en-US" smtClean="0">
                <a:solidFill>
                  <a:srgbClr val="000000"/>
                </a:solidFill>
                <a:latin typeface="Arial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 dirty="0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234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D11CED-4C88-473E-B3ED-0906C83740C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4710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77B8EA-B9DF-4502-BDB4-5D29EFC7FB2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710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2E7332B-F877-41EC-AC65-6AA588F82CC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71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1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solidFill>
                  <a:schemeClr val="tx2"/>
                </a:solidFill>
              </a:rPr>
              <a:t>Source: The Center for Science in the Public Interest, http://www.cspinet.org/salt/SaltSources.pdf Accessed August 13, 2009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229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EB774F-2B85-434C-9C20-D4277721A29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4813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CAD6F3-A27B-4C28-84EF-6E2D178F9B0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813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2A0FC4-EF27-4101-9F87-46D7FDB9F46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81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latin typeface="Arial" charset="0"/>
              </a:rPr>
              <a:t>Source: </a:t>
            </a:r>
            <a:r>
              <a:rPr lang="en-US" smtClean="0"/>
              <a:t>http://www.nyc.gov/html/doh/downloads/pdf/cardio/cardio-salt-factsheet.pdf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45979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7EE536-4AAD-4EA8-8053-06B47DE3438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343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294508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227097"/>
            <a:ext cx="1524000" cy="630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7068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320C76-A04C-42EC-B45F-EFC51A1992CE}" type="slidenum">
              <a:rPr lang="en-US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812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EA0DB09-792B-42A0-98CB-08A0AE1E832A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1E2F210-B69C-42F0-8107-AF0EF6D135BB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276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7435F9-B677-4B98-B4A6-3AD6F5EC45ED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31607E3-41CB-41AB-B08E-9EB0DE89619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124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03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116BE37-4F53-4141-B4D6-4CB5B3FEBF8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2D67C37-78D5-49F8-B732-6711843F403C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101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9BE9D4-892E-4947-9756-9E23C45B234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D115B0D-7298-4BCC-8B45-0671093FD4A1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7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65B2B90-086F-4897-80BB-99673807FFA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3E42EC6-405B-41EC-889D-F5E407DC420B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61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A80CF31-6BD4-487C-B7E9-D3879F39F5EA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95C76C8-D4A4-4778-A9D9-5ABC1F11DDD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598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DDD06D6-CEDA-4B4B-A85D-9F768C2F9AA7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22597BA-2897-492F-8DEB-13A27BBBCB42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989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A4BA01-4336-48EA-AB6E-742DD6B6DF1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A8938B-A0A9-494F-9E66-FCD6D2F613B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906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AEF1FF4-54A5-4372-B3B2-5CF6F8C3499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41CB1D3-B870-4CE5-93B8-A3D7E06A65E5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432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88227B6-C509-497A-AC84-B0F3CBE53D54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0E7E255-44D2-42BE-8875-86371A889290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442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22AE409-CB20-48A4-8589-2C79FEB5CEB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801A1EC-0EE3-4574-B487-055EE8018F7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481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557048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7435F9-B677-4B98-B4A6-3AD6F5EC45ED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31607E3-41CB-41AB-B08E-9EB0DE89619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235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3613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116BE37-4F53-4141-B4D6-4CB5B3FEBF8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2D67C37-78D5-49F8-B732-6711843F403C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4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9BE9D4-892E-4947-9756-9E23C45B234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D115B0D-7298-4BCC-8B45-0671093FD4A1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4508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65B2B90-086F-4897-80BB-99673807FFA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3E42EC6-405B-41EC-889D-F5E407DC420B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751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A80CF31-6BD4-487C-B7E9-D3879F39F5EA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95C76C8-D4A4-4778-A9D9-5ABC1F11DDD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9818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DDD06D6-CEDA-4B4B-A85D-9F768C2F9AA7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22597BA-2897-492F-8DEB-13A27BBBCB42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9195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A4BA01-4336-48EA-AB6E-742DD6B6DF11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A8938B-A0A9-494F-9E66-FCD6D2F613B4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6144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AEF1FF4-54A5-4372-B3B2-5CF6F8C34999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41CB1D3-B870-4CE5-93B8-A3D7E06A65E5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216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88227B6-C509-497A-AC84-B0F3CBE53D54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0E7E255-44D2-42BE-8875-86371A889290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09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22AE409-CB20-48A4-8589-2C79FEB5CEBB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96000"/>
            <a:ext cx="9144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801A1EC-0EE3-4574-B487-055EE8018F7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716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1159643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520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73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4454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2451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221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4354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8033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5484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6877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7050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7B97-66FC-43CE-9238-F02AF187220A}" type="datetimeFigureOut">
              <a:rPr lang="en-US" smtClean="0">
                <a:solidFill>
                  <a:srgbClr val="D6ECFF"/>
                </a:solidFill>
              </a:rPr>
              <a:pPr/>
              <a:t>3/12/2018</a:t>
            </a:fld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3189-A515-4729-AB75-503CD7A155EE}" type="slidenum">
              <a:rPr lang="en-US" smtClean="0">
                <a:solidFill>
                  <a:srgbClr val="D6ECFF"/>
                </a:solidFill>
              </a:rPr>
              <a:pPr/>
              <a:t>‹#›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6502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5791200"/>
            <a:ext cx="2229612" cy="114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7420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55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9567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8961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599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5483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1628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566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6610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1482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55544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C2B5A0F-0433-49D3-B65B-5094398A4F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955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7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55576-B3F3-488A-B82E-CBE62042BB75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736CC-4798-4ECF-BA69-351318ECFB24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44801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7A047-8E1F-4086-B176-8685F06EBB11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09C3F-3BE4-4A39-90E8-94232D681A82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6523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8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7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6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5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AFF63-D4D7-4C0A-A630-E0651B261AD3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8807-DDCA-4424-B33C-1A1EFD5B1079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3538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2892-7B8E-43B3-A647-8EEB2DD84BE8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50602-F626-4E47-AB62-C26C0D672F0A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0782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15" indent="0">
              <a:buNone/>
              <a:defRPr sz="2000" b="1"/>
            </a:lvl2pPr>
            <a:lvl3pPr marL="913832" indent="0">
              <a:buNone/>
              <a:defRPr sz="1800" b="1"/>
            </a:lvl3pPr>
            <a:lvl4pPr marL="1370748" indent="0">
              <a:buNone/>
              <a:defRPr sz="1600" b="1"/>
            </a:lvl4pPr>
            <a:lvl5pPr marL="1827662" indent="0">
              <a:buNone/>
              <a:defRPr sz="1600" b="1"/>
            </a:lvl5pPr>
            <a:lvl6pPr marL="2284579" indent="0">
              <a:buNone/>
              <a:defRPr sz="1600" b="1"/>
            </a:lvl6pPr>
            <a:lvl7pPr marL="2741494" indent="0">
              <a:buNone/>
              <a:defRPr sz="1600" b="1"/>
            </a:lvl7pPr>
            <a:lvl8pPr marL="3198408" indent="0">
              <a:buNone/>
              <a:defRPr sz="1600" b="1"/>
            </a:lvl8pPr>
            <a:lvl9pPr marL="3655325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15" indent="0">
              <a:buNone/>
              <a:defRPr sz="2000" b="1"/>
            </a:lvl2pPr>
            <a:lvl3pPr marL="913832" indent="0">
              <a:buNone/>
              <a:defRPr sz="1800" b="1"/>
            </a:lvl3pPr>
            <a:lvl4pPr marL="1370748" indent="0">
              <a:buNone/>
              <a:defRPr sz="1600" b="1"/>
            </a:lvl4pPr>
            <a:lvl5pPr marL="1827662" indent="0">
              <a:buNone/>
              <a:defRPr sz="1600" b="1"/>
            </a:lvl5pPr>
            <a:lvl6pPr marL="2284579" indent="0">
              <a:buNone/>
              <a:defRPr sz="1600" b="1"/>
            </a:lvl6pPr>
            <a:lvl7pPr marL="2741494" indent="0">
              <a:buNone/>
              <a:defRPr sz="1600" b="1"/>
            </a:lvl7pPr>
            <a:lvl8pPr marL="3198408" indent="0">
              <a:buNone/>
              <a:defRPr sz="1600" b="1"/>
            </a:lvl8pPr>
            <a:lvl9pPr marL="3655325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826EB-4BCC-4293-B632-8D3463F69FCE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6FD79-7EF5-4E9F-AE08-2590272C224E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2711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1E070-D9B4-4742-9572-440BD7659D50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C4D01-A6AE-4D18-A9D6-BC0F50BED912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8295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9578E-8E5F-46E4-A968-B36B7D0D4A19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310BD-5B67-4BC0-81EE-399F387068CC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86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4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915" indent="0">
              <a:buNone/>
              <a:defRPr sz="1200"/>
            </a:lvl2pPr>
            <a:lvl3pPr marL="913832" indent="0">
              <a:buNone/>
              <a:defRPr sz="1000"/>
            </a:lvl3pPr>
            <a:lvl4pPr marL="1370748" indent="0">
              <a:buNone/>
              <a:defRPr sz="900"/>
            </a:lvl4pPr>
            <a:lvl5pPr marL="1827662" indent="0">
              <a:buNone/>
              <a:defRPr sz="900"/>
            </a:lvl5pPr>
            <a:lvl6pPr marL="2284579" indent="0">
              <a:buNone/>
              <a:defRPr sz="900"/>
            </a:lvl6pPr>
            <a:lvl7pPr marL="2741494" indent="0">
              <a:buNone/>
              <a:defRPr sz="900"/>
            </a:lvl7pPr>
            <a:lvl8pPr marL="3198408" indent="0">
              <a:buNone/>
              <a:defRPr sz="900"/>
            </a:lvl8pPr>
            <a:lvl9pPr marL="3655325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F9257-50EE-4ACE-BB87-FC5BD3134B96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F35FF-D3F2-48A8-8FA1-C9774E1FBD91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37303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15" indent="0">
              <a:buNone/>
              <a:defRPr sz="2800"/>
            </a:lvl2pPr>
            <a:lvl3pPr marL="913832" indent="0">
              <a:buNone/>
              <a:defRPr sz="2400"/>
            </a:lvl3pPr>
            <a:lvl4pPr marL="1370748" indent="0">
              <a:buNone/>
              <a:defRPr sz="2000"/>
            </a:lvl4pPr>
            <a:lvl5pPr marL="1827662" indent="0">
              <a:buNone/>
              <a:defRPr sz="2000"/>
            </a:lvl5pPr>
            <a:lvl6pPr marL="2284579" indent="0">
              <a:buNone/>
              <a:defRPr sz="2000"/>
            </a:lvl6pPr>
            <a:lvl7pPr marL="2741494" indent="0">
              <a:buNone/>
              <a:defRPr sz="2000"/>
            </a:lvl7pPr>
            <a:lvl8pPr marL="3198408" indent="0">
              <a:buNone/>
              <a:defRPr sz="2000"/>
            </a:lvl8pPr>
            <a:lvl9pPr marL="3655325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915" indent="0">
              <a:buNone/>
              <a:defRPr sz="1200"/>
            </a:lvl2pPr>
            <a:lvl3pPr marL="913832" indent="0">
              <a:buNone/>
              <a:defRPr sz="1000"/>
            </a:lvl3pPr>
            <a:lvl4pPr marL="1370748" indent="0">
              <a:buNone/>
              <a:defRPr sz="900"/>
            </a:lvl4pPr>
            <a:lvl5pPr marL="1827662" indent="0">
              <a:buNone/>
              <a:defRPr sz="900"/>
            </a:lvl5pPr>
            <a:lvl6pPr marL="2284579" indent="0">
              <a:buNone/>
              <a:defRPr sz="900"/>
            </a:lvl6pPr>
            <a:lvl7pPr marL="2741494" indent="0">
              <a:buNone/>
              <a:defRPr sz="900"/>
            </a:lvl7pPr>
            <a:lvl8pPr marL="3198408" indent="0">
              <a:buNone/>
              <a:defRPr sz="900"/>
            </a:lvl8pPr>
            <a:lvl9pPr marL="3655325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DB98-9D44-4CFE-8075-E408B8FF88D1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B3974-F78C-46C1-9BFD-DAA94A305D5B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32918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0ED43-5F29-4184-927C-6DAF13D61C9E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7AAF7-3367-4BD3-A693-926514855F64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869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32F8B-E6A2-4669-88E3-D296DD0598D0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70673-0189-49D8-9FD8-9C150926FBC4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38144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D2A0D-D10C-4CCA-8635-4878F2016895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93E7D-60F8-4BF9-8B1A-17A63716DD64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3393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F33EE-C41F-40B6-A7B2-4F5465670FA7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E2D84-C83E-4708-8AD4-5AC40705CFB5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39269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AFCAB-C1DE-4465-9DD1-50C677970096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12672-30A4-4585-B1A2-8C75C8933849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3223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4B60E-4E55-4B1B-BB84-9A9A02E32ECC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533D6-66E2-40ED-BF52-BBA49476FDFE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88279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7FB38-530B-45AF-81D3-0B51E6DF1DF2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AB23E-EB0E-47F1-9AE1-23AADE5082DE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105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B6F21-5A10-4955-BBE8-645631858AD6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68B10-6159-4186-A432-4F276B822231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36178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1B282-F327-4054-8D9C-A93960547C52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5B615-D0B5-4FD9-A6E3-5655FE40E5CE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71686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B682F-3A97-4216-90D0-E147585F39E5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7F4E5-C5F1-4283-A7E1-BA4456B9D3A1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6787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AC1CD-5D97-440F-8FD8-A7C3C3ACC470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09BE0-ABFE-42E9-A7AE-7A75B08CBFB7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09276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26D92-FD18-43E5-8B70-1F56E708358A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E71A0-F3CF-4129-83C6-40EE9C3469FA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4133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CAE39-3B42-4D7E-BE35-F0BF4B6F2C11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E251E-EAA1-4646-95DD-76193767E11B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09731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66800" y="17526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98267-9A2B-4F53-8AC9-6BE85DFB4203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75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905000" cy="6858000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BBBBA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03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0"/>
            <a:ext cx="479901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248400"/>
            <a:ext cx="9636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144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905000" cy="6858000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BBBBA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055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248400"/>
            <a:ext cx="9636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5552"/>
            <a:ext cx="1600200" cy="66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93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905000" cy="6858000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BBBBA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055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248400"/>
            <a:ext cx="9636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5552"/>
            <a:ext cx="1600200" cy="66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56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0185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1000" t="86000" r="60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70CA4-408A-46E4-A16B-B4425545CC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7FDA4-B328-4F81-8572-A6CE36B6C24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5791200"/>
            <a:ext cx="2229612" cy="114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80" tIns="45692" rIns="91380" bIns="456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3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80" tIns="45692" rIns="91380" bIns="456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380" tIns="45692" rIns="91380" bIns="4569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3832">
              <a:defRPr/>
            </a:pPr>
            <a:fld id="{23F5D9D6-F6DC-4BCA-9760-EE8750532850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 defTabSz="913832">
                <a:defRPr/>
              </a:pPr>
              <a:t>3/12/2018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380" tIns="45692" rIns="91380" bIns="4569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3832"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380" tIns="45692" rIns="91380" bIns="4569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3832">
              <a:defRPr/>
            </a:pPr>
            <a:fld id="{BC0F2C69-889B-40DD-8600-31B90BBB199F}" type="slidenum">
              <a:rPr lang="en-US">
                <a:solidFill>
                  <a:prstClr val="white">
                    <a:tint val="75000"/>
                  </a:prstClr>
                </a:solidFill>
              </a:rPr>
              <a:pPr defTabSz="913832"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36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1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8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74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66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686" indent="-34268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488" indent="-285571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92" indent="-228459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206" indent="-228459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121" indent="-228459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036" indent="-228459" algn="l" defTabSz="9138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952" indent="-228459" algn="l" defTabSz="9138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868" indent="-228459" algn="l" defTabSz="9138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783" indent="-228459" algn="l" defTabSz="9138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15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832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748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662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579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494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408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325" algn="l" defTabSz="9138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17F0F96-711B-45EB-8083-46E3783E4768}" type="datetimeFigureOut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3/13/2018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BC68B0-7521-4C42-A445-B7B1BFA3DA99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0145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8.xml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8.xml"/><Relationship Id="rId1" Type="http://schemas.openxmlformats.org/officeDocument/2006/relationships/tags" Target="../tags/tag2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openxmlformats.org/officeDocument/2006/relationships/tags" Target="../tags/tag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gh8NxNnhoI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gh8NxNnhoI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 bwMode="auto">
          <a:xfrm>
            <a:off x="762000" y="2895600"/>
            <a:ext cx="7772400" cy="1241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4000" dirty="0" smtClean="0"/>
              <a:t>Strategic Science</a:t>
            </a:r>
            <a:endParaRPr lang="en-US" altLang="en-US" sz="4000" dirty="0" smtClean="0"/>
          </a:p>
        </p:txBody>
      </p:sp>
      <p:sp>
        <p:nvSpPr>
          <p:cNvPr id="24579" name="Subtitle 2"/>
          <p:cNvSpPr>
            <a:spLocks noGrp="1"/>
          </p:cNvSpPr>
          <p:nvPr>
            <p:ph type="subTitle" idx="1"/>
          </p:nvPr>
        </p:nvSpPr>
        <p:spPr bwMode="auto">
          <a:xfrm>
            <a:off x="762000" y="4267200"/>
            <a:ext cx="8117874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0"/>
              </a:spcBef>
            </a:pPr>
            <a:r>
              <a:rPr lang="en-US" altLang="en-US" sz="2400" dirty="0" smtClean="0"/>
              <a:t>Kirsten Bibbins-Domingo, MD PhD, MAS</a:t>
            </a:r>
          </a:p>
          <a:p>
            <a:pPr eaLnBrk="1" hangingPunct="1">
              <a:spcBef>
                <a:spcPts val="0"/>
              </a:spcBef>
            </a:pPr>
            <a:r>
              <a:rPr lang="en-US" altLang="en-US" sz="2400" dirty="0" smtClean="0"/>
              <a:t>Lee Goldman, MD Endowed Professor of Medicine</a:t>
            </a:r>
          </a:p>
          <a:p>
            <a:pPr eaLnBrk="1" hangingPunct="1">
              <a:spcBef>
                <a:spcPts val="0"/>
              </a:spcBef>
            </a:pPr>
            <a:r>
              <a:rPr lang="en-US" altLang="en-US" sz="2400" dirty="0" smtClean="0"/>
              <a:t>Professor of Medicine and Epidemiology </a:t>
            </a:r>
          </a:p>
          <a:p>
            <a:pPr eaLnBrk="1" hangingPunct="1">
              <a:spcBef>
                <a:spcPts val="0"/>
              </a:spcBef>
            </a:pPr>
            <a:endParaRPr lang="en-US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1057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470025"/>
          </a:xfrm>
        </p:spPr>
        <p:txBody>
          <a:bodyPr/>
          <a:lstStyle/>
          <a:p>
            <a:r>
              <a:rPr lang="en-US" dirty="0" smtClean="0"/>
              <a:t>Are we doing research that makes a difference to the health of the public?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Does the research we do help to alleviate disparities in health?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42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09600"/>
            <a:ext cx="6477000" cy="443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24400" y="5398716"/>
            <a:ext cx="401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From Brownell and Roberto, Lancet 2015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1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8600" y="4406900"/>
            <a:ext cx="8763000" cy="1362075"/>
          </a:xfrm>
        </p:spPr>
        <p:txBody>
          <a:bodyPr/>
          <a:lstStyle/>
          <a:p>
            <a:r>
              <a:rPr lang="en-US" dirty="0" smtClean="0"/>
              <a:t>Developing research 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Strategic research questions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525963"/>
          </a:xfrm>
        </p:spPr>
        <p:txBody>
          <a:bodyPr/>
          <a:lstStyle/>
          <a:p>
            <a:r>
              <a:rPr lang="en-US" dirty="0" smtClean="0"/>
              <a:t>Be inspired by the things that make you angry, upset, things that are unfair, things that you want to change.</a:t>
            </a:r>
          </a:p>
          <a:p>
            <a:endParaRPr lang="en-US" sz="1800" dirty="0"/>
          </a:p>
          <a:p>
            <a:r>
              <a:rPr lang="en-US" dirty="0" smtClean="0"/>
              <a:t>Understand the gaps in our understanding OR the gaps in awareness that research can address.</a:t>
            </a:r>
          </a:p>
          <a:p>
            <a:endParaRPr lang="en-US" sz="1800" dirty="0"/>
          </a:p>
          <a:p>
            <a:r>
              <a:rPr lang="en-US" dirty="0" smtClean="0"/>
              <a:t>Know what questions you have the tools to address.</a:t>
            </a:r>
          </a:p>
          <a:p>
            <a:endParaRPr lang="en-US" sz="1800" dirty="0"/>
          </a:p>
          <a:p>
            <a:r>
              <a:rPr lang="en-US" dirty="0" smtClean="0"/>
              <a:t>Who is the audience?  Who are the change agents?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925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u="sng" dirty="0" smtClean="0"/>
              <a:t>Additional considerations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en-US" dirty="0" smtClean="0"/>
              <a:t>Be wary of research questions chosen only for expediency</a:t>
            </a:r>
          </a:p>
          <a:p>
            <a:pPr lvl="1"/>
            <a:r>
              <a:rPr lang="en-US" dirty="0" smtClean="0"/>
              <a:t>But recognize </a:t>
            </a:r>
            <a:r>
              <a:rPr lang="en-US" dirty="0" smtClean="0"/>
              <a:t>that publications are important</a:t>
            </a:r>
            <a:endParaRPr lang="en-US" dirty="0" smtClean="0"/>
          </a:p>
          <a:p>
            <a:pPr lvl="1"/>
            <a:endParaRPr lang="en-US" sz="1600" dirty="0"/>
          </a:p>
          <a:p>
            <a:r>
              <a:rPr lang="en-US" dirty="0" smtClean="0"/>
              <a:t>A good strategic research question may still require several smaller questions to lay the groundwork.</a:t>
            </a:r>
          </a:p>
          <a:p>
            <a:endParaRPr lang="en-US" sz="1800" dirty="0"/>
          </a:p>
          <a:p>
            <a:r>
              <a:rPr lang="en-US" dirty="0" smtClean="0"/>
              <a:t>The value of working in teams/ </a:t>
            </a:r>
            <a:r>
              <a:rPr lang="en-US" dirty="0" err="1" smtClean="0"/>
              <a:t>transdisciplinary</a:t>
            </a:r>
            <a:r>
              <a:rPr lang="en-US" dirty="0" smtClean="0"/>
              <a:t>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27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the context of your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32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4"/>
          <p:cNvSpPr>
            <a:spLocks noChangeArrowheads="1"/>
          </p:cNvSpPr>
          <p:nvPr/>
        </p:nvSpPr>
        <p:spPr bwMode="ltGray">
          <a:xfrm>
            <a:off x="193675" y="654597"/>
            <a:ext cx="8686799" cy="510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Understanding patterns of health and disease</a:t>
            </a:r>
            <a:endParaRPr lang="en-U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Block Arc 26"/>
          <p:cNvSpPr/>
          <p:nvPr/>
        </p:nvSpPr>
        <p:spPr>
          <a:xfrm>
            <a:off x="1125538" y="1722438"/>
            <a:ext cx="6742112" cy="6675437"/>
          </a:xfrm>
          <a:prstGeom prst="blockArc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8" name="Block Arc 27"/>
          <p:cNvSpPr/>
          <p:nvPr/>
        </p:nvSpPr>
        <p:spPr>
          <a:xfrm>
            <a:off x="2028825" y="2632075"/>
            <a:ext cx="4911725" cy="5151438"/>
          </a:xfrm>
          <a:prstGeom prst="blockArc">
            <a:avLst/>
          </a:prstGeom>
          <a:solidFill>
            <a:srgbClr val="3399FF"/>
          </a:solidFill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29" name="Group 96"/>
          <p:cNvGrpSpPr>
            <a:grpSpLocks/>
          </p:cNvGrpSpPr>
          <p:nvPr/>
        </p:nvGrpSpPr>
        <p:grpSpPr bwMode="auto">
          <a:xfrm>
            <a:off x="2941638" y="3546475"/>
            <a:ext cx="3144837" cy="3305175"/>
            <a:chOff x="3017367" y="3759796"/>
            <a:chExt cx="3144656" cy="3304620"/>
          </a:xfrm>
        </p:grpSpPr>
        <p:sp>
          <p:nvSpPr>
            <p:cNvPr id="30" name="Chord 29"/>
            <p:cNvSpPr/>
            <p:nvPr/>
          </p:nvSpPr>
          <p:spPr>
            <a:xfrm rot="6741582">
              <a:off x="2937385" y="3839778"/>
              <a:ext cx="3304620" cy="3144656"/>
            </a:xfrm>
            <a:prstGeom prst="chord">
              <a:avLst>
                <a:gd name="adj1" fmla="val 3303767"/>
                <a:gd name="adj2" fmla="val 15611572"/>
              </a:avLst>
            </a:prstGeom>
            <a:solidFill>
              <a:srgbClr val="0000CC"/>
            </a:solidFill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 rot="5400000" flipH="1" flipV="1">
              <a:off x="3853216" y="4524049"/>
              <a:ext cx="1431685" cy="4762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76"/>
          <p:cNvGrpSpPr>
            <a:grpSpLocks/>
          </p:cNvGrpSpPr>
          <p:nvPr/>
        </p:nvGrpSpPr>
        <p:grpSpPr bwMode="auto">
          <a:xfrm>
            <a:off x="1135063" y="5075238"/>
            <a:ext cx="6753225" cy="1327150"/>
            <a:chOff x="800100" y="2562225"/>
            <a:chExt cx="5486400" cy="707021"/>
          </a:xfrm>
        </p:grpSpPr>
        <p:sp>
          <p:nvSpPr>
            <p:cNvPr id="33" name="Rectangle 32"/>
            <p:cNvSpPr/>
            <p:nvPr/>
          </p:nvSpPr>
          <p:spPr>
            <a:xfrm>
              <a:off x="800100" y="2562225"/>
              <a:ext cx="5486400" cy="514197"/>
            </a:xfrm>
            <a:prstGeom prst="rect">
              <a:avLst/>
            </a:prstGeom>
            <a:solidFill>
              <a:srgbClr val="0066FF"/>
            </a:solidFill>
            <a:ln>
              <a:solidFill>
                <a:srgbClr val="00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34" name="Straight Connector 33"/>
            <p:cNvCxnSpPr/>
            <p:nvPr/>
          </p:nvCxnSpPr>
          <p:spPr>
            <a:xfrm>
              <a:off x="800100" y="2562225"/>
              <a:ext cx="547737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23"/>
            <p:cNvSpPr txBox="1"/>
            <p:nvPr/>
          </p:nvSpPr>
          <p:spPr>
            <a:xfrm>
              <a:off x="2747553" y="2764352"/>
              <a:ext cx="1590204" cy="50489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2800" b="1" dirty="0">
                  <a:solidFill>
                    <a:prstClr val="white"/>
                  </a:solidFill>
                </a:rPr>
                <a:t>HEALTH</a:t>
              </a:r>
            </a:p>
          </p:txBody>
        </p:sp>
      </p:grpSp>
      <p:sp>
        <p:nvSpPr>
          <p:cNvPr id="36" name="TextBox 24"/>
          <p:cNvSpPr txBox="1"/>
          <p:nvPr/>
        </p:nvSpPr>
        <p:spPr>
          <a:xfrm>
            <a:off x="3341688" y="4119563"/>
            <a:ext cx="1122362" cy="811212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Behaviors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7" name="TextBox 25"/>
          <p:cNvSpPr txBox="1"/>
          <p:nvPr/>
        </p:nvSpPr>
        <p:spPr>
          <a:xfrm>
            <a:off x="4527550" y="4127500"/>
            <a:ext cx="1230313" cy="8112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Medical Care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8" name="TextBox 26"/>
          <p:cNvSpPr txBox="1"/>
          <p:nvPr/>
        </p:nvSpPr>
        <p:spPr>
          <a:xfrm>
            <a:off x="3268663" y="2927350"/>
            <a:ext cx="2536825" cy="6127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Living &amp; Working Conditions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 Homes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Communities</a:t>
            </a:r>
            <a:endParaRPr lang="en-US" sz="1400" b="1" dirty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3200400" y="1919288"/>
            <a:ext cx="2573338" cy="6508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Economic &amp; Social 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Opportunities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</a:t>
            </a: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Resources</a:t>
            </a:r>
          </a:p>
        </p:txBody>
      </p:sp>
      <p:sp>
        <p:nvSpPr>
          <p:cNvPr id="41" name="Text Box 21"/>
          <p:cNvSpPr txBox="1">
            <a:spLocks noChangeArrowheads="1"/>
          </p:cNvSpPr>
          <p:nvPr/>
        </p:nvSpPr>
        <p:spPr bwMode="ltGray">
          <a:xfrm>
            <a:off x="4561227" y="6242704"/>
            <a:ext cx="461089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en-US" sz="1100" dirty="0">
                <a:cs typeface="Arial" charset="0"/>
              </a:rPr>
              <a:t>Adapted from Braveman et al., for </a:t>
            </a:r>
            <a:r>
              <a:rPr kumimoji="1" lang="en-US" altLang="en-US" sz="1100" dirty="0" smtClean="0">
                <a:cs typeface="Arial" charset="0"/>
              </a:rPr>
              <a:t>RWJ Foundation</a:t>
            </a:r>
          </a:p>
          <a:p>
            <a:pPr eaLnBrk="1" hangingPunct="1">
              <a:spcBef>
                <a:spcPts val="0"/>
              </a:spcBef>
            </a:pPr>
            <a:r>
              <a:rPr kumimoji="1" lang="en-US" altLang="en-US" sz="1100" dirty="0" smtClean="0">
                <a:cs typeface="Arial" charset="0"/>
              </a:rPr>
              <a:t> </a:t>
            </a:r>
            <a:r>
              <a:rPr kumimoji="1" lang="en-US" altLang="en-US" sz="1100" dirty="0">
                <a:cs typeface="Arial" charset="0"/>
              </a:rPr>
              <a:t>Commission to Build a Healthier America | www.commissiononhealth.org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117600" y="5075238"/>
            <a:ext cx="6786563" cy="33855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 smtClean="0">
                <a:solidFill>
                  <a:schemeClr val="bg1"/>
                </a:solidFill>
                <a:cs typeface="Arial" charset="0"/>
              </a:rPr>
              <a:t>Interaction with genetic/other biological factors</a:t>
            </a:r>
            <a:endParaRPr lang="en-US" altLang="en-US" sz="1600" b="1" dirty="0">
              <a:solidFill>
                <a:schemeClr val="bg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56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"/>
            <a:ext cx="6205347" cy="545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0400" y="5867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248400" y="5689661"/>
            <a:ext cx="2320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Dankwa</a:t>
            </a:r>
            <a:r>
              <a:rPr lang="en-US" dirty="0" smtClean="0">
                <a:solidFill>
                  <a:schemeClr val="bg1"/>
                </a:solidFill>
              </a:rPr>
              <a:t>-Mullins et al. 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93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Conduct and publish High quality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01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Academic currency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en-US" dirty="0" smtClean="0"/>
              <a:t>Rigorous analysis</a:t>
            </a:r>
          </a:p>
          <a:p>
            <a:r>
              <a:rPr lang="en-US" dirty="0" smtClean="0"/>
              <a:t>Skeptical objectivity</a:t>
            </a:r>
          </a:p>
          <a:p>
            <a:r>
              <a:rPr lang="en-US" dirty="0" smtClean="0"/>
              <a:t>Peer review publication</a:t>
            </a:r>
          </a:p>
          <a:p>
            <a:r>
              <a:rPr lang="en-US" dirty="0" smtClean="0"/>
              <a:t>High impact journals</a:t>
            </a:r>
          </a:p>
          <a:p>
            <a:r>
              <a:rPr lang="en-US" dirty="0" smtClean="0"/>
              <a:t>Who is the audience you are trying to reach?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Researcher or advocate?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05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4406900"/>
            <a:ext cx="8991600" cy="1362075"/>
          </a:xfrm>
        </p:spPr>
        <p:txBody>
          <a:bodyPr/>
          <a:lstStyle/>
          <a:p>
            <a:r>
              <a:rPr lang="en-US" dirty="0" smtClean="0"/>
              <a:t>Case </a:t>
            </a:r>
            <a:r>
              <a:rPr lang="en-US" dirty="0" err="1" smtClean="0"/>
              <a:t>StudY</a:t>
            </a:r>
            <a:r>
              <a:rPr lang="en-US" dirty="0" smtClean="0"/>
              <a:t>:  My Patient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37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Causes of premature mortality in SF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66800"/>
            <a:ext cx="6086331" cy="5324331"/>
          </a:xfrm>
          <a:ln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28600" y="1676400"/>
            <a:ext cx="2438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African </a:t>
            </a:r>
            <a:r>
              <a:rPr lang="en-US" dirty="0">
                <a:solidFill>
                  <a:prstClr val="black"/>
                </a:solidFill>
              </a:rPr>
              <a:t>American (○</a:t>
            </a:r>
            <a:r>
              <a:rPr lang="en-US" dirty="0" smtClean="0">
                <a:solidFill>
                  <a:prstClr val="black"/>
                </a:solidFill>
              </a:rPr>
              <a:t>)</a:t>
            </a:r>
          </a:p>
          <a:p>
            <a:r>
              <a:rPr lang="en-US" dirty="0" smtClean="0">
                <a:solidFill>
                  <a:prstClr val="black"/>
                </a:solidFill>
              </a:rPr>
              <a:t>Latino/Hispanic </a:t>
            </a:r>
            <a:r>
              <a:rPr lang="en-US" dirty="0">
                <a:solidFill>
                  <a:prstClr val="black"/>
                </a:solidFill>
              </a:rPr>
              <a:t>(△</a:t>
            </a:r>
            <a:r>
              <a:rPr lang="en-US" dirty="0" smtClean="0">
                <a:solidFill>
                  <a:prstClr val="black"/>
                </a:solidFill>
              </a:rPr>
              <a:t>)</a:t>
            </a:r>
          </a:p>
          <a:p>
            <a:r>
              <a:rPr lang="en-US" dirty="0" smtClean="0">
                <a:solidFill>
                  <a:prstClr val="black"/>
                </a:solidFill>
              </a:rPr>
              <a:t>Asian/Pacific </a:t>
            </a:r>
            <a:r>
              <a:rPr lang="en-US" dirty="0" err="1" smtClean="0">
                <a:solidFill>
                  <a:prstClr val="black"/>
                </a:solidFill>
              </a:rPr>
              <a:t>Isl</a:t>
            </a:r>
            <a:r>
              <a:rPr lang="en-US" dirty="0" smtClean="0">
                <a:solidFill>
                  <a:prstClr val="black"/>
                </a:solidFill>
              </a:rPr>
              <a:t> (×) </a:t>
            </a:r>
          </a:p>
          <a:p>
            <a:r>
              <a:rPr lang="en-US" dirty="0" smtClean="0">
                <a:solidFill>
                  <a:prstClr val="black"/>
                </a:solidFill>
              </a:rPr>
              <a:t>White (+)</a:t>
            </a:r>
          </a:p>
          <a:p>
            <a:endParaRPr lang="en-US" dirty="0" smtClean="0">
              <a:solidFill>
                <a:prstClr val="black"/>
              </a:solidFill>
            </a:endParaRPr>
          </a:p>
          <a:p>
            <a:endParaRPr lang="en-US" dirty="0">
              <a:solidFill>
                <a:prstClr val="black"/>
              </a:solidFill>
            </a:endParaRPr>
          </a:p>
          <a:p>
            <a:r>
              <a:rPr lang="en-US" dirty="0" smtClean="0">
                <a:solidFill>
                  <a:prstClr val="black"/>
                </a:solidFill>
              </a:rPr>
              <a:t>Similar data for women (heart disease #1) but trauma/drugs replaced by cancers</a:t>
            </a:r>
            <a:endParaRPr lang="en-US" dirty="0">
              <a:solidFill>
                <a:prstClr val="black"/>
              </a:solidFill>
            </a:endParaRPr>
          </a:p>
          <a:p>
            <a:endParaRPr lang="en-US" dirty="0" smtClean="0">
              <a:solidFill>
                <a:prstClr val="black"/>
              </a:solidFill>
            </a:endParaRPr>
          </a:p>
          <a:p>
            <a:r>
              <a:rPr lang="en-US" dirty="0" smtClean="0">
                <a:solidFill>
                  <a:prstClr val="black"/>
                </a:solidFill>
              </a:rPr>
              <a:t>Aragon, et al. BMC Public Health 2008</a:t>
            </a:r>
            <a:endParaRPr lang="en-US" dirty="0">
              <a:solidFill>
                <a:prstClr val="black"/>
              </a:solidFill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09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hart 5"/>
          <p:cNvPicPr>
            <a:picLocks noGrp="1" noChangeArrowheads="1"/>
          </p:cNvPicPr>
          <p:nvPr>
            <p:ph type="body"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48"/>
          <a:stretch>
            <a:fillRect/>
          </a:stretch>
        </p:blipFill>
        <p:spPr>
          <a:xfrm>
            <a:off x="0" y="2055813"/>
            <a:ext cx="4267200" cy="3963987"/>
          </a:xfrm>
        </p:spPr>
      </p:pic>
      <p:sp>
        <p:nvSpPr>
          <p:cNvPr id="1027" name="Rectangle 2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674100" cy="914400"/>
          </a:xfrm>
        </p:spPr>
        <p:txBody>
          <a:bodyPr>
            <a:normAutofit/>
          </a:bodyPr>
          <a:lstStyle/>
          <a:p>
            <a:r>
              <a:rPr lang="en-US" sz="3800" dirty="0" smtClean="0">
                <a:latin typeface="+mn-lt"/>
              </a:rPr>
              <a:t>When do Heart Failure Deaths Occur?</a:t>
            </a:r>
          </a:p>
        </p:txBody>
      </p:sp>
      <p:grpSp>
        <p:nvGrpSpPr>
          <p:cNvPr id="139266" name="Group 2"/>
          <p:cNvGrpSpPr>
            <a:grpSpLocks/>
          </p:cNvGrpSpPr>
          <p:nvPr/>
        </p:nvGrpSpPr>
        <p:grpSpPr bwMode="auto">
          <a:xfrm>
            <a:off x="2514600" y="5257800"/>
            <a:ext cx="5934075" cy="1036638"/>
            <a:chOff x="1584" y="3312"/>
            <a:chExt cx="3738" cy="653"/>
          </a:xfrm>
        </p:grpSpPr>
        <p:sp>
          <p:nvSpPr>
            <p:cNvPr id="139267" name="Rectangle 3"/>
            <p:cNvSpPr>
              <a:spLocks noChangeArrowheads="1"/>
            </p:cNvSpPr>
            <p:nvPr/>
          </p:nvSpPr>
          <p:spPr bwMode="auto">
            <a:xfrm>
              <a:off x="3314" y="3638"/>
              <a:ext cx="958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eaLnBrk="0" hangingPunct="0"/>
              <a:r>
                <a:rPr lang="en-US" b="1" dirty="0">
                  <a:solidFill>
                    <a:prstClr val="black"/>
                  </a:solidFill>
                  <a:cs typeface="Times New Roman" pitchFamily="18" charset="0"/>
                </a:rPr>
                <a:t>65 +</a:t>
              </a:r>
              <a:endParaRPr 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139268" name="Rectangle 4"/>
            <p:cNvSpPr>
              <a:spLocks noChangeArrowheads="1"/>
            </p:cNvSpPr>
            <p:nvPr/>
          </p:nvSpPr>
          <p:spPr bwMode="auto">
            <a:xfrm>
              <a:off x="2976" y="3696"/>
              <a:ext cx="192" cy="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0" hangingPunct="0">
                <a:spcBef>
                  <a:spcPct val="20000"/>
                </a:spcBef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9269" name="Rectangle 5"/>
            <p:cNvSpPr>
              <a:spLocks noChangeArrowheads="1"/>
            </p:cNvSpPr>
            <p:nvPr/>
          </p:nvSpPr>
          <p:spPr bwMode="auto">
            <a:xfrm>
              <a:off x="2016" y="3638"/>
              <a:ext cx="81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eaLnBrk="0" hangingPunct="0"/>
              <a:r>
                <a:rPr lang="en-US" b="1" dirty="0">
                  <a:solidFill>
                    <a:prstClr val="black"/>
                  </a:solidFill>
                  <a:cs typeface="Times New Roman" pitchFamily="18" charset="0"/>
                </a:rPr>
                <a:t>55-64 </a:t>
              </a:r>
              <a:r>
                <a:rPr lang="en-US" b="1" dirty="0" err="1">
                  <a:solidFill>
                    <a:prstClr val="black"/>
                  </a:solidFill>
                  <a:cs typeface="Times New Roman" pitchFamily="18" charset="0"/>
                </a:rPr>
                <a:t>Yrs</a:t>
              </a:r>
              <a:endParaRPr 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139270" name="Rectangle 6"/>
            <p:cNvSpPr>
              <a:spLocks noChangeArrowheads="1"/>
            </p:cNvSpPr>
            <p:nvPr/>
          </p:nvSpPr>
          <p:spPr bwMode="auto">
            <a:xfrm>
              <a:off x="1624" y="3638"/>
              <a:ext cx="39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0" hangingPunct="0">
                <a:spcBef>
                  <a:spcPct val="20000"/>
                </a:spcBef>
              </a:pPr>
              <a:endParaRPr lang="en-US" sz="2800">
                <a:solidFill>
                  <a:prstClr val="black"/>
                </a:solidFill>
              </a:endParaRPr>
            </a:p>
          </p:txBody>
        </p:sp>
        <p:sp>
          <p:nvSpPr>
            <p:cNvPr id="139271" name="Rectangle 7"/>
            <p:cNvSpPr>
              <a:spLocks noChangeArrowheads="1"/>
            </p:cNvSpPr>
            <p:nvPr/>
          </p:nvSpPr>
          <p:spPr bwMode="auto">
            <a:xfrm>
              <a:off x="3312" y="3312"/>
              <a:ext cx="91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eaLnBrk="0" hangingPunct="0"/>
              <a:r>
                <a:rPr lang="en-US" b="1">
                  <a:solidFill>
                    <a:prstClr val="black"/>
                  </a:solidFill>
                  <a:cs typeface="Times New Roman" pitchFamily="18" charset="0"/>
                </a:rPr>
                <a:t>45-54 Yrs</a:t>
              </a:r>
              <a:endParaRPr lang="en-US" b="1">
                <a:solidFill>
                  <a:prstClr val="black"/>
                </a:solidFill>
              </a:endParaRPr>
            </a:p>
          </p:txBody>
        </p:sp>
        <p:sp>
          <p:nvSpPr>
            <p:cNvPr id="139272" name="Rectangle 8"/>
            <p:cNvSpPr>
              <a:spLocks noChangeArrowheads="1"/>
            </p:cNvSpPr>
            <p:nvPr/>
          </p:nvSpPr>
          <p:spPr bwMode="auto">
            <a:xfrm>
              <a:off x="2976" y="3312"/>
              <a:ext cx="24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0" hangingPunct="0">
                <a:spcBef>
                  <a:spcPct val="20000"/>
                </a:spcBef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9273" name="Rectangle 9"/>
            <p:cNvSpPr>
              <a:spLocks noChangeArrowheads="1"/>
            </p:cNvSpPr>
            <p:nvPr/>
          </p:nvSpPr>
          <p:spPr bwMode="auto">
            <a:xfrm>
              <a:off x="1968" y="3312"/>
              <a:ext cx="86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eaLnBrk="0" hangingPunct="0"/>
              <a:r>
                <a:rPr lang="en-US" b="1">
                  <a:solidFill>
                    <a:prstClr val="black"/>
                  </a:solidFill>
                  <a:cs typeface="Times New Roman" pitchFamily="18" charset="0"/>
                </a:rPr>
                <a:t>35-44 Yrs</a:t>
              </a:r>
              <a:endParaRPr lang="en-US" b="1">
                <a:solidFill>
                  <a:prstClr val="black"/>
                </a:solidFill>
              </a:endParaRPr>
            </a:p>
          </p:txBody>
        </p:sp>
        <p:sp>
          <p:nvSpPr>
            <p:cNvPr id="139274" name="Rectangle 10"/>
            <p:cNvSpPr>
              <a:spLocks noChangeArrowheads="1"/>
            </p:cNvSpPr>
            <p:nvPr/>
          </p:nvSpPr>
          <p:spPr bwMode="auto">
            <a:xfrm>
              <a:off x="1680" y="3312"/>
              <a:ext cx="39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eaLnBrk="0" hangingPunct="0">
                <a:spcBef>
                  <a:spcPct val="20000"/>
                </a:spcBef>
              </a:pPr>
              <a:endParaRPr lang="en-US" sz="2800">
                <a:solidFill>
                  <a:prstClr val="black"/>
                </a:solidFill>
              </a:endParaRPr>
            </a:p>
          </p:txBody>
        </p:sp>
        <p:sp>
          <p:nvSpPr>
            <p:cNvPr id="139275" name="Line 11"/>
            <p:cNvSpPr>
              <a:spLocks noChangeShapeType="1"/>
            </p:cNvSpPr>
            <p:nvPr/>
          </p:nvSpPr>
          <p:spPr bwMode="auto">
            <a:xfrm>
              <a:off x="1920" y="3312"/>
              <a:ext cx="3390" cy="1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9276" name="Line 12"/>
            <p:cNvSpPr>
              <a:spLocks noChangeShapeType="1"/>
            </p:cNvSpPr>
            <p:nvPr/>
          </p:nvSpPr>
          <p:spPr bwMode="auto">
            <a:xfrm>
              <a:off x="1932" y="3964"/>
              <a:ext cx="3390" cy="1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9277" name="Line 13"/>
            <p:cNvSpPr>
              <a:spLocks noChangeShapeType="1"/>
            </p:cNvSpPr>
            <p:nvPr/>
          </p:nvSpPr>
          <p:spPr bwMode="auto">
            <a:xfrm>
              <a:off x="1584" y="3312"/>
              <a:ext cx="0" cy="652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9278" name="Line 14"/>
            <p:cNvSpPr>
              <a:spLocks noChangeShapeType="1"/>
            </p:cNvSpPr>
            <p:nvPr/>
          </p:nvSpPr>
          <p:spPr bwMode="auto">
            <a:xfrm>
              <a:off x="4076" y="3312"/>
              <a:ext cx="0" cy="652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1029" name="Chart 4"/>
          <p:cNvPicPr>
            <a:picLocks noGrp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89" b="18748"/>
          <a:stretch>
            <a:fillRect/>
          </a:stretch>
        </p:blipFill>
        <p:spPr bwMode="auto">
          <a:xfrm>
            <a:off x="4572000" y="2209800"/>
            <a:ext cx="4113213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9282" name="Text Box 15"/>
          <p:cNvSpPr txBox="1">
            <a:spLocks noChangeArrowheads="1"/>
          </p:cNvSpPr>
          <p:nvPr/>
        </p:nvSpPr>
        <p:spPr bwMode="auto">
          <a:xfrm>
            <a:off x="2590800" y="2057400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  <a:latin typeface="Calibri"/>
                <a:ea typeface="ＭＳ Ｐゴシック"/>
                <a:cs typeface="ＭＳ Ｐゴシック"/>
              </a:rPr>
              <a:t>6%</a:t>
            </a:r>
          </a:p>
        </p:txBody>
      </p:sp>
      <p:sp>
        <p:nvSpPr>
          <p:cNvPr id="139283" name="Text Box 19"/>
          <p:cNvSpPr txBox="1">
            <a:spLocks noChangeArrowheads="1"/>
          </p:cNvSpPr>
          <p:nvPr/>
        </p:nvSpPr>
        <p:spPr bwMode="auto">
          <a:xfrm>
            <a:off x="990600" y="1447800"/>
            <a:ext cx="2438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prstClr val="white"/>
                </a:solidFill>
                <a:latin typeface="Calibri"/>
                <a:ea typeface="ＭＳ Ｐゴシック"/>
                <a:cs typeface="ＭＳ Ｐゴシック"/>
              </a:rPr>
              <a:t>US Blacks</a:t>
            </a:r>
          </a:p>
        </p:txBody>
      </p:sp>
      <p:sp>
        <p:nvSpPr>
          <p:cNvPr id="139284" name="Text Box 16"/>
          <p:cNvSpPr txBox="1">
            <a:spLocks noChangeArrowheads="1"/>
          </p:cNvSpPr>
          <p:nvPr/>
        </p:nvSpPr>
        <p:spPr bwMode="auto">
          <a:xfrm>
            <a:off x="6553200" y="1981200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  <a:latin typeface="Calibri"/>
                <a:ea typeface="ＭＳ Ｐゴシック"/>
                <a:cs typeface="ＭＳ Ｐゴシック"/>
              </a:rPr>
              <a:t>1%</a:t>
            </a:r>
          </a:p>
        </p:txBody>
      </p:sp>
      <p:sp>
        <p:nvSpPr>
          <p:cNvPr id="139285" name="Text Box 17"/>
          <p:cNvSpPr txBox="1">
            <a:spLocks noChangeArrowheads="1"/>
          </p:cNvSpPr>
          <p:nvPr/>
        </p:nvSpPr>
        <p:spPr bwMode="auto">
          <a:xfrm>
            <a:off x="6934200" y="1981200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  <a:latin typeface="Calibri"/>
                <a:ea typeface="ＭＳ Ｐゴシック"/>
                <a:cs typeface="ＭＳ Ｐゴシック"/>
              </a:rPr>
              <a:t>3%</a:t>
            </a:r>
          </a:p>
        </p:txBody>
      </p:sp>
      <p:sp>
        <p:nvSpPr>
          <p:cNvPr id="139286" name="Text Box 18"/>
          <p:cNvSpPr txBox="1">
            <a:spLocks noChangeArrowheads="1"/>
          </p:cNvSpPr>
          <p:nvPr/>
        </p:nvSpPr>
        <p:spPr bwMode="auto">
          <a:xfrm>
            <a:off x="7391400" y="2057400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  <a:latin typeface="Calibri"/>
                <a:ea typeface="ＭＳ Ｐゴシック"/>
                <a:cs typeface="ＭＳ Ｐゴシック"/>
              </a:rPr>
              <a:t>6%</a:t>
            </a:r>
          </a:p>
        </p:txBody>
      </p:sp>
      <p:sp>
        <p:nvSpPr>
          <p:cNvPr id="139287" name="Text Box 20"/>
          <p:cNvSpPr txBox="1">
            <a:spLocks noChangeArrowheads="1"/>
          </p:cNvSpPr>
          <p:nvPr/>
        </p:nvSpPr>
        <p:spPr bwMode="auto">
          <a:xfrm>
            <a:off x="4953000" y="1447800"/>
            <a:ext cx="259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prstClr val="white"/>
                </a:solidFill>
                <a:latin typeface="Calibri"/>
                <a:ea typeface="ＭＳ Ｐゴシック"/>
                <a:cs typeface="ＭＳ Ｐゴシック"/>
              </a:rPr>
              <a:t>      US Whites</a:t>
            </a:r>
          </a:p>
        </p:txBody>
      </p:sp>
      <p:sp>
        <p:nvSpPr>
          <p:cNvPr id="139290" name="Rectangle 26"/>
          <p:cNvSpPr>
            <a:spLocks noChangeArrowheads="1"/>
          </p:cNvSpPr>
          <p:nvPr/>
        </p:nvSpPr>
        <p:spPr bwMode="auto">
          <a:xfrm>
            <a:off x="2819400" y="5410200"/>
            <a:ext cx="228600" cy="228600"/>
          </a:xfrm>
          <a:prstGeom prst="rect">
            <a:avLst/>
          </a:prstGeom>
          <a:solidFill>
            <a:srgbClr val="3463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1" name="Rectangle 27"/>
          <p:cNvSpPr>
            <a:spLocks noChangeArrowheads="1"/>
          </p:cNvSpPr>
          <p:nvPr/>
        </p:nvSpPr>
        <p:spPr bwMode="auto">
          <a:xfrm>
            <a:off x="2819400" y="5943600"/>
            <a:ext cx="228600" cy="228600"/>
          </a:xfrm>
          <a:prstGeom prst="rect">
            <a:avLst/>
          </a:prstGeom>
          <a:solidFill>
            <a:srgbClr val="55953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2" name="Rectangle 28"/>
          <p:cNvSpPr>
            <a:spLocks noChangeArrowheads="1"/>
          </p:cNvSpPr>
          <p:nvPr/>
        </p:nvSpPr>
        <p:spPr bwMode="auto">
          <a:xfrm>
            <a:off x="4800600" y="5410200"/>
            <a:ext cx="228600" cy="227013"/>
          </a:xfrm>
          <a:prstGeom prst="rect">
            <a:avLst/>
          </a:prstGeom>
          <a:solidFill>
            <a:srgbClr val="C94137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3" name="Rectangle 29"/>
          <p:cNvSpPr>
            <a:spLocks noChangeArrowheads="1"/>
          </p:cNvSpPr>
          <p:nvPr/>
        </p:nvSpPr>
        <p:spPr bwMode="auto">
          <a:xfrm>
            <a:off x="4800600" y="5943600"/>
            <a:ext cx="228600" cy="228600"/>
          </a:xfrm>
          <a:prstGeom prst="rect">
            <a:avLst/>
          </a:prstGeom>
          <a:solidFill>
            <a:srgbClr val="805DA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4" name="Rectangle 30"/>
          <p:cNvSpPr>
            <a:spLocks noChangeArrowheads="1"/>
          </p:cNvSpPr>
          <p:nvPr/>
        </p:nvSpPr>
        <p:spPr bwMode="auto">
          <a:xfrm>
            <a:off x="1296988" y="27268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5" name="Rectangle 31"/>
          <p:cNvSpPr>
            <a:spLocks noChangeArrowheads="1"/>
          </p:cNvSpPr>
          <p:nvPr/>
        </p:nvSpPr>
        <p:spPr bwMode="auto">
          <a:xfrm>
            <a:off x="1296988" y="27268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6" name="Rectangle 32"/>
          <p:cNvSpPr>
            <a:spLocks noChangeArrowheads="1"/>
          </p:cNvSpPr>
          <p:nvPr/>
        </p:nvSpPr>
        <p:spPr bwMode="auto">
          <a:xfrm>
            <a:off x="1296988" y="27268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9297" name="Rectangle 33"/>
          <p:cNvSpPr>
            <a:spLocks noChangeArrowheads="1"/>
          </p:cNvSpPr>
          <p:nvPr/>
        </p:nvSpPr>
        <p:spPr bwMode="auto">
          <a:xfrm>
            <a:off x="1296988" y="27268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34" name="Rectangle 22"/>
          <p:cNvSpPr>
            <a:spLocks noChangeArrowheads="1"/>
          </p:cNvSpPr>
          <p:nvPr/>
        </p:nvSpPr>
        <p:spPr bwMode="auto">
          <a:xfrm>
            <a:off x="258763" y="6553200"/>
            <a:ext cx="51831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i="1" dirty="0" smtClean="0">
                <a:solidFill>
                  <a:prstClr val="black"/>
                </a:solidFill>
                <a:ea typeface="ＭＳ Ｐゴシック"/>
                <a:cs typeface="ＭＳ Ｐゴシック"/>
              </a:rPr>
              <a:t>Source: Jolly </a:t>
            </a:r>
            <a:r>
              <a:rPr lang="en-US" sz="1400" i="1" dirty="0">
                <a:solidFill>
                  <a:prstClr val="black"/>
                </a:solidFill>
                <a:ea typeface="ＭＳ Ｐゴシック"/>
                <a:cs typeface="ＭＳ Ｐゴシック"/>
              </a:rPr>
              <a:t>S, Bibbins-Domingo K. </a:t>
            </a:r>
            <a:r>
              <a:rPr lang="en-US" sz="1400" i="1" dirty="0">
                <a:solidFill>
                  <a:prstClr val="black"/>
                </a:solidFill>
              </a:rPr>
              <a:t>Am J Med 2010; 123(9):811-18 </a:t>
            </a:r>
          </a:p>
        </p:txBody>
      </p:sp>
    </p:spTree>
    <p:extLst>
      <p:ext uri="{BB962C8B-B14F-4D97-AF65-F5344CB8AC3E}">
        <p14:creationId xmlns:p14="http://schemas.microsoft.com/office/powerpoint/2010/main" val="6515314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33400"/>
            <a:ext cx="8720138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tieul1\Desktop\NEJM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6212" r="1128"/>
          <a:stretch>
            <a:fillRect/>
          </a:stretch>
        </p:blipFill>
        <p:spPr bwMode="auto">
          <a:xfrm>
            <a:off x="1261343" y="3352800"/>
            <a:ext cx="6654651" cy="310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338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 dirty="0" smtClean="0"/>
              <a:t>New Cases of Heart Failure in the Black and White Young Adults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600" y="632460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prstClr val="black"/>
                </a:solidFill>
              </a:rPr>
              <a:t>Source: Bibbins-Domingo et.al. NEJM 2009; 360(12):1179-90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0799"/>
            <a:ext cx="5329238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853906" y="1615619"/>
            <a:ext cx="3227387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sz="2000" dirty="0" smtClean="0">
                <a:solidFill>
                  <a:prstClr val="white"/>
                </a:solidFill>
                <a:latin typeface="Arial" pitchFamily="34" charset="0"/>
              </a:rPr>
              <a:t>In our study of over 5000 young adults followed for 20 years:</a:t>
            </a:r>
          </a:p>
          <a:p>
            <a:pPr eaLnBrk="1" hangingPunct="1">
              <a:spcBef>
                <a:spcPct val="0"/>
              </a:spcBef>
            </a:pPr>
            <a:endParaRPr lang="en-US" sz="2000" dirty="0">
              <a:solidFill>
                <a:prstClr val="white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en-US" sz="2000" dirty="0" smtClean="0">
                <a:solidFill>
                  <a:prstClr val="white"/>
                </a:solidFill>
                <a:latin typeface="Arial" pitchFamily="34" charset="0"/>
              </a:rPr>
              <a:t>1 </a:t>
            </a:r>
            <a:r>
              <a:rPr lang="en-US" sz="2000" dirty="0">
                <a:solidFill>
                  <a:prstClr val="white"/>
                </a:solidFill>
                <a:latin typeface="Arial" pitchFamily="34" charset="0"/>
              </a:rPr>
              <a:t>in 100 black men and women develop heart failure before age 50.</a:t>
            </a:r>
          </a:p>
          <a:p>
            <a:pPr eaLnBrk="1" hangingPunct="1">
              <a:spcBef>
                <a:spcPct val="0"/>
              </a:spcBef>
            </a:pPr>
            <a:endParaRPr lang="en-US" sz="2000" dirty="0">
              <a:solidFill>
                <a:prstClr val="white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Arial" pitchFamily="34" charset="0"/>
              </a:rPr>
              <a:t>Blood pressure elevation in 20’s was strongest </a:t>
            </a:r>
            <a:r>
              <a:rPr lang="en-US" sz="2000" dirty="0" smtClean="0">
                <a:solidFill>
                  <a:prstClr val="white"/>
                </a:solidFill>
                <a:latin typeface="Arial" pitchFamily="34" charset="0"/>
              </a:rPr>
              <a:t>predictor.</a:t>
            </a:r>
            <a:endParaRPr lang="en-US" sz="2000" dirty="0">
              <a:solidFill>
                <a:prstClr val="white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Font typeface="Arial" pitchFamily="34" charset="0"/>
              <a:buChar char="•"/>
            </a:pPr>
            <a:endParaRPr lang="en-US" sz="2000" dirty="0">
              <a:solidFill>
                <a:prstClr val="white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en-US" sz="2000" dirty="0" smtClean="0">
                <a:solidFill>
                  <a:prstClr val="white"/>
                </a:solidFill>
                <a:latin typeface="Arial" pitchFamily="34" charset="0"/>
              </a:rPr>
              <a:t>Development of diabetes in 20’s and 30’s also important.</a:t>
            </a:r>
            <a:endParaRPr lang="en-US" sz="2000" dirty="0">
              <a:solidFill>
                <a:prstClr val="white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7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Block Arc 72"/>
          <p:cNvSpPr/>
          <p:nvPr/>
        </p:nvSpPr>
        <p:spPr>
          <a:xfrm>
            <a:off x="1125538" y="1722438"/>
            <a:ext cx="6742112" cy="6675437"/>
          </a:xfrm>
          <a:prstGeom prst="blockArc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4" name="Block Arc 73"/>
          <p:cNvSpPr/>
          <p:nvPr/>
        </p:nvSpPr>
        <p:spPr>
          <a:xfrm>
            <a:off x="2028825" y="2632075"/>
            <a:ext cx="4911725" cy="5151438"/>
          </a:xfrm>
          <a:prstGeom prst="blockArc">
            <a:avLst/>
          </a:prstGeom>
          <a:solidFill>
            <a:srgbClr val="3399FF"/>
          </a:solidFill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2941638" y="3546475"/>
            <a:ext cx="3144837" cy="3305175"/>
            <a:chOff x="3017367" y="3759796"/>
            <a:chExt cx="3144656" cy="3304620"/>
          </a:xfrm>
        </p:grpSpPr>
        <p:sp>
          <p:nvSpPr>
            <p:cNvPr id="75" name="Chord 74"/>
            <p:cNvSpPr/>
            <p:nvPr/>
          </p:nvSpPr>
          <p:spPr>
            <a:xfrm rot="6741582">
              <a:off x="2937385" y="3839778"/>
              <a:ext cx="3304620" cy="3144656"/>
            </a:xfrm>
            <a:prstGeom prst="chord">
              <a:avLst>
                <a:gd name="adj1" fmla="val 3303767"/>
                <a:gd name="adj2" fmla="val 15611572"/>
              </a:avLst>
            </a:prstGeom>
            <a:solidFill>
              <a:srgbClr val="0000CC"/>
            </a:solidFill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cxnSp>
          <p:nvCxnSpPr>
            <p:cNvPr id="76" name="Straight Connector 75"/>
            <p:cNvCxnSpPr/>
            <p:nvPr/>
          </p:nvCxnSpPr>
          <p:spPr>
            <a:xfrm rot="5400000" flipH="1" flipV="1">
              <a:off x="3853216" y="4524049"/>
              <a:ext cx="1431685" cy="4762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485" name="Group 76"/>
          <p:cNvGrpSpPr>
            <a:grpSpLocks/>
          </p:cNvGrpSpPr>
          <p:nvPr/>
        </p:nvGrpSpPr>
        <p:grpSpPr bwMode="auto">
          <a:xfrm>
            <a:off x="1135063" y="5075238"/>
            <a:ext cx="6753225" cy="1327150"/>
            <a:chOff x="800100" y="2562225"/>
            <a:chExt cx="5486400" cy="707021"/>
          </a:xfrm>
        </p:grpSpPr>
        <p:sp>
          <p:nvSpPr>
            <p:cNvPr id="91" name="Rectangle 90"/>
            <p:cNvSpPr/>
            <p:nvPr/>
          </p:nvSpPr>
          <p:spPr>
            <a:xfrm>
              <a:off x="800100" y="2562225"/>
              <a:ext cx="5486400" cy="514197"/>
            </a:xfrm>
            <a:prstGeom prst="rect">
              <a:avLst/>
            </a:prstGeom>
            <a:solidFill>
              <a:srgbClr val="0066FF"/>
            </a:solidFill>
            <a:ln>
              <a:solidFill>
                <a:srgbClr val="00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cxnSp>
          <p:nvCxnSpPr>
            <p:cNvPr id="92" name="Straight Connector 91"/>
            <p:cNvCxnSpPr/>
            <p:nvPr/>
          </p:nvCxnSpPr>
          <p:spPr>
            <a:xfrm>
              <a:off x="800100" y="2562225"/>
              <a:ext cx="547737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Box 23"/>
            <p:cNvSpPr txBox="1"/>
            <p:nvPr/>
          </p:nvSpPr>
          <p:spPr>
            <a:xfrm>
              <a:off x="2747553" y="2764352"/>
              <a:ext cx="1590204" cy="50489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2800" b="1" dirty="0">
                  <a:solidFill>
                    <a:prstClr val="white"/>
                  </a:solidFill>
                </a:rPr>
                <a:t>HEALTH</a:t>
              </a:r>
            </a:p>
          </p:txBody>
        </p:sp>
      </p:grpSp>
      <p:sp>
        <p:nvSpPr>
          <p:cNvPr id="78" name="TextBox 24"/>
          <p:cNvSpPr txBox="1"/>
          <p:nvPr/>
        </p:nvSpPr>
        <p:spPr>
          <a:xfrm>
            <a:off x="3341688" y="4119563"/>
            <a:ext cx="1122362" cy="811212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Behaviors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9" name="TextBox 25"/>
          <p:cNvSpPr txBox="1"/>
          <p:nvPr/>
        </p:nvSpPr>
        <p:spPr>
          <a:xfrm>
            <a:off x="4527550" y="4127500"/>
            <a:ext cx="1230313" cy="8112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Medical Care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0" name="TextBox 26"/>
          <p:cNvSpPr txBox="1"/>
          <p:nvPr/>
        </p:nvSpPr>
        <p:spPr>
          <a:xfrm>
            <a:off x="3268663" y="2927350"/>
            <a:ext cx="2536825" cy="6127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Living &amp; Working Conditions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 Homes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Communities</a:t>
            </a:r>
            <a:endParaRPr lang="en-US" sz="1400" b="1" dirty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1" name="TextBox 27"/>
          <p:cNvSpPr txBox="1"/>
          <p:nvPr/>
        </p:nvSpPr>
        <p:spPr>
          <a:xfrm>
            <a:off x="3200400" y="1919288"/>
            <a:ext cx="2573338" cy="6508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Economic &amp; Social 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Opportunities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</a:t>
            </a: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Resources</a:t>
            </a:r>
          </a:p>
        </p:txBody>
      </p:sp>
      <p:sp>
        <p:nvSpPr>
          <p:cNvPr id="20492" name="Rectangle 14"/>
          <p:cNvSpPr>
            <a:spLocks noChangeArrowheads="1"/>
          </p:cNvSpPr>
          <p:nvPr/>
        </p:nvSpPr>
        <p:spPr bwMode="ltGray">
          <a:xfrm>
            <a:off x="0" y="381000"/>
            <a:ext cx="8991599" cy="48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5000"/>
              </a:lnSpc>
            </a:pPr>
            <a:r>
              <a:rPr lang="en-US" altLang="en-US" sz="3000" b="1" dirty="0" smtClean="0">
                <a:solidFill>
                  <a:schemeClr val="bg1"/>
                </a:solidFill>
                <a:latin typeface="Calibri" pitchFamily="34" charset="0"/>
              </a:rPr>
              <a:t>My mental map for heart failure and hypertension</a:t>
            </a:r>
            <a:endParaRPr lang="en-US" altLang="en-US" sz="3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493" name="Text Box 21"/>
          <p:cNvSpPr txBox="1">
            <a:spLocks noChangeArrowheads="1"/>
          </p:cNvSpPr>
          <p:nvPr/>
        </p:nvSpPr>
        <p:spPr bwMode="ltGray">
          <a:xfrm>
            <a:off x="2628106" y="6093204"/>
            <a:ext cx="461089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en-US" sz="1100" dirty="0">
                <a:solidFill>
                  <a:prstClr val="black"/>
                </a:solidFill>
                <a:cs typeface="Arial" charset="0"/>
              </a:rPr>
              <a:t>Adapted from Braveman et al., for Robert Wood Johnson Foundation Commission to Build a Healthier America | www.commissiononhealth.org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17600" y="5075238"/>
            <a:ext cx="6786563" cy="33855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 smtClean="0">
                <a:solidFill>
                  <a:prstClr val="white"/>
                </a:solidFill>
                <a:cs typeface="Arial" charset="0"/>
              </a:rPr>
              <a:t>Interaction with genetic/other biological factors</a:t>
            </a:r>
            <a:endParaRPr lang="en-US" altLang="en-US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91356" y="2362200"/>
            <a:ext cx="3048000" cy="228838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Young people less likely to have access to medical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Doctors less likely to treat young people with high blood pressure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Worse in minority populations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48626" y="2395934"/>
            <a:ext cx="3048000" cy="228838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Poor diet (low fruits and vegetables, high processed foods- high sodium, high sugar)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Alcohol and drugs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Overweight/obesity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562600" y="1267541"/>
            <a:ext cx="3048000" cy="251579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Racial discrimination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Stress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Housing insecurity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Incarceration</a:t>
            </a:r>
          </a:p>
          <a:p>
            <a:endParaRPr lang="en-US" sz="11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Environmental exposures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Poverty </a:t>
            </a:r>
          </a:p>
        </p:txBody>
      </p:sp>
    </p:spTree>
    <p:extLst>
      <p:ext uri="{BB962C8B-B14F-4D97-AF65-F5344CB8AC3E}">
        <p14:creationId xmlns:p14="http://schemas.microsoft.com/office/powerpoint/2010/main" val="384007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" grpId="0" animBg="1"/>
      <p:bldP spid="4" grpId="0" animBg="1"/>
      <p:bldP spid="4" grpId="1" animBg="1"/>
      <p:bldP spid="20" grpId="0" animBg="1"/>
      <p:bldP spid="20" grpId="1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4406900"/>
            <a:ext cx="8991600" cy="1362075"/>
          </a:xfrm>
        </p:spPr>
        <p:txBody>
          <a:bodyPr/>
          <a:lstStyle/>
          <a:p>
            <a:r>
              <a:rPr lang="en-US" dirty="0" smtClean="0"/>
              <a:t>Case </a:t>
            </a:r>
            <a:r>
              <a:rPr lang="en-US" dirty="0" err="1" smtClean="0"/>
              <a:t>StudY</a:t>
            </a:r>
            <a:r>
              <a:rPr lang="en-US" dirty="0" smtClean="0"/>
              <a:t>:  </a:t>
            </a:r>
            <a:br>
              <a:rPr lang="en-US" dirty="0" smtClean="0"/>
            </a:b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/>
              <a:t>Reframing the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33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story of </a:t>
            </a:r>
            <a:r>
              <a:rPr lang="en-US" dirty="0" err="1" smtClean="0"/>
              <a:t>BiDil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1219200"/>
            <a:ext cx="8534400" cy="4525963"/>
          </a:xfrm>
        </p:spPr>
        <p:txBody>
          <a:bodyPr/>
          <a:lstStyle/>
          <a:p>
            <a:r>
              <a:rPr lang="en-US" dirty="0" smtClean="0"/>
              <a:t>1990’s  - V-Heft trial mortality benefit from </a:t>
            </a:r>
            <a:r>
              <a:rPr lang="en-US" dirty="0" err="1" smtClean="0"/>
              <a:t>isordil</a:t>
            </a:r>
            <a:r>
              <a:rPr lang="en-US" dirty="0" smtClean="0"/>
              <a:t>/hydralazine combination</a:t>
            </a:r>
          </a:p>
          <a:p>
            <a:pPr lvl="1"/>
            <a:r>
              <a:rPr lang="en-US" dirty="0" smtClean="0"/>
              <a:t>Use superseded by ACE inhibitors</a:t>
            </a:r>
          </a:p>
          <a:p>
            <a:pPr lvl="1"/>
            <a:endParaRPr lang="en-US" dirty="0"/>
          </a:p>
          <a:p>
            <a:r>
              <a:rPr lang="en-US" dirty="0" smtClean="0"/>
              <a:t>2000’s – </a:t>
            </a:r>
            <a:r>
              <a:rPr lang="en-US" dirty="0" err="1" smtClean="0"/>
              <a:t>Nitromed</a:t>
            </a:r>
            <a:r>
              <a:rPr lang="en-US" dirty="0" smtClean="0"/>
              <a:t> creates combo pill</a:t>
            </a:r>
          </a:p>
          <a:p>
            <a:pPr lvl="1"/>
            <a:r>
              <a:rPr lang="en-US" dirty="0" smtClean="0"/>
              <a:t>FDA refuses NDA</a:t>
            </a:r>
          </a:p>
          <a:p>
            <a:pPr lvl="1"/>
            <a:r>
              <a:rPr lang="en-US" dirty="0" smtClean="0"/>
              <a:t>Trial in African Americans only</a:t>
            </a:r>
          </a:p>
          <a:p>
            <a:pPr lvl="1"/>
            <a:r>
              <a:rPr lang="en-US" dirty="0" smtClean="0"/>
              <a:t>FDA approves NDA for African Americans</a:t>
            </a:r>
          </a:p>
          <a:p>
            <a:pPr lvl="1"/>
            <a:r>
              <a:rPr lang="en-US" dirty="0" smtClean="0"/>
              <a:t>Price of generic medications -&gt; increases to 3000/</a:t>
            </a:r>
            <a:r>
              <a:rPr lang="en-US" dirty="0" err="1" smtClean="0"/>
              <a:t>yr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35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76408"/>
            <a:ext cx="7810901" cy="570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4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8229600" cy="3369742"/>
          </a:xfrm>
        </p:spPr>
      </p:pic>
      <p:sp>
        <p:nvSpPr>
          <p:cNvPr id="7" name="TextBox 6"/>
          <p:cNvSpPr txBox="1"/>
          <p:nvPr/>
        </p:nvSpPr>
        <p:spPr>
          <a:xfrm>
            <a:off x="152401" y="3810000"/>
            <a:ext cx="8686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smtClean="0">
                <a:solidFill>
                  <a:schemeClr val="bg1"/>
                </a:solidFill>
              </a:rPr>
              <a:t>Drug approval for a specific group implies a differential response that has not been tested</a:t>
            </a:r>
          </a:p>
          <a:p>
            <a:pPr marL="342900" indent="-342900">
              <a:buAutoNum type="arabicPeriod"/>
            </a:pPr>
            <a:endParaRPr lang="en-US" sz="20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en-US" sz="2000" dirty="0" smtClean="0">
                <a:solidFill>
                  <a:schemeClr val="bg1"/>
                </a:solidFill>
              </a:rPr>
              <a:t>In approving a drug for a specific race-ethnic group, FDA risks incentivizing trials in less diverse patient populations</a:t>
            </a:r>
          </a:p>
          <a:p>
            <a:endParaRPr lang="en-US" sz="2000" dirty="0" smtClean="0">
              <a:solidFill>
                <a:schemeClr val="bg1"/>
              </a:solidFill>
            </a:endParaRPr>
          </a:p>
          <a:p>
            <a:r>
              <a:rPr lang="en-US" sz="2000" dirty="0" smtClean="0">
                <a:solidFill>
                  <a:schemeClr val="bg1"/>
                </a:solidFill>
              </a:rPr>
              <a:t>3.  In turn, this may lead to more studies designed solely for niche marketing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27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8229600" cy="3369742"/>
          </a:xfrm>
        </p:spPr>
      </p:pic>
      <p:sp>
        <p:nvSpPr>
          <p:cNvPr id="7" name="TextBox 6"/>
          <p:cNvSpPr txBox="1"/>
          <p:nvPr/>
        </p:nvSpPr>
        <p:spPr>
          <a:xfrm>
            <a:off x="152400" y="3522142"/>
            <a:ext cx="8686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>
                <a:solidFill>
                  <a:schemeClr val="bg1"/>
                </a:solidFill>
              </a:rPr>
              <a:t>By </a:t>
            </a:r>
            <a:r>
              <a:rPr lang="en-US" dirty="0">
                <a:solidFill>
                  <a:schemeClr val="bg1"/>
                </a:solidFill>
              </a:rPr>
              <a:t>endorsing race as a treatment indication, the </a:t>
            </a:r>
            <a:r>
              <a:rPr lang="en-US" dirty="0" smtClean="0">
                <a:solidFill>
                  <a:schemeClr val="bg1"/>
                </a:solidFill>
              </a:rPr>
              <a:t>FDA unscientifically </a:t>
            </a:r>
            <a:r>
              <a:rPr lang="en-US" dirty="0">
                <a:solidFill>
                  <a:schemeClr val="bg1"/>
                </a:solidFill>
              </a:rPr>
              <a:t>endorsed a biological model of </a:t>
            </a:r>
            <a:r>
              <a:rPr lang="en-US" dirty="0" smtClean="0">
                <a:solidFill>
                  <a:schemeClr val="bg1"/>
                </a:solidFill>
              </a:rPr>
              <a:t>race.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 startAt="2"/>
            </a:pPr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>
                <a:solidFill>
                  <a:schemeClr val="bg1"/>
                </a:solidFill>
              </a:rPr>
              <a:t>use of the health disparities argument to </a:t>
            </a:r>
            <a:r>
              <a:rPr lang="en-US" dirty="0" smtClean="0">
                <a:solidFill>
                  <a:schemeClr val="bg1"/>
                </a:solidFill>
              </a:rPr>
              <a:t>justify approval </a:t>
            </a:r>
            <a:r>
              <a:rPr lang="en-US" dirty="0">
                <a:solidFill>
                  <a:schemeClr val="bg1"/>
                </a:solidFill>
              </a:rPr>
              <a:t>suggests a “solution” (race-targeted pharmacology) </a:t>
            </a:r>
            <a:r>
              <a:rPr lang="en-US" dirty="0" smtClean="0">
                <a:solidFill>
                  <a:schemeClr val="bg1"/>
                </a:solidFill>
              </a:rPr>
              <a:t>for a </a:t>
            </a:r>
            <a:r>
              <a:rPr lang="en-US" dirty="0">
                <a:solidFill>
                  <a:schemeClr val="bg1"/>
                </a:solidFill>
              </a:rPr>
              <a:t>“problem” (racial disparities in health) and elevates </a:t>
            </a:r>
            <a:r>
              <a:rPr lang="en-US" dirty="0" smtClean="0">
                <a:solidFill>
                  <a:schemeClr val="bg1"/>
                </a:solidFill>
              </a:rPr>
              <a:t>biological difference </a:t>
            </a:r>
            <a:r>
              <a:rPr lang="en-US" dirty="0">
                <a:solidFill>
                  <a:schemeClr val="bg1"/>
                </a:solidFill>
              </a:rPr>
              <a:t>in medication response to an important cause </a:t>
            </a:r>
            <a:r>
              <a:rPr lang="en-US" dirty="0" smtClean="0">
                <a:solidFill>
                  <a:schemeClr val="bg1"/>
                </a:solidFill>
              </a:rPr>
              <a:t>of health </a:t>
            </a:r>
            <a:r>
              <a:rPr lang="en-US" dirty="0">
                <a:solidFill>
                  <a:schemeClr val="bg1"/>
                </a:solidFill>
              </a:rPr>
              <a:t>disparities without </a:t>
            </a:r>
            <a:r>
              <a:rPr lang="en-US" dirty="0" smtClean="0">
                <a:solidFill>
                  <a:schemeClr val="bg1"/>
                </a:solidFill>
              </a:rPr>
              <a:t>evidence.</a:t>
            </a:r>
          </a:p>
          <a:p>
            <a:pPr marL="342900" indent="-342900">
              <a:buAutoNum type="arabicPeriod" startAt="2"/>
            </a:pP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AutoNum type="arabicPeriod" startAt="2"/>
            </a:pPr>
            <a:r>
              <a:rPr lang="en-US" dirty="0" smtClean="0">
                <a:solidFill>
                  <a:schemeClr val="bg1"/>
                </a:solidFill>
              </a:rPr>
              <a:t>Using health </a:t>
            </a:r>
            <a:r>
              <a:rPr lang="en-US" dirty="0">
                <a:solidFill>
                  <a:schemeClr val="bg1"/>
                </a:solidFill>
              </a:rPr>
              <a:t>disparities to justify the “creation” </a:t>
            </a:r>
            <a:r>
              <a:rPr lang="en-US" dirty="0" smtClean="0">
                <a:solidFill>
                  <a:schemeClr val="bg1"/>
                </a:solidFill>
              </a:rPr>
              <a:t>of an </a:t>
            </a:r>
            <a:r>
              <a:rPr lang="en-US" dirty="0">
                <a:solidFill>
                  <a:schemeClr val="bg1"/>
                </a:solidFill>
              </a:rPr>
              <a:t>expensive medication is perverse.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1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943600" y="843311"/>
            <a:ext cx="30480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 smtClean="0"/>
              <a:t>If </a:t>
            </a:r>
            <a:r>
              <a:rPr lang="en-US" sz="1600" dirty="0"/>
              <a:t>we want to get at the root causes of disparities in heart disease, we need to look at a number of factors, such as under-use of common, standard therapies in African Americans, as well as inadequate preventive care. We need to pay attention to the complex social problems -- most notably poverty and inequality -- that interact with human biology to produce poor health. And finally, we must recognize that eliminating health disparities also requires access to high-quality, affordable health care for all Americans -- the important issue that Congress is rightly </a:t>
            </a:r>
            <a:r>
              <a:rPr lang="en-US" sz="1600" dirty="0" smtClean="0"/>
              <a:t>debating.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43311"/>
            <a:ext cx="5604701" cy="4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78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4406900"/>
            <a:ext cx="8991600" cy="1362075"/>
          </a:xfrm>
        </p:spPr>
        <p:txBody>
          <a:bodyPr/>
          <a:lstStyle/>
          <a:p>
            <a:r>
              <a:rPr lang="en-US" dirty="0" smtClean="0"/>
              <a:t>Case </a:t>
            </a:r>
            <a:r>
              <a:rPr lang="en-US" dirty="0" err="1" smtClean="0"/>
              <a:t>StudY</a:t>
            </a:r>
            <a:r>
              <a:rPr lang="en-US" dirty="0" smtClean="0"/>
              <a:t>:  Salt and Sugar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26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0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Salt intake in the United States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4742" y="1676400"/>
            <a:ext cx="86868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chemeClr val="tx2"/>
                </a:solidFill>
              </a:rPr>
              <a:t>Recommended daily salt intake:</a:t>
            </a:r>
          </a:p>
          <a:p>
            <a:pPr lvl="1">
              <a:lnSpc>
                <a:spcPct val="80000"/>
              </a:lnSpc>
            </a:pPr>
            <a:r>
              <a:rPr lang="en-US" sz="2400" b="1" dirty="0" smtClean="0">
                <a:solidFill>
                  <a:schemeClr val="tx2"/>
                </a:solidFill>
              </a:rPr>
              <a:t> 5.8gm/day of salt</a:t>
            </a:r>
            <a:r>
              <a:rPr lang="en-US" sz="2400" dirty="0" smtClean="0">
                <a:solidFill>
                  <a:schemeClr val="tx2"/>
                </a:solidFill>
              </a:rPr>
              <a:t>  (</a:t>
            </a:r>
            <a:r>
              <a:rPr lang="en-US" sz="2400" b="1" dirty="0" smtClean="0">
                <a:solidFill>
                  <a:schemeClr val="tx2"/>
                </a:solidFill>
              </a:rPr>
              <a:t>2300 mg</a:t>
            </a:r>
            <a:r>
              <a:rPr lang="en-US" sz="2400" dirty="0" smtClean="0">
                <a:solidFill>
                  <a:schemeClr val="tx2"/>
                </a:solidFill>
              </a:rPr>
              <a:t> of sodium)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1 </a:t>
            </a:r>
            <a:r>
              <a:rPr lang="en-US" sz="2000" dirty="0" err="1" smtClean="0">
                <a:solidFill>
                  <a:schemeClr val="tx2"/>
                </a:solidFill>
              </a:rPr>
              <a:t>gm</a:t>
            </a:r>
            <a:r>
              <a:rPr lang="en-US" sz="2000" dirty="0" smtClean="0">
                <a:solidFill>
                  <a:schemeClr val="tx2"/>
                </a:solidFill>
              </a:rPr>
              <a:t> salt = </a:t>
            </a:r>
            <a:r>
              <a:rPr lang="en-US" sz="2000" dirty="0" err="1" smtClean="0">
                <a:solidFill>
                  <a:schemeClr val="tx2"/>
                </a:solidFill>
              </a:rPr>
              <a:t>approx</a:t>
            </a:r>
            <a:r>
              <a:rPr lang="en-US" sz="2000" dirty="0" smtClean="0">
                <a:solidFill>
                  <a:schemeClr val="tx2"/>
                </a:solidFill>
              </a:rPr>
              <a:t> 400 mg sodium</a:t>
            </a:r>
          </a:p>
          <a:p>
            <a:pPr lvl="1">
              <a:lnSpc>
                <a:spcPct val="80000"/>
              </a:lnSpc>
            </a:pPr>
            <a:endParaRPr lang="en-US" sz="24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	</a:t>
            </a:r>
            <a:endParaRPr lang="en-US" sz="2800" b="1" u="sng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chemeClr val="tx2"/>
                </a:solidFill>
              </a:rPr>
              <a:t>Current daily intake in US: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chemeClr val="tx2"/>
                </a:solidFill>
              </a:rPr>
              <a:t>9.4 </a:t>
            </a:r>
            <a:r>
              <a:rPr lang="en-US" sz="2400" dirty="0" err="1" smtClean="0">
                <a:solidFill>
                  <a:schemeClr val="tx2"/>
                </a:solidFill>
              </a:rPr>
              <a:t>gm</a:t>
            </a:r>
            <a:r>
              <a:rPr lang="en-US" sz="2400" dirty="0" smtClean="0">
                <a:solidFill>
                  <a:schemeClr val="tx2"/>
                </a:solidFill>
              </a:rPr>
              <a:t>/day (3700 mg sodium)</a:t>
            </a:r>
          </a:p>
          <a:p>
            <a:pPr lvl="1">
              <a:lnSpc>
                <a:spcPct val="80000"/>
              </a:lnSpc>
            </a:pPr>
            <a:endParaRPr lang="en-US" sz="24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dirty="0" smtClean="0">
                <a:solidFill>
                  <a:schemeClr val="tx2"/>
                </a:solidFill>
              </a:rPr>
              <a:t>Over last 3 decades,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>
                <a:solidFill>
                  <a:schemeClr val="tx2"/>
                </a:solidFill>
              </a:rPr>
              <a:t>		salt intake increased by 50%</a:t>
            </a:r>
          </a:p>
          <a:p>
            <a:pPr>
              <a:lnSpc>
                <a:spcPct val="80000"/>
              </a:lnSpc>
            </a:pPr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137525" y="49260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itchFamily="18" charset="0"/>
              <a:ea typeface="+mn-ea"/>
              <a:cs typeface="+mn-cs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888" y="4692650"/>
            <a:ext cx="3186112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915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138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38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8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03813" y="1676400"/>
            <a:ext cx="4040187" cy="4530725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smtClean="0">
                <a:solidFill>
                  <a:schemeClr val="tx2"/>
                </a:solidFill>
              </a:rPr>
              <a:t>Bread and cereals account for a &gt;30%</a:t>
            </a:r>
          </a:p>
          <a:p>
            <a:pPr>
              <a:buFontTx/>
              <a:buNone/>
            </a:pPr>
            <a:endParaRPr lang="en-GB" sz="2800" smtClean="0">
              <a:solidFill>
                <a:schemeClr val="tx2"/>
              </a:solidFill>
            </a:endParaRPr>
          </a:p>
          <a:p>
            <a:pPr>
              <a:buFontTx/>
              <a:buNone/>
            </a:pPr>
            <a:r>
              <a:rPr lang="en-GB" sz="2800" smtClean="0">
                <a:solidFill>
                  <a:schemeClr val="tx2"/>
                </a:solidFill>
              </a:rPr>
              <a:t>Food eaten away from home account for &gt;35%</a:t>
            </a:r>
          </a:p>
          <a:p>
            <a:pPr>
              <a:buFontTx/>
              <a:buNone/>
            </a:pPr>
            <a:endParaRPr lang="en-GB" sz="2800" smtClean="0">
              <a:solidFill>
                <a:schemeClr val="tx2"/>
              </a:solidFill>
            </a:endParaRPr>
          </a:p>
          <a:p>
            <a:pPr>
              <a:buFontTx/>
              <a:buNone/>
            </a:pPr>
            <a:r>
              <a:rPr lang="en-GB" sz="2800" smtClean="0">
                <a:solidFill>
                  <a:schemeClr val="tx2"/>
                </a:solidFill>
              </a:rPr>
              <a:t>Many “healthy” foods highest in salt</a:t>
            </a:r>
            <a:endParaRPr lang="en-GB" smtClean="0">
              <a:solidFill>
                <a:schemeClr val="tx2"/>
              </a:solidFill>
            </a:endParaRPr>
          </a:p>
          <a:p>
            <a:pPr>
              <a:buFontTx/>
              <a:buNone/>
            </a:pPr>
            <a:endParaRPr lang="en-US" smtClean="0">
              <a:solidFill>
                <a:schemeClr val="tx2"/>
              </a:solidFill>
            </a:endParaRPr>
          </a:p>
        </p:txBody>
      </p:sp>
      <p:sp>
        <p:nvSpPr>
          <p:cNvPr id="12291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304800"/>
            <a:ext cx="8382000" cy="1143000"/>
          </a:xfrm>
        </p:spPr>
        <p:txBody>
          <a:bodyPr/>
          <a:lstStyle/>
          <a:p>
            <a:r>
              <a:rPr lang="en-US" sz="3200" b="1" smtClean="0"/>
              <a:t>Salt is already added to the food we eat:  </a:t>
            </a:r>
            <a:br>
              <a:rPr lang="en-US" sz="3200" b="1" smtClean="0"/>
            </a:br>
            <a:r>
              <a:rPr lang="en-US" sz="3200" b="1" smtClean="0"/>
              <a:t>80% in processed, prepared, or packaged food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838200" y="6019800"/>
            <a:ext cx="61039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Sources: The Center for Science in the Public Interest,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http://www.cspinet.org/salt/SaltSources.pdf Accessed August 13, 2009</a:t>
            </a:r>
          </a:p>
        </p:txBody>
      </p:sp>
      <p:pic>
        <p:nvPicPr>
          <p:cNvPr id="23557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3884613" cy="41767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86785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3200" smtClean="0"/>
              <a:t>Percent change in incident heart disease with </a:t>
            </a:r>
            <a:br>
              <a:rPr lang="en-US" sz="3200" smtClean="0"/>
            </a:br>
            <a:r>
              <a:rPr lang="en-US" sz="3200" smtClean="0"/>
              <a:t>3 gm/day reduction in dietary salt</a:t>
            </a:r>
          </a:p>
        </p:txBody>
      </p:sp>
      <p:graphicFrame>
        <p:nvGraphicFramePr>
          <p:cNvPr id="69637" name="Object 10"/>
          <p:cNvGraphicFramePr>
            <a:graphicFrameLocks noGrp="1"/>
          </p:cNvGraphicFramePr>
          <p:nvPr>
            <p:ph idx="4294967295"/>
          </p:nvPr>
        </p:nvGraphicFramePr>
        <p:xfrm>
          <a:off x="914400" y="1524000"/>
          <a:ext cx="7678738" cy="502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Chart" r:id="rId4" imgW="9877471" imgH="7029420" progId="Excel.Chart.8">
                  <p:embed/>
                </p:oleObj>
              </mc:Choice>
              <mc:Fallback>
                <p:oleObj name="Chart" r:id="rId4" imgW="9877471" imgH="7029420" progId="Excel.Chart.8">
                  <p:embed/>
                  <p:pic>
                    <p:nvPicPr>
                      <p:cNvPr id="69637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524000"/>
                        <a:ext cx="7678738" cy="50276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990600" y="6521450"/>
            <a:ext cx="5459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Source: Bibbins-Domingo, K. et. al. NEJM, 2010, 362 (7):590-99. 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45453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696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52400"/>
            <a:ext cx="8229600" cy="865188"/>
          </a:xfrm>
        </p:spPr>
        <p:txBody>
          <a:bodyPr/>
          <a:lstStyle/>
          <a:p>
            <a:pPr eaLnBrk="1" hangingPunct="1"/>
            <a:r>
              <a:rPr lang="en-US" sz="3200" smtClean="0"/>
              <a:t>Comparing salt reduction to other preventive measures (deaths 2010-2019)</a:t>
            </a:r>
          </a:p>
        </p:txBody>
      </p:sp>
      <p:graphicFrame>
        <p:nvGraphicFramePr>
          <p:cNvPr id="35843" name="Object 5"/>
          <p:cNvGraphicFramePr>
            <a:graphicFrameLocks noGrp="1"/>
          </p:cNvGraphicFramePr>
          <p:nvPr>
            <p:ph idx="4294967295"/>
          </p:nvPr>
        </p:nvGraphicFramePr>
        <p:xfrm>
          <a:off x="685800" y="1447800"/>
          <a:ext cx="7769225" cy="488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Chart" r:id="rId4" imgW="8191398" imgH="5153152" progId="Excel.Chart.8">
                  <p:embed/>
                </p:oleObj>
              </mc:Choice>
              <mc:Fallback>
                <p:oleObj name="Chart" r:id="rId4" imgW="8191398" imgH="5153152" progId="Excel.Chart.8">
                  <p:embed/>
                  <p:pic>
                    <p:nvPicPr>
                      <p:cNvPr id="35843" name="Object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447800"/>
                        <a:ext cx="7769225" cy="4887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219200" y="6521450"/>
            <a:ext cx="6096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Source: Bibbins-Domingo, K. et. al. NEJM, 2010, 362 (7):590-99.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19994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358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273050"/>
            <a:ext cx="8763000" cy="56515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smtClean="0">
                <a:effectLst>
                  <a:outerShdw blurRad="38100" dist="38100" dir="2700000" algn="tl">
                    <a:srgbClr val="000000"/>
                  </a:outerShdw>
                </a:effectLst>
                <a:latin typeface="Berlin Sans FB Demi" pitchFamily="34" charset="0"/>
              </a:rPr>
              <a:t>National Sodium Reduction Initiative (NSRI)</a:t>
            </a:r>
          </a:p>
        </p:txBody>
      </p:sp>
      <p:pic>
        <p:nvPicPr>
          <p:cNvPr id="256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87630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Rectangle 5"/>
          <p:cNvSpPr>
            <a:spLocks noChangeArrowheads="1"/>
          </p:cNvSpPr>
          <p:nvPr/>
        </p:nvSpPr>
        <p:spPr bwMode="auto">
          <a:xfrm>
            <a:off x="381000" y="4648200"/>
            <a:ext cx="8229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2250" marR="0" lvl="0" indent="-2222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00FF"/>
              </a:buClr>
              <a:buSzTx/>
              <a:buFontTx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Setting targets with manufacturers of packaged foods:</a:t>
            </a:r>
          </a:p>
          <a:p>
            <a:pPr marL="630238" marR="0" lvl="1" indent="-173038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3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62 categories ranging from breakfast cereal to canned soup</a:t>
            </a:r>
          </a:p>
          <a:p>
            <a:pPr marL="630238" marR="0" lvl="1" indent="-173038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Tx/>
              <a:buNone/>
              <a:tabLst/>
              <a:defRPr/>
            </a:pPr>
            <a:endParaRPr kumimoji="0" lang="en-US" sz="2300" b="0" i="0" u="none" strike="noStrike" kern="1200" cap="none" spc="0" normalizeH="0" baseline="0" noProof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2250" marR="0" lvl="0" indent="-2222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00FF"/>
              </a:buClr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Setting targets with restaurants:  </a:t>
            </a:r>
          </a:p>
          <a:p>
            <a:pPr marL="630238" marR="0" lvl="1" indent="-173038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300" b="0" i="0" u="none" strike="noStrike" kern="1200" cap="none" spc="0" normalizeH="0" baseline="0" noProof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 categories ranging from biscuits to burritos</a:t>
            </a:r>
          </a:p>
        </p:txBody>
      </p:sp>
    </p:spTree>
    <p:extLst>
      <p:ext uri="{BB962C8B-B14F-4D97-AF65-F5344CB8AC3E}">
        <p14:creationId xmlns:p14="http://schemas.microsoft.com/office/powerpoint/2010/main" val="79384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D02CDF-BF60-4D34-A357-BBEB87CAF5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19200"/>
            <a:ext cx="2581275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762000"/>
            <a:ext cx="32385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1905000" y="304800"/>
            <a:ext cx="1828800" cy="461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2006</a:t>
            </a:r>
          </a:p>
        </p:txBody>
      </p:sp>
      <p:sp>
        <p:nvSpPr>
          <p:cNvPr id="28678" name="TextBox 7"/>
          <p:cNvSpPr txBox="1">
            <a:spLocks noChangeArrowheads="1"/>
          </p:cNvSpPr>
          <p:nvPr/>
        </p:nvSpPr>
        <p:spPr bwMode="auto">
          <a:xfrm>
            <a:off x="5638800" y="228600"/>
            <a:ext cx="1676400" cy="461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2011</a:t>
            </a:r>
          </a:p>
        </p:txBody>
      </p:sp>
      <p:sp>
        <p:nvSpPr>
          <p:cNvPr id="28679" name="TextBox 8"/>
          <p:cNvSpPr txBox="1">
            <a:spLocks noChangeArrowheads="1"/>
          </p:cNvSpPr>
          <p:nvPr/>
        </p:nvSpPr>
        <p:spPr bwMode="auto">
          <a:xfrm>
            <a:off x="5334000" y="6361113"/>
            <a:ext cx="364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Slide courtesy of Dr. Cheryl Anderson</a:t>
            </a:r>
          </a:p>
        </p:txBody>
      </p:sp>
    </p:spTree>
    <p:extLst>
      <p:ext uri="{BB962C8B-B14F-4D97-AF65-F5344CB8AC3E}">
        <p14:creationId xmlns:p14="http://schemas.microsoft.com/office/powerpoint/2010/main" val="41954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6818D4-7CC9-4D27-A4AD-9455848D23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890588"/>
            <a:ext cx="3000375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19200"/>
            <a:ext cx="245745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Oval 6"/>
          <p:cNvSpPr>
            <a:spLocks noChangeArrowheads="1"/>
          </p:cNvSpPr>
          <p:nvPr/>
        </p:nvSpPr>
        <p:spPr bwMode="auto">
          <a:xfrm>
            <a:off x="1524000" y="3200400"/>
            <a:ext cx="1600200" cy="3810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702" name="Oval 7"/>
          <p:cNvSpPr>
            <a:spLocks noChangeArrowheads="1"/>
          </p:cNvSpPr>
          <p:nvPr/>
        </p:nvSpPr>
        <p:spPr bwMode="auto">
          <a:xfrm>
            <a:off x="4572000" y="2895600"/>
            <a:ext cx="1752600" cy="4572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703" name="TextBox 8"/>
          <p:cNvSpPr txBox="1">
            <a:spLocks noChangeArrowheads="1"/>
          </p:cNvSpPr>
          <p:nvPr/>
        </p:nvSpPr>
        <p:spPr bwMode="auto">
          <a:xfrm>
            <a:off x="1524000" y="685800"/>
            <a:ext cx="1828800" cy="461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2006</a:t>
            </a:r>
          </a:p>
        </p:txBody>
      </p:sp>
      <p:sp>
        <p:nvSpPr>
          <p:cNvPr id="29704" name="TextBox 9"/>
          <p:cNvSpPr txBox="1">
            <a:spLocks noChangeArrowheads="1"/>
          </p:cNvSpPr>
          <p:nvPr/>
        </p:nvSpPr>
        <p:spPr bwMode="auto">
          <a:xfrm>
            <a:off x="5503863" y="241300"/>
            <a:ext cx="1447800" cy="461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2011</a:t>
            </a:r>
          </a:p>
        </p:txBody>
      </p:sp>
      <p:sp>
        <p:nvSpPr>
          <p:cNvPr id="29705" name="TextBox 1"/>
          <p:cNvSpPr txBox="1">
            <a:spLocks noChangeArrowheads="1"/>
          </p:cNvSpPr>
          <p:nvPr/>
        </p:nvSpPr>
        <p:spPr bwMode="auto">
          <a:xfrm>
            <a:off x="5334000" y="6361113"/>
            <a:ext cx="364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Slide courtesy of Dr. Cheryl Anderson</a:t>
            </a:r>
          </a:p>
        </p:txBody>
      </p:sp>
    </p:spTree>
    <p:extLst>
      <p:ext uri="{BB962C8B-B14F-4D97-AF65-F5344CB8AC3E}">
        <p14:creationId xmlns:p14="http://schemas.microsoft.com/office/powerpoint/2010/main" val="285503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FDA plans to limit amount o..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762000"/>
            <a:ext cx="5886450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98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Dissemination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1066800"/>
            <a:ext cx="8686800" cy="4525963"/>
          </a:xfrm>
        </p:spPr>
        <p:txBody>
          <a:bodyPr/>
          <a:lstStyle/>
          <a:p>
            <a:r>
              <a:rPr lang="en-US" sz="2800" dirty="0" smtClean="0"/>
              <a:t>For academic publications – think about the simple take-home message for the audience you want to reach</a:t>
            </a:r>
          </a:p>
          <a:p>
            <a:endParaRPr lang="en-US" sz="2800" dirty="0" smtClean="0"/>
          </a:p>
          <a:p>
            <a:r>
              <a:rPr lang="en-US" sz="2800" dirty="0" smtClean="0"/>
              <a:t>Do </a:t>
            </a:r>
            <a:r>
              <a:rPr lang="en-US" sz="2800" dirty="0" smtClean="0"/>
              <a:t>not confuse academic publication with the type of dissemination that can create change.</a:t>
            </a:r>
          </a:p>
          <a:p>
            <a:endParaRPr lang="en-US" sz="1200" dirty="0" smtClean="0"/>
          </a:p>
          <a:p>
            <a:r>
              <a:rPr lang="en-US" sz="2800" dirty="0" smtClean="0"/>
              <a:t>Learn to use the language of:</a:t>
            </a:r>
          </a:p>
          <a:p>
            <a:pPr lvl="1"/>
            <a:r>
              <a:rPr lang="en-US" sz="2400" dirty="0" smtClean="0"/>
              <a:t>Media, Healthcare organizations, Guideline-making organizations, Politicians</a:t>
            </a:r>
            <a:r>
              <a:rPr lang="en-US" sz="2400" dirty="0" smtClean="0"/>
              <a:t>, </a:t>
            </a:r>
            <a:r>
              <a:rPr lang="en-US" sz="2400" dirty="0" smtClean="0"/>
              <a:t>Advocacy groups, Community </a:t>
            </a:r>
            <a:r>
              <a:rPr lang="en-US" sz="2400" dirty="0" smtClean="0"/>
              <a:t>members</a:t>
            </a:r>
          </a:p>
          <a:p>
            <a:pPr lvl="1"/>
            <a:endParaRPr lang="en-US" sz="1400" dirty="0"/>
          </a:p>
          <a:p>
            <a:r>
              <a:rPr lang="en-US" sz="2800" dirty="0" smtClean="0"/>
              <a:t>Takes time, but has its own rewards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9699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dirty="0" smtClean="0"/>
              <a:t>Health and economic impact of SSB tax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127" y="816712"/>
            <a:ext cx="6673901" cy="444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4400" y="5802868"/>
            <a:ext cx="7495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832"/>
            <a:r>
              <a:rPr lang="en-US" dirty="0">
                <a:solidFill>
                  <a:prstClr val="white"/>
                </a:solidFill>
              </a:rPr>
              <a:t>Wang….. Bibbins-Domingo   Health Affairs (Millwood) 2012 Jan;31(1):199-207.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5270" y="5253335"/>
            <a:ext cx="387561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913832"/>
            <a:r>
              <a:rPr lang="en-US" sz="2400" b="1" dirty="0">
                <a:solidFill>
                  <a:prstClr val="white"/>
                </a:solidFill>
              </a:rPr>
              <a:t>13 billion generated from tax</a:t>
            </a:r>
          </a:p>
        </p:txBody>
      </p:sp>
    </p:spTree>
    <p:extLst>
      <p:ext uri="{BB962C8B-B14F-4D97-AF65-F5344CB8AC3E}">
        <p14:creationId xmlns:p14="http://schemas.microsoft.com/office/powerpoint/2010/main" val="118904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304800"/>
            <a:ext cx="8839200" cy="1143000"/>
          </a:xfrm>
        </p:spPr>
        <p:txBody>
          <a:bodyPr/>
          <a:lstStyle/>
          <a:p>
            <a:r>
              <a:rPr lang="en-US" sz="4000" dirty="0" smtClean="0"/>
              <a:t>Isn’t the tax on SSB a regressive tax?</a:t>
            </a:r>
            <a:endParaRPr lang="en-US" sz="4000" dirty="0"/>
          </a:p>
        </p:txBody>
      </p:sp>
      <p:graphicFrame>
        <p:nvGraphicFramePr>
          <p:cNvPr id="4" name="Object 6"/>
          <p:cNvGraphicFramePr>
            <a:graphicFrameLocks/>
          </p:cNvGraphicFramePr>
          <p:nvPr>
            <p:extLst/>
          </p:nvPr>
        </p:nvGraphicFramePr>
        <p:xfrm>
          <a:off x="969380" y="1664024"/>
          <a:ext cx="7488820" cy="44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43000" y="6245274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38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Mekonnen…..Bibbins-Domingo 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PLOSOne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2013 Dec 11;8(12):e81723</a:t>
            </a:r>
          </a:p>
          <a:p>
            <a:pPr marL="0" marR="0" lvl="0" indent="0" algn="l" defTabSz="9138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849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399"/>
            <a:ext cx="4503134" cy="5887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05401" y="224206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www.youtube.com/watch?v=tgh8NxNnhoI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039" y="161353"/>
            <a:ext cx="4488561" cy="585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18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5" y="990595"/>
            <a:ext cx="5448300" cy="16443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33800" y="31058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www.youtube.com/watch?v=tgh8NxNnhoI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84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Policy engaged research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Choosing questions that are relevant to a particular policy decision</a:t>
            </a:r>
          </a:p>
          <a:p>
            <a:pPr lvl="1"/>
            <a:r>
              <a:rPr lang="en-US" sz="2400" dirty="0" smtClean="0"/>
              <a:t>Soda tax</a:t>
            </a:r>
          </a:p>
          <a:p>
            <a:pPr lvl="1"/>
            <a:r>
              <a:rPr lang="en-US" sz="2400" dirty="0" smtClean="0"/>
              <a:t>SNAP benefits</a:t>
            </a:r>
          </a:p>
          <a:p>
            <a:pPr lvl="1"/>
            <a:r>
              <a:rPr lang="en-US" sz="2400" dirty="0" smtClean="0"/>
              <a:t>Drug prices</a:t>
            </a:r>
          </a:p>
          <a:p>
            <a:pPr lvl="1"/>
            <a:endParaRPr lang="en-US" sz="2400" dirty="0"/>
          </a:p>
          <a:p>
            <a:r>
              <a:rPr lang="en-US" sz="2800" dirty="0" smtClean="0"/>
              <a:t>Can be tricky</a:t>
            </a:r>
          </a:p>
          <a:p>
            <a:pPr lvl="1"/>
            <a:r>
              <a:rPr lang="en-US" sz="2400" dirty="0" smtClean="0"/>
              <a:t> Time </a:t>
            </a:r>
            <a:r>
              <a:rPr lang="en-US" sz="2400" dirty="0"/>
              <a:t>sensitive  </a:t>
            </a:r>
            <a:endParaRPr lang="en-US" sz="2400" dirty="0" smtClean="0"/>
          </a:p>
          <a:p>
            <a:pPr lvl="1"/>
            <a:r>
              <a:rPr lang="en-US" sz="2400" dirty="0" smtClean="0"/>
              <a:t>Maintaining objectivity (what if your findings don’t support a policy)</a:t>
            </a:r>
          </a:p>
        </p:txBody>
      </p:sp>
    </p:spTree>
    <p:extLst>
      <p:ext uri="{BB962C8B-B14F-4D97-AF65-F5344CB8AC3E}">
        <p14:creationId xmlns:p14="http://schemas.microsoft.com/office/powerpoint/2010/main" val="183737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09600"/>
            <a:ext cx="6477000" cy="443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24400" y="5398716"/>
            <a:ext cx="401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From Brownell and Roberto, Lancet 2015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73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4"/>
          <p:cNvSpPr>
            <a:spLocks noChangeArrowheads="1"/>
          </p:cNvSpPr>
          <p:nvPr/>
        </p:nvSpPr>
        <p:spPr bwMode="ltGray">
          <a:xfrm>
            <a:off x="193675" y="654597"/>
            <a:ext cx="8686799" cy="510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Understanding patterns of health and disease</a:t>
            </a:r>
            <a:endParaRPr lang="en-U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Block Arc 26"/>
          <p:cNvSpPr/>
          <p:nvPr/>
        </p:nvSpPr>
        <p:spPr>
          <a:xfrm>
            <a:off x="1125538" y="1722438"/>
            <a:ext cx="6742112" cy="6675437"/>
          </a:xfrm>
          <a:prstGeom prst="blockArc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8" name="Block Arc 27"/>
          <p:cNvSpPr/>
          <p:nvPr/>
        </p:nvSpPr>
        <p:spPr>
          <a:xfrm>
            <a:off x="2028825" y="2632075"/>
            <a:ext cx="4911725" cy="5151438"/>
          </a:xfrm>
          <a:prstGeom prst="blockArc">
            <a:avLst/>
          </a:prstGeom>
          <a:solidFill>
            <a:srgbClr val="3399FF"/>
          </a:solidFill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29" name="Group 96"/>
          <p:cNvGrpSpPr>
            <a:grpSpLocks/>
          </p:cNvGrpSpPr>
          <p:nvPr/>
        </p:nvGrpSpPr>
        <p:grpSpPr bwMode="auto">
          <a:xfrm>
            <a:off x="2941638" y="3546475"/>
            <a:ext cx="3144837" cy="3305175"/>
            <a:chOff x="3017367" y="3759796"/>
            <a:chExt cx="3144656" cy="3304620"/>
          </a:xfrm>
        </p:grpSpPr>
        <p:sp>
          <p:nvSpPr>
            <p:cNvPr id="30" name="Chord 29"/>
            <p:cNvSpPr/>
            <p:nvPr/>
          </p:nvSpPr>
          <p:spPr>
            <a:xfrm rot="6741582">
              <a:off x="2937385" y="3839778"/>
              <a:ext cx="3304620" cy="3144656"/>
            </a:xfrm>
            <a:prstGeom prst="chord">
              <a:avLst>
                <a:gd name="adj1" fmla="val 3303767"/>
                <a:gd name="adj2" fmla="val 15611572"/>
              </a:avLst>
            </a:prstGeom>
            <a:solidFill>
              <a:srgbClr val="0000CC"/>
            </a:solidFill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 rot="5400000" flipH="1" flipV="1">
              <a:off x="3853216" y="4524049"/>
              <a:ext cx="1431685" cy="4762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76"/>
          <p:cNvGrpSpPr>
            <a:grpSpLocks/>
          </p:cNvGrpSpPr>
          <p:nvPr/>
        </p:nvGrpSpPr>
        <p:grpSpPr bwMode="auto">
          <a:xfrm>
            <a:off x="1135063" y="5075238"/>
            <a:ext cx="6753225" cy="1327150"/>
            <a:chOff x="800100" y="2562225"/>
            <a:chExt cx="5486400" cy="707021"/>
          </a:xfrm>
        </p:grpSpPr>
        <p:sp>
          <p:nvSpPr>
            <p:cNvPr id="33" name="Rectangle 32"/>
            <p:cNvSpPr/>
            <p:nvPr/>
          </p:nvSpPr>
          <p:spPr>
            <a:xfrm>
              <a:off x="800100" y="2562225"/>
              <a:ext cx="5486400" cy="514197"/>
            </a:xfrm>
            <a:prstGeom prst="rect">
              <a:avLst/>
            </a:prstGeom>
            <a:solidFill>
              <a:srgbClr val="0066FF"/>
            </a:solidFill>
            <a:ln>
              <a:solidFill>
                <a:srgbClr val="00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34" name="Straight Connector 33"/>
            <p:cNvCxnSpPr/>
            <p:nvPr/>
          </p:nvCxnSpPr>
          <p:spPr>
            <a:xfrm>
              <a:off x="800100" y="2562225"/>
              <a:ext cx="547737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23"/>
            <p:cNvSpPr txBox="1"/>
            <p:nvPr/>
          </p:nvSpPr>
          <p:spPr>
            <a:xfrm>
              <a:off x="2747553" y="2764352"/>
              <a:ext cx="1590204" cy="50489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2800" b="1" dirty="0">
                  <a:solidFill>
                    <a:prstClr val="white"/>
                  </a:solidFill>
                </a:rPr>
                <a:t>HEALTH</a:t>
              </a:r>
            </a:p>
          </p:txBody>
        </p:sp>
      </p:grpSp>
      <p:sp>
        <p:nvSpPr>
          <p:cNvPr id="36" name="TextBox 24"/>
          <p:cNvSpPr txBox="1"/>
          <p:nvPr/>
        </p:nvSpPr>
        <p:spPr>
          <a:xfrm>
            <a:off x="3341688" y="4119563"/>
            <a:ext cx="1122362" cy="811212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Behaviors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7" name="TextBox 25"/>
          <p:cNvSpPr txBox="1"/>
          <p:nvPr/>
        </p:nvSpPr>
        <p:spPr>
          <a:xfrm>
            <a:off x="4527550" y="4127500"/>
            <a:ext cx="1230313" cy="8112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 smtClean="0">
                <a:solidFill>
                  <a:prstClr val="white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Medical Care</a:t>
            </a:r>
            <a:endParaRPr lang="en-US" sz="1400" b="1" dirty="0">
              <a:solidFill>
                <a:prstClr val="white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8" name="TextBox 26"/>
          <p:cNvSpPr txBox="1"/>
          <p:nvPr/>
        </p:nvSpPr>
        <p:spPr>
          <a:xfrm>
            <a:off x="3268663" y="2927350"/>
            <a:ext cx="2536825" cy="6127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Living &amp; Working Conditions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 Homes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Communities</a:t>
            </a:r>
            <a:endParaRPr lang="en-US" sz="1400" b="1" dirty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3200400" y="1919288"/>
            <a:ext cx="2573338" cy="6508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Economic &amp; Social 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Opportunities </a:t>
            </a:r>
            <a:r>
              <a:rPr lang="en-US" sz="14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</a:t>
            </a:r>
            <a:r>
              <a:rPr lang="en-US" sz="1400" b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Resources</a:t>
            </a:r>
          </a:p>
        </p:txBody>
      </p:sp>
      <p:sp>
        <p:nvSpPr>
          <p:cNvPr id="41" name="Text Box 21"/>
          <p:cNvSpPr txBox="1">
            <a:spLocks noChangeArrowheads="1"/>
          </p:cNvSpPr>
          <p:nvPr/>
        </p:nvSpPr>
        <p:spPr bwMode="ltGray">
          <a:xfrm>
            <a:off x="4561227" y="6242704"/>
            <a:ext cx="461089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en-US" sz="1100" dirty="0">
                <a:cs typeface="Arial" charset="0"/>
              </a:rPr>
              <a:t>Adapted from Braveman et al., for </a:t>
            </a:r>
            <a:r>
              <a:rPr kumimoji="1" lang="en-US" altLang="en-US" sz="1100" dirty="0" smtClean="0">
                <a:cs typeface="Arial" charset="0"/>
              </a:rPr>
              <a:t>RWJ Foundation</a:t>
            </a:r>
          </a:p>
          <a:p>
            <a:pPr eaLnBrk="1" hangingPunct="1">
              <a:spcBef>
                <a:spcPts val="0"/>
              </a:spcBef>
            </a:pPr>
            <a:r>
              <a:rPr kumimoji="1" lang="en-US" altLang="en-US" sz="1100" dirty="0" smtClean="0">
                <a:cs typeface="Arial" charset="0"/>
              </a:rPr>
              <a:t> </a:t>
            </a:r>
            <a:r>
              <a:rPr kumimoji="1" lang="en-US" altLang="en-US" sz="1100" dirty="0">
                <a:cs typeface="Arial" charset="0"/>
              </a:rPr>
              <a:t>Commission to Build a Healthier America | www.commissiononhealth.org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117600" y="5075238"/>
            <a:ext cx="6786563" cy="33855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 smtClean="0">
                <a:solidFill>
                  <a:schemeClr val="bg1"/>
                </a:solidFill>
                <a:cs typeface="Arial" charset="0"/>
              </a:rPr>
              <a:t>Interaction with genetic/other biological factors</a:t>
            </a:r>
            <a:endParaRPr lang="en-US" altLang="en-US" sz="1600" b="1" dirty="0">
              <a:solidFill>
                <a:schemeClr val="bg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40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FCM Template 2013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CM Template 10 border with shading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FCM Template 10 border with shading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Office Theme">
  <a:themeElements>
    <a:clrScheme name="Custom 2">
      <a:dk1>
        <a:sysClr val="windowText" lastClr="000000"/>
      </a:dk1>
      <a:lt1>
        <a:sysClr val="window" lastClr="FFFFFF"/>
      </a:lt1>
      <a:dk2>
        <a:srgbClr val="002060"/>
      </a:dk2>
      <a:lt2>
        <a:srgbClr val="EEECE1"/>
      </a:lt2>
      <a:accent1>
        <a:srgbClr val="FFFF00"/>
      </a:accent1>
      <a:accent2>
        <a:srgbClr val="92D050"/>
      </a:accent2>
      <a:accent3>
        <a:srgbClr val="00B0F0"/>
      </a:accent3>
      <a:accent4>
        <a:srgbClr val="8064A2"/>
      </a:accent4>
      <a:accent5>
        <a:srgbClr val="FF0000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Office Theme">
  <a:themeElements>
    <a:clrScheme name="Custom 2">
      <a:dk1>
        <a:sysClr val="windowText" lastClr="000000"/>
      </a:dk1>
      <a:lt1>
        <a:sysClr val="window" lastClr="FFFFFF"/>
      </a:lt1>
      <a:dk2>
        <a:srgbClr val="002060"/>
      </a:dk2>
      <a:lt2>
        <a:srgbClr val="EEECE1"/>
      </a:lt2>
      <a:accent1>
        <a:srgbClr val="FFFF00"/>
      </a:accent1>
      <a:accent2>
        <a:srgbClr val="92D050"/>
      </a:accent2>
      <a:accent3>
        <a:srgbClr val="00B0F0"/>
      </a:accent3>
      <a:accent4>
        <a:srgbClr val="8064A2"/>
      </a:accent4>
      <a:accent5>
        <a:srgbClr val="FF0000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1791</TotalTime>
  <Words>1251</Words>
  <Application>Microsoft Office PowerPoint</Application>
  <PresentationFormat>On-screen Show (4:3)</PresentationFormat>
  <Paragraphs>217</Paragraphs>
  <Slides>40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7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61" baseType="lpstr">
      <vt:lpstr>Arial Unicode MS</vt:lpstr>
      <vt:lpstr>ＭＳ Ｐゴシック</vt:lpstr>
      <vt:lpstr>Arial</vt:lpstr>
      <vt:lpstr>Arial Narrow</vt:lpstr>
      <vt:lpstr>Berlin Sans FB Demi</vt:lpstr>
      <vt:lpstr>Calibri</vt:lpstr>
      <vt:lpstr>Consolas</vt:lpstr>
      <vt:lpstr>Corbel</vt:lpstr>
      <vt:lpstr>Garamond</vt:lpstr>
      <vt:lpstr>Times New Roman</vt:lpstr>
      <vt:lpstr>Wingdings</vt:lpstr>
      <vt:lpstr>Wingdings 2</vt:lpstr>
      <vt:lpstr>Wingdings 3</vt:lpstr>
      <vt:lpstr>FCM Template 2013</vt:lpstr>
      <vt:lpstr>1_FCM Template 10 border with shading</vt:lpstr>
      <vt:lpstr>2_FCM Template 10 border with shading</vt:lpstr>
      <vt:lpstr>Metro</vt:lpstr>
      <vt:lpstr>5_Office Theme</vt:lpstr>
      <vt:lpstr>1_Office Theme</vt:lpstr>
      <vt:lpstr>2_Office Theme</vt:lpstr>
      <vt:lpstr>Chart</vt:lpstr>
      <vt:lpstr>Strategic Science</vt:lpstr>
      <vt:lpstr>Are we doing research that makes a difference to the health of the public?  Does the research we do help to alleviate disparities in health?</vt:lpstr>
      <vt:lpstr>PowerPoint Presentation</vt:lpstr>
      <vt:lpstr>Developing research Questions</vt:lpstr>
      <vt:lpstr>Strategic research questions </vt:lpstr>
      <vt:lpstr>Additional considerations</vt:lpstr>
      <vt:lpstr>Understanding the context of your research</vt:lpstr>
      <vt:lpstr>PowerPoint Presentation</vt:lpstr>
      <vt:lpstr>PowerPoint Presentation</vt:lpstr>
      <vt:lpstr>Conduct and publish High quality research</vt:lpstr>
      <vt:lpstr>Academic currency</vt:lpstr>
      <vt:lpstr>Case StudY:  My Patient</vt:lpstr>
      <vt:lpstr>Causes of premature mortality in SF</vt:lpstr>
      <vt:lpstr>When do Heart Failure Deaths Occur?</vt:lpstr>
      <vt:lpstr>PowerPoint Presentation</vt:lpstr>
      <vt:lpstr>New Cases of Heart Failure in the Black and White Young Adults</vt:lpstr>
      <vt:lpstr>PowerPoint Presentation</vt:lpstr>
      <vt:lpstr>Case StudY:     Reframing the Discussion</vt:lpstr>
      <vt:lpstr>The story of BiDil</vt:lpstr>
      <vt:lpstr>PowerPoint Presentation</vt:lpstr>
      <vt:lpstr>PowerPoint Presentation</vt:lpstr>
      <vt:lpstr>PowerPoint Presentation</vt:lpstr>
      <vt:lpstr>PowerPoint Presentation</vt:lpstr>
      <vt:lpstr>Case StudY:  Salt and Sugar</vt:lpstr>
      <vt:lpstr>Salt intake in the United States</vt:lpstr>
      <vt:lpstr>Salt is already added to the food we eat:   80% in processed, prepared, or packaged food</vt:lpstr>
      <vt:lpstr>Percent change in incident heart disease with  3 gm/day reduction in dietary salt</vt:lpstr>
      <vt:lpstr>Comparing salt reduction to other preventive measures (deaths 2010-2019)</vt:lpstr>
      <vt:lpstr>National Sodium Reduction Initiative (NSRI)</vt:lpstr>
      <vt:lpstr>PowerPoint Presentation</vt:lpstr>
      <vt:lpstr>PowerPoint Presentation</vt:lpstr>
      <vt:lpstr>PowerPoint Presentation</vt:lpstr>
      <vt:lpstr>Dissemination</vt:lpstr>
      <vt:lpstr>Health and economic impact of SSB tax</vt:lpstr>
      <vt:lpstr>Isn’t the tax on SSB a regressive tax?</vt:lpstr>
      <vt:lpstr>PowerPoint Presentation</vt:lpstr>
      <vt:lpstr>PowerPoint Presentation</vt:lpstr>
      <vt:lpstr>Policy engaged research</vt:lpstr>
      <vt:lpstr>PowerPoint Presentation</vt:lpstr>
      <vt:lpstr>PowerPoint Presentation</vt:lpstr>
    </vt:vector>
  </TitlesOfParts>
  <Company>UCSF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Bibbins-Domingo, Kirsten</dc:creator>
  <cp:lastModifiedBy>Kirsten Bibbins-Domingo</cp:lastModifiedBy>
  <cp:revision>27</cp:revision>
  <dcterms:created xsi:type="dcterms:W3CDTF">2016-02-28T21:47:12Z</dcterms:created>
  <dcterms:modified xsi:type="dcterms:W3CDTF">2018-03-13T14:03:44Z</dcterms:modified>
</cp:coreProperties>
</file>