
<file path=[Content_Types].xml><?xml version="1.0" encoding="utf-8"?>
<Types xmlns="http://schemas.openxmlformats.org/package/2006/content-types"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66" r:id="rId6"/>
    <p:sldId id="267" r:id="rId7"/>
    <p:sldId id="265" r:id="rId8"/>
    <p:sldId id="262" r:id="rId9"/>
    <p:sldId id="258" r:id="rId10"/>
    <p:sldId id="259" r:id="rId11"/>
    <p:sldId id="261" r:id="rId12"/>
    <p:sldId id="260" r:id="rId13"/>
    <p:sldId id="27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7" autoAdjust="0"/>
    <p:restoredTop sz="95887" autoAdjust="0"/>
  </p:normalViewPr>
  <p:slideViewPr>
    <p:cSldViewPr snapToGrid="0">
      <p:cViewPr varScale="1">
        <p:scale>
          <a:sx n="101" d="100"/>
          <a:sy n="101" d="100"/>
        </p:scale>
        <p:origin x="11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46457-EF4E-4F0F-BF48-33311827C2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93EA8F-1125-44C6-A5B2-49A0A1A370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70C0A6-10C0-47A9-ACE6-4046879BA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62DCBE-187D-4771-99A6-8ACC015FA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92C44-5B48-4398-8162-1EEF21D9E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400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D2938-FC44-491D-88E7-561E87214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47432D-7A59-4306-926D-51601AC9C1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B81004-F36D-486F-85C8-996AA898D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5D562C-1AE9-4D36-8454-454849F6F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60DD47-F0AA-45F4-9693-8EF1A1222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23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7034-279D-42B7-9F1A-C78A6307B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4F2E6-DB9F-48E6-9FB3-65AE5DEF79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90AC98-3E02-494D-B6B4-F3C7B79C4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98A5B6-BD0B-4E85-A548-3721CEE45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751F11-F4B4-464F-BF8F-449E73692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748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F51C3-A87B-4B08-BE6A-12368D0D2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018207-DC83-4C3A-9432-D9D106B3AC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012F09-7492-4D71-AC32-A9C4AF9DC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610E29-6FED-4886-86C9-00366DA74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C72A1E-1849-4637-9671-68A9962A7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359BC-CB77-4473-9BF2-FB6A8C612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30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00EB2-D562-4ABD-970A-3491BD893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76888C-A92C-4E65-93EF-696984F0B8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8B23B5-D6A6-4525-9659-6847908C4F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1C2A1D-3711-4ECA-9FB2-C1FF1230F4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0CB77C-B122-4D53-92B6-3ABAA9BE48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CEA513-7A66-4E71-8FB4-55579664C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B78953-A12D-4E29-8239-387EEA6C4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CE1831-5984-46C2-8481-9561DCF0A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743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A63E4-764A-4351-9B7E-003EF6C49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905EF0-C4C0-4610-A01F-A7CAF0137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8C3FB9-15BF-4D90-863A-512A7B934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D734F9-C55C-4AEB-ACDE-00304FADF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001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D1E912-EFBD-4C0C-BC54-5B6AC8498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80DC5B-F5F0-410F-96E2-2817620CA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4DEDDB-4EFB-4A1A-9734-699B559DA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295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8AADC-1C41-4DE3-AF0C-ED7678760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08603-7443-41DB-8A99-0D389D6A3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E9DD1C-7D1E-488F-A9D9-C23242182B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D04960-065B-475F-986F-5C782B203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57B120-4BA6-40B2-B9D3-E1DCE755D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E1385D-E800-4131-9C5B-386C0B9E0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014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56E04-027F-4987-B04E-787788644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C38653-FF5F-4442-A6DC-0E3780A018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49BAE9-00A7-4E73-878C-8EC9866F68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9D9B5A-B92D-427D-93C9-4048EE0C3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66C6FA-8924-4550-8CB0-BF680AFDB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D4355F-1D66-4020-A915-4FD20C25D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305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7FA00-B8F8-4499-ACAD-11F2F9284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71DDC-E13F-426A-A509-C7A070FF12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0E90F-71AA-4D66-9A2E-E515E6D56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99F3E5-B1F2-4EBE-ACF2-15D547B9B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525FAD-D105-497D-A7FB-19C212C27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950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17CD4F-3E49-4181-A0CA-8B01180019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A19867-42AF-4D5D-9126-A868325A7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6B6F5-C70B-48D9-8DDA-BFEFB4CE1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0B05D-BF0D-4139-B48F-ECA962A31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59D5D6-2D81-45C0-994A-A3BBC02ED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670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C97E9F-8CFB-4C16-B3BD-DEDEC2657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D84CBB-A819-44E3-B678-3B7436E91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BDA51-3FD2-4A76-831A-1BC1DD8C5A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07C05-8CB9-433F-A6F5-B15D4F7EABAC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4229A5-B788-4861-8A66-D59001C80A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BFD3A0-35F4-4FB8-B72B-11A0362877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23E24-6D28-4FD4-9909-29A0A5FFE8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252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BFB8F-DD75-4965-8FAA-076D476092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Journal Submission and Politics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B90F3-ADD4-4FAE-B1C7-279F9AAEF4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255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DC064-ED2D-4AD7-B2AF-51D7AEB99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 journals in general medicine</a:t>
            </a:r>
          </a:p>
        </p:txBody>
      </p:sp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8DC5A6BE-0C2C-4EBD-9FD4-42A765347F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144" y="1825625"/>
            <a:ext cx="6201712" cy="435133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C19845-D8B8-44BB-A71B-4E66F1A1873B}"/>
              </a:ext>
            </a:extLst>
          </p:cNvPr>
          <p:cNvSpPr txBox="1"/>
          <p:nvPr/>
        </p:nvSpPr>
        <p:spPr>
          <a:xfrm>
            <a:off x="2397967" y="6382139"/>
            <a:ext cx="783771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https://www.researchgate.net/figure/Top-10-journals-in-the-field-medicine-General-Internal_tbl1_320671380/download</a:t>
            </a:r>
          </a:p>
        </p:txBody>
      </p:sp>
    </p:spTree>
    <p:extLst>
      <p:ext uri="{BB962C8B-B14F-4D97-AF65-F5344CB8AC3E}">
        <p14:creationId xmlns:p14="http://schemas.microsoft.com/office/powerpoint/2010/main" val="2174556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06045-3841-435E-813D-65090E648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64802"/>
          </a:xfrm>
        </p:spPr>
        <p:txBody>
          <a:bodyPr/>
          <a:lstStyle/>
          <a:p>
            <a:r>
              <a:rPr lang="en-US" dirty="0"/>
              <a:t>High impact journals (general science)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C199751-9610-4445-94C0-D1A032FFC2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554" y="1229927"/>
            <a:ext cx="4865077" cy="5275766"/>
          </a:xfrm>
        </p:spPr>
      </p:pic>
    </p:spTree>
    <p:extLst>
      <p:ext uri="{BB962C8B-B14F-4D97-AF65-F5344CB8AC3E}">
        <p14:creationId xmlns:p14="http://schemas.microsoft.com/office/powerpoint/2010/main" val="1978380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0CA91-4971-4019-8AB1-79B8E3AF6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Chart&#10;&#10;Description automatically generated">
            <a:extLst>
              <a:ext uri="{FF2B5EF4-FFF2-40B4-BE49-F238E27FC236}">
                <a16:creationId xmlns:a16="http://schemas.microsoft.com/office/drawing/2014/main" id="{2DE8E057-AB66-4CB8-8DD7-F5B50AE6A0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169" y="830629"/>
            <a:ext cx="9961661" cy="543950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E5136A-631F-4A13-8956-DDEE166EDEB8}"/>
              </a:ext>
            </a:extLst>
          </p:cNvPr>
          <p:cNvSpPr txBox="1"/>
          <p:nvPr/>
        </p:nvSpPr>
        <p:spPr>
          <a:xfrm>
            <a:off x="2391508" y="6270136"/>
            <a:ext cx="9331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13,000 selected scientific journals in 27 major research categories</a:t>
            </a:r>
          </a:p>
        </p:txBody>
      </p:sp>
    </p:spTree>
    <p:extLst>
      <p:ext uri="{BB962C8B-B14F-4D97-AF65-F5344CB8AC3E}">
        <p14:creationId xmlns:p14="http://schemas.microsoft.com/office/powerpoint/2010/main" val="2037831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2893B-54BE-4006-B43C-8D6F946B1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Content Placeholder 9" descr="Chart, line chart&#10;&#10;Description automatically generated">
            <a:extLst>
              <a:ext uri="{FF2B5EF4-FFF2-40B4-BE49-F238E27FC236}">
                <a16:creationId xmlns:a16="http://schemas.microsoft.com/office/drawing/2014/main" id="{2A35B469-9F78-4EC7-99CA-7374143F7B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377" y="365125"/>
            <a:ext cx="8560547" cy="5387857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29BFB7E-1E1D-4585-A268-F7F950FCCEC6}"/>
              </a:ext>
            </a:extLst>
          </p:cNvPr>
          <p:cNvSpPr txBox="1"/>
          <p:nvPr/>
        </p:nvSpPr>
        <p:spPr>
          <a:xfrm>
            <a:off x="285751" y="5599093"/>
            <a:ext cx="113823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https://www.researchgate.net/figure/The-impact-factor-for-leading-international-journals-JAMA-Journal-of-the-American_fig1_341530875/download</a:t>
            </a:r>
          </a:p>
        </p:txBody>
      </p:sp>
    </p:spTree>
    <p:extLst>
      <p:ext uri="{BB962C8B-B14F-4D97-AF65-F5344CB8AC3E}">
        <p14:creationId xmlns:p14="http://schemas.microsoft.com/office/powerpoint/2010/main" val="824196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3686-F4ED-4628-A9F7-F2CBAE335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966D7F53-C99A-4527-9CAC-C59F03BE7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6" y="-3072596"/>
            <a:ext cx="13094966" cy="9804606"/>
          </a:xfrm>
        </p:spPr>
      </p:pic>
    </p:spTree>
    <p:extLst>
      <p:ext uri="{BB962C8B-B14F-4D97-AF65-F5344CB8AC3E}">
        <p14:creationId xmlns:p14="http://schemas.microsoft.com/office/powerpoint/2010/main" val="2457908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F83B2-3898-4041-B783-10B13FFE9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" name="Content Placeholder 13" descr="A picture containing scatter chart&#10;&#10;Description automatically generated">
            <a:extLst>
              <a:ext uri="{FF2B5EF4-FFF2-40B4-BE49-F238E27FC236}">
                <a16:creationId xmlns:a16="http://schemas.microsoft.com/office/drawing/2014/main" id="{13CED96D-C1B9-4EAF-BDB5-BFCB5FE9B8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950" y="503536"/>
            <a:ext cx="6900699" cy="5463877"/>
          </a:xfr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37D8AFE-2FB8-4509-A286-856921367C78}"/>
              </a:ext>
            </a:extLst>
          </p:cNvPr>
          <p:cNvSpPr txBox="1"/>
          <p:nvPr/>
        </p:nvSpPr>
        <p:spPr>
          <a:xfrm>
            <a:off x="3771900" y="6448425"/>
            <a:ext cx="7581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https://twitter.com/generegulation/status/1109532709628588039/photo/1</a:t>
            </a:r>
          </a:p>
        </p:txBody>
      </p:sp>
    </p:spTree>
    <p:extLst>
      <p:ext uri="{BB962C8B-B14F-4D97-AF65-F5344CB8AC3E}">
        <p14:creationId xmlns:p14="http://schemas.microsoft.com/office/powerpoint/2010/main" val="919220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7DEFF-0BB6-4660-ACCE-2A90577F3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Chart, scatter chart&#10;&#10;Description automatically generated">
            <a:extLst>
              <a:ext uri="{FF2B5EF4-FFF2-40B4-BE49-F238E27FC236}">
                <a16:creationId xmlns:a16="http://schemas.microsoft.com/office/drawing/2014/main" id="{07CE9BD1-ABA3-4AD5-9259-A90CEA7499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054" y="191952"/>
            <a:ext cx="7996331" cy="647409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CDF0DD-855E-400B-A537-0732DCF9649A}"/>
              </a:ext>
            </a:extLst>
          </p:cNvPr>
          <p:cNvSpPr txBox="1"/>
          <p:nvPr/>
        </p:nvSpPr>
        <p:spPr>
          <a:xfrm>
            <a:off x="2325839" y="6491165"/>
            <a:ext cx="9753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https://www.ncbi.nlm.nih.gov/pmc/articles/PMC5916230/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5DC234-893B-4749-920B-C35AE77A7B6E}"/>
              </a:ext>
            </a:extLst>
          </p:cNvPr>
          <p:cNvSpPr/>
          <p:nvPr/>
        </p:nvSpPr>
        <p:spPr>
          <a:xfrm>
            <a:off x="6096000" y="638175"/>
            <a:ext cx="3867150" cy="246697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846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6F4A1-5412-4F6B-B56E-714053AF0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H-index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ECCD0-A68B-4881-BC84-33E2C0DA5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Number of papers (h) that have received at least h citations</a:t>
            </a:r>
          </a:p>
        </p:txBody>
      </p:sp>
      <p:pic>
        <p:nvPicPr>
          <p:cNvPr id="5" name="Picture 4" descr="Chart&#10;&#10;Description automatically generated">
            <a:extLst>
              <a:ext uri="{FF2B5EF4-FFF2-40B4-BE49-F238E27FC236}">
                <a16:creationId xmlns:a16="http://schemas.microsoft.com/office/drawing/2014/main" id="{79E5F40E-455B-4CAC-8100-2E96BF80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062" y="2733675"/>
            <a:ext cx="6653761" cy="29384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27A717-45B9-47BB-AFF5-53EBAD92E5BD}"/>
              </a:ext>
            </a:extLst>
          </p:cNvPr>
          <p:cNvSpPr txBox="1"/>
          <p:nvPr/>
        </p:nvSpPr>
        <p:spPr>
          <a:xfrm>
            <a:off x="314325" y="6508366"/>
            <a:ext cx="102774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https://publons.com/blog/5-things-the-h-index-cant-tell-you/</a:t>
            </a:r>
          </a:p>
        </p:txBody>
      </p:sp>
      <p:pic>
        <p:nvPicPr>
          <p:cNvPr id="8" name="Picture 7" descr="Chart, scatter chart&#10;&#10;Description automatically generated">
            <a:extLst>
              <a:ext uri="{FF2B5EF4-FFF2-40B4-BE49-F238E27FC236}">
                <a16:creationId xmlns:a16="http://schemas.microsoft.com/office/drawing/2014/main" id="{3D0E2C6B-091D-413B-BEA0-2FEC405636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05" y="2265022"/>
            <a:ext cx="4835743" cy="404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110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62426-7147-4675-A591-7F5B82DC4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M-index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616EE8-1BA5-4CCE-AE1A-EF1BA12A85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H-index per year since first publication</a:t>
            </a:r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4513CCDE-72B4-435F-839F-89EF72D847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997" y="2682597"/>
            <a:ext cx="7816659" cy="33665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E6C2321-512C-4B26-A425-E314A22C9F71}"/>
              </a:ext>
            </a:extLst>
          </p:cNvPr>
          <p:cNvSpPr txBox="1"/>
          <p:nvPr/>
        </p:nvSpPr>
        <p:spPr>
          <a:xfrm>
            <a:off x="2661139" y="6087003"/>
            <a:ext cx="83937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https://pitt.libguides.com/bibliometricIndicators/AuthorMetrics</a:t>
            </a:r>
          </a:p>
        </p:txBody>
      </p:sp>
    </p:spTree>
    <p:extLst>
      <p:ext uri="{BB962C8B-B14F-4D97-AF65-F5344CB8AC3E}">
        <p14:creationId xmlns:p14="http://schemas.microsoft.com/office/powerpoint/2010/main" val="1315526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74206-0B8F-4AF1-99CD-044C6A2A6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G-index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A65701-B07C-4EB3-A6D2-30B118259A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Variant of the h-index that, in its calculation, gives credit for the most highly cited papers in a data set</a:t>
            </a:r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F3AC205E-1485-4947-BCB4-11B06D067A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159" y="2647701"/>
            <a:ext cx="7827379" cy="343930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C22892-0519-4E4C-BBB7-C9DAFCC0B0E5}"/>
              </a:ext>
            </a:extLst>
          </p:cNvPr>
          <p:cNvSpPr txBox="1"/>
          <p:nvPr/>
        </p:nvSpPr>
        <p:spPr>
          <a:xfrm>
            <a:off x="2661139" y="6087003"/>
            <a:ext cx="83937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https://pitt.libguides.com/bibliometricIndicators/AuthorMetrics</a:t>
            </a:r>
          </a:p>
        </p:txBody>
      </p:sp>
    </p:spTree>
    <p:extLst>
      <p:ext uri="{BB962C8B-B14F-4D97-AF65-F5344CB8AC3E}">
        <p14:creationId xmlns:p14="http://schemas.microsoft.com/office/powerpoint/2010/main" val="2733651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E2CED-A5CC-474D-9BBD-B86BC471C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K-index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45A05-F71E-4F10-A2FA-507DAC1797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measure of discrepant social media profile for scientists</a:t>
            </a:r>
          </a:p>
          <a:p>
            <a:endParaRPr lang="en-US" dirty="0"/>
          </a:p>
        </p:txBody>
      </p:sp>
      <p:pic>
        <p:nvPicPr>
          <p:cNvPr id="5" name="Picture 4" descr="Chart, scatter chart&#10;&#10;Description automatically generated">
            <a:extLst>
              <a:ext uri="{FF2B5EF4-FFF2-40B4-BE49-F238E27FC236}">
                <a16:creationId xmlns:a16="http://schemas.microsoft.com/office/drawing/2014/main" id="{A7D87814-F6B8-4B29-993B-15A3DA85EC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80" y="2471221"/>
            <a:ext cx="9240540" cy="3705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606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A7401-ABBC-4605-A7D4-9ED4DEB36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" name="Content Placeholder 12" descr="Text&#10;&#10;Description automatically generated">
            <a:extLst>
              <a:ext uri="{FF2B5EF4-FFF2-40B4-BE49-F238E27FC236}">
                <a16:creationId xmlns:a16="http://schemas.microsoft.com/office/drawing/2014/main" id="{AB58C53D-493C-47D1-8232-F2DB44F4B4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368" y="19880"/>
            <a:ext cx="5868878" cy="6834777"/>
          </a:xfrm>
        </p:spPr>
      </p:pic>
    </p:spTree>
    <p:extLst>
      <p:ext uri="{BB962C8B-B14F-4D97-AF65-F5344CB8AC3E}">
        <p14:creationId xmlns:p14="http://schemas.microsoft.com/office/powerpoint/2010/main" val="17218708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5CCEB-E357-402C-9A26-14F6D1532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Text, letter&#10;&#10;Description automatically generated">
            <a:extLst>
              <a:ext uri="{FF2B5EF4-FFF2-40B4-BE49-F238E27FC236}">
                <a16:creationId xmlns:a16="http://schemas.microsoft.com/office/drawing/2014/main" id="{68BB4703-18CA-48D1-8DC7-B1F295F10C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768" y="-70055"/>
            <a:ext cx="5908432" cy="7051407"/>
          </a:xfrm>
        </p:spPr>
      </p:pic>
    </p:spTree>
    <p:extLst>
      <p:ext uri="{BB962C8B-B14F-4D97-AF65-F5344CB8AC3E}">
        <p14:creationId xmlns:p14="http://schemas.microsoft.com/office/powerpoint/2010/main" val="2386346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DBC28-7979-431D-9D5E-52BB98B72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612DD18C-FE6A-4023-9CDF-48631E4A56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813" y="0"/>
            <a:ext cx="8294373" cy="6730292"/>
          </a:xfrm>
        </p:spPr>
      </p:pic>
    </p:spTree>
    <p:extLst>
      <p:ext uri="{BB962C8B-B14F-4D97-AF65-F5344CB8AC3E}">
        <p14:creationId xmlns:p14="http://schemas.microsoft.com/office/powerpoint/2010/main" val="1321765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580E8-2345-4C27-BA98-75AEFE130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1F4EFB71-1D34-41A0-B78D-1E7B38FAE9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216" y="2009802"/>
            <a:ext cx="10143584" cy="2535896"/>
          </a:xfrm>
        </p:spPr>
      </p:pic>
    </p:spTree>
    <p:extLst>
      <p:ext uri="{BB962C8B-B14F-4D97-AF65-F5344CB8AC3E}">
        <p14:creationId xmlns:p14="http://schemas.microsoft.com/office/powerpoint/2010/main" val="1191405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174</Words>
  <Application>Microsoft Office PowerPoint</Application>
  <PresentationFormat>Widescreen</PresentationFormat>
  <Paragraphs>19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Journal Submission and Politics</vt:lpstr>
      <vt:lpstr>Top journals in general medicine</vt:lpstr>
      <vt:lpstr>High impact journals (general science)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H-index</vt:lpstr>
      <vt:lpstr>M-index</vt:lpstr>
      <vt:lpstr>G-index</vt:lpstr>
      <vt:lpstr>K-index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Haslam, Alyson</dc:creator>
  <cp:lastModifiedBy>Alyson</cp:lastModifiedBy>
  <cp:revision>17</cp:revision>
  <dcterms:created xsi:type="dcterms:W3CDTF">2021-05-18T14:29:23Z</dcterms:created>
  <dcterms:modified xsi:type="dcterms:W3CDTF">2021-05-18T21:48:09Z</dcterms:modified>
</cp:coreProperties>
</file>