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autoCompressPictures="0">
  <p:sldMasterIdLst>
    <p:sldMasterId id="2147483660" r:id="rId1"/>
  </p:sldMasterIdLst>
  <p:notesMasterIdLst>
    <p:notesMasterId r:id="rId47"/>
  </p:notesMasterIdLst>
  <p:sldIdLst>
    <p:sldId id="256" r:id="rId2"/>
    <p:sldId id="257" r:id="rId3"/>
    <p:sldId id="260" r:id="rId4"/>
    <p:sldId id="259" r:id="rId5"/>
    <p:sldId id="261" r:id="rId6"/>
    <p:sldId id="262" r:id="rId7"/>
    <p:sldId id="258" r:id="rId8"/>
    <p:sldId id="316" r:id="rId9"/>
    <p:sldId id="263" r:id="rId10"/>
    <p:sldId id="264" r:id="rId11"/>
    <p:sldId id="273" r:id="rId12"/>
    <p:sldId id="278" r:id="rId13"/>
    <p:sldId id="265" r:id="rId14"/>
    <p:sldId id="266" r:id="rId15"/>
    <p:sldId id="267" r:id="rId16"/>
    <p:sldId id="271" r:id="rId17"/>
    <p:sldId id="268" r:id="rId18"/>
    <p:sldId id="269" r:id="rId19"/>
    <p:sldId id="270" r:id="rId20"/>
    <p:sldId id="272" r:id="rId21"/>
    <p:sldId id="289" r:id="rId22"/>
    <p:sldId id="317" r:id="rId23"/>
    <p:sldId id="318" r:id="rId24"/>
    <p:sldId id="282" r:id="rId25"/>
    <p:sldId id="284" r:id="rId26"/>
    <p:sldId id="283" r:id="rId27"/>
    <p:sldId id="285" r:id="rId28"/>
    <p:sldId id="301" r:id="rId29"/>
    <p:sldId id="286" r:id="rId30"/>
    <p:sldId id="275" r:id="rId31"/>
    <p:sldId id="288" r:id="rId32"/>
    <p:sldId id="303" r:id="rId33"/>
    <p:sldId id="302" r:id="rId34"/>
    <p:sldId id="305" r:id="rId35"/>
    <p:sldId id="306" r:id="rId36"/>
    <p:sldId id="307" r:id="rId37"/>
    <p:sldId id="308" r:id="rId38"/>
    <p:sldId id="310" r:id="rId39"/>
    <p:sldId id="309" r:id="rId40"/>
    <p:sldId id="312" r:id="rId41"/>
    <p:sldId id="311" r:id="rId42"/>
    <p:sldId id="313" r:id="rId43"/>
    <p:sldId id="314" r:id="rId44"/>
    <p:sldId id="315" r:id="rId45"/>
    <p:sldId id="319" r:id="rId46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alibri Light" panose="020F0302020204030204" pitchFamily="34" charset="0"/>
      <p:regular r:id="rId52"/>
      <p:italic r:id="rId53"/>
    </p:embeddedFont>
    <p:embeddedFont>
      <p:font typeface="Open Sans Light" panose="020B0604020202020204" charset="0"/>
      <p:regular r:id="rId54"/>
      <p:italic r:id="rId55"/>
    </p:embeddedFont>
  </p:embeddedFontLst>
  <p:defaultTextStyle>
    <a:defPPr>
      <a:defRPr lang="en-US"/>
    </a:defPPr>
    <a:lvl1pPr marL="0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887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772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659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545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432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318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204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091" algn="l" defTabSz="685772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letcher, Mark" initials="PM" lastIdx="1" clrIdx="0">
    <p:extLst>
      <p:ext uri="{19B8F6BF-5375-455C-9EA6-DF929625EA0E}">
        <p15:presenceInfo xmlns:p15="http://schemas.microsoft.com/office/powerpoint/2012/main" userId="S::Mark.Pletcher@ucsf.edu::c71487a2-e4d9-4f66-8a6d-4e7a38dad46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204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D96CDD-633F-4BBE-98D0-001104CE2ECD}" v="327" dt="2021-03-17T21:54:24.286"/>
    <p1510:client id="{8C68CD87-1DF9-4536-AF44-D76C99DCC492}" v="149" dt="2021-03-18T17:06:16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5878" autoAdjust="0"/>
    <p:restoredTop sz="94674"/>
  </p:normalViewPr>
  <p:slideViewPr>
    <p:cSldViewPr snapToGrid="0" snapToObjects="1">
      <p:cViewPr varScale="1">
        <p:scale>
          <a:sx n="63" d="100"/>
          <a:sy n="63" d="100"/>
        </p:scale>
        <p:origin x="56" y="4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microsoft.com/office/2016/11/relationships/changesInfo" Target="changesInfos/changesInfo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Pletcher" clId="Web-{0ED96CDD-633F-4BBE-98D0-001104CE2ECD}"/>
    <pc:docChg chg="addSld delSld modSld">
      <pc:chgData name="Mark Pletcher" userId="" providerId="" clId="Web-{0ED96CDD-633F-4BBE-98D0-001104CE2ECD}" dt="2021-03-17T21:54:23.458" v="152" actId="20577"/>
      <pc:docMkLst>
        <pc:docMk/>
      </pc:docMkLst>
      <pc:sldChg chg="modSp">
        <pc:chgData name="Mark Pletcher" userId="" providerId="" clId="Web-{0ED96CDD-633F-4BBE-98D0-001104CE2ECD}" dt="2021-03-17T21:54:23.458" v="152" actId="20577"/>
        <pc:sldMkLst>
          <pc:docMk/>
          <pc:sldMk cId="2068198939" sldId="289"/>
        </pc:sldMkLst>
        <pc:spChg chg="mod">
          <ac:chgData name="Mark Pletcher" userId="" providerId="" clId="Web-{0ED96CDD-633F-4BBE-98D0-001104CE2ECD}" dt="2021-03-17T21:50:10.920" v="73" actId="20577"/>
          <ac:spMkLst>
            <pc:docMk/>
            <pc:sldMk cId="2068198939" sldId="289"/>
            <ac:spMk id="2" creationId="{0C124B7F-10E5-488F-8485-703F7472234B}"/>
          </ac:spMkLst>
        </pc:spChg>
        <pc:spChg chg="mod">
          <ac:chgData name="Mark Pletcher" userId="" providerId="" clId="Web-{0ED96CDD-633F-4BBE-98D0-001104CE2ECD}" dt="2021-03-17T21:54:23.458" v="152" actId="20577"/>
          <ac:spMkLst>
            <pc:docMk/>
            <pc:sldMk cId="2068198939" sldId="289"/>
            <ac:spMk id="3" creationId="{48064A53-9A92-4758-8704-61D5FD429B10}"/>
          </ac:spMkLst>
        </pc:spChg>
      </pc:sldChg>
      <pc:sldChg chg="modSp">
        <pc:chgData name="Mark Pletcher" userId="" providerId="" clId="Web-{0ED96CDD-633F-4BBE-98D0-001104CE2ECD}" dt="2021-03-17T21:50:17.327" v="76" actId="20577"/>
        <pc:sldMkLst>
          <pc:docMk/>
          <pc:sldMk cId="2350479701" sldId="290"/>
        </pc:sldMkLst>
        <pc:spChg chg="mod">
          <ac:chgData name="Mark Pletcher" userId="" providerId="" clId="Web-{0ED96CDD-633F-4BBE-98D0-001104CE2ECD}" dt="2021-03-17T21:50:17.327" v="76" actId="20577"/>
          <ac:spMkLst>
            <pc:docMk/>
            <pc:sldMk cId="2350479701" sldId="290"/>
            <ac:spMk id="2" creationId="{0C124B7F-10E5-488F-8485-703F7472234B}"/>
          </ac:spMkLst>
        </pc:spChg>
      </pc:sldChg>
      <pc:sldChg chg="modSp add replId">
        <pc:chgData name="Mark Pletcher" userId="" providerId="" clId="Web-{0ED96CDD-633F-4BBE-98D0-001104CE2ECD}" dt="2021-03-17T21:41:34.578" v="65" actId="20577"/>
        <pc:sldMkLst>
          <pc:docMk/>
          <pc:sldMk cId="3941812074" sldId="316"/>
        </pc:sldMkLst>
        <pc:spChg chg="mod">
          <ac:chgData name="Mark Pletcher" userId="" providerId="" clId="Web-{0ED96CDD-633F-4BBE-98D0-001104CE2ECD}" dt="2021-03-17T21:41:34.578" v="65" actId="20577"/>
          <ac:spMkLst>
            <pc:docMk/>
            <pc:sldMk cId="3941812074" sldId="316"/>
            <ac:spMk id="3" creationId="{E4C0F5DA-FA61-4949-AD7B-E98E15662F13}"/>
          </ac:spMkLst>
        </pc:spChg>
      </pc:sldChg>
      <pc:sldChg chg="add del replId">
        <pc:chgData name="Mark Pletcher" userId="" providerId="" clId="Web-{0ED96CDD-633F-4BBE-98D0-001104CE2ECD}" dt="2021-03-17T21:51:48.501" v="124"/>
        <pc:sldMkLst>
          <pc:docMk/>
          <pc:sldMk cId="608458102" sldId="317"/>
        </pc:sldMkLst>
      </pc:sldChg>
    </pc:docChg>
  </pc:docChgLst>
  <pc:docChgLst>
    <pc:chgData name="Mark Pletcher" clId="Web-{8C68CD87-1DF9-4536-AF44-D76C99DCC492}"/>
    <pc:docChg chg="addSld delSld modSld">
      <pc:chgData name="Mark Pletcher" userId="" providerId="" clId="Web-{8C68CD87-1DF9-4536-AF44-D76C99DCC492}" dt="2021-03-18T17:06:14.538" v="69" actId="20577"/>
      <pc:docMkLst>
        <pc:docMk/>
      </pc:docMkLst>
      <pc:sldChg chg="modSp">
        <pc:chgData name="Mark Pletcher" userId="" providerId="" clId="Web-{8C68CD87-1DF9-4536-AF44-D76C99DCC492}" dt="2021-03-18T17:02:48.479" v="23" actId="20577"/>
        <pc:sldMkLst>
          <pc:docMk/>
          <pc:sldMk cId="1106418363" sldId="256"/>
        </pc:sldMkLst>
        <pc:spChg chg="mod">
          <ac:chgData name="Mark Pletcher" userId="" providerId="" clId="Web-{8C68CD87-1DF9-4536-AF44-D76C99DCC492}" dt="2021-03-18T17:02:48.479" v="23" actId="20577"/>
          <ac:spMkLst>
            <pc:docMk/>
            <pc:sldMk cId="1106418363" sldId="256"/>
            <ac:spMk id="3" creationId="{96EFC5F0-8C46-8C4F-BDCC-9E1C87FAEB44}"/>
          </ac:spMkLst>
        </pc:spChg>
      </pc:sldChg>
      <pc:sldChg chg="del">
        <pc:chgData name="Mark Pletcher" userId="" providerId="" clId="Web-{8C68CD87-1DF9-4536-AF44-D76C99DCC492}" dt="2021-03-18T17:05:13.910" v="27"/>
        <pc:sldMkLst>
          <pc:docMk/>
          <pc:sldMk cId="3692561780" sldId="276"/>
        </pc:sldMkLst>
      </pc:sldChg>
      <pc:sldChg chg="del">
        <pc:chgData name="Mark Pletcher" userId="" providerId="" clId="Web-{8C68CD87-1DF9-4536-AF44-D76C99DCC492}" dt="2021-03-18T17:05:12.207" v="26"/>
        <pc:sldMkLst>
          <pc:docMk/>
          <pc:sldMk cId="2814827861" sldId="277"/>
        </pc:sldMkLst>
      </pc:sldChg>
      <pc:sldChg chg="del">
        <pc:chgData name="Mark Pletcher" userId="" providerId="" clId="Web-{8C68CD87-1DF9-4536-AF44-D76C99DCC492}" dt="2021-03-18T17:05:16.176" v="28"/>
        <pc:sldMkLst>
          <pc:docMk/>
          <pc:sldMk cId="812765285" sldId="279"/>
        </pc:sldMkLst>
      </pc:sldChg>
      <pc:sldChg chg="modSp">
        <pc:chgData name="Mark Pletcher" userId="" providerId="" clId="Web-{8C68CD87-1DF9-4536-AF44-D76C99DCC492}" dt="2021-03-18T17:03:58.983" v="25" actId="20577"/>
        <pc:sldMkLst>
          <pc:docMk/>
          <pc:sldMk cId="1070698061" sldId="314"/>
        </pc:sldMkLst>
        <pc:spChg chg="mod">
          <ac:chgData name="Mark Pletcher" userId="" providerId="" clId="Web-{8C68CD87-1DF9-4536-AF44-D76C99DCC492}" dt="2021-03-18T17:03:58.983" v="25" actId="20577"/>
          <ac:spMkLst>
            <pc:docMk/>
            <pc:sldMk cId="1070698061" sldId="314"/>
            <ac:spMk id="3" creationId="{B727A1C0-A1F7-47F6-B686-98E404C09C91}"/>
          </ac:spMkLst>
        </pc:spChg>
      </pc:sldChg>
      <pc:sldChg chg="modSp add replId">
        <pc:chgData name="Mark Pletcher" userId="" providerId="" clId="Web-{8C68CD87-1DF9-4536-AF44-D76C99DCC492}" dt="2021-03-18T17:06:14.538" v="69" actId="20577"/>
        <pc:sldMkLst>
          <pc:docMk/>
          <pc:sldMk cId="966861475" sldId="319"/>
        </pc:sldMkLst>
        <pc:spChg chg="mod">
          <ac:chgData name="Mark Pletcher" userId="" providerId="" clId="Web-{8C68CD87-1DF9-4536-AF44-D76C99DCC492}" dt="2021-03-18T17:05:46.474" v="33" actId="20577"/>
          <ac:spMkLst>
            <pc:docMk/>
            <pc:sldMk cId="966861475" sldId="319"/>
            <ac:spMk id="2" creationId="{F9D354E5-C79D-43B0-AD2F-A74E956DF4E4}"/>
          </ac:spMkLst>
        </pc:spChg>
        <pc:spChg chg="mod">
          <ac:chgData name="Mark Pletcher" userId="" providerId="" clId="Web-{8C68CD87-1DF9-4536-AF44-D76C99DCC492}" dt="2021-03-18T17:06:14.538" v="69" actId="20577"/>
          <ac:spMkLst>
            <pc:docMk/>
            <pc:sldMk cId="966861475" sldId="319"/>
            <ac:spMk id="3" creationId="{B727A1C0-A1F7-47F6-B686-98E404C09C9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49A97-3AE8-A648-B91C-829D08D7A610}" type="datetimeFigureOut">
              <a:rPr lang="en-US" smtClean="0"/>
              <a:t>3/18/2021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FFB3D-F0E3-1E4E-B711-CF2F465AD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55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0B20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6309" y="841772"/>
            <a:ext cx="8419485" cy="1790700"/>
          </a:xfrm>
        </p:spPr>
        <p:txBody>
          <a:bodyPr anchor="b"/>
          <a:lstStyle>
            <a:lvl1pPr algn="l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6309" y="2701528"/>
            <a:ext cx="8419485" cy="1241822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6309" y="4764025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Department of Urology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A66737-31DD-634C-93B7-26027AE0A79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09" y="339961"/>
            <a:ext cx="1543501" cy="100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188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16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Department of Urology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81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Department of Urology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592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7813" y="273844"/>
            <a:ext cx="8595359" cy="6260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813" y="1037771"/>
            <a:ext cx="8595360" cy="35949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78" y="4764025"/>
            <a:ext cx="732163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0" i="0">
                <a:solidFill>
                  <a:schemeClr val="tx1">
                    <a:tint val="75000"/>
                  </a:schemeClr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Department of Urology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94405" y="4757830"/>
            <a:ext cx="62683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076BF-FA50-C840-8929-6861841FEB2D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9BA68F1-0235-624C-813D-B840F66BCB12}"/>
              </a:ext>
            </a:extLst>
          </p:cNvPr>
          <p:cNvCxnSpPr/>
          <p:nvPr userDrawn="1"/>
        </p:nvCxnSpPr>
        <p:spPr>
          <a:xfrm>
            <a:off x="277813" y="4687560"/>
            <a:ext cx="8595360" cy="0"/>
          </a:xfrm>
          <a:prstGeom prst="line">
            <a:avLst/>
          </a:prstGeom>
          <a:noFill/>
          <a:ln w="3175" cap="flat">
            <a:solidFill>
              <a:srgbClr val="052049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Freeform 77">
            <a:extLst>
              <a:ext uri="{FF2B5EF4-FFF2-40B4-BE49-F238E27FC236}">
                <a16:creationId xmlns:a16="http://schemas.microsoft.com/office/drawing/2014/main" id="{A3AD1EDC-02CA-B54C-9044-495F4AF6AF82}"/>
              </a:ext>
            </a:extLst>
          </p:cNvPr>
          <p:cNvSpPr>
            <a:spLocks/>
          </p:cNvSpPr>
          <p:nvPr userDrawn="1"/>
        </p:nvSpPr>
        <p:spPr bwMode="auto">
          <a:xfrm>
            <a:off x="8393113" y="4800600"/>
            <a:ext cx="481012" cy="231074"/>
          </a:xfrm>
          <a:custGeom>
            <a:avLst/>
            <a:gdLst>
              <a:gd name="T0" fmla="*/ 350 w 350"/>
              <a:gd name="T1" fmla="*/ 52 h 168"/>
              <a:gd name="T2" fmla="*/ 270 w 350"/>
              <a:gd name="T3" fmla="*/ 130 h 168"/>
              <a:gd name="T4" fmla="*/ 240 w 350"/>
              <a:gd name="T5" fmla="*/ 100 h 168"/>
              <a:gd name="T6" fmla="*/ 205 w 350"/>
              <a:gd name="T7" fmla="*/ 91 h 168"/>
              <a:gd name="T8" fmla="*/ 201 w 350"/>
              <a:gd name="T9" fmla="*/ 86 h 168"/>
              <a:gd name="T10" fmla="*/ 200 w 350"/>
              <a:gd name="T11" fmla="*/ 82 h 168"/>
              <a:gd name="T12" fmla="*/ 203 w 350"/>
              <a:gd name="T13" fmla="*/ 73 h 168"/>
              <a:gd name="T14" fmla="*/ 203 w 350"/>
              <a:gd name="T15" fmla="*/ 73 h 168"/>
              <a:gd name="T16" fmla="*/ 205 w 350"/>
              <a:gd name="T17" fmla="*/ 72 h 168"/>
              <a:gd name="T18" fmla="*/ 234 w 350"/>
              <a:gd name="T19" fmla="*/ 71 h 168"/>
              <a:gd name="T20" fmla="*/ 266 w 350"/>
              <a:gd name="T21" fmla="*/ 85 h 168"/>
              <a:gd name="T22" fmla="*/ 222 w 350"/>
              <a:gd name="T23" fmla="*/ 48 h 168"/>
              <a:gd name="T24" fmla="*/ 179 w 350"/>
              <a:gd name="T25" fmla="*/ 73 h 168"/>
              <a:gd name="T26" fmla="*/ 178 w 350"/>
              <a:gd name="T27" fmla="*/ 76 h 168"/>
              <a:gd name="T28" fmla="*/ 122 w 350"/>
              <a:gd name="T29" fmla="*/ 60 h 168"/>
              <a:gd name="T30" fmla="*/ 178 w 350"/>
              <a:gd name="T31" fmla="*/ 41 h 168"/>
              <a:gd name="T32" fmla="*/ 153 w 350"/>
              <a:gd name="T33" fmla="*/ 0 h 168"/>
              <a:gd name="T34" fmla="*/ 97 w 350"/>
              <a:gd name="T35" fmla="*/ 2 h 168"/>
              <a:gd name="T36" fmla="*/ 72 w 350"/>
              <a:gd name="T37" fmla="*/ 73 h 168"/>
              <a:gd name="T38" fmla="*/ 25 w 350"/>
              <a:gd name="T39" fmla="*/ 73 h 168"/>
              <a:gd name="T40" fmla="*/ 0 w 350"/>
              <a:gd name="T41" fmla="*/ 2 h 168"/>
              <a:gd name="T42" fmla="*/ 48 w 350"/>
              <a:gd name="T43" fmla="*/ 119 h 168"/>
              <a:gd name="T44" fmla="*/ 97 w 350"/>
              <a:gd name="T45" fmla="*/ 64 h 168"/>
              <a:gd name="T46" fmla="*/ 187 w 350"/>
              <a:gd name="T47" fmla="*/ 107 h 168"/>
              <a:gd name="T48" fmla="*/ 214 w 350"/>
              <a:gd name="T49" fmla="*/ 117 h 168"/>
              <a:gd name="T50" fmla="*/ 242 w 350"/>
              <a:gd name="T51" fmla="*/ 125 h 168"/>
              <a:gd name="T52" fmla="*/ 237 w 350"/>
              <a:gd name="T53" fmla="*/ 147 h 168"/>
              <a:gd name="T54" fmla="*/ 203 w 350"/>
              <a:gd name="T55" fmla="*/ 141 h 168"/>
              <a:gd name="T56" fmla="*/ 176 w 350"/>
              <a:gd name="T57" fmla="*/ 130 h 168"/>
              <a:gd name="T58" fmla="*/ 224 w 350"/>
              <a:gd name="T59" fmla="*/ 168 h 168"/>
              <a:gd name="T60" fmla="*/ 270 w 350"/>
              <a:gd name="T61" fmla="*/ 134 h 168"/>
              <a:gd name="T62" fmla="*/ 295 w 350"/>
              <a:gd name="T63" fmla="*/ 166 h 168"/>
              <a:gd name="T64" fmla="*/ 343 w 350"/>
              <a:gd name="T65" fmla="*/ 119 h 168"/>
              <a:gd name="T66" fmla="*/ 295 w 350"/>
              <a:gd name="T67" fmla="*/ 99 h 168"/>
              <a:gd name="T68" fmla="*/ 350 w 350"/>
              <a:gd name="T69" fmla="*/ 73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0" h="168">
                <a:moveTo>
                  <a:pt x="350" y="73"/>
                </a:moveTo>
                <a:cubicBezTo>
                  <a:pt x="350" y="52"/>
                  <a:pt x="350" y="52"/>
                  <a:pt x="350" y="52"/>
                </a:cubicBezTo>
                <a:cubicBezTo>
                  <a:pt x="270" y="52"/>
                  <a:pt x="270" y="52"/>
                  <a:pt x="270" y="52"/>
                </a:cubicBezTo>
                <a:cubicBezTo>
                  <a:pt x="270" y="130"/>
                  <a:pt x="270" y="130"/>
                  <a:pt x="270" y="130"/>
                </a:cubicBezTo>
                <a:cubicBezTo>
                  <a:pt x="269" y="121"/>
                  <a:pt x="266" y="114"/>
                  <a:pt x="260" y="109"/>
                </a:cubicBezTo>
                <a:cubicBezTo>
                  <a:pt x="255" y="105"/>
                  <a:pt x="249" y="102"/>
                  <a:pt x="240" y="100"/>
                </a:cubicBezTo>
                <a:cubicBezTo>
                  <a:pt x="220" y="96"/>
                  <a:pt x="220" y="96"/>
                  <a:pt x="220" y="96"/>
                </a:cubicBezTo>
                <a:cubicBezTo>
                  <a:pt x="213" y="94"/>
                  <a:pt x="208" y="92"/>
                  <a:pt x="205" y="91"/>
                </a:cubicBezTo>
                <a:cubicBezTo>
                  <a:pt x="203" y="90"/>
                  <a:pt x="201" y="88"/>
                  <a:pt x="201" y="86"/>
                </a:cubicBezTo>
                <a:cubicBezTo>
                  <a:pt x="201" y="86"/>
                  <a:pt x="201" y="86"/>
                  <a:pt x="201" y="86"/>
                </a:cubicBezTo>
                <a:cubicBezTo>
                  <a:pt x="201" y="86"/>
                  <a:pt x="201" y="86"/>
                  <a:pt x="201" y="86"/>
                </a:cubicBezTo>
                <a:cubicBezTo>
                  <a:pt x="200" y="85"/>
                  <a:pt x="200" y="83"/>
                  <a:pt x="200" y="82"/>
                </a:cubicBezTo>
                <a:cubicBezTo>
                  <a:pt x="200" y="78"/>
                  <a:pt x="201" y="75"/>
                  <a:pt x="203" y="73"/>
                </a:cubicBezTo>
                <a:cubicBezTo>
                  <a:pt x="203" y="73"/>
                  <a:pt x="203" y="73"/>
                  <a:pt x="203" y="73"/>
                </a:cubicBezTo>
                <a:cubicBezTo>
                  <a:pt x="203" y="73"/>
                  <a:pt x="203" y="73"/>
                  <a:pt x="203" y="73"/>
                </a:cubicBezTo>
                <a:cubicBezTo>
                  <a:pt x="203" y="73"/>
                  <a:pt x="203" y="73"/>
                  <a:pt x="203" y="73"/>
                </a:cubicBezTo>
                <a:cubicBezTo>
                  <a:pt x="203" y="73"/>
                  <a:pt x="203" y="73"/>
                  <a:pt x="203" y="73"/>
                </a:cubicBezTo>
                <a:cubicBezTo>
                  <a:pt x="204" y="72"/>
                  <a:pt x="205" y="72"/>
                  <a:pt x="205" y="72"/>
                </a:cubicBezTo>
                <a:cubicBezTo>
                  <a:pt x="209" y="69"/>
                  <a:pt x="214" y="68"/>
                  <a:pt x="220" y="68"/>
                </a:cubicBezTo>
                <a:cubicBezTo>
                  <a:pt x="226" y="68"/>
                  <a:pt x="231" y="69"/>
                  <a:pt x="234" y="71"/>
                </a:cubicBezTo>
                <a:cubicBezTo>
                  <a:pt x="240" y="74"/>
                  <a:pt x="243" y="78"/>
                  <a:pt x="243" y="85"/>
                </a:cubicBezTo>
                <a:cubicBezTo>
                  <a:pt x="266" y="85"/>
                  <a:pt x="266" y="85"/>
                  <a:pt x="266" y="85"/>
                </a:cubicBezTo>
                <a:cubicBezTo>
                  <a:pt x="266" y="73"/>
                  <a:pt x="261" y="64"/>
                  <a:pt x="253" y="58"/>
                </a:cubicBezTo>
                <a:cubicBezTo>
                  <a:pt x="244" y="51"/>
                  <a:pt x="234" y="48"/>
                  <a:pt x="222" y="48"/>
                </a:cubicBezTo>
                <a:cubicBezTo>
                  <a:pt x="207" y="48"/>
                  <a:pt x="196" y="52"/>
                  <a:pt x="189" y="58"/>
                </a:cubicBezTo>
                <a:cubicBezTo>
                  <a:pt x="184" y="62"/>
                  <a:pt x="181" y="67"/>
                  <a:pt x="179" y="73"/>
                </a:cubicBezTo>
                <a:cubicBezTo>
                  <a:pt x="179" y="73"/>
                  <a:pt x="179" y="73"/>
                  <a:pt x="179" y="73"/>
                </a:cubicBezTo>
                <a:cubicBezTo>
                  <a:pt x="179" y="74"/>
                  <a:pt x="179" y="75"/>
                  <a:pt x="178" y="76"/>
                </a:cubicBezTo>
                <a:cubicBezTo>
                  <a:pt x="176" y="89"/>
                  <a:pt x="167" y="98"/>
                  <a:pt x="153" y="98"/>
                </a:cubicBezTo>
                <a:cubicBezTo>
                  <a:pt x="131" y="98"/>
                  <a:pt x="122" y="79"/>
                  <a:pt x="122" y="60"/>
                </a:cubicBezTo>
                <a:cubicBezTo>
                  <a:pt x="122" y="40"/>
                  <a:pt x="131" y="21"/>
                  <a:pt x="153" y="21"/>
                </a:cubicBezTo>
                <a:cubicBezTo>
                  <a:pt x="166" y="21"/>
                  <a:pt x="176" y="29"/>
                  <a:pt x="178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199" y="14"/>
                  <a:pt x="178" y="0"/>
                  <a:pt x="153" y="0"/>
                </a:cubicBezTo>
                <a:cubicBezTo>
                  <a:pt x="119" y="0"/>
                  <a:pt x="99" y="24"/>
                  <a:pt x="97" y="55"/>
                </a:cubicBezTo>
                <a:cubicBezTo>
                  <a:pt x="97" y="2"/>
                  <a:pt x="97" y="2"/>
                  <a:pt x="97" y="2"/>
                </a:cubicBezTo>
                <a:cubicBezTo>
                  <a:pt x="72" y="2"/>
                  <a:pt x="72" y="2"/>
                  <a:pt x="72" y="2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90"/>
                  <a:pt x="66" y="98"/>
                  <a:pt x="48" y="98"/>
                </a:cubicBezTo>
                <a:cubicBezTo>
                  <a:pt x="28" y="98"/>
                  <a:pt x="25" y="86"/>
                  <a:pt x="25" y="73"/>
                </a:cubicBezTo>
                <a:cubicBezTo>
                  <a:pt x="25" y="2"/>
                  <a:pt x="25" y="2"/>
                  <a:pt x="25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104"/>
                  <a:pt x="18" y="119"/>
                  <a:pt x="48" y="119"/>
                </a:cubicBezTo>
                <a:cubicBezTo>
                  <a:pt x="79" y="119"/>
                  <a:pt x="97" y="104"/>
                  <a:pt x="97" y="73"/>
                </a:cubicBezTo>
                <a:cubicBezTo>
                  <a:pt x="97" y="64"/>
                  <a:pt x="97" y="64"/>
                  <a:pt x="97" y="64"/>
                </a:cubicBezTo>
                <a:cubicBezTo>
                  <a:pt x="99" y="95"/>
                  <a:pt x="119" y="119"/>
                  <a:pt x="153" y="119"/>
                </a:cubicBezTo>
                <a:cubicBezTo>
                  <a:pt x="167" y="119"/>
                  <a:pt x="179" y="115"/>
                  <a:pt x="187" y="107"/>
                </a:cubicBezTo>
                <a:cubicBezTo>
                  <a:pt x="188" y="107"/>
                  <a:pt x="189" y="108"/>
                  <a:pt x="189" y="108"/>
                </a:cubicBezTo>
                <a:cubicBezTo>
                  <a:pt x="194" y="111"/>
                  <a:pt x="202" y="114"/>
                  <a:pt x="214" y="117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34" y="121"/>
                  <a:pt x="239" y="123"/>
                  <a:pt x="242" y="125"/>
                </a:cubicBezTo>
                <a:cubicBezTo>
                  <a:pt x="245" y="127"/>
                  <a:pt x="247" y="130"/>
                  <a:pt x="247" y="133"/>
                </a:cubicBezTo>
                <a:cubicBezTo>
                  <a:pt x="247" y="140"/>
                  <a:pt x="244" y="144"/>
                  <a:pt x="237" y="147"/>
                </a:cubicBezTo>
                <a:cubicBezTo>
                  <a:pt x="233" y="148"/>
                  <a:pt x="229" y="148"/>
                  <a:pt x="223" y="148"/>
                </a:cubicBezTo>
                <a:cubicBezTo>
                  <a:pt x="213" y="148"/>
                  <a:pt x="207" y="146"/>
                  <a:pt x="203" y="141"/>
                </a:cubicBezTo>
                <a:cubicBezTo>
                  <a:pt x="201" y="139"/>
                  <a:pt x="199" y="135"/>
                  <a:pt x="198" y="130"/>
                </a:cubicBezTo>
                <a:cubicBezTo>
                  <a:pt x="176" y="130"/>
                  <a:pt x="176" y="130"/>
                  <a:pt x="176" y="130"/>
                </a:cubicBezTo>
                <a:cubicBezTo>
                  <a:pt x="176" y="142"/>
                  <a:pt x="180" y="151"/>
                  <a:pt x="189" y="158"/>
                </a:cubicBezTo>
                <a:cubicBezTo>
                  <a:pt x="197" y="164"/>
                  <a:pt x="209" y="168"/>
                  <a:pt x="224" y="168"/>
                </a:cubicBezTo>
                <a:cubicBezTo>
                  <a:pt x="239" y="168"/>
                  <a:pt x="250" y="164"/>
                  <a:pt x="258" y="158"/>
                </a:cubicBezTo>
                <a:cubicBezTo>
                  <a:pt x="265" y="151"/>
                  <a:pt x="269" y="143"/>
                  <a:pt x="270" y="134"/>
                </a:cubicBezTo>
                <a:cubicBezTo>
                  <a:pt x="270" y="166"/>
                  <a:pt x="270" y="166"/>
                  <a:pt x="270" y="166"/>
                </a:cubicBezTo>
                <a:cubicBezTo>
                  <a:pt x="295" y="166"/>
                  <a:pt x="295" y="166"/>
                  <a:pt x="295" y="166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343" y="119"/>
                  <a:pt x="343" y="119"/>
                  <a:pt x="343" y="119"/>
                </a:cubicBezTo>
                <a:cubicBezTo>
                  <a:pt x="343" y="99"/>
                  <a:pt x="343" y="99"/>
                  <a:pt x="343" y="99"/>
                </a:cubicBezTo>
                <a:cubicBezTo>
                  <a:pt x="295" y="99"/>
                  <a:pt x="295" y="99"/>
                  <a:pt x="295" y="99"/>
                </a:cubicBezTo>
                <a:cubicBezTo>
                  <a:pt x="295" y="73"/>
                  <a:pt x="295" y="73"/>
                  <a:pt x="295" y="73"/>
                </a:cubicBezTo>
                <a:lnTo>
                  <a:pt x="350" y="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8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rgbClr val="0B2046"/>
          </a:solidFill>
          <a:latin typeface="Calibri Light" panose="020F0302020204030204" pitchFamily="34" charset="0"/>
          <a:ea typeface="Open Sans Light" panose="020B0306030504020204" pitchFamily="34" charset="0"/>
          <a:cs typeface="Calibri Light" panose="020F030202020403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rgbClr val="0B2046"/>
          </a:solidFill>
          <a:latin typeface="+mj-lt"/>
          <a:ea typeface="Open Sans Light" panose="020B0306030504020204" pitchFamily="34" charset="0"/>
          <a:cs typeface="Open Sans Light" panose="020B030603050402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rgbClr val="0B2046"/>
          </a:solidFill>
          <a:latin typeface="+mj-lt"/>
          <a:ea typeface="Open Sans Light" panose="020B0306030504020204" pitchFamily="34" charset="0"/>
          <a:cs typeface="Open Sans Light" panose="020B030603050402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rgbClr val="0B2046"/>
          </a:solidFill>
          <a:latin typeface="+mj-lt"/>
          <a:ea typeface="Open Sans Light" panose="020B0306030504020204" pitchFamily="34" charset="0"/>
          <a:cs typeface="Open Sans Light" panose="020B030603050402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100" b="0" i="0" kern="1200">
          <a:solidFill>
            <a:srgbClr val="0B2046"/>
          </a:solidFill>
          <a:latin typeface="+mj-lt"/>
          <a:ea typeface="Open Sans Light" panose="020B0306030504020204" pitchFamily="34" charset="0"/>
          <a:cs typeface="Open Sans Light" panose="020B030603050402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100" b="0" i="0" kern="1200">
          <a:solidFill>
            <a:srgbClr val="0B2046"/>
          </a:solidFill>
          <a:latin typeface="+mj-lt"/>
          <a:ea typeface="Open Sans Light" panose="020B0306030504020204" pitchFamily="34" charset="0"/>
          <a:cs typeface="Open Sans Light" panose="020B0306030504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088F1-6AF4-5F41-A6C3-FA04047D79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EHR Research Study Design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EFC5F0-8C46-8C4F-BDCC-9E1C87FAEB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Open Sans Light"/>
                <a:cs typeface="Open Sans Light"/>
              </a:rPr>
              <a:t>Lecture 2 – Asking research questions using EHR data, study design, pitfalls of using EHR </a:t>
            </a:r>
            <a:r>
              <a:rPr lang="en-US">
                <a:ea typeface="Open Sans Light"/>
                <a:cs typeface="Open Sans Light"/>
              </a:rPr>
              <a:t>data for clinical research</a:t>
            </a:r>
            <a:endParaRPr lang="en-US" dirty="0">
              <a:ea typeface="Open Sans Light"/>
              <a:cs typeface="Open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1106418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C10C5-C8DF-A840-9FE2-DEE67F5DB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+mj-lt"/>
                <a:ea typeface="Open Sans Light" panose="020B0306030504020204" pitchFamily="34" charset="0"/>
                <a:cs typeface="Open Sans Light" panose="020B0306030504020204" pitchFamily="34" charset="0"/>
              </a:rPr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E4602-D367-654E-B788-F2016DD1F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ea typeface="Open Sans Light" panose="020B0306030504020204" pitchFamily="34" charset="0"/>
                <a:cs typeface="Open Sans Light" panose="020B0306030504020204" pitchFamily="34" charset="0"/>
              </a:rPr>
              <a:t>My background and perspective</a:t>
            </a:r>
          </a:p>
          <a:p>
            <a:r>
              <a:rPr lang="en-US" dirty="0">
                <a:ea typeface="Open Sans Light" panose="020B0306030504020204" pitchFamily="34" charset="0"/>
                <a:cs typeface="Open Sans Light" panose="020B0306030504020204" pitchFamily="34" charset="0"/>
              </a:rPr>
              <a:t>Reviewing course goals</a:t>
            </a:r>
          </a:p>
          <a:p>
            <a:r>
              <a:rPr lang="en-US" dirty="0"/>
              <a:t>The Final Project</a:t>
            </a:r>
          </a:p>
          <a:p>
            <a:r>
              <a:rPr lang="en-US" dirty="0">
                <a:ea typeface="Open Sans Light" panose="020B0306030504020204" pitchFamily="34" charset="0"/>
                <a:cs typeface="Open Sans Light" panose="020B0306030504020204" pitchFamily="34" charset="0"/>
              </a:rPr>
              <a:t>Review research framework</a:t>
            </a:r>
          </a:p>
          <a:p>
            <a:pPr lvl="1"/>
            <a:r>
              <a:rPr lang="en-US" dirty="0"/>
              <a:t>Defining a sample</a:t>
            </a:r>
          </a:p>
          <a:p>
            <a:pPr lvl="1"/>
            <a:r>
              <a:rPr lang="en-US" dirty="0">
                <a:ea typeface="Open Sans Light" panose="020B0306030504020204" pitchFamily="34" charset="0"/>
                <a:cs typeface="Open Sans Light" panose="020B0306030504020204" pitchFamily="34" charset="0"/>
              </a:rPr>
              <a:t>Making measurements</a:t>
            </a:r>
          </a:p>
          <a:p>
            <a:r>
              <a:rPr lang="en-US" dirty="0"/>
              <a:t>Study design options</a:t>
            </a:r>
            <a:endParaRPr lang="en-US" dirty="0"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en-US" dirty="0"/>
              <a:t>Pitfalls from use EHR data</a:t>
            </a:r>
          </a:p>
          <a:p>
            <a:pPr lvl="1"/>
            <a:endParaRPr lang="en-US" dirty="0"/>
          </a:p>
          <a:p>
            <a:endParaRPr lang="en-US" dirty="0"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endParaRPr lang="en-US" dirty="0"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E7BB05B-D46A-A54A-842F-3DD3E614C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DBD7610-E181-EA41-8E24-AF3D4E28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44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090DA-EF33-6742-95BD-F0BC56BDE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3F9A9B-9C50-BE43-8A3B-CF9B9B2B67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General internal medicine/primary care</a:t>
            </a:r>
          </a:p>
          <a:p>
            <a:r>
              <a:rPr lang="en-US" dirty="0"/>
              <a:t>Epi training (MPH at UCB and then ATCR) </a:t>
            </a:r>
            <a:r>
              <a:rPr lang="en-US" dirty="0">
                <a:sym typeface="Wingdings" panose="05000000000000000000" pitchFamily="2" charset="2"/>
              </a:rPr>
              <a:t> faculty</a:t>
            </a:r>
          </a:p>
          <a:p>
            <a:r>
              <a:rPr lang="en-US" dirty="0">
                <a:sym typeface="Wingdings" panose="05000000000000000000" pitchFamily="2" charset="2"/>
              </a:rPr>
              <a:t>My research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Clinical decision-making, prevention of cardiovascular disease (statins, BP control)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Using technology to improve health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Data collection platforms, EHR-based research networks (PCORnet), RCTs</a:t>
            </a:r>
            <a:endParaRPr lang="en-US" dirty="0"/>
          </a:p>
          <a:p>
            <a:r>
              <a:rPr lang="en-US" dirty="0"/>
              <a:t>My skills</a:t>
            </a:r>
          </a:p>
          <a:p>
            <a:pPr lvl="1"/>
            <a:r>
              <a:rPr lang="en-US" dirty="0"/>
              <a:t>Study design/Epi, statistics</a:t>
            </a:r>
          </a:p>
          <a:p>
            <a:pPr lvl="1"/>
            <a:r>
              <a:rPr lang="en-US" dirty="0"/>
              <a:t>Stata</a:t>
            </a:r>
          </a:p>
          <a:p>
            <a:pPr lvl="1"/>
            <a:r>
              <a:rPr lang="en-US" dirty="0"/>
              <a:t>NOT R or SQL, or deep understanding of the data model…but I’m learning!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0B88A0-0D76-E140-A5F2-AEC974E5D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8572A6-0238-B14B-8C36-EBFBA2D2E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740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98B7B-4DA5-7A4B-B34C-4A26FAC88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 roles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62D35-BEE1-834D-A9D7-EFE8529399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 UCSF</a:t>
            </a:r>
          </a:p>
          <a:p>
            <a:pPr lvl="1"/>
            <a:r>
              <a:rPr lang="en-US" dirty="0"/>
              <a:t>UCSF CTSI Director of Informatics and Research Innovation </a:t>
            </a:r>
          </a:p>
          <a:p>
            <a:pPr lvl="1"/>
            <a:r>
              <a:rPr lang="en-US" dirty="0"/>
              <a:t>Chair of IT Governance Committee on Research Technology</a:t>
            </a:r>
          </a:p>
          <a:p>
            <a:pPr lvl="1"/>
            <a:r>
              <a:rPr lang="en-US" dirty="0"/>
              <a:t>Course Director for Designing Clinical Research</a:t>
            </a:r>
          </a:p>
          <a:p>
            <a:pPr lvl="1"/>
            <a:r>
              <a:rPr lang="en-US" dirty="0"/>
              <a:t>Past Course Director for </a:t>
            </a:r>
            <a:r>
              <a:rPr lang="en-US" dirty="0" err="1"/>
              <a:t>Biostat</a:t>
            </a:r>
            <a:r>
              <a:rPr lang="en-US" dirty="0"/>
              <a:t> 212 (Stata course)</a:t>
            </a:r>
          </a:p>
          <a:p>
            <a:endParaRPr lang="en-US" dirty="0"/>
          </a:p>
          <a:p>
            <a:r>
              <a:rPr lang="en-US" dirty="0"/>
              <a:t>In this course</a:t>
            </a:r>
          </a:p>
          <a:p>
            <a:pPr lvl="1"/>
            <a:r>
              <a:rPr lang="en-US" dirty="0"/>
              <a:t>Asst Course Director</a:t>
            </a:r>
          </a:p>
          <a:p>
            <a:pPr lvl="1"/>
            <a:r>
              <a:rPr lang="en-US" dirty="0"/>
              <a:t>Help you translate research ideas/concepts into your EHR research project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6F2632-CC32-604D-90A4-31CFEC955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ED8AE8-9459-6645-AE6E-5712F234B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0302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071AF-C45D-42AF-9F8E-399179A78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07D86-84F1-40EA-ACFA-5361F076D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>
                <a:solidFill>
                  <a:schemeClr val="tx1"/>
                </a:solidFill>
              </a:rPr>
              <a:t>Explain the differences between a relational database model and data warehouse model as it pertains to EHR data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Demonstrate knowledge of medical vocabularies and ontologies and their use in analyzing data in the EHR. 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Construct a patient cohort based on structured data, such as diagnosis codes, encounters, and procedures.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Summarize demographic and clinical characteristics for a cohort from an analytic file.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Extract relevant clinical data for a specified patient cohort, including labs, orders, medications, and history.</a:t>
            </a:r>
          </a:p>
          <a:p>
            <a:pPr lvl="0"/>
            <a:r>
              <a:rPr lang="en-US" dirty="0">
                <a:solidFill>
                  <a:srgbClr val="FF0000"/>
                </a:solidFill>
              </a:rPr>
              <a:t>Formulate a clinical research question </a:t>
            </a:r>
            <a:r>
              <a:rPr lang="en-US" dirty="0">
                <a:solidFill>
                  <a:schemeClr val="tx1"/>
                </a:solidFill>
              </a:rPr>
              <a:t>and create a standard analytic file ready for analysis.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9822BA-C475-449B-8987-04A58E2CE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DBC795-5CB3-47F9-B02E-6A0F1CC9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Arrow: Up 5">
            <a:extLst>
              <a:ext uri="{FF2B5EF4-FFF2-40B4-BE49-F238E27FC236}">
                <a16:creationId xmlns:a16="http://schemas.microsoft.com/office/drawing/2014/main" id="{48334CC3-1CC8-4743-930E-28B7069F00DB}"/>
              </a:ext>
            </a:extLst>
          </p:cNvPr>
          <p:cNvSpPr/>
          <p:nvPr/>
        </p:nvSpPr>
        <p:spPr>
          <a:xfrm rot="10800000">
            <a:off x="4649897" y="899886"/>
            <a:ext cx="740780" cy="2533844"/>
          </a:xfrm>
          <a:prstGeom prst="upArrow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  <a:alpha val="1000"/>
                </a:srgbClr>
              </a:gs>
              <a:gs pos="50000">
                <a:srgbClr val="FF0000">
                  <a:tint val="44500"/>
                  <a:satMod val="160000"/>
                  <a:alpha val="83000"/>
                </a:srgbClr>
              </a:gs>
              <a:gs pos="100000">
                <a:srgbClr val="FF0000">
                  <a:tint val="23500"/>
                  <a:satMod val="160000"/>
                  <a:alpha val="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74C318-1BE8-4F0D-939E-C34B89CD2AEC}"/>
              </a:ext>
            </a:extLst>
          </p:cNvPr>
          <p:cNvSpPr txBox="1"/>
          <p:nvPr/>
        </p:nvSpPr>
        <p:spPr>
          <a:xfrm>
            <a:off x="4155312" y="255503"/>
            <a:ext cx="3692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0000"/>
                </a:solidFill>
              </a:rPr>
              <a:t>Build up technical knowledge towards a research application</a:t>
            </a:r>
          </a:p>
        </p:txBody>
      </p:sp>
    </p:spTree>
    <p:extLst>
      <p:ext uri="{BB962C8B-B14F-4D97-AF65-F5344CB8AC3E}">
        <p14:creationId xmlns:p14="http://schemas.microsoft.com/office/powerpoint/2010/main" val="1552998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071AF-C45D-42AF-9F8E-399179A78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07D86-84F1-40EA-ACFA-5361F076D7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en-US" dirty="0"/>
              <a:t>Explain the differences between a relational database model and data warehouse model as it pertains to EHR data</a:t>
            </a:r>
          </a:p>
          <a:p>
            <a:pPr lvl="0"/>
            <a:r>
              <a:rPr lang="en-US" dirty="0"/>
              <a:t>Demonstrate knowledge of medical vocabularies and ontologies and their use in analyzing data in the EHR. </a:t>
            </a:r>
          </a:p>
          <a:p>
            <a:pPr lvl="0"/>
            <a:r>
              <a:rPr lang="en-US" dirty="0"/>
              <a:t>Construct a patient cohort based on structured data, such as diagnosis codes, encounters, and procedures.</a:t>
            </a:r>
          </a:p>
          <a:p>
            <a:pPr lvl="0"/>
            <a:r>
              <a:rPr lang="en-US" dirty="0"/>
              <a:t>Summarize demographic and clinical characteristics for a cohort from an analytic file.</a:t>
            </a:r>
          </a:p>
          <a:p>
            <a:pPr lvl="0"/>
            <a:r>
              <a:rPr lang="en-US" dirty="0"/>
              <a:t>Extract relevant clinical data for a specified patient cohort, including labs, orders, medications, and history.</a:t>
            </a:r>
          </a:p>
          <a:p>
            <a:pPr lvl="0"/>
            <a:r>
              <a:rPr lang="en-US" dirty="0">
                <a:solidFill>
                  <a:schemeClr val="tx1"/>
                </a:solidFill>
              </a:rPr>
              <a:t>Formulate a clinical research question and create a standard analytic file ready for analysis.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9822BA-C475-449B-8987-04A58E2CE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DBC795-5CB3-47F9-B02E-6A0F1CC91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5</a:t>
            </a:fld>
            <a:endParaRPr lang="en-US" dirty="0"/>
          </a:p>
        </p:txBody>
      </p:sp>
      <p:sp>
        <p:nvSpPr>
          <p:cNvPr id="6" name="Arrow: Up 5">
            <a:extLst>
              <a:ext uri="{FF2B5EF4-FFF2-40B4-BE49-F238E27FC236}">
                <a16:creationId xmlns:a16="http://schemas.microsoft.com/office/drawing/2014/main" id="{4537677D-5B88-4E8E-9658-19B832B0B7C4}"/>
              </a:ext>
            </a:extLst>
          </p:cNvPr>
          <p:cNvSpPr/>
          <p:nvPr/>
        </p:nvSpPr>
        <p:spPr>
          <a:xfrm>
            <a:off x="5631084" y="2037144"/>
            <a:ext cx="740780" cy="2199190"/>
          </a:xfrm>
          <a:prstGeom prst="upArrow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  <a:alpha val="1000"/>
                </a:srgbClr>
              </a:gs>
              <a:gs pos="50000">
                <a:srgbClr val="FF0000">
                  <a:tint val="44500"/>
                  <a:satMod val="160000"/>
                  <a:alpha val="83000"/>
                </a:srgbClr>
              </a:gs>
              <a:gs pos="100000">
                <a:srgbClr val="FF0000">
                  <a:tint val="23500"/>
                  <a:satMod val="160000"/>
                  <a:alpha val="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Up 6">
            <a:extLst>
              <a:ext uri="{FF2B5EF4-FFF2-40B4-BE49-F238E27FC236}">
                <a16:creationId xmlns:a16="http://schemas.microsoft.com/office/drawing/2014/main" id="{C06D799D-AB97-4D64-96A4-C68EAA63F267}"/>
              </a:ext>
            </a:extLst>
          </p:cNvPr>
          <p:cNvSpPr/>
          <p:nvPr/>
        </p:nvSpPr>
        <p:spPr>
          <a:xfrm rot="10800000">
            <a:off x="4649897" y="899886"/>
            <a:ext cx="740780" cy="2533844"/>
          </a:xfrm>
          <a:prstGeom prst="upArrow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  <a:alpha val="1000"/>
                </a:srgbClr>
              </a:gs>
              <a:gs pos="50000">
                <a:srgbClr val="FF0000">
                  <a:tint val="44500"/>
                  <a:satMod val="160000"/>
                  <a:alpha val="83000"/>
                </a:srgbClr>
              </a:gs>
              <a:gs pos="100000">
                <a:srgbClr val="FF0000">
                  <a:tint val="23500"/>
                  <a:satMod val="160000"/>
                  <a:alpha val="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531884-E939-49B3-B3AF-4F5E0F795336}"/>
              </a:ext>
            </a:extLst>
          </p:cNvPr>
          <p:cNvSpPr txBox="1"/>
          <p:nvPr/>
        </p:nvSpPr>
        <p:spPr>
          <a:xfrm>
            <a:off x="4155312" y="255503"/>
            <a:ext cx="36923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Build up technical knowledge towards a research application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390F75-83AC-4516-9DF3-A9BBF2AA1486}"/>
              </a:ext>
            </a:extLst>
          </p:cNvPr>
          <p:cNvSpPr txBox="1"/>
          <p:nvPr/>
        </p:nvSpPr>
        <p:spPr>
          <a:xfrm>
            <a:off x="2025570" y="4309557"/>
            <a:ext cx="6915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FF0000"/>
                </a:solidFill>
              </a:rPr>
              <a:t>Build research plan in parallel, informed by increasing tech knowledge…</a:t>
            </a:r>
          </a:p>
        </p:txBody>
      </p:sp>
    </p:spTree>
    <p:extLst>
      <p:ext uri="{BB962C8B-B14F-4D97-AF65-F5344CB8AC3E}">
        <p14:creationId xmlns:p14="http://schemas.microsoft.com/office/powerpoint/2010/main" val="1327318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43863-C5AF-4B41-AA0B-A3212A4F5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Final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0F5DA-FA61-4949-AD7B-E98E15662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Design your own study</a:t>
            </a:r>
          </a:p>
          <a:p>
            <a:r>
              <a:rPr lang="en-US" dirty="0"/>
              <a:t>Write analysis code to select a study sample and defines measurements</a:t>
            </a:r>
          </a:p>
          <a:p>
            <a:r>
              <a:rPr lang="en-US" dirty="0"/>
              <a:t>Do a first pass analysis and present results</a:t>
            </a:r>
          </a:p>
          <a:p>
            <a:pPr lvl="1"/>
            <a:r>
              <a:rPr lang="en-US" dirty="0"/>
              <a:t>Table 1</a:t>
            </a:r>
          </a:p>
          <a:p>
            <a:pPr lvl="1"/>
            <a:r>
              <a:rPr lang="en-US" dirty="0"/>
              <a:t>Table(s) 2+</a:t>
            </a:r>
          </a:p>
          <a:p>
            <a:pPr lvl="1"/>
            <a:r>
              <a:rPr lang="en-US" dirty="0"/>
              <a:t>Figure</a:t>
            </a:r>
          </a:p>
          <a:p>
            <a:pPr lvl="1"/>
            <a:r>
              <a:rPr lang="en-US" dirty="0"/>
              <a:t>Simple write-up</a:t>
            </a:r>
          </a:p>
          <a:p>
            <a:r>
              <a:rPr lang="en-US" dirty="0"/>
              <a:t>Short research protocol and analysis code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989C68-4A56-6F42-9668-0881B9E2D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DA8E8-9636-6B43-BF46-4D9327E1B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47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43863-C5AF-4B41-AA0B-A3212A4F5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Final 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0F5DA-FA61-4949-AD7B-E98E15662F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Design your own study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Write analysis code to select a study sample and defines measurements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Do a first pass analysis and present results</a:t>
            </a:r>
          </a:p>
          <a:p>
            <a:pPr lvl="1"/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Table 1</a:t>
            </a:r>
          </a:p>
          <a:p>
            <a:pPr lvl="1"/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Table(s) 2+</a:t>
            </a:r>
          </a:p>
          <a:p>
            <a:pPr lvl="1"/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Figure</a:t>
            </a:r>
          </a:p>
          <a:p>
            <a:pPr lvl="1"/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Simple write-up</a:t>
            </a:r>
          </a:p>
          <a:p>
            <a:r>
              <a:rPr lang="en-US" dirty="0">
                <a:solidFill>
                  <a:schemeClr val="bg1">
                    <a:lumMod val="75000"/>
                  </a:schemeClr>
                </a:solidFill>
                <a:ea typeface="Open Sans Light"/>
                <a:cs typeface="Open Sans Light"/>
              </a:rPr>
              <a:t>Short research protocol and analysis code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>
                <a:ea typeface="Open Sans Light"/>
                <a:cs typeface="Open Sans Light"/>
              </a:rPr>
              <a:t>(Show "Epi 231 – Final Project.docx" from Syllabus)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989C68-4A56-6F42-9668-0881B9E2D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DA8E8-9636-6B43-BF46-4D9327E1B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812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B78E1-3FF1-402E-B270-62F2DEEC5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FAQs </a:t>
            </a:r>
            <a:r>
              <a:rPr lang="en-US" sz="2000" dirty="0"/>
              <a:t>(anticipated)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2FC4B7-6F4D-428B-B672-2709B17C6A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if I don’t have a research question?</a:t>
            </a:r>
          </a:p>
          <a:p>
            <a:r>
              <a:rPr lang="en-US" dirty="0"/>
              <a:t>What if I need help with research design, biostats, </a:t>
            </a:r>
            <a:r>
              <a:rPr lang="en-US" dirty="0" err="1"/>
              <a:t>etc</a:t>
            </a:r>
            <a:r>
              <a:rPr lang="en-US" dirty="0"/>
              <a:t>?</a:t>
            </a:r>
          </a:p>
          <a:p>
            <a:r>
              <a:rPr lang="en-US" dirty="0"/>
              <a:t>What if the de-identified CDW doesn’t have the data I need?</a:t>
            </a:r>
          </a:p>
          <a:p>
            <a:r>
              <a:rPr lang="en-US" dirty="0"/>
              <a:t>What if I want to do a PROSPECTIVE study (cohort or RCT)?</a:t>
            </a:r>
          </a:p>
          <a:p>
            <a:r>
              <a:rPr lang="en-US" dirty="0"/>
              <a:t>What if I want to combine EHR measurements with survey data, </a:t>
            </a:r>
            <a:r>
              <a:rPr lang="en-US" dirty="0" err="1"/>
              <a:t>etc</a:t>
            </a:r>
            <a:r>
              <a:rPr lang="en-US" dirty="0"/>
              <a:t>?</a:t>
            </a:r>
          </a:p>
          <a:p>
            <a:r>
              <a:rPr lang="en-US" dirty="0"/>
              <a:t>What if my research question can’t be answered using just UCSF data?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26A403-F841-4858-843F-50AA1998A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805185-300A-4C5E-8242-6DE2336C3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94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8B94F-D910-4FB9-B64A-FE8E14988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D1454-465F-45F9-B3D1-CA5D64C68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9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C5A3CF-093B-4BB0-9B47-0EBA48EAADD3}"/>
              </a:ext>
            </a:extLst>
          </p:cNvPr>
          <p:cNvSpPr txBox="1"/>
          <p:nvPr/>
        </p:nvSpPr>
        <p:spPr>
          <a:xfrm>
            <a:off x="2002855" y="780188"/>
            <a:ext cx="1625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Current Understanding of the World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272443-CA29-444B-8885-7ECA03BDB5C4}"/>
              </a:ext>
            </a:extLst>
          </p:cNvPr>
          <p:cNvSpPr txBox="1"/>
          <p:nvPr/>
        </p:nvSpPr>
        <p:spPr>
          <a:xfrm>
            <a:off x="4853299" y="1057187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Question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9137759-B3A7-4401-9C6D-21AE34F9F681}"/>
              </a:ext>
            </a:extLst>
          </p:cNvPr>
          <p:cNvCxnSpPr>
            <a:stCxn id="6" idx="3"/>
            <a:endCxn id="7" idx="1"/>
          </p:cNvCxnSpPr>
          <p:nvPr/>
        </p:nvCxnSpPr>
        <p:spPr>
          <a:xfrm>
            <a:off x="3628454" y="1241853"/>
            <a:ext cx="12248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37EE16D-DBF6-4869-B6D7-020BA568B2DC}"/>
              </a:ext>
            </a:extLst>
          </p:cNvPr>
          <p:cNvSpPr txBox="1"/>
          <p:nvPr/>
        </p:nvSpPr>
        <p:spPr>
          <a:xfrm>
            <a:off x="5320357" y="2398204"/>
            <a:ext cx="1415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Study Design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85E0F0A-DF4F-4C85-AB13-70FC3B0FC815}"/>
              </a:ext>
            </a:extLst>
          </p:cNvPr>
          <p:cNvCxnSpPr/>
          <p:nvPr/>
        </p:nvCxnSpPr>
        <p:spPr>
          <a:xfrm>
            <a:off x="5327431" y="1611185"/>
            <a:ext cx="381267" cy="787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2F8EA89-EF18-4009-A164-49E13E73D574}"/>
              </a:ext>
            </a:extLst>
          </p:cNvPr>
          <p:cNvCxnSpPr/>
          <p:nvPr/>
        </p:nvCxnSpPr>
        <p:spPr>
          <a:xfrm flipV="1">
            <a:off x="2318503" y="1703518"/>
            <a:ext cx="338954" cy="743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998DAB0-8D3E-4800-A680-89D0726AF5BA}"/>
              </a:ext>
            </a:extLst>
          </p:cNvPr>
          <p:cNvSpPr txBox="1"/>
          <p:nvPr/>
        </p:nvSpPr>
        <p:spPr>
          <a:xfrm>
            <a:off x="4415853" y="3554555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Sample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462C1-02A3-4D44-8149-C7DB8424B718}"/>
              </a:ext>
            </a:extLst>
          </p:cNvPr>
          <p:cNvSpPr txBox="1"/>
          <p:nvPr/>
        </p:nvSpPr>
        <p:spPr>
          <a:xfrm>
            <a:off x="2576698" y="3554555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Measure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D378C8-C410-469A-A16B-AFB0EB2A8600}"/>
              </a:ext>
            </a:extLst>
          </p:cNvPr>
          <p:cNvSpPr txBox="1"/>
          <p:nvPr/>
        </p:nvSpPr>
        <p:spPr>
          <a:xfrm>
            <a:off x="1585900" y="2447253"/>
            <a:ext cx="221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Analyze and Interpret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C18D69D-7582-4C4D-9C35-C9A5655DDEF6}"/>
              </a:ext>
            </a:extLst>
          </p:cNvPr>
          <p:cNvCxnSpPr/>
          <p:nvPr/>
        </p:nvCxnSpPr>
        <p:spPr>
          <a:xfrm flipH="1">
            <a:off x="5327432" y="2767536"/>
            <a:ext cx="381266" cy="787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7811FE7-CA53-49A3-BBFA-6EE5EE3B40BA}"/>
              </a:ext>
            </a:extLst>
          </p:cNvPr>
          <p:cNvCxnSpPr/>
          <p:nvPr/>
        </p:nvCxnSpPr>
        <p:spPr>
          <a:xfrm>
            <a:off x="2318504" y="2809567"/>
            <a:ext cx="497150" cy="744988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93E6672-172E-4DEF-97E7-2F73E2413506}"/>
              </a:ext>
            </a:extLst>
          </p:cNvPr>
          <p:cNvCxnSpPr/>
          <p:nvPr/>
        </p:nvCxnSpPr>
        <p:spPr>
          <a:xfrm flipH="1">
            <a:off x="3666989" y="3739221"/>
            <a:ext cx="81609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9059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8B94F-D910-4FB9-B64A-FE8E14988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D1454-465F-45F9-B3D1-CA5D64C68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10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C5A3CF-093B-4BB0-9B47-0EBA48EAADD3}"/>
              </a:ext>
            </a:extLst>
          </p:cNvPr>
          <p:cNvSpPr txBox="1"/>
          <p:nvPr/>
        </p:nvSpPr>
        <p:spPr>
          <a:xfrm>
            <a:off x="2002855" y="780188"/>
            <a:ext cx="1625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Current Understanding of the World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272443-CA29-444B-8885-7ECA03BDB5C4}"/>
              </a:ext>
            </a:extLst>
          </p:cNvPr>
          <p:cNvSpPr txBox="1"/>
          <p:nvPr/>
        </p:nvSpPr>
        <p:spPr>
          <a:xfrm>
            <a:off x="4853299" y="1057187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Question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9137759-B3A7-4401-9C6D-21AE34F9F681}"/>
              </a:ext>
            </a:extLst>
          </p:cNvPr>
          <p:cNvCxnSpPr>
            <a:stCxn id="6" idx="3"/>
            <a:endCxn id="7" idx="1"/>
          </p:cNvCxnSpPr>
          <p:nvPr/>
        </p:nvCxnSpPr>
        <p:spPr>
          <a:xfrm>
            <a:off x="3628454" y="1241853"/>
            <a:ext cx="12248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37EE16D-DBF6-4869-B6D7-020BA568B2DC}"/>
              </a:ext>
            </a:extLst>
          </p:cNvPr>
          <p:cNvSpPr txBox="1"/>
          <p:nvPr/>
        </p:nvSpPr>
        <p:spPr>
          <a:xfrm>
            <a:off x="5320357" y="2398204"/>
            <a:ext cx="1415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Study Design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85E0F0A-DF4F-4C85-AB13-70FC3B0FC815}"/>
              </a:ext>
            </a:extLst>
          </p:cNvPr>
          <p:cNvCxnSpPr/>
          <p:nvPr/>
        </p:nvCxnSpPr>
        <p:spPr>
          <a:xfrm>
            <a:off x="5327431" y="1611185"/>
            <a:ext cx="381267" cy="787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2F8EA89-EF18-4009-A164-49E13E73D574}"/>
              </a:ext>
            </a:extLst>
          </p:cNvPr>
          <p:cNvCxnSpPr/>
          <p:nvPr/>
        </p:nvCxnSpPr>
        <p:spPr>
          <a:xfrm flipV="1">
            <a:off x="2318503" y="1703518"/>
            <a:ext cx="338954" cy="743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998DAB0-8D3E-4800-A680-89D0726AF5BA}"/>
              </a:ext>
            </a:extLst>
          </p:cNvPr>
          <p:cNvSpPr txBox="1"/>
          <p:nvPr/>
        </p:nvSpPr>
        <p:spPr>
          <a:xfrm>
            <a:off x="4415853" y="3554555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Sample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462C1-02A3-4D44-8149-C7DB8424B718}"/>
              </a:ext>
            </a:extLst>
          </p:cNvPr>
          <p:cNvSpPr txBox="1"/>
          <p:nvPr/>
        </p:nvSpPr>
        <p:spPr>
          <a:xfrm>
            <a:off x="2576698" y="3554555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Measure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D378C8-C410-469A-A16B-AFB0EB2A8600}"/>
              </a:ext>
            </a:extLst>
          </p:cNvPr>
          <p:cNvSpPr txBox="1"/>
          <p:nvPr/>
        </p:nvSpPr>
        <p:spPr>
          <a:xfrm>
            <a:off x="1585900" y="2447253"/>
            <a:ext cx="221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Analyze and Interpret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C18D69D-7582-4C4D-9C35-C9A5655DDEF6}"/>
              </a:ext>
            </a:extLst>
          </p:cNvPr>
          <p:cNvCxnSpPr/>
          <p:nvPr/>
        </p:nvCxnSpPr>
        <p:spPr>
          <a:xfrm flipH="1">
            <a:off x="5327432" y="2767536"/>
            <a:ext cx="381266" cy="787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7811FE7-CA53-49A3-BBFA-6EE5EE3B40BA}"/>
              </a:ext>
            </a:extLst>
          </p:cNvPr>
          <p:cNvCxnSpPr/>
          <p:nvPr/>
        </p:nvCxnSpPr>
        <p:spPr>
          <a:xfrm>
            <a:off x="2318504" y="2809567"/>
            <a:ext cx="497150" cy="744988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93E6672-172E-4DEF-97E7-2F73E2413506}"/>
              </a:ext>
            </a:extLst>
          </p:cNvPr>
          <p:cNvCxnSpPr/>
          <p:nvPr/>
        </p:nvCxnSpPr>
        <p:spPr>
          <a:xfrm flipH="1">
            <a:off x="3666989" y="3739221"/>
            <a:ext cx="81609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8B2D344-9856-45E9-93E2-1519C4DD50E8}"/>
              </a:ext>
            </a:extLst>
          </p:cNvPr>
          <p:cNvSpPr txBox="1"/>
          <p:nvPr/>
        </p:nvSpPr>
        <p:spPr>
          <a:xfrm>
            <a:off x="3392354" y="4210028"/>
            <a:ext cx="1465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Intervention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D7F18E6-67A5-49D6-9442-E530A15D7394}"/>
              </a:ext>
            </a:extLst>
          </p:cNvPr>
          <p:cNvCxnSpPr>
            <a:cxnSpLocks/>
          </p:cNvCxnSpPr>
          <p:nvPr/>
        </p:nvCxnSpPr>
        <p:spPr>
          <a:xfrm flipH="1">
            <a:off x="4508278" y="3922445"/>
            <a:ext cx="349955" cy="327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CBD3F32-607F-436B-B748-A9CD7A6C6C44}"/>
              </a:ext>
            </a:extLst>
          </p:cNvPr>
          <p:cNvCxnSpPr>
            <a:cxnSpLocks/>
          </p:cNvCxnSpPr>
          <p:nvPr/>
        </p:nvCxnSpPr>
        <p:spPr>
          <a:xfrm flipH="1" flipV="1">
            <a:off x="3392354" y="3923888"/>
            <a:ext cx="274635" cy="286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42176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8B94F-D910-4FB9-B64A-FE8E14988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D1454-465F-45F9-B3D1-CA5D64C68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11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C5A3CF-093B-4BB0-9B47-0EBA48EAADD3}"/>
              </a:ext>
            </a:extLst>
          </p:cNvPr>
          <p:cNvSpPr txBox="1"/>
          <p:nvPr/>
        </p:nvSpPr>
        <p:spPr>
          <a:xfrm>
            <a:off x="2002855" y="780188"/>
            <a:ext cx="16255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Current Understanding of the World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272443-CA29-444B-8885-7ECA03BDB5C4}"/>
              </a:ext>
            </a:extLst>
          </p:cNvPr>
          <p:cNvSpPr txBox="1"/>
          <p:nvPr/>
        </p:nvSpPr>
        <p:spPr>
          <a:xfrm>
            <a:off x="4853299" y="1057187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Question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9137759-B3A7-4401-9C6D-21AE34F9F681}"/>
              </a:ext>
            </a:extLst>
          </p:cNvPr>
          <p:cNvCxnSpPr>
            <a:stCxn id="6" idx="3"/>
            <a:endCxn id="7" idx="1"/>
          </p:cNvCxnSpPr>
          <p:nvPr/>
        </p:nvCxnSpPr>
        <p:spPr>
          <a:xfrm>
            <a:off x="3628454" y="1241853"/>
            <a:ext cx="122484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37EE16D-DBF6-4869-B6D7-020BA568B2DC}"/>
              </a:ext>
            </a:extLst>
          </p:cNvPr>
          <p:cNvSpPr txBox="1"/>
          <p:nvPr/>
        </p:nvSpPr>
        <p:spPr>
          <a:xfrm>
            <a:off x="5320357" y="2398204"/>
            <a:ext cx="1415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Study Design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85E0F0A-DF4F-4C85-AB13-70FC3B0FC815}"/>
              </a:ext>
            </a:extLst>
          </p:cNvPr>
          <p:cNvCxnSpPr/>
          <p:nvPr/>
        </p:nvCxnSpPr>
        <p:spPr>
          <a:xfrm>
            <a:off x="5327431" y="1611185"/>
            <a:ext cx="381267" cy="787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2F8EA89-EF18-4009-A164-49E13E73D574}"/>
              </a:ext>
            </a:extLst>
          </p:cNvPr>
          <p:cNvCxnSpPr/>
          <p:nvPr/>
        </p:nvCxnSpPr>
        <p:spPr>
          <a:xfrm flipV="1">
            <a:off x="2318503" y="1703518"/>
            <a:ext cx="338954" cy="743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B998DAB0-8D3E-4800-A680-89D0726AF5BA}"/>
              </a:ext>
            </a:extLst>
          </p:cNvPr>
          <p:cNvSpPr txBox="1"/>
          <p:nvPr/>
        </p:nvSpPr>
        <p:spPr>
          <a:xfrm>
            <a:off x="4415853" y="3554555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Sample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A462C1-02A3-4D44-8149-C7DB8424B718}"/>
              </a:ext>
            </a:extLst>
          </p:cNvPr>
          <p:cNvSpPr txBox="1"/>
          <p:nvPr/>
        </p:nvSpPr>
        <p:spPr>
          <a:xfrm>
            <a:off x="2576698" y="3554555"/>
            <a:ext cx="113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Measure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D378C8-C410-469A-A16B-AFB0EB2A8600}"/>
              </a:ext>
            </a:extLst>
          </p:cNvPr>
          <p:cNvSpPr txBox="1"/>
          <p:nvPr/>
        </p:nvSpPr>
        <p:spPr>
          <a:xfrm>
            <a:off x="1585900" y="2447253"/>
            <a:ext cx="2218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Analyze and Interpret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C18D69D-7582-4C4D-9C35-C9A5655DDEF6}"/>
              </a:ext>
            </a:extLst>
          </p:cNvPr>
          <p:cNvCxnSpPr/>
          <p:nvPr/>
        </p:nvCxnSpPr>
        <p:spPr>
          <a:xfrm flipH="1">
            <a:off x="5327432" y="2767536"/>
            <a:ext cx="381266" cy="7870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7811FE7-CA53-49A3-BBFA-6EE5EE3B40BA}"/>
              </a:ext>
            </a:extLst>
          </p:cNvPr>
          <p:cNvCxnSpPr/>
          <p:nvPr/>
        </p:nvCxnSpPr>
        <p:spPr>
          <a:xfrm>
            <a:off x="2318504" y="2809567"/>
            <a:ext cx="497150" cy="744988"/>
          </a:xfrm>
          <a:prstGeom prst="straightConnector1">
            <a:avLst/>
          </a:prstGeom>
          <a:ln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93E6672-172E-4DEF-97E7-2F73E2413506}"/>
              </a:ext>
            </a:extLst>
          </p:cNvPr>
          <p:cNvCxnSpPr/>
          <p:nvPr/>
        </p:nvCxnSpPr>
        <p:spPr>
          <a:xfrm flipH="1">
            <a:off x="3666989" y="3739221"/>
            <a:ext cx="81609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A8B2D344-9856-45E9-93E2-1519C4DD50E8}"/>
              </a:ext>
            </a:extLst>
          </p:cNvPr>
          <p:cNvSpPr txBox="1"/>
          <p:nvPr/>
        </p:nvSpPr>
        <p:spPr>
          <a:xfrm>
            <a:off x="3392354" y="4210028"/>
            <a:ext cx="1465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/>
              <a:t>Intervention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DD7F18E6-67A5-49D6-9442-E530A15D7394}"/>
              </a:ext>
            </a:extLst>
          </p:cNvPr>
          <p:cNvCxnSpPr>
            <a:cxnSpLocks/>
          </p:cNvCxnSpPr>
          <p:nvPr/>
        </p:nvCxnSpPr>
        <p:spPr>
          <a:xfrm flipH="1">
            <a:off x="4508278" y="3922445"/>
            <a:ext cx="349955" cy="327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CBD3F32-607F-436B-B748-A9CD7A6C6C44}"/>
              </a:ext>
            </a:extLst>
          </p:cNvPr>
          <p:cNvCxnSpPr>
            <a:cxnSpLocks/>
          </p:cNvCxnSpPr>
          <p:nvPr/>
        </p:nvCxnSpPr>
        <p:spPr>
          <a:xfrm flipH="1" flipV="1">
            <a:off x="3392354" y="3923888"/>
            <a:ext cx="274635" cy="286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BCDD9751-A400-4783-8D97-2E9427F403DD}"/>
              </a:ext>
            </a:extLst>
          </p:cNvPr>
          <p:cNvSpPr/>
          <p:nvPr/>
        </p:nvSpPr>
        <p:spPr>
          <a:xfrm>
            <a:off x="2129742" y="3287210"/>
            <a:ext cx="3727048" cy="8213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093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0CC4E-C175-4837-96DE-CB59E53F3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Designing Clinical Research</a:t>
            </a:r>
            <a:r>
              <a:rPr lang="en-US" dirty="0"/>
              <a:t>, Figure 1.4 (modified)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12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</p:spTree>
    <p:extLst>
      <p:ext uri="{BB962C8B-B14F-4D97-AF65-F5344CB8AC3E}">
        <p14:creationId xmlns:p14="http://schemas.microsoft.com/office/powerpoint/2010/main" val="3994479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13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BAD1C0AF-6AAD-4E2C-8DCF-F7095DAD2836}"/>
              </a:ext>
            </a:extLst>
          </p:cNvPr>
          <p:cNvSpPr/>
          <p:nvPr/>
        </p:nvSpPr>
        <p:spPr>
          <a:xfrm flipH="1" flipV="1">
            <a:off x="6952342" y="2612570"/>
            <a:ext cx="1836058" cy="251058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2D7E2B3-EDAC-4D34-9469-50747A326E2C}"/>
              </a:ext>
            </a:extLst>
          </p:cNvPr>
          <p:cNvSpPr/>
          <p:nvPr/>
        </p:nvSpPr>
        <p:spPr>
          <a:xfrm>
            <a:off x="533400" y="195285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Goal: Use</a:t>
            </a:r>
            <a:r>
              <a:rPr lang="en-US" altLang="en-US" sz="2800" i="1" dirty="0">
                <a:solidFill>
                  <a:srgbClr val="FF0000"/>
                </a:solidFill>
              </a:rPr>
              <a:t> actual measurements</a:t>
            </a:r>
            <a:r>
              <a:rPr lang="en-US" altLang="en-US" sz="2800" dirty="0">
                <a:solidFill>
                  <a:srgbClr val="FF0000"/>
                </a:solidFill>
              </a:rPr>
              <a:t> in an </a:t>
            </a:r>
            <a:r>
              <a:rPr lang="en-US" altLang="en-US" sz="2800" i="1" dirty="0">
                <a:solidFill>
                  <a:srgbClr val="FF0000"/>
                </a:solidFill>
              </a:rPr>
              <a:t>actual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  <a:r>
              <a:rPr lang="en-US" altLang="en-US" sz="2800" i="1" dirty="0">
                <a:solidFill>
                  <a:srgbClr val="FF0000"/>
                </a:solidFill>
              </a:rPr>
              <a:t>sample</a:t>
            </a:r>
            <a:r>
              <a:rPr lang="en-US" altLang="en-US" sz="2800" dirty="0">
                <a:solidFill>
                  <a:srgbClr val="FF0000"/>
                </a:solidFill>
              </a:rPr>
              <a:t> to draw inferences about </a:t>
            </a:r>
            <a:r>
              <a:rPr lang="en-US" altLang="en-US" sz="2800" i="1" dirty="0">
                <a:solidFill>
                  <a:srgbClr val="FF0000"/>
                </a:solidFill>
              </a:rPr>
              <a:t>phenomena</a:t>
            </a:r>
            <a:r>
              <a:rPr lang="en-US" altLang="en-US" sz="2800" dirty="0">
                <a:solidFill>
                  <a:srgbClr val="FF0000"/>
                </a:solidFill>
              </a:rPr>
              <a:t> in a </a:t>
            </a:r>
            <a:r>
              <a:rPr lang="en-US" altLang="en-US" sz="2800" i="1" dirty="0">
                <a:solidFill>
                  <a:srgbClr val="FF0000"/>
                </a:solidFill>
              </a:rPr>
              <a:t>population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6951A33-3AFE-45B1-B0A5-6DFB5D993679}"/>
              </a:ext>
            </a:extLst>
          </p:cNvPr>
          <p:cNvCxnSpPr/>
          <p:nvPr/>
        </p:nvCxnSpPr>
        <p:spPr>
          <a:xfrm flipH="1" flipV="1">
            <a:off x="2053771" y="1994337"/>
            <a:ext cx="4898572" cy="143466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7883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14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4E91EB-2B9D-4297-A81A-519D9B7284EC}"/>
              </a:ext>
            </a:extLst>
          </p:cNvPr>
          <p:cNvSpPr txBox="1"/>
          <p:nvPr/>
        </p:nvSpPr>
        <p:spPr>
          <a:xfrm>
            <a:off x="607823" y="388041"/>
            <a:ext cx="7496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Step 1) Define specifically what you want to know</a:t>
            </a:r>
          </a:p>
        </p:txBody>
      </p:sp>
      <p:sp>
        <p:nvSpPr>
          <p:cNvPr id="13" name="Rounded Rectangle 5">
            <a:extLst>
              <a:ext uri="{FF2B5EF4-FFF2-40B4-BE49-F238E27FC236}">
                <a16:creationId xmlns:a16="http://schemas.microsoft.com/office/drawing/2014/main" id="{27FFB997-D622-462D-BC37-5599E4D83531}"/>
              </a:ext>
            </a:extLst>
          </p:cNvPr>
          <p:cNvSpPr/>
          <p:nvPr/>
        </p:nvSpPr>
        <p:spPr>
          <a:xfrm flipH="1" flipV="1">
            <a:off x="239485" y="1582057"/>
            <a:ext cx="1836058" cy="354148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336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15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AFB29EA1-496D-420E-8486-3A70F22000C9}"/>
              </a:ext>
            </a:extLst>
          </p:cNvPr>
          <p:cNvSpPr/>
          <p:nvPr/>
        </p:nvSpPr>
        <p:spPr>
          <a:xfrm flipH="1" flipV="1">
            <a:off x="2097313" y="2590409"/>
            <a:ext cx="3331015" cy="247054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C65391-329E-4A0F-A27F-7D4E8748ECA1}"/>
              </a:ext>
            </a:extLst>
          </p:cNvPr>
          <p:cNvSpPr txBox="1"/>
          <p:nvPr/>
        </p:nvSpPr>
        <p:spPr>
          <a:xfrm>
            <a:off x="353569" y="237517"/>
            <a:ext cx="8485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Step 2) Design a feasible plan to access a relevant sample of participants and make the required measurements </a:t>
            </a:r>
          </a:p>
        </p:txBody>
      </p:sp>
    </p:spTree>
    <p:extLst>
      <p:ext uri="{BB962C8B-B14F-4D97-AF65-F5344CB8AC3E}">
        <p14:creationId xmlns:p14="http://schemas.microsoft.com/office/powerpoint/2010/main" val="1074017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16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A8138A-69FB-42CD-A5A2-2CD109348056}"/>
              </a:ext>
            </a:extLst>
          </p:cNvPr>
          <p:cNvSpPr txBox="1"/>
          <p:nvPr/>
        </p:nvSpPr>
        <p:spPr>
          <a:xfrm>
            <a:off x="409968" y="283041"/>
            <a:ext cx="82563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Step 3) Implement the plan, recruit the intended study subjects, and get accurate and precise measurements</a:t>
            </a:r>
          </a:p>
        </p:txBody>
      </p:sp>
      <p:sp>
        <p:nvSpPr>
          <p:cNvPr id="11" name="Rounded Rectangle 5">
            <a:extLst>
              <a:ext uri="{FF2B5EF4-FFF2-40B4-BE49-F238E27FC236}">
                <a16:creationId xmlns:a16="http://schemas.microsoft.com/office/drawing/2014/main" id="{6EAC771F-FF25-41FC-AD63-03F40400281B}"/>
              </a:ext>
            </a:extLst>
          </p:cNvPr>
          <p:cNvSpPr/>
          <p:nvPr/>
        </p:nvSpPr>
        <p:spPr>
          <a:xfrm flipH="1" flipV="1">
            <a:off x="5471863" y="2590409"/>
            <a:ext cx="3331015" cy="244876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5215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17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329BF9-D376-42B3-A349-D8C71D119274}"/>
              </a:ext>
            </a:extLst>
          </p:cNvPr>
          <p:cNvSpPr txBox="1"/>
          <p:nvPr/>
        </p:nvSpPr>
        <p:spPr>
          <a:xfrm>
            <a:off x="761997" y="189537"/>
            <a:ext cx="7728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Good design reduces random and systematic error, and allows better inference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857806D4-7523-4D19-B5DB-01868197159B}"/>
              </a:ext>
            </a:extLst>
          </p:cNvPr>
          <p:cNvSpPr/>
          <p:nvPr/>
        </p:nvSpPr>
        <p:spPr>
          <a:xfrm flipH="1" flipV="1">
            <a:off x="152397" y="1339850"/>
            <a:ext cx="8686801" cy="94615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284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636728-8B11-4965-9CF8-0C97B4AC2DA0}"/>
              </a:ext>
            </a:extLst>
          </p:cNvPr>
          <p:cNvSpPr txBox="1"/>
          <p:nvPr/>
        </p:nvSpPr>
        <p:spPr>
          <a:xfrm>
            <a:off x="3340899" y="585403"/>
            <a:ext cx="54982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Internal validity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28E00C1-EB03-42EB-8424-8C4FB3200EC8}"/>
              </a:ext>
            </a:extLst>
          </p:cNvPr>
          <p:cNvSpPr/>
          <p:nvPr/>
        </p:nvSpPr>
        <p:spPr>
          <a:xfrm flipH="1" flipV="1">
            <a:off x="3572539" y="1339850"/>
            <a:ext cx="5266658" cy="41783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19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DACB05-74BF-4497-8D38-8823F5A37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B890F-4BB2-4B06-A56B-61BE28515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19</a:t>
            </a:fld>
            <a:endParaRPr lang="en-US"/>
          </a:p>
        </p:txBody>
      </p:sp>
      <p:pic>
        <p:nvPicPr>
          <p:cNvPr id="6" name="Picture 5" descr="Screen shot 2013-07-23 at 5.22.09 PM.png">
            <a:extLst>
              <a:ext uri="{FF2B5EF4-FFF2-40B4-BE49-F238E27FC236}">
                <a16:creationId xmlns:a16="http://schemas.microsoft.com/office/drawing/2014/main" id="{B71098B7-EBE3-4EE4-84D3-9332A17570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9850"/>
            <a:ext cx="9144000" cy="417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999ABA-2D17-4C72-88BF-DC2ACFD34C46}"/>
              </a:ext>
            </a:extLst>
          </p:cNvPr>
          <p:cNvSpPr txBox="1"/>
          <p:nvPr/>
        </p:nvSpPr>
        <p:spPr>
          <a:xfrm>
            <a:off x="3887502" y="1951677"/>
            <a:ext cx="1301261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Accessible population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AB2BE0-622D-412A-BF11-463567D89722}"/>
              </a:ext>
            </a:extLst>
          </p:cNvPr>
          <p:cNvSpPr txBox="1"/>
          <p:nvPr/>
        </p:nvSpPr>
        <p:spPr>
          <a:xfrm>
            <a:off x="2154683" y="2197028"/>
            <a:ext cx="1317797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1400" dirty="0"/>
              <a:t>Generalizability</a:t>
            </a:r>
          </a:p>
          <a:p>
            <a:pPr algn="ctr"/>
            <a:r>
              <a:rPr lang="en-US" sz="1400" dirty="0"/>
              <a:t>and </a:t>
            </a:r>
          </a:p>
          <a:p>
            <a:pPr algn="ctr"/>
            <a:r>
              <a:rPr lang="en-US" sz="1400" dirty="0"/>
              <a:t>Interpretation</a:t>
            </a:r>
          </a:p>
        </p:txBody>
      </p:sp>
      <p:sp>
        <p:nvSpPr>
          <p:cNvPr id="9" name="Rounded Rectangle 12">
            <a:extLst>
              <a:ext uri="{FF2B5EF4-FFF2-40B4-BE49-F238E27FC236}">
                <a16:creationId xmlns:a16="http://schemas.microsoft.com/office/drawing/2014/main" id="{F4EDB147-C289-4E25-86A7-B7628D624F1B}"/>
              </a:ext>
            </a:extLst>
          </p:cNvPr>
          <p:cNvSpPr/>
          <p:nvPr/>
        </p:nvSpPr>
        <p:spPr>
          <a:xfrm flipH="1" flipV="1">
            <a:off x="223272" y="1339850"/>
            <a:ext cx="5266658" cy="41783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139282-291A-4B81-A93D-691D336833EA}"/>
              </a:ext>
            </a:extLst>
          </p:cNvPr>
          <p:cNvSpPr txBox="1"/>
          <p:nvPr/>
        </p:nvSpPr>
        <p:spPr>
          <a:xfrm>
            <a:off x="873473" y="649651"/>
            <a:ext cx="3966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External validity</a:t>
            </a:r>
          </a:p>
        </p:txBody>
      </p:sp>
    </p:spTree>
    <p:extLst>
      <p:ext uri="{BB962C8B-B14F-4D97-AF65-F5344CB8AC3E}">
        <p14:creationId xmlns:p14="http://schemas.microsoft.com/office/powerpoint/2010/main" val="2442163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24B7F-10E5-488F-8485-703F74722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 Light"/>
                <a:ea typeface="Open Sans Light"/>
                <a:cs typeface="Calibri Light"/>
              </a:rPr>
              <a:t>Fundamental mechanics for EHR research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64A53-9A92-4758-8704-61D5FD429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Open Sans Light"/>
                <a:cs typeface="Open Sans Light"/>
              </a:rPr>
              <a:t>Decide what your research question is</a:t>
            </a:r>
          </a:p>
          <a:p>
            <a:r>
              <a:rPr lang="en-US" dirty="0">
                <a:ea typeface="Open Sans Light"/>
                <a:cs typeface="Open Sans Light"/>
              </a:rPr>
              <a:t>Choose a study design					</a:t>
            </a:r>
            <a:endParaRPr lang="en-US" dirty="0">
              <a:solidFill>
                <a:srgbClr val="FF0000"/>
              </a:solidFill>
              <a:ea typeface="Open Sans Light"/>
              <a:cs typeface="Open Sans Light"/>
            </a:endParaRPr>
          </a:p>
          <a:p>
            <a:r>
              <a:rPr lang="en-US" dirty="0">
                <a:ea typeface="Open Sans Light"/>
                <a:cs typeface="Open Sans Light"/>
              </a:rPr>
              <a:t>Define your SAMPLE using EHR data			</a:t>
            </a:r>
            <a:endParaRPr lang="en-US" dirty="0">
              <a:solidFill>
                <a:srgbClr val="FF0000"/>
              </a:solidFill>
              <a:ea typeface="Open Sans Light"/>
              <a:cs typeface="Open Sans Light"/>
            </a:endParaRPr>
          </a:p>
          <a:p>
            <a:r>
              <a:rPr lang="en-US" dirty="0"/>
              <a:t>Define your MEASUREMENTS using EHR data	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/>
              <a:t>Exposures</a:t>
            </a:r>
          </a:p>
          <a:p>
            <a:pPr lvl="1"/>
            <a:r>
              <a:rPr lang="en-US" dirty="0"/>
              <a:t>Outcomes</a:t>
            </a:r>
          </a:p>
          <a:p>
            <a:r>
              <a:rPr lang="en-US" dirty="0">
                <a:ea typeface="Open Sans Light"/>
                <a:cs typeface="Open Sans Light"/>
              </a:rPr>
              <a:t>Do your statistical analysis</a:t>
            </a:r>
          </a:p>
          <a:p>
            <a:r>
              <a:rPr lang="en-US" dirty="0">
                <a:ea typeface="Open Sans Light"/>
                <a:cs typeface="Open Sans Light"/>
              </a:rPr>
              <a:t>Present results, describe, infer, </a:t>
            </a:r>
            <a:r>
              <a:rPr lang="en-US" dirty="0" err="1">
                <a:ea typeface="Open Sans Light"/>
                <a:cs typeface="Open Sans Light"/>
              </a:rPr>
              <a:t>etc</a:t>
            </a:r>
            <a:endParaRPr lang="en-US" dirty="0" err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84041B-CCBC-48E6-8F7E-ADEE75C6C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525E42-42EE-461B-9C5E-839E0635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1989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24B7F-10E5-488F-8485-703F74722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 Light"/>
                <a:ea typeface="Open Sans Light"/>
                <a:cs typeface="Calibri Light"/>
              </a:rPr>
              <a:t>Fundamental mechanics for EHR research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64A53-9A92-4758-8704-61D5FD429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Open Sans Light"/>
                <a:cs typeface="Open Sans Light"/>
              </a:rPr>
              <a:t>Decide what your research question is</a:t>
            </a:r>
          </a:p>
          <a:p>
            <a:r>
              <a:rPr lang="en-US" dirty="0">
                <a:ea typeface="Open Sans Light"/>
                <a:cs typeface="Open Sans Light"/>
              </a:rPr>
              <a:t>Choose a study design					</a:t>
            </a:r>
            <a:endParaRPr lang="en-US" dirty="0">
              <a:solidFill>
                <a:srgbClr val="FF0000"/>
              </a:solidFill>
              <a:ea typeface="Open Sans Light"/>
              <a:cs typeface="Open Sans Light"/>
            </a:endParaRPr>
          </a:p>
          <a:p>
            <a:r>
              <a:rPr lang="en-US" dirty="0">
                <a:ea typeface="Open Sans Light"/>
                <a:cs typeface="Open Sans Light"/>
              </a:rPr>
              <a:t>Define your SAMPLE using EHR data</a:t>
            </a:r>
            <a:r>
              <a:rPr lang="en-US" dirty="0"/>
              <a:t>			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Rows</a:t>
            </a:r>
            <a:r>
              <a:rPr lang="en-US" dirty="0">
                <a:ea typeface="Open Sans Light"/>
                <a:cs typeface="Open Sans Light"/>
              </a:rPr>
              <a:t>			</a:t>
            </a:r>
            <a:endParaRPr lang="en-US" dirty="0">
              <a:solidFill>
                <a:srgbClr val="FF0000"/>
              </a:solidFill>
              <a:ea typeface="Open Sans Light"/>
              <a:cs typeface="Open Sans Light"/>
            </a:endParaRPr>
          </a:p>
          <a:p>
            <a:r>
              <a:rPr lang="en-US" dirty="0"/>
              <a:t>Define your MEASUREMENTS using EHR data	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Columns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/>
              <a:t>Exposures</a:t>
            </a:r>
          </a:p>
          <a:p>
            <a:pPr lvl="1"/>
            <a:r>
              <a:rPr lang="en-US" dirty="0"/>
              <a:t>Outcomes</a:t>
            </a:r>
          </a:p>
          <a:p>
            <a:r>
              <a:rPr lang="en-US" dirty="0">
                <a:ea typeface="Open Sans Light"/>
                <a:cs typeface="Open Sans Light"/>
              </a:rPr>
              <a:t>Do your statistical analysis</a:t>
            </a:r>
          </a:p>
          <a:p>
            <a:r>
              <a:rPr lang="en-US" dirty="0">
                <a:ea typeface="Open Sans Light"/>
                <a:cs typeface="Open Sans Light"/>
              </a:rPr>
              <a:t>Present results, describe, infer, </a:t>
            </a:r>
            <a:r>
              <a:rPr lang="en-US" dirty="0" err="1">
                <a:ea typeface="Open Sans Light"/>
                <a:cs typeface="Open Sans Light"/>
              </a:rPr>
              <a:t>etc</a:t>
            </a:r>
            <a:endParaRPr lang="en-US" dirty="0" err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84041B-CCBC-48E6-8F7E-ADEE75C6C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525E42-42EE-461B-9C5E-839E0635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21</a:t>
            </a:fld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21DE418A-0D09-495E-9127-1B0B080D37CE}"/>
              </a:ext>
            </a:extLst>
          </p:cNvPr>
          <p:cNvSpPr/>
          <p:nvPr/>
        </p:nvSpPr>
        <p:spPr>
          <a:xfrm>
            <a:off x="7130006" y="1828802"/>
            <a:ext cx="324090" cy="787078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204E31-1792-46DC-AD9B-EFD52D71C6BD}"/>
              </a:ext>
            </a:extLst>
          </p:cNvPr>
          <p:cNvSpPr txBox="1"/>
          <p:nvPr/>
        </p:nvSpPr>
        <p:spPr>
          <a:xfrm>
            <a:off x="7560009" y="2022286"/>
            <a:ext cx="1207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Dataset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865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24B7F-10E5-488F-8485-703F74722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 Light"/>
                <a:ea typeface="Open Sans Light"/>
                <a:cs typeface="Calibri Light"/>
              </a:rPr>
              <a:t>Fundamental mechanics for EHR research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64A53-9A92-4758-8704-61D5FD429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Open Sans Light"/>
                <a:cs typeface="Open Sans Light"/>
              </a:rPr>
              <a:t>Decide what your research question is</a:t>
            </a:r>
          </a:p>
          <a:p>
            <a:r>
              <a:rPr lang="en-US" dirty="0">
                <a:ea typeface="Open Sans Light"/>
                <a:cs typeface="Open Sans Light"/>
              </a:rPr>
              <a:t>Choose a study design					</a:t>
            </a:r>
            <a:endParaRPr lang="en-US" dirty="0">
              <a:solidFill>
                <a:srgbClr val="FF0000"/>
              </a:solidFill>
              <a:ea typeface="Open Sans Light"/>
              <a:cs typeface="Open Sans Light"/>
            </a:endParaRPr>
          </a:p>
          <a:p>
            <a:r>
              <a:rPr lang="en-US" dirty="0">
                <a:ea typeface="Open Sans Light"/>
                <a:cs typeface="Open Sans Light"/>
              </a:rPr>
              <a:t>Define your SAMPLE using EHR data</a:t>
            </a:r>
            <a:r>
              <a:rPr lang="en-US" dirty="0"/>
              <a:t>			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Rows</a:t>
            </a:r>
            <a:r>
              <a:rPr lang="en-US" dirty="0">
                <a:ea typeface="Open Sans Light"/>
                <a:cs typeface="Open Sans Light"/>
              </a:rPr>
              <a:t>			</a:t>
            </a:r>
            <a:endParaRPr lang="en-US" dirty="0">
              <a:solidFill>
                <a:srgbClr val="FF0000"/>
              </a:solidFill>
              <a:ea typeface="Open Sans Light"/>
              <a:cs typeface="Open Sans Light"/>
            </a:endParaRPr>
          </a:p>
          <a:p>
            <a:r>
              <a:rPr lang="en-US" dirty="0"/>
              <a:t>Define your MEASUREMENTS using EHR data	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Columns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/>
              <a:t>Exposures</a:t>
            </a:r>
          </a:p>
          <a:p>
            <a:pPr lvl="1"/>
            <a:r>
              <a:rPr lang="en-US" dirty="0"/>
              <a:t>Outcomes</a:t>
            </a:r>
          </a:p>
          <a:p>
            <a:r>
              <a:rPr lang="en-US" dirty="0">
                <a:ea typeface="Open Sans Light"/>
                <a:cs typeface="Open Sans Light"/>
              </a:rPr>
              <a:t>Do your statistical analysis</a:t>
            </a:r>
          </a:p>
          <a:p>
            <a:r>
              <a:rPr lang="en-US" dirty="0">
                <a:ea typeface="Open Sans Light"/>
                <a:cs typeface="Open Sans Light"/>
              </a:rPr>
              <a:t>Present results, describe, infer, </a:t>
            </a:r>
            <a:r>
              <a:rPr lang="en-US" dirty="0" err="1">
                <a:ea typeface="Open Sans Light"/>
                <a:cs typeface="Open Sans Light"/>
              </a:rPr>
              <a:t>etc</a:t>
            </a:r>
            <a:endParaRPr lang="en-US" dirty="0" err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A84041B-CCBC-48E6-8F7E-ADEE75C6C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525E42-42EE-461B-9C5E-839E0635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22</a:t>
            </a:fld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21DE418A-0D09-495E-9127-1B0B080D37CE}"/>
              </a:ext>
            </a:extLst>
          </p:cNvPr>
          <p:cNvSpPr/>
          <p:nvPr/>
        </p:nvSpPr>
        <p:spPr>
          <a:xfrm>
            <a:off x="7130006" y="1828802"/>
            <a:ext cx="324090" cy="787078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E204E31-1792-46DC-AD9B-EFD52D71C6BD}"/>
              </a:ext>
            </a:extLst>
          </p:cNvPr>
          <p:cNvSpPr txBox="1"/>
          <p:nvPr/>
        </p:nvSpPr>
        <p:spPr>
          <a:xfrm>
            <a:off x="7560009" y="2022286"/>
            <a:ext cx="1207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Dataset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C44AD9-4713-4D59-9C3C-2A6360A20F99}"/>
              </a:ext>
            </a:extLst>
          </p:cNvPr>
          <p:cNvSpPr txBox="1"/>
          <p:nvPr/>
        </p:nvSpPr>
        <p:spPr>
          <a:xfrm rot="5400000">
            <a:off x="5081188" y="2603524"/>
            <a:ext cx="2935868" cy="646331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accent1"/>
                </a:solidFill>
              </a:rPr>
              <a:t>SQL </a:t>
            </a:r>
            <a:r>
              <a:rPr lang="en-US" sz="3600" dirty="0">
                <a:solidFill>
                  <a:schemeClr val="accent1"/>
                </a:solidFill>
                <a:sym typeface="Wingdings" panose="05000000000000000000" pitchFamily="2" charset="2"/>
              </a:rPr>
              <a:t> Stata/R</a:t>
            </a:r>
            <a:endParaRPr lang="en-US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615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Cross-sectional studies</a:t>
            </a:r>
          </a:p>
          <a:p>
            <a:r>
              <a:rPr lang="en-US" dirty="0"/>
              <a:t>Case-control studies</a:t>
            </a:r>
          </a:p>
          <a:p>
            <a:r>
              <a:rPr lang="en-US" dirty="0"/>
              <a:t>Cohort studies</a:t>
            </a:r>
          </a:p>
          <a:p>
            <a:r>
              <a:rPr lang="en-US" dirty="0"/>
              <a:t>Interventional studies (e.g., RCT)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365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Cross-sectional studies</a:t>
            </a:r>
          </a:p>
          <a:p>
            <a:r>
              <a:rPr lang="en-US" dirty="0"/>
              <a:t>Case-control studies</a:t>
            </a:r>
          </a:p>
          <a:p>
            <a:r>
              <a:rPr lang="en-US" b="1" dirty="0">
                <a:solidFill>
                  <a:srgbClr val="FF0000"/>
                </a:solidFill>
              </a:rPr>
              <a:t>Cohort studies</a:t>
            </a:r>
          </a:p>
          <a:p>
            <a:r>
              <a:rPr lang="en-US" dirty="0"/>
              <a:t>Interventional studies (e.g., RCT)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1265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Cross-sectional studies</a:t>
            </a:r>
          </a:p>
          <a:p>
            <a:pPr lvl="1"/>
            <a:r>
              <a:rPr lang="en-US" dirty="0"/>
              <a:t>Prevalent disease, current exposures</a:t>
            </a:r>
          </a:p>
          <a:p>
            <a:pPr lvl="1"/>
            <a:r>
              <a:rPr lang="en-US" dirty="0"/>
              <a:t>Hard to ignore the passage of time…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092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Case-control studies</a:t>
            </a:r>
          </a:p>
          <a:p>
            <a:pPr lvl="1"/>
            <a:r>
              <a:rPr lang="en-US" dirty="0"/>
              <a:t>Can define case status as “prevalent” cases or “incident” cases</a:t>
            </a:r>
          </a:p>
          <a:p>
            <a:pPr lvl="1"/>
            <a:r>
              <a:rPr lang="en-US" dirty="0"/>
              <a:t>Nesting within a cohort</a:t>
            </a:r>
          </a:p>
          <a:p>
            <a:pPr lvl="2"/>
            <a:r>
              <a:rPr lang="en-US" dirty="0"/>
              <a:t>Incident-density sampling</a:t>
            </a:r>
          </a:p>
          <a:p>
            <a:pPr lvl="1"/>
            <a:r>
              <a:rPr lang="en-US" dirty="0"/>
              <a:t>Why not just study the whole cohort?</a:t>
            </a:r>
          </a:p>
          <a:p>
            <a:pPr lvl="2"/>
            <a:r>
              <a:rPr lang="en-US" dirty="0"/>
              <a:t>Maybe categorical/intangible matching?</a:t>
            </a:r>
          </a:p>
          <a:p>
            <a:pPr lvl="2"/>
            <a:r>
              <a:rPr lang="en-US" dirty="0"/>
              <a:t>Maybe you want to add a measurement (survey a selection of cases and controls)</a:t>
            </a:r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2250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Cohort studies</a:t>
            </a:r>
          </a:p>
          <a:p>
            <a:pPr lvl="1"/>
            <a:r>
              <a:rPr lang="en-US" dirty="0"/>
              <a:t>Natural study design using EHR data</a:t>
            </a:r>
          </a:p>
          <a:p>
            <a:pPr lvl="1"/>
            <a:r>
              <a:rPr lang="en-US" dirty="0"/>
              <a:t>Passage of time is a critical factor</a:t>
            </a:r>
          </a:p>
          <a:p>
            <a:pPr lvl="1"/>
            <a:r>
              <a:rPr lang="en-US" dirty="0"/>
              <a:t>See Pitfalls section…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7051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Cohort studies</a:t>
            </a:r>
          </a:p>
          <a:p>
            <a:pPr lvl="1"/>
            <a:r>
              <a:rPr lang="en-US" dirty="0"/>
              <a:t>Inpatient</a:t>
            </a:r>
          </a:p>
          <a:p>
            <a:pPr lvl="2"/>
            <a:r>
              <a:rPr lang="en-US" dirty="0"/>
              <a:t>Do type/frequency of nebs reduce length of stay in COPD exacerbation patients?</a:t>
            </a:r>
          </a:p>
          <a:p>
            <a:pPr lvl="2"/>
            <a:r>
              <a:rPr lang="en-US" dirty="0"/>
              <a:t>Is there evidence of systemic racism in post-op pain control after abdominal surgery?</a:t>
            </a:r>
          </a:p>
          <a:p>
            <a:pPr lvl="1"/>
            <a:r>
              <a:rPr lang="en-US" dirty="0"/>
              <a:t>Outpatient</a:t>
            </a:r>
          </a:p>
          <a:p>
            <a:pPr lvl="2"/>
            <a:r>
              <a:rPr lang="en-US" dirty="0"/>
              <a:t>Does home BP monitoring increase likelihood of BP med intensification?</a:t>
            </a:r>
          </a:p>
          <a:p>
            <a:pPr lvl="2"/>
            <a:r>
              <a:rPr lang="en-US" dirty="0"/>
              <a:t>Does sexual/gender minority status predict use of mammography? </a:t>
            </a:r>
          </a:p>
          <a:p>
            <a:pPr lvl="1"/>
            <a:r>
              <a:rPr lang="en-US" dirty="0"/>
              <a:t>Interrupted time series (</a:t>
            </a:r>
            <a:r>
              <a:rPr lang="en-US" sz="2100" dirty="0"/>
              <a:t>t</a:t>
            </a:r>
            <a:r>
              <a:rPr lang="en-US" baseline="-25000" dirty="0"/>
              <a:t>0</a:t>
            </a:r>
            <a:r>
              <a:rPr lang="en-US" dirty="0"/>
              <a:t> is fixed in calendar time)</a:t>
            </a:r>
          </a:p>
          <a:p>
            <a:pPr lvl="2"/>
            <a:r>
              <a:rPr lang="en-US" dirty="0"/>
              <a:t>Did the Pandemic cause reduction in surgical Rx for colon CA?  Differential by race/ethnicity?</a:t>
            </a:r>
          </a:p>
          <a:p>
            <a:pPr lvl="2"/>
            <a:r>
              <a:rPr lang="en-US" dirty="0"/>
              <a:t>Did implementation of new order sets for alcohol withdrawal treatment lead to less ICU transfer?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0752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Interventional studies (e.g., RCT)</a:t>
            </a:r>
          </a:p>
          <a:p>
            <a:pPr lvl="1"/>
            <a:r>
              <a:rPr lang="en-US" dirty="0"/>
              <a:t>How will you deliver the intervention?</a:t>
            </a:r>
          </a:p>
          <a:p>
            <a:pPr lvl="1"/>
            <a:r>
              <a:rPr lang="en-US" dirty="0"/>
              <a:t>How will you randomize (or otherwise control)?</a:t>
            </a:r>
          </a:p>
          <a:p>
            <a:pPr lvl="2"/>
            <a:r>
              <a:rPr lang="en-US" dirty="0"/>
              <a:t>What is the control intervention</a:t>
            </a:r>
          </a:p>
          <a:p>
            <a:pPr lvl="2"/>
            <a:r>
              <a:rPr lang="en-US" dirty="0"/>
              <a:t>Random assignment</a:t>
            </a:r>
          </a:p>
          <a:p>
            <a:pPr lvl="2"/>
            <a:r>
              <a:rPr lang="en-US" dirty="0"/>
              <a:t>Unit of randomization</a:t>
            </a:r>
          </a:p>
          <a:p>
            <a:pPr lvl="1"/>
            <a:r>
              <a:rPr lang="en-US" dirty="0"/>
              <a:t>Do you need other (non-EHR) information?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542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48192-FF11-43DE-9E14-A84D4BB90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design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781E-D31B-42B4-8C04-6FDB72A99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Interventional studies (e.g., RCT)</a:t>
            </a:r>
          </a:p>
          <a:p>
            <a:pPr lvl="1"/>
            <a:r>
              <a:rPr lang="en-US" dirty="0"/>
              <a:t>How will you deliver the intervention?</a:t>
            </a:r>
          </a:p>
          <a:p>
            <a:pPr lvl="1"/>
            <a:r>
              <a:rPr lang="en-US" dirty="0"/>
              <a:t>How will you randomize (or otherwise control)?</a:t>
            </a:r>
          </a:p>
          <a:p>
            <a:pPr lvl="2"/>
            <a:r>
              <a:rPr lang="en-US" dirty="0"/>
              <a:t>What is the control intervention</a:t>
            </a:r>
          </a:p>
          <a:p>
            <a:pPr lvl="2"/>
            <a:r>
              <a:rPr lang="en-US" dirty="0"/>
              <a:t>Random assignment</a:t>
            </a:r>
          </a:p>
          <a:p>
            <a:pPr lvl="2"/>
            <a:r>
              <a:rPr lang="en-US" dirty="0"/>
              <a:t>Unit of randomization</a:t>
            </a:r>
          </a:p>
          <a:p>
            <a:pPr lvl="1"/>
            <a:r>
              <a:rPr lang="en-US" dirty="0"/>
              <a:t>Do you need other (non-EHR) information?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Lecture later in the course on Learning Health System RCTs…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D57CCB-1593-44E0-A801-50A21DB88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B945E8-B593-4CB3-BBA5-50EED5A10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06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Medical interventions are NOT RANDOM</a:t>
            </a:r>
          </a:p>
          <a:p>
            <a:r>
              <a:rPr lang="en-US" dirty="0"/>
              <a:t>Data collection is NOT SYSTEMATIC</a:t>
            </a:r>
          </a:p>
          <a:p>
            <a:r>
              <a:rPr lang="en-US" dirty="0"/>
              <a:t>Data collection is NOT COMPLETE</a:t>
            </a:r>
          </a:p>
          <a:p>
            <a:r>
              <a:rPr lang="en-US" dirty="0"/>
              <a:t>Data quality can be POOR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9454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Medical interventions are NOT RANDOM</a:t>
            </a:r>
          </a:p>
          <a:p>
            <a:pPr lvl="1"/>
            <a:r>
              <a:rPr lang="en-US" dirty="0"/>
              <a:t>Clinicians order interventions for a reason</a:t>
            </a:r>
          </a:p>
          <a:p>
            <a:pPr lvl="1"/>
            <a:r>
              <a:rPr lang="en-US" dirty="0"/>
              <a:t>Patients agree/adhere differently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0205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Medical interventions are NOT RANDOM</a:t>
            </a:r>
          </a:p>
          <a:p>
            <a:pPr lvl="1"/>
            <a:r>
              <a:rPr lang="en-US" dirty="0"/>
              <a:t>Clinicians order interventions for a reason</a:t>
            </a:r>
          </a:p>
          <a:p>
            <a:pPr lvl="1"/>
            <a:r>
              <a:rPr lang="en-US" dirty="0"/>
              <a:t>Patients agree/adhere differently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Confounding by indication</a:t>
            </a:r>
          </a:p>
          <a:p>
            <a:r>
              <a:rPr lang="en-US" dirty="0"/>
              <a:t>Patients that get a treatment are different than those who don’t </a:t>
            </a:r>
            <a:r>
              <a:rPr lang="en-US" dirty="0">
                <a:sym typeface="Wingdings" panose="05000000000000000000" pitchFamily="2" charset="2"/>
              </a:rPr>
              <a:t> confounding</a:t>
            </a:r>
            <a:endParaRPr lang="en-US" dirty="0"/>
          </a:p>
          <a:p>
            <a:r>
              <a:rPr lang="en-US" dirty="0"/>
              <a:t>Hard to adjust away…propensity score analysis?  (see future lecture)</a:t>
            </a:r>
          </a:p>
          <a:p>
            <a:r>
              <a:rPr lang="en-US" dirty="0"/>
              <a:t>E.g., Hormone replacement therapy studies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164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collection is NOT SYSTEMATIC</a:t>
            </a:r>
          </a:p>
          <a:p>
            <a:pPr lvl="1"/>
            <a:r>
              <a:rPr lang="en-US" dirty="0"/>
              <a:t>Clinicians order measurements FOR A REASON, not on everyone</a:t>
            </a:r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3849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collection is NOT SYSTEMATIC</a:t>
            </a:r>
          </a:p>
          <a:p>
            <a:pPr lvl="1"/>
            <a:r>
              <a:rPr lang="en-US" dirty="0"/>
              <a:t>Clinicians order measurements FOR A REASON, not on everyone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Selection bias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Patients get into a study sample because of a measurement are different than “all patients” (target population)</a:t>
            </a:r>
          </a:p>
          <a:p>
            <a:r>
              <a:rPr lang="en-US" dirty="0"/>
              <a:t>Patients getting a key follow-up measurement are different than those who don’t (selective drop-out)</a:t>
            </a:r>
          </a:p>
          <a:p>
            <a:r>
              <a:rPr lang="en-US" dirty="0"/>
              <a:t>E.g., Study of depression using result of a standard screener would miss depressed patients who are not screened…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0756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collection is NOT SYSTEMATIC</a:t>
            </a:r>
          </a:p>
          <a:p>
            <a:pPr lvl="1"/>
            <a:r>
              <a:rPr lang="en-US" dirty="0"/>
              <a:t>Clinicians order measurements FOR A REASON, not on everyone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Selection bias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Measurement error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Available measurements don’t represent true phenomenon</a:t>
            </a:r>
          </a:p>
          <a:p>
            <a:r>
              <a:rPr lang="en-US" dirty="0"/>
              <a:t>FACT of a measurement is more telling than the actual measured value</a:t>
            </a:r>
          </a:p>
          <a:p>
            <a:r>
              <a:rPr lang="en-US" dirty="0"/>
              <a:t>E.g., Prevalence of fever in outpatient clinic visits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53317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collection is NOT COMPLETE</a:t>
            </a:r>
          </a:p>
          <a:p>
            <a:pPr lvl="1"/>
            <a:r>
              <a:rPr lang="en-US" dirty="0"/>
              <a:t>Fragmented medical system</a:t>
            </a:r>
          </a:p>
          <a:p>
            <a:pPr lvl="1"/>
            <a:r>
              <a:rPr lang="en-US" dirty="0"/>
              <a:t>People get primary care in one system, get hospitalized in another, EHRs don’t connect</a:t>
            </a:r>
          </a:p>
          <a:p>
            <a:pPr marL="342900" lvl="1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501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Data collection is NOT COMPLETE</a:t>
            </a:r>
          </a:p>
          <a:p>
            <a:pPr lvl="1"/>
            <a:r>
              <a:rPr lang="en-US" dirty="0"/>
              <a:t>Fragmented medical system</a:t>
            </a:r>
          </a:p>
          <a:p>
            <a:pPr lvl="1"/>
            <a:r>
              <a:rPr lang="en-US" dirty="0"/>
              <a:t>People get primary care in one system, get hospitalized in another, EHRs don’t connect</a:t>
            </a:r>
          </a:p>
          <a:p>
            <a:pPr marL="342900" lvl="1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Selection bias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Measurement error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r>
              <a:rPr lang="en-US" dirty="0"/>
              <a:t>E.g., missing cardiovascular events in an aspirin trial (sudden death, MI hospitalization at a different hospital)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EPI 231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6551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quality can be POOR</a:t>
            </a:r>
          </a:p>
          <a:p>
            <a:pPr lvl="1"/>
            <a:r>
              <a:rPr lang="en-US" dirty="0"/>
              <a:t>Data quality depends on mode of entry/generation</a:t>
            </a:r>
          </a:p>
          <a:p>
            <a:pPr lvl="1"/>
            <a:r>
              <a:rPr lang="en-US" dirty="0"/>
              <a:t>Data models/systems change</a:t>
            </a:r>
          </a:p>
          <a:p>
            <a:pPr lvl="1"/>
            <a:r>
              <a:rPr lang="en-US" dirty="0"/>
              <a:t>Extract-Transform-Load procedures are imperfect or fail</a:t>
            </a:r>
          </a:p>
          <a:p>
            <a:pPr lvl="1"/>
            <a:r>
              <a:rPr lang="en-US" dirty="0"/>
              <a:t>Incomplete or incorrect data mapping and coding</a:t>
            </a:r>
          </a:p>
          <a:p>
            <a:pPr lvl="1"/>
            <a:r>
              <a:rPr lang="en-US" dirty="0"/>
              <a:t>Data entered by a human</a:t>
            </a:r>
          </a:p>
          <a:p>
            <a:pPr lvl="2"/>
            <a:r>
              <a:rPr lang="en-US" dirty="0"/>
              <a:t>Mistyped data entry</a:t>
            </a:r>
          </a:p>
          <a:p>
            <a:pPr lvl="2"/>
            <a:r>
              <a:rPr lang="en-US" dirty="0"/>
              <a:t>Required fields when clinician just wants to move on (even diagnosis codes)</a:t>
            </a:r>
          </a:p>
          <a:p>
            <a:pPr lvl="2"/>
            <a:r>
              <a:rPr lang="en-US" dirty="0"/>
              <a:t>Unknown/poor default (e.g., to English language)</a:t>
            </a:r>
          </a:p>
          <a:p>
            <a:pPr lvl="1"/>
            <a:r>
              <a:rPr lang="en-US" dirty="0"/>
              <a:t>[many other reasons…]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9954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13708-8922-49EB-983C-A97BC14CA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Pitfalls of using EHR data for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CF51D-9AC4-4F55-9E5C-DCC215C74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Data quality can be POOR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Noise (random error)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sym typeface="Wingdings" panose="05000000000000000000" pitchFamily="2" charset="2"/>
              </a:rPr>
              <a:t> Bias (systematic/differential measurement error)?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r>
              <a:rPr lang="en-US" dirty="0"/>
              <a:t>E.g., x% of systolic BP are &gt;300…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3BA478-D467-41E6-AB7A-2D387480D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7396D9-DB09-412E-B3BE-00DA56DFE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956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354E5-C79D-43B0-AD2F-A74E956DF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will help you navigate the pitfalls!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7A1C0-A1F7-47F6-B686-98E404C09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Every week we will:</a:t>
            </a:r>
          </a:p>
          <a:p>
            <a:r>
              <a:rPr lang="en-US" dirty="0"/>
              <a:t>Develop parts of your protocol</a:t>
            </a:r>
          </a:p>
          <a:p>
            <a:r>
              <a:rPr lang="en-US" dirty="0"/>
              <a:t>Help you start extracting and analyzing data</a:t>
            </a:r>
          </a:p>
          <a:p>
            <a:r>
              <a:rPr lang="en-US" dirty="0"/>
              <a:t>Discuss study design issues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B1C345-5B50-4820-8C65-5F9E55786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EE32F8-83FC-4FB8-9180-0275F5F4A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3051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354E5-C79D-43B0-AD2F-A74E956DF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 from active researchers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7A1C0-A1F7-47F6-B686-98E404C09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Open Sans Light"/>
                <a:cs typeface="Open Sans Light"/>
              </a:rPr>
              <a:t>"Practitioner" lectures in second half of the course</a:t>
            </a:r>
          </a:p>
          <a:p>
            <a:r>
              <a:rPr lang="en-US" dirty="0"/>
              <a:t>Real projects</a:t>
            </a:r>
          </a:p>
          <a:p>
            <a:r>
              <a:rPr lang="en-US" dirty="0"/>
              <a:t>Learn about challenges and how they were overcome</a:t>
            </a:r>
          </a:p>
          <a:p>
            <a:r>
              <a:rPr lang="en-US" dirty="0"/>
              <a:t>Both nuts and bolts and big-picture design/inference issues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B1C345-5B50-4820-8C65-5F9E55786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EE32F8-83FC-4FB8-9180-0275F5F4A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6980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354E5-C79D-43B0-AD2F-A74E956DF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will be learning with you…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7A1C0-A1F7-47F6-B686-98E404C09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SQL, data model, clinical workflows, quirks of the system, </a:t>
            </a:r>
            <a:r>
              <a:rPr lang="en-US" dirty="0" err="1"/>
              <a:t>etc</a:t>
            </a:r>
            <a:r>
              <a:rPr lang="en-US" dirty="0"/>
              <a:t>…</a:t>
            </a:r>
          </a:p>
          <a:p>
            <a:pPr lvl="1"/>
            <a:r>
              <a:rPr lang="en-US" dirty="0"/>
              <a:t>There is no one expert that knows everything</a:t>
            </a:r>
          </a:p>
          <a:p>
            <a:r>
              <a:rPr lang="en-US" dirty="0"/>
              <a:t>Find and report anomalies in our course Forum</a:t>
            </a:r>
          </a:p>
          <a:p>
            <a:r>
              <a:rPr lang="en-US" dirty="0"/>
              <a:t>Share ideas and code with classmates</a:t>
            </a:r>
          </a:p>
          <a:p>
            <a:r>
              <a:rPr lang="en-US" dirty="0"/>
              <a:t>Building a community of researchers and knowledge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B1C345-5B50-4820-8C65-5F9E55786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EE32F8-83FC-4FB8-9180-0275F5F4A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0975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D354E5-C79D-43B0-AD2F-A74E956DF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 Light"/>
                <a:ea typeface="Open Sans Light"/>
                <a:cs typeface="Calibri Light"/>
              </a:rPr>
              <a:t>See you in class!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7A1C0-A1F7-47F6-B686-98E404C09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Open Sans Light"/>
                <a:cs typeface="Open Sans Light"/>
              </a:rPr>
              <a:t>We'll have an interactive live session on Tuesday...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B1C345-5B50-4820-8C65-5F9E55786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EPI 231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EE32F8-83FC-4FB8-9180-0275F5F4A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76BF-FA50-C840-8929-6861841FEB2D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861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3659</TotalTime>
  <Words>2166</Words>
  <Application>Microsoft Office PowerPoint</Application>
  <PresentationFormat>On-screen Show (16:9)</PresentationFormat>
  <Paragraphs>428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EHR Research Study Design</vt:lpstr>
      <vt:lpstr>Outline</vt:lpstr>
      <vt:lpstr>My background</vt:lpstr>
      <vt:lpstr>My roles</vt:lpstr>
      <vt:lpstr>Course Objectives</vt:lpstr>
      <vt:lpstr>Course Objectives</vt:lpstr>
      <vt:lpstr>The Final Project</vt:lpstr>
      <vt:lpstr>The Final Project</vt:lpstr>
      <vt:lpstr>FAQs (anticipated)</vt:lpstr>
      <vt:lpstr>PowerPoint Presentation</vt:lpstr>
      <vt:lpstr>PowerPoint Presentation</vt:lpstr>
      <vt:lpstr>PowerPoint Presentation</vt:lpstr>
      <vt:lpstr>Designing Clinical Research, Figure 1.4 (modified)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Fundamental mechanics for EHR research</vt:lpstr>
      <vt:lpstr>Fundamental mechanics for EHR research</vt:lpstr>
      <vt:lpstr>Fundamental mechanics for EHR research</vt:lpstr>
      <vt:lpstr>Study design options</vt:lpstr>
      <vt:lpstr>Study design options</vt:lpstr>
      <vt:lpstr>Study design options</vt:lpstr>
      <vt:lpstr>Study design options</vt:lpstr>
      <vt:lpstr>Study design options</vt:lpstr>
      <vt:lpstr>Study design options</vt:lpstr>
      <vt:lpstr>Study design options</vt:lpstr>
      <vt:lpstr>Study design options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Pitfalls of using EHR data for research</vt:lpstr>
      <vt:lpstr>We will help you navigate the pitfalls!</vt:lpstr>
      <vt:lpstr>Learn from active researchers</vt:lpstr>
      <vt:lpstr>We will be learning with you…</vt:lpstr>
      <vt:lpstr>See you in class!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anobel odisho</dc:creator>
  <cp:keywords/>
  <dc:description/>
  <cp:lastModifiedBy>Pletcher, Mark</cp:lastModifiedBy>
  <cp:revision>116</cp:revision>
  <dcterms:created xsi:type="dcterms:W3CDTF">2018-08-14T02:30:08Z</dcterms:created>
  <dcterms:modified xsi:type="dcterms:W3CDTF">2021-03-18T17:06:17Z</dcterms:modified>
  <cp:category/>
</cp:coreProperties>
</file>