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9"/>
  </p:notesMasterIdLst>
  <p:handoutMasterIdLst>
    <p:handoutMasterId r:id="rId80"/>
  </p:handoutMasterIdLst>
  <p:sldIdLst>
    <p:sldId id="701" r:id="rId2"/>
    <p:sldId id="705" r:id="rId3"/>
    <p:sldId id="708" r:id="rId4"/>
    <p:sldId id="709" r:id="rId5"/>
    <p:sldId id="710" r:id="rId6"/>
    <p:sldId id="728" r:id="rId7"/>
    <p:sldId id="714" r:id="rId8"/>
    <p:sldId id="718" r:id="rId9"/>
    <p:sldId id="715" r:id="rId10"/>
    <p:sldId id="716" r:id="rId11"/>
    <p:sldId id="725" r:id="rId12"/>
    <p:sldId id="719" r:id="rId13"/>
    <p:sldId id="720" r:id="rId14"/>
    <p:sldId id="722" r:id="rId15"/>
    <p:sldId id="723" r:id="rId16"/>
    <p:sldId id="724" r:id="rId17"/>
    <p:sldId id="727" r:id="rId18"/>
    <p:sldId id="729" r:id="rId19"/>
    <p:sldId id="730" r:id="rId20"/>
    <p:sldId id="731" r:id="rId21"/>
    <p:sldId id="732" r:id="rId22"/>
    <p:sldId id="733" r:id="rId23"/>
    <p:sldId id="711" r:id="rId24"/>
    <p:sldId id="735" r:id="rId25"/>
    <p:sldId id="746" r:id="rId26"/>
    <p:sldId id="734" r:id="rId27"/>
    <p:sldId id="736" r:id="rId28"/>
    <p:sldId id="738" r:id="rId29"/>
    <p:sldId id="737" r:id="rId30"/>
    <p:sldId id="739" r:id="rId31"/>
    <p:sldId id="742" r:id="rId32"/>
    <p:sldId id="743" r:id="rId33"/>
    <p:sldId id="744" r:id="rId34"/>
    <p:sldId id="745" r:id="rId35"/>
    <p:sldId id="740" r:id="rId36"/>
    <p:sldId id="749" r:id="rId37"/>
    <p:sldId id="750" r:id="rId38"/>
    <p:sldId id="748" r:id="rId39"/>
    <p:sldId id="751" r:id="rId40"/>
    <p:sldId id="753" r:id="rId41"/>
    <p:sldId id="754" r:id="rId42"/>
    <p:sldId id="755" r:id="rId43"/>
    <p:sldId id="756" r:id="rId44"/>
    <p:sldId id="757" r:id="rId45"/>
    <p:sldId id="758" r:id="rId46"/>
    <p:sldId id="759" r:id="rId47"/>
    <p:sldId id="760" r:id="rId48"/>
    <p:sldId id="761" r:id="rId49"/>
    <p:sldId id="768" r:id="rId50"/>
    <p:sldId id="762" r:id="rId51"/>
    <p:sldId id="763" r:id="rId52"/>
    <p:sldId id="765" r:id="rId53"/>
    <p:sldId id="764" r:id="rId54"/>
    <p:sldId id="767" r:id="rId55"/>
    <p:sldId id="712" r:id="rId56"/>
    <p:sldId id="769" r:id="rId57"/>
    <p:sldId id="789" r:id="rId58"/>
    <p:sldId id="790" r:id="rId59"/>
    <p:sldId id="772" r:id="rId60"/>
    <p:sldId id="773" r:id="rId61"/>
    <p:sldId id="774" r:id="rId62"/>
    <p:sldId id="775" r:id="rId63"/>
    <p:sldId id="776" r:id="rId64"/>
    <p:sldId id="777" r:id="rId65"/>
    <p:sldId id="778" r:id="rId66"/>
    <p:sldId id="791" r:id="rId67"/>
    <p:sldId id="779" r:id="rId68"/>
    <p:sldId id="785" r:id="rId69"/>
    <p:sldId id="786" r:id="rId70"/>
    <p:sldId id="787" r:id="rId71"/>
    <p:sldId id="788" r:id="rId72"/>
    <p:sldId id="780" r:id="rId73"/>
    <p:sldId id="781" r:id="rId74"/>
    <p:sldId id="782" r:id="rId75"/>
    <p:sldId id="783" r:id="rId76"/>
    <p:sldId id="784" r:id="rId77"/>
    <p:sldId id="707" r:id="rId78"/>
  </p:sldIdLst>
  <p:sldSz cx="9144000" cy="6858000" type="screen4x3"/>
  <p:notesSz cx="6858000" cy="9144000"/>
  <p:custDataLst>
    <p:tags r:id="rId8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7919"/>
    <a:srgbClr val="FFFFFF"/>
    <a:srgbClr val="1D41FF"/>
    <a:srgbClr val="E9FEEB"/>
    <a:srgbClr val="BC3062"/>
    <a:srgbClr val="B63670"/>
    <a:srgbClr val="E7E6E6"/>
    <a:srgbClr val="878787"/>
    <a:srgbClr val="FF4332"/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6" autoAdjust="0"/>
    <p:restoredTop sz="96054" autoAdjust="0"/>
  </p:normalViewPr>
  <p:slideViewPr>
    <p:cSldViewPr snapToGrid="0">
      <p:cViewPr varScale="1">
        <p:scale>
          <a:sx n="123" d="100"/>
          <a:sy n="123" d="100"/>
        </p:scale>
        <p:origin x="2016" y="288"/>
      </p:cViewPr>
      <p:guideLst/>
    </p:cSldViewPr>
  </p:slideViewPr>
  <p:outlineViewPr>
    <p:cViewPr>
      <p:scale>
        <a:sx n="33" d="100"/>
        <a:sy n="33" d="100"/>
      </p:scale>
      <p:origin x="0" y="-1018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theme" Target="theme/theme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handoutMaster" Target="handoutMasters/handoutMaster1.xml"/><Relationship Id="rId85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61" Type="http://schemas.openxmlformats.org/officeDocument/2006/relationships/slide" Target="slides/slide60.xml"/><Relationship Id="rId8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20E509-37B2-4781-BC0A-FBD6C3E5192E}" type="datetimeFigureOut">
              <a:rPr lang="en-US" smtClean="0"/>
              <a:t>4/25/19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04AAFA-6475-4992-A780-7246A7D36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9552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F424C1-C2A8-4DFC-A820-55A2DEF2FA55}" type="datetimeFigureOut">
              <a:rPr lang="en-US" smtClean="0"/>
              <a:t>4/25/19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1494E1-32F3-44AA-B675-9EF69C8FE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699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75526"/>
            <a:ext cx="7772400" cy="2387600"/>
          </a:xfrm>
        </p:spPr>
        <p:txBody>
          <a:bodyPr anchor="b"/>
          <a:lstStyle>
            <a:lvl1pPr algn="ctr"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4006076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DFFC-0AD6-4BB2-B7F0-BEF5498EFB2E}" type="datetimeFigureOut">
              <a:rPr lang="en-US" smtClean="0"/>
              <a:t>4/25/19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D8762-3BF8-4C22-B278-23CE09003A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94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 marL="685800" indent="-228600">
              <a:buFont typeface="Arial" panose="020B0604020202020204" pitchFamily="34" charset="0"/>
              <a:buChar char="•"/>
              <a:defRPr/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DFFC-0AD6-4BB2-B7F0-BEF5498EFB2E}" type="datetimeFigureOut">
              <a:rPr lang="en-US" smtClean="0"/>
              <a:t>4/25/19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D8762-3BF8-4C22-B278-23CE09003A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573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DFFC-0AD6-4BB2-B7F0-BEF5498EFB2E}" type="datetimeFigureOut">
              <a:rPr lang="en-US" smtClean="0"/>
              <a:t>4/25/19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D8762-3BF8-4C22-B278-23CE09003A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434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DFFC-0AD6-4BB2-B7F0-BEF5498EFB2E}" type="datetimeFigureOut">
              <a:rPr lang="en-US" smtClean="0"/>
              <a:t>4/25/19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D8762-3BF8-4C22-B278-23CE09003A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26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DFFC-0AD6-4BB2-B7F0-BEF5498EFB2E}" type="datetimeFigureOut">
              <a:rPr lang="en-US" smtClean="0"/>
              <a:t>4/25/19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D8762-3BF8-4C22-B278-23CE09003A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51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6469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DFFC-0AD6-4BB2-B7F0-BEF5498EFB2E}" type="datetimeFigureOut">
              <a:rPr lang="en-US" smtClean="0"/>
              <a:t>4/25/19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D8762-3BF8-4C22-B278-23CE09003A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865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DFFC-0AD6-4BB2-B7F0-BEF5498EFB2E}" type="datetimeFigureOut">
              <a:rPr lang="en-US" smtClean="0"/>
              <a:t>4/25/19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D8762-3BF8-4C22-B278-23CE09003A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850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DFFC-0AD6-4BB2-B7F0-BEF5498EFB2E}" type="datetimeFigureOut">
              <a:rPr lang="en-US" smtClean="0"/>
              <a:t>4/25/19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D8762-3BF8-4C22-B278-23CE09003A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343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DFFC-0AD6-4BB2-B7F0-BEF5498EFB2E}" type="datetimeFigureOut">
              <a:rPr lang="en-US" smtClean="0"/>
              <a:t>4/25/19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D8762-3BF8-4C22-B278-23CE09003A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347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DFFC-0AD6-4BB2-B7F0-BEF5498EFB2E}" type="datetimeFigureOut">
              <a:rPr lang="en-US" smtClean="0"/>
              <a:t>4/25/19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D8762-3BF8-4C22-B278-23CE09003A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279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47F0555-5543-7E4E-9ECA-FCD9A84DF035}"/>
              </a:ext>
            </a:extLst>
          </p:cNvPr>
          <p:cNvSpPr/>
          <p:nvPr userDrawn="1"/>
        </p:nvSpPr>
        <p:spPr>
          <a:xfrm>
            <a:off x="14042" y="-183981"/>
            <a:ext cx="9144000" cy="1565647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995" y="1074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691144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24018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239074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24018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65DF6C-1FA8-2647-9D8C-F7555E734BFC}"/>
              </a:ext>
            </a:extLst>
          </p:cNvPr>
          <p:cNvCxnSpPr>
            <a:cxnSpLocks/>
          </p:cNvCxnSpPr>
          <p:nvPr userDrawn="1"/>
        </p:nvCxnSpPr>
        <p:spPr>
          <a:xfrm>
            <a:off x="23267" y="1386055"/>
            <a:ext cx="9134775" cy="0"/>
          </a:xfrm>
          <a:prstGeom prst="line">
            <a:avLst/>
          </a:prstGeom>
          <a:ln w="25400">
            <a:gradFill flip="none" rotWithShape="1">
              <a:gsLst>
                <a:gs pos="0">
                  <a:srgbClr val="42B8B0">
                    <a:alpha val="0"/>
                  </a:srgbClr>
                </a:gs>
                <a:gs pos="13000">
                  <a:srgbClr val="42B8B0"/>
                </a:gs>
                <a:gs pos="88000">
                  <a:srgbClr val="42B8B0"/>
                </a:gs>
                <a:gs pos="100000">
                  <a:srgbClr val="42B8B0">
                    <a:alpha val="0"/>
                  </a:srgbClr>
                </a:gs>
              </a:gsLst>
              <a:lin ang="0" scaled="1"/>
            </a:gradFill>
          </a:ln>
          <a:effectLst>
            <a:outerShdw blurRad="76200" dist="25400" dir="5400000" sx="93000" sy="93000" algn="t" rotWithShape="0">
              <a:prstClr val="black">
                <a:alpha val="9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8D220330-24C8-754F-BBEF-748A18519463}"/>
              </a:ext>
            </a:extLst>
          </p:cNvPr>
          <p:cNvSpPr/>
          <p:nvPr userDrawn="1"/>
        </p:nvSpPr>
        <p:spPr>
          <a:xfrm>
            <a:off x="0" y="6598024"/>
            <a:ext cx="9144000" cy="259976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0ED777-7D83-D441-9A10-8A0EAFE41705}"/>
              </a:ext>
            </a:extLst>
          </p:cNvPr>
          <p:cNvCxnSpPr/>
          <p:nvPr userDrawn="1"/>
        </p:nvCxnSpPr>
        <p:spPr>
          <a:xfrm>
            <a:off x="-14042" y="6598024"/>
            <a:ext cx="9134775" cy="0"/>
          </a:xfrm>
          <a:prstGeom prst="line">
            <a:avLst/>
          </a:prstGeom>
          <a:ln w="25400">
            <a:gradFill flip="none" rotWithShape="1">
              <a:gsLst>
                <a:gs pos="0">
                  <a:srgbClr val="42B8B0">
                    <a:alpha val="0"/>
                  </a:srgbClr>
                </a:gs>
                <a:gs pos="13000">
                  <a:srgbClr val="42B8B0"/>
                </a:gs>
                <a:gs pos="88000">
                  <a:srgbClr val="42B8B0"/>
                </a:gs>
                <a:gs pos="100000">
                  <a:srgbClr val="42B8B0">
                    <a:alpha val="0"/>
                  </a:srgbClr>
                </a:gs>
              </a:gsLst>
              <a:lin ang="0" scaled="1"/>
            </a:gradFill>
          </a:ln>
          <a:effectLst>
            <a:outerShdw blurRad="76200" dist="25400" dir="5400000" sx="93000" sy="93000" algn="t" rotWithShape="0">
              <a:prstClr val="black">
                <a:alpha val="9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3">
            <a:extLst>
              <a:ext uri="{FF2B5EF4-FFF2-40B4-BE49-F238E27FC236}">
                <a16:creationId xmlns:a16="http://schemas.microsoft.com/office/drawing/2014/main" id="{ABEF9176-92DE-234B-961E-A0282CC3F15C}"/>
              </a:ext>
            </a:extLst>
          </p:cNvPr>
          <p:cNvSpPr/>
          <p:nvPr userDrawn="1"/>
        </p:nvSpPr>
        <p:spPr>
          <a:xfrm>
            <a:off x="8714558" y="6541226"/>
            <a:ext cx="291465" cy="293914"/>
          </a:xfrm>
          <a:custGeom>
            <a:avLst/>
            <a:gdLst>
              <a:gd name="connsiteX0" fmla="*/ 0 w 388620"/>
              <a:gd name="connsiteY0" fmla="*/ 0 h 264862"/>
              <a:gd name="connsiteX1" fmla="*/ 388620 w 388620"/>
              <a:gd name="connsiteY1" fmla="*/ 0 h 264862"/>
              <a:gd name="connsiteX2" fmla="*/ 388620 w 388620"/>
              <a:gd name="connsiteY2" fmla="*/ 264862 h 264862"/>
              <a:gd name="connsiteX3" fmla="*/ 186146 w 388620"/>
              <a:gd name="connsiteY3" fmla="*/ 215878 h 264862"/>
              <a:gd name="connsiteX4" fmla="*/ 0 w 388620"/>
              <a:gd name="connsiteY4" fmla="*/ 264862 h 264862"/>
              <a:gd name="connsiteX5" fmla="*/ 0 w 388620"/>
              <a:gd name="connsiteY5" fmla="*/ 0 h 264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88620" h="264862">
                <a:moveTo>
                  <a:pt x="0" y="0"/>
                </a:moveTo>
                <a:lnTo>
                  <a:pt x="388620" y="0"/>
                </a:lnTo>
                <a:lnTo>
                  <a:pt x="388620" y="264862"/>
                </a:lnTo>
                <a:lnTo>
                  <a:pt x="186146" y="215878"/>
                </a:lnTo>
                <a:lnTo>
                  <a:pt x="0" y="264862"/>
                </a:lnTo>
                <a:lnTo>
                  <a:pt x="0" y="0"/>
                </a:lnTo>
                <a:close/>
              </a:path>
            </a:pathLst>
          </a:custGeom>
          <a:solidFill>
            <a:srgbClr val="42B8B0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F1C652-D73F-0143-A6A2-F34A198E9D5D}"/>
              </a:ext>
            </a:extLst>
          </p:cNvPr>
          <p:cNvSpPr txBox="1"/>
          <p:nvPr userDrawn="1"/>
        </p:nvSpPr>
        <p:spPr>
          <a:xfrm>
            <a:off x="8668838" y="6536338"/>
            <a:ext cx="3877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12E16DA5-BF96-48BE-B698-5653BB9FDDDB}" type="slidenum">
              <a:rPr lang="en-US" sz="9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‹#›</a:t>
            </a:fld>
            <a:endParaRPr lang="en-US" sz="9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69F61C4A-D770-8C4E-9809-C2D1D7E98E35}"/>
              </a:ext>
            </a:extLst>
          </p:cNvPr>
          <p:cNvSpPr/>
          <p:nvPr userDrawn="1"/>
        </p:nvSpPr>
        <p:spPr>
          <a:xfrm rot="16200000">
            <a:off x="8667588" y="6551106"/>
            <a:ext cx="56853" cy="37089"/>
          </a:xfrm>
          <a:prstGeom prst="rtTriangle">
            <a:avLst/>
          </a:prstGeom>
          <a:solidFill>
            <a:srgbClr val="225C58"/>
          </a:soli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262885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3" Type="http://schemas.openxmlformats.org/officeDocument/2006/relationships/image" Target="../media/image25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image" Target="../media/image27.png"/><Relationship Id="rId16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5" Type="http://schemas.openxmlformats.org/officeDocument/2006/relationships/image" Target="../media/image3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Relationship Id="rId14" Type="http://schemas.openxmlformats.org/officeDocument/2006/relationships/image" Target="../media/image38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3" Type="http://schemas.openxmlformats.org/officeDocument/2006/relationships/image" Target="../media/image25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image" Target="../media/image41.png"/><Relationship Id="rId16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5" Type="http://schemas.openxmlformats.org/officeDocument/2006/relationships/image" Target="../media/image3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Relationship Id="rId14" Type="http://schemas.openxmlformats.org/officeDocument/2006/relationships/image" Target="../media/image3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PwhiWxHK8o" TargetMode="Externa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tiff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emf"/><Relationship Id="rId2" Type="http://schemas.openxmlformats.org/officeDocument/2006/relationships/image" Target="../media/image67.tiff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emf"/><Relationship Id="rId2" Type="http://schemas.openxmlformats.org/officeDocument/2006/relationships/image" Target="../media/image67.tiff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tiff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tiff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tiff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tiff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tiff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tiff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6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tiff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tiff"/><Relationship Id="rId1" Type="http://schemas.openxmlformats.org/officeDocument/2006/relationships/slideLayout" Target="../slideLayouts/slideLayout6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tiff"/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tiff"/><Relationship Id="rId2" Type="http://schemas.openxmlformats.org/officeDocument/2006/relationships/image" Target="../media/image80.tiff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tiff"/><Relationship Id="rId1" Type="http://schemas.openxmlformats.org/officeDocument/2006/relationships/slideLayout" Target="../slideLayouts/slideLayout6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tiff"/><Relationship Id="rId1" Type="http://schemas.openxmlformats.org/officeDocument/2006/relationships/slideLayout" Target="../slideLayouts/slideLayout6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tiff"/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tiff"/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tiff"/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84B5DC3-1C83-544D-BC30-087AD700E79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Support Vector Machines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65DAAD4-191E-E946-9EA5-6627982D62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Lecture 4 –John Kornak – Epidemiology and Biostatistics</a:t>
            </a:r>
          </a:p>
        </p:txBody>
      </p:sp>
    </p:spTree>
    <p:extLst>
      <p:ext uri="{BB962C8B-B14F-4D97-AF65-F5344CB8AC3E}">
        <p14:creationId xmlns:p14="http://schemas.microsoft.com/office/powerpoint/2010/main" val="805260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B78E0-F5AB-A24C-9D48-A52FBC208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 this lecture: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EA7A5-411E-2649-BFBE-726EF9BBF2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/>
              <a:t>History of Support Vector Machines (SVM)</a:t>
            </a:r>
          </a:p>
          <a:p>
            <a:pPr>
              <a:lnSpc>
                <a:spcPct val="110000"/>
              </a:lnSpc>
            </a:pPr>
            <a:r>
              <a:rPr lang="en-US" dirty="0"/>
              <a:t>Maximal Margin Classifier</a:t>
            </a:r>
          </a:p>
          <a:p>
            <a:pPr>
              <a:lnSpc>
                <a:spcPct val="110000"/>
              </a:lnSpc>
            </a:pPr>
            <a:r>
              <a:rPr lang="en-US" dirty="0"/>
              <a:t>Support Vector Classifier</a:t>
            </a:r>
          </a:p>
          <a:p>
            <a:pPr>
              <a:lnSpc>
                <a:spcPct val="110000"/>
              </a:lnSpc>
            </a:pPr>
            <a:r>
              <a:rPr lang="en-US" dirty="0"/>
              <a:t>Support Vector Machine</a:t>
            </a:r>
          </a:p>
          <a:p>
            <a:pPr>
              <a:lnSpc>
                <a:spcPct val="110000"/>
              </a:lnSpc>
            </a:pPr>
            <a:r>
              <a:rPr lang="en-US" dirty="0"/>
              <a:t>Coding in R</a:t>
            </a:r>
          </a:p>
          <a:p>
            <a:pPr>
              <a:lnSpc>
                <a:spcPct val="110000"/>
              </a:lnSpc>
            </a:pPr>
            <a:r>
              <a:rPr lang="en-US" dirty="0"/>
              <a:t>Examples in R</a:t>
            </a:r>
          </a:p>
          <a:p>
            <a:pPr>
              <a:lnSpc>
                <a:spcPct val="110000"/>
              </a:lnSpc>
            </a:pPr>
            <a:r>
              <a:rPr lang="en-US" dirty="0"/>
              <a:t>A few slides on the idea of optimization</a:t>
            </a:r>
          </a:p>
          <a:p>
            <a:pPr>
              <a:lnSpc>
                <a:spcPct val="11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013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80F6E-28C7-D742-9C13-E11242B7A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SVM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90A16-AB27-1445-A03E-7211303AFF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Developed by the computer science community</a:t>
            </a:r>
          </a:p>
          <a:p>
            <a:r>
              <a:rPr lang="en-US" dirty="0"/>
              <a:t>Original SVM algorithm was invented by Vladimir N. </a:t>
            </a:r>
            <a:r>
              <a:rPr lang="en-US" dirty="0" err="1"/>
              <a:t>Vapnik</a:t>
            </a:r>
            <a:r>
              <a:rPr lang="en-US" dirty="0"/>
              <a:t> and Alexey </a:t>
            </a:r>
            <a:r>
              <a:rPr lang="en-US" dirty="0" err="1"/>
              <a:t>Ya</a:t>
            </a:r>
            <a:r>
              <a:rPr lang="en-US" dirty="0"/>
              <a:t>. </a:t>
            </a:r>
            <a:r>
              <a:rPr lang="en-US" dirty="0" err="1"/>
              <a:t>Chervonenkis</a:t>
            </a:r>
            <a:r>
              <a:rPr lang="en-US" dirty="0"/>
              <a:t> in 1963 (but the computing had to wait until </a:t>
            </a:r>
            <a:r>
              <a:rPr lang="en-US" dirty="0" err="1"/>
              <a:t>Vapnik</a:t>
            </a:r>
            <a:r>
              <a:rPr lang="en-US" dirty="0"/>
              <a:t> emigrated to US in the 90s – won character recognition competition)</a:t>
            </a:r>
          </a:p>
          <a:p>
            <a:r>
              <a:rPr lang="en-US" dirty="0"/>
              <a:t>Extended to nonlinear classifiers via the “kernel trick” by Bernhard E. </a:t>
            </a:r>
            <a:r>
              <a:rPr lang="en-US" dirty="0" err="1"/>
              <a:t>Boser</a:t>
            </a:r>
            <a:r>
              <a:rPr lang="en-US" dirty="0"/>
              <a:t>, Isabelle M. Guyon and Vladimir N. </a:t>
            </a:r>
            <a:r>
              <a:rPr lang="en-US" dirty="0" err="1"/>
              <a:t>Vapnik</a:t>
            </a:r>
            <a:r>
              <a:rPr lang="en-US" dirty="0"/>
              <a:t> in 1992</a:t>
            </a:r>
          </a:p>
          <a:p>
            <a:r>
              <a:rPr lang="en-US" dirty="0"/>
              <a:t>Current “soft margin” approach proposed by Corinna Cortes and </a:t>
            </a:r>
            <a:r>
              <a:rPr lang="en-US" dirty="0" err="1"/>
              <a:t>Vapnik</a:t>
            </a:r>
            <a:r>
              <a:rPr lang="en-US" dirty="0"/>
              <a:t> in 1993 and published in 1995</a:t>
            </a:r>
          </a:p>
          <a:p>
            <a:r>
              <a:rPr lang="en-US" dirty="0"/>
              <a:t>SVMs gained massive popularity in the 1990s</a:t>
            </a:r>
          </a:p>
        </p:txBody>
      </p:sp>
    </p:spTree>
    <p:extLst>
      <p:ext uri="{BB962C8B-B14F-4D97-AF65-F5344CB8AC3E}">
        <p14:creationId xmlns:p14="http://schemas.microsoft.com/office/powerpoint/2010/main" val="3292805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BD162-350F-8D41-AC71-28E15784D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E03A1-F1C6-804E-A197-761A6463B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</a:t>
            </a:r>
            <a:r>
              <a:rPr lang="en-US" i="1" dirty="0">
                <a:solidFill>
                  <a:srgbClr val="4B7919"/>
                </a:solidFill>
              </a:rPr>
              <a:t>maximal margin classifier</a:t>
            </a:r>
            <a:r>
              <a:rPr lang="en-US" dirty="0"/>
              <a:t>, </a:t>
            </a:r>
            <a:r>
              <a:rPr lang="en-US" i="1" dirty="0">
                <a:solidFill>
                  <a:srgbClr val="4B7919"/>
                </a:solidFill>
              </a:rPr>
              <a:t>support vector classifier</a:t>
            </a:r>
            <a:r>
              <a:rPr lang="en-US" dirty="0">
                <a:solidFill>
                  <a:srgbClr val="4B7919"/>
                </a:solidFill>
              </a:rPr>
              <a:t> </a:t>
            </a:r>
            <a:r>
              <a:rPr lang="en-US" dirty="0"/>
              <a:t>and </a:t>
            </a:r>
            <a:r>
              <a:rPr lang="en-US" i="1" dirty="0">
                <a:solidFill>
                  <a:srgbClr val="4B7919"/>
                </a:solidFill>
              </a:rPr>
              <a:t>support vector machine </a:t>
            </a:r>
            <a:r>
              <a:rPr lang="en-US" dirty="0"/>
              <a:t>are designed for the classification of binary data (supervised learning)</a:t>
            </a:r>
          </a:p>
          <a:p>
            <a:r>
              <a:rPr lang="en-US" dirty="0"/>
              <a:t>The idea is to generate boundaries (lines, planes, and hyper-planes) in the dataset that separate the data points in </a:t>
            </a:r>
            <a:r>
              <a:rPr lang="en-US" i="1" dirty="0">
                <a:solidFill>
                  <a:srgbClr val="4B7919"/>
                </a:solidFill>
              </a:rPr>
              <a:t>feature space </a:t>
            </a:r>
            <a:r>
              <a:rPr lang="en-US" dirty="0"/>
              <a:t>i.e. with respect to the predictors, into the original groups/classes.</a:t>
            </a:r>
          </a:p>
          <a:p>
            <a:r>
              <a:rPr lang="en-US" dirty="0"/>
              <a:t>When complete separation is not possible we can 1) soften what we mean by </a:t>
            </a:r>
            <a:r>
              <a:rPr lang="en-US" i="1" dirty="0">
                <a:solidFill>
                  <a:srgbClr val="C00000"/>
                </a:solidFill>
              </a:rPr>
              <a:t>separate </a:t>
            </a:r>
            <a:r>
              <a:rPr lang="en-US" dirty="0"/>
              <a:t>(support vector classifier) and 2) expand the feature space (support vector machine) </a:t>
            </a:r>
          </a:p>
        </p:txBody>
      </p:sp>
    </p:spTree>
    <p:extLst>
      <p:ext uri="{BB962C8B-B14F-4D97-AF65-F5344CB8AC3E}">
        <p14:creationId xmlns:p14="http://schemas.microsoft.com/office/powerpoint/2010/main" val="1730948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Motivating training dataset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Simulated training data</a:t>
            </a:r>
          </a:p>
          <a:p>
            <a:r>
              <a:rPr lang="en-US" dirty="0"/>
              <a:t>Heart rate (normalized)</a:t>
            </a:r>
          </a:p>
          <a:p>
            <a:r>
              <a:rPr lang="en-US" dirty="0"/>
              <a:t>Fitness measure (normalized)</a:t>
            </a:r>
          </a:p>
          <a:p>
            <a:r>
              <a:rPr lang="en-US" dirty="0"/>
              <a:t>Age group – 60-69 (group 0) and 20-29 (group 1)</a:t>
            </a:r>
          </a:p>
          <a:p>
            <a:r>
              <a:rPr lang="en-US" dirty="0"/>
              <a:t>Data available as "</a:t>
            </a:r>
            <a:r>
              <a:rPr lang="en-US" dirty="0" err="1"/>
              <a:t>HeartFitnessSim.csv</a:t>
            </a:r>
            <a:r>
              <a:rPr lang="en-US" dirty="0"/>
              <a:t>" [use </a:t>
            </a:r>
            <a:r>
              <a:rPr lang="en-US" dirty="0" err="1">
                <a:latin typeface="Courier" pitchFamily="2" charset="0"/>
              </a:rPr>
              <a:t>read.csv</a:t>
            </a:r>
            <a:r>
              <a:rPr lang="en-US" dirty="0">
                <a:latin typeface="Courier" pitchFamily="2" charset="0"/>
              </a:rPr>
              <a:t>("</a:t>
            </a:r>
            <a:r>
              <a:rPr lang="en-US" dirty="0" err="1">
                <a:latin typeface="Courier" pitchFamily="2" charset="0"/>
              </a:rPr>
              <a:t>HeartFitness.csv</a:t>
            </a:r>
            <a:r>
              <a:rPr lang="en-US" dirty="0">
                <a:latin typeface="Courier" pitchFamily="2" charset="0"/>
              </a:rPr>
              <a:t>")] </a:t>
            </a:r>
            <a:r>
              <a:rPr lang="en-US" dirty="0"/>
              <a:t>to read into </a:t>
            </a:r>
            <a:r>
              <a:rPr lang="en-US" dirty="0">
                <a:latin typeface="Courier" pitchFamily="2" charset="0"/>
              </a:rPr>
              <a:t>R</a:t>
            </a:r>
          </a:p>
          <a:p>
            <a:r>
              <a:rPr lang="en-US" dirty="0"/>
              <a:t>Set </a:t>
            </a:r>
            <a:r>
              <a:rPr lang="en-US" dirty="0" err="1"/>
              <a:t>ageGrp</a:t>
            </a:r>
            <a:r>
              <a:rPr lang="en-US" dirty="0"/>
              <a:t> as a factor using </a:t>
            </a:r>
            <a:r>
              <a:rPr lang="en-US" dirty="0">
                <a:latin typeface="Courier" pitchFamily="2" charset="0"/>
              </a:rPr>
              <a:t>factor(</a:t>
            </a:r>
            <a:r>
              <a:rPr lang="en-US" dirty="0" err="1">
                <a:latin typeface="Courier" pitchFamily="2" charset="0"/>
              </a:rPr>
              <a:t>ageGrp</a:t>
            </a:r>
            <a:r>
              <a:rPr lang="en-US" dirty="0">
                <a:latin typeface="Courier" pitchFamily="2" charset="0"/>
              </a:rPr>
              <a:t>)</a:t>
            </a:r>
          </a:p>
          <a:p>
            <a:r>
              <a:rPr lang="en-US" dirty="0"/>
              <a:t>Data simulated in "</a:t>
            </a:r>
            <a:r>
              <a:rPr lang="en-US" dirty="0" err="1"/>
              <a:t>svm.R</a:t>
            </a:r>
            <a:r>
              <a:rPr lang="en-US" dirty="0"/>
              <a:t>"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F039B9-926A-5346-99ED-C2F71FE5BFF0}"/>
              </a:ext>
            </a:extLst>
          </p:cNvPr>
          <p:cNvSpPr txBox="1"/>
          <p:nvPr/>
        </p:nvSpPr>
        <p:spPr>
          <a:xfrm rot="5400000">
            <a:off x="5896307" y="3402052"/>
            <a:ext cx="76976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/>
              <a:t>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357B79-13C0-4E4F-82C0-76B6221677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5731" y="1574681"/>
            <a:ext cx="4629545" cy="200689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F1B87D4-6B68-2F4E-A4AD-1B350CC69B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5731" y="4276214"/>
            <a:ext cx="4629545" cy="147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69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B4D8AEED-E062-124E-9BBB-88A0147AD5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Motivating training dataset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dirty="0"/>
              <a:t>Draw a line to separate the groups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300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F5F686E-92AD-824E-A1CE-2D9415F4C8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separating line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dirty="0"/>
              <a:t>Draw a line to separate the groups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207342-DA94-8149-9E0C-C264E98EEFAC}"/>
              </a:ext>
            </a:extLst>
          </p:cNvPr>
          <p:cNvSpPr txBox="1"/>
          <p:nvPr/>
        </p:nvSpPr>
        <p:spPr>
          <a:xfrm>
            <a:off x="6902689" y="4420746"/>
            <a:ext cx="1199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Good line?</a:t>
            </a:r>
          </a:p>
        </p:txBody>
      </p:sp>
    </p:spTree>
    <p:extLst>
      <p:ext uri="{BB962C8B-B14F-4D97-AF65-F5344CB8AC3E}">
        <p14:creationId xmlns:p14="http://schemas.microsoft.com/office/powerpoint/2010/main" val="2098857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D9093317-6EA6-0C43-BAFE-C4FA0FA2C94C}"/>
              </a:ext>
            </a:extLst>
          </p:cNvPr>
          <p:cNvGrpSpPr/>
          <p:nvPr/>
        </p:nvGrpSpPr>
        <p:grpSpPr>
          <a:xfrm>
            <a:off x="4654502" y="1883801"/>
            <a:ext cx="3922776" cy="3922885"/>
            <a:chOff x="4654502" y="1883801"/>
            <a:chExt cx="3922776" cy="3922885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413A33D-BF70-5848-980A-ED10D14F8886}"/>
                </a:ext>
              </a:extLst>
            </p:cNvPr>
            <p:cNvGrpSpPr/>
            <p:nvPr/>
          </p:nvGrpSpPr>
          <p:grpSpPr>
            <a:xfrm>
              <a:off x="4654502" y="1883801"/>
              <a:ext cx="3922776" cy="2048955"/>
              <a:chOff x="4654502" y="1883801"/>
              <a:chExt cx="3922776" cy="2048955"/>
            </a:xfrm>
          </p:grpSpPr>
          <p:sp>
            <p:nvSpPr>
              <p:cNvPr id="6" name="Right Triangle 5">
                <a:extLst>
                  <a:ext uri="{FF2B5EF4-FFF2-40B4-BE49-F238E27FC236}">
                    <a16:creationId xmlns:a16="http://schemas.microsoft.com/office/drawing/2014/main" id="{42C7548E-25B6-2B40-9D23-F5BAC5975112}"/>
                  </a:ext>
                </a:extLst>
              </p:cNvPr>
              <p:cNvSpPr/>
              <p:nvPr/>
            </p:nvSpPr>
            <p:spPr>
              <a:xfrm rot="10800000">
                <a:off x="4654502" y="3530420"/>
                <a:ext cx="3922776" cy="402336"/>
              </a:xfrm>
              <a:prstGeom prst="rtTriangle">
                <a:avLst/>
              </a:prstGeom>
              <a:solidFill>
                <a:schemeClr val="accent1">
                  <a:alpha val="3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81C1223D-5E59-6C4A-A322-0C0568C21DF1}"/>
                  </a:ext>
                </a:extLst>
              </p:cNvPr>
              <p:cNvSpPr/>
              <p:nvPr/>
            </p:nvSpPr>
            <p:spPr>
              <a:xfrm>
                <a:off x="4654502" y="1883801"/>
                <a:ext cx="3922776" cy="1646618"/>
              </a:xfrm>
              <a:prstGeom prst="rect">
                <a:avLst/>
              </a:prstGeom>
              <a:solidFill>
                <a:schemeClr val="accent1">
                  <a:alpha val="3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235677BF-1926-6748-BC80-4120B4D89E52}"/>
                </a:ext>
              </a:extLst>
            </p:cNvPr>
            <p:cNvGrpSpPr/>
            <p:nvPr/>
          </p:nvGrpSpPr>
          <p:grpSpPr>
            <a:xfrm>
              <a:off x="4654502" y="3547747"/>
              <a:ext cx="3922776" cy="2258939"/>
              <a:chOff x="4654502" y="3547747"/>
              <a:chExt cx="3922776" cy="2258939"/>
            </a:xfrm>
            <a:solidFill>
              <a:srgbClr val="FF0000">
                <a:alpha val="10000"/>
              </a:srgbClr>
            </a:solidFill>
          </p:grpSpPr>
          <p:sp>
            <p:nvSpPr>
              <p:cNvPr id="2" name="Rectangle 1">
                <a:extLst>
                  <a:ext uri="{FF2B5EF4-FFF2-40B4-BE49-F238E27FC236}">
                    <a16:creationId xmlns:a16="http://schemas.microsoft.com/office/drawing/2014/main" id="{3E77D478-F3FC-C441-B619-F89505446C14}"/>
                  </a:ext>
                </a:extLst>
              </p:cNvPr>
              <p:cNvSpPr/>
              <p:nvPr/>
            </p:nvSpPr>
            <p:spPr>
              <a:xfrm>
                <a:off x="4654502" y="3946358"/>
                <a:ext cx="3922776" cy="1860328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" name="Right Triangle 2">
                <a:extLst>
                  <a:ext uri="{FF2B5EF4-FFF2-40B4-BE49-F238E27FC236}">
                    <a16:creationId xmlns:a16="http://schemas.microsoft.com/office/drawing/2014/main" id="{DDBC5F43-C19F-4941-800C-122B63A599A8}"/>
                  </a:ext>
                </a:extLst>
              </p:cNvPr>
              <p:cNvSpPr/>
              <p:nvPr/>
            </p:nvSpPr>
            <p:spPr>
              <a:xfrm>
                <a:off x="4654502" y="3547747"/>
                <a:ext cx="3922776" cy="402336"/>
              </a:xfrm>
              <a:prstGeom prst="rtTriangle">
                <a:avLst/>
              </a:prstGeom>
              <a:grpFill/>
              <a:ln w="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55F7E81C-304B-BE43-A0E0-B98A2C9ED9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separating line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dirty="0"/>
              <a:t>Draw a line to separate the groups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207342-DA94-8149-9E0C-C264E98EEFAC}"/>
              </a:ext>
            </a:extLst>
          </p:cNvPr>
          <p:cNvSpPr txBox="1"/>
          <p:nvPr/>
        </p:nvSpPr>
        <p:spPr>
          <a:xfrm>
            <a:off x="6902689" y="4420746"/>
            <a:ext cx="1199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Good line?</a:t>
            </a:r>
          </a:p>
        </p:txBody>
      </p:sp>
    </p:spTree>
    <p:extLst>
      <p:ext uri="{BB962C8B-B14F-4D97-AF65-F5344CB8AC3E}">
        <p14:creationId xmlns:p14="http://schemas.microsoft.com/office/powerpoint/2010/main" val="92313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CF1A848A-8879-8A4B-8A59-EF89AD141328}"/>
              </a:ext>
            </a:extLst>
          </p:cNvPr>
          <p:cNvGrpSpPr/>
          <p:nvPr/>
        </p:nvGrpSpPr>
        <p:grpSpPr>
          <a:xfrm>
            <a:off x="4654502" y="1883801"/>
            <a:ext cx="3922776" cy="3922885"/>
            <a:chOff x="4654502" y="1883801"/>
            <a:chExt cx="3922776" cy="3922885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15B1F9AC-F5CB-C644-94DD-57E6E5CB0504}"/>
                </a:ext>
              </a:extLst>
            </p:cNvPr>
            <p:cNvGrpSpPr/>
            <p:nvPr/>
          </p:nvGrpSpPr>
          <p:grpSpPr>
            <a:xfrm>
              <a:off x="4654502" y="1883801"/>
              <a:ext cx="3922776" cy="2048955"/>
              <a:chOff x="4654502" y="1883801"/>
              <a:chExt cx="3922776" cy="2048955"/>
            </a:xfrm>
          </p:grpSpPr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7B5F25A6-B8AE-E64C-8619-BDCC783C13D3}"/>
                  </a:ext>
                </a:extLst>
              </p:cNvPr>
              <p:cNvSpPr/>
              <p:nvPr/>
            </p:nvSpPr>
            <p:spPr>
              <a:xfrm rot="10800000">
                <a:off x="4654502" y="3530420"/>
                <a:ext cx="3922776" cy="402336"/>
              </a:xfrm>
              <a:prstGeom prst="rtTriangle">
                <a:avLst/>
              </a:prstGeom>
              <a:solidFill>
                <a:schemeClr val="accent1">
                  <a:alpha val="3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4A265167-B2F5-8E41-87F6-E1616280046A}"/>
                  </a:ext>
                </a:extLst>
              </p:cNvPr>
              <p:cNvSpPr/>
              <p:nvPr/>
            </p:nvSpPr>
            <p:spPr>
              <a:xfrm>
                <a:off x="4654502" y="1883801"/>
                <a:ext cx="3922776" cy="1646618"/>
              </a:xfrm>
              <a:prstGeom prst="rect">
                <a:avLst/>
              </a:prstGeom>
              <a:solidFill>
                <a:schemeClr val="accent1">
                  <a:alpha val="3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0E66C115-A046-A04E-8B7E-808D5CB7A376}"/>
                </a:ext>
              </a:extLst>
            </p:cNvPr>
            <p:cNvGrpSpPr/>
            <p:nvPr/>
          </p:nvGrpSpPr>
          <p:grpSpPr>
            <a:xfrm>
              <a:off x="4654502" y="3547747"/>
              <a:ext cx="3922776" cy="2258939"/>
              <a:chOff x="4654502" y="3547747"/>
              <a:chExt cx="3922776" cy="2258939"/>
            </a:xfrm>
            <a:solidFill>
              <a:srgbClr val="FF0000">
                <a:alpha val="10000"/>
              </a:srgbClr>
            </a:solidFill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28F720B6-DD50-2145-9BED-A10FD24F4FEF}"/>
                  </a:ext>
                </a:extLst>
              </p:cNvPr>
              <p:cNvSpPr/>
              <p:nvPr/>
            </p:nvSpPr>
            <p:spPr>
              <a:xfrm>
                <a:off x="4654502" y="3946358"/>
                <a:ext cx="3922776" cy="1860328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4A8E9FBF-5CA5-D849-9A88-AEEA44963EDF}"/>
                  </a:ext>
                </a:extLst>
              </p:cNvPr>
              <p:cNvSpPr/>
              <p:nvPr/>
            </p:nvSpPr>
            <p:spPr>
              <a:xfrm>
                <a:off x="4654502" y="3547747"/>
                <a:ext cx="3922776" cy="402336"/>
              </a:xfrm>
              <a:prstGeom prst="rtTriangle">
                <a:avLst/>
              </a:prstGeom>
              <a:grpFill/>
              <a:ln w="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pic>
        <p:nvPicPr>
          <p:cNvPr id="20" name="Picture 19">
            <a:extLst>
              <a:ext uri="{FF2B5EF4-FFF2-40B4-BE49-F238E27FC236}">
                <a16:creationId xmlns:a16="http://schemas.microsoft.com/office/drawing/2014/main" id="{15FD8C4B-8FBD-4049-A6D1-C7EE87734A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separating line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dirty="0"/>
              <a:t>Draw a line to separate the groups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E1DC2F-D35A-5B4F-9429-1D21409049E1}"/>
              </a:ext>
            </a:extLst>
          </p:cNvPr>
          <p:cNvSpPr txBox="1"/>
          <p:nvPr/>
        </p:nvSpPr>
        <p:spPr>
          <a:xfrm>
            <a:off x="6597781" y="4351995"/>
            <a:ext cx="21646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What about this new point?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A669C89-F719-6048-B869-41C8E33B31FD}"/>
              </a:ext>
            </a:extLst>
          </p:cNvPr>
          <p:cNvCxnSpPr>
            <a:cxnSpLocks/>
          </p:cNvCxnSpPr>
          <p:nvPr/>
        </p:nvCxnSpPr>
        <p:spPr>
          <a:xfrm flipV="1">
            <a:off x="7700729" y="4145739"/>
            <a:ext cx="590747" cy="27500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29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5CA016B-8FB9-7A4D-AC6B-B90132BE39C4}"/>
              </a:ext>
            </a:extLst>
          </p:cNvPr>
          <p:cNvGrpSpPr/>
          <p:nvPr/>
        </p:nvGrpSpPr>
        <p:grpSpPr>
          <a:xfrm>
            <a:off x="4654502" y="1883801"/>
            <a:ext cx="3922776" cy="3922885"/>
            <a:chOff x="4654502" y="1883801"/>
            <a:chExt cx="3922776" cy="3922885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096A889F-1D95-4E4B-A045-3C658F474ECC}"/>
                </a:ext>
              </a:extLst>
            </p:cNvPr>
            <p:cNvGrpSpPr/>
            <p:nvPr/>
          </p:nvGrpSpPr>
          <p:grpSpPr>
            <a:xfrm>
              <a:off x="4654502" y="1883801"/>
              <a:ext cx="3922776" cy="2048955"/>
              <a:chOff x="4654502" y="1883801"/>
              <a:chExt cx="3922776" cy="2048955"/>
            </a:xfrm>
          </p:grpSpPr>
          <p:sp>
            <p:nvSpPr>
              <p:cNvPr id="13" name="Right Triangle 12">
                <a:extLst>
                  <a:ext uri="{FF2B5EF4-FFF2-40B4-BE49-F238E27FC236}">
                    <a16:creationId xmlns:a16="http://schemas.microsoft.com/office/drawing/2014/main" id="{1B8F5B17-8283-6A4F-BAC2-5ABC887A51D9}"/>
                  </a:ext>
                </a:extLst>
              </p:cNvPr>
              <p:cNvSpPr/>
              <p:nvPr/>
            </p:nvSpPr>
            <p:spPr>
              <a:xfrm rot="10800000">
                <a:off x="4654502" y="3530420"/>
                <a:ext cx="3922776" cy="402336"/>
              </a:xfrm>
              <a:prstGeom prst="rtTriangle">
                <a:avLst/>
              </a:prstGeom>
              <a:solidFill>
                <a:schemeClr val="accent1">
                  <a:alpha val="3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4AA81372-BE5D-9C4E-ADA8-4CFF050C904D}"/>
                  </a:ext>
                </a:extLst>
              </p:cNvPr>
              <p:cNvSpPr/>
              <p:nvPr/>
            </p:nvSpPr>
            <p:spPr>
              <a:xfrm>
                <a:off x="4654502" y="1883801"/>
                <a:ext cx="3922776" cy="1646618"/>
              </a:xfrm>
              <a:prstGeom prst="rect">
                <a:avLst/>
              </a:prstGeom>
              <a:solidFill>
                <a:schemeClr val="accent1">
                  <a:alpha val="3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7582E80-8DD7-434C-896C-E4CE29306635}"/>
                </a:ext>
              </a:extLst>
            </p:cNvPr>
            <p:cNvGrpSpPr/>
            <p:nvPr/>
          </p:nvGrpSpPr>
          <p:grpSpPr>
            <a:xfrm>
              <a:off x="4654502" y="3547747"/>
              <a:ext cx="3922776" cy="2258939"/>
              <a:chOff x="4654502" y="3547747"/>
              <a:chExt cx="3922776" cy="2258939"/>
            </a:xfrm>
            <a:solidFill>
              <a:srgbClr val="FF0000">
                <a:alpha val="10000"/>
              </a:srgbClr>
            </a:solidFill>
          </p:grpSpPr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4CE8D124-22E6-9A4E-A002-59CD531992E4}"/>
                  </a:ext>
                </a:extLst>
              </p:cNvPr>
              <p:cNvSpPr/>
              <p:nvPr/>
            </p:nvSpPr>
            <p:spPr>
              <a:xfrm>
                <a:off x="4654502" y="3946358"/>
                <a:ext cx="3922776" cy="1860328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2" name="Right Triangle 11">
                <a:extLst>
                  <a:ext uri="{FF2B5EF4-FFF2-40B4-BE49-F238E27FC236}">
                    <a16:creationId xmlns:a16="http://schemas.microsoft.com/office/drawing/2014/main" id="{84207298-94B0-3F4A-BC32-09704794CA86}"/>
                  </a:ext>
                </a:extLst>
              </p:cNvPr>
              <p:cNvSpPr/>
              <p:nvPr/>
            </p:nvSpPr>
            <p:spPr>
              <a:xfrm>
                <a:off x="4654502" y="3547747"/>
                <a:ext cx="3922776" cy="402336"/>
              </a:xfrm>
              <a:prstGeom prst="rtTriangle">
                <a:avLst/>
              </a:prstGeom>
              <a:grpFill/>
              <a:ln w="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213F5D6F-EC15-0D4C-B6C7-8124970495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separating line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dirty="0"/>
              <a:t>Draw a line to separate the groups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E1DC2F-D35A-5B4F-9429-1D21409049E1}"/>
              </a:ext>
            </a:extLst>
          </p:cNvPr>
          <p:cNvSpPr txBox="1"/>
          <p:nvPr/>
        </p:nvSpPr>
        <p:spPr>
          <a:xfrm>
            <a:off x="6597781" y="4351995"/>
            <a:ext cx="21646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Do you really want to classify this point as </a:t>
            </a:r>
            <a:r>
              <a:rPr lang="en-US" sz="1400" dirty="0">
                <a:solidFill>
                  <a:srgbClr val="FF0000"/>
                </a:solidFill>
              </a:rPr>
              <a:t>red</a:t>
            </a:r>
            <a:r>
              <a:rPr lang="en-US" sz="1400" dirty="0"/>
              <a:t>?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A669C89-F719-6048-B869-41C8E33B31FD}"/>
              </a:ext>
            </a:extLst>
          </p:cNvPr>
          <p:cNvCxnSpPr>
            <a:cxnSpLocks/>
          </p:cNvCxnSpPr>
          <p:nvPr/>
        </p:nvCxnSpPr>
        <p:spPr>
          <a:xfrm flipV="1">
            <a:off x="7700729" y="4145739"/>
            <a:ext cx="590747" cy="27500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19043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615FC8D-6332-4845-A45B-A872D280D2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91812AC7-22D7-E546-A809-5FFCDE0E0ACF}"/>
              </a:ext>
            </a:extLst>
          </p:cNvPr>
          <p:cNvGrpSpPr/>
          <p:nvPr/>
        </p:nvGrpSpPr>
        <p:grpSpPr>
          <a:xfrm>
            <a:off x="4654502" y="1883801"/>
            <a:ext cx="3922776" cy="2048955"/>
            <a:chOff x="4654502" y="1883801"/>
            <a:chExt cx="3922776" cy="2048955"/>
          </a:xfrm>
        </p:grpSpPr>
        <p:sp>
          <p:nvSpPr>
            <p:cNvPr id="13" name="Right Triangle 12">
              <a:extLst>
                <a:ext uri="{FF2B5EF4-FFF2-40B4-BE49-F238E27FC236}">
                  <a16:creationId xmlns:a16="http://schemas.microsoft.com/office/drawing/2014/main" id="{19B89372-35CA-5049-8724-86FD7E15A796}"/>
                </a:ext>
              </a:extLst>
            </p:cNvPr>
            <p:cNvSpPr/>
            <p:nvPr/>
          </p:nvSpPr>
          <p:spPr>
            <a:xfrm rot="10800000">
              <a:off x="4654502" y="3530420"/>
              <a:ext cx="3922776" cy="402336"/>
            </a:xfrm>
            <a:prstGeom prst="rtTriangle">
              <a:avLst/>
            </a:prstGeom>
            <a:solidFill>
              <a:schemeClr val="accent1">
                <a:alpha val="3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052D552-1D14-BB45-A1AF-8CB7E80ECF4D}"/>
                </a:ext>
              </a:extLst>
            </p:cNvPr>
            <p:cNvSpPr/>
            <p:nvPr/>
          </p:nvSpPr>
          <p:spPr>
            <a:xfrm>
              <a:off x="4654502" y="1883801"/>
              <a:ext cx="3922776" cy="1646618"/>
            </a:xfrm>
            <a:prstGeom prst="rect">
              <a:avLst/>
            </a:prstGeom>
            <a:solidFill>
              <a:schemeClr val="accent1">
                <a:alpha val="3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F3D9E1DB-32CA-594C-B8F4-307BDED13767}"/>
              </a:ext>
            </a:extLst>
          </p:cNvPr>
          <p:cNvGrpSpPr/>
          <p:nvPr/>
        </p:nvGrpSpPr>
        <p:grpSpPr>
          <a:xfrm>
            <a:off x="4654502" y="3547747"/>
            <a:ext cx="3922776" cy="2258939"/>
            <a:chOff x="4654502" y="3547747"/>
            <a:chExt cx="3922776" cy="2258939"/>
          </a:xfrm>
          <a:solidFill>
            <a:srgbClr val="FF0000">
              <a:alpha val="10000"/>
            </a:srgbClr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0C7DA16-D876-5543-A669-61F5F1EB0363}"/>
                </a:ext>
              </a:extLst>
            </p:cNvPr>
            <p:cNvSpPr/>
            <p:nvPr/>
          </p:nvSpPr>
          <p:spPr>
            <a:xfrm>
              <a:off x="4654502" y="3946358"/>
              <a:ext cx="3922776" cy="18603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ight Triangle 11">
              <a:extLst>
                <a:ext uri="{FF2B5EF4-FFF2-40B4-BE49-F238E27FC236}">
                  <a16:creationId xmlns:a16="http://schemas.microsoft.com/office/drawing/2014/main" id="{99A1EBD7-469A-D74F-8BC3-3F49D018F9BB}"/>
                </a:ext>
              </a:extLst>
            </p:cNvPr>
            <p:cNvSpPr/>
            <p:nvPr/>
          </p:nvSpPr>
          <p:spPr>
            <a:xfrm>
              <a:off x="4654502" y="3547747"/>
              <a:ext cx="3922776" cy="402336"/>
            </a:xfrm>
            <a:prstGeom prst="rtTriangle">
              <a:avLst/>
            </a:prstGeom>
            <a:grpFill/>
            <a:ln w="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separating line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dirty="0"/>
              <a:t>Draw a line to separate the groups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E1DC2F-D35A-5B4F-9429-1D21409049E1}"/>
              </a:ext>
            </a:extLst>
          </p:cNvPr>
          <p:cNvSpPr txBox="1"/>
          <p:nvPr/>
        </p:nvSpPr>
        <p:spPr>
          <a:xfrm>
            <a:off x="6597781" y="4351995"/>
            <a:ext cx="21646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Do you really want to classify this point as </a:t>
            </a:r>
            <a:r>
              <a:rPr lang="en-US" sz="1400" dirty="0">
                <a:solidFill>
                  <a:srgbClr val="FF0000"/>
                </a:solidFill>
              </a:rPr>
              <a:t>red</a:t>
            </a:r>
            <a:r>
              <a:rPr lang="en-US" sz="1400" dirty="0"/>
              <a:t>?</a:t>
            </a:r>
          </a:p>
          <a:p>
            <a:r>
              <a:rPr lang="en-US" sz="1400" b="1" dirty="0">
                <a:solidFill>
                  <a:srgbClr val="1D41FF"/>
                </a:solidFill>
              </a:rPr>
              <a:t>Probably not!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A669C89-F719-6048-B869-41C8E33B31FD}"/>
              </a:ext>
            </a:extLst>
          </p:cNvPr>
          <p:cNvCxnSpPr>
            <a:cxnSpLocks/>
          </p:cNvCxnSpPr>
          <p:nvPr/>
        </p:nvCxnSpPr>
        <p:spPr>
          <a:xfrm flipV="1">
            <a:off x="7700729" y="4145739"/>
            <a:ext cx="590747" cy="27500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84565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7543ED7-52B9-2F45-9C06-7E1E0D9D79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Many separating lines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dirty="0"/>
              <a:t>Draw a line to separate the groups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059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12DA97-CB98-404C-9F65-FED8491371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Many separating lines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So how should we choose a line?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213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3A12F4-3938-1F48-9EEC-1643251639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Maximal margin classifier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Content Placeholder 25">
                <a:extLst>
                  <a:ext uri="{FF2B5EF4-FFF2-40B4-BE49-F238E27FC236}">
                    <a16:creationId xmlns:a16="http://schemas.microsoft.com/office/drawing/2014/main" id="{2F0F4D1D-44B8-2C42-93EC-CE2C6636756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7510" y="1691144"/>
                <a:ext cx="3568222" cy="4351338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So how should we choose a line?</a:t>
                </a:r>
              </a:p>
              <a:p>
                <a:r>
                  <a:rPr lang="en-US" dirty="0">
                    <a:solidFill>
                      <a:schemeClr val="accent6">
                        <a:lumMod val="50000"/>
                      </a:schemeClr>
                    </a:solidFill>
                  </a:rPr>
                  <a:t>Maximal margin classifier finds the separating line that is farthest away from any training points (the margin </a:t>
                </a:r>
                <a14:m>
                  <m:oMath xmlns:m="http://schemas.openxmlformats.org/officeDocument/2006/math">
                    <m:r>
                      <a:rPr lang="en-US" b="0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𝑀</m:t>
                    </m:r>
                  </m:oMath>
                </a14:m>
                <a:r>
                  <a:rPr lang="en-US" dirty="0">
                    <a:solidFill>
                      <a:schemeClr val="accent6">
                        <a:lumMod val="50000"/>
                      </a:schemeClr>
                    </a:solidFill>
                  </a:rPr>
                  <a:t>)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26" name="Content Placeholder 25">
                <a:extLst>
                  <a:ext uri="{FF2B5EF4-FFF2-40B4-BE49-F238E27FC236}">
                    <a16:creationId xmlns:a16="http://schemas.microsoft.com/office/drawing/2014/main" id="{2F0F4D1D-44B8-2C42-93EC-CE2C6636756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7510" y="1691144"/>
                <a:ext cx="3568222" cy="4351338"/>
              </a:xfrm>
              <a:blipFill>
                <a:blip r:embed="rId3"/>
                <a:stretch>
                  <a:fillRect l="-2837" t="-1163" r="-390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3741DB-4494-FB4E-A3E7-FE5B7F099AE7}"/>
              </a:ext>
            </a:extLst>
          </p:cNvPr>
          <p:cNvCxnSpPr>
            <a:cxnSpLocks/>
          </p:cNvCxnSpPr>
          <p:nvPr/>
        </p:nvCxnSpPr>
        <p:spPr>
          <a:xfrm>
            <a:off x="5993027" y="1896762"/>
            <a:ext cx="2559273" cy="3052119"/>
          </a:xfrm>
          <a:prstGeom prst="line">
            <a:avLst/>
          </a:prstGeom>
          <a:ln w="22225">
            <a:solidFill>
              <a:srgbClr val="1D41FF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09BF386-9292-B14B-863D-BBCDFEF1C6E9}"/>
              </a:ext>
            </a:extLst>
          </p:cNvPr>
          <p:cNvCxnSpPr>
            <a:cxnSpLocks/>
          </p:cNvCxnSpPr>
          <p:nvPr/>
        </p:nvCxnSpPr>
        <p:spPr>
          <a:xfrm>
            <a:off x="4658497" y="2679424"/>
            <a:ext cx="2626522" cy="3134347"/>
          </a:xfrm>
          <a:prstGeom prst="line">
            <a:avLst/>
          </a:prstGeom>
          <a:ln w="22225">
            <a:solidFill>
              <a:srgbClr val="FF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75D38F8-E2C5-4A44-B308-146F0C03C0DF}"/>
              </a:ext>
            </a:extLst>
          </p:cNvPr>
          <p:cNvCxnSpPr>
            <a:cxnSpLocks noChangeAspect="1"/>
          </p:cNvCxnSpPr>
          <p:nvPr/>
        </p:nvCxnSpPr>
        <p:spPr>
          <a:xfrm>
            <a:off x="5016844" y="1898697"/>
            <a:ext cx="2829697" cy="3374619"/>
          </a:xfrm>
          <a:prstGeom prst="line">
            <a:avLst/>
          </a:prstGeom>
          <a:ln w="3492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DA24F6F-7A16-984C-B8C7-84A80E5EB2D7}"/>
              </a:ext>
            </a:extLst>
          </p:cNvPr>
          <p:cNvCxnSpPr/>
          <p:nvPr/>
        </p:nvCxnSpPr>
        <p:spPr>
          <a:xfrm flipV="1">
            <a:off x="6178378" y="2774092"/>
            <a:ext cx="568411" cy="500449"/>
          </a:xfrm>
          <a:prstGeom prst="straightConnector1">
            <a:avLst/>
          </a:prstGeom>
          <a:ln w="2222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B54BF79-F0F3-5E44-AF16-ACB04CB42398}"/>
              </a:ext>
            </a:extLst>
          </p:cNvPr>
          <p:cNvCxnSpPr/>
          <p:nvPr/>
        </p:nvCxnSpPr>
        <p:spPr>
          <a:xfrm flipV="1">
            <a:off x="5591433" y="3288366"/>
            <a:ext cx="568411" cy="500449"/>
          </a:xfrm>
          <a:prstGeom prst="straightConnector1">
            <a:avLst/>
          </a:prstGeom>
          <a:ln w="2222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E7A03FEC-EA23-D549-9AFD-97E96027B3AB}"/>
                  </a:ext>
                </a:extLst>
              </p:cNvPr>
              <p:cNvSpPr txBox="1"/>
              <p:nvPr/>
            </p:nvSpPr>
            <p:spPr>
              <a:xfrm>
                <a:off x="5779634" y="3438533"/>
                <a:ext cx="4403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𝑀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E7A03FEC-EA23-D549-9AFD-97E96027B3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9634" y="3438533"/>
                <a:ext cx="440377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61B0C70-594E-C343-9FA6-885D0A94F50C}"/>
                  </a:ext>
                </a:extLst>
              </p:cNvPr>
              <p:cNvSpPr txBox="1"/>
              <p:nvPr/>
            </p:nvSpPr>
            <p:spPr>
              <a:xfrm>
                <a:off x="6323425" y="2951299"/>
                <a:ext cx="4403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𝑀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61B0C70-594E-C343-9FA6-885D0A94F5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3425" y="2951299"/>
                <a:ext cx="440377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636413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3A12F4-3938-1F48-9EEC-1643251639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Maximal margin classifier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Content Placeholder 25">
                <a:extLst>
                  <a:ext uri="{FF2B5EF4-FFF2-40B4-BE49-F238E27FC236}">
                    <a16:creationId xmlns:a16="http://schemas.microsoft.com/office/drawing/2014/main" id="{2F0F4D1D-44B8-2C42-93EC-CE2C6636756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7510" y="1691144"/>
                <a:ext cx="3568222" cy="4351338"/>
              </a:xfrm>
            </p:spPr>
            <p:txBody>
              <a:bodyPr>
                <a:normAutofit fontScale="85000" lnSpcReduction="20000"/>
              </a:bodyPr>
              <a:lstStyle/>
              <a:p>
                <a:r>
                  <a:rPr lang="en-US" dirty="0"/>
                  <a:t>So how should we choose a line?</a:t>
                </a:r>
              </a:p>
              <a:p>
                <a:r>
                  <a:rPr lang="en-US" dirty="0"/>
                  <a:t>Maximal margin classifier finds the separating line that is farthest away from any training points (the margin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𝑀</m:t>
                    </m:r>
                  </m:oMath>
                </a14:m>
                <a:r>
                  <a:rPr lang="en-US" dirty="0"/>
                  <a:t>)</a:t>
                </a:r>
              </a:p>
              <a:p>
                <a:r>
                  <a:rPr lang="en-US" dirty="0">
                    <a:solidFill>
                      <a:schemeClr val="accent6">
                        <a:lumMod val="50000"/>
                      </a:schemeClr>
                    </a:solidFill>
                  </a:rPr>
                  <a:t>The 3 points marked by “x” are the </a:t>
                </a:r>
                <a:r>
                  <a:rPr lang="en-US" i="1" dirty="0">
                    <a:solidFill>
                      <a:srgbClr val="C00000"/>
                    </a:solidFill>
                  </a:rPr>
                  <a:t>support vectors</a:t>
                </a:r>
                <a:endParaRPr lang="en-US" dirty="0">
                  <a:solidFill>
                    <a:srgbClr val="C00000"/>
                  </a:solidFill>
                </a:endParaRPr>
              </a:p>
              <a:p>
                <a:r>
                  <a:rPr lang="en-US" dirty="0">
                    <a:solidFill>
                      <a:schemeClr val="accent6">
                        <a:lumMod val="50000"/>
                      </a:schemeClr>
                    </a:solidFill>
                  </a:rPr>
                  <a:t>Only depends on 3 points!!!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26" name="Content Placeholder 25">
                <a:extLst>
                  <a:ext uri="{FF2B5EF4-FFF2-40B4-BE49-F238E27FC236}">
                    <a16:creationId xmlns:a16="http://schemas.microsoft.com/office/drawing/2014/main" id="{2F0F4D1D-44B8-2C42-93EC-CE2C6636756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7510" y="1691144"/>
                <a:ext cx="3568222" cy="4351338"/>
              </a:xfrm>
              <a:blipFill>
                <a:blip r:embed="rId3"/>
                <a:stretch>
                  <a:fillRect l="-2128" t="-2326" r="-390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3741DB-4494-FB4E-A3E7-FE5B7F099AE7}"/>
              </a:ext>
            </a:extLst>
          </p:cNvPr>
          <p:cNvCxnSpPr>
            <a:cxnSpLocks/>
          </p:cNvCxnSpPr>
          <p:nvPr/>
        </p:nvCxnSpPr>
        <p:spPr>
          <a:xfrm>
            <a:off x="5993027" y="1896762"/>
            <a:ext cx="2559273" cy="3052119"/>
          </a:xfrm>
          <a:prstGeom prst="line">
            <a:avLst/>
          </a:prstGeom>
          <a:ln w="22225">
            <a:solidFill>
              <a:srgbClr val="1D41FF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09BF386-9292-B14B-863D-BBCDFEF1C6E9}"/>
              </a:ext>
            </a:extLst>
          </p:cNvPr>
          <p:cNvCxnSpPr>
            <a:cxnSpLocks/>
          </p:cNvCxnSpPr>
          <p:nvPr/>
        </p:nvCxnSpPr>
        <p:spPr>
          <a:xfrm>
            <a:off x="4658497" y="2679424"/>
            <a:ext cx="2626522" cy="3134347"/>
          </a:xfrm>
          <a:prstGeom prst="line">
            <a:avLst/>
          </a:prstGeom>
          <a:ln w="22225">
            <a:solidFill>
              <a:srgbClr val="FF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75D38F8-E2C5-4A44-B308-146F0C03C0DF}"/>
              </a:ext>
            </a:extLst>
          </p:cNvPr>
          <p:cNvCxnSpPr>
            <a:cxnSpLocks noChangeAspect="1"/>
          </p:cNvCxnSpPr>
          <p:nvPr/>
        </p:nvCxnSpPr>
        <p:spPr>
          <a:xfrm>
            <a:off x="5016844" y="1898697"/>
            <a:ext cx="2829697" cy="3374619"/>
          </a:xfrm>
          <a:prstGeom prst="line">
            <a:avLst/>
          </a:prstGeom>
          <a:ln w="3492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DA24F6F-7A16-984C-B8C7-84A80E5EB2D7}"/>
              </a:ext>
            </a:extLst>
          </p:cNvPr>
          <p:cNvCxnSpPr/>
          <p:nvPr/>
        </p:nvCxnSpPr>
        <p:spPr>
          <a:xfrm flipV="1">
            <a:off x="6178378" y="2774092"/>
            <a:ext cx="568411" cy="500449"/>
          </a:xfrm>
          <a:prstGeom prst="straightConnector1">
            <a:avLst/>
          </a:prstGeom>
          <a:ln w="2222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B54BF79-F0F3-5E44-AF16-ACB04CB42398}"/>
              </a:ext>
            </a:extLst>
          </p:cNvPr>
          <p:cNvCxnSpPr/>
          <p:nvPr/>
        </p:nvCxnSpPr>
        <p:spPr>
          <a:xfrm flipV="1">
            <a:off x="5591433" y="3288366"/>
            <a:ext cx="568411" cy="500449"/>
          </a:xfrm>
          <a:prstGeom prst="straightConnector1">
            <a:avLst/>
          </a:prstGeom>
          <a:ln w="2222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E7A03FEC-EA23-D549-9AFD-97E96027B3AB}"/>
                  </a:ext>
                </a:extLst>
              </p:cNvPr>
              <p:cNvSpPr txBox="1"/>
              <p:nvPr/>
            </p:nvSpPr>
            <p:spPr>
              <a:xfrm>
                <a:off x="5779634" y="3438533"/>
                <a:ext cx="4403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𝑀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E7A03FEC-EA23-D549-9AFD-97E96027B3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9634" y="3438533"/>
                <a:ext cx="440377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61B0C70-594E-C343-9FA6-885D0A94F50C}"/>
                  </a:ext>
                </a:extLst>
              </p:cNvPr>
              <p:cNvSpPr txBox="1"/>
              <p:nvPr/>
            </p:nvSpPr>
            <p:spPr>
              <a:xfrm>
                <a:off x="6323425" y="2951299"/>
                <a:ext cx="4403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𝑀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61B0C70-594E-C343-9FA6-885D0A94F5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3425" y="2951299"/>
                <a:ext cx="440377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42E8CB96-8080-EA41-B852-763E93C6D0C4}"/>
              </a:ext>
            </a:extLst>
          </p:cNvPr>
          <p:cNvSpPr txBox="1"/>
          <p:nvPr/>
        </p:nvSpPr>
        <p:spPr>
          <a:xfrm>
            <a:off x="5993027" y="4213091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x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9CB1EC1-6944-C24A-9D9B-B732274DE65A}"/>
              </a:ext>
            </a:extLst>
          </p:cNvPr>
          <p:cNvSpPr txBox="1"/>
          <p:nvPr/>
        </p:nvSpPr>
        <p:spPr>
          <a:xfrm>
            <a:off x="6429479" y="2367909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x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7DF2E3A-7C7E-AE4C-9B02-4CF8620BF2BA}"/>
              </a:ext>
            </a:extLst>
          </p:cNvPr>
          <p:cNvSpPr txBox="1"/>
          <p:nvPr/>
        </p:nvSpPr>
        <p:spPr>
          <a:xfrm>
            <a:off x="7238691" y="3345343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10882122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3A12F4-3938-1F48-9EEC-1643251639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Maximal margin classifier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Content Placeholder 25">
                <a:extLst>
                  <a:ext uri="{FF2B5EF4-FFF2-40B4-BE49-F238E27FC236}">
                    <a16:creationId xmlns:a16="http://schemas.microsoft.com/office/drawing/2014/main" id="{2F0F4D1D-44B8-2C42-93EC-CE2C6636756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7509" y="1691144"/>
                <a:ext cx="3669337" cy="4818144"/>
              </a:xfrm>
            </p:spPr>
            <p:txBody>
              <a:bodyPr>
                <a:normAutofit fontScale="62500" lnSpcReduction="20000"/>
              </a:bodyPr>
              <a:lstStyle/>
              <a:p>
                <a:r>
                  <a:rPr lang="en-US" dirty="0"/>
                  <a:t>So how should we choose a line?</a:t>
                </a:r>
              </a:p>
              <a:p>
                <a:r>
                  <a:rPr lang="en-US" dirty="0"/>
                  <a:t>Maximal margin classifier finds the separating line that is farthest away from any training points (the margin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𝑀</m:t>
                    </m:r>
                  </m:oMath>
                </a14:m>
                <a:r>
                  <a:rPr lang="en-US" dirty="0"/>
                  <a:t>)</a:t>
                </a:r>
              </a:p>
              <a:p>
                <a:r>
                  <a:rPr lang="en-US" dirty="0"/>
                  <a:t>The 3 points marked by “x” are the </a:t>
                </a:r>
                <a:r>
                  <a:rPr lang="en-US" i="1" dirty="0">
                    <a:solidFill>
                      <a:srgbClr val="C00000"/>
                    </a:solidFill>
                  </a:rPr>
                  <a:t>support vectors</a:t>
                </a:r>
              </a:p>
              <a:p>
                <a:r>
                  <a:rPr lang="en-US" dirty="0"/>
                  <a:t>Only depends on 3 points!!!</a:t>
                </a:r>
              </a:p>
              <a:p>
                <a:r>
                  <a:rPr lang="en-US" dirty="0">
                    <a:solidFill>
                      <a:srgbClr val="FF0000"/>
                    </a:solidFill>
                  </a:rPr>
                  <a:t>Red </a:t>
                </a:r>
                <a:r>
                  <a:rPr lang="en-US" dirty="0">
                    <a:solidFill>
                      <a:schemeClr val="accent6">
                        <a:lumMod val="50000"/>
                      </a:schemeClr>
                    </a:solidFill>
                  </a:rPr>
                  <a:t>and</a:t>
                </a:r>
                <a:r>
                  <a:rPr lang="en-US" dirty="0"/>
                  <a:t> </a:t>
                </a:r>
                <a:r>
                  <a:rPr lang="en-US" dirty="0">
                    <a:solidFill>
                      <a:srgbClr val="1D41FF"/>
                    </a:solidFill>
                  </a:rPr>
                  <a:t>blue</a:t>
                </a:r>
                <a:r>
                  <a:rPr lang="en-US" dirty="0"/>
                  <a:t> </a:t>
                </a:r>
                <a:r>
                  <a:rPr lang="en-US" dirty="0">
                    <a:solidFill>
                      <a:schemeClr val="accent6">
                        <a:lumMod val="50000"/>
                      </a:schemeClr>
                    </a:solidFill>
                  </a:rPr>
                  <a:t>areas indicate the </a:t>
                </a:r>
                <a:r>
                  <a:rPr lang="en-US" i="1" dirty="0">
                    <a:solidFill>
                      <a:schemeClr val="accent6">
                        <a:lumMod val="50000"/>
                      </a:schemeClr>
                    </a:solidFill>
                  </a:rPr>
                  <a:t>decision rule </a:t>
                </a:r>
                <a:r>
                  <a:rPr lang="en-US" dirty="0">
                    <a:solidFill>
                      <a:schemeClr val="accent6">
                        <a:lumMod val="50000"/>
                      </a:schemeClr>
                    </a:solidFill>
                  </a:rPr>
                  <a:t>made by the classifier for new observations based on the </a:t>
                </a:r>
                <a:r>
                  <a:rPr lang="en-US" i="1" dirty="0">
                    <a:solidFill>
                      <a:schemeClr val="accent6">
                        <a:lumMod val="50000"/>
                      </a:schemeClr>
                    </a:solidFill>
                  </a:rPr>
                  <a:t>separating line</a:t>
                </a:r>
              </a:p>
              <a:p>
                <a:r>
                  <a:rPr lang="en-US" dirty="0">
                    <a:solidFill>
                      <a:schemeClr val="accent6">
                        <a:lumMod val="50000"/>
                      </a:schemeClr>
                    </a:solidFill>
                  </a:rPr>
                  <a:t>So a new observation in the </a:t>
                </a:r>
                <a:r>
                  <a:rPr lang="en-US" dirty="0">
                    <a:solidFill>
                      <a:srgbClr val="FF0000"/>
                    </a:solidFill>
                  </a:rPr>
                  <a:t>red</a:t>
                </a:r>
                <a:r>
                  <a:rPr lang="en-US" dirty="0">
                    <a:solidFill>
                      <a:schemeClr val="accent6">
                        <a:lumMod val="50000"/>
                      </a:schemeClr>
                    </a:solidFill>
                  </a:rPr>
                  <a:t> is labeled </a:t>
                </a:r>
                <a:r>
                  <a:rPr lang="en-US" i="1" dirty="0">
                    <a:solidFill>
                      <a:schemeClr val="accent6">
                        <a:lumMod val="50000"/>
                      </a:schemeClr>
                    </a:solidFill>
                  </a:rPr>
                  <a:t>old</a:t>
                </a:r>
                <a:r>
                  <a:rPr lang="en-US" dirty="0">
                    <a:solidFill>
                      <a:schemeClr val="accent6">
                        <a:lumMod val="50000"/>
                      </a:schemeClr>
                    </a:solidFill>
                  </a:rPr>
                  <a:t>, and new observation in </a:t>
                </a:r>
                <a:r>
                  <a:rPr lang="en-US" dirty="0">
                    <a:solidFill>
                      <a:srgbClr val="1D41FF"/>
                    </a:solidFill>
                  </a:rPr>
                  <a:t>blue</a:t>
                </a:r>
                <a:r>
                  <a:rPr lang="en-US" dirty="0">
                    <a:solidFill>
                      <a:schemeClr val="accent6">
                        <a:lumMod val="50000"/>
                      </a:schemeClr>
                    </a:solidFill>
                  </a:rPr>
                  <a:t> labeled </a:t>
                </a:r>
                <a:r>
                  <a:rPr lang="en-US" i="1" dirty="0">
                    <a:solidFill>
                      <a:schemeClr val="accent6">
                        <a:lumMod val="50000"/>
                      </a:schemeClr>
                    </a:solidFill>
                  </a:rPr>
                  <a:t>young</a:t>
                </a:r>
              </a:p>
            </p:txBody>
          </p:sp>
        </mc:Choice>
        <mc:Fallback xmlns="">
          <p:sp>
            <p:nvSpPr>
              <p:cNvPr id="26" name="Content Placeholder 25">
                <a:extLst>
                  <a:ext uri="{FF2B5EF4-FFF2-40B4-BE49-F238E27FC236}">
                    <a16:creationId xmlns:a16="http://schemas.microsoft.com/office/drawing/2014/main" id="{2F0F4D1D-44B8-2C42-93EC-CE2C6636756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7509" y="1691144"/>
                <a:ext cx="3669337" cy="4818144"/>
              </a:xfrm>
              <a:blipFill>
                <a:blip r:embed="rId3"/>
                <a:stretch>
                  <a:fillRect l="-1034" t="-1312" r="-20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3741DB-4494-FB4E-A3E7-FE5B7F099AE7}"/>
              </a:ext>
            </a:extLst>
          </p:cNvPr>
          <p:cNvCxnSpPr>
            <a:cxnSpLocks/>
          </p:cNvCxnSpPr>
          <p:nvPr/>
        </p:nvCxnSpPr>
        <p:spPr>
          <a:xfrm>
            <a:off x="5993027" y="1896762"/>
            <a:ext cx="2559273" cy="3052119"/>
          </a:xfrm>
          <a:prstGeom prst="line">
            <a:avLst/>
          </a:prstGeom>
          <a:ln w="22225">
            <a:solidFill>
              <a:srgbClr val="1D41FF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09BF386-9292-B14B-863D-BBCDFEF1C6E9}"/>
              </a:ext>
            </a:extLst>
          </p:cNvPr>
          <p:cNvCxnSpPr>
            <a:cxnSpLocks/>
          </p:cNvCxnSpPr>
          <p:nvPr/>
        </p:nvCxnSpPr>
        <p:spPr>
          <a:xfrm>
            <a:off x="4658497" y="2679424"/>
            <a:ext cx="2626522" cy="3134347"/>
          </a:xfrm>
          <a:prstGeom prst="line">
            <a:avLst/>
          </a:prstGeom>
          <a:ln w="22225">
            <a:solidFill>
              <a:srgbClr val="FF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75D38F8-E2C5-4A44-B308-146F0C03C0DF}"/>
              </a:ext>
            </a:extLst>
          </p:cNvPr>
          <p:cNvCxnSpPr>
            <a:cxnSpLocks noChangeAspect="1"/>
          </p:cNvCxnSpPr>
          <p:nvPr/>
        </p:nvCxnSpPr>
        <p:spPr>
          <a:xfrm>
            <a:off x="5023022" y="1898697"/>
            <a:ext cx="2829697" cy="3374619"/>
          </a:xfrm>
          <a:prstGeom prst="line">
            <a:avLst/>
          </a:prstGeom>
          <a:ln w="3492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DA24F6F-7A16-984C-B8C7-84A80E5EB2D7}"/>
              </a:ext>
            </a:extLst>
          </p:cNvPr>
          <p:cNvCxnSpPr/>
          <p:nvPr/>
        </p:nvCxnSpPr>
        <p:spPr>
          <a:xfrm flipV="1">
            <a:off x="6178378" y="2774092"/>
            <a:ext cx="568411" cy="500449"/>
          </a:xfrm>
          <a:prstGeom prst="straightConnector1">
            <a:avLst/>
          </a:prstGeom>
          <a:ln w="2222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B54BF79-F0F3-5E44-AF16-ACB04CB42398}"/>
              </a:ext>
            </a:extLst>
          </p:cNvPr>
          <p:cNvCxnSpPr/>
          <p:nvPr/>
        </p:nvCxnSpPr>
        <p:spPr>
          <a:xfrm flipV="1">
            <a:off x="5591433" y="3288366"/>
            <a:ext cx="568411" cy="500449"/>
          </a:xfrm>
          <a:prstGeom prst="straightConnector1">
            <a:avLst/>
          </a:prstGeom>
          <a:ln w="2222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E7A03FEC-EA23-D549-9AFD-97E96027B3AB}"/>
                  </a:ext>
                </a:extLst>
              </p:cNvPr>
              <p:cNvSpPr txBox="1"/>
              <p:nvPr/>
            </p:nvSpPr>
            <p:spPr>
              <a:xfrm>
                <a:off x="5779634" y="3438533"/>
                <a:ext cx="4403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𝑀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E7A03FEC-EA23-D549-9AFD-97E96027B3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9634" y="3438533"/>
                <a:ext cx="440377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61B0C70-594E-C343-9FA6-885D0A94F50C}"/>
                  </a:ext>
                </a:extLst>
              </p:cNvPr>
              <p:cNvSpPr txBox="1"/>
              <p:nvPr/>
            </p:nvSpPr>
            <p:spPr>
              <a:xfrm>
                <a:off x="6323425" y="2951299"/>
                <a:ext cx="4403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𝑀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61B0C70-594E-C343-9FA6-885D0A94F5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3425" y="2951299"/>
                <a:ext cx="440377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42E8CB96-8080-EA41-B852-763E93C6D0C4}"/>
              </a:ext>
            </a:extLst>
          </p:cNvPr>
          <p:cNvSpPr txBox="1"/>
          <p:nvPr/>
        </p:nvSpPr>
        <p:spPr>
          <a:xfrm>
            <a:off x="5993027" y="4213091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x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9CB1EC1-6944-C24A-9D9B-B732274DE65A}"/>
              </a:ext>
            </a:extLst>
          </p:cNvPr>
          <p:cNvSpPr txBox="1"/>
          <p:nvPr/>
        </p:nvSpPr>
        <p:spPr>
          <a:xfrm>
            <a:off x="6429479" y="2367909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x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7DF2E3A-7C7E-AE4C-9B02-4CF8620BF2BA}"/>
              </a:ext>
            </a:extLst>
          </p:cNvPr>
          <p:cNvSpPr txBox="1"/>
          <p:nvPr/>
        </p:nvSpPr>
        <p:spPr>
          <a:xfrm>
            <a:off x="7238691" y="3345343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x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86508CD-7540-7546-A287-FC0F1587A294}"/>
              </a:ext>
            </a:extLst>
          </p:cNvPr>
          <p:cNvGrpSpPr/>
          <p:nvPr/>
        </p:nvGrpSpPr>
        <p:grpSpPr>
          <a:xfrm>
            <a:off x="4658497" y="1884406"/>
            <a:ext cx="3903760" cy="3917009"/>
            <a:chOff x="4658497" y="1884406"/>
            <a:chExt cx="3903760" cy="3917009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2C51988-A7F6-5442-AA29-998CC7A2C06B}"/>
                </a:ext>
              </a:extLst>
            </p:cNvPr>
            <p:cNvGrpSpPr/>
            <p:nvPr/>
          </p:nvGrpSpPr>
          <p:grpSpPr>
            <a:xfrm>
              <a:off x="4658497" y="1884406"/>
              <a:ext cx="3627417" cy="3917009"/>
              <a:chOff x="4658497" y="1884406"/>
              <a:chExt cx="3627417" cy="3917009"/>
            </a:xfrm>
            <a:solidFill>
              <a:srgbClr val="FF0000">
                <a:alpha val="10000"/>
              </a:srgbClr>
            </a:solidFill>
          </p:grpSpPr>
          <p:sp>
            <p:nvSpPr>
              <p:cNvPr id="6" name="Right Triangle 5">
                <a:extLst>
                  <a:ext uri="{FF2B5EF4-FFF2-40B4-BE49-F238E27FC236}">
                    <a16:creationId xmlns:a16="http://schemas.microsoft.com/office/drawing/2014/main" id="{1689FA87-1281-F44D-B96C-F35F55CF2930}"/>
                  </a:ext>
                </a:extLst>
              </p:cNvPr>
              <p:cNvSpPr/>
              <p:nvPr/>
            </p:nvSpPr>
            <p:spPr>
              <a:xfrm>
                <a:off x="5005196" y="1884406"/>
                <a:ext cx="3280718" cy="3917009"/>
              </a:xfrm>
              <a:prstGeom prst="rt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EF1298D8-7370-D442-BBF4-F09372D194B4}"/>
                  </a:ext>
                </a:extLst>
              </p:cNvPr>
              <p:cNvSpPr/>
              <p:nvPr/>
            </p:nvSpPr>
            <p:spPr>
              <a:xfrm>
                <a:off x="4658497" y="1884406"/>
                <a:ext cx="346699" cy="3917009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0A71B239-DBAC-9448-A5C1-FB9423F9EC4C}"/>
                </a:ext>
              </a:extLst>
            </p:cNvPr>
            <p:cNvGrpSpPr/>
            <p:nvPr/>
          </p:nvGrpSpPr>
          <p:grpSpPr>
            <a:xfrm>
              <a:off x="5023022" y="1884406"/>
              <a:ext cx="3539235" cy="3917009"/>
              <a:chOff x="5023022" y="1884406"/>
              <a:chExt cx="3539235" cy="3917009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7928BD9-09A7-0E4B-8E81-51B5A2BC2143}"/>
                  </a:ext>
                </a:extLst>
              </p:cNvPr>
              <p:cNvSpPr/>
              <p:nvPr/>
            </p:nvSpPr>
            <p:spPr>
              <a:xfrm>
                <a:off x="8297561" y="1884406"/>
                <a:ext cx="264696" cy="3917009"/>
              </a:xfrm>
              <a:prstGeom prst="rect">
                <a:avLst/>
              </a:prstGeom>
              <a:solidFill>
                <a:schemeClr val="accent1">
                  <a:alpha val="3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Right Triangle 10">
                <a:extLst>
                  <a:ext uri="{FF2B5EF4-FFF2-40B4-BE49-F238E27FC236}">
                    <a16:creationId xmlns:a16="http://schemas.microsoft.com/office/drawing/2014/main" id="{8BF8B728-ACF3-0D42-8C32-EBEC2DD1D819}"/>
                  </a:ext>
                </a:extLst>
              </p:cNvPr>
              <p:cNvSpPr/>
              <p:nvPr/>
            </p:nvSpPr>
            <p:spPr>
              <a:xfrm rot="10800000">
                <a:off x="5023022" y="1884406"/>
                <a:ext cx="3274539" cy="3917009"/>
              </a:xfrm>
              <a:prstGeom prst="rtTriangle">
                <a:avLst/>
              </a:prstGeom>
              <a:solidFill>
                <a:schemeClr val="accent1">
                  <a:alpha val="3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7575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Maximal margin classifier (math)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Content Placeholder 25">
                <a:extLst>
                  <a:ext uri="{FF2B5EF4-FFF2-40B4-BE49-F238E27FC236}">
                    <a16:creationId xmlns:a16="http://schemas.microsoft.com/office/drawing/2014/main" id="{2F0F4D1D-44B8-2C42-93EC-CE2C6636756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7510" y="1691144"/>
                <a:ext cx="3568222" cy="4351338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Label </a:t>
                </a:r>
                <a:r>
                  <a:rPr lang="en-US" dirty="0">
                    <a:solidFill>
                      <a:srgbClr val="1D41FF"/>
                    </a:solidFill>
                  </a:rPr>
                  <a:t>blue</a:t>
                </a:r>
                <a:r>
                  <a:rPr lang="en-US" dirty="0"/>
                  <a:t> observations as </a:t>
                </a:r>
                <a:r>
                  <a:rPr lang="en-US" dirty="0">
                    <a:solidFill>
                      <a:srgbClr val="1D41FF"/>
                    </a:solidFill>
                  </a:rPr>
                  <a:t>1</a:t>
                </a:r>
                <a:r>
                  <a:rPr lang="en-US" dirty="0"/>
                  <a:t> and </a:t>
                </a:r>
                <a:r>
                  <a:rPr lang="en-US" dirty="0">
                    <a:solidFill>
                      <a:srgbClr val="FF0000"/>
                    </a:solidFill>
                  </a:rPr>
                  <a:t>red</a:t>
                </a:r>
                <a:r>
                  <a:rPr lang="en-US" dirty="0"/>
                  <a:t> observations </a:t>
                </a:r>
                <a:r>
                  <a:rPr lang="en-US" dirty="0">
                    <a:solidFill>
                      <a:srgbClr val="FF0000"/>
                    </a:solidFill>
                  </a:rPr>
                  <a:t>-1</a:t>
                </a:r>
              </a:p>
              <a:p>
                <a:r>
                  <a:rPr lang="en-US" dirty="0"/>
                  <a:t>Then separating line has the property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&gt;0</m:t>
                    </m:r>
                  </m:oMath>
                </a14:m>
                <a:r>
                  <a:rPr lang="en-US" sz="2400" dirty="0"/>
                  <a:t>, 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US" sz="2400" b="0" dirty="0"/>
                  <a:t>,                      </a:t>
                </a:r>
                <a:r>
                  <a:rPr lang="en-US" b="0" dirty="0"/>
                  <a:t>and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sz="2400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sz="2400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&lt;</m:t>
                    </m:r>
                    <m:r>
                      <a:rPr lang="en-US" sz="2400" i="1"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en-US" sz="2400" dirty="0"/>
                  <a:t>, 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US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US" sz="2400" i="1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r>
                  <a:rPr lang="en-US" sz="2400" dirty="0"/>
                  <a:t> </a:t>
                </a:r>
                <a:endParaRPr lang="en-US" sz="2400" b="0" dirty="0"/>
              </a:p>
            </p:txBody>
          </p:sp>
        </mc:Choice>
        <mc:Fallback xmlns="">
          <p:sp>
            <p:nvSpPr>
              <p:cNvPr id="26" name="Content Placeholder 25">
                <a:extLst>
                  <a:ext uri="{FF2B5EF4-FFF2-40B4-BE49-F238E27FC236}">
                    <a16:creationId xmlns:a16="http://schemas.microsoft.com/office/drawing/2014/main" id="{2F0F4D1D-44B8-2C42-93EC-CE2C6636756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7510" y="1691144"/>
                <a:ext cx="3568222" cy="4351338"/>
              </a:xfrm>
              <a:blipFill>
                <a:blip r:embed="rId3"/>
                <a:stretch>
                  <a:fillRect l="-2837" t="-1163" r="-4965" b="-58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1" name="Group 20">
            <a:extLst>
              <a:ext uri="{FF2B5EF4-FFF2-40B4-BE49-F238E27FC236}">
                <a16:creationId xmlns:a16="http://schemas.microsoft.com/office/drawing/2014/main" id="{E5F0925E-5D39-5A4F-8DE4-E83670E3A3AC}"/>
              </a:ext>
            </a:extLst>
          </p:cNvPr>
          <p:cNvGrpSpPr/>
          <p:nvPr/>
        </p:nvGrpSpPr>
        <p:grpSpPr>
          <a:xfrm>
            <a:off x="4190428" y="1691144"/>
            <a:ext cx="4572000" cy="4572000"/>
            <a:chOff x="4190428" y="1691144"/>
            <a:chExt cx="4572000" cy="457200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B83A12F4-3938-1F48-9EEC-1643251639E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0428" y="1691144"/>
              <a:ext cx="4572000" cy="4572000"/>
            </a:xfrm>
            <a:prstGeom prst="rect">
              <a:avLst/>
            </a:prstGeom>
          </p:spPr>
        </p:pic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E3741DB-4494-FB4E-A3E7-FE5B7F099AE7}"/>
                </a:ext>
              </a:extLst>
            </p:cNvPr>
            <p:cNvCxnSpPr>
              <a:cxnSpLocks/>
            </p:cNvCxnSpPr>
            <p:nvPr/>
          </p:nvCxnSpPr>
          <p:spPr>
            <a:xfrm>
              <a:off x="5993027" y="1896762"/>
              <a:ext cx="2559273" cy="3052119"/>
            </a:xfrm>
            <a:prstGeom prst="line">
              <a:avLst/>
            </a:prstGeom>
            <a:ln w="22225">
              <a:solidFill>
                <a:srgbClr val="1D41FF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09BF386-9292-B14B-863D-BBCDFEF1C6E9}"/>
                </a:ext>
              </a:extLst>
            </p:cNvPr>
            <p:cNvCxnSpPr>
              <a:cxnSpLocks/>
            </p:cNvCxnSpPr>
            <p:nvPr/>
          </p:nvCxnSpPr>
          <p:spPr>
            <a:xfrm>
              <a:off x="4658497" y="2679424"/>
              <a:ext cx="2626522" cy="3134347"/>
            </a:xfrm>
            <a:prstGeom prst="line">
              <a:avLst/>
            </a:prstGeom>
            <a:ln w="22225">
              <a:solidFill>
                <a:srgbClr val="FF0000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75D38F8-E2C5-4A44-B308-146F0C03C0DF}"/>
                </a:ext>
              </a:extLst>
            </p:cNvPr>
            <p:cNvCxnSpPr>
              <a:cxnSpLocks noChangeAspect="1"/>
            </p:cNvCxnSpPr>
            <p:nvPr/>
          </p:nvCxnSpPr>
          <p:spPr>
            <a:xfrm>
              <a:off x="5023022" y="1898697"/>
              <a:ext cx="2829697" cy="3374619"/>
            </a:xfrm>
            <a:prstGeom prst="line">
              <a:avLst/>
            </a:prstGeom>
            <a:ln w="34925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FDA24F6F-7A16-984C-B8C7-84A80E5EB2D7}"/>
                </a:ext>
              </a:extLst>
            </p:cNvPr>
            <p:cNvCxnSpPr/>
            <p:nvPr/>
          </p:nvCxnSpPr>
          <p:spPr>
            <a:xfrm flipV="1">
              <a:off x="6178378" y="2774092"/>
              <a:ext cx="568411" cy="500449"/>
            </a:xfrm>
            <a:prstGeom prst="straightConnector1">
              <a:avLst/>
            </a:prstGeom>
            <a:ln w="22225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1B54BF79-F0F3-5E44-AF16-ACB04CB42398}"/>
                </a:ext>
              </a:extLst>
            </p:cNvPr>
            <p:cNvCxnSpPr/>
            <p:nvPr/>
          </p:nvCxnSpPr>
          <p:spPr>
            <a:xfrm flipV="1">
              <a:off x="5591433" y="3288366"/>
              <a:ext cx="568411" cy="500449"/>
            </a:xfrm>
            <a:prstGeom prst="straightConnector1">
              <a:avLst/>
            </a:prstGeom>
            <a:ln w="22225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Box 18">
                  <a:extLst>
                    <a:ext uri="{FF2B5EF4-FFF2-40B4-BE49-F238E27FC236}">
                      <a16:creationId xmlns:a16="http://schemas.microsoft.com/office/drawing/2014/main" id="{E7A03FEC-EA23-D549-9AFD-97E96027B3AB}"/>
                    </a:ext>
                  </a:extLst>
                </p:cNvPr>
                <p:cNvSpPr txBox="1"/>
                <p:nvPr/>
              </p:nvSpPr>
              <p:spPr>
                <a:xfrm>
                  <a:off x="5779634" y="3438533"/>
                  <a:ext cx="440377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𝑀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9" name="TextBox 18">
                  <a:extLst>
                    <a:ext uri="{FF2B5EF4-FFF2-40B4-BE49-F238E27FC236}">
                      <a16:creationId xmlns:a16="http://schemas.microsoft.com/office/drawing/2014/main" id="{E7A03FEC-EA23-D549-9AFD-97E96027B3AB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779634" y="3438533"/>
                  <a:ext cx="440377" cy="369332"/>
                </a:xfrm>
                <a:prstGeom prst="rect">
                  <a:avLst/>
                </a:prstGeom>
                <a:blipFill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Box 21">
                  <a:extLst>
                    <a:ext uri="{FF2B5EF4-FFF2-40B4-BE49-F238E27FC236}">
                      <a16:creationId xmlns:a16="http://schemas.microsoft.com/office/drawing/2014/main" id="{361B0C70-594E-C343-9FA6-885D0A94F50C}"/>
                    </a:ext>
                  </a:extLst>
                </p:cNvPr>
                <p:cNvSpPr txBox="1"/>
                <p:nvPr/>
              </p:nvSpPr>
              <p:spPr>
                <a:xfrm>
                  <a:off x="6323425" y="2951299"/>
                  <a:ext cx="440377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𝑀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2" name="TextBox 21">
                  <a:extLst>
                    <a:ext uri="{FF2B5EF4-FFF2-40B4-BE49-F238E27FC236}">
                      <a16:creationId xmlns:a16="http://schemas.microsoft.com/office/drawing/2014/main" id="{361B0C70-594E-C343-9FA6-885D0A94F50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323425" y="2951299"/>
                  <a:ext cx="440377" cy="369332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42E8CB96-8080-EA41-B852-763E93C6D0C4}"/>
                </a:ext>
              </a:extLst>
            </p:cNvPr>
            <p:cNvSpPr txBox="1"/>
            <p:nvPr/>
          </p:nvSpPr>
          <p:spPr>
            <a:xfrm>
              <a:off x="5993027" y="4213091"/>
              <a:ext cx="2840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x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99CB1EC1-6944-C24A-9D9B-B732274DE65A}"/>
                </a:ext>
              </a:extLst>
            </p:cNvPr>
            <p:cNvSpPr txBox="1"/>
            <p:nvPr/>
          </p:nvSpPr>
          <p:spPr>
            <a:xfrm>
              <a:off x="6429479" y="2367909"/>
              <a:ext cx="2840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x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7DF2E3A-7C7E-AE4C-9B02-4CF8620BF2BA}"/>
                </a:ext>
              </a:extLst>
            </p:cNvPr>
            <p:cNvSpPr txBox="1"/>
            <p:nvPr/>
          </p:nvSpPr>
          <p:spPr>
            <a:xfrm>
              <a:off x="7238691" y="3345343"/>
              <a:ext cx="2840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x</a:t>
              </a:r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B86508CD-7540-7546-A287-FC0F1587A294}"/>
                </a:ext>
              </a:extLst>
            </p:cNvPr>
            <p:cNvGrpSpPr/>
            <p:nvPr/>
          </p:nvGrpSpPr>
          <p:grpSpPr>
            <a:xfrm>
              <a:off x="4658497" y="1884406"/>
              <a:ext cx="3903760" cy="3917009"/>
              <a:chOff x="4658497" y="1884406"/>
              <a:chExt cx="3903760" cy="3917009"/>
            </a:xfrm>
          </p:grpSpPr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12C51988-A7F6-5442-AA29-998CC7A2C06B}"/>
                  </a:ext>
                </a:extLst>
              </p:cNvPr>
              <p:cNvGrpSpPr/>
              <p:nvPr/>
            </p:nvGrpSpPr>
            <p:grpSpPr>
              <a:xfrm>
                <a:off x="4658497" y="1884406"/>
                <a:ext cx="3627417" cy="3917009"/>
                <a:chOff x="4658497" y="1884406"/>
                <a:chExt cx="3627417" cy="3917009"/>
              </a:xfrm>
              <a:solidFill>
                <a:srgbClr val="FF0000">
                  <a:alpha val="10000"/>
                </a:srgbClr>
              </a:solidFill>
            </p:grpSpPr>
            <p:sp>
              <p:nvSpPr>
                <p:cNvPr id="6" name="Right Triangle 5">
                  <a:extLst>
                    <a:ext uri="{FF2B5EF4-FFF2-40B4-BE49-F238E27FC236}">
                      <a16:creationId xmlns:a16="http://schemas.microsoft.com/office/drawing/2014/main" id="{1689FA87-1281-F44D-B96C-F35F55CF2930}"/>
                    </a:ext>
                  </a:extLst>
                </p:cNvPr>
                <p:cNvSpPr/>
                <p:nvPr/>
              </p:nvSpPr>
              <p:spPr>
                <a:xfrm>
                  <a:off x="5005196" y="1884406"/>
                  <a:ext cx="3280718" cy="3917009"/>
                </a:xfrm>
                <a:prstGeom prst="rtTriangl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" name="Rectangle 7">
                  <a:extLst>
                    <a:ext uri="{FF2B5EF4-FFF2-40B4-BE49-F238E27FC236}">
                      <a16:creationId xmlns:a16="http://schemas.microsoft.com/office/drawing/2014/main" id="{EF1298D8-7370-D442-BBF4-F09372D194B4}"/>
                    </a:ext>
                  </a:extLst>
                </p:cNvPr>
                <p:cNvSpPr/>
                <p:nvPr/>
              </p:nvSpPr>
              <p:spPr>
                <a:xfrm>
                  <a:off x="4658497" y="1884406"/>
                  <a:ext cx="346699" cy="3917009"/>
                </a:xfrm>
                <a:prstGeom prst="rect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0A71B239-DBAC-9448-A5C1-FB9423F9EC4C}"/>
                  </a:ext>
                </a:extLst>
              </p:cNvPr>
              <p:cNvGrpSpPr/>
              <p:nvPr/>
            </p:nvGrpSpPr>
            <p:grpSpPr>
              <a:xfrm>
                <a:off x="5023022" y="1884406"/>
                <a:ext cx="3539235" cy="3917009"/>
                <a:chOff x="5023022" y="1884406"/>
                <a:chExt cx="3539235" cy="3917009"/>
              </a:xfrm>
            </p:grpSpPr>
            <p:sp>
              <p:nvSpPr>
                <p:cNvPr id="12" name="Rectangle 11">
                  <a:extLst>
                    <a:ext uri="{FF2B5EF4-FFF2-40B4-BE49-F238E27FC236}">
                      <a16:creationId xmlns:a16="http://schemas.microsoft.com/office/drawing/2014/main" id="{07928BD9-09A7-0E4B-8E81-51B5A2BC2143}"/>
                    </a:ext>
                  </a:extLst>
                </p:cNvPr>
                <p:cNvSpPr/>
                <p:nvPr/>
              </p:nvSpPr>
              <p:spPr>
                <a:xfrm>
                  <a:off x="8297561" y="1884406"/>
                  <a:ext cx="264696" cy="3917009"/>
                </a:xfrm>
                <a:prstGeom prst="rect">
                  <a:avLst/>
                </a:prstGeom>
                <a:solidFill>
                  <a:schemeClr val="accent1">
                    <a:alpha val="38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" name="Right Triangle 10">
                  <a:extLst>
                    <a:ext uri="{FF2B5EF4-FFF2-40B4-BE49-F238E27FC236}">
                      <a16:creationId xmlns:a16="http://schemas.microsoft.com/office/drawing/2014/main" id="{8BF8B728-ACF3-0D42-8C32-EBEC2DD1D819}"/>
                    </a:ext>
                  </a:extLst>
                </p:cNvPr>
                <p:cNvSpPr/>
                <p:nvPr/>
              </p:nvSpPr>
              <p:spPr>
                <a:xfrm rot="10800000">
                  <a:off x="5023022" y="1884406"/>
                  <a:ext cx="3274539" cy="3917009"/>
                </a:xfrm>
                <a:prstGeom prst="rtTriangle">
                  <a:avLst/>
                </a:prstGeom>
                <a:solidFill>
                  <a:schemeClr val="accent1">
                    <a:alpha val="38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AA58538E-7716-BC42-AA3B-B0804E23E9E7}"/>
                  </a:ext>
                </a:extLst>
              </p:cNvPr>
              <p:cNvSpPr txBox="1"/>
              <p:nvPr/>
            </p:nvSpPr>
            <p:spPr>
              <a:xfrm>
                <a:off x="77160" y="6196158"/>
                <a:ext cx="72720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>
                    <a:solidFill>
                      <a:srgbClr val="7030A0"/>
                    </a:solidFill>
                  </a:rPr>
                  <a:t>Here,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7030A0"/>
                    </a:solidFill>
                  </a:rPr>
                  <a:t> is heart rate for individual </a:t>
                </a:r>
                <a14:m>
                  <m:oMath xmlns:m="http://schemas.openxmlformats.org/officeDocument/2006/math">
                    <m:r>
                      <a:rPr lang="en-US" b="0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𝑖</m:t>
                    </m:r>
                  </m:oMath>
                </a14:m>
                <a:r>
                  <a:rPr lang="en-US" dirty="0">
                    <a:solidFill>
                      <a:srgbClr val="7030A0"/>
                    </a:solidFill>
                  </a:rPr>
                  <a:t>,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b="0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7030A0"/>
                    </a:solidFill>
                  </a:rPr>
                  <a:t> is fitness level for individual </a:t>
                </a:r>
                <a14:m>
                  <m:oMath xmlns:m="http://schemas.openxmlformats.org/officeDocument/2006/math">
                    <m:r>
                      <a:rPr lang="en-US" i="1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𝑖</m:t>
                    </m:r>
                  </m:oMath>
                </a14:m>
                <a:r>
                  <a:rPr lang="en-US" dirty="0">
                    <a:solidFill>
                      <a:srgbClr val="7030A0"/>
                    </a:solidFill>
                  </a:rPr>
                  <a:t> </a:t>
                </a:r>
                <a:endParaRPr lang="en-US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AA58538E-7716-BC42-AA3B-B0804E23E9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60" y="6196158"/>
                <a:ext cx="7272055" cy="369332"/>
              </a:xfrm>
              <a:prstGeom prst="rect">
                <a:avLst/>
              </a:prstGeom>
              <a:blipFill>
                <a:blip r:embed="rId7"/>
                <a:stretch>
                  <a:fillRect l="-697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50357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71C20-7363-2A41-965D-0FFFB85F7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Maximal margin classifier (math)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944F55E-2538-7649-8540-3A9545948516}"/>
                  </a:ext>
                </a:extLst>
              </p:cNvPr>
              <p:cNvSpPr txBox="1"/>
              <p:nvPr/>
            </p:nvSpPr>
            <p:spPr>
              <a:xfrm>
                <a:off x="108249" y="1443971"/>
                <a:ext cx="4029031" cy="56052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spcAft>
                    <a:spcPts val="1200"/>
                  </a:spcAft>
                </a:pPr>
                <a:r>
                  <a:rPr lang="en-US" dirty="0"/>
                  <a:t>Maximize the margin,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𝑀</m:t>
                    </m:r>
                  </m:oMath>
                </a14:m>
                <a:r>
                  <a:rPr lang="en-US" dirty="0"/>
                  <a:t>, by finding the best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dirty="0"/>
                  <a:t> such that</a:t>
                </a:r>
              </a:p>
              <a:p>
                <a:pPr>
                  <a:spcAft>
                    <a:spcPts val="12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  <m: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US" dirty="0"/>
              </a:p>
              <a:p>
                <a:pPr>
                  <a:spcAft>
                    <a:spcPts val="1200"/>
                  </a:spcAft>
                </a:pPr>
                <a:r>
                  <a:rPr lang="en-US" dirty="0"/>
                  <a:t>and</a:t>
                </a:r>
              </a:p>
              <a:p>
                <a:pPr>
                  <a:spcAft>
                    <a:spcPts val="12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≥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𝑀</m:t>
                    </m:r>
                  </m:oMath>
                </a14:m>
                <a:r>
                  <a:rPr lang="en-US" dirty="0"/>
                  <a:t>, for all subjects,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𝑖</m:t>
                    </m:r>
                  </m:oMath>
                </a14:m>
                <a:endParaRPr lang="en-US" dirty="0"/>
              </a:p>
              <a:p>
                <a:pPr>
                  <a:spcAft>
                    <a:spcPts val="1200"/>
                  </a:spcAft>
                </a:pPr>
                <a:r>
                  <a:rPr lang="en-US" dirty="0">
                    <a:solidFill>
                      <a:srgbClr val="C00000"/>
                    </a:solidFill>
                  </a:rPr>
                  <a:t>So what is going on here?</a:t>
                </a:r>
              </a:p>
              <a:p>
                <a:pPr>
                  <a:spcAft>
                    <a:spcPts val="1200"/>
                  </a:spcAft>
                </a:pPr>
                <a:r>
                  <a:rPr lang="en-US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dirty="0"/>
                  <a:t> is positive then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US" dirty="0"/>
                  <a:t> and (perpendicular) distance from the dividing line associated with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dirty="0"/>
                  <a:t> is larger than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𝑀</m:t>
                    </m:r>
                  </m:oMath>
                </a14:m>
                <a:endParaRPr lang="en-US" dirty="0"/>
              </a:p>
              <a:p>
                <a:pPr>
                  <a:spcAft>
                    <a:spcPts val="1200"/>
                  </a:spcAft>
                </a:pPr>
                <a:r>
                  <a:rPr lang="en-US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dirty="0"/>
                  <a:t> is negative, then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r>
                  <a:rPr lang="en-US" dirty="0"/>
                  <a:t> and the distance associated with </a:t>
                </a:r>
                <a14:m>
                  <m:oMath xmlns:m="http://schemas.openxmlformats.org/officeDocument/2006/math">
                    <m:r>
                      <a:rPr lang="en-US" b="0" i="0" smtClean="0">
                        <a:latin typeface="Cambria Math" panose="02040503050406030204" pitchFamily="18" charset="0"/>
                      </a:rPr>
                      <m:t>−</m:t>
                    </m:r>
                    <m:d>
                      <m:d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en-US" dirty="0"/>
                  <a:t> is larger than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𝑀</m:t>
                    </m:r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944F55E-2538-7649-8540-3A954594851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249" y="1443971"/>
                <a:ext cx="4029031" cy="5605252"/>
              </a:xfrm>
              <a:prstGeom prst="rect">
                <a:avLst/>
              </a:prstGeom>
              <a:blipFill>
                <a:blip r:embed="rId2"/>
                <a:stretch>
                  <a:fillRect l="-1258" t="-45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Group 4">
            <a:extLst>
              <a:ext uri="{FF2B5EF4-FFF2-40B4-BE49-F238E27FC236}">
                <a16:creationId xmlns:a16="http://schemas.microsoft.com/office/drawing/2014/main" id="{22F9A628-9452-824C-BF47-09C13F0414FE}"/>
              </a:ext>
            </a:extLst>
          </p:cNvPr>
          <p:cNvGrpSpPr/>
          <p:nvPr/>
        </p:nvGrpSpPr>
        <p:grpSpPr>
          <a:xfrm>
            <a:off x="4190428" y="1691144"/>
            <a:ext cx="4572000" cy="4572000"/>
            <a:chOff x="4190428" y="1691144"/>
            <a:chExt cx="4572000" cy="457200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033FF3A-37B4-724C-B1FD-2ABAC407983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0428" y="1691144"/>
              <a:ext cx="4572000" cy="4572000"/>
            </a:xfrm>
            <a:prstGeom prst="rect">
              <a:avLst/>
            </a:prstGeom>
          </p:spPr>
        </p:pic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3E7BDAE-ADEA-5549-8D3C-C87A8750A8DD}"/>
                </a:ext>
              </a:extLst>
            </p:cNvPr>
            <p:cNvCxnSpPr>
              <a:cxnSpLocks/>
            </p:cNvCxnSpPr>
            <p:nvPr/>
          </p:nvCxnSpPr>
          <p:spPr>
            <a:xfrm>
              <a:off x="5993027" y="1896762"/>
              <a:ext cx="2559273" cy="3052119"/>
            </a:xfrm>
            <a:prstGeom prst="line">
              <a:avLst/>
            </a:prstGeom>
            <a:ln w="22225">
              <a:solidFill>
                <a:srgbClr val="1D41FF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2B02F63-885A-3F45-8FEC-ED7FD692D7AC}"/>
                </a:ext>
              </a:extLst>
            </p:cNvPr>
            <p:cNvCxnSpPr>
              <a:cxnSpLocks/>
            </p:cNvCxnSpPr>
            <p:nvPr/>
          </p:nvCxnSpPr>
          <p:spPr>
            <a:xfrm>
              <a:off x="4658497" y="2679424"/>
              <a:ext cx="2626522" cy="3134347"/>
            </a:xfrm>
            <a:prstGeom prst="line">
              <a:avLst/>
            </a:prstGeom>
            <a:ln w="22225">
              <a:solidFill>
                <a:srgbClr val="FF0000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4AAFE31-685C-D643-83F6-96B9D5023CAD}"/>
                </a:ext>
              </a:extLst>
            </p:cNvPr>
            <p:cNvCxnSpPr>
              <a:cxnSpLocks noChangeAspect="1"/>
            </p:cNvCxnSpPr>
            <p:nvPr/>
          </p:nvCxnSpPr>
          <p:spPr>
            <a:xfrm>
              <a:off x="5023022" y="1898697"/>
              <a:ext cx="2829697" cy="3374619"/>
            </a:xfrm>
            <a:prstGeom prst="line">
              <a:avLst/>
            </a:prstGeom>
            <a:ln w="34925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97301D08-63BD-3A49-A1CC-E75F49AAC2D3}"/>
                </a:ext>
              </a:extLst>
            </p:cNvPr>
            <p:cNvCxnSpPr/>
            <p:nvPr/>
          </p:nvCxnSpPr>
          <p:spPr>
            <a:xfrm flipV="1">
              <a:off x="6178378" y="2774092"/>
              <a:ext cx="568411" cy="500449"/>
            </a:xfrm>
            <a:prstGeom prst="straightConnector1">
              <a:avLst/>
            </a:prstGeom>
            <a:ln w="22225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6B93243D-FEF8-C548-BE23-D60314A2542D}"/>
                </a:ext>
              </a:extLst>
            </p:cNvPr>
            <p:cNvCxnSpPr/>
            <p:nvPr/>
          </p:nvCxnSpPr>
          <p:spPr>
            <a:xfrm flipV="1">
              <a:off x="5591433" y="3288366"/>
              <a:ext cx="568411" cy="500449"/>
            </a:xfrm>
            <a:prstGeom prst="straightConnector1">
              <a:avLst/>
            </a:prstGeom>
            <a:ln w="22225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649F899E-64C1-3746-99A3-C7C799A139C9}"/>
                    </a:ext>
                  </a:extLst>
                </p:cNvPr>
                <p:cNvSpPr txBox="1"/>
                <p:nvPr/>
              </p:nvSpPr>
              <p:spPr>
                <a:xfrm>
                  <a:off x="5779634" y="3438533"/>
                  <a:ext cx="440377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𝑀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649F899E-64C1-3746-99A3-C7C799A139C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779634" y="3438533"/>
                  <a:ext cx="440377" cy="369332"/>
                </a:xfrm>
                <a:prstGeom prst="rect">
                  <a:avLst/>
                </a:prstGeom>
                <a:blipFill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3E7DDF9E-B38A-314C-823F-791EF1A2BEF4}"/>
                    </a:ext>
                  </a:extLst>
                </p:cNvPr>
                <p:cNvSpPr txBox="1"/>
                <p:nvPr/>
              </p:nvSpPr>
              <p:spPr>
                <a:xfrm>
                  <a:off x="6323425" y="2951299"/>
                  <a:ext cx="440377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𝑀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3E7DDF9E-B38A-314C-823F-791EF1A2BEF4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323425" y="2951299"/>
                  <a:ext cx="440377" cy="369332"/>
                </a:xfrm>
                <a:prstGeom prst="rect">
                  <a:avLst/>
                </a:prstGeom>
                <a:blipFill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3989B08-91C0-184F-AC5D-1415FB7EE596}"/>
                </a:ext>
              </a:extLst>
            </p:cNvPr>
            <p:cNvSpPr txBox="1"/>
            <p:nvPr/>
          </p:nvSpPr>
          <p:spPr>
            <a:xfrm>
              <a:off x="5993027" y="4213091"/>
              <a:ext cx="2840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x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10B1F585-46C0-0546-A2DB-477BB8090E12}"/>
                </a:ext>
              </a:extLst>
            </p:cNvPr>
            <p:cNvSpPr txBox="1"/>
            <p:nvPr/>
          </p:nvSpPr>
          <p:spPr>
            <a:xfrm>
              <a:off x="6429479" y="2367909"/>
              <a:ext cx="2840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x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A155466-50C0-E84F-99DB-1D0C28CACA43}"/>
                </a:ext>
              </a:extLst>
            </p:cNvPr>
            <p:cNvSpPr txBox="1"/>
            <p:nvPr/>
          </p:nvSpPr>
          <p:spPr>
            <a:xfrm>
              <a:off x="7238691" y="3345343"/>
              <a:ext cx="2840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x</a:t>
              </a:r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EF5C855C-ABE7-5B49-BA00-1EA08AB0406A}"/>
                </a:ext>
              </a:extLst>
            </p:cNvPr>
            <p:cNvGrpSpPr/>
            <p:nvPr/>
          </p:nvGrpSpPr>
          <p:grpSpPr>
            <a:xfrm>
              <a:off x="4658497" y="1884406"/>
              <a:ext cx="3903760" cy="3917009"/>
              <a:chOff x="4658497" y="1884406"/>
              <a:chExt cx="3903760" cy="3917009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EA48CB15-2AF7-F040-B6BC-78F7BADBD7CC}"/>
                  </a:ext>
                </a:extLst>
              </p:cNvPr>
              <p:cNvGrpSpPr/>
              <p:nvPr/>
            </p:nvGrpSpPr>
            <p:grpSpPr>
              <a:xfrm>
                <a:off x="4658497" y="1884406"/>
                <a:ext cx="3627417" cy="3917009"/>
                <a:chOff x="4658497" y="1884406"/>
                <a:chExt cx="3627417" cy="3917009"/>
              </a:xfrm>
              <a:solidFill>
                <a:srgbClr val="FF0000">
                  <a:alpha val="10000"/>
                </a:srgbClr>
              </a:solidFill>
            </p:grpSpPr>
            <p:sp>
              <p:nvSpPr>
                <p:cNvPr id="22" name="Right Triangle 21">
                  <a:extLst>
                    <a:ext uri="{FF2B5EF4-FFF2-40B4-BE49-F238E27FC236}">
                      <a16:creationId xmlns:a16="http://schemas.microsoft.com/office/drawing/2014/main" id="{A73100F2-BEE5-784E-A616-724E0355AD22}"/>
                    </a:ext>
                  </a:extLst>
                </p:cNvPr>
                <p:cNvSpPr/>
                <p:nvPr/>
              </p:nvSpPr>
              <p:spPr>
                <a:xfrm>
                  <a:off x="5005196" y="1884406"/>
                  <a:ext cx="3280718" cy="3917009"/>
                </a:xfrm>
                <a:prstGeom prst="rtTriangl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3" name="Rectangle 22">
                  <a:extLst>
                    <a:ext uri="{FF2B5EF4-FFF2-40B4-BE49-F238E27FC236}">
                      <a16:creationId xmlns:a16="http://schemas.microsoft.com/office/drawing/2014/main" id="{7A7C36D1-68E2-3C48-8AA9-FEB9F496E037}"/>
                    </a:ext>
                  </a:extLst>
                </p:cNvPr>
                <p:cNvSpPr/>
                <p:nvPr/>
              </p:nvSpPr>
              <p:spPr>
                <a:xfrm>
                  <a:off x="4658497" y="1884406"/>
                  <a:ext cx="346699" cy="3917009"/>
                </a:xfrm>
                <a:prstGeom prst="rect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41A059A1-F3BE-7348-A601-EFE7DFC0239F}"/>
                  </a:ext>
                </a:extLst>
              </p:cNvPr>
              <p:cNvGrpSpPr/>
              <p:nvPr/>
            </p:nvGrpSpPr>
            <p:grpSpPr>
              <a:xfrm>
                <a:off x="5023022" y="1884406"/>
                <a:ext cx="3539235" cy="3917009"/>
                <a:chOff x="5023022" y="1884406"/>
                <a:chExt cx="3539235" cy="3917009"/>
              </a:xfrm>
            </p:grpSpPr>
            <p:sp>
              <p:nvSpPr>
                <p:cNvPr id="20" name="Rectangle 19">
                  <a:extLst>
                    <a:ext uri="{FF2B5EF4-FFF2-40B4-BE49-F238E27FC236}">
                      <a16:creationId xmlns:a16="http://schemas.microsoft.com/office/drawing/2014/main" id="{4AEF9775-4457-4D45-A652-9B46446AEAE8}"/>
                    </a:ext>
                  </a:extLst>
                </p:cNvPr>
                <p:cNvSpPr/>
                <p:nvPr/>
              </p:nvSpPr>
              <p:spPr>
                <a:xfrm>
                  <a:off x="8297561" y="1884406"/>
                  <a:ext cx="264696" cy="3917009"/>
                </a:xfrm>
                <a:prstGeom prst="rect">
                  <a:avLst/>
                </a:prstGeom>
                <a:solidFill>
                  <a:schemeClr val="accent1">
                    <a:alpha val="38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1" name="Right Triangle 20">
                  <a:extLst>
                    <a:ext uri="{FF2B5EF4-FFF2-40B4-BE49-F238E27FC236}">
                      <a16:creationId xmlns:a16="http://schemas.microsoft.com/office/drawing/2014/main" id="{C4C4F0DA-F4B8-E941-AD21-62D08286C4A6}"/>
                    </a:ext>
                  </a:extLst>
                </p:cNvPr>
                <p:cNvSpPr/>
                <p:nvPr/>
              </p:nvSpPr>
              <p:spPr>
                <a:xfrm rot="10800000">
                  <a:off x="5023022" y="1884406"/>
                  <a:ext cx="3274539" cy="3917009"/>
                </a:xfrm>
                <a:prstGeom prst="rtTriangle">
                  <a:avLst/>
                </a:prstGeom>
                <a:solidFill>
                  <a:schemeClr val="accent1">
                    <a:alpha val="38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6197102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29D3A-B637-F446-A880-95B7D3D2F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Running this in R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D4ED63E-7255-D745-8D7C-475187BF37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475" y="1480028"/>
            <a:ext cx="6054480" cy="4950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1438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29D3A-B637-F446-A880-95B7D3D2F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Running this in R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D4ED63E-7255-D745-8D7C-475187BF37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475" y="1480028"/>
            <a:ext cx="6054480" cy="49505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CD60ED-C521-E44C-BA8B-552D9780A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8735" y="1788576"/>
            <a:ext cx="4876790" cy="4641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4650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29D3A-B637-F446-A880-95B7D3D2F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Running this in R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D4ED63E-7255-D745-8D7C-475187BF37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475" y="1480028"/>
            <a:ext cx="6054480" cy="49505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C789866-D125-4346-9E78-366CE265C8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7256" y="1532241"/>
            <a:ext cx="4772513" cy="45475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CE571E-8950-3A44-BC26-D540C402BD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4734" y="6058407"/>
            <a:ext cx="4254500" cy="33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419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71C20-7363-2A41-965D-0FFFB85F7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Running this in 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44F55E-2538-7649-8540-3A9545948516}"/>
              </a:ext>
            </a:extLst>
          </p:cNvPr>
          <p:cNvSpPr txBox="1"/>
          <p:nvPr/>
        </p:nvSpPr>
        <p:spPr>
          <a:xfrm>
            <a:off x="252299" y="1813489"/>
            <a:ext cx="40290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Or use my function </a:t>
            </a:r>
            <a:r>
              <a:rPr lang="en-US" dirty="0" err="1">
                <a:latin typeface="Courier" pitchFamily="2" charset="0"/>
              </a:rPr>
              <a:t>svmPlot</a:t>
            </a:r>
            <a:r>
              <a:rPr lang="en-US" dirty="0"/>
              <a:t>, which was hacked from ISLR materials</a:t>
            </a:r>
          </a:p>
          <a:p>
            <a:endParaRPr lang="en-US" dirty="0"/>
          </a:p>
          <a:p>
            <a:r>
              <a:rPr lang="en-US" dirty="0" err="1">
                <a:latin typeface="Courier" pitchFamily="2" charset="0"/>
              </a:rPr>
              <a:t>svmPlot</a:t>
            </a:r>
            <a:r>
              <a:rPr lang="en-US" dirty="0">
                <a:latin typeface="Courier" pitchFamily="2" charset="0"/>
              </a:rPr>
              <a:t>(</a:t>
            </a:r>
            <a:r>
              <a:rPr lang="en-US" dirty="0" err="1">
                <a:latin typeface="Courier" pitchFamily="2" charset="0"/>
              </a:rPr>
              <a:t>dat,svmFit</a:t>
            </a:r>
            <a:r>
              <a:rPr lang="en-US" dirty="0">
                <a:latin typeface="Courier" pitchFamily="2" charset="0"/>
              </a:rPr>
              <a:t>)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5710E6FC-4A64-2E45-8ACF-7984C96B94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1271" y="1706671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112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More than 2 predictors</a:t>
            </a:r>
          </a:p>
        </p:txBody>
      </p:sp>
      <p:sp>
        <p:nvSpPr>
          <p:cNvPr id="11" name="Content Placeholder 25">
            <a:extLst>
              <a:ext uri="{FF2B5EF4-FFF2-40B4-BE49-F238E27FC236}">
                <a16:creationId xmlns:a16="http://schemas.microsoft.com/office/drawing/2014/main" id="{B7CE9373-EF55-8C4E-91DB-9A47AB26EF60}"/>
              </a:ext>
            </a:extLst>
          </p:cNvPr>
          <p:cNvSpPr txBox="1">
            <a:spLocks/>
          </p:cNvSpPr>
          <p:nvPr/>
        </p:nvSpPr>
        <p:spPr>
          <a:xfrm>
            <a:off x="357510" y="1691144"/>
            <a:ext cx="3568222" cy="4351338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What about more than 2 predictors, e.g. 3 predictors of fitness, heart rate, and blood pressure?</a:t>
            </a:r>
          </a:p>
          <a:p>
            <a:r>
              <a:rPr lang="en-US" dirty="0"/>
              <a:t>Now we need a separating 2D plane</a:t>
            </a:r>
          </a:p>
          <a:p>
            <a:r>
              <a:rPr lang="en-US" dirty="0"/>
              <a:t>Separate 3D space with a 2D plane (previously we separated 2D space with a 1D line)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AFEFEB-76AE-6949-B42F-CA46F7E0AB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7806" y="1080369"/>
            <a:ext cx="5451038" cy="5451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1581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More than 2 predictors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Content Placeholder 25">
                <a:extLst>
                  <a:ext uri="{FF2B5EF4-FFF2-40B4-BE49-F238E27FC236}">
                    <a16:creationId xmlns:a16="http://schemas.microsoft.com/office/drawing/2014/main" id="{B7CE9373-EF55-8C4E-91DB-9A47AB26EF6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57510" y="1691144"/>
                <a:ext cx="3568222" cy="4351338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dirty="0"/>
                  <a:t>What about 4 predictors?</a:t>
                </a:r>
              </a:p>
              <a:p>
                <a:r>
                  <a:rPr lang="en-US" dirty="0"/>
                  <a:t>Then we need a 3D </a:t>
                </a:r>
                <a:r>
                  <a:rPr lang="en-US" i="1" dirty="0"/>
                  <a:t>hyperplane </a:t>
                </a:r>
                <a:r>
                  <a:rPr lang="en-US" dirty="0"/>
                  <a:t>to separate the groups</a:t>
                </a:r>
              </a:p>
              <a:p>
                <a:r>
                  <a:rPr lang="en-US" dirty="0"/>
                  <a:t>In general, for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𝑝</m:t>
                    </m:r>
                  </m:oMath>
                </a14:m>
                <a:r>
                  <a:rPr lang="en-US" dirty="0"/>
                  <a:t> predictors we need a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𝑝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−1 </m:t>
                    </m:r>
                  </m:oMath>
                </a14:m>
                <a:r>
                  <a:rPr lang="en-US" dirty="0"/>
                  <a:t>dimensional hyperplane to separate two classes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11" name="Content Placeholder 25">
                <a:extLst>
                  <a:ext uri="{FF2B5EF4-FFF2-40B4-BE49-F238E27FC236}">
                    <a16:creationId xmlns:a16="http://schemas.microsoft.com/office/drawing/2014/main" id="{B7CE9373-EF55-8C4E-91DB-9A47AB26EF6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510" y="1691144"/>
                <a:ext cx="3568222" cy="4351338"/>
              </a:xfrm>
              <a:prstGeom prst="rect">
                <a:avLst/>
              </a:prstGeom>
              <a:blipFill>
                <a:blip r:embed="rId2"/>
                <a:stretch>
                  <a:fillRect l="-2837" t="-2326" r="-212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5BAFEFEB-76AE-6949-B42F-CA46F7E0AB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7806" y="1080369"/>
            <a:ext cx="5451038" cy="5451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5635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More than 2 predictors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Content Placeholder 25">
                <a:extLst>
                  <a:ext uri="{FF2B5EF4-FFF2-40B4-BE49-F238E27FC236}">
                    <a16:creationId xmlns:a16="http://schemas.microsoft.com/office/drawing/2014/main" id="{B7CE9373-EF55-8C4E-91DB-9A47AB26EF6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57509" y="1691144"/>
                <a:ext cx="8396197" cy="4351338"/>
              </a:xfrm>
              <a:prstGeom prst="rect">
                <a:avLst/>
              </a:prstGeom>
            </p:spPr>
            <p:txBody>
              <a:bodyPr>
                <a:normAutofit fontScale="92500"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dirty="0"/>
                  <a:t>In general, for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𝑝</m:t>
                    </m:r>
                  </m:oMath>
                </a14:m>
                <a:r>
                  <a:rPr lang="en-US" dirty="0"/>
                  <a:t> predictors we need a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𝑝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−1</m:t>
                    </m:r>
                  </m:oMath>
                </a14:m>
                <a:r>
                  <a:rPr lang="en-US" dirty="0"/>
                  <a:t> dimensional hyperplane to separate two classes</a:t>
                </a:r>
              </a:p>
              <a:p>
                <a:r>
                  <a:rPr lang="en-US" dirty="0"/>
                  <a:t>Extend algorithm such that:</a:t>
                </a:r>
              </a:p>
              <a:p>
                <a:pPr marL="0" indent="0">
                  <a:spcAft>
                    <a:spcPts val="1200"/>
                  </a:spcAft>
                  <a:buNone/>
                </a:pPr>
                <a:r>
                  <a:rPr lang="en-US" dirty="0"/>
                  <a:t>Maximize the margin,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𝑀</m:t>
                    </m:r>
                  </m:oMath>
                </a14:m>
                <a:r>
                  <a:rPr lang="en-US" dirty="0"/>
                  <a:t>, by finding the best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,…,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r>
                  <a:rPr lang="en-US" dirty="0"/>
                  <a:t> such that</a:t>
                </a:r>
              </a:p>
              <a:p>
                <a:pPr marL="0" indent="0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  <m: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i="1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  <m: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+…+</m:t>
                      </m:r>
                      <m:sSubSup>
                        <m:sSub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</m:t>
                          </m:r>
                        </m:sub>
                        <m: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i="1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US" dirty="0"/>
              </a:p>
              <a:p>
                <a:pPr marL="0" indent="0">
                  <a:spcAft>
                    <a:spcPts val="1200"/>
                  </a:spcAft>
                  <a:buNone/>
                </a:pPr>
                <a:r>
                  <a:rPr lang="en-US" dirty="0"/>
                  <a:t>and</a:t>
                </a:r>
              </a:p>
              <a:p>
                <a:pPr marL="0" indent="0"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+…+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𝑝</m:t>
                            </m:r>
                          </m:sub>
                        </m:sSub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𝑝</m:t>
                            </m:r>
                          </m:sub>
                        </m:sSub>
                      </m:e>
                    </m:d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≥</m:t>
                    </m:r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𝑀</m:t>
                    </m:r>
                  </m:oMath>
                </a14:m>
                <a:r>
                  <a:rPr lang="en-US" dirty="0"/>
                  <a:t>, for all subjects,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𝑖</m:t>
                    </m:r>
                  </m:oMath>
                </a14:m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</p:txBody>
          </p:sp>
        </mc:Choice>
        <mc:Fallback xmlns="">
          <p:sp>
            <p:nvSpPr>
              <p:cNvPr id="11" name="Content Placeholder 25">
                <a:extLst>
                  <a:ext uri="{FF2B5EF4-FFF2-40B4-BE49-F238E27FC236}">
                    <a16:creationId xmlns:a16="http://schemas.microsoft.com/office/drawing/2014/main" id="{B7CE9373-EF55-8C4E-91DB-9A47AB26EF6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509" y="1691144"/>
                <a:ext cx="8396197" cy="4351338"/>
              </a:xfrm>
              <a:prstGeom prst="rect">
                <a:avLst/>
              </a:prstGeom>
              <a:blipFill>
                <a:blip r:embed="rId2"/>
                <a:stretch>
                  <a:fillRect l="-1208" t="-203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761668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920F32-2B2C-114B-9187-22360C3210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more realistic dataset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b="1" i="1" dirty="0">
                <a:solidFill>
                  <a:schemeClr val="accent6">
                    <a:lumMod val="50000"/>
                  </a:schemeClr>
                </a:solidFill>
              </a:rPr>
              <a:t>Now there is no clean line (and therefore no margin) to separate the groups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3282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920F32-2B2C-114B-9187-22360C3210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more realistic dataset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b="1" i="1" dirty="0">
                <a:solidFill>
                  <a:schemeClr val="accent6">
                    <a:lumMod val="50000"/>
                  </a:schemeClr>
                </a:solidFill>
              </a:rPr>
              <a:t>Now there is no clean line (and therefore no margin) to separate the groups</a:t>
            </a:r>
          </a:p>
          <a:p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EFB9399-5046-5F40-81D3-31E36AE68CC2}"/>
              </a:ext>
            </a:extLst>
          </p:cNvPr>
          <p:cNvCxnSpPr/>
          <p:nvPr/>
        </p:nvCxnSpPr>
        <p:spPr>
          <a:xfrm>
            <a:off x="5043303" y="2038491"/>
            <a:ext cx="3062614" cy="3062613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04858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920F32-2B2C-114B-9187-22360C3210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more realistic dataset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b="1" i="1" dirty="0">
                <a:solidFill>
                  <a:schemeClr val="accent6">
                    <a:lumMod val="50000"/>
                  </a:schemeClr>
                </a:solidFill>
              </a:rPr>
              <a:t>Now there is no clean line (and therefore no margin) to separate the groups</a:t>
            </a:r>
          </a:p>
          <a:p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EFB9399-5046-5F40-81D3-31E36AE68CC2}"/>
              </a:ext>
            </a:extLst>
          </p:cNvPr>
          <p:cNvCxnSpPr/>
          <p:nvPr/>
        </p:nvCxnSpPr>
        <p:spPr>
          <a:xfrm>
            <a:off x="5043303" y="2038491"/>
            <a:ext cx="3062614" cy="3062613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ross 5">
            <a:extLst>
              <a:ext uri="{FF2B5EF4-FFF2-40B4-BE49-F238E27FC236}">
                <a16:creationId xmlns:a16="http://schemas.microsoft.com/office/drawing/2014/main" id="{7B83BFA7-0B3B-5F4A-A3A6-5B1502816F34}"/>
              </a:ext>
            </a:extLst>
          </p:cNvPr>
          <p:cNvSpPr/>
          <p:nvPr/>
        </p:nvSpPr>
        <p:spPr>
          <a:xfrm rot="2567808">
            <a:off x="5814467" y="3297917"/>
            <a:ext cx="230345" cy="223365"/>
          </a:xfrm>
          <a:prstGeom prst="plus">
            <a:avLst>
              <a:gd name="adj" fmla="val 43321"/>
            </a:avLst>
          </a:prstGeom>
          <a:solidFill>
            <a:srgbClr val="1D41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61232599-EEFB-1D48-AE21-5D913686B26D}"/>
              </a:ext>
            </a:extLst>
          </p:cNvPr>
          <p:cNvSpPr/>
          <p:nvPr/>
        </p:nvSpPr>
        <p:spPr>
          <a:xfrm rot="2567808">
            <a:off x="6972011" y="3865462"/>
            <a:ext cx="230345" cy="223365"/>
          </a:xfrm>
          <a:prstGeom prst="plus">
            <a:avLst>
              <a:gd name="adj" fmla="val 43321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ross 7">
            <a:extLst>
              <a:ext uri="{FF2B5EF4-FFF2-40B4-BE49-F238E27FC236}">
                <a16:creationId xmlns:a16="http://schemas.microsoft.com/office/drawing/2014/main" id="{7F5EF963-4568-C84F-AC5D-5E22B31B9203}"/>
              </a:ext>
            </a:extLst>
          </p:cNvPr>
          <p:cNvSpPr/>
          <p:nvPr/>
        </p:nvSpPr>
        <p:spPr>
          <a:xfrm rot="2567808">
            <a:off x="5192070" y="1571972"/>
            <a:ext cx="230345" cy="223365"/>
          </a:xfrm>
          <a:prstGeom prst="plus">
            <a:avLst>
              <a:gd name="adj" fmla="val 4332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D965BE-7C6C-584E-AB7E-D83DB4F26579}"/>
              </a:ext>
            </a:extLst>
          </p:cNvPr>
          <p:cNvSpPr txBox="1"/>
          <p:nvPr/>
        </p:nvSpPr>
        <p:spPr>
          <a:xfrm>
            <a:off x="5404809" y="1491741"/>
            <a:ext cx="1534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= misclassified</a:t>
            </a:r>
          </a:p>
        </p:txBody>
      </p:sp>
    </p:spTree>
    <p:extLst>
      <p:ext uri="{BB962C8B-B14F-4D97-AF65-F5344CB8AC3E}">
        <p14:creationId xmlns:p14="http://schemas.microsoft.com/office/powerpoint/2010/main" val="8022653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920F32-2B2C-114B-9187-22360C3210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more realistic dataset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b="1" i="1" dirty="0">
                <a:solidFill>
                  <a:schemeClr val="accent6">
                    <a:lumMod val="50000"/>
                  </a:schemeClr>
                </a:solidFill>
              </a:rPr>
              <a:t>Now there is no clean line (and therefore no margin) to separate the groups</a:t>
            </a:r>
          </a:p>
          <a:p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EFB9399-5046-5F40-81D3-31E36AE68CC2}"/>
              </a:ext>
            </a:extLst>
          </p:cNvPr>
          <p:cNvCxnSpPr>
            <a:cxnSpLocks/>
          </p:cNvCxnSpPr>
          <p:nvPr/>
        </p:nvCxnSpPr>
        <p:spPr>
          <a:xfrm>
            <a:off x="4955908" y="2163847"/>
            <a:ext cx="3343494" cy="2757161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80352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920F32-2B2C-114B-9187-22360C3210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more realistic dataset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2F0F4D1D-44B8-2C42-93EC-CE2C66367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10" y="1691144"/>
            <a:ext cx="3568222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Simulated data</a:t>
            </a:r>
          </a:p>
          <a:p>
            <a:r>
              <a:rPr lang="en-US" dirty="0"/>
              <a:t>Training data plot of fitness vs heart rate (standardized)</a:t>
            </a:r>
          </a:p>
          <a:p>
            <a:r>
              <a:rPr lang="en-US" dirty="0"/>
              <a:t>Two groups: </a:t>
            </a:r>
            <a:r>
              <a:rPr lang="en-US" dirty="0">
                <a:solidFill>
                  <a:srgbClr val="1D41FF"/>
                </a:solidFill>
              </a:rPr>
              <a:t>young</a:t>
            </a:r>
            <a:r>
              <a:rPr lang="en-US" dirty="0"/>
              <a:t> vs. </a:t>
            </a:r>
            <a:r>
              <a:rPr lang="en-US" dirty="0">
                <a:solidFill>
                  <a:srgbClr val="FF0000"/>
                </a:solidFill>
              </a:rPr>
              <a:t>old</a:t>
            </a:r>
            <a:r>
              <a:rPr lang="en-US" dirty="0"/>
              <a:t> </a:t>
            </a:r>
          </a:p>
          <a:p>
            <a:r>
              <a:rPr lang="en-US" dirty="0"/>
              <a:t>Want a rule to classify future observations</a:t>
            </a:r>
          </a:p>
          <a:p>
            <a:r>
              <a:rPr lang="en-US" b="1" i="1" dirty="0">
                <a:solidFill>
                  <a:schemeClr val="accent6">
                    <a:lumMod val="50000"/>
                  </a:schemeClr>
                </a:solidFill>
              </a:rPr>
              <a:t>Now there is no clean line (and therefore no margin) to separate the groups</a:t>
            </a:r>
          </a:p>
          <a:p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EFB9399-5046-5F40-81D3-31E36AE68CC2}"/>
              </a:ext>
            </a:extLst>
          </p:cNvPr>
          <p:cNvCxnSpPr>
            <a:cxnSpLocks/>
          </p:cNvCxnSpPr>
          <p:nvPr/>
        </p:nvCxnSpPr>
        <p:spPr>
          <a:xfrm>
            <a:off x="4955908" y="2163847"/>
            <a:ext cx="3343494" cy="2757161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ross 5">
            <a:extLst>
              <a:ext uri="{FF2B5EF4-FFF2-40B4-BE49-F238E27FC236}">
                <a16:creationId xmlns:a16="http://schemas.microsoft.com/office/drawing/2014/main" id="{44BCD720-E763-7045-B442-71F25730C350}"/>
              </a:ext>
            </a:extLst>
          </p:cNvPr>
          <p:cNvSpPr/>
          <p:nvPr/>
        </p:nvSpPr>
        <p:spPr>
          <a:xfrm rot="2567808">
            <a:off x="5814467" y="3297917"/>
            <a:ext cx="230345" cy="223365"/>
          </a:xfrm>
          <a:prstGeom prst="plus">
            <a:avLst>
              <a:gd name="adj" fmla="val 43321"/>
            </a:avLst>
          </a:prstGeom>
          <a:solidFill>
            <a:srgbClr val="1D41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ross 6">
            <a:extLst>
              <a:ext uri="{FF2B5EF4-FFF2-40B4-BE49-F238E27FC236}">
                <a16:creationId xmlns:a16="http://schemas.microsoft.com/office/drawing/2014/main" id="{8A50D5B5-F65D-EC41-80D6-A898DC096C9A}"/>
              </a:ext>
            </a:extLst>
          </p:cNvPr>
          <p:cNvSpPr/>
          <p:nvPr/>
        </p:nvSpPr>
        <p:spPr>
          <a:xfrm rot="2567808">
            <a:off x="6985971" y="3925247"/>
            <a:ext cx="230345" cy="223365"/>
          </a:xfrm>
          <a:prstGeom prst="plus">
            <a:avLst>
              <a:gd name="adj" fmla="val 43321"/>
            </a:avLst>
          </a:prstGeom>
          <a:solidFill>
            <a:srgbClr val="1D41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ross 7">
            <a:extLst>
              <a:ext uri="{FF2B5EF4-FFF2-40B4-BE49-F238E27FC236}">
                <a16:creationId xmlns:a16="http://schemas.microsoft.com/office/drawing/2014/main" id="{E7E28980-E9CB-294F-9256-B8A39D744085}"/>
              </a:ext>
            </a:extLst>
          </p:cNvPr>
          <p:cNvSpPr/>
          <p:nvPr/>
        </p:nvSpPr>
        <p:spPr>
          <a:xfrm rot="2567808">
            <a:off x="5192070" y="1571972"/>
            <a:ext cx="230345" cy="223365"/>
          </a:xfrm>
          <a:prstGeom prst="plus">
            <a:avLst>
              <a:gd name="adj" fmla="val 4332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886A70-C7EB-DD47-8AE1-88E690031FA2}"/>
              </a:ext>
            </a:extLst>
          </p:cNvPr>
          <p:cNvSpPr txBox="1"/>
          <p:nvPr/>
        </p:nvSpPr>
        <p:spPr>
          <a:xfrm>
            <a:off x="5404809" y="1491741"/>
            <a:ext cx="1534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= misclassified</a:t>
            </a:r>
          </a:p>
        </p:txBody>
      </p:sp>
    </p:spTree>
    <p:extLst>
      <p:ext uri="{BB962C8B-B14F-4D97-AF65-F5344CB8AC3E}">
        <p14:creationId xmlns:p14="http://schemas.microsoft.com/office/powerpoint/2010/main" val="14897885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52038-30C3-8949-B88F-44AAF3563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Even with a clean separation…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10D782-AB6B-7541-B709-9A7DB171B6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52" y="1645571"/>
            <a:ext cx="4572000" cy="4572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D5356D-1FD8-854E-A194-A55BCB694A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0589" y="1645571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701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52038-30C3-8949-B88F-44AAF3563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Even with a clean separation…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10D782-AB6B-7541-B709-9A7DB171B6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52" y="1645571"/>
            <a:ext cx="4572000" cy="4572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D5356D-1FD8-854E-A194-A55BCB694A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0589" y="1645571"/>
            <a:ext cx="4572000" cy="4572000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4619CCA-65B3-864C-B0AF-90BE5E074BA2}"/>
              </a:ext>
            </a:extLst>
          </p:cNvPr>
          <p:cNvCxnSpPr/>
          <p:nvPr/>
        </p:nvCxnSpPr>
        <p:spPr>
          <a:xfrm>
            <a:off x="6987133" y="3755322"/>
            <a:ext cx="432769" cy="425789"/>
          </a:xfrm>
          <a:prstGeom prst="straightConnector1">
            <a:avLst/>
          </a:prstGeom>
          <a:ln w="31750">
            <a:solidFill>
              <a:schemeClr val="tx1">
                <a:lumMod val="75000"/>
                <a:lumOff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FAAEDAB-10F6-C14E-A574-92D330BEA878}"/>
              </a:ext>
            </a:extLst>
          </p:cNvPr>
          <p:cNvSpPr txBox="1"/>
          <p:nvPr/>
        </p:nvSpPr>
        <p:spPr>
          <a:xfrm>
            <a:off x="6159194" y="3446059"/>
            <a:ext cx="1334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Extra outlier</a:t>
            </a:r>
          </a:p>
        </p:txBody>
      </p:sp>
    </p:spTree>
    <p:extLst>
      <p:ext uri="{BB962C8B-B14F-4D97-AF65-F5344CB8AC3E}">
        <p14:creationId xmlns:p14="http://schemas.microsoft.com/office/powerpoint/2010/main" val="30281791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66C88CB-E321-1D43-B4BD-0330686150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0589" y="1645571"/>
            <a:ext cx="4572000" cy="4572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353465F-E946-6544-9582-0011810E82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52" y="1645571"/>
            <a:ext cx="4572000" cy="457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F52038-30C3-8949-B88F-44AAF3563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Even with a clean separation…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4619CCA-65B3-864C-B0AF-90BE5E074BA2}"/>
              </a:ext>
            </a:extLst>
          </p:cNvPr>
          <p:cNvCxnSpPr/>
          <p:nvPr/>
        </p:nvCxnSpPr>
        <p:spPr>
          <a:xfrm>
            <a:off x="6987133" y="3755322"/>
            <a:ext cx="432769" cy="425789"/>
          </a:xfrm>
          <a:prstGeom prst="straightConnector1">
            <a:avLst/>
          </a:prstGeom>
          <a:ln w="31750">
            <a:solidFill>
              <a:schemeClr val="tx1">
                <a:lumMod val="75000"/>
                <a:lumOff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FAAEDAB-10F6-C14E-A574-92D330BEA878}"/>
              </a:ext>
            </a:extLst>
          </p:cNvPr>
          <p:cNvSpPr txBox="1"/>
          <p:nvPr/>
        </p:nvSpPr>
        <p:spPr>
          <a:xfrm>
            <a:off x="6159194" y="3446059"/>
            <a:ext cx="1334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Extra outlier</a:t>
            </a:r>
          </a:p>
        </p:txBody>
      </p:sp>
    </p:spTree>
    <p:extLst>
      <p:ext uri="{BB962C8B-B14F-4D97-AF65-F5344CB8AC3E}">
        <p14:creationId xmlns:p14="http://schemas.microsoft.com/office/powerpoint/2010/main" val="30792548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52038-30C3-8949-B88F-44AAF3563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Even with a clean separation…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768A8A20-367D-D440-A652-15AE213AD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1144"/>
            <a:ext cx="3299876" cy="4351338"/>
          </a:xfrm>
        </p:spPr>
        <p:txBody>
          <a:bodyPr/>
          <a:lstStyle/>
          <a:p>
            <a:r>
              <a:rPr lang="en-US" dirty="0"/>
              <a:t>Maximal margin classifier very sensitive to outliers</a:t>
            </a:r>
          </a:p>
          <a:p>
            <a:r>
              <a:rPr lang="en-US" dirty="0"/>
              <a:t>Because driven by only 3 points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72E2438-62D5-5F4F-83BA-37509F178304}"/>
              </a:ext>
            </a:extLst>
          </p:cNvPr>
          <p:cNvGrpSpPr/>
          <p:nvPr/>
        </p:nvGrpSpPr>
        <p:grpSpPr>
          <a:xfrm>
            <a:off x="4189391" y="1293338"/>
            <a:ext cx="4572000" cy="5186816"/>
            <a:chOff x="4189391" y="1293338"/>
            <a:chExt cx="4572000" cy="5186816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2BB3105-4CED-0D48-88A2-C3F8921E17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391" y="1691144"/>
              <a:ext cx="4572000" cy="4572000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583C872-47D8-2445-8F7D-18F62F0AD29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391" y="1691144"/>
              <a:ext cx="4572000" cy="4572000"/>
            </a:xfrm>
            <a:prstGeom prst="rect">
              <a:avLst/>
            </a:prstGeom>
          </p:spPr>
        </p:pic>
        <p:sp>
          <p:nvSpPr>
            <p:cNvPr id="15" name="Triangle 14">
              <a:extLst>
                <a:ext uri="{FF2B5EF4-FFF2-40B4-BE49-F238E27FC236}">
                  <a16:creationId xmlns:a16="http://schemas.microsoft.com/office/drawing/2014/main" id="{8E1864AC-96A5-C441-A8C2-C744BCA8A0DA}"/>
                </a:ext>
              </a:extLst>
            </p:cNvPr>
            <p:cNvSpPr/>
            <p:nvPr/>
          </p:nvSpPr>
          <p:spPr>
            <a:xfrm rot="19403996">
              <a:off x="6230714" y="1293338"/>
              <a:ext cx="517622" cy="5186816"/>
            </a:xfrm>
            <a:prstGeom prst="triangle">
              <a:avLst/>
            </a:prstGeom>
            <a:solidFill>
              <a:srgbClr val="00B050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1BD453E-C275-0041-A81B-4143DFDCBC1A}"/>
                </a:ext>
              </a:extLst>
            </p:cNvPr>
            <p:cNvSpPr/>
            <p:nvPr/>
          </p:nvSpPr>
          <p:spPr>
            <a:xfrm>
              <a:off x="4446357" y="1691144"/>
              <a:ext cx="1047023" cy="172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54FA6B8-657F-6346-BC7A-05CA5F7F8764}"/>
                </a:ext>
              </a:extLst>
            </p:cNvPr>
            <p:cNvSpPr/>
            <p:nvPr/>
          </p:nvSpPr>
          <p:spPr>
            <a:xfrm>
              <a:off x="7608366" y="5814467"/>
              <a:ext cx="698016" cy="44169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570242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BFB0883-1CB5-2247-8FF5-E3B50ED7B0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1FAABC-32EE-9D4D-AEEF-83413066F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Support vector classifier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3B27F3AC-0B4E-4240-8943-5BA1EBCFB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623" y="3615719"/>
            <a:ext cx="3699044" cy="241010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There are points on the wrong side of the decision boundary</a:t>
            </a:r>
          </a:p>
          <a:p>
            <a:r>
              <a:rPr lang="en-US" dirty="0"/>
              <a:t>There is no “maximal margin” </a:t>
            </a:r>
          </a:p>
          <a:p>
            <a:r>
              <a:rPr lang="en-US" dirty="0"/>
              <a:t>So how does this come up with a separating line?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09DD7D8-795A-F84C-9466-0E1537810D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003" y="1691144"/>
            <a:ext cx="4117195" cy="1656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03857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729E1-E687-1742-B39D-B76A3A75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346" y="10745"/>
            <a:ext cx="8711230" cy="1325563"/>
          </a:xfrm>
        </p:spPr>
        <p:txBody>
          <a:bodyPr/>
          <a:lstStyle/>
          <a:p>
            <a:r>
              <a:rPr lang="en-US" dirty="0"/>
              <a:t>Support vector classifier – soft margin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8E62A73-AD8A-1946-83FF-C207619FCB8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30346" y="1610961"/>
                <a:ext cx="3943350" cy="4849141"/>
              </a:xfrm>
            </p:spPr>
            <p:txBody>
              <a:bodyPr>
                <a:normAutofit fontScale="55000" lnSpcReduction="20000"/>
              </a:bodyPr>
              <a:lstStyle/>
              <a:p>
                <a:r>
                  <a:rPr lang="en-US" dirty="0"/>
                  <a:t>The </a:t>
                </a:r>
                <a:r>
                  <a:rPr lang="en-US" i="1" dirty="0"/>
                  <a:t>support vector classifier </a:t>
                </a:r>
                <a:r>
                  <a:rPr lang="en-US" dirty="0"/>
                  <a:t>maximizes a </a:t>
                </a:r>
                <a:r>
                  <a:rPr lang="en-US" i="1" dirty="0"/>
                  <a:t>soft margin </a:t>
                </a:r>
                <a:r>
                  <a:rPr lang="en-US" dirty="0"/>
                  <a:t>as opposed to hard margin</a:t>
                </a:r>
              </a:p>
              <a:p>
                <a:r>
                  <a:rPr lang="en-US" dirty="0"/>
                  <a:t>What does this mean?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spcAft>
                    <a:spcPts val="1200"/>
                  </a:spcAft>
                  <a:buNone/>
                </a:pPr>
                <a:r>
                  <a:rPr lang="en-US" dirty="0"/>
                  <a:t>Maximize the margin,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𝑀</m:t>
                    </m:r>
                  </m:oMath>
                </a14:m>
                <a:r>
                  <a:rPr lang="en-US" dirty="0"/>
                  <a:t>, by finding the best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…,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r>
                  <a:rPr lang="en-US" dirty="0"/>
                  <a:t> such that</a:t>
                </a: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  <m: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i="1">
                          <a:latin typeface="Cambria Math" panose="02040503050406030204" pitchFamily="18" charset="0"/>
                        </a:rPr>
                        <m:t>+</m:t>
                      </m:r>
                      <m:sSubSup>
                        <m:sSub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  <m: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i="1">
                          <a:latin typeface="Cambria Math" panose="02040503050406030204" pitchFamily="18" charset="0"/>
                        </a:rPr>
                        <m:t>+…+</m:t>
                      </m:r>
                      <m:sSubSup>
                        <m:sSub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</m:t>
                          </m:r>
                        </m:sub>
                        <m: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i="1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and</a:t>
                </a:r>
              </a:p>
              <a:p>
                <a:pPr marL="0" indent="0">
                  <a:lnSpc>
                    <a:spcPct val="110000"/>
                  </a:lnSpc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5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US" sz="250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US" sz="25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sz="25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5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sz="2500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n-US" sz="2500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sz="25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5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sz="25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US" sz="25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500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sz="25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US" sz="25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sz="2500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sz="25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5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sz="25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sSub>
                          <m:sSubPr>
                            <m:ctrlPr>
                              <a:rPr lang="en-US" sz="25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500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sz="25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US" sz="25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US" sz="2500" i="1">
                            <a:latin typeface="Cambria Math" panose="02040503050406030204" pitchFamily="18" charset="0"/>
                          </a:rPr>
                          <m:t>+…+</m:t>
                        </m:r>
                        <m:sSub>
                          <m:sSubPr>
                            <m:ctrlPr>
                              <a:rPr lang="en-US" sz="25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5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sz="2500" b="0" i="1" smtClean="0">
                                <a:latin typeface="Cambria Math" panose="02040503050406030204" pitchFamily="18" charset="0"/>
                              </a:rPr>
                              <m:t>𝑝</m:t>
                            </m:r>
                          </m:sub>
                        </m:sSub>
                        <m:sSub>
                          <m:sSubPr>
                            <m:ctrlPr>
                              <a:rPr lang="en-US" sz="25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5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sz="2500" b="0" i="1" smtClean="0">
                                <a:latin typeface="Cambria Math" panose="02040503050406030204" pitchFamily="18" charset="0"/>
                              </a:rPr>
                              <m:t>𝑖𝑝</m:t>
                            </m:r>
                          </m:sub>
                        </m:sSub>
                      </m:e>
                    </m:d>
                    <m:r>
                      <a:rPr lang="en-US" sz="25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≥</m:t>
                    </m:r>
                    <m:r>
                      <a:rPr lang="en-US" sz="25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𝑀</m:t>
                    </m:r>
                    <m:r>
                      <a:rPr lang="en-US" sz="25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(1−</m:t>
                    </m:r>
                    <m:sSub>
                      <m:sSubPr>
                        <m:ctrlPr>
                          <a:rPr lang="en-US" sz="25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5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US" sz="25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US" sz="25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sz="2500" dirty="0"/>
                  <a:t>, for all subjects, </a:t>
                </a:r>
                <a14:m>
                  <m:oMath xmlns:m="http://schemas.openxmlformats.org/officeDocument/2006/math">
                    <m:r>
                      <a:rPr lang="en-US" sz="2500" i="1">
                        <a:latin typeface="Cambria Math" panose="02040503050406030204" pitchFamily="18" charset="0"/>
                      </a:rPr>
                      <m:t>𝑖</m:t>
                    </m:r>
                  </m:oMath>
                </a14:m>
                <a:endParaRPr lang="en-US" sz="2500" dirty="0"/>
              </a:p>
              <a:p>
                <a:pPr marL="0" indent="0">
                  <a:buNone/>
                </a:pPr>
                <a:r>
                  <a:rPr lang="en-US" dirty="0"/>
                  <a:t>Where </a:t>
                </a:r>
                <a:r>
                  <a:rPr lang="en-US" i="1" dirty="0"/>
                  <a:t>slack variables,</a:t>
                </a:r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&gt;0</m:t>
                    </m:r>
                  </m:oMath>
                </a14:m>
                <a:r>
                  <a:rPr lang="en-US" dirty="0"/>
                  <a:t>, and the sum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…+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≤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US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US" dirty="0"/>
                  <a:t> is a tuning parameter (overall budget) that indicates how much decision boundary crossing is allowable: bigger = wider margin. 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8E62A73-AD8A-1946-83FF-C207619FCB8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30346" y="1610961"/>
                <a:ext cx="3943350" cy="4849141"/>
              </a:xfrm>
              <a:blipFill>
                <a:blip r:embed="rId2"/>
                <a:stretch>
                  <a:fillRect l="-321" t="-1044" r="-3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A30DD323-689F-4441-8C27-6260A7C516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43EB13A-A9CB-ED4B-8599-1C5FA1E66844}"/>
              </a:ext>
            </a:extLst>
          </p:cNvPr>
          <p:cNvCxnSpPr>
            <a:cxnSpLocks/>
          </p:cNvCxnSpPr>
          <p:nvPr/>
        </p:nvCxnSpPr>
        <p:spPr>
          <a:xfrm flipH="1">
            <a:off x="5889180" y="3075709"/>
            <a:ext cx="334974" cy="35329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5F7FD12-571B-D045-8025-CBAE028AED3F}"/>
              </a:ext>
            </a:extLst>
          </p:cNvPr>
          <p:cNvCxnSpPr>
            <a:cxnSpLocks/>
          </p:cNvCxnSpPr>
          <p:nvPr/>
        </p:nvCxnSpPr>
        <p:spPr>
          <a:xfrm flipH="1">
            <a:off x="6110237" y="3328555"/>
            <a:ext cx="190118" cy="204354"/>
          </a:xfrm>
          <a:prstGeom prst="straightConnector1">
            <a:avLst/>
          </a:prstGeom>
          <a:ln w="19050">
            <a:solidFill>
              <a:schemeClr val="tx1"/>
            </a:solidFill>
            <a:headEnd type="triangle" w="med" len="me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3FC6240-BB0F-8143-BB69-1EA8827D5BC0}"/>
              </a:ext>
            </a:extLst>
          </p:cNvPr>
          <p:cNvCxnSpPr>
            <a:cxnSpLocks/>
          </p:cNvCxnSpPr>
          <p:nvPr/>
        </p:nvCxnSpPr>
        <p:spPr>
          <a:xfrm flipH="1">
            <a:off x="6476428" y="3673824"/>
            <a:ext cx="143196" cy="129249"/>
          </a:xfrm>
          <a:prstGeom prst="straightConnector1">
            <a:avLst/>
          </a:prstGeom>
          <a:ln w="19050">
            <a:solidFill>
              <a:schemeClr val="tx1"/>
            </a:solidFill>
            <a:headEnd type="triangle" w="med" len="me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F71BE26-E883-6B4B-851D-45561C8D96F5}"/>
              </a:ext>
            </a:extLst>
          </p:cNvPr>
          <p:cNvCxnSpPr>
            <a:cxnSpLocks/>
          </p:cNvCxnSpPr>
          <p:nvPr/>
        </p:nvCxnSpPr>
        <p:spPr>
          <a:xfrm flipH="1">
            <a:off x="6205296" y="3086099"/>
            <a:ext cx="64062" cy="7273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9CDD661-EC91-3348-A84A-30D010355EAD}"/>
              </a:ext>
            </a:extLst>
          </p:cNvPr>
          <p:cNvCxnSpPr>
            <a:cxnSpLocks/>
          </p:cNvCxnSpPr>
          <p:nvPr/>
        </p:nvCxnSpPr>
        <p:spPr>
          <a:xfrm flipH="1">
            <a:off x="7120416" y="3882311"/>
            <a:ext cx="140364" cy="16667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EC3EBF3-4B53-414B-B349-54DDD06AFE65}"/>
              </a:ext>
            </a:extLst>
          </p:cNvPr>
          <p:cNvCxnSpPr>
            <a:cxnSpLocks/>
          </p:cNvCxnSpPr>
          <p:nvPr/>
        </p:nvCxnSpPr>
        <p:spPr>
          <a:xfrm flipH="1">
            <a:off x="6346380" y="3609109"/>
            <a:ext cx="90669" cy="76200"/>
          </a:xfrm>
          <a:prstGeom prst="straightConnector1">
            <a:avLst/>
          </a:prstGeom>
          <a:ln w="19050">
            <a:solidFill>
              <a:schemeClr val="tx1"/>
            </a:solidFill>
            <a:headEnd type="triangle" w="med" len="me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7AE8CB27-D21B-6A43-B216-BA69F2EF138D}"/>
              </a:ext>
            </a:extLst>
          </p:cNvPr>
          <p:cNvCxnSpPr>
            <a:cxnSpLocks/>
          </p:cNvCxnSpPr>
          <p:nvPr/>
        </p:nvCxnSpPr>
        <p:spPr>
          <a:xfrm flipH="1">
            <a:off x="6932527" y="3955472"/>
            <a:ext cx="171156" cy="187037"/>
          </a:xfrm>
          <a:prstGeom prst="straightConnector1">
            <a:avLst/>
          </a:prstGeom>
          <a:ln w="19050">
            <a:solidFill>
              <a:schemeClr val="tx1"/>
            </a:solidFill>
            <a:headEnd type="triangle" w="med" len="me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D384D9E0-BF7C-4C47-B053-FBEEE210E441}"/>
                  </a:ext>
                </a:extLst>
              </p:cNvPr>
              <p:cNvSpPr txBox="1"/>
              <p:nvPr/>
            </p:nvSpPr>
            <p:spPr>
              <a:xfrm>
                <a:off x="5898452" y="2913056"/>
                <a:ext cx="256673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D384D9E0-BF7C-4C47-B053-FBEEE210E44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8452" y="2913056"/>
                <a:ext cx="256673" cy="276999"/>
              </a:xfrm>
              <a:prstGeom prst="rect">
                <a:avLst/>
              </a:prstGeom>
              <a:blipFill>
                <a:blip r:embed="rId4"/>
                <a:stretch>
                  <a:fillRect l="-9091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AAF012CC-DDBD-6D45-8365-55700A840FCB}"/>
                  </a:ext>
                </a:extLst>
              </p:cNvPr>
              <p:cNvSpPr txBox="1"/>
              <p:nvPr/>
            </p:nvSpPr>
            <p:spPr>
              <a:xfrm>
                <a:off x="6253622" y="2881837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AAF012CC-DDBD-6D45-8365-55700A840FC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3622" y="2881837"/>
                <a:ext cx="261995" cy="276999"/>
              </a:xfrm>
              <a:prstGeom prst="rect">
                <a:avLst/>
              </a:prstGeom>
              <a:blipFill>
                <a:blip r:embed="rId5"/>
                <a:stretch>
                  <a:fillRect l="-14286" r="-4762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67C0419A-003C-BD4D-A017-B3CD617D6E68}"/>
                  </a:ext>
                </a:extLst>
              </p:cNvPr>
              <p:cNvSpPr txBox="1"/>
              <p:nvPr/>
            </p:nvSpPr>
            <p:spPr>
              <a:xfrm>
                <a:off x="5913243" y="3389260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67C0419A-003C-BD4D-A017-B3CD617D6E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3243" y="3389260"/>
                <a:ext cx="261995" cy="276999"/>
              </a:xfrm>
              <a:prstGeom prst="rect">
                <a:avLst/>
              </a:prstGeom>
              <a:blipFill>
                <a:blip r:embed="rId6"/>
                <a:stretch>
                  <a:fillRect l="-9524" r="-4762" b="-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Box 46">
                <a:extLst>
                  <a:ext uri="{FF2B5EF4-FFF2-40B4-BE49-F238E27FC236}">
                    <a16:creationId xmlns:a16="http://schemas.microsoft.com/office/drawing/2014/main" id="{B7637FCE-B64B-5049-BCFC-5FF9A1005066}"/>
                  </a:ext>
                </a:extLst>
              </p:cNvPr>
              <p:cNvSpPr txBox="1"/>
              <p:nvPr/>
            </p:nvSpPr>
            <p:spPr>
              <a:xfrm>
                <a:off x="6421148" y="3051556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47" name="TextBox 46">
                <a:extLst>
                  <a:ext uri="{FF2B5EF4-FFF2-40B4-BE49-F238E27FC236}">
                    <a16:creationId xmlns:a16="http://schemas.microsoft.com/office/drawing/2014/main" id="{B7637FCE-B64B-5049-BCFC-5FF9A100506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1148" y="3051556"/>
                <a:ext cx="261995" cy="276999"/>
              </a:xfrm>
              <a:prstGeom prst="rect">
                <a:avLst/>
              </a:prstGeom>
              <a:blipFill>
                <a:blip r:embed="rId7"/>
                <a:stretch>
                  <a:fillRect l="-9524" r="-4762" b="-909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Box 47">
                <a:extLst>
                  <a:ext uri="{FF2B5EF4-FFF2-40B4-BE49-F238E27FC236}">
                    <a16:creationId xmlns:a16="http://schemas.microsoft.com/office/drawing/2014/main" id="{5C935263-DF0C-E644-BE62-0D6CEF477A5D}"/>
                  </a:ext>
                </a:extLst>
              </p:cNvPr>
              <p:cNvSpPr txBox="1"/>
              <p:nvPr/>
            </p:nvSpPr>
            <p:spPr>
              <a:xfrm>
                <a:off x="5922408" y="3553922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48" name="TextBox 47">
                <a:extLst>
                  <a:ext uri="{FF2B5EF4-FFF2-40B4-BE49-F238E27FC236}">
                    <a16:creationId xmlns:a16="http://schemas.microsoft.com/office/drawing/2014/main" id="{5C935263-DF0C-E644-BE62-0D6CEF477A5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2408" y="3553922"/>
                <a:ext cx="261995" cy="276999"/>
              </a:xfrm>
              <a:prstGeom prst="rect">
                <a:avLst/>
              </a:prstGeom>
              <a:blipFill>
                <a:blip r:embed="rId8"/>
                <a:stretch>
                  <a:fillRect l="-9091" r="-4545" b="-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0A39851F-0DD0-0348-A9FA-1F16EF98D59F}"/>
                  </a:ext>
                </a:extLst>
              </p:cNvPr>
              <p:cNvSpPr txBox="1"/>
              <p:nvPr/>
            </p:nvSpPr>
            <p:spPr>
              <a:xfrm>
                <a:off x="7180799" y="3859232"/>
                <a:ext cx="35445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0A39851F-0DD0-0348-A9FA-1F16EF98D59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0799" y="3859232"/>
                <a:ext cx="354456" cy="276999"/>
              </a:xfrm>
              <a:prstGeom prst="rect">
                <a:avLst/>
              </a:prstGeom>
              <a:blipFill>
                <a:blip r:embed="rId9"/>
                <a:stretch>
                  <a:fillRect l="-3448" r="-3448" b="-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A5EB44D6-F63A-A447-A05E-C65658AD9E79}"/>
                  </a:ext>
                </a:extLst>
              </p:cNvPr>
              <p:cNvSpPr txBox="1"/>
              <p:nvPr/>
            </p:nvSpPr>
            <p:spPr>
              <a:xfrm>
                <a:off x="6782846" y="3816972"/>
                <a:ext cx="25718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9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A5EB44D6-F63A-A447-A05E-C65658AD9E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2846" y="3816972"/>
                <a:ext cx="257186" cy="276999"/>
              </a:xfrm>
              <a:prstGeom prst="rect">
                <a:avLst/>
              </a:prstGeom>
              <a:blipFill>
                <a:blip r:embed="rId10"/>
                <a:stretch>
                  <a:fillRect l="-9524" r="-4762" b="-1363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149DAA46-2BE1-334C-B91A-0A04F5EC4F4A}"/>
                  </a:ext>
                </a:extLst>
              </p:cNvPr>
              <p:cNvSpPr txBox="1"/>
              <p:nvPr/>
            </p:nvSpPr>
            <p:spPr>
              <a:xfrm>
                <a:off x="6962620" y="3585326"/>
                <a:ext cx="35445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149DAA46-2BE1-334C-B91A-0A04F5EC4F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2620" y="3585326"/>
                <a:ext cx="354456" cy="276999"/>
              </a:xfrm>
              <a:prstGeom prst="rect">
                <a:avLst/>
              </a:prstGeom>
              <a:blipFill>
                <a:blip r:embed="rId11"/>
                <a:stretch>
                  <a:fillRect l="-6897" r="-3448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22C3DCA0-A86B-CA4C-8567-5A0DD44DAFE4}"/>
                  </a:ext>
                </a:extLst>
              </p:cNvPr>
              <p:cNvSpPr txBox="1"/>
              <p:nvPr/>
            </p:nvSpPr>
            <p:spPr>
              <a:xfrm>
                <a:off x="6346380" y="3738448"/>
                <a:ext cx="256673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22C3DCA0-A86B-CA4C-8567-5A0DD44DAF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380" y="3738448"/>
                <a:ext cx="256673" cy="276999"/>
              </a:xfrm>
              <a:prstGeom prst="rect">
                <a:avLst/>
              </a:prstGeom>
              <a:blipFill>
                <a:blip r:embed="rId12"/>
                <a:stretch>
                  <a:fillRect l="-14286" r="-4762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58D2267E-8066-3846-B136-4B9EC469AB85}"/>
                  </a:ext>
                </a:extLst>
              </p:cNvPr>
              <p:cNvSpPr txBox="1"/>
              <p:nvPr/>
            </p:nvSpPr>
            <p:spPr>
              <a:xfrm>
                <a:off x="6135041" y="3784836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7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58D2267E-8066-3846-B136-4B9EC469AB8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5041" y="3784836"/>
                <a:ext cx="261995" cy="276999"/>
              </a:xfrm>
              <a:prstGeom prst="rect">
                <a:avLst/>
              </a:prstGeom>
              <a:blipFill>
                <a:blip r:embed="rId13"/>
                <a:stretch>
                  <a:fillRect l="-9091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494E9FAB-B75E-FE4E-85BE-B92B198A9D9F}"/>
                  </a:ext>
                </a:extLst>
              </p:cNvPr>
              <p:cNvSpPr txBox="1"/>
              <p:nvPr/>
            </p:nvSpPr>
            <p:spPr>
              <a:xfrm>
                <a:off x="6141021" y="3585326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494E9FAB-B75E-FE4E-85BE-B92B198A9D9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1021" y="3585326"/>
                <a:ext cx="261995" cy="276999"/>
              </a:xfrm>
              <a:prstGeom prst="rect">
                <a:avLst/>
              </a:prstGeom>
              <a:blipFill>
                <a:blip r:embed="rId14"/>
                <a:stretch>
                  <a:fillRect l="-14286" r="-4762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844DDAB7-A2C7-0E47-BC2D-543344B0C8B2}"/>
                  </a:ext>
                </a:extLst>
              </p:cNvPr>
              <p:cNvSpPr txBox="1"/>
              <p:nvPr/>
            </p:nvSpPr>
            <p:spPr>
              <a:xfrm>
                <a:off x="7644917" y="4035532"/>
                <a:ext cx="35445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844DDAB7-A2C7-0E47-BC2D-543344B0C8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4917" y="4035532"/>
                <a:ext cx="354456" cy="276999"/>
              </a:xfrm>
              <a:prstGeom prst="rect">
                <a:avLst/>
              </a:prstGeom>
              <a:blipFill>
                <a:blip r:embed="rId15"/>
                <a:stretch>
                  <a:fillRect l="-6897" r="-3448" b="-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C0D99BD2-F407-034A-8DC6-1DD8021061E3}"/>
                  </a:ext>
                </a:extLst>
              </p:cNvPr>
              <p:cNvSpPr txBox="1"/>
              <p:nvPr/>
            </p:nvSpPr>
            <p:spPr>
              <a:xfrm>
                <a:off x="5133448" y="1484075"/>
                <a:ext cx="2972352" cy="3822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b="0" dirty="0"/>
                  <a:t>Cost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=10 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US" dirty="0"/>
                  <a:t>, more like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den>
                    </m:f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C0D99BD2-F407-034A-8DC6-1DD8021061E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3448" y="1484075"/>
                <a:ext cx="2972352" cy="382284"/>
              </a:xfrm>
              <a:prstGeom prst="rect">
                <a:avLst/>
              </a:prstGeom>
              <a:blipFill>
                <a:blip r:embed="rId16"/>
                <a:stretch>
                  <a:fillRect l="-1277" t="-106452" r="-2553" b="-1580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258127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729E1-E687-1742-B39D-B76A3A75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346" y="10745"/>
            <a:ext cx="8711230" cy="1325563"/>
          </a:xfrm>
        </p:spPr>
        <p:txBody>
          <a:bodyPr/>
          <a:lstStyle/>
          <a:p>
            <a:r>
              <a:rPr lang="en-US" dirty="0"/>
              <a:t>Support vector classifier – soft margin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8E62A73-AD8A-1946-83FF-C207619FCB8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30346" y="1610961"/>
                <a:ext cx="3943350" cy="4849141"/>
              </a:xfrm>
            </p:spPr>
            <p:txBody>
              <a:bodyPr>
                <a:normAutofit fontScale="62500" lnSpcReduction="20000"/>
              </a:bodyPr>
              <a:lstStyle/>
              <a:p>
                <a:r>
                  <a:rPr lang="en-US" dirty="0"/>
                  <a:t>The slack variable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US" dirty="0"/>
                  <a:t> implies where observation located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US" b="0" dirty="0"/>
                  <a:t> means located on correct side of boundary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&gt;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en-US" dirty="0"/>
                  <a:t> means located on wrong side of boundary (boundary violated)</a:t>
                </a:r>
                <a:endParaRPr lang="en-US" b="0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&gt;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r>
                  <a:rPr lang="en-US" dirty="0"/>
                  <a:t> means located on wrong side of hyperplane</a:t>
                </a:r>
              </a:p>
              <a:p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US" dirty="0"/>
                  <a:t> is a tuning parameter (overall budget) that indicates how much decision boundary crossing is allowable: bigger = wider margin. </a:t>
                </a:r>
              </a:p>
              <a:p>
                <a:r>
                  <a:rPr lang="en-US" dirty="0"/>
                  <a:t>Total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US" dirty="0"/>
                  <a:t>’s need to be 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</m:t>
                    </m:r>
                  </m:oMath>
                </a14:m>
                <a:endParaRPr lang="en-US" dirty="0"/>
              </a:p>
              <a:p>
                <a:r>
                  <a:rPr lang="en-US" dirty="0"/>
                  <a:t>Note that in the </a:t>
                </a:r>
                <a:r>
                  <a:rPr lang="en-US" dirty="0" err="1">
                    <a:latin typeface="Courier" pitchFamily="2" charset="0"/>
                  </a:rPr>
                  <a:t>svm</a:t>
                </a:r>
                <a:r>
                  <a:rPr lang="en-US" dirty="0"/>
                  <a:t> function specify a cost (instead of budget): bigger cost = smaller margin, i.e. less crossings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8E62A73-AD8A-1946-83FF-C207619FCB8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30346" y="1610961"/>
                <a:ext cx="3943350" cy="4849141"/>
              </a:xfrm>
              <a:blipFill>
                <a:blip r:embed="rId2"/>
                <a:stretch>
                  <a:fillRect l="-962" t="-1567" r="-12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A30DD323-689F-4441-8C27-6260A7C516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428" y="1691144"/>
            <a:ext cx="4572000" cy="45720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43EB13A-A9CB-ED4B-8599-1C5FA1E66844}"/>
              </a:ext>
            </a:extLst>
          </p:cNvPr>
          <p:cNvCxnSpPr>
            <a:cxnSpLocks/>
          </p:cNvCxnSpPr>
          <p:nvPr/>
        </p:nvCxnSpPr>
        <p:spPr>
          <a:xfrm flipH="1">
            <a:off x="5889180" y="3075709"/>
            <a:ext cx="334974" cy="35329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5F7FD12-571B-D045-8025-CBAE028AED3F}"/>
              </a:ext>
            </a:extLst>
          </p:cNvPr>
          <p:cNvCxnSpPr>
            <a:cxnSpLocks/>
          </p:cNvCxnSpPr>
          <p:nvPr/>
        </p:nvCxnSpPr>
        <p:spPr>
          <a:xfrm flipH="1">
            <a:off x="6110237" y="3328555"/>
            <a:ext cx="190118" cy="204354"/>
          </a:xfrm>
          <a:prstGeom prst="straightConnector1">
            <a:avLst/>
          </a:prstGeom>
          <a:ln w="19050">
            <a:solidFill>
              <a:schemeClr val="tx1"/>
            </a:solidFill>
            <a:headEnd type="triangle" w="med" len="me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3FC6240-BB0F-8143-BB69-1EA8827D5BC0}"/>
              </a:ext>
            </a:extLst>
          </p:cNvPr>
          <p:cNvCxnSpPr>
            <a:cxnSpLocks/>
          </p:cNvCxnSpPr>
          <p:nvPr/>
        </p:nvCxnSpPr>
        <p:spPr>
          <a:xfrm flipH="1">
            <a:off x="6476428" y="3673824"/>
            <a:ext cx="143196" cy="129249"/>
          </a:xfrm>
          <a:prstGeom prst="straightConnector1">
            <a:avLst/>
          </a:prstGeom>
          <a:ln w="19050">
            <a:solidFill>
              <a:schemeClr val="tx1"/>
            </a:solidFill>
            <a:headEnd type="triangle" w="med" len="me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F71BE26-E883-6B4B-851D-45561C8D96F5}"/>
              </a:ext>
            </a:extLst>
          </p:cNvPr>
          <p:cNvCxnSpPr>
            <a:cxnSpLocks/>
          </p:cNvCxnSpPr>
          <p:nvPr/>
        </p:nvCxnSpPr>
        <p:spPr>
          <a:xfrm flipH="1">
            <a:off x="6205296" y="3086099"/>
            <a:ext cx="64062" cy="7273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9CDD661-EC91-3348-A84A-30D010355EAD}"/>
              </a:ext>
            </a:extLst>
          </p:cNvPr>
          <p:cNvCxnSpPr>
            <a:cxnSpLocks/>
          </p:cNvCxnSpPr>
          <p:nvPr/>
        </p:nvCxnSpPr>
        <p:spPr>
          <a:xfrm flipH="1">
            <a:off x="7120416" y="3882311"/>
            <a:ext cx="140364" cy="16667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EC3EBF3-4B53-414B-B349-54DDD06AFE65}"/>
              </a:ext>
            </a:extLst>
          </p:cNvPr>
          <p:cNvCxnSpPr>
            <a:cxnSpLocks/>
          </p:cNvCxnSpPr>
          <p:nvPr/>
        </p:nvCxnSpPr>
        <p:spPr>
          <a:xfrm flipH="1">
            <a:off x="6346380" y="3609109"/>
            <a:ext cx="90669" cy="76200"/>
          </a:xfrm>
          <a:prstGeom prst="straightConnector1">
            <a:avLst/>
          </a:prstGeom>
          <a:ln w="19050">
            <a:solidFill>
              <a:schemeClr val="tx1"/>
            </a:solidFill>
            <a:headEnd type="triangle" w="med" len="me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7AE8CB27-D21B-6A43-B216-BA69F2EF138D}"/>
              </a:ext>
            </a:extLst>
          </p:cNvPr>
          <p:cNvCxnSpPr>
            <a:cxnSpLocks/>
          </p:cNvCxnSpPr>
          <p:nvPr/>
        </p:nvCxnSpPr>
        <p:spPr>
          <a:xfrm flipH="1">
            <a:off x="6932527" y="3955472"/>
            <a:ext cx="171156" cy="187037"/>
          </a:xfrm>
          <a:prstGeom prst="straightConnector1">
            <a:avLst/>
          </a:prstGeom>
          <a:ln w="19050">
            <a:solidFill>
              <a:schemeClr val="tx1"/>
            </a:solidFill>
            <a:headEnd type="triangle" w="med" len="me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D384D9E0-BF7C-4C47-B053-FBEEE210E441}"/>
                  </a:ext>
                </a:extLst>
              </p:cNvPr>
              <p:cNvSpPr txBox="1"/>
              <p:nvPr/>
            </p:nvSpPr>
            <p:spPr>
              <a:xfrm>
                <a:off x="5898452" y="2913056"/>
                <a:ext cx="256673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D384D9E0-BF7C-4C47-B053-FBEEE210E44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8452" y="2913056"/>
                <a:ext cx="256673" cy="276999"/>
              </a:xfrm>
              <a:prstGeom prst="rect">
                <a:avLst/>
              </a:prstGeom>
              <a:blipFill>
                <a:blip r:embed="rId4"/>
                <a:stretch>
                  <a:fillRect l="-9091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AAF012CC-DDBD-6D45-8365-55700A840FCB}"/>
                  </a:ext>
                </a:extLst>
              </p:cNvPr>
              <p:cNvSpPr txBox="1"/>
              <p:nvPr/>
            </p:nvSpPr>
            <p:spPr>
              <a:xfrm>
                <a:off x="6253622" y="2881837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AAF012CC-DDBD-6D45-8365-55700A840FC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3622" y="2881837"/>
                <a:ext cx="261995" cy="276999"/>
              </a:xfrm>
              <a:prstGeom prst="rect">
                <a:avLst/>
              </a:prstGeom>
              <a:blipFill>
                <a:blip r:embed="rId5"/>
                <a:stretch>
                  <a:fillRect l="-14286" r="-4762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67C0419A-003C-BD4D-A017-B3CD617D6E68}"/>
                  </a:ext>
                </a:extLst>
              </p:cNvPr>
              <p:cNvSpPr txBox="1"/>
              <p:nvPr/>
            </p:nvSpPr>
            <p:spPr>
              <a:xfrm>
                <a:off x="5913243" y="3389260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67C0419A-003C-BD4D-A017-B3CD617D6E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3243" y="3389260"/>
                <a:ext cx="261995" cy="276999"/>
              </a:xfrm>
              <a:prstGeom prst="rect">
                <a:avLst/>
              </a:prstGeom>
              <a:blipFill>
                <a:blip r:embed="rId6"/>
                <a:stretch>
                  <a:fillRect l="-9524" r="-4762" b="-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Box 46">
                <a:extLst>
                  <a:ext uri="{FF2B5EF4-FFF2-40B4-BE49-F238E27FC236}">
                    <a16:creationId xmlns:a16="http://schemas.microsoft.com/office/drawing/2014/main" id="{B7637FCE-B64B-5049-BCFC-5FF9A1005066}"/>
                  </a:ext>
                </a:extLst>
              </p:cNvPr>
              <p:cNvSpPr txBox="1"/>
              <p:nvPr/>
            </p:nvSpPr>
            <p:spPr>
              <a:xfrm>
                <a:off x="6421148" y="3051556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47" name="TextBox 46">
                <a:extLst>
                  <a:ext uri="{FF2B5EF4-FFF2-40B4-BE49-F238E27FC236}">
                    <a16:creationId xmlns:a16="http://schemas.microsoft.com/office/drawing/2014/main" id="{B7637FCE-B64B-5049-BCFC-5FF9A100506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1148" y="3051556"/>
                <a:ext cx="261995" cy="276999"/>
              </a:xfrm>
              <a:prstGeom prst="rect">
                <a:avLst/>
              </a:prstGeom>
              <a:blipFill>
                <a:blip r:embed="rId7"/>
                <a:stretch>
                  <a:fillRect l="-9524" r="-4762" b="-909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Box 47">
                <a:extLst>
                  <a:ext uri="{FF2B5EF4-FFF2-40B4-BE49-F238E27FC236}">
                    <a16:creationId xmlns:a16="http://schemas.microsoft.com/office/drawing/2014/main" id="{5C935263-DF0C-E644-BE62-0D6CEF477A5D}"/>
                  </a:ext>
                </a:extLst>
              </p:cNvPr>
              <p:cNvSpPr txBox="1"/>
              <p:nvPr/>
            </p:nvSpPr>
            <p:spPr>
              <a:xfrm>
                <a:off x="5922408" y="3553922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48" name="TextBox 47">
                <a:extLst>
                  <a:ext uri="{FF2B5EF4-FFF2-40B4-BE49-F238E27FC236}">
                    <a16:creationId xmlns:a16="http://schemas.microsoft.com/office/drawing/2014/main" id="{5C935263-DF0C-E644-BE62-0D6CEF477A5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2408" y="3553922"/>
                <a:ext cx="261995" cy="276999"/>
              </a:xfrm>
              <a:prstGeom prst="rect">
                <a:avLst/>
              </a:prstGeom>
              <a:blipFill>
                <a:blip r:embed="rId8"/>
                <a:stretch>
                  <a:fillRect l="-9091" r="-4545" b="-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0A39851F-0DD0-0348-A9FA-1F16EF98D59F}"/>
                  </a:ext>
                </a:extLst>
              </p:cNvPr>
              <p:cNvSpPr txBox="1"/>
              <p:nvPr/>
            </p:nvSpPr>
            <p:spPr>
              <a:xfrm>
                <a:off x="7180799" y="3859232"/>
                <a:ext cx="35445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0A39851F-0DD0-0348-A9FA-1F16EF98D59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0799" y="3859232"/>
                <a:ext cx="354456" cy="276999"/>
              </a:xfrm>
              <a:prstGeom prst="rect">
                <a:avLst/>
              </a:prstGeom>
              <a:blipFill>
                <a:blip r:embed="rId9"/>
                <a:stretch>
                  <a:fillRect l="-3448" r="-3448" b="-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A5EB44D6-F63A-A447-A05E-C65658AD9E79}"/>
                  </a:ext>
                </a:extLst>
              </p:cNvPr>
              <p:cNvSpPr txBox="1"/>
              <p:nvPr/>
            </p:nvSpPr>
            <p:spPr>
              <a:xfrm>
                <a:off x="6782846" y="3816972"/>
                <a:ext cx="25718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9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A5EB44D6-F63A-A447-A05E-C65658AD9E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2846" y="3816972"/>
                <a:ext cx="257186" cy="276999"/>
              </a:xfrm>
              <a:prstGeom prst="rect">
                <a:avLst/>
              </a:prstGeom>
              <a:blipFill>
                <a:blip r:embed="rId10"/>
                <a:stretch>
                  <a:fillRect l="-9524" r="-4762" b="-1363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149DAA46-2BE1-334C-B91A-0A04F5EC4F4A}"/>
                  </a:ext>
                </a:extLst>
              </p:cNvPr>
              <p:cNvSpPr txBox="1"/>
              <p:nvPr/>
            </p:nvSpPr>
            <p:spPr>
              <a:xfrm>
                <a:off x="6962620" y="3585326"/>
                <a:ext cx="35445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149DAA46-2BE1-334C-B91A-0A04F5EC4F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2620" y="3585326"/>
                <a:ext cx="354456" cy="276999"/>
              </a:xfrm>
              <a:prstGeom prst="rect">
                <a:avLst/>
              </a:prstGeom>
              <a:blipFill>
                <a:blip r:embed="rId11"/>
                <a:stretch>
                  <a:fillRect l="-6897" r="-3448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22C3DCA0-A86B-CA4C-8567-5A0DD44DAFE4}"/>
                  </a:ext>
                </a:extLst>
              </p:cNvPr>
              <p:cNvSpPr txBox="1"/>
              <p:nvPr/>
            </p:nvSpPr>
            <p:spPr>
              <a:xfrm>
                <a:off x="6346380" y="3738448"/>
                <a:ext cx="256673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22C3DCA0-A86B-CA4C-8567-5A0DD44DAF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380" y="3738448"/>
                <a:ext cx="256673" cy="276999"/>
              </a:xfrm>
              <a:prstGeom prst="rect">
                <a:avLst/>
              </a:prstGeom>
              <a:blipFill>
                <a:blip r:embed="rId12"/>
                <a:stretch>
                  <a:fillRect l="-14286" r="-4762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58D2267E-8066-3846-B136-4B9EC469AB85}"/>
                  </a:ext>
                </a:extLst>
              </p:cNvPr>
              <p:cNvSpPr txBox="1"/>
              <p:nvPr/>
            </p:nvSpPr>
            <p:spPr>
              <a:xfrm>
                <a:off x="6135041" y="3784836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7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58D2267E-8066-3846-B136-4B9EC469AB8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5041" y="3784836"/>
                <a:ext cx="261995" cy="276999"/>
              </a:xfrm>
              <a:prstGeom prst="rect">
                <a:avLst/>
              </a:prstGeom>
              <a:blipFill>
                <a:blip r:embed="rId13"/>
                <a:stretch>
                  <a:fillRect l="-9091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494E9FAB-B75E-FE4E-85BE-B92B198A9D9F}"/>
                  </a:ext>
                </a:extLst>
              </p:cNvPr>
              <p:cNvSpPr txBox="1"/>
              <p:nvPr/>
            </p:nvSpPr>
            <p:spPr>
              <a:xfrm>
                <a:off x="6141021" y="3585326"/>
                <a:ext cx="26199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494E9FAB-B75E-FE4E-85BE-B92B198A9D9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1021" y="3585326"/>
                <a:ext cx="261995" cy="276999"/>
              </a:xfrm>
              <a:prstGeom prst="rect">
                <a:avLst/>
              </a:prstGeom>
              <a:blipFill>
                <a:blip r:embed="rId14"/>
                <a:stretch>
                  <a:fillRect l="-14286" r="-4762" b="-130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844DDAB7-A2C7-0E47-BC2D-543344B0C8B2}"/>
                  </a:ext>
                </a:extLst>
              </p:cNvPr>
              <p:cNvSpPr txBox="1"/>
              <p:nvPr/>
            </p:nvSpPr>
            <p:spPr>
              <a:xfrm>
                <a:off x="7644917" y="4035532"/>
                <a:ext cx="35445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844DDAB7-A2C7-0E47-BC2D-543344B0C8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4917" y="4035532"/>
                <a:ext cx="354456" cy="276999"/>
              </a:xfrm>
              <a:prstGeom prst="rect">
                <a:avLst/>
              </a:prstGeom>
              <a:blipFill>
                <a:blip r:embed="rId15"/>
                <a:stretch>
                  <a:fillRect l="-6897" r="-3448" b="-86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C0D99BD2-F407-034A-8DC6-1DD8021061E3}"/>
                  </a:ext>
                </a:extLst>
              </p:cNvPr>
              <p:cNvSpPr txBox="1"/>
              <p:nvPr/>
            </p:nvSpPr>
            <p:spPr>
              <a:xfrm>
                <a:off x="5133448" y="1484075"/>
                <a:ext cx="2972352" cy="3822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b="0" dirty="0"/>
                  <a:t>Cost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=10 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US" dirty="0"/>
                  <a:t>, more like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den>
                    </m:f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C0D99BD2-F407-034A-8DC6-1DD8021061E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3448" y="1484075"/>
                <a:ext cx="2972352" cy="382284"/>
              </a:xfrm>
              <a:prstGeom prst="rect">
                <a:avLst/>
              </a:prstGeom>
              <a:blipFill>
                <a:blip r:embed="rId16"/>
                <a:stretch>
                  <a:fillRect l="-1277" t="-106452" r="-2553" b="-1580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4880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996AC512-02F5-3E49-8B0D-8C7B5545F344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US" dirty="0"/>
                  <a:t>Different costs (and budgets,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US" dirty="0"/>
                  <a:t>)</a:t>
                </a:r>
              </a:p>
            </p:txBody>
          </p:sp>
        </mc:Choice>
        <mc:Fallback xmlns="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996AC512-02F5-3E49-8B0D-8C7B5545F34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2"/>
                <a:stretch>
                  <a:fillRect l="-32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E4FA9660-C749-CA4F-9024-D361EF801C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92" y="1691144"/>
            <a:ext cx="4572000" cy="4572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3984AD-B0F7-7543-8B94-5864665451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691144"/>
            <a:ext cx="4572000" cy="4572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26AFF8A-EDAA-C743-86B6-04C9941B5D2A}"/>
                  </a:ext>
                </a:extLst>
              </p:cNvPr>
              <p:cNvSpPr txBox="1"/>
              <p:nvPr/>
            </p:nvSpPr>
            <p:spPr>
              <a:xfrm>
                <a:off x="1166985" y="1506478"/>
                <a:ext cx="25067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b="0" dirty="0"/>
                  <a:t>Cost = 1 (budget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US" b="0" dirty="0"/>
                  <a:t> large)</a:t>
                </a:r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26AFF8A-EDAA-C743-86B6-04C9941B5D2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6985" y="1506478"/>
                <a:ext cx="2506776" cy="369332"/>
              </a:xfrm>
              <a:prstGeom prst="rect">
                <a:avLst/>
              </a:prstGeom>
              <a:blipFill>
                <a:blip r:embed="rId5"/>
                <a:stretch>
                  <a:fillRect l="-2020" t="-6667" r="-1010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DA82AD0-E452-9945-8046-C1AEEF2988CF}"/>
                  </a:ext>
                </a:extLst>
              </p:cNvPr>
              <p:cNvSpPr txBox="1"/>
              <p:nvPr/>
            </p:nvSpPr>
            <p:spPr>
              <a:xfrm>
                <a:off x="5728373" y="1506478"/>
                <a:ext cx="27683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b="0" dirty="0"/>
                  <a:t>Cost = 100 (budget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US" b="0" dirty="0"/>
                  <a:t> small)</a:t>
                </a:r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DA82AD0-E452-9945-8046-C1AEEF2988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8373" y="1506478"/>
                <a:ext cx="2768322" cy="369332"/>
              </a:xfrm>
              <a:prstGeom prst="rect">
                <a:avLst/>
              </a:prstGeom>
              <a:blipFill>
                <a:blip r:embed="rId6"/>
                <a:stretch>
                  <a:fillRect l="-1826" t="-6667" r="-913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776292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729E1-E687-1742-B39D-B76A3A75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346" y="10745"/>
            <a:ext cx="8711230" cy="1325563"/>
          </a:xfrm>
        </p:spPr>
        <p:txBody>
          <a:bodyPr/>
          <a:lstStyle/>
          <a:p>
            <a:r>
              <a:rPr lang="en-US" dirty="0"/>
              <a:t>How to find the best cost?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62A73-AD8A-1946-83FF-C207619FC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291" y="1479837"/>
            <a:ext cx="4093681" cy="4849141"/>
          </a:xfrm>
        </p:spPr>
        <p:txBody>
          <a:bodyPr>
            <a:normAutofit/>
          </a:bodyPr>
          <a:lstStyle/>
          <a:p>
            <a:r>
              <a:rPr lang="en-US" dirty="0">
                <a:latin typeface="Courier" pitchFamily="2" charset="0"/>
              </a:rPr>
              <a:t>e1071</a:t>
            </a:r>
            <a:r>
              <a:rPr lang="en-US" dirty="0"/>
              <a:t> includes function "</a:t>
            </a:r>
            <a:r>
              <a:rPr lang="en-US" dirty="0">
                <a:latin typeface="Courier" pitchFamily="2" charset="0"/>
              </a:rPr>
              <a:t>tune</a:t>
            </a:r>
            <a:r>
              <a:rPr lang="en-US" dirty="0"/>
              <a:t>" to perform      10-fold cross-validation</a:t>
            </a:r>
          </a:p>
          <a:p>
            <a:r>
              <a:rPr lang="en-US" dirty="0"/>
              <a:t>In a larger dataset you might want to refine the search even further</a:t>
            </a:r>
          </a:p>
          <a:p>
            <a:r>
              <a:rPr lang="en-US" dirty="0"/>
              <a:t>e.g. </a:t>
            </a:r>
            <a:r>
              <a:rPr lang="en-US" dirty="0">
                <a:latin typeface="Courier" pitchFamily="2" charset="0"/>
              </a:rPr>
              <a:t>cost &lt;-c(0.3,0.5,0.8)</a:t>
            </a:r>
            <a:r>
              <a:rPr lang="en-US" dirty="0"/>
              <a:t> etc.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F6474E-E050-1043-B3E1-80657EB0E0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4972" y="1623367"/>
            <a:ext cx="4747975" cy="48491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7117266-BD65-FC4E-A2DF-AD5298F97B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800" y="3564082"/>
            <a:ext cx="2587336" cy="25873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3B9CE0E-F0B9-B548-A8B8-CEB9E9A8C34B}"/>
              </a:ext>
            </a:extLst>
          </p:cNvPr>
          <p:cNvSpPr txBox="1"/>
          <p:nvPr/>
        </p:nvSpPr>
        <p:spPr>
          <a:xfrm>
            <a:off x="7327930" y="3230237"/>
            <a:ext cx="1118534" cy="369332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Cost = 0.3</a:t>
            </a:r>
          </a:p>
        </p:txBody>
      </p:sp>
    </p:spTree>
    <p:extLst>
      <p:ext uri="{BB962C8B-B14F-4D97-AF65-F5344CB8AC3E}">
        <p14:creationId xmlns:p14="http://schemas.microsoft.com/office/powerpoint/2010/main" val="268281899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665F070-467B-254D-9640-19BB71599F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716" y="1679650"/>
            <a:ext cx="4572000" cy="457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689CF0-B8E4-7745-B011-1F05593A1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Nonlinear boundary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36C6500-3872-A041-BBE0-5CA2550E2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305" y="1789981"/>
            <a:ext cx="3674040" cy="4351338"/>
          </a:xfrm>
        </p:spPr>
        <p:txBody>
          <a:bodyPr/>
          <a:lstStyle/>
          <a:p>
            <a:r>
              <a:rPr lang="en-US" dirty="0"/>
              <a:t>Here is a pathological case for a linear decision boundary</a:t>
            </a:r>
          </a:p>
        </p:txBody>
      </p:sp>
    </p:spTree>
    <p:extLst>
      <p:ext uri="{BB962C8B-B14F-4D97-AF65-F5344CB8AC3E}">
        <p14:creationId xmlns:p14="http://schemas.microsoft.com/office/powerpoint/2010/main" val="26140209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89CF0-B8E4-7745-B011-1F05593A1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Nonlinear boundary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4C42F-9D34-6A40-A398-2895363CB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305" y="1789981"/>
            <a:ext cx="3674040" cy="4351338"/>
          </a:xfrm>
        </p:spPr>
        <p:txBody>
          <a:bodyPr/>
          <a:lstStyle/>
          <a:p>
            <a:r>
              <a:rPr lang="en-US" dirty="0"/>
              <a:t>Here is a pathological case for a linear decision boundary</a:t>
            </a:r>
          </a:p>
          <a:p>
            <a:r>
              <a:rPr lang="en-US" dirty="0"/>
              <a:t>Even a really soft margin support vector classifier won’t help here (cost 0.1)</a:t>
            </a:r>
          </a:p>
          <a:p>
            <a:r>
              <a:rPr lang="en-US" dirty="0"/>
              <a:t>Need nonlinear boundary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050E25-FA5A-0F4B-8364-AD79B70275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716" y="1679650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53399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3FE0D-42C5-AA44-813E-D4E1C4419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Try higher order terms: feature expansion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FE4144C-0D8D-8C40-9E1E-EB0673999BA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88307" y="1691143"/>
                <a:ext cx="8127043" cy="4690867"/>
              </a:xfrm>
            </p:spPr>
            <p:txBody>
              <a:bodyPr>
                <a:normAutofit fontScale="70000" lnSpcReduction="200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US" dirty="0"/>
                  <a:t>Enlarge space of features to include transformed variables – e.g.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b="0" i="1" smtClean="0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, </m:t>
                    </m:r>
                    <m:sSubSup>
                      <m:sSubSup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bSup>
                    <m:r>
                      <a:rPr lang="en-US" b="0" i="1" smtClean="0">
                        <a:latin typeface="Cambria Math" panose="02040503050406030204" pitchFamily="18" charset="0"/>
                      </a:rPr>
                      <m:t>, </m:t>
                    </m:r>
                    <m:sSubSup>
                      <m:sSubSup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,…</m:t>
                    </m:r>
                  </m:oMath>
                </a14:m>
                <a:r>
                  <a:rPr lang="en-US" dirty="0"/>
                  <a:t> </a:t>
                </a:r>
              </a:p>
              <a:p>
                <a:pPr>
                  <a:lnSpc>
                    <a:spcPct val="120000"/>
                  </a:lnSpc>
                </a:pPr>
                <a:r>
                  <a:rPr lang="en-US" dirty="0"/>
                  <a:t>Now fit a linear support vector classifier with the enlarged space of features (similar to how we add quadratic and interaction terms in linear or logistic regression)</a:t>
                </a:r>
              </a:p>
              <a:p>
                <a:pPr>
                  <a:lnSpc>
                    <a:spcPct val="120000"/>
                  </a:lnSpc>
                </a:pPr>
                <a:r>
                  <a:rPr lang="en-US" dirty="0"/>
                  <a:t>This results in a nonlinear boundary when transformed back to the space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US" dirty="0"/>
              </a:p>
              <a:p>
                <a:pPr>
                  <a:lnSpc>
                    <a:spcPct val="120000"/>
                  </a:lnSpc>
                </a:pPr>
                <a:r>
                  <a:rPr lang="en-US" dirty="0"/>
                  <a:t>Note that we are not restricted to polynomial terms; we could use pretty much any transformation, e.g.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exp</m:t>
                        </m:r>
                      </m:fName>
                      <m:e>
                        <m:d>
                          <m:d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</m:e>
                        </m:d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, </m:t>
                        </m:r>
                      </m:e>
                    </m:func>
                    <m:r>
                      <m:rPr>
                        <m:sty m:val="p"/>
                      </m:rPr>
                      <a:rPr lang="en-US" b="0" i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⁡(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, or even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exp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⁡(</m:t>
                        </m:r>
                        <m:sSubSup>
                          <m:sSubSup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  <m:sup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2.5</m:t>
                            </m:r>
                          </m:sup>
                        </m:sSub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sup>
                    </m:sSubSup>
                  </m:oMath>
                </a14:m>
                <a:endParaRPr lang="en-US" dirty="0"/>
              </a:p>
              <a:p>
                <a:pPr>
                  <a:lnSpc>
                    <a:spcPct val="120000"/>
                  </a:lnSpc>
                </a:pPr>
                <a:r>
                  <a:rPr lang="en-US" dirty="0"/>
                  <a:t>The more transformed variables included, the more likely to fit the data well, but also more chance to overfit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FE4144C-0D8D-8C40-9E1E-EB0673999BA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88307" y="1691143"/>
                <a:ext cx="8127043" cy="4690867"/>
              </a:xfrm>
              <a:blipFill>
                <a:blip r:embed="rId2"/>
                <a:stretch>
                  <a:fillRect l="-624" t="-53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120627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3FE0D-42C5-AA44-813E-D4E1C4419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Higher order feature expansion: 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FE4144C-0D8D-8C40-9E1E-EB0673999BA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95878" y="1785089"/>
                <a:ext cx="8314934" cy="4351338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use quadratic polynomial expansion 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sSub>
                          <m:sSubPr>
                            <m:ctrlPr>
                              <a:rPr lang="en-US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b="0" i="1" smtClean="0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,</m:t>
                    </m:r>
                    <m:sSubSup>
                      <m:sSubSup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</m:oMath>
                </a14:m>
                <a:endParaRPr lang="en-US" dirty="0"/>
              </a:p>
              <a:p>
                <a:r>
                  <a:rPr lang="en-US" dirty="0"/>
                  <a:t>Then the decision boundary will take the form: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𝛽</m:t>
                                </m:r>
                              </m:e>
                              <m:sub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+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𝛽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5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US" dirty="0"/>
              </a:p>
              <a:p>
                <a:r>
                  <a:rPr lang="en-US" dirty="0"/>
                  <a:t>This is linear in terms of the set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dirty="0"/>
                  <a:t> and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</m:oMath>
                </a14:m>
                <a:endParaRPr lang="en-US" dirty="0"/>
              </a:p>
              <a:p>
                <a:r>
                  <a:rPr lang="en-US" dirty="0"/>
                  <a:t>But is nonlinear with respect to only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/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FE4144C-0D8D-8C40-9E1E-EB0673999BA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878" y="1785089"/>
                <a:ext cx="8314934" cy="4351338"/>
              </a:xfrm>
              <a:blipFill>
                <a:blip r:embed="rId2"/>
                <a:stretch>
                  <a:fillRect l="-1220" t="-145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11484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EEC277A-6612-E34D-AF59-F13948778E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716" y="1679650"/>
            <a:ext cx="4572000" cy="457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689CF0-B8E4-7745-B011-1F05593A1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Nonlinear boundary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5B4C42F-9D34-6A40-A398-2895363CB5A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305" y="1789981"/>
                <a:ext cx="3674040" cy="4351338"/>
              </a:xfrm>
            </p:spPr>
            <p:txBody>
              <a:bodyPr/>
              <a:lstStyle/>
              <a:p>
                <a:r>
                  <a:rPr lang="en-US" dirty="0"/>
                  <a:t>Back to our pathological case</a:t>
                </a:r>
              </a:p>
              <a:p>
                <a:r>
                  <a:rPr lang="en-US" dirty="0"/>
                  <a:t>Try a cubic expansion: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bSup>
                    <m:r>
                      <a:rPr lang="en-US" i="1">
                        <a:latin typeface="Cambria Math" panose="02040503050406030204" pitchFamily="18" charset="0"/>
                      </a:rPr>
                      <m:t>, </m:t>
                    </m:r>
                    <m:sSubSup>
                      <m:sSubSup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sSub>
                          <m:sSubPr>
                            <m:ctrlPr>
                              <a:rPr lang="en-US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and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bSup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5B4C42F-9D34-6A40-A398-2895363CB5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305" y="1789981"/>
                <a:ext cx="3674040" cy="4351338"/>
              </a:xfrm>
              <a:blipFill>
                <a:blip r:embed="rId3"/>
                <a:stretch>
                  <a:fillRect l="-2749" t="-1453" r="-274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513591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6B48B35-A7B2-2E42-8994-3CA991C845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716" y="1679650"/>
            <a:ext cx="4572000" cy="457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689CF0-B8E4-7745-B011-1F05593A1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Nonlinear boundary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5B4C42F-9D34-6A40-A398-2895363CB5A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305" y="1789981"/>
                <a:ext cx="3674040" cy="4351338"/>
              </a:xfrm>
            </p:spPr>
            <p:txBody>
              <a:bodyPr/>
              <a:lstStyle/>
              <a:p>
                <a:r>
                  <a:rPr lang="en-US" dirty="0"/>
                  <a:t>Back to our pathological case</a:t>
                </a:r>
              </a:p>
              <a:p>
                <a:r>
                  <a:rPr lang="en-US" dirty="0"/>
                  <a:t>Try a cubic expansion: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bSup>
                    <m:r>
                      <a:rPr lang="en-US" i="1">
                        <a:latin typeface="Cambria Math" panose="02040503050406030204" pitchFamily="18" charset="0"/>
                      </a:rPr>
                      <m:t>, </m:t>
                    </m:r>
                    <m:sSubSup>
                      <m:sSubSup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sSub>
                          <m:sSubPr>
                            <m:ctrlPr>
                              <a:rPr lang="en-US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and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bSup>
                  </m:oMath>
                </a14:m>
                <a:endParaRPr lang="en-US" dirty="0"/>
              </a:p>
              <a:p>
                <a:r>
                  <a:rPr lang="en-US" dirty="0"/>
                  <a:t>Cost = 0.1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5B4C42F-9D34-6A40-A398-2895363CB5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305" y="1789981"/>
                <a:ext cx="3674040" cy="4351338"/>
              </a:xfrm>
              <a:blipFill>
                <a:blip r:embed="rId3"/>
                <a:stretch>
                  <a:fillRect l="-2749" t="-1453" r="-274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4103658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6B48B35-A7B2-2E42-8994-3CA991C845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716" y="1336308"/>
            <a:ext cx="4572000" cy="457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689CF0-B8E4-7745-B011-1F05593A1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Nonlinear boundary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5B4C42F-9D34-6A40-A398-2895363CB5A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7682" y="1446639"/>
                <a:ext cx="3992371" cy="4351338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Back to our pathological case</a:t>
                </a:r>
              </a:p>
              <a:p>
                <a:r>
                  <a:rPr lang="en-US" dirty="0"/>
                  <a:t>Try a cubic expansion: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bSup>
                    <m:r>
                      <a:rPr lang="en-US" i="1">
                        <a:latin typeface="Cambria Math" panose="02040503050406030204" pitchFamily="18" charset="0"/>
                      </a:rPr>
                      <m:t>, </m:t>
                    </m:r>
                    <m:sSubSup>
                      <m:sSubSup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sSub>
                          <m:sSubPr>
                            <m:ctrlPr>
                              <a:rPr lang="en-US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US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and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bSup>
                  </m:oMath>
                </a14:m>
                <a:endParaRPr lang="en-US" dirty="0"/>
              </a:p>
              <a:p>
                <a:r>
                  <a:rPr lang="en-US" dirty="0"/>
                  <a:t>Cost = 0.1</a:t>
                </a:r>
              </a:p>
              <a:p>
                <a:r>
                  <a:rPr lang="en-US" dirty="0"/>
                  <a:t>But this is a lot of work – especially if try multiple large expansions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5B4C42F-9D34-6A40-A398-2895363CB5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7682" y="1446639"/>
                <a:ext cx="3992371" cy="4351338"/>
              </a:xfrm>
              <a:blipFill>
                <a:blip r:embed="rId3"/>
                <a:stretch>
                  <a:fillRect l="-2222" t="-1453" r="-2857" b="-290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B481CF69-CB40-5D40-9C08-93FD8BA98E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53" y="5908308"/>
            <a:ext cx="9144000" cy="645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74925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8AF09-DAEB-5C48-B2A1-93D022C34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Kernel trick!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60660-FC1A-004E-8B5A-C2B1825E0F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Polynomial number of terms gets large really fast if we increase the degree allowable (i.e. increase flexibility)</a:t>
            </a:r>
          </a:p>
          <a:p>
            <a:r>
              <a:rPr lang="en-US" dirty="0"/>
              <a:t>So we instead use a </a:t>
            </a:r>
            <a:r>
              <a:rPr lang="en-US" i="1" dirty="0"/>
              <a:t>kernel approach (trick) </a:t>
            </a:r>
            <a:r>
              <a:rPr lang="en-US" dirty="0"/>
              <a:t>to deal with nonlinearity</a:t>
            </a:r>
          </a:p>
          <a:p>
            <a:r>
              <a:rPr lang="en-US" dirty="0"/>
              <a:t>Will try to give a flavor as to how the kernel trick works but needs a lot of complex math to fully cover so will skate over details</a:t>
            </a:r>
          </a:p>
          <a:p>
            <a:r>
              <a:rPr lang="en-US" dirty="0"/>
              <a:t>First step we need to know of the </a:t>
            </a:r>
            <a:r>
              <a:rPr lang="en-US" i="1" dirty="0">
                <a:solidFill>
                  <a:srgbClr val="C00000"/>
                </a:solidFill>
              </a:rPr>
              <a:t>inner product</a:t>
            </a:r>
            <a:endParaRPr lang="en-US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52814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FE6BE-6805-B943-BFC8-48BF3CC9C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Inner product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A6E7570-B300-AE46-A7D3-6966969895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US" dirty="0"/>
                  <a:t>Consider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US" dirty="0"/>
                  <a:t> is a set of predictors for an observational unit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𝑖</m:t>
                    </m:r>
                  </m:oMath>
                </a14:m>
                <a:endParaRPr lang="en-US" dirty="0"/>
              </a:p>
              <a:p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𝑝</m:t>
                    </m:r>
                  </m:oMath>
                </a14:m>
                <a:r>
                  <a:rPr lang="en-US" dirty="0"/>
                  <a:t> is the number of predictors (or features)</a:t>
                </a:r>
              </a:p>
              <a:p>
                <a:r>
                  <a:rPr lang="en-US" dirty="0"/>
                  <a:t>Then the </a:t>
                </a:r>
                <a:r>
                  <a:rPr lang="en-US" i="1" dirty="0"/>
                  <a:t>inner product </a:t>
                </a:r>
                <a:r>
                  <a:rPr lang="en-US" dirty="0"/>
                  <a:t>between two observations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US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</m:sSub>
                  </m:oMath>
                </a14:m>
                <a:r>
                  <a:rPr lang="en-US" i="1" dirty="0"/>
                  <a:t> </a:t>
                </a:r>
                <a:r>
                  <a:rPr lang="en-US" dirty="0"/>
                  <a:t> is: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⟩"/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</m:sSub>
                      </m:e>
                    </m:d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+…+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US" i="1" dirty="0"/>
              </a:p>
              <a:p>
                <a:r>
                  <a:rPr lang="en-US" dirty="0"/>
                  <a:t>The key is then that the linear support vector classifier can be written as:                                                          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d>
                      <m:dPr>
                        <m:begChr m:val="⟨"/>
                        <m:endChr m:val="⟩"/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  <m:r>
                      <a:rPr lang="en-US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d>
                      <m:dPr>
                        <m:begChr m:val="⟨"/>
                        <m:endChr m:val="⟩"/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en-US" b="0" i="1" smtClean="0">
                        <a:latin typeface="Cambria Math" panose="02040503050406030204" pitchFamily="18" charset="0"/>
                      </a:rPr>
                      <m:t>+…+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</m:sub>
                    </m:sSub>
                    <m:d>
                      <m:dPr>
                        <m:begChr m:val="⟨"/>
                        <m:endChr m:val="⟩"/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</m:e>
                    </m:d>
                  </m:oMath>
                </a14:m>
                <a:endParaRPr lang="en-US" dirty="0"/>
              </a:p>
              <a:p>
                <a:r>
                  <a:rPr lang="en-US" dirty="0"/>
                  <a:t>So there are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US" dirty="0"/>
                  <a:t> parameters (the number of observations):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/>
                  <a:t>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dirty="0"/>
                  <a:t> </a:t>
                </a:r>
              </a:p>
              <a:p>
                <a:endParaRPr lang="en-US" i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A6E7570-B300-AE46-A7D3-6966969895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86" t="-2035" b="-29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2833853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FE6BE-6805-B943-BFC8-48BF3CC9C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Inner product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A6E7570-B300-AE46-A7D3-6966969895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spcAft>
                    <a:spcPts val="1200"/>
                  </a:spcAft>
                  <a:buNone/>
                </a:pPr>
                <a:r>
                  <a:rPr lang="en-US" i="1" dirty="0"/>
                  <a:t>So we have moved from (for example)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  <m:d>
                            <m:d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</m:d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i="1">
                          <a:latin typeface="Cambria Math" panose="02040503050406030204" pitchFamily="18" charset="0"/>
                        </a:rPr>
                        <m:t>+…+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𝑞</m:t>
                          </m:r>
                        </m:sub>
                      </m:sSub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𝑞</m:t>
                          </m:r>
                        </m:sub>
                      </m:sSub>
                    </m:oMath>
                  </m:oMathPara>
                </a14:m>
                <a:endParaRPr lang="en-US" i="1" dirty="0"/>
              </a:p>
              <a:p>
                <a:pPr marL="0" indent="0">
                  <a:buNone/>
                </a:pPr>
                <a:r>
                  <a:rPr lang="en-US" i="1" dirty="0"/>
                  <a:t>(where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𝑞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(≫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𝑝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i="1" dirty="0"/>
                  <a:t>, may incorporate a large number of transformations of the original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𝑝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i="1" dirty="0"/>
                  <a:t>variables)</a:t>
                </a:r>
              </a:p>
              <a:p>
                <a:pPr marL="0" indent="0">
                  <a:buNone/>
                </a:pPr>
                <a:r>
                  <a:rPr lang="en-US" i="1" dirty="0"/>
                  <a:t>t</a:t>
                </a:r>
                <a:r>
                  <a:rPr lang="en-US" b="0" i="1" dirty="0"/>
                  <a:t>o:</a:t>
                </a:r>
                <a:endParaRPr lang="en-US" i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𝛼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begChr m:val="⟨"/>
                          <m:endChr m:val="⟩"/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en-US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𝛼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begChr m:val="⟨"/>
                          <m:endChr m:val="⟩"/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,</m:t>
                          </m:r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+…+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𝛼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d>
                        <m:dPr>
                          <m:begChr m:val="⟨"/>
                          <m:endChr m:val="⟩"/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,</m:t>
                          </m:r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 </a:t>
                </a:r>
              </a:p>
              <a:p>
                <a:endParaRPr lang="en-US" i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A6E7570-B300-AE46-A7D3-6966969895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608" t="-11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6409471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63472-1E75-404B-8A65-7F8C2DAD4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Inner product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B6FF447-788B-174C-B8CF-6DD44C95DEA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67474" y="1691143"/>
                <a:ext cx="4269354" cy="4717607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US" dirty="0"/>
                  <a:t>To estimate the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US" dirty="0"/>
                  <a:t> parameters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/>
                  <a:t>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US" dirty="0"/>
                  <a:t>) we need the inner product between every pair of points in the training set</a:t>
                </a:r>
              </a:p>
              <a:p>
                <a:r>
                  <a:rPr lang="en-US" dirty="0"/>
                  <a:t>It turns out that the inner product is zero for all the points </a:t>
                </a:r>
                <a:r>
                  <a:rPr lang="en-US" i="1" dirty="0"/>
                  <a:t>except for </a:t>
                </a:r>
                <a:r>
                  <a:rPr lang="en-US" dirty="0"/>
                  <a:t>the support vectors (points within, on, or across the margin) -- this is why support vector machines are so computationally attractive!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B6FF447-788B-174C-B8CF-6DD44C95DEA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67474" y="1691143"/>
                <a:ext cx="4269354" cy="4717607"/>
              </a:xfrm>
              <a:blipFill>
                <a:blip r:embed="rId2"/>
                <a:stretch>
                  <a:fillRect l="-2077" t="-2413" r="-3858" b="-187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36A54E1D-CF62-414A-B426-AFA5575900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691144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58079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CCA27-F316-C64B-B8EC-82639A7F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Kernels and support vector machines (gets pretty tough conceptually)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D1525E-68A7-E840-8CEC-53405A64631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en-US" dirty="0"/>
                  <a:t>If we can compute inner-products between observations (and for any new observations) we can fit a support vector classifier</a:t>
                </a:r>
              </a:p>
              <a:p>
                <a:r>
                  <a:rPr lang="en-US" i="1" dirty="0"/>
                  <a:t>Kernel functions </a:t>
                </a:r>
                <a:r>
                  <a:rPr lang="en-US" dirty="0"/>
                  <a:t> can do this for us, e.g.</a:t>
                </a:r>
                <a:r>
                  <a:rPr lang="en-US" i="1" dirty="0"/>
                  <a:t> polynomial kernel function:                                                     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𝐾</m:t>
                    </m:r>
                    <m:d>
                      <m:d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</m:sSub>
                      </m:e>
                    </m:d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1+</m:t>
                            </m:r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𝑗</m:t>
                                </m:r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𝑗</m:t>
                                </m:r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+…+</m:t>
                            </m:r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𝑖𝑝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𝑗𝑝</m:t>
                                </m:r>
                              </m:sub>
                            </m:sSub>
                          </m:e>
                        </m:d>
                      </m:e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</m:sup>
                    </m:sSup>
                  </m:oMath>
                </a14:m>
                <a:r>
                  <a:rPr lang="en-US" dirty="0"/>
                  <a:t> computes inner-products for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𝑑</m:t>
                    </m:r>
                  </m:oMath>
                </a14:m>
                <a:r>
                  <a:rPr lang="en-US" dirty="0"/>
                  <a:t>-order polynomials</a:t>
                </a:r>
              </a:p>
              <a:p>
                <a:r>
                  <a:rPr lang="en-US" dirty="0"/>
                  <a:t>For large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𝑑</m:t>
                    </m:r>
                  </m:oMath>
                </a14:m>
                <a:r>
                  <a:rPr lang="en-US" dirty="0"/>
                  <a:t> that means a massive number of transformed features</a:t>
                </a:r>
              </a:p>
              <a:p>
                <a:r>
                  <a:rPr lang="en-US" dirty="0"/>
                  <a:t>But these kernels compute inner products over potentially massive feature space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D1525E-68A7-E840-8CEC-53405A64631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86" t="-2616" r="-3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9647494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A3DBE7D-E1C9-BE4E-AAE3-A9AD17FFA0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2174" y="1300612"/>
            <a:ext cx="4572000" cy="457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689CF0-B8E4-7745-B011-1F05593A1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Nonlinear boundary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5B4C42F-9D34-6A40-A398-2895363CB5A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54442" y="1646858"/>
                <a:ext cx="3777903" cy="4351338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Back to our pathological case</a:t>
                </a:r>
              </a:p>
              <a:p>
                <a:r>
                  <a:rPr lang="en-US" dirty="0"/>
                  <a:t>Use polynomial kernel with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𝑑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=4</m:t>
                    </m:r>
                  </m:oMath>
                </a14:m>
                <a:endParaRPr lang="en-US" dirty="0"/>
              </a:p>
              <a:p>
                <a:r>
                  <a:rPr lang="en-US" dirty="0"/>
                  <a:t>Cost = 10</a:t>
                </a:r>
              </a:p>
              <a:p>
                <a:r>
                  <a:rPr lang="en-US" dirty="0"/>
                  <a:t>Did not require explicit expansion of feature set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5B4C42F-9D34-6A40-A398-2895363CB5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4442" y="1646858"/>
                <a:ext cx="3777903" cy="4351338"/>
              </a:xfrm>
              <a:blipFill>
                <a:blip r:embed="rId3"/>
                <a:stretch>
                  <a:fillRect l="-2676" t="-1458" r="-334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43CDAC99-86B0-6A4C-A59D-9B08FF5DFE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5836916"/>
            <a:ext cx="9144000" cy="704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64120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5A0DE-6D26-5245-BC05-C5B1CDBB8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Radial Kernel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6CC8F9B-2A81-0849-9ABF-8B4F9270F59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US" dirty="0"/>
                  <a:t>A very popular kernel that we will try out in the lab</a:t>
                </a:r>
              </a:p>
              <a:p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𝐾</m:t>
                    </m:r>
                    <m:d>
                      <m:d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i="1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</m:sSub>
                      </m:e>
                    </m:d>
                    <m:r>
                      <a:rPr lang="en-US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US" b="0" i="0" smtClean="0">
                        <a:latin typeface="Cambria Math" panose="02040503050406030204" pitchFamily="18" charset="0"/>
                      </a:rPr>
                      <m:t>exp</m:t>
                    </m:r>
                    <m:d>
                      <m:d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−</m:t>
                                    </m:r>
                                    <m:sSub>
                                      <m:sSubPr>
                                        <m:ctrlP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𝑗</m:t>
                                        </m:r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e>
                                </m:d>
                              </m:e>
                              <m:sup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b>
                                    </m:s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−</m:t>
                                    </m:r>
                                    <m:sSub>
                                      <m:sSubPr>
                                        <m:ctrlP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𝑗</m:t>
                                        </m:r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b>
                                    </m:sSub>
                                  </m:e>
                                </m:d>
                              </m:e>
                              <m:sup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+…+</m:t>
                            </m:r>
                            <m:sSup>
                              <m:sSupPr>
                                <m:ctrlP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sub>
                                    </m:s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−</m:t>
                                    </m:r>
                                    <m:sSub>
                                      <m:sSubPr>
                                        <m:ctrlP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US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𝑗</m:t>
                                        </m:r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sub>
                                    </m:sSub>
                                  </m:e>
                                </m:d>
                              </m:e>
                              <m:sup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e>
                        </m:d>
                      </m:e>
                    </m:d>
                  </m:oMath>
                </a14:m>
                <a:endParaRPr lang="en-US" dirty="0"/>
              </a:p>
              <a:p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𝛾</m:t>
                    </m:r>
                  </m:oMath>
                </a14:m>
                <a:r>
                  <a:rPr lang="en-US" dirty="0"/>
                  <a:t> is an additional parameter that needs to be tuned (controls smoothness: larger value implies more smooth)</a:t>
                </a:r>
              </a:p>
              <a:p>
                <a:r>
                  <a:rPr lang="en-US" dirty="0"/>
                  <a:t>Leads to implicit feature space that is very high dimensional, but controls for overfitting by “squashing down” most dimensions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6CC8F9B-2A81-0849-9ABF-8B4F9270F59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86" t="-177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3569441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97358-295C-144E-B031-8F90B1F86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Multiple classes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DFC82-D2D9-8540-AC9A-0DF3D86379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SVM is not a natural procedure for more than 2 classes, but it can work well</a:t>
            </a:r>
          </a:p>
          <a:p>
            <a:r>
              <a:rPr lang="en-US" dirty="0"/>
              <a:t>Two </a:t>
            </a:r>
            <a:r>
              <a:rPr lang="en-US" i="1" dirty="0"/>
              <a:t>ad hoc </a:t>
            </a:r>
            <a:r>
              <a:rPr lang="en-US" dirty="0"/>
              <a:t>approaches</a:t>
            </a:r>
          </a:p>
          <a:p>
            <a:pPr lvl="1"/>
            <a:r>
              <a:rPr lang="en-US" dirty="0"/>
              <a:t>OVA = One versus all – fit each class vs. the rest and classify to the one with the largest function value</a:t>
            </a:r>
          </a:p>
          <a:p>
            <a:pPr lvl="1"/>
            <a:r>
              <a:rPr lang="en-US" dirty="0"/>
              <a:t>OVO = One versus one – fit each class relative to each other and classify to the one that wins the most pairwise competitions</a:t>
            </a:r>
          </a:p>
          <a:p>
            <a:r>
              <a:rPr lang="en-US" dirty="0"/>
              <a:t>OVO usually favored unless large number of classes when OVA used</a:t>
            </a:r>
          </a:p>
        </p:txBody>
      </p:sp>
    </p:spTree>
    <p:extLst>
      <p:ext uri="{BB962C8B-B14F-4D97-AF65-F5344CB8AC3E}">
        <p14:creationId xmlns:p14="http://schemas.microsoft.com/office/powerpoint/2010/main" val="378293290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2B981A1-CB57-A148-8F65-80CD5EC39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Support Vector Machines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2FC14A-AA38-4F45-8FBA-E3841C922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882" y="1675588"/>
            <a:ext cx="7759874" cy="4430850"/>
          </a:xfrm>
        </p:spPr>
        <p:txBody>
          <a:bodyPr>
            <a:normAutofit fontScale="77500" lnSpcReduction="20000"/>
          </a:bodyPr>
          <a:lstStyle/>
          <a:p>
            <a:r>
              <a:rPr lang="en-US" i="1" dirty="0">
                <a:solidFill>
                  <a:srgbClr val="C00000"/>
                </a:solidFill>
              </a:rPr>
              <a:t>Disadvantage:</a:t>
            </a:r>
            <a:r>
              <a:rPr lang="en-US" dirty="0"/>
              <a:t> no interpretable results – close to “black box”</a:t>
            </a:r>
          </a:p>
          <a:p>
            <a:r>
              <a:rPr lang="en-US" i="1" dirty="0">
                <a:solidFill>
                  <a:srgbClr val="C00000"/>
                </a:solidFill>
              </a:rPr>
              <a:t>Disadvantage: </a:t>
            </a:r>
            <a:r>
              <a:rPr lang="en-US" dirty="0"/>
              <a:t>don’t get probabilities of classes naturally</a:t>
            </a:r>
          </a:p>
          <a:p>
            <a:r>
              <a:rPr lang="en-US" i="1" dirty="0">
                <a:solidFill>
                  <a:srgbClr val="4B7919"/>
                </a:solidFill>
              </a:rPr>
              <a:t>Advantage:</a:t>
            </a:r>
            <a:r>
              <a:rPr lang="en-US" i="1" dirty="0"/>
              <a:t> </a:t>
            </a:r>
            <a:r>
              <a:rPr lang="en-US" dirty="0"/>
              <a:t>gives great results for many types of complex datasets (winner of many big data machine learning competitions)</a:t>
            </a:r>
          </a:p>
          <a:p>
            <a:r>
              <a:rPr lang="en-US" i="1" dirty="0">
                <a:solidFill>
                  <a:srgbClr val="4B7919"/>
                </a:solidFill>
              </a:rPr>
              <a:t>Advantage:</a:t>
            </a:r>
            <a:r>
              <a:rPr lang="en-US" i="1" dirty="0"/>
              <a:t> </a:t>
            </a:r>
            <a:r>
              <a:rPr lang="en-US" dirty="0"/>
              <a:t>the big deal is that SVM is a “convex optimization” problem (only single optimal solution) and that is why Support Vector Machines overtook neural networks (with its potential for getting stuck in local maxima) – but now neural networks are back on the ascendance with deep learning!</a:t>
            </a:r>
          </a:p>
          <a:p>
            <a:r>
              <a:rPr lang="en-US" i="1" dirty="0">
                <a:solidFill>
                  <a:schemeClr val="accent5">
                    <a:lumMod val="50000"/>
                  </a:schemeClr>
                </a:solidFill>
              </a:rPr>
              <a:t>For more information: </a:t>
            </a:r>
            <a:r>
              <a:rPr lang="en-US" dirty="0"/>
              <a:t>see a nice lecture on SVMs by Patrick Winston </a:t>
            </a:r>
            <a:r>
              <a:rPr lang="en-US" dirty="0">
                <a:hlinkClick r:id="rId2"/>
              </a:rPr>
              <a:t>https://www.youtube.com/watch?v=_PwhiWxHK8o</a:t>
            </a:r>
            <a:r>
              <a:rPr lang="en-US" dirty="0"/>
              <a:t> that gives more development of the mathematical ideas and trickery behind SVMs</a:t>
            </a:r>
          </a:p>
        </p:txBody>
      </p:sp>
    </p:spTree>
    <p:extLst>
      <p:ext uri="{BB962C8B-B14F-4D97-AF65-F5344CB8AC3E}">
        <p14:creationId xmlns:p14="http://schemas.microsoft.com/office/powerpoint/2010/main" val="31539745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6203F81-5877-2A42-8FD6-0131D90C7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7" y="1878121"/>
            <a:ext cx="7258834" cy="40830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But what is optimization?</a:t>
            </a:r>
          </a:p>
        </p:txBody>
      </p:sp>
    </p:spTree>
    <p:extLst>
      <p:ext uri="{BB962C8B-B14F-4D97-AF65-F5344CB8AC3E}">
        <p14:creationId xmlns:p14="http://schemas.microsoft.com/office/powerpoint/2010/main" val="416530660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But what is optimization?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F2C2F8-40A3-6947-9EAD-31350B439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7" y="1878121"/>
            <a:ext cx="7258833" cy="408309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609CF8E-0FD0-4748-ABD6-A883A689CF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92431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But what is optimization?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F2C2F8-40A3-6947-9EAD-31350B439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7" y="1878121"/>
            <a:ext cx="7258833" cy="408309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609CF8E-0FD0-4748-ABD6-A883A689CF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64E1CB7-29F1-184D-9EA4-506A254C1327}"/>
              </a:ext>
            </a:extLst>
          </p:cNvPr>
          <p:cNvCxnSpPr>
            <a:cxnSpLocks/>
          </p:cNvCxnSpPr>
          <p:nvPr/>
        </p:nvCxnSpPr>
        <p:spPr>
          <a:xfrm flipV="1">
            <a:off x="1116824" y="4180115"/>
            <a:ext cx="1035437" cy="1913558"/>
          </a:xfrm>
          <a:prstGeom prst="straightConnector1">
            <a:avLst/>
          </a:prstGeom>
          <a:ln w="317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3338322F-1AFC-8447-A02B-29B49F7AE66E}"/>
              </a:ext>
            </a:extLst>
          </p:cNvPr>
          <p:cNvSpPr txBox="1"/>
          <p:nvPr/>
        </p:nvSpPr>
        <p:spPr>
          <a:xfrm>
            <a:off x="226854" y="6040275"/>
            <a:ext cx="7402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A type of loss function – compare with least squares or misclassification rate</a:t>
            </a:r>
          </a:p>
        </p:txBody>
      </p:sp>
    </p:spTree>
    <p:extLst>
      <p:ext uri="{BB962C8B-B14F-4D97-AF65-F5344CB8AC3E}">
        <p14:creationId xmlns:p14="http://schemas.microsoft.com/office/powerpoint/2010/main" val="289540372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65D7B05-8DDC-8D43-A128-9F1972834F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7" y="1878121"/>
            <a:ext cx="7258834" cy="40830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Exhaustive search</a:t>
            </a:r>
          </a:p>
        </p:txBody>
      </p:sp>
    </p:spTree>
    <p:extLst>
      <p:ext uri="{BB962C8B-B14F-4D97-AF65-F5344CB8AC3E}">
        <p14:creationId xmlns:p14="http://schemas.microsoft.com/office/powerpoint/2010/main" val="398995107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1E9900-9CDF-4B4E-88F1-65A2C21C5A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7" y="1878121"/>
            <a:ext cx="7258833" cy="40830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Exhaustive search</a:t>
            </a:r>
          </a:p>
        </p:txBody>
      </p:sp>
    </p:spTree>
    <p:extLst>
      <p:ext uri="{BB962C8B-B14F-4D97-AF65-F5344CB8AC3E}">
        <p14:creationId xmlns:p14="http://schemas.microsoft.com/office/powerpoint/2010/main" val="406511057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B6BBD0-97F0-214D-80BA-7AFA03E85A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7" y="1878121"/>
            <a:ext cx="7258833" cy="40830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descent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5E1574-91D2-1841-B939-588A8E7FDBF4}"/>
              </a:ext>
            </a:extLst>
          </p:cNvPr>
          <p:cNvSpPr txBox="1"/>
          <p:nvPr/>
        </p:nvSpPr>
        <p:spPr>
          <a:xfrm>
            <a:off x="551433" y="6079713"/>
            <a:ext cx="5843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“bread-and-butter” of optimization for machine learning</a:t>
            </a:r>
          </a:p>
        </p:txBody>
      </p:sp>
    </p:spTree>
    <p:extLst>
      <p:ext uri="{BB962C8B-B14F-4D97-AF65-F5344CB8AC3E}">
        <p14:creationId xmlns:p14="http://schemas.microsoft.com/office/powerpoint/2010/main" val="243060206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E82A5F-C484-5241-8FC2-F06F2E3AC1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7" y="1878121"/>
            <a:ext cx="7258833" cy="40830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descent</a:t>
            </a:r>
          </a:p>
        </p:txBody>
      </p:sp>
    </p:spTree>
    <p:extLst>
      <p:ext uri="{BB962C8B-B14F-4D97-AF65-F5344CB8AC3E}">
        <p14:creationId xmlns:p14="http://schemas.microsoft.com/office/powerpoint/2010/main" val="95750801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155FB64-125C-E64E-98C5-A4635EAC9E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6" y="1878121"/>
            <a:ext cx="7258833" cy="40830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descent</a:t>
            </a:r>
          </a:p>
        </p:txBody>
      </p:sp>
    </p:spTree>
    <p:extLst>
      <p:ext uri="{BB962C8B-B14F-4D97-AF65-F5344CB8AC3E}">
        <p14:creationId xmlns:p14="http://schemas.microsoft.com/office/powerpoint/2010/main" val="271529976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D0200B-5744-4046-9C60-0AA0C65C1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5" y="1878121"/>
            <a:ext cx="7258833" cy="40830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descent</a:t>
            </a:r>
          </a:p>
        </p:txBody>
      </p:sp>
    </p:spTree>
    <p:extLst>
      <p:ext uri="{BB962C8B-B14F-4D97-AF65-F5344CB8AC3E}">
        <p14:creationId xmlns:p14="http://schemas.microsoft.com/office/powerpoint/2010/main" val="15673214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0937D8B-E026-4B44-9FCD-E89857A89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4" y="1878122"/>
            <a:ext cx="7258833" cy="4083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descent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E7126A-78EE-754A-B3FC-D8B2B3F5FC3C}"/>
              </a:ext>
            </a:extLst>
          </p:cNvPr>
          <p:cNvSpPr txBox="1"/>
          <p:nvPr/>
        </p:nvSpPr>
        <p:spPr>
          <a:xfrm>
            <a:off x="1458852" y="6072733"/>
            <a:ext cx="4445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Keep going until there are no further changes</a:t>
            </a:r>
          </a:p>
        </p:txBody>
      </p:sp>
    </p:spTree>
    <p:extLst>
      <p:ext uri="{BB962C8B-B14F-4D97-AF65-F5344CB8AC3E}">
        <p14:creationId xmlns:p14="http://schemas.microsoft.com/office/powerpoint/2010/main" val="439399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0937D8B-E026-4B44-9FCD-E89857A89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4" y="1878122"/>
            <a:ext cx="7258833" cy="4083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descent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ACE7126A-78EE-754A-B3FC-D8B2B3F5FC3C}"/>
                  </a:ext>
                </a:extLst>
              </p:cNvPr>
              <p:cNvSpPr txBox="1"/>
              <p:nvPr/>
            </p:nvSpPr>
            <p:spPr>
              <a:xfrm>
                <a:off x="252244" y="5961215"/>
                <a:ext cx="866141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Size of steps controlled by a parameter 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US" dirty="0"/>
                  <a:t> (that is multiplied by the gradient) –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US" dirty="0"/>
                  <a:t> too small and gradient descent takes for ever;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US" dirty="0"/>
                  <a:t> too big and can overshoot minimum back-and-forth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ACE7126A-78EE-754A-B3FC-D8B2B3F5F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244" y="5961215"/>
                <a:ext cx="8661412" cy="646331"/>
              </a:xfrm>
              <a:prstGeom prst="rect">
                <a:avLst/>
              </a:prstGeom>
              <a:blipFill>
                <a:blip r:embed="rId3"/>
                <a:stretch>
                  <a:fillRect l="-586" t="-1923" b="-1538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194181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0937D8B-E026-4B44-9FCD-E89857A89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4" y="1878122"/>
            <a:ext cx="7258833" cy="4083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descent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2BF5C5-4D38-5C49-A8FD-430A0353DCB3}"/>
              </a:ext>
            </a:extLst>
          </p:cNvPr>
          <p:cNvSpPr txBox="1"/>
          <p:nvPr/>
        </p:nvSpPr>
        <p:spPr>
          <a:xfrm>
            <a:off x="2239347" y="6071119"/>
            <a:ext cx="4250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We can extend this to multiple dimensions</a:t>
            </a:r>
          </a:p>
        </p:txBody>
      </p:sp>
    </p:spTree>
    <p:extLst>
      <p:ext uri="{BB962C8B-B14F-4D97-AF65-F5344CB8AC3E}">
        <p14:creationId xmlns:p14="http://schemas.microsoft.com/office/powerpoint/2010/main" val="229110384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4DFEB85-F8FB-BF4D-A355-C3ABACE5B7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4" y="1878123"/>
            <a:ext cx="7258833" cy="40830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descent considering curvature</a:t>
            </a:r>
          </a:p>
        </p:txBody>
      </p:sp>
    </p:spTree>
    <p:extLst>
      <p:ext uri="{BB962C8B-B14F-4D97-AF65-F5344CB8AC3E}">
        <p14:creationId xmlns:p14="http://schemas.microsoft.com/office/powerpoint/2010/main" val="2299168222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7BDBD8-DCF1-1043-9D08-DDD9356200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4" y="1878124"/>
            <a:ext cx="7258834" cy="40830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descent considering curvature</a:t>
            </a:r>
          </a:p>
        </p:txBody>
      </p:sp>
    </p:spTree>
    <p:extLst>
      <p:ext uri="{BB962C8B-B14F-4D97-AF65-F5344CB8AC3E}">
        <p14:creationId xmlns:p14="http://schemas.microsoft.com/office/powerpoint/2010/main" val="109049825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8C50879-FA84-964F-87EC-7D82D12332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4" y="1878124"/>
            <a:ext cx="7258834" cy="40830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descent considering curvature</a:t>
            </a:r>
          </a:p>
        </p:txBody>
      </p:sp>
    </p:spTree>
    <p:extLst>
      <p:ext uri="{BB962C8B-B14F-4D97-AF65-F5344CB8AC3E}">
        <p14:creationId xmlns:p14="http://schemas.microsoft.com/office/powerpoint/2010/main" val="289518001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ABC5C0-F5E9-9940-A3F9-41F4307D5F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4" y="1878123"/>
            <a:ext cx="7258834" cy="408309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8C50879-FA84-964F-87EC-7D82D12332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3394" y="1878124"/>
            <a:ext cx="7258834" cy="40830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97529-91D0-2142-B7A3-01C22C3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descent considering curvature</a:t>
            </a:r>
          </a:p>
        </p:txBody>
      </p:sp>
    </p:spTree>
    <p:extLst>
      <p:ext uri="{BB962C8B-B14F-4D97-AF65-F5344CB8AC3E}">
        <p14:creationId xmlns:p14="http://schemas.microsoft.com/office/powerpoint/2010/main" val="1867786700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90681-437F-6B4C-9E88-188CA07C0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But we need to be careful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0394E5-CB46-0F42-9A67-BCDFF108FB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5" y="1878122"/>
            <a:ext cx="7258832" cy="4083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40546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D47712-31A6-2741-BAAA-68A089C5B2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5" y="1878122"/>
            <a:ext cx="7258831" cy="4083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890681-437F-6B4C-9E88-188CA07C0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But we need to be careful</a:t>
            </a:r>
          </a:p>
        </p:txBody>
      </p:sp>
    </p:spTree>
    <p:extLst>
      <p:ext uri="{BB962C8B-B14F-4D97-AF65-F5344CB8AC3E}">
        <p14:creationId xmlns:p14="http://schemas.microsoft.com/office/powerpoint/2010/main" val="58632989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D1B319-9E3B-464A-866B-913C45F5D7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4" y="1892224"/>
            <a:ext cx="7258831" cy="4083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890681-437F-6B4C-9E88-188CA07C0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But we need to be careful</a:t>
            </a:r>
          </a:p>
        </p:txBody>
      </p:sp>
    </p:spTree>
    <p:extLst>
      <p:ext uri="{BB962C8B-B14F-4D97-AF65-F5344CB8AC3E}">
        <p14:creationId xmlns:p14="http://schemas.microsoft.com/office/powerpoint/2010/main" val="312336371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F3726E3-FC3B-9B46-857C-1BC3C36D8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4" y="1892224"/>
            <a:ext cx="7258833" cy="4083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890681-437F-6B4C-9E88-188CA07C0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But we need to be careful</a:t>
            </a:r>
          </a:p>
        </p:txBody>
      </p:sp>
    </p:spTree>
    <p:extLst>
      <p:ext uri="{BB962C8B-B14F-4D97-AF65-F5344CB8AC3E}">
        <p14:creationId xmlns:p14="http://schemas.microsoft.com/office/powerpoint/2010/main" val="213052917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F0B51-C73C-9A47-8CBA-6D6B45DFB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Robust approaches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784B45-6840-2541-A94C-CDAC2DB06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94" y="1892224"/>
            <a:ext cx="7258833" cy="4083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664373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92ACC-DC63-AE46-9BAC-F53B914A5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94" y="10745"/>
            <a:ext cx="8252170" cy="1325563"/>
          </a:xfrm>
        </p:spPr>
        <p:txBody>
          <a:bodyPr/>
          <a:lstStyle/>
          <a:p>
            <a:r>
              <a:rPr lang="en-US" dirty="0"/>
              <a:t>Next Lecture – penalized regression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4D053-80E8-4848-ACC6-5FFD0EAE13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Dr. Mark Segal will give a lecture on Recursive Partitioning (Regression Trees), bagging, and Random Forests</a:t>
            </a:r>
          </a:p>
        </p:txBody>
      </p:sp>
    </p:spTree>
    <p:extLst>
      <p:ext uri="{BB962C8B-B14F-4D97-AF65-F5344CB8AC3E}">
        <p14:creationId xmlns:p14="http://schemas.microsoft.com/office/powerpoint/2010/main" val="54085754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10.0.16299.0"/>
  <p:tag name="AS_RELEASE_DATE" val="2017.03.22"/>
  <p:tag name="AS_TITLE" val="Aspose.Slides for .NET 4.0"/>
  <p:tag name="AS_VERSION" val="17.3"/>
</p:tagLst>
</file>

<file path=ppt/theme/theme1.xml><?xml version="1.0" encoding="utf-8"?>
<a:theme xmlns:a="http://schemas.openxmlformats.org/drawingml/2006/main" name="Office Theme">
  <a:themeElements>
    <a:clrScheme name="Custom 4">
      <a:dk1>
        <a:srgbClr val="000000"/>
      </a:dk1>
      <a:lt1>
        <a:srgbClr val="FFF1D0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9533</TotalTime>
  <Words>2981</Words>
  <Application>Microsoft Macintosh PowerPoint</Application>
  <PresentationFormat>On-screen Show (4:3)</PresentationFormat>
  <Paragraphs>351</Paragraphs>
  <Slides>77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77</vt:i4>
      </vt:variant>
    </vt:vector>
  </HeadingPairs>
  <TitlesOfParts>
    <vt:vector size="83" baseType="lpstr">
      <vt:lpstr>Arial</vt:lpstr>
      <vt:lpstr>Calibri</vt:lpstr>
      <vt:lpstr>Calibri Light</vt:lpstr>
      <vt:lpstr>Cambria Math</vt:lpstr>
      <vt:lpstr>Courier</vt:lpstr>
      <vt:lpstr>Office Theme</vt:lpstr>
      <vt:lpstr>Support Vector Machines</vt:lpstr>
      <vt:lpstr>In this lecture:</vt:lpstr>
      <vt:lpstr>History of SVM</vt:lpstr>
      <vt:lpstr>Motivation</vt:lpstr>
      <vt:lpstr>Motivating training dataset</vt:lpstr>
      <vt:lpstr>Motivating training dataset</vt:lpstr>
      <vt:lpstr>A separating line</vt:lpstr>
      <vt:lpstr>A separating line</vt:lpstr>
      <vt:lpstr>A separating line</vt:lpstr>
      <vt:lpstr>A separating line</vt:lpstr>
      <vt:lpstr>A separating line</vt:lpstr>
      <vt:lpstr>Many separating lines</vt:lpstr>
      <vt:lpstr>Many separating lines</vt:lpstr>
      <vt:lpstr>Maximal margin classifier</vt:lpstr>
      <vt:lpstr>Maximal margin classifier</vt:lpstr>
      <vt:lpstr>Maximal margin classifier</vt:lpstr>
      <vt:lpstr>Maximal margin classifier (math)</vt:lpstr>
      <vt:lpstr>Maximal margin classifier (math)</vt:lpstr>
      <vt:lpstr>Running this in R</vt:lpstr>
      <vt:lpstr>Running this in R</vt:lpstr>
      <vt:lpstr>Running this in R</vt:lpstr>
      <vt:lpstr>Running this in R</vt:lpstr>
      <vt:lpstr>More than 2 predictors</vt:lpstr>
      <vt:lpstr>More than 2 predictors</vt:lpstr>
      <vt:lpstr>More than 2 predictors</vt:lpstr>
      <vt:lpstr>A more realistic dataset</vt:lpstr>
      <vt:lpstr>A more realistic dataset</vt:lpstr>
      <vt:lpstr>A more realistic dataset</vt:lpstr>
      <vt:lpstr>A more realistic dataset</vt:lpstr>
      <vt:lpstr>A more realistic dataset</vt:lpstr>
      <vt:lpstr>Even with a clean separation…</vt:lpstr>
      <vt:lpstr>Even with a clean separation…</vt:lpstr>
      <vt:lpstr>Even with a clean separation…</vt:lpstr>
      <vt:lpstr>Even with a clean separation…</vt:lpstr>
      <vt:lpstr>Support vector classifier</vt:lpstr>
      <vt:lpstr>Support vector classifier – soft margin</vt:lpstr>
      <vt:lpstr>Support vector classifier – soft margin</vt:lpstr>
      <vt:lpstr>Different costs (and budgets, C)</vt:lpstr>
      <vt:lpstr>How to find the best cost?</vt:lpstr>
      <vt:lpstr>Nonlinear boundary</vt:lpstr>
      <vt:lpstr>Nonlinear boundary</vt:lpstr>
      <vt:lpstr>Try higher order terms: feature expansion</vt:lpstr>
      <vt:lpstr>Higher order feature expansion: example</vt:lpstr>
      <vt:lpstr>Nonlinear boundary</vt:lpstr>
      <vt:lpstr>Nonlinear boundary</vt:lpstr>
      <vt:lpstr>Nonlinear boundary</vt:lpstr>
      <vt:lpstr>Kernel trick!</vt:lpstr>
      <vt:lpstr>Inner product</vt:lpstr>
      <vt:lpstr>Inner product</vt:lpstr>
      <vt:lpstr>Inner product</vt:lpstr>
      <vt:lpstr>Kernels and support vector machines (gets pretty tough conceptually)</vt:lpstr>
      <vt:lpstr>Nonlinear boundary</vt:lpstr>
      <vt:lpstr>Radial Kernel</vt:lpstr>
      <vt:lpstr>Multiple classes</vt:lpstr>
      <vt:lpstr>Support Vector Machines</vt:lpstr>
      <vt:lpstr>But what is optimization?</vt:lpstr>
      <vt:lpstr>But what is optimization?</vt:lpstr>
      <vt:lpstr>But what is optimization?</vt:lpstr>
      <vt:lpstr>Exhaustive search</vt:lpstr>
      <vt:lpstr>Exhaustive search</vt:lpstr>
      <vt:lpstr>Gradient descent</vt:lpstr>
      <vt:lpstr>Gradient descent</vt:lpstr>
      <vt:lpstr>Gradient descent</vt:lpstr>
      <vt:lpstr>Gradient descent</vt:lpstr>
      <vt:lpstr>Gradient descent</vt:lpstr>
      <vt:lpstr>Gradient descent</vt:lpstr>
      <vt:lpstr>Gradient descent</vt:lpstr>
      <vt:lpstr>Gradient descent considering curvature</vt:lpstr>
      <vt:lpstr>Gradient descent considering curvature</vt:lpstr>
      <vt:lpstr>Gradient descent considering curvature</vt:lpstr>
      <vt:lpstr>Gradient descent considering curvature</vt:lpstr>
      <vt:lpstr>But we need to be careful</vt:lpstr>
      <vt:lpstr>But we need to be careful</vt:lpstr>
      <vt:lpstr>But we need to be careful</vt:lpstr>
      <vt:lpstr>But we need to be careful</vt:lpstr>
      <vt:lpstr>Robust approaches</vt:lpstr>
      <vt:lpstr>Next Lecture – penalized regression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Machine Learning in R</dc:title>
  <cp:lastModifiedBy>Kornak, John</cp:lastModifiedBy>
  <cp:revision>125</cp:revision>
  <cp:lastPrinted>2019-04-25T19:04:39Z</cp:lastPrinted>
  <dcterms:created xsi:type="dcterms:W3CDTF">1601-01-01T00:00:00Z</dcterms:created>
  <dcterms:modified xsi:type="dcterms:W3CDTF">2019-04-25T19:11:56Z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F">
    <vt:lpwstr>{REF:0486230012}</vt:lpwstr>
  </property>
</Properties>
</file>