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3"/>
  </p:notesMasterIdLst>
  <p:handoutMasterIdLst>
    <p:handoutMasterId r:id="rId104"/>
  </p:handoutMasterIdLst>
  <p:sldIdLst>
    <p:sldId id="302" r:id="rId2"/>
    <p:sldId id="455" r:id="rId3"/>
    <p:sldId id="257" r:id="rId4"/>
    <p:sldId id="475" r:id="rId5"/>
    <p:sldId id="474" r:id="rId6"/>
    <p:sldId id="497" r:id="rId7"/>
    <p:sldId id="259" r:id="rId8"/>
    <p:sldId id="292" r:id="rId9"/>
    <p:sldId id="476" r:id="rId10"/>
    <p:sldId id="458" r:id="rId11"/>
    <p:sldId id="504" r:id="rId12"/>
    <p:sldId id="477" r:id="rId13"/>
    <p:sldId id="479" r:id="rId14"/>
    <p:sldId id="480" r:id="rId15"/>
    <p:sldId id="481" r:id="rId16"/>
    <p:sldId id="478" r:id="rId17"/>
    <p:sldId id="495" r:id="rId18"/>
    <p:sldId id="494" r:id="rId19"/>
    <p:sldId id="483" r:id="rId20"/>
    <p:sldId id="482" r:id="rId21"/>
    <p:sldId id="484" r:id="rId22"/>
    <p:sldId id="485" r:id="rId23"/>
    <p:sldId id="486" r:id="rId24"/>
    <p:sldId id="487" r:id="rId25"/>
    <p:sldId id="488" r:id="rId26"/>
    <p:sldId id="490" r:id="rId27"/>
    <p:sldId id="505" r:id="rId28"/>
    <p:sldId id="491" r:id="rId29"/>
    <p:sldId id="492" r:id="rId30"/>
    <p:sldId id="344" r:id="rId31"/>
    <p:sldId id="336" r:id="rId32"/>
    <p:sldId id="345" r:id="rId33"/>
    <p:sldId id="331" r:id="rId34"/>
    <p:sldId id="343" r:id="rId35"/>
    <p:sldId id="319" r:id="rId36"/>
    <p:sldId id="323" r:id="rId37"/>
    <p:sldId id="321" r:id="rId38"/>
    <p:sldId id="322" r:id="rId39"/>
    <p:sldId id="346" r:id="rId40"/>
    <p:sldId id="500" r:id="rId41"/>
    <p:sldId id="347" r:id="rId42"/>
    <p:sldId id="364" r:id="rId43"/>
    <p:sldId id="437" r:id="rId44"/>
    <p:sldId id="438" r:id="rId45"/>
    <p:sldId id="286" r:id="rId46"/>
    <p:sldId id="320" r:id="rId47"/>
    <p:sldId id="268" r:id="rId48"/>
    <p:sldId id="326" r:id="rId49"/>
    <p:sldId id="442" r:id="rId50"/>
    <p:sldId id="327" r:id="rId51"/>
    <p:sldId id="313" r:id="rId52"/>
    <p:sldId id="410" r:id="rId53"/>
    <p:sldId id="399" r:id="rId54"/>
    <p:sldId id="463" r:id="rId55"/>
    <p:sldId id="472" r:id="rId56"/>
    <p:sldId id="471" r:id="rId57"/>
    <p:sldId id="400" r:id="rId58"/>
    <p:sldId id="401" r:id="rId59"/>
    <p:sldId id="404" r:id="rId60"/>
    <p:sldId id="405" r:id="rId61"/>
    <p:sldId id="380" r:id="rId62"/>
    <p:sldId id="506" r:id="rId63"/>
    <p:sldId id="513" r:id="rId64"/>
    <p:sldId id="416" r:id="rId65"/>
    <p:sldId id="502" r:id="rId66"/>
    <p:sldId id="372" r:id="rId67"/>
    <p:sldId id="374" r:id="rId68"/>
    <p:sldId id="376" r:id="rId69"/>
    <p:sldId id="377" r:id="rId70"/>
    <p:sldId id="375" r:id="rId71"/>
    <p:sldId id="407" r:id="rId72"/>
    <p:sldId id="473" r:id="rId73"/>
    <p:sldId id="408" r:id="rId74"/>
    <p:sldId id="508" r:id="rId75"/>
    <p:sldId id="501" r:id="rId76"/>
    <p:sldId id="277" r:id="rId77"/>
    <p:sldId id="276" r:id="rId78"/>
    <p:sldId id="451" r:id="rId79"/>
    <p:sldId id="452" r:id="rId80"/>
    <p:sldId id="453" r:id="rId81"/>
    <p:sldId id="432" r:id="rId82"/>
    <p:sldId id="454" r:id="rId83"/>
    <p:sldId id="509" r:id="rId84"/>
    <p:sldId id="420" r:id="rId85"/>
    <p:sldId id="446" r:id="rId86"/>
    <p:sldId id="447" r:id="rId87"/>
    <p:sldId id="448" r:id="rId88"/>
    <p:sldId id="449" r:id="rId89"/>
    <p:sldId id="450" r:id="rId90"/>
    <p:sldId id="421" r:id="rId91"/>
    <p:sldId id="422" r:id="rId92"/>
    <p:sldId id="510" r:id="rId93"/>
    <p:sldId id="428" r:id="rId94"/>
    <p:sldId id="433" r:id="rId95"/>
    <p:sldId id="280" r:id="rId96"/>
    <p:sldId id="443" r:id="rId97"/>
    <p:sldId id="499" r:id="rId98"/>
    <p:sldId id="441" r:id="rId99"/>
    <p:sldId id="426" r:id="rId100"/>
    <p:sldId id="378" r:id="rId101"/>
    <p:sldId id="418" r:id="rId102"/>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154" clrIdx="0"/>
  <p:cmAuthor id="7" name="Martin, Jeff" initials="MJ" lastIdx="1" clrIdx="7"/>
  <p:cmAuthor id="1" name="jmartin" initials="" lastIdx="87" clrIdx="1"/>
  <p:cmAuthor id="8" name="Schwartz, Ann" initials="SA" lastIdx="38" clrIdx="8">
    <p:extLst/>
  </p:cmAuthor>
  <p:cmAuthor id="2" name="ASchwartz" initials="" lastIdx="5" clrIdx="2"/>
  <p:cmAuthor id="3" name="Ann Schwartz" initials="" lastIdx="8" clrIdx="3"/>
  <p:cmAuthor id="4" name="Schwartz, Ann" initials="AVS" lastIdx="8" clrIdx="4"/>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0791" autoAdjust="0"/>
  </p:normalViewPr>
  <p:slideViewPr>
    <p:cSldViewPr>
      <p:cViewPr varScale="1">
        <p:scale>
          <a:sx n="60" d="100"/>
          <a:sy n="60" d="100"/>
        </p:scale>
        <p:origin x="-1758"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2" y="302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slide" Target="slides/slide51.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ser>
        <c:dLbls>
          <c:showLegendKey val="0"/>
          <c:showVal val="0"/>
          <c:showCatName val="0"/>
          <c:showSerName val="0"/>
          <c:showPercent val="0"/>
          <c:showBubbleSize val="0"/>
        </c:dLbls>
        <c:marker val="1"/>
        <c:smooth val="0"/>
        <c:axId val="122247040"/>
        <c:axId val="122248576"/>
      </c:lineChart>
      <c:catAx>
        <c:axId val="122247040"/>
        <c:scaling>
          <c:orientation val="minMax"/>
        </c:scaling>
        <c:delete val="0"/>
        <c:axPos val="b"/>
        <c:numFmt formatCode="General" sourceLinked="1"/>
        <c:majorTickMark val="out"/>
        <c:minorTickMark val="none"/>
        <c:tickLblPos val="nextTo"/>
        <c:crossAx val="122248576"/>
        <c:crosses val="autoZero"/>
        <c:auto val="1"/>
        <c:lblAlgn val="ctr"/>
        <c:lblOffset val="100"/>
        <c:tickLblSkip val="10"/>
        <c:noMultiLvlLbl val="0"/>
      </c:catAx>
      <c:valAx>
        <c:axId val="122248576"/>
        <c:scaling>
          <c:orientation val="minMax"/>
          <c:max val="1"/>
        </c:scaling>
        <c:delete val="0"/>
        <c:axPos val="l"/>
        <c:title>
          <c:tx>
            <c:rich>
              <a:bodyPr/>
              <a:lstStyle/>
              <a:p>
                <a:pPr>
                  <a:defRPr/>
                </a:pPr>
                <a:r>
                  <a:rPr lang="en-US"/>
                  <a:t>Cumulative mortality</a:t>
                </a:r>
              </a:p>
            </c:rich>
          </c:tx>
          <c:layout/>
          <c:overlay val="0"/>
        </c:title>
        <c:numFmt formatCode="General" sourceLinked="1"/>
        <c:majorTickMark val="out"/>
        <c:minorTickMark val="none"/>
        <c:tickLblPos val="nextTo"/>
        <c:crossAx val="1222470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ser>
        <c:dLbls>
          <c:showLegendKey val="0"/>
          <c:showVal val="0"/>
          <c:showCatName val="0"/>
          <c:showSerName val="0"/>
          <c:showPercent val="0"/>
          <c:showBubbleSize val="0"/>
        </c:dLbls>
        <c:marker val="1"/>
        <c:smooth val="0"/>
        <c:axId val="122260480"/>
        <c:axId val="121201792"/>
      </c:lineChart>
      <c:catAx>
        <c:axId val="122260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201792"/>
        <c:crosses val="autoZero"/>
        <c:auto val="1"/>
        <c:lblAlgn val="ctr"/>
        <c:lblOffset val="100"/>
        <c:tickLblSkip val="10"/>
        <c:tickMarkSkip val="10"/>
        <c:noMultiLvlLbl val="0"/>
      </c:catAx>
      <c:valAx>
        <c:axId val="121201792"/>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 surviving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260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565A6930-58F7-4F51-B45C-7B887C8BB751}" type="presOf" srcId="{14534D70-A313-48E0-993E-9BF99A4751E1}" destId="{95715B06-0210-4761-BDAC-9EB7095DC8B1}" srcOrd="1" destOrd="0" presId="urn:microsoft.com/office/officeart/2005/8/layout/orgChart1"/>
    <dgm:cxn modelId="{CD89F581-1EA8-4E06-81FD-A99334783AB7}" type="presOf" srcId="{06C2A45B-B1B3-40B3-8951-FB5B1CF82137}" destId="{E3787CC8-CF0F-442B-A518-2185CBC70D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CB270DCB-43D0-4A71-A16A-6D9E645E0ADD}" type="presOf" srcId="{2C46FE8C-A3BF-49AE-AA93-EF9213CA7555}" destId="{418912AB-6FED-4B26-9BE6-8844E6C06A38}"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F86C935-7DA9-41C1-A966-E9AE35C2CEC3}" type="presOf" srcId="{27B1691D-36CB-45F3-ABE6-9282F3F8D3FB}" destId="{C5E65C88-E3FF-42DE-A60E-8F77415A70D0}"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7DBC4D45-ED45-4340-95CE-811C8951D445}" type="presOf" srcId="{1554F028-DB5F-432C-9B50-69F58D98F06D}" destId="{F18612F7-9F80-4BAF-836A-8CE26497C6F0}" srcOrd="1" destOrd="0" presId="urn:microsoft.com/office/officeart/2005/8/layout/orgChart1"/>
    <dgm:cxn modelId="{1DFF7367-5260-4026-AA95-7DD619513E74}" type="presOf" srcId="{2BCCA590-A21E-4E1C-B4B7-5536B4F71719}" destId="{0029E3B9-C8AA-41EA-A11C-97443A267FA8}" srcOrd="1"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4481BCF4-56D1-4C5C-8372-0385AB2D4D6C}" type="presOf" srcId="{2BCCA590-A21E-4E1C-B4B7-5536B4F71719}" destId="{5C72C958-63D5-44CB-85BA-4B182A1B5398}" srcOrd="0" destOrd="0" presId="urn:microsoft.com/office/officeart/2005/8/layout/orgChart1"/>
    <dgm:cxn modelId="{0C299C8F-9986-4F65-ADA6-EDDC29D8C6D5}" type="presOf" srcId="{2AF65186-30D4-4803-ACB9-BC2284D25B3D}" destId="{0D9F4134-8C37-4D99-ACF9-C78485FA80E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FC25024E-C4F7-4E72-813F-14D174818234}"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D3002C87-1EE8-45EB-A46B-77D4AE1B9785}" type="presOf" srcId="{0B6AB93F-CC09-4216-BD7B-C4881C39C942}" destId="{2FFD1C5D-5DCC-475F-AACB-5C9E428978FF}" srcOrd="0" destOrd="0" presId="urn:microsoft.com/office/officeart/2005/8/layout/orgChart1"/>
    <dgm:cxn modelId="{316D4C54-3EAC-43F4-9242-60B9B348ACD9}" type="presOf" srcId="{61ED6F64-1037-41AA-99CB-0FD1CE5C42CA}" destId="{C7225B67-C8E8-47E1-A344-FF9C485061D0}"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868F1CCD-386C-45A9-A489-9048BFC88D87}" type="presOf" srcId="{3BAA9B65-7C6D-4488-96B7-B397BA372791}" destId="{CAF06C15-1277-4981-8E5C-97F5864241B7}" srcOrd="0" destOrd="0" presId="urn:microsoft.com/office/officeart/2005/8/layout/orgChart1"/>
    <dgm:cxn modelId="{155B26BE-B5F1-4389-90DA-0ECAD4B1587F}" type="presOf" srcId="{864A8C28-09B8-481B-8BF9-255473397F75}" destId="{3C272F1B-3561-416A-B664-6CCA419912BC}"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053C0F05-32AB-4369-869F-BCDA7183A182}" type="presOf" srcId="{C8F96092-F1D6-4C35-89DB-E3BA9356AF38}" destId="{DB702D74-9704-4813-96A1-1E1622EDBAEE}"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0F8082CB-82C1-45FF-8A40-548BCB0C5819}" srcId="{14534D70-A313-48E0-993E-9BF99A4751E1}" destId="{2BCCA590-A21E-4E1C-B4B7-5536B4F71719}" srcOrd="0" destOrd="0" parTransId="{F15030C9-44BF-4FFD-9624-F98E70BC1861}" sibTransId="{E578A5D8-39A3-4D9C-9299-0900E10025F4}"/>
    <dgm:cxn modelId="{B7B63844-4B3A-49EC-AE9B-4319239704DA}" type="presOf" srcId="{690B377E-54EB-426E-99F0-687C4D4C1F1F}" destId="{3632C5A1-9B48-4C2F-B8DD-5E8A5A817E07}" srcOrd="1" destOrd="0" presId="urn:microsoft.com/office/officeart/2005/8/layout/orgChart1"/>
    <dgm:cxn modelId="{C5B5B474-E3FA-4D6D-ABC1-7994FB31431A}" type="presOf" srcId="{06C2A45B-B1B3-40B3-8951-FB5B1CF82137}" destId="{E3787CC8-CF0F-442B-A518-2185CBC70DD0}" srcOrd="0" destOrd="0" presId="urn:microsoft.com/office/officeart/2005/8/layout/orgChart1"/>
    <dgm:cxn modelId="{E5EDB161-0A24-4198-A66B-5CA84ACDB313}" type="presOf" srcId="{2C46FE8C-A3BF-49AE-AA93-EF9213CA7555}" destId="{509DC3CD-47FA-4517-9131-7C493EC2D145}" srcOrd="1" destOrd="0" presId="urn:microsoft.com/office/officeart/2005/8/layout/orgChart1"/>
    <dgm:cxn modelId="{200B542A-C720-4572-963D-1FFA49A636DA}" type="presOf" srcId="{2BCCA590-A21E-4E1C-B4B7-5536B4F71719}" destId="{0029E3B9-C8AA-41EA-A11C-97443A267FA8}" srcOrd="1" destOrd="0" presId="urn:microsoft.com/office/officeart/2005/8/layout/orgChart1"/>
    <dgm:cxn modelId="{B6BF8103-DBAB-4A71-8CC7-370A3663A821}" type="presOf" srcId="{1554F028-DB5F-432C-9B50-69F58D98F06D}" destId="{32F2B371-0E68-46C4-99E1-8950E0AA59F3}" srcOrd="0" destOrd="0" presId="urn:microsoft.com/office/officeart/2005/8/layout/orgChart1"/>
    <dgm:cxn modelId="{35738A1E-26BC-4406-B364-26D6EA151E5A}" type="presOf" srcId="{14534D70-A313-48E0-993E-9BF99A4751E1}" destId="{C69C8D37-FE2E-479A-A600-591C22E74617}" srcOrd="0" destOrd="0" presId="urn:microsoft.com/office/officeart/2005/8/layout/orgChart1"/>
    <dgm:cxn modelId="{F96ADE31-A868-41DD-9B60-3F3B00741204}" type="presOf" srcId="{843E8F54-D63B-43E9-A4A5-DCEB20B15315}" destId="{E9F51E55-FF7F-4528-A4FD-4DD117ECB2F1}" srcOrd="0" destOrd="0" presId="urn:microsoft.com/office/officeart/2005/8/layout/orgChart1"/>
    <dgm:cxn modelId="{1338D065-F9F1-4CEB-8243-BA63DF3F079E}" type="presOf" srcId="{F15030C9-44BF-4FFD-9624-F98E70BC1861}" destId="{31A00046-87FB-4D8E-9926-34D9053AB534}" srcOrd="0" destOrd="0" presId="urn:microsoft.com/office/officeart/2005/8/layout/orgChart1"/>
    <dgm:cxn modelId="{9A6429E0-5853-475B-948C-50214F853BC4}" type="presOf" srcId="{2AF65186-30D4-4803-ACB9-BC2284D25B3D}" destId="{05034F84-9D62-4471-8B5D-C7888EDD46EA}" srcOrd="1" destOrd="0" presId="urn:microsoft.com/office/officeart/2005/8/layout/orgChart1"/>
    <dgm:cxn modelId="{1496EBC8-AE60-4099-A634-1FA6B6B1ED19}"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EC9660F5-C86E-4677-991F-FF79B9A7BD47}" type="presOf" srcId="{1554F028-DB5F-432C-9B50-69F58D98F06D}" destId="{F18612F7-9F80-4BAF-836A-8CE26497C6F0}" srcOrd="1"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B31FB8C4-2816-4E94-BD8C-A8B1D2B1F868}" type="presOf" srcId="{61ED6F64-1037-41AA-99CB-0FD1CE5C42CA}" destId="{C7225B67-C8E8-47E1-A344-FF9C485061D0}" srcOrd="0" destOrd="0" presId="urn:microsoft.com/office/officeart/2005/8/layout/orgChart1"/>
    <dgm:cxn modelId="{A64EDBD7-A43E-4795-88E8-B94A7E4C2614}" type="presOf" srcId="{61ED6F64-1037-41AA-99CB-0FD1CE5C42CA}" destId="{BC295BA2-0479-4757-8A7E-FA48C65BD863}" srcOrd="1" destOrd="0" presId="urn:microsoft.com/office/officeart/2005/8/layout/orgChart1"/>
    <dgm:cxn modelId="{32100410-386B-4EA9-B00D-20DAF6226561}" type="presOf" srcId="{0B6AB93F-CC09-4216-BD7B-C4881C39C942}" destId="{2FFD1C5D-5DCC-475F-AACB-5C9E428978FF}" srcOrd="0" destOrd="0" presId="urn:microsoft.com/office/officeart/2005/8/layout/orgChart1"/>
    <dgm:cxn modelId="{F4B2F1DC-9EBE-4CAF-BA2C-A211AE57388E}" type="presOf" srcId="{D43DF74B-DE34-4A39-8393-CFA044E97EC7}" destId="{5FFECCD6-3878-4991-ABE3-D522F3523DCA}" srcOrd="0" destOrd="0" presId="urn:microsoft.com/office/officeart/2005/8/layout/orgChart1"/>
    <dgm:cxn modelId="{6D5F9073-5A98-46AC-BABB-52C2E7DF7399}" type="presOf" srcId="{2AF65186-30D4-4803-ACB9-BC2284D25B3D}" destId="{0D9F4134-8C37-4D99-ACF9-C78485FA80EA}"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07880FF-FB9C-4A74-8EF5-8095B760D98C}" type="presOf" srcId="{E8382416-C2D9-4059-91FA-437F691B39FC}" destId="{097246D9-A227-498F-B17E-D485DEAE4B7A}" srcOrd="0" destOrd="0" presId="urn:microsoft.com/office/officeart/2005/8/layout/orgChart1"/>
    <dgm:cxn modelId="{A23EF6F6-1AB7-458E-9E75-169A2FAF5913}" type="presOf" srcId="{27B1691D-36CB-45F3-ABE6-9282F3F8D3FB}" destId="{C5E65C88-E3FF-42DE-A60E-8F77415A70D0}" srcOrd="0" destOrd="0" presId="urn:microsoft.com/office/officeart/2005/8/layout/orgChart1"/>
    <dgm:cxn modelId="{4CEE7DA4-7532-44E0-B38F-F0042DCECB25}" type="presOf" srcId="{2C46FE8C-A3BF-49AE-AA93-EF9213CA7555}" destId="{418912AB-6FED-4B26-9BE6-8844E6C06A38}" srcOrd="0" destOrd="0" presId="urn:microsoft.com/office/officeart/2005/8/layout/orgChart1"/>
    <dgm:cxn modelId="{415F88F7-551E-4593-9004-C5DAA63D3CED}" type="presOf" srcId="{2BCCA590-A21E-4E1C-B4B7-5536B4F71719}" destId="{5C72C958-63D5-44CB-85BA-4B182A1B5398}"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B3E20551-29C4-4CF9-A8E0-AD4EF4487EE6}" type="presOf" srcId="{690B377E-54EB-426E-99F0-687C4D4C1F1F}" destId="{8655159E-0738-41B1-AE7A-C0C5F763F4A7}" srcOrd="0" destOrd="0" presId="urn:microsoft.com/office/officeart/2005/8/layout/orgChart1"/>
    <dgm:cxn modelId="{04A729FB-B1B3-4C37-B5D2-5B43C140034D}" type="presOf" srcId="{440E62FC-F87B-4234-A595-69BE92522468}" destId="{A5CC26DD-5B3E-4647-8F89-280D8BB1D9DC}" srcOrd="0" destOrd="0" presId="urn:microsoft.com/office/officeart/2005/8/layout/orgChart1"/>
    <dgm:cxn modelId="{D34F1161-3CC7-4C47-8722-C13213CF3BF9}" type="presOf" srcId="{06C2A45B-B1B3-40B3-8951-FB5B1CF82137}" destId="{4B949F94-D91F-4583-8B44-EEC72CCAD2BB}" srcOrd="1" destOrd="0" presId="urn:microsoft.com/office/officeart/2005/8/layout/orgChart1"/>
    <dgm:cxn modelId="{05D086A5-C016-4CA8-A5E9-386AE0B1F3A6}" type="presOf" srcId="{864A8C28-09B8-481B-8BF9-255473397F75}" destId="{FCB987E9-89EA-4137-838A-EC9D76633379}" srcOrd="1" destOrd="0" presId="urn:microsoft.com/office/officeart/2005/8/layout/orgChart1"/>
    <dgm:cxn modelId="{1AC19829-8105-4A83-9B1D-C3E1CF5C34C0}" type="presParOf" srcId="{DB702D74-9704-4813-96A1-1E1622EDBAEE}" destId="{A5553F94-5CE1-40C9-9676-2711A675CD77}" srcOrd="0" destOrd="0" presId="urn:microsoft.com/office/officeart/2005/8/layout/orgChart1"/>
    <dgm:cxn modelId="{1658E95E-6B83-4437-9B80-C8EE551FF65D}" type="presParOf" srcId="{A5553F94-5CE1-40C9-9676-2711A675CD77}" destId="{77C5A94E-F585-4A43-88BA-CDC7968B7BDD}" srcOrd="0" destOrd="0" presId="urn:microsoft.com/office/officeart/2005/8/layout/orgChart1"/>
    <dgm:cxn modelId="{F50392DA-314A-4EC0-B334-782CFBFEA46E}" type="presParOf" srcId="{77C5A94E-F585-4A43-88BA-CDC7968B7BDD}" destId="{418912AB-6FED-4B26-9BE6-8844E6C06A38}" srcOrd="0" destOrd="0" presId="urn:microsoft.com/office/officeart/2005/8/layout/orgChart1"/>
    <dgm:cxn modelId="{0C13805A-A517-42F4-89EB-98FD620A4D0E}" type="presParOf" srcId="{77C5A94E-F585-4A43-88BA-CDC7968B7BDD}" destId="{509DC3CD-47FA-4517-9131-7C493EC2D145}" srcOrd="1" destOrd="0" presId="urn:microsoft.com/office/officeart/2005/8/layout/orgChart1"/>
    <dgm:cxn modelId="{51598EE3-76E8-4C13-8101-5DF8DC01A04F}" type="presParOf" srcId="{A5553F94-5CE1-40C9-9676-2711A675CD77}" destId="{4265A543-DEB2-4FA7-98F2-452B8165D146}" srcOrd="1" destOrd="0" presId="urn:microsoft.com/office/officeart/2005/8/layout/orgChart1"/>
    <dgm:cxn modelId="{4D8940CB-E3A7-4E18-8A2A-D0AF0B0084E7}" type="presParOf" srcId="{4265A543-DEB2-4FA7-98F2-452B8165D146}" destId="{A5CC26DD-5B3E-4647-8F89-280D8BB1D9DC}" srcOrd="0" destOrd="0" presId="urn:microsoft.com/office/officeart/2005/8/layout/orgChart1"/>
    <dgm:cxn modelId="{828860CE-B336-46A9-B9D4-FB37AF00E51D}" type="presParOf" srcId="{4265A543-DEB2-4FA7-98F2-452B8165D146}" destId="{2AB2BFEF-DF27-419F-992D-44AD764385E4}" srcOrd="1" destOrd="0" presId="urn:microsoft.com/office/officeart/2005/8/layout/orgChart1"/>
    <dgm:cxn modelId="{C7F10903-AEA1-4329-96A0-2050DEA453C5}" type="presParOf" srcId="{2AB2BFEF-DF27-419F-992D-44AD764385E4}" destId="{51DD09DB-D854-4CD1-8C5D-E975CF1AAB41}" srcOrd="0" destOrd="0" presId="urn:microsoft.com/office/officeart/2005/8/layout/orgChart1"/>
    <dgm:cxn modelId="{52613301-276F-4357-AA4E-F9C365A193A9}" type="presParOf" srcId="{51DD09DB-D854-4CD1-8C5D-E975CF1AAB41}" destId="{C69C8D37-FE2E-479A-A600-591C22E74617}" srcOrd="0" destOrd="0" presId="urn:microsoft.com/office/officeart/2005/8/layout/orgChart1"/>
    <dgm:cxn modelId="{503EC749-C1AD-4F37-8390-2D10EE680BD2}" type="presParOf" srcId="{51DD09DB-D854-4CD1-8C5D-E975CF1AAB41}" destId="{95715B06-0210-4761-BDAC-9EB7095DC8B1}" srcOrd="1" destOrd="0" presId="urn:microsoft.com/office/officeart/2005/8/layout/orgChart1"/>
    <dgm:cxn modelId="{FC41E254-D8D8-413C-9BB5-405F5F06E924}" type="presParOf" srcId="{2AB2BFEF-DF27-419F-992D-44AD764385E4}" destId="{6AD9E646-C039-42A3-9E6C-BB0B6A755D6E}" srcOrd="1" destOrd="0" presId="urn:microsoft.com/office/officeart/2005/8/layout/orgChart1"/>
    <dgm:cxn modelId="{3550826C-28DB-4F89-ADED-5E37829B951B}" type="presParOf" srcId="{6AD9E646-C039-42A3-9E6C-BB0B6A755D6E}" destId="{31A00046-87FB-4D8E-9926-34D9053AB534}" srcOrd="0" destOrd="0" presId="urn:microsoft.com/office/officeart/2005/8/layout/orgChart1"/>
    <dgm:cxn modelId="{E0115F85-8DB0-4401-91FD-48EDAEE4EBBC}" type="presParOf" srcId="{6AD9E646-C039-42A3-9E6C-BB0B6A755D6E}" destId="{BA04580C-1279-430A-93EA-23E2BD8BDFE3}" srcOrd="1" destOrd="0" presId="urn:microsoft.com/office/officeart/2005/8/layout/orgChart1"/>
    <dgm:cxn modelId="{27E80F0E-EDFC-4EF3-964F-9A924E81D9CE}" type="presParOf" srcId="{BA04580C-1279-430A-93EA-23E2BD8BDFE3}" destId="{0E46BCD0-EFF3-4928-BED7-14006C647EDF}" srcOrd="0" destOrd="0" presId="urn:microsoft.com/office/officeart/2005/8/layout/orgChart1"/>
    <dgm:cxn modelId="{6925FAF7-29F2-45A6-8936-8064EEE148A9}" type="presParOf" srcId="{0E46BCD0-EFF3-4928-BED7-14006C647EDF}" destId="{5C72C958-63D5-44CB-85BA-4B182A1B5398}" srcOrd="0" destOrd="0" presId="urn:microsoft.com/office/officeart/2005/8/layout/orgChart1"/>
    <dgm:cxn modelId="{77E82F0E-301B-486F-91FA-69C4C58CD5B5}" type="presParOf" srcId="{0E46BCD0-EFF3-4928-BED7-14006C647EDF}" destId="{0029E3B9-C8AA-41EA-A11C-97443A267FA8}" srcOrd="1" destOrd="0" presId="urn:microsoft.com/office/officeart/2005/8/layout/orgChart1"/>
    <dgm:cxn modelId="{46F48E59-7F57-46AD-A597-829EB7333ABE}" type="presParOf" srcId="{BA04580C-1279-430A-93EA-23E2BD8BDFE3}" destId="{E129657F-0E29-4D4A-A5C6-9851F0406B2B}" srcOrd="1" destOrd="0" presId="urn:microsoft.com/office/officeart/2005/8/layout/orgChart1"/>
    <dgm:cxn modelId="{C0CAFE4D-CB7D-4870-8CEA-CEB7E5D9F44D}" type="presParOf" srcId="{BA04580C-1279-430A-93EA-23E2BD8BDFE3}" destId="{B128A5ED-5829-4ED1-8803-537DBB0D2D3C}" srcOrd="2" destOrd="0" presId="urn:microsoft.com/office/officeart/2005/8/layout/orgChart1"/>
    <dgm:cxn modelId="{9236EBD0-EBDE-443D-BA71-EEC338C19B3D}" type="presParOf" srcId="{6AD9E646-C039-42A3-9E6C-BB0B6A755D6E}" destId="{097246D9-A227-498F-B17E-D485DEAE4B7A}" srcOrd="2" destOrd="0" presId="urn:microsoft.com/office/officeart/2005/8/layout/orgChart1"/>
    <dgm:cxn modelId="{239FEC89-7069-40D3-80DD-7F6ADFBD579D}" type="presParOf" srcId="{6AD9E646-C039-42A3-9E6C-BB0B6A755D6E}" destId="{700B3B65-2D19-43B7-A8CD-3C210D2F33FE}" srcOrd="3" destOrd="0" presId="urn:microsoft.com/office/officeart/2005/8/layout/orgChart1"/>
    <dgm:cxn modelId="{32785848-40CE-468D-A5CA-19A8F0862D46}" type="presParOf" srcId="{700B3B65-2D19-43B7-A8CD-3C210D2F33FE}" destId="{3DC1410D-0E7C-4696-BFDE-FE451ACE3943}" srcOrd="0" destOrd="0" presId="urn:microsoft.com/office/officeart/2005/8/layout/orgChart1"/>
    <dgm:cxn modelId="{4E4B142D-546C-49EF-9390-D5F6A9AE7298}" type="presParOf" srcId="{3DC1410D-0E7C-4696-BFDE-FE451ACE3943}" destId="{C7225B67-C8E8-47E1-A344-FF9C485061D0}" srcOrd="0" destOrd="0" presId="urn:microsoft.com/office/officeart/2005/8/layout/orgChart1"/>
    <dgm:cxn modelId="{5E1FDD47-960E-4CDB-A91C-9E881B3EB334}" type="presParOf" srcId="{3DC1410D-0E7C-4696-BFDE-FE451ACE3943}" destId="{BC295BA2-0479-4757-8A7E-FA48C65BD863}" srcOrd="1" destOrd="0" presId="urn:microsoft.com/office/officeart/2005/8/layout/orgChart1"/>
    <dgm:cxn modelId="{DBD755D9-EE6D-41C0-99F0-1CB34D8439BF}" type="presParOf" srcId="{700B3B65-2D19-43B7-A8CD-3C210D2F33FE}" destId="{42E66376-BF4D-46D0-871E-0C37230B6549}" srcOrd="1" destOrd="0" presId="urn:microsoft.com/office/officeart/2005/8/layout/orgChart1"/>
    <dgm:cxn modelId="{18E7E5DD-BAA6-46B1-A402-2E30803D0D01}" type="presParOf" srcId="{700B3B65-2D19-43B7-A8CD-3C210D2F33FE}" destId="{7A4804B7-0132-4D38-9164-C8C99E0324DB}" srcOrd="2" destOrd="0" presId="urn:microsoft.com/office/officeart/2005/8/layout/orgChart1"/>
    <dgm:cxn modelId="{779B476C-6637-48CC-A774-273A6078CBBE}" type="presParOf" srcId="{2AB2BFEF-DF27-419F-992D-44AD764385E4}" destId="{7CB4ECA4-2FEE-420E-A67D-604A80794DA7}" srcOrd="2" destOrd="0" presId="urn:microsoft.com/office/officeart/2005/8/layout/orgChart1"/>
    <dgm:cxn modelId="{288546D9-CE15-4A4E-B9B5-BDFF03CA47F4}" type="presParOf" srcId="{4265A543-DEB2-4FA7-98F2-452B8165D146}" destId="{5FFECCD6-3878-4991-ABE3-D522F3523DCA}" srcOrd="2" destOrd="0" presId="urn:microsoft.com/office/officeart/2005/8/layout/orgChart1"/>
    <dgm:cxn modelId="{BB2D3362-4750-46A3-BDB1-A6D8703D2341}" type="presParOf" srcId="{4265A543-DEB2-4FA7-98F2-452B8165D146}" destId="{2C591ED8-5095-4FCD-BB48-A94E2036B6E3}" srcOrd="3" destOrd="0" presId="urn:microsoft.com/office/officeart/2005/8/layout/orgChart1"/>
    <dgm:cxn modelId="{4AF117D3-5BAD-48BD-B2CA-D8303CBE927E}" type="presParOf" srcId="{2C591ED8-5095-4FCD-BB48-A94E2036B6E3}" destId="{06785766-DE72-40E4-BC30-B3482A8BA9A9}" srcOrd="0" destOrd="0" presId="urn:microsoft.com/office/officeart/2005/8/layout/orgChart1"/>
    <dgm:cxn modelId="{6F9E373C-9CDF-4339-A05D-25391220E984}" type="presParOf" srcId="{06785766-DE72-40E4-BC30-B3482A8BA9A9}" destId="{0D9F4134-8C37-4D99-ACF9-C78485FA80EA}" srcOrd="0" destOrd="0" presId="urn:microsoft.com/office/officeart/2005/8/layout/orgChart1"/>
    <dgm:cxn modelId="{B88FA504-D6E1-4E5C-AE89-CC9528310B72}" type="presParOf" srcId="{06785766-DE72-40E4-BC30-B3482A8BA9A9}" destId="{05034F84-9D62-4471-8B5D-C7888EDD46EA}" srcOrd="1" destOrd="0" presId="urn:microsoft.com/office/officeart/2005/8/layout/orgChart1"/>
    <dgm:cxn modelId="{12072A5E-B595-493E-9BA7-1ACEAE01A266}" type="presParOf" srcId="{2C591ED8-5095-4FCD-BB48-A94E2036B6E3}" destId="{43363C4A-EB10-4398-95A9-891D95F95FFC}" srcOrd="1" destOrd="0" presId="urn:microsoft.com/office/officeart/2005/8/layout/orgChart1"/>
    <dgm:cxn modelId="{52B8F6B6-7513-48C1-88DD-E1AC213086BA}" type="presParOf" srcId="{43363C4A-EB10-4398-95A9-891D95F95FFC}" destId="{CAF06C15-1277-4981-8E5C-97F5864241B7}" srcOrd="0" destOrd="0" presId="urn:microsoft.com/office/officeart/2005/8/layout/orgChart1"/>
    <dgm:cxn modelId="{935E8C3A-30F8-40A9-B3A8-E1F7C59CEA0D}" type="presParOf" srcId="{43363C4A-EB10-4398-95A9-891D95F95FFC}" destId="{3CA7470B-D6D6-4E84-87E8-5018E389312C}" srcOrd="1" destOrd="0" presId="urn:microsoft.com/office/officeart/2005/8/layout/orgChart1"/>
    <dgm:cxn modelId="{BA712B13-52A2-44D9-A17F-90FD89EB43BD}" type="presParOf" srcId="{3CA7470B-D6D6-4E84-87E8-5018E389312C}" destId="{A09619A5-DAD8-42B9-9AA0-8EDC930F4569}" srcOrd="0" destOrd="0" presId="urn:microsoft.com/office/officeart/2005/8/layout/orgChart1"/>
    <dgm:cxn modelId="{2720EC50-FB7D-47F3-A02D-063C55E05A7B}" type="presParOf" srcId="{A09619A5-DAD8-42B9-9AA0-8EDC930F4569}" destId="{3C272F1B-3561-416A-B664-6CCA419912BC}" srcOrd="0" destOrd="0" presId="urn:microsoft.com/office/officeart/2005/8/layout/orgChart1"/>
    <dgm:cxn modelId="{27ED8557-5736-4AA0-9C8A-4D245E5A8265}" type="presParOf" srcId="{A09619A5-DAD8-42B9-9AA0-8EDC930F4569}" destId="{FCB987E9-89EA-4137-838A-EC9D76633379}" srcOrd="1" destOrd="0" presId="urn:microsoft.com/office/officeart/2005/8/layout/orgChart1"/>
    <dgm:cxn modelId="{8C7C8BEA-8503-449A-886B-64C9AA8FF14A}" type="presParOf" srcId="{3CA7470B-D6D6-4E84-87E8-5018E389312C}" destId="{3A0FDFFF-4C87-4C8B-8526-72B8A04931CA}" srcOrd="1" destOrd="0" presId="urn:microsoft.com/office/officeart/2005/8/layout/orgChart1"/>
    <dgm:cxn modelId="{CBEF97D5-57D2-46D8-9110-970A4C9596A3}" type="presParOf" srcId="{3A0FDFFF-4C87-4C8B-8526-72B8A04931CA}" destId="{E9F51E55-FF7F-4528-A4FD-4DD117ECB2F1}" srcOrd="0" destOrd="0" presId="urn:microsoft.com/office/officeart/2005/8/layout/orgChart1"/>
    <dgm:cxn modelId="{21960D52-7422-47A8-AD04-3E46164A3C50}" type="presParOf" srcId="{3A0FDFFF-4C87-4C8B-8526-72B8A04931CA}" destId="{963364FE-AABB-41CD-87D4-ED196E054397}" srcOrd="1" destOrd="0" presId="urn:microsoft.com/office/officeart/2005/8/layout/orgChart1"/>
    <dgm:cxn modelId="{142D7968-4052-4412-9B4B-D5B8023A19DD}" type="presParOf" srcId="{963364FE-AABB-41CD-87D4-ED196E054397}" destId="{7933CC0E-7A60-4832-9A3B-2B66D835D555}" srcOrd="0" destOrd="0" presId="urn:microsoft.com/office/officeart/2005/8/layout/orgChart1"/>
    <dgm:cxn modelId="{C1BCA8E3-506A-41B9-B36B-3801020B176B}" type="presParOf" srcId="{7933CC0E-7A60-4832-9A3B-2B66D835D555}" destId="{8655159E-0738-41B1-AE7A-C0C5F763F4A7}" srcOrd="0" destOrd="0" presId="urn:microsoft.com/office/officeart/2005/8/layout/orgChart1"/>
    <dgm:cxn modelId="{44D78610-AC15-49D6-B1DA-F73625743923}" type="presParOf" srcId="{7933CC0E-7A60-4832-9A3B-2B66D835D555}" destId="{3632C5A1-9B48-4C2F-B8DD-5E8A5A817E07}" srcOrd="1" destOrd="0" presId="urn:microsoft.com/office/officeart/2005/8/layout/orgChart1"/>
    <dgm:cxn modelId="{F6FB75C0-7F36-4FD7-BA5F-D5F260303246}" type="presParOf" srcId="{963364FE-AABB-41CD-87D4-ED196E054397}" destId="{DD64A74A-631C-4983-A6EC-EF21DD1E7C8C}" srcOrd="1" destOrd="0" presId="urn:microsoft.com/office/officeart/2005/8/layout/orgChart1"/>
    <dgm:cxn modelId="{F1F8A8D6-0B95-4817-8703-30A6588D8531}" type="presParOf" srcId="{963364FE-AABB-41CD-87D4-ED196E054397}" destId="{69294E3A-E958-435A-AF35-A43B07AE1C2E}" srcOrd="2" destOrd="0" presId="urn:microsoft.com/office/officeart/2005/8/layout/orgChart1"/>
    <dgm:cxn modelId="{D88E796E-8FA9-4BA4-B83D-B559957E84FA}" type="presParOf" srcId="{3CA7470B-D6D6-4E84-87E8-5018E389312C}" destId="{378A8F79-D24A-4E92-A00D-1723E448F839}" srcOrd="2" destOrd="0" presId="urn:microsoft.com/office/officeart/2005/8/layout/orgChart1"/>
    <dgm:cxn modelId="{B4901448-2D7F-45A2-A707-F1B7292DB889}" type="presParOf" srcId="{43363C4A-EB10-4398-95A9-891D95F95FFC}" destId="{C5E65C88-E3FF-42DE-A60E-8F77415A70D0}" srcOrd="2" destOrd="0" presId="urn:microsoft.com/office/officeart/2005/8/layout/orgChart1"/>
    <dgm:cxn modelId="{80C2D7A6-CC01-4017-8DC4-045FAE6CF5F0}" type="presParOf" srcId="{43363C4A-EB10-4398-95A9-891D95F95FFC}" destId="{30AAE121-D9D5-4CA1-BE55-9DF373F59D3D}" srcOrd="3" destOrd="0" presId="urn:microsoft.com/office/officeart/2005/8/layout/orgChart1"/>
    <dgm:cxn modelId="{CD0C5184-E8B5-43D1-936D-7A43CA2F0720}" type="presParOf" srcId="{30AAE121-D9D5-4CA1-BE55-9DF373F59D3D}" destId="{12075079-190E-425E-992A-8E486965F6F5}" srcOrd="0" destOrd="0" presId="urn:microsoft.com/office/officeart/2005/8/layout/orgChart1"/>
    <dgm:cxn modelId="{AFDB1397-BBB1-4F57-9CBC-E2144E3B18D6}" type="presParOf" srcId="{12075079-190E-425E-992A-8E486965F6F5}" destId="{32F2B371-0E68-46C4-99E1-8950E0AA59F3}" srcOrd="0" destOrd="0" presId="urn:microsoft.com/office/officeart/2005/8/layout/orgChart1"/>
    <dgm:cxn modelId="{98A7EBC8-C14A-491D-B6A2-081662813231}" type="presParOf" srcId="{12075079-190E-425E-992A-8E486965F6F5}" destId="{F18612F7-9F80-4BAF-836A-8CE26497C6F0}" srcOrd="1" destOrd="0" presId="urn:microsoft.com/office/officeart/2005/8/layout/orgChart1"/>
    <dgm:cxn modelId="{FBFB4130-1A28-4CEB-8041-7A38CC088E3A}" type="presParOf" srcId="{30AAE121-D9D5-4CA1-BE55-9DF373F59D3D}" destId="{CEC27B47-2A81-44D2-857F-56677C00D119}" srcOrd="1" destOrd="0" presId="urn:microsoft.com/office/officeart/2005/8/layout/orgChart1"/>
    <dgm:cxn modelId="{221EEF57-E009-4D53-A30C-3F1B49A3E238}" type="presParOf" srcId="{CEC27B47-2A81-44D2-857F-56677C00D119}" destId="{2FFD1C5D-5DCC-475F-AACB-5C9E428978FF}" srcOrd="0" destOrd="0" presId="urn:microsoft.com/office/officeart/2005/8/layout/orgChart1"/>
    <dgm:cxn modelId="{0940C5C9-91FC-4205-87FC-048CB8C6C4CC}" type="presParOf" srcId="{CEC27B47-2A81-44D2-857F-56677C00D119}" destId="{1484854E-A1B1-4281-8132-3585D20861B0}" srcOrd="1" destOrd="0" presId="urn:microsoft.com/office/officeart/2005/8/layout/orgChart1"/>
    <dgm:cxn modelId="{C37DBB90-4DD0-4910-AE1C-D32D8EC6ED10}" type="presParOf" srcId="{1484854E-A1B1-4281-8132-3585D20861B0}" destId="{E58580D0-AAF5-4BDB-85A4-6318B6CDB215}" srcOrd="0" destOrd="0" presId="urn:microsoft.com/office/officeart/2005/8/layout/orgChart1"/>
    <dgm:cxn modelId="{E7B9B3DD-AD15-4BCE-8CD3-B2FBAB320D79}" type="presParOf" srcId="{E58580D0-AAF5-4BDB-85A4-6318B6CDB215}" destId="{E3787CC8-CF0F-442B-A518-2185CBC70DD0}" srcOrd="0" destOrd="0" presId="urn:microsoft.com/office/officeart/2005/8/layout/orgChart1"/>
    <dgm:cxn modelId="{01B278B4-D37E-4599-8A69-6CA4CA75E3F0}" type="presParOf" srcId="{E58580D0-AAF5-4BDB-85A4-6318B6CDB215}" destId="{4B949F94-D91F-4583-8B44-EEC72CCAD2BB}" srcOrd="1" destOrd="0" presId="urn:microsoft.com/office/officeart/2005/8/layout/orgChart1"/>
    <dgm:cxn modelId="{223B437B-5040-46E0-B0BC-814BEC4286E7}" type="presParOf" srcId="{1484854E-A1B1-4281-8132-3585D20861B0}" destId="{EB0219F9-47C7-4D41-8C7D-D7BCDFD4CC1A}" srcOrd="1" destOrd="0" presId="urn:microsoft.com/office/officeart/2005/8/layout/orgChart1"/>
    <dgm:cxn modelId="{B0D6990F-4D91-43E0-8DDF-BC254E49E518}" type="presParOf" srcId="{1484854E-A1B1-4281-8132-3585D20861B0}" destId="{4016A88F-1DF8-4C9D-B306-6AAFA735569C}" srcOrd="2" destOrd="0" presId="urn:microsoft.com/office/officeart/2005/8/layout/orgChart1"/>
    <dgm:cxn modelId="{48C28ACB-F214-4212-8B52-8AB389E2F280}" type="presParOf" srcId="{30AAE121-D9D5-4CA1-BE55-9DF373F59D3D}" destId="{1219A425-B292-4748-83AB-D343102F6FE6}" srcOrd="2" destOrd="0" presId="urn:microsoft.com/office/officeart/2005/8/layout/orgChart1"/>
    <dgm:cxn modelId="{0B401333-FF47-4626-849D-D6E84EAC089B}" type="presParOf" srcId="{2C591ED8-5095-4FCD-BB48-A94E2036B6E3}" destId="{262AAB7E-0257-4AB1-B86D-58A6D63C5E6F}" srcOrd="2" destOrd="0" presId="urn:microsoft.com/office/officeart/2005/8/layout/orgChart1"/>
    <dgm:cxn modelId="{8941ED8E-4B82-4BF1-81CC-1053BD4B4FCB}"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Average incidence rate</a:t>
          </a:r>
        </a:p>
        <a:p>
          <a:pPr lvl="0" algn="l" defTabSz="666750">
            <a:lnSpc>
              <a:spcPct val="90000"/>
            </a:lnSpc>
            <a:spcBef>
              <a:spcPct val="0"/>
            </a:spcBef>
            <a:spcAft>
              <a:spcPct val="35000"/>
            </a:spcAft>
          </a:pPr>
          <a:r>
            <a:rPr lang="en-US" sz="1500" kern="1200" dirty="0" smtClean="0">
              <a:solidFill>
                <a:srgbClr val="FF0000"/>
              </a:solidFill>
            </a:rPr>
            <a:t>  Instantaneous (hazard) rate</a:t>
          </a:r>
          <a:endParaRPr lang="en-US" sz="1500" kern="1200" dirty="0">
            <a:solidFill>
              <a:srgbClr val="FF0000"/>
            </a:solidFill>
          </a:endParaRPr>
        </a:p>
      </dsp:txBody>
      <dsp:txXfrm>
        <a:off x="6468442" y="4935892"/>
        <a:ext cx="2213585" cy="1106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Average incidence rate</a:t>
          </a:r>
        </a:p>
        <a:p>
          <a:pPr lvl="0" algn="l" defTabSz="666750">
            <a:lnSpc>
              <a:spcPct val="90000"/>
            </a:lnSpc>
            <a:spcBef>
              <a:spcPct val="0"/>
            </a:spcBef>
            <a:spcAft>
              <a:spcPct val="35000"/>
            </a:spcAft>
          </a:pPr>
          <a:r>
            <a:rPr lang="en-US" sz="1500" kern="1200" dirty="0" smtClean="0">
              <a:solidFill>
                <a:srgbClr val="FF0000"/>
              </a:solidFill>
            </a:rPr>
            <a:t>  Instantaneous (hazard) rate</a:t>
          </a:r>
          <a:endParaRPr lang="en-US" sz="1500" kern="1200" dirty="0">
            <a:solidFill>
              <a:srgbClr val="FF0000"/>
            </a:solidFill>
          </a:endParaRPr>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3.bin"/></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1</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Here is what we will cover in the second</a:t>
            </a:r>
            <a:r>
              <a:rPr lang="en-US" baseline="0" dirty="0" smtClean="0"/>
              <a:t> lecture on disease occurrence.  In this lecture, we want to emphasize that we are going well beyond the concepts presented in the textbook.</a:t>
            </a:r>
            <a:endParaRPr lang="en-US" dirty="0" smtClean="0"/>
          </a:p>
        </p:txBody>
      </p:sp>
    </p:spTree>
    <p:extLst>
      <p:ext uri="{BB962C8B-B14F-4D97-AF65-F5344CB8AC3E}">
        <p14:creationId xmlns:p14="http://schemas.microsoft.com/office/powerpoint/2010/main" val="264004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10</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text’s example using individual level data to calculate the person-time rate.  Note that the person-time in months is just the sum of the number of months from the previous graphic showing how long each person was observed in the study.  The text example shifts participants to the left but this is not necessary for the calculation of incidence rates.  The text also calculates incidence rates separately for the first year of follow-up and then for the second year of follow-up, but this is also not necessary</a:t>
            </a:r>
            <a:r>
              <a:rPr lang="en-US" baseline="0" dirty="0" smtClean="0"/>
              <a:t> if the rate is constant over time.</a:t>
            </a:r>
            <a:endParaRPr lang="en-US" dirty="0" smtClean="0"/>
          </a:p>
          <a:p>
            <a:endParaRPr lang="en-US" dirty="0" smtClean="0"/>
          </a:p>
          <a:p>
            <a:r>
              <a:rPr lang="en-US" dirty="0" smtClean="0"/>
              <a:t>Since we want to present the rate in the more conventional manner of person-years and having integers greater than 1 to the left of the decimal point, we converted to person-years.  The numerator is, as always, just the number of events; here, 6 deaths.  The decimal point is then moved for the fraction 6/9.583 to give the rate per 10 person-year or per 100 person-years.</a:t>
            </a:r>
          </a:p>
          <a:p>
            <a:endParaRPr lang="en-US" dirty="0" smtClean="0"/>
          </a:p>
          <a:p>
            <a:r>
              <a:rPr lang="en-US" dirty="0" smtClean="0"/>
              <a:t>The concept of person-time</a:t>
            </a:r>
            <a:r>
              <a:rPr lang="en-US" baseline="0" dirty="0" smtClean="0"/>
              <a:t> is sometimes a source of confusion but it need not be.  It looks like we are just adding up time to get our sum of 115 in this example, and thus why do we call this person-time instead of just time.  We do this to distinguish it from the more common meaning of time, for example here, 115 months in a row.  In our example, we cannot say that our rate has any meaning over 115 months in a row in any single person.  </a:t>
            </a:r>
            <a:endParaRPr lang="en-US" dirty="0" smtClean="0"/>
          </a:p>
          <a:p>
            <a:endParaRPr lang="en-US" dirty="0" smtClean="0"/>
          </a:p>
        </p:txBody>
      </p:sp>
    </p:spTree>
    <p:extLst>
      <p:ext uri="{BB962C8B-B14F-4D97-AF65-F5344CB8AC3E}">
        <p14:creationId xmlns:p14="http://schemas.microsoft.com/office/powerpoint/2010/main" val="400291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How about in a dynamic</a:t>
            </a:r>
            <a:r>
              <a:rPr lang="en-US" sz="1000" baseline="0" dirty="0" smtClean="0"/>
              <a:t> cohort?</a:t>
            </a:r>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12</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To calculate average incidence rate in a dynamic cohort, the approach depends on whether we have individual-level follow-up on the cohort members.  In this</a:t>
            </a:r>
            <a:r>
              <a:rPr lang="en-US" baseline="0" dirty="0" smtClean="0"/>
              <a:t> example from Kaiser, individual-level data are available.  The investigators know the dates of Kaiser membership, the occurrence and dates of the outcome (stroke in this study), and the occurrence and dates of any competing events, such as mortality.  With this information, the calculation of an average incidence rate is similar to the example that we just reviewed in a fixed cohort.  The investigators identify the number of events (incident stroke) in each group (HIV-infected and HIV-uninfected).  They then add up the follow-up time on each individual member to obtain total person-years in each group.  Considering the HIV-infected participants, there were 151 incident strokes.  The total follow-up time was 120,588 person-years on 24,768 individuals.  The incidence rate is 151/120,588 = 125 per 100,000 person-years.</a:t>
            </a:r>
          </a:p>
          <a:p>
            <a:endParaRPr lang="en-US" baseline="0" dirty="0" smtClean="0"/>
          </a:p>
          <a:p>
            <a:endParaRPr lang="en-US" dirty="0" smtClean="0"/>
          </a:p>
        </p:txBody>
      </p:sp>
    </p:spTree>
    <p:extLst>
      <p:ext uri="{BB962C8B-B14F-4D97-AF65-F5344CB8AC3E}">
        <p14:creationId xmlns:p14="http://schemas.microsoft.com/office/powerpoint/2010/main" val="193723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13</a:t>
            </a:fld>
            <a:endParaRPr lang="en-US" dirty="0"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How about if we do</a:t>
            </a:r>
            <a:r>
              <a:rPr lang="en-US" baseline="0" dirty="0" smtClean="0"/>
              <a:t> not have individual-level data?  This situation is seen most commonly in dynamic cohorts and the solutions are best exemplified there.  For example, in the field of cancer the SEER </a:t>
            </a:r>
            <a:r>
              <a:rPr lang="en-US" dirty="0" smtClean="0"/>
              <a:t>registry does an excellent job of capturing all of the new cancer diagnoses (E) for a large population.  California now has a statewide cancer registry.  But, how will an investigator determine the denominator for this rate? </a:t>
            </a:r>
          </a:p>
          <a:p>
            <a:endParaRPr lang="en-US" dirty="0" smtClean="0"/>
          </a:p>
          <a:p>
            <a:r>
              <a:rPr lang="en-US" dirty="0" smtClean="0"/>
              <a:t>The SEER registry is a program of the National Cancer Institute,</a:t>
            </a:r>
            <a:r>
              <a:rPr lang="en-US" baseline="0" dirty="0" smtClean="0"/>
              <a:t> which is one of the institutes of the National Institutes of Health. </a:t>
            </a:r>
            <a:r>
              <a:rPr lang="en-US" dirty="0" smtClean="0"/>
              <a:t> It covers particular areas of the country.  See the web page for detailed information on what areas are covered by SEER registries, what data are available, etc.  In California, the SF Bay Area registry has been established the longest (since 1973).  There is now a state-wide cancer registry (since 2001).</a:t>
            </a:r>
          </a:p>
          <a:p>
            <a:endParaRPr lang="en-US" dirty="0" smtClean="0"/>
          </a:p>
        </p:txBody>
      </p:sp>
    </p:spTree>
    <p:extLst>
      <p:ext uri="{BB962C8B-B14F-4D97-AF65-F5344CB8AC3E}">
        <p14:creationId xmlns:p14="http://schemas.microsoft.com/office/powerpoint/2010/main" val="140938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14</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Clearly, an investigator with access to the California cancer registry data is not going to have individual level data on when every new arrival entered San Francisco and when every departure or death took place, so the problem is to obtain information that will allow calculation of a denominator.  The approach is to obtain an estimate of the average population size during the  time period.   The average population size (N)</a:t>
            </a:r>
            <a:r>
              <a:rPr lang="en-US" baseline="0" dirty="0" smtClean="0"/>
              <a:t> m</a:t>
            </a:r>
            <a:r>
              <a:rPr lang="en-US" dirty="0" smtClean="0"/>
              <a:t>ultiplied by the time period (T) gives the</a:t>
            </a:r>
            <a:r>
              <a:rPr lang="en-US" baseline="0" dirty="0" smtClean="0"/>
              <a:t> aggregate</a:t>
            </a:r>
            <a:r>
              <a:rPr lang="en-US" dirty="0" smtClean="0"/>
              <a:t> person-time denominator for the rate.  This</a:t>
            </a:r>
            <a:r>
              <a:rPr lang="en-US" baseline="0" dirty="0" smtClean="0"/>
              <a:t> method of estimating incidence rate is sometimes called the “group method” or “average population method.” </a:t>
            </a:r>
            <a:endParaRPr lang="en-US" dirty="0" smtClean="0"/>
          </a:p>
          <a:p>
            <a:endParaRPr lang="en-US" dirty="0" smtClean="0"/>
          </a:p>
          <a:p>
            <a:r>
              <a:rPr lang="en-US" dirty="0" smtClean="0"/>
              <a:t>There are several ways to get the average</a:t>
            </a:r>
            <a:r>
              <a:rPr lang="en-US" baseline="0" dirty="0" smtClean="0"/>
              <a:t> population size for an interval, in this case a year (2010).  If you assume that the population is at steady state, then you can use the population as counted at any during the year.  If it is believed that the population is experiencing a linear increase or decline, then an estimate at the mid-point tells you the average population size.  If change is felt to be non-linear, then average population size can be calculated with more sophisticated, which we won’t get into in this course. </a:t>
            </a:r>
            <a:r>
              <a:rPr lang="en-US" baseline="0" dirty="0" smtClean="0"/>
              <a:t>  Estimating population size is really the purview of demography.  Epidemiologic and clinical researchers need to borrow facts from demography but do not have to know such to obtain these facts in detail.</a:t>
            </a:r>
            <a:endParaRPr lang="en-US" baseline="0" dirty="0" smtClean="0"/>
          </a:p>
          <a:p>
            <a:endParaRPr lang="en-US" baseline="0" dirty="0" smtClean="0"/>
          </a:p>
          <a:p>
            <a:r>
              <a:rPr lang="en-US" baseline="0" dirty="0" smtClean="0"/>
              <a:t>Fortunately, in the U.S. the government sponsored census provides what is believed to be very accurate population counts.  This is one of the underappreciated benefits of the massive census process.  A census is often done over a long time, sometimes spanning a year.  The incidence rates calculated with these populations are sometimes called “annual rate”, but this term should be avoided in that it is easily confused with a one year cumulative incidence.</a:t>
            </a:r>
          </a:p>
          <a:p>
            <a:endParaRPr lang="en-US" dirty="0" smtClean="0"/>
          </a:p>
          <a:p>
            <a:r>
              <a:rPr lang="en-US" dirty="0" smtClean="0"/>
              <a:t>A further advantage of using census data for forming rates from case counts collected by registries is that rates can be formed for any of the grouping variables recorded in the census, such as age groups, gender, ethnicity, income, geographic sub-regions, and many others.   This assumes such information is also collected on the cases. </a:t>
            </a:r>
          </a:p>
        </p:txBody>
      </p:sp>
    </p:spTree>
    <p:extLst>
      <p:ext uri="{BB962C8B-B14F-4D97-AF65-F5344CB8AC3E}">
        <p14:creationId xmlns:p14="http://schemas.microsoft.com/office/powerpoint/2010/main" val="296268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15</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Number</a:t>
            </a:r>
            <a:r>
              <a:rPr lang="en-US" baseline="0" dirty="0" smtClean="0"/>
              <a:t> of pancreatic cancer diagnoses in SF County in 2010 was obtained from SEER.  The population of SF County in 2010 available from census data.  With this information, the incidence rate can be calculated.  We assume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but some people contributed less than a year.</a:t>
            </a:r>
            <a:endParaRPr lang="en-US" dirty="0" smtClean="0"/>
          </a:p>
        </p:txBody>
      </p:sp>
    </p:spTree>
    <p:extLst>
      <p:ext uri="{BB962C8B-B14F-4D97-AF65-F5344CB8AC3E}">
        <p14:creationId xmlns:p14="http://schemas.microsoft.com/office/powerpoint/2010/main" val="38260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16</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This</a:t>
            </a:r>
            <a:r>
              <a:rPr lang="en-US" baseline="0" dirty="0" smtClean="0"/>
              <a:t> second method of calculating incidence rate (the “group method”) is mainly needed with dynamic cohort, when it is not practical to enumerate everyone.  This is because fixed cohorts typically are entirely enumerated in terms of when all participants are under observation.  However, i</a:t>
            </a:r>
            <a:r>
              <a:rPr lang="en-US" dirty="0" smtClean="0"/>
              <a:t>n a pinch, if you had a fixed cohort without</a:t>
            </a:r>
            <a:r>
              <a:rPr lang="en-US" baseline="0" dirty="0" smtClean="0"/>
              <a:t> detailed individual-level data, this method could be used.  With the starting N, the final N, and the number of events (E), and a few assumptions, you can use the group-level method to estimate the incidence rate.  </a:t>
            </a:r>
          </a:p>
          <a:p>
            <a:endParaRPr lang="en-US" baseline="0" dirty="0" smtClean="0"/>
          </a:p>
        </p:txBody>
      </p:sp>
    </p:spTree>
    <p:extLst>
      <p:ext uri="{BB962C8B-B14F-4D97-AF65-F5344CB8AC3E}">
        <p14:creationId xmlns:p14="http://schemas.microsoft.com/office/powerpoint/2010/main" val="3345605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Here again is the hypothetical example of a 10 person cohort study given in your text book.  In this graphic the cohort has been “shifted to the left.”  Imagine for this example that you only know how many people entered the study (N=10) and how many were remaining at the end of the longest follow-up time (N=1).</a:t>
            </a:r>
            <a:r>
              <a:rPr lang="en-US" baseline="0" dirty="0" smtClean="0"/>
              <a:t>  I</a:t>
            </a:r>
            <a:r>
              <a:rPr lang="en-US" dirty="0" smtClean="0"/>
              <a:t>n addition, you</a:t>
            </a:r>
            <a:r>
              <a:rPr lang="en-US" baseline="0" dirty="0" smtClean="0"/>
              <a:t> know the number of events (E=6)</a:t>
            </a:r>
            <a:r>
              <a:rPr lang="en-US" dirty="0" smtClean="0"/>
              <a:t>.</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17</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18</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dirty="0" smtClean="0"/>
          </a:p>
          <a:p>
            <a:r>
              <a:rPr lang="en-US" dirty="0" smtClean="0"/>
              <a:t>The numerator is 6</a:t>
            </a:r>
            <a:r>
              <a:rPr lang="en-US" baseline="0" dirty="0" smtClean="0"/>
              <a:t> events.</a:t>
            </a:r>
            <a:r>
              <a:rPr lang="en-US" dirty="0" smtClean="0"/>
              <a:t> </a:t>
            </a:r>
          </a:p>
          <a:p>
            <a:endParaRPr lang="en-US" dirty="0" smtClean="0"/>
          </a:p>
          <a:p>
            <a:r>
              <a:rPr lang="en-US" dirty="0" smtClean="0"/>
              <a:t>The average person-time for the denominator is calculated by our knowledge that there were</a:t>
            </a:r>
            <a:r>
              <a:rPr lang="en-US" baseline="0" dirty="0" smtClean="0"/>
              <a:t> 10 persons available at the beginning and 1 person at the end.  This equals 5.5 persons (derived from: (10 + 1)/2 ) available at any point in time.   If we assume that they are followed for two years, on average, this equals 11 persons-years.  This assumption of them each being followed for 2 years, on average, is based on the assumption of uniform occurrence of events and of censoring over the two year interval.   This is the same assumption that is used in the life-table method.  </a:t>
            </a:r>
          </a:p>
          <a:p>
            <a:endParaRPr lang="en-US" baseline="0" dirty="0" smtClean="0"/>
          </a:p>
          <a:p>
            <a:endParaRPr lang="en-US" baseline="0" dirty="0" smtClean="0"/>
          </a:p>
          <a:p>
            <a:r>
              <a:rPr lang="en-US" baseline="0" dirty="0" smtClean="0"/>
              <a:t>The rate calculation is therefore 6/11, which is equal to 0.545.  </a:t>
            </a:r>
            <a:r>
              <a:rPr lang="en-US" dirty="0" smtClean="0"/>
              <a:t>The rate calculated this way is 54.5 per 100 person-years.  In this example with only 10 persons the rate calculated by the average population method differs more from the rate calculated from individual data (62.6 per 100 person-years) than it will in larger datasets where the methods are usually very close.  As with the text book illustration of the life table method of calculating cumulative incidence, the text uses an example with very small numbers of persons for which they do have individual level data in order to make showing the calculations simple.  It has the effect, however, of making the method appear not very good as the assumption of uniform censoring during the interval clearly doesn’t hold.  In very large data sets, such as census data for large geographical areas, it is usually a good assumption.</a:t>
            </a:r>
          </a:p>
          <a:p>
            <a:endParaRPr lang="en-US" dirty="0" smtClean="0"/>
          </a:p>
          <a:p>
            <a:r>
              <a:rPr lang="en-US" dirty="0" smtClean="0"/>
              <a:t>Note that this method is described as using “grouped data.”  That phrase should not be confused here with an ecological study.</a:t>
            </a:r>
          </a:p>
        </p:txBody>
      </p:sp>
    </p:spTree>
    <p:extLst>
      <p:ext uri="{BB962C8B-B14F-4D97-AF65-F5344CB8AC3E}">
        <p14:creationId xmlns:p14="http://schemas.microsoft.com/office/powerpoint/2010/main" val="1454413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19</a:t>
            </a:fld>
            <a:endParaRPr 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In the text book example, calculating the rate by individual-level</a:t>
            </a:r>
            <a:r>
              <a:rPr lang="en-US" baseline="0" dirty="0" smtClean="0"/>
              <a:t> </a:t>
            </a:r>
            <a:r>
              <a:rPr lang="en-US" dirty="0" smtClean="0"/>
              <a:t>data and by average population size approaches results in slightly different rates (62.6 versus 54.5 per 100 person-years).</a:t>
            </a:r>
            <a:r>
              <a:rPr lang="en-US" baseline="0" dirty="0" smtClean="0"/>
              <a:t>  </a:t>
            </a:r>
            <a:r>
              <a:rPr lang="en-US" dirty="0" smtClean="0"/>
              <a:t> This</a:t>
            </a:r>
            <a:r>
              <a:rPr lang="en-US" baseline="0" dirty="0" smtClean="0"/>
              <a:t> is because this is an artificial small sample example, which did not have uniform occurrence of events or censoring.   In practice, </a:t>
            </a:r>
            <a:r>
              <a:rPr lang="en-US" dirty="0" smtClean="0"/>
              <a:t> the rates will differ very little for the large populations typically used to calculate rates from grouped data.  </a:t>
            </a:r>
          </a:p>
        </p:txBody>
      </p:sp>
    </p:spTree>
    <p:extLst>
      <p:ext uri="{BB962C8B-B14F-4D97-AF65-F5344CB8AC3E}">
        <p14:creationId xmlns:p14="http://schemas.microsoft.com/office/powerpoint/2010/main" val="25197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we’ll cover today.</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2</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20</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smtClean="0"/>
              <a:t>This distinction made by the text book is a refinement that we do not think is necessary, and it is not typically done in practice.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a:t>
            </a:r>
          </a:p>
          <a:p>
            <a:endParaRPr lang="en-US" dirty="0" smtClean="0"/>
          </a:p>
        </p:txBody>
      </p:sp>
    </p:spTree>
    <p:extLst>
      <p:ext uri="{BB962C8B-B14F-4D97-AF65-F5344CB8AC3E}">
        <p14:creationId xmlns:p14="http://schemas.microsoft.com/office/powerpoint/2010/main" val="397686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21</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An illustration of how the rate</a:t>
            </a:r>
            <a:r>
              <a:rPr lang="en-US" baseline="0" dirty="0" smtClean="0"/>
              <a:t> </a:t>
            </a:r>
            <a:r>
              <a:rPr lang="en-US" dirty="0" smtClean="0"/>
              <a:t>value changes when the time units are changed even though the data remain the same and the interpretation remains the same.  Person-years are the most conventionally used person-time denominator and are likely to be most familiar</a:t>
            </a:r>
            <a:r>
              <a:rPr lang="en-US" baseline="0" dirty="0" smtClean="0"/>
              <a:t> to reader,</a:t>
            </a:r>
            <a:r>
              <a:rPr lang="en-US" dirty="0" smtClean="0"/>
              <a:t> but other time units are possible.  Rates are usually presented in units that leave at least one integer to the left of the decimal points.   So 9 per 1,000 person-years would usually be preferred over 0.9 per 100 person-years.</a:t>
            </a:r>
          </a:p>
          <a:p>
            <a:endParaRPr lang="en-US" dirty="0" smtClean="0"/>
          </a:p>
          <a:p>
            <a:r>
              <a:rPr lang="en-US" dirty="0" smtClean="0"/>
              <a:t>Cumulative incidence does not have units since it is always between 0 and 1, and it therefore is not subject to this kind of alternative formulation.  But, contrary to incidence rates, the time period of observation has to be specified to make cumulative incidence meaningful (e.g., 34% at two years of follow-up).  In other words,</a:t>
            </a:r>
            <a:r>
              <a:rPr lang="en-US" baseline="0" dirty="0" smtClean="0"/>
              <a:t> you need to be explicit over which time period it is “cumulative”. </a:t>
            </a:r>
            <a:endParaRPr lang="en-US" dirty="0" smtClean="0"/>
          </a:p>
        </p:txBody>
      </p:sp>
    </p:spTree>
    <p:extLst>
      <p:ext uri="{BB962C8B-B14F-4D97-AF65-F5344CB8AC3E}">
        <p14:creationId xmlns:p14="http://schemas.microsoft.com/office/powerpoint/2010/main" val="81217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22</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You will see the term “annual rate” commonly</a:t>
            </a:r>
            <a:r>
              <a:rPr lang="en-US" baseline="0" dirty="0" smtClean="0"/>
              <a:t> in practice, but it is one to be avoided.  You see the term because many rates </a:t>
            </a:r>
            <a:r>
              <a:rPr lang="en-US" dirty="0" smtClean="0"/>
              <a:t>are gathered over the course of a calendar year and are repeated from year.  However,</a:t>
            </a:r>
            <a:r>
              <a:rPr lang="en-US" baseline="0" dirty="0" smtClean="0"/>
              <a:t> the term annual rate might make naïve readers think that</a:t>
            </a:r>
            <a:r>
              <a:rPr lang="en-US" dirty="0" smtClean="0"/>
              <a:t> they are proportions as they are frequently described as per some number of persons without making explicit that it is really per some number of person-years. Also, not all</a:t>
            </a:r>
            <a:r>
              <a:rPr lang="en-US" baseline="0" dirty="0" smtClean="0"/>
              <a:t> “annual” rates were measured just over one year, as this example of pediatric cardiomyopathy shows.  Here, the study measured disease over a 4 year period but they reported “annual incidence”.  There is nothing annual about this.  </a:t>
            </a:r>
            <a:r>
              <a:rPr lang="en-US" dirty="0" smtClean="0"/>
              <a:t> More careful investigators are more precise and will specify rates as per person-years;</a:t>
            </a:r>
            <a:r>
              <a:rPr lang="en-US" baseline="0" dirty="0" smtClean="0"/>
              <a:t> they do not use the term annual rate.</a:t>
            </a:r>
            <a:endParaRPr lang="en-US" dirty="0" smtClean="0"/>
          </a:p>
          <a:p>
            <a:endParaRPr lang="en-US" dirty="0" smtClean="0"/>
          </a:p>
          <a:p>
            <a:r>
              <a:rPr lang="en-US" dirty="0" smtClean="0"/>
              <a:t>The choice of the denominator is usually determined by a desire to have at least one integer to the left of the decimal point.  So events that are relatively rare, such as the example of pediatric cardiomyopathy above, are often reported per 100,000 person-years.  For the same reason cancer rates are usually reported per 100,000 person-years.</a:t>
            </a:r>
          </a:p>
          <a:p>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23</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You</a:t>
            </a:r>
            <a:r>
              <a:rPr lang="en-US" baseline="0" dirty="0" smtClean="0"/>
              <a:t> can begin to get a feeling of the magnitude of incidence rates when looking at actual values for diseases that are already have a feeling for their relative frequency.  Cancer is less common than heart disease which is less common than HIV infection in men who have sex with men.  With this relative context in mind, you can now begin to get a feeling of the incidence rates of these conditions.  </a:t>
            </a:r>
            <a:endParaRPr lang="en-US" dirty="0" smtClean="0"/>
          </a:p>
        </p:txBody>
      </p:sp>
    </p:spTree>
    <p:extLst>
      <p:ext uri="{BB962C8B-B14F-4D97-AF65-F5344CB8AC3E}">
        <p14:creationId xmlns:p14="http://schemas.microsoft.com/office/powerpoint/2010/main" val="301994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pPr/>
              <a:t>24</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The waiting time property of incidence rates is useful in quantifying the average time until a new occurrence of the outcome.  It follows from the assumption that the incidence rate is constant during the time interval under consideration.  If there are 20 events per 100 person-years and the events are occurring at a constant rate, then a new event must occur, on average, depending on how exactly the constant rate assumption is met, every 5</a:t>
            </a:r>
            <a:r>
              <a:rPr lang="en-US" baseline="0" dirty="0" smtClean="0"/>
              <a:t> years</a:t>
            </a:r>
            <a:r>
              <a:rPr lang="en-US" dirty="0" smtClean="0"/>
              <a:t>.  So waiting time = 1/ person-time rate.</a:t>
            </a:r>
            <a:r>
              <a:rPr lang="en-US" baseline="0" dirty="0" smtClean="0"/>
              <a:t>  This is</a:t>
            </a:r>
            <a:r>
              <a:rPr lang="en-US" dirty="0" smtClean="0"/>
              <a:t> a useful property to keep in mind.  From the individual perspective, a waiting time of 5 years indicates that an individual, on average, will develop the event in 5 years.  A special case is the outcome of mortality (i.e., mortality rate).  In</a:t>
            </a:r>
            <a:r>
              <a:rPr lang="en-US" baseline="0" dirty="0" smtClean="0"/>
              <a:t> this case,</a:t>
            </a:r>
            <a:r>
              <a:rPr lang="en-US" dirty="0" smtClean="0"/>
              <a:t> the average waiting time, which</a:t>
            </a:r>
            <a:r>
              <a:rPr lang="en-US" baseline="0" dirty="0" smtClean="0"/>
              <a:t> is the inverse of mortality rate,</a:t>
            </a:r>
            <a:r>
              <a:rPr lang="en-US" dirty="0" smtClean="0"/>
              <a:t> is what</a:t>
            </a:r>
            <a:r>
              <a:rPr lang="en-US" baseline="0" dirty="0" smtClean="0"/>
              <a:t> is known as </a:t>
            </a:r>
            <a:r>
              <a:rPr lang="en-US" dirty="0" smtClean="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25</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26</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When should you suspect</a:t>
            </a:r>
            <a:r>
              <a:rPr lang="en-US" baseline="0" dirty="0" smtClean="0"/>
              <a:t> that the underlying rate in your study population is not constant over time?   You should be concerned about this any time you are studying a fixed cohort.  This is because of the possible that the susceptible participants are limited in number and may then get depleted over time as they the disease in question.  Recall that in a fixed cohort, they are not replenished.  On the other hand, in a fixed cohort, participants will age and generally this means there are at greater risk for the outcome.  Increasing age is responsible for increased rate of disease in many conditions.  Similar to age, with time, the cumulative effects of exposures may begin to build and these cumulative effects may confer greater risk.  </a:t>
            </a:r>
          </a:p>
          <a:p>
            <a:endParaRPr lang="en-US" baseline="0" dirty="0" smtClean="0"/>
          </a:p>
          <a:p>
            <a:r>
              <a:rPr lang="en-US" baseline="0" dirty="0" smtClean="0"/>
              <a:t>In both fixed and dynamic cohorts, whenever there are secular trends in the environment, one must be concerned about non-constant rates.  Such secular trends are known as period effects.  Natural disasters are one obvious disaster.</a:t>
            </a:r>
          </a:p>
          <a:p>
            <a:endParaRPr lang="en-US" baseline="0" dirty="0" smtClean="0"/>
          </a:p>
          <a:p>
            <a:r>
              <a:rPr lang="en-US" baseline="0" dirty="0" smtClean="0"/>
              <a:t>Finally, in a dynamic cohort, w</a:t>
            </a:r>
            <a:r>
              <a:rPr lang="en-US" dirty="0" smtClean="0"/>
              <a:t>hen the period of study is long, there is more opportunity for the incidence rate to vary.  This is simply the nature of the people (even though they are replenished) may change over time and so does the environment.  </a:t>
            </a:r>
          </a:p>
        </p:txBody>
      </p:sp>
    </p:spTree>
    <p:extLst>
      <p:ext uri="{BB962C8B-B14F-4D97-AF65-F5344CB8AC3E}">
        <p14:creationId xmlns:p14="http://schemas.microsoft.com/office/powerpoint/2010/main" val="46779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27</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smtClean="0"/>
              <a:t>This discussion about the need for the underlying rate to be constant for an average incidence rate to be interpretable should be ringing a bell in our minds for what situation is most likely to have this.  This situation is one of a dynamic cohort in which the period of observation is not too long and everything appears to be in steady state.  In these situations, although we cannot look at instantaneous rate, we feel more confident that rate is constant.  In these situations, average incidence feels like the natural way to best express incidence.</a:t>
            </a:r>
          </a:p>
          <a:p>
            <a:endParaRPr lang="en-US" baseline="0" dirty="0" smtClean="0"/>
          </a:p>
          <a:p>
            <a:r>
              <a:rPr lang="en-US" baseline="0" dirty="0" smtClean="0"/>
              <a:t>Most cities in a particular year fit this description, barring natural disasters or other secular upheavals. </a:t>
            </a:r>
          </a:p>
          <a:p>
            <a:endParaRPr lang="en-US" baseline="0" dirty="0" smtClean="0"/>
          </a:p>
        </p:txBody>
      </p:sp>
    </p:spTree>
    <p:extLst>
      <p:ext uri="{BB962C8B-B14F-4D97-AF65-F5344CB8AC3E}">
        <p14:creationId xmlns:p14="http://schemas.microsoft.com/office/powerpoint/2010/main" val="467791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29</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t>These are average incidence rates for mortality among children with end-stage renal disease, taken from a paper that we’ll discuss later in today’s presentation [McDonald et al. (NEJM 2004)].  As is obvious from the quite different incidence rates of mortality by increasingly more recent calendar years, a single average incidence rate for all of these children would be very misleading because it would ignore how strong the temporal trends toward improved survival have been.  These kind of secular trends should always be considered whenever treatment may have changed over time for the disease in question.</a:t>
            </a:r>
          </a:p>
          <a:p>
            <a:endParaRPr lang="en-US" dirty="0" smtClean="0"/>
          </a:p>
          <a:p>
            <a:r>
              <a:rPr lang="en-US" dirty="0"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smtClean="0"/>
          </a:p>
        </p:txBody>
      </p:sp>
    </p:spTree>
    <p:extLst>
      <p:ext uri="{BB962C8B-B14F-4D97-AF65-F5344CB8AC3E}">
        <p14:creationId xmlns:p14="http://schemas.microsoft.com/office/powerpoint/2010/main" val="124051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30</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smtClean="0"/>
              <a:t>There are a number of advantages of rates.  The first is that rates</a:t>
            </a:r>
            <a:r>
              <a:rPr lang="en-US" sz="1300" baseline="0" dirty="0" smtClean="0"/>
              <a:t> are essential to describe</a:t>
            </a:r>
            <a:r>
              <a:rPr lang="en-US" sz="1300" dirty="0" smtClean="0"/>
              <a:t> disease/event burden in a dynamic population.</a:t>
            </a:r>
            <a:r>
              <a:rPr lang="en-US" sz="1300" baseline="0" dirty="0" smtClean="0"/>
              <a:t>   Rates tell us the pace of disease onset that is occurring in a population which, although at steady state, is constantly evolving in its composition of people.  </a:t>
            </a:r>
          </a:p>
          <a:p>
            <a:endParaRPr lang="en-US" sz="13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smtClean="0"/>
              <a:t>For example, disease registries capture the events in a defined geographic region, and a good registry will capture nearly all the events. Indeed, one of the reasons these registries are created is to estimate disease burden in DYNAMIC populations.  So the numerator (E) for disease outcomes with registries is readily available.  But how would those events be applied to the population covered by the registry if you tried to calculate a cumulative incidence at one year?  Individuals are entering and leaving the population throughout the year, but you have no ready way to record all that and link it with an outcome variable of diseased or censored, as you need to do for a Kaplan-Meier analysis.  Thus, cumulative</a:t>
            </a:r>
            <a:r>
              <a:rPr lang="en-US" sz="1300" baseline="0" dirty="0" smtClean="0"/>
              <a:t> incidence would be impossible to calculate directly unless you had individual-level data, which you often do not in a dynamic cohort.    We gave the earlier example of estimating the incidence of pancreatic cancer in San Francisco County.  </a:t>
            </a:r>
            <a:endParaRPr lang="en-US" sz="1300" dirty="0" smtClean="0"/>
          </a:p>
          <a:p>
            <a:endParaRPr lang="en-US" dirty="0" smtClean="0"/>
          </a:p>
        </p:txBody>
      </p:sp>
    </p:spTree>
    <p:extLst>
      <p:ext uri="{BB962C8B-B14F-4D97-AF65-F5344CB8AC3E}">
        <p14:creationId xmlns:p14="http://schemas.microsoft.com/office/powerpoint/2010/main" val="121784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92D2FAF-EC76-4559-9514-BB4B7851F022}" type="slidenum">
              <a:rPr lang="en-US" smtClean="0"/>
              <a:pPr/>
              <a:t>3</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US" dirty="0" smtClean="0"/>
              <a:t>We introduced these three elements last week.  They are the basis for any measure of disease occurrence.  The difference between cumulative incidence and incidence rates lies in how time is combined with the number of persons at risk in the measure.</a:t>
            </a:r>
          </a:p>
        </p:txBody>
      </p:sp>
    </p:spTree>
    <p:extLst>
      <p:ext uri="{BB962C8B-B14F-4D97-AF65-F5344CB8AC3E}">
        <p14:creationId xmlns:p14="http://schemas.microsoft.com/office/powerpoint/2010/main" val="645932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31</a:t>
            </a:fld>
            <a:endParaRPr lang="en-US" dirty="0"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t>Census data are a major resource for population-based</a:t>
            </a:r>
            <a:r>
              <a:rPr lang="en-US" baseline="0" dirty="0" smtClean="0"/>
              <a:t> dynamic cohorts</a:t>
            </a:r>
            <a:r>
              <a:rPr lang="en-US" dirty="0" smtClean="0"/>
              <a:t>.  Researchers using census data should be aware that the possibility of bias increases with time from the last census even though estimated adjustments using the current population survey are made annually by the U.S. census. In some cases this has resulted in incorrect rates.</a:t>
            </a:r>
          </a:p>
        </p:txBody>
      </p:sp>
    </p:spTree>
    <p:extLst>
      <p:ext uri="{BB962C8B-B14F-4D97-AF65-F5344CB8AC3E}">
        <p14:creationId xmlns:p14="http://schemas.microsoft.com/office/powerpoint/2010/main" val="2953643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32</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A very good example of how census data can affect inferences is seen in the rates of breast cancer in Marin County compared to the rest of California.  Based on 1990 census data and extrapolations of the 1990 census the rates steadily became substantially</a:t>
            </a:r>
            <a:r>
              <a:rPr lang="en-US" baseline="0" dirty="0" smtClean="0"/>
              <a:t> </a:t>
            </a:r>
            <a:r>
              <a:rPr lang="en-US" dirty="0" smtClean="0"/>
              <a:t>higher in Marin than the rest of California.  Then, in 2000, when the next census occurred,</a:t>
            </a:r>
            <a:r>
              <a:rPr lang="en-US" baseline="0" dirty="0" smtClean="0"/>
              <a:t> the rate of breast cancer in Marin County went back down to that of the rest of California.   What happened?  </a:t>
            </a:r>
            <a:r>
              <a:rPr lang="en-US" dirty="0" smtClean="0"/>
              <a:t>It now appears that the population grew faster in the 1990’s in Marin County than the Census estimated with its between</a:t>
            </a:r>
            <a:r>
              <a:rPr lang="en-US" baseline="0" dirty="0" smtClean="0"/>
              <a:t> census extrapolations.  Hence,</a:t>
            </a:r>
            <a:r>
              <a:rPr lang="en-US" dirty="0" smtClean="0"/>
              <a:t> the denominators used were too small and the rates higher than they should have been.  The rate for 2000 using the new census is not very different from the rest of California outside the Bay Area.  Note:  Rates were age adjusted to the 2000 census to account for any age differences in the underlying populations.  We will discuss this technique later in the lecture.</a:t>
            </a:r>
          </a:p>
          <a:p>
            <a:endParaRPr lang="en-US" dirty="0" smtClean="0"/>
          </a:p>
        </p:txBody>
      </p:sp>
    </p:spTree>
    <p:extLst>
      <p:ext uri="{BB962C8B-B14F-4D97-AF65-F5344CB8AC3E}">
        <p14:creationId xmlns:p14="http://schemas.microsoft.com/office/powerpoint/2010/main" val="2349331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33</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t>This and previous slide from a report published in 2001 by investigators at the Northern California Cancer Center.</a:t>
            </a:r>
          </a:p>
          <a:p>
            <a:r>
              <a:rPr lang="en-US" dirty="0" smtClean="0"/>
              <a:t>Clarke C, et al. “Update on breast cancer incidence patterns in Marin County and the San Francisco Bay Area, California”</a:t>
            </a:r>
          </a:p>
          <a:p>
            <a:r>
              <a:rPr lang="en-US" dirty="0" smtClean="0"/>
              <a:t>Available online: http://www.nccc.org/ResearchandTraining/studies/pdf/bcr_marin2001_0904.pdf 1</a:t>
            </a:r>
          </a:p>
          <a:p>
            <a:endParaRPr lang="en-US" dirty="0" smtClean="0"/>
          </a:p>
          <a:p>
            <a:endParaRPr lang="en-US" dirty="0" smtClean="0"/>
          </a:p>
        </p:txBody>
      </p:sp>
    </p:spTree>
    <p:extLst>
      <p:ext uri="{BB962C8B-B14F-4D97-AF65-F5344CB8AC3E}">
        <p14:creationId xmlns:p14="http://schemas.microsoft.com/office/powerpoint/2010/main" val="2218794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34</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Another common use of average incidence rates is to allow a comparison between incidence in a fixed cohort and a dynamic cohort</a:t>
            </a:r>
            <a:r>
              <a:rPr lang="en-US" baseline="0" dirty="0" smtClean="0"/>
              <a:t> (such as</a:t>
            </a:r>
            <a:r>
              <a:rPr lang="en-US" dirty="0" smtClean="0"/>
              <a:t> the general population). This allows investigation of whether the events in the fixed cohort are more or less frequent than would be expected from a sample of the general population.  We’ll go through an example of this next.</a:t>
            </a:r>
          </a:p>
          <a:p>
            <a:endParaRPr lang="en-US" dirty="0" smtClean="0"/>
          </a:p>
          <a:p>
            <a:r>
              <a:rPr lang="en-US" dirty="0" smtClean="0"/>
              <a:t>Incidence rates can also be used to compare disease occurrence in two or more different populations where you don’t have individual-level data. Say you want to compare mortality in two different countries.</a:t>
            </a:r>
            <a:r>
              <a:rPr lang="en-US" baseline="0" dirty="0" smtClean="0"/>
              <a:t>  In this sense, rates are like a universal language or a handy jackknife; they are metrics which you can take with you everywhere for comparison with other rates.</a:t>
            </a:r>
          </a:p>
          <a:p>
            <a:endParaRPr lang="en-US" baseline="0" dirty="0" smtClean="0"/>
          </a:p>
          <a:p>
            <a:r>
              <a:rPr lang="en-US" dirty="0" smtClean="0"/>
              <a:t>Note:  if you were</a:t>
            </a:r>
            <a:r>
              <a:rPr lang="en-US" baseline="0" dirty="0" smtClean="0"/>
              <a:t> to compare two different countries for the incidence of a certain outcome, you would probably want to account for differences in age and sex distributions.  </a:t>
            </a:r>
            <a:r>
              <a:rPr lang="en-US" dirty="0" smtClean="0"/>
              <a:t>A straight comparison of incidence rates could be misleading.  The rates for each country can be age-adjusted to an external standard population distribution (such as the 2000 US census).  These two rates can then be compared as a rate ratio.  </a:t>
            </a:r>
          </a:p>
          <a:p>
            <a:endParaRPr lang="en-US" dirty="0" smtClean="0"/>
          </a:p>
        </p:txBody>
      </p:sp>
    </p:spTree>
    <p:extLst>
      <p:ext uri="{BB962C8B-B14F-4D97-AF65-F5344CB8AC3E}">
        <p14:creationId xmlns:p14="http://schemas.microsoft.com/office/powerpoint/2010/main" val="3202088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35</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It is easy enough to calculate the cumulative incidence from the cohort data since you will have follow-up on each person, but the question of what to compare it to is difficult.   Clearly survival is related to the original age distribution of the cohort as well as the 36 years of follow-up and there is no source from public data that would give individual level data with up to 36 years of follow-up.</a:t>
            </a:r>
          </a:p>
          <a:p>
            <a:endParaRPr lang="en-US" dirty="0" smtClean="0"/>
          </a:p>
          <a:p>
            <a:r>
              <a:rPr lang="en-US" dirty="0" smtClean="0"/>
              <a:t>Abstract: “A historical prospective cohort mortality study was conducted for a cohort of 6,588 white male employees of a Texas petrochemical plant because of a suspected increased incidence of malignant brain tumors. Mortality experience from 1941 to 1977 was determined and compared with that of the general U.S. white male population adjusting for age and time period.“</a:t>
            </a:r>
          </a:p>
        </p:txBody>
      </p:sp>
    </p:spTree>
    <p:extLst>
      <p:ext uri="{BB962C8B-B14F-4D97-AF65-F5344CB8AC3E}">
        <p14:creationId xmlns:p14="http://schemas.microsoft.com/office/powerpoint/2010/main" val="413206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36</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This is a typical cohort study in which it is relatively easy, by searching the National Death Index, to determine mortality over a long period of time in the cohort.  Enrollment was limited to 1941 to 1950 and then follow-up occurred to 1977.  The problem is how to interpret the findings.  Is the observed death rate high or low?  A comparison is needed and one possibility is to compare it to national mortality data.</a:t>
            </a:r>
          </a:p>
        </p:txBody>
      </p:sp>
    </p:spTree>
    <p:extLst>
      <p:ext uri="{BB962C8B-B14F-4D97-AF65-F5344CB8AC3E}">
        <p14:creationId xmlns:p14="http://schemas.microsoft.com/office/powerpoint/2010/main" val="3330411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37</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The approach of calculating cumulative incidence in the cohort is not so helpful because there is no clear comparison group with cumulative incidence at 36 years. Instead, the solution is to use the universal language/currency</a:t>
            </a:r>
            <a:r>
              <a:rPr lang="en-US" baseline="0" dirty="0" smtClean="0"/>
              <a:t> of rates to make the comparison.  Specifically, you can compare the rate of death in petrochemical worker population to the rate of death in the U.S. general population.  Although you could compare the average incidence rates of death directly between the two groups, you will want to first account for some obvious differences between the two populations, such as age, sex, and race.  These factors are known as confounders.  Otherwise, any apparent differences between the two groups (say, if the petro workers had a higher death rate) may be because of differences in say, age, or sex.  </a:t>
            </a:r>
          </a:p>
          <a:p>
            <a:endParaRPr lang="en-US" baseline="0" dirty="0" smtClean="0"/>
          </a:p>
          <a:p>
            <a:r>
              <a:rPr lang="en-US" baseline="0" dirty="0" smtClean="0"/>
              <a:t>Operationally, to conduct this comparison, </a:t>
            </a:r>
            <a:r>
              <a:rPr lang="en-US" dirty="0" smtClean="0"/>
              <a:t>age-sex-race-calendar period person-time rates from U.S. population data can be applied to the amount of person-time follow-up by those groups in the petrochemical cohort cohort to produce an expected number of deaths as if the petro</a:t>
            </a:r>
            <a:r>
              <a:rPr lang="en-US" baseline="0" dirty="0" smtClean="0"/>
              <a:t> workers had experienced the rate of death in the general U.S. population.  These expected number of deaths are then compared wi</a:t>
            </a:r>
            <a:r>
              <a:rPr lang="en-US" dirty="0" smtClean="0"/>
              <a:t>th the observed number of deaths in the cohort.  U.S. population data are available from the National Center for Health Statistics.  This method of applying rates from a reference population to a study population is called indirect standardization, and the measure is the ratio of observed to expected outcomes, called the Standardized Mortality Ratio when the outcome is death.  </a:t>
            </a:r>
          </a:p>
        </p:txBody>
      </p:sp>
    </p:spTree>
    <p:extLst>
      <p:ext uri="{BB962C8B-B14F-4D97-AF65-F5344CB8AC3E}">
        <p14:creationId xmlns:p14="http://schemas.microsoft.com/office/powerpoint/2010/main" val="435013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38</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petrochemical</a:t>
            </a:r>
            <a:r>
              <a:rPr lang="en-US" baseline="0" dirty="0" smtClean="0"/>
              <a:t> worker </a:t>
            </a:r>
            <a:r>
              <a:rPr lang="en-US" dirty="0" smtClean="0"/>
              <a:t>cohort.  </a:t>
            </a:r>
          </a:p>
          <a:p>
            <a:endParaRPr lang="en-US" dirty="0" smtClean="0"/>
          </a:p>
          <a:p>
            <a:r>
              <a:rPr lang="en-US" dirty="0" smtClean="0"/>
              <a:t>This is metric is called the Standardized Incidence Ratio (SIR), when it is applied to incident</a:t>
            </a:r>
            <a:r>
              <a:rPr lang="en-US" baseline="0" dirty="0" smtClean="0"/>
              <a:t> events other than death</a:t>
            </a:r>
            <a:r>
              <a:rPr lang="en-US" dirty="0" smtClean="0"/>
              <a:t>.</a:t>
            </a:r>
            <a:r>
              <a:rPr lang="en-US" baseline="0" dirty="0" smtClean="0"/>
              <a:t>  </a:t>
            </a:r>
            <a:endParaRPr lang="en-US" dirty="0" smtClean="0"/>
          </a:p>
          <a:p>
            <a:endParaRPr lang="en-US" dirty="0" smtClean="0"/>
          </a:p>
          <a:p>
            <a:r>
              <a:rPr lang="en-US" dirty="0" smtClean="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smtClean="0"/>
              <a:t> this point, our focus is not on the SMR per se, but rather on the use of rates to make a comparison.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71590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39</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The table illustrates how U.S. population race/sex/age/calendar period-specific rates are used to produce a comparison rate to the cohort rate.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smtClean="0"/>
              <a:t> and thus calendar time also must be accounted for.  One cannot simply use U.S. death rates as of today.</a:t>
            </a:r>
            <a:r>
              <a:rPr lang="en-US" dirty="0" smtClean="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smtClean="0"/>
              <a:t> be</a:t>
            </a:r>
            <a:r>
              <a:rPr lang="en-US" dirty="0" smtClean="0"/>
              <a:t> calculated.  For example, the rate of 0.11 per 100 person-years applied to 1234 person-years yields an expected 1.36 deaths.  The actual cohort deaths seen among</a:t>
            </a:r>
            <a:r>
              <a:rPr lang="en-US" baseline="0" dirty="0" smtClean="0"/>
              <a:t> cohort individuals </a:t>
            </a:r>
            <a:r>
              <a:rPr lang="en-US" dirty="0" smtClean="0"/>
              <a:t>gives the observed number</a:t>
            </a:r>
            <a:r>
              <a:rPr lang="en-US" baseline="0" dirty="0" smtClean="0"/>
              <a:t> of death</a:t>
            </a:r>
            <a:r>
              <a:rPr lang="en-US" dirty="0" smtClean="0"/>
              <a:t>.  Now, we are left with two rates:  924 in 137,745 person-years and 765 in 137,745 person-years.</a:t>
            </a:r>
            <a:r>
              <a:rPr lang="en-US" baseline="0" dirty="0" smtClean="0"/>
              <a:t>  </a:t>
            </a:r>
            <a:r>
              <a:rPr lang="en-US" dirty="0" smtClean="0"/>
              <a:t>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a:p>
            <a:endParaRPr lang="en-US" dirty="0" smtClean="0"/>
          </a:p>
          <a:p>
            <a:r>
              <a:rPr lang="en-US" dirty="0" smtClean="0"/>
              <a:t>This is an</a:t>
            </a:r>
            <a:r>
              <a:rPr lang="en-US" baseline="0" dirty="0" smtClean="0"/>
              <a:t> example of indirect standardization, also discussed in Additional Slides at the end of this lecture.</a:t>
            </a:r>
            <a:endParaRPr lang="en-US" dirty="0" smtClean="0"/>
          </a:p>
        </p:txBody>
      </p:sp>
    </p:spTree>
    <p:extLst>
      <p:ext uri="{BB962C8B-B14F-4D97-AF65-F5344CB8AC3E}">
        <p14:creationId xmlns:p14="http://schemas.microsoft.com/office/powerpoint/2010/main" val="2150418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40</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number of deaths compared to an expected number of deaths.  Similarly, it can also be viewed as comparison</a:t>
            </a:r>
            <a:r>
              <a:rPr lang="en-US" baseline="0" dirty="0" smtClean="0"/>
              <a:t> between the observed rate and the expected</a:t>
            </a:r>
            <a:r>
              <a:rPr lang="en-US" dirty="0" smtClean="0"/>
              <a:t> rate.  The observed</a:t>
            </a:r>
            <a:r>
              <a:rPr lang="en-US" baseline="0" dirty="0" smtClean="0"/>
              <a:t> rate is 765/137,724 person-years;  the expected rate is 924/137,724 person-years.   For the SMR, the denominators cancel out, reducing to 765/924 = 0.83.</a:t>
            </a:r>
            <a:endParaRPr lang="en-US" dirty="0" smtClean="0"/>
          </a:p>
          <a:p>
            <a:endParaRPr lang="en-US" dirty="0" smtClean="0"/>
          </a:p>
          <a:p>
            <a:endParaRPr lang="en-US" dirty="0" smtClean="0"/>
          </a:p>
          <a:p>
            <a:r>
              <a:rPr lang="en-US" dirty="0" smtClean="0"/>
              <a:t>Note: One problem with this analysis is what is known as “the healthy worker effect.”  In this example, the observed rate in the cohort of petrochemical workers was actually lower than expected if the U.S. mortality rates had been present.  This is a common outcome of cohort studies of employed</a:t>
            </a:r>
            <a:r>
              <a:rPr lang="en-US" baseline="0" dirty="0" smtClean="0"/>
              <a:t> </a:t>
            </a:r>
            <a:r>
              <a:rPr lang="en-US" dirty="0" smtClean="0"/>
              <a:t>workers when they are compared to the general U.S. population because workers need to have a level of health in order to work which makes them generally healthier than the entire U.S. population in the same age groups.  Hence, if the real question is what is the causal</a:t>
            </a:r>
            <a:r>
              <a:rPr lang="en-US" baseline="0" dirty="0" smtClean="0"/>
              <a:t> effect of petrochemical exposure on mortality, the use of petrochemical workers brings in some bias because of the healthy worker effect.  </a:t>
            </a:r>
            <a:endParaRPr lang="en-US" dirty="0" smtClean="0"/>
          </a:p>
          <a:p>
            <a:endParaRPr lang="en-US" dirty="0" smtClean="0"/>
          </a:p>
        </p:txBody>
      </p:sp>
    </p:spTree>
    <p:extLst>
      <p:ext uri="{BB962C8B-B14F-4D97-AF65-F5344CB8AC3E}">
        <p14:creationId xmlns:p14="http://schemas.microsoft.com/office/powerpoint/2010/main" val="376014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4</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To refresh your memories on the basic difference between cumulative incidence and an incidence rate, cumulative incidence is a proportion because it has the number of events (E) as the numerator and has as the denominator the number of persons (N) at risk. Because of censoring, however, we rarely can just plug an N into the denominator.  Instead, via Kaplan-Meier or life-table techniques (or the Aalen-Johansen</a:t>
            </a:r>
            <a:r>
              <a:rPr lang="en-US" baseline="0" dirty="0" smtClean="0"/>
              <a:t> approach)</a:t>
            </a:r>
            <a:r>
              <a:rPr lang="en-US" dirty="0" smtClean="0"/>
              <a:t>, we derive an effective N by taking into account each person’s follow-up until it is censored.  In any case, the proportion can be interpreted as the percentage of N persons who develop disease in a given time period. </a:t>
            </a:r>
          </a:p>
          <a:p>
            <a:endParaRPr lang="en-US" dirty="0" smtClean="0"/>
          </a:p>
          <a:p>
            <a:r>
              <a:rPr lang="en-US" dirty="0" smtClean="0"/>
              <a:t>An incidence rate also has the number of events (E) as the numerator but its denominator is different: it is the product of the number of persons x the number of time units they were observed (NT).  Both measures have to account for time, but cumulative incidence accounts for it by specifying the time period during which the persons were observed.  For example, 40% of subjects experienced the outcome during 3 years of follow-up.  Incidence rate accounts for time by making it an element of the denominator.   </a:t>
            </a:r>
          </a:p>
        </p:txBody>
      </p:sp>
    </p:spTree>
    <p:extLst>
      <p:ext uri="{BB962C8B-B14F-4D97-AF65-F5344CB8AC3E}">
        <p14:creationId xmlns:p14="http://schemas.microsoft.com/office/powerpoint/2010/main" val="1712420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A9C663FE-E982-445E-8B4D-17B66D434F9D}" type="slidenum">
              <a:rPr lang="en-US" smtClean="0"/>
              <a:pPr/>
              <a:t>41</a:t>
            </a:fld>
            <a:endParaRPr 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smtClean="0"/>
              <a:t>In this paper from the New England Journal of Medicine, the authors reported cumulative incidence of mortality after 5, 10, and 15 years of follow-up among children with end-stage renal disease in Australia.  The age groups are the ages at which the children were diagnosed with end-stage renal disease.  Because this is a cohort for which they have individual-level data on each child and the focus was on the long-term probability of survival, cumulative incidence is a natural presentation (here shown as cumulative probability of death in the top table).  </a:t>
            </a:r>
          </a:p>
          <a:p>
            <a:endParaRPr lang="en-US" dirty="0" smtClean="0"/>
          </a:p>
          <a:p>
            <a:r>
              <a:rPr lang="en-US" dirty="0" smtClean="0"/>
              <a:t>In order to compare their data with a relevant</a:t>
            </a:r>
            <a:r>
              <a:rPr lang="en-US" baseline="0" dirty="0" smtClean="0"/>
              <a:t> reference group, they chose the </a:t>
            </a:r>
            <a:r>
              <a:rPr lang="en-US" dirty="0" smtClean="0"/>
              <a:t>general Australian population of children.</a:t>
            </a:r>
            <a:r>
              <a:rPr lang="en-US" baseline="0" dirty="0" smtClean="0"/>
              <a:t> </a:t>
            </a:r>
            <a:r>
              <a:rPr lang="en-US" dirty="0" smtClean="0"/>
              <a:t> They calculated person-time incidence rates for mortality in their cohorts because they could easily obtain age-specific person-time incidence rates for comparison from general population data.  The values in the bottom table are the ratios of the age/period-specific mortality rates in the cohort with the population rates, so they are the Standardized Mortality Ratios we just examined from the petrochemical workers cohort study.  Because these are children at very high risk of dying, the ratios are very much greater than 1, but they show that the rates have declined substantially relative to national rates over several decades. </a:t>
            </a:r>
            <a:r>
              <a:rPr lang="en-US" baseline="0" dirty="0" smtClean="0"/>
              <a:t> </a:t>
            </a:r>
            <a:r>
              <a:rPr lang="en-US" dirty="0" smtClean="0"/>
              <a:t>Thus both methods of calculation disease incidence are useful in the presentation of these data.</a:t>
            </a:r>
          </a:p>
          <a:p>
            <a:endParaRPr lang="en-US" dirty="0" smtClean="0"/>
          </a:p>
        </p:txBody>
      </p:sp>
    </p:spTree>
    <p:extLst>
      <p:ext uri="{BB962C8B-B14F-4D97-AF65-F5344CB8AC3E}">
        <p14:creationId xmlns:p14="http://schemas.microsoft.com/office/powerpoint/2010/main" val="1996473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1EA0A2D-3949-43E9-A152-1C89B504255A}" type="slidenum">
              <a:rPr lang="en-US" smtClean="0"/>
              <a:pPr/>
              <a:t>42</a:t>
            </a:fld>
            <a:endParaRPr 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This is another example of a study comparing mortality rates in a research cohort with mortality in the general population.  The investigators have data on mortality incidence after a fracture in the Dubbo Osteoporosis Epidemiology Study, a longitudinal study of 60+ year old residents of </a:t>
            </a:r>
            <a:r>
              <a:rPr lang="en-US" dirty="0" err="1" smtClean="0"/>
              <a:t>Dubbo</a:t>
            </a:r>
            <a:r>
              <a:rPr lang="en-US" dirty="0" smtClean="0"/>
              <a:t>, Australia.  To determine if mortality incidence is increased post-fracture, they compare the cohort rate of mortality with incidence of mortality in the general population (60 and older) in Dubbo.  In the entire Dubbo population 60 years and older, 1609 deaths were recorded in women and 1514 in men in 37,406 and 27.409 person-years respectively. This</a:t>
            </a:r>
            <a:r>
              <a:rPr lang="en-US" baseline="0" dirty="0" smtClean="0"/>
              <a:t> </a:t>
            </a:r>
            <a:r>
              <a:rPr lang="en-US" dirty="0" smtClean="0"/>
              <a:t>yielded mortality rates of 4.3 per 100 person-years (95% CI, 4.1-4.5) and 5.5 per 100 person-years (95% CI, 5.3-5.8) in women and men, respectively. Among the fracture participants, 461 deaths were observed in women and 197 in men, yielding mortality rates of 7.8 per 100 person-years (95% CI, 7.1-8.5) and 11.3 per 100 person-years (95% CI, 9.8-13.0) in women and men, respectively.  SMRs were calculated using 5-year age groups, and yielded SMRs of 1.96 and 1.76 in men</a:t>
            </a:r>
            <a:r>
              <a:rPr lang="en-US" baseline="0" dirty="0" smtClean="0"/>
              <a:t> and women respectively</a:t>
            </a:r>
            <a:r>
              <a:rPr lang="en-US" dirty="0" smtClean="0"/>
              <a:t>.  These SMRs &gt;1</a:t>
            </a:r>
            <a:r>
              <a:rPr lang="en-US" baseline="0" dirty="0" smtClean="0"/>
              <a:t> mean that the fracture group have higher rates of death.</a:t>
            </a:r>
            <a:endParaRPr lang="en-US" dirty="0" smtClean="0"/>
          </a:p>
          <a:p>
            <a:endParaRPr lang="en-US" dirty="0" smtClean="0"/>
          </a:p>
          <a:p>
            <a:r>
              <a:rPr lang="en-US" dirty="0" smtClean="0"/>
              <a:t>Note that these SMR are only as good as the factors that they are standardized for.  That</a:t>
            </a:r>
            <a:r>
              <a:rPr lang="en-US" baseline="0" dirty="0" smtClean="0"/>
              <a:t> is</a:t>
            </a:r>
            <a:r>
              <a:rPr lang="en-US" dirty="0" smtClean="0"/>
              <a:t>, we have to be concerned about residual confounding, a topic we will cover later in the course.  In other words, we can’t address whether the fracture per se is causally responsible for the increased mortality if we have not accounted</a:t>
            </a:r>
            <a:r>
              <a:rPr lang="en-US" baseline="0" dirty="0" smtClean="0"/>
              <a:t> for all of the ways that the fracture group is different than the general population</a:t>
            </a:r>
            <a:r>
              <a:rPr lang="en-US" dirty="0" smtClean="0"/>
              <a:t>.  It’s possible that those who fracture are more frail in general and this frailty is the underlying cause of both more frequent fractures and increased mortality.  In this case, reducing fractures would not translate into reduced mortality.</a:t>
            </a:r>
          </a:p>
          <a:p>
            <a:endParaRPr lang="en-US" dirty="0" smtClean="0"/>
          </a:p>
          <a:p>
            <a:r>
              <a:rPr lang="en-US" dirty="0" smtClean="0"/>
              <a:t>Mortality Risk Associated With Low-Trauma Osteoporotic Fracture and Subsequent Fracture in Men and Women</a:t>
            </a:r>
            <a:r>
              <a:rPr lang="en-US" b="1" dirty="0" smtClean="0"/>
              <a:t> </a:t>
            </a:r>
            <a:r>
              <a:rPr lang="en-US" i="1" dirty="0" smtClean="0"/>
              <a:t>Bluic et al.  JAMA. 2009;301(5):513-521</a:t>
            </a:r>
          </a:p>
        </p:txBody>
      </p:sp>
    </p:spTree>
    <p:extLst>
      <p:ext uri="{BB962C8B-B14F-4D97-AF65-F5344CB8AC3E}">
        <p14:creationId xmlns:p14="http://schemas.microsoft.com/office/powerpoint/2010/main" val="451142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43</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These are incidence rates among women for hip fracture for 5-</a:t>
            </a:r>
            <a:r>
              <a:rPr lang="en-US" baseline="0" dirty="0" smtClean="0"/>
              <a:t> or 10-year</a:t>
            </a:r>
            <a:r>
              <a:rPr lang="en-US" dirty="0" smtClean="0"/>
              <a:t> age groups in different countries.  For each row, hip fracture events over a specific time period (one or two years) in</a:t>
            </a:r>
            <a:r>
              <a:rPr lang="en-US" baseline="0" dirty="0" smtClean="0"/>
              <a:t> the designated age group </a:t>
            </a:r>
            <a:r>
              <a:rPr lang="en-US" dirty="0" smtClean="0"/>
              <a:t>were ascertained for the numerator.  The denominator was based on census data.  The rates</a:t>
            </a:r>
            <a:r>
              <a:rPr lang="en-US" baseline="0" dirty="0" smtClean="0"/>
              <a:t> shown </a:t>
            </a:r>
            <a:r>
              <a:rPr lang="en-US" dirty="0" smtClean="0"/>
              <a:t>are age-specific incidence rates, calculated as the number of events in the specific age group divided by the number of person-years in the same age group.  </a:t>
            </a:r>
          </a:p>
          <a:p>
            <a:endParaRPr lang="en-US" dirty="0" smtClean="0"/>
          </a:p>
          <a:p>
            <a:r>
              <a:rPr lang="en-US" dirty="0" smtClean="0"/>
              <a:t>How to derive one number to compare across populations?  The answer is to estimate age-adjusted incidence rates for each country.  These are shown at the bottom for age 20+ and age 50+.  In both cases,</a:t>
            </a:r>
            <a:r>
              <a:rPr lang="en-US" baseline="0" dirty="0" smtClean="0"/>
              <a:t> fracture incidence in Reykjavik is higher than the other countries.</a:t>
            </a:r>
            <a:endParaRPr lang="en-US" dirty="0" smtClean="0"/>
          </a:p>
          <a:p>
            <a:endParaRPr lang="en-US" dirty="0" smtClean="0"/>
          </a:p>
          <a:p>
            <a:r>
              <a:rPr lang="en-US" dirty="0" smtClean="0"/>
              <a:t>These age-adjusted incidence rates were calculated </a:t>
            </a:r>
            <a:r>
              <a:rPr lang="en-US" sz="1400" b="0" dirty="0" smtClean="0"/>
              <a:t>using</a:t>
            </a:r>
            <a:r>
              <a:rPr lang="en-US" sz="1400" b="1" dirty="0" smtClean="0"/>
              <a:t> direct standardization</a:t>
            </a:r>
            <a:r>
              <a:rPr lang="en-US" sz="1400" b="1" baseline="0" dirty="0" smtClean="0"/>
              <a:t> </a:t>
            </a:r>
            <a:r>
              <a:rPr lang="en-US" dirty="0" smtClean="0"/>
              <a:t>to a reference population (in this study, the US non-Hispanic white population in 1990).  The age-adjusted</a:t>
            </a:r>
            <a:r>
              <a:rPr lang="en-US" baseline="0" dirty="0" smtClean="0"/>
              <a:t> rates</a:t>
            </a:r>
            <a:r>
              <a:rPr lang="en-US" dirty="0" smtClean="0"/>
              <a:t> are a weighted average of stratum-specific</a:t>
            </a:r>
            <a:r>
              <a:rPr lang="en-US" baseline="0" dirty="0" smtClean="0"/>
              <a:t> rates, where the weights came from an external reference population.  </a:t>
            </a:r>
            <a:r>
              <a:rPr lang="en-US" dirty="0" smtClean="0"/>
              <a:t>See the Extra Slides for a</a:t>
            </a:r>
            <a:r>
              <a:rPr lang="en-US" baseline="0" dirty="0" smtClean="0"/>
              <a:t> description of direct and indirect standardization, and an explanation of </a:t>
            </a:r>
            <a:r>
              <a:rPr lang="en-US" dirty="0" smtClean="0"/>
              <a:t>how to perform direct standardization.  One issue with this approach is that you can see how you might</a:t>
            </a:r>
            <a:r>
              <a:rPr lang="en-US" baseline="0" dirty="0" smtClean="0"/>
              <a:t> get slightly different answers depending upon the weight structure (i.e., the population structure) in the external population.  </a:t>
            </a:r>
            <a:r>
              <a:rPr lang="en-US" dirty="0" smtClean="0"/>
              <a:t>Standardization is a technique you should be aware of as a means of contending with confounding, although we won’t focus on it in this class.  </a:t>
            </a:r>
          </a:p>
          <a:p>
            <a:endParaRPr lang="en-US" i="1" dirty="0" smtClean="0"/>
          </a:p>
          <a:p>
            <a:r>
              <a:rPr lang="en-US" i="1" dirty="0" smtClean="0"/>
              <a:t>Schwartz et al.  Osteoporosis Intl 1999.</a:t>
            </a:r>
          </a:p>
          <a:p>
            <a:endParaRPr lang="en-US" i="1" dirty="0" smtClean="0"/>
          </a:p>
          <a:p>
            <a:endParaRPr lang="en-US" dirty="0" smtClean="0"/>
          </a:p>
          <a:p>
            <a:endParaRPr lang="en-US" dirty="0" smtClean="0"/>
          </a:p>
        </p:txBody>
      </p:sp>
    </p:spTree>
    <p:extLst>
      <p:ext uri="{BB962C8B-B14F-4D97-AF65-F5344CB8AC3E}">
        <p14:creationId xmlns:p14="http://schemas.microsoft.com/office/powerpoint/2010/main" val="28581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44</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t>We can calculate unadjusted rates of hip fracture for these populations.  But, the unadjusted rates do not take into account the different age structures of the populations in Beijing and Budapest.  If we want to compare these rates, we need to adjust for the age structure.  We can do this with direct standardization, described in extra slides at end of lecture slides.  Note that when</a:t>
            </a:r>
            <a:r>
              <a:rPr lang="en-US" baseline="0" dirty="0" smtClean="0"/>
              <a:t> we do this age adjustment the rate ratio goes from 157/20= 7.8 using the unadjusted to 128.2/39.6 = 3.2, which is a substantial change. </a:t>
            </a:r>
            <a:endParaRPr lang="en-US" dirty="0" smtClean="0"/>
          </a:p>
          <a:p>
            <a:endParaRPr lang="en-US" dirty="0" smtClean="0"/>
          </a:p>
        </p:txBody>
      </p:sp>
    </p:spTree>
    <p:extLst>
      <p:ext uri="{BB962C8B-B14F-4D97-AF65-F5344CB8AC3E}">
        <p14:creationId xmlns:p14="http://schemas.microsoft.com/office/powerpoint/2010/main" val="4114744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45</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1040" y="4387767"/>
            <a:ext cx="5764107" cy="4463472"/>
          </a:xfrm>
          <a:noFill/>
          <a:ln/>
        </p:spPr>
        <p:txBody>
          <a:bodyPr/>
          <a:lstStyle/>
          <a:p>
            <a:r>
              <a:rPr lang="en-US" sz="1300" dirty="0" smtClean="0"/>
              <a:t>Let</a:t>
            </a:r>
            <a:r>
              <a:rPr lang="en-US" sz="1300" baseline="0" dirty="0" smtClean="0"/>
              <a:t> us move on to the third reason to use average incidence rates.</a:t>
            </a:r>
            <a:endParaRPr lang="en-US" sz="1300" dirty="0" smtClean="0"/>
          </a:p>
        </p:txBody>
      </p:sp>
    </p:spTree>
    <p:extLst>
      <p:ext uri="{BB962C8B-B14F-4D97-AF65-F5344CB8AC3E}">
        <p14:creationId xmlns:p14="http://schemas.microsoft.com/office/powerpoint/2010/main" val="1251556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46</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This is a common type of problem in cohort studies that examine exposures which can change over time, such as smoking, changes in diet, exercise, medications, etc.  A database records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It is difficult to see how you would analyze such data using the cumulative incidence approach.  </a:t>
            </a:r>
          </a:p>
        </p:txBody>
      </p:sp>
    </p:spTree>
    <p:extLst>
      <p:ext uri="{BB962C8B-B14F-4D97-AF65-F5344CB8AC3E}">
        <p14:creationId xmlns:p14="http://schemas.microsoft.com/office/powerpoint/2010/main" val="3422695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47</a:t>
            </a:fld>
            <a:endParaRPr lang="en-US" dirty="0"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smtClean="0"/>
              <a:t>For exposures that are time-varying, adding up the total person-time of exposure and non-exposure to form two denominators is a very useful way of dealing with the problem of changing exposure groups.  The numerators for each denominator then become the number of events that occurred among persons at times when they were exposed and similarly for the events among the unexposed.  This approach assumes that the exposure’s effect on the event is predominately or solely during the time the exposure is occurring.  It therefore makes sense for exposures whose association with the outcome quickly disappears when the exposure is removed.  This assumption would not work very well for exposures which have lasting effects long after the actual exposure is removed.  For an exposure like smoking with known long-term health risks, linking events to time periods when an individual was and was not smoking would have little utility because it would be very contaminated by the long term effects of smoking.  </a:t>
            </a:r>
          </a:p>
          <a:p>
            <a:endParaRPr lang="en-US" dirty="0" smtClean="0"/>
          </a:p>
          <a:p>
            <a:r>
              <a:rPr lang="en-US" dirty="0" smtClean="0"/>
              <a:t>Of course, we sometimes don’t know if the effect</a:t>
            </a:r>
            <a:r>
              <a:rPr lang="en-US" baseline="0" dirty="0" smtClean="0"/>
              <a:t> of an exposure is long lasting or ephemeral.</a:t>
            </a:r>
            <a:endParaRPr lang="en-US" dirty="0" smtClean="0"/>
          </a:p>
        </p:txBody>
      </p:sp>
    </p:spTree>
    <p:extLst>
      <p:ext uri="{BB962C8B-B14F-4D97-AF65-F5344CB8AC3E}">
        <p14:creationId xmlns:p14="http://schemas.microsoft.com/office/powerpoint/2010/main" val="3040874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48</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Here is an example from a manuscript that analyzed Medicaid recipients in Tennessee over an eleven-year period.  In a cohort with an exposure that can vary over time, subjects cannot be classified in groups according to</a:t>
            </a:r>
            <a:r>
              <a:rPr lang="en-US" baseline="0" dirty="0" smtClean="0"/>
              <a:t> their </a:t>
            </a:r>
            <a:r>
              <a:rPr lang="en-US" dirty="0" smtClean="0"/>
              <a:t>exposure over time because at baseline their future medication use cannot be known in advance. To place persons in baseline exposure groups in order to calculate and compare cumulative incidence, the changes in use that happen after baseline would have to be ignored, an obviously unsatisfactory approach for this research question. </a:t>
            </a:r>
          </a:p>
          <a:p>
            <a:endParaRPr lang="en-US" dirty="0" smtClean="0"/>
          </a:p>
          <a:p>
            <a:r>
              <a:rPr lang="en-US" dirty="0" smtClean="0"/>
              <a:t>Instead, calculating incidence rates by</a:t>
            </a:r>
            <a:r>
              <a:rPr lang="en-US" baseline="0" dirty="0" smtClean="0"/>
              <a:t> putting</a:t>
            </a:r>
            <a:r>
              <a:rPr lang="en-US" dirty="0" smtClean="0"/>
              <a:t> times of use and non-use into the appropriate</a:t>
            </a:r>
            <a:r>
              <a:rPr lang="en-US" baseline="0" dirty="0" smtClean="0"/>
              <a:t> person-time bins a</a:t>
            </a:r>
            <a:r>
              <a:rPr lang="en-US" dirty="0" smtClean="0"/>
              <a:t>ccount for time of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be can be added to avoid attributing time to non-exposure person-time before the exposure effect has been removed.  </a:t>
            </a:r>
          </a:p>
        </p:txBody>
      </p:sp>
    </p:spTree>
    <p:extLst>
      <p:ext uri="{BB962C8B-B14F-4D97-AF65-F5344CB8AC3E}">
        <p14:creationId xmlns:p14="http://schemas.microsoft.com/office/powerpoint/2010/main" val="2968044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r>
              <a:rPr lang="en-US" dirty="0" smtClean="0"/>
              <a:t>Here is a graphical representation of how an</a:t>
            </a:r>
            <a:r>
              <a:rPr lang="en-US" baseline="0" dirty="0" smtClean="0"/>
              <a:t> individual </a:t>
            </a:r>
            <a:r>
              <a:rPr lang="en-US" dirty="0" smtClean="0"/>
              <a:t>patient can contribute person-time as unexposed, then exposed, and then (after a wash-out period) as unexposed.</a:t>
            </a:r>
          </a:p>
        </p:txBody>
      </p:sp>
    </p:spTree>
    <p:extLst>
      <p:ext uri="{BB962C8B-B14F-4D97-AF65-F5344CB8AC3E}">
        <p14:creationId xmlns:p14="http://schemas.microsoft.com/office/powerpoint/2010/main" val="1265800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50</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The study endpoint event was hospitalization for myocardial infarction or death from coronary artery disease.  Patients with no history of prior NSAID use who began use after having been enrolled in the database for 365 days (in order to have data on prior illnesses) were compared with subjects not using NSAIDS. A subject who stopped using was eligible to be in the non-using group later, but to avoid any carryover effect, only after 365 days of non-use had elapsed.  In this study design, the choice of the </a:t>
            </a:r>
            <a:r>
              <a:rPr lang="en-US" i="1" dirty="0" smtClean="0"/>
              <a:t>washout period</a:t>
            </a:r>
            <a:r>
              <a:rPr lang="en-US" dirty="0" smtClean="0"/>
              <a:t> is a key substantive decision and should be varied in sensitivity analyses.</a:t>
            </a:r>
          </a:p>
          <a:p>
            <a:endParaRPr lang="en-US" dirty="0" smtClean="0"/>
          </a:p>
          <a:p>
            <a:r>
              <a:rPr lang="en-US" dirty="0" smtClean="0"/>
              <a:t>Substantive note:  Ideally, this is a question that would be resolved by a randomized trial, but a clinical trial of this question will likely never be done.  In the absence of a randomized trial, observational</a:t>
            </a:r>
            <a:r>
              <a:rPr lang="en-US" baseline="0" dirty="0" smtClean="0"/>
              <a:t> data is all we have to make a decision</a:t>
            </a:r>
            <a:r>
              <a:rPr lang="en-US" dirty="0" smtClean="0"/>
              <a:t>.  Again, an entirely newly performed cohort with dedicated measurements of all the potential confounders, in particular aspirin use, would be preferable, but to get the numbers required would mean a very large cohort followed for a number of years.   Possible but very expensive.  Analyzing existing data, such as a Medicaid database, is less desirable in terms of measurement quality, but it does provide an opportunity to conduct a cohort analysis on a large number of patients over many years at minimal expense.  The question that remains is whether the authors</a:t>
            </a:r>
            <a:r>
              <a:rPr lang="en-US" baseline="0" dirty="0" smtClean="0"/>
              <a:t> </a:t>
            </a:r>
            <a:r>
              <a:rPr lang="en-US" dirty="0" smtClean="0"/>
              <a:t>were able to get adequate control of confounders, a topic we will cover later in the course.</a:t>
            </a:r>
          </a:p>
          <a:p>
            <a:endParaRPr lang="en-US" dirty="0" smtClean="0"/>
          </a:p>
          <a:p>
            <a:endParaRPr lang="en-US" dirty="0" smtClean="0"/>
          </a:p>
        </p:txBody>
      </p:sp>
    </p:spTree>
    <p:extLst>
      <p:ext uri="{BB962C8B-B14F-4D97-AF65-F5344CB8AC3E}">
        <p14:creationId xmlns:p14="http://schemas.microsoft.com/office/powerpoint/2010/main" val="288011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5</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Understanding the difference between these two measures is a central concept in this part of the course.  Both are important measures in clinical and epidemiologic research that are widely used.  Both are used in survival analysis.  Cumulative incidence</a:t>
            </a:r>
            <a:r>
              <a:rPr lang="en-US" baseline="0" dirty="0" smtClean="0"/>
              <a:t> is </a:t>
            </a:r>
            <a:r>
              <a:rPr lang="en-US" baseline="0" dirty="0" smtClean="0"/>
              <a:t>a proportion and hence very intuitive.  It is </a:t>
            </a:r>
            <a:r>
              <a:rPr lang="en-US" dirty="0" smtClean="0"/>
              <a:t>familiar </a:t>
            </a:r>
            <a:r>
              <a:rPr lang="en-US" dirty="0" smtClean="0"/>
              <a:t>because of the frequent use of Kaplan-Meier analysis in studies with </a:t>
            </a:r>
            <a:r>
              <a:rPr lang="en-US" dirty="0" smtClean="0"/>
              <a:t>individual-level </a:t>
            </a:r>
            <a:r>
              <a:rPr lang="en-US" dirty="0" smtClean="0"/>
              <a:t>follow-up data.  </a:t>
            </a:r>
            <a:r>
              <a:rPr lang="en-US" dirty="0" smtClean="0"/>
              <a:t>Rates are less intuitive</a:t>
            </a:r>
            <a:r>
              <a:rPr lang="en-US" baseline="0" dirty="0" smtClean="0"/>
              <a:t> at first but are staples in many fields, such as cancer.  Rates – specifically instantaneous rates (which are known as hazards) are also what are being estimated in the </a:t>
            </a:r>
            <a:r>
              <a:rPr lang="en-US" dirty="0" smtClean="0"/>
              <a:t>commonly </a:t>
            </a:r>
            <a:r>
              <a:rPr lang="en-US" dirty="0" smtClean="0"/>
              <a:t>used proportional hazards </a:t>
            </a:r>
            <a:r>
              <a:rPr lang="en-US" dirty="0" smtClean="0"/>
              <a:t>regression model in which the derived measures of association are called hazard</a:t>
            </a:r>
            <a:r>
              <a:rPr lang="en-US" baseline="0" dirty="0" smtClean="0"/>
              <a:t> ratios.  </a:t>
            </a:r>
            <a:r>
              <a:rPr lang="en-US" dirty="0" smtClean="0"/>
              <a:t>With </a:t>
            </a:r>
            <a:r>
              <a:rPr lang="en-US" dirty="0" smtClean="0"/>
              <a:t>more</a:t>
            </a:r>
            <a:r>
              <a:rPr lang="en-US" baseline="0" dirty="0" smtClean="0"/>
              <a:t> powerful computing abilities, </a:t>
            </a:r>
            <a:r>
              <a:rPr lang="en-US" baseline="0" dirty="0" smtClean="0"/>
              <a:t>hazards can </a:t>
            </a:r>
            <a:r>
              <a:rPr lang="en-US" baseline="0" dirty="0" smtClean="0"/>
              <a:t>be depicted in smoothed plots, an approach that is starting to appear in the literature. You will also encounter “average”</a:t>
            </a:r>
            <a:r>
              <a:rPr lang="en-US" dirty="0" smtClean="0"/>
              <a:t> incidence rates in a variety of other situations. </a:t>
            </a:r>
            <a:r>
              <a:rPr lang="en-US" dirty="0" smtClean="0"/>
              <a:t> Use</a:t>
            </a:r>
            <a:r>
              <a:rPr lang="en-US" baseline="0" dirty="0" smtClean="0"/>
              <a:t> of rates is </a:t>
            </a:r>
            <a:r>
              <a:rPr lang="en-US" baseline="0" dirty="0" smtClean="0"/>
              <a:t>useful in c</a:t>
            </a:r>
            <a:r>
              <a:rPr lang="en-US" dirty="0" smtClean="0"/>
              <a:t>omparing two or more populations where at least one population does not have individual-level data or where exposures are changing within subjects over time.  </a:t>
            </a:r>
            <a:r>
              <a:rPr lang="en-US" dirty="0" smtClean="0"/>
              <a:t>We </a:t>
            </a:r>
            <a:r>
              <a:rPr lang="en-US" dirty="0" smtClean="0"/>
              <a:t>will show examples of these situations later on.</a:t>
            </a:r>
          </a:p>
          <a:p>
            <a:endParaRPr lang="en-US" dirty="0" smtClean="0"/>
          </a:p>
        </p:txBody>
      </p:sp>
    </p:spTree>
    <p:extLst>
      <p:ext uri="{BB962C8B-B14F-4D97-AF65-F5344CB8AC3E}">
        <p14:creationId xmlns:p14="http://schemas.microsoft.com/office/powerpoint/2010/main" val="2749650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51</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Whether you are using Kaplan-Meier, life-table, or calculating average incidence rates, you still begin with the Stata command that declares your data to be survival data (also</a:t>
            </a:r>
            <a:r>
              <a:rPr lang="en-US" baseline="0" dirty="0" smtClean="0"/>
              <a:t> known as “failure time data” or “</a:t>
            </a:r>
            <a:r>
              <a:rPr lang="en-US" dirty="0" smtClean="0"/>
              <a:t>time to an event data”), and this</a:t>
            </a:r>
            <a:r>
              <a:rPr lang="en-US" baseline="0" dirty="0" smtClean="0"/>
              <a:t> command</a:t>
            </a:r>
            <a:r>
              <a:rPr lang="en-US" dirty="0" smtClean="0"/>
              <a:t> tells Stata the name of the time variable and the name of the failure (=outcome/censoring) variable.</a:t>
            </a:r>
          </a:p>
          <a:p>
            <a:endParaRPr lang="en-US" dirty="0" smtClean="0"/>
          </a:p>
          <a:p>
            <a:r>
              <a:rPr lang="en-US" dirty="0" smtClean="0"/>
              <a:t>The command</a:t>
            </a:r>
            <a:r>
              <a:rPr lang="en-US" baseline="0" dirty="0" smtClean="0"/>
              <a:t> strate will calculate the rate and 95% confidence interval.  </a:t>
            </a:r>
            <a:r>
              <a:rPr lang="en-US" dirty="0" smtClean="0"/>
              <a:t>Following use of the command “strate” with the name of the variable for an</a:t>
            </a:r>
            <a:r>
              <a:rPr lang="en-US" baseline="0" dirty="0" smtClean="0"/>
              <a:t> exposure</a:t>
            </a:r>
            <a:r>
              <a:rPr lang="en-US" dirty="0" smtClean="0"/>
              <a:t> variable that has categories, such as treated vs. not-treated, will give the rates within each category of the predictor.    </a:t>
            </a:r>
          </a:p>
          <a:p>
            <a:endParaRPr lang="en-US" dirty="0" smtClean="0"/>
          </a:p>
          <a:p>
            <a:r>
              <a:rPr lang="en-US" dirty="0" smtClean="0"/>
              <a:t>To illustrate this, we go</a:t>
            </a:r>
            <a:r>
              <a:rPr lang="en-US" baseline="0" dirty="0" smtClean="0"/>
              <a:t> back to the biliary cirrhosis dataset that we worked with last week.  Typing in the </a:t>
            </a:r>
            <a:r>
              <a:rPr lang="en-US" baseline="0" dirty="0" err="1" smtClean="0"/>
              <a:t>strate</a:t>
            </a:r>
            <a:r>
              <a:rPr lang="en-US" baseline="0" dirty="0" smtClean="0"/>
              <a:t> command produces the following output.  </a:t>
            </a:r>
            <a:r>
              <a:rPr lang="en-US" dirty="0" smtClean="0"/>
              <a:t>The incidence rate in the cohort is 0.1285 per person-year.  By convention, we typically express rates such that they have a non-zero integer to the left</a:t>
            </a:r>
            <a:r>
              <a:rPr lang="en-US" baseline="0" dirty="0" smtClean="0"/>
              <a:t> of the decimal point.  In</a:t>
            </a:r>
            <a:r>
              <a:rPr lang="en-US" dirty="0" smtClean="0"/>
              <a:t> this case, 12.8 cases per 100 person-years.  You could also say 1.28</a:t>
            </a:r>
            <a:r>
              <a:rPr lang="en-US" baseline="0" dirty="0" smtClean="0"/>
              <a:t> per 10 person-years but this is a bit less conventional.  </a:t>
            </a:r>
            <a:endParaRPr lang="en-US" dirty="0" smtClean="0"/>
          </a:p>
        </p:txBody>
      </p:sp>
    </p:spTree>
    <p:extLst>
      <p:ext uri="{BB962C8B-B14F-4D97-AF65-F5344CB8AC3E}">
        <p14:creationId xmlns:p14="http://schemas.microsoft.com/office/powerpoint/2010/main" val="522508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52</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The immediate commands in Stata</a:t>
            </a:r>
            <a:r>
              <a:rPr lang="en-US" baseline="0" dirty="0" smtClean="0"/>
              <a:t> </a:t>
            </a:r>
            <a:r>
              <a:rPr lang="en-US" dirty="0" smtClean="0"/>
              <a:t>obtain data not from a dataset stored in memory but from numbers that you type in.  So they use Stata</a:t>
            </a:r>
            <a:r>
              <a:rPr lang="en-US" baseline="0" dirty="0" smtClean="0"/>
              <a:t> </a:t>
            </a:r>
            <a:r>
              <a:rPr lang="en-US" dirty="0" smtClean="0"/>
              <a:t>like a calculator.  They have no effect on anything you have stored in memory.  All immediate commands end in “i”.  </a:t>
            </a:r>
          </a:p>
          <a:p>
            <a:endParaRPr lang="en-US" dirty="0" smtClean="0"/>
          </a:p>
          <a:p>
            <a:r>
              <a:rPr lang="en-US" dirty="0" smtClean="0"/>
              <a:t>The “cii” command can also be used to calculate other means and confidence intervals.  Here it is specifying “, poisson”, referring to the Poisson distribution  which is what is used for standard error generation of rates.   By specifying “poisson”, that tells STATA you have count data and want the mean and 95% confidence interval of a rate.</a:t>
            </a:r>
          </a:p>
        </p:txBody>
      </p:sp>
    </p:spTree>
    <p:extLst>
      <p:ext uri="{BB962C8B-B14F-4D97-AF65-F5344CB8AC3E}">
        <p14:creationId xmlns:p14="http://schemas.microsoft.com/office/powerpoint/2010/main" val="1323647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53</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11990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54</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This is a plot of the incidence rate, assuming that it</a:t>
            </a:r>
            <a:r>
              <a:rPr lang="en-US" baseline="0" dirty="0" smtClean="0"/>
              <a:t> is constant throughout the study of mortality in the biliary cirrhosis cohort.</a:t>
            </a:r>
            <a:endParaRPr lang="en-US" dirty="0" smtClean="0"/>
          </a:p>
        </p:txBody>
      </p:sp>
    </p:spTree>
    <p:extLst>
      <p:ext uri="{BB962C8B-B14F-4D97-AF65-F5344CB8AC3E}">
        <p14:creationId xmlns:p14="http://schemas.microsoft.com/office/powerpoint/2010/main" val="3106665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55</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In</a:t>
            </a:r>
            <a:r>
              <a:rPr lang="en-US" baseline="0" dirty="0" smtClean="0"/>
              <a:t> fact, the incidence rate of mortality during the follow-up period in the biliary cirrhosis cohort was not constant.  On the right is the graph of the instantaneous incidence rate (hazard rate) in reality, estimated directly from the data and without assuming a constant incidence rate.  It’s clear from this plot that the incidence rate of mortality in this cohort was not a constant rate throughout follow-up.</a:t>
            </a:r>
            <a:endParaRPr lang="en-US" dirty="0" smtClean="0"/>
          </a:p>
        </p:txBody>
      </p:sp>
    </p:spTree>
    <p:extLst>
      <p:ext uri="{BB962C8B-B14F-4D97-AF65-F5344CB8AC3E}">
        <p14:creationId xmlns:p14="http://schemas.microsoft.com/office/powerpoint/2010/main" val="854586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56</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This leads us to other</a:t>
            </a:r>
            <a:r>
              <a:rPr lang="en-US" baseline="0" dirty="0" smtClean="0"/>
              <a:t> form of incidence rate, which is known as the instantaneous incidence rate or more commonly as the hazard.  </a:t>
            </a:r>
            <a:r>
              <a:rPr lang="en-US" dirty="0" smtClean="0"/>
              <a:t>You may be aware of this term, hazard, from the regression technique called the proportional hazards model.</a:t>
            </a:r>
          </a:p>
          <a:p>
            <a:r>
              <a:rPr lang="en-US" dirty="0" smtClean="0"/>
              <a:t>  </a:t>
            </a:r>
            <a:endParaRPr lang="en-US" dirty="0" smtClean="0">
              <a:solidFill>
                <a:srgbClr val="FF0000"/>
              </a:solidFill>
            </a:endParaRPr>
          </a:p>
          <a:p>
            <a:r>
              <a:rPr lang="en-US" dirty="0" smtClean="0"/>
              <a:t>A</a:t>
            </a:r>
            <a:r>
              <a:rPr lang="en-US" baseline="0" dirty="0" smtClean="0"/>
              <a:t> hazard is </a:t>
            </a:r>
            <a:r>
              <a:rPr lang="en-US" dirty="0" smtClean="0"/>
              <a:t>defined as each individual’s instantaneous probability of the event at time t, given that the person was at risk at time t.  Or, in other words, conditional on the person being still</a:t>
            </a:r>
            <a:r>
              <a:rPr lang="en-US" baseline="0" dirty="0" smtClean="0"/>
              <a:t> </a:t>
            </a:r>
            <a:r>
              <a:rPr lang="en-US" dirty="0" smtClean="0"/>
              <a:t>at risk at time t.  </a:t>
            </a:r>
          </a:p>
          <a:p>
            <a:endParaRPr lang="en-US" dirty="0" smtClean="0"/>
          </a:p>
          <a:p>
            <a:r>
              <a:rPr lang="en-US" dirty="0" smtClean="0"/>
              <a:t>The hazard function,</a:t>
            </a:r>
            <a:r>
              <a:rPr lang="en-US" baseline="0" dirty="0" smtClean="0"/>
              <a:t> h(t), is the relationship of the hazard across time.</a:t>
            </a:r>
            <a:endParaRPr lang="en-US" dirty="0" smtClean="0"/>
          </a:p>
          <a:p>
            <a:endParaRPr lang="en-US" dirty="0" smtClean="0"/>
          </a:p>
          <a:p>
            <a:endParaRPr lang="en-US" dirty="0" smtClean="0"/>
          </a:p>
        </p:txBody>
      </p:sp>
    </p:spTree>
    <p:extLst>
      <p:ext uri="{BB962C8B-B14F-4D97-AF65-F5344CB8AC3E}">
        <p14:creationId xmlns:p14="http://schemas.microsoft.com/office/powerpoint/2010/main" val="223634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57</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Here is the general formula</a:t>
            </a:r>
            <a:r>
              <a:rPr lang="en-US" baseline="0" dirty="0" smtClean="0"/>
              <a:t> for a hazard function.  </a:t>
            </a:r>
            <a:r>
              <a:rPr lang="en-US" dirty="0" smtClean="0"/>
              <a:t>In mathematical terms, the “given” part of the formula for the hazard function is found in the probability statement-the numerator to the right of the limit sign. This statement is a conditional probability because it is of the form, P of A, given B, where the P denotes probability and where the long vertical line separating A from B denotes “given”.  In the hazard function formula, the conditional probability gives the probability that the event</a:t>
            </a:r>
            <a:r>
              <a:rPr lang="en-US" baseline="0" dirty="0" smtClean="0"/>
              <a:t> (T) </a:t>
            </a:r>
            <a:r>
              <a:rPr lang="en-US" dirty="0" smtClean="0"/>
              <a:t>will occur in the time interval between </a:t>
            </a:r>
            <a:r>
              <a:rPr lang="en-US" i="1" dirty="0" smtClean="0"/>
              <a:t>t</a:t>
            </a:r>
            <a:r>
              <a:rPr lang="en-US" dirty="0" smtClean="0"/>
              <a:t> and </a:t>
            </a:r>
            <a:r>
              <a:rPr lang="en-US" i="1" dirty="0" smtClean="0"/>
              <a:t>t + </a:t>
            </a:r>
            <a:r>
              <a:rPr lang="el-GR" i="1" dirty="0" smtClean="0">
                <a:cs typeface="Times New Roman" pitchFamily="18" charset="0"/>
              </a:rPr>
              <a:t>Δ</a:t>
            </a:r>
            <a:r>
              <a:rPr lang="en-US" i="1" dirty="0" smtClean="0"/>
              <a:t>t</a:t>
            </a:r>
            <a:r>
              <a:rPr lang="en-US" dirty="0" smtClean="0"/>
              <a:t>, given that the survival time, </a:t>
            </a:r>
            <a:r>
              <a:rPr lang="en-US" i="1" dirty="0" smtClean="0"/>
              <a:t>T</a:t>
            </a:r>
            <a:r>
              <a:rPr lang="en-US" dirty="0" smtClean="0"/>
              <a:t>, is greater than or equal to </a:t>
            </a:r>
            <a:r>
              <a:rPr lang="en-US" i="1" dirty="0" smtClean="0"/>
              <a:t>t</a:t>
            </a:r>
            <a:r>
              <a:rPr lang="en-US" dirty="0" smtClean="0"/>
              <a:t>.   Because of the given sign here, the hazard function is sometimes called a conditional failure rate.</a:t>
            </a:r>
          </a:p>
        </p:txBody>
      </p:sp>
    </p:spTree>
    <p:extLst>
      <p:ext uri="{BB962C8B-B14F-4D97-AF65-F5344CB8AC3E}">
        <p14:creationId xmlns:p14="http://schemas.microsoft.com/office/powerpoint/2010/main" val="1506743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58</a:t>
            </a:fld>
            <a:endParaRPr 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smtClean="0">
                <a:cs typeface="Times New Roman" pitchFamily="18" charset="0"/>
              </a:rPr>
              <a:t>Δ</a:t>
            </a:r>
            <a:r>
              <a:rPr lang="en-US" i="1" dirty="0" smtClean="0"/>
              <a:t>t,</a:t>
            </a:r>
            <a:r>
              <a:rPr lang="en-US" dirty="0" smtClean="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measured in days, weeks, months, or years, etc.</a:t>
            </a:r>
          </a:p>
        </p:txBody>
      </p:sp>
    </p:spTree>
    <p:extLst>
      <p:ext uri="{BB962C8B-B14F-4D97-AF65-F5344CB8AC3E}">
        <p14:creationId xmlns:p14="http://schemas.microsoft.com/office/powerpoint/2010/main" val="3272743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59</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essentially getting an expression for the instantaneous probability of failing at time </a:t>
            </a:r>
            <a:r>
              <a:rPr lang="en-US" i="1" dirty="0" smtClean="0"/>
              <a:t>t </a:t>
            </a:r>
            <a:r>
              <a:rPr lang="en-US" dirty="0" smtClean="0"/>
              <a:t>per unit time.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easily hand calculated directly from the data – as we did for the average incidence rate.  </a:t>
            </a:r>
          </a:p>
        </p:txBody>
      </p:sp>
    </p:spTree>
    <p:extLst>
      <p:ext uri="{BB962C8B-B14F-4D97-AF65-F5344CB8AC3E}">
        <p14:creationId xmlns:p14="http://schemas.microsoft.com/office/powerpoint/2010/main" val="2944444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60</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t>As with a survivor function, the hazard function h(t) is graphed as t ranges over various values. The graph above</a:t>
            </a:r>
            <a:r>
              <a:rPr lang="en-US" baseline="0" dirty="0" smtClean="0"/>
              <a:t> </a:t>
            </a:r>
            <a:r>
              <a:rPr lang="en-US" dirty="0" smtClean="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smtClean="0"/>
              <a:t>° it is always nonnegative, that is, equal to or greater than zero;</a:t>
            </a:r>
          </a:p>
          <a:p>
            <a:r>
              <a:rPr lang="en-US" dirty="0" smtClean="0"/>
              <a:t>° it has no upper bound.</a:t>
            </a:r>
          </a:p>
          <a:p>
            <a:r>
              <a:rPr lang="en-US" dirty="0" smtClean="0"/>
              <a:t>These two features follow from the ratio expression in the formula for h(t), because both the probability in the numerator and the </a:t>
            </a:r>
            <a:r>
              <a:rPr lang="el-GR" i="1" dirty="0" smtClean="0">
                <a:cs typeface="Times New Roman" pitchFamily="18" charset="0"/>
              </a:rPr>
              <a:t>Δ</a:t>
            </a:r>
            <a:r>
              <a:rPr lang="en-US" i="1" dirty="0" smtClean="0"/>
              <a:t>t</a:t>
            </a:r>
            <a:r>
              <a:rPr lang="en-US" dirty="0" smtClean="0"/>
              <a:t> in the denominator are non-negative, and since </a:t>
            </a:r>
            <a:r>
              <a:rPr lang="el-GR" i="1" dirty="0" smtClean="0">
                <a:cs typeface="Times New Roman" pitchFamily="18" charset="0"/>
              </a:rPr>
              <a:t>Δ</a:t>
            </a:r>
            <a:r>
              <a:rPr lang="en-US" i="1" dirty="0" smtClean="0"/>
              <a:t>t</a:t>
            </a:r>
            <a:r>
              <a:rPr lang="en-US" dirty="0" smtClean="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6</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flavors: </a:t>
            </a:r>
            <a:r>
              <a:rPr lang="en-US" dirty="0" smtClean="0"/>
              <a:t>average incidence rate, which we discuss first, and an instantaneous hazard rate, which we will discuss a bit later.  </a:t>
            </a:r>
          </a:p>
          <a:p>
            <a:endParaRPr lang="en-US" dirty="0" smtClean="0"/>
          </a:p>
          <a:p>
            <a:endParaRPr lang="en-US" dirty="0" smtClean="0"/>
          </a:p>
        </p:txBody>
      </p:sp>
    </p:spTree>
    <p:extLst>
      <p:ext uri="{BB962C8B-B14F-4D97-AF65-F5344CB8AC3E}">
        <p14:creationId xmlns:p14="http://schemas.microsoft.com/office/powerpoint/2010/main" val="3101082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61</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This graph illustrates a hazard function with a 'bathtub shape'. This graph is depicting the hazard function for death in the general U.S. population.  Hazard is high shortly after birth but drops rapidly and remains at a relatively low level during youth and middle age.   Hazard starts to rise later in life and increases steadily.  </a:t>
            </a:r>
          </a:p>
          <a:p>
            <a:endParaRPr lang="en-US" dirty="0" smtClean="0"/>
          </a:p>
          <a:p>
            <a:r>
              <a:rPr lang="en-US" dirty="0" smtClean="0"/>
              <a:t>Other indicators of interest, such as the survival function, can be derived from the hazard. Once we have modeled the hazard we can easily obtain these other functions of interest.   The hazard function is the basis for proportional hazards regression model.  It is useful to be able to interpret the shape of a hazard function.   </a:t>
            </a:r>
            <a:br>
              <a:rPr lang="en-US" dirty="0" smtClean="0"/>
            </a:br>
            <a:endParaRPr lang="en-US" dirty="0" smtClean="0"/>
          </a:p>
          <a:p>
            <a:r>
              <a:rPr lang="en-US" dirty="0" smtClean="0"/>
              <a:t>Note how much more this tells you than can be understood from an average incidence rate.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3550470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in a better</a:t>
            </a:r>
            <a:r>
              <a:rPr lang="en-US" baseline="0" dirty="0" smtClean="0"/>
              <a:t> position to understand what we said earlier about average incidence rates.  That is, average incidence rates attempt to have 1 number represent the incidence rate over a period of time.  Such an average rate will be most relevant and meaningful if it is applicable over the entire time period, in other words, if the hazard is constant over time.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62</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63</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Here’s the plot we showed earlier</a:t>
            </a:r>
            <a:r>
              <a:rPr lang="en-US" baseline="0" dirty="0" smtClean="0"/>
              <a:t> showing the instantaneous incidence rate (hazard) of mortality in the biliary cirrhosis cohort.  The Stata command to generate this plot is provided.  The drop-down menu can also be used:  Graphics, Survival analysis graphs, Smoothed hazard estimate.  </a:t>
            </a:r>
          </a:p>
          <a:p>
            <a:endParaRPr lang="en-US" baseline="0" dirty="0" smtClean="0"/>
          </a:p>
          <a:p>
            <a:r>
              <a:rPr lang="en-US" baseline="0" dirty="0" smtClean="0"/>
              <a:t>Generating this plot requires calculus and smoothing.  The plot can be </a:t>
            </a:r>
            <a:r>
              <a:rPr lang="en-US" baseline="0" dirty="0" smtClean="0"/>
              <a:t>easily derived </a:t>
            </a:r>
            <a:r>
              <a:rPr lang="en-US" baseline="0" dirty="0" smtClean="0"/>
              <a:t>in Stata but not </a:t>
            </a:r>
            <a:r>
              <a:rPr lang="en-US" baseline="0" dirty="0" smtClean="0"/>
              <a:t>readily by </a:t>
            </a:r>
            <a:r>
              <a:rPr lang="en-US" baseline="0" dirty="0" smtClean="0"/>
              <a:t>hand calculation.</a:t>
            </a:r>
          </a:p>
          <a:p>
            <a:endParaRPr lang="en-US" baseline="0" dirty="0" smtClean="0"/>
          </a:p>
          <a:p>
            <a:endParaRPr lang="en-US" dirty="0" smtClean="0"/>
          </a:p>
        </p:txBody>
      </p:sp>
    </p:spTree>
    <p:extLst>
      <p:ext uri="{BB962C8B-B14F-4D97-AF65-F5344CB8AC3E}">
        <p14:creationId xmlns:p14="http://schemas.microsoft.com/office/powerpoint/2010/main" val="2681776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64</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smtClean="0"/>
              <a:t>Here</a:t>
            </a:r>
            <a:r>
              <a:rPr lang="en-US" sz="1000" baseline="0" dirty="0" smtClean="0"/>
              <a:t> is an example of a published report that included a plot of the hazard. U</a:t>
            </a:r>
            <a:r>
              <a:rPr lang="en-US" sz="1000" dirty="0" smtClean="0"/>
              <a:t>se of these</a:t>
            </a:r>
            <a:r>
              <a:rPr lang="en-US" sz="1000" baseline="0" dirty="0" smtClean="0"/>
              <a:t> plots</a:t>
            </a:r>
            <a:r>
              <a:rPr lang="en-US" sz="1000" dirty="0" smtClean="0"/>
              <a:t> is growing in the literature now that software has caught up to the computationally heavy procedure of doing the calculation and then the smoothing</a:t>
            </a:r>
            <a:r>
              <a:rPr lang="en-US" sz="1000" baseline="0" dirty="0" smtClean="0"/>
              <a:t> that is required to make it readable.</a:t>
            </a:r>
            <a:endParaRPr lang="en-US" sz="1000" dirty="0" smtClean="0"/>
          </a:p>
          <a:p>
            <a:endParaRPr lang="en-US" sz="1000" dirty="0" smtClean="0"/>
          </a:p>
          <a:p>
            <a:r>
              <a:rPr lang="en-US" sz="1000" dirty="0" smtClean="0"/>
              <a:t>The aim of this study was to quantify the incidence of hypoglycemic events and to describe the pattern of these incident events during the first 9 months of treatment with four oral antidiabetic drugs, rosiglitazone, pioglitazone, nateglinide and repaglinide, prescribed in general practice in England.</a:t>
            </a:r>
          </a:p>
          <a:p>
            <a:endParaRPr lang="en-US" sz="1000" dirty="0" smtClean="0"/>
          </a:p>
          <a:p>
            <a:r>
              <a:rPr lang="en-US" sz="1000" dirty="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p:txBody>
      </p:sp>
    </p:spTree>
    <p:extLst>
      <p:ext uri="{BB962C8B-B14F-4D97-AF65-F5344CB8AC3E}">
        <p14:creationId xmlns:p14="http://schemas.microsoft.com/office/powerpoint/2010/main" val="1127982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65</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Going back to these</a:t>
            </a:r>
            <a:r>
              <a:rPr lang="en-US" baseline="0" dirty="0" smtClean="0"/>
              <a:t> broad definitions of incidence measures from the beginning of the lecture, we’ve looked at cumulative incidence (last week) and now at incidence rates (average and instantaneous).  Next, we examine the relationship between cumulative incidence and incidence rate.</a:t>
            </a:r>
            <a:endParaRPr lang="en-US" dirty="0" smtClean="0"/>
          </a:p>
        </p:txBody>
      </p:sp>
    </p:spTree>
    <p:extLst>
      <p:ext uri="{BB962C8B-B14F-4D97-AF65-F5344CB8AC3E}">
        <p14:creationId xmlns:p14="http://schemas.microsoft.com/office/powerpoint/2010/main" val="28321347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66</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now covered three ways of measuring incidence, illustrated on this slide using the example of mortality in biliary cirrhosis cohort.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the left</a:t>
            </a:r>
            <a:r>
              <a:rPr lang="en-US" dirty="0" smtClean="0"/>
              <a:t> is the KM cumulative</a:t>
            </a:r>
            <a:r>
              <a:rPr lang="en-US" baseline="0" dirty="0" smtClean="0"/>
              <a:t> incidence</a:t>
            </a:r>
            <a:r>
              <a:rPr lang="en-US" dirty="0" smtClean="0"/>
              <a:t> curve that we saw last week for the same data.  This</a:t>
            </a:r>
            <a:r>
              <a:rPr lang="en-US" baseline="0" dirty="0" smtClean="0"/>
              <a:t> can also be summarized as “C</a:t>
            </a:r>
            <a:r>
              <a:rPr lang="en-US" dirty="0" smtClean="0"/>
              <a:t>umulative incidence over 10 years was </a:t>
            </a:r>
            <a:r>
              <a:rPr lang="en-US" dirty="0" smtClean="0"/>
              <a:t>0.76.”  </a:t>
            </a:r>
            <a:endParaRPr lang="en-US" dirty="0" smtClean="0"/>
          </a:p>
          <a:p>
            <a:r>
              <a:rPr lang="en-US" dirty="0" smtClean="0"/>
              <a:t>The</a:t>
            </a:r>
            <a:r>
              <a:rPr lang="en-US" baseline="0" dirty="0" smtClean="0"/>
              <a:t> plot on the right is the hazard function that we showed earlier today for mortality in biliary cirrhosis cohort.  </a:t>
            </a:r>
          </a:p>
          <a:p>
            <a:r>
              <a:rPr lang="en-US" baseline="0" dirty="0" smtClean="0"/>
              <a:t>We can also report the average incidence rate which we calculated earlier as 0.13 deaths per person-year.</a:t>
            </a:r>
          </a:p>
          <a:p>
            <a:endParaRPr lang="en-US" baseline="0" dirty="0" smtClean="0"/>
          </a:p>
          <a:p>
            <a:r>
              <a:rPr lang="en-US" baseline="0" dirty="0" smtClean="0"/>
              <a:t>How are these 3 measures – derived from same dataset - related?</a:t>
            </a:r>
            <a:endParaRPr lang="en-US" dirty="0" smtClean="0"/>
          </a:p>
        </p:txBody>
      </p:sp>
    </p:spTree>
    <p:extLst>
      <p:ext uri="{BB962C8B-B14F-4D97-AF65-F5344CB8AC3E}">
        <p14:creationId xmlns:p14="http://schemas.microsoft.com/office/powerpoint/2010/main" val="12537613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67</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smtClean="0"/>
              <a:t>It may help in understanding the difference between the hazard and cumulative incidence to think of the hazard as how likely an event, such as death or a disease diagnosis, is to occur at any given moment in time (the moment-to-moment</a:t>
            </a:r>
            <a:r>
              <a:rPr lang="en-US" baseline="0" dirty="0" smtClean="0"/>
              <a:t> </a:t>
            </a:r>
            <a:r>
              <a:rPr lang="en-US" dirty="0" smtClean="0"/>
              <a:t>instantaneous risk) and to think of the cumulative incidence as the result of applying that instantaneous rate to a fixed number of persons for a longer period of time.  The longer the time period, the more the cumulative incidence will differ from the rate.  The higher the rate the more quickly this difference appears.  So the rate can be thought of as the most fundamental measure of disease incidence, something captured rather metaphorically by older more colorful descriptions of a rate as the “force of morbidity” or the “force of mortality.”</a:t>
            </a:r>
          </a:p>
          <a:p>
            <a:endParaRPr lang="en-US" dirty="0" smtClean="0"/>
          </a:p>
          <a:p>
            <a:r>
              <a:rPr lang="en-US" dirty="0" smtClean="0"/>
              <a:t>The cumulative incidence can only be constant as long as no new event occurs, but every time an event occurs, the cumulative incidence has to increase.  Remember, cumulative incidence applies</a:t>
            </a:r>
            <a:r>
              <a:rPr lang="en-US" baseline="0" dirty="0" smtClean="0"/>
              <a:t> to some fixed group of people who are followed </a:t>
            </a:r>
            <a:r>
              <a:rPr lang="en-US" dirty="0" smtClean="0"/>
              <a:t>for a specified time period.</a:t>
            </a:r>
          </a:p>
          <a:p>
            <a:endParaRPr lang="en-US" dirty="0" smtClean="0"/>
          </a:p>
          <a:p>
            <a:r>
              <a:rPr lang="en-US" dirty="0" smtClean="0"/>
              <a:t>As an analogy, consider the difference between the velocity of a car (analogous</a:t>
            </a:r>
            <a:r>
              <a:rPr lang="en-US" baseline="0" dirty="0" smtClean="0"/>
              <a:t> to</a:t>
            </a:r>
            <a:r>
              <a:rPr lang="en-US" dirty="0" smtClean="0"/>
              <a:t> rate) and the distance traveled within a certain time period</a:t>
            </a:r>
            <a:r>
              <a:rPr lang="en-US" baseline="0" dirty="0" smtClean="0"/>
              <a:t> (analogous to cumulative incidence).</a:t>
            </a:r>
            <a:endParaRPr lang="en-US" dirty="0" smtClean="0"/>
          </a:p>
        </p:txBody>
      </p:sp>
    </p:spTree>
    <p:extLst>
      <p:ext uri="{BB962C8B-B14F-4D97-AF65-F5344CB8AC3E}">
        <p14:creationId xmlns:p14="http://schemas.microsoft.com/office/powerpoint/2010/main" val="4275740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68</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There is a formal mathematical relationship between rate and cumulative incidence.  For the special situation of a </a:t>
            </a:r>
            <a:r>
              <a:rPr lang="en-US" i="1" dirty="0" smtClean="0"/>
              <a:t>constant </a:t>
            </a:r>
            <a:r>
              <a:rPr lang="en-US" dirty="0" smtClean="0"/>
              <a:t>rate, it is represented by this formula. If the rate is</a:t>
            </a:r>
            <a:r>
              <a:rPr lang="en-US" baseline="0" dirty="0" smtClean="0"/>
              <a:t> </a:t>
            </a:r>
            <a:r>
              <a:rPr lang="en-US" dirty="0" smtClean="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This formula is called the “exponential formula.”  The proof for this can be found in advanced textbooks. </a:t>
            </a:r>
            <a:r>
              <a:rPr lang="en-US" dirty="0" smtClean="0"/>
              <a:t> Please note that this assumes no competing events. </a:t>
            </a:r>
            <a:endParaRPr lang="en-US" dirty="0" smtClean="0"/>
          </a:p>
          <a:p>
            <a:endParaRPr lang="en-US" dirty="0" smtClean="0"/>
          </a:p>
        </p:txBody>
      </p:sp>
    </p:spTree>
    <p:extLst>
      <p:ext uri="{BB962C8B-B14F-4D97-AF65-F5344CB8AC3E}">
        <p14:creationId xmlns:p14="http://schemas.microsoft.com/office/powerpoint/2010/main" val="2718338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69</a:t>
            </a:fld>
            <a:endParaRPr lang="en-US" dirty="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These figures illustrate different relationships between a CONSTANT incidence rate and cumulative survival.  A constant incidence rate (top panel) produces an exponential survival curve (lower left panel) and exponential cumulative</a:t>
            </a:r>
            <a:r>
              <a:rPr lang="en-US" baseline="0" dirty="0" smtClean="0"/>
              <a:t> incidence curve (lower right panel)</a:t>
            </a:r>
            <a:r>
              <a:rPr lang="en-US" dirty="0" smtClean="0"/>
              <a:t>.  </a:t>
            </a:r>
          </a:p>
        </p:txBody>
      </p:sp>
    </p:spTree>
    <p:extLst>
      <p:ext uri="{BB962C8B-B14F-4D97-AF65-F5344CB8AC3E}">
        <p14:creationId xmlns:p14="http://schemas.microsoft.com/office/powerpoint/2010/main" val="10297286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7"/>
          <p:cNvSpPr>
            <a:spLocks noGrp="1" noChangeArrowheads="1"/>
          </p:cNvSpPr>
          <p:nvPr>
            <p:ph type="sldNum" sz="quarter" idx="5"/>
          </p:nvPr>
        </p:nvSpPr>
        <p:spPr>
          <a:noFill/>
        </p:spPr>
        <p:txBody>
          <a:bodyPr/>
          <a:lstStyle/>
          <a:p>
            <a:fld id="{5FB3AF13-BEAD-4D15-86B1-5116FEA1FFE2}" type="slidenum">
              <a:rPr lang="en-US" smtClean="0"/>
              <a:pPr/>
              <a:t>70</a:t>
            </a:fld>
            <a:endParaRPr lang="en-US" dirty="0" smtClean="0"/>
          </a:p>
        </p:txBody>
      </p:sp>
      <p:sp>
        <p:nvSpPr>
          <p:cNvPr id="1046" name="Rectangle 2"/>
          <p:cNvSpPr>
            <a:spLocks noGrp="1" noRot="1" noChangeAspect="1" noChangeArrowheads="1" noTextEdit="1"/>
          </p:cNvSpPr>
          <p:nvPr>
            <p:ph type="sldImg"/>
          </p:nvPr>
        </p:nvSpPr>
        <p:spPr>
          <a:ln/>
        </p:spPr>
      </p:sp>
      <p:sp>
        <p:nvSpPr>
          <p:cNvPr id="1047" name="Rectangle 3"/>
          <p:cNvSpPr>
            <a:spLocks noGrp="1" noChangeArrowheads="1"/>
          </p:cNvSpPr>
          <p:nvPr>
            <p:ph type="body" idx="1"/>
          </p:nvPr>
        </p:nvSpPr>
        <p:spPr>
          <a:xfrm>
            <a:off x="701040" y="4387766"/>
            <a:ext cx="5608320" cy="4618038"/>
          </a:xfrm>
          <a:noFill/>
          <a:ln/>
        </p:spPr>
        <p:txBody>
          <a:bodyPr/>
          <a:lstStyle/>
          <a:p>
            <a:pPr>
              <a:lnSpc>
                <a:spcPct val="90000"/>
              </a:lnSpc>
            </a:pPr>
            <a:r>
              <a:rPr lang="en-US" dirty="0" smtClean="0"/>
              <a:t>In 2001 the mortality rate in the U.S.</a:t>
            </a:r>
            <a:r>
              <a:rPr lang="en-US" baseline="0" dirty="0" smtClean="0"/>
              <a:t> </a:t>
            </a:r>
            <a:r>
              <a:rPr lang="en-US" dirty="0" smtClean="0"/>
              <a:t>was estimated at 855 per 100,000 person-years.  Part of the confusion around rate is that it is often described with the use of the word “annual”, as the U.S. mortality rate is in “the annual U.S. mortality rate.”  The use of the word “annual” suggests that the rate is per one year, but this is misleading. The word “annual” comes in because we calculate the rate for 2001 by using data from an entire year, but the estimate of the rate is based on the assumption that it was constant throughout the year (a reasonable approximation to reality for something that changes as slowly as the mortality rate).  This assumption is saying that mortality rate is the same at any moment in time in 2001.  If the rate remains constant, applying that rate to a given number of persons for a given time period produces a cumulative incidence that follows an exponential distribution. </a:t>
            </a:r>
            <a:r>
              <a:rPr lang="en-US" baseline="0" dirty="0" smtClean="0"/>
              <a:t> </a:t>
            </a:r>
          </a:p>
          <a:p>
            <a:pPr>
              <a:lnSpc>
                <a:spcPct val="90000"/>
              </a:lnSpc>
            </a:pPr>
            <a:endParaRPr lang="en-US" baseline="0" dirty="0" smtClean="0"/>
          </a:p>
          <a:p>
            <a:pPr>
              <a:lnSpc>
                <a:spcPct val="90000"/>
              </a:lnSpc>
            </a:pPr>
            <a:r>
              <a:rPr lang="en-US" baseline="0" dirty="0" smtClean="0"/>
              <a:t>Another observation </a:t>
            </a:r>
            <a:r>
              <a:rPr lang="en-US" dirty="0" smtClean="0"/>
              <a:t>here is that the incidence rate and cumulative incidence diverge more over longer time periods.   For a short time period, the rate (expressed per 100 person-years) and the cumulative incidence will be very close, but not identical.  For a 1 year period mortality rate of 0.855 per 100 person-years produces a cumulative incidence = 0.851%, very slightly different numerically from the rate.  But if the U.S. mortality rate of 0.855 per 100 person-years applies to everyone alive at this moment and stays constant for five years, the cumulative incidence of mortality at five years would be 4.2%.  At 10 years the cumulative incidence would be 8.2%, both quite different from the rate.  And if the rate is high the cumulative incidence will differ significantly faster.  A rate of 30 per 100 person-years gives a 1-year cumulative incidence of 25.9%.  Of course, in a closed cohort the mortality rate would increase over time as the cohort ages.  This does not pose a problem.  There are other mathematical formulas for dealing with an increasing rate.  Increasing rate would cause the cumulative incidence to increase faster.</a:t>
            </a:r>
          </a:p>
        </p:txBody>
      </p:sp>
      <p:graphicFrame>
        <p:nvGraphicFramePr>
          <p:cNvPr id="1044" name="Object 20"/>
          <p:cNvGraphicFramePr>
            <a:graphicFrameLocks noChangeAspect="1"/>
          </p:cNvGraphicFramePr>
          <p:nvPr/>
        </p:nvGraphicFramePr>
        <p:xfrm>
          <a:off x="3109242" y="6234667"/>
          <a:ext cx="934720" cy="230271"/>
        </p:xfrm>
        <a:graphic>
          <a:graphicData uri="http://schemas.openxmlformats.org/presentationml/2006/ole">
            <mc:AlternateContent xmlns:mc="http://schemas.openxmlformats.org/markup-compatibility/2006">
              <mc:Choice xmlns:v="urn:schemas-microsoft-com:vml" Requires="v">
                <p:oleObj spid="_x0000_s1158" name="Equation" r:id="rId4" imgW="901309" imgH="228501" progId="Equation.3">
                  <p:embed/>
                </p:oleObj>
              </mc:Choice>
              <mc:Fallback>
                <p:oleObj name="Equation" r:id="rId4" imgW="901309" imgH="228501"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242" y="6234667"/>
                        <a:ext cx="934720" cy="230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568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7</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We will first discuss average incidence</a:t>
            </a:r>
            <a:r>
              <a:rPr lang="en-US" baseline="0" dirty="0" smtClean="0"/>
              <a:t> rates.  </a:t>
            </a:r>
            <a:r>
              <a:rPr lang="en-US" dirty="0" smtClean="0"/>
              <a:t>The calculation for average incidence rates are pretty simple.  The numerator</a:t>
            </a:r>
            <a:r>
              <a:rPr lang="en-US" baseline="0" dirty="0" smtClean="0"/>
              <a:t> is the number of new outcomes/events/diagnoses of the condition under study amongst the population under study.  This is the same as in the calculation of cumulate incidence.  The denominator is the construct of person-time.  The value of an average incidence rate is not a proportion.  It is not bounded by 0 and 1. Instead, it may be greater than 1.  </a:t>
            </a:r>
          </a:p>
          <a:p>
            <a:endParaRPr lang="en-US" baseline="0" dirty="0" smtClean="0"/>
          </a:p>
          <a:p>
            <a:r>
              <a:rPr lang="en-US" dirty="0" smtClean="0"/>
              <a:t>If the incidence rate of the event was 35 per 100 person-years, remember that 100 person-years could mean 100 persons followed for 1 year or 50 persons followed for 2 years or 200 persons followed for 6 months or many other combinations of persons and years whose product equals 100.  All 3 give 100 person-years of time at risk.  And in this example the time units are person-years but person-years could be replaced by person-days, person-months, and so forth and the rate would change accordingly.  So the absolute value of the rate is determined by the units used in the denominator.</a:t>
            </a:r>
          </a:p>
          <a:p>
            <a:endParaRPr lang="en-US"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reminded ourselves that it is looking at an average over the sea of person-time.  Our use of “average” contrasts with the form of incidence which is an instantaneous incidence rate.   While you will see the term instantaneous incidence rate (or hazard) commonly, you will not typically see “average” incidence rate.  However, we encourage you to be precise in language and use “average” incidence rate. </a:t>
            </a:r>
            <a:endParaRPr lang="en-US" dirty="0" smtClean="0"/>
          </a:p>
        </p:txBody>
      </p:sp>
    </p:spTree>
    <p:extLst>
      <p:ext uri="{BB962C8B-B14F-4D97-AF65-F5344CB8AC3E}">
        <p14:creationId xmlns:p14="http://schemas.microsoft.com/office/powerpoint/2010/main" val="4553622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71</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for some specific value </a:t>
            </a:r>
            <a:r>
              <a:rPr lang="el-GR" dirty="0" smtClean="0">
                <a:cs typeface="Times New Roman" pitchFamily="18" charset="0"/>
              </a:rPr>
              <a:t>λ</a:t>
            </a:r>
            <a:r>
              <a:rPr lang="en-US" dirty="0" smtClean="0">
                <a:cs typeface="+mn-cs"/>
              </a:rPr>
              <a:t>,</a:t>
            </a:r>
            <a:r>
              <a:rPr lang="en-US" baseline="0" dirty="0" smtClean="0">
                <a:cs typeface="+mn-cs"/>
              </a:rPr>
              <a:t> </a:t>
            </a:r>
            <a:r>
              <a:rPr lang="en-US" dirty="0" smtClean="0"/>
              <a:t>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By not accounting for competing events,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72</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smtClean="0"/>
              <a:t>The average incidence rate = 0.1285 deaths per person-year.  We are interested in a time interval of 10 years.  The estimated cumulative survival over 10 years with this equation is 0.277, close to the value based on Kaplan Meier calculations (0.237).</a:t>
            </a:r>
          </a:p>
          <a:p>
            <a:endParaRPr lang="it-IT" dirty="0" smtClean="0"/>
          </a:p>
          <a:p>
            <a:r>
              <a:rPr lang="en-US" dirty="0" smtClean="0"/>
              <a:t>The reason that the result from the exponential formula does not exactly match the K-M estimate is because the hazard is not truly constant (as shown on an earlier slide).</a:t>
            </a:r>
            <a:endParaRPr lang="it-IT" dirty="0" smtClean="0"/>
          </a:p>
          <a:p>
            <a:endParaRPr lang="it-IT" dirty="0" smtClean="0"/>
          </a:p>
          <a:p>
            <a:endParaRPr lang="en-US" dirty="0" smtClean="0"/>
          </a:p>
        </p:txBody>
      </p:sp>
    </p:spTree>
    <p:extLst>
      <p:ext uri="{BB962C8B-B14F-4D97-AF65-F5344CB8AC3E}">
        <p14:creationId xmlns:p14="http://schemas.microsoft.com/office/powerpoint/2010/main" val="8143584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73</a:t>
            </a:fld>
            <a:endParaRPr lang="en-US" dirty="0"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dirty="0" smtClean="0"/>
              <a:t>More generally, the relationship between S(t) and h(t) can be expressed equivalently in either of two formulae shown here. The first of these formulae describes how the survivor function S(t) can be written in terms of an integral involving the hazard function. The formula says that S(t) equals the exponential of the negative integral of the hazard function between integration limits of 0 and t. </a:t>
            </a:r>
          </a:p>
          <a:p>
            <a:endParaRPr lang="en-US" dirty="0" smtClean="0"/>
          </a:p>
          <a:p>
            <a:r>
              <a:rPr lang="en-US" dirty="0" smtClean="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smtClean="0"/>
              <a:t> derivative here for the calculation of hazard.  That is, we are looking for the essentially how the survival function is changing in a very small time period when restricted to those who have survived up to that time. </a:t>
            </a:r>
            <a:endParaRPr lang="en-US" dirty="0" smtClean="0"/>
          </a:p>
          <a:p>
            <a:endParaRPr lang="en-US" dirty="0" smtClean="0"/>
          </a:p>
          <a:p>
            <a:r>
              <a:rPr lang="en-US" dirty="0" smtClean="0"/>
              <a:t>Note that this general formula no longer requires the hazard to be constant.</a:t>
            </a:r>
          </a:p>
          <a:p>
            <a:endParaRPr lang="en-US" dirty="0" smtClean="0"/>
          </a:p>
          <a:p>
            <a:r>
              <a:rPr lang="en-US" dirty="0" smtClean="0"/>
              <a:t>The quantity in the integral is what is called the "cumulative hazard", an entity that is used in other survival analysis contexts.</a:t>
            </a:r>
            <a:r>
              <a:rPr lang="en-US" baseline="0" dirty="0" smtClean="0"/>
              <a:t>  We won’t discuss it more other than to say …</a:t>
            </a:r>
            <a:endParaRPr lang="en-US" dirty="0" smtClean="0"/>
          </a:p>
        </p:txBody>
      </p:sp>
    </p:spTree>
    <p:extLst>
      <p:ext uri="{BB962C8B-B14F-4D97-AF65-F5344CB8AC3E}">
        <p14:creationId xmlns:p14="http://schemas.microsoft.com/office/powerpoint/2010/main" val="33270498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smtClean="0"/>
              <a:t>We</a:t>
            </a:r>
            <a:r>
              <a:rPr lang="en-US" baseline="0" dirty="0" smtClean="0"/>
              <a:t> have actually seen how to get this quantity of the cumulative hazard.  At any point in time, the cumulative hazard is just the sum of all the conditional probabilities of the event, which is the column circled in red.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74</a:t>
            </a:fld>
            <a:endParaRPr lang="en-US" sz="120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75</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Back to the 3 ways that we can express incidence for this example of mortality in a cohort with biliary cirrhosis.  The</a:t>
            </a:r>
            <a:r>
              <a:rPr lang="en-US" baseline="0" dirty="0" smtClean="0"/>
              <a:t> plot on the right is the hazard function.  On the left</a:t>
            </a:r>
            <a:r>
              <a:rPr lang="en-US" dirty="0" smtClean="0"/>
              <a:t> is the KM cumulative</a:t>
            </a:r>
            <a:r>
              <a:rPr lang="en-US" baseline="0" dirty="0" smtClean="0"/>
              <a:t> incidence </a:t>
            </a:r>
            <a:r>
              <a:rPr lang="en-US" dirty="0" smtClean="0"/>
              <a:t>curve for the same data – which can also be summarized as “Cumulative incidence over 10 years was </a:t>
            </a:r>
            <a:r>
              <a:rPr lang="en-US" dirty="0" smtClean="0"/>
              <a:t>0.76”  </a:t>
            </a:r>
            <a:r>
              <a:rPr lang="en-US" dirty="0" smtClean="0"/>
              <a:t>And</a:t>
            </a:r>
            <a:r>
              <a:rPr lang="en-US" baseline="0" dirty="0" smtClean="0"/>
              <a:t> we could also report the average incidence rate of 0.13 deaths per person-year.</a:t>
            </a:r>
          </a:p>
          <a:p>
            <a:endParaRPr lang="en-US" baseline="0" dirty="0" smtClean="0"/>
          </a:p>
          <a:p>
            <a:r>
              <a:rPr lang="en-US" dirty="0" smtClean="0"/>
              <a:t>As discussed earlier, the plot</a:t>
            </a:r>
            <a:r>
              <a:rPr lang="en-US" baseline="0" dirty="0" smtClean="0"/>
              <a:t> of the hazard rate provides much more information than </a:t>
            </a:r>
            <a:r>
              <a:rPr lang="en-US" dirty="0" smtClean="0"/>
              <a:t>the average incidence rate.   </a:t>
            </a:r>
          </a:p>
          <a:p>
            <a:endParaRPr lang="en-US" dirty="0" smtClean="0"/>
          </a:p>
          <a:p>
            <a:r>
              <a:rPr lang="en-US" dirty="0" smtClean="0"/>
              <a:t>The KM curve also provides substantially more information than the cumulative incidence expressed as one number (e.g. 0.24).  The</a:t>
            </a:r>
            <a:r>
              <a:rPr lang="en-US" baseline="0" dirty="0" smtClean="0"/>
              <a:t> KM curve and plot of the </a:t>
            </a:r>
            <a:r>
              <a:rPr lang="en-US" dirty="0" smtClean="0"/>
              <a:t>hazard function are based on the same data but presented quite differently.  For most of us, it is difficult to make the mental leap from this cumulative survival curve to the underlying hazard rate, or vice versa.  </a:t>
            </a:r>
          </a:p>
          <a:p>
            <a:endParaRPr lang="en-US" dirty="0" smtClean="0"/>
          </a:p>
          <a:p>
            <a:r>
              <a:rPr lang="en-US" dirty="0" smtClean="0"/>
              <a:t>Which</a:t>
            </a:r>
            <a:r>
              <a:rPr lang="en-US" baseline="0" dirty="0" smtClean="0"/>
              <a:t> plot to show in a manuscript?  If space allows, showing both plots would be the best solution since they provide different information.  If that is not possible, the best approach will depend on the particular subject matter and study design.</a:t>
            </a:r>
            <a:endParaRPr lang="en-US" dirty="0" smtClean="0"/>
          </a:p>
          <a:p>
            <a:endParaRPr lang="en-US" dirty="0" smtClean="0"/>
          </a:p>
          <a:p>
            <a:endParaRPr lang="en-US" dirty="0" smtClean="0"/>
          </a:p>
        </p:txBody>
      </p:sp>
    </p:spTree>
    <p:extLst>
      <p:ext uri="{BB962C8B-B14F-4D97-AF65-F5344CB8AC3E}">
        <p14:creationId xmlns:p14="http://schemas.microsoft.com/office/powerpoint/2010/main" val="42339991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76</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smtClean="0"/>
              <a:t>This is a useful table from your text that summarizes the characteristics of cumulative incidence versus incidence rate.  You should thoroughly familiarize yourself with this.</a:t>
            </a:r>
          </a:p>
          <a:p>
            <a:endParaRPr lang="en-US" dirty="0" smtClean="0"/>
          </a:p>
          <a:p>
            <a:r>
              <a:rPr lang="en-US" dirty="0" smtClean="0"/>
              <a:t>Note that 'incidence proportion' is a reasonable synonym for cumulative incidence.</a:t>
            </a:r>
          </a:p>
        </p:txBody>
      </p:sp>
    </p:spTree>
    <p:extLst>
      <p:ext uri="{BB962C8B-B14F-4D97-AF65-F5344CB8AC3E}">
        <p14:creationId xmlns:p14="http://schemas.microsoft.com/office/powerpoint/2010/main" val="27469314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44389413-A6F8-416A-9DBF-A145D36BFCB5}" type="slidenum">
              <a:rPr lang="en-US" smtClean="0"/>
              <a:pPr/>
              <a:t>77</a:t>
            </a:fld>
            <a:endParaRPr lang="en-US"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US" dirty="0" smtClean="0"/>
              <a:t>Note that the text is here using the headings “Survival Analysis” and “Person-time” for the cumulative incidence and incidence rate approaches, respectively, to analyzing data that features time to an event.  This is the graphic from the text that gives the assumptions of both methods.  Note that they have the same assumptions with the exception of how the risk is calculated over intervals.  Thus, the issues of informative censoring and of secular trends are important to keep in mind with both of these approaches.  </a:t>
            </a:r>
          </a:p>
          <a:p>
            <a:endParaRPr lang="en-US" dirty="0" smtClean="0"/>
          </a:p>
          <a:p>
            <a:r>
              <a:rPr lang="en-US" dirty="0" smtClean="0"/>
              <a:t>Note: in rows 2 and 3 of the table, the phrase</a:t>
            </a:r>
            <a:r>
              <a:rPr lang="en-US" baseline="0" dirty="0" smtClean="0"/>
              <a:t> if “intervals” are used, in the context of survival analysis, refers to the specific use of life-tables</a:t>
            </a:r>
            <a:endParaRPr lang="en-US" dirty="0" smtClean="0"/>
          </a:p>
        </p:txBody>
      </p:sp>
    </p:spTree>
    <p:extLst>
      <p:ext uri="{BB962C8B-B14F-4D97-AF65-F5344CB8AC3E}">
        <p14:creationId xmlns:p14="http://schemas.microsoft.com/office/powerpoint/2010/main" val="18894403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pPr/>
              <a:t>78</a:t>
            </a:fld>
            <a:endParaRPr lang="en-US"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en-US" dirty="0" smtClean="0"/>
          </a:p>
          <a:p>
            <a:r>
              <a:rPr lang="en-US" dirty="0" smtClean="0"/>
              <a:t>Let’s talk more about the assumption that censored observation have an outcome probability that is similar to that of individuals remaining under observation.  More generally, when calculating rates, how should we handle losses to follow-up and competing events.  </a:t>
            </a:r>
          </a:p>
          <a:p>
            <a:endParaRPr lang="en-US" dirty="0" smtClean="0"/>
          </a:p>
          <a:p>
            <a:r>
              <a:rPr lang="en-US" dirty="0" smtClean="0"/>
              <a:t>If we step back for a moment, remember that in our calculation of rates thus far, subjects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 for them.  </a:t>
            </a:r>
          </a:p>
          <a:p>
            <a:endParaRPr lang="en-US" dirty="0" smtClean="0"/>
          </a:p>
        </p:txBody>
      </p:sp>
    </p:spTree>
    <p:extLst>
      <p:ext uri="{BB962C8B-B14F-4D97-AF65-F5344CB8AC3E}">
        <p14:creationId xmlns:p14="http://schemas.microsoft.com/office/powerpoint/2010/main" val="37323707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pPr/>
              <a:t>79</a:t>
            </a:fld>
            <a:endParaRPr lang="en-US"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smtClean="0"/>
              <a:t>Is this native interpretation of rate satisfying and meaningful?  In other words, how do we feel about accommodation?  Or, would we prefer if these things never happened, in other words, if they were eliminated?</a:t>
            </a:r>
          </a:p>
          <a:p>
            <a:endParaRPr lang="en-US" dirty="0" smtClean="0"/>
          </a:p>
          <a:p>
            <a:r>
              <a:rPr lang="en-US" dirty="0" smtClean="0"/>
              <a:t>Let’s look at all 3 of them individually.  First, administrative censoring.  We recognize that all studies must end, and the end of a study really has typically nothing to do with the events of the disease process itself.  It is just an artifactual end.  Given this, it is appropriate to accommodate administrative censoring.  This is especially</a:t>
            </a:r>
            <a:r>
              <a:rPr lang="en-US" baseline="0" dirty="0" smtClean="0"/>
              <a:t> true when the subject has been followed for the maximum duration of the study.  For a person with delayed entry, it would have been nice if we had a chance to follow them for the entire duration, but, even in this case, we are typically fine with accommodating this situation.</a:t>
            </a:r>
            <a:endParaRPr lang="en-US" dirty="0" smtClean="0"/>
          </a:p>
          <a:p>
            <a:endParaRPr lang="en-US" dirty="0" smtClean="0"/>
          </a:p>
          <a:p>
            <a:r>
              <a:rPr lang="en-US" dirty="0" smtClean="0"/>
              <a:t>Second, competing events.  We recognize that competing events are a fact of life.  It is difficult to envision a reality without such events.  Thus, we are willing to and it is appropriate to accommodate competing events.</a:t>
            </a:r>
          </a:p>
          <a:p>
            <a:endParaRPr lang="en-US" dirty="0" smtClean="0"/>
          </a:p>
          <a:p>
            <a:r>
              <a:rPr lang="en-US" dirty="0" smtClean="0"/>
              <a:t>Finally, how about drop-out?  Drop-out is an unfortunate manifestation of studying humans.  We are always wary about how often the event occurs after drop out.  We also have a sense that a harder work on our part could have prevented drop-out.  Because of this, we wish we could eliminate drop-out and are not willing to accommodate for it.   Note:  the exception to this is</a:t>
            </a:r>
            <a:r>
              <a:rPr lang="en-US" baseline="0" dirty="0" smtClean="0"/>
              <a:t> a dynamic cohort where we are only interested in a descriptive objective, such as incidence.  This is because dynamic cohorts are typically defined as being “open to the right” with drop-out to be expected.  Thus, we really only care about estimating incidence amongst those who remain.  Drop-outs do not hurt us; we expect them.  On the other hand, when analytic objectives are in play (relating exposures to outcomes), drop-outs may be a source of bias and we hope to eliminate them.</a:t>
            </a:r>
            <a:endParaRPr lang="en-US" dirty="0" smtClean="0"/>
          </a:p>
        </p:txBody>
      </p:sp>
    </p:spTree>
    <p:extLst>
      <p:ext uri="{BB962C8B-B14F-4D97-AF65-F5344CB8AC3E}">
        <p14:creationId xmlns:p14="http://schemas.microsoft.com/office/powerpoint/2010/main" val="36711874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pPr/>
              <a:t>80</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Let’s discuss elimination of drop-out</a:t>
            </a:r>
            <a:r>
              <a:rPr lang="en-US" baseline="0" dirty="0" smtClean="0"/>
              <a:t> a bit more</a:t>
            </a:r>
            <a:r>
              <a:rPr lang="en-US" dirty="0" smtClean="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It means</a:t>
            </a:r>
            <a:r>
              <a:rPr lang="en-US" baseline="0" dirty="0" smtClean="0"/>
              <a:t> that you are comfortable with calculating incidence using just those who remain in the analysis.  We are rarely comfortable with this, however.   Therefore, w</a:t>
            </a:r>
            <a:r>
              <a:rPr lang="en-US" dirty="0" smtClean="0"/>
              <a:t>hat you would prefer to be saying is that it is the rate of event assuming drop-outs don’t occur</a:t>
            </a:r>
            <a:r>
              <a:rPr lang="en-US" baseline="0" dirty="0" smtClean="0"/>
              <a:t> (an elimination approach0.  </a:t>
            </a:r>
            <a:r>
              <a:rPr lang="en-US" dirty="0" smtClean="0"/>
              <a:t>  </a:t>
            </a:r>
          </a:p>
          <a:p>
            <a:endParaRPr lang="en-US" dirty="0" smtClean="0"/>
          </a:p>
          <a:p>
            <a:r>
              <a:rPr lang="en-US" dirty="0" smtClean="0"/>
              <a:t>Yet, in reality, drop-outs do occur and we cannot assume that they will not.  One way to deal with this is to assume that we know what is happening to these losses.  The most expedient assumption is to say that the event of the interest in the lost is the same as those who remain.  And, so this is the origin of the assumption:</a:t>
            </a:r>
          </a:p>
          <a:p>
            <a:endParaRPr lang="en-US" dirty="0" smtClean="0"/>
          </a:p>
          <a:p>
            <a:r>
              <a:rPr lang="en-US" dirty="0" smtClean="0"/>
              <a:t>censored observations have an outcome probability that is similar to that of individuals remaining under observation. </a:t>
            </a:r>
          </a:p>
          <a:p>
            <a:endParaRPr lang="en-US" dirty="0" smtClean="0"/>
          </a:p>
          <a:p>
            <a:r>
              <a:rPr lang="en-US" dirty="0" smtClean="0"/>
              <a:t>This is the assumption of non-informative censoring.  </a:t>
            </a:r>
          </a:p>
          <a:p>
            <a:endParaRPr lang="en-US" dirty="0" smtClean="0"/>
          </a:p>
        </p:txBody>
      </p:sp>
    </p:spTree>
    <p:extLst>
      <p:ext uri="{BB962C8B-B14F-4D97-AF65-F5344CB8AC3E}">
        <p14:creationId xmlns:p14="http://schemas.microsoft.com/office/powerpoint/2010/main" val="257122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8</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smtClean="0"/>
              <a:t>The numerator in the</a:t>
            </a:r>
            <a:r>
              <a:rPr lang="en-US" baseline="0" dirty="0" smtClean="0"/>
              <a:t> calculation of average incidence rates is straightforward.  It is simply the number of events in the population under study.  The denominator typically takes more thought, and t</a:t>
            </a:r>
            <a:r>
              <a:rPr lang="en-US" dirty="0" smtClean="0"/>
              <a:t>here are two basic approaches.  The first should be used if you have</a:t>
            </a:r>
            <a:r>
              <a:rPr lang="en-US" baseline="0" dirty="0" smtClean="0"/>
              <a:t> individual-level data on everyone in your population.  If you do, you just simply sum up the person-time for each person.  If you don’t have individual-level data on everyone, then there are a variety of approaches to make your best estimate of the aggregate person-time in the population.  Collectively, these are called “</a:t>
            </a:r>
            <a:r>
              <a:rPr lang="en-US" baseline="0" dirty="0" smtClean="0"/>
              <a:t>group”, “group-level”, “grouped data”, or </a:t>
            </a:r>
            <a:r>
              <a:rPr lang="en-US" baseline="0" dirty="0" smtClean="0"/>
              <a:t>“average </a:t>
            </a:r>
            <a:r>
              <a:rPr lang="en-US" baseline="0" dirty="0" smtClean="0"/>
              <a:t>population” methods.  </a:t>
            </a:r>
            <a:r>
              <a:rPr lang="en-US" baseline="0" dirty="0" smtClean="0"/>
              <a:t>Some of them have more stringent assumptions than others.  </a:t>
            </a:r>
          </a:p>
          <a:p>
            <a:endParaRPr lang="en-US" baseline="0" dirty="0" smtClean="0"/>
          </a:p>
          <a:p>
            <a:r>
              <a:rPr lang="en-US" dirty="0" smtClean="0"/>
              <a:t>Let’s say you just</a:t>
            </a:r>
            <a:r>
              <a:rPr lang="en-US" baseline="0" dirty="0" smtClean="0"/>
              <a:t> have the size of a population at one time.  If you assume steady state population size, you can multiple time x population size to get aggregate person-time.  If you have the number of persons at risk at the beginning and number at the end of the interval, you can, as we show in a few slides, estimate aggregate person-time.  To do this, you will need to assume that </a:t>
            </a:r>
            <a:r>
              <a:rPr lang="en-US" dirty="0" smtClean="0"/>
              <a:t>losses and</a:t>
            </a:r>
            <a:r>
              <a:rPr lang="en-US" baseline="0" dirty="0" smtClean="0"/>
              <a:t>/or </a:t>
            </a:r>
            <a:r>
              <a:rPr lang="en-US" dirty="0" smtClean="0"/>
              <a:t>additions occur uniformly throughout the period.  </a:t>
            </a:r>
          </a:p>
        </p:txBody>
      </p:sp>
    </p:spTree>
    <p:extLst>
      <p:ext uri="{BB962C8B-B14F-4D97-AF65-F5344CB8AC3E}">
        <p14:creationId xmlns:p14="http://schemas.microsoft.com/office/powerpoint/2010/main" val="27158424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pPr/>
              <a:t>81</a:t>
            </a:fld>
            <a:endParaRPr lang="en-US" dirty="0"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Now, let’s talk about competing events in a rate calculation.  We said we were willing to accommodate competing events.  What does it mean to accommodate competing events?  </a:t>
            </a:r>
          </a:p>
          <a:p>
            <a:endParaRPr lang="en-US" dirty="0" smtClean="0"/>
          </a:p>
          <a:p>
            <a:r>
              <a:rPr lang="en-US" dirty="0" smtClean="0"/>
              <a:t>It means that you are satisfied with the native interpretation of a rate which is the rate of the event E given that a competing event has not happened first.</a:t>
            </a:r>
          </a:p>
          <a:p>
            <a:r>
              <a:rPr lang="en-US" dirty="0" smtClean="0"/>
              <a:t>Given that competing events are a fact of life, this is a reasonable scenario.  When there are competing event</a:t>
            </a:r>
            <a:r>
              <a:rPr lang="en-US" baseline="0" dirty="0" smtClean="0"/>
              <a:t>s and we censor observation when the competing event occurs, we refer to this as a “cause-specific” rate (or hazard). </a:t>
            </a:r>
            <a:endParaRPr lang="en-US" dirty="0" smtClean="0"/>
          </a:p>
          <a:p>
            <a:endParaRPr lang="en-US" dirty="0" smtClean="0"/>
          </a:p>
          <a:p>
            <a:r>
              <a:rPr lang="en-US" dirty="0" smtClean="0"/>
              <a:t>Thus, the good news is that without any effort – i.e., just the usual rate calculation, rates naturally account for competing events.   We don’t have to live in a make believe world where competing events do not occur.  </a:t>
            </a:r>
          </a:p>
          <a:p>
            <a:endParaRPr lang="en-US" dirty="0" smtClean="0"/>
          </a:p>
          <a:p>
            <a:r>
              <a:rPr lang="en-US" dirty="0" smtClean="0"/>
              <a:t>Recall this is in contrast to what we discussed last week in the calculation of the K-M estimator, where we had to assume either no competing events or independent competing events.  </a:t>
            </a:r>
          </a:p>
          <a:p>
            <a:endParaRPr lang="en-US" dirty="0" smtClean="0"/>
          </a:p>
          <a:p>
            <a:r>
              <a:rPr lang="en-US" dirty="0" smtClean="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pPr/>
              <a:t>82</a:t>
            </a:fld>
            <a:endParaRPr lang="en-US"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a:lnSpc>
                <a:spcPct val="90000"/>
              </a:lnSpc>
            </a:pPr>
            <a:r>
              <a:rPr lang="en-US" dirty="0" smtClean="0"/>
              <a:t>Let’s</a:t>
            </a:r>
            <a:r>
              <a:rPr lang="en-US" baseline="0" dirty="0" smtClean="0"/>
              <a:t> think back to the calculation of cumulative incidence with the Kaplan-Meier estimator.  Last week we said that we typically do not censor competing events in Kaplan-Meier estimation.  We spoke about other techniques being preferable.  W</a:t>
            </a:r>
            <a:r>
              <a:rPr lang="en-US" dirty="0" smtClean="0"/>
              <a:t>hy cannot we just censor individuals at the time of the competing event, like we perform censoring in cause-specific</a:t>
            </a:r>
            <a:r>
              <a:rPr lang="en-US" baseline="0" dirty="0" smtClean="0"/>
              <a:t> rate</a:t>
            </a:r>
            <a:r>
              <a:rPr lang="en-US" dirty="0" smtClean="0"/>
              <a:t> calculations?  </a:t>
            </a:r>
          </a:p>
          <a:p>
            <a:pPr>
              <a:lnSpc>
                <a:spcPct val="90000"/>
              </a:lnSpc>
            </a:pPr>
            <a:endParaRPr lang="en-US" dirty="0" smtClean="0"/>
          </a:p>
          <a:p>
            <a:pPr>
              <a:lnSpc>
                <a:spcPct val="90000"/>
              </a:lnSpc>
            </a:pPr>
            <a:r>
              <a:rPr lang="en-US" dirty="0" smtClean="0"/>
              <a:t>Censoring</a:t>
            </a:r>
            <a:r>
              <a:rPr lang="en-US" baseline="0" dirty="0" smtClean="0"/>
              <a:t> in Kaplan-Meier would be an</a:t>
            </a:r>
            <a:r>
              <a:rPr lang="en-US" dirty="0" smtClean="0"/>
              <a:t> elimination approach, in which we perform the calculation under the assumption that competing events could be eliminated.  </a:t>
            </a:r>
          </a:p>
          <a:p>
            <a:pPr>
              <a:lnSpc>
                <a:spcPct val="90000"/>
              </a:lnSpc>
            </a:pPr>
            <a:endParaRPr lang="en-US" dirty="0" smtClean="0"/>
          </a:p>
          <a:p>
            <a:pPr>
              <a:lnSpc>
                <a:spcPct val="90000"/>
              </a:lnSpc>
            </a:pPr>
            <a:r>
              <a:rPr lang="en-US" dirty="0" smtClean="0"/>
              <a:t>The answer to this can be given for each of the two flavors of competing risk events.  For competing risk events that are you</a:t>
            </a:r>
            <a:r>
              <a:rPr lang="en-US" baseline="0" dirty="0" smtClean="0"/>
              <a:t> believe are</a:t>
            </a:r>
            <a:r>
              <a:rPr lang="en-US" dirty="0" smtClean="0"/>
              <a:t> independent of the event of interest (e.g., death by being struck from</a:t>
            </a:r>
            <a:r>
              <a:rPr lang="en-US" baseline="0" dirty="0" smtClean="0"/>
              <a:t> lightening)</a:t>
            </a:r>
            <a:r>
              <a:rPr lang="en-US" dirty="0" smtClean="0"/>
              <a:t>, when you censor you first must say that you believe in</a:t>
            </a:r>
            <a:r>
              <a:rPr lang="en-US" baseline="0" dirty="0" smtClean="0"/>
              <a:t> a world where these competing events don’t occur (or, you could also pitch this as believing in a world where </a:t>
            </a:r>
            <a:r>
              <a:rPr lang="en-US" dirty="0" smtClean="0"/>
              <a:t>the event of interest can occur after death).  But, of course, this does</a:t>
            </a:r>
            <a:r>
              <a:rPr lang="en-US" baseline="0" dirty="0" smtClean="0"/>
              <a:t> not pertain</a:t>
            </a:r>
            <a:r>
              <a:rPr lang="en-US" dirty="0" smtClean="0"/>
              <a:t> to our world’s reality.  </a:t>
            </a:r>
            <a:r>
              <a:rPr lang="en-US" baseline="0" dirty="0" smtClean="0"/>
              <a:t> </a:t>
            </a:r>
            <a:endParaRPr lang="en-US" dirty="0" smtClean="0"/>
          </a:p>
          <a:p>
            <a:pPr>
              <a:lnSpc>
                <a:spcPct val="90000"/>
              </a:lnSpc>
            </a:pPr>
            <a:endParaRPr lang="en-US" dirty="0" smtClean="0"/>
          </a:p>
          <a:p>
            <a:pPr>
              <a:lnSpc>
                <a:spcPct val="90000"/>
              </a:lnSpc>
            </a:pPr>
            <a:r>
              <a:rPr lang="en-US" dirty="0" smtClean="0"/>
              <a:t>What if you have a non-independent competing event?  Again, to censor means you want to know what happens to your event of interest assuming that competing events don’t occur.  So, again, you must believe in a world where competing events don’t occur.  Even if you could get your head around this altered reality, you would then need to state what the new rate of the event E would be if the competing event was eliminated.  This is typically just an act of pure speculation.  </a:t>
            </a:r>
          </a:p>
          <a:p>
            <a:pPr>
              <a:lnSpc>
                <a:spcPct val="90000"/>
              </a:lnSpc>
            </a:pPr>
            <a:endParaRPr lang="en-US" dirty="0" smtClean="0"/>
          </a:p>
          <a:p>
            <a:pPr>
              <a:lnSpc>
                <a:spcPct val="90000"/>
              </a:lnSpc>
            </a:pPr>
            <a:r>
              <a:rPr lang="en-US" dirty="0" smtClean="0"/>
              <a:t>So, in both scenarios – independent competing events and non-independent events – censoring does not look to be appropriate when</a:t>
            </a:r>
            <a:r>
              <a:rPr lang="en-US" baseline="0" dirty="0" smtClean="0"/>
              <a:t> trying to calculate cumulative incidence by the Kaplan-Meier technique</a:t>
            </a:r>
            <a:r>
              <a:rPr lang="en-US" dirty="0" smtClean="0"/>
              <a:t>.  </a:t>
            </a:r>
          </a:p>
        </p:txBody>
      </p:sp>
    </p:spTree>
    <p:extLst>
      <p:ext uri="{BB962C8B-B14F-4D97-AF65-F5344CB8AC3E}">
        <p14:creationId xmlns:p14="http://schemas.microsoft.com/office/powerpoint/2010/main" val="41807308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of the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83</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84</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Hence, the solution, instead of censoring, is to account for the competing risk events explicitly as additional separate outcomes in the analysis.  This technique is most often called the cumulative incidence estimate (or</a:t>
            </a:r>
            <a:r>
              <a:rPr lang="en-US" baseline="0" dirty="0" smtClean="0"/>
              <a:t> estimator) </a:t>
            </a:r>
            <a:r>
              <a:rPr lang="en-US" dirty="0" smtClean="0"/>
              <a:t>or cumulative incidence function,</a:t>
            </a:r>
            <a:r>
              <a:rPr lang="en-US" baseline="0" dirty="0" smtClean="0"/>
              <a:t> but it is increasingly being called the Aalen-Johansen estimator after the two statisticians who developed it in the 1970’s.  (Interesting local note:  Aalen did his Ph.D. work at UC, Berkeley in the early 1970’s).   </a:t>
            </a:r>
            <a:r>
              <a:rPr lang="en-US" dirty="0" smtClean="0"/>
              <a:t> It</a:t>
            </a:r>
            <a:r>
              <a:rPr lang="en-US" baseline="0" dirty="0" smtClean="0"/>
              <a:t> is sometimes also called the</a:t>
            </a:r>
            <a:r>
              <a:rPr lang="en-US" sz="1200" b="0" i="0" u="none" strike="noStrike" kern="1200" baseline="0" dirty="0" smtClean="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t>
            </a:r>
            <a:r>
              <a:rPr lang="en-US" dirty="0" err="1" smtClean="0"/>
              <a:t>is</a:t>
            </a:r>
            <a:r>
              <a:rPr lang="en-US" dirty="0" smtClean="0"/>
              <a:t> a somewhat unfortunate name because it does not give you much to remember it by (as compared to the Kaplan-Meier or life table approaches, which are more distinctive and less generic.)  For this reason, we are promoting the more memorable</a:t>
            </a:r>
            <a:r>
              <a:rPr lang="en-US" baseline="0" dirty="0" smtClean="0"/>
              <a:t> and distinctive name, Aalen-Johansen estimator.</a:t>
            </a:r>
            <a:endParaRPr lang="en-US" dirty="0" smtClean="0"/>
          </a:p>
          <a:p>
            <a:endParaRPr lang="en-US" dirty="0" smtClean="0"/>
          </a:p>
          <a:p>
            <a:r>
              <a:rPr lang="en-US" dirty="0"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required reading for this week.  We’ll walk through one of the examples from the article.</a:t>
            </a:r>
          </a:p>
          <a:p>
            <a:endParaRPr lang="en-US" dirty="0" smtClean="0"/>
          </a:p>
          <a:p>
            <a:r>
              <a:rPr lang="en-US" dirty="0" smtClean="0"/>
              <a:t>One</a:t>
            </a:r>
            <a:r>
              <a:rPr lang="en-US" baseline="0" dirty="0" smtClean="0"/>
              <a:t> of the original references for this technique is:</a:t>
            </a:r>
          </a:p>
          <a:p>
            <a:r>
              <a:rPr lang="en-US" sz="1200" kern="1200" dirty="0" smtClean="0">
                <a:solidFill>
                  <a:schemeClr val="tx1"/>
                </a:solidFill>
                <a:effectLst/>
                <a:latin typeface="Times New Roman" pitchFamily="18" charset="0"/>
                <a:ea typeface="+mn-ea"/>
                <a:cs typeface="+mn-cs"/>
              </a:rPr>
              <a:t>Aalen, O.O. and Johansen, S. (1978). An empirical transition matrix for non homogeneous Markov chains based on censored observations. </a:t>
            </a:r>
            <a:r>
              <a:rPr lang="en-US" sz="1200" i="1" kern="1200" dirty="0" smtClean="0">
                <a:solidFill>
                  <a:schemeClr val="tx1"/>
                </a:solidFill>
                <a:effectLst/>
                <a:latin typeface="Times New Roman" pitchFamily="18" charset="0"/>
                <a:ea typeface="+mn-ea"/>
                <a:cs typeface="+mn-cs"/>
              </a:rPr>
              <a:t>Scandinavian Journal of Statistics </a:t>
            </a:r>
            <a:r>
              <a:rPr lang="en-US" sz="1200" b="1" kern="1200" dirty="0" smtClean="0">
                <a:solidFill>
                  <a:schemeClr val="tx1"/>
                </a:solidFill>
                <a:effectLst/>
                <a:latin typeface="Times New Roman" pitchFamily="18" charset="0"/>
                <a:ea typeface="+mn-ea"/>
                <a:cs typeface="+mn-cs"/>
              </a:rPr>
              <a:t>5, </a:t>
            </a:r>
            <a:r>
              <a:rPr lang="en-US" sz="1200" kern="1200" dirty="0" smtClean="0">
                <a:solidFill>
                  <a:schemeClr val="tx1"/>
                </a:solidFill>
                <a:effectLst/>
                <a:latin typeface="Times New Roman" pitchFamily="18" charset="0"/>
                <a:ea typeface="+mn-ea"/>
                <a:cs typeface="+mn-cs"/>
              </a:rPr>
              <a:t>141-150.</a:t>
            </a:r>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an example of a paper that reported cumulative incidence calculated with the Aalen-Johansen estimator</a:t>
            </a:r>
            <a:r>
              <a:rPr lang="en-US" baseline="0" dirty="0" smtClean="0"/>
              <a:t> </a:t>
            </a:r>
            <a:r>
              <a:rPr lang="en-US" dirty="0" smtClean="0"/>
              <a:t>with death as a competing event and with the Kaplan-Meier method.  The first column (that the authors</a:t>
            </a:r>
            <a:r>
              <a:rPr lang="en-US" baseline="0" dirty="0" smtClean="0"/>
              <a:t> call </a:t>
            </a:r>
            <a:r>
              <a:rPr lang="en-US" dirty="0" smtClean="0"/>
              <a:t>“adjusted”) shows the Aalen-Johansen approach,</a:t>
            </a:r>
            <a:r>
              <a:rPr lang="en-US" baseline="0" dirty="0" smtClean="0"/>
              <a:t> and it </a:t>
            </a:r>
            <a:r>
              <a:rPr lang="en-US" dirty="0" smtClean="0"/>
              <a:t>presents the cumulative incidence with death treated as a competing event.  We don’t like this word “adjusting”; we would rather say “accounting for the competing event of death”.  The last column provides the incidence based on the Kaplan-Meier method.  The authors likely show the</a:t>
            </a:r>
            <a:r>
              <a:rPr lang="en-US" baseline="0" dirty="0" smtClean="0"/>
              <a:t> Kaplan-Meier estimate </a:t>
            </a:r>
            <a:r>
              <a:rPr lang="en-US" dirty="0" smtClean="0"/>
              <a:t>t</a:t>
            </a:r>
            <a:r>
              <a:rPr lang="en-US" baseline="0" dirty="0" smtClean="0"/>
              <a:t>o illustrate the need to account for competing risk but it is not </a:t>
            </a:r>
            <a:r>
              <a:rPr lang="en-US" dirty="0" smtClean="0"/>
              <a:t>interpretable.  We would not typically recommend including KM</a:t>
            </a:r>
            <a:r>
              <a:rPr lang="en-US" baseline="0" dirty="0" smtClean="0"/>
              <a:t> when the cumulative incidence calculated with the Aalen-Johansen method is provided. </a:t>
            </a:r>
            <a:r>
              <a:rPr lang="en-US" dirty="0" smtClean="0"/>
              <a:t>The follow-up period starts at age 50 and is then reported for intervals to age 55, to age 60, etc.  This nicely illustrates the difference in the estimate using Aalen-Johansen versus KM when there are a substantial number of competing events.  For example, at age 90 for women, the cumulative incidence estimates vary by almost 15 percentage points (53.8% versus 68.4%).</a:t>
            </a:r>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pPr/>
              <a:t>85</a:t>
            </a:fld>
            <a:endParaRPr lang="en-US" dirty="0" smtClean="0"/>
          </a:p>
        </p:txBody>
      </p:sp>
    </p:spTree>
    <p:extLst>
      <p:ext uri="{BB962C8B-B14F-4D97-AF65-F5344CB8AC3E}">
        <p14:creationId xmlns:p14="http://schemas.microsoft.com/office/powerpoint/2010/main" val="5640800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We are going to walk through an example of calculating cumulative incidence taking into account competing events, taken from the Satagopan et al. article in your reading for this week.</a:t>
            </a:r>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pPr/>
              <a:t>86</a:t>
            </a:fld>
            <a:endParaRPr lang="en-US" dirty="0" smtClean="0"/>
          </a:p>
        </p:txBody>
      </p:sp>
    </p:spTree>
    <p:extLst>
      <p:ext uri="{BB962C8B-B14F-4D97-AF65-F5344CB8AC3E}">
        <p14:creationId xmlns:p14="http://schemas.microsoft.com/office/powerpoint/2010/main" val="36520412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This provides the status at the end of follow-up for the first 9 participants, i.e. those with the shortest follow-up times.   The first participant was followed for 7 months and was alive at that time.  The subject</a:t>
            </a:r>
            <a:r>
              <a:rPr lang="en-US" baseline="0" dirty="0" smtClean="0"/>
              <a:t> is called a “C” for censored.  </a:t>
            </a:r>
            <a:r>
              <a:rPr lang="en-US" dirty="0" smtClean="0"/>
              <a:t>The second participant was followed for 10 months until death from breast cancer.  The subject is called E for event.  Patient number 5 experienced a competing event – death due to a cause other than breast cancer – at 18 months.  The notation</a:t>
            </a:r>
            <a:r>
              <a:rPr lang="en-US" baseline="0" dirty="0" smtClean="0"/>
              <a:t> is CR. </a:t>
            </a:r>
            <a:endParaRPr lang="en-US" dirty="0" smtClean="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pPr/>
              <a:t>87</a:t>
            </a:fld>
            <a:endParaRPr lang="en-US" dirty="0" smtClean="0"/>
          </a:p>
        </p:txBody>
      </p:sp>
    </p:spTree>
    <p:extLst>
      <p:ext uri="{BB962C8B-B14F-4D97-AF65-F5344CB8AC3E}">
        <p14:creationId xmlns:p14="http://schemas.microsoft.com/office/powerpoint/2010/main" val="33403182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The first step in the Aalen-Johansen method is to calculate the cumulative survival (overall survival) for each time interval that an event or competing event occurs.  The KM method of thinking is used to calculate the cumulative survival.</a:t>
            </a:r>
          </a:p>
          <a:p>
            <a:endParaRPr lang="en-US" dirty="0" smtClean="0"/>
          </a:p>
          <a:p>
            <a:r>
              <a:rPr lang="en-US" dirty="0" smtClean="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smtClean="0"/>
              <a:t> outcomes</a:t>
            </a:r>
            <a:r>
              <a:rPr lang="en-US" dirty="0" smtClean="0"/>
              <a:t>) is 1.00*0.997*0.997*0.997 = 99.0%</a:t>
            </a:r>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pPr/>
              <a:t>88</a:t>
            </a:fld>
            <a:endParaRPr lang="en-US" dirty="0" smtClean="0"/>
          </a:p>
        </p:txBody>
      </p:sp>
    </p:spTree>
    <p:extLst>
      <p:ext uri="{BB962C8B-B14F-4D97-AF65-F5344CB8AC3E}">
        <p14:creationId xmlns:p14="http://schemas.microsoft.com/office/powerpoint/2010/main" val="31296472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Failure probability is now calculated for each time interval when an event of interest (Breast</a:t>
            </a:r>
            <a:r>
              <a:rPr lang="en-US" baseline="0" dirty="0" smtClean="0"/>
              <a:t> cancer</a:t>
            </a:r>
            <a:r>
              <a:rPr lang="en-US" dirty="0" smtClean="0"/>
              <a:t> death) occurred.  In our example, there were 4 BC deaths so failure probability is calculated for each of those intervals.  </a:t>
            </a:r>
          </a:p>
          <a:p>
            <a:endParaRPr lang="en-US" dirty="0" smtClean="0"/>
          </a:p>
          <a:p>
            <a:r>
              <a:rPr lang="en-US" dirty="0" smtClean="0"/>
              <a:t>Probability of survival up to the beginning of each time interval is taken from the table on the previous slide (“Step 1”) where we calculated cumulative survival without an event or a competing event.</a:t>
            </a:r>
          </a:p>
          <a:p>
            <a:endParaRPr lang="en-US" dirty="0" smtClean="0"/>
          </a:p>
          <a:p>
            <a:r>
              <a:rPr lang="en-US" dirty="0"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dirty="0" smtClean="0"/>
          </a:p>
          <a:p>
            <a:r>
              <a:rPr lang="en-US" dirty="0" smtClean="0"/>
              <a:t>The cumulative incidence is just the sum of the incidence in each interval</a:t>
            </a:r>
            <a:r>
              <a:rPr lang="en-US" baseline="0" dirty="0" smtClean="0"/>
              <a:t> up to any given point in time.</a:t>
            </a:r>
            <a:endParaRPr lang="en-US" dirty="0" smtClean="0"/>
          </a:p>
          <a:p>
            <a:endParaRPr lang="en-US" dirty="0" smtClean="0"/>
          </a:p>
          <a:p>
            <a:endParaRPr lang="en-US" dirty="0" smtClean="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pPr/>
              <a:t>89</a:t>
            </a:fld>
            <a:endParaRPr lang="en-US" dirty="0" smtClean="0"/>
          </a:p>
        </p:txBody>
      </p:sp>
    </p:spTree>
    <p:extLst>
      <p:ext uri="{BB962C8B-B14F-4D97-AF65-F5344CB8AC3E}">
        <p14:creationId xmlns:p14="http://schemas.microsoft.com/office/powerpoint/2010/main" val="8971145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pPr/>
              <a:t>90</a:t>
            </a:fld>
            <a:endParaRPr lang="en-US"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The Aalen-Johansen method of calculating cumulative incidence</a:t>
            </a:r>
            <a:r>
              <a:rPr lang="en-US" baseline="0" dirty="0" smtClean="0"/>
              <a:t> </a:t>
            </a:r>
            <a:r>
              <a:rPr lang="en-US" dirty="0" smtClean="0"/>
              <a:t>can also be implemented in Stata, but it is inexplicably not included in the base software.  One has to add the function by downloading a free file that has been written by a Stata user.  We won’t have time to go over this in detail now, but we</a:t>
            </a:r>
            <a:r>
              <a:rPr lang="en-US" baseline="0" dirty="0" smtClean="0"/>
              <a:t> provide all of the command syntax here.  </a:t>
            </a:r>
            <a:r>
              <a:rPr lang="en-US" dirty="0" smtClean="0"/>
              <a:t>  </a:t>
            </a:r>
          </a:p>
        </p:txBody>
      </p:sp>
    </p:spTree>
    <p:extLst>
      <p:ext uri="{BB962C8B-B14F-4D97-AF65-F5344CB8AC3E}">
        <p14:creationId xmlns:p14="http://schemas.microsoft.com/office/powerpoint/2010/main" val="180311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has “Calendar Time” on the x-axis.  This illustrates the ways that follow-up time can differ among individual participants in a fixed cohort study even when the study has one “end date.”</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34819" name="Slide Number Placeholder 3"/>
          <p:cNvSpPr txBox="1">
            <a:spLocks noGrp="1"/>
          </p:cNvSpPr>
          <p:nvPr/>
        </p:nvSpPr>
        <p:spPr bwMode="auto">
          <a:xfrm>
            <a:off x="3970938" y="8772378"/>
            <a:ext cx="3037840" cy="462120"/>
          </a:xfrm>
          <a:prstGeom prst="rect">
            <a:avLst/>
          </a:prstGeom>
          <a:noFill/>
          <a:ln w="9525">
            <a:noFill/>
            <a:miter lim="800000"/>
            <a:headEnd/>
            <a:tailEnd/>
          </a:ln>
        </p:spPr>
        <p:txBody>
          <a:bodyPr anchor="b"/>
          <a:lstStyle/>
          <a:p>
            <a:pPr algn="r"/>
            <a:fld id="{3DB02674-FE97-4AF1-8D86-6C525CECBB0E}" type="slidenum">
              <a:rPr lang="en-US" sz="1200">
                <a:latin typeface="Calibri" pitchFamily="34" charset="0"/>
              </a:rPr>
              <a:pPr algn="r"/>
              <a:t>9</a:t>
            </a:fld>
            <a:endParaRPr lang="en-US" sz="1200" dirty="0">
              <a:latin typeface="Calibri" pitchFamily="34" charset="0"/>
            </a:endParaRPr>
          </a:p>
        </p:txBody>
      </p:sp>
    </p:spTree>
    <p:extLst>
      <p:ext uri="{BB962C8B-B14F-4D97-AF65-F5344CB8AC3E}">
        <p14:creationId xmlns:p14="http://schemas.microsoft.com/office/powerpoint/2010/main" val="28846615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91</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We won’t have time to go over this in detail now, but these notes are provided for reference.   You will get a chance to work through this in your homework this week. </a:t>
            </a:r>
          </a:p>
        </p:txBody>
      </p:sp>
    </p:spTree>
    <p:extLst>
      <p:ext uri="{BB962C8B-B14F-4D97-AF65-F5344CB8AC3E}">
        <p14:creationId xmlns:p14="http://schemas.microsoft.com/office/powerpoint/2010/main" val="30355271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92</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How well are these techniques</a:t>
            </a:r>
            <a:r>
              <a:rPr lang="en-US" baseline="0" dirty="0" smtClean="0"/>
              <a:t> being practiced in the literature?</a:t>
            </a:r>
          </a:p>
          <a:p>
            <a:endParaRPr lang="en-US" baseline="0" dirty="0" smtClean="0"/>
          </a:p>
          <a:p>
            <a:r>
              <a:rPr lang="en-US" baseline="0" dirty="0" smtClean="0"/>
              <a:t>Not very well.  Almost 2/3’s censored competing events in K-M analyses, which we know is biased and which will produce an overestimate of the cumulative incidence.   Only two studies correctly used the Aalen-Johansen estimator.  </a:t>
            </a:r>
          </a:p>
          <a:p>
            <a:endParaRPr lang="en-US" baseline="0" dirty="0" smtClean="0"/>
          </a:p>
          <a:p>
            <a:r>
              <a:rPr lang="en-US" baseline="0" dirty="0" smtClean="0"/>
              <a:t>Incorrect practices are indeed the rule.  They are so prevalent that it is very unlikely that a reviewer will spot them. </a:t>
            </a:r>
            <a:endParaRPr lang="en-US" dirty="0" smtClean="0"/>
          </a:p>
        </p:txBody>
      </p:sp>
    </p:spTree>
    <p:extLst>
      <p:ext uri="{BB962C8B-B14F-4D97-AF65-F5344CB8AC3E}">
        <p14:creationId xmlns:p14="http://schemas.microsoft.com/office/powerpoint/2010/main" val="30355271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pPr/>
              <a:t>93</a:t>
            </a:fld>
            <a:endParaRPr lang="en-US" dirty="0"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dirty="0" smtClean="0"/>
              <a:t>Here is a summary of how to handle competing events when calculating incidence,</a:t>
            </a:r>
            <a:r>
              <a:rPr lang="en-US" baseline="0" dirty="0" smtClean="0"/>
              <a:t> depending upon our goal is cumulative incidence estimation or rate estimation.</a:t>
            </a:r>
            <a:r>
              <a:rPr lang="en-US" dirty="0" smtClean="0"/>
              <a:t>  And,</a:t>
            </a:r>
            <a:r>
              <a:rPr lang="en-US" baseline="0" dirty="0" smtClean="0"/>
              <a:t> let’s assume our philosophical goal is to accommodate the competing event, in other words, recognize that it occurs and accept it.   This is most often our philosophical goal.  </a:t>
            </a:r>
            <a:r>
              <a:rPr lang="en-US" dirty="0" smtClean="0"/>
              <a:t>We don’t try to pretend that competing events don’t occur.  To accommodate for them, we use the Aalen-Johansen estimator when we seek to estimate cumulative incidence.  Note:  this is a different technique than K-M estimation, where natively we are calculating cumulative survival and take the complement to get cumulative incidence.  </a:t>
            </a:r>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We just perform our usual rate calculation.   In the face of competing events, these rates</a:t>
            </a:r>
            <a:r>
              <a:rPr lang="en-US" baseline="0" dirty="0" smtClean="0"/>
              <a:t> are sometimes given the special name of “cause-specific” rates or hazards. </a:t>
            </a:r>
            <a:endParaRPr lang="en-US" dirty="0" smtClean="0"/>
          </a:p>
          <a:p>
            <a:endParaRPr lang="en-US" dirty="0" smtClean="0"/>
          </a:p>
          <a:p>
            <a:r>
              <a:rPr lang="en-US" dirty="0" smtClean="0"/>
              <a:t>Note:</a:t>
            </a:r>
            <a:r>
              <a:rPr lang="en-US" baseline="0" dirty="0" smtClean="0"/>
              <a:t>  Last week we briefly discussed situations where we seek to eliminate competing events, although such situations are not the main focus of this class.  The Grunkemeier et al. article in the Optional Reading section illustrates one such situation, in which the research question is:  How long do heart valve replacements last?  In this case, things like death in the human host are a real nuisance that we would seek to eliminate.  </a:t>
            </a:r>
            <a:endParaRPr lang="en-US" dirty="0" smtClean="0"/>
          </a:p>
        </p:txBody>
      </p:sp>
    </p:spTree>
    <p:extLst>
      <p:ext uri="{BB962C8B-B14F-4D97-AF65-F5344CB8AC3E}">
        <p14:creationId xmlns:p14="http://schemas.microsoft.com/office/powerpoint/2010/main" val="18459489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pPr/>
              <a:t>94</a:t>
            </a:fld>
            <a:endParaRPr lang="en-US" dirty="0"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measurement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This means recruitment, sensitive and specific detection of event onset, and retaining subjects.  We note that we ARE NOT covering this 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experienced colleagues.  </a:t>
            </a:r>
          </a:p>
        </p:txBody>
      </p:sp>
    </p:spTree>
    <p:extLst>
      <p:ext uri="{BB962C8B-B14F-4D97-AF65-F5344CB8AC3E}">
        <p14:creationId xmlns:p14="http://schemas.microsoft.com/office/powerpoint/2010/main" val="13975606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pPr/>
              <a:t>95</a:t>
            </a:fld>
            <a:endParaRPr lang="en-US"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46286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Standardization</a:t>
            </a:r>
            <a:r>
              <a:rPr lang="en-US" baseline="0" dirty="0" smtClean="0"/>
              <a:t> is typically for age but can also include gender, race and calendar time.</a:t>
            </a:r>
          </a:p>
          <a:p>
            <a:endParaRPr lang="en-US" baseline="0" dirty="0" smtClean="0"/>
          </a:p>
          <a:p>
            <a:r>
              <a:rPr lang="en-US" baseline="0" dirty="0" smtClean="0"/>
              <a:t>These two approaches to standardization of incidence rates are discussed more fully in the </a:t>
            </a:r>
            <a:r>
              <a:rPr lang="en-US" baseline="0" dirty="0" err="1" smtClean="0"/>
              <a:t>Szklo</a:t>
            </a:r>
            <a:r>
              <a:rPr lang="en-US" baseline="0" dirty="0" smtClean="0"/>
              <a:t> and Nieto text, pages 234-242.</a:t>
            </a:r>
          </a:p>
          <a:p>
            <a:endParaRPr lang="en-US" baseline="0" dirty="0" smtClean="0"/>
          </a:p>
          <a:p>
            <a:r>
              <a:rPr lang="en-US" baseline="0" dirty="0" smtClean="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97</a:t>
            </a:fld>
            <a:endParaRPr lang="en-US" dirty="0"/>
          </a:p>
        </p:txBody>
      </p:sp>
    </p:spTree>
    <p:extLst>
      <p:ext uri="{BB962C8B-B14F-4D97-AF65-F5344CB8AC3E}">
        <p14:creationId xmlns:p14="http://schemas.microsoft.com/office/powerpoint/2010/main" val="17579634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pPr/>
              <a:t>98</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smtClean="0"/>
              <a:t>This illustrates how direct standardization calculations</a:t>
            </a:r>
            <a:r>
              <a:rPr lang="en-US" sz="1000" baseline="0" dirty="0" smtClean="0"/>
              <a:t> were made for previous example comparing hip fracture rates across countries.  </a:t>
            </a:r>
          </a:p>
          <a:p>
            <a:endParaRPr lang="en-US" sz="1000" baseline="0" dirty="0" smtClean="0"/>
          </a:p>
          <a:p>
            <a:r>
              <a:rPr lang="en-US" sz="1000" dirty="0" smtClean="0"/>
              <a:t>Direct standardization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smtClean="0"/>
              <a:t> </a:t>
            </a:r>
            <a:r>
              <a:rPr lang="en-US" sz="1000" dirty="0" smtClean="0"/>
              <a:t>differences are adjusted.  In this example, the age-adjusted rates for Beijing and Budapest appear different and a rate ratio comparing these two age-adjusted incidence rates (Budapest/Beijing rates) would be &gt; 1.00.</a:t>
            </a:r>
          </a:p>
          <a:p>
            <a:endParaRPr lang="en-US" sz="1000" dirty="0" smtClean="0"/>
          </a:p>
          <a:p>
            <a:r>
              <a:rPr lang="en-US" sz="1000" dirty="0" smtClean="0"/>
              <a:t>The actual value of the age-adjusted rate depends on the age structure reference population.  The rate is not meaningful in isolation but is intended to allow comparisons across populations with different age structures.  </a:t>
            </a:r>
          </a:p>
          <a:p>
            <a:endParaRPr lang="en-US" sz="1000" dirty="0" smtClean="0"/>
          </a:p>
          <a:p>
            <a:r>
              <a:rPr lang="en-US" sz="1000" dirty="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smtClean="0"/>
              <a:t> </a:t>
            </a:r>
            <a:r>
              <a:rPr lang="en-US" sz="1000" dirty="0" smtClean="0"/>
              <a:t>the age structure of Budapest is older than the US population.</a:t>
            </a:r>
          </a:p>
          <a:p>
            <a:endParaRPr lang="en-US" sz="1000" dirty="0" smtClean="0"/>
          </a:p>
        </p:txBody>
      </p:sp>
    </p:spTree>
    <p:extLst>
      <p:ext uri="{BB962C8B-B14F-4D97-AF65-F5344CB8AC3E}">
        <p14:creationId xmlns:p14="http://schemas.microsoft.com/office/powerpoint/2010/main" val="18172648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99</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it-IT" dirty="0" smtClean="0"/>
          </a:p>
          <a:p>
            <a:endParaRPr lang="en-US" dirty="0" smtClean="0"/>
          </a:p>
        </p:txBody>
      </p:sp>
    </p:spTree>
    <p:extLst>
      <p:ext uri="{BB962C8B-B14F-4D97-AF65-F5344CB8AC3E}">
        <p14:creationId xmlns:p14="http://schemas.microsoft.com/office/powerpoint/2010/main" val="42340608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pPr/>
              <a:t>100</a:t>
            </a:fld>
            <a:endParaRPr lang="en-US" dirty="0"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Applying the formula from the earlier slide,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smtClean="0"/>
          </a:p>
          <a:p>
            <a:r>
              <a:rPr lang="en-US" dirty="0" smtClean="0"/>
              <a:t>The reason for</a:t>
            </a:r>
            <a:r>
              <a:rPr lang="en-US" baseline="0" dirty="0" smtClean="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smtClean="0"/>
          </a:p>
        </p:txBody>
      </p:sp>
    </p:spTree>
    <p:extLst>
      <p:ext uri="{BB962C8B-B14F-4D97-AF65-F5344CB8AC3E}">
        <p14:creationId xmlns:p14="http://schemas.microsoft.com/office/powerpoint/2010/main" val="32900818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pPr/>
              <a:t>101</a:t>
            </a:fld>
            <a:endParaRPr lang="en-US" dirty="0" smtClean="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Let’s now talk about competing risks some more in the estimation of cumulative incidence.  Recall that we said last week that we would return to this.  This slide simply reviews the definition of competing risks, also known as competing events.  </a:t>
            </a:r>
          </a:p>
          <a:p>
            <a:endParaRPr lang="en-US" dirty="0" smtClean="0"/>
          </a:p>
          <a:p>
            <a:r>
              <a:rPr lang="en-US" dirty="0" smtClean="0"/>
              <a:t>As you recall, in a study of incidence of some primary event of interest, a competing risk event is one which either precludes the occurrence of the event of interest (and the best example of this is death, which precludes all outcomes) or one which substantially impacts incidence of the event of interest.  An example of this would be prophylactic ovary removal in the study of ovarian cancer.  (Incidence is greatly diminished although does not go to zero).</a:t>
            </a:r>
          </a:p>
          <a:p>
            <a:endParaRPr lang="en-US" dirty="0" smtClean="0"/>
          </a:p>
          <a:p>
            <a:r>
              <a:rPr lang="en-US" dirty="0" smtClean="0"/>
              <a:t>We call these events “competing” because they occur prior to the event of interest that we are studying.  They are competing with the occurrence of our events of interest.</a:t>
            </a:r>
          </a:p>
          <a:p>
            <a:endParaRPr lang="en-US" dirty="0" smtClean="0"/>
          </a:p>
          <a:p>
            <a:r>
              <a:rPr lang="en-US" dirty="0" smtClean="0"/>
              <a:t>Competing events come in two flavors.  One is a competing event that occurs independent of the event of interest.  When studying brain cancer incidence, accidental deaths (say from drowning)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2.xls"/><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chart" Target="../charts/chart1.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1524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152400" y="12192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3200" dirty="0"/>
              <a:t>Incidence rates (person-time incidence)</a:t>
            </a:r>
          </a:p>
          <a:p>
            <a:pPr marL="342900" indent="-3429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3200" dirty="0"/>
              <a:t>“Average” incidence rate</a:t>
            </a:r>
          </a:p>
          <a:p>
            <a:pPr marL="742950" lvl="1" indent="-285750" eaLnBrk="0" hangingPunct="0">
              <a:lnSpc>
                <a:spcPct val="90000"/>
              </a:lnSpc>
              <a:spcBef>
                <a:spcPct val="20000"/>
              </a:spcBef>
              <a:buFontTx/>
              <a:buChar char="–"/>
            </a:pPr>
            <a:r>
              <a:rPr lang="en-US" sz="2800" dirty="0"/>
              <a:t>Calculating</a:t>
            </a:r>
          </a:p>
          <a:p>
            <a:pPr marL="742950" lvl="1" indent="-285750" eaLnBrk="0" hangingPunct="0">
              <a:lnSpc>
                <a:spcPct val="90000"/>
              </a:lnSpc>
              <a:spcBef>
                <a:spcPct val="20000"/>
              </a:spcBef>
              <a:buFontTx/>
              <a:buChar char="–"/>
            </a:pPr>
            <a:r>
              <a:rPr lang="en-US" sz="2800" dirty="0"/>
              <a:t>Uses</a:t>
            </a:r>
          </a:p>
          <a:p>
            <a:pPr marL="1600200" lvl="3" indent="-2286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32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3200" dirty="0"/>
              <a:t>Cumulative incidence and incidence rate</a:t>
            </a:r>
          </a:p>
          <a:p>
            <a:pPr marL="742950" lvl="1" indent="-285750" eaLnBrk="0" hangingPunct="0">
              <a:lnSpc>
                <a:spcPct val="90000"/>
              </a:lnSpc>
              <a:spcBef>
                <a:spcPct val="20000"/>
              </a:spcBef>
              <a:buFontTx/>
              <a:buChar char="–"/>
            </a:pPr>
            <a:r>
              <a:rPr lang="en-US" sz="2800"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3100" dirty="0"/>
              <a:t>Assumptions: cumulative incidence &amp; incidence rate</a:t>
            </a:r>
          </a:p>
          <a:p>
            <a:pPr marL="342900" indent="-342900" eaLnBrk="0" hangingPunct="0">
              <a:lnSpc>
                <a:spcPct val="90000"/>
              </a:lnSpc>
              <a:spcBef>
                <a:spcPct val="20000"/>
              </a:spcBef>
              <a:buFontTx/>
              <a:buChar char="•"/>
            </a:pPr>
            <a:r>
              <a:rPr lang="en-US" sz="3200" dirty="0"/>
              <a:t>Accommodating competing events in incidence estimates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3600" b="1" dirty="0">
                <a:solidFill>
                  <a:schemeClr val="tx2"/>
                </a:solidFill>
              </a:rPr>
              <a:t>Calculating an Average Incidence Rate: Obtaining 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gridCol w="1630018"/>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r>
              <a:tr h="401178">
                <a:tc>
                  <a:txBody>
                    <a:bodyPr/>
                    <a:lstStyle/>
                    <a:p>
                      <a:pPr algn="ctr"/>
                      <a:r>
                        <a:rPr lang="en-US" dirty="0" smtClean="0"/>
                        <a:t>Total</a:t>
                      </a:r>
                      <a:endParaRPr lang="en-US" dirty="0"/>
                    </a:p>
                  </a:txBody>
                  <a:tcPr/>
                </a:tc>
                <a:tc>
                  <a:txBody>
                    <a:bodyPr/>
                    <a:lstStyle/>
                    <a:p>
                      <a:pPr algn="ctr"/>
                      <a:r>
                        <a:rPr lang="en-US" dirty="0" smtClean="0"/>
                        <a:t>115 person-months</a:t>
                      </a:r>
                      <a:endParaRPr lang="en-US" dirty="0"/>
                    </a:p>
                  </a:txBody>
                  <a:tcPr/>
                </a:tc>
              </a:tr>
            </a:tbl>
          </a:graphicData>
        </a:graphic>
      </p:graphicFrame>
      <p:sp>
        <p:nvSpPr>
          <p:cNvPr id="35884" name="TextBox 3"/>
          <p:cNvSpPr txBox="1">
            <a:spLocks noChangeArrowheads="1"/>
          </p:cNvSpPr>
          <p:nvPr/>
        </p:nvSpPr>
        <p:spPr bwMode="auto">
          <a:xfrm>
            <a:off x="3429000" y="1219200"/>
            <a:ext cx="5791200" cy="5678478"/>
          </a:xfrm>
          <a:prstGeom prst="rect">
            <a:avLst/>
          </a:prstGeom>
          <a:noFill/>
          <a:ln w="9525">
            <a:noFill/>
            <a:miter lim="800000"/>
            <a:headEnd/>
            <a:tailEnd/>
          </a:ln>
        </p:spPr>
        <p:txBody>
          <a:bodyPr wrap="square">
            <a:spAutoFit/>
          </a:bodyPr>
          <a:lstStyle/>
          <a:p>
            <a:pPr eaLnBrk="0" hangingPunct="0"/>
            <a:r>
              <a:rPr lang="en-US" dirty="0" smtClean="0"/>
              <a:t>Incidence </a:t>
            </a:r>
            <a:r>
              <a:rPr lang="en-US" dirty="0"/>
              <a:t>rate = </a:t>
            </a:r>
            <a:r>
              <a:rPr lang="en-US" dirty="0" smtClean="0"/>
              <a:t>E/NT</a:t>
            </a:r>
          </a:p>
          <a:p>
            <a:pPr eaLnBrk="0" hangingPunct="0"/>
            <a:endParaRPr lang="en-US" dirty="0" smtClean="0"/>
          </a:p>
          <a:p>
            <a:pPr eaLnBrk="0" hangingPunct="0"/>
            <a:r>
              <a:rPr lang="en-US" dirty="0" smtClean="0"/>
              <a:t>6 </a:t>
            </a:r>
            <a:r>
              <a:rPr lang="en-US" dirty="0"/>
              <a:t>deaths (events)</a:t>
            </a:r>
          </a:p>
          <a:p>
            <a:pPr eaLnBrk="0" hangingPunct="0"/>
            <a:endParaRPr lang="en-US" sz="1000" dirty="0"/>
          </a:p>
          <a:p>
            <a:pPr eaLnBrk="0" hangingPunct="0"/>
            <a:r>
              <a:rPr lang="en-US" dirty="0"/>
              <a:t>6/115 person-months</a:t>
            </a:r>
          </a:p>
          <a:p>
            <a:pPr eaLnBrk="0" hangingPunct="0"/>
            <a:r>
              <a:rPr lang="en-US" dirty="0"/>
              <a:t>6/9.583 </a:t>
            </a:r>
            <a:r>
              <a:rPr lang="en-US" dirty="0" smtClean="0"/>
              <a:t>person-years</a:t>
            </a:r>
            <a:endParaRPr lang="en-US" dirty="0"/>
          </a:p>
          <a:p>
            <a:pPr eaLnBrk="0" hangingPunct="0"/>
            <a:endParaRPr lang="en-US" sz="1200" dirty="0"/>
          </a:p>
          <a:p>
            <a:pPr eaLnBrk="0" hangingPunct="0"/>
            <a:r>
              <a:rPr lang="en-US" dirty="0"/>
              <a:t>= 0.626 per </a:t>
            </a:r>
            <a:r>
              <a:rPr lang="en-US" dirty="0" smtClean="0"/>
              <a:t>person-year</a:t>
            </a:r>
          </a:p>
          <a:p>
            <a:pPr eaLnBrk="0" hangingPunct="0"/>
            <a:r>
              <a:rPr lang="en-US" dirty="0" smtClean="0"/>
              <a:t>= 6.26 per 10 person-years</a:t>
            </a:r>
            <a:endParaRPr lang="en-US" dirty="0"/>
          </a:p>
          <a:p>
            <a:pPr eaLnBrk="0" hangingPunct="0"/>
            <a:r>
              <a:rPr lang="en-US" dirty="0"/>
              <a:t>= 62.6 per 100 </a:t>
            </a:r>
            <a:r>
              <a:rPr lang="en-US" dirty="0" smtClean="0"/>
              <a:t>person-years</a:t>
            </a:r>
          </a:p>
          <a:p>
            <a:pPr eaLnBrk="0" hangingPunct="0"/>
            <a:endParaRPr lang="en-US" sz="1200" dirty="0"/>
          </a:p>
          <a:p>
            <a:pPr eaLnBrk="0" hangingPunct="0"/>
            <a:r>
              <a:rPr lang="en-US" dirty="0" smtClean="0"/>
              <a:t>“Person-time” sometimes a source of confusion, but it need not be. </a:t>
            </a:r>
          </a:p>
          <a:p>
            <a:pPr eaLnBrk="0" hangingPunct="0"/>
            <a:endParaRPr lang="en-US" sz="900" dirty="0"/>
          </a:p>
          <a:p>
            <a:pPr eaLnBrk="0" hangingPunct="0"/>
            <a:r>
              <a:rPr lang="en-US" dirty="0" smtClean="0"/>
              <a:t>Why called person-time instead of just time?  </a:t>
            </a:r>
          </a:p>
          <a:p>
            <a:pPr eaLnBrk="0" hangingPunct="0"/>
            <a:endParaRPr lang="en-US" sz="800" dirty="0"/>
          </a:p>
          <a:p>
            <a:pPr eaLnBrk="0" hangingPunct="0"/>
            <a:r>
              <a:rPr lang="en-US" dirty="0" smtClean="0"/>
              <a:t>To  distinguish it from more common meaning of time, e.g., 115 months in a 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84">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84">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8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smtClean="0"/>
              <a:t>Effect of high and low </a:t>
            </a:r>
            <a:r>
              <a:rPr lang="en-US" sz="3600" b="1" i="1" dirty="0" smtClean="0"/>
              <a:t>constant </a:t>
            </a:r>
            <a:r>
              <a:rPr lang="en-US" sz="3600" b="1" dirty="0" smtClean="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3994614217"/>
              </p:ext>
            </p:extLst>
          </p:nvPr>
        </p:nvGraphicFramePr>
        <p:xfrm>
          <a:off x="685800" y="1901952"/>
          <a:ext cx="7772400" cy="4194048"/>
        </p:xfrm>
        <a:graphic>
          <a:graphicData uri="http://schemas.openxmlformats.org/drawingml/2006/table">
            <a:tbl>
              <a:tblPr/>
              <a:tblGrid>
                <a:gridCol w="1752600"/>
                <a:gridCol w="1524000"/>
                <a:gridCol w="1524000"/>
                <a:gridCol w="1417638"/>
                <a:gridCol w="1554162"/>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 Rate (per </a:t>
                      </a:r>
                      <a:r>
                        <a:rPr kumimoji="0" lang="en-US" sz="2800" b="0" i="0" u="none" strike="noStrike" cap="none" normalizeH="0" baseline="0" dirty="0" err="1" smtClean="0">
                          <a:ln>
                            <a:noFill/>
                          </a:ln>
                          <a:solidFill>
                            <a:schemeClr val="tx1"/>
                          </a:solidFill>
                          <a:effectLst/>
                          <a:latin typeface="Times New Roman" pitchFamily="18" charset="0"/>
                        </a:rPr>
                        <a:t>pers-yr</a:t>
                      </a: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0.1813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0.7135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0.9933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274638"/>
            <a:ext cx="9144000" cy="639762"/>
          </a:xfrm>
        </p:spPr>
        <p:txBody>
          <a:bodyPr/>
          <a:lstStyle/>
          <a:p>
            <a:r>
              <a:rPr lang="en-US" sz="2700" b="1" dirty="0" smtClean="0"/>
              <a:t>Competing </a:t>
            </a:r>
            <a:r>
              <a:rPr lang="en-US" sz="2700" b="1" dirty="0" smtClean="0"/>
              <a:t>Events</a:t>
            </a:r>
            <a:endParaRPr lang="en-US" sz="2400" b="1" dirty="0" smtClean="0"/>
          </a:p>
        </p:txBody>
      </p:sp>
      <p:sp>
        <p:nvSpPr>
          <p:cNvPr id="195586" name="Rectangle 3"/>
          <p:cNvSpPr>
            <a:spLocks noGrp="1" noChangeArrowheads="1"/>
          </p:cNvSpPr>
          <p:nvPr>
            <p:ph type="body" idx="1"/>
          </p:nvPr>
        </p:nvSpPr>
        <p:spPr>
          <a:xfrm>
            <a:off x="76200" y="914400"/>
            <a:ext cx="8915400" cy="4525963"/>
          </a:xfrm>
        </p:spPr>
        <p:txBody>
          <a:bodyPr/>
          <a:lstStyle/>
          <a:p>
            <a:r>
              <a:rPr lang="en-US" sz="2400" dirty="0" smtClean="0"/>
              <a:t>Definition:  In a study of incidence of some event of interest, a “competing event” (aka “competing risk”,“competing risk event”):</a:t>
            </a:r>
          </a:p>
          <a:p>
            <a:pPr lvl="1"/>
            <a:r>
              <a:rPr lang="en-US" sz="2300" dirty="0" smtClean="0"/>
              <a:t>precludes the occurrence of the event of interest (e.g., death precludes all outcomes)</a:t>
            </a:r>
          </a:p>
          <a:p>
            <a:pPr lvl="1">
              <a:buFontTx/>
              <a:buNone/>
            </a:pPr>
            <a:r>
              <a:rPr lang="en-US" sz="1800" dirty="0" smtClean="0"/>
              <a:t>or</a:t>
            </a:r>
          </a:p>
          <a:p>
            <a:pPr lvl="1"/>
            <a:r>
              <a:rPr lang="en-US" sz="2300" dirty="0" smtClean="0"/>
              <a:t>substantially impacts incidence of event of interest (e.g., prophylactic ovary removal in study of ovarian cancer)</a:t>
            </a:r>
          </a:p>
          <a:p>
            <a:pPr lvl="1"/>
            <a:endParaRPr lang="en-US" sz="1000" dirty="0" smtClean="0"/>
          </a:p>
          <a:p>
            <a:r>
              <a:rPr lang="en-US" sz="2400" dirty="0" smtClean="0"/>
              <a:t>“Competing” because it occurs prior to event of interest</a:t>
            </a:r>
          </a:p>
          <a:p>
            <a:endParaRPr lang="en-US" sz="800" dirty="0" smtClean="0"/>
          </a:p>
          <a:p>
            <a:r>
              <a:rPr lang="en-US" sz="2400" dirty="0" smtClean="0"/>
              <a:t>Two flavors:	</a:t>
            </a:r>
          </a:p>
          <a:p>
            <a:pPr lvl="1"/>
            <a:r>
              <a:rPr lang="en-US" sz="2300" dirty="0" smtClean="0"/>
              <a:t>Independent:  Occurs independent of event of interest (e.g., accidental deaths in study of brain cancer incidence)</a:t>
            </a:r>
          </a:p>
          <a:p>
            <a:pPr lvl="1"/>
            <a:r>
              <a:rPr lang="en-US" sz="2300" dirty="0" smtClean="0"/>
              <a:t>Non-independent:  Related to event of interest (i.e., occurrence influenced by factors which influence event of interest; e.g., death from COPD in study of lung cancer incidence)</a:t>
            </a:r>
          </a:p>
          <a:p>
            <a:pPr lvl="1">
              <a:buFontTx/>
              <a:buNone/>
            </a:pPr>
            <a:endParaRPr lang="en-US" sz="2300" dirty="0" smtClean="0"/>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038491"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05492" name="TextBox 45"/>
          <p:cNvSpPr txBox="1">
            <a:spLocks noChangeArrowheads="1"/>
          </p:cNvSpPr>
          <p:nvPr/>
        </p:nvSpPr>
        <p:spPr bwMode="auto">
          <a:xfrm>
            <a:off x="1219200" y="162580"/>
            <a:ext cx="6415539" cy="523220"/>
          </a:xfrm>
          <a:prstGeom prst="rect">
            <a:avLst/>
          </a:prstGeom>
          <a:noFill/>
          <a:ln w="9525">
            <a:noFill/>
            <a:miter lim="800000"/>
            <a:headEnd/>
            <a:tailEnd/>
          </a:ln>
        </p:spPr>
        <p:txBody>
          <a:bodyPr wrap="none">
            <a:spAutoFit/>
          </a:bodyPr>
          <a:lstStyle/>
          <a:p>
            <a:r>
              <a:rPr lang="en-US" sz="2800" b="1" dirty="0" smtClean="0"/>
              <a:t>Cohort Study Design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219200"/>
            <a:ext cx="381000" cy="609600"/>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3"/>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2" y="1339880"/>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894513" y="1737894"/>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59" name="Rectangle 58"/>
          <p:cNvSpPr/>
          <p:nvPr/>
        </p:nvSpPr>
        <p:spPr>
          <a:xfrm>
            <a:off x="7315200" y="777875"/>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3720710" y="6254234"/>
            <a:ext cx="808235" cy="369332"/>
          </a:xfrm>
          <a:prstGeom prst="rect">
            <a:avLst/>
          </a:prstGeom>
          <a:noFill/>
          <a:ln w="9525">
            <a:noFill/>
            <a:miter lim="800000"/>
            <a:headEnd/>
            <a:tailEnd/>
          </a:ln>
        </p:spPr>
        <p:txBody>
          <a:bodyPr wrap="none">
            <a:spAutoFit/>
          </a:bodyPr>
          <a:lstStyle/>
          <a:p>
            <a:r>
              <a:rPr lang="en-US" sz="1800" dirty="0" smtClean="0">
                <a:latin typeface="Calibri" pitchFamily="34" charset="0"/>
              </a:rPr>
              <a:t>Time   </a:t>
            </a:r>
            <a:endParaRPr lang="en-US" sz="1800" dirty="0">
              <a:latin typeface="Calibri" pitchFamily="34" charset="0"/>
            </a:endParaRPr>
          </a:p>
        </p:txBody>
      </p:sp>
      <p:sp>
        <p:nvSpPr>
          <p:cNvPr id="33" name="TextBox 43"/>
          <p:cNvSpPr txBox="1">
            <a:spLocks noChangeArrowheads="1"/>
          </p:cNvSpPr>
          <p:nvPr/>
        </p:nvSpPr>
        <p:spPr bwMode="auto">
          <a:xfrm>
            <a:off x="7142956" y="6096000"/>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4"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614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19100" y="334714"/>
            <a:ext cx="8305800" cy="2862322"/>
          </a:xfrm>
          <a:prstGeom prst="rect">
            <a:avLst/>
          </a:prstGeom>
          <a:noFill/>
        </p:spPr>
        <p:txBody>
          <a:bodyPr wrap="square" rtlCol="0">
            <a:spAutoFit/>
          </a:bodyPr>
          <a:lstStyle/>
          <a:p>
            <a:pPr algn="ctr"/>
            <a:r>
              <a:rPr lang="en-US" sz="3600" b="1" dirty="0" smtClean="0"/>
              <a:t>Example: Calculating Incidence Rate </a:t>
            </a:r>
          </a:p>
          <a:p>
            <a:pPr algn="ctr"/>
            <a:r>
              <a:rPr lang="en-US" sz="3600" b="1" dirty="0" smtClean="0"/>
              <a:t>in a Dynamic Cohort (Kaiser)</a:t>
            </a:r>
          </a:p>
          <a:p>
            <a:pPr algn="ctr"/>
            <a:r>
              <a:rPr lang="en-US" sz="3600" b="1" dirty="0" smtClean="0"/>
              <a:t>Individual-level </a:t>
            </a:r>
            <a:r>
              <a:rPr lang="en-US" sz="3600" b="1" dirty="0"/>
              <a:t>follow-up </a:t>
            </a:r>
            <a:r>
              <a:rPr lang="en-US" sz="3600" b="1" dirty="0" smtClean="0"/>
              <a:t>available</a:t>
            </a:r>
            <a:endParaRPr lang="en-US" sz="3600" b="1" dirty="0"/>
          </a:p>
          <a:p>
            <a:pPr algn="ctr"/>
            <a:endParaRPr lang="en-US" sz="4000" dirty="0" smtClean="0"/>
          </a:p>
          <a:p>
            <a:r>
              <a:rPr lang="en-US" sz="3200" dirty="0" smtClean="0"/>
              <a:t>HIV infection and incidence of ischemic stroke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4095581839"/>
              </p:ext>
            </p:extLst>
          </p:nvPr>
        </p:nvGraphicFramePr>
        <p:xfrm>
          <a:off x="762000" y="3352800"/>
          <a:ext cx="7467600" cy="2486927"/>
        </p:xfrm>
        <a:graphic>
          <a:graphicData uri="http://schemas.openxmlformats.org/drawingml/2006/table">
            <a:tbl>
              <a:tblPr firstRow="1" bandRow="1">
                <a:tableStyleId>{5C22544A-7EE6-4342-B048-85BDC9FD1C3A}</a:tableStyleId>
              </a:tblPr>
              <a:tblGrid>
                <a:gridCol w="4953000"/>
                <a:gridCol w="1066800"/>
                <a:gridCol w="1447800"/>
              </a:tblGrid>
              <a:tr h="439153">
                <a:tc>
                  <a:txBody>
                    <a:bodyPr/>
                    <a:lstStyle/>
                    <a:p>
                      <a:endParaRPr lang="en-US" dirty="0"/>
                    </a:p>
                  </a:txBody>
                  <a:tcPr/>
                </a:tc>
                <a:tc>
                  <a:txBody>
                    <a:bodyPr/>
                    <a:lstStyle/>
                    <a:p>
                      <a:pPr algn="ctr"/>
                      <a:r>
                        <a:rPr lang="en-US" dirty="0" smtClean="0"/>
                        <a:t>HIV-infected</a:t>
                      </a:r>
                      <a:endParaRPr lang="en-US" dirty="0"/>
                    </a:p>
                  </a:txBody>
                  <a:tcPr/>
                </a:tc>
                <a:tc>
                  <a:txBody>
                    <a:bodyPr/>
                    <a:lstStyle/>
                    <a:p>
                      <a:pPr algn="ctr"/>
                      <a:r>
                        <a:rPr lang="en-US" dirty="0" smtClean="0"/>
                        <a:t>HIV-uninfected</a:t>
                      </a:r>
                      <a:endParaRPr lang="en-US" dirty="0"/>
                    </a:p>
                  </a:txBody>
                  <a:tcPr/>
                </a:tc>
              </a:tr>
              <a:tr h="439153">
                <a:tc>
                  <a:txBody>
                    <a:bodyPr/>
                    <a:lstStyle/>
                    <a:p>
                      <a:r>
                        <a:rPr lang="en-US" dirty="0" smtClean="0"/>
                        <a:t>N</a:t>
                      </a:r>
                      <a:endParaRPr lang="en-US" dirty="0"/>
                    </a:p>
                  </a:txBody>
                  <a:tcPr/>
                </a:tc>
                <a:tc>
                  <a:txBody>
                    <a:bodyPr/>
                    <a:lstStyle/>
                    <a:p>
                      <a:pPr algn="ctr"/>
                      <a:r>
                        <a:rPr lang="en-US" dirty="0" smtClean="0"/>
                        <a:t>24,768</a:t>
                      </a:r>
                      <a:endParaRPr lang="en-US" dirty="0"/>
                    </a:p>
                  </a:txBody>
                  <a:tcPr/>
                </a:tc>
                <a:tc>
                  <a:txBody>
                    <a:bodyPr/>
                    <a:lstStyle/>
                    <a:p>
                      <a:pPr algn="ctr"/>
                      <a:r>
                        <a:rPr lang="en-US" dirty="0" smtClean="0"/>
                        <a:t>257,600</a:t>
                      </a:r>
                      <a:endParaRPr lang="en-US" dirty="0"/>
                    </a:p>
                  </a:txBody>
                  <a:tcPr/>
                </a:tc>
              </a:tr>
              <a:tr h="439153">
                <a:tc>
                  <a:txBody>
                    <a:bodyPr/>
                    <a:lstStyle/>
                    <a:p>
                      <a:r>
                        <a:rPr lang="en-US" dirty="0" smtClean="0"/>
                        <a:t>Person-years</a:t>
                      </a:r>
                      <a:endParaRPr lang="en-US" dirty="0"/>
                    </a:p>
                  </a:txBody>
                  <a:tcPr/>
                </a:tc>
                <a:tc>
                  <a:txBody>
                    <a:bodyPr/>
                    <a:lstStyle/>
                    <a:p>
                      <a:pPr algn="ctr"/>
                      <a:r>
                        <a:rPr lang="en-US" dirty="0" smtClean="0"/>
                        <a:t>120,588</a:t>
                      </a:r>
                      <a:endParaRPr lang="en-US" dirty="0"/>
                    </a:p>
                  </a:txBody>
                  <a:tcPr/>
                </a:tc>
                <a:tc>
                  <a:txBody>
                    <a:bodyPr/>
                    <a:lstStyle/>
                    <a:p>
                      <a:pPr algn="ctr"/>
                      <a:r>
                        <a:rPr lang="en-US" dirty="0" smtClean="0"/>
                        <a:t>1,516,250</a:t>
                      </a:r>
                      <a:endParaRPr lang="en-US" dirty="0"/>
                    </a:p>
                  </a:txBody>
                  <a:tcPr/>
                </a:tc>
              </a:tr>
              <a:tr h="439153">
                <a:tc>
                  <a:txBody>
                    <a:bodyPr/>
                    <a:lstStyle/>
                    <a:p>
                      <a:r>
                        <a:rPr lang="en-US" dirty="0" smtClean="0"/>
                        <a:t>Events (stroke)</a:t>
                      </a:r>
                      <a:endParaRPr lang="en-US" dirty="0"/>
                    </a:p>
                  </a:txBody>
                  <a:tcPr/>
                </a:tc>
                <a:tc>
                  <a:txBody>
                    <a:bodyPr/>
                    <a:lstStyle/>
                    <a:p>
                      <a:pPr algn="ctr"/>
                      <a:r>
                        <a:rPr lang="en-US" dirty="0" smtClean="0"/>
                        <a:t>151</a:t>
                      </a:r>
                      <a:endParaRPr lang="en-US" dirty="0"/>
                    </a:p>
                  </a:txBody>
                  <a:tcPr/>
                </a:tc>
                <a:tc>
                  <a:txBody>
                    <a:bodyPr/>
                    <a:lstStyle/>
                    <a:p>
                      <a:pPr algn="ctr"/>
                      <a:r>
                        <a:rPr lang="en-US" dirty="0" smtClean="0"/>
                        <a:t>1128</a:t>
                      </a:r>
                      <a:endParaRPr lang="en-US" dirty="0"/>
                    </a:p>
                  </a:txBody>
                  <a:tcPr/>
                </a:tc>
              </a:tr>
              <a:tr h="529388">
                <a:tc>
                  <a:txBody>
                    <a:bodyPr/>
                    <a:lstStyle/>
                    <a:p>
                      <a:r>
                        <a:rPr lang="en-US" dirty="0" smtClean="0"/>
                        <a:t>Average incidence rate (per 100,000 person-years)</a:t>
                      </a:r>
                      <a:endParaRPr lang="en-US" dirty="0"/>
                    </a:p>
                  </a:txBody>
                  <a:tcPr/>
                </a:tc>
                <a:tc>
                  <a:txBody>
                    <a:bodyPr/>
                    <a:lstStyle/>
                    <a:p>
                      <a:pPr algn="ctr"/>
                      <a:r>
                        <a:rPr lang="en-US" dirty="0" smtClean="0"/>
                        <a:t>125</a:t>
                      </a:r>
                      <a:endParaRPr lang="en-US" dirty="0"/>
                    </a:p>
                  </a:txBody>
                  <a:tcPr/>
                </a:tc>
                <a:tc>
                  <a:txBody>
                    <a:bodyPr/>
                    <a:lstStyle/>
                    <a:p>
                      <a:pPr algn="ctr"/>
                      <a:r>
                        <a:rPr lang="en-US" dirty="0" smtClean="0"/>
                        <a:t>74</a:t>
                      </a:r>
                      <a:endParaRPr lang="en-US" dirty="0"/>
                    </a:p>
                  </a:txBody>
                  <a:tcPr/>
                </a:tc>
              </a:tr>
            </a:tbl>
          </a:graphicData>
        </a:graphic>
      </p:graphicFrame>
      <p:sp>
        <p:nvSpPr>
          <p:cNvPr id="4" name="TextBox 3"/>
          <p:cNvSpPr txBox="1"/>
          <p:nvPr/>
        </p:nvSpPr>
        <p:spPr>
          <a:xfrm>
            <a:off x="5029200" y="6096000"/>
            <a:ext cx="3733800" cy="461665"/>
          </a:xfrm>
          <a:prstGeom prst="rect">
            <a:avLst/>
          </a:prstGeom>
          <a:noFill/>
        </p:spPr>
        <p:txBody>
          <a:bodyPr wrap="square" rtlCol="0">
            <a:spAutoFit/>
          </a:bodyPr>
          <a:lstStyle/>
          <a:p>
            <a:r>
              <a:rPr lang="en-US" dirty="0" smtClean="0"/>
              <a:t>Marcus et al. </a:t>
            </a:r>
            <a:r>
              <a:rPr lang="en-US" i="1" dirty="0" smtClean="0"/>
              <a:t>AIDS</a:t>
            </a:r>
            <a:r>
              <a:rPr lang="en-US" dirty="0" smtClean="0"/>
              <a:t> 2014</a:t>
            </a:r>
            <a:endParaRPr lang="en-US" dirty="0"/>
          </a:p>
        </p:txBody>
      </p:sp>
    </p:spTree>
    <p:extLst>
      <p:ext uri="{BB962C8B-B14F-4D97-AF65-F5344CB8AC3E}">
        <p14:creationId xmlns:p14="http://schemas.microsoft.com/office/powerpoint/2010/main" val="1855432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28600" y="609600"/>
            <a:ext cx="9601200" cy="1676400"/>
          </a:xfrm>
        </p:spPr>
        <p:txBody>
          <a:bodyPr/>
          <a:lstStyle/>
          <a:p>
            <a:r>
              <a:rPr lang="en-US" sz="3200" b="1" dirty="0" smtClean="0"/>
              <a:t>Method 2: Calculating </a:t>
            </a:r>
            <a:r>
              <a:rPr lang="en-US" sz="3200" b="1" dirty="0"/>
              <a:t>Incidence Rate </a:t>
            </a:r>
            <a:br>
              <a:rPr lang="en-US" sz="3200" b="1" dirty="0"/>
            </a:br>
            <a:r>
              <a:rPr lang="en-US" sz="3200" b="1" dirty="0" smtClean="0"/>
              <a:t>Without Individual-level Follow-up: </a:t>
            </a:r>
            <a:br>
              <a:rPr lang="en-US" sz="3200" b="1" dirty="0" smtClean="0"/>
            </a:br>
            <a:r>
              <a:rPr lang="en-US" sz="2800" b="1" dirty="0" smtClean="0"/>
              <a:t>Most often seen &amp; best </a:t>
            </a:r>
            <a:r>
              <a:rPr lang="en-US" sz="2800" b="1" dirty="0"/>
              <a:t>e</a:t>
            </a:r>
            <a:r>
              <a:rPr lang="en-US" sz="2800" b="1" dirty="0" smtClean="0"/>
              <a:t>xemplified in </a:t>
            </a:r>
            <a:r>
              <a:rPr lang="en-US" sz="2800" b="1" dirty="0"/>
              <a:t>d</a:t>
            </a:r>
            <a:r>
              <a:rPr lang="en-US" sz="2800" b="1" dirty="0" smtClean="0"/>
              <a:t>ynamic cohorts</a:t>
            </a:r>
            <a:r>
              <a:rPr lang="en-US" sz="4000" dirty="0"/>
              <a:t/>
            </a:r>
            <a:br>
              <a:rPr lang="en-US" sz="4000" dirty="0"/>
            </a:br>
            <a:endParaRPr lang="en-US" dirty="0" smtClean="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smtClean="0"/>
              <a:t>Research question: What is the incidence rate of diagnoses of pancreatic cancer in San Francisco (SF) County in 2010?</a:t>
            </a:r>
          </a:p>
          <a:p>
            <a:pPr>
              <a:lnSpc>
                <a:spcPct val="90000"/>
              </a:lnSpc>
            </a:pPr>
            <a:endParaRPr lang="en-US" sz="2000" dirty="0" smtClean="0"/>
          </a:p>
          <a:p>
            <a:pPr>
              <a:lnSpc>
                <a:spcPct val="90000"/>
              </a:lnSpc>
            </a:pPr>
            <a:r>
              <a:rPr lang="en-US" dirty="0" smtClean="0"/>
              <a:t>Numerator: All new pancreatic cancer diagnoses are reported to the SEER cancer registry</a:t>
            </a:r>
          </a:p>
          <a:p>
            <a:pPr>
              <a:lnSpc>
                <a:spcPct val="90000"/>
              </a:lnSpc>
            </a:pPr>
            <a:endParaRPr lang="en-US" sz="2000" dirty="0" smtClean="0"/>
          </a:p>
          <a:p>
            <a:pPr>
              <a:lnSpc>
                <a:spcPct val="90000"/>
              </a:lnSpc>
            </a:pPr>
            <a:r>
              <a:rPr lang="en-US" dirty="0" smtClean="0"/>
              <a:t>How to obtain a denominator for a rate?</a:t>
            </a:r>
          </a:p>
        </p:txBody>
      </p:sp>
    </p:spTree>
    <p:extLst>
      <p:ext uri="{BB962C8B-B14F-4D97-AF65-F5344CB8AC3E}">
        <p14:creationId xmlns:p14="http://schemas.microsoft.com/office/powerpoint/2010/main" val="1218039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smtClean="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304800" y="762000"/>
            <a:ext cx="86868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smtClean="0"/>
              <a:t>The </a:t>
            </a:r>
            <a:r>
              <a:rPr lang="en-US" sz="2600" dirty="0"/>
              <a:t>study base for the </a:t>
            </a:r>
            <a:r>
              <a:rPr lang="en-US" sz="2600" dirty="0" smtClean="0"/>
              <a:t>pancreatic cancer </a:t>
            </a:r>
            <a:r>
              <a:rPr lang="en-US" sz="2600" dirty="0"/>
              <a:t>cases is the population of </a:t>
            </a:r>
            <a:r>
              <a:rPr lang="en-US" sz="2600" dirty="0" smtClean="0"/>
              <a:t>SF </a:t>
            </a:r>
            <a:r>
              <a:rPr lang="en-US" sz="2600" dirty="0"/>
              <a:t>County during the year(s) that cases were diagnosed (i.e</a:t>
            </a:r>
            <a:r>
              <a:rPr lang="en-US" sz="2600" dirty="0" smtClean="0"/>
              <a:t>., </a:t>
            </a:r>
            <a:r>
              <a:rPr lang="en-US" sz="2600" dirty="0"/>
              <a:t>a dynamic cohort). </a:t>
            </a:r>
          </a:p>
          <a:p>
            <a:pPr eaLnBrk="0" hangingPunct="0">
              <a:buFontTx/>
              <a:buChar char="•"/>
            </a:pPr>
            <a:endParaRPr lang="en-US" sz="1100" dirty="0"/>
          </a:p>
          <a:p>
            <a:pPr marL="284163" indent="-284163" eaLnBrk="0" hangingPunct="0">
              <a:buFontTx/>
              <a:buChar char="•"/>
            </a:pPr>
            <a:r>
              <a:rPr lang="en-US" sz="2600" dirty="0"/>
              <a:t> </a:t>
            </a:r>
            <a:r>
              <a:rPr lang="en-US" sz="2600" dirty="0" smtClean="0"/>
              <a:t>To </a:t>
            </a:r>
            <a:r>
              <a:rPr lang="en-US" sz="2600" dirty="0"/>
              <a:t>get an incidence rate person-time denominator for a particular year by the group method requires only an estimate of the </a:t>
            </a:r>
            <a:r>
              <a:rPr lang="en-US" sz="2600" dirty="0" smtClean="0"/>
              <a:t>“average population” </a:t>
            </a:r>
            <a:r>
              <a:rPr lang="en-US" sz="2600" dirty="0"/>
              <a:t>size during the </a:t>
            </a:r>
            <a:r>
              <a:rPr lang="en-US" sz="2600" dirty="0" smtClean="0"/>
              <a:t>year</a:t>
            </a:r>
          </a:p>
          <a:p>
            <a:pPr marL="914400" lvl="1" indent="-457200" eaLnBrk="0" hangingPunct="0">
              <a:buFont typeface="Times New Roman" panose="02020603050405020304" pitchFamily="18" charset="0"/>
              <a:buChar char="−"/>
            </a:pPr>
            <a:r>
              <a:rPr lang="en-US" sz="2600" dirty="0" smtClean="0"/>
              <a:t>If assume steady state: need population size at any point</a:t>
            </a:r>
          </a:p>
          <a:p>
            <a:pPr marL="914400" lvl="1" indent="-457200" eaLnBrk="0" hangingPunct="0">
              <a:buFont typeface="Times New Roman" panose="02020603050405020304" pitchFamily="18" charset="0"/>
              <a:buChar char="−"/>
            </a:pPr>
            <a:r>
              <a:rPr lang="en-US" sz="2600" dirty="0" smtClean="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smtClean="0"/>
              <a:t>If non-linear, then more math is needed</a:t>
            </a:r>
          </a:p>
          <a:p>
            <a:pPr marL="914400" lvl="1" indent="-457200" eaLnBrk="0" hangingPunct="0">
              <a:buFont typeface="Times New Roman" panose="02020603050405020304" pitchFamily="18" charset="0"/>
              <a:buChar char="−"/>
            </a:pPr>
            <a:r>
              <a:rPr lang="en-US" sz="2600" dirty="0" smtClean="0"/>
              <a:t>With small time intervals, steady state typically assumed</a:t>
            </a:r>
          </a:p>
          <a:p>
            <a:pPr eaLnBrk="0" hangingPunct="0">
              <a:buFontTx/>
              <a:buChar char="•"/>
            </a:pPr>
            <a:endParaRPr lang="en-US" sz="1100" dirty="0"/>
          </a:p>
          <a:p>
            <a:pPr eaLnBrk="0" hangingPunct="0">
              <a:buFontTx/>
              <a:buChar char="•"/>
            </a:pPr>
            <a:r>
              <a:rPr lang="en-US" sz="2600" dirty="0"/>
              <a:t>  </a:t>
            </a:r>
            <a:r>
              <a:rPr lang="en-US" sz="2600" dirty="0" smtClean="0"/>
              <a:t>Average population size (N) x time (T) = person-time</a:t>
            </a:r>
          </a:p>
          <a:p>
            <a:pPr eaLnBrk="0" hangingPunct="0">
              <a:buFontTx/>
              <a:buChar char="•"/>
            </a:pPr>
            <a:endParaRPr lang="en-US" sz="1200" dirty="0"/>
          </a:p>
          <a:p>
            <a:pPr eaLnBrk="0" hangingPunct="0">
              <a:buFontTx/>
              <a:buChar char="•"/>
            </a:pPr>
            <a:r>
              <a:rPr lang="en-US" sz="2600" dirty="0" smtClean="0"/>
              <a:t>  Fortunately</a:t>
            </a:r>
            <a:r>
              <a:rPr lang="en-US" sz="2600" dirty="0"/>
              <a:t>, </a:t>
            </a:r>
            <a:r>
              <a:rPr lang="en-US" sz="2600" dirty="0" smtClean="0"/>
              <a:t>SF population is enumerated </a:t>
            </a:r>
            <a:r>
              <a:rPr lang="en-US" sz="2600" dirty="0"/>
              <a:t>in </a:t>
            </a:r>
            <a:r>
              <a:rPr lang="en-US" sz="2600" dirty="0" smtClean="0"/>
              <a:t>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76200"/>
            <a:ext cx="7772400" cy="1143000"/>
          </a:xfrm>
        </p:spPr>
        <p:txBody>
          <a:bodyPr/>
          <a:lstStyle/>
          <a:p>
            <a:r>
              <a:rPr lang="en-US" sz="3600" b="1" dirty="0" smtClean="0"/>
              <a:t>Pancreatic Cancer Rate – SF County</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4508927"/>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 (U.S. census)</a:t>
            </a:r>
          </a:p>
          <a:p>
            <a:pPr marL="914400" lvl="1" indent="-457200" eaLnBrk="0" hangingPunct="0">
              <a:buFont typeface="Times New Roman" panose="02020603050405020304" pitchFamily="18" charset="0"/>
              <a:buChar char="−"/>
            </a:pPr>
            <a:r>
              <a:rPr lang="en-US" sz="3200" dirty="0" smtClean="0"/>
              <a:t>Assume that population is steady state for 2010</a:t>
            </a:r>
          </a:p>
          <a:p>
            <a:pPr marL="914400" lvl="1" indent="-457200" eaLnBrk="0" hangingPunct="0">
              <a:buFont typeface="Times New Roman" panose="02020603050405020304" pitchFamily="18" charset="0"/>
              <a:buChar char="−"/>
            </a:pPr>
            <a:r>
              <a:rPr lang="en-US" sz="3200" dirty="0" smtClean="0"/>
              <a:t>Thus, person-time </a:t>
            </a:r>
            <a:r>
              <a:rPr lang="en-US" sz="3200" dirty="0" smtClean="0"/>
              <a:t>is 805,340 person-years.</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Incidence rate for pancreatic cancer in SF </a:t>
            </a:r>
          </a:p>
          <a:p>
            <a:pPr lvl="1" algn="ctr" eaLnBrk="0" hangingPunct="0">
              <a:spcBef>
                <a:spcPts val="600"/>
              </a:spcBef>
            </a:pPr>
            <a:r>
              <a:rPr lang="en-US" sz="3200" dirty="0" smtClean="0"/>
              <a:t>123 cases/805,340  person-years</a:t>
            </a:r>
          </a:p>
          <a:p>
            <a:pPr lvl="1" algn="ctr" eaLnBrk="0" hangingPunct="0"/>
            <a:r>
              <a:rPr lang="en-US" sz="3200" dirty="0" smtClean="0"/>
              <a:t>= 15.3 cases per 100,000 person-years</a:t>
            </a:r>
            <a:endParaRPr lang="en-US" sz="3200" dirty="0"/>
          </a:p>
        </p:txBody>
      </p:sp>
    </p:spTree>
    <p:extLst>
      <p:ext uri="{BB962C8B-B14F-4D97-AF65-F5344CB8AC3E}">
        <p14:creationId xmlns:p14="http://schemas.microsoft.com/office/powerpoint/2010/main" val="305351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endParaRPr lang="en-US" sz="3200" b="1" dirty="0" smtClean="0">
              <a:solidFill>
                <a:schemeClr val="tx2"/>
              </a:solidFill>
            </a:endParaRPr>
          </a:p>
          <a:p>
            <a:pPr algn="ctr" eaLnBrk="0" hangingPunct="0"/>
            <a:r>
              <a:rPr lang="en-US" sz="3200" b="1" dirty="0" smtClean="0">
                <a:solidFill>
                  <a:schemeClr val="tx2"/>
                </a:solidFill>
              </a:rPr>
              <a:t>Full individual-level data not available</a:t>
            </a:r>
          </a:p>
          <a:p>
            <a:pPr algn="ctr" eaLnBrk="0" hangingPunct="0"/>
            <a:r>
              <a:rPr lang="en-US" sz="3200" b="1" dirty="0" smtClean="0">
                <a:solidFill>
                  <a:schemeClr val="tx2"/>
                </a:solidFill>
              </a:rPr>
              <a:t>Example in </a:t>
            </a:r>
            <a:r>
              <a:rPr lang="en-US" sz="3200" b="1" dirty="0">
                <a:solidFill>
                  <a:schemeClr val="tx2"/>
                </a:solidFill>
              </a:rPr>
              <a:t>F</a:t>
            </a:r>
            <a:r>
              <a:rPr lang="en-US" sz="3200" b="1" dirty="0" smtClean="0">
                <a:solidFill>
                  <a:schemeClr val="tx2"/>
                </a:solidFill>
              </a:rPr>
              <a:t>ixed Cohort</a:t>
            </a:r>
            <a:endParaRPr lang="en-US" sz="3200" b="1" dirty="0">
              <a:solidFill>
                <a:schemeClr val="tx2"/>
              </a:solidFill>
            </a:endParaRPr>
          </a:p>
        </p:txBody>
      </p:sp>
      <p:sp>
        <p:nvSpPr>
          <p:cNvPr id="37890" name="Text Box 5"/>
          <p:cNvSpPr txBox="1">
            <a:spLocks noChangeArrowheads="1"/>
          </p:cNvSpPr>
          <p:nvPr/>
        </p:nvSpPr>
        <p:spPr bwMode="auto">
          <a:xfrm>
            <a:off x="457200" y="1485673"/>
            <a:ext cx="8001000" cy="4062651"/>
          </a:xfrm>
          <a:prstGeom prst="rect">
            <a:avLst/>
          </a:prstGeom>
          <a:noFill/>
          <a:ln w="9525">
            <a:noFill/>
            <a:miter lim="800000"/>
            <a:headEnd/>
            <a:tailEnd/>
          </a:ln>
        </p:spPr>
        <p:txBody>
          <a:bodyPr wrap="square">
            <a:spAutoFit/>
          </a:bodyPr>
          <a:lstStyle/>
          <a:p>
            <a:pPr eaLnBrk="0" hangingPunct="0"/>
            <a:endParaRPr lang="en-US" sz="2800" dirty="0" smtClean="0"/>
          </a:p>
          <a:p>
            <a:pPr eaLnBrk="0" hangingPunct="0"/>
            <a:r>
              <a:rPr lang="en-US" sz="2800" dirty="0" smtClean="0"/>
              <a:t>The average population method can also be used in a fixed cohort if individual information is, for some reason, not fully available.</a:t>
            </a:r>
          </a:p>
          <a:p>
            <a:pPr eaLnBrk="0" hangingPunct="0"/>
            <a:endParaRPr lang="en-US" sz="2800" dirty="0" smtClean="0"/>
          </a:p>
          <a:p>
            <a:pPr eaLnBrk="0" hangingPunct="0"/>
            <a:r>
              <a:rPr lang="en-US" sz="2800" dirty="0" smtClean="0"/>
              <a:t>To do this, just need to know:</a:t>
            </a:r>
          </a:p>
          <a:p>
            <a:pPr eaLnBrk="0" hangingPunct="0"/>
            <a:endParaRPr lang="en-US" sz="1000" dirty="0" smtClean="0"/>
          </a:p>
          <a:p>
            <a:pPr eaLnBrk="0" hangingPunct="0"/>
            <a:r>
              <a:rPr lang="en-US" sz="2800" dirty="0" smtClean="0"/>
              <a:t>- Number of events (E)</a:t>
            </a:r>
          </a:p>
          <a:p>
            <a:pPr eaLnBrk="0" hangingPunct="0"/>
            <a:r>
              <a:rPr lang="en-US" sz="2800" dirty="0" smtClean="0"/>
              <a:t>-</a:t>
            </a:r>
            <a:r>
              <a:rPr lang="en-US" sz="2800" dirty="0"/>
              <a:t> </a:t>
            </a:r>
            <a:r>
              <a:rPr lang="en-US" sz="2800" dirty="0" smtClean="0"/>
              <a:t>Starting and ending population</a:t>
            </a:r>
            <a:endParaRPr lang="en-US" sz="2800" dirty="0"/>
          </a:p>
          <a:p>
            <a:pPr eaLnBrk="0" hangingPunct="0"/>
            <a:endParaRPr lang="en-US" dirty="0"/>
          </a:p>
        </p:txBody>
      </p:sp>
    </p:spTree>
    <p:extLst>
      <p:ext uri="{BB962C8B-B14F-4D97-AF65-F5344CB8AC3E}">
        <p14:creationId xmlns:p14="http://schemas.microsoft.com/office/powerpoint/2010/main" val="1512249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smtClean="0"/>
              <a:t>Example of Fixed Cohort</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838200"/>
            <a:ext cx="1524000" cy="1938992"/>
          </a:xfrm>
          <a:prstGeom prst="rect">
            <a:avLst/>
          </a:prstGeom>
          <a:noFill/>
        </p:spPr>
        <p:txBody>
          <a:bodyPr wrap="square" rtlCol="0">
            <a:spAutoFit/>
          </a:bodyPr>
          <a:lstStyle/>
          <a:p>
            <a:r>
              <a:rPr lang="en-US" dirty="0" err="1" smtClean="0"/>
              <a:t>N</a:t>
            </a:r>
            <a:r>
              <a:rPr lang="en-US" baseline="-25000" dirty="0" err="1" smtClean="0"/>
              <a:t>begin</a:t>
            </a:r>
            <a:r>
              <a:rPr lang="en-US" dirty="0" smtClean="0"/>
              <a:t> = 10</a:t>
            </a:r>
          </a:p>
          <a:p>
            <a:endParaRPr lang="en-US" dirty="0" smtClean="0"/>
          </a:p>
          <a:p>
            <a:r>
              <a:rPr lang="en-US" dirty="0" err="1" smtClean="0"/>
              <a:t>N</a:t>
            </a:r>
            <a:r>
              <a:rPr lang="en-US" baseline="-25000" dirty="0" err="1" smtClean="0"/>
              <a:t>end</a:t>
            </a:r>
            <a:r>
              <a:rPr lang="en-US" dirty="0" smtClean="0"/>
              <a:t> = 1</a:t>
            </a:r>
          </a:p>
          <a:p>
            <a:endParaRPr lang="en-US" dirty="0" smtClean="0"/>
          </a:p>
          <a:p>
            <a:r>
              <a:rPr lang="en-US" dirty="0" smtClean="0"/>
              <a:t>E = 6</a:t>
            </a:r>
            <a:endParaRPr lang="en-US" dirty="0"/>
          </a:p>
        </p:txBody>
      </p:sp>
    </p:spTree>
    <p:extLst>
      <p:ext uri="{BB962C8B-B14F-4D97-AF65-F5344CB8AC3E}">
        <p14:creationId xmlns:p14="http://schemas.microsoft.com/office/powerpoint/2010/main" val="4195659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304800" y="990600"/>
            <a:ext cx="8839200" cy="5509200"/>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r>
              <a:rPr lang="en-US" sz="2800" dirty="0" smtClean="0"/>
              <a:t>)</a:t>
            </a:r>
          </a:p>
          <a:p>
            <a:pPr eaLnBrk="0" hangingPunct="0"/>
            <a:endParaRPr lang="en-US" sz="1100" dirty="0"/>
          </a:p>
          <a:p>
            <a:pPr marL="457200" indent="-457200" eaLnBrk="0" hangingPunct="0">
              <a:spcBef>
                <a:spcPts val="600"/>
              </a:spcBef>
              <a:buFont typeface="Arial" panose="020B0604020202020204" pitchFamily="34" charset="0"/>
              <a:buChar char="•"/>
            </a:pPr>
            <a:r>
              <a:rPr lang="en-US" sz="2800" dirty="0"/>
              <a:t>Denominator: </a:t>
            </a:r>
            <a:r>
              <a:rPr lang="en-US" sz="2800" dirty="0" smtClean="0"/>
              <a:t>10 persons at beginning; 1 person at end.  Average of (10 + 1)/2 = 5.5 persons at any point in time, each followed for 2 years = 11 person-years.  </a:t>
            </a:r>
            <a:endParaRPr lang="en-US" sz="2800" dirty="0"/>
          </a:p>
          <a:p>
            <a:pPr eaLnBrk="0" hangingPunct="0">
              <a:spcBef>
                <a:spcPts val="600"/>
              </a:spcBef>
            </a:pPr>
            <a:endParaRPr lang="en-US" sz="1100" dirty="0"/>
          </a:p>
          <a:p>
            <a:pPr marL="457200" indent="-457200" eaLnBrk="0" hangingPunct="0">
              <a:spcBef>
                <a:spcPts val="600"/>
              </a:spcBef>
              <a:buFont typeface="Arial" panose="020B0604020202020204" pitchFamily="34" charset="0"/>
              <a:buChar char="•"/>
            </a:pPr>
            <a:r>
              <a:rPr lang="en-US" sz="2800" dirty="0"/>
              <a:t>Rate = 6/11 = 0.545 per person-year</a:t>
            </a:r>
          </a:p>
          <a:p>
            <a:pPr marL="465138" eaLnBrk="0" hangingPunct="0"/>
            <a:r>
              <a:rPr lang="en-US" sz="2800" dirty="0"/>
              <a:t>or 54.5 per 100 person-years</a:t>
            </a:r>
          </a:p>
          <a:p>
            <a:pPr eaLnBrk="0" hangingPunct="0"/>
            <a:endParaRPr lang="en-US" sz="1100" dirty="0"/>
          </a:p>
          <a:p>
            <a:pPr marL="457200" indent="-457200" eaLnBrk="0" hangingPunct="0">
              <a:buFont typeface="Arial" panose="020B0604020202020204" pitchFamily="34" charset="0"/>
              <a:buChar char="•"/>
            </a:pPr>
            <a:r>
              <a:rPr lang="en-US" sz="2800" dirty="0"/>
              <a:t>Average population method assumes uniform occurrence of events and of censoring during the </a:t>
            </a:r>
            <a:r>
              <a:rPr lang="en-US" sz="2800" dirty="0" smtClean="0"/>
              <a:t>interval</a:t>
            </a:r>
          </a:p>
          <a:p>
            <a:pPr eaLnBrk="0" hangingPunct="0"/>
            <a:r>
              <a:rPr lang="en-US" sz="2800" dirty="0" smtClean="0"/>
              <a:t>	- like the life-table method</a:t>
            </a:r>
            <a:endParaRPr lang="en-US" sz="2800" dirty="0"/>
          </a:p>
          <a:p>
            <a:pPr eaLnBrk="0" hangingPunct="0"/>
            <a:endParaRPr lang="en-US" sz="2800" dirty="0"/>
          </a:p>
          <a:p>
            <a:pPr eaLnBrk="0" hangingPunct="0"/>
            <a:endParaRPr lang="en-US" dirty="0"/>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152400"/>
            <a:ext cx="7772400" cy="1143000"/>
          </a:xfrm>
        </p:spPr>
        <p:txBody>
          <a:bodyPr/>
          <a:lstStyle/>
          <a:p>
            <a:r>
              <a:rPr lang="en-US" sz="3200" b="1" dirty="0" smtClean="0"/>
              <a:t>Average population (Group data) rates versus individual-level approach</a:t>
            </a:r>
          </a:p>
        </p:txBody>
      </p:sp>
      <p:sp>
        <p:nvSpPr>
          <p:cNvPr id="64514" name="Rectangle 3"/>
          <p:cNvSpPr>
            <a:spLocks noGrp="1" noChangeArrowheads="1"/>
          </p:cNvSpPr>
          <p:nvPr>
            <p:ph type="body" idx="1"/>
          </p:nvPr>
        </p:nvSpPr>
        <p:spPr>
          <a:xfrm>
            <a:off x="152400" y="1600200"/>
            <a:ext cx="8915400" cy="4114800"/>
          </a:xfrm>
        </p:spPr>
        <p:txBody>
          <a:bodyPr/>
          <a:lstStyle/>
          <a:p>
            <a:pPr>
              <a:lnSpc>
                <a:spcPct val="90000"/>
              </a:lnSpc>
            </a:pPr>
            <a:r>
              <a:rPr lang="en-US" dirty="0" smtClean="0"/>
              <a:t>If losses </a:t>
            </a:r>
            <a:r>
              <a:rPr lang="en-US" dirty="0" smtClean="0"/>
              <a:t>and events are </a:t>
            </a:r>
            <a:r>
              <a:rPr lang="en-US" dirty="0" smtClean="0"/>
              <a:t>perfectly uniform, total person-time calculation for denominator (and thus the rate) is the same whether based on average population size or individual-level data</a:t>
            </a:r>
          </a:p>
          <a:p>
            <a:pPr>
              <a:lnSpc>
                <a:spcPct val="90000"/>
              </a:lnSpc>
            </a:pPr>
            <a:endParaRPr lang="en-US" sz="1400" dirty="0" smtClean="0"/>
          </a:p>
          <a:p>
            <a:pPr>
              <a:lnSpc>
                <a:spcPct val="90000"/>
              </a:lnSpc>
            </a:pPr>
            <a:r>
              <a:rPr lang="en-US" dirty="0" smtClean="0"/>
              <a:t>In this example, estimates </a:t>
            </a:r>
            <a:r>
              <a:rPr lang="en-US" dirty="0" smtClean="0"/>
              <a:t>slightly differ</a:t>
            </a:r>
            <a:r>
              <a:rPr lang="en-US" dirty="0" smtClean="0"/>
              <a:t>:  62.6 per </a:t>
            </a:r>
            <a:r>
              <a:rPr lang="en-US" dirty="0" smtClean="0"/>
              <a:t>100 person-</a:t>
            </a:r>
            <a:r>
              <a:rPr lang="en-US" dirty="0" err="1" smtClean="0"/>
              <a:t>yrs</a:t>
            </a:r>
            <a:r>
              <a:rPr lang="en-US" dirty="0" smtClean="0"/>
              <a:t>  vs </a:t>
            </a:r>
            <a:r>
              <a:rPr lang="en-US" dirty="0" smtClean="0"/>
              <a:t>54.5 per 100 person-yrs.  </a:t>
            </a:r>
          </a:p>
          <a:p>
            <a:pPr lvl="1">
              <a:lnSpc>
                <a:spcPct val="90000"/>
              </a:lnSpc>
            </a:pPr>
            <a:r>
              <a:rPr lang="en-US" dirty="0" smtClean="0"/>
              <a:t>Reason:  small sample without uniform losses or events.  </a:t>
            </a:r>
          </a:p>
          <a:p>
            <a:pPr marL="0" indent="0">
              <a:lnSpc>
                <a:spcPct val="90000"/>
              </a:lnSpc>
              <a:buNone/>
            </a:pPr>
            <a:endParaRPr lang="en-US" dirty="0" smtClean="0"/>
          </a:p>
        </p:txBody>
      </p:sp>
    </p:spTree>
    <p:extLst>
      <p:ext uri="{BB962C8B-B14F-4D97-AF65-F5344CB8AC3E}">
        <p14:creationId xmlns:p14="http://schemas.microsoft.com/office/powerpoint/2010/main" val="521650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4720058"/>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381000"/>
            <a:ext cx="7772400" cy="1143000"/>
          </a:xfrm>
        </p:spPr>
        <p:txBody>
          <a:bodyPr/>
          <a:lstStyle/>
          <a:p>
            <a:r>
              <a:rPr lang="en-US" sz="3600" b="1" dirty="0" smtClean="0"/>
              <a:t>Average incidence rate based on group vs. individual data</a:t>
            </a:r>
          </a:p>
        </p:txBody>
      </p:sp>
      <p:sp>
        <p:nvSpPr>
          <p:cNvPr id="39938" name="Rectangle 3"/>
          <p:cNvSpPr>
            <a:spLocks noGrp="1" noChangeArrowheads="1"/>
          </p:cNvSpPr>
          <p:nvPr>
            <p:ph type="body" idx="1"/>
          </p:nvPr>
        </p:nvSpPr>
        <p:spPr>
          <a:xfrm>
            <a:off x="152400" y="1752600"/>
            <a:ext cx="9144000" cy="4648200"/>
          </a:xfrm>
        </p:spPr>
        <p:txBody>
          <a:bodyPr/>
          <a:lstStyle/>
          <a:p>
            <a:pPr>
              <a:spcBef>
                <a:spcPct val="50000"/>
              </a:spcBef>
            </a:pPr>
            <a:r>
              <a:rPr lang="en-US" dirty="0" smtClean="0"/>
              <a:t>Szklo and Nieto </a:t>
            </a:r>
            <a:r>
              <a:rPr lang="en-US" dirty="0" smtClean="0"/>
              <a:t>use:</a:t>
            </a:r>
            <a:endParaRPr lang="en-US" dirty="0" smtClean="0"/>
          </a:p>
          <a:p>
            <a:pPr lvl="1">
              <a:spcBef>
                <a:spcPct val="50000"/>
              </a:spcBef>
            </a:pPr>
            <a:r>
              <a:rPr lang="en-US" b="1" dirty="0" smtClean="0"/>
              <a:t>incidence rate</a:t>
            </a:r>
            <a:r>
              <a:rPr lang="en-US" dirty="0" smtClean="0"/>
              <a:t> when based on </a:t>
            </a:r>
            <a:r>
              <a:rPr lang="en-US" b="1" dirty="0" smtClean="0"/>
              <a:t>group data</a:t>
            </a:r>
            <a:r>
              <a:rPr lang="en-US" dirty="0" smtClean="0"/>
              <a:t> (average population at risk)</a:t>
            </a:r>
          </a:p>
          <a:p>
            <a:pPr lvl="1">
              <a:spcBef>
                <a:spcPct val="50000"/>
              </a:spcBef>
            </a:pPr>
            <a:r>
              <a:rPr lang="en-US" b="1" dirty="0" smtClean="0"/>
              <a:t>incidence density</a:t>
            </a:r>
            <a:r>
              <a:rPr lang="en-US" dirty="0" smtClean="0"/>
              <a:t> when based on </a:t>
            </a:r>
            <a:r>
              <a:rPr lang="en-US" b="1" dirty="0" smtClean="0"/>
              <a:t>individual-level data</a:t>
            </a:r>
          </a:p>
          <a:p>
            <a:pPr>
              <a:spcBef>
                <a:spcPct val="50000"/>
              </a:spcBef>
            </a:pPr>
            <a:endParaRPr lang="en-US" sz="1400" b="1" dirty="0" smtClean="0"/>
          </a:p>
          <a:p>
            <a:pPr>
              <a:spcBef>
                <a:spcPct val="50000"/>
              </a:spcBef>
            </a:pPr>
            <a:r>
              <a:rPr lang="en-US" dirty="0" smtClean="0"/>
              <a:t>This terminology distinction not followed by most, and we don't favor this distinction.  </a:t>
            </a:r>
          </a:p>
          <a:p>
            <a:pPr lvl="1">
              <a:spcBef>
                <a:spcPct val="50000"/>
              </a:spcBef>
            </a:pPr>
            <a:r>
              <a:rPr lang="en-US" dirty="0" smtClean="0"/>
              <a:t>We call them both average incidence rate.</a:t>
            </a:r>
          </a:p>
        </p:txBody>
      </p:sp>
    </p:spTree>
    <p:extLst>
      <p:ext uri="{BB962C8B-B14F-4D97-AF65-F5344CB8AC3E}">
        <p14:creationId xmlns:p14="http://schemas.microsoft.com/office/powerpoint/2010/main" val="1141510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04800" y="-76200"/>
            <a:ext cx="8610600" cy="838200"/>
          </a:xfrm>
        </p:spPr>
        <p:txBody>
          <a:bodyPr/>
          <a:lstStyle/>
          <a:p>
            <a:r>
              <a:rPr lang="en-US" sz="3600" b="1" dirty="0" smtClean="0"/>
              <a:t>Incidence rate value depends on time units</a:t>
            </a:r>
            <a:r>
              <a:rPr lang="en-US" sz="3600" dirty="0" smtClean="0"/>
              <a:t> </a:t>
            </a:r>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smtClean="0"/>
              <a:t>Incidence rate of </a:t>
            </a:r>
            <a:r>
              <a:rPr lang="en-US" b="1" dirty="0" smtClean="0"/>
              <a:t>8 cases per 100 person-years</a:t>
            </a:r>
            <a:r>
              <a:rPr lang="en-US" dirty="0" smtClean="0"/>
              <a:t>:</a:t>
            </a:r>
          </a:p>
          <a:p>
            <a:pPr>
              <a:buFontTx/>
              <a:buNone/>
            </a:pPr>
            <a:endParaRPr lang="en-US" sz="400" dirty="0" smtClean="0"/>
          </a:p>
          <a:p>
            <a:r>
              <a:rPr lang="en-US" sz="2800" dirty="0" smtClean="0"/>
              <a:t>Could report as cases per 100 person-months:</a:t>
            </a:r>
          </a:p>
          <a:p>
            <a:pPr>
              <a:buFontTx/>
              <a:buNone/>
            </a:pPr>
            <a:r>
              <a:rPr lang="en-US" sz="2800" dirty="0" smtClean="0"/>
              <a:t>	(8/100 person-yrs) * (1 yr/12 mos) = </a:t>
            </a:r>
          </a:p>
          <a:p>
            <a:pPr>
              <a:buFontTx/>
              <a:buNone/>
            </a:pPr>
            <a:r>
              <a:rPr lang="en-US" sz="2800" b="1" dirty="0" smtClean="0"/>
              <a:t>		0.67 cases per 100 person-months</a:t>
            </a:r>
          </a:p>
          <a:p>
            <a:r>
              <a:rPr lang="en-US" sz="2800" dirty="0" smtClean="0"/>
              <a:t>Or as cases per 100 person-weeks:</a:t>
            </a:r>
          </a:p>
          <a:p>
            <a:pPr>
              <a:buFontTx/>
              <a:buNone/>
            </a:pPr>
            <a:r>
              <a:rPr lang="en-US" sz="2800" dirty="0" smtClean="0"/>
              <a:t>	(8/100 person-yrs) * (1 yr/52 weeks) =</a:t>
            </a:r>
          </a:p>
          <a:p>
            <a:pPr>
              <a:buFontTx/>
              <a:buNone/>
            </a:pPr>
            <a:r>
              <a:rPr lang="en-US" sz="2800" b="1" dirty="0" smtClean="0"/>
              <a:t>		0.15 cases per 100 person-weeks</a:t>
            </a:r>
          </a:p>
          <a:p>
            <a:pPr>
              <a:buFontTx/>
              <a:buNone/>
            </a:pPr>
            <a:endParaRPr lang="en-US" sz="800" b="1" dirty="0" smtClean="0"/>
          </a:p>
          <a:p>
            <a:pPr>
              <a:buFontTx/>
              <a:buNone/>
            </a:pPr>
            <a:r>
              <a:rPr lang="en-US" b="1" dirty="0" smtClean="0"/>
              <a:t>All estimates identify the same incidence rate, but person-years most common</a:t>
            </a:r>
          </a:p>
          <a:p>
            <a:pPr>
              <a:buFontTx/>
              <a:buNone/>
            </a:pPr>
            <a:r>
              <a:rPr lang="en-US" b="1" dirty="0" smtClean="0"/>
              <a:t>Usually presented with at least one non-zero integer to the left of the decimal point</a:t>
            </a:r>
          </a:p>
          <a:p>
            <a:pPr>
              <a:buFontTx/>
              <a:buNone/>
            </a:pPr>
            <a:endParaRPr lang="en-US" b="1" dirty="0" smtClean="0"/>
          </a:p>
        </p:txBody>
      </p:sp>
      <p:sp>
        <p:nvSpPr>
          <p:cNvPr id="2" name="Oval 1"/>
          <p:cNvSpPr>
            <a:spLocks noChangeArrowheads="1"/>
          </p:cNvSpPr>
          <p:nvPr/>
        </p:nvSpPr>
        <p:spPr bwMode="auto">
          <a:xfrm>
            <a:off x="3225384" y="685800"/>
            <a:ext cx="5181600" cy="762000"/>
          </a:xfrm>
          <a:prstGeom prst="ellipse">
            <a:avLst/>
          </a:prstGeom>
          <a:noFill/>
          <a:ln w="9525"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31354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685800"/>
            <a:ext cx="9067800" cy="5715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Person-time concept </a:t>
            </a:r>
            <a:r>
              <a:rPr lang="en-US" sz="2800" dirty="0" smtClean="0"/>
              <a:t>often </a:t>
            </a:r>
            <a:r>
              <a:rPr lang="en-US" sz="2800" dirty="0"/>
              <a:t>erroneously described as “annual rate” or “annual rate per 100,000 persons” or “per 100,000 persons” (i.e., person-time denominator </a:t>
            </a:r>
            <a:r>
              <a:rPr lang="en-US" sz="2800" dirty="0" smtClean="0"/>
              <a:t>not </a:t>
            </a:r>
            <a:r>
              <a:rPr lang="en-US" sz="2800" dirty="0"/>
              <a:t>explicit)</a:t>
            </a:r>
            <a:endParaRPr lang="en-US" sz="2000" dirty="0"/>
          </a:p>
          <a:p>
            <a:pPr marL="342900" indent="-342900" eaLnBrk="0" hangingPunct="0">
              <a:lnSpc>
                <a:spcPct val="90000"/>
              </a:lnSpc>
              <a:spcBef>
                <a:spcPct val="40000"/>
              </a:spcBef>
              <a:buFontTx/>
              <a:buChar char="•"/>
            </a:pPr>
            <a:r>
              <a:rPr lang="en-US" sz="2800" dirty="0"/>
              <a:t>Example: I</a:t>
            </a:r>
            <a:r>
              <a:rPr lang="en-US" sz="2800" dirty="0" smtClean="0"/>
              <a:t>ncidence </a:t>
            </a:r>
            <a:r>
              <a:rPr lang="en-US" sz="2800" dirty="0"/>
              <a:t>of pediatric cardiomyopathy in two regions of the United </a:t>
            </a:r>
            <a:r>
              <a:rPr lang="en-US" sz="2800" dirty="0" smtClean="0"/>
              <a:t>States </a:t>
            </a:r>
            <a:r>
              <a:rPr lang="en-US" dirty="0"/>
              <a:t>(</a:t>
            </a:r>
            <a:r>
              <a:rPr lang="en-US" i="1" dirty="0"/>
              <a:t>NEJM</a:t>
            </a:r>
            <a:r>
              <a:rPr lang="en-US" dirty="0"/>
              <a:t>, 2003)</a:t>
            </a:r>
          </a:p>
          <a:p>
            <a:pPr marL="742950" lvl="1" indent="-285750" eaLnBrk="0" hangingPunct="0">
              <a:lnSpc>
                <a:spcPct val="90000"/>
              </a:lnSpc>
              <a:spcBef>
                <a:spcPct val="20000"/>
              </a:spcBef>
              <a:buFontTx/>
              <a:buChar char="–"/>
            </a:pPr>
            <a:r>
              <a:rPr lang="en-US" dirty="0"/>
              <a:t>D</a:t>
            </a:r>
            <a:r>
              <a:rPr lang="en-US" dirty="0" smtClean="0"/>
              <a:t>escribed as: “overall </a:t>
            </a:r>
            <a:r>
              <a:rPr lang="en-US" dirty="0"/>
              <a:t>annual incidence of 1.13 per 100,000 </a:t>
            </a:r>
            <a:r>
              <a:rPr lang="en-US" dirty="0" smtClean="0"/>
              <a:t>children.”   Not correct: Instead, need person-time in denominator.</a:t>
            </a:r>
            <a:endParaRPr lang="en-US" sz="1800" dirty="0"/>
          </a:p>
          <a:p>
            <a:pPr marL="742950" lvl="1" indent="-285750" eaLnBrk="0" hangingPunct="0">
              <a:lnSpc>
                <a:spcPct val="90000"/>
              </a:lnSpc>
              <a:spcBef>
                <a:spcPct val="20000"/>
              </a:spcBef>
              <a:buFontTx/>
              <a:buChar char="–"/>
            </a:pPr>
            <a:r>
              <a:rPr lang="en-US" dirty="0" smtClean="0"/>
              <a:t>What was done:  Numerator = 467 </a:t>
            </a:r>
            <a:r>
              <a:rPr lang="en-US" dirty="0"/>
              <a:t>cases of cardiomyopathy in registry of 38 centers </a:t>
            </a:r>
            <a:r>
              <a:rPr lang="en-US" dirty="0" smtClean="0"/>
              <a:t>for 1996 </a:t>
            </a:r>
            <a:r>
              <a:rPr lang="en-US" dirty="0"/>
              <a:t>- 1999 </a:t>
            </a:r>
          </a:p>
          <a:p>
            <a:pPr marL="742950" lvl="1" indent="-285750" eaLnBrk="0" hangingPunct="0">
              <a:lnSpc>
                <a:spcPct val="90000"/>
              </a:lnSpc>
              <a:spcBef>
                <a:spcPct val="20000"/>
              </a:spcBef>
              <a:buFontTx/>
              <a:buChar char="–"/>
            </a:pPr>
            <a:r>
              <a:rPr lang="en-US" dirty="0"/>
              <a:t>D</a:t>
            </a:r>
            <a:r>
              <a:rPr lang="en-US" dirty="0" smtClean="0"/>
              <a:t>enominator </a:t>
            </a:r>
            <a:r>
              <a:rPr lang="en-US" dirty="0"/>
              <a:t>“population estimates…1990 census with an in- and out-migration algorithm” ages 1 - 18</a:t>
            </a:r>
          </a:p>
          <a:p>
            <a:pPr marL="342900" indent="-342900" eaLnBrk="0" hangingPunct="0">
              <a:lnSpc>
                <a:spcPct val="90000"/>
              </a:lnSpc>
              <a:spcBef>
                <a:spcPct val="40000"/>
              </a:spcBef>
              <a:buFontTx/>
              <a:buChar char="•"/>
            </a:pPr>
            <a:r>
              <a:rPr lang="en-US" sz="2800" dirty="0" smtClean="0"/>
              <a:t>Good practice: Give substantive context &amp; make </a:t>
            </a:r>
            <a:r>
              <a:rPr lang="en-US" sz="2800" dirty="0"/>
              <a:t>person-time explicit: </a:t>
            </a:r>
            <a:r>
              <a:rPr lang="en-US" sz="2800" dirty="0" smtClean="0"/>
              <a:t>	</a:t>
            </a:r>
          </a:p>
          <a:p>
            <a:pPr marL="914400" lvl="1" indent="-457200" eaLnBrk="0" hangingPunct="0">
              <a:lnSpc>
                <a:spcPct val="90000"/>
              </a:lnSpc>
              <a:spcBef>
                <a:spcPts val="0"/>
              </a:spcBef>
              <a:buFont typeface="Times New Roman" panose="02020603050405020304" pitchFamily="18" charset="0"/>
              <a:buChar char="−"/>
            </a:pPr>
            <a:r>
              <a:rPr lang="en-US" dirty="0" smtClean="0"/>
              <a:t>“Measured from 1996 to 1999, incidence </a:t>
            </a:r>
            <a:r>
              <a:rPr lang="en-US" dirty="0"/>
              <a:t>among </a:t>
            </a:r>
            <a:r>
              <a:rPr lang="en-US" dirty="0" smtClean="0"/>
              <a:t>children </a:t>
            </a:r>
            <a:r>
              <a:rPr lang="en-US" dirty="0"/>
              <a:t>was 1.13 per 100,000 person-years</a:t>
            </a:r>
            <a:r>
              <a:rPr lang="en-US" sz="2800" dirty="0"/>
              <a:t>”</a:t>
            </a: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4071409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0"/>
            <a:ext cx="86106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Average Incidence Rate - Examples</a:t>
            </a:r>
          </a:p>
        </p:txBody>
      </p:sp>
      <p:sp>
        <p:nvSpPr>
          <p:cNvPr id="46082" name="Rectangle 5"/>
          <p:cNvSpPr>
            <a:spLocks noChangeArrowheads="1"/>
          </p:cNvSpPr>
          <p:nvPr/>
        </p:nvSpPr>
        <p:spPr bwMode="auto">
          <a:xfrm>
            <a:off x="266700" y="990600"/>
            <a:ext cx="8382000" cy="5715000"/>
          </a:xfrm>
          <a:prstGeom prst="rect">
            <a:avLst/>
          </a:prstGeom>
          <a:noFill/>
          <a:ln w="9525">
            <a:noFill/>
            <a:miter lim="800000"/>
            <a:headEnd/>
            <a:tailEnd/>
          </a:ln>
        </p:spPr>
        <p:txBody>
          <a:bodyPr/>
          <a:lstStyle/>
          <a:p>
            <a:pPr marL="742950" lvl="1" indent="-285750" eaLnBrk="0" hangingPunct="0">
              <a:lnSpc>
                <a:spcPct val="90000"/>
              </a:lnSpc>
              <a:spcBef>
                <a:spcPct val="20000"/>
              </a:spcBef>
            </a:pPr>
            <a:r>
              <a:rPr lang="en-US" dirty="0" smtClean="0"/>
              <a:t>Magnitude of incidence </a:t>
            </a:r>
            <a:r>
              <a:rPr lang="en-US" dirty="0"/>
              <a:t>rates are not immediately intuitive but you can develop a feel for them</a:t>
            </a:r>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r>
              <a:rPr lang="en-US" dirty="0"/>
              <a:t>Examples</a:t>
            </a:r>
          </a:p>
          <a:p>
            <a:pPr marL="742950" lvl="1" indent="-285750" eaLnBrk="0" hangingPunct="0">
              <a:lnSpc>
                <a:spcPct val="90000"/>
              </a:lnSpc>
              <a:spcBef>
                <a:spcPct val="20000"/>
              </a:spcBef>
            </a:pPr>
            <a:r>
              <a:rPr lang="en-US" b="1" dirty="0"/>
              <a:t>Prostate Cancer </a:t>
            </a:r>
            <a:r>
              <a:rPr lang="en-US" dirty="0"/>
              <a:t>(most common cancer in US)  </a:t>
            </a:r>
          </a:p>
          <a:p>
            <a:pPr marL="742950" lvl="1" indent="-285750" eaLnBrk="0" hangingPunct="0">
              <a:lnSpc>
                <a:spcPct val="90000"/>
              </a:lnSpc>
              <a:spcBef>
                <a:spcPct val="20000"/>
              </a:spcBef>
            </a:pPr>
            <a:r>
              <a:rPr lang="en-US" dirty="0"/>
              <a:t>	140 cases per 100,000 person-years (in men)</a:t>
            </a:r>
          </a:p>
          <a:p>
            <a:pPr marL="742950" lvl="1" indent="-285750" eaLnBrk="0" hangingPunct="0">
              <a:lnSpc>
                <a:spcPct val="90000"/>
              </a:lnSpc>
              <a:spcBef>
                <a:spcPts val="1200"/>
              </a:spcBef>
            </a:pPr>
            <a:r>
              <a:rPr lang="en-US" b="1" dirty="0"/>
              <a:t>Breast cancer </a:t>
            </a:r>
            <a:r>
              <a:rPr lang="en-US" dirty="0"/>
              <a:t>(most common cancer in women)</a:t>
            </a:r>
          </a:p>
          <a:p>
            <a:pPr marL="742950" lvl="1" indent="-285750" eaLnBrk="0" hangingPunct="0">
              <a:lnSpc>
                <a:spcPct val="90000"/>
              </a:lnSpc>
              <a:spcBef>
                <a:spcPct val="20000"/>
              </a:spcBef>
            </a:pPr>
            <a:r>
              <a:rPr lang="en-US" dirty="0"/>
              <a:t>	120 cases per 100,000 person-years (in women)</a:t>
            </a:r>
          </a:p>
          <a:p>
            <a:pPr marL="742950" lvl="1" indent="-285750" eaLnBrk="0" hangingPunct="0">
              <a:lnSpc>
                <a:spcPct val="90000"/>
              </a:lnSpc>
              <a:spcBef>
                <a:spcPts val="1200"/>
              </a:spcBef>
            </a:pPr>
            <a:r>
              <a:rPr lang="en-US" b="1" dirty="0"/>
              <a:t>Heart Attack</a:t>
            </a:r>
          </a:p>
          <a:p>
            <a:pPr marL="742950" lvl="1" indent="-285750" eaLnBrk="0" hangingPunct="0">
              <a:lnSpc>
                <a:spcPct val="90000"/>
              </a:lnSpc>
              <a:spcBef>
                <a:spcPct val="20000"/>
              </a:spcBef>
            </a:pPr>
            <a:r>
              <a:rPr lang="en-US" dirty="0"/>
              <a:t>	50 cases per 10,000 person-years (in men)</a:t>
            </a:r>
          </a:p>
          <a:p>
            <a:pPr marL="742950" lvl="1" indent="-285750" eaLnBrk="0" hangingPunct="0">
              <a:lnSpc>
                <a:spcPct val="90000"/>
              </a:lnSpc>
              <a:spcBef>
                <a:spcPct val="20000"/>
              </a:spcBef>
            </a:pPr>
            <a:r>
              <a:rPr lang="en-US" dirty="0"/>
              <a:t>	25 cases per 10,000 person-years (in women)</a:t>
            </a:r>
          </a:p>
          <a:p>
            <a:pPr marL="742950" lvl="1" indent="-285750" eaLnBrk="0" hangingPunct="0">
              <a:lnSpc>
                <a:spcPct val="90000"/>
              </a:lnSpc>
              <a:spcBef>
                <a:spcPts val="1200"/>
              </a:spcBef>
            </a:pPr>
            <a:r>
              <a:rPr lang="en-US" b="1" dirty="0"/>
              <a:t>HIV infection </a:t>
            </a:r>
            <a:r>
              <a:rPr lang="en-US" dirty="0"/>
              <a:t>in </a:t>
            </a:r>
            <a:r>
              <a:rPr lang="en-US" dirty="0" smtClean="0"/>
              <a:t>men who have sex with men</a:t>
            </a:r>
            <a:endParaRPr lang="en-US" dirty="0"/>
          </a:p>
          <a:p>
            <a:pPr marL="742950" lvl="1" indent="-285750" eaLnBrk="0" hangingPunct="0">
              <a:lnSpc>
                <a:spcPct val="90000"/>
              </a:lnSpc>
            </a:pPr>
            <a:r>
              <a:rPr lang="en-US" dirty="0"/>
              <a:t>	4 per 100 person-years</a:t>
            </a:r>
          </a:p>
        </p:txBody>
      </p:sp>
    </p:spTree>
    <p:extLst>
      <p:ext uri="{BB962C8B-B14F-4D97-AF65-F5344CB8AC3E}">
        <p14:creationId xmlns:p14="http://schemas.microsoft.com/office/powerpoint/2010/main" val="54541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smtClean="0"/>
              <a:t>Waiting Time Property of Incidence Rates </a:t>
            </a:r>
          </a:p>
        </p:txBody>
      </p:sp>
      <p:sp>
        <p:nvSpPr>
          <p:cNvPr id="48130" name="Rectangle 3"/>
          <p:cNvSpPr>
            <a:spLocks noGrp="1" noChangeArrowheads="1"/>
          </p:cNvSpPr>
          <p:nvPr>
            <p:ph type="body" idx="1"/>
          </p:nvPr>
        </p:nvSpPr>
        <p:spPr>
          <a:xfrm>
            <a:off x="381000" y="990600"/>
            <a:ext cx="8458200" cy="4114800"/>
          </a:xfrm>
        </p:spPr>
        <p:txBody>
          <a:bodyPr/>
          <a:lstStyle/>
          <a:p>
            <a:pPr>
              <a:buFontTx/>
              <a:buNone/>
            </a:pPr>
            <a:r>
              <a:rPr lang="en-US" dirty="0" smtClean="0"/>
              <a:t>“Waiting time” to an event is reciprocal of the incidence rate (1/rate)</a:t>
            </a:r>
          </a:p>
          <a:p>
            <a:pPr lvl="1"/>
            <a:r>
              <a:rPr lang="en-US" dirty="0" smtClean="0"/>
              <a:t>e.g., if rate </a:t>
            </a:r>
            <a:r>
              <a:rPr lang="en-US" dirty="0"/>
              <a:t>2</a:t>
            </a:r>
            <a:r>
              <a:rPr lang="en-US" dirty="0" smtClean="0"/>
              <a:t>0 per 100 person-years, reciprocal is                		1   </a:t>
            </a:r>
            <a:r>
              <a:rPr lang="en-US" u="sng" dirty="0" smtClean="0"/>
              <a:t>       </a:t>
            </a:r>
          </a:p>
          <a:p>
            <a:pPr lvl="1">
              <a:buFontTx/>
              <a:buNone/>
            </a:pPr>
            <a:r>
              <a:rPr lang="en-US" dirty="0" smtClean="0"/>
              <a:t>    (</a:t>
            </a:r>
            <a:r>
              <a:rPr lang="en-US" dirty="0"/>
              <a:t>2</a:t>
            </a:r>
            <a:r>
              <a:rPr lang="en-US" dirty="0" smtClean="0"/>
              <a:t>0/100 person-years)       = 5.0 person-year</a:t>
            </a:r>
          </a:p>
          <a:p>
            <a:pPr>
              <a:buFontTx/>
              <a:buNone/>
            </a:pPr>
            <a:endParaRPr lang="en-US" sz="2000" dirty="0" smtClean="0"/>
          </a:p>
          <a:p>
            <a:pPr>
              <a:buFontTx/>
              <a:buNone/>
            </a:pPr>
            <a:r>
              <a:rPr lang="en-US" dirty="0" smtClean="0"/>
              <a:t>Average waiting time between events is 5.0 person-year.  Or, on average, an individual will develop event every 5 years.</a:t>
            </a:r>
          </a:p>
          <a:p>
            <a:pPr>
              <a:buFontTx/>
              <a:buNone/>
            </a:pPr>
            <a:endParaRPr lang="en-US" sz="1100" dirty="0" smtClean="0"/>
          </a:p>
          <a:p>
            <a:pPr>
              <a:buFontTx/>
              <a:buNone/>
            </a:pPr>
            <a:r>
              <a:rPr lang="en-US" dirty="0" smtClean="0"/>
              <a:t>Average life expectancy is waiting time for outcome of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864541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600" dirty="0" smtClean="0"/>
              <a:t>Average incidence rate is an attempt to have 1 number represent the incidence rate over a period of time</a:t>
            </a:r>
          </a:p>
          <a:p>
            <a:endParaRPr lang="en-US" sz="800" dirty="0" smtClean="0"/>
          </a:p>
          <a:p>
            <a:r>
              <a:rPr lang="en-US" sz="2600" dirty="0" smtClean="0"/>
              <a:t>Therefore, average incidence rates have the most relevance and utility if they represent rates that are </a:t>
            </a:r>
            <a:r>
              <a:rPr lang="en-US" sz="2600" b="1" dirty="0" smtClean="0"/>
              <a:t>constant over time in the interval they were measured </a:t>
            </a:r>
          </a:p>
          <a:p>
            <a:endParaRPr lang="en-US" sz="800" b="1" dirty="0" smtClean="0"/>
          </a:p>
          <a:p>
            <a:r>
              <a:rPr lang="en-US" sz="2600" dirty="0" smtClean="0"/>
              <a:t>Whether or not rates are constant or not over time requires direct assessment of instantaneous rates (see later in slides)</a:t>
            </a:r>
          </a:p>
          <a:p>
            <a:pPr lvl="1">
              <a:spcBef>
                <a:spcPts val="0"/>
              </a:spcBef>
            </a:pPr>
            <a:r>
              <a:rPr lang="en-US" sz="2400" dirty="0" smtClean="0"/>
              <a:t>Can only be done when we have complete individual-level data</a:t>
            </a:r>
          </a:p>
          <a:p>
            <a:pPr lvl="1">
              <a:spcBef>
                <a:spcPts val="0"/>
              </a:spcBef>
            </a:pPr>
            <a:r>
              <a:rPr lang="en-US" sz="2400" dirty="0" smtClean="0"/>
              <a:t>If we just have “group” data, we cannot directly assess how rate changes over time.  We can only </a:t>
            </a:r>
            <a:r>
              <a:rPr lang="en-US" sz="2400" dirty="0" smtClean="0"/>
              <a:t>speculate if it </a:t>
            </a:r>
            <a:r>
              <a:rPr lang="en-US" sz="2400" dirty="0" smtClean="0"/>
              <a:t>is constant. </a:t>
            </a:r>
          </a:p>
          <a:p>
            <a:pPr lvl="2">
              <a:spcBef>
                <a:spcPts val="0"/>
              </a:spcBef>
            </a:pPr>
            <a:r>
              <a:rPr lang="en-US" sz="2400" dirty="0" smtClean="0"/>
              <a:t>The longer the time period, the more doubtful th</a:t>
            </a:r>
            <a:r>
              <a:rPr lang="en-US" dirty="0" smtClean="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smtClean="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smtClean="0"/>
              <a:t>Any time you are studying a fixed cohort </a:t>
            </a:r>
          </a:p>
          <a:p>
            <a:pPr lvl="1">
              <a:defRPr/>
            </a:pPr>
            <a:r>
              <a:rPr lang="en-US" sz="2400" dirty="0" smtClean="0"/>
              <a:t>Susceptible </a:t>
            </a:r>
            <a:r>
              <a:rPr lang="en-US" sz="2400" dirty="0"/>
              <a:t>participants are depleted </a:t>
            </a:r>
            <a:r>
              <a:rPr lang="en-US" sz="2400" dirty="0" smtClean="0"/>
              <a:t>over time and not replenished </a:t>
            </a:r>
          </a:p>
          <a:p>
            <a:pPr lvl="1">
              <a:defRPr/>
            </a:pPr>
            <a:r>
              <a:rPr lang="en-US" sz="2400" dirty="0" smtClean="0"/>
              <a:t>Participants age and progressively are at greater risk for condition</a:t>
            </a:r>
          </a:p>
          <a:p>
            <a:pPr lvl="1">
              <a:defRPr/>
            </a:pPr>
            <a:r>
              <a:rPr lang="en-US" sz="2400" dirty="0" smtClean="0"/>
              <a:t>Similar to age, cumulative effects of exposures build over time</a:t>
            </a:r>
          </a:p>
          <a:p>
            <a:pPr lvl="1">
              <a:defRPr/>
            </a:pPr>
            <a:endParaRPr lang="en-US" sz="1200" dirty="0" smtClean="0"/>
          </a:p>
          <a:p>
            <a:pPr marL="342900" lvl="2" indent="-342900">
              <a:defRPr/>
            </a:pPr>
            <a:r>
              <a:rPr lang="en-US" sz="2800" dirty="0" smtClean="0"/>
              <a:t>When there </a:t>
            </a:r>
            <a:r>
              <a:rPr lang="en-US" sz="2800" dirty="0"/>
              <a:t>are </a:t>
            </a:r>
            <a:r>
              <a:rPr lang="en-US" sz="2800" dirty="0" smtClean="0"/>
              <a:t>secular </a:t>
            </a:r>
            <a:r>
              <a:rPr lang="en-US" sz="2800" dirty="0"/>
              <a:t>trends in </a:t>
            </a:r>
            <a:r>
              <a:rPr lang="en-US" sz="2800" dirty="0" smtClean="0"/>
              <a:t>environment</a:t>
            </a:r>
          </a:p>
          <a:p>
            <a:pPr marL="800100" lvl="3" indent="-342900">
              <a:defRPr/>
            </a:pPr>
            <a:r>
              <a:rPr lang="en-US" sz="2400" dirty="0" smtClean="0"/>
              <a:t>Known as period effects</a:t>
            </a:r>
          </a:p>
          <a:p>
            <a:pPr marL="800100" lvl="3" indent="-342900">
              <a:defRPr/>
            </a:pPr>
            <a:r>
              <a:rPr lang="en-US" sz="2400" dirty="0" smtClean="0"/>
              <a:t>e.g., natural disasters</a:t>
            </a:r>
          </a:p>
          <a:p>
            <a:pPr marL="800100" lvl="3" indent="-342900">
              <a:defRPr/>
            </a:pPr>
            <a:endParaRPr lang="en-US" sz="1200" dirty="0"/>
          </a:p>
          <a:p>
            <a:pPr>
              <a:defRPr/>
            </a:pPr>
            <a:r>
              <a:rPr lang="en-US" sz="2800" dirty="0" smtClean="0"/>
              <a:t>In a dynamic cohort, when period of observation is long</a:t>
            </a:r>
          </a:p>
          <a:p>
            <a:pPr lvl="1">
              <a:defRPr/>
            </a:pPr>
            <a:r>
              <a:rPr lang="en-US" sz="2400" dirty="0" smtClean="0"/>
              <a:t>How long is too long depends upon the condition being studied</a:t>
            </a:r>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63531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685800"/>
            <a:ext cx="8991600" cy="1066800"/>
          </a:xfrm>
        </p:spPr>
        <p:txBody>
          <a:bodyPr/>
          <a:lstStyle/>
          <a:p>
            <a:r>
              <a:rPr lang="en-US" sz="3600" dirty="0" smtClean="0"/>
              <a:t>Average incidence rate is </a:t>
            </a:r>
            <a:r>
              <a:rPr lang="en-US" sz="3600" dirty="0"/>
              <a:t>p</a:t>
            </a:r>
            <a:r>
              <a:rPr lang="en-US" sz="3600" dirty="0" smtClean="0"/>
              <a:t>articularly </a:t>
            </a:r>
            <a:r>
              <a:rPr lang="en-US" sz="3600" dirty="0"/>
              <a:t>well suited to express incidence rate in a steady state dynamic cohort</a:t>
            </a:r>
            <a:br>
              <a:rPr lang="en-US" sz="3600" dirty="0"/>
            </a:br>
            <a:endParaRPr lang="en-US" sz="3600" b="1" dirty="0" smtClean="0"/>
          </a:p>
        </p:txBody>
      </p:sp>
      <p:sp>
        <p:nvSpPr>
          <p:cNvPr id="21507" name="Rectangle 3"/>
          <p:cNvSpPr>
            <a:spLocks noGrp="1" noChangeArrowheads="1"/>
          </p:cNvSpPr>
          <p:nvPr>
            <p:ph type="body" idx="1"/>
          </p:nvPr>
        </p:nvSpPr>
        <p:spPr>
          <a:xfrm>
            <a:off x="0" y="2133600"/>
            <a:ext cx="9372600" cy="4876800"/>
          </a:xfrm>
        </p:spPr>
        <p:txBody>
          <a:bodyPr/>
          <a:lstStyle/>
          <a:p>
            <a:pPr>
              <a:defRPr/>
            </a:pPr>
            <a:r>
              <a:rPr lang="en-US" sz="2800" dirty="0" smtClean="0"/>
              <a:t>When period of observation in a dynamic cohort is not too long and everything appears to be in steady state:</a:t>
            </a:r>
          </a:p>
          <a:p>
            <a:pPr lvl="1">
              <a:defRPr/>
            </a:pPr>
            <a:r>
              <a:rPr lang="en-US" sz="2400" dirty="0" smtClean="0"/>
              <a:t>We feel more confident that rate is constant</a:t>
            </a:r>
          </a:p>
          <a:p>
            <a:pPr lvl="1">
              <a:defRPr/>
            </a:pPr>
            <a:r>
              <a:rPr lang="en-US" sz="2400" dirty="0" smtClean="0"/>
              <a:t>Thus, average incidence rate is the natural way to express incidence</a:t>
            </a:r>
          </a:p>
          <a:p>
            <a:pPr lvl="1">
              <a:defRPr/>
            </a:pPr>
            <a:r>
              <a:rPr lang="en-US" sz="2400" dirty="0"/>
              <a:t>e</a:t>
            </a:r>
            <a:r>
              <a:rPr lang="en-US" sz="2400" dirty="0" smtClean="0"/>
              <a:t>.g., most cities in a particular year (barring natural disasters)</a:t>
            </a:r>
          </a:p>
          <a:p>
            <a:pPr lvl="1">
              <a:defRPr/>
            </a:pPr>
            <a:endParaRPr lang="en-US" sz="2400" dirty="0" smtClean="0"/>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4681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152400"/>
            <a:ext cx="8915400" cy="1143000"/>
          </a:xfrm>
        </p:spPr>
        <p:txBody>
          <a:bodyPr/>
          <a:lstStyle/>
          <a:p>
            <a:r>
              <a:rPr lang="en-US" sz="3600" b="1" dirty="0" smtClean="0"/>
              <a:t>Provide context to help readers interpret average incidence rate</a:t>
            </a:r>
          </a:p>
        </p:txBody>
      </p:sp>
      <p:sp>
        <p:nvSpPr>
          <p:cNvPr id="55298" name="Rectangle 3"/>
          <p:cNvSpPr>
            <a:spLocks noGrp="1" noChangeArrowheads="1"/>
          </p:cNvSpPr>
          <p:nvPr>
            <p:ph type="body" idx="1"/>
          </p:nvPr>
        </p:nvSpPr>
        <p:spPr>
          <a:xfrm>
            <a:off x="152400" y="1447800"/>
            <a:ext cx="8915400" cy="4114800"/>
          </a:xfrm>
        </p:spPr>
        <p:txBody>
          <a:bodyPr/>
          <a:lstStyle/>
          <a:p>
            <a:r>
              <a:rPr lang="en-US" dirty="0" smtClean="0"/>
              <a:t>If individual-level data are available</a:t>
            </a:r>
          </a:p>
          <a:p>
            <a:pPr lvl="1"/>
            <a:r>
              <a:rPr lang="en-US" dirty="0" smtClean="0"/>
              <a:t>Describe distribution of individual-level follow-up time used to calculate the average incidence rate </a:t>
            </a:r>
          </a:p>
          <a:p>
            <a:pPr lvl="2"/>
            <a:r>
              <a:rPr lang="en-US" dirty="0" smtClean="0"/>
              <a:t>e.g., </a:t>
            </a:r>
            <a:r>
              <a:rPr lang="en-US" dirty="0" smtClean="0"/>
              <a:t>“participants were followed for median </a:t>
            </a:r>
            <a:r>
              <a:rPr lang="en-US" dirty="0" smtClean="0"/>
              <a:t>3 years; </a:t>
            </a:r>
            <a:r>
              <a:rPr lang="en-US" dirty="0" smtClean="0"/>
              <a:t>interquartile range</a:t>
            </a:r>
            <a:r>
              <a:rPr lang="en-US" dirty="0" smtClean="0"/>
              <a:t>: </a:t>
            </a:r>
            <a:r>
              <a:rPr lang="en-US" dirty="0" smtClean="0"/>
              <a:t>1 to 5 </a:t>
            </a:r>
            <a:r>
              <a:rPr lang="en-US" dirty="0" err="1" smtClean="0"/>
              <a:t>yrs</a:t>
            </a:r>
            <a:r>
              <a:rPr lang="en-US" dirty="0" smtClean="0"/>
              <a:t>; absolute range: 0.2 </a:t>
            </a:r>
            <a:r>
              <a:rPr lang="en-US" dirty="0" err="1" smtClean="0"/>
              <a:t>yr</a:t>
            </a:r>
            <a:r>
              <a:rPr lang="en-US" dirty="0" smtClean="0"/>
              <a:t> </a:t>
            </a:r>
            <a:r>
              <a:rPr lang="en-US" dirty="0" smtClean="0"/>
              <a:t>to 7 </a:t>
            </a:r>
            <a:r>
              <a:rPr lang="en-US" dirty="0" err="1" smtClean="0"/>
              <a:t>yrs</a:t>
            </a:r>
            <a:r>
              <a:rPr lang="en-US" dirty="0" smtClean="0"/>
              <a:t>”) </a:t>
            </a:r>
            <a:endParaRPr lang="en-US" dirty="0" smtClean="0"/>
          </a:p>
          <a:p>
            <a:pPr>
              <a:buFontTx/>
              <a:buNone/>
            </a:pPr>
            <a:r>
              <a:rPr lang="en-US" sz="1200" dirty="0" smtClean="0"/>
              <a:t> </a:t>
            </a:r>
          </a:p>
          <a:p>
            <a:r>
              <a:rPr lang="en-US" dirty="0" smtClean="0"/>
              <a:t>If individual-level data NOT available (e.g., dynamic cohort in large population) </a:t>
            </a:r>
          </a:p>
          <a:p>
            <a:pPr lvl="1"/>
            <a:r>
              <a:rPr lang="en-US" dirty="0" smtClean="0"/>
              <a:t>Give the duration of time and calendar period observed when calculating the average incidence rate</a:t>
            </a:r>
          </a:p>
          <a:p>
            <a:pPr lvl="2"/>
            <a:r>
              <a:rPr lang="en-US" dirty="0" smtClean="0"/>
              <a:t>e.g., </a:t>
            </a:r>
            <a:r>
              <a:rPr lang="en-US" dirty="0" smtClean="0"/>
              <a:t>“rate </a:t>
            </a:r>
            <a:r>
              <a:rPr lang="en-US" dirty="0" smtClean="0"/>
              <a:t>as measured from </a:t>
            </a:r>
            <a:r>
              <a:rPr lang="en-US" dirty="0" smtClean="0"/>
              <a:t>1996-1999”</a:t>
            </a:r>
            <a:endParaRPr lang="en-US" dirty="0" smtClean="0"/>
          </a:p>
        </p:txBody>
      </p:sp>
    </p:spTree>
    <p:extLst>
      <p:ext uri="{BB962C8B-B14F-4D97-AF65-F5344CB8AC3E}">
        <p14:creationId xmlns:p14="http://schemas.microsoft.com/office/powerpoint/2010/main" val="3537824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r>
              <a:rPr lang="en-US" sz="3200" dirty="0" smtClean="0"/>
              <a:t/>
            </a:r>
            <a:br>
              <a:rPr lang="en-US" sz="3200" dirty="0" smtClean="0"/>
            </a:br>
            <a:r>
              <a:rPr lang="en-US" sz="3200" b="1" dirty="0" smtClean="0"/>
              <a:t>Example: Children with End Stage Renal Disease</a:t>
            </a:r>
            <a:r>
              <a:rPr lang="en-US" sz="3200" dirty="0" smtClean="0"/>
              <a:t/>
            </a:r>
            <a:br>
              <a:rPr lang="en-US" sz="3200" dirty="0" smtClean="0"/>
            </a:br>
            <a:r>
              <a:rPr lang="en-US" sz="3200" dirty="0" smtClean="0"/>
              <a:t/>
            </a:r>
            <a:br>
              <a:rPr lang="en-US" sz="3200" dirty="0" smtClean="0"/>
            </a:br>
            <a:r>
              <a:rPr lang="en-US" sz="4000" dirty="0" smtClean="0"/>
              <a:t>Mortality rate changes over time</a:t>
            </a:r>
          </a:p>
        </p:txBody>
      </p:sp>
      <p:graphicFrame>
        <p:nvGraphicFramePr>
          <p:cNvPr id="393268" name="Group 52"/>
          <p:cNvGraphicFramePr>
            <a:graphicFrameLocks noGrp="1"/>
          </p:cNvGraphicFramePr>
          <p:nvPr>
            <p:ph idx="1"/>
            <p:extLst>
              <p:ext uri="{D42A27DB-BD31-4B8C-83A1-F6EECF244321}">
                <p14:modId xmlns:p14="http://schemas.microsoft.com/office/powerpoint/2010/main" val="1623615937"/>
              </p:ext>
            </p:extLst>
          </p:nvPr>
        </p:nvGraphicFramePr>
        <p:xfrm>
          <a:off x="1752600" y="1981200"/>
          <a:ext cx="5562600" cy="4237356"/>
        </p:xfrm>
        <a:graphic>
          <a:graphicData uri="http://schemas.openxmlformats.org/drawingml/2006/table">
            <a:tbl>
              <a:tblPr/>
              <a:tblGrid>
                <a:gridCol w="2590800"/>
                <a:gridCol w="29718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rate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6" name="Text Box 53"/>
          <p:cNvSpPr txBox="1">
            <a:spLocks noChangeArrowheads="1"/>
          </p:cNvSpPr>
          <p:nvPr/>
        </p:nvSpPr>
        <p:spPr bwMode="auto">
          <a:xfrm>
            <a:off x="4648200" y="62484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Tree>
    <p:extLst>
      <p:ext uri="{BB962C8B-B14F-4D97-AF65-F5344CB8AC3E}">
        <p14:creationId xmlns:p14="http://schemas.microsoft.com/office/powerpoint/2010/main" val="174085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The Three Elements in Measures of Disease Incidence</a:t>
            </a:r>
          </a:p>
        </p:txBody>
      </p:sp>
      <p:sp>
        <p:nvSpPr>
          <p:cNvPr id="25602" name="Rectangle 3"/>
          <p:cNvSpPr>
            <a:spLocks noChangeArrowheads="1"/>
          </p:cNvSpPr>
          <p:nvPr/>
        </p:nvSpPr>
        <p:spPr bwMode="auto">
          <a:xfrm>
            <a:off x="609600" y="20574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E = an event = a disease diagnosis or death</a:t>
            </a:r>
          </a:p>
          <a:p>
            <a:pPr marL="342900" indent="-342900" eaLnBrk="0" hangingPunct="0">
              <a:spcBef>
                <a:spcPct val="20000"/>
              </a:spcBef>
              <a:buFontTx/>
              <a:buChar char="•"/>
            </a:pPr>
            <a:endParaRPr lang="en-US" sz="3200" dirty="0"/>
          </a:p>
          <a:p>
            <a:pPr marL="342900" indent="-342900" eaLnBrk="0" hangingPunct="0">
              <a:spcBef>
                <a:spcPct val="20000"/>
              </a:spcBef>
              <a:buFontTx/>
              <a:buChar char="•"/>
            </a:pPr>
            <a:r>
              <a:rPr lang="en-US" sz="3200" dirty="0"/>
              <a:t>N = number of at-risk persons in the population under study</a:t>
            </a:r>
          </a:p>
          <a:p>
            <a:pPr marL="342900" indent="-342900" eaLnBrk="0" hangingPunct="0">
              <a:spcBef>
                <a:spcPct val="20000"/>
              </a:spcBef>
              <a:buFontTx/>
              <a:buChar char="•"/>
            </a:pPr>
            <a:endParaRPr lang="en-US" sz="3200" dirty="0"/>
          </a:p>
          <a:p>
            <a:pPr marL="342900" indent="-342900" eaLnBrk="0" hangingPunct="0">
              <a:spcBef>
                <a:spcPct val="20000"/>
              </a:spcBef>
              <a:buFontTx/>
              <a:buChar char="•"/>
            </a:pPr>
            <a:r>
              <a:rPr lang="en-US" sz="3200" dirty="0"/>
              <a:t>T = time period during which the events are observed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Now That We Have Discussed Their Calculation, Why </a:t>
            </a:r>
            <a:r>
              <a:rPr lang="en-US" sz="3200" b="1" dirty="0">
                <a:solidFill>
                  <a:schemeClr val="tx2"/>
                </a:solidFill>
              </a:rPr>
              <a:t>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t>To calculate incidence </a:t>
            </a:r>
            <a:r>
              <a:rPr lang="en-US" sz="3200" dirty="0" smtClean="0"/>
              <a:t>in </a:t>
            </a:r>
            <a:r>
              <a:rPr lang="en-US" sz="3200" dirty="0"/>
              <a:t>a </a:t>
            </a:r>
            <a:r>
              <a:rPr lang="en-US" sz="3200" i="1" dirty="0"/>
              <a:t>dynamic</a:t>
            </a:r>
            <a:r>
              <a:rPr lang="en-US" sz="3200" dirty="0"/>
              <a:t> population (cohort) </a:t>
            </a:r>
          </a:p>
          <a:p>
            <a:pPr marL="1066800" lvl="3" indent="-609600" eaLnBrk="0" hangingPunct="0">
              <a:spcBef>
                <a:spcPct val="20000"/>
              </a:spcBef>
              <a:buFont typeface="Arial" charset="0"/>
              <a:buChar char="•"/>
            </a:pPr>
            <a:r>
              <a:rPr lang="en-US" sz="3200" dirty="0"/>
              <a:t>A descriptive </a:t>
            </a:r>
            <a:r>
              <a:rPr lang="en-US" sz="3200" dirty="0" smtClean="0"/>
              <a:t>objective: rates give fundamental understanding of disease burden</a:t>
            </a:r>
          </a:p>
          <a:p>
            <a:pPr marL="1371600" lvl="4" indent="-457200" eaLnBrk="0" hangingPunct="0">
              <a:spcBef>
                <a:spcPct val="20000"/>
              </a:spcBef>
              <a:buFontTx/>
              <a:buChar char="-"/>
            </a:pPr>
            <a:r>
              <a:rPr lang="en-US" sz="2800" dirty="0" smtClean="0"/>
              <a:t>Cumulative incidence would be impossible to calculate unless you had individual-level data</a:t>
            </a:r>
          </a:p>
          <a:p>
            <a:pPr marL="914400" lvl="4" eaLnBrk="0" hangingPunct="0">
              <a:spcBef>
                <a:spcPct val="20000"/>
              </a:spcBef>
            </a:pPr>
            <a:endParaRPr lang="en-US" sz="1000" dirty="0" smtClean="0"/>
          </a:p>
          <a:p>
            <a:pPr marL="1066800" lvl="3" indent="-609600" eaLnBrk="0" hangingPunct="0">
              <a:spcBef>
                <a:spcPct val="20000"/>
              </a:spcBef>
              <a:buFont typeface="Arial" charset="0"/>
              <a:buChar char="•"/>
            </a:pPr>
            <a:r>
              <a:rPr lang="en-US" sz="3200" dirty="0" smtClean="0"/>
              <a:t>Earlier example earlier of pancreatic cancer incidence rate in SF County</a:t>
            </a:r>
            <a:endParaRPr lang="en-US" sz="3200" dirty="0"/>
          </a:p>
          <a:p>
            <a:pPr lvl="1" eaLnBrk="0" hangingPunct="0">
              <a:spcBef>
                <a:spcPct val="20000"/>
              </a:spcBef>
            </a:pP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228600"/>
            <a:ext cx="9144000" cy="1143000"/>
          </a:xfrm>
        </p:spPr>
        <p:txBody>
          <a:bodyPr/>
          <a:lstStyle/>
          <a:p>
            <a:r>
              <a:rPr lang="en-US" sz="3600" b="1" dirty="0" smtClean="0"/>
              <a:t>Potential Weakness of Census Data</a:t>
            </a:r>
          </a:p>
        </p:txBody>
      </p:sp>
      <p:sp>
        <p:nvSpPr>
          <p:cNvPr id="66562" name="Rectangle 3"/>
          <p:cNvSpPr>
            <a:spLocks noGrp="1" noChangeArrowheads="1"/>
          </p:cNvSpPr>
          <p:nvPr>
            <p:ph type="body" idx="1"/>
          </p:nvPr>
        </p:nvSpPr>
        <p:spPr>
          <a:xfrm>
            <a:off x="152400" y="1371600"/>
            <a:ext cx="8763000" cy="4724400"/>
          </a:xfrm>
        </p:spPr>
        <p:txBody>
          <a:bodyPr/>
          <a:lstStyle/>
          <a:p>
            <a:r>
              <a:rPr lang="en-US" sz="3000" dirty="0" smtClean="0"/>
              <a:t>Calculating rates from US census population data is very useful but caution is required as a full census is only done every 10 years</a:t>
            </a:r>
          </a:p>
          <a:p>
            <a:pPr>
              <a:spcBef>
                <a:spcPct val="50000"/>
              </a:spcBef>
            </a:pPr>
            <a:r>
              <a:rPr lang="en-US" sz="3000" dirty="0" smtClean="0"/>
              <a:t>Interim estimates of population change are made by the Census but over 10 years denominators may become inaccurate</a:t>
            </a:r>
          </a:p>
          <a:p>
            <a:pPr>
              <a:spcBef>
                <a:spcPct val="50000"/>
              </a:spcBef>
            </a:pPr>
            <a:r>
              <a:rPr lang="en-US" sz="3000" dirty="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1826131601"/>
              </p:ext>
            </p:extLst>
          </p:nvPr>
        </p:nvGraphicFramePr>
        <p:xfrm>
          <a:off x="685800" y="1676400"/>
          <a:ext cx="7924800" cy="4114803"/>
        </p:xfrm>
        <a:graphic>
          <a:graphicData uri="http://schemas.openxmlformats.org/drawingml/2006/table">
            <a:tbl>
              <a:tblPr/>
              <a:tblGrid>
                <a:gridCol w="2590800"/>
                <a:gridCol w="2590800"/>
                <a:gridCol w="2743200"/>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163286" y="248193"/>
            <a:ext cx="8458200" cy="1200329"/>
          </a:xfrm>
          <a:prstGeom prst="rect">
            <a:avLst/>
          </a:prstGeom>
          <a:noFill/>
          <a:ln w="9525">
            <a:noFill/>
            <a:miter lim="800000"/>
            <a:headEnd/>
            <a:tailEnd/>
          </a:ln>
        </p:spPr>
        <p:txBody>
          <a:bodyPr wrap="square">
            <a:spAutoFit/>
          </a:bodyPr>
          <a:lstStyle/>
          <a:p>
            <a:pPr algn="ctr" eaLnBrk="0" hangingPunct="0"/>
            <a:r>
              <a:rPr lang="en-US" sz="3600" b="1" dirty="0"/>
              <a:t>Census Denominators for </a:t>
            </a:r>
            <a:endParaRPr lang="en-US" sz="3600" b="1" dirty="0" smtClean="0"/>
          </a:p>
          <a:p>
            <a:pPr algn="ctr" eaLnBrk="0" hangingPunct="0"/>
            <a:r>
              <a:rPr lang="en-US" sz="3600" b="1" dirty="0" smtClean="0"/>
              <a:t>Incidence Rates </a:t>
            </a:r>
            <a:r>
              <a:rPr lang="en-US" sz="3600" b="1" dirty="0"/>
              <a:t>are Estimates</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t>
            </a:r>
            <a:r>
              <a:rPr lang="en-US" dirty="0" smtClean="0"/>
              <a:t>al. </a:t>
            </a:r>
            <a:r>
              <a:rPr lang="en-US" dirty="0"/>
              <a:t>Report from </a:t>
            </a:r>
            <a:r>
              <a:rPr lang="en-US" dirty="0" smtClean="0"/>
              <a:t>No. Calif. </a:t>
            </a:r>
            <a:r>
              <a:rPr lang="en-US" dirty="0"/>
              <a:t>Cancer </a:t>
            </a:r>
            <a:r>
              <a:rPr lang="en-US" dirty="0" smtClean="0"/>
              <a:t>Center </a:t>
            </a:r>
            <a:r>
              <a:rPr lang="en-US" dirty="0"/>
              <a:t>2001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1143000"/>
            <a:ext cx="8686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solidFill>
                  <a:schemeClr val="bg1">
                    <a:lumMod val="85000"/>
                  </a:schemeClr>
                </a:solidFill>
              </a:rPr>
              <a:t>To calculate incidence </a:t>
            </a:r>
            <a:r>
              <a:rPr lang="en-US" sz="3200" dirty="0" smtClean="0">
                <a:solidFill>
                  <a:schemeClr val="bg1">
                    <a:lumMod val="85000"/>
                  </a:schemeClr>
                </a:solidFill>
              </a:rPr>
              <a:t>in </a:t>
            </a:r>
            <a:r>
              <a:rPr lang="en-US" sz="3200" dirty="0">
                <a:solidFill>
                  <a:schemeClr val="bg1">
                    <a:lumMod val="85000"/>
                  </a:schemeClr>
                </a:solidFill>
              </a:rPr>
              <a:t>a </a:t>
            </a:r>
            <a:r>
              <a:rPr lang="en-US" sz="3200" i="1" dirty="0">
                <a:solidFill>
                  <a:schemeClr val="bg1">
                    <a:lumMod val="85000"/>
                  </a:schemeClr>
                </a:solidFill>
              </a:rPr>
              <a:t>dynamic</a:t>
            </a:r>
            <a:r>
              <a:rPr lang="en-US" sz="3200" dirty="0">
                <a:solidFill>
                  <a:schemeClr val="bg1">
                    <a:lumMod val="85000"/>
                  </a:schemeClr>
                </a:solidFill>
              </a:rPr>
              <a:t> </a:t>
            </a:r>
            <a:r>
              <a:rPr lang="en-US" sz="3200" dirty="0" smtClean="0">
                <a:solidFill>
                  <a:schemeClr val="bg1">
                    <a:lumMod val="85000"/>
                  </a:schemeClr>
                </a:solidFill>
              </a:rPr>
              <a:t>cohort </a:t>
            </a:r>
          </a:p>
          <a:p>
            <a:pPr marL="609600" indent="-609600" eaLnBrk="0" hangingPunct="0">
              <a:spcBef>
                <a:spcPct val="20000"/>
              </a:spcBef>
              <a:buFontTx/>
              <a:buAutoNum type="arabicPeriod"/>
            </a:pPr>
            <a:endParaRPr lang="en-US" sz="1200" dirty="0"/>
          </a:p>
          <a:p>
            <a:pPr marL="609600" indent="-609600" eaLnBrk="0" hangingPunct="0">
              <a:spcBef>
                <a:spcPct val="20000"/>
              </a:spcBef>
              <a:buFontTx/>
              <a:buAutoNum type="arabicPeriod"/>
            </a:pPr>
            <a:r>
              <a:rPr lang="en-US" sz="3200" dirty="0"/>
              <a:t>To compare disease incidence in a </a:t>
            </a:r>
            <a:r>
              <a:rPr lang="en-US" sz="3200" i="1" dirty="0"/>
              <a:t>fixed </a:t>
            </a:r>
            <a:r>
              <a:rPr lang="en-US" sz="3200" dirty="0"/>
              <a:t>cohort  (individual-level data) with rate from a </a:t>
            </a:r>
            <a:r>
              <a:rPr lang="en-US" sz="3200" i="1" dirty="0"/>
              <a:t>dynamic</a:t>
            </a:r>
            <a:r>
              <a:rPr lang="en-US" sz="3200" dirty="0"/>
              <a:t> cohort (e.g</a:t>
            </a:r>
            <a:r>
              <a:rPr lang="en-US" sz="3200" dirty="0" smtClean="0"/>
              <a:t>., </a:t>
            </a:r>
            <a:r>
              <a:rPr lang="en-US" sz="3200" dirty="0"/>
              <a:t>the general population) </a:t>
            </a:r>
            <a:endParaRPr lang="en-US" sz="3200" dirty="0" smtClean="0"/>
          </a:p>
          <a:p>
            <a:pPr lvl="1" eaLnBrk="0" hangingPunct="0">
              <a:spcBef>
                <a:spcPct val="20000"/>
              </a:spcBef>
            </a:pPr>
            <a:r>
              <a:rPr lang="en-US" sz="3200" dirty="0"/>
              <a:t>	</a:t>
            </a:r>
            <a:r>
              <a:rPr lang="en-US" sz="3200" dirty="0" smtClean="0"/>
              <a:t>OR 	</a:t>
            </a:r>
          </a:p>
          <a:p>
            <a:pPr marL="914400" lvl="1" indent="-457200" eaLnBrk="0" hangingPunct="0">
              <a:spcBef>
                <a:spcPct val="20000"/>
              </a:spcBef>
            </a:pPr>
            <a:r>
              <a:rPr lang="en-US" sz="3200" dirty="0"/>
              <a:t>	</a:t>
            </a:r>
            <a:r>
              <a:rPr lang="en-US" sz="3200" dirty="0" smtClean="0"/>
              <a:t>to </a:t>
            </a:r>
            <a:r>
              <a:rPr lang="en-US" sz="3200" dirty="0"/>
              <a:t>compare incidences between 2 or more dynamic </a:t>
            </a:r>
            <a:r>
              <a:rPr lang="en-US" sz="3200" dirty="0" smtClean="0"/>
              <a:t>populations (e.g., two countries)</a:t>
            </a:r>
            <a:endParaRPr lang="en-US" sz="3200" dirty="0"/>
          </a:p>
          <a:p>
            <a:pPr marL="1371600" lvl="2" indent="-457200" eaLnBrk="0" hangingPunct="0">
              <a:spcBef>
                <a:spcPct val="20000"/>
              </a:spcBef>
              <a:buFontTx/>
              <a:buChar char="•"/>
            </a:pPr>
            <a:r>
              <a:rPr lang="en-US" sz="2800" dirty="0" smtClean="0"/>
              <a:t>These comparisons are “analytic” objectives</a:t>
            </a:r>
          </a:p>
          <a:p>
            <a:pPr marL="1371600" lvl="2" indent="-457200" eaLnBrk="0" hangingPunct="0">
              <a:spcBef>
                <a:spcPts val="0"/>
              </a:spcBef>
              <a:buFontTx/>
              <a:buChar char="•"/>
            </a:pPr>
            <a:r>
              <a:rPr lang="en-US" sz="2800" dirty="0" smtClean="0"/>
              <a:t>Rates are like a universal language or a handy jackknife.  You can bring them everywhere.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0" y="304800"/>
            <a:ext cx="8610600" cy="1143000"/>
          </a:xfrm>
        </p:spPr>
        <p:txBody>
          <a:bodyPr/>
          <a:lstStyle/>
          <a:p>
            <a:r>
              <a:rPr lang="en-US" sz="3600" b="1" dirty="0" smtClean="0"/>
              <a:t>(2a) Comparing a rate from a fixed cohort to the rate in the general population</a:t>
            </a:r>
          </a:p>
        </p:txBody>
      </p:sp>
      <p:sp>
        <p:nvSpPr>
          <p:cNvPr id="74754" name="Rectangle 5"/>
          <p:cNvSpPr>
            <a:spLocks noGrp="1" noChangeArrowheads="1"/>
          </p:cNvSpPr>
          <p:nvPr>
            <p:ph type="body" idx="1"/>
          </p:nvPr>
        </p:nvSpPr>
        <p:spPr>
          <a:xfrm>
            <a:off x="304800" y="1526232"/>
            <a:ext cx="8382000" cy="4724400"/>
          </a:xfrm>
        </p:spPr>
        <p:txBody>
          <a:bodyPr/>
          <a:lstStyle/>
          <a:p>
            <a:r>
              <a:rPr lang="en-US" sz="2800" dirty="0" smtClean="0"/>
              <a:t>Cohort study of petroleum refinery workers followed subjects for 36 years and found 765 deaths. </a:t>
            </a:r>
          </a:p>
          <a:p>
            <a:endParaRPr lang="en-US" sz="2800" dirty="0" smtClean="0"/>
          </a:p>
          <a:p>
            <a:r>
              <a:rPr lang="en-US" sz="2800" dirty="0" smtClean="0"/>
              <a:t>Research question: Was the mortality in these persons high, low, or just average?  (i.e., is working in this industry dangerous?)</a:t>
            </a:r>
          </a:p>
          <a:p>
            <a:pPr lvl="1"/>
            <a:r>
              <a:rPr lang="en-US" sz="2400" dirty="0" smtClean="0"/>
              <a:t>Answer:  need a comparator group</a:t>
            </a:r>
          </a:p>
          <a:p>
            <a:pPr lvl="1"/>
            <a:endParaRPr lang="en-US" sz="2400" dirty="0" smtClean="0"/>
          </a:p>
          <a:p>
            <a:r>
              <a:rPr lang="en-US" sz="2800" dirty="0" smtClean="0"/>
              <a:t>How would you calculate the mortality incidence in the cohort?</a:t>
            </a:r>
          </a:p>
        </p:txBody>
      </p:sp>
      <p:sp>
        <p:nvSpPr>
          <p:cNvPr id="2" name="TextBox 1"/>
          <p:cNvSpPr txBox="1"/>
          <p:nvPr/>
        </p:nvSpPr>
        <p:spPr>
          <a:xfrm>
            <a:off x="3733800" y="6019800"/>
            <a:ext cx="5181600" cy="461665"/>
          </a:xfrm>
          <a:prstGeom prst="rect">
            <a:avLst/>
          </a:prstGeom>
          <a:noFill/>
        </p:spPr>
        <p:txBody>
          <a:bodyPr wrap="square" rtlCol="0">
            <a:spAutoFit/>
          </a:bodyPr>
          <a:lstStyle/>
          <a:p>
            <a:r>
              <a:rPr lang="en-US" dirty="0" smtClean="0"/>
              <a:t>Austin &amp; </a:t>
            </a:r>
            <a:r>
              <a:rPr lang="en-US" dirty="0" err="1" smtClean="0"/>
              <a:t>Schnatter</a:t>
            </a:r>
            <a:r>
              <a:rPr lang="en-US" dirty="0" smtClean="0"/>
              <a:t> </a:t>
            </a:r>
            <a:r>
              <a:rPr lang="en-US" i="1" dirty="0" smtClean="0"/>
              <a:t>J </a:t>
            </a:r>
            <a:r>
              <a:rPr lang="en-US" i="1" dirty="0" err="1" smtClean="0"/>
              <a:t>Occup</a:t>
            </a:r>
            <a:r>
              <a:rPr lang="en-US" i="1" dirty="0" smtClean="0"/>
              <a:t> Med </a:t>
            </a:r>
            <a:r>
              <a:rPr lang="en-US" dirty="0" smtClean="0"/>
              <a:t>1983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533400" y="1676400"/>
            <a:ext cx="80010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a:t>
            </a:r>
            <a:r>
              <a:rPr lang="en-US" sz="2800" dirty="0" smtClean="0"/>
              <a:t>workers [fixed cohort]</a:t>
            </a:r>
            <a:endParaRPr lang="en-US" sz="2800" dirty="0"/>
          </a:p>
          <a:p>
            <a:pPr marL="742950" lvl="1" indent="-285750" eaLnBrk="0" hangingPunct="0">
              <a:lnSpc>
                <a:spcPct val="90000"/>
              </a:lnSpc>
              <a:spcBef>
                <a:spcPct val="20000"/>
              </a:spcBef>
              <a:buFontTx/>
              <a:buChar char="–"/>
            </a:pPr>
            <a:r>
              <a:rPr lang="en-US" dirty="0"/>
              <a:t>6,588 white male employees of Texas </a:t>
            </a:r>
            <a:r>
              <a:rPr lang="en-US" dirty="0" smtClean="0"/>
              <a:t>plant</a:t>
            </a:r>
          </a:p>
          <a:p>
            <a:pPr marL="742950" lvl="1" indent="-285750" eaLnBrk="0" hangingPunct="0">
              <a:lnSpc>
                <a:spcPct val="90000"/>
              </a:lnSpc>
              <a:spcBef>
                <a:spcPct val="20000"/>
              </a:spcBef>
              <a:buFontTx/>
              <a:buChar char="–"/>
            </a:pPr>
            <a:r>
              <a:rPr lang="en-US" dirty="0" smtClean="0"/>
              <a:t>Enrolled if employed 1941-50 </a:t>
            </a:r>
            <a:endParaRPr lang="en-US" dirty="0"/>
          </a:p>
          <a:p>
            <a:pPr marL="742950" lvl="1" indent="-285750" eaLnBrk="0" hangingPunct="0">
              <a:lnSpc>
                <a:spcPct val="90000"/>
              </a:lnSpc>
              <a:spcBef>
                <a:spcPct val="20000"/>
              </a:spcBef>
              <a:buFontTx/>
              <a:buChar char="–"/>
            </a:pPr>
            <a:r>
              <a:rPr lang="en-US" dirty="0"/>
              <a:t>Mortality </a:t>
            </a:r>
            <a:r>
              <a:rPr lang="en-US" dirty="0" smtClean="0"/>
              <a:t>from 1941-1977 from National Death Index</a:t>
            </a:r>
            <a:endParaRPr lang="en-US" dirty="0"/>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Could </a:t>
            </a:r>
            <a:r>
              <a:rPr lang="en-US" sz="2800" dirty="0" smtClean="0"/>
              <a:t>also calculate </a:t>
            </a:r>
            <a:r>
              <a:rPr lang="en-US" sz="2800" dirty="0"/>
              <a:t>K-M estimate of cumulative incidence (for 36 years of follow-up), but </a:t>
            </a:r>
            <a:r>
              <a:rPr lang="en-US" sz="2800" dirty="0" smtClean="0"/>
              <a:t>for what </a:t>
            </a:r>
            <a:r>
              <a:rPr lang="en-US" sz="2800" dirty="0"/>
              <a:t>comparison </a:t>
            </a:r>
            <a:r>
              <a:rPr lang="en-US" sz="2800" dirty="0" smtClean="0"/>
              <a:t>group could you derive a 36 year K-M estimate?</a:t>
            </a:r>
            <a:endParaRPr lang="en-US" sz="2800" dirty="0"/>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smtClean="0"/>
              <a:t>Solution:  compare </a:t>
            </a:r>
            <a:r>
              <a:rPr lang="en-US" sz="2800" u="sng" dirty="0" smtClean="0"/>
              <a:t>rate</a:t>
            </a:r>
            <a:r>
              <a:rPr lang="en-US" sz="2800" dirty="0" smtClean="0"/>
              <a:t> of death in this population to </a:t>
            </a:r>
            <a:r>
              <a:rPr lang="en-US" sz="2800" u="sng" dirty="0" smtClean="0"/>
              <a:t>rate</a:t>
            </a:r>
            <a:r>
              <a:rPr lang="en-US" sz="2800" dirty="0" smtClean="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smtClean="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smtClean="0"/>
          </a:p>
          <a:p>
            <a:pPr marL="914400" lvl="1" indent="-457200" eaLnBrk="0" hangingPunct="0">
              <a:spcBef>
                <a:spcPct val="20000"/>
              </a:spcBef>
              <a:buFont typeface="Times New Roman" panose="02020603050405020304" pitchFamily="18" charset="0"/>
              <a:buChar char="−"/>
            </a:pPr>
            <a:r>
              <a:rPr lang="en-US" dirty="0" smtClean="0"/>
              <a:t>Operationally: observed number of deaths in petro workers can </a:t>
            </a:r>
            <a:r>
              <a:rPr lang="en-US" dirty="0"/>
              <a:t>be compared to </a:t>
            </a:r>
            <a:r>
              <a:rPr lang="en-US" dirty="0" smtClean="0"/>
              <a:t>number of deaths that </a:t>
            </a:r>
            <a:r>
              <a:rPr lang="en-US" dirty="0"/>
              <a:t>would be expected if </a:t>
            </a:r>
            <a:r>
              <a:rPr lang="en-US" dirty="0" smtClean="0"/>
              <a:t>rate from reference </a:t>
            </a:r>
            <a:r>
              <a:rPr lang="en-US" dirty="0"/>
              <a:t>population (e.g., </a:t>
            </a:r>
            <a:r>
              <a:rPr lang="en-US" dirty="0" smtClean="0"/>
              <a:t>US </a:t>
            </a:r>
            <a:r>
              <a:rPr lang="en-US" dirty="0"/>
              <a:t>population) is applied to the </a:t>
            </a:r>
            <a:r>
              <a:rPr lang="en-US" dirty="0" smtClean="0"/>
              <a:t>petro workers</a:t>
            </a:r>
            <a:endParaRPr lang="en-US" dirty="0"/>
          </a:p>
          <a:p>
            <a:pPr marL="342900" indent="-342900" eaLnBrk="0" hangingPunct="0">
              <a:spcBef>
                <a:spcPct val="20000"/>
              </a:spcBef>
              <a:buFontTx/>
              <a:buChar char="•"/>
            </a:pP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smtClean="0"/>
              <a:t>The comparison can be done with an SMR.  (This is a </a:t>
            </a:r>
            <a:r>
              <a:rPr lang="en-US" b="1" dirty="0" smtClean="0"/>
              <a:t>measure of association </a:t>
            </a:r>
            <a:r>
              <a:rPr lang="en-US" dirty="0" smtClean="0"/>
              <a:t>- to be covered in more detail in later lectures - but we skip ahead here to illustrate usefulness of incidence rates.) </a:t>
            </a:r>
          </a:p>
          <a:p>
            <a:endParaRPr lang="en-US" sz="1400" dirty="0" smtClean="0"/>
          </a:p>
          <a:p>
            <a:r>
              <a:rPr lang="en-US" dirty="0" smtClean="0"/>
              <a:t>If U.S. death rates for age-sex-race-calendar period groups applied to the cohort, 924 deaths were expected in the cohort versus the 765 observed.</a:t>
            </a:r>
          </a:p>
          <a:p>
            <a:endParaRPr lang="en-US" sz="1400" dirty="0" smtClean="0"/>
          </a:p>
          <a:p>
            <a:r>
              <a:rPr lang="en-US" dirty="0" smtClean="0"/>
              <a:t>Illustrated on next slide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76200"/>
            <a:ext cx="8991600" cy="685800"/>
          </a:xfrm>
        </p:spPr>
        <p:txBody>
          <a:bodyPr/>
          <a:lstStyle/>
          <a:p>
            <a:r>
              <a:rPr lang="en-US" sz="3200" b="1" dirty="0" smtClean="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1234996259"/>
              </p:ext>
            </p:extLst>
          </p:nvPr>
        </p:nvGraphicFramePr>
        <p:xfrm>
          <a:off x="685800" y="685800"/>
          <a:ext cx="7772400" cy="5924042"/>
        </p:xfrm>
        <a:graphic>
          <a:graphicData uri="http://schemas.openxmlformats.org/drawingml/2006/table">
            <a:tbl>
              <a:tblPr/>
              <a:tblGrid>
                <a:gridCol w="1752600"/>
                <a:gridCol w="1447800"/>
                <a:gridCol w="1447800"/>
                <a:gridCol w="1524000"/>
                <a:gridCol w="1600200"/>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Expected N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Observed N deaths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40 - 45,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0.11/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45 - 50,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Measures of Incidence</a:t>
            </a:r>
          </a:p>
        </p:txBody>
      </p:sp>
      <p:sp>
        <p:nvSpPr>
          <p:cNvPr id="27650" name="Rectangle 3"/>
          <p:cNvSpPr>
            <a:spLocks noChangeArrowheads="1"/>
          </p:cNvSpPr>
          <p:nvPr/>
        </p:nvSpPr>
        <p:spPr bwMode="auto">
          <a:xfrm>
            <a:off x="304800" y="10668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The </a:t>
            </a:r>
            <a:r>
              <a:rPr lang="en-US" sz="3200" b="1" dirty="0"/>
              <a:t>proportion</a:t>
            </a:r>
            <a:r>
              <a:rPr lang="en-US" sz="3200" dirty="0"/>
              <a:t> of individuals who experience the event in a defined time period (E/N during some time T) = </a:t>
            </a:r>
            <a:r>
              <a:rPr lang="en-US" sz="3200" b="1" dirty="0"/>
              <a:t>cumulative incidence = </a:t>
            </a:r>
            <a:r>
              <a:rPr lang="en-US" sz="3200" b="1" dirty="0" smtClean="0"/>
              <a:t>risk</a:t>
            </a:r>
          </a:p>
          <a:p>
            <a:pPr marL="800100" lvl="1" indent="-342900" eaLnBrk="0" hangingPunct="0">
              <a:spcBef>
                <a:spcPct val="20000"/>
              </a:spcBef>
              <a:buFontTx/>
              <a:buChar char="•"/>
            </a:pPr>
            <a:r>
              <a:rPr lang="en-US" sz="3200" b="1" dirty="0" smtClean="0"/>
              <a:t>Formal term: cumulative incidence</a:t>
            </a:r>
          </a:p>
          <a:p>
            <a:pPr marL="800100" lvl="1" indent="-342900" eaLnBrk="0" hangingPunct="0">
              <a:spcBef>
                <a:spcPct val="20000"/>
              </a:spcBef>
              <a:buFontTx/>
              <a:buChar char="•"/>
            </a:pPr>
            <a:r>
              <a:rPr lang="en-US" sz="3200" b="1" dirty="0" smtClean="0"/>
              <a:t>Short hand: risk</a:t>
            </a:r>
          </a:p>
          <a:p>
            <a:pPr marL="800100" lvl="1" indent="-342900" eaLnBrk="0" hangingPunct="0">
              <a:spcBef>
                <a:spcPct val="20000"/>
              </a:spcBef>
              <a:buFontTx/>
              <a:buChar char="•"/>
            </a:pPr>
            <a:endParaRPr lang="en-US" sz="1600" b="1" dirty="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a:t>rate</a:t>
            </a:r>
          </a:p>
          <a:p>
            <a:pPr marL="914400" lvl="1" indent="-457200" eaLnBrk="0" hangingPunct="0">
              <a:spcBef>
                <a:spcPct val="20000"/>
              </a:spcBef>
              <a:buFont typeface="Arial" panose="020B0604020202020204" pitchFamily="34" charset="0"/>
              <a:buChar char="•"/>
            </a:pPr>
            <a:r>
              <a:rPr lang="en-US" sz="3200" b="1" dirty="0"/>
              <a:t>Formal term: incidence </a:t>
            </a:r>
            <a:r>
              <a:rPr lang="en-US" sz="3200" b="1" dirty="0" smtClean="0"/>
              <a:t>rate</a:t>
            </a:r>
          </a:p>
          <a:p>
            <a:pPr marL="914400" lvl="1" indent="-457200" eaLnBrk="0" hangingPunct="0">
              <a:spcBef>
                <a:spcPct val="20000"/>
              </a:spcBef>
              <a:buFont typeface="Arial" panose="020B0604020202020204" pitchFamily="34" charset="0"/>
              <a:buChar char="•"/>
            </a:pPr>
            <a:r>
              <a:rPr lang="en-US" sz="3200" b="1" dirty="0" smtClean="0"/>
              <a:t>Short hand:  rate or hazard</a:t>
            </a:r>
            <a:endParaRPr lang="en-US" sz="3200" b="1" dirty="0"/>
          </a:p>
        </p:txBody>
      </p:sp>
    </p:spTree>
    <p:extLst>
      <p:ext uri="{BB962C8B-B14F-4D97-AF65-F5344CB8AC3E}">
        <p14:creationId xmlns:p14="http://schemas.microsoft.com/office/powerpoint/2010/main" val="2925694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143000"/>
            <a:ext cx="8915400" cy="4724400"/>
          </a:xfrm>
        </p:spPr>
        <p:txBody>
          <a:bodyPr/>
          <a:lstStyle/>
          <a:p>
            <a:pPr marL="0" indent="0">
              <a:buNone/>
            </a:pPr>
            <a:endParaRPr lang="en-US" sz="1400" dirty="0" smtClean="0"/>
          </a:p>
          <a:p>
            <a:r>
              <a:rPr lang="en-US" dirty="0" smtClean="0"/>
              <a:t>Ratio of 765 observed/924 expected deaths  [Or, ratio of observed rate of 765 deaths/137,724 person-years and expected rate of 924 deaths/137,724 person-years]  = 0.83.  </a:t>
            </a:r>
          </a:p>
          <a:p>
            <a:pPr lvl="1"/>
            <a:r>
              <a:rPr lang="en-US" dirty="0" smtClean="0"/>
              <a:t>This is called a </a:t>
            </a:r>
            <a:r>
              <a:rPr lang="en-US" b="1" dirty="0" smtClean="0"/>
              <a:t>Standardized Mortality Ratio (SMR).</a:t>
            </a:r>
          </a:p>
          <a:p>
            <a:pPr marL="0" indent="0">
              <a:buNone/>
            </a:pPr>
            <a:r>
              <a:rPr lang="en-US" sz="1200" b="1" dirty="0" smtClean="0"/>
              <a:t>  </a:t>
            </a:r>
          </a:p>
          <a:p>
            <a:r>
              <a:rPr lang="en-US" dirty="0" smtClean="0"/>
              <a:t>Conclusion</a:t>
            </a:r>
            <a:r>
              <a:rPr lang="en-US" dirty="0"/>
              <a:t>:  </a:t>
            </a:r>
            <a:r>
              <a:rPr lang="en-US" dirty="0" smtClean="0"/>
              <a:t>After taking account of age-sex-race-calendar period:  </a:t>
            </a:r>
          </a:p>
          <a:p>
            <a:pPr lvl="1"/>
            <a:r>
              <a:rPr lang="en-US" dirty="0"/>
              <a:t>l</a:t>
            </a:r>
            <a:r>
              <a:rPr lang="en-US" dirty="0" smtClean="0"/>
              <a:t>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42"/>
          <p:cNvSpPr txBox="1">
            <a:spLocks noChangeArrowheads="1"/>
          </p:cNvSpPr>
          <p:nvPr/>
        </p:nvSpPr>
        <p:spPr bwMode="auto">
          <a:xfrm>
            <a:off x="152400" y="293668"/>
            <a:ext cx="4343400" cy="6309420"/>
          </a:xfrm>
          <a:prstGeom prst="rect">
            <a:avLst/>
          </a:prstGeom>
          <a:noFill/>
          <a:ln w="9525">
            <a:noFill/>
            <a:miter lim="800000"/>
            <a:headEnd/>
            <a:tailEnd/>
          </a:ln>
        </p:spPr>
        <p:txBody>
          <a:bodyPr wrap="square">
            <a:spAutoFit/>
          </a:bodyPr>
          <a:lstStyle/>
          <a:p>
            <a:pPr eaLnBrk="0" hangingPunct="0"/>
            <a:endParaRPr lang="en-US" sz="3200" dirty="0"/>
          </a:p>
          <a:p>
            <a:pPr eaLnBrk="0" hangingPunct="0"/>
            <a:endParaRPr lang="en-US" dirty="0"/>
          </a:p>
          <a:p>
            <a:pPr eaLnBrk="0" hangingPunct="0"/>
            <a:r>
              <a:rPr lang="en-US" sz="2800" dirty="0"/>
              <a:t>End stage renal disease:</a:t>
            </a:r>
          </a:p>
          <a:p>
            <a:pPr eaLnBrk="0" hangingPunct="0"/>
            <a:r>
              <a:rPr lang="en-US" sz="2800" b="1" dirty="0"/>
              <a:t>Cumulative incidence</a:t>
            </a:r>
            <a:r>
              <a:rPr lang="en-US" sz="2800" dirty="0"/>
              <a:t> </a:t>
            </a:r>
          </a:p>
          <a:p>
            <a:pPr eaLnBrk="0" hangingPunct="0"/>
            <a:r>
              <a:rPr lang="en-US" sz="2800" dirty="0"/>
              <a:t>of mortality </a:t>
            </a:r>
          </a:p>
          <a:p>
            <a:pPr eaLnBrk="0" hangingPunct="0"/>
            <a:r>
              <a:rPr lang="en-US" sz="2800" dirty="0"/>
              <a:t>within cohorts </a:t>
            </a:r>
          </a:p>
          <a:p>
            <a:pPr eaLnBrk="0" hangingPunct="0"/>
            <a:r>
              <a:rPr lang="en-US" sz="2800" dirty="0"/>
              <a:t>defined by age at diagnosis</a:t>
            </a:r>
          </a:p>
          <a:p>
            <a:pPr eaLnBrk="0" hangingPunct="0"/>
            <a:endParaRPr lang="en-US" sz="800" dirty="0"/>
          </a:p>
          <a:p>
            <a:pPr eaLnBrk="0" hangingPunct="0"/>
            <a:endParaRPr lang="en-US" sz="3200" dirty="0"/>
          </a:p>
          <a:p>
            <a:pPr eaLnBrk="0" hangingPunct="0"/>
            <a:r>
              <a:rPr lang="en-US" sz="2800" b="1" dirty="0"/>
              <a:t>Standardized mortality</a:t>
            </a:r>
          </a:p>
          <a:p>
            <a:pPr eaLnBrk="0" hangingPunct="0"/>
            <a:r>
              <a:rPr lang="en-US" sz="2800" b="1" dirty="0" smtClean="0"/>
              <a:t>ratios: </a:t>
            </a:r>
            <a:endParaRPr lang="en-US" sz="2800" b="1" dirty="0"/>
          </a:p>
          <a:p>
            <a:pPr eaLnBrk="0" hangingPunct="0"/>
            <a:r>
              <a:rPr lang="en-US" sz="2800" dirty="0" smtClean="0"/>
              <a:t>Children with renal disease</a:t>
            </a:r>
            <a:endParaRPr lang="en-US" sz="2800" dirty="0"/>
          </a:p>
          <a:p>
            <a:pPr eaLnBrk="0" hangingPunct="0"/>
            <a:r>
              <a:rPr lang="en-US" sz="2800" dirty="0"/>
              <a:t>compared with </a:t>
            </a:r>
            <a:r>
              <a:rPr lang="en-US" sz="2800" dirty="0" smtClean="0"/>
              <a:t>Australian children in</a:t>
            </a:r>
            <a:endParaRPr lang="en-US" sz="2800" dirty="0"/>
          </a:p>
          <a:p>
            <a:pPr eaLnBrk="0" hangingPunct="0"/>
            <a:r>
              <a:rPr lang="en-US" sz="2800" dirty="0"/>
              <a:t>g</a:t>
            </a:r>
            <a:r>
              <a:rPr lang="en-US" sz="2800" dirty="0" smtClean="0"/>
              <a:t>eneral population</a:t>
            </a:r>
            <a:endParaRPr lang="en-US" sz="2800" dirty="0"/>
          </a:p>
        </p:txBody>
      </p:sp>
      <p:sp>
        <p:nvSpPr>
          <p:cNvPr id="84994" name="Text Box 65"/>
          <p:cNvSpPr txBox="1">
            <a:spLocks noChangeArrowheads="1"/>
          </p:cNvSpPr>
          <p:nvPr/>
        </p:nvSpPr>
        <p:spPr bwMode="auto">
          <a:xfrm>
            <a:off x="76200" y="76200"/>
            <a:ext cx="9067800" cy="954107"/>
          </a:xfrm>
          <a:prstGeom prst="rect">
            <a:avLst/>
          </a:prstGeom>
          <a:noFill/>
          <a:ln w="9525">
            <a:noFill/>
            <a:miter lim="800000"/>
            <a:headEnd/>
            <a:tailEnd/>
          </a:ln>
        </p:spPr>
        <p:txBody>
          <a:bodyPr wrap="square">
            <a:spAutoFit/>
          </a:bodyPr>
          <a:lstStyle/>
          <a:p>
            <a:pPr algn="ctr" eaLnBrk="0" hangingPunct="0"/>
            <a:r>
              <a:rPr lang="en-US" sz="2800" b="1" dirty="0"/>
              <a:t>Example of using both cumulative incidence and incidence rates in the same </a:t>
            </a:r>
            <a:r>
              <a:rPr lang="en-US" sz="2800" b="1" dirty="0" smtClean="0"/>
              <a:t>report for </a:t>
            </a:r>
            <a:r>
              <a:rPr lang="en-US" sz="2800" b="1" dirty="0"/>
              <a:t>different purposes</a:t>
            </a:r>
          </a:p>
        </p:txBody>
      </p:sp>
      <p:graphicFrame>
        <p:nvGraphicFramePr>
          <p:cNvPr id="180452" name="Group 228"/>
          <p:cNvGraphicFramePr>
            <a:graphicFrameLocks noGrp="1"/>
          </p:cNvGraphicFramePr>
          <p:nvPr>
            <p:extLst>
              <p:ext uri="{D42A27DB-BD31-4B8C-83A1-F6EECF244321}">
                <p14:modId xmlns:p14="http://schemas.microsoft.com/office/powerpoint/2010/main" val="1585143369"/>
              </p:ext>
            </p:extLst>
          </p:nvPr>
        </p:nvGraphicFramePr>
        <p:xfrm>
          <a:off x="4191000" y="1244600"/>
          <a:ext cx="4724400" cy="1879600"/>
        </p:xfrm>
        <a:graphic>
          <a:graphicData uri="http://schemas.openxmlformats.org/drawingml/2006/table">
            <a:tbl>
              <a:tblPr/>
              <a:tblGrid>
                <a:gridCol w="1219200"/>
                <a:gridCol w="1143000"/>
                <a:gridCol w="1181100"/>
                <a:gridCol w="1181100"/>
              </a:tblGrid>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Age</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 yr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 yr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 yr</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5 - 9</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10 - 14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30%</a:t>
                      </a: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15 - 19</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14%</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21%</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0440" name="Group 216"/>
          <p:cNvGraphicFramePr>
            <a:graphicFrameLocks noGrp="1"/>
          </p:cNvGraphicFramePr>
          <p:nvPr>
            <p:extLst>
              <p:ext uri="{D42A27DB-BD31-4B8C-83A1-F6EECF244321}">
                <p14:modId xmlns:p14="http://schemas.microsoft.com/office/powerpoint/2010/main" val="4276954950"/>
              </p:ext>
            </p:extLst>
          </p:nvPr>
        </p:nvGraphicFramePr>
        <p:xfrm>
          <a:off x="4191000" y="3733800"/>
          <a:ext cx="4724400" cy="2232660"/>
        </p:xfrm>
        <a:graphic>
          <a:graphicData uri="http://schemas.openxmlformats.org/drawingml/2006/table">
            <a:tbl>
              <a:tblPr/>
              <a:tblGrid>
                <a:gridCol w="1181100"/>
                <a:gridCol w="1181100"/>
                <a:gridCol w="1181100"/>
                <a:gridCol w="1181100"/>
              </a:tblGrid>
              <a:tr h="774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Therapy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began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5 - 9   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10 - 14 yrs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15 - 19 yrs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1963 - 72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236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111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1973 - 82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20</a:t>
                      </a: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1983 - 92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30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37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35" name="Text Box 141"/>
          <p:cNvSpPr txBox="1">
            <a:spLocks noChangeArrowheads="1"/>
          </p:cNvSpPr>
          <p:nvPr/>
        </p:nvSpPr>
        <p:spPr bwMode="auto">
          <a:xfrm>
            <a:off x="762000" y="3352800"/>
            <a:ext cx="7467600" cy="457200"/>
          </a:xfrm>
          <a:prstGeom prst="rect">
            <a:avLst/>
          </a:prstGeom>
          <a:noFill/>
          <a:ln w="9525">
            <a:noFill/>
            <a:miter lim="800000"/>
            <a:headEnd/>
            <a:tailEnd/>
          </a:ln>
        </p:spPr>
        <p:txBody>
          <a:bodyPr>
            <a:spAutoFit/>
          </a:bodyPr>
          <a:lstStyle/>
          <a:p>
            <a:pPr eaLnBrk="0" hangingPunct="0"/>
            <a:endParaRPr lang="en-US" dirty="0"/>
          </a:p>
        </p:txBody>
      </p:sp>
      <p:sp>
        <p:nvSpPr>
          <p:cNvPr id="85036" name="Text Box 143"/>
          <p:cNvSpPr txBox="1">
            <a:spLocks noChangeArrowheads="1"/>
          </p:cNvSpPr>
          <p:nvPr/>
        </p:nvSpPr>
        <p:spPr bwMode="auto">
          <a:xfrm>
            <a:off x="4724400" y="6172200"/>
            <a:ext cx="3770313" cy="822325"/>
          </a:xfrm>
          <a:prstGeom prst="rect">
            <a:avLst/>
          </a:prstGeom>
          <a:noFill/>
          <a:ln w="9525">
            <a:noFill/>
            <a:miter lim="800000"/>
            <a:headEnd/>
            <a:tailEnd/>
          </a:ln>
        </p:spPr>
        <p:txBody>
          <a:bodyPr wrap="none">
            <a:spAutoFit/>
          </a:bodyPr>
          <a:lstStyle/>
          <a:p>
            <a:pPr eaLnBrk="0" hangingPunct="0"/>
            <a:r>
              <a:rPr lang="en-US" dirty="0"/>
              <a:t>McDonald et al., </a:t>
            </a:r>
            <a:r>
              <a:rPr lang="en-US" i="1" dirty="0"/>
              <a:t>NEJM </a:t>
            </a:r>
            <a:r>
              <a:rPr lang="en-US" dirty="0"/>
              <a:t>2004</a:t>
            </a:r>
          </a:p>
          <a:p>
            <a:pPr eaLnBrk="0" hangingPunct="0"/>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152400"/>
            <a:ext cx="7772400" cy="1143000"/>
          </a:xfrm>
        </p:spPr>
        <p:txBody>
          <a:bodyPr/>
          <a:lstStyle/>
          <a:p>
            <a:r>
              <a:rPr lang="en-US" sz="2800" b="1" dirty="0" smtClean="0"/>
              <a:t>Another example of SMR: </a:t>
            </a:r>
            <a:br>
              <a:rPr lang="en-US" sz="2800" b="1" dirty="0" smtClean="0"/>
            </a:br>
            <a:r>
              <a:rPr lang="en-US" sz="2800" b="1" dirty="0" smtClean="0"/>
              <a:t>Is mortality higher after a fracture?</a:t>
            </a:r>
          </a:p>
        </p:txBody>
      </p:sp>
      <p:pic>
        <p:nvPicPr>
          <p:cNvPr id="87042" name="Picture 4"/>
          <p:cNvPicPr>
            <a:picLocks noGrp="1" noChangeAspect="1" noChangeArrowheads="1"/>
          </p:cNvPicPr>
          <p:nvPr>
            <p:ph type="body" idx="1"/>
          </p:nvPr>
        </p:nvPicPr>
        <p:blipFill>
          <a:blip r:embed="rId3"/>
          <a:srcRect/>
          <a:stretch>
            <a:fillRect/>
          </a:stretch>
        </p:blipFill>
        <p:spPr>
          <a:xfrm>
            <a:off x="914400" y="1219200"/>
            <a:ext cx="7467600" cy="5203825"/>
          </a:xfrm>
        </p:spPr>
      </p:pic>
      <p:sp>
        <p:nvSpPr>
          <p:cNvPr id="87044" name="Rectangle 6"/>
          <p:cNvSpPr>
            <a:spLocks noChangeArrowheads="1"/>
          </p:cNvSpPr>
          <p:nvPr/>
        </p:nvSpPr>
        <p:spPr bwMode="auto">
          <a:xfrm>
            <a:off x="914400" y="2438400"/>
            <a:ext cx="60960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5" name="Rectangle 8"/>
          <p:cNvSpPr>
            <a:spLocks noChangeArrowheads="1"/>
          </p:cNvSpPr>
          <p:nvPr/>
        </p:nvSpPr>
        <p:spPr bwMode="auto">
          <a:xfrm>
            <a:off x="914400" y="4191000"/>
            <a:ext cx="60960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6" name="Text Box 10"/>
          <p:cNvSpPr txBox="1">
            <a:spLocks noChangeArrowheads="1"/>
          </p:cNvSpPr>
          <p:nvPr/>
        </p:nvSpPr>
        <p:spPr bwMode="auto">
          <a:xfrm>
            <a:off x="920262" y="5757437"/>
            <a:ext cx="7543800" cy="1015663"/>
          </a:xfrm>
          <a:prstGeom prst="rect">
            <a:avLst/>
          </a:prstGeom>
          <a:solidFill>
            <a:schemeClr val="bg1"/>
          </a:solidFill>
          <a:ln w="9525">
            <a:noFill/>
            <a:miter lim="800000"/>
            <a:headEnd/>
            <a:tailEnd/>
          </a:ln>
        </p:spPr>
        <p:txBody>
          <a:bodyPr>
            <a:spAutoFit/>
          </a:bodyPr>
          <a:lstStyle/>
          <a:p>
            <a:pPr eaLnBrk="0" hangingPunct="0">
              <a:spcBef>
                <a:spcPct val="50000"/>
              </a:spcBef>
            </a:pPr>
            <a:r>
              <a:rPr lang="en-US" sz="2000" dirty="0" smtClean="0"/>
              <a:t>SMR: Observed </a:t>
            </a:r>
            <a:r>
              <a:rPr lang="en-US" sz="2000" dirty="0"/>
              <a:t>mortality rate in Dubbo research </a:t>
            </a:r>
            <a:r>
              <a:rPr lang="en-US" sz="2000" dirty="0" smtClean="0"/>
              <a:t>population after fracture/expected rate calculated using mortality rates in general </a:t>
            </a:r>
            <a:r>
              <a:rPr lang="en-US" sz="2000" dirty="0"/>
              <a:t>population in Dubbo, Australia</a:t>
            </a:r>
          </a:p>
        </p:txBody>
      </p:sp>
      <p:sp>
        <p:nvSpPr>
          <p:cNvPr id="87043" name="Text Box 5"/>
          <p:cNvSpPr txBox="1">
            <a:spLocks noChangeArrowheads="1"/>
          </p:cNvSpPr>
          <p:nvPr/>
        </p:nvSpPr>
        <p:spPr bwMode="auto">
          <a:xfrm>
            <a:off x="5791200" y="6474162"/>
            <a:ext cx="2895600" cy="30480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i="1" dirty="0"/>
              <a:t>Bluic et al. JAMA 2009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gridCol w="788988"/>
                <a:gridCol w="1241425"/>
                <a:gridCol w="1593850"/>
                <a:gridCol w="1328737"/>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228600"/>
            <a:ext cx="7772400" cy="1143000"/>
          </a:xfrm>
        </p:spPr>
        <p:txBody>
          <a:bodyPr/>
          <a:lstStyle/>
          <a:p>
            <a:r>
              <a:rPr lang="en-US" sz="3600" b="1" dirty="0" smtClean="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762000" y="4837837"/>
            <a:ext cx="7772400" cy="1938992"/>
          </a:xfrm>
          <a:prstGeom prst="rect">
            <a:avLst/>
          </a:prstGeom>
          <a:noFill/>
          <a:ln w="9525">
            <a:noFill/>
            <a:miter lim="800000"/>
            <a:headEnd/>
            <a:tailEnd/>
          </a:ln>
        </p:spPr>
        <p:txBody>
          <a:bodyPr>
            <a:spAutoFit/>
          </a:bodyPr>
          <a:lstStyle/>
          <a:p>
            <a:pPr eaLnBrk="0" hangingPunct="0">
              <a:spcBef>
                <a:spcPct val="50000"/>
              </a:spcBef>
            </a:pPr>
            <a:r>
              <a:rPr lang="en-US" dirty="0"/>
              <a:t>Unadjusted rates do not take into account the different age structures of the populations in Beijing and </a:t>
            </a:r>
            <a:r>
              <a:rPr lang="en-US" dirty="0" smtClean="0"/>
              <a:t>Budapest. Used </a:t>
            </a:r>
            <a:r>
              <a:rPr lang="en-US" dirty="0"/>
              <a:t>“direct standardization” to </a:t>
            </a:r>
            <a:r>
              <a:rPr lang="en-US" dirty="0" smtClean="0"/>
              <a:t>calculate rate adjusted </a:t>
            </a:r>
            <a:r>
              <a:rPr lang="en-US" dirty="0"/>
              <a:t>for age (see Extra Slides</a:t>
            </a:r>
            <a:r>
              <a:rPr lang="en-US" dirty="0" smtClean="0"/>
              <a:t>).   Measure of association, comparing rates in Beijing and Budapest, goes from 7.8 to 3.2.</a:t>
            </a:r>
            <a:endParaRPr lang="en-US" dirty="0"/>
          </a:p>
        </p:txBody>
      </p:sp>
      <p:graphicFrame>
        <p:nvGraphicFramePr>
          <p:cNvPr id="39983" name="Group 47"/>
          <p:cNvGraphicFramePr>
            <a:graphicFrameLocks noGrp="1"/>
          </p:cNvGraphicFramePr>
          <p:nvPr>
            <p:ph idx="1"/>
            <p:extLst>
              <p:ext uri="{D42A27DB-BD31-4B8C-83A1-F6EECF244321}">
                <p14:modId xmlns:p14="http://schemas.microsoft.com/office/powerpoint/2010/main" val="3010972146"/>
              </p:ext>
            </p:extLst>
          </p:nvPr>
        </p:nvGraphicFramePr>
        <p:xfrm>
          <a:off x="685800" y="1371600"/>
          <a:ext cx="7772400" cy="3322320"/>
        </p:xfrm>
        <a:graphic>
          <a:graphicData uri="http://schemas.openxmlformats.org/drawingml/2006/table">
            <a:tbl>
              <a:tblPr/>
              <a:tblGrid>
                <a:gridCol w="3886200"/>
                <a:gridCol w="1828800"/>
                <a:gridCol w="2057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popn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smtClean="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smtClean="0">
                <a:solidFill>
                  <a:schemeClr val="bg1">
                    <a:lumMod val="85000"/>
                  </a:schemeClr>
                </a:solidFill>
              </a:rPr>
              <a:t>To calculate incidence from a dynamic cohort</a:t>
            </a:r>
          </a:p>
          <a:p>
            <a:pPr marL="609600" indent="-609600">
              <a:lnSpc>
                <a:spcPct val="80000"/>
              </a:lnSpc>
              <a:buFontTx/>
              <a:buAutoNum type="arabicPeriod"/>
            </a:pPr>
            <a:endParaRPr lang="en-US" sz="2800" dirty="0" smtClean="0">
              <a:solidFill>
                <a:schemeClr val="bg1">
                  <a:lumMod val="85000"/>
                </a:schemeClr>
              </a:solidFill>
            </a:endParaRPr>
          </a:p>
          <a:p>
            <a:pPr marL="609600" indent="-609600">
              <a:lnSpc>
                <a:spcPct val="80000"/>
              </a:lnSpc>
              <a:buFontTx/>
              <a:buAutoNum type="arabicPeriod"/>
            </a:pPr>
            <a:r>
              <a:rPr lang="en-US" sz="2800" dirty="0" smtClean="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smtClean="0"/>
          </a:p>
          <a:p>
            <a:pPr marL="609600" indent="-609600">
              <a:lnSpc>
                <a:spcPct val="80000"/>
              </a:lnSpc>
              <a:buFontTx/>
              <a:buAutoNum type="arabicPeriod"/>
            </a:pPr>
            <a:r>
              <a:rPr lang="en-US" sz="2800" dirty="0" smtClean="0"/>
              <a:t>To estimate incidence of outcomes associated with exposures that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52400" y="457200"/>
            <a:ext cx="8534400" cy="1143000"/>
          </a:xfrm>
        </p:spPr>
        <p:txBody>
          <a:bodyPr/>
          <a:lstStyle/>
          <a:p>
            <a:pPr marL="762000" indent="-762000"/>
            <a:r>
              <a:rPr lang="en-US" sz="3600" b="1" dirty="0" smtClean="0"/>
              <a:t>(3) To estimate incidence of outcomes associated with exposures that can change over time in individuals</a:t>
            </a:r>
          </a:p>
        </p:txBody>
      </p:sp>
      <p:sp>
        <p:nvSpPr>
          <p:cNvPr id="95234" name="Rectangle 3"/>
          <p:cNvSpPr>
            <a:spLocks noGrp="1" noChangeArrowheads="1"/>
          </p:cNvSpPr>
          <p:nvPr>
            <p:ph type="body" idx="1"/>
          </p:nvPr>
        </p:nvSpPr>
        <p:spPr>
          <a:xfrm>
            <a:off x="304800" y="2286000"/>
            <a:ext cx="8229600" cy="4114800"/>
          </a:xfrm>
        </p:spPr>
        <p:txBody>
          <a:bodyPr/>
          <a:lstStyle/>
          <a:p>
            <a:r>
              <a:rPr lang="en-US" dirty="0" smtClean="0"/>
              <a:t>Research question:  In a Medicaid database, is there an association between use of non-steroidal anti-inflammatory drugs (NSAIDs) and coronary artery disease (CAD)?</a:t>
            </a:r>
          </a:p>
          <a:p>
            <a:endParaRPr lang="en-US" dirty="0" smtClean="0"/>
          </a:p>
          <a:p>
            <a:r>
              <a:rPr lang="en-US" dirty="0" smtClean="0"/>
              <a:t>How would you study the relationship between NSAID use and CAD?</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smtClean="0"/>
              <a:t>Calculating stratified average incidence rates in cohorts</a:t>
            </a:r>
          </a:p>
        </p:txBody>
      </p:sp>
      <p:sp>
        <p:nvSpPr>
          <p:cNvPr id="97282" name="Rectangle 3"/>
          <p:cNvSpPr>
            <a:spLocks noGrp="1" noChangeArrowheads="1"/>
          </p:cNvSpPr>
          <p:nvPr>
            <p:ph type="body" idx="1"/>
          </p:nvPr>
        </p:nvSpPr>
        <p:spPr>
          <a:xfrm>
            <a:off x="0" y="1371600"/>
            <a:ext cx="9144000" cy="4724400"/>
          </a:xfrm>
        </p:spPr>
        <p:txBody>
          <a:bodyPr/>
          <a:lstStyle/>
          <a:p>
            <a:r>
              <a:rPr lang="en-US" dirty="0" smtClean="0"/>
              <a:t>For persons followed in a cohort some exposures may be </a:t>
            </a:r>
            <a:r>
              <a:rPr lang="en-US" b="1" dirty="0" smtClean="0"/>
              <a:t>fixed (time-invariant)</a:t>
            </a:r>
            <a:r>
              <a:rPr lang="en-US" dirty="0" smtClean="0"/>
              <a:t> but some are </a:t>
            </a:r>
            <a:r>
              <a:rPr lang="en-US" b="1" dirty="0" smtClean="0"/>
              <a:t>changing (time-variant, time-varying, time-dependent)</a:t>
            </a:r>
            <a:endParaRPr lang="en-US" dirty="0" smtClean="0"/>
          </a:p>
          <a:p>
            <a:pPr lvl="1"/>
            <a:r>
              <a:rPr lang="en-US" dirty="0" smtClean="0"/>
              <a:t>Biologic sex is fixed </a:t>
            </a:r>
          </a:p>
          <a:p>
            <a:pPr lvl="1"/>
            <a:r>
              <a:rPr lang="en-US" dirty="0"/>
              <a:t>T</a:t>
            </a:r>
            <a:r>
              <a:rPr lang="en-US" dirty="0" smtClean="0"/>
              <a:t>aking medications or getting regular exercise are behaviors that can change over time</a:t>
            </a:r>
          </a:p>
          <a:p>
            <a:pPr>
              <a:spcBef>
                <a:spcPct val="40000"/>
              </a:spcBef>
            </a:pPr>
            <a:r>
              <a:rPr lang="en-US" dirty="0" smtClean="0"/>
              <a:t>Adding up person-time </a:t>
            </a:r>
            <a:r>
              <a:rPr lang="en-US" i="1" dirty="0" smtClean="0"/>
              <a:t>in each exposure category</a:t>
            </a:r>
            <a:r>
              <a:rPr lang="en-US" dirty="0" smtClean="0"/>
              <a:t> to get a denominator of time at risk accommodates exposures that change over time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457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152400" y="20574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data base, 1987-1998: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are </a:t>
            </a:r>
            <a:r>
              <a:rPr lang="en-US" sz="3200" dirty="0"/>
              <a:t>NSAIDs associated with CAD?</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A cumulative incidence approach to the analysis does not seem correct</a:t>
            </a:r>
            <a:r>
              <a:rPr lang="en-US" sz="3200" dirty="0"/>
              <a:t>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a:t>Ray, </a:t>
            </a:r>
            <a:r>
              <a:rPr lang="en-US" i="1" dirty="0" smtClean="0"/>
              <a:t>Lancet</a:t>
            </a:r>
            <a:r>
              <a:rPr lang="en-US" dirty="0"/>
              <a:t> </a:t>
            </a:r>
            <a:r>
              <a:rPr lang="en-US" dirty="0" smtClean="0"/>
              <a:t> 2002</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t>No NSAID use</a:t>
            </a:r>
          </a:p>
          <a:p>
            <a:pPr eaLnBrk="0" hangingPunct="0">
              <a:spcBef>
                <a:spcPct val="100000"/>
              </a:spcBef>
            </a:pPr>
            <a:r>
              <a:rPr lang="en-US" sz="1800" dirty="0"/>
              <a:t>NSAID use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228600"/>
            <a:ext cx="7772400" cy="838200"/>
          </a:xfrm>
        </p:spPr>
        <p:txBody>
          <a:bodyPr/>
          <a:lstStyle/>
          <a:p>
            <a:r>
              <a:rPr lang="en-US" sz="4000" b="1" dirty="0" smtClean="0"/>
              <a:t>Rate versus Risk</a:t>
            </a:r>
          </a:p>
        </p:txBody>
      </p:sp>
      <p:sp>
        <p:nvSpPr>
          <p:cNvPr id="23554" name="Rectangle 5"/>
          <p:cNvSpPr>
            <a:spLocks noGrp="1" noChangeArrowheads="1"/>
          </p:cNvSpPr>
          <p:nvPr>
            <p:ph type="body" idx="1"/>
          </p:nvPr>
        </p:nvSpPr>
        <p:spPr>
          <a:xfrm>
            <a:off x="228600" y="1066800"/>
            <a:ext cx="8534400" cy="5257800"/>
          </a:xfrm>
        </p:spPr>
        <p:txBody>
          <a:bodyPr/>
          <a:lstStyle/>
          <a:p>
            <a:pPr>
              <a:lnSpc>
                <a:spcPct val="90000"/>
              </a:lnSpc>
            </a:pPr>
            <a:r>
              <a:rPr lang="en-US" dirty="0" smtClean="0"/>
              <a:t>Two basic measures of occurrence of new events </a:t>
            </a:r>
          </a:p>
          <a:p>
            <a:pPr lvl="1">
              <a:lnSpc>
                <a:spcPct val="90000"/>
              </a:lnSpc>
            </a:pPr>
            <a:r>
              <a:rPr lang="en-US" b="1" dirty="0" smtClean="0"/>
              <a:t>Cumulative incidence </a:t>
            </a:r>
            <a:r>
              <a:rPr lang="en-US" dirty="0" smtClean="0"/>
              <a:t>= incidence proportion = </a:t>
            </a:r>
            <a:r>
              <a:rPr lang="en-US" b="1" dirty="0" smtClean="0"/>
              <a:t>Risk</a:t>
            </a:r>
            <a:r>
              <a:rPr lang="en-US" dirty="0" smtClean="0"/>
              <a:t> = Probability of event in a given time period</a:t>
            </a:r>
          </a:p>
          <a:p>
            <a:pPr lvl="1">
              <a:lnSpc>
                <a:spcPct val="90000"/>
              </a:lnSpc>
            </a:pPr>
            <a:r>
              <a:rPr lang="en-US" b="1" dirty="0" smtClean="0"/>
              <a:t>Incidence rate </a:t>
            </a:r>
            <a:r>
              <a:rPr lang="en-US" dirty="0" smtClean="0"/>
              <a:t>= </a:t>
            </a:r>
            <a:r>
              <a:rPr lang="en-US" b="1" dirty="0" smtClean="0"/>
              <a:t>Rate</a:t>
            </a:r>
            <a:r>
              <a:rPr lang="en-US" dirty="0" smtClean="0"/>
              <a:t> = events per unit person-time</a:t>
            </a:r>
          </a:p>
          <a:p>
            <a:pPr lvl="1">
              <a:lnSpc>
                <a:spcPct val="90000"/>
              </a:lnSpc>
            </a:pPr>
            <a:endParaRPr lang="en-US" sz="1200" dirty="0" smtClean="0"/>
          </a:p>
          <a:p>
            <a:pPr>
              <a:lnSpc>
                <a:spcPct val="90000"/>
              </a:lnSpc>
            </a:pPr>
            <a:r>
              <a:rPr lang="en-US" dirty="0" smtClean="0"/>
              <a:t>Last week we discussed the concept of cumulative incidence</a:t>
            </a:r>
          </a:p>
          <a:p>
            <a:pPr lvl="1">
              <a:lnSpc>
                <a:spcPct val="90000"/>
              </a:lnSpc>
            </a:pPr>
            <a:r>
              <a:rPr lang="en-US" dirty="0" smtClean="0"/>
              <a:t>Most commonly calculated by the Kaplan-Meier estimator.  Can also use simple proportion, life-table or Aalen-Johansen method [later today].</a:t>
            </a:r>
          </a:p>
          <a:p>
            <a:pPr lvl="1">
              <a:lnSpc>
                <a:spcPct val="90000"/>
              </a:lnSpc>
            </a:pPr>
            <a:endParaRPr lang="en-US" sz="1200" dirty="0" smtClean="0"/>
          </a:p>
          <a:p>
            <a:pPr>
              <a:lnSpc>
                <a:spcPct val="90000"/>
              </a:lnSpc>
            </a:pPr>
            <a:r>
              <a:rPr lang="en-US" dirty="0" smtClean="0"/>
              <a:t>Incidence rate of disease is less intuitive but is the </a:t>
            </a:r>
            <a:r>
              <a:rPr lang="en-US" u="sng" dirty="0" smtClean="0"/>
              <a:t>more fundamental</a:t>
            </a:r>
            <a:r>
              <a:rPr lang="en-US" dirty="0" smtClean="0"/>
              <a:t> measure</a:t>
            </a:r>
          </a:p>
        </p:txBody>
      </p:sp>
    </p:spTree>
    <p:extLst>
      <p:ext uri="{BB962C8B-B14F-4D97-AF65-F5344CB8AC3E}">
        <p14:creationId xmlns:p14="http://schemas.microsoft.com/office/powerpoint/2010/main" val="1409276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Analysis of changing exposure with average incidence rates</a:t>
            </a:r>
          </a:p>
        </p:txBody>
      </p:sp>
      <p:sp>
        <p:nvSpPr>
          <p:cNvPr id="101378" name="Rectangle 5"/>
          <p:cNvSpPr>
            <a:spLocks noChangeArrowheads="1"/>
          </p:cNvSpPr>
          <p:nvPr/>
        </p:nvSpPr>
        <p:spPr bwMode="auto">
          <a:xfrm>
            <a:off x="381000" y="1295400"/>
            <a:ext cx="8534400" cy="27432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Person-time totaled for using and not using NSAIDs; CHD outcomes tallied</a:t>
            </a:r>
          </a:p>
          <a:p>
            <a:pPr marL="342900" indent="-342900" eaLnBrk="0" hangingPunct="0">
              <a:spcBef>
                <a:spcPct val="40000"/>
              </a:spcBef>
              <a:buFontTx/>
              <a:buChar char="•"/>
            </a:pPr>
            <a:r>
              <a:rPr lang="en-US" sz="3200" dirty="0"/>
              <a:t>A person can contribute to the denominator both for use and non-use but only after a 365 day </a:t>
            </a:r>
            <a:r>
              <a:rPr lang="en-US" sz="3200" b="1" dirty="0"/>
              <a:t>“wash out” period</a:t>
            </a:r>
            <a:r>
              <a:rPr lang="en-US" sz="32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3388817907"/>
              </p:ext>
            </p:extLst>
          </p:nvPr>
        </p:nvGraphicFramePr>
        <p:xfrm>
          <a:off x="762000" y="4064000"/>
          <a:ext cx="7467600" cy="2260600"/>
        </p:xfrm>
        <a:graphic>
          <a:graphicData uri="http://schemas.openxmlformats.org/drawingml/2006/table">
            <a:tbl>
              <a:tblPr/>
              <a:tblGrid>
                <a:gridCol w="1828800"/>
                <a:gridCol w="1905000"/>
                <a:gridCol w="1524000"/>
                <a:gridCol w="2209800"/>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CHD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smtClean="0"/>
              <a:t>Lancet</a:t>
            </a:r>
            <a:r>
              <a:rPr lang="en-US" dirty="0" smtClean="0"/>
              <a:t> </a:t>
            </a:r>
            <a:r>
              <a:rPr lang="en-US" dirty="0"/>
              <a:t>2002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a:t>
            </a:r>
            <a:r>
              <a:rPr lang="en-US" sz="2800" b="1" dirty="0" smtClean="0">
                <a:solidFill>
                  <a:schemeClr val="tx2"/>
                </a:solidFill>
              </a:rPr>
              <a:t>Stata</a:t>
            </a:r>
            <a:endParaRPr lang="en-US" sz="2800" b="1" dirty="0">
              <a:solidFill>
                <a:schemeClr val="tx2"/>
              </a:solidFill>
            </a:endParaRPr>
          </a:p>
        </p:txBody>
      </p:sp>
      <p:sp>
        <p:nvSpPr>
          <p:cNvPr id="48131" name="Text Box 1027"/>
          <p:cNvSpPr txBox="1">
            <a:spLocks noChangeArrowheads="1"/>
          </p:cNvSpPr>
          <p:nvPr/>
        </p:nvSpPr>
        <p:spPr bwMode="auto">
          <a:xfrm>
            <a:off x="533400" y="685800"/>
            <a:ext cx="8077200" cy="5318125"/>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.strate     </a:t>
            </a:r>
            <a:r>
              <a:rPr lang="en-US" dirty="0" smtClean="0"/>
              <a:t>(gives </a:t>
            </a:r>
            <a:r>
              <a:rPr lang="en-US" dirty="0"/>
              <a:t>person-time </a:t>
            </a:r>
            <a:r>
              <a:rPr lang="en-US" dirty="0" smtClean="0"/>
              <a:t>rate)</a:t>
            </a:r>
            <a:endParaRPr lang="en-US" dirty="0"/>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biliary cirrhosis data,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12.8 </a:t>
            </a:r>
            <a:r>
              <a:rPr lang="en-US" i="1" dirty="0" smtClean="0"/>
              <a:t>deaths per </a:t>
            </a:r>
            <a:r>
              <a:rPr lang="en-US" i="1" dirty="0"/>
              <a:t>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a:t>
            </a:r>
            <a:r>
              <a:rPr lang="en-US" dirty="0" smtClean="0">
                <a:solidFill>
                  <a:srgbClr val="FF0000"/>
                </a:solidFill>
              </a:rPr>
              <a:t>(not always years!!  Y represents whatever native units </a:t>
            </a:r>
            <a:r>
              <a:rPr lang="en-US" dirty="0">
                <a:solidFill>
                  <a:srgbClr val="FF0000"/>
                </a:solidFill>
              </a:rPr>
              <a:t>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a:t>
            </a:r>
            <a:r>
              <a:rPr lang="en-US" sz="3600" b="1" dirty="0" smtClean="0">
                <a:solidFill>
                  <a:schemeClr val="tx2"/>
                </a:solidFill>
              </a:rPr>
              <a:t>Stata</a:t>
            </a:r>
            <a:endParaRPr lang="en-US" sz="3600" b="1" dirty="0">
              <a:solidFill>
                <a:schemeClr val="tx2"/>
              </a:solidFill>
            </a:endParaRPr>
          </a:p>
        </p:txBody>
      </p:sp>
      <p:sp>
        <p:nvSpPr>
          <p:cNvPr id="107522" name="Text Box 3"/>
          <p:cNvSpPr txBox="1">
            <a:spLocks noChangeArrowheads="1"/>
          </p:cNvSpPr>
          <p:nvPr/>
        </p:nvSpPr>
        <p:spPr bwMode="auto">
          <a:xfrm>
            <a:off x="457200" y="1028700"/>
            <a:ext cx="8610600" cy="5448300"/>
          </a:xfrm>
          <a:prstGeom prst="rect">
            <a:avLst/>
          </a:prstGeom>
          <a:noFill/>
          <a:ln w="9525">
            <a:noFill/>
            <a:miter lim="800000"/>
            <a:headEnd/>
            <a:tailEnd/>
          </a:ln>
        </p:spPr>
        <p:txBody>
          <a:bodyPr>
            <a:spAutoFit/>
          </a:bodyPr>
          <a:lstStyle/>
          <a:p>
            <a:pPr eaLnBrk="0" hangingPunct="0"/>
            <a:r>
              <a:rPr lang="en-US" b="1" dirty="0" smtClean="0"/>
              <a:t>Stata </a:t>
            </a:r>
            <a:r>
              <a:rPr lang="en-US" b="1" dirty="0"/>
              <a:t>has an option to use it like a calculator for</a:t>
            </a:r>
          </a:p>
          <a:p>
            <a:pPr eaLnBrk="0" hangingPunct="0"/>
            <a:r>
              <a:rPr lang="en-US" b="1" dirty="0"/>
              <a:t>various computations without </a:t>
            </a:r>
            <a:r>
              <a:rPr lang="en-US" b="1" dirty="0" smtClean="0"/>
              <a:t>loading in a </a:t>
            </a:r>
            <a:r>
              <a:rPr lang="en-US" b="1" dirty="0"/>
              <a:t>data set.</a:t>
            </a:r>
          </a:p>
          <a:p>
            <a:pPr eaLnBrk="0" hangingPunct="0">
              <a:spcBef>
                <a:spcPct val="50000"/>
              </a:spcBef>
            </a:pPr>
            <a:r>
              <a:rPr lang="en-US" b="1" dirty="0" smtClean="0"/>
              <a:t>Termed “immediate” </a:t>
            </a:r>
            <a:r>
              <a:rPr lang="en-US" b="1" dirty="0"/>
              <a:t>commands.</a:t>
            </a:r>
          </a:p>
          <a:p>
            <a:pPr eaLnBrk="0" hangingPunct="0">
              <a:spcBef>
                <a:spcPct val="50000"/>
              </a:spcBef>
            </a:pPr>
            <a:r>
              <a:rPr lang="en-US" b="1" dirty="0" smtClean="0"/>
              <a:t>Example: </a:t>
            </a:r>
            <a:r>
              <a:rPr lang="en-US" b="1" dirty="0"/>
              <a:t>to calculate the person-time rate and confidence interval from events and follow-up time:</a:t>
            </a:r>
          </a:p>
          <a:p>
            <a:pPr eaLnBrk="0" hangingPunct="0"/>
            <a:endParaRPr lang="en-US" b="1" dirty="0"/>
          </a:p>
          <a:p>
            <a:pPr eaLnBrk="0" hangingPunct="0">
              <a:spcBef>
                <a:spcPct val="50000"/>
              </a:spcBef>
            </a:pPr>
            <a:r>
              <a:rPr lang="en-US" b="1" dirty="0"/>
              <a:t>. cii  </a:t>
            </a:r>
            <a:r>
              <a:rPr lang="en-US" b="1" i="1" dirty="0"/>
              <a:t>#person-time units  #events, </a:t>
            </a:r>
            <a:r>
              <a:rPr lang="en-US" b="1" dirty="0"/>
              <a:t>poisson</a:t>
            </a:r>
            <a:endParaRPr lang="en-US" b="1" i="1" dirty="0"/>
          </a:p>
          <a:p>
            <a:pPr eaLnBrk="0" hangingPunct="0">
              <a:spcBef>
                <a:spcPct val="50000"/>
              </a:spcBef>
            </a:pPr>
            <a:r>
              <a:rPr lang="en-US" b="1" dirty="0"/>
              <a:t>e.g., 6 events occur in 10 person-years of follow-up:</a:t>
            </a:r>
          </a:p>
          <a:p>
            <a:pPr lvl="2" eaLnBrk="0" hangingPunct="0">
              <a:spcBef>
                <a:spcPct val="50000"/>
              </a:spcBef>
            </a:pPr>
            <a:r>
              <a:rPr lang="en-US" b="1" dirty="0"/>
              <a:t>. cii 10 6, poisson</a:t>
            </a:r>
          </a:p>
          <a:p>
            <a:pPr lvl="2" eaLnBrk="0" hangingPunct="0">
              <a:spcBef>
                <a:spcPct val="50000"/>
              </a:spcBef>
            </a:pPr>
            <a:r>
              <a:rPr lang="en-US" b="1" dirty="0"/>
              <a:t>Rate = 0.6 per person-year</a:t>
            </a:r>
          </a:p>
          <a:p>
            <a:pPr lvl="2" eaLnBrk="0" hangingPunct="0">
              <a:spcBef>
                <a:spcPct val="50000"/>
              </a:spcBef>
            </a:pPr>
            <a:r>
              <a:rPr lang="en-US" b="1" dirty="0"/>
              <a:t>95% CI = 0.220 – 1.306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457200" y="152400"/>
            <a:ext cx="7772400" cy="1143000"/>
          </a:xfrm>
        </p:spPr>
        <p:txBody>
          <a:bodyPr/>
          <a:lstStyle/>
          <a:p>
            <a:r>
              <a:rPr lang="en-US" sz="3600" b="1" dirty="0" smtClean="0"/>
              <a:t>Assumptions in </a:t>
            </a:r>
            <a:r>
              <a:rPr lang="en-US" sz="3600" b="1" dirty="0" smtClean="0"/>
              <a:t>Calculation </a:t>
            </a:r>
            <a:r>
              <a:rPr lang="en-US" sz="3600" b="1" dirty="0" smtClean="0"/>
              <a:t>of </a:t>
            </a:r>
            <a:br>
              <a:rPr lang="en-US" sz="3600" b="1" dirty="0" smtClean="0"/>
            </a:br>
            <a:r>
              <a:rPr lang="en-US" sz="3600" b="1" dirty="0" smtClean="0"/>
              <a:t>Average Incidence Rate</a:t>
            </a:r>
          </a:p>
        </p:txBody>
      </p:sp>
      <p:sp>
        <p:nvSpPr>
          <p:cNvPr id="109570" name="Rectangle 3"/>
          <p:cNvSpPr>
            <a:spLocks noGrp="1" noChangeArrowheads="1"/>
          </p:cNvSpPr>
          <p:nvPr>
            <p:ph type="body" idx="1"/>
          </p:nvPr>
        </p:nvSpPr>
        <p:spPr>
          <a:xfrm>
            <a:off x="228600" y="1676400"/>
            <a:ext cx="8763000" cy="3200400"/>
          </a:xfrm>
        </p:spPr>
        <p:txBody>
          <a:bodyPr/>
          <a:lstStyle/>
          <a:p>
            <a:r>
              <a:rPr lang="en-US" dirty="0" smtClean="0"/>
              <a:t>So far, we have considered the “average” incidence rate</a:t>
            </a:r>
          </a:p>
          <a:p>
            <a:pPr lvl="1"/>
            <a:r>
              <a:rPr lang="en-US" sz="3200" dirty="0" smtClean="0"/>
              <a:t>calculated over a discrete period of time</a:t>
            </a:r>
          </a:p>
          <a:p>
            <a:pPr lvl="1"/>
            <a:r>
              <a:rPr lang="en-US" sz="3200" i="1" dirty="0" smtClean="0"/>
              <a:t>assumed to be constant over that period of time</a:t>
            </a:r>
          </a:p>
          <a:p>
            <a:pPr lvl="1"/>
            <a:endParaRPr lang="en-US" sz="3200" i="1" dirty="0" smtClean="0"/>
          </a:p>
          <a:p>
            <a:r>
              <a:rPr lang="en-US" dirty="0" smtClean="0"/>
              <a:t>However, this assumption may not be met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228600"/>
            <a:ext cx="7772400" cy="609600"/>
          </a:xfrm>
        </p:spPr>
        <p:txBody>
          <a:bodyPr/>
          <a:lstStyle/>
          <a:p>
            <a:r>
              <a:rPr lang="en-US" sz="4000" b="1" dirty="0" smtClean="0"/>
              <a:t>Constant Rate</a:t>
            </a:r>
          </a:p>
        </p:txBody>
      </p:sp>
      <p:graphicFrame>
        <p:nvGraphicFramePr>
          <p:cNvPr id="5129" name="Object 9"/>
          <p:cNvGraphicFramePr>
            <a:graphicFrameLocks noGrp="1" noChangeAspect="1"/>
          </p:cNvGraphicFramePr>
          <p:nvPr>
            <p:ph sz="quarter" idx="2"/>
            <p:extLst>
              <p:ext uri="{D42A27DB-BD31-4B8C-83A1-F6EECF244321}">
                <p14:modId xmlns:p14="http://schemas.microsoft.com/office/powerpoint/2010/main" val="3525726698"/>
              </p:ext>
            </p:extLst>
          </p:nvPr>
        </p:nvGraphicFramePr>
        <p:xfrm>
          <a:off x="558800" y="3362325"/>
          <a:ext cx="7002463" cy="2643188"/>
        </p:xfrm>
        <a:graphic>
          <a:graphicData uri="http://schemas.openxmlformats.org/presentationml/2006/ole">
            <mc:AlternateContent xmlns:mc="http://schemas.openxmlformats.org/markup-compatibility/2006">
              <mc:Choice xmlns:v="urn:schemas-microsoft-com:vml" Requires="v">
                <p:oleObj spid="_x0000_s5262" name="Worksheet" r:id="rId4" imgW="2952720" imgH="1114425" progId="Excel.Sheet.8">
                  <p:embed/>
                </p:oleObj>
              </mc:Choice>
              <mc:Fallback>
                <p:oleObj name="Worksheet" r:id="rId4" imgW="2952720" imgH="1114425" progId="Excel.Sheet.8">
                  <p:embed/>
                  <p:pic>
                    <p:nvPicPr>
                      <p:cNvPr id="0" name="Picture 9"/>
                      <p:cNvPicPr>
                        <a:picLocks noGrp="1" noChangeAspect="1" noChangeArrowheads="1"/>
                      </p:cNvPicPr>
                      <p:nvPr/>
                    </p:nvPicPr>
                    <p:blipFill>
                      <a:blip r:embed="rId5"/>
                      <a:srcRect/>
                      <a:stretch>
                        <a:fillRect/>
                      </a:stretch>
                    </p:blipFill>
                    <p:spPr bwMode="auto">
                      <a:xfrm>
                        <a:off x="558800" y="3362325"/>
                        <a:ext cx="7002463" cy="2643188"/>
                      </a:xfrm>
                      <a:prstGeom prst="rect">
                        <a:avLst/>
                      </a:prstGeom>
                      <a:noFill/>
                      <a:ln>
                        <a:noFill/>
                      </a:ln>
                      <a:effectLst/>
                      <a:extLst/>
                    </p:spPr>
                  </p:pic>
                </p:oleObj>
              </mc:Fallback>
            </mc:AlternateContent>
          </a:graphicData>
        </a:graphic>
      </p:graphicFrame>
      <p:sp>
        <p:nvSpPr>
          <p:cNvPr id="3" name="TextBox 2"/>
          <p:cNvSpPr txBox="1"/>
          <p:nvPr/>
        </p:nvSpPr>
        <p:spPr>
          <a:xfrm>
            <a:off x="990600" y="1663005"/>
            <a:ext cx="6705600" cy="1384995"/>
          </a:xfrm>
          <a:prstGeom prst="rect">
            <a:avLst/>
          </a:prstGeom>
          <a:noFill/>
        </p:spPr>
        <p:txBody>
          <a:bodyPr wrap="square" rtlCol="0">
            <a:spAutoFit/>
          </a:bodyPr>
          <a:lstStyle/>
          <a:p>
            <a:r>
              <a:rPr lang="en-US" sz="2800" dirty="0" smtClean="0"/>
              <a:t>Average incidence rate, calculated previously, was 0.13 deaths per person-year.  If we plot this </a:t>
            </a:r>
            <a:r>
              <a:rPr lang="en-US" sz="2800" u="sng" dirty="0" smtClean="0"/>
              <a:t>constant</a:t>
            </a:r>
            <a:r>
              <a:rPr lang="en-US" sz="2800" dirty="0" smtClean="0"/>
              <a:t> rate, we get:  </a:t>
            </a:r>
            <a:endParaRPr lang="en-US" sz="2800" dirty="0"/>
          </a:p>
        </p:txBody>
      </p:sp>
      <p:sp>
        <p:nvSpPr>
          <p:cNvPr id="4" name="TextBox 3"/>
          <p:cNvSpPr txBox="1"/>
          <p:nvPr/>
        </p:nvSpPr>
        <p:spPr>
          <a:xfrm>
            <a:off x="304800" y="1010943"/>
            <a:ext cx="8534400" cy="584775"/>
          </a:xfrm>
          <a:prstGeom prst="rect">
            <a:avLst/>
          </a:prstGeom>
          <a:noFill/>
        </p:spPr>
        <p:txBody>
          <a:bodyPr wrap="square" rtlCol="0">
            <a:spAutoFit/>
          </a:bodyPr>
          <a:lstStyle/>
          <a:p>
            <a:r>
              <a:rPr lang="en-US" sz="3200" b="1" dirty="0" smtClean="0"/>
              <a:t>Example: Mortality </a:t>
            </a:r>
            <a:r>
              <a:rPr lang="en-US" sz="3200" b="1" dirty="0"/>
              <a:t>in biliary cirrhosis </a:t>
            </a:r>
            <a:r>
              <a:rPr lang="en-US" sz="3200" b="1" dirty="0" smtClean="0"/>
              <a:t>cohort</a:t>
            </a:r>
            <a:endParaRPr lang="en-US" sz="3200" b="1" dirty="0"/>
          </a:p>
        </p:txBody>
      </p:sp>
      <p:sp>
        <p:nvSpPr>
          <p:cNvPr id="2" name="TextBox 1"/>
          <p:cNvSpPr txBox="1"/>
          <p:nvPr/>
        </p:nvSpPr>
        <p:spPr>
          <a:xfrm>
            <a:off x="533400" y="5630217"/>
            <a:ext cx="4876800" cy="461665"/>
          </a:xfrm>
          <a:prstGeom prst="rect">
            <a:avLst/>
          </a:prstGeom>
          <a:noFill/>
        </p:spPr>
        <p:txBody>
          <a:bodyPr wrap="square" rtlCol="0">
            <a:spAutoFit/>
          </a:bodyPr>
          <a:lstStyle/>
          <a:p>
            <a:r>
              <a:rPr lang="en-US" dirty="0" smtClean="0"/>
              <a:t>*deaths per person-year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Constant Rate</a:t>
            </a:r>
          </a:p>
        </p:txBody>
      </p:sp>
      <p:sp>
        <p:nvSpPr>
          <p:cNvPr id="3" name="TextBox 2"/>
          <p:cNvSpPr txBox="1"/>
          <p:nvPr/>
        </p:nvSpPr>
        <p:spPr>
          <a:xfrm>
            <a:off x="1143000" y="5257800"/>
            <a:ext cx="2438400" cy="954107"/>
          </a:xfrm>
          <a:prstGeom prst="rect">
            <a:avLst/>
          </a:prstGeom>
          <a:noFill/>
        </p:spPr>
        <p:txBody>
          <a:bodyPr wrap="square" rtlCol="0">
            <a:spAutoFit/>
          </a:bodyPr>
          <a:lstStyle/>
          <a:p>
            <a:r>
              <a:rPr lang="en-US" sz="2800" dirty="0" smtClean="0"/>
              <a:t>Assuming a constant rate </a:t>
            </a:r>
            <a:endParaRPr lang="en-US" sz="2800" dirty="0"/>
          </a:p>
        </p:txBody>
      </p:sp>
      <p:sp>
        <p:nvSpPr>
          <p:cNvPr id="4" name="TextBox 3"/>
          <p:cNvSpPr txBox="1"/>
          <p:nvPr/>
        </p:nvSpPr>
        <p:spPr>
          <a:xfrm>
            <a:off x="1447800" y="1066800"/>
            <a:ext cx="6400800" cy="584775"/>
          </a:xfrm>
          <a:prstGeom prst="rect">
            <a:avLst/>
          </a:prstGeom>
          <a:noFill/>
        </p:spPr>
        <p:txBody>
          <a:bodyPr wrap="square" rtlCol="0">
            <a:spAutoFit/>
          </a:bodyPr>
          <a:lstStyle/>
          <a:p>
            <a:r>
              <a:rPr lang="en-US" sz="3200" dirty="0"/>
              <a:t>Mortality 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4"/>
          <a:srcRect t="8999" b="-11000"/>
          <a:stretch/>
        </p:blipFill>
        <p:spPr bwMode="auto">
          <a:xfrm>
            <a:off x="4724400" y="2103120"/>
            <a:ext cx="4191000" cy="3108960"/>
          </a:xfrm>
          <a:prstGeom prst="rect">
            <a:avLst/>
          </a:prstGeom>
          <a:noFill/>
          <a:ln w="9525">
            <a:noFill/>
            <a:miter lim="800000"/>
            <a:headEnd/>
            <a:tailEnd/>
          </a:ln>
        </p:spPr>
      </p:pic>
      <p:graphicFrame>
        <p:nvGraphicFramePr>
          <p:cNvPr id="2" name="Object 1"/>
          <p:cNvGraphicFramePr>
            <a:graphicFrameLocks noGrp="1" noChangeAspect="1"/>
          </p:cNvGraphicFramePr>
          <p:nvPr>
            <p:extLst>
              <p:ext uri="{D42A27DB-BD31-4B8C-83A1-F6EECF244321}">
                <p14:modId xmlns:p14="http://schemas.microsoft.com/office/powerpoint/2010/main" val="4268072831"/>
              </p:ext>
            </p:extLst>
          </p:nvPr>
        </p:nvGraphicFramePr>
        <p:xfrm>
          <a:off x="38100" y="2219038"/>
          <a:ext cx="4808678" cy="2267524"/>
        </p:xfrm>
        <a:graphic>
          <a:graphicData uri="http://schemas.openxmlformats.org/presentationml/2006/ole">
            <mc:AlternateContent xmlns:mc="http://schemas.openxmlformats.org/markup-compatibility/2006">
              <mc:Choice xmlns:v="urn:schemas-microsoft-com:vml" Requires="v">
                <p:oleObj spid="_x0000_s7283" name="Worksheet" r:id="rId5" imgW="2752725" imgH="1448003" progId="Excel.Sheet.8">
                  <p:embed/>
                </p:oleObj>
              </mc:Choice>
              <mc:Fallback>
                <p:oleObj name="Worksheet" r:id="rId5" imgW="2752725" imgH="1448003" progId="Excel.Sheet.8">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2219038"/>
                        <a:ext cx="4808678" cy="2267524"/>
                      </a:xfrm>
                      <a:prstGeom prst="rect">
                        <a:avLst/>
                      </a:prstGeom>
                      <a:noFill/>
                      <a:ln>
                        <a:noFill/>
                      </a:ln>
                    </p:spPr>
                  </p:pic>
                </p:oleObj>
              </mc:Fallback>
            </mc:AlternateContent>
          </a:graphicData>
        </a:graphic>
      </p:graphicFrame>
      <p:sp>
        <p:nvSpPr>
          <p:cNvPr id="5" name="TextBox 4"/>
          <p:cNvSpPr txBox="1"/>
          <p:nvPr/>
        </p:nvSpPr>
        <p:spPr>
          <a:xfrm>
            <a:off x="4953000" y="5212080"/>
            <a:ext cx="3657600" cy="954107"/>
          </a:xfrm>
          <a:prstGeom prst="rect">
            <a:avLst/>
          </a:prstGeom>
          <a:noFill/>
        </p:spPr>
        <p:txBody>
          <a:bodyPr wrap="square" rtlCol="0">
            <a:spAutoFit/>
          </a:bodyPr>
          <a:lstStyle/>
          <a:p>
            <a:r>
              <a:rPr lang="en-US" sz="2800" dirty="0" smtClean="0"/>
              <a:t>Reality: Incidence rate is not constant</a:t>
            </a:r>
            <a:endParaRPr lang="en-US" sz="2800" dirty="0"/>
          </a:p>
        </p:txBody>
      </p:sp>
    </p:spTree>
    <p:extLst>
      <p:ext uri="{BB962C8B-B14F-4D97-AF65-F5344CB8AC3E}">
        <p14:creationId xmlns:p14="http://schemas.microsoft.com/office/powerpoint/2010/main" val="37587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4000" b="1" dirty="0" smtClean="0"/>
              <a:t>Instantaneous Incidence Rate</a:t>
            </a:r>
          </a:p>
        </p:txBody>
      </p:sp>
      <p:sp>
        <p:nvSpPr>
          <p:cNvPr id="109570" name="Rectangle 3"/>
          <p:cNvSpPr>
            <a:spLocks noGrp="1" noChangeArrowheads="1"/>
          </p:cNvSpPr>
          <p:nvPr>
            <p:ph type="body" idx="1"/>
          </p:nvPr>
        </p:nvSpPr>
        <p:spPr>
          <a:xfrm>
            <a:off x="304800" y="1371600"/>
            <a:ext cx="8763000" cy="4267200"/>
          </a:xfrm>
        </p:spPr>
        <p:txBody>
          <a:bodyPr/>
          <a:lstStyle/>
          <a:p>
            <a:r>
              <a:rPr lang="en-US" dirty="0" smtClean="0"/>
              <a:t>The previous plot (on the right) has as y axis the “instantaneous incidence rate,” aka “hazard.” </a:t>
            </a:r>
          </a:p>
          <a:p>
            <a:pPr lvl="1"/>
            <a:r>
              <a:rPr lang="en-US" dirty="0"/>
              <a:t>This is the </a:t>
            </a:r>
            <a:r>
              <a:rPr lang="en-US" i="1" dirty="0"/>
              <a:t>instantaneous</a:t>
            </a:r>
            <a:r>
              <a:rPr lang="en-US" dirty="0"/>
              <a:t> potential per unit time for the event to occur, given that the individual has </a:t>
            </a:r>
            <a:r>
              <a:rPr lang="en-US" dirty="0" smtClean="0"/>
              <a:t>not had the event up </a:t>
            </a:r>
            <a:r>
              <a:rPr lang="en-US" dirty="0"/>
              <a:t>to time </a:t>
            </a:r>
            <a:r>
              <a:rPr lang="en-US" dirty="0" smtClean="0"/>
              <a:t>t</a:t>
            </a:r>
            <a:endParaRPr lang="en-US" dirty="0"/>
          </a:p>
          <a:p>
            <a:pPr marL="0" indent="0">
              <a:buNone/>
            </a:pPr>
            <a:endParaRPr lang="en-US" sz="1000" dirty="0" smtClean="0"/>
          </a:p>
          <a:p>
            <a:r>
              <a:rPr lang="en-US" dirty="0" smtClean="0"/>
              <a:t>Plot is showing the </a:t>
            </a:r>
            <a:r>
              <a:rPr lang="en-US" dirty="0"/>
              <a:t>hazard function, h(t) </a:t>
            </a:r>
            <a:endParaRPr lang="en-US" dirty="0" smtClean="0"/>
          </a:p>
          <a:p>
            <a:pPr lvl="1"/>
            <a:r>
              <a:rPr lang="en-US" dirty="0" smtClean="0"/>
              <a:t>how hazard changes over time</a:t>
            </a:r>
          </a:p>
          <a:p>
            <a:pPr lvl="1"/>
            <a:r>
              <a:rPr lang="en-US" dirty="0"/>
              <a:t>allows for change in incidence rate over time </a:t>
            </a:r>
          </a:p>
          <a:p>
            <a:pPr lvl="1"/>
            <a:endParaRPr lang="en-US" sz="2800" dirty="0" smtClean="0"/>
          </a:p>
        </p:txBody>
      </p:sp>
    </p:spTree>
    <p:extLst>
      <p:ext uri="{BB962C8B-B14F-4D97-AF65-F5344CB8AC3E}">
        <p14:creationId xmlns:p14="http://schemas.microsoft.com/office/powerpoint/2010/main" val="245412555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228600"/>
            <a:ext cx="7772400" cy="1143000"/>
          </a:xfrm>
        </p:spPr>
        <p:txBody>
          <a:bodyPr/>
          <a:lstStyle/>
          <a:p>
            <a:r>
              <a:rPr lang="en-US" sz="4000" b="1" dirty="0" smtClean="0"/>
              <a:t>Hazard Function </a:t>
            </a:r>
            <a:r>
              <a:rPr lang="en-US" sz="4000" dirty="0" smtClean="0"/>
              <a:t/>
            </a:r>
            <a:br>
              <a:rPr lang="en-US" sz="4000" dirty="0" smtClean="0"/>
            </a:br>
            <a:r>
              <a:rPr lang="en-US" sz="4000" dirty="0" smtClean="0"/>
              <a:t>(</a:t>
            </a:r>
            <a:r>
              <a:rPr lang="en-US" sz="3200" b="1" dirty="0" smtClean="0"/>
              <a:t>Conditional </a:t>
            </a:r>
            <a:r>
              <a:rPr lang="en-US" sz="3200" dirty="0" smtClean="0"/>
              <a:t>Failure Rate)</a:t>
            </a:r>
            <a:endParaRPr lang="en-US" sz="4000" dirty="0" smtClean="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smtClean="0"/>
              <a:t>.   Or, </a:t>
            </a:r>
            <a:r>
              <a:rPr lang="en-US" altLang="en-US" dirty="0" smtClean="0"/>
              <a:t>the </a:t>
            </a:r>
            <a:r>
              <a:rPr lang="en-US" altLang="en-US" dirty="0"/>
              <a:t>probability that </a:t>
            </a:r>
            <a:r>
              <a:rPr lang="en-US" altLang="en-US" i="1" dirty="0"/>
              <a:t>if you survive to t</a:t>
            </a:r>
            <a:r>
              <a:rPr lang="en-US" altLang="en-US" dirty="0"/>
              <a:t>, you will succumb to the event in the next </a:t>
            </a:r>
            <a:r>
              <a:rPr lang="en-US" altLang="en-US" dirty="0" smtClean="0"/>
              <a:t>instant (</a:t>
            </a:r>
            <a:r>
              <a:rPr lang="el-GR" i="1" dirty="0" smtClean="0"/>
              <a:t>Δ</a:t>
            </a:r>
            <a:r>
              <a:rPr lang="en-US" i="1" dirty="0" smtClean="0"/>
              <a:t>t)</a:t>
            </a:r>
            <a:r>
              <a:rPr lang="en-US" altLang="en-US" dirty="0" smtClean="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a:t>
            </a:r>
            <a:r>
              <a:rPr lang="en-US" dirty="0" smtClean="0"/>
              <a:t>of the event (</a:t>
            </a:r>
            <a:r>
              <a:rPr lang="en-US" i="1" dirty="0" smtClean="0"/>
              <a:t>T</a:t>
            </a:r>
            <a:r>
              <a:rPr lang="en-US" dirty="0" smtClean="0"/>
              <a:t>) occurring in the interval between </a:t>
            </a:r>
            <a:r>
              <a:rPr lang="en-US" i="1" dirty="0" smtClean="0"/>
              <a:t>t</a:t>
            </a:r>
            <a:r>
              <a:rPr lang="en-US" dirty="0" smtClean="0"/>
              <a:t> </a:t>
            </a:r>
            <a:r>
              <a:rPr lang="en-US" dirty="0"/>
              <a:t>and </a:t>
            </a:r>
            <a:r>
              <a:rPr lang="en-US" dirty="0" smtClean="0"/>
              <a:t>(</a:t>
            </a:r>
            <a:r>
              <a:rPr lang="en-US" i="1" dirty="0" smtClean="0"/>
              <a:t>t </a:t>
            </a:r>
            <a:r>
              <a:rPr lang="en-US" i="1" dirty="0"/>
              <a:t>+ </a:t>
            </a:r>
            <a:r>
              <a:rPr lang="el-GR" i="1" dirty="0"/>
              <a:t>Δ</a:t>
            </a:r>
            <a:r>
              <a:rPr lang="en-US" i="1" dirty="0" smtClean="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smtClean="0"/>
              <a:t>Denominator is time</a:t>
            </a:r>
          </a:p>
        </p:txBody>
      </p:sp>
      <p:pic>
        <p:nvPicPr>
          <p:cNvPr id="118786" name="Picture 3" descr="presentation"/>
          <p:cNvPicPr>
            <a:picLocks noChangeAspect="1" noChangeArrowheads="1"/>
          </p:cNvPicPr>
          <p:nvPr/>
        </p:nvPicPr>
        <p:blipFill>
          <a:blip r:embed="rId3"/>
          <a:srcRect l="34837" t="42249" r="31551" b="42755"/>
          <a:stretch>
            <a:fillRect/>
          </a:stretch>
        </p:blipFill>
        <p:spPr bwMode="auto">
          <a:xfrm>
            <a:off x="304800" y="1752600"/>
            <a:ext cx="8458200" cy="488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Function </a:t>
            </a:r>
            <a:br>
              <a:rPr lang="en-US" sz="3600" b="1" dirty="0" smtClean="0"/>
            </a:br>
            <a:r>
              <a:rPr lang="en-US" sz="3600" b="1" dirty="0" smtClean="0"/>
              <a:t>(Instantaneous probability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981200"/>
            <a:ext cx="8382000" cy="403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Incidence Rate</a:t>
            </a:r>
            <a:endParaRPr lang="en-US" sz="4000" b="1" dirty="0">
              <a:solidFill>
                <a:schemeClr val="tx2"/>
              </a:solidFill>
            </a:endParaRP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t>Our focus this week is incidence rate</a:t>
            </a:r>
          </a:p>
          <a:p>
            <a:pPr marL="342900" indent="-342900" eaLnBrk="0" hangingPunct="0">
              <a:spcBef>
                <a:spcPct val="20000"/>
              </a:spcBef>
              <a:buFontTx/>
              <a:buChar char="•"/>
            </a:pPr>
            <a:endParaRPr lang="en-US" sz="1000" dirty="0" smtClean="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smtClean="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smtClean="0"/>
              <a:t>Two flavors of incidence rates</a:t>
            </a:r>
            <a:endParaRPr lang="en-US" sz="3200" dirty="0"/>
          </a:p>
          <a:p>
            <a:pPr marL="742950" lvl="1" indent="-285750" eaLnBrk="0" hangingPunct="0">
              <a:spcBef>
                <a:spcPct val="20000"/>
              </a:spcBef>
              <a:buFontTx/>
              <a:buChar char="–"/>
            </a:pPr>
            <a:r>
              <a:rPr lang="en-US" sz="3200" b="1" dirty="0" smtClean="0"/>
              <a:t>Average </a:t>
            </a:r>
            <a:r>
              <a:rPr lang="en-US" sz="3200" b="1" dirty="0"/>
              <a:t>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endParaRPr lang="en-US" sz="3200" dirty="0" smtClean="0"/>
          </a:p>
        </p:txBody>
      </p:sp>
    </p:spTree>
    <p:extLst>
      <p:ext uri="{BB962C8B-B14F-4D97-AF65-F5344CB8AC3E}">
        <p14:creationId xmlns:p14="http://schemas.microsoft.com/office/powerpoint/2010/main" val="2390641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85800" y="228600"/>
            <a:ext cx="7772400" cy="1143000"/>
          </a:xfrm>
        </p:spPr>
        <p:txBody>
          <a:bodyPr/>
          <a:lstStyle/>
          <a:p>
            <a:r>
              <a:rPr lang="en-US" sz="4000" b="1" dirty="0" smtClean="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43452"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7244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U.S. population</a:t>
            </a:r>
          </a:p>
        </p:txBody>
      </p:sp>
      <p:pic>
        <p:nvPicPr>
          <p:cNvPr id="124931" name="Picture 4" descr="haz1"/>
          <p:cNvPicPr>
            <a:picLocks noChangeAspect="1" noChangeArrowheads="1"/>
          </p:cNvPicPr>
          <p:nvPr/>
        </p:nvPicPr>
        <p:blipFill>
          <a:blip r:embed="rId3"/>
          <a:srcRect b="13715"/>
          <a:stretch>
            <a:fillRect/>
          </a:stretch>
        </p:blipFill>
        <p:spPr bwMode="auto">
          <a:xfrm>
            <a:off x="1676400" y="1419225"/>
            <a:ext cx="6043613" cy="3914775"/>
          </a:xfrm>
          <a:prstGeom prst="rect">
            <a:avLst/>
          </a:prstGeom>
          <a:noFill/>
          <a:ln w="9525">
            <a:noFill/>
            <a:miter lim="800000"/>
            <a:headEnd/>
            <a:tailEnd/>
          </a:ln>
        </p:spPr>
      </p:pic>
      <p:sp>
        <p:nvSpPr>
          <p:cNvPr id="124932" name="Text Box 5"/>
          <p:cNvSpPr txBox="1">
            <a:spLocks noChangeArrowheads="1"/>
          </p:cNvSpPr>
          <p:nvPr/>
        </p:nvSpPr>
        <p:spPr bwMode="auto">
          <a:xfrm>
            <a:off x="1524000" y="5410200"/>
            <a:ext cx="6629400" cy="366713"/>
          </a:xfrm>
          <a:prstGeom prst="rect">
            <a:avLst/>
          </a:prstGeom>
          <a:noFill/>
          <a:ln w="9525">
            <a:noFill/>
            <a:miter lim="800000"/>
            <a:headEnd/>
            <a:tailEnd/>
          </a:ln>
        </p:spPr>
        <p:txBody>
          <a:bodyPr>
            <a:spAutoFit/>
          </a:bodyPr>
          <a:lstStyle/>
          <a:p>
            <a:pPr algn="ctr" eaLnBrk="0" hangingPunct="0">
              <a:spcBef>
                <a:spcPct val="50000"/>
              </a:spcBef>
            </a:pPr>
            <a:r>
              <a:rPr lang="en-US" sz="1800" dirty="0"/>
              <a:t>0                                     Age (years)      	                             100</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a:t>
            </a:r>
            <a:r>
              <a:rPr lang="en-US" dirty="0" smtClean="0"/>
              <a:t>provided here versus depicting this with an </a:t>
            </a:r>
            <a:r>
              <a:rPr lang="en-US" dirty="0"/>
              <a:t>average incidence </a:t>
            </a:r>
            <a:r>
              <a:rPr lang="en-US" dirty="0" smtClean="0"/>
              <a:t>rate.  The average is not wrong; just less useful.</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600" dirty="0" smtClean="0"/>
              <a:t>Average incidence rate is an attempt to have 1 number represent the incidence rate over a period of time</a:t>
            </a:r>
          </a:p>
          <a:p>
            <a:endParaRPr lang="en-US" sz="800" dirty="0" smtClean="0"/>
          </a:p>
          <a:p>
            <a:r>
              <a:rPr lang="en-US" sz="2600" dirty="0" smtClean="0"/>
              <a:t>Therefore, average incidence rates have the most relevance and utility if they represent rates that are </a:t>
            </a:r>
            <a:r>
              <a:rPr lang="en-US" sz="2600" b="1" dirty="0" smtClean="0"/>
              <a:t>constant over time in the interval they were measured </a:t>
            </a:r>
          </a:p>
          <a:p>
            <a:endParaRPr lang="en-US" sz="800" b="1" dirty="0" smtClean="0"/>
          </a:p>
          <a:p>
            <a:r>
              <a:rPr lang="en-US" sz="2600" dirty="0" smtClean="0"/>
              <a:t>Whether or not rates are constant or not over time requires direct assessment of instantaneous rates </a:t>
            </a:r>
            <a:r>
              <a:rPr lang="en-US" sz="2600" dirty="0" smtClean="0"/>
              <a:t>(hazard)</a:t>
            </a:r>
          </a:p>
          <a:p>
            <a:pPr lvl="1">
              <a:spcBef>
                <a:spcPts val="0"/>
              </a:spcBef>
            </a:pPr>
            <a:r>
              <a:rPr lang="en-US" sz="2400" dirty="0" smtClean="0"/>
              <a:t>Can only be done when we have complete individual-level data</a:t>
            </a:r>
          </a:p>
          <a:p>
            <a:pPr lvl="1">
              <a:spcBef>
                <a:spcPts val="0"/>
              </a:spcBef>
            </a:pPr>
            <a:r>
              <a:rPr lang="en-US" sz="2400" dirty="0" smtClean="0"/>
              <a:t>If </a:t>
            </a:r>
            <a:r>
              <a:rPr lang="en-US" sz="2400" dirty="0" smtClean="0"/>
              <a:t>we just have “group” data, we cannot directly assess how rate changes over time.  We can only </a:t>
            </a:r>
            <a:r>
              <a:rPr lang="en-US" sz="2400" dirty="0" smtClean="0"/>
              <a:t>speculate it </a:t>
            </a:r>
            <a:r>
              <a:rPr lang="en-US" sz="2400" dirty="0" smtClean="0"/>
              <a:t>is constant. </a:t>
            </a:r>
          </a:p>
          <a:p>
            <a:pPr lvl="2">
              <a:spcBef>
                <a:spcPts val="0"/>
              </a:spcBef>
            </a:pPr>
            <a:r>
              <a:rPr lang="en-US" sz="2400" dirty="0" smtClean="0"/>
              <a:t>The longer the time period, the more doubtful th</a:t>
            </a:r>
            <a:r>
              <a:rPr lang="en-US" dirty="0" smtClean="0"/>
              <a:t>e rate can be assumed to be constant.</a:t>
            </a:r>
            <a:endParaRPr lang="en-US" sz="2400" dirty="0"/>
          </a:p>
        </p:txBody>
      </p:sp>
    </p:spTree>
    <p:extLst>
      <p:ext uri="{BB962C8B-B14F-4D97-AF65-F5344CB8AC3E}">
        <p14:creationId xmlns:p14="http://schemas.microsoft.com/office/powerpoint/2010/main" val="36114693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Stata: Smoothed hazard function</a:t>
            </a:r>
          </a:p>
        </p:txBody>
      </p:sp>
      <p:sp>
        <p:nvSpPr>
          <p:cNvPr id="4" name="TextBox 3"/>
          <p:cNvSpPr txBox="1"/>
          <p:nvPr/>
        </p:nvSpPr>
        <p:spPr>
          <a:xfrm>
            <a:off x="685800" y="1350284"/>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11000"/>
          <a:stretch/>
        </p:blipFill>
        <p:spPr bwMode="auto">
          <a:xfrm>
            <a:off x="2438400" y="2425217"/>
            <a:ext cx="4191000" cy="3108960"/>
          </a:xfrm>
          <a:prstGeom prst="rect">
            <a:avLst/>
          </a:prstGeom>
          <a:noFill/>
          <a:ln w="9525">
            <a:noFill/>
            <a:miter lim="800000"/>
            <a:headEnd/>
            <a:tailEnd/>
          </a:ln>
        </p:spPr>
      </p:pic>
      <p:sp>
        <p:nvSpPr>
          <p:cNvPr id="7" name="TextBox 6"/>
          <p:cNvSpPr txBox="1"/>
          <p:nvPr/>
        </p:nvSpPr>
        <p:spPr>
          <a:xfrm>
            <a:off x="762000" y="5608836"/>
            <a:ext cx="7696200" cy="830997"/>
          </a:xfrm>
          <a:prstGeom prst="rect">
            <a:avLst/>
          </a:prstGeom>
          <a:noFill/>
        </p:spPr>
        <p:txBody>
          <a:bodyPr wrap="square" rtlCol="0">
            <a:spAutoFit/>
          </a:bodyPr>
          <a:lstStyle/>
          <a:p>
            <a:r>
              <a:rPr lang="en-US" dirty="0" smtClean="0"/>
              <a:t>Using dataset identified as survival data, Stata command is </a:t>
            </a:r>
          </a:p>
          <a:p>
            <a:pPr marL="342900" indent="-342900">
              <a:buFont typeface="Arial" panose="020B0604020202020204" pitchFamily="34" charset="0"/>
              <a:buChar char="•"/>
            </a:pPr>
            <a:r>
              <a:rPr lang="en-US" dirty="0" err="1"/>
              <a:t>s</a:t>
            </a:r>
            <a:r>
              <a:rPr lang="en-US" dirty="0" err="1" smtClean="0"/>
              <a:t>ts</a:t>
            </a:r>
            <a:r>
              <a:rPr lang="en-US" dirty="0" smtClean="0"/>
              <a:t> graph, hazard</a:t>
            </a:r>
            <a:endParaRPr lang="en-US" dirty="0"/>
          </a:p>
        </p:txBody>
      </p:sp>
    </p:spTree>
    <p:extLst>
      <p:ext uri="{BB962C8B-B14F-4D97-AF65-F5344CB8AC3E}">
        <p14:creationId xmlns:p14="http://schemas.microsoft.com/office/powerpoint/2010/main" val="28957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457200" y="169863"/>
            <a:ext cx="8229600" cy="668337"/>
          </a:xfrm>
        </p:spPr>
        <p:txBody>
          <a:bodyPr anchor="b"/>
          <a:lstStyle/>
          <a:p>
            <a:r>
              <a:rPr lang="en-US" sz="3200" b="1" dirty="0" smtClean="0"/>
              <a:t>Hypoglycemia with Oral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11430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4648200"/>
            <a:ext cx="9601200" cy="1295400"/>
          </a:xfrm>
        </p:spPr>
        <p:txBody>
          <a:bodyPr anchor="b"/>
          <a:lstStyle/>
          <a:p>
            <a:pPr marL="0" indent="0">
              <a:lnSpc>
                <a:spcPct val="80000"/>
              </a:lnSpc>
              <a:buFontTx/>
              <a:buNone/>
            </a:pPr>
            <a:r>
              <a:rPr lang="en-US" sz="2800" dirty="0" smtClean="0"/>
              <a:t>Smoothed hazard of hypoglycemia over time, by drug </a:t>
            </a:r>
          </a:p>
          <a:p>
            <a:pPr marL="0" indent="0">
              <a:lnSpc>
                <a:spcPct val="80000"/>
              </a:lnSpc>
              <a:buFontTx/>
              <a:buNone/>
            </a:pPr>
            <a:r>
              <a:rPr lang="en-US" sz="2800" dirty="0" smtClean="0"/>
              <a:t>h(t) = hazard at time t.</a:t>
            </a:r>
          </a:p>
        </p:txBody>
      </p:sp>
      <p:sp>
        <p:nvSpPr>
          <p:cNvPr id="131076" name="Text Placeholder 6"/>
          <p:cNvSpPr>
            <a:spLocks noGrp="1"/>
          </p:cNvSpPr>
          <p:nvPr>
            <p:ph type="body" sz="half" idx="4294967295"/>
          </p:nvPr>
        </p:nvSpPr>
        <p:spPr>
          <a:xfrm>
            <a:off x="4724400" y="6248400"/>
            <a:ext cx="4191000" cy="381000"/>
          </a:xfrm>
        </p:spPr>
        <p:txBody>
          <a:bodyPr/>
          <a:lstStyle/>
          <a:p>
            <a:pPr marL="0" indent="0">
              <a:buFontTx/>
              <a:buNone/>
            </a:pPr>
            <a:r>
              <a:rPr lang="en-US" sz="1600" dirty="0" smtClean="0"/>
              <a:t>Vlckova et al. Drug Safety. 32:409-418, 2009.</a:t>
            </a:r>
          </a:p>
        </p:txBody>
      </p:sp>
      <p:sp>
        <p:nvSpPr>
          <p:cNvPr id="131077" name="Text Box 6"/>
          <p:cNvSpPr txBox="1">
            <a:spLocks noChangeArrowheads="1"/>
          </p:cNvSpPr>
          <p:nvPr/>
        </p:nvSpPr>
        <p:spPr bwMode="auto">
          <a:xfrm>
            <a:off x="70104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1000 patient-years 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Measures of Incidence</a:t>
            </a: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The </a:t>
            </a:r>
            <a:r>
              <a:rPr lang="en-US" sz="3200" b="1" dirty="0"/>
              <a:t>proportion</a:t>
            </a:r>
            <a:r>
              <a:rPr lang="en-US" sz="3200" dirty="0"/>
              <a:t> of individuals who experience the event in a defined time period (E/N during some time T) = </a:t>
            </a:r>
            <a:r>
              <a:rPr lang="en-US" sz="3200" b="1" dirty="0"/>
              <a:t>cumulative incidence = </a:t>
            </a:r>
            <a:r>
              <a:rPr lang="en-US" sz="3200" b="1" dirty="0" smtClean="0"/>
              <a:t>risk</a:t>
            </a:r>
          </a:p>
          <a:p>
            <a:pPr marL="342900" indent="-342900" eaLnBrk="0" hangingPunct="0">
              <a:spcBef>
                <a:spcPct val="20000"/>
              </a:spcBef>
              <a:buFontTx/>
              <a:buChar char="•"/>
            </a:pPr>
            <a:endParaRPr lang="en-US" sz="3200" dirty="0" smtClean="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smtClean="0"/>
              <a:t>rate</a:t>
            </a:r>
          </a:p>
          <a:p>
            <a:pPr marL="742950" lvl="1" indent="-285750" eaLnBrk="0" hangingPunct="0">
              <a:spcBef>
                <a:spcPct val="20000"/>
              </a:spcBef>
              <a:buFontTx/>
              <a:buChar char="–"/>
            </a:pPr>
            <a:r>
              <a:rPr lang="en-US" sz="3200" b="1" dirty="0"/>
              <a:t>Average 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p>
        </p:txBody>
      </p:sp>
    </p:spTree>
    <p:extLst>
      <p:ext uri="{BB962C8B-B14F-4D97-AF65-F5344CB8AC3E}">
        <p14:creationId xmlns:p14="http://schemas.microsoft.com/office/powerpoint/2010/main" val="35593588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smtClean="0"/>
              <a:t> Estimate of hazard </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a:t>
            </a:r>
            <a:endParaRPr lang="en-US" dirty="0">
              <a:solidFill>
                <a:schemeClr val="tx2"/>
              </a:solidFill>
            </a:endParaRPr>
          </a:p>
        </p:txBody>
      </p:sp>
      <p:sp>
        <p:nvSpPr>
          <p:cNvPr id="129031" name="Text Box 9"/>
          <p:cNvSpPr txBox="1">
            <a:spLocks noChangeArrowheads="1"/>
          </p:cNvSpPr>
          <p:nvPr/>
        </p:nvSpPr>
        <p:spPr bwMode="auto">
          <a:xfrm>
            <a:off x="4816366" y="5870028"/>
            <a:ext cx="3962400" cy="830997"/>
          </a:xfrm>
          <a:prstGeom prst="rect">
            <a:avLst/>
          </a:prstGeom>
          <a:noFill/>
          <a:ln w="9525">
            <a:noFill/>
            <a:miter lim="800000"/>
            <a:headEnd/>
            <a:tailEnd/>
          </a:ln>
        </p:spPr>
        <p:txBody>
          <a:bodyPr>
            <a:spAutoFit/>
          </a:bodyPr>
          <a:lstStyle/>
          <a:p>
            <a:pPr eaLnBrk="0" hangingPunct="0">
              <a:spcBef>
                <a:spcPct val="50000"/>
              </a:spcBef>
            </a:pPr>
            <a:r>
              <a:rPr lang="en-US" dirty="0" smtClean="0"/>
              <a:t>Average </a:t>
            </a:r>
            <a:r>
              <a:rPr lang="en-US" dirty="0"/>
              <a:t>incidence rate = 0.13 deaths per </a:t>
            </a:r>
            <a:r>
              <a:rPr lang="en-US" dirty="0" smtClean="0"/>
              <a:t>person-year</a:t>
            </a:r>
            <a:endParaRPr lang="en-US" dirty="0"/>
          </a:p>
        </p:txBody>
      </p:sp>
      <p:sp>
        <p:nvSpPr>
          <p:cNvPr id="129032" name="Text Box 10"/>
          <p:cNvSpPr txBox="1">
            <a:spLocks noChangeArrowheads="1"/>
          </p:cNvSpPr>
          <p:nvPr/>
        </p:nvSpPr>
        <p:spPr bwMode="auto">
          <a:xfrm>
            <a:off x="228600" y="5010807"/>
            <a:ext cx="4114800" cy="830997"/>
          </a:xfrm>
          <a:prstGeom prst="rect">
            <a:avLst/>
          </a:prstGeom>
          <a:noFill/>
          <a:ln w="9525">
            <a:noFill/>
            <a:miter lim="800000"/>
            <a:headEnd/>
            <a:tailEnd/>
          </a:ln>
        </p:spPr>
        <p:txBody>
          <a:bodyPr>
            <a:spAutoFit/>
          </a:bodyPr>
          <a:lstStyle/>
          <a:p>
            <a:pPr eaLnBrk="0" hangingPunct="0">
              <a:spcBef>
                <a:spcPct val="50000"/>
              </a:spcBef>
            </a:pPr>
            <a:r>
              <a:rPr lang="en-US" dirty="0" smtClean="0"/>
              <a:t>Can summarize as 10 </a:t>
            </a:r>
            <a:r>
              <a:rPr lang="en-US" dirty="0"/>
              <a:t>yr cum incidence = </a:t>
            </a:r>
            <a:r>
              <a:rPr lang="en-US" dirty="0" smtClean="0"/>
              <a:t>0.76</a:t>
            </a:r>
            <a:endParaRPr lang="en-US" dirty="0"/>
          </a:p>
        </p:txBody>
      </p:sp>
      <p:sp>
        <p:nvSpPr>
          <p:cNvPr id="234507" name="Text Box 11"/>
          <p:cNvSpPr txBox="1">
            <a:spLocks noChangeArrowheads="1"/>
          </p:cNvSpPr>
          <p:nvPr/>
        </p:nvSpPr>
        <p:spPr bwMode="auto">
          <a:xfrm>
            <a:off x="228600" y="5936397"/>
            <a:ext cx="3962400" cy="830997"/>
          </a:xfrm>
          <a:prstGeom prst="rect">
            <a:avLst/>
          </a:prstGeom>
          <a:noFill/>
          <a:ln w="9525">
            <a:noFill/>
            <a:miter lim="800000"/>
            <a:headEnd/>
            <a:tailEnd/>
          </a:ln>
        </p:spPr>
        <p:txBody>
          <a:bodyPr>
            <a:spAutoFit/>
          </a:bodyPr>
          <a:lstStyle/>
          <a:p>
            <a:pPr eaLnBrk="0" hangingPunct="0">
              <a:spcBef>
                <a:spcPct val="50000"/>
              </a:spcBef>
            </a:pPr>
            <a:r>
              <a:rPr lang="en-US" i="1" dirty="0" smtClean="0"/>
              <a:t>Same underlying data, presented 3 ways</a:t>
            </a:r>
            <a:endParaRPr lang="en-US" i="1" dirty="0"/>
          </a:p>
        </p:txBody>
      </p:sp>
      <p:sp>
        <p:nvSpPr>
          <p:cNvPr id="11" name="Text Box 10"/>
          <p:cNvSpPr txBox="1">
            <a:spLocks noChangeArrowheads="1"/>
          </p:cNvSpPr>
          <p:nvPr/>
        </p:nvSpPr>
        <p:spPr bwMode="auto">
          <a:xfrm>
            <a:off x="4740166" y="4970713"/>
            <a:ext cx="4114800" cy="461665"/>
          </a:xfrm>
          <a:prstGeom prst="rect">
            <a:avLst/>
          </a:prstGeom>
          <a:noFill/>
          <a:ln w="9525">
            <a:noFill/>
            <a:miter lim="800000"/>
            <a:headEnd/>
            <a:tailEnd/>
          </a:ln>
        </p:spPr>
        <p:txBody>
          <a:bodyPr>
            <a:spAutoFit/>
          </a:bodyPr>
          <a:lstStyle/>
          <a:p>
            <a:pPr eaLnBrk="0" hangingPunct="0">
              <a:spcBef>
                <a:spcPct val="50000"/>
              </a:spcBef>
            </a:pPr>
            <a:r>
              <a:rPr lang="en-US" dirty="0" smtClean="0"/>
              <a:t>Can’t summarize in one number</a:t>
            </a:r>
            <a:endParaRPr lang="en-US" dirty="0"/>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152400"/>
            <a:ext cx="7772400" cy="1143000"/>
          </a:xfrm>
        </p:spPr>
        <p:txBody>
          <a:bodyPr/>
          <a:lstStyle/>
          <a:p>
            <a:r>
              <a:rPr lang="en-US" sz="3600" b="1" dirty="0" smtClean="0"/>
              <a:t>Difference between Hazard and Cumulative Incidence</a:t>
            </a:r>
          </a:p>
        </p:txBody>
      </p:sp>
      <p:sp>
        <p:nvSpPr>
          <p:cNvPr id="133122" name="Rectangle 3"/>
          <p:cNvSpPr>
            <a:spLocks noGrp="1" noChangeArrowheads="1"/>
          </p:cNvSpPr>
          <p:nvPr>
            <p:ph type="body" idx="1"/>
          </p:nvPr>
        </p:nvSpPr>
        <p:spPr>
          <a:xfrm>
            <a:off x="152400" y="1447800"/>
            <a:ext cx="8839200" cy="5257800"/>
          </a:xfrm>
        </p:spPr>
        <p:txBody>
          <a:bodyPr/>
          <a:lstStyle/>
          <a:p>
            <a:r>
              <a:rPr lang="en-US" sz="2800" dirty="0" smtClean="0"/>
              <a:t>Hazard can be thought of as how likely an event is to happen at any moment in time (“force of morbidity”)</a:t>
            </a:r>
          </a:p>
          <a:p>
            <a:endParaRPr lang="en-US" sz="900" dirty="0" smtClean="0"/>
          </a:p>
          <a:p>
            <a:r>
              <a:rPr lang="en-US" sz="2800" dirty="0" smtClean="0"/>
              <a:t>Cumulative incidence is the result of applying that hazard to a fixed cohort for a specified duration</a:t>
            </a:r>
          </a:p>
          <a:p>
            <a:endParaRPr lang="en-US" sz="1000" dirty="0" smtClean="0"/>
          </a:p>
          <a:p>
            <a:r>
              <a:rPr lang="en-US" sz="2800" dirty="0" smtClean="0"/>
              <a:t>Analogy: Velocity of a car vs distance traveled in a certain time</a:t>
            </a:r>
          </a:p>
          <a:p>
            <a:endParaRPr lang="en-US" sz="1000" dirty="0" smtClean="0"/>
          </a:p>
          <a:p>
            <a:r>
              <a:rPr lang="en-US" sz="2800" dirty="0" smtClean="0"/>
              <a:t>Hazard can be constant or changing over time.  Can vary from 0 to infinity</a:t>
            </a:r>
          </a:p>
          <a:p>
            <a:endParaRPr lang="en-US" sz="1000" dirty="0" smtClean="0"/>
          </a:p>
          <a:p>
            <a:r>
              <a:rPr lang="en-US" sz="2800" dirty="0" smtClean="0"/>
              <a:t>Cumulative incidence can only increase or stay steady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smtClean="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smtClean="0"/>
              <a:t>A constant hazard (rate) produces an “exponential” cumulative incidence (or survival) distribution</a:t>
            </a:r>
            <a:r>
              <a:rPr lang="en-US" sz="2800" dirty="0" smtClean="0"/>
              <a:t> </a:t>
            </a:r>
          </a:p>
          <a:p>
            <a:endParaRPr lang="en-US" sz="1000" dirty="0" smtClean="0"/>
          </a:p>
          <a:p>
            <a:r>
              <a:rPr lang="en-US" dirty="0" smtClean="0"/>
              <a:t>If know the </a:t>
            </a:r>
            <a:r>
              <a:rPr lang="en-US" i="1" dirty="0" smtClean="0"/>
              <a:t>constant</a:t>
            </a:r>
            <a:r>
              <a:rPr lang="en-US" dirty="0" smtClean="0"/>
              <a:t> incidence rate, can derive the cumulative incidence/survival function or vice-versa from the “exponential formula”</a:t>
            </a:r>
          </a:p>
          <a:p>
            <a:pPr>
              <a:buFontTx/>
              <a:buNone/>
            </a:pPr>
            <a:r>
              <a:rPr lang="en-US" dirty="0" smtClean="0"/>
              <a:t>     </a:t>
            </a:r>
          </a:p>
          <a:p>
            <a:pPr>
              <a:buFontTx/>
              <a:buNone/>
            </a:pPr>
            <a:r>
              <a:rPr lang="en-US" dirty="0" smtClean="0"/>
              <a:t>   where S(t) = cumulative survival and</a:t>
            </a:r>
          </a:p>
          <a:p>
            <a:pPr>
              <a:buFontTx/>
              <a:buNone/>
            </a:pPr>
            <a:r>
              <a:rPr lang="en-US" dirty="0" smtClean="0"/>
              <a:t>	F(t) = cumulative incidence </a:t>
            </a:r>
          </a:p>
          <a:p>
            <a:pPr>
              <a:buFontTx/>
              <a:buNone/>
            </a:pPr>
            <a:r>
              <a:rPr lang="en-US" dirty="0" smtClean="0">
                <a:sym typeface="Symbol" pitchFamily="18" charset="2"/>
              </a:rPr>
              <a:t>	e= 2.71828;   = rate; t = time units</a:t>
            </a:r>
            <a:endParaRPr lang="en-US" dirty="0" smtClean="0"/>
          </a:p>
          <a:p>
            <a:endParaRPr lang="en-US" sz="2800" dirty="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186"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304800"/>
            <a:ext cx="8305800" cy="609600"/>
          </a:xfrm>
        </p:spPr>
        <p:txBody>
          <a:bodyPr/>
          <a:lstStyle/>
          <a:p>
            <a:r>
              <a:rPr lang="en-US" sz="2800" b="1" dirty="0" smtClean="0">
                <a:latin typeface="Arial" charset="0"/>
              </a:rPr>
              <a:t>Constant Rate Results in Exponential </a:t>
            </a:r>
            <a:r>
              <a:rPr lang="en-US" sz="2800" b="1" dirty="0" smtClean="0">
                <a:latin typeface="Arial" charset="0"/>
              </a:rPr>
              <a:t>Survival</a:t>
            </a:r>
            <a:endParaRPr lang="en-US" sz="2800" b="1" dirty="0" smtClean="0">
              <a:latin typeface="Arial" charset="0"/>
            </a:endParaRP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spid="_x0000_s3333" name="Chart" r:id="rId4" imgW="3495580" imgH="1981090" progId="Excel.Sheet.8">
                  <p:embed/>
                </p:oleObj>
              </mc:Choice>
              <mc:Fallback>
                <p:oleObj name="Chart" r:id="rId4" imgW="3495580" imgH="1981090" progId="Excel.Sheet.8">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10668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a:t>Hazard Rate</a:t>
            </a:r>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a:t>
            </a:r>
            <a:r>
              <a:rPr lang="en-US" dirty="0" smtClean="0"/>
              <a:t>survival</a:t>
            </a:r>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 Box 10"/>
          <p:cNvSpPr txBox="1">
            <a:spLocks noChangeArrowheads="1"/>
          </p:cNvSpPr>
          <p:nvPr/>
        </p:nvSpPr>
        <p:spPr bwMode="auto">
          <a:xfrm>
            <a:off x="5703449" y="28194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Cumulative incidence</a:t>
            </a:r>
            <a:endParaRPr lang="en-US" dirty="0"/>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smtClean="0"/>
              <a:t>1    2     3     4     5     6     7     8     9     10</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762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990600"/>
            <a:ext cx="9067800" cy="4648200"/>
          </a:xfrm>
        </p:spPr>
        <p:txBody>
          <a:bodyPr/>
          <a:lstStyle/>
          <a:p>
            <a:pPr>
              <a:lnSpc>
                <a:spcPct val="80000"/>
              </a:lnSpc>
              <a:spcBef>
                <a:spcPts val="1800"/>
              </a:spcBef>
            </a:pPr>
            <a:r>
              <a:rPr lang="en-US" sz="2800" dirty="0" smtClean="0"/>
              <a:t>The numerator is the same as incidence based on proportion of persons = events (E)</a:t>
            </a:r>
          </a:p>
          <a:p>
            <a:pPr>
              <a:lnSpc>
                <a:spcPct val="80000"/>
              </a:lnSpc>
              <a:spcBef>
                <a:spcPts val="1800"/>
              </a:spcBef>
            </a:pPr>
            <a:r>
              <a:rPr lang="en-US" sz="2800" dirty="0" smtClean="0"/>
              <a:t>The denominator is the sum of the follow-up times for all individuals under study </a:t>
            </a:r>
            <a:r>
              <a:rPr lang="en-US" sz="2800" dirty="0"/>
              <a:t>=</a:t>
            </a:r>
            <a:r>
              <a:rPr lang="en-US" sz="2800" dirty="0" smtClean="0"/>
              <a:t> person-time (</a:t>
            </a:r>
            <a:r>
              <a:rPr lang="en-US" sz="2800" dirty="0" err="1" smtClean="0"/>
              <a:t>NxT</a:t>
            </a:r>
            <a:r>
              <a:rPr lang="en-US" sz="2800" dirty="0" smtClean="0"/>
              <a:t>)</a:t>
            </a:r>
          </a:p>
          <a:p>
            <a:pPr>
              <a:lnSpc>
                <a:spcPct val="80000"/>
              </a:lnSpc>
              <a:spcBef>
                <a:spcPts val="1800"/>
              </a:spcBef>
            </a:pPr>
            <a:r>
              <a:rPr lang="en-US" sz="2800" dirty="0" smtClean="0"/>
              <a:t>Resulting ratio of E/NT not a proportion -- may be &gt; 1</a:t>
            </a:r>
          </a:p>
          <a:p>
            <a:pPr>
              <a:lnSpc>
                <a:spcPct val="80000"/>
              </a:lnSpc>
              <a:spcBef>
                <a:spcPts val="1800"/>
              </a:spcBef>
            </a:pPr>
            <a:r>
              <a:rPr lang="en-US" sz="2800" dirty="0" smtClean="0"/>
              <a:t>Value depends on unit of time used  </a:t>
            </a:r>
          </a:p>
          <a:p>
            <a:pPr lvl="1">
              <a:lnSpc>
                <a:spcPct val="80000"/>
              </a:lnSpc>
              <a:spcBef>
                <a:spcPts val="0"/>
              </a:spcBef>
            </a:pPr>
            <a:r>
              <a:rPr lang="en-US" sz="2400" dirty="0" smtClean="0"/>
              <a:t>person-days </a:t>
            </a:r>
            <a:r>
              <a:rPr lang="en-US" sz="2400" dirty="0"/>
              <a:t>vs </a:t>
            </a:r>
            <a:r>
              <a:rPr lang="en-US" sz="2400" dirty="0" smtClean="0"/>
              <a:t>person-months </a:t>
            </a:r>
            <a:r>
              <a:rPr lang="en-US" sz="2400" dirty="0"/>
              <a:t>vs </a:t>
            </a:r>
            <a:r>
              <a:rPr lang="en-US" sz="2400" dirty="0" smtClean="0"/>
              <a:t>person-years vs 1000 </a:t>
            </a:r>
            <a:r>
              <a:rPr lang="en-US" sz="2400" dirty="0"/>
              <a:t>person-years vs 100,000 person-years, etc</a:t>
            </a:r>
            <a:r>
              <a:rPr lang="en-US" sz="2400" dirty="0" smtClean="0"/>
              <a:t>.</a:t>
            </a:r>
          </a:p>
          <a:p>
            <a:pPr lvl="1">
              <a:lnSpc>
                <a:spcPct val="80000"/>
              </a:lnSpc>
              <a:spcBef>
                <a:spcPts val="600"/>
              </a:spcBef>
            </a:pPr>
            <a:endParaRPr lang="en-US" sz="1400" dirty="0" smtClean="0"/>
          </a:p>
          <a:p>
            <a:pPr>
              <a:lnSpc>
                <a:spcPct val="80000"/>
              </a:lnSpc>
              <a:spcBef>
                <a:spcPts val="600"/>
              </a:spcBef>
            </a:pPr>
            <a:r>
              <a:rPr lang="en-US" sz="2800" dirty="0" smtClean="0"/>
              <a:t>We like to be explicit and call this “average” incidence rate but you will not see this commonly in practice</a:t>
            </a:r>
          </a:p>
          <a:p>
            <a:pPr lvl="1">
              <a:lnSpc>
                <a:spcPct val="80000"/>
              </a:lnSpc>
              <a:spcBef>
                <a:spcPts val="600"/>
              </a:spcBef>
            </a:pPr>
            <a:r>
              <a:rPr lang="en-US" sz="2400" dirty="0" smtClean="0"/>
              <a:t>Rationale: 1 number summarizing incidence over some time</a:t>
            </a:r>
          </a:p>
          <a:p>
            <a:pPr lvl="1">
              <a:lnSpc>
                <a:spcPct val="80000"/>
              </a:lnSpc>
              <a:spcBef>
                <a:spcPts val="600"/>
              </a:spcBef>
            </a:pPr>
            <a:r>
              <a:rPr lang="en-US" sz="2400" dirty="0" smtClean="0"/>
              <a:t>When people say “incidence rate” they usually mean “average” but not always (sometimes mean instantaneous)</a:t>
            </a:r>
          </a:p>
          <a:p>
            <a:pPr lvl="1">
              <a:lnSpc>
                <a:spcPct val="80000"/>
              </a:lnSpc>
              <a:spcBef>
                <a:spcPts val="1800"/>
              </a:spcBef>
            </a:pP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685800" y="304800"/>
            <a:ext cx="7772400" cy="1143000"/>
          </a:xfrm>
        </p:spPr>
        <p:txBody>
          <a:bodyPr/>
          <a:lstStyle/>
          <a:p>
            <a:r>
              <a:rPr lang="en-US" sz="3600" b="1" dirty="0" smtClean="0"/>
              <a:t>Illustration of Incidence Rate versus Cumulative Incidence</a:t>
            </a:r>
          </a:p>
        </p:txBody>
      </p:sp>
      <p:sp>
        <p:nvSpPr>
          <p:cNvPr id="135170" name="Rectangle 3"/>
          <p:cNvSpPr>
            <a:spLocks noGrp="1" noChangeArrowheads="1"/>
          </p:cNvSpPr>
          <p:nvPr>
            <p:ph type="body" idx="1"/>
          </p:nvPr>
        </p:nvSpPr>
        <p:spPr>
          <a:xfrm>
            <a:off x="228600" y="1676400"/>
            <a:ext cx="8305800" cy="4343400"/>
          </a:xfrm>
        </p:spPr>
        <p:txBody>
          <a:bodyPr/>
          <a:lstStyle/>
          <a:p>
            <a:r>
              <a:rPr lang="en-US" dirty="0" smtClean="0"/>
              <a:t>The mortality rate in the U.S. in 2001 was 855 per 100,000 person-years</a:t>
            </a:r>
          </a:p>
          <a:p>
            <a:r>
              <a:rPr lang="en-US" dirty="0" smtClean="0"/>
              <a:t>This is an “average incidence rate” for 2001</a:t>
            </a:r>
          </a:p>
          <a:p>
            <a:pPr marL="0" indent="0">
              <a:buNone/>
            </a:pPr>
            <a:endParaRPr lang="en-US" sz="1600" dirty="0" smtClean="0"/>
          </a:p>
          <a:p>
            <a:r>
              <a:rPr lang="en-US" dirty="0" smtClean="0"/>
              <a:t>If a fixed cohort of US citizens was followed for 5 years (and had this constant rate of death), the cumulative incidence of death can be shown to be 4.2% at 5 years; at 10 years it would be 8.2%.</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685800" y="838200"/>
            <a:ext cx="7772400" cy="1143000"/>
          </a:xfrm>
        </p:spPr>
        <p:txBody>
          <a:bodyPr/>
          <a:lstStyle/>
          <a:p>
            <a:r>
              <a:rPr lang="en-US" sz="3600" b="1" dirty="0" smtClean="0"/>
              <a:t>Relationship between hazard function and survival function with a </a:t>
            </a:r>
            <a:br>
              <a:rPr lang="en-US" sz="3600" b="1" dirty="0" smtClean="0"/>
            </a:br>
            <a:r>
              <a:rPr lang="en-US" sz="3600" b="1" dirty="0" smtClean="0"/>
              <a:t>constant hazard</a:t>
            </a:r>
          </a:p>
        </p:txBody>
      </p:sp>
      <p:graphicFrame>
        <p:nvGraphicFramePr>
          <p:cNvPr id="4116" name="Object 20"/>
          <p:cNvGraphicFramePr>
            <a:graphicFrameLocks noGrp="1" noChangeAspect="1"/>
          </p:cNvGraphicFramePr>
          <p:nvPr>
            <p:ph sz="half" idx="2"/>
          </p:nvPr>
        </p:nvGraphicFramePr>
        <p:xfrm>
          <a:off x="1905000" y="3082925"/>
          <a:ext cx="5562600" cy="1011238"/>
        </p:xfrm>
        <a:graphic>
          <a:graphicData uri="http://schemas.openxmlformats.org/presentationml/2006/ole">
            <mc:AlternateContent xmlns:mc="http://schemas.openxmlformats.org/markup-compatibility/2006">
              <mc:Choice xmlns:v="urn:schemas-microsoft-com:vml" Requires="v">
                <p:oleObj spid="_x0000_s4237"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82925"/>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743200" y="47244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685800" y="5791200"/>
            <a:ext cx="7924800" cy="457200"/>
          </a:xfrm>
          <a:prstGeom prst="rect">
            <a:avLst/>
          </a:prstGeom>
          <a:noFill/>
          <a:ln w="9525">
            <a:noFill/>
            <a:miter lim="800000"/>
            <a:headEnd/>
            <a:tailEnd/>
          </a:ln>
        </p:spPr>
        <p:txBody>
          <a:bodyPr>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381000" y="228600"/>
            <a:ext cx="7772400" cy="1143000"/>
          </a:xfrm>
        </p:spPr>
        <p:txBody>
          <a:bodyPr/>
          <a:lstStyle/>
          <a:p>
            <a:r>
              <a:rPr lang="en-US" sz="3600" b="1" dirty="0" smtClean="0"/>
              <a:t>From average incidence rate to cumulative </a:t>
            </a:r>
            <a:r>
              <a:rPr lang="en-US" sz="3600" b="1" dirty="0" smtClean="0"/>
              <a:t>survival/incidence</a:t>
            </a:r>
            <a:endParaRPr lang="en-US" sz="3600" b="1" dirty="0" smtClean="0"/>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smtClean="0"/>
              <a:t>S(t) = </a:t>
            </a:r>
            <a:r>
              <a:rPr lang="en-US" i="1" dirty="0" smtClean="0"/>
              <a:t>℮</a:t>
            </a:r>
            <a:r>
              <a:rPr lang="en-US" baseline="30000" dirty="0" smtClean="0"/>
              <a:t>(-0.1285 deaths/person-yr  * 10 yr)</a:t>
            </a:r>
          </a:p>
          <a:p>
            <a:pPr>
              <a:buFontTx/>
              <a:buNone/>
            </a:pPr>
            <a:r>
              <a:rPr lang="en-US" dirty="0" smtClean="0"/>
              <a:t>	= 0.277 = cumulative survival over 10 yrs</a:t>
            </a:r>
          </a:p>
          <a:p>
            <a:pPr>
              <a:buFontTx/>
              <a:buNone/>
            </a:pPr>
            <a:endParaRPr lang="en-US" dirty="0" smtClean="0"/>
          </a:p>
          <a:p>
            <a:pPr>
              <a:buFontTx/>
              <a:buNone/>
            </a:pPr>
            <a:r>
              <a:rPr lang="en-US" dirty="0" smtClean="0"/>
              <a:t>Cumulative survival (10 yrs) from K-M: 0.237</a:t>
            </a:r>
          </a:p>
          <a:p>
            <a:pPr>
              <a:buFontTx/>
              <a:buNone/>
            </a:pPr>
            <a:r>
              <a:rPr lang="en-US" dirty="0" smtClean="0"/>
              <a:t> </a:t>
            </a:r>
            <a:r>
              <a:rPr lang="en-US" i="1" dirty="0" smtClean="0"/>
              <a:t>Values are close but not identical.  Why?</a:t>
            </a:r>
          </a:p>
        </p:txBody>
      </p:sp>
      <p:sp>
        <p:nvSpPr>
          <p:cNvPr id="149507" name="Text Box 4"/>
          <p:cNvSpPr txBox="1">
            <a:spLocks noChangeArrowheads="1"/>
          </p:cNvSpPr>
          <p:nvPr/>
        </p:nvSpPr>
        <p:spPr bwMode="auto">
          <a:xfrm>
            <a:off x="609600" y="1981200"/>
            <a:ext cx="7620000" cy="1552575"/>
          </a:xfrm>
          <a:prstGeom prst="rect">
            <a:avLst/>
          </a:prstGeom>
          <a:noFill/>
          <a:ln w="9525">
            <a:noFill/>
            <a:miter lim="800000"/>
            <a:headEnd/>
            <a:tailEnd/>
          </a:ln>
        </p:spPr>
        <p:txBody>
          <a:bodyPr>
            <a:spAutoFit/>
          </a:bodyPr>
          <a:lstStyle/>
          <a:p>
            <a:pPr eaLnBrk="0" hangingPunct="0"/>
            <a:r>
              <a:rPr lang="en-US" b="1" dirty="0"/>
              <a:t>Previous example: Biliary cirrhosis time to death data</a:t>
            </a:r>
          </a:p>
          <a:p>
            <a:pPr eaLnBrk="0" hangingPunct="0"/>
            <a:endParaRPr lang="en-US" b="1" dirty="0"/>
          </a:p>
          <a:p>
            <a:pPr eaLnBrk="0" hangingPunct="0"/>
            <a:r>
              <a:rPr lang="en-US" b="1" dirty="0"/>
              <a:t>Average incidence rate = 0.1285 deaths per person-year</a:t>
            </a:r>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838200" y="-76200"/>
            <a:ext cx="7772400" cy="1143000"/>
          </a:xfrm>
        </p:spPr>
        <p:txBody>
          <a:bodyPr/>
          <a:lstStyle/>
          <a:p>
            <a:r>
              <a:rPr lang="en-US" sz="3600" b="1" dirty="0" smtClean="0"/>
              <a:t>Survival and Hazard Functions</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6477000" y="4724400"/>
            <a:ext cx="2209800" cy="830997"/>
          </a:xfrm>
          <a:prstGeom prst="rect">
            <a:avLst/>
          </a:prstGeom>
          <a:noFill/>
          <a:ln w="9525">
            <a:noFill/>
            <a:miter lim="800000"/>
            <a:headEnd/>
            <a:tailEnd/>
          </a:ln>
        </p:spPr>
        <p:txBody>
          <a:bodyPr>
            <a:spAutoFit/>
          </a:bodyPr>
          <a:lstStyle/>
          <a:p>
            <a:pPr eaLnBrk="0" hangingPunct="0">
              <a:spcBef>
                <a:spcPct val="50000"/>
              </a:spcBef>
            </a:pPr>
            <a:r>
              <a:rPr lang="en-US" dirty="0"/>
              <a:t>Don’t require constant hazard </a:t>
            </a:r>
            <a:r>
              <a:rPr lang="en-US" dirty="0" smtClean="0"/>
              <a:t> </a:t>
            </a:r>
            <a:endParaRPr lang="en-US" dirty="0"/>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96259" name="Text Box 3"/>
          <p:cNvSpPr txBox="1">
            <a:spLocks noChangeArrowheads="1"/>
          </p:cNvSpPr>
          <p:nvPr/>
        </p:nvSpPr>
        <p:spPr bwMode="auto">
          <a:xfrm>
            <a:off x="202988" y="5105400"/>
            <a:ext cx="9017212" cy="1200329"/>
          </a:xfrm>
          <a:prstGeom prst="rect">
            <a:avLst/>
          </a:prstGeom>
          <a:noFill/>
          <a:ln w="9525">
            <a:noFill/>
            <a:miter lim="800000"/>
            <a:headEnd/>
            <a:tailEnd/>
          </a:ln>
        </p:spPr>
        <p:txBody>
          <a:bodyPr wrap="none">
            <a:spAutoFit/>
          </a:bodyPr>
          <a:lstStyle/>
          <a:p>
            <a:pPr eaLnBrk="0" hangingPunct="0"/>
            <a:r>
              <a:rPr lang="en-US" sz="2400" dirty="0"/>
              <a:t>Cumulative survival calculated by multiplying </a:t>
            </a:r>
            <a:r>
              <a:rPr lang="en-US" sz="2400" dirty="0" smtClean="0"/>
              <a:t>survival probabilities </a:t>
            </a:r>
            <a:r>
              <a:rPr lang="en-US" sz="2400" dirty="0"/>
              <a:t>for</a:t>
            </a:r>
          </a:p>
          <a:p>
            <a:pPr eaLnBrk="0" hangingPunct="0"/>
            <a:r>
              <a:rPr lang="en-US" sz="2400" dirty="0"/>
              <a:t>each prior failure time:  e.g., 0.9 x 0.875 x 0.857 = 0.675  and</a:t>
            </a:r>
          </a:p>
          <a:p>
            <a:pPr eaLnBrk="0" hangingPunct="0"/>
            <a:r>
              <a:rPr lang="en-US" sz="2400" dirty="0"/>
              <a:t>0.9 x 0.875 x 0.857 x 0.800 x 0.667 x 0.500 = 0.180</a:t>
            </a:r>
          </a:p>
        </p:txBody>
      </p:sp>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3581400" y="152400"/>
            <a:ext cx="5105400" cy="461665"/>
          </a:xfrm>
          <a:prstGeom prst="rect">
            <a:avLst/>
          </a:prstGeom>
          <a:noFill/>
        </p:spPr>
        <p:txBody>
          <a:bodyPr wrap="square" rtlCol="0">
            <a:spAutoFit/>
          </a:bodyPr>
          <a:lstStyle/>
          <a:p>
            <a:r>
              <a:rPr lang="en-US" b="1" dirty="0" smtClean="0">
                <a:solidFill>
                  <a:srgbClr val="FF0000"/>
                </a:solidFill>
              </a:rPr>
              <a:t>Sum these to get cumulative hazard</a:t>
            </a:r>
            <a:endParaRPr lang="en-US" b="1" dirty="0">
              <a:solidFill>
                <a:srgbClr val="FF0000"/>
              </a:solidFill>
            </a:endParaRP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hazard function: Which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H</a:t>
            </a:r>
            <a:r>
              <a:rPr lang="en-US" dirty="0" smtClean="0"/>
              <a:t>azard</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 curve</a:t>
            </a:r>
            <a:endParaRPr lang="en-US" dirty="0">
              <a:solidFill>
                <a:schemeClr val="tx2"/>
              </a:solidFill>
            </a:endParaRPr>
          </a:p>
        </p:txBody>
      </p:sp>
      <p:sp>
        <p:nvSpPr>
          <p:cNvPr id="129031" name="Text Box 9"/>
          <p:cNvSpPr txBox="1">
            <a:spLocks noChangeArrowheads="1"/>
          </p:cNvSpPr>
          <p:nvPr/>
        </p:nvSpPr>
        <p:spPr bwMode="auto">
          <a:xfrm>
            <a:off x="4816366" y="5870028"/>
            <a:ext cx="3962400" cy="830997"/>
          </a:xfrm>
          <a:prstGeom prst="rect">
            <a:avLst/>
          </a:prstGeom>
          <a:noFill/>
          <a:ln w="9525">
            <a:noFill/>
            <a:miter lim="800000"/>
            <a:headEnd/>
            <a:tailEnd/>
          </a:ln>
        </p:spPr>
        <p:txBody>
          <a:bodyPr>
            <a:spAutoFit/>
          </a:bodyPr>
          <a:lstStyle/>
          <a:p>
            <a:pPr eaLnBrk="0" hangingPunct="0">
              <a:spcBef>
                <a:spcPct val="50000"/>
              </a:spcBef>
            </a:pPr>
            <a:r>
              <a:rPr lang="en-US" dirty="0" smtClean="0"/>
              <a:t>Average </a:t>
            </a:r>
            <a:r>
              <a:rPr lang="en-US" dirty="0"/>
              <a:t>incidence rate = 0.13 deaths per </a:t>
            </a:r>
            <a:r>
              <a:rPr lang="en-US" dirty="0" smtClean="0"/>
              <a:t>person-year</a:t>
            </a:r>
            <a:endParaRPr lang="en-US" dirty="0"/>
          </a:p>
        </p:txBody>
      </p:sp>
      <p:sp>
        <p:nvSpPr>
          <p:cNvPr id="129032" name="Text Box 10"/>
          <p:cNvSpPr txBox="1">
            <a:spLocks noChangeArrowheads="1"/>
          </p:cNvSpPr>
          <p:nvPr/>
        </p:nvSpPr>
        <p:spPr bwMode="auto">
          <a:xfrm>
            <a:off x="381000" y="5105400"/>
            <a:ext cx="4114800" cy="457200"/>
          </a:xfrm>
          <a:prstGeom prst="rect">
            <a:avLst/>
          </a:prstGeom>
          <a:noFill/>
          <a:ln w="9525">
            <a:noFill/>
            <a:miter lim="800000"/>
            <a:headEnd/>
            <a:tailEnd/>
          </a:ln>
        </p:spPr>
        <p:txBody>
          <a:bodyPr>
            <a:spAutoFit/>
          </a:bodyPr>
          <a:lstStyle/>
          <a:p>
            <a:pPr eaLnBrk="0" hangingPunct="0">
              <a:spcBef>
                <a:spcPct val="50000"/>
              </a:spcBef>
            </a:pPr>
            <a:r>
              <a:rPr lang="en-US" dirty="0"/>
              <a:t>10 yr cum incidence = </a:t>
            </a:r>
            <a:r>
              <a:rPr lang="en-US" dirty="0" smtClean="0"/>
              <a:t>0.76</a:t>
            </a:r>
            <a:endParaRPr lang="en-US" dirty="0"/>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Tree>
    <p:extLst>
      <p:ext uri="{BB962C8B-B14F-4D97-AF65-F5344CB8AC3E}">
        <p14:creationId xmlns:p14="http://schemas.microsoft.com/office/powerpoint/2010/main" val="166352934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a:blip r:embed="rId3"/>
          <a:srcRect/>
          <a:stretch>
            <a:fillRect/>
          </a:stretch>
        </p:blipFill>
        <p:spPr bwMode="auto">
          <a:xfrm>
            <a:off x="152400" y="228600"/>
            <a:ext cx="88392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4"/>
          <p:cNvPicPr>
            <a:picLocks noChangeAspect="1" noChangeArrowheads="1"/>
          </p:cNvPicPr>
          <p:nvPr/>
        </p:nvPicPr>
        <p:blipFill>
          <a:blip r:embed="rId3"/>
          <a:srcRect/>
          <a:stretch>
            <a:fillRect/>
          </a:stretch>
        </p:blipFill>
        <p:spPr bwMode="auto">
          <a:xfrm>
            <a:off x="228600" y="228600"/>
            <a:ext cx="8686800" cy="6400800"/>
          </a:xfrm>
          <a:prstGeom prst="rect">
            <a:avLst/>
          </a:prstGeom>
          <a:noFill/>
          <a:ln w="9525">
            <a:noFill/>
            <a:miter lim="800000"/>
            <a:headEnd/>
            <a:tailEnd/>
          </a:ln>
        </p:spPr>
      </p:pic>
      <p:sp>
        <p:nvSpPr>
          <p:cNvPr id="157698" name="AutoShape 5"/>
          <p:cNvSpPr>
            <a:spLocks/>
          </p:cNvSpPr>
          <p:nvPr/>
        </p:nvSpPr>
        <p:spPr bwMode="auto">
          <a:xfrm>
            <a:off x="4038600" y="571500"/>
            <a:ext cx="1524000" cy="609600"/>
          </a:xfrm>
          <a:prstGeom prst="borderCallout2">
            <a:avLst>
              <a:gd name="adj1" fmla="val 18750"/>
              <a:gd name="adj2" fmla="val -5000"/>
              <a:gd name="adj3" fmla="val 18750"/>
              <a:gd name="adj4" fmla="val -14792"/>
              <a:gd name="adj5" fmla="val 81250"/>
              <a:gd name="adj6" fmla="val -25000"/>
            </a:avLst>
          </a:prstGeom>
          <a:noFill/>
          <a:ln w="9525">
            <a:solidFill>
              <a:schemeClr val="tx1"/>
            </a:solidFill>
            <a:miter lim="800000"/>
            <a:headEnd/>
            <a:tailEnd/>
          </a:ln>
        </p:spPr>
        <p:txBody>
          <a:bodyPr/>
          <a:lstStyle/>
          <a:p>
            <a:pPr algn="ctr" eaLnBrk="0" hangingPunct="0"/>
            <a:r>
              <a:rPr lang="en-US" sz="1400" dirty="0"/>
              <a:t>Cumulative incidence</a:t>
            </a:r>
          </a:p>
        </p:txBody>
      </p:sp>
      <p:sp>
        <p:nvSpPr>
          <p:cNvPr id="157699" name="AutoShape 8"/>
          <p:cNvSpPr>
            <a:spLocks/>
          </p:cNvSpPr>
          <p:nvPr/>
        </p:nvSpPr>
        <p:spPr bwMode="auto">
          <a:xfrm>
            <a:off x="7162800" y="533400"/>
            <a:ext cx="1524000" cy="457200"/>
          </a:xfrm>
          <a:prstGeom prst="borderCallout2">
            <a:avLst>
              <a:gd name="adj1" fmla="val 25000"/>
              <a:gd name="adj2" fmla="val -5000"/>
              <a:gd name="adj3" fmla="val 25000"/>
              <a:gd name="adj4" fmla="val -14792"/>
              <a:gd name="adj5" fmla="val 108333"/>
              <a:gd name="adj6" fmla="val -25000"/>
            </a:avLst>
          </a:prstGeom>
          <a:noFill/>
          <a:ln w="9525">
            <a:solidFill>
              <a:schemeClr val="tx1"/>
            </a:solidFill>
            <a:miter lim="800000"/>
            <a:headEnd/>
            <a:tailEnd/>
          </a:ln>
        </p:spPr>
        <p:txBody>
          <a:bodyPr/>
          <a:lstStyle/>
          <a:p>
            <a:pPr algn="ctr" eaLnBrk="0" hangingPunct="0"/>
            <a:r>
              <a:rPr lang="en-US" sz="1400" dirty="0"/>
              <a:t>Incidence rate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85800" y="228600"/>
            <a:ext cx="7772400" cy="868363"/>
          </a:xfrm>
        </p:spPr>
        <p:txBody>
          <a:bodyPr/>
          <a:lstStyle/>
          <a:p>
            <a:r>
              <a:rPr lang="en-US" sz="3200" b="1" dirty="0" smtClean="0"/>
              <a:t>Rates:  What to do about </a:t>
            </a:r>
            <a:br>
              <a:rPr lang="en-US" sz="3200" b="1" dirty="0" smtClean="0"/>
            </a:br>
            <a:r>
              <a:rPr lang="en-US" sz="3200" b="1" dirty="0" smtClean="0"/>
              <a:t>Drop-out and Competing Events</a:t>
            </a:r>
          </a:p>
        </p:txBody>
      </p:sp>
      <p:sp>
        <p:nvSpPr>
          <p:cNvPr id="159746" name="Rectangle 3"/>
          <p:cNvSpPr>
            <a:spLocks noGrp="1" noChangeArrowheads="1"/>
          </p:cNvSpPr>
          <p:nvPr>
            <p:ph type="body" idx="1"/>
          </p:nvPr>
        </p:nvSpPr>
        <p:spPr>
          <a:xfrm>
            <a:off x="228600" y="1295400"/>
            <a:ext cx="8458200" cy="5410200"/>
          </a:xfrm>
        </p:spPr>
        <p:txBody>
          <a:bodyPr/>
          <a:lstStyle/>
          <a:p>
            <a:r>
              <a:rPr lang="en-US" sz="2800" dirty="0" smtClean="0"/>
              <a:t>In the calculation of rates, subjects contribute person-time until they either have the event of interest (E) or:</a:t>
            </a:r>
          </a:p>
          <a:p>
            <a:pPr lvl="1"/>
            <a:r>
              <a:rPr lang="en-US" sz="2400" dirty="0" smtClean="0"/>
              <a:t>drop out</a:t>
            </a:r>
          </a:p>
          <a:p>
            <a:pPr lvl="1"/>
            <a:r>
              <a:rPr lang="en-US" sz="2400" dirty="0" smtClean="0"/>
              <a:t>are administratively censored (i.e., study ends)</a:t>
            </a:r>
          </a:p>
          <a:p>
            <a:pPr lvl="1"/>
            <a:r>
              <a:rPr lang="en-US" sz="2400" dirty="0" smtClean="0"/>
              <a:t>have a competing event</a:t>
            </a:r>
          </a:p>
          <a:p>
            <a:pPr lvl="1"/>
            <a:endParaRPr lang="en-US" sz="1000" dirty="0" smtClean="0"/>
          </a:p>
          <a:p>
            <a:r>
              <a:rPr lang="en-US" sz="28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This interpretation is inherently </a:t>
            </a:r>
            <a:r>
              <a:rPr lang="en-US" sz="2400" i="1" dirty="0" smtClean="0"/>
              <a:t>accommodating</a:t>
            </a:r>
            <a:r>
              <a:rPr lang="en-US" sz="2400" dirty="0" smtClean="0"/>
              <a:t> (i.e. specifically recognizing and allowing for) the presence of drop-out; admin censoring; and competing events</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0" y="381000"/>
            <a:ext cx="9372600" cy="457200"/>
          </a:xfrm>
        </p:spPr>
        <p:txBody>
          <a:bodyPr/>
          <a:lstStyle/>
          <a:p>
            <a:r>
              <a:rPr lang="en-US" sz="2800" b="1" dirty="0" smtClean="0"/>
              <a:t>Is native interpretation of rate satisfying &amp; meaningful?</a:t>
            </a:r>
            <a:br>
              <a:rPr lang="en-US" sz="2800" b="1" dirty="0" smtClean="0"/>
            </a:br>
            <a:endParaRPr lang="en-US" sz="2800" b="1" dirty="0" smtClean="0"/>
          </a:p>
        </p:txBody>
      </p:sp>
      <p:sp>
        <p:nvSpPr>
          <p:cNvPr id="161794" name="Rectangle 3"/>
          <p:cNvSpPr>
            <a:spLocks noGrp="1" noChangeArrowheads="1"/>
          </p:cNvSpPr>
          <p:nvPr>
            <p:ph type="body" sz="half" idx="1"/>
          </p:nvPr>
        </p:nvSpPr>
        <p:spPr>
          <a:xfrm>
            <a:off x="228600" y="381000"/>
            <a:ext cx="8686800" cy="1295400"/>
          </a:xfrm>
        </p:spPr>
        <p:txBody>
          <a:bodyPr/>
          <a:lstStyle/>
          <a:p>
            <a:pPr lvl="1">
              <a:lnSpc>
                <a:spcPct val="90000"/>
              </a:lnSpc>
            </a:pPr>
            <a:endParaRPr lang="en-US" sz="1200" dirty="0" smtClean="0"/>
          </a:p>
          <a:p>
            <a:pPr>
              <a:lnSpc>
                <a:spcPct val="90000"/>
              </a:lnSpc>
            </a:pPr>
            <a:r>
              <a:rPr lang="en-US" sz="2000" dirty="0" smtClean="0"/>
              <a:t>i.e.,  Do we want to </a:t>
            </a:r>
            <a:r>
              <a:rPr lang="en-US" sz="2000" i="1" dirty="0" smtClean="0"/>
              <a:t>accommodate</a:t>
            </a:r>
            <a:r>
              <a:rPr lang="en-US" sz="2000" dirty="0" smtClean="0"/>
              <a:t> (allow for) administrative censoring; competing events; and drop-out? </a:t>
            </a:r>
          </a:p>
          <a:p>
            <a:pPr lvl="1">
              <a:lnSpc>
                <a:spcPct val="90000"/>
              </a:lnSpc>
            </a:pPr>
            <a:r>
              <a:rPr lang="en-US" sz="2000" dirty="0" smtClean="0"/>
              <a:t>Or, would we prefer if they never happened (were </a:t>
            </a:r>
            <a:r>
              <a:rPr lang="en-US" sz="2000" i="1" dirty="0" smtClean="0"/>
              <a:t>eliminated</a:t>
            </a:r>
            <a:r>
              <a:rPr lang="en-US" sz="2000" dirty="0" smtClean="0"/>
              <a:t>)?</a:t>
            </a:r>
          </a:p>
          <a:p>
            <a:pPr>
              <a:lnSpc>
                <a:spcPct val="90000"/>
              </a:lnSpc>
            </a:pPr>
            <a:endParaRPr lang="en-US" sz="2400" dirty="0" smtClean="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1778810262"/>
              </p:ext>
            </p:extLst>
          </p:nvPr>
        </p:nvGraphicFramePr>
        <p:xfrm>
          <a:off x="228600" y="1752600"/>
          <a:ext cx="8686800" cy="4759452"/>
        </p:xfrm>
        <a:graphic>
          <a:graphicData uri="http://schemas.openxmlformats.org/drawingml/2006/table">
            <a:tbl>
              <a:tblPr/>
              <a:tblGrid>
                <a:gridCol w="2895600"/>
                <a:gridCol w="3352800"/>
                <a:gridCol w="2438400"/>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end of a study unrelated to substance of study itself (i.e., just an artifact)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Preferable to have followed everyone throughout entire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  Appropriate to </a:t>
                      </a:r>
                      <a:r>
                        <a:rPr kumimoji="0" lang="en-US" sz="1800" b="1" i="1" u="none" strike="noStrike" cap="none" normalizeH="0" baseline="0" dirty="0" smtClean="0">
                          <a:ln>
                            <a:noFill/>
                          </a:ln>
                          <a:solidFill>
                            <a:schemeClr val="tx1"/>
                          </a:solidFill>
                          <a:effectLst/>
                          <a:latin typeface="Times New Roman" pitchFamily="18" charset="0"/>
                        </a:rPr>
                        <a:t>accommodate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a:t>
                      </a:r>
                      <a:r>
                        <a:rPr kumimoji="0" lang="en-US" sz="1800" b="1" i="1"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rPr>
                        <a:t>Prefer </a:t>
                      </a:r>
                      <a:r>
                        <a:rPr kumimoji="0" lang="en-US" sz="1800" b="1" i="1" u="none" strike="noStrike" cap="none" normalizeH="0" baseline="0" dirty="0" smtClean="0">
                          <a:ln>
                            <a:noFill/>
                          </a:ln>
                          <a:solidFill>
                            <a:schemeClr val="tx1"/>
                          </a:solidFill>
                          <a:effectLst/>
                          <a:latin typeface="Times New Roman" pitchFamily="18" charset="0"/>
                        </a:rPr>
                        <a:t>elimination </a:t>
                      </a:r>
                      <a:r>
                        <a:rPr kumimoji="0" lang="en-US" sz="1800" b="0" i="0" u="none" strike="noStrike" cap="none" normalizeH="0" baseline="0" dirty="0" smtClean="0">
                          <a:ln>
                            <a:noFill/>
                          </a:ln>
                          <a:solidFill>
                            <a:schemeClr val="tx1"/>
                          </a:solidFill>
                          <a:effectLst/>
                          <a:latin typeface="Times New Roman" pitchFamily="18" charset="0"/>
                        </a:rPr>
                        <a:t>accept</a:t>
                      </a:r>
                      <a:r>
                        <a:rPr kumimoji="0" lang="en-US" sz="1800" b="1" i="1" u="none" strike="noStrike" cap="none" normalizeH="0" baseline="0" dirty="0" smtClean="0">
                          <a:ln>
                            <a:noFill/>
                          </a:ln>
                          <a:solidFill>
                            <a:schemeClr val="tx1"/>
                          </a:solidFill>
                          <a:effectLst/>
                          <a:latin typeface="Times New Roman" pitchFamily="18" charset="0"/>
                        </a:rPr>
                        <a:t> accommodation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Prefer to </a:t>
                      </a:r>
                      <a:r>
                        <a:rPr kumimoji="0" lang="en-US" sz="1800" b="1" i="1" u="none" strike="noStrike" cap="none" normalizeH="0" baseline="0" dirty="0" smtClean="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(Exception: descriptive studies 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0678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Method </a:t>
            </a:r>
            <a:r>
              <a:rPr lang="en-US" sz="2800" b="1" dirty="0"/>
              <a:t>1:</a:t>
            </a:r>
            <a:r>
              <a:rPr lang="en-US" sz="2800" dirty="0"/>
              <a:t>  </a:t>
            </a:r>
            <a:r>
              <a:rPr lang="en-US" sz="2800" dirty="0" smtClean="0"/>
              <a:t>Individual-level data available</a:t>
            </a:r>
          </a:p>
          <a:p>
            <a:pPr marL="914400" lvl="1" indent="-457200" eaLnBrk="0" hangingPunct="0">
              <a:spcBef>
                <a:spcPct val="20000"/>
              </a:spcBef>
              <a:buFont typeface="Times New Roman" panose="02020603050405020304" pitchFamily="18" charset="0"/>
              <a:buChar char="−"/>
            </a:pPr>
            <a:r>
              <a:rPr lang="en-US" sz="2800" dirty="0" smtClean="0"/>
              <a:t>If </a:t>
            </a:r>
            <a:r>
              <a:rPr lang="en-US" sz="2800" dirty="0"/>
              <a:t>have exact entry, censoring, and event times for each person, can sum person-time for each person for </a:t>
            </a:r>
            <a:r>
              <a:rPr lang="en-US" sz="2800" dirty="0" smtClean="0"/>
              <a:t>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t>Method </a:t>
            </a:r>
            <a:r>
              <a:rPr lang="en-US" sz="2800" b="1" dirty="0"/>
              <a:t>2:</a:t>
            </a:r>
            <a:r>
              <a:rPr lang="en-US" sz="2800" dirty="0"/>
              <a:t>  </a:t>
            </a:r>
            <a:r>
              <a:rPr lang="en-US" sz="2800" dirty="0" smtClean="0"/>
              <a:t>No individual-level data available</a:t>
            </a:r>
          </a:p>
          <a:p>
            <a:pPr marL="914400" lvl="1" indent="-457200" eaLnBrk="0" hangingPunct="0">
              <a:spcBef>
                <a:spcPts val="0"/>
              </a:spcBef>
              <a:buFont typeface="Times New Roman" panose="02020603050405020304" pitchFamily="18" charset="0"/>
              <a:buChar char="−"/>
            </a:pPr>
            <a:r>
              <a:rPr lang="en-US" sz="2800" dirty="0" smtClean="0"/>
              <a:t>Variety of approaches to get aggregate person-time, some with assumptions (“group method”);</a:t>
            </a:r>
            <a:r>
              <a:rPr lang="en-US" sz="800" dirty="0" smtClean="0"/>
              <a:t>  </a:t>
            </a:r>
            <a:r>
              <a:rPr lang="en-US" sz="2800" dirty="0" smtClean="0"/>
              <a:t>for example:</a:t>
            </a:r>
          </a:p>
          <a:p>
            <a:pPr marL="914400" lvl="1" indent="-457200" eaLnBrk="0" hangingPunct="0">
              <a:spcBef>
                <a:spcPts val="0"/>
              </a:spcBef>
              <a:buFont typeface="Times New Roman" panose="02020603050405020304" pitchFamily="18" charset="0"/>
              <a:buChar char="−"/>
            </a:pPr>
            <a:endParaRPr lang="en-US" sz="1000" dirty="0" smtClean="0"/>
          </a:p>
          <a:p>
            <a:pPr marL="1371600" lvl="2" indent="-457200" eaLnBrk="0" hangingPunct="0">
              <a:spcBef>
                <a:spcPts val="0"/>
              </a:spcBef>
              <a:buFont typeface="Courier New" panose="02070309020205020404" pitchFamily="49" charset="0"/>
              <a:buChar char="o"/>
            </a:pPr>
            <a:r>
              <a:rPr lang="en-US" dirty="0" smtClean="0"/>
              <a:t>Have: population size at one time</a:t>
            </a:r>
          </a:p>
          <a:p>
            <a:pPr marL="1828800" lvl="3" indent="-457200" eaLnBrk="0" hangingPunct="0">
              <a:spcBef>
                <a:spcPts val="0"/>
              </a:spcBef>
              <a:buFont typeface="Wingdings" panose="05000000000000000000" pitchFamily="2" charset="2"/>
              <a:buChar char="§"/>
            </a:pPr>
            <a:r>
              <a:rPr lang="en-US" sz="2000" dirty="0" smtClean="0"/>
              <a:t>Assume steady state or steady change in population over interval</a:t>
            </a:r>
          </a:p>
          <a:p>
            <a:pPr marL="1371600" lvl="2" indent="-457200" eaLnBrk="0" hangingPunct="0">
              <a:spcBef>
                <a:spcPts val="600"/>
              </a:spcBef>
              <a:buFont typeface="Courier New" panose="02070309020205020404" pitchFamily="49" charset="0"/>
              <a:buChar char="o"/>
            </a:pPr>
            <a:r>
              <a:rPr lang="en-US" dirty="0" smtClean="0"/>
              <a:t>Have: no. at-risk at beginning and end of time interval</a:t>
            </a:r>
          </a:p>
          <a:p>
            <a:pPr marL="1828800" lvl="3" indent="-457200" eaLnBrk="0" hangingPunct="0">
              <a:spcBef>
                <a:spcPts val="0"/>
              </a:spcBef>
              <a:buFont typeface="Arial" panose="020B0604020202020204" pitchFamily="34" charset="0"/>
              <a:buChar char="•"/>
            </a:pPr>
            <a:r>
              <a:rPr lang="en-US" dirty="0" smtClean="0"/>
              <a:t> </a:t>
            </a:r>
            <a:r>
              <a:rPr lang="en-US" sz="2000" dirty="0" smtClean="0"/>
              <a:t>Assume uniform entry/drop-out over time interval</a:t>
            </a:r>
          </a:p>
          <a:p>
            <a:pPr lvl="1" eaLnBrk="0" hangingPunct="0">
              <a:spcBef>
                <a:spcPct val="50000"/>
              </a:spcBef>
            </a:pPr>
            <a:endParaRPr lang="en-US"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prefer </a:t>
            </a:r>
            <a:r>
              <a:rPr lang="en-US" sz="3200" b="1" i="1" dirty="0" smtClean="0"/>
              <a:t>elimination</a:t>
            </a:r>
            <a:r>
              <a:rPr lang="en-US" sz="3200" b="1" dirty="0" smtClean="0"/>
              <a:t> of drop-out?</a:t>
            </a:r>
          </a:p>
        </p:txBody>
      </p:sp>
      <p:sp>
        <p:nvSpPr>
          <p:cNvPr id="163842" name="Rectangle 3"/>
          <p:cNvSpPr>
            <a:spLocks noGrp="1" noChangeArrowheads="1"/>
          </p:cNvSpPr>
          <p:nvPr>
            <p:ph type="body" idx="1"/>
          </p:nvPr>
        </p:nvSpPr>
        <p:spPr>
          <a:xfrm>
            <a:off x="228600" y="1295400"/>
            <a:ext cx="8915400" cy="5410200"/>
          </a:xfrm>
        </p:spPr>
        <p:txBody>
          <a:bodyPr/>
          <a:lstStyle/>
          <a:p>
            <a:r>
              <a:rPr lang="en-US" sz="2800" dirty="0" smtClean="0"/>
              <a:t>Means that you are not satisfied with: </a:t>
            </a:r>
          </a:p>
          <a:p>
            <a:pPr lvl="1"/>
            <a:r>
              <a:rPr lang="en-US" sz="2400" dirty="0" smtClean="0"/>
              <a:t>“Rate of the event E given that drop-out has not happened first” </a:t>
            </a:r>
          </a:p>
          <a:p>
            <a:pPr lvl="1"/>
            <a:r>
              <a:rPr lang="en-US" sz="2400" dirty="0" smtClean="0"/>
              <a:t>Wise to be </a:t>
            </a:r>
            <a:r>
              <a:rPr lang="en-US" sz="2400" dirty="0" smtClean="0"/>
              <a:t>unsatisfied because we are wary about the drop-outs.  It is hard to be sure that those who remain are representative of all who started observation.  </a:t>
            </a:r>
            <a:endParaRPr lang="en-US" sz="2400" dirty="0" smtClean="0"/>
          </a:p>
          <a:p>
            <a:pPr lvl="1">
              <a:spcBef>
                <a:spcPts val="0"/>
              </a:spcBef>
            </a:pPr>
            <a:endParaRPr lang="en-US" sz="900" dirty="0" smtClean="0"/>
          </a:p>
          <a:p>
            <a:pPr>
              <a:spcBef>
                <a:spcPts val="0"/>
              </a:spcBef>
            </a:pPr>
            <a:r>
              <a:rPr lang="en-US" sz="2800" dirty="0" smtClean="0"/>
              <a:t>You prefer to say: </a:t>
            </a:r>
          </a:p>
          <a:p>
            <a:pPr lvl="1"/>
            <a:r>
              <a:rPr lang="en-US" sz="2400" dirty="0" smtClean="0"/>
              <a:t>“Rate of the event E assuming drop-outs don’t occur”</a:t>
            </a:r>
          </a:p>
          <a:p>
            <a:pPr lvl="1">
              <a:spcBef>
                <a:spcPts val="0"/>
              </a:spcBef>
            </a:pPr>
            <a:endParaRPr lang="en-US" sz="900" dirty="0" smtClean="0"/>
          </a:p>
          <a:p>
            <a:pPr>
              <a:spcBef>
                <a:spcPts val="0"/>
              </a:spcBef>
            </a:pPr>
            <a:r>
              <a:rPr lang="en-US" sz="2800" dirty="0" smtClean="0"/>
              <a:t>But because drop-outs, in reality, </a:t>
            </a:r>
            <a:r>
              <a:rPr lang="en-US" sz="2800" dirty="0" smtClean="0"/>
              <a:t>often do </a:t>
            </a:r>
            <a:r>
              <a:rPr lang="en-US" sz="2800" dirty="0" smtClean="0"/>
              <a:t>occur, we typically </a:t>
            </a:r>
            <a:r>
              <a:rPr lang="en-US" sz="2800" dirty="0" smtClean="0"/>
              <a:t>assume </a:t>
            </a:r>
            <a:r>
              <a:rPr lang="en-US" sz="2800" dirty="0" smtClean="0"/>
              <a:t>that we know what is happening to them</a:t>
            </a:r>
          </a:p>
          <a:p>
            <a:pPr lvl="1"/>
            <a:r>
              <a:rPr lang="en-US" sz="2400" dirty="0" smtClean="0"/>
              <a:t>We assume that the rate of the event of interest in the lost is the same as those who remain</a:t>
            </a:r>
          </a:p>
          <a:p>
            <a:pPr lvl="1"/>
            <a:r>
              <a:rPr lang="en-US" sz="2400" dirty="0" smtClean="0"/>
              <a:t>This is origin of the assumption of “non-informative censoring”</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a:t>
            </a:r>
            <a:r>
              <a:rPr lang="en-US" sz="3200" b="1" i="1" dirty="0" smtClean="0"/>
              <a:t>accommodate</a:t>
            </a:r>
            <a:r>
              <a:rPr lang="en-US" sz="3200" b="1" dirty="0" smtClean="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smtClean="0"/>
              <a:t>Means that you are satisfied with: </a:t>
            </a:r>
          </a:p>
          <a:p>
            <a:pPr lvl="1"/>
            <a:r>
              <a:rPr lang="en-US" sz="2400" dirty="0" smtClean="0"/>
              <a:t>“Rate of the event E given that a competing event has not happened first” e.g., accept that death due to MI will occur in study of cancer.</a:t>
            </a:r>
          </a:p>
          <a:p>
            <a:pPr lvl="1"/>
            <a:r>
              <a:rPr lang="en-US" sz="2400" dirty="0" smtClean="0"/>
              <a:t>This is a reasonable scenario.</a:t>
            </a:r>
          </a:p>
          <a:p>
            <a:pPr lvl="1"/>
            <a:endParaRPr lang="en-US" sz="900" dirty="0" smtClean="0"/>
          </a:p>
          <a:p>
            <a:r>
              <a:rPr lang="en-US" sz="2800" dirty="0" smtClean="0"/>
              <a:t>Thus, without any effort (i.e</a:t>
            </a:r>
            <a:r>
              <a:rPr lang="en-US" sz="2800" dirty="0" smtClean="0"/>
              <a:t>., do our </a:t>
            </a:r>
            <a:r>
              <a:rPr lang="en-US" sz="2800" dirty="0" smtClean="0"/>
              <a:t>usual calculation), rates naturally account for competing events </a:t>
            </a:r>
          </a:p>
          <a:p>
            <a:pPr lvl="1"/>
            <a:r>
              <a:rPr lang="en-US" sz="2400" dirty="0" smtClean="0"/>
              <a:t>Don’t need to assume competing events do not occur</a:t>
            </a:r>
          </a:p>
          <a:p>
            <a:pPr lvl="1"/>
            <a:endParaRPr lang="en-US" sz="900" dirty="0" smtClean="0"/>
          </a:p>
          <a:p>
            <a:r>
              <a:rPr lang="en-US" sz="2800" dirty="0" smtClean="0"/>
              <a:t>In contrast, recall that we had to assume no competing events (or independent ones) in a K-M estimation </a:t>
            </a:r>
          </a:p>
          <a:p>
            <a:endParaRPr lang="en-US" sz="1000" dirty="0" smtClean="0"/>
          </a:p>
          <a:p>
            <a:r>
              <a:rPr lang="en-US" sz="2800" dirty="0" smtClean="0"/>
              <a:t>Another reason to appreciate fundamental nature of rates</a:t>
            </a:r>
          </a:p>
          <a:p>
            <a:pPr>
              <a:buFontTx/>
              <a:buNone/>
            </a:pPr>
            <a:endParaRPr lang="en-US" sz="2800" dirty="0" smtClean="0"/>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152400"/>
            <a:ext cx="8686800" cy="944562"/>
          </a:xfrm>
        </p:spPr>
        <p:txBody>
          <a:bodyPr/>
          <a:lstStyle/>
          <a:p>
            <a:r>
              <a:rPr lang="en-US" sz="3200" b="1" dirty="0" smtClean="0"/>
              <a:t>Why not just censor (i.e., eliminate) competing events in Kaplan-Meier calculation?</a:t>
            </a:r>
          </a:p>
        </p:txBody>
      </p:sp>
      <p:sp>
        <p:nvSpPr>
          <p:cNvPr id="167938" name="Rectangle 3"/>
          <p:cNvSpPr>
            <a:spLocks noGrp="1" noChangeArrowheads="1"/>
          </p:cNvSpPr>
          <p:nvPr>
            <p:ph type="body" idx="1"/>
          </p:nvPr>
        </p:nvSpPr>
        <p:spPr>
          <a:xfrm>
            <a:off x="228600" y="1295400"/>
            <a:ext cx="8458200" cy="4525963"/>
          </a:xfrm>
        </p:spPr>
        <p:txBody>
          <a:bodyPr/>
          <a:lstStyle/>
          <a:p>
            <a:r>
              <a:rPr lang="en-US" sz="2800" dirty="0" smtClean="0"/>
              <a:t>If competing events are independent of outcome</a:t>
            </a:r>
          </a:p>
          <a:p>
            <a:pPr lvl="1"/>
            <a:r>
              <a:rPr lang="en-US" sz="2400" dirty="0" smtClean="0"/>
              <a:t>(Recall that independence </a:t>
            </a:r>
            <a:r>
              <a:rPr lang="en-US" sz="2400" dirty="0"/>
              <a:t>of the CE means:</a:t>
            </a:r>
          </a:p>
          <a:p>
            <a:pPr lvl="2"/>
            <a:r>
              <a:rPr lang="en-US" sz="2200" dirty="0"/>
              <a:t>Those who leave the analysis because of the CE are destined to have the same rate of the primary event as those who </a:t>
            </a:r>
            <a:r>
              <a:rPr lang="en-US" sz="2200" dirty="0" smtClean="0"/>
              <a:t>remain)</a:t>
            </a:r>
            <a:endParaRPr lang="en-US" sz="2200" dirty="0"/>
          </a:p>
          <a:p>
            <a:pPr lvl="1"/>
            <a:r>
              <a:rPr lang="en-US" sz="2400" dirty="0" smtClean="0"/>
              <a:t>censoring means you believe in a reality where competing events don’t occur</a:t>
            </a:r>
          </a:p>
          <a:p>
            <a:pPr lvl="1"/>
            <a:r>
              <a:rPr lang="en-US" sz="2400" dirty="0" smtClean="0"/>
              <a:t>inferences do not pertain to our world’s reality</a:t>
            </a:r>
          </a:p>
          <a:p>
            <a:pPr lvl="1"/>
            <a:endParaRPr lang="en-US" sz="800" dirty="0" smtClean="0"/>
          </a:p>
          <a:p>
            <a:r>
              <a:rPr lang="en-US" sz="2800" dirty="0" smtClean="0"/>
              <a:t>Non-independent competing events</a:t>
            </a:r>
          </a:p>
          <a:p>
            <a:pPr lvl="1"/>
            <a:r>
              <a:rPr lang="en-US" sz="2400" dirty="0" smtClean="0"/>
              <a:t>Must believe in a world where competing events don’t occur</a:t>
            </a:r>
          </a:p>
          <a:p>
            <a:pPr lvl="1"/>
            <a:r>
              <a:rPr lang="en-US" sz="2400" dirty="0" smtClean="0"/>
              <a:t>Must be able to state what the new rate of the event E would be if the competing event was eliminated</a:t>
            </a:r>
          </a:p>
          <a:p>
            <a:pPr lvl="2"/>
            <a:r>
              <a:rPr lang="en-US" dirty="0" smtClean="0"/>
              <a:t>An act of pure speculation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9527515"/>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405807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685800" y="304800"/>
            <a:ext cx="7772400" cy="715963"/>
          </a:xfrm>
        </p:spPr>
        <p:txBody>
          <a:bodyPr/>
          <a:lstStyle/>
          <a:p>
            <a:r>
              <a:rPr lang="en-US" sz="3200" b="1" dirty="0" smtClean="0"/>
              <a:t>Solution for Competing Events in Cumulative Incidence Estimation</a:t>
            </a:r>
          </a:p>
        </p:txBody>
      </p:sp>
      <p:sp>
        <p:nvSpPr>
          <p:cNvPr id="169986" name="Rectangle 3"/>
          <p:cNvSpPr>
            <a:spLocks noGrp="1" noChangeArrowheads="1"/>
          </p:cNvSpPr>
          <p:nvPr>
            <p:ph type="body" idx="1"/>
          </p:nvPr>
        </p:nvSpPr>
        <p:spPr>
          <a:xfrm>
            <a:off x="228600" y="1189038"/>
            <a:ext cx="8686800" cy="4525962"/>
          </a:xfrm>
        </p:spPr>
        <p:txBody>
          <a:bodyPr/>
          <a:lstStyle/>
          <a:p>
            <a:r>
              <a:rPr lang="en-US" sz="2400" dirty="0" smtClean="0"/>
              <a:t>Instead of censoring, account for competing events explicitly as additional separate outcomes in the analysis</a:t>
            </a:r>
          </a:p>
          <a:p>
            <a:endParaRPr lang="en-US" sz="1000" dirty="0" smtClean="0"/>
          </a:p>
          <a:p>
            <a:r>
              <a:rPr lang="en-US" sz="2400" dirty="0" smtClean="0"/>
              <a:t>Technique called:  “Aalen-Johansen estimator”, “cumulative incidence estimate” or “cumulative incidence function”</a:t>
            </a:r>
          </a:p>
          <a:p>
            <a:endParaRPr lang="en-US" sz="400" dirty="0" smtClean="0"/>
          </a:p>
          <a:p>
            <a:r>
              <a:rPr lang="en-US" sz="2400" dirty="0" smtClean="0"/>
              <a:t>Key technical computation is simple.  In successive time intervals:</a:t>
            </a:r>
          </a:p>
          <a:p>
            <a:pPr lvl="1"/>
            <a:r>
              <a:rPr lang="en-US" sz="2000" dirty="0" smtClean="0"/>
              <a:t>calculate joint probability of a) experiencing none of the events (either event of interest or any of competing events) up through beginning of interval </a:t>
            </a:r>
            <a:r>
              <a:rPr lang="en-US" sz="2000" i="1" dirty="0" smtClean="0"/>
              <a:t>and</a:t>
            </a:r>
            <a:r>
              <a:rPr lang="en-US" sz="2000" dirty="0" smtClean="0"/>
              <a:t>  b) experiencing event of interest during the time interval</a:t>
            </a:r>
          </a:p>
          <a:p>
            <a:pPr lvl="1"/>
            <a:r>
              <a:rPr lang="en-US" sz="2000" dirty="0" smtClean="0"/>
              <a:t>add up these joint probabilities within successive time intervals to get cumulative incidence of the event of interest </a:t>
            </a:r>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p>
          <a:p>
            <a:pPr marL="0" indent="0">
              <a:spcBef>
                <a:spcPts val="0"/>
              </a:spcBef>
              <a:buNone/>
            </a:pPr>
            <a:r>
              <a:rPr lang="en-US" sz="2400" dirty="0" smtClean="0"/>
              <a:t> </a:t>
            </a:r>
            <a:endParaRPr lang="en-US" sz="12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3200" dirty="0" smtClean="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5410200" y="6477000"/>
            <a:ext cx="3048000" cy="338138"/>
          </a:xfrm>
          <a:prstGeom prst="rect">
            <a:avLst/>
          </a:prstGeom>
          <a:noFill/>
          <a:ln w="9525">
            <a:noFill/>
            <a:miter lim="800000"/>
            <a:headEnd/>
            <a:tailEnd/>
          </a:ln>
        </p:spPr>
        <p:txBody>
          <a:bodyPr>
            <a:spAutoFit/>
          </a:bodyPr>
          <a:lstStyle/>
          <a:p>
            <a:pPr eaLnBrk="0" hangingPunct="0"/>
            <a:r>
              <a:rPr lang="en-US" sz="1600" dirty="0"/>
              <a:t>Siggeirsdottir et al 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smtClean="0"/>
              <a:t>Aalen-Johansen</a:t>
            </a:r>
            <a:endParaRPr lang="en-US" sz="1600" dirty="0"/>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smtClean="0"/>
              <a:t>Kaplan-Meier</a:t>
            </a:r>
            <a:endParaRPr lang="en-US" sz="1600" dirty="0"/>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200" dirty="0" smtClean="0"/>
              <a:t>Cumulative incidence – Aalen-Johansen method</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858000" y="6550025"/>
            <a:ext cx="3048000" cy="307975"/>
          </a:xfrm>
          <a:prstGeom prst="rect">
            <a:avLst/>
          </a:prstGeom>
          <a:noFill/>
          <a:ln w="9525">
            <a:noFill/>
            <a:miter lim="800000"/>
            <a:headEnd/>
            <a:tailEnd/>
          </a:ln>
        </p:spPr>
        <p:txBody>
          <a:bodyPr>
            <a:spAutoFit/>
          </a:bodyPr>
          <a:lstStyle/>
          <a:p>
            <a:pPr eaLnBrk="0" hangingPunct="0"/>
            <a:r>
              <a:rPr lang="en-US" sz="1400" dirty="0"/>
              <a:t>Satagopan et al 2004</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smtClean="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t>Pt 1 alive at end of </a:t>
            </a:r>
            <a:r>
              <a:rPr lang="en-US" dirty="0" smtClean="0"/>
              <a:t>follow-up (C=censored); </a:t>
            </a:r>
          </a:p>
          <a:p>
            <a:r>
              <a:rPr lang="en-US" dirty="0" smtClean="0"/>
              <a:t>Pt </a:t>
            </a:r>
            <a:r>
              <a:rPr lang="en-US" dirty="0"/>
              <a:t>2 had event of interest (BC </a:t>
            </a:r>
            <a:r>
              <a:rPr lang="en-US" dirty="0" smtClean="0"/>
              <a:t>death; E=event);  </a:t>
            </a:r>
          </a:p>
          <a:p>
            <a:r>
              <a:rPr lang="en-US" dirty="0" smtClean="0"/>
              <a:t>Pt </a:t>
            </a:r>
            <a:r>
              <a:rPr lang="en-US" dirty="0"/>
              <a:t>5 had competing event (Other </a:t>
            </a:r>
            <a:r>
              <a:rPr lang="en-US" dirty="0" smtClean="0"/>
              <a:t>death; CR = competing </a:t>
            </a:r>
            <a:r>
              <a:rPr lang="en-US" dirty="0"/>
              <a:t>risk </a:t>
            </a:r>
            <a:r>
              <a:rPr lang="en-US" dirty="0" smtClean="0"/>
              <a:t>event)</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228600" y="304800"/>
            <a:ext cx="8610600" cy="1143000"/>
          </a:xfrm>
        </p:spPr>
        <p:txBody>
          <a:bodyPr/>
          <a:lstStyle/>
          <a:p>
            <a:r>
              <a:rPr lang="en-US" sz="3200" b="1" dirty="0" smtClean="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36525" y="13716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smtClean="0"/>
              <a:t>K-M </a:t>
            </a:r>
            <a:r>
              <a:rPr lang="en-US" dirty="0"/>
              <a:t>way of thinking </a:t>
            </a:r>
            <a:r>
              <a:rPr lang="en-US" dirty="0" smtClean="0"/>
              <a:t>is used </a:t>
            </a:r>
            <a:r>
              <a:rPr lang="en-US" dirty="0"/>
              <a:t>to calculate overall (cumulative) survival without event or competing event.  Events column includes all deaths.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smtClean="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eaLnBrk="0" hangingPunct="0"/>
            <a:r>
              <a:rPr lang="en-US" sz="2000" dirty="0"/>
              <a:t>1. Failure (BC death) probability for “10-” is 1/304.  Survival to 10 mos is taken from previous KM calculation (overall survival) = 100%. </a:t>
            </a:r>
          </a:p>
          <a:p>
            <a:pPr eaLnBrk="0" hangingPunct="0"/>
            <a:r>
              <a:rPr lang="en-US" sz="2000" dirty="0"/>
              <a:t>Failure probability for “16-” is 1/302.  Survival to 16 mos is 99.7%.  Etc.</a:t>
            </a:r>
          </a:p>
          <a:p>
            <a:pPr eaLnBrk="0" hangingPunct="0"/>
            <a:endParaRPr lang="en-US" sz="2000" dirty="0"/>
          </a:p>
          <a:p>
            <a:pPr eaLnBrk="0" hangingPunct="0"/>
            <a:r>
              <a:rPr lang="en-US" sz="2000" dirty="0"/>
              <a:t>2. Incidence (of BC death) in interval:  F * S</a:t>
            </a:r>
          </a:p>
          <a:p>
            <a:pPr eaLnBrk="0" hangingPunct="0"/>
            <a:r>
              <a:rPr lang="en-US" sz="2000" dirty="0"/>
              <a:t>For “16-”, 0.003 * 0.997 = 0.3%</a:t>
            </a:r>
          </a:p>
          <a:p>
            <a:pPr eaLnBrk="0" hangingPunct="0"/>
            <a:endParaRPr lang="en-US" sz="2000" dirty="0"/>
          </a:p>
          <a:p>
            <a:pPr eaLnBrk="0" hangingPunct="0"/>
            <a:r>
              <a:rPr lang="en-US" sz="2000" dirty="0"/>
              <a:t>3. Cumulative incidence of BC death is sum of incidence in time intervals.</a:t>
            </a:r>
          </a:p>
          <a:p>
            <a:pPr eaLnBrk="0" hangingPunct="0"/>
            <a:r>
              <a:rPr lang="en-US" sz="2000" dirty="0"/>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l="2353" t="12959" r="2353" b="3482"/>
          <a:stretch>
            <a:fillRect/>
          </a:stretch>
        </p:blipFill>
        <p:spPr bwMode="auto">
          <a:xfrm>
            <a:off x="1143000" y="736600"/>
            <a:ext cx="6629400" cy="5892800"/>
          </a:xfrm>
          <a:prstGeom prst="rect">
            <a:avLst/>
          </a:prstGeom>
          <a:noFill/>
          <a:ln w="9525">
            <a:noFill/>
            <a:miter lim="800000"/>
            <a:headEnd/>
            <a:tailEnd/>
          </a:ln>
        </p:spPr>
      </p:pic>
      <p:sp>
        <p:nvSpPr>
          <p:cNvPr id="33794" name="Text Box 8"/>
          <p:cNvSpPr txBox="1">
            <a:spLocks noChangeArrowheads="1"/>
          </p:cNvSpPr>
          <p:nvPr/>
        </p:nvSpPr>
        <p:spPr bwMode="auto">
          <a:xfrm>
            <a:off x="228600" y="152400"/>
            <a:ext cx="8915400"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smtClean="0"/>
              <a:t>Fixed </a:t>
            </a:r>
            <a:r>
              <a:rPr lang="en-US" sz="3200" b="1" dirty="0" smtClean="0"/>
              <a:t>Cohort with available individual-level data</a:t>
            </a:r>
            <a:endParaRPr lang="en-US" sz="3200" b="1" dirty="0"/>
          </a:p>
        </p:txBody>
      </p:sp>
    </p:spTree>
    <p:extLst>
      <p:ext uri="{BB962C8B-B14F-4D97-AF65-F5344CB8AC3E}">
        <p14:creationId xmlns:p14="http://schemas.microsoft.com/office/powerpoint/2010/main" val="12477448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smtClean="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smtClean="0"/>
              <a:t>Download user-written file “stcompet” from internet</a:t>
            </a:r>
          </a:p>
          <a:p>
            <a:pPr lvl="1"/>
            <a:r>
              <a:rPr lang="en-US" sz="2200" dirty="0" smtClean="0"/>
              <a:t>command: ssc install stcompet, replace</a:t>
            </a:r>
          </a:p>
          <a:p>
            <a:pPr lvl="1"/>
            <a:endParaRPr lang="en-US" sz="600" dirty="0" smtClean="0"/>
          </a:p>
          <a:p>
            <a:r>
              <a:rPr lang="en-US" sz="2200" b="1" dirty="0" smtClean="0"/>
              <a:t>Within survival analysis dataset, instead of failure variable having only two values (0 = censor; 1=event), make sure there are additional values for each competing event type</a:t>
            </a:r>
          </a:p>
          <a:p>
            <a:pPr lvl="1"/>
            <a:r>
              <a:rPr lang="en-US" sz="2000" dirty="0" smtClean="0"/>
              <a:t>e.g., 0=censor; 1=event of interest; 2=competing event </a:t>
            </a:r>
          </a:p>
          <a:p>
            <a:pPr lvl="1"/>
            <a:endParaRPr lang="en-US" sz="800" dirty="0" smtClean="0"/>
          </a:p>
          <a:p>
            <a:r>
              <a:rPr lang="en-US" sz="2200" b="1" dirty="0" smtClean="0"/>
              <a:t>stset data, with special attention towards telling Stata which is the event of interest (e.g., if “outcome” is failure variable)</a:t>
            </a:r>
          </a:p>
          <a:p>
            <a:pPr lvl="1"/>
            <a:r>
              <a:rPr lang="en-US" sz="2000" dirty="0" smtClean="0"/>
              <a:t>command:  stset time, failure(outcome=1)</a:t>
            </a:r>
          </a:p>
          <a:p>
            <a:pPr lvl="1"/>
            <a:endParaRPr lang="en-US" sz="1000" dirty="0" smtClean="0"/>
          </a:p>
          <a:p>
            <a:r>
              <a:rPr lang="en-US" sz="2200" b="1" dirty="0" smtClean="0"/>
              <a:t>Declare the competing events &amp; calculate cumulative incidence</a:t>
            </a:r>
          </a:p>
          <a:p>
            <a:pPr lvl="1"/>
            <a:r>
              <a:rPr lang="en-US" sz="2000" dirty="0" smtClean="0"/>
              <a:t>command: stcompet cif=ci, compet1(2)</a:t>
            </a:r>
          </a:p>
          <a:p>
            <a:endParaRPr lang="en-US" sz="1000" dirty="0" smtClean="0"/>
          </a:p>
          <a:p>
            <a:r>
              <a:rPr lang="en-US" sz="2200" b="1" dirty="0" smtClean="0"/>
              <a:t>Tease out event of interest-specific cumulative incidence</a:t>
            </a:r>
          </a:p>
          <a:p>
            <a:pPr lvl="1"/>
            <a:r>
              <a:rPr lang="en-US" sz="2000" dirty="0" smtClean="0"/>
              <a:t>command: gen cuminc1 = cif if outcome==1</a:t>
            </a:r>
          </a:p>
          <a:p>
            <a:endParaRPr lang="en-US" sz="1000" dirty="0" smtClean="0"/>
          </a:p>
          <a:p>
            <a:endParaRPr lang="en-US" sz="2200" b="1"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600" b="1" dirty="0" smtClean="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200" b="1" dirty="0" smtClean="0"/>
              <a:t>List the cumulative incidence for event of interest</a:t>
            </a:r>
          </a:p>
          <a:p>
            <a:pPr lvl="1"/>
            <a:r>
              <a:rPr lang="en-US" sz="2000" dirty="0" smtClean="0"/>
              <a:t>command:  sort time</a:t>
            </a:r>
          </a:p>
          <a:p>
            <a:pPr lvl="1">
              <a:buFontTx/>
              <a:buNone/>
            </a:pPr>
            <a:r>
              <a:rPr lang="en-US" sz="2000" dirty="0" smtClean="0"/>
              <a:t>			    list time cuminc1 if outcome==1	</a:t>
            </a:r>
          </a:p>
          <a:p>
            <a:pPr lvl="4">
              <a:buFontTx/>
              <a:buNone/>
            </a:pPr>
            <a:r>
              <a:rPr lang="en-US" b="1" dirty="0" smtClean="0"/>
              <a:t>     </a:t>
            </a:r>
          </a:p>
          <a:p>
            <a:r>
              <a:rPr lang="en-US" sz="2200" b="1" dirty="0" smtClean="0"/>
              <a:t>Graph the cumulative incidence for event of interest</a:t>
            </a:r>
          </a:p>
          <a:p>
            <a:pPr lvl="1"/>
            <a:r>
              <a:rPr lang="en-US" sz="2000" dirty="0" smtClean="0"/>
              <a:t>command:  twoway line cuminc1  _t, connect(J) sort </a:t>
            </a:r>
          </a:p>
          <a:p>
            <a:pPr lvl="1">
              <a:buFontTx/>
              <a:buNone/>
            </a:pPr>
            <a:r>
              <a:rPr lang="en-US" sz="2000" dirty="0" smtClean="0"/>
              <a:t>			    ytitle(Cumulative incidence) xtitle(Time)</a:t>
            </a:r>
            <a:endParaRPr lang="en-US" sz="2000" b="1" dirty="0" smtClean="0"/>
          </a:p>
          <a:p>
            <a:pPr lvl="1"/>
            <a:endParaRPr lang="en-US" sz="2000" b="1" dirty="0" smtClean="0"/>
          </a:p>
          <a:p>
            <a:r>
              <a:rPr lang="en-US" sz="2200" b="1" dirty="0" smtClean="0"/>
              <a:t>For details</a:t>
            </a:r>
          </a:p>
          <a:p>
            <a:pPr lvl="1"/>
            <a:r>
              <a:rPr lang="en-US" sz="2000" dirty="0" smtClean="0"/>
              <a:t>command:  help stcompet</a:t>
            </a:r>
          </a:p>
          <a:p>
            <a:endParaRPr lang="en-US" sz="2200" b="1" dirty="0" smtClean="0"/>
          </a:p>
          <a:p>
            <a:endParaRPr lang="en-US" sz="2200" b="1" dirty="0" smtClean="0"/>
          </a:p>
          <a:p>
            <a:endParaRPr lang="en-US" sz="2200" b="1"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600" b="1" dirty="0" smtClean="0"/>
              <a:t>How well are these techniques being practiced in the literature?</a:t>
            </a:r>
          </a:p>
        </p:txBody>
      </p:sp>
      <p:sp>
        <p:nvSpPr>
          <p:cNvPr id="184322" name="Rectangle 3"/>
          <p:cNvSpPr>
            <a:spLocks noGrp="1" noChangeArrowheads="1"/>
          </p:cNvSpPr>
          <p:nvPr>
            <p:ph type="body" idx="1"/>
          </p:nvPr>
        </p:nvSpPr>
        <p:spPr>
          <a:xfrm>
            <a:off x="76200" y="1036638"/>
            <a:ext cx="8991600" cy="4525962"/>
          </a:xfrm>
        </p:spPr>
        <p:txBody>
          <a:bodyPr/>
          <a:lstStyle/>
          <a:p>
            <a:r>
              <a:rPr lang="en-US" sz="2800" dirty="0" smtClean="0"/>
              <a:t>Review of articles published between 2007-2010</a:t>
            </a:r>
          </a:p>
          <a:p>
            <a:pPr lvl="1">
              <a:spcBef>
                <a:spcPts val="0"/>
              </a:spcBef>
              <a:spcAft>
                <a:spcPts val="600"/>
              </a:spcAft>
            </a:pPr>
            <a:r>
              <a:rPr lang="en-US" sz="2400" dirty="0" smtClean="0"/>
              <a:t>In 6 “high impact” clinical journals (NEJM, JAMA, BMJ, Lancet, Ann </a:t>
            </a:r>
            <a:r>
              <a:rPr lang="en-US" sz="2400" dirty="0" err="1" smtClean="0"/>
              <a:t>Int</a:t>
            </a:r>
            <a:r>
              <a:rPr lang="en-US" sz="2400" dirty="0" smtClean="0"/>
              <a:t> Med, and </a:t>
            </a:r>
            <a:r>
              <a:rPr lang="en-US" sz="2400" dirty="0" err="1" smtClean="0"/>
              <a:t>PLoS</a:t>
            </a:r>
            <a:r>
              <a:rPr lang="en-US" sz="2400" dirty="0" smtClean="0"/>
              <a:t> Medicine)</a:t>
            </a:r>
          </a:p>
          <a:p>
            <a:pPr lvl="1">
              <a:spcBef>
                <a:spcPts val="0"/>
              </a:spcBef>
              <a:spcAft>
                <a:spcPts val="600"/>
              </a:spcAft>
            </a:pPr>
            <a:endParaRPr lang="en-US" sz="800" dirty="0" smtClean="0"/>
          </a:p>
          <a:p>
            <a:pPr lvl="1">
              <a:spcBef>
                <a:spcPts val="0"/>
              </a:spcBef>
              <a:spcAft>
                <a:spcPts val="600"/>
              </a:spcAft>
            </a:pPr>
            <a:r>
              <a:rPr lang="en-US" sz="2400" dirty="0" smtClean="0"/>
              <a:t>Containing populations likely to have competing events</a:t>
            </a:r>
          </a:p>
          <a:p>
            <a:pPr lvl="1">
              <a:spcBef>
                <a:spcPts val="0"/>
              </a:spcBef>
              <a:spcAft>
                <a:spcPts val="600"/>
              </a:spcAft>
            </a:pPr>
            <a:endParaRPr lang="en-US" sz="800" dirty="0" smtClean="0"/>
          </a:p>
          <a:p>
            <a:pPr lvl="1">
              <a:spcBef>
                <a:spcPts val="0"/>
              </a:spcBef>
              <a:spcAft>
                <a:spcPts val="600"/>
              </a:spcAft>
            </a:pPr>
            <a:r>
              <a:rPr lang="en-US" sz="2400" dirty="0" smtClean="0"/>
              <a:t>Choose 50 most recent articles</a:t>
            </a:r>
          </a:p>
          <a:p>
            <a:pPr lvl="1"/>
            <a:endParaRPr lang="en-US" dirty="0" smtClean="0"/>
          </a:p>
          <a:p>
            <a:r>
              <a:rPr lang="en-US" sz="2800" dirty="0" smtClean="0"/>
              <a:t>37 of 50 studies actually had competing events in the data</a:t>
            </a:r>
          </a:p>
          <a:p>
            <a:pPr lvl="1"/>
            <a:r>
              <a:rPr lang="en-US" sz="2400" dirty="0" smtClean="0"/>
              <a:t>24 of 37 (65%) used conventional K-M analysis to depict cumulative incidence  (censoring upon the competing event)</a:t>
            </a:r>
          </a:p>
          <a:p>
            <a:pPr lvl="1"/>
            <a:endParaRPr lang="en-US" sz="800" dirty="0" smtClean="0"/>
          </a:p>
          <a:p>
            <a:pPr lvl="1"/>
            <a:r>
              <a:rPr lang="en-US" sz="2400" dirty="0" smtClean="0"/>
              <a:t>Only 2 of 37 used the Aalen-Johansen estimator</a:t>
            </a:r>
          </a:p>
          <a:p>
            <a:endParaRPr lang="en-US" sz="2200" b="1" dirty="0" smtClean="0"/>
          </a:p>
          <a:p>
            <a:endParaRPr lang="en-US" sz="2200" b="1" dirty="0" smtClean="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err="1" smtClean="0"/>
              <a:t>Koller</a:t>
            </a:r>
            <a:r>
              <a:rPr lang="en-US" sz="1400" dirty="0" smtClean="0"/>
              <a:t> et al. </a:t>
            </a:r>
            <a:r>
              <a:rPr lang="en-US" sz="1400" i="1" dirty="0" smtClean="0"/>
              <a:t>Statistics in Medicine  </a:t>
            </a:r>
            <a:r>
              <a:rPr lang="en-US" sz="1400" dirty="0" smtClean="0"/>
              <a:t>2012</a:t>
            </a:r>
            <a:endParaRPr lang="en-US" sz="1400" dirty="0"/>
          </a:p>
        </p:txBody>
      </p:sp>
    </p:spTree>
    <p:extLst>
      <p:ext uri="{BB962C8B-B14F-4D97-AF65-F5344CB8AC3E}">
        <p14:creationId xmlns:p14="http://schemas.microsoft.com/office/powerpoint/2010/main" val="39036782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0"/>
            <a:ext cx="9144000" cy="1143000"/>
          </a:xfrm>
        </p:spPr>
        <p:txBody>
          <a:bodyPr/>
          <a:lstStyle/>
          <a:p>
            <a:r>
              <a:rPr lang="en-US" sz="36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1865672792"/>
              </p:ext>
            </p:extLst>
          </p:nvPr>
        </p:nvGraphicFramePr>
        <p:xfrm>
          <a:off x="304800" y="990600"/>
          <a:ext cx="8458200" cy="5522976"/>
        </p:xfrm>
        <a:graphic>
          <a:graphicData uri="http://schemas.openxmlformats.org/drawingml/2006/table">
            <a:tbl>
              <a:tblPr/>
              <a:tblGrid>
                <a:gridCol w="2427288"/>
                <a:gridCol w="2720975"/>
                <a:gridCol w="3309937"/>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of incidence estimate desired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Accommodate or eliminate competing event?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What estimator to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Aalen-Johansen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(not 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Usual rate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228600" y="304800"/>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1676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subjects</a:t>
            </a:r>
          </a:p>
        </p:txBody>
      </p:sp>
      <p:sp>
        <p:nvSpPr>
          <p:cNvPr id="389126" name="Rectangle 6"/>
          <p:cNvSpPr>
            <a:spLocks noGrp="1" noChangeArrowheads="1"/>
          </p:cNvSpPr>
          <p:nvPr>
            <p:ph type="body" sz="half" idx="2"/>
          </p:nvPr>
        </p:nvSpPr>
        <p:spPr>
          <a:xfrm>
            <a:off x="4876800" y="1676400"/>
            <a:ext cx="3810000" cy="4114800"/>
          </a:xfrm>
        </p:spPr>
        <p:txBody>
          <a:bodyPr/>
          <a:lstStyle/>
          <a:p>
            <a:pPr algn="ctr">
              <a:buFontTx/>
              <a:buNone/>
            </a:pPr>
            <a:r>
              <a:rPr lang="en-US" u="sng" dirty="0" smtClean="0"/>
              <a:t>Manipulating and summarizing the incidence data</a:t>
            </a:r>
          </a:p>
          <a:p>
            <a:endParaRPr lang="en-US" dirty="0" smtClean="0"/>
          </a:p>
        </p:txBody>
      </p:sp>
      <p:sp>
        <p:nvSpPr>
          <p:cNvPr id="389127" name="Text Box 7"/>
          <p:cNvSpPr txBox="1">
            <a:spLocks noChangeArrowheads="1"/>
          </p:cNvSpPr>
          <p:nvPr/>
        </p:nvSpPr>
        <p:spPr bwMode="auto">
          <a:xfrm>
            <a:off x="762000" y="4267200"/>
            <a:ext cx="4114800" cy="1917700"/>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colleagues</a:t>
            </a:r>
          </a:p>
        </p:txBody>
      </p:sp>
      <p:sp>
        <p:nvSpPr>
          <p:cNvPr id="389128" name="Line 8"/>
          <p:cNvSpPr>
            <a:spLocks noChangeShapeType="1"/>
          </p:cNvSpPr>
          <p:nvPr/>
        </p:nvSpPr>
        <p:spPr bwMode="auto">
          <a:xfrm>
            <a:off x="4343400" y="3048000"/>
            <a:ext cx="762000" cy="0"/>
          </a:xfrm>
          <a:prstGeom prst="line">
            <a:avLst/>
          </a:prstGeom>
          <a:noFill/>
          <a:ln w="76200">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xEl>
                                              <p:pRg st="0" end="0"/>
                                            </p:txEl>
                                          </p:spTgt>
                                        </p:tgtEl>
                                        <p:attrNameLst>
                                          <p:attrName>style.visibility</p:attrName>
                                        </p:attrNameLst>
                                      </p:cBhvr>
                                      <p:to>
                                        <p:strVal val="visible"/>
                                      </p:to>
                                    </p:set>
                                    <p:anim calcmode="lin" valueType="num">
                                      <p:cBhvr additive="base">
                                        <p:cTn id="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2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2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2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uiExpand="1" build="p"/>
      <p:bldP spid="389126" grpId="0" build="p"/>
      <p:bldP spid="389127" grpId="0"/>
      <p:bldP spid="38912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smtClean="0"/>
              <a:t>Summary</a:t>
            </a:r>
          </a:p>
        </p:txBody>
      </p:sp>
      <p:sp>
        <p:nvSpPr>
          <p:cNvPr id="190466" name="Rectangle 3"/>
          <p:cNvSpPr>
            <a:spLocks noGrp="1" noChangeArrowheads="1"/>
          </p:cNvSpPr>
          <p:nvPr>
            <p:ph type="body" idx="1"/>
          </p:nvPr>
        </p:nvSpPr>
        <p:spPr>
          <a:xfrm>
            <a:off x="76200" y="609600"/>
            <a:ext cx="8915400" cy="5257800"/>
          </a:xfrm>
        </p:spPr>
        <p:txBody>
          <a:bodyPr/>
          <a:lstStyle/>
          <a:p>
            <a:r>
              <a:rPr lang="en-US" sz="2200" b="1" dirty="0" smtClean="0"/>
              <a:t>Incidence rate (or density)</a:t>
            </a:r>
          </a:p>
          <a:p>
            <a:pPr lvl="1">
              <a:lnSpc>
                <a:spcPct val="70000"/>
              </a:lnSpc>
            </a:pPr>
            <a:r>
              <a:rPr lang="en-US" sz="2200" dirty="0" smtClean="0"/>
              <a:t>E/NT </a:t>
            </a:r>
          </a:p>
          <a:p>
            <a:pPr lvl="1">
              <a:lnSpc>
                <a:spcPct val="70000"/>
              </a:lnSpc>
            </a:pPr>
            <a:r>
              <a:rPr lang="en-US" sz="2200" dirty="0" smtClean="0"/>
              <a:t>Not a proportion; denominator has person-time </a:t>
            </a:r>
          </a:p>
          <a:p>
            <a:pPr>
              <a:spcBef>
                <a:spcPct val="40000"/>
              </a:spcBef>
            </a:pPr>
            <a:r>
              <a:rPr lang="en-US" sz="2200" b="1" dirty="0" smtClean="0"/>
              <a:t>Average incidence rate can be calculated with individual-level or group-level average population data.  Uses include:</a:t>
            </a:r>
          </a:p>
          <a:p>
            <a:pPr lvl="1">
              <a:lnSpc>
                <a:spcPct val="70000"/>
              </a:lnSpc>
            </a:pPr>
            <a:r>
              <a:rPr lang="en-US" sz="2200" dirty="0" smtClean="0"/>
              <a:t>Incidence estimates in dynamic populations, especially those that are not fully enumerated</a:t>
            </a:r>
          </a:p>
          <a:p>
            <a:pPr lvl="1">
              <a:lnSpc>
                <a:spcPct val="70000"/>
              </a:lnSpc>
            </a:pPr>
            <a:r>
              <a:rPr lang="en-US" sz="2200" dirty="0" smtClean="0"/>
              <a:t>Comparison with other populations, both fixed and dynamic </a:t>
            </a:r>
          </a:p>
          <a:p>
            <a:pPr lvl="1">
              <a:lnSpc>
                <a:spcPct val="70000"/>
              </a:lnSpc>
            </a:pPr>
            <a:r>
              <a:rPr lang="en-US" sz="2200" dirty="0" smtClean="0"/>
              <a:t>Accumulation of time at risk for different exposure strata</a:t>
            </a:r>
          </a:p>
          <a:p>
            <a:r>
              <a:rPr lang="en-US" sz="2200" b="1" dirty="0" smtClean="0"/>
              <a:t>Average incidence rate most meaningful when constant</a:t>
            </a:r>
          </a:p>
          <a:p>
            <a:r>
              <a:rPr lang="en-US" sz="2200" b="1" dirty="0" smtClean="0"/>
              <a:t>Instantaneous incidence (hazard) rate</a:t>
            </a:r>
          </a:p>
          <a:p>
            <a:pPr lvl="1">
              <a:lnSpc>
                <a:spcPct val="70000"/>
              </a:lnSpc>
            </a:pPr>
            <a:r>
              <a:rPr lang="en-US" sz="2200" dirty="0" smtClean="0"/>
              <a:t>Hazard function – insight into changes in rate over time</a:t>
            </a:r>
          </a:p>
          <a:p>
            <a:pPr lvl="1">
              <a:lnSpc>
                <a:spcPct val="70000"/>
              </a:lnSpc>
            </a:pPr>
            <a:r>
              <a:rPr lang="en-US" sz="2200" dirty="0" smtClean="0"/>
              <a:t>Basis for proportional hazards regression</a:t>
            </a:r>
          </a:p>
          <a:p>
            <a:r>
              <a:rPr lang="en-US" sz="2200" b="1" dirty="0" smtClean="0"/>
              <a:t>Just like K-M, all rates assume non-informative censoring</a:t>
            </a:r>
            <a:r>
              <a:rPr lang="en-US" sz="2200" dirty="0" smtClean="0"/>
              <a:t> </a:t>
            </a:r>
          </a:p>
          <a:p>
            <a:pPr lvl="1">
              <a:lnSpc>
                <a:spcPct val="70000"/>
              </a:lnSpc>
            </a:pPr>
            <a:endParaRPr lang="en-US" sz="800" dirty="0" smtClean="0"/>
          </a:p>
          <a:p>
            <a:pPr>
              <a:lnSpc>
                <a:spcPct val="70000"/>
              </a:lnSpc>
              <a:spcBef>
                <a:spcPct val="40000"/>
              </a:spcBef>
            </a:pPr>
            <a:r>
              <a:rPr lang="en-US" sz="2200" b="1" dirty="0" smtClean="0"/>
              <a:t>Competing Events </a:t>
            </a:r>
          </a:p>
          <a:p>
            <a:pPr lvl="1">
              <a:lnSpc>
                <a:spcPct val="70000"/>
              </a:lnSpc>
              <a:spcBef>
                <a:spcPct val="40000"/>
              </a:spcBef>
            </a:pPr>
            <a:r>
              <a:rPr lang="en-US" sz="2200" dirty="0" smtClean="0"/>
              <a:t>Rates natively accommodate competing events</a:t>
            </a:r>
          </a:p>
          <a:p>
            <a:pPr lvl="1">
              <a:lnSpc>
                <a:spcPct val="70000"/>
              </a:lnSpc>
              <a:spcBef>
                <a:spcPct val="40000"/>
              </a:spcBef>
            </a:pPr>
            <a:r>
              <a:rPr lang="en-US" sz="2200" dirty="0" smtClean="0"/>
              <a:t>For cumulative incidence: Use Aalen-Johansen estimator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Extra Slides</a:t>
            </a:r>
          </a:p>
        </p:txBody>
      </p:sp>
      <p:sp>
        <p:nvSpPr>
          <p:cNvPr id="192514"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Direct and Indirect Standardization</a:t>
            </a:r>
            <a:endParaRPr lang="en-US" sz="3600" b="1" dirty="0"/>
          </a:p>
        </p:txBody>
      </p:sp>
      <p:sp>
        <p:nvSpPr>
          <p:cNvPr id="3" name="Content Placeholder 2"/>
          <p:cNvSpPr>
            <a:spLocks noGrp="1"/>
          </p:cNvSpPr>
          <p:nvPr>
            <p:ph idx="1"/>
          </p:nvPr>
        </p:nvSpPr>
        <p:spPr>
          <a:xfrm>
            <a:off x="152400" y="685800"/>
            <a:ext cx="8991600" cy="4114800"/>
          </a:xfrm>
        </p:spPr>
        <p:txBody>
          <a:bodyPr/>
          <a:lstStyle/>
          <a:p>
            <a:r>
              <a:rPr lang="en-US" sz="2800" dirty="0" smtClean="0"/>
              <a:t>Purpose is to make two or more populations comparable in terms distribution of one or more factors (typically confounding factors)</a:t>
            </a:r>
          </a:p>
          <a:p>
            <a:pPr lvl="1">
              <a:spcBef>
                <a:spcPts val="0"/>
              </a:spcBef>
            </a:pPr>
            <a:r>
              <a:rPr lang="en-US" sz="2400" dirty="0" smtClean="0"/>
              <a:t>We wish to “standardize” (i.e., make uniform) the distribution of 1 or more factors across populations</a:t>
            </a:r>
          </a:p>
          <a:p>
            <a:pPr lvl="1">
              <a:spcBef>
                <a:spcPts val="0"/>
              </a:spcBef>
            </a:pPr>
            <a:r>
              <a:rPr lang="en-US" sz="2400" dirty="0" smtClean="0"/>
              <a:t>Age standardization is a very common goal</a:t>
            </a:r>
          </a:p>
          <a:p>
            <a:r>
              <a:rPr lang="en-US" sz="2800" u="sng" dirty="0" smtClean="0"/>
              <a:t>Direct</a:t>
            </a:r>
            <a:r>
              <a:rPr lang="en-US" sz="2800" dirty="0" smtClean="0"/>
              <a:t> standardization applies age stratum-specific incidence rates of the study population(s) of interest to the age structure of a reference external population.  </a:t>
            </a:r>
          </a:p>
          <a:p>
            <a:pPr lvl="1">
              <a:spcBef>
                <a:spcPts val="0"/>
              </a:spcBef>
            </a:pPr>
            <a:r>
              <a:rPr lang="en-US" sz="2400" dirty="0" smtClean="0"/>
              <a:t>Akin to weighting age-specific incidences in study populations by age distribution in external population</a:t>
            </a:r>
          </a:p>
          <a:p>
            <a:pPr lvl="1">
              <a:spcBef>
                <a:spcPts val="0"/>
              </a:spcBef>
            </a:pPr>
            <a:r>
              <a:rPr lang="en-US" sz="2400" dirty="0" smtClean="0"/>
              <a:t>Useful for comparing more than 2 populations</a:t>
            </a:r>
            <a:r>
              <a:rPr lang="en-US" dirty="0" smtClean="0"/>
              <a:t>.</a:t>
            </a:r>
          </a:p>
          <a:p>
            <a:r>
              <a:rPr lang="en-US" sz="2800" u="sng" dirty="0" smtClean="0"/>
              <a:t>Indirect</a:t>
            </a:r>
            <a:r>
              <a:rPr lang="en-US" sz="2800" dirty="0" smtClean="0"/>
              <a:t> standardization applies rate experience of reference population to age structure of study population.  </a:t>
            </a:r>
          </a:p>
          <a:p>
            <a:endParaRPr lang="en-US" dirty="0" smtClean="0"/>
          </a:p>
          <a:p>
            <a:endParaRPr lang="en-US" dirty="0" smtClean="0"/>
          </a:p>
          <a:p>
            <a:endParaRPr lang="en-US" dirty="0"/>
          </a:p>
        </p:txBody>
      </p:sp>
    </p:spTree>
    <p:extLst>
      <p:ext uri="{BB962C8B-B14F-4D97-AF65-F5344CB8AC3E}">
        <p14:creationId xmlns:p14="http://schemas.microsoft.com/office/powerpoint/2010/main" val="424805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smtClean="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smtClean="0"/>
              <a:t>55062/total </a:t>
            </a:r>
            <a:r>
              <a:rPr lang="en-US" dirty="0"/>
              <a:t>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smtClean="0"/>
              <a:t>External “standard” population</a:t>
            </a:r>
            <a:endParaRPr lang="en-US" dirty="0"/>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a:t>
            </a:r>
            <a:r>
              <a:rPr lang="en-US" sz="4000" b="1" dirty="0" smtClean="0"/>
              <a:t>igh </a:t>
            </a:r>
            <a:r>
              <a:rPr lang="en-US" sz="4000" b="1" dirty="0"/>
              <a:t>and low constant</a:t>
            </a:r>
            <a:r>
              <a:rPr lang="en-US" sz="4000" b="1" i="1" dirty="0"/>
              <a:t> </a:t>
            </a:r>
            <a:r>
              <a:rPr lang="en-US" sz="4000" b="1" dirty="0"/>
              <a:t>incidence rates </a:t>
            </a:r>
            <a:r>
              <a:rPr lang="en-US" sz="4000" b="1" dirty="0" smtClean="0"/>
              <a:t>and </a:t>
            </a:r>
            <a:r>
              <a:rPr lang="en-US" sz="4000" b="1" dirty="0"/>
              <a:t>cumulative incidence</a:t>
            </a:r>
            <a:endParaRPr lang="en-US" sz="4000" b="1" dirty="0" smtClean="0"/>
          </a:p>
        </p:txBody>
      </p:sp>
      <p:sp>
        <p:nvSpPr>
          <p:cNvPr id="2" name="Content Placeholder 1"/>
          <p:cNvSpPr>
            <a:spLocks noGrp="1"/>
          </p:cNvSpPr>
          <p:nvPr>
            <p:ph idx="1"/>
          </p:nvPr>
        </p:nvSpPr>
        <p:spPr>
          <a:xfrm>
            <a:off x="228600" y="1600200"/>
            <a:ext cx="8763000" cy="4114800"/>
          </a:xfrm>
        </p:spPr>
        <p:txBody>
          <a:bodyPr/>
          <a:lstStyle/>
          <a:p>
            <a:r>
              <a:rPr lang="en-US" dirty="0" smtClean="0"/>
              <a:t>The relationship between constant incidence rate and cumulative incidence is exponential</a:t>
            </a:r>
          </a:p>
          <a:p>
            <a:endParaRPr lang="en-US" sz="1200" dirty="0" smtClean="0"/>
          </a:p>
          <a:p>
            <a:r>
              <a:rPr lang="en-US" dirty="0" smtClean="0"/>
              <a:t>When </a:t>
            </a:r>
            <a:r>
              <a:rPr lang="en-US" dirty="0"/>
              <a:t>rates are </a:t>
            </a:r>
            <a:r>
              <a:rPr lang="en-US" dirty="0" smtClean="0"/>
              <a:t>low, the exponential formula converges to simple multiplication: cumulative incidence ~ rate x follow-up time.  </a:t>
            </a:r>
          </a:p>
          <a:p>
            <a:endParaRPr lang="en-US" sz="1200" dirty="0" smtClean="0"/>
          </a:p>
          <a:p>
            <a:r>
              <a:rPr lang="en-US" dirty="0" smtClean="0"/>
              <a:t>However, when </a:t>
            </a:r>
            <a:r>
              <a:rPr lang="en-US" dirty="0"/>
              <a:t>rates </a:t>
            </a:r>
            <a:r>
              <a:rPr lang="en-US" dirty="0" smtClean="0"/>
              <a:t>are </a:t>
            </a:r>
            <a:r>
              <a:rPr lang="en-US" dirty="0"/>
              <a:t>higher, as illustrated in the 3rd </a:t>
            </a:r>
            <a:r>
              <a:rPr lang="en-US" dirty="0" smtClean="0"/>
              <a:t>row in the next slide, this falls </a:t>
            </a:r>
            <a:r>
              <a:rPr lang="en-US" dirty="0"/>
              <a:t>apart.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18994</TotalTime>
  <Words>21343</Words>
  <Application>Microsoft Office PowerPoint</Application>
  <PresentationFormat>On-screen Show (4:3)</PresentationFormat>
  <Paragraphs>1420</Paragraphs>
  <Slides>101</Slides>
  <Notes>99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101</vt:i4>
      </vt:variant>
    </vt:vector>
  </HeadingPairs>
  <TitlesOfParts>
    <vt:vector size="105" baseType="lpstr">
      <vt:lpstr>Blank Presentation</vt:lpstr>
      <vt:lpstr>Worksheet</vt:lpstr>
      <vt:lpstr>Equation</vt:lpstr>
      <vt:lpstr>Chart</vt:lpstr>
      <vt:lpstr>PowerPoint Presentation</vt:lpstr>
      <vt:lpstr>PowerPoint Presentation</vt:lpstr>
      <vt:lpstr>PowerPoint Presentation</vt:lpstr>
      <vt:lpstr>PowerPoint Presentation</vt:lpstr>
      <vt:lpstr>Rate versus Risk</vt:lpstr>
      <vt:lpstr>PowerPoint Presentation</vt:lpstr>
      <vt:lpstr>“Average” Incidence Rates</vt:lpstr>
      <vt:lpstr>PowerPoint Presentation</vt:lpstr>
      <vt:lpstr>PowerPoint Presentation</vt:lpstr>
      <vt:lpstr>PowerPoint Presentation</vt:lpstr>
      <vt:lpstr>PowerPoint Presentation</vt:lpstr>
      <vt:lpstr>PowerPoint Presentation</vt:lpstr>
      <vt:lpstr>Method 2: Calculating Incidence Rate  Without Individual-level Follow-up:  Most often seen &amp; best exemplified in dynamic cohorts </vt:lpstr>
      <vt:lpstr>Large Population Incidence Rates</vt:lpstr>
      <vt:lpstr>Pancreatic Cancer Rate – SF County</vt:lpstr>
      <vt:lpstr>PowerPoint Presentation</vt:lpstr>
      <vt:lpstr>Example of Fixed Cohort</vt:lpstr>
      <vt:lpstr>PowerPoint Presentation</vt:lpstr>
      <vt:lpstr>Average population (Group data) rates versus individual-level approach</vt:lpstr>
      <vt:lpstr>Average incidence rate based on group vs. individual data</vt:lpstr>
      <vt:lpstr>Incidence rate value depends on time units </vt:lpstr>
      <vt:lpstr>PowerPoint Presentation</vt:lpstr>
      <vt:lpstr>PowerPoint Presentation</vt:lpstr>
      <vt:lpstr>Waiting Time Property of Incidence Rates </vt:lpstr>
      <vt:lpstr>Assumption for meaningful interpretation of average incidence rate i.e., what do we need for average incidence rate to be relevant?</vt:lpstr>
      <vt:lpstr>When to suspect that the rate is not constant over time?</vt:lpstr>
      <vt:lpstr>Average incidence rate is particularly well suited to express incidence rate in a steady state dynamic cohort </vt:lpstr>
      <vt:lpstr>Provide context to help readers interpret average incidence rate</vt:lpstr>
      <vt:lpstr> Example: Children with End Stage Renal Disease  Mortality rate changes over time</vt:lpstr>
      <vt:lpstr>PowerPoint Presentation</vt:lpstr>
      <vt:lpstr>Potential Weakness of Census Data</vt:lpstr>
      <vt:lpstr>Invasive Breast Cancer Incidence Rates for Marin County versus Other California Counties, 1995-2000</vt:lpstr>
      <vt:lpstr>PowerPoint Presentation</vt:lpstr>
      <vt:lpstr>PowerPoint Presentation</vt:lpstr>
      <vt:lpstr>(2a) Comparing a rate from a fixed cohort to the rate in the general population</vt:lpstr>
      <vt:lpstr>PowerPoint Presentation</vt:lpstr>
      <vt:lpstr>PowerPoint Presentation</vt:lpstr>
      <vt:lpstr>Standardized Mortality Ratio</vt:lpstr>
      <vt:lpstr>Obtaining an expected # deaths for comparison</vt:lpstr>
      <vt:lpstr>Standardized Mortality Ratio</vt:lpstr>
      <vt:lpstr>PowerPoint Presentation</vt:lpstr>
      <vt:lpstr>Another example of SMR:  Is mortality higher after a fracture?</vt:lpstr>
      <vt:lpstr>(2b) Comparing hip fracture incidence in different dynamic populations</vt:lpstr>
      <vt:lpstr>Comparing Two Dynamic Populations</vt:lpstr>
      <vt:lpstr>Why Use Average Incidence Rates?</vt:lpstr>
      <vt:lpstr>(3) To estimate incidence of outcomes associated with exposures that can change over time in individuals</vt:lpstr>
      <vt:lpstr>Calculating stratified average incidence rates in cohorts</vt:lpstr>
      <vt:lpstr>PowerPoint Presentation</vt:lpstr>
      <vt:lpstr>A given patient can contribute exposed and unexposed follow-up time</vt:lpstr>
      <vt:lpstr>PowerPoint Presentation</vt:lpstr>
      <vt:lpstr>PowerPoint Presentation</vt:lpstr>
      <vt:lpstr>PowerPoint Presentation</vt:lpstr>
      <vt:lpstr>Assumptions in Calculation of  Average Incidence Rate</vt:lpstr>
      <vt:lpstr>Constant Rate</vt:lpstr>
      <vt:lpstr>Constant Rate</vt:lpstr>
      <vt:lpstr>Instantaneous Incidence Rate</vt:lpstr>
      <vt:lpstr>Hazard Function  (Conditional Failure Rate)</vt:lpstr>
      <vt:lpstr>Denominator is time</vt:lpstr>
      <vt:lpstr>Hazard Function  (Instantaneous probability of some event)</vt:lpstr>
      <vt:lpstr>Properties of Hazard Function</vt:lpstr>
      <vt:lpstr>Hazard function for mortality in general U.S. population</vt:lpstr>
      <vt:lpstr>Assumption for meaningful interpretation of average incidence rate i.e., what do we need for average incidence rate to be relevant?</vt:lpstr>
      <vt:lpstr>Stata: Smoothed hazard function</vt:lpstr>
      <vt:lpstr>Hypoglycemia with Oral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Illustration of Incidence Rate versus Cumulative Incidence</vt:lpstr>
      <vt:lpstr>Relationship between hazard function and survival function with a  constant hazard</vt:lpstr>
      <vt:lpstr>From average incidence rate to cumulative survival/incidence</vt:lpstr>
      <vt:lpstr>Survival and Hazard Functions</vt:lpstr>
      <vt:lpstr>PowerPoint Presentation</vt:lpstr>
      <vt:lpstr>Cumulative incidence and  hazard function: Which is best to show?</vt:lpstr>
      <vt:lpstr>PowerPoint Presentation</vt:lpstr>
      <vt:lpstr>PowerPoint Presentation</vt:lpstr>
      <vt:lpstr>Rates:  What to do about  Drop-out and Competing Events</vt:lpstr>
      <vt:lpstr>Is native interpretation of rate satisfying &amp; meaningful? </vt:lpstr>
      <vt:lpstr>In a rate calculation, what does it mean to prefer elimination of drop-out?</vt:lpstr>
      <vt:lpstr>In a rate calculation, what does it mean to accommodate competing events?</vt:lpstr>
      <vt:lpstr>Why not just censor (i.e., eliminate) competing events in Kaplan-Meier calculation?</vt:lpstr>
      <vt:lpstr>PowerPoint Presentation</vt:lpstr>
      <vt:lpstr>Solution for Competing Events in Cumulative Incidence Estimation</vt:lpstr>
      <vt:lpstr>Example: Cumulative incidence of fracture in Iceland after age 50</vt:lpstr>
      <vt:lpstr>Cumulative incidence – Aalen-Johansen method</vt:lpstr>
      <vt:lpstr>Final status of first 9 patients</vt:lpstr>
      <vt:lpstr>Survival without event or competing event</vt:lpstr>
      <vt:lpstr>Cumulative incidence of primary event of interest</vt:lpstr>
      <vt:lpstr>Implementing Aalen-Johansen Estimator in Stata</vt:lpstr>
      <vt:lpstr>Implementing Aalen-Johansen Estimator in Stata</vt:lpstr>
      <vt:lpstr>How well are these techniques being practiced in the literature?</vt:lpstr>
      <vt:lpstr>Competing Events in Incidence Estimation</vt:lpstr>
      <vt:lpstr>Incidence in Clinical Research/Epidemiology</vt:lpstr>
      <vt:lpstr>Summary</vt:lpstr>
      <vt:lpstr>Extra Slides</vt:lpstr>
      <vt:lpstr>Direct and Indirect Standardization</vt:lpstr>
      <vt:lpstr>Direct Age Standardization</vt:lpstr>
      <vt:lpstr>High and low constant incidence rates and cumulative incidence</vt:lpstr>
      <vt:lpstr>Effect of high and low constant incidence rates on cumulative incidence</vt:lpstr>
      <vt:lpstr>Competing Events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911</cp:revision>
  <cp:lastPrinted>2014-09-26T21:10:44Z</cp:lastPrinted>
  <dcterms:created xsi:type="dcterms:W3CDTF">2001-10-07T01:10:36Z</dcterms:created>
  <dcterms:modified xsi:type="dcterms:W3CDTF">2015-09-29T05:26:48Z</dcterms:modified>
</cp:coreProperties>
</file>